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8" r:id="rId1"/>
  </p:sldMasterIdLst>
  <p:notesMasterIdLst>
    <p:notesMasterId r:id="rId73"/>
  </p:notesMasterIdLst>
  <p:handoutMasterIdLst>
    <p:handoutMasterId r:id="rId74"/>
  </p:handoutMasterIdLst>
  <p:sldIdLst>
    <p:sldId id="416" r:id="rId2"/>
    <p:sldId id="677" r:id="rId3"/>
    <p:sldId id="678" r:id="rId4"/>
    <p:sldId id="565" r:id="rId5"/>
    <p:sldId id="789" r:id="rId6"/>
    <p:sldId id="396" r:id="rId7"/>
    <p:sldId id="770" r:id="rId8"/>
    <p:sldId id="300" r:id="rId9"/>
    <p:sldId id="576" r:id="rId10"/>
    <p:sldId id="706" r:id="rId11"/>
    <p:sldId id="694" r:id="rId12"/>
    <p:sldId id="695" r:id="rId13"/>
    <p:sldId id="696" r:id="rId14"/>
    <p:sldId id="697" r:id="rId15"/>
    <p:sldId id="698" r:id="rId16"/>
    <p:sldId id="699" r:id="rId17"/>
    <p:sldId id="700" r:id="rId18"/>
    <p:sldId id="549" r:id="rId19"/>
    <p:sldId id="761" r:id="rId20"/>
    <p:sldId id="632" r:id="rId21"/>
    <p:sldId id="790" r:id="rId22"/>
    <p:sldId id="597" r:id="rId23"/>
    <p:sldId id="708" r:id="rId24"/>
    <p:sldId id="626" r:id="rId25"/>
    <p:sldId id="788" r:id="rId26"/>
    <p:sldId id="578" r:id="rId27"/>
    <p:sldId id="569" r:id="rId28"/>
    <p:sldId id="540" r:id="rId29"/>
    <p:sldId id="344" r:id="rId30"/>
    <p:sldId id="754" r:id="rId31"/>
    <p:sldId id="755" r:id="rId32"/>
    <p:sldId id="539" r:id="rId33"/>
    <p:sldId id="606" r:id="rId34"/>
    <p:sldId id="502" r:id="rId35"/>
    <p:sldId id="583" r:id="rId36"/>
    <p:sldId id="518" r:id="rId37"/>
    <p:sldId id="499" r:id="rId38"/>
    <p:sldId id="542" r:id="rId39"/>
    <p:sldId id="543" r:id="rId40"/>
    <p:sldId id="765" r:id="rId41"/>
    <p:sldId id="786" r:id="rId42"/>
    <p:sldId id="512" r:id="rId43"/>
    <p:sldId id="777" r:id="rId44"/>
    <p:sldId id="787" r:id="rId45"/>
    <p:sldId id="780" r:id="rId46"/>
    <p:sldId id="783" r:id="rId47"/>
    <p:sldId id="784" r:id="rId48"/>
    <p:sldId id="785" r:id="rId49"/>
    <p:sldId id="513" r:id="rId50"/>
    <p:sldId id="628" r:id="rId51"/>
    <p:sldId id="629" r:id="rId52"/>
    <p:sldId id="630" r:id="rId53"/>
    <p:sldId id="550" r:id="rId54"/>
    <p:sldId id="726" r:id="rId55"/>
    <p:sldId id="731" r:id="rId56"/>
    <p:sldId id="732" r:id="rId57"/>
    <p:sldId id="767" r:id="rId58"/>
    <p:sldId id="768" r:id="rId59"/>
    <p:sldId id="769" r:id="rId60"/>
    <p:sldId id="733" r:id="rId61"/>
    <p:sldId id="734" r:id="rId62"/>
    <p:sldId id="737" r:id="rId63"/>
    <p:sldId id="740" r:id="rId64"/>
    <p:sldId id="741" r:id="rId65"/>
    <p:sldId id="669" r:id="rId66"/>
    <p:sldId id="649" r:id="rId67"/>
    <p:sldId id="670" r:id="rId68"/>
    <p:sldId id="651" r:id="rId69"/>
    <p:sldId id="462" r:id="rId70"/>
    <p:sldId id="757" r:id="rId71"/>
    <p:sldId id="766" r:id="rId7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19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C0066"/>
    <a:srgbClr val="FF3300"/>
    <a:srgbClr val="990099"/>
    <a:srgbClr val="0099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8" autoAdjust="0"/>
    <p:restoredTop sz="84058" autoAdjust="0"/>
  </p:normalViewPr>
  <p:slideViewPr>
    <p:cSldViewPr>
      <p:cViewPr varScale="1">
        <p:scale>
          <a:sx n="66" d="100"/>
          <a:sy n="66" d="100"/>
        </p:scale>
        <p:origin x="1170" y="66"/>
      </p:cViewPr>
      <p:guideLst>
        <p:guide orient="horz" pos="216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0" hangingPunct="0">
              <a:defRPr sz="1300">
                <a:latin typeface="Times New Roman" pitchFamily="18" charset="0"/>
                <a:cs typeface="+mn-cs"/>
              </a:defRPr>
            </a:lvl1pPr>
          </a:lstStyle>
          <a:p>
            <a:pPr>
              <a:defRPr/>
            </a:pPr>
            <a:endParaRPr lang="en-US"/>
          </a:p>
        </p:txBody>
      </p:sp>
      <p:sp>
        <p:nvSpPr>
          <p:cNvPr id="11059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0" hangingPunct="0">
              <a:defRPr sz="1300">
                <a:latin typeface="Times New Roman" pitchFamily="18" charset="0"/>
                <a:cs typeface="+mn-cs"/>
              </a:defRPr>
            </a:lvl1pPr>
          </a:lstStyle>
          <a:p>
            <a:pPr>
              <a:defRPr/>
            </a:pPr>
            <a:endParaRPr lang="en-US"/>
          </a:p>
        </p:txBody>
      </p:sp>
      <p:sp>
        <p:nvSpPr>
          <p:cNvPr id="11059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0" hangingPunct="0">
              <a:defRPr sz="1300">
                <a:latin typeface="Times New Roman" pitchFamily="18" charset="0"/>
                <a:cs typeface="+mn-cs"/>
              </a:defRPr>
            </a:lvl1pPr>
          </a:lstStyle>
          <a:p>
            <a:pPr>
              <a:defRPr/>
            </a:pPr>
            <a:endParaRPr lang="en-US"/>
          </a:p>
        </p:txBody>
      </p:sp>
      <p:sp>
        <p:nvSpPr>
          <p:cNvPr id="11059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300">
                <a:latin typeface="Times New Roman" pitchFamily="18" charset="0"/>
                <a:cs typeface="+mn-cs"/>
              </a:defRPr>
            </a:lvl1pPr>
          </a:lstStyle>
          <a:p>
            <a:pPr>
              <a:defRPr/>
            </a:pPr>
            <a:fld id="{02AFDF8C-576C-442F-AF58-F6F0CC37C925}" type="slidenum">
              <a:rPr lang="en-US"/>
              <a:pPr>
                <a:defRPr/>
              </a:pPr>
              <a:t>‹#›</a:t>
            </a:fld>
            <a:endParaRPr lang="en-US"/>
          </a:p>
        </p:txBody>
      </p:sp>
    </p:spTree>
    <p:extLst>
      <p:ext uri="{BB962C8B-B14F-4D97-AF65-F5344CB8AC3E}">
        <p14:creationId xmlns:p14="http://schemas.microsoft.com/office/powerpoint/2010/main" val="3259403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0" hangingPunct="0">
              <a:defRPr sz="1300">
                <a:latin typeface="Times New Roman" pitchFamily="18" charset="0"/>
                <a:cs typeface="+mn-cs"/>
              </a:defRPr>
            </a:lvl1pPr>
          </a:lstStyle>
          <a:p>
            <a:pPr>
              <a:defRPr/>
            </a:pPr>
            <a:endParaRPr lang="en-US"/>
          </a:p>
        </p:txBody>
      </p:sp>
      <p:sp>
        <p:nvSpPr>
          <p:cNvPr id="5017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0" hangingPunct="0">
              <a:defRPr sz="1300">
                <a:latin typeface="Times New Roman" pitchFamily="18" charset="0"/>
                <a:cs typeface="+mn-cs"/>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0" hangingPunct="0">
              <a:defRPr sz="1300">
                <a:latin typeface="Times New Roman" pitchFamily="18"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300">
                <a:latin typeface="Times New Roman" pitchFamily="18" charset="0"/>
                <a:cs typeface="+mn-cs"/>
              </a:defRPr>
            </a:lvl1pPr>
          </a:lstStyle>
          <a:p>
            <a:pPr>
              <a:defRPr/>
            </a:pPr>
            <a:fld id="{AED8695B-19C0-442C-A859-9722FBC4298E}" type="slidenum">
              <a:rPr lang="en-US"/>
              <a:pPr>
                <a:defRPr/>
              </a:pPr>
              <a:t>‹#›</a:t>
            </a:fld>
            <a:endParaRPr lang="en-US"/>
          </a:p>
        </p:txBody>
      </p:sp>
    </p:spTree>
    <p:extLst>
      <p:ext uri="{BB962C8B-B14F-4D97-AF65-F5344CB8AC3E}">
        <p14:creationId xmlns:p14="http://schemas.microsoft.com/office/powerpoint/2010/main" val="1265281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542F03C-D951-444D-BAD1-1B15C2F3D7EE}" type="slidenum">
              <a:rPr lang="en-US" smtClean="0"/>
              <a:pPr/>
              <a:t>1</a:t>
            </a:fld>
            <a:endParaRPr lang="en-US" smtClean="0"/>
          </a:p>
        </p:txBody>
      </p:sp>
      <p:sp>
        <p:nvSpPr>
          <p:cNvPr id="105475" name="Rectangle 2"/>
          <p:cNvSpPr>
            <a:spLocks noGrp="1" noRot="1" noChangeAspect="1" noChangeArrowheads="1" noTextEdit="1"/>
          </p:cNvSpPr>
          <p:nvPr>
            <p:ph type="sldImg"/>
          </p:nvPr>
        </p:nvSpPr>
        <p:spPr>
          <a:xfrm>
            <a:off x="1181100" y="696913"/>
            <a:ext cx="4649788" cy="3487737"/>
          </a:xfrm>
          <a:solidFill>
            <a:srgbClr val="FFFFFF"/>
          </a:solidFill>
          <a:ln/>
        </p:spPr>
      </p:sp>
      <p:sp>
        <p:nvSpPr>
          <p:cNvPr id="105476" name="Rectangle 3"/>
          <p:cNvSpPr>
            <a:spLocks noGrp="1" noChangeArrowheads="1"/>
          </p:cNvSpPr>
          <p:nvPr>
            <p:ph type="body" idx="1"/>
          </p:nvPr>
        </p:nvSpPr>
        <p:spPr>
          <a:xfrm>
            <a:off x="933450" y="4416425"/>
            <a:ext cx="5143500" cy="4183063"/>
          </a:xfrm>
          <a:solidFill>
            <a:srgbClr val="FFFFFF"/>
          </a:solidFill>
          <a:ln>
            <a:solidFill>
              <a:srgbClr val="000000"/>
            </a:solidFill>
          </a:ln>
        </p:spPr>
        <p:txBody>
          <a:bodyPr/>
          <a:lstStyle/>
          <a:p>
            <a:r>
              <a:rPr lang="en-US" smtClean="0"/>
              <a:t>Psychopharmacology is the study of the effects of drugs on behavior. </a:t>
            </a:r>
          </a:p>
          <a:p>
            <a:endParaRPr lang="en-US" smtClean="0"/>
          </a:p>
          <a:p>
            <a:r>
              <a:rPr lang="en-US" smtClean="0"/>
              <a:t>There are two points I hope will be repeated through out this presentation and I would like you to keep them in mind during the course of the presentation.</a:t>
            </a:r>
          </a:p>
          <a:p>
            <a:endParaRPr lang="en-US" smtClean="0"/>
          </a:p>
        </p:txBody>
      </p:sp>
    </p:spTree>
    <p:extLst>
      <p:ext uri="{BB962C8B-B14F-4D97-AF65-F5344CB8AC3E}">
        <p14:creationId xmlns:p14="http://schemas.microsoft.com/office/powerpoint/2010/main" val="154658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1845514-83B8-43B8-B30A-55337C1A12A9}" type="slidenum">
              <a:rPr lang="en-US" smtClean="0"/>
              <a:pPr/>
              <a:t>18</a:t>
            </a:fld>
            <a:endParaRPr lang="en-US" smtClean="0"/>
          </a:p>
        </p:txBody>
      </p:sp>
      <p:sp>
        <p:nvSpPr>
          <p:cNvPr id="122883" name="Rectangle 2"/>
          <p:cNvSpPr>
            <a:spLocks noGrp="1" noRot="1" noChangeAspect="1" noChangeArrowheads="1" noTextEdit="1"/>
          </p:cNvSpPr>
          <p:nvPr>
            <p:ph type="sldImg"/>
          </p:nvPr>
        </p:nvSpPr>
        <p:spPr>
          <a:xfrm>
            <a:off x="1181100" y="698500"/>
            <a:ext cx="4648200" cy="3486150"/>
          </a:xfrm>
          <a:ln/>
        </p:spPr>
      </p:sp>
      <p:sp>
        <p:nvSpPr>
          <p:cNvPr id="122884" name="Rectangle 3"/>
          <p:cNvSpPr>
            <a:spLocks noGrp="1" noChangeArrowheads="1"/>
          </p:cNvSpPr>
          <p:nvPr>
            <p:ph type="body" idx="1"/>
          </p:nvPr>
        </p:nvSpPr>
        <p:spPr>
          <a:noFill/>
          <a:ln/>
        </p:spPr>
        <p:txBody>
          <a:bodyPr/>
          <a:lstStyle/>
          <a:p>
            <a:r>
              <a:rPr lang="en-US" smtClean="0"/>
              <a:t>People start doing the things “automatically” – have two cigarettes lit, drive home and can’t remember if you stopped for that stop sign. </a:t>
            </a:r>
          </a:p>
          <a:p>
            <a:endParaRPr lang="en-US" smtClean="0"/>
          </a:p>
          <a:p>
            <a:r>
              <a:rPr lang="en-US" smtClean="0"/>
              <a:t>Ask the participants to quickly cross their arms – then have them cross them the “other way” – it feels weird and you have to think about it. Drug use can become an automatic behavior – so can overeating.</a:t>
            </a:r>
          </a:p>
        </p:txBody>
      </p:sp>
    </p:spTree>
    <p:extLst>
      <p:ext uri="{BB962C8B-B14F-4D97-AF65-F5344CB8AC3E}">
        <p14:creationId xmlns:p14="http://schemas.microsoft.com/office/powerpoint/2010/main" val="74521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B4AAD28-F55A-427A-8F7D-18A3568BD423}" type="slidenum">
              <a:rPr lang="en-US" smtClean="0"/>
              <a:pPr/>
              <a:t>19</a:t>
            </a:fld>
            <a:endParaRPr lang="en-US" smtClean="0"/>
          </a:p>
        </p:txBody>
      </p:sp>
      <p:sp>
        <p:nvSpPr>
          <p:cNvPr id="123907" name="Rectangle 2"/>
          <p:cNvSpPr>
            <a:spLocks noGrp="1" noRot="1" noChangeAspect="1" noChangeArrowheads="1" noTextEdit="1"/>
          </p:cNvSpPr>
          <p:nvPr>
            <p:ph type="sldImg"/>
          </p:nvPr>
        </p:nvSpPr>
        <p:spPr>
          <a:xfrm>
            <a:off x="1181100" y="698500"/>
            <a:ext cx="4648200" cy="3486150"/>
          </a:xfrm>
          <a:ln/>
        </p:spPr>
      </p:sp>
      <p:sp>
        <p:nvSpPr>
          <p:cNvPr id="123908" name="Rectangle 3"/>
          <p:cNvSpPr>
            <a:spLocks noGrp="1" noChangeArrowheads="1"/>
          </p:cNvSpPr>
          <p:nvPr>
            <p:ph type="body" idx="1"/>
          </p:nvPr>
        </p:nvSpPr>
        <p:spPr>
          <a:noFill/>
          <a:ln/>
        </p:spPr>
        <p:txBody>
          <a:bodyPr/>
          <a:lstStyle/>
          <a:p>
            <a:r>
              <a:rPr lang="en-US" b="1" smtClean="0"/>
              <a:t>Brain circuits are affected by drug abuse and addiction</a:t>
            </a:r>
            <a:r>
              <a:rPr lang="en-US" smtClean="0"/>
              <a:t>.  The areas depicted contain the circuits that underlie feelings of reward, learning and memory, motivation and drive, and inhibitory control. Each of these brain areas and the behaviors they control must be considered when developing strategies to treat drug addiction.  </a:t>
            </a:r>
          </a:p>
          <a:p>
            <a:r>
              <a:rPr lang="en-US" smtClean="0"/>
              <a:t>PFC – prefrontal cortex; ACG – anterior cingulate gyrus; OFC – orbitofrontal cortex; SCC – subcallosal cortex; NAcc – nucleus accumbens; VP – ventral pallidum; Hipp – hippocampus; Amyg – amygdala</a:t>
            </a:r>
          </a:p>
        </p:txBody>
      </p:sp>
    </p:spTree>
    <p:extLst>
      <p:ext uri="{BB962C8B-B14F-4D97-AF65-F5344CB8AC3E}">
        <p14:creationId xmlns:p14="http://schemas.microsoft.com/office/powerpoint/2010/main" val="124082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28688"/>
            <a:fld id="{C86EB06F-83D7-43D8-AEA7-E863C8D681E6}" type="slidenum">
              <a:rPr lang="en-US" smtClean="0">
                <a:latin typeface="Times" pitchFamily="18" charset="0"/>
              </a:rPr>
              <a:pPr defTabSz="928688"/>
              <a:t>23</a:t>
            </a:fld>
            <a:endParaRPr lang="en-US" smtClean="0">
              <a:latin typeface="Times" pitchFamily="18" charset="0"/>
            </a:endParaRPr>
          </a:p>
        </p:txBody>
      </p:sp>
      <p:sp>
        <p:nvSpPr>
          <p:cNvPr id="124931" name="Rectangle 2"/>
          <p:cNvSpPr>
            <a:spLocks noGrp="1" noRot="1" noChangeAspect="1" noChangeArrowheads="1" noTextEdit="1"/>
          </p:cNvSpPr>
          <p:nvPr>
            <p:ph type="sldImg"/>
          </p:nvPr>
        </p:nvSpPr>
        <p:spPr>
          <a:xfrm>
            <a:off x="1189038" y="703263"/>
            <a:ext cx="4632325" cy="3473450"/>
          </a:xfrm>
          <a:ln/>
        </p:spPr>
      </p:sp>
      <p:sp>
        <p:nvSpPr>
          <p:cNvPr id="124932" name="Rectangle 3"/>
          <p:cNvSpPr>
            <a:spLocks noGrp="1" noChangeArrowheads="1"/>
          </p:cNvSpPr>
          <p:nvPr>
            <p:ph type="body" idx="1"/>
          </p:nvPr>
        </p:nvSpPr>
        <p:spPr>
          <a:xfrm>
            <a:off x="936625" y="4416425"/>
            <a:ext cx="5137150" cy="4183063"/>
          </a:xfrm>
          <a:noFill/>
          <a:ln/>
        </p:spPr>
        <p:txBody>
          <a:bodyPr/>
          <a:lstStyle/>
          <a:p>
            <a:r>
              <a:rPr lang="en-US" smtClean="0">
                <a:latin typeface="Times" pitchFamily="18" charset="0"/>
              </a:rPr>
              <a:t>The subjects were scanned after placebo administration and then again after 7 days of treatment with the drug Baleen.  The data shows that Baleen treatment results in a substantial decrease in the extent and intensity of brain activation response to the drug cues.  Again, these data have not yet been published in a peer-reviewed journal.  </a:t>
            </a:r>
          </a:p>
          <a:p>
            <a:endParaRPr lang="en-US" smtClean="0">
              <a:latin typeface="Times" pitchFamily="18" charset="0"/>
            </a:endParaRPr>
          </a:p>
        </p:txBody>
      </p:sp>
    </p:spTree>
    <p:extLst>
      <p:ext uri="{BB962C8B-B14F-4D97-AF65-F5344CB8AC3E}">
        <p14:creationId xmlns:p14="http://schemas.microsoft.com/office/powerpoint/2010/main" val="22710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CC54DBE-9981-4474-9C67-DBEDA06244C9}" type="slidenum">
              <a:rPr lang="en-US" smtClean="0"/>
              <a:pPr/>
              <a:t>26</a:t>
            </a:fld>
            <a:endParaRPr lang="en-US" smtClean="0"/>
          </a:p>
        </p:txBody>
      </p:sp>
      <p:sp>
        <p:nvSpPr>
          <p:cNvPr id="126979" name="Rectangle 2"/>
          <p:cNvSpPr>
            <a:spLocks noGrp="1" noRot="1" noChangeAspect="1" noChangeArrowheads="1" noTextEdit="1"/>
          </p:cNvSpPr>
          <p:nvPr>
            <p:ph type="sldImg"/>
          </p:nvPr>
        </p:nvSpPr>
        <p:spPr>
          <a:xfrm>
            <a:off x="1181100" y="698500"/>
            <a:ext cx="4648200" cy="3486150"/>
          </a:xfrm>
          <a:ln/>
        </p:spPr>
      </p:sp>
      <p:sp>
        <p:nvSpPr>
          <p:cNvPr id="126980" name="Rectangle 3"/>
          <p:cNvSpPr>
            <a:spLocks noGrp="1" noChangeArrowheads="1"/>
          </p:cNvSpPr>
          <p:nvPr>
            <p:ph type="body" idx="1"/>
          </p:nvPr>
        </p:nvSpPr>
        <p:spPr>
          <a:noFill/>
          <a:ln/>
        </p:spPr>
        <p:txBody>
          <a:bodyPr/>
          <a:lstStyle/>
          <a:p>
            <a:r>
              <a:rPr lang="en-US" smtClean="0"/>
              <a:t>Compliance rates are similar for these diseases. Ask if anyone knows a diabetic who doesn’t comply with what their doctor says, or heart disease patients who don’t change their diet. How many of the participants are 100% compliant with what their dentist tells them. </a:t>
            </a:r>
          </a:p>
          <a:p>
            <a:endParaRPr lang="en-US" smtClean="0"/>
          </a:p>
          <a:p>
            <a:r>
              <a:rPr lang="en-US" smtClean="0"/>
              <a:t>Now drug courts increase success because of the monitoring. Do you think you’d be more compliant if your dentist gave you a urine test every week that would tell if there were any times that you skipped flossing?</a:t>
            </a:r>
          </a:p>
        </p:txBody>
      </p:sp>
    </p:spTree>
    <p:extLst>
      <p:ext uri="{BB962C8B-B14F-4D97-AF65-F5344CB8AC3E}">
        <p14:creationId xmlns:p14="http://schemas.microsoft.com/office/powerpoint/2010/main" val="90958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A5AA6B3-CF23-485A-B5EF-D872D602ABC9}" type="slidenum">
              <a:rPr lang="en-US" smtClean="0"/>
              <a:pPr/>
              <a:t>27</a:t>
            </a:fld>
            <a:endParaRPr lang="en-US" smtClean="0"/>
          </a:p>
        </p:txBody>
      </p:sp>
      <p:sp>
        <p:nvSpPr>
          <p:cNvPr id="129027" name="Rectangle 2"/>
          <p:cNvSpPr>
            <a:spLocks noGrp="1" noRot="1" noChangeAspect="1" noChangeArrowheads="1" noTextEdit="1"/>
          </p:cNvSpPr>
          <p:nvPr>
            <p:ph type="sldImg"/>
          </p:nvPr>
        </p:nvSpPr>
        <p:spPr>
          <a:xfrm>
            <a:off x="1181100" y="698500"/>
            <a:ext cx="4648200" cy="3486150"/>
          </a:xfrm>
          <a:ln/>
        </p:spPr>
      </p:sp>
      <p:sp>
        <p:nvSpPr>
          <p:cNvPr id="129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47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47C474C-4706-43B8-962D-F70D48FE0014}" type="slidenum">
              <a:rPr lang="en-US" smtClean="0"/>
              <a:pPr/>
              <a:t>28</a:t>
            </a:fld>
            <a:endParaRPr lang="en-US" smtClean="0"/>
          </a:p>
        </p:txBody>
      </p:sp>
      <p:sp>
        <p:nvSpPr>
          <p:cNvPr id="131075" name="Rectangle 2"/>
          <p:cNvSpPr>
            <a:spLocks noGrp="1" noRot="1" noChangeAspect="1" noChangeArrowheads="1" noTextEdit="1"/>
          </p:cNvSpPr>
          <p:nvPr>
            <p:ph type="sldImg"/>
          </p:nvPr>
        </p:nvSpPr>
        <p:spPr>
          <a:xfrm>
            <a:off x="1181100" y="698500"/>
            <a:ext cx="4648200" cy="3486150"/>
          </a:xfrm>
          <a:ln/>
        </p:spPr>
      </p:sp>
      <p:sp>
        <p:nvSpPr>
          <p:cNvPr id="1310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6086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B6DF8A8-26B2-44A7-816C-A8BAA0F91C70}" type="slidenum">
              <a:rPr lang="en-US" smtClean="0"/>
              <a:pPr/>
              <a:t>29</a:t>
            </a:fld>
            <a:endParaRPr lang="en-US" smtClean="0"/>
          </a:p>
        </p:txBody>
      </p:sp>
      <p:sp>
        <p:nvSpPr>
          <p:cNvPr id="133123" name="Rectangle 2050"/>
          <p:cNvSpPr>
            <a:spLocks noGrp="1" noRot="1" noChangeAspect="1" noChangeArrowheads="1" noTextEdit="1"/>
          </p:cNvSpPr>
          <p:nvPr>
            <p:ph type="sldImg"/>
          </p:nvPr>
        </p:nvSpPr>
        <p:spPr>
          <a:xfrm>
            <a:off x="1181100" y="698500"/>
            <a:ext cx="4648200" cy="3486150"/>
          </a:xfrm>
          <a:ln/>
        </p:spPr>
      </p:sp>
      <p:sp>
        <p:nvSpPr>
          <p:cNvPr id="133124" name="Rectangle 2051"/>
          <p:cNvSpPr>
            <a:spLocks noGrp="1" noChangeArrowheads="1"/>
          </p:cNvSpPr>
          <p:nvPr>
            <p:ph type="body" idx="1"/>
          </p:nvPr>
        </p:nvSpPr>
        <p:spPr>
          <a:noFill/>
          <a:ln/>
        </p:spPr>
        <p:txBody>
          <a:bodyPr/>
          <a:lstStyle/>
          <a:p>
            <a:r>
              <a:rPr lang="en-US" smtClean="0"/>
              <a:t>Using a pen, mimic taking a hit off a crack pipe. Count 5 seconds – this is the time it takes for Dopamine to start flooding the reward system and the limbic system. It is “instant on” for the drug user.</a:t>
            </a:r>
          </a:p>
          <a:p>
            <a:endParaRPr lang="en-US" smtClean="0"/>
          </a:p>
          <a:p>
            <a:r>
              <a:rPr lang="en-US" smtClean="0"/>
              <a:t>With crack there is a higher,quicker high and a lower faster low.</a:t>
            </a:r>
          </a:p>
        </p:txBody>
      </p:sp>
    </p:spTree>
    <p:extLst>
      <p:ext uri="{BB962C8B-B14F-4D97-AF65-F5344CB8AC3E}">
        <p14:creationId xmlns:p14="http://schemas.microsoft.com/office/powerpoint/2010/main" val="328586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EB3B77C-EE39-4A11-AD80-6C8F7F20C36E}" type="slidenum">
              <a:rPr lang="en-US" smtClean="0"/>
              <a:pPr/>
              <a:t>31</a:t>
            </a:fld>
            <a:endParaRPr lang="en-US" smtClean="0"/>
          </a:p>
        </p:txBody>
      </p:sp>
      <p:sp>
        <p:nvSpPr>
          <p:cNvPr id="116739" name="Rectangle 2"/>
          <p:cNvSpPr>
            <a:spLocks noGrp="1" noRot="1" noChangeAspect="1" noChangeArrowheads="1" noTextEdit="1"/>
          </p:cNvSpPr>
          <p:nvPr>
            <p:ph type="sldImg"/>
          </p:nvPr>
        </p:nvSpPr>
        <p:spPr>
          <a:xfrm>
            <a:off x="1181100" y="696913"/>
            <a:ext cx="4648200" cy="3486150"/>
          </a:xfrm>
          <a:ln/>
        </p:spPr>
      </p:sp>
      <p:sp>
        <p:nvSpPr>
          <p:cNvPr id="116740" name="Rectangle 3"/>
          <p:cNvSpPr>
            <a:spLocks noGrp="1" noChangeArrowheads="1"/>
          </p:cNvSpPr>
          <p:nvPr>
            <p:ph type="body" idx="1"/>
          </p:nvPr>
        </p:nvSpPr>
        <p:spPr>
          <a:xfrm>
            <a:off x="935038" y="4416425"/>
            <a:ext cx="5140325" cy="4183063"/>
          </a:xfrm>
          <a:noFill/>
          <a:ln/>
        </p:spPr>
        <p:txBody>
          <a:bodyPr/>
          <a:lstStyle/>
          <a:p>
            <a:r>
              <a:rPr lang="en-US" smtClean="0"/>
              <a:t>3</a:t>
            </a:r>
            <a:r>
              <a:rPr lang="en-US" baseline="30000" smtClean="0"/>
              <a:t>rd</a:t>
            </a:r>
            <a:r>
              <a:rPr lang="en-US" smtClean="0"/>
              <a:t> study – essentially unlimited cocaine – all dead in five days – seizure, heart attack, stroke </a:t>
            </a:r>
          </a:p>
          <a:p>
            <a:endParaRPr lang="en-US" smtClean="0"/>
          </a:p>
          <a:p>
            <a:r>
              <a:rPr lang="en-US" smtClean="0"/>
              <a:t>Cocaine only drug that monkeys will self administer til death.</a:t>
            </a:r>
          </a:p>
        </p:txBody>
      </p:sp>
    </p:spTree>
    <p:extLst>
      <p:ext uri="{BB962C8B-B14F-4D97-AF65-F5344CB8AC3E}">
        <p14:creationId xmlns:p14="http://schemas.microsoft.com/office/powerpoint/2010/main" val="275340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97E399E-77B4-42BC-AED9-032E95E16935}" type="slidenum">
              <a:rPr lang="en-US" smtClean="0"/>
              <a:pPr/>
              <a:t>32</a:t>
            </a:fld>
            <a:endParaRPr lang="en-US" smtClean="0"/>
          </a:p>
        </p:txBody>
      </p:sp>
      <p:sp>
        <p:nvSpPr>
          <p:cNvPr id="136195" name="Rectangle 2"/>
          <p:cNvSpPr>
            <a:spLocks noGrp="1" noRot="1" noChangeAspect="1" noChangeArrowheads="1" noTextEdit="1"/>
          </p:cNvSpPr>
          <p:nvPr>
            <p:ph type="sldImg"/>
          </p:nvPr>
        </p:nvSpPr>
        <p:spPr>
          <a:xfrm>
            <a:off x="1181100" y="698500"/>
            <a:ext cx="4648200" cy="3486150"/>
          </a:xfrm>
          <a:ln/>
        </p:spPr>
      </p:sp>
      <p:sp>
        <p:nvSpPr>
          <p:cNvPr id="1361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054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E1A0C83-A7CB-4C37-AAC5-CF0AC0ECF252}" type="slidenum">
              <a:rPr lang="en-US" smtClean="0"/>
              <a:pPr/>
              <a:t>33</a:t>
            </a:fld>
            <a:endParaRPr lang="en-US" smtClean="0"/>
          </a:p>
        </p:txBody>
      </p:sp>
      <p:sp>
        <p:nvSpPr>
          <p:cNvPr id="138243" name="Rectangle 2"/>
          <p:cNvSpPr>
            <a:spLocks noGrp="1" noRot="1" noChangeAspect="1" noChangeArrowheads="1" noTextEdit="1"/>
          </p:cNvSpPr>
          <p:nvPr>
            <p:ph type="sldImg"/>
          </p:nvPr>
        </p:nvSpPr>
        <p:spPr>
          <a:xfrm>
            <a:off x="1181100" y="698500"/>
            <a:ext cx="4648200" cy="3486150"/>
          </a:xfrm>
          <a:ln/>
        </p:spPr>
      </p:sp>
      <p:sp>
        <p:nvSpPr>
          <p:cNvPr id="138244" name="Rectangle 3"/>
          <p:cNvSpPr>
            <a:spLocks noGrp="1" noChangeArrowheads="1"/>
          </p:cNvSpPr>
          <p:nvPr>
            <p:ph type="body" idx="1"/>
          </p:nvPr>
        </p:nvSpPr>
        <p:spPr>
          <a:xfrm>
            <a:off x="701675" y="4416425"/>
            <a:ext cx="5607050" cy="4181475"/>
          </a:xfrm>
          <a:noFill/>
          <a:ln/>
        </p:spPr>
        <p:txBody>
          <a:bodyPr/>
          <a:lstStyle/>
          <a:p>
            <a:endParaRPr lang="en-US" smtClean="0"/>
          </a:p>
        </p:txBody>
      </p:sp>
    </p:spTree>
    <p:extLst>
      <p:ext uri="{BB962C8B-B14F-4D97-AF65-F5344CB8AC3E}">
        <p14:creationId xmlns:p14="http://schemas.microsoft.com/office/powerpoint/2010/main" val="90007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0B0731C-4D90-4013-9F81-51B928721F6D}" type="slidenum">
              <a:rPr lang="en-US" smtClean="0"/>
              <a:pPr/>
              <a:t>2</a:t>
            </a:fld>
            <a:endParaRPr lang="en-US" smtClean="0"/>
          </a:p>
        </p:txBody>
      </p:sp>
      <p:sp>
        <p:nvSpPr>
          <p:cNvPr id="106499" name="Rectangle 2"/>
          <p:cNvSpPr>
            <a:spLocks noGrp="1" noRot="1" noChangeAspect="1" noChangeArrowheads="1" noTextEdit="1"/>
          </p:cNvSpPr>
          <p:nvPr>
            <p:ph type="sldImg"/>
          </p:nvPr>
        </p:nvSpPr>
        <p:spPr>
          <a:xfrm>
            <a:off x="1181100" y="698500"/>
            <a:ext cx="4648200" cy="3486150"/>
          </a:xfrm>
          <a:ln/>
        </p:spPr>
      </p:sp>
      <p:sp>
        <p:nvSpPr>
          <p:cNvPr id="106500" name="Rectangle 3"/>
          <p:cNvSpPr>
            <a:spLocks noGrp="1" noChangeArrowheads="1"/>
          </p:cNvSpPr>
          <p:nvPr>
            <p:ph type="body" idx="1"/>
          </p:nvPr>
        </p:nvSpPr>
        <p:spPr>
          <a:noFill/>
          <a:ln/>
        </p:spPr>
        <p:txBody>
          <a:bodyPr/>
          <a:lstStyle/>
          <a:p>
            <a:r>
              <a:rPr lang="en-US" smtClean="0"/>
              <a:t>Here I make a reference to those people who seem to be in the news all the time about being in an out of rehab – Robert Downey Jr., Darryl Strawberry for example. We hope to be able to explain why some people have a very hard time stopping.</a:t>
            </a:r>
          </a:p>
        </p:txBody>
      </p:sp>
    </p:spTree>
    <p:extLst>
      <p:ext uri="{BB962C8B-B14F-4D97-AF65-F5344CB8AC3E}">
        <p14:creationId xmlns:p14="http://schemas.microsoft.com/office/powerpoint/2010/main" val="111049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1FC15F8-F3CF-4899-8D5C-D5377B4ABF29}" type="slidenum">
              <a:rPr lang="en-US" smtClean="0"/>
              <a:pPr/>
              <a:t>34</a:t>
            </a:fld>
            <a:endParaRPr lang="en-US" smtClean="0"/>
          </a:p>
        </p:txBody>
      </p:sp>
      <p:sp>
        <p:nvSpPr>
          <p:cNvPr id="139267" name="Rectangle 2"/>
          <p:cNvSpPr>
            <a:spLocks noGrp="1" noRot="1" noChangeAspect="1" noChangeArrowheads="1" noTextEdit="1"/>
          </p:cNvSpPr>
          <p:nvPr>
            <p:ph type="sldImg"/>
          </p:nvPr>
        </p:nvSpPr>
        <p:spPr>
          <a:xfrm>
            <a:off x="1181100" y="698500"/>
            <a:ext cx="4648200" cy="3486150"/>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3539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0AEF24C-E2E7-44A6-B699-F86F95B7769B}" type="slidenum">
              <a:rPr lang="en-US" smtClean="0"/>
              <a:pPr/>
              <a:t>35</a:t>
            </a:fld>
            <a:endParaRPr lang="en-US" smtClean="0"/>
          </a:p>
        </p:txBody>
      </p:sp>
      <p:sp>
        <p:nvSpPr>
          <p:cNvPr id="140291" name="Rectangle 2"/>
          <p:cNvSpPr>
            <a:spLocks noGrp="1" noRot="1" noChangeAspect="1" noChangeArrowheads="1" noTextEdit="1"/>
          </p:cNvSpPr>
          <p:nvPr>
            <p:ph type="sldImg"/>
          </p:nvPr>
        </p:nvSpPr>
        <p:spPr>
          <a:xfrm>
            <a:off x="1181100" y="698500"/>
            <a:ext cx="4648200" cy="3486150"/>
          </a:xfrm>
          <a:ln/>
        </p:spPr>
      </p:sp>
      <p:sp>
        <p:nvSpPr>
          <p:cNvPr id="140292" name="Rectangle 3"/>
          <p:cNvSpPr>
            <a:spLocks noGrp="1" noChangeArrowheads="1"/>
          </p:cNvSpPr>
          <p:nvPr>
            <p:ph type="body" idx="1"/>
          </p:nvPr>
        </p:nvSpPr>
        <p:spPr>
          <a:xfrm>
            <a:off x="701675" y="4416425"/>
            <a:ext cx="5607050" cy="4181475"/>
          </a:xfrm>
          <a:noFill/>
          <a:ln/>
        </p:spPr>
        <p:txBody>
          <a:bodyPr/>
          <a:lstStyle/>
          <a:p>
            <a:r>
              <a:rPr lang="en-US" smtClean="0"/>
              <a:t>Using methamphetamine involves massive brain damage and decay-impacting the memory, emotion and reward systems.  (UCLA-Dr. Paul Thompson)</a:t>
            </a:r>
          </a:p>
          <a:p>
            <a:endParaRPr lang="en-US" smtClean="0"/>
          </a:p>
          <a:p>
            <a:r>
              <a:rPr lang="en-US" smtClean="0"/>
              <a:t>You see that the two areas of greatest loss affect Emotion and Reward (or what we derive pleasure from) and Memory.  “Do any of you who work with methamphetamine users see them have trouble remembering things?”  </a:t>
            </a:r>
          </a:p>
        </p:txBody>
      </p:sp>
    </p:spTree>
    <p:extLst>
      <p:ext uri="{BB962C8B-B14F-4D97-AF65-F5344CB8AC3E}">
        <p14:creationId xmlns:p14="http://schemas.microsoft.com/office/powerpoint/2010/main" val="91356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2A558FC0-AD4F-4B18-B2DE-D7A08DBB43B7}" type="slidenum">
              <a:rPr lang="en-US" smtClean="0"/>
              <a:pPr/>
              <a:t>36</a:t>
            </a:fld>
            <a:endParaRPr lang="en-US" smtClean="0"/>
          </a:p>
        </p:txBody>
      </p:sp>
      <p:sp>
        <p:nvSpPr>
          <p:cNvPr id="141315" name="Rectangle 2"/>
          <p:cNvSpPr>
            <a:spLocks noGrp="1" noRot="1" noChangeAspect="1" noChangeArrowheads="1" noTextEdit="1"/>
          </p:cNvSpPr>
          <p:nvPr>
            <p:ph type="sldImg"/>
          </p:nvPr>
        </p:nvSpPr>
        <p:spPr>
          <a:xfrm>
            <a:off x="1181100" y="698500"/>
            <a:ext cx="4648200" cy="3486150"/>
          </a:xfrm>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1435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7222386-1D62-4FE1-8AF5-5FE866D47B06}" type="slidenum">
              <a:rPr lang="en-US" smtClean="0"/>
              <a:pPr/>
              <a:t>37</a:t>
            </a:fld>
            <a:endParaRPr lang="en-US" smtClean="0"/>
          </a:p>
        </p:txBody>
      </p:sp>
      <p:sp>
        <p:nvSpPr>
          <p:cNvPr id="142339" name="Rectangle 2"/>
          <p:cNvSpPr>
            <a:spLocks noGrp="1" noRot="1" noChangeAspect="1" noChangeArrowheads="1" noTextEdit="1"/>
          </p:cNvSpPr>
          <p:nvPr>
            <p:ph type="sldImg"/>
          </p:nvPr>
        </p:nvSpPr>
        <p:spPr>
          <a:xfrm>
            <a:off x="1181100" y="698500"/>
            <a:ext cx="4648200" cy="3486150"/>
          </a:xfrm>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7315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F4ABF7C-B775-4175-A561-C7E13F3E937B}" type="slidenum">
              <a:rPr lang="en-US" smtClean="0"/>
              <a:pPr/>
              <a:t>38</a:t>
            </a:fld>
            <a:endParaRPr lang="en-US" smtClean="0"/>
          </a:p>
        </p:txBody>
      </p:sp>
      <p:sp>
        <p:nvSpPr>
          <p:cNvPr id="143363" name="Rectangle 2"/>
          <p:cNvSpPr>
            <a:spLocks noGrp="1" noRot="1" noChangeAspect="1" noChangeArrowheads="1" noTextEdit="1"/>
          </p:cNvSpPr>
          <p:nvPr>
            <p:ph type="sldImg"/>
          </p:nvPr>
        </p:nvSpPr>
        <p:spPr>
          <a:xfrm>
            <a:off x="1181100" y="698500"/>
            <a:ext cx="4648200" cy="3486150"/>
          </a:xfrm>
          <a:ln/>
        </p:spPr>
      </p:sp>
      <p:sp>
        <p:nvSpPr>
          <p:cNvPr id="143364" name="Rectangle 3"/>
          <p:cNvSpPr>
            <a:spLocks noGrp="1" noChangeArrowheads="1"/>
          </p:cNvSpPr>
          <p:nvPr>
            <p:ph type="body" idx="1"/>
          </p:nvPr>
        </p:nvSpPr>
        <p:spPr>
          <a:noFill/>
          <a:ln/>
        </p:spPr>
        <p:txBody>
          <a:bodyPr/>
          <a:lstStyle/>
          <a:p>
            <a:r>
              <a:rPr lang="en-US" smtClean="0"/>
              <a:t>This slide shows the action of alcohol on various neurotransmitter systems.</a:t>
            </a:r>
          </a:p>
        </p:txBody>
      </p:sp>
    </p:spTree>
    <p:extLst>
      <p:ext uri="{BB962C8B-B14F-4D97-AF65-F5344CB8AC3E}">
        <p14:creationId xmlns:p14="http://schemas.microsoft.com/office/powerpoint/2010/main" val="291346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3FB9968-04DE-4AC3-8567-BE63CE58AD09}" type="slidenum">
              <a:rPr lang="en-US" smtClean="0"/>
              <a:pPr/>
              <a:t>39</a:t>
            </a:fld>
            <a:endParaRPr lang="en-US" smtClean="0"/>
          </a:p>
        </p:txBody>
      </p:sp>
      <p:sp>
        <p:nvSpPr>
          <p:cNvPr id="144387" name="Rectangle 2"/>
          <p:cNvSpPr>
            <a:spLocks noGrp="1" noRot="1" noChangeAspect="1" noChangeArrowheads="1" noTextEdit="1"/>
          </p:cNvSpPr>
          <p:nvPr>
            <p:ph type="sldImg"/>
          </p:nvPr>
        </p:nvSpPr>
        <p:spPr>
          <a:xfrm>
            <a:off x="1181100" y="698500"/>
            <a:ext cx="4648200" cy="3486150"/>
          </a:xfrm>
          <a:ln/>
        </p:spPr>
      </p:sp>
      <p:sp>
        <p:nvSpPr>
          <p:cNvPr id="144388" name="Rectangle 3"/>
          <p:cNvSpPr>
            <a:spLocks noGrp="1" noChangeArrowheads="1"/>
          </p:cNvSpPr>
          <p:nvPr>
            <p:ph type="body" idx="1"/>
          </p:nvPr>
        </p:nvSpPr>
        <p:spPr>
          <a:noFill/>
          <a:ln/>
        </p:spPr>
        <p:txBody>
          <a:bodyPr/>
          <a:lstStyle/>
          <a:p>
            <a:r>
              <a:rPr lang="en-US" smtClean="0"/>
              <a:t>Description of the Endorphin theory of alcoholism. The theory states that some people are born with both a low level of normal endorphin activity as well as an increase in endorphin activity when alcohol is consumed. They drink – experience the reward of increased endorphins and drink more – when they stop drinking the decrease endorphins and begin craving. </a:t>
            </a:r>
          </a:p>
          <a:p>
            <a:endParaRPr lang="en-US" smtClean="0"/>
          </a:p>
          <a:p>
            <a:r>
              <a:rPr lang="en-US" smtClean="0"/>
              <a:t>When they are given naltrexone (ReVia) and then drink they do not experience the endorphin reaction. They think we’ve ruined drinking for them.</a:t>
            </a:r>
          </a:p>
        </p:txBody>
      </p:sp>
    </p:spTree>
    <p:extLst>
      <p:ext uri="{BB962C8B-B14F-4D97-AF65-F5344CB8AC3E}">
        <p14:creationId xmlns:p14="http://schemas.microsoft.com/office/powerpoint/2010/main" val="749486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23FB9968-04DE-4AC3-8567-BE63CE58AD09}" type="slidenum">
              <a:rPr lang="en-US" smtClean="0"/>
              <a:pPr/>
              <a:t>40</a:t>
            </a:fld>
            <a:endParaRPr lang="en-US" smtClean="0"/>
          </a:p>
        </p:txBody>
      </p:sp>
      <p:sp>
        <p:nvSpPr>
          <p:cNvPr id="144387" name="Rectangle 2"/>
          <p:cNvSpPr>
            <a:spLocks noGrp="1" noRot="1" noChangeAspect="1" noChangeArrowheads="1" noTextEdit="1"/>
          </p:cNvSpPr>
          <p:nvPr>
            <p:ph type="sldImg"/>
          </p:nvPr>
        </p:nvSpPr>
        <p:spPr>
          <a:xfrm>
            <a:off x="1181100" y="698500"/>
            <a:ext cx="4648200" cy="3486150"/>
          </a:xfrm>
          <a:ln/>
        </p:spPr>
      </p:sp>
      <p:sp>
        <p:nvSpPr>
          <p:cNvPr id="144388" name="Rectangle 3"/>
          <p:cNvSpPr>
            <a:spLocks noGrp="1" noChangeArrowheads="1"/>
          </p:cNvSpPr>
          <p:nvPr>
            <p:ph type="body" idx="1"/>
          </p:nvPr>
        </p:nvSpPr>
        <p:spPr>
          <a:noFill/>
          <a:ln/>
        </p:spPr>
        <p:txBody>
          <a:bodyPr/>
          <a:lstStyle/>
          <a:p>
            <a:r>
              <a:rPr lang="en-US" smtClean="0"/>
              <a:t>Description of the Endorphin theory of alcoholism. The theory states that some people are born with both a low level of normal endorphin activity as well as an increase in endorphin activity when alcohol is consumed. They drink – experience the reward of increased endorphins and drink more – when they stop drinking the decrease endorphins and begin craving. </a:t>
            </a:r>
          </a:p>
          <a:p>
            <a:endParaRPr lang="en-US" smtClean="0"/>
          </a:p>
          <a:p>
            <a:r>
              <a:rPr lang="en-US" smtClean="0"/>
              <a:t>When they are given naltrexone (ReVia) and then drink they do not experience the endorphin reaction. They think we’ve ruined drinking for them.</a:t>
            </a:r>
          </a:p>
        </p:txBody>
      </p:sp>
    </p:spTree>
    <p:extLst>
      <p:ext uri="{BB962C8B-B14F-4D97-AF65-F5344CB8AC3E}">
        <p14:creationId xmlns:p14="http://schemas.microsoft.com/office/powerpoint/2010/main" val="2221090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E7E847E-9513-4A84-A99E-C6EEF907BA1F}" type="slidenum">
              <a:rPr lang="en-US" smtClean="0"/>
              <a:pPr/>
              <a:t>42</a:t>
            </a:fld>
            <a:endParaRPr lang="en-US" smtClean="0"/>
          </a:p>
        </p:txBody>
      </p:sp>
      <p:sp>
        <p:nvSpPr>
          <p:cNvPr id="146435" name="Rectangle 2"/>
          <p:cNvSpPr>
            <a:spLocks noGrp="1" noRot="1" noChangeAspect="1" noChangeArrowheads="1" noTextEdit="1"/>
          </p:cNvSpPr>
          <p:nvPr>
            <p:ph type="sldImg"/>
          </p:nvPr>
        </p:nvSpPr>
        <p:spPr>
          <a:xfrm>
            <a:off x="1181100" y="698500"/>
            <a:ext cx="4648200" cy="3486150"/>
          </a:xfrm>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7349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8253AA2-FA1E-494B-8832-A03693E45875}" type="slidenum">
              <a:rPr lang="en-US" smtClean="0"/>
              <a:pPr/>
              <a:t>49</a:t>
            </a:fld>
            <a:endParaRPr lang="en-US" smtClean="0"/>
          </a:p>
        </p:txBody>
      </p:sp>
      <p:sp>
        <p:nvSpPr>
          <p:cNvPr id="147459" name="Rectangle 2"/>
          <p:cNvSpPr>
            <a:spLocks noGrp="1" noRot="1" noChangeAspect="1" noChangeArrowheads="1" noTextEdit="1"/>
          </p:cNvSpPr>
          <p:nvPr>
            <p:ph type="sldImg"/>
          </p:nvPr>
        </p:nvSpPr>
        <p:spPr>
          <a:xfrm>
            <a:off x="1181100" y="698500"/>
            <a:ext cx="4648200" cy="3486150"/>
          </a:xfrm>
          <a:ln/>
        </p:spPr>
      </p:sp>
      <p:sp>
        <p:nvSpPr>
          <p:cNvPr id="147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476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D4048A7-78B5-4D1E-AF50-E9563CAD6B99}" type="slidenum">
              <a:rPr lang="en-US" smtClean="0"/>
              <a:pPr/>
              <a:t>53</a:t>
            </a:fld>
            <a:endParaRPr lang="en-US" smtClean="0"/>
          </a:p>
        </p:txBody>
      </p:sp>
      <p:sp>
        <p:nvSpPr>
          <p:cNvPr id="148483" name="Rectangle 2"/>
          <p:cNvSpPr>
            <a:spLocks noGrp="1" noRot="1" noChangeAspect="1" noChangeArrowheads="1" noTextEdit="1"/>
          </p:cNvSpPr>
          <p:nvPr>
            <p:ph type="sldImg"/>
          </p:nvPr>
        </p:nvSpPr>
        <p:spPr>
          <a:xfrm>
            <a:off x="1181100" y="698500"/>
            <a:ext cx="4648200" cy="3486150"/>
          </a:xfrm>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18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30665A8-BA38-49B9-ACE4-412FEFB8A56D}" type="slidenum">
              <a:rPr lang="en-US" smtClean="0"/>
              <a:pPr/>
              <a:t>3</a:t>
            </a:fld>
            <a:endParaRPr lang="en-US" smtClean="0"/>
          </a:p>
        </p:txBody>
      </p:sp>
      <p:sp>
        <p:nvSpPr>
          <p:cNvPr id="107523" name="Rectangle 2"/>
          <p:cNvSpPr>
            <a:spLocks noGrp="1" noRot="1" noChangeAspect="1" noChangeArrowheads="1" noTextEdit="1"/>
          </p:cNvSpPr>
          <p:nvPr>
            <p:ph type="sldImg"/>
          </p:nvPr>
        </p:nvSpPr>
        <p:spPr>
          <a:xfrm>
            <a:off x="1181100" y="698500"/>
            <a:ext cx="4648200" cy="3486150"/>
          </a:xfrm>
          <a:ln/>
        </p:spPr>
      </p:sp>
      <p:sp>
        <p:nvSpPr>
          <p:cNvPr id="107524" name="Rectangle 3"/>
          <p:cNvSpPr>
            <a:spLocks noGrp="1" noChangeArrowheads="1"/>
          </p:cNvSpPr>
          <p:nvPr>
            <p:ph type="body" idx="1"/>
          </p:nvPr>
        </p:nvSpPr>
        <p:spPr>
          <a:noFill/>
          <a:ln/>
        </p:spPr>
        <p:txBody>
          <a:bodyPr/>
          <a:lstStyle/>
          <a:p>
            <a:r>
              <a:rPr lang="en-US" smtClean="0"/>
              <a:t>People like drugs – aspirin, medications, a cocktail at a party etc.</a:t>
            </a:r>
          </a:p>
          <a:p>
            <a:r>
              <a:rPr lang="en-US" smtClean="0"/>
              <a:t>For faster and easier I make a comment about having a microwave oven to popcorn in versus the old fashioned jiffy pop method.</a:t>
            </a:r>
          </a:p>
          <a:p>
            <a:endParaRPr lang="en-US" smtClean="0"/>
          </a:p>
          <a:p>
            <a:r>
              <a:rPr lang="en-US" smtClean="0"/>
              <a:t>Drug users use drugs to get them to feeling states faster and easier.</a:t>
            </a:r>
          </a:p>
        </p:txBody>
      </p:sp>
    </p:spTree>
    <p:extLst>
      <p:ext uri="{BB962C8B-B14F-4D97-AF65-F5344CB8AC3E}">
        <p14:creationId xmlns:p14="http://schemas.microsoft.com/office/powerpoint/2010/main" val="2836594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017859"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36415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913646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894979"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157667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899075"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44371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5949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883994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1026"/>
          <p:cNvSpPr>
            <a:spLocks noGrp="1" noRot="1" noChangeAspect="1" noChangeArrowheads="1" noTextEdit="1"/>
          </p:cNvSpPr>
          <p:nvPr>
            <p:ph type="sldImg"/>
          </p:nvPr>
        </p:nvSpPr>
        <p:spPr>
          <a:xfrm>
            <a:off x="1181100" y="698500"/>
            <a:ext cx="4648200" cy="3486150"/>
          </a:xfrm>
          <a:ln/>
        </p:spPr>
      </p:sp>
      <p:sp>
        <p:nvSpPr>
          <p:cNvPr id="116941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8117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1026"/>
          <p:cNvSpPr>
            <a:spLocks noGrp="1" noRot="1" noChangeAspect="1" noChangeArrowheads="1" noTextEdit="1"/>
          </p:cNvSpPr>
          <p:nvPr>
            <p:ph type="sldImg"/>
          </p:nvPr>
        </p:nvSpPr>
        <p:spPr>
          <a:xfrm>
            <a:off x="1181100" y="698500"/>
            <a:ext cx="4648200" cy="3486150"/>
          </a:xfrm>
          <a:ln/>
        </p:spPr>
      </p:sp>
      <p:sp>
        <p:nvSpPr>
          <p:cNvPr id="114278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9536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146313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0B5A4BD-CB14-4E5A-8DDF-A43228160779}" type="slidenum">
              <a:rPr lang="en-US" smtClean="0"/>
              <a:pPr/>
              <a:t>65</a:t>
            </a:fld>
            <a:endParaRPr lang="en-US" smtClean="0"/>
          </a:p>
        </p:txBody>
      </p:sp>
      <p:sp>
        <p:nvSpPr>
          <p:cNvPr id="152579" name="Rectangle 2"/>
          <p:cNvSpPr>
            <a:spLocks noGrp="1" noRot="1" noChangeAspect="1" noChangeArrowheads="1" noTextEdit="1"/>
          </p:cNvSpPr>
          <p:nvPr>
            <p:ph type="sldImg"/>
          </p:nvPr>
        </p:nvSpPr>
        <p:spPr>
          <a:xfrm>
            <a:off x="1181100" y="696913"/>
            <a:ext cx="4648200" cy="3486150"/>
          </a:xfrm>
          <a:ln/>
        </p:spPr>
      </p:sp>
      <p:sp>
        <p:nvSpPr>
          <p:cNvPr id="152580" name="Rectangle 3"/>
          <p:cNvSpPr>
            <a:spLocks noGrp="1" noChangeArrowheads="1"/>
          </p:cNvSpPr>
          <p:nvPr>
            <p:ph type="body" idx="1"/>
          </p:nvPr>
        </p:nvSpPr>
        <p:spPr>
          <a:xfrm>
            <a:off x="701675" y="4416425"/>
            <a:ext cx="5607050" cy="4183063"/>
          </a:xfrm>
          <a:noFill/>
          <a:ln/>
        </p:spPr>
        <p:txBody>
          <a:bodyPr/>
          <a:lstStyle/>
          <a:p>
            <a:endParaRPr lang="en-US" smtClean="0"/>
          </a:p>
        </p:txBody>
      </p:sp>
    </p:spTree>
    <p:extLst>
      <p:ext uri="{BB962C8B-B14F-4D97-AF65-F5344CB8AC3E}">
        <p14:creationId xmlns:p14="http://schemas.microsoft.com/office/powerpoint/2010/main" val="2228277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0BC735B-6076-4EA5-84E4-6EA23115B1CB}" type="slidenum">
              <a:rPr lang="en-US" smtClean="0"/>
              <a:pPr/>
              <a:t>66</a:t>
            </a:fld>
            <a:endParaRPr lang="en-US" smtClean="0"/>
          </a:p>
        </p:txBody>
      </p:sp>
      <p:sp>
        <p:nvSpPr>
          <p:cNvPr id="153603" name="Rectangle 2"/>
          <p:cNvSpPr>
            <a:spLocks noGrp="1" noRot="1" noChangeAspect="1" noChangeArrowheads="1" noTextEdit="1"/>
          </p:cNvSpPr>
          <p:nvPr>
            <p:ph type="sldImg"/>
          </p:nvPr>
        </p:nvSpPr>
        <p:spPr>
          <a:xfrm>
            <a:off x="1181100" y="698500"/>
            <a:ext cx="4648200" cy="3486150"/>
          </a:xfrm>
          <a:ln/>
        </p:spPr>
      </p:sp>
      <p:sp>
        <p:nvSpPr>
          <p:cNvPr id="153604" name="Rectangle 3"/>
          <p:cNvSpPr>
            <a:spLocks noGrp="1" noChangeArrowheads="1"/>
          </p:cNvSpPr>
          <p:nvPr>
            <p:ph type="body" idx="1"/>
          </p:nvPr>
        </p:nvSpPr>
        <p:spPr>
          <a:xfrm>
            <a:off x="701675" y="4416425"/>
            <a:ext cx="5607050" cy="4181475"/>
          </a:xfrm>
          <a:noFill/>
          <a:ln/>
        </p:spPr>
        <p:txBody>
          <a:bodyPr/>
          <a:lstStyle/>
          <a:p>
            <a:endParaRPr lang="en-US" smtClean="0"/>
          </a:p>
        </p:txBody>
      </p:sp>
    </p:spTree>
    <p:extLst>
      <p:ext uri="{BB962C8B-B14F-4D97-AF65-F5344CB8AC3E}">
        <p14:creationId xmlns:p14="http://schemas.microsoft.com/office/powerpoint/2010/main" val="402456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AC08064-C947-4603-9E79-459B8BDF7B1B}" type="slidenum">
              <a:rPr lang="en-US" smtClean="0"/>
              <a:pPr/>
              <a:t>4</a:t>
            </a:fld>
            <a:endParaRPr lang="en-US" smtClean="0"/>
          </a:p>
        </p:txBody>
      </p:sp>
      <p:sp>
        <p:nvSpPr>
          <p:cNvPr id="108547" name="Rectangle 1026"/>
          <p:cNvSpPr>
            <a:spLocks noGrp="1" noRot="1" noChangeAspect="1" noChangeArrowheads="1" noTextEdit="1"/>
          </p:cNvSpPr>
          <p:nvPr>
            <p:ph type="sldImg"/>
          </p:nvPr>
        </p:nvSpPr>
        <p:spPr>
          <a:xfrm>
            <a:off x="1181100" y="698500"/>
            <a:ext cx="4648200" cy="3486150"/>
          </a:xfrm>
          <a:ln/>
        </p:spPr>
      </p:sp>
      <p:sp>
        <p:nvSpPr>
          <p:cNvPr id="108548" name="Rectangle 1027"/>
          <p:cNvSpPr>
            <a:spLocks noGrp="1" noChangeArrowheads="1"/>
          </p:cNvSpPr>
          <p:nvPr>
            <p:ph type="body" idx="1"/>
          </p:nvPr>
        </p:nvSpPr>
        <p:spPr>
          <a:noFill/>
          <a:ln/>
        </p:spPr>
        <p:txBody>
          <a:bodyPr/>
          <a:lstStyle/>
          <a:p>
            <a:r>
              <a:rPr lang="en-US" smtClean="0"/>
              <a:t>Feel good – the high</a:t>
            </a:r>
          </a:p>
          <a:p>
            <a:endParaRPr lang="en-US" smtClean="0"/>
          </a:p>
          <a:p>
            <a:r>
              <a:rPr lang="en-US" smtClean="0"/>
              <a:t>Feel better – avoid stress anxiety and withdrawal symptoms.</a:t>
            </a:r>
          </a:p>
        </p:txBody>
      </p:sp>
    </p:spTree>
    <p:extLst>
      <p:ext uri="{BB962C8B-B14F-4D97-AF65-F5344CB8AC3E}">
        <p14:creationId xmlns:p14="http://schemas.microsoft.com/office/powerpoint/2010/main" val="1193486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F21933D-574F-405E-A482-79FA96D5288F}" type="slidenum">
              <a:rPr lang="en-US" smtClean="0"/>
              <a:pPr/>
              <a:t>68</a:t>
            </a:fld>
            <a:endParaRPr lang="en-US" smtClean="0"/>
          </a:p>
        </p:txBody>
      </p:sp>
      <p:sp>
        <p:nvSpPr>
          <p:cNvPr id="154627" name="Rectangle 2"/>
          <p:cNvSpPr>
            <a:spLocks noGrp="1" noRot="1" noChangeAspect="1" noChangeArrowheads="1" noTextEdit="1"/>
          </p:cNvSpPr>
          <p:nvPr>
            <p:ph type="sldImg"/>
          </p:nvPr>
        </p:nvSpPr>
        <p:spPr>
          <a:xfrm>
            <a:off x="1181100" y="698500"/>
            <a:ext cx="4648200" cy="3486150"/>
          </a:xfrm>
          <a:ln/>
        </p:spPr>
      </p:sp>
      <p:sp>
        <p:nvSpPr>
          <p:cNvPr id="154628" name="Rectangle 3"/>
          <p:cNvSpPr>
            <a:spLocks noGrp="1" noChangeArrowheads="1"/>
          </p:cNvSpPr>
          <p:nvPr>
            <p:ph type="body" idx="1"/>
          </p:nvPr>
        </p:nvSpPr>
        <p:spPr>
          <a:xfrm>
            <a:off x="701675" y="4416425"/>
            <a:ext cx="5607050" cy="4181475"/>
          </a:xfrm>
          <a:noFill/>
          <a:ln/>
        </p:spPr>
        <p:txBody>
          <a:bodyPr/>
          <a:lstStyle/>
          <a:p>
            <a:endParaRPr lang="en-US" smtClean="0"/>
          </a:p>
        </p:txBody>
      </p:sp>
    </p:spTree>
    <p:extLst>
      <p:ext uri="{BB962C8B-B14F-4D97-AF65-F5344CB8AC3E}">
        <p14:creationId xmlns:p14="http://schemas.microsoft.com/office/powerpoint/2010/main" val="828572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88C57C7-EE08-496D-9CD3-B89A7B0F33EE}" type="slidenum">
              <a:rPr lang="en-US" smtClean="0"/>
              <a:pPr/>
              <a:t>69</a:t>
            </a:fld>
            <a:endParaRPr lang="en-US" smtClean="0"/>
          </a:p>
        </p:txBody>
      </p:sp>
      <p:sp>
        <p:nvSpPr>
          <p:cNvPr id="150531" name="Rectangle 2"/>
          <p:cNvSpPr>
            <a:spLocks noGrp="1" noRot="1" noChangeAspect="1" noChangeArrowheads="1" noTextEdit="1"/>
          </p:cNvSpPr>
          <p:nvPr>
            <p:ph type="sldImg"/>
          </p:nvPr>
        </p:nvSpPr>
        <p:spPr>
          <a:xfrm>
            <a:off x="1181100" y="698500"/>
            <a:ext cx="4648200" cy="3486150"/>
          </a:xfrm>
          <a:ln/>
        </p:spPr>
      </p:sp>
      <p:sp>
        <p:nvSpPr>
          <p:cNvPr id="1505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170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227EA25-8EEE-444C-A8AE-679C2F03597A}" type="slidenum">
              <a:rPr lang="en-US" smtClean="0"/>
              <a:pPr/>
              <a:t>70</a:t>
            </a:fld>
            <a:endParaRPr lang="en-US" smtClean="0"/>
          </a:p>
        </p:txBody>
      </p:sp>
      <p:sp>
        <p:nvSpPr>
          <p:cNvPr id="133123" name="Rectangle 2"/>
          <p:cNvSpPr>
            <a:spLocks noGrp="1" noRot="1" noChangeAspect="1" noChangeArrowheads="1" noTextEdit="1"/>
          </p:cNvSpPr>
          <p:nvPr>
            <p:ph type="sldImg"/>
          </p:nvPr>
        </p:nvSpPr>
        <p:spPr>
          <a:xfrm>
            <a:off x="1181100" y="698500"/>
            <a:ext cx="4648200" cy="3486150"/>
          </a:xfrm>
          <a:ln/>
        </p:spPr>
      </p:sp>
      <p:sp>
        <p:nvSpPr>
          <p:cNvPr id="133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095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15ED6B5-3897-4474-9640-6773A7189726}" type="slidenum">
              <a:rPr lang="en-US" smtClean="0"/>
              <a:pPr/>
              <a:t>6</a:t>
            </a:fld>
            <a:endParaRPr lang="en-US" smtClean="0"/>
          </a:p>
        </p:txBody>
      </p:sp>
      <p:sp>
        <p:nvSpPr>
          <p:cNvPr id="110595" name="Rectangle 1026"/>
          <p:cNvSpPr>
            <a:spLocks noGrp="1" noRot="1" noChangeAspect="1" noChangeArrowheads="1" noTextEdit="1"/>
          </p:cNvSpPr>
          <p:nvPr>
            <p:ph type="sldImg"/>
          </p:nvPr>
        </p:nvSpPr>
        <p:spPr>
          <a:xfrm>
            <a:off x="1181100" y="698500"/>
            <a:ext cx="4648200" cy="3486150"/>
          </a:xfrm>
          <a:ln/>
        </p:spPr>
      </p:sp>
      <p:sp>
        <p:nvSpPr>
          <p:cNvPr id="110596" name="Rectangle 1027"/>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900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FE13223-15E9-497D-8E14-72D310CA91E8}" type="slidenum">
              <a:rPr lang="en-US" smtClean="0"/>
              <a:pPr/>
              <a:t>8</a:t>
            </a:fld>
            <a:endParaRPr lang="en-US" smtClean="0"/>
          </a:p>
        </p:txBody>
      </p:sp>
      <p:sp>
        <p:nvSpPr>
          <p:cNvPr id="115715" name="Rectangle 2"/>
          <p:cNvSpPr>
            <a:spLocks noGrp="1" noRot="1" noChangeAspect="1" noChangeArrowheads="1" noTextEdit="1"/>
          </p:cNvSpPr>
          <p:nvPr>
            <p:ph type="sldImg"/>
          </p:nvPr>
        </p:nvSpPr>
        <p:spPr>
          <a:xfrm>
            <a:off x="1181100" y="698500"/>
            <a:ext cx="4648200" cy="3486150"/>
          </a:xfrm>
          <a:ln/>
        </p:spPr>
      </p:sp>
      <p:sp>
        <p:nvSpPr>
          <p:cNvPr id="115716" name="Rectangle 3"/>
          <p:cNvSpPr>
            <a:spLocks noGrp="1" noChangeArrowheads="1"/>
          </p:cNvSpPr>
          <p:nvPr>
            <p:ph type="body" idx="1"/>
          </p:nvPr>
        </p:nvSpPr>
        <p:spPr>
          <a:noFill/>
          <a:ln/>
        </p:spPr>
        <p:txBody>
          <a:bodyPr/>
          <a:lstStyle/>
          <a:p>
            <a:r>
              <a:rPr lang="en-US" smtClean="0"/>
              <a:t>Neurotransmitters are how messages are sent from one cell to another. The first neuron releases a Neurotransmitter (NT)  into the synapse. The NT crosses the synapse and fits into the receptor site on the second neuron and activates it. Once that happens, the receptor releases the NT and it is recycled by the first neuron by reuptake.</a:t>
            </a:r>
          </a:p>
          <a:p>
            <a:endParaRPr lang="en-US" smtClean="0"/>
          </a:p>
          <a:p>
            <a:r>
              <a:rPr lang="en-US" smtClean="0"/>
              <a:t>Drugs change this process. Prozac and Zoloft block the reuptake of Serotonin. All of the serotonin then keeps returning to the receptor sites and keeps reactivating the 2</a:t>
            </a:r>
            <a:r>
              <a:rPr lang="en-US" baseline="30000" smtClean="0"/>
              <a:t>nd</a:t>
            </a:r>
            <a:r>
              <a:rPr lang="en-US" smtClean="0"/>
              <a:t> neuron. Cocaine works the same way, only it stops the reuptake of dopamine and norepinephrine.</a:t>
            </a:r>
          </a:p>
          <a:p>
            <a:endParaRPr lang="en-US" smtClean="0"/>
          </a:p>
          <a:p>
            <a:r>
              <a:rPr lang="en-US" smtClean="0"/>
              <a:t>Methamphetamine greatly increases the amount of NT released by the first neuron (turns your kitchen faucet into a fire hose)</a:t>
            </a:r>
          </a:p>
          <a:p>
            <a:endParaRPr lang="en-US" smtClean="0"/>
          </a:p>
          <a:p>
            <a:r>
              <a:rPr lang="en-US" smtClean="0"/>
              <a:t>Heroin resembles a NT (endorphin) and can activate the receptor site itself.</a:t>
            </a:r>
          </a:p>
        </p:txBody>
      </p:sp>
    </p:spTree>
    <p:extLst>
      <p:ext uri="{BB962C8B-B14F-4D97-AF65-F5344CB8AC3E}">
        <p14:creationId xmlns:p14="http://schemas.microsoft.com/office/powerpoint/2010/main" val="36205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C2BAE14-DC46-4F63-86B2-5B438E4543F6}" type="slidenum">
              <a:rPr lang="en-US" smtClean="0"/>
              <a:pPr/>
              <a:t>9</a:t>
            </a:fld>
            <a:endParaRPr lang="en-US" smtClean="0"/>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noFill/>
          <a:ln/>
        </p:spPr>
        <p:txBody>
          <a:bodyPr/>
          <a:lstStyle/>
          <a:p>
            <a:r>
              <a:rPr lang="en-US" smtClean="0"/>
              <a:t>Acetylcholine  - memory – Alzheimers disease not enough Acetylcholine – marijuana lowers Acetycholine results in poor memory when high</a:t>
            </a:r>
          </a:p>
          <a:p>
            <a:endParaRPr lang="en-US" smtClean="0"/>
          </a:p>
          <a:p>
            <a:r>
              <a:rPr lang="en-US" smtClean="0"/>
              <a:t>Dopamine – key to addiction – the high</a:t>
            </a:r>
          </a:p>
          <a:p>
            <a:endParaRPr lang="en-US" smtClean="0"/>
          </a:p>
          <a:p>
            <a:r>
              <a:rPr lang="en-US" smtClean="0"/>
              <a:t>Norepinephrine – this is the chemical that controls heart rate, respiration, blood pressure and the fight/flight response.</a:t>
            </a:r>
          </a:p>
          <a:p>
            <a:endParaRPr lang="en-US" smtClean="0"/>
          </a:p>
          <a:p>
            <a:r>
              <a:rPr lang="en-US" smtClean="0"/>
              <a:t>Serotonin – mood, sleep regulation, rage control</a:t>
            </a:r>
          </a:p>
        </p:txBody>
      </p:sp>
    </p:spTree>
    <p:extLst>
      <p:ext uri="{BB962C8B-B14F-4D97-AF65-F5344CB8AC3E}">
        <p14:creationId xmlns:p14="http://schemas.microsoft.com/office/powerpoint/2010/main" val="414841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3C1B320-7283-495C-85AE-A3E114F73303}" type="slidenum">
              <a:rPr lang="en-US" smtClean="0"/>
              <a:pPr/>
              <a:t>10</a:t>
            </a:fld>
            <a:endParaRPr lang="en-US" smtClean="0"/>
          </a:p>
        </p:txBody>
      </p:sp>
      <p:sp>
        <p:nvSpPr>
          <p:cNvPr id="120835" name="Rectangle 2"/>
          <p:cNvSpPr>
            <a:spLocks noGrp="1" noRot="1" noChangeAspect="1" noChangeArrowheads="1" noTextEdit="1"/>
          </p:cNvSpPr>
          <p:nvPr>
            <p:ph type="sldImg"/>
          </p:nvPr>
        </p:nvSpPr>
        <p:spPr>
          <a:xfrm>
            <a:off x="1181100" y="698500"/>
            <a:ext cx="4648200" cy="3486150"/>
          </a:xfrm>
          <a:ln/>
        </p:spPr>
      </p:sp>
      <p:sp>
        <p:nvSpPr>
          <p:cNvPr id="120836" name="Rectangle 3"/>
          <p:cNvSpPr>
            <a:spLocks noGrp="1" noChangeArrowheads="1"/>
          </p:cNvSpPr>
          <p:nvPr>
            <p:ph type="body" idx="1"/>
          </p:nvPr>
        </p:nvSpPr>
        <p:spPr>
          <a:noFill/>
          <a:ln/>
        </p:spPr>
        <p:txBody>
          <a:bodyPr/>
          <a:lstStyle/>
          <a:p>
            <a:r>
              <a:rPr lang="en-US" smtClean="0"/>
              <a:t>These things are naturally rewarding – they feel good. Imagine what would happen if they were painful – we’d stop eating, drinking, having sex, and taking care of our kids. Our species would become extinct.</a:t>
            </a:r>
          </a:p>
        </p:txBody>
      </p:sp>
    </p:spTree>
    <p:extLst>
      <p:ext uri="{BB962C8B-B14F-4D97-AF65-F5344CB8AC3E}">
        <p14:creationId xmlns:p14="http://schemas.microsoft.com/office/powerpoint/2010/main" val="55512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18674FD-84F4-4FF8-B70E-BD151E6FCE8B}" type="slidenum">
              <a:rPr lang="en-US" smtClean="0"/>
              <a:pPr/>
              <a:t>11</a:t>
            </a:fld>
            <a:endParaRPr lang="en-US" smtClean="0"/>
          </a:p>
        </p:txBody>
      </p:sp>
      <p:sp>
        <p:nvSpPr>
          <p:cNvPr id="121859" name="Rectangle 2"/>
          <p:cNvSpPr>
            <a:spLocks noGrp="1" noRot="1" noChangeAspect="1" noChangeArrowheads="1" noTextEdit="1"/>
          </p:cNvSpPr>
          <p:nvPr>
            <p:ph type="sldImg"/>
          </p:nvPr>
        </p:nvSpPr>
        <p:spPr>
          <a:xfrm>
            <a:off x="1181100" y="698500"/>
            <a:ext cx="4648200" cy="3486150"/>
          </a:xfrm>
          <a:ln/>
        </p:spPr>
      </p:sp>
      <p:sp>
        <p:nvSpPr>
          <p:cNvPr id="121860" name="Rectangle 3"/>
          <p:cNvSpPr>
            <a:spLocks noGrp="1" noChangeArrowheads="1"/>
          </p:cNvSpPr>
          <p:nvPr>
            <p:ph type="body" idx="1"/>
          </p:nvPr>
        </p:nvSpPr>
        <p:spPr>
          <a:noFill/>
          <a:ln/>
        </p:spPr>
        <p:txBody>
          <a:bodyPr/>
          <a:lstStyle/>
          <a:p>
            <a:r>
              <a:rPr lang="en-US" smtClean="0"/>
              <a:t>Receptor sites for cocaine, heroin, nicotine, amphetamines etc. are all in these areas. Stimulating these areas causes the person to want to do it again. If it feels good – do it – again and again.</a:t>
            </a:r>
          </a:p>
        </p:txBody>
      </p:sp>
    </p:spTree>
    <p:extLst>
      <p:ext uri="{BB962C8B-B14F-4D97-AF65-F5344CB8AC3E}">
        <p14:creationId xmlns:p14="http://schemas.microsoft.com/office/powerpoint/2010/main" val="420046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FC3D62-1D96-4C94-82B6-45FB8CBF9E7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104F38-9E76-4034-AB80-CA184AA5046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6ED322-E55E-4DA6-AF93-EEA1E9115BC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86A16-F015-489E-8662-76F12CE549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B4596-109F-414B-8654-BC5956620A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9B7300-2BF1-423B-A61B-98F58284C08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A19226-FB29-477F-9C9C-6B21E27E5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0FB19D-615C-4D94-ADD9-00734F7727E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1BD30E-DB38-43B0-B4E1-F348BF21A90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D81DDE-D496-40F6-A5BA-09206DF29CF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1FC4809-CCF4-496A-BF06-57659413718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FB6907F-4D10-4E03-9A13-032C28CA049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98FED76-5927-43B9-B5EE-CB32B566B7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BCFCC0-CE5A-41A5-AED5-F81B97CA8DC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0B6354-199E-4D15-BA31-2FA4D32EACA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0B42C5-4710-4E26-8DBB-8A8DF80E434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b="1" dirty="0" smtClean="0"/>
              <a:t>Understanding Drug Abuse and Addiction</a:t>
            </a:r>
          </a:p>
        </p:txBody>
      </p:sp>
      <p:sp>
        <p:nvSpPr>
          <p:cNvPr id="6147" name="Rectangle 3"/>
          <p:cNvSpPr>
            <a:spLocks noGrp="1" noChangeArrowheads="1"/>
          </p:cNvSpPr>
          <p:nvPr>
            <p:ph idx="1"/>
          </p:nvPr>
        </p:nvSpPr>
        <p:spPr/>
        <p:txBody>
          <a:bodyPr/>
          <a:lstStyle/>
          <a:p>
            <a:pPr eaLnBrk="1" hangingPunct="1">
              <a:lnSpc>
                <a:spcPct val="80000"/>
              </a:lnSpc>
              <a:buFontTx/>
              <a:buNone/>
            </a:pPr>
            <a:endParaRPr lang="en-US" sz="2800" b="1" dirty="0" smtClean="0"/>
          </a:p>
          <a:p>
            <a:pPr eaLnBrk="1" hangingPunct="1">
              <a:lnSpc>
                <a:spcPct val="80000"/>
              </a:lnSpc>
              <a:buFontTx/>
              <a:buNone/>
            </a:pPr>
            <a:endParaRPr lang="en-US" sz="2800" b="1" dirty="0" smtClean="0"/>
          </a:p>
          <a:p>
            <a:pPr eaLnBrk="1" hangingPunct="1">
              <a:lnSpc>
                <a:spcPct val="80000"/>
              </a:lnSpc>
              <a:buFontTx/>
              <a:buNone/>
            </a:pPr>
            <a:endParaRPr lang="en-US" sz="2800" b="1" dirty="0" smtClean="0"/>
          </a:p>
          <a:p>
            <a:pPr eaLnBrk="1" hangingPunct="1">
              <a:lnSpc>
                <a:spcPct val="80000"/>
              </a:lnSpc>
              <a:buFontTx/>
              <a:buNone/>
            </a:pPr>
            <a:r>
              <a:rPr lang="en-US" sz="2800" b="1" dirty="0" smtClean="0"/>
              <a:t>			Steve Hanson</a:t>
            </a:r>
          </a:p>
          <a:p>
            <a:pPr eaLnBrk="1" hangingPunct="1">
              <a:lnSpc>
                <a:spcPct val="80000"/>
              </a:lnSpc>
              <a:buFontTx/>
              <a:buNone/>
            </a:pPr>
            <a:r>
              <a:rPr lang="en-US" sz="2800" b="1" dirty="0" smtClean="0"/>
              <a:t>						</a:t>
            </a:r>
          </a:p>
          <a:p>
            <a:pPr eaLnBrk="1" hangingPunct="1">
              <a:lnSpc>
                <a:spcPct val="80000"/>
              </a:lnSpc>
              <a:buFontTx/>
              <a:buNone/>
            </a:pPr>
            <a:r>
              <a:rPr lang="en-US" sz="2800" b="1"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09600"/>
            <a:ext cx="7772400" cy="6553200"/>
          </a:xfrm>
        </p:spPr>
        <p:txBody>
          <a:bodyPr>
            <a:normAutofit fontScale="90000"/>
          </a:bodyPr>
          <a:lstStyle/>
          <a:p>
            <a:r>
              <a:rPr lang="en-US" sz="6600" dirty="0" smtClean="0"/>
              <a:t>Natural Rewards</a:t>
            </a:r>
            <a:r>
              <a:rPr lang="en-US" dirty="0" smtClean="0"/>
              <a:t/>
            </a:r>
            <a:br>
              <a:rPr lang="en-US" dirty="0" smtClean="0"/>
            </a:br>
            <a:r>
              <a:rPr lang="en-US" sz="6000" dirty="0" smtClean="0">
                <a:solidFill>
                  <a:schemeClr val="tx1"/>
                </a:solidFill>
              </a:rPr>
              <a:t/>
            </a:r>
            <a:br>
              <a:rPr lang="en-US" sz="6000" dirty="0" smtClean="0">
                <a:solidFill>
                  <a:schemeClr val="tx1"/>
                </a:solidFill>
              </a:rPr>
            </a:br>
            <a:r>
              <a:rPr lang="en-US" sz="6000" dirty="0" smtClean="0">
                <a:solidFill>
                  <a:schemeClr val="tx1"/>
                </a:solidFill>
              </a:rPr>
              <a:t>Food</a:t>
            </a:r>
            <a:br>
              <a:rPr lang="en-US" sz="6000" dirty="0" smtClean="0">
                <a:solidFill>
                  <a:schemeClr val="tx1"/>
                </a:solidFill>
              </a:rPr>
            </a:br>
            <a:r>
              <a:rPr lang="en-US" sz="6000" dirty="0" smtClean="0">
                <a:solidFill>
                  <a:schemeClr val="tx1"/>
                </a:solidFill>
              </a:rPr>
              <a:t>Water</a:t>
            </a:r>
            <a:br>
              <a:rPr lang="en-US" sz="6000" dirty="0" smtClean="0">
                <a:solidFill>
                  <a:schemeClr val="tx1"/>
                </a:solidFill>
              </a:rPr>
            </a:br>
            <a:r>
              <a:rPr lang="en-US" sz="6000" dirty="0" smtClean="0">
                <a:solidFill>
                  <a:schemeClr val="tx1"/>
                </a:solidFill>
              </a:rPr>
              <a:t>Sex</a:t>
            </a:r>
            <a:br>
              <a:rPr lang="en-US" sz="6000" dirty="0" smtClean="0">
                <a:solidFill>
                  <a:schemeClr val="tx1"/>
                </a:solidFill>
              </a:rPr>
            </a:br>
            <a:r>
              <a:rPr lang="en-US" sz="6000" dirty="0" smtClean="0">
                <a:solidFill>
                  <a:schemeClr val="tx1"/>
                </a:solidFill>
              </a:rPr>
              <a:t>Nurturing</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endParaRPr lang="en-US" sz="6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30"/>
          <p:cNvPicPr>
            <a:picLocks noChangeAspect="1" noChangeArrowheads="1"/>
          </p:cNvPicPr>
          <p:nvPr/>
        </p:nvPicPr>
        <p:blipFill>
          <a:blip r:embed="rId3" cstate="print"/>
          <a:srcRect/>
          <a:stretch>
            <a:fillRect/>
          </a:stretch>
        </p:blipFill>
        <p:spPr bwMode="auto">
          <a:xfrm>
            <a:off x="457200" y="650875"/>
            <a:ext cx="8458200" cy="5710238"/>
          </a:xfrm>
          <a:prstGeom prst="rect">
            <a:avLst/>
          </a:prstGeom>
          <a:noFill/>
          <a:ln w="9525">
            <a:noFill/>
            <a:miter lim="800000"/>
            <a:headEnd/>
            <a:tailEnd/>
          </a:ln>
        </p:spPr>
      </p:pic>
      <p:sp>
        <p:nvSpPr>
          <p:cNvPr id="26627" name="TextBox 2"/>
          <p:cNvSpPr txBox="1">
            <a:spLocks noChangeArrowheads="1"/>
          </p:cNvSpPr>
          <p:nvPr/>
        </p:nvSpPr>
        <p:spPr bwMode="auto">
          <a:xfrm>
            <a:off x="2057400" y="3886201"/>
            <a:ext cx="2223686" cy="1477328"/>
          </a:xfrm>
          <a:prstGeom prst="rect">
            <a:avLst/>
          </a:prstGeom>
          <a:noFill/>
          <a:ln w="9525">
            <a:noFill/>
            <a:miter lim="800000"/>
            <a:headEnd/>
            <a:tailEnd/>
          </a:ln>
        </p:spPr>
        <p:txBody>
          <a:bodyPr wrap="none">
            <a:spAutoFit/>
          </a:bodyPr>
          <a:lstStyle/>
          <a:p>
            <a:r>
              <a:rPr lang="en-US" b="1">
                <a:solidFill>
                  <a:srgbClr val="FFFF00"/>
                </a:solidFill>
              </a:rPr>
              <a:t>methamphetamine</a:t>
            </a:r>
          </a:p>
          <a:p>
            <a:r>
              <a:rPr lang="en-US" b="1">
                <a:solidFill>
                  <a:srgbClr val="FFFF00"/>
                </a:solidFill>
              </a:rPr>
              <a:t>marijuana</a:t>
            </a:r>
          </a:p>
          <a:p>
            <a:r>
              <a:rPr lang="en-US" b="1">
                <a:solidFill>
                  <a:srgbClr val="FFFF00"/>
                </a:solidFill>
              </a:rPr>
              <a:t>ecstasy</a:t>
            </a:r>
          </a:p>
          <a:p>
            <a:r>
              <a:rPr lang="en-US" b="1">
                <a:solidFill>
                  <a:srgbClr val="FFFF00"/>
                </a:solidFill>
              </a:rPr>
              <a:t>opium</a:t>
            </a:r>
          </a:p>
          <a:p>
            <a:r>
              <a:rPr lang="en-US" b="1">
                <a:solidFill>
                  <a:srgbClr val="FFFF00"/>
                </a:solidFill>
              </a:rPr>
              <a:t>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274638"/>
            <a:ext cx="4038600" cy="868362"/>
          </a:xfrm>
        </p:spPr>
        <p:txBody>
          <a:bodyPr/>
          <a:lstStyle/>
          <a:p>
            <a:r>
              <a:rPr lang="en-US" dirty="0" smtClean="0"/>
              <a:t>Food</a:t>
            </a:r>
          </a:p>
        </p:txBody>
      </p:sp>
      <p:pic>
        <p:nvPicPr>
          <p:cNvPr id="27653" name="Picture 6" descr="Light Bulb Clip Art"/>
          <p:cNvPicPr>
            <a:picLocks noChangeAspect="1" noChangeArrowheads="1"/>
          </p:cNvPicPr>
          <p:nvPr/>
        </p:nvPicPr>
        <p:blipFill>
          <a:blip r:embed="rId2" cstate="print"/>
          <a:srcRect/>
          <a:stretch>
            <a:fillRect/>
          </a:stretch>
        </p:blipFill>
        <p:spPr bwMode="auto">
          <a:xfrm>
            <a:off x="1609198273" y="-1398588"/>
            <a:ext cx="2828925" cy="2838451"/>
          </a:xfrm>
          <a:prstGeom prst="rect">
            <a:avLst/>
          </a:prstGeom>
          <a:noFill/>
          <a:ln w="9525">
            <a:noFill/>
            <a:miter lim="800000"/>
            <a:headEnd/>
            <a:tailEnd/>
          </a:ln>
        </p:spPr>
      </p:pic>
      <p:pic>
        <p:nvPicPr>
          <p:cNvPr id="27654" name="Picture 8" descr="Light Bulb Clip Art"/>
          <p:cNvPicPr>
            <a:picLocks noChangeAspect="1" noChangeArrowheads="1"/>
          </p:cNvPicPr>
          <p:nvPr/>
        </p:nvPicPr>
        <p:blipFill>
          <a:blip r:embed="rId2" cstate="print"/>
          <a:srcRect/>
          <a:stretch>
            <a:fillRect/>
          </a:stretch>
        </p:blipFill>
        <p:spPr bwMode="auto">
          <a:xfrm>
            <a:off x="1609198273" y="-1398588"/>
            <a:ext cx="2828925" cy="2838451"/>
          </a:xfrm>
          <a:prstGeom prst="rect">
            <a:avLst/>
          </a:prstGeom>
          <a:noFill/>
          <a:ln w="9525">
            <a:noFill/>
            <a:miter lim="800000"/>
            <a:headEnd/>
            <a:tailEnd/>
          </a:ln>
        </p:spPr>
      </p:pic>
      <p:sp>
        <p:nvSpPr>
          <p:cNvPr id="27655" name="AutoShape 10" descr="data:image/jpg;base64,/9j/4AAQSkZJRgABAQAAAQABAAD/2wCEAAkGBhMSEBMRExIWFRUWGBkYFRYTFxIbFhgYExgVHBUVGxYXHSYfGCEjGRkYHy8gIzMpLCwuFR49NTAqNSYrLCkBCQoKDgwOGQ8PGiodHh0qKTIsKi41KS0vNCsvLyosNSowKTUpKSwpKjUqNTUqNCwsLDApKzEsKSosKSksNSwpNf/AABEIAMsAwAMBIgACEQEDEQH/xAAcAAEAAwADAQEAAAAAAAAAAAAABQYHAQMECAL/xABIEAABAwIDBQUECAMFBQkAAAABAAIDBBEFEiEGBzFBURMiYXGBMkKRoRQjUmJykrHBCEOCM6KywtIVc5Oz0RYYJDRTY3SDo//EABsBAQACAwEBAAAAAAAAAAAAAAABBQMEBgcC/8QAMhEAAgEDAQUECQUBAAAAAAAAAAECAwQRBRIhMVGRQXGB0QYUMlKhscHh8BMiQmFiFv/aAAwDAQACEQMRAD8A3FERAEREAREQBERAeHG8YjpaeSolJDI23dYXPQADmSbD1XTs3tFFXUzKmG+R1xZws5pabOaR1BUPvVhzYPVjowO/K9pVZ3AVl6Ooi+xNmHlIxv7tcgNSREQBERAERQzdr6Q1n0ATA1FiSwA6WFy0uta9tbcUBMoiIAiIgCIiAIiIAiIgCIqdt/vD/wBmOpwYDK2UvzEOy5QzJe2hDj3r2NuHHoBcUXjwjFoqmFk8Ls0bxdp/UEciDoR4L2IAiIgI3aWh7ajqYrXL4pGjzLDb52WSfw+1lp6uL7Ucb/yOcD/zAttWE7sYTS7QT03D+3jA8GODmf3QEJN2REQgIiICG2v2hbRUU1SeLG9wH3nu0Y38xHpdZRuPwV89ZPiEhLslxmPvSzavN/Bup/3gXfv52gL5YKBhvl+tkA5uddsTbeWY2+8FpGwezn0GghgI79s0v+8fq/4cP6UJLCiIhAREQBERAEREAREQBQO2uyceIUjqd+jvaif9h44Hy5EdCVPIgPnzYTa2bB619HVAthL8srTc9m7gJm9QRa9uIseS+gY5A4BzSCCLgg3BB4EEcVSN5u7tuIQ9rEAKqMdw8BI0fy3H9DyPgSqlug28dE//AGXVkts4thL9Cx4OsDr8Nb28dOYQk2ZERCAq5DsJTtxJ2Jgv7ZzbFt29nctDS+1r3LRbjbwVjRAEREAXDnAAk6AcVyuHsBBBFwdCDzB5IDBthaJ2K45LWvF4o39sb8NDanZ8AD/QVvSjsE2dp6Njo6aFsTXHM4NvqepJ14KRQBERAEREAREQBERAEREAREQBUfbbdXDXytqGSGnmBGZ7G3zgcCRcWcOTvjfS14RAcNFhZcose2/30Frn09ARpcOqNCL8xGOB/GdOg5oDTsa2lpqRuaonZEDwDj3j5NHed6BULFd/lIwkQQSzeLi2Np9Td3yWV4VstXYi8ygOfmPenmccptx7x1d5C6vGE7loxY1E7nnm2IBrfLM65PplVXdataWrxUnv5Le/t4mWNKUuB1T/AMQFQT3KSID7z5HH4jKuaf8AiBqAe/SROHRr5Gn4nN+is0O7LDmi30fN4vfIT8bpPuxw5wt9Hy/gfID+qqv+ptM+zPovMyeryOrDN/lI+wmgmiPMjLI0eos75K8YHtZSVgvTzskPNoNnjzYbOHmswxDctTuBMM8jDyDw17f2d8yqHjuw9ZQntC0lrdRNCXWHjcWczzNlaWusWl09mE8Pk9z+/gY5UpR4n1EiwTYzfVPAWxVl54uGf+c0db/zB4HXx5HcMKxWKpibNC8PjcLhzfmPAjoVamI9aIiAL8SyhrS5xDWtBJLiAABxJJ4BR20e0sFDAZ6h+VvAAauc7k1reZWH4ztPiGPT/RqeMthBv2TT3QL6PmfwPlw6AnVAWfbbfeGkw4eA48DO4d0fgafa/EdPAqf3UwYkY5J6+V5bJl7KOW2cWuS8iwyA3AA8OXPnYXdNT0OWaW09QNcxHcYfuNPP7x16WV9QBERAQG2u1rcOpvpDonyDOGWZYWLr6kngNLeZCrmEb78Pl0k7SnP/ALjbt/My/wA1fammZIwska17HaOa4AtI6EHQqg45uQoJruhz07uXZnNHf8Dv2IQF4w7FoahueGVkresbmuHrY6eq9awet3KYhTu7SlnZIRwLHOik/wCnpdc0+2OPUBAqIZJWDj20RcP+NH4dSUJN3RRGymPGspIqkxOiLwbsdyIJBsbC4Nrgr045iraammqH+zExzyOuUaD1Nh6oQZpvo2+MTTh8DrPeLzuHFrHcIwerhqfDz0re7jd0JgKuqbePjFGff++77vQc/LjA7JYW/E8SL5ruBcZpz1F/Z8ASQ3yW8taAAALAaADgAOAXJekOqyt16vReJNb3yXLvfyNqhTzvYYwAAAAAaADQAdABwXKIvPzdCIiAIQi652OLXBrsriCGusDYkaGx0NjyRcQUDbLdVHMHTUgEcvEx6CN/W32D8vLiqRsXtnPhVS4EO7PNlnhdpq3QkdHjrz4HS1tY2Z2q7d8lLO0R1UJIkYL5XAcJGX1sbg25XVd3qbFiWM1sLfrGD60D32D3rc3N/S/QLttK1Wtb1laXbynjZffw39qfY/oalSmpLaia3hmJR1ELJ4nB0cgDmuHMH9OlvBepYfuN2vMczsPkPcku+G/KQC72+TgL+bfFbgu3NMpG2O7BmI1cc8tRI2NjcpiaB1JJa8nuX0voeCs+CYDBSRCGnjbGwchxJ+05x1cfEqQRAEREAREQBERAEREAVB321xjwpzQbdrJGz0uXEfBqvyzDf/8A+Qp//kj/AJMyAiNy+HZaaafnJIGj8MQ/1Od8Foqqe6yIDC4bczIT5l5VsXkmrVHUvarfvNdN30LOmsQQREVaZAiIgCIiAzTeWTR11HiMdwblklveDLGx/EwuH9IWkMe17QRYtcLjoQ4afELP99dvokHXt/l2Ul/2Vp2LmLsOpHHj2TB+UWHyAV5dx29PoVnxTlHwzldDDHdNoxnajD3YbiZMXdyPbNCegJzNHkDdvkF9LYTiLaiCKdnsyMa8eAcAbenD0WLb7aAXppwNe/GT5Wcz/P8AFaDuhqs+D01/dzs/I9wC7/Srl3NpTqS44w+9bvuaVWOzJouaIisjGEXGYJmHVAcouAVygCIiAIiIAs338U2bDWP+xOw/mbI3/MtIVS3q0Pa4RVC1y1oeP/rc136AoCB3XuvhcH9Y/vuVqVA3M12aiki5xym3lIAf8Wb4K/ryPVYOF7VT95vrvLSm8xQREVcfYREQBEVV2029ioWFjSH1BHdjGobfg59uA8OJ+az29vUuKip0llv86ESkorLKPvkxkSVMdM03ELSXW+3JbT0aG/mK1PAKEw0sEJ0LI2NP4g0ZvndY3sDgklfiHbykuaxwlmcfede7G+rhw6NK3NX+t7FvSo2UXnYWZd7/ABvxRgpfubnzM432Sj6NTN5mUn0axwP+IfJXHc1T5cHg+86R35pHLKt7mMdtXNgZqIG5dNfrHkFwHjbIPRbtsphP0Wip6c8Y42td+K13/wB4lddodF0bGmpcXl9XlfA1qzzJkss93hbuKmvmEsNYY25A0xPMmQEX7wyHnfW45cVoSK5MJhDtwNYdTUU5PiJf3auv/u/1n/rU3/6f6FvaITkwyj3GYhG4OZVQxm/tRumBHiMrQtsoYXMiYx7zI5rWhzyAC9wABdYcLnW3iu9EICIiAIiIAvNiVEJoZIXcJGOYfJ7SD+q9KIDANzdSY6uop3aFzNR96FxBHwc74LXlj+HWh2okY3QOnmb/AMRrnEfErYF5t6TUti92vein819Cwt3mIREXNmcKIx7aymoxeeUB3EMbrIfJg19TYKG3j7Z/QoRHEfr5QcnDuNGhkt8h436LKMC2ZqsSlc5t3a3kmkJygnq7i4+AXRabo8a1L1m5lsU11fkuzmzBUq4ezHeyw7Sb3Z5rspm9gz7WhlPrwZ6XPiorZnYKqrniRwcyIm7ppL3d1LQdXnx4eK0zZzdjSUtnvHbyj3pAMoP3Y+A9blW9bdXW7e0g6Wnwx/p/mX49D5VJyeZs8GB4HFSQtghbZo4k+04ni5x5kqP202qZQ0xfcGV12xM5l1vaI+y3ifQc1+tqtsIKGPNIc0hHciae87x+6PE/NY7TwVeNV9h3nu4nXs4YwePg0fEk9StfSdKqX9X9evnYzlt/yflzfgfVSooLCJbdRs0+uxHt5QXRwu7WRzvekJuxp6ku7x/D4r6KURsrszFQUzKeLgNXOPtPefaefP5AAcl6W43Tmc0wmj7YC5izNz24+zx4ar0dLBXnuREUgIiIAiIgCIiAIiIAuHOtqVys63w7cNpaY0kbvr52kG38uI6Ocehdq0ep5IDPdlZvpm0D6hure0mlB+6MzYz4XBb8VsypG6zZQ0tOZ5G2lmsbHi2Matb4E+0fToruvL9fu43N29jeorHTOfiWNGOzEIiKiMxj28XCJanGY4G3+sZGGHWwb3s7vIHMVq+GYbHTxMhiaGsYAAB8yepPElejsxfNYXta9he3S/RQu1e1sNBFnkOZ7r9nGPaeR+gHMq2q3da+hRtacfYWMLtfPp03sxKKg3JkpXV8cMZlle1jG8XONh5eJ8Bqsz2n3xaGOibbl20g/wADP3d8FXY4cQxypIaC4N82wQg/v8XFa1sfugpKPLJKPpEw1zPH1bT92Ph6m58uC6zTvRulSSnc/vly7F5/L+jXnXb3RMw2X3bVuJyfSJi6OJ5u6aa5e+/2GnV3no1brszstT0EIhp2WHFzjq95+053P9ByAUui6pJJYRrZCy/eduvfUPNfRkioFi+MGxeWgWex3uvAHrYcDx1BFJBjOw++V0bhS4lfunKJyDmaRoRK3j/UNeo5rY4ZmvaHtcHNcAWuaQQQeBBGhCpe3+7CHEGmVloqkDSS3dfbg2QDj4O4jxGizDZra+twOoNLUxuMN+9EeQJ/tIXcCDx6HwPASfQyLyYXikdRCyeJ2aN4zNcOY/Y30t4L1oQEREAREQBERAF8+7Vub/2mP0m3Z9tEO9wyZG9nfwzW8Fv887WNc97g1rQS5ziAAALkkngAFju/DZjtGxYnDZzMoZKWEEFp1ilBHEa5Sfw+Kx1YfqQlDOMprPeSnhmiIqBu53gNnYylndadoDWOcdJQOGp9/wAOfxV/XkF3aVLSq6VRYa+K5otIyUllBERap9EbtFjsdHTvnk4NHdbzc4+yweZ+Ausj2awCox2vdLK4iMEGV44Mb7sTL6Anl6k359++HGnPrBTcGQtBt1dILl3oLAevVbZsZs0ygo4qdoGYC8jh70jgM7r89dB4AL0j0e06NvQVeXtTWe5di+rNCvUy8cj34Pg0NLC2CBgYxvADmebieJJ5k6r2oi6U1wiIgCIiAKI2k2Upq6Ls6iPMBq1w0ew9WuGo8uBUuiAjNnNn4qKnZTQ5sjL2LzdxLiSSTYcypNEQBERAEREAREQENtjhr6igqYI/bfE4NHU2uB6kW9VlW6XbZgY7Cq23Zuu2LteHe0dA6/C5va/MkdFZ9t9upsOxWmL7mjkis9oHMPOZ45lzbt06FVnetu/z3xSiAkikGeZsevH+c23FpGrrefWwkiNv91E1G909M10tNx7tzJFzs4DUgfbHr1Xj2b3rVNOAyX/xEY0Gc2kFukmt/J1/MKU2F3yy0rWwVYdPCLBrwfrWDpr7Y89R1PBXV+FYDixzMdEJXcezd2M1z1YbZvUELWubSjcx2K0VJfnB8UfUZOPAj6Le7QvHfMkR6OYSPiy69M29TDmi/bOd4Njkv8wF56j+H+mP9nVTNH3mxO+YDV1038PsII7SskcOeSNjT8SXWVE/RizbynJf1leRm9YkZztptAMSrGuhhcCWiNo4ySG5tcDnrYAXX01SNcI2B/tBozedhf5qB2Z3fUVAc0MX1lrdrIc0mvGxOjf6QFZF0FCjChTjThwjwMEnl5CIizHyEREAREQBERAEREAREQBERAEREBVt4mxoxGkMQsJWHPC48A61i0+DhofQ8lj+xu8GpwiV1LURudE1xD4XaPjdzLCdPG3A8QRe5+hpgcpANjY2PQ8jqsWZtDh2NsbFXAUlYBlZO3Rrj0udLX9x/o5CSVq9iMKxhrp6KYQzHVzWW4n7cBsW6+82wPiqVi+5fEYb5I2VDesTm3/I+x/VfrGt0OI0rs8I7do1a+ndaQDrkuHA/huo+LbnFqR2R087CPcqGkkf0ytugPM3BsVhOVsNdHyAY2qA9Muh48uqndncEx6SdmV1ZFZwvJUOlaxovqS2U97TlY3XRFvkxQ2aJWEnTSGO5v4ALb9iK2qmoo5KxgZM65LQ0tOW5yEtPsktsbfogJ5ERCAiIgCIiAIiIAiIgCIiAIiIAiIgCIiALJtuNyfbzPqKN7WF5LnxSXDMx1cWuF8tzrYi3HyWsogMl2P2AxqmIb9OZDEPcuZhbwY8Bo+S1X6OC0NeA/TXMBqeZtwC7UQHnhw6JhzMiY09WtaD8QF6ERAEREAREQBERAEREAREQBERAEREB//Z"/>
          <p:cNvSpPr>
            <a:spLocks noChangeAspect="1" noChangeArrowheads="1"/>
          </p:cNvSpPr>
          <p:nvPr/>
        </p:nvSpPr>
        <p:spPr bwMode="auto">
          <a:xfrm>
            <a:off x="77788" y="-935038"/>
            <a:ext cx="1828800" cy="1933576"/>
          </a:xfrm>
          <a:prstGeom prst="rect">
            <a:avLst/>
          </a:prstGeom>
          <a:noFill/>
          <a:ln w="9525">
            <a:noFill/>
            <a:miter lim="800000"/>
            <a:headEnd/>
            <a:tailEnd/>
          </a:ln>
        </p:spPr>
        <p:txBody>
          <a:bodyPr/>
          <a:lstStyle/>
          <a:p>
            <a:endParaRPr lang="en-US"/>
          </a:p>
        </p:txBody>
      </p:sp>
      <p:sp>
        <p:nvSpPr>
          <p:cNvPr id="27656" name="AutoShape 12" descr="data:image/jpg;base64,/9j/4AAQSkZJRgABAQAAAQABAAD/2wCEAAkGBhMSEBMRExIWFRUWGBkYFRYTFxIbFhgYExgVHBUVGxYXHSYfGCEjGRkYHy8gIzMpLCwuFR49NTAqNSYrLCkBCQoKDgwOGQ8PGiodHh0qKTIsKi41KS0vNCsvLyosNSowKTUpKSwpKjUqNTUqNCwsLDApKzEsKSosKSksNSwpNf/AABEIAMsAwAMBIgACEQEDEQH/xAAcAAEAAwADAQEAAAAAAAAAAAAABQYHAQMECAL/xABIEAABAwIDBQUECAMFBQkAAAABAAIDBBEFEiEGBzFBURMiYXGBMkKRoRQjUmJykrHBCEOCM6KywtIVc5Oz0RYYJDRTY3SDo//EABsBAQACAwEBAAAAAAAAAAAAAAABBQMEBgcC/8QAMhEAAgEDAQUECQUBAAAAAAAAAAECAwQRBRIhMVGRQXGB0QYUMlKhscHh8BMiQmFiFv/aAAwDAQACEQMRAD8A3FERAEREAREQBERAeHG8YjpaeSolJDI23dYXPQADmSbD1XTs3tFFXUzKmG+R1xZws5pabOaR1BUPvVhzYPVjowO/K9pVZ3AVl6Ooi+xNmHlIxv7tcgNSREQBERAERQzdr6Q1n0ATA1FiSwA6WFy0uta9tbcUBMoiIAiIgCIiAIiIAiIgCIqdt/vD/wBmOpwYDK2UvzEOy5QzJe2hDj3r2NuHHoBcUXjwjFoqmFk8Ls0bxdp/UEciDoR4L2IAiIgI3aWh7ajqYrXL4pGjzLDb52WSfw+1lp6uL7Ucb/yOcD/zAttWE7sYTS7QT03D+3jA8GODmf3QEJN2REQgIiICG2v2hbRUU1SeLG9wH3nu0Y38xHpdZRuPwV89ZPiEhLslxmPvSzavN/Bup/3gXfv52gL5YKBhvl+tkA5uddsTbeWY2+8FpGwezn0GghgI79s0v+8fq/4cP6UJLCiIhAREQBERAEREAREQBQO2uyceIUjqd+jvaif9h44Hy5EdCVPIgPnzYTa2bB619HVAthL8srTc9m7gJm9QRa9uIseS+gY5A4BzSCCLgg3BB4EEcVSN5u7tuIQ9rEAKqMdw8BI0fy3H9DyPgSqlug28dE//AGXVkts4thL9Cx4OsDr8Nb28dOYQk2ZERCAq5DsJTtxJ2Jgv7ZzbFt29nctDS+1r3LRbjbwVjRAEREAXDnAAk6AcVyuHsBBBFwdCDzB5IDBthaJ2K45LWvF4o39sb8NDanZ8AD/QVvSjsE2dp6Njo6aFsTXHM4NvqepJ14KRQBERAEREAREQBERAEREAREQBUfbbdXDXytqGSGnmBGZ7G3zgcCRcWcOTvjfS14RAcNFhZcose2/30Frn09ARpcOqNCL8xGOB/GdOg5oDTsa2lpqRuaonZEDwDj3j5NHed6BULFd/lIwkQQSzeLi2Np9Td3yWV4VstXYi8ygOfmPenmccptx7x1d5C6vGE7loxY1E7nnm2IBrfLM65PplVXdataWrxUnv5Le/t4mWNKUuB1T/AMQFQT3KSID7z5HH4jKuaf8AiBqAe/SROHRr5Gn4nN+is0O7LDmi30fN4vfIT8bpPuxw5wt9Hy/gfID+qqv+ptM+zPovMyeryOrDN/lI+wmgmiPMjLI0eos75K8YHtZSVgvTzskPNoNnjzYbOHmswxDctTuBMM8jDyDw17f2d8yqHjuw9ZQntC0lrdRNCXWHjcWczzNlaWusWl09mE8Pk9z+/gY5UpR4n1EiwTYzfVPAWxVl54uGf+c0db/zB4HXx5HcMKxWKpibNC8PjcLhzfmPAjoVamI9aIiAL8SyhrS5xDWtBJLiAABxJJ4BR20e0sFDAZ6h+VvAAauc7k1reZWH4ztPiGPT/RqeMthBv2TT3QL6PmfwPlw6AnVAWfbbfeGkw4eA48DO4d0fgafa/EdPAqf3UwYkY5J6+V5bJl7KOW2cWuS8iwyA3AA8OXPnYXdNT0OWaW09QNcxHcYfuNPP7x16WV9QBERAQG2u1rcOpvpDonyDOGWZYWLr6kngNLeZCrmEb78Pl0k7SnP/ALjbt/My/wA1fammZIwska17HaOa4AtI6EHQqg45uQoJruhz07uXZnNHf8Dv2IQF4w7FoahueGVkresbmuHrY6eq9awet3KYhTu7SlnZIRwLHOik/wCnpdc0+2OPUBAqIZJWDj20RcP+NH4dSUJN3RRGymPGspIqkxOiLwbsdyIJBsbC4Nrgr045iraammqH+zExzyOuUaD1Nh6oQZpvo2+MTTh8DrPeLzuHFrHcIwerhqfDz0re7jd0JgKuqbePjFGff++77vQc/LjA7JYW/E8SL5ruBcZpz1F/Z8ASQ3yW8taAAALAaADgAOAXJekOqyt16vReJNb3yXLvfyNqhTzvYYwAAAAAaADQAdABwXKIvPzdCIiAIQi652OLXBrsriCGusDYkaGx0NjyRcQUDbLdVHMHTUgEcvEx6CN/W32D8vLiqRsXtnPhVS4EO7PNlnhdpq3QkdHjrz4HS1tY2Z2q7d8lLO0R1UJIkYL5XAcJGX1sbg25XVd3qbFiWM1sLfrGD60D32D3rc3N/S/QLttK1Wtb1laXbynjZffw39qfY/oalSmpLaia3hmJR1ELJ4nB0cgDmuHMH9OlvBepYfuN2vMczsPkPcku+G/KQC72+TgL+bfFbgu3NMpG2O7BmI1cc8tRI2NjcpiaB1JJa8nuX0voeCs+CYDBSRCGnjbGwchxJ+05x1cfEqQRAEREAREQBERAEREAVB321xjwpzQbdrJGz0uXEfBqvyzDf/8A+Qp//kj/AJMyAiNy+HZaaafnJIGj8MQ/1Od8Foqqe6yIDC4bczIT5l5VsXkmrVHUvarfvNdN30LOmsQQREVaZAiIgCIiAzTeWTR11HiMdwblklveDLGx/EwuH9IWkMe17QRYtcLjoQ4afELP99dvokHXt/l2Ul/2Vp2LmLsOpHHj2TB+UWHyAV5dx29PoVnxTlHwzldDDHdNoxnajD3YbiZMXdyPbNCegJzNHkDdvkF9LYTiLaiCKdnsyMa8eAcAbenD0WLb7aAXppwNe/GT5Wcz/P8AFaDuhqs+D01/dzs/I9wC7/Srl3NpTqS44w+9bvuaVWOzJouaIisjGEXGYJmHVAcouAVygCIiAIiIAs338U2bDWP+xOw/mbI3/MtIVS3q0Pa4RVC1y1oeP/rc136AoCB3XuvhcH9Y/vuVqVA3M12aiki5xym3lIAf8Wb4K/ryPVYOF7VT95vrvLSm8xQREVcfYREQBEVV2029ioWFjSH1BHdjGobfg59uA8OJ+az29vUuKip0llv86ESkorLKPvkxkSVMdM03ELSXW+3JbT0aG/mK1PAKEw0sEJ0LI2NP4g0ZvndY3sDgklfiHbykuaxwlmcfede7G+rhw6NK3NX+t7FvSo2UXnYWZd7/ABvxRgpfubnzM432Sj6NTN5mUn0axwP+IfJXHc1T5cHg+86R35pHLKt7mMdtXNgZqIG5dNfrHkFwHjbIPRbtsphP0Wip6c8Y42td+K13/wB4lddodF0bGmpcXl9XlfA1qzzJkss93hbuKmvmEsNYY25A0xPMmQEX7wyHnfW45cVoSK5MJhDtwNYdTUU5PiJf3auv/u/1n/rU3/6f6FvaITkwyj3GYhG4OZVQxm/tRumBHiMrQtsoYXMiYx7zI5rWhzyAC9wABdYcLnW3iu9EICIiAIiIAvNiVEJoZIXcJGOYfJ7SD+q9KIDANzdSY6uop3aFzNR96FxBHwc74LXlj+HWh2okY3QOnmb/AMRrnEfErYF5t6TUti92vein819Cwt3mIREXNmcKIx7aymoxeeUB3EMbrIfJg19TYKG3j7Z/QoRHEfr5QcnDuNGhkt8h436LKMC2ZqsSlc5t3a3kmkJygnq7i4+AXRabo8a1L1m5lsU11fkuzmzBUq4ezHeyw7Sb3Z5rspm9gz7WhlPrwZ6XPiorZnYKqrniRwcyIm7ppL3d1LQdXnx4eK0zZzdjSUtnvHbyj3pAMoP3Y+A9blW9bdXW7e0g6Wnwx/p/mX49D5VJyeZs8GB4HFSQtghbZo4k+04ni5x5kqP202qZQ0xfcGV12xM5l1vaI+y3ifQc1+tqtsIKGPNIc0hHciae87x+6PE/NY7TwVeNV9h3nu4nXs4YwePg0fEk9StfSdKqX9X9evnYzlt/yflzfgfVSooLCJbdRs0+uxHt5QXRwu7WRzvekJuxp6ku7x/D4r6KURsrszFQUzKeLgNXOPtPefaefP5AAcl6W43Tmc0wmj7YC5izNz24+zx4ar0dLBXnuREUgIiIAiIgCIiAIiIAuHOtqVys63w7cNpaY0kbvr52kG38uI6Ocehdq0ep5IDPdlZvpm0D6hure0mlB+6MzYz4XBb8VsypG6zZQ0tOZ5G2lmsbHi2Matb4E+0fToruvL9fu43N29jeorHTOfiWNGOzEIiKiMxj28XCJanGY4G3+sZGGHWwb3s7vIHMVq+GYbHTxMhiaGsYAAB8yepPElejsxfNYXta9he3S/RQu1e1sNBFnkOZ7r9nGPaeR+gHMq2q3da+hRtacfYWMLtfPp03sxKKg3JkpXV8cMZlle1jG8XONh5eJ8Bqsz2n3xaGOibbl20g/wADP3d8FXY4cQxypIaC4N82wQg/v8XFa1sfugpKPLJKPpEw1zPH1bT92Ph6m58uC6zTvRulSSnc/vly7F5/L+jXnXb3RMw2X3bVuJyfSJi6OJ5u6aa5e+/2GnV3no1brszstT0EIhp2WHFzjq95+053P9ByAUui6pJJYRrZCy/eduvfUPNfRkioFi+MGxeWgWex3uvAHrYcDx1BFJBjOw++V0bhS4lfunKJyDmaRoRK3j/UNeo5rY4ZmvaHtcHNcAWuaQQQeBBGhCpe3+7CHEGmVloqkDSS3dfbg2QDj4O4jxGizDZra+twOoNLUxuMN+9EeQJ/tIXcCDx6HwPASfQyLyYXikdRCyeJ2aN4zNcOY/Y30t4L1oQEREAREQBERAF8+7Vub/2mP0m3Z9tEO9wyZG9nfwzW8Fv887WNc97g1rQS5ziAAALkkngAFju/DZjtGxYnDZzMoZKWEEFp1ilBHEa5Sfw+Kx1YfqQlDOMprPeSnhmiIqBu53gNnYylndadoDWOcdJQOGp9/wAOfxV/XkF3aVLSq6VRYa+K5otIyUllBERap9EbtFjsdHTvnk4NHdbzc4+yweZ+Ausj2awCox2vdLK4iMEGV44Mb7sTL6Anl6k359++HGnPrBTcGQtBt1dILl3oLAevVbZsZs0ygo4qdoGYC8jh70jgM7r89dB4AL0j0e06NvQVeXtTWe5di+rNCvUy8cj34Pg0NLC2CBgYxvADmebieJJ5k6r2oi6U1wiIgCIiAKI2k2Upq6Ls6iPMBq1w0ew9WuGo8uBUuiAjNnNn4qKnZTQ5sjL2LzdxLiSSTYcypNEQBERAEREAREQENtjhr6igqYI/bfE4NHU2uB6kW9VlW6XbZgY7Cq23Zuu2LteHe0dA6/C5va/MkdFZ9t9upsOxWmL7mjkis9oHMPOZ45lzbt06FVnetu/z3xSiAkikGeZsevH+c23FpGrrefWwkiNv91E1G909M10tNx7tzJFzs4DUgfbHr1Xj2b3rVNOAyX/xEY0Gc2kFukmt/J1/MKU2F3yy0rWwVYdPCLBrwfrWDpr7Y89R1PBXV+FYDixzMdEJXcezd2M1z1YbZvUELWubSjcx2K0VJfnB8UfUZOPAj6Le7QvHfMkR6OYSPiy69M29TDmi/bOd4Njkv8wF56j+H+mP9nVTNH3mxO+YDV1038PsII7SskcOeSNjT8SXWVE/RizbynJf1leRm9YkZztptAMSrGuhhcCWiNo4ySG5tcDnrYAXX01SNcI2B/tBozedhf5qB2Z3fUVAc0MX1lrdrIc0mvGxOjf6QFZF0FCjChTjThwjwMEnl5CIizHyEREAREQBERAEREAREQBERAEREBVt4mxoxGkMQsJWHPC48A61i0+DhofQ8lj+xu8GpwiV1LURudE1xD4XaPjdzLCdPG3A8QRe5+hpgcpANjY2PQ8jqsWZtDh2NsbFXAUlYBlZO3Rrj0udLX9x/o5CSVq9iMKxhrp6KYQzHVzWW4n7cBsW6+82wPiqVi+5fEYb5I2VDesTm3/I+x/VfrGt0OI0rs8I7do1a+ndaQDrkuHA/huo+LbnFqR2R087CPcqGkkf0ytugPM3BsVhOVsNdHyAY2qA9Muh48uqndncEx6SdmV1ZFZwvJUOlaxovqS2U97TlY3XRFvkxQ2aJWEnTSGO5v4ALb9iK2qmoo5KxgZM65LQ0tOW5yEtPsktsbfogJ5ERCAiIgCIiAIiIAiIgCIiAIiIAiIgCIiALJtuNyfbzPqKN7WF5LnxSXDMx1cWuF8tzrYi3HyWsogMl2P2AxqmIb9OZDEPcuZhbwY8Bo+S1X6OC0NeA/TXMBqeZtwC7UQHnhw6JhzMiY09WtaD8QF6ERAEREAREQBERAEREAREQBERAEREB//Z"/>
          <p:cNvSpPr>
            <a:spLocks noChangeAspect="1" noChangeArrowheads="1"/>
          </p:cNvSpPr>
          <p:nvPr/>
        </p:nvSpPr>
        <p:spPr bwMode="auto">
          <a:xfrm>
            <a:off x="77788" y="-935038"/>
            <a:ext cx="1828800" cy="1933576"/>
          </a:xfrm>
          <a:prstGeom prst="rect">
            <a:avLst/>
          </a:prstGeom>
          <a:noFill/>
          <a:ln w="9525">
            <a:noFill/>
            <a:miter lim="800000"/>
            <a:headEnd/>
            <a:tailEnd/>
          </a:ln>
        </p:spPr>
        <p:txBody>
          <a:bodyPr/>
          <a:lstStyle/>
          <a:p>
            <a:endParaRPr lang="en-US"/>
          </a:p>
        </p:txBody>
      </p:sp>
      <p:grpSp>
        <p:nvGrpSpPr>
          <p:cNvPr id="2" name="Group 2"/>
          <p:cNvGrpSpPr>
            <a:grpSpLocks/>
          </p:cNvGrpSpPr>
          <p:nvPr/>
        </p:nvGrpSpPr>
        <p:grpSpPr bwMode="auto">
          <a:xfrm>
            <a:off x="4648200" y="762000"/>
            <a:ext cx="3360738" cy="5181600"/>
            <a:chOff x="144" y="672"/>
            <a:chExt cx="2544" cy="3552"/>
          </a:xfrm>
        </p:grpSpPr>
        <p:sp>
          <p:nvSpPr>
            <p:cNvPr id="13"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4"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5" name="Line 5"/>
            <p:cNvSpPr>
              <a:spLocks noChangeShapeType="1"/>
            </p:cNvSpPr>
            <p:nvPr/>
          </p:nvSpPr>
          <p:spPr bwMode="auto">
            <a:xfrm>
              <a:off x="565" y="2881"/>
              <a:ext cx="3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6" name="Line 6"/>
            <p:cNvSpPr>
              <a:spLocks noChangeShapeType="1"/>
            </p:cNvSpPr>
            <p:nvPr/>
          </p:nvSpPr>
          <p:spPr bwMode="auto">
            <a:xfrm>
              <a:off x="565" y="2441"/>
              <a:ext cx="3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7" name="Line 7"/>
            <p:cNvSpPr>
              <a:spLocks noChangeShapeType="1"/>
            </p:cNvSpPr>
            <p:nvPr/>
          </p:nvSpPr>
          <p:spPr bwMode="auto">
            <a:xfrm>
              <a:off x="565" y="2002"/>
              <a:ext cx="3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8" name="Line 8"/>
            <p:cNvSpPr>
              <a:spLocks noChangeShapeType="1"/>
            </p:cNvSpPr>
            <p:nvPr/>
          </p:nvSpPr>
          <p:spPr bwMode="auto">
            <a:xfrm>
              <a:off x="565" y="1558"/>
              <a:ext cx="3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9" name="Line 9"/>
            <p:cNvSpPr>
              <a:spLocks noChangeShapeType="1"/>
            </p:cNvSpPr>
            <p:nvPr/>
          </p:nvSpPr>
          <p:spPr bwMode="auto">
            <a:xfrm>
              <a:off x="565" y="1118"/>
              <a:ext cx="3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0" name="Line 10"/>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1"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2"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3" name="Line 13"/>
            <p:cNvSpPr>
              <a:spLocks noChangeShapeType="1"/>
            </p:cNvSpPr>
            <p:nvPr/>
          </p:nvSpPr>
          <p:spPr bwMode="auto">
            <a:xfrm flipV="1">
              <a:off x="795"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4" name="Line 14"/>
            <p:cNvSpPr>
              <a:spLocks noChangeShapeType="1"/>
            </p:cNvSpPr>
            <p:nvPr/>
          </p:nvSpPr>
          <p:spPr bwMode="auto">
            <a:xfrm flipV="1">
              <a:off x="897"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5"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6"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7" name="Line 17"/>
            <p:cNvSpPr>
              <a:spLocks noChangeShapeType="1"/>
            </p:cNvSpPr>
            <p:nvPr/>
          </p:nvSpPr>
          <p:spPr bwMode="auto">
            <a:xfrm flipV="1">
              <a:off x="120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8" name="Line 18"/>
            <p:cNvSpPr>
              <a:spLocks noChangeShapeType="1"/>
            </p:cNvSpPr>
            <p:nvPr/>
          </p:nvSpPr>
          <p:spPr bwMode="auto">
            <a:xfrm flipV="1">
              <a:off x="1302"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9"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0"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1" name="Line 21"/>
            <p:cNvSpPr>
              <a:spLocks noChangeShapeType="1"/>
            </p:cNvSpPr>
            <p:nvPr/>
          </p:nvSpPr>
          <p:spPr bwMode="auto">
            <a:xfrm flipV="1">
              <a:off x="1606"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2" name="Line 22"/>
            <p:cNvSpPr>
              <a:spLocks noChangeShapeType="1"/>
            </p:cNvSpPr>
            <p:nvPr/>
          </p:nvSpPr>
          <p:spPr bwMode="auto">
            <a:xfrm flipV="1">
              <a:off x="1707"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3"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4"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5"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6" name="Line 26"/>
            <p:cNvSpPr>
              <a:spLocks noChangeShapeType="1"/>
            </p:cNvSpPr>
            <p:nvPr/>
          </p:nvSpPr>
          <p:spPr bwMode="auto">
            <a:xfrm flipV="1">
              <a:off x="2109"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7"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8"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9" name="Line 29"/>
            <p:cNvSpPr>
              <a:spLocks noChangeShapeType="1"/>
            </p:cNvSpPr>
            <p:nvPr/>
          </p:nvSpPr>
          <p:spPr bwMode="auto">
            <a:xfrm flipV="1">
              <a:off x="2410"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0" name="Line 30"/>
            <p:cNvSpPr>
              <a:spLocks noChangeShapeType="1"/>
            </p:cNvSpPr>
            <p:nvPr/>
          </p:nvSpPr>
          <p:spPr bwMode="auto">
            <a:xfrm flipV="1">
              <a:off x="2513"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1" name="Line 31"/>
            <p:cNvSpPr>
              <a:spLocks noChangeShapeType="1"/>
            </p:cNvSpPr>
            <p:nvPr/>
          </p:nvSpPr>
          <p:spPr bwMode="auto">
            <a:xfrm>
              <a:off x="648" y="2002"/>
              <a:ext cx="103" cy="4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2"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3" name="Line 33"/>
            <p:cNvSpPr>
              <a:spLocks noChangeShapeType="1"/>
            </p:cNvSpPr>
            <p:nvPr/>
          </p:nvSpPr>
          <p:spPr bwMode="auto">
            <a:xfrm>
              <a:off x="847" y="1956"/>
              <a:ext cx="101" cy="3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4"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5" name="Line 35"/>
            <p:cNvSpPr>
              <a:spLocks noChangeShapeType="1"/>
            </p:cNvSpPr>
            <p:nvPr/>
          </p:nvSpPr>
          <p:spPr bwMode="auto">
            <a:xfrm flipV="1">
              <a:off x="1052" y="1558"/>
              <a:ext cx="97" cy="5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6"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7" name="Line 37"/>
            <p:cNvSpPr>
              <a:spLocks noChangeShapeType="1"/>
            </p:cNvSpPr>
            <p:nvPr/>
          </p:nvSpPr>
          <p:spPr bwMode="auto">
            <a:xfrm>
              <a:off x="1252" y="1645"/>
              <a:ext cx="101" cy="1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8" name="Line 38"/>
            <p:cNvSpPr>
              <a:spLocks noChangeShapeType="1"/>
            </p:cNvSpPr>
            <p:nvPr/>
          </p:nvSpPr>
          <p:spPr bwMode="auto">
            <a:xfrm>
              <a:off x="1355" y="1780"/>
              <a:ext cx="96" cy="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9" name="Line 39"/>
            <p:cNvSpPr>
              <a:spLocks noChangeShapeType="1"/>
            </p:cNvSpPr>
            <p:nvPr/>
          </p:nvSpPr>
          <p:spPr bwMode="auto">
            <a:xfrm>
              <a:off x="1451" y="1868"/>
              <a:ext cx="100" cy="2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0" name="Line 40"/>
            <p:cNvSpPr>
              <a:spLocks noChangeShapeType="1"/>
            </p:cNvSpPr>
            <p:nvPr/>
          </p:nvSpPr>
          <p:spPr bwMode="auto">
            <a:xfrm>
              <a:off x="1554" y="1895"/>
              <a:ext cx="106"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1"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2" name="Line 42"/>
            <p:cNvSpPr>
              <a:spLocks noChangeShapeType="1"/>
            </p:cNvSpPr>
            <p:nvPr/>
          </p:nvSpPr>
          <p:spPr bwMode="auto">
            <a:xfrm>
              <a:off x="1754" y="1919"/>
              <a:ext cx="102"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3" name="Line 43"/>
            <p:cNvSpPr>
              <a:spLocks noChangeShapeType="1"/>
            </p:cNvSpPr>
            <p:nvPr/>
          </p:nvSpPr>
          <p:spPr bwMode="auto">
            <a:xfrm>
              <a:off x="1856" y="1928"/>
              <a:ext cx="102" cy="2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4" name="Line 44"/>
            <p:cNvSpPr>
              <a:spLocks noChangeShapeType="1"/>
            </p:cNvSpPr>
            <p:nvPr/>
          </p:nvSpPr>
          <p:spPr bwMode="auto">
            <a:xfrm>
              <a:off x="1959" y="1956"/>
              <a:ext cx="99" cy="1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5" name="Line 45"/>
            <p:cNvSpPr>
              <a:spLocks noChangeShapeType="1"/>
            </p:cNvSpPr>
            <p:nvPr/>
          </p:nvSpPr>
          <p:spPr bwMode="auto">
            <a:xfrm>
              <a:off x="2057" y="1974"/>
              <a:ext cx="102" cy="2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6" name="Line 46"/>
            <p:cNvSpPr>
              <a:spLocks noChangeShapeType="1"/>
            </p:cNvSpPr>
            <p:nvPr/>
          </p:nvSpPr>
          <p:spPr bwMode="auto">
            <a:xfrm>
              <a:off x="2159" y="1993"/>
              <a:ext cx="102"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7" name="Line 47"/>
            <p:cNvSpPr>
              <a:spLocks noChangeShapeType="1"/>
            </p:cNvSpPr>
            <p:nvPr/>
          </p:nvSpPr>
          <p:spPr bwMode="auto">
            <a:xfrm flipV="1">
              <a:off x="2263" y="1993"/>
              <a:ext cx="97"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 name="Line 48"/>
            <p:cNvSpPr>
              <a:spLocks noChangeShapeType="1"/>
            </p:cNvSpPr>
            <p:nvPr/>
          </p:nvSpPr>
          <p:spPr bwMode="auto">
            <a:xfrm>
              <a:off x="2359" y="1993"/>
              <a:ext cx="100"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9" name="Rectangle 49"/>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0" name="Rectangle 50"/>
            <p:cNvSpPr>
              <a:spLocks noChangeArrowheads="1"/>
            </p:cNvSpPr>
            <p:nvPr/>
          </p:nvSpPr>
          <p:spPr bwMode="auto">
            <a:xfrm>
              <a:off x="714" y="2011"/>
              <a:ext cx="65"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1" name="Rectangle 51"/>
            <p:cNvSpPr>
              <a:spLocks noChangeArrowheads="1"/>
            </p:cNvSpPr>
            <p:nvPr/>
          </p:nvSpPr>
          <p:spPr bwMode="auto">
            <a:xfrm>
              <a:off x="811" y="1923"/>
              <a:ext cx="65"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2"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3" name="Rectangle 53"/>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4"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 name="Rectangle 55"/>
            <p:cNvSpPr>
              <a:spLocks noChangeArrowheads="1"/>
            </p:cNvSpPr>
            <p:nvPr/>
          </p:nvSpPr>
          <p:spPr bwMode="auto">
            <a:xfrm>
              <a:off x="1216" y="1613"/>
              <a:ext cx="65"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6"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7" name="Rectangle 57"/>
            <p:cNvSpPr>
              <a:spLocks noChangeArrowheads="1"/>
            </p:cNvSpPr>
            <p:nvPr/>
          </p:nvSpPr>
          <p:spPr bwMode="auto">
            <a:xfrm>
              <a:off x="1417" y="183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8" name="Rectangle 58"/>
            <p:cNvSpPr>
              <a:spLocks noChangeArrowheads="1"/>
            </p:cNvSpPr>
            <p:nvPr/>
          </p:nvSpPr>
          <p:spPr bwMode="auto">
            <a:xfrm>
              <a:off x="1519" y="1863"/>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9" name="Rectangle 59"/>
            <p:cNvSpPr>
              <a:spLocks noChangeArrowheads="1"/>
            </p:cNvSpPr>
            <p:nvPr/>
          </p:nvSpPr>
          <p:spPr bwMode="auto">
            <a:xfrm>
              <a:off x="1621" y="1872"/>
              <a:ext cx="64"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0" name="Rectangle 60"/>
            <p:cNvSpPr>
              <a:spLocks noChangeArrowheads="1"/>
            </p:cNvSpPr>
            <p:nvPr/>
          </p:nvSpPr>
          <p:spPr bwMode="auto">
            <a:xfrm>
              <a:off x="1718" y="1886"/>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1" name="Rectangle 61"/>
            <p:cNvSpPr>
              <a:spLocks noChangeArrowheads="1"/>
            </p:cNvSpPr>
            <p:nvPr/>
          </p:nvSpPr>
          <p:spPr bwMode="auto">
            <a:xfrm>
              <a:off x="1820"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2" name="Rectangle 62"/>
            <p:cNvSpPr>
              <a:spLocks noChangeArrowheads="1"/>
            </p:cNvSpPr>
            <p:nvPr/>
          </p:nvSpPr>
          <p:spPr bwMode="auto">
            <a:xfrm>
              <a:off x="1923" y="1923"/>
              <a:ext cx="70"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3"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4" name="Rectangle 64"/>
            <p:cNvSpPr>
              <a:spLocks noChangeArrowheads="1"/>
            </p:cNvSpPr>
            <p:nvPr/>
          </p:nvSpPr>
          <p:spPr bwMode="auto">
            <a:xfrm>
              <a:off x="2123"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5" name="Rectangle 65"/>
            <p:cNvSpPr>
              <a:spLocks noChangeArrowheads="1"/>
            </p:cNvSpPr>
            <p:nvPr/>
          </p:nvSpPr>
          <p:spPr bwMode="auto">
            <a:xfrm>
              <a:off x="2227" y="1969"/>
              <a:ext cx="70"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6" name="Rectangle 66"/>
            <p:cNvSpPr>
              <a:spLocks noChangeArrowheads="1"/>
            </p:cNvSpPr>
            <p:nvPr/>
          </p:nvSpPr>
          <p:spPr bwMode="auto">
            <a:xfrm>
              <a:off x="2323" y="1960"/>
              <a:ext cx="65"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7"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78" name="Rectangle 68"/>
            <p:cNvSpPr>
              <a:spLocks noChangeArrowheads="1"/>
            </p:cNvSpPr>
            <p:nvPr/>
          </p:nvSpPr>
          <p:spPr bwMode="auto">
            <a:xfrm>
              <a:off x="464" y="2830"/>
              <a:ext cx="75"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0</a:t>
              </a:r>
              <a:endParaRPr lang="en-US" sz="2400">
                <a:latin typeface="Times New Roman" pitchFamily="18" charset="0"/>
                <a:cs typeface="+mn-cs"/>
              </a:endParaRPr>
            </a:p>
          </p:txBody>
        </p:sp>
        <p:sp>
          <p:nvSpPr>
            <p:cNvPr id="79" name="Rectangle 69"/>
            <p:cNvSpPr>
              <a:spLocks noChangeArrowheads="1"/>
            </p:cNvSpPr>
            <p:nvPr/>
          </p:nvSpPr>
          <p:spPr bwMode="auto">
            <a:xfrm>
              <a:off x="406" y="2388"/>
              <a:ext cx="150"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50</a:t>
              </a:r>
              <a:endParaRPr lang="en-US" sz="2400">
                <a:latin typeface="Times New Roman" pitchFamily="18" charset="0"/>
                <a:cs typeface="+mn-cs"/>
              </a:endParaRPr>
            </a:p>
          </p:txBody>
        </p:sp>
        <p:sp>
          <p:nvSpPr>
            <p:cNvPr id="80" name="Rectangle 70"/>
            <p:cNvSpPr>
              <a:spLocks noChangeArrowheads="1"/>
            </p:cNvSpPr>
            <p:nvPr/>
          </p:nvSpPr>
          <p:spPr bwMode="auto">
            <a:xfrm>
              <a:off x="349" y="1951"/>
              <a:ext cx="226"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100</a:t>
              </a:r>
              <a:endParaRPr lang="en-US" sz="2400">
                <a:latin typeface="Times New Roman" pitchFamily="18" charset="0"/>
                <a:cs typeface="+mn-cs"/>
              </a:endParaRPr>
            </a:p>
          </p:txBody>
        </p:sp>
        <p:sp>
          <p:nvSpPr>
            <p:cNvPr id="81" name="Rectangle 71"/>
            <p:cNvSpPr>
              <a:spLocks noChangeArrowheads="1"/>
            </p:cNvSpPr>
            <p:nvPr/>
          </p:nvSpPr>
          <p:spPr bwMode="auto">
            <a:xfrm>
              <a:off x="349" y="1507"/>
              <a:ext cx="226"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150</a:t>
              </a:r>
              <a:endParaRPr lang="en-US" sz="2400">
                <a:latin typeface="Times New Roman" pitchFamily="18" charset="0"/>
                <a:cs typeface="+mn-cs"/>
              </a:endParaRPr>
            </a:p>
          </p:txBody>
        </p:sp>
        <p:sp>
          <p:nvSpPr>
            <p:cNvPr id="82" name="Rectangle 72"/>
            <p:cNvSpPr>
              <a:spLocks noChangeArrowheads="1"/>
            </p:cNvSpPr>
            <p:nvPr/>
          </p:nvSpPr>
          <p:spPr bwMode="auto">
            <a:xfrm>
              <a:off x="349" y="1068"/>
              <a:ext cx="226"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200</a:t>
              </a:r>
              <a:endParaRPr lang="en-US" sz="2400">
                <a:latin typeface="Times New Roman" pitchFamily="18" charset="0"/>
                <a:cs typeface="+mn-cs"/>
              </a:endParaRPr>
            </a:p>
          </p:txBody>
        </p:sp>
        <p:sp>
          <p:nvSpPr>
            <p:cNvPr id="83" name="Rectangle 73"/>
            <p:cNvSpPr>
              <a:spLocks noChangeArrowheads="1"/>
            </p:cNvSpPr>
            <p:nvPr/>
          </p:nvSpPr>
          <p:spPr bwMode="auto">
            <a:xfrm>
              <a:off x="621" y="2958"/>
              <a:ext cx="75"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0</a:t>
              </a:r>
              <a:endParaRPr lang="en-US" sz="2400">
                <a:latin typeface="Times New Roman" pitchFamily="18" charset="0"/>
                <a:cs typeface="+mn-cs"/>
              </a:endParaRPr>
            </a:p>
          </p:txBody>
        </p:sp>
        <p:sp>
          <p:nvSpPr>
            <p:cNvPr id="84" name="Rectangle 74"/>
            <p:cNvSpPr>
              <a:spLocks noChangeArrowheads="1"/>
            </p:cNvSpPr>
            <p:nvPr/>
          </p:nvSpPr>
          <p:spPr bwMode="auto">
            <a:xfrm>
              <a:off x="1195" y="2958"/>
              <a:ext cx="150"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60</a:t>
              </a:r>
              <a:endParaRPr lang="en-US" sz="2400">
                <a:latin typeface="Times New Roman" pitchFamily="18" charset="0"/>
                <a:cs typeface="+mn-cs"/>
              </a:endParaRPr>
            </a:p>
          </p:txBody>
        </p:sp>
        <p:sp>
          <p:nvSpPr>
            <p:cNvPr id="85" name="Rectangle 75"/>
            <p:cNvSpPr>
              <a:spLocks noChangeArrowheads="1"/>
            </p:cNvSpPr>
            <p:nvPr/>
          </p:nvSpPr>
          <p:spPr bwMode="auto">
            <a:xfrm>
              <a:off x="1774" y="2958"/>
              <a:ext cx="226"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120</a:t>
              </a:r>
              <a:endParaRPr lang="en-US" sz="2400">
                <a:latin typeface="Times New Roman" pitchFamily="18" charset="0"/>
                <a:cs typeface="+mn-cs"/>
              </a:endParaRPr>
            </a:p>
          </p:txBody>
        </p:sp>
        <p:sp>
          <p:nvSpPr>
            <p:cNvPr id="86" name="Rectangle 76"/>
            <p:cNvSpPr>
              <a:spLocks noChangeArrowheads="1"/>
            </p:cNvSpPr>
            <p:nvPr/>
          </p:nvSpPr>
          <p:spPr bwMode="auto">
            <a:xfrm>
              <a:off x="2380" y="2958"/>
              <a:ext cx="226"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180</a:t>
              </a:r>
              <a:endParaRPr lang="en-US" sz="2400">
                <a:latin typeface="Times New Roman" pitchFamily="18" charset="0"/>
                <a:cs typeface="+mn-cs"/>
              </a:endParaRPr>
            </a:p>
          </p:txBody>
        </p:sp>
        <p:sp>
          <p:nvSpPr>
            <p:cNvPr id="87" name="Rectangle 77"/>
            <p:cNvSpPr>
              <a:spLocks noChangeArrowheads="1"/>
            </p:cNvSpPr>
            <p:nvPr/>
          </p:nvSpPr>
          <p:spPr bwMode="auto">
            <a:xfrm>
              <a:off x="1308" y="3107"/>
              <a:ext cx="785" cy="16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600" b="1">
                  <a:solidFill>
                    <a:srgbClr val="FFFFFF"/>
                  </a:solidFill>
                  <a:cs typeface="+mn-cs"/>
                </a:rPr>
                <a:t>Time (min)</a:t>
              </a:r>
              <a:endParaRPr lang="en-US" sz="2400">
                <a:latin typeface="Times New Roman" pitchFamily="18" charset="0"/>
                <a:cs typeface="+mn-cs"/>
              </a:endParaRPr>
            </a:p>
          </p:txBody>
        </p:sp>
        <p:sp>
          <p:nvSpPr>
            <p:cNvPr id="88" name="Rectangle 78"/>
            <p:cNvSpPr>
              <a:spLocks noChangeArrowheads="1"/>
            </p:cNvSpPr>
            <p:nvPr/>
          </p:nvSpPr>
          <p:spPr bwMode="auto">
            <a:xfrm rot="16200000">
              <a:off x="-373" y="2002"/>
              <a:ext cx="1264" cy="16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 of Basal DA Output</a:t>
              </a:r>
              <a:endParaRPr lang="en-US" sz="1400">
                <a:latin typeface="Times New Roman" pitchFamily="18" charset="0"/>
                <a:cs typeface="+mn-cs"/>
              </a:endParaRPr>
            </a:p>
          </p:txBody>
        </p:sp>
        <p:sp>
          <p:nvSpPr>
            <p:cNvPr id="89" name="Rectangle 79"/>
            <p:cNvSpPr>
              <a:spLocks noChangeArrowheads="1"/>
            </p:cNvSpPr>
            <p:nvPr/>
          </p:nvSpPr>
          <p:spPr bwMode="auto">
            <a:xfrm>
              <a:off x="1580" y="1220"/>
              <a:ext cx="707" cy="33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r" eaLnBrk="0" hangingPunct="0">
                <a:defRPr/>
              </a:pPr>
              <a:r>
                <a:rPr lang="en-US" sz="1600" b="1">
                  <a:solidFill>
                    <a:srgbClr val="FFFFFF"/>
                  </a:solidFill>
                  <a:cs typeface="+mn-cs"/>
                </a:rPr>
                <a:t>NAc shell</a:t>
              </a:r>
              <a:br>
                <a:rPr lang="en-US" sz="1600" b="1">
                  <a:solidFill>
                    <a:srgbClr val="FFFFFF"/>
                  </a:solidFill>
                  <a:cs typeface="+mn-cs"/>
                </a:rPr>
              </a:br>
              <a:endParaRPr lang="en-US" sz="1600">
                <a:latin typeface="Times New Roman" pitchFamily="18" charset="0"/>
                <a:cs typeface="+mn-cs"/>
              </a:endParaRPr>
            </a:p>
          </p:txBody>
        </p:sp>
        <p:sp>
          <p:nvSpPr>
            <p:cNvPr id="90" name="Line 80"/>
            <p:cNvSpPr>
              <a:spLocks noChangeShapeType="1"/>
            </p:cNvSpPr>
            <p:nvPr/>
          </p:nvSpPr>
          <p:spPr bwMode="auto">
            <a:xfrm>
              <a:off x="651" y="2439"/>
              <a:ext cx="852" cy="0"/>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91" name="Line 81"/>
            <p:cNvSpPr>
              <a:spLocks noChangeShapeType="1"/>
            </p:cNvSpPr>
            <p:nvPr/>
          </p:nvSpPr>
          <p:spPr bwMode="auto">
            <a:xfrm>
              <a:off x="651"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92"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93"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94" name="Rectangle 84"/>
            <p:cNvSpPr>
              <a:spLocks noChangeArrowheads="1"/>
            </p:cNvSpPr>
            <p:nvPr/>
          </p:nvSpPr>
          <p:spPr bwMode="auto">
            <a:xfrm>
              <a:off x="633" y="2283"/>
              <a:ext cx="415"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400" b="1">
                  <a:solidFill>
                    <a:srgbClr val="FFFFFF"/>
                  </a:solidFill>
                  <a:cs typeface="+mn-cs"/>
                </a:rPr>
                <a:t>Empty</a:t>
              </a:r>
              <a:endParaRPr lang="en-US" sz="2400">
                <a:latin typeface="Times New Roman" pitchFamily="18" charset="0"/>
                <a:cs typeface="+mn-cs"/>
              </a:endParaRPr>
            </a:p>
          </p:txBody>
        </p:sp>
        <p:sp>
          <p:nvSpPr>
            <p:cNvPr id="95" name="Rectangle 85"/>
            <p:cNvSpPr>
              <a:spLocks noChangeArrowheads="1"/>
            </p:cNvSpPr>
            <p:nvPr/>
          </p:nvSpPr>
          <p:spPr bwMode="auto">
            <a:xfrm>
              <a:off x="715" y="2470"/>
              <a:ext cx="256"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400" b="1">
                  <a:solidFill>
                    <a:srgbClr val="FFFFFF"/>
                  </a:solidFill>
                  <a:cs typeface="+mn-cs"/>
                </a:rPr>
                <a:t>Box</a:t>
              </a:r>
              <a:endParaRPr lang="en-US" sz="2400">
                <a:latin typeface="Times New Roman" pitchFamily="18" charset="0"/>
                <a:cs typeface="+mn-cs"/>
              </a:endParaRPr>
            </a:p>
          </p:txBody>
        </p:sp>
        <p:sp>
          <p:nvSpPr>
            <p:cNvPr id="96" name="Rectangle 86"/>
            <p:cNvSpPr>
              <a:spLocks noChangeArrowheads="1"/>
            </p:cNvSpPr>
            <p:nvPr/>
          </p:nvSpPr>
          <p:spPr bwMode="auto">
            <a:xfrm>
              <a:off x="1012" y="2470"/>
              <a:ext cx="518" cy="14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400" b="1">
                  <a:solidFill>
                    <a:srgbClr val="FFFFFF"/>
                  </a:solidFill>
                  <a:cs typeface="+mn-cs"/>
                </a:rPr>
                <a:t>Feeding</a:t>
              </a:r>
              <a:endParaRPr lang="en-US" sz="2400">
                <a:latin typeface="Times New Roman" pitchFamily="18" charset="0"/>
                <a:cs typeface="+mn-cs"/>
              </a:endParaRPr>
            </a:p>
          </p:txBody>
        </p:sp>
        <p:sp>
          <p:nvSpPr>
            <p:cNvPr id="97" name="Rectangle 87"/>
            <p:cNvSpPr>
              <a:spLocks noChangeArrowheads="1"/>
            </p:cNvSpPr>
            <p:nvPr/>
          </p:nvSpPr>
          <p:spPr bwMode="auto">
            <a:xfrm>
              <a:off x="1034" y="3792"/>
              <a:ext cx="1481" cy="211"/>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0" hangingPunct="0">
                <a:defRPr/>
              </a:pPr>
              <a:r>
                <a:rPr lang="en-US" sz="1400" b="1" i="1">
                  <a:solidFill>
                    <a:srgbClr val="FFFF00"/>
                  </a:solidFill>
                  <a:latin typeface="Times New Roman" pitchFamily="18" charset="0"/>
                  <a:cs typeface="+mn-cs"/>
                </a:rPr>
                <a:t>Source: Di Chiara et al.</a:t>
              </a:r>
            </a:p>
          </p:txBody>
        </p:sp>
        <p:sp>
          <p:nvSpPr>
            <p:cNvPr id="98" name="Text Box 88"/>
            <p:cNvSpPr txBox="1">
              <a:spLocks noChangeArrowheads="1"/>
            </p:cNvSpPr>
            <p:nvPr/>
          </p:nvSpPr>
          <p:spPr bwMode="auto">
            <a:xfrm>
              <a:off x="1008" y="776"/>
              <a:ext cx="925" cy="359"/>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800" b="1">
                  <a:solidFill>
                    <a:srgbClr val="FFFF00"/>
                  </a:solidFill>
                  <a:latin typeface="Times New Roman" pitchFamily="18" charset="0"/>
                  <a:cs typeface="+mn-cs"/>
                </a:rPr>
                <a:t>FOOD</a:t>
              </a:r>
            </a:p>
          </p:txBody>
        </p:sp>
      </p:grpSp>
      <p:pic>
        <p:nvPicPr>
          <p:cNvPr id="144386" name="Picture 2" descr="http://t0.gstatic.com/images?q=tbn:ANd9GcQ9ozCAN4X5CwE_ib1IM6qEPrepeRwdv9tP10rrtfwigiieEjOl"/>
          <p:cNvPicPr>
            <a:picLocks noChangeAspect="1" noChangeArrowheads="1"/>
          </p:cNvPicPr>
          <p:nvPr/>
        </p:nvPicPr>
        <p:blipFill>
          <a:blip r:embed="rId3" cstate="print"/>
          <a:srcRect/>
          <a:stretch>
            <a:fillRect/>
          </a:stretch>
        </p:blipFill>
        <p:spPr bwMode="auto">
          <a:xfrm>
            <a:off x="228601" y="2133600"/>
            <a:ext cx="3560581"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Sex</a:t>
            </a:r>
          </a:p>
        </p:txBody>
      </p:sp>
      <p:grpSp>
        <p:nvGrpSpPr>
          <p:cNvPr id="4" name="Group 89"/>
          <p:cNvGrpSpPr>
            <a:grpSpLocks/>
          </p:cNvGrpSpPr>
          <p:nvPr/>
        </p:nvGrpSpPr>
        <p:grpSpPr bwMode="auto">
          <a:xfrm>
            <a:off x="4572001" y="1219200"/>
            <a:ext cx="4132263" cy="4724400"/>
            <a:chOff x="2832" y="672"/>
            <a:chExt cx="3552" cy="3552"/>
          </a:xfrm>
        </p:grpSpPr>
        <p:sp>
          <p:nvSpPr>
            <p:cNvPr id="5"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6" name="Rectangle 91"/>
            <p:cNvSpPr>
              <a:spLocks noChangeArrowheads="1"/>
            </p:cNvSpPr>
            <p:nvPr/>
          </p:nvSpPr>
          <p:spPr bwMode="auto">
            <a:xfrm>
              <a:off x="5213" y="2906"/>
              <a:ext cx="813" cy="235"/>
            </a:xfrm>
            <a:prstGeom prst="rect">
              <a:avLst/>
            </a:prstGeom>
            <a:solidFill>
              <a:srgbClr val="0000FF"/>
            </a:soli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7"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8" name="Line 93"/>
            <p:cNvSpPr>
              <a:spLocks noChangeShapeType="1"/>
            </p:cNvSpPr>
            <p:nvPr/>
          </p:nvSpPr>
          <p:spPr bwMode="auto">
            <a:xfrm>
              <a:off x="3626" y="1392"/>
              <a:ext cx="1" cy="14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9" name="Line 94"/>
            <p:cNvSpPr>
              <a:spLocks noChangeShapeType="1"/>
            </p:cNvSpPr>
            <p:nvPr/>
          </p:nvSpPr>
          <p:spPr bwMode="auto">
            <a:xfrm>
              <a:off x="4917" y="1798"/>
              <a:ext cx="1" cy="1053"/>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0" name="Line 95"/>
            <p:cNvSpPr>
              <a:spLocks noChangeShapeType="1"/>
            </p:cNvSpPr>
            <p:nvPr/>
          </p:nvSpPr>
          <p:spPr bwMode="auto">
            <a:xfrm>
              <a:off x="5028" y="1823"/>
              <a:ext cx="0" cy="1028"/>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1" name="Line 96"/>
            <p:cNvSpPr>
              <a:spLocks noChangeShapeType="1"/>
            </p:cNvSpPr>
            <p:nvPr/>
          </p:nvSpPr>
          <p:spPr bwMode="auto">
            <a:xfrm>
              <a:off x="5210" y="1763"/>
              <a:ext cx="1" cy="108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2" name="Line 97"/>
            <p:cNvSpPr>
              <a:spLocks noChangeShapeType="1"/>
            </p:cNvSpPr>
            <p:nvPr/>
          </p:nvSpPr>
          <p:spPr bwMode="auto">
            <a:xfrm>
              <a:off x="5326" y="1644"/>
              <a:ext cx="0" cy="120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3" name="Line 98"/>
            <p:cNvSpPr>
              <a:spLocks noChangeShapeType="1"/>
            </p:cNvSpPr>
            <p:nvPr/>
          </p:nvSpPr>
          <p:spPr bwMode="auto">
            <a:xfrm>
              <a:off x="3353" y="1100"/>
              <a:ext cx="0" cy="889"/>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4"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5" name="Line 100"/>
            <p:cNvSpPr>
              <a:spLocks noChangeShapeType="1"/>
            </p:cNvSpPr>
            <p:nvPr/>
          </p:nvSpPr>
          <p:spPr bwMode="auto">
            <a:xfrm>
              <a:off x="3327" y="1100"/>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6"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7" name="Line 102"/>
            <p:cNvSpPr>
              <a:spLocks noChangeShapeType="1"/>
            </p:cNvSpPr>
            <p:nvPr/>
          </p:nvSpPr>
          <p:spPr bwMode="auto">
            <a:xfrm flipV="1">
              <a:off x="3570" y="1100"/>
              <a:ext cx="147" cy="4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8" name="Line 103"/>
            <p:cNvSpPr>
              <a:spLocks noChangeShapeType="1"/>
            </p:cNvSpPr>
            <p:nvPr/>
          </p:nvSpPr>
          <p:spPr bwMode="auto">
            <a:xfrm>
              <a:off x="3718" y="1100"/>
              <a:ext cx="142" cy="17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9" name="Line 104"/>
            <p:cNvSpPr>
              <a:spLocks noChangeShapeType="1"/>
            </p:cNvSpPr>
            <p:nvPr/>
          </p:nvSpPr>
          <p:spPr bwMode="auto">
            <a:xfrm>
              <a:off x="3860" y="1280"/>
              <a:ext cx="142" cy="10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0" name="Line 105"/>
            <p:cNvSpPr>
              <a:spLocks noChangeShapeType="1"/>
            </p:cNvSpPr>
            <p:nvPr/>
          </p:nvSpPr>
          <p:spPr bwMode="auto">
            <a:xfrm flipV="1">
              <a:off x="4001" y="1339"/>
              <a:ext cx="147" cy="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1"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2"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3" name="Line 108"/>
            <p:cNvSpPr>
              <a:spLocks noChangeShapeType="1"/>
            </p:cNvSpPr>
            <p:nvPr/>
          </p:nvSpPr>
          <p:spPr bwMode="auto">
            <a:xfrm>
              <a:off x="4579" y="1481"/>
              <a:ext cx="97" cy="5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4" name="Line 109"/>
            <p:cNvSpPr>
              <a:spLocks noChangeShapeType="1"/>
            </p:cNvSpPr>
            <p:nvPr/>
          </p:nvSpPr>
          <p:spPr bwMode="auto">
            <a:xfrm>
              <a:off x="4676" y="1533"/>
              <a:ext cx="145" cy="2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5" name="Line 110"/>
            <p:cNvSpPr>
              <a:spLocks noChangeShapeType="1"/>
            </p:cNvSpPr>
            <p:nvPr/>
          </p:nvSpPr>
          <p:spPr bwMode="auto">
            <a:xfrm>
              <a:off x="4823" y="1749"/>
              <a:ext cx="142"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6" name="Line 111"/>
            <p:cNvSpPr>
              <a:spLocks noChangeShapeType="1"/>
            </p:cNvSpPr>
            <p:nvPr/>
          </p:nvSpPr>
          <p:spPr bwMode="auto">
            <a:xfrm>
              <a:off x="4965" y="1808"/>
              <a:ext cx="145" cy="2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7" name="Line 112"/>
            <p:cNvSpPr>
              <a:spLocks noChangeShapeType="1"/>
            </p:cNvSpPr>
            <p:nvPr/>
          </p:nvSpPr>
          <p:spPr bwMode="auto">
            <a:xfrm flipV="1">
              <a:off x="5109" y="1719"/>
              <a:ext cx="146" cy="1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8" name="Line 113"/>
            <p:cNvSpPr>
              <a:spLocks noChangeShapeType="1"/>
            </p:cNvSpPr>
            <p:nvPr/>
          </p:nvSpPr>
          <p:spPr bwMode="auto">
            <a:xfrm flipV="1">
              <a:off x="5255" y="1562"/>
              <a:ext cx="142" cy="15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9" name="Line 114"/>
            <p:cNvSpPr>
              <a:spLocks noChangeShapeType="1"/>
            </p:cNvSpPr>
            <p:nvPr/>
          </p:nvSpPr>
          <p:spPr bwMode="auto">
            <a:xfrm>
              <a:off x="5397" y="1562"/>
              <a:ext cx="147" cy="20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0" name="Line 115"/>
            <p:cNvSpPr>
              <a:spLocks noChangeShapeType="1"/>
            </p:cNvSpPr>
            <p:nvPr/>
          </p:nvSpPr>
          <p:spPr bwMode="auto">
            <a:xfrm flipV="1">
              <a:off x="5545" y="1749"/>
              <a:ext cx="143" cy="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1" name="Line 116"/>
            <p:cNvSpPr>
              <a:spLocks noChangeShapeType="1"/>
            </p:cNvSpPr>
            <p:nvPr/>
          </p:nvSpPr>
          <p:spPr bwMode="auto">
            <a:xfrm>
              <a:off x="5688" y="1749"/>
              <a:ext cx="143"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2"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3" name="Rectangle 118"/>
            <p:cNvSpPr>
              <a:spLocks noChangeArrowheads="1"/>
            </p:cNvSpPr>
            <p:nvPr/>
          </p:nvSpPr>
          <p:spPr bwMode="auto">
            <a:xfrm>
              <a:off x="3539" y="1517"/>
              <a:ext cx="55"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4" name="Rectangle 119"/>
            <p:cNvSpPr>
              <a:spLocks noChangeArrowheads="1"/>
            </p:cNvSpPr>
            <p:nvPr/>
          </p:nvSpPr>
          <p:spPr bwMode="auto">
            <a:xfrm>
              <a:off x="3686" y="1073"/>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5" name="Rectangle 120"/>
            <p:cNvSpPr>
              <a:spLocks noChangeArrowheads="1"/>
            </p:cNvSpPr>
            <p:nvPr/>
          </p:nvSpPr>
          <p:spPr bwMode="auto">
            <a:xfrm>
              <a:off x="3830" y="1250"/>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6" name="Rectangle 121"/>
            <p:cNvSpPr>
              <a:spLocks noChangeArrowheads="1"/>
            </p:cNvSpPr>
            <p:nvPr/>
          </p:nvSpPr>
          <p:spPr bwMode="auto">
            <a:xfrm>
              <a:off x="3973" y="1356"/>
              <a:ext cx="55"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7" name="Rectangle 122"/>
            <p:cNvSpPr>
              <a:spLocks noChangeArrowheads="1"/>
            </p:cNvSpPr>
            <p:nvPr/>
          </p:nvSpPr>
          <p:spPr bwMode="auto">
            <a:xfrm>
              <a:off x="4119" y="1311"/>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8" name="Rectangle 123"/>
            <p:cNvSpPr>
              <a:spLocks noChangeArrowheads="1"/>
            </p:cNvSpPr>
            <p:nvPr/>
          </p:nvSpPr>
          <p:spPr bwMode="auto">
            <a:xfrm>
              <a:off x="4262" y="1428"/>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39" name="Rectangle 124"/>
            <p:cNvSpPr>
              <a:spLocks noChangeArrowheads="1"/>
            </p:cNvSpPr>
            <p:nvPr/>
          </p:nvSpPr>
          <p:spPr bwMode="auto">
            <a:xfrm>
              <a:off x="4409" y="1416"/>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0" name="Rectangle 125"/>
            <p:cNvSpPr>
              <a:spLocks noChangeArrowheads="1"/>
            </p:cNvSpPr>
            <p:nvPr/>
          </p:nvSpPr>
          <p:spPr bwMode="auto">
            <a:xfrm>
              <a:off x="4646" y="1505"/>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1" name="Rectangle 126"/>
            <p:cNvSpPr>
              <a:spLocks noChangeArrowheads="1"/>
            </p:cNvSpPr>
            <p:nvPr/>
          </p:nvSpPr>
          <p:spPr bwMode="auto">
            <a:xfrm>
              <a:off x="4792" y="1719"/>
              <a:ext cx="55"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2" name="Rectangle 127"/>
            <p:cNvSpPr>
              <a:spLocks noChangeArrowheads="1"/>
            </p:cNvSpPr>
            <p:nvPr/>
          </p:nvSpPr>
          <p:spPr bwMode="auto">
            <a:xfrm>
              <a:off x="4935" y="1780"/>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3"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4" name="Rectangle 129"/>
            <p:cNvSpPr>
              <a:spLocks noChangeArrowheads="1"/>
            </p:cNvSpPr>
            <p:nvPr/>
          </p:nvSpPr>
          <p:spPr bwMode="auto">
            <a:xfrm>
              <a:off x="5225" y="1691"/>
              <a:ext cx="53"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5" name="Rectangle 130"/>
            <p:cNvSpPr>
              <a:spLocks noChangeArrowheads="1"/>
            </p:cNvSpPr>
            <p:nvPr/>
          </p:nvSpPr>
          <p:spPr bwMode="auto">
            <a:xfrm>
              <a:off x="5367" y="1533"/>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6" name="Rectangle 131"/>
            <p:cNvSpPr>
              <a:spLocks noChangeArrowheads="1"/>
            </p:cNvSpPr>
            <p:nvPr/>
          </p:nvSpPr>
          <p:spPr bwMode="auto">
            <a:xfrm>
              <a:off x="5515" y="1735"/>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7" name="Rectangle 132"/>
            <p:cNvSpPr>
              <a:spLocks noChangeArrowheads="1"/>
            </p:cNvSpPr>
            <p:nvPr/>
          </p:nvSpPr>
          <p:spPr bwMode="auto">
            <a:xfrm>
              <a:off x="5659" y="1719"/>
              <a:ext cx="55"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8" name="Rectangle 133"/>
            <p:cNvSpPr>
              <a:spLocks noChangeArrowheads="1"/>
            </p:cNvSpPr>
            <p:nvPr/>
          </p:nvSpPr>
          <p:spPr bwMode="auto">
            <a:xfrm>
              <a:off x="5800" y="1780"/>
              <a:ext cx="56" cy="54"/>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9" name="Rectangle 134"/>
            <p:cNvSpPr>
              <a:spLocks noChangeArrowheads="1"/>
            </p:cNvSpPr>
            <p:nvPr/>
          </p:nvSpPr>
          <p:spPr bwMode="auto">
            <a:xfrm>
              <a:off x="3146" y="1942"/>
              <a:ext cx="256"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100</a:t>
              </a:r>
              <a:endParaRPr lang="en-US" sz="2400">
                <a:latin typeface="Times New Roman" pitchFamily="18" charset="0"/>
                <a:cs typeface="+mn-cs"/>
              </a:endParaRPr>
            </a:p>
          </p:txBody>
        </p:sp>
        <p:sp>
          <p:nvSpPr>
            <p:cNvPr id="50" name="Rectangle 135"/>
            <p:cNvSpPr>
              <a:spLocks noChangeArrowheads="1"/>
            </p:cNvSpPr>
            <p:nvPr/>
          </p:nvSpPr>
          <p:spPr bwMode="auto">
            <a:xfrm>
              <a:off x="3146" y="1502"/>
              <a:ext cx="256"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150</a:t>
              </a:r>
              <a:endParaRPr lang="en-US" sz="2400">
                <a:latin typeface="Times New Roman" pitchFamily="18" charset="0"/>
                <a:cs typeface="+mn-cs"/>
              </a:endParaRPr>
            </a:p>
          </p:txBody>
        </p:sp>
        <p:sp>
          <p:nvSpPr>
            <p:cNvPr id="51" name="Rectangle 136"/>
            <p:cNvSpPr>
              <a:spLocks noChangeArrowheads="1"/>
            </p:cNvSpPr>
            <p:nvPr/>
          </p:nvSpPr>
          <p:spPr bwMode="auto">
            <a:xfrm>
              <a:off x="3146" y="1056"/>
              <a:ext cx="256"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200</a:t>
              </a:r>
              <a:endParaRPr lang="en-US" sz="2400">
                <a:latin typeface="Times New Roman" pitchFamily="18" charset="0"/>
                <a:cs typeface="+mn-cs"/>
              </a:endParaRPr>
            </a:p>
          </p:txBody>
        </p:sp>
        <p:sp>
          <p:nvSpPr>
            <p:cNvPr id="52" name="Rectangle 137"/>
            <p:cNvSpPr>
              <a:spLocks noChangeArrowheads="1"/>
            </p:cNvSpPr>
            <p:nvPr/>
          </p:nvSpPr>
          <p:spPr bwMode="auto">
            <a:xfrm rot="16200000">
              <a:off x="2052" y="1785"/>
              <a:ext cx="1976" cy="18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400" b="1">
                  <a:solidFill>
                    <a:srgbClr val="FFFFFF"/>
                  </a:solidFill>
                  <a:cs typeface="+mn-cs"/>
                </a:rPr>
                <a:t>DA Concentration (% Baseline)</a:t>
              </a:r>
              <a:endParaRPr lang="en-US" sz="1400">
                <a:latin typeface="Times New Roman" pitchFamily="18" charset="0"/>
                <a:cs typeface="+mn-cs"/>
              </a:endParaRPr>
            </a:p>
          </p:txBody>
        </p:sp>
        <p:grpSp>
          <p:nvGrpSpPr>
            <p:cNvPr id="28725" name="Group 138"/>
            <p:cNvGrpSpPr>
              <a:grpSpLocks/>
            </p:cNvGrpSpPr>
            <p:nvPr/>
          </p:nvGrpSpPr>
          <p:grpSpPr bwMode="auto">
            <a:xfrm>
              <a:off x="4325" y="3432"/>
              <a:ext cx="955" cy="344"/>
              <a:chOff x="511" y="3092"/>
              <a:chExt cx="1323" cy="505"/>
            </a:xfrm>
          </p:grpSpPr>
          <p:sp>
            <p:nvSpPr>
              <p:cNvPr id="167" name="Rectangle 139"/>
              <p:cNvSpPr>
                <a:spLocks noChangeArrowheads="1"/>
              </p:cNvSpPr>
              <p:nvPr/>
            </p:nvSpPr>
            <p:spPr bwMode="auto">
              <a:xfrm>
                <a:off x="511" y="3122"/>
                <a:ext cx="72" cy="72"/>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68" name="Rectangle 140"/>
              <p:cNvSpPr>
                <a:spLocks noChangeArrowheads="1"/>
              </p:cNvSpPr>
              <p:nvPr/>
            </p:nvSpPr>
            <p:spPr bwMode="auto">
              <a:xfrm>
                <a:off x="632" y="3092"/>
                <a:ext cx="653" cy="20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Mounts</a:t>
                </a:r>
                <a:endParaRPr lang="en-US" sz="1200">
                  <a:latin typeface="Times New Roman" pitchFamily="18" charset="0"/>
                  <a:cs typeface="+mn-cs"/>
                </a:endParaRPr>
              </a:p>
            </p:txBody>
          </p:sp>
          <p:sp>
            <p:nvSpPr>
              <p:cNvPr id="169" name="Rectangle 141"/>
              <p:cNvSpPr>
                <a:spLocks noChangeArrowheads="1"/>
              </p:cNvSpPr>
              <p:nvPr/>
            </p:nvSpPr>
            <p:spPr bwMode="auto">
              <a:xfrm>
                <a:off x="511" y="3274"/>
                <a:ext cx="72" cy="74"/>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70" name="Rectangle 142"/>
              <p:cNvSpPr>
                <a:spLocks noChangeArrowheads="1"/>
              </p:cNvSpPr>
              <p:nvPr/>
            </p:nvSpPr>
            <p:spPr bwMode="auto">
              <a:xfrm>
                <a:off x="632" y="3242"/>
                <a:ext cx="1202" cy="20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Intromissions</a:t>
                </a:r>
                <a:endParaRPr lang="en-US" sz="1200">
                  <a:latin typeface="Times New Roman" pitchFamily="18" charset="0"/>
                  <a:cs typeface="+mn-cs"/>
                </a:endParaRPr>
              </a:p>
            </p:txBody>
          </p:sp>
          <p:sp>
            <p:nvSpPr>
              <p:cNvPr id="171" name="Rectangle 143"/>
              <p:cNvSpPr>
                <a:spLocks noChangeArrowheads="1"/>
              </p:cNvSpPr>
              <p:nvPr/>
            </p:nvSpPr>
            <p:spPr bwMode="auto">
              <a:xfrm>
                <a:off x="511" y="3420"/>
                <a:ext cx="72" cy="7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72" name="Rectangle 144"/>
              <p:cNvSpPr>
                <a:spLocks noChangeArrowheads="1"/>
              </p:cNvSpPr>
              <p:nvPr/>
            </p:nvSpPr>
            <p:spPr bwMode="auto">
              <a:xfrm>
                <a:off x="632" y="3393"/>
                <a:ext cx="1080" cy="20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Ejaculations</a:t>
                </a:r>
                <a:endParaRPr lang="en-US" sz="1200">
                  <a:latin typeface="Times New Roman" pitchFamily="18" charset="0"/>
                  <a:cs typeface="+mn-cs"/>
                </a:endParaRPr>
              </a:p>
            </p:txBody>
          </p:sp>
        </p:grpSp>
        <p:sp>
          <p:nvSpPr>
            <p:cNvPr id="54"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5" name="Rectangle 146"/>
            <p:cNvSpPr>
              <a:spLocks noChangeArrowheads="1"/>
            </p:cNvSpPr>
            <p:nvPr/>
          </p:nvSpPr>
          <p:spPr bwMode="auto">
            <a:xfrm>
              <a:off x="6040" y="2000"/>
              <a:ext cx="171"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15</a:t>
              </a:r>
              <a:endParaRPr lang="en-US" sz="2400">
                <a:latin typeface="Times New Roman" pitchFamily="18" charset="0"/>
                <a:cs typeface="+mn-cs"/>
              </a:endParaRPr>
            </a:p>
          </p:txBody>
        </p:sp>
        <p:sp>
          <p:nvSpPr>
            <p:cNvPr id="56" name="Line 147"/>
            <p:cNvSpPr>
              <a:spLocks noChangeShapeType="1"/>
            </p:cNvSpPr>
            <p:nvPr/>
          </p:nvSpPr>
          <p:spPr bwMode="auto">
            <a:xfrm>
              <a:off x="4611" y="3144"/>
              <a:ext cx="129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7"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9"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0" name="Line 151"/>
            <p:cNvSpPr>
              <a:spLocks noChangeShapeType="1"/>
            </p:cNvSpPr>
            <p:nvPr/>
          </p:nvSpPr>
          <p:spPr bwMode="auto">
            <a:xfrm flipV="1">
              <a:off x="379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1"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2"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3" name="Line 154"/>
            <p:cNvSpPr>
              <a:spLocks noChangeShapeType="1"/>
            </p:cNvSpPr>
            <p:nvPr/>
          </p:nvSpPr>
          <p:spPr bwMode="auto">
            <a:xfrm flipV="1">
              <a:off x="4224"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4" name="Line 155"/>
            <p:cNvSpPr>
              <a:spLocks noChangeShapeType="1"/>
            </p:cNvSpPr>
            <p:nvPr/>
          </p:nvSpPr>
          <p:spPr bwMode="auto">
            <a:xfrm flipV="1">
              <a:off x="4369"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grpSp>
          <p:nvGrpSpPr>
            <p:cNvPr id="28737" name="Group 156"/>
            <p:cNvGrpSpPr>
              <a:grpSpLocks/>
            </p:cNvGrpSpPr>
            <p:nvPr/>
          </p:nvGrpSpPr>
          <p:grpSpPr bwMode="auto">
            <a:xfrm>
              <a:off x="3850" y="2844"/>
              <a:ext cx="68" cy="323"/>
              <a:chOff x="3073" y="3931"/>
              <a:chExt cx="136" cy="36"/>
            </a:xfrm>
          </p:grpSpPr>
          <p:sp>
            <p:nvSpPr>
              <p:cNvPr id="165" name="Line 157"/>
              <p:cNvSpPr>
                <a:spLocks noChangeShapeType="1"/>
              </p:cNvSpPr>
              <p:nvPr/>
            </p:nvSpPr>
            <p:spPr bwMode="auto">
              <a:xfrm flipV="1">
                <a:off x="3073" y="3931"/>
                <a:ext cx="3"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66" name="Line 158"/>
              <p:cNvSpPr>
                <a:spLocks noChangeShapeType="1"/>
              </p:cNvSpPr>
              <p:nvPr/>
            </p:nvSpPr>
            <p:spPr bwMode="auto">
              <a:xfrm flipV="1">
                <a:off x="3207" y="3931"/>
                <a:ext cx="3"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grpSp>
        <p:sp>
          <p:nvSpPr>
            <p:cNvPr id="66" name="Line 159"/>
            <p:cNvSpPr>
              <a:spLocks noChangeShapeType="1"/>
            </p:cNvSpPr>
            <p:nvPr/>
          </p:nvSpPr>
          <p:spPr bwMode="auto">
            <a:xfrm flipV="1">
              <a:off x="4757"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7" name="Line 160"/>
            <p:cNvSpPr>
              <a:spLocks noChangeShapeType="1"/>
            </p:cNvSpPr>
            <p:nvPr/>
          </p:nvSpPr>
          <p:spPr bwMode="auto">
            <a:xfrm flipV="1">
              <a:off x="4899"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8"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9"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0" name="Line 163"/>
            <p:cNvSpPr>
              <a:spLocks noChangeShapeType="1"/>
            </p:cNvSpPr>
            <p:nvPr/>
          </p:nvSpPr>
          <p:spPr bwMode="auto">
            <a:xfrm flipV="1">
              <a:off x="533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1" name="Line 164"/>
            <p:cNvSpPr>
              <a:spLocks noChangeShapeType="1"/>
            </p:cNvSpPr>
            <p:nvPr/>
          </p:nvSpPr>
          <p:spPr bwMode="auto">
            <a:xfrm flipV="1">
              <a:off x="5481"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2"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3"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4"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5"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6" name="Line 169"/>
            <p:cNvSpPr>
              <a:spLocks noChangeShapeType="1"/>
            </p:cNvSpPr>
            <p:nvPr/>
          </p:nvSpPr>
          <p:spPr bwMode="auto">
            <a:xfrm>
              <a:off x="4435" y="1442"/>
              <a:ext cx="81" cy="4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7" name="Line 170"/>
            <p:cNvSpPr>
              <a:spLocks noChangeShapeType="1"/>
            </p:cNvSpPr>
            <p:nvPr/>
          </p:nvSpPr>
          <p:spPr bwMode="auto">
            <a:xfrm flipH="1">
              <a:off x="4491" y="1439"/>
              <a:ext cx="46" cy="8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8" name="Line 171"/>
            <p:cNvSpPr>
              <a:spLocks noChangeShapeType="1"/>
            </p:cNvSpPr>
            <p:nvPr/>
          </p:nvSpPr>
          <p:spPr bwMode="auto">
            <a:xfrm flipH="1">
              <a:off x="4553" y="1448"/>
              <a:ext cx="45" cy="8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9" name="Rectangle 172"/>
            <p:cNvSpPr>
              <a:spLocks noChangeArrowheads="1"/>
            </p:cNvSpPr>
            <p:nvPr/>
          </p:nvSpPr>
          <p:spPr bwMode="auto">
            <a:xfrm>
              <a:off x="3667" y="2586"/>
              <a:ext cx="30" cy="264"/>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0" name="Rectangle 173"/>
            <p:cNvSpPr>
              <a:spLocks noChangeArrowheads="1"/>
            </p:cNvSpPr>
            <p:nvPr/>
          </p:nvSpPr>
          <p:spPr bwMode="auto">
            <a:xfrm>
              <a:off x="3810" y="2708"/>
              <a:ext cx="37" cy="142"/>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1" name="Rectangle 174"/>
            <p:cNvSpPr>
              <a:spLocks noChangeArrowheads="1"/>
            </p:cNvSpPr>
            <p:nvPr/>
          </p:nvSpPr>
          <p:spPr bwMode="auto">
            <a:xfrm>
              <a:off x="3958" y="2615"/>
              <a:ext cx="31" cy="235"/>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2" name="Rectangle 175"/>
            <p:cNvSpPr>
              <a:spLocks noChangeArrowheads="1"/>
            </p:cNvSpPr>
            <p:nvPr/>
          </p:nvSpPr>
          <p:spPr bwMode="auto">
            <a:xfrm>
              <a:off x="4102" y="2684"/>
              <a:ext cx="30" cy="166"/>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3" name="Rectangle 176"/>
            <p:cNvSpPr>
              <a:spLocks noChangeArrowheads="1"/>
            </p:cNvSpPr>
            <p:nvPr/>
          </p:nvSpPr>
          <p:spPr bwMode="auto">
            <a:xfrm>
              <a:off x="4244" y="2563"/>
              <a:ext cx="31" cy="288"/>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4" name="Rectangle 177"/>
            <p:cNvSpPr>
              <a:spLocks noChangeArrowheads="1"/>
            </p:cNvSpPr>
            <p:nvPr/>
          </p:nvSpPr>
          <p:spPr bwMode="auto">
            <a:xfrm>
              <a:off x="4389" y="2740"/>
              <a:ext cx="31" cy="11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5" name="Rectangle 178"/>
            <p:cNvSpPr>
              <a:spLocks noChangeArrowheads="1"/>
            </p:cNvSpPr>
            <p:nvPr/>
          </p:nvSpPr>
          <p:spPr bwMode="auto">
            <a:xfrm>
              <a:off x="5442" y="2510"/>
              <a:ext cx="30" cy="34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6" name="Rectangle 179"/>
            <p:cNvSpPr>
              <a:spLocks noChangeArrowheads="1"/>
            </p:cNvSpPr>
            <p:nvPr/>
          </p:nvSpPr>
          <p:spPr bwMode="auto">
            <a:xfrm>
              <a:off x="5587" y="2720"/>
              <a:ext cx="29" cy="13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7" name="Rectangle 180"/>
            <p:cNvSpPr>
              <a:spLocks noChangeArrowheads="1"/>
            </p:cNvSpPr>
            <p:nvPr/>
          </p:nvSpPr>
          <p:spPr bwMode="auto">
            <a:xfrm>
              <a:off x="5730" y="2773"/>
              <a:ext cx="37" cy="78"/>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8" name="Rectangle 181"/>
            <p:cNvSpPr>
              <a:spLocks noChangeArrowheads="1"/>
            </p:cNvSpPr>
            <p:nvPr/>
          </p:nvSpPr>
          <p:spPr bwMode="auto">
            <a:xfrm>
              <a:off x="5876" y="2810"/>
              <a:ext cx="31" cy="41"/>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89" name="Rectangle 182"/>
            <p:cNvSpPr>
              <a:spLocks noChangeArrowheads="1"/>
            </p:cNvSpPr>
            <p:nvPr/>
          </p:nvSpPr>
          <p:spPr bwMode="auto">
            <a:xfrm>
              <a:off x="3697" y="2064"/>
              <a:ext cx="35" cy="78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0" name="Rectangle 183"/>
            <p:cNvSpPr>
              <a:spLocks noChangeArrowheads="1"/>
            </p:cNvSpPr>
            <p:nvPr/>
          </p:nvSpPr>
          <p:spPr bwMode="auto">
            <a:xfrm>
              <a:off x="3845" y="2432"/>
              <a:ext cx="29" cy="418"/>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1" name="Rectangle 184"/>
            <p:cNvSpPr>
              <a:spLocks noChangeArrowheads="1"/>
            </p:cNvSpPr>
            <p:nvPr/>
          </p:nvSpPr>
          <p:spPr bwMode="auto">
            <a:xfrm>
              <a:off x="3989" y="2380"/>
              <a:ext cx="34" cy="47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2" name="Rectangle 185"/>
            <p:cNvSpPr>
              <a:spLocks noChangeArrowheads="1"/>
            </p:cNvSpPr>
            <p:nvPr/>
          </p:nvSpPr>
          <p:spPr bwMode="auto">
            <a:xfrm>
              <a:off x="4132" y="2639"/>
              <a:ext cx="34" cy="211"/>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3" name="Rectangle 186"/>
            <p:cNvSpPr>
              <a:spLocks noChangeArrowheads="1"/>
            </p:cNvSpPr>
            <p:nvPr/>
          </p:nvSpPr>
          <p:spPr bwMode="auto">
            <a:xfrm>
              <a:off x="4276" y="2458"/>
              <a:ext cx="35" cy="393"/>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4" name="Rectangle 187"/>
            <p:cNvSpPr>
              <a:spLocks noChangeArrowheads="1"/>
            </p:cNvSpPr>
            <p:nvPr/>
          </p:nvSpPr>
          <p:spPr bwMode="auto">
            <a:xfrm>
              <a:off x="4420" y="2586"/>
              <a:ext cx="34" cy="264"/>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5" name="Rectangle 188"/>
            <p:cNvSpPr>
              <a:spLocks noChangeArrowheads="1"/>
            </p:cNvSpPr>
            <p:nvPr/>
          </p:nvSpPr>
          <p:spPr bwMode="auto">
            <a:xfrm>
              <a:off x="5472" y="2432"/>
              <a:ext cx="35" cy="418"/>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6" name="Rectangle 189"/>
            <p:cNvSpPr>
              <a:spLocks noChangeArrowheads="1"/>
            </p:cNvSpPr>
            <p:nvPr/>
          </p:nvSpPr>
          <p:spPr bwMode="auto">
            <a:xfrm>
              <a:off x="5616" y="2773"/>
              <a:ext cx="35" cy="78"/>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7" name="Rectangle 190"/>
            <p:cNvSpPr>
              <a:spLocks noChangeArrowheads="1"/>
            </p:cNvSpPr>
            <p:nvPr/>
          </p:nvSpPr>
          <p:spPr bwMode="auto">
            <a:xfrm>
              <a:off x="5764" y="2760"/>
              <a:ext cx="29" cy="91"/>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8" name="Rectangle 191"/>
            <p:cNvSpPr>
              <a:spLocks noChangeArrowheads="1"/>
            </p:cNvSpPr>
            <p:nvPr/>
          </p:nvSpPr>
          <p:spPr bwMode="auto">
            <a:xfrm>
              <a:off x="5908" y="2810"/>
              <a:ext cx="35" cy="41"/>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99" name="Rectangle 192"/>
            <p:cNvSpPr>
              <a:spLocks noChangeArrowheads="1"/>
            </p:cNvSpPr>
            <p:nvPr/>
          </p:nvSpPr>
          <p:spPr bwMode="auto">
            <a:xfrm>
              <a:off x="3733" y="2798"/>
              <a:ext cx="30" cy="53"/>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0" name="Rectangle 193"/>
            <p:cNvSpPr>
              <a:spLocks noChangeArrowheads="1"/>
            </p:cNvSpPr>
            <p:nvPr/>
          </p:nvSpPr>
          <p:spPr bwMode="auto">
            <a:xfrm>
              <a:off x="3875" y="2785"/>
              <a:ext cx="37" cy="66"/>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1" name="Rectangle 194"/>
            <p:cNvSpPr>
              <a:spLocks noChangeArrowheads="1"/>
            </p:cNvSpPr>
            <p:nvPr/>
          </p:nvSpPr>
          <p:spPr bwMode="auto">
            <a:xfrm>
              <a:off x="4023" y="2810"/>
              <a:ext cx="30" cy="41"/>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2" name="Rectangle 195"/>
            <p:cNvSpPr>
              <a:spLocks noChangeArrowheads="1"/>
            </p:cNvSpPr>
            <p:nvPr/>
          </p:nvSpPr>
          <p:spPr bwMode="auto">
            <a:xfrm>
              <a:off x="4167" y="2826"/>
              <a:ext cx="30" cy="24"/>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3" name="Rectangle 196"/>
            <p:cNvSpPr>
              <a:spLocks noChangeArrowheads="1"/>
            </p:cNvSpPr>
            <p:nvPr/>
          </p:nvSpPr>
          <p:spPr bwMode="auto">
            <a:xfrm>
              <a:off x="4311" y="2810"/>
              <a:ext cx="30" cy="41"/>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4" name="Rectangle 197"/>
            <p:cNvSpPr>
              <a:spLocks noChangeArrowheads="1"/>
            </p:cNvSpPr>
            <p:nvPr/>
          </p:nvSpPr>
          <p:spPr bwMode="auto">
            <a:xfrm>
              <a:off x="4454" y="2838"/>
              <a:ext cx="30" cy="1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5" name="Rectangle 198"/>
            <p:cNvSpPr>
              <a:spLocks noChangeArrowheads="1"/>
            </p:cNvSpPr>
            <p:nvPr/>
          </p:nvSpPr>
          <p:spPr bwMode="auto">
            <a:xfrm>
              <a:off x="5508" y="2838"/>
              <a:ext cx="30" cy="1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106" name="Line 199"/>
            <p:cNvSpPr>
              <a:spLocks noChangeShapeType="1"/>
            </p:cNvSpPr>
            <p:nvPr/>
          </p:nvSpPr>
          <p:spPr bwMode="auto">
            <a:xfrm>
              <a:off x="3357" y="2850"/>
              <a:ext cx="114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07" name="Line 200"/>
            <p:cNvSpPr>
              <a:spLocks noChangeShapeType="1"/>
            </p:cNvSpPr>
            <p:nvPr/>
          </p:nvSpPr>
          <p:spPr bwMode="auto">
            <a:xfrm>
              <a:off x="5973" y="2051"/>
              <a:ext cx="0" cy="80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08" name="Rectangle 201"/>
            <p:cNvSpPr>
              <a:spLocks noChangeArrowheads="1"/>
            </p:cNvSpPr>
            <p:nvPr/>
          </p:nvSpPr>
          <p:spPr bwMode="auto">
            <a:xfrm>
              <a:off x="6040" y="2786"/>
              <a:ext cx="85"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0</a:t>
              </a:r>
              <a:endParaRPr lang="en-US" sz="2400">
                <a:latin typeface="Times New Roman" pitchFamily="18" charset="0"/>
                <a:cs typeface="+mn-cs"/>
              </a:endParaRPr>
            </a:p>
          </p:txBody>
        </p:sp>
        <p:sp>
          <p:nvSpPr>
            <p:cNvPr id="109"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0" name="Rectangle 203"/>
            <p:cNvSpPr>
              <a:spLocks noChangeArrowheads="1"/>
            </p:cNvSpPr>
            <p:nvPr/>
          </p:nvSpPr>
          <p:spPr bwMode="auto">
            <a:xfrm>
              <a:off x="6040" y="2529"/>
              <a:ext cx="85"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5</a:t>
              </a:r>
              <a:endParaRPr lang="en-US" sz="2400">
                <a:latin typeface="Times New Roman" pitchFamily="18" charset="0"/>
                <a:cs typeface="+mn-cs"/>
              </a:endParaRPr>
            </a:p>
          </p:txBody>
        </p:sp>
        <p:sp>
          <p:nvSpPr>
            <p:cNvPr id="111" name="Rectangle 204"/>
            <p:cNvSpPr>
              <a:spLocks noChangeArrowheads="1"/>
            </p:cNvSpPr>
            <p:nvPr/>
          </p:nvSpPr>
          <p:spPr bwMode="auto">
            <a:xfrm>
              <a:off x="6040" y="2247"/>
              <a:ext cx="171" cy="16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400" b="1">
                  <a:solidFill>
                    <a:srgbClr val="FFFFFF"/>
                  </a:solidFill>
                  <a:cs typeface="+mn-cs"/>
                </a:rPr>
                <a:t>10</a:t>
              </a:r>
              <a:endParaRPr lang="en-US" sz="2400">
                <a:latin typeface="Times New Roman" pitchFamily="18" charset="0"/>
                <a:cs typeface="+mn-cs"/>
              </a:endParaRPr>
            </a:p>
          </p:txBody>
        </p:sp>
        <p:sp>
          <p:nvSpPr>
            <p:cNvPr id="112" name="Line 205"/>
            <p:cNvSpPr>
              <a:spLocks noChangeShapeType="1"/>
            </p:cNvSpPr>
            <p:nvPr/>
          </p:nvSpPr>
          <p:spPr bwMode="auto">
            <a:xfrm>
              <a:off x="5977" y="2296"/>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3"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4"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5" name="Rectangle 208"/>
            <p:cNvSpPr>
              <a:spLocks noChangeArrowheads="1"/>
            </p:cNvSpPr>
            <p:nvPr/>
          </p:nvSpPr>
          <p:spPr bwMode="auto">
            <a:xfrm rot="5400000">
              <a:off x="5638" y="2354"/>
              <a:ext cx="1223" cy="15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Copulation Frequency</a:t>
              </a:r>
              <a:endParaRPr lang="en-US" sz="1200">
                <a:latin typeface="Times New Roman" pitchFamily="18" charset="0"/>
                <a:cs typeface="+mn-cs"/>
              </a:endParaRPr>
            </a:p>
          </p:txBody>
        </p:sp>
        <p:sp>
          <p:nvSpPr>
            <p:cNvPr id="116" name="Line 209"/>
            <p:cNvSpPr>
              <a:spLocks noChangeShapeType="1"/>
            </p:cNvSpPr>
            <p:nvPr/>
          </p:nvSpPr>
          <p:spPr bwMode="auto">
            <a:xfrm>
              <a:off x="4605" y="2850"/>
              <a:ext cx="1370"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7" name="Line 210"/>
            <p:cNvSpPr>
              <a:spLocks noChangeShapeType="1"/>
            </p:cNvSpPr>
            <p:nvPr/>
          </p:nvSpPr>
          <p:spPr bwMode="auto">
            <a:xfrm flipH="1">
              <a:off x="4478" y="2804"/>
              <a:ext cx="45" cy="82"/>
            </a:xfrm>
            <a:prstGeom prst="line">
              <a:avLst/>
            </a:prstGeom>
            <a:noFill/>
            <a:ln w="28575">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8" name="Line 211"/>
            <p:cNvSpPr>
              <a:spLocks noChangeShapeType="1"/>
            </p:cNvSpPr>
            <p:nvPr/>
          </p:nvSpPr>
          <p:spPr bwMode="auto">
            <a:xfrm flipH="1">
              <a:off x="4577" y="2806"/>
              <a:ext cx="45" cy="82"/>
            </a:xfrm>
            <a:prstGeom prst="line">
              <a:avLst/>
            </a:prstGeom>
            <a:noFill/>
            <a:ln w="28575">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19" name="Rectangle 212"/>
            <p:cNvSpPr>
              <a:spLocks noChangeArrowheads="1"/>
            </p:cNvSpPr>
            <p:nvPr/>
          </p:nvSpPr>
          <p:spPr bwMode="auto">
            <a:xfrm>
              <a:off x="2859" y="3199"/>
              <a:ext cx="499" cy="27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Sample</a:t>
              </a:r>
            </a:p>
            <a:p>
              <a:pPr algn="ctr" eaLnBrk="0" hangingPunct="0">
                <a:defRPr/>
              </a:pPr>
              <a:r>
                <a:rPr lang="en-US" sz="1200" b="1">
                  <a:solidFill>
                    <a:srgbClr val="FFFFFF"/>
                  </a:solidFill>
                  <a:cs typeface="+mn-cs"/>
                </a:rPr>
                <a:t>Number</a:t>
              </a:r>
              <a:endParaRPr lang="en-US" sz="2400">
                <a:latin typeface="Times New Roman" pitchFamily="18" charset="0"/>
                <a:cs typeface="+mn-cs"/>
              </a:endParaRPr>
            </a:p>
          </p:txBody>
        </p:sp>
        <p:sp>
          <p:nvSpPr>
            <p:cNvPr id="120" name="Rectangle 213"/>
            <p:cNvSpPr>
              <a:spLocks noChangeArrowheads="1"/>
            </p:cNvSpPr>
            <p:nvPr/>
          </p:nvSpPr>
          <p:spPr bwMode="auto">
            <a:xfrm>
              <a:off x="3320"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a:t>
              </a:r>
              <a:endParaRPr lang="en-US" sz="2400">
                <a:latin typeface="Times New Roman" pitchFamily="18" charset="0"/>
                <a:cs typeface="+mn-cs"/>
              </a:endParaRPr>
            </a:p>
          </p:txBody>
        </p:sp>
        <p:sp>
          <p:nvSpPr>
            <p:cNvPr id="121" name="Rectangle 214"/>
            <p:cNvSpPr>
              <a:spLocks noChangeArrowheads="1"/>
            </p:cNvSpPr>
            <p:nvPr/>
          </p:nvSpPr>
          <p:spPr bwMode="auto">
            <a:xfrm>
              <a:off x="3467"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2</a:t>
              </a:r>
              <a:endParaRPr lang="en-US" sz="2400">
                <a:latin typeface="Times New Roman" pitchFamily="18" charset="0"/>
                <a:cs typeface="+mn-cs"/>
              </a:endParaRPr>
            </a:p>
          </p:txBody>
        </p:sp>
        <p:sp>
          <p:nvSpPr>
            <p:cNvPr id="122" name="Rectangle 215"/>
            <p:cNvSpPr>
              <a:spLocks noChangeArrowheads="1"/>
            </p:cNvSpPr>
            <p:nvPr/>
          </p:nvSpPr>
          <p:spPr bwMode="auto">
            <a:xfrm>
              <a:off x="3613"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3</a:t>
              </a:r>
              <a:endParaRPr lang="en-US" sz="2400">
                <a:latin typeface="Times New Roman" pitchFamily="18" charset="0"/>
                <a:cs typeface="+mn-cs"/>
              </a:endParaRPr>
            </a:p>
          </p:txBody>
        </p:sp>
        <p:sp>
          <p:nvSpPr>
            <p:cNvPr id="123" name="Rectangle 216"/>
            <p:cNvSpPr>
              <a:spLocks noChangeArrowheads="1"/>
            </p:cNvSpPr>
            <p:nvPr/>
          </p:nvSpPr>
          <p:spPr bwMode="auto">
            <a:xfrm>
              <a:off x="3756"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4</a:t>
              </a:r>
              <a:endParaRPr lang="en-US" sz="2400">
                <a:latin typeface="Times New Roman" pitchFamily="18" charset="0"/>
                <a:cs typeface="+mn-cs"/>
              </a:endParaRPr>
            </a:p>
          </p:txBody>
        </p:sp>
        <p:sp>
          <p:nvSpPr>
            <p:cNvPr id="124" name="Rectangle 217"/>
            <p:cNvSpPr>
              <a:spLocks noChangeArrowheads="1"/>
            </p:cNvSpPr>
            <p:nvPr/>
          </p:nvSpPr>
          <p:spPr bwMode="auto">
            <a:xfrm>
              <a:off x="3900"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5</a:t>
              </a:r>
              <a:endParaRPr lang="en-US" sz="2400">
                <a:latin typeface="Times New Roman" pitchFamily="18" charset="0"/>
                <a:cs typeface="+mn-cs"/>
              </a:endParaRPr>
            </a:p>
          </p:txBody>
        </p:sp>
        <p:sp>
          <p:nvSpPr>
            <p:cNvPr id="125" name="Rectangle 218"/>
            <p:cNvSpPr>
              <a:spLocks noChangeArrowheads="1"/>
            </p:cNvSpPr>
            <p:nvPr/>
          </p:nvSpPr>
          <p:spPr bwMode="auto">
            <a:xfrm>
              <a:off x="4051"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6</a:t>
              </a:r>
              <a:endParaRPr lang="en-US" sz="2400">
                <a:latin typeface="Times New Roman" pitchFamily="18" charset="0"/>
                <a:cs typeface="+mn-cs"/>
              </a:endParaRPr>
            </a:p>
          </p:txBody>
        </p:sp>
        <p:sp>
          <p:nvSpPr>
            <p:cNvPr id="126" name="Rectangle 219"/>
            <p:cNvSpPr>
              <a:spLocks noChangeArrowheads="1"/>
            </p:cNvSpPr>
            <p:nvPr/>
          </p:nvSpPr>
          <p:spPr bwMode="auto">
            <a:xfrm>
              <a:off x="4191"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7</a:t>
              </a:r>
              <a:endParaRPr lang="en-US" sz="2400">
                <a:latin typeface="Times New Roman" pitchFamily="18" charset="0"/>
                <a:cs typeface="+mn-cs"/>
              </a:endParaRPr>
            </a:p>
          </p:txBody>
        </p:sp>
        <p:sp>
          <p:nvSpPr>
            <p:cNvPr id="127" name="Rectangle 220"/>
            <p:cNvSpPr>
              <a:spLocks noChangeArrowheads="1"/>
            </p:cNvSpPr>
            <p:nvPr/>
          </p:nvSpPr>
          <p:spPr bwMode="auto">
            <a:xfrm>
              <a:off x="4332" y="3199"/>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8</a:t>
              </a:r>
              <a:endParaRPr lang="en-US" sz="2400">
                <a:latin typeface="Times New Roman" pitchFamily="18" charset="0"/>
                <a:cs typeface="+mn-cs"/>
              </a:endParaRPr>
            </a:p>
          </p:txBody>
        </p:sp>
        <p:sp>
          <p:nvSpPr>
            <p:cNvPr id="128" name="Rectangle 221"/>
            <p:cNvSpPr>
              <a:spLocks noChangeArrowheads="1"/>
            </p:cNvSpPr>
            <p:nvPr/>
          </p:nvSpPr>
          <p:spPr bwMode="auto">
            <a:xfrm>
              <a:off x="4730" y="3200"/>
              <a:ext cx="73"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9</a:t>
              </a:r>
              <a:endParaRPr lang="en-US" sz="2400">
                <a:latin typeface="Times New Roman" pitchFamily="18" charset="0"/>
                <a:cs typeface="+mn-cs"/>
              </a:endParaRPr>
            </a:p>
          </p:txBody>
        </p:sp>
        <p:sp>
          <p:nvSpPr>
            <p:cNvPr id="129" name="Rectangle 222"/>
            <p:cNvSpPr>
              <a:spLocks noChangeArrowheads="1"/>
            </p:cNvSpPr>
            <p:nvPr/>
          </p:nvSpPr>
          <p:spPr bwMode="auto">
            <a:xfrm>
              <a:off x="4830"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10</a:t>
              </a:r>
              <a:endParaRPr lang="en-US" sz="2400">
                <a:latin typeface="Times New Roman" pitchFamily="18" charset="0"/>
                <a:cs typeface="+mn-cs"/>
              </a:endParaRPr>
            </a:p>
          </p:txBody>
        </p:sp>
        <p:sp>
          <p:nvSpPr>
            <p:cNvPr id="130" name="Rectangle 223"/>
            <p:cNvSpPr>
              <a:spLocks noChangeArrowheads="1"/>
            </p:cNvSpPr>
            <p:nvPr/>
          </p:nvSpPr>
          <p:spPr bwMode="auto">
            <a:xfrm>
              <a:off x="4977" y="3200"/>
              <a:ext cx="139"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11</a:t>
              </a:r>
              <a:endParaRPr lang="en-US" sz="2400">
                <a:latin typeface="Times New Roman" pitchFamily="18" charset="0"/>
                <a:cs typeface="+mn-cs"/>
              </a:endParaRPr>
            </a:p>
          </p:txBody>
        </p:sp>
        <p:sp>
          <p:nvSpPr>
            <p:cNvPr id="131" name="Rectangle 224"/>
            <p:cNvSpPr>
              <a:spLocks noChangeArrowheads="1"/>
            </p:cNvSpPr>
            <p:nvPr/>
          </p:nvSpPr>
          <p:spPr bwMode="auto">
            <a:xfrm>
              <a:off x="5120"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12</a:t>
              </a:r>
              <a:endParaRPr lang="en-US" sz="2400">
                <a:latin typeface="Times New Roman" pitchFamily="18" charset="0"/>
                <a:cs typeface="+mn-cs"/>
              </a:endParaRPr>
            </a:p>
          </p:txBody>
        </p:sp>
        <p:sp>
          <p:nvSpPr>
            <p:cNvPr id="132" name="Rectangle 225"/>
            <p:cNvSpPr>
              <a:spLocks noChangeArrowheads="1"/>
            </p:cNvSpPr>
            <p:nvPr/>
          </p:nvSpPr>
          <p:spPr bwMode="auto">
            <a:xfrm>
              <a:off x="5262"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13</a:t>
              </a:r>
              <a:endParaRPr lang="en-US" sz="2400">
                <a:latin typeface="Times New Roman" pitchFamily="18" charset="0"/>
                <a:cs typeface="+mn-cs"/>
              </a:endParaRPr>
            </a:p>
          </p:txBody>
        </p:sp>
        <p:sp>
          <p:nvSpPr>
            <p:cNvPr id="133" name="Rectangle 226"/>
            <p:cNvSpPr>
              <a:spLocks noChangeArrowheads="1"/>
            </p:cNvSpPr>
            <p:nvPr/>
          </p:nvSpPr>
          <p:spPr bwMode="auto">
            <a:xfrm>
              <a:off x="5409"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14</a:t>
              </a:r>
              <a:endParaRPr lang="en-US" sz="2400">
                <a:latin typeface="Times New Roman" pitchFamily="18" charset="0"/>
                <a:cs typeface="+mn-cs"/>
              </a:endParaRPr>
            </a:p>
          </p:txBody>
        </p:sp>
        <p:sp>
          <p:nvSpPr>
            <p:cNvPr id="134" name="Rectangle 227"/>
            <p:cNvSpPr>
              <a:spLocks noChangeArrowheads="1"/>
            </p:cNvSpPr>
            <p:nvPr/>
          </p:nvSpPr>
          <p:spPr bwMode="auto">
            <a:xfrm>
              <a:off x="5552"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15</a:t>
              </a:r>
              <a:endParaRPr lang="en-US" sz="2400">
                <a:latin typeface="Times New Roman" pitchFamily="18" charset="0"/>
                <a:cs typeface="+mn-cs"/>
              </a:endParaRPr>
            </a:p>
          </p:txBody>
        </p:sp>
        <p:sp>
          <p:nvSpPr>
            <p:cNvPr id="135" name="Rectangle 228"/>
            <p:cNvSpPr>
              <a:spLocks noChangeArrowheads="1"/>
            </p:cNvSpPr>
            <p:nvPr/>
          </p:nvSpPr>
          <p:spPr bwMode="auto">
            <a:xfrm>
              <a:off x="5702"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16</a:t>
              </a:r>
              <a:endParaRPr lang="en-US" sz="2400">
                <a:latin typeface="Times New Roman" pitchFamily="18" charset="0"/>
                <a:cs typeface="+mn-cs"/>
              </a:endParaRPr>
            </a:p>
          </p:txBody>
        </p:sp>
        <p:sp>
          <p:nvSpPr>
            <p:cNvPr id="136" name="Rectangle 229"/>
            <p:cNvSpPr>
              <a:spLocks noChangeArrowheads="1"/>
            </p:cNvSpPr>
            <p:nvPr/>
          </p:nvSpPr>
          <p:spPr bwMode="auto">
            <a:xfrm>
              <a:off x="5842" y="3200"/>
              <a:ext cx="146"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17</a:t>
              </a:r>
              <a:endParaRPr lang="en-US" sz="2400">
                <a:latin typeface="Times New Roman" pitchFamily="18" charset="0"/>
                <a:cs typeface="+mn-cs"/>
              </a:endParaRPr>
            </a:p>
          </p:txBody>
        </p:sp>
        <p:sp>
          <p:nvSpPr>
            <p:cNvPr id="137" name="Rectangle 230"/>
            <p:cNvSpPr>
              <a:spLocks noChangeArrowheads="1"/>
            </p:cNvSpPr>
            <p:nvPr/>
          </p:nvSpPr>
          <p:spPr bwMode="auto">
            <a:xfrm>
              <a:off x="3342" y="2903"/>
              <a:ext cx="1175" cy="242"/>
            </a:xfrm>
            <a:prstGeom prst="rect">
              <a:avLst/>
            </a:prstGeom>
            <a:noFill/>
            <a:ln w="19050">
              <a:solidFill>
                <a:srgbClr val="FFFFFF"/>
              </a:solid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38"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39" name="Line 232"/>
            <p:cNvSpPr>
              <a:spLocks noChangeShapeType="1"/>
            </p:cNvSpPr>
            <p:nvPr/>
          </p:nvSpPr>
          <p:spPr bwMode="auto">
            <a:xfrm>
              <a:off x="3338" y="3024"/>
              <a:ext cx="1174"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40" name="Line 233"/>
            <p:cNvSpPr>
              <a:spLocks noChangeShapeType="1"/>
            </p:cNvSpPr>
            <p:nvPr/>
          </p:nvSpPr>
          <p:spPr bwMode="auto">
            <a:xfrm>
              <a:off x="4609" y="3024"/>
              <a:ext cx="1423"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41" name="Line 234"/>
            <p:cNvSpPr>
              <a:spLocks noChangeShapeType="1"/>
            </p:cNvSpPr>
            <p:nvPr/>
          </p:nvSpPr>
          <p:spPr bwMode="auto">
            <a:xfrm flipH="1">
              <a:off x="3482" y="2847"/>
              <a:ext cx="20" cy="60"/>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42" name="Line 235"/>
            <p:cNvSpPr>
              <a:spLocks noChangeShapeType="1"/>
            </p:cNvSpPr>
            <p:nvPr/>
          </p:nvSpPr>
          <p:spPr bwMode="auto">
            <a:xfrm>
              <a:off x="3625" y="2847"/>
              <a:ext cx="10" cy="60"/>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43" name="Line 236"/>
            <p:cNvSpPr>
              <a:spLocks noChangeShapeType="1"/>
            </p:cNvSpPr>
            <p:nvPr/>
          </p:nvSpPr>
          <p:spPr bwMode="auto">
            <a:xfrm flipH="1">
              <a:off x="4912" y="2845"/>
              <a:ext cx="8" cy="58"/>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44" name="Line 237"/>
            <p:cNvSpPr>
              <a:spLocks noChangeShapeType="1"/>
            </p:cNvSpPr>
            <p:nvPr/>
          </p:nvSpPr>
          <p:spPr bwMode="auto">
            <a:xfrm>
              <a:off x="5029" y="2851"/>
              <a:ext cx="37" cy="50"/>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45" name="Line 238"/>
            <p:cNvSpPr>
              <a:spLocks noChangeShapeType="1"/>
            </p:cNvSpPr>
            <p:nvPr/>
          </p:nvSpPr>
          <p:spPr bwMode="auto">
            <a:xfrm flipH="1">
              <a:off x="5210" y="2853"/>
              <a:ext cx="3" cy="55"/>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46" name="Line 239"/>
            <p:cNvSpPr>
              <a:spLocks noChangeShapeType="1"/>
            </p:cNvSpPr>
            <p:nvPr/>
          </p:nvSpPr>
          <p:spPr bwMode="auto">
            <a:xfrm>
              <a:off x="5326" y="2845"/>
              <a:ext cx="29" cy="56"/>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cs typeface="+mn-cs"/>
              </a:endParaRPr>
            </a:p>
          </p:txBody>
        </p:sp>
        <p:sp>
          <p:nvSpPr>
            <p:cNvPr id="147"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48" name="Line 241"/>
            <p:cNvSpPr>
              <a:spLocks noChangeShapeType="1"/>
            </p:cNvSpPr>
            <p:nvPr/>
          </p:nvSpPr>
          <p:spPr bwMode="auto">
            <a:xfrm>
              <a:off x="3629" y="2900"/>
              <a:ext cx="0" cy="124"/>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49" name="Line 242"/>
            <p:cNvSpPr>
              <a:spLocks noChangeShapeType="1"/>
            </p:cNvSpPr>
            <p:nvPr/>
          </p:nvSpPr>
          <p:spPr bwMode="auto">
            <a:xfrm>
              <a:off x="4082" y="3094"/>
              <a:ext cx="433"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50" name="Line 243"/>
            <p:cNvSpPr>
              <a:spLocks noChangeShapeType="1"/>
            </p:cNvSpPr>
            <p:nvPr/>
          </p:nvSpPr>
          <p:spPr bwMode="auto">
            <a:xfrm>
              <a:off x="4609" y="3094"/>
              <a:ext cx="568" cy="0"/>
            </a:xfrm>
            <a:prstGeom prst="line">
              <a:avLst/>
            </a:prstGeom>
            <a:noFill/>
            <a:ln w="19050">
              <a:solidFill>
                <a:srgbClr val="FFFFFF"/>
              </a:solidFill>
              <a:round/>
              <a:headEnd/>
              <a:tailEnd type="arrow" w="med" len="med"/>
            </a:ln>
            <a:effectLst>
              <a:outerShdw dist="35921" dir="2700000" algn="ctr" rotWithShape="0">
                <a:srgbClr val="000000"/>
              </a:outerShdw>
            </a:effectLst>
          </p:spPr>
          <p:txBody>
            <a:bodyPr wrap="none" anchor="ctr"/>
            <a:lstStyle/>
            <a:p>
              <a:pPr>
                <a:defRPr/>
              </a:pPr>
              <a:endParaRPr lang="en-US">
                <a:cs typeface="+mn-cs"/>
              </a:endParaRPr>
            </a:p>
          </p:txBody>
        </p:sp>
        <p:sp>
          <p:nvSpPr>
            <p:cNvPr id="151" name="Rectangle 244"/>
            <p:cNvSpPr>
              <a:spLocks noChangeArrowheads="1"/>
            </p:cNvSpPr>
            <p:nvPr/>
          </p:nvSpPr>
          <p:spPr bwMode="auto">
            <a:xfrm>
              <a:off x="3306" y="2930"/>
              <a:ext cx="212"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Scr</a:t>
              </a:r>
              <a:endParaRPr lang="en-US" sz="2400">
                <a:latin typeface="Times New Roman" pitchFamily="18" charset="0"/>
                <a:cs typeface="+mn-cs"/>
              </a:endParaRPr>
            </a:p>
          </p:txBody>
        </p:sp>
        <p:sp>
          <p:nvSpPr>
            <p:cNvPr id="152" name="Rectangle 245"/>
            <p:cNvSpPr>
              <a:spLocks noChangeArrowheads="1"/>
            </p:cNvSpPr>
            <p:nvPr/>
          </p:nvSpPr>
          <p:spPr bwMode="auto">
            <a:xfrm>
              <a:off x="3453" y="2930"/>
              <a:ext cx="212"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Scr</a:t>
              </a:r>
              <a:endParaRPr lang="en-US" sz="2400">
                <a:latin typeface="Times New Roman" pitchFamily="18" charset="0"/>
                <a:cs typeface="+mn-cs"/>
              </a:endParaRPr>
            </a:p>
          </p:txBody>
        </p:sp>
        <p:sp>
          <p:nvSpPr>
            <p:cNvPr id="153" name="Rectangle 246"/>
            <p:cNvSpPr>
              <a:spLocks noChangeArrowheads="1"/>
            </p:cNvSpPr>
            <p:nvPr/>
          </p:nvSpPr>
          <p:spPr bwMode="auto">
            <a:xfrm>
              <a:off x="3294" y="3045"/>
              <a:ext cx="241"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Bas</a:t>
              </a:r>
              <a:endParaRPr lang="en-US" sz="2400">
                <a:latin typeface="Times New Roman" pitchFamily="18" charset="0"/>
                <a:cs typeface="+mn-cs"/>
              </a:endParaRPr>
            </a:p>
          </p:txBody>
        </p:sp>
        <p:sp>
          <p:nvSpPr>
            <p:cNvPr id="154" name="Rectangle 247"/>
            <p:cNvSpPr>
              <a:spLocks noChangeArrowheads="1"/>
            </p:cNvSpPr>
            <p:nvPr/>
          </p:nvSpPr>
          <p:spPr bwMode="auto">
            <a:xfrm>
              <a:off x="3501" y="3045"/>
              <a:ext cx="901" cy="11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000" b="1">
                  <a:solidFill>
                    <a:srgbClr val="FFFFFF"/>
                  </a:solidFill>
                  <a:cs typeface="+mn-cs"/>
                </a:rPr>
                <a:t>Female 1 Present</a:t>
              </a:r>
              <a:endParaRPr lang="en-US" sz="1000">
                <a:latin typeface="Times New Roman" pitchFamily="18" charset="0"/>
                <a:cs typeface="+mn-cs"/>
              </a:endParaRPr>
            </a:p>
          </p:txBody>
        </p:sp>
        <p:sp>
          <p:nvSpPr>
            <p:cNvPr id="155" name="Rectangle 248"/>
            <p:cNvSpPr>
              <a:spLocks noChangeArrowheads="1"/>
            </p:cNvSpPr>
            <p:nvPr/>
          </p:nvSpPr>
          <p:spPr bwMode="auto">
            <a:xfrm>
              <a:off x="4888" y="2930"/>
              <a:ext cx="212"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Scr</a:t>
              </a:r>
              <a:endParaRPr lang="en-US" sz="2400">
                <a:latin typeface="Times New Roman" pitchFamily="18" charset="0"/>
                <a:cs typeface="+mn-cs"/>
              </a:endParaRPr>
            </a:p>
          </p:txBody>
        </p:sp>
        <p:sp>
          <p:nvSpPr>
            <p:cNvPr id="156" name="Rectangle 249"/>
            <p:cNvSpPr>
              <a:spLocks noChangeArrowheads="1"/>
            </p:cNvSpPr>
            <p:nvPr/>
          </p:nvSpPr>
          <p:spPr bwMode="auto">
            <a:xfrm>
              <a:off x="5277" y="3045"/>
              <a:ext cx="901" cy="11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000" b="1">
                  <a:solidFill>
                    <a:srgbClr val="FFFFFF"/>
                  </a:solidFill>
                  <a:cs typeface="+mn-cs"/>
                </a:rPr>
                <a:t>Female 2 Present</a:t>
              </a:r>
              <a:endParaRPr lang="en-US" sz="1000">
                <a:latin typeface="Times New Roman" pitchFamily="18" charset="0"/>
                <a:cs typeface="+mn-cs"/>
              </a:endParaRPr>
            </a:p>
          </p:txBody>
        </p:sp>
        <p:sp>
          <p:nvSpPr>
            <p:cNvPr id="157" name="Line 250"/>
            <p:cNvSpPr>
              <a:spLocks noChangeShapeType="1"/>
            </p:cNvSpPr>
            <p:nvPr/>
          </p:nvSpPr>
          <p:spPr bwMode="auto">
            <a:xfrm>
              <a:off x="5846" y="3094"/>
              <a:ext cx="172" cy="0"/>
            </a:xfrm>
            <a:prstGeom prst="line">
              <a:avLst/>
            </a:prstGeom>
            <a:noFill/>
            <a:ln w="19050">
              <a:solidFill>
                <a:srgbClr val="FFFFFF"/>
              </a:solidFill>
              <a:round/>
              <a:headEnd/>
              <a:tailEnd type="arrow" w="med" len="med"/>
            </a:ln>
            <a:effectLst>
              <a:outerShdw dist="35921" dir="2700000" algn="ctr" rotWithShape="0">
                <a:srgbClr val="000000"/>
              </a:outerShdw>
            </a:effectLst>
          </p:spPr>
          <p:txBody>
            <a:bodyPr wrap="none" anchor="ctr"/>
            <a:lstStyle/>
            <a:p>
              <a:pPr>
                <a:defRPr/>
              </a:pPr>
              <a:endParaRPr lang="en-US">
                <a:cs typeface="+mn-cs"/>
              </a:endParaRPr>
            </a:p>
          </p:txBody>
        </p:sp>
        <p:sp>
          <p:nvSpPr>
            <p:cNvPr id="158" name="Rectangle 251"/>
            <p:cNvSpPr>
              <a:spLocks noChangeArrowheads="1"/>
            </p:cNvSpPr>
            <p:nvPr/>
          </p:nvSpPr>
          <p:spPr bwMode="auto">
            <a:xfrm>
              <a:off x="5185" y="2933"/>
              <a:ext cx="212" cy="13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eaLnBrk="0" hangingPunct="0">
                <a:defRPr/>
              </a:pPr>
              <a:r>
                <a:rPr lang="en-US" sz="1200" b="1">
                  <a:solidFill>
                    <a:srgbClr val="FFFFFF"/>
                  </a:solidFill>
                  <a:cs typeface="+mn-cs"/>
                </a:rPr>
                <a:t>Scr</a:t>
              </a:r>
              <a:endParaRPr lang="en-US" sz="2400">
                <a:latin typeface="Times New Roman" pitchFamily="18" charset="0"/>
                <a:cs typeface="+mn-cs"/>
              </a:endParaRPr>
            </a:p>
          </p:txBody>
        </p:sp>
        <p:sp>
          <p:nvSpPr>
            <p:cNvPr id="159" name="Line 252"/>
            <p:cNvSpPr>
              <a:spLocks noChangeShapeType="1"/>
            </p:cNvSpPr>
            <p:nvPr/>
          </p:nvSpPr>
          <p:spPr bwMode="auto">
            <a:xfrm>
              <a:off x="4912" y="2908"/>
              <a:ext cx="0" cy="116"/>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60" name="Line 253"/>
            <p:cNvSpPr>
              <a:spLocks noChangeShapeType="1"/>
            </p:cNvSpPr>
            <p:nvPr/>
          </p:nvSpPr>
          <p:spPr bwMode="auto">
            <a:xfrm>
              <a:off x="5069" y="2906"/>
              <a:ext cx="0" cy="121"/>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61"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62" name="Line 255"/>
            <p:cNvSpPr>
              <a:spLocks noChangeShapeType="1"/>
            </p:cNvSpPr>
            <p:nvPr/>
          </p:nvSpPr>
          <p:spPr bwMode="auto">
            <a:xfrm>
              <a:off x="5366" y="2906"/>
              <a:ext cx="0" cy="118"/>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163" name="Rectangle 256"/>
            <p:cNvSpPr>
              <a:spLocks noChangeArrowheads="1"/>
            </p:cNvSpPr>
            <p:nvPr/>
          </p:nvSpPr>
          <p:spPr bwMode="auto">
            <a:xfrm>
              <a:off x="3984" y="3792"/>
              <a:ext cx="1989" cy="231"/>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0" hangingPunct="0">
                <a:defRPr/>
              </a:pPr>
              <a:r>
                <a:rPr lang="en-US" sz="1400" b="1" i="1">
                  <a:solidFill>
                    <a:srgbClr val="FFFF00"/>
                  </a:solidFill>
                  <a:latin typeface="Times New Roman" pitchFamily="18" charset="0"/>
                  <a:cs typeface="+mn-cs"/>
                </a:rPr>
                <a:t>Source: Fiorino and Phillips</a:t>
              </a:r>
            </a:p>
          </p:txBody>
        </p:sp>
        <p:sp>
          <p:nvSpPr>
            <p:cNvPr id="164" name="Text Box 257"/>
            <p:cNvSpPr txBox="1">
              <a:spLocks noChangeArrowheads="1"/>
            </p:cNvSpPr>
            <p:nvPr/>
          </p:nvSpPr>
          <p:spPr bwMode="auto">
            <a:xfrm>
              <a:off x="4344" y="779"/>
              <a:ext cx="760" cy="393"/>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800" b="1">
                  <a:solidFill>
                    <a:srgbClr val="FFFF00"/>
                  </a:solidFill>
                  <a:latin typeface="Times New Roman" pitchFamily="18" charset="0"/>
                  <a:cs typeface="+mn-cs"/>
                </a:rPr>
                <a:t>SEX</a:t>
              </a:r>
            </a:p>
          </p:txBody>
        </p:sp>
      </p:grpSp>
      <p:pic>
        <p:nvPicPr>
          <p:cNvPr id="143362" name="Picture 2" descr="http://2.bp.blogspot.com/-twNSd0NelSA/T3rxR_3St0I/AAAAAAAABZ4/1CPFFo-qsNA/s1600/dance017.jpg"/>
          <p:cNvPicPr>
            <a:picLocks noChangeAspect="1" noChangeArrowheads="1"/>
          </p:cNvPicPr>
          <p:nvPr/>
        </p:nvPicPr>
        <p:blipFill>
          <a:blip r:embed="rId2" cstate="print"/>
          <a:srcRect/>
          <a:stretch>
            <a:fillRect/>
          </a:stretch>
        </p:blipFill>
        <p:spPr bwMode="auto">
          <a:xfrm>
            <a:off x="762001" y="2133600"/>
            <a:ext cx="3019425" cy="2838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Nicotine</a:t>
            </a:r>
          </a:p>
        </p:txBody>
      </p:sp>
      <p:grpSp>
        <p:nvGrpSpPr>
          <p:cNvPr id="4" name="Group 438"/>
          <p:cNvGrpSpPr>
            <a:grpSpLocks/>
          </p:cNvGrpSpPr>
          <p:nvPr/>
        </p:nvGrpSpPr>
        <p:grpSpPr bwMode="auto">
          <a:xfrm>
            <a:off x="4114801" y="1828800"/>
            <a:ext cx="4513263" cy="3048000"/>
            <a:chOff x="240" y="2460"/>
            <a:chExt cx="2928" cy="1632"/>
          </a:xfrm>
        </p:grpSpPr>
        <p:sp>
          <p:nvSpPr>
            <p:cNvPr id="5" name="Rectangle 439"/>
            <p:cNvSpPr>
              <a:spLocks noChangeArrowheads="1"/>
            </p:cNvSpPr>
            <p:nvPr/>
          </p:nvSpPr>
          <p:spPr bwMode="auto">
            <a:xfrm>
              <a:off x="240" y="2460"/>
              <a:ext cx="2928" cy="163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6" name="Line 440"/>
            <p:cNvSpPr>
              <a:spLocks noChangeShapeType="1"/>
            </p:cNvSpPr>
            <p:nvPr/>
          </p:nvSpPr>
          <p:spPr bwMode="auto">
            <a:xfrm>
              <a:off x="805" y="2569"/>
              <a:ext cx="1" cy="95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 name="Line 441"/>
            <p:cNvSpPr>
              <a:spLocks noChangeShapeType="1"/>
            </p:cNvSpPr>
            <p:nvPr/>
          </p:nvSpPr>
          <p:spPr bwMode="auto">
            <a:xfrm>
              <a:off x="781" y="3082"/>
              <a:ext cx="25"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8" name="Line 442"/>
            <p:cNvSpPr>
              <a:spLocks noChangeShapeType="1"/>
            </p:cNvSpPr>
            <p:nvPr/>
          </p:nvSpPr>
          <p:spPr bwMode="auto">
            <a:xfrm>
              <a:off x="781" y="2827"/>
              <a:ext cx="25"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9" name="Rectangle 443"/>
            <p:cNvSpPr>
              <a:spLocks noChangeArrowheads="1"/>
            </p:cNvSpPr>
            <p:nvPr/>
          </p:nvSpPr>
          <p:spPr bwMode="auto">
            <a:xfrm>
              <a:off x="702" y="3711"/>
              <a:ext cx="55"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10" name="Rectangle 444"/>
            <p:cNvSpPr>
              <a:spLocks noChangeArrowheads="1"/>
            </p:cNvSpPr>
            <p:nvPr/>
          </p:nvSpPr>
          <p:spPr bwMode="auto">
            <a:xfrm>
              <a:off x="615" y="3303"/>
              <a:ext cx="165"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100</a:t>
              </a:r>
              <a:endParaRPr lang="en-US" sz="1200">
                <a:latin typeface="Times New Roman" pitchFamily="18" charset="0"/>
                <a:cs typeface="+mn-cs"/>
              </a:endParaRPr>
            </a:p>
          </p:txBody>
        </p:sp>
        <p:sp>
          <p:nvSpPr>
            <p:cNvPr id="11" name="Rectangle 445"/>
            <p:cNvSpPr>
              <a:spLocks noChangeArrowheads="1"/>
            </p:cNvSpPr>
            <p:nvPr/>
          </p:nvSpPr>
          <p:spPr bwMode="auto">
            <a:xfrm>
              <a:off x="615" y="3044"/>
              <a:ext cx="165"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150</a:t>
              </a:r>
              <a:endParaRPr lang="en-US" sz="1200">
                <a:latin typeface="Times New Roman" pitchFamily="18" charset="0"/>
                <a:cs typeface="+mn-cs"/>
              </a:endParaRPr>
            </a:p>
          </p:txBody>
        </p:sp>
        <p:sp>
          <p:nvSpPr>
            <p:cNvPr id="12" name="Rectangle 446"/>
            <p:cNvSpPr>
              <a:spLocks noChangeArrowheads="1"/>
            </p:cNvSpPr>
            <p:nvPr/>
          </p:nvSpPr>
          <p:spPr bwMode="auto">
            <a:xfrm>
              <a:off x="615" y="2789"/>
              <a:ext cx="165"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200</a:t>
              </a:r>
              <a:endParaRPr lang="en-US" sz="1200">
                <a:latin typeface="Times New Roman" pitchFamily="18" charset="0"/>
                <a:cs typeface="+mn-cs"/>
              </a:endParaRPr>
            </a:p>
          </p:txBody>
        </p:sp>
        <p:sp>
          <p:nvSpPr>
            <p:cNvPr id="13" name="Rectangle 447"/>
            <p:cNvSpPr>
              <a:spLocks noChangeArrowheads="1"/>
            </p:cNvSpPr>
            <p:nvPr/>
          </p:nvSpPr>
          <p:spPr bwMode="auto">
            <a:xfrm>
              <a:off x="615" y="2531"/>
              <a:ext cx="165"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250</a:t>
              </a:r>
              <a:endParaRPr lang="en-US" sz="1200">
                <a:latin typeface="Times New Roman" pitchFamily="18" charset="0"/>
                <a:cs typeface="+mn-cs"/>
              </a:endParaRPr>
            </a:p>
          </p:txBody>
        </p:sp>
        <p:sp>
          <p:nvSpPr>
            <p:cNvPr id="14" name="Line 448"/>
            <p:cNvSpPr>
              <a:spLocks noChangeShapeType="1"/>
            </p:cNvSpPr>
            <p:nvPr/>
          </p:nvSpPr>
          <p:spPr bwMode="auto">
            <a:xfrm>
              <a:off x="786" y="3750"/>
              <a:ext cx="2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grpSp>
          <p:nvGrpSpPr>
            <p:cNvPr id="29711" name="Group 449"/>
            <p:cNvGrpSpPr>
              <a:grpSpLocks/>
            </p:cNvGrpSpPr>
            <p:nvPr/>
          </p:nvGrpSpPr>
          <p:grpSpPr bwMode="auto">
            <a:xfrm>
              <a:off x="891" y="3561"/>
              <a:ext cx="1414" cy="152"/>
              <a:chOff x="2062" y="3229"/>
              <a:chExt cx="2152" cy="296"/>
            </a:xfrm>
          </p:grpSpPr>
          <p:sp>
            <p:nvSpPr>
              <p:cNvPr id="68" name="Line 450"/>
              <p:cNvSpPr>
                <a:spLocks noChangeShapeType="1"/>
              </p:cNvSpPr>
              <p:nvPr/>
            </p:nvSpPr>
            <p:spPr bwMode="auto">
              <a:xfrm>
                <a:off x="2088" y="3229"/>
                <a:ext cx="1953" cy="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9" name="Line 451"/>
              <p:cNvSpPr>
                <a:spLocks noChangeShapeType="1"/>
              </p:cNvSpPr>
              <p:nvPr/>
            </p:nvSpPr>
            <p:spPr bwMode="auto">
              <a:xfrm flipV="1">
                <a:off x="2088"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0" name="Line 452"/>
              <p:cNvSpPr>
                <a:spLocks noChangeShapeType="1"/>
              </p:cNvSpPr>
              <p:nvPr/>
            </p:nvSpPr>
            <p:spPr bwMode="auto">
              <a:xfrm flipV="1">
                <a:off x="2305"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1" name="Line 453"/>
              <p:cNvSpPr>
                <a:spLocks noChangeShapeType="1"/>
              </p:cNvSpPr>
              <p:nvPr/>
            </p:nvSpPr>
            <p:spPr bwMode="auto">
              <a:xfrm flipV="1">
                <a:off x="2521"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2" name="Line 454"/>
              <p:cNvSpPr>
                <a:spLocks noChangeShapeType="1"/>
              </p:cNvSpPr>
              <p:nvPr/>
            </p:nvSpPr>
            <p:spPr bwMode="auto">
              <a:xfrm flipV="1">
                <a:off x="2737" y="3229"/>
                <a:ext cx="2"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3" name="Line 455"/>
              <p:cNvSpPr>
                <a:spLocks noChangeShapeType="1"/>
              </p:cNvSpPr>
              <p:nvPr/>
            </p:nvSpPr>
            <p:spPr bwMode="auto">
              <a:xfrm flipV="1">
                <a:off x="2955"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4" name="Line 456"/>
              <p:cNvSpPr>
                <a:spLocks noChangeShapeType="1"/>
              </p:cNvSpPr>
              <p:nvPr/>
            </p:nvSpPr>
            <p:spPr bwMode="auto">
              <a:xfrm flipV="1">
                <a:off x="3176" y="3229"/>
                <a:ext cx="2"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5" name="Line 457"/>
              <p:cNvSpPr>
                <a:spLocks noChangeShapeType="1"/>
              </p:cNvSpPr>
              <p:nvPr/>
            </p:nvSpPr>
            <p:spPr bwMode="auto">
              <a:xfrm flipV="1">
                <a:off x="3393" y="3229"/>
                <a:ext cx="2"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6" name="Line 458"/>
              <p:cNvSpPr>
                <a:spLocks noChangeShapeType="1"/>
              </p:cNvSpPr>
              <p:nvPr/>
            </p:nvSpPr>
            <p:spPr bwMode="auto">
              <a:xfrm flipV="1">
                <a:off x="3611"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7" name="Line 459"/>
              <p:cNvSpPr>
                <a:spLocks noChangeShapeType="1"/>
              </p:cNvSpPr>
              <p:nvPr/>
            </p:nvSpPr>
            <p:spPr bwMode="auto">
              <a:xfrm flipV="1">
                <a:off x="3827"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8" name="Line 460"/>
              <p:cNvSpPr>
                <a:spLocks noChangeShapeType="1"/>
              </p:cNvSpPr>
              <p:nvPr/>
            </p:nvSpPr>
            <p:spPr bwMode="auto">
              <a:xfrm flipV="1">
                <a:off x="4043" y="3229"/>
                <a:ext cx="0"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79" name="Rectangle 461"/>
              <p:cNvSpPr>
                <a:spLocks noChangeArrowheads="1"/>
              </p:cNvSpPr>
              <p:nvPr/>
            </p:nvSpPr>
            <p:spPr bwMode="auto">
              <a:xfrm>
                <a:off x="2062" y="3332"/>
                <a:ext cx="84" cy="19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80" name="Rectangle 462"/>
              <p:cNvSpPr>
                <a:spLocks noChangeArrowheads="1"/>
              </p:cNvSpPr>
              <p:nvPr/>
            </p:nvSpPr>
            <p:spPr bwMode="auto">
              <a:xfrm>
                <a:off x="2708" y="3322"/>
                <a:ext cx="84" cy="19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a:t>
                </a:r>
                <a:endParaRPr lang="en-US" sz="1200">
                  <a:latin typeface="Times New Roman" pitchFamily="18" charset="0"/>
                  <a:cs typeface="+mn-cs"/>
                </a:endParaRPr>
              </a:p>
            </p:txBody>
          </p:sp>
          <p:sp>
            <p:nvSpPr>
              <p:cNvPr id="81" name="Rectangle 463"/>
              <p:cNvSpPr>
                <a:spLocks noChangeArrowheads="1"/>
              </p:cNvSpPr>
              <p:nvPr/>
            </p:nvSpPr>
            <p:spPr bwMode="auto">
              <a:xfrm>
                <a:off x="3363" y="3322"/>
                <a:ext cx="84" cy="19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a:t>
                </a:r>
                <a:endParaRPr lang="en-US" sz="1200">
                  <a:latin typeface="Times New Roman" pitchFamily="18" charset="0"/>
                  <a:cs typeface="+mn-cs"/>
                </a:endParaRPr>
              </a:p>
            </p:txBody>
          </p:sp>
          <p:sp>
            <p:nvSpPr>
              <p:cNvPr id="82" name="Rectangle 464"/>
              <p:cNvSpPr>
                <a:spLocks noChangeArrowheads="1"/>
              </p:cNvSpPr>
              <p:nvPr/>
            </p:nvSpPr>
            <p:spPr bwMode="auto">
              <a:xfrm>
                <a:off x="3935" y="3322"/>
                <a:ext cx="279" cy="19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3 hr</a:t>
                </a:r>
                <a:endParaRPr lang="en-US" sz="1200">
                  <a:latin typeface="Times New Roman" pitchFamily="18" charset="0"/>
                  <a:cs typeface="+mn-cs"/>
                </a:endParaRPr>
              </a:p>
            </p:txBody>
          </p:sp>
        </p:grpSp>
        <p:sp>
          <p:nvSpPr>
            <p:cNvPr id="16" name="Rectangle 465"/>
            <p:cNvSpPr>
              <a:spLocks noChangeArrowheads="1"/>
            </p:cNvSpPr>
            <p:nvPr/>
          </p:nvSpPr>
          <p:spPr bwMode="auto">
            <a:xfrm>
              <a:off x="1185" y="3929"/>
              <a:ext cx="910"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Time After Nicotine</a:t>
              </a:r>
              <a:endParaRPr lang="en-US" sz="1200">
                <a:latin typeface="Times New Roman" pitchFamily="18" charset="0"/>
                <a:cs typeface="+mn-cs"/>
              </a:endParaRPr>
            </a:p>
          </p:txBody>
        </p:sp>
        <p:sp>
          <p:nvSpPr>
            <p:cNvPr id="17" name="Rectangle 466"/>
            <p:cNvSpPr>
              <a:spLocks noChangeArrowheads="1"/>
            </p:cNvSpPr>
            <p:nvPr/>
          </p:nvSpPr>
          <p:spPr bwMode="auto">
            <a:xfrm rot="16200000">
              <a:off x="166" y="3032"/>
              <a:ext cx="749" cy="12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 of Basal Release</a:t>
              </a:r>
              <a:endParaRPr lang="en-US" sz="1200">
                <a:latin typeface="Times New Roman" pitchFamily="18" charset="0"/>
                <a:cs typeface="+mn-cs"/>
              </a:endParaRPr>
            </a:p>
          </p:txBody>
        </p:sp>
        <p:sp>
          <p:nvSpPr>
            <p:cNvPr id="18" name="Line 467"/>
            <p:cNvSpPr>
              <a:spLocks noChangeShapeType="1"/>
            </p:cNvSpPr>
            <p:nvPr/>
          </p:nvSpPr>
          <p:spPr bwMode="auto">
            <a:xfrm>
              <a:off x="883" y="3341"/>
              <a:ext cx="25"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19" name="Line 468"/>
            <p:cNvSpPr>
              <a:spLocks noChangeShapeType="1"/>
            </p:cNvSpPr>
            <p:nvPr/>
          </p:nvSpPr>
          <p:spPr bwMode="auto">
            <a:xfrm flipV="1">
              <a:off x="907" y="2724"/>
              <a:ext cx="142" cy="6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0" name="Line 469"/>
            <p:cNvSpPr>
              <a:spLocks noChangeShapeType="1"/>
            </p:cNvSpPr>
            <p:nvPr/>
          </p:nvSpPr>
          <p:spPr bwMode="auto">
            <a:xfrm flipV="1">
              <a:off x="907" y="3237"/>
              <a:ext cx="142" cy="10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1" name="Oval 470"/>
            <p:cNvSpPr>
              <a:spLocks noChangeArrowheads="1"/>
            </p:cNvSpPr>
            <p:nvPr/>
          </p:nvSpPr>
          <p:spPr bwMode="auto">
            <a:xfrm>
              <a:off x="880" y="3317"/>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2" name="Rectangle 471"/>
            <p:cNvSpPr>
              <a:spLocks noChangeArrowheads="1"/>
            </p:cNvSpPr>
            <p:nvPr/>
          </p:nvSpPr>
          <p:spPr bwMode="auto">
            <a:xfrm>
              <a:off x="880" y="3317"/>
              <a:ext cx="51"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23" name="Line 472"/>
            <p:cNvSpPr>
              <a:spLocks noChangeShapeType="1"/>
            </p:cNvSpPr>
            <p:nvPr/>
          </p:nvSpPr>
          <p:spPr bwMode="auto">
            <a:xfrm>
              <a:off x="1049" y="2724"/>
              <a:ext cx="141" cy="23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4" name="Line 473"/>
            <p:cNvSpPr>
              <a:spLocks noChangeShapeType="1"/>
            </p:cNvSpPr>
            <p:nvPr/>
          </p:nvSpPr>
          <p:spPr bwMode="auto">
            <a:xfrm>
              <a:off x="1191" y="2955"/>
              <a:ext cx="144" cy="7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5" name="Line 474"/>
            <p:cNvSpPr>
              <a:spLocks noChangeShapeType="1"/>
            </p:cNvSpPr>
            <p:nvPr/>
          </p:nvSpPr>
          <p:spPr bwMode="auto">
            <a:xfrm>
              <a:off x="1333" y="3031"/>
              <a:ext cx="142" cy="2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6" name="Line 475"/>
            <p:cNvSpPr>
              <a:spLocks noChangeShapeType="1"/>
            </p:cNvSpPr>
            <p:nvPr/>
          </p:nvSpPr>
          <p:spPr bwMode="auto">
            <a:xfrm>
              <a:off x="1475" y="3058"/>
              <a:ext cx="145" cy="2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7" name="Line 476"/>
            <p:cNvSpPr>
              <a:spLocks noChangeShapeType="1"/>
            </p:cNvSpPr>
            <p:nvPr/>
          </p:nvSpPr>
          <p:spPr bwMode="auto">
            <a:xfrm>
              <a:off x="1620" y="3079"/>
              <a:ext cx="142" cy="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8" name="Line 477"/>
            <p:cNvSpPr>
              <a:spLocks noChangeShapeType="1"/>
            </p:cNvSpPr>
            <p:nvPr/>
          </p:nvSpPr>
          <p:spPr bwMode="auto">
            <a:xfrm>
              <a:off x="1762" y="3124"/>
              <a:ext cx="143"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29" name="Line 478"/>
            <p:cNvSpPr>
              <a:spLocks noChangeShapeType="1"/>
            </p:cNvSpPr>
            <p:nvPr/>
          </p:nvSpPr>
          <p:spPr bwMode="auto">
            <a:xfrm>
              <a:off x="1905" y="3134"/>
              <a:ext cx="142" cy="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0" name="Line 479"/>
            <p:cNvSpPr>
              <a:spLocks noChangeShapeType="1"/>
            </p:cNvSpPr>
            <p:nvPr/>
          </p:nvSpPr>
          <p:spPr bwMode="auto">
            <a:xfrm>
              <a:off x="2047" y="3141"/>
              <a:ext cx="143" cy="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1" name="Line 480"/>
            <p:cNvSpPr>
              <a:spLocks noChangeShapeType="1"/>
            </p:cNvSpPr>
            <p:nvPr/>
          </p:nvSpPr>
          <p:spPr bwMode="auto">
            <a:xfrm flipV="1">
              <a:off x="1049" y="3082"/>
              <a:ext cx="141" cy="155"/>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2" name="Line 481"/>
            <p:cNvSpPr>
              <a:spLocks noChangeShapeType="1"/>
            </p:cNvSpPr>
            <p:nvPr/>
          </p:nvSpPr>
          <p:spPr bwMode="auto">
            <a:xfrm>
              <a:off x="1191" y="3082"/>
              <a:ext cx="144"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3" name="Line 482"/>
            <p:cNvSpPr>
              <a:spLocks noChangeShapeType="1"/>
            </p:cNvSpPr>
            <p:nvPr/>
          </p:nvSpPr>
          <p:spPr bwMode="auto">
            <a:xfrm>
              <a:off x="1333" y="3089"/>
              <a:ext cx="142" cy="2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4" name="Line 483"/>
            <p:cNvSpPr>
              <a:spLocks noChangeShapeType="1"/>
            </p:cNvSpPr>
            <p:nvPr/>
          </p:nvSpPr>
          <p:spPr bwMode="auto">
            <a:xfrm>
              <a:off x="1475" y="3110"/>
              <a:ext cx="145"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5" name="Line 484"/>
            <p:cNvSpPr>
              <a:spLocks noChangeShapeType="1"/>
            </p:cNvSpPr>
            <p:nvPr/>
          </p:nvSpPr>
          <p:spPr bwMode="auto">
            <a:xfrm>
              <a:off x="1620" y="3110"/>
              <a:ext cx="142" cy="2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6" name="Line 485"/>
            <p:cNvSpPr>
              <a:spLocks noChangeShapeType="1"/>
            </p:cNvSpPr>
            <p:nvPr/>
          </p:nvSpPr>
          <p:spPr bwMode="auto">
            <a:xfrm>
              <a:off x="1762" y="3131"/>
              <a:ext cx="143" cy="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7" name="Line 486"/>
            <p:cNvSpPr>
              <a:spLocks noChangeShapeType="1"/>
            </p:cNvSpPr>
            <p:nvPr/>
          </p:nvSpPr>
          <p:spPr bwMode="auto">
            <a:xfrm>
              <a:off x="1905" y="3134"/>
              <a:ext cx="142" cy="5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8" name="Line 487"/>
            <p:cNvSpPr>
              <a:spLocks noChangeShapeType="1"/>
            </p:cNvSpPr>
            <p:nvPr/>
          </p:nvSpPr>
          <p:spPr bwMode="auto">
            <a:xfrm>
              <a:off x="2047" y="3191"/>
              <a:ext cx="135" cy="3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39" name="Oval 488"/>
            <p:cNvSpPr>
              <a:spLocks noChangeArrowheads="1"/>
            </p:cNvSpPr>
            <p:nvPr/>
          </p:nvSpPr>
          <p:spPr bwMode="auto">
            <a:xfrm>
              <a:off x="1021" y="2700"/>
              <a:ext cx="54"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0" name="Oval 489"/>
            <p:cNvSpPr>
              <a:spLocks noChangeArrowheads="1"/>
            </p:cNvSpPr>
            <p:nvPr/>
          </p:nvSpPr>
          <p:spPr bwMode="auto">
            <a:xfrm>
              <a:off x="1164" y="2931"/>
              <a:ext cx="54"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1" name="Oval 490"/>
            <p:cNvSpPr>
              <a:spLocks noChangeArrowheads="1"/>
            </p:cNvSpPr>
            <p:nvPr/>
          </p:nvSpPr>
          <p:spPr bwMode="auto">
            <a:xfrm>
              <a:off x="1306" y="3007"/>
              <a:ext cx="51"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2" name="Oval 491"/>
            <p:cNvSpPr>
              <a:spLocks noChangeArrowheads="1"/>
            </p:cNvSpPr>
            <p:nvPr/>
          </p:nvSpPr>
          <p:spPr bwMode="auto">
            <a:xfrm>
              <a:off x="1447" y="3034"/>
              <a:ext cx="50"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3" name="Oval 492"/>
            <p:cNvSpPr>
              <a:spLocks noChangeArrowheads="1"/>
            </p:cNvSpPr>
            <p:nvPr/>
          </p:nvSpPr>
          <p:spPr bwMode="auto">
            <a:xfrm>
              <a:off x="1593" y="3055"/>
              <a:ext cx="50"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4" name="Oval 493"/>
            <p:cNvSpPr>
              <a:spLocks noChangeArrowheads="1"/>
            </p:cNvSpPr>
            <p:nvPr/>
          </p:nvSpPr>
          <p:spPr bwMode="auto">
            <a:xfrm>
              <a:off x="1735" y="3100"/>
              <a:ext cx="50"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5" name="Oval 494"/>
            <p:cNvSpPr>
              <a:spLocks noChangeArrowheads="1"/>
            </p:cNvSpPr>
            <p:nvPr/>
          </p:nvSpPr>
          <p:spPr bwMode="auto">
            <a:xfrm>
              <a:off x="1877" y="3110"/>
              <a:ext cx="54"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6" name="Oval 495"/>
            <p:cNvSpPr>
              <a:spLocks noChangeArrowheads="1"/>
            </p:cNvSpPr>
            <p:nvPr/>
          </p:nvSpPr>
          <p:spPr bwMode="auto">
            <a:xfrm>
              <a:off x="2020" y="3117"/>
              <a:ext cx="54"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7" name="Oval 496"/>
            <p:cNvSpPr>
              <a:spLocks noChangeArrowheads="1"/>
            </p:cNvSpPr>
            <p:nvPr/>
          </p:nvSpPr>
          <p:spPr bwMode="auto">
            <a:xfrm>
              <a:off x="2161" y="312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48" name="Rectangle 497"/>
            <p:cNvSpPr>
              <a:spLocks noChangeArrowheads="1"/>
            </p:cNvSpPr>
            <p:nvPr/>
          </p:nvSpPr>
          <p:spPr bwMode="auto">
            <a:xfrm>
              <a:off x="1021" y="3213"/>
              <a:ext cx="54"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49" name="Rectangle 498"/>
            <p:cNvSpPr>
              <a:spLocks noChangeArrowheads="1"/>
            </p:cNvSpPr>
            <p:nvPr/>
          </p:nvSpPr>
          <p:spPr bwMode="auto">
            <a:xfrm>
              <a:off x="1164" y="3058"/>
              <a:ext cx="54"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0" name="Rectangle 499"/>
            <p:cNvSpPr>
              <a:spLocks noChangeArrowheads="1"/>
            </p:cNvSpPr>
            <p:nvPr/>
          </p:nvSpPr>
          <p:spPr bwMode="auto">
            <a:xfrm>
              <a:off x="1306" y="3065"/>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1" name="Rectangle 500"/>
            <p:cNvSpPr>
              <a:spLocks noChangeArrowheads="1"/>
            </p:cNvSpPr>
            <p:nvPr/>
          </p:nvSpPr>
          <p:spPr bwMode="auto">
            <a:xfrm>
              <a:off x="1447" y="3086"/>
              <a:ext cx="5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2" name="Rectangle 501"/>
            <p:cNvSpPr>
              <a:spLocks noChangeArrowheads="1"/>
            </p:cNvSpPr>
            <p:nvPr/>
          </p:nvSpPr>
          <p:spPr bwMode="auto">
            <a:xfrm>
              <a:off x="1593" y="3086"/>
              <a:ext cx="5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3" name="Rectangle 502"/>
            <p:cNvSpPr>
              <a:spLocks noChangeArrowheads="1"/>
            </p:cNvSpPr>
            <p:nvPr/>
          </p:nvSpPr>
          <p:spPr bwMode="auto">
            <a:xfrm>
              <a:off x="1735" y="3106"/>
              <a:ext cx="5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4" name="Rectangle 503"/>
            <p:cNvSpPr>
              <a:spLocks noChangeArrowheads="1"/>
            </p:cNvSpPr>
            <p:nvPr/>
          </p:nvSpPr>
          <p:spPr bwMode="auto">
            <a:xfrm>
              <a:off x="1877" y="3110"/>
              <a:ext cx="54"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5" name="Rectangle 504"/>
            <p:cNvSpPr>
              <a:spLocks noChangeArrowheads="1"/>
            </p:cNvSpPr>
            <p:nvPr/>
          </p:nvSpPr>
          <p:spPr bwMode="auto">
            <a:xfrm>
              <a:off x="2020" y="3171"/>
              <a:ext cx="54"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6" name="Rectangle 505"/>
            <p:cNvSpPr>
              <a:spLocks noChangeArrowheads="1"/>
            </p:cNvSpPr>
            <p:nvPr/>
          </p:nvSpPr>
          <p:spPr bwMode="auto">
            <a:xfrm>
              <a:off x="2161" y="320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7" name="Line 506"/>
            <p:cNvSpPr>
              <a:spLocks noChangeShapeType="1"/>
            </p:cNvSpPr>
            <p:nvPr/>
          </p:nvSpPr>
          <p:spPr bwMode="auto">
            <a:xfrm>
              <a:off x="2065" y="2851"/>
              <a:ext cx="126"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 name="Oval 507"/>
            <p:cNvSpPr>
              <a:spLocks noChangeArrowheads="1"/>
            </p:cNvSpPr>
            <p:nvPr/>
          </p:nvSpPr>
          <p:spPr bwMode="auto">
            <a:xfrm>
              <a:off x="2103" y="2830"/>
              <a:ext cx="43" cy="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9" name="Rectangle 508"/>
            <p:cNvSpPr>
              <a:spLocks noChangeArrowheads="1"/>
            </p:cNvSpPr>
            <p:nvPr/>
          </p:nvSpPr>
          <p:spPr bwMode="auto">
            <a:xfrm>
              <a:off x="2208" y="2816"/>
              <a:ext cx="565"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Accumbens</a:t>
              </a:r>
              <a:endParaRPr lang="en-US" sz="1200">
                <a:latin typeface="Times New Roman" pitchFamily="18" charset="0"/>
                <a:cs typeface="+mn-cs"/>
              </a:endParaRPr>
            </a:p>
          </p:txBody>
        </p:sp>
        <p:sp>
          <p:nvSpPr>
            <p:cNvPr id="60" name="Line 509"/>
            <p:cNvSpPr>
              <a:spLocks noChangeShapeType="1"/>
            </p:cNvSpPr>
            <p:nvPr/>
          </p:nvSpPr>
          <p:spPr bwMode="auto">
            <a:xfrm>
              <a:off x="2065" y="2944"/>
              <a:ext cx="126"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1" name="Rectangle 510"/>
            <p:cNvSpPr>
              <a:spLocks noChangeArrowheads="1"/>
            </p:cNvSpPr>
            <p:nvPr/>
          </p:nvSpPr>
          <p:spPr bwMode="auto">
            <a:xfrm>
              <a:off x="2103" y="2923"/>
              <a:ext cx="43" cy="3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2" name="Rectangle 511"/>
            <p:cNvSpPr>
              <a:spLocks noChangeArrowheads="1"/>
            </p:cNvSpPr>
            <p:nvPr/>
          </p:nvSpPr>
          <p:spPr bwMode="auto">
            <a:xfrm>
              <a:off x="2208" y="2909"/>
              <a:ext cx="393" cy="99"/>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Caudate</a:t>
              </a:r>
              <a:endParaRPr lang="en-US" sz="1200">
                <a:latin typeface="Times New Roman" pitchFamily="18" charset="0"/>
                <a:cs typeface="+mn-cs"/>
              </a:endParaRPr>
            </a:p>
          </p:txBody>
        </p:sp>
        <p:sp>
          <p:nvSpPr>
            <p:cNvPr id="63" name="Line 512"/>
            <p:cNvSpPr>
              <a:spLocks noChangeShapeType="1"/>
            </p:cNvSpPr>
            <p:nvPr/>
          </p:nvSpPr>
          <p:spPr bwMode="auto">
            <a:xfrm>
              <a:off x="784" y="3332"/>
              <a:ext cx="25"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4" name="Line 513"/>
            <p:cNvSpPr>
              <a:spLocks noChangeShapeType="1"/>
            </p:cNvSpPr>
            <p:nvPr/>
          </p:nvSpPr>
          <p:spPr bwMode="auto">
            <a:xfrm>
              <a:off x="806" y="3561"/>
              <a:ext cx="0" cy="19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 name="Line 514"/>
            <p:cNvSpPr>
              <a:spLocks noChangeShapeType="1"/>
            </p:cNvSpPr>
            <p:nvPr/>
          </p:nvSpPr>
          <p:spPr bwMode="auto">
            <a:xfrm flipV="1">
              <a:off x="773" y="3544"/>
              <a:ext cx="71" cy="29"/>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6" name="Line 515"/>
            <p:cNvSpPr>
              <a:spLocks noChangeShapeType="1"/>
            </p:cNvSpPr>
            <p:nvPr/>
          </p:nvSpPr>
          <p:spPr bwMode="auto">
            <a:xfrm flipV="1">
              <a:off x="772" y="3515"/>
              <a:ext cx="70" cy="29"/>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7" name="Text Box 516"/>
            <p:cNvSpPr txBox="1">
              <a:spLocks noChangeArrowheads="1"/>
            </p:cNvSpPr>
            <p:nvPr/>
          </p:nvSpPr>
          <p:spPr bwMode="auto">
            <a:xfrm>
              <a:off x="1968" y="2496"/>
              <a:ext cx="962" cy="21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000" b="1">
                  <a:solidFill>
                    <a:srgbClr val="FFFF00"/>
                  </a:solidFill>
                  <a:latin typeface="Times New Roman" pitchFamily="18" charset="0"/>
                  <a:cs typeface="+mn-cs"/>
                </a:rPr>
                <a:t>NICOTINE</a:t>
              </a:r>
            </a:p>
          </p:txBody>
        </p:sp>
      </p:grpSp>
      <p:pic>
        <p:nvPicPr>
          <p:cNvPr id="142338" name="Picture 2" descr="http://www.cosmosmagazine.com/files/imagecache/news/files/news/smoking_090210_0.jpg"/>
          <p:cNvPicPr>
            <a:picLocks noChangeAspect="1" noChangeArrowheads="1"/>
          </p:cNvPicPr>
          <p:nvPr/>
        </p:nvPicPr>
        <p:blipFill>
          <a:blip r:embed="rId2" cstate="print"/>
          <a:srcRect/>
          <a:stretch>
            <a:fillRect/>
          </a:stretch>
        </p:blipFill>
        <p:spPr bwMode="auto">
          <a:xfrm>
            <a:off x="533400" y="2438400"/>
            <a:ext cx="28575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Alcohol</a:t>
            </a:r>
          </a:p>
        </p:txBody>
      </p:sp>
      <p:pic>
        <p:nvPicPr>
          <p:cNvPr id="141314" name="Picture 2" descr="http://t3.gstatic.com/images?q=tbn:ANd9GcSp-GgcuteVRCFvhUnSIutKuVPxr9_g59wcFYV4sPK_59_dIak8"/>
          <p:cNvPicPr>
            <a:picLocks noChangeAspect="1" noChangeArrowheads="1"/>
          </p:cNvPicPr>
          <p:nvPr/>
        </p:nvPicPr>
        <p:blipFill>
          <a:blip r:embed="rId2" cstate="print"/>
          <a:srcRect/>
          <a:stretch>
            <a:fillRect/>
          </a:stretch>
        </p:blipFill>
        <p:spPr bwMode="auto">
          <a:xfrm>
            <a:off x="228601" y="2667000"/>
            <a:ext cx="3306649" cy="2971800"/>
          </a:xfrm>
          <a:prstGeom prst="rect">
            <a:avLst/>
          </a:prstGeom>
          <a:noFill/>
        </p:spPr>
      </p:pic>
      <p:grpSp>
        <p:nvGrpSpPr>
          <p:cNvPr id="133" name="Group 2"/>
          <p:cNvGrpSpPr>
            <a:grpSpLocks/>
          </p:cNvGrpSpPr>
          <p:nvPr/>
        </p:nvGrpSpPr>
        <p:grpSpPr bwMode="auto">
          <a:xfrm>
            <a:off x="3810000" y="1752600"/>
            <a:ext cx="5105400" cy="3886200"/>
            <a:chOff x="3264" y="2416"/>
            <a:chExt cx="2928" cy="1760"/>
          </a:xfrm>
        </p:grpSpPr>
        <p:sp>
          <p:nvSpPr>
            <p:cNvPr id="134" name="Rectangle 3"/>
            <p:cNvSpPr>
              <a:spLocks noChangeArrowheads="1"/>
            </p:cNvSpPr>
            <p:nvPr/>
          </p:nvSpPr>
          <p:spPr bwMode="auto">
            <a:xfrm>
              <a:off x="3264" y="2416"/>
              <a:ext cx="2928" cy="1760"/>
            </a:xfrm>
            <a:prstGeom prst="rect">
              <a:avLst/>
            </a:prstGeom>
            <a:gradFill rotWithShape="0">
              <a:gsLst>
                <a:gs pos="0">
                  <a:srgbClr val="000066"/>
                </a:gs>
                <a:gs pos="50000">
                  <a:srgbClr val="0000FF"/>
                </a:gs>
                <a:gs pos="100000">
                  <a:srgbClr val="000066"/>
                </a:gs>
              </a:gsLst>
              <a:lin ang="5400000" scaled="1"/>
            </a:gradFill>
            <a:ln w="9525">
              <a:noFill/>
              <a:miter lim="800000"/>
              <a:headEnd/>
              <a:tailEnd/>
            </a:ln>
          </p:spPr>
          <p:txBody>
            <a:bodyPr wrap="none" anchor="ctr"/>
            <a:lstStyle/>
            <a:p>
              <a:endParaRPr lang="en-US"/>
            </a:p>
          </p:txBody>
        </p:sp>
        <p:sp>
          <p:nvSpPr>
            <p:cNvPr id="135" name="Line 4"/>
            <p:cNvSpPr>
              <a:spLocks noChangeShapeType="1"/>
            </p:cNvSpPr>
            <p:nvPr/>
          </p:nvSpPr>
          <p:spPr bwMode="auto">
            <a:xfrm>
              <a:off x="3783" y="2478"/>
              <a:ext cx="1" cy="1280"/>
            </a:xfrm>
            <a:prstGeom prst="line">
              <a:avLst/>
            </a:prstGeom>
            <a:noFill/>
            <a:ln w="19050">
              <a:solidFill>
                <a:srgbClr val="FFFFFF"/>
              </a:solidFill>
              <a:round/>
              <a:headEnd/>
              <a:tailEnd/>
            </a:ln>
          </p:spPr>
          <p:txBody>
            <a:bodyPr/>
            <a:lstStyle/>
            <a:p>
              <a:endParaRPr lang="en-US"/>
            </a:p>
          </p:txBody>
        </p:sp>
        <p:sp>
          <p:nvSpPr>
            <p:cNvPr id="136" name="Line 5"/>
            <p:cNvSpPr>
              <a:spLocks noChangeShapeType="1"/>
            </p:cNvSpPr>
            <p:nvPr/>
          </p:nvSpPr>
          <p:spPr bwMode="auto">
            <a:xfrm>
              <a:off x="3762" y="3649"/>
              <a:ext cx="21" cy="0"/>
            </a:xfrm>
            <a:prstGeom prst="line">
              <a:avLst/>
            </a:prstGeom>
            <a:noFill/>
            <a:ln w="19050">
              <a:solidFill>
                <a:srgbClr val="FFFFFF"/>
              </a:solidFill>
              <a:round/>
              <a:headEnd/>
              <a:tailEnd/>
            </a:ln>
          </p:spPr>
          <p:txBody>
            <a:bodyPr/>
            <a:lstStyle/>
            <a:p>
              <a:endParaRPr lang="en-US"/>
            </a:p>
          </p:txBody>
        </p:sp>
        <p:sp>
          <p:nvSpPr>
            <p:cNvPr id="137" name="Line 6"/>
            <p:cNvSpPr>
              <a:spLocks noChangeShapeType="1"/>
            </p:cNvSpPr>
            <p:nvPr/>
          </p:nvSpPr>
          <p:spPr bwMode="auto">
            <a:xfrm>
              <a:off x="3762" y="3260"/>
              <a:ext cx="21" cy="0"/>
            </a:xfrm>
            <a:prstGeom prst="line">
              <a:avLst/>
            </a:prstGeom>
            <a:noFill/>
            <a:ln w="19050">
              <a:solidFill>
                <a:srgbClr val="FFFFFF"/>
              </a:solidFill>
              <a:round/>
              <a:headEnd/>
              <a:tailEnd/>
            </a:ln>
          </p:spPr>
          <p:txBody>
            <a:bodyPr/>
            <a:lstStyle/>
            <a:p>
              <a:endParaRPr lang="en-US"/>
            </a:p>
          </p:txBody>
        </p:sp>
        <p:sp>
          <p:nvSpPr>
            <p:cNvPr id="138" name="Line 7"/>
            <p:cNvSpPr>
              <a:spLocks noChangeShapeType="1"/>
            </p:cNvSpPr>
            <p:nvPr/>
          </p:nvSpPr>
          <p:spPr bwMode="auto">
            <a:xfrm>
              <a:off x="3762" y="2867"/>
              <a:ext cx="21" cy="1"/>
            </a:xfrm>
            <a:prstGeom prst="line">
              <a:avLst/>
            </a:prstGeom>
            <a:noFill/>
            <a:ln w="19050">
              <a:solidFill>
                <a:srgbClr val="FFFFFF"/>
              </a:solidFill>
              <a:round/>
              <a:headEnd/>
              <a:tailEnd/>
            </a:ln>
          </p:spPr>
          <p:txBody>
            <a:bodyPr/>
            <a:lstStyle/>
            <a:p>
              <a:endParaRPr lang="en-US"/>
            </a:p>
          </p:txBody>
        </p:sp>
        <p:sp>
          <p:nvSpPr>
            <p:cNvPr id="139" name="Line 8"/>
            <p:cNvSpPr>
              <a:spLocks noChangeShapeType="1"/>
            </p:cNvSpPr>
            <p:nvPr/>
          </p:nvSpPr>
          <p:spPr bwMode="auto">
            <a:xfrm>
              <a:off x="3762" y="2478"/>
              <a:ext cx="21" cy="0"/>
            </a:xfrm>
            <a:prstGeom prst="line">
              <a:avLst/>
            </a:prstGeom>
            <a:noFill/>
            <a:ln w="19050">
              <a:solidFill>
                <a:srgbClr val="FFFFFF"/>
              </a:solidFill>
              <a:round/>
              <a:headEnd/>
              <a:tailEnd/>
            </a:ln>
          </p:spPr>
          <p:txBody>
            <a:bodyPr/>
            <a:lstStyle/>
            <a:p>
              <a:endParaRPr lang="en-US"/>
            </a:p>
          </p:txBody>
        </p:sp>
        <p:sp>
          <p:nvSpPr>
            <p:cNvPr id="140" name="Line 9"/>
            <p:cNvSpPr>
              <a:spLocks noChangeShapeType="1"/>
            </p:cNvSpPr>
            <p:nvPr/>
          </p:nvSpPr>
          <p:spPr bwMode="auto">
            <a:xfrm>
              <a:off x="3994" y="3866"/>
              <a:ext cx="1706" cy="1"/>
            </a:xfrm>
            <a:prstGeom prst="line">
              <a:avLst/>
            </a:prstGeom>
            <a:noFill/>
            <a:ln w="19050">
              <a:solidFill>
                <a:srgbClr val="FFFFFF"/>
              </a:solidFill>
              <a:round/>
              <a:headEnd/>
              <a:tailEnd/>
            </a:ln>
          </p:spPr>
          <p:txBody>
            <a:bodyPr/>
            <a:lstStyle/>
            <a:p>
              <a:endParaRPr lang="en-US"/>
            </a:p>
          </p:txBody>
        </p:sp>
        <p:sp>
          <p:nvSpPr>
            <p:cNvPr id="141" name="Line 10"/>
            <p:cNvSpPr>
              <a:spLocks noChangeShapeType="1"/>
            </p:cNvSpPr>
            <p:nvPr/>
          </p:nvSpPr>
          <p:spPr bwMode="auto">
            <a:xfrm flipV="1">
              <a:off x="3994" y="3867"/>
              <a:ext cx="0" cy="19"/>
            </a:xfrm>
            <a:prstGeom prst="line">
              <a:avLst/>
            </a:prstGeom>
            <a:noFill/>
            <a:ln w="19050">
              <a:solidFill>
                <a:srgbClr val="FFFFFF"/>
              </a:solidFill>
              <a:round/>
              <a:headEnd/>
              <a:tailEnd/>
            </a:ln>
          </p:spPr>
          <p:txBody>
            <a:bodyPr/>
            <a:lstStyle/>
            <a:p>
              <a:endParaRPr lang="en-US"/>
            </a:p>
          </p:txBody>
        </p:sp>
        <p:sp>
          <p:nvSpPr>
            <p:cNvPr id="142" name="Line 11"/>
            <p:cNvSpPr>
              <a:spLocks noChangeShapeType="1"/>
            </p:cNvSpPr>
            <p:nvPr/>
          </p:nvSpPr>
          <p:spPr bwMode="auto">
            <a:xfrm flipV="1">
              <a:off x="4135" y="3867"/>
              <a:ext cx="2" cy="19"/>
            </a:xfrm>
            <a:prstGeom prst="line">
              <a:avLst/>
            </a:prstGeom>
            <a:noFill/>
            <a:ln w="19050">
              <a:solidFill>
                <a:srgbClr val="FFFFFF"/>
              </a:solidFill>
              <a:round/>
              <a:headEnd/>
              <a:tailEnd/>
            </a:ln>
          </p:spPr>
          <p:txBody>
            <a:bodyPr/>
            <a:lstStyle/>
            <a:p>
              <a:endParaRPr lang="en-US"/>
            </a:p>
          </p:txBody>
        </p:sp>
        <p:sp>
          <p:nvSpPr>
            <p:cNvPr id="143" name="Line 12"/>
            <p:cNvSpPr>
              <a:spLocks noChangeShapeType="1"/>
            </p:cNvSpPr>
            <p:nvPr/>
          </p:nvSpPr>
          <p:spPr bwMode="auto">
            <a:xfrm flipV="1">
              <a:off x="4278" y="3867"/>
              <a:ext cx="1" cy="19"/>
            </a:xfrm>
            <a:prstGeom prst="line">
              <a:avLst/>
            </a:prstGeom>
            <a:noFill/>
            <a:ln w="19050">
              <a:solidFill>
                <a:srgbClr val="FFFFFF"/>
              </a:solidFill>
              <a:round/>
              <a:headEnd/>
              <a:tailEnd/>
            </a:ln>
          </p:spPr>
          <p:txBody>
            <a:bodyPr/>
            <a:lstStyle/>
            <a:p>
              <a:endParaRPr lang="en-US"/>
            </a:p>
          </p:txBody>
        </p:sp>
        <p:sp>
          <p:nvSpPr>
            <p:cNvPr id="144" name="Line 13"/>
            <p:cNvSpPr>
              <a:spLocks noChangeShapeType="1"/>
            </p:cNvSpPr>
            <p:nvPr/>
          </p:nvSpPr>
          <p:spPr bwMode="auto">
            <a:xfrm flipV="1">
              <a:off x="4421" y="3867"/>
              <a:ext cx="0" cy="19"/>
            </a:xfrm>
            <a:prstGeom prst="line">
              <a:avLst/>
            </a:prstGeom>
            <a:noFill/>
            <a:ln w="19050">
              <a:solidFill>
                <a:srgbClr val="FFFFFF"/>
              </a:solidFill>
              <a:round/>
              <a:headEnd/>
              <a:tailEnd/>
            </a:ln>
          </p:spPr>
          <p:txBody>
            <a:bodyPr/>
            <a:lstStyle/>
            <a:p>
              <a:endParaRPr lang="en-US"/>
            </a:p>
          </p:txBody>
        </p:sp>
        <p:sp>
          <p:nvSpPr>
            <p:cNvPr id="145" name="Line 14"/>
            <p:cNvSpPr>
              <a:spLocks noChangeShapeType="1"/>
            </p:cNvSpPr>
            <p:nvPr/>
          </p:nvSpPr>
          <p:spPr bwMode="auto">
            <a:xfrm flipV="1">
              <a:off x="4563" y="3867"/>
              <a:ext cx="1" cy="19"/>
            </a:xfrm>
            <a:prstGeom prst="line">
              <a:avLst/>
            </a:prstGeom>
            <a:noFill/>
            <a:ln w="19050">
              <a:solidFill>
                <a:srgbClr val="FFFFFF"/>
              </a:solidFill>
              <a:round/>
              <a:headEnd/>
              <a:tailEnd/>
            </a:ln>
          </p:spPr>
          <p:txBody>
            <a:bodyPr/>
            <a:lstStyle/>
            <a:p>
              <a:endParaRPr lang="en-US"/>
            </a:p>
          </p:txBody>
        </p:sp>
        <p:sp>
          <p:nvSpPr>
            <p:cNvPr id="146" name="Line 15"/>
            <p:cNvSpPr>
              <a:spLocks noChangeShapeType="1"/>
            </p:cNvSpPr>
            <p:nvPr/>
          </p:nvSpPr>
          <p:spPr bwMode="auto">
            <a:xfrm flipV="1">
              <a:off x="4706" y="3867"/>
              <a:ext cx="1" cy="19"/>
            </a:xfrm>
            <a:prstGeom prst="line">
              <a:avLst/>
            </a:prstGeom>
            <a:noFill/>
            <a:ln w="19050">
              <a:solidFill>
                <a:srgbClr val="FFFFFF"/>
              </a:solidFill>
              <a:round/>
              <a:headEnd/>
              <a:tailEnd/>
            </a:ln>
          </p:spPr>
          <p:txBody>
            <a:bodyPr/>
            <a:lstStyle/>
            <a:p>
              <a:endParaRPr lang="en-US"/>
            </a:p>
          </p:txBody>
        </p:sp>
        <p:sp>
          <p:nvSpPr>
            <p:cNvPr id="147" name="Line 16"/>
            <p:cNvSpPr>
              <a:spLocks noChangeShapeType="1"/>
            </p:cNvSpPr>
            <p:nvPr/>
          </p:nvSpPr>
          <p:spPr bwMode="auto">
            <a:xfrm flipV="1">
              <a:off x="4848" y="3867"/>
              <a:ext cx="0" cy="19"/>
            </a:xfrm>
            <a:prstGeom prst="line">
              <a:avLst/>
            </a:prstGeom>
            <a:noFill/>
            <a:ln w="19050">
              <a:solidFill>
                <a:srgbClr val="FFFFFF"/>
              </a:solidFill>
              <a:round/>
              <a:headEnd/>
              <a:tailEnd/>
            </a:ln>
          </p:spPr>
          <p:txBody>
            <a:bodyPr/>
            <a:lstStyle/>
            <a:p>
              <a:endParaRPr lang="en-US"/>
            </a:p>
          </p:txBody>
        </p:sp>
        <p:sp>
          <p:nvSpPr>
            <p:cNvPr id="148" name="Line 17"/>
            <p:cNvSpPr>
              <a:spLocks noChangeShapeType="1"/>
            </p:cNvSpPr>
            <p:nvPr/>
          </p:nvSpPr>
          <p:spPr bwMode="auto">
            <a:xfrm flipV="1">
              <a:off x="4987" y="3867"/>
              <a:ext cx="1" cy="19"/>
            </a:xfrm>
            <a:prstGeom prst="line">
              <a:avLst/>
            </a:prstGeom>
            <a:noFill/>
            <a:ln w="19050">
              <a:solidFill>
                <a:srgbClr val="FFFFFF"/>
              </a:solidFill>
              <a:round/>
              <a:headEnd/>
              <a:tailEnd/>
            </a:ln>
          </p:spPr>
          <p:txBody>
            <a:bodyPr/>
            <a:lstStyle/>
            <a:p>
              <a:endParaRPr lang="en-US"/>
            </a:p>
          </p:txBody>
        </p:sp>
        <p:sp>
          <p:nvSpPr>
            <p:cNvPr id="149" name="Line 18"/>
            <p:cNvSpPr>
              <a:spLocks noChangeShapeType="1"/>
            </p:cNvSpPr>
            <p:nvPr/>
          </p:nvSpPr>
          <p:spPr bwMode="auto">
            <a:xfrm flipV="1">
              <a:off x="5130" y="3867"/>
              <a:ext cx="0" cy="19"/>
            </a:xfrm>
            <a:prstGeom prst="line">
              <a:avLst/>
            </a:prstGeom>
            <a:noFill/>
            <a:ln w="19050">
              <a:solidFill>
                <a:srgbClr val="FFFFFF"/>
              </a:solidFill>
              <a:round/>
              <a:headEnd/>
              <a:tailEnd/>
            </a:ln>
          </p:spPr>
          <p:txBody>
            <a:bodyPr/>
            <a:lstStyle/>
            <a:p>
              <a:endParaRPr lang="en-US"/>
            </a:p>
          </p:txBody>
        </p:sp>
        <p:sp>
          <p:nvSpPr>
            <p:cNvPr id="150" name="Line 19"/>
            <p:cNvSpPr>
              <a:spLocks noChangeShapeType="1"/>
            </p:cNvSpPr>
            <p:nvPr/>
          </p:nvSpPr>
          <p:spPr bwMode="auto">
            <a:xfrm flipV="1">
              <a:off x="5272" y="3867"/>
              <a:ext cx="1" cy="19"/>
            </a:xfrm>
            <a:prstGeom prst="line">
              <a:avLst/>
            </a:prstGeom>
            <a:noFill/>
            <a:ln w="19050">
              <a:solidFill>
                <a:srgbClr val="FFFFFF"/>
              </a:solidFill>
              <a:round/>
              <a:headEnd/>
              <a:tailEnd/>
            </a:ln>
          </p:spPr>
          <p:txBody>
            <a:bodyPr/>
            <a:lstStyle/>
            <a:p>
              <a:endParaRPr lang="en-US"/>
            </a:p>
          </p:txBody>
        </p:sp>
        <p:sp>
          <p:nvSpPr>
            <p:cNvPr id="151" name="Line 20"/>
            <p:cNvSpPr>
              <a:spLocks noChangeShapeType="1"/>
            </p:cNvSpPr>
            <p:nvPr/>
          </p:nvSpPr>
          <p:spPr bwMode="auto">
            <a:xfrm flipV="1">
              <a:off x="5415" y="3867"/>
              <a:ext cx="0" cy="19"/>
            </a:xfrm>
            <a:prstGeom prst="line">
              <a:avLst/>
            </a:prstGeom>
            <a:noFill/>
            <a:ln w="19050">
              <a:solidFill>
                <a:srgbClr val="FFFFFF"/>
              </a:solidFill>
              <a:round/>
              <a:headEnd/>
              <a:tailEnd/>
            </a:ln>
          </p:spPr>
          <p:txBody>
            <a:bodyPr/>
            <a:lstStyle/>
            <a:p>
              <a:endParaRPr lang="en-US"/>
            </a:p>
          </p:txBody>
        </p:sp>
        <p:sp>
          <p:nvSpPr>
            <p:cNvPr id="152" name="Line 21"/>
            <p:cNvSpPr>
              <a:spLocks noChangeShapeType="1"/>
            </p:cNvSpPr>
            <p:nvPr/>
          </p:nvSpPr>
          <p:spPr bwMode="auto">
            <a:xfrm flipV="1">
              <a:off x="5556" y="3867"/>
              <a:ext cx="0" cy="19"/>
            </a:xfrm>
            <a:prstGeom prst="line">
              <a:avLst/>
            </a:prstGeom>
            <a:noFill/>
            <a:ln w="19050">
              <a:solidFill>
                <a:srgbClr val="FFFFFF"/>
              </a:solidFill>
              <a:round/>
              <a:headEnd/>
              <a:tailEnd/>
            </a:ln>
          </p:spPr>
          <p:txBody>
            <a:bodyPr/>
            <a:lstStyle/>
            <a:p>
              <a:endParaRPr lang="en-US"/>
            </a:p>
          </p:txBody>
        </p:sp>
        <p:sp>
          <p:nvSpPr>
            <p:cNvPr id="153" name="Line 22"/>
            <p:cNvSpPr>
              <a:spLocks noChangeShapeType="1"/>
            </p:cNvSpPr>
            <p:nvPr/>
          </p:nvSpPr>
          <p:spPr bwMode="auto">
            <a:xfrm flipV="1">
              <a:off x="5699" y="3867"/>
              <a:ext cx="1" cy="19"/>
            </a:xfrm>
            <a:prstGeom prst="line">
              <a:avLst/>
            </a:prstGeom>
            <a:noFill/>
            <a:ln w="19050">
              <a:solidFill>
                <a:srgbClr val="FFFFFF"/>
              </a:solidFill>
              <a:round/>
              <a:headEnd/>
              <a:tailEnd/>
            </a:ln>
          </p:spPr>
          <p:txBody>
            <a:bodyPr/>
            <a:lstStyle/>
            <a:p>
              <a:endParaRPr lang="en-US"/>
            </a:p>
          </p:txBody>
        </p:sp>
        <p:sp>
          <p:nvSpPr>
            <p:cNvPr id="154" name="Line 23"/>
            <p:cNvSpPr>
              <a:spLocks noChangeShapeType="1"/>
            </p:cNvSpPr>
            <p:nvPr/>
          </p:nvSpPr>
          <p:spPr bwMode="auto">
            <a:xfrm flipV="1">
              <a:off x="3998" y="3391"/>
              <a:ext cx="142" cy="258"/>
            </a:xfrm>
            <a:prstGeom prst="line">
              <a:avLst/>
            </a:prstGeom>
            <a:noFill/>
            <a:ln w="28575">
              <a:solidFill>
                <a:srgbClr val="FF9966"/>
              </a:solidFill>
              <a:round/>
              <a:headEnd/>
              <a:tailEnd/>
            </a:ln>
          </p:spPr>
          <p:txBody>
            <a:bodyPr/>
            <a:lstStyle/>
            <a:p>
              <a:endParaRPr lang="en-US"/>
            </a:p>
          </p:txBody>
        </p:sp>
        <p:sp>
          <p:nvSpPr>
            <p:cNvPr id="155" name="Line 24"/>
            <p:cNvSpPr>
              <a:spLocks noChangeShapeType="1"/>
            </p:cNvSpPr>
            <p:nvPr/>
          </p:nvSpPr>
          <p:spPr bwMode="auto">
            <a:xfrm>
              <a:off x="4140" y="3391"/>
              <a:ext cx="142" cy="94"/>
            </a:xfrm>
            <a:prstGeom prst="line">
              <a:avLst/>
            </a:prstGeom>
            <a:noFill/>
            <a:ln w="28575">
              <a:solidFill>
                <a:srgbClr val="FF9966"/>
              </a:solidFill>
              <a:round/>
              <a:headEnd/>
              <a:tailEnd/>
            </a:ln>
          </p:spPr>
          <p:txBody>
            <a:bodyPr/>
            <a:lstStyle/>
            <a:p>
              <a:endParaRPr lang="en-US"/>
            </a:p>
          </p:txBody>
        </p:sp>
        <p:sp>
          <p:nvSpPr>
            <p:cNvPr id="156" name="Line 25"/>
            <p:cNvSpPr>
              <a:spLocks noChangeShapeType="1"/>
            </p:cNvSpPr>
            <p:nvPr/>
          </p:nvSpPr>
          <p:spPr bwMode="auto">
            <a:xfrm>
              <a:off x="4282" y="3485"/>
              <a:ext cx="143" cy="95"/>
            </a:xfrm>
            <a:prstGeom prst="line">
              <a:avLst/>
            </a:prstGeom>
            <a:noFill/>
            <a:ln w="28575">
              <a:solidFill>
                <a:srgbClr val="FF9966"/>
              </a:solidFill>
              <a:round/>
              <a:headEnd/>
              <a:tailEnd/>
            </a:ln>
          </p:spPr>
          <p:txBody>
            <a:bodyPr/>
            <a:lstStyle/>
            <a:p>
              <a:endParaRPr lang="en-US"/>
            </a:p>
          </p:txBody>
        </p:sp>
        <p:sp>
          <p:nvSpPr>
            <p:cNvPr id="157" name="Line 26"/>
            <p:cNvSpPr>
              <a:spLocks noChangeShapeType="1"/>
            </p:cNvSpPr>
            <p:nvPr/>
          </p:nvSpPr>
          <p:spPr bwMode="auto">
            <a:xfrm>
              <a:off x="4425" y="3580"/>
              <a:ext cx="141" cy="47"/>
            </a:xfrm>
            <a:prstGeom prst="line">
              <a:avLst/>
            </a:prstGeom>
            <a:noFill/>
            <a:ln w="28575">
              <a:solidFill>
                <a:srgbClr val="FF9966"/>
              </a:solidFill>
              <a:round/>
              <a:headEnd/>
              <a:tailEnd/>
            </a:ln>
          </p:spPr>
          <p:txBody>
            <a:bodyPr/>
            <a:lstStyle/>
            <a:p>
              <a:endParaRPr lang="en-US"/>
            </a:p>
          </p:txBody>
        </p:sp>
        <p:sp>
          <p:nvSpPr>
            <p:cNvPr id="158" name="Line 27"/>
            <p:cNvSpPr>
              <a:spLocks noChangeShapeType="1"/>
            </p:cNvSpPr>
            <p:nvPr/>
          </p:nvSpPr>
          <p:spPr bwMode="auto">
            <a:xfrm>
              <a:off x="4566" y="3627"/>
              <a:ext cx="143" cy="16"/>
            </a:xfrm>
            <a:prstGeom prst="line">
              <a:avLst/>
            </a:prstGeom>
            <a:noFill/>
            <a:ln w="28575">
              <a:solidFill>
                <a:srgbClr val="FF9966"/>
              </a:solidFill>
              <a:round/>
              <a:headEnd/>
              <a:tailEnd/>
            </a:ln>
          </p:spPr>
          <p:txBody>
            <a:bodyPr/>
            <a:lstStyle/>
            <a:p>
              <a:endParaRPr lang="en-US"/>
            </a:p>
          </p:txBody>
        </p:sp>
        <p:sp>
          <p:nvSpPr>
            <p:cNvPr id="159" name="Line 28"/>
            <p:cNvSpPr>
              <a:spLocks noChangeShapeType="1"/>
            </p:cNvSpPr>
            <p:nvPr/>
          </p:nvSpPr>
          <p:spPr bwMode="auto">
            <a:xfrm>
              <a:off x="4709" y="3643"/>
              <a:ext cx="139" cy="6"/>
            </a:xfrm>
            <a:prstGeom prst="line">
              <a:avLst/>
            </a:prstGeom>
            <a:noFill/>
            <a:ln w="28575">
              <a:solidFill>
                <a:srgbClr val="FF9966"/>
              </a:solidFill>
              <a:round/>
              <a:headEnd/>
              <a:tailEnd/>
            </a:ln>
          </p:spPr>
          <p:txBody>
            <a:bodyPr/>
            <a:lstStyle/>
            <a:p>
              <a:endParaRPr lang="en-US"/>
            </a:p>
          </p:txBody>
        </p:sp>
        <p:sp>
          <p:nvSpPr>
            <p:cNvPr id="160" name="Line 29"/>
            <p:cNvSpPr>
              <a:spLocks noChangeShapeType="1"/>
            </p:cNvSpPr>
            <p:nvPr/>
          </p:nvSpPr>
          <p:spPr bwMode="auto">
            <a:xfrm flipV="1">
              <a:off x="3998" y="3071"/>
              <a:ext cx="142" cy="578"/>
            </a:xfrm>
            <a:prstGeom prst="line">
              <a:avLst/>
            </a:prstGeom>
            <a:noFill/>
            <a:ln w="28575">
              <a:solidFill>
                <a:srgbClr val="66CCFF"/>
              </a:solidFill>
              <a:round/>
              <a:headEnd/>
              <a:tailEnd/>
            </a:ln>
          </p:spPr>
          <p:txBody>
            <a:bodyPr/>
            <a:lstStyle/>
            <a:p>
              <a:endParaRPr lang="en-US"/>
            </a:p>
          </p:txBody>
        </p:sp>
        <p:sp>
          <p:nvSpPr>
            <p:cNvPr id="161" name="Line 30"/>
            <p:cNvSpPr>
              <a:spLocks noChangeShapeType="1"/>
            </p:cNvSpPr>
            <p:nvPr/>
          </p:nvSpPr>
          <p:spPr bwMode="auto">
            <a:xfrm>
              <a:off x="4140" y="3071"/>
              <a:ext cx="142" cy="189"/>
            </a:xfrm>
            <a:prstGeom prst="line">
              <a:avLst/>
            </a:prstGeom>
            <a:noFill/>
            <a:ln w="28575">
              <a:solidFill>
                <a:srgbClr val="66CCFF"/>
              </a:solidFill>
              <a:round/>
              <a:headEnd/>
              <a:tailEnd/>
            </a:ln>
          </p:spPr>
          <p:txBody>
            <a:bodyPr/>
            <a:lstStyle/>
            <a:p>
              <a:endParaRPr lang="en-US"/>
            </a:p>
          </p:txBody>
        </p:sp>
        <p:sp>
          <p:nvSpPr>
            <p:cNvPr id="162" name="Line 31"/>
            <p:cNvSpPr>
              <a:spLocks noChangeShapeType="1"/>
            </p:cNvSpPr>
            <p:nvPr/>
          </p:nvSpPr>
          <p:spPr bwMode="auto">
            <a:xfrm>
              <a:off x="4282" y="3260"/>
              <a:ext cx="143" cy="154"/>
            </a:xfrm>
            <a:prstGeom prst="line">
              <a:avLst/>
            </a:prstGeom>
            <a:noFill/>
            <a:ln w="28575">
              <a:solidFill>
                <a:srgbClr val="66CCFF"/>
              </a:solidFill>
              <a:round/>
              <a:headEnd/>
              <a:tailEnd/>
            </a:ln>
          </p:spPr>
          <p:txBody>
            <a:bodyPr/>
            <a:lstStyle/>
            <a:p>
              <a:endParaRPr lang="en-US"/>
            </a:p>
          </p:txBody>
        </p:sp>
        <p:sp>
          <p:nvSpPr>
            <p:cNvPr id="163" name="Line 32"/>
            <p:cNvSpPr>
              <a:spLocks noChangeShapeType="1"/>
            </p:cNvSpPr>
            <p:nvPr/>
          </p:nvSpPr>
          <p:spPr bwMode="auto">
            <a:xfrm>
              <a:off x="4425" y="3414"/>
              <a:ext cx="141" cy="235"/>
            </a:xfrm>
            <a:prstGeom prst="line">
              <a:avLst/>
            </a:prstGeom>
            <a:noFill/>
            <a:ln w="28575">
              <a:solidFill>
                <a:srgbClr val="66CCFF"/>
              </a:solidFill>
              <a:round/>
              <a:headEnd/>
              <a:tailEnd/>
            </a:ln>
          </p:spPr>
          <p:txBody>
            <a:bodyPr/>
            <a:lstStyle/>
            <a:p>
              <a:endParaRPr lang="en-US"/>
            </a:p>
          </p:txBody>
        </p:sp>
        <p:sp>
          <p:nvSpPr>
            <p:cNvPr id="164" name="Line 33"/>
            <p:cNvSpPr>
              <a:spLocks noChangeShapeType="1"/>
            </p:cNvSpPr>
            <p:nvPr/>
          </p:nvSpPr>
          <p:spPr bwMode="auto">
            <a:xfrm>
              <a:off x="4566" y="3649"/>
              <a:ext cx="143" cy="6"/>
            </a:xfrm>
            <a:prstGeom prst="line">
              <a:avLst/>
            </a:prstGeom>
            <a:noFill/>
            <a:ln w="28575">
              <a:solidFill>
                <a:srgbClr val="66CCFF"/>
              </a:solidFill>
              <a:round/>
              <a:headEnd/>
              <a:tailEnd/>
            </a:ln>
          </p:spPr>
          <p:txBody>
            <a:bodyPr/>
            <a:lstStyle/>
            <a:p>
              <a:endParaRPr lang="en-US"/>
            </a:p>
          </p:txBody>
        </p:sp>
        <p:sp>
          <p:nvSpPr>
            <p:cNvPr id="165" name="Line 34"/>
            <p:cNvSpPr>
              <a:spLocks noChangeShapeType="1"/>
            </p:cNvSpPr>
            <p:nvPr/>
          </p:nvSpPr>
          <p:spPr bwMode="auto">
            <a:xfrm flipV="1">
              <a:off x="4709" y="3643"/>
              <a:ext cx="139" cy="12"/>
            </a:xfrm>
            <a:prstGeom prst="line">
              <a:avLst/>
            </a:prstGeom>
            <a:noFill/>
            <a:ln w="28575">
              <a:solidFill>
                <a:srgbClr val="66CCFF"/>
              </a:solidFill>
              <a:round/>
              <a:headEnd/>
              <a:tailEnd/>
            </a:ln>
          </p:spPr>
          <p:txBody>
            <a:bodyPr/>
            <a:lstStyle/>
            <a:p>
              <a:endParaRPr lang="en-US"/>
            </a:p>
          </p:txBody>
        </p:sp>
        <p:sp>
          <p:nvSpPr>
            <p:cNvPr id="166" name="Line 35"/>
            <p:cNvSpPr>
              <a:spLocks noChangeShapeType="1"/>
            </p:cNvSpPr>
            <p:nvPr/>
          </p:nvSpPr>
          <p:spPr bwMode="auto">
            <a:xfrm>
              <a:off x="4848" y="3643"/>
              <a:ext cx="142" cy="12"/>
            </a:xfrm>
            <a:prstGeom prst="line">
              <a:avLst/>
            </a:prstGeom>
            <a:noFill/>
            <a:ln w="28575">
              <a:solidFill>
                <a:srgbClr val="66CCFF"/>
              </a:solidFill>
              <a:round/>
              <a:headEnd/>
              <a:tailEnd/>
            </a:ln>
          </p:spPr>
          <p:txBody>
            <a:bodyPr/>
            <a:lstStyle/>
            <a:p>
              <a:endParaRPr lang="en-US"/>
            </a:p>
          </p:txBody>
        </p:sp>
        <p:sp>
          <p:nvSpPr>
            <p:cNvPr id="167" name="Line 36"/>
            <p:cNvSpPr>
              <a:spLocks noChangeShapeType="1"/>
            </p:cNvSpPr>
            <p:nvPr/>
          </p:nvSpPr>
          <p:spPr bwMode="auto">
            <a:xfrm flipV="1">
              <a:off x="4990" y="3618"/>
              <a:ext cx="143" cy="37"/>
            </a:xfrm>
            <a:prstGeom prst="line">
              <a:avLst/>
            </a:prstGeom>
            <a:noFill/>
            <a:ln w="28575">
              <a:solidFill>
                <a:srgbClr val="66CCFF"/>
              </a:solidFill>
              <a:round/>
              <a:headEnd/>
              <a:tailEnd/>
            </a:ln>
          </p:spPr>
          <p:txBody>
            <a:bodyPr/>
            <a:lstStyle/>
            <a:p>
              <a:endParaRPr lang="en-US"/>
            </a:p>
          </p:txBody>
        </p:sp>
        <p:sp>
          <p:nvSpPr>
            <p:cNvPr id="168" name="Line 37"/>
            <p:cNvSpPr>
              <a:spLocks noChangeShapeType="1"/>
            </p:cNvSpPr>
            <p:nvPr/>
          </p:nvSpPr>
          <p:spPr bwMode="auto">
            <a:xfrm>
              <a:off x="5133" y="3618"/>
              <a:ext cx="143" cy="31"/>
            </a:xfrm>
            <a:prstGeom prst="line">
              <a:avLst/>
            </a:prstGeom>
            <a:noFill/>
            <a:ln w="28575">
              <a:solidFill>
                <a:srgbClr val="66CCFF"/>
              </a:solidFill>
              <a:round/>
              <a:headEnd/>
              <a:tailEnd/>
            </a:ln>
          </p:spPr>
          <p:txBody>
            <a:bodyPr/>
            <a:lstStyle/>
            <a:p>
              <a:endParaRPr lang="en-US"/>
            </a:p>
          </p:txBody>
        </p:sp>
        <p:sp>
          <p:nvSpPr>
            <p:cNvPr id="169" name="Line 38"/>
            <p:cNvSpPr>
              <a:spLocks noChangeShapeType="1"/>
            </p:cNvSpPr>
            <p:nvPr/>
          </p:nvSpPr>
          <p:spPr bwMode="auto">
            <a:xfrm flipV="1">
              <a:off x="3998" y="3140"/>
              <a:ext cx="142" cy="509"/>
            </a:xfrm>
            <a:prstGeom prst="line">
              <a:avLst/>
            </a:prstGeom>
            <a:noFill/>
            <a:ln w="28575">
              <a:solidFill>
                <a:srgbClr val="00FF00"/>
              </a:solidFill>
              <a:round/>
              <a:headEnd/>
              <a:tailEnd/>
            </a:ln>
          </p:spPr>
          <p:txBody>
            <a:bodyPr/>
            <a:lstStyle/>
            <a:p>
              <a:endParaRPr lang="en-US"/>
            </a:p>
          </p:txBody>
        </p:sp>
        <p:sp>
          <p:nvSpPr>
            <p:cNvPr id="170" name="Line 39"/>
            <p:cNvSpPr>
              <a:spLocks noChangeShapeType="1"/>
            </p:cNvSpPr>
            <p:nvPr/>
          </p:nvSpPr>
          <p:spPr bwMode="auto">
            <a:xfrm flipV="1">
              <a:off x="4140" y="2908"/>
              <a:ext cx="142" cy="232"/>
            </a:xfrm>
            <a:prstGeom prst="line">
              <a:avLst/>
            </a:prstGeom>
            <a:noFill/>
            <a:ln w="28575">
              <a:solidFill>
                <a:srgbClr val="00FF00"/>
              </a:solidFill>
              <a:round/>
              <a:headEnd/>
              <a:tailEnd/>
            </a:ln>
          </p:spPr>
          <p:txBody>
            <a:bodyPr/>
            <a:lstStyle/>
            <a:p>
              <a:endParaRPr lang="en-US"/>
            </a:p>
          </p:txBody>
        </p:sp>
        <p:sp>
          <p:nvSpPr>
            <p:cNvPr id="171" name="Line 40"/>
            <p:cNvSpPr>
              <a:spLocks noChangeShapeType="1"/>
            </p:cNvSpPr>
            <p:nvPr/>
          </p:nvSpPr>
          <p:spPr bwMode="auto">
            <a:xfrm>
              <a:off x="4282" y="2908"/>
              <a:ext cx="143" cy="185"/>
            </a:xfrm>
            <a:prstGeom prst="line">
              <a:avLst/>
            </a:prstGeom>
            <a:noFill/>
            <a:ln w="28575">
              <a:solidFill>
                <a:srgbClr val="00FF00"/>
              </a:solidFill>
              <a:round/>
              <a:headEnd/>
              <a:tailEnd/>
            </a:ln>
          </p:spPr>
          <p:txBody>
            <a:bodyPr/>
            <a:lstStyle/>
            <a:p>
              <a:endParaRPr lang="en-US"/>
            </a:p>
          </p:txBody>
        </p:sp>
        <p:sp>
          <p:nvSpPr>
            <p:cNvPr id="172" name="Line 41"/>
            <p:cNvSpPr>
              <a:spLocks noChangeShapeType="1"/>
            </p:cNvSpPr>
            <p:nvPr/>
          </p:nvSpPr>
          <p:spPr bwMode="auto">
            <a:xfrm>
              <a:off x="4425" y="3093"/>
              <a:ext cx="141" cy="94"/>
            </a:xfrm>
            <a:prstGeom prst="line">
              <a:avLst/>
            </a:prstGeom>
            <a:noFill/>
            <a:ln w="28575">
              <a:solidFill>
                <a:srgbClr val="00FF00"/>
              </a:solidFill>
              <a:round/>
              <a:headEnd/>
              <a:tailEnd/>
            </a:ln>
          </p:spPr>
          <p:txBody>
            <a:bodyPr/>
            <a:lstStyle/>
            <a:p>
              <a:endParaRPr lang="en-US"/>
            </a:p>
          </p:txBody>
        </p:sp>
        <p:sp>
          <p:nvSpPr>
            <p:cNvPr id="173" name="Line 42"/>
            <p:cNvSpPr>
              <a:spLocks noChangeShapeType="1"/>
            </p:cNvSpPr>
            <p:nvPr/>
          </p:nvSpPr>
          <p:spPr bwMode="auto">
            <a:xfrm>
              <a:off x="4566" y="3187"/>
              <a:ext cx="143" cy="211"/>
            </a:xfrm>
            <a:prstGeom prst="line">
              <a:avLst/>
            </a:prstGeom>
            <a:noFill/>
            <a:ln w="28575">
              <a:solidFill>
                <a:srgbClr val="00FF00"/>
              </a:solidFill>
              <a:round/>
              <a:headEnd/>
              <a:tailEnd/>
            </a:ln>
          </p:spPr>
          <p:txBody>
            <a:bodyPr/>
            <a:lstStyle/>
            <a:p>
              <a:endParaRPr lang="en-US"/>
            </a:p>
          </p:txBody>
        </p:sp>
        <p:sp>
          <p:nvSpPr>
            <p:cNvPr id="174" name="Line 43"/>
            <p:cNvSpPr>
              <a:spLocks noChangeShapeType="1"/>
            </p:cNvSpPr>
            <p:nvPr/>
          </p:nvSpPr>
          <p:spPr bwMode="auto">
            <a:xfrm>
              <a:off x="4709" y="3398"/>
              <a:ext cx="139" cy="79"/>
            </a:xfrm>
            <a:prstGeom prst="line">
              <a:avLst/>
            </a:prstGeom>
            <a:noFill/>
            <a:ln w="28575">
              <a:solidFill>
                <a:srgbClr val="00FF00"/>
              </a:solidFill>
              <a:round/>
              <a:headEnd/>
              <a:tailEnd/>
            </a:ln>
          </p:spPr>
          <p:txBody>
            <a:bodyPr/>
            <a:lstStyle/>
            <a:p>
              <a:endParaRPr lang="en-US"/>
            </a:p>
          </p:txBody>
        </p:sp>
        <p:sp>
          <p:nvSpPr>
            <p:cNvPr id="175" name="Line 44"/>
            <p:cNvSpPr>
              <a:spLocks noChangeShapeType="1"/>
            </p:cNvSpPr>
            <p:nvPr/>
          </p:nvSpPr>
          <p:spPr bwMode="auto">
            <a:xfrm>
              <a:off x="4848" y="3477"/>
              <a:ext cx="142" cy="93"/>
            </a:xfrm>
            <a:prstGeom prst="line">
              <a:avLst/>
            </a:prstGeom>
            <a:noFill/>
            <a:ln w="28575">
              <a:solidFill>
                <a:srgbClr val="00FF00"/>
              </a:solidFill>
              <a:round/>
              <a:headEnd/>
              <a:tailEnd/>
            </a:ln>
          </p:spPr>
          <p:txBody>
            <a:bodyPr/>
            <a:lstStyle/>
            <a:p>
              <a:endParaRPr lang="en-US"/>
            </a:p>
          </p:txBody>
        </p:sp>
        <p:sp>
          <p:nvSpPr>
            <p:cNvPr id="176" name="Line 45"/>
            <p:cNvSpPr>
              <a:spLocks noChangeShapeType="1"/>
            </p:cNvSpPr>
            <p:nvPr/>
          </p:nvSpPr>
          <p:spPr bwMode="auto">
            <a:xfrm>
              <a:off x="4990" y="3570"/>
              <a:ext cx="143" cy="25"/>
            </a:xfrm>
            <a:prstGeom prst="line">
              <a:avLst/>
            </a:prstGeom>
            <a:noFill/>
            <a:ln w="28575">
              <a:solidFill>
                <a:srgbClr val="00FF00"/>
              </a:solidFill>
              <a:round/>
              <a:headEnd/>
              <a:tailEnd/>
            </a:ln>
          </p:spPr>
          <p:txBody>
            <a:bodyPr/>
            <a:lstStyle/>
            <a:p>
              <a:endParaRPr lang="en-US"/>
            </a:p>
          </p:txBody>
        </p:sp>
        <p:sp>
          <p:nvSpPr>
            <p:cNvPr id="177" name="Line 46"/>
            <p:cNvSpPr>
              <a:spLocks noChangeShapeType="1"/>
            </p:cNvSpPr>
            <p:nvPr/>
          </p:nvSpPr>
          <p:spPr bwMode="auto">
            <a:xfrm>
              <a:off x="5133" y="3595"/>
              <a:ext cx="143" cy="38"/>
            </a:xfrm>
            <a:prstGeom prst="line">
              <a:avLst/>
            </a:prstGeom>
            <a:noFill/>
            <a:ln w="28575">
              <a:solidFill>
                <a:srgbClr val="00FF00"/>
              </a:solidFill>
              <a:round/>
              <a:headEnd/>
              <a:tailEnd/>
            </a:ln>
          </p:spPr>
          <p:txBody>
            <a:bodyPr/>
            <a:lstStyle/>
            <a:p>
              <a:endParaRPr lang="en-US"/>
            </a:p>
          </p:txBody>
        </p:sp>
        <p:sp>
          <p:nvSpPr>
            <p:cNvPr id="178" name="Line 47"/>
            <p:cNvSpPr>
              <a:spLocks noChangeShapeType="1"/>
            </p:cNvSpPr>
            <p:nvPr/>
          </p:nvSpPr>
          <p:spPr bwMode="auto">
            <a:xfrm>
              <a:off x="5276" y="3633"/>
              <a:ext cx="142" cy="16"/>
            </a:xfrm>
            <a:prstGeom prst="line">
              <a:avLst/>
            </a:prstGeom>
            <a:noFill/>
            <a:ln w="28575">
              <a:solidFill>
                <a:srgbClr val="00FF00"/>
              </a:solidFill>
              <a:round/>
              <a:headEnd/>
              <a:tailEnd/>
            </a:ln>
          </p:spPr>
          <p:txBody>
            <a:bodyPr/>
            <a:lstStyle/>
            <a:p>
              <a:endParaRPr lang="en-US"/>
            </a:p>
          </p:txBody>
        </p:sp>
        <p:sp>
          <p:nvSpPr>
            <p:cNvPr id="179" name="Line 48"/>
            <p:cNvSpPr>
              <a:spLocks noChangeShapeType="1"/>
            </p:cNvSpPr>
            <p:nvPr/>
          </p:nvSpPr>
          <p:spPr bwMode="auto">
            <a:xfrm flipV="1">
              <a:off x="3998" y="3196"/>
              <a:ext cx="142" cy="453"/>
            </a:xfrm>
            <a:prstGeom prst="line">
              <a:avLst/>
            </a:prstGeom>
            <a:noFill/>
            <a:ln w="28575">
              <a:solidFill>
                <a:srgbClr val="FFFF99"/>
              </a:solidFill>
              <a:round/>
              <a:headEnd/>
              <a:tailEnd/>
            </a:ln>
          </p:spPr>
          <p:txBody>
            <a:bodyPr/>
            <a:lstStyle/>
            <a:p>
              <a:endParaRPr lang="en-US"/>
            </a:p>
          </p:txBody>
        </p:sp>
        <p:sp>
          <p:nvSpPr>
            <p:cNvPr id="180" name="Line 49"/>
            <p:cNvSpPr>
              <a:spLocks noChangeShapeType="1"/>
            </p:cNvSpPr>
            <p:nvPr/>
          </p:nvSpPr>
          <p:spPr bwMode="auto">
            <a:xfrm flipV="1">
              <a:off x="4140" y="3118"/>
              <a:ext cx="142" cy="78"/>
            </a:xfrm>
            <a:prstGeom prst="line">
              <a:avLst/>
            </a:prstGeom>
            <a:noFill/>
            <a:ln w="28575">
              <a:solidFill>
                <a:srgbClr val="FFFF99"/>
              </a:solidFill>
              <a:round/>
              <a:headEnd/>
              <a:tailEnd/>
            </a:ln>
          </p:spPr>
          <p:txBody>
            <a:bodyPr/>
            <a:lstStyle/>
            <a:p>
              <a:endParaRPr lang="en-US"/>
            </a:p>
          </p:txBody>
        </p:sp>
        <p:sp>
          <p:nvSpPr>
            <p:cNvPr id="181" name="Line 50"/>
            <p:cNvSpPr>
              <a:spLocks noChangeShapeType="1"/>
            </p:cNvSpPr>
            <p:nvPr/>
          </p:nvSpPr>
          <p:spPr bwMode="auto">
            <a:xfrm flipV="1">
              <a:off x="4282" y="3008"/>
              <a:ext cx="143" cy="110"/>
            </a:xfrm>
            <a:prstGeom prst="line">
              <a:avLst/>
            </a:prstGeom>
            <a:noFill/>
            <a:ln w="28575">
              <a:solidFill>
                <a:srgbClr val="FFFF99"/>
              </a:solidFill>
              <a:round/>
              <a:headEnd/>
              <a:tailEnd/>
            </a:ln>
          </p:spPr>
          <p:txBody>
            <a:bodyPr/>
            <a:lstStyle/>
            <a:p>
              <a:endParaRPr lang="en-US"/>
            </a:p>
          </p:txBody>
        </p:sp>
        <p:sp>
          <p:nvSpPr>
            <p:cNvPr id="182" name="Line 51"/>
            <p:cNvSpPr>
              <a:spLocks noChangeShapeType="1"/>
            </p:cNvSpPr>
            <p:nvPr/>
          </p:nvSpPr>
          <p:spPr bwMode="auto">
            <a:xfrm>
              <a:off x="4425" y="3008"/>
              <a:ext cx="141" cy="85"/>
            </a:xfrm>
            <a:prstGeom prst="line">
              <a:avLst/>
            </a:prstGeom>
            <a:noFill/>
            <a:ln w="28575">
              <a:solidFill>
                <a:srgbClr val="FFFF99"/>
              </a:solidFill>
              <a:round/>
              <a:headEnd/>
              <a:tailEnd/>
            </a:ln>
          </p:spPr>
          <p:txBody>
            <a:bodyPr/>
            <a:lstStyle/>
            <a:p>
              <a:endParaRPr lang="en-US"/>
            </a:p>
          </p:txBody>
        </p:sp>
        <p:sp>
          <p:nvSpPr>
            <p:cNvPr id="183" name="Line 52"/>
            <p:cNvSpPr>
              <a:spLocks noChangeShapeType="1"/>
            </p:cNvSpPr>
            <p:nvPr/>
          </p:nvSpPr>
          <p:spPr bwMode="auto">
            <a:xfrm>
              <a:off x="4566" y="3093"/>
              <a:ext cx="143" cy="88"/>
            </a:xfrm>
            <a:prstGeom prst="line">
              <a:avLst/>
            </a:prstGeom>
            <a:noFill/>
            <a:ln w="28575">
              <a:solidFill>
                <a:srgbClr val="FFFF99"/>
              </a:solidFill>
              <a:round/>
              <a:headEnd/>
              <a:tailEnd/>
            </a:ln>
          </p:spPr>
          <p:txBody>
            <a:bodyPr/>
            <a:lstStyle/>
            <a:p>
              <a:endParaRPr lang="en-US"/>
            </a:p>
          </p:txBody>
        </p:sp>
        <p:sp>
          <p:nvSpPr>
            <p:cNvPr id="184" name="Line 53"/>
            <p:cNvSpPr>
              <a:spLocks noChangeShapeType="1"/>
            </p:cNvSpPr>
            <p:nvPr/>
          </p:nvSpPr>
          <p:spPr bwMode="auto">
            <a:xfrm>
              <a:off x="4709" y="3181"/>
              <a:ext cx="139" cy="69"/>
            </a:xfrm>
            <a:prstGeom prst="line">
              <a:avLst/>
            </a:prstGeom>
            <a:noFill/>
            <a:ln w="28575">
              <a:solidFill>
                <a:srgbClr val="FFFF99"/>
              </a:solidFill>
              <a:round/>
              <a:headEnd/>
              <a:tailEnd/>
            </a:ln>
          </p:spPr>
          <p:txBody>
            <a:bodyPr/>
            <a:lstStyle/>
            <a:p>
              <a:endParaRPr lang="en-US"/>
            </a:p>
          </p:txBody>
        </p:sp>
        <p:sp>
          <p:nvSpPr>
            <p:cNvPr id="185" name="Line 54"/>
            <p:cNvSpPr>
              <a:spLocks noChangeShapeType="1"/>
            </p:cNvSpPr>
            <p:nvPr/>
          </p:nvSpPr>
          <p:spPr bwMode="auto">
            <a:xfrm>
              <a:off x="4848" y="3250"/>
              <a:ext cx="142" cy="63"/>
            </a:xfrm>
            <a:prstGeom prst="line">
              <a:avLst/>
            </a:prstGeom>
            <a:noFill/>
            <a:ln w="28575">
              <a:solidFill>
                <a:srgbClr val="FFFF99"/>
              </a:solidFill>
              <a:round/>
              <a:headEnd/>
              <a:tailEnd/>
            </a:ln>
          </p:spPr>
          <p:txBody>
            <a:bodyPr/>
            <a:lstStyle/>
            <a:p>
              <a:endParaRPr lang="en-US"/>
            </a:p>
          </p:txBody>
        </p:sp>
        <p:sp>
          <p:nvSpPr>
            <p:cNvPr id="186" name="Line 55"/>
            <p:cNvSpPr>
              <a:spLocks noChangeShapeType="1"/>
            </p:cNvSpPr>
            <p:nvPr/>
          </p:nvSpPr>
          <p:spPr bwMode="auto">
            <a:xfrm>
              <a:off x="4990" y="3313"/>
              <a:ext cx="143" cy="63"/>
            </a:xfrm>
            <a:prstGeom prst="line">
              <a:avLst/>
            </a:prstGeom>
            <a:noFill/>
            <a:ln w="28575">
              <a:solidFill>
                <a:srgbClr val="FFFF99"/>
              </a:solidFill>
              <a:round/>
              <a:headEnd/>
              <a:tailEnd/>
            </a:ln>
          </p:spPr>
          <p:txBody>
            <a:bodyPr/>
            <a:lstStyle/>
            <a:p>
              <a:endParaRPr lang="en-US"/>
            </a:p>
          </p:txBody>
        </p:sp>
        <p:sp>
          <p:nvSpPr>
            <p:cNvPr id="187" name="Line 56"/>
            <p:cNvSpPr>
              <a:spLocks noChangeShapeType="1"/>
            </p:cNvSpPr>
            <p:nvPr/>
          </p:nvSpPr>
          <p:spPr bwMode="auto">
            <a:xfrm>
              <a:off x="5184" y="3404"/>
              <a:ext cx="92" cy="50"/>
            </a:xfrm>
            <a:prstGeom prst="line">
              <a:avLst/>
            </a:prstGeom>
            <a:noFill/>
            <a:ln w="28575">
              <a:solidFill>
                <a:srgbClr val="FFFF99"/>
              </a:solidFill>
              <a:round/>
              <a:headEnd/>
              <a:tailEnd/>
            </a:ln>
          </p:spPr>
          <p:txBody>
            <a:bodyPr/>
            <a:lstStyle/>
            <a:p>
              <a:endParaRPr lang="en-US"/>
            </a:p>
          </p:txBody>
        </p:sp>
        <p:sp>
          <p:nvSpPr>
            <p:cNvPr id="188" name="Line 57"/>
            <p:cNvSpPr>
              <a:spLocks noChangeShapeType="1"/>
            </p:cNvSpPr>
            <p:nvPr/>
          </p:nvSpPr>
          <p:spPr bwMode="auto">
            <a:xfrm>
              <a:off x="5276" y="3454"/>
              <a:ext cx="142" cy="23"/>
            </a:xfrm>
            <a:prstGeom prst="line">
              <a:avLst/>
            </a:prstGeom>
            <a:noFill/>
            <a:ln w="28575">
              <a:solidFill>
                <a:srgbClr val="FFFF99"/>
              </a:solidFill>
              <a:round/>
              <a:headEnd/>
              <a:tailEnd/>
            </a:ln>
          </p:spPr>
          <p:txBody>
            <a:bodyPr/>
            <a:lstStyle/>
            <a:p>
              <a:endParaRPr lang="en-US"/>
            </a:p>
          </p:txBody>
        </p:sp>
        <p:sp>
          <p:nvSpPr>
            <p:cNvPr id="189" name="Line 58"/>
            <p:cNvSpPr>
              <a:spLocks noChangeShapeType="1"/>
            </p:cNvSpPr>
            <p:nvPr/>
          </p:nvSpPr>
          <p:spPr bwMode="auto">
            <a:xfrm>
              <a:off x="5418" y="3477"/>
              <a:ext cx="142" cy="15"/>
            </a:xfrm>
            <a:prstGeom prst="line">
              <a:avLst/>
            </a:prstGeom>
            <a:noFill/>
            <a:ln w="28575">
              <a:solidFill>
                <a:srgbClr val="FFFF99"/>
              </a:solidFill>
              <a:round/>
              <a:headEnd/>
              <a:tailEnd/>
            </a:ln>
          </p:spPr>
          <p:txBody>
            <a:bodyPr/>
            <a:lstStyle/>
            <a:p>
              <a:endParaRPr lang="en-US"/>
            </a:p>
          </p:txBody>
        </p:sp>
        <p:sp>
          <p:nvSpPr>
            <p:cNvPr id="190" name="Line 59"/>
            <p:cNvSpPr>
              <a:spLocks noChangeShapeType="1"/>
            </p:cNvSpPr>
            <p:nvPr/>
          </p:nvSpPr>
          <p:spPr bwMode="auto">
            <a:xfrm>
              <a:off x="5560" y="3492"/>
              <a:ext cx="143" cy="40"/>
            </a:xfrm>
            <a:prstGeom prst="line">
              <a:avLst/>
            </a:prstGeom>
            <a:noFill/>
            <a:ln w="28575">
              <a:solidFill>
                <a:srgbClr val="FFFF99"/>
              </a:solidFill>
              <a:round/>
              <a:headEnd/>
              <a:tailEnd/>
            </a:ln>
          </p:spPr>
          <p:txBody>
            <a:bodyPr/>
            <a:lstStyle/>
            <a:p>
              <a:endParaRPr lang="en-US"/>
            </a:p>
          </p:txBody>
        </p:sp>
        <p:sp>
          <p:nvSpPr>
            <p:cNvPr id="191" name="Oval 60"/>
            <p:cNvSpPr>
              <a:spLocks noChangeArrowheads="1"/>
            </p:cNvSpPr>
            <p:nvPr/>
          </p:nvSpPr>
          <p:spPr bwMode="auto">
            <a:xfrm>
              <a:off x="3971" y="3627"/>
              <a:ext cx="49" cy="40"/>
            </a:xfrm>
            <a:prstGeom prst="ellipse">
              <a:avLst/>
            </a:prstGeom>
            <a:solidFill>
              <a:srgbClr val="FF9966"/>
            </a:solidFill>
            <a:ln w="9525">
              <a:solidFill>
                <a:srgbClr val="FF9966"/>
              </a:solidFill>
              <a:round/>
              <a:headEnd/>
              <a:tailEnd/>
            </a:ln>
          </p:spPr>
          <p:txBody>
            <a:bodyPr/>
            <a:lstStyle/>
            <a:p>
              <a:endParaRPr lang="en-US"/>
            </a:p>
          </p:txBody>
        </p:sp>
        <p:sp>
          <p:nvSpPr>
            <p:cNvPr id="192" name="Oval 61"/>
            <p:cNvSpPr>
              <a:spLocks noChangeArrowheads="1"/>
            </p:cNvSpPr>
            <p:nvPr/>
          </p:nvSpPr>
          <p:spPr bwMode="auto">
            <a:xfrm>
              <a:off x="4114" y="3369"/>
              <a:ext cx="47" cy="41"/>
            </a:xfrm>
            <a:prstGeom prst="ellipse">
              <a:avLst/>
            </a:prstGeom>
            <a:solidFill>
              <a:srgbClr val="FF9966"/>
            </a:solidFill>
            <a:ln w="9525">
              <a:solidFill>
                <a:srgbClr val="FF9966"/>
              </a:solidFill>
              <a:round/>
              <a:headEnd/>
              <a:tailEnd/>
            </a:ln>
          </p:spPr>
          <p:txBody>
            <a:bodyPr/>
            <a:lstStyle/>
            <a:p>
              <a:endParaRPr lang="en-US"/>
            </a:p>
          </p:txBody>
        </p:sp>
        <p:sp>
          <p:nvSpPr>
            <p:cNvPr id="193" name="Oval 62"/>
            <p:cNvSpPr>
              <a:spLocks noChangeArrowheads="1"/>
            </p:cNvSpPr>
            <p:nvPr/>
          </p:nvSpPr>
          <p:spPr bwMode="auto">
            <a:xfrm>
              <a:off x="4256" y="3464"/>
              <a:ext cx="48" cy="40"/>
            </a:xfrm>
            <a:prstGeom prst="ellipse">
              <a:avLst/>
            </a:prstGeom>
            <a:solidFill>
              <a:srgbClr val="FF9966"/>
            </a:solidFill>
            <a:ln w="9525">
              <a:solidFill>
                <a:srgbClr val="FF9966"/>
              </a:solidFill>
              <a:round/>
              <a:headEnd/>
              <a:tailEnd/>
            </a:ln>
          </p:spPr>
          <p:txBody>
            <a:bodyPr/>
            <a:lstStyle/>
            <a:p>
              <a:endParaRPr lang="en-US"/>
            </a:p>
          </p:txBody>
        </p:sp>
        <p:sp>
          <p:nvSpPr>
            <p:cNvPr id="194" name="Oval 63"/>
            <p:cNvSpPr>
              <a:spLocks noChangeArrowheads="1"/>
            </p:cNvSpPr>
            <p:nvPr/>
          </p:nvSpPr>
          <p:spPr bwMode="auto">
            <a:xfrm>
              <a:off x="4398" y="3558"/>
              <a:ext cx="50" cy="41"/>
            </a:xfrm>
            <a:prstGeom prst="ellipse">
              <a:avLst/>
            </a:prstGeom>
            <a:solidFill>
              <a:srgbClr val="FF9966"/>
            </a:solidFill>
            <a:ln w="9525">
              <a:solidFill>
                <a:srgbClr val="FF9966"/>
              </a:solidFill>
              <a:round/>
              <a:headEnd/>
              <a:tailEnd/>
            </a:ln>
          </p:spPr>
          <p:txBody>
            <a:bodyPr/>
            <a:lstStyle/>
            <a:p>
              <a:endParaRPr lang="en-US"/>
            </a:p>
          </p:txBody>
        </p:sp>
        <p:sp>
          <p:nvSpPr>
            <p:cNvPr id="195" name="Oval 64"/>
            <p:cNvSpPr>
              <a:spLocks noChangeArrowheads="1"/>
            </p:cNvSpPr>
            <p:nvPr/>
          </p:nvSpPr>
          <p:spPr bwMode="auto">
            <a:xfrm>
              <a:off x="4540" y="3605"/>
              <a:ext cx="49" cy="41"/>
            </a:xfrm>
            <a:prstGeom prst="ellipse">
              <a:avLst/>
            </a:prstGeom>
            <a:solidFill>
              <a:srgbClr val="FF9966"/>
            </a:solidFill>
            <a:ln w="9525">
              <a:solidFill>
                <a:srgbClr val="FF9966"/>
              </a:solidFill>
              <a:round/>
              <a:headEnd/>
              <a:tailEnd/>
            </a:ln>
          </p:spPr>
          <p:txBody>
            <a:bodyPr/>
            <a:lstStyle/>
            <a:p>
              <a:endParaRPr lang="en-US"/>
            </a:p>
          </p:txBody>
        </p:sp>
        <p:sp>
          <p:nvSpPr>
            <p:cNvPr id="196" name="Oval 65"/>
            <p:cNvSpPr>
              <a:spLocks noChangeArrowheads="1"/>
            </p:cNvSpPr>
            <p:nvPr/>
          </p:nvSpPr>
          <p:spPr bwMode="auto">
            <a:xfrm>
              <a:off x="4683" y="3621"/>
              <a:ext cx="49" cy="40"/>
            </a:xfrm>
            <a:prstGeom prst="ellipse">
              <a:avLst/>
            </a:prstGeom>
            <a:solidFill>
              <a:srgbClr val="FF9966"/>
            </a:solidFill>
            <a:ln w="9525">
              <a:solidFill>
                <a:srgbClr val="FF9966"/>
              </a:solidFill>
              <a:round/>
              <a:headEnd/>
              <a:tailEnd/>
            </a:ln>
          </p:spPr>
          <p:txBody>
            <a:bodyPr/>
            <a:lstStyle/>
            <a:p>
              <a:endParaRPr lang="en-US"/>
            </a:p>
          </p:txBody>
        </p:sp>
        <p:sp>
          <p:nvSpPr>
            <p:cNvPr id="197" name="Oval 66"/>
            <p:cNvSpPr>
              <a:spLocks noChangeArrowheads="1"/>
            </p:cNvSpPr>
            <p:nvPr/>
          </p:nvSpPr>
          <p:spPr bwMode="auto">
            <a:xfrm>
              <a:off x="4822" y="3627"/>
              <a:ext cx="49" cy="40"/>
            </a:xfrm>
            <a:prstGeom prst="ellipse">
              <a:avLst/>
            </a:prstGeom>
            <a:solidFill>
              <a:srgbClr val="FF9966"/>
            </a:solidFill>
            <a:ln w="9525">
              <a:solidFill>
                <a:srgbClr val="FF9966"/>
              </a:solidFill>
              <a:round/>
              <a:headEnd/>
              <a:tailEnd/>
            </a:ln>
          </p:spPr>
          <p:txBody>
            <a:bodyPr/>
            <a:lstStyle/>
            <a:p>
              <a:endParaRPr lang="en-US"/>
            </a:p>
          </p:txBody>
        </p:sp>
        <p:sp>
          <p:nvSpPr>
            <p:cNvPr id="198" name="Rectangle 67"/>
            <p:cNvSpPr>
              <a:spLocks noChangeArrowheads="1"/>
            </p:cNvSpPr>
            <p:nvPr/>
          </p:nvSpPr>
          <p:spPr bwMode="auto">
            <a:xfrm>
              <a:off x="3818" y="3627"/>
              <a:ext cx="50" cy="40"/>
            </a:xfrm>
            <a:prstGeom prst="rect">
              <a:avLst/>
            </a:prstGeom>
            <a:solidFill>
              <a:srgbClr val="66CCFF"/>
            </a:solidFill>
            <a:ln w="9525">
              <a:solidFill>
                <a:srgbClr val="66CCFF"/>
              </a:solidFill>
              <a:miter lim="800000"/>
              <a:headEnd/>
              <a:tailEnd/>
            </a:ln>
          </p:spPr>
          <p:txBody>
            <a:bodyPr/>
            <a:lstStyle/>
            <a:p>
              <a:endParaRPr lang="en-US"/>
            </a:p>
          </p:txBody>
        </p:sp>
        <p:sp>
          <p:nvSpPr>
            <p:cNvPr id="199" name="Rectangle 68"/>
            <p:cNvSpPr>
              <a:spLocks noChangeArrowheads="1"/>
            </p:cNvSpPr>
            <p:nvPr/>
          </p:nvSpPr>
          <p:spPr bwMode="auto">
            <a:xfrm>
              <a:off x="4114" y="3049"/>
              <a:ext cx="47" cy="41"/>
            </a:xfrm>
            <a:prstGeom prst="rect">
              <a:avLst/>
            </a:prstGeom>
            <a:solidFill>
              <a:srgbClr val="66CCFF"/>
            </a:solidFill>
            <a:ln w="9525">
              <a:solidFill>
                <a:srgbClr val="66CCFF"/>
              </a:solidFill>
              <a:miter lim="800000"/>
              <a:headEnd/>
              <a:tailEnd/>
            </a:ln>
          </p:spPr>
          <p:txBody>
            <a:bodyPr/>
            <a:lstStyle/>
            <a:p>
              <a:endParaRPr lang="en-US"/>
            </a:p>
          </p:txBody>
        </p:sp>
        <p:sp>
          <p:nvSpPr>
            <p:cNvPr id="200" name="Rectangle 69"/>
            <p:cNvSpPr>
              <a:spLocks noChangeArrowheads="1"/>
            </p:cNvSpPr>
            <p:nvPr/>
          </p:nvSpPr>
          <p:spPr bwMode="auto">
            <a:xfrm>
              <a:off x="4256" y="3238"/>
              <a:ext cx="48" cy="41"/>
            </a:xfrm>
            <a:prstGeom prst="rect">
              <a:avLst/>
            </a:prstGeom>
            <a:solidFill>
              <a:srgbClr val="66CCFF"/>
            </a:solidFill>
            <a:ln w="9525">
              <a:solidFill>
                <a:srgbClr val="66CCFF"/>
              </a:solidFill>
              <a:miter lim="800000"/>
              <a:headEnd/>
              <a:tailEnd/>
            </a:ln>
          </p:spPr>
          <p:txBody>
            <a:bodyPr/>
            <a:lstStyle/>
            <a:p>
              <a:endParaRPr lang="en-US"/>
            </a:p>
          </p:txBody>
        </p:sp>
        <p:sp>
          <p:nvSpPr>
            <p:cNvPr id="201" name="Rectangle 70"/>
            <p:cNvSpPr>
              <a:spLocks noChangeArrowheads="1"/>
            </p:cNvSpPr>
            <p:nvPr/>
          </p:nvSpPr>
          <p:spPr bwMode="auto">
            <a:xfrm>
              <a:off x="4398" y="3391"/>
              <a:ext cx="50" cy="41"/>
            </a:xfrm>
            <a:prstGeom prst="rect">
              <a:avLst/>
            </a:prstGeom>
            <a:solidFill>
              <a:srgbClr val="66CCFF"/>
            </a:solidFill>
            <a:ln w="9525">
              <a:solidFill>
                <a:srgbClr val="66CCFF"/>
              </a:solidFill>
              <a:miter lim="800000"/>
              <a:headEnd/>
              <a:tailEnd/>
            </a:ln>
          </p:spPr>
          <p:txBody>
            <a:bodyPr/>
            <a:lstStyle/>
            <a:p>
              <a:endParaRPr lang="en-US"/>
            </a:p>
          </p:txBody>
        </p:sp>
        <p:sp>
          <p:nvSpPr>
            <p:cNvPr id="202" name="Rectangle 71"/>
            <p:cNvSpPr>
              <a:spLocks noChangeArrowheads="1"/>
            </p:cNvSpPr>
            <p:nvPr/>
          </p:nvSpPr>
          <p:spPr bwMode="auto">
            <a:xfrm>
              <a:off x="4540" y="3627"/>
              <a:ext cx="49" cy="40"/>
            </a:xfrm>
            <a:prstGeom prst="rect">
              <a:avLst/>
            </a:prstGeom>
            <a:solidFill>
              <a:srgbClr val="66CCFF"/>
            </a:solidFill>
            <a:ln w="9525">
              <a:solidFill>
                <a:srgbClr val="66CCFF"/>
              </a:solidFill>
              <a:miter lim="800000"/>
              <a:headEnd/>
              <a:tailEnd/>
            </a:ln>
          </p:spPr>
          <p:txBody>
            <a:bodyPr/>
            <a:lstStyle/>
            <a:p>
              <a:endParaRPr lang="en-US"/>
            </a:p>
          </p:txBody>
        </p:sp>
        <p:sp>
          <p:nvSpPr>
            <p:cNvPr id="203" name="Rectangle 72"/>
            <p:cNvSpPr>
              <a:spLocks noChangeArrowheads="1"/>
            </p:cNvSpPr>
            <p:nvPr/>
          </p:nvSpPr>
          <p:spPr bwMode="auto">
            <a:xfrm>
              <a:off x="4822" y="3621"/>
              <a:ext cx="49" cy="40"/>
            </a:xfrm>
            <a:prstGeom prst="rect">
              <a:avLst/>
            </a:prstGeom>
            <a:solidFill>
              <a:srgbClr val="66CCFF"/>
            </a:solidFill>
            <a:ln w="9525">
              <a:solidFill>
                <a:srgbClr val="66CCFF"/>
              </a:solidFill>
              <a:miter lim="800000"/>
              <a:headEnd/>
              <a:tailEnd/>
            </a:ln>
          </p:spPr>
          <p:txBody>
            <a:bodyPr/>
            <a:lstStyle/>
            <a:p>
              <a:endParaRPr lang="en-US"/>
            </a:p>
          </p:txBody>
        </p:sp>
        <p:sp>
          <p:nvSpPr>
            <p:cNvPr id="204" name="Rectangle 73"/>
            <p:cNvSpPr>
              <a:spLocks noChangeArrowheads="1"/>
            </p:cNvSpPr>
            <p:nvPr/>
          </p:nvSpPr>
          <p:spPr bwMode="auto">
            <a:xfrm>
              <a:off x="5106" y="3595"/>
              <a:ext cx="50" cy="41"/>
            </a:xfrm>
            <a:prstGeom prst="rect">
              <a:avLst/>
            </a:prstGeom>
            <a:solidFill>
              <a:srgbClr val="66CCFF"/>
            </a:solidFill>
            <a:ln w="9525">
              <a:solidFill>
                <a:srgbClr val="66CCFF"/>
              </a:solidFill>
              <a:miter lim="800000"/>
              <a:headEnd/>
              <a:tailEnd/>
            </a:ln>
          </p:spPr>
          <p:txBody>
            <a:bodyPr/>
            <a:lstStyle/>
            <a:p>
              <a:endParaRPr lang="en-US"/>
            </a:p>
          </p:txBody>
        </p:sp>
        <p:sp>
          <p:nvSpPr>
            <p:cNvPr id="205" name="Rectangle 74"/>
            <p:cNvSpPr>
              <a:spLocks noChangeArrowheads="1"/>
            </p:cNvSpPr>
            <p:nvPr/>
          </p:nvSpPr>
          <p:spPr bwMode="auto">
            <a:xfrm>
              <a:off x="5249" y="3627"/>
              <a:ext cx="49" cy="40"/>
            </a:xfrm>
            <a:prstGeom prst="rect">
              <a:avLst/>
            </a:prstGeom>
            <a:solidFill>
              <a:srgbClr val="66CCFF"/>
            </a:solidFill>
            <a:ln w="9525">
              <a:solidFill>
                <a:srgbClr val="66CCFF"/>
              </a:solidFill>
              <a:miter lim="800000"/>
              <a:headEnd/>
              <a:tailEnd/>
            </a:ln>
          </p:spPr>
          <p:txBody>
            <a:bodyPr/>
            <a:lstStyle/>
            <a:p>
              <a:endParaRPr lang="en-US"/>
            </a:p>
          </p:txBody>
        </p:sp>
        <p:sp>
          <p:nvSpPr>
            <p:cNvPr id="206" name="Freeform 75"/>
            <p:cNvSpPr>
              <a:spLocks/>
            </p:cNvSpPr>
            <p:nvPr/>
          </p:nvSpPr>
          <p:spPr bwMode="auto">
            <a:xfrm>
              <a:off x="3872" y="3627"/>
              <a:ext cx="52" cy="43"/>
            </a:xfrm>
            <a:custGeom>
              <a:avLst/>
              <a:gdLst>
                <a:gd name="T0" fmla="*/ 10 w 84"/>
                <a:gd name="T1" fmla="*/ 0 h 84"/>
                <a:gd name="T2" fmla="*/ 20 w 84"/>
                <a:gd name="T3" fmla="*/ 11 h 84"/>
                <a:gd name="T4" fmla="*/ 0 w 84"/>
                <a:gd name="T5" fmla="*/ 11 h 84"/>
                <a:gd name="T6" fmla="*/ 10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07" name="Freeform 76"/>
            <p:cNvSpPr>
              <a:spLocks/>
            </p:cNvSpPr>
            <p:nvPr/>
          </p:nvSpPr>
          <p:spPr bwMode="auto">
            <a:xfrm>
              <a:off x="4114" y="3118"/>
              <a:ext cx="52" cy="44"/>
            </a:xfrm>
            <a:custGeom>
              <a:avLst/>
              <a:gdLst>
                <a:gd name="T0" fmla="*/ 10 w 84"/>
                <a:gd name="T1" fmla="*/ 0 h 84"/>
                <a:gd name="T2" fmla="*/ 20 w 84"/>
                <a:gd name="T3" fmla="*/ 12 h 84"/>
                <a:gd name="T4" fmla="*/ 0 w 84"/>
                <a:gd name="T5" fmla="*/ 12 h 84"/>
                <a:gd name="T6" fmla="*/ 10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08" name="Freeform 77"/>
            <p:cNvSpPr>
              <a:spLocks/>
            </p:cNvSpPr>
            <p:nvPr/>
          </p:nvSpPr>
          <p:spPr bwMode="auto">
            <a:xfrm>
              <a:off x="4256" y="2886"/>
              <a:ext cx="53" cy="44"/>
            </a:xfrm>
            <a:custGeom>
              <a:avLst/>
              <a:gdLst>
                <a:gd name="T0" fmla="*/ 11 w 84"/>
                <a:gd name="T1" fmla="*/ 0 h 84"/>
                <a:gd name="T2" fmla="*/ 21 w 84"/>
                <a:gd name="T3" fmla="*/ 12 h 84"/>
                <a:gd name="T4" fmla="*/ 0 w 84"/>
                <a:gd name="T5" fmla="*/ 12 h 84"/>
                <a:gd name="T6" fmla="*/ 11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09" name="Freeform 78"/>
            <p:cNvSpPr>
              <a:spLocks/>
            </p:cNvSpPr>
            <p:nvPr/>
          </p:nvSpPr>
          <p:spPr bwMode="auto">
            <a:xfrm>
              <a:off x="4398" y="3071"/>
              <a:ext cx="52" cy="44"/>
            </a:xfrm>
            <a:custGeom>
              <a:avLst/>
              <a:gdLst>
                <a:gd name="T0" fmla="*/ 10 w 84"/>
                <a:gd name="T1" fmla="*/ 0 h 84"/>
                <a:gd name="T2" fmla="*/ 20 w 84"/>
                <a:gd name="T3" fmla="*/ 12 h 84"/>
                <a:gd name="T4" fmla="*/ 0 w 84"/>
                <a:gd name="T5" fmla="*/ 12 h 84"/>
                <a:gd name="T6" fmla="*/ 10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0" name="Freeform 79"/>
            <p:cNvSpPr>
              <a:spLocks/>
            </p:cNvSpPr>
            <p:nvPr/>
          </p:nvSpPr>
          <p:spPr bwMode="auto">
            <a:xfrm>
              <a:off x="4540" y="3165"/>
              <a:ext cx="52" cy="45"/>
            </a:xfrm>
            <a:custGeom>
              <a:avLst/>
              <a:gdLst>
                <a:gd name="T0" fmla="*/ 10 w 84"/>
                <a:gd name="T1" fmla="*/ 0 h 85"/>
                <a:gd name="T2" fmla="*/ 20 w 84"/>
                <a:gd name="T3" fmla="*/ 13 h 85"/>
                <a:gd name="T4" fmla="*/ 0 w 84"/>
                <a:gd name="T5" fmla="*/ 13 h 85"/>
                <a:gd name="T6" fmla="*/ 10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1" name="Freeform 80"/>
            <p:cNvSpPr>
              <a:spLocks/>
            </p:cNvSpPr>
            <p:nvPr/>
          </p:nvSpPr>
          <p:spPr bwMode="auto">
            <a:xfrm>
              <a:off x="4683" y="3376"/>
              <a:ext cx="53" cy="44"/>
            </a:xfrm>
            <a:custGeom>
              <a:avLst/>
              <a:gdLst>
                <a:gd name="T0" fmla="*/ 11 w 84"/>
                <a:gd name="T1" fmla="*/ 0 h 84"/>
                <a:gd name="T2" fmla="*/ 21 w 84"/>
                <a:gd name="T3" fmla="*/ 12 h 84"/>
                <a:gd name="T4" fmla="*/ 0 w 84"/>
                <a:gd name="T5" fmla="*/ 12 h 84"/>
                <a:gd name="T6" fmla="*/ 11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2" name="Freeform 81"/>
            <p:cNvSpPr>
              <a:spLocks/>
            </p:cNvSpPr>
            <p:nvPr/>
          </p:nvSpPr>
          <p:spPr bwMode="auto">
            <a:xfrm>
              <a:off x="4822" y="3454"/>
              <a:ext cx="53" cy="44"/>
            </a:xfrm>
            <a:custGeom>
              <a:avLst/>
              <a:gdLst>
                <a:gd name="T0" fmla="*/ 11 w 85"/>
                <a:gd name="T1" fmla="*/ 0 h 84"/>
                <a:gd name="T2" fmla="*/ 21 w 85"/>
                <a:gd name="T3" fmla="*/ 12 h 84"/>
                <a:gd name="T4" fmla="*/ 0 w 85"/>
                <a:gd name="T5" fmla="*/ 12 h 84"/>
                <a:gd name="T6" fmla="*/ 11 w 85"/>
                <a:gd name="T7" fmla="*/ 0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p:spPr>
          <p:txBody>
            <a:bodyPr/>
            <a:lstStyle/>
            <a:p>
              <a:endParaRPr lang="en-US"/>
            </a:p>
          </p:txBody>
        </p:sp>
        <p:sp>
          <p:nvSpPr>
            <p:cNvPr id="213" name="Freeform 82"/>
            <p:cNvSpPr>
              <a:spLocks/>
            </p:cNvSpPr>
            <p:nvPr/>
          </p:nvSpPr>
          <p:spPr bwMode="auto">
            <a:xfrm>
              <a:off x="4965" y="3548"/>
              <a:ext cx="51" cy="44"/>
            </a:xfrm>
            <a:custGeom>
              <a:avLst/>
              <a:gdLst>
                <a:gd name="T0" fmla="*/ 9 w 84"/>
                <a:gd name="T1" fmla="*/ 0 h 84"/>
                <a:gd name="T2" fmla="*/ 19 w 84"/>
                <a:gd name="T3" fmla="*/ 12 h 84"/>
                <a:gd name="T4" fmla="*/ 0 w 84"/>
                <a:gd name="T5" fmla="*/ 12 h 84"/>
                <a:gd name="T6" fmla="*/ 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4" name="Freeform 83"/>
            <p:cNvSpPr>
              <a:spLocks/>
            </p:cNvSpPr>
            <p:nvPr/>
          </p:nvSpPr>
          <p:spPr bwMode="auto">
            <a:xfrm>
              <a:off x="5106" y="3573"/>
              <a:ext cx="54" cy="45"/>
            </a:xfrm>
            <a:custGeom>
              <a:avLst/>
              <a:gdLst>
                <a:gd name="T0" fmla="*/ 11 w 84"/>
                <a:gd name="T1" fmla="*/ 0 h 84"/>
                <a:gd name="T2" fmla="*/ 23 w 84"/>
                <a:gd name="T3" fmla="*/ 13 h 84"/>
                <a:gd name="T4" fmla="*/ 0 w 84"/>
                <a:gd name="T5" fmla="*/ 13 h 84"/>
                <a:gd name="T6" fmla="*/ 11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5" name="Freeform 84"/>
            <p:cNvSpPr>
              <a:spLocks/>
            </p:cNvSpPr>
            <p:nvPr/>
          </p:nvSpPr>
          <p:spPr bwMode="auto">
            <a:xfrm>
              <a:off x="5249" y="3611"/>
              <a:ext cx="53" cy="44"/>
            </a:xfrm>
            <a:custGeom>
              <a:avLst/>
              <a:gdLst>
                <a:gd name="T0" fmla="*/ 11 w 84"/>
                <a:gd name="T1" fmla="*/ 0 h 84"/>
                <a:gd name="T2" fmla="*/ 21 w 84"/>
                <a:gd name="T3" fmla="*/ 12 h 84"/>
                <a:gd name="T4" fmla="*/ 0 w 84"/>
                <a:gd name="T5" fmla="*/ 12 h 84"/>
                <a:gd name="T6" fmla="*/ 11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6" name="Freeform 85"/>
            <p:cNvSpPr>
              <a:spLocks/>
            </p:cNvSpPr>
            <p:nvPr/>
          </p:nvSpPr>
          <p:spPr bwMode="auto">
            <a:xfrm>
              <a:off x="5392" y="3627"/>
              <a:ext cx="52" cy="43"/>
            </a:xfrm>
            <a:custGeom>
              <a:avLst/>
              <a:gdLst>
                <a:gd name="T0" fmla="*/ 10 w 84"/>
                <a:gd name="T1" fmla="*/ 0 h 84"/>
                <a:gd name="T2" fmla="*/ 20 w 84"/>
                <a:gd name="T3" fmla="*/ 11 h 84"/>
                <a:gd name="T4" fmla="*/ 0 w 84"/>
                <a:gd name="T5" fmla="*/ 11 h 84"/>
                <a:gd name="T6" fmla="*/ 10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p:spPr>
          <p:txBody>
            <a:bodyPr/>
            <a:lstStyle/>
            <a:p>
              <a:endParaRPr lang="en-US"/>
            </a:p>
          </p:txBody>
        </p:sp>
        <p:sp>
          <p:nvSpPr>
            <p:cNvPr id="217" name="Freeform 86"/>
            <p:cNvSpPr>
              <a:spLocks/>
            </p:cNvSpPr>
            <p:nvPr/>
          </p:nvSpPr>
          <p:spPr bwMode="auto">
            <a:xfrm>
              <a:off x="3918" y="3627"/>
              <a:ext cx="53" cy="43"/>
            </a:xfrm>
            <a:custGeom>
              <a:avLst/>
              <a:gdLst>
                <a:gd name="T0" fmla="*/ 11 w 84"/>
                <a:gd name="T1" fmla="*/ 0 h 84"/>
                <a:gd name="T2" fmla="*/ 21 w 84"/>
                <a:gd name="T3" fmla="*/ 6 h 84"/>
                <a:gd name="T4" fmla="*/ 11 w 84"/>
                <a:gd name="T5" fmla="*/ 11 h 84"/>
                <a:gd name="T6" fmla="*/ 0 w 84"/>
                <a:gd name="T7" fmla="*/ 6 h 84"/>
                <a:gd name="T8" fmla="*/ 11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18" name="Freeform 87"/>
            <p:cNvSpPr>
              <a:spLocks/>
            </p:cNvSpPr>
            <p:nvPr/>
          </p:nvSpPr>
          <p:spPr bwMode="auto">
            <a:xfrm>
              <a:off x="4114" y="3175"/>
              <a:ext cx="52" cy="44"/>
            </a:xfrm>
            <a:custGeom>
              <a:avLst/>
              <a:gdLst>
                <a:gd name="T0" fmla="*/ 10 w 84"/>
                <a:gd name="T1" fmla="*/ 0 h 85"/>
                <a:gd name="T2" fmla="*/ 20 w 84"/>
                <a:gd name="T3" fmla="*/ 6 h 85"/>
                <a:gd name="T4" fmla="*/ 10 w 84"/>
                <a:gd name="T5" fmla="*/ 12 h 85"/>
                <a:gd name="T6" fmla="*/ 0 w 84"/>
                <a:gd name="T7" fmla="*/ 6 h 85"/>
                <a:gd name="T8" fmla="*/ 10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19" name="Freeform 88"/>
            <p:cNvSpPr>
              <a:spLocks/>
            </p:cNvSpPr>
            <p:nvPr/>
          </p:nvSpPr>
          <p:spPr bwMode="auto">
            <a:xfrm>
              <a:off x="4256" y="3096"/>
              <a:ext cx="53" cy="44"/>
            </a:xfrm>
            <a:custGeom>
              <a:avLst/>
              <a:gdLst>
                <a:gd name="T0" fmla="*/ 11 w 84"/>
                <a:gd name="T1" fmla="*/ 0 h 84"/>
                <a:gd name="T2" fmla="*/ 21 w 84"/>
                <a:gd name="T3" fmla="*/ 6 h 84"/>
                <a:gd name="T4" fmla="*/ 11 w 84"/>
                <a:gd name="T5" fmla="*/ 12 h 84"/>
                <a:gd name="T6" fmla="*/ 0 w 84"/>
                <a:gd name="T7" fmla="*/ 6 h 84"/>
                <a:gd name="T8" fmla="*/ 11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0" name="Freeform 89"/>
            <p:cNvSpPr>
              <a:spLocks/>
            </p:cNvSpPr>
            <p:nvPr/>
          </p:nvSpPr>
          <p:spPr bwMode="auto">
            <a:xfrm>
              <a:off x="4398" y="2987"/>
              <a:ext cx="52" cy="43"/>
            </a:xfrm>
            <a:custGeom>
              <a:avLst/>
              <a:gdLst>
                <a:gd name="T0" fmla="*/ 10 w 84"/>
                <a:gd name="T1" fmla="*/ 0 h 84"/>
                <a:gd name="T2" fmla="*/ 20 w 84"/>
                <a:gd name="T3" fmla="*/ 6 h 84"/>
                <a:gd name="T4" fmla="*/ 10 w 84"/>
                <a:gd name="T5" fmla="*/ 11 h 84"/>
                <a:gd name="T6" fmla="*/ 0 w 84"/>
                <a:gd name="T7" fmla="*/ 6 h 84"/>
                <a:gd name="T8" fmla="*/ 10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1" name="Freeform 90"/>
            <p:cNvSpPr>
              <a:spLocks/>
            </p:cNvSpPr>
            <p:nvPr/>
          </p:nvSpPr>
          <p:spPr bwMode="auto">
            <a:xfrm>
              <a:off x="4540" y="3071"/>
              <a:ext cx="52" cy="44"/>
            </a:xfrm>
            <a:custGeom>
              <a:avLst/>
              <a:gdLst>
                <a:gd name="T0" fmla="*/ 10 w 84"/>
                <a:gd name="T1" fmla="*/ 0 h 84"/>
                <a:gd name="T2" fmla="*/ 20 w 84"/>
                <a:gd name="T3" fmla="*/ 6 h 84"/>
                <a:gd name="T4" fmla="*/ 10 w 84"/>
                <a:gd name="T5" fmla="*/ 12 h 84"/>
                <a:gd name="T6" fmla="*/ 0 w 84"/>
                <a:gd name="T7" fmla="*/ 6 h 84"/>
                <a:gd name="T8" fmla="*/ 10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2" name="Freeform 91"/>
            <p:cNvSpPr>
              <a:spLocks/>
            </p:cNvSpPr>
            <p:nvPr/>
          </p:nvSpPr>
          <p:spPr bwMode="auto">
            <a:xfrm>
              <a:off x="4683" y="3159"/>
              <a:ext cx="53" cy="44"/>
            </a:xfrm>
            <a:custGeom>
              <a:avLst/>
              <a:gdLst>
                <a:gd name="T0" fmla="*/ 11 w 84"/>
                <a:gd name="T1" fmla="*/ 0 h 85"/>
                <a:gd name="T2" fmla="*/ 21 w 84"/>
                <a:gd name="T3" fmla="*/ 6 h 85"/>
                <a:gd name="T4" fmla="*/ 11 w 84"/>
                <a:gd name="T5" fmla="*/ 12 h 85"/>
                <a:gd name="T6" fmla="*/ 0 w 84"/>
                <a:gd name="T7" fmla="*/ 6 h 85"/>
                <a:gd name="T8" fmla="*/ 11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3" name="Freeform 92"/>
            <p:cNvSpPr>
              <a:spLocks/>
            </p:cNvSpPr>
            <p:nvPr/>
          </p:nvSpPr>
          <p:spPr bwMode="auto">
            <a:xfrm>
              <a:off x="4822" y="3228"/>
              <a:ext cx="53" cy="45"/>
            </a:xfrm>
            <a:custGeom>
              <a:avLst/>
              <a:gdLst>
                <a:gd name="T0" fmla="*/ 11 w 85"/>
                <a:gd name="T1" fmla="*/ 0 h 84"/>
                <a:gd name="T2" fmla="*/ 21 w 85"/>
                <a:gd name="T3" fmla="*/ 6 h 84"/>
                <a:gd name="T4" fmla="*/ 11 w 85"/>
                <a:gd name="T5" fmla="*/ 13 h 84"/>
                <a:gd name="T6" fmla="*/ 0 w 85"/>
                <a:gd name="T7" fmla="*/ 6 h 84"/>
                <a:gd name="T8" fmla="*/ 11 w 85"/>
                <a:gd name="T9" fmla="*/ 0 h 84"/>
                <a:gd name="T10" fmla="*/ 0 60000 65536"/>
                <a:gd name="T11" fmla="*/ 0 60000 65536"/>
                <a:gd name="T12" fmla="*/ 0 60000 65536"/>
                <a:gd name="T13" fmla="*/ 0 60000 65536"/>
                <a:gd name="T14" fmla="*/ 0 60000 65536"/>
                <a:gd name="T15" fmla="*/ 0 w 85"/>
                <a:gd name="T16" fmla="*/ 0 h 84"/>
                <a:gd name="T17" fmla="*/ 85 w 85"/>
                <a:gd name="T18" fmla="*/ 84 h 84"/>
              </a:gdLst>
              <a:ahLst/>
              <a:cxnLst>
                <a:cxn ang="T10">
                  <a:pos x="T0" y="T1"/>
                </a:cxn>
                <a:cxn ang="T11">
                  <a:pos x="T2" y="T3"/>
                </a:cxn>
                <a:cxn ang="T12">
                  <a:pos x="T4" y="T5"/>
                </a:cxn>
                <a:cxn ang="T13">
                  <a:pos x="T6" y="T7"/>
                </a:cxn>
                <a:cxn ang="T14">
                  <a:pos x="T8" y="T9"/>
                </a:cxn>
              </a:cxnLst>
              <a:rect l="T15" t="T16" r="T17" b="T18"/>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p:spPr>
          <p:txBody>
            <a:bodyPr/>
            <a:lstStyle/>
            <a:p>
              <a:endParaRPr lang="en-US"/>
            </a:p>
          </p:txBody>
        </p:sp>
        <p:sp>
          <p:nvSpPr>
            <p:cNvPr id="224" name="Freeform 93"/>
            <p:cNvSpPr>
              <a:spLocks/>
            </p:cNvSpPr>
            <p:nvPr/>
          </p:nvSpPr>
          <p:spPr bwMode="auto">
            <a:xfrm>
              <a:off x="4965" y="3291"/>
              <a:ext cx="51" cy="44"/>
            </a:xfrm>
            <a:custGeom>
              <a:avLst/>
              <a:gdLst>
                <a:gd name="T0" fmla="*/ 9 w 84"/>
                <a:gd name="T1" fmla="*/ 0 h 84"/>
                <a:gd name="T2" fmla="*/ 19 w 84"/>
                <a:gd name="T3" fmla="*/ 6 h 84"/>
                <a:gd name="T4" fmla="*/ 9 w 84"/>
                <a:gd name="T5" fmla="*/ 12 h 84"/>
                <a:gd name="T6" fmla="*/ 0 w 84"/>
                <a:gd name="T7" fmla="*/ 6 h 84"/>
                <a:gd name="T8" fmla="*/ 9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5" name="Freeform 94"/>
            <p:cNvSpPr>
              <a:spLocks/>
            </p:cNvSpPr>
            <p:nvPr/>
          </p:nvSpPr>
          <p:spPr bwMode="auto">
            <a:xfrm>
              <a:off x="5106" y="3354"/>
              <a:ext cx="54" cy="44"/>
            </a:xfrm>
            <a:custGeom>
              <a:avLst/>
              <a:gdLst>
                <a:gd name="T0" fmla="*/ 11 w 84"/>
                <a:gd name="T1" fmla="*/ 0 h 84"/>
                <a:gd name="T2" fmla="*/ 23 w 84"/>
                <a:gd name="T3" fmla="*/ 6 h 84"/>
                <a:gd name="T4" fmla="*/ 11 w 84"/>
                <a:gd name="T5" fmla="*/ 12 h 84"/>
                <a:gd name="T6" fmla="*/ 0 w 84"/>
                <a:gd name="T7" fmla="*/ 6 h 84"/>
                <a:gd name="T8" fmla="*/ 11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6" name="Freeform 95"/>
            <p:cNvSpPr>
              <a:spLocks/>
            </p:cNvSpPr>
            <p:nvPr/>
          </p:nvSpPr>
          <p:spPr bwMode="auto">
            <a:xfrm>
              <a:off x="5249" y="3432"/>
              <a:ext cx="53" cy="45"/>
            </a:xfrm>
            <a:custGeom>
              <a:avLst/>
              <a:gdLst>
                <a:gd name="T0" fmla="*/ 11 w 84"/>
                <a:gd name="T1" fmla="*/ 0 h 84"/>
                <a:gd name="T2" fmla="*/ 21 w 84"/>
                <a:gd name="T3" fmla="*/ 6 h 84"/>
                <a:gd name="T4" fmla="*/ 11 w 84"/>
                <a:gd name="T5" fmla="*/ 13 h 84"/>
                <a:gd name="T6" fmla="*/ 0 w 84"/>
                <a:gd name="T7" fmla="*/ 6 h 84"/>
                <a:gd name="T8" fmla="*/ 11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7" name="Freeform 96"/>
            <p:cNvSpPr>
              <a:spLocks/>
            </p:cNvSpPr>
            <p:nvPr/>
          </p:nvSpPr>
          <p:spPr bwMode="auto">
            <a:xfrm>
              <a:off x="5392" y="3454"/>
              <a:ext cx="52" cy="44"/>
            </a:xfrm>
            <a:custGeom>
              <a:avLst/>
              <a:gdLst>
                <a:gd name="T0" fmla="*/ 10 w 84"/>
                <a:gd name="T1" fmla="*/ 0 h 84"/>
                <a:gd name="T2" fmla="*/ 20 w 84"/>
                <a:gd name="T3" fmla="*/ 6 h 84"/>
                <a:gd name="T4" fmla="*/ 10 w 84"/>
                <a:gd name="T5" fmla="*/ 12 h 84"/>
                <a:gd name="T6" fmla="*/ 0 w 84"/>
                <a:gd name="T7" fmla="*/ 6 h 84"/>
                <a:gd name="T8" fmla="*/ 10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8" name="Freeform 97"/>
            <p:cNvSpPr>
              <a:spLocks/>
            </p:cNvSpPr>
            <p:nvPr/>
          </p:nvSpPr>
          <p:spPr bwMode="auto">
            <a:xfrm>
              <a:off x="5534" y="3470"/>
              <a:ext cx="53" cy="44"/>
            </a:xfrm>
            <a:custGeom>
              <a:avLst/>
              <a:gdLst>
                <a:gd name="T0" fmla="*/ 11 w 84"/>
                <a:gd name="T1" fmla="*/ 0 h 84"/>
                <a:gd name="T2" fmla="*/ 21 w 84"/>
                <a:gd name="T3" fmla="*/ 6 h 84"/>
                <a:gd name="T4" fmla="*/ 11 w 84"/>
                <a:gd name="T5" fmla="*/ 12 h 84"/>
                <a:gd name="T6" fmla="*/ 0 w 84"/>
                <a:gd name="T7" fmla="*/ 6 h 84"/>
                <a:gd name="T8" fmla="*/ 11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29" name="Freeform 98"/>
            <p:cNvSpPr>
              <a:spLocks/>
            </p:cNvSpPr>
            <p:nvPr/>
          </p:nvSpPr>
          <p:spPr bwMode="auto">
            <a:xfrm>
              <a:off x="5677" y="3510"/>
              <a:ext cx="51" cy="45"/>
            </a:xfrm>
            <a:custGeom>
              <a:avLst/>
              <a:gdLst>
                <a:gd name="T0" fmla="*/ 9 w 84"/>
                <a:gd name="T1" fmla="*/ 0 h 84"/>
                <a:gd name="T2" fmla="*/ 19 w 84"/>
                <a:gd name="T3" fmla="*/ 6 h 84"/>
                <a:gd name="T4" fmla="*/ 9 w 84"/>
                <a:gd name="T5" fmla="*/ 13 h 84"/>
                <a:gd name="T6" fmla="*/ 0 w 84"/>
                <a:gd name="T7" fmla="*/ 6 h 84"/>
                <a:gd name="T8" fmla="*/ 9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p:spPr>
          <p:txBody>
            <a:bodyPr/>
            <a:lstStyle/>
            <a:p>
              <a:endParaRPr lang="en-US"/>
            </a:p>
          </p:txBody>
        </p:sp>
        <p:sp>
          <p:nvSpPr>
            <p:cNvPr id="230" name="Rectangle 99"/>
            <p:cNvSpPr>
              <a:spLocks noChangeArrowheads="1"/>
            </p:cNvSpPr>
            <p:nvPr/>
          </p:nvSpPr>
          <p:spPr bwMode="auto">
            <a:xfrm>
              <a:off x="3573" y="3614"/>
              <a:ext cx="146" cy="84"/>
            </a:xfrm>
            <a:prstGeom prst="rect">
              <a:avLst/>
            </a:prstGeom>
            <a:noFill/>
            <a:ln w="9525">
              <a:noFill/>
              <a:miter lim="800000"/>
              <a:headEnd/>
              <a:tailEnd/>
            </a:ln>
          </p:spPr>
          <p:txBody>
            <a:bodyPr wrap="none" lIns="0" tIns="0" rIns="0" bIns="0">
              <a:spAutoFit/>
            </a:bodyPr>
            <a:lstStyle/>
            <a:p>
              <a:pPr algn="r" eaLnBrk="0" hangingPunct="0"/>
              <a:r>
                <a:rPr lang="en-US" sz="1200" b="1" dirty="0">
                  <a:solidFill>
                    <a:schemeClr val="bg1"/>
                  </a:solidFill>
                </a:rPr>
                <a:t>100</a:t>
              </a:r>
              <a:endParaRPr lang="en-US" sz="1200" b="1" dirty="0">
                <a:solidFill>
                  <a:schemeClr val="bg1"/>
                </a:solidFill>
                <a:latin typeface="Times New Roman" pitchFamily="18" charset="0"/>
              </a:endParaRPr>
            </a:p>
          </p:txBody>
        </p:sp>
        <p:sp>
          <p:nvSpPr>
            <p:cNvPr id="231" name="Rectangle 100"/>
            <p:cNvSpPr>
              <a:spLocks noChangeArrowheads="1"/>
            </p:cNvSpPr>
            <p:nvPr/>
          </p:nvSpPr>
          <p:spPr bwMode="auto">
            <a:xfrm>
              <a:off x="3602" y="3210"/>
              <a:ext cx="146" cy="84"/>
            </a:xfrm>
            <a:prstGeom prst="rect">
              <a:avLst/>
            </a:prstGeom>
            <a:noFill/>
            <a:ln w="9525">
              <a:noFill/>
              <a:miter lim="800000"/>
              <a:headEnd/>
              <a:tailEnd/>
            </a:ln>
          </p:spPr>
          <p:txBody>
            <a:bodyPr wrap="none" lIns="0" tIns="0" rIns="0" bIns="0">
              <a:spAutoFit/>
            </a:bodyPr>
            <a:lstStyle/>
            <a:p>
              <a:pPr algn="r" eaLnBrk="0" hangingPunct="0"/>
              <a:r>
                <a:rPr lang="en-US" sz="1200" b="1" dirty="0">
                  <a:solidFill>
                    <a:schemeClr val="bg1"/>
                  </a:solidFill>
                </a:rPr>
                <a:t>150</a:t>
              </a:r>
              <a:endParaRPr lang="en-US" sz="1200" b="1" dirty="0">
                <a:solidFill>
                  <a:schemeClr val="bg1"/>
                </a:solidFill>
                <a:latin typeface="Times New Roman" pitchFamily="18" charset="0"/>
              </a:endParaRPr>
            </a:p>
          </p:txBody>
        </p:sp>
        <p:sp>
          <p:nvSpPr>
            <p:cNvPr id="232" name="Rectangle 101"/>
            <p:cNvSpPr>
              <a:spLocks noChangeArrowheads="1"/>
            </p:cNvSpPr>
            <p:nvPr/>
          </p:nvSpPr>
          <p:spPr bwMode="auto">
            <a:xfrm>
              <a:off x="3573" y="2831"/>
              <a:ext cx="146" cy="84"/>
            </a:xfrm>
            <a:prstGeom prst="rect">
              <a:avLst/>
            </a:prstGeom>
            <a:noFill/>
            <a:ln w="9525">
              <a:noFill/>
              <a:miter lim="800000"/>
              <a:headEnd/>
              <a:tailEnd/>
            </a:ln>
          </p:spPr>
          <p:txBody>
            <a:bodyPr wrap="none" lIns="0" tIns="0" rIns="0" bIns="0">
              <a:spAutoFit/>
            </a:bodyPr>
            <a:lstStyle/>
            <a:p>
              <a:pPr algn="r" eaLnBrk="0" hangingPunct="0"/>
              <a:r>
                <a:rPr lang="en-US" sz="1200" b="1" dirty="0">
                  <a:solidFill>
                    <a:schemeClr val="bg1"/>
                  </a:solidFill>
                </a:rPr>
                <a:t>200</a:t>
              </a:r>
              <a:endParaRPr lang="en-US" sz="1200" b="1" dirty="0">
                <a:solidFill>
                  <a:schemeClr val="bg1"/>
                </a:solidFill>
                <a:latin typeface="Times New Roman" pitchFamily="18" charset="0"/>
              </a:endParaRPr>
            </a:p>
          </p:txBody>
        </p:sp>
        <p:sp>
          <p:nvSpPr>
            <p:cNvPr id="233" name="Rectangle 102"/>
            <p:cNvSpPr>
              <a:spLocks noChangeArrowheads="1"/>
            </p:cNvSpPr>
            <p:nvPr/>
          </p:nvSpPr>
          <p:spPr bwMode="auto">
            <a:xfrm>
              <a:off x="3573" y="2443"/>
              <a:ext cx="146" cy="84"/>
            </a:xfrm>
            <a:prstGeom prst="rect">
              <a:avLst/>
            </a:prstGeom>
            <a:noFill/>
            <a:ln w="9525">
              <a:noFill/>
              <a:miter lim="800000"/>
              <a:headEnd/>
              <a:tailEnd/>
            </a:ln>
          </p:spPr>
          <p:txBody>
            <a:bodyPr wrap="none" lIns="0" tIns="0" rIns="0" bIns="0">
              <a:spAutoFit/>
            </a:bodyPr>
            <a:lstStyle/>
            <a:p>
              <a:pPr algn="r" eaLnBrk="0" hangingPunct="0"/>
              <a:r>
                <a:rPr lang="en-US" sz="1200" b="1" dirty="0">
                  <a:solidFill>
                    <a:schemeClr val="bg1"/>
                  </a:solidFill>
                </a:rPr>
                <a:t>250</a:t>
              </a:r>
              <a:endParaRPr lang="en-US" sz="1200" b="1" dirty="0">
                <a:solidFill>
                  <a:schemeClr val="bg1"/>
                </a:solidFill>
                <a:latin typeface="Times New Roman" pitchFamily="18" charset="0"/>
              </a:endParaRPr>
            </a:p>
          </p:txBody>
        </p:sp>
        <p:sp>
          <p:nvSpPr>
            <p:cNvPr id="234" name="Rectangle 103"/>
            <p:cNvSpPr>
              <a:spLocks noChangeArrowheads="1"/>
            </p:cNvSpPr>
            <p:nvPr/>
          </p:nvSpPr>
          <p:spPr bwMode="auto">
            <a:xfrm>
              <a:off x="3963" y="3900"/>
              <a:ext cx="83" cy="84"/>
            </a:xfrm>
            <a:prstGeom prst="rect">
              <a:avLst/>
            </a:prstGeom>
            <a:noFill/>
            <a:ln w="9525">
              <a:noFill/>
              <a:miter lim="800000"/>
              <a:headEnd/>
              <a:tailEnd/>
            </a:ln>
          </p:spPr>
          <p:txBody>
            <a:bodyPr wrap="square" lIns="0" tIns="0" rIns="0" bIns="0">
              <a:spAutoFit/>
            </a:bodyPr>
            <a:lstStyle/>
            <a:p>
              <a:pPr algn="ctr" eaLnBrk="0" hangingPunct="0"/>
              <a:r>
                <a:rPr lang="en-US" sz="1200" b="1" dirty="0">
                  <a:solidFill>
                    <a:schemeClr val="bg1"/>
                  </a:solidFill>
                </a:rPr>
                <a:t>0</a:t>
              </a:r>
              <a:endParaRPr lang="en-US" sz="1200" b="1" dirty="0">
                <a:solidFill>
                  <a:schemeClr val="bg1"/>
                </a:solidFill>
                <a:latin typeface="Times New Roman" pitchFamily="18" charset="0"/>
              </a:endParaRPr>
            </a:p>
          </p:txBody>
        </p:sp>
        <p:sp>
          <p:nvSpPr>
            <p:cNvPr id="235" name="Rectangle 104"/>
            <p:cNvSpPr>
              <a:spLocks noChangeArrowheads="1"/>
            </p:cNvSpPr>
            <p:nvPr/>
          </p:nvSpPr>
          <p:spPr bwMode="auto">
            <a:xfrm>
              <a:off x="4398" y="3921"/>
              <a:ext cx="49" cy="84"/>
            </a:xfrm>
            <a:prstGeom prst="rect">
              <a:avLst/>
            </a:prstGeom>
            <a:noFill/>
            <a:ln w="9525">
              <a:noFill/>
              <a:miter lim="800000"/>
              <a:headEnd/>
              <a:tailEnd/>
            </a:ln>
          </p:spPr>
          <p:txBody>
            <a:bodyPr wrap="none" lIns="0" tIns="0" rIns="0" bIns="0">
              <a:spAutoFit/>
            </a:bodyPr>
            <a:lstStyle/>
            <a:p>
              <a:pPr algn="ctr" eaLnBrk="0" hangingPunct="0"/>
              <a:r>
                <a:rPr lang="en-US" sz="1200" b="1" dirty="0">
                  <a:solidFill>
                    <a:schemeClr val="bg1"/>
                  </a:solidFill>
                </a:rPr>
                <a:t>1</a:t>
              </a:r>
              <a:endParaRPr lang="en-US" sz="1200" b="1" dirty="0">
                <a:solidFill>
                  <a:schemeClr val="bg1"/>
                </a:solidFill>
                <a:latin typeface="Times New Roman" pitchFamily="18" charset="0"/>
              </a:endParaRPr>
            </a:p>
          </p:txBody>
        </p:sp>
        <p:sp>
          <p:nvSpPr>
            <p:cNvPr id="236" name="Rectangle 105"/>
            <p:cNvSpPr>
              <a:spLocks noChangeArrowheads="1"/>
            </p:cNvSpPr>
            <p:nvPr/>
          </p:nvSpPr>
          <p:spPr bwMode="auto">
            <a:xfrm>
              <a:off x="4822" y="3921"/>
              <a:ext cx="49" cy="84"/>
            </a:xfrm>
            <a:prstGeom prst="rect">
              <a:avLst/>
            </a:prstGeom>
            <a:noFill/>
            <a:ln w="9525">
              <a:noFill/>
              <a:miter lim="800000"/>
              <a:headEnd/>
              <a:tailEnd/>
            </a:ln>
          </p:spPr>
          <p:txBody>
            <a:bodyPr wrap="none" lIns="0" tIns="0" rIns="0" bIns="0">
              <a:spAutoFit/>
            </a:bodyPr>
            <a:lstStyle/>
            <a:p>
              <a:pPr algn="ctr" eaLnBrk="0" hangingPunct="0"/>
              <a:r>
                <a:rPr lang="en-US" sz="1200" b="1" dirty="0">
                  <a:solidFill>
                    <a:schemeClr val="bg1"/>
                  </a:solidFill>
                </a:rPr>
                <a:t>2</a:t>
              </a:r>
              <a:endParaRPr lang="en-US" sz="1200" b="1" dirty="0">
                <a:solidFill>
                  <a:schemeClr val="bg1"/>
                </a:solidFill>
                <a:latin typeface="Times New Roman" pitchFamily="18" charset="0"/>
              </a:endParaRPr>
            </a:p>
          </p:txBody>
        </p:sp>
        <p:sp>
          <p:nvSpPr>
            <p:cNvPr id="237" name="Rectangle 106"/>
            <p:cNvSpPr>
              <a:spLocks noChangeArrowheads="1"/>
            </p:cNvSpPr>
            <p:nvPr/>
          </p:nvSpPr>
          <p:spPr bwMode="auto">
            <a:xfrm>
              <a:off x="5245" y="3921"/>
              <a:ext cx="49" cy="84"/>
            </a:xfrm>
            <a:prstGeom prst="rect">
              <a:avLst/>
            </a:prstGeom>
            <a:noFill/>
            <a:ln w="9525">
              <a:noFill/>
              <a:miter lim="800000"/>
              <a:headEnd/>
              <a:tailEnd/>
            </a:ln>
          </p:spPr>
          <p:txBody>
            <a:bodyPr wrap="none" lIns="0" tIns="0" rIns="0" bIns="0">
              <a:spAutoFit/>
            </a:bodyPr>
            <a:lstStyle/>
            <a:p>
              <a:pPr algn="ctr" eaLnBrk="0" hangingPunct="0"/>
              <a:r>
                <a:rPr lang="en-US" sz="1200" b="1" dirty="0">
                  <a:solidFill>
                    <a:schemeClr val="bg1"/>
                  </a:solidFill>
                </a:rPr>
                <a:t>3</a:t>
              </a:r>
              <a:endParaRPr lang="en-US" sz="1200" b="1" dirty="0">
                <a:solidFill>
                  <a:schemeClr val="bg1"/>
                </a:solidFill>
                <a:latin typeface="Times New Roman" pitchFamily="18" charset="0"/>
              </a:endParaRPr>
            </a:p>
          </p:txBody>
        </p:sp>
        <p:sp>
          <p:nvSpPr>
            <p:cNvPr id="238" name="Rectangle 107"/>
            <p:cNvSpPr>
              <a:spLocks noChangeArrowheads="1"/>
            </p:cNvSpPr>
            <p:nvPr/>
          </p:nvSpPr>
          <p:spPr bwMode="auto">
            <a:xfrm>
              <a:off x="5631" y="3921"/>
              <a:ext cx="137" cy="84"/>
            </a:xfrm>
            <a:prstGeom prst="rect">
              <a:avLst/>
            </a:prstGeom>
            <a:noFill/>
            <a:ln w="9525">
              <a:noFill/>
              <a:miter lim="800000"/>
              <a:headEnd/>
              <a:tailEnd/>
            </a:ln>
          </p:spPr>
          <p:txBody>
            <a:bodyPr wrap="none" lIns="0" tIns="0" rIns="0" bIns="0">
              <a:spAutoFit/>
            </a:bodyPr>
            <a:lstStyle/>
            <a:p>
              <a:pPr algn="ctr" eaLnBrk="0" hangingPunct="0"/>
              <a:r>
                <a:rPr lang="en-US" sz="1200" b="1" dirty="0">
                  <a:solidFill>
                    <a:schemeClr val="bg1"/>
                  </a:solidFill>
                </a:rPr>
                <a:t>4hr</a:t>
              </a:r>
              <a:endParaRPr lang="en-US" sz="1200" b="1" dirty="0">
                <a:solidFill>
                  <a:schemeClr val="bg1"/>
                </a:solidFill>
                <a:latin typeface="Times New Roman" pitchFamily="18" charset="0"/>
              </a:endParaRPr>
            </a:p>
          </p:txBody>
        </p:sp>
        <p:sp>
          <p:nvSpPr>
            <p:cNvPr id="239" name="Rectangle 108"/>
            <p:cNvSpPr>
              <a:spLocks noChangeArrowheads="1"/>
            </p:cNvSpPr>
            <p:nvPr/>
          </p:nvSpPr>
          <p:spPr bwMode="auto">
            <a:xfrm>
              <a:off x="4412" y="4018"/>
              <a:ext cx="780" cy="84"/>
            </a:xfrm>
            <a:prstGeom prst="rect">
              <a:avLst/>
            </a:prstGeom>
            <a:noFill/>
            <a:ln w="9525">
              <a:noFill/>
              <a:miter lim="800000"/>
              <a:headEnd/>
              <a:tailEnd/>
            </a:ln>
          </p:spPr>
          <p:txBody>
            <a:bodyPr wrap="none" lIns="0" tIns="0" rIns="0" bIns="0">
              <a:spAutoFit/>
            </a:bodyPr>
            <a:lstStyle/>
            <a:p>
              <a:pPr eaLnBrk="0" hangingPunct="0"/>
              <a:r>
                <a:rPr lang="en-US" sz="1200" b="1" dirty="0">
                  <a:solidFill>
                    <a:schemeClr val="bg1"/>
                  </a:solidFill>
                </a:rPr>
                <a:t>Time After Ethanol</a:t>
              </a:r>
              <a:endParaRPr lang="en-US" sz="1200" b="1" dirty="0">
                <a:solidFill>
                  <a:schemeClr val="bg1"/>
                </a:solidFill>
                <a:latin typeface="Times New Roman" pitchFamily="18" charset="0"/>
              </a:endParaRPr>
            </a:p>
          </p:txBody>
        </p:sp>
        <p:sp>
          <p:nvSpPr>
            <p:cNvPr id="240" name="Rectangle 109"/>
            <p:cNvSpPr>
              <a:spLocks noChangeArrowheads="1"/>
            </p:cNvSpPr>
            <p:nvPr/>
          </p:nvSpPr>
          <p:spPr bwMode="auto">
            <a:xfrm rot="16200000">
              <a:off x="3131" y="3198"/>
              <a:ext cx="634" cy="106"/>
            </a:xfrm>
            <a:prstGeom prst="rect">
              <a:avLst/>
            </a:prstGeom>
            <a:noFill/>
            <a:ln w="9525">
              <a:noFill/>
              <a:miter lim="800000"/>
              <a:headEnd/>
              <a:tailEnd/>
            </a:ln>
          </p:spPr>
          <p:txBody>
            <a:bodyPr wrap="none" lIns="0" tIns="0" rIns="0" bIns="0">
              <a:spAutoFit/>
            </a:bodyPr>
            <a:lstStyle/>
            <a:p>
              <a:pPr eaLnBrk="0" hangingPunct="0"/>
              <a:r>
                <a:rPr lang="en-US" sz="1200" b="1" dirty="0">
                  <a:solidFill>
                    <a:schemeClr val="bg1"/>
                  </a:solidFill>
                </a:rPr>
                <a:t>% of Basal Release</a:t>
              </a:r>
              <a:endParaRPr lang="en-US" sz="1200" b="1" dirty="0">
                <a:solidFill>
                  <a:schemeClr val="bg1"/>
                </a:solidFill>
                <a:latin typeface="Times New Roman" pitchFamily="18" charset="0"/>
              </a:endParaRPr>
            </a:p>
          </p:txBody>
        </p:sp>
        <p:sp>
          <p:nvSpPr>
            <p:cNvPr id="241" name="Line 110"/>
            <p:cNvSpPr>
              <a:spLocks noChangeShapeType="1"/>
            </p:cNvSpPr>
            <p:nvPr/>
          </p:nvSpPr>
          <p:spPr bwMode="auto">
            <a:xfrm>
              <a:off x="5340" y="2978"/>
              <a:ext cx="120" cy="0"/>
            </a:xfrm>
            <a:prstGeom prst="line">
              <a:avLst/>
            </a:prstGeom>
            <a:noFill/>
            <a:ln w="28575">
              <a:solidFill>
                <a:srgbClr val="FF9966"/>
              </a:solidFill>
              <a:round/>
              <a:headEnd/>
              <a:tailEnd/>
            </a:ln>
          </p:spPr>
          <p:txBody>
            <a:bodyPr/>
            <a:lstStyle/>
            <a:p>
              <a:endParaRPr lang="en-US"/>
            </a:p>
          </p:txBody>
        </p:sp>
        <p:sp>
          <p:nvSpPr>
            <p:cNvPr id="242" name="Oval 111"/>
            <p:cNvSpPr>
              <a:spLocks noChangeArrowheads="1"/>
            </p:cNvSpPr>
            <p:nvPr/>
          </p:nvSpPr>
          <p:spPr bwMode="auto">
            <a:xfrm>
              <a:off x="5377" y="2959"/>
              <a:ext cx="42" cy="34"/>
            </a:xfrm>
            <a:prstGeom prst="ellipse">
              <a:avLst/>
            </a:prstGeom>
            <a:solidFill>
              <a:srgbClr val="FF9966"/>
            </a:solidFill>
            <a:ln w="9525">
              <a:solidFill>
                <a:srgbClr val="FF9966"/>
              </a:solidFill>
              <a:round/>
              <a:headEnd/>
              <a:tailEnd/>
            </a:ln>
          </p:spPr>
          <p:txBody>
            <a:bodyPr/>
            <a:lstStyle/>
            <a:p>
              <a:endParaRPr lang="en-US"/>
            </a:p>
          </p:txBody>
        </p:sp>
        <p:sp>
          <p:nvSpPr>
            <p:cNvPr id="243" name="Rectangle 112"/>
            <p:cNvSpPr>
              <a:spLocks noChangeArrowheads="1"/>
            </p:cNvSpPr>
            <p:nvPr/>
          </p:nvSpPr>
          <p:spPr bwMode="auto">
            <a:xfrm>
              <a:off x="5503" y="2943"/>
              <a:ext cx="171" cy="84"/>
            </a:xfrm>
            <a:prstGeom prst="rect">
              <a:avLst/>
            </a:prstGeom>
            <a:noFill/>
            <a:ln w="9525">
              <a:noFill/>
              <a:miter lim="800000"/>
              <a:headEnd/>
              <a:tailEnd/>
            </a:ln>
          </p:spPr>
          <p:txBody>
            <a:bodyPr wrap="none" lIns="0" tIns="0" rIns="0" bIns="0">
              <a:spAutoFit/>
            </a:bodyPr>
            <a:lstStyle/>
            <a:p>
              <a:pPr eaLnBrk="0" hangingPunct="0"/>
              <a:r>
                <a:rPr lang="en-US" sz="1200" b="1" dirty="0">
                  <a:solidFill>
                    <a:schemeClr val="bg1"/>
                  </a:solidFill>
                </a:rPr>
                <a:t>0.25</a:t>
              </a:r>
              <a:endParaRPr lang="en-US" sz="1200" b="1" dirty="0">
                <a:solidFill>
                  <a:schemeClr val="bg1"/>
                </a:solidFill>
                <a:latin typeface="Times New Roman" pitchFamily="18" charset="0"/>
              </a:endParaRPr>
            </a:p>
          </p:txBody>
        </p:sp>
        <p:sp>
          <p:nvSpPr>
            <p:cNvPr id="244" name="Line 113"/>
            <p:cNvSpPr>
              <a:spLocks noChangeShapeType="1"/>
            </p:cNvSpPr>
            <p:nvPr/>
          </p:nvSpPr>
          <p:spPr bwMode="auto">
            <a:xfrm>
              <a:off x="5340" y="3063"/>
              <a:ext cx="120" cy="1"/>
            </a:xfrm>
            <a:prstGeom prst="line">
              <a:avLst/>
            </a:prstGeom>
            <a:noFill/>
            <a:ln w="28575">
              <a:solidFill>
                <a:srgbClr val="66CCFF"/>
              </a:solidFill>
              <a:round/>
              <a:headEnd/>
              <a:tailEnd/>
            </a:ln>
          </p:spPr>
          <p:txBody>
            <a:bodyPr/>
            <a:lstStyle/>
            <a:p>
              <a:endParaRPr lang="en-US"/>
            </a:p>
          </p:txBody>
        </p:sp>
        <p:sp>
          <p:nvSpPr>
            <p:cNvPr id="245" name="Rectangle 114"/>
            <p:cNvSpPr>
              <a:spLocks noChangeArrowheads="1"/>
            </p:cNvSpPr>
            <p:nvPr/>
          </p:nvSpPr>
          <p:spPr bwMode="auto">
            <a:xfrm>
              <a:off x="5377" y="3044"/>
              <a:ext cx="42" cy="34"/>
            </a:xfrm>
            <a:prstGeom prst="rect">
              <a:avLst/>
            </a:prstGeom>
            <a:solidFill>
              <a:srgbClr val="66CCFF"/>
            </a:solidFill>
            <a:ln w="9525">
              <a:solidFill>
                <a:srgbClr val="66CCFF"/>
              </a:solidFill>
              <a:miter lim="800000"/>
              <a:headEnd/>
              <a:tailEnd/>
            </a:ln>
          </p:spPr>
          <p:txBody>
            <a:bodyPr/>
            <a:lstStyle/>
            <a:p>
              <a:endParaRPr lang="en-US"/>
            </a:p>
          </p:txBody>
        </p:sp>
        <p:sp>
          <p:nvSpPr>
            <p:cNvPr id="246" name="Rectangle 115"/>
            <p:cNvSpPr>
              <a:spLocks noChangeArrowheads="1"/>
            </p:cNvSpPr>
            <p:nvPr/>
          </p:nvSpPr>
          <p:spPr bwMode="auto">
            <a:xfrm>
              <a:off x="5503" y="3027"/>
              <a:ext cx="122" cy="84"/>
            </a:xfrm>
            <a:prstGeom prst="rect">
              <a:avLst/>
            </a:prstGeom>
            <a:noFill/>
            <a:ln w="9525">
              <a:noFill/>
              <a:miter lim="800000"/>
              <a:headEnd/>
              <a:tailEnd/>
            </a:ln>
          </p:spPr>
          <p:txBody>
            <a:bodyPr wrap="none" lIns="0" tIns="0" rIns="0" bIns="0">
              <a:spAutoFit/>
            </a:bodyPr>
            <a:lstStyle/>
            <a:p>
              <a:pPr eaLnBrk="0" hangingPunct="0"/>
              <a:r>
                <a:rPr lang="en-US" sz="1200" b="1" dirty="0">
                  <a:solidFill>
                    <a:schemeClr val="bg1"/>
                  </a:solidFill>
                </a:rPr>
                <a:t>0.5</a:t>
              </a:r>
              <a:endParaRPr lang="en-US" sz="1200" b="1" dirty="0">
                <a:solidFill>
                  <a:schemeClr val="bg1"/>
                </a:solidFill>
                <a:latin typeface="Times New Roman" pitchFamily="18" charset="0"/>
              </a:endParaRPr>
            </a:p>
          </p:txBody>
        </p:sp>
        <p:sp>
          <p:nvSpPr>
            <p:cNvPr id="247" name="Line 116"/>
            <p:cNvSpPr>
              <a:spLocks noChangeShapeType="1"/>
            </p:cNvSpPr>
            <p:nvPr/>
          </p:nvSpPr>
          <p:spPr bwMode="auto">
            <a:xfrm>
              <a:off x="5340" y="3148"/>
              <a:ext cx="120" cy="0"/>
            </a:xfrm>
            <a:prstGeom prst="line">
              <a:avLst/>
            </a:prstGeom>
            <a:noFill/>
            <a:ln w="28575">
              <a:solidFill>
                <a:srgbClr val="00FF00"/>
              </a:solidFill>
              <a:round/>
              <a:headEnd/>
              <a:tailEnd/>
            </a:ln>
          </p:spPr>
          <p:txBody>
            <a:bodyPr/>
            <a:lstStyle/>
            <a:p>
              <a:endParaRPr lang="en-US"/>
            </a:p>
          </p:txBody>
        </p:sp>
        <p:sp>
          <p:nvSpPr>
            <p:cNvPr id="248" name="Freeform 117"/>
            <p:cNvSpPr>
              <a:spLocks/>
            </p:cNvSpPr>
            <p:nvPr/>
          </p:nvSpPr>
          <p:spPr bwMode="auto">
            <a:xfrm>
              <a:off x="5377" y="3129"/>
              <a:ext cx="45" cy="38"/>
            </a:xfrm>
            <a:custGeom>
              <a:avLst/>
              <a:gdLst>
                <a:gd name="T0" fmla="*/ 9 w 72"/>
                <a:gd name="T1" fmla="*/ 0 h 72"/>
                <a:gd name="T2" fmla="*/ 17 w 72"/>
                <a:gd name="T3" fmla="*/ 11 h 72"/>
                <a:gd name="T4" fmla="*/ 0 w 72"/>
                <a:gd name="T5" fmla="*/ 11 h 72"/>
                <a:gd name="T6" fmla="*/ 9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p:spPr>
          <p:txBody>
            <a:bodyPr/>
            <a:lstStyle/>
            <a:p>
              <a:endParaRPr lang="en-US"/>
            </a:p>
          </p:txBody>
        </p:sp>
        <p:sp>
          <p:nvSpPr>
            <p:cNvPr id="249" name="Rectangle 118"/>
            <p:cNvSpPr>
              <a:spLocks noChangeArrowheads="1"/>
            </p:cNvSpPr>
            <p:nvPr/>
          </p:nvSpPr>
          <p:spPr bwMode="auto">
            <a:xfrm>
              <a:off x="5493" y="3106"/>
              <a:ext cx="49" cy="84"/>
            </a:xfrm>
            <a:prstGeom prst="rect">
              <a:avLst/>
            </a:prstGeom>
            <a:noFill/>
            <a:ln w="9525">
              <a:noFill/>
              <a:miter lim="800000"/>
              <a:headEnd/>
              <a:tailEnd/>
            </a:ln>
          </p:spPr>
          <p:txBody>
            <a:bodyPr wrap="none" lIns="0" tIns="0" rIns="0" bIns="0">
              <a:spAutoFit/>
            </a:bodyPr>
            <a:lstStyle/>
            <a:p>
              <a:pPr eaLnBrk="0" hangingPunct="0"/>
              <a:r>
                <a:rPr lang="en-US" sz="1200" b="1" dirty="0">
                  <a:solidFill>
                    <a:schemeClr val="bg1"/>
                  </a:solidFill>
                </a:rPr>
                <a:t>1</a:t>
              </a:r>
              <a:endParaRPr lang="en-US" sz="1200" b="1" dirty="0">
                <a:solidFill>
                  <a:schemeClr val="bg1"/>
                </a:solidFill>
                <a:latin typeface="Times New Roman" pitchFamily="18" charset="0"/>
              </a:endParaRPr>
            </a:p>
          </p:txBody>
        </p:sp>
        <p:sp>
          <p:nvSpPr>
            <p:cNvPr id="250" name="Line 119"/>
            <p:cNvSpPr>
              <a:spLocks noChangeShapeType="1"/>
            </p:cNvSpPr>
            <p:nvPr/>
          </p:nvSpPr>
          <p:spPr bwMode="auto">
            <a:xfrm>
              <a:off x="5340" y="3232"/>
              <a:ext cx="120" cy="1"/>
            </a:xfrm>
            <a:prstGeom prst="line">
              <a:avLst/>
            </a:prstGeom>
            <a:noFill/>
            <a:ln w="28575">
              <a:solidFill>
                <a:srgbClr val="FFFF99"/>
              </a:solidFill>
              <a:round/>
              <a:headEnd/>
              <a:tailEnd/>
            </a:ln>
          </p:spPr>
          <p:txBody>
            <a:bodyPr/>
            <a:lstStyle/>
            <a:p>
              <a:endParaRPr lang="en-US"/>
            </a:p>
          </p:txBody>
        </p:sp>
        <p:sp>
          <p:nvSpPr>
            <p:cNvPr id="251" name="Freeform 120"/>
            <p:cNvSpPr>
              <a:spLocks/>
            </p:cNvSpPr>
            <p:nvPr/>
          </p:nvSpPr>
          <p:spPr bwMode="auto">
            <a:xfrm>
              <a:off x="5377" y="3213"/>
              <a:ext cx="45" cy="38"/>
            </a:xfrm>
            <a:custGeom>
              <a:avLst/>
              <a:gdLst>
                <a:gd name="T0" fmla="*/ 9 w 72"/>
                <a:gd name="T1" fmla="*/ 0 h 72"/>
                <a:gd name="T2" fmla="*/ 17 w 72"/>
                <a:gd name="T3" fmla="*/ 5 h 72"/>
                <a:gd name="T4" fmla="*/ 9 w 72"/>
                <a:gd name="T5" fmla="*/ 11 h 72"/>
                <a:gd name="T6" fmla="*/ 0 w 72"/>
                <a:gd name="T7" fmla="*/ 5 h 72"/>
                <a:gd name="T8" fmla="*/ 9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p:spPr>
          <p:txBody>
            <a:bodyPr/>
            <a:lstStyle/>
            <a:p>
              <a:endParaRPr lang="en-US"/>
            </a:p>
          </p:txBody>
        </p:sp>
        <p:sp>
          <p:nvSpPr>
            <p:cNvPr id="252" name="Rectangle 121"/>
            <p:cNvSpPr>
              <a:spLocks noChangeArrowheads="1"/>
            </p:cNvSpPr>
            <p:nvPr/>
          </p:nvSpPr>
          <p:spPr bwMode="auto">
            <a:xfrm>
              <a:off x="5503" y="3197"/>
              <a:ext cx="122" cy="84"/>
            </a:xfrm>
            <a:prstGeom prst="rect">
              <a:avLst/>
            </a:prstGeom>
            <a:noFill/>
            <a:ln w="9525">
              <a:noFill/>
              <a:miter lim="800000"/>
              <a:headEnd/>
              <a:tailEnd/>
            </a:ln>
          </p:spPr>
          <p:txBody>
            <a:bodyPr wrap="none" lIns="0" tIns="0" rIns="0" bIns="0">
              <a:spAutoFit/>
            </a:bodyPr>
            <a:lstStyle/>
            <a:p>
              <a:pPr eaLnBrk="0" hangingPunct="0"/>
              <a:r>
                <a:rPr lang="en-US" sz="1200" b="1" dirty="0">
                  <a:solidFill>
                    <a:schemeClr val="bg1"/>
                  </a:solidFill>
                </a:rPr>
                <a:t>2.5</a:t>
              </a:r>
              <a:endParaRPr lang="en-US" sz="1200" b="1" dirty="0">
                <a:solidFill>
                  <a:schemeClr val="bg1"/>
                </a:solidFill>
                <a:latin typeface="Times New Roman" pitchFamily="18" charset="0"/>
              </a:endParaRPr>
            </a:p>
          </p:txBody>
        </p:sp>
        <p:sp>
          <p:nvSpPr>
            <p:cNvPr id="253" name="Rectangle 122"/>
            <p:cNvSpPr>
              <a:spLocks noChangeArrowheads="1"/>
            </p:cNvSpPr>
            <p:nvPr/>
          </p:nvSpPr>
          <p:spPr bwMode="auto">
            <a:xfrm>
              <a:off x="3876" y="2525"/>
              <a:ext cx="495" cy="84"/>
            </a:xfrm>
            <a:prstGeom prst="rect">
              <a:avLst/>
            </a:prstGeom>
            <a:noFill/>
            <a:ln w="9525">
              <a:noFill/>
              <a:miter lim="800000"/>
              <a:headEnd/>
              <a:tailEnd/>
            </a:ln>
          </p:spPr>
          <p:txBody>
            <a:bodyPr wrap="square" lIns="0" tIns="0" rIns="0" bIns="0">
              <a:spAutoFit/>
            </a:bodyPr>
            <a:lstStyle/>
            <a:p>
              <a:pPr eaLnBrk="0" hangingPunct="0"/>
              <a:r>
                <a:rPr lang="en-US" sz="1200" b="1" dirty="0" err="1">
                  <a:solidFill>
                    <a:schemeClr val="bg1"/>
                  </a:solidFill>
                </a:rPr>
                <a:t>Accumbens</a:t>
              </a:r>
              <a:endParaRPr lang="en-US" sz="1200" b="1" dirty="0">
                <a:solidFill>
                  <a:schemeClr val="bg1"/>
                </a:solidFill>
                <a:latin typeface="Times New Roman" pitchFamily="18" charset="0"/>
              </a:endParaRPr>
            </a:p>
          </p:txBody>
        </p:sp>
        <p:sp>
          <p:nvSpPr>
            <p:cNvPr id="254" name="Line 123"/>
            <p:cNvSpPr>
              <a:spLocks noChangeShapeType="1"/>
            </p:cNvSpPr>
            <p:nvPr/>
          </p:nvSpPr>
          <p:spPr bwMode="auto">
            <a:xfrm flipH="1">
              <a:off x="3783" y="3790"/>
              <a:ext cx="0" cy="89"/>
            </a:xfrm>
            <a:prstGeom prst="line">
              <a:avLst/>
            </a:prstGeom>
            <a:noFill/>
            <a:ln w="19050">
              <a:solidFill>
                <a:srgbClr val="FFFFFF"/>
              </a:solidFill>
              <a:round/>
              <a:headEnd/>
              <a:tailEnd/>
            </a:ln>
          </p:spPr>
          <p:txBody>
            <a:bodyPr/>
            <a:lstStyle/>
            <a:p>
              <a:endParaRPr lang="en-US"/>
            </a:p>
          </p:txBody>
        </p:sp>
        <p:sp>
          <p:nvSpPr>
            <p:cNvPr id="255" name="Line 124"/>
            <p:cNvSpPr>
              <a:spLocks noChangeShapeType="1"/>
            </p:cNvSpPr>
            <p:nvPr/>
          </p:nvSpPr>
          <p:spPr bwMode="auto">
            <a:xfrm>
              <a:off x="3756" y="3879"/>
              <a:ext cx="28" cy="0"/>
            </a:xfrm>
            <a:prstGeom prst="line">
              <a:avLst/>
            </a:prstGeom>
            <a:noFill/>
            <a:ln w="19050">
              <a:solidFill>
                <a:srgbClr val="FFFFFF"/>
              </a:solidFill>
              <a:round/>
              <a:headEnd/>
              <a:tailEnd/>
            </a:ln>
          </p:spPr>
          <p:txBody>
            <a:bodyPr/>
            <a:lstStyle/>
            <a:p>
              <a:endParaRPr lang="en-US"/>
            </a:p>
          </p:txBody>
        </p:sp>
        <p:sp>
          <p:nvSpPr>
            <p:cNvPr id="256" name="Line 125"/>
            <p:cNvSpPr>
              <a:spLocks noChangeShapeType="1"/>
            </p:cNvSpPr>
            <p:nvPr/>
          </p:nvSpPr>
          <p:spPr bwMode="auto">
            <a:xfrm flipV="1">
              <a:off x="3746" y="3773"/>
              <a:ext cx="68" cy="26"/>
            </a:xfrm>
            <a:prstGeom prst="line">
              <a:avLst/>
            </a:prstGeom>
            <a:noFill/>
            <a:ln w="19050">
              <a:solidFill>
                <a:srgbClr val="FFFFFF"/>
              </a:solidFill>
              <a:round/>
              <a:headEnd/>
              <a:tailEnd/>
            </a:ln>
          </p:spPr>
          <p:txBody>
            <a:bodyPr/>
            <a:lstStyle/>
            <a:p>
              <a:endParaRPr lang="en-US"/>
            </a:p>
          </p:txBody>
        </p:sp>
        <p:sp>
          <p:nvSpPr>
            <p:cNvPr id="257" name="Line 126"/>
            <p:cNvSpPr>
              <a:spLocks noChangeShapeType="1"/>
            </p:cNvSpPr>
            <p:nvPr/>
          </p:nvSpPr>
          <p:spPr bwMode="auto">
            <a:xfrm flipV="1">
              <a:off x="3744" y="3746"/>
              <a:ext cx="66" cy="27"/>
            </a:xfrm>
            <a:prstGeom prst="line">
              <a:avLst/>
            </a:prstGeom>
            <a:noFill/>
            <a:ln w="19050">
              <a:solidFill>
                <a:srgbClr val="FFFFFF"/>
              </a:solidFill>
              <a:round/>
              <a:headEnd/>
              <a:tailEnd/>
            </a:ln>
          </p:spPr>
          <p:txBody>
            <a:bodyPr/>
            <a:lstStyle/>
            <a:p>
              <a:endParaRPr lang="en-US"/>
            </a:p>
          </p:txBody>
        </p:sp>
        <p:sp>
          <p:nvSpPr>
            <p:cNvPr id="258" name="Rectangle 127"/>
            <p:cNvSpPr>
              <a:spLocks noChangeArrowheads="1"/>
            </p:cNvSpPr>
            <p:nvPr/>
          </p:nvSpPr>
          <p:spPr bwMode="auto">
            <a:xfrm>
              <a:off x="3657" y="3831"/>
              <a:ext cx="49" cy="84"/>
            </a:xfrm>
            <a:prstGeom prst="rect">
              <a:avLst/>
            </a:prstGeom>
            <a:noFill/>
            <a:ln w="9525">
              <a:noFill/>
              <a:miter lim="800000"/>
              <a:headEnd/>
              <a:tailEnd/>
            </a:ln>
          </p:spPr>
          <p:txBody>
            <a:bodyPr wrap="none" lIns="0" tIns="0" rIns="0" bIns="0">
              <a:spAutoFit/>
            </a:bodyPr>
            <a:lstStyle/>
            <a:p>
              <a:pPr algn="r" eaLnBrk="0" hangingPunct="0"/>
              <a:r>
                <a:rPr lang="en-US" sz="1200" b="1" dirty="0">
                  <a:solidFill>
                    <a:schemeClr val="bg1"/>
                  </a:solidFill>
                </a:rPr>
                <a:t>0</a:t>
              </a:r>
              <a:endParaRPr lang="en-US" sz="1200" b="1" dirty="0">
                <a:solidFill>
                  <a:schemeClr val="bg1"/>
                </a:solidFill>
                <a:latin typeface="Times New Roman" pitchFamily="18" charset="0"/>
              </a:endParaRPr>
            </a:p>
          </p:txBody>
        </p:sp>
        <p:sp>
          <p:nvSpPr>
            <p:cNvPr id="259" name="Text Box 128"/>
            <p:cNvSpPr txBox="1">
              <a:spLocks noChangeArrowheads="1"/>
            </p:cNvSpPr>
            <p:nvPr/>
          </p:nvSpPr>
          <p:spPr bwMode="auto">
            <a:xfrm>
              <a:off x="5056" y="2763"/>
              <a:ext cx="911" cy="125"/>
            </a:xfrm>
            <a:prstGeom prst="rect">
              <a:avLst/>
            </a:prstGeom>
            <a:noFill/>
            <a:ln w="9525">
              <a:noFill/>
              <a:miter lim="800000"/>
              <a:headEnd/>
              <a:tailEnd/>
            </a:ln>
          </p:spPr>
          <p:txBody>
            <a:bodyPr>
              <a:spAutoFit/>
            </a:bodyPr>
            <a:lstStyle/>
            <a:p>
              <a:pPr algn="ctr" eaLnBrk="0" hangingPunct="0"/>
              <a:r>
                <a:rPr lang="en-US" sz="1200" b="1" dirty="0">
                  <a:solidFill>
                    <a:schemeClr val="bg1"/>
                  </a:solidFill>
                </a:rPr>
                <a:t>Dose (g/kg </a:t>
              </a:r>
              <a:r>
                <a:rPr lang="en-US" sz="1200" b="1" dirty="0" err="1">
                  <a:solidFill>
                    <a:schemeClr val="bg1"/>
                  </a:solidFill>
                </a:rPr>
                <a:t>ip</a:t>
              </a:r>
              <a:r>
                <a:rPr lang="en-US" sz="1200" b="1" dirty="0">
                  <a:solidFill>
                    <a:schemeClr val="bg1"/>
                  </a:solidFill>
                </a:rPr>
                <a:t>)</a:t>
              </a:r>
            </a:p>
          </p:txBody>
        </p:sp>
        <p:sp>
          <p:nvSpPr>
            <p:cNvPr id="260" name="Line 129"/>
            <p:cNvSpPr>
              <a:spLocks noChangeShapeType="1"/>
            </p:cNvSpPr>
            <p:nvPr/>
          </p:nvSpPr>
          <p:spPr bwMode="auto">
            <a:xfrm>
              <a:off x="5184" y="2921"/>
              <a:ext cx="667" cy="0"/>
            </a:xfrm>
            <a:prstGeom prst="line">
              <a:avLst/>
            </a:prstGeom>
            <a:noFill/>
            <a:ln w="19050">
              <a:solidFill>
                <a:srgbClr val="FF0000"/>
              </a:solidFill>
              <a:round/>
              <a:headEnd/>
              <a:tailEnd/>
            </a:ln>
          </p:spPr>
          <p:txBody>
            <a:bodyPr wrap="none" anchor="ctr"/>
            <a:lstStyle/>
            <a:p>
              <a:endParaRPr lang="en-US"/>
            </a:p>
          </p:txBody>
        </p:sp>
        <p:sp>
          <p:nvSpPr>
            <p:cNvPr id="261" name="Rectangle 130"/>
            <p:cNvSpPr>
              <a:spLocks noChangeArrowheads="1"/>
            </p:cNvSpPr>
            <p:nvPr/>
          </p:nvSpPr>
          <p:spPr bwMode="auto">
            <a:xfrm>
              <a:off x="4699" y="2462"/>
              <a:ext cx="1493" cy="226"/>
            </a:xfrm>
            <a:prstGeom prst="rect">
              <a:avLst/>
            </a:prstGeom>
            <a:noFill/>
            <a:ln w="9525">
              <a:noFill/>
              <a:miter lim="800000"/>
              <a:headEnd/>
              <a:tailEnd/>
            </a:ln>
            <a:effectLst/>
          </p:spPr>
          <p:txBody>
            <a:bodyPr anchor="ctr"/>
            <a:lstStyle/>
            <a:p>
              <a:pPr algn="ctr">
                <a:defRPr/>
              </a:pPr>
              <a:r>
                <a:rPr lang="en-US" sz="2000" b="1" dirty="0">
                  <a:solidFill>
                    <a:schemeClr val="bg1"/>
                  </a:solidFill>
                  <a:latin typeface="Times New Roman" pitchFamily="18" charset="0"/>
                  <a:cs typeface="+mn-cs"/>
                </a:rPr>
                <a:t>Alcohol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1"/>
          <p:cNvGrpSpPr>
            <a:grpSpLocks/>
          </p:cNvGrpSpPr>
          <p:nvPr/>
        </p:nvGrpSpPr>
        <p:grpSpPr bwMode="auto">
          <a:xfrm>
            <a:off x="152400" y="1676400"/>
            <a:ext cx="4495800" cy="3352800"/>
            <a:chOff x="3264" y="528"/>
            <a:chExt cx="2928" cy="1872"/>
          </a:xfrm>
        </p:grpSpPr>
        <p:grpSp>
          <p:nvGrpSpPr>
            <p:cNvPr id="31913" name="Group 132"/>
            <p:cNvGrpSpPr>
              <a:grpSpLocks/>
            </p:cNvGrpSpPr>
            <p:nvPr/>
          </p:nvGrpSpPr>
          <p:grpSpPr bwMode="auto">
            <a:xfrm>
              <a:off x="3264" y="528"/>
              <a:ext cx="2928" cy="1872"/>
              <a:chOff x="3264" y="528"/>
              <a:chExt cx="2928" cy="1872"/>
            </a:xfrm>
          </p:grpSpPr>
          <p:sp>
            <p:nvSpPr>
              <p:cNvPr id="582789" name="Rectangle 133"/>
              <p:cNvSpPr>
                <a:spLocks noChangeArrowheads="1"/>
              </p:cNvSpPr>
              <p:nvPr/>
            </p:nvSpPr>
            <p:spPr bwMode="auto">
              <a:xfrm>
                <a:off x="3264" y="528"/>
                <a:ext cx="2928" cy="187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582790" name="Line 134"/>
              <p:cNvSpPr>
                <a:spLocks noChangeShapeType="1"/>
              </p:cNvSpPr>
              <p:nvPr/>
            </p:nvSpPr>
            <p:spPr bwMode="auto">
              <a:xfrm>
                <a:off x="3760" y="808"/>
                <a:ext cx="1" cy="130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791" name="Line 135"/>
              <p:cNvSpPr>
                <a:spLocks noChangeShapeType="1"/>
              </p:cNvSpPr>
              <p:nvPr/>
            </p:nvSpPr>
            <p:spPr bwMode="auto">
              <a:xfrm>
                <a:off x="3733" y="1459"/>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792" name="Line 136"/>
              <p:cNvSpPr>
                <a:spLocks noChangeShapeType="1"/>
              </p:cNvSpPr>
              <p:nvPr/>
            </p:nvSpPr>
            <p:spPr bwMode="auto">
              <a:xfrm>
                <a:off x="3733" y="1135"/>
                <a:ext cx="2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793" name="Line 137"/>
              <p:cNvSpPr>
                <a:spLocks noChangeShapeType="1"/>
              </p:cNvSpPr>
              <p:nvPr/>
            </p:nvSpPr>
            <p:spPr bwMode="auto">
              <a:xfrm>
                <a:off x="3733" y="808"/>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794" name="Rectangle 138"/>
              <p:cNvSpPr>
                <a:spLocks noChangeArrowheads="1"/>
              </p:cNvSpPr>
              <p:nvPr/>
            </p:nvSpPr>
            <p:spPr bwMode="auto">
              <a:xfrm>
                <a:off x="3644" y="2070"/>
                <a:ext cx="55"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582795" name="Rectangle 139"/>
              <p:cNvSpPr>
                <a:spLocks noChangeArrowheads="1"/>
              </p:cNvSpPr>
              <p:nvPr/>
            </p:nvSpPr>
            <p:spPr bwMode="auto">
              <a:xfrm>
                <a:off x="3545" y="1747"/>
                <a:ext cx="166"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100</a:t>
                </a:r>
                <a:endParaRPr lang="en-US" sz="1200">
                  <a:latin typeface="Times New Roman" pitchFamily="18" charset="0"/>
                  <a:cs typeface="+mn-cs"/>
                </a:endParaRPr>
              </a:p>
            </p:txBody>
          </p:sp>
          <p:sp>
            <p:nvSpPr>
              <p:cNvPr id="582796" name="Rectangle 140"/>
              <p:cNvSpPr>
                <a:spLocks noChangeArrowheads="1"/>
              </p:cNvSpPr>
              <p:nvPr/>
            </p:nvSpPr>
            <p:spPr bwMode="auto">
              <a:xfrm>
                <a:off x="3545" y="1420"/>
                <a:ext cx="166"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200</a:t>
                </a:r>
                <a:endParaRPr lang="en-US" sz="1200">
                  <a:latin typeface="Times New Roman" pitchFamily="18" charset="0"/>
                  <a:cs typeface="+mn-cs"/>
                </a:endParaRPr>
              </a:p>
            </p:txBody>
          </p:sp>
          <p:sp>
            <p:nvSpPr>
              <p:cNvPr id="582797" name="Rectangle 141"/>
              <p:cNvSpPr>
                <a:spLocks noChangeArrowheads="1"/>
              </p:cNvSpPr>
              <p:nvPr/>
            </p:nvSpPr>
            <p:spPr bwMode="auto">
              <a:xfrm>
                <a:off x="3545" y="1096"/>
                <a:ext cx="166"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300</a:t>
                </a:r>
                <a:endParaRPr lang="en-US" sz="1200">
                  <a:latin typeface="Times New Roman" pitchFamily="18" charset="0"/>
                  <a:cs typeface="+mn-cs"/>
                </a:endParaRPr>
              </a:p>
            </p:txBody>
          </p:sp>
          <p:sp>
            <p:nvSpPr>
              <p:cNvPr id="582798" name="Rectangle 142"/>
              <p:cNvSpPr>
                <a:spLocks noChangeArrowheads="1"/>
              </p:cNvSpPr>
              <p:nvPr/>
            </p:nvSpPr>
            <p:spPr bwMode="auto">
              <a:xfrm>
                <a:off x="3545" y="770"/>
                <a:ext cx="166"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400</a:t>
                </a:r>
                <a:endParaRPr lang="en-US" sz="1200">
                  <a:latin typeface="Times New Roman" pitchFamily="18" charset="0"/>
                  <a:cs typeface="+mn-cs"/>
                </a:endParaRPr>
              </a:p>
            </p:txBody>
          </p:sp>
          <p:sp>
            <p:nvSpPr>
              <p:cNvPr id="582799" name="Line 143"/>
              <p:cNvSpPr>
                <a:spLocks noChangeShapeType="1"/>
              </p:cNvSpPr>
              <p:nvPr/>
            </p:nvSpPr>
            <p:spPr bwMode="auto">
              <a:xfrm>
                <a:off x="3739" y="2110"/>
                <a:ext cx="29"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0" name="Line 144"/>
              <p:cNvSpPr>
                <a:spLocks noChangeShapeType="1"/>
              </p:cNvSpPr>
              <p:nvPr/>
            </p:nvSpPr>
            <p:spPr bwMode="auto">
              <a:xfrm>
                <a:off x="3877" y="2110"/>
                <a:ext cx="1928"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1" name="Line 145"/>
              <p:cNvSpPr>
                <a:spLocks noChangeShapeType="1"/>
              </p:cNvSpPr>
              <p:nvPr/>
            </p:nvSpPr>
            <p:spPr bwMode="auto">
              <a:xfrm flipV="1">
                <a:off x="3877"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2" name="Line 146"/>
              <p:cNvSpPr>
                <a:spLocks noChangeShapeType="1"/>
              </p:cNvSpPr>
              <p:nvPr/>
            </p:nvSpPr>
            <p:spPr bwMode="auto">
              <a:xfrm flipV="1">
                <a:off x="4006"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3" name="Line 147"/>
              <p:cNvSpPr>
                <a:spLocks noChangeShapeType="1"/>
              </p:cNvSpPr>
              <p:nvPr/>
            </p:nvSpPr>
            <p:spPr bwMode="auto">
              <a:xfrm flipV="1">
                <a:off x="4134"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4" name="Line 148"/>
              <p:cNvSpPr>
                <a:spLocks noChangeShapeType="1"/>
              </p:cNvSpPr>
              <p:nvPr/>
            </p:nvSpPr>
            <p:spPr bwMode="auto">
              <a:xfrm flipV="1">
                <a:off x="4262"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5" name="Line 149"/>
              <p:cNvSpPr>
                <a:spLocks noChangeShapeType="1"/>
              </p:cNvSpPr>
              <p:nvPr/>
            </p:nvSpPr>
            <p:spPr bwMode="auto">
              <a:xfrm flipV="1">
                <a:off x="4392"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6" name="Line 150"/>
              <p:cNvSpPr>
                <a:spLocks noChangeShapeType="1"/>
              </p:cNvSpPr>
              <p:nvPr/>
            </p:nvSpPr>
            <p:spPr bwMode="auto">
              <a:xfrm flipV="1">
                <a:off x="4517"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7" name="Line 151"/>
              <p:cNvSpPr>
                <a:spLocks noChangeShapeType="1"/>
              </p:cNvSpPr>
              <p:nvPr/>
            </p:nvSpPr>
            <p:spPr bwMode="auto">
              <a:xfrm flipV="1">
                <a:off x="4648"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8" name="Line 152"/>
              <p:cNvSpPr>
                <a:spLocks noChangeShapeType="1"/>
              </p:cNvSpPr>
              <p:nvPr/>
            </p:nvSpPr>
            <p:spPr bwMode="auto">
              <a:xfrm flipV="1">
                <a:off x="4778"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09" name="Line 153"/>
              <p:cNvSpPr>
                <a:spLocks noChangeShapeType="1"/>
              </p:cNvSpPr>
              <p:nvPr/>
            </p:nvSpPr>
            <p:spPr bwMode="auto">
              <a:xfrm flipV="1">
                <a:off x="4903"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0" name="Line 154"/>
              <p:cNvSpPr>
                <a:spLocks noChangeShapeType="1"/>
              </p:cNvSpPr>
              <p:nvPr/>
            </p:nvSpPr>
            <p:spPr bwMode="auto">
              <a:xfrm flipV="1">
                <a:off x="5033"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1" name="Line 155"/>
              <p:cNvSpPr>
                <a:spLocks noChangeShapeType="1"/>
              </p:cNvSpPr>
              <p:nvPr/>
            </p:nvSpPr>
            <p:spPr bwMode="auto">
              <a:xfrm flipV="1">
                <a:off x="5163"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2" name="Line 156"/>
              <p:cNvSpPr>
                <a:spLocks noChangeShapeType="1"/>
              </p:cNvSpPr>
              <p:nvPr/>
            </p:nvSpPr>
            <p:spPr bwMode="auto">
              <a:xfrm flipV="1">
                <a:off x="5289"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3" name="Line 157"/>
              <p:cNvSpPr>
                <a:spLocks noChangeShapeType="1"/>
              </p:cNvSpPr>
              <p:nvPr/>
            </p:nvSpPr>
            <p:spPr bwMode="auto">
              <a:xfrm flipV="1">
                <a:off x="5419"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4" name="Line 158"/>
              <p:cNvSpPr>
                <a:spLocks noChangeShapeType="1"/>
              </p:cNvSpPr>
              <p:nvPr/>
            </p:nvSpPr>
            <p:spPr bwMode="auto">
              <a:xfrm flipV="1">
                <a:off x="5549"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5" name="Line 159"/>
              <p:cNvSpPr>
                <a:spLocks noChangeShapeType="1"/>
              </p:cNvSpPr>
              <p:nvPr/>
            </p:nvSpPr>
            <p:spPr bwMode="auto">
              <a:xfrm flipV="1">
                <a:off x="5673"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6" name="Line 160"/>
              <p:cNvSpPr>
                <a:spLocks noChangeShapeType="1"/>
              </p:cNvSpPr>
              <p:nvPr/>
            </p:nvSpPr>
            <p:spPr bwMode="auto">
              <a:xfrm flipV="1">
                <a:off x="5805"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17" name="Rectangle 161"/>
              <p:cNvSpPr>
                <a:spLocks noChangeArrowheads="1"/>
              </p:cNvSpPr>
              <p:nvPr/>
            </p:nvSpPr>
            <p:spPr bwMode="auto">
              <a:xfrm>
                <a:off x="3855" y="2157"/>
                <a:ext cx="55"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582818" name="Rectangle 162"/>
              <p:cNvSpPr>
                <a:spLocks noChangeArrowheads="1"/>
              </p:cNvSpPr>
              <p:nvPr/>
            </p:nvSpPr>
            <p:spPr bwMode="auto">
              <a:xfrm>
                <a:off x="4238" y="2157"/>
                <a:ext cx="55"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a:t>
                </a:r>
                <a:endParaRPr lang="en-US" sz="1200">
                  <a:latin typeface="Times New Roman" pitchFamily="18" charset="0"/>
                  <a:cs typeface="+mn-cs"/>
                </a:endParaRPr>
              </a:p>
            </p:txBody>
          </p:sp>
          <p:sp>
            <p:nvSpPr>
              <p:cNvPr id="582819" name="Rectangle 163"/>
              <p:cNvSpPr>
                <a:spLocks noChangeArrowheads="1"/>
              </p:cNvSpPr>
              <p:nvPr/>
            </p:nvSpPr>
            <p:spPr bwMode="auto">
              <a:xfrm>
                <a:off x="4626" y="2157"/>
                <a:ext cx="55"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a:t>
                </a:r>
                <a:endParaRPr lang="en-US" sz="1200">
                  <a:latin typeface="Times New Roman" pitchFamily="18" charset="0"/>
                  <a:cs typeface="+mn-cs"/>
                </a:endParaRPr>
              </a:p>
            </p:txBody>
          </p:sp>
          <p:sp>
            <p:nvSpPr>
              <p:cNvPr id="582820" name="Rectangle 164"/>
              <p:cNvSpPr>
                <a:spLocks noChangeArrowheads="1"/>
              </p:cNvSpPr>
              <p:nvPr/>
            </p:nvSpPr>
            <p:spPr bwMode="auto">
              <a:xfrm>
                <a:off x="5011" y="2157"/>
                <a:ext cx="55"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3</a:t>
                </a:r>
                <a:endParaRPr lang="en-US" sz="1200">
                  <a:latin typeface="Times New Roman" pitchFamily="18" charset="0"/>
                  <a:cs typeface="+mn-cs"/>
                </a:endParaRPr>
              </a:p>
            </p:txBody>
          </p:sp>
          <p:sp>
            <p:nvSpPr>
              <p:cNvPr id="582821" name="Rectangle 165"/>
              <p:cNvSpPr>
                <a:spLocks noChangeArrowheads="1"/>
              </p:cNvSpPr>
              <p:nvPr/>
            </p:nvSpPr>
            <p:spPr bwMode="auto">
              <a:xfrm>
                <a:off x="5397" y="2157"/>
                <a:ext cx="55"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4</a:t>
                </a:r>
                <a:endParaRPr lang="en-US" sz="1200">
                  <a:latin typeface="Times New Roman" pitchFamily="18" charset="0"/>
                  <a:cs typeface="+mn-cs"/>
                </a:endParaRPr>
              </a:p>
            </p:txBody>
          </p:sp>
          <p:sp>
            <p:nvSpPr>
              <p:cNvPr id="582822" name="Rectangle 166"/>
              <p:cNvSpPr>
                <a:spLocks noChangeArrowheads="1"/>
              </p:cNvSpPr>
              <p:nvPr/>
            </p:nvSpPr>
            <p:spPr bwMode="auto">
              <a:xfrm>
                <a:off x="5724" y="2157"/>
                <a:ext cx="184"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5 hr</a:t>
                </a:r>
                <a:endParaRPr lang="en-US" sz="1200">
                  <a:latin typeface="Times New Roman" pitchFamily="18" charset="0"/>
                  <a:cs typeface="+mn-cs"/>
                </a:endParaRPr>
              </a:p>
            </p:txBody>
          </p:sp>
          <p:sp>
            <p:nvSpPr>
              <p:cNvPr id="582823" name="Rectangle 167"/>
              <p:cNvSpPr>
                <a:spLocks noChangeArrowheads="1"/>
              </p:cNvSpPr>
              <p:nvPr/>
            </p:nvSpPr>
            <p:spPr bwMode="auto">
              <a:xfrm>
                <a:off x="4454" y="2251"/>
                <a:ext cx="907"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Time After Cocaine</a:t>
                </a:r>
                <a:endParaRPr lang="en-US" sz="1200">
                  <a:latin typeface="Times New Roman" pitchFamily="18" charset="0"/>
                  <a:cs typeface="+mn-cs"/>
                </a:endParaRPr>
              </a:p>
            </p:txBody>
          </p:sp>
          <p:sp>
            <p:nvSpPr>
              <p:cNvPr id="582824" name="Rectangle 168"/>
              <p:cNvSpPr>
                <a:spLocks noChangeArrowheads="1"/>
              </p:cNvSpPr>
              <p:nvPr/>
            </p:nvSpPr>
            <p:spPr bwMode="auto">
              <a:xfrm rot="16200000">
                <a:off x="3057" y="1295"/>
                <a:ext cx="781" cy="12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 of Basal Release</a:t>
                </a:r>
                <a:endParaRPr lang="en-US" sz="1200">
                  <a:latin typeface="Times New Roman" pitchFamily="18" charset="0"/>
                  <a:cs typeface="+mn-cs"/>
                </a:endParaRPr>
              </a:p>
            </p:txBody>
          </p:sp>
          <p:sp>
            <p:nvSpPr>
              <p:cNvPr id="582825" name="Line 169"/>
              <p:cNvSpPr>
                <a:spLocks noChangeShapeType="1"/>
              </p:cNvSpPr>
              <p:nvPr/>
            </p:nvSpPr>
            <p:spPr bwMode="auto">
              <a:xfrm>
                <a:off x="3849" y="1785"/>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26" name="Line 170"/>
              <p:cNvSpPr>
                <a:spLocks noChangeShapeType="1"/>
              </p:cNvSpPr>
              <p:nvPr/>
            </p:nvSpPr>
            <p:spPr bwMode="auto">
              <a:xfrm flipV="1">
                <a:off x="3876" y="1402"/>
                <a:ext cx="130" cy="38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27" name="Line 171"/>
              <p:cNvSpPr>
                <a:spLocks noChangeShapeType="1"/>
              </p:cNvSpPr>
              <p:nvPr/>
            </p:nvSpPr>
            <p:spPr bwMode="auto">
              <a:xfrm>
                <a:off x="3876" y="178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28" name="Line 172"/>
              <p:cNvSpPr>
                <a:spLocks noChangeShapeType="1"/>
              </p:cNvSpPr>
              <p:nvPr/>
            </p:nvSpPr>
            <p:spPr bwMode="auto">
              <a:xfrm flipV="1">
                <a:off x="3876" y="1720"/>
                <a:ext cx="130" cy="6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29" name="Oval 173"/>
              <p:cNvSpPr>
                <a:spLocks noChangeArrowheads="1"/>
              </p:cNvSpPr>
              <p:nvPr/>
            </p:nvSpPr>
            <p:spPr bwMode="auto">
              <a:xfrm>
                <a:off x="3846" y="1760"/>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0" name="Rectangle 174"/>
              <p:cNvSpPr>
                <a:spLocks noChangeArrowheads="1"/>
              </p:cNvSpPr>
              <p:nvPr/>
            </p:nvSpPr>
            <p:spPr bwMode="auto">
              <a:xfrm>
                <a:off x="3846" y="1760"/>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31" name="Freeform 175"/>
              <p:cNvSpPr>
                <a:spLocks/>
              </p:cNvSpPr>
              <p:nvPr/>
            </p:nvSpPr>
            <p:spPr bwMode="auto">
              <a:xfrm>
                <a:off x="3846" y="1760"/>
                <a:ext cx="63" cy="50"/>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2" name="Line 176"/>
              <p:cNvSpPr>
                <a:spLocks noChangeShapeType="1"/>
              </p:cNvSpPr>
              <p:nvPr/>
            </p:nvSpPr>
            <p:spPr bwMode="auto">
              <a:xfrm flipV="1">
                <a:off x="4006" y="1282"/>
                <a:ext cx="125" cy="12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3" name="Line 177"/>
              <p:cNvSpPr>
                <a:spLocks noChangeShapeType="1"/>
              </p:cNvSpPr>
              <p:nvPr/>
            </p:nvSpPr>
            <p:spPr bwMode="auto">
              <a:xfrm flipV="1">
                <a:off x="4131" y="1184"/>
                <a:ext cx="127" cy="9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4" name="Line 178"/>
              <p:cNvSpPr>
                <a:spLocks noChangeShapeType="1"/>
              </p:cNvSpPr>
              <p:nvPr/>
            </p:nvSpPr>
            <p:spPr bwMode="auto">
              <a:xfrm flipV="1">
                <a:off x="4262" y="1037"/>
                <a:ext cx="130" cy="1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5" name="Line 179"/>
              <p:cNvSpPr>
                <a:spLocks noChangeShapeType="1"/>
              </p:cNvSpPr>
              <p:nvPr/>
            </p:nvSpPr>
            <p:spPr bwMode="auto">
              <a:xfrm>
                <a:off x="4392" y="1037"/>
                <a:ext cx="125" cy="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6" name="Line 180"/>
              <p:cNvSpPr>
                <a:spLocks noChangeShapeType="1"/>
              </p:cNvSpPr>
              <p:nvPr/>
            </p:nvSpPr>
            <p:spPr bwMode="auto">
              <a:xfrm>
                <a:off x="4517" y="1069"/>
                <a:ext cx="129" cy="5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7" name="Line 181"/>
              <p:cNvSpPr>
                <a:spLocks noChangeShapeType="1"/>
              </p:cNvSpPr>
              <p:nvPr/>
            </p:nvSpPr>
            <p:spPr bwMode="auto">
              <a:xfrm>
                <a:off x="4646" y="1120"/>
                <a:ext cx="127" cy="7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8" name="Line 182"/>
              <p:cNvSpPr>
                <a:spLocks noChangeShapeType="1"/>
              </p:cNvSpPr>
              <p:nvPr/>
            </p:nvSpPr>
            <p:spPr bwMode="auto">
              <a:xfrm>
                <a:off x="4777" y="1199"/>
                <a:ext cx="125" cy="6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39" name="Line 183"/>
              <p:cNvSpPr>
                <a:spLocks noChangeShapeType="1"/>
              </p:cNvSpPr>
              <p:nvPr/>
            </p:nvSpPr>
            <p:spPr bwMode="auto">
              <a:xfrm>
                <a:off x="4902" y="1264"/>
                <a:ext cx="130" cy="24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0" name="Line 184"/>
              <p:cNvSpPr>
                <a:spLocks noChangeShapeType="1"/>
              </p:cNvSpPr>
              <p:nvPr/>
            </p:nvSpPr>
            <p:spPr bwMode="auto">
              <a:xfrm>
                <a:off x="5032" y="1510"/>
                <a:ext cx="128" cy="2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1" name="Line 185"/>
              <p:cNvSpPr>
                <a:spLocks noChangeShapeType="1"/>
              </p:cNvSpPr>
              <p:nvPr/>
            </p:nvSpPr>
            <p:spPr bwMode="auto">
              <a:xfrm>
                <a:off x="5163" y="1532"/>
                <a:ext cx="125" cy="4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2" name="Line 186"/>
              <p:cNvSpPr>
                <a:spLocks noChangeShapeType="1"/>
              </p:cNvSpPr>
              <p:nvPr/>
            </p:nvSpPr>
            <p:spPr bwMode="auto">
              <a:xfrm>
                <a:off x="5288" y="1575"/>
                <a:ext cx="129"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3" name="Line 187"/>
              <p:cNvSpPr>
                <a:spLocks noChangeShapeType="1"/>
              </p:cNvSpPr>
              <p:nvPr/>
            </p:nvSpPr>
            <p:spPr bwMode="auto">
              <a:xfrm>
                <a:off x="5418" y="1608"/>
                <a:ext cx="129" cy="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4" name="Line 188"/>
              <p:cNvSpPr>
                <a:spLocks noChangeShapeType="1"/>
              </p:cNvSpPr>
              <p:nvPr/>
            </p:nvSpPr>
            <p:spPr bwMode="auto">
              <a:xfrm>
                <a:off x="5547" y="1655"/>
                <a:ext cx="126"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5" name="Line 189"/>
              <p:cNvSpPr>
                <a:spLocks noChangeShapeType="1"/>
              </p:cNvSpPr>
              <p:nvPr/>
            </p:nvSpPr>
            <p:spPr bwMode="auto">
              <a:xfrm>
                <a:off x="5673" y="1687"/>
                <a:ext cx="128" cy="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6" name="Line 190"/>
              <p:cNvSpPr>
                <a:spLocks noChangeShapeType="1"/>
              </p:cNvSpPr>
              <p:nvPr/>
            </p:nvSpPr>
            <p:spPr bwMode="auto">
              <a:xfrm>
                <a:off x="4006" y="1792"/>
                <a:ext cx="125" cy="4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7" name="Line 191"/>
              <p:cNvSpPr>
                <a:spLocks noChangeShapeType="1"/>
              </p:cNvSpPr>
              <p:nvPr/>
            </p:nvSpPr>
            <p:spPr bwMode="auto">
              <a:xfrm>
                <a:off x="4131" y="1836"/>
                <a:ext cx="127" cy="1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8" name="Line 192"/>
              <p:cNvSpPr>
                <a:spLocks noChangeShapeType="1"/>
              </p:cNvSpPr>
              <p:nvPr/>
            </p:nvSpPr>
            <p:spPr bwMode="auto">
              <a:xfrm flipV="1">
                <a:off x="4262" y="1818"/>
                <a:ext cx="130" cy="3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49" name="Line 193"/>
              <p:cNvSpPr>
                <a:spLocks noChangeShapeType="1"/>
              </p:cNvSpPr>
              <p:nvPr/>
            </p:nvSpPr>
            <p:spPr bwMode="auto">
              <a:xfrm>
                <a:off x="4392" y="1818"/>
                <a:ext cx="125" cy="39"/>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0" name="Line 194"/>
              <p:cNvSpPr>
                <a:spLocks noChangeShapeType="1"/>
              </p:cNvSpPr>
              <p:nvPr/>
            </p:nvSpPr>
            <p:spPr bwMode="auto">
              <a:xfrm>
                <a:off x="4517" y="1857"/>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1" name="Line 195"/>
              <p:cNvSpPr>
                <a:spLocks noChangeShapeType="1"/>
              </p:cNvSpPr>
              <p:nvPr/>
            </p:nvSpPr>
            <p:spPr bwMode="auto">
              <a:xfrm>
                <a:off x="4646" y="1861"/>
                <a:ext cx="127"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2" name="Line 196"/>
              <p:cNvSpPr>
                <a:spLocks noChangeShapeType="1"/>
              </p:cNvSpPr>
              <p:nvPr/>
            </p:nvSpPr>
            <p:spPr bwMode="auto">
              <a:xfrm>
                <a:off x="4777" y="1868"/>
                <a:ext cx="125"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3" name="Line 197"/>
              <p:cNvSpPr>
                <a:spLocks noChangeShapeType="1"/>
              </p:cNvSpPr>
              <p:nvPr/>
            </p:nvSpPr>
            <p:spPr bwMode="auto">
              <a:xfrm flipV="1">
                <a:off x="4902" y="1850"/>
                <a:ext cx="130" cy="19"/>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4" name="Line 198"/>
              <p:cNvSpPr>
                <a:spLocks noChangeShapeType="1"/>
              </p:cNvSpPr>
              <p:nvPr/>
            </p:nvSpPr>
            <p:spPr bwMode="auto">
              <a:xfrm flipV="1">
                <a:off x="5032" y="1843"/>
                <a:ext cx="128" cy="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5" name="Line 199"/>
              <p:cNvSpPr>
                <a:spLocks noChangeShapeType="1"/>
              </p:cNvSpPr>
              <p:nvPr/>
            </p:nvSpPr>
            <p:spPr bwMode="auto">
              <a:xfrm flipV="1">
                <a:off x="5163" y="1836"/>
                <a:ext cx="125"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6" name="Line 200"/>
              <p:cNvSpPr>
                <a:spLocks noChangeShapeType="1"/>
              </p:cNvSpPr>
              <p:nvPr/>
            </p:nvSpPr>
            <p:spPr bwMode="auto">
              <a:xfrm flipV="1">
                <a:off x="5288" y="1832"/>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7" name="Line 201"/>
              <p:cNvSpPr>
                <a:spLocks noChangeShapeType="1"/>
              </p:cNvSpPr>
              <p:nvPr/>
            </p:nvSpPr>
            <p:spPr bwMode="auto">
              <a:xfrm flipV="1">
                <a:off x="5418" y="1825"/>
                <a:ext cx="129"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8" name="Line 202"/>
              <p:cNvSpPr>
                <a:spLocks noChangeShapeType="1"/>
              </p:cNvSpPr>
              <p:nvPr/>
            </p:nvSpPr>
            <p:spPr bwMode="auto">
              <a:xfrm flipV="1">
                <a:off x="5547" y="1810"/>
                <a:ext cx="126" cy="15"/>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59" name="Line 203"/>
              <p:cNvSpPr>
                <a:spLocks noChangeShapeType="1"/>
              </p:cNvSpPr>
              <p:nvPr/>
            </p:nvSpPr>
            <p:spPr bwMode="auto">
              <a:xfrm flipV="1">
                <a:off x="5673" y="1803"/>
                <a:ext cx="128"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0" name="Line 204"/>
              <p:cNvSpPr>
                <a:spLocks noChangeShapeType="1"/>
              </p:cNvSpPr>
              <p:nvPr/>
            </p:nvSpPr>
            <p:spPr bwMode="auto">
              <a:xfrm>
                <a:off x="4006" y="1720"/>
                <a:ext cx="125"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1" name="Line 205"/>
              <p:cNvSpPr>
                <a:spLocks noChangeShapeType="1"/>
              </p:cNvSpPr>
              <p:nvPr/>
            </p:nvSpPr>
            <p:spPr bwMode="auto">
              <a:xfrm flipV="1">
                <a:off x="4131" y="1705"/>
                <a:ext cx="127" cy="2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2" name="Line 206"/>
              <p:cNvSpPr>
                <a:spLocks noChangeShapeType="1"/>
              </p:cNvSpPr>
              <p:nvPr/>
            </p:nvSpPr>
            <p:spPr bwMode="auto">
              <a:xfrm flipV="1">
                <a:off x="4262" y="1669"/>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3" name="Line 207"/>
              <p:cNvSpPr>
                <a:spLocks noChangeShapeType="1"/>
              </p:cNvSpPr>
              <p:nvPr/>
            </p:nvSpPr>
            <p:spPr bwMode="auto">
              <a:xfrm flipV="1">
                <a:off x="4392" y="1644"/>
                <a:ext cx="125" cy="2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4" name="Line 208"/>
              <p:cNvSpPr>
                <a:spLocks noChangeShapeType="1"/>
              </p:cNvSpPr>
              <p:nvPr/>
            </p:nvSpPr>
            <p:spPr bwMode="auto">
              <a:xfrm flipV="1">
                <a:off x="4517" y="1608"/>
                <a:ext cx="129" cy="3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5" name="Line 209"/>
              <p:cNvSpPr>
                <a:spLocks noChangeShapeType="1"/>
              </p:cNvSpPr>
              <p:nvPr/>
            </p:nvSpPr>
            <p:spPr bwMode="auto">
              <a:xfrm flipV="1">
                <a:off x="4646" y="1557"/>
                <a:ext cx="127" cy="5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6" name="Line 210"/>
              <p:cNvSpPr>
                <a:spLocks noChangeShapeType="1"/>
              </p:cNvSpPr>
              <p:nvPr/>
            </p:nvSpPr>
            <p:spPr bwMode="auto">
              <a:xfrm>
                <a:off x="4777" y="1557"/>
                <a:ext cx="125" cy="3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7" name="Line 211"/>
              <p:cNvSpPr>
                <a:spLocks noChangeShapeType="1"/>
              </p:cNvSpPr>
              <p:nvPr/>
            </p:nvSpPr>
            <p:spPr bwMode="auto">
              <a:xfrm>
                <a:off x="4902" y="1590"/>
                <a:ext cx="130" cy="58"/>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8" name="Line 212"/>
              <p:cNvSpPr>
                <a:spLocks noChangeShapeType="1"/>
              </p:cNvSpPr>
              <p:nvPr/>
            </p:nvSpPr>
            <p:spPr bwMode="auto">
              <a:xfrm>
                <a:off x="5032" y="1648"/>
                <a:ext cx="128"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69" name="Line 213"/>
              <p:cNvSpPr>
                <a:spLocks noChangeShapeType="1"/>
              </p:cNvSpPr>
              <p:nvPr/>
            </p:nvSpPr>
            <p:spPr bwMode="auto">
              <a:xfrm>
                <a:off x="5163" y="1669"/>
                <a:ext cx="125" cy="44"/>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0" name="Line 214"/>
              <p:cNvSpPr>
                <a:spLocks noChangeShapeType="1"/>
              </p:cNvSpPr>
              <p:nvPr/>
            </p:nvSpPr>
            <p:spPr bwMode="auto">
              <a:xfrm>
                <a:off x="5288" y="1713"/>
                <a:ext cx="129" cy="54"/>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1" name="Line 215"/>
              <p:cNvSpPr>
                <a:spLocks noChangeShapeType="1"/>
              </p:cNvSpPr>
              <p:nvPr/>
            </p:nvSpPr>
            <p:spPr bwMode="auto">
              <a:xfrm flipV="1">
                <a:off x="5418" y="1760"/>
                <a:ext cx="129"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2" name="Line 216"/>
              <p:cNvSpPr>
                <a:spLocks noChangeShapeType="1"/>
              </p:cNvSpPr>
              <p:nvPr/>
            </p:nvSpPr>
            <p:spPr bwMode="auto">
              <a:xfrm flipV="1">
                <a:off x="5547" y="1753"/>
                <a:ext cx="126"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3" name="Line 217"/>
              <p:cNvSpPr>
                <a:spLocks noChangeShapeType="1"/>
              </p:cNvSpPr>
              <p:nvPr/>
            </p:nvSpPr>
            <p:spPr bwMode="auto">
              <a:xfrm>
                <a:off x="5673" y="1753"/>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4" name="Oval 218"/>
              <p:cNvSpPr>
                <a:spLocks noChangeArrowheads="1"/>
              </p:cNvSpPr>
              <p:nvPr/>
            </p:nvSpPr>
            <p:spPr bwMode="auto">
              <a:xfrm>
                <a:off x="3974" y="1376"/>
                <a:ext cx="61"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5" name="Oval 219"/>
              <p:cNvSpPr>
                <a:spLocks noChangeArrowheads="1"/>
              </p:cNvSpPr>
              <p:nvPr/>
            </p:nvSpPr>
            <p:spPr bwMode="auto">
              <a:xfrm>
                <a:off x="4100" y="125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6" name="Oval 220"/>
              <p:cNvSpPr>
                <a:spLocks noChangeArrowheads="1"/>
              </p:cNvSpPr>
              <p:nvPr/>
            </p:nvSpPr>
            <p:spPr bwMode="auto">
              <a:xfrm>
                <a:off x="4230" y="1159"/>
                <a:ext cx="56"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7" name="Oval 221"/>
              <p:cNvSpPr>
                <a:spLocks noChangeArrowheads="1"/>
              </p:cNvSpPr>
              <p:nvPr/>
            </p:nvSpPr>
            <p:spPr bwMode="auto">
              <a:xfrm>
                <a:off x="4360" y="1011"/>
                <a:ext cx="62"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8" name="Oval 222"/>
              <p:cNvSpPr>
                <a:spLocks noChangeArrowheads="1"/>
              </p:cNvSpPr>
              <p:nvPr/>
            </p:nvSpPr>
            <p:spPr bwMode="auto">
              <a:xfrm>
                <a:off x="4486" y="104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79" name="Oval 223"/>
              <p:cNvSpPr>
                <a:spLocks noChangeArrowheads="1"/>
              </p:cNvSpPr>
              <p:nvPr/>
            </p:nvSpPr>
            <p:spPr bwMode="auto">
              <a:xfrm>
                <a:off x="4616" y="1095"/>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0" name="Oval 224"/>
              <p:cNvSpPr>
                <a:spLocks noChangeArrowheads="1"/>
              </p:cNvSpPr>
              <p:nvPr/>
            </p:nvSpPr>
            <p:spPr bwMode="auto">
              <a:xfrm>
                <a:off x="4747" y="117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1" name="Oval 225"/>
              <p:cNvSpPr>
                <a:spLocks noChangeArrowheads="1"/>
              </p:cNvSpPr>
              <p:nvPr/>
            </p:nvSpPr>
            <p:spPr bwMode="auto">
              <a:xfrm>
                <a:off x="4871" y="1239"/>
                <a:ext cx="56"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2" name="Oval 226"/>
              <p:cNvSpPr>
                <a:spLocks noChangeArrowheads="1"/>
              </p:cNvSpPr>
              <p:nvPr/>
            </p:nvSpPr>
            <p:spPr bwMode="auto">
              <a:xfrm>
                <a:off x="5001" y="148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3" name="Oval 227"/>
              <p:cNvSpPr>
                <a:spLocks noChangeArrowheads="1"/>
              </p:cNvSpPr>
              <p:nvPr/>
            </p:nvSpPr>
            <p:spPr bwMode="auto">
              <a:xfrm>
                <a:off x="5131" y="1506"/>
                <a:ext cx="56"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4" name="Oval 228"/>
              <p:cNvSpPr>
                <a:spLocks noChangeArrowheads="1"/>
              </p:cNvSpPr>
              <p:nvPr/>
            </p:nvSpPr>
            <p:spPr bwMode="auto">
              <a:xfrm>
                <a:off x="5257" y="1550"/>
                <a:ext cx="56"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5" name="Oval 229"/>
              <p:cNvSpPr>
                <a:spLocks noChangeArrowheads="1"/>
              </p:cNvSpPr>
              <p:nvPr/>
            </p:nvSpPr>
            <p:spPr bwMode="auto">
              <a:xfrm>
                <a:off x="5387" y="158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6" name="Oval 230"/>
              <p:cNvSpPr>
                <a:spLocks noChangeArrowheads="1"/>
              </p:cNvSpPr>
              <p:nvPr/>
            </p:nvSpPr>
            <p:spPr bwMode="auto">
              <a:xfrm>
                <a:off x="5517" y="1629"/>
                <a:ext cx="57"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7" name="Oval 231"/>
              <p:cNvSpPr>
                <a:spLocks noChangeArrowheads="1"/>
              </p:cNvSpPr>
              <p:nvPr/>
            </p:nvSpPr>
            <p:spPr bwMode="auto">
              <a:xfrm>
                <a:off x="5643" y="1662"/>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8" name="Oval 232"/>
              <p:cNvSpPr>
                <a:spLocks noChangeArrowheads="1"/>
              </p:cNvSpPr>
              <p:nvPr/>
            </p:nvSpPr>
            <p:spPr bwMode="auto">
              <a:xfrm>
                <a:off x="5774" y="1669"/>
                <a:ext cx="56"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889" name="Rectangle 233"/>
              <p:cNvSpPr>
                <a:spLocks noChangeArrowheads="1"/>
              </p:cNvSpPr>
              <p:nvPr/>
            </p:nvSpPr>
            <p:spPr bwMode="auto">
              <a:xfrm>
                <a:off x="3974" y="1767"/>
                <a:ext cx="61"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0" name="Rectangle 234"/>
              <p:cNvSpPr>
                <a:spLocks noChangeArrowheads="1"/>
              </p:cNvSpPr>
              <p:nvPr/>
            </p:nvSpPr>
            <p:spPr bwMode="auto">
              <a:xfrm>
                <a:off x="4100"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1" name="Rectangle 235"/>
              <p:cNvSpPr>
                <a:spLocks noChangeArrowheads="1"/>
              </p:cNvSpPr>
              <p:nvPr/>
            </p:nvSpPr>
            <p:spPr bwMode="auto">
              <a:xfrm>
                <a:off x="4230" y="1825"/>
                <a:ext cx="56"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2" name="Rectangle 236"/>
              <p:cNvSpPr>
                <a:spLocks noChangeArrowheads="1"/>
              </p:cNvSpPr>
              <p:nvPr/>
            </p:nvSpPr>
            <p:spPr bwMode="auto">
              <a:xfrm>
                <a:off x="4360" y="1792"/>
                <a:ext cx="62"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3" name="Rectangle 237"/>
              <p:cNvSpPr>
                <a:spLocks noChangeArrowheads="1"/>
              </p:cNvSpPr>
              <p:nvPr/>
            </p:nvSpPr>
            <p:spPr bwMode="auto">
              <a:xfrm>
                <a:off x="4486" y="1832"/>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4" name="Rectangle 238"/>
              <p:cNvSpPr>
                <a:spLocks noChangeArrowheads="1"/>
              </p:cNvSpPr>
              <p:nvPr/>
            </p:nvSpPr>
            <p:spPr bwMode="auto">
              <a:xfrm>
                <a:off x="4616" y="1836"/>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5" name="Rectangle 239"/>
              <p:cNvSpPr>
                <a:spLocks noChangeArrowheads="1"/>
              </p:cNvSpPr>
              <p:nvPr/>
            </p:nvSpPr>
            <p:spPr bwMode="auto">
              <a:xfrm>
                <a:off x="4747"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6" name="Rectangle 240"/>
              <p:cNvSpPr>
                <a:spLocks noChangeArrowheads="1"/>
              </p:cNvSpPr>
              <p:nvPr/>
            </p:nvSpPr>
            <p:spPr bwMode="auto">
              <a:xfrm>
                <a:off x="4871" y="1843"/>
                <a:ext cx="56"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7" name="Rectangle 241"/>
              <p:cNvSpPr>
                <a:spLocks noChangeArrowheads="1"/>
              </p:cNvSpPr>
              <p:nvPr/>
            </p:nvSpPr>
            <p:spPr bwMode="auto">
              <a:xfrm>
                <a:off x="5001"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8" name="Rectangle 242"/>
              <p:cNvSpPr>
                <a:spLocks noChangeArrowheads="1"/>
              </p:cNvSpPr>
              <p:nvPr/>
            </p:nvSpPr>
            <p:spPr bwMode="auto">
              <a:xfrm>
                <a:off x="5131" y="1818"/>
                <a:ext cx="56"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899" name="Rectangle 243"/>
              <p:cNvSpPr>
                <a:spLocks noChangeArrowheads="1"/>
              </p:cNvSpPr>
              <p:nvPr/>
            </p:nvSpPr>
            <p:spPr bwMode="auto">
              <a:xfrm>
                <a:off x="5257" y="1810"/>
                <a:ext cx="56"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00" name="Rectangle 244"/>
              <p:cNvSpPr>
                <a:spLocks noChangeArrowheads="1"/>
              </p:cNvSpPr>
              <p:nvPr/>
            </p:nvSpPr>
            <p:spPr bwMode="auto">
              <a:xfrm>
                <a:off x="5387" y="1807"/>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01" name="Rectangle 245"/>
              <p:cNvSpPr>
                <a:spLocks noChangeArrowheads="1"/>
              </p:cNvSpPr>
              <p:nvPr/>
            </p:nvSpPr>
            <p:spPr bwMode="auto">
              <a:xfrm>
                <a:off x="5517" y="1800"/>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02" name="Rectangle 246"/>
              <p:cNvSpPr>
                <a:spLocks noChangeArrowheads="1"/>
              </p:cNvSpPr>
              <p:nvPr/>
            </p:nvSpPr>
            <p:spPr bwMode="auto">
              <a:xfrm>
                <a:off x="5643" y="1785"/>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03" name="Rectangle 247"/>
              <p:cNvSpPr>
                <a:spLocks noChangeArrowheads="1"/>
              </p:cNvSpPr>
              <p:nvPr/>
            </p:nvSpPr>
            <p:spPr bwMode="auto">
              <a:xfrm>
                <a:off x="5774" y="1778"/>
                <a:ext cx="56"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04" name="Freeform 248"/>
              <p:cNvSpPr>
                <a:spLocks/>
              </p:cNvSpPr>
              <p:nvPr/>
            </p:nvSpPr>
            <p:spPr bwMode="auto">
              <a:xfrm>
                <a:off x="3974" y="1695"/>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05" name="Freeform 249"/>
              <p:cNvSpPr>
                <a:spLocks/>
              </p:cNvSpPr>
              <p:nvPr/>
            </p:nvSpPr>
            <p:spPr bwMode="auto">
              <a:xfrm>
                <a:off x="4100" y="170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06" name="Freeform 250"/>
              <p:cNvSpPr>
                <a:spLocks/>
              </p:cNvSpPr>
              <p:nvPr/>
            </p:nvSpPr>
            <p:spPr bwMode="auto">
              <a:xfrm>
                <a:off x="4230" y="1680"/>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07" name="Freeform 251"/>
              <p:cNvSpPr>
                <a:spLocks/>
              </p:cNvSpPr>
              <p:nvPr/>
            </p:nvSpPr>
            <p:spPr bwMode="auto">
              <a:xfrm>
                <a:off x="4360" y="164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08" name="Freeform 252"/>
              <p:cNvSpPr>
                <a:spLocks/>
              </p:cNvSpPr>
              <p:nvPr/>
            </p:nvSpPr>
            <p:spPr bwMode="auto">
              <a:xfrm>
                <a:off x="4486" y="1619"/>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09" name="Freeform 253"/>
              <p:cNvSpPr>
                <a:spLocks/>
              </p:cNvSpPr>
              <p:nvPr/>
            </p:nvSpPr>
            <p:spPr bwMode="auto">
              <a:xfrm>
                <a:off x="4616" y="158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0" name="Freeform 254"/>
              <p:cNvSpPr>
                <a:spLocks/>
              </p:cNvSpPr>
              <p:nvPr/>
            </p:nvSpPr>
            <p:spPr bwMode="auto">
              <a:xfrm>
                <a:off x="4747" y="153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1" name="Freeform 255"/>
              <p:cNvSpPr>
                <a:spLocks/>
              </p:cNvSpPr>
              <p:nvPr/>
            </p:nvSpPr>
            <p:spPr bwMode="auto">
              <a:xfrm>
                <a:off x="4871" y="156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2" name="Freeform 256"/>
              <p:cNvSpPr>
                <a:spLocks/>
              </p:cNvSpPr>
              <p:nvPr/>
            </p:nvSpPr>
            <p:spPr bwMode="auto">
              <a:xfrm>
                <a:off x="5001" y="162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3" name="Freeform 257"/>
              <p:cNvSpPr>
                <a:spLocks/>
              </p:cNvSpPr>
              <p:nvPr/>
            </p:nvSpPr>
            <p:spPr bwMode="auto">
              <a:xfrm>
                <a:off x="5131" y="164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4" name="Freeform 258"/>
              <p:cNvSpPr>
                <a:spLocks/>
              </p:cNvSpPr>
              <p:nvPr/>
            </p:nvSpPr>
            <p:spPr bwMode="auto">
              <a:xfrm>
                <a:off x="5257" y="168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5" name="Freeform 259"/>
              <p:cNvSpPr>
                <a:spLocks/>
              </p:cNvSpPr>
              <p:nvPr/>
            </p:nvSpPr>
            <p:spPr bwMode="auto">
              <a:xfrm>
                <a:off x="5387" y="174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6" name="Freeform 260"/>
              <p:cNvSpPr>
                <a:spLocks/>
              </p:cNvSpPr>
              <p:nvPr/>
            </p:nvSpPr>
            <p:spPr bwMode="auto">
              <a:xfrm>
                <a:off x="5517" y="173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7" name="Freeform 261"/>
              <p:cNvSpPr>
                <a:spLocks/>
              </p:cNvSpPr>
              <p:nvPr/>
            </p:nvSpPr>
            <p:spPr bwMode="auto">
              <a:xfrm>
                <a:off x="5643" y="172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8" name="Freeform 262"/>
              <p:cNvSpPr>
                <a:spLocks/>
              </p:cNvSpPr>
              <p:nvPr/>
            </p:nvSpPr>
            <p:spPr bwMode="auto">
              <a:xfrm>
                <a:off x="5774" y="1727"/>
                <a:ext cx="63" cy="51"/>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19" name="Line 263"/>
              <p:cNvSpPr>
                <a:spLocks noChangeShapeType="1"/>
              </p:cNvSpPr>
              <p:nvPr/>
            </p:nvSpPr>
            <p:spPr bwMode="auto">
              <a:xfrm>
                <a:off x="5232" y="1074"/>
                <a:ext cx="144"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20" name="Oval 264"/>
              <p:cNvSpPr>
                <a:spLocks noChangeArrowheads="1"/>
              </p:cNvSpPr>
              <p:nvPr/>
            </p:nvSpPr>
            <p:spPr bwMode="auto">
              <a:xfrm>
                <a:off x="5276" y="1052"/>
                <a:ext cx="47"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21" name="Rectangle 265"/>
              <p:cNvSpPr>
                <a:spLocks noChangeArrowheads="1"/>
              </p:cNvSpPr>
              <p:nvPr/>
            </p:nvSpPr>
            <p:spPr bwMode="auto">
              <a:xfrm>
                <a:off x="5397" y="1034"/>
                <a:ext cx="144"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DA</a:t>
                </a:r>
                <a:endParaRPr lang="en-US" sz="1200">
                  <a:latin typeface="Times New Roman" pitchFamily="18" charset="0"/>
                  <a:cs typeface="+mn-cs"/>
                </a:endParaRPr>
              </a:p>
            </p:txBody>
          </p:sp>
          <p:sp>
            <p:nvSpPr>
              <p:cNvPr id="582922" name="Line 266"/>
              <p:cNvSpPr>
                <a:spLocks noChangeShapeType="1"/>
              </p:cNvSpPr>
              <p:nvPr/>
            </p:nvSpPr>
            <p:spPr bwMode="auto">
              <a:xfrm>
                <a:off x="5232" y="1171"/>
                <a:ext cx="144" cy="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23" name="Rectangle 267"/>
              <p:cNvSpPr>
                <a:spLocks noChangeArrowheads="1"/>
              </p:cNvSpPr>
              <p:nvPr/>
            </p:nvSpPr>
            <p:spPr bwMode="auto">
              <a:xfrm>
                <a:off x="5276" y="1150"/>
                <a:ext cx="47"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24" name="Rectangle 268"/>
              <p:cNvSpPr>
                <a:spLocks noChangeArrowheads="1"/>
              </p:cNvSpPr>
              <p:nvPr/>
            </p:nvSpPr>
            <p:spPr bwMode="auto">
              <a:xfrm>
                <a:off x="5399" y="1130"/>
                <a:ext cx="354"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DOPAC</a:t>
                </a:r>
                <a:endParaRPr lang="en-US" sz="1200">
                  <a:latin typeface="Times New Roman" pitchFamily="18" charset="0"/>
                  <a:cs typeface="+mn-cs"/>
                </a:endParaRPr>
              </a:p>
            </p:txBody>
          </p:sp>
          <p:sp>
            <p:nvSpPr>
              <p:cNvPr id="582925" name="Line 269"/>
              <p:cNvSpPr>
                <a:spLocks noChangeShapeType="1"/>
              </p:cNvSpPr>
              <p:nvPr/>
            </p:nvSpPr>
            <p:spPr bwMode="auto">
              <a:xfrm>
                <a:off x="5232" y="1269"/>
                <a:ext cx="144"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26" name="Freeform 270"/>
              <p:cNvSpPr>
                <a:spLocks/>
              </p:cNvSpPr>
              <p:nvPr/>
            </p:nvSpPr>
            <p:spPr bwMode="auto">
              <a:xfrm>
                <a:off x="5276" y="1247"/>
                <a:ext cx="54" cy="44"/>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27" name="Rectangle 271"/>
              <p:cNvSpPr>
                <a:spLocks noChangeArrowheads="1"/>
              </p:cNvSpPr>
              <p:nvPr/>
            </p:nvSpPr>
            <p:spPr bwMode="auto">
              <a:xfrm>
                <a:off x="5399" y="1229"/>
                <a:ext cx="203"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HVA</a:t>
                </a:r>
                <a:endParaRPr lang="en-US" sz="1200">
                  <a:latin typeface="Times New Roman" pitchFamily="18" charset="0"/>
                  <a:cs typeface="+mn-cs"/>
                </a:endParaRPr>
              </a:p>
            </p:txBody>
          </p:sp>
          <p:sp>
            <p:nvSpPr>
              <p:cNvPr id="582928" name="Rectangle 272"/>
              <p:cNvSpPr>
                <a:spLocks noChangeArrowheads="1"/>
              </p:cNvSpPr>
              <p:nvPr/>
            </p:nvSpPr>
            <p:spPr bwMode="auto">
              <a:xfrm>
                <a:off x="3891" y="714"/>
                <a:ext cx="567" cy="1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Accumbens</a:t>
                </a:r>
                <a:endParaRPr lang="en-US" sz="1200">
                  <a:latin typeface="Times New Roman" pitchFamily="18" charset="0"/>
                  <a:cs typeface="+mn-cs"/>
                </a:endParaRPr>
              </a:p>
            </p:txBody>
          </p:sp>
          <p:sp>
            <p:nvSpPr>
              <p:cNvPr id="582929" name="Line 273"/>
              <p:cNvSpPr>
                <a:spLocks noChangeShapeType="1"/>
              </p:cNvSpPr>
              <p:nvPr/>
            </p:nvSpPr>
            <p:spPr bwMode="auto">
              <a:xfrm>
                <a:off x="3727" y="1777"/>
                <a:ext cx="2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grpSp>
        <p:sp>
          <p:nvSpPr>
            <p:cNvPr id="582930" name="Text Box 274"/>
            <p:cNvSpPr txBox="1">
              <a:spLocks noChangeArrowheads="1"/>
            </p:cNvSpPr>
            <p:nvPr/>
          </p:nvSpPr>
          <p:spPr bwMode="auto">
            <a:xfrm>
              <a:off x="4945" y="552"/>
              <a:ext cx="911" cy="223"/>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000" b="1">
                  <a:solidFill>
                    <a:srgbClr val="FFFF00"/>
                  </a:solidFill>
                  <a:latin typeface="Times New Roman" pitchFamily="18" charset="0"/>
                  <a:cs typeface="+mn-cs"/>
                </a:rPr>
                <a:t>COCAINE</a:t>
              </a:r>
            </a:p>
          </p:txBody>
        </p:sp>
      </p:grpSp>
      <p:grpSp>
        <p:nvGrpSpPr>
          <p:cNvPr id="4" name="Group 275"/>
          <p:cNvGrpSpPr>
            <a:grpSpLocks/>
          </p:cNvGrpSpPr>
          <p:nvPr/>
        </p:nvGrpSpPr>
        <p:grpSpPr bwMode="auto">
          <a:xfrm>
            <a:off x="4267200" y="1676400"/>
            <a:ext cx="4876800" cy="3352800"/>
            <a:chOff x="3264" y="2460"/>
            <a:chExt cx="2928" cy="1632"/>
          </a:xfrm>
        </p:grpSpPr>
        <p:grpSp>
          <p:nvGrpSpPr>
            <p:cNvPr id="31751" name="Group 276"/>
            <p:cNvGrpSpPr>
              <a:grpSpLocks/>
            </p:cNvGrpSpPr>
            <p:nvPr/>
          </p:nvGrpSpPr>
          <p:grpSpPr bwMode="auto">
            <a:xfrm>
              <a:off x="3264" y="2460"/>
              <a:ext cx="2928" cy="1632"/>
              <a:chOff x="3264" y="2460"/>
              <a:chExt cx="2928" cy="1632"/>
            </a:xfrm>
          </p:grpSpPr>
          <p:sp>
            <p:nvSpPr>
              <p:cNvPr id="582933" name="Rectangle 277"/>
              <p:cNvSpPr>
                <a:spLocks noChangeArrowheads="1"/>
              </p:cNvSpPr>
              <p:nvPr/>
            </p:nvSpPr>
            <p:spPr bwMode="auto">
              <a:xfrm>
                <a:off x="3264" y="2460"/>
                <a:ext cx="2928" cy="163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582934" name="Line 278"/>
              <p:cNvSpPr>
                <a:spLocks noChangeShapeType="1"/>
              </p:cNvSpPr>
              <p:nvPr/>
            </p:nvSpPr>
            <p:spPr bwMode="auto">
              <a:xfrm>
                <a:off x="3771" y="2646"/>
                <a:ext cx="1" cy="91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35" name="Line 279"/>
              <p:cNvSpPr>
                <a:spLocks noChangeShapeType="1"/>
              </p:cNvSpPr>
              <p:nvPr/>
            </p:nvSpPr>
            <p:spPr bwMode="auto">
              <a:xfrm>
                <a:off x="3748" y="3814"/>
                <a:ext cx="26" cy="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36" name="Line 280"/>
              <p:cNvSpPr>
                <a:spLocks noChangeShapeType="1"/>
              </p:cNvSpPr>
              <p:nvPr/>
            </p:nvSpPr>
            <p:spPr bwMode="auto">
              <a:xfrm rot="-2677329" flipH="1" flipV="1">
                <a:off x="3720" y="3570"/>
                <a:ext cx="82" cy="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37" name="Line 281"/>
              <p:cNvSpPr>
                <a:spLocks noChangeShapeType="1"/>
              </p:cNvSpPr>
              <p:nvPr/>
            </p:nvSpPr>
            <p:spPr bwMode="auto">
              <a:xfrm>
                <a:off x="3748" y="3401"/>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38" name="Line 282"/>
              <p:cNvSpPr>
                <a:spLocks noChangeShapeType="1"/>
              </p:cNvSpPr>
              <p:nvPr/>
            </p:nvSpPr>
            <p:spPr bwMode="auto">
              <a:xfrm>
                <a:off x="3748" y="3149"/>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39" name="Line 283"/>
              <p:cNvSpPr>
                <a:spLocks noChangeShapeType="1"/>
              </p:cNvSpPr>
              <p:nvPr/>
            </p:nvSpPr>
            <p:spPr bwMode="auto">
              <a:xfrm>
                <a:off x="3748" y="2898"/>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40" name="Line 284"/>
              <p:cNvSpPr>
                <a:spLocks noChangeShapeType="1"/>
              </p:cNvSpPr>
              <p:nvPr/>
            </p:nvSpPr>
            <p:spPr bwMode="auto">
              <a:xfrm>
                <a:off x="3748" y="2646"/>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41" name="Rectangle 285"/>
              <p:cNvSpPr>
                <a:spLocks noChangeArrowheads="1"/>
              </p:cNvSpPr>
              <p:nvPr/>
            </p:nvSpPr>
            <p:spPr bwMode="auto">
              <a:xfrm>
                <a:off x="3672" y="3778"/>
                <a:ext cx="51"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582942" name="Rectangle 286"/>
              <p:cNvSpPr>
                <a:spLocks noChangeArrowheads="1"/>
              </p:cNvSpPr>
              <p:nvPr/>
            </p:nvSpPr>
            <p:spPr bwMode="auto">
              <a:xfrm>
                <a:off x="3587" y="3364"/>
                <a:ext cx="153"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100</a:t>
                </a:r>
                <a:endParaRPr lang="en-US" sz="1200">
                  <a:latin typeface="Times New Roman" pitchFamily="18" charset="0"/>
                  <a:cs typeface="+mn-cs"/>
                </a:endParaRPr>
              </a:p>
            </p:txBody>
          </p:sp>
          <p:sp>
            <p:nvSpPr>
              <p:cNvPr id="582943" name="Rectangle 287"/>
              <p:cNvSpPr>
                <a:spLocks noChangeArrowheads="1"/>
              </p:cNvSpPr>
              <p:nvPr/>
            </p:nvSpPr>
            <p:spPr bwMode="auto">
              <a:xfrm>
                <a:off x="3587" y="3111"/>
                <a:ext cx="153"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150</a:t>
                </a:r>
                <a:endParaRPr lang="en-US" sz="1200">
                  <a:latin typeface="Times New Roman" pitchFamily="18" charset="0"/>
                  <a:cs typeface="+mn-cs"/>
                </a:endParaRPr>
              </a:p>
            </p:txBody>
          </p:sp>
          <p:sp>
            <p:nvSpPr>
              <p:cNvPr id="582944" name="Rectangle 288"/>
              <p:cNvSpPr>
                <a:spLocks noChangeArrowheads="1"/>
              </p:cNvSpPr>
              <p:nvPr/>
            </p:nvSpPr>
            <p:spPr bwMode="auto">
              <a:xfrm>
                <a:off x="3587" y="2862"/>
                <a:ext cx="153"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200</a:t>
                </a:r>
                <a:endParaRPr lang="en-US" sz="1200">
                  <a:latin typeface="Times New Roman" pitchFamily="18" charset="0"/>
                  <a:cs typeface="+mn-cs"/>
                </a:endParaRPr>
              </a:p>
            </p:txBody>
          </p:sp>
          <p:sp>
            <p:nvSpPr>
              <p:cNvPr id="582945" name="Rectangle 289"/>
              <p:cNvSpPr>
                <a:spLocks noChangeArrowheads="1"/>
              </p:cNvSpPr>
              <p:nvPr/>
            </p:nvSpPr>
            <p:spPr bwMode="auto">
              <a:xfrm>
                <a:off x="3587" y="2612"/>
                <a:ext cx="153"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250</a:t>
                </a:r>
                <a:endParaRPr lang="en-US" sz="1200">
                  <a:latin typeface="Times New Roman" pitchFamily="18" charset="0"/>
                  <a:cs typeface="+mn-cs"/>
                </a:endParaRPr>
              </a:p>
            </p:txBody>
          </p:sp>
          <p:sp>
            <p:nvSpPr>
              <p:cNvPr id="582946" name="Line 290"/>
              <p:cNvSpPr>
                <a:spLocks noChangeShapeType="1"/>
              </p:cNvSpPr>
              <p:nvPr/>
            </p:nvSpPr>
            <p:spPr bwMode="auto">
              <a:xfrm>
                <a:off x="3871" y="3792"/>
                <a:ext cx="2009"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47" name="Line 291"/>
              <p:cNvSpPr>
                <a:spLocks noChangeShapeType="1"/>
              </p:cNvSpPr>
              <p:nvPr/>
            </p:nvSpPr>
            <p:spPr bwMode="auto">
              <a:xfrm flipV="1">
                <a:off x="3871"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48" name="Line 292"/>
              <p:cNvSpPr>
                <a:spLocks noChangeShapeType="1"/>
              </p:cNvSpPr>
              <p:nvPr/>
            </p:nvSpPr>
            <p:spPr bwMode="auto">
              <a:xfrm flipV="1">
                <a:off x="4005"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49" name="Line 293"/>
              <p:cNvSpPr>
                <a:spLocks noChangeShapeType="1"/>
              </p:cNvSpPr>
              <p:nvPr/>
            </p:nvSpPr>
            <p:spPr bwMode="auto">
              <a:xfrm flipV="1">
                <a:off x="4139"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0" name="Line 294"/>
              <p:cNvSpPr>
                <a:spLocks noChangeShapeType="1"/>
              </p:cNvSpPr>
              <p:nvPr/>
            </p:nvSpPr>
            <p:spPr bwMode="auto">
              <a:xfrm flipV="1">
                <a:off x="4273"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1" name="Line 295"/>
              <p:cNvSpPr>
                <a:spLocks noChangeShapeType="1"/>
              </p:cNvSpPr>
              <p:nvPr/>
            </p:nvSpPr>
            <p:spPr bwMode="auto">
              <a:xfrm flipV="1">
                <a:off x="4407"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2" name="Line 296"/>
              <p:cNvSpPr>
                <a:spLocks noChangeShapeType="1"/>
              </p:cNvSpPr>
              <p:nvPr/>
            </p:nvSpPr>
            <p:spPr bwMode="auto">
              <a:xfrm flipV="1">
                <a:off x="4541"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3" name="Line 297"/>
              <p:cNvSpPr>
                <a:spLocks noChangeShapeType="1"/>
              </p:cNvSpPr>
              <p:nvPr/>
            </p:nvSpPr>
            <p:spPr bwMode="auto">
              <a:xfrm flipV="1">
                <a:off x="4676"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4" name="Line 298"/>
              <p:cNvSpPr>
                <a:spLocks noChangeShapeType="1"/>
              </p:cNvSpPr>
              <p:nvPr/>
            </p:nvSpPr>
            <p:spPr bwMode="auto">
              <a:xfrm flipV="1">
                <a:off x="481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5" name="Line 299"/>
              <p:cNvSpPr>
                <a:spLocks noChangeShapeType="1"/>
              </p:cNvSpPr>
              <p:nvPr/>
            </p:nvSpPr>
            <p:spPr bwMode="auto">
              <a:xfrm flipV="1">
                <a:off x="4941"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6" name="Line 300"/>
              <p:cNvSpPr>
                <a:spLocks noChangeShapeType="1"/>
              </p:cNvSpPr>
              <p:nvPr/>
            </p:nvSpPr>
            <p:spPr bwMode="auto">
              <a:xfrm flipV="1">
                <a:off x="5075"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7" name="Line 301"/>
              <p:cNvSpPr>
                <a:spLocks noChangeShapeType="1"/>
              </p:cNvSpPr>
              <p:nvPr/>
            </p:nvSpPr>
            <p:spPr bwMode="auto">
              <a:xfrm flipV="1">
                <a:off x="5209"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8" name="Line 302"/>
              <p:cNvSpPr>
                <a:spLocks noChangeShapeType="1"/>
              </p:cNvSpPr>
              <p:nvPr/>
            </p:nvSpPr>
            <p:spPr bwMode="auto">
              <a:xfrm flipV="1">
                <a:off x="5343"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59" name="Line 303"/>
              <p:cNvSpPr>
                <a:spLocks noChangeShapeType="1"/>
              </p:cNvSpPr>
              <p:nvPr/>
            </p:nvSpPr>
            <p:spPr bwMode="auto">
              <a:xfrm flipV="1">
                <a:off x="5477"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60" name="Line 304"/>
              <p:cNvSpPr>
                <a:spLocks noChangeShapeType="1"/>
              </p:cNvSpPr>
              <p:nvPr/>
            </p:nvSpPr>
            <p:spPr bwMode="auto">
              <a:xfrm flipV="1">
                <a:off x="561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61" name="Line 305"/>
              <p:cNvSpPr>
                <a:spLocks noChangeShapeType="1"/>
              </p:cNvSpPr>
              <p:nvPr/>
            </p:nvSpPr>
            <p:spPr bwMode="auto">
              <a:xfrm flipV="1">
                <a:off x="5747"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62" name="Line 306"/>
              <p:cNvSpPr>
                <a:spLocks noChangeShapeType="1"/>
              </p:cNvSpPr>
              <p:nvPr/>
            </p:nvSpPr>
            <p:spPr bwMode="auto">
              <a:xfrm flipV="1">
                <a:off x="588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63" name="Rectangle 307"/>
              <p:cNvSpPr>
                <a:spLocks noChangeArrowheads="1"/>
              </p:cNvSpPr>
              <p:nvPr/>
            </p:nvSpPr>
            <p:spPr bwMode="auto">
              <a:xfrm>
                <a:off x="3852" y="3848"/>
                <a:ext cx="51"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582964" name="Rectangle 308"/>
              <p:cNvSpPr>
                <a:spLocks noChangeArrowheads="1"/>
              </p:cNvSpPr>
              <p:nvPr/>
            </p:nvSpPr>
            <p:spPr bwMode="auto">
              <a:xfrm>
                <a:off x="4253" y="3848"/>
                <a:ext cx="51"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a:t>
                </a:r>
                <a:endParaRPr lang="en-US" sz="1200">
                  <a:latin typeface="Times New Roman" pitchFamily="18" charset="0"/>
                  <a:cs typeface="+mn-cs"/>
                </a:endParaRPr>
              </a:p>
            </p:txBody>
          </p:sp>
          <p:sp>
            <p:nvSpPr>
              <p:cNvPr id="582965" name="Rectangle 309"/>
              <p:cNvSpPr>
                <a:spLocks noChangeArrowheads="1"/>
              </p:cNvSpPr>
              <p:nvPr/>
            </p:nvSpPr>
            <p:spPr bwMode="auto">
              <a:xfrm>
                <a:off x="4657" y="3848"/>
                <a:ext cx="51"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a:t>
                </a:r>
                <a:endParaRPr lang="en-US" sz="1200">
                  <a:latin typeface="Times New Roman" pitchFamily="18" charset="0"/>
                  <a:cs typeface="+mn-cs"/>
                </a:endParaRPr>
              </a:p>
            </p:txBody>
          </p:sp>
          <p:sp>
            <p:nvSpPr>
              <p:cNvPr id="582966" name="Rectangle 310"/>
              <p:cNvSpPr>
                <a:spLocks noChangeArrowheads="1"/>
              </p:cNvSpPr>
              <p:nvPr/>
            </p:nvSpPr>
            <p:spPr bwMode="auto">
              <a:xfrm>
                <a:off x="5054" y="3848"/>
                <a:ext cx="51"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3</a:t>
                </a:r>
                <a:endParaRPr lang="en-US" sz="1200">
                  <a:latin typeface="Times New Roman" pitchFamily="18" charset="0"/>
                  <a:cs typeface="+mn-cs"/>
                </a:endParaRPr>
              </a:p>
            </p:txBody>
          </p:sp>
          <p:sp>
            <p:nvSpPr>
              <p:cNvPr id="582967" name="Rectangle 311"/>
              <p:cNvSpPr>
                <a:spLocks noChangeArrowheads="1"/>
              </p:cNvSpPr>
              <p:nvPr/>
            </p:nvSpPr>
            <p:spPr bwMode="auto">
              <a:xfrm>
                <a:off x="5459" y="3848"/>
                <a:ext cx="51"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4</a:t>
                </a:r>
                <a:endParaRPr lang="en-US" sz="1200">
                  <a:latin typeface="Times New Roman" pitchFamily="18" charset="0"/>
                  <a:cs typeface="+mn-cs"/>
                </a:endParaRPr>
              </a:p>
            </p:txBody>
          </p:sp>
          <p:sp>
            <p:nvSpPr>
              <p:cNvPr id="582968" name="Rectangle 312"/>
              <p:cNvSpPr>
                <a:spLocks noChangeArrowheads="1"/>
              </p:cNvSpPr>
              <p:nvPr/>
            </p:nvSpPr>
            <p:spPr bwMode="auto">
              <a:xfrm>
                <a:off x="5822" y="3848"/>
                <a:ext cx="143"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5hr</a:t>
                </a:r>
                <a:endParaRPr lang="en-US" sz="1200">
                  <a:latin typeface="Times New Roman" pitchFamily="18" charset="0"/>
                  <a:cs typeface="+mn-cs"/>
                </a:endParaRPr>
              </a:p>
            </p:txBody>
          </p:sp>
          <p:sp>
            <p:nvSpPr>
              <p:cNvPr id="582969" name="Rectangle 313"/>
              <p:cNvSpPr>
                <a:spLocks noChangeArrowheads="1"/>
              </p:cNvSpPr>
              <p:nvPr/>
            </p:nvSpPr>
            <p:spPr bwMode="auto">
              <a:xfrm>
                <a:off x="4496" y="3936"/>
                <a:ext cx="894"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Time After Morphine</a:t>
                </a:r>
                <a:endParaRPr lang="en-US" sz="1200">
                  <a:latin typeface="Times New Roman" pitchFamily="18" charset="0"/>
                  <a:cs typeface="+mn-cs"/>
                </a:endParaRPr>
              </a:p>
            </p:txBody>
          </p:sp>
          <p:sp>
            <p:nvSpPr>
              <p:cNvPr id="582970" name="Rectangle 314"/>
              <p:cNvSpPr>
                <a:spLocks noChangeArrowheads="1"/>
              </p:cNvSpPr>
              <p:nvPr/>
            </p:nvSpPr>
            <p:spPr bwMode="auto">
              <a:xfrm rot="16200000">
                <a:off x="3174" y="3092"/>
                <a:ext cx="681" cy="11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 of Basal Release</a:t>
                </a:r>
                <a:endParaRPr lang="en-US" sz="1200">
                  <a:latin typeface="Times New Roman" pitchFamily="18" charset="0"/>
                  <a:cs typeface="+mn-cs"/>
                </a:endParaRPr>
              </a:p>
            </p:txBody>
          </p:sp>
          <p:sp>
            <p:nvSpPr>
              <p:cNvPr id="582971" name="Line 315"/>
              <p:cNvSpPr>
                <a:spLocks noChangeShapeType="1"/>
              </p:cNvSpPr>
              <p:nvPr/>
            </p:nvSpPr>
            <p:spPr bwMode="auto">
              <a:xfrm rot="-2677329" flipH="1" flipV="1">
                <a:off x="3733" y="3605"/>
                <a:ext cx="81" cy="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2" name="Line 316"/>
              <p:cNvSpPr>
                <a:spLocks noChangeShapeType="1"/>
              </p:cNvSpPr>
              <p:nvPr/>
            </p:nvSpPr>
            <p:spPr bwMode="auto">
              <a:xfrm flipV="1">
                <a:off x="3770" y="3614"/>
                <a:ext cx="0" cy="20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3" name="Line 317"/>
              <p:cNvSpPr>
                <a:spLocks noChangeShapeType="1"/>
              </p:cNvSpPr>
              <p:nvPr/>
            </p:nvSpPr>
            <p:spPr bwMode="auto">
              <a:xfrm flipV="1">
                <a:off x="3871" y="3275"/>
                <a:ext cx="133" cy="12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4" name="Line 318"/>
              <p:cNvSpPr>
                <a:spLocks noChangeShapeType="1"/>
              </p:cNvSpPr>
              <p:nvPr/>
            </p:nvSpPr>
            <p:spPr bwMode="auto">
              <a:xfrm flipV="1">
                <a:off x="3871" y="3225"/>
                <a:ext cx="133" cy="17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5" name="Line 319"/>
              <p:cNvSpPr>
                <a:spLocks noChangeShapeType="1"/>
              </p:cNvSpPr>
              <p:nvPr/>
            </p:nvSpPr>
            <p:spPr bwMode="auto">
              <a:xfrm flipV="1">
                <a:off x="3871" y="3169"/>
                <a:ext cx="133" cy="23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6" name="Line 320"/>
              <p:cNvSpPr>
                <a:spLocks noChangeShapeType="1"/>
              </p:cNvSpPr>
              <p:nvPr/>
            </p:nvSpPr>
            <p:spPr bwMode="auto">
              <a:xfrm flipV="1">
                <a:off x="3871" y="3169"/>
                <a:ext cx="133" cy="232"/>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7" name="Oval 321"/>
              <p:cNvSpPr>
                <a:spLocks noChangeArrowheads="1"/>
              </p:cNvSpPr>
              <p:nvPr/>
            </p:nvSpPr>
            <p:spPr bwMode="auto">
              <a:xfrm>
                <a:off x="3844" y="3378"/>
                <a:ext cx="47"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78" name="Rectangle 322"/>
              <p:cNvSpPr>
                <a:spLocks noChangeArrowheads="1"/>
              </p:cNvSpPr>
              <p:nvPr/>
            </p:nvSpPr>
            <p:spPr bwMode="auto">
              <a:xfrm>
                <a:off x="3844" y="3378"/>
                <a:ext cx="47"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2979" name="Freeform 323"/>
              <p:cNvSpPr>
                <a:spLocks/>
              </p:cNvSpPr>
              <p:nvPr/>
            </p:nvSpPr>
            <p:spPr bwMode="auto">
              <a:xfrm>
                <a:off x="3844" y="3378"/>
                <a:ext cx="52"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0" name="Freeform 324"/>
              <p:cNvSpPr>
                <a:spLocks/>
              </p:cNvSpPr>
              <p:nvPr/>
            </p:nvSpPr>
            <p:spPr bwMode="auto">
              <a:xfrm>
                <a:off x="3844" y="3378"/>
                <a:ext cx="52"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1" name="Line 325"/>
              <p:cNvSpPr>
                <a:spLocks noChangeShapeType="1"/>
              </p:cNvSpPr>
              <p:nvPr/>
            </p:nvSpPr>
            <p:spPr bwMode="auto">
              <a:xfrm flipV="1">
                <a:off x="4005" y="3199"/>
                <a:ext cx="134" cy="7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2" name="Line 326"/>
              <p:cNvSpPr>
                <a:spLocks noChangeShapeType="1"/>
              </p:cNvSpPr>
              <p:nvPr/>
            </p:nvSpPr>
            <p:spPr bwMode="auto">
              <a:xfrm>
                <a:off x="4139" y="3199"/>
                <a:ext cx="134" cy="3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3" name="Line 327"/>
              <p:cNvSpPr>
                <a:spLocks noChangeShapeType="1"/>
              </p:cNvSpPr>
              <p:nvPr/>
            </p:nvSpPr>
            <p:spPr bwMode="auto">
              <a:xfrm>
                <a:off x="4273" y="3235"/>
                <a:ext cx="133"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4" name="Line 328"/>
              <p:cNvSpPr>
                <a:spLocks noChangeShapeType="1"/>
              </p:cNvSpPr>
              <p:nvPr/>
            </p:nvSpPr>
            <p:spPr bwMode="auto">
              <a:xfrm>
                <a:off x="4407" y="3268"/>
                <a:ext cx="134" cy="4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5" name="Line 329"/>
              <p:cNvSpPr>
                <a:spLocks noChangeShapeType="1"/>
              </p:cNvSpPr>
              <p:nvPr/>
            </p:nvSpPr>
            <p:spPr bwMode="auto">
              <a:xfrm>
                <a:off x="4541" y="3311"/>
                <a:ext cx="134" cy="4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6" name="Line 330"/>
              <p:cNvSpPr>
                <a:spLocks noChangeShapeType="1"/>
              </p:cNvSpPr>
              <p:nvPr/>
            </p:nvSpPr>
            <p:spPr bwMode="auto">
              <a:xfrm>
                <a:off x="4676" y="3351"/>
                <a:ext cx="134" cy="3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7" name="Line 331"/>
              <p:cNvSpPr>
                <a:spLocks noChangeShapeType="1"/>
              </p:cNvSpPr>
              <p:nvPr/>
            </p:nvSpPr>
            <p:spPr bwMode="auto">
              <a:xfrm>
                <a:off x="4810" y="3385"/>
                <a:ext cx="134" cy="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8" name="Line 332"/>
              <p:cNvSpPr>
                <a:spLocks noChangeShapeType="1"/>
              </p:cNvSpPr>
              <p:nvPr/>
            </p:nvSpPr>
            <p:spPr bwMode="auto">
              <a:xfrm>
                <a:off x="4941" y="3401"/>
                <a:ext cx="134"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89" name="Line 333"/>
              <p:cNvSpPr>
                <a:spLocks noChangeShapeType="1"/>
              </p:cNvSpPr>
              <p:nvPr/>
            </p:nvSpPr>
            <p:spPr bwMode="auto">
              <a:xfrm flipV="1">
                <a:off x="4005" y="3119"/>
                <a:ext cx="134" cy="10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0" name="Line 334"/>
              <p:cNvSpPr>
                <a:spLocks noChangeShapeType="1"/>
              </p:cNvSpPr>
              <p:nvPr/>
            </p:nvSpPr>
            <p:spPr bwMode="auto">
              <a:xfrm flipV="1">
                <a:off x="4139" y="3073"/>
                <a:ext cx="134" cy="4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1" name="Line 335"/>
              <p:cNvSpPr>
                <a:spLocks noChangeShapeType="1"/>
              </p:cNvSpPr>
              <p:nvPr/>
            </p:nvSpPr>
            <p:spPr bwMode="auto">
              <a:xfrm>
                <a:off x="4273" y="3073"/>
                <a:ext cx="133" cy="7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2" name="Line 336"/>
              <p:cNvSpPr>
                <a:spLocks noChangeShapeType="1"/>
              </p:cNvSpPr>
              <p:nvPr/>
            </p:nvSpPr>
            <p:spPr bwMode="auto">
              <a:xfrm>
                <a:off x="4407" y="3149"/>
                <a:ext cx="134" cy="49"/>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3" name="Line 337"/>
              <p:cNvSpPr>
                <a:spLocks noChangeShapeType="1"/>
              </p:cNvSpPr>
              <p:nvPr/>
            </p:nvSpPr>
            <p:spPr bwMode="auto">
              <a:xfrm>
                <a:off x="4541" y="3199"/>
                <a:ext cx="134" cy="5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4" name="Line 338"/>
              <p:cNvSpPr>
                <a:spLocks noChangeShapeType="1"/>
              </p:cNvSpPr>
              <p:nvPr/>
            </p:nvSpPr>
            <p:spPr bwMode="auto">
              <a:xfrm>
                <a:off x="4676" y="3249"/>
                <a:ext cx="134" cy="9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5" name="Line 339"/>
              <p:cNvSpPr>
                <a:spLocks noChangeShapeType="1"/>
              </p:cNvSpPr>
              <p:nvPr/>
            </p:nvSpPr>
            <p:spPr bwMode="auto">
              <a:xfrm>
                <a:off x="4810" y="3341"/>
                <a:ext cx="134" cy="1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6" name="Line 340"/>
              <p:cNvSpPr>
                <a:spLocks noChangeShapeType="1"/>
              </p:cNvSpPr>
              <p:nvPr/>
            </p:nvSpPr>
            <p:spPr bwMode="auto">
              <a:xfrm>
                <a:off x="4941" y="3351"/>
                <a:ext cx="134" cy="1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7" name="Line 341"/>
              <p:cNvSpPr>
                <a:spLocks noChangeShapeType="1"/>
              </p:cNvSpPr>
              <p:nvPr/>
            </p:nvSpPr>
            <p:spPr bwMode="auto">
              <a:xfrm>
                <a:off x="5075" y="3364"/>
                <a:ext cx="134"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8" name="Line 342"/>
              <p:cNvSpPr>
                <a:spLocks noChangeShapeType="1"/>
              </p:cNvSpPr>
              <p:nvPr/>
            </p:nvSpPr>
            <p:spPr bwMode="auto">
              <a:xfrm>
                <a:off x="5209" y="3371"/>
                <a:ext cx="133"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2999" name="Line 343"/>
              <p:cNvSpPr>
                <a:spLocks noChangeShapeType="1"/>
              </p:cNvSpPr>
              <p:nvPr/>
            </p:nvSpPr>
            <p:spPr bwMode="auto">
              <a:xfrm>
                <a:off x="5343" y="3371"/>
                <a:ext cx="134"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0" name="Line 344"/>
              <p:cNvSpPr>
                <a:spLocks noChangeShapeType="1"/>
              </p:cNvSpPr>
              <p:nvPr/>
            </p:nvSpPr>
            <p:spPr bwMode="auto">
              <a:xfrm flipV="1">
                <a:off x="4005" y="3100"/>
                <a:ext cx="134" cy="7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1" name="Line 345"/>
              <p:cNvSpPr>
                <a:spLocks noChangeShapeType="1"/>
              </p:cNvSpPr>
              <p:nvPr/>
            </p:nvSpPr>
            <p:spPr bwMode="auto">
              <a:xfrm flipV="1">
                <a:off x="4139" y="3007"/>
                <a:ext cx="134" cy="9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2" name="Line 346"/>
              <p:cNvSpPr>
                <a:spLocks noChangeShapeType="1"/>
              </p:cNvSpPr>
              <p:nvPr/>
            </p:nvSpPr>
            <p:spPr bwMode="auto">
              <a:xfrm flipV="1">
                <a:off x="4273" y="2987"/>
                <a:ext cx="133"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3" name="Line 347"/>
              <p:cNvSpPr>
                <a:spLocks noChangeShapeType="1"/>
              </p:cNvSpPr>
              <p:nvPr/>
            </p:nvSpPr>
            <p:spPr bwMode="auto">
              <a:xfrm>
                <a:off x="4407" y="2987"/>
                <a:ext cx="134" cy="7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4" name="Line 348"/>
              <p:cNvSpPr>
                <a:spLocks noChangeShapeType="1"/>
              </p:cNvSpPr>
              <p:nvPr/>
            </p:nvSpPr>
            <p:spPr bwMode="auto">
              <a:xfrm>
                <a:off x="4541" y="3060"/>
                <a:ext cx="134" cy="9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5" name="Line 349"/>
              <p:cNvSpPr>
                <a:spLocks noChangeShapeType="1"/>
              </p:cNvSpPr>
              <p:nvPr/>
            </p:nvSpPr>
            <p:spPr bwMode="auto">
              <a:xfrm>
                <a:off x="4676" y="3149"/>
                <a:ext cx="134" cy="4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6" name="Line 350"/>
              <p:cNvSpPr>
                <a:spLocks noChangeShapeType="1"/>
              </p:cNvSpPr>
              <p:nvPr/>
            </p:nvSpPr>
            <p:spPr bwMode="auto">
              <a:xfrm>
                <a:off x="4810" y="3199"/>
                <a:ext cx="134" cy="6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7" name="Line 351"/>
              <p:cNvSpPr>
                <a:spLocks noChangeShapeType="1"/>
              </p:cNvSpPr>
              <p:nvPr/>
            </p:nvSpPr>
            <p:spPr bwMode="auto">
              <a:xfrm>
                <a:off x="4941" y="3258"/>
                <a:ext cx="134" cy="1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8" name="Line 352"/>
              <p:cNvSpPr>
                <a:spLocks noChangeShapeType="1"/>
              </p:cNvSpPr>
              <p:nvPr/>
            </p:nvSpPr>
            <p:spPr bwMode="auto">
              <a:xfrm>
                <a:off x="5075" y="3275"/>
                <a:ext cx="134" cy="2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09" name="Line 353"/>
              <p:cNvSpPr>
                <a:spLocks noChangeShapeType="1"/>
              </p:cNvSpPr>
              <p:nvPr/>
            </p:nvSpPr>
            <p:spPr bwMode="auto">
              <a:xfrm>
                <a:off x="5209" y="3301"/>
                <a:ext cx="133" cy="5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0" name="Line 354"/>
              <p:cNvSpPr>
                <a:spLocks noChangeShapeType="1"/>
              </p:cNvSpPr>
              <p:nvPr/>
            </p:nvSpPr>
            <p:spPr bwMode="auto">
              <a:xfrm>
                <a:off x="5343" y="3351"/>
                <a:ext cx="134"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1" name="Line 355"/>
              <p:cNvSpPr>
                <a:spLocks noChangeShapeType="1"/>
              </p:cNvSpPr>
              <p:nvPr/>
            </p:nvSpPr>
            <p:spPr bwMode="auto">
              <a:xfrm>
                <a:off x="5477" y="3371"/>
                <a:ext cx="133" cy="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2" name="Line 356"/>
              <p:cNvSpPr>
                <a:spLocks noChangeShapeType="1"/>
              </p:cNvSpPr>
              <p:nvPr/>
            </p:nvSpPr>
            <p:spPr bwMode="auto">
              <a:xfrm>
                <a:off x="5610" y="3374"/>
                <a:ext cx="136" cy="1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3" name="Line 357"/>
              <p:cNvSpPr>
                <a:spLocks noChangeShapeType="1"/>
              </p:cNvSpPr>
              <p:nvPr/>
            </p:nvSpPr>
            <p:spPr bwMode="auto">
              <a:xfrm>
                <a:off x="5747" y="3391"/>
                <a:ext cx="135"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4" name="Line 358"/>
              <p:cNvSpPr>
                <a:spLocks noChangeShapeType="1"/>
              </p:cNvSpPr>
              <p:nvPr/>
            </p:nvSpPr>
            <p:spPr bwMode="auto">
              <a:xfrm flipV="1">
                <a:off x="4005" y="3123"/>
                <a:ext cx="134" cy="4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5" name="Line 359"/>
              <p:cNvSpPr>
                <a:spLocks noChangeShapeType="1"/>
              </p:cNvSpPr>
              <p:nvPr/>
            </p:nvSpPr>
            <p:spPr bwMode="auto">
              <a:xfrm flipV="1">
                <a:off x="4139" y="3017"/>
                <a:ext cx="134" cy="10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6" name="Line 360"/>
              <p:cNvSpPr>
                <a:spLocks noChangeShapeType="1"/>
              </p:cNvSpPr>
              <p:nvPr/>
            </p:nvSpPr>
            <p:spPr bwMode="auto">
              <a:xfrm flipV="1">
                <a:off x="4273" y="2944"/>
                <a:ext cx="133" cy="7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7" name="Line 361"/>
              <p:cNvSpPr>
                <a:spLocks noChangeShapeType="1"/>
              </p:cNvSpPr>
              <p:nvPr/>
            </p:nvSpPr>
            <p:spPr bwMode="auto">
              <a:xfrm flipV="1">
                <a:off x="4407" y="2924"/>
                <a:ext cx="134" cy="2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8" name="Line 362"/>
              <p:cNvSpPr>
                <a:spLocks noChangeShapeType="1"/>
              </p:cNvSpPr>
              <p:nvPr/>
            </p:nvSpPr>
            <p:spPr bwMode="auto">
              <a:xfrm>
                <a:off x="4541" y="2924"/>
                <a:ext cx="134" cy="1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19" name="Line 363"/>
              <p:cNvSpPr>
                <a:spLocks noChangeShapeType="1"/>
              </p:cNvSpPr>
              <p:nvPr/>
            </p:nvSpPr>
            <p:spPr bwMode="auto">
              <a:xfrm>
                <a:off x="4676" y="2934"/>
                <a:ext cx="134" cy="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0" name="Line 364"/>
              <p:cNvSpPr>
                <a:spLocks noChangeShapeType="1"/>
              </p:cNvSpPr>
              <p:nvPr/>
            </p:nvSpPr>
            <p:spPr bwMode="auto">
              <a:xfrm>
                <a:off x="4810" y="2937"/>
                <a:ext cx="134" cy="7"/>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1" name="Line 365"/>
              <p:cNvSpPr>
                <a:spLocks noChangeShapeType="1"/>
              </p:cNvSpPr>
              <p:nvPr/>
            </p:nvSpPr>
            <p:spPr bwMode="auto">
              <a:xfrm>
                <a:off x="4941" y="2944"/>
                <a:ext cx="134" cy="4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2" name="Line 366"/>
              <p:cNvSpPr>
                <a:spLocks noChangeShapeType="1"/>
              </p:cNvSpPr>
              <p:nvPr/>
            </p:nvSpPr>
            <p:spPr bwMode="auto">
              <a:xfrm>
                <a:off x="5075" y="2984"/>
                <a:ext cx="134" cy="6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3" name="Line 367"/>
              <p:cNvSpPr>
                <a:spLocks noChangeShapeType="1"/>
              </p:cNvSpPr>
              <p:nvPr/>
            </p:nvSpPr>
            <p:spPr bwMode="auto">
              <a:xfrm>
                <a:off x="5209" y="3050"/>
                <a:ext cx="133" cy="7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4" name="Line 368"/>
              <p:cNvSpPr>
                <a:spLocks noChangeShapeType="1"/>
              </p:cNvSpPr>
              <p:nvPr/>
            </p:nvSpPr>
            <p:spPr bwMode="auto">
              <a:xfrm>
                <a:off x="5343" y="3123"/>
                <a:ext cx="134" cy="11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5" name="Line 369"/>
              <p:cNvSpPr>
                <a:spLocks noChangeShapeType="1"/>
              </p:cNvSpPr>
              <p:nvPr/>
            </p:nvSpPr>
            <p:spPr bwMode="auto">
              <a:xfrm>
                <a:off x="5477" y="3239"/>
                <a:ext cx="133" cy="5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6" name="Line 370"/>
              <p:cNvSpPr>
                <a:spLocks noChangeShapeType="1"/>
              </p:cNvSpPr>
              <p:nvPr/>
            </p:nvSpPr>
            <p:spPr bwMode="auto">
              <a:xfrm>
                <a:off x="5610" y="3322"/>
                <a:ext cx="136" cy="9"/>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7" name="Line 371"/>
              <p:cNvSpPr>
                <a:spLocks noChangeShapeType="1"/>
              </p:cNvSpPr>
              <p:nvPr/>
            </p:nvSpPr>
            <p:spPr bwMode="auto">
              <a:xfrm>
                <a:off x="5747" y="3301"/>
                <a:ext cx="135" cy="5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8" name="Oval 372"/>
              <p:cNvSpPr>
                <a:spLocks noChangeArrowheads="1"/>
              </p:cNvSpPr>
              <p:nvPr/>
            </p:nvSpPr>
            <p:spPr bwMode="auto">
              <a:xfrm>
                <a:off x="3978" y="3252"/>
                <a:ext cx="47"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29" name="Oval 373"/>
              <p:cNvSpPr>
                <a:spLocks noChangeArrowheads="1"/>
              </p:cNvSpPr>
              <p:nvPr/>
            </p:nvSpPr>
            <p:spPr bwMode="auto">
              <a:xfrm>
                <a:off x="4112" y="3176"/>
                <a:ext cx="48" cy="4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0" name="Oval 374"/>
              <p:cNvSpPr>
                <a:spLocks noChangeArrowheads="1"/>
              </p:cNvSpPr>
              <p:nvPr/>
            </p:nvSpPr>
            <p:spPr bwMode="auto">
              <a:xfrm>
                <a:off x="4246" y="3212"/>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1" name="Oval 375"/>
              <p:cNvSpPr>
                <a:spLocks noChangeArrowheads="1"/>
              </p:cNvSpPr>
              <p:nvPr/>
            </p:nvSpPr>
            <p:spPr bwMode="auto">
              <a:xfrm>
                <a:off x="4380" y="3245"/>
                <a:ext cx="51"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2" name="Oval 376"/>
              <p:cNvSpPr>
                <a:spLocks noChangeArrowheads="1"/>
              </p:cNvSpPr>
              <p:nvPr/>
            </p:nvSpPr>
            <p:spPr bwMode="auto">
              <a:xfrm>
                <a:off x="4515" y="3288"/>
                <a:ext cx="49"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3" name="Oval 377"/>
              <p:cNvSpPr>
                <a:spLocks noChangeArrowheads="1"/>
              </p:cNvSpPr>
              <p:nvPr/>
            </p:nvSpPr>
            <p:spPr bwMode="auto">
              <a:xfrm>
                <a:off x="4649" y="3328"/>
                <a:ext cx="52"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4" name="Oval 378"/>
              <p:cNvSpPr>
                <a:spLocks noChangeArrowheads="1"/>
              </p:cNvSpPr>
              <p:nvPr/>
            </p:nvSpPr>
            <p:spPr bwMode="auto">
              <a:xfrm>
                <a:off x="4783" y="3361"/>
                <a:ext cx="52"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5" name="Oval 379"/>
              <p:cNvSpPr>
                <a:spLocks noChangeArrowheads="1"/>
              </p:cNvSpPr>
              <p:nvPr/>
            </p:nvSpPr>
            <p:spPr bwMode="auto">
              <a:xfrm>
                <a:off x="4914" y="3378"/>
                <a:ext cx="49"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6" name="Oval 380"/>
              <p:cNvSpPr>
                <a:spLocks noChangeArrowheads="1"/>
              </p:cNvSpPr>
              <p:nvPr/>
            </p:nvSpPr>
            <p:spPr bwMode="auto">
              <a:xfrm>
                <a:off x="5048" y="3388"/>
                <a:ext cx="49"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37" name="Rectangle 381"/>
              <p:cNvSpPr>
                <a:spLocks noChangeArrowheads="1"/>
              </p:cNvSpPr>
              <p:nvPr/>
            </p:nvSpPr>
            <p:spPr bwMode="auto">
              <a:xfrm>
                <a:off x="3978" y="3202"/>
                <a:ext cx="47"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38" name="Rectangle 382"/>
              <p:cNvSpPr>
                <a:spLocks noChangeArrowheads="1"/>
              </p:cNvSpPr>
              <p:nvPr/>
            </p:nvSpPr>
            <p:spPr bwMode="auto">
              <a:xfrm>
                <a:off x="4112" y="3096"/>
                <a:ext cx="48"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39" name="Rectangle 383"/>
              <p:cNvSpPr>
                <a:spLocks noChangeArrowheads="1"/>
              </p:cNvSpPr>
              <p:nvPr/>
            </p:nvSpPr>
            <p:spPr bwMode="auto">
              <a:xfrm>
                <a:off x="4246" y="3050"/>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0" name="Rectangle 384"/>
              <p:cNvSpPr>
                <a:spLocks noChangeArrowheads="1"/>
              </p:cNvSpPr>
              <p:nvPr/>
            </p:nvSpPr>
            <p:spPr bwMode="auto">
              <a:xfrm>
                <a:off x="4380" y="3126"/>
                <a:ext cx="51"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1" name="Rectangle 385"/>
              <p:cNvSpPr>
                <a:spLocks noChangeArrowheads="1"/>
              </p:cNvSpPr>
              <p:nvPr/>
            </p:nvSpPr>
            <p:spPr bwMode="auto">
              <a:xfrm>
                <a:off x="4515" y="3176"/>
                <a:ext cx="49" cy="42"/>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2" name="Rectangle 386"/>
              <p:cNvSpPr>
                <a:spLocks noChangeArrowheads="1"/>
              </p:cNvSpPr>
              <p:nvPr/>
            </p:nvSpPr>
            <p:spPr bwMode="auto">
              <a:xfrm>
                <a:off x="4649" y="3225"/>
                <a:ext cx="52"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3" name="Rectangle 387"/>
              <p:cNvSpPr>
                <a:spLocks noChangeArrowheads="1"/>
              </p:cNvSpPr>
              <p:nvPr/>
            </p:nvSpPr>
            <p:spPr bwMode="auto">
              <a:xfrm>
                <a:off x="4783" y="3318"/>
                <a:ext cx="52"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4" name="Rectangle 388"/>
              <p:cNvSpPr>
                <a:spLocks noChangeArrowheads="1"/>
              </p:cNvSpPr>
              <p:nvPr/>
            </p:nvSpPr>
            <p:spPr bwMode="auto">
              <a:xfrm>
                <a:off x="4914" y="3328"/>
                <a:ext cx="49"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5" name="Rectangle 389"/>
              <p:cNvSpPr>
                <a:spLocks noChangeArrowheads="1"/>
              </p:cNvSpPr>
              <p:nvPr/>
            </p:nvSpPr>
            <p:spPr bwMode="auto">
              <a:xfrm>
                <a:off x="5048" y="3341"/>
                <a:ext cx="49"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6" name="Rectangle 390"/>
              <p:cNvSpPr>
                <a:spLocks noChangeArrowheads="1"/>
              </p:cNvSpPr>
              <p:nvPr/>
            </p:nvSpPr>
            <p:spPr bwMode="auto">
              <a:xfrm>
                <a:off x="5182" y="3348"/>
                <a:ext cx="51"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7" name="Rectangle 391"/>
              <p:cNvSpPr>
                <a:spLocks noChangeArrowheads="1"/>
              </p:cNvSpPr>
              <p:nvPr/>
            </p:nvSpPr>
            <p:spPr bwMode="auto">
              <a:xfrm>
                <a:off x="5316" y="3348"/>
                <a:ext cx="51"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8" name="Rectangle 392"/>
              <p:cNvSpPr>
                <a:spLocks noChangeArrowheads="1"/>
              </p:cNvSpPr>
              <p:nvPr/>
            </p:nvSpPr>
            <p:spPr bwMode="auto">
              <a:xfrm>
                <a:off x="5450" y="3348"/>
                <a:ext cx="52"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49" name="Freeform 393"/>
              <p:cNvSpPr>
                <a:spLocks/>
              </p:cNvSpPr>
              <p:nvPr/>
            </p:nvSpPr>
            <p:spPr bwMode="auto">
              <a:xfrm>
                <a:off x="3978" y="3146"/>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0" name="Freeform 394"/>
              <p:cNvSpPr>
                <a:spLocks/>
              </p:cNvSpPr>
              <p:nvPr/>
            </p:nvSpPr>
            <p:spPr bwMode="auto">
              <a:xfrm>
                <a:off x="4112" y="3076"/>
                <a:ext cx="53"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1" name="Freeform 395"/>
              <p:cNvSpPr>
                <a:spLocks/>
              </p:cNvSpPr>
              <p:nvPr/>
            </p:nvSpPr>
            <p:spPr bwMode="auto">
              <a:xfrm>
                <a:off x="4246" y="2984"/>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2" name="Freeform 396"/>
              <p:cNvSpPr>
                <a:spLocks/>
              </p:cNvSpPr>
              <p:nvPr/>
            </p:nvSpPr>
            <p:spPr bwMode="auto">
              <a:xfrm>
                <a:off x="4380" y="2964"/>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3" name="Freeform 397"/>
              <p:cNvSpPr>
                <a:spLocks/>
              </p:cNvSpPr>
              <p:nvPr/>
            </p:nvSpPr>
            <p:spPr bwMode="auto">
              <a:xfrm>
                <a:off x="4515" y="3037"/>
                <a:ext cx="52"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4" name="Freeform 398"/>
              <p:cNvSpPr>
                <a:spLocks/>
              </p:cNvSpPr>
              <p:nvPr/>
            </p:nvSpPr>
            <p:spPr bwMode="auto">
              <a:xfrm>
                <a:off x="4649" y="3126"/>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5" name="Freeform 399"/>
              <p:cNvSpPr>
                <a:spLocks/>
              </p:cNvSpPr>
              <p:nvPr/>
            </p:nvSpPr>
            <p:spPr bwMode="auto">
              <a:xfrm>
                <a:off x="4783" y="3176"/>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6" name="Freeform 400"/>
              <p:cNvSpPr>
                <a:spLocks/>
              </p:cNvSpPr>
              <p:nvPr/>
            </p:nvSpPr>
            <p:spPr bwMode="auto">
              <a:xfrm>
                <a:off x="4914" y="3235"/>
                <a:ext cx="53"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7" name="Freeform 401"/>
              <p:cNvSpPr>
                <a:spLocks/>
              </p:cNvSpPr>
              <p:nvPr/>
            </p:nvSpPr>
            <p:spPr bwMode="auto">
              <a:xfrm>
                <a:off x="5048" y="3252"/>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8" name="Freeform 402"/>
              <p:cNvSpPr>
                <a:spLocks/>
              </p:cNvSpPr>
              <p:nvPr/>
            </p:nvSpPr>
            <p:spPr bwMode="auto">
              <a:xfrm>
                <a:off x="5182" y="3278"/>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59" name="Freeform 403"/>
              <p:cNvSpPr>
                <a:spLocks/>
              </p:cNvSpPr>
              <p:nvPr/>
            </p:nvSpPr>
            <p:spPr bwMode="auto">
              <a:xfrm>
                <a:off x="5316" y="3328"/>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0" name="Freeform 404"/>
              <p:cNvSpPr>
                <a:spLocks/>
              </p:cNvSpPr>
              <p:nvPr/>
            </p:nvSpPr>
            <p:spPr bwMode="auto">
              <a:xfrm>
                <a:off x="5450" y="3348"/>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1" name="Freeform 405"/>
              <p:cNvSpPr>
                <a:spLocks/>
              </p:cNvSpPr>
              <p:nvPr/>
            </p:nvSpPr>
            <p:spPr bwMode="auto">
              <a:xfrm>
                <a:off x="5585" y="3351"/>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2" name="Freeform 406"/>
              <p:cNvSpPr>
                <a:spLocks/>
              </p:cNvSpPr>
              <p:nvPr/>
            </p:nvSpPr>
            <p:spPr bwMode="auto">
              <a:xfrm>
                <a:off x="5720" y="3368"/>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3" name="Freeform 407"/>
              <p:cNvSpPr>
                <a:spLocks/>
              </p:cNvSpPr>
              <p:nvPr/>
            </p:nvSpPr>
            <p:spPr bwMode="auto">
              <a:xfrm>
                <a:off x="5853" y="3378"/>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4" name="Freeform 408"/>
              <p:cNvSpPr>
                <a:spLocks/>
              </p:cNvSpPr>
              <p:nvPr/>
            </p:nvSpPr>
            <p:spPr bwMode="auto">
              <a:xfrm>
                <a:off x="3978" y="3146"/>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5" name="Freeform 409"/>
              <p:cNvSpPr>
                <a:spLocks/>
              </p:cNvSpPr>
              <p:nvPr/>
            </p:nvSpPr>
            <p:spPr bwMode="auto">
              <a:xfrm>
                <a:off x="4112" y="3100"/>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6" name="Freeform 410"/>
              <p:cNvSpPr>
                <a:spLocks/>
              </p:cNvSpPr>
              <p:nvPr/>
            </p:nvSpPr>
            <p:spPr bwMode="auto">
              <a:xfrm>
                <a:off x="4246" y="2994"/>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7" name="Freeform 411"/>
              <p:cNvSpPr>
                <a:spLocks/>
              </p:cNvSpPr>
              <p:nvPr/>
            </p:nvSpPr>
            <p:spPr bwMode="auto">
              <a:xfrm>
                <a:off x="4380" y="2921"/>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8" name="Freeform 412"/>
              <p:cNvSpPr>
                <a:spLocks/>
              </p:cNvSpPr>
              <p:nvPr/>
            </p:nvSpPr>
            <p:spPr bwMode="auto">
              <a:xfrm>
                <a:off x="4515" y="2901"/>
                <a:ext cx="52"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69" name="Freeform 413"/>
              <p:cNvSpPr>
                <a:spLocks/>
              </p:cNvSpPr>
              <p:nvPr/>
            </p:nvSpPr>
            <p:spPr bwMode="auto">
              <a:xfrm>
                <a:off x="4649" y="291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0" name="Freeform 414"/>
              <p:cNvSpPr>
                <a:spLocks/>
              </p:cNvSpPr>
              <p:nvPr/>
            </p:nvSpPr>
            <p:spPr bwMode="auto">
              <a:xfrm>
                <a:off x="4783" y="2914"/>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1" name="Freeform 415"/>
              <p:cNvSpPr>
                <a:spLocks/>
              </p:cNvSpPr>
              <p:nvPr/>
            </p:nvSpPr>
            <p:spPr bwMode="auto">
              <a:xfrm>
                <a:off x="4914" y="292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2" name="Freeform 416"/>
              <p:cNvSpPr>
                <a:spLocks/>
              </p:cNvSpPr>
              <p:nvPr/>
            </p:nvSpPr>
            <p:spPr bwMode="auto">
              <a:xfrm>
                <a:off x="5048" y="296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3" name="Freeform 417"/>
              <p:cNvSpPr>
                <a:spLocks/>
              </p:cNvSpPr>
              <p:nvPr/>
            </p:nvSpPr>
            <p:spPr bwMode="auto">
              <a:xfrm>
                <a:off x="5182" y="3027"/>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4" name="Freeform 418"/>
              <p:cNvSpPr>
                <a:spLocks/>
              </p:cNvSpPr>
              <p:nvPr/>
            </p:nvSpPr>
            <p:spPr bwMode="auto">
              <a:xfrm>
                <a:off x="5316" y="3100"/>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5" name="Freeform 419"/>
              <p:cNvSpPr>
                <a:spLocks/>
              </p:cNvSpPr>
              <p:nvPr/>
            </p:nvSpPr>
            <p:spPr bwMode="auto">
              <a:xfrm>
                <a:off x="5450" y="3215"/>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6" name="Freeform 420"/>
              <p:cNvSpPr>
                <a:spLocks/>
              </p:cNvSpPr>
              <p:nvPr/>
            </p:nvSpPr>
            <p:spPr bwMode="auto">
              <a:xfrm>
                <a:off x="5585" y="3268"/>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7" name="Freeform 421"/>
              <p:cNvSpPr>
                <a:spLocks/>
              </p:cNvSpPr>
              <p:nvPr/>
            </p:nvSpPr>
            <p:spPr bwMode="auto">
              <a:xfrm>
                <a:off x="5720" y="3278"/>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8" name="Freeform 422"/>
              <p:cNvSpPr>
                <a:spLocks/>
              </p:cNvSpPr>
              <p:nvPr/>
            </p:nvSpPr>
            <p:spPr bwMode="auto">
              <a:xfrm>
                <a:off x="5853" y="3328"/>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79" name="Rectangle 423"/>
              <p:cNvSpPr>
                <a:spLocks noChangeArrowheads="1"/>
              </p:cNvSpPr>
              <p:nvPr/>
            </p:nvSpPr>
            <p:spPr bwMode="auto">
              <a:xfrm>
                <a:off x="3888" y="2592"/>
                <a:ext cx="523"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Accumbens</a:t>
                </a:r>
                <a:endParaRPr lang="en-US" sz="1200">
                  <a:latin typeface="Times New Roman" pitchFamily="18" charset="0"/>
                  <a:cs typeface="+mn-cs"/>
                </a:endParaRPr>
              </a:p>
            </p:txBody>
          </p:sp>
          <p:sp>
            <p:nvSpPr>
              <p:cNvPr id="583080" name="Line 424"/>
              <p:cNvSpPr>
                <a:spLocks noChangeShapeType="1"/>
              </p:cNvSpPr>
              <p:nvPr/>
            </p:nvSpPr>
            <p:spPr bwMode="auto">
              <a:xfrm>
                <a:off x="5529" y="2867"/>
                <a:ext cx="119" cy="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81" name="Oval 425"/>
              <p:cNvSpPr>
                <a:spLocks noChangeArrowheads="1"/>
              </p:cNvSpPr>
              <p:nvPr/>
            </p:nvSpPr>
            <p:spPr bwMode="auto">
              <a:xfrm>
                <a:off x="5567" y="2847"/>
                <a:ext cx="44" cy="3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82" name="Rectangle 426"/>
              <p:cNvSpPr>
                <a:spLocks noChangeArrowheads="1"/>
              </p:cNvSpPr>
              <p:nvPr/>
            </p:nvSpPr>
            <p:spPr bwMode="auto">
              <a:xfrm>
                <a:off x="5696" y="2830"/>
                <a:ext cx="128"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0.5</a:t>
                </a:r>
                <a:endParaRPr lang="en-US" sz="1200">
                  <a:latin typeface="Times New Roman" pitchFamily="18" charset="0"/>
                  <a:cs typeface="+mn-cs"/>
                </a:endParaRPr>
              </a:p>
            </p:txBody>
          </p:sp>
          <p:sp>
            <p:nvSpPr>
              <p:cNvPr id="583083" name="Line 427"/>
              <p:cNvSpPr>
                <a:spLocks noChangeShapeType="1"/>
              </p:cNvSpPr>
              <p:nvPr/>
            </p:nvSpPr>
            <p:spPr bwMode="auto">
              <a:xfrm>
                <a:off x="5529" y="2957"/>
                <a:ext cx="119"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84" name="Rectangle 428"/>
              <p:cNvSpPr>
                <a:spLocks noChangeArrowheads="1"/>
              </p:cNvSpPr>
              <p:nvPr/>
            </p:nvSpPr>
            <p:spPr bwMode="auto">
              <a:xfrm>
                <a:off x="5567" y="2937"/>
                <a:ext cx="44" cy="3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583085" name="Rectangle 429"/>
              <p:cNvSpPr>
                <a:spLocks noChangeArrowheads="1"/>
              </p:cNvSpPr>
              <p:nvPr/>
            </p:nvSpPr>
            <p:spPr bwMode="auto">
              <a:xfrm>
                <a:off x="5696" y="2920"/>
                <a:ext cx="128"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a:t>
                </a:r>
                <a:endParaRPr lang="en-US" sz="1200">
                  <a:latin typeface="Times New Roman" pitchFamily="18" charset="0"/>
                  <a:cs typeface="+mn-cs"/>
                </a:endParaRPr>
              </a:p>
            </p:txBody>
          </p:sp>
          <p:sp>
            <p:nvSpPr>
              <p:cNvPr id="583086" name="Line 430"/>
              <p:cNvSpPr>
                <a:spLocks noChangeShapeType="1"/>
              </p:cNvSpPr>
              <p:nvPr/>
            </p:nvSpPr>
            <p:spPr bwMode="auto">
              <a:xfrm>
                <a:off x="5529" y="3046"/>
                <a:ext cx="119" cy="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87" name="Freeform 431"/>
              <p:cNvSpPr>
                <a:spLocks/>
              </p:cNvSpPr>
              <p:nvPr/>
            </p:nvSpPr>
            <p:spPr bwMode="auto">
              <a:xfrm>
                <a:off x="5567" y="3027"/>
                <a:ext cx="47" cy="39"/>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88" name="Rectangle 432"/>
              <p:cNvSpPr>
                <a:spLocks noChangeArrowheads="1"/>
              </p:cNvSpPr>
              <p:nvPr/>
            </p:nvSpPr>
            <p:spPr bwMode="auto">
              <a:xfrm>
                <a:off x="5696" y="3009"/>
                <a:ext cx="128"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2.5</a:t>
                </a:r>
                <a:endParaRPr lang="en-US" sz="1200">
                  <a:latin typeface="Times New Roman" pitchFamily="18" charset="0"/>
                  <a:cs typeface="+mn-cs"/>
                </a:endParaRPr>
              </a:p>
            </p:txBody>
          </p:sp>
          <p:sp>
            <p:nvSpPr>
              <p:cNvPr id="583089" name="Line 433"/>
              <p:cNvSpPr>
                <a:spLocks noChangeShapeType="1"/>
              </p:cNvSpPr>
              <p:nvPr/>
            </p:nvSpPr>
            <p:spPr bwMode="auto">
              <a:xfrm>
                <a:off x="5529" y="3136"/>
                <a:ext cx="119" cy="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583090" name="Freeform 434"/>
              <p:cNvSpPr>
                <a:spLocks/>
              </p:cNvSpPr>
              <p:nvPr/>
            </p:nvSpPr>
            <p:spPr bwMode="auto">
              <a:xfrm>
                <a:off x="5567" y="3116"/>
                <a:ext cx="47" cy="40"/>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583091" name="Rectangle 435"/>
              <p:cNvSpPr>
                <a:spLocks noChangeArrowheads="1"/>
              </p:cNvSpPr>
              <p:nvPr/>
            </p:nvSpPr>
            <p:spPr bwMode="auto">
              <a:xfrm>
                <a:off x="5696" y="3101"/>
                <a:ext cx="102" cy="9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a:t>
                </a:r>
                <a:endParaRPr lang="en-US" sz="1200">
                  <a:latin typeface="Times New Roman" pitchFamily="18" charset="0"/>
                  <a:cs typeface="+mn-cs"/>
                </a:endParaRPr>
              </a:p>
            </p:txBody>
          </p:sp>
          <p:sp>
            <p:nvSpPr>
              <p:cNvPr id="583092" name="Text Box 436"/>
              <p:cNvSpPr txBox="1">
                <a:spLocks noChangeArrowheads="1"/>
              </p:cNvSpPr>
              <p:nvPr/>
            </p:nvSpPr>
            <p:spPr bwMode="auto">
              <a:xfrm>
                <a:off x="5304" y="2694"/>
                <a:ext cx="784" cy="12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0" hangingPunct="0">
                  <a:defRPr/>
                </a:pPr>
                <a:r>
                  <a:rPr lang="en-US" sz="1000" b="1">
                    <a:solidFill>
                      <a:srgbClr val="FFFFFF"/>
                    </a:solidFill>
                    <a:cs typeface="+mn-cs"/>
                  </a:rPr>
                  <a:t>Dose (mg/kg)</a:t>
                </a:r>
              </a:p>
            </p:txBody>
          </p:sp>
        </p:grpSp>
        <p:sp>
          <p:nvSpPr>
            <p:cNvPr id="583093" name="Text Box 437"/>
            <p:cNvSpPr txBox="1">
              <a:spLocks noChangeArrowheads="1"/>
            </p:cNvSpPr>
            <p:nvPr/>
          </p:nvSpPr>
          <p:spPr bwMode="auto">
            <a:xfrm>
              <a:off x="4992" y="2486"/>
              <a:ext cx="975" cy="195"/>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000" b="1">
                  <a:solidFill>
                    <a:srgbClr val="FFFF00"/>
                  </a:solidFill>
                  <a:latin typeface="Times New Roman" pitchFamily="18" charset="0"/>
                  <a:cs typeface="+mn-cs"/>
                </a:rPr>
                <a:t>MORPHINE</a:t>
              </a:r>
            </a:p>
          </p:txBody>
        </p:sp>
      </p:grpSp>
      <p:grpSp>
        <p:nvGrpSpPr>
          <p:cNvPr id="31748" name="Group 517"/>
          <p:cNvGrpSpPr>
            <a:grpSpLocks/>
          </p:cNvGrpSpPr>
          <p:nvPr/>
        </p:nvGrpSpPr>
        <p:grpSpPr bwMode="auto">
          <a:xfrm>
            <a:off x="744538" y="-76200"/>
            <a:ext cx="7772400" cy="5913438"/>
            <a:chOff x="528" y="-48"/>
            <a:chExt cx="5508" cy="3725"/>
          </a:xfrm>
        </p:grpSpPr>
        <p:sp>
          <p:nvSpPr>
            <p:cNvPr id="31749" name="Rectangle 518"/>
            <p:cNvSpPr>
              <a:spLocks noChangeArrowheads="1"/>
            </p:cNvSpPr>
            <p:nvPr/>
          </p:nvSpPr>
          <p:spPr bwMode="auto">
            <a:xfrm>
              <a:off x="2322" y="3504"/>
              <a:ext cx="1682" cy="173"/>
            </a:xfrm>
            <a:prstGeom prst="rect">
              <a:avLst/>
            </a:prstGeom>
            <a:noFill/>
            <a:ln w="9525">
              <a:noFill/>
              <a:miter lim="800000"/>
              <a:headEnd/>
              <a:tailEnd/>
            </a:ln>
          </p:spPr>
          <p:txBody>
            <a:bodyPr>
              <a:spAutoFit/>
            </a:bodyPr>
            <a:lstStyle/>
            <a:p>
              <a:pPr eaLnBrk="0" hangingPunct="0"/>
              <a:r>
                <a:rPr lang="en-US" sz="1200" b="1" i="1">
                  <a:solidFill>
                    <a:srgbClr val="FF0000"/>
                  </a:solidFill>
                  <a:latin typeface="Times New Roman" pitchFamily="18" charset="0"/>
                </a:rPr>
                <a:t>Source: Di Chiara and Imperato</a:t>
              </a:r>
            </a:p>
          </p:txBody>
        </p:sp>
        <p:sp>
          <p:nvSpPr>
            <p:cNvPr id="31750" name="Rectangle 519"/>
            <p:cNvSpPr>
              <a:spLocks noChangeArrowheads="1"/>
            </p:cNvSpPr>
            <p:nvPr/>
          </p:nvSpPr>
          <p:spPr bwMode="auto">
            <a:xfrm>
              <a:off x="528" y="-48"/>
              <a:ext cx="5508" cy="720"/>
            </a:xfrm>
            <a:prstGeom prst="rect">
              <a:avLst/>
            </a:prstGeom>
            <a:noFill/>
            <a:ln w="9525">
              <a:noFill/>
              <a:miter lim="800000"/>
              <a:headEnd/>
              <a:tailEnd/>
            </a:ln>
          </p:spPr>
          <p:txBody>
            <a:bodyPr anchor="ctr"/>
            <a:lstStyle/>
            <a:p>
              <a:pPr algn="ctr"/>
              <a:r>
                <a:rPr lang="en-US" sz="3600" b="1">
                  <a:latin typeface="Times New Roman" pitchFamily="18" charset="0"/>
                </a:rPr>
                <a:t>Effects of Drugs on Dopamine Levels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18"/>
          <p:cNvSpPr>
            <a:spLocks noChangeArrowheads="1"/>
          </p:cNvSpPr>
          <p:nvPr/>
        </p:nvSpPr>
        <p:spPr bwMode="auto">
          <a:xfrm>
            <a:off x="3382963" y="6507165"/>
            <a:ext cx="2373312" cy="274637"/>
          </a:xfrm>
          <a:prstGeom prst="rect">
            <a:avLst/>
          </a:prstGeom>
          <a:noFill/>
          <a:ln w="9525">
            <a:noFill/>
            <a:miter lim="800000"/>
            <a:headEnd/>
            <a:tailEnd/>
          </a:ln>
        </p:spPr>
        <p:txBody>
          <a:bodyPr>
            <a:spAutoFit/>
          </a:bodyPr>
          <a:lstStyle/>
          <a:p>
            <a:pPr eaLnBrk="0" hangingPunct="0"/>
            <a:r>
              <a:rPr lang="en-US" sz="1200" b="1" i="1">
                <a:solidFill>
                  <a:srgbClr val="FF0000"/>
                </a:solidFill>
                <a:latin typeface="Times New Roman" pitchFamily="18" charset="0"/>
              </a:rPr>
              <a:t>Source: Di Chiara and Imperato</a:t>
            </a:r>
          </a:p>
        </p:txBody>
      </p:sp>
      <p:grpSp>
        <p:nvGrpSpPr>
          <p:cNvPr id="2" name="Group 520"/>
          <p:cNvGrpSpPr>
            <a:grpSpLocks/>
          </p:cNvGrpSpPr>
          <p:nvPr/>
        </p:nvGrpSpPr>
        <p:grpSpPr bwMode="auto">
          <a:xfrm>
            <a:off x="1600201" y="1143000"/>
            <a:ext cx="5897340" cy="4800600"/>
            <a:chOff x="240" y="528"/>
            <a:chExt cx="2935" cy="1872"/>
          </a:xfrm>
        </p:grpSpPr>
        <p:grpSp>
          <p:nvGrpSpPr>
            <p:cNvPr id="32774" name="Group 521"/>
            <p:cNvGrpSpPr>
              <a:grpSpLocks/>
            </p:cNvGrpSpPr>
            <p:nvPr/>
          </p:nvGrpSpPr>
          <p:grpSpPr bwMode="auto">
            <a:xfrm>
              <a:off x="240" y="528"/>
              <a:ext cx="2928" cy="1872"/>
              <a:chOff x="240" y="528"/>
              <a:chExt cx="2928" cy="1872"/>
            </a:xfrm>
          </p:grpSpPr>
          <p:sp>
            <p:nvSpPr>
              <p:cNvPr id="653834" name="Rectangle 522"/>
              <p:cNvSpPr>
                <a:spLocks noChangeArrowheads="1"/>
              </p:cNvSpPr>
              <p:nvPr/>
            </p:nvSpPr>
            <p:spPr bwMode="auto">
              <a:xfrm>
                <a:off x="240" y="528"/>
                <a:ext cx="2928" cy="187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cs typeface="+mn-cs"/>
                </a:endParaRPr>
              </a:p>
            </p:txBody>
          </p:sp>
          <p:sp>
            <p:nvSpPr>
              <p:cNvPr id="653835" name="Line 523"/>
              <p:cNvSpPr>
                <a:spLocks noChangeShapeType="1"/>
              </p:cNvSpPr>
              <p:nvPr/>
            </p:nvSpPr>
            <p:spPr bwMode="auto">
              <a:xfrm>
                <a:off x="867" y="718"/>
                <a:ext cx="1" cy="131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36" name="Line 524"/>
              <p:cNvSpPr>
                <a:spLocks noChangeShapeType="1"/>
              </p:cNvSpPr>
              <p:nvPr/>
            </p:nvSpPr>
            <p:spPr bwMode="auto">
              <a:xfrm>
                <a:off x="830" y="1916"/>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37" name="Line 525"/>
              <p:cNvSpPr>
                <a:spLocks noChangeShapeType="1"/>
              </p:cNvSpPr>
              <p:nvPr/>
            </p:nvSpPr>
            <p:spPr bwMode="auto">
              <a:xfrm>
                <a:off x="830" y="1796"/>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38" name="Line 526"/>
              <p:cNvSpPr>
                <a:spLocks noChangeShapeType="1"/>
              </p:cNvSpPr>
              <p:nvPr/>
            </p:nvSpPr>
            <p:spPr bwMode="auto">
              <a:xfrm>
                <a:off x="830" y="1675"/>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39" name="Line 527"/>
              <p:cNvSpPr>
                <a:spLocks noChangeShapeType="1"/>
              </p:cNvSpPr>
              <p:nvPr/>
            </p:nvSpPr>
            <p:spPr bwMode="auto">
              <a:xfrm>
                <a:off x="830" y="155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0" name="Line 528"/>
              <p:cNvSpPr>
                <a:spLocks noChangeShapeType="1"/>
              </p:cNvSpPr>
              <p:nvPr/>
            </p:nvSpPr>
            <p:spPr bwMode="auto">
              <a:xfrm>
                <a:off x="830" y="143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1" name="Line 529"/>
              <p:cNvSpPr>
                <a:spLocks noChangeShapeType="1"/>
              </p:cNvSpPr>
              <p:nvPr/>
            </p:nvSpPr>
            <p:spPr bwMode="auto">
              <a:xfrm>
                <a:off x="830" y="1319"/>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2" name="Line 530"/>
              <p:cNvSpPr>
                <a:spLocks noChangeShapeType="1"/>
              </p:cNvSpPr>
              <p:nvPr/>
            </p:nvSpPr>
            <p:spPr bwMode="auto">
              <a:xfrm>
                <a:off x="830" y="119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3" name="Line 531"/>
              <p:cNvSpPr>
                <a:spLocks noChangeShapeType="1"/>
              </p:cNvSpPr>
              <p:nvPr/>
            </p:nvSpPr>
            <p:spPr bwMode="auto">
              <a:xfrm>
                <a:off x="830" y="107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4" name="Line 532"/>
              <p:cNvSpPr>
                <a:spLocks noChangeShapeType="1"/>
              </p:cNvSpPr>
              <p:nvPr/>
            </p:nvSpPr>
            <p:spPr bwMode="auto">
              <a:xfrm>
                <a:off x="830" y="95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5" name="Line 533"/>
              <p:cNvSpPr>
                <a:spLocks noChangeShapeType="1"/>
              </p:cNvSpPr>
              <p:nvPr/>
            </p:nvSpPr>
            <p:spPr bwMode="auto">
              <a:xfrm>
                <a:off x="830" y="83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6" name="Line 534"/>
              <p:cNvSpPr>
                <a:spLocks noChangeShapeType="1"/>
              </p:cNvSpPr>
              <p:nvPr/>
            </p:nvSpPr>
            <p:spPr bwMode="auto">
              <a:xfrm>
                <a:off x="830" y="71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47" name="Rectangle 535"/>
              <p:cNvSpPr>
                <a:spLocks noChangeArrowheads="1"/>
              </p:cNvSpPr>
              <p:nvPr/>
            </p:nvSpPr>
            <p:spPr bwMode="auto">
              <a:xfrm>
                <a:off x="706" y="1997"/>
                <a:ext cx="42"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653848" name="Rectangle 536"/>
              <p:cNvSpPr>
                <a:spLocks noChangeArrowheads="1"/>
              </p:cNvSpPr>
              <p:nvPr/>
            </p:nvSpPr>
            <p:spPr bwMode="auto">
              <a:xfrm>
                <a:off x="574" y="1877"/>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100</a:t>
                </a:r>
                <a:endParaRPr lang="en-US" sz="1200">
                  <a:latin typeface="Times New Roman" pitchFamily="18" charset="0"/>
                  <a:cs typeface="+mn-cs"/>
                </a:endParaRPr>
              </a:p>
            </p:txBody>
          </p:sp>
          <p:sp>
            <p:nvSpPr>
              <p:cNvPr id="653849" name="Rectangle 537"/>
              <p:cNvSpPr>
                <a:spLocks noChangeArrowheads="1"/>
              </p:cNvSpPr>
              <p:nvPr/>
            </p:nvSpPr>
            <p:spPr bwMode="auto">
              <a:xfrm>
                <a:off x="574" y="1757"/>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200</a:t>
                </a:r>
                <a:endParaRPr lang="en-US" sz="1200">
                  <a:latin typeface="Times New Roman" pitchFamily="18" charset="0"/>
                  <a:cs typeface="+mn-cs"/>
                </a:endParaRPr>
              </a:p>
            </p:txBody>
          </p:sp>
          <p:sp>
            <p:nvSpPr>
              <p:cNvPr id="653850" name="Rectangle 538"/>
              <p:cNvSpPr>
                <a:spLocks noChangeArrowheads="1"/>
              </p:cNvSpPr>
              <p:nvPr/>
            </p:nvSpPr>
            <p:spPr bwMode="auto">
              <a:xfrm>
                <a:off x="574" y="1637"/>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300</a:t>
                </a:r>
                <a:endParaRPr lang="en-US" sz="1200">
                  <a:latin typeface="Times New Roman" pitchFamily="18" charset="0"/>
                  <a:cs typeface="+mn-cs"/>
                </a:endParaRPr>
              </a:p>
            </p:txBody>
          </p:sp>
          <p:sp>
            <p:nvSpPr>
              <p:cNvPr id="653851" name="Rectangle 539"/>
              <p:cNvSpPr>
                <a:spLocks noChangeArrowheads="1"/>
              </p:cNvSpPr>
              <p:nvPr/>
            </p:nvSpPr>
            <p:spPr bwMode="auto">
              <a:xfrm>
                <a:off x="574" y="1517"/>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400</a:t>
                </a:r>
                <a:endParaRPr lang="en-US" sz="1200">
                  <a:latin typeface="Times New Roman" pitchFamily="18" charset="0"/>
                  <a:cs typeface="+mn-cs"/>
                </a:endParaRPr>
              </a:p>
            </p:txBody>
          </p:sp>
          <p:sp>
            <p:nvSpPr>
              <p:cNvPr id="653852" name="Rectangle 540"/>
              <p:cNvSpPr>
                <a:spLocks noChangeArrowheads="1"/>
              </p:cNvSpPr>
              <p:nvPr/>
            </p:nvSpPr>
            <p:spPr bwMode="auto">
              <a:xfrm>
                <a:off x="574" y="1397"/>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500</a:t>
                </a:r>
                <a:endParaRPr lang="en-US" sz="1200">
                  <a:latin typeface="Times New Roman" pitchFamily="18" charset="0"/>
                  <a:cs typeface="+mn-cs"/>
                </a:endParaRPr>
              </a:p>
            </p:txBody>
          </p:sp>
          <p:sp>
            <p:nvSpPr>
              <p:cNvPr id="653853" name="Rectangle 541"/>
              <p:cNvSpPr>
                <a:spLocks noChangeArrowheads="1"/>
              </p:cNvSpPr>
              <p:nvPr/>
            </p:nvSpPr>
            <p:spPr bwMode="auto">
              <a:xfrm>
                <a:off x="574" y="1279"/>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dirty="0">
                    <a:solidFill>
                      <a:srgbClr val="FFFFFF"/>
                    </a:solidFill>
                    <a:cs typeface="+mn-cs"/>
                  </a:rPr>
                  <a:t>600</a:t>
                </a:r>
                <a:endParaRPr lang="en-US" sz="1200" dirty="0">
                  <a:latin typeface="Times New Roman" pitchFamily="18" charset="0"/>
                  <a:cs typeface="+mn-cs"/>
                </a:endParaRPr>
              </a:p>
            </p:txBody>
          </p:sp>
          <p:sp>
            <p:nvSpPr>
              <p:cNvPr id="653854" name="Rectangle 542"/>
              <p:cNvSpPr>
                <a:spLocks noChangeArrowheads="1"/>
              </p:cNvSpPr>
              <p:nvPr/>
            </p:nvSpPr>
            <p:spPr bwMode="auto">
              <a:xfrm>
                <a:off x="574" y="1159"/>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700</a:t>
                </a:r>
                <a:endParaRPr lang="en-US" sz="1200">
                  <a:latin typeface="Times New Roman" pitchFamily="18" charset="0"/>
                  <a:cs typeface="+mn-cs"/>
                </a:endParaRPr>
              </a:p>
            </p:txBody>
          </p:sp>
          <p:sp>
            <p:nvSpPr>
              <p:cNvPr id="653855" name="Rectangle 543"/>
              <p:cNvSpPr>
                <a:spLocks noChangeArrowheads="1"/>
              </p:cNvSpPr>
              <p:nvPr/>
            </p:nvSpPr>
            <p:spPr bwMode="auto">
              <a:xfrm>
                <a:off x="574" y="1039"/>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800</a:t>
                </a:r>
                <a:endParaRPr lang="en-US" sz="1200">
                  <a:latin typeface="Times New Roman" pitchFamily="18" charset="0"/>
                  <a:cs typeface="+mn-cs"/>
                </a:endParaRPr>
              </a:p>
            </p:txBody>
          </p:sp>
          <p:sp>
            <p:nvSpPr>
              <p:cNvPr id="653856" name="Rectangle 544"/>
              <p:cNvSpPr>
                <a:spLocks noChangeArrowheads="1"/>
              </p:cNvSpPr>
              <p:nvPr/>
            </p:nvSpPr>
            <p:spPr bwMode="auto">
              <a:xfrm>
                <a:off x="574" y="919"/>
                <a:ext cx="127"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900</a:t>
                </a:r>
                <a:endParaRPr lang="en-US" sz="1200">
                  <a:latin typeface="Times New Roman" pitchFamily="18" charset="0"/>
                  <a:cs typeface="+mn-cs"/>
                </a:endParaRPr>
              </a:p>
            </p:txBody>
          </p:sp>
          <p:sp>
            <p:nvSpPr>
              <p:cNvPr id="653857" name="Rectangle 545"/>
              <p:cNvSpPr>
                <a:spLocks noChangeArrowheads="1"/>
              </p:cNvSpPr>
              <p:nvPr/>
            </p:nvSpPr>
            <p:spPr bwMode="auto">
              <a:xfrm>
                <a:off x="505" y="799"/>
                <a:ext cx="169"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1000</a:t>
                </a:r>
                <a:endParaRPr lang="en-US" sz="1200">
                  <a:latin typeface="Times New Roman" pitchFamily="18" charset="0"/>
                  <a:cs typeface="+mn-cs"/>
                </a:endParaRPr>
              </a:p>
            </p:txBody>
          </p:sp>
          <p:sp>
            <p:nvSpPr>
              <p:cNvPr id="653858" name="Rectangle 546"/>
              <p:cNvSpPr>
                <a:spLocks noChangeArrowheads="1"/>
              </p:cNvSpPr>
              <p:nvPr/>
            </p:nvSpPr>
            <p:spPr bwMode="auto">
              <a:xfrm>
                <a:off x="505" y="679"/>
                <a:ext cx="165"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1100</a:t>
                </a:r>
                <a:endParaRPr lang="en-US" sz="1200">
                  <a:latin typeface="Times New Roman" pitchFamily="18" charset="0"/>
                  <a:cs typeface="+mn-cs"/>
                </a:endParaRPr>
              </a:p>
            </p:txBody>
          </p:sp>
          <p:sp>
            <p:nvSpPr>
              <p:cNvPr id="653859" name="Line 547"/>
              <p:cNvSpPr>
                <a:spLocks noChangeShapeType="1"/>
              </p:cNvSpPr>
              <p:nvPr/>
            </p:nvSpPr>
            <p:spPr bwMode="auto">
              <a:xfrm>
                <a:off x="830" y="203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grpSp>
            <p:nvGrpSpPr>
              <p:cNvPr id="32802" name="Group 548"/>
              <p:cNvGrpSpPr>
                <a:grpSpLocks/>
              </p:cNvGrpSpPr>
              <p:nvPr/>
            </p:nvGrpSpPr>
            <p:grpSpPr bwMode="auto">
              <a:xfrm>
                <a:off x="997" y="1974"/>
                <a:ext cx="1985" cy="194"/>
                <a:chOff x="2351" y="3293"/>
                <a:chExt cx="1946" cy="332"/>
              </a:xfrm>
            </p:grpSpPr>
            <p:sp>
              <p:nvSpPr>
                <p:cNvPr id="653861" name="Line 549"/>
                <p:cNvSpPr>
                  <a:spLocks noChangeShapeType="1"/>
                </p:cNvSpPr>
                <p:nvPr/>
              </p:nvSpPr>
              <p:spPr bwMode="auto">
                <a:xfrm>
                  <a:off x="2381" y="3382"/>
                  <a:ext cx="188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2" name="Line 550"/>
                <p:cNvSpPr>
                  <a:spLocks noChangeShapeType="1"/>
                </p:cNvSpPr>
                <p:nvPr/>
              </p:nvSpPr>
              <p:spPr bwMode="auto">
                <a:xfrm flipV="1">
                  <a:off x="2381"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3" name="Line 551"/>
                <p:cNvSpPr>
                  <a:spLocks noChangeShapeType="1"/>
                </p:cNvSpPr>
                <p:nvPr/>
              </p:nvSpPr>
              <p:spPr bwMode="auto">
                <a:xfrm flipV="1">
                  <a:off x="2507" y="3382"/>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4" name="Line 552"/>
                <p:cNvSpPr>
                  <a:spLocks noChangeShapeType="1"/>
                </p:cNvSpPr>
                <p:nvPr/>
              </p:nvSpPr>
              <p:spPr bwMode="auto">
                <a:xfrm flipV="1">
                  <a:off x="2633"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5" name="Line 553"/>
                <p:cNvSpPr>
                  <a:spLocks noChangeShapeType="1"/>
                </p:cNvSpPr>
                <p:nvPr/>
              </p:nvSpPr>
              <p:spPr bwMode="auto">
                <a:xfrm flipV="1">
                  <a:off x="2758" y="3382"/>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6" name="Line 554"/>
                <p:cNvSpPr>
                  <a:spLocks noChangeShapeType="1"/>
                </p:cNvSpPr>
                <p:nvPr/>
              </p:nvSpPr>
              <p:spPr bwMode="auto">
                <a:xfrm flipV="1">
                  <a:off x="2884"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7" name="Line 555"/>
                <p:cNvSpPr>
                  <a:spLocks noChangeShapeType="1"/>
                </p:cNvSpPr>
                <p:nvPr/>
              </p:nvSpPr>
              <p:spPr bwMode="auto">
                <a:xfrm flipV="1">
                  <a:off x="3010"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8" name="Line 556"/>
                <p:cNvSpPr>
                  <a:spLocks noChangeShapeType="1"/>
                </p:cNvSpPr>
                <p:nvPr/>
              </p:nvSpPr>
              <p:spPr bwMode="auto">
                <a:xfrm flipV="1">
                  <a:off x="3136" y="3382"/>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69" name="Line 557"/>
                <p:cNvSpPr>
                  <a:spLocks noChangeShapeType="1"/>
                </p:cNvSpPr>
                <p:nvPr/>
              </p:nvSpPr>
              <p:spPr bwMode="auto">
                <a:xfrm flipV="1">
                  <a:off x="3261"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0" name="Line 558"/>
                <p:cNvSpPr>
                  <a:spLocks noChangeShapeType="1"/>
                </p:cNvSpPr>
                <p:nvPr/>
              </p:nvSpPr>
              <p:spPr bwMode="auto">
                <a:xfrm flipV="1">
                  <a:off x="3387" y="3382"/>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1" name="Line 559"/>
                <p:cNvSpPr>
                  <a:spLocks noChangeShapeType="1"/>
                </p:cNvSpPr>
                <p:nvPr/>
              </p:nvSpPr>
              <p:spPr bwMode="auto">
                <a:xfrm flipV="1">
                  <a:off x="3513"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2" name="Line 560"/>
                <p:cNvSpPr>
                  <a:spLocks noChangeShapeType="1"/>
                </p:cNvSpPr>
                <p:nvPr/>
              </p:nvSpPr>
              <p:spPr bwMode="auto">
                <a:xfrm flipV="1">
                  <a:off x="3639"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3" name="Line 561"/>
                <p:cNvSpPr>
                  <a:spLocks noChangeShapeType="1"/>
                </p:cNvSpPr>
                <p:nvPr/>
              </p:nvSpPr>
              <p:spPr bwMode="auto">
                <a:xfrm flipV="1">
                  <a:off x="3764"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4" name="Line 562"/>
                <p:cNvSpPr>
                  <a:spLocks noChangeShapeType="1"/>
                </p:cNvSpPr>
                <p:nvPr/>
              </p:nvSpPr>
              <p:spPr bwMode="auto">
                <a:xfrm flipV="1">
                  <a:off x="3890"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5" name="Line 563"/>
                <p:cNvSpPr>
                  <a:spLocks noChangeShapeType="1"/>
                </p:cNvSpPr>
                <p:nvPr/>
              </p:nvSpPr>
              <p:spPr bwMode="auto">
                <a:xfrm flipV="1">
                  <a:off x="4016"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6" name="Line 564"/>
                <p:cNvSpPr>
                  <a:spLocks noChangeShapeType="1"/>
                </p:cNvSpPr>
                <p:nvPr/>
              </p:nvSpPr>
              <p:spPr bwMode="auto">
                <a:xfrm flipV="1">
                  <a:off x="4142" y="3382"/>
                  <a:ext cx="1"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7" name="Line 565"/>
                <p:cNvSpPr>
                  <a:spLocks noChangeShapeType="1"/>
                </p:cNvSpPr>
                <p:nvPr/>
              </p:nvSpPr>
              <p:spPr bwMode="auto">
                <a:xfrm flipV="1">
                  <a:off x="4268" y="3382"/>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8" name="Line 566"/>
                <p:cNvSpPr>
                  <a:spLocks noChangeShapeType="1"/>
                </p:cNvSpPr>
                <p:nvPr/>
              </p:nvSpPr>
              <p:spPr bwMode="auto">
                <a:xfrm>
                  <a:off x="2633" y="3293"/>
                  <a:ext cx="126" cy="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79" name="Rectangle 567"/>
                <p:cNvSpPr>
                  <a:spLocks noChangeArrowheads="1"/>
                </p:cNvSpPr>
                <p:nvPr/>
              </p:nvSpPr>
              <p:spPr bwMode="auto">
                <a:xfrm>
                  <a:off x="2351" y="3484"/>
                  <a:ext cx="41" cy="12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0</a:t>
                  </a:r>
                  <a:endParaRPr lang="en-US" sz="1200">
                    <a:latin typeface="Times New Roman" pitchFamily="18" charset="0"/>
                    <a:cs typeface="+mn-cs"/>
                  </a:endParaRPr>
                </a:p>
              </p:txBody>
            </p:sp>
            <p:sp>
              <p:nvSpPr>
                <p:cNvPr id="653880" name="Rectangle 568"/>
                <p:cNvSpPr>
                  <a:spLocks noChangeArrowheads="1"/>
                </p:cNvSpPr>
                <p:nvPr/>
              </p:nvSpPr>
              <p:spPr bwMode="auto">
                <a:xfrm>
                  <a:off x="2732" y="3491"/>
                  <a:ext cx="41" cy="12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1</a:t>
                  </a:r>
                  <a:endParaRPr lang="en-US" sz="1200">
                    <a:latin typeface="Times New Roman" pitchFamily="18" charset="0"/>
                    <a:cs typeface="+mn-cs"/>
                  </a:endParaRPr>
                </a:p>
              </p:txBody>
            </p:sp>
            <p:sp>
              <p:nvSpPr>
                <p:cNvPr id="653881" name="Rectangle 569"/>
                <p:cNvSpPr>
                  <a:spLocks noChangeArrowheads="1"/>
                </p:cNvSpPr>
                <p:nvPr/>
              </p:nvSpPr>
              <p:spPr bwMode="auto">
                <a:xfrm>
                  <a:off x="3105" y="3493"/>
                  <a:ext cx="41" cy="12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2</a:t>
                  </a:r>
                  <a:endParaRPr lang="en-US" sz="1200">
                    <a:latin typeface="Times New Roman" pitchFamily="18" charset="0"/>
                    <a:cs typeface="+mn-cs"/>
                  </a:endParaRPr>
                </a:p>
              </p:txBody>
            </p:sp>
            <p:sp>
              <p:nvSpPr>
                <p:cNvPr id="653882" name="Rectangle 570"/>
                <p:cNvSpPr>
                  <a:spLocks noChangeArrowheads="1"/>
                </p:cNvSpPr>
                <p:nvPr/>
              </p:nvSpPr>
              <p:spPr bwMode="auto">
                <a:xfrm>
                  <a:off x="3482" y="3497"/>
                  <a:ext cx="41" cy="12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3</a:t>
                  </a:r>
                  <a:endParaRPr lang="en-US" sz="1200">
                    <a:latin typeface="Times New Roman" pitchFamily="18" charset="0"/>
                    <a:cs typeface="+mn-cs"/>
                  </a:endParaRPr>
                </a:p>
              </p:txBody>
            </p:sp>
            <p:sp>
              <p:nvSpPr>
                <p:cNvPr id="653883" name="Rectangle 571"/>
                <p:cNvSpPr>
                  <a:spLocks noChangeArrowheads="1"/>
                </p:cNvSpPr>
                <p:nvPr/>
              </p:nvSpPr>
              <p:spPr bwMode="auto">
                <a:xfrm>
                  <a:off x="3861" y="3502"/>
                  <a:ext cx="41" cy="12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4</a:t>
                  </a:r>
                  <a:endParaRPr lang="en-US" sz="1200">
                    <a:latin typeface="Times New Roman" pitchFamily="18" charset="0"/>
                    <a:cs typeface="+mn-cs"/>
                  </a:endParaRPr>
                </a:p>
              </p:txBody>
            </p:sp>
            <p:sp>
              <p:nvSpPr>
                <p:cNvPr id="653884" name="Rectangle 572"/>
                <p:cNvSpPr>
                  <a:spLocks noChangeArrowheads="1"/>
                </p:cNvSpPr>
                <p:nvPr/>
              </p:nvSpPr>
              <p:spPr bwMode="auto">
                <a:xfrm>
                  <a:off x="4159" y="3500"/>
                  <a:ext cx="138" cy="12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5 hr</a:t>
                  </a:r>
                  <a:endParaRPr lang="en-US" sz="1200">
                    <a:latin typeface="Times New Roman" pitchFamily="18" charset="0"/>
                    <a:cs typeface="+mn-cs"/>
                  </a:endParaRPr>
                </a:p>
              </p:txBody>
            </p:sp>
          </p:grpSp>
          <p:sp>
            <p:nvSpPr>
              <p:cNvPr id="653885" name="Rectangle 573"/>
              <p:cNvSpPr>
                <a:spLocks noChangeArrowheads="1"/>
              </p:cNvSpPr>
              <p:nvPr/>
            </p:nvSpPr>
            <p:spPr bwMode="auto">
              <a:xfrm>
                <a:off x="1409" y="2237"/>
                <a:ext cx="898"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Time After Amphetamine</a:t>
                </a:r>
                <a:endParaRPr lang="en-US" sz="1200">
                  <a:latin typeface="Times New Roman" pitchFamily="18" charset="0"/>
                  <a:cs typeface="+mn-cs"/>
                </a:endParaRPr>
              </a:p>
            </p:txBody>
          </p:sp>
          <p:sp>
            <p:nvSpPr>
              <p:cNvPr id="653886" name="Rectangle 574"/>
              <p:cNvSpPr>
                <a:spLocks noChangeArrowheads="1"/>
              </p:cNvSpPr>
              <p:nvPr/>
            </p:nvSpPr>
            <p:spPr bwMode="auto">
              <a:xfrm rot="16200000">
                <a:off x="54" y="1419"/>
                <a:ext cx="546" cy="9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 of Basal Release</a:t>
                </a:r>
                <a:endParaRPr lang="en-US" sz="1200">
                  <a:latin typeface="Times New Roman" pitchFamily="18" charset="0"/>
                  <a:cs typeface="+mn-cs"/>
                </a:endParaRPr>
              </a:p>
            </p:txBody>
          </p:sp>
          <p:sp>
            <p:nvSpPr>
              <p:cNvPr id="653887" name="Line 575"/>
              <p:cNvSpPr>
                <a:spLocks noChangeShapeType="1"/>
              </p:cNvSpPr>
              <p:nvPr/>
            </p:nvSpPr>
            <p:spPr bwMode="auto">
              <a:xfrm flipV="1">
                <a:off x="1027" y="1415"/>
                <a:ext cx="128" cy="50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88" name="Line 576"/>
              <p:cNvSpPr>
                <a:spLocks noChangeShapeType="1"/>
              </p:cNvSpPr>
              <p:nvPr/>
            </p:nvSpPr>
            <p:spPr bwMode="auto">
              <a:xfrm flipV="1">
                <a:off x="1036" y="1908"/>
                <a:ext cx="130"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89" name="Line 577"/>
              <p:cNvSpPr>
                <a:spLocks noChangeShapeType="1"/>
              </p:cNvSpPr>
              <p:nvPr/>
            </p:nvSpPr>
            <p:spPr bwMode="auto">
              <a:xfrm>
                <a:off x="1036" y="1916"/>
                <a:ext cx="130"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0" name="Oval 578"/>
              <p:cNvSpPr>
                <a:spLocks noChangeArrowheads="1"/>
              </p:cNvSpPr>
              <p:nvPr/>
            </p:nvSpPr>
            <p:spPr bwMode="auto">
              <a:xfrm>
                <a:off x="992" y="189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1" name="Rectangle 579"/>
              <p:cNvSpPr>
                <a:spLocks noChangeArrowheads="1"/>
              </p:cNvSpPr>
              <p:nvPr/>
            </p:nvSpPr>
            <p:spPr bwMode="auto">
              <a:xfrm>
                <a:off x="992" y="1891"/>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892" name="Freeform 580"/>
              <p:cNvSpPr>
                <a:spLocks/>
              </p:cNvSpPr>
              <p:nvPr/>
            </p:nvSpPr>
            <p:spPr bwMode="auto">
              <a:xfrm>
                <a:off x="992" y="1891"/>
                <a:ext cx="87"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3" name="Line 581"/>
              <p:cNvSpPr>
                <a:spLocks noChangeShapeType="1"/>
              </p:cNvSpPr>
              <p:nvPr/>
            </p:nvSpPr>
            <p:spPr bwMode="auto">
              <a:xfrm flipV="1">
                <a:off x="1155" y="838"/>
                <a:ext cx="128" cy="57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4" name="Line 582"/>
              <p:cNvSpPr>
                <a:spLocks noChangeShapeType="1"/>
              </p:cNvSpPr>
              <p:nvPr/>
            </p:nvSpPr>
            <p:spPr bwMode="auto">
              <a:xfrm>
                <a:off x="1283" y="838"/>
                <a:ext cx="129" cy="40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5" name="Line 583"/>
              <p:cNvSpPr>
                <a:spLocks noChangeShapeType="1"/>
              </p:cNvSpPr>
              <p:nvPr/>
            </p:nvSpPr>
            <p:spPr bwMode="auto">
              <a:xfrm>
                <a:off x="1412" y="1244"/>
                <a:ext cx="128" cy="25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6" name="Line 584"/>
              <p:cNvSpPr>
                <a:spLocks noChangeShapeType="1"/>
              </p:cNvSpPr>
              <p:nvPr/>
            </p:nvSpPr>
            <p:spPr bwMode="auto">
              <a:xfrm>
                <a:off x="1540" y="1496"/>
                <a:ext cx="130"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7" name="Line 585"/>
              <p:cNvSpPr>
                <a:spLocks noChangeShapeType="1"/>
              </p:cNvSpPr>
              <p:nvPr/>
            </p:nvSpPr>
            <p:spPr bwMode="auto">
              <a:xfrm>
                <a:off x="1669" y="1556"/>
                <a:ext cx="128" cy="3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8" name="Line 586"/>
              <p:cNvSpPr>
                <a:spLocks noChangeShapeType="1"/>
              </p:cNvSpPr>
              <p:nvPr/>
            </p:nvSpPr>
            <p:spPr bwMode="auto">
              <a:xfrm>
                <a:off x="1797" y="1594"/>
                <a:ext cx="128" cy="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899" name="Line 587"/>
              <p:cNvSpPr>
                <a:spLocks noChangeShapeType="1"/>
              </p:cNvSpPr>
              <p:nvPr/>
            </p:nvSpPr>
            <p:spPr bwMode="auto">
              <a:xfrm>
                <a:off x="1925" y="1629"/>
                <a:ext cx="128" cy="3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0" name="Line 588"/>
              <p:cNvSpPr>
                <a:spLocks noChangeShapeType="1"/>
              </p:cNvSpPr>
              <p:nvPr/>
            </p:nvSpPr>
            <p:spPr bwMode="auto">
              <a:xfrm>
                <a:off x="2053" y="1665"/>
                <a:ext cx="129" cy="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1" name="Line 589"/>
              <p:cNvSpPr>
                <a:spLocks noChangeShapeType="1"/>
              </p:cNvSpPr>
              <p:nvPr/>
            </p:nvSpPr>
            <p:spPr bwMode="auto">
              <a:xfrm>
                <a:off x="2182" y="1700"/>
                <a:ext cx="128" cy="5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2" name="Line 590"/>
              <p:cNvSpPr>
                <a:spLocks noChangeShapeType="1"/>
              </p:cNvSpPr>
              <p:nvPr/>
            </p:nvSpPr>
            <p:spPr bwMode="auto">
              <a:xfrm>
                <a:off x="2310" y="1754"/>
                <a:ext cx="128" cy="1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3" name="Line 591"/>
              <p:cNvSpPr>
                <a:spLocks noChangeShapeType="1"/>
              </p:cNvSpPr>
              <p:nvPr/>
            </p:nvSpPr>
            <p:spPr bwMode="auto">
              <a:xfrm>
                <a:off x="2438" y="1771"/>
                <a:ext cx="128" cy="1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4" name="Line 592"/>
              <p:cNvSpPr>
                <a:spLocks noChangeShapeType="1"/>
              </p:cNvSpPr>
              <p:nvPr/>
            </p:nvSpPr>
            <p:spPr bwMode="auto">
              <a:xfrm>
                <a:off x="2566" y="1785"/>
                <a:ext cx="129" cy="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5" name="Line 593"/>
              <p:cNvSpPr>
                <a:spLocks noChangeShapeType="1"/>
              </p:cNvSpPr>
              <p:nvPr/>
            </p:nvSpPr>
            <p:spPr bwMode="auto">
              <a:xfrm>
                <a:off x="2695" y="1810"/>
                <a:ext cx="128" cy="1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6" name="Line 594"/>
              <p:cNvSpPr>
                <a:spLocks noChangeShapeType="1"/>
              </p:cNvSpPr>
              <p:nvPr/>
            </p:nvSpPr>
            <p:spPr bwMode="auto">
              <a:xfrm>
                <a:off x="2823" y="1828"/>
                <a:ext cx="130" cy="2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7" name="Line 595"/>
              <p:cNvSpPr>
                <a:spLocks noChangeShapeType="1"/>
              </p:cNvSpPr>
              <p:nvPr/>
            </p:nvSpPr>
            <p:spPr bwMode="auto">
              <a:xfrm>
                <a:off x="1155" y="1908"/>
                <a:ext cx="128"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8" name="Line 596"/>
              <p:cNvSpPr>
                <a:spLocks noChangeShapeType="1"/>
              </p:cNvSpPr>
              <p:nvPr/>
            </p:nvSpPr>
            <p:spPr bwMode="auto">
              <a:xfrm>
                <a:off x="1283" y="1916"/>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09" name="Line 597"/>
              <p:cNvSpPr>
                <a:spLocks noChangeShapeType="1"/>
              </p:cNvSpPr>
              <p:nvPr/>
            </p:nvSpPr>
            <p:spPr bwMode="auto">
              <a:xfrm>
                <a:off x="1412" y="1920"/>
                <a:ext cx="128" cy="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0" name="Line 598"/>
              <p:cNvSpPr>
                <a:spLocks noChangeShapeType="1"/>
              </p:cNvSpPr>
              <p:nvPr/>
            </p:nvSpPr>
            <p:spPr bwMode="auto">
              <a:xfrm>
                <a:off x="1540" y="1926"/>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1" name="Line 599"/>
              <p:cNvSpPr>
                <a:spLocks noChangeShapeType="1"/>
              </p:cNvSpPr>
              <p:nvPr/>
            </p:nvSpPr>
            <p:spPr bwMode="auto">
              <a:xfrm flipV="1">
                <a:off x="1669" y="1916"/>
                <a:ext cx="128" cy="1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2" name="Line 600"/>
              <p:cNvSpPr>
                <a:spLocks noChangeShapeType="1"/>
              </p:cNvSpPr>
              <p:nvPr/>
            </p:nvSpPr>
            <p:spPr bwMode="auto">
              <a:xfrm flipV="1">
                <a:off x="1797" y="1905"/>
                <a:ext cx="128" cy="1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3" name="Line 601"/>
              <p:cNvSpPr>
                <a:spLocks noChangeShapeType="1"/>
              </p:cNvSpPr>
              <p:nvPr/>
            </p:nvSpPr>
            <p:spPr bwMode="auto">
              <a:xfrm flipV="1">
                <a:off x="1925" y="1895"/>
                <a:ext cx="128" cy="1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4" name="Line 602"/>
              <p:cNvSpPr>
                <a:spLocks noChangeShapeType="1"/>
              </p:cNvSpPr>
              <p:nvPr/>
            </p:nvSpPr>
            <p:spPr bwMode="auto">
              <a:xfrm flipV="1">
                <a:off x="2053" y="1887"/>
                <a:ext cx="129"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5" name="Line 603"/>
              <p:cNvSpPr>
                <a:spLocks noChangeShapeType="1"/>
              </p:cNvSpPr>
              <p:nvPr/>
            </p:nvSpPr>
            <p:spPr bwMode="auto">
              <a:xfrm>
                <a:off x="2182" y="1887"/>
                <a:ext cx="128"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6" name="Line 604"/>
              <p:cNvSpPr>
                <a:spLocks noChangeShapeType="1"/>
              </p:cNvSpPr>
              <p:nvPr/>
            </p:nvSpPr>
            <p:spPr bwMode="auto">
              <a:xfrm>
                <a:off x="2310" y="1891"/>
                <a:ext cx="128"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7" name="Line 605"/>
              <p:cNvSpPr>
                <a:spLocks noChangeShapeType="1"/>
              </p:cNvSpPr>
              <p:nvPr/>
            </p:nvSpPr>
            <p:spPr bwMode="auto">
              <a:xfrm>
                <a:off x="2438" y="1891"/>
                <a:ext cx="128"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8" name="Line 606"/>
              <p:cNvSpPr>
                <a:spLocks noChangeShapeType="1"/>
              </p:cNvSpPr>
              <p:nvPr/>
            </p:nvSpPr>
            <p:spPr bwMode="auto">
              <a:xfrm>
                <a:off x="2566" y="1891"/>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19" name="Line 607"/>
              <p:cNvSpPr>
                <a:spLocks noChangeShapeType="1"/>
              </p:cNvSpPr>
              <p:nvPr/>
            </p:nvSpPr>
            <p:spPr bwMode="auto">
              <a:xfrm>
                <a:off x="2695" y="1895"/>
                <a:ext cx="128"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0" name="Line 608"/>
              <p:cNvSpPr>
                <a:spLocks noChangeShapeType="1"/>
              </p:cNvSpPr>
              <p:nvPr/>
            </p:nvSpPr>
            <p:spPr bwMode="auto">
              <a:xfrm>
                <a:off x="2823" y="1895"/>
                <a:ext cx="130"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1" name="Line 609"/>
              <p:cNvSpPr>
                <a:spLocks noChangeShapeType="1"/>
              </p:cNvSpPr>
              <p:nvPr/>
            </p:nvSpPr>
            <p:spPr bwMode="auto">
              <a:xfrm>
                <a:off x="1155" y="1926"/>
                <a:ext cx="128" cy="5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2" name="Line 610"/>
              <p:cNvSpPr>
                <a:spLocks noChangeShapeType="1"/>
              </p:cNvSpPr>
              <p:nvPr/>
            </p:nvSpPr>
            <p:spPr bwMode="auto">
              <a:xfrm flipV="1">
                <a:off x="1412" y="1976"/>
                <a:ext cx="128" cy="1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3" name="Line 611"/>
              <p:cNvSpPr>
                <a:spLocks noChangeShapeType="1"/>
              </p:cNvSpPr>
              <p:nvPr/>
            </p:nvSpPr>
            <p:spPr bwMode="auto">
              <a:xfrm>
                <a:off x="1540" y="1976"/>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4" name="Line 612"/>
              <p:cNvSpPr>
                <a:spLocks noChangeShapeType="1"/>
              </p:cNvSpPr>
              <p:nvPr/>
            </p:nvSpPr>
            <p:spPr bwMode="auto">
              <a:xfrm flipV="1">
                <a:off x="1669" y="1966"/>
                <a:ext cx="128"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5" name="Line 613"/>
              <p:cNvSpPr>
                <a:spLocks noChangeShapeType="1"/>
              </p:cNvSpPr>
              <p:nvPr/>
            </p:nvSpPr>
            <p:spPr bwMode="auto">
              <a:xfrm flipV="1">
                <a:off x="1797" y="1947"/>
                <a:ext cx="128" cy="1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6" name="Line 614"/>
              <p:cNvSpPr>
                <a:spLocks noChangeShapeType="1"/>
              </p:cNvSpPr>
              <p:nvPr/>
            </p:nvSpPr>
            <p:spPr bwMode="auto">
              <a:xfrm flipV="1">
                <a:off x="1925" y="1941"/>
                <a:ext cx="128" cy="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7" name="Line 615"/>
              <p:cNvSpPr>
                <a:spLocks noChangeShapeType="1"/>
              </p:cNvSpPr>
              <p:nvPr/>
            </p:nvSpPr>
            <p:spPr bwMode="auto">
              <a:xfrm flipV="1">
                <a:off x="2053" y="1923"/>
                <a:ext cx="129" cy="1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8" name="Line 616"/>
              <p:cNvSpPr>
                <a:spLocks noChangeShapeType="1"/>
              </p:cNvSpPr>
              <p:nvPr/>
            </p:nvSpPr>
            <p:spPr bwMode="auto">
              <a:xfrm flipV="1">
                <a:off x="2182" y="1920"/>
                <a:ext cx="128" cy="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29" name="Line 617"/>
              <p:cNvSpPr>
                <a:spLocks noChangeShapeType="1"/>
              </p:cNvSpPr>
              <p:nvPr/>
            </p:nvSpPr>
            <p:spPr bwMode="auto">
              <a:xfrm>
                <a:off x="2310"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0" name="Line 618"/>
              <p:cNvSpPr>
                <a:spLocks noChangeShapeType="1"/>
              </p:cNvSpPr>
              <p:nvPr/>
            </p:nvSpPr>
            <p:spPr bwMode="auto">
              <a:xfrm>
                <a:off x="2438"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1" name="Line 619"/>
              <p:cNvSpPr>
                <a:spLocks noChangeShapeType="1"/>
              </p:cNvSpPr>
              <p:nvPr/>
            </p:nvSpPr>
            <p:spPr bwMode="auto">
              <a:xfrm>
                <a:off x="2566" y="1920"/>
                <a:ext cx="129"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2" name="Line 620"/>
              <p:cNvSpPr>
                <a:spLocks noChangeShapeType="1"/>
              </p:cNvSpPr>
              <p:nvPr/>
            </p:nvSpPr>
            <p:spPr bwMode="auto">
              <a:xfrm>
                <a:off x="2695"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3" name="Line 621"/>
              <p:cNvSpPr>
                <a:spLocks noChangeShapeType="1"/>
              </p:cNvSpPr>
              <p:nvPr/>
            </p:nvSpPr>
            <p:spPr bwMode="auto">
              <a:xfrm>
                <a:off x="2823" y="1920"/>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4" name="Oval 622"/>
              <p:cNvSpPr>
                <a:spLocks noChangeArrowheads="1"/>
              </p:cNvSpPr>
              <p:nvPr/>
            </p:nvSpPr>
            <p:spPr bwMode="auto">
              <a:xfrm>
                <a:off x="1112" y="1390"/>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5" name="Oval 623"/>
              <p:cNvSpPr>
                <a:spLocks noChangeArrowheads="1"/>
              </p:cNvSpPr>
              <p:nvPr/>
            </p:nvSpPr>
            <p:spPr bwMode="auto">
              <a:xfrm>
                <a:off x="1240" y="813"/>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6" name="Oval 624"/>
              <p:cNvSpPr>
                <a:spLocks noChangeArrowheads="1"/>
              </p:cNvSpPr>
              <p:nvPr/>
            </p:nvSpPr>
            <p:spPr bwMode="auto">
              <a:xfrm>
                <a:off x="1369" y="121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7" name="Oval 625"/>
              <p:cNvSpPr>
                <a:spLocks noChangeArrowheads="1"/>
              </p:cNvSpPr>
              <p:nvPr/>
            </p:nvSpPr>
            <p:spPr bwMode="auto">
              <a:xfrm>
                <a:off x="1497" y="1471"/>
                <a:ext cx="80"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8" name="Oval 626"/>
              <p:cNvSpPr>
                <a:spLocks noChangeArrowheads="1"/>
              </p:cNvSpPr>
              <p:nvPr/>
            </p:nvSpPr>
            <p:spPr bwMode="auto">
              <a:xfrm>
                <a:off x="1626" y="1531"/>
                <a:ext cx="8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39" name="Oval 627"/>
              <p:cNvSpPr>
                <a:spLocks noChangeArrowheads="1"/>
              </p:cNvSpPr>
              <p:nvPr/>
            </p:nvSpPr>
            <p:spPr bwMode="auto">
              <a:xfrm>
                <a:off x="1754" y="1569"/>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0" name="Oval 628"/>
              <p:cNvSpPr>
                <a:spLocks noChangeArrowheads="1"/>
              </p:cNvSpPr>
              <p:nvPr/>
            </p:nvSpPr>
            <p:spPr bwMode="auto">
              <a:xfrm>
                <a:off x="1882" y="1605"/>
                <a:ext cx="8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1" name="Oval 629"/>
              <p:cNvSpPr>
                <a:spLocks noChangeArrowheads="1"/>
              </p:cNvSpPr>
              <p:nvPr/>
            </p:nvSpPr>
            <p:spPr bwMode="auto">
              <a:xfrm>
                <a:off x="2010" y="1640"/>
                <a:ext cx="81"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2" name="Oval 630"/>
              <p:cNvSpPr>
                <a:spLocks noChangeArrowheads="1"/>
              </p:cNvSpPr>
              <p:nvPr/>
            </p:nvSpPr>
            <p:spPr bwMode="auto">
              <a:xfrm>
                <a:off x="2139" y="167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3" name="Oval 631"/>
              <p:cNvSpPr>
                <a:spLocks noChangeArrowheads="1"/>
              </p:cNvSpPr>
              <p:nvPr/>
            </p:nvSpPr>
            <p:spPr bwMode="auto">
              <a:xfrm>
                <a:off x="2267" y="172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4" name="Oval 632"/>
              <p:cNvSpPr>
                <a:spLocks noChangeArrowheads="1"/>
              </p:cNvSpPr>
              <p:nvPr/>
            </p:nvSpPr>
            <p:spPr bwMode="auto">
              <a:xfrm>
                <a:off x="2396" y="1746"/>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5" name="Oval 633"/>
              <p:cNvSpPr>
                <a:spLocks noChangeArrowheads="1"/>
              </p:cNvSpPr>
              <p:nvPr/>
            </p:nvSpPr>
            <p:spPr bwMode="auto">
              <a:xfrm>
                <a:off x="2524" y="176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6" name="Oval 634"/>
              <p:cNvSpPr>
                <a:spLocks noChangeArrowheads="1"/>
              </p:cNvSpPr>
              <p:nvPr/>
            </p:nvSpPr>
            <p:spPr bwMode="auto">
              <a:xfrm>
                <a:off x="2652" y="178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7" name="Oval 635"/>
              <p:cNvSpPr>
                <a:spLocks noChangeArrowheads="1"/>
              </p:cNvSpPr>
              <p:nvPr/>
            </p:nvSpPr>
            <p:spPr bwMode="auto">
              <a:xfrm>
                <a:off x="2782" y="1803"/>
                <a:ext cx="78"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8" name="Oval 636"/>
              <p:cNvSpPr>
                <a:spLocks noChangeArrowheads="1"/>
              </p:cNvSpPr>
              <p:nvPr/>
            </p:nvSpPr>
            <p:spPr bwMode="auto">
              <a:xfrm>
                <a:off x="2910" y="183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49" name="Rectangle 637"/>
              <p:cNvSpPr>
                <a:spLocks noChangeArrowheads="1"/>
              </p:cNvSpPr>
              <p:nvPr/>
            </p:nvSpPr>
            <p:spPr bwMode="auto">
              <a:xfrm>
                <a:off x="1112" y="1884"/>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0" name="Rectangle 638"/>
              <p:cNvSpPr>
                <a:spLocks noChangeArrowheads="1"/>
              </p:cNvSpPr>
              <p:nvPr/>
            </p:nvSpPr>
            <p:spPr bwMode="auto">
              <a:xfrm>
                <a:off x="1240"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1" name="Rectangle 639"/>
              <p:cNvSpPr>
                <a:spLocks noChangeArrowheads="1"/>
              </p:cNvSpPr>
              <p:nvPr/>
            </p:nvSpPr>
            <p:spPr bwMode="auto">
              <a:xfrm>
                <a:off x="1369" y="189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2" name="Rectangle 640"/>
              <p:cNvSpPr>
                <a:spLocks noChangeArrowheads="1"/>
              </p:cNvSpPr>
              <p:nvPr/>
            </p:nvSpPr>
            <p:spPr bwMode="auto">
              <a:xfrm>
                <a:off x="1497" y="1902"/>
                <a:ext cx="8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3" name="Rectangle 641"/>
              <p:cNvSpPr>
                <a:spLocks noChangeArrowheads="1"/>
              </p:cNvSpPr>
              <p:nvPr/>
            </p:nvSpPr>
            <p:spPr bwMode="auto">
              <a:xfrm>
                <a:off x="1626" y="1905"/>
                <a:ext cx="81"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4" name="Rectangle 642"/>
              <p:cNvSpPr>
                <a:spLocks noChangeArrowheads="1"/>
              </p:cNvSpPr>
              <p:nvPr/>
            </p:nvSpPr>
            <p:spPr bwMode="auto">
              <a:xfrm>
                <a:off x="1754"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5" name="Rectangle 643"/>
              <p:cNvSpPr>
                <a:spLocks noChangeArrowheads="1"/>
              </p:cNvSpPr>
              <p:nvPr/>
            </p:nvSpPr>
            <p:spPr bwMode="auto">
              <a:xfrm>
                <a:off x="1882" y="1880"/>
                <a:ext cx="81"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6" name="Rectangle 644"/>
              <p:cNvSpPr>
                <a:spLocks noChangeArrowheads="1"/>
              </p:cNvSpPr>
              <p:nvPr/>
            </p:nvSpPr>
            <p:spPr bwMode="auto">
              <a:xfrm>
                <a:off x="2010" y="1870"/>
                <a:ext cx="81"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7" name="Rectangle 645"/>
              <p:cNvSpPr>
                <a:spLocks noChangeArrowheads="1"/>
              </p:cNvSpPr>
              <p:nvPr/>
            </p:nvSpPr>
            <p:spPr bwMode="auto">
              <a:xfrm>
                <a:off x="2139" y="1862"/>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8" name="Rectangle 646"/>
              <p:cNvSpPr>
                <a:spLocks noChangeArrowheads="1"/>
              </p:cNvSpPr>
              <p:nvPr/>
            </p:nvSpPr>
            <p:spPr bwMode="auto">
              <a:xfrm>
                <a:off x="2267" y="1866"/>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59" name="Rectangle 647"/>
              <p:cNvSpPr>
                <a:spLocks noChangeArrowheads="1"/>
              </p:cNvSpPr>
              <p:nvPr/>
            </p:nvSpPr>
            <p:spPr bwMode="auto">
              <a:xfrm>
                <a:off x="2396"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60" name="Rectangle 648"/>
              <p:cNvSpPr>
                <a:spLocks noChangeArrowheads="1"/>
              </p:cNvSpPr>
              <p:nvPr/>
            </p:nvSpPr>
            <p:spPr bwMode="auto">
              <a:xfrm>
                <a:off x="2524"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61" name="Rectangle 649"/>
              <p:cNvSpPr>
                <a:spLocks noChangeArrowheads="1"/>
              </p:cNvSpPr>
              <p:nvPr/>
            </p:nvSpPr>
            <p:spPr bwMode="auto">
              <a:xfrm>
                <a:off x="2652"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62" name="Rectangle 650"/>
              <p:cNvSpPr>
                <a:spLocks noChangeArrowheads="1"/>
              </p:cNvSpPr>
              <p:nvPr/>
            </p:nvSpPr>
            <p:spPr bwMode="auto">
              <a:xfrm>
                <a:off x="2782" y="1870"/>
                <a:ext cx="78"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63" name="Rectangle 651"/>
              <p:cNvSpPr>
                <a:spLocks noChangeArrowheads="1"/>
              </p:cNvSpPr>
              <p:nvPr/>
            </p:nvSpPr>
            <p:spPr bwMode="auto">
              <a:xfrm>
                <a:off x="2910" y="1870"/>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64" name="Freeform 652"/>
              <p:cNvSpPr>
                <a:spLocks/>
              </p:cNvSpPr>
              <p:nvPr/>
            </p:nvSpPr>
            <p:spPr bwMode="auto">
              <a:xfrm>
                <a:off x="1112" y="1902"/>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65" name="Freeform 653"/>
              <p:cNvSpPr>
                <a:spLocks/>
              </p:cNvSpPr>
              <p:nvPr/>
            </p:nvSpPr>
            <p:spPr bwMode="auto">
              <a:xfrm>
                <a:off x="1240" y="1958"/>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66" name="Freeform 654"/>
              <p:cNvSpPr>
                <a:spLocks/>
              </p:cNvSpPr>
              <p:nvPr/>
            </p:nvSpPr>
            <p:spPr bwMode="auto">
              <a:xfrm>
                <a:off x="1369" y="1962"/>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67" name="Freeform 655"/>
              <p:cNvSpPr>
                <a:spLocks/>
              </p:cNvSpPr>
              <p:nvPr/>
            </p:nvSpPr>
            <p:spPr bwMode="auto">
              <a:xfrm>
                <a:off x="1497" y="1951"/>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68" name="Freeform 656"/>
              <p:cNvSpPr>
                <a:spLocks/>
              </p:cNvSpPr>
              <p:nvPr/>
            </p:nvSpPr>
            <p:spPr bwMode="auto">
              <a:xfrm>
                <a:off x="1626" y="1951"/>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69" name="Freeform 657"/>
              <p:cNvSpPr>
                <a:spLocks/>
              </p:cNvSpPr>
              <p:nvPr/>
            </p:nvSpPr>
            <p:spPr bwMode="auto">
              <a:xfrm>
                <a:off x="1754" y="1941"/>
                <a:ext cx="85" cy="49"/>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0" name="Freeform 658"/>
              <p:cNvSpPr>
                <a:spLocks/>
              </p:cNvSpPr>
              <p:nvPr/>
            </p:nvSpPr>
            <p:spPr bwMode="auto">
              <a:xfrm>
                <a:off x="1882" y="1923"/>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1" name="Freeform 659"/>
              <p:cNvSpPr>
                <a:spLocks/>
              </p:cNvSpPr>
              <p:nvPr/>
            </p:nvSpPr>
            <p:spPr bwMode="auto">
              <a:xfrm>
                <a:off x="2010" y="1916"/>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2" name="Freeform 660"/>
              <p:cNvSpPr>
                <a:spLocks/>
              </p:cNvSpPr>
              <p:nvPr/>
            </p:nvSpPr>
            <p:spPr bwMode="auto">
              <a:xfrm>
                <a:off x="2139" y="1898"/>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3" name="Freeform 661"/>
              <p:cNvSpPr>
                <a:spLocks/>
              </p:cNvSpPr>
              <p:nvPr/>
            </p:nvSpPr>
            <p:spPr bwMode="auto">
              <a:xfrm>
                <a:off x="2267" y="1895"/>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4" name="Freeform 662"/>
              <p:cNvSpPr>
                <a:spLocks/>
              </p:cNvSpPr>
              <p:nvPr/>
            </p:nvSpPr>
            <p:spPr bwMode="auto">
              <a:xfrm>
                <a:off x="2396" y="1895"/>
                <a:ext cx="85" cy="49"/>
              </a:xfrm>
              <a:custGeom>
                <a:avLst/>
                <a:gdLst/>
                <a:ahLst/>
                <a:cxnLst>
                  <a:cxn ang="0">
                    <a:pos x="41" y="0"/>
                  </a:cxn>
                  <a:cxn ang="0">
                    <a:pos x="83" y="84"/>
                  </a:cxn>
                  <a:cxn ang="0">
                    <a:pos x="0" y="84"/>
                  </a:cxn>
                  <a:cxn ang="0">
                    <a:pos x="41" y="0"/>
                  </a:cxn>
                </a:cxnLst>
                <a:rect l="0" t="0" r="r" b="b"/>
                <a:pathLst>
                  <a:path w="83" h="84">
                    <a:moveTo>
                      <a:pt x="41" y="0"/>
                    </a:moveTo>
                    <a:lnTo>
                      <a:pt x="83" y="84"/>
                    </a:lnTo>
                    <a:lnTo>
                      <a:pt x="0" y="84"/>
                    </a:lnTo>
                    <a:lnTo>
                      <a:pt x="41"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5" name="Freeform 663"/>
              <p:cNvSpPr>
                <a:spLocks/>
              </p:cNvSpPr>
              <p:nvPr/>
            </p:nvSpPr>
            <p:spPr bwMode="auto">
              <a:xfrm>
                <a:off x="2524" y="1895"/>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6" name="Freeform 664"/>
              <p:cNvSpPr>
                <a:spLocks/>
              </p:cNvSpPr>
              <p:nvPr/>
            </p:nvSpPr>
            <p:spPr bwMode="auto">
              <a:xfrm>
                <a:off x="2652" y="1895"/>
                <a:ext cx="87"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7" name="Freeform 665"/>
              <p:cNvSpPr>
                <a:spLocks/>
              </p:cNvSpPr>
              <p:nvPr/>
            </p:nvSpPr>
            <p:spPr bwMode="auto">
              <a:xfrm>
                <a:off x="2782" y="1895"/>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8" name="Freeform 666"/>
              <p:cNvSpPr>
                <a:spLocks/>
              </p:cNvSpPr>
              <p:nvPr/>
            </p:nvSpPr>
            <p:spPr bwMode="auto">
              <a:xfrm>
                <a:off x="2910" y="1895"/>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79" name="Line 667"/>
              <p:cNvSpPr>
                <a:spLocks noChangeShapeType="1"/>
              </p:cNvSpPr>
              <p:nvPr/>
            </p:nvSpPr>
            <p:spPr bwMode="auto">
              <a:xfrm>
                <a:off x="2256" y="1126"/>
                <a:ext cx="194"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80" name="Oval 668"/>
              <p:cNvSpPr>
                <a:spLocks noChangeArrowheads="1"/>
              </p:cNvSpPr>
              <p:nvPr/>
            </p:nvSpPr>
            <p:spPr bwMode="auto">
              <a:xfrm>
                <a:off x="2316" y="1104"/>
                <a:ext cx="6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81" name="Rectangle 669"/>
              <p:cNvSpPr>
                <a:spLocks noChangeArrowheads="1"/>
              </p:cNvSpPr>
              <p:nvPr/>
            </p:nvSpPr>
            <p:spPr bwMode="auto">
              <a:xfrm>
                <a:off x="2481" y="1087"/>
                <a:ext cx="110"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DA</a:t>
                </a:r>
                <a:endParaRPr lang="en-US" sz="1200">
                  <a:latin typeface="Times New Roman" pitchFamily="18" charset="0"/>
                  <a:cs typeface="+mn-cs"/>
                </a:endParaRPr>
              </a:p>
            </p:txBody>
          </p:sp>
          <p:sp>
            <p:nvSpPr>
              <p:cNvPr id="653982" name="Line 670"/>
              <p:cNvSpPr>
                <a:spLocks noChangeShapeType="1"/>
              </p:cNvSpPr>
              <p:nvPr/>
            </p:nvSpPr>
            <p:spPr bwMode="auto">
              <a:xfrm>
                <a:off x="2256" y="1221"/>
                <a:ext cx="194"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83" name="Rectangle 671"/>
              <p:cNvSpPr>
                <a:spLocks noChangeArrowheads="1"/>
              </p:cNvSpPr>
              <p:nvPr/>
            </p:nvSpPr>
            <p:spPr bwMode="auto">
              <a:xfrm>
                <a:off x="2316" y="1200"/>
                <a:ext cx="6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cs typeface="+mn-cs"/>
                </a:endParaRPr>
              </a:p>
            </p:txBody>
          </p:sp>
          <p:sp>
            <p:nvSpPr>
              <p:cNvPr id="653984" name="Rectangle 672"/>
              <p:cNvSpPr>
                <a:spLocks noChangeArrowheads="1"/>
              </p:cNvSpPr>
              <p:nvPr/>
            </p:nvSpPr>
            <p:spPr bwMode="auto">
              <a:xfrm>
                <a:off x="2481" y="1182"/>
                <a:ext cx="270"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DOPAC</a:t>
                </a:r>
                <a:endParaRPr lang="en-US" sz="1200">
                  <a:latin typeface="Times New Roman" pitchFamily="18" charset="0"/>
                  <a:cs typeface="+mn-cs"/>
                </a:endParaRPr>
              </a:p>
            </p:txBody>
          </p:sp>
          <p:sp>
            <p:nvSpPr>
              <p:cNvPr id="653985" name="Line 673"/>
              <p:cNvSpPr>
                <a:spLocks noChangeShapeType="1"/>
              </p:cNvSpPr>
              <p:nvPr/>
            </p:nvSpPr>
            <p:spPr bwMode="auto">
              <a:xfrm>
                <a:off x="2256" y="1316"/>
                <a:ext cx="194"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cs typeface="+mn-cs"/>
                </a:endParaRPr>
              </a:p>
            </p:txBody>
          </p:sp>
          <p:sp>
            <p:nvSpPr>
              <p:cNvPr id="653986" name="Freeform 674"/>
              <p:cNvSpPr>
                <a:spLocks/>
              </p:cNvSpPr>
              <p:nvPr/>
            </p:nvSpPr>
            <p:spPr bwMode="auto">
              <a:xfrm>
                <a:off x="2316" y="1295"/>
                <a:ext cx="73" cy="43"/>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cs typeface="+mn-cs"/>
                </a:endParaRPr>
              </a:p>
            </p:txBody>
          </p:sp>
          <p:sp>
            <p:nvSpPr>
              <p:cNvPr id="653987" name="Rectangle 675"/>
              <p:cNvSpPr>
                <a:spLocks noChangeArrowheads="1"/>
              </p:cNvSpPr>
              <p:nvPr/>
            </p:nvSpPr>
            <p:spPr bwMode="auto">
              <a:xfrm>
                <a:off x="2481" y="1277"/>
                <a:ext cx="155"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HVA</a:t>
                </a:r>
                <a:endParaRPr lang="en-US" sz="1200">
                  <a:latin typeface="Times New Roman" pitchFamily="18" charset="0"/>
                  <a:cs typeface="+mn-cs"/>
                </a:endParaRPr>
              </a:p>
            </p:txBody>
          </p:sp>
          <p:sp>
            <p:nvSpPr>
              <p:cNvPr id="653988" name="Rectangle 676"/>
              <p:cNvSpPr>
                <a:spLocks noChangeArrowheads="1"/>
              </p:cNvSpPr>
              <p:nvPr/>
            </p:nvSpPr>
            <p:spPr bwMode="auto">
              <a:xfrm>
                <a:off x="1036" y="653"/>
                <a:ext cx="433" cy="7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eaLnBrk="0" hangingPunct="0">
                  <a:defRPr/>
                </a:pPr>
                <a:r>
                  <a:rPr lang="en-US" sz="1200" b="1">
                    <a:solidFill>
                      <a:srgbClr val="FFFFFF"/>
                    </a:solidFill>
                    <a:cs typeface="+mn-cs"/>
                  </a:rPr>
                  <a:t>Accumbens</a:t>
                </a:r>
                <a:endParaRPr lang="en-US" sz="1200">
                  <a:latin typeface="Times New Roman" pitchFamily="18" charset="0"/>
                  <a:cs typeface="+mn-cs"/>
                </a:endParaRPr>
              </a:p>
            </p:txBody>
          </p:sp>
        </p:grpSp>
        <p:sp>
          <p:nvSpPr>
            <p:cNvPr id="653989" name="Text Box 677"/>
            <p:cNvSpPr txBox="1">
              <a:spLocks noChangeArrowheads="1"/>
            </p:cNvSpPr>
            <p:nvPr/>
          </p:nvSpPr>
          <p:spPr bwMode="auto">
            <a:xfrm>
              <a:off x="1701" y="566"/>
              <a:ext cx="1474" cy="156"/>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000" b="1">
                  <a:solidFill>
                    <a:srgbClr val="FFFF00"/>
                  </a:solidFill>
                  <a:latin typeface="Times New Roman" pitchFamily="18" charset="0"/>
                  <a:cs typeface="+mn-cs"/>
                </a:rPr>
                <a:t>METHAMPHETAMINE</a:t>
              </a:r>
            </a:p>
          </p:txBody>
        </p:sp>
      </p:grpSp>
      <p:sp>
        <p:nvSpPr>
          <p:cNvPr id="32773" name="TextBox 163"/>
          <p:cNvSpPr txBox="1">
            <a:spLocks noChangeArrowheads="1"/>
          </p:cNvSpPr>
          <p:nvPr/>
        </p:nvSpPr>
        <p:spPr bwMode="auto">
          <a:xfrm>
            <a:off x="1600201" y="152401"/>
            <a:ext cx="5917004" cy="923330"/>
          </a:xfrm>
          <a:prstGeom prst="rect">
            <a:avLst/>
          </a:prstGeom>
          <a:noFill/>
          <a:ln w="9525">
            <a:noFill/>
            <a:miter lim="800000"/>
            <a:headEnd/>
            <a:tailEnd/>
          </a:ln>
        </p:spPr>
        <p:txBody>
          <a:bodyPr wrap="none">
            <a:spAutoFit/>
          </a:bodyPr>
          <a:lstStyle/>
          <a:p>
            <a:r>
              <a:rPr lang="en-US" sz="5400"/>
              <a:t>Methamphetamine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Behavior Pathways</a:t>
            </a:r>
          </a:p>
        </p:txBody>
      </p:sp>
      <p:sp>
        <p:nvSpPr>
          <p:cNvPr id="34819" name="Rectangle 3"/>
          <p:cNvSpPr>
            <a:spLocks noGrp="1" noChangeArrowheads="1"/>
          </p:cNvSpPr>
          <p:nvPr>
            <p:ph idx="1"/>
          </p:nvPr>
        </p:nvSpPr>
        <p:spPr/>
        <p:txBody>
          <a:bodyPr/>
          <a:lstStyle/>
          <a:p>
            <a:pPr eaLnBrk="1" hangingPunct="1">
              <a:lnSpc>
                <a:spcPct val="90000"/>
              </a:lnSpc>
            </a:pPr>
            <a:r>
              <a:rPr lang="en-US" sz="3600" smtClean="0"/>
              <a:t>Rewarding behaviors can become routine</a:t>
            </a:r>
          </a:p>
          <a:p>
            <a:pPr eaLnBrk="1" hangingPunct="1">
              <a:lnSpc>
                <a:spcPct val="90000"/>
              </a:lnSpc>
            </a:pPr>
            <a:r>
              <a:rPr lang="en-US" sz="3600" smtClean="0"/>
              <a:t>“Subconscious” control of the behavior</a:t>
            </a:r>
          </a:p>
          <a:p>
            <a:pPr eaLnBrk="1" hangingPunct="1">
              <a:lnSpc>
                <a:spcPct val="90000"/>
              </a:lnSpc>
            </a:pPr>
            <a:r>
              <a:rPr lang="en-US" sz="3600" smtClean="0"/>
              <a:t>Difficult to extinguish behaviors because people are not always aware when they are initiated. </a:t>
            </a:r>
          </a:p>
          <a:p>
            <a:pPr eaLnBrk="1" hangingPunct="1">
              <a:lnSpc>
                <a:spcPct val="90000"/>
              </a:lnSpc>
            </a:pPr>
            <a:r>
              <a:rPr lang="en-US" sz="3600" smtClean="0"/>
              <a:t>Resistant to change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58013"/>
            <a:chOff x="0" y="0"/>
            <a:chExt cx="5760" cy="4383"/>
          </a:xfrm>
        </p:grpSpPr>
        <p:sp>
          <p:nvSpPr>
            <p:cNvPr id="37892" name="Rectangle 3"/>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en-US"/>
            </a:p>
          </p:txBody>
        </p:sp>
        <p:pic>
          <p:nvPicPr>
            <p:cNvPr id="37893" name="Picture 4" descr="circuits"/>
            <p:cNvPicPr>
              <a:picLocks noChangeAspect="1" noChangeArrowheads="1"/>
            </p:cNvPicPr>
            <p:nvPr/>
          </p:nvPicPr>
          <p:blipFill>
            <a:blip r:embed="rId3" cstate="print"/>
            <a:srcRect/>
            <a:stretch>
              <a:fillRect/>
            </a:stretch>
          </p:blipFill>
          <p:spPr bwMode="auto">
            <a:xfrm>
              <a:off x="485" y="313"/>
              <a:ext cx="4526" cy="3441"/>
            </a:xfrm>
            <a:prstGeom prst="rect">
              <a:avLst/>
            </a:prstGeom>
            <a:noFill/>
            <a:ln w="9525">
              <a:noFill/>
              <a:miter lim="800000"/>
              <a:headEnd/>
              <a:tailEnd/>
            </a:ln>
          </p:spPr>
        </p:pic>
        <p:sp>
          <p:nvSpPr>
            <p:cNvPr id="37894" name="Text Box 5"/>
            <p:cNvSpPr txBox="1">
              <a:spLocks noChangeArrowheads="1"/>
            </p:cNvSpPr>
            <p:nvPr/>
          </p:nvSpPr>
          <p:spPr bwMode="auto">
            <a:xfrm>
              <a:off x="0" y="0"/>
              <a:ext cx="5760" cy="303"/>
            </a:xfrm>
            <a:prstGeom prst="rect">
              <a:avLst/>
            </a:prstGeom>
            <a:noFill/>
            <a:ln w="9525">
              <a:noFill/>
              <a:miter lim="800000"/>
              <a:headEnd/>
              <a:tailEnd/>
            </a:ln>
          </p:spPr>
          <p:txBody>
            <a:bodyPr>
              <a:spAutoFit/>
            </a:bodyPr>
            <a:lstStyle/>
            <a:p>
              <a:pPr algn="ctr">
                <a:lnSpc>
                  <a:spcPct val="85000"/>
                </a:lnSpc>
              </a:pPr>
              <a:r>
                <a:rPr lang="en-US" sz="3000" b="1">
                  <a:latin typeface="Helvetica" pitchFamily="34" charset="0"/>
                  <a:ea typeface="Osaka"/>
                  <a:cs typeface="Osaka"/>
                </a:rPr>
                <a:t>Circuits Involved In Drug Abuse and Addiction</a:t>
              </a:r>
            </a:p>
          </p:txBody>
        </p:sp>
        <p:grpSp>
          <p:nvGrpSpPr>
            <p:cNvPr id="3" name="Group 6"/>
            <p:cNvGrpSpPr>
              <a:grpSpLocks/>
            </p:cNvGrpSpPr>
            <p:nvPr/>
          </p:nvGrpSpPr>
          <p:grpSpPr bwMode="auto">
            <a:xfrm>
              <a:off x="1396" y="3471"/>
              <a:ext cx="2986" cy="912"/>
              <a:chOff x="192" y="3264"/>
              <a:chExt cx="3360" cy="912"/>
            </a:xfrm>
          </p:grpSpPr>
          <p:sp>
            <p:nvSpPr>
              <p:cNvPr id="37897" name="Rectangle 7"/>
              <p:cNvSpPr>
                <a:spLocks noChangeArrowheads="1"/>
              </p:cNvSpPr>
              <p:nvPr/>
            </p:nvSpPr>
            <p:spPr bwMode="auto">
              <a:xfrm>
                <a:off x="2831" y="3268"/>
                <a:ext cx="525" cy="451"/>
              </a:xfrm>
              <a:prstGeom prst="rect">
                <a:avLst/>
              </a:prstGeom>
              <a:noFill/>
              <a:ln w="9525">
                <a:noFill/>
                <a:miter lim="800000"/>
                <a:headEnd/>
                <a:tailEnd/>
              </a:ln>
            </p:spPr>
            <p:txBody>
              <a:bodyPr wrap="none" anchor="ctr"/>
              <a:lstStyle/>
              <a:p>
                <a:endParaRPr lang="en-US"/>
              </a:p>
            </p:txBody>
          </p:sp>
          <p:sp>
            <p:nvSpPr>
              <p:cNvPr id="37898" name="Rectangle 8"/>
              <p:cNvSpPr>
                <a:spLocks noChangeArrowheads="1"/>
              </p:cNvSpPr>
              <p:nvPr/>
            </p:nvSpPr>
            <p:spPr bwMode="auto">
              <a:xfrm>
                <a:off x="192" y="3264"/>
                <a:ext cx="3360" cy="912"/>
              </a:xfrm>
              <a:prstGeom prst="rect">
                <a:avLst/>
              </a:prstGeom>
              <a:noFill/>
              <a:ln w="9525">
                <a:noFill/>
                <a:miter lim="800000"/>
                <a:headEnd/>
                <a:tailEnd/>
              </a:ln>
            </p:spPr>
            <p:txBody>
              <a:bodyPr wrap="none" anchor="ctr"/>
              <a:lstStyle/>
              <a:p>
                <a:endParaRPr lang="en-US"/>
              </a:p>
            </p:txBody>
          </p:sp>
          <p:sp>
            <p:nvSpPr>
              <p:cNvPr id="608265" name="Text Box 9"/>
              <p:cNvSpPr txBox="1">
                <a:spLocks noChangeArrowheads="1"/>
              </p:cNvSpPr>
              <p:nvPr/>
            </p:nvSpPr>
            <p:spPr bwMode="auto">
              <a:xfrm>
                <a:off x="1824" y="3335"/>
                <a:ext cx="131" cy="28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85000"/>
                  </a:lnSpc>
                  <a:defRPr/>
                </a:pPr>
                <a:endParaRPr lang="en-US" sz="2800" b="1">
                  <a:solidFill>
                    <a:schemeClr val="bg1"/>
                  </a:solidFill>
                  <a:latin typeface="Helvetica" pitchFamily="34" charset="0"/>
                  <a:ea typeface="Osaka" pitchFamily="1" charset="-128"/>
                  <a:cs typeface="+mn-cs"/>
                </a:endParaRPr>
              </a:p>
            </p:txBody>
          </p:sp>
        </p:grpSp>
        <p:sp>
          <p:nvSpPr>
            <p:cNvPr id="37896" name="Line 10"/>
            <p:cNvSpPr>
              <a:spLocks noChangeShapeType="1"/>
            </p:cNvSpPr>
            <p:nvPr/>
          </p:nvSpPr>
          <p:spPr bwMode="auto">
            <a:xfrm>
              <a:off x="475" y="320"/>
              <a:ext cx="4828" cy="0"/>
            </a:xfrm>
            <a:prstGeom prst="line">
              <a:avLst/>
            </a:prstGeom>
            <a:noFill/>
            <a:ln w="38100">
              <a:solidFill>
                <a:schemeClr val="tx1"/>
              </a:solidFill>
              <a:round/>
              <a:headEnd/>
              <a:tailEnd/>
            </a:ln>
          </p:spPr>
          <p:txBody>
            <a:bodyPr/>
            <a:lstStyle/>
            <a:p>
              <a:endParaRPr lang="en-US"/>
            </a:p>
          </p:txBody>
        </p:sp>
      </p:grpSp>
      <p:sp>
        <p:nvSpPr>
          <p:cNvPr id="37891" name="Text Box 11"/>
          <p:cNvSpPr txBox="1">
            <a:spLocks noChangeArrowheads="1"/>
          </p:cNvSpPr>
          <p:nvPr/>
        </p:nvSpPr>
        <p:spPr bwMode="auto">
          <a:xfrm>
            <a:off x="1571751" y="5303838"/>
            <a:ext cx="6014788" cy="1569660"/>
          </a:xfrm>
          <a:prstGeom prst="rect">
            <a:avLst/>
          </a:prstGeom>
          <a:noFill/>
          <a:ln w="9525">
            <a:noFill/>
            <a:miter lim="800000"/>
            <a:headEnd/>
            <a:tailEnd/>
          </a:ln>
        </p:spPr>
        <p:txBody>
          <a:bodyPr wrap="none">
            <a:spAutoFit/>
          </a:bodyPr>
          <a:lstStyle/>
          <a:p>
            <a:pPr algn="ctr" eaLnBrk="0" hangingPunct="0"/>
            <a:r>
              <a:rPr lang="en-US" sz="3200">
                <a:solidFill>
                  <a:schemeClr val="bg1"/>
                </a:solidFill>
                <a:latin typeface="Helvetica" pitchFamily="34" charset="0"/>
              </a:rPr>
              <a:t>All of these must be considered</a:t>
            </a:r>
            <a:r>
              <a:rPr lang="en-US" sz="3200">
                <a:solidFill>
                  <a:srgbClr val="FFFF00"/>
                </a:solidFill>
                <a:latin typeface="Helvetica" pitchFamily="34" charset="0"/>
              </a:rPr>
              <a:t> </a:t>
            </a:r>
          </a:p>
          <a:p>
            <a:pPr algn="ctr" eaLnBrk="0" hangingPunct="0"/>
            <a:r>
              <a:rPr lang="en-US" sz="3200">
                <a:latin typeface="Helvetica" pitchFamily="34" charset="0"/>
              </a:rPr>
              <a:t>in developing strategies to </a:t>
            </a:r>
          </a:p>
          <a:p>
            <a:pPr algn="ctr" eaLnBrk="0" hangingPunct="0"/>
            <a:r>
              <a:rPr lang="en-US" sz="3200">
                <a:latin typeface="Helvetica" pitchFamily="34" charset="0"/>
              </a:rPr>
              <a:t>effectively treat addiction</a:t>
            </a:r>
          </a:p>
        </p:txBody>
      </p:sp>
      <p:sp>
        <p:nvSpPr>
          <p:cNvPr id="12" name="Oval 15"/>
          <p:cNvSpPr>
            <a:spLocks noChangeArrowheads="1"/>
          </p:cNvSpPr>
          <p:nvPr/>
        </p:nvSpPr>
        <p:spPr bwMode="auto">
          <a:xfrm>
            <a:off x="3505200" y="1981200"/>
            <a:ext cx="1981200" cy="1905000"/>
          </a:xfrm>
          <a:prstGeom prst="ellipse">
            <a:avLst/>
          </a:prstGeom>
          <a:solidFill>
            <a:srgbClr val="009900"/>
          </a:solidFill>
          <a:ln w="12700" cap="sq">
            <a:solidFill>
              <a:schemeClr val="tx1"/>
            </a:solidFill>
            <a:round/>
            <a:headEnd type="none" w="sm" len="sm"/>
            <a:tailEnd type="none" w="sm" len="sm"/>
          </a:ln>
        </p:spPr>
        <p:txBody>
          <a:bodyPr wrap="none" anchor="ctr"/>
          <a:lstStyle/>
          <a:p>
            <a:pPr algn="ctr" eaLnBrk="0" hangingPunct="0"/>
            <a:r>
              <a:rPr lang="en-US" sz="5400" b="1" dirty="0">
                <a:solidFill>
                  <a:schemeClr val="bg1"/>
                </a:solidFill>
              </a:rPr>
              <a:t>GO</a:t>
            </a:r>
          </a:p>
        </p:txBody>
      </p:sp>
      <p:sp>
        <p:nvSpPr>
          <p:cNvPr id="13" name="AutoShape 14"/>
          <p:cNvSpPr>
            <a:spLocks noChangeArrowheads="1"/>
          </p:cNvSpPr>
          <p:nvPr/>
        </p:nvSpPr>
        <p:spPr bwMode="auto">
          <a:xfrm>
            <a:off x="1981200" y="2209800"/>
            <a:ext cx="685800" cy="762000"/>
          </a:xfrm>
          <a:prstGeom prst="octagon">
            <a:avLst>
              <a:gd name="adj" fmla="val 29287"/>
            </a:avLst>
          </a:prstGeom>
          <a:solidFill>
            <a:srgbClr val="FF0000"/>
          </a:solidFill>
          <a:ln w="12700" cap="sq">
            <a:solidFill>
              <a:schemeClr val="tx1"/>
            </a:solidFill>
            <a:miter lim="800000"/>
            <a:headEnd type="none" w="sm" len="sm"/>
            <a:tailEnd type="none" w="sm" len="sm"/>
          </a:ln>
        </p:spPr>
        <p:txBody>
          <a:bodyPr wrap="none" anchor="ctr"/>
          <a:lstStyle/>
          <a:p>
            <a:pPr algn="ctr" eaLnBrk="0" hangingPunct="0"/>
            <a:r>
              <a:rPr lang="en-US" b="1">
                <a:solidFill>
                  <a:schemeClr val="bg1"/>
                </a:solidFill>
              </a:rPr>
              <a:t>STOP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r>
              <a:rPr lang="en-US" smtClean="0"/>
              <a:t>Basic Questions</a:t>
            </a:r>
          </a:p>
        </p:txBody>
      </p:sp>
      <p:sp>
        <p:nvSpPr>
          <p:cNvPr id="10243" name="Rectangle 1027"/>
          <p:cNvSpPr>
            <a:spLocks noGrp="1" noChangeArrowheads="1"/>
          </p:cNvSpPr>
          <p:nvPr>
            <p:ph sz="half" idx="1"/>
          </p:nvPr>
        </p:nvSpPr>
        <p:spPr>
          <a:xfrm>
            <a:off x="228600" y="2133602"/>
            <a:ext cx="4191000" cy="4525963"/>
          </a:xfrm>
        </p:spPr>
        <p:txBody>
          <a:bodyPr/>
          <a:lstStyle/>
          <a:p>
            <a:pPr eaLnBrk="1" hangingPunct="1"/>
            <a:r>
              <a:rPr lang="en-US" sz="4400" dirty="0" smtClean="0"/>
              <a:t>Why do people do drugs?</a:t>
            </a:r>
          </a:p>
          <a:p>
            <a:pPr eaLnBrk="1" hangingPunct="1"/>
            <a:r>
              <a:rPr lang="en-US" sz="4400" dirty="0" smtClean="0"/>
              <a:t>Why can’t/ won’t some people stop?</a:t>
            </a:r>
          </a:p>
        </p:txBody>
      </p:sp>
      <p:pic>
        <p:nvPicPr>
          <p:cNvPr id="173058" name="Picture 2" descr="http://t2.gstatic.com/images?q=tbn:ANd9GcR78oKgUU_CyAJ-4xM5imkKc7Hy8fqYvzx2-xiZAVixseh1Szr0Rg"/>
          <p:cNvPicPr>
            <a:picLocks noChangeAspect="1" noChangeArrowheads="1"/>
          </p:cNvPicPr>
          <p:nvPr/>
        </p:nvPicPr>
        <p:blipFill>
          <a:blip r:embed="rId3" cstate="print"/>
          <a:srcRect/>
          <a:stretch>
            <a:fillRect/>
          </a:stretch>
        </p:blipFill>
        <p:spPr bwMode="auto">
          <a:xfrm>
            <a:off x="4572000" y="1981201"/>
            <a:ext cx="4343400" cy="380047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i="1" smtClean="0">
                <a:solidFill>
                  <a:srgbClr val="00FF00"/>
                </a:solidFill>
                <a:latin typeface="Impact" pitchFamily="34" charset="0"/>
              </a:rPr>
              <a:t>Go</a:t>
            </a:r>
            <a:r>
              <a:rPr lang="en-US" i="1" smtClean="0">
                <a:latin typeface="Impact" pitchFamily="34" charset="0"/>
              </a:rPr>
              <a:t> &amp; </a:t>
            </a:r>
            <a:r>
              <a:rPr lang="en-US" i="1" smtClean="0">
                <a:solidFill>
                  <a:srgbClr val="FF5050"/>
                </a:solidFill>
                <a:latin typeface="Impact" pitchFamily="34" charset="0"/>
              </a:rPr>
              <a:t>Stop</a:t>
            </a:r>
          </a:p>
        </p:txBody>
      </p:sp>
      <p:sp>
        <p:nvSpPr>
          <p:cNvPr id="39939" name="Rectangle 3"/>
          <p:cNvSpPr>
            <a:spLocks noGrp="1" noChangeArrowheads="1"/>
          </p:cNvSpPr>
          <p:nvPr>
            <p:ph idx="1"/>
          </p:nvPr>
        </p:nvSpPr>
        <p:spPr/>
        <p:txBody>
          <a:bodyPr/>
          <a:lstStyle/>
          <a:p>
            <a:pPr eaLnBrk="1" hangingPunct="1">
              <a:lnSpc>
                <a:spcPct val="90000"/>
              </a:lnSpc>
            </a:pPr>
            <a:r>
              <a:rPr lang="en-US" smtClean="0"/>
              <a:t>Craving elicits </a:t>
            </a:r>
            <a:r>
              <a:rPr lang="en-US" sz="5400" i="1" smtClean="0">
                <a:solidFill>
                  <a:srgbClr val="00FF00"/>
                </a:solidFill>
                <a:latin typeface="Impact" pitchFamily="34" charset="0"/>
              </a:rPr>
              <a:t>Go!!</a:t>
            </a:r>
            <a:r>
              <a:rPr lang="en-US" smtClean="0"/>
              <a:t> </a:t>
            </a:r>
          </a:p>
          <a:p>
            <a:pPr eaLnBrk="1" hangingPunct="1">
              <a:lnSpc>
                <a:spcPct val="90000"/>
              </a:lnSpc>
            </a:pPr>
            <a:r>
              <a:rPr lang="en-US" smtClean="0"/>
              <a:t>Powerful </a:t>
            </a:r>
          </a:p>
          <a:p>
            <a:pPr eaLnBrk="1" hangingPunct="1">
              <a:lnSpc>
                <a:spcPct val="90000"/>
              </a:lnSpc>
            </a:pPr>
            <a:r>
              <a:rPr lang="en-US" smtClean="0"/>
              <a:t>Activity in limbic system not frontal cortex </a:t>
            </a:r>
          </a:p>
          <a:p>
            <a:pPr eaLnBrk="1" hangingPunct="1">
              <a:lnSpc>
                <a:spcPct val="90000"/>
              </a:lnSpc>
            </a:pPr>
            <a:r>
              <a:rPr lang="en-US" smtClean="0"/>
              <a:t>Feeling/reacting  vs. thinking/planning</a:t>
            </a:r>
          </a:p>
          <a:p>
            <a:pPr eaLnBrk="1" hangingPunct="1">
              <a:lnSpc>
                <a:spcPct val="90000"/>
              </a:lnSpc>
            </a:pPr>
            <a:r>
              <a:rPr lang="en-US" smtClean="0"/>
              <a:t>Thinking initiates </a:t>
            </a:r>
            <a:r>
              <a:rPr lang="en-US" sz="4000" i="1" smtClean="0">
                <a:solidFill>
                  <a:srgbClr val="FF5050"/>
                </a:solidFill>
                <a:latin typeface="Impact" pitchFamily="34" charset="0"/>
              </a:rPr>
              <a:t>Stop!!</a:t>
            </a:r>
            <a:endParaRPr lang="en-US" smtClean="0">
              <a:solidFill>
                <a:srgbClr val="FF5050"/>
              </a:solidFill>
            </a:endParaRPr>
          </a:p>
          <a:p>
            <a:pPr eaLnBrk="1" hangingPunct="1">
              <a:lnSpc>
                <a:spcPct val="90000"/>
              </a:lnSpc>
            </a:pPr>
            <a:r>
              <a:rPr lang="en-US" smtClean="0"/>
              <a:t>Addicts have “bad brakes” – </a:t>
            </a:r>
            <a:r>
              <a:rPr lang="en-US" sz="2000" i="1" smtClean="0">
                <a:solidFill>
                  <a:srgbClr val="FF5050"/>
                </a:solidFill>
                <a:latin typeface="Impact" pitchFamily="34" charset="0"/>
              </a:rPr>
              <a:t>Stop!</a:t>
            </a:r>
            <a:r>
              <a:rPr lang="en-US" smtClean="0"/>
              <a:t> </a:t>
            </a:r>
          </a:p>
          <a:p>
            <a:pPr eaLnBrk="1" hangingPunct="1">
              <a:lnSpc>
                <a:spcPct val="90000"/>
              </a:lnSpc>
            </a:pPr>
            <a:r>
              <a:rPr lang="en-US" smtClean="0"/>
              <a:t>Hard to stop this fast moving car.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1371600" y="2209805"/>
            <a:ext cx="6515103" cy="3052763"/>
          </a:xfrm>
          <a:prstGeom prst="rect">
            <a:avLst/>
          </a:prstGeom>
          <a:noFill/>
          <a:ln w="9525">
            <a:noFill/>
            <a:miter lim="800000"/>
            <a:headEnd/>
            <a:tailEnd/>
          </a:ln>
        </p:spPr>
      </p:pic>
      <p:pic>
        <p:nvPicPr>
          <p:cNvPr id="40963" name="Picture 3" descr="Scuderia_Ferrari_Logo"/>
          <p:cNvPicPr>
            <a:picLocks noChangeAspect="1" noChangeArrowheads="1"/>
          </p:cNvPicPr>
          <p:nvPr/>
        </p:nvPicPr>
        <p:blipFill>
          <a:blip r:embed="rId3" cstate="print"/>
          <a:srcRect/>
          <a:stretch>
            <a:fillRect/>
          </a:stretch>
        </p:blipFill>
        <p:spPr bwMode="auto">
          <a:xfrm>
            <a:off x="1447800" y="1143000"/>
            <a:ext cx="857251" cy="1828800"/>
          </a:xfrm>
          <a:prstGeom prst="rect">
            <a:avLst/>
          </a:prstGeom>
          <a:noFill/>
          <a:ln w="9525">
            <a:noFill/>
            <a:miter lim="800000"/>
            <a:headEnd/>
            <a:tailEnd/>
          </a:ln>
        </p:spPr>
      </p:pic>
      <p:sp>
        <p:nvSpPr>
          <p:cNvPr id="40964" name="Text Box 4"/>
          <p:cNvSpPr txBox="1">
            <a:spLocks noChangeArrowheads="1"/>
          </p:cNvSpPr>
          <p:nvPr/>
        </p:nvSpPr>
        <p:spPr bwMode="auto">
          <a:xfrm>
            <a:off x="2895600" y="6096000"/>
            <a:ext cx="3333748" cy="584775"/>
          </a:xfrm>
          <a:prstGeom prst="rect">
            <a:avLst/>
          </a:prstGeom>
          <a:noFill/>
          <a:ln w="9525">
            <a:noFill/>
            <a:miter lim="800000"/>
            <a:headEnd/>
            <a:tailEnd/>
          </a:ln>
        </p:spPr>
        <p:txBody>
          <a:bodyPr wrap="square">
            <a:spAutoFit/>
          </a:bodyPr>
          <a:lstStyle/>
          <a:p>
            <a:r>
              <a:rPr lang="en-US" sz="3200" b="1" dirty="0">
                <a:latin typeface="Flintstone" pitchFamily="2" charset="0"/>
              </a:rPr>
              <a:t>Fred Flintstone Brakes</a:t>
            </a:r>
          </a:p>
        </p:txBody>
      </p:sp>
      <p:sp>
        <p:nvSpPr>
          <p:cNvPr id="40965" name="AutoShape 5"/>
          <p:cNvSpPr>
            <a:spLocks noChangeArrowheads="1"/>
          </p:cNvSpPr>
          <p:nvPr/>
        </p:nvSpPr>
        <p:spPr bwMode="auto">
          <a:xfrm>
            <a:off x="4419600" y="5105400"/>
            <a:ext cx="364331" cy="976313"/>
          </a:xfrm>
          <a:prstGeom prst="upArrow">
            <a:avLst>
              <a:gd name="adj1" fmla="val 50000"/>
              <a:gd name="adj2" fmla="val 50245"/>
            </a:avLst>
          </a:prstGeom>
          <a:solidFill>
            <a:srgbClr val="FF0000"/>
          </a:solidFill>
          <a:ln w="9525">
            <a:solidFill>
              <a:schemeClr val="tx1"/>
            </a:solidFill>
            <a:miter lim="800000"/>
            <a:headEnd/>
            <a:tailEnd/>
          </a:ln>
        </p:spPr>
        <p:txBody>
          <a:bodyPr vert="eaVert" wrap="none" anchor="ctr"/>
          <a:lstStyle/>
          <a:p>
            <a:endParaRPr lang="en-US"/>
          </a:p>
        </p:txBody>
      </p:sp>
      <p:sp>
        <p:nvSpPr>
          <p:cNvPr id="8" name="Slide Number Placeholder 7"/>
          <p:cNvSpPr>
            <a:spLocks noGrp="1"/>
          </p:cNvSpPr>
          <p:nvPr>
            <p:ph type="sldNum" sz="quarter" idx="10"/>
          </p:nvPr>
        </p:nvSpPr>
        <p:spPr/>
        <p:txBody>
          <a:bodyPr/>
          <a:lstStyle/>
          <a:p>
            <a:pPr>
              <a:defRPr/>
            </a:pPr>
            <a:fld id="{62D5B3EB-4FBF-470B-910D-D4A5DBFFFCAE}"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Craving</a:t>
            </a:r>
          </a:p>
        </p:txBody>
      </p:sp>
      <p:pic>
        <p:nvPicPr>
          <p:cNvPr id="41987" name="Picture 3" descr="brain amygdala"/>
          <p:cNvPicPr>
            <a:picLocks noGrp="1" noChangeAspect="1" noChangeArrowheads="1"/>
          </p:cNvPicPr>
          <p:nvPr>
            <p:ph idx="1"/>
          </p:nvPr>
        </p:nvPicPr>
        <p:blipFill>
          <a:blip r:embed="rId2" cstate="print"/>
          <a:srcRect/>
          <a:stretch>
            <a:fillRect/>
          </a:stretch>
        </p:blipFill>
        <p:spPr>
          <a:xfrm>
            <a:off x="2438400" y="1752602"/>
            <a:ext cx="4495800" cy="3908425"/>
          </a:xfrm>
        </p:spPr>
      </p:pic>
      <p:sp>
        <p:nvSpPr>
          <p:cNvPr id="560132" name="Text Box 4"/>
          <p:cNvSpPr txBox="1">
            <a:spLocks noChangeArrowheads="1"/>
          </p:cNvSpPr>
          <p:nvPr/>
        </p:nvSpPr>
        <p:spPr bwMode="auto">
          <a:xfrm>
            <a:off x="533400" y="1981201"/>
            <a:ext cx="1749390" cy="646331"/>
          </a:xfrm>
          <a:prstGeom prst="rect">
            <a:avLst/>
          </a:prstGeom>
          <a:noFill/>
          <a:ln w="9525">
            <a:noFill/>
            <a:miter lim="800000"/>
            <a:headEnd/>
            <a:tailEnd/>
          </a:ln>
        </p:spPr>
        <p:txBody>
          <a:bodyPr wrap="none">
            <a:spAutoFit/>
          </a:bodyPr>
          <a:lstStyle/>
          <a:p>
            <a:r>
              <a:rPr lang="en-US" sz="3600" b="1"/>
              <a:t>Trigger</a:t>
            </a:r>
          </a:p>
        </p:txBody>
      </p:sp>
      <p:sp>
        <p:nvSpPr>
          <p:cNvPr id="560133" name="Text Box 5"/>
          <p:cNvSpPr txBox="1">
            <a:spLocks noChangeArrowheads="1"/>
          </p:cNvSpPr>
          <p:nvPr/>
        </p:nvSpPr>
        <p:spPr bwMode="auto">
          <a:xfrm>
            <a:off x="457200" y="2895601"/>
            <a:ext cx="1757212" cy="584775"/>
          </a:xfrm>
          <a:prstGeom prst="rect">
            <a:avLst/>
          </a:prstGeom>
          <a:noFill/>
          <a:ln w="9525">
            <a:noFill/>
            <a:miter lim="800000"/>
            <a:headEnd/>
            <a:tailEnd/>
          </a:ln>
        </p:spPr>
        <p:txBody>
          <a:bodyPr wrap="none">
            <a:spAutoFit/>
          </a:bodyPr>
          <a:lstStyle/>
          <a:p>
            <a:r>
              <a:rPr lang="en-US" sz="3200" b="1"/>
              <a:t>Memory</a:t>
            </a:r>
          </a:p>
        </p:txBody>
      </p:sp>
      <p:sp>
        <p:nvSpPr>
          <p:cNvPr id="560134" name="Text Box 6"/>
          <p:cNvSpPr txBox="1">
            <a:spLocks noChangeArrowheads="1"/>
          </p:cNvSpPr>
          <p:nvPr/>
        </p:nvSpPr>
        <p:spPr bwMode="auto">
          <a:xfrm>
            <a:off x="0" y="3657602"/>
            <a:ext cx="2621230" cy="2062103"/>
          </a:xfrm>
          <a:prstGeom prst="rect">
            <a:avLst/>
          </a:prstGeom>
          <a:noFill/>
          <a:ln w="9525">
            <a:noFill/>
            <a:miter lim="800000"/>
            <a:headEnd/>
            <a:tailEnd/>
          </a:ln>
        </p:spPr>
        <p:txBody>
          <a:bodyPr wrap="none">
            <a:spAutoFit/>
          </a:bodyPr>
          <a:lstStyle/>
          <a:p>
            <a:r>
              <a:rPr lang="en-US" sz="3200" b="1"/>
              <a:t>Stimulation </a:t>
            </a:r>
          </a:p>
          <a:p>
            <a:r>
              <a:rPr lang="en-US" sz="3200" b="1"/>
              <a:t>of Nucleus</a:t>
            </a:r>
          </a:p>
          <a:p>
            <a:r>
              <a:rPr lang="en-US" sz="3200" b="1"/>
              <a:t>Accumbens </a:t>
            </a:r>
          </a:p>
          <a:p>
            <a:r>
              <a:rPr lang="en-US" sz="3200" b="1"/>
              <a:t>&amp; Amygdala</a:t>
            </a:r>
          </a:p>
        </p:txBody>
      </p:sp>
      <p:sp>
        <p:nvSpPr>
          <p:cNvPr id="560135" name="Line 7"/>
          <p:cNvSpPr>
            <a:spLocks noChangeShapeType="1"/>
          </p:cNvSpPr>
          <p:nvPr/>
        </p:nvSpPr>
        <p:spPr bwMode="auto">
          <a:xfrm>
            <a:off x="1295400" y="2667000"/>
            <a:ext cx="0" cy="381000"/>
          </a:xfrm>
          <a:prstGeom prst="line">
            <a:avLst/>
          </a:prstGeom>
          <a:noFill/>
          <a:ln w="76200">
            <a:solidFill>
              <a:schemeClr val="tx1"/>
            </a:solidFill>
            <a:round/>
            <a:headEnd/>
            <a:tailEnd type="triangle" w="med" len="med"/>
          </a:ln>
        </p:spPr>
        <p:txBody>
          <a:bodyPr/>
          <a:lstStyle/>
          <a:p>
            <a:endParaRPr lang="en-US"/>
          </a:p>
        </p:txBody>
      </p:sp>
      <p:sp>
        <p:nvSpPr>
          <p:cNvPr id="560136" name="Line 8"/>
          <p:cNvSpPr>
            <a:spLocks noChangeShapeType="1"/>
          </p:cNvSpPr>
          <p:nvPr/>
        </p:nvSpPr>
        <p:spPr bwMode="auto">
          <a:xfrm>
            <a:off x="1295400" y="3429000"/>
            <a:ext cx="0" cy="381000"/>
          </a:xfrm>
          <a:prstGeom prst="line">
            <a:avLst/>
          </a:prstGeom>
          <a:noFill/>
          <a:ln w="76200">
            <a:solidFill>
              <a:schemeClr val="tx1"/>
            </a:solidFill>
            <a:round/>
            <a:headEnd/>
            <a:tailEnd type="triangle" w="med" len="med"/>
          </a:ln>
        </p:spPr>
        <p:txBody>
          <a:bodyPr/>
          <a:lstStyle/>
          <a:p>
            <a:endParaRPr lang="en-US"/>
          </a:p>
        </p:txBody>
      </p:sp>
      <p:sp>
        <p:nvSpPr>
          <p:cNvPr id="560137" name="Text Box 9"/>
          <p:cNvSpPr txBox="1">
            <a:spLocks noChangeArrowheads="1"/>
          </p:cNvSpPr>
          <p:nvPr/>
        </p:nvSpPr>
        <p:spPr bwMode="auto">
          <a:xfrm>
            <a:off x="1219201" y="6019801"/>
            <a:ext cx="3074881" cy="584775"/>
          </a:xfrm>
          <a:prstGeom prst="rect">
            <a:avLst/>
          </a:prstGeom>
          <a:noFill/>
          <a:ln w="9525">
            <a:noFill/>
            <a:miter lim="800000"/>
            <a:headEnd/>
            <a:tailEnd/>
          </a:ln>
        </p:spPr>
        <p:txBody>
          <a:bodyPr wrap="none">
            <a:spAutoFit/>
          </a:bodyPr>
          <a:lstStyle/>
          <a:p>
            <a:r>
              <a:rPr lang="en-US" sz="3200" b="1"/>
              <a:t>Focus on Drug</a:t>
            </a:r>
          </a:p>
        </p:txBody>
      </p:sp>
      <p:sp>
        <p:nvSpPr>
          <p:cNvPr id="560138" name="Text Box 10"/>
          <p:cNvSpPr txBox="1">
            <a:spLocks noChangeArrowheads="1"/>
          </p:cNvSpPr>
          <p:nvPr/>
        </p:nvSpPr>
        <p:spPr bwMode="auto">
          <a:xfrm>
            <a:off x="5105400" y="6019801"/>
            <a:ext cx="3667992" cy="584775"/>
          </a:xfrm>
          <a:prstGeom prst="rect">
            <a:avLst/>
          </a:prstGeom>
          <a:noFill/>
          <a:ln w="9525">
            <a:noFill/>
            <a:miter lim="800000"/>
            <a:headEnd/>
            <a:tailEnd/>
          </a:ln>
        </p:spPr>
        <p:txBody>
          <a:bodyPr wrap="none">
            <a:spAutoFit/>
          </a:bodyPr>
          <a:lstStyle/>
          <a:p>
            <a:r>
              <a:rPr lang="en-US" sz="3200" b="1"/>
              <a:t>Anxiety Increases</a:t>
            </a:r>
          </a:p>
        </p:txBody>
      </p:sp>
      <p:sp>
        <p:nvSpPr>
          <p:cNvPr id="560139" name="Text Box 11"/>
          <p:cNvSpPr txBox="1">
            <a:spLocks noChangeArrowheads="1"/>
          </p:cNvSpPr>
          <p:nvPr/>
        </p:nvSpPr>
        <p:spPr bwMode="auto">
          <a:xfrm>
            <a:off x="6796089" y="3276600"/>
            <a:ext cx="2369559" cy="1077218"/>
          </a:xfrm>
          <a:prstGeom prst="rect">
            <a:avLst/>
          </a:prstGeom>
          <a:noFill/>
          <a:ln w="9525">
            <a:noFill/>
            <a:miter lim="800000"/>
            <a:headEnd/>
            <a:tailEnd/>
          </a:ln>
        </p:spPr>
        <p:txBody>
          <a:bodyPr wrap="none">
            <a:spAutoFit/>
          </a:bodyPr>
          <a:lstStyle/>
          <a:p>
            <a:r>
              <a:rPr lang="en-US" sz="3200" b="1"/>
              <a:t>Impaired</a:t>
            </a:r>
          </a:p>
          <a:p>
            <a:r>
              <a:rPr lang="en-US" sz="3200" b="1"/>
              <a:t>Judgement</a:t>
            </a:r>
          </a:p>
        </p:txBody>
      </p:sp>
      <p:cxnSp>
        <p:nvCxnSpPr>
          <p:cNvPr id="560140" name="AutoShape 12"/>
          <p:cNvCxnSpPr>
            <a:cxnSpLocks noChangeShapeType="1"/>
            <a:endCxn id="560137" idx="1"/>
          </p:cNvCxnSpPr>
          <p:nvPr/>
        </p:nvCxnSpPr>
        <p:spPr bwMode="auto">
          <a:xfrm rot="16200000" flipH="1">
            <a:off x="730107" y="5823094"/>
            <a:ext cx="597189" cy="381000"/>
          </a:xfrm>
          <a:prstGeom prst="bentConnector2">
            <a:avLst/>
          </a:prstGeom>
          <a:noFill/>
          <a:ln w="76200">
            <a:solidFill>
              <a:schemeClr val="tx1"/>
            </a:solidFill>
            <a:miter lim="800000"/>
            <a:headEnd/>
            <a:tailEnd type="triangle" w="med" len="med"/>
          </a:ln>
        </p:spPr>
      </p:cxnSp>
      <p:sp>
        <p:nvSpPr>
          <p:cNvPr id="560141" name="Line 13"/>
          <p:cNvSpPr>
            <a:spLocks noChangeShapeType="1"/>
          </p:cNvSpPr>
          <p:nvPr/>
        </p:nvSpPr>
        <p:spPr bwMode="auto">
          <a:xfrm rot="-5400000">
            <a:off x="4686300" y="6134100"/>
            <a:ext cx="0" cy="381000"/>
          </a:xfrm>
          <a:prstGeom prst="line">
            <a:avLst/>
          </a:prstGeom>
          <a:noFill/>
          <a:ln w="76200">
            <a:solidFill>
              <a:schemeClr val="tx1"/>
            </a:solidFill>
            <a:round/>
            <a:headEnd/>
            <a:tailEnd type="triangle" w="med" len="med"/>
          </a:ln>
        </p:spPr>
        <p:txBody>
          <a:bodyPr/>
          <a:lstStyle/>
          <a:p>
            <a:endParaRPr lang="en-US"/>
          </a:p>
        </p:txBody>
      </p:sp>
      <p:sp>
        <p:nvSpPr>
          <p:cNvPr id="560142" name="Line 14"/>
          <p:cNvSpPr>
            <a:spLocks noChangeShapeType="1"/>
          </p:cNvSpPr>
          <p:nvPr/>
        </p:nvSpPr>
        <p:spPr bwMode="auto">
          <a:xfrm flipV="1">
            <a:off x="7924800" y="4419600"/>
            <a:ext cx="0" cy="1447800"/>
          </a:xfrm>
          <a:prstGeom prst="line">
            <a:avLst/>
          </a:prstGeom>
          <a:noFill/>
          <a:ln w="76200">
            <a:solidFill>
              <a:schemeClr val="tx1"/>
            </a:solidFill>
            <a:round/>
            <a:headEnd/>
            <a:tailEnd type="triangle" w="med" len="med"/>
          </a:ln>
        </p:spPr>
        <p:txBody>
          <a:bodyPr/>
          <a:lstStyle/>
          <a:p>
            <a:endParaRPr lang="en-US"/>
          </a:p>
        </p:txBody>
      </p:sp>
      <p:sp>
        <p:nvSpPr>
          <p:cNvPr id="560143" name="Text Box 15"/>
          <p:cNvSpPr txBox="1">
            <a:spLocks noChangeArrowheads="1"/>
          </p:cNvSpPr>
          <p:nvPr/>
        </p:nvSpPr>
        <p:spPr bwMode="auto">
          <a:xfrm>
            <a:off x="7070725" y="1692275"/>
            <a:ext cx="1755609" cy="584775"/>
          </a:xfrm>
          <a:prstGeom prst="rect">
            <a:avLst/>
          </a:prstGeom>
          <a:noFill/>
          <a:ln w="9525">
            <a:noFill/>
            <a:miter lim="800000"/>
            <a:headEnd/>
            <a:tailEnd/>
          </a:ln>
        </p:spPr>
        <p:txBody>
          <a:bodyPr wrap="none">
            <a:spAutoFit/>
          </a:bodyPr>
          <a:lstStyle/>
          <a:p>
            <a:r>
              <a:rPr lang="en-US" sz="3200" b="1"/>
              <a:t>Relapse</a:t>
            </a:r>
          </a:p>
        </p:txBody>
      </p:sp>
      <p:sp>
        <p:nvSpPr>
          <p:cNvPr id="560144" name="Line 16"/>
          <p:cNvSpPr>
            <a:spLocks noChangeShapeType="1"/>
          </p:cNvSpPr>
          <p:nvPr/>
        </p:nvSpPr>
        <p:spPr bwMode="auto">
          <a:xfrm flipV="1">
            <a:off x="7848600" y="2362200"/>
            <a:ext cx="0" cy="8382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60135"/>
                                        </p:tgtEl>
                                        <p:attrNameLst>
                                          <p:attrName>style.visibility</p:attrName>
                                        </p:attrNameLst>
                                      </p:cBhvr>
                                      <p:to>
                                        <p:strVal val="visible"/>
                                      </p:to>
                                    </p:set>
                                    <p:animEffect transition="in" filter="strips(downLeft)">
                                      <p:cBhvr>
                                        <p:cTn id="11" dur="500"/>
                                        <p:tgtEl>
                                          <p:spTgt spid="56013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601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60136"/>
                                        </p:tgtEl>
                                        <p:attrNameLst>
                                          <p:attrName>style.visibility</p:attrName>
                                        </p:attrNameLst>
                                      </p:cBhvr>
                                      <p:to>
                                        <p:strVal val="visible"/>
                                      </p:to>
                                    </p:set>
                                    <p:animEffect transition="in" filter="strips(downLeft)">
                                      <p:cBhvr>
                                        <p:cTn id="18" dur="500"/>
                                        <p:tgtEl>
                                          <p:spTgt spid="56013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5601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60140"/>
                                        </p:tgtEl>
                                        <p:attrNameLst>
                                          <p:attrName>style.visibility</p:attrName>
                                        </p:attrNameLst>
                                      </p:cBhvr>
                                      <p:to>
                                        <p:strVal val="visible"/>
                                      </p:to>
                                    </p:set>
                                    <p:animEffect transition="in" filter="strips(downLeft)">
                                      <p:cBhvr>
                                        <p:cTn id="25" dur="500"/>
                                        <p:tgtEl>
                                          <p:spTgt spid="56014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601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60141"/>
                                        </p:tgtEl>
                                        <p:attrNameLst>
                                          <p:attrName>style.visibility</p:attrName>
                                        </p:attrNameLst>
                                      </p:cBhvr>
                                      <p:to>
                                        <p:strVal val="visible"/>
                                      </p:to>
                                    </p:set>
                                    <p:animEffect transition="in" filter="strips(downLeft)">
                                      <p:cBhvr>
                                        <p:cTn id="32" dur="500"/>
                                        <p:tgtEl>
                                          <p:spTgt spid="56014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601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560142"/>
                                        </p:tgtEl>
                                        <p:attrNameLst>
                                          <p:attrName>style.visibility</p:attrName>
                                        </p:attrNameLst>
                                      </p:cBhvr>
                                      <p:to>
                                        <p:strVal val="visible"/>
                                      </p:to>
                                    </p:set>
                                    <p:animEffect transition="in" filter="strips(downLeft)">
                                      <p:cBhvr>
                                        <p:cTn id="39" dur="500"/>
                                        <p:tgtEl>
                                          <p:spTgt spid="56014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5601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60144"/>
                                        </p:tgtEl>
                                        <p:attrNameLst>
                                          <p:attrName>style.visibility</p:attrName>
                                        </p:attrNameLst>
                                      </p:cBhvr>
                                      <p:to>
                                        <p:strVal val="visible"/>
                                      </p:to>
                                    </p:set>
                                    <p:animEffect transition="in" filter="strips(downLeft)">
                                      <p:cBhvr>
                                        <p:cTn id="46" dur="500"/>
                                        <p:tgtEl>
                                          <p:spTgt spid="56014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560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2" grpId="0"/>
      <p:bldP spid="560133" grpId="0"/>
      <p:bldP spid="560134" grpId="0"/>
      <p:bldP spid="560135" grpId="0" animBg="1"/>
      <p:bldP spid="560136" grpId="0" animBg="1"/>
      <p:bldP spid="560137" grpId="0"/>
      <p:bldP spid="560138" grpId="0"/>
      <p:bldP spid="560139" grpId="0"/>
      <p:bldP spid="560141" grpId="0" animBg="1"/>
      <p:bldP spid="560142" grpId="0" animBg="1"/>
      <p:bldP spid="560143" grpId="0"/>
      <p:bldP spid="5601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04801" y="304800"/>
            <a:ext cx="8601075" cy="3124200"/>
          </a:xfrm>
          <a:prstGeom prst="rect">
            <a:avLst/>
          </a:prstGeom>
          <a:noFill/>
          <a:ln w="38100">
            <a:solidFill>
              <a:schemeClr val="tx2"/>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1252538" y="457202"/>
            <a:ext cx="6638925" cy="830263"/>
          </a:xfrm>
          <a:prstGeom prst="rect">
            <a:avLst/>
          </a:prstGeom>
          <a:noFill/>
          <a:ln w="12700">
            <a:noFill/>
            <a:miter lim="800000"/>
            <a:headEnd/>
            <a:tailEnd/>
          </a:ln>
        </p:spPr>
        <p:txBody>
          <a:bodyPr>
            <a:spAutoFit/>
          </a:bodyPr>
          <a:lstStyle/>
          <a:p>
            <a:pPr algn="ctr"/>
            <a:r>
              <a:rPr lang="en-US" sz="2400">
                <a:latin typeface="Helvetica" pitchFamily="34" charset="0"/>
              </a:rPr>
              <a:t> AMYGDALAR CONNECTIVITY </a:t>
            </a:r>
          </a:p>
          <a:p>
            <a:pPr algn="ctr"/>
            <a:r>
              <a:rPr lang="en-US" sz="2400">
                <a:latin typeface="Helvetica" pitchFamily="34" charset="0"/>
              </a:rPr>
              <a:t>during brief .5 sec Cocaine Cues</a:t>
            </a:r>
          </a:p>
        </p:txBody>
      </p:sp>
      <p:sp>
        <p:nvSpPr>
          <p:cNvPr id="44036" name="Rectangle 4"/>
          <p:cNvSpPr>
            <a:spLocks noChangeArrowheads="1"/>
          </p:cNvSpPr>
          <p:nvPr/>
        </p:nvSpPr>
        <p:spPr bwMode="auto">
          <a:xfrm>
            <a:off x="304801" y="3657600"/>
            <a:ext cx="8601075" cy="2819400"/>
          </a:xfrm>
          <a:prstGeom prst="rect">
            <a:avLst/>
          </a:prstGeom>
          <a:noFill/>
          <a:ln w="38100">
            <a:solidFill>
              <a:schemeClr val="tx2"/>
            </a:solidFill>
            <a:miter lim="800000"/>
            <a:headEnd/>
            <a:tailEnd/>
          </a:ln>
        </p:spPr>
        <p:txBody>
          <a:bodyPr wrap="none" anchor="ctr"/>
          <a:lstStyle/>
          <a:p>
            <a:endParaRPr lang="en-US"/>
          </a:p>
        </p:txBody>
      </p:sp>
      <p:sp>
        <p:nvSpPr>
          <p:cNvPr id="44037" name="Text Box 5"/>
          <p:cNvSpPr txBox="1">
            <a:spLocks noChangeArrowheads="1"/>
          </p:cNvSpPr>
          <p:nvPr/>
        </p:nvSpPr>
        <p:spPr bwMode="auto">
          <a:xfrm>
            <a:off x="685800" y="2286001"/>
            <a:ext cx="1371600" cy="1015663"/>
          </a:xfrm>
          <a:prstGeom prst="rect">
            <a:avLst/>
          </a:prstGeom>
          <a:noFill/>
          <a:ln w="12700">
            <a:noFill/>
            <a:miter lim="800000"/>
            <a:headEnd/>
            <a:tailEnd/>
          </a:ln>
        </p:spPr>
        <p:txBody>
          <a:bodyPr>
            <a:spAutoFit/>
          </a:bodyPr>
          <a:lstStyle/>
          <a:p>
            <a:pPr>
              <a:spcBef>
                <a:spcPct val="50000"/>
              </a:spcBef>
            </a:pPr>
            <a:r>
              <a:rPr lang="en-US">
                <a:solidFill>
                  <a:schemeClr val="tx2"/>
                </a:solidFill>
                <a:latin typeface="Helvetica" pitchFamily="34" charset="0"/>
              </a:rPr>
              <a:t>Drug 2 amyg conx (n=7)</a:t>
            </a:r>
            <a:endParaRPr lang="en-US" sz="2400">
              <a:solidFill>
                <a:schemeClr val="tx2"/>
              </a:solidFill>
            </a:endParaRPr>
          </a:p>
        </p:txBody>
      </p:sp>
      <p:pic>
        <p:nvPicPr>
          <p:cNvPr id="44038" name="Picture 6"/>
          <p:cNvPicPr>
            <a:picLocks noChangeAspect="1" noChangeArrowheads="1"/>
          </p:cNvPicPr>
          <p:nvPr/>
        </p:nvPicPr>
        <p:blipFill>
          <a:blip r:embed="rId3" cstate="print"/>
          <a:srcRect/>
          <a:stretch>
            <a:fillRect/>
          </a:stretch>
        </p:blipFill>
        <p:spPr bwMode="auto">
          <a:xfrm>
            <a:off x="2276475" y="1311275"/>
            <a:ext cx="4032250" cy="1905000"/>
          </a:xfrm>
          <a:prstGeom prst="rect">
            <a:avLst/>
          </a:prstGeom>
          <a:noFill/>
          <a:ln w="12700">
            <a:noFill/>
            <a:miter lim="800000"/>
            <a:headEnd/>
            <a:tailEnd/>
          </a:ln>
        </p:spPr>
      </p:pic>
      <p:sp>
        <p:nvSpPr>
          <p:cNvPr id="44039" name="Rectangle 7"/>
          <p:cNvSpPr>
            <a:spLocks noChangeArrowheads="1"/>
          </p:cNvSpPr>
          <p:nvPr/>
        </p:nvSpPr>
        <p:spPr bwMode="auto">
          <a:xfrm>
            <a:off x="3886200" y="1371600"/>
            <a:ext cx="838200" cy="914400"/>
          </a:xfrm>
          <a:prstGeom prst="rect">
            <a:avLst/>
          </a:prstGeom>
          <a:noFill/>
          <a:ln w="38100">
            <a:solidFill>
              <a:schemeClr val="tx1"/>
            </a:solidFill>
            <a:miter lim="800000"/>
            <a:headEnd/>
            <a:tailEnd/>
          </a:ln>
        </p:spPr>
        <p:txBody>
          <a:bodyPr wrap="none" anchor="ctr"/>
          <a:lstStyle/>
          <a:p>
            <a:endParaRPr lang="en-US"/>
          </a:p>
        </p:txBody>
      </p:sp>
      <p:sp>
        <p:nvSpPr>
          <p:cNvPr id="44040" name="Rectangle 8"/>
          <p:cNvSpPr>
            <a:spLocks noChangeArrowheads="1"/>
          </p:cNvSpPr>
          <p:nvPr/>
        </p:nvSpPr>
        <p:spPr bwMode="auto">
          <a:xfrm>
            <a:off x="6858000" y="1676400"/>
            <a:ext cx="1371600" cy="1447800"/>
          </a:xfrm>
          <a:prstGeom prst="rect">
            <a:avLst/>
          </a:prstGeom>
          <a:noFill/>
          <a:ln w="38100">
            <a:solidFill>
              <a:schemeClr val="tx1"/>
            </a:solidFill>
            <a:miter lim="800000"/>
            <a:headEnd/>
            <a:tailEnd/>
          </a:ln>
        </p:spPr>
        <p:txBody>
          <a:bodyPr wrap="none" anchor="ctr"/>
          <a:lstStyle/>
          <a:p>
            <a:endParaRPr lang="en-US"/>
          </a:p>
        </p:txBody>
      </p:sp>
      <p:sp>
        <p:nvSpPr>
          <p:cNvPr id="44041" name="Text Box 9"/>
          <p:cNvSpPr txBox="1">
            <a:spLocks noChangeArrowheads="1"/>
          </p:cNvSpPr>
          <p:nvPr/>
        </p:nvSpPr>
        <p:spPr bwMode="auto">
          <a:xfrm>
            <a:off x="6934200" y="1295400"/>
            <a:ext cx="1371600" cy="457200"/>
          </a:xfrm>
          <a:prstGeom prst="rect">
            <a:avLst/>
          </a:prstGeom>
          <a:noFill/>
          <a:ln w="12700">
            <a:noFill/>
            <a:miter lim="800000"/>
            <a:headEnd/>
            <a:tailEnd/>
          </a:ln>
        </p:spPr>
        <p:txBody>
          <a:bodyPr>
            <a:spAutoFit/>
          </a:bodyPr>
          <a:lstStyle/>
          <a:p>
            <a:pPr>
              <a:spcBef>
                <a:spcPct val="50000"/>
              </a:spcBef>
            </a:pPr>
            <a:r>
              <a:rPr lang="en-US">
                <a:latin typeface="Helvetica" pitchFamily="34" charset="0"/>
              </a:rPr>
              <a:t>Placebo</a:t>
            </a:r>
            <a:r>
              <a:rPr lang="en-US" sz="2400"/>
              <a:t> </a:t>
            </a:r>
          </a:p>
        </p:txBody>
      </p:sp>
      <p:sp>
        <p:nvSpPr>
          <p:cNvPr id="44042" name="Text Box 10"/>
          <p:cNvSpPr txBox="1">
            <a:spLocks noChangeArrowheads="1"/>
          </p:cNvSpPr>
          <p:nvPr/>
        </p:nvSpPr>
        <p:spPr bwMode="auto">
          <a:xfrm>
            <a:off x="7010400" y="4178300"/>
            <a:ext cx="1295400" cy="830997"/>
          </a:xfrm>
          <a:prstGeom prst="rect">
            <a:avLst/>
          </a:prstGeom>
          <a:noFill/>
          <a:ln w="12700">
            <a:noFill/>
            <a:miter lim="800000"/>
            <a:headEnd/>
            <a:tailEnd/>
          </a:ln>
        </p:spPr>
        <p:txBody>
          <a:bodyPr>
            <a:spAutoFit/>
          </a:bodyPr>
          <a:lstStyle/>
          <a:p>
            <a:pPr>
              <a:spcBef>
                <a:spcPct val="50000"/>
              </a:spcBef>
            </a:pPr>
            <a:r>
              <a:rPr lang="en-US" sz="2400"/>
              <a:t>Baclofen </a:t>
            </a:r>
          </a:p>
        </p:txBody>
      </p:sp>
      <p:pic>
        <p:nvPicPr>
          <p:cNvPr id="44043" name="Picture 11"/>
          <p:cNvPicPr>
            <a:picLocks noChangeAspect="1" noChangeArrowheads="1"/>
          </p:cNvPicPr>
          <p:nvPr/>
        </p:nvPicPr>
        <p:blipFill>
          <a:blip r:embed="rId4" cstate="print"/>
          <a:srcRect/>
          <a:stretch>
            <a:fillRect/>
          </a:stretch>
        </p:blipFill>
        <p:spPr bwMode="auto">
          <a:xfrm>
            <a:off x="6926263" y="1712913"/>
            <a:ext cx="1130300" cy="1371600"/>
          </a:xfrm>
          <a:prstGeom prst="rect">
            <a:avLst/>
          </a:prstGeom>
          <a:noFill/>
          <a:ln w="12700">
            <a:noFill/>
            <a:miter lim="800000"/>
            <a:headEnd/>
            <a:tailEnd/>
          </a:ln>
        </p:spPr>
      </p:pic>
      <p:sp>
        <p:nvSpPr>
          <p:cNvPr id="3515404" name="Text Box 12"/>
          <p:cNvSpPr txBox="1">
            <a:spLocks noChangeArrowheads="1"/>
          </p:cNvSpPr>
          <p:nvPr/>
        </p:nvSpPr>
        <p:spPr bwMode="auto">
          <a:xfrm>
            <a:off x="2743200" y="6553200"/>
            <a:ext cx="4495800" cy="369888"/>
          </a:xfrm>
          <a:prstGeom prst="rect">
            <a:avLst/>
          </a:prstGeom>
          <a:noFill/>
          <a:ln w="12700">
            <a:noFill/>
            <a:miter lim="800000"/>
            <a:headEnd/>
            <a:tailEnd/>
          </a:ln>
          <a:effectLst/>
        </p:spPr>
        <p:txBody>
          <a:bodyPr>
            <a:spAutoFit/>
          </a:bodyPr>
          <a:lstStyle/>
          <a:p>
            <a:pPr>
              <a:spcBef>
                <a:spcPct val="50000"/>
              </a:spcBef>
              <a:defRPr/>
            </a:pPr>
            <a:r>
              <a:rPr lang="en-US">
                <a:effectLst>
                  <a:outerShdw blurRad="38100" dist="38100" dir="2700000" algn="tl">
                    <a:srgbClr val="000000"/>
                  </a:outerShdw>
                </a:effectLst>
                <a:latin typeface="Times" pitchFamily="1" charset="0"/>
                <a:cs typeface="+mn-cs"/>
              </a:rPr>
              <a:t>Source: Childress, et al, unpublished</a:t>
            </a:r>
          </a:p>
        </p:txBody>
      </p:sp>
      <p:pic>
        <p:nvPicPr>
          <p:cNvPr id="44045" name="Picture 13"/>
          <p:cNvPicPr>
            <a:picLocks noChangeAspect="1" noChangeArrowheads="1"/>
          </p:cNvPicPr>
          <p:nvPr/>
        </p:nvPicPr>
        <p:blipFill>
          <a:blip r:embed="rId5" cstate="print"/>
          <a:srcRect/>
          <a:stretch>
            <a:fillRect/>
          </a:stretch>
        </p:blipFill>
        <p:spPr bwMode="auto">
          <a:xfrm>
            <a:off x="2355850" y="4340227"/>
            <a:ext cx="4038600" cy="1908175"/>
          </a:xfrm>
          <a:prstGeom prst="rect">
            <a:avLst/>
          </a:prstGeom>
          <a:noFill/>
          <a:ln w="12700">
            <a:noFill/>
            <a:miter lim="800000"/>
            <a:headEnd/>
            <a:tailEnd/>
          </a:ln>
        </p:spPr>
      </p:pic>
      <p:pic>
        <p:nvPicPr>
          <p:cNvPr id="44046" name="Picture 14"/>
          <p:cNvPicPr>
            <a:picLocks noChangeAspect="1" noChangeArrowheads="1"/>
          </p:cNvPicPr>
          <p:nvPr/>
        </p:nvPicPr>
        <p:blipFill>
          <a:blip r:embed="rId6" cstate="print"/>
          <a:srcRect/>
          <a:stretch>
            <a:fillRect/>
          </a:stretch>
        </p:blipFill>
        <p:spPr bwMode="auto">
          <a:xfrm>
            <a:off x="7040563" y="4608513"/>
            <a:ext cx="1168400" cy="1346200"/>
          </a:xfrm>
          <a:prstGeom prst="rect">
            <a:avLst/>
          </a:prstGeom>
          <a:noFill/>
          <a:ln w="12700">
            <a:noFill/>
            <a:miter lim="800000"/>
            <a:headEnd/>
            <a:tailEnd/>
          </a:ln>
        </p:spPr>
      </p:pic>
      <p:sp>
        <p:nvSpPr>
          <p:cNvPr id="44047" name="Rectangle 15"/>
          <p:cNvSpPr>
            <a:spLocks noChangeArrowheads="1"/>
          </p:cNvSpPr>
          <p:nvPr/>
        </p:nvSpPr>
        <p:spPr bwMode="auto">
          <a:xfrm>
            <a:off x="6942138" y="4605338"/>
            <a:ext cx="1371600" cy="1447800"/>
          </a:xfrm>
          <a:prstGeom prst="rect">
            <a:avLst/>
          </a:prstGeom>
          <a:noFill/>
          <a:ln w="38100">
            <a:solidFill>
              <a:schemeClr val="tx1"/>
            </a:solidFill>
            <a:miter lim="800000"/>
            <a:headEnd/>
            <a:tailEnd/>
          </a:ln>
        </p:spPr>
        <p:txBody>
          <a:bodyPr wrap="none" anchor="ctr"/>
          <a:lstStyle/>
          <a:p>
            <a:endParaRPr lang="en-US"/>
          </a:p>
        </p:txBody>
      </p:sp>
      <p:sp>
        <p:nvSpPr>
          <p:cNvPr id="44048" name="Rectangle 16"/>
          <p:cNvSpPr>
            <a:spLocks noChangeArrowheads="1"/>
          </p:cNvSpPr>
          <p:nvPr/>
        </p:nvSpPr>
        <p:spPr bwMode="auto">
          <a:xfrm>
            <a:off x="4021138" y="4330702"/>
            <a:ext cx="696912" cy="995363"/>
          </a:xfrm>
          <a:prstGeom prst="rect">
            <a:avLst/>
          </a:prstGeom>
          <a:noFill/>
          <a:ln w="38100">
            <a:solidFill>
              <a:schemeClr val="tx1"/>
            </a:solidFill>
            <a:miter lim="800000"/>
            <a:headEnd/>
            <a:tailEnd/>
          </a:ln>
        </p:spPr>
        <p:txBody>
          <a:bodyPr wrap="none" anchor="ctr"/>
          <a:lstStyle/>
          <a:p>
            <a:endParaRPr lang="en-US"/>
          </a:p>
        </p:txBody>
      </p:sp>
      <p:sp>
        <p:nvSpPr>
          <p:cNvPr id="44049" name="Rectangle 17"/>
          <p:cNvSpPr>
            <a:spLocks noChangeArrowheads="1"/>
          </p:cNvSpPr>
          <p:nvPr/>
        </p:nvSpPr>
        <p:spPr bwMode="auto">
          <a:xfrm>
            <a:off x="533400" y="3733802"/>
            <a:ext cx="8305800" cy="461963"/>
          </a:xfrm>
          <a:prstGeom prst="rect">
            <a:avLst/>
          </a:prstGeom>
          <a:noFill/>
          <a:ln w="9525">
            <a:noFill/>
            <a:miter lim="800000"/>
            <a:headEnd/>
            <a:tailEnd/>
          </a:ln>
        </p:spPr>
        <p:txBody>
          <a:bodyPr>
            <a:spAutoFit/>
          </a:bodyPr>
          <a:lstStyle/>
          <a:p>
            <a:pPr algn="ctr">
              <a:spcBef>
                <a:spcPct val="50000"/>
              </a:spcBef>
            </a:pPr>
            <a:r>
              <a:rPr lang="en-US" sz="2400">
                <a:latin typeface="Helvetica" pitchFamily="34" charset="0"/>
              </a:rPr>
              <a:t>Baclofen blunts AMYGDALAR CONNECTIVITY </a:t>
            </a:r>
            <a:endParaRPr lang="en-US" sz="2400">
              <a:solidFill>
                <a:srgbClr val="FFFF00"/>
              </a:solidFill>
              <a:latin typeface="Helvetic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09600" y="990602"/>
            <a:ext cx="7772400" cy="1470025"/>
          </a:xfrm>
        </p:spPr>
        <p:txBody>
          <a:bodyPr/>
          <a:lstStyle/>
          <a:p>
            <a:pPr eaLnBrk="1" hangingPunct="1"/>
            <a:r>
              <a:rPr lang="en-US" sz="7200" dirty="0" err="1" smtClean="0"/>
              <a:t>Myelination</a:t>
            </a:r>
            <a:endParaRPr lang="en-US" sz="7200" dirty="0" smtClean="0"/>
          </a:p>
        </p:txBody>
      </p:sp>
      <p:sp>
        <p:nvSpPr>
          <p:cNvPr id="62467" name="Rectangle 3"/>
          <p:cNvSpPr>
            <a:spLocks noGrp="1" noChangeArrowheads="1"/>
          </p:cNvSpPr>
          <p:nvPr>
            <p:ph type="subTitle" idx="1"/>
          </p:nvPr>
        </p:nvSpPr>
        <p:spPr>
          <a:xfrm>
            <a:off x="1295400" y="2286000"/>
            <a:ext cx="6400800" cy="1752600"/>
          </a:xfrm>
        </p:spPr>
        <p:txBody>
          <a:bodyPr>
            <a:normAutofit/>
          </a:bodyPr>
          <a:lstStyle/>
          <a:p>
            <a:pPr eaLnBrk="1" hangingPunct="1"/>
            <a:r>
              <a:rPr lang="en-US" sz="4400" dirty="0" smtClean="0"/>
              <a:t>Why it’s hard to change</a:t>
            </a:r>
          </a:p>
        </p:txBody>
      </p:sp>
      <p:pic>
        <p:nvPicPr>
          <p:cNvPr id="7" name="Picture 6" descr="http://4.bp.blogspot.com/-GoZBZWexjEo/T9wpGWbJxdI/AAAAAAAAADU/oNQlMb7TryQ/s1600/myelin.jpg"/>
          <p:cNvPicPr>
            <a:picLocks noChangeAspect="1" noChangeArrowheads="1"/>
          </p:cNvPicPr>
          <p:nvPr/>
        </p:nvPicPr>
        <p:blipFill>
          <a:blip r:embed="rId2" cstate="print"/>
          <a:srcRect/>
          <a:stretch>
            <a:fillRect/>
          </a:stretch>
        </p:blipFill>
        <p:spPr bwMode="auto">
          <a:xfrm>
            <a:off x="2286000" y="3200400"/>
            <a:ext cx="4495800" cy="310803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Myelination</a:t>
            </a:r>
            <a:r>
              <a:rPr lang="en-US" dirty="0" smtClean="0"/>
              <a:t> = Stronger &amp; Faster</a:t>
            </a:r>
            <a:br>
              <a:rPr lang="en-US" dirty="0" smtClean="0"/>
            </a:br>
            <a:r>
              <a:rPr lang="en-US" dirty="0" smtClean="0"/>
              <a:t>Like Paving a Dirt Road </a:t>
            </a:r>
            <a:endParaRPr lang="en-US" dirty="0"/>
          </a:p>
        </p:txBody>
      </p:sp>
      <p:pic>
        <p:nvPicPr>
          <p:cNvPr id="173064" name="Picture 8" descr="http://img.tfd.com/MosbyMD/thumb/saltatory_conduction.jpg"/>
          <p:cNvPicPr>
            <a:picLocks noChangeAspect="1" noChangeArrowheads="1"/>
          </p:cNvPicPr>
          <p:nvPr/>
        </p:nvPicPr>
        <p:blipFill>
          <a:blip r:embed="rId2" cstate="print"/>
          <a:srcRect/>
          <a:stretch>
            <a:fillRect/>
          </a:stretch>
        </p:blipFill>
        <p:spPr bwMode="auto">
          <a:xfrm>
            <a:off x="2514600" y="1524000"/>
            <a:ext cx="4419600" cy="2209800"/>
          </a:xfrm>
          <a:prstGeom prst="rect">
            <a:avLst/>
          </a:prstGeom>
          <a:noFill/>
        </p:spPr>
      </p:pic>
      <p:pic>
        <p:nvPicPr>
          <p:cNvPr id="8" name="Picture 3" descr="autobahn-050501-2"/>
          <p:cNvPicPr>
            <a:picLocks noGrp="1" noChangeAspect="1" noChangeArrowheads="1"/>
          </p:cNvPicPr>
          <p:nvPr>
            <p:ph idx="1"/>
          </p:nvPr>
        </p:nvPicPr>
        <p:blipFill>
          <a:blip r:embed="rId3" cstate="print"/>
          <a:stretch>
            <a:fillRect/>
          </a:stretch>
        </p:blipFill>
        <p:spPr>
          <a:xfrm>
            <a:off x="2057400" y="3810000"/>
            <a:ext cx="4876800" cy="2743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Chemical Dependency</a:t>
            </a:r>
          </a:p>
        </p:txBody>
      </p:sp>
      <p:sp>
        <p:nvSpPr>
          <p:cNvPr id="68611" name="Rectangle 3"/>
          <p:cNvSpPr>
            <a:spLocks noGrp="1" noChangeArrowheads="1"/>
          </p:cNvSpPr>
          <p:nvPr>
            <p:ph idx="1"/>
          </p:nvPr>
        </p:nvSpPr>
        <p:spPr/>
        <p:txBody>
          <a:bodyPr/>
          <a:lstStyle/>
          <a:p>
            <a:pPr eaLnBrk="1" hangingPunct="1">
              <a:lnSpc>
                <a:spcPct val="90000"/>
              </a:lnSpc>
            </a:pPr>
            <a:r>
              <a:rPr lang="en-US" sz="4000" smtClean="0"/>
              <a:t>Chronic Disease Prone to Relapse</a:t>
            </a:r>
          </a:p>
          <a:p>
            <a:pPr eaLnBrk="1" hangingPunct="1">
              <a:lnSpc>
                <a:spcPct val="90000"/>
              </a:lnSpc>
            </a:pPr>
            <a:r>
              <a:rPr lang="en-US" sz="4000" smtClean="0"/>
              <a:t>Requires significant behavior changes</a:t>
            </a:r>
          </a:p>
          <a:p>
            <a:pPr eaLnBrk="1" hangingPunct="1">
              <a:lnSpc>
                <a:spcPct val="90000"/>
              </a:lnSpc>
            </a:pPr>
            <a:r>
              <a:rPr lang="en-US" sz="4000" smtClean="0"/>
              <a:t>Similar to Heart Disease, Diabetes, Asthma, Gingivitis,etc.</a:t>
            </a:r>
          </a:p>
          <a:p>
            <a:pPr eaLnBrk="1" hangingPunct="1">
              <a:lnSpc>
                <a:spcPct val="90000"/>
              </a:lnSpc>
            </a:pPr>
            <a:r>
              <a:rPr lang="en-US" sz="4000" smtClean="0"/>
              <a:t>Similar treatment “success”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Relapse Happens</a:t>
            </a:r>
          </a:p>
        </p:txBody>
      </p:sp>
      <p:sp>
        <p:nvSpPr>
          <p:cNvPr id="70659" name="Rectangle 3"/>
          <p:cNvSpPr>
            <a:spLocks noGrp="1" noChangeArrowheads="1"/>
          </p:cNvSpPr>
          <p:nvPr>
            <p:ph idx="1"/>
          </p:nvPr>
        </p:nvSpPr>
        <p:spPr/>
        <p:txBody>
          <a:bodyPr/>
          <a:lstStyle/>
          <a:p>
            <a:pPr eaLnBrk="1" hangingPunct="1"/>
            <a:r>
              <a:rPr lang="en-US" sz="4400" smtClean="0"/>
              <a:t>Poor Craving Management</a:t>
            </a:r>
          </a:p>
          <a:p>
            <a:pPr eaLnBrk="1" hangingPunct="1"/>
            <a:r>
              <a:rPr lang="en-US" sz="4400" smtClean="0"/>
              <a:t>The Relapse Process – Gorski</a:t>
            </a:r>
          </a:p>
          <a:p>
            <a:pPr eaLnBrk="1" hangingPunct="1"/>
            <a:r>
              <a:rPr lang="en-US" sz="4400" smtClean="0"/>
              <a:t>Get the train back on the tracks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t>Cocaine Effects</a:t>
            </a:r>
          </a:p>
        </p:txBody>
      </p:sp>
      <p:sp>
        <p:nvSpPr>
          <p:cNvPr id="72707" name="Rectangle 3"/>
          <p:cNvSpPr>
            <a:spLocks noGrp="1" noChangeArrowheads="1"/>
          </p:cNvSpPr>
          <p:nvPr>
            <p:ph idx="1"/>
          </p:nvPr>
        </p:nvSpPr>
        <p:spPr/>
        <p:txBody>
          <a:bodyPr/>
          <a:lstStyle/>
          <a:p>
            <a:pPr eaLnBrk="1" hangingPunct="1"/>
            <a:r>
              <a:rPr lang="en-US" sz="3600" smtClean="0"/>
              <a:t>Blocks Reuptake of DA and NE – increases activity</a:t>
            </a:r>
          </a:p>
          <a:p>
            <a:pPr eaLnBrk="1" hangingPunct="1"/>
            <a:r>
              <a:rPr lang="en-US" sz="3600" smtClean="0"/>
              <a:t>Central Nervous System - Euphoria</a:t>
            </a:r>
          </a:p>
          <a:p>
            <a:pPr eaLnBrk="1" hangingPunct="1"/>
            <a:r>
              <a:rPr lang="en-US" sz="3600" smtClean="0"/>
              <a:t>Peripheral NS - </a:t>
            </a:r>
            <a:r>
              <a:rPr lang="en-US" sz="3600" smtClean="0">
                <a:latin typeface="Symbol" pitchFamily="18" charset="2"/>
              </a:rPr>
              <a:t>­ </a:t>
            </a:r>
            <a:r>
              <a:rPr lang="en-US" sz="3600" smtClean="0"/>
              <a:t>NE</a:t>
            </a:r>
            <a:r>
              <a:rPr lang="en-US" sz="3600" smtClean="0">
                <a:latin typeface="Symbol" pitchFamily="18" charset="2"/>
              </a:rPr>
              <a:t> </a:t>
            </a:r>
            <a:r>
              <a:rPr lang="en-US" sz="3600" smtClean="0"/>
              <a:t>Fight/Flight </a:t>
            </a:r>
          </a:p>
          <a:p>
            <a:pPr lvl="1" eaLnBrk="1" hangingPunct="1"/>
            <a:r>
              <a:rPr lang="en-US" sz="3200" smtClean="0">
                <a:latin typeface="Symbol" pitchFamily="18" charset="2"/>
              </a:rPr>
              <a:t>­ </a:t>
            </a:r>
            <a:r>
              <a:rPr lang="en-US" sz="3200" smtClean="0"/>
              <a:t>HR, BP, Temp, bronchodilation, dilates pupils</a:t>
            </a:r>
          </a:p>
          <a:p>
            <a:pPr eaLnBrk="1" hangingPunct="1"/>
            <a:endParaRPr lang="en-US" sz="3600" smtClean="0">
              <a:latin typeface="Symbol"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2"/>
          <p:cNvSpPr>
            <a:spLocks noChangeShapeType="1"/>
          </p:cNvSpPr>
          <p:nvPr/>
        </p:nvSpPr>
        <p:spPr bwMode="auto">
          <a:xfrm>
            <a:off x="1447800" y="990600"/>
            <a:ext cx="0" cy="5181600"/>
          </a:xfrm>
          <a:prstGeom prst="line">
            <a:avLst/>
          </a:prstGeom>
          <a:noFill/>
          <a:ln w="38100">
            <a:solidFill>
              <a:schemeClr val="tx1"/>
            </a:solidFill>
            <a:round/>
            <a:headEnd/>
            <a:tailEnd/>
          </a:ln>
        </p:spPr>
        <p:txBody>
          <a:bodyPr wrap="none" anchor="ctr"/>
          <a:lstStyle/>
          <a:p>
            <a:endParaRPr lang="en-US"/>
          </a:p>
        </p:txBody>
      </p:sp>
      <p:sp>
        <p:nvSpPr>
          <p:cNvPr id="74755" name="Line 3"/>
          <p:cNvSpPr>
            <a:spLocks noChangeShapeType="1"/>
          </p:cNvSpPr>
          <p:nvPr/>
        </p:nvSpPr>
        <p:spPr bwMode="auto">
          <a:xfrm>
            <a:off x="1447800" y="3429000"/>
            <a:ext cx="6477000" cy="0"/>
          </a:xfrm>
          <a:prstGeom prst="line">
            <a:avLst/>
          </a:prstGeom>
          <a:noFill/>
          <a:ln w="38100">
            <a:solidFill>
              <a:schemeClr val="tx1"/>
            </a:solidFill>
            <a:round/>
            <a:headEnd/>
            <a:tailEnd/>
          </a:ln>
        </p:spPr>
        <p:txBody>
          <a:bodyPr wrap="none" anchor="ctr"/>
          <a:lstStyle/>
          <a:p>
            <a:endParaRPr lang="en-US"/>
          </a:p>
        </p:txBody>
      </p:sp>
      <p:sp>
        <p:nvSpPr>
          <p:cNvPr id="74756" name="Line 4"/>
          <p:cNvSpPr>
            <a:spLocks noChangeShapeType="1"/>
          </p:cNvSpPr>
          <p:nvPr/>
        </p:nvSpPr>
        <p:spPr bwMode="auto">
          <a:xfrm flipV="1">
            <a:off x="1371600" y="1600200"/>
            <a:ext cx="2209800" cy="1828800"/>
          </a:xfrm>
          <a:prstGeom prst="line">
            <a:avLst/>
          </a:prstGeom>
          <a:noFill/>
          <a:ln w="57150">
            <a:solidFill>
              <a:srgbClr val="33CC33"/>
            </a:solidFill>
            <a:round/>
            <a:headEnd/>
            <a:tailEnd/>
          </a:ln>
        </p:spPr>
        <p:txBody>
          <a:bodyPr wrap="none" anchor="ctr"/>
          <a:lstStyle/>
          <a:p>
            <a:endParaRPr lang="en-US"/>
          </a:p>
        </p:txBody>
      </p:sp>
      <p:sp>
        <p:nvSpPr>
          <p:cNvPr id="74757" name="Line 5"/>
          <p:cNvSpPr>
            <a:spLocks noChangeShapeType="1"/>
          </p:cNvSpPr>
          <p:nvPr/>
        </p:nvSpPr>
        <p:spPr bwMode="auto">
          <a:xfrm>
            <a:off x="3657600" y="1600200"/>
            <a:ext cx="4114800" cy="3429000"/>
          </a:xfrm>
          <a:prstGeom prst="line">
            <a:avLst/>
          </a:prstGeom>
          <a:noFill/>
          <a:ln w="57150">
            <a:solidFill>
              <a:srgbClr val="33CC33"/>
            </a:solidFill>
            <a:round/>
            <a:headEnd/>
            <a:tailEnd/>
          </a:ln>
        </p:spPr>
        <p:txBody>
          <a:bodyPr wrap="none" anchor="ctr"/>
          <a:lstStyle/>
          <a:p>
            <a:endParaRPr lang="en-US"/>
          </a:p>
        </p:txBody>
      </p:sp>
      <p:sp>
        <p:nvSpPr>
          <p:cNvPr id="74758" name="Line 6"/>
          <p:cNvSpPr>
            <a:spLocks noChangeShapeType="1"/>
          </p:cNvSpPr>
          <p:nvPr/>
        </p:nvSpPr>
        <p:spPr bwMode="auto">
          <a:xfrm flipV="1">
            <a:off x="1447800" y="609600"/>
            <a:ext cx="609600" cy="2819400"/>
          </a:xfrm>
          <a:prstGeom prst="line">
            <a:avLst/>
          </a:prstGeom>
          <a:noFill/>
          <a:ln w="57150">
            <a:solidFill>
              <a:srgbClr val="FF0000"/>
            </a:solidFill>
            <a:round/>
            <a:headEnd/>
            <a:tailEnd/>
          </a:ln>
        </p:spPr>
        <p:txBody>
          <a:bodyPr wrap="none" anchor="ctr"/>
          <a:lstStyle/>
          <a:p>
            <a:endParaRPr lang="en-US"/>
          </a:p>
        </p:txBody>
      </p:sp>
      <p:sp>
        <p:nvSpPr>
          <p:cNvPr id="74759" name="Line 7"/>
          <p:cNvSpPr>
            <a:spLocks noChangeShapeType="1"/>
          </p:cNvSpPr>
          <p:nvPr/>
        </p:nvSpPr>
        <p:spPr bwMode="auto">
          <a:xfrm>
            <a:off x="2057400" y="609600"/>
            <a:ext cx="1143000" cy="5029200"/>
          </a:xfrm>
          <a:prstGeom prst="line">
            <a:avLst/>
          </a:prstGeom>
          <a:noFill/>
          <a:ln w="57150">
            <a:solidFill>
              <a:srgbClr val="FF0000"/>
            </a:solidFill>
            <a:round/>
            <a:headEnd/>
            <a:tailEnd/>
          </a:ln>
        </p:spPr>
        <p:txBody>
          <a:bodyPr wrap="none" anchor="ctr"/>
          <a:lstStyle/>
          <a:p>
            <a:endParaRPr lang="en-US"/>
          </a:p>
        </p:txBody>
      </p:sp>
      <p:sp>
        <p:nvSpPr>
          <p:cNvPr id="74760" name="Text Box 8"/>
          <p:cNvSpPr txBox="1">
            <a:spLocks noChangeArrowheads="1"/>
          </p:cNvSpPr>
          <p:nvPr/>
        </p:nvSpPr>
        <p:spPr bwMode="auto">
          <a:xfrm>
            <a:off x="3810001" y="1981201"/>
            <a:ext cx="4932761" cy="707886"/>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Snorted - onset 2 mins.</a:t>
            </a:r>
          </a:p>
        </p:txBody>
      </p:sp>
      <p:sp>
        <p:nvSpPr>
          <p:cNvPr id="74761" name="Text Box 9"/>
          <p:cNvSpPr txBox="1">
            <a:spLocks noChangeArrowheads="1"/>
          </p:cNvSpPr>
          <p:nvPr/>
        </p:nvSpPr>
        <p:spPr bwMode="auto">
          <a:xfrm>
            <a:off x="2209800" y="609601"/>
            <a:ext cx="6200736" cy="707886"/>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Smoked - onset 5-12 seconds</a:t>
            </a:r>
          </a:p>
        </p:txBody>
      </p:sp>
      <p:sp>
        <p:nvSpPr>
          <p:cNvPr id="74762" name="Text Box 10"/>
          <p:cNvSpPr txBox="1">
            <a:spLocks noChangeArrowheads="1"/>
          </p:cNvSpPr>
          <p:nvPr/>
        </p:nvSpPr>
        <p:spPr bwMode="auto">
          <a:xfrm>
            <a:off x="3733801" y="1098551"/>
            <a:ext cx="2509020" cy="707886"/>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30-40 mins</a:t>
            </a:r>
          </a:p>
        </p:txBody>
      </p:sp>
      <p:sp>
        <p:nvSpPr>
          <p:cNvPr id="74763" name="Text Box 11"/>
          <p:cNvSpPr txBox="1">
            <a:spLocks noChangeArrowheads="1"/>
          </p:cNvSpPr>
          <p:nvPr/>
        </p:nvSpPr>
        <p:spPr bwMode="auto">
          <a:xfrm>
            <a:off x="6461125" y="4949826"/>
            <a:ext cx="1510350" cy="707886"/>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1 hour</a:t>
            </a:r>
          </a:p>
        </p:txBody>
      </p:sp>
      <p:sp>
        <p:nvSpPr>
          <p:cNvPr id="74764" name="Text Box 12"/>
          <p:cNvSpPr txBox="1">
            <a:spLocks noChangeArrowheads="1"/>
          </p:cNvSpPr>
          <p:nvPr/>
        </p:nvSpPr>
        <p:spPr bwMode="auto">
          <a:xfrm>
            <a:off x="3260725" y="4873626"/>
            <a:ext cx="1824538" cy="707886"/>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15 mins</a:t>
            </a:r>
          </a:p>
        </p:txBody>
      </p:sp>
      <p:sp>
        <p:nvSpPr>
          <p:cNvPr id="74765" name="Text Box 13"/>
          <p:cNvSpPr txBox="1">
            <a:spLocks noChangeArrowheads="1"/>
          </p:cNvSpPr>
          <p:nvPr/>
        </p:nvSpPr>
        <p:spPr bwMode="auto">
          <a:xfrm>
            <a:off x="1431925" y="117476"/>
            <a:ext cx="1013419" cy="46166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5 mins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smtClean="0"/>
              <a:t>Realities</a:t>
            </a:r>
          </a:p>
        </p:txBody>
      </p:sp>
      <p:sp>
        <p:nvSpPr>
          <p:cNvPr id="11267" name="Rectangle 1027"/>
          <p:cNvSpPr>
            <a:spLocks noGrp="1" noChangeArrowheads="1"/>
          </p:cNvSpPr>
          <p:nvPr>
            <p:ph idx="1"/>
          </p:nvPr>
        </p:nvSpPr>
        <p:spPr>
          <a:xfrm>
            <a:off x="228600" y="2057402"/>
            <a:ext cx="4038600" cy="4525963"/>
          </a:xfrm>
        </p:spPr>
        <p:txBody>
          <a:bodyPr/>
          <a:lstStyle/>
          <a:p>
            <a:pPr eaLnBrk="1" hangingPunct="1">
              <a:buFontTx/>
              <a:buNone/>
            </a:pPr>
            <a:r>
              <a:rPr lang="en-US" sz="4800" dirty="0" smtClean="0"/>
              <a:t>People like Drugs.</a:t>
            </a:r>
          </a:p>
          <a:p>
            <a:pPr eaLnBrk="1" hangingPunct="1">
              <a:buFontTx/>
              <a:buNone/>
            </a:pPr>
            <a:r>
              <a:rPr lang="en-US" sz="4800" dirty="0" smtClean="0"/>
              <a:t>We all like things faster and easier.</a:t>
            </a:r>
          </a:p>
        </p:txBody>
      </p:sp>
      <p:pic>
        <p:nvPicPr>
          <p:cNvPr id="171010" name="Picture 2" descr="http://i.i.com.com/cnwk.1d/sc/35243696-2-460-0.gif"/>
          <p:cNvPicPr>
            <a:picLocks noChangeAspect="1" noChangeArrowheads="1"/>
          </p:cNvPicPr>
          <p:nvPr/>
        </p:nvPicPr>
        <p:blipFill>
          <a:blip r:embed="rId3" cstate="print"/>
          <a:srcRect/>
          <a:stretch>
            <a:fillRect/>
          </a:stretch>
        </p:blipFill>
        <p:spPr bwMode="auto">
          <a:xfrm>
            <a:off x="4191000" y="2438400"/>
            <a:ext cx="4381500" cy="31337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Response</a:t>
            </a:r>
            <a:endParaRPr lang="en-US" dirty="0"/>
          </a:p>
        </p:txBody>
      </p:sp>
      <p:cxnSp>
        <p:nvCxnSpPr>
          <p:cNvPr id="5" name="Straight Arrow Connector 4"/>
          <p:cNvCxnSpPr/>
          <p:nvPr/>
        </p:nvCxnSpPr>
        <p:spPr bwMode="auto">
          <a:xfrm flipV="1">
            <a:off x="533400" y="1676400"/>
            <a:ext cx="8153400" cy="4419600"/>
          </a:xfrm>
          <a:prstGeom prst="straightConnector1">
            <a:avLst/>
          </a:prstGeom>
          <a:solidFill>
            <a:schemeClr val="accent1"/>
          </a:solidFill>
          <a:ln w="123189" cap="flat" cmpd="sng" algn="ctr">
            <a:solidFill>
              <a:schemeClr val="tx1"/>
            </a:solidFill>
            <a:prstDash val="solid"/>
            <a:round/>
            <a:headEnd type="none" w="med" len="med"/>
            <a:tailEnd type="arrow"/>
          </a:ln>
          <a:effectLst/>
        </p:spPr>
      </p:cxnSp>
      <p:sp>
        <p:nvSpPr>
          <p:cNvPr id="6" name="TextBox 5"/>
          <p:cNvSpPr txBox="1"/>
          <p:nvPr/>
        </p:nvSpPr>
        <p:spPr>
          <a:xfrm>
            <a:off x="3810001" y="5867400"/>
            <a:ext cx="1636987" cy="707886"/>
          </a:xfrm>
          <a:prstGeom prst="rect">
            <a:avLst/>
          </a:prstGeom>
          <a:noFill/>
        </p:spPr>
        <p:txBody>
          <a:bodyPr wrap="none" rtlCol="0">
            <a:spAutoFit/>
          </a:bodyPr>
          <a:lstStyle/>
          <a:p>
            <a:r>
              <a:rPr lang="en-US" sz="4000" b="1" dirty="0" smtClean="0"/>
              <a:t>DOSE</a:t>
            </a:r>
            <a:endParaRPr lang="en-US" sz="4000" b="1" dirty="0"/>
          </a:p>
        </p:txBody>
      </p:sp>
      <p:sp>
        <p:nvSpPr>
          <p:cNvPr id="8" name="TextBox 7"/>
          <p:cNvSpPr txBox="1"/>
          <p:nvPr/>
        </p:nvSpPr>
        <p:spPr>
          <a:xfrm rot="16200000">
            <a:off x="-675975" y="2885776"/>
            <a:ext cx="2517036" cy="707886"/>
          </a:xfrm>
          <a:prstGeom prst="rect">
            <a:avLst/>
          </a:prstGeom>
          <a:noFill/>
        </p:spPr>
        <p:txBody>
          <a:bodyPr wrap="none" rtlCol="0">
            <a:spAutoFit/>
          </a:bodyPr>
          <a:lstStyle/>
          <a:p>
            <a:r>
              <a:rPr lang="en-US" sz="4000" b="1" dirty="0" smtClean="0"/>
              <a:t>EFFECTS</a:t>
            </a:r>
            <a:endParaRPr lang="en-US" sz="4000" b="1" dirty="0"/>
          </a:p>
        </p:txBody>
      </p:sp>
      <p:sp>
        <p:nvSpPr>
          <p:cNvPr id="9" name="TextBox 8"/>
          <p:cNvSpPr txBox="1"/>
          <p:nvPr/>
        </p:nvSpPr>
        <p:spPr>
          <a:xfrm>
            <a:off x="838200" y="5638800"/>
            <a:ext cx="2404826" cy="707886"/>
          </a:xfrm>
          <a:prstGeom prst="rect">
            <a:avLst/>
          </a:prstGeom>
          <a:noFill/>
        </p:spPr>
        <p:txBody>
          <a:bodyPr wrap="none" rtlCol="0">
            <a:spAutoFit/>
          </a:bodyPr>
          <a:lstStyle/>
          <a:p>
            <a:r>
              <a:rPr lang="en-US" sz="4000" b="1" dirty="0" smtClean="0">
                <a:solidFill>
                  <a:srgbClr val="FF0000"/>
                </a:solidFill>
              </a:rPr>
              <a:t>Euphoria</a:t>
            </a:r>
            <a:endParaRPr lang="en-US" sz="4000" b="1" dirty="0">
              <a:solidFill>
                <a:srgbClr val="FF0000"/>
              </a:solidFill>
            </a:endParaRPr>
          </a:p>
        </p:txBody>
      </p:sp>
      <p:sp>
        <p:nvSpPr>
          <p:cNvPr id="10" name="TextBox 9"/>
          <p:cNvSpPr txBox="1"/>
          <p:nvPr/>
        </p:nvSpPr>
        <p:spPr>
          <a:xfrm>
            <a:off x="6248401" y="2819400"/>
            <a:ext cx="2720617" cy="707886"/>
          </a:xfrm>
          <a:prstGeom prst="rect">
            <a:avLst/>
          </a:prstGeom>
          <a:noFill/>
        </p:spPr>
        <p:txBody>
          <a:bodyPr wrap="none" rtlCol="0">
            <a:spAutoFit/>
          </a:bodyPr>
          <a:lstStyle/>
          <a:p>
            <a:r>
              <a:rPr lang="en-US" sz="4000" b="1" dirty="0" smtClean="0">
                <a:solidFill>
                  <a:srgbClr val="FF0000"/>
                </a:solidFill>
              </a:rPr>
              <a:t>Psychosis</a:t>
            </a:r>
            <a:endParaRPr lang="en-US" sz="4000" b="1" dirty="0">
              <a:solidFill>
                <a:srgbClr val="FF0000"/>
              </a:solidFill>
            </a:endParaRPr>
          </a:p>
        </p:txBody>
      </p:sp>
      <p:sp>
        <p:nvSpPr>
          <p:cNvPr id="11" name="TextBox 10"/>
          <p:cNvSpPr txBox="1"/>
          <p:nvPr/>
        </p:nvSpPr>
        <p:spPr>
          <a:xfrm>
            <a:off x="4800601" y="3886200"/>
            <a:ext cx="2350323" cy="707886"/>
          </a:xfrm>
          <a:prstGeom prst="rect">
            <a:avLst/>
          </a:prstGeom>
          <a:noFill/>
        </p:spPr>
        <p:txBody>
          <a:bodyPr wrap="none" rtlCol="0">
            <a:spAutoFit/>
          </a:bodyPr>
          <a:lstStyle/>
          <a:p>
            <a:r>
              <a:rPr lang="en-US" sz="4000" b="1" dirty="0" smtClean="0">
                <a:solidFill>
                  <a:srgbClr val="FF0000"/>
                </a:solidFill>
              </a:rPr>
              <a:t>Paranoia</a:t>
            </a:r>
          </a:p>
        </p:txBody>
      </p:sp>
      <p:sp>
        <p:nvSpPr>
          <p:cNvPr id="12" name="TextBox 11"/>
          <p:cNvSpPr txBox="1"/>
          <p:nvPr/>
        </p:nvSpPr>
        <p:spPr>
          <a:xfrm>
            <a:off x="2819401" y="4953000"/>
            <a:ext cx="2037737" cy="707886"/>
          </a:xfrm>
          <a:prstGeom prst="rect">
            <a:avLst/>
          </a:prstGeom>
          <a:noFill/>
        </p:spPr>
        <p:txBody>
          <a:bodyPr wrap="none" rtlCol="0">
            <a:spAutoFit/>
          </a:bodyPr>
          <a:lstStyle/>
          <a:p>
            <a:r>
              <a:rPr lang="en-US" sz="4000" b="1" dirty="0" smtClean="0">
                <a:solidFill>
                  <a:srgbClr val="FF0000"/>
                </a:solidFill>
              </a:rPr>
              <a:t>Anxiety</a:t>
            </a:r>
            <a:endParaRPr lang="en-US" sz="4000" b="1" dirty="0">
              <a:solidFill>
                <a:srgbClr val="FF0000"/>
              </a:solidFill>
            </a:endParaRPr>
          </a:p>
        </p:txBody>
      </p:sp>
      <p:sp>
        <p:nvSpPr>
          <p:cNvPr id="13" name="TextBox 12"/>
          <p:cNvSpPr txBox="1"/>
          <p:nvPr/>
        </p:nvSpPr>
        <p:spPr>
          <a:xfrm>
            <a:off x="0" y="4572000"/>
            <a:ext cx="2634054" cy="707886"/>
          </a:xfrm>
          <a:prstGeom prst="rect">
            <a:avLst/>
          </a:prstGeom>
          <a:noFill/>
        </p:spPr>
        <p:txBody>
          <a:bodyPr wrap="none" rtlCol="0">
            <a:spAutoFit/>
          </a:bodyPr>
          <a:lstStyle/>
          <a:p>
            <a:r>
              <a:rPr lang="en-US" sz="4000" b="1" dirty="0" smtClean="0">
                <a:solidFill>
                  <a:srgbClr val="FF0000"/>
                </a:solidFill>
              </a:rPr>
              <a:t>Energized</a:t>
            </a:r>
            <a:endParaRPr lang="en-US" sz="4000" b="1" dirty="0">
              <a:solidFill>
                <a:srgbClr val="FF0000"/>
              </a:solidFill>
            </a:endParaRPr>
          </a:p>
        </p:txBody>
      </p:sp>
      <p:sp>
        <p:nvSpPr>
          <p:cNvPr id="14" name="TextBox 13"/>
          <p:cNvSpPr txBox="1"/>
          <p:nvPr/>
        </p:nvSpPr>
        <p:spPr>
          <a:xfrm>
            <a:off x="4648200" y="1752602"/>
            <a:ext cx="2550698" cy="1323439"/>
          </a:xfrm>
          <a:prstGeom prst="rect">
            <a:avLst/>
          </a:prstGeom>
          <a:noFill/>
        </p:spPr>
        <p:txBody>
          <a:bodyPr wrap="none" rtlCol="0">
            <a:spAutoFit/>
          </a:bodyPr>
          <a:lstStyle/>
          <a:p>
            <a:r>
              <a:rPr lang="en-US" sz="4000" b="1" dirty="0" smtClean="0">
                <a:solidFill>
                  <a:srgbClr val="FF0000"/>
                </a:solidFill>
              </a:rPr>
              <a:t>Metabolic</a:t>
            </a:r>
          </a:p>
          <a:p>
            <a:r>
              <a:rPr lang="en-US" sz="4000" b="1" dirty="0" smtClean="0">
                <a:solidFill>
                  <a:srgbClr val="FF0000"/>
                </a:solidFill>
              </a:rPr>
              <a:t>Crisis</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Animal Studies</a:t>
            </a:r>
            <a:endParaRPr lang="en-US" dirty="0"/>
          </a:p>
        </p:txBody>
      </p:sp>
      <p:sp>
        <p:nvSpPr>
          <p:cNvPr id="5" name="Content Placeholder 4"/>
          <p:cNvSpPr>
            <a:spLocks noGrp="1"/>
          </p:cNvSpPr>
          <p:nvPr>
            <p:ph idx="1"/>
          </p:nvPr>
        </p:nvSpPr>
        <p:spPr/>
        <p:txBody>
          <a:bodyPr/>
          <a:lstStyle/>
          <a:p>
            <a:r>
              <a:rPr lang="en-US" dirty="0" smtClean="0"/>
              <a:t>Primates will ignore food and water in order to get cocaine – to the point of death by starvation/dehydration</a:t>
            </a:r>
          </a:p>
          <a:p>
            <a:r>
              <a:rPr lang="en-US" dirty="0" smtClean="0"/>
              <a:t>Given unlimited access to cocaine, animals will quickly die from cocaine related deaths.</a:t>
            </a:r>
            <a:endParaRPr lang="en-US" dirty="0"/>
          </a:p>
        </p:txBody>
      </p:sp>
      <p:pic>
        <p:nvPicPr>
          <p:cNvPr id="6" name="Picture 5" descr="untitled.bmp"/>
          <p:cNvPicPr>
            <a:picLocks noChangeAspect="1"/>
          </p:cNvPicPr>
          <p:nvPr/>
        </p:nvPicPr>
        <p:blipFill>
          <a:blip r:embed="rId3" cstate="print"/>
          <a:stretch>
            <a:fillRect/>
          </a:stretch>
        </p:blipFill>
        <p:spPr>
          <a:xfrm>
            <a:off x="6248400" y="4495802"/>
            <a:ext cx="2114286" cy="216190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Stopping Cocaine Use</a:t>
            </a:r>
          </a:p>
        </p:txBody>
      </p:sp>
      <p:sp>
        <p:nvSpPr>
          <p:cNvPr id="76803" name="Rectangle 3"/>
          <p:cNvSpPr>
            <a:spLocks noGrp="1" noChangeArrowheads="1"/>
          </p:cNvSpPr>
          <p:nvPr>
            <p:ph idx="1"/>
          </p:nvPr>
        </p:nvSpPr>
        <p:spPr/>
        <p:txBody>
          <a:bodyPr/>
          <a:lstStyle/>
          <a:p>
            <a:pPr eaLnBrk="1" hangingPunct="1"/>
            <a:r>
              <a:rPr lang="en-US" sz="4000" smtClean="0"/>
              <a:t>Anhedonia - Dopamine depletion</a:t>
            </a:r>
          </a:p>
          <a:p>
            <a:pPr eaLnBrk="1" hangingPunct="1"/>
            <a:r>
              <a:rPr lang="en-US" sz="4000" smtClean="0"/>
              <a:t>Craving - intense craving for drug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Cj02508360000[1]"/>
          <p:cNvPicPr>
            <a:picLocks noChangeAspect="1" noChangeArrowheads="1"/>
          </p:cNvPicPr>
          <p:nvPr/>
        </p:nvPicPr>
        <p:blipFill>
          <a:blip r:embed="rId3" cstate="print"/>
          <a:srcRect/>
          <a:stretch>
            <a:fillRect/>
          </a:stretch>
        </p:blipFill>
        <p:spPr bwMode="auto">
          <a:xfrm>
            <a:off x="6324601" y="4038602"/>
            <a:ext cx="1870075" cy="2182813"/>
          </a:xfrm>
          <a:prstGeom prst="rect">
            <a:avLst/>
          </a:prstGeom>
          <a:noFill/>
          <a:ln w="9525">
            <a:noFill/>
            <a:miter lim="800000"/>
            <a:headEnd/>
            <a:tailEnd/>
          </a:ln>
        </p:spPr>
      </p:pic>
      <p:grpSp>
        <p:nvGrpSpPr>
          <p:cNvPr id="79875" name="Group 3"/>
          <p:cNvGrpSpPr>
            <a:grpSpLocks/>
          </p:cNvGrpSpPr>
          <p:nvPr/>
        </p:nvGrpSpPr>
        <p:grpSpPr bwMode="auto">
          <a:xfrm>
            <a:off x="1447801" y="3733802"/>
            <a:ext cx="1870075" cy="2182813"/>
            <a:chOff x="864" y="2784"/>
            <a:chExt cx="1178" cy="1375"/>
          </a:xfrm>
        </p:grpSpPr>
        <p:sp>
          <p:nvSpPr>
            <p:cNvPr id="79931" name="AutoShape 4"/>
            <p:cNvSpPr>
              <a:spLocks noChangeAspect="1" noChangeArrowheads="1" noTextEdit="1"/>
            </p:cNvSpPr>
            <p:nvPr/>
          </p:nvSpPr>
          <p:spPr bwMode="auto">
            <a:xfrm>
              <a:off x="864" y="2784"/>
              <a:ext cx="1178" cy="1375"/>
            </a:xfrm>
            <a:prstGeom prst="rect">
              <a:avLst/>
            </a:prstGeom>
            <a:noFill/>
            <a:ln w="9525">
              <a:noFill/>
              <a:miter lim="800000"/>
              <a:headEnd/>
              <a:tailEnd/>
            </a:ln>
          </p:spPr>
          <p:txBody>
            <a:bodyPr/>
            <a:lstStyle/>
            <a:p>
              <a:endParaRPr lang="en-US"/>
            </a:p>
          </p:txBody>
        </p:sp>
        <p:sp>
          <p:nvSpPr>
            <p:cNvPr id="79932" name="Freeform 5"/>
            <p:cNvSpPr>
              <a:spLocks/>
            </p:cNvSpPr>
            <p:nvPr/>
          </p:nvSpPr>
          <p:spPr bwMode="auto">
            <a:xfrm>
              <a:off x="927" y="3040"/>
              <a:ext cx="1096" cy="1100"/>
            </a:xfrm>
            <a:custGeom>
              <a:avLst/>
              <a:gdLst>
                <a:gd name="T0" fmla="*/ 1 w 2192"/>
                <a:gd name="T1" fmla="*/ 7 h 2201"/>
                <a:gd name="T2" fmla="*/ 1 w 2192"/>
                <a:gd name="T3" fmla="*/ 20 h 2201"/>
                <a:gd name="T4" fmla="*/ 4 w 2192"/>
                <a:gd name="T5" fmla="*/ 39 h 2201"/>
                <a:gd name="T6" fmla="*/ 6 w 2192"/>
                <a:gd name="T7" fmla="*/ 62 h 2201"/>
                <a:gd name="T8" fmla="*/ 9 w 2192"/>
                <a:gd name="T9" fmla="*/ 87 h 2201"/>
                <a:gd name="T10" fmla="*/ 10 w 2192"/>
                <a:gd name="T11" fmla="*/ 112 h 2201"/>
                <a:gd name="T12" fmla="*/ 12 w 2192"/>
                <a:gd name="T13" fmla="*/ 136 h 2201"/>
                <a:gd name="T14" fmla="*/ 14 w 2192"/>
                <a:gd name="T15" fmla="*/ 158 h 2201"/>
                <a:gd name="T16" fmla="*/ 17 w 2192"/>
                <a:gd name="T17" fmla="*/ 178 h 2201"/>
                <a:gd name="T18" fmla="*/ 18 w 2192"/>
                <a:gd name="T19" fmla="*/ 196 h 2201"/>
                <a:gd name="T20" fmla="*/ 22 w 2192"/>
                <a:gd name="T21" fmla="*/ 211 h 2201"/>
                <a:gd name="T22" fmla="*/ 26 w 2192"/>
                <a:gd name="T23" fmla="*/ 224 h 2201"/>
                <a:gd name="T24" fmla="*/ 33 w 2192"/>
                <a:gd name="T25" fmla="*/ 235 h 2201"/>
                <a:gd name="T26" fmla="*/ 39 w 2192"/>
                <a:gd name="T27" fmla="*/ 242 h 2201"/>
                <a:gd name="T28" fmla="*/ 47 w 2192"/>
                <a:gd name="T29" fmla="*/ 249 h 2201"/>
                <a:gd name="T30" fmla="*/ 57 w 2192"/>
                <a:gd name="T31" fmla="*/ 254 h 2201"/>
                <a:gd name="T32" fmla="*/ 69 w 2192"/>
                <a:gd name="T33" fmla="*/ 258 h 2201"/>
                <a:gd name="T34" fmla="*/ 80 w 2192"/>
                <a:gd name="T35" fmla="*/ 263 h 2201"/>
                <a:gd name="T36" fmla="*/ 93 w 2192"/>
                <a:gd name="T37" fmla="*/ 267 h 2201"/>
                <a:gd name="T38" fmla="*/ 106 w 2192"/>
                <a:gd name="T39" fmla="*/ 270 h 2201"/>
                <a:gd name="T40" fmla="*/ 120 w 2192"/>
                <a:gd name="T41" fmla="*/ 273 h 2201"/>
                <a:gd name="T42" fmla="*/ 136 w 2192"/>
                <a:gd name="T43" fmla="*/ 274 h 2201"/>
                <a:gd name="T44" fmla="*/ 149 w 2192"/>
                <a:gd name="T45" fmla="*/ 274 h 2201"/>
                <a:gd name="T46" fmla="*/ 163 w 2192"/>
                <a:gd name="T47" fmla="*/ 273 h 2201"/>
                <a:gd name="T48" fmla="*/ 176 w 2192"/>
                <a:gd name="T49" fmla="*/ 270 h 2201"/>
                <a:gd name="T50" fmla="*/ 188 w 2192"/>
                <a:gd name="T51" fmla="*/ 265 h 2201"/>
                <a:gd name="T52" fmla="*/ 199 w 2192"/>
                <a:gd name="T53" fmla="*/ 260 h 2201"/>
                <a:gd name="T54" fmla="*/ 209 w 2192"/>
                <a:gd name="T55" fmla="*/ 255 h 2201"/>
                <a:gd name="T56" fmla="*/ 218 w 2192"/>
                <a:gd name="T57" fmla="*/ 250 h 2201"/>
                <a:gd name="T58" fmla="*/ 226 w 2192"/>
                <a:gd name="T59" fmla="*/ 243 h 2201"/>
                <a:gd name="T60" fmla="*/ 231 w 2192"/>
                <a:gd name="T61" fmla="*/ 236 h 2201"/>
                <a:gd name="T62" fmla="*/ 235 w 2192"/>
                <a:gd name="T63" fmla="*/ 228 h 2201"/>
                <a:gd name="T64" fmla="*/ 238 w 2192"/>
                <a:gd name="T65" fmla="*/ 216 h 2201"/>
                <a:gd name="T66" fmla="*/ 242 w 2192"/>
                <a:gd name="T67" fmla="*/ 200 h 2201"/>
                <a:gd name="T68" fmla="*/ 246 w 2192"/>
                <a:gd name="T69" fmla="*/ 178 h 2201"/>
                <a:gd name="T70" fmla="*/ 251 w 2192"/>
                <a:gd name="T71" fmla="*/ 151 h 2201"/>
                <a:gd name="T72" fmla="*/ 257 w 2192"/>
                <a:gd name="T73" fmla="*/ 121 h 2201"/>
                <a:gd name="T74" fmla="*/ 262 w 2192"/>
                <a:gd name="T75" fmla="*/ 92 h 2201"/>
                <a:gd name="T76" fmla="*/ 267 w 2192"/>
                <a:gd name="T77" fmla="*/ 63 h 2201"/>
                <a:gd name="T78" fmla="*/ 270 w 2192"/>
                <a:gd name="T79" fmla="*/ 40 h 2201"/>
                <a:gd name="T80" fmla="*/ 273 w 2192"/>
                <a:gd name="T81" fmla="*/ 22 h 2201"/>
                <a:gd name="T82" fmla="*/ 274 w 2192"/>
                <a:gd name="T83" fmla="*/ 11 h 2201"/>
                <a:gd name="T84" fmla="*/ 274 w 2192"/>
                <a:gd name="T85" fmla="*/ 3 h 2201"/>
                <a:gd name="T86" fmla="*/ 273 w 2192"/>
                <a:gd name="T87" fmla="*/ 0 h 2201"/>
                <a:gd name="T88" fmla="*/ 265 w 2192"/>
                <a:gd name="T89" fmla="*/ 5 h 2201"/>
                <a:gd name="T90" fmla="*/ 254 w 2192"/>
                <a:gd name="T91" fmla="*/ 10 h 2201"/>
                <a:gd name="T92" fmla="*/ 241 w 2192"/>
                <a:gd name="T93" fmla="*/ 15 h 2201"/>
                <a:gd name="T94" fmla="*/ 226 w 2192"/>
                <a:gd name="T95" fmla="*/ 20 h 2201"/>
                <a:gd name="T96" fmla="*/ 208 w 2192"/>
                <a:gd name="T97" fmla="*/ 25 h 2201"/>
                <a:gd name="T98" fmla="*/ 189 w 2192"/>
                <a:gd name="T99" fmla="*/ 28 h 2201"/>
                <a:gd name="T100" fmla="*/ 169 w 2192"/>
                <a:gd name="T101" fmla="*/ 30 h 2201"/>
                <a:gd name="T102" fmla="*/ 148 w 2192"/>
                <a:gd name="T103" fmla="*/ 29 h 2201"/>
                <a:gd name="T104" fmla="*/ 125 w 2192"/>
                <a:gd name="T105" fmla="*/ 28 h 2201"/>
                <a:gd name="T106" fmla="*/ 103 w 2192"/>
                <a:gd name="T107" fmla="*/ 25 h 2201"/>
                <a:gd name="T108" fmla="*/ 80 w 2192"/>
                <a:gd name="T109" fmla="*/ 22 h 2201"/>
                <a:gd name="T110" fmla="*/ 58 w 2192"/>
                <a:gd name="T111" fmla="*/ 17 h 2201"/>
                <a:gd name="T112" fmla="*/ 37 w 2192"/>
                <a:gd name="T113" fmla="*/ 12 h 2201"/>
                <a:gd name="T114" fmla="*/ 20 w 2192"/>
                <a:gd name="T115" fmla="*/ 7 h 2201"/>
                <a:gd name="T116" fmla="*/ 7 w 2192"/>
                <a:gd name="T117" fmla="*/ 4 h 2201"/>
                <a:gd name="T118" fmla="*/ 1 w 2192"/>
                <a:gd name="T119" fmla="*/ 1 h 22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92"/>
                <a:gd name="T181" fmla="*/ 0 h 2201"/>
                <a:gd name="T182" fmla="*/ 2192 w 2192"/>
                <a:gd name="T183" fmla="*/ 2201 h 22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92" h="2201">
                  <a:moveTo>
                    <a:pt x="0" y="15"/>
                  </a:moveTo>
                  <a:lnTo>
                    <a:pt x="0" y="15"/>
                  </a:lnTo>
                  <a:lnTo>
                    <a:pt x="0" y="19"/>
                  </a:lnTo>
                  <a:lnTo>
                    <a:pt x="0" y="23"/>
                  </a:lnTo>
                  <a:lnTo>
                    <a:pt x="1" y="25"/>
                  </a:lnTo>
                  <a:lnTo>
                    <a:pt x="1" y="29"/>
                  </a:lnTo>
                  <a:lnTo>
                    <a:pt x="1" y="34"/>
                  </a:lnTo>
                  <a:lnTo>
                    <a:pt x="1" y="40"/>
                  </a:lnTo>
                  <a:lnTo>
                    <a:pt x="1" y="46"/>
                  </a:lnTo>
                  <a:lnTo>
                    <a:pt x="3" y="52"/>
                  </a:lnTo>
                  <a:lnTo>
                    <a:pt x="3" y="59"/>
                  </a:lnTo>
                  <a:lnTo>
                    <a:pt x="5" y="65"/>
                  </a:lnTo>
                  <a:lnTo>
                    <a:pt x="7" y="72"/>
                  </a:lnTo>
                  <a:lnTo>
                    <a:pt x="7" y="82"/>
                  </a:lnTo>
                  <a:lnTo>
                    <a:pt x="9" y="91"/>
                  </a:lnTo>
                  <a:lnTo>
                    <a:pt x="9" y="99"/>
                  </a:lnTo>
                  <a:lnTo>
                    <a:pt x="11" y="109"/>
                  </a:lnTo>
                  <a:lnTo>
                    <a:pt x="11" y="118"/>
                  </a:lnTo>
                  <a:lnTo>
                    <a:pt x="13" y="129"/>
                  </a:lnTo>
                  <a:lnTo>
                    <a:pt x="13" y="141"/>
                  </a:lnTo>
                  <a:lnTo>
                    <a:pt x="15" y="152"/>
                  </a:lnTo>
                  <a:lnTo>
                    <a:pt x="15" y="164"/>
                  </a:lnTo>
                  <a:lnTo>
                    <a:pt x="19" y="177"/>
                  </a:lnTo>
                  <a:lnTo>
                    <a:pt x="19" y="188"/>
                  </a:lnTo>
                  <a:lnTo>
                    <a:pt x="20" y="202"/>
                  </a:lnTo>
                  <a:lnTo>
                    <a:pt x="22" y="215"/>
                  </a:lnTo>
                  <a:lnTo>
                    <a:pt x="24" y="228"/>
                  </a:lnTo>
                  <a:lnTo>
                    <a:pt x="24" y="242"/>
                  </a:lnTo>
                  <a:lnTo>
                    <a:pt x="26" y="255"/>
                  </a:lnTo>
                  <a:lnTo>
                    <a:pt x="28" y="270"/>
                  </a:lnTo>
                  <a:lnTo>
                    <a:pt x="30" y="285"/>
                  </a:lnTo>
                  <a:lnTo>
                    <a:pt x="32" y="301"/>
                  </a:lnTo>
                  <a:lnTo>
                    <a:pt x="34" y="316"/>
                  </a:lnTo>
                  <a:lnTo>
                    <a:pt x="34" y="331"/>
                  </a:lnTo>
                  <a:lnTo>
                    <a:pt x="38" y="348"/>
                  </a:lnTo>
                  <a:lnTo>
                    <a:pt x="38" y="363"/>
                  </a:lnTo>
                  <a:lnTo>
                    <a:pt x="39" y="380"/>
                  </a:lnTo>
                  <a:lnTo>
                    <a:pt x="41" y="396"/>
                  </a:lnTo>
                  <a:lnTo>
                    <a:pt x="43" y="413"/>
                  </a:lnTo>
                  <a:lnTo>
                    <a:pt x="45" y="430"/>
                  </a:lnTo>
                  <a:lnTo>
                    <a:pt x="47" y="447"/>
                  </a:lnTo>
                  <a:lnTo>
                    <a:pt x="49" y="464"/>
                  </a:lnTo>
                  <a:lnTo>
                    <a:pt x="51" y="481"/>
                  </a:lnTo>
                  <a:lnTo>
                    <a:pt x="53" y="498"/>
                  </a:lnTo>
                  <a:lnTo>
                    <a:pt x="55" y="517"/>
                  </a:lnTo>
                  <a:lnTo>
                    <a:pt x="55" y="534"/>
                  </a:lnTo>
                  <a:lnTo>
                    <a:pt x="58" y="553"/>
                  </a:lnTo>
                  <a:lnTo>
                    <a:pt x="58" y="572"/>
                  </a:lnTo>
                  <a:lnTo>
                    <a:pt x="60" y="589"/>
                  </a:lnTo>
                  <a:lnTo>
                    <a:pt x="62" y="606"/>
                  </a:lnTo>
                  <a:lnTo>
                    <a:pt x="64" y="625"/>
                  </a:lnTo>
                  <a:lnTo>
                    <a:pt x="66" y="644"/>
                  </a:lnTo>
                  <a:lnTo>
                    <a:pt x="68" y="663"/>
                  </a:lnTo>
                  <a:lnTo>
                    <a:pt x="68" y="683"/>
                  </a:lnTo>
                  <a:lnTo>
                    <a:pt x="72" y="700"/>
                  </a:lnTo>
                  <a:lnTo>
                    <a:pt x="72" y="719"/>
                  </a:lnTo>
                  <a:lnTo>
                    <a:pt x="74" y="738"/>
                  </a:lnTo>
                  <a:lnTo>
                    <a:pt x="76" y="755"/>
                  </a:lnTo>
                  <a:lnTo>
                    <a:pt x="77" y="774"/>
                  </a:lnTo>
                  <a:lnTo>
                    <a:pt x="77" y="791"/>
                  </a:lnTo>
                  <a:lnTo>
                    <a:pt x="79" y="810"/>
                  </a:lnTo>
                  <a:lnTo>
                    <a:pt x="81" y="829"/>
                  </a:lnTo>
                  <a:lnTo>
                    <a:pt x="83" y="848"/>
                  </a:lnTo>
                  <a:lnTo>
                    <a:pt x="85" y="865"/>
                  </a:lnTo>
                  <a:lnTo>
                    <a:pt x="85" y="882"/>
                  </a:lnTo>
                  <a:lnTo>
                    <a:pt x="87" y="901"/>
                  </a:lnTo>
                  <a:lnTo>
                    <a:pt x="89" y="918"/>
                  </a:lnTo>
                  <a:lnTo>
                    <a:pt x="89" y="935"/>
                  </a:lnTo>
                  <a:lnTo>
                    <a:pt x="91" y="954"/>
                  </a:lnTo>
                  <a:lnTo>
                    <a:pt x="93" y="971"/>
                  </a:lnTo>
                  <a:lnTo>
                    <a:pt x="95" y="990"/>
                  </a:lnTo>
                  <a:lnTo>
                    <a:pt x="95" y="1006"/>
                  </a:lnTo>
                  <a:lnTo>
                    <a:pt x="96" y="1023"/>
                  </a:lnTo>
                  <a:lnTo>
                    <a:pt x="98" y="1040"/>
                  </a:lnTo>
                  <a:lnTo>
                    <a:pt x="98" y="1057"/>
                  </a:lnTo>
                  <a:lnTo>
                    <a:pt x="100" y="1074"/>
                  </a:lnTo>
                  <a:lnTo>
                    <a:pt x="102" y="1091"/>
                  </a:lnTo>
                  <a:lnTo>
                    <a:pt x="102" y="1108"/>
                  </a:lnTo>
                  <a:lnTo>
                    <a:pt x="104" y="1125"/>
                  </a:lnTo>
                  <a:lnTo>
                    <a:pt x="106" y="1141"/>
                  </a:lnTo>
                  <a:lnTo>
                    <a:pt x="106" y="1158"/>
                  </a:lnTo>
                  <a:lnTo>
                    <a:pt x="108" y="1173"/>
                  </a:lnTo>
                  <a:lnTo>
                    <a:pt x="110" y="1190"/>
                  </a:lnTo>
                  <a:lnTo>
                    <a:pt x="110" y="1205"/>
                  </a:lnTo>
                  <a:lnTo>
                    <a:pt x="112" y="1220"/>
                  </a:lnTo>
                  <a:lnTo>
                    <a:pt x="112" y="1236"/>
                  </a:lnTo>
                  <a:lnTo>
                    <a:pt x="114" y="1253"/>
                  </a:lnTo>
                  <a:lnTo>
                    <a:pt x="114" y="1268"/>
                  </a:lnTo>
                  <a:lnTo>
                    <a:pt x="115" y="1283"/>
                  </a:lnTo>
                  <a:lnTo>
                    <a:pt x="117" y="1298"/>
                  </a:lnTo>
                  <a:lnTo>
                    <a:pt x="119" y="1313"/>
                  </a:lnTo>
                  <a:lnTo>
                    <a:pt x="119" y="1327"/>
                  </a:lnTo>
                  <a:lnTo>
                    <a:pt x="123" y="1344"/>
                  </a:lnTo>
                  <a:lnTo>
                    <a:pt x="123" y="1357"/>
                  </a:lnTo>
                  <a:lnTo>
                    <a:pt x="125" y="1372"/>
                  </a:lnTo>
                  <a:lnTo>
                    <a:pt x="127" y="1388"/>
                  </a:lnTo>
                  <a:lnTo>
                    <a:pt x="129" y="1401"/>
                  </a:lnTo>
                  <a:lnTo>
                    <a:pt x="129" y="1414"/>
                  </a:lnTo>
                  <a:lnTo>
                    <a:pt x="131" y="1429"/>
                  </a:lnTo>
                  <a:lnTo>
                    <a:pt x="133" y="1443"/>
                  </a:lnTo>
                  <a:lnTo>
                    <a:pt x="133" y="1456"/>
                  </a:lnTo>
                  <a:lnTo>
                    <a:pt x="135" y="1469"/>
                  </a:lnTo>
                  <a:lnTo>
                    <a:pt x="136" y="1483"/>
                  </a:lnTo>
                  <a:lnTo>
                    <a:pt x="138" y="1496"/>
                  </a:lnTo>
                  <a:lnTo>
                    <a:pt x="140" y="1509"/>
                  </a:lnTo>
                  <a:lnTo>
                    <a:pt x="142" y="1521"/>
                  </a:lnTo>
                  <a:lnTo>
                    <a:pt x="144" y="1534"/>
                  </a:lnTo>
                  <a:lnTo>
                    <a:pt x="146" y="1547"/>
                  </a:lnTo>
                  <a:lnTo>
                    <a:pt x="148" y="1559"/>
                  </a:lnTo>
                  <a:lnTo>
                    <a:pt x="150" y="1572"/>
                  </a:lnTo>
                  <a:lnTo>
                    <a:pt x="154" y="1583"/>
                  </a:lnTo>
                  <a:lnTo>
                    <a:pt x="154" y="1595"/>
                  </a:lnTo>
                  <a:lnTo>
                    <a:pt x="157" y="1606"/>
                  </a:lnTo>
                  <a:lnTo>
                    <a:pt x="159" y="1618"/>
                  </a:lnTo>
                  <a:lnTo>
                    <a:pt x="161" y="1631"/>
                  </a:lnTo>
                  <a:lnTo>
                    <a:pt x="163" y="1640"/>
                  </a:lnTo>
                  <a:lnTo>
                    <a:pt x="167" y="1652"/>
                  </a:lnTo>
                  <a:lnTo>
                    <a:pt x="169" y="1663"/>
                  </a:lnTo>
                  <a:lnTo>
                    <a:pt x="171" y="1675"/>
                  </a:lnTo>
                  <a:lnTo>
                    <a:pt x="174" y="1684"/>
                  </a:lnTo>
                  <a:lnTo>
                    <a:pt x="176" y="1695"/>
                  </a:lnTo>
                  <a:lnTo>
                    <a:pt x="180" y="1705"/>
                  </a:lnTo>
                  <a:lnTo>
                    <a:pt x="182" y="1716"/>
                  </a:lnTo>
                  <a:lnTo>
                    <a:pt x="184" y="1726"/>
                  </a:lnTo>
                  <a:lnTo>
                    <a:pt x="188" y="1735"/>
                  </a:lnTo>
                  <a:lnTo>
                    <a:pt x="192" y="1745"/>
                  </a:lnTo>
                  <a:lnTo>
                    <a:pt x="195" y="1754"/>
                  </a:lnTo>
                  <a:lnTo>
                    <a:pt x="197" y="1764"/>
                  </a:lnTo>
                  <a:lnTo>
                    <a:pt x="201" y="1771"/>
                  </a:lnTo>
                  <a:lnTo>
                    <a:pt x="205" y="1781"/>
                  </a:lnTo>
                  <a:lnTo>
                    <a:pt x="209" y="1789"/>
                  </a:lnTo>
                  <a:lnTo>
                    <a:pt x="211" y="1796"/>
                  </a:lnTo>
                  <a:lnTo>
                    <a:pt x="214" y="1806"/>
                  </a:lnTo>
                  <a:lnTo>
                    <a:pt x="220" y="1813"/>
                  </a:lnTo>
                  <a:lnTo>
                    <a:pt x="224" y="1823"/>
                  </a:lnTo>
                  <a:lnTo>
                    <a:pt x="228" y="1828"/>
                  </a:lnTo>
                  <a:lnTo>
                    <a:pt x="231" y="1836"/>
                  </a:lnTo>
                  <a:lnTo>
                    <a:pt x="235" y="1844"/>
                  </a:lnTo>
                  <a:lnTo>
                    <a:pt x="241" y="1851"/>
                  </a:lnTo>
                  <a:lnTo>
                    <a:pt x="245" y="1857"/>
                  </a:lnTo>
                  <a:lnTo>
                    <a:pt x="249" y="1865"/>
                  </a:lnTo>
                  <a:lnTo>
                    <a:pt x="254" y="1872"/>
                  </a:lnTo>
                  <a:lnTo>
                    <a:pt x="258" y="1880"/>
                  </a:lnTo>
                  <a:lnTo>
                    <a:pt x="264" y="1884"/>
                  </a:lnTo>
                  <a:lnTo>
                    <a:pt x="268" y="1891"/>
                  </a:lnTo>
                  <a:lnTo>
                    <a:pt x="273" y="1897"/>
                  </a:lnTo>
                  <a:lnTo>
                    <a:pt x="277" y="1903"/>
                  </a:lnTo>
                  <a:lnTo>
                    <a:pt x="283" y="1908"/>
                  </a:lnTo>
                  <a:lnTo>
                    <a:pt x="289" y="1914"/>
                  </a:lnTo>
                  <a:lnTo>
                    <a:pt x="292" y="1920"/>
                  </a:lnTo>
                  <a:lnTo>
                    <a:pt x="298" y="1927"/>
                  </a:lnTo>
                  <a:lnTo>
                    <a:pt x="304" y="1931"/>
                  </a:lnTo>
                  <a:lnTo>
                    <a:pt x="309" y="1937"/>
                  </a:lnTo>
                  <a:lnTo>
                    <a:pt x="315" y="1943"/>
                  </a:lnTo>
                  <a:lnTo>
                    <a:pt x="321" y="1948"/>
                  </a:lnTo>
                  <a:lnTo>
                    <a:pt x="327" y="1952"/>
                  </a:lnTo>
                  <a:lnTo>
                    <a:pt x="332" y="1958"/>
                  </a:lnTo>
                  <a:lnTo>
                    <a:pt x="338" y="1962"/>
                  </a:lnTo>
                  <a:lnTo>
                    <a:pt x="346" y="1967"/>
                  </a:lnTo>
                  <a:lnTo>
                    <a:pt x="351" y="1971"/>
                  </a:lnTo>
                  <a:lnTo>
                    <a:pt x="357" y="1975"/>
                  </a:lnTo>
                  <a:lnTo>
                    <a:pt x="363" y="1979"/>
                  </a:lnTo>
                  <a:lnTo>
                    <a:pt x="370" y="1984"/>
                  </a:lnTo>
                  <a:lnTo>
                    <a:pt x="376" y="1988"/>
                  </a:lnTo>
                  <a:lnTo>
                    <a:pt x="382" y="1992"/>
                  </a:lnTo>
                  <a:lnTo>
                    <a:pt x="389" y="1996"/>
                  </a:lnTo>
                  <a:lnTo>
                    <a:pt x="395" y="2001"/>
                  </a:lnTo>
                  <a:lnTo>
                    <a:pt x="403" y="2003"/>
                  </a:lnTo>
                  <a:lnTo>
                    <a:pt x="408" y="2007"/>
                  </a:lnTo>
                  <a:lnTo>
                    <a:pt x="416" y="2011"/>
                  </a:lnTo>
                  <a:lnTo>
                    <a:pt x="424" y="2015"/>
                  </a:lnTo>
                  <a:lnTo>
                    <a:pt x="431" y="2019"/>
                  </a:lnTo>
                  <a:lnTo>
                    <a:pt x="437" y="2022"/>
                  </a:lnTo>
                  <a:lnTo>
                    <a:pt x="444" y="2026"/>
                  </a:lnTo>
                  <a:lnTo>
                    <a:pt x="452" y="2030"/>
                  </a:lnTo>
                  <a:lnTo>
                    <a:pt x="460" y="2034"/>
                  </a:lnTo>
                  <a:lnTo>
                    <a:pt x="465" y="2036"/>
                  </a:lnTo>
                  <a:lnTo>
                    <a:pt x="475" y="2039"/>
                  </a:lnTo>
                  <a:lnTo>
                    <a:pt x="482" y="2043"/>
                  </a:lnTo>
                  <a:lnTo>
                    <a:pt x="490" y="2047"/>
                  </a:lnTo>
                  <a:lnTo>
                    <a:pt x="498" y="2049"/>
                  </a:lnTo>
                  <a:lnTo>
                    <a:pt x="505" y="2053"/>
                  </a:lnTo>
                  <a:lnTo>
                    <a:pt x="513" y="2057"/>
                  </a:lnTo>
                  <a:lnTo>
                    <a:pt x="522" y="2060"/>
                  </a:lnTo>
                  <a:lnTo>
                    <a:pt x="530" y="2062"/>
                  </a:lnTo>
                  <a:lnTo>
                    <a:pt x="538" y="2066"/>
                  </a:lnTo>
                  <a:lnTo>
                    <a:pt x="547" y="2070"/>
                  </a:lnTo>
                  <a:lnTo>
                    <a:pt x="555" y="2074"/>
                  </a:lnTo>
                  <a:lnTo>
                    <a:pt x="562" y="2076"/>
                  </a:lnTo>
                  <a:lnTo>
                    <a:pt x="572" y="2079"/>
                  </a:lnTo>
                  <a:lnTo>
                    <a:pt x="581" y="2083"/>
                  </a:lnTo>
                  <a:lnTo>
                    <a:pt x="589" y="2085"/>
                  </a:lnTo>
                  <a:lnTo>
                    <a:pt x="597" y="2089"/>
                  </a:lnTo>
                  <a:lnTo>
                    <a:pt x="606" y="2093"/>
                  </a:lnTo>
                  <a:lnTo>
                    <a:pt x="616" y="2095"/>
                  </a:lnTo>
                  <a:lnTo>
                    <a:pt x="623" y="2096"/>
                  </a:lnTo>
                  <a:lnTo>
                    <a:pt x="633" y="2102"/>
                  </a:lnTo>
                  <a:lnTo>
                    <a:pt x="642" y="2104"/>
                  </a:lnTo>
                  <a:lnTo>
                    <a:pt x="652" y="2108"/>
                  </a:lnTo>
                  <a:lnTo>
                    <a:pt x="659" y="2110"/>
                  </a:lnTo>
                  <a:lnTo>
                    <a:pt x="669" y="2114"/>
                  </a:lnTo>
                  <a:lnTo>
                    <a:pt x="678" y="2115"/>
                  </a:lnTo>
                  <a:lnTo>
                    <a:pt x="688" y="2119"/>
                  </a:lnTo>
                  <a:lnTo>
                    <a:pt x="697" y="2121"/>
                  </a:lnTo>
                  <a:lnTo>
                    <a:pt x="707" y="2125"/>
                  </a:lnTo>
                  <a:lnTo>
                    <a:pt x="716" y="2127"/>
                  </a:lnTo>
                  <a:lnTo>
                    <a:pt x="726" y="2131"/>
                  </a:lnTo>
                  <a:lnTo>
                    <a:pt x="735" y="2133"/>
                  </a:lnTo>
                  <a:lnTo>
                    <a:pt x="745" y="2136"/>
                  </a:lnTo>
                  <a:lnTo>
                    <a:pt x="754" y="2138"/>
                  </a:lnTo>
                  <a:lnTo>
                    <a:pt x="764" y="2140"/>
                  </a:lnTo>
                  <a:lnTo>
                    <a:pt x="773" y="2144"/>
                  </a:lnTo>
                  <a:lnTo>
                    <a:pt x="785" y="2146"/>
                  </a:lnTo>
                  <a:lnTo>
                    <a:pt x="794" y="2150"/>
                  </a:lnTo>
                  <a:lnTo>
                    <a:pt x="804" y="2152"/>
                  </a:lnTo>
                  <a:lnTo>
                    <a:pt x="813" y="2153"/>
                  </a:lnTo>
                  <a:lnTo>
                    <a:pt x="825" y="2157"/>
                  </a:lnTo>
                  <a:lnTo>
                    <a:pt x="834" y="2159"/>
                  </a:lnTo>
                  <a:lnTo>
                    <a:pt x="844" y="2161"/>
                  </a:lnTo>
                  <a:lnTo>
                    <a:pt x="855" y="2163"/>
                  </a:lnTo>
                  <a:lnTo>
                    <a:pt x="865" y="2167"/>
                  </a:lnTo>
                  <a:lnTo>
                    <a:pt x="876" y="2169"/>
                  </a:lnTo>
                  <a:lnTo>
                    <a:pt x="886" y="2171"/>
                  </a:lnTo>
                  <a:lnTo>
                    <a:pt x="895" y="2172"/>
                  </a:lnTo>
                  <a:lnTo>
                    <a:pt x="907" y="2174"/>
                  </a:lnTo>
                  <a:lnTo>
                    <a:pt x="916" y="2176"/>
                  </a:lnTo>
                  <a:lnTo>
                    <a:pt x="927" y="2178"/>
                  </a:lnTo>
                  <a:lnTo>
                    <a:pt x="937" y="2180"/>
                  </a:lnTo>
                  <a:lnTo>
                    <a:pt x="946" y="2182"/>
                  </a:lnTo>
                  <a:lnTo>
                    <a:pt x="958" y="2184"/>
                  </a:lnTo>
                  <a:lnTo>
                    <a:pt x="967" y="2186"/>
                  </a:lnTo>
                  <a:lnTo>
                    <a:pt x="979" y="2186"/>
                  </a:lnTo>
                  <a:lnTo>
                    <a:pt x="988" y="2188"/>
                  </a:lnTo>
                  <a:lnTo>
                    <a:pt x="998" y="2190"/>
                  </a:lnTo>
                  <a:lnTo>
                    <a:pt x="1009" y="2191"/>
                  </a:lnTo>
                  <a:lnTo>
                    <a:pt x="1019" y="2191"/>
                  </a:lnTo>
                  <a:lnTo>
                    <a:pt x="1030" y="2193"/>
                  </a:lnTo>
                  <a:lnTo>
                    <a:pt x="1042" y="2195"/>
                  </a:lnTo>
                  <a:lnTo>
                    <a:pt x="1051" y="2197"/>
                  </a:lnTo>
                  <a:lnTo>
                    <a:pt x="1062" y="2197"/>
                  </a:lnTo>
                  <a:lnTo>
                    <a:pt x="1072" y="2197"/>
                  </a:lnTo>
                  <a:lnTo>
                    <a:pt x="1081" y="2197"/>
                  </a:lnTo>
                  <a:lnTo>
                    <a:pt x="1093" y="2199"/>
                  </a:lnTo>
                  <a:lnTo>
                    <a:pt x="1102" y="2199"/>
                  </a:lnTo>
                  <a:lnTo>
                    <a:pt x="1114" y="2199"/>
                  </a:lnTo>
                  <a:lnTo>
                    <a:pt x="1123" y="2199"/>
                  </a:lnTo>
                  <a:lnTo>
                    <a:pt x="1135" y="2201"/>
                  </a:lnTo>
                  <a:lnTo>
                    <a:pt x="1144" y="2201"/>
                  </a:lnTo>
                  <a:lnTo>
                    <a:pt x="1156" y="2201"/>
                  </a:lnTo>
                  <a:lnTo>
                    <a:pt x="1165" y="2201"/>
                  </a:lnTo>
                  <a:lnTo>
                    <a:pt x="1177" y="2201"/>
                  </a:lnTo>
                  <a:lnTo>
                    <a:pt x="1186" y="2199"/>
                  </a:lnTo>
                  <a:lnTo>
                    <a:pt x="1196" y="2199"/>
                  </a:lnTo>
                  <a:lnTo>
                    <a:pt x="1207" y="2199"/>
                  </a:lnTo>
                  <a:lnTo>
                    <a:pt x="1218" y="2199"/>
                  </a:lnTo>
                  <a:lnTo>
                    <a:pt x="1226" y="2197"/>
                  </a:lnTo>
                  <a:lnTo>
                    <a:pt x="1237" y="2197"/>
                  </a:lnTo>
                  <a:lnTo>
                    <a:pt x="1247" y="2195"/>
                  </a:lnTo>
                  <a:lnTo>
                    <a:pt x="1258" y="2193"/>
                  </a:lnTo>
                  <a:lnTo>
                    <a:pt x="1266" y="2191"/>
                  </a:lnTo>
                  <a:lnTo>
                    <a:pt x="1277" y="2191"/>
                  </a:lnTo>
                  <a:lnTo>
                    <a:pt x="1287" y="2190"/>
                  </a:lnTo>
                  <a:lnTo>
                    <a:pt x="1296" y="2188"/>
                  </a:lnTo>
                  <a:lnTo>
                    <a:pt x="1306" y="2186"/>
                  </a:lnTo>
                  <a:lnTo>
                    <a:pt x="1317" y="2184"/>
                  </a:lnTo>
                  <a:lnTo>
                    <a:pt x="1327" y="2182"/>
                  </a:lnTo>
                  <a:lnTo>
                    <a:pt x="1336" y="2180"/>
                  </a:lnTo>
                  <a:lnTo>
                    <a:pt x="1346" y="2178"/>
                  </a:lnTo>
                  <a:lnTo>
                    <a:pt x="1355" y="2176"/>
                  </a:lnTo>
                  <a:lnTo>
                    <a:pt x="1365" y="2174"/>
                  </a:lnTo>
                  <a:lnTo>
                    <a:pt x="1374" y="2172"/>
                  </a:lnTo>
                  <a:lnTo>
                    <a:pt x="1384" y="2169"/>
                  </a:lnTo>
                  <a:lnTo>
                    <a:pt x="1393" y="2167"/>
                  </a:lnTo>
                  <a:lnTo>
                    <a:pt x="1403" y="2163"/>
                  </a:lnTo>
                  <a:lnTo>
                    <a:pt x="1412" y="2161"/>
                  </a:lnTo>
                  <a:lnTo>
                    <a:pt x="1422" y="2157"/>
                  </a:lnTo>
                  <a:lnTo>
                    <a:pt x="1429" y="2155"/>
                  </a:lnTo>
                  <a:lnTo>
                    <a:pt x="1439" y="2152"/>
                  </a:lnTo>
                  <a:lnTo>
                    <a:pt x="1448" y="2150"/>
                  </a:lnTo>
                  <a:lnTo>
                    <a:pt x="1458" y="2146"/>
                  </a:lnTo>
                  <a:lnTo>
                    <a:pt x="1466" y="2144"/>
                  </a:lnTo>
                  <a:lnTo>
                    <a:pt x="1475" y="2140"/>
                  </a:lnTo>
                  <a:lnTo>
                    <a:pt x="1485" y="2136"/>
                  </a:lnTo>
                  <a:lnTo>
                    <a:pt x="1492" y="2133"/>
                  </a:lnTo>
                  <a:lnTo>
                    <a:pt x="1502" y="2131"/>
                  </a:lnTo>
                  <a:lnTo>
                    <a:pt x="1511" y="2127"/>
                  </a:lnTo>
                  <a:lnTo>
                    <a:pt x="1521" y="2125"/>
                  </a:lnTo>
                  <a:lnTo>
                    <a:pt x="1528" y="2121"/>
                  </a:lnTo>
                  <a:lnTo>
                    <a:pt x="1536" y="2117"/>
                  </a:lnTo>
                  <a:lnTo>
                    <a:pt x="1544" y="2114"/>
                  </a:lnTo>
                  <a:lnTo>
                    <a:pt x="1553" y="2110"/>
                  </a:lnTo>
                  <a:lnTo>
                    <a:pt x="1561" y="2106"/>
                  </a:lnTo>
                  <a:lnTo>
                    <a:pt x="1568" y="2102"/>
                  </a:lnTo>
                  <a:lnTo>
                    <a:pt x="1576" y="2098"/>
                  </a:lnTo>
                  <a:lnTo>
                    <a:pt x="1585" y="2095"/>
                  </a:lnTo>
                  <a:lnTo>
                    <a:pt x="1591" y="2091"/>
                  </a:lnTo>
                  <a:lnTo>
                    <a:pt x="1599" y="2087"/>
                  </a:lnTo>
                  <a:lnTo>
                    <a:pt x="1608" y="2083"/>
                  </a:lnTo>
                  <a:lnTo>
                    <a:pt x="1616" y="2079"/>
                  </a:lnTo>
                  <a:lnTo>
                    <a:pt x="1622" y="2076"/>
                  </a:lnTo>
                  <a:lnTo>
                    <a:pt x="1629" y="2072"/>
                  </a:lnTo>
                  <a:lnTo>
                    <a:pt x="1637" y="2068"/>
                  </a:lnTo>
                  <a:lnTo>
                    <a:pt x="1644" y="2066"/>
                  </a:lnTo>
                  <a:lnTo>
                    <a:pt x="1652" y="2060"/>
                  </a:lnTo>
                  <a:lnTo>
                    <a:pt x="1658" y="2057"/>
                  </a:lnTo>
                  <a:lnTo>
                    <a:pt x="1665" y="2053"/>
                  </a:lnTo>
                  <a:lnTo>
                    <a:pt x="1673" y="2049"/>
                  </a:lnTo>
                  <a:lnTo>
                    <a:pt x="1679" y="2045"/>
                  </a:lnTo>
                  <a:lnTo>
                    <a:pt x="1686" y="2041"/>
                  </a:lnTo>
                  <a:lnTo>
                    <a:pt x="1692" y="2036"/>
                  </a:lnTo>
                  <a:lnTo>
                    <a:pt x="1699" y="2034"/>
                  </a:lnTo>
                  <a:lnTo>
                    <a:pt x="1703" y="2028"/>
                  </a:lnTo>
                  <a:lnTo>
                    <a:pt x="1711" y="2026"/>
                  </a:lnTo>
                  <a:lnTo>
                    <a:pt x="1717" y="2020"/>
                  </a:lnTo>
                  <a:lnTo>
                    <a:pt x="1722" y="2019"/>
                  </a:lnTo>
                  <a:lnTo>
                    <a:pt x="1728" y="2015"/>
                  </a:lnTo>
                  <a:lnTo>
                    <a:pt x="1734" y="2011"/>
                  </a:lnTo>
                  <a:lnTo>
                    <a:pt x="1739" y="2007"/>
                  </a:lnTo>
                  <a:lnTo>
                    <a:pt x="1745" y="2003"/>
                  </a:lnTo>
                  <a:lnTo>
                    <a:pt x="1751" y="2000"/>
                  </a:lnTo>
                  <a:lnTo>
                    <a:pt x="1755" y="1996"/>
                  </a:lnTo>
                  <a:lnTo>
                    <a:pt x="1758" y="1992"/>
                  </a:lnTo>
                  <a:lnTo>
                    <a:pt x="1764" y="1988"/>
                  </a:lnTo>
                  <a:lnTo>
                    <a:pt x="1770" y="1984"/>
                  </a:lnTo>
                  <a:lnTo>
                    <a:pt x="1774" y="1981"/>
                  </a:lnTo>
                  <a:lnTo>
                    <a:pt x="1779" y="1977"/>
                  </a:lnTo>
                  <a:lnTo>
                    <a:pt x="1783" y="1973"/>
                  </a:lnTo>
                  <a:lnTo>
                    <a:pt x="1791" y="1965"/>
                  </a:lnTo>
                  <a:lnTo>
                    <a:pt x="1800" y="1958"/>
                  </a:lnTo>
                  <a:lnTo>
                    <a:pt x="1808" y="1950"/>
                  </a:lnTo>
                  <a:lnTo>
                    <a:pt x="1815" y="1943"/>
                  </a:lnTo>
                  <a:lnTo>
                    <a:pt x="1819" y="1939"/>
                  </a:lnTo>
                  <a:lnTo>
                    <a:pt x="1823" y="1933"/>
                  </a:lnTo>
                  <a:lnTo>
                    <a:pt x="1825" y="1929"/>
                  </a:lnTo>
                  <a:lnTo>
                    <a:pt x="1829" y="1925"/>
                  </a:lnTo>
                  <a:lnTo>
                    <a:pt x="1833" y="1920"/>
                  </a:lnTo>
                  <a:lnTo>
                    <a:pt x="1836" y="1916"/>
                  </a:lnTo>
                  <a:lnTo>
                    <a:pt x="1838" y="1910"/>
                  </a:lnTo>
                  <a:lnTo>
                    <a:pt x="1842" y="1906"/>
                  </a:lnTo>
                  <a:lnTo>
                    <a:pt x="1846" y="1901"/>
                  </a:lnTo>
                  <a:lnTo>
                    <a:pt x="1850" y="1895"/>
                  </a:lnTo>
                  <a:lnTo>
                    <a:pt x="1852" y="1889"/>
                  </a:lnTo>
                  <a:lnTo>
                    <a:pt x="1855" y="1886"/>
                  </a:lnTo>
                  <a:lnTo>
                    <a:pt x="1857" y="1880"/>
                  </a:lnTo>
                  <a:lnTo>
                    <a:pt x="1861" y="1874"/>
                  </a:lnTo>
                  <a:lnTo>
                    <a:pt x="1863" y="1867"/>
                  </a:lnTo>
                  <a:lnTo>
                    <a:pt x="1867" y="1861"/>
                  </a:lnTo>
                  <a:lnTo>
                    <a:pt x="1871" y="1855"/>
                  </a:lnTo>
                  <a:lnTo>
                    <a:pt x="1873" y="1848"/>
                  </a:lnTo>
                  <a:lnTo>
                    <a:pt x="1874" y="1840"/>
                  </a:lnTo>
                  <a:lnTo>
                    <a:pt x="1878" y="1834"/>
                  </a:lnTo>
                  <a:lnTo>
                    <a:pt x="1880" y="1827"/>
                  </a:lnTo>
                  <a:lnTo>
                    <a:pt x="1884" y="1819"/>
                  </a:lnTo>
                  <a:lnTo>
                    <a:pt x="1886" y="1811"/>
                  </a:lnTo>
                  <a:lnTo>
                    <a:pt x="1890" y="1804"/>
                  </a:lnTo>
                  <a:lnTo>
                    <a:pt x="1892" y="1796"/>
                  </a:lnTo>
                  <a:lnTo>
                    <a:pt x="1893" y="1787"/>
                  </a:lnTo>
                  <a:lnTo>
                    <a:pt x="1895" y="1779"/>
                  </a:lnTo>
                  <a:lnTo>
                    <a:pt x="1899" y="1770"/>
                  </a:lnTo>
                  <a:lnTo>
                    <a:pt x="1901" y="1760"/>
                  </a:lnTo>
                  <a:lnTo>
                    <a:pt x="1905" y="1751"/>
                  </a:lnTo>
                  <a:lnTo>
                    <a:pt x="1907" y="1741"/>
                  </a:lnTo>
                  <a:lnTo>
                    <a:pt x="1911" y="1732"/>
                  </a:lnTo>
                  <a:lnTo>
                    <a:pt x="1912" y="1722"/>
                  </a:lnTo>
                  <a:lnTo>
                    <a:pt x="1914" y="1711"/>
                  </a:lnTo>
                  <a:lnTo>
                    <a:pt x="1916" y="1699"/>
                  </a:lnTo>
                  <a:lnTo>
                    <a:pt x="1920" y="1688"/>
                  </a:lnTo>
                  <a:lnTo>
                    <a:pt x="1922" y="1676"/>
                  </a:lnTo>
                  <a:lnTo>
                    <a:pt x="1926" y="1665"/>
                  </a:lnTo>
                  <a:lnTo>
                    <a:pt x="1928" y="1652"/>
                  </a:lnTo>
                  <a:lnTo>
                    <a:pt x="1931" y="1640"/>
                  </a:lnTo>
                  <a:lnTo>
                    <a:pt x="1933" y="1627"/>
                  </a:lnTo>
                  <a:lnTo>
                    <a:pt x="1937" y="1614"/>
                  </a:lnTo>
                  <a:lnTo>
                    <a:pt x="1939" y="1600"/>
                  </a:lnTo>
                  <a:lnTo>
                    <a:pt x="1943" y="1587"/>
                  </a:lnTo>
                  <a:lnTo>
                    <a:pt x="1945" y="1572"/>
                  </a:lnTo>
                  <a:lnTo>
                    <a:pt x="1949" y="1557"/>
                  </a:lnTo>
                  <a:lnTo>
                    <a:pt x="1950" y="1543"/>
                  </a:lnTo>
                  <a:lnTo>
                    <a:pt x="1954" y="1528"/>
                  </a:lnTo>
                  <a:lnTo>
                    <a:pt x="1958" y="1511"/>
                  </a:lnTo>
                  <a:lnTo>
                    <a:pt x="1960" y="1496"/>
                  </a:lnTo>
                  <a:lnTo>
                    <a:pt x="1964" y="1479"/>
                  </a:lnTo>
                  <a:lnTo>
                    <a:pt x="1968" y="1460"/>
                  </a:lnTo>
                  <a:lnTo>
                    <a:pt x="1969" y="1443"/>
                  </a:lnTo>
                  <a:lnTo>
                    <a:pt x="1973" y="1426"/>
                  </a:lnTo>
                  <a:lnTo>
                    <a:pt x="1977" y="1408"/>
                  </a:lnTo>
                  <a:lnTo>
                    <a:pt x="1981" y="1389"/>
                  </a:lnTo>
                  <a:lnTo>
                    <a:pt x="1985" y="1370"/>
                  </a:lnTo>
                  <a:lnTo>
                    <a:pt x="1989" y="1351"/>
                  </a:lnTo>
                  <a:lnTo>
                    <a:pt x="1990" y="1332"/>
                  </a:lnTo>
                  <a:lnTo>
                    <a:pt x="1994" y="1313"/>
                  </a:lnTo>
                  <a:lnTo>
                    <a:pt x="1998" y="1293"/>
                  </a:lnTo>
                  <a:lnTo>
                    <a:pt x="2002" y="1274"/>
                  </a:lnTo>
                  <a:lnTo>
                    <a:pt x="2006" y="1253"/>
                  </a:lnTo>
                  <a:lnTo>
                    <a:pt x="2009" y="1234"/>
                  </a:lnTo>
                  <a:lnTo>
                    <a:pt x="2013" y="1213"/>
                  </a:lnTo>
                  <a:lnTo>
                    <a:pt x="2017" y="1192"/>
                  </a:lnTo>
                  <a:lnTo>
                    <a:pt x="2019" y="1169"/>
                  </a:lnTo>
                  <a:lnTo>
                    <a:pt x="2023" y="1148"/>
                  </a:lnTo>
                  <a:lnTo>
                    <a:pt x="2027" y="1127"/>
                  </a:lnTo>
                  <a:lnTo>
                    <a:pt x="2032" y="1106"/>
                  </a:lnTo>
                  <a:lnTo>
                    <a:pt x="2034" y="1084"/>
                  </a:lnTo>
                  <a:lnTo>
                    <a:pt x="2040" y="1063"/>
                  </a:lnTo>
                  <a:lnTo>
                    <a:pt x="2042" y="1040"/>
                  </a:lnTo>
                  <a:lnTo>
                    <a:pt x="2046" y="1019"/>
                  </a:lnTo>
                  <a:lnTo>
                    <a:pt x="2049" y="996"/>
                  </a:lnTo>
                  <a:lnTo>
                    <a:pt x="2053" y="975"/>
                  </a:lnTo>
                  <a:lnTo>
                    <a:pt x="2057" y="954"/>
                  </a:lnTo>
                  <a:lnTo>
                    <a:pt x="2063" y="931"/>
                  </a:lnTo>
                  <a:lnTo>
                    <a:pt x="2065" y="911"/>
                  </a:lnTo>
                  <a:lnTo>
                    <a:pt x="2070" y="890"/>
                  </a:lnTo>
                  <a:lnTo>
                    <a:pt x="2072" y="867"/>
                  </a:lnTo>
                  <a:lnTo>
                    <a:pt x="2076" y="844"/>
                  </a:lnTo>
                  <a:lnTo>
                    <a:pt x="2080" y="823"/>
                  </a:lnTo>
                  <a:lnTo>
                    <a:pt x="2084" y="802"/>
                  </a:lnTo>
                  <a:lnTo>
                    <a:pt x="2087" y="779"/>
                  </a:lnTo>
                  <a:lnTo>
                    <a:pt x="2091" y="759"/>
                  </a:lnTo>
                  <a:lnTo>
                    <a:pt x="2093" y="738"/>
                  </a:lnTo>
                  <a:lnTo>
                    <a:pt x="2097" y="717"/>
                  </a:lnTo>
                  <a:lnTo>
                    <a:pt x="2101" y="694"/>
                  </a:lnTo>
                  <a:lnTo>
                    <a:pt x="2104" y="673"/>
                  </a:lnTo>
                  <a:lnTo>
                    <a:pt x="2106" y="652"/>
                  </a:lnTo>
                  <a:lnTo>
                    <a:pt x="2110" y="633"/>
                  </a:lnTo>
                  <a:lnTo>
                    <a:pt x="2114" y="612"/>
                  </a:lnTo>
                  <a:lnTo>
                    <a:pt x="2118" y="591"/>
                  </a:lnTo>
                  <a:lnTo>
                    <a:pt x="2120" y="570"/>
                  </a:lnTo>
                  <a:lnTo>
                    <a:pt x="2124" y="551"/>
                  </a:lnTo>
                  <a:lnTo>
                    <a:pt x="2127" y="532"/>
                  </a:lnTo>
                  <a:lnTo>
                    <a:pt x="2129" y="511"/>
                  </a:lnTo>
                  <a:lnTo>
                    <a:pt x="2133" y="494"/>
                  </a:lnTo>
                  <a:lnTo>
                    <a:pt x="2137" y="475"/>
                  </a:lnTo>
                  <a:lnTo>
                    <a:pt x="2139" y="456"/>
                  </a:lnTo>
                  <a:lnTo>
                    <a:pt x="2141" y="437"/>
                  </a:lnTo>
                  <a:lnTo>
                    <a:pt x="2144" y="420"/>
                  </a:lnTo>
                  <a:lnTo>
                    <a:pt x="2148" y="403"/>
                  </a:lnTo>
                  <a:lnTo>
                    <a:pt x="2150" y="386"/>
                  </a:lnTo>
                  <a:lnTo>
                    <a:pt x="2152" y="369"/>
                  </a:lnTo>
                  <a:lnTo>
                    <a:pt x="2154" y="354"/>
                  </a:lnTo>
                  <a:lnTo>
                    <a:pt x="2158" y="337"/>
                  </a:lnTo>
                  <a:lnTo>
                    <a:pt x="2160" y="321"/>
                  </a:lnTo>
                  <a:lnTo>
                    <a:pt x="2162" y="308"/>
                  </a:lnTo>
                  <a:lnTo>
                    <a:pt x="2165" y="293"/>
                  </a:lnTo>
                  <a:lnTo>
                    <a:pt x="2167" y="280"/>
                  </a:lnTo>
                  <a:lnTo>
                    <a:pt x="2167" y="264"/>
                  </a:lnTo>
                  <a:lnTo>
                    <a:pt x="2169" y="251"/>
                  </a:lnTo>
                  <a:lnTo>
                    <a:pt x="2171" y="238"/>
                  </a:lnTo>
                  <a:lnTo>
                    <a:pt x="2173" y="226"/>
                  </a:lnTo>
                  <a:lnTo>
                    <a:pt x="2175" y="213"/>
                  </a:lnTo>
                  <a:lnTo>
                    <a:pt x="2175" y="202"/>
                  </a:lnTo>
                  <a:lnTo>
                    <a:pt x="2177" y="190"/>
                  </a:lnTo>
                  <a:lnTo>
                    <a:pt x="2179" y="181"/>
                  </a:lnTo>
                  <a:lnTo>
                    <a:pt x="2179" y="169"/>
                  </a:lnTo>
                  <a:lnTo>
                    <a:pt x="2181" y="160"/>
                  </a:lnTo>
                  <a:lnTo>
                    <a:pt x="2182" y="150"/>
                  </a:lnTo>
                  <a:lnTo>
                    <a:pt x="2184" y="141"/>
                  </a:lnTo>
                  <a:lnTo>
                    <a:pt x="2184" y="133"/>
                  </a:lnTo>
                  <a:lnTo>
                    <a:pt x="2184" y="124"/>
                  </a:lnTo>
                  <a:lnTo>
                    <a:pt x="2184" y="116"/>
                  </a:lnTo>
                  <a:lnTo>
                    <a:pt x="2186" y="109"/>
                  </a:lnTo>
                  <a:lnTo>
                    <a:pt x="2186" y="101"/>
                  </a:lnTo>
                  <a:lnTo>
                    <a:pt x="2188" y="93"/>
                  </a:lnTo>
                  <a:lnTo>
                    <a:pt x="2188" y="88"/>
                  </a:lnTo>
                  <a:lnTo>
                    <a:pt x="2188" y="80"/>
                  </a:lnTo>
                  <a:lnTo>
                    <a:pt x="2188" y="74"/>
                  </a:lnTo>
                  <a:lnTo>
                    <a:pt x="2188" y="69"/>
                  </a:lnTo>
                  <a:lnTo>
                    <a:pt x="2190" y="63"/>
                  </a:lnTo>
                  <a:lnTo>
                    <a:pt x="2190" y="59"/>
                  </a:lnTo>
                  <a:lnTo>
                    <a:pt x="2190" y="53"/>
                  </a:lnTo>
                  <a:lnTo>
                    <a:pt x="2190" y="50"/>
                  </a:lnTo>
                  <a:lnTo>
                    <a:pt x="2190" y="46"/>
                  </a:lnTo>
                  <a:lnTo>
                    <a:pt x="2192" y="42"/>
                  </a:lnTo>
                  <a:lnTo>
                    <a:pt x="2192" y="33"/>
                  </a:lnTo>
                  <a:lnTo>
                    <a:pt x="2192" y="29"/>
                  </a:lnTo>
                  <a:lnTo>
                    <a:pt x="2192" y="21"/>
                  </a:lnTo>
                  <a:lnTo>
                    <a:pt x="2192" y="17"/>
                  </a:lnTo>
                  <a:lnTo>
                    <a:pt x="2190" y="12"/>
                  </a:lnTo>
                  <a:lnTo>
                    <a:pt x="2190" y="10"/>
                  </a:lnTo>
                  <a:lnTo>
                    <a:pt x="2190" y="4"/>
                  </a:lnTo>
                  <a:lnTo>
                    <a:pt x="2188" y="2"/>
                  </a:lnTo>
                  <a:lnTo>
                    <a:pt x="2186" y="0"/>
                  </a:lnTo>
                  <a:lnTo>
                    <a:pt x="2184" y="0"/>
                  </a:lnTo>
                  <a:lnTo>
                    <a:pt x="2184" y="2"/>
                  </a:lnTo>
                  <a:lnTo>
                    <a:pt x="2181" y="2"/>
                  </a:lnTo>
                  <a:lnTo>
                    <a:pt x="2177" y="6"/>
                  </a:lnTo>
                  <a:lnTo>
                    <a:pt x="2171" y="8"/>
                  </a:lnTo>
                  <a:lnTo>
                    <a:pt x="2165" y="14"/>
                  </a:lnTo>
                  <a:lnTo>
                    <a:pt x="2158" y="17"/>
                  </a:lnTo>
                  <a:lnTo>
                    <a:pt x="2148" y="23"/>
                  </a:lnTo>
                  <a:lnTo>
                    <a:pt x="2144" y="25"/>
                  </a:lnTo>
                  <a:lnTo>
                    <a:pt x="2139" y="27"/>
                  </a:lnTo>
                  <a:lnTo>
                    <a:pt x="2133" y="31"/>
                  </a:lnTo>
                  <a:lnTo>
                    <a:pt x="2127" y="33"/>
                  </a:lnTo>
                  <a:lnTo>
                    <a:pt x="2122" y="36"/>
                  </a:lnTo>
                  <a:lnTo>
                    <a:pt x="2116" y="40"/>
                  </a:lnTo>
                  <a:lnTo>
                    <a:pt x="2110" y="42"/>
                  </a:lnTo>
                  <a:lnTo>
                    <a:pt x="2104" y="46"/>
                  </a:lnTo>
                  <a:lnTo>
                    <a:pt x="2097" y="50"/>
                  </a:lnTo>
                  <a:lnTo>
                    <a:pt x="2091" y="53"/>
                  </a:lnTo>
                  <a:lnTo>
                    <a:pt x="2084" y="55"/>
                  </a:lnTo>
                  <a:lnTo>
                    <a:pt x="2078" y="59"/>
                  </a:lnTo>
                  <a:lnTo>
                    <a:pt x="2070" y="63"/>
                  </a:lnTo>
                  <a:lnTo>
                    <a:pt x="2063" y="69"/>
                  </a:lnTo>
                  <a:lnTo>
                    <a:pt x="2055" y="72"/>
                  </a:lnTo>
                  <a:lnTo>
                    <a:pt x="2047" y="76"/>
                  </a:lnTo>
                  <a:lnTo>
                    <a:pt x="2038" y="80"/>
                  </a:lnTo>
                  <a:lnTo>
                    <a:pt x="2030" y="84"/>
                  </a:lnTo>
                  <a:lnTo>
                    <a:pt x="2021" y="88"/>
                  </a:lnTo>
                  <a:lnTo>
                    <a:pt x="2011" y="91"/>
                  </a:lnTo>
                  <a:lnTo>
                    <a:pt x="2002" y="95"/>
                  </a:lnTo>
                  <a:lnTo>
                    <a:pt x="1994" y="99"/>
                  </a:lnTo>
                  <a:lnTo>
                    <a:pt x="1985" y="103"/>
                  </a:lnTo>
                  <a:lnTo>
                    <a:pt x="1975" y="109"/>
                  </a:lnTo>
                  <a:lnTo>
                    <a:pt x="1964" y="112"/>
                  </a:lnTo>
                  <a:lnTo>
                    <a:pt x="1954" y="116"/>
                  </a:lnTo>
                  <a:lnTo>
                    <a:pt x="1945" y="120"/>
                  </a:lnTo>
                  <a:lnTo>
                    <a:pt x="1935" y="124"/>
                  </a:lnTo>
                  <a:lnTo>
                    <a:pt x="1924" y="129"/>
                  </a:lnTo>
                  <a:lnTo>
                    <a:pt x="1912" y="133"/>
                  </a:lnTo>
                  <a:lnTo>
                    <a:pt x="1903" y="137"/>
                  </a:lnTo>
                  <a:lnTo>
                    <a:pt x="1892" y="141"/>
                  </a:lnTo>
                  <a:lnTo>
                    <a:pt x="1880" y="145"/>
                  </a:lnTo>
                  <a:lnTo>
                    <a:pt x="1869" y="150"/>
                  </a:lnTo>
                  <a:lnTo>
                    <a:pt x="1857" y="152"/>
                  </a:lnTo>
                  <a:lnTo>
                    <a:pt x="1846" y="158"/>
                  </a:lnTo>
                  <a:lnTo>
                    <a:pt x="1834" y="160"/>
                  </a:lnTo>
                  <a:lnTo>
                    <a:pt x="1823" y="166"/>
                  </a:lnTo>
                  <a:lnTo>
                    <a:pt x="1812" y="167"/>
                  </a:lnTo>
                  <a:lnTo>
                    <a:pt x="1798" y="173"/>
                  </a:lnTo>
                  <a:lnTo>
                    <a:pt x="1785" y="177"/>
                  </a:lnTo>
                  <a:lnTo>
                    <a:pt x="1774" y="179"/>
                  </a:lnTo>
                  <a:lnTo>
                    <a:pt x="1760" y="183"/>
                  </a:lnTo>
                  <a:lnTo>
                    <a:pt x="1749" y="186"/>
                  </a:lnTo>
                  <a:lnTo>
                    <a:pt x="1736" y="188"/>
                  </a:lnTo>
                  <a:lnTo>
                    <a:pt x="1724" y="192"/>
                  </a:lnTo>
                  <a:lnTo>
                    <a:pt x="1711" y="196"/>
                  </a:lnTo>
                  <a:lnTo>
                    <a:pt x="1698" y="200"/>
                  </a:lnTo>
                  <a:lnTo>
                    <a:pt x="1684" y="202"/>
                  </a:lnTo>
                  <a:lnTo>
                    <a:pt x="1671" y="204"/>
                  </a:lnTo>
                  <a:lnTo>
                    <a:pt x="1656" y="207"/>
                  </a:lnTo>
                  <a:lnTo>
                    <a:pt x="1642" y="209"/>
                  </a:lnTo>
                  <a:lnTo>
                    <a:pt x="1629" y="211"/>
                  </a:lnTo>
                  <a:lnTo>
                    <a:pt x="1616" y="215"/>
                  </a:lnTo>
                  <a:lnTo>
                    <a:pt x="1601" y="217"/>
                  </a:lnTo>
                  <a:lnTo>
                    <a:pt x="1587" y="219"/>
                  </a:lnTo>
                  <a:lnTo>
                    <a:pt x="1574" y="221"/>
                  </a:lnTo>
                  <a:lnTo>
                    <a:pt x="1561" y="223"/>
                  </a:lnTo>
                  <a:lnTo>
                    <a:pt x="1545" y="224"/>
                  </a:lnTo>
                  <a:lnTo>
                    <a:pt x="1532" y="226"/>
                  </a:lnTo>
                  <a:lnTo>
                    <a:pt x="1517" y="228"/>
                  </a:lnTo>
                  <a:lnTo>
                    <a:pt x="1504" y="228"/>
                  </a:lnTo>
                  <a:lnTo>
                    <a:pt x="1488" y="230"/>
                  </a:lnTo>
                  <a:lnTo>
                    <a:pt x="1473" y="232"/>
                  </a:lnTo>
                  <a:lnTo>
                    <a:pt x="1458" y="232"/>
                  </a:lnTo>
                  <a:lnTo>
                    <a:pt x="1445" y="234"/>
                  </a:lnTo>
                  <a:lnTo>
                    <a:pt x="1429" y="234"/>
                  </a:lnTo>
                  <a:lnTo>
                    <a:pt x="1414" y="236"/>
                  </a:lnTo>
                  <a:lnTo>
                    <a:pt x="1399" y="236"/>
                  </a:lnTo>
                  <a:lnTo>
                    <a:pt x="1384" y="238"/>
                  </a:lnTo>
                  <a:lnTo>
                    <a:pt x="1371" y="238"/>
                  </a:lnTo>
                  <a:lnTo>
                    <a:pt x="1355" y="240"/>
                  </a:lnTo>
                  <a:lnTo>
                    <a:pt x="1338" y="240"/>
                  </a:lnTo>
                  <a:lnTo>
                    <a:pt x="1323" y="240"/>
                  </a:lnTo>
                  <a:lnTo>
                    <a:pt x="1308" y="240"/>
                  </a:lnTo>
                  <a:lnTo>
                    <a:pt x="1293" y="240"/>
                  </a:lnTo>
                  <a:lnTo>
                    <a:pt x="1277" y="240"/>
                  </a:lnTo>
                  <a:lnTo>
                    <a:pt x="1262" y="240"/>
                  </a:lnTo>
                  <a:lnTo>
                    <a:pt x="1247" y="240"/>
                  </a:lnTo>
                  <a:lnTo>
                    <a:pt x="1232" y="242"/>
                  </a:lnTo>
                  <a:lnTo>
                    <a:pt x="1215" y="240"/>
                  </a:lnTo>
                  <a:lnTo>
                    <a:pt x="1199" y="240"/>
                  </a:lnTo>
                  <a:lnTo>
                    <a:pt x="1184" y="238"/>
                  </a:lnTo>
                  <a:lnTo>
                    <a:pt x="1167" y="238"/>
                  </a:lnTo>
                  <a:lnTo>
                    <a:pt x="1152" y="238"/>
                  </a:lnTo>
                  <a:lnTo>
                    <a:pt x="1137" y="238"/>
                  </a:lnTo>
                  <a:lnTo>
                    <a:pt x="1120" y="236"/>
                  </a:lnTo>
                  <a:lnTo>
                    <a:pt x="1104" y="236"/>
                  </a:lnTo>
                  <a:lnTo>
                    <a:pt x="1089" y="234"/>
                  </a:lnTo>
                  <a:lnTo>
                    <a:pt x="1072" y="232"/>
                  </a:lnTo>
                  <a:lnTo>
                    <a:pt x="1055" y="232"/>
                  </a:lnTo>
                  <a:lnTo>
                    <a:pt x="1040" y="230"/>
                  </a:lnTo>
                  <a:lnTo>
                    <a:pt x="1024" y="228"/>
                  </a:lnTo>
                  <a:lnTo>
                    <a:pt x="1007" y="228"/>
                  </a:lnTo>
                  <a:lnTo>
                    <a:pt x="992" y="226"/>
                  </a:lnTo>
                  <a:lnTo>
                    <a:pt x="977" y="224"/>
                  </a:lnTo>
                  <a:lnTo>
                    <a:pt x="960" y="223"/>
                  </a:lnTo>
                  <a:lnTo>
                    <a:pt x="943" y="221"/>
                  </a:lnTo>
                  <a:lnTo>
                    <a:pt x="926" y="219"/>
                  </a:lnTo>
                  <a:lnTo>
                    <a:pt x="910" y="217"/>
                  </a:lnTo>
                  <a:lnTo>
                    <a:pt x="893" y="215"/>
                  </a:lnTo>
                  <a:lnTo>
                    <a:pt x="876" y="213"/>
                  </a:lnTo>
                  <a:lnTo>
                    <a:pt x="861" y="211"/>
                  </a:lnTo>
                  <a:lnTo>
                    <a:pt x="844" y="209"/>
                  </a:lnTo>
                  <a:lnTo>
                    <a:pt x="827" y="207"/>
                  </a:lnTo>
                  <a:lnTo>
                    <a:pt x="811" y="204"/>
                  </a:lnTo>
                  <a:lnTo>
                    <a:pt x="794" y="202"/>
                  </a:lnTo>
                  <a:lnTo>
                    <a:pt x="777" y="200"/>
                  </a:lnTo>
                  <a:lnTo>
                    <a:pt x="760" y="196"/>
                  </a:lnTo>
                  <a:lnTo>
                    <a:pt x="745" y="194"/>
                  </a:lnTo>
                  <a:lnTo>
                    <a:pt x="728" y="192"/>
                  </a:lnTo>
                  <a:lnTo>
                    <a:pt x="713" y="188"/>
                  </a:lnTo>
                  <a:lnTo>
                    <a:pt x="694" y="185"/>
                  </a:lnTo>
                  <a:lnTo>
                    <a:pt x="678" y="183"/>
                  </a:lnTo>
                  <a:lnTo>
                    <a:pt x="661" y="179"/>
                  </a:lnTo>
                  <a:lnTo>
                    <a:pt x="644" y="177"/>
                  </a:lnTo>
                  <a:lnTo>
                    <a:pt x="627" y="173"/>
                  </a:lnTo>
                  <a:lnTo>
                    <a:pt x="612" y="169"/>
                  </a:lnTo>
                  <a:lnTo>
                    <a:pt x="595" y="167"/>
                  </a:lnTo>
                  <a:lnTo>
                    <a:pt x="578" y="164"/>
                  </a:lnTo>
                  <a:lnTo>
                    <a:pt x="562" y="160"/>
                  </a:lnTo>
                  <a:lnTo>
                    <a:pt x="545" y="156"/>
                  </a:lnTo>
                  <a:lnTo>
                    <a:pt x="530" y="152"/>
                  </a:lnTo>
                  <a:lnTo>
                    <a:pt x="513" y="150"/>
                  </a:lnTo>
                  <a:lnTo>
                    <a:pt x="496" y="145"/>
                  </a:lnTo>
                  <a:lnTo>
                    <a:pt x="481" y="143"/>
                  </a:lnTo>
                  <a:lnTo>
                    <a:pt x="465" y="139"/>
                  </a:lnTo>
                  <a:lnTo>
                    <a:pt x="450" y="135"/>
                  </a:lnTo>
                  <a:lnTo>
                    <a:pt x="433" y="131"/>
                  </a:lnTo>
                  <a:lnTo>
                    <a:pt x="418" y="128"/>
                  </a:lnTo>
                  <a:lnTo>
                    <a:pt x="403" y="124"/>
                  </a:lnTo>
                  <a:lnTo>
                    <a:pt x="387" y="120"/>
                  </a:lnTo>
                  <a:lnTo>
                    <a:pt x="372" y="116"/>
                  </a:lnTo>
                  <a:lnTo>
                    <a:pt x="357" y="112"/>
                  </a:lnTo>
                  <a:lnTo>
                    <a:pt x="344" y="109"/>
                  </a:lnTo>
                  <a:lnTo>
                    <a:pt x="328" y="107"/>
                  </a:lnTo>
                  <a:lnTo>
                    <a:pt x="313" y="103"/>
                  </a:lnTo>
                  <a:lnTo>
                    <a:pt x="300" y="99"/>
                  </a:lnTo>
                  <a:lnTo>
                    <a:pt x="287" y="95"/>
                  </a:lnTo>
                  <a:lnTo>
                    <a:pt x="273" y="91"/>
                  </a:lnTo>
                  <a:lnTo>
                    <a:pt x="260" y="88"/>
                  </a:lnTo>
                  <a:lnTo>
                    <a:pt x="247" y="86"/>
                  </a:lnTo>
                  <a:lnTo>
                    <a:pt x="233" y="80"/>
                  </a:lnTo>
                  <a:lnTo>
                    <a:pt x="222" y="78"/>
                  </a:lnTo>
                  <a:lnTo>
                    <a:pt x="209" y="74"/>
                  </a:lnTo>
                  <a:lnTo>
                    <a:pt x="197" y="72"/>
                  </a:lnTo>
                  <a:lnTo>
                    <a:pt x="184" y="69"/>
                  </a:lnTo>
                  <a:lnTo>
                    <a:pt x="174" y="65"/>
                  </a:lnTo>
                  <a:lnTo>
                    <a:pt x="161" y="61"/>
                  </a:lnTo>
                  <a:lnTo>
                    <a:pt x="152" y="59"/>
                  </a:lnTo>
                  <a:lnTo>
                    <a:pt x="140" y="55"/>
                  </a:lnTo>
                  <a:lnTo>
                    <a:pt x="131" y="53"/>
                  </a:lnTo>
                  <a:lnTo>
                    <a:pt x="119" y="50"/>
                  </a:lnTo>
                  <a:lnTo>
                    <a:pt x="110" y="46"/>
                  </a:lnTo>
                  <a:lnTo>
                    <a:pt x="102" y="44"/>
                  </a:lnTo>
                  <a:lnTo>
                    <a:pt x="93" y="42"/>
                  </a:lnTo>
                  <a:lnTo>
                    <a:pt x="83" y="40"/>
                  </a:lnTo>
                  <a:lnTo>
                    <a:pt x="76" y="36"/>
                  </a:lnTo>
                  <a:lnTo>
                    <a:pt x="68" y="34"/>
                  </a:lnTo>
                  <a:lnTo>
                    <a:pt x="60" y="33"/>
                  </a:lnTo>
                  <a:lnTo>
                    <a:pt x="53" y="31"/>
                  </a:lnTo>
                  <a:lnTo>
                    <a:pt x="45" y="29"/>
                  </a:lnTo>
                  <a:lnTo>
                    <a:pt x="39" y="27"/>
                  </a:lnTo>
                  <a:lnTo>
                    <a:pt x="34" y="25"/>
                  </a:lnTo>
                  <a:lnTo>
                    <a:pt x="28" y="23"/>
                  </a:lnTo>
                  <a:lnTo>
                    <a:pt x="24" y="21"/>
                  </a:lnTo>
                  <a:lnTo>
                    <a:pt x="19" y="19"/>
                  </a:lnTo>
                  <a:lnTo>
                    <a:pt x="15" y="19"/>
                  </a:lnTo>
                  <a:lnTo>
                    <a:pt x="9" y="17"/>
                  </a:lnTo>
                  <a:lnTo>
                    <a:pt x="3" y="15"/>
                  </a:lnTo>
                  <a:lnTo>
                    <a:pt x="1" y="15"/>
                  </a:lnTo>
                  <a:lnTo>
                    <a:pt x="0" y="15"/>
                  </a:lnTo>
                  <a:close/>
                </a:path>
              </a:pathLst>
            </a:custGeom>
            <a:solidFill>
              <a:srgbClr val="B3B3B3"/>
            </a:solidFill>
            <a:ln w="9525">
              <a:noFill/>
              <a:round/>
              <a:headEnd/>
              <a:tailEnd/>
            </a:ln>
          </p:spPr>
          <p:txBody>
            <a:bodyPr/>
            <a:lstStyle/>
            <a:p>
              <a:endParaRPr lang="en-US"/>
            </a:p>
          </p:txBody>
        </p:sp>
        <p:sp>
          <p:nvSpPr>
            <p:cNvPr id="79933" name="Freeform 6"/>
            <p:cNvSpPr>
              <a:spLocks/>
            </p:cNvSpPr>
            <p:nvPr/>
          </p:nvSpPr>
          <p:spPr bwMode="auto">
            <a:xfrm>
              <a:off x="915" y="2835"/>
              <a:ext cx="1103" cy="332"/>
            </a:xfrm>
            <a:custGeom>
              <a:avLst/>
              <a:gdLst>
                <a:gd name="T0" fmla="*/ 3 w 2205"/>
                <a:gd name="T1" fmla="*/ 51 h 663"/>
                <a:gd name="T2" fmla="*/ 0 w 2205"/>
                <a:gd name="T3" fmla="*/ 45 h 663"/>
                <a:gd name="T4" fmla="*/ 1 w 2205"/>
                <a:gd name="T5" fmla="*/ 39 h 663"/>
                <a:gd name="T6" fmla="*/ 4 w 2205"/>
                <a:gd name="T7" fmla="*/ 35 h 663"/>
                <a:gd name="T8" fmla="*/ 8 w 2205"/>
                <a:gd name="T9" fmla="*/ 30 h 663"/>
                <a:gd name="T10" fmla="*/ 12 w 2205"/>
                <a:gd name="T11" fmla="*/ 26 h 663"/>
                <a:gd name="T12" fmla="*/ 18 w 2205"/>
                <a:gd name="T13" fmla="*/ 22 h 663"/>
                <a:gd name="T14" fmla="*/ 24 w 2205"/>
                <a:gd name="T15" fmla="*/ 18 h 663"/>
                <a:gd name="T16" fmla="*/ 31 w 2205"/>
                <a:gd name="T17" fmla="*/ 14 h 663"/>
                <a:gd name="T18" fmla="*/ 38 w 2205"/>
                <a:gd name="T19" fmla="*/ 11 h 663"/>
                <a:gd name="T20" fmla="*/ 46 w 2205"/>
                <a:gd name="T21" fmla="*/ 9 h 663"/>
                <a:gd name="T22" fmla="*/ 54 w 2205"/>
                <a:gd name="T23" fmla="*/ 7 h 663"/>
                <a:gd name="T24" fmla="*/ 63 w 2205"/>
                <a:gd name="T25" fmla="*/ 5 h 663"/>
                <a:gd name="T26" fmla="*/ 71 w 2205"/>
                <a:gd name="T27" fmla="*/ 3 h 663"/>
                <a:gd name="T28" fmla="*/ 79 w 2205"/>
                <a:gd name="T29" fmla="*/ 3 h 663"/>
                <a:gd name="T30" fmla="*/ 87 w 2205"/>
                <a:gd name="T31" fmla="*/ 2 h 663"/>
                <a:gd name="T32" fmla="*/ 95 w 2205"/>
                <a:gd name="T33" fmla="*/ 1 h 663"/>
                <a:gd name="T34" fmla="*/ 102 w 2205"/>
                <a:gd name="T35" fmla="*/ 1 h 663"/>
                <a:gd name="T36" fmla="*/ 110 w 2205"/>
                <a:gd name="T37" fmla="*/ 1 h 663"/>
                <a:gd name="T38" fmla="*/ 117 w 2205"/>
                <a:gd name="T39" fmla="*/ 0 h 663"/>
                <a:gd name="T40" fmla="*/ 123 w 2205"/>
                <a:gd name="T41" fmla="*/ 0 h 663"/>
                <a:gd name="T42" fmla="*/ 130 w 2205"/>
                <a:gd name="T43" fmla="*/ 0 h 663"/>
                <a:gd name="T44" fmla="*/ 136 w 2205"/>
                <a:gd name="T45" fmla="*/ 0 h 663"/>
                <a:gd name="T46" fmla="*/ 143 w 2205"/>
                <a:gd name="T47" fmla="*/ 1 h 663"/>
                <a:gd name="T48" fmla="*/ 150 w 2205"/>
                <a:gd name="T49" fmla="*/ 1 h 663"/>
                <a:gd name="T50" fmla="*/ 158 w 2205"/>
                <a:gd name="T51" fmla="*/ 1 h 663"/>
                <a:gd name="T52" fmla="*/ 166 w 2205"/>
                <a:gd name="T53" fmla="*/ 2 h 663"/>
                <a:gd name="T54" fmla="*/ 175 w 2205"/>
                <a:gd name="T55" fmla="*/ 3 h 663"/>
                <a:gd name="T56" fmla="*/ 185 w 2205"/>
                <a:gd name="T57" fmla="*/ 4 h 663"/>
                <a:gd name="T58" fmla="*/ 195 w 2205"/>
                <a:gd name="T59" fmla="*/ 5 h 663"/>
                <a:gd name="T60" fmla="*/ 206 w 2205"/>
                <a:gd name="T61" fmla="*/ 6 h 663"/>
                <a:gd name="T62" fmla="*/ 216 w 2205"/>
                <a:gd name="T63" fmla="*/ 8 h 663"/>
                <a:gd name="T64" fmla="*/ 227 w 2205"/>
                <a:gd name="T65" fmla="*/ 10 h 663"/>
                <a:gd name="T66" fmla="*/ 236 w 2205"/>
                <a:gd name="T67" fmla="*/ 12 h 663"/>
                <a:gd name="T68" fmla="*/ 245 w 2205"/>
                <a:gd name="T69" fmla="*/ 15 h 663"/>
                <a:gd name="T70" fmla="*/ 253 w 2205"/>
                <a:gd name="T71" fmla="*/ 17 h 663"/>
                <a:gd name="T72" fmla="*/ 260 w 2205"/>
                <a:gd name="T73" fmla="*/ 20 h 663"/>
                <a:gd name="T74" fmla="*/ 265 w 2205"/>
                <a:gd name="T75" fmla="*/ 23 h 663"/>
                <a:gd name="T76" fmla="*/ 271 w 2205"/>
                <a:gd name="T77" fmla="*/ 28 h 663"/>
                <a:gd name="T78" fmla="*/ 275 w 2205"/>
                <a:gd name="T79" fmla="*/ 36 h 663"/>
                <a:gd name="T80" fmla="*/ 276 w 2205"/>
                <a:gd name="T81" fmla="*/ 43 h 663"/>
                <a:gd name="T82" fmla="*/ 273 w 2205"/>
                <a:gd name="T83" fmla="*/ 51 h 663"/>
                <a:gd name="T84" fmla="*/ 266 w 2205"/>
                <a:gd name="T85" fmla="*/ 57 h 663"/>
                <a:gd name="T86" fmla="*/ 261 w 2205"/>
                <a:gd name="T87" fmla="*/ 61 h 663"/>
                <a:gd name="T88" fmla="*/ 254 w 2205"/>
                <a:gd name="T89" fmla="*/ 64 h 663"/>
                <a:gd name="T90" fmla="*/ 246 w 2205"/>
                <a:gd name="T91" fmla="*/ 67 h 663"/>
                <a:gd name="T92" fmla="*/ 237 w 2205"/>
                <a:gd name="T93" fmla="*/ 71 h 663"/>
                <a:gd name="T94" fmla="*/ 226 w 2205"/>
                <a:gd name="T95" fmla="*/ 74 h 663"/>
                <a:gd name="T96" fmla="*/ 214 w 2205"/>
                <a:gd name="T97" fmla="*/ 76 h 663"/>
                <a:gd name="T98" fmla="*/ 200 w 2205"/>
                <a:gd name="T99" fmla="*/ 79 h 663"/>
                <a:gd name="T100" fmla="*/ 185 w 2205"/>
                <a:gd name="T101" fmla="*/ 80 h 663"/>
                <a:gd name="T102" fmla="*/ 170 w 2205"/>
                <a:gd name="T103" fmla="*/ 82 h 663"/>
                <a:gd name="T104" fmla="*/ 154 w 2205"/>
                <a:gd name="T105" fmla="*/ 83 h 663"/>
                <a:gd name="T106" fmla="*/ 138 w 2205"/>
                <a:gd name="T107" fmla="*/ 83 h 663"/>
                <a:gd name="T108" fmla="*/ 121 w 2205"/>
                <a:gd name="T109" fmla="*/ 83 h 663"/>
                <a:gd name="T110" fmla="*/ 105 w 2205"/>
                <a:gd name="T111" fmla="*/ 81 h 663"/>
                <a:gd name="T112" fmla="*/ 89 w 2205"/>
                <a:gd name="T113" fmla="*/ 79 h 663"/>
                <a:gd name="T114" fmla="*/ 74 w 2205"/>
                <a:gd name="T115" fmla="*/ 76 h 663"/>
                <a:gd name="T116" fmla="*/ 60 w 2205"/>
                <a:gd name="T117" fmla="*/ 73 h 663"/>
                <a:gd name="T118" fmla="*/ 47 w 2205"/>
                <a:gd name="T119" fmla="*/ 69 h 663"/>
                <a:gd name="T120" fmla="*/ 36 w 2205"/>
                <a:gd name="T121" fmla="*/ 66 h 663"/>
                <a:gd name="T122" fmla="*/ 26 w 2205"/>
                <a:gd name="T123" fmla="*/ 63 h 663"/>
                <a:gd name="T124" fmla="*/ 19 w 2205"/>
                <a:gd name="T125" fmla="*/ 61 h 6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05"/>
                <a:gd name="T190" fmla="*/ 0 h 663"/>
                <a:gd name="T191" fmla="*/ 2205 w 2205"/>
                <a:gd name="T192" fmla="*/ 663 h 6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05" h="663">
                  <a:moveTo>
                    <a:pt x="57" y="425"/>
                  </a:moveTo>
                  <a:lnTo>
                    <a:pt x="57" y="425"/>
                  </a:lnTo>
                  <a:lnTo>
                    <a:pt x="53" y="423"/>
                  </a:lnTo>
                  <a:lnTo>
                    <a:pt x="47" y="422"/>
                  </a:lnTo>
                  <a:lnTo>
                    <a:pt x="43" y="420"/>
                  </a:lnTo>
                  <a:lnTo>
                    <a:pt x="36" y="414"/>
                  </a:lnTo>
                  <a:lnTo>
                    <a:pt x="30" y="408"/>
                  </a:lnTo>
                  <a:lnTo>
                    <a:pt x="23" y="403"/>
                  </a:lnTo>
                  <a:lnTo>
                    <a:pt x="17" y="395"/>
                  </a:lnTo>
                  <a:lnTo>
                    <a:pt x="13" y="391"/>
                  </a:lnTo>
                  <a:lnTo>
                    <a:pt x="9" y="385"/>
                  </a:lnTo>
                  <a:lnTo>
                    <a:pt x="7" y="382"/>
                  </a:lnTo>
                  <a:lnTo>
                    <a:pt x="3" y="376"/>
                  </a:lnTo>
                  <a:lnTo>
                    <a:pt x="2" y="370"/>
                  </a:lnTo>
                  <a:lnTo>
                    <a:pt x="0" y="365"/>
                  </a:lnTo>
                  <a:lnTo>
                    <a:pt x="0" y="359"/>
                  </a:lnTo>
                  <a:lnTo>
                    <a:pt x="0" y="353"/>
                  </a:lnTo>
                  <a:lnTo>
                    <a:pt x="0" y="346"/>
                  </a:lnTo>
                  <a:lnTo>
                    <a:pt x="0" y="338"/>
                  </a:lnTo>
                  <a:lnTo>
                    <a:pt x="2" y="330"/>
                  </a:lnTo>
                  <a:lnTo>
                    <a:pt x="3" y="323"/>
                  </a:lnTo>
                  <a:lnTo>
                    <a:pt x="3" y="319"/>
                  </a:lnTo>
                  <a:lnTo>
                    <a:pt x="5" y="315"/>
                  </a:lnTo>
                  <a:lnTo>
                    <a:pt x="7" y="311"/>
                  </a:lnTo>
                  <a:lnTo>
                    <a:pt x="9" y="306"/>
                  </a:lnTo>
                  <a:lnTo>
                    <a:pt x="11" y="302"/>
                  </a:lnTo>
                  <a:lnTo>
                    <a:pt x="13" y="296"/>
                  </a:lnTo>
                  <a:lnTo>
                    <a:pt x="17" y="292"/>
                  </a:lnTo>
                  <a:lnTo>
                    <a:pt x="19" y="288"/>
                  </a:lnTo>
                  <a:lnTo>
                    <a:pt x="21" y="283"/>
                  </a:lnTo>
                  <a:lnTo>
                    <a:pt x="24" y="279"/>
                  </a:lnTo>
                  <a:lnTo>
                    <a:pt x="26" y="273"/>
                  </a:lnTo>
                  <a:lnTo>
                    <a:pt x="30" y="269"/>
                  </a:lnTo>
                  <a:lnTo>
                    <a:pt x="34" y="264"/>
                  </a:lnTo>
                  <a:lnTo>
                    <a:pt x="38" y="260"/>
                  </a:lnTo>
                  <a:lnTo>
                    <a:pt x="40" y="254"/>
                  </a:lnTo>
                  <a:lnTo>
                    <a:pt x="45" y="250"/>
                  </a:lnTo>
                  <a:lnTo>
                    <a:pt x="47" y="245"/>
                  </a:lnTo>
                  <a:lnTo>
                    <a:pt x="51" y="241"/>
                  </a:lnTo>
                  <a:lnTo>
                    <a:pt x="57" y="235"/>
                  </a:lnTo>
                  <a:lnTo>
                    <a:pt x="61" y="231"/>
                  </a:lnTo>
                  <a:lnTo>
                    <a:pt x="64" y="228"/>
                  </a:lnTo>
                  <a:lnTo>
                    <a:pt x="70" y="224"/>
                  </a:lnTo>
                  <a:lnTo>
                    <a:pt x="74" y="218"/>
                  </a:lnTo>
                  <a:lnTo>
                    <a:pt x="80" y="214"/>
                  </a:lnTo>
                  <a:lnTo>
                    <a:pt x="83" y="211"/>
                  </a:lnTo>
                  <a:lnTo>
                    <a:pt x="89" y="207"/>
                  </a:lnTo>
                  <a:lnTo>
                    <a:pt x="93" y="201"/>
                  </a:lnTo>
                  <a:lnTo>
                    <a:pt x="99" y="197"/>
                  </a:lnTo>
                  <a:lnTo>
                    <a:pt x="104" y="193"/>
                  </a:lnTo>
                  <a:lnTo>
                    <a:pt x="110" y="190"/>
                  </a:lnTo>
                  <a:lnTo>
                    <a:pt x="116" y="186"/>
                  </a:lnTo>
                  <a:lnTo>
                    <a:pt x="121" y="182"/>
                  </a:lnTo>
                  <a:lnTo>
                    <a:pt x="127" y="176"/>
                  </a:lnTo>
                  <a:lnTo>
                    <a:pt x="133" y="173"/>
                  </a:lnTo>
                  <a:lnTo>
                    <a:pt x="138" y="169"/>
                  </a:lnTo>
                  <a:lnTo>
                    <a:pt x="144" y="165"/>
                  </a:lnTo>
                  <a:lnTo>
                    <a:pt x="152" y="161"/>
                  </a:lnTo>
                  <a:lnTo>
                    <a:pt x="158" y="157"/>
                  </a:lnTo>
                  <a:lnTo>
                    <a:pt x="163" y="154"/>
                  </a:lnTo>
                  <a:lnTo>
                    <a:pt x="171" y="152"/>
                  </a:lnTo>
                  <a:lnTo>
                    <a:pt x="177" y="146"/>
                  </a:lnTo>
                  <a:lnTo>
                    <a:pt x="182" y="144"/>
                  </a:lnTo>
                  <a:lnTo>
                    <a:pt x="190" y="138"/>
                  </a:lnTo>
                  <a:lnTo>
                    <a:pt x="196" y="136"/>
                  </a:lnTo>
                  <a:lnTo>
                    <a:pt x="203" y="131"/>
                  </a:lnTo>
                  <a:lnTo>
                    <a:pt x="211" y="129"/>
                  </a:lnTo>
                  <a:lnTo>
                    <a:pt x="216" y="125"/>
                  </a:lnTo>
                  <a:lnTo>
                    <a:pt x="224" y="123"/>
                  </a:lnTo>
                  <a:lnTo>
                    <a:pt x="232" y="119"/>
                  </a:lnTo>
                  <a:lnTo>
                    <a:pt x="237" y="116"/>
                  </a:lnTo>
                  <a:lnTo>
                    <a:pt x="245" y="112"/>
                  </a:lnTo>
                  <a:lnTo>
                    <a:pt x="253" y="108"/>
                  </a:lnTo>
                  <a:lnTo>
                    <a:pt x="258" y="106"/>
                  </a:lnTo>
                  <a:lnTo>
                    <a:pt x="268" y="102"/>
                  </a:lnTo>
                  <a:lnTo>
                    <a:pt x="275" y="98"/>
                  </a:lnTo>
                  <a:lnTo>
                    <a:pt x="283" y="97"/>
                  </a:lnTo>
                  <a:lnTo>
                    <a:pt x="291" y="93"/>
                  </a:lnTo>
                  <a:lnTo>
                    <a:pt x="296" y="91"/>
                  </a:lnTo>
                  <a:lnTo>
                    <a:pt x="304" y="87"/>
                  </a:lnTo>
                  <a:lnTo>
                    <a:pt x="312" y="85"/>
                  </a:lnTo>
                  <a:lnTo>
                    <a:pt x="319" y="81"/>
                  </a:lnTo>
                  <a:lnTo>
                    <a:pt x="329" y="79"/>
                  </a:lnTo>
                  <a:lnTo>
                    <a:pt x="336" y="78"/>
                  </a:lnTo>
                  <a:lnTo>
                    <a:pt x="344" y="76"/>
                  </a:lnTo>
                  <a:lnTo>
                    <a:pt x="351" y="72"/>
                  </a:lnTo>
                  <a:lnTo>
                    <a:pt x="359" y="70"/>
                  </a:lnTo>
                  <a:lnTo>
                    <a:pt x="367" y="66"/>
                  </a:lnTo>
                  <a:lnTo>
                    <a:pt x="376" y="64"/>
                  </a:lnTo>
                  <a:lnTo>
                    <a:pt x="384" y="62"/>
                  </a:lnTo>
                  <a:lnTo>
                    <a:pt x="393" y="60"/>
                  </a:lnTo>
                  <a:lnTo>
                    <a:pt x="401" y="59"/>
                  </a:lnTo>
                  <a:lnTo>
                    <a:pt x="409" y="57"/>
                  </a:lnTo>
                  <a:lnTo>
                    <a:pt x="416" y="55"/>
                  </a:lnTo>
                  <a:lnTo>
                    <a:pt x="424" y="53"/>
                  </a:lnTo>
                  <a:lnTo>
                    <a:pt x="431" y="49"/>
                  </a:lnTo>
                  <a:lnTo>
                    <a:pt x="441" y="49"/>
                  </a:lnTo>
                  <a:lnTo>
                    <a:pt x="448" y="45"/>
                  </a:lnTo>
                  <a:lnTo>
                    <a:pt x="456" y="43"/>
                  </a:lnTo>
                  <a:lnTo>
                    <a:pt x="464" y="43"/>
                  </a:lnTo>
                  <a:lnTo>
                    <a:pt x="473" y="41"/>
                  </a:lnTo>
                  <a:lnTo>
                    <a:pt x="481" y="40"/>
                  </a:lnTo>
                  <a:lnTo>
                    <a:pt x="488" y="38"/>
                  </a:lnTo>
                  <a:lnTo>
                    <a:pt x="498" y="36"/>
                  </a:lnTo>
                  <a:lnTo>
                    <a:pt x="505" y="34"/>
                  </a:lnTo>
                  <a:lnTo>
                    <a:pt x="513" y="32"/>
                  </a:lnTo>
                  <a:lnTo>
                    <a:pt x="523" y="32"/>
                  </a:lnTo>
                  <a:lnTo>
                    <a:pt x="530" y="30"/>
                  </a:lnTo>
                  <a:lnTo>
                    <a:pt x="538" y="28"/>
                  </a:lnTo>
                  <a:lnTo>
                    <a:pt x="545" y="26"/>
                  </a:lnTo>
                  <a:lnTo>
                    <a:pt x="553" y="26"/>
                  </a:lnTo>
                  <a:lnTo>
                    <a:pt x="563" y="24"/>
                  </a:lnTo>
                  <a:lnTo>
                    <a:pt x="570" y="22"/>
                  </a:lnTo>
                  <a:lnTo>
                    <a:pt x="578" y="22"/>
                  </a:lnTo>
                  <a:lnTo>
                    <a:pt x="587" y="21"/>
                  </a:lnTo>
                  <a:lnTo>
                    <a:pt x="595" y="19"/>
                  </a:lnTo>
                  <a:lnTo>
                    <a:pt x="602" y="19"/>
                  </a:lnTo>
                  <a:lnTo>
                    <a:pt x="610" y="19"/>
                  </a:lnTo>
                  <a:lnTo>
                    <a:pt x="620" y="17"/>
                  </a:lnTo>
                  <a:lnTo>
                    <a:pt x="627" y="17"/>
                  </a:lnTo>
                  <a:lnTo>
                    <a:pt x="637" y="15"/>
                  </a:lnTo>
                  <a:lnTo>
                    <a:pt x="644" y="15"/>
                  </a:lnTo>
                  <a:lnTo>
                    <a:pt x="652" y="15"/>
                  </a:lnTo>
                  <a:lnTo>
                    <a:pt x="660" y="13"/>
                  </a:lnTo>
                  <a:lnTo>
                    <a:pt x="669" y="13"/>
                  </a:lnTo>
                  <a:lnTo>
                    <a:pt x="675" y="11"/>
                  </a:lnTo>
                  <a:lnTo>
                    <a:pt x="684" y="11"/>
                  </a:lnTo>
                  <a:lnTo>
                    <a:pt x="692" y="11"/>
                  </a:lnTo>
                  <a:lnTo>
                    <a:pt x="699" y="11"/>
                  </a:lnTo>
                  <a:lnTo>
                    <a:pt x="707" y="9"/>
                  </a:lnTo>
                  <a:lnTo>
                    <a:pt x="715" y="9"/>
                  </a:lnTo>
                  <a:lnTo>
                    <a:pt x="722" y="7"/>
                  </a:lnTo>
                  <a:lnTo>
                    <a:pt x="732" y="7"/>
                  </a:lnTo>
                  <a:lnTo>
                    <a:pt x="739" y="7"/>
                  </a:lnTo>
                  <a:lnTo>
                    <a:pt x="747" y="5"/>
                  </a:lnTo>
                  <a:lnTo>
                    <a:pt x="755" y="5"/>
                  </a:lnTo>
                  <a:lnTo>
                    <a:pt x="762" y="5"/>
                  </a:lnTo>
                  <a:lnTo>
                    <a:pt x="770" y="5"/>
                  </a:lnTo>
                  <a:lnTo>
                    <a:pt x="777" y="5"/>
                  </a:lnTo>
                  <a:lnTo>
                    <a:pt x="785" y="5"/>
                  </a:lnTo>
                  <a:lnTo>
                    <a:pt x="795" y="5"/>
                  </a:lnTo>
                  <a:lnTo>
                    <a:pt x="800" y="3"/>
                  </a:lnTo>
                  <a:lnTo>
                    <a:pt x="808" y="3"/>
                  </a:lnTo>
                  <a:lnTo>
                    <a:pt x="815" y="3"/>
                  </a:lnTo>
                  <a:lnTo>
                    <a:pt x="823" y="3"/>
                  </a:lnTo>
                  <a:lnTo>
                    <a:pt x="831" y="2"/>
                  </a:lnTo>
                  <a:lnTo>
                    <a:pt x="838" y="2"/>
                  </a:lnTo>
                  <a:lnTo>
                    <a:pt x="846" y="2"/>
                  </a:lnTo>
                  <a:lnTo>
                    <a:pt x="853" y="2"/>
                  </a:lnTo>
                  <a:lnTo>
                    <a:pt x="861" y="2"/>
                  </a:lnTo>
                  <a:lnTo>
                    <a:pt x="867" y="2"/>
                  </a:lnTo>
                  <a:lnTo>
                    <a:pt x="874" y="2"/>
                  </a:lnTo>
                  <a:lnTo>
                    <a:pt x="882" y="2"/>
                  </a:lnTo>
                  <a:lnTo>
                    <a:pt x="890" y="2"/>
                  </a:lnTo>
                  <a:lnTo>
                    <a:pt x="895" y="2"/>
                  </a:lnTo>
                  <a:lnTo>
                    <a:pt x="903" y="2"/>
                  </a:lnTo>
                  <a:lnTo>
                    <a:pt x="911" y="2"/>
                  </a:lnTo>
                  <a:lnTo>
                    <a:pt x="916" y="0"/>
                  </a:lnTo>
                  <a:lnTo>
                    <a:pt x="924" y="0"/>
                  </a:lnTo>
                  <a:lnTo>
                    <a:pt x="931" y="0"/>
                  </a:lnTo>
                  <a:lnTo>
                    <a:pt x="939" y="0"/>
                  </a:lnTo>
                  <a:lnTo>
                    <a:pt x="945" y="0"/>
                  </a:lnTo>
                  <a:lnTo>
                    <a:pt x="952" y="0"/>
                  </a:lnTo>
                  <a:lnTo>
                    <a:pt x="958" y="0"/>
                  </a:lnTo>
                  <a:lnTo>
                    <a:pt x="964" y="0"/>
                  </a:lnTo>
                  <a:lnTo>
                    <a:pt x="971" y="0"/>
                  </a:lnTo>
                  <a:lnTo>
                    <a:pt x="977" y="0"/>
                  </a:lnTo>
                  <a:lnTo>
                    <a:pt x="983" y="0"/>
                  </a:lnTo>
                  <a:lnTo>
                    <a:pt x="990" y="0"/>
                  </a:lnTo>
                  <a:lnTo>
                    <a:pt x="996" y="0"/>
                  </a:lnTo>
                  <a:lnTo>
                    <a:pt x="1004" y="0"/>
                  </a:lnTo>
                  <a:lnTo>
                    <a:pt x="1009" y="0"/>
                  </a:lnTo>
                  <a:lnTo>
                    <a:pt x="1017" y="0"/>
                  </a:lnTo>
                  <a:lnTo>
                    <a:pt x="1023" y="0"/>
                  </a:lnTo>
                  <a:lnTo>
                    <a:pt x="1030" y="0"/>
                  </a:lnTo>
                  <a:lnTo>
                    <a:pt x="1036" y="0"/>
                  </a:lnTo>
                  <a:lnTo>
                    <a:pt x="1042" y="0"/>
                  </a:lnTo>
                  <a:lnTo>
                    <a:pt x="1049" y="0"/>
                  </a:lnTo>
                  <a:lnTo>
                    <a:pt x="1055" y="0"/>
                  </a:lnTo>
                  <a:lnTo>
                    <a:pt x="1061" y="0"/>
                  </a:lnTo>
                  <a:lnTo>
                    <a:pt x="1068" y="0"/>
                  </a:lnTo>
                  <a:lnTo>
                    <a:pt x="1074" y="0"/>
                  </a:lnTo>
                  <a:lnTo>
                    <a:pt x="1082" y="0"/>
                  </a:lnTo>
                  <a:lnTo>
                    <a:pt x="1087" y="0"/>
                  </a:lnTo>
                  <a:lnTo>
                    <a:pt x="1095" y="0"/>
                  </a:lnTo>
                  <a:lnTo>
                    <a:pt x="1101" y="0"/>
                  </a:lnTo>
                  <a:lnTo>
                    <a:pt x="1106" y="0"/>
                  </a:lnTo>
                  <a:lnTo>
                    <a:pt x="1114" y="0"/>
                  </a:lnTo>
                  <a:lnTo>
                    <a:pt x="1122" y="2"/>
                  </a:lnTo>
                  <a:lnTo>
                    <a:pt x="1127" y="2"/>
                  </a:lnTo>
                  <a:lnTo>
                    <a:pt x="1133" y="2"/>
                  </a:lnTo>
                  <a:lnTo>
                    <a:pt x="1141" y="2"/>
                  </a:lnTo>
                  <a:lnTo>
                    <a:pt x="1146" y="2"/>
                  </a:lnTo>
                  <a:lnTo>
                    <a:pt x="1154" y="2"/>
                  </a:lnTo>
                  <a:lnTo>
                    <a:pt x="1162" y="2"/>
                  </a:lnTo>
                  <a:lnTo>
                    <a:pt x="1167" y="2"/>
                  </a:lnTo>
                  <a:lnTo>
                    <a:pt x="1175" y="2"/>
                  </a:lnTo>
                  <a:lnTo>
                    <a:pt x="1182" y="2"/>
                  </a:lnTo>
                  <a:lnTo>
                    <a:pt x="1190" y="2"/>
                  </a:lnTo>
                  <a:lnTo>
                    <a:pt x="1196" y="3"/>
                  </a:lnTo>
                  <a:lnTo>
                    <a:pt x="1203" y="3"/>
                  </a:lnTo>
                  <a:lnTo>
                    <a:pt x="1211" y="3"/>
                  </a:lnTo>
                  <a:lnTo>
                    <a:pt x="1219" y="5"/>
                  </a:lnTo>
                  <a:lnTo>
                    <a:pt x="1226" y="5"/>
                  </a:lnTo>
                  <a:lnTo>
                    <a:pt x="1234" y="5"/>
                  </a:lnTo>
                  <a:lnTo>
                    <a:pt x="1241" y="5"/>
                  </a:lnTo>
                  <a:lnTo>
                    <a:pt x="1249" y="5"/>
                  </a:lnTo>
                  <a:lnTo>
                    <a:pt x="1257" y="7"/>
                  </a:lnTo>
                  <a:lnTo>
                    <a:pt x="1264" y="7"/>
                  </a:lnTo>
                  <a:lnTo>
                    <a:pt x="1272" y="7"/>
                  </a:lnTo>
                  <a:lnTo>
                    <a:pt x="1281" y="9"/>
                  </a:lnTo>
                  <a:lnTo>
                    <a:pt x="1289" y="9"/>
                  </a:lnTo>
                  <a:lnTo>
                    <a:pt x="1297" y="11"/>
                  </a:lnTo>
                  <a:lnTo>
                    <a:pt x="1304" y="11"/>
                  </a:lnTo>
                  <a:lnTo>
                    <a:pt x="1314" y="11"/>
                  </a:lnTo>
                  <a:lnTo>
                    <a:pt x="1321" y="13"/>
                  </a:lnTo>
                  <a:lnTo>
                    <a:pt x="1331" y="13"/>
                  </a:lnTo>
                  <a:lnTo>
                    <a:pt x="1338" y="15"/>
                  </a:lnTo>
                  <a:lnTo>
                    <a:pt x="1348" y="15"/>
                  </a:lnTo>
                  <a:lnTo>
                    <a:pt x="1357" y="17"/>
                  </a:lnTo>
                  <a:lnTo>
                    <a:pt x="1367" y="19"/>
                  </a:lnTo>
                  <a:lnTo>
                    <a:pt x="1376" y="19"/>
                  </a:lnTo>
                  <a:lnTo>
                    <a:pt x="1384" y="19"/>
                  </a:lnTo>
                  <a:lnTo>
                    <a:pt x="1394" y="19"/>
                  </a:lnTo>
                  <a:lnTo>
                    <a:pt x="1403" y="21"/>
                  </a:lnTo>
                  <a:lnTo>
                    <a:pt x="1413" y="21"/>
                  </a:lnTo>
                  <a:lnTo>
                    <a:pt x="1424" y="22"/>
                  </a:lnTo>
                  <a:lnTo>
                    <a:pt x="1433" y="22"/>
                  </a:lnTo>
                  <a:lnTo>
                    <a:pt x="1443" y="24"/>
                  </a:lnTo>
                  <a:lnTo>
                    <a:pt x="1452" y="24"/>
                  </a:lnTo>
                  <a:lnTo>
                    <a:pt x="1462" y="26"/>
                  </a:lnTo>
                  <a:lnTo>
                    <a:pt x="1473" y="26"/>
                  </a:lnTo>
                  <a:lnTo>
                    <a:pt x="1483" y="28"/>
                  </a:lnTo>
                  <a:lnTo>
                    <a:pt x="1492" y="30"/>
                  </a:lnTo>
                  <a:lnTo>
                    <a:pt x="1504" y="32"/>
                  </a:lnTo>
                  <a:lnTo>
                    <a:pt x="1513" y="32"/>
                  </a:lnTo>
                  <a:lnTo>
                    <a:pt x="1525" y="34"/>
                  </a:lnTo>
                  <a:lnTo>
                    <a:pt x="1536" y="34"/>
                  </a:lnTo>
                  <a:lnTo>
                    <a:pt x="1546" y="36"/>
                  </a:lnTo>
                  <a:lnTo>
                    <a:pt x="1557" y="36"/>
                  </a:lnTo>
                  <a:lnTo>
                    <a:pt x="1567" y="38"/>
                  </a:lnTo>
                  <a:lnTo>
                    <a:pt x="1578" y="40"/>
                  </a:lnTo>
                  <a:lnTo>
                    <a:pt x="1587" y="40"/>
                  </a:lnTo>
                  <a:lnTo>
                    <a:pt x="1599" y="41"/>
                  </a:lnTo>
                  <a:lnTo>
                    <a:pt x="1610" y="43"/>
                  </a:lnTo>
                  <a:lnTo>
                    <a:pt x="1620" y="43"/>
                  </a:lnTo>
                  <a:lnTo>
                    <a:pt x="1631" y="45"/>
                  </a:lnTo>
                  <a:lnTo>
                    <a:pt x="1641" y="47"/>
                  </a:lnTo>
                  <a:lnTo>
                    <a:pt x="1652" y="49"/>
                  </a:lnTo>
                  <a:lnTo>
                    <a:pt x="1662" y="51"/>
                  </a:lnTo>
                  <a:lnTo>
                    <a:pt x="1675" y="53"/>
                  </a:lnTo>
                  <a:lnTo>
                    <a:pt x="1684" y="55"/>
                  </a:lnTo>
                  <a:lnTo>
                    <a:pt x="1696" y="57"/>
                  </a:lnTo>
                  <a:lnTo>
                    <a:pt x="1705" y="59"/>
                  </a:lnTo>
                  <a:lnTo>
                    <a:pt x="1717" y="59"/>
                  </a:lnTo>
                  <a:lnTo>
                    <a:pt x="1726" y="60"/>
                  </a:lnTo>
                  <a:lnTo>
                    <a:pt x="1738" y="62"/>
                  </a:lnTo>
                  <a:lnTo>
                    <a:pt x="1747" y="64"/>
                  </a:lnTo>
                  <a:lnTo>
                    <a:pt x="1759" y="66"/>
                  </a:lnTo>
                  <a:lnTo>
                    <a:pt x="1768" y="68"/>
                  </a:lnTo>
                  <a:lnTo>
                    <a:pt x="1780" y="70"/>
                  </a:lnTo>
                  <a:lnTo>
                    <a:pt x="1789" y="72"/>
                  </a:lnTo>
                  <a:lnTo>
                    <a:pt x="1799" y="74"/>
                  </a:lnTo>
                  <a:lnTo>
                    <a:pt x="1810" y="76"/>
                  </a:lnTo>
                  <a:lnTo>
                    <a:pt x="1819" y="78"/>
                  </a:lnTo>
                  <a:lnTo>
                    <a:pt x="1831" y="79"/>
                  </a:lnTo>
                  <a:lnTo>
                    <a:pt x="1840" y="83"/>
                  </a:lnTo>
                  <a:lnTo>
                    <a:pt x="1850" y="85"/>
                  </a:lnTo>
                  <a:lnTo>
                    <a:pt x="1859" y="87"/>
                  </a:lnTo>
                  <a:lnTo>
                    <a:pt x="1869" y="89"/>
                  </a:lnTo>
                  <a:lnTo>
                    <a:pt x="1878" y="91"/>
                  </a:lnTo>
                  <a:lnTo>
                    <a:pt x="1888" y="93"/>
                  </a:lnTo>
                  <a:lnTo>
                    <a:pt x="1897" y="97"/>
                  </a:lnTo>
                  <a:lnTo>
                    <a:pt x="1907" y="98"/>
                  </a:lnTo>
                  <a:lnTo>
                    <a:pt x="1916" y="100"/>
                  </a:lnTo>
                  <a:lnTo>
                    <a:pt x="1926" y="102"/>
                  </a:lnTo>
                  <a:lnTo>
                    <a:pt x="1934" y="106"/>
                  </a:lnTo>
                  <a:lnTo>
                    <a:pt x="1943" y="108"/>
                  </a:lnTo>
                  <a:lnTo>
                    <a:pt x="1951" y="110"/>
                  </a:lnTo>
                  <a:lnTo>
                    <a:pt x="1960" y="114"/>
                  </a:lnTo>
                  <a:lnTo>
                    <a:pt x="1968" y="116"/>
                  </a:lnTo>
                  <a:lnTo>
                    <a:pt x="1977" y="117"/>
                  </a:lnTo>
                  <a:lnTo>
                    <a:pt x="1985" y="121"/>
                  </a:lnTo>
                  <a:lnTo>
                    <a:pt x="1992" y="123"/>
                  </a:lnTo>
                  <a:lnTo>
                    <a:pt x="2002" y="127"/>
                  </a:lnTo>
                  <a:lnTo>
                    <a:pt x="2008" y="129"/>
                  </a:lnTo>
                  <a:lnTo>
                    <a:pt x="2015" y="131"/>
                  </a:lnTo>
                  <a:lnTo>
                    <a:pt x="2023" y="135"/>
                  </a:lnTo>
                  <a:lnTo>
                    <a:pt x="2031" y="138"/>
                  </a:lnTo>
                  <a:lnTo>
                    <a:pt x="2036" y="140"/>
                  </a:lnTo>
                  <a:lnTo>
                    <a:pt x="2044" y="144"/>
                  </a:lnTo>
                  <a:lnTo>
                    <a:pt x="2050" y="146"/>
                  </a:lnTo>
                  <a:lnTo>
                    <a:pt x="2057" y="150"/>
                  </a:lnTo>
                  <a:lnTo>
                    <a:pt x="2063" y="152"/>
                  </a:lnTo>
                  <a:lnTo>
                    <a:pt x="2069" y="155"/>
                  </a:lnTo>
                  <a:lnTo>
                    <a:pt x="2076" y="157"/>
                  </a:lnTo>
                  <a:lnTo>
                    <a:pt x="2082" y="163"/>
                  </a:lnTo>
                  <a:lnTo>
                    <a:pt x="2088" y="165"/>
                  </a:lnTo>
                  <a:lnTo>
                    <a:pt x="2093" y="169"/>
                  </a:lnTo>
                  <a:lnTo>
                    <a:pt x="2097" y="171"/>
                  </a:lnTo>
                  <a:lnTo>
                    <a:pt x="2105" y="174"/>
                  </a:lnTo>
                  <a:lnTo>
                    <a:pt x="2108" y="178"/>
                  </a:lnTo>
                  <a:lnTo>
                    <a:pt x="2114" y="182"/>
                  </a:lnTo>
                  <a:lnTo>
                    <a:pt x="2118" y="184"/>
                  </a:lnTo>
                  <a:lnTo>
                    <a:pt x="2124" y="188"/>
                  </a:lnTo>
                  <a:lnTo>
                    <a:pt x="2127" y="192"/>
                  </a:lnTo>
                  <a:lnTo>
                    <a:pt x="2133" y="195"/>
                  </a:lnTo>
                  <a:lnTo>
                    <a:pt x="2137" y="199"/>
                  </a:lnTo>
                  <a:lnTo>
                    <a:pt x="2141" y="203"/>
                  </a:lnTo>
                  <a:lnTo>
                    <a:pt x="2148" y="211"/>
                  </a:lnTo>
                  <a:lnTo>
                    <a:pt x="2156" y="216"/>
                  </a:lnTo>
                  <a:lnTo>
                    <a:pt x="2164" y="224"/>
                  </a:lnTo>
                  <a:lnTo>
                    <a:pt x="2171" y="231"/>
                  </a:lnTo>
                  <a:lnTo>
                    <a:pt x="2175" y="239"/>
                  </a:lnTo>
                  <a:lnTo>
                    <a:pt x="2181" y="245"/>
                  </a:lnTo>
                  <a:lnTo>
                    <a:pt x="2185" y="252"/>
                  </a:lnTo>
                  <a:lnTo>
                    <a:pt x="2188" y="260"/>
                  </a:lnTo>
                  <a:lnTo>
                    <a:pt x="2192" y="268"/>
                  </a:lnTo>
                  <a:lnTo>
                    <a:pt x="2196" y="275"/>
                  </a:lnTo>
                  <a:lnTo>
                    <a:pt x="2198" y="283"/>
                  </a:lnTo>
                  <a:lnTo>
                    <a:pt x="2202" y="290"/>
                  </a:lnTo>
                  <a:lnTo>
                    <a:pt x="2202" y="298"/>
                  </a:lnTo>
                  <a:lnTo>
                    <a:pt x="2204" y="306"/>
                  </a:lnTo>
                  <a:lnTo>
                    <a:pt x="2205" y="313"/>
                  </a:lnTo>
                  <a:lnTo>
                    <a:pt x="2205" y="321"/>
                  </a:lnTo>
                  <a:lnTo>
                    <a:pt x="2205" y="328"/>
                  </a:lnTo>
                  <a:lnTo>
                    <a:pt x="2205" y="336"/>
                  </a:lnTo>
                  <a:lnTo>
                    <a:pt x="2204" y="344"/>
                  </a:lnTo>
                  <a:lnTo>
                    <a:pt x="2204" y="353"/>
                  </a:lnTo>
                  <a:lnTo>
                    <a:pt x="2200" y="359"/>
                  </a:lnTo>
                  <a:lnTo>
                    <a:pt x="2198" y="366"/>
                  </a:lnTo>
                  <a:lnTo>
                    <a:pt x="2194" y="374"/>
                  </a:lnTo>
                  <a:lnTo>
                    <a:pt x="2192" y="382"/>
                  </a:lnTo>
                  <a:lnTo>
                    <a:pt x="2186" y="389"/>
                  </a:lnTo>
                  <a:lnTo>
                    <a:pt x="2183" y="397"/>
                  </a:lnTo>
                  <a:lnTo>
                    <a:pt x="2179" y="403"/>
                  </a:lnTo>
                  <a:lnTo>
                    <a:pt x="2173" y="410"/>
                  </a:lnTo>
                  <a:lnTo>
                    <a:pt x="2167" y="418"/>
                  </a:lnTo>
                  <a:lnTo>
                    <a:pt x="2160" y="425"/>
                  </a:lnTo>
                  <a:lnTo>
                    <a:pt x="2154" y="433"/>
                  </a:lnTo>
                  <a:lnTo>
                    <a:pt x="2147" y="439"/>
                  </a:lnTo>
                  <a:lnTo>
                    <a:pt x="2137" y="446"/>
                  </a:lnTo>
                  <a:lnTo>
                    <a:pt x="2129" y="454"/>
                  </a:lnTo>
                  <a:lnTo>
                    <a:pt x="2126" y="456"/>
                  </a:lnTo>
                  <a:lnTo>
                    <a:pt x="2120" y="460"/>
                  </a:lnTo>
                  <a:lnTo>
                    <a:pt x="2116" y="463"/>
                  </a:lnTo>
                  <a:lnTo>
                    <a:pt x="2112" y="467"/>
                  </a:lnTo>
                  <a:lnTo>
                    <a:pt x="2105" y="469"/>
                  </a:lnTo>
                  <a:lnTo>
                    <a:pt x="2101" y="473"/>
                  </a:lnTo>
                  <a:lnTo>
                    <a:pt x="2093" y="477"/>
                  </a:lnTo>
                  <a:lnTo>
                    <a:pt x="2089" y="480"/>
                  </a:lnTo>
                  <a:lnTo>
                    <a:pt x="2084" y="482"/>
                  </a:lnTo>
                  <a:lnTo>
                    <a:pt x="2076" y="486"/>
                  </a:lnTo>
                  <a:lnTo>
                    <a:pt x="2070" y="490"/>
                  </a:lnTo>
                  <a:lnTo>
                    <a:pt x="2065" y="494"/>
                  </a:lnTo>
                  <a:lnTo>
                    <a:pt x="2059" y="496"/>
                  </a:lnTo>
                  <a:lnTo>
                    <a:pt x="2051" y="499"/>
                  </a:lnTo>
                  <a:lnTo>
                    <a:pt x="2044" y="503"/>
                  </a:lnTo>
                  <a:lnTo>
                    <a:pt x="2038" y="507"/>
                  </a:lnTo>
                  <a:lnTo>
                    <a:pt x="2031" y="509"/>
                  </a:lnTo>
                  <a:lnTo>
                    <a:pt x="2023" y="513"/>
                  </a:lnTo>
                  <a:lnTo>
                    <a:pt x="2017" y="517"/>
                  </a:lnTo>
                  <a:lnTo>
                    <a:pt x="2010" y="520"/>
                  </a:lnTo>
                  <a:lnTo>
                    <a:pt x="2000" y="522"/>
                  </a:lnTo>
                  <a:lnTo>
                    <a:pt x="1992" y="526"/>
                  </a:lnTo>
                  <a:lnTo>
                    <a:pt x="1985" y="528"/>
                  </a:lnTo>
                  <a:lnTo>
                    <a:pt x="1977" y="532"/>
                  </a:lnTo>
                  <a:lnTo>
                    <a:pt x="1968" y="536"/>
                  </a:lnTo>
                  <a:lnTo>
                    <a:pt x="1960" y="539"/>
                  </a:lnTo>
                  <a:lnTo>
                    <a:pt x="1951" y="541"/>
                  </a:lnTo>
                  <a:lnTo>
                    <a:pt x="1941" y="545"/>
                  </a:lnTo>
                  <a:lnTo>
                    <a:pt x="1932" y="549"/>
                  </a:lnTo>
                  <a:lnTo>
                    <a:pt x="1922" y="553"/>
                  </a:lnTo>
                  <a:lnTo>
                    <a:pt x="1913" y="555"/>
                  </a:lnTo>
                  <a:lnTo>
                    <a:pt x="1903" y="558"/>
                  </a:lnTo>
                  <a:lnTo>
                    <a:pt x="1894" y="562"/>
                  </a:lnTo>
                  <a:lnTo>
                    <a:pt x="1882" y="564"/>
                  </a:lnTo>
                  <a:lnTo>
                    <a:pt x="1873" y="568"/>
                  </a:lnTo>
                  <a:lnTo>
                    <a:pt x="1863" y="572"/>
                  </a:lnTo>
                  <a:lnTo>
                    <a:pt x="1852" y="574"/>
                  </a:lnTo>
                  <a:lnTo>
                    <a:pt x="1840" y="575"/>
                  </a:lnTo>
                  <a:lnTo>
                    <a:pt x="1829" y="579"/>
                  </a:lnTo>
                  <a:lnTo>
                    <a:pt x="1818" y="583"/>
                  </a:lnTo>
                  <a:lnTo>
                    <a:pt x="1804" y="585"/>
                  </a:lnTo>
                  <a:lnTo>
                    <a:pt x="1793" y="587"/>
                  </a:lnTo>
                  <a:lnTo>
                    <a:pt x="1781" y="591"/>
                  </a:lnTo>
                  <a:lnTo>
                    <a:pt x="1770" y="593"/>
                  </a:lnTo>
                  <a:lnTo>
                    <a:pt x="1757" y="596"/>
                  </a:lnTo>
                  <a:lnTo>
                    <a:pt x="1743" y="598"/>
                  </a:lnTo>
                  <a:lnTo>
                    <a:pt x="1732" y="600"/>
                  </a:lnTo>
                  <a:lnTo>
                    <a:pt x="1719" y="604"/>
                  </a:lnTo>
                  <a:lnTo>
                    <a:pt x="1705" y="606"/>
                  </a:lnTo>
                  <a:lnTo>
                    <a:pt x="1692" y="608"/>
                  </a:lnTo>
                  <a:lnTo>
                    <a:pt x="1679" y="612"/>
                  </a:lnTo>
                  <a:lnTo>
                    <a:pt x="1665" y="613"/>
                  </a:lnTo>
                  <a:lnTo>
                    <a:pt x="1652" y="615"/>
                  </a:lnTo>
                  <a:lnTo>
                    <a:pt x="1639" y="617"/>
                  </a:lnTo>
                  <a:lnTo>
                    <a:pt x="1624" y="619"/>
                  </a:lnTo>
                  <a:lnTo>
                    <a:pt x="1610" y="623"/>
                  </a:lnTo>
                  <a:lnTo>
                    <a:pt x="1597" y="625"/>
                  </a:lnTo>
                  <a:lnTo>
                    <a:pt x="1582" y="627"/>
                  </a:lnTo>
                  <a:lnTo>
                    <a:pt x="1568" y="629"/>
                  </a:lnTo>
                  <a:lnTo>
                    <a:pt x="1553" y="632"/>
                  </a:lnTo>
                  <a:lnTo>
                    <a:pt x="1538" y="632"/>
                  </a:lnTo>
                  <a:lnTo>
                    <a:pt x="1525" y="636"/>
                  </a:lnTo>
                  <a:lnTo>
                    <a:pt x="1510" y="636"/>
                  </a:lnTo>
                  <a:lnTo>
                    <a:pt x="1494" y="640"/>
                  </a:lnTo>
                  <a:lnTo>
                    <a:pt x="1479" y="640"/>
                  </a:lnTo>
                  <a:lnTo>
                    <a:pt x="1464" y="644"/>
                  </a:lnTo>
                  <a:lnTo>
                    <a:pt x="1449" y="646"/>
                  </a:lnTo>
                  <a:lnTo>
                    <a:pt x="1435" y="648"/>
                  </a:lnTo>
                  <a:lnTo>
                    <a:pt x="1418" y="648"/>
                  </a:lnTo>
                  <a:lnTo>
                    <a:pt x="1403" y="650"/>
                  </a:lnTo>
                  <a:lnTo>
                    <a:pt x="1388" y="651"/>
                  </a:lnTo>
                  <a:lnTo>
                    <a:pt x="1373" y="653"/>
                  </a:lnTo>
                  <a:lnTo>
                    <a:pt x="1355" y="653"/>
                  </a:lnTo>
                  <a:lnTo>
                    <a:pt x="1340" y="655"/>
                  </a:lnTo>
                  <a:lnTo>
                    <a:pt x="1325" y="655"/>
                  </a:lnTo>
                  <a:lnTo>
                    <a:pt x="1310" y="657"/>
                  </a:lnTo>
                  <a:lnTo>
                    <a:pt x="1293" y="657"/>
                  </a:lnTo>
                  <a:lnTo>
                    <a:pt x="1276" y="659"/>
                  </a:lnTo>
                  <a:lnTo>
                    <a:pt x="1260" y="659"/>
                  </a:lnTo>
                  <a:lnTo>
                    <a:pt x="1245" y="661"/>
                  </a:lnTo>
                  <a:lnTo>
                    <a:pt x="1228" y="661"/>
                  </a:lnTo>
                  <a:lnTo>
                    <a:pt x="1213" y="661"/>
                  </a:lnTo>
                  <a:lnTo>
                    <a:pt x="1196" y="663"/>
                  </a:lnTo>
                  <a:lnTo>
                    <a:pt x="1181" y="663"/>
                  </a:lnTo>
                  <a:lnTo>
                    <a:pt x="1163" y="663"/>
                  </a:lnTo>
                  <a:lnTo>
                    <a:pt x="1148" y="663"/>
                  </a:lnTo>
                  <a:lnTo>
                    <a:pt x="1131" y="663"/>
                  </a:lnTo>
                  <a:lnTo>
                    <a:pt x="1116" y="663"/>
                  </a:lnTo>
                  <a:lnTo>
                    <a:pt x="1099" y="663"/>
                  </a:lnTo>
                  <a:lnTo>
                    <a:pt x="1082" y="663"/>
                  </a:lnTo>
                  <a:lnTo>
                    <a:pt x="1066" y="663"/>
                  </a:lnTo>
                  <a:lnTo>
                    <a:pt x="1049" y="663"/>
                  </a:lnTo>
                  <a:lnTo>
                    <a:pt x="1034" y="661"/>
                  </a:lnTo>
                  <a:lnTo>
                    <a:pt x="1017" y="661"/>
                  </a:lnTo>
                  <a:lnTo>
                    <a:pt x="1000" y="659"/>
                  </a:lnTo>
                  <a:lnTo>
                    <a:pt x="985" y="659"/>
                  </a:lnTo>
                  <a:lnTo>
                    <a:pt x="968" y="657"/>
                  </a:lnTo>
                  <a:lnTo>
                    <a:pt x="952" y="657"/>
                  </a:lnTo>
                  <a:lnTo>
                    <a:pt x="935" y="655"/>
                  </a:lnTo>
                  <a:lnTo>
                    <a:pt x="920" y="655"/>
                  </a:lnTo>
                  <a:lnTo>
                    <a:pt x="903" y="653"/>
                  </a:lnTo>
                  <a:lnTo>
                    <a:pt x="888" y="651"/>
                  </a:lnTo>
                  <a:lnTo>
                    <a:pt x="871" y="650"/>
                  </a:lnTo>
                  <a:lnTo>
                    <a:pt x="853" y="648"/>
                  </a:lnTo>
                  <a:lnTo>
                    <a:pt x="838" y="646"/>
                  </a:lnTo>
                  <a:lnTo>
                    <a:pt x="821" y="644"/>
                  </a:lnTo>
                  <a:lnTo>
                    <a:pt x="806" y="640"/>
                  </a:lnTo>
                  <a:lnTo>
                    <a:pt x="791" y="640"/>
                  </a:lnTo>
                  <a:lnTo>
                    <a:pt x="774" y="636"/>
                  </a:lnTo>
                  <a:lnTo>
                    <a:pt x="756" y="634"/>
                  </a:lnTo>
                  <a:lnTo>
                    <a:pt x="741" y="632"/>
                  </a:lnTo>
                  <a:lnTo>
                    <a:pt x="726" y="629"/>
                  </a:lnTo>
                  <a:lnTo>
                    <a:pt x="711" y="627"/>
                  </a:lnTo>
                  <a:lnTo>
                    <a:pt x="696" y="625"/>
                  </a:lnTo>
                  <a:lnTo>
                    <a:pt x="680" y="621"/>
                  </a:lnTo>
                  <a:lnTo>
                    <a:pt x="665" y="619"/>
                  </a:lnTo>
                  <a:lnTo>
                    <a:pt x="648" y="615"/>
                  </a:lnTo>
                  <a:lnTo>
                    <a:pt x="635" y="613"/>
                  </a:lnTo>
                  <a:lnTo>
                    <a:pt x="618" y="610"/>
                  </a:lnTo>
                  <a:lnTo>
                    <a:pt x="604" y="606"/>
                  </a:lnTo>
                  <a:lnTo>
                    <a:pt x="589" y="602"/>
                  </a:lnTo>
                  <a:lnTo>
                    <a:pt x="574" y="600"/>
                  </a:lnTo>
                  <a:lnTo>
                    <a:pt x="561" y="596"/>
                  </a:lnTo>
                  <a:lnTo>
                    <a:pt x="545" y="594"/>
                  </a:lnTo>
                  <a:lnTo>
                    <a:pt x="532" y="591"/>
                  </a:lnTo>
                  <a:lnTo>
                    <a:pt x="517" y="587"/>
                  </a:lnTo>
                  <a:lnTo>
                    <a:pt x="504" y="583"/>
                  </a:lnTo>
                  <a:lnTo>
                    <a:pt x="490" y="581"/>
                  </a:lnTo>
                  <a:lnTo>
                    <a:pt x="475" y="577"/>
                  </a:lnTo>
                  <a:lnTo>
                    <a:pt x="462" y="574"/>
                  </a:lnTo>
                  <a:lnTo>
                    <a:pt x="450" y="570"/>
                  </a:lnTo>
                  <a:lnTo>
                    <a:pt x="437" y="568"/>
                  </a:lnTo>
                  <a:lnTo>
                    <a:pt x="424" y="564"/>
                  </a:lnTo>
                  <a:lnTo>
                    <a:pt x="410" y="560"/>
                  </a:lnTo>
                  <a:lnTo>
                    <a:pt x="397" y="556"/>
                  </a:lnTo>
                  <a:lnTo>
                    <a:pt x="386" y="553"/>
                  </a:lnTo>
                  <a:lnTo>
                    <a:pt x="372" y="549"/>
                  </a:lnTo>
                  <a:lnTo>
                    <a:pt x="361" y="547"/>
                  </a:lnTo>
                  <a:lnTo>
                    <a:pt x="350" y="543"/>
                  </a:lnTo>
                  <a:lnTo>
                    <a:pt x="338" y="541"/>
                  </a:lnTo>
                  <a:lnTo>
                    <a:pt x="327" y="537"/>
                  </a:lnTo>
                  <a:lnTo>
                    <a:pt x="315" y="534"/>
                  </a:lnTo>
                  <a:lnTo>
                    <a:pt x="304" y="530"/>
                  </a:lnTo>
                  <a:lnTo>
                    <a:pt x="294" y="528"/>
                  </a:lnTo>
                  <a:lnTo>
                    <a:pt x="283" y="524"/>
                  </a:lnTo>
                  <a:lnTo>
                    <a:pt x="272" y="522"/>
                  </a:lnTo>
                  <a:lnTo>
                    <a:pt x="264" y="518"/>
                  </a:lnTo>
                  <a:lnTo>
                    <a:pt x="254" y="517"/>
                  </a:lnTo>
                  <a:lnTo>
                    <a:pt x="243" y="513"/>
                  </a:lnTo>
                  <a:lnTo>
                    <a:pt x="234" y="511"/>
                  </a:lnTo>
                  <a:lnTo>
                    <a:pt x="224" y="507"/>
                  </a:lnTo>
                  <a:lnTo>
                    <a:pt x="216" y="505"/>
                  </a:lnTo>
                  <a:lnTo>
                    <a:pt x="207" y="501"/>
                  </a:lnTo>
                  <a:lnTo>
                    <a:pt x="199" y="499"/>
                  </a:lnTo>
                  <a:lnTo>
                    <a:pt x="192" y="498"/>
                  </a:lnTo>
                  <a:lnTo>
                    <a:pt x="184" y="494"/>
                  </a:lnTo>
                  <a:lnTo>
                    <a:pt x="177" y="492"/>
                  </a:lnTo>
                  <a:lnTo>
                    <a:pt x="169" y="490"/>
                  </a:lnTo>
                  <a:lnTo>
                    <a:pt x="163" y="488"/>
                  </a:lnTo>
                  <a:lnTo>
                    <a:pt x="158" y="484"/>
                  </a:lnTo>
                  <a:lnTo>
                    <a:pt x="150" y="482"/>
                  </a:lnTo>
                  <a:lnTo>
                    <a:pt x="144" y="480"/>
                  </a:lnTo>
                  <a:lnTo>
                    <a:pt x="138" y="480"/>
                  </a:lnTo>
                  <a:lnTo>
                    <a:pt x="135" y="479"/>
                  </a:lnTo>
                  <a:lnTo>
                    <a:pt x="57" y="425"/>
                  </a:lnTo>
                  <a:close/>
                </a:path>
              </a:pathLst>
            </a:custGeom>
            <a:solidFill>
              <a:srgbClr val="808080"/>
            </a:solidFill>
            <a:ln w="9525">
              <a:noFill/>
              <a:round/>
              <a:headEnd/>
              <a:tailEnd/>
            </a:ln>
          </p:spPr>
          <p:txBody>
            <a:bodyPr/>
            <a:lstStyle/>
            <a:p>
              <a:endParaRPr lang="en-US"/>
            </a:p>
          </p:txBody>
        </p:sp>
        <p:sp>
          <p:nvSpPr>
            <p:cNvPr id="79934" name="Freeform 7"/>
            <p:cNvSpPr>
              <a:spLocks/>
            </p:cNvSpPr>
            <p:nvPr/>
          </p:nvSpPr>
          <p:spPr bwMode="auto">
            <a:xfrm>
              <a:off x="1450" y="3362"/>
              <a:ext cx="352" cy="320"/>
            </a:xfrm>
            <a:custGeom>
              <a:avLst/>
              <a:gdLst>
                <a:gd name="T0" fmla="*/ 33 w 706"/>
                <a:gd name="T1" fmla="*/ 0 h 641"/>
                <a:gd name="T2" fmla="*/ 27 w 706"/>
                <a:gd name="T3" fmla="*/ 3 h 641"/>
                <a:gd name="T4" fmla="*/ 19 w 706"/>
                <a:gd name="T5" fmla="*/ 8 h 641"/>
                <a:gd name="T6" fmla="*/ 11 w 706"/>
                <a:gd name="T7" fmla="*/ 15 h 641"/>
                <a:gd name="T8" fmla="*/ 7 w 706"/>
                <a:gd name="T9" fmla="*/ 20 h 641"/>
                <a:gd name="T10" fmla="*/ 4 w 706"/>
                <a:gd name="T11" fmla="*/ 25 h 641"/>
                <a:gd name="T12" fmla="*/ 2 w 706"/>
                <a:gd name="T13" fmla="*/ 30 h 641"/>
                <a:gd name="T14" fmla="*/ 1 w 706"/>
                <a:gd name="T15" fmla="*/ 36 h 641"/>
                <a:gd name="T16" fmla="*/ 0 w 706"/>
                <a:gd name="T17" fmla="*/ 42 h 641"/>
                <a:gd name="T18" fmla="*/ 0 w 706"/>
                <a:gd name="T19" fmla="*/ 47 h 641"/>
                <a:gd name="T20" fmla="*/ 1 w 706"/>
                <a:gd name="T21" fmla="*/ 53 h 641"/>
                <a:gd name="T22" fmla="*/ 2 w 706"/>
                <a:gd name="T23" fmla="*/ 58 h 641"/>
                <a:gd name="T24" fmla="*/ 5 w 706"/>
                <a:gd name="T25" fmla="*/ 63 h 641"/>
                <a:gd name="T26" fmla="*/ 10 w 706"/>
                <a:gd name="T27" fmla="*/ 68 h 641"/>
                <a:gd name="T28" fmla="*/ 14 w 706"/>
                <a:gd name="T29" fmla="*/ 72 h 641"/>
                <a:gd name="T30" fmla="*/ 19 w 706"/>
                <a:gd name="T31" fmla="*/ 75 h 641"/>
                <a:gd name="T32" fmla="*/ 25 w 706"/>
                <a:gd name="T33" fmla="*/ 77 h 641"/>
                <a:gd name="T34" fmla="*/ 30 w 706"/>
                <a:gd name="T35" fmla="*/ 78 h 641"/>
                <a:gd name="T36" fmla="*/ 36 w 706"/>
                <a:gd name="T37" fmla="*/ 79 h 641"/>
                <a:gd name="T38" fmla="*/ 42 w 706"/>
                <a:gd name="T39" fmla="*/ 79 h 641"/>
                <a:gd name="T40" fmla="*/ 48 w 706"/>
                <a:gd name="T41" fmla="*/ 78 h 641"/>
                <a:gd name="T42" fmla="*/ 54 w 706"/>
                <a:gd name="T43" fmla="*/ 77 h 641"/>
                <a:gd name="T44" fmla="*/ 60 w 706"/>
                <a:gd name="T45" fmla="*/ 75 h 641"/>
                <a:gd name="T46" fmla="*/ 65 w 706"/>
                <a:gd name="T47" fmla="*/ 72 h 641"/>
                <a:gd name="T48" fmla="*/ 70 w 706"/>
                <a:gd name="T49" fmla="*/ 69 h 641"/>
                <a:gd name="T50" fmla="*/ 75 w 706"/>
                <a:gd name="T51" fmla="*/ 65 h 641"/>
                <a:gd name="T52" fmla="*/ 82 w 706"/>
                <a:gd name="T53" fmla="*/ 59 h 641"/>
                <a:gd name="T54" fmla="*/ 86 w 706"/>
                <a:gd name="T55" fmla="*/ 52 h 641"/>
                <a:gd name="T56" fmla="*/ 87 w 706"/>
                <a:gd name="T57" fmla="*/ 45 h 641"/>
                <a:gd name="T58" fmla="*/ 87 w 706"/>
                <a:gd name="T59" fmla="*/ 38 h 641"/>
                <a:gd name="T60" fmla="*/ 85 w 706"/>
                <a:gd name="T61" fmla="*/ 31 h 641"/>
                <a:gd name="T62" fmla="*/ 82 w 706"/>
                <a:gd name="T63" fmla="*/ 24 h 641"/>
                <a:gd name="T64" fmla="*/ 78 w 706"/>
                <a:gd name="T65" fmla="*/ 17 h 641"/>
                <a:gd name="T66" fmla="*/ 73 w 706"/>
                <a:gd name="T67" fmla="*/ 11 h 641"/>
                <a:gd name="T68" fmla="*/ 67 w 706"/>
                <a:gd name="T69" fmla="*/ 7 h 641"/>
                <a:gd name="T70" fmla="*/ 61 w 706"/>
                <a:gd name="T71" fmla="*/ 4 h 641"/>
                <a:gd name="T72" fmla="*/ 54 w 706"/>
                <a:gd name="T73" fmla="*/ 3 h 641"/>
                <a:gd name="T74" fmla="*/ 48 w 706"/>
                <a:gd name="T75" fmla="*/ 3 h 641"/>
                <a:gd name="T76" fmla="*/ 44 w 706"/>
                <a:gd name="T77" fmla="*/ 6 h 641"/>
                <a:gd name="T78" fmla="*/ 44 w 706"/>
                <a:gd name="T79" fmla="*/ 13 h 641"/>
                <a:gd name="T80" fmla="*/ 50 w 706"/>
                <a:gd name="T81" fmla="*/ 19 h 641"/>
                <a:gd name="T82" fmla="*/ 54 w 706"/>
                <a:gd name="T83" fmla="*/ 21 h 641"/>
                <a:gd name="T84" fmla="*/ 60 w 706"/>
                <a:gd name="T85" fmla="*/ 25 h 641"/>
                <a:gd name="T86" fmla="*/ 62 w 706"/>
                <a:gd name="T87" fmla="*/ 30 h 641"/>
                <a:gd name="T88" fmla="*/ 62 w 706"/>
                <a:gd name="T89" fmla="*/ 37 h 641"/>
                <a:gd name="T90" fmla="*/ 60 w 706"/>
                <a:gd name="T91" fmla="*/ 45 h 641"/>
                <a:gd name="T92" fmla="*/ 56 w 706"/>
                <a:gd name="T93" fmla="*/ 51 h 641"/>
                <a:gd name="T94" fmla="*/ 51 w 706"/>
                <a:gd name="T95" fmla="*/ 56 h 641"/>
                <a:gd name="T96" fmla="*/ 44 w 706"/>
                <a:gd name="T97" fmla="*/ 59 h 641"/>
                <a:gd name="T98" fmla="*/ 38 w 706"/>
                <a:gd name="T99" fmla="*/ 59 h 641"/>
                <a:gd name="T100" fmla="*/ 31 w 706"/>
                <a:gd name="T101" fmla="*/ 56 h 641"/>
                <a:gd name="T102" fmla="*/ 26 w 706"/>
                <a:gd name="T103" fmla="*/ 52 h 641"/>
                <a:gd name="T104" fmla="*/ 24 w 706"/>
                <a:gd name="T105" fmla="*/ 48 h 641"/>
                <a:gd name="T106" fmla="*/ 24 w 706"/>
                <a:gd name="T107" fmla="*/ 43 h 641"/>
                <a:gd name="T108" fmla="*/ 26 w 706"/>
                <a:gd name="T109" fmla="*/ 38 h 641"/>
                <a:gd name="T110" fmla="*/ 31 w 706"/>
                <a:gd name="T111" fmla="*/ 32 h 641"/>
                <a:gd name="T112" fmla="*/ 35 w 706"/>
                <a:gd name="T113" fmla="*/ 30 h 641"/>
                <a:gd name="T114" fmla="*/ 41 w 706"/>
                <a:gd name="T115" fmla="*/ 25 h 641"/>
                <a:gd name="T116" fmla="*/ 43 w 706"/>
                <a:gd name="T117" fmla="*/ 20 h 641"/>
                <a:gd name="T118" fmla="*/ 42 w 706"/>
                <a:gd name="T119" fmla="*/ 13 h 641"/>
                <a:gd name="T120" fmla="*/ 40 w 706"/>
                <a:gd name="T121" fmla="*/ 7 h 641"/>
                <a:gd name="T122" fmla="*/ 38 w 706"/>
                <a:gd name="T123" fmla="*/ 1 h 6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6"/>
                <a:gd name="T187" fmla="*/ 0 h 641"/>
                <a:gd name="T188" fmla="*/ 706 w 706"/>
                <a:gd name="T189" fmla="*/ 641 h 6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6" h="641">
                  <a:moveTo>
                    <a:pt x="306" y="0"/>
                  </a:moveTo>
                  <a:lnTo>
                    <a:pt x="301" y="0"/>
                  </a:lnTo>
                  <a:lnTo>
                    <a:pt x="293" y="0"/>
                  </a:lnTo>
                  <a:lnTo>
                    <a:pt x="289" y="0"/>
                  </a:lnTo>
                  <a:lnTo>
                    <a:pt x="286" y="2"/>
                  </a:lnTo>
                  <a:lnTo>
                    <a:pt x="282" y="2"/>
                  </a:lnTo>
                  <a:lnTo>
                    <a:pt x="276" y="6"/>
                  </a:lnTo>
                  <a:lnTo>
                    <a:pt x="270" y="6"/>
                  </a:lnTo>
                  <a:lnTo>
                    <a:pt x="265" y="8"/>
                  </a:lnTo>
                  <a:lnTo>
                    <a:pt x="259" y="10"/>
                  </a:lnTo>
                  <a:lnTo>
                    <a:pt x="253" y="12"/>
                  </a:lnTo>
                  <a:lnTo>
                    <a:pt x="246" y="16"/>
                  </a:lnTo>
                  <a:lnTo>
                    <a:pt x="240" y="18"/>
                  </a:lnTo>
                  <a:lnTo>
                    <a:pt x="232" y="21"/>
                  </a:lnTo>
                  <a:lnTo>
                    <a:pt x="227" y="25"/>
                  </a:lnTo>
                  <a:lnTo>
                    <a:pt x="219" y="29"/>
                  </a:lnTo>
                  <a:lnTo>
                    <a:pt x="211" y="33"/>
                  </a:lnTo>
                  <a:lnTo>
                    <a:pt x="204" y="37"/>
                  </a:lnTo>
                  <a:lnTo>
                    <a:pt x="196" y="40"/>
                  </a:lnTo>
                  <a:lnTo>
                    <a:pt x="187" y="46"/>
                  </a:lnTo>
                  <a:lnTo>
                    <a:pt x="179" y="50"/>
                  </a:lnTo>
                  <a:lnTo>
                    <a:pt x="171" y="56"/>
                  </a:lnTo>
                  <a:lnTo>
                    <a:pt x="164" y="61"/>
                  </a:lnTo>
                  <a:lnTo>
                    <a:pt x="156" y="65"/>
                  </a:lnTo>
                  <a:lnTo>
                    <a:pt x="147" y="73"/>
                  </a:lnTo>
                  <a:lnTo>
                    <a:pt x="139" y="78"/>
                  </a:lnTo>
                  <a:lnTo>
                    <a:pt x="132" y="86"/>
                  </a:lnTo>
                  <a:lnTo>
                    <a:pt x="122" y="92"/>
                  </a:lnTo>
                  <a:lnTo>
                    <a:pt x="114" y="99"/>
                  </a:lnTo>
                  <a:lnTo>
                    <a:pt x="107" y="107"/>
                  </a:lnTo>
                  <a:lnTo>
                    <a:pt x="99" y="116"/>
                  </a:lnTo>
                  <a:lnTo>
                    <a:pt x="92" y="122"/>
                  </a:lnTo>
                  <a:lnTo>
                    <a:pt x="84" y="132"/>
                  </a:lnTo>
                  <a:lnTo>
                    <a:pt x="80" y="135"/>
                  </a:lnTo>
                  <a:lnTo>
                    <a:pt x="78" y="141"/>
                  </a:lnTo>
                  <a:lnTo>
                    <a:pt x="75" y="145"/>
                  </a:lnTo>
                  <a:lnTo>
                    <a:pt x="71" y="151"/>
                  </a:lnTo>
                  <a:lnTo>
                    <a:pt x="67" y="154"/>
                  </a:lnTo>
                  <a:lnTo>
                    <a:pt x="63" y="158"/>
                  </a:lnTo>
                  <a:lnTo>
                    <a:pt x="61" y="164"/>
                  </a:lnTo>
                  <a:lnTo>
                    <a:pt x="57" y="168"/>
                  </a:lnTo>
                  <a:lnTo>
                    <a:pt x="54" y="173"/>
                  </a:lnTo>
                  <a:lnTo>
                    <a:pt x="52" y="177"/>
                  </a:lnTo>
                  <a:lnTo>
                    <a:pt x="48" y="183"/>
                  </a:lnTo>
                  <a:lnTo>
                    <a:pt x="46" y="189"/>
                  </a:lnTo>
                  <a:lnTo>
                    <a:pt x="44" y="194"/>
                  </a:lnTo>
                  <a:lnTo>
                    <a:pt x="40" y="198"/>
                  </a:lnTo>
                  <a:lnTo>
                    <a:pt x="38" y="204"/>
                  </a:lnTo>
                  <a:lnTo>
                    <a:pt x="35" y="210"/>
                  </a:lnTo>
                  <a:lnTo>
                    <a:pt x="33" y="213"/>
                  </a:lnTo>
                  <a:lnTo>
                    <a:pt x="31" y="219"/>
                  </a:lnTo>
                  <a:lnTo>
                    <a:pt x="29" y="225"/>
                  </a:lnTo>
                  <a:lnTo>
                    <a:pt x="27" y="230"/>
                  </a:lnTo>
                  <a:lnTo>
                    <a:pt x="25" y="234"/>
                  </a:lnTo>
                  <a:lnTo>
                    <a:pt x="21" y="242"/>
                  </a:lnTo>
                  <a:lnTo>
                    <a:pt x="21" y="246"/>
                  </a:lnTo>
                  <a:lnTo>
                    <a:pt x="19" y="251"/>
                  </a:lnTo>
                  <a:lnTo>
                    <a:pt x="17" y="257"/>
                  </a:lnTo>
                  <a:lnTo>
                    <a:pt x="16" y="263"/>
                  </a:lnTo>
                  <a:lnTo>
                    <a:pt x="14" y="268"/>
                  </a:lnTo>
                  <a:lnTo>
                    <a:pt x="14" y="274"/>
                  </a:lnTo>
                  <a:lnTo>
                    <a:pt x="10" y="280"/>
                  </a:lnTo>
                  <a:lnTo>
                    <a:pt x="10" y="286"/>
                  </a:lnTo>
                  <a:lnTo>
                    <a:pt x="8" y="289"/>
                  </a:lnTo>
                  <a:lnTo>
                    <a:pt x="8" y="297"/>
                  </a:lnTo>
                  <a:lnTo>
                    <a:pt x="6" y="303"/>
                  </a:lnTo>
                  <a:lnTo>
                    <a:pt x="4" y="308"/>
                  </a:lnTo>
                  <a:lnTo>
                    <a:pt x="4" y="314"/>
                  </a:lnTo>
                  <a:lnTo>
                    <a:pt x="4" y="320"/>
                  </a:lnTo>
                  <a:lnTo>
                    <a:pt x="2" y="325"/>
                  </a:lnTo>
                  <a:lnTo>
                    <a:pt x="2" y="331"/>
                  </a:lnTo>
                  <a:lnTo>
                    <a:pt x="0" y="337"/>
                  </a:lnTo>
                  <a:lnTo>
                    <a:pt x="0" y="343"/>
                  </a:lnTo>
                  <a:lnTo>
                    <a:pt x="0" y="346"/>
                  </a:lnTo>
                  <a:lnTo>
                    <a:pt x="0" y="354"/>
                  </a:lnTo>
                  <a:lnTo>
                    <a:pt x="0" y="360"/>
                  </a:lnTo>
                  <a:lnTo>
                    <a:pt x="2" y="365"/>
                  </a:lnTo>
                  <a:lnTo>
                    <a:pt x="2" y="369"/>
                  </a:lnTo>
                  <a:lnTo>
                    <a:pt x="2" y="377"/>
                  </a:lnTo>
                  <a:lnTo>
                    <a:pt x="2" y="381"/>
                  </a:lnTo>
                  <a:lnTo>
                    <a:pt x="2" y="386"/>
                  </a:lnTo>
                  <a:lnTo>
                    <a:pt x="2" y="392"/>
                  </a:lnTo>
                  <a:lnTo>
                    <a:pt x="4" y="398"/>
                  </a:lnTo>
                  <a:lnTo>
                    <a:pt x="4" y="403"/>
                  </a:lnTo>
                  <a:lnTo>
                    <a:pt x="6" y="409"/>
                  </a:lnTo>
                  <a:lnTo>
                    <a:pt x="6" y="415"/>
                  </a:lnTo>
                  <a:lnTo>
                    <a:pt x="8" y="421"/>
                  </a:lnTo>
                  <a:lnTo>
                    <a:pt x="10" y="426"/>
                  </a:lnTo>
                  <a:lnTo>
                    <a:pt x="12" y="430"/>
                  </a:lnTo>
                  <a:lnTo>
                    <a:pt x="12" y="436"/>
                  </a:lnTo>
                  <a:lnTo>
                    <a:pt x="14" y="441"/>
                  </a:lnTo>
                  <a:lnTo>
                    <a:pt x="16" y="447"/>
                  </a:lnTo>
                  <a:lnTo>
                    <a:pt x="17" y="453"/>
                  </a:lnTo>
                  <a:lnTo>
                    <a:pt x="19" y="457"/>
                  </a:lnTo>
                  <a:lnTo>
                    <a:pt x="21" y="462"/>
                  </a:lnTo>
                  <a:lnTo>
                    <a:pt x="23" y="466"/>
                  </a:lnTo>
                  <a:lnTo>
                    <a:pt x="27" y="472"/>
                  </a:lnTo>
                  <a:lnTo>
                    <a:pt x="29" y="478"/>
                  </a:lnTo>
                  <a:lnTo>
                    <a:pt x="31" y="481"/>
                  </a:lnTo>
                  <a:lnTo>
                    <a:pt x="35" y="487"/>
                  </a:lnTo>
                  <a:lnTo>
                    <a:pt x="36" y="491"/>
                  </a:lnTo>
                  <a:lnTo>
                    <a:pt x="38" y="497"/>
                  </a:lnTo>
                  <a:lnTo>
                    <a:pt x="42" y="500"/>
                  </a:lnTo>
                  <a:lnTo>
                    <a:pt x="46" y="506"/>
                  </a:lnTo>
                  <a:lnTo>
                    <a:pt x="48" y="510"/>
                  </a:lnTo>
                  <a:lnTo>
                    <a:pt x="52" y="514"/>
                  </a:lnTo>
                  <a:lnTo>
                    <a:pt x="55" y="519"/>
                  </a:lnTo>
                  <a:lnTo>
                    <a:pt x="59" y="523"/>
                  </a:lnTo>
                  <a:lnTo>
                    <a:pt x="63" y="529"/>
                  </a:lnTo>
                  <a:lnTo>
                    <a:pt x="71" y="536"/>
                  </a:lnTo>
                  <a:lnTo>
                    <a:pt x="78" y="544"/>
                  </a:lnTo>
                  <a:lnTo>
                    <a:pt x="82" y="548"/>
                  </a:lnTo>
                  <a:lnTo>
                    <a:pt x="86" y="552"/>
                  </a:lnTo>
                  <a:lnTo>
                    <a:pt x="92" y="555"/>
                  </a:lnTo>
                  <a:lnTo>
                    <a:pt x="95" y="559"/>
                  </a:lnTo>
                  <a:lnTo>
                    <a:pt x="99" y="563"/>
                  </a:lnTo>
                  <a:lnTo>
                    <a:pt x="105" y="567"/>
                  </a:lnTo>
                  <a:lnTo>
                    <a:pt x="109" y="569"/>
                  </a:lnTo>
                  <a:lnTo>
                    <a:pt x="113" y="573"/>
                  </a:lnTo>
                  <a:lnTo>
                    <a:pt x="118" y="576"/>
                  </a:lnTo>
                  <a:lnTo>
                    <a:pt x="122" y="580"/>
                  </a:lnTo>
                  <a:lnTo>
                    <a:pt x="128" y="584"/>
                  </a:lnTo>
                  <a:lnTo>
                    <a:pt x="133" y="588"/>
                  </a:lnTo>
                  <a:lnTo>
                    <a:pt x="137" y="590"/>
                  </a:lnTo>
                  <a:lnTo>
                    <a:pt x="143" y="593"/>
                  </a:lnTo>
                  <a:lnTo>
                    <a:pt x="147" y="595"/>
                  </a:lnTo>
                  <a:lnTo>
                    <a:pt x="152" y="599"/>
                  </a:lnTo>
                  <a:lnTo>
                    <a:pt x="156" y="601"/>
                  </a:lnTo>
                  <a:lnTo>
                    <a:pt x="162" y="603"/>
                  </a:lnTo>
                  <a:lnTo>
                    <a:pt x="168" y="605"/>
                  </a:lnTo>
                  <a:lnTo>
                    <a:pt x="173" y="609"/>
                  </a:lnTo>
                  <a:lnTo>
                    <a:pt x="177" y="611"/>
                  </a:lnTo>
                  <a:lnTo>
                    <a:pt x="183" y="612"/>
                  </a:lnTo>
                  <a:lnTo>
                    <a:pt x="189" y="616"/>
                  </a:lnTo>
                  <a:lnTo>
                    <a:pt x="194" y="618"/>
                  </a:lnTo>
                  <a:lnTo>
                    <a:pt x="200" y="620"/>
                  </a:lnTo>
                  <a:lnTo>
                    <a:pt x="206" y="622"/>
                  </a:lnTo>
                  <a:lnTo>
                    <a:pt x="211" y="624"/>
                  </a:lnTo>
                  <a:lnTo>
                    <a:pt x="217" y="626"/>
                  </a:lnTo>
                  <a:lnTo>
                    <a:pt x="223" y="626"/>
                  </a:lnTo>
                  <a:lnTo>
                    <a:pt x="229" y="628"/>
                  </a:lnTo>
                  <a:lnTo>
                    <a:pt x="234" y="630"/>
                  </a:lnTo>
                  <a:lnTo>
                    <a:pt x="240" y="631"/>
                  </a:lnTo>
                  <a:lnTo>
                    <a:pt x="246" y="631"/>
                  </a:lnTo>
                  <a:lnTo>
                    <a:pt x="251" y="633"/>
                  </a:lnTo>
                  <a:lnTo>
                    <a:pt x="257" y="635"/>
                  </a:lnTo>
                  <a:lnTo>
                    <a:pt x="265" y="637"/>
                  </a:lnTo>
                  <a:lnTo>
                    <a:pt x="268" y="637"/>
                  </a:lnTo>
                  <a:lnTo>
                    <a:pt x="276" y="637"/>
                  </a:lnTo>
                  <a:lnTo>
                    <a:pt x="282" y="639"/>
                  </a:lnTo>
                  <a:lnTo>
                    <a:pt x="287" y="639"/>
                  </a:lnTo>
                  <a:lnTo>
                    <a:pt x="293" y="639"/>
                  </a:lnTo>
                  <a:lnTo>
                    <a:pt x="299" y="639"/>
                  </a:lnTo>
                  <a:lnTo>
                    <a:pt x="305" y="641"/>
                  </a:lnTo>
                  <a:lnTo>
                    <a:pt x="312" y="641"/>
                  </a:lnTo>
                  <a:lnTo>
                    <a:pt x="318" y="641"/>
                  </a:lnTo>
                  <a:lnTo>
                    <a:pt x="324" y="641"/>
                  </a:lnTo>
                  <a:lnTo>
                    <a:pt x="329" y="639"/>
                  </a:lnTo>
                  <a:lnTo>
                    <a:pt x="335" y="639"/>
                  </a:lnTo>
                  <a:lnTo>
                    <a:pt x="341" y="639"/>
                  </a:lnTo>
                  <a:lnTo>
                    <a:pt x="346" y="639"/>
                  </a:lnTo>
                  <a:lnTo>
                    <a:pt x="354" y="637"/>
                  </a:lnTo>
                  <a:lnTo>
                    <a:pt x="360" y="637"/>
                  </a:lnTo>
                  <a:lnTo>
                    <a:pt x="365" y="635"/>
                  </a:lnTo>
                  <a:lnTo>
                    <a:pt x="371" y="635"/>
                  </a:lnTo>
                  <a:lnTo>
                    <a:pt x="377" y="633"/>
                  </a:lnTo>
                  <a:lnTo>
                    <a:pt x="384" y="633"/>
                  </a:lnTo>
                  <a:lnTo>
                    <a:pt x="390" y="631"/>
                  </a:lnTo>
                  <a:lnTo>
                    <a:pt x="396" y="630"/>
                  </a:lnTo>
                  <a:lnTo>
                    <a:pt x="402" y="630"/>
                  </a:lnTo>
                  <a:lnTo>
                    <a:pt x="407" y="628"/>
                  </a:lnTo>
                  <a:lnTo>
                    <a:pt x="413" y="626"/>
                  </a:lnTo>
                  <a:lnTo>
                    <a:pt x="421" y="624"/>
                  </a:lnTo>
                  <a:lnTo>
                    <a:pt x="424" y="622"/>
                  </a:lnTo>
                  <a:lnTo>
                    <a:pt x="432" y="620"/>
                  </a:lnTo>
                  <a:lnTo>
                    <a:pt x="438" y="618"/>
                  </a:lnTo>
                  <a:lnTo>
                    <a:pt x="443" y="616"/>
                  </a:lnTo>
                  <a:lnTo>
                    <a:pt x="449" y="614"/>
                  </a:lnTo>
                  <a:lnTo>
                    <a:pt x="455" y="612"/>
                  </a:lnTo>
                  <a:lnTo>
                    <a:pt x="461" y="611"/>
                  </a:lnTo>
                  <a:lnTo>
                    <a:pt x="466" y="609"/>
                  </a:lnTo>
                  <a:lnTo>
                    <a:pt x="472" y="607"/>
                  </a:lnTo>
                  <a:lnTo>
                    <a:pt x="478" y="603"/>
                  </a:lnTo>
                  <a:lnTo>
                    <a:pt x="483" y="601"/>
                  </a:lnTo>
                  <a:lnTo>
                    <a:pt x="489" y="599"/>
                  </a:lnTo>
                  <a:lnTo>
                    <a:pt x="493" y="597"/>
                  </a:lnTo>
                  <a:lnTo>
                    <a:pt x="500" y="595"/>
                  </a:lnTo>
                  <a:lnTo>
                    <a:pt x="504" y="592"/>
                  </a:lnTo>
                  <a:lnTo>
                    <a:pt x="510" y="588"/>
                  </a:lnTo>
                  <a:lnTo>
                    <a:pt x="516" y="586"/>
                  </a:lnTo>
                  <a:lnTo>
                    <a:pt x="519" y="582"/>
                  </a:lnTo>
                  <a:lnTo>
                    <a:pt x="525" y="580"/>
                  </a:lnTo>
                  <a:lnTo>
                    <a:pt x="531" y="578"/>
                  </a:lnTo>
                  <a:lnTo>
                    <a:pt x="537" y="574"/>
                  </a:lnTo>
                  <a:lnTo>
                    <a:pt x="540" y="573"/>
                  </a:lnTo>
                  <a:lnTo>
                    <a:pt x="546" y="569"/>
                  </a:lnTo>
                  <a:lnTo>
                    <a:pt x="552" y="565"/>
                  </a:lnTo>
                  <a:lnTo>
                    <a:pt x="556" y="561"/>
                  </a:lnTo>
                  <a:lnTo>
                    <a:pt x="561" y="559"/>
                  </a:lnTo>
                  <a:lnTo>
                    <a:pt x="567" y="555"/>
                  </a:lnTo>
                  <a:lnTo>
                    <a:pt x="571" y="552"/>
                  </a:lnTo>
                  <a:lnTo>
                    <a:pt x="577" y="550"/>
                  </a:lnTo>
                  <a:lnTo>
                    <a:pt x="580" y="548"/>
                  </a:lnTo>
                  <a:lnTo>
                    <a:pt x="584" y="542"/>
                  </a:lnTo>
                  <a:lnTo>
                    <a:pt x="590" y="540"/>
                  </a:lnTo>
                  <a:lnTo>
                    <a:pt x="594" y="536"/>
                  </a:lnTo>
                  <a:lnTo>
                    <a:pt x="597" y="533"/>
                  </a:lnTo>
                  <a:lnTo>
                    <a:pt x="607" y="525"/>
                  </a:lnTo>
                  <a:lnTo>
                    <a:pt x="615" y="519"/>
                  </a:lnTo>
                  <a:lnTo>
                    <a:pt x="622" y="512"/>
                  </a:lnTo>
                  <a:lnTo>
                    <a:pt x="630" y="506"/>
                  </a:lnTo>
                  <a:lnTo>
                    <a:pt x="637" y="498"/>
                  </a:lnTo>
                  <a:lnTo>
                    <a:pt x="645" y="493"/>
                  </a:lnTo>
                  <a:lnTo>
                    <a:pt x="651" y="487"/>
                  </a:lnTo>
                  <a:lnTo>
                    <a:pt x="656" y="479"/>
                  </a:lnTo>
                  <a:lnTo>
                    <a:pt x="660" y="472"/>
                  </a:lnTo>
                  <a:lnTo>
                    <a:pt x="666" y="464"/>
                  </a:lnTo>
                  <a:lnTo>
                    <a:pt x="672" y="459"/>
                  </a:lnTo>
                  <a:lnTo>
                    <a:pt x="675" y="451"/>
                  </a:lnTo>
                  <a:lnTo>
                    <a:pt x="679" y="443"/>
                  </a:lnTo>
                  <a:lnTo>
                    <a:pt x="683" y="438"/>
                  </a:lnTo>
                  <a:lnTo>
                    <a:pt x="687" y="430"/>
                  </a:lnTo>
                  <a:lnTo>
                    <a:pt x="689" y="424"/>
                  </a:lnTo>
                  <a:lnTo>
                    <a:pt x="693" y="417"/>
                  </a:lnTo>
                  <a:lnTo>
                    <a:pt x="694" y="411"/>
                  </a:lnTo>
                  <a:lnTo>
                    <a:pt x="696" y="403"/>
                  </a:lnTo>
                  <a:lnTo>
                    <a:pt x="698" y="396"/>
                  </a:lnTo>
                  <a:lnTo>
                    <a:pt x="700" y="390"/>
                  </a:lnTo>
                  <a:lnTo>
                    <a:pt x="702" y="382"/>
                  </a:lnTo>
                  <a:lnTo>
                    <a:pt x="704" y="377"/>
                  </a:lnTo>
                  <a:lnTo>
                    <a:pt x="704" y="369"/>
                  </a:lnTo>
                  <a:lnTo>
                    <a:pt x="704" y="362"/>
                  </a:lnTo>
                  <a:lnTo>
                    <a:pt x="706" y="356"/>
                  </a:lnTo>
                  <a:lnTo>
                    <a:pt x="704" y="348"/>
                  </a:lnTo>
                  <a:lnTo>
                    <a:pt x="704" y="341"/>
                  </a:lnTo>
                  <a:lnTo>
                    <a:pt x="704" y="333"/>
                  </a:lnTo>
                  <a:lnTo>
                    <a:pt x="704" y="327"/>
                  </a:lnTo>
                  <a:lnTo>
                    <a:pt x="702" y="322"/>
                  </a:lnTo>
                  <a:lnTo>
                    <a:pt x="702" y="314"/>
                  </a:lnTo>
                  <a:lnTo>
                    <a:pt x="700" y="306"/>
                  </a:lnTo>
                  <a:lnTo>
                    <a:pt x="700" y="299"/>
                  </a:lnTo>
                  <a:lnTo>
                    <a:pt x="698" y="293"/>
                  </a:lnTo>
                  <a:lnTo>
                    <a:pt x="696" y="286"/>
                  </a:lnTo>
                  <a:lnTo>
                    <a:pt x="694" y="278"/>
                  </a:lnTo>
                  <a:lnTo>
                    <a:pt x="693" y="272"/>
                  </a:lnTo>
                  <a:lnTo>
                    <a:pt x="691" y="265"/>
                  </a:lnTo>
                  <a:lnTo>
                    <a:pt x="689" y="257"/>
                  </a:lnTo>
                  <a:lnTo>
                    <a:pt x="687" y="249"/>
                  </a:lnTo>
                  <a:lnTo>
                    <a:pt x="683" y="242"/>
                  </a:lnTo>
                  <a:lnTo>
                    <a:pt x="681" y="234"/>
                  </a:lnTo>
                  <a:lnTo>
                    <a:pt x="679" y="229"/>
                  </a:lnTo>
                  <a:lnTo>
                    <a:pt x="675" y="221"/>
                  </a:lnTo>
                  <a:lnTo>
                    <a:pt x="673" y="213"/>
                  </a:lnTo>
                  <a:lnTo>
                    <a:pt x="670" y="208"/>
                  </a:lnTo>
                  <a:lnTo>
                    <a:pt x="666" y="200"/>
                  </a:lnTo>
                  <a:lnTo>
                    <a:pt x="662" y="192"/>
                  </a:lnTo>
                  <a:lnTo>
                    <a:pt x="660" y="187"/>
                  </a:lnTo>
                  <a:lnTo>
                    <a:pt x="656" y="179"/>
                  </a:lnTo>
                  <a:lnTo>
                    <a:pt x="653" y="172"/>
                  </a:lnTo>
                  <a:lnTo>
                    <a:pt x="649" y="166"/>
                  </a:lnTo>
                  <a:lnTo>
                    <a:pt x="645" y="158"/>
                  </a:lnTo>
                  <a:lnTo>
                    <a:pt x="641" y="153"/>
                  </a:lnTo>
                  <a:lnTo>
                    <a:pt x="635" y="145"/>
                  </a:lnTo>
                  <a:lnTo>
                    <a:pt x="632" y="139"/>
                  </a:lnTo>
                  <a:lnTo>
                    <a:pt x="628" y="134"/>
                  </a:lnTo>
                  <a:lnTo>
                    <a:pt x="622" y="126"/>
                  </a:lnTo>
                  <a:lnTo>
                    <a:pt x="616" y="120"/>
                  </a:lnTo>
                  <a:lnTo>
                    <a:pt x="613" y="115"/>
                  </a:lnTo>
                  <a:lnTo>
                    <a:pt x="607" y="111"/>
                  </a:lnTo>
                  <a:lnTo>
                    <a:pt x="601" y="103"/>
                  </a:lnTo>
                  <a:lnTo>
                    <a:pt x="597" y="99"/>
                  </a:lnTo>
                  <a:lnTo>
                    <a:pt x="592" y="94"/>
                  </a:lnTo>
                  <a:lnTo>
                    <a:pt x="586" y="88"/>
                  </a:lnTo>
                  <a:lnTo>
                    <a:pt x="580" y="82"/>
                  </a:lnTo>
                  <a:lnTo>
                    <a:pt x="575" y="78"/>
                  </a:lnTo>
                  <a:lnTo>
                    <a:pt x="569" y="75"/>
                  </a:lnTo>
                  <a:lnTo>
                    <a:pt x="563" y="71"/>
                  </a:lnTo>
                  <a:lnTo>
                    <a:pt x="556" y="65"/>
                  </a:lnTo>
                  <a:lnTo>
                    <a:pt x="550" y="61"/>
                  </a:lnTo>
                  <a:lnTo>
                    <a:pt x="542" y="58"/>
                  </a:lnTo>
                  <a:lnTo>
                    <a:pt x="537" y="56"/>
                  </a:lnTo>
                  <a:lnTo>
                    <a:pt x="529" y="50"/>
                  </a:lnTo>
                  <a:lnTo>
                    <a:pt x="523" y="48"/>
                  </a:lnTo>
                  <a:lnTo>
                    <a:pt x="516" y="46"/>
                  </a:lnTo>
                  <a:lnTo>
                    <a:pt x="510" y="42"/>
                  </a:lnTo>
                  <a:lnTo>
                    <a:pt x="502" y="40"/>
                  </a:lnTo>
                  <a:lnTo>
                    <a:pt x="495" y="39"/>
                  </a:lnTo>
                  <a:lnTo>
                    <a:pt x="489" y="37"/>
                  </a:lnTo>
                  <a:lnTo>
                    <a:pt x="481" y="35"/>
                  </a:lnTo>
                  <a:lnTo>
                    <a:pt x="474" y="33"/>
                  </a:lnTo>
                  <a:lnTo>
                    <a:pt x="468" y="31"/>
                  </a:lnTo>
                  <a:lnTo>
                    <a:pt x="461" y="29"/>
                  </a:lnTo>
                  <a:lnTo>
                    <a:pt x="455" y="29"/>
                  </a:lnTo>
                  <a:lnTo>
                    <a:pt x="447" y="29"/>
                  </a:lnTo>
                  <a:lnTo>
                    <a:pt x="442" y="27"/>
                  </a:lnTo>
                  <a:lnTo>
                    <a:pt x="434" y="27"/>
                  </a:lnTo>
                  <a:lnTo>
                    <a:pt x="428" y="27"/>
                  </a:lnTo>
                  <a:lnTo>
                    <a:pt x="422" y="25"/>
                  </a:lnTo>
                  <a:lnTo>
                    <a:pt x="417" y="25"/>
                  </a:lnTo>
                  <a:lnTo>
                    <a:pt x="411" y="27"/>
                  </a:lnTo>
                  <a:lnTo>
                    <a:pt x="405" y="27"/>
                  </a:lnTo>
                  <a:lnTo>
                    <a:pt x="400" y="27"/>
                  </a:lnTo>
                  <a:lnTo>
                    <a:pt x="394" y="29"/>
                  </a:lnTo>
                  <a:lnTo>
                    <a:pt x="390" y="29"/>
                  </a:lnTo>
                  <a:lnTo>
                    <a:pt x="384" y="31"/>
                  </a:lnTo>
                  <a:lnTo>
                    <a:pt x="381" y="33"/>
                  </a:lnTo>
                  <a:lnTo>
                    <a:pt x="377" y="33"/>
                  </a:lnTo>
                  <a:lnTo>
                    <a:pt x="373" y="37"/>
                  </a:lnTo>
                  <a:lnTo>
                    <a:pt x="369" y="39"/>
                  </a:lnTo>
                  <a:lnTo>
                    <a:pt x="364" y="42"/>
                  </a:lnTo>
                  <a:lnTo>
                    <a:pt x="358" y="48"/>
                  </a:lnTo>
                  <a:lnTo>
                    <a:pt x="354" y="54"/>
                  </a:lnTo>
                  <a:lnTo>
                    <a:pt x="350" y="59"/>
                  </a:lnTo>
                  <a:lnTo>
                    <a:pt x="348" y="65"/>
                  </a:lnTo>
                  <a:lnTo>
                    <a:pt x="348" y="73"/>
                  </a:lnTo>
                  <a:lnTo>
                    <a:pt x="348" y="80"/>
                  </a:lnTo>
                  <a:lnTo>
                    <a:pt x="350" y="88"/>
                  </a:lnTo>
                  <a:lnTo>
                    <a:pt x="352" y="94"/>
                  </a:lnTo>
                  <a:lnTo>
                    <a:pt x="356" y="101"/>
                  </a:lnTo>
                  <a:lnTo>
                    <a:pt x="358" y="109"/>
                  </a:lnTo>
                  <a:lnTo>
                    <a:pt x="364" y="116"/>
                  </a:lnTo>
                  <a:lnTo>
                    <a:pt x="367" y="122"/>
                  </a:lnTo>
                  <a:lnTo>
                    <a:pt x="373" y="130"/>
                  </a:lnTo>
                  <a:lnTo>
                    <a:pt x="381" y="135"/>
                  </a:lnTo>
                  <a:lnTo>
                    <a:pt x="386" y="141"/>
                  </a:lnTo>
                  <a:lnTo>
                    <a:pt x="394" y="147"/>
                  </a:lnTo>
                  <a:lnTo>
                    <a:pt x="402" y="151"/>
                  </a:lnTo>
                  <a:lnTo>
                    <a:pt x="405" y="153"/>
                  </a:lnTo>
                  <a:lnTo>
                    <a:pt x="409" y="154"/>
                  </a:lnTo>
                  <a:lnTo>
                    <a:pt x="415" y="158"/>
                  </a:lnTo>
                  <a:lnTo>
                    <a:pt x="419" y="160"/>
                  </a:lnTo>
                  <a:lnTo>
                    <a:pt x="422" y="162"/>
                  </a:lnTo>
                  <a:lnTo>
                    <a:pt x="428" y="164"/>
                  </a:lnTo>
                  <a:lnTo>
                    <a:pt x="432" y="168"/>
                  </a:lnTo>
                  <a:lnTo>
                    <a:pt x="436" y="170"/>
                  </a:lnTo>
                  <a:lnTo>
                    <a:pt x="440" y="172"/>
                  </a:lnTo>
                  <a:lnTo>
                    <a:pt x="445" y="173"/>
                  </a:lnTo>
                  <a:lnTo>
                    <a:pt x="449" y="177"/>
                  </a:lnTo>
                  <a:lnTo>
                    <a:pt x="453" y="179"/>
                  </a:lnTo>
                  <a:lnTo>
                    <a:pt x="461" y="185"/>
                  </a:lnTo>
                  <a:lnTo>
                    <a:pt x="468" y="191"/>
                  </a:lnTo>
                  <a:lnTo>
                    <a:pt x="476" y="196"/>
                  </a:lnTo>
                  <a:lnTo>
                    <a:pt x="481" y="202"/>
                  </a:lnTo>
                  <a:lnTo>
                    <a:pt x="485" y="206"/>
                  </a:lnTo>
                  <a:lnTo>
                    <a:pt x="487" y="210"/>
                  </a:lnTo>
                  <a:lnTo>
                    <a:pt x="489" y="215"/>
                  </a:lnTo>
                  <a:lnTo>
                    <a:pt x="493" y="219"/>
                  </a:lnTo>
                  <a:lnTo>
                    <a:pt x="495" y="225"/>
                  </a:lnTo>
                  <a:lnTo>
                    <a:pt x="497" y="229"/>
                  </a:lnTo>
                  <a:lnTo>
                    <a:pt x="499" y="234"/>
                  </a:lnTo>
                  <a:lnTo>
                    <a:pt x="500" y="240"/>
                  </a:lnTo>
                  <a:lnTo>
                    <a:pt x="502" y="246"/>
                  </a:lnTo>
                  <a:lnTo>
                    <a:pt x="502" y="251"/>
                  </a:lnTo>
                  <a:lnTo>
                    <a:pt x="502" y="257"/>
                  </a:lnTo>
                  <a:lnTo>
                    <a:pt x="502" y="265"/>
                  </a:lnTo>
                  <a:lnTo>
                    <a:pt x="502" y="270"/>
                  </a:lnTo>
                  <a:lnTo>
                    <a:pt x="502" y="278"/>
                  </a:lnTo>
                  <a:lnTo>
                    <a:pt x="502" y="286"/>
                  </a:lnTo>
                  <a:lnTo>
                    <a:pt x="502" y="291"/>
                  </a:lnTo>
                  <a:lnTo>
                    <a:pt x="502" y="299"/>
                  </a:lnTo>
                  <a:lnTo>
                    <a:pt x="500" y="306"/>
                  </a:lnTo>
                  <a:lnTo>
                    <a:pt x="499" y="314"/>
                  </a:lnTo>
                  <a:lnTo>
                    <a:pt x="499" y="322"/>
                  </a:lnTo>
                  <a:lnTo>
                    <a:pt x="495" y="329"/>
                  </a:lnTo>
                  <a:lnTo>
                    <a:pt x="493" y="337"/>
                  </a:lnTo>
                  <a:lnTo>
                    <a:pt x="491" y="344"/>
                  </a:lnTo>
                  <a:lnTo>
                    <a:pt x="489" y="352"/>
                  </a:lnTo>
                  <a:lnTo>
                    <a:pt x="485" y="360"/>
                  </a:lnTo>
                  <a:lnTo>
                    <a:pt x="483" y="367"/>
                  </a:lnTo>
                  <a:lnTo>
                    <a:pt x="480" y="373"/>
                  </a:lnTo>
                  <a:lnTo>
                    <a:pt x="476" y="382"/>
                  </a:lnTo>
                  <a:lnTo>
                    <a:pt x="472" y="388"/>
                  </a:lnTo>
                  <a:lnTo>
                    <a:pt x="468" y="394"/>
                  </a:lnTo>
                  <a:lnTo>
                    <a:pt x="464" y="401"/>
                  </a:lnTo>
                  <a:lnTo>
                    <a:pt x="461" y="409"/>
                  </a:lnTo>
                  <a:lnTo>
                    <a:pt x="455" y="415"/>
                  </a:lnTo>
                  <a:lnTo>
                    <a:pt x="451" y="421"/>
                  </a:lnTo>
                  <a:lnTo>
                    <a:pt x="445" y="426"/>
                  </a:lnTo>
                  <a:lnTo>
                    <a:pt x="442" y="434"/>
                  </a:lnTo>
                  <a:lnTo>
                    <a:pt x="436" y="438"/>
                  </a:lnTo>
                  <a:lnTo>
                    <a:pt x="430" y="443"/>
                  </a:lnTo>
                  <a:lnTo>
                    <a:pt x="424" y="447"/>
                  </a:lnTo>
                  <a:lnTo>
                    <a:pt x="419" y="453"/>
                  </a:lnTo>
                  <a:lnTo>
                    <a:pt x="411" y="455"/>
                  </a:lnTo>
                  <a:lnTo>
                    <a:pt x="405" y="460"/>
                  </a:lnTo>
                  <a:lnTo>
                    <a:pt x="400" y="462"/>
                  </a:lnTo>
                  <a:lnTo>
                    <a:pt x="394" y="466"/>
                  </a:lnTo>
                  <a:lnTo>
                    <a:pt x="386" y="468"/>
                  </a:lnTo>
                  <a:lnTo>
                    <a:pt x="379" y="470"/>
                  </a:lnTo>
                  <a:lnTo>
                    <a:pt x="373" y="472"/>
                  </a:lnTo>
                  <a:lnTo>
                    <a:pt x="365" y="474"/>
                  </a:lnTo>
                  <a:lnTo>
                    <a:pt x="360" y="474"/>
                  </a:lnTo>
                  <a:lnTo>
                    <a:pt x="352" y="476"/>
                  </a:lnTo>
                  <a:lnTo>
                    <a:pt x="345" y="476"/>
                  </a:lnTo>
                  <a:lnTo>
                    <a:pt x="337" y="476"/>
                  </a:lnTo>
                  <a:lnTo>
                    <a:pt x="331" y="476"/>
                  </a:lnTo>
                  <a:lnTo>
                    <a:pt x="324" y="476"/>
                  </a:lnTo>
                  <a:lnTo>
                    <a:pt x="316" y="474"/>
                  </a:lnTo>
                  <a:lnTo>
                    <a:pt x="310" y="474"/>
                  </a:lnTo>
                  <a:lnTo>
                    <a:pt x="305" y="472"/>
                  </a:lnTo>
                  <a:lnTo>
                    <a:pt x="297" y="470"/>
                  </a:lnTo>
                  <a:lnTo>
                    <a:pt x="289" y="468"/>
                  </a:lnTo>
                  <a:lnTo>
                    <a:pt x="284" y="466"/>
                  </a:lnTo>
                  <a:lnTo>
                    <a:pt x="276" y="462"/>
                  </a:lnTo>
                  <a:lnTo>
                    <a:pt x="270" y="460"/>
                  </a:lnTo>
                  <a:lnTo>
                    <a:pt x="265" y="459"/>
                  </a:lnTo>
                  <a:lnTo>
                    <a:pt x="259" y="455"/>
                  </a:lnTo>
                  <a:lnTo>
                    <a:pt x="253" y="451"/>
                  </a:lnTo>
                  <a:lnTo>
                    <a:pt x="248" y="449"/>
                  </a:lnTo>
                  <a:lnTo>
                    <a:pt x="242" y="445"/>
                  </a:lnTo>
                  <a:lnTo>
                    <a:pt x="238" y="443"/>
                  </a:lnTo>
                  <a:lnTo>
                    <a:pt x="232" y="438"/>
                  </a:lnTo>
                  <a:lnTo>
                    <a:pt x="229" y="434"/>
                  </a:lnTo>
                  <a:lnTo>
                    <a:pt x="223" y="430"/>
                  </a:lnTo>
                  <a:lnTo>
                    <a:pt x="221" y="426"/>
                  </a:lnTo>
                  <a:lnTo>
                    <a:pt x="215" y="422"/>
                  </a:lnTo>
                  <a:lnTo>
                    <a:pt x="213" y="417"/>
                  </a:lnTo>
                  <a:lnTo>
                    <a:pt x="208" y="413"/>
                  </a:lnTo>
                  <a:lnTo>
                    <a:pt x="206" y="407"/>
                  </a:lnTo>
                  <a:lnTo>
                    <a:pt x="204" y="403"/>
                  </a:lnTo>
                  <a:lnTo>
                    <a:pt x="200" y="400"/>
                  </a:lnTo>
                  <a:lnTo>
                    <a:pt x="198" y="394"/>
                  </a:lnTo>
                  <a:lnTo>
                    <a:pt x="198" y="390"/>
                  </a:lnTo>
                  <a:lnTo>
                    <a:pt x="194" y="384"/>
                  </a:lnTo>
                  <a:lnTo>
                    <a:pt x="194" y="379"/>
                  </a:lnTo>
                  <a:lnTo>
                    <a:pt x="192" y="375"/>
                  </a:lnTo>
                  <a:lnTo>
                    <a:pt x="192" y="369"/>
                  </a:lnTo>
                  <a:lnTo>
                    <a:pt x="192" y="363"/>
                  </a:lnTo>
                  <a:lnTo>
                    <a:pt x="192" y="360"/>
                  </a:lnTo>
                  <a:lnTo>
                    <a:pt x="192" y="356"/>
                  </a:lnTo>
                  <a:lnTo>
                    <a:pt x="194" y="350"/>
                  </a:lnTo>
                  <a:lnTo>
                    <a:pt x="194" y="344"/>
                  </a:lnTo>
                  <a:lnTo>
                    <a:pt x="194" y="341"/>
                  </a:lnTo>
                  <a:lnTo>
                    <a:pt x="194" y="335"/>
                  </a:lnTo>
                  <a:lnTo>
                    <a:pt x="198" y="329"/>
                  </a:lnTo>
                  <a:lnTo>
                    <a:pt x="198" y="325"/>
                  </a:lnTo>
                  <a:lnTo>
                    <a:pt x="200" y="322"/>
                  </a:lnTo>
                  <a:lnTo>
                    <a:pt x="204" y="316"/>
                  </a:lnTo>
                  <a:lnTo>
                    <a:pt x="206" y="312"/>
                  </a:lnTo>
                  <a:lnTo>
                    <a:pt x="208" y="306"/>
                  </a:lnTo>
                  <a:lnTo>
                    <a:pt x="210" y="303"/>
                  </a:lnTo>
                  <a:lnTo>
                    <a:pt x="213" y="297"/>
                  </a:lnTo>
                  <a:lnTo>
                    <a:pt x="217" y="293"/>
                  </a:lnTo>
                  <a:lnTo>
                    <a:pt x="223" y="286"/>
                  </a:lnTo>
                  <a:lnTo>
                    <a:pt x="230" y="278"/>
                  </a:lnTo>
                  <a:lnTo>
                    <a:pt x="238" y="272"/>
                  </a:lnTo>
                  <a:lnTo>
                    <a:pt x="246" y="265"/>
                  </a:lnTo>
                  <a:lnTo>
                    <a:pt x="249" y="263"/>
                  </a:lnTo>
                  <a:lnTo>
                    <a:pt x="253" y="259"/>
                  </a:lnTo>
                  <a:lnTo>
                    <a:pt x="259" y="257"/>
                  </a:lnTo>
                  <a:lnTo>
                    <a:pt x="263" y="255"/>
                  </a:lnTo>
                  <a:lnTo>
                    <a:pt x="267" y="251"/>
                  </a:lnTo>
                  <a:lnTo>
                    <a:pt x="272" y="249"/>
                  </a:lnTo>
                  <a:lnTo>
                    <a:pt x="276" y="246"/>
                  </a:lnTo>
                  <a:lnTo>
                    <a:pt x="282" y="244"/>
                  </a:lnTo>
                  <a:lnTo>
                    <a:pt x="286" y="240"/>
                  </a:lnTo>
                  <a:lnTo>
                    <a:pt x="289" y="238"/>
                  </a:lnTo>
                  <a:lnTo>
                    <a:pt x="293" y="236"/>
                  </a:lnTo>
                  <a:lnTo>
                    <a:pt x="299" y="234"/>
                  </a:lnTo>
                  <a:lnTo>
                    <a:pt x="306" y="227"/>
                  </a:lnTo>
                  <a:lnTo>
                    <a:pt x="314" y="221"/>
                  </a:lnTo>
                  <a:lnTo>
                    <a:pt x="322" y="215"/>
                  </a:lnTo>
                  <a:lnTo>
                    <a:pt x="329" y="208"/>
                  </a:lnTo>
                  <a:lnTo>
                    <a:pt x="331" y="204"/>
                  </a:lnTo>
                  <a:lnTo>
                    <a:pt x="333" y="200"/>
                  </a:lnTo>
                  <a:lnTo>
                    <a:pt x="337" y="194"/>
                  </a:lnTo>
                  <a:lnTo>
                    <a:pt x="339" y="191"/>
                  </a:lnTo>
                  <a:lnTo>
                    <a:pt x="341" y="187"/>
                  </a:lnTo>
                  <a:lnTo>
                    <a:pt x="343" y="181"/>
                  </a:lnTo>
                  <a:lnTo>
                    <a:pt x="345" y="177"/>
                  </a:lnTo>
                  <a:lnTo>
                    <a:pt x="346" y="172"/>
                  </a:lnTo>
                  <a:lnTo>
                    <a:pt x="346" y="166"/>
                  </a:lnTo>
                  <a:lnTo>
                    <a:pt x="346" y="158"/>
                  </a:lnTo>
                  <a:lnTo>
                    <a:pt x="346" y="153"/>
                  </a:lnTo>
                  <a:lnTo>
                    <a:pt x="346" y="147"/>
                  </a:lnTo>
                  <a:lnTo>
                    <a:pt x="346" y="139"/>
                  </a:lnTo>
                  <a:lnTo>
                    <a:pt x="346" y="132"/>
                  </a:lnTo>
                  <a:lnTo>
                    <a:pt x="345" y="126"/>
                  </a:lnTo>
                  <a:lnTo>
                    <a:pt x="345" y="118"/>
                  </a:lnTo>
                  <a:lnTo>
                    <a:pt x="343" y="111"/>
                  </a:lnTo>
                  <a:lnTo>
                    <a:pt x="341" y="103"/>
                  </a:lnTo>
                  <a:lnTo>
                    <a:pt x="339" y="96"/>
                  </a:lnTo>
                  <a:lnTo>
                    <a:pt x="337" y="90"/>
                  </a:lnTo>
                  <a:lnTo>
                    <a:pt x="335" y="82"/>
                  </a:lnTo>
                  <a:lnTo>
                    <a:pt x="333" y="75"/>
                  </a:lnTo>
                  <a:lnTo>
                    <a:pt x="331" y="69"/>
                  </a:lnTo>
                  <a:lnTo>
                    <a:pt x="329" y="63"/>
                  </a:lnTo>
                  <a:lnTo>
                    <a:pt x="327" y="56"/>
                  </a:lnTo>
                  <a:lnTo>
                    <a:pt x="326" y="48"/>
                  </a:lnTo>
                  <a:lnTo>
                    <a:pt x="324" y="42"/>
                  </a:lnTo>
                  <a:lnTo>
                    <a:pt x="320" y="39"/>
                  </a:lnTo>
                  <a:lnTo>
                    <a:pt x="318" y="31"/>
                  </a:lnTo>
                  <a:lnTo>
                    <a:pt x="316" y="27"/>
                  </a:lnTo>
                  <a:lnTo>
                    <a:pt x="314" y="21"/>
                  </a:lnTo>
                  <a:lnTo>
                    <a:pt x="312" y="18"/>
                  </a:lnTo>
                  <a:lnTo>
                    <a:pt x="310" y="14"/>
                  </a:lnTo>
                  <a:lnTo>
                    <a:pt x="310" y="10"/>
                  </a:lnTo>
                  <a:lnTo>
                    <a:pt x="308" y="6"/>
                  </a:lnTo>
                  <a:lnTo>
                    <a:pt x="308" y="4"/>
                  </a:lnTo>
                  <a:lnTo>
                    <a:pt x="306" y="0"/>
                  </a:lnTo>
                  <a:close/>
                </a:path>
              </a:pathLst>
            </a:custGeom>
            <a:solidFill>
              <a:srgbClr val="4D4D4D"/>
            </a:solidFill>
            <a:ln w="9525">
              <a:noFill/>
              <a:round/>
              <a:headEnd/>
              <a:tailEnd/>
            </a:ln>
          </p:spPr>
          <p:txBody>
            <a:bodyPr/>
            <a:lstStyle/>
            <a:p>
              <a:endParaRPr lang="en-US"/>
            </a:p>
          </p:txBody>
        </p:sp>
        <p:sp>
          <p:nvSpPr>
            <p:cNvPr id="79935" name="Freeform 8"/>
            <p:cNvSpPr>
              <a:spLocks/>
            </p:cNvSpPr>
            <p:nvPr/>
          </p:nvSpPr>
          <p:spPr bwMode="auto">
            <a:xfrm>
              <a:off x="870" y="2798"/>
              <a:ext cx="516" cy="199"/>
            </a:xfrm>
            <a:custGeom>
              <a:avLst/>
              <a:gdLst>
                <a:gd name="T0" fmla="*/ 121 w 1033"/>
                <a:gd name="T1" fmla="*/ 0 h 397"/>
                <a:gd name="T2" fmla="*/ 118 w 1033"/>
                <a:gd name="T3" fmla="*/ 0 h 397"/>
                <a:gd name="T4" fmla="*/ 113 w 1033"/>
                <a:gd name="T5" fmla="*/ 0 h 397"/>
                <a:gd name="T6" fmla="*/ 107 w 1033"/>
                <a:gd name="T7" fmla="*/ 0 h 397"/>
                <a:gd name="T8" fmla="*/ 100 w 1033"/>
                <a:gd name="T9" fmla="*/ 1 h 397"/>
                <a:gd name="T10" fmla="*/ 93 w 1033"/>
                <a:gd name="T11" fmla="*/ 1 h 397"/>
                <a:gd name="T12" fmla="*/ 84 w 1033"/>
                <a:gd name="T13" fmla="*/ 2 h 397"/>
                <a:gd name="T14" fmla="*/ 76 w 1033"/>
                <a:gd name="T15" fmla="*/ 2 h 397"/>
                <a:gd name="T16" fmla="*/ 67 w 1033"/>
                <a:gd name="T17" fmla="*/ 3 h 397"/>
                <a:gd name="T18" fmla="*/ 58 w 1033"/>
                <a:gd name="T19" fmla="*/ 4 h 397"/>
                <a:gd name="T20" fmla="*/ 49 w 1033"/>
                <a:gd name="T21" fmla="*/ 6 h 397"/>
                <a:gd name="T22" fmla="*/ 41 w 1033"/>
                <a:gd name="T23" fmla="*/ 8 h 397"/>
                <a:gd name="T24" fmla="*/ 34 w 1033"/>
                <a:gd name="T25" fmla="*/ 9 h 397"/>
                <a:gd name="T26" fmla="*/ 27 w 1033"/>
                <a:gd name="T27" fmla="*/ 12 h 397"/>
                <a:gd name="T28" fmla="*/ 21 w 1033"/>
                <a:gd name="T29" fmla="*/ 14 h 397"/>
                <a:gd name="T30" fmla="*/ 17 w 1033"/>
                <a:gd name="T31" fmla="*/ 17 h 397"/>
                <a:gd name="T32" fmla="*/ 12 w 1033"/>
                <a:gd name="T33" fmla="*/ 20 h 397"/>
                <a:gd name="T34" fmla="*/ 9 w 1033"/>
                <a:gd name="T35" fmla="*/ 23 h 397"/>
                <a:gd name="T36" fmla="*/ 6 w 1033"/>
                <a:gd name="T37" fmla="*/ 26 h 397"/>
                <a:gd name="T38" fmla="*/ 4 w 1033"/>
                <a:gd name="T39" fmla="*/ 29 h 397"/>
                <a:gd name="T40" fmla="*/ 2 w 1033"/>
                <a:gd name="T41" fmla="*/ 32 h 397"/>
                <a:gd name="T42" fmla="*/ 1 w 1033"/>
                <a:gd name="T43" fmla="*/ 36 h 397"/>
                <a:gd name="T44" fmla="*/ 0 w 1033"/>
                <a:gd name="T45" fmla="*/ 38 h 397"/>
                <a:gd name="T46" fmla="*/ 0 w 1033"/>
                <a:gd name="T47" fmla="*/ 42 h 397"/>
                <a:gd name="T48" fmla="*/ 0 w 1033"/>
                <a:gd name="T49" fmla="*/ 46 h 397"/>
                <a:gd name="T50" fmla="*/ 0 w 1033"/>
                <a:gd name="T51" fmla="*/ 49 h 397"/>
                <a:gd name="T52" fmla="*/ 3 w 1033"/>
                <a:gd name="T53" fmla="*/ 50 h 397"/>
                <a:gd name="T54" fmla="*/ 6 w 1033"/>
                <a:gd name="T55" fmla="*/ 47 h 397"/>
                <a:gd name="T56" fmla="*/ 8 w 1033"/>
                <a:gd name="T57" fmla="*/ 44 h 397"/>
                <a:gd name="T58" fmla="*/ 10 w 1033"/>
                <a:gd name="T59" fmla="*/ 40 h 397"/>
                <a:gd name="T60" fmla="*/ 12 w 1033"/>
                <a:gd name="T61" fmla="*/ 36 h 397"/>
                <a:gd name="T62" fmla="*/ 15 w 1033"/>
                <a:gd name="T63" fmla="*/ 32 h 397"/>
                <a:gd name="T64" fmla="*/ 20 w 1033"/>
                <a:gd name="T65" fmla="*/ 28 h 397"/>
                <a:gd name="T66" fmla="*/ 23 w 1033"/>
                <a:gd name="T67" fmla="*/ 26 h 397"/>
                <a:gd name="T68" fmla="*/ 26 w 1033"/>
                <a:gd name="T69" fmla="*/ 24 h 397"/>
                <a:gd name="T70" fmla="*/ 30 w 1033"/>
                <a:gd name="T71" fmla="*/ 22 h 397"/>
                <a:gd name="T72" fmla="*/ 34 w 1033"/>
                <a:gd name="T73" fmla="*/ 20 h 397"/>
                <a:gd name="T74" fmla="*/ 39 w 1033"/>
                <a:gd name="T75" fmla="*/ 18 h 397"/>
                <a:gd name="T76" fmla="*/ 44 w 1033"/>
                <a:gd name="T77" fmla="*/ 17 h 397"/>
                <a:gd name="T78" fmla="*/ 50 w 1033"/>
                <a:gd name="T79" fmla="*/ 15 h 397"/>
                <a:gd name="T80" fmla="*/ 57 w 1033"/>
                <a:gd name="T81" fmla="*/ 14 h 397"/>
                <a:gd name="T82" fmla="*/ 64 w 1033"/>
                <a:gd name="T83" fmla="*/ 12 h 397"/>
                <a:gd name="T84" fmla="*/ 71 w 1033"/>
                <a:gd name="T85" fmla="*/ 11 h 397"/>
                <a:gd name="T86" fmla="*/ 78 w 1033"/>
                <a:gd name="T87" fmla="*/ 10 h 397"/>
                <a:gd name="T88" fmla="*/ 85 w 1033"/>
                <a:gd name="T89" fmla="*/ 10 h 397"/>
                <a:gd name="T90" fmla="*/ 92 w 1033"/>
                <a:gd name="T91" fmla="*/ 9 h 397"/>
                <a:gd name="T92" fmla="*/ 99 w 1033"/>
                <a:gd name="T93" fmla="*/ 8 h 397"/>
                <a:gd name="T94" fmla="*/ 105 w 1033"/>
                <a:gd name="T95" fmla="*/ 7 h 397"/>
                <a:gd name="T96" fmla="*/ 111 w 1033"/>
                <a:gd name="T97" fmla="*/ 7 h 397"/>
                <a:gd name="T98" fmla="*/ 116 w 1033"/>
                <a:gd name="T99" fmla="*/ 6 h 397"/>
                <a:gd name="T100" fmla="*/ 121 w 1033"/>
                <a:gd name="T101" fmla="*/ 6 h 397"/>
                <a:gd name="T102" fmla="*/ 124 w 1033"/>
                <a:gd name="T103" fmla="*/ 5 h 397"/>
                <a:gd name="T104" fmla="*/ 126 w 1033"/>
                <a:gd name="T105" fmla="*/ 5 h 397"/>
                <a:gd name="T106" fmla="*/ 129 w 1033"/>
                <a:gd name="T107" fmla="*/ 3 h 397"/>
                <a:gd name="T108" fmla="*/ 126 w 1033"/>
                <a:gd name="T109" fmla="*/ 1 h 397"/>
                <a:gd name="T110" fmla="*/ 122 w 1033"/>
                <a:gd name="T111" fmla="*/ 0 h 3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3"/>
                <a:gd name="T169" fmla="*/ 0 h 397"/>
                <a:gd name="T170" fmla="*/ 1033 w 1033"/>
                <a:gd name="T171" fmla="*/ 397 h 3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3" h="397">
                  <a:moveTo>
                    <a:pt x="982" y="0"/>
                  </a:moveTo>
                  <a:lnTo>
                    <a:pt x="980" y="0"/>
                  </a:lnTo>
                  <a:lnTo>
                    <a:pt x="976" y="0"/>
                  </a:lnTo>
                  <a:lnTo>
                    <a:pt x="972" y="0"/>
                  </a:lnTo>
                  <a:lnTo>
                    <a:pt x="970" y="0"/>
                  </a:lnTo>
                  <a:lnTo>
                    <a:pt x="964" y="0"/>
                  </a:lnTo>
                  <a:lnTo>
                    <a:pt x="961" y="0"/>
                  </a:lnTo>
                  <a:lnTo>
                    <a:pt x="957" y="0"/>
                  </a:lnTo>
                  <a:lnTo>
                    <a:pt x="951" y="0"/>
                  </a:lnTo>
                  <a:lnTo>
                    <a:pt x="944" y="0"/>
                  </a:lnTo>
                  <a:lnTo>
                    <a:pt x="940" y="0"/>
                  </a:lnTo>
                  <a:lnTo>
                    <a:pt x="930" y="0"/>
                  </a:lnTo>
                  <a:lnTo>
                    <a:pt x="925" y="0"/>
                  </a:lnTo>
                  <a:lnTo>
                    <a:pt x="917" y="0"/>
                  </a:lnTo>
                  <a:lnTo>
                    <a:pt x="909" y="0"/>
                  </a:lnTo>
                  <a:lnTo>
                    <a:pt x="900" y="0"/>
                  </a:lnTo>
                  <a:lnTo>
                    <a:pt x="890" y="0"/>
                  </a:lnTo>
                  <a:lnTo>
                    <a:pt x="881" y="0"/>
                  </a:lnTo>
                  <a:lnTo>
                    <a:pt x="871" y="0"/>
                  </a:lnTo>
                  <a:lnTo>
                    <a:pt x="862" y="0"/>
                  </a:lnTo>
                  <a:lnTo>
                    <a:pt x="852" y="1"/>
                  </a:lnTo>
                  <a:lnTo>
                    <a:pt x="841" y="1"/>
                  </a:lnTo>
                  <a:lnTo>
                    <a:pt x="831" y="1"/>
                  </a:lnTo>
                  <a:lnTo>
                    <a:pt x="818" y="1"/>
                  </a:lnTo>
                  <a:lnTo>
                    <a:pt x="807" y="1"/>
                  </a:lnTo>
                  <a:lnTo>
                    <a:pt x="795" y="3"/>
                  </a:lnTo>
                  <a:lnTo>
                    <a:pt x="784" y="3"/>
                  </a:lnTo>
                  <a:lnTo>
                    <a:pt x="771" y="3"/>
                  </a:lnTo>
                  <a:lnTo>
                    <a:pt x="757" y="5"/>
                  </a:lnTo>
                  <a:lnTo>
                    <a:pt x="746" y="5"/>
                  </a:lnTo>
                  <a:lnTo>
                    <a:pt x="732" y="7"/>
                  </a:lnTo>
                  <a:lnTo>
                    <a:pt x="719" y="7"/>
                  </a:lnTo>
                  <a:lnTo>
                    <a:pt x="706" y="7"/>
                  </a:lnTo>
                  <a:lnTo>
                    <a:pt x="693" y="9"/>
                  </a:lnTo>
                  <a:lnTo>
                    <a:pt x="679" y="9"/>
                  </a:lnTo>
                  <a:lnTo>
                    <a:pt x="664" y="9"/>
                  </a:lnTo>
                  <a:lnTo>
                    <a:pt x="651" y="11"/>
                  </a:lnTo>
                  <a:lnTo>
                    <a:pt x="637" y="13"/>
                  </a:lnTo>
                  <a:lnTo>
                    <a:pt x="624" y="13"/>
                  </a:lnTo>
                  <a:lnTo>
                    <a:pt x="609" y="15"/>
                  </a:lnTo>
                  <a:lnTo>
                    <a:pt x="594" y="17"/>
                  </a:lnTo>
                  <a:lnTo>
                    <a:pt x="580" y="19"/>
                  </a:lnTo>
                  <a:lnTo>
                    <a:pt x="567" y="19"/>
                  </a:lnTo>
                  <a:lnTo>
                    <a:pt x="552" y="20"/>
                  </a:lnTo>
                  <a:lnTo>
                    <a:pt x="537" y="22"/>
                  </a:lnTo>
                  <a:lnTo>
                    <a:pt x="523" y="24"/>
                  </a:lnTo>
                  <a:lnTo>
                    <a:pt x="510" y="26"/>
                  </a:lnTo>
                  <a:lnTo>
                    <a:pt x="495" y="28"/>
                  </a:lnTo>
                  <a:lnTo>
                    <a:pt x="481" y="30"/>
                  </a:lnTo>
                  <a:lnTo>
                    <a:pt x="466" y="32"/>
                  </a:lnTo>
                  <a:lnTo>
                    <a:pt x="453" y="34"/>
                  </a:lnTo>
                  <a:lnTo>
                    <a:pt x="438" y="36"/>
                  </a:lnTo>
                  <a:lnTo>
                    <a:pt x="424" y="38"/>
                  </a:lnTo>
                  <a:lnTo>
                    <a:pt x="411" y="41"/>
                  </a:lnTo>
                  <a:lnTo>
                    <a:pt x="398" y="43"/>
                  </a:lnTo>
                  <a:lnTo>
                    <a:pt x="385" y="45"/>
                  </a:lnTo>
                  <a:lnTo>
                    <a:pt x="371" y="47"/>
                  </a:lnTo>
                  <a:lnTo>
                    <a:pt x="358" y="51"/>
                  </a:lnTo>
                  <a:lnTo>
                    <a:pt x="346" y="53"/>
                  </a:lnTo>
                  <a:lnTo>
                    <a:pt x="333" y="57"/>
                  </a:lnTo>
                  <a:lnTo>
                    <a:pt x="320" y="58"/>
                  </a:lnTo>
                  <a:lnTo>
                    <a:pt x="308" y="62"/>
                  </a:lnTo>
                  <a:lnTo>
                    <a:pt x="297" y="66"/>
                  </a:lnTo>
                  <a:lnTo>
                    <a:pt x="286" y="68"/>
                  </a:lnTo>
                  <a:lnTo>
                    <a:pt x="272" y="72"/>
                  </a:lnTo>
                  <a:lnTo>
                    <a:pt x="263" y="76"/>
                  </a:lnTo>
                  <a:lnTo>
                    <a:pt x="251" y="79"/>
                  </a:lnTo>
                  <a:lnTo>
                    <a:pt x="240" y="81"/>
                  </a:lnTo>
                  <a:lnTo>
                    <a:pt x="230" y="85"/>
                  </a:lnTo>
                  <a:lnTo>
                    <a:pt x="221" y="89"/>
                  </a:lnTo>
                  <a:lnTo>
                    <a:pt x="211" y="93"/>
                  </a:lnTo>
                  <a:lnTo>
                    <a:pt x="202" y="96"/>
                  </a:lnTo>
                  <a:lnTo>
                    <a:pt x="192" y="100"/>
                  </a:lnTo>
                  <a:lnTo>
                    <a:pt x="183" y="106"/>
                  </a:lnTo>
                  <a:lnTo>
                    <a:pt x="175" y="110"/>
                  </a:lnTo>
                  <a:lnTo>
                    <a:pt x="168" y="114"/>
                  </a:lnTo>
                  <a:lnTo>
                    <a:pt x="160" y="117"/>
                  </a:lnTo>
                  <a:lnTo>
                    <a:pt x="153" y="123"/>
                  </a:lnTo>
                  <a:lnTo>
                    <a:pt x="145" y="127"/>
                  </a:lnTo>
                  <a:lnTo>
                    <a:pt x="137" y="133"/>
                  </a:lnTo>
                  <a:lnTo>
                    <a:pt x="130" y="136"/>
                  </a:lnTo>
                  <a:lnTo>
                    <a:pt x="122" y="140"/>
                  </a:lnTo>
                  <a:lnTo>
                    <a:pt x="116" y="146"/>
                  </a:lnTo>
                  <a:lnTo>
                    <a:pt x="109" y="150"/>
                  </a:lnTo>
                  <a:lnTo>
                    <a:pt x="103" y="155"/>
                  </a:lnTo>
                  <a:lnTo>
                    <a:pt x="97" y="161"/>
                  </a:lnTo>
                  <a:lnTo>
                    <a:pt x="92" y="167"/>
                  </a:lnTo>
                  <a:lnTo>
                    <a:pt x="86" y="171"/>
                  </a:lnTo>
                  <a:lnTo>
                    <a:pt x="80" y="174"/>
                  </a:lnTo>
                  <a:lnTo>
                    <a:pt x="75" y="180"/>
                  </a:lnTo>
                  <a:lnTo>
                    <a:pt x="71" y="186"/>
                  </a:lnTo>
                  <a:lnTo>
                    <a:pt x="65" y="190"/>
                  </a:lnTo>
                  <a:lnTo>
                    <a:pt x="61" y="195"/>
                  </a:lnTo>
                  <a:lnTo>
                    <a:pt x="57" y="201"/>
                  </a:lnTo>
                  <a:lnTo>
                    <a:pt x="54" y="207"/>
                  </a:lnTo>
                  <a:lnTo>
                    <a:pt x="50" y="210"/>
                  </a:lnTo>
                  <a:lnTo>
                    <a:pt x="46" y="216"/>
                  </a:lnTo>
                  <a:lnTo>
                    <a:pt x="42" y="220"/>
                  </a:lnTo>
                  <a:lnTo>
                    <a:pt x="38" y="226"/>
                  </a:lnTo>
                  <a:lnTo>
                    <a:pt x="35" y="231"/>
                  </a:lnTo>
                  <a:lnTo>
                    <a:pt x="31" y="237"/>
                  </a:lnTo>
                  <a:lnTo>
                    <a:pt x="29" y="241"/>
                  </a:lnTo>
                  <a:lnTo>
                    <a:pt x="27" y="247"/>
                  </a:lnTo>
                  <a:lnTo>
                    <a:pt x="23" y="250"/>
                  </a:lnTo>
                  <a:lnTo>
                    <a:pt x="21" y="256"/>
                  </a:lnTo>
                  <a:lnTo>
                    <a:pt x="19" y="260"/>
                  </a:lnTo>
                  <a:lnTo>
                    <a:pt x="18" y="266"/>
                  </a:lnTo>
                  <a:lnTo>
                    <a:pt x="16" y="271"/>
                  </a:lnTo>
                  <a:lnTo>
                    <a:pt x="14" y="275"/>
                  </a:lnTo>
                  <a:lnTo>
                    <a:pt x="12" y="281"/>
                  </a:lnTo>
                  <a:lnTo>
                    <a:pt x="10" y="286"/>
                  </a:lnTo>
                  <a:lnTo>
                    <a:pt x="8" y="290"/>
                  </a:lnTo>
                  <a:lnTo>
                    <a:pt x="6" y="294"/>
                  </a:lnTo>
                  <a:lnTo>
                    <a:pt x="4" y="300"/>
                  </a:lnTo>
                  <a:lnTo>
                    <a:pt x="4" y="304"/>
                  </a:lnTo>
                  <a:lnTo>
                    <a:pt x="2" y="307"/>
                  </a:lnTo>
                  <a:lnTo>
                    <a:pt x="2" y="313"/>
                  </a:lnTo>
                  <a:lnTo>
                    <a:pt x="0" y="317"/>
                  </a:lnTo>
                  <a:lnTo>
                    <a:pt x="0" y="323"/>
                  </a:lnTo>
                  <a:lnTo>
                    <a:pt x="0" y="330"/>
                  </a:lnTo>
                  <a:lnTo>
                    <a:pt x="0" y="338"/>
                  </a:lnTo>
                  <a:lnTo>
                    <a:pt x="0" y="345"/>
                  </a:lnTo>
                  <a:lnTo>
                    <a:pt x="0" y="353"/>
                  </a:lnTo>
                  <a:lnTo>
                    <a:pt x="0" y="359"/>
                  </a:lnTo>
                  <a:lnTo>
                    <a:pt x="0" y="366"/>
                  </a:lnTo>
                  <a:lnTo>
                    <a:pt x="0" y="370"/>
                  </a:lnTo>
                  <a:lnTo>
                    <a:pt x="0" y="376"/>
                  </a:lnTo>
                  <a:lnTo>
                    <a:pt x="2" y="380"/>
                  </a:lnTo>
                  <a:lnTo>
                    <a:pt x="4" y="383"/>
                  </a:lnTo>
                  <a:lnTo>
                    <a:pt x="4" y="387"/>
                  </a:lnTo>
                  <a:lnTo>
                    <a:pt x="6" y="389"/>
                  </a:lnTo>
                  <a:lnTo>
                    <a:pt x="10" y="393"/>
                  </a:lnTo>
                  <a:lnTo>
                    <a:pt x="14" y="397"/>
                  </a:lnTo>
                  <a:lnTo>
                    <a:pt x="19" y="397"/>
                  </a:lnTo>
                  <a:lnTo>
                    <a:pt x="25" y="397"/>
                  </a:lnTo>
                  <a:lnTo>
                    <a:pt x="31" y="393"/>
                  </a:lnTo>
                  <a:lnTo>
                    <a:pt x="37" y="389"/>
                  </a:lnTo>
                  <a:lnTo>
                    <a:pt x="42" y="382"/>
                  </a:lnTo>
                  <a:lnTo>
                    <a:pt x="48" y="376"/>
                  </a:lnTo>
                  <a:lnTo>
                    <a:pt x="52" y="370"/>
                  </a:lnTo>
                  <a:lnTo>
                    <a:pt x="56" y="366"/>
                  </a:lnTo>
                  <a:lnTo>
                    <a:pt x="57" y="362"/>
                  </a:lnTo>
                  <a:lnTo>
                    <a:pt x="61" y="359"/>
                  </a:lnTo>
                  <a:lnTo>
                    <a:pt x="65" y="353"/>
                  </a:lnTo>
                  <a:lnTo>
                    <a:pt x="67" y="347"/>
                  </a:lnTo>
                  <a:lnTo>
                    <a:pt x="71" y="342"/>
                  </a:lnTo>
                  <a:lnTo>
                    <a:pt x="75" y="336"/>
                  </a:lnTo>
                  <a:lnTo>
                    <a:pt x="76" y="330"/>
                  </a:lnTo>
                  <a:lnTo>
                    <a:pt x="78" y="324"/>
                  </a:lnTo>
                  <a:lnTo>
                    <a:pt x="82" y="319"/>
                  </a:lnTo>
                  <a:lnTo>
                    <a:pt x="86" y="311"/>
                  </a:lnTo>
                  <a:lnTo>
                    <a:pt x="90" y="305"/>
                  </a:lnTo>
                  <a:lnTo>
                    <a:pt x="94" y="298"/>
                  </a:lnTo>
                  <a:lnTo>
                    <a:pt x="97" y="292"/>
                  </a:lnTo>
                  <a:lnTo>
                    <a:pt x="101" y="286"/>
                  </a:lnTo>
                  <a:lnTo>
                    <a:pt x="105" y="279"/>
                  </a:lnTo>
                  <a:lnTo>
                    <a:pt x="111" y="271"/>
                  </a:lnTo>
                  <a:lnTo>
                    <a:pt x="115" y="266"/>
                  </a:lnTo>
                  <a:lnTo>
                    <a:pt x="122" y="258"/>
                  </a:lnTo>
                  <a:lnTo>
                    <a:pt x="126" y="252"/>
                  </a:lnTo>
                  <a:lnTo>
                    <a:pt x="134" y="245"/>
                  </a:lnTo>
                  <a:lnTo>
                    <a:pt x="139" y="239"/>
                  </a:lnTo>
                  <a:lnTo>
                    <a:pt x="149" y="231"/>
                  </a:lnTo>
                  <a:lnTo>
                    <a:pt x="154" y="226"/>
                  </a:lnTo>
                  <a:lnTo>
                    <a:pt x="162" y="218"/>
                  </a:lnTo>
                  <a:lnTo>
                    <a:pt x="166" y="214"/>
                  </a:lnTo>
                  <a:lnTo>
                    <a:pt x="172" y="210"/>
                  </a:lnTo>
                  <a:lnTo>
                    <a:pt x="175" y="209"/>
                  </a:lnTo>
                  <a:lnTo>
                    <a:pt x="181" y="205"/>
                  </a:lnTo>
                  <a:lnTo>
                    <a:pt x="185" y="201"/>
                  </a:lnTo>
                  <a:lnTo>
                    <a:pt x="191" y="197"/>
                  </a:lnTo>
                  <a:lnTo>
                    <a:pt x="194" y="195"/>
                  </a:lnTo>
                  <a:lnTo>
                    <a:pt x="200" y="191"/>
                  </a:lnTo>
                  <a:lnTo>
                    <a:pt x="204" y="188"/>
                  </a:lnTo>
                  <a:lnTo>
                    <a:pt x="211" y="186"/>
                  </a:lnTo>
                  <a:lnTo>
                    <a:pt x="217" y="182"/>
                  </a:lnTo>
                  <a:lnTo>
                    <a:pt x="223" y="180"/>
                  </a:lnTo>
                  <a:lnTo>
                    <a:pt x="229" y="176"/>
                  </a:lnTo>
                  <a:lnTo>
                    <a:pt x="234" y="172"/>
                  </a:lnTo>
                  <a:lnTo>
                    <a:pt x="240" y="171"/>
                  </a:lnTo>
                  <a:lnTo>
                    <a:pt x="248" y="167"/>
                  </a:lnTo>
                  <a:lnTo>
                    <a:pt x="253" y="163"/>
                  </a:lnTo>
                  <a:lnTo>
                    <a:pt x="261" y="161"/>
                  </a:lnTo>
                  <a:lnTo>
                    <a:pt x="269" y="157"/>
                  </a:lnTo>
                  <a:lnTo>
                    <a:pt x="276" y="155"/>
                  </a:lnTo>
                  <a:lnTo>
                    <a:pt x="282" y="153"/>
                  </a:lnTo>
                  <a:lnTo>
                    <a:pt x="289" y="150"/>
                  </a:lnTo>
                  <a:lnTo>
                    <a:pt x="297" y="146"/>
                  </a:lnTo>
                  <a:lnTo>
                    <a:pt x="307" y="144"/>
                  </a:lnTo>
                  <a:lnTo>
                    <a:pt x="314" y="142"/>
                  </a:lnTo>
                  <a:lnTo>
                    <a:pt x="322" y="140"/>
                  </a:lnTo>
                  <a:lnTo>
                    <a:pt x="331" y="136"/>
                  </a:lnTo>
                  <a:lnTo>
                    <a:pt x="341" y="134"/>
                  </a:lnTo>
                  <a:lnTo>
                    <a:pt x="348" y="133"/>
                  </a:lnTo>
                  <a:lnTo>
                    <a:pt x="358" y="129"/>
                  </a:lnTo>
                  <a:lnTo>
                    <a:pt x="367" y="127"/>
                  </a:lnTo>
                  <a:lnTo>
                    <a:pt x="377" y="123"/>
                  </a:lnTo>
                  <a:lnTo>
                    <a:pt x="386" y="121"/>
                  </a:lnTo>
                  <a:lnTo>
                    <a:pt x="396" y="119"/>
                  </a:lnTo>
                  <a:lnTo>
                    <a:pt x="405" y="117"/>
                  </a:lnTo>
                  <a:lnTo>
                    <a:pt x="417" y="114"/>
                  </a:lnTo>
                  <a:lnTo>
                    <a:pt x="426" y="112"/>
                  </a:lnTo>
                  <a:lnTo>
                    <a:pt x="438" y="110"/>
                  </a:lnTo>
                  <a:lnTo>
                    <a:pt x="447" y="108"/>
                  </a:lnTo>
                  <a:lnTo>
                    <a:pt x="459" y="106"/>
                  </a:lnTo>
                  <a:lnTo>
                    <a:pt x="468" y="102"/>
                  </a:lnTo>
                  <a:lnTo>
                    <a:pt x="480" y="100"/>
                  </a:lnTo>
                  <a:lnTo>
                    <a:pt x="491" y="100"/>
                  </a:lnTo>
                  <a:lnTo>
                    <a:pt x="502" y="98"/>
                  </a:lnTo>
                  <a:lnTo>
                    <a:pt x="514" y="96"/>
                  </a:lnTo>
                  <a:lnTo>
                    <a:pt x="523" y="93"/>
                  </a:lnTo>
                  <a:lnTo>
                    <a:pt x="537" y="93"/>
                  </a:lnTo>
                  <a:lnTo>
                    <a:pt x="548" y="91"/>
                  </a:lnTo>
                  <a:lnTo>
                    <a:pt x="559" y="89"/>
                  </a:lnTo>
                  <a:lnTo>
                    <a:pt x="571" y="87"/>
                  </a:lnTo>
                  <a:lnTo>
                    <a:pt x="582" y="85"/>
                  </a:lnTo>
                  <a:lnTo>
                    <a:pt x="594" y="85"/>
                  </a:lnTo>
                  <a:lnTo>
                    <a:pt x="605" y="81"/>
                  </a:lnTo>
                  <a:lnTo>
                    <a:pt x="617" y="81"/>
                  </a:lnTo>
                  <a:lnTo>
                    <a:pt x="628" y="79"/>
                  </a:lnTo>
                  <a:lnTo>
                    <a:pt x="639" y="77"/>
                  </a:lnTo>
                  <a:lnTo>
                    <a:pt x="651" y="76"/>
                  </a:lnTo>
                  <a:lnTo>
                    <a:pt x="662" y="76"/>
                  </a:lnTo>
                  <a:lnTo>
                    <a:pt x="675" y="74"/>
                  </a:lnTo>
                  <a:lnTo>
                    <a:pt x="687" y="74"/>
                  </a:lnTo>
                  <a:lnTo>
                    <a:pt x="696" y="70"/>
                  </a:lnTo>
                  <a:lnTo>
                    <a:pt x="708" y="70"/>
                  </a:lnTo>
                  <a:lnTo>
                    <a:pt x="719" y="68"/>
                  </a:lnTo>
                  <a:lnTo>
                    <a:pt x="731" y="66"/>
                  </a:lnTo>
                  <a:lnTo>
                    <a:pt x="742" y="66"/>
                  </a:lnTo>
                  <a:lnTo>
                    <a:pt x="753" y="64"/>
                  </a:lnTo>
                  <a:lnTo>
                    <a:pt x="763" y="62"/>
                  </a:lnTo>
                  <a:lnTo>
                    <a:pt x="774" y="62"/>
                  </a:lnTo>
                  <a:lnTo>
                    <a:pt x="784" y="60"/>
                  </a:lnTo>
                  <a:lnTo>
                    <a:pt x="795" y="60"/>
                  </a:lnTo>
                  <a:lnTo>
                    <a:pt x="805" y="58"/>
                  </a:lnTo>
                  <a:lnTo>
                    <a:pt x="816" y="57"/>
                  </a:lnTo>
                  <a:lnTo>
                    <a:pt x="826" y="57"/>
                  </a:lnTo>
                  <a:lnTo>
                    <a:pt x="835" y="57"/>
                  </a:lnTo>
                  <a:lnTo>
                    <a:pt x="847" y="55"/>
                  </a:lnTo>
                  <a:lnTo>
                    <a:pt x="856" y="55"/>
                  </a:lnTo>
                  <a:lnTo>
                    <a:pt x="866" y="53"/>
                  </a:lnTo>
                  <a:lnTo>
                    <a:pt x="875" y="53"/>
                  </a:lnTo>
                  <a:lnTo>
                    <a:pt x="883" y="51"/>
                  </a:lnTo>
                  <a:lnTo>
                    <a:pt x="892" y="49"/>
                  </a:lnTo>
                  <a:lnTo>
                    <a:pt x="900" y="49"/>
                  </a:lnTo>
                  <a:lnTo>
                    <a:pt x="909" y="49"/>
                  </a:lnTo>
                  <a:lnTo>
                    <a:pt x="917" y="47"/>
                  </a:lnTo>
                  <a:lnTo>
                    <a:pt x="926" y="47"/>
                  </a:lnTo>
                  <a:lnTo>
                    <a:pt x="934" y="45"/>
                  </a:lnTo>
                  <a:lnTo>
                    <a:pt x="942" y="45"/>
                  </a:lnTo>
                  <a:lnTo>
                    <a:pt x="947" y="43"/>
                  </a:lnTo>
                  <a:lnTo>
                    <a:pt x="955" y="43"/>
                  </a:lnTo>
                  <a:lnTo>
                    <a:pt x="961" y="41"/>
                  </a:lnTo>
                  <a:lnTo>
                    <a:pt x="968" y="41"/>
                  </a:lnTo>
                  <a:lnTo>
                    <a:pt x="974" y="41"/>
                  </a:lnTo>
                  <a:lnTo>
                    <a:pt x="982" y="41"/>
                  </a:lnTo>
                  <a:lnTo>
                    <a:pt x="985" y="39"/>
                  </a:lnTo>
                  <a:lnTo>
                    <a:pt x="991" y="38"/>
                  </a:lnTo>
                  <a:lnTo>
                    <a:pt x="995" y="38"/>
                  </a:lnTo>
                  <a:lnTo>
                    <a:pt x="1001" y="36"/>
                  </a:lnTo>
                  <a:lnTo>
                    <a:pt x="1004" y="36"/>
                  </a:lnTo>
                  <a:lnTo>
                    <a:pt x="1008" y="36"/>
                  </a:lnTo>
                  <a:lnTo>
                    <a:pt x="1010" y="34"/>
                  </a:lnTo>
                  <a:lnTo>
                    <a:pt x="1014" y="34"/>
                  </a:lnTo>
                  <a:lnTo>
                    <a:pt x="1020" y="32"/>
                  </a:lnTo>
                  <a:lnTo>
                    <a:pt x="1025" y="30"/>
                  </a:lnTo>
                  <a:lnTo>
                    <a:pt x="1027" y="28"/>
                  </a:lnTo>
                  <a:lnTo>
                    <a:pt x="1031" y="28"/>
                  </a:lnTo>
                  <a:lnTo>
                    <a:pt x="1033" y="22"/>
                  </a:lnTo>
                  <a:lnTo>
                    <a:pt x="1033" y="20"/>
                  </a:lnTo>
                  <a:lnTo>
                    <a:pt x="1031" y="17"/>
                  </a:lnTo>
                  <a:lnTo>
                    <a:pt x="1025" y="13"/>
                  </a:lnTo>
                  <a:lnTo>
                    <a:pt x="1018" y="11"/>
                  </a:lnTo>
                  <a:lnTo>
                    <a:pt x="1012" y="7"/>
                  </a:lnTo>
                  <a:lnTo>
                    <a:pt x="1004" y="5"/>
                  </a:lnTo>
                  <a:lnTo>
                    <a:pt x="997" y="3"/>
                  </a:lnTo>
                  <a:lnTo>
                    <a:pt x="991" y="1"/>
                  </a:lnTo>
                  <a:lnTo>
                    <a:pt x="985" y="1"/>
                  </a:lnTo>
                  <a:lnTo>
                    <a:pt x="982" y="0"/>
                  </a:lnTo>
                  <a:close/>
                </a:path>
              </a:pathLst>
            </a:custGeom>
            <a:solidFill>
              <a:srgbClr val="000000"/>
            </a:solidFill>
            <a:ln w="9525">
              <a:noFill/>
              <a:round/>
              <a:headEnd/>
              <a:tailEnd/>
            </a:ln>
          </p:spPr>
          <p:txBody>
            <a:bodyPr/>
            <a:lstStyle/>
            <a:p>
              <a:endParaRPr lang="en-US"/>
            </a:p>
          </p:txBody>
        </p:sp>
        <p:sp>
          <p:nvSpPr>
            <p:cNvPr id="79936" name="Freeform 9"/>
            <p:cNvSpPr>
              <a:spLocks/>
            </p:cNvSpPr>
            <p:nvPr/>
          </p:nvSpPr>
          <p:spPr bwMode="auto">
            <a:xfrm>
              <a:off x="888" y="2935"/>
              <a:ext cx="1104" cy="220"/>
            </a:xfrm>
            <a:custGeom>
              <a:avLst/>
              <a:gdLst>
                <a:gd name="T0" fmla="*/ 8 w 2207"/>
                <a:gd name="T1" fmla="*/ 31 h 439"/>
                <a:gd name="T2" fmla="*/ 14 w 2207"/>
                <a:gd name="T3" fmla="*/ 33 h 439"/>
                <a:gd name="T4" fmla="*/ 21 w 2207"/>
                <a:gd name="T5" fmla="*/ 36 h 439"/>
                <a:gd name="T6" fmla="*/ 30 w 2207"/>
                <a:gd name="T7" fmla="*/ 39 h 439"/>
                <a:gd name="T8" fmla="*/ 41 w 2207"/>
                <a:gd name="T9" fmla="*/ 43 h 439"/>
                <a:gd name="T10" fmla="*/ 54 w 2207"/>
                <a:gd name="T11" fmla="*/ 46 h 439"/>
                <a:gd name="T12" fmla="*/ 68 w 2207"/>
                <a:gd name="T13" fmla="*/ 49 h 439"/>
                <a:gd name="T14" fmla="*/ 84 w 2207"/>
                <a:gd name="T15" fmla="*/ 52 h 439"/>
                <a:gd name="T16" fmla="*/ 102 w 2207"/>
                <a:gd name="T17" fmla="*/ 54 h 439"/>
                <a:gd name="T18" fmla="*/ 120 w 2207"/>
                <a:gd name="T19" fmla="*/ 55 h 439"/>
                <a:gd name="T20" fmla="*/ 139 w 2207"/>
                <a:gd name="T21" fmla="*/ 55 h 439"/>
                <a:gd name="T22" fmla="*/ 157 w 2207"/>
                <a:gd name="T23" fmla="*/ 55 h 439"/>
                <a:gd name="T24" fmla="*/ 176 w 2207"/>
                <a:gd name="T25" fmla="*/ 53 h 439"/>
                <a:gd name="T26" fmla="*/ 194 w 2207"/>
                <a:gd name="T27" fmla="*/ 51 h 439"/>
                <a:gd name="T28" fmla="*/ 210 w 2207"/>
                <a:gd name="T29" fmla="*/ 48 h 439"/>
                <a:gd name="T30" fmla="*/ 225 w 2207"/>
                <a:gd name="T31" fmla="*/ 45 h 439"/>
                <a:gd name="T32" fmla="*/ 239 w 2207"/>
                <a:gd name="T33" fmla="*/ 42 h 439"/>
                <a:gd name="T34" fmla="*/ 250 w 2207"/>
                <a:gd name="T35" fmla="*/ 38 h 439"/>
                <a:gd name="T36" fmla="*/ 259 w 2207"/>
                <a:gd name="T37" fmla="*/ 34 h 439"/>
                <a:gd name="T38" fmla="*/ 265 w 2207"/>
                <a:gd name="T39" fmla="*/ 30 h 439"/>
                <a:gd name="T40" fmla="*/ 270 w 2207"/>
                <a:gd name="T41" fmla="*/ 26 h 439"/>
                <a:gd name="T42" fmla="*/ 274 w 2207"/>
                <a:gd name="T43" fmla="*/ 22 h 439"/>
                <a:gd name="T44" fmla="*/ 275 w 2207"/>
                <a:gd name="T45" fmla="*/ 18 h 439"/>
                <a:gd name="T46" fmla="*/ 276 w 2207"/>
                <a:gd name="T47" fmla="*/ 13 h 439"/>
                <a:gd name="T48" fmla="*/ 275 w 2207"/>
                <a:gd name="T49" fmla="*/ 6 h 439"/>
                <a:gd name="T50" fmla="*/ 272 w 2207"/>
                <a:gd name="T51" fmla="*/ 2 h 439"/>
                <a:gd name="T52" fmla="*/ 266 w 2207"/>
                <a:gd name="T53" fmla="*/ 1 h 439"/>
                <a:gd name="T54" fmla="*/ 264 w 2207"/>
                <a:gd name="T55" fmla="*/ 5 h 439"/>
                <a:gd name="T56" fmla="*/ 265 w 2207"/>
                <a:gd name="T57" fmla="*/ 9 h 439"/>
                <a:gd name="T58" fmla="*/ 265 w 2207"/>
                <a:gd name="T59" fmla="*/ 15 h 439"/>
                <a:gd name="T60" fmla="*/ 261 w 2207"/>
                <a:gd name="T61" fmla="*/ 21 h 439"/>
                <a:gd name="T62" fmla="*/ 258 w 2207"/>
                <a:gd name="T63" fmla="*/ 24 h 439"/>
                <a:gd name="T64" fmla="*/ 252 w 2207"/>
                <a:gd name="T65" fmla="*/ 27 h 439"/>
                <a:gd name="T66" fmla="*/ 245 w 2207"/>
                <a:gd name="T67" fmla="*/ 30 h 439"/>
                <a:gd name="T68" fmla="*/ 235 w 2207"/>
                <a:gd name="T69" fmla="*/ 32 h 439"/>
                <a:gd name="T70" fmla="*/ 224 w 2207"/>
                <a:gd name="T71" fmla="*/ 35 h 439"/>
                <a:gd name="T72" fmla="*/ 210 w 2207"/>
                <a:gd name="T73" fmla="*/ 38 h 439"/>
                <a:gd name="T74" fmla="*/ 195 w 2207"/>
                <a:gd name="T75" fmla="*/ 40 h 439"/>
                <a:gd name="T76" fmla="*/ 179 w 2207"/>
                <a:gd name="T77" fmla="*/ 42 h 439"/>
                <a:gd name="T78" fmla="*/ 162 w 2207"/>
                <a:gd name="T79" fmla="*/ 43 h 439"/>
                <a:gd name="T80" fmla="*/ 144 w 2207"/>
                <a:gd name="T81" fmla="*/ 44 h 439"/>
                <a:gd name="T82" fmla="*/ 127 w 2207"/>
                <a:gd name="T83" fmla="*/ 44 h 439"/>
                <a:gd name="T84" fmla="*/ 109 w 2207"/>
                <a:gd name="T85" fmla="*/ 44 h 439"/>
                <a:gd name="T86" fmla="*/ 93 w 2207"/>
                <a:gd name="T87" fmla="*/ 43 h 439"/>
                <a:gd name="T88" fmla="*/ 78 w 2207"/>
                <a:gd name="T89" fmla="*/ 41 h 439"/>
                <a:gd name="T90" fmla="*/ 65 w 2207"/>
                <a:gd name="T91" fmla="*/ 38 h 439"/>
                <a:gd name="T92" fmla="*/ 52 w 2207"/>
                <a:gd name="T93" fmla="*/ 35 h 439"/>
                <a:gd name="T94" fmla="*/ 42 w 2207"/>
                <a:gd name="T95" fmla="*/ 31 h 439"/>
                <a:gd name="T96" fmla="*/ 32 w 2207"/>
                <a:gd name="T97" fmla="*/ 28 h 439"/>
                <a:gd name="T98" fmla="*/ 24 w 2207"/>
                <a:gd name="T99" fmla="*/ 25 h 439"/>
                <a:gd name="T100" fmla="*/ 18 w 2207"/>
                <a:gd name="T101" fmla="*/ 22 h 439"/>
                <a:gd name="T102" fmla="*/ 12 w 2207"/>
                <a:gd name="T103" fmla="*/ 20 h 439"/>
                <a:gd name="T104" fmla="*/ 8 w 2207"/>
                <a:gd name="T105" fmla="*/ 19 h 439"/>
                <a:gd name="T106" fmla="*/ 3 w 2207"/>
                <a:gd name="T107" fmla="*/ 18 h 439"/>
                <a:gd name="T108" fmla="*/ 1 w 2207"/>
                <a:gd name="T109" fmla="*/ 23 h 439"/>
                <a:gd name="T110" fmla="*/ 4 w 2207"/>
                <a:gd name="T111" fmla="*/ 28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07"/>
                <a:gd name="T169" fmla="*/ 0 h 439"/>
                <a:gd name="T170" fmla="*/ 2207 w 2207"/>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07" h="439">
                  <a:moveTo>
                    <a:pt x="32" y="223"/>
                  </a:moveTo>
                  <a:lnTo>
                    <a:pt x="36" y="224"/>
                  </a:lnTo>
                  <a:lnTo>
                    <a:pt x="41" y="228"/>
                  </a:lnTo>
                  <a:lnTo>
                    <a:pt x="47" y="232"/>
                  </a:lnTo>
                  <a:lnTo>
                    <a:pt x="55" y="238"/>
                  </a:lnTo>
                  <a:lnTo>
                    <a:pt x="58" y="240"/>
                  </a:lnTo>
                  <a:lnTo>
                    <a:pt x="64" y="242"/>
                  </a:lnTo>
                  <a:lnTo>
                    <a:pt x="70" y="243"/>
                  </a:lnTo>
                  <a:lnTo>
                    <a:pt x="76" y="247"/>
                  </a:lnTo>
                  <a:lnTo>
                    <a:pt x="79" y="249"/>
                  </a:lnTo>
                  <a:lnTo>
                    <a:pt x="87" y="253"/>
                  </a:lnTo>
                  <a:lnTo>
                    <a:pt x="93" y="255"/>
                  </a:lnTo>
                  <a:lnTo>
                    <a:pt x="100" y="259"/>
                  </a:lnTo>
                  <a:lnTo>
                    <a:pt x="106" y="262"/>
                  </a:lnTo>
                  <a:lnTo>
                    <a:pt x="114" y="264"/>
                  </a:lnTo>
                  <a:lnTo>
                    <a:pt x="121" y="268"/>
                  </a:lnTo>
                  <a:lnTo>
                    <a:pt x="131" y="272"/>
                  </a:lnTo>
                  <a:lnTo>
                    <a:pt x="138" y="276"/>
                  </a:lnTo>
                  <a:lnTo>
                    <a:pt x="146" y="280"/>
                  </a:lnTo>
                  <a:lnTo>
                    <a:pt x="155" y="281"/>
                  </a:lnTo>
                  <a:lnTo>
                    <a:pt x="165" y="285"/>
                  </a:lnTo>
                  <a:lnTo>
                    <a:pt x="174" y="289"/>
                  </a:lnTo>
                  <a:lnTo>
                    <a:pt x="184" y="293"/>
                  </a:lnTo>
                  <a:lnTo>
                    <a:pt x="193" y="297"/>
                  </a:lnTo>
                  <a:lnTo>
                    <a:pt x="205" y="300"/>
                  </a:lnTo>
                  <a:lnTo>
                    <a:pt x="214" y="302"/>
                  </a:lnTo>
                  <a:lnTo>
                    <a:pt x="226" y="308"/>
                  </a:lnTo>
                  <a:lnTo>
                    <a:pt x="237" y="312"/>
                  </a:lnTo>
                  <a:lnTo>
                    <a:pt x="251" y="316"/>
                  </a:lnTo>
                  <a:lnTo>
                    <a:pt x="262" y="319"/>
                  </a:lnTo>
                  <a:lnTo>
                    <a:pt x="273" y="323"/>
                  </a:lnTo>
                  <a:lnTo>
                    <a:pt x="287" y="325"/>
                  </a:lnTo>
                  <a:lnTo>
                    <a:pt x="300" y="329"/>
                  </a:lnTo>
                  <a:lnTo>
                    <a:pt x="311" y="333"/>
                  </a:lnTo>
                  <a:lnTo>
                    <a:pt x="327" y="338"/>
                  </a:lnTo>
                  <a:lnTo>
                    <a:pt x="340" y="340"/>
                  </a:lnTo>
                  <a:lnTo>
                    <a:pt x="353" y="346"/>
                  </a:lnTo>
                  <a:lnTo>
                    <a:pt x="368" y="348"/>
                  </a:lnTo>
                  <a:lnTo>
                    <a:pt x="382" y="352"/>
                  </a:lnTo>
                  <a:lnTo>
                    <a:pt x="397" y="356"/>
                  </a:lnTo>
                  <a:lnTo>
                    <a:pt x="412" y="359"/>
                  </a:lnTo>
                  <a:lnTo>
                    <a:pt x="427" y="363"/>
                  </a:lnTo>
                  <a:lnTo>
                    <a:pt x="443" y="367"/>
                  </a:lnTo>
                  <a:lnTo>
                    <a:pt x="460" y="371"/>
                  </a:lnTo>
                  <a:lnTo>
                    <a:pt x="475" y="375"/>
                  </a:lnTo>
                  <a:lnTo>
                    <a:pt x="492" y="378"/>
                  </a:lnTo>
                  <a:lnTo>
                    <a:pt x="509" y="382"/>
                  </a:lnTo>
                  <a:lnTo>
                    <a:pt x="524" y="384"/>
                  </a:lnTo>
                  <a:lnTo>
                    <a:pt x="543" y="388"/>
                  </a:lnTo>
                  <a:lnTo>
                    <a:pt x="560" y="392"/>
                  </a:lnTo>
                  <a:lnTo>
                    <a:pt x="578" y="394"/>
                  </a:lnTo>
                  <a:lnTo>
                    <a:pt x="597" y="397"/>
                  </a:lnTo>
                  <a:lnTo>
                    <a:pt x="614" y="401"/>
                  </a:lnTo>
                  <a:lnTo>
                    <a:pt x="633" y="403"/>
                  </a:lnTo>
                  <a:lnTo>
                    <a:pt x="652" y="407"/>
                  </a:lnTo>
                  <a:lnTo>
                    <a:pt x="671" y="409"/>
                  </a:lnTo>
                  <a:lnTo>
                    <a:pt x="690" y="413"/>
                  </a:lnTo>
                  <a:lnTo>
                    <a:pt x="709" y="414"/>
                  </a:lnTo>
                  <a:lnTo>
                    <a:pt x="730" y="418"/>
                  </a:lnTo>
                  <a:lnTo>
                    <a:pt x="749" y="420"/>
                  </a:lnTo>
                  <a:lnTo>
                    <a:pt x="770" y="424"/>
                  </a:lnTo>
                  <a:lnTo>
                    <a:pt x="791" y="426"/>
                  </a:lnTo>
                  <a:lnTo>
                    <a:pt x="810" y="428"/>
                  </a:lnTo>
                  <a:lnTo>
                    <a:pt x="831" y="430"/>
                  </a:lnTo>
                  <a:lnTo>
                    <a:pt x="851" y="432"/>
                  </a:lnTo>
                  <a:lnTo>
                    <a:pt x="872" y="432"/>
                  </a:lnTo>
                  <a:lnTo>
                    <a:pt x="893" y="433"/>
                  </a:lnTo>
                  <a:lnTo>
                    <a:pt x="916" y="435"/>
                  </a:lnTo>
                  <a:lnTo>
                    <a:pt x="937" y="437"/>
                  </a:lnTo>
                  <a:lnTo>
                    <a:pt x="958" y="437"/>
                  </a:lnTo>
                  <a:lnTo>
                    <a:pt x="979" y="437"/>
                  </a:lnTo>
                  <a:lnTo>
                    <a:pt x="1000" y="437"/>
                  </a:lnTo>
                  <a:lnTo>
                    <a:pt x="1023" y="439"/>
                  </a:lnTo>
                  <a:lnTo>
                    <a:pt x="1043" y="439"/>
                  </a:lnTo>
                  <a:lnTo>
                    <a:pt x="1064" y="439"/>
                  </a:lnTo>
                  <a:lnTo>
                    <a:pt x="1087" y="439"/>
                  </a:lnTo>
                  <a:lnTo>
                    <a:pt x="1108" y="439"/>
                  </a:lnTo>
                  <a:lnTo>
                    <a:pt x="1129" y="439"/>
                  </a:lnTo>
                  <a:lnTo>
                    <a:pt x="1150" y="437"/>
                  </a:lnTo>
                  <a:lnTo>
                    <a:pt x="1171" y="437"/>
                  </a:lnTo>
                  <a:lnTo>
                    <a:pt x="1194" y="437"/>
                  </a:lnTo>
                  <a:lnTo>
                    <a:pt x="1215" y="435"/>
                  </a:lnTo>
                  <a:lnTo>
                    <a:pt x="1236" y="435"/>
                  </a:lnTo>
                  <a:lnTo>
                    <a:pt x="1256" y="433"/>
                  </a:lnTo>
                  <a:lnTo>
                    <a:pt x="1279" y="433"/>
                  </a:lnTo>
                  <a:lnTo>
                    <a:pt x="1300" y="430"/>
                  </a:lnTo>
                  <a:lnTo>
                    <a:pt x="1321" y="430"/>
                  </a:lnTo>
                  <a:lnTo>
                    <a:pt x="1342" y="428"/>
                  </a:lnTo>
                  <a:lnTo>
                    <a:pt x="1363" y="426"/>
                  </a:lnTo>
                  <a:lnTo>
                    <a:pt x="1384" y="424"/>
                  </a:lnTo>
                  <a:lnTo>
                    <a:pt x="1405" y="422"/>
                  </a:lnTo>
                  <a:lnTo>
                    <a:pt x="1426" y="420"/>
                  </a:lnTo>
                  <a:lnTo>
                    <a:pt x="1447" y="418"/>
                  </a:lnTo>
                  <a:lnTo>
                    <a:pt x="1466" y="414"/>
                  </a:lnTo>
                  <a:lnTo>
                    <a:pt x="1487" y="413"/>
                  </a:lnTo>
                  <a:lnTo>
                    <a:pt x="1507" y="409"/>
                  </a:lnTo>
                  <a:lnTo>
                    <a:pt x="1526" y="407"/>
                  </a:lnTo>
                  <a:lnTo>
                    <a:pt x="1547" y="403"/>
                  </a:lnTo>
                  <a:lnTo>
                    <a:pt x="1566" y="401"/>
                  </a:lnTo>
                  <a:lnTo>
                    <a:pt x="1585" y="397"/>
                  </a:lnTo>
                  <a:lnTo>
                    <a:pt x="1604" y="395"/>
                  </a:lnTo>
                  <a:lnTo>
                    <a:pt x="1623" y="392"/>
                  </a:lnTo>
                  <a:lnTo>
                    <a:pt x="1642" y="388"/>
                  </a:lnTo>
                  <a:lnTo>
                    <a:pt x="1660" y="386"/>
                  </a:lnTo>
                  <a:lnTo>
                    <a:pt x="1679" y="382"/>
                  </a:lnTo>
                  <a:lnTo>
                    <a:pt x="1698" y="378"/>
                  </a:lnTo>
                  <a:lnTo>
                    <a:pt x="1715" y="375"/>
                  </a:lnTo>
                  <a:lnTo>
                    <a:pt x="1734" y="373"/>
                  </a:lnTo>
                  <a:lnTo>
                    <a:pt x="1751" y="369"/>
                  </a:lnTo>
                  <a:lnTo>
                    <a:pt x="1768" y="365"/>
                  </a:lnTo>
                  <a:lnTo>
                    <a:pt x="1785" y="361"/>
                  </a:lnTo>
                  <a:lnTo>
                    <a:pt x="1800" y="357"/>
                  </a:lnTo>
                  <a:lnTo>
                    <a:pt x="1817" y="354"/>
                  </a:lnTo>
                  <a:lnTo>
                    <a:pt x="1833" y="350"/>
                  </a:lnTo>
                  <a:lnTo>
                    <a:pt x="1848" y="346"/>
                  </a:lnTo>
                  <a:lnTo>
                    <a:pt x="1863" y="342"/>
                  </a:lnTo>
                  <a:lnTo>
                    <a:pt x="1878" y="338"/>
                  </a:lnTo>
                  <a:lnTo>
                    <a:pt x="1893" y="333"/>
                  </a:lnTo>
                  <a:lnTo>
                    <a:pt x="1907" y="329"/>
                  </a:lnTo>
                  <a:lnTo>
                    <a:pt x="1920" y="325"/>
                  </a:lnTo>
                  <a:lnTo>
                    <a:pt x="1935" y="321"/>
                  </a:lnTo>
                  <a:lnTo>
                    <a:pt x="1947" y="318"/>
                  </a:lnTo>
                  <a:lnTo>
                    <a:pt x="1960" y="314"/>
                  </a:lnTo>
                  <a:lnTo>
                    <a:pt x="1973" y="310"/>
                  </a:lnTo>
                  <a:lnTo>
                    <a:pt x="1987" y="306"/>
                  </a:lnTo>
                  <a:lnTo>
                    <a:pt x="1998" y="300"/>
                  </a:lnTo>
                  <a:lnTo>
                    <a:pt x="2008" y="297"/>
                  </a:lnTo>
                  <a:lnTo>
                    <a:pt x="2019" y="291"/>
                  </a:lnTo>
                  <a:lnTo>
                    <a:pt x="2028" y="287"/>
                  </a:lnTo>
                  <a:lnTo>
                    <a:pt x="2038" y="283"/>
                  </a:lnTo>
                  <a:lnTo>
                    <a:pt x="2049" y="278"/>
                  </a:lnTo>
                  <a:lnTo>
                    <a:pt x="2057" y="274"/>
                  </a:lnTo>
                  <a:lnTo>
                    <a:pt x="2067" y="270"/>
                  </a:lnTo>
                  <a:lnTo>
                    <a:pt x="2076" y="264"/>
                  </a:lnTo>
                  <a:lnTo>
                    <a:pt x="2084" y="261"/>
                  </a:lnTo>
                  <a:lnTo>
                    <a:pt x="2091" y="255"/>
                  </a:lnTo>
                  <a:lnTo>
                    <a:pt x="2099" y="251"/>
                  </a:lnTo>
                  <a:lnTo>
                    <a:pt x="2106" y="245"/>
                  </a:lnTo>
                  <a:lnTo>
                    <a:pt x="2114" y="242"/>
                  </a:lnTo>
                  <a:lnTo>
                    <a:pt x="2120" y="238"/>
                  </a:lnTo>
                  <a:lnTo>
                    <a:pt x="2127" y="234"/>
                  </a:lnTo>
                  <a:lnTo>
                    <a:pt x="2133" y="228"/>
                  </a:lnTo>
                  <a:lnTo>
                    <a:pt x="2139" y="224"/>
                  </a:lnTo>
                  <a:lnTo>
                    <a:pt x="2144" y="219"/>
                  </a:lnTo>
                  <a:lnTo>
                    <a:pt x="2150" y="215"/>
                  </a:lnTo>
                  <a:lnTo>
                    <a:pt x="2154" y="209"/>
                  </a:lnTo>
                  <a:lnTo>
                    <a:pt x="2160" y="205"/>
                  </a:lnTo>
                  <a:lnTo>
                    <a:pt x="2163" y="200"/>
                  </a:lnTo>
                  <a:lnTo>
                    <a:pt x="2169" y="196"/>
                  </a:lnTo>
                  <a:lnTo>
                    <a:pt x="2171" y="190"/>
                  </a:lnTo>
                  <a:lnTo>
                    <a:pt x="2175" y="186"/>
                  </a:lnTo>
                  <a:lnTo>
                    <a:pt x="2179" y="181"/>
                  </a:lnTo>
                  <a:lnTo>
                    <a:pt x="2182" y="177"/>
                  </a:lnTo>
                  <a:lnTo>
                    <a:pt x="2186" y="173"/>
                  </a:lnTo>
                  <a:lnTo>
                    <a:pt x="2188" y="167"/>
                  </a:lnTo>
                  <a:lnTo>
                    <a:pt x="2192" y="164"/>
                  </a:lnTo>
                  <a:lnTo>
                    <a:pt x="2194" y="160"/>
                  </a:lnTo>
                  <a:lnTo>
                    <a:pt x="2196" y="154"/>
                  </a:lnTo>
                  <a:lnTo>
                    <a:pt x="2198" y="150"/>
                  </a:lnTo>
                  <a:lnTo>
                    <a:pt x="2200" y="145"/>
                  </a:lnTo>
                  <a:lnTo>
                    <a:pt x="2200" y="141"/>
                  </a:lnTo>
                  <a:lnTo>
                    <a:pt x="2202" y="135"/>
                  </a:lnTo>
                  <a:lnTo>
                    <a:pt x="2203" y="131"/>
                  </a:lnTo>
                  <a:lnTo>
                    <a:pt x="2203" y="126"/>
                  </a:lnTo>
                  <a:lnTo>
                    <a:pt x="2205" y="122"/>
                  </a:lnTo>
                  <a:lnTo>
                    <a:pt x="2205" y="114"/>
                  </a:lnTo>
                  <a:lnTo>
                    <a:pt x="2207" y="107"/>
                  </a:lnTo>
                  <a:lnTo>
                    <a:pt x="2207" y="97"/>
                  </a:lnTo>
                  <a:lnTo>
                    <a:pt x="2207" y="89"/>
                  </a:lnTo>
                  <a:lnTo>
                    <a:pt x="2205" y="82"/>
                  </a:lnTo>
                  <a:lnTo>
                    <a:pt x="2205" y="74"/>
                  </a:lnTo>
                  <a:lnTo>
                    <a:pt x="2203" y="69"/>
                  </a:lnTo>
                  <a:lnTo>
                    <a:pt x="2202" y="61"/>
                  </a:lnTo>
                  <a:lnTo>
                    <a:pt x="2200" y="53"/>
                  </a:lnTo>
                  <a:lnTo>
                    <a:pt x="2196" y="48"/>
                  </a:lnTo>
                  <a:lnTo>
                    <a:pt x="2194" y="42"/>
                  </a:lnTo>
                  <a:lnTo>
                    <a:pt x="2192" y="38"/>
                  </a:lnTo>
                  <a:lnTo>
                    <a:pt x="2188" y="32"/>
                  </a:lnTo>
                  <a:lnTo>
                    <a:pt x="2184" y="29"/>
                  </a:lnTo>
                  <a:lnTo>
                    <a:pt x="2181" y="23"/>
                  </a:lnTo>
                  <a:lnTo>
                    <a:pt x="2179" y="19"/>
                  </a:lnTo>
                  <a:lnTo>
                    <a:pt x="2171" y="12"/>
                  </a:lnTo>
                  <a:lnTo>
                    <a:pt x="2163" y="8"/>
                  </a:lnTo>
                  <a:lnTo>
                    <a:pt x="2156" y="4"/>
                  </a:lnTo>
                  <a:lnTo>
                    <a:pt x="2148" y="2"/>
                  </a:lnTo>
                  <a:lnTo>
                    <a:pt x="2143" y="0"/>
                  </a:lnTo>
                  <a:lnTo>
                    <a:pt x="2137" y="2"/>
                  </a:lnTo>
                  <a:lnTo>
                    <a:pt x="2129" y="2"/>
                  </a:lnTo>
                  <a:lnTo>
                    <a:pt x="2124" y="4"/>
                  </a:lnTo>
                  <a:lnTo>
                    <a:pt x="2120" y="8"/>
                  </a:lnTo>
                  <a:lnTo>
                    <a:pt x="2116" y="13"/>
                  </a:lnTo>
                  <a:lnTo>
                    <a:pt x="2114" y="19"/>
                  </a:lnTo>
                  <a:lnTo>
                    <a:pt x="2112" y="25"/>
                  </a:lnTo>
                  <a:lnTo>
                    <a:pt x="2110" y="29"/>
                  </a:lnTo>
                  <a:lnTo>
                    <a:pt x="2110" y="32"/>
                  </a:lnTo>
                  <a:lnTo>
                    <a:pt x="2110" y="36"/>
                  </a:lnTo>
                  <a:lnTo>
                    <a:pt x="2112" y="42"/>
                  </a:lnTo>
                  <a:lnTo>
                    <a:pt x="2112" y="46"/>
                  </a:lnTo>
                  <a:lnTo>
                    <a:pt x="2114" y="50"/>
                  </a:lnTo>
                  <a:lnTo>
                    <a:pt x="2114" y="55"/>
                  </a:lnTo>
                  <a:lnTo>
                    <a:pt x="2116" y="61"/>
                  </a:lnTo>
                  <a:lnTo>
                    <a:pt x="2118" y="65"/>
                  </a:lnTo>
                  <a:lnTo>
                    <a:pt x="2118" y="72"/>
                  </a:lnTo>
                  <a:lnTo>
                    <a:pt x="2120" y="76"/>
                  </a:lnTo>
                  <a:lnTo>
                    <a:pt x="2120" y="84"/>
                  </a:lnTo>
                  <a:lnTo>
                    <a:pt x="2120" y="89"/>
                  </a:lnTo>
                  <a:lnTo>
                    <a:pt x="2120" y="95"/>
                  </a:lnTo>
                  <a:lnTo>
                    <a:pt x="2118" y="101"/>
                  </a:lnTo>
                  <a:lnTo>
                    <a:pt x="2118" y="107"/>
                  </a:lnTo>
                  <a:lnTo>
                    <a:pt x="2116" y="114"/>
                  </a:lnTo>
                  <a:lnTo>
                    <a:pt x="2114" y="120"/>
                  </a:lnTo>
                  <a:lnTo>
                    <a:pt x="2112" y="128"/>
                  </a:lnTo>
                  <a:lnTo>
                    <a:pt x="2110" y="135"/>
                  </a:lnTo>
                  <a:lnTo>
                    <a:pt x="2105" y="141"/>
                  </a:lnTo>
                  <a:lnTo>
                    <a:pt x="2101" y="148"/>
                  </a:lnTo>
                  <a:lnTo>
                    <a:pt x="2093" y="154"/>
                  </a:lnTo>
                  <a:lnTo>
                    <a:pt x="2087" y="162"/>
                  </a:lnTo>
                  <a:lnTo>
                    <a:pt x="2084" y="164"/>
                  </a:lnTo>
                  <a:lnTo>
                    <a:pt x="2080" y="167"/>
                  </a:lnTo>
                  <a:lnTo>
                    <a:pt x="2076" y="171"/>
                  </a:lnTo>
                  <a:lnTo>
                    <a:pt x="2072" y="175"/>
                  </a:lnTo>
                  <a:lnTo>
                    <a:pt x="2067" y="179"/>
                  </a:lnTo>
                  <a:lnTo>
                    <a:pt x="2063" y="183"/>
                  </a:lnTo>
                  <a:lnTo>
                    <a:pt x="2057" y="185"/>
                  </a:lnTo>
                  <a:lnTo>
                    <a:pt x="2053" y="190"/>
                  </a:lnTo>
                  <a:lnTo>
                    <a:pt x="2047" y="192"/>
                  </a:lnTo>
                  <a:lnTo>
                    <a:pt x="2042" y="196"/>
                  </a:lnTo>
                  <a:lnTo>
                    <a:pt x="2036" y="198"/>
                  </a:lnTo>
                  <a:lnTo>
                    <a:pt x="2028" y="202"/>
                  </a:lnTo>
                  <a:lnTo>
                    <a:pt x="2023" y="205"/>
                  </a:lnTo>
                  <a:lnTo>
                    <a:pt x="2015" y="209"/>
                  </a:lnTo>
                  <a:lnTo>
                    <a:pt x="2008" y="213"/>
                  </a:lnTo>
                  <a:lnTo>
                    <a:pt x="2002" y="217"/>
                  </a:lnTo>
                  <a:lnTo>
                    <a:pt x="1992" y="221"/>
                  </a:lnTo>
                  <a:lnTo>
                    <a:pt x="1985" y="223"/>
                  </a:lnTo>
                  <a:lnTo>
                    <a:pt x="1975" y="226"/>
                  </a:lnTo>
                  <a:lnTo>
                    <a:pt x="1968" y="230"/>
                  </a:lnTo>
                  <a:lnTo>
                    <a:pt x="1956" y="234"/>
                  </a:lnTo>
                  <a:lnTo>
                    <a:pt x="1947" y="238"/>
                  </a:lnTo>
                  <a:lnTo>
                    <a:pt x="1937" y="240"/>
                  </a:lnTo>
                  <a:lnTo>
                    <a:pt x="1928" y="243"/>
                  </a:lnTo>
                  <a:lnTo>
                    <a:pt x="1916" y="245"/>
                  </a:lnTo>
                  <a:lnTo>
                    <a:pt x="1905" y="249"/>
                  </a:lnTo>
                  <a:lnTo>
                    <a:pt x="1893" y="253"/>
                  </a:lnTo>
                  <a:lnTo>
                    <a:pt x="1880" y="255"/>
                  </a:lnTo>
                  <a:lnTo>
                    <a:pt x="1867" y="259"/>
                  </a:lnTo>
                  <a:lnTo>
                    <a:pt x="1855" y="262"/>
                  </a:lnTo>
                  <a:lnTo>
                    <a:pt x="1842" y="264"/>
                  </a:lnTo>
                  <a:lnTo>
                    <a:pt x="1829" y="268"/>
                  </a:lnTo>
                  <a:lnTo>
                    <a:pt x="1816" y="270"/>
                  </a:lnTo>
                  <a:lnTo>
                    <a:pt x="1802" y="274"/>
                  </a:lnTo>
                  <a:lnTo>
                    <a:pt x="1787" y="278"/>
                  </a:lnTo>
                  <a:lnTo>
                    <a:pt x="1774" y="280"/>
                  </a:lnTo>
                  <a:lnTo>
                    <a:pt x="1757" y="281"/>
                  </a:lnTo>
                  <a:lnTo>
                    <a:pt x="1741" y="285"/>
                  </a:lnTo>
                  <a:lnTo>
                    <a:pt x="1726" y="289"/>
                  </a:lnTo>
                  <a:lnTo>
                    <a:pt x="1711" y="291"/>
                  </a:lnTo>
                  <a:lnTo>
                    <a:pt x="1694" y="295"/>
                  </a:lnTo>
                  <a:lnTo>
                    <a:pt x="1677" y="297"/>
                  </a:lnTo>
                  <a:lnTo>
                    <a:pt x="1661" y="299"/>
                  </a:lnTo>
                  <a:lnTo>
                    <a:pt x="1644" y="302"/>
                  </a:lnTo>
                  <a:lnTo>
                    <a:pt x="1627" y="304"/>
                  </a:lnTo>
                  <a:lnTo>
                    <a:pt x="1610" y="306"/>
                  </a:lnTo>
                  <a:lnTo>
                    <a:pt x="1593" y="310"/>
                  </a:lnTo>
                  <a:lnTo>
                    <a:pt x="1576" y="312"/>
                  </a:lnTo>
                  <a:lnTo>
                    <a:pt x="1557" y="314"/>
                  </a:lnTo>
                  <a:lnTo>
                    <a:pt x="1540" y="316"/>
                  </a:lnTo>
                  <a:lnTo>
                    <a:pt x="1521" y="319"/>
                  </a:lnTo>
                  <a:lnTo>
                    <a:pt x="1502" y="321"/>
                  </a:lnTo>
                  <a:lnTo>
                    <a:pt x="1483" y="323"/>
                  </a:lnTo>
                  <a:lnTo>
                    <a:pt x="1466" y="325"/>
                  </a:lnTo>
                  <a:lnTo>
                    <a:pt x="1447" y="329"/>
                  </a:lnTo>
                  <a:lnTo>
                    <a:pt x="1428" y="331"/>
                  </a:lnTo>
                  <a:lnTo>
                    <a:pt x="1407" y="333"/>
                  </a:lnTo>
                  <a:lnTo>
                    <a:pt x="1388" y="333"/>
                  </a:lnTo>
                  <a:lnTo>
                    <a:pt x="1369" y="335"/>
                  </a:lnTo>
                  <a:lnTo>
                    <a:pt x="1350" y="337"/>
                  </a:lnTo>
                  <a:lnTo>
                    <a:pt x="1329" y="338"/>
                  </a:lnTo>
                  <a:lnTo>
                    <a:pt x="1310" y="340"/>
                  </a:lnTo>
                  <a:lnTo>
                    <a:pt x="1291" y="342"/>
                  </a:lnTo>
                  <a:lnTo>
                    <a:pt x="1270" y="342"/>
                  </a:lnTo>
                  <a:lnTo>
                    <a:pt x="1251" y="344"/>
                  </a:lnTo>
                  <a:lnTo>
                    <a:pt x="1230" y="346"/>
                  </a:lnTo>
                  <a:lnTo>
                    <a:pt x="1209" y="346"/>
                  </a:lnTo>
                  <a:lnTo>
                    <a:pt x="1190" y="348"/>
                  </a:lnTo>
                  <a:lnTo>
                    <a:pt x="1171" y="348"/>
                  </a:lnTo>
                  <a:lnTo>
                    <a:pt x="1150" y="350"/>
                  </a:lnTo>
                  <a:lnTo>
                    <a:pt x="1129" y="350"/>
                  </a:lnTo>
                  <a:lnTo>
                    <a:pt x="1110" y="350"/>
                  </a:lnTo>
                  <a:lnTo>
                    <a:pt x="1089" y="350"/>
                  </a:lnTo>
                  <a:lnTo>
                    <a:pt x="1070" y="350"/>
                  </a:lnTo>
                  <a:lnTo>
                    <a:pt x="1049" y="350"/>
                  </a:lnTo>
                  <a:lnTo>
                    <a:pt x="1030" y="352"/>
                  </a:lnTo>
                  <a:lnTo>
                    <a:pt x="1009" y="352"/>
                  </a:lnTo>
                  <a:lnTo>
                    <a:pt x="990" y="352"/>
                  </a:lnTo>
                  <a:lnTo>
                    <a:pt x="969" y="352"/>
                  </a:lnTo>
                  <a:lnTo>
                    <a:pt x="950" y="352"/>
                  </a:lnTo>
                  <a:lnTo>
                    <a:pt x="929" y="350"/>
                  </a:lnTo>
                  <a:lnTo>
                    <a:pt x="910" y="350"/>
                  </a:lnTo>
                  <a:lnTo>
                    <a:pt x="891" y="350"/>
                  </a:lnTo>
                  <a:lnTo>
                    <a:pt x="872" y="350"/>
                  </a:lnTo>
                  <a:lnTo>
                    <a:pt x="851" y="348"/>
                  </a:lnTo>
                  <a:lnTo>
                    <a:pt x="832" y="346"/>
                  </a:lnTo>
                  <a:lnTo>
                    <a:pt x="815" y="346"/>
                  </a:lnTo>
                  <a:lnTo>
                    <a:pt x="796" y="344"/>
                  </a:lnTo>
                  <a:lnTo>
                    <a:pt x="777" y="342"/>
                  </a:lnTo>
                  <a:lnTo>
                    <a:pt x="758" y="340"/>
                  </a:lnTo>
                  <a:lnTo>
                    <a:pt x="739" y="338"/>
                  </a:lnTo>
                  <a:lnTo>
                    <a:pt x="722" y="337"/>
                  </a:lnTo>
                  <a:lnTo>
                    <a:pt x="703" y="335"/>
                  </a:lnTo>
                  <a:lnTo>
                    <a:pt x="686" y="333"/>
                  </a:lnTo>
                  <a:lnTo>
                    <a:pt x="669" y="329"/>
                  </a:lnTo>
                  <a:lnTo>
                    <a:pt x="654" y="327"/>
                  </a:lnTo>
                  <a:lnTo>
                    <a:pt x="637" y="325"/>
                  </a:lnTo>
                  <a:lnTo>
                    <a:pt x="619" y="321"/>
                  </a:lnTo>
                  <a:lnTo>
                    <a:pt x="604" y="318"/>
                  </a:lnTo>
                  <a:lnTo>
                    <a:pt x="587" y="316"/>
                  </a:lnTo>
                  <a:lnTo>
                    <a:pt x="572" y="312"/>
                  </a:lnTo>
                  <a:lnTo>
                    <a:pt x="557" y="310"/>
                  </a:lnTo>
                  <a:lnTo>
                    <a:pt x="541" y="306"/>
                  </a:lnTo>
                  <a:lnTo>
                    <a:pt x="528" y="304"/>
                  </a:lnTo>
                  <a:lnTo>
                    <a:pt x="513" y="300"/>
                  </a:lnTo>
                  <a:lnTo>
                    <a:pt x="498" y="297"/>
                  </a:lnTo>
                  <a:lnTo>
                    <a:pt x="483" y="293"/>
                  </a:lnTo>
                  <a:lnTo>
                    <a:pt x="469" y="289"/>
                  </a:lnTo>
                  <a:lnTo>
                    <a:pt x="456" y="285"/>
                  </a:lnTo>
                  <a:lnTo>
                    <a:pt x="443" y="281"/>
                  </a:lnTo>
                  <a:lnTo>
                    <a:pt x="429" y="278"/>
                  </a:lnTo>
                  <a:lnTo>
                    <a:pt x="416" y="276"/>
                  </a:lnTo>
                  <a:lnTo>
                    <a:pt x="403" y="270"/>
                  </a:lnTo>
                  <a:lnTo>
                    <a:pt x="391" y="268"/>
                  </a:lnTo>
                  <a:lnTo>
                    <a:pt x="378" y="262"/>
                  </a:lnTo>
                  <a:lnTo>
                    <a:pt x="367" y="259"/>
                  </a:lnTo>
                  <a:lnTo>
                    <a:pt x="353" y="255"/>
                  </a:lnTo>
                  <a:lnTo>
                    <a:pt x="342" y="251"/>
                  </a:lnTo>
                  <a:lnTo>
                    <a:pt x="330" y="247"/>
                  </a:lnTo>
                  <a:lnTo>
                    <a:pt x="321" y="245"/>
                  </a:lnTo>
                  <a:lnTo>
                    <a:pt x="309" y="240"/>
                  </a:lnTo>
                  <a:lnTo>
                    <a:pt x="298" y="236"/>
                  </a:lnTo>
                  <a:lnTo>
                    <a:pt x="287" y="232"/>
                  </a:lnTo>
                  <a:lnTo>
                    <a:pt x="277" y="228"/>
                  </a:lnTo>
                  <a:lnTo>
                    <a:pt x="266" y="224"/>
                  </a:lnTo>
                  <a:lnTo>
                    <a:pt x="256" y="221"/>
                  </a:lnTo>
                  <a:lnTo>
                    <a:pt x="247" y="217"/>
                  </a:lnTo>
                  <a:lnTo>
                    <a:pt x="237" y="213"/>
                  </a:lnTo>
                  <a:lnTo>
                    <a:pt x="228" y="209"/>
                  </a:lnTo>
                  <a:lnTo>
                    <a:pt x="218" y="207"/>
                  </a:lnTo>
                  <a:lnTo>
                    <a:pt x="211" y="202"/>
                  </a:lnTo>
                  <a:lnTo>
                    <a:pt x="201" y="200"/>
                  </a:lnTo>
                  <a:lnTo>
                    <a:pt x="192" y="196"/>
                  </a:lnTo>
                  <a:lnTo>
                    <a:pt x="184" y="192"/>
                  </a:lnTo>
                  <a:lnTo>
                    <a:pt x="176" y="188"/>
                  </a:lnTo>
                  <a:lnTo>
                    <a:pt x="169" y="186"/>
                  </a:lnTo>
                  <a:lnTo>
                    <a:pt x="161" y="183"/>
                  </a:lnTo>
                  <a:lnTo>
                    <a:pt x="154" y="179"/>
                  </a:lnTo>
                  <a:lnTo>
                    <a:pt x="146" y="177"/>
                  </a:lnTo>
                  <a:lnTo>
                    <a:pt x="138" y="173"/>
                  </a:lnTo>
                  <a:lnTo>
                    <a:pt x="133" y="171"/>
                  </a:lnTo>
                  <a:lnTo>
                    <a:pt x="125" y="167"/>
                  </a:lnTo>
                  <a:lnTo>
                    <a:pt x="119" y="166"/>
                  </a:lnTo>
                  <a:lnTo>
                    <a:pt x="114" y="164"/>
                  </a:lnTo>
                  <a:lnTo>
                    <a:pt x="106" y="162"/>
                  </a:lnTo>
                  <a:lnTo>
                    <a:pt x="100" y="160"/>
                  </a:lnTo>
                  <a:lnTo>
                    <a:pt x="95" y="156"/>
                  </a:lnTo>
                  <a:lnTo>
                    <a:pt x="89" y="154"/>
                  </a:lnTo>
                  <a:lnTo>
                    <a:pt x="83" y="152"/>
                  </a:lnTo>
                  <a:lnTo>
                    <a:pt x="79" y="152"/>
                  </a:lnTo>
                  <a:lnTo>
                    <a:pt x="74" y="150"/>
                  </a:lnTo>
                  <a:lnTo>
                    <a:pt x="70" y="150"/>
                  </a:lnTo>
                  <a:lnTo>
                    <a:pt x="64" y="147"/>
                  </a:lnTo>
                  <a:lnTo>
                    <a:pt x="58" y="147"/>
                  </a:lnTo>
                  <a:lnTo>
                    <a:pt x="55" y="145"/>
                  </a:lnTo>
                  <a:lnTo>
                    <a:pt x="51" y="145"/>
                  </a:lnTo>
                  <a:lnTo>
                    <a:pt x="43" y="143"/>
                  </a:lnTo>
                  <a:lnTo>
                    <a:pt x="38" y="143"/>
                  </a:lnTo>
                  <a:lnTo>
                    <a:pt x="30" y="141"/>
                  </a:lnTo>
                  <a:lnTo>
                    <a:pt x="24" y="141"/>
                  </a:lnTo>
                  <a:lnTo>
                    <a:pt x="20" y="143"/>
                  </a:lnTo>
                  <a:lnTo>
                    <a:pt x="15" y="145"/>
                  </a:lnTo>
                  <a:lnTo>
                    <a:pt x="7" y="147"/>
                  </a:lnTo>
                  <a:lnTo>
                    <a:pt x="3" y="150"/>
                  </a:lnTo>
                  <a:lnTo>
                    <a:pt x="0" y="156"/>
                  </a:lnTo>
                  <a:lnTo>
                    <a:pt x="0" y="164"/>
                  </a:lnTo>
                  <a:lnTo>
                    <a:pt x="0" y="169"/>
                  </a:lnTo>
                  <a:lnTo>
                    <a:pt x="3" y="177"/>
                  </a:lnTo>
                  <a:lnTo>
                    <a:pt x="5" y="185"/>
                  </a:lnTo>
                  <a:lnTo>
                    <a:pt x="11" y="192"/>
                  </a:lnTo>
                  <a:lnTo>
                    <a:pt x="15" y="200"/>
                  </a:lnTo>
                  <a:lnTo>
                    <a:pt x="20" y="207"/>
                  </a:lnTo>
                  <a:lnTo>
                    <a:pt x="26" y="215"/>
                  </a:lnTo>
                  <a:lnTo>
                    <a:pt x="32" y="223"/>
                  </a:lnTo>
                  <a:close/>
                </a:path>
              </a:pathLst>
            </a:custGeom>
            <a:solidFill>
              <a:srgbClr val="000000"/>
            </a:solidFill>
            <a:ln w="9525">
              <a:noFill/>
              <a:round/>
              <a:headEnd/>
              <a:tailEnd/>
            </a:ln>
          </p:spPr>
          <p:txBody>
            <a:bodyPr/>
            <a:lstStyle/>
            <a:p>
              <a:endParaRPr lang="en-US"/>
            </a:p>
          </p:txBody>
        </p:sp>
        <p:sp>
          <p:nvSpPr>
            <p:cNvPr id="79937" name="Freeform 10"/>
            <p:cNvSpPr>
              <a:spLocks/>
            </p:cNvSpPr>
            <p:nvPr/>
          </p:nvSpPr>
          <p:spPr bwMode="auto">
            <a:xfrm>
              <a:off x="1410" y="2799"/>
              <a:ext cx="548" cy="126"/>
            </a:xfrm>
            <a:custGeom>
              <a:avLst/>
              <a:gdLst>
                <a:gd name="T0" fmla="*/ 8 w 1098"/>
                <a:gd name="T1" fmla="*/ 0 h 251"/>
                <a:gd name="T2" fmla="*/ 12 w 1098"/>
                <a:gd name="T3" fmla="*/ 0 h 251"/>
                <a:gd name="T4" fmla="*/ 16 w 1098"/>
                <a:gd name="T5" fmla="*/ 0 h 251"/>
                <a:gd name="T6" fmla="*/ 21 w 1098"/>
                <a:gd name="T7" fmla="*/ 0 h 251"/>
                <a:gd name="T8" fmla="*/ 27 w 1098"/>
                <a:gd name="T9" fmla="*/ 1 h 251"/>
                <a:gd name="T10" fmla="*/ 34 w 1098"/>
                <a:gd name="T11" fmla="*/ 1 h 251"/>
                <a:gd name="T12" fmla="*/ 41 w 1098"/>
                <a:gd name="T13" fmla="*/ 1 h 251"/>
                <a:gd name="T14" fmla="*/ 49 w 1098"/>
                <a:gd name="T15" fmla="*/ 2 h 251"/>
                <a:gd name="T16" fmla="*/ 56 w 1098"/>
                <a:gd name="T17" fmla="*/ 3 h 251"/>
                <a:gd name="T18" fmla="*/ 64 w 1098"/>
                <a:gd name="T19" fmla="*/ 3 h 251"/>
                <a:gd name="T20" fmla="*/ 72 w 1098"/>
                <a:gd name="T21" fmla="*/ 4 h 251"/>
                <a:gd name="T22" fmla="*/ 79 w 1098"/>
                <a:gd name="T23" fmla="*/ 5 h 251"/>
                <a:gd name="T24" fmla="*/ 86 w 1098"/>
                <a:gd name="T25" fmla="*/ 6 h 251"/>
                <a:gd name="T26" fmla="*/ 93 w 1098"/>
                <a:gd name="T27" fmla="*/ 8 h 251"/>
                <a:gd name="T28" fmla="*/ 99 w 1098"/>
                <a:gd name="T29" fmla="*/ 9 h 251"/>
                <a:gd name="T30" fmla="*/ 105 w 1098"/>
                <a:gd name="T31" fmla="*/ 11 h 251"/>
                <a:gd name="T32" fmla="*/ 110 w 1098"/>
                <a:gd name="T33" fmla="*/ 13 h 251"/>
                <a:gd name="T34" fmla="*/ 115 w 1098"/>
                <a:gd name="T35" fmla="*/ 15 h 251"/>
                <a:gd name="T36" fmla="*/ 120 w 1098"/>
                <a:gd name="T37" fmla="*/ 16 h 251"/>
                <a:gd name="T38" fmla="*/ 123 w 1098"/>
                <a:gd name="T39" fmla="*/ 18 h 251"/>
                <a:gd name="T40" fmla="*/ 127 w 1098"/>
                <a:gd name="T41" fmla="*/ 20 h 251"/>
                <a:gd name="T42" fmla="*/ 130 w 1098"/>
                <a:gd name="T43" fmla="*/ 22 h 251"/>
                <a:gd name="T44" fmla="*/ 134 w 1098"/>
                <a:gd name="T45" fmla="*/ 24 h 251"/>
                <a:gd name="T46" fmla="*/ 136 w 1098"/>
                <a:gd name="T47" fmla="*/ 28 h 251"/>
                <a:gd name="T48" fmla="*/ 136 w 1098"/>
                <a:gd name="T49" fmla="*/ 31 h 251"/>
                <a:gd name="T50" fmla="*/ 133 w 1098"/>
                <a:gd name="T51" fmla="*/ 32 h 251"/>
                <a:gd name="T52" fmla="*/ 130 w 1098"/>
                <a:gd name="T53" fmla="*/ 32 h 251"/>
                <a:gd name="T54" fmla="*/ 126 w 1098"/>
                <a:gd name="T55" fmla="*/ 30 h 251"/>
                <a:gd name="T56" fmla="*/ 123 w 1098"/>
                <a:gd name="T57" fmla="*/ 29 h 251"/>
                <a:gd name="T58" fmla="*/ 119 w 1098"/>
                <a:gd name="T59" fmla="*/ 27 h 251"/>
                <a:gd name="T60" fmla="*/ 115 w 1098"/>
                <a:gd name="T61" fmla="*/ 24 h 251"/>
                <a:gd name="T62" fmla="*/ 112 w 1098"/>
                <a:gd name="T63" fmla="*/ 23 h 251"/>
                <a:gd name="T64" fmla="*/ 109 w 1098"/>
                <a:gd name="T65" fmla="*/ 22 h 251"/>
                <a:gd name="T66" fmla="*/ 106 w 1098"/>
                <a:gd name="T67" fmla="*/ 20 h 251"/>
                <a:gd name="T68" fmla="*/ 102 w 1098"/>
                <a:gd name="T69" fmla="*/ 19 h 251"/>
                <a:gd name="T70" fmla="*/ 98 w 1098"/>
                <a:gd name="T71" fmla="*/ 17 h 251"/>
                <a:gd name="T72" fmla="*/ 93 w 1098"/>
                <a:gd name="T73" fmla="*/ 16 h 251"/>
                <a:gd name="T74" fmla="*/ 88 w 1098"/>
                <a:gd name="T75" fmla="*/ 15 h 251"/>
                <a:gd name="T76" fmla="*/ 83 w 1098"/>
                <a:gd name="T77" fmla="*/ 14 h 251"/>
                <a:gd name="T78" fmla="*/ 77 w 1098"/>
                <a:gd name="T79" fmla="*/ 13 h 251"/>
                <a:gd name="T80" fmla="*/ 71 w 1098"/>
                <a:gd name="T81" fmla="*/ 12 h 251"/>
                <a:gd name="T82" fmla="*/ 64 w 1098"/>
                <a:gd name="T83" fmla="*/ 11 h 251"/>
                <a:gd name="T84" fmla="*/ 57 w 1098"/>
                <a:gd name="T85" fmla="*/ 10 h 251"/>
                <a:gd name="T86" fmla="*/ 50 w 1098"/>
                <a:gd name="T87" fmla="*/ 10 h 251"/>
                <a:gd name="T88" fmla="*/ 44 w 1098"/>
                <a:gd name="T89" fmla="*/ 10 h 251"/>
                <a:gd name="T90" fmla="*/ 37 w 1098"/>
                <a:gd name="T91" fmla="*/ 9 h 251"/>
                <a:gd name="T92" fmla="*/ 31 w 1098"/>
                <a:gd name="T93" fmla="*/ 9 h 251"/>
                <a:gd name="T94" fmla="*/ 25 w 1098"/>
                <a:gd name="T95" fmla="*/ 8 h 251"/>
                <a:gd name="T96" fmla="*/ 20 w 1098"/>
                <a:gd name="T97" fmla="*/ 8 h 251"/>
                <a:gd name="T98" fmla="*/ 15 w 1098"/>
                <a:gd name="T99" fmla="*/ 7 h 251"/>
                <a:gd name="T100" fmla="*/ 11 w 1098"/>
                <a:gd name="T101" fmla="*/ 7 h 251"/>
                <a:gd name="T102" fmla="*/ 7 w 1098"/>
                <a:gd name="T103" fmla="*/ 6 h 251"/>
                <a:gd name="T104" fmla="*/ 4 w 1098"/>
                <a:gd name="T105" fmla="*/ 6 h 251"/>
                <a:gd name="T106" fmla="*/ 0 w 1098"/>
                <a:gd name="T107" fmla="*/ 4 h 251"/>
                <a:gd name="T108" fmla="*/ 1 w 1098"/>
                <a:gd name="T109" fmla="*/ 2 h 251"/>
                <a:gd name="T110" fmla="*/ 4 w 1098"/>
                <a:gd name="T111" fmla="*/ 1 h 2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98"/>
                <a:gd name="T169" fmla="*/ 0 h 251"/>
                <a:gd name="T170" fmla="*/ 1098 w 1098"/>
                <a:gd name="T171" fmla="*/ 251 h 2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98" h="251">
                  <a:moveTo>
                    <a:pt x="54" y="2"/>
                  </a:moveTo>
                  <a:lnTo>
                    <a:pt x="58" y="2"/>
                  </a:lnTo>
                  <a:lnTo>
                    <a:pt x="63" y="0"/>
                  </a:lnTo>
                  <a:lnTo>
                    <a:pt x="67" y="0"/>
                  </a:lnTo>
                  <a:lnTo>
                    <a:pt x="71" y="0"/>
                  </a:lnTo>
                  <a:lnTo>
                    <a:pt x="77" y="0"/>
                  </a:lnTo>
                  <a:lnTo>
                    <a:pt x="82" y="0"/>
                  </a:lnTo>
                  <a:lnTo>
                    <a:pt x="86" y="0"/>
                  </a:lnTo>
                  <a:lnTo>
                    <a:pt x="94" y="0"/>
                  </a:lnTo>
                  <a:lnTo>
                    <a:pt x="97" y="0"/>
                  </a:lnTo>
                  <a:lnTo>
                    <a:pt x="105" y="0"/>
                  </a:lnTo>
                  <a:lnTo>
                    <a:pt x="113" y="0"/>
                  </a:lnTo>
                  <a:lnTo>
                    <a:pt x="118" y="0"/>
                  </a:lnTo>
                  <a:lnTo>
                    <a:pt x="126" y="0"/>
                  </a:lnTo>
                  <a:lnTo>
                    <a:pt x="135" y="0"/>
                  </a:lnTo>
                  <a:lnTo>
                    <a:pt x="141" y="0"/>
                  </a:lnTo>
                  <a:lnTo>
                    <a:pt x="151" y="0"/>
                  </a:lnTo>
                  <a:lnTo>
                    <a:pt x="158" y="0"/>
                  </a:lnTo>
                  <a:lnTo>
                    <a:pt x="168" y="0"/>
                  </a:lnTo>
                  <a:lnTo>
                    <a:pt x="175" y="0"/>
                  </a:lnTo>
                  <a:lnTo>
                    <a:pt x="185" y="0"/>
                  </a:lnTo>
                  <a:lnTo>
                    <a:pt x="194" y="0"/>
                  </a:lnTo>
                  <a:lnTo>
                    <a:pt x="206" y="2"/>
                  </a:lnTo>
                  <a:lnTo>
                    <a:pt x="213" y="2"/>
                  </a:lnTo>
                  <a:lnTo>
                    <a:pt x="223" y="2"/>
                  </a:lnTo>
                  <a:lnTo>
                    <a:pt x="234" y="2"/>
                  </a:lnTo>
                  <a:lnTo>
                    <a:pt x="246" y="4"/>
                  </a:lnTo>
                  <a:lnTo>
                    <a:pt x="255" y="4"/>
                  </a:lnTo>
                  <a:lnTo>
                    <a:pt x="267" y="4"/>
                  </a:lnTo>
                  <a:lnTo>
                    <a:pt x="278" y="4"/>
                  </a:lnTo>
                  <a:lnTo>
                    <a:pt x="290" y="6"/>
                  </a:lnTo>
                  <a:lnTo>
                    <a:pt x="301" y="6"/>
                  </a:lnTo>
                  <a:lnTo>
                    <a:pt x="310" y="8"/>
                  </a:lnTo>
                  <a:lnTo>
                    <a:pt x="322" y="8"/>
                  </a:lnTo>
                  <a:lnTo>
                    <a:pt x="335" y="8"/>
                  </a:lnTo>
                  <a:lnTo>
                    <a:pt x="347" y="8"/>
                  </a:lnTo>
                  <a:lnTo>
                    <a:pt x="358" y="10"/>
                  </a:lnTo>
                  <a:lnTo>
                    <a:pt x="369" y="10"/>
                  </a:lnTo>
                  <a:lnTo>
                    <a:pt x="383" y="12"/>
                  </a:lnTo>
                  <a:lnTo>
                    <a:pt x="394" y="12"/>
                  </a:lnTo>
                  <a:lnTo>
                    <a:pt x="406" y="14"/>
                  </a:lnTo>
                  <a:lnTo>
                    <a:pt x="419" y="14"/>
                  </a:lnTo>
                  <a:lnTo>
                    <a:pt x="430" y="16"/>
                  </a:lnTo>
                  <a:lnTo>
                    <a:pt x="444" y="18"/>
                  </a:lnTo>
                  <a:lnTo>
                    <a:pt x="455" y="18"/>
                  </a:lnTo>
                  <a:lnTo>
                    <a:pt x="468" y="19"/>
                  </a:lnTo>
                  <a:lnTo>
                    <a:pt x="482" y="21"/>
                  </a:lnTo>
                  <a:lnTo>
                    <a:pt x="493" y="21"/>
                  </a:lnTo>
                  <a:lnTo>
                    <a:pt x="504" y="23"/>
                  </a:lnTo>
                  <a:lnTo>
                    <a:pt x="518" y="23"/>
                  </a:lnTo>
                  <a:lnTo>
                    <a:pt x="531" y="25"/>
                  </a:lnTo>
                  <a:lnTo>
                    <a:pt x="542" y="27"/>
                  </a:lnTo>
                  <a:lnTo>
                    <a:pt x="554" y="27"/>
                  </a:lnTo>
                  <a:lnTo>
                    <a:pt x="567" y="29"/>
                  </a:lnTo>
                  <a:lnTo>
                    <a:pt x="579" y="31"/>
                  </a:lnTo>
                  <a:lnTo>
                    <a:pt x="592" y="33"/>
                  </a:lnTo>
                  <a:lnTo>
                    <a:pt x="603" y="35"/>
                  </a:lnTo>
                  <a:lnTo>
                    <a:pt x="615" y="35"/>
                  </a:lnTo>
                  <a:lnTo>
                    <a:pt x="628" y="38"/>
                  </a:lnTo>
                  <a:lnTo>
                    <a:pt x="639" y="40"/>
                  </a:lnTo>
                  <a:lnTo>
                    <a:pt x="651" y="40"/>
                  </a:lnTo>
                  <a:lnTo>
                    <a:pt x="662" y="44"/>
                  </a:lnTo>
                  <a:lnTo>
                    <a:pt x="676" y="46"/>
                  </a:lnTo>
                  <a:lnTo>
                    <a:pt x="687" y="48"/>
                  </a:lnTo>
                  <a:lnTo>
                    <a:pt x="696" y="48"/>
                  </a:lnTo>
                  <a:lnTo>
                    <a:pt x="708" y="50"/>
                  </a:lnTo>
                  <a:lnTo>
                    <a:pt x="719" y="52"/>
                  </a:lnTo>
                  <a:lnTo>
                    <a:pt x="729" y="56"/>
                  </a:lnTo>
                  <a:lnTo>
                    <a:pt x="740" y="57"/>
                  </a:lnTo>
                  <a:lnTo>
                    <a:pt x="750" y="59"/>
                  </a:lnTo>
                  <a:lnTo>
                    <a:pt x="761" y="61"/>
                  </a:lnTo>
                  <a:lnTo>
                    <a:pt x="771" y="65"/>
                  </a:lnTo>
                  <a:lnTo>
                    <a:pt x="780" y="67"/>
                  </a:lnTo>
                  <a:lnTo>
                    <a:pt x="790" y="69"/>
                  </a:lnTo>
                  <a:lnTo>
                    <a:pt x="799" y="71"/>
                  </a:lnTo>
                  <a:lnTo>
                    <a:pt x="809" y="75"/>
                  </a:lnTo>
                  <a:lnTo>
                    <a:pt x="818" y="76"/>
                  </a:lnTo>
                  <a:lnTo>
                    <a:pt x="828" y="78"/>
                  </a:lnTo>
                  <a:lnTo>
                    <a:pt x="837" y="82"/>
                  </a:lnTo>
                  <a:lnTo>
                    <a:pt x="845" y="84"/>
                  </a:lnTo>
                  <a:lnTo>
                    <a:pt x="854" y="88"/>
                  </a:lnTo>
                  <a:lnTo>
                    <a:pt x="862" y="90"/>
                  </a:lnTo>
                  <a:lnTo>
                    <a:pt x="871" y="92"/>
                  </a:lnTo>
                  <a:lnTo>
                    <a:pt x="879" y="95"/>
                  </a:lnTo>
                  <a:lnTo>
                    <a:pt x="887" y="97"/>
                  </a:lnTo>
                  <a:lnTo>
                    <a:pt x="894" y="101"/>
                  </a:lnTo>
                  <a:lnTo>
                    <a:pt x="904" y="105"/>
                  </a:lnTo>
                  <a:lnTo>
                    <a:pt x="911" y="107"/>
                  </a:lnTo>
                  <a:lnTo>
                    <a:pt x="919" y="109"/>
                  </a:lnTo>
                  <a:lnTo>
                    <a:pt x="925" y="113"/>
                  </a:lnTo>
                  <a:lnTo>
                    <a:pt x="932" y="116"/>
                  </a:lnTo>
                  <a:lnTo>
                    <a:pt x="940" y="118"/>
                  </a:lnTo>
                  <a:lnTo>
                    <a:pt x="947" y="122"/>
                  </a:lnTo>
                  <a:lnTo>
                    <a:pt x="955" y="124"/>
                  </a:lnTo>
                  <a:lnTo>
                    <a:pt x="961" y="128"/>
                  </a:lnTo>
                  <a:lnTo>
                    <a:pt x="966" y="130"/>
                  </a:lnTo>
                  <a:lnTo>
                    <a:pt x="972" y="132"/>
                  </a:lnTo>
                  <a:lnTo>
                    <a:pt x="980" y="135"/>
                  </a:lnTo>
                  <a:lnTo>
                    <a:pt x="985" y="139"/>
                  </a:lnTo>
                  <a:lnTo>
                    <a:pt x="991" y="141"/>
                  </a:lnTo>
                  <a:lnTo>
                    <a:pt x="997" y="143"/>
                  </a:lnTo>
                  <a:lnTo>
                    <a:pt x="1003" y="147"/>
                  </a:lnTo>
                  <a:lnTo>
                    <a:pt x="1008" y="149"/>
                  </a:lnTo>
                  <a:lnTo>
                    <a:pt x="1012" y="152"/>
                  </a:lnTo>
                  <a:lnTo>
                    <a:pt x="1018" y="154"/>
                  </a:lnTo>
                  <a:lnTo>
                    <a:pt x="1022" y="156"/>
                  </a:lnTo>
                  <a:lnTo>
                    <a:pt x="1027" y="160"/>
                  </a:lnTo>
                  <a:lnTo>
                    <a:pt x="1031" y="162"/>
                  </a:lnTo>
                  <a:lnTo>
                    <a:pt x="1037" y="166"/>
                  </a:lnTo>
                  <a:lnTo>
                    <a:pt x="1041" y="170"/>
                  </a:lnTo>
                  <a:lnTo>
                    <a:pt x="1044" y="171"/>
                  </a:lnTo>
                  <a:lnTo>
                    <a:pt x="1052" y="177"/>
                  </a:lnTo>
                  <a:lnTo>
                    <a:pt x="1060" y="183"/>
                  </a:lnTo>
                  <a:lnTo>
                    <a:pt x="1065" y="187"/>
                  </a:lnTo>
                  <a:lnTo>
                    <a:pt x="1073" y="192"/>
                  </a:lnTo>
                  <a:lnTo>
                    <a:pt x="1077" y="196"/>
                  </a:lnTo>
                  <a:lnTo>
                    <a:pt x="1082" y="202"/>
                  </a:lnTo>
                  <a:lnTo>
                    <a:pt x="1086" y="206"/>
                  </a:lnTo>
                  <a:lnTo>
                    <a:pt x="1090" y="211"/>
                  </a:lnTo>
                  <a:lnTo>
                    <a:pt x="1096" y="217"/>
                  </a:lnTo>
                  <a:lnTo>
                    <a:pt x="1098" y="227"/>
                  </a:lnTo>
                  <a:lnTo>
                    <a:pt x="1098" y="232"/>
                  </a:lnTo>
                  <a:lnTo>
                    <a:pt x="1098" y="238"/>
                  </a:lnTo>
                  <a:lnTo>
                    <a:pt x="1096" y="242"/>
                  </a:lnTo>
                  <a:lnTo>
                    <a:pt x="1092" y="246"/>
                  </a:lnTo>
                  <a:lnTo>
                    <a:pt x="1084" y="247"/>
                  </a:lnTo>
                  <a:lnTo>
                    <a:pt x="1079" y="251"/>
                  </a:lnTo>
                  <a:lnTo>
                    <a:pt x="1075" y="251"/>
                  </a:lnTo>
                  <a:lnTo>
                    <a:pt x="1071" y="251"/>
                  </a:lnTo>
                  <a:lnTo>
                    <a:pt x="1065" y="251"/>
                  </a:lnTo>
                  <a:lnTo>
                    <a:pt x="1062" y="251"/>
                  </a:lnTo>
                  <a:lnTo>
                    <a:pt x="1056" y="251"/>
                  </a:lnTo>
                  <a:lnTo>
                    <a:pt x="1052" y="251"/>
                  </a:lnTo>
                  <a:lnTo>
                    <a:pt x="1046" y="249"/>
                  </a:lnTo>
                  <a:lnTo>
                    <a:pt x="1043" y="249"/>
                  </a:lnTo>
                  <a:lnTo>
                    <a:pt x="1037" y="247"/>
                  </a:lnTo>
                  <a:lnTo>
                    <a:pt x="1031" y="246"/>
                  </a:lnTo>
                  <a:lnTo>
                    <a:pt x="1025" y="244"/>
                  </a:lnTo>
                  <a:lnTo>
                    <a:pt x="1022" y="244"/>
                  </a:lnTo>
                  <a:lnTo>
                    <a:pt x="1016" y="240"/>
                  </a:lnTo>
                  <a:lnTo>
                    <a:pt x="1010" y="238"/>
                  </a:lnTo>
                  <a:lnTo>
                    <a:pt x="1006" y="236"/>
                  </a:lnTo>
                  <a:lnTo>
                    <a:pt x="1001" y="234"/>
                  </a:lnTo>
                  <a:lnTo>
                    <a:pt x="995" y="230"/>
                  </a:lnTo>
                  <a:lnTo>
                    <a:pt x="989" y="228"/>
                  </a:lnTo>
                  <a:lnTo>
                    <a:pt x="984" y="225"/>
                  </a:lnTo>
                  <a:lnTo>
                    <a:pt x="978" y="221"/>
                  </a:lnTo>
                  <a:lnTo>
                    <a:pt x="972" y="217"/>
                  </a:lnTo>
                  <a:lnTo>
                    <a:pt x="966" y="213"/>
                  </a:lnTo>
                  <a:lnTo>
                    <a:pt x="959" y="209"/>
                  </a:lnTo>
                  <a:lnTo>
                    <a:pt x="953" y="208"/>
                  </a:lnTo>
                  <a:lnTo>
                    <a:pt x="946" y="202"/>
                  </a:lnTo>
                  <a:lnTo>
                    <a:pt x="938" y="198"/>
                  </a:lnTo>
                  <a:lnTo>
                    <a:pt x="928" y="194"/>
                  </a:lnTo>
                  <a:lnTo>
                    <a:pt x="921" y="190"/>
                  </a:lnTo>
                  <a:lnTo>
                    <a:pt x="917" y="189"/>
                  </a:lnTo>
                  <a:lnTo>
                    <a:pt x="913" y="187"/>
                  </a:lnTo>
                  <a:lnTo>
                    <a:pt x="908" y="183"/>
                  </a:lnTo>
                  <a:lnTo>
                    <a:pt x="904" y="183"/>
                  </a:lnTo>
                  <a:lnTo>
                    <a:pt x="900" y="179"/>
                  </a:lnTo>
                  <a:lnTo>
                    <a:pt x="894" y="177"/>
                  </a:lnTo>
                  <a:lnTo>
                    <a:pt x="890" y="175"/>
                  </a:lnTo>
                  <a:lnTo>
                    <a:pt x="887" y="173"/>
                  </a:lnTo>
                  <a:lnTo>
                    <a:pt x="881" y="171"/>
                  </a:lnTo>
                  <a:lnTo>
                    <a:pt x="875" y="170"/>
                  </a:lnTo>
                  <a:lnTo>
                    <a:pt x="869" y="166"/>
                  </a:lnTo>
                  <a:lnTo>
                    <a:pt x="866" y="164"/>
                  </a:lnTo>
                  <a:lnTo>
                    <a:pt x="858" y="162"/>
                  </a:lnTo>
                  <a:lnTo>
                    <a:pt x="854" y="160"/>
                  </a:lnTo>
                  <a:lnTo>
                    <a:pt x="849" y="156"/>
                  </a:lnTo>
                  <a:lnTo>
                    <a:pt x="843" y="154"/>
                  </a:lnTo>
                  <a:lnTo>
                    <a:pt x="837" y="152"/>
                  </a:lnTo>
                  <a:lnTo>
                    <a:pt x="830" y="151"/>
                  </a:lnTo>
                  <a:lnTo>
                    <a:pt x="824" y="149"/>
                  </a:lnTo>
                  <a:lnTo>
                    <a:pt x="818" y="145"/>
                  </a:lnTo>
                  <a:lnTo>
                    <a:pt x="811" y="143"/>
                  </a:lnTo>
                  <a:lnTo>
                    <a:pt x="805" y="141"/>
                  </a:lnTo>
                  <a:lnTo>
                    <a:pt x="799" y="139"/>
                  </a:lnTo>
                  <a:lnTo>
                    <a:pt x="793" y="137"/>
                  </a:lnTo>
                  <a:lnTo>
                    <a:pt x="786" y="135"/>
                  </a:lnTo>
                  <a:lnTo>
                    <a:pt x="778" y="132"/>
                  </a:lnTo>
                  <a:lnTo>
                    <a:pt x="773" y="130"/>
                  </a:lnTo>
                  <a:lnTo>
                    <a:pt x="765" y="128"/>
                  </a:lnTo>
                  <a:lnTo>
                    <a:pt x="757" y="126"/>
                  </a:lnTo>
                  <a:lnTo>
                    <a:pt x="750" y="124"/>
                  </a:lnTo>
                  <a:lnTo>
                    <a:pt x="742" y="122"/>
                  </a:lnTo>
                  <a:lnTo>
                    <a:pt x="734" y="120"/>
                  </a:lnTo>
                  <a:lnTo>
                    <a:pt x="725" y="116"/>
                  </a:lnTo>
                  <a:lnTo>
                    <a:pt x="717" y="114"/>
                  </a:lnTo>
                  <a:lnTo>
                    <a:pt x="710" y="113"/>
                  </a:lnTo>
                  <a:lnTo>
                    <a:pt x="702" y="113"/>
                  </a:lnTo>
                  <a:lnTo>
                    <a:pt x="693" y="109"/>
                  </a:lnTo>
                  <a:lnTo>
                    <a:pt x="683" y="109"/>
                  </a:lnTo>
                  <a:lnTo>
                    <a:pt x="676" y="107"/>
                  </a:lnTo>
                  <a:lnTo>
                    <a:pt x="666" y="105"/>
                  </a:lnTo>
                  <a:lnTo>
                    <a:pt x="657" y="103"/>
                  </a:lnTo>
                  <a:lnTo>
                    <a:pt x="647" y="101"/>
                  </a:lnTo>
                  <a:lnTo>
                    <a:pt x="637" y="99"/>
                  </a:lnTo>
                  <a:lnTo>
                    <a:pt x="628" y="99"/>
                  </a:lnTo>
                  <a:lnTo>
                    <a:pt x="618" y="97"/>
                  </a:lnTo>
                  <a:lnTo>
                    <a:pt x="609" y="95"/>
                  </a:lnTo>
                  <a:lnTo>
                    <a:pt x="599" y="94"/>
                  </a:lnTo>
                  <a:lnTo>
                    <a:pt x="590" y="94"/>
                  </a:lnTo>
                  <a:lnTo>
                    <a:pt x="579" y="92"/>
                  </a:lnTo>
                  <a:lnTo>
                    <a:pt x="569" y="92"/>
                  </a:lnTo>
                  <a:lnTo>
                    <a:pt x="558" y="90"/>
                  </a:lnTo>
                  <a:lnTo>
                    <a:pt x="548" y="88"/>
                  </a:lnTo>
                  <a:lnTo>
                    <a:pt x="537" y="88"/>
                  </a:lnTo>
                  <a:lnTo>
                    <a:pt x="525" y="86"/>
                  </a:lnTo>
                  <a:lnTo>
                    <a:pt x="516" y="84"/>
                  </a:lnTo>
                  <a:lnTo>
                    <a:pt x="506" y="84"/>
                  </a:lnTo>
                  <a:lnTo>
                    <a:pt x="495" y="84"/>
                  </a:lnTo>
                  <a:lnTo>
                    <a:pt x="483" y="82"/>
                  </a:lnTo>
                  <a:lnTo>
                    <a:pt x="472" y="80"/>
                  </a:lnTo>
                  <a:lnTo>
                    <a:pt x="463" y="80"/>
                  </a:lnTo>
                  <a:lnTo>
                    <a:pt x="451" y="78"/>
                  </a:lnTo>
                  <a:lnTo>
                    <a:pt x="440" y="78"/>
                  </a:lnTo>
                  <a:lnTo>
                    <a:pt x="428" y="76"/>
                  </a:lnTo>
                  <a:lnTo>
                    <a:pt x="419" y="76"/>
                  </a:lnTo>
                  <a:lnTo>
                    <a:pt x="407" y="76"/>
                  </a:lnTo>
                  <a:lnTo>
                    <a:pt x="396" y="75"/>
                  </a:lnTo>
                  <a:lnTo>
                    <a:pt x="386" y="75"/>
                  </a:lnTo>
                  <a:lnTo>
                    <a:pt x="375" y="75"/>
                  </a:lnTo>
                  <a:lnTo>
                    <a:pt x="366" y="75"/>
                  </a:lnTo>
                  <a:lnTo>
                    <a:pt x="354" y="73"/>
                  </a:lnTo>
                  <a:lnTo>
                    <a:pt x="345" y="73"/>
                  </a:lnTo>
                  <a:lnTo>
                    <a:pt x="333" y="73"/>
                  </a:lnTo>
                  <a:lnTo>
                    <a:pt x="322" y="71"/>
                  </a:lnTo>
                  <a:lnTo>
                    <a:pt x="312" y="69"/>
                  </a:lnTo>
                  <a:lnTo>
                    <a:pt x="301" y="69"/>
                  </a:lnTo>
                  <a:lnTo>
                    <a:pt x="291" y="69"/>
                  </a:lnTo>
                  <a:lnTo>
                    <a:pt x="280" y="69"/>
                  </a:lnTo>
                  <a:lnTo>
                    <a:pt x="270" y="67"/>
                  </a:lnTo>
                  <a:lnTo>
                    <a:pt x="261" y="67"/>
                  </a:lnTo>
                  <a:lnTo>
                    <a:pt x="251" y="67"/>
                  </a:lnTo>
                  <a:lnTo>
                    <a:pt x="242" y="65"/>
                  </a:lnTo>
                  <a:lnTo>
                    <a:pt x="231" y="65"/>
                  </a:lnTo>
                  <a:lnTo>
                    <a:pt x="223" y="65"/>
                  </a:lnTo>
                  <a:lnTo>
                    <a:pt x="213" y="65"/>
                  </a:lnTo>
                  <a:lnTo>
                    <a:pt x="204" y="63"/>
                  </a:lnTo>
                  <a:lnTo>
                    <a:pt x="194" y="63"/>
                  </a:lnTo>
                  <a:lnTo>
                    <a:pt x="185" y="61"/>
                  </a:lnTo>
                  <a:lnTo>
                    <a:pt x="177" y="61"/>
                  </a:lnTo>
                  <a:lnTo>
                    <a:pt x="168" y="61"/>
                  </a:lnTo>
                  <a:lnTo>
                    <a:pt x="160" y="61"/>
                  </a:lnTo>
                  <a:lnTo>
                    <a:pt x="151" y="59"/>
                  </a:lnTo>
                  <a:lnTo>
                    <a:pt x="143" y="59"/>
                  </a:lnTo>
                  <a:lnTo>
                    <a:pt x="135" y="57"/>
                  </a:lnTo>
                  <a:lnTo>
                    <a:pt x="128" y="57"/>
                  </a:lnTo>
                  <a:lnTo>
                    <a:pt x="120" y="56"/>
                  </a:lnTo>
                  <a:lnTo>
                    <a:pt x="115" y="56"/>
                  </a:lnTo>
                  <a:lnTo>
                    <a:pt x="107" y="56"/>
                  </a:lnTo>
                  <a:lnTo>
                    <a:pt x="99" y="54"/>
                  </a:lnTo>
                  <a:lnTo>
                    <a:pt x="94" y="54"/>
                  </a:lnTo>
                  <a:lnTo>
                    <a:pt x="88" y="54"/>
                  </a:lnTo>
                  <a:lnTo>
                    <a:pt x="80" y="52"/>
                  </a:lnTo>
                  <a:lnTo>
                    <a:pt x="77" y="52"/>
                  </a:lnTo>
                  <a:lnTo>
                    <a:pt x="71" y="50"/>
                  </a:lnTo>
                  <a:lnTo>
                    <a:pt x="67" y="50"/>
                  </a:lnTo>
                  <a:lnTo>
                    <a:pt x="61" y="48"/>
                  </a:lnTo>
                  <a:lnTo>
                    <a:pt x="56" y="48"/>
                  </a:lnTo>
                  <a:lnTo>
                    <a:pt x="52" y="46"/>
                  </a:lnTo>
                  <a:lnTo>
                    <a:pt x="46" y="46"/>
                  </a:lnTo>
                  <a:lnTo>
                    <a:pt x="39" y="44"/>
                  </a:lnTo>
                  <a:lnTo>
                    <a:pt x="33" y="42"/>
                  </a:lnTo>
                  <a:lnTo>
                    <a:pt x="25" y="40"/>
                  </a:lnTo>
                  <a:lnTo>
                    <a:pt x="19" y="38"/>
                  </a:lnTo>
                  <a:lnTo>
                    <a:pt x="16" y="37"/>
                  </a:lnTo>
                  <a:lnTo>
                    <a:pt x="12" y="35"/>
                  </a:lnTo>
                  <a:lnTo>
                    <a:pt x="6" y="31"/>
                  </a:lnTo>
                  <a:lnTo>
                    <a:pt x="2" y="29"/>
                  </a:lnTo>
                  <a:lnTo>
                    <a:pt x="0" y="25"/>
                  </a:lnTo>
                  <a:lnTo>
                    <a:pt x="2" y="21"/>
                  </a:lnTo>
                  <a:lnTo>
                    <a:pt x="4" y="18"/>
                  </a:lnTo>
                  <a:lnTo>
                    <a:pt x="8" y="16"/>
                  </a:lnTo>
                  <a:lnTo>
                    <a:pt x="14" y="12"/>
                  </a:lnTo>
                  <a:lnTo>
                    <a:pt x="19" y="10"/>
                  </a:lnTo>
                  <a:lnTo>
                    <a:pt x="27" y="8"/>
                  </a:lnTo>
                  <a:lnTo>
                    <a:pt x="35" y="6"/>
                  </a:lnTo>
                  <a:lnTo>
                    <a:pt x="39" y="4"/>
                  </a:lnTo>
                  <a:lnTo>
                    <a:pt x="44" y="4"/>
                  </a:lnTo>
                  <a:lnTo>
                    <a:pt x="48" y="2"/>
                  </a:lnTo>
                  <a:lnTo>
                    <a:pt x="54" y="2"/>
                  </a:lnTo>
                  <a:close/>
                </a:path>
              </a:pathLst>
            </a:custGeom>
            <a:solidFill>
              <a:srgbClr val="000000"/>
            </a:solidFill>
            <a:ln w="9525">
              <a:noFill/>
              <a:round/>
              <a:headEnd/>
              <a:tailEnd/>
            </a:ln>
          </p:spPr>
          <p:txBody>
            <a:bodyPr/>
            <a:lstStyle/>
            <a:p>
              <a:endParaRPr lang="en-US"/>
            </a:p>
          </p:txBody>
        </p:sp>
        <p:sp>
          <p:nvSpPr>
            <p:cNvPr id="79938" name="Freeform 11"/>
            <p:cNvSpPr>
              <a:spLocks/>
            </p:cNvSpPr>
            <p:nvPr/>
          </p:nvSpPr>
          <p:spPr bwMode="auto">
            <a:xfrm>
              <a:off x="864" y="3041"/>
              <a:ext cx="898" cy="1090"/>
            </a:xfrm>
            <a:custGeom>
              <a:avLst/>
              <a:gdLst>
                <a:gd name="T0" fmla="*/ 1 w 1795"/>
                <a:gd name="T1" fmla="*/ 14 h 2182"/>
                <a:gd name="T2" fmla="*/ 4 w 1795"/>
                <a:gd name="T3" fmla="*/ 35 h 2182"/>
                <a:gd name="T4" fmla="*/ 8 w 1795"/>
                <a:gd name="T5" fmla="*/ 63 h 2182"/>
                <a:gd name="T6" fmla="*/ 12 w 1795"/>
                <a:gd name="T7" fmla="*/ 96 h 2182"/>
                <a:gd name="T8" fmla="*/ 16 w 1795"/>
                <a:gd name="T9" fmla="*/ 129 h 2182"/>
                <a:gd name="T10" fmla="*/ 19 w 1795"/>
                <a:gd name="T11" fmla="*/ 158 h 2182"/>
                <a:gd name="T12" fmla="*/ 22 w 1795"/>
                <a:gd name="T13" fmla="*/ 182 h 2182"/>
                <a:gd name="T14" fmla="*/ 23 w 1795"/>
                <a:gd name="T15" fmla="*/ 202 h 2182"/>
                <a:gd name="T16" fmla="*/ 25 w 1795"/>
                <a:gd name="T17" fmla="*/ 217 h 2182"/>
                <a:gd name="T18" fmla="*/ 28 w 1795"/>
                <a:gd name="T19" fmla="*/ 228 h 2182"/>
                <a:gd name="T20" fmla="*/ 31 w 1795"/>
                <a:gd name="T21" fmla="*/ 236 h 2182"/>
                <a:gd name="T22" fmla="*/ 38 w 1795"/>
                <a:gd name="T23" fmla="*/ 242 h 2182"/>
                <a:gd name="T24" fmla="*/ 46 w 1795"/>
                <a:gd name="T25" fmla="*/ 247 h 2182"/>
                <a:gd name="T26" fmla="*/ 56 w 1795"/>
                <a:gd name="T27" fmla="*/ 252 h 2182"/>
                <a:gd name="T28" fmla="*/ 67 w 1795"/>
                <a:gd name="T29" fmla="*/ 257 h 2182"/>
                <a:gd name="T30" fmla="*/ 81 w 1795"/>
                <a:gd name="T31" fmla="*/ 261 h 2182"/>
                <a:gd name="T32" fmla="*/ 96 w 1795"/>
                <a:gd name="T33" fmla="*/ 266 h 2182"/>
                <a:gd name="T34" fmla="*/ 112 w 1795"/>
                <a:gd name="T35" fmla="*/ 269 h 2182"/>
                <a:gd name="T36" fmla="*/ 128 w 1795"/>
                <a:gd name="T37" fmla="*/ 271 h 2182"/>
                <a:gd name="T38" fmla="*/ 144 w 1795"/>
                <a:gd name="T39" fmla="*/ 272 h 2182"/>
                <a:gd name="T40" fmla="*/ 160 w 1795"/>
                <a:gd name="T41" fmla="*/ 271 h 2182"/>
                <a:gd name="T42" fmla="*/ 174 w 1795"/>
                <a:gd name="T43" fmla="*/ 269 h 2182"/>
                <a:gd name="T44" fmla="*/ 188 w 1795"/>
                <a:gd name="T45" fmla="*/ 267 h 2182"/>
                <a:gd name="T46" fmla="*/ 198 w 1795"/>
                <a:gd name="T47" fmla="*/ 263 h 2182"/>
                <a:gd name="T48" fmla="*/ 207 w 1795"/>
                <a:gd name="T49" fmla="*/ 259 h 2182"/>
                <a:gd name="T50" fmla="*/ 214 w 1795"/>
                <a:gd name="T51" fmla="*/ 255 h 2182"/>
                <a:gd name="T52" fmla="*/ 223 w 1795"/>
                <a:gd name="T53" fmla="*/ 247 h 2182"/>
                <a:gd name="T54" fmla="*/ 223 w 1795"/>
                <a:gd name="T55" fmla="*/ 241 h 2182"/>
                <a:gd name="T56" fmla="*/ 214 w 1795"/>
                <a:gd name="T57" fmla="*/ 243 h 2182"/>
                <a:gd name="T58" fmla="*/ 207 w 1795"/>
                <a:gd name="T59" fmla="*/ 249 h 2182"/>
                <a:gd name="T60" fmla="*/ 198 w 1795"/>
                <a:gd name="T61" fmla="*/ 254 h 2182"/>
                <a:gd name="T62" fmla="*/ 191 w 1795"/>
                <a:gd name="T63" fmla="*/ 256 h 2182"/>
                <a:gd name="T64" fmla="*/ 181 w 1795"/>
                <a:gd name="T65" fmla="*/ 259 h 2182"/>
                <a:gd name="T66" fmla="*/ 169 w 1795"/>
                <a:gd name="T67" fmla="*/ 260 h 2182"/>
                <a:gd name="T68" fmla="*/ 156 w 1795"/>
                <a:gd name="T69" fmla="*/ 261 h 2182"/>
                <a:gd name="T70" fmla="*/ 142 w 1795"/>
                <a:gd name="T71" fmla="*/ 261 h 2182"/>
                <a:gd name="T72" fmla="*/ 128 w 1795"/>
                <a:gd name="T73" fmla="*/ 260 h 2182"/>
                <a:gd name="T74" fmla="*/ 114 w 1795"/>
                <a:gd name="T75" fmla="*/ 259 h 2182"/>
                <a:gd name="T76" fmla="*/ 100 w 1795"/>
                <a:gd name="T77" fmla="*/ 256 h 2182"/>
                <a:gd name="T78" fmla="*/ 86 w 1795"/>
                <a:gd name="T79" fmla="*/ 253 h 2182"/>
                <a:gd name="T80" fmla="*/ 73 w 1795"/>
                <a:gd name="T81" fmla="*/ 248 h 2182"/>
                <a:gd name="T82" fmla="*/ 61 w 1795"/>
                <a:gd name="T83" fmla="*/ 242 h 2182"/>
                <a:gd name="T84" fmla="*/ 52 w 1795"/>
                <a:gd name="T85" fmla="*/ 237 h 2182"/>
                <a:gd name="T86" fmla="*/ 45 w 1795"/>
                <a:gd name="T87" fmla="*/ 231 h 2182"/>
                <a:gd name="T88" fmla="*/ 40 w 1795"/>
                <a:gd name="T89" fmla="*/ 225 h 2182"/>
                <a:gd name="T90" fmla="*/ 38 w 1795"/>
                <a:gd name="T91" fmla="*/ 217 h 2182"/>
                <a:gd name="T92" fmla="*/ 36 w 1795"/>
                <a:gd name="T93" fmla="*/ 205 h 2182"/>
                <a:gd name="T94" fmla="*/ 34 w 1795"/>
                <a:gd name="T95" fmla="*/ 191 h 2182"/>
                <a:gd name="T96" fmla="*/ 33 w 1795"/>
                <a:gd name="T97" fmla="*/ 173 h 2182"/>
                <a:gd name="T98" fmla="*/ 31 w 1795"/>
                <a:gd name="T99" fmla="*/ 153 h 2182"/>
                <a:gd name="T100" fmla="*/ 29 w 1795"/>
                <a:gd name="T101" fmla="*/ 129 h 2182"/>
                <a:gd name="T102" fmla="*/ 26 w 1795"/>
                <a:gd name="T103" fmla="*/ 104 h 2182"/>
                <a:gd name="T104" fmla="*/ 23 w 1795"/>
                <a:gd name="T105" fmla="*/ 79 h 2182"/>
                <a:gd name="T106" fmla="*/ 20 w 1795"/>
                <a:gd name="T107" fmla="*/ 54 h 2182"/>
                <a:gd name="T108" fmla="*/ 16 w 1795"/>
                <a:gd name="T109" fmla="*/ 33 h 2182"/>
                <a:gd name="T110" fmla="*/ 12 w 1795"/>
                <a:gd name="T111" fmla="*/ 15 h 2182"/>
                <a:gd name="T112" fmla="*/ 9 w 1795"/>
                <a:gd name="T113" fmla="*/ 4 h 2182"/>
                <a:gd name="T114" fmla="*/ 2 w 1795"/>
                <a:gd name="T115" fmla="*/ 0 h 2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5"/>
                <a:gd name="T175" fmla="*/ 0 h 2182"/>
                <a:gd name="T176" fmla="*/ 1795 w 1795"/>
                <a:gd name="T177" fmla="*/ 2182 h 2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5" h="2182">
                  <a:moveTo>
                    <a:pt x="0" y="50"/>
                  </a:moveTo>
                  <a:lnTo>
                    <a:pt x="0" y="51"/>
                  </a:lnTo>
                  <a:lnTo>
                    <a:pt x="0" y="57"/>
                  </a:lnTo>
                  <a:lnTo>
                    <a:pt x="0" y="61"/>
                  </a:lnTo>
                  <a:lnTo>
                    <a:pt x="0" y="67"/>
                  </a:lnTo>
                  <a:lnTo>
                    <a:pt x="0" y="74"/>
                  </a:lnTo>
                  <a:lnTo>
                    <a:pt x="0" y="82"/>
                  </a:lnTo>
                  <a:lnTo>
                    <a:pt x="0" y="88"/>
                  </a:lnTo>
                  <a:lnTo>
                    <a:pt x="0" y="97"/>
                  </a:lnTo>
                  <a:lnTo>
                    <a:pt x="0" y="107"/>
                  </a:lnTo>
                  <a:lnTo>
                    <a:pt x="4" y="118"/>
                  </a:lnTo>
                  <a:lnTo>
                    <a:pt x="4" y="129"/>
                  </a:lnTo>
                  <a:lnTo>
                    <a:pt x="6" y="143"/>
                  </a:lnTo>
                  <a:lnTo>
                    <a:pt x="8" y="156"/>
                  </a:lnTo>
                  <a:lnTo>
                    <a:pt x="11" y="169"/>
                  </a:lnTo>
                  <a:lnTo>
                    <a:pt x="11" y="183"/>
                  </a:lnTo>
                  <a:lnTo>
                    <a:pt x="13" y="198"/>
                  </a:lnTo>
                  <a:lnTo>
                    <a:pt x="15" y="213"/>
                  </a:lnTo>
                  <a:lnTo>
                    <a:pt x="19" y="230"/>
                  </a:lnTo>
                  <a:lnTo>
                    <a:pt x="21" y="245"/>
                  </a:lnTo>
                  <a:lnTo>
                    <a:pt x="23" y="264"/>
                  </a:lnTo>
                  <a:lnTo>
                    <a:pt x="25" y="281"/>
                  </a:lnTo>
                  <a:lnTo>
                    <a:pt x="29" y="300"/>
                  </a:lnTo>
                  <a:lnTo>
                    <a:pt x="30" y="319"/>
                  </a:lnTo>
                  <a:lnTo>
                    <a:pt x="32" y="340"/>
                  </a:lnTo>
                  <a:lnTo>
                    <a:pt x="36" y="359"/>
                  </a:lnTo>
                  <a:lnTo>
                    <a:pt x="40" y="380"/>
                  </a:lnTo>
                  <a:lnTo>
                    <a:pt x="42" y="401"/>
                  </a:lnTo>
                  <a:lnTo>
                    <a:pt x="46" y="422"/>
                  </a:lnTo>
                  <a:lnTo>
                    <a:pt x="48" y="443"/>
                  </a:lnTo>
                  <a:lnTo>
                    <a:pt x="51" y="466"/>
                  </a:lnTo>
                  <a:lnTo>
                    <a:pt x="55" y="487"/>
                  </a:lnTo>
                  <a:lnTo>
                    <a:pt x="57" y="509"/>
                  </a:lnTo>
                  <a:lnTo>
                    <a:pt x="61" y="532"/>
                  </a:lnTo>
                  <a:lnTo>
                    <a:pt x="63" y="555"/>
                  </a:lnTo>
                  <a:lnTo>
                    <a:pt x="67" y="578"/>
                  </a:lnTo>
                  <a:lnTo>
                    <a:pt x="70" y="601"/>
                  </a:lnTo>
                  <a:lnTo>
                    <a:pt x="72" y="625"/>
                  </a:lnTo>
                  <a:lnTo>
                    <a:pt x="76" y="650"/>
                  </a:lnTo>
                  <a:lnTo>
                    <a:pt x="80" y="673"/>
                  </a:lnTo>
                  <a:lnTo>
                    <a:pt x="82" y="698"/>
                  </a:lnTo>
                  <a:lnTo>
                    <a:pt x="86" y="720"/>
                  </a:lnTo>
                  <a:lnTo>
                    <a:pt x="89" y="745"/>
                  </a:lnTo>
                  <a:lnTo>
                    <a:pt x="91" y="770"/>
                  </a:lnTo>
                  <a:lnTo>
                    <a:pt x="95" y="795"/>
                  </a:lnTo>
                  <a:lnTo>
                    <a:pt x="99" y="819"/>
                  </a:lnTo>
                  <a:lnTo>
                    <a:pt x="103" y="844"/>
                  </a:lnTo>
                  <a:lnTo>
                    <a:pt x="105" y="867"/>
                  </a:lnTo>
                  <a:lnTo>
                    <a:pt x="106" y="891"/>
                  </a:lnTo>
                  <a:lnTo>
                    <a:pt x="110" y="916"/>
                  </a:lnTo>
                  <a:lnTo>
                    <a:pt x="114" y="939"/>
                  </a:lnTo>
                  <a:lnTo>
                    <a:pt x="116" y="964"/>
                  </a:lnTo>
                  <a:lnTo>
                    <a:pt x="120" y="986"/>
                  </a:lnTo>
                  <a:lnTo>
                    <a:pt x="122" y="1009"/>
                  </a:lnTo>
                  <a:lnTo>
                    <a:pt x="126" y="1034"/>
                  </a:lnTo>
                  <a:lnTo>
                    <a:pt x="127" y="1057"/>
                  </a:lnTo>
                  <a:lnTo>
                    <a:pt x="129" y="1080"/>
                  </a:lnTo>
                  <a:lnTo>
                    <a:pt x="133" y="1102"/>
                  </a:lnTo>
                  <a:lnTo>
                    <a:pt x="135" y="1123"/>
                  </a:lnTo>
                  <a:lnTo>
                    <a:pt x="137" y="1146"/>
                  </a:lnTo>
                  <a:lnTo>
                    <a:pt x="141" y="1167"/>
                  </a:lnTo>
                  <a:lnTo>
                    <a:pt x="143" y="1188"/>
                  </a:lnTo>
                  <a:lnTo>
                    <a:pt x="146" y="1211"/>
                  </a:lnTo>
                  <a:lnTo>
                    <a:pt x="146" y="1230"/>
                  </a:lnTo>
                  <a:lnTo>
                    <a:pt x="148" y="1251"/>
                  </a:lnTo>
                  <a:lnTo>
                    <a:pt x="150" y="1270"/>
                  </a:lnTo>
                  <a:lnTo>
                    <a:pt x="152" y="1289"/>
                  </a:lnTo>
                  <a:lnTo>
                    <a:pt x="154" y="1308"/>
                  </a:lnTo>
                  <a:lnTo>
                    <a:pt x="156" y="1327"/>
                  </a:lnTo>
                  <a:lnTo>
                    <a:pt x="158" y="1344"/>
                  </a:lnTo>
                  <a:lnTo>
                    <a:pt x="160" y="1363"/>
                  </a:lnTo>
                  <a:lnTo>
                    <a:pt x="160" y="1380"/>
                  </a:lnTo>
                  <a:lnTo>
                    <a:pt x="164" y="1397"/>
                  </a:lnTo>
                  <a:lnTo>
                    <a:pt x="164" y="1414"/>
                  </a:lnTo>
                  <a:lnTo>
                    <a:pt x="165" y="1431"/>
                  </a:lnTo>
                  <a:lnTo>
                    <a:pt x="167" y="1446"/>
                  </a:lnTo>
                  <a:lnTo>
                    <a:pt x="169" y="1464"/>
                  </a:lnTo>
                  <a:lnTo>
                    <a:pt x="169" y="1479"/>
                  </a:lnTo>
                  <a:lnTo>
                    <a:pt x="171" y="1494"/>
                  </a:lnTo>
                  <a:lnTo>
                    <a:pt x="173" y="1509"/>
                  </a:lnTo>
                  <a:lnTo>
                    <a:pt x="175" y="1524"/>
                  </a:lnTo>
                  <a:lnTo>
                    <a:pt x="175" y="1538"/>
                  </a:lnTo>
                  <a:lnTo>
                    <a:pt x="177" y="1553"/>
                  </a:lnTo>
                  <a:lnTo>
                    <a:pt x="179" y="1566"/>
                  </a:lnTo>
                  <a:lnTo>
                    <a:pt x="181" y="1579"/>
                  </a:lnTo>
                  <a:lnTo>
                    <a:pt x="181" y="1593"/>
                  </a:lnTo>
                  <a:lnTo>
                    <a:pt x="183" y="1606"/>
                  </a:lnTo>
                  <a:lnTo>
                    <a:pt x="184" y="1619"/>
                  </a:lnTo>
                  <a:lnTo>
                    <a:pt x="184" y="1631"/>
                  </a:lnTo>
                  <a:lnTo>
                    <a:pt x="186" y="1642"/>
                  </a:lnTo>
                  <a:lnTo>
                    <a:pt x="188" y="1655"/>
                  </a:lnTo>
                  <a:lnTo>
                    <a:pt x="188" y="1667"/>
                  </a:lnTo>
                  <a:lnTo>
                    <a:pt x="192" y="1678"/>
                  </a:lnTo>
                  <a:lnTo>
                    <a:pt x="192" y="1690"/>
                  </a:lnTo>
                  <a:lnTo>
                    <a:pt x="194" y="1701"/>
                  </a:lnTo>
                  <a:lnTo>
                    <a:pt x="196" y="1711"/>
                  </a:lnTo>
                  <a:lnTo>
                    <a:pt x="198" y="1720"/>
                  </a:lnTo>
                  <a:lnTo>
                    <a:pt x="198" y="1730"/>
                  </a:lnTo>
                  <a:lnTo>
                    <a:pt x="200" y="1741"/>
                  </a:lnTo>
                  <a:lnTo>
                    <a:pt x="202" y="1749"/>
                  </a:lnTo>
                  <a:lnTo>
                    <a:pt x="202" y="1758"/>
                  </a:lnTo>
                  <a:lnTo>
                    <a:pt x="203" y="1768"/>
                  </a:lnTo>
                  <a:lnTo>
                    <a:pt x="207" y="1777"/>
                  </a:lnTo>
                  <a:lnTo>
                    <a:pt x="207" y="1785"/>
                  </a:lnTo>
                  <a:lnTo>
                    <a:pt x="209" y="1792"/>
                  </a:lnTo>
                  <a:lnTo>
                    <a:pt x="211" y="1800"/>
                  </a:lnTo>
                  <a:lnTo>
                    <a:pt x="213" y="1807"/>
                  </a:lnTo>
                  <a:lnTo>
                    <a:pt x="215" y="1815"/>
                  </a:lnTo>
                  <a:lnTo>
                    <a:pt x="217" y="1821"/>
                  </a:lnTo>
                  <a:lnTo>
                    <a:pt x="219" y="1828"/>
                  </a:lnTo>
                  <a:lnTo>
                    <a:pt x="222" y="1836"/>
                  </a:lnTo>
                  <a:lnTo>
                    <a:pt x="224" y="1842"/>
                  </a:lnTo>
                  <a:lnTo>
                    <a:pt x="226" y="1847"/>
                  </a:lnTo>
                  <a:lnTo>
                    <a:pt x="228" y="1853"/>
                  </a:lnTo>
                  <a:lnTo>
                    <a:pt x="230" y="1859"/>
                  </a:lnTo>
                  <a:lnTo>
                    <a:pt x="232" y="1865"/>
                  </a:lnTo>
                  <a:lnTo>
                    <a:pt x="236" y="1870"/>
                  </a:lnTo>
                  <a:lnTo>
                    <a:pt x="238" y="1876"/>
                  </a:lnTo>
                  <a:lnTo>
                    <a:pt x="241" y="1882"/>
                  </a:lnTo>
                  <a:lnTo>
                    <a:pt x="243" y="1885"/>
                  </a:lnTo>
                  <a:lnTo>
                    <a:pt x="247" y="1889"/>
                  </a:lnTo>
                  <a:lnTo>
                    <a:pt x="249" y="1893"/>
                  </a:lnTo>
                  <a:lnTo>
                    <a:pt x="253" y="1897"/>
                  </a:lnTo>
                  <a:lnTo>
                    <a:pt x="261" y="1904"/>
                  </a:lnTo>
                  <a:lnTo>
                    <a:pt x="268" y="1912"/>
                  </a:lnTo>
                  <a:lnTo>
                    <a:pt x="276" y="1918"/>
                  </a:lnTo>
                  <a:lnTo>
                    <a:pt x="283" y="1923"/>
                  </a:lnTo>
                  <a:lnTo>
                    <a:pt x="287" y="1927"/>
                  </a:lnTo>
                  <a:lnTo>
                    <a:pt x="291" y="1929"/>
                  </a:lnTo>
                  <a:lnTo>
                    <a:pt x="295" y="1933"/>
                  </a:lnTo>
                  <a:lnTo>
                    <a:pt x="300" y="1937"/>
                  </a:lnTo>
                  <a:lnTo>
                    <a:pt x="304" y="1941"/>
                  </a:lnTo>
                  <a:lnTo>
                    <a:pt x="310" y="1944"/>
                  </a:lnTo>
                  <a:lnTo>
                    <a:pt x="314" y="1946"/>
                  </a:lnTo>
                  <a:lnTo>
                    <a:pt x="319" y="1952"/>
                  </a:lnTo>
                  <a:lnTo>
                    <a:pt x="323" y="1954"/>
                  </a:lnTo>
                  <a:lnTo>
                    <a:pt x="331" y="1958"/>
                  </a:lnTo>
                  <a:lnTo>
                    <a:pt x="337" y="1961"/>
                  </a:lnTo>
                  <a:lnTo>
                    <a:pt x="342" y="1965"/>
                  </a:lnTo>
                  <a:lnTo>
                    <a:pt x="348" y="1969"/>
                  </a:lnTo>
                  <a:lnTo>
                    <a:pt x="354" y="1973"/>
                  </a:lnTo>
                  <a:lnTo>
                    <a:pt x="359" y="1975"/>
                  </a:lnTo>
                  <a:lnTo>
                    <a:pt x="367" y="1979"/>
                  </a:lnTo>
                  <a:lnTo>
                    <a:pt x="371" y="1982"/>
                  </a:lnTo>
                  <a:lnTo>
                    <a:pt x="378" y="1986"/>
                  </a:lnTo>
                  <a:lnTo>
                    <a:pt x="386" y="1990"/>
                  </a:lnTo>
                  <a:lnTo>
                    <a:pt x="394" y="1994"/>
                  </a:lnTo>
                  <a:lnTo>
                    <a:pt x="399" y="1996"/>
                  </a:lnTo>
                  <a:lnTo>
                    <a:pt x="405" y="1999"/>
                  </a:lnTo>
                  <a:lnTo>
                    <a:pt x="413" y="2003"/>
                  </a:lnTo>
                  <a:lnTo>
                    <a:pt x="420" y="2007"/>
                  </a:lnTo>
                  <a:lnTo>
                    <a:pt x="428" y="2011"/>
                  </a:lnTo>
                  <a:lnTo>
                    <a:pt x="435" y="2015"/>
                  </a:lnTo>
                  <a:lnTo>
                    <a:pt x="443" y="2018"/>
                  </a:lnTo>
                  <a:lnTo>
                    <a:pt x="453" y="2022"/>
                  </a:lnTo>
                  <a:lnTo>
                    <a:pt x="458" y="2026"/>
                  </a:lnTo>
                  <a:lnTo>
                    <a:pt x="468" y="2030"/>
                  </a:lnTo>
                  <a:lnTo>
                    <a:pt x="475" y="2034"/>
                  </a:lnTo>
                  <a:lnTo>
                    <a:pt x="483" y="2037"/>
                  </a:lnTo>
                  <a:lnTo>
                    <a:pt x="492" y="2039"/>
                  </a:lnTo>
                  <a:lnTo>
                    <a:pt x="500" y="2043"/>
                  </a:lnTo>
                  <a:lnTo>
                    <a:pt x="510" y="2047"/>
                  </a:lnTo>
                  <a:lnTo>
                    <a:pt x="517" y="2051"/>
                  </a:lnTo>
                  <a:lnTo>
                    <a:pt x="527" y="2055"/>
                  </a:lnTo>
                  <a:lnTo>
                    <a:pt x="534" y="2058"/>
                  </a:lnTo>
                  <a:lnTo>
                    <a:pt x="544" y="2060"/>
                  </a:lnTo>
                  <a:lnTo>
                    <a:pt x="553" y="2064"/>
                  </a:lnTo>
                  <a:lnTo>
                    <a:pt x="563" y="2068"/>
                  </a:lnTo>
                  <a:lnTo>
                    <a:pt x="572" y="2072"/>
                  </a:lnTo>
                  <a:lnTo>
                    <a:pt x="582" y="2075"/>
                  </a:lnTo>
                  <a:lnTo>
                    <a:pt x="593" y="2079"/>
                  </a:lnTo>
                  <a:lnTo>
                    <a:pt x="603" y="2083"/>
                  </a:lnTo>
                  <a:lnTo>
                    <a:pt x="612" y="2087"/>
                  </a:lnTo>
                  <a:lnTo>
                    <a:pt x="622" y="2089"/>
                  </a:lnTo>
                  <a:lnTo>
                    <a:pt x="631" y="2093"/>
                  </a:lnTo>
                  <a:lnTo>
                    <a:pt x="643" y="2096"/>
                  </a:lnTo>
                  <a:lnTo>
                    <a:pt x="652" y="2100"/>
                  </a:lnTo>
                  <a:lnTo>
                    <a:pt x="664" y="2104"/>
                  </a:lnTo>
                  <a:lnTo>
                    <a:pt x="673" y="2108"/>
                  </a:lnTo>
                  <a:lnTo>
                    <a:pt x="685" y="2110"/>
                  </a:lnTo>
                  <a:lnTo>
                    <a:pt x="696" y="2113"/>
                  </a:lnTo>
                  <a:lnTo>
                    <a:pt x="705" y="2115"/>
                  </a:lnTo>
                  <a:lnTo>
                    <a:pt x="717" y="2119"/>
                  </a:lnTo>
                  <a:lnTo>
                    <a:pt x="728" y="2123"/>
                  </a:lnTo>
                  <a:lnTo>
                    <a:pt x="740" y="2125"/>
                  </a:lnTo>
                  <a:lnTo>
                    <a:pt x="751" y="2129"/>
                  </a:lnTo>
                  <a:lnTo>
                    <a:pt x="763" y="2132"/>
                  </a:lnTo>
                  <a:lnTo>
                    <a:pt x="774" y="2134"/>
                  </a:lnTo>
                  <a:lnTo>
                    <a:pt x="785" y="2138"/>
                  </a:lnTo>
                  <a:lnTo>
                    <a:pt x="795" y="2140"/>
                  </a:lnTo>
                  <a:lnTo>
                    <a:pt x="808" y="2144"/>
                  </a:lnTo>
                  <a:lnTo>
                    <a:pt x="820" y="2146"/>
                  </a:lnTo>
                  <a:lnTo>
                    <a:pt x="831" y="2148"/>
                  </a:lnTo>
                  <a:lnTo>
                    <a:pt x="842" y="2151"/>
                  </a:lnTo>
                  <a:lnTo>
                    <a:pt x="854" y="2153"/>
                  </a:lnTo>
                  <a:lnTo>
                    <a:pt x="865" y="2155"/>
                  </a:lnTo>
                  <a:lnTo>
                    <a:pt x="877" y="2157"/>
                  </a:lnTo>
                  <a:lnTo>
                    <a:pt x="890" y="2159"/>
                  </a:lnTo>
                  <a:lnTo>
                    <a:pt x="901" y="2161"/>
                  </a:lnTo>
                  <a:lnTo>
                    <a:pt x="913" y="2163"/>
                  </a:lnTo>
                  <a:lnTo>
                    <a:pt x="924" y="2165"/>
                  </a:lnTo>
                  <a:lnTo>
                    <a:pt x="936" y="2167"/>
                  </a:lnTo>
                  <a:lnTo>
                    <a:pt x="949" y="2169"/>
                  </a:lnTo>
                  <a:lnTo>
                    <a:pt x="960" y="2169"/>
                  </a:lnTo>
                  <a:lnTo>
                    <a:pt x="972" y="2170"/>
                  </a:lnTo>
                  <a:lnTo>
                    <a:pt x="983" y="2172"/>
                  </a:lnTo>
                  <a:lnTo>
                    <a:pt x="995" y="2172"/>
                  </a:lnTo>
                  <a:lnTo>
                    <a:pt x="1006" y="2174"/>
                  </a:lnTo>
                  <a:lnTo>
                    <a:pt x="1019" y="2174"/>
                  </a:lnTo>
                  <a:lnTo>
                    <a:pt x="1031" y="2176"/>
                  </a:lnTo>
                  <a:lnTo>
                    <a:pt x="1042" y="2176"/>
                  </a:lnTo>
                  <a:lnTo>
                    <a:pt x="1055" y="2176"/>
                  </a:lnTo>
                  <a:lnTo>
                    <a:pt x="1067" y="2178"/>
                  </a:lnTo>
                  <a:lnTo>
                    <a:pt x="1078" y="2178"/>
                  </a:lnTo>
                  <a:lnTo>
                    <a:pt x="1090" y="2180"/>
                  </a:lnTo>
                  <a:lnTo>
                    <a:pt x="1103" y="2180"/>
                  </a:lnTo>
                  <a:lnTo>
                    <a:pt x="1114" y="2180"/>
                  </a:lnTo>
                  <a:lnTo>
                    <a:pt x="1126" y="2180"/>
                  </a:lnTo>
                  <a:lnTo>
                    <a:pt x="1137" y="2182"/>
                  </a:lnTo>
                  <a:lnTo>
                    <a:pt x="1149" y="2180"/>
                  </a:lnTo>
                  <a:lnTo>
                    <a:pt x="1160" y="2180"/>
                  </a:lnTo>
                  <a:lnTo>
                    <a:pt x="1171" y="2180"/>
                  </a:lnTo>
                  <a:lnTo>
                    <a:pt x="1185" y="2180"/>
                  </a:lnTo>
                  <a:lnTo>
                    <a:pt x="1194" y="2180"/>
                  </a:lnTo>
                  <a:lnTo>
                    <a:pt x="1206" y="2180"/>
                  </a:lnTo>
                  <a:lnTo>
                    <a:pt x="1219" y="2178"/>
                  </a:lnTo>
                  <a:lnTo>
                    <a:pt x="1230" y="2178"/>
                  </a:lnTo>
                  <a:lnTo>
                    <a:pt x="1240" y="2176"/>
                  </a:lnTo>
                  <a:lnTo>
                    <a:pt x="1251" y="2176"/>
                  </a:lnTo>
                  <a:lnTo>
                    <a:pt x="1263" y="2176"/>
                  </a:lnTo>
                  <a:lnTo>
                    <a:pt x="1274" y="2176"/>
                  </a:lnTo>
                  <a:lnTo>
                    <a:pt x="1285" y="2174"/>
                  </a:lnTo>
                  <a:lnTo>
                    <a:pt x="1297" y="2172"/>
                  </a:lnTo>
                  <a:lnTo>
                    <a:pt x="1306" y="2172"/>
                  </a:lnTo>
                  <a:lnTo>
                    <a:pt x="1318" y="2172"/>
                  </a:lnTo>
                  <a:lnTo>
                    <a:pt x="1329" y="2169"/>
                  </a:lnTo>
                  <a:lnTo>
                    <a:pt x="1341" y="2169"/>
                  </a:lnTo>
                  <a:lnTo>
                    <a:pt x="1350" y="2167"/>
                  </a:lnTo>
                  <a:lnTo>
                    <a:pt x="1361" y="2165"/>
                  </a:lnTo>
                  <a:lnTo>
                    <a:pt x="1371" y="2163"/>
                  </a:lnTo>
                  <a:lnTo>
                    <a:pt x="1381" y="2163"/>
                  </a:lnTo>
                  <a:lnTo>
                    <a:pt x="1392" y="2159"/>
                  </a:lnTo>
                  <a:lnTo>
                    <a:pt x="1401" y="2159"/>
                  </a:lnTo>
                  <a:lnTo>
                    <a:pt x="1411" y="2157"/>
                  </a:lnTo>
                  <a:lnTo>
                    <a:pt x="1422" y="2155"/>
                  </a:lnTo>
                  <a:lnTo>
                    <a:pt x="1432" y="2153"/>
                  </a:lnTo>
                  <a:lnTo>
                    <a:pt x="1441" y="2151"/>
                  </a:lnTo>
                  <a:lnTo>
                    <a:pt x="1451" y="2150"/>
                  </a:lnTo>
                  <a:lnTo>
                    <a:pt x="1460" y="2148"/>
                  </a:lnTo>
                  <a:lnTo>
                    <a:pt x="1470" y="2146"/>
                  </a:lnTo>
                  <a:lnTo>
                    <a:pt x="1479" y="2144"/>
                  </a:lnTo>
                  <a:lnTo>
                    <a:pt x="1487" y="2140"/>
                  </a:lnTo>
                  <a:lnTo>
                    <a:pt x="1497" y="2138"/>
                  </a:lnTo>
                  <a:lnTo>
                    <a:pt x="1504" y="2136"/>
                  </a:lnTo>
                  <a:lnTo>
                    <a:pt x="1514" y="2134"/>
                  </a:lnTo>
                  <a:lnTo>
                    <a:pt x="1521" y="2131"/>
                  </a:lnTo>
                  <a:lnTo>
                    <a:pt x="1531" y="2129"/>
                  </a:lnTo>
                  <a:lnTo>
                    <a:pt x="1538" y="2125"/>
                  </a:lnTo>
                  <a:lnTo>
                    <a:pt x="1546" y="2123"/>
                  </a:lnTo>
                  <a:lnTo>
                    <a:pt x="1554" y="2121"/>
                  </a:lnTo>
                  <a:lnTo>
                    <a:pt x="1561" y="2117"/>
                  </a:lnTo>
                  <a:lnTo>
                    <a:pt x="1569" y="2113"/>
                  </a:lnTo>
                  <a:lnTo>
                    <a:pt x="1576" y="2112"/>
                  </a:lnTo>
                  <a:lnTo>
                    <a:pt x="1584" y="2108"/>
                  </a:lnTo>
                  <a:lnTo>
                    <a:pt x="1592" y="2106"/>
                  </a:lnTo>
                  <a:lnTo>
                    <a:pt x="1597" y="2104"/>
                  </a:lnTo>
                  <a:lnTo>
                    <a:pt x="1605" y="2100"/>
                  </a:lnTo>
                  <a:lnTo>
                    <a:pt x="1611" y="2096"/>
                  </a:lnTo>
                  <a:lnTo>
                    <a:pt x="1616" y="2094"/>
                  </a:lnTo>
                  <a:lnTo>
                    <a:pt x="1624" y="2091"/>
                  </a:lnTo>
                  <a:lnTo>
                    <a:pt x="1630" y="2089"/>
                  </a:lnTo>
                  <a:lnTo>
                    <a:pt x="1635" y="2085"/>
                  </a:lnTo>
                  <a:lnTo>
                    <a:pt x="1643" y="2081"/>
                  </a:lnTo>
                  <a:lnTo>
                    <a:pt x="1649" y="2077"/>
                  </a:lnTo>
                  <a:lnTo>
                    <a:pt x="1654" y="2075"/>
                  </a:lnTo>
                  <a:lnTo>
                    <a:pt x="1660" y="2072"/>
                  </a:lnTo>
                  <a:lnTo>
                    <a:pt x="1666" y="2070"/>
                  </a:lnTo>
                  <a:lnTo>
                    <a:pt x="1671" y="2066"/>
                  </a:lnTo>
                  <a:lnTo>
                    <a:pt x="1677" y="2064"/>
                  </a:lnTo>
                  <a:lnTo>
                    <a:pt x="1681" y="2060"/>
                  </a:lnTo>
                  <a:lnTo>
                    <a:pt x="1687" y="2056"/>
                  </a:lnTo>
                  <a:lnTo>
                    <a:pt x="1692" y="2055"/>
                  </a:lnTo>
                  <a:lnTo>
                    <a:pt x="1698" y="2051"/>
                  </a:lnTo>
                  <a:lnTo>
                    <a:pt x="1702" y="2047"/>
                  </a:lnTo>
                  <a:lnTo>
                    <a:pt x="1706" y="2045"/>
                  </a:lnTo>
                  <a:lnTo>
                    <a:pt x="1709" y="2041"/>
                  </a:lnTo>
                  <a:lnTo>
                    <a:pt x="1715" y="2039"/>
                  </a:lnTo>
                  <a:lnTo>
                    <a:pt x="1723" y="2032"/>
                  </a:lnTo>
                  <a:lnTo>
                    <a:pt x="1730" y="2026"/>
                  </a:lnTo>
                  <a:lnTo>
                    <a:pt x="1738" y="2020"/>
                  </a:lnTo>
                  <a:lnTo>
                    <a:pt x="1746" y="2015"/>
                  </a:lnTo>
                  <a:lnTo>
                    <a:pt x="1751" y="2007"/>
                  </a:lnTo>
                  <a:lnTo>
                    <a:pt x="1757" y="2003"/>
                  </a:lnTo>
                  <a:lnTo>
                    <a:pt x="1763" y="1998"/>
                  </a:lnTo>
                  <a:lnTo>
                    <a:pt x="1768" y="1992"/>
                  </a:lnTo>
                  <a:lnTo>
                    <a:pt x="1772" y="1986"/>
                  </a:lnTo>
                  <a:lnTo>
                    <a:pt x="1778" y="1982"/>
                  </a:lnTo>
                  <a:lnTo>
                    <a:pt x="1780" y="1977"/>
                  </a:lnTo>
                  <a:lnTo>
                    <a:pt x="1784" y="1973"/>
                  </a:lnTo>
                  <a:lnTo>
                    <a:pt x="1786" y="1969"/>
                  </a:lnTo>
                  <a:lnTo>
                    <a:pt x="1789" y="1965"/>
                  </a:lnTo>
                  <a:lnTo>
                    <a:pt x="1791" y="1956"/>
                  </a:lnTo>
                  <a:lnTo>
                    <a:pt x="1795" y="1950"/>
                  </a:lnTo>
                  <a:lnTo>
                    <a:pt x="1795" y="1944"/>
                  </a:lnTo>
                  <a:lnTo>
                    <a:pt x="1793" y="1941"/>
                  </a:lnTo>
                  <a:lnTo>
                    <a:pt x="1789" y="1937"/>
                  </a:lnTo>
                  <a:lnTo>
                    <a:pt x="1787" y="1935"/>
                  </a:lnTo>
                  <a:lnTo>
                    <a:pt x="1782" y="1931"/>
                  </a:lnTo>
                  <a:lnTo>
                    <a:pt x="1778" y="1931"/>
                  </a:lnTo>
                  <a:lnTo>
                    <a:pt x="1770" y="1931"/>
                  </a:lnTo>
                  <a:lnTo>
                    <a:pt x="1765" y="1931"/>
                  </a:lnTo>
                  <a:lnTo>
                    <a:pt x="1757" y="1931"/>
                  </a:lnTo>
                  <a:lnTo>
                    <a:pt x="1749" y="1935"/>
                  </a:lnTo>
                  <a:lnTo>
                    <a:pt x="1740" y="1937"/>
                  </a:lnTo>
                  <a:lnTo>
                    <a:pt x="1732" y="1939"/>
                  </a:lnTo>
                  <a:lnTo>
                    <a:pt x="1725" y="1942"/>
                  </a:lnTo>
                  <a:lnTo>
                    <a:pt x="1717" y="1948"/>
                  </a:lnTo>
                  <a:lnTo>
                    <a:pt x="1711" y="1950"/>
                  </a:lnTo>
                  <a:lnTo>
                    <a:pt x="1708" y="1952"/>
                  </a:lnTo>
                  <a:lnTo>
                    <a:pt x="1704" y="1956"/>
                  </a:lnTo>
                  <a:lnTo>
                    <a:pt x="1700" y="1960"/>
                  </a:lnTo>
                  <a:lnTo>
                    <a:pt x="1694" y="1961"/>
                  </a:lnTo>
                  <a:lnTo>
                    <a:pt x="1690" y="1965"/>
                  </a:lnTo>
                  <a:lnTo>
                    <a:pt x="1685" y="1969"/>
                  </a:lnTo>
                  <a:lnTo>
                    <a:pt x="1681" y="1973"/>
                  </a:lnTo>
                  <a:lnTo>
                    <a:pt x="1675" y="1977"/>
                  </a:lnTo>
                  <a:lnTo>
                    <a:pt x="1670" y="1980"/>
                  </a:lnTo>
                  <a:lnTo>
                    <a:pt x="1664" y="1984"/>
                  </a:lnTo>
                  <a:lnTo>
                    <a:pt x="1660" y="1990"/>
                  </a:lnTo>
                  <a:lnTo>
                    <a:pt x="1652" y="1994"/>
                  </a:lnTo>
                  <a:lnTo>
                    <a:pt x="1647" y="1999"/>
                  </a:lnTo>
                  <a:lnTo>
                    <a:pt x="1641" y="2003"/>
                  </a:lnTo>
                  <a:lnTo>
                    <a:pt x="1635" y="2007"/>
                  </a:lnTo>
                  <a:lnTo>
                    <a:pt x="1626" y="2013"/>
                  </a:lnTo>
                  <a:lnTo>
                    <a:pt x="1618" y="2017"/>
                  </a:lnTo>
                  <a:lnTo>
                    <a:pt x="1611" y="2020"/>
                  </a:lnTo>
                  <a:lnTo>
                    <a:pt x="1603" y="2024"/>
                  </a:lnTo>
                  <a:lnTo>
                    <a:pt x="1597" y="2026"/>
                  </a:lnTo>
                  <a:lnTo>
                    <a:pt x="1593" y="2030"/>
                  </a:lnTo>
                  <a:lnTo>
                    <a:pt x="1588" y="2032"/>
                  </a:lnTo>
                  <a:lnTo>
                    <a:pt x="1584" y="2034"/>
                  </a:lnTo>
                  <a:lnTo>
                    <a:pt x="1578" y="2036"/>
                  </a:lnTo>
                  <a:lnTo>
                    <a:pt x="1574" y="2037"/>
                  </a:lnTo>
                  <a:lnTo>
                    <a:pt x="1569" y="2039"/>
                  </a:lnTo>
                  <a:lnTo>
                    <a:pt x="1565" y="2043"/>
                  </a:lnTo>
                  <a:lnTo>
                    <a:pt x="1557" y="2043"/>
                  </a:lnTo>
                  <a:lnTo>
                    <a:pt x="1552" y="2045"/>
                  </a:lnTo>
                  <a:lnTo>
                    <a:pt x="1548" y="2047"/>
                  </a:lnTo>
                  <a:lnTo>
                    <a:pt x="1542" y="2049"/>
                  </a:lnTo>
                  <a:lnTo>
                    <a:pt x="1535" y="2051"/>
                  </a:lnTo>
                  <a:lnTo>
                    <a:pt x="1529" y="2053"/>
                  </a:lnTo>
                  <a:lnTo>
                    <a:pt x="1523" y="2055"/>
                  </a:lnTo>
                  <a:lnTo>
                    <a:pt x="1517" y="2056"/>
                  </a:lnTo>
                  <a:lnTo>
                    <a:pt x="1510" y="2058"/>
                  </a:lnTo>
                  <a:lnTo>
                    <a:pt x="1502" y="2060"/>
                  </a:lnTo>
                  <a:lnTo>
                    <a:pt x="1497" y="2062"/>
                  </a:lnTo>
                  <a:lnTo>
                    <a:pt x="1489" y="2064"/>
                  </a:lnTo>
                  <a:lnTo>
                    <a:pt x="1481" y="2064"/>
                  </a:lnTo>
                  <a:lnTo>
                    <a:pt x="1476" y="2068"/>
                  </a:lnTo>
                  <a:lnTo>
                    <a:pt x="1466" y="2068"/>
                  </a:lnTo>
                  <a:lnTo>
                    <a:pt x="1460" y="2070"/>
                  </a:lnTo>
                  <a:lnTo>
                    <a:pt x="1451" y="2072"/>
                  </a:lnTo>
                  <a:lnTo>
                    <a:pt x="1443" y="2074"/>
                  </a:lnTo>
                  <a:lnTo>
                    <a:pt x="1434" y="2074"/>
                  </a:lnTo>
                  <a:lnTo>
                    <a:pt x="1426" y="2075"/>
                  </a:lnTo>
                  <a:lnTo>
                    <a:pt x="1417" y="2075"/>
                  </a:lnTo>
                  <a:lnTo>
                    <a:pt x="1409" y="2077"/>
                  </a:lnTo>
                  <a:lnTo>
                    <a:pt x="1401" y="2077"/>
                  </a:lnTo>
                  <a:lnTo>
                    <a:pt x="1392" y="2079"/>
                  </a:lnTo>
                  <a:lnTo>
                    <a:pt x="1384" y="2081"/>
                  </a:lnTo>
                  <a:lnTo>
                    <a:pt x="1375" y="2081"/>
                  </a:lnTo>
                  <a:lnTo>
                    <a:pt x="1365" y="2081"/>
                  </a:lnTo>
                  <a:lnTo>
                    <a:pt x="1358" y="2083"/>
                  </a:lnTo>
                  <a:lnTo>
                    <a:pt x="1348" y="2085"/>
                  </a:lnTo>
                  <a:lnTo>
                    <a:pt x="1339" y="2085"/>
                  </a:lnTo>
                  <a:lnTo>
                    <a:pt x="1329" y="2087"/>
                  </a:lnTo>
                  <a:lnTo>
                    <a:pt x="1322" y="2087"/>
                  </a:lnTo>
                  <a:lnTo>
                    <a:pt x="1310" y="2087"/>
                  </a:lnTo>
                  <a:lnTo>
                    <a:pt x="1301" y="2089"/>
                  </a:lnTo>
                  <a:lnTo>
                    <a:pt x="1293" y="2089"/>
                  </a:lnTo>
                  <a:lnTo>
                    <a:pt x="1284" y="2089"/>
                  </a:lnTo>
                  <a:lnTo>
                    <a:pt x="1272" y="2089"/>
                  </a:lnTo>
                  <a:lnTo>
                    <a:pt x="1263" y="2091"/>
                  </a:lnTo>
                  <a:lnTo>
                    <a:pt x="1253" y="2091"/>
                  </a:lnTo>
                  <a:lnTo>
                    <a:pt x="1246" y="2091"/>
                  </a:lnTo>
                  <a:lnTo>
                    <a:pt x="1234" y="2091"/>
                  </a:lnTo>
                  <a:lnTo>
                    <a:pt x="1225" y="2093"/>
                  </a:lnTo>
                  <a:lnTo>
                    <a:pt x="1215" y="2093"/>
                  </a:lnTo>
                  <a:lnTo>
                    <a:pt x="1206" y="2093"/>
                  </a:lnTo>
                  <a:lnTo>
                    <a:pt x="1196" y="2093"/>
                  </a:lnTo>
                  <a:lnTo>
                    <a:pt x="1187" y="2093"/>
                  </a:lnTo>
                  <a:lnTo>
                    <a:pt x="1175" y="2093"/>
                  </a:lnTo>
                  <a:lnTo>
                    <a:pt x="1168" y="2094"/>
                  </a:lnTo>
                  <a:lnTo>
                    <a:pt x="1156" y="2093"/>
                  </a:lnTo>
                  <a:lnTo>
                    <a:pt x="1147" y="2093"/>
                  </a:lnTo>
                  <a:lnTo>
                    <a:pt x="1135" y="2093"/>
                  </a:lnTo>
                  <a:lnTo>
                    <a:pt x="1126" y="2093"/>
                  </a:lnTo>
                  <a:lnTo>
                    <a:pt x="1114" y="2093"/>
                  </a:lnTo>
                  <a:lnTo>
                    <a:pt x="1107" y="2093"/>
                  </a:lnTo>
                  <a:lnTo>
                    <a:pt x="1095" y="2091"/>
                  </a:lnTo>
                  <a:lnTo>
                    <a:pt x="1086" y="2091"/>
                  </a:lnTo>
                  <a:lnTo>
                    <a:pt x="1074" y="2091"/>
                  </a:lnTo>
                  <a:lnTo>
                    <a:pt x="1065" y="2091"/>
                  </a:lnTo>
                  <a:lnTo>
                    <a:pt x="1053" y="2089"/>
                  </a:lnTo>
                  <a:lnTo>
                    <a:pt x="1044" y="2089"/>
                  </a:lnTo>
                  <a:lnTo>
                    <a:pt x="1033" y="2089"/>
                  </a:lnTo>
                  <a:lnTo>
                    <a:pt x="1023" y="2087"/>
                  </a:lnTo>
                  <a:lnTo>
                    <a:pt x="1012" y="2087"/>
                  </a:lnTo>
                  <a:lnTo>
                    <a:pt x="1002" y="2087"/>
                  </a:lnTo>
                  <a:lnTo>
                    <a:pt x="993" y="2085"/>
                  </a:lnTo>
                  <a:lnTo>
                    <a:pt x="981" y="2085"/>
                  </a:lnTo>
                  <a:lnTo>
                    <a:pt x="972" y="2083"/>
                  </a:lnTo>
                  <a:lnTo>
                    <a:pt x="962" y="2081"/>
                  </a:lnTo>
                  <a:lnTo>
                    <a:pt x="951" y="2081"/>
                  </a:lnTo>
                  <a:lnTo>
                    <a:pt x="941" y="2079"/>
                  </a:lnTo>
                  <a:lnTo>
                    <a:pt x="930" y="2079"/>
                  </a:lnTo>
                  <a:lnTo>
                    <a:pt x="920" y="2077"/>
                  </a:lnTo>
                  <a:lnTo>
                    <a:pt x="909" y="2077"/>
                  </a:lnTo>
                  <a:lnTo>
                    <a:pt x="899" y="2075"/>
                  </a:lnTo>
                  <a:lnTo>
                    <a:pt x="888" y="2074"/>
                  </a:lnTo>
                  <a:lnTo>
                    <a:pt x="879" y="2074"/>
                  </a:lnTo>
                  <a:lnTo>
                    <a:pt x="867" y="2070"/>
                  </a:lnTo>
                  <a:lnTo>
                    <a:pt x="858" y="2070"/>
                  </a:lnTo>
                  <a:lnTo>
                    <a:pt x="846" y="2068"/>
                  </a:lnTo>
                  <a:lnTo>
                    <a:pt x="839" y="2066"/>
                  </a:lnTo>
                  <a:lnTo>
                    <a:pt x="827" y="2064"/>
                  </a:lnTo>
                  <a:lnTo>
                    <a:pt x="816" y="2062"/>
                  </a:lnTo>
                  <a:lnTo>
                    <a:pt x="806" y="2060"/>
                  </a:lnTo>
                  <a:lnTo>
                    <a:pt x="795" y="2056"/>
                  </a:lnTo>
                  <a:lnTo>
                    <a:pt x="785" y="2055"/>
                  </a:lnTo>
                  <a:lnTo>
                    <a:pt x="774" y="2051"/>
                  </a:lnTo>
                  <a:lnTo>
                    <a:pt x="764" y="2049"/>
                  </a:lnTo>
                  <a:lnTo>
                    <a:pt x="755" y="2047"/>
                  </a:lnTo>
                  <a:lnTo>
                    <a:pt x="743" y="2043"/>
                  </a:lnTo>
                  <a:lnTo>
                    <a:pt x="734" y="2041"/>
                  </a:lnTo>
                  <a:lnTo>
                    <a:pt x="723" y="2037"/>
                  </a:lnTo>
                  <a:lnTo>
                    <a:pt x="713" y="2036"/>
                  </a:lnTo>
                  <a:lnTo>
                    <a:pt x="704" y="2032"/>
                  </a:lnTo>
                  <a:lnTo>
                    <a:pt x="694" y="2030"/>
                  </a:lnTo>
                  <a:lnTo>
                    <a:pt x="685" y="2026"/>
                  </a:lnTo>
                  <a:lnTo>
                    <a:pt x="675" y="2024"/>
                  </a:lnTo>
                  <a:lnTo>
                    <a:pt x="666" y="2020"/>
                  </a:lnTo>
                  <a:lnTo>
                    <a:pt x="654" y="2017"/>
                  </a:lnTo>
                  <a:lnTo>
                    <a:pt x="645" y="2013"/>
                  </a:lnTo>
                  <a:lnTo>
                    <a:pt x="635" y="2009"/>
                  </a:lnTo>
                  <a:lnTo>
                    <a:pt x="626" y="2005"/>
                  </a:lnTo>
                  <a:lnTo>
                    <a:pt x="618" y="2001"/>
                  </a:lnTo>
                  <a:lnTo>
                    <a:pt x="608" y="1998"/>
                  </a:lnTo>
                  <a:lnTo>
                    <a:pt x="599" y="1996"/>
                  </a:lnTo>
                  <a:lnTo>
                    <a:pt x="589" y="1990"/>
                  </a:lnTo>
                  <a:lnTo>
                    <a:pt x="580" y="1986"/>
                  </a:lnTo>
                  <a:lnTo>
                    <a:pt x="570" y="1982"/>
                  </a:lnTo>
                  <a:lnTo>
                    <a:pt x="563" y="1979"/>
                  </a:lnTo>
                  <a:lnTo>
                    <a:pt x="553" y="1975"/>
                  </a:lnTo>
                  <a:lnTo>
                    <a:pt x="546" y="1971"/>
                  </a:lnTo>
                  <a:lnTo>
                    <a:pt x="536" y="1967"/>
                  </a:lnTo>
                  <a:lnTo>
                    <a:pt x="529" y="1963"/>
                  </a:lnTo>
                  <a:lnTo>
                    <a:pt x="519" y="1960"/>
                  </a:lnTo>
                  <a:lnTo>
                    <a:pt x="512" y="1956"/>
                  </a:lnTo>
                  <a:lnTo>
                    <a:pt x="504" y="1952"/>
                  </a:lnTo>
                  <a:lnTo>
                    <a:pt x="496" y="1948"/>
                  </a:lnTo>
                  <a:lnTo>
                    <a:pt x="487" y="1942"/>
                  </a:lnTo>
                  <a:lnTo>
                    <a:pt x="481" y="1939"/>
                  </a:lnTo>
                  <a:lnTo>
                    <a:pt x="473" y="1935"/>
                  </a:lnTo>
                  <a:lnTo>
                    <a:pt x="466" y="1931"/>
                  </a:lnTo>
                  <a:lnTo>
                    <a:pt x="458" y="1927"/>
                  </a:lnTo>
                  <a:lnTo>
                    <a:pt x="453" y="1923"/>
                  </a:lnTo>
                  <a:lnTo>
                    <a:pt x="445" y="1920"/>
                  </a:lnTo>
                  <a:lnTo>
                    <a:pt x="439" y="1916"/>
                  </a:lnTo>
                  <a:lnTo>
                    <a:pt x="432" y="1910"/>
                  </a:lnTo>
                  <a:lnTo>
                    <a:pt x="426" y="1906"/>
                  </a:lnTo>
                  <a:lnTo>
                    <a:pt x="418" y="1903"/>
                  </a:lnTo>
                  <a:lnTo>
                    <a:pt x="415" y="1899"/>
                  </a:lnTo>
                  <a:lnTo>
                    <a:pt x="407" y="1895"/>
                  </a:lnTo>
                  <a:lnTo>
                    <a:pt x="401" y="1891"/>
                  </a:lnTo>
                  <a:lnTo>
                    <a:pt x="396" y="1885"/>
                  </a:lnTo>
                  <a:lnTo>
                    <a:pt x="390" y="1882"/>
                  </a:lnTo>
                  <a:lnTo>
                    <a:pt x="384" y="1878"/>
                  </a:lnTo>
                  <a:lnTo>
                    <a:pt x="378" y="1874"/>
                  </a:lnTo>
                  <a:lnTo>
                    <a:pt x="375" y="1870"/>
                  </a:lnTo>
                  <a:lnTo>
                    <a:pt x="371" y="1868"/>
                  </a:lnTo>
                  <a:lnTo>
                    <a:pt x="365" y="1863"/>
                  </a:lnTo>
                  <a:lnTo>
                    <a:pt x="361" y="1859"/>
                  </a:lnTo>
                  <a:lnTo>
                    <a:pt x="357" y="1855"/>
                  </a:lnTo>
                  <a:lnTo>
                    <a:pt x="354" y="1851"/>
                  </a:lnTo>
                  <a:lnTo>
                    <a:pt x="346" y="1846"/>
                  </a:lnTo>
                  <a:lnTo>
                    <a:pt x="340" y="1838"/>
                  </a:lnTo>
                  <a:lnTo>
                    <a:pt x="337" y="1834"/>
                  </a:lnTo>
                  <a:lnTo>
                    <a:pt x="333" y="1830"/>
                  </a:lnTo>
                  <a:lnTo>
                    <a:pt x="331" y="1826"/>
                  </a:lnTo>
                  <a:lnTo>
                    <a:pt x="327" y="1823"/>
                  </a:lnTo>
                  <a:lnTo>
                    <a:pt x="325" y="1817"/>
                  </a:lnTo>
                  <a:lnTo>
                    <a:pt x="323" y="1813"/>
                  </a:lnTo>
                  <a:lnTo>
                    <a:pt x="321" y="1807"/>
                  </a:lnTo>
                  <a:lnTo>
                    <a:pt x="319" y="1804"/>
                  </a:lnTo>
                  <a:lnTo>
                    <a:pt x="316" y="1798"/>
                  </a:lnTo>
                  <a:lnTo>
                    <a:pt x="314" y="1794"/>
                  </a:lnTo>
                  <a:lnTo>
                    <a:pt x="312" y="1788"/>
                  </a:lnTo>
                  <a:lnTo>
                    <a:pt x="310" y="1783"/>
                  </a:lnTo>
                  <a:lnTo>
                    <a:pt x="306" y="1777"/>
                  </a:lnTo>
                  <a:lnTo>
                    <a:pt x="306" y="1769"/>
                  </a:lnTo>
                  <a:lnTo>
                    <a:pt x="304" y="1764"/>
                  </a:lnTo>
                  <a:lnTo>
                    <a:pt x="302" y="1758"/>
                  </a:lnTo>
                  <a:lnTo>
                    <a:pt x="300" y="1750"/>
                  </a:lnTo>
                  <a:lnTo>
                    <a:pt x="297" y="1743"/>
                  </a:lnTo>
                  <a:lnTo>
                    <a:pt x="297" y="1737"/>
                  </a:lnTo>
                  <a:lnTo>
                    <a:pt x="295" y="1730"/>
                  </a:lnTo>
                  <a:lnTo>
                    <a:pt x="293" y="1722"/>
                  </a:lnTo>
                  <a:lnTo>
                    <a:pt x="291" y="1714"/>
                  </a:lnTo>
                  <a:lnTo>
                    <a:pt x="289" y="1707"/>
                  </a:lnTo>
                  <a:lnTo>
                    <a:pt x="289" y="1699"/>
                  </a:lnTo>
                  <a:lnTo>
                    <a:pt x="287" y="1690"/>
                  </a:lnTo>
                  <a:lnTo>
                    <a:pt x="285" y="1682"/>
                  </a:lnTo>
                  <a:lnTo>
                    <a:pt x="283" y="1673"/>
                  </a:lnTo>
                  <a:lnTo>
                    <a:pt x="283" y="1663"/>
                  </a:lnTo>
                  <a:lnTo>
                    <a:pt x="281" y="1655"/>
                  </a:lnTo>
                  <a:lnTo>
                    <a:pt x="281" y="1646"/>
                  </a:lnTo>
                  <a:lnTo>
                    <a:pt x="280" y="1636"/>
                  </a:lnTo>
                  <a:lnTo>
                    <a:pt x="280" y="1627"/>
                  </a:lnTo>
                  <a:lnTo>
                    <a:pt x="278" y="1616"/>
                  </a:lnTo>
                  <a:lnTo>
                    <a:pt x="278" y="1606"/>
                  </a:lnTo>
                  <a:lnTo>
                    <a:pt x="276" y="1597"/>
                  </a:lnTo>
                  <a:lnTo>
                    <a:pt x="276" y="1585"/>
                  </a:lnTo>
                  <a:lnTo>
                    <a:pt x="274" y="1576"/>
                  </a:lnTo>
                  <a:lnTo>
                    <a:pt x="272" y="1564"/>
                  </a:lnTo>
                  <a:lnTo>
                    <a:pt x="272" y="1553"/>
                  </a:lnTo>
                  <a:lnTo>
                    <a:pt x="270" y="1541"/>
                  </a:lnTo>
                  <a:lnTo>
                    <a:pt x="268" y="1530"/>
                  </a:lnTo>
                  <a:lnTo>
                    <a:pt x="268" y="1519"/>
                  </a:lnTo>
                  <a:lnTo>
                    <a:pt x="266" y="1507"/>
                  </a:lnTo>
                  <a:lnTo>
                    <a:pt x="266" y="1494"/>
                  </a:lnTo>
                  <a:lnTo>
                    <a:pt x="264" y="1481"/>
                  </a:lnTo>
                  <a:lnTo>
                    <a:pt x="264" y="1469"/>
                  </a:lnTo>
                  <a:lnTo>
                    <a:pt x="262" y="1456"/>
                  </a:lnTo>
                  <a:lnTo>
                    <a:pt x="262" y="1444"/>
                  </a:lnTo>
                  <a:lnTo>
                    <a:pt x="262" y="1429"/>
                  </a:lnTo>
                  <a:lnTo>
                    <a:pt x="261" y="1416"/>
                  </a:lnTo>
                  <a:lnTo>
                    <a:pt x="259" y="1403"/>
                  </a:lnTo>
                  <a:lnTo>
                    <a:pt x="259" y="1389"/>
                  </a:lnTo>
                  <a:lnTo>
                    <a:pt x="257" y="1376"/>
                  </a:lnTo>
                  <a:lnTo>
                    <a:pt x="257" y="1361"/>
                  </a:lnTo>
                  <a:lnTo>
                    <a:pt x="255" y="1348"/>
                  </a:lnTo>
                  <a:lnTo>
                    <a:pt x="255" y="1332"/>
                  </a:lnTo>
                  <a:lnTo>
                    <a:pt x="253" y="1317"/>
                  </a:lnTo>
                  <a:lnTo>
                    <a:pt x="253" y="1302"/>
                  </a:lnTo>
                  <a:lnTo>
                    <a:pt x="251" y="1287"/>
                  </a:lnTo>
                  <a:lnTo>
                    <a:pt x="249" y="1272"/>
                  </a:lnTo>
                  <a:lnTo>
                    <a:pt x="249" y="1256"/>
                  </a:lnTo>
                  <a:lnTo>
                    <a:pt x="247" y="1241"/>
                  </a:lnTo>
                  <a:lnTo>
                    <a:pt x="247" y="1226"/>
                  </a:lnTo>
                  <a:lnTo>
                    <a:pt x="245" y="1211"/>
                  </a:lnTo>
                  <a:lnTo>
                    <a:pt x="243" y="1194"/>
                  </a:lnTo>
                  <a:lnTo>
                    <a:pt x="241" y="1177"/>
                  </a:lnTo>
                  <a:lnTo>
                    <a:pt x="240" y="1159"/>
                  </a:lnTo>
                  <a:lnTo>
                    <a:pt x="240" y="1142"/>
                  </a:lnTo>
                  <a:lnTo>
                    <a:pt x="238" y="1125"/>
                  </a:lnTo>
                  <a:lnTo>
                    <a:pt x="236" y="1108"/>
                  </a:lnTo>
                  <a:lnTo>
                    <a:pt x="234" y="1091"/>
                  </a:lnTo>
                  <a:lnTo>
                    <a:pt x="232" y="1074"/>
                  </a:lnTo>
                  <a:lnTo>
                    <a:pt x="230" y="1055"/>
                  </a:lnTo>
                  <a:lnTo>
                    <a:pt x="228" y="1038"/>
                  </a:lnTo>
                  <a:lnTo>
                    <a:pt x="228" y="1019"/>
                  </a:lnTo>
                  <a:lnTo>
                    <a:pt x="226" y="1002"/>
                  </a:lnTo>
                  <a:lnTo>
                    <a:pt x="224" y="983"/>
                  </a:lnTo>
                  <a:lnTo>
                    <a:pt x="222" y="966"/>
                  </a:lnTo>
                  <a:lnTo>
                    <a:pt x="221" y="947"/>
                  </a:lnTo>
                  <a:lnTo>
                    <a:pt x="219" y="929"/>
                  </a:lnTo>
                  <a:lnTo>
                    <a:pt x="217" y="910"/>
                  </a:lnTo>
                  <a:lnTo>
                    <a:pt x="215" y="891"/>
                  </a:lnTo>
                  <a:lnTo>
                    <a:pt x="211" y="872"/>
                  </a:lnTo>
                  <a:lnTo>
                    <a:pt x="211" y="853"/>
                  </a:lnTo>
                  <a:lnTo>
                    <a:pt x="207" y="836"/>
                  </a:lnTo>
                  <a:lnTo>
                    <a:pt x="205" y="817"/>
                  </a:lnTo>
                  <a:lnTo>
                    <a:pt x="203" y="798"/>
                  </a:lnTo>
                  <a:lnTo>
                    <a:pt x="202" y="779"/>
                  </a:lnTo>
                  <a:lnTo>
                    <a:pt x="200" y="762"/>
                  </a:lnTo>
                  <a:lnTo>
                    <a:pt x="198" y="743"/>
                  </a:lnTo>
                  <a:lnTo>
                    <a:pt x="194" y="724"/>
                  </a:lnTo>
                  <a:lnTo>
                    <a:pt x="192" y="705"/>
                  </a:lnTo>
                  <a:lnTo>
                    <a:pt x="190" y="688"/>
                  </a:lnTo>
                  <a:lnTo>
                    <a:pt x="188" y="669"/>
                  </a:lnTo>
                  <a:lnTo>
                    <a:pt x="184" y="650"/>
                  </a:lnTo>
                  <a:lnTo>
                    <a:pt x="184" y="633"/>
                  </a:lnTo>
                  <a:lnTo>
                    <a:pt x="181" y="614"/>
                  </a:lnTo>
                  <a:lnTo>
                    <a:pt x="179" y="595"/>
                  </a:lnTo>
                  <a:lnTo>
                    <a:pt x="175" y="578"/>
                  </a:lnTo>
                  <a:lnTo>
                    <a:pt x="173" y="559"/>
                  </a:lnTo>
                  <a:lnTo>
                    <a:pt x="171" y="542"/>
                  </a:lnTo>
                  <a:lnTo>
                    <a:pt x="167" y="525"/>
                  </a:lnTo>
                  <a:lnTo>
                    <a:pt x="165" y="506"/>
                  </a:lnTo>
                  <a:lnTo>
                    <a:pt x="164" y="489"/>
                  </a:lnTo>
                  <a:lnTo>
                    <a:pt x="160" y="471"/>
                  </a:lnTo>
                  <a:lnTo>
                    <a:pt x="158" y="454"/>
                  </a:lnTo>
                  <a:lnTo>
                    <a:pt x="156" y="437"/>
                  </a:lnTo>
                  <a:lnTo>
                    <a:pt x="154" y="420"/>
                  </a:lnTo>
                  <a:lnTo>
                    <a:pt x="150" y="405"/>
                  </a:lnTo>
                  <a:lnTo>
                    <a:pt x="148" y="388"/>
                  </a:lnTo>
                  <a:lnTo>
                    <a:pt x="146" y="371"/>
                  </a:lnTo>
                  <a:lnTo>
                    <a:pt x="143" y="356"/>
                  </a:lnTo>
                  <a:lnTo>
                    <a:pt x="141" y="340"/>
                  </a:lnTo>
                  <a:lnTo>
                    <a:pt x="137" y="323"/>
                  </a:lnTo>
                  <a:lnTo>
                    <a:pt x="133" y="308"/>
                  </a:lnTo>
                  <a:lnTo>
                    <a:pt x="131" y="293"/>
                  </a:lnTo>
                  <a:lnTo>
                    <a:pt x="127" y="280"/>
                  </a:lnTo>
                  <a:lnTo>
                    <a:pt x="126" y="264"/>
                  </a:lnTo>
                  <a:lnTo>
                    <a:pt x="124" y="249"/>
                  </a:lnTo>
                  <a:lnTo>
                    <a:pt x="120" y="236"/>
                  </a:lnTo>
                  <a:lnTo>
                    <a:pt x="118" y="222"/>
                  </a:lnTo>
                  <a:lnTo>
                    <a:pt x="114" y="209"/>
                  </a:lnTo>
                  <a:lnTo>
                    <a:pt x="112" y="196"/>
                  </a:lnTo>
                  <a:lnTo>
                    <a:pt x="108" y="183"/>
                  </a:lnTo>
                  <a:lnTo>
                    <a:pt x="106" y="171"/>
                  </a:lnTo>
                  <a:lnTo>
                    <a:pt x="103" y="158"/>
                  </a:lnTo>
                  <a:lnTo>
                    <a:pt x="101" y="146"/>
                  </a:lnTo>
                  <a:lnTo>
                    <a:pt x="99" y="135"/>
                  </a:lnTo>
                  <a:lnTo>
                    <a:pt x="95" y="124"/>
                  </a:lnTo>
                  <a:lnTo>
                    <a:pt x="91" y="114"/>
                  </a:lnTo>
                  <a:lnTo>
                    <a:pt x="89" y="105"/>
                  </a:lnTo>
                  <a:lnTo>
                    <a:pt x="86" y="95"/>
                  </a:lnTo>
                  <a:lnTo>
                    <a:pt x="84" y="86"/>
                  </a:lnTo>
                  <a:lnTo>
                    <a:pt x="80" y="78"/>
                  </a:lnTo>
                  <a:lnTo>
                    <a:pt x="78" y="70"/>
                  </a:lnTo>
                  <a:lnTo>
                    <a:pt x="76" y="63"/>
                  </a:lnTo>
                  <a:lnTo>
                    <a:pt x="72" y="55"/>
                  </a:lnTo>
                  <a:lnTo>
                    <a:pt x="68" y="48"/>
                  </a:lnTo>
                  <a:lnTo>
                    <a:pt x="67" y="42"/>
                  </a:lnTo>
                  <a:lnTo>
                    <a:pt x="65" y="38"/>
                  </a:lnTo>
                  <a:lnTo>
                    <a:pt x="63" y="32"/>
                  </a:lnTo>
                  <a:lnTo>
                    <a:pt x="59" y="27"/>
                  </a:lnTo>
                  <a:lnTo>
                    <a:pt x="57" y="23"/>
                  </a:lnTo>
                  <a:lnTo>
                    <a:pt x="55" y="21"/>
                  </a:lnTo>
                  <a:lnTo>
                    <a:pt x="51" y="13"/>
                  </a:lnTo>
                  <a:lnTo>
                    <a:pt x="46" y="8"/>
                  </a:lnTo>
                  <a:lnTo>
                    <a:pt x="42" y="4"/>
                  </a:lnTo>
                  <a:lnTo>
                    <a:pt x="38" y="2"/>
                  </a:lnTo>
                  <a:lnTo>
                    <a:pt x="29" y="0"/>
                  </a:lnTo>
                  <a:lnTo>
                    <a:pt x="23" y="2"/>
                  </a:lnTo>
                  <a:lnTo>
                    <a:pt x="15" y="6"/>
                  </a:lnTo>
                  <a:lnTo>
                    <a:pt x="10" y="13"/>
                  </a:lnTo>
                  <a:lnTo>
                    <a:pt x="8" y="15"/>
                  </a:lnTo>
                  <a:lnTo>
                    <a:pt x="4" y="21"/>
                  </a:lnTo>
                  <a:lnTo>
                    <a:pt x="2" y="25"/>
                  </a:lnTo>
                  <a:lnTo>
                    <a:pt x="0" y="29"/>
                  </a:lnTo>
                  <a:lnTo>
                    <a:pt x="0" y="36"/>
                  </a:lnTo>
                  <a:lnTo>
                    <a:pt x="0" y="44"/>
                  </a:lnTo>
                  <a:lnTo>
                    <a:pt x="0" y="48"/>
                  </a:lnTo>
                  <a:lnTo>
                    <a:pt x="0" y="50"/>
                  </a:lnTo>
                  <a:close/>
                </a:path>
              </a:pathLst>
            </a:custGeom>
            <a:solidFill>
              <a:srgbClr val="000000"/>
            </a:solidFill>
            <a:ln w="9525">
              <a:noFill/>
              <a:round/>
              <a:headEnd/>
              <a:tailEnd/>
            </a:ln>
          </p:spPr>
          <p:txBody>
            <a:bodyPr/>
            <a:lstStyle/>
            <a:p>
              <a:endParaRPr lang="en-US"/>
            </a:p>
          </p:txBody>
        </p:sp>
        <p:sp>
          <p:nvSpPr>
            <p:cNvPr id="79939" name="Freeform 12"/>
            <p:cNvSpPr>
              <a:spLocks/>
            </p:cNvSpPr>
            <p:nvPr/>
          </p:nvSpPr>
          <p:spPr bwMode="auto">
            <a:xfrm>
              <a:off x="1546" y="3333"/>
              <a:ext cx="132" cy="138"/>
            </a:xfrm>
            <a:custGeom>
              <a:avLst/>
              <a:gdLst>
                <a:gd name="T0" fmla="*/ 0 w 265"/>
                <a:gd name="T1" fmla="*/ 9 h 276"/>
                <a:gd name="T2" fmla="*/ 2 w 265"/>
                <a:gd name="T3" fmla="*/ 9 h 276"/>
                <a:gd name="T4" fmla="*/ 3 w 265"/>
                <a:gd name="T5" fmla="*/ 9 h 276"/>
                <a:gd name="T6" fmla="*/ 6 w 265"/>
                <a:gd name="T7" fmla="*/ 9 h 276"/>
                <a:gd name="T8" fmla="*/ 8 w 265"/>
                <a:gd name="T9" fmla="*/ 10 h 276"/>
                <a:gd name="T10" fmla="*/ 10 w 265"/>
                <a:gd name="T11" fmla="*/ 10 h 276"/>
                <a:gd name="T12" fmla="*/ 13 w 265"/>
                <a:gd name="T13" fmla="*/ 11 h 276"/>
                <a:gd name="T14" fmla="*/ 15 w 265"/>
                <a:gd name="T15" fmla="*/ 12 h 276"/>
                <a:gd name="T16" fmla="*/ 17 w 265"/>
                <a:gd name="T17" fmla="*/ 13 h 276"/>
                <a:gd name="T18" fmla="*/ 19 w 265"/>
                <a:gd name="T19" fmla="*/ 15 h 276"/>
                <a:gd name="T20" fmla="*/ 18 w 265"/>
                <a:gd name="T21" fmla="*/ 18 h 276"/>
                <a:gd name="T22" fmla="*/ 16 w 265"/>
                <a:gd name="T23" fmla="*/ 21 h 276"/>
                <a:gd name="T24" fmla="*/ 14 w 265"/>
                <a:gd name="T25" fmla="*/ 24 h 276"/>
                <a:gd name="T26" fmla="*/ 11 w 265"/>
                <a:gd name="T27" fmla="*/ 26 h 276"/>
                <a:gd name="T28" fmla="*/ 10 w 265"/>
                <a:gd name="T29" fmla="*/ 29 h 276"/>
                <a:gd name="T30" fmla="*/ 11 w 265"/>
                <a:gd name="T31" fmla="*/ 31 h 276"/>
                <a:gd name="T32" fmla="*/ 13 w 265"/>
                <a:gd name="T33" fmla="*/ 34 h 276"/>
                <a:gd name="T34" fmla="*/ 15 w 265"/>
                <a:gd name="T35" fmla="*/ 34 h 276"/>
                <a:gd name="T36" fmla="*/ 16 w 265"/>
                <a:gd name="T37" fmla="*/ 35 h 276"/>
                <a:gd name="T38" fmla="*/ 18 w 265"/>
                <a:gd name="T39" fmla="*/ 35 h 276"/>
                <a:gd name="T40" fmla="*/ 21 w 265"/>
                <a:gd name="T41" fmla="*/ 35 h 276"/>
                <a:gd name="T42" fmla="*/ 22 w 265"/>
                <a:gd name="T43" fmla="*/ 34 h 276"/>
                <a:gd name="T44" fmla="*/ 24 w 265"/>
                <a:gd name="T45" fmla="*/ 34 h 276"/>
                <a:gd name="T46" fmla="*/ 26 w 265"/>
                <a:gd name="T47" fmla="*/ 33 h 276"/>
                <a:gd name="T48" fmla="*/ 28 w 265"/>
                <a:gd name="T49" fmla="*/ 31 h 276"/>
                <a:gd name="T50" fmla="*/ 30 w 265"/>
                <a:gd name="T51" fmla="*/ 28 h 276"/>
                <a:gd name="T52" fmla="*/ 31 w 265"/>
                <a:gd name="T53" fmla="*/ 26 h 276"/>
                <a:gd name="T54" fmla="*/ 32 w 265"/>
                <a:gd name="T55" fmla="*/ 25 h 276"/>
                <a:gd name="T56" fmla="*/ 32 w 265"/>
                <a:gd name="T57" fmla="*/ 22 h 276"/>
                <a:gd name="T58" fmla="*/ 33 w 265"/>
                <a:gd name="T59" fmla="*/ 20 h 276"/>
                <a:gd name="T60" fmla="*/ 32 w 265"/>
                <a:gd name="T61" fmla="*/ 18 h 276"/>
                <a:gd name="T62" fmla="*/ 32 w 265"/>
                <a:gd name="T63" fmla="*/ 17 h 276"/>
                <a:gd name="T64" fmla="*/ 31 w 265"/>
                <a:gd name="T65" fmla="*/ 14 h 276"/>
                <a:gd name="T66" fmla="*/ 30 w 265"/>
                <a:gd name="T67" fmla="*/ 12 h 276"/>
                <a:gd name="T68" fmla="*/ 28 w 265"/>
                <a:gd name="T69" fmla="*/ 9 h 276"/>
                <a:gd name="T70" fmla="*/ 26 w 265"/>
                <a:gd name="T71" fmla="*/ 7 h 276"/>
                <a:gd name="T72" fmla="*/ 24 w 265"/>
                <a:gd name="T73" fmla="*/ 6 h 276"/>
                <a:gd name="T74" fmla="*/ 21 w 265"/>
                <a:gd name="T75" fmla="*/ 4 h 276"/>
                <a:gd name="T76" fmla="*/ 19 w 265"/>
                <a:gd name="T77" fmla="*/ 3 h 276"/>
                <a:gd name="T78" fmla="*/ 16 w 265"/>
                <a:gd name="T79" fmla="*/ 2 h 276"/>
                <a:gd name="T80" fmla="*/ 14 w 265"/>
                <a:gd name="T81" fmla="*/ 1 h 276"/>
                <a:gd name="T82" fmla="*/ 11 w 265"/>
                <a:gd name="T83" fmla="*/ 1 h 276"/>
                <a:gd name="T84" fmla="*/ 9 w 265"/>
                <a:gd name="T85" fmla="*/ 0 h 276"/>
                <a:gd name="T86" fmla="*/ 7 w 265"/>
                <a:gd name="T87" fmla="*/ 0 h 276"/>
                <a:gd name="T88" fmla="*/ 6 w 265"/>
                <a:gd name="T89" fmla="*/ 1 h 276"/>
                <a:gd name="T90" fmla="*/ 4 w 265"/>
                <a:gd name="T91" fmla="*/ 1 h 276"/>
                <a:gd name="T92" fmla="*/ 2 w 265"/>
                <a:gd name="T93" fmla="*/ 2 h 276"/>
                <a:gd name="T94" fmla="*/ 0 w 265"/>
                <a:gd name="T95" fmla="*/ 5 h 276"/>
                <a:gd name="T96" fmla="*/ 0 w 265"/>
                <a:gd name="T97" fmla="*/ 7 h 276"/>
                <a:gd name="T98" fmla="*/ 0 w 265"/>
                <a:gd name="T99" fmla="*/ 9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
                <a:gd name="T151" fmla="*/ 0 h 276"/>
                <a:gd name="T152" fmla="*/ 265 w 265"/>
                <a:gd name="T153" fmla="*/ 276 h 2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 h="276">
                  <a:moveTo>
                    <a:pt x="0" y="69"/>
                  </a:moveTo>
                  <a:lnTo>
                    <a:pt x="0" y="69"/>
                  </a:lnTo>
                  <a:lnTo>
                    <a:pt x="6" y="69"/>
                  </a:lnTo>
                  <a:lnTo>
                    <a:pt x="8" y="69"/>
                  </a:lnTo>
                  <a:lnTo>
                    <a:pt x="12" y="71"/>
                  </a:lnTo>
                  <a:lnTo>
                    <a:pt x="16" y="71"/>
                  </a:lnTo>
                  <a:lnTo>
                    <a:pt x="21" y="73"/>
                  </a:lnTo>
                  <a:lnTo>
                    <a:pt x="25" y="73"/>
                  </a:lnTo>
                  <a:lnTo>
                    <a:pt x="29" y="73"/>
                  </a:lnTo>
                  <a:lnTo>
                    <a:pt x="35" y="73"/>
                  </a:lnTo>
                  <a:lnTo>
                    <a:pt x="42" y="75"/>
                  </a:lnTo>
                  <a:lnTo>
                    <a:pt x="48" y="76"/>
                  </a:lnTo>
                  <a:lnTo>
                    <a:pt x="54" y="78"/>
                  </a:lnTo>
                  <a:lnTo>
                    <a:pt x="61" y="78"/>
                  </a:lnTo>
                  <a:lnTo>
                    <a:pt x="69" y="80"/>
                  </a:lnTo>
                  <a:lnTo>
                    <a:pt x="75" y="82"/>
                  </a:lnTo>
                  <a:lnTo>
                    <a:pt x="80" y="82"/>
                  </a:lnTo>
                  <a:lnTo>
                    <a:pt x="86" y="84"/>
                  </a:lnTo>
                  <a:lnTo>
                    <a:pt x="94" y="86"/>
                  </a:lnTo>
                  <a:lnTo>
                    <a:pt x="99" y="88"/>
                  </a:lnTo>
                  <a:lnTo>
                    <a:pt x="107" y="90"/>
                  </a:lnTo>
                  <a:lnTo>
                    <a:pt x="113" y="92"/>
                  </a:lnTo>
                  <a:lnTo>
                    <a:pt x="118" y="96"/>
                  </a:lnTo>
                  <a:lnTo>
                    <a:pt x="124" y="97"/>
                  </a:lnTo>
                  <a:lnTo>
                    <a:pt x="130" y="99"/>
                  </a:lnTo>
                  <a:lnTo>
                    <a:pt x="134" y="101"/>
                  </a:lnTo>
                  <a:lnTo>
                    <a:pt x="139" y="105"/>
                  </a:lnTo>
                  <a:lnTo>
                    <a:pt x="145" y="111"/>
                  </a:lnTo>
                  <a:lnTo>
                    <a:pt x="153" y="116"/>
                  </a:lnTo>
                  <a:lnTo>
                    <a:pt x="154" y="122"/>
                  </a:lnTo>
                  <a:lnTo>
                    <a:pt x="154" y="130"/>
                  </a:lnTo>
                  <a:lnTo>
                    <a:pt x="154" y="137"/>
                  </a:lnTo>
                  <a:lnTo>
                    <a:pt x="151" y="145"/>
                  </a:lnTo>
                  <a:lnTo>
                    <a:pt x="147" y="151"/>
                  </a:lnTo>
                  <a:lnTo>
                    <a:pt x="141" y="160"/>
                  </a:lnTo>
                  <a:lnTo>
                    <a:pt x="134" y="168"/>
                  </a:lnTo>
                  <a:lnTo>
                    <a:pt x="128" y="177"/>
                  </a:lnTo>
                  <a:lnTo>
                    <a:pt x="120" y="185"/>
                  </a:lnTo>
                  <a:lnTo>
                    <a:pt x="113" y="192"/>
                  </a:lnTo>
                  <a:lnTo>
                    <a:pt x="105" y="200"/>
                  </a:lnTo>
                  <a:lnTo>
                    <a:pt x="99" y="208"/>
                  </a:lnTo>
                  <a:lnTo>
                    <a:pt x="92" y="215"/>
                  </a:lnTo>
                  <a:lnTo>
                    <a:pt x="88" y="225"/>
                  </a:lnTo>
                  <a:lnTo>
                    <a:pt x="84" y="230"/>
                  </a:lnTo>
                  <a:lnTo>
                    <a:pt x="84" y="238"/>
                  </a:lnTo>
                  <a:lnTo>
                    <a:pt x="82" y="244"/>
                  </a:lnTo>
                  <a:lnTo>
                    <a:pt x="86" y="251"/>
                  </a:lnTo>
                  <a:lnTo>
                    <a:pt x="88" y="255"/>
                  </a:lnTo>
                  <a:lnTo>
                    <a:pt x="94" y="261"/>
                  </a:lnTo>
                  <a:lnTo>
                    <a:pt x="99" y="265"/>
                  </a:lnTo>
                  <a:lnTo>
                    <a:pt x="107" y="268"/>
                  </a:lnTo>
                  <a:lnTo>
                    <a:pt x="111" y="270"/>
                  </a:lnTo>
                  <a:lnTo>
                    <a:pt x="116" y="272"/>
                  </a:lnTo>
                  <a:lnTo>
                    <a:pt x="120" y="272"/>
                  </a:lnTo>
                  <a:lnTo>
                    <a:pt x="126" y="274"/>
                  </a:lnTo>
                  <a:lnTo>
                    <a:pt x="130" y="274"/>
                  </a:lnTo>
                  <a:lnTo>
                    <a:pt x="135" y="276"/>
                  </a:lnTo>
                  <a:lnTo>
                    <a:pt x="139" y="276"/>
                  </a:lnTo>
                  <a:lnTo>
                    <a:pt x="145" y="276"/>
                  </a:lnTo>
                  <a:lnTo>
                    <a:pt x="151" y="276"/>
                  </a:lnTo>
                  <a:lnTo>
                    <a:pt x="156" y="276"/>
                  </a:lnTo>
                  <a:lnTo>
                    <a:pt x="162" y="276"/>
                  </a:lnTo>
                  <a:lnTo>
                    <a:pt x="168" y="276"/>
                  </a:lnTo>
                  <a:lnTo>
                    <a:pt x="172" y="276"/>
                  </a:lnTo>
                  <a:lnTo>
                    <a:pt x="177" y="274"/>
                  </a:lnTo>
                  <a:lnTo>
                    <a:pt x="183" y="272"/>
                  </a:lnTo>
                  <a:lnTo>
                    <a:pt x="189" y="272"/>
                  </a:lnTo>
                  <a:lnTo>
                    <a:pt x="192" y="270"/>
                  </a:lnTo>
                  <a:lnTo>
                    <a:pt x="198" y="268"/>
                  </a:lnTo>
                  <a:lnTo>
                    <a:pt x="204" y="267"/>
                  </a:lnTo>
                  <a:lnTo>
                    <a:pt x="210" y="265"/>
                  </a:lnTo>
                  <a:lnTo>
                    <a:pt x="213" y="261"/>
                  </a:lnTo>
                  <a:lnTo>
                    <a:pt x="219" y="259"/>
                  </a:lnTo>
                  <a:lnTo>
                    <a:pt x="223" y="255"/>
                  </a:lnTo>
                  <a:lnTo>
                    <a:pt x="227" y="251"/>
                  </a:lnTo>
                  <a:lnTo>
                    <a:pt x="234" y="244"/>
                  </a:lnTo>
                  <a:lnTo>
                    <a:pt x="242" y="236"/>
                  </a:lnTo>
                  <a:lnTo>
                    <a:pt x="246" y="230"/>
                  </a:lnTo>
                  <a:lnTo>
                    <a:pt x="248" y="225"/>
                  </a:lnTo>
                  <a:lnTo>
                    <a:pt x="250" y="221"/>
                  </a:lnTo>
                  <a:lnTo>
                    <a:pt x="253" y="215"/>
                  </a:lnTo>
                  <a:lnTo>
                    <a:pt x="255" y="211"/>
                  </a:lnTo>
                  <a:lnTo>
                    <a:pt x="259" y="206"/>
                  </a:lnTo>
                  <a:lnTo>
                    <a:pt x="259" y="200"/>
                  </a:lnTo>
                  <a:lnTo>
                    <a:pt x="263" y="194"/>
                  </a:lnTo>
                  <a:lnTo>
                    <a:pt x="263" y="189"/>
                  </a:lnTo>
                  <a:lnTo>
                    <a:pt x="263" y="183"/>
                  </a:lnTo>
                  <a:lnTo>
                    <a:pt x="263" y="177"/>
                  </a:lnTo>
                  <a:lnTo>
                    <a:pt x="265" y="172"/>
                  </a:lnTo>
                  <a:lnTo>
                    <a:pt x="265" y="166"/>
                  </a:lnTo>
                  <a:lnTo>
                    <a:pt x="265" y="160"/>
                  </a:lnTo>
                  <a:lnTo>
                    <a:pt x="263" y="154"/>
                  </a:lnTo>
                  <a:lnTo>
                    <a:pt x="263" y="149"/>
                  </a:lnTo>
                  <a:lnTo>
                    <a:pt x="263" y="141"/>
                  </a:lnTo>
                  <a:lnTo>
                    <a:pt x="261" y="135"/>
                  </a:lnTo>
                  <a:lnTo>
                    <a:pt x="259" y="130"/>
                  </a:lnTo>
                  <a:lnTo>
                    <a:pt x="257" y="124"/>
                  </a:lnTo>
                  <a:lnTo>
                    <a:pt x="253" y="118"/>
                  </a:lnTo>
                  <a:lnTo>
                    <a:pt x="251" y="113"/>
                  </a:lnTo>
                  <a:lnTo>
                    <a:pt x="250" y="107"/>
                  </a:lnTo>
                  <a:lnTo>
                    <a:pt x="246" y="101"/>
                  </a:lnTo>
                  <a:lnTo>
                    <a:pt x="242" y="96"/>
                  </a:lnTo>
                  <a:lnTo>
                    <a:pt x="238" y="90"/>
                  </a:lnTo>
                  <a:lnTo>
                    <a:pt x="232" y="84"/>
                  </a:lnTo>
                  <a:lnTo>
                    <a:pt x="229" y="78"/>
                  </a:lnTo>
                  <a:lnTo>
                    <a:pt x="223" y="73"/>
                  </a:lnTo>
                  <a:lnTo>
                    <a:pt x="217" y="69"/>
                  </a:lnTo>
                  <a:lnTo>
                    <a:pt x="211" y="63"/>
                  </a:lnTo>
                  <a:lnTo>
                    <a:pt x="206" y="59"/>
                  </a:lnTo>
                  <a:lnTo>
                    <a:pt x="200" y="56"/>
                  </a:lnTo>
                  <a:lnTo>
                    <a:pt x="194" y="50"/>
                  </a:lnTo>
                  <a:lnTo>
                    <a:pt x="189" y="46"/>
                  </a:lnTo>
                  <a:lnTo>
                    <a:pt x="181" y="42"/>
                  </a:lnTo>
                  <a:lnTo>
                    <a:pt x="175" y="37"/>
                  </a:lnTo>
                  <a:lnTo>
                    <a:pt x="168" y="35"/>
                  </a:lnTo>
                  <a:lnTo>
                    <a:pt x="162" y="29"/>
                  </a:lnTo>
                  <a:lnTo>
                    <a:pt x="156" y="27"/>
                  </a:lnTo>
                  <a:lnTo>
                    <a:pt x="149" y="23"/>
                  </a:lnTo>
                  <a:lnTo>
                    <a:pt x="141" y="19"/>
                  </a:lnTo>
                  <a:lnTo>
                    <a:pt x="135" y="16"/>
                  </a:lnTo>
                  <a:lnTo>
                    <a:pt x="128" y="14"/>
                  </a:lnTo>
                  <a:lnTo>
                    <a:pt x="120" y="12"/>
                  </a:lnTo>
                  <a:lnTo>
                    <a:pt x="114" y="8"/>
                  </a:lnTo>
                  <a:lnTo>
                    <a:pt x="107" y="8"/>
                  </a:lnTo>
                  <a:lnTo>
                    <a:pt x="101" y="6"/>
                  </a:lnTo>
                  <a:lnTo>
                    <a:pt x="95" y="2"/>
                  </a:lnTo>
                  <a:lnTo>
                    <a:pt x="90" y="2"/>
                  </a:lnTo>
                  <a:lnTo>
                    <a:pt x="82" y="0"/>
                  </a:lnTo>
                  <a:lnTo>
                    <a:pt x="76" y="0"/>
                  </a:lnTo>
                  <a:lnTo>
                    <a:pt x="73" y="0"/>
                  </a:lnTo>
                  <a:lnTo>
                    <a:pt x="67" y="0"/>
                  </a:lnTo>
                  <a:lnTo>
                    <a:pt x="61" y="0"/>
                  </a:lnTo>
                  <a:lnTo>
                    <a:pt x="57" y="0"/>
                  </a:lnTo>
                  <a:lnTo>
                    <a:pt x="54" y="0"/>
                  </a:lnTo>
                  <a:lnTo>
                    <a:pt x="48" y="2"/>
                  </a:lnTo>
                  <a:lnTo>
                    <a:pt x="44" y="2"/>
                  </a:lnTo>
                  <a:lnTo>
                    <a:pt x="40" y="4"/>
                  </a:lnTo>
                  <a:lnTo>
                    <a:pt x="33" y="8"/>
                  </a:lnTo>
                  <a:lnTo>
                    <a:pt x="27" y="14"/>
                  </a:lnTo>
                  <a:lnTo>
                    <a:pt x="21" y="18"/>
                  </a:lnTo>
                  <a:lnTo>
                    <a:pt x="18" y="23"/>
                  </a:lnTo>
                  <a:lnTo>
                    <a:pt x="12" y="29"/>
                  </a:lnTo>
                  <a:lnTo>
                    <a:pt x="10" y="37"/>
                  </a:lnTo>
                  <a:lnTo>
                    <a:pt x="6" y="42"/>
                  </a:lnTo>
                  <a:lnTo>
                    <a:pt x="4" y="48"/>
                  </a:lnTo>
                  <a:lnTo>
                    <a:pt x="2" y="54"/>
                  </a:lnTo>
                  <a:lnTo>
                    <a:pt x="2" y="59"/>
                  </a:lnTo>
                  <a:lnTo>
                    <a:pt x="0" y="63"/>
                  </a:lnTo>
                  <a:lnTo>
                    <a:pt x="0" y="67"/>
                  </a:lnTo>
                  <a:lnTo>
                    <a:pt x="0" y="69"/>
                  </a:lnTo>
                  <a:close/>
                </a:path>
              </a:pathLst>
            </a:custGeom>
            <a:solidFill>
              <a:srgbClr val="000000"/>
            </a:solidFill>
            <a:ln w="9525">
              <a:noFill/>
              <a:round/>
              <a:headEnd/>
              <a:tailEnd/>
            </a:ln>
          </p:spPr>
          <p:txBody>
            <a:bodyPr/>
            <a:lstStyle/>
            <a:p>
              <a:endParaRPr lang="en-US"/>
            </a:p>
          </p:txBody>
        </p:sp>
        <p:sp>
          <p:nvSpPr>
            <p:cNvPr id="79940" name="Freeform 13"/>
            <p:cNvSpPr>
              <a:spLocks/>
            </p:cNvSpPr>
            <p:nvPr/>
          </p:nvSpPr>
          <p:spPr bwMode="auto">
            <a:xfrm>
              <a:off x="1428" y="3382"/>
              <a:ext cx="369" cy="314"/>
            </a:xfrm>
            <a:custGeom>
              <a:avLst/>
              <a:gdLst>
                <a:gd name="T0" fmla="*/ 23 w 737"/>
                <a:gd name="T1" fmla="*/ 1 h 629"/>
                <a:gd name="T2" fmla="*/ 18 w 737"/>
                <a:gd name="T3" fmla="*/ 4 h 629"/>
                <a:gd name="T4" fmla="*/ 12 w 737"/>
                <a:gd name="T5" fmla="*/ 9 h 629"/>
                <a:gd name="T6" fmla="*/ 8 w 737"/>
                <a:gd name="T7" fmla="*/ 14 h 629"/>
                <a:gd name="T8" fmla="*/ 6 w 737"/>
                <a:gd name="T9" fmla="*/ 18 h 629"/>
                <a:gd name="T10" fmla="*/ 4 w 737"/>
                <a:gd name="T11" fmla="*/ 22 h 629"/>
                <a:gd name="T12" fmla="*/ 2 w 737"/>
                <a:gd name="T13" fmla="*/ 27 h 629"/>
                <a:gd name="T14" fmla="*/ 1 w 737"/>
                <a:gd name="T15" fmla="*/ 32 h 629"/>
                <a:gd name="T16" fmla="*/ 0 w 737"/>
                <a:gd name="T17" fmla="*/ 38 h 629"/>
                <a:gd name="T18" fmla="*/ 1 w 737"/>
                <a:gd name="T19" fmla="*/ 43 h 629"/>
                <a:gd name="T20" fmla="*/ 2 w 737"/>
                <a:gd name="T21" fmla="*/ 48 h 629"/>
                <a:gd name="T22" fmla="*/ 4 w 737"/>
                <a:gd name="T23" fmla="*/ 53 h 629"/>
                <a:gd name="T24" fmla="*/ 7 w 737"/>
                <a:gd name="T25" fmla="*/ 58 h 629"/>
                <a:gd name="T26" fmla="*/ 10 w 737"/>
                <a:gd name="T27" fmla="*/ 62 h 629"/>
                <a:gd name="T28" fmla="*/ 14 w 737"/>
                <a:gd name="T29" fmla="*/ 66 h 629"/>
                <a:gd name="T30" fmla="*/ 18 w 737"/>
                <a:gd name="T31" fmla="*/ 69 h 629"/>
                <a:gd name="T32" fmla="*/ 23 w 737"/>
                <a:gd name="T33" fmla="*/ 72 h 629"/>
                <a:gd name="T34" fmla="*/ 28 w 737"/>
                <a:gd name="T35" fmla="*/ 74 h 629"/>
                <a:gd name="T36" fmla="*/ 34 w 737"/>
                <a:gd name="T37" fmla="*/ 76 h 629"/>
                <a:gd name="T38" fmla="*/ 40 w 737"/>
                <a:gd name="T39" fmla="*/ 78 h 629"/>
                <a:gd name="T40" fmla="*/ 46 w 737"/>
                <a:gd name="T41" fmla="*/ 78 h 629"/>
                <a:gd name="T42" fmla="*/ 51 w 737"/>
                <a:gd name="T43" fmla="*/ 78 h 629"/>
                <a:gd name="T44" fmla="*/ 57 w 737"/>
                <a:gd name="T45" fmla="*/ 78 h 629"/>
                <a:gd name="T46" fmla="*/ 62 w 737"/>
                <a:gd name="T47" fmla="*/ 76 h 629"/>
                <a:gd name="T48" fmla="*/ 67 w 737"/>
                <a:gd name="T49" fmla="*/ 74 h 629"/>
                <a:gd name="T50" fmla="*/ 72 w 737"/>
                <a:gd name="T51" fmla="*/ 72 h 629"/>
                <a:gd name="T52" fmla="*/ 76 w 737"/>
                <a:gd name="T53" fmla="*/ 69 h 629"/>
                <a:gd name="T54" fmla="*/ 82 w 737"/>
                <a:gd name="T55" fmla="*/ 65 h 629"/>
                <a:gd name="T56" fmla="*/ 87 w 737"/>
                <a:gd name="T57" fmla="*/ 59 h 629"/>
                <a:gd name="T58" fmla="*/ 91 w 737"/>
                <a:gd name="T59" fmla="*/ 54 h 629"/>
                <a:gd name="T60" fmla="*/ 93 w 737"/>
                <a:gd name="T61" fmla="*/ 49 h 629"/>
                <a:gd name="T62" fmla="*/ 90 w 737"/>
                <a:gd name="T63" fmla="*/ 45 h 629"/>
                <a:gd name="T64" fmla="*/ 84 w 737"/>
                <a:gd name="T65" fmla="*/ 47 h 629"/>
                <a:gd name="T66" fmla="*/ 80 w 737"/>
                <a:gd name="T67" fmla="*/ 50 h 629"/>
                <a:gd name="T68" fmla="*/ 76 w 737"/>
                <a:gd name="T69" fmla="*/ 54 h 629"/>
                <a:gd name="T70" fmla="*/ 72 w 737"/>
                <a:gd name="T71" fmla="*/ 58 h 629"/>
                <a:gd name="T72" fmla="*/ 67 w 737"/>
                <a:gd name="T73" fmla="*/ 62 h 629"/>
                <a:gd name="T74" fmla="*/ 61 w 737"/>
                <a:gd name="T75" fmla="*/ 65 h 629"/>
                <a:gd name="T76" fmla="*/ 57 w 737"/>
                <a:gd name="T77" fmla="*/ 67 h 629"/>
                <a:gd name="T78" fmla="*/ 52 w 737"/>
                <a:gd name="T79" fmla="*/ 68 h 629"/>
                <a:gd name="T80" fmla="*/ 49 w 737"/>
                <a:gd name="T81" fmla="*/ 68 h 629"/>
                <a:gd name="T82" fmla="*/ 44 w 737"/>
                <a:gd name="T83" fmla="*/ 68 h 629"/>
                <a:gd name="T84" fmla="*/ 40 w 737"/>
                <a:gd name="T85" fmla="*/ 68 h 629"/>
                <a:gd name="T86" fmla="*/ 36 w 737"/>
                <a:gd name="T87" fmla="*/ 66 h 629"/>
                <a:gd name="T88" fmla="*/ 32 w 737"/>
                <a:gd name="T89" fmla="*/ 65 h 629"/>
                <a:gd name="T90" fmla="*/ 27 w 737"/>
                <a:gd name="T91" fmla="*/ 62 h 629"/>
                <a:gd name="T92" fmla="*/ 22 w 737"/>
                <a:gd name="T93" fmla="*/ 57 h 629"/>
                <a:gd name="T94" fmla="*/ 17 w 737"/>
                <a:gd name="T95" fmla="*/ 50 h 629"/>
                <a:gd name="T96" fmla="*/ 14 w 737"/>
                <a:gd name="T97" fmla="*/ 43 h 629"/>
                <a:gd name="T98" fmla="*/ 14 w 737"/>
                <a:gd name="T99" fmla="*/ 36 h 629"/>
                <a:gd name="T100" fmla="*/ 17 w 737"/>
                <a:gd name="T101" fmla="*/ 29 h 629"/>
                <a:gd name="T102" fmla="*/ 20 w 737"/>
                <a:gd name="T103" fmla="*/ 23 h 629"/>
                <a:gd name="T104" fmla="*/ 24 w 737"/>
                <a:gd name="T105" fmla="*/ 18 h 629"/>
                <a:gd name="T106" fmla="*/ 28 w 737"/>
                <a:gd name="T107" fmla="*/ 14 h 629"/>
                <a:gd name="T108" fmla="*/ 32 w 737"/>
                <a:gd name="T109" fmla="*/ 9 h 629"/>
                <a:gd name="T110" fmla="*/ 32 w 737"/>
                <a:gd name="T111" fmla="*/ 3 h 629"/>
                <a:gd name="T112" fmla="*/ 28 w 73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7"/>
                <a:gd name="T172" fmla="*/ 0 h 629"/>
                <a:gd name="T173" fmla="*/ 737 w 73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7" h="629">
                  <a:moveTo>
                    <a:pt x="205" y="0"/>
                  </a:moveTo>
                  <a:lnTo>
                    <a:pt x="201" y="0"/>
                  </a:lnTo>
                  <a:lnTo>
                    <a:pt x="197" y="2"/>
                  </a:lnTo>
                  <a:lnTo>
                    <a:pt x="192" y="2"/>
                  </a:lnTo>
                  <a:lnTo>
                    <a:pt x="188" y="4"/>
                  </a:lnTo>
                  <a:lnTo>
                    <a:pt x="182" y="6"/>
                  </a:lnTo>
                  <a:lnTo>
                    <a:pt x="178" y="8"/>
                  </a:lnTo>
                  <a:lnTo>
                    <a:pt x="173" y="10"/>
                  </a:lnTo>
                  <a:lnTo>
                    <a:pt x="169" y="16"/>
                  </a:lnTo>
                  <a:lnTo>
                    <a:pt x="161" y="18"/>
                  </a:lnTo>
                  <a:lnTo>
                    <a:pt x="156" y="21"/>
                  </a:lnTo>
                  <a:lnTo>
                    <a:pt x="150" y="25"/>
                  </a:lnTo>
                  <a:lnTo>
                    <a:pt x="144" y="31"/>
                  </a:lnTo>
                  <a:lnTo>
                    <a:pt x="138" y="35"/>
                  </a:lnTo>
                  <a:lnTo>
                    <a:pt x="133" y="40"/>
                  </a:lnTo>
                  <a:lnTo>
                    <a:pt x="125" y="46"/>
                  </a:lnTo>
                  <a:lnTo>
                    <a:pt x="119" y="54"/>
                  </a:lnTo>
                  <a:lnTo>
                    <a:pt x="112" y="59"/>
                  </a:lnTo>
                  <a:lnTo>
                    <a:pt x="106" y="65"/>
                  </a:lnTo>
                  <a:lnTo>
                    <a:pt x="100" y="71"/>
                  </a:lnTo>
                  <a:lnTo>
                    <a:pt x="93" y="78"/>
                  </a:lnTo>
                  <a:lnTo>
                    <a:pt x="87" y="86"/>
                  </a:lnTo>
                  <a:lnTo>
                    <a:pt x="79" y="94"/>
                  </a:lnTo>
                  <a:lnTo>
                    <a:pt x="78" y="97"/>
                  </a:lnTo>
                  <a:lnTo>
                    <a:pt x="74" y="101"/>
                  </a:lnTo>
                  <a:lnTo>
                    <a:pt x="70" y="107"/>
                  </a:lnTo>
                  <a:lnTo>
                    <a:pt x="68" y="111"/>
                  </a:lnTo>
                  <a:lnTo>
                    <a:pt x="64" y="114"/>
                  </a:lnTo>
                  <a:lnTo>
                    <a:pt x="60" y="118"/>
                  </a:lnTo>
                  <a:lnTo>
                    <a:pt x="59" y="124"/>
                  </a:lnTo>
                  <a:lnTo>
                    <a:pt x="57" y="128"/>
                  </a:lnTo>
                  <a:lnTo>
                    <a:pt x="53" y="133"/>
                  </a:lnTo>
                  <a:lnTo>
                    <a:pt x="49" y="137"/>
                  </a:lnTo>
                  <a:lnTo>
                    <a:pt x="47" y="141"/>
                  </a:lnTo>
                  <a:lnTo>
                    <a:pt x="45" y="147"/>
                  </a:lnTo>
                  <a:lnTo>
                    <a:pt x="41" y="152"/>
                  </a:lnTo>
                  <a:lnTo>
                    <a:pt x="40" y="156"/>
                  </a:lnTo>
                  <a:lnTo>
                    <a:pt x="36" y="162"/>
                  </a:lnTo>
                  <a:lnTo>
                    <a:pt x="34" y="168"/>
                  </a:lnTo>
                  <a:lnTo>
                    <a:pt x="32" y="171"/>
                  </a:lnTo>
                  <a:lnTo>
                    <a:pt x="30" y="177"/>
                  </a:lnTo>
                  <a:lnTo>
                    <a:pt x="26" y="183"/>
                  </a:lnTo>
                  <a:lnTo>
                    <a:pt x="24" y="190"/>
                  </a:lnTo>
                  <a:lnTo>
                    <a:pt x="22" y="194"/>
                  </a:lnTo>
                  <a:lnTo>
                    <a:pt x="19" y="200"/>
                  </a:lnTo>
                  <a:lnTo>
                    <a:pt x="17" y="206"/>
                  </a:lnTo>
                  <a:lnTo>
                    <a:pt x="15" y="211"/>
                  </a:lnTo>
                  <a:lnTo>
                    <a:pt x="13" y="215"/>
                  </a:lnTo>
                  <a:lnTo>
                    <a:pt x="11" y="221"/>
                  </a:lnTo>
                  <a:lnTo>
                    <a:pt x="9" y="227"/>
                  </a:lnTo>
                  <a:lnTo>
                    <a:pt x="9" y="234"/>
                  </a:lnTo>
                  <a:lnTo>
                    <a:pt x="7" y="238"/>
                  </a:lnTo>
                  <a:lnTo>
                    <a:pt x="5" y="246"/>
                  </a:lnTo>
                  <a:lnTo>
                    <a:pt x="5" y="249"/>
                  </a:lnTo>
                  <a:lnTo>
                    <a:pt x="5" y="257"/>
                  </a:lnTo>
                  <a:lnTo>
                    <a:pt x="3" y="263"/>
                  </a:lnTo>
                  <a:lnTo>
                    <a:pt x="2" y="268"/>
                  </a:lnTo>
                  <a:lnTo>
                    <a:pt x="2" y="274"/>
                  </a:lnTo>
                  <a:lnTo>
                    <a:pt x="2" y="282"/>
                  </a:lnTo>
                  <a:lnTo>
                    <a:pt x="2" y="285"/>
                  </a:lnTo>
                  <a:lnTo>
                    <a:pt x="0" y="293"/>
                  </a:lnTo>
                  <a:lnTo>
                    <a:pt x="0" y="299"/>
                  </a:lnTo>
                  <a:lnTo>
                    <a:pt x="0" y="304"/>
                  </a:lnTo>
                  <a:lnTo>
                    <a:pt x="0" y="310"/>
                  </a:lnTo>
                  <a:lnTo>
                    <a:pt x="0" y="316"/>
                  </a:lnTo>
                  <a:lnTo>
                    <a:pt x="2" y="322"/>
                  </a:lnTo>
                  <a:lnTo>
                    <a:pt x="2" y="327"/>
                  </a:lnTo>
                  <a:lnTo>
                    <a:pt x="2" y="333"/>
                  </a:lnTo>
                  <a:lnTo>
                    <a:pt x="3" y="341"/>
                  </a:lnTo>
                  <a:lnTo>
                    <a:pt x="3" y="346"/>
                  </a:lnTo>
                  <a:lnTo>
                    <a:pt x="5" y="352"/>
                  </a:lnTo>
                  <a:lnTo>
                    <a:pt x="5" y="358"/>
                  </a:lnTo>
                  <a:lnTo>
                    <a:pt x="7" y="363"/>
                  </a:lnTo>
                  <a:lnTo>
                    <a:pt x="9" y="369"/>
                  </a:lnTo>
                  <a:lnTo>
                    <a:pt x="11" y="377"/>
                  </a:lnTo>
                  <a:lnTo>
                    <a:pt x="13" y="382"/>
                  </a:lnTo>
                  <a:lnTo>
                    <a:pt x="13" y="388"/>
                  </a:lnTo>
                  <a:lnTo>
                    <a:pt x="15" y="394"/>
                  </a:lnTo>
                  <a:lnTo>
                    <a:pt x="17" y="400"/>
                  </a:lnTo>
                  <a:lnTo>
                    <a:pt x="19" y="405"/>
                  </a:lnTo>
                  <a:lnTo>
                    <a:pt x="22" y="411"/>
                  </a:lnTo>
                  <a:lnTo>
                    <a:pt x="24" y="417"/>
                  </a:lnTo>
                  <a:lnTo>
                    <a:pt x="26" y="422"/>
                  </a:lnTo>
                  <a:lnTo>
                    <a:pt x="28" y="428"/>
                  </a:lnTo>
                  <a:lnTo>
                    <a:pt x="30" y="434"/>
                  </a:lnTo>
                  <a:lnTo>
                    <a:pt x="34" y="439"/>
                  </a:lnTo>
                  <a:lnTo>
                    <a:pt x="36" y="445"/>
                  </a:lnTo>
                  <a:lnTo>
                    <a:pt x="40" y="451"/>
                  </a:lnTo>
                  <a:lnTo>
                    <a:pt x="43" y="457"/>
                  </a:lnTo>
                  <a:lnTo>
                    <a:pt x="45" y="460"/>
                  </a:lnTo>
                  <a:lnTo>
                    <a:pt x="49" y="468"/>
                  </a:lnTo>
                  <a:lnTo>
                    <a:pt x="53" y="472"/>
                  </a:lnTo>
                  <a:lnTo>
                    <a:pt x="57" y="477"/>
                  </a:lnTo>
                  <a:lnTo>
                    <a:pt x="59" y="481"/>
                  </a:lnTo>
                  <a:lnTo>
                    <a:pt x="64" y="487"/>
                  </a:lnTo>
                  <a:lnTo>
                    <a:pt x="66" y="493"/>
                  </a:lnTo>
                  <a:lnTo>
                    <a:pt x="70" y="496"/>
                  </a:lnTo>
                  <a:lnTo>
                    <a:pt x="76" y="502"/>
                  </a:lnTo>
                  <a:lnTo>
                    <a:pt x="79" y="506"/>
                  </a:lnTo>
                  <a:lnTo>
                    <a:pt x="83" y="510"/>
                  </a:lnTo>
                  <a:lnTo>
                    <a:pt x="87" y="515"/>
                  </a:lnTo>
                  <a:lnTo>
                    <a:pt x="93" y="519"/>
                  </a:lnTo>
                  <a:lnTo>
                    <a:pt x="97" y="525"/>
                  </a:lnTo>
                  <a:lnTo>
                    <a:pt x="102" y="529"/>
                  </a:lnTo>
                  <a:lnTo>
                    <a:pt x="106" y="533"/>
                  </a:lnTo>
                  <a:lnTo>
                    <a:pt x="112" y="536"/>
                  </a:lnTo>
                  <a:lnTo>
                    <a:pt x="118" y="542"/>
                  </a:lnTo>
                  <a:lnTo>
                    <a:pt x="121" y="544"/>
                  </a:lnTo>
                  <a:lnTo>
                    <a:pt x="127" y="548"/>
                  </a:lnTo>
                  <a:lnTo>
                    <a:pt x="131" y="552"/>
                  </a:lnTo>
                  <a:lnTo>
                    <a:pt x="137" y="555"/>
                  </a:lnTo>
                  <a:lnTo>
                    <a:pt x="142" y="559"/>
                  </a:lnTo>
                  <a:lnTo>
                    <a:pt x="148" y="563"/>
                  </a:lnTo>
                  <a:lnTo>
                    <a:pt x="152" y="565"/>
                  </a:lnTo>
                  <a:lnTo>
                    <a:pt x="159" y="569"/>
                  </a:lnTo>
                  <a:lnTo>
                    <a:pt x="163" y="572"/>
                  </a:lnTo>
                  <a:lnTo>
                    <a:pt x="169" y="574"/>
                  </a:lnTo>
                  <a:lnTo>
                    <a:pt x="175" y="578"/>
                  </a:lnTo>
                  <a:lnTo>
                    <a:pt x="182" y="580"/>
                  </a:lnTo>
                  <a:lnTo>
                    <a:pt x="186" y="584"/>
                  </a:lnTo>
                  <a:lnTo>
                    <a:pt x="194" y="586"/>
                  </a:lnTo>
                  <a:lnTo>
                    <a:pt x="199" y="590"/>
                  </a:lnTo>
                  <a:lnTo>
                    <a:pt x="207" y="593"/>
                  </a:lnTo>
                  <a:lnTo>
                    <a:pt x="213" y="595"/>
                  </a:lnTo>
                  <a:lnTo>
                    <a:pt x="218" y="597"/>
                  </a:lnTo>
                  <a:lnTo>
                    <a:pt x="224" y="599"/>
                  </a:lnTo>
                  <a:lnTo>
                    <a:pt x="230" y="603"/>
                  </a:lnTo>
                  <a:lnTo>
                    <a:pt x="237" y="603"/>
                  </a:lnTo>
                  <a:lnTo>
                    <a:pt x="243" y="607"/>
                  </a:lnTo>
                  <a:lnTo>
                    <a:pt x="251" y="609"/>
                  </a:lnTo>
                  <a:lnTo>
                    <a:pt x="256" y="610"/>
                  </a:lnTo>
                  <a:lnTo>
                    <a:pt x="264" y="612"/>
                  </a:lnTo>
                  <a:lnTo>
                    <a:pt x="270" y="614"/>
                  </a:lnTo>
                  <a:lnTo>
                    <a:pt x="275" y="616"/>
                  </a:lnTo>
                  <a:lnTo>
                    <a:pt x="283" y="616"/>
                  </a:lnTo>
                  <a:lnTo>
                    <a:pt x="289" y="618"/>
                  </a:lnTo>
                  <a:lnTo>
                    <a:pt x="296" y="620"/>
                  </a:lnTo>
                  <a:lnTo>
                    <a:pt x="304" y="622"/>
                  </a:lnTo>
                  <a:lnTo>
                    <a:pt x="310" y="624"/>
                  </a:lnTo>
                  <a:lnTo>
                    <a:pt x="315" y="624"/>
                  </a:lnTo>
                  <a:lnTo>
                    <a:pt x="323" y="624"/>
                  </a:lnTo>
                  <a:lnTo>
                    <a:pt x="329" y="626"/>
                  </a:lnTo>
                  <a:lnTo>
                    <a:pt x="336" y="626"/>
                  </a:lnTo>
                  <a:lnTo>
                    <a:pt x="342" y="626"/>
                  </a:lnTo>
                  <a:lnTo>
                    <a:pt x="349" y="628"/>
                  </a:lnTo>
                  <a:lnTo>
                    <a:pt x="355" y="628"/>
                  </a:lnTo>
                  <a:lnTo>
                    <a:pt x="363" y="629"/>
                  </a:lnTo>
                  <a:lnTo>
                    <a:pt x="369" y="629"/>
                  </a:lnTo>
                  <a:lnTo>
                    <a:pt x="376" y="629"/>
                  </a:lnTo>
                  <a:lnTo>
                    <a:pt x="382" y="629"/>
                  </a:lnTo>
                  <a:lnTo>
                    <a:pt x="389" y="629"/>
                  </a:lnTo>
                  <a:lnTo>
                    <a:pt x="395" y="629"/>
                  </a:lnTo>
                  <a:lnTo>
                    <a:pt x="403" y="629"/>
                  </a:lnTo>
                  <a:lnTo>
                    <a:pt x="408" y="629"/>
                  </a:lnTo>
                  <a:lnTo>
                    <a:pt x="416" y="629"/>
                  </a:lnTo>
                  <a:lnTo>
                    <a:pt x="422" y="628"/>
                  </a:lnTo>
                  <a:lnTo>
                    <a:pt x="427" y="628"/>
                  </a:lnTo>
                  <a:lnTo>
                    <a:pt x="433" y="626"/>
                  </a:lnTo>
                  <a:lnTo>
                    <a:pt x="441" y="626"/>
                  </a:lnTo>
                  <a:lnTo>
                    <a:pt x="446" y="624"/>
                  </a:lnTo>
                  <a:lnTo>
                    <a:pt x="454" y="624"/>
                  </a:lnTo>
                  <a:lnTo>
                    <a:pt x="460" y="622"/>
                  </a:lnTo>
                  <a:lnTo>
                    <a:pt x="465" y="622"/>
                  </a:lnTo>
                  <a:lnTo>
                    <a:pt x="471" y="620"/>
                  </a:lnTo>
                  <a:lnTo>
                    <a:pt x="477" y="618"/>
                  </a:lnTo>
                  <a:lnTo>
                    <a:pt x="485" y="616"/>
                  </a:lnTo>
                  <a:lnTo>
                    <a:pt x="490" y="614"/>
                  </a:lnTo>
                  <a:lnTo>
                    <a:pt x="496" y="612"/>
                  </a:lnTo>
                  <a:lnTo>
                    <a:pt x="502" y="610"/>
                  </a:lnTo>
                  <a:lnTo>
                    <a:pt x="507" y="609"/>
                  </a:lnTo>
                  <a:lnTo>
                    <a:pt x="513" y="607"/>
                  </a:lnTo>
                  <a:lnTo>
                    <a:pt x="519" y="605"/>
                  </a:lnTo>
                  <a:lnTo>
                    <a:pt x="523" y="603"/>
                  </a:lnTo>
                  <a:lnTo>
                    <a:pt x="528" y="599"/>
                  </a:lnTo>
                  <a:lnTo>
                    <a:pt x="534" y="597"/>
                  </a:lnTo>
                  <a:lnTo>
                    <a:pt x="540" y="595"/>
                  </a:lnTo>
                  <a:lnTo>
                    <a:pt x="545" y="591"/>
                  </a:lnTo>
                  <a:lnTo>
                    <a:pt x="549" y="590"/>
                  </a:lnTo>
                  <a:lnTo>
                    <a:pt x="555" y="588"/>
                  </a:lnTo>
                  <a:lnTo>
                    <a:pt x="561" y="584"/>
                  </a:lnTo>
                  <a:lnTo>
                    <a:pt x="564" y="582"/>
                  </a:lnTo>
                  <a:lnTo>
                    <a:pt x="570" y="578"/>
                  </a:lnTo>
                  <a:lnTo>
                    <a:pt x="574" y="576"/>
                  </a:lnTo>
                  <a:lnTo>
                    <a:pt x="580" y="572"/>
                  </a:lnTo>
                  <a:lnTo>
                    <a:pt x="583" y="571"/>
                  </a:lnTo>
                  <a:lnTo>
                    <a:pt x="587" y="569"/>
                  </a:lnTo>
                  <a:lnTo>
                    <a:pt x="593" y="565"/>
                  </a:lnTo>
                  <a:lnTo>
                    <a:pt x="597" y="561"/>
                  </a:lnTo>
                  <a:lnTo>
                    <a:pt x="602" y="559"/>
                  </a:lnTo>
                  <a:lnTo>
                    <a:pt x="606" y="555"/>
                  </a:lnTo>
                  <a:lnTo>
                    <a:pt x="610" y="553"/>
                  </a:lnTo>
                  <a:lnTo>
                    <a:pt x="620" y="546"/>
                  </a:lnTo>
                  <a:lnTo>
                    <a:pt x="627" y="540"/>
                  </a:lnTo>
                  <a:lnTo>
                    <a:pt x="635" y="534"/>
                  </a:lnTo>
                  <a:lnTo>
                    <a:pt x="642" y="529"/>
                  </a:lnTo>
                  <a:lnTo>
                    <a:pt x="650" y="521"/>
                  </a:lnTo>
                  <a:lnTo>
                    <a:pt x="658" y="515"/>
                  </a:lnTo>
                  <a:lnTo>
                    <a:pt x="663" y="508"/>
                  </a:lnTo>
                  <a:lnTo>
                    <a:pt x="671" y="502"/>
                  </a:lnTo>
                  <a:lnTo>
                    <a:pt x="677" y="495"/>
                  </a:lnTo>
                  <a:lnTo>
                    <a:pt x="682" y="489"/>
                  </a:lnTo>
                  <a:lnTo>
                    <a:pt x="688" y="481"/>
                  </a:lnTo>
                  <a:lnTo>
                    <a:pt x="694" y="476"/>
                  </a:lnTo>
                  <a:lnTo>
                    <a:pt x="697" y="470"/>
                  </a:lnTo>
                  <a:lnTo>
                    <a:pt x="703" y="464"/>
                  </a:lnTo>
                  <a:lnTo>
                    <a:pt x="707" y="457"/>
                  </a:lnTo>
                  <a:lnTo>
                    <a:pt x="713" y="451"/>
                  </a:lnTo>
                  <a:lnTo>
                    <a:pt x="716" y="445"/>
                  </a:lnTo>
                  <a:lnTo>
                    <a:pt x="720" y="439"/>
                  </a:lnTo>
                  <a:lnTo>
                    <a:pt x="722" y="434"/>
                  </a:lnTo>
                  <a:lnTo>
                    <a:pt x="726" y="428"/>
                  </a:lnTo>
                  <a:lnTo>
                    <a:pt x="730" y="424"/>
                  </a:lnTo>
                  <a:lnTo>
                    <a:pt x="732" y="419"/>
                  </a:lnTo>
                  <a:lnTo>
                    <a:pt x="734" y="413"/>
                  </a:lnTo>
                  <a:lnTo>
                    <a:pt x="736" y="407"/>
                  </a:lnTo>
                  <a:lnTo>
                    <a:pt x="736" y="403"/>
                  </a:lnTo>
                  <a:lnTo>
                    <a:pt x="737" y="398"/>
                  </a:lnTo>
                  <a:lnTo>
                    <a:pt x="737" y="390"/>
                  </a:lnTo>
                  <a:lnTo>
                    <a:pt x="736" y="382"/>
                  </a:lnTo>
                  <a:lnTo>
                    <a:pt x="734" y="377"/>
                  </a:lnTo>
                  <a:lnTo>
                    <a:pt x="730" y="371"/>
                  </a:lnTo>
                  <a:lnTo>
                    <a:pt x="724" y="367"/>
                  </a:lnTo>
                  <a:lnTo>
                    <a:pt x="718" y="363"/>
                  </a:lnTo>
                  <a:lnTo>
                    <a:pt x="713" y="361"/>
                  </a:lnTo>
                  <a:lnTo>
                    <a:pt x="705" y="361"/>
                  </a:lnTo>
                  <a:lnTo>
                    <a:pt x="697" y="361"/>
                  </a:lnTo>
                  <a:lnTo>
                    <a:pt x="690" y="363"/>
                  </a:lnTo>
                  <a:lnTo>
                    <a:pt x="680" y="367"/>
                  </a:lnTo>
                  <a:lnTo>
                    <a:pt x="673" y="371"/>
                  </a:lnTo>
                  <a:lnTo>
                    <a:pt x="669" y="373"/>
                  </a:lnTo>
                  <a:lnTo>
                    <a:pt x="665" y="377"/>
                  </a:lnTo>
                  <a:lnTo>
                    <a:pt x="661" y="382"/>
                  </a:lnTo>
                  <a:lnTo>
                    <a:pt x="658" y="386"/>
                  </a:lnTo>
                  <a:lnTo>
                    <a:pt x="654" y="390"/>
                  </a:lnTo>
                  <a:lnTo>
                    <a:pt x="650" y="396"/>
                  </a:lnTo>
                  <a:lnTo>
                    <a:pt x="644" y="400"/>
                  </a:lnTo>
                  <a:lnTo>
                    <a:pt x="640" y="403"/>
                  </a:lnTo>
                  <a:lnTo>
                    <a:pt x="637" y="407"/>
                  </a:lnTo>
                  <a:lnTo>
                    <a:pt x="633" y="413"/>
                  </a:lnTo>
                  <a:lnTo>
                    <a:pt x="629" y="417"/>
                  </a:lnTo>
                  <a:lnTo>
                    <a:pt x="625" y="422"/>
                  </a:lnTo>
                  <a:lnTo>
                    <a:pt x="620" y="426"/>
                  </a:lnTo>
                  <a:lnTo>
                    <a:pt x="616" y="430"/>
                  </a:lnTo>
                  <a:lnTo>
                    <a:pt x="612" y="436"/>
                  </a:lnTo>
                  <a:lnTo>
                    <a:pt x="608" y="439"/>
                  </a:lnTo>
                  <a:lnTo>
                    <a:pt x="602" y="443"/>
                  </a:lnTo>
                  <a:lnTo>
                    <a:pt x="599" y="449"/>
                  </a:lnTo>
                  <a:lnTo>
                    <a:pt x="593" y="453"/>
                  </a:lnTo>
                  <a:lnTo>
                    <a:pt x="589" y="458"/>
                  </a:lnTo>
                  <a:lnTo>
                    <a:pt x="583" y="462"/>
                  </a:lnTo>
                  <a:lnTo>
                    <a:pt x="580" y="466"/>
                  </a:lnTo>
                  <a:lnTo>
                    <a:pt x="574" y="470"/>
                  </a:lnTo>
                  <a:lnTo>
                    <a:pt x="568" y="476"/>
                  </a:lnTo>
                  <a:lnTo>
                    <a:pt x="562" y="479"/>
                  </a:lnTo>
                  <a:lnTo>
                    <a:pt x="557" y="483"/>
                  </a:lnTo>
                  <a:lnTo>
                    <a:pt x="551" y="487"/>
                  </a:lnTo>
                  <a:lnTo>
                    <a:pt x="545" y="493"/>
                  </a:lnTo>
                  <a:lnTo>
                    <a:pt x="538" y="496"/>
                  </a:lnTo>
                  <a:lnTo>
                    <a:pt x="532" y="500"/>
                  </a:lnTo>
                  <a:lnTo>
                    <a:pt x="524" y="504"/>
                  </a:lnTo>
                  <a:lnTo>
                    <a:pt x="517" y="508"/>
                  </a:lnTo>
                  <a:lnTo>
                    <a:pt x="509" y="512"/>
                  </a:lnTo>
                  <a:lnTo>
                    <a:pt x="502" y="515"/>
                  </a:lnTo>
                  <a:lnTo>
                    <a:pt x="494" y="519"/>
                  </a:lnTo>
                  <a:lnTo>
                    <a:pt x="486" y="525"/>
                  </a:lnTo>
                  <a:lnTo>
                    <a:pt x="481" y="525"/>
                  </a:lnTo>
                  <a:lnTo>
                    <a:pt x="477" y="527"/>
                  </a:lnTo>
                  <a:lnTo>
                    <a:pt x="471" y="529"/>
                  </a:lnTo>
                  <a:lnTo>
                    <a:pt x="467" y="531"/>
                  </a:lnTo>
                  <a:lnTo>
                    <a:pt x="464" y="533"/>
                  </a:lnTo>
                  <a:lnTo>
                    <a:pt x="458" y="533"/>
                  </a:lnTo>
                  <a:lnTo>
                    <a:pt x="454" y="534"/>
                  </a:lnTo>
                  <a:lnTo>
                    <a:pt x="450" y="536"/>
                  </a:lnTo>
                  <a:lnTo>
                    <a:pt x="445" y="538"/>
                  </a:lnTo>
                  <a:lnTo>
                    <a:pt x="441" y="538"/>
                  </a:lnTo>
                  <a:lnTo>
                    <a:pt x="435" y="540"/>
                  </a:lnTo>
                  <a:lnTo>
                    <a:pt x="431" y="542"/>
                  </a:lnTo>
                  <a:lnTo>
                    <a:pt x="426" y="542"/>
                  </a:lnTo>
                  <a:lnTo>
                    <a:pt x="422" y="542"/>
                  </a:lnTo>
                  <a:lnTo>
                    <a:pt x="416" y="544"/>
                  </a:lnTo>
                  <a:lnTo>
                    <a:pt x="412" y="546"/>
                  </a:lnTo>
                  <a:lnTo>
                    <a:pt x="408" y="546"/>
                  </a:lnTo>
                  <a:lnTo>
                    <a:pt x="403" y="546"/>
                  </a:lnTo>
                  <a:lnTo>
                    <a:pt x="399" y="546"/>
                  </a:lnTo>
                  <a:lnTo>
                    <a:pt x="393" y="546"/>
                  </a:lnTo>
                  <a:lnTo>
                    <a:pt x="389" y="546"/>
                  </a:lnTo>
                  <a:lnTo>
                    <a:pt x="386" y="548"/>
                  </a:lnTo>
                  <a:lnTo>
                    <a:pt x="380" y="548"/>
                  </a:lnTo>
                  <a:lnTo>
                    <a:pt x="376" y="548"/>
                  </a:lnTo>
                  <a:lnTo>
                    <a:pt x="370" y="548"/>
                  </a:lnTo>
                  <a:lnTo>
                    <a:pt x="367" y="548"/>
                  </a:lnTo>
                  <a:lnTo>
                    <a:pt x="361" y="548"/>
                  </a:lnTo>
                  <a:lnTo>
                    <a:pt x="357" y="548"/>
                  </a:lnTo>
                  <a:lnTo>
                    <a:pt x="351" y="548"/>
                  </a:lnTo>
                  <a:lnTo>
                    <a:pt x="348" y="548"/>
                  </a:lnTo>
                  <a:lnTo>
                    <a:pt x="342" y="548"/>
                  </a:lnTo>
                  <a:lnTo>
                    <a:pt x="338" y="548"/>
                  </a:lnTo>
                  <a:lnTo>
                    <a:pt x="332" y="546"/>
                  </a:lnTo>
                  <a:lnTo>
                    <a:pt x="329" y="546"/>
                  </a:lnTo>
                  <a:lnTo>
                    <a:pt x="325" y="544"/>
                  </a:lnTo>
                  <a:lnTo>
                    <a:pt x="319" y="544"/>
                  </a:lnTo>
                  <a:lnTo>
                    <a:pt x="315" y="542"/>
                  </a:lnTo>
                  <a:lnTo>
                    <a:pt x="310" y="542"/>
                  </a:lnTo>
                  <a:lnTo>
                    <a:pt x="306" y="540"/>
                  </a:lnTo>
                  <a:lnTo>
                    <a:pt x="300" y="540"/>
                  </a:lnTo>
                  <a:lnTo>
                    <a:pt x="296" y="538"/>
                  </a:lnTo>
                  <a:lnTo>
                    <a:pt x="291" y="536"/>
                  </a:lnTo>
                  <a:lnTo>
                    <a:pt x="287" y="534"/>
                  </a:lnTo>
                  <a:lnTo>
                    <a:pt x="281" y="534"/>
                  </a:lnTo>
                  <a:lnTo>
                    <a:pt x="277" y="533"/>
                  </a:lnTo>
                  <a:lnTo>
                    <a:pt x="273" y="531"/>
                  </a:lnTo>
                  <a:lnTo>
                    <a:pt x="268" y="529"/>
                  </a:lnTo>
                  <a:lnTo>
                    <a:pt x="264" y="529"/>
                  </a:lnTo>
                  <a:lnTo>
                    <a:pt x="260" y="525"/>
                  </a:lnTo>
                  <a:lnTo>
                    <a:pt x="256" y="523"/>
                  </a:lnTo>
                  <a:lnTo>
                    <a:pt x="251" y="521"/>
                  </a:lnTo>
                  <a:lnTo>
                    <a:pt x="247" y="519"/>
                  </a:lnTo>
                  <a:lnTo>
                    <a:pt x="237" y="515"/>
                  </a:lnTo>
                  <a:lnTo>
                    <a:pt x="230" y="510"/>
                  </a:lnTo>
                  <a:lnTo>
                    <a:pt x="226" y="508"/>
                  </a:lnTo>
                  <a:lnTo>
                    <a:pt x="220" y="504"/>
                  </a:lnTo>
                  <a:lnTo>
                    <a:pt x="216" y="502"/>
                  </a:lnTo>
                  <a:lnTo>
                    <a:pt x="213" y="498"/>
                  </a:lnTo>
                  <a:lnTo>
                    <a:pt x="205" y="493"/>
                  </a:lnTo>
                  <a:lnTo>
                    <a:pt x="199" y="487"/>
                  </a:lnTo>
                  <a:lnTo>
                    <a:pt x="190" y="481"/>
                  </a:lnTo>
                  <a:lnTo>
                    <a:pt x="182" y="474"/>
                  </a:lnTo>
                  <a:lnTo>
                    <a:pt x="175" y="466"/>
                  </a:lnTo>
                  <a:lnTo>
                    <a:pt x="169" y="458"/>
                  </a:lnTo>
                  <a:lnTo>
                    <a:pt x="161" y="451"/>
                  </a:lnTo>
                  <a:lnTo>
                    <a:pt x="156" y="445"/>
                  </a:lnTo>
                  <a:lnTo>
                    <a:pt x="150" y="438"/>
                  </a:lnTo>
                  <a:lnTo>
                    <a:pt x="146" y="430"/>
                  </a:lnTo>
                  <a:lnTo>
                    <a:pt x="140" y="420"/>
                  </a:lnTo>
                  <a:lnTo>
                    <a:pt x="135" y="415"/>
                  </a:lnTo>
                  <a:lnTo>
                    <a:pt x="131" y="405"/>
                  </a:lnTo>
                  <a:lnTo>
                    <a:pt x="127" y="398"/>
                  </a:lnTo>
                  <a:lnTo>
                    <a:pt x="123" y="390"/>
                  </a:lnTo>
                  <a:lnTo>
                    <a:pt x="119" y="382"/>
                  </a:lnTo>
                  <a:lnTo>
                    <a:pt x="118" y="375"/>
                  </a:lnTo>
                  <a:lnTo>
                    <a:pt x="116" y="367"/>
                  </a:lnTo>
                  <a:lnTo>
                    <a:pt x="114" y="360"/>
                  </a:lnTo>
                  <a:lnTo>
                    <a:pt x="112" y="350"/>
                  </a:lnTo>
                  <a:lnTo>
                    <a:pt x="110" y="342"/>
                  </a:lnTo>
                  <a:lnTo>
                    <a:pt x="110" y="335"/>
                  </a:lnTo>
                  <a:lnTo>
                    <a:pt x="108" y="325"/>
                  </a:lnTo>
                  <a:lnTo>
                    <a:pt x="108" y="318"/>
                  </a:lnTo>
                  <a:lnTo>
                    <a:pt x="108" y="310"/>
                  </a:lnTo>
                  <a:lnTo>
                    <a:pt x="110" y="303"/>
                  </a:lnTo>
                  <a:lnTo>
                    <a:pt x="110" y="293"/>
                  </a:lnTo>
                  <a:lnTo>
                    <a:pt x="112" y="285"/>
                  </a:lnTo>
                  <a:lnTo>
                    <a:pt x="114" y="276"/>
                  </a:lnTo>
                  <a:lnTo>
                    <a:pt x="116" y="270"/>
                  </a:lnTo>
                  <a:lnTo>
                    <a:pt x="118" y="261"/>
                  </a:lnTo>
                  <a:lnTo>
                    <a:pt x="121" y="253"/>
                  </a:lnTo>
                  <a:lnTo>
                    <a:pt x="125" y="246"/>
                  </a:lnTo>
                  <a:lnTo>
                    <a:pt x="129" y="238"/>
                  </a:lnTo>
                  <a:lnTo>
                    <a:pt x="133" y="230"/>
                  </a:lnTo>
                  <a:lnTo>
                    <a:pt x="137" y="223"/>
                  </a:lnTo>
                  <a:lnTo>
                    <a:pt x="140" y="215"/>
                  </a:lnTo>
                  <a:lnTo>
                    <a:pt x="146" y="208"/>
                  </a:lnTo>
                  <a:lnTo>
                    <a:pt x="150" y="202"/>
                  </a:lnTo>
                  <a:lnTo>
                    <a:pt x="154" y="194"/>
                  </a:lnTo>
                  <a:lnTo>
                    <a:pt x="157" y="189"/>
                  </a:lnTo>
                  <a:lnTo>
                    <a:pt x="163" y="183"/>
                  </a:lnTo>
                  <a:lnTo>
                    <a:pt x="167" y="175"/>
                  </a:lnTo>
                  <a:lnTo>
                    <a:pt x="171" y="170"/>
                  </a:lnTo>
                  <a:lnTo>
                    <a:pt x="176" y="164"/>
                  </a:lnTo>
                  <a:lnTo>
                    <a:pt x="180" y="158"/>
                  </a:lnTo>
                  <a:lnTo>
                    <a:pt x="184" y="154"/>
                  </a:lnTo>
                  <a:lnTo>
                    <a:pt x="190" y="149"/>
                  </a:lnTo>
                  <a:lnTo>
                    <a:pt x="194" y="145"/>
                  </a:lnTo>
                  <a:lnTo>
                    <a:pt x="199" y="139"/>
                  </a:lnTo>
                  <a:lnTo>
                    <a:pt x="203" y="133"/>
                  </a:lnTo>
                  <a:lnTo>
                    <a:pt x="207" y="130"/>
                  </a:lnTo>
                  <a:lnTo>
                    <a:pt x="211" y="124"/>
                  </a:lnTo>
                  <a:lnTo>
                    <a:pt x="214" y="120"/>
                  </a:lnTo>
                  <a:lnTo>
                    <a:pt x="218" y="116"/>
                  </a:lnTo>
                  <a:lnTo>
                    <a:pt x="222" y="111"/>
                  </a:lnTo>
                  <a:lnTo>
                    <a:pt x="226" y="107"/>
                  </a:lnTo>
                  <a:lnTo>
                    <a:pt x="230" y="105"/>
                  </a:lnTo>
                  <a:lnTo>
                    <a:pt x="235" y="95"/>
                  </a:lnTo>
                  <a:lnTo>
                    <a:pt x="241" y="90"/>
                  </a:lnTo>
                  <a:lnTo>
                    <a:pt x="247" y="82"/>
                  </a:lnTo>
                  <a:lnTo>
                    <a:pt x="253" y="76"/>
                  </a:lnTo>
                  <a:lnTo>
                    <a:pt x="254" y="67"/>
                  </a:lnTo>
                  <a:lnTo>
                    <a:pt x="256" y="61"/>
                  </a:lnTo>
                  <a:lnTo>
                    <a:pt x="258" y="54"/>
                  </a:lnTo>
                  <a:lnTo>
                    <a:pt x="258" y="48"/>
                  </a:lnTo>
                  <a:lnTo>
                    <a:pt x="256" y="40"/>
                  </a:lnTo>
                  <a:lnTo>
                    <a:pt x="256" y="35"/>
                  </a:lnTo>
                  <a:lnTo>
                    <a:pt x="253" y="29"/>
                  </a:lnTo>
                  <a:lnTo>
                    <a:pt x="251" y="23"/>
                  </a:lnTo>
                  <a:lnTo>
                    <a:pt x="247" y="18"/>
                  </a:lnTo>
                  <a:lnTo>
                    <a:pt x="241" y="12"/>
                  </a:lnTo>
                  <a:lnTo>
                    <a:pt x="237" y="8"/>
                  </a:lnTo>
                  <a:lnTo>
                    <a:pt x="232" y="6"/>
                  </a:lnTo>
                  <a:lnTo>
                    <a:pt x="224" y="2"/>
                  </a:lnTo>
                  <a:lnTo>
                    <a:pt x="218" y="0"/>
                  </a:lnTo>
                  <a:lnTo>
                    <a:pt x="211" y="0"/>
                  </a:lnTo>
                  <a:lnTo>
                    <a:pt x="205" y="0"/>
                  </a:lnTo>
                  <a:close/>
                </a:path>
              </a:pathLst>
            </a:custGeom>
            <a:solidFill>
              <a:srgbClr val="000000"/>
            </a:solidFill>
            <a:ln w="9525">
              <a:noFill/>
              <a:round/>
              <a:headEnd/>
              <a:tailEnd/>
            </a:ln>
          </p:spPr>
          <p:txBody>
            <a:bodyPr/>
            <a:lstStyle/>
            <a:p>
              <a:endParaRPr lang="en-US"/>
            </a:p>
          </p:txBody>
        </p:sp>
        <p:sp>
          <p:nvSpPr>
            <p:cNvPr id="79941" name="Freeform 14"/>
            <p:cNvSpPr>
              <a:spLocks/>
            </p:cNvSpPr>
            <p:nvPr/>
          </p:nvSpPr>
          <p:spPr bwMode="auto">
            <a:xfrm>
              <a:off x="1679" y="3363"/>
              <a:ext cx="142" cy="185"/>
            </a:xfrm>
            <a:custGeom>
              <a:avLst/>
              <a:gdLst>
                <a:gd name="T0" fmla="*/ 6 w 285"/>
                <a:gd name="T1" fmla="*/ 0 h 371"/>
                <a:gd name="T2" fmla="*/ 8 w 285"/>
                <a:gd name="T3" fmla="*/ 0 h 371"/>
                <a:gd name="T4" fmla="*/ 10 w 285"/>
                <a:gd name="T5" fmla="*/ 0 h 371"/>
                <a:gd name="T6" fmla="*/ 11 w 285"/>
                <a:gd name="T7" fmla="*/ 1 h 371"/>
                <a:gd name="T8" fmla="*/ 13 w 285"/>
                <a:gd name="T9" fmla="*/ 1 h 371"/>
                <a:gd name="T10" fmla="*/ 15 w 285"/>
                <a:gd name="T11" fmla="*/ 2 h 371"/>
                <a:gd name="T12" fmla="*/ 17 w 285"/>
                <a:gd name="T13" fmla="*/ 3 h 371"/>
                <a:gd name="T14" fmla="*/ 19 w 285"/>
                <a:gd name="T15" fmla="*/ 5 h 371"/>
                <a:gd name="T16" fmla="*/ 22 w 285"/>
                <a:gd name="T17" fmla="*/ 7 h 371"/>
                <a:gd name="T18" fmla="*/ 24 w 285"/>
                <a:gd name="T19" fmla="*/ 8 h 371"/>
                <a:gd name="T20" fmla="*/ 27 w 285"/>
                <a:gd name="T21" fmla="*/ 11 h 371"/>
                <a:gd name="T22" fmla="*/ 29 w 285"/>
                <a:gd name="T23" fmla="*/ 13 h 371"/>
                <a:gd name="T24" fmla="*/ 31 w 285"/>
                <a:gd name="T25" fmla="*/ 16 h 371"/>
                <a:gd name="T26" fmla="*/ 32 w 285"/>
                <a:gd name="T27" fmla="*/ 19 h 371"/>
                <a:gd name="T28" fmla="*/ 33 w 285"/>
                <a:gd name="T29" fmla="*/ 21 h 371"/>
                <a:gd name="T30" fmla="*/ 34 w 285"/>
                <a:gd name="T31" fmla="*/ 25 h 371"/>
                <a:gd name="T32" fmla="*/ 35 w 285"/>
                <a:gd name="T33" fmla="*/ 27 h 371"/>
                <a:gd name="T34" fmla="*/ 35 w 285"/>
                <a:gd name="T35" fmla="*/ 30 h 371"/>
                <a:gd name="T36" fmla="*/ 35 w 285"/>
                <a:gd name="T37" fmla="*/ 33 h 371"/>
                <a:gd name="T38" fmla="*/ 35 w 285"/>
                <a:gd name="T39" fmla="*/ 36 h 371"/>
                <a:gd name="T40" fmla="*/ 35 w 285"/>
                <a:gd name="T41" fmla="*/ 38 h 371"/>
                <a:gd name="T42" fmla="*/ 35 w 285"/>
                <a:gd name="T43" fmla="*/ 40 h 371"/>
                <a:gd name="T44" fmla="*/ 34 w 285"/>
                <a:gd name="T45" fmla="*/ 42 h 371"/>
                <a:gd name="T46" fmla="*/ 33 w 285"/>
                <a:gd name="T47" fmla="*/ 44 h 371"/>
                <a:gd name="T48" fmla="*/ 32 w 285"/>
                <a:gd name="T49" fmla="*/ 45 h 371"/>
                <a:gd name="T50" fmla="*/ 30 w 285"/>
                <a:gd name="T51" fmla="*/ 46 h 371"/>
                <a:gd name="T52" fmla="*/ 28 w 285"/>
                <a:gd name="T53" fmla="*/ 46 h 371"/>
                <a:gd name="T54" fmla="*/ 26 w 285"/>
                <a:gd name="T55" fmla="*/ 45 h 371"/>
                <a:gd name="T56" fmla="*/ 25 w 285"/>
                <a:gd name="T57" fmla="*/ 43 h 371"/>
                <a:gd name="T58" fmla="*/ 24 w 285"/>
                <a:gd name="T59" fmla="*/ 41 h 371"/>
                <a:gd name="T60" fmla="*/ 24 w 285"/>
                <a:gd name="T61" fmla="*/ 39 h 371"/>
                <a:gd name="T62" fmla="*/ 24 w 285"/>
                <a:gd name="T63" fmla="*/ 37 h 371"/>
                <a:gd name="T64" fmla="*/ 24 w 285"/>
                <a:gd name="T65" fmla="*/ 34 h 371"/>
                <a:gd name="T66" fmla="*/ 24 w 285"/>
                <a:gd name="T67" fmla="*/ 31 h 371"/>
                <a:gd name="T68" fmla="*/ 24 w 285"/>
                <a:gd name="T69" fmla="*/ 30 h 371"/>
                <a:gd name="T70" fmla="*/ 24 w 285"/>
                <a:gd name="T71" fmla="*/ 28 h 371"/>
                <a:gd name="T72" fmla="*/ 24 w 285"/>
                <a:gd name="T73" fmla="*/ 26 h 371"/>
                <a:gd name="T74" fmla="*/ 23 w 285"/>
                <a:gd name="T75" fmla="*/ 25 h 371"/>
                <a:gd name="T76" fmla="*/ 23 w 285"/>
                <a:gd name="T77" fmla="*/ 23 h 371"/>
                <a:gd name="T78" fmla="*/ 22 w 285"/>
                <a:gd name="T79" fmla="*/ 21 h 371"/>
                <a:gd name="T80" fmla="*/ 20 w 285"/>
                <a:gd name="T81" fmla="*/ 19 h 371"/>
                <a:gd name="T82" fmla="*/ 18 w 285"/>
                <a:gd name="T83" fmla="*/ 16 h 371"/>
                <a:gd name="T84" fmla="*/ 15 w 285"/>
                <a:gd name="T85" fmla="*/ 14 h 371"/>
                <a:gd name="T86" fmla="*/ 13 w 285"/>
                <a:gd name="T87" fmla="*/ 13 h 371"/>
                <a:gd name="T88" fmla="*/ 10 w 285"/>
                <a:gd name="T89" fmla="*/ 11 h 371"/>
                <a:gd name="T90" fmla="*/ 7 w 285"/>
                <a:gd name="T91" fmla="*/ 10 h 371"/>
                <a:gd name="T92" fmla="*/ 4 w 285"/>
                <a:gd name="T93" fmla="*/ 8 h 371"/>
                <a:gd name="T94" fmla="*/ 2 w 285"/>
                <a:gd name="T95" fmla="*/ 7 h 371"/>
                <a:gd name="T96" fmla="*/ 0 w 285"/>
                <a:gd name="T97" fmla="*/ 5 h 371"/>
                <a:gd name="T98" fmla="*/ 0 w 285"/>
                <a:gd name="T99" fmla="*/ 3 h 371"/>
                <a:gd name="T100" fmla="*/ 0 w 285"/>
                <a:gd name="T101" fmla="*/ 2 h 371"/>
                <a:gd name="T102" fmla="*/ 2 w 285"/>
                <a:gd name="T103" fmla="*/ 0 h 371"/>
                <a:gd name="T104" fmla="*/ 4 w 285"/>
                <a:gd name="T105" fmla="*/ 0 h 371"/>
                <a:gd name="T106" fmla="*/ 5 w 285"/>
                <a:gd name="T107" fmla="*/ 0 h 3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71"/>
                <a:gd name="T164" fmla="*/ 285 w 285"/>
                <a:gd name="T165" fmla="*/ 371 h 3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71">
                  <a:moveTo>
                    <a:pt x="41" y="2"/>
                  </a:moveTo>
                  <a:lnTo>
                    <a:pt x="47" y="0"/>
                  </a:lnTo>
                  <a:lnTo>
                    <a:pt x="51" y="0"/>
                  </a:lnTo>
                  <a:lnTo>
                    <a:pt x="57" y="0"/>
                  </a:lnTo>
                  <a:lnTo>
                    <a:pt x="60" y="0"/>
                  </a:lnTo>
                  <a:lnTo>
                    <a:pt x="66" y="0"/>
                  </a:lnTo>
                  <a:lnTo>
                    <a:pt x="72" y="2"/>
                  </a:lnTo>
                  <a:lnTo>
                    <a:pt x="76" y="2"/>
                  </a:lnTo>
                  <a:lnTo>
                    <a:pt x="81" y="4"/>
                  </a:lnTo>
                  <a:lnTo>
                    <a:pt x="85" y="4"/>
                  </a:lnTo>
                  <a:lnTo>
                    <a:pt x="91" y="6"/>
                  </a:lnTo>
                  <a:lnTo>
                    <a:pt x="95" y="8"/>
                  </a:lnTo>
                  <a:lnTo>
                    <a:pt x="100" y="10"/>
                  </a:lnTo>
                  <a:lnTo>
                    <a:pt x="104" y="12"/>
                  </a:lnTo>
                  <a:lnTo>
                    <a:pt x="110" y="14"/>
                  </a:lnTo>
                  <a:lnTo>
                    <a:pt x="116" y="16"/>
                  </a:lnTo>
                  <a:lnTo>
                    <a:pt x="121" y="19"/>
                  </a:lnTo>
                  <a:lnTo>
                    <a:pt x="125" y="21"/>
                  </a:lnTo>
                  <a:lnTo>
                    <a:pt x="131" y="23"/>
                  </a:lnTo>
                  <a:lnTo>
                    <a:pt x="137" y="27"/>
                  </a:lnTo>
                  <a:lnTo>
                    <a:pt x="142" y="31"/>
                  </a:lnTo>
                  <a:lnTo>
                    <a:pt x="148" y="35"/>
                  </a:lnTo>
                  <a:lnTo>
                    <a:pt x="154" y="38"/>
                  </a:lnTo>
                  <a:lnTo>
                    <a:pt x="159" y="42"/>
                  </a:lnTo>
                  <a:lnTo>
                    <a:pt x="165" y="48"/>
                  </a:lnTo>
                  <a:lnTo>
                    <a:pt x="171" y="52"/>
                  </a:lnTo>
                  <a:lnTo>
                    <a:pt x="176" y="56"/>
                  </a:lnTo>
                  <a:lnTo>
                    <a:pt x="182" y="61"/>
                  </a:lnTo>
                  <a:lnTo>
                    <a:pt x="190" y="67"/>
                  </a:lnTo>
                  <a:lnTo>
                    <a:pt x="195" y="71"/>
                  </a:lnTo>
                  <a:lnTo>
                    <a:pt x="201" y="78"/>
                  </a:lnTo>
                  <a:lnTo>
                    <a:pt x="209" y="84"/>
                  </a:lnTo>
                  <a:lnTo>
                    <a:pt x="216" y="90"/>
                  </a:lnTo>
                  <a:lnTo>
                    <a:pt x="220" y="95"/>
                  </a:lnTo>
                  <a:lnTo>
                    <a:pt x="228" y="101"/>
                  </a:lnTo>
                  <a:lnTo>
                    <a:pt x="234" y="109"/>
                  </a:lnTo>
                  <a:lnTo>
                    <a:pt x="239" y="116"/>
                  </a:lnTo>
                  <a:lnTo>
                    <a:pt x="243" y="124"/>
                  </a:lnTo>
                  <a:lnTo>
                    <a:pt x="249" y="130"/>
                  </a:lnTo>
                  <a:lnTo>
                    <a:pt x="253" y="137"/>
                  </a:lnTo>
                  <a:lnTo>
                    <a:pt x="258" y="145"/>
                  </a:lnTo>
                  <a:lnTo>
                    <a:pt x="260" y="152"/>
                  </a:lnTo>
                  <a:lnTo>
                    <a:pt x="264" y="160"/>
                  </a:lnTo>
                  <a:lnTo>
                    <a:pt x="268" y="168"/>
                  </a:lnTo>
                  <a:lnTo>
                    <a:pt x="270" y="175"/>
                  </a:lnTo>
                  <a:lnTo>
                    <a:pt x="272" y="183"/>
                  </a:lnTo>
                  <a:lnTo>
                    <a:pt x="275" y="192"/>
                  </a:lnTo>
                  <a:lnTo>
                    <a:pt x="277" y="200"/>
                  </a:lnTo>
                  <a:lnTo>
                    <a:pt x="279" y="208"/>
                  </a:lnTo>
                  <a:lnTo>
                    <a:pt x="281" y="215"/>
                  </a:lnTo>
                  <a:lnTo>
                    <a:pt x="281" y="223"/>
                  </a:lnTo>
                  <a:lnTo>
                    <a:pt x="283" y="230"/>
                  </a:lnTo>
                  <a:lnTo>
                    <a:pt x="285" y="238"/>
                  </a:lnTo>
                  <a:lnTo>
                    <a:pt x="285" y="246"/>
                  </a:lnTo>
                  <a:lnTo>
                    <a:pt x="285" y="253"/>
                  </a:lnTo>
                  <a:lnTo>
                    <a:pt x="285" y="261"/>
                  </a:lnTo>
                  <a:lnTo>
                    <a:pt x="285" y="268"/>
                  </a:lnTo>
                  <a:lnTo>
                    <a:pt x="285" y="276"/>
                  </a:lnTo>
                  <a:lnTo>
                    <a:pt x="285" y="282"/>
                  </a:lnTo>
                  <a:lnTo>
                    <a:pt x="285" y="289"/>
                  </a:lnTo>
                  <a:lnTo>
                    <a:pt x="285" y="297"/>
                  </a:lnTo>
                  <a:lnTo>
                    <a:pt x="283" y="303"/>
                  </a:lnTo>
                  <a:lnTo>
                    <a:pt x="283" y="310"/>
                  </a:lnTo>
                  <a:lnTo>
                    <a:pt x="281" y="316"/>
                  </a:lnTo>
                  <a:lnTo>
                    <a:pt x="281" y="322"/>
                  </a:lnTo>
                  <a:lnTo>
                    <a:pt x="281" y="327"/>
                  </a:lnTo>
                  <a:lnTo>
                    <a:pt x="279" y="331"/>
                  </a:lnTo>
                  <a:lnTo>
                    <a:pt x="277" y="337"/>
                  </a:lnTo>
                  <a:lnTo>
                    <a:pt x="275" y="341"/>
                  </a:lnTo>
                  <a:lnTo>
                    <a:pt x="273" y="344"/>
                  </a:lnTo>
                  <a:lnTo>
                    <a:pt x="272" y="348"/>
                  </a:lnTo>
                  <a:lnTo>
                    <a:pt x="270" y="352"/>
                  </a:lnTo>
                  <a:lnTo>
                    <a:pt x="268" y="356"/>
                  </a:lnTo>
                  <a:lnTo>
                    <a:pt x="264" y="361"/>
                  </a:lnTo>
                  <a:lnTo>
                    <a:pt x="258" y="365"/>
                  </a:lnTo>
                  <a:lnTo>
                    <a:pt x="254" y="367"/>
                  </a:lnTo>
                  <a:lnTo>
                    <a:pt x="249" y="371"/>
                  </a:lnTo>
                  <a:lnTo>
                    <a:pt x="243" y="371"/>
                  </a:lnTo>
                  <a:lnTo>
                    <a:pt x="239" y="371"/>
                  </a:lnTo>
                  <a:lnTo>
                    <a:pt x="234" y="371"/>
                  </a:lnTo>
                  <a:lnTo>
                    <a:pt x="228" y="369"/>
                  </a:lnTo>
                  <a:lnTo>
                    <a:pt x="222" y="367"/>
                  </a:lnTo>
                  <a:lnTo>
                    <a:pt x="218" y="365"/>
                  </a:lnTo>
                  <a:lnTo>
                    <a:pt x="214" y="361"/>
                  </a:lnTo>
                  <a:lnTo>
                    <a:pt x="211" y="358"/>
                  </a:lnTo>
                  <a:lnTo>
                    <a:pt x="207" y="354"/>
                  </a:lnTo>
                  <a:lnTo>
                    <a:pt x="203" y="348"/>
                  </a:lnTo>
                  <a:lnTo>
                    <a:pt x="201" y="344"/>
                  </a:lnTo>
                  <a:lnTo>
                    <a:pt x="199" y="341"/>
                  </a:lnTo>
                  <a:lnTo>
                    <a:pt x="197" y="335"/>
                  </a:lnTo>
                  <a:lnTo>
                    <a:pt x="197" y="329"/>
                  </a:lnTo>
                  <a:lnTo>
                    <a:pt x="195" y="323"/>
                  </a:lnTo>
                  <a:lnTo>
                    <a:pt x="195" y="318"/>
                  </a:lnTo>
                  <a:lnTo>
                    <a:pt x="195" y="310"/>
                  </a:lnTo>
                  <a:lnTo>
                    <a:pt x="195" y="303"/>
                  </a:lnTo>
                  <a:lnTo>
                    <a:pt x="195" y="297"/>
                  </a:lnTo>
                  <a:lnTo>
                    <a:pt x="195" y="289"/>
                  </a:lnTo>
                  <a:lnTo>
                    <a:pt x="195" y="282"/>
                  </a:lnTo>
                  <a:lnTo>
                    <a:pt x="197" y="274"/>
                  </a:lnTo>
                  <a:lnTo>
                    <a:pt x="197" y="266"/>
                  </a:lnTo>
                  <a:lnTo>
                    <a:pt x="199" y="259"/>
                  </a:lnTo>
                  <a:lnTo>
                    <a:pt x="197" y="255"/>
                  </a:lnTo>
                  <a:lnTo>
                    <a:pt x="197" y="251"/>
                  </a:lnTo>
                  <a:lnTo>
                    <a:pt x="197" y="246"/>
                  </a:lnTo>
                  <a:lnTo>
                    <a:pt x="197" y="242"/>
                  </a:lnTo>
                  <a:lnTo>
                    <a:pt x="197" y="238"/>
                  </a:lnTo>
                  <a:lnTo>
                    <a:pt x="195" y="234"/>
                  </a:lnTo>
                  <a:lnTo>
                    <a:pt x="195" y="228"/>
                  </a:lnTo>
                  <a:lnTo>
                    <a:pt x="195" y="225"/>
                  </a:lnTo>
                  <a:lnTo>
                    <a:pt x="194" y="221"/>
                  </a:lnTo>
                  <a:lnTo>
                    <a:pt x="192" y="215"/>
                  </a:lnTo>
                  <a:lnTo>
                    <a:pt x="192" y="211"/>
                  </a:lnTo>
                  <a:lnTo>
                    <a:pt x="190" y="208"/>
                  </a:lnTo>
                  <a:lnTo>
                    <a:pt x="188" y="202"/>
                  </a:lnTo>
                  <a:lnTo>
                    <a:pt x="186" y="198"/>
                  </a:lnTo>
                  <a:lnTo>
                    <a:pt x="186" y="194"/>
                  </a:lnTo>
                  <a:lnTo>
                    <a:pt x="184" y="190"/>
                  </a:lnTo>
                  <a:lnTo>
                    <a:pt x="182" y="185"/>
                  </a:lnTo>
                  <a:lnTo>
                    <a:pt x="180" y="181"/>
                  </a:lnTo>
                  <a:lnTo>
                    <a:pt x="176" y="175"/>
                  </a:lnTo>
                  <a:lnTo>
                    <a:pt x="176" y="171"/>
                  </a:lnTo>
                  <a:lnTo>
                    <a:pt x="171" y="164"/>
                  </a:lnTo>
                  <a:lnTo>
                    <a:pt x="167" y="156"/>
                  </a:lnTo>
                  <a:lnTo>
                    <a:pt x="159" y="149"/>
                  </a:lnTo>
                  <a:lnTo>
                    <a:pt x="156" y="141"/>
                  </a:lnTo>
                  <a:lnTo>
                    <a:pt x="148" y="133"/>
                  </a:lnTo>
                  <a:lnTo>
                    <a:pt x="142" y="128"/>
                  </a:lnTo>
                  <a:lnTo>
                    <a:pt x="135" y="122"/>
                  </a:lnTo>
                  <a:lnTo>
                    <a:pt x="127" y="118"/>
                  </a:lnTo>
                  <a:lnTo>
                    <a:pt x="119" y="113"/>
                  </a:lnTo>
                  <a:lnTo>
                    <a:pt x="112" y="109"/>
                  </a:lnTo>
                  <a:lnTo>
                    <a:pt x="104" y="105"/>
                  </a:lnTo>
                  <a:lnTo>
                    <a:pt x="97" y="101"/>
                  </a:lnTo>
                  <a:lnTo>
                    <a:pt x="87" y="97"/>
                  </a:lnTo>
                  <a:lnTo>
                    <a:pt x="81" y="94"/>
                  </a:lnTo>
                  <a:lnTo>
                    <a:pt x="72" y="90"/>
                  </a:lnTo>
                  <a:lnTo>
                    <a:pt x="64" y="86"/>
                  </a:lnTo>
                  <a:lnTo>
                    <a:pt x="57" y="82"/>
                  </a:lnTo>
                  <a:lnTo>
                    <a:pt x="51" y="78"/>
                  </a:lnTo>
                  <a:lnTo>
                    <a:pt x="43" y="75"/>
                  </a:lnTo>
                  <a:lnTo>
                    <a:pt x="36" y="71"/>
                  </a:lnTo>
                  <a:lnTo>
                    <a:pt x="30" y="67"/>
                  </a:lnTo>
                  <a:lnTo>
                    <a:pt x="24" y="61"/>
                  </a:lnTo>
                  <a:lnTo>
                    <a:pt x="17" y="57"/>
                  </a:lnTo>
                  <a:lnTo>
                    <a:pt x="13" y="52"/>
                  </a:lnTo>
                  <a:lnTo>
                    <a:pt x="9" y="46"/>
                  </a:lnTo>
                  <a:lnTo>
                    <a:pt x="5" y="40"/>
                  </a:lnTo>
                  <a:lnTo>
                    <a:pt x="2" y="37"/>
                  </a:lnTo>
                  <a:lnTo>
                    <a:pt x="0" y="31"/>
                  </a:lnTo>
                  <a:lnTo>
                    <a:pt x="0" y="27"/>
                  </a:lnTo>
                  <a:lnTo>
                    <a:pt x="0" y="23"/>
                  </a:lnTo>
                  <a:lnTo>
                    <a:pt x="0" y="19"/>
                  </a:lnTo>
                  <a:lnTo>
                    <a:pt x="3" y="16"/>
                  </a:lnTo>
                  <a:lnTo>
                    <a:pt x="5" y="12"/>
                  </a:lnTo>
                  <a:lnTo>
                    <a:pt x="11" y="10"/>
                  </a:lnTo>
                  <a:lnTo>
                    <a:pt x="17" y="6"/>
                  </a:lnTo>
                  <a:lnTo>
                    <a:pt x="22" y="4"/>
                  </a:lnTo>
                  <a:lnTo>
                    <a:pt x="26" y="4"/>
                  </a:lnTo>
                  <a:lnTo>
                    <a:pt x="32" y="2"/>
                  </a:lnTo>
                  <a:lnTo>
                    <a:pt x="36" y="2"/>
                  </a:lnTo>
                  <a:lnTo>
                    <a:pt x="41" y="2"/>
                  </a:lnTo>
                  <a:close/>
                </a:path>
              </a:pathLst>
            </a:custGeom>
            <a:solidFill>
              <a:srgbClr val="000000"/>
            </a:solidFill>
            <a:ln w="9525">
              <a:noFill/>
              <a:round/>
              <a:headEnd/>
              <a:tailEnd/>
            </a:ln>
          </p:spPr>
          <p:txBody>
            <a:bodyPr/>
            <a:lstStyle/>
            <a:p>
              <a:endParaRPr lang="en-US"/>
            </a:p>
          </p:txBody>
        </p:sp>
        <p:sp>
          <p:nvSpPr>
            <p:cNvPr id="79942" name="Freeform 15"/>
            <p:cNvSpPr>
              <a:spLocks/>
            </p:cNvSpPr>
            <p:nvPr/>
          </p:nvSpPr>
          <p:spPr bwMode="auto">
            <a:xfrm>
              <a:off x="1529" y="3445"/>
              <a:ext cx="215" cy="180"/>
            </a:xfrm>
            <a:custGeom>
              <a:avLst/>
              <a:gdLst>
                <a:gd name="T0" fmla="*/ 12 w 432"/>
                <a:gd name="T1" fmla="*/ 14 h 359"/>
                <a:gd name="T2" fmla="*/ 9 w 432"/>
                <a:gd name="T3" fmla="*/ 12 h 359"/>
                <a:gd name="T4" fmla="*/ 6 w 432"/>
                <a:gd name="T5" fmla="*/ 13 h 359"/>
                <a:gd name="T6" fmla="*/ 3 w 432"/>
                <a:gd name="T7" fmla="*/ 14 h 359"/>
                <a:gd name="T8" fmla="*/ 1 w 432"/>
                <a:gd name="T9" fmla="*/ 17 h 359"/>
                <a:gd name="T10" fmla="*/ 0 w 432"/>
                <a:gd name="T11" fmla="*/ 19 h 359"/>
                <a:gd name="T12" fmla="*/ 0 w 432"/>
                <a:gd name="T13" fmla="*/ 22 h 359"/>
                <a:gd name="T14" fmla="*/ 0 w 432"/>
                <a:gd name="T15" fmla="*/ 25 h 359"/>
                <a:gd name="T16" fmla="*/ 0 w 432"/>
                <a:gd name="T17" fmla="*/ 28 h 359"/>
                <a:gd name="T18" fmla="*/ 0 w 432"/>
                <a:gd name="T19" fmla="*/ 31 h 359"/>
                <a:gd name="T20" fmla="*/ 1 w 432"/>
                <a:gd name="T21" fmla="*/ 34 h 359"/>
                <a:gd name="T22" fmla="*/ 3 w 432"/>
                <a:gd name="T23" fmla="*/ 37 h 359"/>
                <a:gd name="T24" fmla="*/ 4 w 432"/>
                <a:gd name="T25" fmla="*/ 40 h 359"/>
                <a:gd name="T26" fmla="*/ 7 w 432"/>
                <a:gd name="T27" fmla="*/ 42 h 359"/>
                <a:gd name="T28" fmla="*/ 9 w 432"/>
                <a:gd name="T29" fmla="*/ 44 h 359"/>
                <a:gd name="T30" fmla="*/ 13 w 432"/>
                <a:gd name="T31" fmla="*/ 45 h 359"/>
                <a:gd name="T32" fmla="*/ 16 w 432"/>
                <a:gd name="T33" fmla="*/ 45 h 359"/>
                <a:gd name="T34" fmla="*/ 18 w 432"/>
                <a:gd name="T35" fmla="*/ 45 h 359"/>
                <a:gd name="T36" fmla="*/ 21 w 432"/>
                <a:gd name="T37" fmla="*/ 45 h 359"/>
                <a:gd name="T38" fmla="*/ 23 w 432"/>
                <a:gd name="T39" fmla="*/ 45 h 359"/>
                <a:gd name="T40" fmla="*/ 25 w 432"/>
                <a:gd name="T41" fmla="*/ 45 h 359"/>
                <a:gd name="T42" fmla="*/ 27 w 432"/>
                <a:gd name="T43" fmla="*/ 45 h 359"/>
                <a:gd name="T44" fmla="*/ 30 w 432"/>
                <a:gd name="T45" fmla="*/ 44 h 359"/>
                <a:gd name="T46" fmla="*/ 32 w 432"/>
                <a:gd name="T47" fmla="*/ 44 h 359"/>
                <a:gd name="T48" fmla="*/ 34 w 432"/>
                <a:gd name="T49" fmla="*/ 43 h 359"/>
                <a:gd name="T50" fmla="*/ 37 w 432"/>
                <a:gd name="T51" fmla="*/ 42 h 359"/>
                <a:gd name="T52" fmla="*/ 41 w 432"/>
                <a:gd name="T53" fmla="*/ 40 h 359"/>
                <a:gd name="T54" fmla="*/ 44 w 432"/>
                <a:gd name="T55" fmla="*/ 37 h 359"/>
                <a:gd name="T56" fmla="*/ 47 w 432"/>
                <a:gd name="T57" fmla="*/ 34 h 359"/>
                <a:gd name="T58" fmla="*/ 49 w 432"/>
                <a:gd name="T59" fmla="*/ 31 h 359"/>
                <a:gd name="T60" fmla="*/ 51 w 432"/>
                <a:gd name="T61" fmla="*/ 27 h 359"/>
                <a:gd name="T62" fmla="*/ 52 w 432"/>
                <a:gd name="T63" fmla="*/ 23 h 359"/>
                <a:gd name="T64" fmla="*/ 53 w 432"/>
                <a:gd name="T65" fmla="*/ 20 h 359"/>
                <a:gd name="T66" fmla="*/ 53 w 432"/>
                <a:gd name="T67" fmla="*/ 16 h 359"/>
                <a:gd name="T68" fmla="*/ 53 w 432"/>
                <a:gd name="T69" fmla="*/ 13 h 359"/>
                <a:gd name="T70" fmla="*/ 53 w 432"/>
                <a:gd name="T71" fmla="*/ 10 h 359"/>
                <a:gd name="T72" fmla="*/ 52 w 432"/>
                <a:gd name="T73" fmla="*/ 7 h 359"/>
                <a:gd name="T74" fmla="*/ 50 w 432"/>
                <a:gd name="T75" fmla="*/ 4 h 359"/>
                <a:gd name="T76" fmla="*/ 47 w 432"/>
                <a:gd name="T77" fmla="*/ 2 h 359"/>
                <a:gd name="T78" fmla="*/ 43 w 432"/>
                <a:gd name="T79" fmla="*/ 0 h 359"/>
                <a:gd name="T80" fmla="*/ 40 w 432"/>
                <a:gd name="T81" fmla="*/ 1 h 359"/>
                <a:gd name="T82" fmla="*/ 37 w 432"/>
                <a:gd name="T83" fmla="*/ 2 h 359"/>
                <a:gd name="T84" fmla="*/ 35 w 432"/>
                <a:gd name="T85" fmla="*/ 5 h 359"/>
                <a:gd name="T86" fmla="*/ 34 w 432"/>
                <a:gd name="T87" fmla="*/ 8 h 359"/>
                <a:gd name="T88" fmla="*/ 35 w 432"/>
                <a:gd name="T89" fmla="*/ 12 h 359"/>
                <a:gd name="T90" fmla="*/ 36 w 432"/>
                <a:gd name="T91" fmla="*/ 15 h 359"/>
                <a:gd name="T92" fmla="*/ 36 w 432"/>
                <a:gd name="T93" fmla="*/ 19 h 359"/>
                <a:gd name="T94" fmla="*/ 36 w 432"/>
                <a:gd name="T95" fmla="*/ 22 h 359"/>
                <a:gd name="T96" fmla="*/ 35 w 432"/>
                <a:gd name="T97" fmla="*/ 25 h 359"/>
                <a:gd name="T98" fmla="*/ 33 w 432"/>
                <a:gd name="T99" fmla="*/ 29 h 359"/>
                <a:gd name="T100" fmla="*/ 30 w 432"/>
                <a:gd name="T101" fmla="*/ 32 h 359"/>
                <a:gd name="T102" fmla="*/ 27 w 432"/>
                <a:gd name="T103" fmla="*/ 34 h 359"/>
                <a:gd name="T104" fmla="*/ 23 w 432"/>
                <a:gd name="T105" fmla="*/ 35 h 359"/>
                <a:gd name="T106" fmla="*/ 21 w 432"/>
                <a:gd name="T107" fmla="*/ 35 h 359"/>
                <a:gd name="T108" fmla="*/ 18 w 432"/>
                <a:gd name="T109" fmla="*/ 35 h 359"/>
                <a:gd name="T110" fmla="*/ 16 w 432"/>
                <a:gd name="T111" fmla="*/ 34 h 359"/>
                <a:gd name="T112" fmla="*/ 12 w 432"/>
                <a:gd name="T113" fmla="*/ 32 h 359"/>
                <a:gd name="T114" fmla="*/ 11 w 432"/>
                <a:gd name="T115" fmla="*/ 28 h 359"/>
                <a:gd name="T116" fmla="*/ 11 w 432"/>
                <a:gd name="T117" fmla="*/ 24 h 359"/>
                <a:gd name="T118" fmla="*/ 11 w 432"/>
                <a:gd name="T119" fmla="*/ 22 h 359"/>
                <a:gd name="T120" fmla="*/ 12 w 432"/>
                <a:gd name="T121" fmla="*/ 18 h 359"/>
                <a:gd name="T122" fmla="*/ 12 w 432"/>
                <a:gd name="T123" fmla="*/ 16 h 359"/>
                <a:gd name="T124" fmla="*/ 13 w 432"/>
                <a:gd name="T125" fmla="*/ 15 h 3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359"/>
                <a:gd name="T191" fmla="*/ 432 w 432"/>
                <a:gd name="T192" fmla="*/ 359 h 3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359">
                  <a:moveTo>
                    <a:pt x="107" y="118"/>
                  </a:moveTo>
                  <a:lnTo>
                    <a:pt x="105" y="116"/>
                  </a:lnTo>
                  <a:lnTo>
                    <a:pt x="103" y="112"/>
                  </a:lnTo>
                  <a:lnTo>
                    <a:pt x="99" y="108"/>
                  </a:lnTo>
                  <a:lnTo>
                    <a:pt x="93" y="102"/>
                  </a:lnTo>
                  <a:lnTo>
                    <a:pt x="88" y="99"/>
                  </a:lnTo>
                  <a:lnTo>
                    <a:pt x="80" y="95"/>
                  </a:lnTo>
                  <a:lnTo>
                    <a:pt x="72" y="93"/>
                  </a:lnTo>
                  <a:lnTo>
                    <a:pt x="67" y="95"/>
                  </a:lnTo>
                  <a:lnTo>
                    <a:pt x="61" y="97"/>
                  </a:lnTo>
                  <a:lnTo>
                    <a:pt x="57" y="99"/>
                  </a:lnTo>
                  <a:lnTo>
                    <a:pt x="52" y="100"/>
                  </a:lnTo>
                  <a:lnTo>
                    <a:pt x="48" y="102"/>
                  </a:lnTo>
                  <a:lnTo>
                    <a:pt x="42" y="106"/>
                  </a:lnTo>
                  <a:lnTo>
                    <a:pt x="36" y="108"/>
                  </a:lnTo>
                  <a:lnTo>
                    <a:pt x="31" y="112"/>
                  </a:lnTo>
                  <a:lnTo>
                    <a:pt x="27" y="118"/>
                  </a:lnTo>
                  <a:lnTo>
                    <a:pt x="21" y="121"/>
                  </a:lnTo>
                  <a:lnTo>
                    <a:pt x="15" y="127"/>
                  </a:lnTo>
                  <a:lnTo>
                    <a:pt x="12" y="133"/>
                  </a:lnTo>
                  <a:lnTo>
                    <a:pt x="8" y="138"/>
                  </a:lnTo>
                  <a:lnTo>
                    <a:pt x="6" y="142"/>
                  </a:lnTo>
                  <a:lnTo>
                    <a:pt x="4" y="146"/>
                  </a:lnTo>
                  <a:lnTo>
                    <a:pt x="2" y="152"/>
                  </a:lnTo>
                  <a:lnTo>
                    <a:pt x="2" y="156"/>
                  </a:lnTo>
                  <a:lnTo>
                    <a:pt x="0" y="161"/>
                  </a:lnTo>
                  <a:lnTo>
                    <a:pt x="0" y="165"/>
                  </a:lnTo>
                  <a:lnTo>
                    <a:pt x="0" y="171"/>
                  </a:lnTo>
                  <a:lnTo>
                    <a:pt x="0" y="176"/>
                  </a:lnTo>
                  <a:lnTo>
                    <a:pt x="0" y="182"/>
                  </a:lnTo>
                  <a:lnTo>
                    <a:pt x="0" y="188"/>
                  </a:lnTo>
                  <a:lnTo>
                    <a:pt x="0" y="194"/>
                  </a:lnTo>
                  <a:lnTo>
                    <a:pt x="0" y="199"/>
                  </a:lnTo>
                  <a:lnTo>
                    <a:pt x="0" y="205"/>
                  </a:lnTo>
                  <a:lnTo>
                    <a:pt x="2" y="213"/>
                  </a:lnTo>
                  <a:lnTo>
                    <a:pt x="2" y="218"/>
                  </a:lnTo>
                  <a:lnTo>
                    <a:pt x="4" y="226"/>
                  </a:lnTo>
                  <a:lnTo>
                    <a:pt x="4" y="232"/>
                  </a:lnTo>
                  <a:lnTo>
                    <a:pt x="6" y="237"/>
                  </a:lnTo>
                  <a:lnTo>
                    <a:pt x="6" y="243"/>
                  </a:lnTo>
                  <a:lnTo>
                    <a:pt x="8" y="251"/>
                  </a:lnTo>
                  <a:lnTo>
                    <a:pt x="10" y="256"/>
                  </a:lnTo>
                  <a:lnTo>
                    <a:pt x="12" y="262"/>
                  </a:lnTo>
                  <a:lnTo>
                    <a:pt x="15" y="270"/>
                  </a:lnTo>
                  <a:lnTo>
                    <a:pt x="17" y="275"/>
                  </a:lnTo>
                  <a:lnTo>
                    <a:pt x="19" y="281"/>
                  </a:lnTo>
                  <a:lnTo>
                    <a:pt x="23" y="287"/>
                  </a:lnTo>
                  <a:lnTo>
                    <a:pt x="25" y="292"/>
                  </a:lnTo>
                  <a:lnTo>
                    <a:pt x="29" y="298"/>
                  </a:lnTo>
                  <a:lnTo>
                    <a:pt x="31" y="304"/>
                  </a:lnTo>
                  <a:lnTo>
                    <a:pt x="34" y="310"/>
                  </a:lnTo>
                  <a:lnTo>
                    <a:pt x="38" y="313"/>
                  </a:lnTo>
                  <a:lnTo>
                    <a:pt x="44" y="319"/>
                  </a:lnTo>
                  <a:lnTo>
                    <a:pt x="48" y="323"/>
                  </a:lnTo>
                  <a:lnTo>
                    <a:pt x="52" y="329"/>
                  </a:lnTo>
                  <a:lnTo>
                    <a:pt x="57" y="332"/>
                  </a:lnTo>
                  <a:lnTo>
                    <a:pt x="63" y="336"/>
                  </a:lnTo>
                  <a:lnTo>
                    <a:pt x="67" y="340"/>
                  </a:lnTo>
                  <a:lnTo>
                    <a:pt x="72" y="342"/>
                  </a:lnTo>
                  <a:lnTo>
                    <a:pt x="78" y="346"/>
                  </a:lnTo>
                  <a:lnTo>
                    <a:pt x="86" y="348"/>
                  </a:lnTo>
                  <a:lnTo>
                    <a:pt x="91" y="349"/>
                  </a:lnTo>
                  <a:lnTo>
                    <a:pt x="97" y="351"/>
                  </a:lnTo>
                  <a:lnTo>
                    <a:pt x="105" y="353"/>
                  </a:lnTo>
                  <a:lnTo>
                    <a:pt x="112" y="355"/>
                  </a:lnTo>
                  <a:lnTo>
                    <a:pt x="120" y="355"/>
                  </a:lnTo>
                  <a:lnTo>
                    <a:pt x="128" y="357"/>
                  </a:lnTo>
                  <a:lnTo>
                    <a:pt x="131" y="357"/>
                  </a:lnTo>
                  <a:lnTo>
                    <a:pt x="135" y="357"/>
                  </a:lnTo>
                  <a:lnTo>
                    <a:pt x="141" y="359"/>
                  </a:lnTo>
                  <a:lnTo>
                    <a:pt x="147" y="359"/>
                  </a:lnTo>
                  <a:lnTo>
                    <a:pt x="150" y="359"/>
                  </a:lnTo>
                  <a:lnTo>
                    <a:pt x="154" y="359"/>
                  </a:lnTo>
                  <a:lnTo>
                    <a:pt x="158" y="359"/>
                  </a:lnTo>
                  <a:lnTo>
                    <a:pt x="162" y="359"/>
                  </a:lnTo>
                  <a:lnTo>
                    <a:pt x="168" y="359"/>
                  </a:lnTo>
                  <a:lnTo>
                    <a:pt x="171" y="359"/>
                  </a:lnTo>
                  <a:lnTo>
                    <a:pt x="175" y="359"/>
                  </a:lnTo>
                  <a:lnTo>
                    <a:pt x="181" y="359"/>
                  </a:lnTo>
                  <a:lnTo>
                    <a:pt x="185" y="359"/>
                  </a:lnTo>
                  <a:lnTo>
                    <a:pt x="190" y="359"/>
                  </a:lnTo>
                  <a:lnTo>
                    <a:pt x="194" y="359"/>
                  </a:lnTo>
                  <a:lnTo>
                    <a:pt x="200" y="359"/>
                  </a:lnTo>
                  <a:lnTo>
                    <a:pt x="204" y="357"/>
                  </a:lnTo>
                  <a:lnTo>
                    <a:pt x="209" y="357"/>
                  </a:lnTo>
                  <a:lnTo>
                    <a:pt x="213" y="357"/>
                  </a:lnTo>
                  <a:lnTo>
                    <a:pt x="219" y="357"/>
                  </a:lnTo>
                  <a:lnTo>
                    <a:pt x="223" y="355"/>
                  </a:lnTo>
                  <a:lnTo>
                    <a:pt x="228" y="355"/>
                  </a:lnTo>
                  <a:lnTo>
                    <a:pt x="232" y="353"/>
                  </a:lnTo>
                  <a:lnTo>
                    <a:pt x="238" y="353"/>
                  </a:lnTo>
                  <a:lnTo>
                    <a:pt x="242" y="351"/>
                  </a:lnTo>
                  <a:lnTo>
                    <a:pt x="247" y="351"/>
                  </a:lnTo>
                  <a:lnTo>
                    <a:pt x="251" y="349"/>
                  </a:lnTo>
                  <a:lnTo>
                    <a:pt x="257" y="349"/>
                  </a:lnTo>
                  <a:lnTo>
                    <a:pt x="261" y="348"/>
                  </a:lnTo>
                  <a:lnTo>
                    <a:pt x="264" y="346"/>
                  </a:lnTo>
                  <a:lnTo>
                    <a:pt x="270" y="344"/>
                  </a:lnTo>
                  <a:lnTo>
                    <a:pt x="274" y="344"/>
                  </a:lnTo>
                  <a:lnTo>
                    <a:pt x="278" y="342"/>
                  </a:lnTo>
                  <a:lnTo>
                    <a:pt x="284" y="340"/>
                  </a:lnTo>
                  <a:lnTo>
                    <a:pt x="287" y="340"/>
                  </a:lnTo>
                  <a:lnTo>
                    <a:pt x="293" y="338"/>
                  </a:lnTo>
                  <a:lnTo>
                    <a:pt x="301" y="334"/>
                  </a:lnTo>
                  <a:lnTo>
                    <a:pt x="308" y="330"/>
                  </a:lnTo>
                  <a:lnTo>
                    <a:pt x="316" y="327"/>
                  </a:lnTo>
                  <a:lnTo>
                    <a:pt x="325" y="323"/>
                  </a:lnTo>
                  <a:lnTo>
                    <a:pt x="331" y="317"/>
                  </a:lnTo>
                  <a:lnTo>
                    <a:pt x="341" y="311"/>
                  </a:lnTo>
                  <a:lnTo>
                    <a:pt x="346" y="306"/>
                  </a:lnTo>
                  <a:lnTo>
                    <a:pt x="354" y="302"/>
                  </a:lnTo>
                  <a:lnTo>
                    <a:pt x="360" y="296"/>
                  </a:lnTo>
                  <a:lnTo>
                    <a:pt x="365" y="289"/>
                  </a:lnTo>
                  <a:lnTo>
                    <a:pt x="371" y="283"/>
                  </a:lnTo>
                  <a:lnTo>
                    <a:pt x="377" y="275"/>
                  </a:lnTo>
                  <a:lnTo>
                    <a:pt x="382" y="270"/>
                  </a:lnTo>
                  <a:lnTo>
                    <a:pt x="386" y="262"/>
                  </a:lnTo>
                  <a:lnTo>
                    <a:pt x="392" y="254"/>
                  </a:lnTo>
                  <a:lnTo>
                    <a:pt x="396" y="249"/>
                  </a:lnTo>
                  <a:lnTo>
                    <a:pt x="399" y="241"/>
                  </a:lnTo>
                  <a:lnTo>
                    <a:pt x="403" y="233"/>
                  </a:lnTo>
                  <a:lnTo>
                    <a:pt x="405" y="226"/>
                  </a:lnTo>
                  <a:lnTo>
                    <a:pt x="409" y="218"/>
                  </a:lnTo>
                  <a:lnTo>
                    <a:pt x="413" y="211"/>
                  </a:lnTo>
                  <a:lnTo>
                    <a:pt x="417" y="205"/>
                  </a:lnTo>
                  <a:lnTo>
                    <a:pt x="419" y="197"/>
                  </a:lnTo>
                  <a:lnTo>
                    <a:pt x="422" y="190"/>
                  </a:lnTo>
                  <a:lnTo>
                    <a:pt x="422" y="182"/>
                  </a:lnTo>
                  <a:lnTo>
                    <a:pt x="424" y="175"/>
                  </a:lnTo>
                  <a:lnTo>
                    <a:pt x="426" y="167"/>
                  </a:lnTo>
                  <a:lnTo>
                    <a:pt x="428" y="159"/>
                  </a:lnTo>
                  <a:lnTo>
                    <a:pt x="428" y="154"/>
                  </a:lnTo>
                  <a:lnTo>
                    <a:pt x="430" y="146"/>
                  </a:lnTo>
                  <a:lnTo>
                    <a:pt x="430" y="138"/>
                  </a:lnTo>
                  <a:lnTo>
                    <a:pt x="432" y="131"/>
                  </a:lnTo>
                  <a:lnTo>
                    <a:pt x="430" y="125"/>
                  </a:lnTo>
                  <a:lnTo>
                    <a:pt x="430" y="118"/>
                  </a:lnTo>
                  <a:lnTo>
                    <a:pt x="430" y="110"/>
                  </a:lnTo>
                  <a:lnTo>
                    <a:pt x="430" y="104"/>
                  </a:lnTo>
                  <a:lnTo>
                    <a:pt x="430" y="97"/>
                  </a:lnTo>
                  <a:lnTo>
                    <a:pt x="430" y="91"/>
                  </a:lnTo>
                  <a:lnTo>
                    <a:pt x="430" y="85"/>
                  </a:lnTo>
                  <a:lnTo>
                    <a:pt x="428" y="81"/>
                  </a:lnTo>
                  <a:lnTo>
                    <a:pt x="426" y="74"/>
                  </a:lnTo>
                  <a:lnTo>
                    <a:pt x="424" y="70"/>
                  </a:lnTo>
                  <a:lnTo>
                    <a:pt x="422" y="62"/>
                  </a:lnTo>
                  <a:lnTo>
                    <a:pt x="420" y="59"/>
                  </a:lnTo>
                  <a:lnTo>
                    <a:pt x="419" y="53"/>
                  </a:lnTo>
                  <a:lnTo>
                    <a:pt x="415" y="49"/>
                  </a:lnTo>
                  <a:lnTo>
                    <a:pt x="413" y="43"/>
                  </a:lnTo>
                  <a:lnTo>
                    <a:pt x="411" y="40"/>
                  </a:lnTo>
                  <a:lnTo>
                    <a:pt x="405" y="32"/>
                  </a:lnTo>
                  <a:lnTo>
                    <a:pt x="399" y="24"/>
                  </a:lnTo>
                  <a:lnTo>
                    <a:pt x="392" y="19"/>
                  </a:lnTo>
                  <a:lnTo>
                    <a:pt x="386" y="13"/>
                  </a:lnTo>
                  <a:lnTo>
                    <a:pt x="379" y="9"/>
                  </a:lnTo>
                  <a:lnTo>
                    <a:pt x="371" y="5"/>
                  </a:lnTo>
                  <a:lnTo>
                    <a:pt x="363" y="2"/>
                  </a:lnTo>
                  <a:lnTo>
                    <a:pt x="358" y="0"/>
                  </a:lnTo>
                  <a:lnTo>
                    <a:pt x="350" y="0"/>
                  </a:lnTo>
                  <a:lnTo>
                    <a:pt x="342" y="0"/>
                  </a:lnTo>
                  <a:lnTo>
                    <a:pt x="335" y="0"/>
                  </a:lnTo>
                  <a:lnTo>
                    <a:pt x="329" y="2"/>
                  </a:lnTo>
                  <a:lnTo>
                    <a:pt x="322" y="2"/>
                  </a:lnTo>
                  <a:lnTo>
                    <a:pt x="318" y="5"/>
                  </a:lnTo>
                  <a:lnTo>
                    <a:pt x="310" y="7"/>
                  </a:lnTo>
                  <a:lnTo>
                    <a:pt x="306" y="11"/>
                  </a:lnTo>
                  <a:lnTo>
                    <a:pt x="301" y="15"/>
                  </a:lnTo>
                  <a:lnTo>
                    <a:pt x="297" y="19"/>
                  </a:lnTo>
                  <a:lnTo>
                    <a:pt x="293" y="24"/>
                  </a:lnTo>
                  <a:lnTo>
                    <a:pt x="289" y="30"/>
                  </a:lnTo>
                  <a:lnTo>
                    <a:pt x="285" y="36"/>
                  </a:lnTo>
                  <a:lnTo>
                    <a:pt x="284" y="42"/>
                  </a:lnTo>
                  <a:lnTo>
                    <a:pt x="282" y="47"/>
                  </a:lnTo>
                  <a:lnTo>
                    <a:pt x="282" y="55"/>
                  </a:lnTo>
                  <a:lnTo>
                    <a:pt x="280" y="62"/>
                  </a:lnTo>
                  <a:lnTo>
                    <a:pt x="280" y="68"/>
                  </a:lnTo>
                  <a:lnTo>
                    <a:pt x="280" y="76"/>
                  </a:lnTo>
                  <a:lnTo>
                    <a:pt x="284" y="83"/>
                  </a:lnTo>
                  <a:lnTo>
                    <a:pt x="284" y="89"/>
                  </a:lnTo>
                  <a:lnTo>
                    <a:pt x="285" y="95"/>
                  </a:lnTo>
                  <a:lnTo>
                    <a:pt x="287" y="102"/>
                  </a:lnTo>
                  <a:lnTo>
                    <a:pt x="289" y="110"/>
                  </a:lnTo>
                  <a:lnTo>
                    <a:pt x="291" y="118"/>
                  </a:lnTo>
                  <a:lnTo>
                    <a:pt x="293" y="123"/>
                  </a:lnTo>
                  <a:lnTo>
                    <a:pt x="293" y="131"/>
                  </a:lnTo>
                  <a:lnTo>
                    <a:pt x="295" y="138"/>
                  </a:lnTo>
                  <a:lnTo>
                    <a:pt x="295" y="146"/>
                  </a:lnTo>
                  <a:lnTo>
                    <a:pt x="295" y="154"/>
                  </a:lnTo>
                  <a:lnTo>
                    <a:pt x="295" y="161"/>
                  </a:lnTo>
                  <a:lnTo>
                    <a:pt x="295" y="171"/>
                  </a:lnTo>
                  <a:lnTo>
                    <a:pt x="293" y="176"/>
                  </a:lnTo>
                  <a:lnTo>
                    <a:pt x="289" y="186"/>
                  </a:lnTo>
                  <a:lnTo>
                    <a:pt x="287" y="190"/>
                  </a:lnTo>
                  <a:lnTo>
                    <a:pt x="287" y="194"/>
                  </a:lnTo>
                  <a:lnTo>
                    <a:pt x="284" y="197"/>
                  </a:lnTo>
                  <a:lnTo>
                    <a:pt x="284" y="203"/>
                  </a:lnTo>
                  <a:lnTo>
                    <a:pt x="278" y="211"/>
                  </a:lnTo>
                  <a:lnTo>
                    <a:pt x="272" y="218"/>
                  </a:lnTo>
                  <a:lnTo>
                    <a:pt x="266" y="226"/>
                  </a:lnTo>
                  <a:lnTo>
                    <a:pt x="263" y="232"/>
                  </a:lnTo>
                  <a:lnTo>
                    <a:pt x="255" y="237"/>
                  </a:lnTo>
                  <a:lnTo>
                    <a:pt x="249" y="243"/>
                  </a:lnTo>
                  <a:lnTo>
                    <a:pt x="244" y="249"/>
                  </a:lnTo>
                  <a:lnTo>
                    <a:pt x="238" y="254"/>
                  </a:lnTo>
                  <a:lnTo>
                    <a:pt x="232" y="258"/>
                  </a:lnTo>
                  <a:lnTo>
                    <a:pt x="225" y="262"/>
                  </a:lnTo>
                  <a:lnTo>
                    <a:pt x="217" y="266"/>
                  </a:lnTo>
                  <a:lnTo>
                    <a:pt x="209" y="270"/>
                  </a:lnTo>
                  <a:lnTo>
                    <a:pt x="202" y="272"/>
                  </a:lnTo>
                  <a:lnTo>
                    <a:pt x="192" y="273"/>
                  </a:lnTo>
                  <a:lnTo>
                    <a:pt x="188" y="275"/>
                  </a:lnTo>
                  <a:lnTo>
                    <a:pt x="185" y="275"/>
                  </a:lnTo>
                  <a:lnTo>
                    <a:pt x="179" y="277"/>
                  </a:lnTo>
                  <a:lnTo>
                    <a:pt x="175" y="279"/>
                  </a:lnTo>
                  <a:lnTo>
                    <a:pt x="169" y="277"/>
                  </a:lnTo>
                  <a:lnTo>
                    <a:pt x="166" y="277"/>
                  </a:lnTo>
                  <a:lnTo>
                    <a:pt x="160" y="277"/>
                  </a:lnTo>
                  <a:lnTo>
                    <a:pt x="156" y="277"/>
                  </a:lnTo>
                  <a:lnTo>
                    <a:pt x="150" y="275"/>
                  </a:lnTo>
                  <a:lnTo>
                    <a:pt x="147" y="275"/>
                  </a:lnTo>
                  <a:lnTo>
                    <a:pt x="141" y="273"/>
                  </a:lnTo>
                  <a:lnTo>
                    <a:pt x="137" y="273"/>
                  </a:lnTo>
                  <a:lnTo>
                    <a:pt x="129" y="270"/>
                  </a:lnTo>
                  <a:lnTo>
                    <a:pt x="122" y="266"/>
                  </a:lnTo>
                  <a:lnTo>
                    <a:pt x="114" y="260"/>
                  </a:lnTo>
                  <a:lnTo>
                    <a:pt x="110" y="256"/>
                  </a:lnTo>
                  <a:lnTo>
                    <a:pt x="103" y="249"/>
                  </a:lnTo>
                  <a:lnTo>
                    <a:pt x="99" y="243"/>
                  </a:lnTo>
                  <a:lnTo>
                    <a:pt x="95" y="235"/>
                  </a:lnTo>
                  <a:lnTo>
                    <a:pt x="93" y="228"/>
                  </a:lnTo>
                  <a:lnTo>
                    <a:pt x="90" y="220"/>
                  </a:lnTo>
                  <a:lnTo>
                    <a:pt x="88" y="213"/>
                  </a:lnTo>
                  <a:lnTo>
                    <a:pt x="88" y="205"/>
                  </a:lnTo>
                  <a:lnTo>
                    <a:pt x="90" y="195"/>
                  </a:lnTo>
                  <a:lnTo>
                    <a:pt x="90" y="192"/>
                  </a:lnTo>
                  <a:lnTo>
                    <a:pt x="90" y="188"/>
                  </a:lnTo>
                  <a:lnTo>
                    <a:pt x="91" y="182"/>
                  </a:lnTo>
                  <a:lnTo>
                    <a:pt x="91" y="178"/>
                  </a:lnTo>
                  <a:lnTo>
                    <a:pt x="93" y="171"/>
                  </a:lnTo>
                  <a:lnTo>
                    <a:pt x="95" y="163"/>
                  </a:lnTo>
                  <a:lnTo>
                    <a:pt x="97" y="157"/>
                  </a:lnTo>
                  <a:lnTo>
                    <a:pt x="97" y="150"/>
                  </a:lnTo>
                  <a:lnTo>
                    <a:pt x="99" y="144"/>
                  </a:lnTo>
                  <a:lnTo>
                    <a:pt x="101" y="138"/>
                  </a:lnTo>
                  <a:lnTo>
                    <a:pt x="103" y="133"/>
                  </a:lnTo>
                  <a:lnTo>
                    <a:pt x="103" y="129"/>
                  </a:lnTo>
                  <a:lnTo>
                    <a:pt x="103" y="125"/>
                  </a:lnTo>
                  <a:lnTo>
                    <a:pt x="105" y="121"/>
                  </a:lnTo>
                  <a:lnTo>
                    <a:pt x="107" y="118"/>
                  </a:lnTo>
                  <a:close/>
                </a:path>
              </a:pathLst>
            </a:custGeom>
            <a:solidFill>
              <a:srgbClr val="000000"/>
            </a:solidFill>
            <a:ln w="9525">
              <a:noFill/>
              <a:round/>
              <a:headEnd/>
              <a:tailEnd/>
            </a:ln>
          </p:spPr>
          <p:txBody>
            <a:bodyPr/>
            <a:lstStyle/>
            <a:p>
              <a:endParaRPr lang="en-US"/>
            </a:p>
          </p:txBody>
        </p:sp>
        <p:sp>
          <p:nvSpPr>
            <p:cNvPr id="79943" name="Freeform 16"/>
            <p:cNvSpPr>
              <a:spLocks/>
            </p:cNvSpPr>
            <p:nvPr/>
          </p:nvSpPr>
          <p:spPr bwMode="auto">
            <a:xfrm>
              <a:off x="1761" y="3056"/>
              <a:ext cx="230" cy="945"/>
            </a:xfrm>
            <a:custGeom>
              <a:avLst/>
              <a:gdLst>
                <a:gd name="T0" fmla="*/ 7 w 460"/>
                <a:gd name="T1" fmla="*/ 230 h 1891"/>
                <a:gd name="T2" fmla="*/ 10 w 460"/>
                <a:gd name="T3" fmla="*/ 225 h 1891"/>
                <a:gd name="T4" fmla="*/ 13 w 460"/>
                <a:gd name="T5" fmla="*/ 220 h 1891"/>
                <a:gd name="T6" fmla="*/ 15 w 460"/>
                <a:gd name="T7" fmla="*/ 214 h 1891"/>
                <a:gd name="T8" fmla="*/ 19 w 460"/>
                <a:gd name="T9" fmla="*/ 206 h 1891"/>
                <a:gd name="T10" fmla="*/ 22 w 460"/>
                <a:gd name="T11" fmla="*/ 198 h 1891"/>
                <a:gd name="T12" fmla="*/ 25 w 460"/>
                <a:gd name="T13" fmla="*/ 188 h 1891"/>
                <a:gd name="T14" fmla="*/ 29 w 460"/>
                <a:gd name="T15" fmla="*/ 178 h 1891"/>
                <a:gd name="T16" fmla="*/ 30 w 460"/>
                <a:gd name="T17" fmla="*/ 168 h 1891"/>
                <a:gd name="T18" fmla="*/ 34 w 460"/>
                <a:gd name="T19" fmla="*/ 157 h 1891"/>
                <a:gd name="T20" fmla="*/ 36 w 460"/>
                <a:gd name="T21" fmla="*/ 147 h 1891"/>
                <a:gd name="T22" fmla="*/ 38 w 460"/>
                <a:gd name="T23" fmla="*/ 136 h 1891"/>
                <a:gd name="T24" fmla="*/ 41 w 460"/>
                <a:gd name="T25" fmla="*/ 126 h 1891"/>
                <a:gd name="T26" fmla="*/ 43 w 460"/>
                <a:gd name="T27" fmla="*/ 116 h 1891"/>
                <a:gd name="T28" fmla="*/ 45 w 460"/>
                <a:gd name="T29" fmla="*/ 106 h 1891"/>
                <a:gd name="T30" fmla="*/ 46 w 460"/>
                <a:gd name="T31" fmla="*/ 96 h 1891"/>
                <a:gd name="T32" fmla="*/ 48 w 460"/>
                <a:gd name="T33" fmla="*/ 86 h 1891"/>
                <a:gd name="T34" fmla="*/ 49 w 460"/>
                <a:gd name="T35" fmla="*/ 76 h 1891"/>
                <a:gd name="T36" fmla="*/ 50 w 460"/>
                <a:gd name="T37" fmla="*/ 66 h 1891"/>
                <a:gd name="T38" fmla="*/ 52 w 460"/>
                <a:gd name="T39" fmla="*/ 56 h 1891"/>
                <a:gd name="T40" fmla="*/ 53 w 460"/>
                <a:gd name="T41" fmla="*/ 47 h 1891"/>
                <a:gd name="T42" fmla="*/ 55 w 460"/>
                <a:gd name="T43" fmla="*/ 38 h 1891"/>
                <a:gd name="T44" fmla="*/ 56 w 460"/>
                <a:gd name="T45" fmla="*/ 29 h 1891"/>
                <a:gd name="T46" fmla="*/ 57 w 460"/>
                <a:gd name="T47" fmla="*/ 22 h 1891"/>
                <a:gd name="T48" fmla="*/ 58 w 460"/>
                <a:gd name="T49" fmla="*/ 15 h 1891"/>
                <a:gd name="T50" fmla="*/ 58 w 460"/>
                <a:gd name="T51" fmla="*/ 10 h 1891"/>
                <a:gd name="T52" fmla="*/ 57 w 460"/>
                <a:gd name="T53" fmla="*/ 5 h 1891"/>
                <a:gd name="T54" fmla="*/ 55 w 460"/>
                <a:gd name="T55" fmla="*/ 1 h 1891"/>
                <a:gd name="T56" fmla="*/ 51 w 460"/>
                <a:gd name="T57" fmla="*/ 1 h 1891"/>
                <a:gd name="T58" fmla="*/ 49 w 460"/>
                <a:gd name="T59" fmla="*/ 6 h 1891"/>
                <a:gd name="T60" fmla="*/ 48 w 460"/>
                <a:gd name="T61" fmla="*/ 10 h 1891"/>
                <a:gd name="T62" fmla="*/ 47 w 460"/>
                <a:gd name="T63" fmla="*/ 15 h 1891"/>
                <a:gd name="T64" fmla="*/ 45 w 460"/>
                <a:gd name="T65" fmla="*/ 22 h 1891"/>
                <a:gd name="T66" fmla="*/ 44 w 460"/>
                <a:gd name="T67" fmla="*/ 30 h 1891"/>
                <a:gd name="T68" fmla="*/ 43 w 460"/>
                <a:gd name="T69" fmla="*/ 38 h 1891"/>
                <a:gd name="T70" fmla="*/ 42 w 460"/>
                <a:gd name="T71" fmla="*/ 47 h 1891"/>
                <a:gd name="T72" fmla="*/ 41 w 460"/>
                <a:gd name="T73" fmla="*/ 57 h 1891"/>
                <a:gd name="T74" fmla="*/ 40 w 460"/>
                <a:gd name="T75" fmla="*/ 67 h 1891"/>
                <a:gd name="T76" fmla="*/ 39 w 460"/>
                <a:gd name="T77" fmla="*/ 76 h 1891"/>
                <a:gd name="T78" fmla="*/ 38 w 460"/>
                <a:gd name="T79" fmla="*/ 86 h 1891"/>
                <a:gd name="T80" fmla="*/ 37 w 460"/>
                <a:gd name="T81" fmla="*/ 95 h 1891"/>
                <a:gd name="T82" fmla="*/ 35 w 460"/>
                <a:gd name="T83" fmla="*/ 106 h 1891"/>
                <a:gd name="T84" fmla="*/ 33 w 460"/>
                <a:gd name="T85" fmla="*/ 116 h 1891"/>
                <a:gd name="T86" fmla="*/ 31 w 460"/>
                <a:gd name="T87" fmla="*/ 127 h 1891"/>
                <a:gd name="T88" fmla="*/ 29 w 460"/>
                <a:gd name="T89" fmla="*/ 138 h 1891"/>
                <a:gd name="T90" fmla="*/ 27 w 460"/>
                <a:gd name="T91" fmla="*/ 148 h 1891"/>
                <a:gd name="T92" fmla="*/ 25 w 460"/>
                <a:gd name="T93" fmla="*/ 158 h 1891"/>
                <a:gd name="T94" fmla="*/ 22 w 460"/>
                <a:gd name="T95" fmla="*/ 168 h 1891"/>
                <a:gd name="T96" fmla="*/ 19 w 460"/>
                <a:gd name="T97" fmla="*/ 178 h 1891"/>
                <a:gd name="T98" fmla="*/ 17 w 460"/>
                <a:gd name="T99" fmla="*/ 187 h 1891"/>
                <a:gd name="T100" fmla="*/ 14 w 460"/>
                <a:gd name="T101" fmla="*/ 195 h 1891"/>
                <a:gd name="T102" fmla="*/ 11 w 460"/>
                <a:gd name="T103" fmla="*/ 202 h 1891"/>
                <a:gd name="T104" fmla="*/ 7 w 460"/>
                <a:gd name="T105" fmla="*/ 209 h 1891"/>
                <a:gd name="T106" fmla="*/ 6 w 460"/>
                <a:gd name="T107" fmla="*/ 214 h 1891"/>
                <a:gd name="T108" fmla="*/ 4 w 460"/>
                <a:gd name="T109" fmla="*/ 220 h 1891"/>
                <a:gd name="T110" fmla="*/ 2 w 460"/>
                <a:gd name="T111" fmla="*/ 224 h 1891"/>
                <a:gd name="T112" fmla="*/ 1 w 460"/>
                <a:gd name="T113" fmla="*/ 229 h 1891"/>
                <a:gd name="T114" fmla="*/ 1 w 460"/>
                <a:gd name="T115" fmla="*/ 235 h 1891"/>
                <a:gd name="T116" fmla="*/ 4 w 460"/>
                <a:gd name="T117" fmla="*/ 235 h 1891"/>
                <a:gd name="T118" fmla="*/ 7 w 460"/>
                <a:gd name="T119" fmla="*/ 233 h 18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0"/>
                <a:gd name="T181" fmla="*/ 0 h 1891"/>
                <a:gd name="T182" fmla="*/ 460 w 460"/>
                <a:gd name="T183" fmla="*/ 1891 h 18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0" h="1891">
                  <a:moveTo>
                    <a:pt x="53" y="1866"/>
                  </a:moveTo>
                  <a:lnTo>
                    <a:pt x="53" y="1864"/>
                  </a:lnTo>
                  <a:lnTo>
                    <a:pt x="53" y="1860"/>
                  </a:lnTo>
                  <a:lnTo>
                    <a:pt x="57" y="1856"/>
                  </a:lnTo>
                  <a:lnTo>
                    <a:pt x="59" y="1851"/>
                  </a:lnTo>
                  <a:lnTo>
                    <a:pt x="61" y="1845"/>
                  </a:lnTo>
                  <a:lnTo>
                    <a:pt x="65" y="1837"/>
                  </a:lnTo>
                  <a:lnTo>
                    <a:pt x="71" y="1832"/>
                  </a:lnTo>
                  <a:lnTo>
                    <a:pt x="71" y="1826"/>
                  </a:lnTo>
                  <a:lnTo>
                    <a:pt x="72" y="1820"/>
                  </a:lnTo>
                  <a:lnTo>
                    <a:pt x="76" y="1816"/>
                  </a:lnTo>
                  <a:lnTo>
                    <a:pt x="78" y="1811"/>
                  </a:lnTo>
                  <a:lnTo>
                    <a:pt x="80" y="1807"/>
                  </a:lnTo>
                  <a:lnTo>
                    <a:pt x="82" y="1801"/>
                  </a:lnTo>
                  <a:lnTo>
                    <a:pt x="86" y="1795"/>
                  </a:lnTo>
                  <a:lnTo>
                    <a:pt x="88" y="1790"/>
                  </a:lnTo>
                  <a:lnTo>
                    <a:pt x="91" y="1784"/>
                  </a:lnTo>
                  <a:lnTo>
                    <a:pt x="93" y="1776"/>
                  </a:lnTo>
                  <a:lnTo>
                    <a:pt x="97" y="1771"/>
                  </a:lnTo>
                  <a:lnTo>
                    <a:pt x="99" y="1763"/>
                  </a:lnTo>
                  <a:lnTo>
                    <a:pt x="103" y="1757"/>
                  </a:lnTo>
                  <a:lnTo>
                    <a:pt x="105" y="1750"/>
                  </a:lnTo>
                  <a:lnTo>
                    <a:pt x="109" y="1742"/>
                  </a:lnTo>
                  <a:lnTo>
                    <a:pt x="112" y="1737"/>
                  </a:lnTo>
                  <a:lnTo>
                    <a:pt x="114" y="1729"/>
                  </a:lnTo>
                  <a:lnTo>
                    <a:pt x="118" y="1719"/>
                  </a:lnTo>
                  <a:lnTo>
                    <a:pt x="122" y="1712"/>
                  </a:lnTo>
                  <a:lnTo>
                    <a:pt x="126" y="1704"/>
                  </a:lnTo>
                  <a:lnTo>
                    <a:pt x="128" y="1697"/>
                  </a:lnTo>
                  <a:lnTo>
                    <a:pt x="131" y="1687"/>
                  </a:lnTo>
                  <a:lnTo>
                    <a:pt x="135" y="1680"/>
                  </a:lnTo>
                  <a:lnTo>
                    <a:pt x="141" y="1670"/>
                  </a:lnTo>
                  <a:lnTo>
                    <a:pt x="143" y="1661"/>
                  </a:lnTo>
                  <a:lnTo>
                    <a:pt x="147" y="1651"/>
                  </a:lnTo>
                  <a:lnTo>
                    <a:pt x="150" y="1642"/>
                  </a:lnTo>
                  <a:lnTo>
                    <a:pt x="154" y="1634"/>
                  </a:lnTo>
                  <a:lnTo>
                    <a:pt x="156" y="1624"/>
                  </a:lnTo>
                  <a:lnTo>
                    <a:pt x="162" y="1615"/>
                  </a:lnTo>
                  <a:lnTo>
                    <a:pt x="166" y="1604"/>
                  </a:lnTo>
                  <a:lnTo>
                    <a:pt x="169" y="1594"/>
                  </a:lnTo>
                  <a:lnTo>
                    <a:pt x="173" y="1585"/>
                  </a:lnTo>
                  <a:lnTo>
                    <a:pt x="177" y="1573"/>
                  </a:lnTo>
                  <a:lnTo>
                    <a:pt x="179" y="1564"/>
                  </a:lnTo>
                  <a:lnTo>
                    <a:pt x="183" y="1552"/>
                  </a:lnTo>
                  <a:lnTo>
                    <a:pt x="186" y="1541"/>
                  </a:lnTo>
                  <a:lnTo>
                    <a:pt x="190" y="1531"/>
                  </a:lnTo>
                  <a:lnTo>
                    <a:pt x="194" y="1520"/>
                  </a:lnTo>
                  <a:lnTo>
                    <a:pt x="198" y="1510"/>
                  </a:lnTo>
                  <a:lnTo>
                    <a:pt x="202" y="1499"/>
                  </a:lnTo>
                  <a:lnTo>
                    <a:pt x="206" y="1486"/>
                  </a:lnTo>
                  <a:lnTo>
                    <a:pt x="209" y="1474"/>
                  </a:lnTo>
                  <a:lnTo>
                    <a:pt x="213" y="1463"/>
                  </a:lnTo>
                  <a:lnTo>
                    <a:pt x="217" y="1452"/>
                  </a:lnTo>
                  <a:lnTo>
                    <a:pt x="221" y="1440"/>
                  </a:lnTo>
                  <a:lnTo>
                    <a:pt x="225" y="1429"/>
                  </a:lnTo>
                  <a:lnTo>
                    <a:pt x="228" y="1417"/>
                  </a:lnTo>
                  <a:lnTo>
                    <a:pt x="230" y="1406"/>
                  </a:lnTo>
                  <a:lnTo>
                    <a:pt x="234" y="1394"/>
                  </a:lnTo>
                  <a:lnTo>
                    <a:pt x="236" y="1381"/>
                  </a:lnTo>
                  <a:lnTo>
                    <a:pt x="240" y="1370"/>
                  </a:lnTo>
                  <a:lnTo>
                    <a:pt x="244" y="1356"/>
                  </a:lnTo>
                  <a:lnTo>
                    <a:pt x="245" y="1345"/>
                  </a:lnTo>
                  <a:lnTo>
                    <a:pt x="249" y="1334"/>
                  </a:lnTo>
                  <a:lnTo>
                    <a:pt x="253" y="1322"/>
                  </a:lnTo>
                  <a:lnTo>
                    <a:pt x="255" y="1309"/>
                  </a:lnTo>
                  <a:lnTo>
                    <a:pt x="259" y="1298"/>
                  </a:lnTo>
                  <a:lnTo>
                    <a:pt x="261" y="1284"/>
                  </a:lnTo>
                  <a:lnTo>
                    <a:pt x="264" y="1273"/>
                  </a:lnTo>
                  <a:lnTo>
                    <a:pt x="266" y="1261"/>
                  </a:lnTo>
                  <a:lnTo>
                    <a:pt x="270" y="1250"/>
                  </a:lnTo>
                  <a:lnTo>
                    <a:pt x="274" y="1237"/>
                  </a:lnTo>
                  <a:lnTo>
                    <a:pt x="278" y="1225"/>
                  </a:lnTo>
                  <a:lnTo>
                    <a:pt x="280" y="1214"/>
                  </a:lnTo>
                  <a:lnTo>
                    <a:pt x="282" y="1203"/>
                  </a:lnTo>
                  <a:lnTo>
                    <a:pt x="283" y="1189"/>
                  </a:lnTo>
                  <a:lnTo>
                    <a:pt x="287" y="1178"/>
                  </a:lnTo>
                  <a:lnTo>
                    <a:pt x="289" y="1165"/>
                  </a:lnTo>
                  <a:lnTo>
                    <a:pt x="293" y="1153"/>
                  </a:lnTo>
                  <a:lnTo>
                    <a:pt x="295" y="1142"/>
                  </a:lnTo>
                  <a:lnTo>
                    <a:pt x="299" y="1130"/>
                  </a:lnTo>
                  <a:lnTo>
                    <a:pt x="301" y="1119"/>
                  </a:lnTo>
                  <a:lnTo>
                    <a:pt x="302" y="1106"/>
                  </a:lnTo>
                  <a:lnTo>
                    <a:pt x="304" y="1094"/>
                  </a:lnTo>
                  <a:lnTo>
                    <a:pt x="308" y="1083"/>
                  </a:lnTo>
                  <a:lnTo>
                    <a:pt x="310" y="1071"/>
                  </a:lnTo>
                  <a:lnTo>
                    <a:pt x="314" y="1060"/>
                  </a:lnTo>
                  <a:lnTo>
                    <a:pt x="316" y="1049"/>
                  </a:lnTo>
                  <a:lnTo>
                    <a:pt x="320" y="1037"/>
                  </a:lnTo>
                  <a:lnTo>
                    <a:pt x="322" y="1024"/>
                  </a:lnTo>
                  <a:lnTo>
                    <a:pt x="323" y="1012"/>
                  </a:lnTo>
                  <a:lnTo>
                    <a:pt x="325" y="1001"/>
                  </a:lnTo>
                  <a:lnTo>
                    <a:pt x="327" y="988"/>
                  </a:lnTo>
                  <a:lnTo>
                    <a:pt x="331" y="976"/>
                  </a:lnTo>
                  <a:lnTo>
                    <a:pt x="333" y="965"/>
                  </a:lnTo>
                  <a:lnTo>
                    <a:pt x="335" y="954"/>
                  </a:lnTo>
                  <a:lnTo>
                    <a:pt x="337" y="942"/>
                  </a:lnTo>
                  <a:lnTo>
                    <a:pt x="339" y="931"/>
                  </a:lnTo>
                  <a:lnTo>
                    <a:pt x="341" y="917"/>
                  </a:lnTo>
                  <a:lnTo>
                    <a:pt x="342" y="906"/>
                  </a:lnTo>
                  <a:lnTo>
                    <a:pt x="344" y="895"/>
                  </a:lnTo>
                  <a:lnTo>
                    <a:pt x="346" y="883"/>
                  </a:lnTo>
                  <a:lnTo>
                    <a:pt x="348" y="872"/>
                  </a:lnTo>
                  <a:lnTo>
                    <a:pt x="352" y="860"/>
                  </a:lnTo>
                  <a:lnTo>
                    <a:pt x="354" y="849"/>
                  </a:lnTo>
                  <a:lnTo>
                    <a:pt x="356" y="838"/>
                  </a:lnTo>
                  <a:lnTo>
                    <a:pt x="356" y="826"/>
                  </a:lnTo>
                  <a:lnTo>
                    <a:pt x="358" y="815"/>
                  </a:lnTo>
                  <a:lnTo>
                    <a:pt x="360" y="803"/>
                  </a:lnTo>
                  <a:lnTo>
                    <a:pt x="361" y="792"/>
                  </a:lnTo>
                  <a:lnTo>
                    <a:pt x="363" y="781"/>
                  </a:lnTo>
                  <a:lnTo>
                    <a:pt x="365" y="769"/>
                  </a:lnTo>
                  <a:lnTo>
                    <a:pt x="367" y="758"/>
                  </a:lnTo>
                  <a:lnTo>
                    <a:pt x="369" y="746"/>
                  </a:lnTo>
                  <a:lnTo>
                    <a:pt x="369" y="735"/>
                  </a:lnTo>
                  <a:lnTo>
                    <a:pt x="371" y="724"/>
                  </a:lnTo>
                  <a:lnTo>
                    <a:pt x="375" y="714"/>
                  </a:lnTo>
                  <a:lnTo>
                    <a:pt x="375" y="701"/>
                  </a:lnTo>
                  <a:lnTo>
                    <a:pt x="377" y="691"/>
                  </a:lnTo>
                  <a:lnTo>
                    <a:pt x="379" y="680"/>
                  </a:lnTo>
                  <a:lnTo>
                    <a:pt x="380" y="669"/>
                  </a:lnTo>
                  <a:lnTo>
                    <a:pt x="380" y="657"/>
                  </a:lnTo>
                  <a:lnTo>
                    <a:pt x="382" y="646"/>
                  </a:lnTo>
                  <a:lnTo>
                    <a:pt x="382" y="634"/>
                  </a:lnTo>
                  <a:lnTo>
                    <a:pt x="384" y="623"/>
                  </a:lnTo>
                  <a:lnTo>
                    <a:pt x="386" y="611"/>
                  </a:lnTo>
                  <a:lnTo>
                    <a:pt x="388" y="600"/>
                  </a:lnTo>
                  <a:lnTo>
                    <a:pt x="390" y="589"/>
                  </a:lnTo>
                  <a:lnTo>
                    <a:pt x="392" y="577"/>
                  </a:lnTo>
                  <a:lnTo>
                    <a:pt x="394" y="566"/>
                  </a:lnTo>
                  <a:lnTo>
                    <a:pt x="396" y="554"/>
                  </a:lnTo>
                  <a:lnTo>
                    <a:pt x="396" y="543"/>
                  </a:lnTo>
                  <a:lnTo>
                    <a:pt x="399" y="532"/>
                  </a:lnTo>
                  <a:lnTo>
                    <a:pt x="399" y="520"/>
                  </a:lnTo>
                  <a:lnTo>
                    <a:pt x="401" y="509"/>
                  </a:lnTo>
                  <a:lnTo>
                    <a:pt x="403" y="497"/>
                  </a:lnTo>
                  <a:lnTo>
                    <a:pt x="405" y="488"/>
                  </a:lnTo>
                  <a:lnTo>
                    <a:pt x="407" y="475"/>
                  </a:lnTo>
                  <a:lnTo>
                    <a:pt x="409" y="465"/>
                  </a:lnTo>
                  <a:lnTo>
                    <a:pt x="411" y="454"/>
                  </a:lnTo>
                  <a:lnTo>
                    <a:pt x="413" y="442"/>
                  </a:lnTo>
                  <a:lnTo>
                    <a:pt x="415" y="431"/>
                  </a:lnTo>
                  <a:lnTo>
                    <a:pt x="417" y="420"/>
                  </a:lnTo>
                  <a:lnTo>
                    <a:pt x="418" y="408"/>
                  </a:lnTo>
                  <a:lnTo>
                    <a:pt x="420" y="399"/>
                  </a:lnTo>
                  <a:lnTo>
                    <a:pt x="422" y="387"/>
                  </a:lnTo>
                  <a:lnTo>
                    <a:pt x="424" y="378"/>
                  </a:lnTo>
                  <a:lnTo>
                    <a:pt x="426" y="366"/>
                  </a:lnTo>
                  <a:lnTo>
                    <a:pt x="428" y="357"/>
                  </a:lnTo>
                  <a:lnTo>
                    <a:pt x="430" y="345"/>
                  </a:lnTo>
                  <a:lnTo>
                    <a:pt x="430" y="336"/>
                  </a:lnTo>
                  <a:lnTo>
                    <a:pt x="432" y="325"/>
                  </a:lnTo>
                  <a:lnTo>
                    <a:pt x="434" y="315"/>
                  </a:lnTo>
                  <a:lnTo>
                    <a:pt x="436" y="304"/>
                  </a:lnTo>
                  <a:lnTo>
                    <a:pt x="437" y="294"/>
                  </a:lnTo>
                  <a:lnTo>
                    <a:pt x="439" y="285"/>
                  </a:lnTo>
                  <a:lnTo>
                    <a:pt x="439" y="275"/>
                  </a:lnTo>
                  <a:lnTo>
                    <a:pt x="441" y="266"/>
                  </a:lnTo>
                  <a:lnTo>
                    <a:pt x="443" y="256"/>
                  </a:lnTo>
                  <a:lnTo>
                    <a:pt x="443" y="247"/>
                  </a:lnTo>
                  <a:lnTo>
                    <a:pt x="447" y="237"/>
                  </a:lnTo>
                  <a:lnTo>
                    <a:pt x="447" y="228"/>
                  </a:lnTo>
                  <a:lnTo>
                    <a:pt x="449" y="218"/>
                  </a:lnTo>
                  <a:lnTo>
                    <a:pt x="449" y="210"/>
                  </a:lnTo>
                  <a:lnTo>
                    <a:pt x="451" y="203"/>
                  </a:lnTo>
                  <a:lnTo>
                    <a:pt x="451" y="193"/>
                  </a:lnTo>
                  <a:lnTo>
                    <a:pt x="453" y="186"/>
                  </a:lnTo>
                  <a:lnTo>
                    <a:pt x="455" y="178"/>
                  </a:lnTo>
                  <a:lnTo>
                    <a:pt x="455" y="171"/>
                  </a:lnTo>
                  <a:lnTo>
                    <a:pt x="455" y="161"/>
                  </a:lnTo>
                  <a:lnTo>
                    <a:pt x="457" y="153"/>
                  </a:lnTo>
                  <a:lnTo>
                    <a:pt x="457" y="148"/>
                  </a:lnTo>
                  <a:lnTo>
                    <a:pt x="458" y="140"/>
                  </a:lnTo>
                  <a:lnTo>
                    <a:pt x="458" y="133"/>
                  </a:lnTo>
                  <a:lnTo>
                    <a:pt x="458" y="127"/>
                  </a:lnTo>
                  <a:lnTo>
                    <a:pt x="458" y="121"/>
                  </a:lnTo>
                  <a:lnTo>
                    <a:pt x="460" y="115"/>
                  </a:lnTo>
                  <a:lnTo>
                    <a:pt x="460" y="108"/>
                  </a:lnTo>
                  <a:lnTo>
                    <a:pt x="460" y="102"/>
                  </a:lnTo>
                  <a:lnTo>
                    <a:pt x="460" y="96"/>
                  </a:lnTo>
                  <a:lnTo>
                    <a:pt x="460" y="93"/>
                  </a:lnTo>
                  <a:lnTo>
                    <a:pt x="460" y="87"/>
                  </a:lnTo>
                  <a:lnTo>
                    <a:pt x="460" y="83"/>
                  </a:lnTo>
                  <a:lnTo>
                    <a:pt x="460" y="79"/>
                  </a:lnTo>
                  <a:lnTo>
                    <a:pt x="460" y="74"/>
                  </a:lnTo>
                  <a:lnTo>
                    <a:pt x="458" y="66"/>
                  </a:lnTo>
                  <a:lnTo>
                    <a:pt x="457" y="58"/>
                  </a:lnTo>
                  <a:lnTo>
                    <a:pt x="455" y="51"/>
                  </a:lnTo>
                  <a:lnTo>
                    <a:pt x="453" y="45"/>
                  </a:lnTo>
                  <a:lnTo>
                    <a:pt x="451" y="38"/>
                  </a:lnTo>
                  <a:lnTo>
                    <a:pt x="449" y="32"/>
                  </a:lnTo>
                  <a:lnTo>
                    <a:pt x="447" y="28"/>
                  </a:lnTo>
                  <a:lnTo>
                    <a:pt x="445" y="22"/>
                  </a:lnTo>
                  <a:lnTo>
                    <a:pt x="443" y="19"/>
                  </a:lnTo>
                  <a:lnTo>
                    <a:pt x="441" y="13"/>
                  </a:lnTo>
                  <a:lnTo>
                    <a:pt x="439" y="9"/>
                  </a:lnTo>
                  <a:lnTo>
                    <a:pt x="436" y="7"/>
                  </a:lnTo>
                  <a:lnTo>
                    <a:pt x="432" y="3"/>
                  </a:lnTo>
                  <a:lnTo>
                    <a:pt x="426" y="1"/>
                  </a:lnTo>
                  <a:lnTo>
                    <a:pt x="420" y="0"/>
                  </a:lnTo>
                  <a:lnTo>
                    <a:pt x="417" y="1"/>
                  </a:lnTo>
                  <a:lnTo>
                    <a:pt x="409" y="5"/>
                  </a:lnTo>
                  <a:lnTo>
                    <a:pt x="405" y="13"/>
                  </a:lnTo>
                  <a:lnTo>
                    <a:pt x="401" y="15"/>
                  </a:lnTo>
                  <a:lnTo>
                    <a:pt x="399" y="20"/>
                  </a:lnTo>
                  <a:lnTo>
                    <a:pt x="396" y="26"/>
                  </a:lnTo>
                  <a:lnTo>
                    <a:pt x="394" y="32"/>
                  </a:lnTo>
                  <a:lnTo>
                    <a:pt x="392" y="38"/>
                  </a:lnTo>
                  <a:lnTo>
                    <a:pt x="390" y="45"/>
                  </a:lnTo>
                  <a:lnTo>
                    <a:pt x="388" y="49"/>
                  </a:lnTo>
                  <a:lnTo>
                    <a:pt x="386" y="53"/>
                  </a:lnTo>
                  <a:lnTo>
                    <a:pt x="386" y="57"/>
                  </a:lnTo>
                  <a:lnTo>
                    <a:pt x="384" y="62"/>
                  </a:lnTo>
                  <a:lnTo>
                    <a:pt x="382" y="66"/>
                  </a:lnTo>
                  <a:lnTo>
                    <a:pt x="382" y="70"/>
                  </a:lnTo>
                  <a:lnTo>
                    <a:pt x="380" y="76"/>
                  </a:lnTo>
                  <a:lnTo>
                    <a:pt x="379" y="81"/>
                  </a:lnTo>
                  <a:lnTo>
                    <a:pt x="377" y="87"/>
                  </a:lnTo>
                  <a:lnTo>
                    <a:pt x="377" y="93"/>
                  </a:lnTo>
                  <a:lnTo>
                    <a:pt x="375" y="98"/>
                  </a:lnTo>
                  <a:lnTo>
                    <a:pt x="375" y="104"/>
                  </a:lnTo>
                  <a:lnTo>
                    <a:pt x="373" y="110"/>
                  </a:lnTo>
                  <a:lnTo>
                    <a:pt x="371" y="117"/>
                  </a:lnTo>
                  <a:lnTo>
                    <a:pt x="369" y="125"/>
                  </a:lnTo>
                  <a:lnTo>
                    <a:pt x="369" y="131"/>
                  </a:lnTo>
                  <a:lnTo>
                    <a:pt x="367" y="138"/>
                  </a:lnTo>
                  <a:lnTo>
                    <a:pt x="365" y="146"/>
                  </a:lnTo>
                  <a:lnTo>
                    <a:pt x="365" y="153"/>
                  </a:lnTo>
                  <a:lnTo>
                    <a:pt x="363" y="163"/>
                  </a:lnTo>
                  <a:lnTo>
                    <a:pt x="361" y="171"/>
                  </a:lnTo>
                  <a:lnTo>
                    <a:pt x="360" y="178"/>
                  </a:lnTo>
                  <a:lnTo>
                    <a:pt x="360" y="186"/>
                  </a:lnTo>
                  <a:lnTo>
                    <a:pt x="358" y="195"/>
                  </a:lnTo>
                  <a:lnTo>
                    <a:pt x="356" y="203"/>
                  </a:lnTo>
                  <a:lnTo>
                    <a:pt x="356" y="212"/>
                  </a:lnTo>
                  <a:lnTo>
                    <a:pt x="354" y="222"/>
                  </a:lnTo>
                  <a:lnTo>
                    <a:pt x="354" y="231"/>
                  </a:lnTo>
                  <a:lnTo>
                    <a:pt x="352" y="241"/>
                  </a:lnTo>
                  <a:lnTo>
                    <a:pt x="350" y="250"/>
                  </a:lnTo>
                  <a:lnTo>
                    <a:pt x="348" y="260"/>
                  </a:lnTo>
                  <a:lnTo>
                    <a:pt x="348" y="269"/>
                  </a:lnTo>
                  <a:lnTo>
                    <a:pt x="346" y="279"/>
                  </a:lnTo>
                  <a:lnTo>
                    <a:pt x="346" y="288"/>
                  </a:lnTo>
                  <a:lnTo>
                    <a:pt x="344" y="300"/>
                  </a:lnTo>
                  <a:lnTo>
                    <a:pt x="342" y="309"/>
                  </a:lnTo>
                  <a:lnTo>
                    <a:pt x="341" y="319"/>
                  </a:lnTo>
                  <a:lnTo>
                    <a:pt x="341" y="330"/>
                  </a:lnTo>
                  <a:lnTo>
                    <a:pt x="339" y="340"/>
                  </a:lnTo>
                  <a:lnTo>
                    <a:pt x="339" y="351"/>
                  </a:lnTo>
                  <a:lnTo>
                    <a:pt x="337" y="361"/>
                  </a:lnTo>
                  <a:lnTo>
                    <a:pt x="335" y="372"/>
                  </a:lnTo>
                  <a:lnTo>
                    <a:pt x="335" y="382"/>
                  </a:lnTo>
                  <a:lnTo>
                    <a:pt x="333" y="393"/>
                  </a:lnTo>
                  <a:lnTo>
                    <a:pt x="331" y="404"/>
                  </a:lnTo>
                  <a:lnTo>
                    <a:pt x="331" y="414"/>
                  </a:lnTo>
                  <a:lnTo>
                    <a:pt x="329" y="425"/>
                  </a:lnTo>
                  <a:lnTo>
                    <a:pt x="327" y="437"/>
                  </a:lnTo>
                  <a:lnTo>
                    <a:pt x="327" y="448"/>
                  </a:lnTo>
                  <a:lnTo>
                    <a:pt x="325" y="459"/>
                  </a:lnTo>
                  <a:lnTo>
                    <a:pt x="323" y="469"/>
                  </a:lnTo>
                  <a:lnTo>
                    <a:pt x="323" y="482"/>
                  </a:lnTo>
                  <a:lnTo>
                    <a:pt x="322" y="492"/>
                  </a:lnTo>
                  <a:lnTo>
                    <a:pt x="322" y="503"/>
                  </a:lnTo>
                  <a:lnTo>
                    <a:pt x="320" y="515"/>
                  </a:lnTo>
                  <a:lnTo>
                    <a:pt x="318" y="526"/>
                  </a:lnTo>
                  <a:lnTo>
                    <a:pt x="318" y="537"/>
                  </a:lnTo>
                  <a:lnTo>
                    <a:pt x="316" y="549"/>
                  </a:lnTo>
                  <a:lnTo>
                    <a:pt x="314" y="558"/>
                  </a:lnTo>
                  <a:lnTo>
                    <a:pt x="314" y="570"/>
                  </a:lnTo>
                  <a:lnTo>
                    <a:pt x="312" y="581"/>
                  </a:lnTo>
                  <a:lnTo>
                    <a:pt x="312" y="592"/>
                  </a:lnTo>
                  <a:lnTo>
                    <a:pt x="310" y="602"/>
                  </a:lnTo>
                  <a:lnTo>
                    <a:pt x="308" y="613"/>
                  </a:lnTo>
                  <a:lnTo>
                    <a:pt x="308" y="625"/>
                  </a:lnTo>
                  <a:lnTo>
                    <a:pt x="306" y="636"/>
                  </a:lnTo>
                  <a:lnTo>
                    <a:pt x="304" y="646"/>
                  </a:lnTo>
                  <a:lnTo>
                    <a:pt x="304" y="657"/>
                  </a:lnTo>
                  <a:lnTo>
                    <a:pt x="304" y="669"/>
                  </a:lnTo>
                  <a:lnTo>
                    <a:pt x="302" y="680"/>
                  </a:lnTo>
                  <a:lnTo>
                    <a:pt x="301" y="689"/>
                  </a:lnTo>
                  <a:lnTo>
                    <a:pt x="301" y="701"/>
                  </a:lnTo>
                  <a:lnTo>
                    <a:pt x="299" y="712"/>
                  </a:lnTo>
                  <a:lnTo>
                    <a:pt x="297" y="722"/>
                  </a:lnTo>
                  <a:lnTo>
                    <a:pt x="295" y="733"/>
                  </a:lnTo>
                  <a:lnTo>
                    <a:pt x="295" y="745"/>
                  </a:lnTo>
                  <a:lnTo>
                    <a:pt x="291" y="756"/>
                  </a:lnTo>
                  <a:lnTo>
                    <a:pt x="291" y="767"/>
                  </a:lnTo>
                  <a:lnTo>
                    <a:pt x="289" y="779"/>
                  </a:lnTo>
                  <a:lnTo>
                    <a:pt x="287" y="792"/>
                  </a:lnTo>
                  <a:lnTo>
                    <a:pt x="285" y="803"/>
                  </a:lnTo>
                  <a:lnTo>
                    <a:pt x="285" y="815"/>
                  </a:lnTo>
                  <a:lnTo>
                    <a:pt x="283" y="826"/>
                  </a:lnTo>
                  <a:lnTo>
                    <a:pt x="282" y="838"/>
                  </a:lnTo>
                  <a:lnTo>
                    <a:pt x="280" y="849"/>
                  </a:lnTo>
                  <a:lnTo>
                    <a:pt x="278" y="862"/>
                  </a:lnTo>
                  <a:lnTo>
                    <a:pt x="274" y="874"/>
                  </a:lnTo>
                  <a:lnTo>
                    <a:pt x="274" y="885"/>
                  </a:lnTo>
                  <a:lnTo>
                    <a:pt x="270" y="897"/>
                  </a:lnTo>
                  <a:lnTo>
                    <a:pt x="270" y="910"/>
                  </a:lnTo>
                  <a:lnTo>
                    <a:pt x="266" y="921"/>
                  </a:lnTo>
                  <a:lnTo>
                    <a:pt x="264" y="933"/>
                  </a:lnTo>
                  <a:lnTo>
                    <a:pt x="263" y="944"/>
                  </a:lnTo>
                  <a:lnTo>
                    <a:pt x="261" y="957"/>
                  </a:lnTo>
                  <a:lnTo>
                    <a:pt x="259" y="971"/>
                  </a:lnTo>
                  <a:lnTo>
                    <a:pt x="257" y="982"/>
                  </a:lnTo>
                  <a:lnTo>
                    <a:pt x="253" y="993"/>
                  </a:lnTo>
                  <a:lnTo>
                    <a:pt x="251" y="1007"/>
                  </a:lnTo>
                  <a:lnTo>
                    <a:pt x="249" y="1018"/>
                  </a:lnTo>
                  <a:lnTo>
                    <a:pt x="247" y="1032"/>
                  </a:lnTo>
                  <a:lnTo>
                    <a:pt x="244" y="1043"/>
                  </a:lnTo>
                  <a:lnTo>
                    <a:pt x="242" y="1054"/>
                  </a:lnTo>
                  <a:lnTo>
                    <a:pt x="240" y="1068"/>
                  </a:lnTo>
                  <a:lnTo>
                    <a:pt x="236" y="1079"/>
                  </a:lnTo>
                  <a:lnTo>
                    <a:pt x="234" y="1092"/>
                  </a:lnTo>
                  <a:lnTo>
                    <a:pt x="230" y="1104"/>
                  </a:lnTo>
                  <a:lnTo>
                    <a:pt x="228" y="1115"/>
                  </a:lnTo>
                  <a:lnTo>
                    <a:pt x="226" y="1128"/>
                  </a:lnTo>
                  <a:lnTo>
                    <a:pt x="223" y="1140"/>
                  </a:lnTo>
                  <a:lnTo>
                    <a:pt x="221" y="1153"/>
                  </a:lnTo>
                  <a:lnTo>
                    <a:pt x="217" y="1165"/>
                  </a:lnTo>
                  <a:lnTo>
                    <a:pt x="215" y="1176"/>
                  </a:lnTo>
                  <a:lnTo>
                    <a:pt x="213" y="1189"/>
                  </a:lnTo>
                  <a:lnTo>
                    <a:pt x="209" y="1201"/>
                  </a:lnTo>
                  <a:lnTo>
                    <a:pt x="207" y="1212"/>
                  </a:lnTo>
                  <a:lnTo>
                    <a:pt x="206" y="1225"/>
                  </a:lnTo>
                  <a:lnTo>
                    <a:pt x="202" y="1237"/>
                  </a:lnTo>
                  <a:lnTo>
                    <a:pt x="200" y="1248"/>
                  </a:lnTo>
                  <a:lnTo>
                    <a:pt x="196" y="1260"/>
                  </a:lnTo>
                  <a:lnTo>
                    <a:pt x="194" y="1271"/>
                  </a:lnTo>
                  <a:lnTo>
                    <a:pt x="190" y="1282"/>
                  </a:lnTo>
                  <a:lnTo>
                    <a:pt x="188" y="1294"/>
                  </a:lnTo>
                  <a:lnTo>
                    <a:pt x="185" y="1307"/>
                  </a:lnTo>
                  <a:lnTo>
                    <a:pt x="183" y="1318"/>
                  </a:lnTo>
                  <a:lnTo>
                    <a:pt x="179" y="1328"/>
                  </a:lnTo>
                  <a:lnTo>
                    <a:pt x="175" y="1339"/>
                  </a:lnTo>
                  <a:lnTo>
                    <a:pt x="173" y="1351"/>
                  </a:lnTo>
                  <a:lnTo>
                    <a:pt x="169" y="1362"/>
                  </a:lnTo>
                  <a:lnTo>
                    <a:pt x="167" y="1374"/>
                  </a:lnTo>
                  <a:lnTo>
                    <a:pt x="166" y="1385"/>
                  </a:lnTo>
                  <a:lnTo>
                    <a:pt x="162" y="1394"/>
                  </a:lnTo>
                  <a:lnTo>
                    <a:pt x="160" y="1406"/>
                  </a:lnTo>
                  <a:lnTo>
                    <a:pt x="156" y="1417"/>
                  </a:lnTo>
                  <a:lnTo>
                    <a:pt x="152" y="1427"/>
                  </a:lnTo>
                  <a:lnTo>
                    <a:pt x="148" y="1436"/>
                  </a:lnTo>
                  <a:lnTo>
                    <a:pt x="147" y="1448"/>
                  </a:lnTo>
                  <a:lnTo>
                    <a:pt x="143" y="1457"/>
                  </a:lnTo>
                  <a:lnTo>
                    <a:pt x="141" y="1467"/>
                  </a:lnTo>
                  <a:lnTo>
                    <a:pt x="135" y="1478"/>
                  </a:lnTo>
                  <a:lnTo>
                    <a:pt x="133" y="1488"/>
                  </a:lnTo>
                  <a:lnTo>
                    <a:pt x="129" y="1497"/>
                  </a:lnTo>
                  <a:lnTo>
                    <a:pt x="128" y="1507"/>
                  </a:lnTo>
                  <a:lnTo>
                    <a:pt x="124" y="1516"/>
                  </a:lnTo>
                  <a:lnTo>
                    <a:pt x="120" y="1526"/>
                  </a:lnTo>
                  <a:lnTo>
                    <a:pt x="116" y="1535"/>
                  </a:lnTo>
                  <a:lnTo>
                    <a:pt x="114" y="1545"/>
                  </a:lnTo>
                  <a:lnTo>
                    <a:pt x="110" y="1552"/>
                  </a:lnTo>
                  <a:lnTo>
                    <a:pt x="109" y="1562"/>
                  </a:lnTo>
                  <a:lnTo>
                    <a:pt x="105" y="1569"/>
                  </a:lnTo>
                  <a:lnTo>
                    <a:pt x="101" y="1579"/>
                  </a:lnTo>
                  <a:lnTo>
                    <a:pt x="97" y="1586"/>
                  </a:lnTo>
                  <a:lnTo>
                    <a:pt x="95" y="1596"/>
                  </a:lnTo>
                  <a:lnTo>
                    <a:pt x="91" y="1604"/>
                  </a:lnTo>
                  <a:lnTo>
                    <a:pt x="88" y="1611"/>
                  </a:lnTo>
                  <a:lnTo>
                    <a:pt x="84" y="1619"/>
                  </a:lnTo>
                  <a:lnTo>
                    <a:pt x="82" y="1628"/>
                  </a:lnTo>
                  <a:lnTo>
                    <a:pt x="78" y="1636"/>
                  </a:lnTo>
                  <a:lnTo>
                    <a:pt x="76" y="1643"/>
                  </a:lnTo>
                  <a:lnTo>
                    <a:pt x="72" y="1651"/>
                  </a:lnTo>
                  <a:lnTo>
                    <a:pt x="71" y="1659"/>
                  </a:lnTo>
                  <a:lnTo>
                    <a:pt x="67" y="1666"/>
                  </a:lnTo>
                  <a:lnTo>
                    <a:pt x="63" y="1672"/>
                  </a:lnTo>
                  <a:lnTo>
                    <a:pt x="61" y="1680"/>
                  </a:lnTo>
                  <a:lnTo>
                    <a:pt x="57" y="1687"/>
                  </a:lnTo>
                  <a:lnTo>
                    <a:pt x="55" y="1693"/>
                  </a:lnTo>
                  <a:lnTo>
                    <a:pt x="51" y="1700"/>
                  </a:lnTo>
                  <a:lnTo>
                    <a:pt x="50" y="1706"/>
                  </a:lnTo>
                  <a:lnTo>
                    <a:pt x="46" y="1714"/>
                  </a:lnTo>
                  <a:lnTo>
                    <a:pt x="44" y="1719"/>
                  </a:lnTo>
                  <a:lnTo>
                    <a:pt x="40" y="1725"/>
                  </a:lnTo>
                  <a:lnTo>
                    <a:pt x="38" y="1733"/>
                  </a:lnTo>
                  <a:lnTo>
                    <a:pt x="36" y="1738"/>
                  </a:lnTo>
                  <a:lnTo>
                    <a:pt x="34" y="1744"/>
                  </a:lnTo>
                  <a:lnTo>
                    <a:pt x="32" y="1750"/>
                  </a:lnTo>
                  <a:lnTo>
                    <a:pt x="29" y="1756"/>
                  </a:lnTo>
                  <a:lnTo>
                    <a:pt x="27" y="1761"/>
                  </a:lnTo>
                  <a:lnTo>
                    <a:pt x="25" y="1767"/>
                  </a:lnTo>
                  <a:lnTo>
                    <a:pt x="23" y="1773"/>
                  </a:lnTo>
                  <a:lnTo>
                    <a:pt x="21" y="1778"/>
                  </a:lnTo>
                  <a:lnTo>
                    <a:pt x="19" y="1784"/>
                  </a:lnTo>
                  <a:lnTo>
                    <a:pt x="17" y="1790"/>
                  </a:lnTo>
                  <a:lnTo>
                    <a:pt x="13" y="1794"/>
                  </a:lnTo>
                  <a:lnTo>
                    <a:pt x="13" y="1799"/>
                  </a:lnTo>
                  <a:lnTo>
                    <a:pt x="12" y="1803"/>
                  </a:lnTo>
                  <a:lnTo>
                    <a:pt x="10" y="1809"/>
                  </a:lnTo>
                  <a:lnTo>
                    <a:pt x="10" y="1813"/>
                  </a:lnTo>
                  <a:lnTo>
                    <a:pt x="8" y="1818"/>
                  </a:lnTo>
                  <a:lnTo>
                    <a:pt x="6" y="1822"/>
                  </a:lnTo>
                  <a:lnTo>
                    <a:pt x="4" y="1830"/>
                  </a:lnTo>
                  <a:lnTo>
                    <a:pt x="2" y="1839"/>
                  </a:lnTo>
                  <a:lnTo>
                    <a:pt x="2" y="1847"/>
                  </a:lnTo>
                  <a:lnTo>
                    <a:pt x="2" y="1854"/>
                  </a:lnTo>
                  <a:lnTo>
                    <a:pt x="0" y="1862"/>
                  </a:lnTo>
                  <a:lnTo>
                    <a:pt x="0" y="1868"/>
                  </a:lnTo>
                  <a:lnTo>
                    <a:pt x="0" y="1872"/>
                  </a:lnTo>
                  <a:lnTo>
                    <a:pt x="0" y="1877"/>
                  </a:lnTo>
                  <a:lnTo>
                    <a:pt x="2" y="1885"/>
                  </a:lnTo>
                  <a:lnTo>
                    <a:pt x="6" y="1889"/>
                  </a:lnTo>
                  <a:lnTo>
                    <a:pt x="8" y="1891"/>
                  </a:lnTo>
                  <a:lnTo>
                    <a:pt x="13" y="1891"/>
                  </a:lnTo>
                  <a:lnTo>
                    <a:pt x="17" y="1891"/>
                  </a:lnTo>
                  <a:lnTo>
                    <a:pt x="23" y="1889"/>
                  </a:lnTo>
                  <a:lnTo>
                    <a:pt x="29" y="1885"/>
                  </a:lnTo>
                  <a:lnTo>
                    <a:pt x="32" y="1881"/>
                  </a:lnTo>
                  <a:lnTo>
                    <a:pt x="38" y="1877"/>
                  </a:lnTo>
                  <a:lnTo>
                    <a:pt x="42" y="1873"/>
                  </a:lnTo>
                  <a:lnTo>
                    <a:pt x="46" y="1870"/>
                  </a:lnTo>
                  <a:lnTo>
                    <a:pt x="50" y="1868"/>
                  </a:lnTo>
                  <a:lnTo>
                    <a:pt x="51" y="1866"/>
                  </a:lnTo>
                  <a:lnTo>
                    <a:pt x="53" y="1866"/>
                  </a:lnTo>
                  <a:close/>
                </a:path>
              </a:pathLst>
            </a:custGeom>
            <a:solidFill>
              <a:srgbClr val="000000"/>
            </a:solidFill>
            <a:ln w="9525">
              <a:noFill/>
              <a:round/>
              <a:headEnd/>
              <a:tailEnd/>
            </a:ln>
          </p:spPr>
          <p:txBody>
            <a:bodyPr/>
            <a:lstStyle/>
            <a:p>
              <a:endParaRPr lang="en-US"/>
            </a:p>
          </p:txBody>
        </p:sp>
      </p:grpSp>
      <p:sp>
        <p:nvSpPr>
          <p:cNvPr id="79876" name="Text Box 17"/>
          <p:cNvSpPr txBox="1">
            <a:spLocks noChangeArrowheads="1"/>
          </p:cNvSpPr>
          <p:nvPr/>
        </p:nvSpPr>
        <p:spPr bwMode="auto">
          <a:xfrm>
            <a:off x="2057400" y="152401"/>
            <a:ext cx="5040162" cy="707886"/>
          </a:xfrm>
          <a:prstGeom prst="rect">
            <a:avLst/>
          </a:prstGeom>
          <a:noFill/>
          <a:ln w="9525">
            <a:noFill/>
            <a:miter lim="800000"/>
            <a:headEnd/>
            <a:tailEnd/>
          </a:ln>
        </p:spPr>
        <p:txBody>
          <a:bodyPr wrap="none">
            <a:spAutoFit/>
          </a:bodyPr>
          <a:lstStyle/>
          <a:p>
            <a:pPr eaLnBrk="0" hangingPunct="0"/>
            <a:r>
              <a:rPr lang="en-US" sz="4000" b="1">
                <a:solidFill>
                  <a:srgbClr val="FF0000"/>
                </a:solidFill>
                <a:latin typeface="Tahoma" pitchFamily="34" charset="0"/>
              </a:rPr>
              <a:t>Methamphetamine</a:t>
            </a:r>
          </a:p>
        </p:txBody>
      </p:sp>
      <p:pic>
        <p:nvPicPr>
          <p:cNvPr id="79877" name="Picture 18" descr="IN00575_[1]"/>
          <p:cNvPicPr>
            <a:picLocks noChangeAspect="1" noChangeArrowheads="1"/>
          </p:cNvPicPr>
          <p:nvPr/>
        </p:nvPicPr>
        <p:blipFill>
          <a:blip r:embed="rId4" cstate="print"/>
          <a:srcRect/>
          <a:stretch>
            <a:fillRect/>
          </a:stretch>
        </p:blipFill>
        <p:spPr bwMode="auto">
          <a:xfrm>
            <a:off x="685800" y="685800"/>
            <a:ext cx="1905000" cy="3468688"/>
          </a:xfrm>
          <a:prstGeom prst="rect">
            <a:avLst/>
          </a:prstGeom>
          <a:noFill/>
          <a:ln w="9525">
            <a:noFill/>
            <a:miter lim="800000"/>
            <a:headEnd/>
            <a:tailEnd/>
          </a:ln>
        </p:spPr>
      </p:pic>
      <p:grpSp>
        <p:nvGrpSpPr>
          <p:cNvPr id="79878" name="Group 19"/>
          <p:cNvGrpSpPr>
            <a:grpSpLocks/>
          </p:cNvGrpSpPr>
          <p:nvPr/>
        </p:nvGrpSpPr>
        <p:grpSpPr bwMode="auto">
          <a:xfrm>
            <a:off x="6858000" y="3429002"/>
            <a:ext cx="355600" cy="593725"/>
            <a:chOff x="4425" y="2416"/>
            <a:chExt cx="224" cy="374"/>
          </a:xfrm>
        </p:grpSpPr>
        <p:sp>
          <p:nvSpPr>
            <p:cNvPr id="79928" name="Freeform 20"/>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29" name="Freeform 21"/>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30" name="Freeform 22"/>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79" name="Group 23"/>
          <p:cNvGrpSpPr>
            <a:grpSpLocks/>
          </p:cNvGrpSpPr>
          <p:nvPr/>
        </p:nvGrpSpPr>
        <p:grpSpPr bwMode="auto">
          <a:xfrm>
            <a:off x="6858000" y="3733802"/>
            <a:ext cx="355600" cy="593725"/>
            <a:chOff x="4425" y="2416"/>
            <a:chExt cx="224" cy="374"/>
          </a:xfrm>
        </p:grpSpPr>
        <p:sp>
          <p:nvSpPr>
            <p:cNvPr id="79925" name="Freeform 24"/>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26" name="Freeform 25"/>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27" name="Freeform 26"/>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0" name="Group 27"/>
          <p:cNvGrpSpPr>
            <a:grpSpLocks/>
          </p:cNvGrpSpPr>
          <p:nvPr/>
        </p:nvGrpSpPr>
        <p:grpSpPr bwMode="auto">
          <a:xfrm>
            <a:off x="6934200" y="3962402"/>
            <a:ext cx="355600" cy="593725"/>
            <a:chOff x="4425" y="2416"/>
            <a:chExt cx="224" cy="374"/>
          </a:xfrm>
        </p:grpSpPr>
        <p:sp>
          <p:nvSpPr>
            <p:cNvPr id="79922" name="Freeform 28"/>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23" name="Freeform 29"/>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24" name="Freeform 30"/>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1" name="Group 31"/>
          <p:cNvGrpSpPr>
            <a:grpSpLocks/>
          </p:cNvGrpSpPr>
          <p:nvPr/>
        </p:nvGrpSpPr>
        <p:grpSpPr bwMode="auto">
          <a:xfrm>
            <a:off x="7086600" y="3733802"/>
            <a:ext cx="355600" cy="593725"/>
            <a:chOff x="4425" y="2416"/>
            <a:chExt cx="224" cy="374"/>
          </a:xfrm>
        </p:grpSpPr>
        <p:sp>
          <p:nvSpPr>
            <p:cNvPr id="79919" name="Freeform 32"/>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20" name="Freeform 33"/>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21" name="Freeform 34"/>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2" name="Group 35"/>
          <p:cNvGrpSpPr>
            <a:grpSpLocks/>
          </p:cNvGrpSpPr>
          <p:nvPr/>
        </p:nvGrpSpPr>
        <p:grpSpPr bwMode="auto">
          <a:xfrm>
            <a:off x="7162800" y="3352800"/>
            <a:ext cx="355600" cy="593725"/>
            <a:chOff x="4425" y="2416"/>
            <a:chExt cx="224" cy="374"/>
          </a:xfrm>
        </p:grpSpPr>
        <p:sp>
          <p:nvSpPr>
            <p:cNvPr id="79916" name="Freeform 36"/>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17" name="Freeform 37"/>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18" name="Freeform 38"/>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3" name="Group 39"/>
          <p:cNvGrpSpPr>
            <a:grpSpLocks/>
          </p:cNvGrpSpPr>
          <p:nvPr/>
        </p:nvGrpSpPr>
        <p:grpSpPr bwMode="auto">
          <a:xfrm>
            <a:off x="6858000" y="3124202"/>
            <a:ext cx="355600" cy="593725"/>
            <a:chOff x="4425" y="2416"/>
            <a:chExt cx="224" cy="374"/>
          </a:xfrm>
        </p:grpSpPr>
        <p:sp>
          <p:nvSpPr>
            <p:cNvPr id="79913" name="Freeform 40"/>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14" name="Freeform 41"/>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15" name="Freeform 42"/>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4" name="Group 43"/>
          <p:cNvGrpSpPr>
            <a:grpSpLocks/>
          </p:cNvGrpSpPr>
          <p:nvPr/>
        </p:nvGrpSpPr>
        <p:grpSpPr bwMode="auto">
          <a:xfrm>
            <a:off x="7024689" y="3835402"/>
            <a:ext cx="355600" cy="593725"/>
            <a:chOff x="4425" y="2416"/>
            <a:chExt cx="224" cy="374"/>
          </a:xfrm>
        </p:grpSpPr>
        <p:sp>
          <p:nvSpPr>
            <p:cNvPr id="79910" name="Freeform 44"/>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11" name="Freeform 45"/>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12" name="Freeform 46"/>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5" name="Group 47"/>
          <p:cNvGrpSpPr>
            <a:grpSpLocks/>
          </p:cNvGrpSpPr>
          <p:nvPr/>
        </p:nvGrpSpPr>
        <p:grpSpPr bwMode="auto">
          <a:xfrm>
            <a:off x="7177089" y="3987802"/>
            <a:ext cx="355600" cy="593725"/>
            <a:chOff x="4425" y="2416"/>
            <a:chExt cx="224" cy="374"/>
          </a:xfrm>
        </p:grpSpPr>
        <p:sp>
          <p:nvSpPr>
            <p:cNvPr id="79907" name="Freeform 48"/>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08" name="Freeform 49"/>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09" name="Freeform 50"/>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6" name="Group 51"/>
          <p:cNvGrpSpPr>
            <a:grpSpLocks/>
          </p:cNvGrpSpPr>
          <p:nvPr/>
        </p:nvGrpSpPr>
        <p:grpSpPr bwMode="auto">
          <a:xfrm>
            <a:off x="7162800" y="3124202"/>
            <a:ext cx="355600" cy="593725"/>
            <a:chOff x="4425" y="2416"/>
            <a:chExt cx="224" cy="374"/>
          </a:xfrm>
        </p:grpSpPr>
        <p:sp>
          <p:nvSpPr>
            <p:cNvPr id="79904" name="Freeform 52"/>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05" name="Freeform 53"/>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06" name="Freeform 54"/>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grpSp>
        <p:nvGrpSpPr>
          <p:cNvPr id="79887" name="Group 55"/>
          <p:cNvGrpSpPr>
            <a:grpSpLocks/>
          </p:cNvGrpSpPr>
          <p:nvPr/>
        </p:nvGrpSpPr>
        <p:grpSpPr bwMode="auto">
          <a:xfrm>
            <a:off x="7239000" y="3657602"/>
            <a:ext cx="355600" cy="593725"/>
            <a:chOff x="4425" y="2416"/>
            <a:chExt cx="224" cy="374"/>
          </a:xfrm>
        </p:grpSpPr>
        <p:sp>
          <p:nvSpPr>
            <p:cNvPr id="79901" name="Freeform 56"/>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902" name="Freeform 57"/>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03" name="Freeform 58"/>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sp>
        <p:nvSpPr>
          <p:cNvPr id="79888" name="Text Box 59"/>
          <p:cNvSpPr txBox="1">
            <a:spLocks noChangeArrowheads="1"/>
          </p:cNvSpPr>
          <p:nvPr/>
        </p:nvSpPr>
        <p:spPr bwMode="auto">
          <a:xfrm>
            <a:off x="914400" y="1752601"/>
            <a:ext cx="1487908" cy="369332"/>
          </a:xfrm>
          <a:prstGeom prst="rect">
            <a:avLst/>
          </a:prstGeom>
          <a:noFill/>
          <a:ln w="9525">
            <a:noFill/>
            <a:miter lim="800000"/>
            <a:headEnd/>
            <a:tailEnd/>
          </a:ln>
        </p:spPr>
        <p:txBody>
          <a:bodyPr wrap="none">
            <a:spAutoFit/>
          </a:bodyPr>
          <a:lstStyle/>
          <a:p>
            <a:pPr eaLnBrk="0" hangingPunct="0"/>
            <a:r>
              <a:rPr lang="en-US" b="1" dirty="0">
                <a:solidFill>
                  <a:schemeClr val="bg1"/>
                </a:solidFill>
                <a:latin typeface="Tahoma" pitchFamily="34" charset="0"/>
              </a:rPr>
              <a:t>DOPAMINE</a:t>
            </a:r>
          </a:p>
        </p:txBody>
      </p:sp>
      <p:pic>
        <p:nvPicPr>
          <p:cNvPr id="79889" name="Picture 60" descr="IN00575_[1]"/>
          <p:cNvPicPr>
            <a:picLocks noChangeAspect="1" noChangeArrowheads="1"/>
          </p:cNvPicPr>
          <p:nvPr/>
        </p:nvPicPr>
        <p:blipFill>
          <a:blip r:embed="rId4" cstate="print"/>
          <a:srcRect/>
          <a:stretch>
            <a:fillRect/>
          </a:stretch>
        </p:blipFill>
        <p:spPr bwMode="auto">
          <a:xfrm>
            <a:off x="5638800" y="762000"/>
            <a:ext cx="1905000" cy="3468688"/>
          </a:xfrm>
          <a:prstGeom prst="rect">
            <a:avLst/>
          </a:prstGeom>
          <a:noFill/>
          <a:ln w="9525">
            <a:noFill/>
            <a:miter lim="800000"/>
            <a:headEnd/>
            <a:tailEnd/>
          </a:ln>
        </p:spPr>
      </p:pic>
      <p:sp>
        <p:nvSpPr>
          <p:cNvPr id="79890" name="Text Box 61"/>
          <p:cNvSpPr txBox="1">
            <a:spLocks noChangeArrowheads="1"/>
          </p:cNvSpPr>
          <p:nvPr/>
        </p:nvSpPr>
        <p:spPr bwMode="auto">
          <a:xfrm>
            <a:off x="5943600" y="1828802"/>
            <a:ext cx="1474788" cy="366713"/>
          </a:xfrm>
          <a:prstGeom prst="rect">
            <a:avLst/>
          </a:prstGeom>
          <a:noFill/>
          <a:ln w="9525">
            <a:noFill/>
            <a:miter lim="800000"/>
            <a:headEnd/>
            <a:tailEnd/>
          </a:ln>
        </p:spPr>
        <p:txBody>
          <a:bodyPr>
            <a:spAutoFit/>
          </a:bodyPr>
          <a:lstStyle/>
          <a:p>
            <a:pPr eaLnBrk="0" hangingPunct="0"/>
            <a:r>
              <a:rPr lang="en-US" b="1" dirty="0">
                <a:solidFill>
                  <a:schemeClr val="bg1"/>
                </a:solidFill>
                <a:latin typeface="Tahoma" pitchFamily="34" charset="0"/>
              </a:rPr>
              <a:t>DOPAMINE</a:t>
            </a:r>
          </a:p>
        </p:txBody>
      </p:sp>
      <p:sp>
        <p:nvSpPr>
          <p:cNvPr id="79891" name="Oval 62"/>
          <p:cNvSpPr>
            <a:spLocks noChangeArrowheads="1"/>
          </p:cNvSpPr>
          <p:nvPr/>
        </p:nvSpPr>
        <p:spPr bwMode="auto">
          <a:xfrm>
            <a:off x="2590800" y="5334000"/>
            <a:ext cx="304800" cy="304800"/>
          </a:xfrm>
          <a:prstGeom prst="ellipse">
            <a:avLst/>
          </a:prstGeom>
          <a:solidFill>
            <a:srgbClr val="000000"/>
          </a:solidFill>
          <a:ln w="9525">
            <a:solidFill>
              <a:schemeClr val="tx1"/>
            </a:solidFill>
            <a:round/>
            <a:headEnd/>
            <a:tailEnd/>
          </a:ln>
        </p:spPr>
        <p:txBody>
          <a:bodyPr wrap="none" anchor="ctr"/>
          <a:lstStyle/>
          <a:p>
            <a:endParaRPr lang="en-US"/>
          </a:p>
        </p:txBody>
      </p:sp>
      <p:grpSp>
        <p:nvGrpSpPr>
          <p:cNvPr id="79892" name="Group 63"/>
          <p:cNvGrpSpPr>
            <a:grpSpLocks/>
          </p:cNvGrpSpPr>
          <p:nvPr/>
        </p:nvGrpSpPr>
        <p:grpSpPr bwMode="auto">
          <a:xfrm>
            <a:off x="2590800" y="5943602"/>
            <a:ext cx="355600" cy="593725"/>
            <a:chOff x="4425" y="2416"/>
            <a:chExt cx="224" cy="374"/>
          </a:xfrm>
        </p:grpSpPr>
        <p:sp>
          <p:nvSpPr>
            <p:cNvPr id="79898" name="Freeform 64"/>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899" name="Freeform 65"/>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900" name="Freeform 66"/>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sp>
        <p:nvSpPr>
          <p:cNvPr id="79893" name="Oval 67"/>
          <p:cNvSpPr>
            <a:spLocks noChangeArrowheads="1"/>
          </p:cNvSpPr>
          <p:nvPr/>
        </p:nvSpPr>
        <p:spPr bwMode="auto">
          <a:xfrm flipH="1">
            <a:off x="7467600" y="5867400"/>
            <a:ext cx="76200" cy="76200"/>
          </a:xfrm>
          <a:prstGeom prst="ellipse">
            <a:avLst/>
          </a:prstGeom>
          <a:solidFill>
            <a:srgbClr val="000000"/>
          </a:solidFill>
          <a:ln w="9525">
            <a:solidFill>
              <a:schemeClr val="tx1"/>
            </a:solidFill>
            <a:round/>
            <a:headEnd/>
            <a:tailEnd/>
          </a:ln>
        </p:spPr>
        <p:txBody>
          <a:bodyPr wrap="none" anchor="ctr"/>
          <a:lstStyle/>
          <a:p>
            <a:endParaRPr lang="en-US"/>
          </a:p>
        </p:txBody>
      </p:sp>
      <p:grpSp>
        <p:nvGrpSpPr>
          <p:cNvPr id="79894" name="Group 68"/>
          <p:cNvGrpSpPr>
            <a:grpSpLocks/>
          </p:cNvGrpSpPr>
          <p:nvPr/>
        </p:nvGrpSpPr>
        <p:grpSpPr bwMode="auto">
          <a:xfrm>
            <a:off x="7620000" y="6248400"/>
            <a:ext cx="152400" cy="304800"/>
            <a:chOff x="4425" y="2416"/>
            <a:chExt cx="224" cy="374"/>
          </a:xfrm>
        </p:grpSpPr>
        <p:sp>
          <p:nvSpPr>
            <p:cNvPr id="79895" name="Freeform 69"/>
            <p:cNvSpPr>
              <a:spLocks/>
            </p:cNvSpPr>
            <p:nvPr/>
          </p:nvSpPr>
          <p:spPr bwMode="auto">
            <a:xfrm>
              <a:off x="4454" y="2502"/>
              <a:ext cx="168" cy="260"/>
            </a:xfrm>
            <a:custGeom>
              <a:avLst/>
              <a:gdLst>
                <a:gd name="T0" fmla="*/ 20 w 337"/>
                <a:gd name="T1" fmla="*/ 0 h 521"/>
                <a:gd name="T2" fmla="*/ 0 w 337"/>
                <a:gd name="T3" fmla="*/ 42 h 521"/>
                <a:gd name="T4" fmla="*/ 6 w 337"/>
                <a:gd name="T5" fmla="*/ 59 h 521"/>
                <a:gd name="T6" fmla="*/ 23 w 337"/>
                <a:gd name="T7" fmla="*/ 65 h 521"/>
                <a:gd name="T8" fmla="*/ 39 w 337"/>
                <a:gd name="T9" fmla="*/ 56 h 521"/>
                <a:gd name="T10" fmla="*/ 42 w 337"/>
                <a:gd name="T11" fmla="*/ 36 h 521"/>
                <a:gd name="T12" fmla="*/ 20 w 337"/>
                <a:gd name="T13" fmla="*/ 0 h 521"/>
                <a:gd name="T14" fmla="*/ 20 w 337"/>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21"/>
                <a:gd name="T26" fmla="*/ 337 w 337"/>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21">
                  <a:moveTo>
                    <a:pt x="166" y="0"/>
                  </a:moveTo>
                  <a:lnTo>
                    <a:pt x="0" y="338"/>
                  </a:lnTo>
                  <a:lnTo>
                    <a:pt x="48" y="473"/>
                  </a:lnTo>
                  <a:lnTo>
                    <a:pt x="188" y="521"/>
                  </a:lnTo>
                  <a:lnTo>
                    <a:pt x="314" y="449"/>
                  </a:lnTo>
                  <a:lnTo>
                    <a:pt x="337" y="295"/>
                  </a:lnTo>
                  <a:lnTo>
                    <a:pt x="166" y="0"/>
                  </a:lnTo>
                  <a:close/>
                </a:path>
              </a:pathLst>
            </a:custGeom>
            <a:solidFill>
              <a:srgbClr val="B2B5E8"/>
            </a:solidFill>
            <a:ln w="9525">
              <a:noFill/>
              <a:round/>
              <a:headEnd/>
              <a:tailEnd/>
            </a:ln>
          </p:spPr>
          <p:txBody>
            <a:bodyPr/>
            <a:lstStyle/>
            <a:p>
              <a:endParaRPr lang="en-US"/>
            </a:p>
          </p:txBody>
        </p:sp>
        <p:sp>
          <p:nvSpPr>
            <p:cNvPr id="79896" name="Freeform 70"/>
            <p:cNvSpPr>
              <a:spLocks/>
            </p:cNvSpPr>
            <p:nvPr/>
          </p:nvSpPr>
          <p:spPr bwMode="auto">
            <a:xfrm>
              <a:off x="4514" y="2510"/>
              <a:ext cx="105" cy="231"/>
            </a:xfrm>
            <a:custGeom>
              <a:avLst/>
              <a:gdLst>
                <a:gd name="T0" fmla="*/ 0 w 211"/>
                <a:gd name="T1" fmla="*/ 13 h 462"/>
                <a:gd name="T2" fmla="*/ 14 w 211"/>
                <a:gd name="T3" fmla="*/ 38 h 462"/>
                <a:gd name="T4" fmla="*/ 15 w 211"/>
                <a:gd name="T5" fmla="*/ 45 h 462"/>
                <a:gd name="T6" fmla="*/ 12 w 211"/>
                <a:gd name="T7" fmla="*/ 52 h 462"/>
                <a:gd name="T8" fmla="*/ 7 w 211"/>
                <a:gd name="T9" fmla="*/ 58 h 462"/>
                <a:gd name="T10" fmla="*/ 20 w 211"/>
                <a:gd name="T11" fmla="*/ 56 h 462"/>
                <a:gd name="T12" fmla="*/ 26 w 211"/>
                <a:gd name="T13" fmla="*/ 31 h 462"/>
                <a:gd name="T14" fmla="*/ 8 w 211"/>
                <a:gd name="T15" fmla="*/ 0 h 462"/>
                <a:gd name="T16" fmla="*/ 0 w 211"/>
                <a:gd name="T17" fmla="*/ 13 h 462"/>
                <a:gd name="T18" fmla="*/ 0 w 211"/>
                <a:gd name="T19" fmla="*/ 13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462"/>
                <a:gd name="T32" fmla="*/ 211 w 211"/>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462">
                  <a:moveTo>
                    <a:pt x="0" y="103"/>
                  </a:moveTo>
                  <a:lnTo>
                    <a:pt x="114" y="304"/>
                  </a:lnTo>
                  <a:lnTo>
                    <a:pt x="122" y="354"/>
                  </a:lnTo>
                  <a:lnTo>
                    <a:pt x="103" y="409"/>
                  </a:lnTo>
                  <a:lnTo>
                    <a:pt x="63" y="462"/>
                  </a:lnTo>
                  <a:lnTo>
                    <a:pt x="165" y="447"/>
                  </a:lnTo>
                  <a:lnTo>
                    <a:pt x="211" y="249"/>
                  </a:lnTo>
                  <a:lnTo>
                    <a:pt x="66" y="0"/>
                  </a:lnTo>
                  <a:lnTo>
                    <a:pt x="0" y="103"/>
                  </a:lnTo>
                  <a:close/>
                </a:path>
              </a:pathLst>
            </a:custGeom>
            <a:solidFill>
              <a:srgbClr val="FFFFFF"/>
            </a:solidFill>
            <a:ln w="9525">
              <a:noFill/>
              <a:round/>
              <a:headEnd/>
              <a:tailEnd/>
            </a:ln>
          </p:spPr>
          <p:txBody>
            <a:bodyPr/>
            <a:lstStyle/>
            <a:p>
              <a:endParaRPr lang="en-US"/>
            </a:p>
          </p:txBody>
        </p:sp>
        <p:sp>
          <p:nvSpPr>
            <p:cNvPr id="79897" name="Freeform 71"/>
            <p:cNvSpPr>
              <a:spLocks/>
            </p:cNvSpPr>
            <p:nvPr/>
          </p:nvSpPr>
          <p:spPr bwMode="auto">
            <a:xfrm>
              <a:off x="4425" y="2416"/>
              <a:ext cx="224" cy="374"/>
            </a:xfrm>
            <a:custGeom>
              <a:avLst/>
              <a:gdLst>
                <a:gd name="T0" fmla="*/ 27 w 449"/>
                <a:gd name="T1" fmla="*/ 0 h 749"/>
                <a:gd name="T2" fmla="*/ 5 w 449"/>
                <a:gd name="T3" fmla="*/ 50 h 749"/>
                <a:gd name="T4" fmla="*/ 1 w 449"/>
                <a:gd name="T5" fmla="*/ 60 h 749"/>
                <a:gd name="T6" fmla="*/ 0 w 449"/>
                <a:gd name="T7" fmla="*/ 70 h 749"/>
                <a:gd name="T8" fmla="*/ 4 w 449"/>
                <a:gd name="T9" fmla="*/ 81 h 749"/>
                <a:gd name="T10" fmla="*/ 11 w 449"/>
                <a:gd name="T11" fmla="*/ 89 h 749"/>
                <a:gd name="T12" fmla="*/ 24 w 449"/>
                <a:gd name="T13" fmla="*/ 93 h 749"/>
                <a:gd name="T14" fmla="*/ 36 w 449"/>
                <a:gd name="T15" fmla="*/ 93 h 749"/>
                <a:gd name="T16" fmla="*/ 47 w 449"/>
                <a:gd name="T17" fmla="*/ 87 h 749"/>
                <a:gd name="T18" fmla="*/ 54 w 449"/>
                <a:gd name="T19" fmla="*/ 78 h 749"/>
                <a:gd name="T20" fmla="*/ 56 w 449"/>
                <a:gd name="T21" fmla="*/ 66 h 749"/>
                <a:gd name="T22" fmla="*/ 53 w 449"/>
                <a:gd name="T23" fmla="*/ 52 h 749"/>
                <a:gd name="T24" fmla="*/ 40 w 449"/>
                <a:gd name="T25" fmla="*/ 25 h 749"/>
                <a:gd name="T26" fmla="*/ 31 w 449"/>
                <a:gd name="T27" fmla="*/ 39 h 749"/>
                <a:gd name="T28" fmla="*/ 40 w 449"/>
                <a:gd name="T29" fmla="*/ 56 h 749"/>
                <a:gd name="T30" fmla="*/ 42 w 449"/>
                <a:gd name="T31" fmla="*/ 64 h 749"/>
                <a:gd name="T32" fmla="*/ 40 w 449"/>
                <a:gd name="T33" fmla="*/ 72 h 749"/>
                <a:gd name="T34" fmla="*/ 35 w 449"/>
                <a:gd name="T35" fmla="*/ 78 h 749"/>
                <a:gd name="T36" fmla="*/ 28 w 449"/>
                <a:gd name="T37" fmla="*/ 78 h 749"/>
                <a:gd name="T38" fmla="*/ 22 w 449"/>
                <a:gd name="T39" fmla="*/ 76 h 749"/>
                <a:gd name="T40" fmla="*/ 16 w 449"/>
                <a:gd name="T41" fmla="*/ 70 h 749"/>
                <a:gd name="T42" fmla="*/ 16 w 449"/>
                <a:gd name="T43" fmla="*/ 61 h 749"/>
                <a:gd name="T44" fmla="*/ 20 w 449"/>
                <a:gd name="T45" fmla="*/ 50 h 749"/>
                <a:gd name="T46" fmla="*/ 36 w 449"/>
                <a:gd name="T47" fmla="*/ 18 h 749"/>
                <a:gd name="T48" fmla="*/ 27 w 449"/>
                <a:gd name="T49" fmla="*/ 0 h 749"/>
                <a:gd name="T50" fmla="*/ 27 w 449"/>
                <a:gd name="T51" fmla="*/ 0 h 7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9"/>
                <a:gd name="T79" fmla="*/ 0 h 749"/>
                <a:gd name="T80" fmla="*/ 449 w 449"/>
                <a:gd name="T81" fmla="*/ 749 h 7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9" h="749">
                  <a:moveTo>
                    <a:pt x="223" y="0"/>
                  </a:moveTo>
                  <a:lnTo>
                    <a:pt x="42" y="401"/>
                  </a:lnTo>
                  <a:lnTo>
                    <a:pt x="12" y="481"/>
                  </a:lnTo>
                  <a:lnTo>
                    <a:pt x="0" y="565"/>
                  </a:lnTo>
                  <a:lnTo>
                    <a:pt x="35" y="654"/>
                  </a:lnTo>
                  <a:lnTo>
                    <a:pt x="92" y="719"/>
                  </a:lnTo>
                  <a:lnTo>
                    <a:pt x="192" y="747"/>
                  </a:lnTo>
                  <a:lnTo>
                    <a:pt x="289" y="749"/>
                  </a:lnTo>
                  <a:lnTo>
                    <a:pt x="382" y="696"/>
                  </a:lnTo>
                  <a:lnTo>
                    <a:pt x="434" y="624"/>
                  </a:lnTo>
                  <a:lnTo>
                    <a:pt x="449" y="532"/>
                  </a:lnTo>
                  <a:lnTo>
                    <a:pt x="430" y="416"/>
                  </a:lnTo>
                  <a:lnTo>
                    <a:pt x="323" y="200"/>
                  </a:lnTo>
                  <a:lnTo>
                    <a:pt x="255" y="314"/>
                  </a:lnTo>
                  <a:lnTo>
                    <a:pt x="327" y="452"/>
                  </a:lnTo>
                  <a:lnTo>
                    <a:pt x="339" y="519"/>
                  </a:lnTo>
                  <a:lnTo>
                    <a:pt x="323" y="576"/>
                  </a:lnTo>
                  <a:lnTo>
                    <a:pt x="285" y="624"/>
                  </a:lnTo>
                  <a:lnTo>
                    <a:pt x="230" y="631"/>
                  </a:lnTo>
                  <a:lnTo>
                    <a:pt x="177" y="612"/>
                  </a:lnTo>
                  <a:lnTo>
                    <a:pt x="128" y="565"/>
                  </a:lnTo>
                  <a:lnTo>
                    <a:pt x="128" y="492"/>
                  </a:lnTo>
                  <a:lnTo>
                    <a:pt x="166" y="405"/>
                  </a:lnTo>
                  <a:lnTo>
                    <a:pt x="293" y="150"/>
                  </a:lnTo>
                  <a:lnTo>
                    <a:pt x="223" y="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u="sng" smtClean="0"/>
              <a:t>Meth - Signs of Abuse</a:t>
            </a:r>
          </a:p>
        </p:txBody>
      </p:sp>
      <p:sp>
        <p:nvSpPr>
          <p:cNvPr id="327683" name="Rectangle 3"/>
          <p:cNvSpPr>
            <a:spLocks noGrp="1" noChangeArrowheads="1"/>
          </p:cNvSpPr>
          <p:nvPr>
            <p:ph sz="half" idx="1"/>
          </p:nvPr>
        </p:nvSpPr>
        <p:spPr>
          <a:xfrm>
            <a:off x="609601" y="2057402"/>
            <a:ext cx="3808413" cy="4141787"/>
          </a:xfrm>
        </p:spPr>
        <p:txBody>
          <a:bodyPr/>
          <a:lstStyle/>
          <a:p>
            <a:pPr lvl="1" eaLnBrk="1" hangingPunct="1">
              <a:lnSpc>
                <a:spcPct val="90000"/>
              </a:lnSpc>
            </a:pPr>
            <a:r>
              <a:rPr lang="en-US" sz="3600" dirty="0" smtClean="0"/>
              <a:t>rapid weight loss</a:t>
            </a:r>
          </a:p>
          <a:p>
            <a:pPr lvl="1" eaLnBrk="1" hangingPunct="1">
              <a:lnSpc>
                <a:spcPct val="90000"/>
              </a:lnSpc>
            </a:pPr>
            <a:r>
              <a:rPr lang="en-US" sz="3600" dirty="0" smtClean="0"/>
              <a:t>nervous energy</a:t>
            </a:r>
          </a:p>
          <a:p>
            <a:pPr lvl="1" eaLnBrk="1" hangingPunct="1">
              <a:lnSpc>
                <a:spcPct val="90000"/>
              </a:lnSpc>
            </a:pPr>
            <a:r>
              <a:rPr lang="en-US" sz="3600" dirty="0" smtClean="0"/>
              <a:t>no “need” for sleep</a:t>
            </a:r>
          </a:p>
          <a:p>
            <a:pPr lvl="1" eaLnBrk="1" hangingPunct="1">
              <a:lnSpc>
                <a:spcPct val="90000"/>
              </a:lnSpc>
            </a:pPr>
            <a:r>
              <a:rPr lang="en-US" sz="3600" dirty="0" smtClean="0"/>
              <a:t>aggressive</a:t>
            </a:r>
          </a:p>
        </p:txBody>
      </p:sp>
      <p:sp>
        <p:nvSpPr>
          <p:cNvPr id="327684" name="Rectangle 4"/>
          <p:cNvSpPr>
            <a:spLocks noGrp="1" noChangeArrowheads="1"/>
          </p:cNvSpPr>
          <p:nvPr>
            <p:ph sz="half" idx="2"/>
          </p:nvPr>
        </p:nvSpPr>
        <p:spPr>
          <a:xfrm>
            <a:off x="4572000" y="1905000"/>
            <a:ext cx="4343400" cy="4114800"/>
          </a:xfrm>
        </p:spPr>
        <p:txBody>
          <a:bodyPr/>
          <a:lstStyle/>
          <a:p>
            <a:pPr lvl="1" eaLnBrk="1" hangingPunct="1"/>
            <a:r>
              <a:rPr lang="en-US" sz="4000" smtClean="0"/>
              <a:t>mean temperment</a:t>
            </a:r>
          </a:p>
          <a:p>
            <a:pPr lvl="1" eaLnBrk="1" hangingPunct="1"/>
            <a:r>
              <a:rPr lang="en-US" sz="4000" smtClean="0"/>
              <a:t>compulsive</a:t>
            </a:r>
          </a:p>
          <a:p>
            <a:pPr lvl="1" eaLnBrk="1" hangingPunct="1"/>
            <a:r>
              <a:rPr lang="en-US" sz="4000" smtClean="0"/>
              <a:t>excited talk</a:t>
            </a:r>
          </a:p>
          <a:p>
            <a:pPr lvl="1" eaLnBrk="1" hangingPunct="1"/>
            <a:r>
              <a:rPr lang="en-US" sz="4000" smtClean="0"/>
              <a:t>“Meth mouth”</a:t>
            </a:r>
            <a:endParaRPr lang="en-US" sz="4000" u="sng" smtClean="0"/>
          </a:p>
          <a:p>
            <a:pPr eaLnBrk="1" hangingPunct="1"/>
            <a:endParaRPr lang="en-US" u="sng"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Effect transition="in" filter="wipe(left)">
                                      <p:cBhvr>
                                        <p:cTn id="7" dur="500"/>
                                        <p:tgtEl>
                                          <p:spTgt spid="3276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683">
                                            <p:txEl>
                                              <p:pRg st="1" end="1"/>
                                            </p:txEl>
                                          </p:spTgt>
                                        </p:tgtEl>
                                        <p:attrNameLst>
                                          <p:attrName>style.visibility</p:attrName>
                                        </p:attrNameLst>
                                      </p:cBhvr>
                                      <p:to>
                                        <p:strVal val="visible"/>
                                      </p:to>
                                    </p:set>
                                    <p:animEffect transition="in" filter="wipe(left)">
                                      <p:cBhvr>
                                        <p:cTn id="10" dur="500"/>
                                        <p:tgtEl>
                                          <p:spTgt spid="3276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683">
                                            <p:txEl>
                                              <p:pRg st="2" end="2"/>
                                            </p:txEl>
                                          </p:spTgt>
                                        </p:tgtEl>
                                        <p:attrNameLst>
                                          <p:attrName>style.visibility</p:attrName>
                                        </p:attrNameLst>
                                      </p:cBhvr>
                                      <p:to>
                                        <p:strVal val="visible"/>
                                      </p:to>
                                    </p:set>
                                    <p:animEffect transition="in" filter="wipe(left)">
                                      <p:cBhvr>
                                        <p:cTn id="13" dur="500"/>
                                        <p:tgtEl>
                                          <p:spTgt spid="3276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7683">
                                            <p:txEl>
                                              <p:pRg st="3" end="3"/>
                                            </p:txEl>
                                          </p:spTgt>
                                        </p:tgtEl>
                                        <p:attrNameLst>
                                          <p:attrName>style.visibility</p:attrName>
                                        </p:attrNameLst>
                                      </p:cBhvr>
                                      <p:to>
                                        <p:strVal val="visible"/>
                                      </p:to>
                                    </p:set>
                                    <p:animEffect transition="in" filter="wipe(left)">
                                      <p:cBhvr>
                                        <p:cTn id="16" dur="500"/>
                                        <p:tgtEl>
                                          <p:spTgt spid="3276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7684">
                                            <p:txEl>
                                              <p:pRg st="0" end="0"/>
                                            </p:txEl>
                                          </p:spTgt>
                                        </p:tgtEl>
                                        <p:attrNameLst>
                                          <p:attrName>style.visibility</p:attrName>
                                        </p:attrNameLst>
                                      </p:cBhvr>
                                      <p:to>
                                        <p:strVal val="visible"/>
                                      </p:to>
                                    </p:set>
                                    <p:animEffect transition="in" filter="wipe(left)">
                                      <p:cBhvr>
                                        <p:cTn id="21" dur="500"/>
                                        <p:tgtEl>
                                          <p:spTgt spid="327684">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7684">
                                            <p:txEl>
                                              <p:pRg st="1" end="1"/>
                                            </p:txEl>
                                          </p:spTgt>
                                        </p:tgtEl>
                                        <p:attrNameLst>
                                          <p:attrName>style.visibility</p:attrName>
                                        </p:attrNameLst>
                                      </p:cBhvr>
                                      <p:to>
                                        <p:strVal val="visible"/>
                                      </p:to>
                                    </p:set>
                                    <p:animEffect transition="in" filter="wipe(left)">
                                      <p:cBhvr>
                                        <p:cTn id="24" dur="500"/>
                                        <p:tgtEl>
                                          <p:spTgt spid="327684">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27684">
                                            <p:txEl>
                                              <p:pRg st="2" end="2"/>
                                            </p:txEl>
                                          </p:spTgt>
                                        </p:tgtEl>
                                        <p:attrNameLst>
                                          <p:attrName>style.visibility</p:attrName>
                                        </p:attrNameLst>
                                      </p:cBhvr>
                                      <p:to>
                                        <p:strVal val="visible"/>
                                      </p:to>
                                    </p:set>
                                    <p:animEffect transition="in" filter="wipe(left)">
                                      <p:cBhvr>
                                        <p:cTn id="27" dur="500"/>
                                        <p:tgtEl>
                                          <p:spTgt spid="327684">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27684">
                                            <p:txEl>
                                              <p:pRg st="3" end="3"/>
                                            </p:txEl>
                                          </p:spTgt>
                                        </p:tgtEl>
                                        <p:attrNameLst>
                                          <p:attrName>style.visibility</p:attrName>
                                        </p:attrNameLst>
                                      </p:cBhvr>
                                      <p:to>
                                        <p:strVal val="visible"/>
                                      </p:to>
                                    </p:set>
                                    <p:animEffect transition="in" filter="wipe(left)">
                                      <p:cBhvr>
                                        <p:cTn id="30" dur="500"/>
                                        <p:tgtEl>
                                          <p:spTgt spid="3276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bldP spid="32768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meth on your brain"/>
          <p:cNvPicPr>
            <a:picLocks noGrp="1" noChangeAspect="1" noChangeArrowheads="1"/>
          </p:cNvPicPr>
          <p:nvPr>
            <p:ph idx="1"/>
          </p:nvPr>
        </p:nvPicPr>
        <p:blipFill>
          <a:blip r:embed="rId3" cstate="print"/>
          <a:srcRect/>
          <a:stretch>
            <a:fillRect/>
          </a:stretch>
        </p:blipFill>
        <p:spPr>
          <a:xfrm>
            <a:off x="0" y="2"/>
            <a:ext cx="9144000" cy="688657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u="sng" smtClean="0"/>
              <a:t>Meth - Signs of Withdrawal</a:t>
            </a:r>
          </a:p>
        </p:txBody>
      </p:sp>
      <p:sp>
        <p:nvSpPr>
          <p:cNvPr id="345091" name="Rectangle 3"/>
          <p:cNvSpPr>
            <a:spLocks noGrp="1" noChangeArrowheads="1"/>
          </p:cNvSpPr>
          <p:nvPr>
            <p:ph sz="half" idx="1"/>
          </p:nvPr>
        </p:nvSpPr>
        <p:spPr>
          <a:xfrm>
            <a:off x="304800" y="2133602"/>
            <a:ext cx="4032250" cy="4525963"/>
          </a:xfrm>
        </p:spPr>
        <p:txBody>
          <a:bodyPr/>
          <a:lstStyle/>
          <a:p>
            <a:pPr lvl="1" eaLnBrk="1" hangingPunct="1"/>
            <a:r>
              <a:rPr lang="en-US" sz="4000" dirty="0" smtClean="0"/>
              <a:t>long crash</a:t>
            </a:r>
          </a:p>
          <a:p>
            <a:pPr lvl="1" eaLnBrk="1" hangingPunct="1"/>
            <a:r>
              <a:rPr lang="en-US" sz="4000" dirty="0" smtClean="0"/>
              <a:t>apathy</a:t>
            </a:r>
          </a:p>
          <a:p>
            <a:pPr lvl="1" eaLnBrk="1" hangingPunct="1"/>
            <a:r>
              <a:rPr lang="en-US" sz="4000" dirty="0" smtClean="0"/>
              <a:t>depression</a:t>
            </a:r>
          </a:p>
          <a:p>
            <a:pPr lvl="1" eaLnBrk="1" hangingPunct="1"/>
            <a:r>
              <a:rPr lang="en-US" sz="4000" dirty="0" smtClean="0"/>
              <a:t>fatigue</a:t>
            </a:r>
          </a:p>
          <a:p>
            <a:pPr eaLnBrk="1" hangingPunct="1"/>
            <a:endParaRPr lang="en-US" sz="4000" u="sng" dirty="0" smtClean="0"/>
          </a:p>
        </p:txBody>
      </p:sp>
      <p:sp>
        <p:nvSpPr>
          <p:cNvPr id="345092" name="Rectangle 4"/>
          <p:cNvSpPr>
            <a:spLocks noGrp="1" noChangeArrowheads="1"/>
          </p:cNvSpPr>
          <p:nvPr>
            <p:ph sz="half" idx="2"/>
          </p:nvPr>
        </p:nvSpPr>
        <p:spPr>
          <a:xfrm>
            <a:off x="4648200" y="2057402"/>
            <a:ext cx="4032250" cy="4525963"/>
          </a:xfrm>
        </p:spPr>
        <p:txBody>
          <a:bodyPr/>
          <a:lstStyle/>
          <a:p>
            <a:pPr lvl="1" eaLnBrk="1" hangingPunct="1"/>
            <a:r>
              <a:rPr lang="en-US" sz="4000" dirty="0" smtClean="0"/>
              <a:t>anxiety</a:t>
            </a:r>
          </a:p>
          <a:p>
            <a:pPr lvl="1" eaLnBrk="1" hangingPunct="1"/>
            <a:r>
              <a:rPr lang="en-US" sz="4000" dirty="0" smtClean="0"/>
              <a:t>suicidal ideation</a:t>
            </a:r>
          </a:p>
          <a:p>
            <a:pPr lvl="1" eaLnBrk="1" hangingPunct="1"/>
            <a:r>
              <a:rPr lang="en-US" sz="4000" dirty="0" smtClean="0"/>
              <a:t>cravings</a:t>
            </a:r>
            <a:endParaRPr lang="en-US" sz="4000"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wipe(left)">
                                      <p:cBhvr>
                                        <p:cTn id="7" dur="500"/>
                                        <p:tgtEl>
                                          <p:spTgt spid="3450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5091">
                                            <p:txEl>
                                              <p:pRg st="1" end="1"/>
                                            </p:txEl>
                                          </p:spTgt>
                                        </p:tgtEl>
                                        <p:attrNameLst>
                                          <p:attrName>style.visibility</p:attrName>
                                        </p:attrNameLst>
                                      </p:cBhvr>
                                      <p:to>
                                        <p:strVal val="visible"/>
                                      </p:to>
                                    </p:set>
                                    <p:animEffect transition="in" filter="wipe(left)">
                                      <p:cBhvr>
                                        <p:cTn id="10" dur="500"/>
                                        <p:tgtEl>
                                          <p:spTgt spid="34509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5091">
                                            <p:txEl>
                                              <p:pRg st="2" end="2"/>
                                            </p:txEl>
                                          </p:spTgt>
                                        </p:tgtEl>
                                        <p:attrNameLst>
                                          <p:attrName>style.visibility</p:attrName>
                                        </p:attrNameLst>
                                      </p:cBhvr>
                                      <p:to>
                                        <p:strVal val="visible"/>
                                      </p:to>
                                    </p:set>
                                    <p:animEffect transition="in" filter="wipe(left)">
                                      <p:cBhvr>
                                        <p:cTn id="13" dur="500"/>
                                        <p:tgtEl>
                                          <p:spTgt spid="34509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5091">
                                            <p:txEl>
                                              <p:pRg st="3" end="3"/>
                                            </p:txEl>
                                          </p:spTgt>
                                        </p:tgtEl>
                                        <p:attrNameLst>
                                          <p:attrName>style.visibility</p:attrName>
                                        </p:attrNameLst>
                                      </p:cBhvr>
                                      <p:to>
                                        <p:strVal val="visible"/>
                                      </p:to>
                                    </p:set>
                                    <p:animEffect transition="in" filter="wipe(left)">
                                      <p:cBhvr>
                                        <p:cTn id="16" dur="500"/>
                                        <p:tgtEl>
                                          <p:spTgt spid="3450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5092">
                                            <p:txEl>
                                              <p:pRg st="0" end="0"/>
                                            </p:txEl>
                                          </p:spTgt>
                                        </p:tgtEl>
                                        <p:attrNameLst>
                                          <p:attrName>style.visibility</p:attrName>
                                        </p:attrNameLst>
                                      </p:cBhvr>
                                      <p:to>
                                        <p:strVal val="visible"/>
                                      </p:to>
                                    </p:set>
                                    <p:animEffect transition="in" filter="wipe(left)">
                                      <p:cBhvr>
                                        <p:cTn id="21" dur="500"/>
                                        <p:tgtEl>
                                          <p:spTgt spid="345092">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45092">
                                            <p:txEl>
                                              <p:pRg st="1" end="1"/>
                                            </p:txEl>
                                          </p:spTgt>
                                        </p:tgtEl>
                                        <p:attrNameLst>
                                          <p:attrName>style.visibility</p:attrName>
                                        </p:attrNameLst>
                                      </p:cBhvr>
                                      <p:to>
                                        <p:strVal val="visible"/>
                                      </p:to>
                                    </p:set>
                                    <p:animEffect transition="in" filter="wipe(left)">
                                      <p:cBhvr>
                                        <p:cTn id="24" dur="500"/>
                                        <p:tgtEl>
                                          <p:spTgt spid="345092">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5092">
                                            <p:txEl>
                                              <p:pRg st="2" end="2"/>
                                            </p:txEl>
                                          </p:spTgt>
                                        </p:tgtEl>
                                        <p:attrNameLst>
                                          <p:attrName>style.visibility</p:attrName>
                                        </p:attrNameLst>
                                      </p:cBhvr>
                                      <p:to>
                                        <p:strVal val="visible"/>
                                      </p:to>
                                    </p:set>
                                    <p:animEffect transition="in" filter="wipe(left)">
                                      <p:cBhvr>
                                        <p:cTn id="27" dur="500"/>
                                        <p:tgtEl>
                                          <p:spTgt spid="3450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P spid="34509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Alcohol</a:t>
            </a:r>
          </a:p>
        </p:txBody>
      </p:sp>
      <p:sp>
        <p:nvSpPr>
          <p:cNvPr id="86019" name="Rectangle 3"/>
          <p:cNvSpPr>
            <a:spLocks noGrp="1" noChangeArrowheads="1"/>
          </p:cNvSpPr>
          <p:nvPr>
            <p:ph idx="1"/>
          </p:nvPr>
        </p:nvSpPr>
        <p:spPr/>
        <p:txBody>
          <a:bodyPr/>
          <a:lstStyle/>
          <a:p>
            <a:pPr eaLnBrk="1" hangingPunct="1">
              <a:lnSpc>
                <a:spcPct val="90000"/>
              </a:lnSpc>
            </a:pPr>
            <a:r>
              <a:rPr lang="en-US" sz="3600" smtClean="0"/>
              <a:t>Most popular drug of abuse</a:t>
            </a:r>
          </a:p>
          <a:p>
            <a:pPr eaLnBrk="1" hangingPunct="1">
              <a:lnSpc>
                <a:spcPct val="90000"/>
              </a:lnSpc>
            </a:pPr>
            <a:r>
              <a:rPr lang="en-US" sz="3600" smtClean="0"/>
              <a:t>Probably the most physically toxic of drugs </a:t>
            </a:r>
          </a:p>
          <a:p>
            <a:pPr eaLnBrk="1" hangingPunct="1">
              <a:lnSpc>
                <a:spcPct val="90000"/>
              </a:lnSpc>
            </a:pPr>
            <a:r>
              <a:rPr lang="en-US" sz="3600" smtClean="0"/>
              <a:t>Damages almost every organ in the body</a:t>
            </a:r>
          </a:p>
          <a:p>
            <a:pPr eaLnBrk="1" hangingPunct="1">
              <a:lnSpc>
                <a:spcPct val="90000"/>
              </a:lnSpc>
            </a:pPr>
            <a:r>
              <a:rPr lang="en-US" sz="3600" smtClean="0"/>
              <a:t>Easy access, adults use, advertising, relatively inexpensive.</a:t>
            </a:r>
          </a:p>
          <a:p>
            <a:pPr eaLnBrk="1" hangingPunct="1">
              <a:lnSpc>
                <a:spcPct val="90000"/>
              </a:lnSpc>
            </a:pPr>
            <a:r>
              <a:rPr lang="en-US" sz="3600" smtClean="0"/>
              <a:t>THE DRUG for Youth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Action</a:t>
            </a:r>
          </a:p>
        </p:txBody>
      </p:sp>
      <p:sp>
        <p:nvSpPr>
          <p:cNvPr id="87043" name="Rectangle 3"/>
          <p:cNvSpPr>
            <a:spLocks noGrp="1" noChangeArrowheads="1"/>
          </p:cNvSpPr>
          <p:nvPr>
            <p:ph idx="1"/>
          </p:nvPr>
        </p:nvSpPr>
        <p:spPr/>
        <p:txBody>
          <a:bodyPr/>
          <a:lstStyle/>
          <a:p>
            <a:pPr eaLnBrk="1" hangingPunct="1"/>
            <a:r>
              <a:rPr lang="en-US" sz="4000" smtClean="0"/>
              <a:t>Dopamine – excitement &amp; reward</a:t>
            </a:r>
          </a:p>
          <a:p>
            <a:pPr eaLnBrk="1" hangingPunct="1"/>
            <a:r>
              <a:rPr lang="en-US" sz="4000" smtClean="0"/>
              <a:t>Serotonin – feel – “normal”</a:t>
            </a:r>
          </a:p>
          <a:p>
            <a:pPr eaLnBrk="1" hangingPunct="1"/>
            <a:r>
              <a:rPr lang="en-US" sz="4000" smtClean="0"/>
              <a:t>GABA – lowers anxiety</a:t>
            </a:r>
          </a:p>
          <a:p>
            <a:pPr eaLnBrk="1" hangingPunct="1"/>
            <a:r>
              <a:rPr lang="en-US" sz="4000" smtClean="0"/>
              <a:t>Endorphins – pain relief, reward, craving</a:t>
            </a:r>
          </a:p>
          <a:p>
            <a:pPr eaLnBrk="1" hangingPunct="1"/>
            <a:endParaRPr lang="en-US" sz="4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5400" smtClean="0"/>
              <a:t>Endorphins</a:t>
            </a:r>
          </a:p>
        </p:txBody>
      </p:sp>
      <p:sp>
        <p:nvSpPr>
          <p:cNvPr id="88067" name="Text Box 3"/>
          <p:cNvSpPr txBox="1">
            <a:spLocks noChangeArrowheads="1"/>
          </p:cNvSpPr>
          <p:nvPr/>
        </p:nvSpPr>
        <p:spPr bwMode="auto">
          <a:xfrm>
            <a:off x="3108325" y="2089151"/>
            <a:ext cx="1257075" cy="646331"/>
          </a:xfrm>
          <a:prstGeom prst="rect">
            <a:avLst/>
          </a:prstGeom>
          <a:noFill/>
          <a:ln w="9525">
            <a:noFill/>
            <a:miter lim="800000"/>
            <a:headEnd/>
            <a:tailEnd/>
          </a:ln>
        </p:spPr>
        <p:txBody>
          <a:bodyPr wrap="none">
            <a:spAutoFit/>
          </a:bodyPr>
          <a:lstStyle/>
          <a:p>
            <a:r>
              <a:rPr lang="en-US" sz="3600">
                <a:latin typeface="Tahoma" pitchFamily="34" charset="0"/>
              </a:rPr>
              <a:t>Drink</a:t>
            </a:r>
          </a:p>
        </p:txBody>
      </p:sp>
      <p:sp>
        <p:nvSpPr>
          <p:cNvPr id="88068" name="Line 4"/>
          <p:cNvSpPr>
            <a:spLocks noChangeShapeType="1"/>
          </p:cNvSpPr>
          <p:nvPr/>
        </p:nvSpPr>
        <p:spPr bwMode="auto">
          <a:xfrm>
            <a:off x="4495800" y="2514600"/>
            <a:ext cx="762000" cy="533400"/>
          </a:xfrm>
          <a:prstGeom prst="line">
            <a:avLst/>
          </a:prstGeom>
          <a:noFill/>
          <a:ln w="76200">
            <a:solidFill>
              <a:schemeClr val="tx1"/>
            </a:solidFill>
            <a:miter lim="800000"/>
            <a:headEnd/>
            <a:tailEnd type="triangle" w="med" len="med"/>
          </a:ln>
        </p:spPr>
        <p:txBody>
          <a:bodyPr wrap="none"/>
          <a:lstStyle/>
          <a:p>
            <a:endParaRPr lang="en-US"/>
          </a:p>
        </p:txBody>
      </p:sp>
      <p:sp>
        <p:nvSpPr>
          <p:cNvPr id="88069" name="Line 5"/>
          <p:cNvSpPr>
            <a:spLocks noChangeShapeType="1"/>
          </p:cNvSpPr>
          <p:nvPr/>
        </p:nvSpPr>
        <p:spPr bwMode="auto">
          <a:xfrm flipV="1">
            <a:off x="5486400" y="3200400"/>
            <a:ext cx="0" cy="381000"/>
          </a:xfrm>
          <a:prstGeom prst="line">
            <a:avLst/>
          </a:prstGeom>
          <a:noFill/>
          <a:ln w="57150">
            <a:solidFill>
              <a:srgbClr val="FF0000"/>
            </a:solidFill>
            <a:miter lim="800000"/>
            <a:headEnd/>
            <a:tailEnd type="triangle" w="med" len="med"/>
          </a:ln>
        </p:spPr>
        <p:txBody>
          <a:bodyPr wrap="none"/>
          <a:lstStyle/>
          <a:p>
            <a:endParaRPr lang="en-US"/>
          </a:p>
        </p:txBody>
      </p:sp>
      <p:sp>
        <p:nvSpPr>
          <p:cNvPr id="88070" name="Text Box 6"/>
          <p:cNvSpPr txBox="1">
            <a:spLocks noChangeArrowheads="1"/>
          </p:cNvSpPr>
          <p:nvPr/>
        </p:nvSpPr>
        <p:spPr bwMode="auto">
          <a:xfrm>
            <a:off x="5699126" y="3003551"/>
            <a:ext cx="2457724" cy="646331"/>
          </a:xfrm>
          <a:prstGeom prst="rect">
            <a:avLst/>
          </a:prstGeom>
          <a:noFill/>
          <a:ln w="9525">
            <a:noFill/>
            <a:miter lim="800000"/>
            <a:headEnd/>
            <a:tailEnd/>
          </a:ln>
        </p:spPr>
        <p:txBody>
          <a:bodyPr wrap="none">
            <a:spAutoFit/>
          </a:bodyPr>
          <a:lstStyle/>
          <a:p>
            <a:r>
              <a:rPr lang="en-US" sz="3600">
                <a:latin typeface="Tahoma" pitchFamily="34" charset="0"/>
              </a:rPr>
              <a:t>Endorphins</a:t>
            </a:r>
          </a:p>
        </p:txBody>
      </p:sp>
      <p:sp>
        <p:nvSpPr>
          <p:cNvPr id="88071" name="Line 7"/>
          <p:cNvSpPr>
            <a:spLocks noChangeShapeType="1"/>
          </p:cNvSpPr>
          <p:nvPr/>
        </p:nvSpPr>
        <p:spPr bwMode="auto">
          <a:xfrm>
            <a:off x="6477000" y="3581400"/>
            <a:ext cx="0" cy="457200"/>
          </a:xfrm>
          <a:prstGeom prst="line">
            <a:avLst/>
          </a:prstGeom>
          <a:noFill/>
          <a:ln w="76200">
            <a:solidFill>
              <a:schemeClr val="tx1"/>
            </a:solidFill>
            <a:miter lim="800000"/>
            <a:headEnd/>
            <a:tailEnd type="triangle" w="med" len="med"/>
          </a:ln>
        </p:spPr>
        <p:txBody>
          <a:bodyPr wrap="none"/>
          <a:lstStyle/>
          <a:p>
            <a:endParaRPr lang="en-US"/>
          </a:p>
        </p:txBody>
      </p:sp>
      <p:sp>
        <p:nvSpPr>
          <p:cNvPr id="88072" name="Text Box 8"/>
          <p:cNvSpPr txBox="1">
            <a:spLocks noChangeArrowheads="1"/>
          </p:cNvSpPr>
          <p:nvPr/>
        </p:nvSpPr>
        <p:spPr bwMode="auto">
          <a:xfrm>
            <a:off x="5791201" y="4062414"/>
            <a:ext cx="1707327" cy="646331"/>
          </a:xfrm>
          <a:prstGeom prst="rect">
            <a:avLst/>
          </a:prstGeom>
          <a:noFill/>
          <a:ln w="9525">
            <a:noFill/>
            <a:miter lim="800000"/>
            <a:headEnd/>
            <a:tailEnd/>
          </a:ln>
        </p:spPr>
        <p:txBody>
          <a:bodyPr wrap="none">
            <a:spAutoFit/>
          </a:bodyPr>
          <a:lstStyle/>
          <a:p>
            <a:r>
              <a:rPr lang="en-US" sz="3600">
                <a:latin typeface="Tahoma" pitchFamily="34" charset="0"/>
              </a:rPr>
              <a:t>Reward</a:t>
            </a:r>
          </a:p>
        </p:txBody>
      </p:sp>
      <p:sp>
        <p:nvSpPr>
          <p:cNvPr id="88073" name="Line 9"/>
          <p:cNvSpPr>
            <a:spLocks noChangeShapeType="1"/>
          </p:cNvSpPr>
          <p:nvPr/>
        </p:nvSpPr>
        <p:spPr bwMode="auto">
          <a:xfrm flipH="1" flipV="1">
            <a:off x="3962400" y="2667000"/>
            <a:ext cx="1752600" cy="1600200"/>
          </a:xfrm>
          <a:prstGeom prst="line">
            <a:avLst/>
          </a:prstGeom>
          <a:noFill/>
          <a:ln w="76200">
            <a:solidFill>
              <a:schemeClr val="tx1"/>
            </a:solidFill>
            <a:miter lim="800000"/>
            <a:headEnd/>
            <a:tailEnd type="triangle" w="med" len="med"/>
          </a:ln>
        </p:spPr>
        <p:txBody>
          <a:bodyPr wrap="none"/>
          <a:lstStyle/>
          <a:p>
            <a:endParaRPr lang="en-US"/>
          </a:p>
        </p:txBody>
      </p:sp>
      <p:sp>
        <p:nvSpPr>
          <p:cNvPr id="88074" name="Line 10"/>
          <p:cNvSpPr>
            <a:spLocks noChangeShapeType="1"/>
          </p:cNvSpPr>
          <p:nvPr/>
        </p:nvSpPr>
        <p:spPr bwMode="auto">
          <a:xfrm flipH="1">
            <a:off x="3505200" y="4419600"/>
            <a:ext cx="2057400" cy="609600"/>
          </a:xfrm>
          <a:prstGeom prst="line">
            <a:avLst/>
          </a:prstGeom>
          <a:noFill/>
          <a:ln w="76200">
            <a:solidFill>
              <a:schemeClr val="tx1"/>
            </a:solidFill>
            <a:miter lim="800000"/>
            <a:headEnd/>
            <a:tailEnd type="triangle" w="med" len="med"/>
          </a:ln>
        </p:spPr>
        <p:txBody>
          <a:bodyPr wrap="none"/>
          <a:lstStyle/>
          <a:p>
            <a:endParaRPr lang="en-US"/>
          </a:p>
        </p:txBody>
      </p:sp>
      <p:sp>
        <p:nvSpPr>
          <p:cNvPr id="88075" name="Text Box 11"/>
          <p:cNvSpPr txBox="1">
            <a:spLocks noChangeArrowheads="1"/>
          </p:cNvSpPr>
          <p:nvPr/>
        </p:nvSpPr>
        <p:spPr bwMode="auto">
          <a:xfrm>
            <a:off x="762001" y="4672014"/>
            <a:ext cx="2935419" cy="646331"/>
          </a:xfrm>
          <a:prstGeom prst="rect">
            <a:avLst/>
          </a:prstGeom>
          <a:noFill/>
          <a:ln w="9525">
            <a:noFill/>
            <a:miter lim="800000"/>
            <a:headEnd/>
            <a:tailEnd/>
          </a:ln>
        </p:spPr>
        <p:txBody>
          <a:bodyPr wrap="none">
            <a:spAutoFit/>
          </a:bodyPr>
          <a:lstStyle/>
          <a:p>
            <a:r>
              <a:rPr lang="en-US" sz="3600">
                <a:latin typeface="Tahoma" pitchFamily="34" charset="0"/>
              </a:rPr>
              <a:t>Stop Drinking</a:t>
            </a:r>
          </a:p>
        </p:txBody>
      </p:sp>
      <p:sp>
        <p:nvSpPr>
          <p:cNvPr id="88076" name="Text Box 12"/>
          <p:cNvSpPr txBox="1">
            <a:spLocks noChangeArrowheads="1"/>
          </p:cNvSpPr>
          <p:nvPr/>
        </p:nvSpPr>
        <p:spPr bwMode="auto">
          <a:xfrm>
            <a:off x="685801" y="3681414"/>
            <a:ext cx="2457724" cy="646331"/>
          </a:xfrm>
          <a:prstGeom prst="rect">
            <a:avLst/>
          </a:prstGeom>
          <a:noFill/>
          <a:ln w="9525">
            <a:noFill/>
            <a:miter lim="800000"/>
            <a:headEnd/>
            <a:tailEnd/>
          </a:ln>
        </p:spPr>
        <p:txBody>
          <a:bodyPr wrap="none">
            <a:spAutoFit/>
          </a:bodyPr>
          <a:lstStyle/>
          <a:p>
            <a:r>
              <a:rPr lang="en-US" sz="3600">
                <a:latin typeface="Tahoma" pitchFamily="34" charset="0"/>
              </a:rPr>
              <a:t>Endorphins</a:t>
            </a:r>
          </a:p>
        </p:txBody>
      </p:sp>
      <p:sp>
        <p:nvSpPr>
          <p:cNvPr id="88077" name="Line 13"/>
          <p:cNvSpPr>
            <a:spLocks noChangeShapeType="1"/>
          </p:cNvSpPr>
          <p:nvPr/>
        </p:nvSpPr>
        <p:spPr bwMode="auto">
          <a:xfrm flipV="1">
            <a:off x="1676400" y="4343400"/>
            <a:ext cx="0" cy="457200"/>
          </a:xfrm>
          <a:prstGeom prst="line">
            <a:avLst/>
          </a:prstGeom>
          <a:noFill/>
          <a:ln w="76200">
            <a:solidFill>
              <a:schemeClr val="tx1"/>
            </a:solidFill>
            <a:miter lim="800000"/>
            <a:headEnd/>
            <a:tailEnd type="triangle" w="med" len="med"/>
          </a:ln>
        </p:spPr>
        <p:txBody>
          <a:bodyPr wrap="none"/>
          <a:lstStyle/>
          <a:p>
            <a:endParaRPr lang="en-US"/>
          </a:p>
        </p:txBody>
      </p:sp>
      <p:sp>
        <p:nvSpPr>
          <p:cNvPr id="88078" name="Line 14"/>
          <p:cNvSpPr>
            <a:spLocks noChangeShapeType="1"/>
          </p:cNvSpPr>
          <p:nvPr/>
        </p:nvSpPr>
        <p:spPr bwMode="auto">
          <a:xfrm>
            <a:off x="533400" y="3810000"/>
            <a:ext cx="0" cy="381000"/>
          </a:xfrm>
          <a:prstGeom prst="line">
            <a:avLst/>
          </a:prstGeom>
          <a:noFill/>
          <a:ln w="57150">
            <a:solidFill>
              <a:srgbClr val="FF0000"/>
            </a:solidFill>
            <a:miter lim="800000"/>
            <a:headEnd/>
            <a:tailEnd type="triangle" w="med" len="med"/>
          </a:ln>
        </p:spPr>
        <p:txBody>
          <a:bodyPr wrap="none"/>
          <a:lstStyle/>
          <a:p>
            <a:endParaRPr lang="en-US"/>
          </a:p>
        </p:txBody>
      </p:sp>
      <p:sp>
        <p:nvSpPr>
          <p:cNvPr id="88079" name="Text Box 15"/>
          <p:cNvSpPr txBox="1">
            <a:spLocks noChangeArrowheads="1"/>
          </p:cNvSpPr>
          <p:nvPr/>
        </p:nvSpPr>
        <p:spPr bwMode="auto">
          <a:xfrm>
            <a:off x="669925" y="2698751"/>
            <a:ext cx="1707712" cy="646331"/>
          </a:xfrm>
          <a:prstGeom prst="rect">
            <a:avLst/>
          </a:prstGeom>
          <a:noFill/>
          <a:ln w="9525">
            <a:noFill/>
            <a:miter lim="800000"/>
            <a:headEnd/>
            <a:tailEnd/>
          </a:ln>
        </p:spPr>
        <p:txBody>
          <a:bodyPr wrap="none">
            <a:spAutoFit/>
          </a:bodyPr>
          <a:lstStyle/>
          <a:p>
            <a:r>
              <a:rPr lang="en-US" sz="3600">
                <a:latin typeface="Tahoma" pitchFamily="34" charset="0"/>
              </a:rPr>
              <a:t>Craving</a:t>
            </a:r>
          </a:p>
        </p:txBody>
      </p:sp>
      <p:sp>
        <p:nvSpPr>
          <p:cNvPr id="88080" name="Line 16"/>
          <p:cNvSpPr>
            <a:spLocks noChangeShapeType="1"/>
          </p:cNvSpPr>
          <p:nvPr/>
        </p:nvSpPr>
        <p:spPr bwMode="auto">
          <a:xfrm flipV="1">
            <a:off x="1447800" y="3276600"/>
            <a:ext cx="0" cy="457200"/>
          </a:xfrm>
          <a:prstGeom prst="line">
            <a:avLst/>
          </a:prstGeom>
          <a:noFill/>
          <a:ln w="76200">
            <a:solidFill>
              <a:schemeClr val="tx1"/>
            </a:solidFill>
            <a:miter lim="800000"/>
            <a:headEnd/>
            <a:tailEnd type="triangle" w="med" len="med"/>
          </a:ln>
        </p:spPr>
        <p:txBody>
          <a:bodyPr wrap="none"/>
          <a:lstStyle/>
          <a:p>
            <a:endParaRPr lang="en-US"/>
          </a:p>
        </p:txBody>
      </p:sp>
      <p:sp>
        <p:nvSpPr>
          <p:cNvPr id="88081" name="Line 17"/>
          <p:cNvSpPr>
            <a:spLocks noChangeShapeType="1"/>
          </p:cNvSpPr>
          <p:nvPr/>
        </p:nvSpPr>
        <p:spPr bwMode="auto">
          <a:xfrm flipV="1">
            <a:off x="1676400" y="2438400"/>
            <a:ext cx="1371600" cy="304800"/>
          </a:xfrm>
          <a:prstGeom prst="line">
            <a:avLst/>
          </a:prstGeom>
          <a:noFill/>
          <a:ln w="76200">
            <a:solidFill>
              <a:schemeClr val="tx1"/>
            </a:solidFill>
            <a:miter lim="800000"/>
            <a:headEnd/>
            <a:tailEnd type="triangle" w="med" len="med"/>
          </a:ln>
        </p:spPr>
        <p:txBody>
          <a:bodyPr wrap="none"/>
          <a:lstStyle/>
          <a:p>
            <a:endParaRPr lang="en-US"/>
          </a:p>
        </p:txBody>
      </p:sp>
      <p:sp>
        <p:nvSpPr>
          <p:cNvPr id="88082" name="Text Box 18"/>
          <p:cNvSpPr txBox="1">
            <a:spLocks noChangeArrowheads="1"/>
          </p:cNvSpPr>
          <p:nvPr/>
        </p:nvSpPr>
        <p:spPr bwMode="auto">
          <a:xfrm>
            <a:off x="1143000" y="5667377"/>
            <a:ext cx="7163949" cy="1200329"/>
          </a:xfrm>
          <a:prstGeom prst="rect">
            <a:avLst/>
          </a:prstGeom>
          <a:noFill/>
          <a:ln w="9525">
            <a:noFill/>
            <a:miter lim="800000"/>
            <a:headEnd/>
            <a:tailEnd/>
          </a:ln>
        </p:spPr>
        <p:txBody>
          <a:bodyPr wrap="none">
            <a:spAutoFit/>
          </a:bodyPr>
          <a:lstStyle/>
          <a:p>
            <a:r>
              <a:rPr lang="en-US" sz="3600">
                <a:latin typeface="Tahoma" pitchFamily="34" charset="0"/>
              </a:rPr>
              <a:t>Block Endorphins with Naltrexone </a:t>
            </a:r>
          </a:p>
          <a:p>
            <a:r>
              <a:rPr lang="en-US" sz="3600">
                <a:latin typeface="Tahoma" pitchFamily="34" charset="0"/>
              </a:rPr>
              <a:t>– Break Reward Cycle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How Drugs Work</a:t>
            </a:r>
          </a:p>
        </p:txBody>
      </p:sp>
      <p:sp>
        <p:nvSpPr>
          <p:cNvPr id="12291" name="Rectangle 3"/>
          <p:cNvSpPr>
            <a:spLocks noGrp="1" noChangeArrowheads="1"/>
          </p:cNvSpPr>
          <p:nvPr>
            <p:ph idx="1"/>
          </p:nvPr>
        </p:nvSpPr>
        <p:spPr/>
        <p:txBody>
          <a:bodyPr/>
          <a:lstStyle/>
          <a:p>
            <a:pPr eaLnBrk="1" hangingPunct="1"/>
            <a:r>
              <a:rPr lang="en-US" sz="4000" smtClean="0"/>
              <a:t>Interact with neurochemistry</a:t>
            </a:r>
          </a:p>
          <a:p>
            <a:pPr eaLnBrk="1" hangingPunct="1"/>
            <a:r>
              <a:rPr lang="en-US" sz="4000" smtClean="0"/>
              <a:t>Results:</a:t>
            </a:r>
          </a:p>
          <a:p>
            <a:pPr lvl="1" eaLnBrk="1" hangingPunct="1"/>
            <a:r>
              <a:rPr lang="en-US" sz="4000" smtClean="0"/>
              <a:t>Feel Good – Euphoria/reward</a:t>
            </a:r>
          </a:p>
          <a:p>
            <a:pPr lvl="1" eaLnBrk="1" hangingPunct="1"/>
            <a:r>
              <a:rPr lang="en-US" sz="4000" smtClean="0"/>
              <a:t>Feel Better – reduce negative feelings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5400" smtClean="0"/>
              <a:t>Endorphins</a:t>
            </a:r>
          </a:p>
        </p:txBody>
      </p:sp>
      <p:sp>
        <p:nvSpPr>
          <p:cNvPr id="88067" name="Text Box 3"/>
          <p:cNvSpPr txBox="1">
            <a:spLocks noChangeArrowheads="1"/>
          </p:cNvSpPr>
          <p:nvPr/>
        </p:nvSpPr>
        <p:spPr bwMode="auto">
          <a:xfrm>
            <a:off x="3108325" y="2089151"/>
            <a:ext cx="1257075" cy="646331"/>
          </a:xfrm>
          <a:prstGeom prst="rect">
            <a:avLst/>
          </a:prstGeom>
          <a:noFill/>
          <a:ln w="9525">
            <a:noFill/>
            <a:miter lim="800000"/>
            <a:headEnd/>
            <a:tailEnd/>
          </a:ln>
        </p:spPr>
        <p:txBody>
          <a:bodyPr wrap="none">
            <a:spAutoFit/>
          </a:bodyPr>
          <a:lstStyle/>
          <a:p>
            <a:r>
              <a:rPr lang="en-US" sz="3600">
                <a:latin typeface="Tahoma" pitchFamily="34" charset="0"/>
              </a:rPr>
              <a:t>Drink</a:t>
            </a:r>
          </a:p>
        </p:txBody>
      </p:sp>
      <p:sp>
        <p:nvSpPr>
          <p:cNvPr id="88068" name="Line 4"/>
          <p:cNvSpPr>
            <a:spLocks noChangeShapeType="1"/>
          </p:cNvSpPr>
          <p:nvPr/>
        </p:nvSpPr>
        <p:spPr bwMode="auto">
          <a:xfrm>
            <a:off x="4495800" y="2514600"/>
            <a:ext cx="762000" cy="533400"/>
          </a:xfrm>
          <a:prstGeom prst="line">
            <a:avLst/>
          </a:prstGeom>
          <a:noFill/>
          <a:ln w="76200">
            <a:solidFill>
              <a:schemeClr val="tx1"/>
            </a:solidFill>
            <a:miter lim="800000"/>
            <a:headEnd/>
            <a:tailEnd type="triangle" w="med" len="med"/>
          </a:ln>
        </p:spPr>
        <p:txBody>
          <a:bodyPr wrap="none"/>
          <a:lstStyle/>
          <a:p>
            <a:endParaRPr lang="en-US"/>
          </a:p>
        </p:txBody>
      </p:sp>
      <p:sp>
        <p:nvSpPr>
          <p:cNvPr id="88069" name="Line 5"/>
          <p:cNvSpPr>
            <a:spLocks noChangeShapeType="1"/>
          </p:cNvSpPr>
          <p:nvPr/>
        </p:nvSpPr>
        <p:spPr bwMode="auto">
          <a:xfrm flipV="1">
            <a:off x="5486400" y="3200400"/>
            <a:ext cx="0" cy="381000"/>
          </a:xfrm>
          <a:prstGeom prst="line">
            <a:avLst/>
          </a:prstGeom>
          <a:noFill/>
          <a:ln w="57150">
            <a:solidFill>
              <a:srgbClr val="FF0000"/>
            </a:solidFill>
            <a:miter lim="800000"/>
            <a:headEnd/>
            <a:tailEnd type="triangle" w="med" len="med"/>
          </a:ln>
        </p:spPr>
        <p:txBody>
          <a:bodyPr wrap="none"/>
          <a:lstStyle/>
          <a:p>
            <a:endParaRPr lang="en-US"/>
          </a:p>
        </p:txBody>
      </p:sp>
      <p:sp>
        <p:nvSpPr>
          <p:cNvPr id="88070" name="Text Box 6"/>
          <p:cNvSpPr txBox="1">
            <a:spLocks noChangeArrowheads="1"/>
          </p:cNvSpPr>
          <p:nvPr/>
        </p:nvSpPr>
        <p:spPr bwMode="auto">
          <a:xfrm>
            <a:off x="5699126" y="3003551"/>
            <a:ext cx="2457724" cy="646331"/>
          </a:xfrm>
          <a:prstGeom prst="rect">
            <a:avLst/>
          </a:prstGeom>
          <a:noFill/>
          <a:ln w="9525">
            <a:noFill/>
            <a:miter lim="800000"/>
            <a:headEnd/>
            <a:tailEnd/>
          </a:ln>
        </p:spPr>
        <p:txBody>
          <a:bodyPr wrap="none">
            <a:spAutoFit/>
          </a:bodyPr>
          <a:lstStyle/>
          <a:p>
            <a:r>
              <a:rPr lang="en-US" sz="3600">
                <a:latin typeface="Tahoma" pitchFamily="34" charset="0"/>
              </a:rPr>
              <a:t>Endorphins</a:t>
            </a:r>
          </a:p>
        </p:txBody>
      </p:sp>
      <p:sp>
        <p:nvSpPr>
          <p:cNvPr id="88071" name="Line 7"/>
          <p:cNvSpPr>
            <a:spLocks noChangeShapeType="1"/>
          </p:cNvSpPr>
          <p:nvPr/>
        </p:nvSpPr>
        <p:spPr bwMode="auto">
          <a:xfrm>
            <a:off x="6477000" y="3581400"/>
            <a:ext cx="0" cy="457200"/>
          </a:xfrm>
          <a:prstGeom prst="line">
            <a:avLst/>
          </a:prstGeom>
          <a:noFill/>
          <a:ln w="76200">
            <a:solidFill>
              <a:schemeClr val="tx1"/>
            </a:solidFill>
            <a:miter lim="800000"/>
            <a:headEnd/>
            <a:tailEnd type="triangle" w="med" len="med"/>
          </a:ln>
        </p:spPr>
        <p:txBody>
          <a:bodyPr wrap="none"/>
          <a:lstStyle/>
          <a:p>
            <a:endParaRPr lang="en-US"/>
          </a:p>
        </p:txBody>
      </p:sp>
      <p:sp>
        <p:nvSpPr>
          <p:cNvPr id="88072" name="Text Box 8"/>
          <p:cNvSpPr txBox="1">
            <a:spLocks noChangeArrowheads="1"/>
          </p:cNvSpPr>
          <p:nvPr/>
        </p:nvSpPr>
        <p:spPr bwMode="auto">
          <a:xfrm>
            <a:off x="5791201" y="4062414"/>
            <a:ext cx="1707327" cy="646331"/>
          </a:xfrm>
          <a:prstGeom prst="rect">
            <a:avLst/>
          </a:prstGeom>
          <a:noFill/>
          <a:ln w="9525">
            <a:noFill/>
            <a:miter lim="800000"/>
            <a:headEnd/>
            <a:tailEnd/>
          </a:ln>
        </p:spPr>
        <p:txBody>
          <a:bodyPr wrap="none">
            <a:spAutoFit/>
          </a:bodyPr>
          <a:lstStyle/>
          <a:p>
            <a:r>
              <a:rPr lang="en-US" sz="3600">
                <a:latin typeface="Tahoma" pitchFamily="34" charset="0"/>
              </a:rPr>
              <a:t>Reward</a:t>
            </a:r>
          </a:p>
        </p:txBody>
      </p:sp>
      <p:sp>
        <p:nvSpPr>
          <p:cNvPr id="88073" name="Line 9"/>
          <p:cNvSpPr>
            <a:spLocks noChangeShapeType="1"/>
          </p:cNvSpPr>
          <p:nvPr/>
        </p:nvSpPr>
        <p:spPr bwMode="auto">
          <a:xfrm flipH="1" flipV="1">
            <a:off x="3962400" y="2667000"/>
            <a:ext cx="1752600" cy="1600200"/>
          </a:xfrm>
          <a:prstGeom prst="line">
            <a:avLst/>
          </a:prstGeom>
          <a:noFill/>
          <a:ln w="76200">
            <a:solidFill>
              <a:schemeClr val="tx1"/>
            </a:solidFill>
            <a:miter lim="800000"/>
            <a:headEnd/>
            <a:tailEnd type="triangle" w="med" len="med"/>
          </a:ln>
        </p:spPr>
        <p:txBody>
          <a:bodyPr wrap="none"/>
          <a:lstStyle/>
          <a:p>
            <a:endParaRPr lang="en-US"/>
          </a:p>
        </p:txBody>
      </p:sp>
      <p:sp>
        <p:nvSpPr>
          <p:cNvPr id="88074" name="Line 10"/>
          <p:cNvSpPr>
            <a:spLocks noChangeShapeType="1"/>
          </p:cNvSpPr>
          <p:nvPr/>
        </p:nvSpPr>
        <p:spPr bwMode="auto">
          <a:xfrm flipH="1">
            <a:off x="3505200" y="4419600"/>
            <a:ext cx="2057400" cy="609600"/>
          </a:xfrm>
          <a:prstGeom prst="line">
            <a:avLst/>
          </a:prstGeom>
          <a:noFill/>
          <a:ln w="76200">
            <a:solidFill>
              <a:schemeClr val="tx1"/>
            </a:solidFill>
            <a:miter lim="800000"/>
            <a:headEnd/>
            <a:tailEnd type="triangle" w="med" len="med"/>
          </a:ln>
        </p:spPr>
        <p:txBody>
          <a:bodyPr wrap="none"/>
          <a:lstStyle/>
          <a:p>
            <a:endParaRPr lang="en-US"/>
          </a:p>
        </p:txBody>
      </p:sp>
      <p:sp>
        <p:nvSpPr>
          <p:cNvPr id="88075" name="Text Box 11"/>
          <p:cNvSpPr txBox="1">
            <a:spLocks noChangeArrowheads="1"/>
          </p:cNvSpPr>
          <p:nvPr/>
        </p:nvSpPr>
        <p:spPr bwMode="auto">
          <a:xfrm>
            <a:off x="762001" y="4672014"/>
            <a:ext cx="2935419" cy="646331"/>
          </a:xfrm>
          <a:prstGeom prst="rect">
            <a:avLst/>
          </a:prstGeom>
          <a:noFill/>
          <a:ln w="9525">
            <a:noFill/>
            <a:miter lim="800000"/>
            <a:headEnd/>
            <a:tailEnd/>
          </a:ln>
        </p:spPr>
        <p:txBody>
          <a:bodyPr wrap="none">
            <a:spAutoFit/>
          </a:bodyPr>
          <a:lstStyle/>
          <a:p>
            <a:r>
              <a:rPr lang="en-US" sz="3600">
                <a:latin typeface="Tahoma" pitchFamily="34" charset="0"/>
              </a:rPr>
              <a:t>Stop Drinking</a:t>
            </a:r>
          </a:p>
        </p:txBody>
      </p:sp>
      <p:sp>
        <p:nvSpPr>
          <p:cNvPr id="88076" name="Text Box 12"/>
          <p:cNvSpPr txBox="1">
            <a:spLocks noChangeArrowheads="1"/>
          </p:cNvSpPr>
          <p:nvPr/>
        </p:nvSpPr>
        <p:spPr bwMode="auto">
          <a:xfrm>
            <a:off x="685801" y="3681414"/>
            <a:ext cx="2457724" cy="646331"/>
          </a:xfrm>
          <a:prstGeom prst="rect">
            <a:avLst/>
          </a:prstGeom>
          <a:noFill/>
          <a:ln w="9525">
            <a:noFill/>
            <a:miter lim="800000"/>
            <a:headEnd/>
            <a:tailEnd/>
          </a:ln>
        </p:spPr>
        <p:txBody>
          <a:bodyPr wrap="none">
            <a:spAutoFit/>
          </a:bodyPr>
          <a:lstStyle/>
          <a:p>
            <a:r>
              <a:rPr lang="en-US" sz="3600">
                <a:latin typeface="Tahoma" pitchFamily="34" charset="0"/>
              </a:rPr>
              <a:t>Endorphins</a:t>
            </a:r>
          </a:p>
        </p:txBody>
      </p:sp>
      <p:sp>
        <p:nvSpPr>
          <p:cNvPr id="88077" name="Line 13"/>
          <p:cNvSpPr>
            <a:spLocks noChangeShapeType="1"/>
          </p:cNvSpPr>
          <p:nvPr/>
        </p:nvSpPr>
        <p:spPr bwMode="auto">
          <a:xfrm flipV="1">
            <a:off x="1676400" y="4343400"/>
            <a:ext cx="0" cy="457200"/>
          </a:xfrm>
          <a:prstGeom prst="line">
            <a:avLst/>
          </a:prstGeom>
          <a:noFill/>
          <a:ln w="76200">
            <a:solidFill>
              <a:schemeClr val="tx1"/>
            </a:solidFill>
            <a:miter lim="800000"/>
            <a:headEnd/>
            <a:tailEnd type="triangle" w="med" len="med"/>
          </a:ln>
        </p:spPr>
        <p:txBody>
          <a:bodyPr wrap="none"/>
          <a:lstStyle/>
          <a:p>
            <a:endParaRPr lang="en-US"/>
          </a:p>
        </p:txBody>
      </p:sp>
      <p:sp>
        <p:nvSpPr>
          <p:cNvPr id="88078" name="Line 14"/>
          <p:cNvSpPr>
            <a:spLocks noChangeShapeType="1"/>
          </p:cNvSpPr>
          <p:nvPr/>
        </p:nvSpPr>
        <p:spPr bwMode="auto">
          <a:xfrm>
            <a:off x="533400" y="3810000"/>
            <a:ext cx="0" cy="381000"/>
          </a:xfrm>
          <a:prstGeom prst="line">
            <a:avLst/>
          </a:prstGeom>
          <a:noFill/>
          <a:ln w="57150">
            <a:solidFill>
              <a:srgbClr val="FF0000"/>
            </a:solidFill>
            <a:miter lim="800000"/>
            <a:headEnd/>
            <a:tailEnd type="triangle" w="med" len="med"/>
          </a:ln>
        </p:spPr>
        <p:txBody>
          <a:bodyPr wrap="none"/>
          <a:lstStyle/>
          <a:p>
            <a:endParaRPr lang="en-US"/>
          </a:p>
        </p:txBody>
      </p:sp>
      <p:sp>
        <p:nvSpPr>
          <p:cNvPr id="88079" name="Text Box 15"/>
          <p:cNvSpPr txBox="1">
            <a:spLocks noChangeArrowheads="1"/>
          </p:cNvSpPr>
          <p:nvPr/>
        </p:nvSpPr>
        <p:spPr bwMode="auto">
          <a:xfrm>
            <a:off x="669925" y="2698751"/>
            <a:ext cx="1707712" cy="646331"/>
          </a:xfrm>
          <a:prstGeom prst="rect">
            <a:avLst/>
          </a:prstGeom>
          <a:noFill/>
          <a:ln w="9525">
            <a:noFill/>
            <a:miter lim="800000"/>
            <a:headEnd/>
            <a:tailEnd/>
          </a:ln>
        </p:spPr>
        <p:txBody>
          <a:bodyPr wrap="none">
            <a:spAutoFit/>
          </a:bodyPr>
          <a:lstStyle/>
          <a:p>
            <a:r>
              <a:rPr lang="en-US" sz="3600">
                <a:latin typeface="Tahoma" pitchFamily="34" charset="0"/>
              </a:rPr>
              <a:t>Craving</a:t>
            </a:r>
          </a:p>
        </p:txBody>
      </p:sp>
      <p:sp>
        <p:nvSpPr>
          <p:cNvPr id="88080" name="Line 16"/>
          <p:cNvSpPr>
            <a:spLocks noChangeShapeType="1"/>
          </p:cNvSpPr>
          <p:nvPr/>
        </p:nvSpPr>
        <p:spPr bwMode="auto">
          <a:xfrm flipV="1">
            <a:off x="1447800" y="3276600"/>
            <a:ext cx="0" cy="457200"/>
          </a:xfrm>
          <a:prstGeom prst="line">
            <a:avLst/>
          </a:prstGeom>
          <a:noFill/>
          <a:ln w="76200">
            <a:solidFill>
              <a:schemeClr val="tx1"/>
            </a:solidFill>
            <a:miter lim="800000"/>
            <a:headEnd/>
            <a:tailEnd type="triangle" w="med" len="med"/>
          </a:ln>
        </p:spPr>
        <p:txBody>
          <a:bodyPr wrap="none"/>
          <a:lstStyle/>
          <a:p>
            <a:endParaRPr lang="en-US"/>
          </a:p>
        </p:txBody>
      </p:sp>
      <p:sp>
        <p:nvSpPr>
          <p:cNvPr id="88081" name="Line 17"/>
          <p:cNvSpPr>
            <a:spLocks noChangeShapeType="1"/>
          </p:cNvSpPr>
          <p:nvPr/>
        </p:nvSpPr>
        <p:spPr bwMode="auto">
          <a:xfrm flipV="1">
            <a:off x="1676400" y="2438400"/>
            <a:ext cx="1371600" cy="304800"/>
          </a:xfrm>
          <a:prstGeom prst="line">
            <a:avLst/>
          </a:prstGeom>
          <a:noFill/>
          <a:ln w="76200">
            <a:solidFill>
              <a:schemeClr val="tx1"/>
            </a:solidFill>
            <a:miter lim="800000"/>
            <a:headEnd/>
            <a:tailEnd type="triangle" w="med" len="med"/>
          </a:ln>
        </p:spPr>
        <p:txBody>
          <a:bodyPr wrap="none"/>
          <a:lstStyle/>
          <a:p>
            <a:endParaRPr lang="en-US"/>
          </a:p>
        </p:txBody>
      </p:sp>
      <p:sp>
        <p:nvSpPr>
          <p:cNvPr id="88082" name="Text Box 18"/>
          <p:cNvSpPr txBox="1">
            <a:spLocks noChangeArrowheads="1"/>
          </p:cNvSpPr>
          <p:nvPr/>
        </p:nvSpPr>
        <p:spPr bwMode="auto">
          <a:xfrm>
            <a:off x="1143000" y="5667377"/>
            <a:ext cx="7163949" cy="1200329"/>
          </a:xfrm>
          <a:prstGeom prst="rect">
            <a:avLst/>
          </a:prstGeom>
          <a:noFill/>
          <a:ln w="9525">
            <a:noFill/>
            <a:miter lim="800000"/>
            <a:headEnd/>
            <a:tailEnd/>
          </a:ln>
        </p:spPr>
        <p:txBody>
          <a:bodyPr wrap="none">
            <a:spAutoFit/>
          </a:bodyPr>
          <a:lstStyle/>
          <a:p>
            <a:r>
              <a:rPr lang="en-US" sz="3600">
                <a:latin typeface="Tahoma" pitchFamily="34" charset="0"/>
              </a:rPr>
              <a:t>Block Endorphins with Naltrexone </a:t>
            </a:r>
          </a:p>
          <a:p>
            <a:r>
              <a:rPr lang="en-US" sz="3600">
                <a:latin typeface="Tahoma" pitchFamily="34" charset="0"/>
              </a:rPr>
              <a:t>– Break Reward Cycle</a:t>
            </a:r>
          </a:p>
        </p:txBody>
      </p:sp>
      <p:sp>
        <p:nvSpPr>
          <p:cNvPr id="19" name="&quot;No&quot; Symbol 18"/>
          <p:cNvSpPr/>
          <p:nvPr/>
        </p:nvSpPr>
        <p:spPr bwMode="auto">
          <a:xfrm>
            <a:off x="5638800" y="2362200"/>
            <a:ext cx="2286000" cy="1828800"/>
          </a:xfrm>
          <a:prstGeom prst="noSmoking">
            <a:avLst/>
          </a:prstGeom>
          <a:solidFill>
            <a:srgbClr val="FF0000">
              <a:alpha val="39000"/>
            </a:srgbClr>
          </a:solidFill>
          <a:ln w="793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Opiates</a:t>
            </a:r>
            <a:endParaRPr lang="en-US" dirty="0"/>
          </a:p>
        </p:txBody>
      </p:sp>
      <p:sp>
        <p:nvSpPr>
          <p:cNvPr id="3" name="Content Placeholder 2"/>
          <p:cNvSpPr>
            <a:spLocks noGrp="1"/>
          </p:cNvSpPr>
          <p:nvPr>
            <p:ph sz="half" idx="1"/>
          </p:nvPr>
        </p:nvSpPr>
        <p:spPr>
          <a:xfrm>
            <a:off x="457200" y="1600201"/>
            <a:ext cx="4038600" cy="2286000"/>
          </a:xfrm>
          <a:ln w="19050">
            <a:solidFill>
              <a:schemeClr val="accent1"/>
            </a:solidFill>
          </a:ln>
        </p:spPr>
        <p:txBody>
          <a:bodyPr/>
          <a:lstStyle/>
          <a:p>
            <a:pPr algn="ctr">
              <a:buNone/>
            </a:pPr>
            <a:r>
              <a:rPr lang="en-US" dirty="0" smtClean="0"/>
              <a:t>Natural Opiates</a:t>
            </a:r>
          </a:p>
          <a:p>
            <a:pPr algn="ctr">
              <a:buNone/>
            </a:pPr>
            <a:r>
              <a:rPr lang="en-US" dirty="0" smtClean="0"/>
              <a:t>Derived from raw opium</a:t>
            </a:r>
          </a:p>
          <a:p>
            <a:r>
              <a:rPr lang="en-US" dirty="0" smtClean="0"/>
              <a:t>Morphine</a:t>
            </a:r>
          </a:p>
          <a:p>
            <a:r>
              <a:rPr lang="en-US" dirty="0" smtClean="0"/>
              <a:t>Codeine</a:t>
            </a:r>
            <a:endParaRPr lang="en-US" dirty="0"/>
          </a:p>
        </p:txBody>
      </p:sp>
      <p:sp>
        <p:nvSpPr>
          <p:cNvPr id="4" name="Content Placeholder 3"/>
          <p:cNvSpPr>
            <a:spLocks noGrp="1"/>
          </p:cNvSpPr>
          <p:nvPr>
            <p:ph sz="half" idx="2"/>
          </p:nvPr>
        </p:nvSpPr>
        <p:spPr>
          <a:xfrm>
            <a:off x="4648200" y="1600201"/>
            <a:ext cx="4038600" cy="2286000"/>
          </a:xfrm>
          <a:ln w="19050">
            <a:solidFill>
              <a:schemeClr val="accent1"/>
            </a:solidFill>
          </a:ln>
        </p:spPr>
        <p:txBody>
          <a:bodyPr/>
          <a:lstStyle/>
          <a:p>
            <a:pPr algn="ctr">
              <a:buNone/>
            </a:pPr>
            <a:r>
              <a:rPr lang="en-US" dirty="0" smtClean="0"/>
              <a:t>Semi-synthetics</a:t>
            </a:r>
          </a:p>
          <a:p>
            <a:pPr algn="ctr">
              <a:buNone/>
            </a:pPr>
            <a:r>
              <a:rPr lang="en-US" dirty="0" smtClean="0"/>
              <a:t>Modified Natural</a:t>
            </a:r>
          </a:p>
          <a:p>
            <a:r>
              <a:rPr lang="en-US" dirty="0" smtClean="0"/>
              <a:t>Heroin</a:t>
            </a:r>
          </a:p>
          <a:p>
            <a:r>
              <a:rPr lang="en-US" dirty="0" err="1" smtClean="0"/>
              <a:t>Vicodin</a:t>
            </a:r>
            <a:endParaRPr lang="en-US" dirty="0" smtClean="0"/>
          </a:p>
          <a:p>
            <a:endParaRPr lang="en-US" dirty="0"/>
          </a:p>
        </p:txBody>
      </p:sp>
      <p:sp>
        <p:nvSpPr>
          <p:cNvPr id="5" name="Content Placeholder 3"/>
          <p:cNvSpPr txBox="1">
            <a:spLocks/>
          </p:cNvSpPr>
          <p:nvPr/>
        </p:nvSpPr>
        <p:spPr>
          <a:xfrm>
            <a:off x="2514600" y="4191000"/>
            <a:ext cx="4038600" cy="2286000"/>
          </a:xfrm>
          <a:prstGeom prst="rect">
            <a:avLst/>
          </a:prstGeom>
          <a:ln w="19050">
            <a:solidFill>
              <a:schemeClr val="accent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Synthetics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Fentanyl</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Demerol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latin typeface="+mn-lt"/>
                <a:cs typeface="+mn-cs"/>
              </a:rPr>
              <a:t>Methadone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Opiates</a:t>
            </a:r>
          </a:p>
        </p:txBody>
      </p:sp>
      <p:sp>
        <p:nvSpPr>
          <p:cNvPr id="90115" name="Rectangle 3"/>
          <p:cNvSpPr>
            <a:spLocks noGrp="1" noChangeArrowheads="1"/>
          </p:cNvSpPr>
          <p:nvPr>
            <p:ph idx="1"/>
          </p:nvPr>
        </p:nvSpPr>
        <p:spPr/>
        <p:txBody>
          <a:bodyPr>
            <a:normAutofit fontScale="92500"/>
          </a:bodyPr>
          <a:lstStyle/>
          <a:p>
            <a:pPr eaLnBrk="1" hangingPunct="1">
              <a:lnSpc>
                <a:spcPct val="90000"/>
              </a:lnSpc>
            </a:pPr>
            <a:r>
              <a:rPr lang="en-US" sz="3600" dirty="0" smtClean="0"/>
              <a:t>Heroin more potent -60-80% - &lt;10% in ‘70’s</a:t>
            </a:r>
          </a:p>
          <a:p>
            <a:pPr eaLnBrk="1" hangingPunct="1">
              <a:lnSpc>
                <a:spcPct val="90000"/>
              </a:lnSpc>
            </a:pPr>
            <a:r>
              <a:rPr lang="en-US" sz="3600" dirty="0" smtClean="0"/>
              <a:t>Younger age group – 18-24 </a:t>
            </a:r>
            <a:r>
              <a:rPr lang="en-US" sz="3600" dirty="0" err="1" smtClean="0"/>
              <a:t>y.o</a:t>
            </a:r>
            <a:r>
              <a:rPr lang="en-US" sz="3600" dirty="0" smtClean="0"/>
              <a:t>. and younger</a:t>
            </a:r>
          </a:p>
          <a:p>
            <a:pPr eaLnBrk="1" hangingPunct="1">
              <a:lnSpc>
                <a:spcPct val="90000"/>
              </a:lnSpc>
            </a:pPr>
            <a:r>
              <a:rPr lang="en-US" sz="3600" dirty="0" smtClean="0"/>
              <a:t>Suburban/Rural</a:t>
            </a:r>
          </a:p>
          <a:p>
            <a:pPr eaLnBrk="1" hangingPunct="1">
              <a:lnSpc>
                <a:spcPct val="90000"/>
              </a:lnSpc>
            </a:pPr>
            <a:r>
              <a:rPr lang="en-US" sz="3600" dirty="0" smtClean="0"/>
              <a:t>Users start with snorting - IV within 12 months</a:t>
            </a:r>
          </a:p>
          <a:p>
            <a:pPr eaLnBrk="1" hangingPunct="1">
              <a:lnSpc>
                <a:spcPct val="90000"/>
              </a:lnSpc>
            </a:pPr>
            <a:r>
              <a:rPr lang="en-US" sz="3600" dirty="0" smtClean="0"/>
              <a:t>Withdrawal painful - not deadly</a:t>
            </a:r>
          </a:p>
          <a:p>
            <a:pPr eaLnBrk="1" hangingPunct="1">
              <a:lnSpc>
                <a:spcPct val="90000"/>
              </a:lnSpc>
            </a:pPr>
            <a:r>
              <a:rPr lang="en-US" sz="3600" dirty="0" smtClean="0"/>
              <a:t>Lots of Relapse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trainspotting 3"/>
          <p:cNvPicPr>
            <a:picLocks noChangeAspect="1" noChangeArrowheads="1"/>
          </p:cNvPicPr>
          <p:nvPr/>
        </p:nvPicPr>
        <p:blipFill>
          <a:blip r:embed="rId2" cstate="print"/>
          <a:srcRect/>
          <a:stretch>
            <a:fillRect/>
          </a:stretch>
        </p:blipFill>
        <p:spPr bwMode="auto">
          <a:xfrm>
            <a:off x="4038601" y="304800"/>
            <a:ext cx="4970463" cy="3575050"/>
          </a:xfrm>
          <a:prstGeom prst="rect">
            <a:avLst/>
          </a:prstGeom>
          <a:noFill/>
        </p:spPr>
      </p:pic>
      <p:pic>
        <p:nvPicPr>
          <p:cNvPr id="101379" name="Picture 3" descr="image4"/>
          <p:cNvPicPr>
            <a:picLocks noChangeAspect="1" noChangeArrowheads="1"/>
          </p:cNvPicPr>
          <p:nvPr/>
        </p:nvPicPr>
        <p:blipFill>
          <a:blip r:embed="rId3" cstate="print"/>
          <a:srcRect/>
          <a:stretch>
            <a:fillRect/>
          </a:stretch>
        </p:blipFill>
        <p:spPr bwMode="auto">
          <a:xfrm>
            <a:off x="4419600" y="3505202"/>
            <a:ext cx="4446588" cy="3190875"/>
          </a:xfrm>
          <a:prstGeom prst="rect">
            <a:avLst/>
          </a:prstGeom>
          <a:noFill/>
        </p:spPr>
      </p:pic>
      <p:pic>
        <p:nvPicPr>
          <p:cNvPr id="101380" name="Picture 4" descr="trainspotting"/>
          <p:cNvPicPr>
            <a:picLocks noChangeAspect="1" noChangeArrowheads="1"/>
          </p:cNvPicPr>
          <p:nvPr/>
        </p:nvPicPr>
        <p:blipFill>
          <a:blip r:embed="rId4" cstate="print"/>
          <a:srcRect/>
          <a:stretch>
            <a:fillRect/>
          </a:stretch>
        </p:blipFill>
        <p:spPr bwMode="auto">
          <a:xfrm>
            <a:off x="4267201" y="3124201"/>
            <a:ext cx="4708525" cy="811213"/>
          </a:xfrm>
          <a:prstGeom prst="rect">
            <a:avLst/>
          </a:prstGeom>
          <a:noFill/>
        </p:spPr>
      </p:pic>
      <p:sp>
        <p:nvSpPr>
          <p:cNvPr id="101381" name="Text Box 5"/>
          <p:cNvSpPr txBox="1">
            <a:spLocks noChangeArrowheads="1"/>
          </p:cNvSpPr>
          <p:nvPr/>
        </p:nvSpPr>
        <p:spPr bwMode="auto">
          <a:xfrm>
            <a:off x="517525" y="2547938"/>
            <a:ext cx="3622082" cy="1938992"/>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“Take the best orgasm</a:t>
            </a:r>
          </a:p>
          <a:p>
            <a:pPr eaLnBrk="1" hangingPunct="1"/>
            <a:r>
              <a:rPr lang="en-US" sz="2400">
                <a:latin typeface="Tahoma" pitchFamily="34" charset="0"/>
              </a:rPr>
              <a:t>you’ve ever had…</a:t>
            </a:r>
          </a:p>
          <a:p>
            <a:pPr eaLnBrk="1" hangingPunct="1"/>
            <a:r>
              <a:rPr lang="en-US" sz="2400">
                <a:latin typeface="Tahoma" pitchFamily="34" charset="0"/>
              </a:rPr>
              <a:t>Multiply it by a thousand.</a:t>
            </a:r>
          </a:p>
          <a:p>
            <a:pPr eaLnBrk="1" hangingPunct="1"/>
            <a:r>
              <a:rPr lang="en-US" sz="2400">
                <a:latin typeface="Tahoma" pitchFamily="34" charset="0"/>
              </a:rPr>
              <a:t>And you’re still nowhere</a:t>
            </a:r>
          </a:p>
          <a:p>
            <a:pPr eaLnBrk="1" hangingPunct="1"/>
            <a:r>
              <a:rPr lang="en-US" sz="2400">
                <a:latin typeface="Tahoma" pitchFamily="34" charset="0"/>
              </a:rPr>
              <a:t>near it.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Heroin</a:t>
            </a:r>
            <a:endParaRPr lang="en-US" dirty="0"/>
          </a:p>
        </p:txBody>
      </p:sp>
      <p:sp>
        <p:nvSpPr>
          <p:cNvPr id="5" name="Text Placeholder 4"/>
          <p:cNvSpPr>
            <a:spLocks noGrp="1"/>
          </p:cNvSpPr>
          <p:nvPr>
            <p:ph type="body" idx="1"/>
          </p:nvPr>
        </p:nvSpPr>
        <p:spPr/>
        <p:txBody>
          <a:bodyPr>
            <a:noAutofit/>
          </a:bodyPr>
          <a:lstStyle/>
          <a:p>
            <a:r>
              <a:rPr lang="en-US" sz="3600" dirty="0" smtClean="0"/>
              <a:t>Effects</a:t>
            </a:r>
            <a:endParaRPr lang="en-US" sz="3600" dirty="0"/>
          </a:p>
        </p:txBody>
      </p:sp>
      <p:sp>
        <p:nvSpPr>
          <p:cNvPr id="3" name="Content Placeholder 2"/>
          <p:cNvSpPr>
            <a:spLocks noGrp="1"/>
          </p:cNvSpPr>
          <p:nvPr>
            <p:ph sz="half" idx="2"/>
          </p:nvPr>
        </p:nvSpPr>
        <p:spPr/>
        <p:txBody>
          <a:bodyPr>
            <a:normAutofit lnSpcReduction="10000"/>
          </a:bodyPr>
          <a:lstStyle/>
          <a:p>
            <a:r>
              <a:rPr lang="en-US" sz="2800" dirty="0" smtClean="0"/>
              <a:t>Analgesia - change in pain perception</a:t>
            </a:r>
          </a:p>
          <a:p>
            <a:r>
              <a:rPr lang="en-US" sz="2800" dirty="0" smtClean="0"/>
              <a:t>Euphoria - Intense</a:t>
            </a:r>
          </a:p>
          <a:p>
            <a:r>
              <a:rPr lang="en-US" sz="2800" dirty="0" smtClean="0"/>
              <a:t>Sedation - “on the nod”</a:t>
            </a:r>
          </a:p>
          <a:p>
            <a:r>
              <a:rPr lang="en-US" sz="2800" dirty="0" smtClean="0"/>
              <a:t>Respiratory Depression</a:t>
            </a:r>
          </a:p>
          <a:p>
            <a:r>
              <a:rPr lang="en-US" sz="2800" dirty="0" smtClean="0"/>
              <a:t>Cough Suppression</a:t>
            </a:r>
          </a:p>
          <a:p>
            <a:r>
              <a:rPr lang="en-US" sz="2800" dirty="0" smtClean="0"/>
              <a:t>Nausea/vomiting</a:t>
            </a:r>
          </a:p>
          <a:p>
            <a:r>
              <a:rPr lang="en-US" sz="2800" dirty="0" smtClean="0"/>
              <a:t>Constipation</a:t>
            </a:r>
          </a:p>
          <a:p>
            <a:endParaRPr lang="en-US" dirty="0"/>
          </a:p>
        </p:txBody>
      </p:sp>
      <p:sp>
        <p:nvSpPr>
          <p:cNvPr id="6" name="Text Placeholder 5"/>
          <p:cNvSpPr>
            <a:spLocks noGrp="1"/>
          </p:cNvSpPr>
          <p:nvPr>
            <p:ph type="body" sz="quarter" idx="3"/>
          </p:nvPr>
        </p:nvSpPr>
        <p:spPr/>
        <p:txBody>
          <a:bodyPr>
            <a:noAutofit/>
          </a:bodyPr>
          <a:lstStyle/>
          <a:p>
            <a:r>
              <a:rPr lang="en-US" sz="3600" dirty="0" smtClean="0"/>
              <a:t>Withdrawal</a:t>
            </a:r>
            <a:endParaRPr lang="en-US" sz="3600" dirty="0"/>
          </a:p>
        </p:txBody>
      </p:sp>
      <p:sp>
        <p:nvSpPr>
          <p:cNvPr id="4" name="Content Placeholder 3"/>
          <p:cNvSpPr>
            <a:spLocks noGrp="1"/>
          </p:cNvSpPr>
          <p:nvPr>
            <p:ph sz="quarter" idx="4"/>
          </p:nvPr>
        </p:nvSpPr>
        <p:spPr/>
        <p:txBody>
          <a:bodyPr>
            <a:normAutofit lnSpcReduction="10000"/>
          </a:bodyPr>
          <a:lstStyle/>
          <a:p>
            <a:r>
              <a:rPr lang="en-US" sz="2800" dirty="0" smtClean="0"/>
              <a:t>Pain</a:t>
            </a:r>
          </a:p>
          <a:p>
            <a:r>
              <a:rPr lang="en-US" sz="2800" dirty="0" smtClean="0"/>
              <a:t>Depression</a:t>
            </a:r>
          </a:p>
          <a:p>
            <a:r>
              <a:rPr lang="en-US" sz="2800" dirty="0" smtClean="0"/>
              <a:t>Alert</a:t>
            </a:r>
          </a:p>
          <a:p>
            <a:r>
              <a:rPr lang="en-US" sz="2800" dirty="0" smtClean="0"/>
              <a:t>Rapid Breathing</a:t>
            </a:r>
          </a:p>
          <a:p>
            <a:r>
              <a:rPr lang="en-US" sz="2800" dirty="0" smtClean="0"/>
              <a:t>Coughing</a:t>
            </a:r>
          </a:p>
          <a:p>
            <a:r>
              <a:rPr lang="en-US" sz="2800" dirty="0" smtClean="0"/>
              <a:t>Nausea/Vomiting</a:t>
            </a:r>
          </a:p>
          <a:p>
            <a:r>
              <a:rPr lang="en-US" sz="2800" dirty="0" smtClean="0"/>
              <a:t>Diarrhea</a:t>
            </a:r>
          </a:p>
          <a:p>
            <a:r>
              <a:rPr lang="en-US" sz="2800" dirty="0" smtClean="0"/>
              <a:t>3-5 days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Addiction/Dependency</a:t>
            </a:r>
          </a:p>
        </p:txBody>
      </p:sp>
      <p:sp>
        <p:nvSpPr>
          <p:cNvPr id="112643" name="Rectangle 3"/>
          <p:cNvSpPr>
            <a:spLocks noGrp="1" noChangeArrowheads="1"/>
          </p:cNvSpPr>
          <p:nvPr>
            <p:ph type="body" idx="1"/>
          </p:nvPr>
        </p:nvSpPr>
        <p:spPr/>
        <p:txBody>
          <a:bodyPr/>
          <a:lstStyle/>
          <a:p>
            <a:r>
              <a:rPr lang="en-US"/>
              <a:t>Opioids trigger reward system – euphoria – leads to continued use – addiction</a:t>
            </a:r>
          </a:p>
          <a:p>
            <a:r>
              <a:rPr lang="en-US"/>
              <a:t>Withdrawal symptoms are significant – regular use to avoid withdrawal - dependence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slideII_III23"/>
          <p:cNvPicPr>
            <a:picLocks noChangeAspect="1" noChangeArrowheads="1"/>
          </p:cNvPicPr>
          <p:nvPr/>
        </p:nvPicPr>
        <p:blipFill>
          <a:blip r:embed="rId2" cstate="print"/>
          <a:srcRect/>
          <a:stretch>
            <a:fillRect/>
          </a:stretch>
        </p:blipFill>
        <p:spPr bwMode="auto">
          <a:xfrm>
            <a:off x="2209800" y="0"/>
            <a:ext cx="4629150" cy="6858000"/>
          </a:xfrm>
          <a:prstGeom prst="rect">
            <a:avLst/>
          </a:prstGeom>
          <a:noFill/>
        </p:spPr>
      </p:pic>
      <p:sp>
        <p:nvSpPr>
          <p:cNvPr id="118787" name="Rectangle 3"/>
          <p:cNvSpPr>
            <a:spLocks noGrp="1" noChangeArrowheads="1"/>
          </p:cNvSpPr>
          <p:nvPr>
            <p:ph type="title"/>
          </p:nvPr>
        </p:nvSpPr>
        <p:spPr>
          <a:xfrm>
            <a:off x="609600" y="0"/>
            <a:ext cx="7772400" cy="1143000"/>
          </a:xfrm>
        </p:spPr>
        <p:txBody>
          <a:bodyPr/>
          <a:lstStyle/>
          <a:p>
            <a:r>
              <a:rPr lang="en-US" sz="2800">
                <a:solidFill>
                  <a:schemeClr val="bg1"/>
                </a:solidFill>
                <a:latin typeface="Albertus Extra Bold" pitchFamily="34" charset="0"/>
              </a:rPr>
              <a:t>Addiction vs. Dependency</a:t>
            </a:r>
            <a:endParaRPr lang="en-US" sz="280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Heroin usage patterns</a:t>
            </a:r>
          </a:p>
        </p:txBody>
      </p:sp>
      <p:sp>
        <p:nvSpPr>
          <p:cNvPr id="120835" name="Rectangle 3"/>
          <p:cNvSpPr>
            <a:spLocks noGrp="1" noChangeArrowheads="1"/>
          </p:cNvSpPr>
          <p:nvPr>
            <p:ph type="body" idx="1"/>
          </p:nvPr>
        </p:nvSpPr>
        <p:spPr>
          <a:xfrm>
            <a:off x="685800" y="1981200"/>
            <a:ext cx="8001000" cy="4114800"/>
          </a:xfrm>
        </p:spPr>
        <p:txBody>
          <a:bodyPr/>
          <a:lstStyle/>
          <a:p>
            <a:r>
              <a:rPr lang="en-US"/>
              <a:t>Highly addictive and dependence producing</a:t>
            </a:r>
          </a:p>
          <a:p>
            <a:r>
              <a:rPr lang="en-US"/>
              <a:t>Significant tolerance up to 35X </a:t>
            </a:r>
          </a:p>
          <a:p>
            <a:r>
              <a:rPr lang="en-US"/>
              <a:t>Increased cost</a:t>
            </a:r>
          </a:p>
          <a:p>
            <a:r>
              <a:rPr lang="en-US"/>
              <a:t>Tolerance management (Tx, jail, etc.)</a:t>
            </a:r>
          </a:p>
          <a:p>
            <a:r>
              <a:rPr lang="en-US"/>
              <a:t>Mixing with other opiates and other drugs (speedballing/cocaine)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Treatment</a:t>
            </a:r>
          </a:p>
        </p:txBody>
      </p:sp>
      <p:sp>
        <p:nvSpPr>
          <p:cNvPr id="121859" name="Rectangle 3"/>
          <p:cNvSpPr>
            <a:spLocks noGrp="1" noChangeArrowheads="1"/>
          </p:cNvSpPr>
          <p:nvPr>
            <p:ph type="body" idx="1"/>
          </p:nvPr>
        </p:nvSpPr>
        <p:spPr/>
        <p:txBody>
          <a:bodyPr/>
          <a:lstStyle/>
          <a:p>
            <a:pPr>
              <a:lnSpc>
                <a:spcPct val="90000"/>
              </a:lnSpc>
            </a:pPr>
            <a:r>
              <a:rPr lang="en-US"/>
              <a:t>Traditional Recovery Based/NA</a:t>
            </a:r>
          </a:p>
          <a:p>
            <a:pPr>
              <a:lnSpc>
                <a:spcPct val="90000"/>
              </a:lnSpc>
            </a:pPr>
            <a:r>
              <a:rPr lang="en-US"/>
              <a:t>Naltrexone - Antagonist/Blocker</a:t>
            </a:r>
          </a:p>
          <a:p>
            <a:pPr>
              <a:lnSpc>
                <a:spcPct val="90000"/>
              </a:lnSpc>
            </a:pPr>
            <a:r>
              <a:rPr lang="en-US"/>
              <a:t>Opiate Maintenance Tx – withdrawal management</a:t>
            </a:r>
          </a:p>
          <a:p>
            <a:pPr lvl="1">
              <a:lnSpc>
                <a:spcPct val="90000"/>
              </a:lnSpc>
            </a:pPr>
            <a:r>
              <a:rPr lang="en-US"/>
              <a:t>Methadone- daily</a:t>
            </a:r>
          </a:p>
          <a:p>
            <a:pPr lvl="1">
              <a:lnSpc>
                <a:spcPct val="90000"/>
              </a:lnSpc>
            </a:pPr>
            <a:r>
              <a:rPr lang="en-US"/>
              <a:t>Buprenorphine/Suboxone</a:t>
            </a:r>
          </a:p>
          <a:p>
            <a:pPr lvl="1">
              <a:lnSpc>
                <a:spcPct val="90000"/>
              </a:lnSpc>
            </a:pPr>
            <a:r>
              <a:rPr lang="en-US"/>
              <a:t>Methadone to abstinence models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Prescription Opiates</a:t>
            </a:r>
          </a:p>
        </p:txBody>
      </p:sp>
      <p:sp>
        <p:nvSpPr>
          <p:cNvPr id="91139" name="Rectangle 3"/>
          <p:cNvSpPr>
            <a:spLocks noGrp="1" noChangeArrowheads="1"/>
          </p:cNvSpPr>
          <p:nvPr>
            <p:ph idx="1"/>
          </p:nvPr>
        </p:nvSpPr>
        <p:spPr/>
        <p:txBody>
          <a:bodyPr/>
          <a:lstStyle/>
          <a:p>
            <a:pPr eaLnBrk="1" hangingPunct="1"/>
            <a:r>
              <a:rPr lang="en-US" sz="3600" smtClean="0"/>
              <a:t>OxyContin-an oral, controlled release form of the drug- Much abuse – crush the tablet – heroin-like high</a:t>
            </a:r>
          </a:p>
          <a:p>
            <a:pPr eaLnBrk="1" hangingPunct="1"/>
            <a:r>
              <a:rPr lang="en-US" sz="3600" smtClean="0"/>
              <a:t>Darvon </a:t>
            </a:r>
          </a:p>
          <a:p>
            <a:pPr eaLnBrk="1" hangingPunct="1"/>
            <a:r>
              <a:rPr lang="en-US" sz="3600" smtClean="0"/>
              <a:t>Vicodin</a:t>
            </a:r>
          </a:p>
          <a:p>
            <a:pPr eaLnBrk="1" hangingPunct="1"/>
            <a:r>
              <a:rPr lang="en-US" sz="3600" smtClean="0"/>
              <a:t>Dilaudid </a:t>
            </a:r>
          </a:p>
          <a:p>
            <a:pPr eaLnBrk="1" hangingPunct="1"/>
            <a:endParaRPr lang="en-US" sz="3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38400" y="1292227"/>
            <a:ext cx="4198938" cy="4422775"/>
            <a:chOff x="1586" y="933"/>
            <a:chExt cx="2543" cy="2469"/>
          </a:xfrm>
        </p:grpSpPr>
        <p:sp>
          <p:nvSpPr>
            <p:cNvPr id="547843" name="Freeform 3"/>
            <p:cNvSpPr>
              <a:spLocks/>
            </p:cNvSpPr>
            <p:nvPr/>
          </p:nvSpPr>
          <p:spPr bwMode="auto">
            <a:xfrm>
              <a:off x="2358" y="2178"/>
              <a:ext cx="1457" cy="659"/>
            </a:xfrm>
            <a:custGeom>
              <a:avLst/>
              <a:gdLst/>
              <a:ahLst/>
              <a:cxnLst>
                <a:cxn ang="0">
                  <a:pos x="36" y="192"/>
                </a:cxn>
                <a:cxn ang="0">
                  <a:pos x="21" y="210"/>
                </a:cxn>
                <a:cxn ang="0">
                  <a:pos x="10" y="233"/>
                </a:cxn>
                <a:cxn ang="0">
                  <a:pos x="4" y="259"/>
                </a:cxn>
                <a:cxn ang="0">
                  <a:pos x="0" y="287"/>
                </a:cxn>
                <a:cxn ang="0">
                  <a:pos x="0" y="316"/>
                </a:cxn>
                <a:cxn ang="0">
                  <a:pos x="4" y="345"/>
                </a:cxn>
                <a:cxn ang="0">
                  <a:pos x="10" y="372"/>
                </a:cxn>
                <a:cxn ang="0">
                  <a:pos x="18" y="397"/>
                </a:cxn>
                <a:cxn ang="0">
                  <a:pos x="30" y="418"/>
                </a:cxn>
                <a:cxn ang="0">
                  <a:pos x="56" y="446"/>
                </a:cxn>
                <a:cxn ang="0">
                  <a:pos x="88" y="473"/>
                </a:cxn>
                <a:cxn ang="0">
                  <a:pos x="125" y="501"/>
                </a:cxn>
                <a:cxn ang="0">
                  <a:pos x="166" y="530"/>
                </a:cxn>
                <a:cxn ang="0">
                  <a:pos x="210" y="558"/>
                </a:cxn>
                <a:cxn ang="0">
                  <a:pos x="256" y="584"/>
                </a:cxn>
                <a:cxn ang="0">
                  <a:pos x="302" y="608"/>
                </a:cxn>
                <a:cxn ang="0">
                  <a:pos x="346" y="628"/>
                </a:cxn>
                <a:cxn ang="0">
                  <a:pos x="388" y="644"/>
                </a:cxn>
                <a:cxn ang="0">
                  <a:pos x="426" y="654"/>
                </a:cxn>
                <a:cxn ang="0">
                  <a:pos x="458" y="658"/>
                </a:cxn>
                <a:cxn ang="0">
                  <a:pos x="490" y="658"/>
                </a:cxn>
                <a:cxn ang="0">
                  <a:pos x="514" y="657"/>
                </a:cxn>
                <a:cxn ang="0">
                  <a:pos x="540" y="656"/>
                </a:cxn>
                <a:cxn ang="0">
                  <a:pos x="565" y="655"/>
                </a:cxn>
                <a:cxn ang="0">
                  <a:pos x="590" y="652"/>
                </a:cxn>
                <a:cxn ang="0">
                  <a:pos x="615" y="647"/>
                </a:cxn>
                <a:cxn ang="0">
                  <a:pos x="639" y="640"/>
                </a:cxn>
                <a:cxn ang="0">
                  <a:pos x="662" y="632"/>
                </a:cxn>
                <a:cxn ang="0">
                  <a:pos x="684" y="620"/>
                </a:cxn>
                <a:cxn ang="0">
                  <a:pos x="705" y="606"/>
                </a:cxn>
                <a:cxn ang="0">
                  <a:pos x="723" y="590"/>
                </a:cxn>
                <a:cxn ang="0">
                  <a:pos x="733" y="580"/>
                </a:cxn>
                <a:cxn ang="0">
                  <a:pos x="742" y="571"/>
                </a:cxn>
                <a:cxn ang="0">
                  <a:pos x="751" y="562"/>
                </a:cxn>
                <a:cxn ang="0">
                  <a:pos x="759" y="554"/>
                </a:cxn>
                <a:cxn ang="0">
                  <a:pos x="768" y="547"/>
                </a:cxn>
                <a:cxn ang="0">
                  <a:pos x="777" y="540"/>
                </a:cxn>
                <a:cxn ang="0">
                  <a:pos x="787" y="533"/>
                </a:cxn>
                <a:cxn ang="0">
                  <a:pos x="798" y="526"/>
                </a:cxn>
                <a:cxn ang="0">
                  <a:pos x="812" y="519"/>
                </a:cxn>
                <a:cxn ang="0">
                  <a:pos x="836" y="507"/>
                </a:cxn>
                <a:cxn ang="0">
                  <a:pos x="855" y="492"/>
                </a:cxn>
                <a:cxn ang="0">
                  <a:pos x="874" y="472"/>
                </a:cxn>
                <a:cxn ang="0">
                  <a:pos x="892" y="450"/>
                </a:cxn>
                <a:cxn ang="0">
                  <a:pos x="909" y="426"/>
                </a:cxn>
                <a:cxn ang="0">
                  <a:pos x="927" y="400"/>
                </a:cxn>
                <a:cxn ang="0">
                  <a:pos x="946" y="375"/>
                </a:cxn>
                <a:cxn ang="0">
                  <a:pos x="966" y="351"/>
                </a:cxn>
                <a:cxn ang="0">
                  <a:pos x="987" y="328"/>
                </a:cxn>
                <a:cxn ang="0">
                  <a:pos x="1010" y="310"/>
                </a:cxn>
                <a:cxn ang="0">
                  <a:pos x="1036" y="295"/>
                </a:cxn>
                <a:cxn ang="0">
                  <a:pos x="1084" y="267"/>
                </a:cxn>
                <a:cxn ang="0">
                  <a:pos x="1122" y="238"/>
                </a:cxn>
                <a:cxn ang="0">
                  <a:pos x="1162" y="205"/>
                </a:cxn>
                <a:cxn ang="0">
                  <a:pos x="1202" y="169"/>
                </a:cxn>
                <a:cxn ang="0">
                  <a:pos x="1242" y="133"/>
                </a:cxn>
                <a:cxn ang="0">
                  <a:pos x="1283" y="97"/>
                </a:cxn>
                <a:cxn ang="0">
                  <a:pos x="1324" y="64"/>
                </a:cxn>
                <a:cxn ang="0">
                  <a:pos x="1364" y="36"/>
                </a:cxn>
                <a:cxn ang="0">
                  <a:pos x="1404" y="15"/>
                </a:cxn>
                <a:cxn ang="0">
                  <a:pos x="1443" y="2"/>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44" name="Freeform 4"/>
            <p:cNvSpPr>
              <a:spLocks/>
            </p:cNvSpPr>
            <p:nvPr/>
          </p:nvSpPr>
          <p:spPr bwMode="auto">
            <a:xfrm>
              <a:off x="3656" y="1472"/>
              <a:ext cx="409" cy="711"/>
            </a:xfrm>
            <a:custGeom>
              <a:avLst/>
              <a:gdLst/>
              <a:ahLst/>
              <a:cxnLst>
                <a:cxn ang="0">
                  <a:pos x="14" y="11"/>
                </a:cxn>
                <a:cxn ang="0">
                  <a:pos x="29" y="5"/>
                </a:cxn>
                <a:cxn ang="0">
                  <a:pos x="45" y="2"/>
                </a:cxn>
                <a:cxn ang="0">
                  <a:pos x="60" y="0"/>
                </a:cxn>
                <a:cxn ang="0">
                  <a:pos x="76" y="0"/>
                </a:cxn>
                <a:cxn ang="0">
                  <a:pos x="92" y="2"/>
                </a:cxn>
                <a:cxn ang="0">
                  <a:pos x="107" y="6"/>
                </a:cxn>
                <a:cxn ang="0">
                  <a:pos x="122" y="11"/>
                </a:cxn>
                <a:cxn ang="0">
                  <a:pos x="136" y="18"/>
                </a:cxn>
                <a:cxn ang="0">
                  <a:pos x="150" y="27"/>
                </a:cxn>
                <a:cxn ang="0">
                  <a:pos x="162" y="37"/>
                </a:cxn>
                <a:cxn ang="0">
                  <a:pos x="174" y="48"/>
                </a:cxn>
                <a:cxn ang="0">
                  <a:pos x="184" y="61"/>
                </a:cxn>
                <a:cxn ang="0">
                  <a:pos x="193" y="74"/>
                </a:cxn>
                <a:cxn ang="0">
                  <a:pos x="200" y="89"/>
                </a:cxn>
                <a:cxn ang="0">
                  <a:pos x="206" y="105"/>
                </a:cxn>
                <a:cxn ang="0">
                  <a:pos x="214" y="129"/>
                </a:cxn>
                <a:cxn ang="0">
                  <a:pos x="222" y="145"/>
                </a:cxn>
                <a:cxn ang="0">
                  <a:pos x="232" y="160"/>
                </a:cxn>
                <a:cxn ang="0">
                  <a:pos x="242" y="175"/>
                </a:cxn>
                <a:cxn ang="0">
                  <a:pos x="253" y="189"/>
                </a:cxn>
                <a:cxn ang="0">
                  <a:pos x="264" y="204"/>
                </a:cxn>
                <a:cxn ang="0">
                  <a:pos x="276" y="218"/>
                </a:cxn>
                <a:cxn ang="0">
                  <a:pos x="288" y="232"/>
                </a:cxn>
                <a:cxn ang="0">
                  <a:pos x="299" y="247"/>
                </a:cxn>
                <a:cxn ang="0">
                  <a:pos x="310" y="262"/>
                </a:cxn>
                <a:cxn ang="0">
                  <a:pos x="320" y="277"/>
                </a:cxn>
                <a:cxn ang="0">
                  <a:pos x="329" y="292"/>
                </a:cxn>
                <a:cxn ang="0">
                  <a:pos x="336" y="309"/>
                </a:cxn>
                <a:cxn ang="0">
                  <a:pos x="342" y="326"/>
                </a:cxn>
                <a:cxn ang="0">
                  <a:pos x="346" y="344"/>
                </a:cxn>
                <a:cxn ang="0">
                  <a:pos x="350" y="370"/>
                </a:cxn>
                <a:cxn ang="0">
                  <a:pos x="354" y="388"/>
                </a:cxn>
                <a:cxn ang="0">
                  <a:pos x="359" y="406"/>
                </a:cxn>
                <a:cxn ang="0">
                  <a:pos x="364" y="424"/>
                </a:cxn>
                <a:cxn ang="0">
                  <a:pos x="370" y="443"/>
                </a:cxn>
                <a:cxn ang="0">
                  <a:pos x="376" y="462"/>
                </a:cxn>
                <a:cxn ang="0">
                  <a:pos x="382" y="480"/>
                </a:cxn>
                <a:cxn ang="0">
                  <a:pos x="388" y="500"/>
                </a:cxn>
                <a:cxn ang="0">
                  <a:pos x="394" y="518"/>
                </a:cxn>
                <a:cxn ang="0">
                  <a:pos x="398" y="537"/>
                </a:cxn>
                <a:cxn ang="0">
                  <a:pos x="403" y="556"/>
                </a:cxn>
                <a:cxn ang="0">
                  <a:pos x="406" y="575"/>
                </a:cxn>
                <a:cxn ang="0">
                  <a:pos x="408" y="594"/>
                </a:cxn>
                <a:cxn ang="0">
                  <a:pos x="408" y="612"/>
                </a:cxn>
                <a:cxn ang="0">
                  <a:pos x="406" y="630"/>
                </a:cxn>
                <a:cxn ang="0">
                  <a:pos x="403" y="648"/>
                </a:cxn>
                <a:cxn ang="0">
                  <a:pos x="394" y="668"/>
                </a:cxn>
                <a:cxn ang="0">
                  <a:pos x="384" y="679"/>
                </a:cxn>
                <a:cxn ang="0">
                  <a:pos x="371" y="688"/>
                </a:cxn>
                <a:cxn ang="0">
                  <a:pos x="356" y="695"/>
                </a:cxn>
                <a:cxn ang="0">
                  <a:pos x="339" y="701"/>
                </a:cxn>
                <a:cxn ang="0">
                  <a:pos x="321" y="705"/>
                </a:cxn>
                <a:cxn ang="0">
                  <a:pos x="302" y="708"/>
                </a:cxn>
                <a:cxn ang="0">
                  <a:pos x="282" y="710"/>
                </a:cxn>
                <a:cxn ang="0">
                  <a:pos x="263" y="710"/>
                </a:cxn>
                <a:cxn ang="0">
                  <a:pos x="243" y="710"/>
                </a:cxn>
                <a:cxn ang="0">
                  <a:pos x="224" y="708"/>
                </a:cxn>
                <a:cxn ang="0">
                  <a:pos x="206" y="706"/>
                </a:cxn>
                <a:cxn ang="0">
                  <a:pos x="190" y="704"/>
                </a:cxn>
                <a:cxn ang="0">
                  <a:pos x="175" y="701"/>
                </a:cxn>
                <a:cxn ang="0">
                  <a:pos x="163" y="698"/>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45" name="Freeform 5"/>
            <p:cNvSpPr>
              <a:spLocks/>
            </p:cNvSpPr>
            <p:nvPr/>
          </p:nvSpPr>
          <p:spPr bwMode="auto">
            <a:xfrm>
              <a:off x="3291" y="2622"/>
              <a:ext cx="437" cy="265"/>
            </a:xfrm>
            <a:custGeom>
              <a:avLst/>
              <a:gdLst/>
              <a:ahLst/>
              <a:cxnLst>
                <a:cxn ang="0">
                  <a:pos x="11" y="1"/>
                </a:cxn>
                <a:cxn ang="0">
                  <a:pos x="24" y="0"/>
                </a:cxn>
                <a:cxn ang="0">
                  <a:pos x="37" y="2"/>
                </a:cxn>
                <a:cxn ang="0">
                  <a:pos x="52" y="5"/>
                </a:cxn>
                <a:cxn ang="0">
                  <a:pos x="67" y="9"/>
                </a:cxn>
                <a:cxn ang="0">
                  <a:pos x="83" y="14"/>
                </a:cxn>
                <a:cxn ang="0">
                  <a:pos x="99" y="20"/>
                </a:cxn>
                <a:cxn ang="0">
                  <a:pos x="115" y="28"/>
                </a:cxn>
                <a:cxn ang="0">
                  <a:pos x="131" y="35"/>
                </a:cxn>
                <a:cxn ang="0">
                  <a:pos x="147" y="44"/>
                </a:cxn>
                <a:cxn ang="0">
                  <a:pos x="162" y="52"/>
                </a:cxn>
                <a:cxn ang="0">
                  <a:pos x="177" y="60"/>
                </a:cxn>
                <a:cxn ang="0">
                  <a:pos x="190" y="68"/>
                </a:cxn>
                <a:cxn ang="0">
                  <a:pos x="202" y="76"/>
                </a:cxn>
                <a:cxn ang="0">
                  <a:pos x="213" y="83"/>
                </a:cxn>
                <a:cxn ang="0">
                  <a:pos x="222" y="90"/>
                </a:cxn>
                <a:cxn ang="0">
                  <a:pos x="235" y="101"/>
                </a:cxn>
                <a:cxn ang="0">
                  <a:pos x="241" y="109"/>
                </a:cxn>
                <a:cxn ang="0">
                  <a:pos x="245" y="117"/>
                </a:cxn>
                <a:cxn ang="0">
                  <a:pos x="247" y="125"/>
                </a:cxn>
                <a:cxn ang="0">
                  <a:pos x="249" y="133"/>
                </a:cxn>
                <a:cxn ang="0">
                  <a:pos x="249" y="141"/>
                </a:cxn>
                <a:cxn ang="0">
                  <a:pos x="249" y="149"/>
                </a:cxn>
                <a:cxn ang="0">
                  <a:pos x="249" y="157"/>
                </a:cxn>
                <a:cxn ang="0">
                  <a:pos x="249" y="165"/>
                </a:cxn>
                <a:cxn ang="0">
                  <a:pos x="250" y="173"/>
                </a:cxn>
                <a:cxn ang="0">
                  <a:pos x="251" y="181"/>
                </a:cxn>
                <a:cxn ang="0">
                  <a:pos x="254" y="188"/>
                </a:cxn>
                <a:cxn ang="0">
                  <a:pos x="258" y="196"/>
                </a:cxn>
                <a:cxn ang="0">
                  <a:pos x="264" y="203"/>
                </a:cxn>
                <a:cxn ang="0">
                  <a:pos x="272" y="210"/>
                </a:cxn>
                <a:cxn ang="0">
                  <a:pos x="287" y="219"/>
                </a:cxn>
                <a:cxn ang="0">
                  <a:pos x="296" y="225"/>
                </a:cxn>
                <a:cxn ang="0">
                  <a:pos x="306" y="230"/>
                </a:cxn>
                <a:cxn ang="0">
                  <a:pos x="315" y="236"/>
                </a:cxn>
                <a:cxn ang="0">
                  <a:pos x="325" y="241"/>
                </a:cxn>
                <a:cxn ang="0">
                  <a:pos x="334" y="245"/>
                </a:cxn>
                <a:cxn ang="0">
                  <a:pos x="344" y="250"/>
                </a:cxn>
                <a:cxn ang="0">
                  <a:pos x="353" y="253"/>
                </a:cxn>
                <a:cxn ang="0">
                  <a:pos x="363" y="256"/>
                </a:cxn>
                <a:cxn ang="0">
                  <a:pos x="373" y="259"/>
                </a:cxn>
                <a:cxn ang="0">
                  <a:pos x="383" y="261"/>
                </a:cxn>
                <a:cxn ang="0">
                  <a:pos x="393" y="263"/>
                </a:cxn>
                <a:cxn ang="0">
                  <a:pos x="403" y="264"/>
                </a:cxn>
                <a:cxn ang="0">
                  <a:pos x="414" y="264"/>
                </a:cxn>
                <a:cxn ang="0">
                  <a:pos x="425" y="263"/>
                </a:cxn>
                <a:cxn ang="0">
                  <a:pos x="436" y="261"/>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46" name="Freeform 6"/>
            <p:cNvSpPr>
              <a:spLocks/>
            </p:cNvSpPr>
            <p:nvPr/>
          </p:nvSpPr>
          <p:spPr bwMode="auto">
            <a:xfrm>
              <a:off x="3054" y="1039"/>
              <a:ext cx="657" cy="444"/>
            </a:xfrm>
            <a:custGeom>
              <a:avLst/>
              <a:gdLst/>
              <a:ahLst/>
              <a:cxnLst>
                <a:cxn ang="0">
                  <a:pos x="652" y="413"/>
                </a:cxn>
                <a:cxn ang="0">
                  <a:pos x="656" y="382"/>
                </a:cxn>
                <a:cxn ang="0">
                  <a:pos x="646" y="352"/>
                </a:cxn>
                <a:cxn ang="0">
                  <a:pos x="627" y="323"/>
                </a:cxn>
                <a:cxn ang="0">
                  <a:pos x="599" y="295"/>
                </a:cxn>
                <a:cxn ang="0">
                  <a:pos x="567" y="269"/>
                </a:cxn>
                <a:cxn ang="0">
                  <a:pos x="531" y="247"/>
                </a:cxn>
                <a:cxn ang="0">
                  <a:pos x="496" y="227"/>
                </a:cxn>
                <a:cxn ang="0">
                  <a:pos x="463" y="211"/>
                </a:cxn>
                <a:cxn ang="0">
                  <a:pos x="434" y="199"/>
                </a:cxn>
                <a:cxn ang="0">
                  <a:pos x="408" y="191"/>
                </a:cxn>
                <a:cxn ang="0">
                  <a:pos x="394" y="182"/>
                </a:cxn>
                <a:cxn ang="0">
                  <a:pos x="383" y="172"/>
                </a:cxn>
                <a:cxn ang="0">
                  <a:pos x="372" y="160"/>
                </a:cxn>
                <a:cxn ang="0">
                  <a:pos x="362" y="147"/>
                </a:cxn>
                <a:cxn ang="0">
                  <a:pos x="353" y="135"/>
                </a:cxn>
                <a:cxn ang="0">
                  <a:pos x="343" y="122"/>
                </a:cxn>
                <a:cxn ang="0">
                  <a:pos x="332" y="111"/>
                </a:cxn>
                <a:cxn ang="0">
                  <a:pos x="318" y="101"/>
                </a:cxn>
                <a:cxn ang="0">
                  <a:pos x="303" y="94"/>
                </a:cxn>
                <a:cxn ang="0">
                  <a:pos x="285" y="90"/>
                </a:cxn>
                <a:cxn ang="0">
                  <a:pos x="276" y="90"/>
                </a:cxn>
                <a:cxn ang="0">
                  <a:pos x="267" y="91"/>
                </a:cxn>
                <a:cxn ang="0">
                  <a:pos x="258" y="91"/>
                </a:cxn>
                <a:cxn ang="0">
                  <a:pos x="247" y="93"/>
                </a:cxn>
                <a:cxn ang="0">
                  <a:pos x="236" y="94"/>
                </a:cxn>
                <a:cxn ang="0">
                  <a:pos x="224" y="95"/>
                </a:cxn>
                <a:cxn ang="0">
                  <a:pos x="214" y="95"/>
                </a:cxn>
                <a:cxn ang="0">
                  <a:pos x="205" y="95"/>
                </a:cxn>
                <a:cxn ang="0">
                  <a:pos x="197" y="93"/>
                </a:cxn>
                <a:cxn ang="0">
                  <a:pos x="191" y="91"/>
                </a:cxn>
                <a:cxn ang="0">
                  <a:pos x="181" y="80"/>
                </a:cxn>
                <a:cxn ang="0">
                  <a:pos x="175" y="70"/>
                </a:cxn>
                <a:cxn ang="0">
                  <a:pos x="171" y="61"/>
                </a:cxn>
                <a:cxn ang="0">
                  <a:pos x="168" y="51"/>
                </a:cxn>
                <a:cxn ang="0">
                  <a:pos x="166" y="42"/>
                </a:cxn>
                <a:cxn ang="0">
                  <a:pos x="164" y="33"/>
                </a:cxn>
                <a:cxn ang="0">
                  <a:pos x="160" y="25"/>
                </a:cxn>
                <a:cxn ang="0">
                  <a:pos x="155" y="19"/>
                </a:cxn>
                <a:cxn ang="0">
                  <a:pos x="147" y="12"/>
                </a:cxn>
                <a:cxn ang="0">
                  <a:pos x="136" y="7"/>
                </a:cxn>
                <a:cxn ang="0">
                  <a:pos x="119" y="3"/>
                </a:cxn>
                <a:cxn ang="0">
                  <a:pos x="108" y="1"/>
                </a:cxn>
                <a:cxn ang="0">
                  <a:pos x="96" y="0"/>
                </a:cxn>
                <a:cxn ang="0">
                  <a:pos x="84" y="0"/>
                </a:cxn>
                <a:cxn ang="0">
                  <a:pos x="72" y="0"/>
                </a:cxn>
                <a:cxn ang="0">
                  <a:pos x="59" y="1"/>
                </a:cxn>
                <a:cxn ang="0">
                  <a:pos x="47" y="1"/>
                </a:cxn>
                <a:cxn ang="0">
                  <a:pos x="35" y="3"/>
                </a:cxn>
                <a:cxn ang="0">
                  <a:pos x="23" y="3"/>
                </a:cxn>
                <a:cxn ang="0">
                  <a:pos x="11" y="4"/>
                </a:cxn>
                <a:cxn ang="0">
                  <a:pos x="0" y="4"/>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47" name="Freeform 7"/>
            <p:cNvSpPr>
              <a:spLocks/>
            </p:cNvSpPr>
            <p:nvPr/>
          </p:nvSpPr>
          <p:spPr bwMode="auto">
            <a:xfrm>
              <a:off x="2238" y="933"/>
              <a:ext cx="836" cy="111"/>
            </a:xfrm>
            <a:custGeom>
              <a:avLst/>
              <a:gdLst/>
              <a:ahLst/>
              <a:cxnLst>
                <a:cxn ang="0">
                  <a:pos x="832" y="106"/>
                </a:cxn>
                <a:cxn ang="0">
                  <a:pos x="832" y="103"/>
                </a:cxn>
                <a:cxn ang="0">
                  <a:pos x="832" y="99"/>
                </a:cxn>
                <a:cxn ang="0">
                  <a:pos x="833" y="95"/>
                </a:cxn>
                <a:cxn ang="0">
                  <a:pos x="834" y="91"/>
                </a:cxn>
                <a:cxn ang="0">
                  <a:pos x="834" y="87"/>
                </a:cxn>
                <a:cxn ang="0">
                  <a:pos x="835" y="83"/>
                </a:cxn>
                <a:cxn ang="0">
                  <a:pos x="834" y="80"/>
                </a:cxn>
                <a:cxn ang="0">
                  <a:pos x="834" y="77"/>
                </a:cxn>
                <a:cxn ang="0">
                  <a:pos x="833" y="74"/>
                </a:cxn>
                <a:cxn ang="0">
                  <a:pos x="818" y="60"/>
                </a:cxn>
                <a:cxn ang="0">
                  <a:pos x="789" y="45"/>
                </a:cxn>
                <a:cxn ang="0">
                  <a:pos x="750" y="31"/>
                </a:cxn>
                <a:cxn ang="0">
                  <a:pos x="705" y="21"/>
                </a:cxn>
                <a:cxn ang="0">
                  <a:pos x="654" y="13"/>
                </a:cxn>
                <a:cxn ang="0">
                  <a:pos x="602" y="7"/>
                </a:cxn>
                <a:cxn ang="0">
                  <a:pos x="549" y="3"/>
                </a:cxn>
                <a:cxn ang="0">
                  <a:pos x="499" y="1"/>
                </a:cxn>
                <a:cxn ang="0">
                  <a:pos x="454" y="1"/>
                </a:cxn>
                <a:cxn ang="0">
                  <a:pos x="416" y="2"/>
                </a:cxn>
                <a:cxn ang="0">
                  <a:pos x="388" y="5"/>
                </a:cxn>
                <a:cxn ang="0">
                  <a:pos x="378" y="9"/>
                </a:cxn>
                <a:cxn ang="0">
                  <a:pos x="369" y="15"/>
                </a:cxn>
                <a:cxn ang="0">
                  <a:pos x="360" y="22"/>
                </a:cxn>
                <a:cxn ang="0">
                  <a:pos x="350" y="31"/>
                </a:cxn>
                <a:cxn ang="0">
                  <a:pos x="341" y="40"/>
                </a:cxn>
                <a:cxn ang="0">
                  <a:pos x="332" y="49"/>
                </a:cxn>
                <a:cxn ang="0">
                  <a:pos x="325" y="57"/>
                </a:cxn>
                <a:cxn ang="0">
                  <a:pos x="318" y="64"/>
                </a:cxn>
                <a:cxn ang="0">
                  <a:pos x="313" y="69"/>
                </a:cxn>
                <a:cxn ang="0">
                  <a:pos x="310" y="72"/>
                </a:cxn>
                <a:cxn ang="0">
                  <a:pos x="295" y="73"/>
                </a:cxn>
                <a:cxn ang="0">
                  <a:pos x="278" y="70"/>
                </a:cxn>
                <a:cxn ang="0">
                  <a:pos x="258" y="65"/>
                </a:cxn>
                <a:cxn ang="0">
                  <a:pos x="236" y="59"/>
                </a:cxn>
                <a:cxn ang="0">
                  <a:pos x="214" y="52"/>
                </a:cxn>
                <a:cxn ang="0">
                  <a:pos x="190" y="44"/>
                </a:cxn>
                <a:cxn ang="0">
                  <a:pos x="166" y="37"/>
                </a:cxn>
                <a:cxn ang="0">
                  <a:pos x="143" y="31"/>
                </a:cxn>
                <a:cxn ang="0">
                  <a:pos x="121" y="27"/>
                </a:cxn>
                <a:cxn ang="0">
                  <a:pos x="100" y="24"/>
                </a:cxn>
                <a:cxn ang="0">
                  <a:pos x="80" y="25"/>
                </a:cxn>
                <a:cxn ang="0">
                  <a:pos x="69" y="27"/>
                </a:cxn>
                <a:cxn ang="0">
                  <a:pos x="59" y="29"/>
                </a:cxn>
                <a:cxn ang="0">
                  <a:pos x="50" y="33"/>
                </a:cxn>
                <a:cxn ang="0">
                  <a:pos x="42" y="37"/>
                </a:cxn>
                <a:cxn ang="0">
                  <a:pos x="34" y="43"/>
                </a:cxn>
                <a:cxn ang="0">
                  <a:pos x="26" y="49"/>
                </a:cxn>
                <a:cxn ang="0">
                  <a:pos x="19" y="57"/>
                </a:cxn>
                <a:cxn ang="0">
                  <a:pos x="13" y="67"/>
                </a:cxn>
                <a:cxn ang="0">
                  <a:pos x="6" y="78"/>
                </a:cxn>
                <a:cxn ang="0">
                  <a:pos x="0" y="91"/>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48" name="Freeform 8"/>
            <p:cNvSpPr>
              <a:spLocks/>
            </p:cNvSpPr>
            <p:nvPr/>
          </p:nvSpPr>
          <p:spPr bwMode="auto">
            <a:xfrm>
              <a:off x="3648" y="2883"/>
              <a:ext cx="254" cy="306"/>
            </a:xfrm>
            <a:custGeom>
              <a:avLst/>
              <a:gdLst/>
              <a:ahLst/>
              <a:cxnLst>
                <a:cxn ang="0">
                  <a:pos x="0" y="0"/>
                </a:cxn>
                <a:cxn ang="0">
                  <a:pos x="12" y="23"/>
                </a:cxn>
                <a:cxn ang="0">
                  <a:pos x="19" y="34"/>
                </a:cxn>
                <a:cxn ang="0">
                  <a:pos x="26" y="45"/>
                </a:cxn>
                <a:cxn ang="0">
                  <a:pos x="32" y="56"/>
                </a:cxn>
                <a:cxn ang="0">
                  <a:pos x="39" y="67"/>
                </a:cxn>
                <a:cxn ang="0">
                  <a:pos x="46" y="77"/>
                </a:cxn>
                <a:cxn ang="0">
                  <a:pos x="53" y="88"/>
                </a:cxn>
                <a:cxn ang="0">
                  <a:pos x="60" y="98"/>
                </a:cxn>
                <a:cxn ang="0">
                  <a:pos x="67" y="108"/>
                </a:cxn>
                <a:cxn ang="0">
                  <a:pos x="74" y="118"/>
                </a:cxn>
                <a:cxn ang="0">
                  <a:pos x="81" y="128"/>
                </a:cxn>
                <a:cxn ang="0">
                  <a:pos x="89" y="137"/>
                </a:cxn>
                <a:cxn ang="0">
                  <a:pos x="96" y="147"/>
                </a:cxn>
                <a:cxn ang="0">
                  <a:pos x="104" y="157"/>
                </a:cxn>
                <a:cxn ang="0">
                  <a:pos x="111" y="166"/>
                </a:cxn>
                <a:cxn ang="0">
                  <a:pos x="119" y="175"/>
                </a:cxn>
                <a:cxn ang="0">
                  <a:pos x="127" y="185"/>
                </a:cxn>
                <a:cxn ang="0">
                  <a:pos x="135" y="193"/>
                </a:cxn>
                <a:cxn ang="0">
                  <a:pos x="143" y="203"/>
                </a:cxn>
                <a:cxn ang="0">
                  <a:pos x="151" y="211"/>
                </a:cxn>
                <a:cxn ang="0">
                  <a:pos x="160" y="220"/>
                </a:cxn>
                <a:cxn ang="0">
                  <a:pos x="168" y="229"/>
                </a:cxn>
                <a:cxn ang="0">
                  <a:pos x="177" y="237"/>
                </a:cxn>
                <a:cxn ang="0">
                  <a:pos x="186" y="246"/>
                </a:cxn>
                <a:cxn ang="0">
                  <a:pos x="195" y="255"/>
                </a:cxn>
                <a:cxn ang="0">
                  <a:pos x="204" y="263"/>
                </a:cxn>
                <a:cxn ang="0">
                  <a:pos x="214" y="271"/>
                </a:cxn>
                <a:cxn ang="0">
                  <a:pos x="223" y="280"/>
                </a:cxn>
                <a:cxn ang="0">
                  <a:pos x="233" y="288"/>
                </a:cxn>
                <a:cxn ang="0">
                  <a:pos x="243" y="297"/>
                </a:cxn>
                <a:cxn ang="0">
                  <a:pos x="253" y="305"/>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49" name="Line 9"/>
            <p:cNvSpPr>
              <a:spLocks noChangeShapeType="1"/>
            </p:cNvSpPr>
            <p:nvPr/>
          </p:nvSpPr>
          <p:spPr bwMode="auto">
            <a:xfrm flipV="1">
              <a:off x="3727" y="2854"/>
              <a:ext cx="31" cy="10"/>
            </a:xfrm>
            <a:prstGeom prst="line">
              <a:avLst/>
            </a:prstGeom>
            <a:noFill/>
            <a:ln w="74930">
              <a:solidFill>
                <a:srgbClr val="000000"/>
              </a:solidFill>
              <a:round/>
              <a:headEnd/>
              <a:tailEnd/>
            </a:ln>
            <a:effectLst/>
          </p:spPr>
          <p:txBody>
            <a:bodyPr wrap="none" anchor="ctr"/>
            <a:lstStyle/>
            <a:p>
              <a:endParaRPr lang="en-US"/>
            </a:p>
          </p:txBody>
        </p:sp>
        <p:sp>
          <p:nvSpPr>
            <p:cNvPr id="547850" name="Freeform 10"/>
            <p:cNvSpPr>
              <a:spLocks/>
            </p:cNvSpPr>
            <p:nvPr/>
          </p:nvSpPr>
          <p:spPr bwMode="auto">
            <a:xfrm>
              <a:off x="3933" y="2712"/>
              <a:ext cx="48" cy="58"/>
            </a:xfrm>
            <a:custGeom>
              <a:avLst/>
              <a:gdLst/>
              <a:ahLst/>
              <a:cxnLst>
                <a:cxn ang="0">
                  <a:pos x="47" y="0"/>
                </a:cxn>
                <a:cxn ang="0">
                  <a:pos x="42" y="1"/>
                </a:cxn>
                <a:cxn ang="0">
                  <a:pos x="40" y="2"/>
                </a:cxn>
                <a:cxn ang="0">
                  <a:pos x="38" y="2"/>
                </a:cxn>
                <a:cxn ang="0">
                  <a:pos x="35" y="3"/>
                </a:cxn>
                <a:cxn ang="0">
                  <a:pos x="33" y="4"/>
                </a:cxn>
                <a:cxn ang="0">
                  <a:pos x="31" y="5"/>
                </a:cxn>
                <a:cxn ang="0">
                  <a:pos x="29" y="6"/>
                </a:cxn>
                <a:cxn ang="0">
                  <a:pos x="27" y="8"/>
                </a:cxn>
                <a:cxn ang="0">
                  <a:pos x="25" y="9"/>
                </a:cxn>
                <a:cxn ang="0">
                  <a:pos x="24" y="10"/>
                </a:cxn>
                <a:cxn ang="0">
                  <a:pos x="22" y="12"/>
                </a:cxn>
                <a:cxn ang="0">
                  <a:pos x="20" y="13"/>
                </a:cxn>
                <a:cxn ang="0">
                  <a:pos x="19" y="15"/>
                </a:cxn>
                <a:cxn ang="0">
                  <a:pos x="17" y="16"/>
                </a:cxn>
                <a:cxn ang="0">
                  <a:pos x="15" y="18"/>
                </a:cxn>
                <a:cxn ang="0">
                  <a:pos x="14" y="20"/>
                </a:cxn>
                <a:cxn ang="0">
                  <a:pos x="13" y="22"/>
                </a:cxn>
                <a:cxn ang="0">
                  <a:pos x="11" y="24"/>
                </a:cxn>
                <a:cxn ang="0">
                  <a:pos x="10" y="26"/>
                </a:cxn>
                <a:cxn ang="0">
                  <a:pos x="9" y="28"/>
                </a:cxn>
                <a:cxn ang="0">
                  <a:pos x="7" y="30"/>
                </a:cxn>
                <a:cxn ang="0">
                  <a:pos x="7" y="33"/>
                </a:cxn>
                <a:cxn ang="0">
                  <a:pos x="5" y="35"/>
                </a:cxn>
                <a:cxn ang="0">
                  <a:pos x="5" y="38"/>
                </a:cxn>
                <a:cxn ang="0">
                  <a:pos x="4" y="40"/>
                </a:cxn>
                <a:cxn ang="0">
                  <a:pos x="3" y="42"/>
                </a:cxn>
                <a:cxn ang="0">
                  <a:pos x="2" y="45"/>
                </a:cxn>
                <a:cxn ang="0">
                  <a:pos x="1" y="48"/>
                </a:cxn>
                <a:cxn ang="0">
                  <a:pos x="1" y="51"/>
                </a:cxn>
                <a:cxn ang="0">
                  <a:pos x="0" y="54"/>
                </a:cxn>
                <a:cxn ang="0">
                  <a:pos x="0" y="57"/>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1" name="Freeform 11"/>
            <p:cNvSpPr>
              <a:spLocks/>
            </p:cNvSpPr>
            <p:nvPr/>
          </p:nvSpPr>
          <p:spPr bwMode="auto">
            <a:xfrm>
              <a:off x="2222" y="1024"/>
              <a:ext cx="350" cy="716"/>
            </a:xfrm>
            <a:custGeom>
              <a:avLst/>
              <a:gdLst/>
              <a:ahLst/>
              <a:cxnLst>
                <a:cxn ang="0">
                  <a:pos x="16" y="6"/>
                </a:cxn>
                <a:cxn ang="0">
                  <a:pos x="28" y="18"/>
                </a:cxn>
                <a:cxn ang="0">
                  <a:pos x="35" y="32"/>
                </a:cxn>
                <a:cxn ang="0">
                  <a:pos x="39" y="49"/>
                </a:cxn>
                <a:cxn ang="0">
                  <a:pos x="42" y="68"/>
                </a:cxn>
                <a:cxn ang="0">
                  <a:pos x="44" y="88"/>
                </a:cxn>
                <a:cxn ang="0">
                  <a:pos x="46" y="108"/>
                </a:cxn>
                <a:cxn ang="0">
                  <a:pos x="49" y="128"/>
                </a:cxn>
                <a:cxn ang="0">
                  <a:pos x="54" y="146"/>
                </a:cxn>
                <a:cxn ang="0">
                  <a:pos x="63" y="162"/>
                </a:cxn>
                <a:cxn ang="0">
                  <a:pos x="78" y="176"/>
                </a:cxn>
                <a:cxn ang="0">
                  <a:pos x="87" y="183"/>
                </a:cxn>
                <a:cxn ang="0">
                  <a:pos x="96" y="188"/>
                </a:cxn>
                <a:cxn ang="0">
                  <a:pos x="105" y="193"/>
                </a:cxn>
                <a:cxn ang="0">
                  <a:pos x="113" y="197"/>
                </a:cxn>
                <a:cxn ang="0">
                  <a:pos x="121" y="202"/>
                </a:cxn>
                <a:cxn ang="0">
                  <a:pos x="129" y="207"/>
                </a:cxn>
                <a:cxn ang="0">
                  <a:pos x="136" y="214"/>
                </a:cxn>
                <a:cxn ang="0">
                  <a:pos x="142" y="223"/>
                </a:cxn>
                <a:cxn ang="0">
                  <a:pos x="147" y="234"/>
                </a:cxn>
                <a:cxn ang="0">
                  <a:pos x="151" y="248"/>
                </a:cxn>
                <a:cxn ang="0">
                  <a:pos x="154" y="272"/>
                </a:cxn>
                <a:cxn ang="0">
                  <a:pos x="154" y="291"/>
                </a:cxn>
                <a:cxn ang="0">
                  <a:pos x="153" y="311"/>
                </a:cxn>
                <a:cxn ang="0">
                  <a:pos x="152" y="331"/>
                </a:cxn>
                <a:cxn ang="0">
                  <a:pos x="150" y="350"/>
                </a:cxn>
                <a:cxn ang="0">
                  <a:pos x="149" y="370"/>
                </a:cxn>
                <a:cxn ang="0">
                  <a:pos x="149" y="390"/>
                </a:cxn>
                <a:cxn ang="0">
                  <a:pos x="151" y="408"/>
                </a:cxn>
                <a:cxn ang="0">
                  <a:pos x="155" y="426"/>
                </a:cxn>
                <a:cxn ang="0">
                  <a:pos x="163" y="443"/>
                </a:cxn>
                <a:cxn ang="0">
                  <a:pos x="177" y="462"/>
                </a:cxn>
                <a:cxn ang="0">
                  <a:pos x="188" y="473"/>
                </a:cxn>
                <a:cxn ang="0">
                  <a:pos x="199" y="483"/>
                </a:cxn>
                <a:cxn ang="0">
                  <a:pos x="210" y="492"/>
                </a:cxn>
                <a:cxn ang="0">
                  <a:pos x="220" y="501"/>
                </a:cxn>
                <a:cxn ang="0">
                  <a:pos x="230" y="511"/>
                </a:cxn>
                <a:cxn ang="0">
                  <a:pos x="238" y="522"/>
                </a:cxn>
                <a:cxn ang="0">
                  <a:pos x="245" y="534"/>
                </a:cxn>
                <a:cxn ang="0">
                  <a:pos x="250" y="549"/>
                </a:cxn>
                <a:cxn ang="0">
                  <a:pos x="253" y="567"/>
                </a:cxn>
                <a:cxn ang="0">
                  <a:pos x="254" y="591"/>
                </a:cxn>
                <a:cxn ang="0">
                  <a:pos x="253" y="604"/>
                </a:cxn>
                <a:cxn ang="0">
                  <a:pos x="253" y="616"/>
                </a:cxn>
                <a:cxn ang="0">
                  <a:pos x="252" y="626"/>
                </a:cxn>
                <a:cxn ang="0">
                  <a:pos x="252" y="636"/>
                </a:cxn>
                <a:cxn ang="0">
                  <a:pos x="254" y="646"/>
                </a:cxn>
                <a:cxn ang="0">
                  <a:pos x="256" y="654"/>
                </a:cxn>
                <a:cxn ang="0">
                  <a:pos x="260" y="662"/>
                </a:cxn>
                <a:cxn ang="0">
                  <a:pos x="266" y="670"/>
                </a:cxn>
                <a:cxn ang="0">
                  <a:pos x="274" y="678"/>
                </a:cxn>
                <a:cxn ang="0">
                  <a:pos x="286" y="687"/>
                </a:cxn>
                <a:cxn ang="0">
                  <a:pos x="319" y="708"/>
                </a:cxn>
                <a:cxn ang="0">
                  <a:pos x="328" y="712"/>
                </a:cxn>
                <a:cxn ang="0">
                  <a:pos x="329" y="710"/>
                </a:cxn>
                <a:cxn ang="0">
                  <a:pos x="324" y="703"/>
                </a:cxn>
                <a:cxn ang="0">
                  <a:pos x="315" y="694"/>
                </a:cxn>
                <a:cxn ang="0">
                  <a:pos x="307" y="686"/>
                </a:cxn>
                <a:cxn ang="0">
                  <a:pos x="302" y="680"/>
                </a:cxn>
                <a:cxn ang="0">
                  <a:pos x="303" y="680"/>
                </a:cxn>
                <a:cxn ang="0">
                  <a:pos x="314" y="688"/>
                </a:cxn>
                <a:cxn ang="0">
                  <a:pos x="337" y="706"/>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2" name="Freeform 12"/>
            <p:cNvSpPr>
              <a:spLocks/>
            </p:cNvSpPr>
            <p:nvPr/>
          </p:nvSpPr>
          <p:spPr bwMode="auto">
            <a:xfrm>
              <a:off x="3568" y="2759"/>
              <a:ext cx="191" cy="78"/>
            </a:xfrm>
            <a:custGeom>
              <a:avLst/>
              <a:gdLst/>
              <a:ahLst/>
              <a:cxnLst>
                <a:cxn ang="0">
                  <a:pos x="0" y="0"/>
                </a:cxn>
                <a:cxn ang="0">
                  <a:pos x="12" y="5"/>
                </a:cxn>
                <a:cxn ang="0">
                  <a:pos x="18" y="7"/>
                </a:cxn>
                <a:cxn ang="0">
                  <a:pos x="24" y="10"/>
                </a:cxn>
                <a:cxn ang="0">
                  <a:pos x="30" y="13"/>
                </a:cxn>
                <a:cxn ang="0">
                  <a:pos x="35" y="15"/>
                </a:cxn>
                <a:cxn ang="0">
                  <a:pos x="41" y="18"/>
                </a:cxn>
                <a:cxn ang="0">
                  <a:pos x="47" y="21"/>
                </a:cxn>
                <a:cxn ang="0">
                  <a:pos x="53" y="24"/>
                </a:cxn>
                <a:cxn ang="0">
                  <a:pos x="58" y="27"/>
                </a:cxn>
                <a:cxn ang="0">
                  <a:pos x="64" y="30"/>
                </a:cxn>
                <a:cxn ang="0">
                  <a:pos x="70" y="33"/>
                </a:cxn>
                <a:cxn ang="0">
                  <a:pos x="76" y="35"/>
                </a:cxn>
                <a:cxn ang="0">
                  <a:pos x="82" y="39"/>
                </a:cxn>
                <a:cxn ang="0">
                  <a:pos x="88" y="41"/>
                </a:cxn>
                <a:cxn ang="0">
                  <a:pos x="94" y="44"/>
                </a:cxn>
                <a:cxn ang="0">
                  <a:pos x="100" y="47"/>
                </a:cxn>
                <a:cxn ang="0">
                  <a:pos x="105" y="50"/>
                </a:cxn>
                <a:cxn ang="0">
                  <a:pos x="111" y="52"/>
                </a:cxn>
                <a:cxn ang="0">
                  <a:pos x="117" y="55"/>
                </a:cxn>
                <a:cxn ang="0">
                  <a:pos x="123" y="57"/>
                </a:cxn>
                <a:cxn ang="0">
                  <a:pos x="129" y="60"/>
                </a:cxn>
                <a:cxn ang="0">
                  <a:pos x="135" y="62"/>
                </a:cxn>
                <a:cxn ang="0">
                  <a:pos x="141" y="64"/>
                </a:cxn>
                <a:cxn ang="0">
                  <a:pos x="147" y="66"/>
                </a:cxn>
                <a:cxn ang="0">
                  <a:pos x="153" y="68"/>
                </a:cxn>
                <a:cxn ang="0">
                  <a:pos x="159" y="70"/>
                </a:cxn>
                <a:cxn ang="0">
                  <a:pos x="165" y="72"/>
                </a:cxn>
                <a:cxn ang="0">
                  <a:pos x="172" y="73"/>
                </a:cxn>
                <a:cxn ang="0">
                  <a:pos x="178" y="75"/>
                </a:cxn>
                <a:cxn ang="0">
                  <a:pos x="184" y="75"/>
                </a:cxn>
                <a:cxn ang="0">
                  <a:pos x="190" y="77"/>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3" name="Freeform 13"/>
            <p:cNvSpPr>
              <a:spLocks/>
            </p:cNvSpPr>
            <p:nvPr/>
          </p:nvSpPr>
          <p:spPr bwMode="auto">
            <a:xfrm>
              <a:off x="3592" y="2683"/>
              <a:ext cx="318" cy="87"/>
            </a:xfrm>
            <a:custGeom>
              <a:avLst/>
              <a:gdLst/>
              <a:ahLst/>
              <a:cxnLst>
                <a:cxn ang="0">
                  <a:pos x="0" y="0"/>
                </a:cxn>
                <a:cxn ang="0">
                  <a:pos x="20" y="5"/>
                </a:cxn>
                <a:cxn ang="0">
                  <a:pos x="30" y="8"/>
                </a:cxn>
                <a:cxn ang="0">
                  <a:pos x="40" y="11"/>
                </a:cxn>
                <a:cxn ang="0">
                  <a:pos x="49" y="14"/>
                </a:cxn>
                <a:cxn ang="0">
                  <a:pos x="59" y="17"/>
                </a:cxn>
                <a:cxn ang="0">
                  <a:pos x="69" y="21"/>
                </a:cxn>
                <a:cxn ang="0">
                  <a:pos x="78" y="24"/>
                </a:cxn>
                <a:cxn ang="0">
                  <a:pos x="88" y="27"/>
                </a:cxn>
                <a:cxn ang="0">
                  <a:pos x="98" y="31"/>
                </a:cxn>
                <a:cxn ang="0">
                  <a:pos x="107" y="34"/>
                </a:cxn>
                <a:cxn ang="0">
                  <a:pos x="116" y="37"/>
                </a:cxn>
                <a:cxn ang="0">
                  <a:pos x="126" y="41"/>
                </a:cxn>
                <a:cxn ang="0">
                  <a:pos x="136" y="44"/>
                </a:cxn>
                <a:cxn ang="0">
                  <a:pos x="145" y="47"/>
                </a:cxn>
                <a:cxn ang="0">
                  <a:pos x="155" y="51"/>
                </a:cxn>
                <a:cxn ang="0">
                  <a:pos x="164" y="54"/>
                </a:cxn>
                <a:cxn ang="0">
                  <a:pos x="174" y="57"/>
                </a:cxn>
                <a:cxn ang="0">
                  <a:pos x="184" y="60"/>
                </a:cxn>
                <a:cxn ang="0">
                  <a:pos x="194" y="63"/>
                </a:cxn>
                <a:cxn ang="0">
                  <a:pos x="203" y="66"/>
                </a:cxn>
                <a:cxn ang="0">
                  <a:pos x="213" y="69"/>
                </a:cxn>
                <a:cxn ang="0">
                  <a:pos x="223" y="71"/>
                </a:cxn>
                <a:cxn ang="0">
                  <a:pos x="233" y="73"/>
                </a:cxn>
                <a:cxn ang="0">
                  <a:pos x="243" y="76"/>
                </a:cxn>
                <a:cxn ang="0">
                  <a:pos x="254" y="78"/>
                </a:cxn>
                <a:cxn ang="0">
                  <a:pos x="264" y="79"/>
                </a:cxn>
                <a:cxn ang="0">
                  <a:pos x="274" y="81"/>
                </a:cxn>
                <a:cxn ang="0">
                  <a:pos x="285" y="83"/>
                </a:cxn>
                <a:cxn ang="0">
                  <a:pos x="295" y="84"/>
                </a:cxn>
                <a:cxn ang="0">
                  <a:pos x="306" y="85"/>
                </a:cxn>
                <a:cxn ang="0">
                  <a:pos x="317" y="86"/>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4" name="Freeform 14"/>
            <p:cNvSpPr>
              <a:spLocks/>
            </p:cNvSpPr>
            <p:nvPr/>
          </p:nvSpPr>
          <p:spPr bwMode="auto">
            <a:xfrm>
              <a:off x="3545" y="2690"/>
              <a:ext cx="64" cy="23"/>
            </a:xfrm>
            <a:custGeom>
              <a:avLst/>
              <a:gdLst/>
              <a:ahLst/>
              <a:cxnLst>
                <a:cxn ang="0">
                  <a:pos x="63" y="2"/>
                </a:cxn>
                <a:cxn ang="0">
                  <a:pos x="59" y="1"/>
                </a:cxn>
                <a:cxn ang="0">
                  <a:pos x="57" y="1"/>
                </a:cxn>
                <a:cxn ang="0">
                  <a:pos x="55" y="1"/>
                </a:cxn>
                <a:cxn ang="0">
                  <a:pos x="52" y="0"/>
                </a:cxn>
                <a:cxn ang="0">
                  <a:pos x="50" y="0"/>
                </a:cxn>
                <a:cxn ang="0">
                  <a:pos x="48" y="0"/>
                </a:cxn>
                <a:cxn ang="0">
                  <a:pos x="46" y="0"/>
                </a:cxn>
                <a:cxn ang="0">
                  <a:pos x="44" y="0"/>
                </a:cxn>
                <a:cxn ang="0">
                  <a:pos x="42" y="0"/>
                </a:cxn>
                <a:cxn ang="0">
                  <a:pos x="40" y="1"/>
                </a:cxn>
                <a:cxn ang="0">
                  <a:pos x="38" y="1"/>
                </a:cxn>
                <a:cxn ang="0">
                  <a:pos x="36" y="1"/>
                </a:cxn>
                <a:cxn ang="0">
                  <a:pos x="33" y="2"/>
                </a:cxn>
                <a:cxn ang="0">
                  <a:pos x="31" y="2"/>
                </a:cxn>
                <a:cxn ang="0">
                  <a:pos x="30" y="3"/>
                </a:cxn>
                <a:cxn ang="0">
                  <a:pos x="27" y="4"/>
                </a:cxn>
                <a:cxn ang="0">
                  <a:pos x="26" y="4"/>
                </a:cxn>
                <a:cxn ang="0">
                  <a:pos x="24" y="5"/>
                </a:cxn>
                <a:cxn ang="0">
                  <a:pos x="22" y="6"/>
                </a:cxn>
                <a:cxn ang="0">
                  <a:pos x="20" y="7"/>
                </a:cxn>
                <a:cxn ang="0">
                  <a:pos x="18" y="8"/>
                </a:cxn>
                <a:cxn ang="0">
                  <a:pos x="16" y="9"/>
                </a:cxn>
                <a:cxn ang="0">
                  <a:pos x="14" y="10"/>
                </a:cxn>
                <a:cxn ang="0">
                  <a:pos x="12" y="11"/>
                </a:cxn>
                <a:cxn ang="0">
                  <a:pos x="11" y="12"/>
                </a:cxn>
                <a:cxn ang="0">
                  <a:pos x="9" y="14"/>
                </a:cxn>
                <a:cxn ang="0">
                  <a:pos x="7" y="15"/>
                </a:cxn>
                <a:cxn ang="0">
                  <a:pos x="5" y="16"/>
                </a:cxn>
                <a:cxn ang="0">
                  <a:pos x="3" y="18"/>
                </a:cxn>
                <a:cxn ang="0">
                  <a:pos x="1" y="20"/>
                </a:cxn>
                <a:cxn ang="0">
                  <a:pos x="0" y="22"/>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5" name="Freeform 15"/>
            <p:cNvSpPr>
              <a:spLocks/>
            </p:cNvSpPr>
            <p:nvPr/>
          </p:nvSpPr>
          <p:spPr bwMode="auto">
            <a:xfrm>
              <a:off x="3592" y="2635"/>
              <a:ext cx="381" cy="69"/>
            </a:xfrm>
            <a:custGeom>
              <a:avLst/>
              <a:gdLst/>
              <a:ahLst/>
              <a:cxnLst>
                <a:cxn ang="0">
                  <a:pos x="380" y="67"/>
                </a:cxn>
                <a:cxn ang="0">
                  <a:pos x="356" y="68"/>
                </a:cxn>
                <a:cxn ang="0">
                  <a:pos x="345" y="68"/>
                </a:cxn>
                <a:cxn ang="0">
                  <a:pos x="333" y="67"/>
                </a:cxn>
                <a:cxn ang="0">
                  <a:pos x="321" y="66"/>
                </a:cxn>
                <a:cxn ang="0">
                  <a:pos x="309" y="65"/>
                </a:cxn>
                <a:cxn ang="0">
                  <a:pos x="298" y="63"/>
                </a:cxn>
                <a:cxn ang="0">
                  <a:pos x="286" y="61"/>
                </a:cxn>
                <a:cxn ang="0">
                  <a:pos x="274" y="59"/>
                </a:cxn>
                <a:cxn ang="0">
                  <a:pos x="262" y="57"/>
                </a:cxn>
                <a:cxn ang="0">
                  <a:pos x="250" y="54"/>
                </a:cxn>
                <a:cxn ang="0">
                  <a:pos x="238" y="51"/>
                </a:cxn>
                <a:cxn ang="0">
                  <a:pos x="227" y="49"/>
                </a:cxn>
                <a:cxn ang="0">
                  <a:pos x="215" y="45"/>
                </a:cxn>
                <a:cxn ang="0">
                  <a:pos x="203" y="42"/>
                </a:cxn>
                <a:cxn ang="0">
                  <a:pos x="191" y="39"/>
                </a:cxn>
                <a:cxn ang="0">
                  <a:pos x="179" y="36"/>
                </a:cxn>
                <a:cxn ang="0">
                  <a:pos x="168" y="33"/>
                </a:cxn>
                <a:cxn ang="0">
                  <a:pos x="156" y="29"/>
                </a:cxn>
                <a:cxn ang="0">
                  <a:pos x="144" y="26"/>
                </a:cxn>
                <a:cxn ang="0">
                  <a:pos x="132" y="23"/>
                </a:cxn>
                <a:cxn ang="0">
                  <a:pos x="120" y="19"/>
                </a:cxn>
                <a:cxn ang="0">
                  <a:pos x="108" y="17"/>
                </a:cxn>
                <a:cxn ang="0">
                  <a:pos x="96" y="14"/>
                </a:cxn>
                <a:cxn ang="0">
                  <a:pos x="84" y="11"/>
                </a:cxn>
                <a:cxn ang="0">
                  <a:pos x="72" y="9"/>
                </a:cxn>
                <a:cxn ang="0">
                  <a:pos x="60" y="7"/>
                </a:cxn>
                <a:cxn ang="0">
                  <a:pos x="48" y="5"/>
                </a:cxn>
                <a:cxn ang="0">
                  <a:pos x="36" y="3"/>
                </a:cxn>
                <a:cxn ang="0">
                  <a:pos x="24" y="1"/>
                </a:cxn>
                <a:cxn ang="0">
                  <a:pos x="12" y="1"/>
                </a:cxn>
                <a:cxn ang="0">
                  <a:pos x="0" y="0"/>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6" name="Freeform 16"/>
            <p:cNvSpPr>
              <a:spLocks/>
            </p:cNvSpPr>
            <p:nvPr/>
          </p:nvSpPr>
          <p:spPr bwMode="auto">
            <a:xfrm>
              <a:off x="3648" y="2597"/>
              <a:ext cx="381" cy="30"/>
            </a:xfrm>
            <a:custGeom>
              <a:avLst/>
              <a:gdLst/>
              <a:ahLst/>
              <a:cxnLst>
                <a:cxn ang="0">
                  <a:pos x="380" y="29"/>
                </a:cxn>
                <a:cxn ang="0">
                  <a:pos x="356" y="28"/>
                </a:cxn>
                <a:cxn ang="0">
                  <a:pos x="344" y="27"/>
                </a:cxn>
                <a:cxn ang="0">
                  <a:pos x="332" y="27"/>
                </a:cxn>
                <a:cxn ang="0">
                  <a:pos x="320" y="26"/>
                </a:cxn>
                <a:cxn ang="0">
                  <a:pos x="308" y="26"/>
                </a:cxn>
                <a:cxn ang="0">
                  <a:pos x="296" y="25"/>
                </a:cxn>
                <a:cxn ang="0">
                  <a:pos x="284" y="25"/>
                </a:cxn>
                <a:cxn ang="0">
                  <a:pos x="272" y="25"/>
                </a:cxn>
                <a:cxn ang="0">
                  <a:pos x="260" y="24"/>
                </a:cxn>
                <a:cxn ang="0">
                  <a:pos x="249" y="23"/>
                </a:cxn>
                <a:cxn ang="0">
                  <a:pos x="237" y="23"/>
                </a:cxn>
                <a:cxn ang="0">
                  <a:pos x="225" y="22"/>
                </a:cxn>
                <a:cxn ang="0">
                  <a:pos x="213" y="22"/>
                </a:cxn>
                <a:cxn ang="0">
                  <a:pos x="201" y="21"/>
                </a:cxn>
                <a:cxn ang="0">
                  <a:pos x="189" y="20"/>
                </a:cxn>
                <a:cxn ang="0">
                  <a:pos x="177" y="19"/>
                </a:cxn>
                <a:cxn ang="0">
                  <a:pos x="165" y="19"/>
                </a:cxn>
                <a:cxn ang="0">
                  <a:pos x="153" y="18"/>
                </a:cxn>
                <a:cxn ang="0">
                  <a:pos x="141" y="17"/>
                </a:cxn>
                <a:cxn ang="0">
                  <a:pos x="129" y="16"/>
                </a:cxn>
                <a:cxn ang="0">
                  <a:pos x="118" y="15"/>
                </a:cxn>
                <a:cxn ang="0">
                  <a:pos x="106" y="13"/>
                </a:cxn>
                <a:cxn ang="0">
                  <a:pos x="94" y="12"/>
                </a:cxn>
                <a:cxn ang="0">
                  <a:pos x="82" y="11"/>
                </a:cxn>
                <a:cxn ang="0">
                  <a:pos x="70" y="10"/>
                </a:cxn>
                <a:cxn ang="0">
                  <a:pos x="58" y="8"/>
                </a:cxn>
                <a:cxn ang="0">
                  <a:pos x="46" y="7"/>
                </a:cxn>
                <a:cxn ang="0">
                  <a:pos x="34" y="5"/>
                </a:cxn>
                <a:cxn ang="0">
                  <a:pos x="23" y="3"/>
                </a:cxn>
                <a:cxn ang="0">
                  <a:pos x="11" y="2"/>
                </a:cxn>
                <a:cxn ang="0">
                  <a:pos x="0" y="0"/>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7" name="Freeform 17"/>
            <p:cNvSpPr>
              <a:spLocks/>
            </p:cNvSpPr>
            <p:nvPr/>
          </p:nvSpPr>
          <p:spPr bwMode="auto">
            <a:xfrm>
              <a:off x="3664" y="2540"/>
              <a:ext cx="412" cy="39"/>
            </a:xfrm>
            <a:custGeom>
              <a:avLst/>
              <a:gdLst/>
              <a:ahLst/>
              <a:cxnLst>
                <a:cxn ang="0">
                  <a:pos x="411" y="0"/>
                </a:cxn>
                <a:cxn ang="0">
                  <a:pos x="385" y="2"/>
                </a:cxn>
                <a:cxn ang="0">
                  <a:pos x="372" y="2"/>
                </a:cxn>
                <a:cxn ang="0">
                  <a:pos x="359" y="3"/>
                </a:cxn>
                <a:cxn ang="0">
                  <a:pos x="346" y="4"/>
                </a:cxn>
                <a:cxn ang="0">
                  <a:pos x="334" y="5"/>
                </a:cxn>
                <a:cxn ang="0">
                  <a:pos x="320" y="6"/>
                </a:cxn>
                <a:cxn ang="0">
                  <a:pos x="308" y="6"/>
                </a:cxn>
                <a:cxn ang="0">
                  <a:pos x="295" y="7"/>
                </a:cxn>
                <a:cxn ang="0">
                  <a:pos x="282" y="7"/>
                </a:cxn>
                <a:cxn ang="0">
                  <a:pos x="269" y="8"/>
                </a:cxn>
                <a:cxn ang="0">
                  <a:pos x="256" y="8"/>
                </a:cxn>
                <a:cxn ang="0">
                  <a:pos x="243" y="9"/>
                </a:cxn>
                <a:cxn ang="0">
                  <a:pos x="230" y="10"/>
                </a:cxn>
                <a:cxn ang="0">
                  <a:pos x="217" y="10"/>
                </a:cxn>
                <a:cxn ang="0">
                  <a:pos x="204" y="11"/>
                </a:cxn>
                <a:cxn ang="0">
                  <a:pos x="192" y="12"/>
                </a:cxn>
                <a:cxn ang="0">
                  <a:pos x="178" y="12"/>
                </a:cxn>
                <a:cxn ang="0">
                  <a:pos x="166" y="13"/>
                </a:cxn>
                <a:cxn ang="0">
                  <a:pos x="153" y="14"/>
                </a:cxn>
                <a:cxn ang="0">
                  <a:pos x="140" y="15"/>
                </a:cxn>
                <a:cxn ang="0">
                  <a:pos x="127" y="16"/>
                </a:cxn>
                <a:cxn ang="0">
                  <a:pos x="114" y="18"/>
                </a:cxn>
                <a:cxn ang="0">
                  <a:pos x="102" y="20"/>
                </a:cxn>
                <a:cxn ang="0">
                  <a:pos x="88" y="21"/>
                </a:cxn>
                <a:cxn ang="0">
                  <a:pos x="76" y="23"/>
                </a:cxn>
                <a:cxn ang="0">
                  <a:pos x="63" y="25"/>
                </a:cxn>
                <a:cxn ang="0">
                  <a:pos x="50" y="27"/>
                </a:cxn>
                <a:cxn ang="0">
                  <a:pos x="38" y="29"/>
                </a:cxn>
                <a:cxn ang="0">
                  <a:pos x="25" y="32"/>
                </a:cxn>
                <a:cxn ang="0">
                  <a:pos x="12" y="35"/>
                </a:cxn>
                <a:cxn ang="0">
                  <a:pos x="0" y="38"/>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8" name="Freeform 18"/>
            <p:cNvSpPr>
              <a:spLocks/>
            </p:cNvSpPr>
            <p:nvPr/>
          </p:nvSpPr>
          <p:spPr bwMode="auto">
            <a:xfrm>
              <a:off x="3679" y="2444"/>
              <a:ext cx="413" cy="97"/>
            </a:xfrm>
            <a:custGeom>
              <a:avLst/>
              <a:gdLst/>
              <a:ahLst/>
              <a:cxnLst>
                <a:cxn ang="0">
                  <a:pos x="412" y="0"/>
                </a:cxn>
                <a:cxn ang="0">
                  <a:pos x="388" y="1"/>
                </a:cxn>
                <a:cxn ang="0">
                  <a:pos x="376" y="2"/>
                </a:cxn>
                <a:cxn ang="0">
                  <a:pos x="364" y="2"/>
                </a:cxn>
                <a:cxn ang="0">
                  <a:pos x="351" y="4"/>
                </a:cxn>
                <a:cxn ang="0">
                  <a:pos x="338" y="6"/>
                </a:cxn>
                <a:cxn ang="0">
                  <a:pos x="325" y="7"/>
                </a:cxn>
                <a:cxn ang="0">
                  <a:pos x="312" y="9"/>
                </a:cxn>
                <a:cxn ang="0">
                  <a:pos x="299" y="12"/>
                </a:cxn>
                <a:cxn ang="0">
                  <a:pos x="285" y="14"/>
                </a:cxn>
                <a:cxn ang="0">
                  <a:pos x="272" y="16"/>
                </a:cxn>
                <a:cxn ang="0">
                  <a:pos x="258" y="20"/>
                </a:cxn>
                <a:cxn ang="0">
                  <a:pos x="245" y="22"/>
                </a:cxn>
                <a:cxn ang="0">
                  <a:pos x="231" y="26"/>
                </a:cxn>
                <a:cxn ang="0">
                  <a:pos x="217" y="29"/>
                </a:cxn>
                <a:cxn ang="0">
                  <a:pos x="204" y="32"/>
                </a:cxn>
                <a:cxn ang="0">
                  <a:pos x="190" y="36"/>
                </a:cxn>
                <a:cxn ang="0">
                  <a:pos x="177" y="40"/>
                </a:cxn>
                <a:cxn ang="0">
                  <a:pos x="163" y="43"/>
                </a:cxn>
                <a:cxn ang="0">
                  <a:pos x="149" y="47"/>
                </a:cxn>
                <a:cxn ang="0">
                  <a:pos x="136" y="51"/>
                </a:cxn>
                <a:cxn ang="0">
                  <a:pos x="123" y="55"/>
                </a:cxn>
                <a:cxn ang="0">
                  <a:pos x="109" y="59"/>
                </a:cxn>
                <a:cxn ang="0">
                  <a:pos x="97" y="63"/>
                </a:cxn>
                <a:cxn ang="0">
                  <a:pos x="84" y="67"/>
                </a:cxn>
                <a:cxn ang="0">
                  <a:pos x="71" y="71"/>
                </a:cxn>
                <a:cxn ang="0">
                  <a:pos x="59" y="75"/>
                </a:cxn>
                <a:cxn ang="0">
                  <a:pos x="46" y="80"/>
                </a:cxn>
                <a:cxn ang="0">
                  <a:pos x="34" y="84"/>
                </a:cxn>
                <a:cxn ang="0">
                  <a:pos x="23" y="88"/>
                </a:cxn>
                <a:cxn ang="0">
                  <a:pos x="11" y="92"/>
                </a:cxn>
                <a:cxn ang="0">
                  <a:pos x="0" y="96"/>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59" name="Freeform 19"/>
            <p:cNvSpPr>
              <a:spLocks/>
            </p:cNvSpPr>
            <p:nvPr/>
          </p:nvSpPr>
          <p:spPr bwMode="auto">
            <a:xfrm>
              <a:off x="3703" y="2349"/>
              <a:ext cx="381" cy="135"/>
            </a:xfrm>
            <a:custGeom>
              <a:avLst/>
              <a:gdLst/>
              <a:ahLst/>
              <a:cxnLst>
                <a:cxn ang="0">
                  <a:pos x="380" y="0"/>
                </a:cxn>
                <a:cxn ang="0">
                  <a:pos x="360" y="15"/>
                </a:cxn>
                <a:cxn ang="0">
                  <a:pos x="350" y="21"/>
                </a:cxn>
                <a:cxn ang="0">
                  <a:pos x="339" y="28"/>
                </a:cxn>
                <a:cxn ang="0">
                  <a:pos x="328" y="34"/>
                </a:cxn>
                <a:cxn ang="0">
                  <a:pos x="317" y="40"/>
                </a:cxn>
                <a:cxn ang="0">
                  <a:pos x="305" y="45"/>
                </a:cxn>
                <a:cxn ang="0">
                  <a:pos x="294" y="51"/>
                </a:cxn>
                <a:cxn ang="0">
                  <a:pos x="282" y="55"/>
                </a:cxn>
                <a:cxn ang="0">
                  <a:pos x="270" y="60"/>
                </a:cxn>
                <a:cxn ang="0">
                  <a:pos x="258" y="65"/>
                </a:cxn>
                <a:cxn ang="0">
                  <a:pos x="246" y="69"/>
                </a:cxn>
                <a:cxn ang="0">
                  <a:pos x="233" y="73"/>
                </a:cxn>
                <a:cxn ang="0">
                  <a:pos x="221" y="77"/>
                </a:cxn>
                <a:cxn ang="0">
                  <a:pos x="209" y="81"/>
                </a:cxn>
                <a:cxn ang="0">
                  <a:pos x="196" y="84"/>
                </a:cxn>
                <a:cxn ang="0">
                  <a:pos x="183" y="87"/>
                </a:cxn>
                <a:cxn ang="0">
                  <a:pos x="171" y="91"/>
                </a:cxn>
                <a:cxn ang="0">
                  <a:pos x="158" y="94"/>
                </a:cxn>
                <a:cxn ang="0">
                  <a:pos x="145" y="97"/>
                </a:cxn>
                <a:cxn ang="0">
                  <a:pos x="133" y="100"/>
                </a:cxn>
                <a:cxn ang="0">
                  <a:pos x="120" y="103"/>
                </a:cxn>
                <a:cxn ang="0">
                  <a:pos x="107" y="106"/>
                </a:cxn>
                <a:cxn ang="0">
                  <a:pos x="95" y="109"/>
                </a:cxn>
                <a:cxn ang="0">
                  <a:pos x="83" y="112"/>
                </a:cxn>
                <a:cxn ang="0">
                  <a:pos x="70" y="115"/>
                </a:cxn>
                <a:cxn ang="0">
                  <a:pos x="58" y="118"/>
                </a:cxn>
                <a:cxn ang="0">
                  <a:pos x="46" y="121"/>
                </a:cxn>
                <a:cxn ang="0">
                  <a:pos x="34" y="124"/>
                </a:cxn>
                <a:cxn ang="0">
                  <a:pos x="23" y="127"/>
                </a:cxn>
                <a:cxn ang="0">
                  <a:pos x="11" y="130"/>
                </a:cxn>
                <a:cxn ang="0">
                  <a:pos x="0" y="134"/>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0" name="Freeform 20"/>
            <p:cNvSpPr>
              <a:spLocks/>
            </p:cNvSpPr>
            <p:nvPr/>
          </p:nvSpPr>
          <p:spPr bwMode="auto">
            <a:xfrm>
              <a:off x="3695" y="2273"/>
              <a:ext cx="350" cy="172"/>
            </a:xfrm>
            <a:custGeom>
              <a:avLst/>
              <a:gdLst/>
              <a:ahLst/>
              <a:cxnLst>
                <a:cxn ang="0">
                  <a:pos x="349" y="0"/>
                </a:cxn>
                <a:cxn ang="0">
                  <a:pos x="329" y="18"/>
                </a:cxn>
                <a:cxn ang="0">
                  <a:pos x="319" y="27"/>
                </a:cxn>
                <a:cxn ang="0">
                  <a:pos x="309" y="35"/>
                </a:cxn>
                <a:cxn ang="0">
                  <a:pos x="299" y="42"/>
                </a:cxn>
                <a:cxn ang="0">
                  <a:pos x="289" y="50"/>
                </a:cxn>
                <a:cxn ang="0">
                  <a:pos x="279" y="57"/>
                </a:cxn>
                <a:cxn ang="0">
                  <a:pos x="268" y="63"/>
                </a:cxn>
                <a:cxn ang="0">
                  <a:pos x="258" y="69"/>
                </a:cxn>
                <a:cxn ang="0">
                  <a:pos x="247" y="75"/>
                </a:cxn>
                <a:cxn ang="0">
                  <a:pos x="236" y="81"/>
                </a:cxn>
                <a:cxn ang="0">
                  <a:pos x="225" y="87"/>
                </a:cxn>
                <a:cxn ang="0">
                  <a:pos x="215" y="92"/>
                </a:cxn>
                <a:cxn ang="0">
                  <a:pos x="204" y="97"/>
                </a:cxn>
                <a:cxn ang="0">
                  <a:pos x="193" y="102"/>
                </a:cxn>
                <a:cxn ang="0">
                  <a:pos x="182" y="106"/>
                </a:cxn>
                <a:cxn ang="0">
                  <a:pos x="171" y="111"/>
                </a:cxn>
                <a:cxn ang="0">
                  <a:pos x="159" y="115"/>
                </a:cxn>
                <a:cxn ang="0">
                  <a:pos x="148" y="119"/>
                </a:cxn>
                <a:cxn ang="0">
                  <a:pos x="137" y="123"/>
                </a:cxn>
                <a:cxn ang="0">
                  <a:pos x="126" y="127"/>
                </a:cxn>
                <a:cxn ang="0">
                  <a:pos x="115" y="131"/>
                </a:cxn>
                <a:cxn ang="0">
                  <a:pos x="103" y="135"/>
                </a:cxn>
                <a:cxn ang="0">
                  <a:pos x="92" y="139"/>
                </a:cxn>
                <a:cxn ang="0">
                  <a:pos x="80" y="143"/>
                </a:cxn>
                <a:cxn ang="0">
                  <a:pos x="69" y="147"/>
                </a:cxn>
                <a:cxn ang="0">
                  <a:pos x="57" y="150"/>
                </a:cxn>
                <a:cxn ang="0">
                  <a:pos x="46" y="154"/>
                </a:cxn>
                <a:cxn ang="0">
                  <a:pos x="35" y="158"/>
                </a:cxn>
                <a:cxn ang="0">
                  <a:pos x="23" y="163"/>
                </a:cxn>
                <a:cxn ang="0">
                  <a:pos x="11" y="167"/>
                </a:cxn>
                <a:cxn ang="0">
                  <a:pos x="0" y="171"/>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1" name="Freeform 21"/>
            <p:cNvSpPr>
              <a:spLocks/>
            </p:cNvSpPr>
            <p:nvPr/>
          </p:nvSpPr>
          <p:spPr bwMode="auto">
            <a:xfrm>
              <a:off x="3664" y="2225"/>
              <a:ext cx="349" cy="202"/>
            </a:xfrm>
            <a:custGeom>
              <a:avLst/>
              <a:gdLst/>
              <a:ahLst/>
              <a:cxnLst>
                <a:cxn ang="0">
                  <a:pos x="348" y="0"/>
                </a:cxn>
                <a:cxn ang="0">
                  <a:pos x="325" y="9"/>
                </a:cxn>
                <a:cxn ang="0">
                  <a:pos x="314" y="15"/>
                </a:cxn>
                <a:cxn ang="0">
                  <a:pos x="303" y="20"/>
                </a:cxn>
                <a:cxn ang="0">
                  <a:pos x="292" y="26"/>
                </a:cxn>
                <a:cxn ang="0">
                  <a:pos x="280" y="31"/>
                </a:cxn>
                <a:cxn ang="0">
                  <a:pos x="270" y="37"/>
                </a:cxn>
                <a:cxn ang="0">
                  <a:pos x="259" y="44"/>
                </a:cxn>
                <a:cxn ang="0">
                  <a:pos x="248" y="50"/>
                </a:cxn>
                <a:cxn ang="0">
                  <a:pos x="237" y="57"/>
                </a:cxn>
                <a:cxn ang="0">
                  <a:pos x="226" y="63"/>
                </a:cxn>
                <a:cxn ang="0">
                  <a:pos x="216" y="70"/>
                </a:cxn>
                <a:cxn ang="0">
                  <a:pos x="205" y="77"/>
                </a:cxn>
                <a:cxn ang="0">
                  <a:pos x="194" y="84"/>
                </a:cxn>
                <a:cxn ang="0">
                  <a:pos x="184" y="91"/>
                </a:cxn>
                <a:cxn ang="0">
                  <a:pos x="173" y="98"/>
                </a:cxn>
                <a:cxn ang="0">
                  <a:pos x="162" y="105"/>
                </a:cxn>
                <a:cxn ang="0">
                  <a:pos x="152" y="112"/>
                </a:cxn>
                <a:cxn ang="0">
                  <a:pos x="141" y="119"/>
                </a:cxn>
                <a:cxn ang="0">
                  <a:pos x="131" y="126"/>
                </a:cxn>
                <a:cxn ang="0">
                  <a:pos x="120" y="133"/>
                </a:cxn>
                <a:cxn ang="0">
                  <a:pos x="109" y="139"/>
                </a:cxn>
                <a:cxn ang="0">
                  <a:pos x="98" y="146"/>
                </a:cxn>
                <a:cxn ang="0">
                  <a:pos x="88" y="153"/>
                </a:cxn>
                <a:cxn ang="0">
                  <a:pos x="77" y="159"/>
                </a:cxn>
                <a:cxn ang="0">
                  <a:pos x="66" y="166"/>
                </a:cxn>
                <a:cxn ang="0">
                  <a:pos x="55" y="172"/>
                </a:cxn>
                <a:cxn ang="0">
                  <a:pos x="44" y="178"/>
                </a:cxn>
                <a:cxn ang="0">
                  <a:pos x="33" y="184"/>
                </a:cxn>
                <a:cxn ang="0">
                  <a:pos x="22" y="190"/>
                </a:cxn>
                <a:cxn ang="0">
                  <a:pos x="11" y="195"/>
                </a:cxn>
                <a:cxn ang="0">
                  <a:pos x="0" y="201"/>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2" name="Freeform 22"/>
            <p:cNvSpPr>
              <a:spLocks/>
            </p:cNvSpPr>
            <p:nvPr/>
          </p:nvSpPr>
          <p:spPr bwMode="auto">
            <a:xfrm>
              <a:off x="3482" y="2202"/>
              <a:ext cx="475" cy="234"/>
            </a:xfrm>
            <a:custGeom>
              <a:avLst/>
              <a:gdLst/>
              <a:ahLst/>
              <a:cxnLst>
                <a:cxn ang="0">
                  <a:pos x="474" y="4"/>
                </a:cxn>
                <a:cxn ang="0">
                  <a:pos x="459" y="1"/>
                </a:cxn>
                <a:cxn ang="0">
                  <a:pos x="451" y="0"/>
                </a:cxn>
                <a:cxn ang="0">
                  <a:pos x="443" y="0"/>
                </a:cxn>
                <a:cxn ang="0">
                  <a:pos x="435" y="1"/>
                </a:cxn>
                <a:cxn ang="0">
                  <a:pos x="427" y="2"/>
                </a:cxn>
                <a:cxn ang="0">
                  <a:pos x="419" y="4"/>
                </a:cxn>
                <a:cxn ang="0">
                  <a:pos x="411" y="6"/>
                </a:cxn>
                <a:cxn ang="0">
                  <a:pos x="402" y="10"/>
                </a:cxn>
                <a:cxn ang="0">
                  <a:pos x="394" y="13"/>
                </a:cxn>
                <a:cxn ang="0">
                  <a:pos x="386" y="17"/>
                </a:cxn>
                <a:cxn ang="0">
                  <a:pos x="377" y="21"/>
                </a:cxn>
                <a:cxn ang="0">
                  <a:pos x="369" y="25"/>
                </a:cxn>
                <a:cxn ang="0">
                  <a:pos x="360" y="30"/>
                </a:cxn>
                <a:cxn ang="0">
                  <a:pos x="352" y="35"/>
                </a:cxn>
                <a:cxn ang="0">
                  <a:pos x="344" y="41"/>
                </a:cxn>
                <a:cxn ang="0">
                  <a:pos x="335" y="46"/>
                </a:cxn>
                <a:cxn ang="0">
                  <a:pos x="327" y="52"/>
                </a:cxn>
                <a:cxn ang="0">
                  <a:pos x="318" y="58"/>
                </a:cxn>
                <a:cxn ang="0">
                  <a:pos x="310" y="64"/>
                </a:cxn>
                <a:cxn ang="0">
                  <a:pos x="302" y="70"/>
                </a:cxn>
                <a:cxn ang="0">
                  <a:pos x="294" y="76"/>
                </a:cxn>
                <a:cxn ang="0">
                  <a:pos x="286" y="82"/>
                </a:cxn>
                <a:cxn ang="0">
                  <a:pos x="278" y="87"/>
                </a:cxn>
                <a:cxn ang="0">
                  <a:pos x="270" y="93"/>
                </a:cxn>
                <a:cxn ang="0">
                  <a:pos x="263" y="99"/>
                </a:cxn>
                <a:cxn ang="0">
                  <a:pos x="256" y="104"/>
                </a:cxn>
                <a:cxn ang="0">
                  <a:pos x="248" y="110"/>
                </a:cxn>
                <a:cxn ang="0">
                  <a:pos x="241" y="114"/>
                </a:cxn>
                <a:cxn ang="0">
                  <a:pos x="234" y="119"/>
                </a:cxn>
                <a:cxn ang="0">
                  <a:pos x="228" y="124"/>
                </a:cxn>
                <a:cxn ang="0">
                  <a:pos x="221" y="128"/>
                </a:cxn>
                <a:cxn ang="0">
                  <a:pos x="208" y="136"/>
                </a:cxn>
                <a:cxn ang="0">
                  <a:pos x="201" y="140"/>
                </a:cxn>
                <a:cxn ang="0">
                  <a:pos x="194" y="144"/>
                </a:cxn>
                <a:cxn ang="0">
                  <a:pos x="187" y="148"/>
                </a:cxn>
                <a:cxn ang="0">
                  <a:pos x="180" y="152"/>
                </a:cxn>
                <a:cxn ang="0">
                  <a:pos x="174" y="156"/>
                </a:cxn>
                <a:cxn ang="0">
                  <a:pos x="167" y="160"/>
                </a:cxn>
                <a:cxn ang="0">
                  <a:pos x="160" y="164"/>
                </a:cxn>
                <a:cxn ang="0">
                  <a:pos x="154" y="168"/>
                </a:cxn>
                <a:cxn ang="0">
                  <a:pos x="147" y="172"/>
                </a:cxn>
                <a:cxn ang="0">
                  <a:pos x="140" y="176"/>
                </a:cxn>
                <a:cxn ang="0">
                  <a:pos x="134" y="180"/>
                </a:cxn>
                <a:cxn ang="0">
                  <a:pos x="127" y="184"/>
                </a:cxn>
                <a:cxn ang="0">
                  <a:pos x="120" y="187"/>
                </a:cxn>
                <a:cxn ang="0">
                  <a:pos x="113" y="191"/>
                </a:cxn>
                <a:cxn ang="0">
                  <a:pos x="106" y="194"/>
                </a:cxn>
                <a:cxn ang="0">
                  <a:pos x="100" y="198"/>
                </a:cxn>
                <a:cxn ang="0">
                  <a:pos x="93" y="201"/>
                </a:cxn>
                <a:cxn ang="0">
                  <a:pos x="86" y="204"/>
                </a:cxn>
                <a:cxn ang="0">
                  <a:pos x="79" y="208"/>
                </a:cxn>
                <a:cxn ang="0">
                  <a:pos x="72" y="210"/>
                </a:cxn>
                <a:cxn ang="0">
                  <a:pos x="65" y="213"/>
                </a:cxn>
                <a:cxn ang="0">
                  <a:pos x="58" y="216"/>
                </a:cxn>
                <a:cxn ang="0">
                  <a:pos x="51" y="219"/>
                </a:cxn>
                <a:cxn ang="0">
                  <a:pos x="44" y="221"/>
                </a:cxn>
                <a:cxn ang="0">
                  <a:pos x="36" y="224"/>
                </a:cxn>
                <a:cxn ang="0">
                  <a:pos x="29" y="226"/>
                </a:cxn>
                <a:cxn ang="0">
                  <a:pos x="22" y="228"/>
                </a:cxn>
                <a:cxn ang="0">
                  <a:pos x="14" y="230"/>
                </a:cxn>
                <a:cxn ang="0">
                  <a:pos x="7" y="232"/>
                </a:cxn>
                <a:cxn ang="0">
                  <a:pos x="0" y="233"/>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3" name="Freeform 23"/>
            <p:cNvSpPr>
              <a:spLocks/>
            </p:cNvSpPr>
            <p:nvPr/>
          </p:nvSpPr>
          <p:spPr bwMode="auto">
            <a:xfrm>
              <a:off x="3521" y="2426"/>
              <a:ext cx="159" cy="11"/>
            </a:xfrm>
            <a:custGeom>
              <a:avLst/>
              <a:gdLst/>
              <a:ahLst/>
              <a:cxnLst>
                <a:cxn ang="0">
                  <a:pos x="158" y="0"/>
                </a:cxn>
                <a:cxn ang="0">
                  <a:pos x="148" y="0"/>
                </a:cxn>
                <a:cxn ang="0">
                  <a:pos x="143" y="1"/>
                </a:cxn>
                <a:cxn ang="0">
                  <a:pos x="139" y="2"/>
                </a:cxn>
                <a:cxn ang="0">
                  <a:pos x="133" y="2"/>
                </a:cxn>
                <a:cxn ang="0">
                  <a:pos x="129" y="2"/>
                </a:cxn>
                <a:cxn ang="0">
                  <a:pos x="124" y="3"/>
                </a:cxn>
                <a:cxn ang="0">
                  <a:pos x="119" y="4"/>
                </a:cxn>
                <a:cxn ang="0">
                  <a:pos x="114" y="4"/>
                </a:cxn>
                <a:cxn ang="0">
                  <a:pos x="109" y="5"/>
                </a:cxn>
                <a:cxn ang="0">
                  <a:pos x="104" y="6"/>
                </a:cxn>
                <a:cxn ang="0">
                  <a:pos x="99" y="6"/>
                </a:cxn>
                <a:cxn ang="0">
                  <a:pos x="94" y="6"/>
                </a:cxn>
                <a:cxn ang="0">
                  <a:pos x="89" y="7"/>
                </a:cxn>
                <a:cxn ang="0">
                  <a:pos x="84" y="8"/>
                </a:cxn>
                <a:cxn ang="0">
                  <a:pos x="79" y="8"/>
                </a:cxn>
                <a:cxn ang="0">
                  <a:pos x="74" y="8"/>
                </a:cxn>
                <a:cxn ang="0">
                  <a:pos x="69" y="9"/>
                </a:cxn>
                <a:cxn ang="0">
                  <a:pos x="65" y="9"/>
                </a:cxn>
                <a:cxn ang="0">
                  <a:pos x="59" y="10"/>
                </a:cxn>
                <a:cxn ang="0">
                  <a:pos x="55" y="10"/>
                </a:cxn>
                <a:cxn ang="0">
                  <a:pos x="49" y="10"/>
                </a:cxn>
                <a:cxn ang="0">
                  <a:pos x="45" y="10"/>
                </a:cxn>
                <a:cxn ang="0">
                  <a:pos x="40" y="10"/>
                </a:cxn>
                <a:cxn ang="0">
                  <a:pos x="35" y="10"/>
                </a:cxn>
                <a:cxn ang="0">
                  <a:pos x="30" y="10"/>
                </a:cxn>
                <a:cxn ang="0">
                  <a:pos x="25" y="10"/>
                </a:cxn>
                <a:cxn ang="0">
                  <a:pos x="20" y="10"/>
                </a:cxn>
                <a:cxn ang="0">
                  <a:pos x="15" y="10"/>
                </a:cxn>
                <a:cxn ang="0">
                  <a:pos x="10" y="10"/>
                </a:cxn>
                <a:cxn ang="0">
                  <a:pos x="5" y="10"/>
                </a:cxn>
                <a:cxn ang="0">
                  <a:pos x="0" y="9"/>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4" name="Freeform 24"/>
            <p:cNvSpPr>
              <a:spLocks/>
            </p:cNvSpPr>
            <p:nvPr/>
          </p:nvSpPr>
          <p:spPr bwMode="auto">
            <a:xfrm>
              <a:off x="3339" y="2559"/>
              <a:ext cx="223" cy="115"/>
            </a:xfrm>
            <a:custGeom>
              <a:avLst/>
              <a:gdLst/>
              <a:ahLst/>
              <a:cxnLst>
                <a:cxn ang="0">
                  <a:pos x="0" y="0"/>
                </a:cxn>
                <a:cxn ang="0">
                  <a:pos x="12" y="0"/>
                </a:cxn>
                <a:cxn ang="0">
                  <a:pos x="19" y="1"/>
                </a:cxn>
                <a:cxn ang="0">
                  <a:pos x="25" y="2"/>
                </a:cxn>
                <a:cxn ang="0">
                  <a:pos x="33" y="3"/>
                </a:cxn>
                <a:cxn ang="0">
                  <a:pos x="40" y="5"/>
                </a:cxn>
                <a:cxn ang="0">
                  <a:pos x="47" y="7"/>
                </a:cxn>
                <a:cxn ang="0">
                  <a:pos x="55" y="9"/>
                </a:cxn>
                <a:cxn ang="0">
                  <a:pos x="63" y="11"/>
                </a:cxn>
                <a:cxn ang="0">
                  <a:pos x="71" y="13"/>
                </a:cxn>
                <a:cxn ang="0">
                  <a:pos x="79" y="16"/>
                </a:cxn>
                <a:cxn ang="0">
                  <a:pos x="87" y="19"/>
                </a:cxn>
                <a:cxn ang="0">
                  <a:pos x="95" y="23"/>
                </a:cxn>
                <a:cxn ang="0">
                  <a:pos x="103" y="26"/>
                </a:cxn>
                <a:cxn ang="0">
                  <a:pos x="111" y="29"/>
                </a:cxn>
                <a:cxn ang="0">
                  <a:pos x="119" y="33"/>
                </a:cxn>
                <a:cxn ang="0">
                  <a:pos x="127" y="37"/>
                </a:cxn>
                <a:cxn ang="0">
                  <a:pos x="135" y="41"/>
                </a:cxn>
                <a:cxn ang="0">
                  <a:pos x="142" y="46"/>
                </a:cxn>
                <a:cxn ang="0">
                  <a:pos x="150" y="51"/>
                </a:cxn>
                <a:cxn ang="0">
                  <a:pos x="157" y="55"/>
                </a:cxn>
                <a:cxn ang="0">
                  <a:pos x="165" y="60"/>
                </a:cxn>
                <a:cxn ang="0">
                  <a:pos x="172" y="65"/>
                </a:cxn>
                <a:cxn ang="0">
                  <a:pos x="179" y="70"/>
                </a:cxn>
                <a:cxn ang="0">
                  <a:pos x="185" y="75"/>
                </a:cxn>
                <a:cxn ang="0">
                  <a:pos x="191" y="80"/>
                </a:cxn>
                <a:cxn ang="0">
                  <a:pos x="197" y="86"/>
                </a:cxn>
                <a:cxn ang="0">
                  <a:pos x="203" y="91"/>
                </a:cxn>
                <a:cxn ang="0">
                  <a:pos x="208" y="97"/>
                </a:cxn>
                <a:cxn ang="0">
                  <a:pos x="213" y="103"/>
                </a:cxn>
                <a:cxn ang="0">
                  <a:pos x="217" y="108"/>
                </a:cxn>
                <a:cxn ang="0">
                  <a:pos x="222" y="114"/>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5" name="Freeform 25"/>
            <p:cNvSpPr>
              <a:spLocks/>
            </p:cNvSpPr>
            <p:nvPr/>
          </p:nvSpPr>
          <p:spPr bwMode="auto">
            <a:xfrm>
              <a:off x="3363" y="2498"/>
              <a:ext cx="254" cy="119"/>
            </a:xfrm>
            <a:custGeom>
              <a:avLst/>
              <a:gdLst/>
              <a:ahLst/>
              <a:cxnLst>
                <a:cxn ang="0">
                  <a:pos x="0" y="4"/>
                </a:cxn>
                <a:cxn ang="0">
                  <a:pos x="13" y="0"/>
                </a:cxn>
                <a:cxn ang="0">
                  <a:pos x="20" y="0"/>
                </a:cxn>
                <a:cxn ang="0">
                  <a:pos x="28" y="0"/>
                </a:cxn>
                <a:cxn ang="0">
                  <a:pos x="36" y="0"/>
                </a:cxn>
                <a:cxn ang="0">
                  <a:pos x="44" y="1"/>
                </a:cxn>
                <a:cxn ang="0">
                  <a:pos x="52" y="3"/>
                </a:cxn>
                <a:cxn ang="0">
                  <a:pos x="61" y="5"/>
                </a:cxn>
                <a:cxn ang="0">
                  <a:pos x="69" y="7"/>
                </a:cxn>
                <a:cxn ang="0">
                  <a:pos x="78" y="10"/>
                </a:cxn>
                <a:cxn ang="0">
                  <a:pos x="87" y="13"/>
                </a:cxn>
                <a:cxn ang="0">
                  <a:pos x="96" y="16"/>
                </a:cxn>
                <a:cxn ang="0">
                  <a:pos x="105" y="20"/>
                </a:cxn>
                <a:cxn ang="0">
                  <a:pos x="114" y="24"/>
                </a:cxn>
                <a:cxn ang="0">
                  <a:pos x="123" y="28"/>
                </a:cxn>
                <a:cxn ang="0">
                  <a:pos x="133" y="33"/>
                </a:cxn>
                <a:cxn ang="0">
                  <a:pos x="142" y="38"/>
                </a:cxn>
                <a:cxn ang="0">
                  <a:pos x="151" y="42"/>
                </a:cxn>
                <a:cxn ang="0">
                  <a:pos x="159" y="48"/>
                </a:cxn>
                <a:cxn ang="0">
                  <a:pos x="168" y="53"/>
                </a:cxn>
                <a:cxn ang="0">
                  <a:pos x="177" y="58"/>
                </a:cxn>
                <a:cxn ang="0">
                  <a:pos x="185" y="64"/>
                </a:cxn>
                <a:cxn ang="0">
                  <a:pos x="193" y="69"/>
                </a:cxn>
                <a:cxn ang="0">
                  <a:pos x="201" y="75"/>
                </a:cxn>
                <a:cxn ang="0">
                  <a:pos x="209" y="80"/>
                </a:cxn>
                <a:cxn ang="0">
                  <a:pos x="217" y="86"/>
                </a:cxn>
                <a:cxn ang="0">
                  <a:pos x="223" y="92"/>
                </a:cxn>
                <a:cxn ang="0">
                  <a:pos x="230" y="97"/>
                </a:cxn>
                <a:cxn ang="0">
                  <a:pos x="237" y="102"/>
                </a:cxn>
                <a:cxn ang="0">
                  <a:pos x="242" y="108"/>
                </a:cxn>
                <a:cxn ang="0">
                  <a:pos x="248" y="113"/>
                </a:cxn>
                <a:cxn ang="0">
                  <a:pos x="253" y="118"/>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6" name="Freeform 26"/>
            <p:cNvSpPr>
              <a:spLocks/>
            </p:cNvSpPr>
            <p:nvPr/>
          </p:nvSpPr>
          <p:spPr bwMode="auto">
            <a:xfrm>
              <a:off x="3434" y="2459"/>
              <a:ext cx="254" cy="72"/>
            </a:xfrm>
            <a:custGeom>
              <a:avLst/>
              <a:gdLst/>
              <a:ahLst/>
              <a:cxnLst>
                <a:cxn ang="0">
                  <a:pos x="0" y="5"/>
                </a:cxn>
                <a:cxn ang="0">
                  <a:pos x="15" y="1"/>
                </a:cxn>
                <a:cxn ang="0">
                  <a:pos x="22" y="1"/>
                </a:cxn>
                <a:cxn ang="0">
                  <a:pos x="30" y="0"/>
                </a:cxn>
                <a:cxn ang="0">
                  <a:pos x="38" y="0"/>
                </a:cxn>
                <a:cxn ang="0">
                  <a:pos x="46" y="1"/>
                </a:cxn>
                <a:cxn ang="0">
                  <a:pos x="54" y="2"/>
                </a:cxn>
                <a:cxn ang="0">
                  <a:pos x="62" y="3"/>
                </a:cxn>
                <a:cxn ang="0">
                  <a:pos x="70" y="5"/>
                </a:cxn>
                <a:cxn ang="0">
                  <a:pos x="78" y="7"/>
                </a:cxn>
                <a:cxn ang="0">
                  <a:pos x="86" y="9"/>
                </a:cxn>
                <a:cxn ang="0">
                  <a:pos x="94" y="11"/>
                </a:cxn>
                <a:cxn ang="0">
                  <a:pos x="102" y="13"/>
                </a:cxn>
                <a:cxn ang="0">
                  <a:pos x="111" y="16"/>
                </a:cxn>
                <a:cxn ang="0">
                  <a:pos x="119" y="19"/>
                </a:cxn>
                <a:cxn ang="0">
                  <a:pos x="127" y="23"/>
                </a:cxn>
                <a:cxn ang="0">
                  <a:pos x="135" y="26"/>
                </a:cxn>
                <a:cxn ang="0">
                  <a:pos x="143" y="29"/>
                </a:cxn>
                <a:cxn ang="0">
                  <a:pos x="152" y="33"/>
                </a:cxn>
                <a:cxn ang="0">
                  <a:pos x="160" y="36"/>
                </a:cxn>
                <a:cxn ang="0">
                  <a:pos x="168" y="39"/>
                </a:cxn>
                <a:cxn ang="0">
                  <a:pos x="176" y="43"/>
                </a:cxn>
                <a:cxn ang="0">
                  <a:pos x="184" y="46"/>
                </a:cxn>
                <a:cxn ang="0">
                  <a:pos x="192" y="50"/>
                </a:cxn>
                <a:cxn ang="0">
                  <a:pos x="200" y="53"/>
                </a:cxn>
                <a:cxn ang="0">
                  <a:pos x="208" y="56"/>
                </a:cxn>
                <a:cxn ang="0">
                  <a:pos x="215" y="59"/>
                </a:cxn>
                <a:cxn ang="0">
                  <a:pos x="223" y="62"/>
                </a:cxn>
                <a:cxn ang="0">
                  <a:pos x="231" y="65"/>
                </a:cxn>
                <a:cxn ang="0">
                  <a:pos x="238" y="67"/>
                </a:cxn>
                <a:cxn ang="0">
                  <a:pos x="246" y="69"/>
                </a:cxn>
                <a:cxn ang="0">
                  <a:pos x="253" y="71"/>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7" name="Freeform 27"/>
            <p:cNvSpPr>
              <a:spLocks/>
            </p:cNvSpPr>
            <p:nvPr/>
          </p:nvSpPr>
          <p:spPr bwMode="auto">
            <a:xfrm>
              <a:off x="3843" y="1777"/>
              <a:ext cx="146" cy="240"/>
            </a:xfrm>
            <a:custGeom>
              <a:avLst/>
              <a:gdLst/>
              <a:ahLst/>
              <a:cxnLst>
                <a:cxn ang="0">
                  <a:pos x="145" y="0"/>
                </a:cxn>
                <a:cxn ang="0">
                  <a:pos x="133" y="1"/>
                </a:cxn>
                <a:cxn ang="0">
                  <a:pos x="128" y="3"/>
                </a:cxn>
                <a:cxn ang="0">
                  <a:pos x="123" y="5"/>
                </a:cxn>
                <a:cxn ang="0">
                  <a:pos x="119" y="8"/>
                </a:cxn>
                <a:cxn ang="0">
                  <a:pos x="115" y="11"/>
                </a:cxn>
                <a:cxn ang="0">
                  <a:pos x="112" y="15"/>
                </a:cxn>
                <a:cxn ang="0">
                  <a:pos x="109" y="19"/>
                </a:cxn>
                <a:cxn ang="0">
                  <a:pos x="105" y="24"/>
                </a:cxn>
                <a:cxn ang="0">
                  <a:pos x="103" y="29"/>
                </a:cxn>
                <a:cxn ang="0">
                  <a:pos x="101" y="34"/>
                </a:cxn>
                <a:cxn ang="0">
                  <a:pos x="99" y="39"/>
                </a:cxn>
                <a:cxn ang="0">
                  <a:pos x="97" y="45"/>
                </a:cxn>
                <a:cxn ang="0">
                  <a:pos x="95" y="51"/>
                </a:cxn>
                <a:cxn ang="0">
                  <a:pos x="93" y="57"/>
                </a:cxn>
                <a:cxn ang="0">
                  <a:pos x="92" y="63"/>
                </a:cxn>
                <a:cxn ang="0">
                  <a:pos x="91" y="69"/>
                </a:cxn>
                <a:cxn ang="0">
                  <a:pos x="89" y="75"/>
                </a:cxn>
                <a:cxn ang="0">
                  <a:pos x="88" y="81"/>
                </a:cxn>
                <a:cxn ang="0">
                  <a:pos x="86" y="87"/>
                </a:cxn>
                <a:cxn ang="0">
                  <a:pos x="85" y="93"/>
                </a:cxn>
                <a:cxn ang="0">
                  <a:pos x="83" y="99"/>
                </a:cxn>
                <a:cxn ang="0">
                  <a:pos x="82" y="105"/>
                </a:cxn>
                <a:cxn ang="0">
                  <a:pos x="80" y="110"/>
                </a:cxn>
                <a:cxn ang="0">
                  <a:pos x="78" y="115"/>
                </a:cxn>
                <a:cxn ang="0">
                  <a:pos x="76" y="121"/>
                </a:cxn>
                <a:cxn ang="0">
                  <a:pos x="74" y="125"/>
                </a:cxn>
                <a:cxn ang="0">
                  <a:pos x="71" y="130"/>
                </a:cxn>
                <a:cxn ang="0">
                  <a:pos x="69" y="134"/>
                </a:cxn>
                <a:cxn ang="0">
                  <a:pos x="65" y="137"/>
                </a:cxn>
                <a:cxn ang="0">
                  <a:pos x="62" y="141"/>
                </a:cxn>
                <a:cxn ang="0">
                  <a:pos x="58" y="143"/>
                </a:cxn>
                <a:cxn ang="0">
                  <a:pos x="52" y="147"/>
                </a:cxn>
                <a:cxn ang="0">
                  <a:pos x="49" y="149"/>
                </a:cxn>
                <a:cxn ang="0">
                  <a:pos x="46" y="151"/>
                </a:cxn>
                <a:cxn ang="0">
                  <a:pos x="43" y="153"/>
                </a:cxn>
                <a:cxn ang="0">
                  <a:pos x="39" y="155"/>
                </a:cxn>
                <a:cxn ang="0">
                  <a:pos x="37" y="157"/>
                </a:cxn>
                <a:cxn ang="0">
                  <a:pos x="34" y="159"/>
                </a:cxn>
                <a:cxn ang="0">
                  <a:pos x="31" y="161"/>
                </a:cxn>
                <a:cxn ang="0">
                  <a:pos x="28" y="163"/>
                </a:cxn>
                <a:cxn ang="0">
                  <a:pos x="25" y="166"/>
                </a:cxn>
                <a:cxn ang="0">
                  <a:pos x="23" y="168"/>
                </a:cxn>
                <a:cxn ang="0">
                  <a:pos x="21" y="171"/>
                </a:cxn>
                <a:cxn ang="0">
                  <a:pos x="18" y="173"/>
                </a:cxn>
                <a:cxn ang="0">
                  <a:pos x="16" y="176"/>
                </a:cxn>
                <a:cxn ang="0">
                  <a:pos x="14" y="179"/>
                </a:cxn>
                <a:cxn ang="0">
                  <a:pos x="12" y="181"/>
                </a:cxn>
                <a:cxn ang="0">
                  <a:pos x="10" y="184"/>
                </a:cxn>
                <a:cxn ang="0">
                  <a:pos x="8" y="187"/>
                </a:cxn>
                <a:cxn ang="0">
                  <a:pos x="7" y="191"/>
                </a:cxn>
                <a:cxn ang="0">
                  <a:pos x="5" y="194"/>
                </a:cxn>
                <a:cxn ang="0">
                  <a:pos x="4" y="197"/>
                </a:cxn>
                <a:cxn ang="0">
                  <a:pos x="3" y="201"/>
                </a:cxn>
                <a:cxn ang="0">
                  <a:pos x="2" y="204"/>
                </a:cxn>
                <a:cxn ang="0">
                  <a:pos x="1" y="208"/>
                </a:cxn>
                <a:cxn ang="0">
                  <a:pos x="1" y="212"/>
                </a:cxn>
                <a:cxn ang="0">
                  <a:pos x="0" y="216"/>
                </a:cxn>
                <a:cxn ang="0">
                  <a:pos x="0" y="220"/>
                </a:cxn>
                <a:cxn ang="0">
                  <a:pos x="1" y="225"/>
                </a:cxn>
                <a:cxn ang="0">
                  <a:pos x="1" y="229"/>
                </a:cxn>
                <a:cxn ang="0">
                  <a:pos x="1" y="233"/>
                </a:cxn>
                <a:cxn ang="0">
                  <a:pos x="3" y="239"/>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8" name="Freeform 28"/>
            <p:cNvSpPr>
              <a:spLocks/>
            </p:cNvSpPr>
            <p:nvPr/>
          </p:nvSpPr>
          <p:spPr bwMode="auto">
            <a:xfrm>
              <a:off x="3662" y="1663"/>
              <a:ext cx="232" cy="420"/>
            </a:xfrm>
            <a:custGeom>
              <a:avLst/>
              <a:gdLst/>
              <a:ahLst/>
              <a:cxnLst>
                <a:cxn ang="0">
                  <a:pos x="224" y="20"/>
                </a:cxn>
                <a:cxn ang="0">
                  <a:pos x="215" y="37"/>
                </a:cxn>
                <a:cxn ang="0">
                  <a:pos x="204" y="50"/>
                </a:cxn>
                <a:cxn ang="0">
                  <a:pos x="192" y="61"/>
                </a:cxn>
                <a:cxn ang="0">
                  <a:pos x="179" y="69"/>
                </a:cxn>
                <a:cxn ang="0">
                  <a:pos x="165" y="76"/>
                </a:cxn>
                <a:cxn ang="0">
                  <a:pos x="150" y="81"/>
                </a:cxn>
                <a:cxn ang="0">
                  <a:pos x="135" y="86"/>
                </a:cxn>
                <a:cxn ang="0">
                  <a:pos x="120" y="91"/>
                </a:cxn>
                <a:cxn ang="0">
                  <a:pos x="106" y="96"/>
                </a:cxn>
                <a:cxn ang="0">
                  <a:pos x="92" y="102"/>
                </a:cxn>
                <a:cxn ang="0">
                  <a:pos x="78" y="109"/>
                </a:cxn>
                <a:cxn ang="0">
                  <a:pos x="66" y="118"/>
                </a:cxn>
                <a:cxn ang="0">
                  <a:pos x="56" y="130"/>
                </a:cxn>
                <a:cxn ang="0">
                  <a:pos x="48" y="144"/>
                </a:cxn>
                <a:cxn ang="0">
                  <a:pos x="41" y="162"/>
                </a:cxn>
                <a:cxn ang="0">
                  <a:pos x="38" y="172"/>
                </a:cxn>
                <a:cxn ang="0">
                  <a:pos x="35" y="182"/>
                </a:cxn>
                <a:cxn ang="0">
                  <a:pos x="32" y="194"/>
                </a:cxn>
                <a:cxn ang="0">
                  <a:pos x="28" y="207"/>
                </a:cxn>
                <a:cxn ang="0">
                  <a:pos x="24" y="221"/>
                </a:cxn>
                <a:cxn ang="0">
                  <a:pos x="20" y="237"/>
                </a:cxn>
                <a:cxn ang="0">
                  <a:pos x="16" y="253"/>
                </a:cxn>
                <a:cxn ang="0">
                  <a:pos x="12" y="269"/>
                </a:cxn>
                <a:cxn ang="0">
                  <a:pos x="9" y="284"/>
                </a:cxn>
                <a:cxn ang="0">
                  <a:pos x="6" y="299"/>
                </a:cxn>
                <a:cxn ang="0">
                  <a:pos x="3" y="313"/>
                </a:cxn>
                <a:cxn ang="0">
                  <a:pos x="1" y="325"/>
                </a:cxn>
                <a:cxn ang="0">
                  <a:pos x="0" y="336"/>
                </a:cxn>
                <a:cxn ang="0">
                  <a:pos x="0" y="345"/>
                </a:cxn>
                <a:cxn ang="0">
                  <a:pos x="0" y="351"/>
                </a:cxn>
                <a:cxn ang="0">
                  <a:pos x="4" y="355"/>
                </a:cxn>
                <a:cxn ang="0">
                  <a:pos x="7" y="358"/>
                </a:cxn>
                <a:cxn ang="0">
                  <a:pos x="11" y="362"/>
                </a:cxn>
                <a:cxn ang="0">
                  <a:pos x="16" y="366"/>
                </a:cxn>
                <a:cxn ang="0">
                  <a:pos x="22" y="370"/>
                </a:cxn>
                <a:cxn ang="0">
                  <a:pos x="29" y="375"/>
                </a:cxn>
                <a:cxn ang="0">
                  <a:pos x="35" y="380"/>
                </a:cxn>
                <a:cxn ang="0">
                  <a:pos x="42" y="385"/>
                </a:cxn>
                <a:cxn ang="0">
                  <a:pos x="49" y="389"/>
                </a:cxn>
                <a:cxn ang="0">
                  <a:pos x="56" y="394"/>
                </a:cxn>
                <a:cxn ang="0">
                  <a:pos x="63" y="399"/>
                </a:cxn>
                <a:cxn ang="0">
                  <a:pos x="70" y="403"/>
                </a:cxn>
                <a:cxn ang="0">
                  <a:pos x="75" y="408"/>
                </a:cxn>
                <a:cxn ang="0">
                  <a:pos x="81" y="412"/>
                </a:cxn>
                <a:cxn ang="0">
                  <a:pos x="85" y="416"/>
                </a:cxn>
                <a:cxn ang="0">
                  <a:pos x="89" y="419"/>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69" name="Freeform 29"/>
            <p:cNvSpPr>
              <a:spLocks/>
            </p:cNvSpPr>
            <p:nvPr/>
          </p:nvSpPr>
          <p:spPr bwMode="auto">
            <a:xfrm>
              <a:off x="3062" y="1920"/>
              <a:ext cx="88" cy="78"/>
            </a:xfrm>
            <a:custGeom>
              <a:avLst/>
              <a:gdLst/>
              <a:ahLst/>
              <a:cxnLst>
                <a:cxn ang="0">
                  <a:pos x="0" y="77"/>
                </a:cxn>
                <a:cxn ang="0">
                  <a:pos x="7" y="74"/>
                </a:cxn>
                <a:cxn ang="0">
                  <a:pos x="10" y="72"/>
                </a:cxn>
                <a:cxn ang="0">
                  <a:pos x="14" y="70"/>
                </a:cxn>
                <a:cxn ang="0">
                  <a:pos x="17" y="68"/>
                </a:cxn>
                <a:cxn ang="0">
                  <a:pos x="20" y="66"/>
                </a:cxn>
                <a:cxn ang="0">
                  <a:pos x="22" y="63"/>
                </a:cxn>
                <a:cxn ang="0">
                  <a:pos x="25" y="61"/>
                </a:cxn>
                <a:cxn ang="0">
                  <a:pos x="28" y="58"/>
                </a:cxn>
                <a:cxn ang="0">
                  <a:pos x="30" y="55"/>
                </a:cxn>
                <a:cxn ang="0">
                  <a:pos x="32" y="53"/>
                </a:cxn>
                <a:cxn ang="0">
                  <a:pos x="34" y="50"/>
                </a:cxn>
                <a:cxn ang="0">
                  <a:pos x="37" y="47"/>
                </a:cxn>
                <a:cxn ang="0">
                  <a:pos x="39" y="44"/>
                </a:cxn>
                <a:cxn ang="0">
                  <a:pos x="41" y="41"/>
                </a:cxn>
                <a:cxn ang="0">
                  <a:pos x="43" y="38"/>
                </a:cxn>
                <a:cxn ang="0">
                  <a:pos x="45" y="35"/>
                </a:cxn>
                <a:cxn ang="0">
                  <a:pos x="47" y="32"/>
                </a:cxn>
                <a:cxn ang="0">
                  <a:pos x="49" y="30"/>
                </a:cxn>
                <a:cxn ang="0">
                  <a:pos x="52" y="27"/>
                </a:cxn>
                <a:cxn ang="0">
                  <a:pos x="54" y="24"/>
                </a:cxn>
                <a:cxn ang="0">
                  <a:pos x="56" y="21"/>
                </a:cxn>
                <a:cxn ang="0">
                  <a:pos x="58" y="18"/>
                </a:cxn>
                <a:cxn ang="0">
                  <a:pos x="61" y="16"/>
                </a:cxn>
                <a:cxn ang="0">
                  <a:pos x="64" y="14"/>
                </a:cxn>
                <a:cxn ang="0">
                  <a:pos x="66" y="11"/>
                </a:cxn>
                <a:cxn ang="0">
                  <a:pos x="69" y="9"/>
                </a:cxn>
                <a:cxn ang="0">
                  <a:pos x="72" y="7"/>
                </a:cxn>
                <a:cxn ang="0">
                  <a:pos x="76" y="5"/>
                </a:cxn>
                <a:cxn ang="0">
                  <a:pos x="79" y="3"/>
                </a:cxn>
                <a:cxn ang="0">
                  <a:pos x="83" y="2"/>
                </a:cxn>
                <a:cxn ang="0">
                  <a:pos x="87" y="0"/>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0" name="Freeform 30"/>
            <p:cNvSpPr>
              <a:spLocks/>
            </p:cNvSpPr>
            <p:nvPr/>
          </p:nvSpPr>
          <p:spPr bwMode="auto">
            <a:xfrm>
              <a:off x="2587" y="1978"/>
              <a:ext cx="698" cy="401"/>
            </a:xfrm>
            <a:custGeom>
              <a:avLst/>
              <a:gdLst/>
              <a:ahLst/>
              <a:cxnLst>
                <a:cxn ang="0">
                  <a:pos x="687" y="24"/>
                </a:cxn>
                <a:cxn ang="0">
                  <a:pos x="694" y="46"/>
                </a:cxn>
                <a:cxn ang="0">
                  <a:pos x="697" y="64"/>
                </a:cxn>
                <a:cxn ang="0">
                  <a:pos x="694" y="79"/>
                </a:cxn>
                <a:cxn ang="0">
                  <a:pos x="687" y="91"/>
                </a:cxn>
                <a:cxn ang="0">
                  <a:pos x="677" y="102"/>
                </a:cxn>
                <a:cxn ang="0">
                  <a:pos x="664" y="110"/>
                </a:cxn>
                <a:cxn ang="0">
                  <a:pos x="649" y="118"/>
                </a:cxn>
                <a:cxn ang="0">
                  <a:pos x="631" y="124"/>
                </a:cxn>
                <a:cxn ang="0">
                  <a:pos x="613" y="130"/>
                </a:cxn>
                <a:cxn ang="0">
                  <a:pos x="595" y="135"/>
                </a:cxn>
                <a:cxn ang="0">
                  <a:pos x="577" y="140"/>
                </a:cxn>
                <a:cxn ang="0">
                  <a:pos x="560" y="146"/>
                </a:cxn>
                <a:cxn ang="0">
                  <a:pos x="545" y="153"/>
                </a:cxn>
                <a:cxn ang="0">
                  <a:pos x="532" y="161"/>
                </a:cxn>
                <a:cxn ang="0">
                  <a:pos x="522" y="171"/>
                </a:cxn>
                <a:cxn ang="0">
                  <a:pos x="513" y="183"/>
                </a:cxn>
                <a:cxn ang="0">
                  <a:pos x="507" y="190"/>
                </a:cxn>
                <a:cxn ang="0">
                  <a:pos x="501" y="198"/>
                </a:cxn>
                <a:cxn ang="0">
                  <a:pos x="495" y="204"/>
                </a:cxn>
                <a:cxn ang="0">
                  <a:pos x="490" y="211"/>
                </a:cxn>
                <a:cxn ang="0">
                  <a:pos x="484" y="217"/>
                </a:cxn>
                <a:cxn ang="0">
                  <a:pos x="478" y="223"/>
                </a:cxn>
                <a:cxn ang="0">
                  <a:pos x="472" y="228"/>
                </a:cxn>
                <a:cxn ang="0">
                  <a:pos x="465" y="233"/>
                </a:cxn>
                <a:cxn ang="0">
                  <a:pos x="459" y="238"/>
                </a:cxn>
                <a:cxn ang="0">
                  <a:pos x="451" y="242"/>
                </a:cxn>
                <a:cxn ang="0">
                  <a:pos x="443" y="246"/>
                </a:cxn>
                <a:cxn ang="0">
                  <a:pos x="435" y="250"/>
                </a:cxn>
                <a:cxn ang="0">
                  <a:pos x="426" y="253"/>
                </a:cxn>
                <a:cxn ang="0">
                  <a:pos x="416" y="256"/>
                </a:cxn>
                <a:cxn ang="0">
                  <a:pos x="402" y="258"/>
                </a:cxn>
                <a:cxn ang="0">
                  <a:pos x="393" y="260"/>
                </a:cxn>
                <a:cxn ang="0">
                  <a:pos x="385" y="261"/>
                </a:cxn>
                <a:cxn ang="0">
                  <a:pos x="376" y="263"/>
                </a:cxn>
                <a:cxn ang="0">
                  <a:pos x="368" y="264"/>
                </a:cxn>
                <a:cxn ang="0">
                  <a:pos x="360" y="265"/>
                </a:cxn>
                <a:cxn ang="0">
                  <a:pos x="353" y="267"/>
                </a:cxn>
                <a:cxn ang="0">
                  <a:pos x="345" y="269"/>
                </a:cxn>
                <a:cxn ang="0">
                  <a:pos x="337" y="271"/>
                </a:cxn>
                <a:cxn ang="0">
                  <a:pos x="330" y="274"/>
                </a:cxn>
                <a:cxn ang="0">
                  <a:pos x="323" y="277"/>
                </a:cxn>
                <a:cxn ang="0">
                  <a:pos x="315" y="281"/>
                </a:cxn>
                <a:cxn ang="0">
                  <a:pos x="307" y="285"/>
                </a:cxn>
                <a:cxn ang="0">
                  <a:pos x="300" y="291"/>
                </a:cxn>
                <a:cxn ang="0">
                  <a:pos x="292" y="297"/>
                </a:cxn>
                <a:cxn ang="0">
                  <a:pos x="285" y="304"/>
                </a:cxn>
                <a:cxn ang="0">
                  <a:pos x="260" y="324"/>
                </a:cxn>
                <a:cxn ang="0">
                  <a:pos x="243" y="334"/>
                </a:cxn>
                <a:cxn ang="0">
                  <a:pos x="225" y="342"/>
                </a:cxn>
                <a:cxn ang="0">
                  <a:pos x="208" y="348"/>
                </a:cxn>
                <a:cxn ang="0">
                  <a:pos x="190" y="353"/>
                </a:cxn>
                <a:cxn ang="0">
                  <a:pos x="172" y="356"/>
                </a:cxn>
                <a:cxn ang="0">
                  <a:pos x="154" y="359"/>
                </a:cxn>
                <a:cxn ang="0">
                  <a:pos x="136" y="361"/>
                </a:cxn>
                <a:cxn ang="0">
                  <a:pos x="118" y="363"/>
                </a:cxn>
                <a:cxn ang="0">
                  <a:pos x="99" y="365"/>
                </a:cxn>
                <a:cxn ang="0">
                  <a:pos x="81" y="368"/>
                </a:cxn>
                <a:cxn ang="0">
                  <a:pos x="63" y="372"/>
                </a:cxn>
                <a:cxn ang="0">
                  <a:pos x="45" y="378"/>
                </a:cxn>
                <a:cxn ang="0">
                  <a:pos x="26" y="385"/>
                </a:cxn>
                <a:cxn ang="0">
                  <a:pos x="9" y="394"/>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1" name="Freeform 31"/>
            <p:cNvSpPr>
              <a:spLocks/>
            </p:cNvSpPr>
            <p:nvPr/>
          </p:nvSpPr>
          <p:spPr bwMode="auto">
            <a:xfrm>
              <a:off x="2539" y="1015"/>
              <a:ext cx="184" cy="620"/>
            </a:xfrm>
            <a:custGeom>
              <a:avLst/>
              <a:gdLst/>
              <a:ahLst/>
              <a:cxnLst>
                <a:cxn ang="0">
                  <a:pos x="4" y="11"/>
                </a:cxn>
                <a:cxn ang="0">
                  <a:pos x="7" y="25"/>
                </a:cxn>
                <a:cxn ang="0">
                  <a:pos x="11" y="41"/>
                </a:cxn>
                <a:cxn ang="0">
                  <a:pos x="14" y="58"/>
                </a:cxn>
                <a:cxn ang="0">
                  <a:pos x="17" y="75"/>
                </a:cxn>
                <a:cxn ang="0">
                  <a:pos x="21" y="92"/>
                </a:cxn>
                <a:cxn ang="0">
                  <a:pos x="25" y="108"/>
                </a:cxn>
                <a:cxn ang="0">
                  <a:pos x="29" y="123"/>
                </a:cxn>
                <a:cxn ang="0">
                  <a:pos x="35" y="136"/>
                </a:cxn>
                <a:cxn ang="0">
                  <a:pos x="42" y="147"/>
                </a:cxn>
                <a:cxn ang="0">
                  <a:pos x="55" y="157"/>
                </a:cxn>
                <a:cxn ang="0">
                  <a:pos x="65" y="163"/>
                </a:cxn>
                <a:cxn ang="0">
                  <a:pos x="73" y="167"/>
                </a:cxn>
                <a:cxn ang="0">
                  <a:pos x="81" y="171"/>
                </a:cxn>
                <a:cxn ang="0">
                  <a:pos x="89" y="174"/>
                </a:cxn>
                <a:cxn ang="0">
                  <a:pos x="95" y="177"/>
                </a:cxn>
                <a:cxn ang="0">
                  <a:pos x="99" y="182"/>
                </a:cxn>
                <a:cxn ang="0">
                  <a:pos x="104" y="189"/>
                </a:cxn>
                <a:cxn ang="0">
                  <a:pos x="107" y="198"/>
                </a:cxn>
                <a:cxn ang="0">
                  <a:pos x="109" y="211"/>
                </a:cxn>
                <a:cxn ang="0">
                  <a:pos x="111" y="229"/>
                </a:cxn>
                <a:cxn ang="0">
                  <a:pos x="111" y="253"/>
                </a:cxn>
                <a:cxn ang="0">
                  <a:pos x="111" y="269"/>
                </a:cxn>
                <a:cxn ang="0">
                  <a:pos x="111" y="283"/>
                </a:cxn>
                <a:cxn ang="0">
                  <a:pos x="111" y="295"/>
                </a:cxn>
                <a:cxn ang="0">
                  <a:pos x="113" y="307"/>
                </a:cxn>
                <a:cxn ang="0">
                  <a:pos x="114" y="319"/>
                </a:cxn>
                <a:cxn ang="0">
                  <a:pos x="117" y="330"/>
                </a:cxn>
                <a:cxn ang="0">
                  <a:pos x="122" y="341"/>
                </a:cxn>
                <a:cxn ang="0">
                  <a:pos x="129" y="353"/>
                </a:cxn>
                <a:cxn ang="0">
                  <a:pos x="139" y="367"/>
                </a:cxn>
                <a:cxn ang="0">
                  <a:pos x="150" y="379"/>
                </a:cxn>
                <a:cxn ang="0">
                  <a:pos x="157" y="384"/>
                </a:cxn>
                <a:cxn ang="0">
                  <a:pos x="163" y="387"/>
                </a:cxn>
                <a:cxn ang="0">
                  <a:pos x="168" y="388"/>
                </a:cxn>
                <a:cxn ang="0">
                  <a:pos x="172" y="389"/>
                </a:cxn>
                <a:cxn ang="0">
                  <a:pos x="176" y="391"/>
                </a:cxn>
                <a:cxn ang="0">
                  <a:pos x="179" y="394"/>
                </a:cxn>
                <a:cxn ang="0">
                  <a:pos x="181" y="399"/>
                </a:cxn>
                <a:cxn ang="0">
                  <a:pos x="182" y="407"/>
                </a:cxn>
                <a:cxn ang="0">
                  <a:pos x="183" y="418"/>
                </a:cxn>
                <a:cxn ang="0">
                  <a:pos x="182" y="441"/>
                </a:cxn>
                <a:cxn ang="0">
                  <a:pos x="179" y="458"/>
                </a:cxn>
                <a:cxn ang="0">
                  <a:pos x="176" y="475"/>
                </a:cxn>
                <a:cxn ang="0">
                  <a:pos x="171" y="492"/>
                </a:cxn>
                <a:cxn ang="0">
                  <a:pos x="167" y="509"/>
                </a:cxn>
                <a:cxn ang="0">
                  <a:pos x="162" y="526"/>
                </a:cxn>
                <a:cxn ang="0">
                  <a:pos x="159" y="543"/>
                </a:cxn>
                <a:cxn ang="0">
                  <a:pos x="156" y="561"/>
                </a:cxn>
                <a:cxn ang="0">
                  <a:pos x="155" y="579"/>
                </a:cxn>
                <a:cxn ang="0">
                  <a:pos x="155" y="599"/>
                </a:cxn>
                <a:cxn ang="0">
                  <a:pos x="159" y="619"/>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2" name="Freeform 32"/>
            <p:cNvSpPr>
              <a:spLocks/>
            </p:cNvSpPr>
            <p:nvPr/>
          </p:nvSpPr>
          <p:spPr bwMode="auto">
            <a:xfrm>
              <a:off x="1645" y="1656"/>
              <a:ext cx="373" cy="342"/>
            </a:xfrm>
            <a:custGeom>
              <a:avLst/>
              <a:gdLst/>
              <a:ahLst/>
              <a:cxnLst>
                <a:cxn ang="0">
                  <a:pos x="11" y="2"/>
                </a:cxn>
                <a:cxn ang="0">
                  <a:pos x="23" y="0"/>
                </a:cxn>
                <a:cxn ang="0">
                  <a:pos x="37" y="0"/>
                </a:cxn>
                <a:cxn ang="0">
                  <a:pos x="50" y="4"/>
                </a:cxn>
                <a:cxn ang="0">
                  <a:pos x="64" y="10"/>
                </a:cxn>
                <a:cxn ang="0">
                  <a:pos x="78" y="18"/>
                </a:cxn>
                <a:cxn ang="0">
                  <a:pos x="91" y="27"/>
                </a:cxn>
                <a:cxn ang="0">
                  <a:pos x="105" y="38"/>
                </a:cxn>
                <a:cxn ang="0">
                  <a:pos x="117" y="49"/>
                </a:cxn>
                <a:cxn ang="0">
                  <a:pos x="129" y="62"/>
                </a:cxn>
                <a:cxn ang="0">
                  <a:pos x="140" y="74"/>
                </a:cxn>
                <a:cxn ang="0">
                  <a:pos x="150" y="87"/>
                </a:cxn>
                <a:cxn ang="0">
                  <a:pos x="159" y="99"/>
                </a:cxn>
                <a:cxn ang="0">
                  <a:pos x="165" y="111"/>
                </a:cxn>
                <a:cxn ang="0">
                  <a:pos x="171" y="121"/>
                </a:cxn>
                <a:cxn ang="0">
                  <a:pos x="174" y="131"/>
                </a:cxn>
                <a:cxn ang="0">
                  <a:pos x="183" y="158"/>
                </a:cxn>
                <a:cxn ang="0">
                  <a:pos x="191" y="173"/>
                </a:cxn>
                <a:cxn ang="0">
                  <a:pos x="200" y="185"/>
                </a:cxn>
                <a:cxn ang="0">
                  <a:pos x="211" y="196"/>
                </a:cxn>
                <a:cxn ang="0">
                  <a:pos x="222" y="205"/>
                </a:cxn>
                <a:cxn ang="0">
                  <a:pos x="234" y="212"/>
                </a:cxn>
                <a:cxn ang="0">
                  <a:pos x="247" y="220"/>
                </a:cxn>
                <a:cxn ang="0">
                  <a:pos x="260" y="226"/>
                </a:cxn>
                <a:cxn ang="0">
                  <a:pos x="273" y="233"/>
                </a:cxn>
                <a:cxn ang="0">
                  <a:pos x="287" y="240"/>
                </a:cxn>
                <a:cxn ang="0">
                  <a:pos x="299" y="248"/>
                </a:cxn>
                <a:cxn ang="0">
                  <a:pos x="312" y="256"/>
                </a:cxn>
                <a:cxn ang="0">
                  <a:pos x="323" y="267"/>
                </a:cxn>
                <a:cxn ang="0">
                  <a:pos x="334" y="279"/>
                </a:cxn>
                <a:cxn ang="0">
                  <a:pos x="344" y="294"/>
                </a:cxn>
                <a:cxn ang="0">
                  <a:pos x="349" y="305"/>
                </a:cxn>
                <a:cxn ang="0">
                  <a:pos x="351" y="308"/>
                </a:cxn>
                <a:cxn ang="0">
                  <a:pos x="352" y="310"/>
                </a:cxn>
                <a:cxn ang="0">
                  <a:pos x="353" y="313"/>
                </a:cxn>
                <a:cxn ang="0">
                  <a:pos x="354" y="315"/>
                </a:cxn>
                <a:cxn ang="0">
                  <a:pos x="356" y="318"/>
                </a:cxn>
                <a:cxn ang="0">
                  <a:pos x="357" y="320"/>
                </a:cxn>
                <a:cxn ang="0">
                  <a:pos x="359" y="323"/>
                </a:cxn>
                <a:cxn ang="0">
                  <a:pos x="360" y="325"/>
                </a:cxn>
                <a:cxn ang="0">
                  <a:pos x="361" y="328"/>
                </a:cxn>
                <a:cxn ang="0">
                  <a:pos x="363" y="330"/>
                </a:cxn>
                <a:cxn ang="0">
                  <a:pos x="365" y="332"/>
                </a:cxn>
                <a:cxn ang="0">
                  <a:pos x="366" y="334"/>
                </a:cxn>
                <a:cxn ang="0">
                  <a:pos x="368" y="336"/>
                </a:cxn>
                <a:cxn ang="0">
                  <a:pos x="370" y="338"/>
                </a:cxn>
                <a:cxn ang="0">
                  <a:pos x="372" y="341"/>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3" name="Freeform 33"/>
            <p:cNvSpPr>
              <a:spLocks/>
            </p:cNvSpPr>
            <p:nvPr/>
          </p:nvSpPr>
          <p:spPr bwMode="auto">
            <a:xfrm>
              <a:off x="3782" y="3198"/>
              <a:ext cx="112" cy="191"/>
            </a:xfrm>
            <a:custGeom>
              <a:avLst/>
              <a:gdLst/>
              <a:ahLst/>
              <a:cxnLst>
                <a:cxn ang="0">
                  <a:pos x="111" y="0"/>
                </a:cxn>
                <a:cxn ang="0">
                  <a:pos x="97" y="1"/>
                </a:cxn>
                <a:cxn ang="0">
                  <a:pos x="90" y="3"/>
                </a:cxn>
                <a:cxn ang="0">
                  <a:pos x="85" y="5"/>
                </a:cxn>
                <a:cxn ang="0">
                  <a:pos x="79" y="8"/>
                </a:cxn>
                <a:cxn ang="0">
                  <a:pos x="74" y="12"/>
                </a:cxn>
                <a:cxn ang="0">
                  <a:pos x="70" y="16"/>
                </a:cxn>
                <a:cxn ang="0">
                  <a:pos x="65" y="21"/>
                </a:cxn>
                <a:cxn ang="0">
                  <a:pos x="61" y="26"/>
                </a:cxn>
                <a:cxn ang="0">
                  <a:pos x="58" y="32"/>
                </a:cxn>
                <a:cxn ang="0">
                  <a:pos x="54" y="38"/>
                </a:cxn>
                <a:cxn ang="0">
                  <a:pos x="51" y="44"/>
                </a:cxn>
                <a:cxn ang="0">
                  <a:pos x="48" y="51"/>
                </a:cxn>
                <a:cxn ang="0">
                  <a:pos x="45" y="58"/>
                </a:cxn>
                <a:cxn ang="0">
                  <a:pos x="43" y="66"/>
                </a:cxn>
                <a:cxn ang="0">
                  <a:pos x="40" y="73"/>
                </a:cxn>
                <a:cxn ang="0">
                  <a:pos x="38" y="81"/>
                </a:cxn>
                <a:cxn ang="0">
                  <a:pos x="36" y="88"/>
                </a:cxn>
                <a:cxn ang="0">
                  <a:pos x="34" y="96"/>
                </a:cxn>
                <a:cxn ang="0">
                  <a:pos x="32" y="104"/>
                </a:cxn>
                <a:cxn ang="0">
                  <a:pos x="30" y="112"/>
                </a:cxn>
                <a:cxn ang="0">
                  <a:pos x="27" y="120"/>
                </a:cxn>
                <a:cxn ang="0">
                  <a:pos x="25" y="128"/>
                </a:cxn>
                <a:cxn ang="0">
                  <a:pos x="23" y="136"/>
                </a:cxn>
                <a:cxn ang="0">
                  <a:pos x="21" y="144"/>
                </a:cxn>
                <a:cxn ang="0">
                  <a:pos x="18" y="151"/>
                </a:cxn>
                <a:cxn ang="0">
                  <a:pos x="16" y="158"/>
                </a:cxn>
                <a:cxn ang="0">
                  <a:pos x="13" y="166"/>
                </a:cxn>
                <a:cxn ang="0">
                  <a:pos x="10" y="172"/>
                </a:cxn>
                <a:cxn ang="0">
                  <a:pos x="7" y="178"/>
                </a:cxn>
                <a:cxn ang="0">
                  <a:pos x="4" y="184"/>
                </a:cxn>
                <a:cxn ang="0">
                  <a:pos x="0" y="190"/>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4" name="Freeform 34"/>
            <p:cNvSpPr>
              <a:spLocks/>
            </p:cNvSpPr>
            <p:nvPr/>
          </p:nvSpPr>
          <p:spPr bwMode="auto">
            <a:xfrm>
              <a:off x="3252" y="2661"/>
              <a:ext cx="286" cy="70"/>
            </a:xfrm>
            <a:custGeom>
              <a:avLst/>
              <a:gdLst/>
              <a:ahLst/>
              <a:cxnLst>
                <a:cxn ang="0">
                  <a:pos x="0" y="3"/>
                </a:cxn>
                <a:cxn ang="0">
                  <a:pos x="17" y="1"/>
                </a:cxn>
                <a:cxn ang="0">
                  <a:pos x="26" y="0"/>
                </a:cxn>
                <a:cxn ang="0">
                  <a:pos x="34" y="0"/>
                </a:cxn>
                <a:cxn ang="0">
                  <a:pos x="43" y="1"/>
                </a:cxn>
                <a:cxn ang="0">
                  <a:pos x="52" y="2"/>
                </a:cxn>
                <a:cxn ang="0">
                  <a:pos x="61" y="3"/>
                </a:cxn>
                <a:cxn ang="0">
                  <a:pos x="70" y="5"/>
                </a:cxn>
                <a:cxn ang="0">
                  <a:pos x="79" y="7"/>
                </a:cxn>
                <a:cxn ang="0">
                  <a:pos x="88" y="10"/>
                </a:cxn>
                <a:cxn ang="0">
                  <a:pos x="96" y="13"/>
                </a:cxn>
                <a:cxn ang="0">
                  <a:pos x="105" y="15"/>
                </a:cxn>
                <a:cxn ang="0">
                  <a:pos x="114" y="19"/>
                </a:cxn>
                <a:cxn ang="0">
                  <a:pos x="123" y="22"/>
                </a:cxn>
                <a:cxn ang="0">
                  <a:pos x="132" y="25"/>
                </a:cxn>
                <a:cxn ang="0">
                  <a:pos x="141" y="29"/>
                </a:cxn>
                <a:cxn ang="0">
                  <a:pos x="150" y="33"/>
                </a:cxn>
                <a:cxn ang="0">
                  <a:pos x="159" y="36"/>
                </a:cxn>
                <a:cxn ang="0">
                  <a:pos x="168" y="40"/>
                </a:cxn>
                <a:cxn ang="0">
                  <a:pos x="177" y="43"/>
                </a:cxn>
                <a:cxn ang="0">
                  <a:pos x="186" y="47"/>
                </a:cxn>
                <a:cxn ang="0">
                  <a:pos x="195" y="50"/>
                </a:cxn>
                <a:cxn ang="0">
                  <a:pos x="204" y="53"/>
                </a:cxn>
                <a:cxn ang="0">
                  <a:pos x="213" y="56"/>
                </a:cxn>
                <a:cxn ang="0">
                  <a:pos x="222" y="59"/>
                </a:cxn>
                <a:cxn ang="0">
                  <a:pos x="231" y="61"/>
                </a:cxn>
                <a:cxn ang="0">
                  <a:pos x="240" y="64"/>
                </a:cxn>
                <a:cxn ang="0">
                  <a:pos x="249" y="65"/>
                </a:cxn>
                <a:cxn ang="0">
                  <a:pos x="258" y="67"/>
                </a:cxn>
                <a:cxn ang="0">
                  <a:pos x="267" y="68"/>
                </a:cxn>
                <a:cxn ang="0">
                  <a:pos x="276" y="69"/>
                </a:cxn>
                <a:cxn ang="0">
                  <a:pos x="285" y="69"/>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5" name="Line 35"/>
            <p:cNvSpPr>
              <a:spLocks noChangeShapeType="1"/>
            </p:cNvSpPr>
            <p:nvPr/>
          </p:nvSpPr>
          <p:spPr bwMode="auto">
            <a:xfrm flipV="1">
              <a:off x="3315" y="2559"/>
              <a:ext cx="32" cy="9"/>
            </a:xfrm>
            <a:prstGeom prst="line">
              <a:avLst/>
            </a:prstGeom>
            <a:noFill/>
            <a:ln w="74930">
              <a:solidFill>
                <a:srgbClr val="000000"/>
              </a:solidFill>
              <a:round/>
              <a:headEnd/>
              <a:tailEnd/>
            </a:ln>
            <a:effectLst/>
          </p:spPr>
          <p:txBody>
            <a:bodyPr wrap="none" anchor="ctr"/>
            <a:lstStyle/>
            <a:p>
              <a:endParaRPr lang="en-US"/>
            </a:p>
          </p:txBody>
        </p:sp>
        <p:sp>
          <p:nvSpPr>
            <p:cNvPr id="547876" name="Freeform 36"/>
            <p:cNvSpPr>
              <a:spLocks/>
            </p:cNvSpPr>
            <p:nvPr/>
          </p:nvSpPr>
          <p:spPr bwMode="auto">
            <a:xfrm>
              <a:off x="1795" y="1167"/>
              <a:ext cx="366" cy="392"/>
            </a:xfrm>
            <a:custGeom>
              <a:avLst/>
              <a:gdLst/>
              <a:ahLst/>
              <a:cxnLst>
                <a:cxn ang="0">
                  <a:pos x="9" y="382"/>
                </a:cxn>
                <a:cxn ang="0">
                  <a:pos x="17" y="375"/>
                </a:cxn>
                <a:cxn ang="0">
                  <a:pos x="26" y="367"/>
                </a:cxn>
                <a:cxn ang="0">
                  <a:pos x="35" y="360"/>
                </a:cxn>
                <a:cxn ang="0">
                  <a:pos x="43" y="353"/>
                </a:cxn>
                <a:cxn ang="0">
                  <a:pos x="51" y="346"/>
                </a:cxn>
                <a:cxn ang="0">
                  <a:pos x="59" y="339"/>
                </a:cxn>
                <a:cxn ang="0">
                  <a:pos x="67" y="332"/>
                </a:cxn>
                <a:cxn ang="0">
                  <a:pos x="74" y="325"/>
                </a:cxn>
                <a:cxn ang="0">
                  <a:pos x="81" y="316"/>
                </a:cxn>
                <a:cxn ang="0">
                  <a:pos x="87" y="307"/>
                </a:cxn>
                <a:cxn ang="0">
                  <a:pos x="93" y="298"/>
                </a:cxn>
                <a:cxn ang="0">
                  <a:pos x="99" y="287"/>
                </a:cxn>
                <a:cxn ang="0">
                  <a:pos x="103" y="275"/>
                </a:cxn>
                <a:cxn ang="0">
                  <a:pos x="107" y="262"/>
                </a:cxn>
                <a:cxn ang="0">
                  <a:pos x="111" y="248"/>
                </a:cxn>
                <a:cxn ang="0">
                  <a:pos x="114" y="233"/>
                </a:cxn>
                <a:cxn ang="0">
                  <a:pos x="115" y="225"/>
                </a:cxn>
                <a:cxn ang="0">
                  <a:pos x="117" y="217"/>
                </a:cxn>
                <a:cxn ang="0">
                  <a:pos x="119" y="210"/>
                </a:cxn>
                <a:cxn ang="0">
                  <a:pos x="121" y="204"/>
                </a:cxn>
                <a:cxn ang="0">
                  <a:pos x="123" y="199"/>
                </a:cxn>
                <a:cxn ang="0">
                  <a:pos x="126" y="194"/>
                </a:cxn>
                <a:cxn ang="0">
                  <a:pos x="128" y="190"/>
                </a:cxn>
                <a:cxn ang="0">
                  <a:pos x="131" y="186"/>
                </a:cxn>
                <a:cxn ang="0">
                  <a:pos x="135" y="182"/>
                </a:cxn>
                <a:cxn ang="0">
                  <a:pos x="139" y="178"/>
                </a:cxn>
                <a:cxn ang="0">
                  <a:pos x="144" y="175"/>
                </a:cxn>
                <a:cxn ang="0">
                  <a:pos x="149" y="171"/>
                </a:cxn>
                <a:cxn ang="0">
                  <a:pos x="155" y="168"/>
                </a:cxn>
                <a:cxn ang="0">
                  <a:pos x="162" y="164"/>
                </a:cxn>
                <a:cxn ang="0">
                  <a:pos x="177" y="157"/>
                </a:cxn>
                <a:cxn ang="0">
                  <a:pos x="189" y="152"/>
                </a:cxn>
                <a:cxn ang="0">
                  <a:pos x="202" y="147"/>
                </a:cxn>
                <a:cxn ang="0">
                  <a:pos x="214" y="143"/>
                </a:cxn>
                <a:cxn ang="0">
                  <a:pos x="227" y="139"/>
                </a:cxn>
                <a:cxn ang="0">
                  <a:pos x="240" y="135"/>
                </a:cxn>
                <a:cxn ang="0">
                  <a:pos x="253" y="130"/>
                </a:cxn>
                <a:cxn ang="0">
                  <a:pos x="266" y="126"/>
                </a:cxn>
                <a:cxn ang="0">
                  <a:pos x="279" y="121"/>
                </a:cxn>
                <a:cxn ang="0">
                  <a:pos x="292" y="115"/>
                </a:cxn>
                <a:cxn ang="0">
                  <a:pos x="304" y="109"/>
                </a:cxn>
                <a:cxn ang="0">
                  <a:pos x="315" y="103"/>
                </a:cxn>
                <a:cxn ang="0">
                  <a:pos x="327" y="95"/>
                </a:cxn>
                <a:cxn ang="0">
                  <a:pos x="337" y="87"/>
                </a:cxn>
                <a:cxn ang="0">
                  <a:pos x="347" y="77"/>
                </a:cxn>
                <a:cxn ang="0">
                  <a:pos x="356" y="67"/>
                </a:cxn>
                <a:cxn ang="0">
                  <a:pos x="360" y="57"/>
                </a:cxn>
                <a:cxn ang="0">
                  <a:pos x="362" y="52"/>
                </a:cxn>
                <a:cxn ang="0">
                  <a:pos x="364" y="47"/>
                </a:cxn>
                <a:cxn ang="0">
                  <a:pos x="365" y="41"/>
                </a:cxn>
                <a:cxn ang="0">
                  <a:pos x="365" y="37"/>
                </a:cxn>
                <a:cxn ang="0">
                  <a:pos x="365" y="32"/>
                </a:cxn>
                <a:cxn ang="0">
                  <a:pos x="364" y="27"/>
                </a:cxn>
                <a:cxn ang="0">
                  <a:pos x="362" y="23"/>
                </a:cxn>
                <a:cxn ang="0">
                  <a:pos x="360" y="19"/>
                </a:cxn>
                <a:cxn ang="0">
                  <a:pos x="357" y="16"/>
                </a:cxn>
                <a:cxn ang="0">
                  <a:pos x="354" y="12"/>
                </a:cxn>
                <a:cxn ang="0">
                  <a:pos x="350" y="9"/>
                </a:cxn>
                <a:cxn ang="0">
                  <a:pos x="346" y="6"/>
                </a:cxn>
                <a:cxn ang="0">
                  <a:pos x="341" y="3"/>
                </a:cxn>
                <a:cxn ang="0">
                  <a:pos x="335" y="1"/>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7" name="Freeform 37"/>
            <p:cNvSpPr>
              <a:spLocks/>
            </p:cNvSpPr>
            <p:nvPr/>
          </p:nvSpPr>
          <p:spPr bwMode="auto">
            <a:xfrm>
              <a:off x="1906" y="1476"/>
              <a:ext cx="516" cy="321"/>
            </a:xfrm>
            <a:custGeom>
              <a:avLst/>
              <a:gdLst/>
              <a:ahLst/>
              <a:cxnLst>
                <a:cxn ang="0">
                  <a:pos x="19" y="166"/>
                </a:cxn>
                <a:cxn ang="0">
                  <a:pos x="35" y="160"/>
                </a:cxn>
                <a:cxn ang="0">
                  <a:pos x="49" y="152"/>
                </a:cxn>
                <a:cxn ang="0">
                  <a:pos x="61" y="142"/>
                </a:cxn>
                <a:cxn ang="0">
                  <a:pos x="71" y="130"/>
                </a:cxn>
                <a:cxn ang="0">
                  <a:pos x="80" y="118"/>
                </a:cxn>
                <a:cxn ang="0">
                  <a:pos x="89" y="105"/>
                </a:cxn>
                <a:cxn ang="0">
                  <a:pos x="98" y="92"/>
                </a:cxn>
                <a:cxn ang="0">
                  <a:pos x="108" y="80"/>
                </a:cxn>
                <a:cxn ang="0">
                  <a:pos x="118" y="69"/>
                </a:cxn>
                <a:cxn ang="0">
                  <a:pos x="133" y="59"/>
                </a:cxn>
                <a:cxn ang="0">
                  <a:pos x="148" y="52"/>
                </a:cxn>
                <a:cxn ang="0">
                  <a:pos x="169" y="43"/>
                </a:cxn>
                <a:cxn ang="0">
                  <a:pos x="193" y="34"/>
                </a:cxn>
                <a:cxn ang="0">
                  <a:pos x="220" y="24"/>
                </a:cxn>
                <a:cxn ang="0">
                  <a:pos x="248" y="15"/>
                </a:cxn>
                <a:cxn ang="0">
                  <a:pos x="276" y="8"/>
                </a:cxn>
                <a:cxn ang="0">
                  <a:pos x="301" y="2"/>
                </a:cxn>
                <a:cxn ang="0">
                  <a:pos x="322" y="0"/>
                </a:cxn>
                <a:cxn ang="0">
                  <a:pos x="339" y="1"/>
                </a:cxn>
                <a:cxn ang="0">
                  <a:pos x="348" y="6"/>
                </a:cxn>
                <a:cxn ang="0">
                  <a:pos x="361" y="26"/>
                </a:cxn>
                <a:cxn ang="0">
                  <a:pos x="369" y="44"/>
                </a:cxn>
                <a:cxn ang="0">
                  <a:pos x="377" y="63"/>
                </a:cxn>
                <a:cxn ang="0">
                  <a:pos x="385" y="84"/>
                </a:cxn>
                <a:cxn ang="0">
                  <a:pos x="392" y="106"/>
                </a:cxn>
                <a:cxn ang="0">
                  <a:pos x="400" y="128"/>
                </a:cxn>
                <a:cxn ang="0">
                  <a:pos x="408" y="150"/>
                </a:cxn>
                <a:cxn ang="0">
                  <a:pos x="418" y="171"/>
                </a:cxn>
                <a:cxn ang="0">
                  <a:pos x="428" y="191"/>
                </a:cxn>
                <a:cxn ang="0">
                  <a:pos x="439" y="210"/>
                </a:cxn>
                <a:cxn ang="0">
                  <a:pos x="450" y="224"/>
                </a:cxn>
                <a:cxn ang="0">
                  <a:pos x="457" y="228"/>
                </a:cxn>
                <a:cxn ang="0">
                  <a:pos x="463" y="228"/>
                </a:cxn>
                <a:cxn ang="0">
                  <a:pos x="469" y="227"/>
                </a:cxn>
                <a:cxn ang="0">
                  <a:pos x="474" y="225"/>
                </a:cxn>
                <a:cxn ang="0">
                  <a:pos x="479" y="223"/>
                </a:cxn>
                <a:cxn ang="0">
                  <a:pos x="484" y="222"/>
                </a:cxn>
                <a:cxn ang="0">
                  <a:pos x="490" y="223"/>
                </a:cxn>
                <a:cxn ang="0">
                  <a:pos x="496" y="227"/>
                </a:cxn>
                <a:cxn ang="0">
                  <a:pos x="502" y="235"/>
                </a:cxn>
                <a:cxn ang="0">
                  <a:pos x="508" y="248"/>
                </a:cxn>
                <a:cxn ang="0">
                  <a:pos x="510" y="255"/>
                </a:cxn>
                <a:cxn ang="0">
                  <a:pos x="511" y="262"/>
                </a:cxn>
                <a:cxn ang="0">
                  <a:pos x="512" y="269"/>
                </a:cxn>
                <a:cxn ang="0">
                  <a:pos x="512" y="276"/>
                </a:cxn>
                <a:cxn ang="0">
                  <a:pos x="512" y="284"/>
                </a:cxn>
                <a:cxn ang="0">
                  <a:pos x="511" y="291"/>
                </a:cxn>
                <a:cxn ang="0">
                  <a:pos x="511" y="299"/>
                </a:cxn>
                <a:cxn ang="0">
                  <a:pos x="512" y="306"/>
                </a:cxn>
                <a:cxn ang="0">
                  <a:pos x="513" y="313"/>
                </a:cxn>
                <a:cxn ang="0">
                  <a:pos x="515" y="320"/>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8" name="Freeform 38"/>
            <p:cNvSpPr>
              <a:spLocks/>
            </p:cNvSpPr>
            <p:nvPr/>
          </p:nvSpPr>
          <p:spPr bwMode="auto">
            <a:xfrm>
              <a:off x="1771" y="1949"/>
              <a:ext cx="152" cy="268"/>
            </a:xfrm>
            <a:custGeom>
              <a:avLst/>
              <a:gdLst/>
              <a:ahLst/>
              <a:cxnLst>
                <a:cxn ang="0">
                  <a:pos x="0" y="0"/>
                </a:cxn>
                <a:cxn ang="0">
                  <a:pos x="8" y="17"/>
                </a:cxn>
                <a:cxn ang="0">
                  <a:pos x="13" y="25"/>
                </a:cxn>
                <a:cxn ang="0">
                  <a:pos x="18" y="32"/>
                </a:cxn>
                <a:cxn ang="0">
                  <a:pos x="23" y="40"/>
                </a:cxn>
                <a:cxn ang="0">
                  <a:pos x="28" y="47"/>
                </a:cxn>
                <a:cxn ang="0">
                  <a:pos x="34" y="54"/>
                </a:cxn>
                <a:cxn ang="0">
                  <a:pos x="39" y="61"/>
                </a:cxn>
                <a:cxn ang="0">
                  <a:pos x="45" y="68"/>
                </a:cxn>
                <a:cxn ang="0">
                  <a:pos x="51" y="75"/>
                </a:cxn>
                <a:cxn ang="0">
                  <a:pos x="57" y="82"/>
                </a:cxn>
                <a:cxn ang="0">
                  <a:pos x="63" y="89"/>
                </a:cxn>
                <a:cxn ang="0">
                  <a:pos x="69" y="95"/>
                </a:cxn>
                <a:cxn ang="0">
                  <a:pos x="75" y="102"/>
                </a:cxn>
                <a:cxn ang="0">
                  <a:pos x="81" y="109"/>
                </a:cxn>
                <a:cxn ang="0">
                  <a:pos x="87" y="116"/>
                </a:cxn>
                <a:cxn ang="0">
                  <a:pos x="92" y="123"/>
                </a:cxn>
                <a:cxn ang="0">
                  <a:pos x="98" y="131"/>
                </a:cxn>
                <a:cxn ang="0">
                  <a:pos x="103" y="138"/>
                </a:cxn>
                <a:cxn ang="0">
                  <a:pos x="109" y="145"/>
                </a:cxn>
                <a:cxn ang="0">
                  <a:pos x="114" y="153"/>
                </a:cxn>
                <a:cxn ang="0">
                  <a:pos x="119" y="162"/>
                </a:cxn>
                <a:cxn ang="0">
                  <a:pos x="124" y="170"/>
                </a:cxn>
                <a:cxn ang="0">
                  <a:pos x="128" y="179"/>
                </a:cxn>
                <a:cxn ang="0">
                  <a:pos x="132" y="189"/>
                </a:cxn>
                <a:cxn ang="0">
                  <a:pos x="136" y="198"/>
                </a:cxn>
                <a:cxn ang="0">
                  <a:pos x="139" y="208"/>
                </a:cxn>
                <a:cxn ang="0">
                  <a:pos x="143" y="219"/>
                </a:cxn>
                <a:cxn ang="0">
                  <a:pos x="145" y="230"/>
                </a:cxn>
                <a:cxn ang="0">
                  <a:pos x="147" y="241"/>
                </a:cxn>
                <a:cxn ang="0">
                  <a:pos x="149" y="254"/>
                </a:cxn>
                <a:cxn ang="0">
                  <a:pos x="151" y="267"/>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79" name="Freeform 39"/>
            <p:cNvSpPr>
              <a:spLocks/>
            </p:cNvSpPr>
            <p:nvPr/>
          </p:nvSpPr>
          <p:spPr bwMode="auto">
            <a:xfrm>
              <a:off x="2025" y="1749"/>
              <a:ext cx="240" cy="457"/>
            </a:xfrm>
            <a:custGeom>
              <a:avLst/>
              <a:gdLst/>
              <a:ahLst/>
              <a:cxnLst>
                <a:cxn ang="0">
                  <a:pos x="9" y="381"/>
                </a:cxn>
                <a:cxn ang="0">
                  <a:pos x="20" y="392"/>
                </a:cxn>
                <a:cxn ang="0">
                  <a:pos x="33" y="403"/>
                </a:cxn>
                <a:cxn ang="0">
                  <a:pos x="49" y="413"/>
                </a:cxn>
                <a:cxn ang="0">
                  <a:pos x="65" y="423"/>
                </a:cxn>
                <a:cxn ang="0">
                  <a:pos x="82" y="433"/>
                </a:cxn>
                <a:cxn ang="0">
                  <a:pos x="99" y="441"/>
                </a:cxn>
                <a:cxn ang="0">
                  <a:pos x="117" y="448"/>
                </a:cxn>
                <a:cxn ang="0">
                  <a:pos x="135" y="453"/>
                </a:cxn>
                <a:cxn ang="0">
                  <a:pos x="153" y="455"/>
                </a:cxn>
                <a:cxn ang="0">
                  <a:pos x="169" y="456"/>
                </a:cxn>
                <a:cxn ang="0">
                  <a:pos x="185" y="454"/>
                </a:cxn>
                <a:cxn ang="0">
                  <a:pos x="199" y="448"/>
                </a:cxn>
                <a:cxn ang="0">
                  <a:pos x="211" y="439"/>
                </a:cxn>
                <a:cxn ang="0">
                  <a:pos x="221" y="427"/>
                </a:cxn>
                <a:cxn ang="0">
                  <a:pos x="229" y="410"/>
                </a:cxn>
                <a:cxn ang="0">
                  <a:pos x="233" y="395"/>
                </a:cxn>
                <a:cxn ang="0">
                  <a:pos x="235" y="386"/>
                </a:cxn>
                <a:cxn ang="0">
                  <a:pos x="237" y="376"/>
                </a:cxn>
                <a:cxn ang="0">
                  <a:pos x="238" y="366"/>
                </a:cxn>
                <a:cxn ang="0">
                  <a:pos x="239" y="357"/>
                </a:cxn>
                <a:cxn ang="0">
                  <a:pos x="239" y="347"/>
                </a:cxn>
                <a:cxn ang="0">
                  <a:pos x="239" y="337"/>
                </a:cxn>
                <a:cxn ang="0">
                  <a:pos x="238" y="327"/>
                </a:cxn>
                <a:cxn ang="0">
                  <a:pos x="237" y="317"/>
                </a:cxn>
                <a:cxn ang="0">
                  <a:pos x="236" y="307"/>
                </a:cxn>
                <a:cxn ang="0">
                  <a:pos x="234" y="298"/>
                </a:cxn>
                <a:cxn ang="0">
                  <a:pos x="232" y="288"/>
                </a:cxn>
                <a:cxn ang="0">
                  <a:pos x="229" y="279"/>
                </a:cxn>
                <a:cxn ang="0">
                  <a:pos x="226" y="270"/>
                </a:cxn>
                <a:cxn ang="0">
                  <a:pos x="223" y="261"/>
                </a:cxn>
                <a:cxn ang="0">
                  <a:pos x="215" y="245"/>
                </a:cxn>
                <a:cxn ang="0">
                  <a:pos x="207" y="230"/>
                </a:cxn>
                <a:cxn ang="0">
                  <a:pos x="198" y="213"/>
                </a:cxn>
                <a:cxn ang="0">
                  <a:pos x="187" y="195"/>
                </a:cxn>
                <a:cxn ang="0">
                  <a:pos x="174" y="175"/>
                </a:cxn>
                <a:cxn ang="0">
                  <a:pos x="161" y="154"/>
                </a:cxn>
                <a:cxn ang="0">
                  <a:pos x="147" y="133"/>
                </a:cxn>
                <a:cxn ang="0">
                  <a:pos x="133" y="112"/>
                </a:cxn>
                <a:cxn ang="0">
                  <a:pos x="118" y="91"/>
                </a:cxn>
                <a:cxn ang="0">
                  <a:pos x="103" y="72"/>
                </a:cxn>
                <a:cxn ang="0">
                  <a:pos x="89" y="54"/>
                </a:cxn>
                <a:cxn ang="0">
                  <a:pos x="75" y="37"/>
                </a:cxn>
                <a:cxn ang="0">
                  <a:pos x="62" y="23"/>
                </a:cxn>
                <a:cxn ang="0">
                  <a:pos x="51" y="12"/>
                </a:cxn>
                <a:cxn ang="0">
                  <a:pos x="40" y="4"/>
                </a:cxn>
                <a:cxn ang="0">
                  <a:pos x="31" y="0"/>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0" name="Freeform 40"/>
            <p:cNvSpPr>
              <a:spLocks/>
            </p:cNvSpPr>
            <p:nvPr/>
          </p:nvSpPr>
          <p:spPr bwMode="auto">
            <a:xfrm>
              <a:off x="2340" y="1892"/>
              <a:ext cx="105" cy="249"/>
            </a:xfrm>
            <a:custGeom>
              <a:avLst/>
              <a:gdLst/>
              <a:ahLst/>
              <a:cxnLst>
                <a:cxn ang="0">
                  <a:pos x="1" y="0"/>
                </a:cxn>
                <a:cxn ang="0">
                  <a:pos x="0" y="9"/>
                </a:cxn>
                <a:cxn ang="0">
                  <a:pos x="0" y="13"/>
                </a:cxn>
                <a:cxn ang="0">
                  <a:pos x="0" y="18"/>
                </a:cxn>
                <a:cxn ang="0">
                  <a:pos x="2" y="22"/>
                </a:cxn>
                <a:cxn ang="0">
                  <a:pos x="3" y="26"/>
                </a:cxn>
                <a:cxn ang="0">
                  <a:pos x="6" y="30"/>
                </a:cxn>
                <a:cxn ang="0">
                  <a:pos x="8" y="34"/>
                </a:cxn>
                <a:cxn ang="0">
                  <a:pos x="11" y="38"/>
                </a:cxn>
                <a:cxn ang="0">
                  <a:pos x="14" y="42"/>
                </a:cxn>
                <a:cxn ang="0">
                  <a:pos x="18" y="46"/>
                </a:cxn>
                <a:cxn ang="0">
                  <a:pos x="22" y="49"/>
                </a:cxn>
                <a:cxn ang="0">
                  <a:pos x="26" y="53"/>
                </a:cxn>
                <a:cxn ang="0">
                  <a:pos x="30" y="57"/>
                </a:cxn>
                <a:cxn ang="0">
                  <a:pos x="34" y="60"/>
                </a:cxn>
                <a:cxn ang="0">
                  <a:pos x="39" y="64"/>
                </a:cxn>
                <a:cxn ang="0">
                  <a:pos x="43" y="68"/>
                </a:cxn>
                <a:cxn ang="0">
                  <a:pos x="48" y="72"/>
                </a:cxn>
                <a:cxn ang="0">
                  <a:pos x="52" y="75"/>
                </a:cxn>
                <a:cxn ang="0">
                  <a:pos x="57" y="79"/>
                </a:cxn>
                <a:cxn ang="0">
                  <a:pos x="62" y="83"/>
                </a:cxn>
                <a:cxn ang="0">
                  <a:pos x="66" y="87"/>
                </a:cxn>
                <a:cxn ang="0">
                  <a:pos x="70" y="91"/>
                </a:cxn>
                <a:cxn ang="0">
                  <a:pos x="74" y="95"/>
                </a:cxn>
                <a:cxn ang="0">
                  <a:pos x="78" y="99"/>
                </a:cxn>
                <a:cxn ang="0">
                  <a:pos x="82" y="104"/>
                </a:cxn>
                <a:cxn ang="0">
                  <a:pos x="85" y="108"/>
                </a:cxn>
                <a:cxn ang="0">
                  <a:pos x="88" y="113"/>
                </a:cxn>
                <a:cxn ang="0">
                  <a:pos x="91" y="118"/>
                </a:cxn>
                <a:cxn ang="0">
                  <a:pos x="93" y="122"/>
                </a:cxn>
                <a:cxn ang="0">
                  <a:pos x="95" y="128"/>
                </a:cxn>
                <a:cxn ang="0">
                  <a:pos x="96" y="133"/>
                </a:cxn>
                <a:cxn ang="0">
                  <a:pos x="98" y="143"/>
                </a:cxn>
                <a:cxn ang="0">
                  <a:pos x="99" y="148"/>
                </a:cxn>
                <a:cxn ang="0">
                  <a:pos x="100" y="152"/>
                </a:cxn>
                <a:cxn ang="0">
                  <a:pos x="101" y="156"/>
                </a:cxn>
                <a:cxn ang="0">
                  <a:pos x="102" y="160"/>
                </a:cxn>
                <a:cxn ang="0">
                  <a:pos x="102" y="164"/>
                </a:cxn>
                <a:cxn ang="0">
                  <a:pos x="103" y="168"/>
                </a:cxn>
                <a:cxn ang="0">
                  <a:pos x="103" y="171"/>
                </a:cxn>
                <a:cxn ang="0">
                  <a:pos x="103" y="174"/>
                </a:cxn>
                <a:cxn ang="0">
                  <a:pos x="104" y="178"/>
                </a:cxn>
                <a:cxn ang="0">
                  <a:pos x="104" y="181"/>
                </a:cxn>
                <a:cxn ang="0">
                  <a:pos x="104" y="184"/>
                </a:cxn>
                <a:cxn ang="0">
                  <a:pos x="104" y="187"/>
                </a:cxn>
                <a:cxn ang="0">
                  <a:pos x="103" y="190"/>
                </a:cxn>
                <a:cxn ang="0">
                  <a:pos x="103" y="193"/>
                </a:cxn>
                <a:cxn ang="0">
                  <a:pos x="102" y="196"/>
                </a:cxn>
                <a:cxn ang="0">
                  <a:pos x="101" y="198"/>
                </a:cxn>
                <a:cxn ang="0">
                  <a:pos x="100" y="201"/>
                </a:cxn>
                <a:cxn ang="0">
                  <a:pos x="100" y="204"/>
                </a:cxn>
                <a:cxn ang="0">
                  <a:pos x="98" y="207"/>
                </a:cxn>
                <a:cxn ang="0">
                  <a:pos x="97" y="210"/>
                </a:cxn>
                <a:cxn ang="0">
                  <a:pos x="95" y="213"/>
                </a:cxn>
                <a:cxn ang="0">
                  <a:pos x="94" y="216"/>
                </a:cxn>
                <a:cxn ang="0">
                  <a:pos x="92" y="220"/>
                </a:cxn>
                <a:cxn ang="0">
                  <a:pos x="90" y="223"/>
                </a:cxn>
                <a:cxn ang="0">
                  <a:pos x="87" y="227"/>
                </a:cxn>
                <a:cxn ang="0">
                  <a:pos x="85" y="230"/>
                </a:cxn>
                <a:cxn ang="0">
                  <a:pos x="82" y="234"/>
                </a:cxn>
                <a:cxn ang="0">
                  <a:pos x="79" y="238"/>
                </a:cxn>
                <a:cxn ang="0">
                  <a:pos x="76" y="243"/>
                </a:cxn>
                <a:cxn ang="0">
                  <a:pos x="73" y="248"/>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1" name="Freeform 41"/>
            <p:cNvSpPr>
              <a:spLocks/>
            </p:cNvSpPr>
            <p:nvPr/>
          </p:nvSpPr>
          <p:spPr bwMode="auto">
            <a:xfrm>
              <a:off x="2436" y="1882"/>
              <a:ext cx="359" cy="173"/>
            </a:xfrm>
            <a:custGeom>
              <a:avLst/>
              <a:gdLst/>
              <a:ahLst/>
              <a:cxnLst>
                <a:cxn ang="0">
                  <a:pos x="0" y="172"/>
                </a:cxn>
                <a:cxn ang="0">
                  <a:pos x="6" y="152"/>
                </a:cxn>
                <a:cxn ang="0">
                  <a:pos x="11" y="143"/>
                </a:cxn>
                <a:cxn ang="0">
                  <a:pos x="17" y="134"/>
                </a:cxn>
                <a:cxn ang="0">
                  <a:pos x="24" y="125"/>
                </a:cxn>
                <a:cxn ang="0">
                  <a:pos x="32" y="116"/>
                </a:cxn>
                <a:cxn ang="0">
                  <a:pos x="40" y="108"/>
                </a:cxn>
                <a:cxn ang="0">
                  <a:pos x="50" y="100"/>
                </a:cxn>
                <a:cxn ang="0">
                  <a:pos x="60" y="92"/>
                </a:cxn>
                <a:cxn ang="0">
                  <a:pos x="72" y="85"/>
                </a:cxn>
                <a:cxn ang="0">
                  <a:pos x="83" y="78"/>
                </a:cxn>
                <a:cxn ang="0">
                  <a:pos x="96" y="71"/>
                </a:cxn>
                <a:cxn ang="0">
                  <a:pos x="108" y="64"/>
                </a:cxn>
                <a:cxn ang="0">
                  <a:pos x="121" y="58"/>
                </a:cxn>
                <a:cxn ang="0">
                  <a:pos x="135" y="52"/>
                </a:cxn>
                <a:cxn ang="0">
                  <a:pos x="148" y="47"/>
                </a:cxn>
                <a:cxn ang="0">
                  <a:pos x="162" y="42"/>
                </a:cxn>
                <a:cxn ang="0">
                  <a:pos x="176" y="36"/>
                </a:cxn>
                <a:cxn ang="0">
                  <a:pos x="190" y="32"/>
                </a:cxn>
                <a:cxn ang="0">
                  <a:pos x="205" y="27"/>
                </a:cxn>
                <a:cxn ang="0">
                  <a:pos x="219" y="23"/>
                </a:cxn>
                <a:cxn ang="0">
                  <a:pos x="233" y="19"/>
                </a:cxn>
                <a:cxn ang="0">
                  <a:pos x="246" y="16"/>
                </a:cxn>
                <a:cxn ang="0">
                  <a:pos x="260" y="13"/>
                </a:cxn>
                <a:cxn ang="0">
                  <a:pos x="273" y="10"/>
                </a:cxn>
                <a:cxn ang="0">
                  <a:pos x="286" y="8"/>
                </a:cxn>
                <a:cxn ang="0">
                  <a:pos x="298" y="5"/>
                </a:cxn>
                <a:cxn ang="0">
                  <a:pos x="309" y="4"/>
                </a:cxn>
                <a:cxn ang="0">
                  <a:pos x="320" y="2"/>
                </a:cxn>
                <a:cxn ang="0">
                  <a:pos x="330" y="1"/>
                </a:cxn>
                <a:cxn ang="0">
                  <a:pos x="340" y="0"/>
                </a:cxn>
                <a:cxn ang="0">
                  <a:pos x="349" y="0"/>
                </a:cxn>
                <a:cxn ang="0">
                  <a:pos x="350" y="4"/>
                </a:cxn>
                <a:cxn ang="0">
                  <a:pos x="351" y="7"/>
                </a:cxn>
                <a:cxn ang="0">
                  <a:pos x="351" y="9"/>
                </a:cxn>
                <a:cxn ang="0">
                  <a:pos x="352" y="12"/>
                </a:cxn>
                <a:cxn ang="0">
                  <a:pos x="352" y="14"/>
                </a:cxn>
                <a:cxn ang="0">
                  <a:pos x="353" y="16"/>
                </a:cxn>
                <a:cxn ang="0">
                  <a:pos x="354" y="18"/>
                </a:cxn>
                <a:cxn ang="0">
                  <a:pos x="354" y="21"/>
                </a:cxn>
                <a:cxn ang="0">
                  <a:pos x="354" y="23"/>
                </a:cxn>
                <a:cxn ang="0">
                  <a:pos x="355" y="26"/>
                </a:cxn>
                <a:cxn ang="0">
                  <a:pos x="355" y="28"/>
                </a:cxn>
                <a:cxn ang="0">
                  <a:pos x="356" y="30"/>
                </a:cxn>
                <a:cxn ang="0">
                  <a:pos x="356" y="33"/>
                </a:cxn>
                <a:cxn ang="0">
                  <a:pos x="356" y="35"/>
                </a:cxn>
                <a:cxn ang="0">
                  <a:pos x="356" y="38"/>
                </a:cxn>
                <a:cxn ang="0">
                  <a:pos x="357" y="40"/>
                </a:cxn>
                <a:cxn ang="0">
                  <a:pos x="357" y="42"/>
                </a:cxn>
                <a:cxn ang="0">
                  <a:pos x="357" y="44"/>
                </a:cxn>
                <a:cxn ang="0">
                  <a:pos x="357" y="47"/>
                </a:cxn>
                <a:cxn ang="0">
                  <a:pos x="357" y="49"/>
                </a:cxn>
                <a:cxn ang="0">
                  <a:pos x="358" y="52"/>
                </a:cxn>
                <a:cxn ang="0">
                  <a:pos x="358" y="54"/>
                </a:cxn>
                <a:cxn ang="0">
                  <a:pos x="358" y="57"/>
                </a:cxn>
                <a:cxn ang="0">
                  <a:pos x="358" y="59"/>
                </a:cxn>
                <a:cxn ang="0">
                  <a:pos x="358" y="62"/>
                </a:cxn>
                <a:cxn ang="0">
                  <a:pos x="357" y="64"/>
                </a:cxn>
                <a:cxn ang="0">
                  <a:pos x="357" y="66"/>
                </a:cxn>
                <a:cxn ang="0">
                  <a:pos x="357" y="69"/>
                </a:cxn>
                <a:cxn ang="0">
                  <a:pos x="357" y="71"/>
                </a:cxn>
                <a:cxn ang="0">
                  <a:pos x="357" y="74"/>
                </a:cxn>
                <a:cxn ang="0">
                  <a:pos x="357" y="76"/>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2" name="Freeform 42"/>
            <p:cNvSpPr>
              <a:spLocks/>
            </p:cNvSpPr>
            <p:nvPr/>
          </p:nvSpPr>
          <p:spPr bwMode="auto">
            <a:xfrm>
              <a:off x="2896" y="1043"/>
              <a:ext cx="222" cy="787"/>
            </a:xfrm>
            <a:custGeom>
              <a:avLst/>
              <a:gdLst/>
              <a:ahLst/>
              <a:cxnLst>
                <a:cxn ang="0">
                  <a:pos x="139" y="10"/>
                </a:cxn>
                <a:cxn ang="0">
                  <a:pos x="126" y="25"/>
                </a:cxn>
                <a:cxn ang="0">
                  <a:pos x="120" y="42"/>
                </a:cxn>
                <a:cxn ang="0">
                  <a:pos x="117" y="63"/>
                </a:cxn>
                <a:cxn ang="0">
                  <a:pos x="117" y="85"/>
                </a:cxn>
                <a:cxn ang="0">
                  <a:pos x="118" y="109"/>
                </a:cxn>
                <a:cxn ang="0">
                  <a:pos x="119" y="132"/>
                </a:cxn>
                <a:cxn ang="0">
                  <a:pos x="119" y="155"/>
                </a:cxn>
                <a:cxn ang="0">
                  <a:pos x="116" y="177"/>
                </a:cxn>
                <a:cxn ang="0">
                  <a:pos x="110" y="198"/>
                </a:cxn>
                <a:cxn ang="0">
                  <a:pos x="98" y="214"/>
                </a:cxn>
                <a:cxn ang="0">
                  <a:pos x="92" y="221"/>
                </a:cxn>
                <a:cxn ang="0">
                  <a:pos x="84" y="227"/>
                </a:cxn>
                <a:cxn ang="0">
                  <a:pos x="76" y="234"/>
                </a:cxn>
                <a:cxn ang="0">
                  <a:pos x="68" y="241"/>
                </a:cxn>
                <a:cxn ang="0">
                  <a:pos x="61" y="249"/>
                </a:cxn>
                <a:cxn ang="0">
                  <a:pos x="55" y="258"/>
                </a:cxn>
                <a:cxn ang="0">
                  <a:pos x="50" y="267"/>
                </a:cxn>
                <a:cxn ang="0">
                  <a:pos x="49" y="279"/>
                </a:cxn>
                <a:cxn ang="0">
                  <a:pos x="50" y="291"/>
                </a:cxn>
                <a:cxn ang="0">
                  <a:pos x="55" y="305"/>
                </a:cxn>
                <a:cxn ang="0">
                  <a:pos x="62" y="319"/>
                </a:cxn>
                <a:cxn ang="0">
                  <a:pos x="69" y="328"/>
                </a:cxn>
                <a:cxn ang="0">
                  <a:pos x="76" y="335"/>
                </a:cxn>
                <a:cxn ang="0">
                  <a:pos x="83" y="342"/>
                </a:cxn>
                <a:cxn ang="0">
                  <a:pos x="90" y="349"/>
                </a:cxn>
                <a:cxn ang="0">
                  <a:pos x="95" y="357"/>
                </a:cxn>
                <a:cxn ang="0">
                  <a:pos x="100" y="365"/>
                </a:cxn>
                <a:cxn ang="0">
                  <a:pos x="103" y="376"/>
                </a:cxn>
                <a:cxn ang="0">
                  <a:pos x="104" y="389"/>
                </a:cxn>
                <a:cxn ang="0">
                  <a:pos x="103" y="404"/>
                </a:cxn>
                <a:cxn ang="0">
                  <a:pos x="101" y="419"/>
                </a:cxn>
                <a:cxn ang="0">
                  <a:pos x="98" y="434"/>
                </a:cxn>
                <a:cxn ang="0">
                  <a:pos x="96" y="454"/>
                </a:cxn>
                <a:cxn ang="0">
                  <a:pos x="92" y="477"/>
                </a:cxn>
                <a:cxn ang="0">
                  <a:pos x="88" y="502"/>
                </a:cxn>
                <a:cxn ang="0">
                  <a:pos x="85" y="527"/>
                </a:cxn>
                <a:cxn ang="0">
                  <a:pos x="81" y="551"/>
                </a:cxn>
                <a:cxn ang="0">
                  <a:pos x="78" y="571"/>
                </a:cxn>
                <a:cxn ang="0">
                  <a:pos x="74" y="587"/>
                </a:cxn>
                <a:cxn ang="0">
                  <a:pos x="72" y="598"/>
                </a:cxn>
                <a:cxn ang="0">
                  <a:pos x="64" y="607"/>
                </a:cxn>
                <a:cxn ang="0">
                  <a:pos x="55" y="612"/>
                </a:cxn>
                <a:cxn ang="0">
                  <a:pos x="46" y="615"/>
                </a:cxn>
                <a:cxn ang="0">
                  <a:pos x="38" y="615"/>
                </a:cxn>
                <a:cxn ang="0">
                  <a:pos x="30" y="615"/>
                </a:cxn>
                <a:cxn ang="0">
                  <a:pos x="23" y="615"/>
                </a:cxn>
                <a:cxn ang="0">
                  <a:pos x="17" y="617"/>
                </a:cxn>
                <a:cxn ang="0">
                  <a:pos x="11" y="621"/>
                </a:cxn>
                <a:cxn ang="0">
                  <a:pos x="6" y="628"/>
                </a:cxn>
                <a:cxn ang="0">
                  <a:pos x="2" y="640"/>
                </a:cxn>
                <a:cxn ang="0">
                  <a:pos x="0" y="658"/>
                </a:cxn>
                <a:cxn ang="0">
                  <a:pos x="4" y="688"/>
                </a:cxn>
                <a:cxn ang="0">
                  <a:pos x="16" y="709"/>
                </a:cxn>
                <a:cxn ang="0">
                  <a:pos x="34" y="728"/>
                </a:cxn>
                <a:cxn ang="0">
                  <a:pos x="58" y="745"/>
                </a:cxn>
                <a:cxn ang="0">
                  <a:pos x="84" y="759"/>
                </a:cxn>
                <a:cxn ang="0">
                  <a:pos x="113" y="771"/>
                </a:cxn>
                <a:cxn ang="0">
                  <a:pos x="142" y="779"/>
                </a:cxn>
                <a:cxn ang="0">
                  <a:pos x="169" y="785"/>
                </a:cxn>
                <a:cxn ang="0">
                  <a:pos x="194" y="786"/>
                </a:cxn>
                <a:cxn ang="0">
                  <a:pos x="215" y="784"/>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3" name="Freeform 43"/>
            <p:cNvSpPr>
              <a:spLocks/>
            </p:cNvSpPr>
            <p:nvPr/>
          </p:nvSpPr>
          <p:spPr bwMode="auto">
            <a:xfrm>
              <a:off x="2782" y="1080"/>
              <a:ext cx="99" cy="174"/>
            </a:xfrm>
            <a:custGeom>
              <a:avLst/>
              <a:gdLst/>
              <a:ahLst/>
              <a:cxnLst>
                <a:cxn ang="0">
                  <a:pos x="50" y="173"/>
                </a:cxn>
                <a:cxn ang="0">
                  <a:pos x="53" y="161"/>
                </a:cxn>
                <a:cxn ang="0">
                  <a:pos x="53" y="155"/>
                </a:cxn>
                <a:cxn ang="0">
                  <a:pos x="53" y="150"/>
                </a:cxn>
                <a:cxn ang="0">
                  <a:pos x="53" y="145"/>
                </a:cxn>
                <a:cxn ang="0">
                  <a:pos x="52" y="140"/>
                </a:cxn>
                <a:cxn ang="0">
                  <a:pos x="50" y="135"/>
                </a:cxn>
                <a:cxn ang="0">
                  <a:pos x="49" y="130"/>
                </a:cxn>
                <a:cxn ang="0">
                  <a:pos x="46" y="126"/>
                </a:cxn>
                <a:cxn ang="0">
                  <a:pos x="44" y="121"/>
                </a:cxn>
                <a:cxn ang="0">
                  <a:pos x="42" y="117"/>
                </a:cxn>
                <a:cxn ang="0">
                  <a:pos x="39" y="113"/>
                </a:cxn>
                <a:cxn ang="0">
                  <a:pos x="36" y="109"/>
                </a:cxn>
                <a:cxn ang="0">
                  <a:pos x="33" y="104"/>
                </a:cxn>
                <a:cxn ang="0">
                  <a:pos x="30" y="100"/>
                </a:cxn>
                <a:cxn ang="0">
                  <a:pos x="26" y="96"/>
                </a:cxn>
                <a:cxn ang="0">
                  <a:pos x="23" y="92"/>
                </a:cxn>
                <a:cxn ang="0">
                  <a:pos x="20" y="88"/>
                </a:cxn>
                <a:cxn ang="0">
                  <a:pos x="17" y="84"/>
                </a:cxn>
                <a:cxn ang="0">
                  <a:pos x="14" y="80"/>
                </a:cxn>
                <a:cxn ang="0">
                  <a:pos x="11" y="76"/>
                </a:cxn>
                <a:cxn ang="0">
                  <a:pos x="8" y="71"/>
                </a:cxn>
                <a:cxn ang="0">
                  <a:pos x="6" y="67"/>
                </a:cxn>
                <a:cxn ang="0">
                  <a:pos x="4" y="62"/>
                </a:cxn>
                <a:cxn ang="0">
                  <a:pos x="2" y="58"/>
                </a:cxn>
                <a:cxn ang="0">
                  <a:pos x="1" y="53"/>
                </a:cxn>
                <a:cxn ang="0">
                  <a:pos x="0" y="48"/>
                </a:cxn>
                <a:cxn ang="0">
                  <a:pos x="0" y="43"/>
                </a:cxn>
                <a:cxn ang="0">
                  <a:pos x="0" y="38"/>
                </a:cxn>
                <a:cxn ang="0">
                  <a:pos x="0" y="32"/>
                </a:cxn>
                <a:cxn ang="0">
                  <a:pos x="1" y="26"/>
                </a:cxn>
                <a:cxn ang="0">
                  <a:pos x="3" y="20"/>
                </a:cxn>
                <a:cxn ang="0">
                  <a:pos x="8" y="18"/>
                </a:cxn>
                <a:cxn ang="0">
                  <a:pos x="11" y="18"/>
                </a:cxn>
                <a:cxn ang="0">
                  <a:pos x="14" y="16"/>
                </a:cxn>
                <a:cxn ang="0">
                  <a:pos x="17" y="16"/>
                </a:cxn>
                <a:cxn ang="0">
                  <a:pos x="20" y="15"/>
                </a:cxn>
                <a:cxn ang="0">
                  <a:pos x="23" y="14"/>
                </a:cxn>
                <a:cxn ang="0">
                  <a:pos x="26" y="13"/>
                </a:cxn>
                <a:cxn ang="0">
                  <a:pos x="29" y="12"/>
                </a:cxn>
                <a:cxn ang="0">
                  <a:pos x="32" y="11"/>
                </a:cxn>
                <a:cxn ang="0">
                  <a:pos x="35" y="10"/>
                </a:cxn>
                <a:cxn ang="0">
                  <a:pos x="38" y="9"/>
                </a:cxn>
                <a:cxn ang="0">
                  <a:pos x="40" y="8"/>
                </a:cxn>
                <a:cxn ang="0">
                  <a:pos x="44" y="7"/>
                </a:cxn>
                <a:cxn ang="0">
                  <a:pos x="46" y="6"/>
                </a:cxn>
                <a:cxn ang="0">
                  <a:pos x="50" y="6"/>
                </a:cxn>
                <a:cxn ang="0">
                  <a:pos x="52" y="5"/>
                </a:cxn>
                <a:cxn ang="0">
                  <a:pos x="55" y="4"/>
                </a:cxn>
                <a:cxn ang="0">
                  <a:pos x="58" y="3"/>
                </a:cxn>
                <a:cxn ang="0">
                  <a:pos x="61" y="3"/>
                </a:cxn>
                <a:cxn ang="0">
                  <a:pos x="64" y="2"/>
                </a:cxn>
                <a:cxn ang="0">
                  <a:pos x="67" y="2"/>
                </a:cxn>
                <a:cxn ang="0">
                  <a:pos x="70" y="1"/>
                </a:cxn>
                <a:cxn ang="0">
                  <a:pos x="73" y="1"/>
                </a:cxn>
                <a:cxn ang="0">
                  <a:pos x="76" y="1"/>
                </a:cxn>
                <a:cxn ang="0">
                  <a:pos x="79" y="0"/>
                </a:cxn>
                <a:cxn ang="0">
                  <a:pos x="82" y="0"/>
                </a:cxn>
                <a:cxn ang="0">
                  <a:pos x="86" y="0"/>
                </a:cxn>
                <a:cxn ang="0">
                  <a:pos x="88" y="0"/>
                </a:cxn>
                <a:cxn ang="0">
                  <a:pos x="92" y="1"/>
                </a:cxn>
                <a:cxn ang="0">
                  <a:pos x="95" y="1"/>
                </a:cxn>
                <a:cxn ang="0">
                  <a:pos x="98" y="2"/>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4" name="Freeform 44"/>
            <p:cNvSpPr>
              <a:spLocks/>
            </p:cNvSpPr>
            <p:nvPr/>
          </p:nvSpPr>
          <p:spPr bwMode="auto">
            <a:xfrm>
              <a:off x="2531" y="2533"/>
              <a:ext cx="475" cy="218"/>
            </a:xfrm>
            <a:custGeom>
              <a:avLst/>
              <a:gdLst/>
              <a:ahLst/>
              <a:cxnLst>
                <a:cxn ang="0">
                  <a:pos x="467" y="217"/>
                </a:cxn>
                <a:cxn ang="0">
                  <a:pos x="473" y="186"/>
                </a:cxn>
                <a:cxn ang="0">
                  <a:pos x="474" y="173"/>
                </a:cxn>
                <a:cxn ang="0">
                  <a:pos x="473" y="161"/>
                </a:cxn>
                <a:cxn ang="0">
                  <a:pos x="471" y="151"/>
                </a:cxn>
                <a:cxn ang="0">
                  <a:pos x="468" y="141"/>
                </a:cxn>
                <a:cxn ang="0">
                  <a:pos x="464" y="133"/>
                </a:cxn>
                <a:cxn ang="0">
                  <a:pos x="459" y="125"/>
                </a:cxn>
                <a:cxn ang="0">
                  <a:pos x="452" y="118"/>
                </a:cxn>
                <a:cxn ang="0">
                  <a:pos x="445" y="113"/>
                </a:cxn>
                <a:cxn ang="0">
                  <a:pos x="437" y="108"/>
                </a:cxn>
                <a:cxn ang="0">
                  <a:pos x="428" y="104"/>
                </a:cxn>
                <a:cxn ang="0">
                  <a:pos x="419" y="100"/>
                </a:cxn>
                <a:cxn ang="0">
                  <a:pos x="408" y="97"/>
                </a:cxn>
                <a:cxn ang="0">
                  <a:pos x="398" y="95"/>
                </a:cxn>
                <a:cxn ang="0">
                  <a:pos x="387" y="93"/>
                </a:cxn>
                <a:cxn ang="0">
                  <a:pos x="375" y="92"/>
                </a:cxn>
                <a:cxn ang="0">
                  <a:pos x="364" y="91"/>
                </a:cxn>
                <a:cxn ang="0">
                  <a:pos x="352" y="90"/>
                </a:cxn>
                <a:cxn ang="0">
                  <a:pos x="341" y="89"/>
                </a:cxn>
                <a:cxn ang="0">
                  <a:pos x="329" y="89"/>
                </a:cxn>
                <a:cxn ang="0">
                  <a:pos x="317" y="88"/>
                </a:cxn>
                <a:cxn ang="0">
                  <a:pos x="305" y="88"/>
                </a:cxn>
                <a:cxn ang="0">
                  <a:pos x="294" y="87"/>
                </a:cxn>
                <a:cxn ang="0">
                  <a:pos x="283" y="87"/>
                </a:cxn>
                <a:cxn ang="0">
                  <a:pos x="273" y="86"/>
                </a:cxn>
                <a:cxn ang="0">
                  <a:pos x="263" y="85"/>
                </a:cxn>
                <a:cxn ang="0">
                  <a:pos x="253" y="84"/>
                </a:cxn>
                <a:cxn ang="0">
                  <a:pos x="244" y="82"/>
                </a:cxn>
                <a:cxn ang="0">
                  <a:pos x="236" y="80"/>
                </a:cxn>
                <a:cxn ang="0">
                  <a:pos x="229" y="77"/>
                </a:cxn>
                <a:cxn ang="0">
                  <a:pos x="222" y="74"/>
                </a:cxn>
                <a:cxn ang="0">
                  <a:pos x="211" y="67"/>
                </a:cxn>
                <a:cxn ang="0">
                  <a:pos x="205" y="64"/>
                </a:cxn>
                <a:cxn ang="0">
                  <a:pos x="199" y="60"/>
                </a:cxn>
                <a:cxn ang="0">
                  <a:pos x="193" y="57"/>
                </a:cxn>
                <a:cxn ang="0">
                  <a:pos x="187" y="53"/>
                </a:cxn>
                <a:cxn ang="0">
                  <a:pos x="180" y="49"/>
                </a:cxn>
                <a:cxn ang="0">
                  <a:pos x="173" y="45"/>
                </a:cxn>
                <a:cxn ang="0">
                  <a:pos x="167" y="41"/>
                </a:cxn>
                <a:cxn ang="0">
                  <a:pos x="159" y="38"/>
                </a:cxn>
                <a:cxn ang="0">
                  <a:pos x="152" y="34"/>
                </a:cxn>
                <a:cxn ang="0">
                  <a:pos x="145" y="31"/>
                </a:cxn>
                <a:cxn ang="0">
                  <a:pos x="137" y="27"/>
                </a:cxn>
                <a:cxn ang="0">
                  <a:pos x="130" y="24"/>
                </a:cxn>
                <a:cxn ang="0">
                  <a:pos x="122" y="21"/>
                </a:cxn>
                <a:cxn ang="0">
                  <a:pos x="115" y="17"/>
                </a:cxn>
                <a:cxn ang="0">
                  <a:pos x="107" y="15"/>
                </a:cxn>
                <a:cxn ang="0">
                  <a:pos x="99" y="12"/>
                </a:cxn>
                <a:cxn ang="0">
                  <a:pos x="92" y="9"/>
                </a:cxn>
                <a:cxn ang="0">
                  <a:pos x="84" y="7"/>
                </a:cxn>
                <a:cxn ang="0">
                  <a:pos x="77" y="5"/>
                </a:cxn>
                <a:cxn ang="0">
                  <a:pos x="69" y="3"/>
                </a:cxn>
                <a:cxn ang="0">
                  <a:pos x="61" y="2"/>
                </a:cxn>
                <a:cxn ang="0">
                  <a:pos x="54" y="1"/>
                </a:cxn>
                <a:cxn ang="0">
                  <a:pos x="47" y="0"/>
                </a:cxn>
                <a:cxn ang="0">
                  <a:pos x="40" y="0"/>
                </a:cxn>
                <a:cxn ang="0">
                  <a:pos x="33" y="0"/>
                </a:cxn>
                <a:cxn ang="0">
                  <a:pos x="26" y="0"/>
                </a:cxn>
                <a:cxn ang="0">
                  <a:pos x="19" y="1"/>
                </a:cxn>
                <a:cxn ang="0">
                  <a:pos x="13" y="2"/>
                </a:cxn>
                <a:cxn ang="0">
                  <a:pos x="6" y="4"/>
                </a:cxn>
                <a:cxn ang="0">
                  <a:pos x="0" y="7"/>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5" name="Freeform 45"/>
            <p:cNvSpPr>
              <a:spLocks/>
            </p:cNvSpPr>
            <p:nvPr/>
          </p:nvSpPr>
          <p:spPr bwMode="auto">
            <a:xfrm>
              <a:off x="2880" y="2406"/>
              <a:ext cx="539" cy="155"/>
            </a:xfrm>
            <a:custGeom>
              <a:avLst/>
              <a:gdLst/>
              <a:ahLst/>
              <a:cxnLst>
                <a:cxn ang="0">
                  <a:pos x="8" y="20"/>
                </a:cxn>
                <a:cxn ang="0">
                  <a:pos x="19" y="31"/>
                </a:cxn>
                <a:cxn ang="0">
                  <a:pos x="32" y="43"/>
                </a:cxn>
                <a:cxn ang="0">
                  <a:pos x="47" y="56"/>
                </a:cxn>
                <a:cxn ang="0">
                  <a:pos x="63" y="68"/>
                </a:cxn>
                <a:cxn ang="0">
                  <a:pos x="81" y="81"/>
                </a:cxn>
                <a:cxn ang="0">
                  <a:pos x="99" y="94"/>
                </a:cxn>
                <a:cxn ang="0">
                  <a:pos x="118" y="106"/>
                </a:cxn>
                <a:cxn ang="0">
                  <a:pos x="137" y="117"/>
                </a:cxn>
                <a:cxn ang="0">
                  <a:pos x="156" y="128"/>
                </a:cxn>
                <a:cxn ang="0">
                  <a:pos x="175" y="136"/>
                </a:cxn>
                <a:cxn ang="0">
                  <a:pos x="193" y="144"/>
                </a:cxn>
                <a:cxn ang="0">
                  <a:pos x="210" y="150"/>
                </a:cxn>
                <a:cxn ang="0">
                  <a:pos x="226" y="153"/>
                </a:cxn>
                <a:cxn ang="0">
                  <a:pos x="241" y="154"/>
                </a:cxn>
                <a:cxn ang="0">
                  <a:pos x="253" y="153"/>
                </a:cxn>
                <a:cxn ang="0">
                  <a:pos x="270" y="146"/>
                </a:cxn>
                <a:cxn ang="0">
                  <a:pos x="279" y="138"/>
                </a:cxn>
                <a:cxn ang="0">
                  <a:pos x="287" y="130"/>
                </a:cxn>
                <a:cxn ang="0">
                  <a:pos x="294" y="121"/>
                </a:cxn>
                <a:cxn ang="0">
                  <a:pos x="299" y="111"/>
                </a:cxn>
                <a:cxn ang="0">
                  <a:pos x="304" y="100"/>
                </a:cxn>
                <a:cxn ang="0">
                  <a:pos x="309" y="89"/>
                </a:cxn>
                <a:cxn ang="0">
                  <a:pos x="314" y="78"/>
                </a:cxn>
                <a:cxn ang="0">
                  <a:pos x="319" y="67"/>
                </a:cxn>
                <a:cxn ang="0">
                  <a:pos x="325" y="57"/>
                </a:cxn>
                <a:cxn ang="0">
                  <a:pos x="332" y="47"/>
                </a:cxn>
                <a:cxn ang="0">
                  <a:pos x="339" y="38"/>
                </a:cxn>
                <a:cxn ang="0">
                  <a:pos x="348" y="31"/>
                </a:cxn>
                <a:cxn ang="0">
                  <a:pos x="359" y="25"/>
                </a:cxn>
                <a:cxn ang="0">
                  <a:pos x="372" y="21"/>
                </a:cxn>
                <a:cxn ang="0">
                  <a:pos x="389" y="18"/>
                </a:cxn>
                <a:cxn ang="0">
                  <a:pos x="399" y="16"/>
                </a:cxn>
                <a:cxn ang="0">
                  <a:pos x="408" y="15"/>
                </a:cxn>
                <a:cxn ang="0">
                  <a:pos x="418" y="13"/>
                </a:cxn>
                <a:cxn ang="0">
                  <a:pos x="428" y="11"/>
                </a:cxn>
                <a:cxn ang="0">
                  <a:pos x="438" y="10"/>
                </a:cxn>
                <a:cxn ang="0">
                  <a:pos x="448" y="8"/>
                </a:cxn>
                <a:cxn ang="0">
                  <a:pos x="458" y="7"/>
                </a:cxn>
                <a:cxn ang="0">
                  <a:pos x="468" y="5"/>
                </a:cxn>
                <a:cxn ang="0">
                  <a:pos x="478" y="4"/>
                </a:cxn>
                <a:cxn ang="0">
                  <a:pos x="488" y="3"/>
                </a:cxn>
                <a:cxn ang="0">
                  <a:pos x="498" y="2"/>
                </a:cxn>
                <a:cxn ang="0">
                  <a:pos x="508" y="1"/>
                </a:cxn>
                <a:cxn ang="0">
                  <a:pos x="518" y="0"/>
                </a:cxn>
                <a:cxn ang="0">
                  <a:pos x="528" y="0"/>
                </a:cxn>
                <a:cxn ang="0">
                  <a:pos x="538" y="0"/>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6" name="Freeform 46"/>
            <p:cNvSpPr>
              <a:spLocks/>
            </p:cNvSpPr>
            <p:nvPr/>
          </p:nvSpPr>
          <p:spPr bwMode="auto">
            <a:xfrm>
              <a:off x="3109" y="2061"/>
              <a:ext cx="453" cy="318"/>
            </a:xfrm>
            <a:custGeom>
              <a:avLst/>
              <a:gdLst/>
              <a:ahLst/>
              <a:cxnLst>
                <a:cxn ang="0">
                  <a:pos x="0" y="297"/>
                </a:cxn>
                <a:cxn ang="0">
                  <a:pos x="6" y="280"/>
                </a:cxn>
                <a:cxn ang="0">
                  <a:pos x="17" y="264"/>
                </a:cxn>
                <a:cxn ang="0">
                  <a:pos x="32" y="249"/>
                </a:cxn>
                <a:cxn ang="0">
                  <a:pos x="51" y="235"/>
                </a:cxn>
                <a:cxn ang="0">
                  <a:pos x="74" y="222"/>
                </a:cxn>
                <a:cxn ang="0">
                  <a:pos x="98" y="210"/>
                </a:cxn>
                <a:cxn ang="0">
                  <a:pos x="125" y="199"/>
                </a:cxn>
                <a:cxn ang="0">
                  <a:pos x="151" y="187"/>
                </a:cxn>
                <a:cxn ang="0">
                  <a:pos x="179" y="177"/>
                </a:cxn>
                <a:cxn ang="0">
                  <a:pos x="206" y="167"/>
                </a:cxn>
                <a:cxn ang="0">
                  <a:pos x="231" y="157"/>
                </a:cxn>
                <a:cxn ang="0">
                  <a:pos x="255" y="147"/>
                </a:cxn>
                <a:cxn ang="0">
                  <a:pos x="277" y="137"/>
                </a:cxn>
                <a:cxn ang="0">
                  <a:pos x="295" y="127"/>
                </a:cxn>
                <a:cxn ang="0">
                  <a:pos x="309" y="117"/>
                </a:cxn>
                <a:cxn ang="0">
                  <a:pos x="320" y="105"/>
                </a:cxn>
                <a:cxn ang="0">
                  <a:pos x="327" y="97"/>
                </a:cxn>
                <a:cxn ang="0">
                  <a:pos x="333" y="89"/>
                </a:cxn>
                <a:cxn ang="0">
                  <a:pos x="338" y="81"/>
                </a:cxn>
                <a:cxn ang="0">
                  <a:pos x="344" y="72"/>
                </a:cxn>
                <a:cxn ang="0">
                  <a:pos x="349" y="63"/>
                </a:cxn>
                <a:cxn ang="0">
                  <a:pos x="355" y="55"/>
                </a:cxn>
                <a:cxn ang="0">
                  <a:pos x="360" y="47"/>
                </a:cxn>
                <a:cxn ang="0">
                  <a:pos x="366" y="39"/>
                </a:cxn>
                <a:cxn ang="0">
                  <a:pos x="372" y="31"/>
                </a:cxn>
                <a:cxn ang="0">
                  <a:pos x="379" y="24"/>
                </a:cxn>
                <a:cxn ang="0">
                  <a:pos x="387" y="18"/>
                </a:cxn>
                <a:cxn ang="0">
                  <a:pos x="395" y="12"/>
                </a:cxn>
                <a:cxn ang="0">
                  <a:pos x="404" y="7"/>
                </a:cxn>
                <a:cxn ang="0">
                  <a:pos x="414" y="3"/>
                </a:cxn>
                <a:cxn ang="0">
                  <a:pos x="421" y="1"/>
                </a:cxn>
                <a:cxn ang="0">
                  <a:pos x="423" y="1"/>
                </a:cxn>
                <a:cxn ang="0">
                  <a:pos x="425" y="1"/>
                </a:cxn>
                <a:cxn ang="0">
                  <a:pos x="427" y="1"/>
                </a:cxn>
                <a:cxn ang="0">
                  <a:pos x="429" y="1"/>
                </a:cxn>
                <a:cxn ang="0">
                  <a:pos x="431" y="0"/>
                </a:cxn>
                <a:cxn ang="0">
                  <a:pos x="433" y="0"/>
                </a:cxn>
                <a:cxn ang="0">
                  <a:pos x="436" y="0"/>
                </a:cxn>
                <a:cxn ang="0">
                  <a:pos x="438" y="0"/>
                </a:cxn>
                <a:cxn ang="0">
                  <a:pos x="440" y="0"/>
                </a:cxn>
                <a:cxn ang="0">
                  <a:pos x="442" y="1"/>
                </a:cxn>
                <a:cxn ang="0">
                  <a:pos x="444" y="1"/>
                </a:cxn>
                <a:cxn ang="0">
                  <a:pos x="446" y="1"/>
                </a:cxn>
                <a:cxn ang="0">
                  <a:pos x="448" y="1"/>
                </a:cxn>
                <a:cxn ang="0">
                  <a:pos x="450" y="1"/>
                </a:cxn>
                <a:cxn ang="0">
                  <a:pos x="452" y="2"/>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3" y="1"/>
                  </a:lnTo>
                  <a:lnTo>
                    <a:pt x="425" y="1"/>
                  </a:lnTo>
                  <a:lnTo>
                    <a:pt x="425" y="1"/>
                  </a:lnTo>
                  <a:lnTo>
                    <a:pt x="427" y="1"/>
                  </a:lnTo>
                  <a:lnTo>
                    <a:pt x="427" y="1"/>
                  </a:lnTo>
                  <a:lnTo>
                    <a:pt x="429" y="1"/>
                  </a:lnTo>
                  <a:lnTo>
                    <a:pt x="429" y="1"/>
                  </a:lnTo>
                  <a:lnTo>
                    <a:pt x="431" y="0"/>
                  </a:lnTo>
                  <a:lnTo>
                    <a:pt x="431" y="0"/>
                  </a:lnTo>
                  <a:lnTo>
                    <a:pt x="433"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7" name="Freeform 47"/>
            <p:cNvSpPr>
              <a:spLocks/>
            </p:cNvSpPr>
            <p:nvPr/>
          </p:nvSpPr>
          <p:spPr bwMode="auto">
            <a:xfrm>
              <a:off x="3529" y="2172"/>
              <a:ext cx="144" cy="111"/>
            </a:xfrm>
            <a:custGeom>
              <a:avLst/>
              <a:gdLst/>
              <a:ahLst/>
              <a:cxnLst>
                <a:cxn ang="0">
                  <a:pos x="143" y="6"/>
                </a:cxn>
                <a:cxn ang="0">
                  <a:pos x="130" y="2"/>
                </a:cxn>
                <a:cxn ang="0">
                  <a:pos x="123" y="1"/>
                </a:cxn>
                <a:cxn ang="0">
                  <a:pos x="117" y="1"/>
                </a:cxn>
                <a:cxn ang="0">
                  <a:pos x="111" y="0"/>
                </a:cxn>
                <a:cxn ang="0">
                  <a:pos x="105" y="1"/>
                </a:cxn>
                <a:cxn ang="0">
                  <a:pos x="98" y="2"/>
                </a:cxn>
                <a:cxn ang="0">
                  <a:pos x="92" y="2"/>
                </a:cxn>
                <a:cxn ang="0">
                  <a:pos x="86" y="4"/>
                </a:cxn>
                <a:cxn ang="0">
                  <a:pos x="81" y="6"/>
                </a:cxn>
                <a:cxn ang="0">
                  <a:pos x="75" y="8"/>
                </a:cxn>
                <a:cxn ang="0">
                  <a:pos x="69" y="10"/>
                </a:cxn>
                <a:cxn ang="0">
                  <a:pos x="63" y="13"/>
                </a:cxn>
                <a:cxn ang="0">
                  <a:pos x="58" y="16"/>
                </a:cxn>
                <a:cxn ang="0">
                  <a:pos x="53" y="19"/>
                </a:cxn>
                <a:cxn ang="0">
                  <a:pos x="48" y="23"/>
                </a:cxn>
                <a:cxn ang="0">
                  <a:pos x="43" y="26"/>
                </a:cxn>
                <a:cxn ang="0">
                  <a:pos x="38" y="31"/>
                </a:cxn>
                <a:cxn ang="0">
                  <a:pos x="34" y="35"/>
                </a:cxn>
                <a:cxn ang="0">
                  <a:pos x="30" y="40"/>
                </a:cxn>
                <a:cxn ang="0">
                  <a:pos x="26" y="44"/>
                </a:cxn>
                <a:cxn ang="0">
                  <a:pos x="22" y="50"/>
                </a:cxn>
                <a:cxn ang="0">
                  <a:pos x="18" y="55"/>
                </a:cxn>
                <a:cxn ang="0">
                  <a:pos x="15" y="60"/>
                </a:cxn>
                <a:cxn ang="0">
                  <a:pos x="12" y="66"/>
                </a:cxn>
                <a:cxn ang="0">
                  <a:pos x="9" y="72"/>
                </a:cxn>
                <a:cxn ang="0">
                  <a:pos x="7" y="78"/>
                </a:cxn>
                <a:cxn ang="0">
                  <a:pos x="5" y="84"/>
                </a:cxn>
                <a:cxn ang="0">
                  <a:pos x="3" y="90"/>
                </a:cxn>
                <a:cxn ang="0">
                  <a:pos x="1" y="97"/>
                </a:cxn>
                <a:cxn ang="0">
                  <a:pos x="0" y="104"/>
                </a:cxn>
                <a:cxn ang="0">
                  <a:pos x="0" y="110"/>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8" name="Freeform 48"/>
            <p:cNvSpPr>
              <a:spLocks/>
            </p:cNvSpPr>
            <p:nvPr/>
          </p:nvSpPr>
          <p:spPr bwMode="auto">
            <a:xfrm>
              <a:off x="3386" y="1520"/>
              <a:ext cx="283" cy="445"/>
            </a:xfrm>
            <a:custGeom>
              <a:avLst/>
              <a:gdLst/>
              <a:ahLst/>
              <a:cxnLst>
                <a:cxn ang="0">
                  <a:pos x="276" y="22"/>
                </a:cxn>
                <a:cxn ang="0">
                  <a:pos x="280" y="42"/>
                </a:cxn>
                <a:cxn ang="0">
                  <a:pos x="282" y="58"/>
                </a:cxn>
                <a:cxn ang="0">
                  <a:pos x="282" y="73"/>
                </a:cxn>
                <a:cxn ang="0">
                  <a:pos x="280" y="85"/>
                </a:cxn>
                <a:cxn ang="0">
                  <a:pos x="278" y="96"/>
                </a:cxn>
                <a:cxn ang="0">
                  <a:pos x="274" y="105"/>
                </a:cxn>
                <a:cxn ang="0">
                  <a:pos x="269" y="114"/>
                </a:cxn>
                <a:cxn ang="0">
                  <a:pos x="263" y="122"/>
                </a:cxn>
                <a:cxn ang="0">
                  <a:pos x="257" y="130"/>
                </a:cxn>
                <a:cxn ang="0">
                  <a:pos x="251" y="139"/>
                </a:cxn>
                <a:cxn ang="0">
                  <a:pos x="244" y="148"/>
                </a:cxn>
                <a:cxn ang="0">
                  <a:pos x="238" y="158"/>
                </a:cxn>
                <a:cxn ang="0">
                  <a:pos x="232" y="170"/>
                </a:cxn>
                <a:cxn ang="0">
                  <a:pos x="227" y="184"/>
                </a:cxn>
                <a:cxn ang="0">
                  <a:pos x="222" y="200"/>
                </a:cxn>
                <a:cxn ang="0">
                  <a:pos x="218" y="217"/>
                </a:cxn>
                <a:cxn ang="0">
                  <a:pos x="217" y="226"/>
                </a:cxn>
                <a:cxn ang="0">
                  <a:pos x="216" y="233"/>
                </a:cxn>
                <a:cxn ang="0">
                  <a:pos x="215" y="239"/>
                </a:cxn>
                <a:cxn ang="0">
                  <a:pos x="215" y="244"/>
                </a:cxn>
                <a:cxn ang="0">
                  <a:pos x="215" y="248"/>
                </a:cxn>
                <a:cxn ang="0">
                  <a:pos x="215" y="252"/>
                </a:cxn>
                <a:cxn ang="0">
                  <a:pos x="214" y="255"/>
                </a:cxn>
                <a:cxn ang="0">
                  <a:pos x="214" y="258"/>
                </a:cxn>
                <a:cxn ang="0">
                  <a:pos x="213" y="262"/>
                </a:cxn>
                <a:cxn ang="0">
                  <a:pos x="211" y="266"/>
                </a:cxn>
                <a:cxn ang="0">
                  <a:pos x="208" y="270"/>
                </a:cxn>
                <a:cxn ang="0">
                  <a:pos x="204" y="276"/>
                </a:cxn>
                <a:cxn ang="0">
                  <a:pos x="200" y="282"/>
                </a:cxn>
                <a:cxn ang="0">
                  <a:pos x="194" y="291"/>
                </a:cxn>
                <a:cxn ang="0">
                  <a:pos x="180" y="310"/>
                </a:cxn>
                <a:cxn ang="0">
                  <a:pos x="170" y="325"/>
                </a:cxn>
                <a:cxn ang="0">
                  <a:pos x="161" y="340"/>
                </a:cxn>
                <a:cxn ang="0">
                  <a:pos x="152" y="356"/>
                </a:cxn>
                <a:cxn ang="0">
                  <a:pos x="143" y="371"/>
                </a:cxn>
                <a:cxn ang="0">
                  <a:pos x="134" y="386"/>
                </a:cxn>
                <a:cxn ang="0">
                  <a:pos x="124" y="400"/>
                </a:cxn>
                <a:cxn ang="0">
                  <a:pos x="114" y="412"/>
                </a:cxn>
                <a:cxn ang="0">
                  <a:pos x="104" y="423"/>
                </a:cxn>
                <a:cxn ang="0">
                  <a:pos x="93" y="432"/>
                </a:cxn>
                <a:cxn ang="0">
                  <a:pos x="81" y="439"/>
                </a:cxn>
                <a:cxn ang="0">
                  <a:pos x="68" y="443"/>
                </a:cxn>
                <a:cxn ang="0">
                  <a:pos x="53" y="444"/>
                </a:cxn>
                <a:cxn ang="0">
                  <a:pos x="37" y="443"/>
                </a:cxn>
                <a:cxn ang="0">
                  <a:pos x="20" y="438"/>
                </a:cxn>
                <a:cxn ang="0">
                  <a:pos x="0" y="429"/>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89" name="Freeform 49"/>
            <p:cNvSpPr>
              <a:spLocks/>
            </p:cNvSpPr>
            <p:nvPr/>
          </p:nvSpPr>
          <p:spPr bwMode="auto">
            <a:xfrm>
              <a:off x="2558" y="1015"/>
              <a:ext cx="204" cy="687"/>
            </a:xfrm>
            <a:custGeom>
              <a:avLst/>
              <a:gdLst/>
              <a:ahLst/>
              <a:cxnLst>
                <a:cxn ang="0">
                  <a:pos x="1" y="18"/>
                </a:cxn>
                <a:cxn ang="0">
                  <a:pos x="0" y="36"/>
                </a:cxn>
                <a:cxn ang="0">
                  <a:pos x="0" y="53"/>
                </a:cxn>
                <a:cxn ang="0">
                  <a:pos x="4" y="70"/>
                </a:cxn>
                <a:cxn ang="0">
                  <a:pos x="8" y="86"/>
                </a:cxn>
                <a:cxn ang="0">
                  <a:pos x="15" y="101"/>
                </a:cxn>
                <a:cxn ang="0">
                  <a:pos x="22" y="117"/>
                </a:cxn>
                <a:cxn ang="0">
                  <a:pos x="31" y="132"/>
                </a:cxn>
                <a:cxn ang="0">
                  <a:pos x="40" y="147"/>
                </a:cxn>
                <a:cxn ang="0">
                  <a:pos x="48" y="161"/>
                </a:cxn>
                <a:cxn ang="0">
                  <a:pos x="57" y="177"/>
                </a:cxn>
                <a:cxn ang="0">
                  <a:pos x="65" y="192"/>
                </a:cxn>
                <a:cxn ang="0">
                  <a:pos x="72" y="207"/>
                </a:cxn>
                <a:cxn ang="0">
                  <a:pos x="78" y="223"/>
                </a:cxn>
                <a:cxn ang="0">
                  <a:pos x="82" y="240"/>
                </a:cxn>
                <a:cxn ang="0">
                  <a:pos x="84" y="257"/>
                </a:cxn>
                <a:cxn ang="0">
                  <a:pos x="87" y="281"/>
                </a:cxn>
                <a:cxn ang="0">
                  <a:pos x="91" y="296"/>
                </a:cxn>
                <a:cxn ang="0">
                  <a:pos x="95" y="310"/>
                </a:cxn>
                <a:cxn ang="0">
                  <a:pos x="100" y="322"/>
                </a:cxn>
                <a:cxn ang="0">
                  <a:pos x="106" y="334"/>
                </a:cxn>
                <a:cxn ang="0">
                  <a:pos x="112" y="345"/>
                </a:cxn>
                <a:cxn ang="0">
                  <a:pos x="118" y="357"/>
                </a:cxn>
                <a:cxn ang="0">
                  <a:pos x="124" y="367"/>
                </a:cxn>
                <a:cxn ang="0">
                  <a:pos x="130" y="378"/>
                </a:cxn>
                <a:cxn ang="0">
                  <a:pos x="135" y="390"/>
                </a:cxn>
                <a:cxn ang="0">
                  <a:pos x="140" y="401"/>
                </a:cxn>
                <a:cxn ang="0">
                  <a:pos x="144" y="414"/>
                </a:cxn>
                <a:cxn ang="0">
                  <a:pos x="146" y="427"/>
                </a:cxn>
                <a:cxn ang="0">
                  <a:pos x="148" y="442"/>
                </a:cxn>
                <a:cxn ang="0">
                  <a:pos x="148" y="458"/>
                </a:cxn>
                <a:cxn ang="0">
                  <a:pos x="146" y="477"/>
                </a:cxn>
                <a:cxn ang="0">
                  <a:pos x="145" y="487"/>
                </a:cxn>
                <a:cxn ang="0">
                  <a:pos x="144" y="497"/>
                </a:cxn>
                <a:cxn ang="0">
                  <a:pos x="142" y="507"/>
                </a:cxn>
                <a:cxn ang="0">
                  <a:pos x="141" y="517"/>
                </a:cxn>
                <a:cxn ang="0">
                  <a:pos x="140" y="526"/>
                </a:cxn>
                <a:cxn ang="0">
                  <a:pos x="138" y="535"/>
                </a:cxn>
                <a:cxn ang="0">
                  <a:pos x="137" y="545"/>
                </a:cxn>
                <a:cxn ang="0">
                  <a:pos x="137" y="554"/>
                </a:cxn>
                <a:cxn ang="0">
                  <a:pos x="136" y="564"/>
                </a:cxn>
                <a:cxn ang="0">
                  <a:pos x="137" y="573"/>
                </a:cxn>
                <a:cxn ang="0">
                  <a:pos x="138" y="582"/>
                </a:cxn>
                <a:cxn ang="0">
                  <a:pos x="139" y="591"/>
                </a:cxn>
                <a:cxn ang="0">
                  <a:pos x="141" y="601"/>
                </a:cxn>
                <a:cxn ang="0">
                  <a:pos x="144" y="610"/>
                </a:cxn>
                <a:cxn ang="0">
                  <a:pos x="148" y="619"/>
                </a:cxn>
                <a:cxn ang="0">
                  <a:pos x="151" y="627"/>
                </a:cxn>
                <a:cxn ang="0">
                  <a:pos x="154" y="631"/>
                </a:cxn>
                <a:cxn ang="0">
                  <a:pos x="158" y="635"/>
                </a:cxn>
                <a:cxn ang="0">
                  <a:pos x="161" y="639"/>
                </a:cxn>
                <a:cxn ang="0">
                  <a:pos x="165" y="643"/>
                </a:cxn>
                <a:cxn ang="0">
                  <a:pos x="169" y="647"/>
                </a:cxn>
                <a:cxn ang="0">
                  <a:pos x="173" y="651"/>
                </a:cxn>
                <a:cxn ang="0">
                  <a:pos x="177" y="654"/>
                </a:cxn>
                <a:cxn ang="0">
                  <a:pos x="181" y="658"/>
                </a:cxn>
                <a:cxn ang="0">
                  <a:pos x="185" y="662"/>
                </a:cxn>
                <a:cxn ang="0">
                  <a:pos x="189" y="666"/>
                </a:cxn>
                <a:cxn ang="0">
                  <a:pos x="192" y="670"/>
                </a:cxn>
                <a:cxn ang="0">
                  <a:pos x="196" y="674"/>
                </a:cxn>
                <a:cxn ang="0">
                  <a:pos x="199" y="678"/>
                </a:cxn>
                <a:cxn ang="0">
                  <a:pos x="202" y="68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0" name="Freeform 50"/>
            <p:cNvSpPr>
              <a:spLocks/>
            </p:cNvSpPr>
            <p:nvPr/>
          </p:nvSpPr>
          <p:spPr bwMode="auto">
            <a:xfrm>
              <a:off x="2421" y="1920"/>
              <a:ext cx="713" cy="401"/>
            </a:xfrm>
            <a:custGeom>
              <a:avLst/>
              <a:gdLst/>
              <a:ahLst/>
              <a:cxnLst>
                <a:cxn ang="0">
                  <a:pos x="701" y="18"/>
                </a:cxn>
                <a:cxn ang="0">
                  <a:pos x="686" y="35"/>
                </a:cxn>
                <a:cxn ang="0">
                  <a:pos x="668" y="51"/>
                </a:cxn>
                <a:cxn ang="0">
                  <a:pos x="647" y="66"/>
                </a:cxn>
                <a:cxn ang="0">
                  <a:pos x="623" y="81"/>
                </a:cxn>
                <a:cxn ang="0">
                  <a:pos x="597" y="95"/>
                </a:cxn>
                <a:cxn ang="0">
                  <a:pos x="571" y="109"/>
                </a:cxn>
                <a:cxn ang="0">
                  <a:pos x="543" y="122"/>
                </a:cxn>
                <a:cxn ang="0">
                  <a:pos x="514" y="134"/>
                </a:cxn>
                <a:cxn ang="0">
                  <a:pos x="486" y="145"/>
                </a:cxn>
                <a:cxn ang="0">
                  <a:pos x="458" y="156"/>
                </a:cxn>
                <a:cxn ang="0">
                  <a:pos x="431" y="166"/>
                </a:cxn>
                <a:cxn ang="0">
                  <a:pos x="405" y="175"/>
                </a:cxn>
                <a:cxn ang="0">
                  <a:pos x="381" y="184"/>
                </a:cxn>
                <a:cxn ang="0">
                  <a:pos x="359" y="192"/>
                </a:cxn>
                <a:cxn ang="0">
                  <a:pos x="340" y="200"/>
                </a:cxn>
                <a:cxn ang="0">
                  <a:pos x="314" y="210"/>
                </a:cxn>
                <a:cxn ang="0">
                  <a:pos x="297" y="216"/>
                </a:cxn>
                <a:cxn ang="0">
                  <a:pos x="281" y="221"/>
                </a:cxn>
                <a:cxn ang="0">
                  <a:pos x="265" y="226"/>
                </a:cxn>
                <a:cxn ang="0">
                  <a:pos x="249" y="230"/>
                </a:cxn>
                <a:cxn ang="0">
                  <a:pos x="233" y="234"/>
                </a:cxn>
                <a:cxn ang="0">
                  <a:pos x="218" y="239"/>
                </a:cxn>
                <a:cxn ang="0">
                  <a:pos x="202" y="244"/>
                </a:cxn>
                <a:cxn ang="0">
                  <a:pos x="187" y="249"/>
                </a:cxn>
                <a:cxn ang="0">
                  <a:pos x="171" y="254"/>
                </a:cxn>
                <a:cxn ang="0">
                  <a:pos x="156" y="261"/>
                </a:cxn>
                <a:cxn ang="0">
                  <a:pos x="141" y="268"/>
                </a:cxn>
                <a:cxn ang="0">
                  <a:pos x="125" y="277"/>
                </a:cxn>
                <a:cxn ang="0">
                  <a:pos x="110" y="287"/>
                </a:cxn>
                <a:cxn ang="0">
                  <a:pos x="94" y="299"/>
                </a:cxn>
                <a:cxn ang="0">
                  <a:pos x="80" y="310"/>
                </a:cxn>
                <a:cxn ang="0">
                  <a:pos x="74" y="315"/>
                </a:cxn>
                <a:cxn ang="0">
                  <a:pos x="68" y="320"/>
                </a:cxn>
                <a:cxn ang="0">
                  <a:pos x="62" y="325"/>
                </a:cxn>
                <a:cxn ang="0">
                  <a:pos x="56" y="330"/>
                </a:cxn>
                <a:cxn ang="0">
                  <a:pos x="50" y="336"/>
                </a:cxn>
                <a:cxn ang="0">
                  <a:pos x="44" y="341"/>
                </a:cxn>
                <a:cxn ang="0">
                  <a:pos x="38" y="347"/>
                </a:cxn>
                <a:cxn ang="0">
                  <a:pos x="33" y="353"/>
                </a:cxn>
                <a:cxn ang="0">
                  <a:pos x="27" y="359"/>
                </a:cxn>
                <a:cxn ang="0">
                  <a:pos x="22" y="365"/>
                </a:cxn>
                <a:cxn ang="0">
                  <a:pos x="17" y="372"/>
                </a:cxn>
                <a:cxn ang="0">
                  <a:pos x="12" y="378"/>
                </a:cxn>
                <a:cxn ang="0">
                  <a:pos x="7" y="385"/>
                </a:cxn>
                <a:cxn ang="0">
                  <a:pos x="3" y="392"/>
                </a:cxn>
                <a:cxn ang="0">
                  <a:pos x="0" y="400"/>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1" name="Line 51"/>
            <p:cNvSpPr>
              <a:spLocks noChangeShapeType="1"/>
            </p:cNvSpPr>
            <p:nvPr/>
          </p:nvSpPr>
          <p:spPr bwMode="auto">
            <a:xfrm flipV="1">
              <a:off x="1906" y="2282"/>
              <a:ext cx="32" cy="20"/>
            </a:xfrm>
            <a:prstGeom prst="line">
              <a:avLst/>
            </a:prstGeom>
            <a:noFill/>
            <a:ln w="74930">
              <a:solidFill>
                <a:srgbClr val="000000"/>
              </a:solidFill>
              <a:round/>
              <a:headEnd/>
              <a:tailEnd/>
            </a:ln>
            <a:effectLst/>
          </p:spPr>
          <p:txBody>
            <a:bodyPr wrap="none" anchor="ctr"/>
            <a:lstStyle/>
            <a:p>
              <a:endParaRPr lang="en-US"/>
            </a:p>
          </p:txBody>
        </p:sp>
        <p:sp>
          <p:nvSpPr>
            <p:cNvPr id="547892" name="Line 52"/>
            <p:cNvSpPr>
              <a:spLocks noChangeShapeType="1"/>
            </p:cNvSpPr>
            <p:nvPr/>
          </p:nvSpPr>
          <p:spPr bwMode="auto">
            <a:xfrm>
              <a:off x="3204" y="1301"/>
              <a:ext cx="0" cy="38"/>
            </a:xfrm>
            <a:prstGeom prst="line">
              <a:avLst/>
            </a:prstGeom>
            <a:noFill/>
            <a:ln w="74930">
              <a:solidFill>
                <a:srgbClr val="000000"/>
              </a:solidFill>
              <a:round/>
              <a:headEnd/>
              <a:tailEnd/>
            </a:ln>
            <a:effectLst/>
          </p:spPr>
          <p:txBody>
            <a:bodyPr wrap="none" anchor="ctr"/>
            <a:lstStyle/>
            <a:p>
              <a:endParaRPr lang="en-US"/>
            </a:p>
          </p:txBody>
        </p:sp>
        <p:sp>
          <p:nvSpPr>
            <p:cNvPr id="547893" name="Freeform 53"/>
            <p:cNvSpPr>
              <a:spLocks/>
            </p:cNvSpPr>
            <p:nvPr/>
          </p:nvSpPr>
          <p:spPr bwMode="auto">
            <a:xfrm>
              <a:off x="3125" y="1852"/>
              <a:ext cx="247" cy="117"/>
            </a:xfrm>
            <a:custGeom>
              <a:avLst/>
              <a:gdLst/>
              <a:ahLst/>
              <a:cxnLst>
                <a:cxn ang="0">
                  <a:pos x="0" y="78"/>
                </a:cxn>
                <a:cxn ang="0">
                  <a:pos x="20" y="69"/>
                </a:cxn>
                <a:cxn ang="0">
                  <a:pos x="30" y="64"/>
                </a:cxn>
                <a:cxn ang="0">
                  <a:pos x="40" y="59"/>
                </a:cxn>
                <a:cxn ang="0">
                  <a:pos x="49" y="54"/>
                </a:cxn>
                <a:cxn ang="0">
                  <a:pos x="59" y="48"/>
                </a:cxn>
                <a:cxn ang="0">
                  <a:pos x="69" y="42"/>
                </a:cxn>
                <a:cxn ang="0">
                  <a:pos x="79" y="37"/>
                </a:cxn>
                <a:cxn ang="0">
                  <a:pos x="89" y="32"/>
                </a:cxn>
                <a:cxn ang="0">
                  <a:pos x="99" y="26"/>
                </a:cxn>
                <a:cxn ang="0">
                  <a:pos x="108" y="21"/>
                </a:cxn>
                <a:cxn ang="0">
                  <a:pos x="118" y="17"/>
                </a:cxn>
                <a:cxn ang="0">
                  <a:pos x="127" y="12"/>
                </a:cxn>
                <a:cxn ang="0">
                  <a:pos x="136" y="9"/>
                </a:cxn>
                <a:cxn ang="0">
                  <a:pos x="145" y="6"/>
                </a:cxn>
                <a:cxn ang="0">
                  <a:pos x="153" y="3"/>
                </a:cxn>
                <a:cxn ang="0">
                  <a:pos x="162" y="1"/>
                </a:cxn>
                <a:cxn ang="0">
                  <a:pos x="170" y="0"/>
                </a:cxn>
                <a:cxn ang="0">
                  <a:pos x="178" y="0"/>
                </a:cxn>
                <a:cxn ang="0">
                  <a:pos x="185" y="1"/>
                </a:cxn>
                <a:cxn ang="0">
                  <a:pos x="193" y="3"/>
                </a:cxn>
                <a:cxn ang="0">
                  <a:pos x="200" y="6"/>
                </a:cxn>
                <a:cxn ang="0">
                  <a:pos x="206" y="10"/>
                </a:cxn>
                <a:cxn ang="0">
                  <a:pos x="213" y="16"/>
                </a:cxn>
                <a:cxn ang="0">
                  <a:pos x="218" y="23"/>
                </a:cxn>
                <a:cxn ang="0">
                  <a:pos x="223" y="31"/>
                </a:cxn>
                <a:cxn ang="0">
                  <a:pos x="229" y="41"/>
                </a:cxn>
                <a:cxn ang="0">
                  <a:pos x="233" y="52"/>
                </a:cxn>
                <a:cxn ang="0">
                  <a:pos x="237" y="66"/>
                </a:cxn>
                <a:cxn ang="0">
                  <a:pos x="240" y="80"/>
                </a:cxn>
                <a:cxn ang="0">
                  <a:pos x="243" y="97"/>
                </a:cxn>
                <a:cxn ang="0">
                  <a:pos x="246" y="116"/>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4" name="Freeform 54"/>
            <p:cNvSpPr>
              <a:spLocks/>
            </p:cNvSpPr>
            <p:nvPr/>
          </p:nvSpPr>
          <p:spPr bwMode="auto">
            <a:xfrm>
              <a:off x="3147" y="1339"/>
              <a:ext cx="288" cy="393"/>
            </a:xfrm>
            <a:custGeom>
              <a:avLst/>
              <a:gdLst/>
              <a:ahLst/>
              <a:cxnLst>
                <a:cxn ang="0">
                  <a:pos x="69" y="25"/>
                </a:cxn>
                <a:cxn ang="0">
                  <a:pos x="73" y="47"/>
                </a:cxn>
                <a:cxn ang="0">
                  <a:pos x="71" y="67"/>
                </a:cxn>
                <a:cxn ang="0">
                  <a:pos x="65" y="85"/>
                </a:cxn>
                <a:cxn ang="0">
                  <a:pos x="56" y="103"/>
                </a:cxn>
                <a:cxn ang="0">
                  <a:pos x="45" y="119"/>
                </a:cxn>
                <a:cxn ang="0">
                  <a:pos x="33" y="137"/>
                </a:cxn>
                <a:cxn ang="0">
                  <a:pos x="21" y="154"/>
                </a:cxn>
                <a:cxn ang="0">
                  <a:pos x="11" y="173"/>
                </a:cxn>
                <a:cxn ang="0">
                  <a:pos x="4" y="194"/>
                </a:cxn>
                <a:cxn ang="0">
                  <a:pos x="1" y="216"/>
                </a:cxn>
                <a:cxn ang="0">
                  <a:pos x="1" y="227"/>
                </a:cxn>
                <a:cxn ang="0">
                  <a:pos x="1" y="237"/>
                </a:cxn>
                <a:cxn ang="0">
                  <a:pos x="0" y="248"/>
                </a:cxn>
                <a:cxn ang="0">
                  <a:pos x="1" y="259"/>
                </a:cxn>
                <a:cxn ang="0">
                  <a:pos x="1" y="270"/>
                </a:cxn>
                <a:cxn ang="0">
                  <a:pos x="1" y="281"/>
                </a:cxn>
                <a:cxn ang="0">
                  <a:pos x="1" y="292"/>
                </a:cxn>
                <a:cxn ang="0">
                  <a:pos x="1" y="302"/>
                </a:cxn>
                <a:cxn ang="0">
                  <a:pos x="1" y="313"/>
                </a:cxn>
                <a:cxn ang="0">
                  <a:pos x="2" y="324"/>
                </a:cxn>
                <a:cxn ang="0">
                  <a:pos x="27" y="337"/>
                </a:cxn>
                <a:cxn ang="0">
                  <a:pos x="46" y="337"/>
                </a:cxn>
                <a:cxn ang="0">
                  <a:pos x="64" y="331"/>
                </a:cxn>
                <a:cxn ang="0">
                  <a:pos x="82" y="322"/>
                </a:cxn>
                <a:cxn ang="0">
                  <a:pos x="100" y="311"/>
                </a:cxn>
                <a:cxn ang="0">
                  <a:pos x="117" y="299"/>
                </a:cxn>
                <a:cxn ang="0">
                  <a:pos x="135" y="290"/>
                </a:cxn>
                <a:cxn ang="0">
                  <a:pos x="152" y="284"/>
                </a:cxn>
                <a:cxn ang="0">
                  <a:pos x="169" y="283"/>
                </a:cxn>
                <a:cxn ang="0">
                  <a:pos x="186" y="291"/>
                </a:cxn>
                <a:cxn ang="0">
                  <a:pos x="201" y="305"/>
                </a:cxn>
                <a:cxn ang="0">
                  <a:pos x="207" y="315"/>
                </a:cxn>
                <a:cxn ang="0">
                  <a:pos x="212" y="326"/>
                </a:cxn>
                <a:cxn ang="0">
                  <a:pos x="215" y="336"/>
                </a:cxn>
                <a:cxn ang="0">
                  <a:pos x="218" y="347"/>
                </a:cxn>
                <a:cxn ang="0">
                  <a:pos x="220" y="357"/>
                </a:cxn>
                <a:cxn ang="0">
                  <a:pos x="224" y="366"/>
                </a:cxn>
                <a:cxn ang="0">
                  <a:pos x="229" y="374"/>
                </a:cxn>
                <a:cxn ang="0">
                  <a:pos x="236" y="381"/>
                </a:cxn>
                <a:cxn ang="0">
                  <a:pos x="246" y="387"/>
                </a:cxn>
                <a:cxn ang="0">
                  <a:pos x="257" y="391"/>
                </a:cxn>
                <a:cxn ang="0">
                  <a:pos x="260" y="391"/>
                </a:cxn>
                <a:cxn ang="0">
                  <a:pos x="263" y="392"/>
                </a:cxn>
                <a:cxn ang="0">
                  <a:pos x="266" y="392"/>
                </a:cxn>
                <a:cxn ang="0">
                  <a:pos x="269" y="392"/>
                </a:cxn>
                <a:cxn ang="0">
                  <a:pos x="272" y="392"/>
                </a:cxn>
                <a:cxn ang="0">
                  <a:pos x="275" y="392"/>
                </a:cxn>
                <a:cxn ang="0">
                  <a:pos x="278" y="392"/>
                </a:cxn>
                <a:cxn ang="0">
                  <a:pos x="281" y="391"/>
                </a:cxn>
                <a:cxn ang="0">
                  <a:pos x="284" y="391"/>
                </a:cxn>
                <a:cxn ang="0">
                  <a:pos x="287" y="391"/>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5" name="Freeform 55"/>
            <p:cNvSpPr>
              <a:spLocks/>
            </p:cNvSpPr>
            <p:nvPr/>
          </p:nvSpPr>
          <p:spPr bwMode="auto">
            <a:xfrm>
              <a:off x="3291" y="1272"/>
              <a:ext cx="302" cy="180"/>
            </a:xfrm>
            <a:custGeom>
              <a:avLst/>
              <a:gdLst/>
              <a:ahLst/>
              <a:cxnLst>
                <a:cxn ang="0">
                  <a:pos x="0" y="0"/>
                </a:cxn>
                <a:cxn ang="0">
                  <a:pos x="7" y="15"/>
                </a:cxn>
                <a:cxn ang="0">
                  <a:pos x="12" y="22"/>
                </a:cxn>
                <a:cxn ang="0">
                  <a:pos x="16" y="28"/>
                </a:cxn>
                <a:cxn ang="0">
                  <a:pos x="21" y="33"/>
                </a:cxn>
                <a:cxn ang="0">
                  <a:pos x="26" y="38"/>
                </a:cxn>
                <a:cxn ang="0">
                  <a:pos x="32" y="43"/>
                </a:cxn>
                <a:cxn ang="0">
                  <a:pos x="37" y="47"/>
                </a:cxn>
                <a:cxn ang="0">
                  <a:pos x="43" y="51"/>
                </a:cxn>
                <a:cxn ang="0">
                  <a:pos x="49" y="54"/>
                </a:cxn>
                <a:cxn ang="0">
                  <a:pos x="55" y="57"/>
                </a:cxn>
                <a:cxn ang="0">
                  <a:pos x="62" y="60"/>
                </a:cxn>
                <a:cxn ang="0">
                  <a:pos x="68" y="63"/>
                </a:cxn>
                <a:cxn ang="0">
                  <a:pos x="75" y="65"/>
                </a:cxn>
                <a:cxn ang="0">
                  <a:pos x="81" y="68"/>
                </a:cxn>
                <a:cxn ang="0">
                  <a:pos x="88" y="70"/>
                </a:cxn>
                <a:cxn ang="0">
                  <a:pos x="94" y="72"/>
                </a:cxn>
                <a:cxn ang="0">
                  <a:pos x="101" y="74"/>
                </a:cxn>
                <a:cxn ang="0">
                  <a:pos x="108" y="76"/>
                </a:cxn>
                <a:cxn ang="0">
                  <a:pos x="114" y="78"/>
                </a:cxn>
                <a:cxn ang="0">
                  <a:pos x="121" y="80"/>
                </a:cxn>
                <a:cxn ang="0">
                  <a:pos x="127" y="83"/>
                </a:cxn>
                <a:cxn ang="0">
                  <a:pos x="134" y="86"/>
                </a:cxn>
                <a:cxn ang="0">
                  <a:pos x="140" y="88"/>
                </a:cxn>
                <a:cxn ang="0">
                  <a:pos x="146" y="92"/>
                </a:cxn>
                <a:cxn ang="0">
                  <a:pos x="152" y="95"/>
                </a:cxn>
                <a:cxn ang="0">
                  <a:pos x="157" y="98"/>
                </a:cxn>
                <a:cxn ang="0">
                  <a:pos x="163" y="103"/>
                </a:cxn>
                <a:cxn ang="0">
                  <a:pos x="168" y="107"/>
                </a:cxn>
                <a:cxn ang="0">
                  <a:pos x="173" y="112"/>
                </a:cxn>
                <a:cxn ang="0">
                  <a:pos x="178" y="118"/>
                </a:cxn>
                <a:cxn ang="0">
                  <a:pos x="183" y="124"/>
                </a:cxn>
                <a:cxn ang="0">
                  <a:pos x="187" y="131"/>
                </a:cxn>
                <a:cxn ang="0">
                  <a:pos x="190" y="134"/>
                </a:cxn>
                <a:cxn ang="0">
                  <a:pos x="193" y="138"/>
                </a:cxn>
                <a:cxn ang="0">
                  <a:pos x="196" y="141"/>
                </a:cxn>
                <a:cxn ang="0">
                  <a:pos x="199" y="145"/>
                </a:cxn>
                <a:cxn ang="0">
                  <a:pos x="202" y="148"/>
                </a:cxn>
                <a:cxn ang="0">
                  <a:pos x="205" y="151"/>
                </a:cxn>
                <a:cxn ang="0">
                  <a:pos x="209" y="154"/>
                </a:cxn>
                <a:cxn ang="0">
                  <a:pos x="212" y="157"/>
                </a:cxn>
                <a:cxn ang="0">
                  <a:pos x="215" y="159"/>
                </a:cxn>
                <a:cxn ang="0">
                  <a:pos x="219" y="162"/>
                </a:cxn>
                <a:cxn ang="0">
                  <a:pos x="223" y="164"/>
                </a:cxn>
                <a:cxn ang="0">
                  <a:pos x="227" y="166"/>
                </a:cxn>
                <a:cxn ang="0">
                  <a:pos x="230" y="169"/>
                </a:cxn>
                <a:cxn ang="0">
                  <a:pos x="234" y="170"/>
                </a:cxn>
                <a:cxn ang="0">
                  <a:pos x="238" y="172"/>
                </a:cxn>
                <a:cxn ang="0">
                  <a:pos x="242" y="174"/>
                </a:cxn>
                <a:cxn ang="0">
                  <a:pos x="246" y="175"/>
                </a:cxn>
                <a:cxn ang="0">
                  <a:pos x="250" y="176"/>
                </a:cxn>
                <a:cxn ang="0">
                  <a:pos x="254" y="177"/>
                </a:cxn>
                <a:cxn ang="0">
                  <a:pos x="258" y="178"/>
                </a:cxn>
                <a:cxn ang="0">
                  <a:pos x="262" y="178"/>
                </a:cxn>
                <a:cxn ang="0">
                  <a:pos x="267" y="179"/>
                </a:cxn>
                <a:cxn ang="0">
                  <a:pos x="271" y="179"/>
                </a:cxn>
                <a:cxn ang="0">
                  <a:pos x="275" y="178"/>
                </a:cxn>
                <a:cxn ang="0">
                  <a:pos x="279" y="178"/>
                </a:cxn>
                <a:cxn ang="0">
                  <a:pos x="283" y="177"/>
                </a:cxn>
                <a:cxn ang="0">
                  <a:pos x="288" y="176"/>
                </a:cxn>
                <a:cxn ang="0">
                  <a:pos x="292" y="175"/>
                </a:cxn>
                <a:cxn ang="0">
                  <a:pos x="297" y="173"/>
                </a:cxn>
                <a:cxn ang="0">
                  <a:pos x="301" y="172"/>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6" name="Freeform 56"/>
            <p:cNvSpPr>
              <a:spLocks/>
            </p:cNvSpPr>
            <p:nvPr/>
          </p:nvSpPr>
          <p:spPr bwMode="auto">
            <a:xfrm>
              <a:off x="3339" y="1444"/>
              <a:ext cx="190" cy="88"/>
            </a:xfrm>
            <a:custGeom>
              <a:avLst/>
              <a:gdLst/>
              <a:ahLst/>
              <a:cxnLst>
                <a:cxn ang="0">
                  <a:pos x="182" y="0"/>
                </a:cxn>
                <a:cxn ang="0">
                  <a:pos x="189" y="28"/>
                </a:cxn>
                <a:cxn ang="0">
                  <a:pos x="189" y="40"/>
                </a:cxn>
                <a:cxn ang="0">
                  <a:pos x="189" y="51"/>
                </a:cxn>
                <a:cxn ang="0">
                  <a:pos x="188" y="60"/>
                </a:cxn>
                <a:cxn ang="0">
                  <a:pos x="186" y="67"/>
                </a:cxn>
                <a:cxn ang="0">
                  <a:pos x="183" y="73"/>
                </a:cxn>
                <a:cxn ang="0">
                  <a:pos x="179" y="78"/>
                </a:cxn>
                <a:cxn ang="0">
                  <a:pos x="173" y="82"/>
                </a:cxn>
                <a:cxn ang="0">
                  <a:pos x="167" y="84"/>
                </a:cxn>
                <a:cxn ang="0">
                  <a:pos x="161" y="86"/>
                </a:cxn>
                <a:cxn ang="0">
                  <a:pos x="153" y="87"/>
                </a:cxn>
                <a:cxn ang="0">
                  <a:pos x="146" y="87"/>
                </a:cxn>
                <a:cxn ang="0">
                  <a:pos x="137" y="86"/>
                </a:cxn>
                <a:cxn ang="0">
                  <a:pos x="129" y="85"/>
                </a:cxn>
                <a:cxn ang="0">
                  <a:pos x="120" y="83"/>
                </a:cxn>
                <a:cxn ang="0">
                  <a:pos x="111" y="81"/>
                </a:cxn>
                <a:cxn ang="0">
                  <a:pos x="101" y="78"/>
                </a:cxn>
                <a:cxn ang="0">
                  <a:pos x="92" y="75"/>
                </a:cxn>
                <a:cxn ang="0">
                  <a:pos x="83" y="72"/>
                </a:cxn>
                <a:cxn ang="0">
                  <a:pos x="73" y="68"/>
                </a:cxn>
                <a:cxn ang="0">
                  <a:pos x="65" y="65"/>
                </a:cxn>
                <a:cxn ang="0">
                  <a:pos x="55" y="62"/>
                </a:cxn>
                <a:cxn ang="0">
                  <a:pos x="47" y="58"/>
                </a:cxn>
                <a:cxn ang="0">
                  <a:pos x="39" y="55"/>
                </a:cxn>
                <a:cxn ang="0">
                  <a:pos x="31" y="52"/>
                </a:cxn>
                <a:cxn ang="0">
                  <a:pos x="24" y="50"/>
                </a:cxn>
                <a:cxn ang="0">
                  <a:pos x="18" y="48"/>
                </a:cxn>
                <a:cxn ang="0">
                  <a:pos x="12" y="47"/>
                </a:cxn>
                <a:cxn ang="0">
                  <a:pos x="7" y="46"/>
                </a:cxn>
                <a:cxn ang="0">
                  <a:pos x="3" y="46"/>
                </a:cxn>
                <a:cxn ang="0">
                  <a:pos x="0" y="47"/>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7" name="Freeform 57"/>
            <p:cNvSpPr>
              <a:spLocks/>
            </p:cNvSpPr>
            <p:nvPr/>
          </p:nvSpPr>
          <p:spPr bwMode="auto">
            <a:xfrm>
              <a:off x="3719" y="1471"/>
              <a:ext cx="223" cy="212"/>
            </a:xfrm>
            <a:custGeom>
              <a:avLst/>
              <a:gdLst/>
              <a:ahLst/>
              <a:cxnLst>
                <a:cxn ang="0">
                  <a:pos x="222" y="211"/>
                </a:cxn>
                <a:cxn ang="0">
                  <a:pos x="213" y="208"/>
                </a:cxn>
                <a:cxn ang="0">
                  <a:pos x="209" y="206"/>
                </a:cxn>
                <a:cxn ang="0">
                  <a:pos x="206" y="203"/>
                </a:cxn>
                <a:cxn ang="0">
                  <a:pos x="202" y="200"/>
                </a:cxn>
                <a:cxn ang="0">
                  <a:pos x="199" y="196"/>
                </a:cxn>
                <a:cxn ang="0">
                  <a:pos x="196" y="192"/>
                </a:cxn>
                <a:cxn ang="0">
                  <a:pos x="193" y="188"/>
                </a:cxn>
                <a:cxn ang="0">
                  <a:pos x="191" y="183"/>
                </a:cxn>
                <a:cxn ang="0">
                  <a:pos x="188" y="179"/>
                </a:cxn>
                <a:cxn ang="0">
                  <a:pos x="185" y="173"/>
                </a:cxn>
                <a:cxn ang="0">
                  <a:pos x="183" y="168"/>
                </a:cxn>
                <a:cxn ang="0">
                  <a:pos x="181" y="163"/>
                </a:cxn>
                <a:cxn ang="0">
                  <a:pos x="179" y="157"/>
                </a:cxn>
                <a:cxn ang="0">
                  <a:pos x="177" y="151"/>
                </a:cxn>
                <a:cxn ang="0">
                  <a:pos x="174" y="145"/>
                </a:cxn>
                <a:cxn ang="0">
                  <a:pos x="172" y="139"/>
                </a:cxn>
                <a:cxn ang="0">
                  <a:pos x="170" y="133"/>
                </a:cxn>
                <a:cxn ang="0">
                  <a:pos x="168" y="126"/>
                </a:cxn>
                <a:cxn ang="0">
                  <a:pos x="165" y="120"/>
                </a:cxn>
                <a:cxn ang="0">
                  <a:pos x="163" y="114"/>
                </a:cxn>
                <a:cxn ang="0">
                  <a:pos x="161" y="108"/>
                </a:cxn>
                <a:cxn ang="0">
                  <a:pos x="158" y="102"/>
                </a:cxn>
                <a:cxn ang="0">
                  <a:pos x="155" y="96"/>
                </a:cxn>
                <a:cxn ang="0">
                  <a:pos x="152" y="91"/>
                </a:cxn>
                <a:cxn ang="0">
                  <a:pos x="149" y="85"/>
                </a:cxn>
                <a:cxn ang="0">
                  <a:pos x="146" y="80"/>
                </a:cxn>
                <a:cxn ang="0">
                  <a:pos x="143" y="75"/>
                </a:cxn>
                <a:cxn ang="0">
                  <a:pos x="139" y="71"/>
                </a:cxn>
                <a:cxn ang="0">
                  <a:pos x="135" y="66"/>
                </a:cxn>
                <a:cxn ang="0">
                  <a:pos x="131" y="62"/>
                </a:cxn>
                <a:cxn ang="0">
                  <a:pos x="127" y="59"/>
                </a:cxn>
                <a:cxn ang="0">
                  <a:pos x="119" y="53"/>
                </a:cxn>
                <a:cxn ang="0">
                  <a:pos x="115" y="49"/>
                </a:cxn>
                <a:cxn ang="0">
                  <a:pos x="111" y="47"/>
                </a:cxn>
                <a:cxn ang="0">
                  <a:pos x="107" y="44"/>
                </a:cxn>
                <a:cxn ang="0">
                  <a:pos x="104" y="41"/>
                </a:cxn>
                <a:cxn ang="0">
                  <a:pos x="100" y="38"/>
                </a:cxn>
                <a:cxn ang="0">
                  <a:pos x="97" y="35"/>
                </a:cxn>
                <a:cxn ang="0">
                  <a:pos x="93" y="32"/>
                </a:cxn>
                <a:cxn ang="0">
                  <a:pos x="89" y="29"/>
                </a:cxn>
                <a:cxn ang="0">
                  <a:pos x="86" y="27"/>
                </a:cxn>
                <a:cxn ang="0">
                  <a:pos x="82" y="24"/>
                </a:cxn>
                <a:cxn ang="0">
                  <a:pos x="79" y="22"/>
                </a:cxn>
                <a:cxn ang="0">
                  <a:pos x="75" y="19"/>
                </a:cxn>
                <a:cxn ang="0">
                  <a:pos x="71" y="17"/>
                </a:cxn>
                <a:cxn ang="0">
                  <a:pos x="67" y="15"/>
                </a:cxn>
                <a:cxn ang="0">
                  <a:pos x="63" y="13"/>
                </a:cxn>
                <a:cxn ang="0">
                  <a:pos x="60" y="11"/>
                </a:cxn>
                <a:cxn ang="0">
                  <a:pos x="56" y="9"/>
                </a:cxn>
                <a:cxn ang="0">
                  <a:pos x="52" y="7"/>
                </a:cxn>
                <a:cxn ang="0">
                  <a:pos x="48" y="6"/>
                </a:cxn>
                <a:cxn ang="0">
                  <a:pos x="44" y="5"/>
                </a:cxn>
                <a:cxn ang="0">
                  <a:pos x="40" y="3"/>
                </a:cxn>
                <a:cxn ang="0">
                  <a:pos x="36" y="2"/>
                </a:cxn>
                <a:cxn ang="0">
                  <a:pos x="32" y="1"/>
                </a:cxn>
                <a:cxn ang="0">
                  <a:pos x="27" y="1"/>
                </a:cxn>
                <a:cxn ang="0">
                  <a:pos x="23" y="0"/>
                </a:cxn>
                <a:cxn ang="0">
                  <a:pos x="19" y="0"/>
                </a:cxn>
                <a:cxn ang="0">
                  <a:pos x="14" y="0"/>
                </a:cxn>
                <a:cxn ang="0">
                  <a:pos x="9" y="0"/>
                </a:cxn>
                <a:cxn ang="0">
                  <a:pos x="5" y="1"/>
                </a:cxn>
                <a:cxn ang="0">
                  <a:pos x="0" y="1"/>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8" name="Freeform 58"/>
            <p:cNvSpPr>
              <a:spLocks/>
            </p:cNvSpPr>
            <p:nvPr/>
          </p:nvSpPr>
          <p:spPr bwMode="auto">
            <a:xfrm>
              <a:off x="1977" y="983"/>
              <a:ext cx="262" cy="147"/>
            </a:xfrm>
            <a:custGeom>
              <a:avLst/>
              <a:gdLst/>
              <a:ahLst/>
              <a:cxnLst>
                <a:cxn ang="0">
                  <a:pos x="261" y="70"/>
                </a:cxn>
                <a:cxn ang="0">
                  <a:pos x="255" y="49"/>
                </a:cxn>
                <a:cxn ang="0">
                  <a:pos x="251" y="40"/>
                </a:cxn>
                <a:cxn ang="0">
                  <a:pos x="245" y="32"/>
                </a:cxn>
                <a:cxn ang="0">
                  <a:pos x="238" y="25"/>
                </a:cxn>
                <a:cxn ang="0">
                  <a:pos x="230" y="19"/>
                </a:cxn>
                <a:cxn ang="0">
                  <a:pos x="222" y="14"/>
                </a:cxn>
                <a:cxn ang="0">
                  <a:pos x="213" y="9"/>
                </a:cxn>
                <a:cxn ang="0">
                  <a:pos x="203" y="6"/>
                </a:cxn>
                <a:cxn ang="0">
                  <a:pos x="193" y="3"/>
                </a:cxn>
                <a:cxn ang="0">
                  <a:pos x="182" y="1"/>
                </a:cxn>
                <a:cxn ang="0">
                  <a:pos x="171" y="0"/>
                </a:cxn>
                <a:cxn ang="0">
                  <a:pos x="159" y="0"/>
                </a:cxn>
                <a:cxn ang="0">
                  <a:pos x="147" y="1"/>
                </a:cxn>
                <a:cxn ang="0">
                  <a:pos x="136" y="2"/>
                </a:cxn>
                <a:cxn ang="0">
                  <a:pos x="124" y="4"/>
                </a:cxn>
                <a:cxn ang="0">
                  <a:pos x="112" y="7"/>
                </a:cxn>
                <a:cxn ang="0">
                  <a:pos x="101" y="11"/>
                </a:cxn>
                <a:cxn ang="0">
                  <a:pos x="89" y="16"/>
                </a:cxn>
                <a:cxn ang="0">
                  <a:pos x="78" y="21"/>
                </a:cxn>
                <a:cxn ang="0">
                  <a:pos x="67" y="28"/>
                </a:cxn>
                <a:cxn ang="0">
                  <a:pos x="57" y="35"/>
                </a:cxn>
                <a:cxn ang="0">
                  <a:pos x="47" y="43"/>
                </a:cxn>
                <a:cxn ang="0">
                  <a:pos x="38" y="51"/>
                </a:cxn>
                <a:cxn ang="0">
                  <a:pos x="30" y="61"/>
                </a:cxn>
                <a:cxn ang="0">
                  <a:pos x="23" y="71"/>
                </a:cxn>
                <a:cxn ang="0">
                  <a:pos x="16" y="81"/>
                </a:cxn>
                <a:cxn ang="0">
                  <a:pos x="11" y="93"/>
                </a:cxn>
                <a:cxn ang="0">
                  <a:pos x="6" y="105"/>
                </a:cxn>
                <a:cxn ang="0">
                  <a:pos x="3" y="118"/>
                </a:cxn>
                <a:cxn ang="0">
                  <a:pos x="1" y="132"/>
                </a:cxn>
                <a:cxn ang="0">
                  <a:pos x="0" y="146"/>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899" name="Freeform 59"/>
            <p:cNvSpPr>
              <a:spLocks/>
            </p:cNvSpPr>
            <p:nvPr/>
          </p:nvSpPr>
          <p:spPr bwMode="auto">
            <a:xfrm>
              <a:off x="1655" y="1215"/>
              <a:ext cx="133" cy="153"/>
            </a:xfrm>
            <a:custGeom>
              <a:avLst/>
              <a:gdLst/>
              <a:ahLst/>
              <a:cxnLst>
                <a:cxn ang="0">
                  <a:pos x="5" y="152"/>
                </a:cxn>
                <a:cxn ang="0">
                  <a:pos x="1" y="134"/>
                </a:cxn>
                <a:cxn ang="0">
                  <a:pos x="0" y="126"/>
                </a:cxn>
                <a:cxn ang="0">
                  <a:pos x="0" y="118"/>
                </a:cxn>
                <a:cxn ang="0">
                  <a:pos x="0" y="111"/>
                </a:cxn>
                <a:cxn ang="0">
                  <a:pos x="1" y="103"/>
                </a:cxn>
                <a:cxn ang="0">
                  <a:pos x="3" y="97"/>
                </a:cxn>
                <a:cxn ang="0">
                  <a:pos x="5" y="90"/>
                </a:cxn>
                <a:cxn ang="0">
                  <a:pos x="7" y="84"/>
                </a:cxn>
                <a:cxn ang="0">
                  <a:pos x="10" y="78"/>
                </a:cxn>
                <a:cxn ang="0">
                  <a:pos x="13" y="72"/>
                </a:cxn>
                <a:cxn ang="0">
                  <a:pos x="17" y="67"/>
                </a:cxn>
                <a:cxn ang="0">
                  <a:pos x="21" y="61"/>
                </a:cxn>
                <a:cxn ang="0">
                  <a:pos x="26" y="57"/>
                </a:cxn>
                <a:cxn ang="0">
                  <a:pos x="31" y="52"/>
                </a:cxn>
                <a:cxn ang="0">
                  <a:pos x="36" y="47"/>
                </a:cxn>
                <a:cxn ang="0">
                  <a:pos x="41" y="43"/>
                </a:cxn>
                <a:cxn ang="0">
                  <a:pos x="47" y="39"/>
                </a:cxn>
                <a:cxn ang="0">
                  <a:pos x="53" y="35"/>
                </a:cxn>
                <a:cxn ang="0">
                  <a:pos x="59" y="32"/>
                </a:cxn>
                <a:cxn ang="0">
                  <a:pos x="65" y="28"/>
                </a:cxn>
                <a:cxn ang="0">
                  <a:pos x="71" y="25"/>
                </a:cxn>
                <a:cxn ang="0">
                  <a:pos x="77" y="22"/>
                </a:cxn>
                <a:cxn ang="0">
                  <a:pos x="83" y="19"/>
                </a:cxn>
                <a:cxn ang="0">
                  <a:pos x="90" y="16"/>
                </a:cxn>
                <a:cxn ang="0">
                  <a:pos x="96" y="13"/>
                </a:cxn>
                <a:cxn ang="0">
                  <a:pos x="102" y="11"/>
                </a:cxn>
                <a:cxn ang="0">
                  <a:pos x="109" y="9"/>
                </a:cxn>
                <a:cxn ang="0">
                  <a:pos x="115" y="6"/>
                </a:cxn>
                <a:cxn ang="0">
                  <a:pos x="121" y="4"/>
                </a:cxn>
                <a:cxn ang="0">
                  <a:pos x="126" y="2"/>
                </a:cxn>
                <a:cxn ang="0">
                  <a:pos x="132" y="0"/>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0" name="Freeform 60"/>
            <p:cNvSpPr>
              <a:spLocks/>
            </p:cNvSpPr>
            <p:nvPr/>
          </p:nvSpPr>
          <p:spPr bwMode="auto">
            <a:xfrm>
              <a:off x="1716" y="2178"/>
              <a:ext cx="135" cy="143"/>
            </a:xfrm>
            <a:custGeom>
              <a:avLst/>
              <a:gdLst/>
              <a:ahLst/>
              <a:cxnLst>
                <a:cxn ang="0">
                  <a:pos x="0" y="0"/>
                </a:cxn>
                <a:cxn ang="0">
                  <a:pos x="6" y="11"/>
                </a:cxn>
                <a:cxn ang="0">
                  <a:pos x="9" y="17"/>
                </a:cxn>
                <a:cxn ang="0">
                  <a:pos x="12" y="23"/>
                </a:cxn>
                <a:cxn ang="0">
                  <a:pos x="15" y="29"/>
                </a:cxn>
                <a:cxn ang="0">
                  <a:pos x="18" y="35"/>
                </a:cxn>
                <a:cxn ang="0">
                  <a:pos x="22" y="41"/>
                </a:cxn>
                <a:cxn ang="0">
                  <a:pos x="25" y="47"/>
                </a:cxn>
                <a:cxn ang="0">
                  <a:pos x="28" y="52"/>
                </a:cxn>
                <a:cxn ang="0">
                  <a:pos x="32" y="58"/>
                </a:cxn>
                <a:cxn ang="0">
                  <a:pos x="35" y="64"/>
                </a:cxn>
                <a:cxn ang="0">
                  <a:pos x="38" y="70"/>
                </a:cxn>
                <a:cxn ang="0">
                  <a:pos x="42" y="76"/>
                </a:cxn>
                <a:cxn ang="0">
                  <a:pos x="46" y="82"/>
                </a:cxn>
                <a:cxn ang="0">
                  <a:pos x="49" y="87"/>
                </a:cxn>
                <a:cxn ang="0">
                  <a:pos x="53" y="92"/>
                </a:cxn>
                <a:cxn ang="0">
                  <a:pos x="57" y="97"/>
                </a:cxn>
                <a:cxn ang="0">
                  <a:pos x="61" y="102"/>
                </a:cxn>
                <a:cxn ang="0">
                  <a:pos x="65" y="107"/>
                </a:cxn>
                <a:cxn ang="0">
                  <a:pos x="70" y="112"/>
                </a:cxn>
                <a:cxn ang="0">
                  <a:pos x="74" y="116"/>
                </a:cxn>
                <a:cxn ang="0">
                  <a:pos x="79" y="120"/>
                </a:cxn>
                <a:cxn ang="0">
                  <a:pos x="84" y="124"/>
                </a:cxn>
                <a:cxn ang="0">
                  <a:pos x="88" y="127"/>
                </a:cxn>
                <a:cxn ang="0">
                  <a:pos x="94" y="130"/>
                </a:cxn>
                <a:cxn ang="0">
                  <a:pos x="99" y="133"/>
                </a:cxn>
                <a:cxn ang="0">
                  <a:pos x="104" y="136"/>
                </a:cxn>
                <a:cxn ang="0">
                  <a:pos x="110" y="138"/>
                </a:cxn>
                <a:cxn ang="0">
                  <a:pos x="116" y="140"/>
                </a:cxn>
                <a:cxn ang="0">
                  <a:pos x="122" y="141"/>
                </a:cxn>
                <a:cxn ang="0">
                  <a:pos x="128" y="142"/>
                </a:cxn>
                <a:cxn ang="0">
                  <a:pos x="134" y="142"/>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1" name="Freeform 61"/>
            <p:cNvSpPr>
              <a:spLocks/>
            </p:cNvSpPr>
            <p:nvPr/>
          </p:nvSpPr>
          <p:spPr bwMode="auto">
            <a:xfrm>
              <a:off x="1946" y="2273"/>
              <a:ext cx="523" cy="132"/>
            </a:xfrm>
            <a:custGeom>
              <a:avLst/>
              <a:gdLst/>
              <a:ahLst/>
              <a:cxnLst>
                <a:cxn ang="0">
                  <a:pos x="0" y="29"/>
                </a:cxn>
                <a:cxn ang="0">
                  <a:pos x="14" y="60"/>
                </a:cxn>
                <a:cxn ang="0">
                  <a:pos x="24" y="74"/>
                </a:cxn>
                <a:cxn ang="0">
                  <a:pos x="36" y="85"/>
                </a:cxn>
                <a:cxn ang="0">
                  <a:pos x="48" y="96"/>
                </a:cxn>
                <a:cxn ang="0">
                  <a:pos x="62" y="105"/>
                </a:cxn>
                <a:cxn ang="0">
                  <a:pos x="78" y="113"/>
                </a:cxn>
                <a:cxn ang="0">
                  <a:pos x="94" y="119"/>
                </a:cxn>
                <a:cxn ang="0">
                  <a:pos x="112" y="124"/>
                </a:cxn>
                <a:cxn ang="0">
                  <a:pos x="130" y="127"/>
                </a:cxn>
                <a:cxn ang="0">
                  <a:pos x="149" y="130"/>
                </a:cxn>
                <a:cxn ang="0">
                  <a:pos x="169" y="131"/>
                </a:cxn>
                <a:cxn ang="0">
                  <a:pos x="189" y="131"/>
                </a:cxn>
                <a:cxn ang="0">
                  <a:pos x="210" y="131"/>
                </a:cxn>
                <a:cxn ang="0">
                  <a:pos x="231" y="129"/>
                </a:cxn>
                <a:cxn ang="0">
                  <a:pos x="252" y="126"/>
                </a:cxn>
                <a:cxn ang="0">
                  <a:pos x="273" y="123"/>
                </a:cxn>
                <a:cxn ang="0">
                  <a:pos x="294" y="118"/>
                </a:cxn>
                <a:cxn ang="0">
                  <a:pos x="315" y="113"/>
                </a:cxn>
                <a:cxn ang="0">
                  <a:pos x="336" y="107"/>
                </a:cxn>
                <a:cxn ang="0">
                  <a:pos x="356" y="101"/>
                </a:cxn>
                <a:cxn ang="0">
                  <a:pos x="376" y="93"/>
                </a:cxn>
                <a:cxn ang="0">
                  <a:pos x="395" y="86"/>
                </a:cxn>
                <a:cxn ang="0">
                  <a:pos x="414" y="77"/>
                </a:cxn>
                <a:cxn ang="0">
                  <a:pos x="431" y="69"/>
                </a:cxn>
                <a:cxn ang="0">
                  <a:pos x="448" y="60"/>
                </a:cxn>
                <a:cxn ang="0">
                  <a:pos x="464" y="50"/>
                </a:cxn>
                <a:cxn ang="0">
                  <a:pos x="478" y="41"/>
                </a:cxn>
                <a:cxn ang="0">
                  <a:pos x="491" y="31"/>
                </a:cxn>
                <a:cxn ang="0">
                  <a:pos x="503" y="20"/>
                </a:cxn>
                <a:cxn ang="0">
                  <a:pos x="513" y="10"/>
                </a:cxn>
                <a:cxn ang="0">
                  <a:pos x="522" y="0"/>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2" name="Freeform 62"/>
            <p:cNvSpPr>
              <a:spLocks/>
            </p:cNvSpPr>
            <p:nvPr/>
          </p:nvSpPr>
          <p:spPr bwMode="auto">
            <a:xfrm>
              <a:off x="1698" y="2149"/>
              <a:ext cx="59" cy="106"/>
            </a:xfrm>
            <a:custGeom>
              <a:avLst/>
              <a:gdLst/>
              <a:ahLst/>
              <a:cxnLst>
                <a:cxn ang="0">
                  <a:pos x="2" y="0"/>
                </a:cxn>
                <a:cxn ang="0">
                  <a:pos x="0" y="9"/>
                </a:cxn>
                <a:cxn ang="0">
                  <a:pos x="0" y="13"/>
                </a:cxn>
                <a:cxn ang="0">
                  <a:pos x="0" y="18"/>
                </a:cxn>
                <a:cxn ang="0">
                  <a:pos x="0" y="22"/>
                </a:cxn>
                <a:cxn ang="0">
                  <a:pos x="0" y="25"/>
                </a:cxn>
                <a:cxn ang="0">
                  <a:pos x="1" y="29"/>
                </a:cxn>
                <a:cxn ang="0">
                  <a:pos x="2" y="33"/>
                </a:cxn>
                <a:cxn ang="0">
                  <a:pos x="4" y="36"/>
                </a:cxn>
                <a:cxn ang="0">
                  <a:pos x="5" y="39"/>
                </a:cxn>
                <a:cxn ang="0">
                  <a:pos x="7" y="42"/>
                </a:cxn>
                <a:cxn ang="0">
                  <a:pos x="9" y="45"/>
                </a:cxn>
                <a:cxn ang="0">
                  <a:pos x="11" y="48"/>
                </a:cxn>
                <a:cxn ang="0">
                  <a:pos x="13" y="51"/>
                </a:cxn>
                <a:cxn ang="0">
                  <a:pos x="15" y="54"/>
                </a:cxn>
                <a:cxn ang="0">
                  <a:pos x="18" y="57"/>
                </a:cxn>
                <a:cxn ang="0">
                  <a:pos x="20" y="59"/>
                </a:cxn>
                <a:cxn ang="0">
                  <a:pos x="23" y="62"/>
                </a:cxn>
                <a:cxn ang="0">
                  <a:pos x="25" y="65"/>
                </a:cxn>
                <a:cxn ang="0">
                  <a:pos x="28" y="67"/>
                </a:cxn>
                <a:cxn ang="0">
                  <a:pos x="31" y="70"/>
                </a:cxn>
                <a:cxn ang="0">
                  <a:pos x="34" y="73"/>
                </a:cxn>
                <a:cxn ang="0">
                  <a:pos x="36" y="76"/>
                </a:cxn>
                <a:cxn ang="0">
                  <a:pos x="39" y="79"/>
                </a:cxn>
                <a:cxn ang="0">
                  <a:pos x="42" y="81"/>
                </a:cxn>
                <a:cxn ang="0">
                  <a:pos x="44" y="85"/>
                </a:cxn>
                <a:cxn ang="0">
                  <a:pos x="47" y="88"/>
                </a:cxn>
                <a:cxn ang="0">
                  <a:pos x="49" y="91"/>
                </a:cxn>
                <a:cxn ang="0">
                  <a:pos x="51" y="94"/>
                </a:cxn>
                <a:cxn ang="0">
                  <a:pos x="54" y="97"/>
                </a:cxn>
                <a:cxn ang="0">
                  <a:pos x="56" y="101"/>
                </a:cxn>
                <a:cxn ang="0">
                  <a:pos x="58" y="105"/>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3" name="Freeform 63"/>
            <p:cNvSpPr>
              <a:spLocks/>
            </p:cNvSpPr>
            <p:nvPr/>
          </p:nvSpPr>
          <p:spPr bwMode="auto">
            <a:xfrm>
              <a:off x="3315" y="2664"/>
              <a:ext cx="444" cy="223"/>
            </a:xfrm>
            <a:custGeom>
              <a:avLst/>
              <a:gdLst/>
              <a:ahLst/>
              <a:cxnLst>
                <a:cxn ang="0">
                  <a:pos x="11" y="4"/>
                </a:cxn>
                <a:cxn ang="0">
                  <a:pos x="22" y="6"/>
                </a:cxn>
                <a:cxn ang="0">
                  <a:pos x="33" y="9"/>
                </a:cxn>
                <a:cxn ang="0">
                  <a:pos x="46" y="11"/>
                </a:cxn>
                <a:cxn ang="0">
                  <a:pos x="59" y="13"/>
                </a:cxn>
                <a:cxn ang="0">
                  <a:pos x="71" y="15"/>
                </a:cxn>
                <a:cxn ang="0">
                  <a:pos x="85" y="17"/>
                </a:cxn>
                <a:cxn ang="0">
                  <a:pos x="98" y="19"/>
                </a:cxn>
                <a:cxn ang="0">
                  <a:pos x="111" y="22"/>
                </a:cxn>
                <a:cxn ang="0">
                  <a:pos x="123" y="24"/>
                </a:cxn>
                <a:cxn ang="0">
                  <a:pos x="136" y="28"/>
                </a:cxn>
                <a:cxn ang="0">
                  <a:pos x="148" y="32"/>
                </a:cxn>
                <a:cxn ang="0">
                  <a:pos x="160" y="36"/>
                </a:cxn>
                <a:cxn ang="0">
                  <a:pos x="171" y="42"/>
                </a:cxn>
                <a:cxn ang="0">
                  <a:pos x="181" y="49"/>
                </a:cxn>
                <a:cxn ang="0">
                  <a:pos x="190" y="57"/>
                </a:cxn>
                <a:cxn ang="0">
                  <a:pos x="207" y="74"/>
                </a:cxn>
                <a:cxn ang="0">
                  <a:pos x="217" y="86"/>
                </a:cxn>
                <a:cxn ang="0">
                  <a:pos x="227" y="98"/>
                </a:cxn>
                <a:cxn ang="0">
                  <a:pos x="237" y="110"/>
                </a:cxn>
                <a:cxn ang="0">
                  <a:pos x="247" y="121"/>
                </a:cxn>
                <a:cxn ang="0">
                  <a:pos x="256" y="132"/>
                </a:cxn>
                <a:cxn ang="0">
                  <a:pos x="265" y="144"/>
                </a:cxn>
                <a:cxn ang="0">
                  <a:pos x="275" y="154"/>
                </a:cxn>
                <a:cxn ang="0">
                  <a:pos x="285" y="164"/>
                </a:cxn>
                <a:cxn ang="0">
                  <a:pos x="295" y="174"/>
                </a:cxn>
                <a:cxn ang="0">
                  <a:pos x="306" y="182"/>
                </a:cxn>
                <a:cxn ang="0">
                  <a:pos x="317" y="190"/>
                </a:cxn>
                <a:cxn ang="0">
                  <a:pos x="330" y="197"/>
                </a:cxn>
                <a:cxn ang="0">
                  <a:pos x="343" y="203"/>
                </a:cxn>
                <a:cxn ang="0">
                  <a:pos x="357" y="208"/>
                </a:cxn>
                <a:cxn ang="0">
                  <a:pos x="370" y="211"/>
                </a:cxn>
                <a:cxn ang="0">
                  <a:pos x="376" y="213"/>
                </a:cxn>
                <a:cxn ang="0">
                  <a:pos x="383" y="215"/>
                </a:cxn>
                <a:cxn ang="0">
                  <a:pos x="389" y="217"/>
                </a:cxn>
                <a:cxn ang="0">
                  <a:pos x="395" y="219"/>
                </a:cxn>
                <a:cxn ang="0">
                  <a:pos x="402" y="220"/>
                </a:cxn>
                <a:cxn ang="0">
                  <a:pos x="408" y="221"/>
                </a:cxn>
                <a:cxn ang="0">
                  <a:pos x="413" y="222"/>
                </a:cxn>
                <a:cxn ang="0">
                  <a:pos x="419" y="221"/>
                </a:cxn>
                <a:cxn ang="0">
                  <a:pos x="424" y="219"/>
                </a:cxn>
                <a:cxn ang="0">
                  <a:pos x="429" y="217"/>
                </a:cxn>
                <a:cxn ang="0">
                  <a:pos x="433" y="213"/>
                </a:cxn>
                <a:cxn ang="0">
                  <a:pos x="437" y="207"/>
                </a:cxn>
                <a:cxn ang="0">
                  <a:pos x="439" y="200"/>
                </a:cxn>
                <a:cxn ang="0">
                  <a:pos x="442" y="191"/>
                </a:cxn>
                <a:cxn ang="0">
                  <a:pos x="443" y="181"/>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4" name="Freeform 64"/>
            <p:cNvSpPr>
              <a:spLocks/>
            </p:cNvSpPr>
            <p:nvPr/>
          </p:nvSpPr>
          <p:spPr bwMode="auto">
            <a:xfrm>
              <a:off x="3751" y="2769"/>
              <a:ext cx="151" cy="70"/>
            </a:xfrm>
            <a:custGeom>
              <a:avLst/>
              <a:gdLst/>
              <a:ahLst/>
              <a:cxnLst>
                <a:cxn ang="0">
                  <a:pos x="0" y="67"/>
                </a:cxn>
                <a:cxn ang="0">
                  <a:pos x="10" y="67"/>
                </a:cxn>
                <a:cxn ang="0">
                  <a:pos x="16" y="67"/>
                </a:cxn>
                <a:cxn ang="0">
                  <a:pos x="21" y="68"/>
                </a:cxn>
                <a:cxn ang="0">
                  <a:pos x="27" y="68"/>
                </a:cxn>
                <a:cxn ang="0">
                  <a:pos x="32" y="68"/>
                </a:cxn>
                <a:cxn ang="0">
                  <a:pos x="38" y="69"/>
                </a:cxn>
                <a:cxn ang="0">
                  <a:pos x="43" y="69"/>
                </a:cxn>
                <a:cxn ang="0">
                  <a:pos x="49" y="69"/>
                </a:cxn>
                <a:cxn ang="0">
                  <a:pos x="54" y="68"/>
                </a:cxn>
                <a:cxn ang="0">
                  <a:pos x="60" y="68"/>
                </a:cxn>
                <a:cxn ang="0">
                  <a:pos x="65" y="68"/>
                </a:cxn>
                <a:cxn ang="0">
                  <a:pos x="71" y="67"/>
                </a:cxn>
                <a:cxn ang="0">
                  <a:pos x="76" y="66"/>
                </a:cxn>
                <a:cxn ang="0">
                  <a:pos x="81" y="65"/>
                </a:cxn>
                <a:cxn ang="0">
                  <a:pos x="87" y="64"/>
                </a:cxn>
                <a:cxn ang="0">
                  <a:pos x="91" y="62"/>
                </a:cxn>
                <a:cxn ang="0">
                  <a:pos x="97" y="61"/>
                </a:cxn>
                <a:cxn ang="0">
                  <a:pos x="101" y="59"/>
                </a:cxn>
                <a:cxn ang="0">
                  <a:pos x="106" y="56"/>
                </a:cxn>
                <a:cxn ang="0">
                  <a:pos x="111" y="54"/>
                </a:cxn>
                <a:cxn ang="0">
                  <a:pos x="115" y="51"/>
                </a:cxn>
                <a:cxn ang="0">
                  <a:pos x="120" y="47"/>
                </a:cxn>
                <a:cxn ang="0">
                  <a:pos x="124" y="44"/>
                </a:cxn>
                <a:cxn ang="0">
                  <a:pos x="128" y="40"/>
                </a:cxn>
                <a:cxn ang="0">
                  <a:pos x="132" y="35"/>
                </a:cxn>
                <a:cxn ang="0">
                  <a:pos x="135" y="31"/>
                </a:cxn>
                <a:cxn ang="0">
                  <a:pos x="139" y="25"/>
                </a:cxn>
                <a:cxn ang="0">
                  <a:pos x="142" y="19"/>
                </a:cxn>
                <a:cxn ang="0">
                  <a:pos x="145" y="13"/>
                </a:cxn>
                <a:cxn ang="0">
                  <a:pos x="147" y="7"/>
                </a:cxn>
                <a:cxn ang="0">
                  <a:pos x="150" y="0"/>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5" name="Freeform 65"/>
            <p:cNvSpPr>
              <a:spLocks/>
            </p:cNvSpPr>
            <p:nvPr/>
          </p:nvSpPr>
          <p:spPr bwMode="auto">
            <a:xfrm>
              <a:off x="3901" y="2712"/>
              <a:ext cx="64" cy="59"/>
            </a:xfrm>
            <a:custGeom>
              <a:avLst/>
              <a:gdLst/>
              <a:ahLst/>
              <a:cxnLst>
                <a:cxn ang="0">
                  <a:pos x="55" y="0"/>
                </a:cxn>
                <a:cxn ang="0">
                  <a:pos x="59" y="9"/>
                </a:cxn>
                <a:cxn ang="0">
                  <a:pos x="61" y="13"/>
                </a:cxn>
                <a:cxn ang="0">
                  <a:pos x="62" y="17"/>
                </a:cxn>
                <a:cxn ang="0">
                  <a:pos x="63" y="21"/>
                </a:cxn>
                <a:cxn ang="0">
                  <a:pos x="63" y="25"/>
                </a:cxn>
                <a:cxn ang="0">
                  <a:pos x="63" y="28"/>
                </a:cxn>
                <a:cxn ang="0">
                  <a:pos x="63" y="32"/>
                </a:cxn>
                <a:cxn ang="0">
                  <a:pos x="62" y="34"/>
                </a:cxn>
                <a:cxn ang="0">
                  <a:pos x="61" y="37"/>
                </a:cxn>
                <a:cxn ang="0">
                  <a:pos x="60" y="40"/>
                </a:cxn>
                <a:cxn ang="0">
                  <a:pos x="58" y="42"/>
                </a:cxn>
                <a:cxn ang="0">
                  <a:pos x="57" y="45"/>
                </a:cxn>
                <a:cxn ang="0">
                  <a:pos x="55" y="47"/>
                </a:cxn>
                <a:cxn ang="0">
                  <a:pos x="52" y="49"/>
                </a:cxn>
                <a:cxn ang="0">
                  <a:pos x="50" y="50"/>
                </a:cxn>
                <a:cxn ang="0">
                  <a:pos x="47" y="52"/>
                </a:cxn>
                <a:cxn ang="0">
                  <a:pos x="45" y="53"/>
                </a:cxn>
                <a:cxn ang="0">
                  <a:pos x="41" y="54"/>
                </a:cxn>
                <a:cxn ang="0">
                  <a:pos x="39" y="56"/>
                </a:cxn>
                <a:cxn ang="0">
                  <a:pos x="35" y="56"/>
                </a:cxn>
                <a:cxn ang="0">
                  <a:pos x="32" y="57"/>
                </a:cxn>
                <a:cxn ang="0">
                  <a:pos x="29" y="58"/>
                </a:cxn>
                <a:cxn ang="0">
                  <a:pos x="26" y="58"/>
                </a:cxn>
                <a:cxn ang="0">
                  <a:pos x="22" y="58"/>
                </a:cxn>
                <a:cxn ang="0">
                  <a:pos x="19" y="58"/>
                </a:cxn>
                <a:cxn ang="0">
                  <a:pos x="16" y="58"/>
                </a:cxn>
                <a:cxn ang="0">
                  <a:pos x="12" y="58"/>
                </a:cxn>
                <a:cxn ang="0">
                  <a:pos x="9" y="58"/>
                </a:cxn>
                <a:cxn ang="0">
                  <a:pos x="6" y="58"/>
                </a:cxn>
                <a:cxn ang="0">
                  <a:pos x="3" y="57"/>
                </a:cxn>
                <a:cxn ang="0">
                  <a:pos x="0" y="57"/>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6" name="Freeform 66"/>
            <p:cNvSpPr>
              <a:spLocks/>
            </p:cNvSpPr>
            <p:nvPr/>
          </p:nvSpPr>
          <p:spPr bwMode="auto">
            <a:xfrm>
              <a:off x="4044" y="2549"/>
              <a:ext cx="26" cy="78"/>
            </a:xfrm>
            <a:custGeom>
              <a:avLst/>
              <a:gdLst/>
              <a:ahLst/>
              <a:cxnLst>
                <a:cxn ang="0">
                  <a:pos x="23" y="0"/>
                </a:cxn>
                <a:cxn ang="0">
                  <a:pos x="24" y="6"/>
                </a:cxn>
                <a:cxn ang="0">
                  <a:pos x="24" y="9"/>
                </a:cxn>
                <a:cxn ang="0">
                  <a:pos x="25" y="11"/>
                </a:cxn>
                <a:cxn ang="0">
                  <a:pos x="25" y="14"/>
                </a:cxn>
                <a:cxn ang="0">
                  <a:pos x="25" y="17"/>
                </a:cxn>
                <a:cxn ang="0">
                  <a:pos x="25" y="20"/>
                </a:cxn>
                <a:cxn ang="0">
                  <a:pos x="25" y="22"/>
                </a:cxn>
                <a:cxn ang="0">
                  <a:pos x="25" y="25"/>
                </a:cxn>
                <a:cxn ang="0">
                  <a:pos x="25" y="27"/>
                </a:cxn>
                <a:cxn ang="0">
                  <a:pos x="24" y="30"/>
                </a:cxn>
                <a:cxn ang="0">
                  <a:pos x="24" y="33"/>
                </a:cxn>
                <a:cxn ang="0">
                  <a:pos x="24" y="35"/>
                </a:cxn>
                <a:cxn ang="0">
                  <a:pos x="23" y="38"/>
                </a:cxn>
                <a:cxn ang="0">
                  <a:pos x="23" y="40"/>
                </a:cxn>
                <a:cxn ang="0">
                  <a:pos x="22" y="43"/>
                </a:cxn>
                <a:cxn ang="0">
                  <a:pos x="21" y="45"/>
                </a:cxn>
                <a:cxn ang="0">
                  <a:pos x="20" y="47"/>
                </a:cxn>
                <a:cxn ang="0">
                  <a:pos x="20" y="49"/>
                </a:cxn>
                <a:cxn ang="0">
                  <a:pos x="18" y="52"/>
                </a:cxn>
                <a:cxn ang="0">
                  <a:pos x="17" y="54"/>
                </a:cxn>
                <a:cxn ang="0">
                  <a:pos x="16" y="56"/>
                </a:cxn>
                <a:cxn ang="0">
                  <a:pos x="15" y="59"/>
                </a:cxn>
                <a:cxn ang="0">
                  <a:pos x="14" y="61"/>
                </a:cxn>
                <a:cxn ang="0">
                  <a:pos x="12" y="63"/>
                </a:cxn>
                <a:cxn ang="0">
                  <a:pos x="10" y="65"/>
                </a:cxn>
                <a:cxn ang="0">
                  <a:pos x="9" y="67"/>
                </a:cxn>
                <a:cxn ang="0">
                  <a:pos x="7" y="69"/>
                </a:cxn>
                <a:cxn ang="0">
                  <a:pos x="5" y="71"/>
                </a:cxn>
                <a:cxn ang="0">
                  <a:pos x="4" y="73"/>
                </a:cxn>
                <a:cxn ang="0">
                  <a:pos x="2" y="75"/>
                </a:cxn>
                <a:cxn ang="0">
                  <a:pos x="0" y="77"/>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7" name="Freeform 67"/>
            <p:cNvSpPr>
              <a:spLocks/>
            </p:cNvSpPr>
            <p:nvPr/>
          </p:nvSpPr>
          <p:spPr bwMode="auto">
            <a:xfrm>
              <a:off x="4075" y="2454"/>
              <a:ext cx="33" cy="68"/>
            </a:xfrm>
            <a:custGeom>
              <a:avLst/>
              <a:gdLst/>
              <a:ahLst/>
              <a:cxnLst>
                <a:cxn ang="0">
                  <a:pos x="8" y="0"/>
                </a:cxn>
                <a:cxn ang="0">
                  <a:pos x="14" y="5"/>
                </a:cxn>
                <a:cxn ang="0">
                  <a:pos x="17" y="8"/>
                </a:cxn>
                <a:cxn ang="0">
                  <a:pos x="19" y="10"/>
                </a:cxn>
                <a:cxn ang="0">
                  <a:pos x="21" y="13"/>
                </a:cxn>
                <a:cxn ang="0">
                  <a:pos x="23" y="15"/>
                </a:cxn>
                <a:cxn ang="0">
                  <a:pos x="25" y="18"/>
                </a:cxn>
                <a:cxn ang="0">
                  <a:pos x="27" y="20"/>
                </a:cxn>
                <a:cxn ang="0">
                  <a:pos x="28" y="22"/>
                </a:cxn>
                <a:cxn ang="0">
                  <a:pos x="29" y="25"/>
                </a:cxn>
                <a:cxn ang="0">
                  <a:pos x="30" y="27"/>
                </a:cxn>
                <a:cxn ang="0">
                  <a:pos x="31" y="29"/>
                </a:cxn>
                <a:cxn ang="0">
                  <a:pos x="31" y="32"/>
                </a:cxn>
                <a:cxn ang="0">
                  <a:pos x="32" y="34"/>
                </a:cxn>
                <a:cxn ang="0">
                  <a:pos x="32" y="36"/>
                </a:cxn>
                <a:cxn ang="0">
                  <a:pos x="32" y="38"/>
                </a:cxn>
                <a:cxn ang="0">
                  <a:pos x="31" y="40"/>
                </a:cxn>
                <a:cxn ang="0">
                  <a:pos x="31" y="42"/>
                </a:cxn>
                <a:cxn ang="0">
                  <a:pos x="30" y="44"/>
                </a:cxn>
                <a:cxn ang="0">
                  <a:pos x="29" y="46"/>
                </a:cxn>
                <a:cxn ang="0">
                  <a:pos x="28" y="48"/>
                </a:cxn>
                <a:cxn ang="0">
                  <a:pos x="26" y="50"/>
                </a:cxn>
                <a:cxn ang="0">
                  <a:pos x="25" y="52"/>
                </a:cxn>
                <a:cxn ang="0">
                  <a:pos x="23" y="54"/>
                </a:cxn>
                <a:cxn ang="0">
                  <a:pos x="21" y="55"/>
                </a:cxn>
                <a:cxn ang="0">
                  <a:pos x="18" y="57"/>
                </a:cxn>
                <a:cxn ang="0">
                  <a:pos x="16" y="59"/>
                </a:cxn>
                <a:cxn ang="0">
                  <a:pos x="13" y="60"/>
                </a:cxn>
                <a:cxn ang="0">
                  <a:pos x="10" y="62"/>
                </a:cxn>
                <a:cxn ang="0">
                  <a:pos x="7" y="64"/>
                </a:cxn>
                <a:cxn ang="0">
                  <a:pos x="3" y="65"/>
                </a:cxn>
                <a:cxn ang="0">
                  <a:pos x="0" y="67"/>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8" name="Freeform 68"/>
            <p:cNvSpPr>
              <a:spLocks/>
            </p:cNvSpPr>
            <p:nvPr/>
          </p:nvSpPr>
          <p:spPr bwMode="auto">
            <a:xfrm>
              <a:off x="4091" y="2347"/>
              <a:ext cx="38" cy="108"/>
            </a:xfrm>
            <a:custGeom>
              <a:avLst/>
              <a:gdLst/>
              <a:ahLst/>
              <a:cxnLst>
                <a:cxn ang="0">
                  <a:pos x="0" y="2"/>
                </a:cxn>
                <a:cxn ang="0">
                  <a:pos x="9" y="0"/>
                </a:cxn>
                <a:cxn ang="0">
                  <a:pos x="13" y="1"/>
                </a:cxn>
                <a:cxn ang="0">
                  <a:pos x="17" y="2"/>
                </a:cxn>
                <a:cxn ang="0">
                  <a:pos x="20" y="3"/>
                </a:cxn>
                <a:cxn ang="0">
                  <a:pos x="23" y="6"/>
                </a:cxn>
                <a:cxn ang="0">
                  <a:pos x="26" y="9"/>
                </a:cxn>
                <a:cxn ang="0">
                  <a:pos x="28" y="12"/>
                </a:cxn>
                <a:cxn ang="0">
                  <a:pos x="30" y="16"/>
                </a:cxn>
                <a:cxn ang="0">
                  <a:pos x="32" y="20"/>
                </a:cxn>
                <a:cxn ang="0">
                  <a:pos x="33" y="25"/>
                </a:cxn>
                <a:cxn ang="0">
                  <a:pos x="35" y="29"/>
                </a:cxn>
                <a:cxn ang="0">
                  <a:pos x="36" y="35"/>
                </a:cxn>
                <a:cxn ang="0">
                  <a:pos x="36" y="40"/>
                </a:cxn>
                <a:cxn ang="0">
                  <a:pos x="37" y="45"/>
                </a:cxn>
                <a:cxn ang="0">
                  <a:pos x="37" y="51"/>
                </a:cxn>
                <a:cxn ang="0">
                  <a:pos x="37" y="56"/>
                </a:cxn>
                <a:cxn ang="0">
                  <a:pos x="36" y="62"/>
                </a:cxn>
                <a:cxn ang="0">
                  <a:pos x="35" y="67"/>
                </a:cxn>
                <a:cxn ang="0">
                  <a:pos x="34" y="72"/>
                </a:cxn>
                <a:cxn ang="0">
                  <a:pos x="33" y="77"/>
                </a:cxn>
                <a:cxn ang="0">
                  <a:pos x="31" y="82"/>
                </a:cxn>
                <a:cxn ang="0">
                  <a:pos x="29" y="87"/>
                </a:cxn>
                <a:cxn ang="0">
                  <a:pos x="27" y="91"/>
                </a:cxn>
                <a:cxn ang="0">
                  <a:pos x="25" y="95"/>
                </a:cxn>
                <a:cxn ang="0">
                  <a:pos x="22" y="99"/>
                </a:cxn>
                <a:cxn ang="0">
                  <a:pos x="19" y="101"/>
                </a:cxn>
                <a:cxn ang="0">
                  <a:pos x="15" y="104"/>
                </a:cxn>
                <a:cxn ang="0">
                  <a:pos x="12" y="105"/>
                </a:cxn>
                <a:cxn ang="0">
                  <a:pos x="8" y="107"/>
                </a:cxn>
                <a:cxn ang="0">
                  <a:pos x="4" y="107"/>
                </a:cxn>
                <a:cxn ang="0">
                  <a:pos x="0" y="107"/>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09" name="Freeform 69"/>
            <p:cNvSpPr>
              <a:spLocks/>
            </p:cNvSpPr>
            <p:nvPr/>
          </p:nvSpPr>
          <p:spPr bwMode="auto">
            <a:xfrm>
              <a:off x="4036" y="2269"/>
              <a:ext cx="56" cy="43"/>
            </a:xfrm>
            <a:custGeom>
              <a:avLst/>
              <a:gdLst/>
              <a:ahLst/>
              <a:cxnLst>
                <a:cxn ang="0">
                  <a:pos x="0" y="4"/>
                </a:cxn>
                <a:cxn ang="0">
                  <a:pos x="4" y="2"/>
                </a:cxn>
                <a:cxn ang="0">
                  <a:pos x="7" y="1"/>
                </a:cxn>
                <a:cxn ang="0">
                  <a:pos x="10" y="1"/>
                </a:cxn>
                <a:cxn ang="0">
                  <a:pos x="12" y="1"/>
                </a:cxn>
                <a:cxn ang="0">
                  <a:pos x="14" y="0"/>
                </a:cxn>
                <a:cxn ang="0">
                  <a:pos x="16" y="0"/>
                </a:cxn>
                <a:cxn ang="0">
                  <a:pos x="19" y="0"/>
                </a:cxn>
                <a:cxn ang="0">
                  <a:pos x="21" y="1"/>
                </a:cxn>
                <a:cxn ang="0">
                  <a:pos x="23" y="1"/>
                </a:cxn>
                <a:cxn ang="0">
                  <a:pos x="25" y="1"/>
                </a:cxn>
                <a:cxn ang="0">
                  <a:pos x="27" y="2"/>
                </a:cxn>
                <a:cxn ang="0">
                  <a:pos x="29" y="3"/>
                </a:cxn>
                <a:cxn ang="0">
                  <a:pos x="31" y="3"/>
                </a:cxn>
                <a:cxn ang="0">
                  <a:pos x="33" y="5"/>
                </a:cxn>
                <a:cxn ang="0">
                  <a:pos x="34" y="6"/>
                </a:cxn>
                <a:cxn ang="0">
                  <a:pos x="36" y="7"/>
                </a:cxn>
                <a:cxn ang="0">
                  <a:pos x="38" y="8"/>
                </a:cxn>
                <a:cxn ang="0">
                  <a:pos x="39" y="10"/>
                </a:cxn>
                <a:cxn ang="0">
                  <a:pos x="41" y="11"/>
                </a:cxn>
                <a:cxn ang="0">
                  <a:pos x="42" y="13"/>
                </a:cxn>
                <a:cxn ang="0">
                  <a:pos x="44" y="15"/>
                </a:cxn>
                <a:cxn ang="0">
                  <a:pos x="45" y="17"/>
                </a:cxn>
                <a:cxn ang="0">
                  <a:pos x="46" y="19"/>
                </a:cxn>
                <a:cxn ang="0">
                  <a:pos x="48" y="22"/>
                </a:cxn>
                <a:cxn ang="0">
                  <a:pos x="49" y="24"/>
                </a:cxn>
                <a:cxn ang="0">
                  <a:pos x="50" y="27"/>
                </a:cxn>
                <a:cxn ang="0">
                  <a:pos x="51" y="30"/>
                </a:cxn>
                <a:cxn ang="0">
                  <a:pos x="52" y="33"/>
                </a:cxn>
                <a:cxn ang="0">
                  <a:pos x="53" y="35"/>
                </a:cxn>
                <a:cxn ang="0">
                  <a:pos x="54" y="39"/>
                </a:cxn>
                <a:cxn ang="0">
                  <a:pos x="55" y="42"/>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0" name="Freeform 70"/>
            <p:cNvSpPr>
              <a:spLocks/>
            </p:cNvSpPr>
            <p:nvPr/>
          </p:nvSpPr>
          <p:spPr bwMode="auto">
            <a:xfrm>
              <a:off x="4052" y="2268"/>
              <a:ext cx="40" cy="44"/>
            </a:xfrm>
            <a:custGeom>
              <a:avLst/>
              <a:gdLst/>
              <a:ahLst/>
              <a:cxnLst>
                <a:cxn ang="0">
                  <a:pos x="0" y="5"/>
                </a:cxn>
                <a:cxn ang="0">
                  <a:pos x="5" y="3"/>
                </a:cxn>
                <a:cxn ang="0">
                  <a:pos x="7" y="2"/>
                </a:cxn>
                <a:cxn ang="0">
                  <a:pos x="10" y="1"/>
                </a:cxn>
                <a:cxn ang="0">
                  <a:pos x="12" y="1"/>
                </a:cxn>
                <a:cxn ang="0">
                  <a:pos x="14" y="0"/>
                </a:cxn>
                <a:cxn ang="0">
                  <a:pos x="16" y="0"/>
                </a:cxn>
                <a:cxn ang="0">
                  <a:pos x="18" y="0"/>
                </a:cxn>
                <a:cxn ang="0">
                  <a:pos x="20" y="0"/>
                </a:cxn>
                <a:cxn ang="0">
                  <a:pos x="22" y="0"/>
                </a:cxn>
                <a:cxn ang="0">
                  <a:pos x="24" y="1"/>
                </a:cxn>
                <a:cxn ang="0">
                  <a:pos x="26" y="2"/>
                </a:cxn>
                <a:cxn ang="0">
                  <a:pos x="27" y="2"/>
                </a:cxn>
                <a:cxn ang="0">
                  <a:pos x="29" y="3"/>
                </a:cxn>
                <a:cxn ang="0">
                  <a:pos x="30" y="4"/>
                </a:cxn>
                <a:cxn ang="0">
                  <a:pos x="31" y="5"/>
                </a:cxn>
                <a:cxn ang="0">
                  <a:pos x="32" y="6"/>
                </a:cxn>
                <a:cxn ang="0">
                  <a:pos x="34" y="8"/>
                </a:cxn>
                <a:cxn ang="0">
                  <a:pos x="34" y="9"/>
                </a:cxn>
                <a:cxn ang="0">
                  <a:pos x="36" y="11"/>
                </a:cxn>
                <a:cxn ang="0">
                  <a:pos x="36" y="13"/>
                </a:cxn>
                <a:cxn ang="0">
                  <a:pos x="37" y="15"/>
                </a:cxn>
                <a:cxn ang="0">
                  <a:pos x="38" y="17"/>
                </a:cxn>
                <a:cxn ang="0">
                  <a:pos x="38" y="19"/>
                </a:cxn>
                <a:cxn ang="0">
                  <a:pos x="38" y="22"/>
                </a:cxn>
                <a:cxn ang="0">
                  <a:pos x="39" y="24"/>
                </a:cxn>
                <a:cxn ang="0">
                  <a:pos x="39" y="27"/>
                </a:cxn>
                <a:cxn ang="0">
                  <a:pos x="39" y="30"/>
                </a:cxn>
                <a:cxn ang="0">
                  <a:pos x="39" y="33"/>
                </a:cxn>
                <a:cxn ang="0">
                  <a:pos x="39" y="36"/>
                </a:cxn>
                <a:cxn ang="0">
                  <a:pos x="39" y="40"/>
                </a:cxn>
                <a:cxn ang="0">
                  <a:pos x="39" y="4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1" name="Freeform 71"/>
            <p:cNvSpPr>
              <a:spLocks/>
            </p:cNvSpPr>
            <p:nvPr/>
          </p:nvSpPr>
          <p:spPr bwMode="auto">
            <a:xfrm>
              <a:off x="4091" y="2349"/>
              <a:ext cx="33" cy="78"/>
            </a:xfrm>
            <a:custGeom>
              <a:avLst/>
              <a:gdLst/>
              <a:ahLst/>
              <a:cxnLst>
                <a:cxn ang="0">
                  <a:pos x="0" y="0"/>
                </a:cxn>
                <a:cxn ang="0">
                  <a:pos x="3" y="4"/>
                </a:cxn>
                <a:cxn ang="0">
                  <a:pos x="5" y="6"/>
                </a:cxn>
                <a:cxn ang="0">
                  <a:pos x="7" y="8"/>
                </a:cxn>
                <a:cxn ang="0">
                  <a:pos x="8" y="10"/>
                </a:cxn>
                <a:cxn ang="0">
                  <a:pos x="10" y="12"/>
                </a:cxn>
                <a:cxn ang="0">
                  <a:pos x="11" y="14"/>
                </a:cxn>
                <a:cxn ang="0">
                  <a:pos x="13" y="16"/>
                </a:cxn>
                <a:cxn ang="0">
                  <a:pos x="14" y="19"/>
                </a:cxn>
                <a:cxn ang="0">
                  <a:pos x="15" y="21"/>
                </a:cxn>
                <a:cxn ang="0">
                  <a:pos x="17" y="23"/>
                </a:cxn>
                <a:cxn ang="0">
                  <a:pos x="18" y="25"/>
                </a:cxn>
                <a:cxn ang="0">
                  <a:pos x="19" y="27"/>
                </a:cxn>
                <a:cxn ang="0">
                  <a:pos x="20" y="30"/>
                </a:cxn>
                <a:cxn ang="0">
                  <a:pos x="21" y="32"/>
                </a:cxn>
                <a:cxn ang="0">
                  <a:pos x="22" y="35"/>
                </a:cxn>
                <a:cxn ang="0">
                  <a:pos x="23" y="37"/>
                </a:cxn>
                <a:cxn ang="0">
                  <a:pos x="24" y="39"/>
                </a:cxn>
                <a:cxn ang="0">
                  <a:pos x="25" y="42"/>
                </a:cxn>
                <a:cxn ang="0">
                  <a:pos x="26" y="44"/>
                </a:cxn>
                <a:cxn ang="0">
                  <a:pos x="27" y="47"/>
                </a:cxn>
                <a:cxn ang="0">
                  <a:pos x="27" y="49"/>
                </a:cxn>
                <a:cxn ang="0">
                  <a:pos x="28" y="52"/>
                </a:cxn>
                <a:cxn ang="0">
                  <a:pos x="29" y="55"/>
                </a:cxn>
                <a:cxn ang="0">
                  <a:pos x="29" y="57"/>
                </a:cxn>
                <a:cxn ang="0">
                  <a:pos x="29" y="60"/>
                </a:cxn>
                <a:cxn ang="0">
                  <a:pos x="30" y="63"/>
                </a:cxn>
                <a:cxn ang="0">
                  <a:pos x="31" y="65"/>
                </a:cxn>
                <a:cxn ang="0">
                  <a:pos x="31" y="68"/>
                </a:cxn>
                <a:cxn ang="0">
                  <a:pos x="31" y="71"/>
                </a:cxn>
                <a:cxn ang="0">
                  <a:pos x="31" y="73"/>
                </a:cxn>
                <a:cxn ang="0">
                  <a:pos x="32" y="77"/>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2" name="Freeform 72"/>
            <p:cNvSpPr>
              <a:spLocks/>
            </p:cNvSpPr>
            <p:nvPr/>
          </p:nvSpPr>
          <p:spPr bwMode="auto">
            <a:xfrm>
              <a:off x="3846" y="2721"/>
              <a:ext cx="111" cy="42"/>
            </a:xfrm>
            <a:custGeom>
              <a:avLst/>
              <a:gdLst/>
              <a:ahLst/>
              <a:cxnLst>
                <a:cxn ang="0">
                  <a:pos x="110" y="0"/>
                </a:cxn>
                <a:cxn ang="0">
                  <a:pos x="108" y="13"/>
                </a:cxn>
                <a:cxn ang="0">
                  <a:pos x="107" y="18"/>
                </a:cxn>
                <a:cxn ang="0">
                  <a:pos x="105" y="22"/>
                </a:cxn>
                <a:cxn ang="0">
                  <a:pos x="103" y="26"/>
                </a:cxn>
                <a:cxn ang="0">
                  <a:pos x="101" y="30"/>
                </a:cxn>
                <a:cxn ang="0">
                  <a:pos x="98" y="33"/>
                </a:cxn>
                <a:cxn ang="0">
                  <a:pos x="96" y="35"/>
                </a:cxn>
                <a:cxn ang="0">
                  <a:pos x="92" y="37"/>
                </a:cxn>
                <a:cxn ang="0">
                  <a:pos x="89" y="39"/>
                </a:cxn>
                <a:cxn ang="0">
                  <a:pos x="86" y="39"/>
                </a:cxn>
                <a:cxn ang="0">
                  <a:pos x="82" y="41"/>
                </a:cxn>
                <a:cxn ang="0">
                  <a:pos x="78" y="41"/>
                </a:cxn>
                <a:cxn ang="0">
                  <a:pos x="74" y="41"/>
                </a:cxn>
                <a:cxn ang="0">
                  <a:pos x="70" y="41"/>
                </a:cxn>
                <a:cxn ang="0">
                  <a:pos x="66" y="41"/>
                </a:cxn>
                <a:cxn ang="0">
                  <a:pos x="62" y="41"/>
                </a:cxn>
                <a:cxn ang="0">
                  <a:pos x="58" y="40"/>
                </a:cxn>
                <a:cxn ang="0">
                  <a:pos x="53" y="39"/>
                </a:cxn>
                <a:cxn ang="0">
                  <a:pos x="49" y="39"/>
                </a:cxn>
                <a:cxn ang="0">
                  <a:pos x="44" y="38"/>
                </a:cxn>
                <a:cxn ang="0">
                  <a:pos x="40" y="37"/>
                </a:cxn>
                <a:cxn ang="0">
                  <a:pos x="36" y="37"/>
                </a:cxn>
                <a:cxn ang="0">
                  <a:pos x="31" y="36"/>
                </a:cxn>
                <a:cxn ang="0">
                  <a:pos x="27" y="35"/>
                </a:cxn>
                <a:cxn ang="0">
                  <a:pos x="22" y="35"/>
                </a:cxn>
                <a:cxn ang="0">
                  <a:pos x="18" y="35"/>
                </a:cxn>
                <a:cxn ang="0">
                  <a:pos x="14" y="35"/>
                </a:cxn>
                <a:cxn ang="0">
                  <a:pos x="10" y="35"/>
                </a:cxn>
                <a:cxn ang="0">
                  <a:pos x="6" y="36"/>
                </a:cxn>
                <a:cxn ang="0">
                  <a:pos x="3" y="37"/>
                </a:cxn>
                <a:cxn ang="0">
                  <a:pos x="0" y="38"/>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3" name="Freeform 73"/>
            <p:cNvSpPr>
              <a:spLocks/>
            </p:cNvSpPr>
            <p:nvPr/>
          </p:nvSpPr>
          <p:spPr bwMode="auto">
            <a:xfrm>
              <a:off x="3078" y="2854"/>
              <a:ext cx="381" cy="192"/>
            </a:xfrm>
            <a:custGeom>
              <a:avLst/>
              <a:gdLst/>
              <a:ahLst/>
              <a:cxnLst>
                <a:cxn ang="0">
                  <a:pos x="0" y="0"/>
                </a:cxn>
                <a:cxn ang="0">
                  <a:pos x="7" y="30"/>
                </a:cxn>
                <a:cxn ang="0">
                  <a:pos x="13" y="43"/>
                </a:cxn>
                <a:cxn ang="0">
                  <a:pos x="20" y="54"/>
                </a:cxn>
                <a:cxn ang="0">
                  <a:pos x="28" y="65"/>
                </a:cxn>
                <a:cxn ang="0">
                  <a:pos x="37" y="74"/>
                </a:cxn>
                <a:cxn ang="0">
                  <a:pos x="47" y="83"/>
                </a:cxn>
                <a:cxn ang="0">
                  <a:pos x="58" y="90"/>
                </a:cxn>
                <a:cxn ang="0">
                  <a:pos x="70" y="97"/>
                </a:cxn>
                <a:cxn ang="0">
                  <a:pos x="82" y="102"/>
                </a:cxn>
                <a:cxn ang="0">
                  <a:pos x="96" y="108"/>
                </a:cxn>
                <a:cxn ang="0">
                  <a:pos x="109" y="112"/>
                </a:cxn>
                <a:cxn ang="0">
                  <a:pos x="123" y="116"/>
                </a:cxn>
                <a:cxn ang="0">
                  <a:pos x="138" y="120"/>
                </a:cxn>
                <a:cxn ang="0">
                  <a:pos x="153" y="123"/>
                </a:cxn>
                <a:cxn ang="0">
                  <a:pos x="168" y="126"/>
                </a:cxn>
                <a:cxn ang="0">
                  <a:pos x="183" y="128"/>
                </a:cxn>
                <a:cxn ang="0">
                  <a:pos x="199" y="130"/>
                </a:cxn>
                <a:cxn ang="0">
                  <a:pos x="214" y="133"/>
                </a:cxn>
                <a:cxn ang="0">
                  <a:pos x="229" y="135"/>
                </a:cxn>
                <a:cxn ang="0">
                  <a:pos x="244" y="137"/>
                </a:cxn>
                <a:cxn ang="0">
                  <a:pos x="260" y="140"/>
                </a:cxn>
                <a:cxn ang="0">
                  <a:pos x="274" y="143"/>
                </a:cxn>
                <a:cxn ang="0">
                  <a:pos x="288" y="146"/>
                </a:cxn>
                <a:cxn ang="0">
                  <a:pos x="302" y="149"/>
                </a:cxn>
                <a:cxn ang="0">
                  <a:pos x="316" y="153"/>
                </a:cxn>
                <a:cxn ang="0">
                  <a:pos x="328" y="158"/>
                </a:cxn>
                <a:cxn ang="0">
                  <a:pos x="340" y="163"/>
                </a:cxn>
                <a:cxn ang="0">
                  <a:pos x="351" y="169"/>
                </a:cxn>
                <a:cxn ang="0">
                  <a:pos x="362" y="175"/>
                </a:cxn>
                <a:cxn ang="0">
                  <a:pos x="371" y="183"/>
                </a:cxn>
                <a:cxn ang="0">
                  <a:pos x="380" y="191"/>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4" name="Freeform 74"/>
            <p:cNvSpPr>
              <a:spLocks/>
            </p:cNvSpPr>
            <p:nvPr/>
          </p:nvSpPr>
          <p:spPr bwMode="auto">
            <a:xfrm>
              <a:off x="3450" y="3036"/>
              <a:ext cx="325" cy="363"/>
            </a:xfrm>
            <a:custGeom>
              <a:avLst/>
              <a:gdLst/>
              <a:ahLst/>
              <a:cxnLst>
                <a:cxn ang="0">
                  <a:pos x="0" y="0"/>
                </a:cxn>
                <a:cxn ang="0">
                  <a:pos x="18" y="21"/>
                </a:cxn>
                <a:cxn ang="0">
                  <a:pos x="27" y="32"/>
                </a:cxn>
                <a:cxn ang="0">
                  <a:pos x="38" y="42"/>
                </a:cxn>
                <a:cxn ang="0">
                  <a:pos x="48" y="52"/>
                </a:cxn>
                <a:cxn ang="0">
                  <a:pos x="58" y="63"/>
                </a:cxn>
                <a:cxn ang="0">
                  <a:pos x="69" y="73"/>
                </a:cxn>
                <a:cxn ang="0">
                  <a:pos x="80" y="83"/>
                </a:cxn>
                <a:cxn ang="0">
                  <a:pos x="91" y="93"/>
                </a:cxn>
                <a:cxn ang="0">
                  <a:pos x="103" y="103"/>
                </a:cxn>
                <a:cxn ang="0">
                  <a:pos x="114" y="113"/>
                </a:cxn>
                <a:cxn ang="0">
                  <a:pos x="126" y="124"/>
                </a:cxn>
                <a:cxn ang="0">
                  <a:pos x="137" y="134"/>
                </a:cxn>
                <a:cxn ang="0">
                  <a:pos x="149" y="144"/>
                </a:cxn>
                <a:cxn ang="0">
                  <a:pos x="160" y="154"/>
                </a:cxn>
                <a:cxn ang="0">
                  <a:pos x="172" y="164"/>
                </a:cxn>
                <a:cxn ang="0">
                  <a:pos x="184" y="175"/>
                </a:cxn>
                <a:cxn ang="0">
                  <a:pos x="195" y="186"/>
                </a:cxn>
                <a:cxn ang="0">
                  <a:pos x="206" y="196"/>
                </a:cxn>
                <a:cxn ang="0">
                  <a:pos x="217" y="208"/>
                </a:cxn>
                <a:cxn ang="0">
                  <a:pos x="228" y="219"/>
                </a:cxn>
                <a:cxn ang="0">
                  <a:pos x="238" y="230"/>
                </a:cxn>
                <a:cxn ang="0">
                  <a:pos x="249" y="242"/>
                </a:cxn>
                <a:cxn ang="0">
                  <a:pos x="259" y="254"/>
                </a:cxn>
                <a:cxn ang="0">
                  <a:pos x="268" y="266"/>
                </a:cxn>
                <a:cxn ang="0">
                  <a:pos x="278" y="279"/>
                </a:cxn>
                <a:cxn ang="0">
                  <a:pos x="286" y="292"/>
                </a:cxn>
                <a:cxn ang="0">
                  <a:pos x="295" y="305"/>
                </a:cxn>
                <a:cxn ang="0">
                  <a:pos x="303" y="318"/>
                </a:cxn>
                <a:cxn ang="0">
                  <a:pos x="311" y="332"/>
                </a:cxn>
                <a:cxn ang="0">
                  <a:pos x="318" y="347"/>
                </a:cxn>
                <a:cxn ang="0">
                  <a:pos x="324" y="362"/>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5" name="Line 75"/>
            <p:cNvSpPr>
              <a:spLocks noChangeShapeType="1"/>
            </p:cNvSpPr>
            <p:nvPr/>
          </p:nvSpPr>
          <p:spPr bwMode="auto">
            <a:xfrm>
              <a:off x="3679" y="2902"/>
              <a:ext cx="0" cy="38"/>
            </a:xfrm>
            <a:prstGeom prst="line">
              <a:avLst/>
            </a:prstGeom>
            <a:noFill/>
            <a:ln w="74930">
              <a:solidFill>
                <a:srgbClr val="000000"/>
              </a:solidFill>
              <a:round/>
              <a:headEnd/>
              <a:tailEnd/>
            </a:ln>
            <a:effectLst/>
          </p:spPr>
          <p:txBody>
            <a:bodyPr wrap="none" anchor="ctr"/>
            <a:lstStyle/>
            <a:p>
              <a:endParaRPr lang="en-US"/>
            </a:p>
          </p:txBody>
        </p:sp>
        <p:sp>
          <p:nvSpPr>
            <p:cNvPr id="547916" name="Freeform 76"/>
            <p:cNvSpPr>
              <a:spLocks/>
            </p:cNvSpPr>
            <p:nvPr/>
          </p:nvSpPr>
          <p:spPr bwMode="auto">
            <a:xfrm>
              <a:off x="1800" y="1077"/>
              <a:ext cx="175" cy="167"/>
            </a:xfrm>
            <a:custGeom>
              <a:avLst/>
              <a:gdLst/>
              <a:ahLst/>
              <a:cxnLst>
                <a:cxn ang="0">
                  <a:pos x="173" y="41"/>
                </a:cxn>
                <a:cxn ang="0">
                  <a:pos x="170" y="40"/>
                </a:cxn>
                <a:cxn ang="0">
                  <a:pos x="164" y="38"/>
                </a:cxn>
                <a:cxn ang="0">
                  <a:pos x="158" y="36"/>
                </a:cxn>
                <a:cxn ang="0">
                  <a:pos x="150" y="33"/>
                </a:cxn>
                <a:cxn ang="0">
                  <a:pos x="141" y="29"/>
                </a:cxn>
                <a:cxn ang="0">
                  <a:pos x="132" y="25"/>
                </a:cxn>
                <a:cxn ang="0">
                  <a:pos x="122" y="21"/>
                </a:cxn>
                <a:cxn ang="0">
                  <a:pos x="115" y="16"/>
                </a:cxn>
                <a:cxn ang="0">
                  <a:pos x="110" y="13"/>
                </a:cxn>
                <a:cxn ang="0">
                  <a:pos x="106" y="9"/>
                </a:cxn>
                <a:cxn ang="0">
                  <a:pos x="103" y="5"/>
                </a:cxn>
                <a:cxn ang="0">
                  <a:pos x="100" y="3"/>
                </a:cxn>
                <a:cxn ang="0">
                  <a:pos x="96" y="1"/>
                </a:cxn>
                <a:cxn ang="0">
                  <a:pos x="91" y="0"/>
                </a:cxn>
                <a:cxn ang="0">
                  <a:pos x="80" y="1"/>
                </a:cxn>
                <a:cxn ang="0">
                  <a:pos x="68" y="4"/>
                </a:cxn>
                <a:cxn ang="0">
                  <a:pos x="58" y="8"/>
                </a:cxn>
                <a:cxn ang="0">
                  <a:pos x="49" y="13"/>
                </a:cxn>
                <a:cxn ang="0">
                  <a:pos x="41" y="21"/>
                </a:cxn>
                <a:cxn ang="0">
                  <a:pos x="34" y="30"/>
                </a:cxn>
                <a:cxn ang="0">
                  <a:pos x="28" y="41"/>
                </a:cxn>
                <a:cxn ang="0">
                  <a:pos x="21" y="55"/>
                </a:cxn>
                <a:cxn ang="0">
                  <a:pos x="16" y="66"/>
                </a:cxn>
                <a:cxn ang="0">
                  <a:pos x="15" y="71"/>
                </a:cxn>
                <a:cxn ang="0">
                  <a:pos x="14" y="76"/>
                </a:cxn>
                <a:cxn ang="0">
                  <a:pos x="15" y="80"/>
                </a:cxn>
                <a:cxn ang="0">
                  <a:pos x="16" y="85"/>
                </a:cxn>
                <a:cxn ang="0">
                  <a:pos x="16" y="89"/>
                </a:cxn>
                <a:cxn ang="0">
                  <a:pos x="17" y="95"/>
                </a:cxn>
                <a:cxn ang="0">
                  <a:pos x="18" y="102"/>
                </a:cxn>
                <a:cxn ang="0">
                  <a:pos x="18" y="107"/>
                </a:cxn>
                <a:cxn ang="0">
                  <a:pos x="18" y="110"/>
                </a:cxn>
                <a:cxn ang="0">
                  <a:pos x="18" y="112"/>
                </a:cxn>
                <a:cxn ang="0">
                  <a:pos x="19" y="114"/>
                </a:cxn>
                <a:cxn ang="0">
                  <a:pos x="19" y="116"/>
                </a:cxn>
                <a:cxn ang="0">
                  <a:pos x="19" y="119"/>
                </a:cxn>
                <a:cxn ang="0">
                  <a:pos x="18" y="121"/>
                </a:cxn>
                <a:cxn ang="0">
                  <a:pos x="18" y="124"/>
                </a:cxn>
                <a:cxn ang="0">
                  <a:pos x="15" y="129"/>
                </a:cxn>
                <a:cxn ang="0">
                  <a:pos x="13" y="133"/>
                </a:cxn>
                <a:cxn ang="0">
                  <a:pos x="11" y="135"/>
                </a:cxn>
                <a:cxn ang="0">
                  <a:pos x="8" y="137"/>
                </a:cxn>
                <a:cxn ang="0">
                  <a:pos x="6" y="139"/>
                </a:cxn>
                <a:cxn ang="0">
                  <a:pos x="4" y="141"/>
                </a:cxn>
                <a:cxn ang="0">
                  <a:pos x="2" y="143"/>
                </a:cxn>
                <a:cxn ang="0">
                  <a:pos x="0" y="145"/>
                </a:cxn>
                <a:cxn ang="0">
                  <a:pos x="0" y="145"/>
                </a:cxn>
                <a:cxn ang="0">
                  <a:pos x="0" y="145"/>
                </a:cxn>
                <a:cxn ang="0">
                  <a:pos x="0" y="145"/>
                </a:cxn>
                <a:cxn ang="0">
                  <a:pos x="0" y="145"/>
                </a:cxn>
                <a:cxn ang="0">
                  <a:pos x="0" y="145"/>
                </a:cxn>
                <a:cxn ang="0">
                  <a:pos x="0" y="145"/>
                </a:cxn>
                <a:cxn ang="0">
                  <a:pos x="0" y="145"/>
                </a:cxn>
                <a:cxn ang="0">
                  <a:pos x="0" y="146"/>
                </a:cxn>
                <a:cxn ang="0">
                  <a:pos x="0" y="149"/>
                </a:cxn>
                <a:cxn ang="0">
                  <a:pos x="0" y="153"/>
                </a:cxn>
                <a:cxn ang="0">
                  <a:pos x="0" y="156"/>
                </a:cxn>
                <a:cxn ang="0">
                  <a:pos x="0" y="159"/>
                </a:cxn>
                <a:cxn ang="0">
                  <a:pos x="0" y="162"/>
                </a:cxn>
                <a:cxn ang="0">
                  <a:pos x="0" y="165"/>
                </a:cxn>
                <a:cxn ang="0">
                  <a:pos x="0" y="165"/>
                </a:cxn>
              </a:cxnLst>
              <a:rect l="0" t="0" r="r" b="b"/>
              <a:pathLst>
                <a:path w="175" h="167">
                  <a:moveTo>
                    <a:pt x="174" y="42"/>
                  </a:moveTo>
                  <a:lnTo>
                    <a:pt x="174" y="41"/>
                  </a:lnTo>
                  <a:lnTo>
                    <a:pt x="174" y="41"/>
                  </a:lnTo>
                  <a:lnTo>
                    <a:pt x="173" y="41"/>
                  </a:lnTo>
                  <a:lnTo>
                    <a:pt x="172"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09"/>
                  </a:lnTo>
                  <a:lnTo>
                    <a:pt x="18" y="110"/>
                  </a:lnTo>
                  <a:lnTo>
                    <a:pt x="18" y="110"/>
                  </a:lnTo>
                  <a:lnTo>
                    <a:pt x="18" y="111"/>
                  </a:lnTo>
                  <a:lnTo>
                    <a:pt x="18" y="111"/>
                  </a:lnTo>
                  <a:lnTo>
                    <a:pt x="18" y="112"/>
                  </a:lnTo>
                  <a:lnTo>
                    <a:pt x="18" y="113"/>
                  </a:lnTo>
                  <a:lnTo>
                    <a:pt x="19" y="113"/>
                  </a:lnTo>
                  <a:lnTo>
                    <a:pt x="19" y="114"/>
                  </a:lnTo>
                  <a:lnTo>
                    <a:pt x="19" y="114"/>
                  </a:lnTo>
                  <a:lnTo>
                    <a:pt x="19" y="115"/>
                  </a:lnTo>
                  <a:lnTo>
                    <a:pt x="19" y="115"/>
                  </a:lnTo>
                  <a:lnTo>
                    <a:pt x="19" y="116"/>
                  </a:lnTo>
                  <a:lnTo>
                    <a:pt x="19" y="116"/>
                  </a:lnTo>
                  <a:lnTo>
                    <a:pt x="19" y="117"/>
                  </a:lnTo>
                  <a:lnTo>
                    <a:pt x="19" y="117"/>
                  </a:lnTo>
                  <a:lnTo>
                    <a:pt x="19" y="118"/>
                  </a:lnTo>
                  <a:lnTo>
                    <a:pt x="19" y="119"/>
                  </a:lnTo>
                  <a:lnTo>
                    <a:pt x="19" y="119"/>
                  </a:lnTo>
                  <a:lnTo>
                    <a:pt x="19" y="120"/>
                  </a:lnTo>
                  <a:lnTo>
                    <a:pt x="19" y="120"/>
                  </a:lnTo>
                  <a:lnTo>
                    <a:pt x="18" y="121"/>
                  </a:lnTo>
                  <a:lnTo>
                    <a:pt x="18" y="122"/>
                  </a:lnTo>
                  <a:lnTo>
                    <a:pt x="18" y="123"/>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1" y="135"/>
                  </a:lnTo>
                  <a:lnTo>
                    <a:pt x="10" y="136"/>
                  </a:lnTo>
                  <a:lnTo>
                    <a:pt x="10" y="136"/>
                  </a:lnTo>
                  <a:lnTo>
                    <a:pt x="9" y="137"/>
                  </a:lnTo>
                  <a:lnTo>
                    <a:pt x="8" y="137"/>
                  </a:lnTo>
                  <a:lnTo>
                    <a:pt x="8" y="138"/>
                  </a:lnTo>
                  <a:lnTo>
                    <a:pt x="7" y="138"/>
                  </a:lnTo>
                  <a:lnTo>
                    <a:pt x="6" y="139"/>
                  </a:lnTo>
                  <a:lnTo>
                    <a:pt x="6" y="139"/>
                  </a:lnTo>
                  <a:lnTo>
                    <a:pt x="5" y="140"/>
                  </a:lnTo>
                  <a:lnTo>
                    <a:pt x="5" y="140"/>
                  </a:lnTo>
                  <a:lnTo>
                    <a:pt x="4" y="141"/>
                  </a:lnTo>
                  <a:lnTo>
                    <a:pt x="4" y="141"/>
                  </a:lnTo>
                  <a:lnTo>
                    <a:pt x="3" y="142"/>
                  </a:lnTo>
                  <a:lnTo>
                    <a:pt x="2" y="142"/>
                  </a:lnTo>
                  <a:lnTo>
                    <a:pt x="2" y="143"/>
                  </a:lnTo>
                  <a:lnTo>
                    <a:pt x="2" y="143"/>
                  </a:lnTo>
                  <a:lnTo>
                    <a:pt x="1" y="143"/>
                  </a:lnTo>
                  <a:lnTo>
                    <a:pt x="1" y="144"/>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5"/>
                  </a:lnTo>
                  <a:lnTo>
                    <a:pt x="0" y="146"/>
                  </a:lnTo>
                  <a:lnTo>
                    <a:pt x="0" y="147"/>
                  </a:lnTo>
                  <a:lnTo>
                    <a:pt x="0" y="147"/>
                  </a:lnTo>
                  <a:lnTo>
                    <a:pt x="0" y="148"/>
                  </a:lnTo>
                  <a:lnTo>
                    <a:pt x="0" y="149"/>
                  </a:lnTo>
                  <a:lnTo>
                    <a:pt x="0" y="150"/>
                  </a:lnTo>
                  <a:lnTo>
                    <a:pt x="0" y="151"/>
                  </a:lnTo>
                  <a:lnTo>
                    <a:pt x="0" y="151"/>
                  </a:lnTo>
                  <a:lnTo>
                    <a:pt x="0" y="153"/>
                  </a:lnTo>
                  <a:lnTo>
                    <a:pt x="0" y="153"/>
                  </a:lnTo>
                  <a:lnTo>
                    <a:pt x="0" y="154"/>
                  </a:lnTo>
                  <a:lnTo>
                    <a:pt x="0" y="155"/>
                  </a:lnTo>
                  <a:lnTo>
                    <a:pt x="0" y="156"/>
                  </a:lnTo>
                  <a:lnTo>
                    <a:pt x="0" y="157"/>
                  </a:lnTo>
                  <a:lnTo>
                    <a:pt x="0" y="158"/>
                  </a:lnTo>
                  <a:lnTo>
                    <a:pt x="0" y="159"/>
                  </a:lnTo>
                  <a:lnTo>
                    <a:pt x="0" y="159"/>
                  </a:lnTo>
                  <a:lnTo>
                    <a:pt x="0" y="160"/>
                  </a:lnTo>
                  <a:lnTo>
                    <a:pt x="0" y="161"/>
                  </a:lnTo>
                  <a:lnTo>
                    <a:pt x="0" y="162"/>
                  </a:lnTo>
                  <a:lnTo>
                    <a:pt x="0" y="162"/>
                  </a:lnTo>
                  <a:lnTo>
                    <a:pt x="0" y="163"/>
                  </a:lnTo>
                  <a:lnTo>
                    <a:pt x="0" y="163"/>
                  </a:lnTo>
                  <a:lnTo>
                    <a:pt x="0" y="164"/>
                  </a:lnTo>
                  <a:lnTo>
                    <a:pt x="0" y="165"/>
                  </a:lnTo>
                  <a:lnTo>
                    <a:pt x="0" y="165"/>
                  </a:lnTo>
                  <a:lnTo>
                    <a:pt x="0" y="165"/>
                  </a:lnTo>
                  <a:lnTo>
                    <a:pt x="0" y="165"/>
                  </a:lnTo>
                  <a:lnTo>
                    <a:pt x="0" y="165"/>
                  </a:lnTo>
                  <a:lnTo>
                    <a:pt x="0" y="16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7" name="Freeform 77"/>
            <p:cNvSpPr>
              <a:spLocks/>
            </p:cNvSpPr>
            <p:nvPr/>
          </p:nvSpPr>
          <p:spPr bwMode="auto">
            <a:xfrm>
              <a:off x="1608" y="1366"/>
              <a:ext cx="55" cy="271"/>
            </a:xfrm>
            <a:custGeom>
              <a:avLst/>
              <a:gdLst/>
              <a:ahLst/>
              <a:cxnLst>
                <a:cxn ang="0">
                  <a:pos x="52" y="2"/>
                </a:cxn>
                <a:cxn ang="0">
                  <a:pos x="50" y="8"/>
                </a:cxn>
                <a:cxn ang="0">
                  <a:pos x="47" y="16"/>
                </a:cxn>
                <a:cxn ang="0">
                  <a:pos x="42" y="26"/>
                </a:cxn>
                <a:cxn ang="0">
                  <a:pos x="38" y="38"/>
                </a:cxn>
                <a:cxn ang="0">
                  <a:pos x="32" y="50"/>
                </a:cxn>
                <a:cxn ang="0">
                  <a:pos x="29" y="57"/>
                </a:cxn>
                <a:cxn ang="0">
                  <a:pos x="27" y="63"/>
                </a:cxn>
                <a:cxn ang="0">
                  <a:pos x="24" y="69"/>
                </a:cxn>
                <a:cxn ang="0">
                  <a:pos x="21" y="77"/>
                </a:cxn>
                <a:cxn ang="0">
                  <a:pos x="16" y="90"/>
                </a:cxn>
                <a:cxn ang="0">
                  <a:pos x="12" y="97"/>
                </a:cxn>
                <a:cxn ang="0">
                  <a:pos x="8" y="103"/>
                </a:cxn>
                <a:cxn ang="0">
                  <a:pos x="5" y="109"/>
                </a:cxn>
                <a:cxn ang="0">
                  <a:pos x="3" y="117"/>
                </a:cxn>
                <a:cxn ang="0">
                  <a:pos x="0" y="129"/>
                </a:cxn>
                <a:cxn ang="0">
                  <a:pos x="0" y="137"/>
                </a:cxn>
                <a:cxn ang="0">
                  <a:pos x="0" y="143"/>
                </a:cxn>
                <a:cxn ang="0">
                  <a:pos x="0" y="149"/>
                </a:cxn>
                <a:cxn ang="0">
                  <a:pos x="1" y="157"/>
                </a:cxn>
                <a:cxn ang="0">
                  <a:pos x="2" y="167"/>
                </a:cxn>
                <a:cxn ang="0">
                  <a:pos x="2" y="171"/>
                </a:cxn>
                <a:cxn ang="0">
                  <a:pos x="2" y="174"/>
                </a:cxn>
                <a:cxn ang="0">
                  <a:pos x="2" y="177"/>
                </a:cxn>
                <a:cxn ang="0">
                  <a:pos x="2" y="181"/>
                </a:cxn>
                <a:cxn ang="0">
                  <a:pos x="2" y="186"/>
                </a:cxn>
                <a:cxn ang="0">
                  <a:pos x="2" y="192"/>
                </a:cxn>
                <a:cxn ang="0">
                  <a:pos x="2" y="196"/>
                </a:cxn>
                <a:cxn ang="0">
                  <a:pos x="2" y="200"/>
                </a:cxn>
                <a:cxn ang="0">
                  <a:pos x="2" y="203"/>
                </a:cxn>
                <a:cxn ang="0">
                  <a:pos x="2" y="206"/>
                </a:cxn>
                <a:cxn ang="0">
                  <a:pos x="2" y="207"/>
                </a:cxn>
                <a:cxn ang="0">
                  <a:pos x="2" y="207"/>
                </a:cxn>
                <a:cxn ang="0">
                  <a:pos x="2" y="207"/>
                </a:cxn>
                <a:cxn ang="0">
                  <a:pos x="2" y="207"/>
                </a:cxn>
                <a:cxn ang="0">
                  <a:pos x="2" y="207"/>
                </a:cxn>
                <a:cxn ang="0">
                  <a:pos x="1" y="209"/>
                </a:cxn>
                <a:cxn ang="0">
                  <a:pos x="1" y="212"/>
                </a:cxn>
                <a:cxn ang="0">
                  <a:pos x="0" y="216"/>
                </a:cxn>
                <a:cxn ang="0">
                  <a:pos x="0" y="220"/>
                </a:cxn>
                <a:cxn ang="0">
                  <a:pos x="1" y="225"/>
                </a:cxn>
                <a:cxn ang="0">
                  <a:pos x="3" y="235"/>
                </a:cxn>
                <a:cxn ang="0">
                  <a:pos x="4" y="244"/>
                </a:cxn>
                <a:cxn ang="0">
                  <a:pos x="6" y="252"/>
                </a:cxn>
                <a:cxn ang="0">
                  <a:pos x="9" y="259"/>
                </a:cxn>
                <a:cxn ang="0">
                  <a:pos x="14" y="265"/>
                </a:cxn>
                <a:cxn ang="0">
                  <a:pos x="20" y="270"/>
                </a:cxn>
                <a:cxn ang="0">
                  <a:pos x="24" y="270"/>
                </a:cxn>
                <a:cxn ang="0">
                  <a:pos x="27" y="270"/>
                </a:cxn>
                <a:cxn ang="0">
                  <a:pos x="30" y="270"/>
                </a:cxn>
                <a:cxn ang="0">
                  <a:pos x="34" y="269"/>
                </a:cxn>
                <a:cxn ang="0">
                  <a:pos x="36" y="269"/>
                </a:cxn>
                <a:cxn ang="0">
                  <a:pos x="36" y="269"/>
                </a:cxn>
                <a:cxn ang="0">
                  <a:pos x="36" y="269"/>
                </a:cxn>
                <a:cxn ang="0">
                  <a:pos x="36" y="269"/>
                </a:cxn>
                <a:cxn ang="0">
                  <a:pos x="36" y="269"/>
                </a:cxn>
                <a:cxn ang="0">
                  <a:pos x="36" y="269"/>
                </a:cxn>
              </a:cxnLst>
              <a:rect l="0" t="0" r="r" b="b"/>
              <a:pathLst>
                <a:path w="55" h="271">
                  <a:moveTo>
                    <a:pt x="54" y="0"/>
                  </a:moveTo>
                  <a:lnTo>
                    <a:pt x="53" y="0"/>
                  </a:lnTo>
                  <a:lnTo>
                    <a:pt x="53" y="1"/>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69"/>
                  </a:lnTo>
                  <a:lnTo>
                    <a:pt x="2" y="170"/>
                  </a:lnTo>
                  <a:lnTo>
                    <a:pt x="2" y="171"/>
                  </a:lnTo>
                  <a:lnTo>
                    <a:pt x="2" y="171"/>
                  </a:lnTo>
                  <a:lnTo>
                    <a:pt x="2" y="172"/>
                  </a:lnTo>
                  <a:lnTo>
                    <a:pt x="2" y="172"/>
                  </a:lnTo>
                  <a:lnTo>
                    <a:pt x="2" y="173"/>
                  </a:lnTo>
                  <a:lnTo>
                    <a:pt x="2" y="174"/>
                  </a:lnTo>
                  <a:lnTo>
                    <a:pt x="2" y="174"/>
                  </a:lnTo>
                  <a:lnTo>
                    <a:pt x="2" y="174"/>
                  </a:lnTo>
                  <a:lnTo>
                    <a:pt x="2" y="175"/>
                  </a:lnTo>
                  <a:lnTo>
                    <a:pt x="2" y="176"/>
                  </a:lnTo>
                  <a:lnTo>
                    <a:pt x="2" y="176"/>
                  </a:lnTo>
                  <a:lnTo>
                    <a:pt x="2" y="176"/>
                  </a:lnTo>
                  <a:lnTo>
                    <a:pt x="2" y="177"/>
                  </a:lnTo>
                  <a:lnTo>
                    <a:pt x="2" y="177"/>
                  </a:lnTo>
                  <a:lnTo>
                    <a:pt x="2" y="178"/>
                  </a:lnTo>
                  <a:lnTo>
                    <a:pt x="2" y="178"/>
                  </a:lnTo>
                  <a:lnTo>
                    <a:pt x="2" y="179"/>
                  </a:lnTo>
                  <a:lnTo>
                    <a:pt x="2" y="180"/>
                  </a:lnTo>
                  <a:lnTo>
                    <a:pt x="2" y="180"/>
                  </a:lnTo>
                  <a:lnTo>
                    <a:pt x="2" y="181"/>
                  </a:lnTo>
                  <a:lnTo>
                    <a:pt x="2" y="182"/>
                  </a:lnTo>
                  <a:lnTo>
                    <a:pt x="2" y="182"/>
                  </a:lnTo>
                  <a:lnTo>
                    <a:pt x="2" y="183"/>
                  </a:lnTo>
                  <a:lnTo>
                    <a:pt x="2" y="184"/>
                  </a:lnTo>
                  <a:lnTo>
                    <a:pt x="2" y="185"/>
                  </a:lnTo>
                  <a:lnTo>
                    <a:pt x="2" y="186"/>
                  </a:lnTo>
                  <a:lnTo>
                    <a:pt x="2" y="188"/>
                  </a:lnTo>
                  <a:lnTo>
                    <a:pt x="2" y="188"/>
                  </a:lnTo>
                  <a:lnTo>
                    <a:pt x="2" y="190"/>
                  </a:lnTo>
                  <a:lnTo>
                    <a:pt x="2" y="190"/>
                  </a:lnTo>
                  <a:lnTo>
                    <a:pt x="2" y="191"/>
                  </a:lnTo>
                  <a:lnTo>
                    <a:pt x="2" y="192"/>
                  </a:lnTo>
                  <a:lnTo>
                    <a:pt x="2" y="193"/>
                  </a:lnTo>
                  <a:lnTo>
                    <a:pt x="2" y="194"/>
                  </a:lnTo>
                  <a:lnTo>
                    <a:pt x="2" y="194"/>
                  </a:lnTo>
                  <a:lnTo>
                    <a:pt x="2" y="195"/>
                  </a:lnTo>
                  <a:lnTo>
                    <a:pt x="2" y="196"/>
                  </a:lnTo>
                  <a:lnTo>
                    <a:pt x="2" y="196"/>
                  </a:lnTo>
                  <a:lnTo>
                    <a:pt x="2" y="197"/>
                  </a:lnTo>
                  <a:lnTo>
                    <a:pt x="2" y="198"/>
                  </a:lnTo>
                  <a:lnTo>
                    <a:pt x="2" y="198"/>
                  </a:lnTo>
                  <a:lnTo>
                    <a:pt x="2" y="199"/>
                  </a:lnTo>
                  <a:lnTo>
                    <a:pt x="2" y="199"/>
                  </a:lnTo>
                  <a:lnTo>
                    <a:pt x="2" y="200"/>
                  </a:lnTo>
                  <a:lnTo>
                    <a:pt x="2" y="200"/>
                  </a:lnTo>
                  <a:lnTo>
                    <a:pt x="2" y="201"/>
                  </a:lnTo>
                  <a:lnTo>
                    <a:pt x="2" y="202"/>
                  </a:lnTo>
                  <a:lnTo>
                    <a:pt x="2" y="202"/>
                  </a:lnTo>
                  <a:lnTo>
                    <a:pt x="2" y="203"/>
                  </a:lnTo>
                  <a:lnTo>
                    <a:pt x="2" y="203"/>
                  </a:lnTo>
                  <a:lnTo>
                    <a:pt x="2" y="204"/>
                  </a:lnTo>
                  <a:lnTo>
                    <a:pt x="2" y="204"/>
                  </a:lnTo>
                  <a:lnTo>
                    <a:pt x="2" y="205"/>
                  </a:lnTo>
                  <a:lnTo>
                    <a:pt x="2" y="206"/>
                  </a:lnTo>
                  <a:lnTo>
                    <a:pt x="2" y="206"/>
                  </a:lnTo>
                  <a:lnTo>
                    <a:pt x="2" y="206"/>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2" y="207"/>
                  </a:lnTo>
                  <a:lnTo>
                    <a:pt x="1" y="208"/>
                  </a:lnTo>
                  <a:lnTo>
                    <a:pt x="1" y="208"/>
                  </a:lnTo>
                  <a:lnTo>
                    <a:pt x="1" y="209"/>
                  </a:lnTo>
                  <a:lnTo>
                    <a:pt x="1" y="209"/>
                  </a:lnTo>
                  <a:lnTo>
                    <a:pt x="1" y="210"/>
                  </a:lnTo>
                  <a:lnTo>
                    <a:pt x="1" y="210"/>
                  </a:lnTo>
                  <a:lnTo>
                    <a:pt x="1" y="211"/>
                  </a:lnTo>
                  <a:lnTo>
                    <a:pt x="1" y="211"/>
                  </a:lnTo>
                  <a:lnTo>
                    <a:pt x="1" y="212"/>
                  </a:lnTo>
                  <a:lnTo>
                    <a:pt x="1" y="212"/>
                  </a:lnTo>
                  <a:lnTo>
                    <a:pt x="1" y="213"/>
                  </a:lnTo>
                  <a:lnTo>
                    <a:pt x="1" y="214"/>
                  </a:lnTo>
                  <a:lnTo>
                    <a:pt x="1" y="214"/>
                  </a:lnTo>
                  <a:lnTo>
                    <a:pt x="1" y="215"/>
                  </a:lnTo>
                  <a:lnTo>
                    <a:pt x="1" y="215"/>
                  </a:lnTo>
                  <a:lnTo>
                    <a:pt x="0" y="216"/>
                  </a:lnTo>
                  <a:lnTo>
                    <a:pt x="0" y="216"/>
                  </a:lnTo>
                  <a:lnTo>
                    <a:pt x="0" y="217"/>
                  </a:lnTo>
                  <a:lnTo>
                    <a:pt x="0" y="218"/>
                  </a:lnTo>
                  <a:lnTo>
                    <a:pt x="0" y="218"/>
                  </a:lnTo>
                  <a:lnTo>
                    <a:pt x="0" y="219"/>
                  </a:lnTo>
                  <a:lnTo>
                    <a:pt x="0" y="220"/>
                  </a:lnTo>
                  <a:lnTo>
                    <a:pt x="0" y="221"/>
                  </a:lnTo>
                  <a:lnTo>
                    <a:pt x="0" y="222"/>
                  </a:lnTo>
                  <a:lnTo>
                    <a:pt x="1" y="222"/>
                  </a:lnTo>
                  <a:lnTo>
                    <a:pt x="1" y="223"/>
                  </a:lnTo>
                  <a:lnTo>
                    <a:pt x="1" y="224"/>
                  </a:lnTo>
                  <a:lnTo>
                    <a:pt x="1" y="225"/>
                  </a:lnTo>
                  <a:lnTo>
                    <a:pt x="1" y="226"/>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2" y="270"/>
                  </a:lnTo>
                  <a:lnTo>
                    <a:pt x="23" y="270"/>
                  </a:lnTo>
                  <a:lnTo>
                    <a:pt x="23" y="270"/>
                  </a:lnTo>
                  <a:lnTo>
                    <a:pt x="24" y="270"/>
                  </a:lnTo>
                  <a:lnTo>
                    <a:pt x="24" y="270"/>
                  </a:lnTo>
                  <a:lnTo>
                    <a:pt x="25" y="270"/>
                  </a:lnTo>
                  <a:lnTo>
                    <a:pt x="26" y="270"/>
                  </a:lnTo>
                  <a:lnTo>
                    <a:pt x="26" y="270"/>
                  </a:lnTo>
                  <a:lnTo>
                    <a:pt x="27" y="270"/>
                  </a:lnTo>
                  <a:lnTo>
                    <a:pt x="27" y="270"/>
                  </a:lnTo>
                  <a:lnTo>
                    <a:pt x="28" y="270"/>
                  </a:lnTo>
                  <a:lnTo>
                    <a:pt x="28" y="270"/>
                  </a:lnTo>
                  <a:lnTo>
                    <a:pt x="29" y="270"/>
                  </a:lnTo>
                  <a:lnTo>
                    <a:pt x="30" y="270"/>
                  </a:lnTo>
                  <a:lnTo>
                    <a:pt x="30" y="270"/>
                  </a:lnTo>
                  <a:lnTo>
                    <a:pt x="30" y="270"/>
                  </a:lnTo>
                  <a:lnTo>
                    <a:pt x="31" y="270"/>
                  </a:lnTo>
                  <a:lnTo>
                    <a:pt x="32" y="269"/>
                  </a:lnTo>
                  <a:lnTo>
                    <a:pt x="32" y="269"/>
                  </a:lnTo>
                  <a:lnTo>
                    <a:pt x="32" y="269"/>
                  </a:lnTo>
                  <a:lnTo>
                    <a:pt x="33" y="269"/>
                  </a:lnTo>
                  <a:lnTo>
                    <a:pt x="34" y="269"/>
                  </a:lnTo>
                  <a:lnTo>
                    <a:pt x="34" y="269"/>
                  </a:lnTo>
                  <a:lnTo>
                    <a:pt x="34" y="269"/>
                  </a:lnTo>
                  <a:lnTo>
                    <a:pt x="35" y="269"/>
                  </a:lnTo>
                  <a:lnTo>
                    <a:pt x="35"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lnTo>
                    <a:pt x="36" y="26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8" name="Freeform 78"/>
            <p:cNvSpPr>
              <a:spLocks/>
            </p:cNvSpPr>
            <p:nvPr/>
          </p:nvSpPr>
          <p:spPr bwMode="auto">
            <a:xfrm>
              <a:off x="1586" y="1654"/>
              <a:ext cx="129" cy="498"/>
            </a:xfrm>
            <a:custGeom>
              <a:avLst/>
              <a:gdLst/>
              <a:ahLst/>
              <a:cxnLst>
                <a:cxn ang="0">
                  <a:pos x="56" y="1"/>
                </a:cxn>
                <a:cxn ang="0">
                  <a:pos x="50" y="0"/>
                </a:cxn>
                <a:cxn ang="0">
                  <a:pos x="44" y="0"/>
                </a:cxn>
                <a:cxn ang="0">
                  <a:pos x="36" y="4"/>
                </a:cxn>
                <a:cxn ang="0">
                  <a:pos x="30" y="8"/>
                </a:cxn>
                <a:cxn ang="0">
                  <a:pos x="27" y="13"/>
                </a:cxn>
                <a:cxn ang="0">
                  <a:pos x="24" y="22"/>
                </a:cxn>
                <a:cxn ang="0">
                  <a:pos x="20" y="35"/>
                </a:cxn>
                <a:cxn ang="0">
                  <a:pos x="22" y="44"/>
                </a:cxn>
                <a:cxn ang="0">
                  <a:pos x="23" y="56"/>
                </a:cxn>
                <a:cxn ang="0">
                  <a:pos x="24" y="68"/>
                </a:cxn>
                <a:cxn ang="0">
                  <a:pos x="24" y="73"/>
                </a:cxn>
                <a:cxn ang="0">
                  <a:pos x="24" y="78"/>
                </a:cxn>
                <a:cxn ang="0">
                  <a:pos x="24" y="86"/>
                </a:cxn>
                <a:cxn ang="0">
                  <a:pos x="24" y="92"/>
                </a:cxn>
                <a:cxn ang="0">
                  <a:pos x="24" y="96"/>
                </a:cxn>
                <a:cxn ang="0">
                  <a:pos x="24" y="102"/>
                </a:cxn>
                <a:cxn ang="0">
                  <a:pos x="20" y="116"/>
                </a:cxn>
                <a:cxn ang="0">
                  <a:pos x="15" y="125"/>
                </a:cxn>
                <a:cxn ang="0">
                  <a:pos x="10" y="134"/>
                </a:cxn>
                <a:cxn ang="0">
                  <a:pos x="5" y="153"/>
                </a:cxn>
                <a:cxn ang="0">
                  <a:pos x="4" y="170"/>
                </a:cxn>
                <a:cxn ang="0">
                  <a:pos x="5" y="184"/>
                </a:cxn>
                <a:cxn ang="0">
                  <a:pos x="6" y="202"/>
                </a:cxn>
                <a:cxn ang="0">
                  <a:pos x="6" y="214"/>
                </a:cxn>
                <a:cxn ang="0">
                  <a:pos x="6" y="218"/>
                </a:cxn>
                <a:cxn ang="0">
                  <a:pos x="6" y="223"/>
                </a:cxn>
                <a:cxn ang="0">
                  <a:pos x="6" y="232"/>
                </a:cxn>
                <a:cxn ang="0">
                  <a:pos x="6" y="237"/>
                </a:cxn>
                <a:cxn ang="0">
                  <a:pos x="6" y="242"/>
                </a:cxn>
                <a:cxn ang="0">
                  <a:pos x="6" y="248"/>
                </a:cxn>
                <a:cxn ang="0">
                  <a:pos x="4" y="271"/>
                </a:cxn>
                <a:cxn ang="0">
                  <a:pos x="1" y="288"/>
                </a:cxn>
                <a:cxn ang="0">
                  <a:pos x="2" y="302"/>
                </a:cxn>
                <a:cxn ang="0">
                  <a:pos x="15" y="320"/>
                </a:cxn>
                <a:cxn ang="0">
                  <a:pos x="36" y="322"/>
                </a:cxn>
                <a:cxn ang="0">
                  <a:pos x="57" y="320"/>
                </a:cxn>
                <a:cxn ang="0">
                  <a:pos x="76" y="332"/>
                </a:cxn>
                <a:cxn ang="0">
                  <a:pos x="77" y="337"/>
                </a:cxn>
                <a:cxn ang="0">
                  <a:pos x="76" y="342"/>
                </a:cxn>
                <a:cxn ang="0">
                  <a:pos x="75" y="349"/>
                </a:cxn>
                <a:cxn ang="0">
                  <a:pos x="78" y="362"/>
                </a:cxn>
                <a:cxn ang="0">
                  <a:pos x="84" y="372"/>
                </a:cxn>
                <a:cxn ang="0">
                  <a:pos x="89" y="381"/>
                </a:cxn>
                <a:cxn ang="0">
                  <a:pos x="93" y="397"/>
                </a:cxn>
                <a:cxn ang="0">
                  <a:pos x="94" y="408"/>
                </a:cxn>
                <a:cxn ang="0">
                  <a:pos x="94" y="418"/>
                </a:cxn>
                <a:cxn ang="0">
                  <a:pos x="93" y="430"/>
                </a:cxn>
                <a:cxn ang="0">
                  <a:pos x="92" y="440"/>
                </a:cxn>
                <a:cxn ang="0">
                  <a:pos x="92" y="446"/>
                </a:cxn>
                <a:cxn ang="0">
                  <a:pos x="91" y="450"/>
                </a:cxn>
                <a:cxn ang="0">
                  <a:pos x="94" y="458"/>
                </a:cxn>
                <a:cxn ang="0">
                  <a:pos x="98" y="465"/>
                </a:cxn>
                <a:cxn ang="0">
                  <a:pos x="102" y="469"/>
                </a:cxn>
                <a:cxn ang="0">
                  <a:pos x="108" y="474"/>
                </a:cxn>
                <a:cxn ang="0">
                  <a:pos x="116" y="484"/>
                </a:cxn>
                <a:cxn ang="0">
                  <a:pos x="122" y="491"/>
                </a:cxn>
                <a:cxn ang="0">
                  <a:pos x="126" y="496"/>
                </a:cxn>
              </a:cxnLst>
              <a:rect l="0" t="0" r="r" b="b"/>
              <a:pathLst>
                <a:path w="129" h="498">
                  <a:moveTo>
                    <a:pt x="58" y="2"/>
                  </a:moveTo>
                  <a:lnTo>
                    <a:pt x="58" y="1"/>
                  </a:lnTo>
                  <a:lnTo>
                    <a:pt x="58" y="1"/>
                  </a:lnTo>
                  <a:lnTo>
                    <a:pt x="57" y="1"/>
                  </a:lnTo>
                  <a:lnTo>
                    <a:pt x="57" y="1"/>
                  </a:lnTo>
                  <a:lnTo>
                    <a:pt x="57" y="1"/>
                  </a:lnTo>
                  <a:lnTo>
                    <a:pt x="56" y="1"/>
                  </a:lnTo>
                  <a:lnTo>
                    <a:pt x="56" y="1"/>
                  </a:lnTo>
                  <a:lnTo>
                    <a:pt x="56" y="1"/>
                  </a:lnTo>
                  <a:lnTo>
                    <a:pt x="55" y="0"/>
                  </a:lnTo>
                  <a:lnTo>
                    <a:pt x="55" y="0"/>
                  </a:lnTo>
                  <a:lnTo>
                    <a:pt x="54" y="0"/>
                  </a:lnTo>
                  <a:lnTo>
                    <a:pt x="54" y="0"/>
                  </a:lnTo>
                  <a:lnTo>
                    <a:pt x="53" y="0"/>
                  </a:lnTo>
                  <a:lnTo>
                    <a:pt x="52" y="0"/>
                  </a:lnTo>
                  <a:lnTo>
                    <a:pt x="52" y="0"/>
                  </a:lnTo>
                  <a:lnTo>
                    <a:pt x="51" y="0"/>
                  </a:lnTo>
                  <a:lnTo>
                    <a:pt x="50" y="0"/>
                  </a:lnTo>
                  <a:lnTo>
                    <a:pt x="50" y="0"/>
                  </a:lnTo>
                  <a:lnTo>
                    <a:pt x="49" y="0"/>
                  </a:lnTo>
                  <a:lnTo>
                    <a:pt x="48" y="0"/>
                  </a:lnTo>
                  <a:lnTo>
                    <a:pt x="48" y="0"/>
                  </a:lnTo>
                  <a:lnTo>
                    <a:pt x="47" y="0"/>
                  </a:lnTo>
                  <a:lnTo>
                    <a:pt x="46" y="0"/>
                  </a:lnTo>
                  <a:lnTo>
                    <a:pt x="46" y="0"/>
                  </a:lnTo>
                  <a:lnTo>
                    <a:pt x="45" y="0"/>
                  </a:lnTo>
                  <a:lnTo>
                    <a:pt x="44" y="0"/>
                  </a:lnTo>
                  <a:lnTo>
                    <a:pt x="43" y="0"/>
                  </a:lnTo>
                  <a:lnTo>
                    <a:pt x="43" y="0"/>
                  </a:lnTo>
                  <a:lnTo>
                    <a:pt x="42" y="1"/>
                  </a:lnTo>
                  <a:lnTo>
                    <a:pt x="41" y="1"/>
                  </a:lnTo>
                  <a:lnTo>
                    <a:pt x="41" y="2"/>
                  </a:lnTo>
                  <a:lnTo>
                    <a:pt x="39" y="2"/>
                  </a:lnTo>
                  <a:lnTo>
                    <a:pt x="38" y="3"/>
                  </a:lnTo>
                  <a:lnTo>
                    <a:pt x="37" y="3"/>
                  </a:lnTo>
                  <a:lnTo>
                    <a:pt x="36" y="4"/>
                  </a:lnTo>
                  <a:lnTo>
                    <a:pt x="36" y="4"/>
                  </a:lnTo>
                  <a:lnTo>
                    <a:pt x="35" y="4"/>
                  </a:lnTo>
                  <a:lnTo>
                    <a:pt x="34" y="5"/>
                  </a:lnTo>
                  <a:lnTo>
                    <a:pt x="34" y="5"/>
                  </a:lnTo>
                  <a:lnTo>
                    <a:pt x="33" y="6"/>
                  </a:lnTo>
                  <a:lnTo>
                    <a:pt x="32" y="6"/>
                  </a:lnTo>
                  <a:lnTo>
                    <a:pt x="32" y="7"/>
                  </a:lnTo>
                  <a:lnTo>
                    <a:pt x="31" y="7"/>
                  </a:lnTo>
                  <a:lnTo>
                    <a:pt x="30" y="8"/>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6"/>
                  </a:lnTo>
                  <a:lnTo>
                    <a:pt x="24" y="67"/>
                  </a:lnTo>
                  <a:lnTo>
                    <a:pt x="24" y="68"/>
                  </a:lnTo>
                  <a:lnTo>
                    <a:pt x="24" y="68"/>
                  </a:lnTo>
                  <a:lnTo>
                    <a:pt x="24" y="69"/>
                  </a:lnTo>
                  <a:lnTo>
                    <a:pt x="24" y="70"/>
                  </a:lnTo>
                  <a:lnTo>
                    <a:pt x="24" y="70"/>
                  </a:lnTo>
                  <a:lnTo>
                    <a:pt x="24" y="71"/>
                  </a:lnTo>
                  <a:lnTo>
                    <a:pt x="24" y="72"/>
                  </a:lnTo>
                  <a:lnTo>
                    <a:pt x="24" y="72"/>
                  </a:lnTo>
                  <a:lnTo>
                    <a:pt x="24" y="72"/>
                  </a:lnTo>
                  <a:lnTo>
                    <a:pt x="24" y="73"/>
                  </a:lnTo>
                  <a:lnTo>
                    <a:pt x="24" y="74"/>
                  </a:lnTo>
                  <a:lnTo>
                    <a:pt x="24" y="74"/>
                  </a:lnTo>
                  <a:lnTo>
                    <a:pt x="24" y="74"/>
                  </a:lnTo>
                  <a:lnTo>
                    <a:pt x="24" y="75"/>
                  </a:lnTo>
                  <a:lnTo>
                    <a:pt x="24" y="75"/>
                  </a:lnTo>
                  <a:lnTo>
                    <a:pt x="24" y="76"/>
                  </a:lnTo>
                  <a:lnTo>
                    <a:pt x="24" y="76"/>
                  </a:lnTo>
                  <a:lnTo>
                    <a:pt x="24" y="77"/>
                  </a:lnTo>
                  <a:lnTo>
                    <a:pt x="24" y="78"/>
                  </a:lnTo>
                  <a:lnTo>
                    <a:pt x="24" y="78"/>
                  </a:lnTo>
                  <a:lnTo>
                    <a:pt x="24" y="79"/>
                  </a:lnTo>
                  <a:lnTo>
                    <a:pt x="24" y="80"/>
                  </a:lnTo>
                  <a:lnTo>
                    <a:pt x="24" y="80"/>
                  </a:lnTo>
                  <a:lnTo>
                    <a:pt x="24" y="81"/>
                  </a:lnTo>
                  <a:lnTo>
                    <a:pt x="24" y="82"/>
                  </a:lnTo>
                  <a:lnTo>
                    <a:pt x="24" y="83"/>
                  </a:lnTo>
                  <a:lnTo>
                    <a:pt x="24" y="84"/>
                  </a:lnTo>
                  <a:lnTo>
                    <a:pt x="24" y="86"/>
                  </a:lnTo>
                  <a:lnTo>
                    <a:pt x="24" y="86"/>
                  </a:lnTo>
                  <a:lnTo>
                    <a:pt x="24" y="87"/>
                  </a:lnTo>
                  <a:lnTo>
                    <a:pt x="24" y="88"/>
                  </a:lnTo>
                  <a:lnTo>
                    <a:pt x="24" y="89"/>
                  </a:lnTo>
                  <a:lnTo>
                    <a:pt x="24" y="89"/>
                  </a:lnTo>
                  <a:lnTo>
                    <a:pt x="24" y="90"/>
                  </a:lnTo>
                  <a:lnTo>
                    <a:pt x="24" y="91"/>
                  </a:lnTo>
                  <a:lnTo>
                    <a:pt x="24" y="91"/>
                  </a:lnTo>
                  <a:lnTo>
                    <a:pt x="24" y="92"/>
                  </a:lnTo>
                  <a:lnTo>
                    <a:pt x="24" y="92"/>
                  </a:lnTo>
                  <a:lnTo>
                    <a:pt x="24" y="93"/>
                  </a:lnTo>
                  <a:lnTo>
                    <a:pt x="24" y="93"/>
                  </a:lnTo>
                  <a:lnTo>
                    <a:pt x="24" y="94"/>
                  </a:lnTo>
                  <a:lnTo>
                    <a:pt x="24" y="94"/>
                  </a:lnTo>
                  <a:lnTo>
                    <a:pt x="24" y="95"/>
                  </a:lnTo>
                  <a:lnTo>
                    <a:pt x="24" y="95"/>
                  </a:lnTo>
                  <a:lnTo>
                    <a:pt x="24" y="96"/>
                  </a:lnTo>
                  <a:lnTo>
                    <a:pt x="24" y="96"/>
                  </a:lnTo>
                  <a:lnTo>
                    <a:pt x="24" y="97"/>
                  </a:lnTo>
                  <a:lnTo>
                    <a:pt x="24" y="98"/>
                  </a:lnTo>
                  <a:lnTo>
                    <a:pt x="24" y="98"/>
                  </a:lnTo>
                  <a:lnTo>
                    <a:pt x="24" y="98"/>
                  </a:lnTo>
                  <a:lnTo>
                    <a:pt x="24" y="99"/>
                  </a:lnTo>
                  <a:lnTo>
                    <a:pt x="24" y="100"/>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0"/>
                  </a:lnTo>
                  <a:lnTo>
                    <a:pt x="6" y="211"/>
                  </a:lnTo>
                  <a:lnTo>
                    <a:pt x="6" y="212"/>
                  </a:lnTo>
                  <a:lnTo>
                    <a:pt x="6" y="212"/>
                  </a:lnTo>
                  <a:lnTo>
                    <a:pt x="6" y="213"/>
                  </a:lnTo>
                  <a:lnTo>
                    <a:pt x="6" y="214"/>
                  </a:lnTo>
                  <a:lnTo>
                    <a:pt x="6" y="214"/>
                  </a:lnTo>
                  <a:lnTo>
                    <a:pt x="6" y="215"/>
                  </a:lnTo>
                  <a:lnTo>
                    <a:pt x="6" y="215"/>
                  </a:lnTo>
                  <a:lnTo>
                    <a:pt x="6" y="216"/>
                  </a:lnTo>
                  <a:lnTo>
                    <a:pt x="6" y="216"/>
                  </a:lnTo>
                  <a:lnTo>
                    <a:pt x="6" y="217"/>
                  </a:lnTo>
                  <a:lnTo>
                    <a:pt x="6" y="217"/>
                  </a:lnTo>
                  <a:lnTo>
                    <a:pt x="6" y="218"/>
                  </a:lnTo>
                  <a:lnTo>
                    <a:pt x="6" y="218"/>
                  </a:lnTo>
                  <a:lnTo>
                    <a:pt x="6" y="219"/>
                  </a:lnTo>
                  <a:lnTo>
                    <a:pt x="6" y="219"/>
                  </a:lnTo>
                  <a:lnTo>
                    <a:pt x="6" y="220"/>
                  </a:lnTo>
                  <a:lnTo>
                    <a:pt x="6" y="220"/>
                  </a:lnTo>
                  <a:lnTo>
                    <a:pt x="6" y="221"/>
                  </a:lnTo>
                  <a:lnTo>
                    <a:pt x="6" y="222"/>
                  </a:lnTo>
                  <a:lnTo>
                    <a:pt x="6" y="222"/>
                  </a:lnTo>
                  <a:lnTo>
                    <a:pt x="6" y="223"/>
                  </a:lnTo>
                  <a:lnTo>
                    <a:pt x="6" y="223"/>
                  </a:lnTo>
                  <a:lnTo>
                    <a:pt x="6" y="224"/>
                  </a:lnTo>
                  <a:lnTo>
                    <a:pt x="6" y="225"/>
                  </a:lnTo>
                  <a:lnTo>
                    <a:pt x="6" y="226"/>
                  </a:lnTo>
                  <a:lnTo>
                    <a:pt x="6" y="226"/>
                  </a:lnTo>
                  <a:lnTo>
                    <a:pt x="6" y="227"/>
                  </a:lnTo>
                  <a:lnTo>
                    <a:pt x="6" y="228"/>
                  </a:lnTo>
                  <a:lnTo>
                    <a:pt x="6" y="230"/>
                  </a:lnTo>
                  <a:lnTo>
                    <a:pt x="6" y="231"/>
                  </a:lnTo>
                  <a:lnTo>
                    <a:pt x="6" y="232"/>
                  </a:lnTo>
                  <a:lnTo>
                    <a:pt x="6" y="232"/>
                  </a:lnTo>
                  <a:lnTo>
                    <a:pt x="6" y="233"/>
                  </a:lnTo>
                  <a:lnTo>
                    <a:pt x="6" y="234"/>
                  </a:lnTo>
                  <a:lnTo>
                    <a:pt x="6" y="234"/>
                  </a:lnTo>
                  <a:lnTo>
                    <a:pt x="6" y="235"/>
                  </a:lnTo>
                  <a:lnTo>
                    <a:pt x="6" y="236"/>
                  </a:lnTo>
                  <a:lnTo>
                    <a:pt x="6" y="236"/>
                  </a:lnTo>
                  <a:lnTo>
                    <a:pt x="6" y="237"/>
                  </a:lnTo>
                  <a:lnTo>
                    <a:pt x="6" y="237"/>
                  </a:lnTo>
                  <a:lnTo>
                    <a:pt x="6" y="238"/>
                  </a:lnTo>
                  <a:lnTo>
                    <a:pt x="6" y="238"/>
                  </a:lnTo>
                  <a:lnTo>
                    <a:pt x="6" y="239"/>
                  </a:lnTo>
                  <a:lnTo>
                    <a:pt x="6" y="239"/>
                  </a:lnTo>
                  <a:lnTo>
                    <a:pt x="6" y="240"/>
                  </a:lnTo>
                  <a:lnTo>
                    <a:pt x="6" y="240"/>
                  </a:lnTo>
                  <a:lnTo>
                    <a:pt x="6" y="240"/>
                  </a:lnTo>
                  <a:lnTo>
                    <a:pt x="6" y="241"/>
                  </a:lnTo>
                  <a:lnTo>
                    <a:pt x="6" y="242"/>
                  </a:lnTo>
                  <a:lnTo>
                    <a:pt x="6" y="242"/>
                  </a:lnTo>
                  <a:lnTo>
                    <a:pt x="6" y="243"/>
                  </a:lnTo>
                  <a:lnTo>
                    <a:pt x="6" y="244"/>
                  </a:lnTo>
                  <a:lnTo>
                    <a:pt x="6" y="244"/>
                  </a:lnTo>
                  <a:lnTo>
                    <a:pt x="6" y="245"/>
                  </a:lnTo>
                  <a:lnTo>
                    <a:pt x="6" y="246"/>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6" y="334"/>
                  </a:lnTo>
                  <a:lnTo>
                    <a:pt x="76" y="334"/>
                  </a:lnTo>
                  <a:lnTo>
                    <a:pt x="77" y="335"/>
                  </a:lnTo>
                  <a:lnTo>
                    <a:pt x="77" y="336"/>
                  </a:lnTo>
                  <a:lnTo>
                    <a:pt x="77" y="336"/>
                  </a:lnTo>
                  <a:lnTo>
                    <a:pt x="77" y="337"/>
                  </a:lnTo>
                  <a:lnTo>
                    <a:pt x="77" y="337"/>
                  </a:lnTo>
                  <a:lnTo>
                    <a:pt x="77" y="338"/>
                  </a:lnTo>
                  <a:lnTo>
                    <a:pt x="77" y="338"/>
                  </a:lnTo>
                  <a:lnTo>
                    <a:pt x="76" y="339"/>
                  </a:lnTo>
                  <a:lnTo>
                    <a:pt x="76" y="339"/>
                  </a:lnTo>
                  <a:lnTo>
                    <a:pt x="76" y="340"/>
                  </a:lnTo>
                  <a:lnTo>
                    <a:pt x="76" y="340"/>
                  </a:lnTo>
                  <a:lnTo>
                    <a:pt x="76" y="341"/>
                  </a:lnTo>
                  <a:lnTo>
                    <a:pt x="76" y="342"/>
                  </a:lnTo>
                  <a:lnTo>
                    <a:pt x="76" y="342"/>
                  </a:lnTo>
                  <a:lnTo>
                    <a:pt x="76" y="343"/>
                  </a:lnTo>
                  <a:lnTo>
                    <a:pt x="76" y="344"/>
                  </a:lnTo>
                  <a:lnTo>
                    <a:pt x="75" y="344"/>
                  </a:lnTo>
                  <a:lnTo>
                    <a:pt x="75" y="345"/>
                  </a:lnTo>
                  <a:lnTo>
                    <a:pt x="75" y="346"/>
                  </a:lnTo>
                  <a:lnTo>
                    <a:pt x="75" y="346"/>
                  </a:lnTo>
                  <a:lnTo>
                    <a:pt x="75" y="347"/>
                  </a:lnTo>
                  <a:lnTo>
                    <a:pt x="75" y="348"/>
                  </a:lnTo>
                  <a:lnTo>
                    <a:pt x="75" y="349"/>
                  </a:lnTo>
                  <a:lnTo>
                    <a:pt x="75" y="350"/>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8"/>
                  </a:lnTo>
                  <a:lnTo>
                    <a:pt x="92" y="439"/>
                  </a:lnTo>
                  <a:lnTo>
                    <a:pt x="92" y="440"/>
                  </a:lnTo>
                  <a:lnTo>
                    <a:pt x="92" y="440"/>
                  </a:lnTo>
                  <a:lnTo>
                    <a:pt x="92" y="441"/>
                  </a:lnTo>
                  <a:lnTo>
                    <a:pt x="92" y="442"/>
                  </a:lnTo>
                  <a:lnTo>
                    <a:pt x="92" y="442"/>
                  </a:lnTo>
                  <a:lnTo>
                    <a:pt x="92" y="443"/>
                  </a:lnTo>
                  <a:lnTo>
                    <a:pt x="92" y="444"/>
                  </a:lnTo>
                  <a:lnTo>
                    <a:pt x="92" y="444"/>
                  </a:lnTo>
                  <a:lnTo>
                    <a:pt x="92" y="444"/>
                  </a:lnTo>
                  <a:lnTo>
                    <a:pt x="92" y="445"/>
                  </a:lnTo>
                  <a:lnTo>
                    <a:pt x="92" y="446"/>
                  </a:lnTo>
                  <a:lnTo>
                    <a:pt x="91" y="446"/>
                  </a:lnTo>
                  <a:lnTo>
                    <a:pt x="91" y="447"/>
                  </a:lnTo>
                  <a:lnTo>
                    <a:pt x="91" y="447"/>
                  </a:lnTo>
                  <a:lnTo>
                    <a:pt x="91" y="448"/>
                  </a:lnTo>
                  <a:lnTo>
                    <a:pt x="91" y="448"/>
                  </a:lnTo>
                  <a:lnTo>
                    <a:pt x="91" y="449"/>
                  </a:lnTo>
                  <a:lnTo>
                    <a:pt x="91" y="449"/>
                  </a:lnTo>
                  <a:lnTo>
                    <a:pt x="91" y="450"/>
                  </a:lnTo>
                  <a:lnTo>
                    <a:pt x="91" y="450"/>
                  </a:lnTo>
                  <a:lnTo>
                    <a:pt x="91" y="451"/>
                  </a:lnTo>
                  <a:lnTo>
                    <a:pt x="92" y="452"/>
                  </a:lnTo>
                  <a:lnTo>
                    <a:pt x="92" y="452"/>
                  </a:lnTo>
                  <a:lnTo>
                    <a:pt x="92" y="453"/>
                  </a:lnTo>
                  <a:lnTo>
                    <a:pt x="92" y="454"/>
                  </a:lnTo>
                  <a:lnTo>
                    <a:pt x="92" y="454"/>
                  </a:lnTo>
                  <a:lnTo>
                    <a:pt x="93" y="456"/>
                  </a:lnTo>
                  <a:lnTo>
                    <a:pt x="94" y="458"/>
                  </a:lnTo>
                  <a:lnTo>
                    <a:pt x="94" y="458"/>
                  </a:lnTo>
                  <a:lnTo>
                    <a:pt x="94" y="460"/>
                  </a:lnTo>
                  <a:lnTo>
                    <a:pt x="95" y="460"/>
                  </a:lnTo>
                  <a:lnTo>
                    <a:pt x="95" y="461"/>
                  </a:lnTo>
                  <a:lnTo>
                    <a:pt x="96" y="462"/>
                  </a:lnTo>
                  <a:lnTo>
                    <a:pt x="96" y="462"/>
                  </a:lnTo>
                  <a:lnTo>
                    <a:pt x="96" y="463"/>
                  </a:lnTo>
                  <a:lnTo>
                    <a:pt x="97" y="464"/>
                  </a:lnTo>
                  <a:lnTo>
                    <a:pt x="97" y="464"/>
                  </a:lnTo>
                  <a:lnTo>
                    <a:pt x="98" y="465"/>
                  </a:lnTo>
                  <a:lnTo>
                    <a:pt x="98" y="465"/>
                  </a:lnTo>
                  <a:lnTo>
                    <a:pt x="99" y="466"/>
                  </a:lnTo>
                  <a:lnTo>
                    <a:pt x="99" y="466"/>
                  </a:lnTo>
                  <a:lnTo>
                    <a:pt x="100" y="466"/>
                  </a:lnTo>
                  <a:lnTo>
                    <a:pt x="100" y="467"/>
                  </a:lnTo>
                  <a:lnTo>
                    <a:pt x="101" y="468"/>
                  </a:lnTo>
                  <a:lnTo>
                    <a:pt x="101" y="468"/>
                  </a:lnTo>
                  <a:lnTo>
                    <a:pt x="102" y="468"/>
                  </a:lnTo>
                  <a:lnTo>
                    <a:pt x="102" y="469"/>
                  </a:lnTo>
                  <a:lnTo>
                    <a:pt x="103" y="469"/>
                  </a:lnTo>
                  <a:lnTo>
                    <a:pt x="104" y="470"/>
                  </a:lnTo>
                  <a:lnTo>
                    <a:pt x="104" y="470"/>
                  </a:lnTo>
                  <a:lnTo>
                    <a:pt x="105" y="471"/>
                  </a:lnTo>
                  <a:lnTo>
                    <a:pt x="106" y="472"/>
                  </a:lnTo>
                  <a:lnTo>
                    <a:pt x="106" y="472"/>
                  </a:lnTo>
                  <a:lnTo>
                    <a:pt x="107" y="473"/>
                  </a:lnTo>
                  <a:lnTo>
                    <a:pt x="108" y="474"/>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5" y="494"/>
                  </a:lnTo>
                  <a:lnTo>
                    <a:pt x="126" y="495"/>
                  </a:lnTo>
                  <a:lnTo>
                    <a:pt x="126" y="495"/>
                  </a:lnTo>
                  <a:lnTo>
                    <a:pt x="126" y="496"/>
                  </a:lnTo>
                  <a:lnTo>
                    <a:pt x="126" y="496"/>
                  </a:lnTo>
                  <a:lnTo>
                    <a:pt x="127" y="496"/>
                  </a:lnTo>
                  <a:lnTo>
                    <a:pt x="127" y="496"/>
                  </a:lnTo>
                  <a:lnTo>
                    <a:pt x="127" y="497"/>
                  </a:lnTo>
                  <a:lnTo>
                    <a:pt x="127" y="497"/>
                  </a:lnTo>
                  <a:lnTo>
                    <a:pt x="127" y="497"/>
                  </a:lnTo>
                  <a:lnTo>
                    <a:pt x="128" y="49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19" name="Freeform 79"/>
            <p:cNvSpPr>
              <a:spLocks/>
            </p:cNvSpPr>
            <p:nvPr/>
          </p:nvSpPr>
          <p:spPr bwMode="auto">
            <a:xfrm>
              <a:off x="1870" y="22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0" name="Freeform 80"/>
            <p:cNvSpPr>
              <a:spLocks/>
            </p:cNvSpPr>
            <p:nvPr/>
          </p:nvSpPr>
          <p:spPr bwMode="auto">
            <a:xfrm>
              <a:off x="1847" y="2270"/>
              <a:ext cx="57" cy="68"/>
            </a:xfrm>
            <a:custGeom>
              <a:avLst/>
              <a:gdLst/>
              <a:ahLst/>
              <a:cxnLst>
                <a:cxn ang="0">
                  <a:pos x="56" y="0"/>
                </a:cxn>
                <a:cxn ang="0">
                  <a:pos x="55" y="0"/>
                </a:cxn>
                <a:cxn ang="0">
                  <a:pos x="55" y="0"/>
                </a:cxn>
                <a:cxn ang="0">
                  <a:pos x="55" y="2"/>
                </a:cxn>
                <a:cxn ang="0">
                  <a:pos x="55" y="3"/>
                </a:cxn>
                <a:cxn ang="0">
                  <a:pos x="54" y="4"/>
                </a:cxn>
                <a:cxn ang="0">
                  <a:pos x="54" y="6"/>
                </a:cxn>
                <a:cxn ang="0">
                  <a:pos x="53" y="7"/>
                </a:cxn>
                <a:cxn ang="0">
                  <a:pos x="53" y="9"/>
                </a:cxn>
                <a:cxn ang="0">
                  <a:pos x="52" y="11"/>
                </a:cxn>
                <a:cxn ang="0">
                  <a:pos x="51" y="14"/>
                </a:cxn>
                <a:cxn ang="0">
                  <a:pos x="51" y="16"/>
                </a:cxn>
                <a:cxn ang="0">
                  <a:pos x="50" y="18"/>
                </a:cxn>
                <a:cxn ang="0">
                  <a:pos x="49" y="21"/>
                </a:cxn>
                <a:cxn ang="0">
                  <a:pos x="48" y="23"/>
                </a:cxn>
                <a:cxn ang="0">
                  <a:pos x="47" y="26"/>
                </a:cxn>
                <a:cxn ang="0">
                  <a:pos x="45" y="29"/>
                </a:cxn>
                <a:cxn ang="0">
                  <a:pos x="44" y="32"/>
                </a:cxn>
                <a:cxn ang="0">
                  <a:pos x="43" y="34"/>
                </a:cxn>
                <a:cxn ang="0">
                  <a:pos x="41" y="37"/>
                </a:cxn>
                <a:cxn ang="0">
                  <a:pos x="40" y="40"/>
                </a:cxn>
                <a:cxn ang="0">
                  <a:pos x="39" y="42"/>
                </a:cxn>
                <a:cxn ang="0">
                  <a:pos x="37" y="45"/>
                </a:cxn>
                <a:cxn ang="0">
                  <a:pos x="35" y="48"/>
                </a:cxn>
                <a:cxn ang="0">
                  <a:pos x="33" y="50"/>
                </a:cxn>
                <a:cxn ang="0">
                  <a:pos x="31" y="53"/>
                </a:cxn>
                <a:cxn ang="0">
                  <a:pos x="29" y="55"/>
                </a:cxn>
                <a:cxn ang="0">
                  <a:pos x="27" y="58"/>
                </a:cxn>
                <a:cxn ang="0">
                  <a:pos x="25" y="60"/>
                </a:cxn>
                <a:cxn ang="0">
                  <a:pos x="23" y="62"/>
                </a:cxn>
                <a:cxn ang="0">
                  <a:pos x="21" y="63"/>
                </a:cxn>
                <a:cxn ang="0">
                  <a:pos x="19" y="65"/>
                </a:cxn>
                <a:cxn ang="0">
                  <a:pos x="17" y="66"/>
                </a:cxn>
                <a:cxn ang="0">
                  <a:pos x="16" y="66"/>
                </a:cxn>
                <a:cxn ang="0">
                  <a:pos x="15" y="66"/>
                </a:cxn>
                <a:cxn ang="0">
                  <a:pos x="15" y="66"/>
                </a:cxn>
                <a:cxn ang="0">
                  <a:pos x="14" y="67"/>
                </a:cxn>
                <a:cxn ang="0">
                  <a:pos x="13" y="67"/>
                </a:cxn>
                <a:cxn ang="0">
                  <a:pos x="13" y="67"/>
                </a:cxn>
                <a:cxn ang="0">
                  <a:pos x="12" y="67"/>
                </a:cxn>
                <a:cxn ang="0">
                  <a:pos x="11" y="67"/>
                </a:cxn>
                <a:cxn ang="0">
                  <a:pos x="10" y="67"/>
                </a:cxn>
                <a:cxn ang="0">
                  <a:pos x="9" y="67"/>
                </a:cxn>
                <a:cxn ang="0">
                  <a:pos x="9" y="67"/>
                </a:cxn>
                <a:cxn ang="0">
                  <a:pos x="8" y="67"/>
                </a:cxn>
                <a:cxn ang="0">
                  <a:pos x="7" y="67"/>
                </a:cxn>
                <a:cxn ang="0">
                  <a:pos x="7" y="67"/>
                </a:cxn>
                <a:cxn ang="0">
                  <a:pos x="6" y="66"/>
                </a:cxn>
                <a:cxn ang="0">
                  <a:pos x="5" y="66"/>
                </a:cxn>
                <a:cxn ang="0">
                  <a:pos x="5" y="66"/>
                </a:cxn>
                <a:cxn ang="0">
                  <a:pos x="4" y="66"/>
                </a:cxn>
                <a:cxn ang="0">
                  <a:pos x="3" y="66"/>
                </a:cxn>
                <a:cxn ang="0">
                  <a:pos x="3" y="66"/>
                </a:cxn>
                <a:cxn ang="0">
                  <a:pos x="2" y="66"/>
                </a:cxn>
                <a:cxn ang="0">
                  <a:pos x="2" y="66"/>
                </a:cxn>
                <a:cxn ang="0">
                  <a:pos x="1" y="66"/>
                </a:cxn>
                <a:cxn ang="0">
                  <a:pos x="1" y="65"/>
                </a:cxn>
                <a:cxn ang="0">
                  <a:pos x="1" y="65"/>
                </a:cxn>
                <a:cxn ang="0">
                  <a:pos x="1" y="65"/>
                </a:cxn>
                <a:cxn ang="0">
                  <a:pos x="0" y="65"/>
                </a:cxn>
                <a:cxn ang="0">
                  <a:pos x="0" y="65"/>
                </a:cxn>
                <a:cxn ang="0">
                  <a:pos x="0" y="65"/>
                </a:cxn>
                <a:cxn ang="0">
                  <a:pos x="0" y="65"/>
                </a:cxn>
              </a:cxnLst>
              <a:rect l="0" t="0" r="r" b="b"/>
              <a:pathLst>
                <a:path w="57" h="68">
                  <a:moveTo>
                    <a:pt x="56" y="0"/>
                  </a:moveTo>
                  <a:lnTo>
                    <a:pt x="55" y="0"/>
                  </a:ln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5" y="66"/>
                  </a:lnTo>
                  <a:lnTo>
                    <a:pt x="14" y="67"/>
                  </a:lnTo>
                  <a:lnTo>
                    <a:pt x="13" y="67"/>
                  </a:lnTo>
                  <a:lnTo>
                    <a:pt x="13" y="67"/>
                  </a:lnTo>
                  <a:lnTo>
                    <a:pt x="12" y="67"/>
                  </a:lnTo>
                  <a:lnTo>
                    <a:pt x="11" y="67"/>
                  </a:lnTo>
                  <a:lnTo>
                    <a:pt x="10" y="67"/>
                  </a:lnTo>
                  <a:lnTo>
                    <a:pt x="9" y="67"/>
                  </a:lnTo>
                  <a:lnTo>
                    <a:pt x="9" y="67"/>
                  </a:lnTo>
                  <a:lnTo>
                    <a:pt x="8" y="67"/>
                  </a:lnTo>
                  <a:lnTo>
                    <a:pt x="7" y="67"/>
                  </a:lnTo>
                  <a:lnTo>
                    <a:pt x="7" y="67"/>
                  </a:lnTo>
                  <a:lnTo>
                    <a:pt x="6" y="66"/>
                  </a:lnTo>
                  <a:lnTo>
                    <a:pt x="5" y="66"/>
                  </a:lnTo>
                  <a:lnTo>
                    <a:pt x="5" y="66"/>
                  </a:lnTo>
                  <a:lnTo>
                    <a:pt x="4" y="66"/>
                  </a:lnTo>
                  <a:lnTo>
                    <a:pt x="3" y="66"/>
                  </a:lnTo>
                  <a:lnTo>
                    <a:pt x="3" y="66"/>
                  </a:lnTo>
                  <a:lnTo>
                    <a:pt x="2" y="66"/>
                  </a:lnTo>
                  <a:lnTo>
                    <a:pt x="2" y="66"/>
                  </a:lnTo>
                  <a:lnTo>
                    <a:pt x="1" y="66"/>
                  </a:lnTo>
                  <a:lnTo>
                    <a:pt x="1" y="65"/>
                  </a:lnTo>
                  <a:lnTo>
                    <a:pt x="1" y="65"/>
                  </a:lnTo>
                  <a:lnTo>
                    <a:pt x="1" y="65"/>
                  </a:lnTo>
                  <a:lnTo>
                    <a:pt x="0" y="65"/>
                  </a:lnTo>
                  <a:lnTo>
                    <a:pt x="0" y="65"/>
                  </a:lnTo>
                  <a:lnTo>
                    <a:pt x="0" y="65"/>
                  </a:lnTo>
                  <a:lnTo>
                    <a:pt x="0" y="6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1" name="Freeform 81"/>
            <p:cNvSpPr>
              <a:spLocks/>
            </p:cNvSpPr>
            <p:nvPr/>
          </p:nvSpPr>
          <p:spPr bwMode="auto">
            <a:xfrm>
              <a:off x="3701" y="2971"/>
              <a:ext cx="38" cy="44"/>
            </a:xfrm>
            <a:custGeom>
              <a:avLst/>
              <a:gdLst/>
              <a:ahLst/>
              <a:cxnLst>
                <a:cxn ang="0">
                  <a:pos x="0" y="0"/>
                </a:cxn>
                <a:cxn ang="0">
                  <a:pos x="0" y="0"/>
                </a:cxn>
                <a:cxn ang="0">
                  <a:pos x="1" y="1"/>
                </a:cxn>
                <a:cxn ang="0">
                  <a:pos x="1" y="1"/>
                </a:cxn>
                <a:cxn ang="0">
                  <a:pos x="2" y="2"/>
                </a:cxn>
                <a:cxn ang="0">
                  <a:pos x="3" y="3"/>
                </a:cxn>
                <a:cxn ang="0">
                  <a:pos x="3" y="4"/>
                </a:cxn>
                <a:cxn ang="0">
                  <a:pos x="5" y="5"/>
                </a:cxn>
                <a:cxn ang="0">
                  <a:pos x="5" y="6"/>
                </a:cxn>
                <a:cxn ang="0">
                  <a:pos x="7" y="7"/>
                </a:cxn>
                <a:cxn ang="0">
                  <a:pos x="8" y="9"/>
                </a:cxn>
                <a:cxn ang="0">
                  <a:pos x="9" y="11"/>
                </a:cxn>
                <a:cxn ang="0">
                  <a:pos x="11" y="12"/>
                </a:cxn>
                <a:cxn ang="0">
                  <a:pos x="12" y="14"/>
                </a:cxn>
                <a:cxn ang="0">
                  <a:pos x="14" y="15"/>
                </a:cxn>
                <a:cxn ang="0">
                  <a:pos x="15" y="17"/>
                </a:cxn>
                <a:cxn ang="0">
                  <a:pos x="17" y="19"/>
                </a:cxn>
                <a:cxn ang="0">
                  <a:pos x="18" y="21"/>
                </a:cxn>
                <a:cxn ang="0">
                  <a:pos x="20" y="23"/>
                </a:cxn>
                <a:cxn ang="0">
                  <a:pos x="21" y="25"/>
                </a:cxn>
                <a:cxn ang="0">
                  <a:pos x="23" y="27"/>
                </a:cxn>
                <a:cxn ang="0">
                  <a:pos x="25" y="28"/>
                </a:cxn>
                <a:cxn ang="0">
                  <a:pos x="26" y="30"/>
                </a:cxn>
                <a:cxn ang="0">
                  <a:pos x="27" y="32"/>
                </a:cxn>
                <a:cxn ang="0">
                  <a:pos x="29" y="33"/>
                </a:cxn>
                <a:cxn ang="0">
                  <a:pos x="30" y="35"/>
                </a:cxn>
                <a:cxn ang="0">
                  <a:pos x="32" y="37"/>
                </a:cxn>
                <a:cxn ang="0">
                  <a:pos x="33" y="38"/>
                </a:cxn>
                <a:cxn ang="0">
                  <a:pos x="34" y="40"/>
                </a:cxn>
                <a:cxn ang="0">
                  <a:pos x="35" y="41"/>
                </a:cxn>
                <a:cxn ang="0">
                  <a:pos x="36" y="42"/>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 ang="0">
                  <a:pos x="37" y="43"/>
                </a:cxn>
              </a:cxnLst>
              <a:rect l="0" t="0" r="r" b="b"/>
              <a:pathLst>
                <a:path w="38" h="44">
                  <a:moveTo>
                    <a:pt x="0" y="0"/>
                  </a:moveTo>
                  <a:lnTo>
                    <a:pt x="0" y="0"/>
                  </a:lnTo>
                  <a:lnTo>
                    <a:pt x="1" y="1"/>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lnTo>
                    <a:pt x="37" y="43"/>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2" name="Freeform 82"/>
            <p:cNvSpPr>
              <a:spLocks/>
            </p:cNvSpPr>
            <p:nvPr/>
          </p:nvSpPr>
          <p:spPr bwMode="auto">
            <a:xfrm>
              <a:off x="3683" y="2949"/>
              <a:ext cx="75" cy="88"/>
            </a:xfrm>
            <a:custGeom>
              <a:avLst/>
              <a:gdLst/>
              <a:ahLst/>
              <a:cxnLst>
                <a:cxn ang="0">
                  <a:pos x="0" y="0"/>
                </a:cxn>
                <a:cxn ang="0">
                  <a:pos x="0" y="0"/>
                </a:cxn>
                <a:cxn ang="0">
                  <a:pos x="1" y="1"/>
                </a:cxn>
                <a:cxn ang="0">
                  <a:pos x="2" y="3"/>
                </a:cxn>
                <a:cxn ang="0">
                  <a:pos x="3" y="4"/>
                </a:cxn>
                <a:cxn ang="0">
                  <a:pos x="5" y="6"/>
                </a:cxn>
                <a:cxn ang="0">
                  <a:pos x="7" y="8"/>
                </a:cxn>
                <a:cxn ang="0">
                  <a:pos x="9" y="10"/>
                </a:cxn>
                <a:cxn ang="0">
                  <a:pos x="11" y="13"/>
                </a:cxn>
                <a:cxn ang="0">
                  <a:pos x="13" y="15"/>
                </a:cxn>
                <a:cxn ang="0">
                  <a:pos x="15" y="18"/>
                </a:cxn>
                <a:cxn ang="0">
                  <a:pos x="18" y="21"/>
                </a:cxn>
                <a:cxn ang="0">
                  <a:pos x="21" y="25"/>
                </a:cxn>
                <a:cxn ang="0">
                  <a:pos x="24" y="28"/>
                </a:cxn>
                <a:cxn ang="0">
                  <a:pos x="27" y="31"/>
                </a:cxn>
                <a:cxn ang="0">
                  <a:pos x="29" y="35"/>
                </a:cxn>
                <a:cxn ang="0">
                  <a:pos x="33" y="39"/>
                </a:cxn>
                <a:cxn ang="0">
                  <a:pos x="36" y="43"/>
                </a:cxn>
                <a:cxn ang="0">
                  <a:pos x="39" y="46"/>
                </a:cxn>
                <a:cxn ang="0">
                  <a:pos x="42" y="50"/>
                </a:cxn>
                <a:cxn ang="0">
                  <a:pos x="45" y="53"/>
                </a:cxn>
                <a:cxn ang="0">
                  <a:pos x="48" y="57"/>
                </a:cxn>
                <a:cxn ang="0">
                  <a:pos x="51" y="61"/>
                </a:cxn>
                <a:cxn ang="0">
                  <a:pos x="54" y="64"/>
                </a:cxn>
                <a:cxn ang="0">
                  <a:pos x="57" y="68"/>
                </a:cxn>
                <a:cxn ang="0">
                  <a:pos x="60" y="71"/>
                </a:cxn>
                <a:cxn ang="0">
                  <a:pos x="63" y="74"/>
                </a:cxn>
                <a:cxn ang="0">
                  <a:pos x="65" y="77"/>
                </a:cxn>
                <a:cxn ang="0">
                  <a:pos x="67" y="80"/>
                </a:cxn>
                <a:cxn ang="0">
                  <a:pos x="70" y="83"/>
                </a:cxn>
                <a:cxn ang="0">
                  <a:pos x="72" y="85"/>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 ang="0">
                  <a:pos x="74" y="87"/>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lnTo>
                    <a:pt x="74" y="8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3" name="Line 83"/>
            <p:cNvSpPr>
              <a:spLocks noChangeShapeType="1"/>
            </p:cNvSpPr>
            <p:nvPr/>
          </p:nvSpPr>
          <p:spPr bwMode="auto">
            <a:xfrm>
              <a:off x="3683" y="2927"/>
              <a:ext cx="37" cy="87"/>
            </a:xfrm>
            <a:prstGeom prst="line">
              <a:avLst/>
            </a:prstGeom>
            <a:noFill/>
            <a:ln w="74930">
              <a:solidFill>
                <a:srgbClr val="000000"/>
              </a:solidFill>
              <a:round/>
              <a:headEnd/>
              <a:tailEnd/>
            </a:ln>
            <a:effectLst/>
          </p:spPr>
          <p:txBody>
            <a:bodyPr wrap="none" anchor="ctr"/>
            <a:lstStyle/>
            <a:p>
              <a:endParaRPr lang="en-US"/>
            </a:p>
          </p:txBody>
        </p:sp>
        <p:sp>
          <p:nvSpPr>
            <p:cNvPr id="547924" name="Freeform 84"/>
            <p:cNvSpPr>
              <a:spLocks/>
            </p:cNvSpPr>
            <p:nvPr/>
          </p:nvSpPr>
          <p:spPr bwMode="auto">
            <a:xfrm>
              <a:off x="3983" y="2617"/>
              <a:ext cx="63" cy="78"/>
            </a:xfrm>
            <a:custGeom>
              <a:avLst/>
              <a:gdLst/>
              <a:ahLst/>
              <a:cxnLst>
                <a:cxn ang="0">
                  <a:pos x="60" y="0"/>
                </a:cxn>
                <a:cxn ang="0">
                  <a:pos x="61" y="9"/>
                </a:cxn>
                <a:cxn ang="0">
                  <a:pos x="62" y="13"/>
                </a:cxn>
                <a:cxn ang="0">
                  <a:pos x="62" y="17"/>
                </a:cxn>
                <a:cxn ang="0">
                  <a:pos x="61" y="21"/>
                </a:cxn>
                <a:cxn ang="0">
                  <a:pos x="61" y="24"/>
                </a:cxn>
                <a:cxn ang="0">
                  <a:pos x="60" y="27"/>
                </a:cxn>
                <a:cxn ang="0">
                  <a:pos x="59" y="31"/>
                </a:cxn>
                <a:cxn ang="0">
                  <a:pos x="58" y="33"/>
                </a:cxn>
                <a:cxn ang="0">
                  <a:pos x="57" y="36"/>
                </a:cxn>
                <a:cxn ang="0">
                  <a:pos x="55" y="39"/>
                </a:cxn>
                <a:cxn ang="0">
                  <a:pos x="53" y="41"/>
                </a:cxn>
                <a:cxn ang="0">
                  <a:pos x="51" y="44"/>
                </a:cxn>
                <a:cxn ang="0">
                  <a:pos x="49" y="46"/>
                </a:cxn>
                <a:cxn ang="0">
                  <a:pos x="47" y="48"/>
                </a:cxn>
                <a:cxn ang="0">
                  <a:pos x="45" y="51"/>
                </a:cxn>
                <a:cxn ang="0">
                  <a:pos x="42" y="52"/>
                </a:cxn>
                <a:cxn ang="0">
                  <a:pos x="39" y="54"/>
                </a:cxn>
                <a:cxn ang="0">
                  <a:pos x="37" y="56"/>
                </a:cxn>
                <a:cxn ang="0">
                  <a:pos x="34" y="58"/>
                </a:cxn>
                <a:cxn ang="0">
                  <a:pos x="31" y="59"/>
                </a:cxn>
                <a:cxn ang="0">
                  <a:pos x="28" y="61"/>
                </a:cxn>
                <a:cxn ang="0">
                  <a:pos x="25" y="63"/>
                </a:cxn>
                <a:cxn ang="0">
                  <a:pos x="22" y="64"/>
                </a:cxn>
                <a:cxn ang="0">
                  <a:pos x="19" y="66"/>
                </a:cxn>
                <a:cxn ang="0">
                  <a:pos x="16" y="67"/>
                </a:cxn>
                <a:cxn ang="0">
                  <a:pos x="13" y="69"/>
                </a:cxn>
                <a:cxn ang="0">
                  <a:pos x="10" y="70"/>
                </a:cxn>
                <a:cxn ang="0">
                  <a:pos x="7" y="72"/>
                </a:cxn>
                <a:cxn ang="0">
                  <a:pos x="5" y="73"/>
                </a:cxn>
                <a:cxn ang="0">
                  <a:pos x="2" y="75"/>
                </a:cxn>
                <a:cxn ang="0">
                  <a:pos x="0" y="77"/>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5" name="Line 85"/>
            <p:cNvSpPr>
              <a:spLocks noChangeShapeType="1"/>
            </p:cNvSpPr>
            <p:nvPr/>
          </p:nvSpPr>
          <p:spPr bwMode="auto">
            <a:xfrm flipH="1">
              <a:off x="3978" y="2694"/>
              <a:ext cx="18" cy="0"/>
            </a:xfrm>
            <a:prstGeom prst="line">
              <a:avLst/>
            </a:prstGeom>
            <a:noFill/>
            <a:ln w="74930">
              <a:solidFill>
                <a:srgbClr val="000000"/>
              </a:solidFill>
              <a:round/>
              <a:headEnd/>
              <a:tailEnd/>
            </a:ln>
            <a:effectLst/>
          </p:spPr>
          <p:txBody>
            <a:bodyPr wrap="none" anchor="ctr"/>
            <a:lstStyle/>
            <a:p>
              <a:endParaRPr lang="en-US"/>
            </a:p>
          </p:txBody>
        </p:sp>
        <p:sp>
          <p:nvSpPr>
            <p:cNvPr id="547926" name="Freeform 86"/>
            <p:cNvSpPr>
              <a:spLocks/>
            </p:cNvSpPr>
            <p:nvPr/>
          </p:nvSpPr>
          <p:spPr bwMode="auto">
            <a:xfrm>
              <a:off x="4094" y="2289"/>
              <a:ext cx="11" cy="45"/>
            </a:xfrm>
            <a:custGeom>
              <a:avLst/>
              <a:gdLst/>
              <a:ahLst/>
              <a:cxnLst>
                <a:cxn ang="0">
                  <a:pos x="0" y="0"/>
                </a:cxn>
                <a:cxn ang="0">
                  <a:pos x="1" y="2"/>
                </a:cxn>
                <a:cxn ang="0">
                  <a:pos x="2" y="3"/>
                </a:cxn>
                <a:cxn ang="0">
                  <a:pos x="3" y="5"/>
                </a:cxn>
                <a:cxn ang="0">
                  <a:pos x="4" y="6"/>
                </a:cxn>
                <a:cxn ang="0">
                  <a:pos x="4" y="7"/>
                </a:cxn>
                <a:cxn ang="0">
                  <a:pos x="5" y="8"/>
                </a:cxn>
                <a:cxn ang="0">
                  <a:pos x="5" y="10"/>
                </a:cxn>
                <a:cxn ang="0">
                  <a:pos x="6" y="11"/>
                </a:cxn>
                <a:cxn ang="0">
                  <a:pos x="6" y="12"/>
                </a:cxn>
                <a:cxn ang="0">
                  <a:pos x="7" y="13"/>
                </a:cxn>
                <a:cxn ang="0">
                  <a:pos x="7" y="15"/>
                </a:cxn>
                <a:cxn ang="0">
                  <a:pos x="8" y="16"/>
                </a:cxn>
                <a:cxn ang="0">
                  <a:pos x="8" y="18"/>
                </a:cxn>
                <a:cxn ang="0">
                  <a:pos x="8" y="19"/>
                </a:cxn>
                <a:cxn ang="0">
                  <a:pos x="9" y="21"/>
                </a:cxn>
                <a:cxn ang="0">
                  <a:pos x="9" y="22"/>
                </a:cxn>
                <a:cxn ang="0">
                  <a:pos x="9" y="23"/>
                </a:cxn>
                <a:cxn ang="0">
                  <a:pos x="10" y="25"/>
                </a:cxn>
                <a:cxn ang="0">
                  <a:pos x="10" y="26"/>
                </a:cxn>
                <a:cxn ang="0">
                  <a:pos x="10" y="27"/>
                </a:cxn>
                <a:cxn ang="0">
                  <a:pos x="10" y="29"/>
                </a:cxn>
                <a:cxn ang="0">
                  <a:pos x="10" y="30"/>
                </a:cxn>
                <a:cxn ang="0">
                  <a:pos x="10" y="32"/>
                </a:cxn>
                <a:cxn ang="0">
                  <a:pos x="10" y="33"/>
                </a:cxn>
                <a:cxn ang="0">
                  <a:pos x="10" y="35"/>
                </a:cxn>
                <a:cxn ang="0">
                  <a:pos x="10" y="36"/>
                </a:cxn>
                <a:cxn ang="0">
                  <a:pos x="10" y="38"/>
                </a:cxn>
                <a:cxn ang="0">
                  <a:pos x="10" y="39"/>
                </a:cxn>
                <a:cxn ang="0">
                  <a:pos x="10" y="41"/>
                </a:cxn>
                <a:cxn ang="0">
                  <a:pos x="9" y="42"/>
                </a:cxn>
                <a:cxn ang="0">
                  <a:pos x="9" y="44"/>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7" name="Line 87"/>
            <p:cNvSpPr>
              <a:spLocks noChangeShapeType="1"/>
            </p:cNvSpPr>
            <p:nvPr/>
          </p:nvSpPr>
          <p:spPr bwMode="auto">
            <a:xfrm flipH="1">
              <a:off x="4090" y="2305"/>
              <a:ext cx="9" cy="22"/>
            </a:xfrm>
            <a:prstGeom prst="line">
              <a:avLst/>
            </a:prstGeom>
            <a:noFill/>
            <a:ln w="74930">
              <a:solidFill>
                <a:srgbClr val="000000"/>
              </a:solidFill>
              <a:round/>
              <a:headEnd/>
              <a:tailEnd/>
            </a:ln>
            <a:effectLst/>
          </p:spPr>
          <p:txBody>
            <a:bodyPr wrap="none" anchor="ctr"/>
            <a:lstStyle/>
            <a:p>
              <a:endParaRPr lang="en-US"/>
            </a:p>
          </p:txBody>
        </p:sp>
        <p:sp>
          <p:nvSpPr>
            <p:cNvPr id="547928" name="Freeform 88"/>
            <p:cNvSpPr>
              <a:spLocks/>
            </p:cNvSpPr>
            <p:nvPr/>
          </p:nvSpPr>
          <p:spPr bwMode="auto">
            <a:xfrm>
              <a:off x="3955" y="2199"/>
              <a:ext cx="58" cy="25"/>
            </a:xfrm>
            <a:custGeom>
              <a:avLst/>
              <a:gdLst/>
              <a:ahLst/>
              <a:cxnLst>
                <a:cxn ang="0">
                  <a:pos x="0" y="2"/>
                </a:cxn>
                <a:cxn ang="0">
                  <a:pos x="3" y="3"/>
                </a:cxn>
                <a:cxn ang="0">
                  <a:pos x="5" y="4"/>
                </a:cxn>
                <a:cxn ang="0">
                  <a:pos x="7" y="4"/>
                </a:cxn>
                <a:cxn ang="0">
                  <a:pos x="9" y="4"/>
                </a:cxn>
                <a:cxn ang="0">
                  <a:pos x="12" y="4"/>
                </a:cxn>
                <a:cxn ang="0">
                  <a:pos x="14" y="3"/>
                </a:cxn>
                <a:cxn ang="0">
                  <a:pos x="17" y="3"/>
                </a:cxn>
                <a:cxn ang="0">
                  <a:pos x="20" y="3"/>
                </a:cxn>
                <a:cxn ang="0">
                  <a:pos x="22" y="3"/>
                </a:cxn>
                <a:cxn ang="0">
                  <a:pos x="25" y="2"/>
                </a:cxn>
                <a:cxn ang="0">
                  <a:pos x="28" y="1"/>
                </a:cxn>
                <a:cxn ang="0">
                  <a:pos x="31" y="1"/>
                </a:cxn>
                <a:cxn ang="0">
                  <a:pos x="33" y="1"/>
                </a:cxn>
                <a:cxn ang="0">
                  <a:pos x="36" y="0"/>
                </a:cxn>
                <a:cxn ang="0">
                  <a:pos x="38" y="0"/>
                </a:cxn>
                <a:cxn ang="0">
                  <a:pos x="41" y="0"/>
                </a:cxn>
                <a:cxn ang="0">
                  <a:pos x="43" y="0"/>
                </a:cxn>
                <a:cxn ang="0">
                  <a:pos x="45" y="0"/>
                </a:cxn>
                <a:cxn ang="0">
                  <a:pos x="47" y="0"/>
                </a:cxn>
                <a:cxn ang="0">
                  <a:pos x="49" y="1"/>
                </a:cxn>
                <a:cxn ang="0">
                  <a:pos x="51" y="1"/>
                </a:cxn>
                <a:cxn ang="0">
                  <a:pos x="53" y="2"/>
                </a:cxn>
                <a:cxn ang="0">
                  <a:pos x="54" y="3"/>
                </a:cxn>
                <a:cxn ang="0">
                  <a:pos x="55" y="5"/>
                </a:cxn>
                <a:cxn ang="0">
                  <a:pos x="56" y="7"/>
                </a:cxn>
                <a:cxn ang="0">
                  <a:pos x="57" y="9"/>
                </a:cxn>
                <a:cxn ang="0">
                  <a:pos x="57" y="11"/>
                </a:cxn>
                <a:cxn ang="0">
                  <a:pos x="57" y="13"/>
                </a:cxn>
                <a:cxn ang="0">
                  <a:pos x="57" y="17"/>
                </a:cxn>
                <a:cxn ang="0">
                  <a:pos x="56" y="20"/>
                </a:cxn>
                <a:cxn ang="0">
                  <a:pos x="55" y="24"/>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29" name="Freeform 89"/>
            <p:cNvSpPr>
              <a:spLocks/>
            </p:cNvSpPr>
            <p:nvPr/>
          </p:nvSpPr>
          <p:spPr bwMode="auto">
            <a:xfrm>
              <a:off x="4015" y="2219"/>
              <a:ext cx="57" cy="60"/>
            </a:xfrm>
            <a:custGeom>
              <a:avLst/>
              <a:gdLst/>
              <a:ahLst/>
              <a:cxnLst>
                <a:cxn ang="0">
                  <a:pos x="0" y="4"/>
                </a:cxn>
                <a:cxn ang="0">
                  <a:pos x="5" y="3"/>
                </a:cxn>
                <a:cxn ang="0">
                  <a:pos x="8" y="2"/>
                </a:cxn>
                <a:cxn ang="0">
                  <a:pos x="10" y="1"/>
                </a:cxn>
                <a:cxn ang="0">
                  <a:pos x="13" y="1"/>
                </a:cxn>
                <a:cxn ang="0">
                  <a:pos x="15" y="1"/>
                </a:cxn>
                <a:cxn ang="0">
                  <a:pos x="18" y="0"/>
                </a:cxn>
                <a:cxn ang="0">
                  <a:pos x="20" y="0"/>
                </a:cxn>
                <a:cxn ang="0">
                  <a:pos x="23" y="0"/>
                </a:cxn>
                <a:cxn ang="0">
                  <a:pos x="25" y="0"/>
                </a:cxn>
                <a:cxn ang="0">
                  <a:pos x="27" y="1"/>
                </a:cxn>
                <a:cxn ang="0">
                  <a:pos x="30" y="1"/>
                </a:cxn>
                <a:cxn ang="0">
                  <a:pos x="32" y="1"/>
                </a:cxn>
                <a:cxn ang="0">
                  <a:pos x="34" y="2"/>
                </a:cxn>
                <a:cxn ang="0">
                  <a:pos x="36" y="3"/>
                </a:cxn>
                <a:cxn ang="0">
                  <a:pos x="38" y="4"/>
                </a:cxn>
                <a:cxn ang="0">
                  <a:pos x="40" y="5"/>
                </a:cxn>
                <a:cxn ang="0">
                  <a:pos x="42" y="6"/>
                </a:cxn>
                <a:cxn ang="0">
                  <a:pos x="44" y="7"/>
                </a:cxn>
                <a:cxn ang="0">
                  <a:pos x="45" y="9"/>
                </a:cxn>
                <a:cxn ang="0">
                  <a:pos x="47" y="11"/>
                </a:cxn>
                <a:cxn ang="0">
                  <a:pos x="49" y="13"/>
                </a:cxn>
                <a:cxn ang="0">
                  <a:pos x="50" y="15"/>
                </a:cxn>
                <a:cxn ang="0">
                  <a:pos x="51" y="17"/>
                </a:cxn>
                <a:cxn ang="0">
                  <a:pos x="52" y="19"/>
                </a:cxn>
                <a:cxn ang="0">
                  <a:pos x="53" y="22"/>
                </a:cxn>
                <a:cxn ang="0">
                  <a:pos x="54" y="25"/>
                </a:cxn>
                <a:cxn ang="0">
                  <a:pos x="55" y="28"/>
                </a:cxn>
                <a:cxn ang="0">
                  <a:pos x="55" y="31"/>
                </a:cxn>
                <a:cxn ang="0">
                  <a:pos x="55" y="35"/>
                </a:cxn>
                <a:cxn ang="0">
                  <a:pos x="55" y="38"/>
                </a:cxn>
                <a:cxn ang="0">
                  <a:pos x="56" y="42"/>
                </a:cxn>
                <a:cxn ang="0">
                  <a:pos x="55" y="43"/>
                </a:cxn>
                <a:cxn ang="0">
                  <a:pos x="54" y="44"/>
                </a:cxn>
                <a:cxn ang="0">
                  <a:pos x="53" y="44"/>
                </a:cxn>
                <a:cxn ang="0">
                  <a:pos x="53" y="45"/>
                </a:cxn>
                <a:cxn ang="0">
                  <a:pos x="52" y="45"/>
                </a:cxn>
                <a:cxn ang="0">
                  <a:pos x="52" y="46"/>
                </a:cxn>
                <a:cxn ang="0">
                  <a:pos x="51" y="47"/>
                </a:cxn>
                <a:cxn ang="0">
                  <a:pos x="51" y="47"/>
                </a:cxn>
                <a:cxn ang="0">
                  <a:pos x="50" y="48"/>
                </a:cxn>
                <a:cxn ang="0">
                  <a:pos x="49" y="49"/>
                </a:cxn>
                <a:cxn ang="0">
                  <a:pos x="49" y="49"/>
                </a:cxn>
                <a:cxn ang="0">
                  <a:pos x="49" y="50"/>
                </a:cxn>
                <a:cxn ang="0">
                  <a:pos x="48" y="50"/>
                </a:cxn>
                <a:cxn ang="0">
                  <a:pos x="47" y="51"/>
                </a:cxn>
                <a:cxn ang="0">
                  <a:pos x="47" y="51"/>
                </a:cxn>
                <a:cxn ang="0">
                  <a:pos x="46" y="52"/>
                </a:cxn>
                <a:cxn ang="0">
                  <a:pos x="46" y="53"/>
                </a:cxn>
                <a:cxn ang="0">
                  <a:pos x="45" y="53"/>
                </a:cxn>
                <a:cxn ang="0">
                  <a:pos x="45" y="54"/>
                </a:cxn>
                <a:cxn ang="0">
                  <a:pos x="44" y="54"/>
                </a:cxn>
                <a:cxn ang="0">
                  <a:pos x="43" y="55"/>
                </a:cxn>
                <a:cxn ang="0">
                  <a:pos x="43" y="55"/>
                </a:cxn>
                <a:cxn ang="0">
                  <a:pos x="42" y="56"/>
                </a:cxn>
                <a:cxn ang="0">
                  <a:pos x="42" y="56"/>
                </a:cxn>
                <a:cxn ang="0">
                  <a:pos x="41" y="57"/>
                </a:cxn>
                <a:cxn ang="0">
                  <a:pos x="40" y="57"/>
                </a:cxn>
                <a:cxn ang="0">
                  <a:pos x="40" y="57"/>
                </a:cxn>
                <a:cxn ang="0">
                  <a:pos x="39" y="58"/>
                </a:cxn>
                <a:cxn ang="0">
                  <a:pos x="39" y="58"/>
                </a:cxn>
                <a:cxn ang="0">
                  <a:pos x="38" y="58"/>
                </a:cxn>
                <a:cxn ang="0">
                  <a:pos x="37" y="59"/>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1" y="47"/>
                  </a:lnTo>
                  <a:lnTo>
                    <a:pt x="50" y="48"/>
                  </a:lnTo>
                  <a:lnTo>
                    <a:pt x="49" y="49"/>
                  </a:lnTo>
                  <a:lnTo>
                    <a:pt x="49" y="49"/>
                  </a:lnTo>
                  <a:lnTo>
                    <a:pt x="49" y="50"/>
                  </a:lnTo>
                  <a:lnTo>
                    <a:pt x="48" y="50"/>
                  </a:lnTo>
                  <a:lnTo>
                    <a:pt x="47" y="51"/>
                  </a:lnTo>
                  <a:lnTo>
                    <a:pt x="47" y="51"/>
                  </a:lnTo>
                  <a:lnTo>
                    <a:pt x="46" y="52"/>
                  </a:lnTo>
                  <a:lnTo>
                    <a:pt x="46" y="53"/>
                  </a:lnTo>
                  <a:lnTo>
                    <a:pt x="45" y="53"/>
                  </a:lnTo>
                  <a:lnTo>
                    <a:pt x="45" y="54"/>
                  </a:lnTo>
                  <a:lnTo>
                    <a:pt x="44" y="54"/>
                  </a:lnTo>
                  <a:lnTo>
                    <a:pt x="43" y="55"/>
                  </a:lnTo>
                  <a:lnTo>
                    <a:pt x="43" y="55"/>
                  </a:lnTo>
                  <a:lnTo>
                    <a:pt x="42" y="56"/>
                  </a:lnTo>
                  <a:lnTo>
                    <a:pt x="42" y="56"/>
                  </a:lnTo>
                  <a:lnTo>
                    <a:pt x="41" y="57"/>
                  </a:lnTo>
                  <a:lnTo>
                    <a:pt x="40" y="57"/>
                  </a:lnTo>
                  <a:lnTo>
                    <a:pt x="40" y="57"/>
                  </a:lnTo>
                  <a:lnTo>
                    <a:pt x="39" y="58"/>
                  </a:lnTo>
                  <a:lnTo>
                    <a:pt x="39" y="58"/>
                  </a:lnTo>
                  <a:lnTo>
                    <a:pt x="38" y="58"/>
                  </a:lnTo>
                  <a:lnTo>
                    <a:pt x="37" y="5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0" name="Freeform 90"/>
            <p:cNvSpPr>
              <a:spLocks/>
            </p:cNvSpPr>
            <p:nvPr/>
          </p:nvSpPr>
          <p:spPr bwMode="auto">
            <a:xfrm>
              <a:off x="3054" y="2792"/>
              <a:ext cx="25" cy="67"/>
            </a:xfrm>
            <a:custGeom>
              <a:avLst/>
              <a:gdLst/>
              <a:ahLst/>
              <a:cxnLst>
                <a:cxn ang="0">
                  <a:pos x="1" y="0"/>
                </a:cxn>
                <a:cxn ang="0">
                  <a:pos x="0" y="5"/>
                </a:cxn>
                <a:cxn ang="0">
                  <a:pos x="0" y="8"/>
                </a:cxn>
                <a:cxn ang="0">
                  <a:pos x="0" y="10"/>
                </a:cxn>
                <a:cxn ang="0">
                  <a:pos x="0" y="12"/>
                </a:cxn>
                <a:cxn ang="0">
                  <a:pos x="0" y="14"/>
                </a:cxn>
                <a:cxn ang="0">
                  <a:pos x="0" y="17"/>
                </a:cxn>
                <a:cxn ang="0">
                  <a:pos x="1" y="19"/>
                </a:cxn>
                <a:cxn ang="0">
                  <a:pos x="1" y="21"/>
                </a:cxn>
                <a:cxn ang="0">
                  <a:pos x="2" y="23"/>
                </a:cxn>
                <a:cxn ang="0">
                  <a:pos x="2" y="25"/>
                </a:cxn>
                <a:cxn ang="0">
                  <a:pos x="3" y="27"/>
                </a:cxn>
                <a:cxn ang="0">
                  <a:pos x="4" y="29"/>
                </a:cxn>
                <a:cxn ang="0">
                  <a:pos x="5" y="31"/>
                </a:cxn>
                <a:cxn ang="0">
                  <a:pos x="6" y="33"/>
                </a:cxn>
                <a:cxn ang="0">
                  <a:pos x="7" y="35"/>
                </a:cxn>
                <a:cxn ang="0">
                  <a:pos x="8" y="36"/>
                </a:cxn>
                <a:cxn ang="0">
                  <a:pos x="9" y="38"/>
                </a:cxn>
                <a:cxn ang="0">
                  <a:pos x="10" y="40"/>
                </a:cxn>
                <a:cxn ang="0">
                  <a:pos x="12" y="42"/>
                </a:cxn>
                <a:cxn ang="0">
                  <a:pos x="12" y="44"/>
                </a:cxn>
                <a:cxn ang="0">
                  <a:pos x="14" y="46"/>
                </a:cxn>
                <a:cxn ang="0">
                  <a:pos x="15" y="48"/>
                </a:cxn>
                <a:cxn ang="0">
                  <a:pos x="16" y="50"/>
                </a:cxn>
                <a:cxn ang="0">
                  <a:pos x="17" y="52"/>
                </a:cxn>
                <a:cxn ang="0">
                  <a:pos x="18" y="54"/>
                </a:cxn>
                <a:cxn ang="0">
                  <a:pos x="19" y="56"/>
                </a:cxn>
                <a:cxn ang="0">
                  <a:pos x="20" y="58"/>
                </a:cxn>
                <a:cxn ang="0">
                  <a:pos x="21" y="60"/>
                </a:cxn>
                <a:cxn ang="0">
                  <a:pos x="22" y="62"/>
                </a:cxn>
                <a:cxn ang="0">
                  <a:pos x="23" y="64"/>
                </a:cxn>
                <a:cxn ang="0">
                  <a:pos x="24" y="66"/>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1" name="Freeform 91"/>
            <p:cNvSpPr>
              <a:spLocks/>
            </p:cNvSpPr>
            <p:nvPr/>
          </p:nvSpPr>
          <p:spPr bwMode="auto">
            <a:xfrm>
              <a:off x="3212" y="2661"/>
              <a:ext cx="57" cy="23"/>
            </a:xfrm>
            <a:custGeom>
              <a:avLst/>
              <a:gdLst/>
              <a:ahLst/>
              <a:cxnLst>
                <a:cxn ang="0">
                  <a:pos x="56" y="0"/>
                </a:cxn>
                <a:cxn ang="0">
                  <a:pos x="52" y="1"/>
                </a:cxn>
                <a:cxn ang="0">
                  <a:pos x="50" y="1"/>
                </a:cxn>
                <a:cxn ang="0">
                  <a:pos x="49" y="2"/>
                </a:cxn>
                <a:cxn ang="0">
                  <a:pos x="47" y="2"/>
                </a:cxn>
                <a:cxn ang="0">
                  <a:pos x="45" y="3"/>
                </a:cxn>
                <a:cxn ang="0">
                  <a:pos x="43" y="3"/>
                </a:cxn>
                <a:cxn ang="0">
                  <a:pos x="42" y="4"/>
                </a:cxn>
                <a:cxn ang="0">
                  <a:pos x="40" y="4"/>
                </a:cxn>
                <a:cxn ang="0">
                  <a:pos x="38" y="5"/>
                </a:cxn>
                <a:cxn ang="0">
                  <a:pos x="36" y="5"/>
                </a:cxn>
                <a:cxn ang="0">
                  <a:pos x="34" y="6"/>
                </a:cxn>
                <a:cxn ang="0">
                  <a:pos x="32" y="7"/>
                </a:cxn>
                <a:cxn ang="0">
                  <a:pos x="31" y="7"/>
                </a:cxn>
                <a:cxn ang="0">
                  <a:pos x="29" y="8"/>
                </a:cxn>
                <a:cxn ang="0">
                  <a:pos x="27" y="8"/>
                </a:cxn>
                <a:cxn ang="0">
                  <a:pos x="26" y="9"/>
                </a:cxn>
                <a:cxn ang="0">
                  <a:pos x="24" y="9"/>
                </a:cxn>
                <a:cxn ang="0">
                  <a:pos x="22" y="10"/>
                </a:cxn>
                <a:cxn ang="0">
                  <a:pos x="20" y="11"/>
                </a:cxn>
                <a:cxn ang="0">
                  <a:pos x="18" y="11"/>
                </a:cxn>
                <a:cxn ang="0">
                  <a:pos x="17" y="12"/>
                </a:cxn>
                <a:cxn ang="0">
                  <a:pos x="15" y="13"/>
                </a:cxn>
                <a:cxn ang="0">
                  <a:pos x="13" y="14"/>
                </a:cxn>
                <a:cxn ang="0">
                  <a:pos x="12" y="15"/>
                </a:cxn>
                <a:cxn ang="0">
                  <a:pos x="10" y="15"/>
                </a:cxn>
                <a:cxn ang="0">
                  <a:pos x="8" y="17"/>
                </a:cxn>
                <a:cxn ang="0">
                  <a:pos x="7" y="17"/>
                </a:cxn>
                <a:cxn ang="0">
                  <a:pos x="5" y="18"/>
                </a:cxn>
                <a:cxn ang="0">
                  <a:pos x="3" y="19"/>
                </a:cxn>
                <a:cxn ang="0">
                  <a:pos x="2" y="21"/>
                </a:cxn>
                <a:cxn ang="0">
                  <a:pos x="0" y="22"/>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2" name="Freeform 92"/>
            <p:cNvSpPr>
              <a:spLocks/>
            </p:cNvSpPr>
            <p:nvPr/>
          </p:nvSpPr>
          <p:spPr bwMode="auto">
            <a:xfrm>
              <a:off x="3681" y="2420"/>
              <a:ext cx="30" cy="111"/>
            </a:xfrm>
            <a:custGeom>
              <a:avLst/>
              <a:gdLst/>
              <a:ahLst/>
              <a:cxnLst>
                <a:cxn ang="0">
                  <a:pos x="0" y="0"/>
                </a:cxn>
                <a:cxn ang="0">
                  <a:pos x="1" y="7"/>
                </a:cxn>
                <a:cxn ang="0">
                  <a:pos x="2" y="10"/>
                </a:cxn>
                <a:cxn ang="0">
                  <a:pos x="3" y="14"/>
                </a:cxn>
                <a:cxn ang="0">
                  <a:pos x="4" y="17"/>
                </a:cxn>
                <a:cxn ang="0">
                  <a:pos x="6" y="21"/>
                </a:cxn>
                <a:cxn ang="0">
                  <a:pos x="7" y="24"/>
                </a:cxn>
                <a:cxn ang="0">
                  <a:pos x="9" y="28"/>
                </a:cxn>
                <a:cxn ang="0">
                  <a:pos x="11" y="31"/>
                </a:cxn>
                <a:cxn ang="0">
                  <a:pos x="13" y="35"/>
                </a:cxn>
                <a:cxn ang="0">
                  <a:pos x="14" y="38"/>
                </a:cxn>
                <a:cxn ang="0">
                  <a:pos x="16" y="42"/>
                </a:cxn>
                <a:cxn ang="0">
                  <a:pos x="18" y="45"/>
                </a:cxn>
                <a:cxn ang="0">
                  <a:pos x="19" y="48"/>
                </a:cxn>
                <a:cxn ang="0">
                  <a:pos x="21" y="52"/>
                </a:cxn>
                <a:cxn ang="0">
                  <a:pos x="23" y="56"/>
                </a:cxn>
                <a:cxn ang="0">
                  <a:pos x="24" y="59"/>
                </a:cxn>
                <a:cxn ang="0">
                  <a:pos x="25" y="62"/>
                </a:cxn>
                <a:cxn ang="0">
                  <a:pos x="27" y="66"/>
                </a:cxn>
                <a:cxn ang="0">
                  <a:pos x="27" y="69"/>
                </a:cxn>
                <a:cxn ang="0">
                  <a:pos x="28" y="73"/>
                </a:cxn>
                <a:cxn ang="0">
                  <a:pos x="29" y="76"/>
                </a:cxn>
                <a:cxn ang="0">
                  <a:pos x="29" y="80"/>
                </a:cxn>
                <a:cxn ang="0">
                  <a:pos x="29" y="83"/>
                </a:cxn>
                <a:cxn ang="0">
                  <a:pos x="28" y="86"/>
                </a:cxn>
                <a:cxn ang="0">
                  <a:pos x="27" y="90"/>
                </a:cxn>
                <a:cxn ang="0">
                  <a:pos x="26" y="93"/>
                </a:cxn>
                <a:cxn ang="0">
                  <a:pos x="25" y="96"/>
                </a:cxn>
                <a:cxn ang="0">
                  <a:pos x="23" y="100"/>
                </a:cxn>
                <a:cxn ang="0">
                  <a:pos x="20" y="103"/>
                </a:cxn>
                <a:cxn ang="0">
                  <a:pos x="17" y="106"/>
                </a:cxn>
                <a:cxn ang="0">
                  <a:pos x="14" y="110"/>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3" name="Freeform 93"/>
            <p:cNvSpPr>
              <a:spLocks/>
            </p:cNvSpPr>
            <p:nvPr/>
          </p:nvSpPr>
          <p:spPr bwMode="auto">
            <a:xfrm>
              <a:off x="3532" y="2524"/>
              <a:ext cx="169" cy="187"/>
            </a:xfrm>
            <a:custGeom>
              <a:avLst/>
              <a:gdLst/>
              <a:ahLst/>
              <a:cxnLst>
                <a:cxn ang="0">
                  <a:pos x="168" y="0"/>
                </a:cxn>
                <a:cxn ang="0">
                  <a:pos x="156" y="9"/>
                </a:cxn>
                <a:cxn ang="0">
                  <a:pos x="150" y="14"/>
                </a:cxn>
                <a:cxn ang="0">
                  <a:pos x="144" y="18"/>
                </a:cxn>
                <a:cxn ang="0">
                  <a:pos x="139" y="24"/>
                </a:cxn>
                <a:cxn ang="0">
                  <a:pos x="133" y="29"/>
                </a:cxn>
                <a:cxn ang="0">
                  <a:pos x="128" y="34"/>
                </a:cxn>
                <a:cxn ang="0">
                  <a:pos x="122" y="40"/>
                </a:cxn>
                <a:cxn ang="0">
                  <a:pos x="117" y="46"/>
                </a:cxn>
                <a:cxn ang="0">
                  <a:pos x="112" y="52"/>
                </a:cxn>
                <a:cxn ang="0">
                  <a:pos x="107" y="58"/>
                </a:cxn>
                <a:cxn ang="0">
                  <a:pos x="102" y="64"/>
                </a:cxn>
                <a:cxn ang="0">
                  <a:pos x="96" y="70"/>
                </a:cxn>
                <a:cxn ang="0">
                  <a:pos x="92" y="76"/>
                </a:cxn>
                <a:cxn ang="0">
                  <a:pos x="86" y="83"/>
                </a:cxn>
                <a:cxn ang="0">
                  <a:pos x="82" y="89"/>
                </a:cxn>
                <a:cxn ang="0">
                  <a:pos x="76" y="95"/>
                </a:cxn>
                <a:cxn ang="0">
                  <a:pos x="72" y="102"/>
                </a:cxn>
                <a:cxn ang="0">
                  <a:pos x="67" y="108"/>
                </a:cxn>
                <a:cxn ang="0">
                  <a:pos x="62" y="115"/>
                </a:cxn>
                <a:cxn ang="0">
                  <a:pos x="57" y="121"/>
                </a:cxn>
                <a:cxn ang="0">
                  <a:pos x="52" y="128"/>
                </a:cxn>
                <a:cxn ang="0">
                  <a:pos x="47" y="134"/>
                </a:cxn>
                <a:cxn ang="0">
                  <a:pos x="42" y="140"/>
                </a:cxn>
                <a:cxn ang="0">
                  <a:pos x="37" y="146"/>
                </a:cxn>
                <a:cxn ang="0">
                  <a:pos x="32" y="152"/>
                </a:cxn>
                <a:cxn ang="0">
                  <a:pos x="26" y="158"/>
                </a:cxn>
                <a:cxn ang="0">
                  <a:pos x="22" y="164"/>
                </a:cxn>
                <a:cxn ang="0">
                  <a:pos x="16" y="170"/>
                </a:cxn>
                <a:cxn ang="0">
                  <a:pos x="11" y="176"/>
                </a:cxn>
                <a:cxn ang="0">
                  <a:pos x="6" y="181"/>
                </a:cxn>
                <a:cxn ang="0">
                  <a:pos x="0" y="186"/>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4" name="Freeform 94"/>
            <p:cNvSpPr>
              <a:spLocks/>
            </p:cNvSpPr>
            <p:nvPr/>
          </p:nvSpPr>
          <p:spPr bwMode="auto">
            <a:xfrm>
              <a:off x="3783" y="3192"/>
              <a:ext cx="146" cy="210"/>
            </a:xfrm>
            <a:custGeom>
              <a:avLst/>
              <a:gdLst/>
              <a:ahLst/>
              <a:cxnLst>
                <a:cxn ang="0">
                  <a:pos x="116" y="0"/>
                </a:cxn>
                <a:cxn ang="0">
                  <a:pos x="128" y="0"/>
                </a:cxn>
                <a:cxn ang="0">
                  <a:pos x="133" y="2"/>
                </a:cxn>
                <a:cxn ang="0">
                  <a:pos x="137" y="6"/>
                </a:cxn>
                <a:cxn ang="0">
                  <a:pos x="140" y="10"/>
                </a:cxn>
                <a:cxn ang="0">
                  <a:pos x="143" y="15"/>
                </a:cxn>
                <a:cxn ang="0">
                  <a:pos x="144" y="21"/>
                </a:cxn>
                <a:cxn ang="0">
                  <a:pos x="145" y="28"/>
                </a:cxn>
                <a:cxn ang="0">
                  <a:pos x="145" y="36"/>
                </a:cxn>
                <a:cxn ang="0">
                  <a:pos x="145" y="44"/>
                </a:cxn>
                <a:cxn ang="0">
                  <a:pos x="144" y="53"/>
                </a:cxn>
                <a:cxn ang="0">
                  <a:pos x="142" y="62"/>
                </a:cxn>
                <a:cxn ang="0">
                  <a:pos x="140" y="72"/>
                </a:cxn>
                <a:cxn ang="0">
                  <a:pos x="137" y="81"/>
                </a:cxn>
                <a:cxn ang="0">
                  <a:pos x="133" y="91"/>
                </a:cxn>
                <a:cxn ang="0">
                  <a:pos x="129" y="102"/>
                </a:cxn>
                <a:cxn ang="0">
                  <a:pos x="124" y="112"/>
                </a:cxn>
                <a:cxn ang="0">
                  <a:pos x="119" y="122"/>
                </a:cxn>
                <a:cxn ang="0">
                  <a:pos x="113" y="132"/>
                </a:cxn>
                <a:cxn ang="0">
                  <a:pos x="107" y="142"/>
                </a:cxn>
                <a:cxn ang="0">
                  <a:pos x="100" y="151"/>
                </a:cxn>
                <a:cxn ang="0">
                  <a:pos x="93" y="160"/>
                </a:cxn>
                <a:cxn ang="0">
                  <a:pos x="85" y="168"/>
                </a:cxn>
                <a:cxn ang="0">
                  <a:pos x="77" y="176"/>
                </a:cxn>
                <a:cxn ang="0">
                  <a:pos x="69" y="184"/>
                </a:cxn>
                <a:cxn ang="0">
                  <a:pos x="60" y="190"/>
                </a:cxn>
                <a:cxn ang="0">
                  <a:pos x="51" y="196"/>
                </a:cxn>
                <a:cxn ang="0">
                  <a:pos x="41" y="200"/>
                </a:cxn>
                <a:cxn ang="0">
                  <a:pos x="31" y="204"/>
                </a:cxn>
                <a:cxn ang="0">
                  <a:pos x="21" y="207"/>
                </a:cxn>
                <a:cxn ang="0">
                  <a:pos x="11" y="208"/>
                </a:cxn>
                <a:cxn ang="0">
                  <a:pos x="0" y="209"/>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5" name="Freeform 95"/>
            <p:cNvSpPr>
              <a:spLocks/>
            </p:cNvSpPr>
            <p:nvPr/>
          </p:nvSpPr>
          <p:spPr bwMode="auto">
            <a:xfrm>
              <a:off x="3264" y="2623"/>
              <a:ext cx="38" cy="7"/>
            </a:xfrm>
            <a:custGeom>
              <a:avLst/>
              <a:gdLst/>
              <a:ahLst/>
              <a:cxnLst>
                <a:cxn ang="0">
                  <a:pos x="37" y="0"/>
                </a:cxn>
                <a:cxn ang="0">
                  <a:pos x="34" y="1"/>
                </a:cxn>
                <a:cxn ang="0">
                  <a:pos x="33" y="1"/>
                </a:cxn>
                <a:cxn ang="0">
                  <a:pos x="32" y="1"/>
                </a:cxn>
                <a:cxn ang="0">
                  <a:pos x="31" y="2"/>
                </a:cxn>
                <a:cxn ang="0">
                  <a:pos x="30" y="2"/>
                </a:cxn>
                <a:cxn ang="0">
                  <a:pos x="28" y="3"/>
                </a:cxn>
                <a:cxn ang="0">
                  <a:pos x="28" y="3"/>
                </a:cxn>
                <a:cxn ang="0">
                  <a:pos x="26" y="3"/>
                </a:cxn>
                <a:cxn ang="0">
                  <a:pos x="25" y="3"/>
                </a:cxn>
                <a:cxn ang="0">
                  <a:pos x="24" y="4"/>
                </a:cxn>
                <a:cxn ang="0">
                  <a:pos x="23" y="4"/>
                </a:cxn>
                <a:cxn ang="0">
                  <a:pos x="22" y="4"/>
                </a:cxn>
                <a:cxn ang="0">
                  <a:pos x="20" y="5"/>
                </a:cxn>
                <a:cxn ang="0">
                  <a:pos x="19" y="5"/>
                </a:cxn>
                <a:cxn ang="0">
                  <a:pos x="18" y="5"/>
                </a:cxn>
                <a:cxn ang="0">
                  <a:pos x="17" y="5"/>
                </a:cxn>
                <a:cxn ang="0">
                  <a:pos x="16" y="5"/>
                </a:cxn>
                <a:cxn ang="0">
                  <a:pos x="14" y="5"/>
                </a:cxn>
                <a:cxn ang="0">
                  <a:pos x="14" y="5"/>
                </a:cxn>
                <a:cxn ang="0">
                  <a:pos x="12" y="5"/>
                </a:cxn>
                <a:cxn ang="0">
                  <a:pos x="11" y="6"/>
                </a:cxn>
                <a:cxn ang="0">
                  <a:pos x="10" y="6"/>
                </a:cxn>
                <a:cxn ang="0">
                  <a:pos x="9" y="6"/>
                </a:cxn>
                <a:cxn ang="0">
                  <a:pos x="8" y="6"/>
                </a:cxn>
                <a:cxn ang="0">
                  <a:pos x="6" y="6"/>
                </a:cxn>
                <a:cxn ang="0">
                  <a:pos x="5" y="6"/>
                </a:cxn>
                <a:cxn ang="0">
                  <a:pos x="4" y="6"/>
                </a:cxn>
                <a:cxn ang="0">
                  <a:pos x="3" y="5"/>
                </a:cxn>
                <a:cxn ang="0">
                  <a:pos x="2" y="5"/>
                </a:cxn>
                <a:cxn ang="0">
                  <a:pos x="0" y="5"/>
                </a:cxn>
                <a:cxn ang="0">
                  <a:pos x="0" y="5"/>
                </a:cxn>
              </a:cxnLst>
              <a:rect l="0" t="0" r="r" b="b"/>
              <a:pathLst>
                <a:path w="38" h="7">
                  <a:moveTo>
                    <a:pt x="37" y="0"/>
                  </a:moveTo>
                  <a:lnTo>
                    <a:pt x="34" y="1"/>
                  </a:lnTo>
                  <a:lnTo>
                    <a:pt x="33" y="1"/>
                  </a:lnTo>
                  <a:lnTo>
                    <a:pt x="32" y="1"/>
                  </a:lnTo>
                  <a:lnTo>
                    <a:pt x="31" y="2"/>
                  </a:lnTo>
                  <a:lnTo>
                    <a:pt x="30" y="2"/>
                  </a:lnTo>
                  <a:lnTo>
                    <a:pt x="28" y="3"/>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4" y="5"/>
                  </a:lnTo>
                  <a:lnTo>
                    <a:pt x="12" y="5"/>
                  </a:lnTo>
                  <a:lnTo>
                    <a:pt x="11" y="6"/>
                  </a:lnTo>
                  <a:lnTo>
                    <a:pt x="10" y="6"/>
                  </a:lnTo>
                  <a:lnTo>
                    <a:pt x="9" y="6"/>
                  </a:lnTo>
                  <a:lnTo>
                    <a:pt x="8" y="6"/>
                  </a:lnTo>
                  <a:lnTo>
                    <a:pt x="6" y="6"/>
                  </a:lnTo>
                  <a:lnTo>
                    <a:pt x="5" y="6"/>
                  </a:lnTo>
                  <a:lnTo>
                    <a:pt x="4" y="6"/>
                  </a:lnTo>
                  <a:lnTo>
                    <a:pt x="3" y="5"/>
                  </a:lnTo>
                  <a:lnTo>
                    <a:pt x="2" y="5"/>
                  </a:lnTo>
                  <a:lnTo>
                    <a:pt x="0" y="5"/>
                  </a:lnTo>
                  <a:lnTo>
                    <a:pt x="0" y="5"/>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6" name="Freeform 96"/>
            <p:cNvSpPr>
              <a:spLocks/>
            </p:cNvSpPr>
            <p:nvPr/>
          </p:nvSpPr>
          <p:spPr bwMode="auto">
            <a:xfrm>
              <a:off x="3287" y="2562"/>
              <a:ext cx="56" cy="13"/>
            </a:xfrm>
            <a:custGeom>
              <a:avLst/>
              <a:gdLst/>
              <a:ahLst/>
              <a:cxnLst>
                <a:cxn ang="0">
                  <a:pos x="55" y="1"/>
                </a:cxn>
                <a:cxn ang="0">
                  <a:pos x="51" y="0"/>
                </a:cxn>
                <a:cxn ang="0">
                  <a:pos x="50" y="0"/>
                </a:cxn>
                <a:cxn ang="0">
                  <a:pos x="48" y="0"/>
                </a:cxn>
                <a:cxn ang="0">
                  <a:pos x="46" y="0"/>
                </a:cxn>
                <a:cxn ang="0">
                  <a:pos x="44" y="0"/>
                </a:cxn>
                <a:cxn ang="0">
                  <a:pos x="42" y="0"/>
                </a:cxn>
                <a:cxn ang="0">
                  <a:pos x="41" y="0"/>
                </a:cxn>
                <a:cxn ang="0">
                  <a:pos x="39" y="0"/>
                </a:cxn>
                <a:cxn ang="0">
                  <a:pos x="37" y="0"/>
                </a:cxn>
                <a:cxn ang="0">
                  <a:pos x="35" y="0"/>
                </a:cxn>
                <a:cxn ang="0">
                  <a:pos x="33" y="0"/>
                </a:cxn>
                <a:cxn ang="0">
                  <a:pos x="31" y="0"/>
                </a:cxn>
                <a:cxn ang="0">
                  <a:pos x="30" y="0"/>
                </a:cxn>
                <a:cxn ang="0">
                  <a:pos x="28" y="0"/>
                </a:cxn>
                <a:cxn ang="0">
                  <a:pos x="26" y="0"/>
                </a:cxn>
                <a:cxn ang="0">
                  <a:pos x="25" y="0"/>
                </a:cxn>
                <a:cxn ang="0">
                  <a:pos x="23" y="0"/>
                </a:cxn>
                <a:cxn ang="0">
                  <a:pos x="21" y="1"/>
                </a:cxn>
                <a:cxn ang="0">
                  <a:pos x="19" y="1"/>
                </a:cxn>
                <a:cxn ang="0">
                  <a:pos x="17" y="1"/>
                </a:cxn>
                <a:cxn ang="0">
                  <a:pos x="16" y="2"/>
                </a:cxn>
                <a:cxn ang="0">
                  <a:pos x="14" y="2"/>
                </a:cxn>
                <a:cxn ang="0">
                  <a:pos x="13" y="3"/>
                </a:cxn>
                <a:cxn ang="0">
                  <a:pos x="11" y="4"/>
                </a:cxn>
                <a:cxn ang="0">
                  <a:pos x="9" y="4"/>
                </a:cxn>
                <a:cxn ang="0">
                  <a:pos x="7" y="5"/>
                </a:cxn>
                <a:cxn ang="0">
                  <a:pos x="6" y="6"/>
                </a:cxn>
                <a:cxn ang="0">
                  <a:pos x="4" y="8"/>
                </a:cxn>
                <a:cxn ang="0">
                  <a:pos x="3" y="9"/>
                </a:cxn>
                <a:cxn ang="0">
                  <a:pos x="1" y="10"/>
                </a:cxn>
                <a:cxn ang="0">
                  <a:pos x="0" y="12"/>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7" name="Freeform 97"/>
            <p:cNvSpPr>
              <a:spLocks/>
            </p:cNvSpPr>
            <p:nvPr/>
          </p:nvSpPr>
          <p:spPr bwMode="auto">
            <a:xfrm>
              <a:off x="3245" y="2628"/>
              <a:ext cx="38" cy="1"/>
            </a:xfrm>
            <a:custGeom>
              <a:avLst/>
              <a:gdLst/>
              <a:ahLst/>
              <a:cxnLst>
                <a:cxn ang="0">
                  <a:pos x="37" y="0"/>
                </a:cxn>
                <a:cxn ang="0">
                  <a:pos x="35" y="0"/>
                </a:cxn>
                <a:cxn ang="0">
                  <a:pos x="33" y="0"/>
                </a:cxn>
                <a:cxn ang="0">
                  <a:pos x="32" y="0"/>
                </a:cxn>
                <a:cxn ang="0">
                  <a:pos x="31" y="0"/>
                </a:cxn>
                <a:cxn ang="0">
                  <a:pos x="30" y="0"/>
                </a:cxn>
                <a:cxn ang="0">
                  <a:pos x="29" y="0"/>
                </a:cxn>
                <a:cxn ang="0">
                  <a:pos x="28" y="0"/>
                </a:cxn>
                <a:cxn ang="0">
                  <a:pos x="27" y="0"/>
                </a:cxn>
                <a:cxn ang="0">
                  <a:pos x="25" y="0"/>
                </a:cxn>
                <a:cxn ang="0">
                  <a:pos x="24" y="0"/>
                </a:cxn>
                <a:cxn ang="0">
                  <a:pos x="23" y="0"/>
                </a:cxn>
                <a:cxn ang="0">
                  <a:pos x="22" y="0"/>
                </a:cxn>
                <a:cxn ang="0">
                  <a:pos x="21" y="0"/>
                </a:cxn>
                <a:cxn ang="0">
                  <a:pos x="19" y="0"/>
                </a:cxn>
                <a:cxn ang="0">
                  <a:pos x="18" y="0"/>
                </a:cxn>
                <a:cxn ang="0">
                  <a:pos x="17" y="0"/>
                </a:cxn>
                <a:cxn ang="0">
                  <a:pos x="16" y="0"/>
                </a:cxn>
                <a:cxn ang="0">
                  <a:pos x="15" y="0"/>
                </a:cxn>
                <a:cxn ang="0">
                  <a:pos x="14" y="0"/>
                </a:cxn>
                <a:cxn ang="0">
                  <a:pos x="13" y="0"/>
                </a:cxn>
                <a:cxn ang="0">
                  <a:pos x="11" y="0"/>
                </a:cxn>
                <a:cxn ang="0">
                  <a:pos x="10" y="0"/>
                </a:cxn>
                <a:cxn ang="0">
                  <a:pos x="9" y="0"/>
                </a:cxn>
                <a:cxn ang="0">
                  <a:pos x="8" y="0"/>
                </a:cxn>
                <a:cxn ang="0">
                  <a:pos x="7" y="0"/>
                </a:cxn>
                <a:cxn ang="0">
                  <a:pos x="5" y="0"/>
                </a:cxn>
                <a:cxn ang="0">
                  <a:pos x="4" y="0"/>
                </a:cxn>
                <a:cxn ang="0">
                  <a:pos x="3" y="0"/>
                </a:cxn>
                <a:cxn ang="0">
                  <a:pos x="2" y="0"/>
                </a:cxn>
                <a:cxn ang="0">
                  <a:pos x="1" y="0"/>
                </a:cxn>
                <a:cxn ang="0">
                  <a:pos x="0" y="0"/>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gradFill rotWithShape="0">
              <a:gsLst>
                <a:gs pos="0">
                  <a:srgbClr val="0099FF"/>
                </a:gs>
                <a:gs pos="100000">
                  <a:srgbClr val="FF0066"/>
                </a:gs>
              </a:gsLst>
              <a:lin ang="5400000" scaled="1"/>
            </a:gradFill>
            <a:ln w="74930" cap="flat" cmpd="sng">
              <a:solidFill>
                <a:srgbClr val="000000"/>
              </a:solidFill>
              <a:prstDash val="solid"/>
              <a:round/>
              <a:headEnd type="none" w="med" len="med"/>
              <a:tailEnd type="none" w="med" len="med"/>
            </a:ln>
            <a:effectLst/>
          </p:spPr>
          <p:txBody>
            <a:bodyPr/>
            <a:lstStyle/>
            <a:p>
              <a:endParaRPr lang="en-US"/>
            </a:p>
          </p:txBody>
        </p:sp>
        <p:sp>
          <p:nvSpPr>
            <p:cNvPr id="547938" name="Line 98"/>
            <p:cNvSpPr>
              <a:spLocks noChangeShapeType="1"/>
            </p:cNvSpPr>
            <p:nvPr/>
          </p:nvSpPr>
          <p:spPr bwMode="auto">
            <a:xfrm flipH="1">
              <a:off x="4085" y="2322"/>
              <a:ext cx="18" cy="5"/>
            </a:xfrm>
            <a:prstGeom prst="line">
              <a:avLst/>
            </a:prstGeom>
            <a:noFill/>
            <a:ln w="74930">
              <a:solidFill>
                <a:srgbClr val="000000"/>
              </a:solidFill>
              <a:round/>
              <a:headEnd/>
              <a:tailEnd/>
            </a:ln>
            <a:effectLst/>
          </p:spPr>
          <p:txBody>
            <a:bodyPr wrap="none" anchor="ctr"/>
            <a:lstStyle/>
            <a:p>
              <a:endParaRPr lang="en-US"/>
            </a:p>
          </p:txBody>
        </p:sp>
        <p:sp>
          <p:nvSpPr>
            <p:cNvPr id="547939" name="Line 99"/>
            <p:cNvSpPr>
              <a:spLocks noChangeShapeType="1"/>
            </p:cNvSpPr>
            <p:nvPr/>
          </p:nvSpPr>
          <p:spPr bwMode="auto">
            <a:xfrm>
              <a:off x="4094" y="2316"/>
              <a:ext cx="9" cy="22"/>
            </a:xfrm>
            <a:prstGeom prst="line">
              <a:avLst/>
            </a:prstGeom>
            <a:noFill/>
            <a:ln w="74930">
              <a:solidFill>
                <a:srgbClr val="000000"/>
              </a:solidFill>
              <a:round/>
              <a:headEnd/>
              <a:tailEnd/>
            </a:ln>
            <a:effectLst/>
          </p:spPr>
          <p:txBody>
            <a:bodyPr wrap="none" anchor="ctr"/>
            <a:lstStyle/>
            <a:p>
              <a:endParaRPr lang="en-US"/>
            </a:p>
          </p:txBody>
        </p:sp>
        <p:sp>
          <p:nvSpPr>
            <p:cNvPr id="547940" name="Freeform 100"/>
            <p:cNvSpPr>
              <a:spLocks/>
            </p:cNvSpPr>
            <p:nvPr/>
          </p:nvSpPr>
          <p:spPr bwMode="auto">
            <a:xfrm>
              <a:off x="3794" y="3214"/>
              <a:ext cx="120" cy="171"/>
            </a:xfrm>
            <a:custGeom>
              <a:avLst/>
              <a:gdLst/>
              <a:ahLst/>
              <a:cxnLst>
                <a:cxn ang="0">
                  <a:pos x="95" y="0"/>
                </a:cxn>
                <a:cxn ang="0">
                  <a:pos x="78" y="7"/>
                </a:cxn>
                <a:cxn ang="0">
                  <a:pos x="62" y="20"/>
                </a:cxn>
                <a:cxn ang="0">
                  <a:pos x="62" y="20"/>
                </a:cxn>
                <a:cxn ang="0">
                  <a:pos x="46" y="40"/>
                </a:cxn>
                <a:cxn ang="0">
                  <a:pos x="44" y="64"/>
                </a:cxn>
                <a:cxn ang="0">
                  <a:pos x="36" y="90"/>
                </a:cxn>
                <a:cxn ang="0">
                  <a:pos x="22" y="127"/>
                </a:cxn>
                <a:cxn ang="0">
                  <a:pos x="11" y="150"/>
                </a:cxn>
                <a:cxn ang="0">
                  <a:pos x="0" y="170"/>
                </a:cxn>
                <a:cxn ang="0">
                  <a:pos x="14" y="170"/>
                </a:cxn>
                <a:cxn ang="0">
                  <a:pos x="38" y="164"/>
                </a:cxn>
                <a:cxn ang="0">
                  <a:pos x="57" y="150"/>
                </a:cxn>
                <a:cxn ang="0">
                  <a:pos x="68" y="140"/>
                </a:cxn>
                <a:cxn ang="0">
                  <a:pos x="90" y="114"/>
                </a:cxn>
                <a:cxn ang="0">
                  <a:pos x="106" y="80"/>
                </a:cxn>
                <a:cxn ang="0">
                  <a:pos x="114" y="50"/>
                </a:cxn>
                <a:cxn ang="0">
                  <a:pos x="119" y="20"/>
                </a:cxn>
                <a:cxn ang="0">
                  <a:pos x="119" y="7"/>
                </a:cxn>
                <a:cxn ang="0">
                  <a:pos x="111" y="3"/>
                </a:cxn>
                <a:cxn ang="0">
                  <a:pos x="100" y="0"/>
                </a:cxn>
                <a:cxn ang="0">
                  <a:pos x="98" y="0"/>
                </a:cxn>
                <a:cxn ang="0">
                  <a:pos x="95" y="0"/>
                </a:cxn>
              </a:cxnLst>
              <a:rect l="0" t="0" r="r" b="b"/>
              <a:pathLst>
                <a:path w="120" h="171">
                  <a:moveTo>
                    <a:pt x="95" y="0"/>
                  </a:moveTo>
                  <a:lnTo>
                    <a:pt x="78" y="7"/>
                  </a:lnTo>
                  <a:lnTo>
                    <a:pt x="62" y="20"/>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1" name="Rectangle 101"/>
            <p:cNvSpPr>
              <a:spLocks noChangeArrowheads="1"/>
            </p:cNvSpPr>
            <p:nvPr/>
          </p:nvSpPr>
          <p:spPr bwMode="auto">
            <a:xfrm flipV="1">
              <a:off x="3566" y="2775"/>
              <a:ext cx="9" cy="1"/>
            </a:xfrm>
            <a:prstGeom prst="rect">
              <a:avLst/>
            </a:prstGeom>
            <a:gradFill rotWithShape="0">
              <a:gsLst>
                <a:gs pos="0">
                  <a:srgbClr val="0099FF"/>
                </a:gs>
                <a:gs pos="100000">
                  <a:srgbClr val="FF0066"/>
                </a:gs>
              </a:gsLst>
              <a:lin ang="5400000" scaled="1"/>
            </a:gradFill>
            <a:ln w="9525">
              <a:noFill/>
              <a:miter lim="800000"/>
              <a:headEnd/>
              <a:tailEnd/>
            </a:ln>
            <a:effectLst/>
          </p:spPr>
          <p:txBody>
            <a:bodyPr wrap="none" anchor="ctr"/>
            <a:lstStyle/>
            <a:p>
              <a:endParaRPr lang="en-US"/>
            </a:p>
          </p:txBody>
        </p:sp>
        <p:sp>
          <p:nvSpPr>
            <p:cNvPr id="547942" name="Freeform 102"/>
            <p:cNvSpPr>
              <a:spLocks/>
            </p:cNvSpPr>
            <p:nvPr/>
          </p:nvSpPr>
          <p:spPr bwMode="auto">
            <a:xfrm>
              <a:off x="3562" y="2785"/>
              <a:ext cx="168" cy="79"/>
            </a:xfrm>
            <a:custGeom>
              <a:avLst/>
              <a:gdLst/>
              <a:ahLst/>
              <a:cxnLst>
                <a:cxn ang="0">
                  <a:pos x="23" y="0"/>
                </a:cxn>
                <a:cxn ang="0">
                  <a:pos x="5" y="3"/>
                </a:cxn>
                <a:cxn ang="0">
                  <a:pos x="0" y="19"/>
                </a:cxn>
                <a:cxn ang="0">
                  <a:pos x="11" y="35"/>
                </a:cxn>
                <a:cxn ang="0">
                  <a:pos x="28" y="47"/>
                </a:cxn>
                <a:cxn ang="0">
                  <a:pos x="49" y="47"/>
                </a:cxn>
                <a:cxn ang="0">
                  <a:pos x="69" y="56"/>
                </a:cxn>
                <a:cxn ang="0">
                  <a:pos x="95" y="59"/>
                </a:cxn>
                <a:cxn ang="0">
                  <a:pos x="121" y="69"/>
                </a:cxn>
                <a:cxn ang="0">
                  <a:pos x="132" y="72"/>
                </a:cxn>
                <a:cxn ang="0">
                  <a:pos x="162" y="78"/>
                </a:cxn>
                <a:cxn ang="0">
                  <a:pos x="167" y="75"/>
                </a:cxn>
                <a:cxn ang="0">
                  <a:pos x="164" y="63"/>
                </a:cxn>
                <a:cxn ang="0">
                  <a:pos x="118" y="50"/>
                </a:cxn>
                <a:cxn ang="0">
                  <a:pos x="72" y="22"/>
                </a:cxn>
                <a:cxn ang="0">
                  <a:pos x="52" y="16"/>
                </a:cxn>
                <a:cxn ang="0">
                  <a:pos x="28" y="6"/>
                </a:cxn>
                <a:cxn ang="0">
                  <a:pos x="28" y="6"/>
                </a:cxn>
                <a:cxn ang="0">
                  <a:pos x="23" y="0"/>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8" y="6"/>
                  </a:lnTo>
                  <a:lnTo>
                    <a:pt x="23"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3" name="Freeform 103"/>
            <p:cNvSpPr>
              <a:spLocks/>
            </p:cNvSpPr>
            <p:nvPr/>
          </p:nvSpPr>
          <p:spPr bwMode="auto">
            <a:xfrm>
              <a:off x="3558" y="2708"/>
              <a:ext cx="313" cy="98"/>
            </a:xfrm>
            <a:custGeom>
              <a:avLst/>
              <a:gdLst/>
              <a:ahLst/>
              <a:cxnLst>
                <a:cxn ang="0">
                  <a:pos x="51" y="2"/>
                </a:cxn>
                <a:cxn ang="0">
                  <a:pos x="30" y="0"/>
                </a:cxn>
                <a:cxn ang="0">
                  <a:pos x="13" y="1"/>
                </a:cxn>
                <a:cxn ang="0">
                  <a:pos x="0" y="11"/>
                </a:cxn>
                <a:cxn ang="0">
                  <a:pos x="0" y="13"/>
                </a:cxn>
                <a:cxn ang="0">
                  <a:pos x="17" y="22"/>
                </a:cxn>
                <a:cxn ang="0">
                  <a:pos x="37" y="31"/>
                </a:cxn>
                <a:cxn ang="0">
                  <a:pos x="55" y="37"/>
                </a:cxn>
                <a:cxn ang="0">
                  <a:pos x="78" y="42"/>
                </a:cxn>
                <a:cxn ang="0">
                  <a:pos x="87" y="47"/>
                </a:cxn>
                <a:cxn ang="0">
                  <a:pos x="107" y="54"/>
                </a:cxn>
                <a:cxn ang="0">
                  <a:pos x="110" y="56"/>
                </a:cxn>
                <a:cxn ang="0">
                  <a:pos x="150" y="74"/>
                </a:cxn>
                <a:cxn ang="0">
                  <a:pos x="168" y="80"/>
                </a:cxn>
                <a:cxn ang="0">
                  <a:pos x="180" y="84"/>
                </a:cxn>
                <a:cxn ang="0">
                  <a:pos x="198" y="85"/>
                </a:cxn>
                <a:cxn ang="0">
                  <a:pos x="206" y="86"/>
                </a:cxn>
                <a:cxn ang="0">
                  <a:pos x="232" y="93"/>
                </a:cxn>
                <a:cxn ang="0">
                  <a:pos x="247" y="95"/>
                </a:cxn>
                <a:cxn ang="0">
                  <a:pos x="271" y="97"/>
                </a:cxn>
                <a:cxn ang="0">
                  <a:pos x="286" y="92"/>
                </a:cxn>
                <a:cxn ang="0">
                  <a:pos x="296" y="88"/>
                </a:cxn>
                <a:cxn ang="0">
                  <a:pos x="311" y="80"/>
                </a:cxn>
                <a:cxn ang="0">
                  <a:pos x="312" y="74"/>
                </a:cxn>
                <a:cxn ang="0">
                  <a:pos x="297" y="72"/>
                </a:cxn>
                <a:cxn ang="0">
                  <a:pos x="258" y="69"/>
                </a:cxn>
                <a:cxn ang="0">
                  <a:pos x="232" y="57"/>
                </a:cxn>
                <a:cxn ang="0">
                  <a:pos x="215" y="53"/>
                </a:cxn>
                <a:cxn ang="0">
                  <a:pos x="180" y="45"/>
                </a:cxn>
                <a:cxn ang="0">
                  <a:pos x="150" y="40"/>
                </a:cxn>
                <a:cxn ang="0">
                  <a:pos x="109" y="26"/>
                </a:cxn>
                <a:cxn ang="0">
                  <a:pos x="92" y="20"/>
                </a:cxn>
                <a:cxn ang="0">
                  <a:pos x="72" y="11"/>
                </a:cxn>
                <a:cxn ang="0">
                  <a:pos x="36" y="3"/>
                </a:cxn>
                <a:cxn ang="0">
                  <a:pos x="25" y="0"/>
                </a:cxn>
                <a:cxn ang="0">
                  <a:pos x="12" y="6"/>
                </a:cxn>
                <a:cxn ang="0">
                  <a:pos x="9" y="8"/>
                </a:cxn>
                <a:cxn ang="0">
                  <a:pos x="9" y="10"/>
                </a:cxn>
                <a:cxn ang="0">
                  <a:pos x="51" y="2"/>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4" name="Freeform 104"/>
            <p:cNvSpPr>
              <a:spLocks/>
            </p:cNvSpPr>
            <p:nvPr/>
          </p:nvSpPr>
          <p:spPr bwMode="auto">
            <a:xfrm>
              <a:off x="3087" y="2696"/>
              <a:ext cx="756" cy="633"/>
            </a:xfrm>
            <a:custGeom>
              <a:avLst/>
              <a:gdLst/>
              <a:ahLst/>
              <a:cxnLst>
                <a:cxn ang="0">
                  <a:pos x="187" y="7"/>
                </a:cxn>
                <a:cxn ang="0">
                  <a:pos x="163" y="7"/>
                </a:cxn>
                <a:cxn ang="0">
                  <a:pos x="143" y="17"/>
                </a:cxn>
                <a:cxn ang="0">
                  <a:pos x="125" y="28"/>
                </a:cxn>
                <a:cxn ang="0">
                  <a:pos x="93" y="46"/>
                </a:cxn>
                <a:cxn ang="0">
                  <a:pos x="61" y="67"/>
                </a:cxn>
                <a:cxn ang="0">
                  <a:pos x="29" y="88"/>
                </a:cxn>
                <a:cxn ang="0">
                  <a:pos x="0" y="109"/>
                </a:cxn>
                <a:cxn ang="0">
                  <a:pos x="15" y="127"/>
                </a:cxn>
                <a:cxn ang="0">
                  <a:pos x="29" y="159"/>
                </a:cxn>
                <a:cxn ang="0">
                  <a:pos x="38" y="197"/>
                </a:cxn>
                <a:cxn ang="0">
                  <a:pos x="50" y="215"/>
                </a:cxn>
                <a:cxn ang="0">
                  <a:pos x="73" y="222"/>
                </a:cxn>
                <a:cxn ang="0">
                  <a:pos x="93" y="229"/>
                </a:cxn>
                <a:cxn ang="0">
                  <a:pos x="125" y="250"/>
                </a:cxn>
                <a:cxn ang="0">
                  <a:pos x="152" y="254"/>
                </a:cxn>
                <a:cxn ang="0">
                  <a:pos x="172" y="254"/>
                </a:cxn>
                <a:cxn ang="0">
                  <a:pos x="216" y="264"/>
                </a:cxn>
                <a:cxn ang="0">
                  <a:pos x="257" y="271"/>
                </a:cxn>
                <a:cxn ang="0">
                  <a:pos x="283" y="271"/>
                </a:cxn>
                <a:cxn ang="0">
                  <a:pos x="330" y="286"/>
                </a:cxn>
                <a:cxn ang="0">
                  <a:pos x="370" y="303"/>
                </a:cxn>
                <a:cxn ang="0">
                  <a:pos x="397" y="328"/>
                </a:cxn>
                <a:cxn ang="0">
                  <a:pos x="420" y="356"/>
                </a:cxn>
                <a:cxn ang="0">
                  <a:pos x="457" y="395"/>
                </a:cxn>
                <a:cxn ang="0">
                  <a:pos x="621" y="536"/>
                </a:cxn>
                <a:cxn ang="0">
                  <a:pos x="650" y="568"/>
                </a:cxn>
                <a:cxn ang="0">
                  <a:pos x="679" y="614"/>
                </a:cxn>
                <a:cxn ang="0">
                  <a:pos x="693" y="632"/>
                </a:cxn>
                <a:cxn ang="0">
                  <a:pos x="702" y="585"/>
                </a:cxn>
                <a:cxn ang="0">
                  <a:pos x="702" y="561"/>
                </a:cxn>
                <a:cxn ang="0">
                  <a:pos x="714" y="518"/>
                </a:cxn>
                <a:cxn ang="0">
                  <a:pos x="735" y="497"/>
                </a:cxn>
                <a:cxn ang="0">
                  <a:pos x="743" y="490"/>
                </a:cxn>
                <a:cxn ang="0">
                  <a:pos x="752" y="487"/>
                </a:cxn>
                <a:cxn ang="0">
                  <a:pos x="755" y="472"/>
                </a:cxn>
                <a:cxn ang="0">
                  <a:pos x="720" y="452"/>
                </a:cxn>
                <a:cxn ang="0">
                  <a:pos x="679" y="420"/>
                </a:cxn>
                <a:cxn ang="0">
                  <a:pos x="647" y="370"/>
                </a:cxn>
                <a:cxn ang="0">
                  <a:pos x="627" y="342"/>
                </a:cxn>
                <a:cxn ang="0">
                  <a:pos x="615" y="321"/>
                </a:cxn>
                <a:cxn ang="0">
                  <a:pos x="601" y="303"/>
                </a:cxn>
                <a:cxn ang="0">
                  <a:pos x="580" y="278"/>
                </a:cxn>
                <a:cxn ang="0">
                  <a:pos x="551" y="229"/>
                </a:cxn>
                <a:cxn ang="0">
                  <a:pos x="548" y="215"/>
                </a:cxn>
                <a:cxn ang="0">
                  <a:pos x="539" y="201"/>
                </a:cxn>
                <a:cxn ang="0">
                  <a:pos x="522" y="201"/>
                </a:cxn>
                <a:cxn ang="0">
                  <a:pos x="463" y="176"/>
                </a:cxn>
                <a:cxn ang="0">
                  <a:pos x="428" y="102"/>
                </a:cxn>
                <a:cxn ang="0">
                  <a:pos x="420" y="74"/>
                </a:cxn>
                <a:cxn ang="0">
                  <a:pos x="405" y="67"/>
                </a:cxn>
                <a:cxn ang="0">
                  <a:pos x="370" y="52"/>
                </a:cxn>
                <a:cxn ang="0">
                  <a:pos x="335" y="49"/>
                </a:cxn>
                <a:cxn ang="0">
                  <a:pos x="303" y="38"/>
                </a:cxn>
                <a:cxn ang="0">
                  <a:pos x="269" y="28"/>
                </a:cxn>
                <a:cxn ang="0">
                  <a:pos x="233" y="14"/>
                </a:cxn>
                <a:cxn ang="0">
                  <a:pos x="219" y="0"/>
                </a:cxn>
                <a:cxn ang="0">
                  <a:pos x="210" y="7"/>
                </a:cxn>
                <a:cxn ang="0">
                  <a:pos x="187" y="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5" name="Freeform 105"/>
            <p:cNvSpPr>
              <a:spLocks/>
            </p:cNvSpPr>
            <p:nvPr/>
          </p:nvSpPr>
          <p:spPr bwMode="auto">
            <a:xfrm>
              <a:off x="3310" y="2641"/>
              <a:ext cx="73" cy="20"/>
            </a:xfrm>
            <a:custGeom>
              <a:avLst/>
              <a:gdLst/>
              <a:ahLst/>
              <a:cxnLst>
                <a:cxn ang="0">
                  <a:pos x="0" y="0"/>
                </a:cxn>
                <a:cxn ang="0">
                  <a:pos x="48" y="15"/>
                </a:cxn>
                <a:cxn ang="0">
                  <a:pos x="72" y="19"/>
                </a:cxn>
                <a:cxn ang="0">
                  <a:pos x="72" y="19"/>
                </a:cxn>
                <a:cxn ang="0">
                  <a:pos x="0" y="0"/>
                </a:cxn>
              </a:cxnLst>
              <a:rect l="0" t="0" r="r" b="b"/>
              <a:pathLst>
                <a:path w="73" h="20">
                  <a:moveTo>
                    <a:pt x="0" y="0"/>
                  </a:moveTo>
                  <a:lnTo>
                    <a:pt x="48" y="15"/>
                  </a:lnTo>
                  <a:lnTo>
                    <a:pt x="72" y="19"/>
                  </a:lnTo>
                  <a:lnTo>
                    <a:pt x="72" y="19"/>
                  </a:lnTo>
                  <a:lnTo>
                    <a:pt x="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6" name="Freeform 106"/>
            <p:cNvSpPr>
              <a:spLocks/>
            </p:cNvSpPr>
            <p:nvPr/>
          </p:nvSpPr>
          <p:spPr bwMode="auto">
            <a:xfrm>
              <a:off x="3298" y="2583"/>
              <a:ext cx="233" cy="103"/>
            </a:xfrm>
            <a:custGeom>
              <a:avLst/>
              <a:gdLst/>
              <a:ahLst/>
              <a:cxnLst>
                <a:cxn ang="0">
                  <a:pos x="74" y="0"/>
                </a:cxn>
                <a:cxn ang="0">
                  <a:pos x="60" y="0"/>
                </a:cxn>
                <a:cxn ang="0">
                  <a:pos x="42" y="0"/>
                </a:cxn>
                <a:cxn ang="0">
                  <a:pos x="24" y="4"/>
                </a:cxn>
                <a:cxn ang="0">
                  <a:pos x="12" y="7"/>
                </a:cxn>
                <a:cxn ang="0">
                  <a:pos x="0" y="18"/>
                </a:cxn>
                <a:cxn ang="0">
                  <a:pos x="60" y="18"/>
                </a:cxn>
                <a:cxn ang="0">
                  <a:pos x="101" y="40"/>
                </a:cxn>
                <a:cxn ang="0">
                  <a:pos x="149" y="58"/>
                </a:cxn>
                <a:cxn ang="0">
                  <a:pos x="187" y="77"/>
                </a:cxn>
                <a:cxn ang="0">
                  <a:pos x="211" y="91"/>
                </a:cxn>
                <a:cxn ang="0">
                  <a:pos x="232" y="102"/>
                </a:cxn>
                <a:cxn ang="0">
                  <a:pos x="232" y="84"/>
                </a:cxn>
                <a:cxn ang="0">
                  <a:pos x="217" y="62"/>
                </a:cxn>
                <a:cxn ang="0">
                  <a:pos x="187" y="47"/>
                </a:cxn>
                <a:cxn ang="0">
                  <a:pos x="170" y="40"/>
                </a:cxn>
                <a:cxn ang="0">
                  <a:pos x="170" y="40"/>
                </a:cxn>
                <a:cxn ang="0">
                  <a:pos x="74" y="0"/>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170" y="40"/>
                  </a:lnTo>
                  <a:lnTo>
                    <a:pt x="7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7" name="Freeform 107"/>
            <p:cNvSpPr>
              <a:spLocks/>
            </p:cNvSpPr>
            <p:nvPr/>
          </p:nvSpPr>
          <p:spPr bwMode="auto">
            <a:xfrm>
              <a:off x="3352" y="2514"/>
              <a:ext cx="224" cy="125"/>
            </a:xfrm>
            <a:custGeom>
              <a:avLst/>
              <a:gdLst/>
              <a:ahLst/>
              <a:cxnLst>
                <a:cxn ang="0">
                  <a:pos x="24" y="0"/>
                </a:cxn>
                <a:cxn ang="0">
                  <a:pos x="12" y="14"/>
                </a:cxn>
                <a:cxn ang="0">
                  <a:pos x="0" y="22"/>
                </a:cxn>
                <a:cxn ang="0">
                  <a:pos x="36" y="25"/>
                </a:cxn>
                <a:cxn ang="0">
                  <a:pos x="77" y="32"/>
                </a:cxn>
                <a:cxn ang="0">
                  <a:pos x="118" y="51"/>
                </a:cxn>
                <a:cxn ang="0">
                  <a:pos x="166" y="84"/>
                </a:cxn>
                <a:cxn ang="0">
                  <a:pos x="187" y="94"/>
                </a:cxn>
                <a:cxn ang="0">
                  <a:pos x="213" y="124"/>
                </a:cxn>
                <a:cxn ang="0">
                  <a:pos x="223" y="94"/>
                </a:cxn>
                <a:cxn ang="0">
                  <a:pos x="175" y="58"/>
                </a:cxn>
                <a:cxn ang="0">
                  <a:pos x="148" y="44"/>
                </a:cxn>
                <a:cxn ang="0">
                  <a:pos x="118" y="29"/>
                </a:cxn>
                <a:cxn ang="0">
                  <a:pos x="92" y="22"/>
                </a:cxn>
                <a:cxn ang="0">
                  <a:pos x="89" y="22"/>
                </a:cxn>
                <a:cxn ang="0">
                  <a:pos x="24" y="0"/>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8" name="Freeform 108"/>
            <p:cNvSpPr>
              <a:spLocks/>
            </p:cNvSpPr>
            <p:nvPr/>
          </p:nvSpPr>
          <p:spPr bwMode="auto">
            <a:xfrm>
              <a:off x="3438" y="2477"/>
              <a:ext cx="200" cy="100"/>
            </a:xfrm>
            <a:custGeom>
              <a:avLst/>
              <a:gdLst/>
              <a:ahLst/>
              <a:cxnLst>
                <a:cxn ang="0">
                  <a:pos x="83" y="8"/>
                </a:cxn>
                <a:cxn ang="0">
                  <a:pos x="50" y="0"/>
                </a:cxn>
                <a:cxn ang="0">
                  <a:pos x="0" y="0"/>
                </a:cxn>
                <a:cxn ang="0">
                  <a:pos x="18" y="11"/>
                </a:cxn>
                <a:cxn ang="0">
                  <a:pos x="41" y="15"/>
                </a:cxn>
                <a:cxn ang="0">
                  <a:pos x="65" y="29"/>
                </a:cxn>
                <a:cxn ang="0">
                  <a:pos x="89" y="37"/>
                </a:cxn>
                <a:cxn ang="0">
                  <a:pos x="130" y="59"/>
                </a:cxn>
                <a:cxn ang="0">
                  <a:pos x="148" y="77"/>
                </a:cxn>
                <a:cxn ang="0">
                  <a:pos x="163" y="88"/>
                </a:cxn>
                <a:cxn ang="0">
                  <a:pos x="166" y="99"/>
                </a:cxn>
                <a:cxn ang="0">
                  <a:pos x="175" y="92"/>
                </a:cxn>
                <a:cxn ang="0">
                  <a:pos x="199" y="62"/>
                </a:cxn>
                <a:cxn ang="0">
                  <a:pos x="199" y="59"/>
                </a:cxn>
                <a:cxn ang="0">
                  <a:pos x="83" y="8"/>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49" name="Freeform 109"/>
            <p:cNvSpPr>
              <a:spLocks/>
            </p:cNvSpPr>
            <p:nvPr/>
          </p:nvSpPr>
          <p:spPr bwMode="auto">
            <a:xfrm>
              <a:off x="3550" y="2448"/>
              <a:ext cx="141" cy="56"/>
            </a:xfrm>
            <a:custGeom>
              <a:avLst/>
              <a:gdLst/>
              <a:ahLst/>
              <a:cxnLst>
                <a:cxn ang="0">
                  <a:pos x="114" y="0"/>
                </a:cxn>
                <a:cxn ang="0">
                  <a:pos x="84" y="8"/>
                </a:cxn>
                <a:cxn ang="0">
                  <a:pos x="15" y="8"/>
                </a:cxn>
                <a:cxn ang="0">
                  <a:pos x="0" y="8"/>
                </a:cxn>
                <a:cxn ang="0">
                  <a:pos x="36" y="15"/>
                </a:cxn>
                <a:cxn ang="0">
                  <a:pos x="75" y="33"/>
                </a:cxn>
                <a:cxn ang="0">
                  <a:pos x="108" y="44"/>
                </a:cxn>
                <a:cxn ang="0">
                  <a:pos x="132" y="51"/>
                </a:cxn>
                <a:cxn ang="0">
                  <a:pos x="140" y="55"/>
                </a:cxn>
                <a:cxn ang="0">
                  <a:pos x="140" y="55"/>
                </a:cxn>
                <a:cxn ang="0">
                  <a:pos x="114" y="0"/>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40" y="55"/>
                  </a:lnTo>
                  <a:lnTo>
                    <a:pt x="11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0" name="Freeform 110"/>
            <p:cNvSpPr>
              <a:spLocks/>
            </p:cNvSpPr>
            <p:nvPr/>
          </p:nvSpPr>
          <p:spPr bwMode="auto">
            <a:xfrm>
              <a:off x="3607" y="2664"/>
              <a:ext cx="328" cy="77"/>
            </a:xfrm>
            <a:custGeom>
              <a:avLst/>
              <a:gdLst/>
              <a:ahLst/>
              <a:cxnLst>
                <a:cxn ang="0">
                  <a:pos x="77" y="9"/>
                </a:cxn>
                <a:cxn ang="0">
                  <a:pos x="15" y="0"/>
                </a:cxn>
                <a:cxn ang="0">
                  <a:pos x="3" y="0"/>
                </a:cxn>
                <a:cxn ang="0">
                  <a:pos x="0" y="6"/>
                </a:cxn>
                <a:cxn ang="0">
                  <a:pos x="77" y="26"/>
                </a:cxn>
                <a:cxn ang="0">
                  <a:pos x="134" y="46"/>
                </a:cxn>
                <a:cxn ang="0">
                  <a:pos x="172" y="56"/>
                </a:cxn>
                <a:cxn ang="0">
                  <a:pos x="199" y="62"/>
                </a:cxn>
                <a:cxn ang="0">
                  <a:pos x="256" y="72"/>
                </a:cxn>
                <a:cxn ang="0">
                  <a:pos x="297" y="76"/>
                </a:cxn>
                <a:cxn ang="0">
                  <a:pos x="327" y="66"/>
                </a:cxn>
                <a:cxn ang="0">
                  <a:pos x="77" y="9"/>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1" name="Freeform 111"/>
            <p:cNvSpPr>
              <a:spLocks/>
            </p:cNvSpPr>
            <p:nvPr/>
          </p:nvSpPr>
          <p:spPr bwMode="auto">
            <a:xfrm>
              <a:off x="3640" y="2615"/>
              <a:ext cx="375" cy="56"/>
            </a:xfrm>
            <a:custGeom>
              <a:avLst/>
              <a:gdLst/>
              <a:ahLst/>
              <a:cxnLst>
                <a:cxn ang="0">
                  <a:pos x="112" y="13"/>
                </a:cxn>
                <a:cxn ang="0">
                  <a:pos x="18" y="0"/>
                </a:cxn>
                <a:cxn ang="0">
                  <a:pos x="3" y="0"/>
                </a:cxn>
                <a:cxn ang="0">
                  <a:pos x="0" y="13"/>
                </a:cxn>
                <a:cxn ang="0">
                  <a:pos x="103" y="26"/>
                </a:cxn>
                <a:cxn ang="0">
                  <a:pos x="174" y="39"/>
                </a:cxn>
                <a:cxn ang="0">
                  <a:pos x="230" y="47"/>
                </a:cxn>
                <a:cxn ang="0">
                  <a:pos x="268" y="55"/>
                </a:cxn>
                <a:cxn ang="0">
                  <a:pos x="304" y="55"/>
                </a:cxn>
                <a:cxn ang="0">
                  <a:pos x="350" y="44"/>
                </a:cxn>
                <a:cxn ang="0">
                  <a:pos x="374" y="31"/>
                </a:cxn>
                <a:cxn ang="0">
                  <a:pos x="374" y="31"/>
                </a:cxn>
                <a:cxn ang="0">
                  <a:pos x="112" y="13"/>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374" y="31"/>
                  </a:lnTo>
                  <a:lnTo>
                    <a:pt x="112" y="13"/>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2" name="Freeform 112"/>
            <p:cNvSpPr>
              <a:spLocks/>
            </p:cNvSpPr>
            <p:nvPr/>
          </p:nvSpPr>
          <p:spPr bwMode="auto">
            <a:xfrm>
              <a:off x="3717" y="2570"/>
              <a:ext cx="337" cy="32"/>
            </a:xfrm>
            <a:custGeom>
              <a:avLst/>
              <a:gdLst/>
              <a:ahLst/>
              <a:cxnLst>
                <a:cxn ang="0">
                  <a:pos x="336" y="0"/>
                </a:cxn>
                <a:cxn ang="0">
                  <a:pos x="116" y="6"/>
                </a:cxn>
                <a:cxn ang="0">
                  <a:pos x="21" y="14"/>
                </a:cxn>
                <a:cxn ang="0">
                  <a:pos x="0" y="17"/>
                </a:cxn>
                <a:cxn ang="0">
                  <a:pos x="98" y="26"/>
                </a:cxn>
                <a:cxn ang="0">
                  <a:pos x="143" y="26"/>
                </a:cxn>
                <a:cxn ang="0">
                  <a:pos x="181" y="26"/>
                </a:cxn>
                <a:cxn ang="0">
                  <a:pos x="223" y="26"/>
                </a:cxn>
                <a:cxn ang="0">
                  <a:pos x="297" y="31"/>
                </a:cxn>
                <a:cxn ang="0">
                  <a:pos x="321" y="31"/>
                </a:cxn>
                <a:cxn ang="0">
                  <a:pos x="321" y="31"/>
                </a:cxn>
                <a:cxn ang="0">
                  <a:pos x="336" y="0"/>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21" y="31"/>
                  </a:lnTo>
                  <a:lnTo>
                    <a:pt x="33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3" name="Freeform 113"/>
            <p:cNvSpPr>
              <a:spLocks/>
            </p:cNvSpPr>
            <p:nvPr/>
          </p:nvSpPr>
          <p:spPr bwMode="auto">
            <a:xfrm>
              <a:off x="3726" y="2475"/>
              <a:ext cx="358" cy="67"/>
            </a:xfrm>
            <a:custGeom>
              <a:avLst/>
              <a:gdLst/>
              <a:ahLst/>
              <a:cxnLst>
                <a:cxn ang="0">
                  <a:pos x="351" y="0"/>
                </a:cxn>
                <a:cxn ang="0">
                  <a:pos x="306" y="0"/>
                </a:cxn>
                <a:cxn ang="0">
                  <a:pos x="270" y="6"/>
                </a:cxn>
                <a:cxn ang="0">
                  <a:pos x="214" y="22"/>
                </a:cxn>
                <a:cxn ang="0">
                  <a:pos x="172" y="25"/>
                </a:cxn>
                <a:cxn ang="0">
                  <a:pos x="131" y="35"/>
                </a:cxn>
                <a:cxn ang="0">
                  <a:pos x="89" y="41"/>
                </a:cxn>
                <a:cxn ang="0">
                  <a:pos x="27" y="57"/>
                </a:cxn>
                <a:cxn ang="0">
                  <a:pos x="27" y="60"/>
                </a:cxn>
                <a:cxn ang="0">
                  <a:pos x="0" y="66"/>
                </a:cxn>
                <a:cxn ang="0">
                  <a:pos x="98" y="60"/>
                </a:cxn>
                <a:cxn ang="0">
                  <a:pos x="131" y="50"/>
                </a:cxn>
                <a:cxn ang="0">
                  <a:pos x="166" y="47"/>
                </a:cxn>
                <a:cxn ang="0">
                  <a:pos x="211" y="47"/>
                </a:cxn>
                <a:cxn ang="0">
                  <a:pos x="244" y="47"/>
                </a:cxn>
                <a:cxn ang="0">
                  <a:pos x="291" y="47"/>
                </a:cxn>
                <a:cxn ang="0">
                  <a:pos x="303" y="44"/>
                </a:cxn>
                <a:cxn ang="0">
                  <a:pos x="318" y="44"/>
                </a:cxn>
                <a:cxn ang="0">
                  <a:pos x="333" y="44"/>
                </a:cxn>
                <a:cxn ang="0">
                  <a:pos x="348" y="38"/>
                </a:cxn>
                <a:cxn ang="0">
                  <a:pos x="357" y="22"/>
                </a:cxn>
                <a:cxn ang="0">
                  <a:pos x="357" y="15"/>
                </a:cxn>
                <a:cxn ang="0">
                  <a:pos x="351" y="0"/>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4" name="Freeform 114"/>
            <p:cNvSpPr>
              <a:spLocks/>
            </p:cNvSpPr>
            <p:nvPr/>
          </p:nvSpPr>
          <p:spPr bwMode="auto">
            <a:xfrm>
              <a:off x="3732" y="2372"/>
              <a:ext cx="372" cy="125"/>
            </a:xfrm>
            <a:custGeom>
              <a:avLst/>
              <a:gdLst/>
              <a:ahLst/>
              <a:cxnLst>
                <a:cxn ang="0">
                  <a:pos x="356" y="0"/>
                </a:cxn>
                <a:cxn ang="0">
                  <a:pos x="333" y="18"/>
                </a:cxn>
                <a:cxn ang="0">
                  <a:pos x="303" y="33"/>
                </a:cxn>
                <a:cxn ang="0">
                  <a:pos x="255" y="54"/>
                </a:cxn>
                <a:cxn ang="0">
                  <a:pos x="226" y="66"/>
                </a:cxn>
                <a:cxn ang="0">
                  <a:pos x="169" y="73"/>
                </a:cxn>
                <a:cxn ang="0">
                  <a:pos x="65" y="105"/>
                </a:cxn>
                <a:cxn ang="0">
                  <a:pos x="36" y="109"/>
                </a:cxn>
                <a:cxn ang="0">
                  <a:pos x="0" y="124"/>
                </a:cxn>
                <a:cxn ang="0">
                  <a:pos x="330" y="44"/>
                </a:cxn>
                <a:cxn ang="0">
                  <a:pos x="362" y="58"/>
                </a:cxn>
                <a:cxn ang="0">
                  <a:pos x="371" y="47"/>
                </a:cxn>
                <a:cxn ang="0">
                  <a:pos x="371" y="36"/>
                </a:cxn>
                <a:cxn ang="0">
                  <a:pos x="356" y="0"/>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5" name="Freeform 115"/>
            <p:cNvSpPr>
              <a:spLocks/>
            </p:cNvSpPr>
            <p:nvPr/>
          </p:nvSpPr>
          <p:spPr bwMode="auto">
            <a:xfrm>
              <a:off x="3716" y="2298"/>
              <a:ext cx="359" cy="159"/>
            </a:xfrm>
            <a:custGeom>
              <a:avLst/>
              <a:gdLst/>
              <a:ahLst/>
              <a:cxnLst>
                <a:cxn ang="0">
                  <a:pos x="340" y="0"/>
                </a:cxn>
                <a:cxn ang="0">
                  <a:pos x="328" y="20"/>
                </a:cxn>
                <a:cxn ang="0">
                  <a:pos x="302" y="34"/>
                </a:cxn>
                <a:cxn ang="0">
                  <a:pos x="270" y="55"/>
                </a:cxn>
                <a:cxn ang="0">
                  <a:pos x="243" y="72"/>
                </a:cxn>
                <a:cxn ang="0">
                  <a:pos x="214" y="86"/>
                </a:cxn>
                <a:cxn ang="0">
                  <a:pos x="184" y="100"/>
                </a:cxn>
                <a:cxn ang="0">
                  <a:pos x="155" y="110"/>
                </a:cxn>
                <a:cxn ang="0">
                  <a:pos x="126" y="120"/>
                </a:cxn>
                <a:cxn ang="0">
                  <a:pos x="79" y="130"/>
                </a:cxn>
                <a:cxn ang="0">
                  <a:pos x="0" y="158"/>
                </a:cxn>
                <a:cxn ang="0">
                  <a:pos x="53" y="151"/>
                </a:cxn>
                <a:cxn ang="0">
                  <a:pos x="123" y="134"/>
                </a:cxn>
                <a:cxn ang="0">
                  <a:pos x="170" y="123"/>
                </a:cxn>
                <a:cxn ang="0">
                  <a:pos x="217" y="110"/>
                </a:cxn>
                <a:cxn ang="0">
                  <a:pos x="255" y="96"/>
                </a:cxn>
                <a:cxn ang="0">
                  <a:pos x="293" y="79"/>
                </a:cxn>
                <a:cxn ang="0">
                  <a:pos x="358" y="41"/>
                </a:cxn>
                <a:cxn ang="0">
                  <a:pos x="358" y="24"/>
                </a:cxn>
                <a:cxn ang="0">
                  <a:pos x="340" y="0"/>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6" name="Freeform 116"/>
            <p:cNvSpPr>
              <a:spLocks/>
            </p:cNvSpPr>
            <p:nvPr/>
          </p:nvSpPr>
          <p:spPr bwMode="auto">
            <a:xfrm>
              <a:off x="3723" y="2237"/>
              <a:ext cx="340" cy="176"/>
            </a:xfrm>
            <a:custGeom>
              <a:avLst/>
              <a:gdLst/>
              <a:ahLst/>
              <a:cxnLst>
                <a:cxn ang="0">
                  <a:pos x="306" y="0"/>
                </a:cxn>
                <a:cxn ang="0">
                  <a:pos x="265" y="22"/>
                </a:cxn>
                <a:cxn ang="0">
                  <a:pos x="0" y="175"/>
                </a:cxn>
                <a:cxn ang="0">
                  <a:pos x="119" y="131"/>
                </a:cxn>
                <a:cxn ang="0">
                  <a:pos x="175" y="105"/>
                </a:cxn>
                <a:cxn ang="0">
                  <a:pos x="217" y="87"/>
                </a:cxn>
                <a:cxn ang="0">
                  <a:pos x="250" y="62"/>
                </a:cxn>
                <a:cxn ang="0">
                  <a:pos x="271" y="47"/>
                </a:cxn>
                <a:cxn ang="0">
                  <a:pos x="285" y="29"/>
                </a:cxn>
                <a:cxn ang="0">
                  <a:pos x="339" y="7"/>
                </a:cxn>
                <a:cxn ang="0">
                  <a:pos x="324" y="4"/>
                </a:cxn>
                <a:cxn ang="0">
                  <a:pos x="306" y="0"/>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7" name="Freeform 117"/>
            <p:cNvSpPr>
              <a:spLocks/>
            </p:cNvSpPr>
            <p:nvPr/>
          </p:nvSpPr>
          <p:spPr bwMode="auto">
            <a:xfrm>
              <a:off x="3842" y="1808"/>
              <a:ext cx="191" cy="343"/>
            </a:xfrm>
            <a:custGeom>
              <a:avLst/>
              <a:gdLst/>
              <a:ahLst/>
              <a:cxnLst>
                <a:cxn ang="0">
                  <a:pos x="129" y="0"/>
                </a:cxn>
                <a:cxn ang="0">
                  <a:pos x="109" y="58"/>
                </a:cxn>
                <a:cxn ang="0">
                  <a:pos x="109" y="95"/>
                </a:cxn>
                <a:cxn ang="0">
                  <a:pos x="82" y="146"/>
                </a:cxn>
                <a:cxn ang="0">
                  <a:pos x="34" y="167"/>
                </a:cxn>
                <a:cxn ang="0">
                  <a:pos x="34" y="189"/>
                </a:cxn>
                <a:cxn ang="0">
                  <a:pos x="7" y="226"/>
                </a:cxn>
                <a:cxn ang="0">
                  <a:pos x="0" y="291"/>
                </a:cxn>
                <a:cxn ang="0">
                  <a:pos x="14" y="320"/>
                </a:cxn>
                <a:cxn ang="0">
                  <a:pos x="54" y="335"/>
                </a:cxn>
                <a:cxn ang="0">
                  <a:pos x="122" y="342"/>
                </a:cxn>
                <a:cxn ang="0">
                  <a:pos x="142" y="328"/>
                </a:cxn>
                <a:cxn ang="0">
                  <a:pos x="176" y="298"/>
                </a:cxn>
                <a:cxn ang="0">
                  <a:pos x="176" y="277"/>
                </a:cxn>
                <a:cxn ang="0">
                  <a:pos x="190" y="233"/>
                </a:cxn>
                <a:cxn ang="0">
                  <a:pos x="190" y="218"/>
                </a:cxn>
                <a:cxn ang="0">
                  <a:pos x="129" y="0"/>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8" name="Freeform 118"/>
            <p:cNvSpPr>
              <a:spLocks/>
            </p:cNvSpPr>
            <p:nvPr/>
          </p:nvSpPr>
          <p:spPr bwMode="auto">
            <a:xfrm>
              <a:off x="3705" y="1699"/>
              <a:ext cx="245" cy="358"/>
            </a:xfrm>
            <a:custGeom>
              <a:avLst/>
              <a:gdLst/>
              <a:ahLst/>
              <a:cxnLst>
                <a:cxn ang="0">
                  <a:pos x="208" y="0"/>
                </a:cxn>
                <a:cxn ang="0">
                  <a:pos x="179" y="51"/>
                </a:cxn>
                <a:cxn ang="0">
                  <a:pos x="160" y="65"/>
                </a:cxn>
                <a:cxn ang="0">
                  <a:pos x="131" y="80"/>
                </a:cxn>
                <a:cxn ang="0">
                  <a:pos x="71" y="102"/>
                </a:cxn>
                <a:cxn ang="0">
                  <a:pos x="54" y="124"/>
                </a:cxn>
                <a:cxn ang="0">
                  <a:pos x="36" y="131"/>
                </a:cxn>
                <a:cxn ang="0">
                  <a:pos x="18" y="196"/>
                </a:cxn>
                <a:cxn ang="0">
                  <a:pos x="18" y="269"/>
                </a:cxn>
                <a:cxn ang="0">
                  <a:pos x="0" y="276"/>
                </a:cxn>
                <a:cxn ang="0">
                  <a:pos x="18" y="320"/>
                </a:cxn>
                <a:cxn ang="0">
                  <a:pos x="71" y="342"/>
                </a:cxn>
                <a:cxn ang="0">
                  <a:pos x="77" y="357"/>
                </a:cxn>
                <a:cxn ang="0">
                  <a:pos x="95" y="313"/>
                </a:cxn>
                <a:cxn ang="0">
                  <a:pos x="113" y="240"/>
                </a:cxn>
                <a:cxn ang="0">
                  <a:pos x="143" y="211"/>
                </a:cxn>
                <a:cxn ang="0">
                  <a:pos x="172" y="189"/>
                </a:cxn>
                <a:cxn ang="0">
                  <a:pos x="196" y="138"/>
                </a:cxn>
                <a:cxn ang="0">
                  <a:pos x="244" y="58"/>
                </a:cxn>
                <a:cxn ang="0">
                  <a:pos x="244" y="58"/>
                </a:cxn>
                <a:cxn ang="0">
                  <a:pos x="208" y="0"/>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44" y="58"/>
                  </a:lnTo>
                  <a:lnTo>
                    <a:pt x="20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59" name="Freeform 119"/>
            <p:cNvSpPr>
              <a:spLocks/>
            </p:cNvSpPr>
            <p:nvPr/>
          </p:nvSpPr>
          <p:spPr bwMode="auto">
            <a:xfrm>
              <a:off x="3764" y="2041"/>
              <a:ext cx="91" cy="88"/>
            </a:xfrm>
            <a:custGeom>
              <a:avLst/>
              <a:gdLst/>
              <a:ahLst/>
              <a:cxnLst>
                <a:cxn ang="0">
                  <a:pos x="84" y="0"/>
                </a:cxn>
                <a:cxn ang="0">
                  <a:pos x="36" y="0"/>
                </a:cxn>
                <a:cxn ang="0">
                  <a:pos x="12" y="29"/>
                </a:cxn>
                <a:cxn ang="0">
                  <a:pos x="0" y="87"/>
                </a:cxn>
                <a:cxn ang="0">
                  <a:pos x="48" y="87"/>
                </a:cxn>
                <a:cxn ang="0">
                  <a:pos x="90" y="87"/>
                </a:cxn>
                <a:cxn ang="0">
                  <a:pos x="90" y="80"/>
                </a:cxn>
                <a:cxn ang="0">
                  <a:pos x="84" y="0"/>
                </a:cxn>
              </a:cxnLst>
              <a:rect l="0" t="0" r="r" b="b"/>
              <a:pathLst>
                <a:path w="91" h="88">
                  <a:moveTo>
                    <a:pt x="84" y="0"/>
                  </a:moveTo>
                  <a:lnTo>
                    <a:pt x="36" y="0"/>
                  </a:lnTo>
                  <a:lnTo>
                    <a:pt x="12" y="29"/>
                  </a:lnTo>
                  <a:lnTo>
                    <a:pt x="0" y="87"/>
                  </a:lnTo>
                  <a:lnTo>
                    <a:pt x="48" y="87"/>
                  </a:lnTo>
                  <a:lnTo>
                    <a:pt x="90" y="87"/>
                  </a:lnTo>
                  <a:lnTo>
                    <a:pt x="90" y="80"/>
                  </a:lnTo>
                  <a:lnTo>
                    <a:pt x="8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0" name="Freeform 120"/>
            <p:cNvSpPr>
              <a:spLocks/>
            </p:cNvSpPr>
            <p:nvPr/>
          </p:nvSpPr>
          <p:spPr bwMode="auto">
            <a:xfrm>
              <a:off x="3592" y="2219"/>
              <a:ext cx="370" cy="186"/>
            </a:xfrm>
            <a:custGeom>
              <a:avLst/>
              <a:gdLst/>
              <a:ahLst/>
              <a:cxnLst>
                <a:cxn ang="0">
                  <a:pos x="369" y="0"/>
                </a:cxn>
                <a:cxn ang="0">
                  <a:pos x="324" y="0"/>
                </a:cxn>
                <a:cxn ang="0">
                  <a:pos x="283" y="17"/>
                </a:cxn>
                <a:cxn ang="0">
                  <a:pos x="250" y="38"/>
                </a:cxn>
                <a:cxn ang="0">
                  <a:pos x="202" y="73"/>
                </a:cxn>
                <a:cxn ang="0">
                  <a:pos x="158" y="94"/>
                </a:cxn>
                <a:cxn ang="0">
                  <a:pos x="90" y="139"/>
                </a:cxn>
                <a:cxn ang="0">
                  <a:pos x="30" y="171"/>
                </a:cxn>
                <a:cxn ang="0">
                  <a:pos x="0" y="185"/>
                </a:cxn>
                <a:cxn ang="0">
                  <a:pos x="86" y="174"/>
                </a:cxn>
                <a:cxn ang="0">
                  <a:pos x="194" y="111"/>
                </a:cxn>
                <a:cxn ang="0">
                  <a:pos x="194" y="111"/>
                </a:cxn>
                <a:cxn ang="0">
                  <a:pos x="369" y="0"/>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194" y="111"/>
                  </a:lnTo>
                  <a:lnTo>
                    <a:pt x="369"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1" name="Freeform 121"/>
            <p:cNvSpPr>
              <a:spLocks/>
            </p:cNvSpPr>
            <p:nvPr/>
          </p:nvSpPr>
          <p:spPr bwMode="auto">
            <a:xfrm>
              <a:off x="3526" y="2207"/>
              <a:ext cx="345" cy="178"/>
            </a:xfrm>
            <a:custGeom>
              <a:avLst/>
              <a:gdLst/>
              <a:ahLst/>
              <a:cxnLst>
                <a:cxn ang="0">
                  <a:pos x="329" y="0"/>
                </a:cxn>
                <a:cxn ang="0">
                  <a:pos x="314" y="0"/>
                </a:cxn>
                <a:cxn ang="0">
                  <a:pos x="274" y="3"/>
                </a:cxn>
                <a:cxn ang="0">
                  <a:pos x="190" y="39"/>
                </a:cxn>
                <a:cxn ang="0">
                  <a:pos x="143" y="69"/>
                </a:cxn>
                <a:cxn ang="0">
                  <a:pos x="0" y="177"/>
                </a:cxn>
                <a:cxn ang="0">
                  <a:pos x="85" y="144"/>
                </a:cxn>
                <a:cxn ang="0">
                  <a:pos x="146" y="113"/>
                </a:cxn>
                <a:cxn ang="0">
                  <a:pos x="285" y="27"/>
                </a:cxn>
                <a:cxn ang="0">
                  <a:pos x="344" y="9"/>
                </a:cxn>
                <a:cxn ang="0">
                  <a:pos x="326" y="6"/>
                </a:cxn>
                <a:cxn ang="0">
                  <a:pos x="326" y="6"/>
                </a:cxn>
                <a:cxn ang="0">
                  <a:pos x="329" y="0"/>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6" y="6"/>
                  </a:lnTo>
                  <a:lnTo>
                    <a:pt x="329"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2" name="Freeform 122"/>
            <p:cNvSpPr>
              <a:spLocks/>
            </p:cNvSpPr>
            <p:nvPr/>
          </p:nvSpPr>
          <p:spPr bwMode="auto">
            <a:xfrm>
              <a:off x="2493" y="2572"/>
              <a:ext cx="482" cy="227"/>
            </a:xfrm>
            <a:custGeom>
              <a:avLst/>
              <a:gdLst/>
              <a:ahLst/>
              <a:cxnLst>
                <a:cxn ang="0">
                  <a:pos x="268" y="73"/>
                </a:cxn>
                <a:cxn ang="0">
                  <a:pos x="208" y="36"/>
                </a:cxn>
                <a:cxn ang="0">
                  <a:pos x="155" y="15"/>
                </a:cxn>
                <a:cxn ang="0">
                  <a:pos x="71" y="0"/>
                </a:cxn>
                <a:cxn ang="0">
                  <a:pos x="48" y="0"/>
                </a:cxn>
                <a:cxn ang="0">
                  <a:pos x="6" y="15"/>
                </a:cxn>
                <a:cxn ang="0">
                  <a:pos x="0" y="58"/>
                </a:cxn>
                <a:cxn ang="0">
                  <a:pos x="30" y="95"/>
                </a:cxn>
                <a:cxn ang="0">
                  <a:pos x="77" y="131"/>
                </a:cxn>
                <a:cxn ang="0">
                  <a:pos x="155" y="160"/>
                </a:cxn>
                <a:cxn ang="0">
                  <a:pos x="196" y="174"/>
                </a:cxn>
                <a:cxn ang="0">
                  <a:pos x="256" y="204"/>
                </a:cxn>
                <a:cxn ang="0">
                  <a:pos x="315" y="226"/>
                </a:cxn>
                <a:cxn ang="0">
                  <a:pos x="386" y="226"/>
                </a:cxn>
                <a:cxn ang="0">
                  <a:pos x="416" y="226"/>
                </a:cxn>
                <a:cxn ang="0">
                  <a:pos x="451" y="204"/>
                </a:cxn>
                <a:cxn ang="0">
                  <a:pos x="481" y="168"/>
                </a:cxn>
                <a:cxn ang="0">
                  <a:pos x="481" y="124"/>
                </a:cxn>
                <a:cxn ang="0">
                  <a:pos x="457" y="95"/>
                </a:cxn>
                <a:cxn ang="0">
                  <a:pos x="439" y="95"/>
                </a:cxn>
                <a:cxn ang="0">
                  <a:pos x="268" y="73"/>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3" name="Freeform 123"/>
            <p:cNvSpPr>
              <a:spLocks/>
            </p:cNvSpPr>
            <p:nvPr/>
          </p:nvSpPr>
          <p:spPr bwMode="auto">
            <a:xfrm>
              <a:off x="3046" y="2426"/>
              <a:ext cx="357" cy="315"/>
            </a:xfrm>
            <a:custGeom>
              <a:avLst/>
              <a:gdLst/>
              <a:ahLst/>
              <a:cxnLst>
                <a:cxn ang="0">
                  <a:pos x="302" y="8"/>
                </a:cxn>
                <a:cxn ang="0">
                  <a:pos x="255" y="0"/>
                </a:cxn>
                <a:cxn ang="0">
                  <a:pos x="214" y="30"/>
                </a:cxn>
                <a:cxn ang="0">
                  <a:pos x="190" y="66"/>
                </a:cxn>
                <a:cxn ang="0">
                  <a:pos x="166" y="117"/>
                </a:cxn>
                <a:cxn ang="0">
                  <a:pos x="148" y="132"/>
                </a:cxn>
                <a:cxn ang="0">
                  <a:pos x="112" y="168"/>
                </a:cxn>
                <a:cxn ang="0">
                  <a:pos x="83" y="182"/>
                </a:cxn>
                <a:cxn ang="0">
                  <a:pos x="47" y="255"/>
                </a:cxn>
                <a:cxn ang="0">
                  <a:pos x="0" y="306"/>
                </a:cxn>
                <a:cxn ang="0">
                  <a:pos x="17" y="314"/>
                </a:cxn>
                <a:cxn ang="0">
                  <a:pos x="160" y="219"/>
                </a:cxn>
                <a:cxn ang="0">
                  <a:pos x="190" y="182"/>
                </a:cxn>
                <a:cxn ang="0">
                  <a:pos x="220" y="124"/>
                </a:cxn>
                <a:cxn ang="0">
                  <a:pos x="261" y="95"/>
                </a:cxn>
                <a:cxn ang="0">
                  <a:pos x="332" y="30"/>
                </a:cxn>
                <a:cxn ang="0">
                  <a:pos x="356" y="8"/>
                </a:cxn>
                <a:cxn ang="0">
                  <a:pos x="356" y="8"/>
                </a:cxn>
                <a:cxn ang="0">
                  <a:pos x="302" y="8"/>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56" y="8"/>
                  </a:lnTo>
                  <a:lnTo>
                    <a:pt x="302"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4" name="Freeform 124"/>
            <p:cNvSpPr>
              <a:spLocks/>
            </p:cNvSpPr>
            <p:nvPr/>
          </p:nvSpPr>
          <p:spPr bwMode="auto">
            <a:xfrm>
              <a:off x="2522" y="1891"/>
              <a:ext cx="825" cy="446"/>
            </a:xfrm>
            <a:custGeom>
              <a:avLst/>
              <a:gdLst/>
              <a:ahLst/>
              <a:cxnLst>
                <a:cxn ang="0">
                  <a:pos x="554" y="121"/>
                </a:cxn>
                <a:cxn ang="0">
                  <a:pos x="492" y="143"/>
                </a:cxn>
                <a:cxn ang="0">
                  <a:pos x="440" y="170"/>
                </a:cxn>
                <a:cxn ang="0">
                  <a:pos x="366" y="197"/>
                </a:cxn>
                <a:cxn ang="0">
                  <a:pos x="297" y="244"/>
                </a:cxn>
                <a:cxn ang="0">
                  <a:pos x="228" y="265"/>
                </a:cxn>
                <a:cxn ang="0">
                  <a:pos x="148" y="273"/>
                </a:cxn>
                <a:cxn ang="0">
                  <a:pos x="102" y="313"/>
                </a:cxn>
                <a:cxn ang="0">
                  <a:pos x="11" y="354"/>
                </a:cxn>
                <a:cxn ang="0">
                  <a:pos x="0" y="407"/>
                </a:cxn>
                <a:cxn ang="0">
                  <a:pos x="1" y="445"/>
                </a:cxn>
                <a:cxn ang="0">
                  <a:pos x="70" y="444"/>
                </a:cxn>
                <a:cxn ang="0">
                  <a:pos x="144" y="410"/>
                </a:cxn>
                <a:cxn ang="0">
                  <a:pos x="207" y="396"/>
                </a:cxn>
                <a:cxn ang="0">
                  <a:pos x="248" y="395"/>
                </a:cxn>
                <a:cxn ang="0">
                  <a:pos x="288" y="394"/>
                </a:cxn>
                <a:cxn ang="0">
                  <a:pos x="345" y="360"/>
                </a:cxn>
                <a:cxn ang="0">
                  <a:pos x="384" y="314"/>
                </a:cxn>
                <a:cxn ang="0">
                  <a:pos x="413" y="300"/>
                </a:cxn>
                <a:cxn ang="0">
                  <a:pos x="453" y="299"/>
                </a:cxn>
                <a:cxn ang="0">
                  <a:pos x="534" y="272"/>
                </a:cxn>
                <a:cxn ang="0">
                  <a:pos x="562" y="233"/>
                </a:cxn>
                <a:cxn ang="0">
                  <a:pos x="584" y="199"/>
                </a:cxn>
                <a:cxn ang="0">
                  <a:pos x="590" y="199"/>
                </a:cxn>
                <a:cxn ang="0">
                  <a:pos x="624" y="186"/>
                </a:cxn>
                <a:cxn ang="0">
                  <a:pos x="676" y="171"/>
                </a:cxn>
                <a:cxn ang="0">
                  <a:pos x="722" y="151"/>
                </a:cxn>
                <a:cxn ang="0">
                  <a:pos x="733" y="125"/>
                </a:cxn>
                <a:cxn ang="0">
                  <a:pos x="716" y="99"/>
                </a:cxn>
                <a:cxn ang="0">
                  <a:pos x="755" y="72"/>
                </a:cxn>
                <a:cxn ang="0">
                  <a:pos x="824" y="64"/>
                </a:cxn>
                <a:cxn ang="0">
                  <a:pos x="812" y="19"/>
                </a:cxn>
                <a:cxn ang="0">
                  <a:pos x="783" y="0"/>
                </a:cxn>
                <a:cxn ang="0">
                  <a:pos x="760" y="0"/>
                </a:cxn>
                <a:cxn ang="0">
                  <a:pos x="726" y="14"/>
                </a:cxn>
                <a:cxn ang="0">
                  <a:pos x="674" y="41"/>
                </a:cxn>
                <a:cxn ang="0">
                  <a:pos x="634" y="61"/>
                </a:cxn>
                <a:cxn ang="0">
                  <a:pos x="629" y="81"/>
                </a:cxn>
                <a:cxn ang="0">
                  <a:pos x="554" y="121"/>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5" name="Freeform 125"/>
            <p:cNvSpPr>
              <a:spLocks/>
            </p:cNvSpPr>
            <p:nvPr/>
          </p:nvSpPr>
          <p:spPr bwMode="auto">
            <a:xfrm>
              <a:off x="3295" y="1946"/>
              <a:ext cx="174" cy="227"/>
            </a:xfrm>
            <a:custGeom>
              <a:avLst/>
              <a:gdLst/>
              <a:ahLst/>
              <a:cxnLst>
                <a:cxn ang="0">
                  <a:pos x="47" y="0"/>
                </a:cxn>
                <a:cxn ang="0">
                  <a:pos x="18" y="22"/>
                </a:cxn>
                <a:cxn ang="0">
                  <a:pos x="24" y="44"/>
                </a:cxn>
                <a:cxn ang="0">
                  <a:pos x="6" y="29"/>
                </a:cxn>
                <a:cxn ang="0">
                  <a:pos x="18" y="58"/>
                </a:cxn>
                <a:cxn ang="0">
                  <a:pos x="24" y="110"/>
                </a:cxn>
                <a:cxn ang="0">
                  <a:pos x="0" y="175"/>
                </a:cxn>
                <a:cxn ang="0">
                  <a:pos x="0" y="190"/>
                </a:cxn>
                <a:cxn ang="0">
                  <a:pos x="24" y="226"/>
                </a:cxn>
                <a:cxn ang="0">
                  <a:pos x="30" y="226"/>
                </a:cxn>
                <a:cxn ang="0">
                  <a:pos x="59" y="226"/>
                </a:cxn>
                <a:cxn ang="0">
                  <a:pos x="95" y="182"/>
                </a:cxn>
                <a:cxn ang="0">
                  <a:pos x="131" y="153"/>
                </a:cxn>
                <a:cxn ang="0">
                  <a:pos x="161" y="131"/>
                </a:cxn>
                <a:cxn ang="0">
                  <a:pos x="173" y="117"/>
                </a:cxn>
                <a:cxn ang="0">
                  <a:pos x="173" y="80"/>
                </a:cxn>
                <a:cxn ang="0">
                  <a:pos x="155" y="66"/>
                </a:cxn>
                <a:cxn ang="0">
                  <a:pos x="137" y="58"/>
                </a:cxn>
                <a:cxn ang="0">
                  <a:pos x="113" y="44"/>
                </a:cxn>
                <a:cxn ang="0">
                  <a:pos x="89" y="36"/>
                </a:cxn>
                <a:cxn ang="0">
                  <a:pos x="89" y="36"/>
                </a:cxn>
                <a:cxn ang="0">
                  <a:pos x="47" y="0"/>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89" y="36"/>
                  </a:lnTo>
                  <a:lnTo>
                    <a:pt x="47"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6" name="Freeform 126"/>
            <p:cNvSpPr>
              <a:spLocks/>
            </p:cNvSpPr>
            <p:nvPr/>
          </p:nvSpPr>
          <p:spPr bwMode="auto">
            <a:xfrm>
              <a:off x="2980" y="2085"/>
              <a:ext cx="447" cy="262"/>
            </a:xfrm>
            <a:custGeom>
              <a:avLst/>
              <a:gdLst/>
              <a:ahLst/>
              <a:cxnLst>
                <a:cxn ang="0">
                  <a:pos x="315" y="0"/>
                </a:cxn>
                <a:cxn ang="0">
                  <a:pos x="297" y="21"/>
                </a:cxn>
                <a:cxn ang="0">
                  <a:pos x="220" y="43"/>
                </a:cxn>
                <a:cxn ang="0">
                  <a:pos x="172" y="73"/>
                </a:cxn>
                <a:cxn ang="0">
                  <a:pos x="137" y="116"/>
                </a:cxn>
                <a:cxn ang="0">
                  <a:pos x="125" y="116"/>
                </a:cxn>
                <a:cxn ang="0">
                  <a:pos x="66" y="174"/>
                </a:cxn>
                <a:cxn ang="0">
                  <a:pos x="0" y="189"/>
                </a:cxn>
                <a:cxn ang="0">
                  <a:pos x="0" y="225"/>
                </a:cxn>
                <a:cxn ang="0">
                  <a:pos x="78" y="261"/>
                </a:cxn>
                <a:cxn ang="0">
                  <a:pos x="101" y="261"/>
                </a:cxn>
                <a:cxn ang="0">
                  <a:pos x="119" y="203"/>
                </a:cxn>
                <a:cxn ang="0">
                  <a:pos x="166" y="181"/>
                </a:cxn>
                <a:cxn ang="0">
                  <a:pos x="232" y="159"/>
                </a:cxn>
                <a:cxn ang="0">
                  <a:pos x="280" y="130"/>
                </a:cxn>
                <a:cxn ang="0">
                  <a:pos x="339" y="109"/>
                </a:cxn>
                <a:cxn ang="0">
                  <a:pos x="368" y="94"/>
                </a:cxn>
                <a:cxn ang="0">
                  <a:pos x="392" y="79"/>
                </a:cxn>
                <a:cxn ang="0">
                  <a:pos x="416" y="58"/>
                </a:cxn>
                <a:cxn ang="0">
                  <a:pos x="440" y="29"/>
                </a:cxn>
                <a:cxn ang="0">
                  <a:pos x="446" y="21"/>
                </a:cxn>
                <a:cxn ang="0">
                  <a:pos x="315" y="0"/>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7" name="Freeform 127"/>
            <p:cNvSpPr>
              <a:spLocks/>
            </p:cNvSpPr>
            <p:nvPr/>
          </p:nvSpPr>
          <p:spPr bwMode="auto">
            <a:xfrm>
              <a:off x="2392" y="2245"/>
              <a:ext cx="227" cy="397"/>
            </a:xfrm>
            <a:custGeom>
              <a:avLst/>
              <a:gdLst/>
              <a:ahLst/>
              <a:cxnLst>
                <a:cxn ang="0">
                  <a:pos x="182" y="76"/>
                </a:cxn>
                <a:cxn ang="0">
                  <a:pos x="140" y="0"/>
                </a:cxn>
                <a:cxn ang="0">
                  <a:pos x="67" y="87"/>
                </a:cxn>
                <a:cxn ang="0">
                  <a:pos x="72" y="94"/>
                </a:cxn>
                <a:cxn ang="0">
                  <a:pos x="54" y="109"/>
                </a:cxn>
                <a:cxn ang="0">
                  <a:pos x="29" y="132"/>
                </a:cxn>
                <a:cxn ang="0">
                  <a:pos x="16" y="153"/>
                </a:cxn>
                <a:cxn ang="0">
                  <a:pos x="16" y="168"/>
                </a:cxn>
                <a:cxn ang="0">
                  <a:pos x="0" y="211"/>
                </a:cxn>
                <a:cxn ang="0">
                  <a:pos x="0" y="254"/>
                </a:cxn>
                <a:cxn ang="0">
                  <a:pos x="24" y="298"/>
                </a:cxn>
                <a:cxn ang="0">
                  <a:pos x="50" y="341"/>
                </a:cxn>
                <a:cxn ang="0">
                  <a:pos x="66" y="371"/>
                </a:cxn>
                <a:cxn ang="0">
                  <a:pos x="6" y="283"/>
                </a:cxn>
                <a:cxn ang="0">
                  <a:pos x="102" y="396"/>
                </a:cxn>
                <a:cxn ang="0">
                  <a:pos x="131" y="325"/>
                </a:cxn>
                <a:cxn ang="0">
                  <a:pos x="119" y="269"/>
                </a:cxn>
                <a:cxn ang="0">
                  <a:pos x="214" y="269"/>
                </a:cxn>
                <a:cxn ang="0">
                  <a:pos x="226" y="269"/>
                </a:cxn>
                <a:cxn ang="0">
                  <a:pos x="226" y="269"/>
                </a:cxn>
                <a:cxn ang="0">
                  <a:pos x="182" y="76"/>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226" y="269"/>
                  </a:lnTo>
                  <a:lnTo>
                    <a:pt x="182" y="7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8" name="Freeform 128"/>
            <p:cNvSpPr>
              <a:spLocks/>
            </p:cNvSpPr>
            <p:nvPr/>
          </p:nvSpPr>
          <p:spPr bwMode="auto">
            <a:xfrm>
              <a:off x="2583" y="2354"/>
              <a:ext cx="523" cy="314"/>
            </a:xfrm>
            <a:custGeom>
              <a:avLst/>
              <a:gdLst/>
              <a:ahLst/>
              <a:cxnLst>
                <a:cxn ang="0">
                  <a:pos x="12" y="51"/>
                </a:cxn>
                <a:cxn ang="0">
                  <a:pos x="62" y="29"/>
                </a:cxn>
                <a:cxn ang="0">
                  <a:pos x="143" y="29"/>
                </a:cxn>
                <a:cxn ang="0">
                  <a:pos x="187" y="14"/>
                </a:cxn>
                <a:cxn ang="0">
                  <a:pos x="211" y="7"/>
                </a:cxn>
                <a:cxn ang="0">
                  <a:pos x="230" y="0"/>
                </a:cxn>
                <a:cxn ang="0">
                  <a:pos x="273" y="29"/>
                </a:cxn>
                <a:cxn ang="0">
                  <a:pos x="273" y="94"/>
                </a:cxn>
                <a:cxn ang="0">
                  <a:pos x="298" y="123"/>
                </a:cxn>
                <a:cxn ang="0">
                  <a:pos x="311" y="138"/>
                </a:cxn>
                <a:cxn ang="0">
                  <a:pos x="341" y="160"/>
                </a:cxn>
                <a:cxn ang="0">
                  <a:pos x="360" y="160"/>
                </a:cxn>
                <a:cxn ang="0">
                  <a:pos x="367" y="182"/>
                </a:cxn>
                <a:cxn ang="0">
                  <a:pos x="410" y="211"/>
                </a:cxn>
                <a:cxn ang="0">
                  <a:pos x="466" y="233"/>
                </a:cxn>
                <a:cxn ang="0">
                  <a:pos x="516" y="254"/>
                </a:cxn>
                <a:cxn ang="0">
                  <a:pos x="522" y="262"/>
                </a:cxn>
                <a:cxn ang="0">
                  <a:pos x="516" y="306"/>
                </a:cxn>
                <a:cxn ang="0">
                  <a:pos x="485" y="313"/>
                </a:cxn>
                <a:cxn ang="0">
                  <a:pos x="447" y="284"/>
                </a:cxn>
                <a:cxn ang="0">
                  <a:pos x="385" y="262"/>
                </a:cxn>
                <a:cxn ang="0">
                  <a:pos x="304" y="240"/>
                </a:cxn>
                <a:cxn ang="0">
                  <a:pos x="230" y="233"/>
                </a:cxn>
                <a:cxn ang="0">
                  <a:pos x="193" y="233"/>
                </a:cxn>
                <a:cxn ang="0">
                  <a:pos x="81" y="182"/>
                </a:cxn>
                <a:cxn ang="0">
                  <a:pos x="49" y="152"/>
                </a:cxn>
                <a:cxn ang="0">
                  <a:pos x="31" y="145"/>
                </a:cxn>
                <a:cxn ang="0">
                  <a:pos x="12" y="109"/>
                </a:cxn>
                <a:cxn ang="0">
                  <a:pos x="0" y="65"/>
                </a:cxn>
                <a:cxn ang="0">
                  <a:pos x="0" y="58"/>
                </a:cxn>
                <a:cxn ang="0">
                  <a:pos x="12" y="5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69" name="Freeform 129"/>
            <p:cNvSpPr>
              <a:spLocks/>
            </p:cNvSpPr>
            <p:nvPr/>
          </p:nvSpPr>
          <p:spPr bwMode="auto">
            <a:xfrm>
              <a:off x="2815" y="2304"/>
              <a:ext cx="338" cy="225"/>
            </a:xfrm>
            <a:custGeom>
              <a:avLst/>
              <a:gdLst/>
              <a:ahLst/>
              <a:cxnLst>
                <a:cxn ang="0">
                  <a:pos x="134" y="0"/>
                </a:cxn>
                <a:cxn ang="0">
                  <a:pos x="77" y="0"/>
                </a:cxn>
                <a:cxn ang="0">
                  <a:pos x="49" y="0"/>
                </a:cxn>
                <a:cxn ang="0">
                  <a:pos x="14" y="40"/>
                </a:cxn>
                <a:cxn ang="0">
                  <a:pos x="14" y="46"/>
                </a:cxn>
                <a:cxn ang="0">
                  <a:pos x="0" y="59"/>
                </a:cxn>
                <a:cxn ang="0">
                  <a:pos x="0" y="92"/>
                </a:cxn>
                <a:cxn ang="0">
                  <a:pos x="77" y="92"/>
                </a:cxn>
                <a:cxn ang="0">
                  <a:pos x="49" y="92"/>
                </a:cxn>
                <a:cxn ang="0">
                  <a:pos x="84" y="119"/>
                </a:cxn>
                <a:cxn ang="0">
                  <a:pos x="112" y="138"/>
                </a:cxn>
                <a:cxn ang="0">
                  <a:pos x="183" y="178"/>
                </a:cxn>
                <a:cxn ang="0">
                  <a:pos x="218" y="198"/>
                </a:cxn>
                <a:cxn ang="0">
                  <a:pos x="239" y="211"/>
                </a:cxn>
                <a:cxn ang="0">
                  <a:pos x="267" y="211"/>
                </a:cxn>
                <a:cxn ang="0">
                  <a:pos x="309" y="224"/>
                </a:cxn>
                <a:cxn ang="0">
                  <a:pos x="330" y="204"/>
                </a:cxn>
                <a:cxn ang="0">
                  <a:pos x="337" y="185"/>
                </a:cxn>
                <a:cxn ang="0">
                  <a:pos x="337" y="172"/>
                </a:cxn>
                <a:cxn ang="0">
                  <a:pos x="337" y="145"/>
                </a:cxn>
                <a:cxn ang="0">
                  <a:pos x="337" y="132"/>
                </a:cxn>
                <a:cxn ang="0">
                  <a:pos x="288" y="112"/>
                </a:cxn>
                <a:cxn ang="0">
                  <a:pos x="253" y="79"/>
                </a:cxn>
                <a:cxn ang="0">
                  <a:pos x="253" y="72"/>
                </a:cxn>
                <a:cxn ang="0">
                  <a:pos x="246" y="72"/>
                </a:cxn>
                <a:cxn ang="0">
                  <a:pos x="134" y="0"/>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0" name="Freeform 130"/>
            <p:cNvSpPr>
              <a:spLocks/>
            </p:cNvSpPr>
            <p:nvPr/>
          </p:nvSpPr>
          <p:spPr bwMode="auto">
            <a:xfrm>
              <a:off x="3022" y="2587"/>
              <a:ext cx="125" cy="175"/>
            </a:xfrm>
            <a:custGeom>
              <a:avLst/>
              <a:gdLst/>
              <a:ahLst/>
              <a:cxnLst>
                <a:cxn ang="0">
                  <a:pos x="118" y="0"/>
                </a:cxn>
                <a:cxn ang="0">
                  <a:pos x="30" y="0"/>
                </a:cxn>
                <a:cxn ang="0">
                  <a:pos x="0" y="7"/>
                </a:cxn>
                <a:cxn ang="0">
                  <a:pos x="12" y="65"/>
                </a:cxn>
                <a:cxn ang="0">
                  <a:pos x="24" y="123"/>
                </a:cxn>
                <a:cxn ang="0">
                  <a:pos x="6" y="138"/>
                </a:cxn>
                <a:cxn ang="0">
                  <a:pos x="24" y="174"/>
                </a:cxn>
                <a:cxn ang="0">
                  <a:pos x="36" y="174"/>
                </a:cxn>
                <a:cxn ang="0">
                  <a:pos x="101" y="116"/>
                </a:cxn>
                <a:cxn ang="0">
                  <a:pos x="118" y="80"/>
                </a:cxn>
                <a:cxn ang="0">
                  <a:pos x="124" y="43"/>
                </a:cxn>
                <a:cxn ang="0">
                  <a:pos x="124" y="43"/>
                </a:cxn>
                <a:cxn ang="0">
                  <a:pos x="118" y="0"/>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24" y="43"/>
                  </a:lnTo>
                  <a:lnTo>
                    <a:pt x="11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1" name="Freeform 131"/>
            <p:cNvSpPr>
              <a:spLocks/>
            </p:cNvSpPr>
            <p:nvPr/>
          </p:nvSpPr>
          <p:spPr bwMode="auto">
            <a:xfrm>
              <a:off x="3117" y="2077"/>
              <a:ext cx="530" cy="394"/>
            </a:xfrm>
            <a:custGeom>
              <a:avLst/>
              <a:gdLst/>
              <a:ahLst/>
              <a:cxnLst>
                <a:cxn ang="0">
                  <a:pos x="327" y="117"/>
                </a:cxn>
                <a:cxn ang="0">
                  <a:pos x="291" y="145"/>
                </a:cxn>
                <a:cxn ang="0">
                  <a:pos x="255" y="160"/>
                </a:cxn>
                <a:cxn ang="0">
                  <a:pos x="220" y="182"/>
                </a:cxn>
                <a:cxn ang="0">
                  <a:pos x="196" y="189"/>
                </a:cxn>
                <a:cxn ang="0">
                  <a:pos x="166" y="197"/>
                </a:cxn>
                <a:cxn ang="0">
                  <a:pos x="125" y="219"/>
                </a:cxn>
                <a:cxn ang="0">
                  <a:pos x="89" y="226"/>
                </a:cxn>
                <a:cxn ang="0">
                  <a:pos x="35" y="241"/>
                </a:cxn>
                <a:cxn ang="0">
                  <a:pos x="35" y="284"/>
                </a:cxn>
                <a:cxn ang="0">
                  <a:pos x="35" y="299"/>
                </a:cxn>
                <a:cxn ang="0">
                  <a:pos x="0" y="313"/>
                </a:cxn>
                <a:cxn ang="0">
                  <a:pos x="29" y="357"/>
                </a:cxn>
                <a:cxn ang="0">
                  <a:pos x="29" y="371"/>
                </a:cxn>
                <a:cxn ang="0">
                  <a:pos x="41" y="393"/>
                </a:cxn>
                <a:cxn ang="0">
                  <a:pos x="125" y="328"/>
                </a:cxn>
                <a:cxn ang="0">
                  <a:pos x="172" y="321"/>
                </a:cxn>
                <a:cxn ang="0">
                  <a:pos x="225" y="299"/>
                </a:cxn>
                <a:cxn ang="0">
                  <a:pos x="279" y="299"/>
                </a:cxn>
                <a:cxn ang="0">
                  <a:pos x="303" y="299"/>
                </a:cxn>
                <a:cxn ang="0">
                  <a:pos x="357" y="284"/>
                </a:cxn>
                <a:cxn ang="0">
                  <a:pos x="368" y="219"/>
                </a:cxn>
                <a:cxn ang="0">
                  <a:pos x="380" y="182"/>
                </a:cxn>
                <a:cxn ang="0">
                  <a:pos x="392" y="145"/>
                </a:cxn>
                <a:cxn ang="0">
                  <a:pos x="422" y="102"/>
                </a:cxn>
                <a:cxn ang="0">
                  <a:pos x="481" y="73"/>
                </a:cxn>
                <a:cxn ang="0">
                  <a:pos x="511" y="59"/>
                </a:cxn>
                <a:cxn ang="0">
                  <a:pos x="529" y="37"/>
                </a:cxn>
                <a:cxn ang="0">
                  <a:pos x="511" y="15"/>
                </a:cxn>
                <a:cxn ang="0">
                  <a:pos x="487" y="0"/>
                </a:cxn>
                <a:cxn ang="0">
                  <a:pos x="433" y="8"/>
                </a:cxn>
                <a:cxn ang="0">
                  <a:pos x="404" y="22"/>
                </a:cxn>
                <a:cxn ang="0">
                  <a:pos x="386" y="44"/>
                </a:cxn>
                <a:cxn ang="0">
                  <a:pos x="386" y="44"/>
                </a:cxn>
                <a:cxn ang="0">
                  <a:pos x="327" y="117"/>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86" y="44"/>
                  </a:lnTo>
                  <a:lnTo>
                    <a:pt x="327" y="11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2" name="Freeform 132"/>
            <p:cNvSpPr>
              <a:spLocks/>
            </p:cNvSpPr>
            <p:nvPr/>
          </p:nvSpPr>
          <p:spPr bwMode="auto">
            <a:xfrm>
              <a:off x="3556" y="2194"/>
              <a:ext cx="109" cy="103"/>
            </a:xfrm>
            <a:custGeom>
              <a:avLst/>
              <a:gdLst/>
              <a:ahLst/>
              <a:cxnLst>
                <a:cxn ang="0">
                  <a:pos x="102" y="0"/>
                </a:cxn>
                <a:cxn ang="0">
                  <a:pos x="60" y="0"/>
                </a:cxn>
                <a:cxn ang="0">
                  <a:pos x="42" y="21"/>
                </a:cxn>
                <a:cxn ang="0">
                  <a:pos x="12" y="58"/>
                </a:cxn>
                <a:cxn ang="0">
                  <a:pos x="6" y="80"/>
                </a:cxn>
                <a:cxn ang="0">
                  <a:pos x="0" y="102"/>
                </a:cxn>
                <a:cxn ang="0">
                  <a:pos x="6" y="102"/>
                </a:cxn>
                <a:cxn ang="0">
                  <a:pos x="54" y="72"/>
                </a:cxn>
                <a:cxn ang="0">
                  <a:pos x="96" y="50"/>
                </a:cxn>
                <a:cxn ang="0">
                  <a:pos x="108" y="28"/>
                </a:cxn>
                <a:cxn ang="0">
                  <a:pos x="102" y="0"/>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3" name="Freeform 133"/>
            <p:cNvSpPr>
              <a:spLocks/>
            </p:cNvSpPr>
            <p:nvPr/>
          </p:nvSpPr>
          <p:spPr bwMode="auto">
            <a:xfrm>
              <a:off x="3462" y="1502"/>
              <a:ext cx="399" cy="576"/>
            </a:xfrm>
            <a:custGeom>
              <a:avLst/>
              <a:gdLst/>
              <a:ahLst/>
              <a:cxnLst>
                <a:cxn ang="0">
                  <a:pos x="338" y="30"/>
                </a:cxn>
                <a:cxn ang="0">
                  <a:pos x="285" y="7"/>
                </a:cxn>
                <a:cxn ang="0">
                  <a:pos x="267" y="0"/>
                </a:cxn>
                <a:cxn ang="0">
                  <a:pos x="243" y="7"/>
                </a:cxn>
                <a:cxn ang="0">
                  <a:pos x="243" y="58"/>
                </a:cxn>
                <a:cxn ang="0">
                  <a:pos x="243" y="95"/>
                </a:cxn>
                <a:cxn ang="0">
                  <a:pos x="220" y="160"/>
                </a:cxn>
                <a:cxn ang="0">
                  <a:pos x="190" y="226"/>
                </a:cxn>
                <a:cxn ang="0">
                  <a:pos x="184" y="262"/>
                </a:cxn>
                <a:cxn ang="0">
                  <a:pos x="166" y="306"/>
                </a:cxn>
                <a:cxn ang="0">
                  <a:pos x="136" y="350"/>
                </a:cxn>
                <a:cxn ang="0">
                  <a:pos x="106" y="386"/>
                </a:cxn>
                <a:cxn ang="0">
                  <a:pos x="94" y="430"/>
                </a:cxn>
                <a:cxn ang="0">
                  <a:pos x="35" y="473"/>
                </a:cxn>
                <a:cxn ang="0">
                  <a:pos x="0" y="524"/>
                </a:cxn>
                <a:cxn ang="0">
                  <a:pos x="53" y="532"/>
                </a:cxn>
                <a:cxn ang="0">
                  <a:pos x="94" y="524"/>
                </a:cxn>
                <a:cxn ang="0">
                  <a:pos x="124" y="524"/>
                </a:cxn>
                <a:cxn ang="0">
                  <a:pos x="124" y="575"/>
                </a:cxn>
                <a:cxn ang="0">
                  <a:pos x="160" y="539"/>
                </a:cxn>
                <a:cxn ang="0">
                  <a:pos x="166" y="459"/>
                </a:cxn>
                <a:cxn ang="0">
                  <a:pos x="202" y="350"/>
                </a:cxn>
                <a:cxn ang="0">
                  <a:pos x="231" y="277"/>
                </a:cxn>
                <a:cxn ang="0">
                  <a:pos x="297" y="218"/>
                </a:cxn>
                <a:cxn ang="0">
                  <a:pos x="362" y="197"/>
                </a:cxn>
                <a:cxn ang="0">
                  <a:pos x="398" y="168"/>
                </a:cxn>
                <a:cxn ang="0">
                  <a:pos x="398" y="153"/>
                </a:cxn>
                <a:cxn ang="0">
                  <a:pos x="398" y="153"/>
                </a:cxn>
                <a:cxn ang="0">
                  <a:pos x="338" y="30"/>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98" y="153"/>
                  </a:lnTo>
                  <a:lnTo>
                    <a:pt x="338" y="3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4" name="Freeform 134"/>
            <p:cNvSpPr>
              <a:spLocks/>
            </p:cNvSpPr>
            <p:nvPr/>
          </p:nvSpPr>
          <p:spPr bwMode="auto">
            <a:xfrm>
              <a:off x="3622" y="2063"/>
              <a:ext cx="161" cy="124"/>
            </a:xfrm>
            <a:custGeom>
              <a:avLst/>
              <a:gdLst/>
              <a:ahLst/>
              <a:cxnLst>
                <a:cxn ang="0">
                  <a:pos x="119" y="51"/>
                </a:cxn>
                <a:cxn ang="0">
                  <a:pos x="95" y="29"/>
                </a:cxn>
                <a:cxn ang="0">
                  <a:pos x="77" y="14"/>
                </a:cxn>
                <a:cxn ang="0">
                  <a:pos x="36" y="0"/>
                </a:cxn>
                <a:cxn ang="0">
                  <a:pos x="12" y="0"/>
                </a:cxn>
                <a:cxn ang="0">
                  <a:pos x="0" y="36"/>
                </a:cxn>
                <a:cxn ang="0">
                  <a:pos x="0" y="51"/>
                </a:cxn>
                <a:cxn ang="0">
                  <a:pos x="48" y="73"/>
                </a:cxn>
                <a:cxn ang="0">
                  <a:pos x="54" y="80"/>
                </a:cxn>
                <a:cxn ang="0">
                  <a:pos x="65" y="95"/>
                </a:cxn>
                <a:cxn ang="0">
                  <a:pos x="71" y="116"/>
                </a:cxn>
                <a:cxn ang="0">
                  <a:pos x="71" y="123"/>
                </a:cxn>
                <a:cxn ang="0">
                  <a:pos x="101" y="116"/>
                </a:cxn>
                <a:cxn ang="0">
                  <a:pos x="160" y="95"/>
                </a:cxn>
                <a:cxn ang="0">
                  <a:pos x="160" y="87"/>
                </a:cxn>
                <a:cxn ang="0">
                  <a:pos x="160" y="87"/>
                </a:cxn>
                <a:cxn ang="0">
                  <a:pos x="119" y="51"/>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60" y="87"/>
                  </a:lnTo>
                  <a:lnTo>
                    <a:pt x="119" y="5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5" name="Freeform 135"/>
            <p:cNvSpPr>
              <a:spLocks/>
            </p:cNvSpPr>
            <p:nvPr/>
          </p:nvSpPr>
          <p:spPr bwMode="auto">
            <a:xfrm>
              <a:off x="3372" y="1488"/>
              <a:ext cx="269" cy="430"/>
            </a:xfrm>
            <a:custGeom>
              <a:avLst/>
              <a:gdLst/>
              <a:ahLst/>
              <a:cxnLst>
                <a:cxn ang="0">
                  <a:pos x="268" y="0"/>
                </a:cxn>
                <a:cxn ang="0">
                  <a:pos x="214" y="0"/>
                </a:cxn>
                <a:cxn ang="0">
                  <a:pos x="184" y="0"/>
                </a:cxn>
                <a:cxn ang="0">
                  <a:pos x="184" y="36"/>
                </a:cxn>
                <a:cxn ang="0">
                  <a:pos x="167" y="80"/>
                </a:cxn>
                <a:cxn ang="0">
                  <a:pos x="143" y="102"/>
                </a:cxn>
                <a:cxn ang="0">
                  <a:pos x="107" y="116"/>
                </a:cxn>
                <a:cxn ang="0">
                  <a:pos x="84" y="160"/>
                </a:cxn>
                <a:cxn ang="0">
                  <a:pos x="72" y="218"/>
                </a:cxn>
                <a:cxn ang="0">
                  <a:pos x="66" y="291"/>
                </a:cxn>
                <a:cxn ang="0">
                  <a:pos x="18" y="335"/>
                </a:cxn>
                <a:cxn ang="0">
                  <a:pos x="0" y="386"/>
                </a:cxn>
                <a:cxn ang="0">
                  <a:pos x="0" y="400"/>
                </a:cxn>
                <a:cxn ang="0">
                  <a:pos x="12" y="422"/>
                </a:cxn>
                <a:cxn ang="0">
                  <a:pos x="60" y="429"/>
                </a:cxn>
                <a:cxn ang="0">
                  <a:pos x="78" y="429"/>
                </a:cxn>
                <a:cxn ang="0">
                  <a:pos x="113" y="407"/>
                </a:cxn>
                <a:cxn ang="0">
                  <a:pos x="125" y="378"/>
                </a:cxn>
                <a:cxn ang="0">
                  <a:pos x="155" y="349"/>
                </a:cxn>
                <a:cxn ang="0">
                  <a:pos x="178" y="327"/>
                </a:cxn>
                <a:cxn ang="0">
                  <a:pos x="178" y="298"/>
                </a:cxn>
                <a:cxn ang="0">
                  <a:pos x="184" y="262"/>
                </a:cxn>
                <a:cxn ang="0">
                  <a:pos x="196" y="225"/>
                </a:cxn>
                <a:cxn ang="0">
                  <a:pos x="208" y="189"/>
                </a:cxn>
                <a:cxn ang="0">
                  <a:pos x="214" y="182"/>
                </a:cxn>
                <a:cxn ang="0">
                  <a:pos x="232" y="160"/>
                </a:cxn>
                <a:cxn ang="0">
                  <a:pos x="262" y="131"/>
                </a:cxn>
                <a:cxn ang="0">
                  <a:pos x="262" y="123"/>
                </a:cxn>
                <a:cxn ang="0">
                  <a:pos x="268" y="0"/>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6" name="Freeform 136"/>
            <p:cNvSpPr>
              <a:spLocks/>
            </p:cNvSpPr>
            <p:nvPr/>
          </p:nvSpPr>
          <p:spPr bwMode="auto">
            <a:xfrm>
              <a:off x="3134" y="1662"/>
              <a:ext cx="305" cy="191"/>
            </a:xfrm>
            <a:custGeom>
              <a:avLst/>
              <a:gdLst/>
              <a:ahLst/>
              <a:cxnLst>
                <a:cxn ang="0">
                  <a:pos x="268" y="80"/>
                </a:cxn>
                <a:cxn ang="0">
                  <a:pos x="244" y="73"/>
                </a:cxn>
                <a:cxn ang="0">
                  <a:pos x="197" y="15"/>
                </a:cxn>
                <a:cxn ang="0">
                  <a:pos x="179" y="0"/>
                </a:cxn>
                <a:cxn ang="0">
                  <a:pos x="161" y="0"/>
                </a:cxn>
                <a:cxn ang="0">
                  <a:pos x="126" y="22"/>
                </a:cxn>
                <a:cxn ang="0">
                  <a:pos x="114" y="30"/>
                </a:cxn>
                <a:cxn ang="0">
                  <a:pos x="72" y="51"/>
                </a:cxn>
                <a:cxn ang="0">
                  <a:pos x="36" y="66"/>
                </a:cxn>
                <a:cxn ang="0">
                  <a:pos x="24" y="95"/>
                </a:cxn>
                <a:cxn ang="0">
                  <a:pos x="6" y="161"/>
                </a:cxn>
                <a:cxn ang="0">
                  <a:pos x="0" y="190"/>
                </a:cxn>
                <a:cxn ang="0">
                  <a:pos x="72" y="190"/>
                </a:cxn>
                <a:cxn ang="0">
                  <a:pos x="102" y="168"/>
                </a:cxn>
                <a:cxn ang="0">
                  <a:pos x="137" y="161"/>
                </a:cxn>
                <a:cxn ang="0">
                  <a:pos x="179" y="153"/>
                </a:cxn>
                <a:cxn ang="0">
                  <a:pos x="220" y="168"/>
                </a:cxn>
                <a:cxn ang="0">
                  <a:pos x="238" y="190"/>
                </a:cxn>
                <a:cxn ang="0">
                  <a:pos x="256" y="168"/>
                </a:cxn>
                <a:cxn ang="0">
                  <a:pos x="292" y="132"/>
                </a:cxn>
                <a:cxn ang="0">
                  <a:pos x="304" y="117"/>
                </a:cxn>
                <a:cxn ang="0">
                  <a:pos x="304" y="117"/>
                </a:cxn>
                <a:cxn ang="0">
                  <a:pos x="268" y="80"/>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304" y="117"/>
                  </a:lnTo>
                  <a:lnTo>
                    <a:pt x="268" y="8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7" name="Freeform 137"/>
            <p:cNvSpPr>
              <a:spLocks/>
            </p:cNvSpPr>
            <p:nvPr/>
          </p:nvSpPr>
          <p:spPr bwMode="auto">
            <a:xfrm>
              <a:off x="2422" y="1910"/>
              <a:ext cx="369" cy="313"/>
            </a:xfrm>
            <a:custGeom>
              <a:avLst/>
              <a:gdLst/>
              <a:ahLst/>
              <a:cxnLst>
                <a:cxn ang="0">
                  <a:pos x="356" y="36"/>
                </a:cxn>
                <a:cxn ang="0">
                  <a:pos x="356" y="0"/>
                </a:cxn>
                <a:cxn ang="0">
                  <a:pos x="279" y="7"/>
                </a:cxn>
                <a:cxn ang="0">
                  <a:pos x="208" y="36"/>
                </a:cxn>
                <a:cxn ang="0">
                  <a:pos x="154" y="51"/>
                </a:cxn>
                <a:cxn ang="0">
                  <a:pos x="83" y="87"/>
                </a:cxn>
                <a:cxn ang="0">
                  <a:pos x="71" y="131"/>
                </a:cxn>
                <a:cxn ang="0">
                  <a:pos x="65" y="146"/>
                </a:cxn>
                <a:cxn ang="0">
                  <a:pos x="53" y="196"/>
                </a:cxn>
                <a:cxn ang="0">
                  <a:pos x="18" y="240"/>
                </a:cxn>
                <a:cxn ang="0">
                  <a:pos x="0" y="269"/>
                </a:cxn>
                <a:cxn ang="0">
                  <a:pos x="47" y="312"/>
                </a:cxn>
                <a:cxn ang="0">
                  <a:pos x="95" y="269"/>
                </a:cxn>
                <a:cxn ang="0">
                  <a:pos x="154" y="254"/>
                </a:cxn>
                <a:cxn ang="0">
                  <a:pos x="243" y="226"/>
                </a:cxn>
                <a:cxn ang="0">
                  <a:pos x="297" y="196"/>
                </a:cxn>
                <a:cxn ang="0">
                  <a:pos x="350" y="175"/>
                </a:cxn>
                <a:cxn ang="0">
                  <a:pos x="368" y="167"/>
                </a:cxn>
                <a:cxn ang="0">
                  <a:pos x="356" y="36"/>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8" name="Freeform 138"/>
            <p:cNvSpPr>
              <a:spLocks/>
            </p:cNvSpPr>
            <p:nvPr/>
          </p:nvSpPr>
          <p:spPr bwMode="auto">
            <a:xfrm>
              <a:off x="2781" y="1644"/>
              <a:ext cx="454" cy="427"/>
            </a:xfrm>
            <a:custGeom>
              <a:avLst/>
              <a:gdLst/>
              <a:ahLst/>
              <a:cxnLst>
                <a:cxn ang="0">
                  <a:pos x="9" y="325"/>
                </a:cxn>
                <a:cxn ang="0">
                  <a:pos x="0" y="403"/>
                </a:cxn>
                <a:cxn ang="0">
                  <a:pos x="17" y="426"/>
                </a:cxn>
                <a:cxn ang="0">
                  <a:pos x="119" y="388"/>
                </a:cxn>
                <a:cxn ang="0">
                  <a:pos x="157" y="373"/>
                </a:cxn>
                <a:cxn ang="0">
                  <a:pos x="229" y="338"/>
                </a:cxn>
                <a:cxn ang="0">
                  <a:pos x="306" y="302"/>
                </a:cxn>
                <a:cxn ang="0">
                  <a:pos x="347" y="272"/>
                </a:cxn>
                <a:cxn ang="0">
                  <a:pos x="453" y="190"/>
                </a:cxn>
                <a:cxn ang="0">
                  <a:pos x="360" y="215"/>
                </a:cxn>
                <a:cxn ang="0">
                  <a:pos x="353" y="215"/>
                </a:cxn>
                <a:cxn ang="0">
                  <a:pos x="324" y="215"/>
                </a:cxn>
                <a:cxn ang="0">
                  <a:pos x="277" y="215"/>
                </a:cxn>
                <a:cxn ang="0">
                  <a:pos x="233" y="200"/>
                </a:cxn>
                <a:cxn ang="0">
                  <a:pos x="174" y="180"/>
                </a:cxn>
                <a:cxn ang="0">
                  <a:pos x="148" y="154"/>
                </a:cxn>
                <a:cxn ang="0">
                  <a:pos x="128" y="120"/>
                </a:cxn>
                <a:cxn ang="0">
                  <a:pos x="110" y="76"/>
                </a:cxn>
                <a:cxn ang="0">
                  <a:pos x="101" y="0"/>
                </a:cxn>
                <a:cxn ang="0">
                  <a:pos x="59" y="10"/>
                </a:cxn>
                <a:cxn ang="0">
                  <a:pos x="34" y="58"/>
                </a:cxn>
                <a:cxn ang="0">
                  <a:pos x="17" y="142"/>
                </a:cxn>
                <a:cxn ang="0">
                  <a:pos x="15" y="98"/>
                </a:cxn>
                <a:cxn ang="0">
                  <a:pos x="15" y="172"/>
                </a:cxn>
                <a:cxn ang="0">
                  <a:pos x="30" y="226"/>
                </a:cxn>
                <a:cxn ang="0">
                  <a:pos x="38" y="282"/>
                </a:cxn>
                <a:cxn ang="0">
                  <a:pos x="13" y="322"/>
                </a:cxn>
                <a:cxn ang="0">
                  <a:pos x="0" y="353"/>
                </a:cxn>
                <a:cxn ang="0">
                  <a:pos x="9" y="325"/>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79" name="Freeform 139"/>
            <p:cNvSpPr>
              <a:spLocks/>
            </p:cNvSpPr>
            <p:nvPr/>
          </p:nvSpPr>
          <p:spPr bwMode="auto">
            <a:xfrm>
              <a:off x="2363" y="1713"/>
              <a:ext cx="446" cy="263"/>
            </a:xfrm>
            <a:custGeom>
              <a:avLst/>
              <a:gdLst/>
              <a:ahLst/>
              <a:cxnLst>
                <a:cxn ang="0">
                  <a:pos x="410" y="0"/>
                </a:cxn>
                <a:cxn ang="0">
                  <a:pos x="362" y="0"/>
                </a:cxn>
                <a:cxn ang="0">
                  <a:pos x="315" y="22"/>
                </a:cxn>
                <a:cxn ang="0">
                  <a:pos x="244" y="35"/>
                </a:cxn>
                <a:cxn ang="0">
                  <a:pos x="213" y="51"/>
                </a:cxn>
                <a:cxn ang="0">
                  <a:pos x="159" y="55"/>
                </a:cxn>
                <a:cxn ang="0">
                  <a:pos x="104" y="75"/>
                </a:cxn>
                <a:cxn ang="0">
                  <a:pos x="66" y="96"/>
                </a:cxn>
                <a:cxn ang="0">
                  <a:pos x="35" y="124"/>
                </a:cxn>
                <a:cxn ang="0">
                  <a:pos x="0" y="153"/>
                </a:cxn>
                <a:cxn ang="0">
                  <a:pos x="0" y="190"/>
                </a:cxn>
                <a:cxn ang="0">
                  <a:pos x="28" y="223"/>
                </a:cxn>
                <a:cxn ang="0">
                  <a:pos x="53" y="233"/>
                </a:cxn>
                <a:cxn ang="0">
                  <a:pos x="77" y="255"/>
                </a:cxn>
                <a:cxn ang="0">
                  <a:pos x="83" y="262"/>
                </a:cxn>
                <a:cxn ang="0">
                  <a:pos x="184" y="219"/>
                </a:cxn>
                <a:cxn ang="0">
                  <a:pos x="237" y="204"/>
                </a:cxn>
                <a:cxn ang="0">
                  <a:pos x="297" y="175"/>
                </a:cxn>
                <a:cxn ang="0">
                  <a:pos x="332" y="168"/>
                </a:cxn>
                <a:cxn ang="0">
                  <a:pos x="362" y="146"/>
                </a:cxn>
                <a:cxn ang="0">
                  <a:pos x="404" y="139"/>
                </a:cxn>
                <a:cxn ang="0">
                  <a:pos x="443" y="121"/>
                </a:cxn>
                <a:cxn ang="0">
                  <a:pos x="445" y="88"/>
                </a:cxn>
                <a:cxn ang="0">
                  <a:pos x="445" y="51"/>
                </a:cxn>
                <a:cxn ang="0">
                  <a:pos x="445" y="22"/>
                </a:cxn>
                <a:cxn ang="0">
                  <a:pos x="410" y="0"/>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0" name="Freeform 140"/>
            <p:cNvSpPr>
              <a:spLocks/>
            </p:cNvSpPr>
            <p:nvPr/>
          </p:nvSpPr>
          <p:spPr bwMode="auto">
            <a:xfrm>
              <a:off x="2090" y="2164"/>
              <a:ext cx="386" cy="209"/>
            </a:xfrm>
            <a:custGeom>
              <a:avLst/>
              <a:gdLst/>
              <a:ahLst/>
              <a:cxnLst>
                <a:cxn ang="0">
                  <a:pos x="320" y="0"/>
                </a:cxn>
                <a:cxn ang="0">
                  <a:pos x="254" y="20"/>
                </a:cxn>
                <a:cxn ang="0">
                  <a:pos x="204" y="30"/>
                </a:cxn>
                <a:cxn ang="0">
                  <a:pos x="115" y="76"/>
                </a:cxn>
                <a:cxn ang="0">
                  <a:pos x="76" y="80"/>
                </a:cxn>
                <a:cxn ang="0">
                  <a:pos x="0" y="88"/>
                </a:cxn>
                <a:cxn ang="0">
                  <a:pos x="0" y="110"/>
                </a:cxn>
                <a:cxn ang="0">
                  <a:pos x="17" y="183"/>
                </a:cxn>
                <a:cxn ang="0">
                  <a:pos x="68" y="208"/>
                </a:cxn>
                <a:cxn ang="0">
                  <a:pos x="115" y="208"/>
                </a:cxn>
                <a:cxn ang="0">
                  <a:pos x="204" y="188"/>
                </a:cxn>
                <a:cxn ang="0">
                  <a:pos x="290" y="161"/>
                </a:cxn>
                <a:cxn ang="0">
                  <a:pos x="348" y="102"/>
                </a:cxn>
                <a:cxn ang="0">
                  <a:pos x="368" y="58"/>
                </a:cxn>
                <a:cxn ang="0">
                  <a:pos x="380" y="51"/>
                </a:cxn>
                <a:cxn ang="0">
                  <a:pos x="385" y="44"/>
                </a:cxn>
                <a:cxn ang="0">
                  <a:pos x="320" y="0"/>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1" name="Freeform 141"/>
            <p:cNvSpPr>
              <a:spLocks/>
            </p:cNvSpPr>
            <p:nvPr/>
          </p:nvSpPr>
          <p:spPr bwMode="auto">
            <a:xfrm>
              <a:off x="2404" y="1189"/>
              <a:ext cx="327" cy="555"/>
            </a:xfrm>
            <a:custGeom>
              <a:avLst/>
              <a:gdLst/>
              <a:ahLst/>
              <a:cxnLst>
                <a:cxn ang="0">
                  <a:pos x="155" y="0"/>
                </a:cxn>
                <a:cxn ang="0">
                  <a:pos x="60" y="29"/>
                </a:cxn>
                <a:cxn ang="0">
                  <a:pos x="18" y="66"/>
                </a:cxn>
                <a:cxn ang="0">
                  <a:pos x="18" y="88"/>
                </a:cxn>
                <a:cxn ang="0">
                  <a:pos x="6" y="146"/>
                </a:cxn>
                <a:cxn ang="0">
                  <a:pos x="0" y="189"/>
                </a:cxn>
                <a:cxn ang="0">
                  <a:pos x="0" y="211"/>
                </a:cxn>
                <a:cxn ang="0">
                  <a:pos x="6" y="255"/>
                </a:cxn>
                <a:cxn ang="0">
                  <a:pos x="6" y="255"/>
                </a:cxn>
                <a:cxn ang="0">
                  <a:pos x="34" y="279"/>
                </a:cxn>
                <a:cxn ang="0">
                  <a:pos x="60" y="291"/>
                </a:cxn>
                <a:cxn ang="0">
                  <a:pos x="83" y="313"/>
                </a:cxn>
                <a:cxn ang="0">
                  <a:pos x="101" y="364"/>
                </a:cxn>
                <a:cxn ang="0">
                  <a:pos x="101" y="423"/>
                </a:cxn>
                <a:cxn ang="0">
                  <a:pos x="106" y="477"/>
                </a:cxn>
                <a:cxn ang="0">
                  <a:pos x="167" y="503"/>
                </a:cxn>
                <a:cxn ang="0">
                  <a:pos x="190" y="517"/>
                </a:cxn>
                <a:cxn ang="0">
                  <a:pos x="190" y="546"/>
                </a:cxn>
                <a:cxn ang="0">
                  <a:pos x="216" y="554"/>
                </a:cxn>
                <a:cxn ang="0">
                  <a:pos x="284" y="554"/>
                </a:cxn>
                <a:cxn ang="0">
                  <a:pos x="326" y="523"/>
                </a:cxn>
                <a:cxn ang="0">
                  <a:pos x="285" y="488"/>
                </a:cxn>
                <a:cxn ang="0">
                  <a:pos x="285" y="430"/>
                </a:cxn>
                <a:cxn ang="0">
                  <a:pos x="285" y="357"/>
                </a:cxn>
                <a:cxn ang="0">
                  <a:pos x="280" y="239"/>
                </a:cxn>
                <a:cxn ang="0">
                  <a:pos x="250" y="211"/>
                </a:cxn>
                <a:cxn ang="0">
                  <a:pos x="220" y="139"/>
                </a:cxn>
                <a:cxn ang="0">
                  <a:pos x="214" y="66"/>
                </a:cxn>
                <a:cxn ang="0">
                  <a:pos x="190" y="37"/>
                </a:cxn>
                <a:cxn ang="0">
                  <a:pos x="190" y="37"/>
                </a:cxn>
                <a:cxn ang="0">
                  <a:pos x="155" y="0"/>
                </a:cxn>
              </a:cxnLst>
              <a:rect l="0" t="0" r="r" b="b"/>
              <a:pathLst>
                <a:path w="327" h="555">
                  <a:moveTo>
                    <a:pt x="155" y="0"/>
                  </a:moveTo>
                  <a:lnTo>
                    <a:pt x="60" y="29"/>
                  </a:lnTo>
                  <a:lnTo>
                    <a:pt x="18" y="66"/>
                  </a:lnTo>
                  <a:lnTo>
                    <a:pt x="18" y="88"/>
                  </a:lnTo>
                  <a:lnTo>
                    <a:pt x="6" y="146"/>
                  </a:lnTo>
                  <a:lnTo>
                    <a:pt x="0" y="189"/>
                  </a:lnTo>
                  <a:lnTo>
                    <a:pt x="0" y="211"/>
                  </a:lnTo>
                  <a:lnTo>
                    <a:pt x="6" y="255"/>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90" y="37"/>
                  </a:lnTo>
                  <a:lnTo>
                    <a:pt x="15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2" name="Freeform 142"/>
            <p:cNvSpPr>
              <a:spLocks/>
            </p:cNvSpPr>
            <p:nvPr/>
          </p:nvSpPr>
          <p:spPr bwMode="auto">
            <a:xfrm>
              <a:off x="2321" y="1706"/>
              <a:ext cx="78" cy="169"/>
            </a:xfrm>
            <a:custGeom>
              <a:avLst/>
              <a:gdLst/>
              <a:ahLst/>
              <a:cxnLst>
                <a:cxn ang="0">
                  <a:pos x="65" y="0"/>
                </a:cxn>
                <a:cxn ang="0">
                  <a:pos x="18" y="29"/>
                </a:cxn>
                <a:cxn ang="0">
                  <a:pos x="0" y="51"/>
                </a:cxn>
                <a:cxn ang="0">
                  <a:pos x="0" y="95"/>
                </a:cxn>
                <a:cxn ang="0">
                  <a:pos x="18" y="160"/>
                </a:cxn>
                <a:cxn ang="0">
                  <a:pos x="35" y="168"/>
                </a:cxn>
                <a:cxn ang="0">
                  <a:pos x="59" y="138"/>
                </a:cxn>
                <a:cxn ang="0">
                  <a:pos x="71" y="124"/>
                </a:cxn>
                <a:cxn ang="0">
                  <a:pos x="77" y="109"/>
                </a:cxn>
                <a:cxn ang="0">
                  <a:pos x="65" y="0"/>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3" name="Freeform 143"/>
            <p:cNvSpPr>
              <a:spLocks/>
            </p:cNvSpPr>
            <p:nvPr/>
          </p:nvSpPr>
          <p:spPr bwMode="auto">
            <a:xfrm>
              <a:off x="3331" y="1357"/>
              <a:ext cx="173" cy="139"/>
            </a:xfrm>
            <a:custGeom>
              <a:avLst/>
              <a:gdLst/>
              <a:ahLst/>
              <a:cxnLst>
                <a:cxn ang="0">
                  <a:pos x="17" y="7"/>
                </a:cxn>
                <a:cxn ang="0">
                  <a:pos x="11" y="0"/>
                </a:cxn>
                <a:cxn ang="0">
                  <a:pos x="0" y="29"/>
                </a:cxn>
                <a:cxn ang="0">
                  <a:pos x="0" y="65"/>
                </a:cxn>
                <a:cxn ang="0">
                  <a:pos x="17" y="87"/>
                </a:cxn>
                <a:cxn ang="0">
                  <a:pos x="35" y="109"/>
                </a:cxn>
                <a:cxn ang="0">
                  <a:pos x="35" y="109"/>
                </a:cxn>
                <a:cxn ang="0">
                  <a:pos x="77" y="116"/>
                </a:cxn>
                <a:cxn ang="0">
                  <a:pos x="119" y="131"/>
                </a:cxn>
                <a:cxn ang="0">
                  <a:pos x="125" y="131"/>
                </a:cxn>
                <a:cxn ang="0">
                  <a:pos x="137" y="131"/>
                </a:cxn>
                <a:cxn ang="0">
                  <a:pos x="154" y="138"/>
                </a:cxn>
                <a:cxn ang="0">
                  <a:pos x="172" y="109"/>
                </a:cxn>
                <a:cxn ang="0">
                  <a:pos x="137" y="72"/>
                </a:cxn>
                <a:cxn ang="0">
                  <a:pos x="119" y="58"/>
                </a:cxn>
                <a:cxn ang="0">
                  <a:pos x="119" y="58"/>
                </a:cxn>
                <a:cxn ang="0">
                  <a:pos x="17" y="7"/>
                </a:cxn>
              </a:cxnLst>
              <a:rect l="0" t="0" r="r" b="b"/>
              <a:pathLst>
                <a:path w="173" h="139">
                  <a:moveTo>
                    <a:pt x="17" y="7"/>
                  </a:moveTo>
                  <a:lnTo>
                    <a:pt x="11" y="0"/>
                  </a:lnTo>
                  <a:lnTo>
                    <a:pt x="0" y="29"/>
                  </a:lnTo>
                  <a:lnTo>
                    <a:pt x="0" y="65"/>
                  </a:lnTo>
                  <a:lnTo>
                    <a:pt x="17" y="87"/>
                  </a:lnTo>
                  <a:lnTo>
                    <a:pt x="35" y="109"/>
                  </a:lnTo>
                  <a:lnTo>
                    <a:pt x="35" y="109"/>
                  </a:lnTo>
                  <a:lnTo>
                    <a:pt x="77" y="116"/>
                  </a:lnTo>
                  <a:lnTo>
                    <a:pt x="119" y="131"/>
                  </a:lnTo>
                  <a:lnTo>
                    <a:pt x="125" y="131"/>
                  </a:lnTo>
                  <a:lnTo>
                    <a:pt x="137" y="131"/>
                  </a:lnTo>
                  <a:lnTo>
                    <a:pt x="154" y="138"/>
                  </a:lnTo>
                  <a:lnTo>
                    <a:pt x="172" y="109"/>
                  </a:lnTo>
                  <a:lnTo>
                    <a:pt x="137" y="72"/>
                  </a:lnTo>
                  <a:lnTo>
                    <a:pt x="119" y="58"/>
                  </a:lnTo>
                  <a:lnTo>
                    <a:pt x="119" y="58"/>
                  </a:lnTo>
                  <a:lnTo>
                    <a:pt x="17" y="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4" name="Freeform 144"/>
            <p:cNvSpPr>
              <a:spLocks/>
            </p:cNvSpPr>
            <p:nvPr/>
          </p:nvSpPr>
          <p:spPr bwMode="auto">
            <a:xfrm>
              <a:off x="3301" y="1517"/>
              <a:ext cx="214" cy="190"/>
            </a:xfrm>
            <a:custGeom>
              <a:avLst/>
              <a:gdLst/>
              <a:ahLst/>
              <a:cxnLst>
                <a:cxn ang="0">
                  <a:pos x="213" y="68"/>
                </a:cxn>
                <a:cxn ang="0">
                  <a:pos x="143" y="43"/>
                </a:cxn>
                <a:cxn ang="0">
                  <a:pos x="71" y="15"/>
                </a:cxn>
                <a:cxn ang="0">
                  <a:pos x="24" y="0"/>
                </a:cxn>
                <a:cxn ang="0">
                  <a:pos x="0" y="0"/>
                </a:cxn>
                <a:cxn ang="0">
                  <a:pos x="12" y="43"/>
                </a:cxn>
                <a:cxn ang="0">
                  <a:pos x="31" y="68"/>
                </a:cxn>
                <a:cxn ang="0">
                  <a:pos x="65" y="109"/>
                </a:cxn>
                <a:cxn ang="0">
                  <a:pos x="89" y="131"/>
                </a:cxn>
                <a:cxn ang="0">
                  <a:pos x="89" y="160"/>
                </a:cxn>
                <a:cxn ang="0">
                  <a:pos x="107" y="182"/>
                </a:cxn>
                <a:cxn ang="0">
                  <a:pos x="131" y="189"/>
                </a:cxn>
                <a:cxn ang="0">
                  <a:pos x="150" y="149"/>
                </a:cxn>
                <a:cxn ang="0">
                  <a:pos x="175" y="94"/>
                </a:cxn>
                <a:cxn ang="0">
                  <a:pos x="196" y="79"/>
                </a:cxn>
                <a:cxn ang="0">
                  <a:pos x="202" y="43"/>
                </a:cxn>
                <a:cxn ang="0">
                  <a:pos x="202" y="43"/>
                </a:cxn>
                <a:cxn ang="0">
                  <a:pos x="213" y="68"/>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02" y="43"/>
                  </a:lnTo>
                  <a:lnTo>
                    <a:pt x="213" y="6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5" name="Freeform 145"/>
            <p:cNvSpPr>
              <a:spLocks/>
            </p:cNvSpPr>
            <p:nvPr/>
          </p:nvSpPr>
          <p:spPr bwMode="auto">
            <a:xfrm>
              <a:off x="3295" y="1160"/>
              <a:ext cx="388" cy="299"/>
            </a:xfrm>
            <a:custGeom>
              <a:avLst/>
              <a:gdLst/>
              <a:ahLst/>
              <a:cxnLst>
                <a:cxn ang="0">
                  <a:pos x="387" y="248"/>
                </a:cxn>
                <a:cxn ang="0">
                  <a:pos x="387" y="284"/>
                </a:cxn>
                <a:cxn ang="0">
                  <a:pos x="369" y="298"/>
                </a:cxn>
                <a:cxn ang="0">
                  <a:pos x="351" y="298"/>
                </a:cxn>
                <a:cxn ang="0">
                  <a:pos x="339" y="298"/>
                </a:cxn>
                <a:cxn ang="0">
                  <a:pos x="333" y="262"/>
                </a:cxn>
                <a:cxn ang="0">
                  <a:pos x="303" y="262"/>
                </a:cxn>
                <a:cxn ang="0">
                  <a:pos x="273" y="255"/>
                </a:cxn>
                <a:cxn ang="0">
                  <a:pos x="232" y="240"/>
                </a:cxn>
                <a:cxn ang="0">
                  <a:pos x="196" y="218"/>
                </a:cxn>
                <a:cxn ang="0">
                  <a:pos x="131" y="175"/>
                </a:cxn>
                <a:cxn ang="0">
                  <a:pos x="95" y="160"/>
                </a:cxn>
                <a:cxn ang="0">
                  <a:pos x="65" y="146"/>
                </a:cxn>
                <a:cxn ang="0">
                  <a:pos x="30" y="124"/>
                </a:cxn>
                <a:cxn ang="0">
                  <a:pos x="0" y="95"/>
                </a:cxn>
                <a:cxn ang="0">
                  <a:pos x="0" y="0"/>
                </a:cxn>
                <a:cxn ang="0">
                  <a:pos x="42" y="0"/>
                </a:cxn>
                <a:cxn ang="0">
                  <a:pos x="77" y="0"/>
                </a:cxn>
                <a:cxn ang="0">
                  <a:pos x="125" y="73"/>
                </a:cxn>
                <a:cxn ang="0">
                  <a:pos x="202" y="110"/>
                </a:cxn>
                <a:cxn ang="0">
                  <a:pos x="255" y="124"/>
                </a:cxn>
                <a:cxn ang="0">
                  <a:pos x="315" y="153"/>
                </a:cxn>
                <a:cxn ang="0">
                  <a:pos x="381" y="218"/>
                </a:cxn>
                <a:cxn ang="0">
                  <a:pos x="381" y="218"/>
                </a:cxn>
                <a:cxn ang="0">
                  <a:pos x="387" y="248"/>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1" y="218"/>
                  </a:lnTo>
                  <a:lnTo>
                    <a:pt x="387" y="24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6" name="Freeform 146"/>
            <p:cNvSpPr>
              <a:spLocks/>
            </p:cNvSpPr>
            <p:nvPr/>
          </p:nvSpPr>
          <p:spPr bwMode="auto">
            <a:xfrm>
              <a:off x="2916" y="1247"/>
              <a:ext cx="267" cy="573"/>
            </a:xfrm>
            <a:custGeom>
              <a:avLst/>
              <a:gdLst/>
              <a:ahLst/>
              <a:cxnLst>
                <a:cxn ang="0">
                  <a:pos x="266" y="51"/>
                </a:cxn>
                <a:cxn ang="0">
                  <a:pos x="189" y="0"/>
                </a:cxn>
                <a:cxn ang="0">
                  <a:pos x="142" y="0"/>
                </a:cxn>
                <a:cxn ang="0">
                  <a:pos x="118" y="0"/>
                </a:cxn>
                <a:cxn ang="0">
                  <a:pos x="73" y="64"/>
                </a:cxn>
                <a:cxn ang="0">
                  <a:pos x="60" y="89"/>
                </a:cxn>
                <a:cxn ang="0">
                  <a:pos x="118" y="182"/>
                </a:cxn>
                <a:cxn ang="0">
                  <a:pos x="102" y="283"/>
                </a:cxn>
                <a:cxn ang="0">
                  <a:pos x="70" y="430"/>
                </a:cxn>
                <a:cxn ang="0">
                  <a:pos x="0" y="445"/>
                </a:cxn>
                <a:cxn ang="0">
                  <a:pos x="18" y="496"/>
                </a:cxn>
                <a:cxn ang="0">
                  <a:pos x="64" y="525"/>
                </a:cxn>
                <a:cxn ang="0">
                  <a:pos x="94" y="532"/>
                </a:cxn>
                <a:cxn ang="0">
                  <a:pos x="106" y="539"/>
                </a:cxn>
                <a:cxn ang="0">
                  <a:pos x="130" y="547"/>
                </a:cxn>
                <a:cxn ang="0">
                  <a:pos x="148" y="547"/>
                </a:cxn>
                <a:cxn ang="0">
                  <a:pos x="189" y="547"/>
                </a:cxn>
                <a:cxn ang="0">
                  <a:pos x="225" y="572"/>
                </a:cxn>
                <a:cxn ang="0">
                  <a:pos x="255" y="475"/>
                </a:cxn>
                <a:cxn ang="0">
                  <a:pos x="213" y="452"/>
                </a:cxn>
                <a:cxn ang="0">
                  <a:pos x="204" y="384"/>
                </a:cxn>
                <a:cxn ang="0">
                  <a:pos x="204" y="298"/>
                </a:cxn>
                <a:cxn ang="0">
                  <a:pos x="242" y="197"/>
                </a:cxn>
                <a:cxn ang="0">
                  <a:pos x="260" y="146"/>
                </a:cxn>
                <a:cxn ang="0">
                  <a:pos x="260" y="131"/>
                </a:cxn>
                <a:cxn ang="0">
                  <a:pos x="266" y="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7" name="Freeform 147"/>
            <p:cNvSpPr>
              <a:spLocks/>
            </p:cNvSpPr>
            <p:nvPr/>
          </p:nvSpPr>
          <p:spPr bwMode="auto">
            <a:xfrm>
              <a:off x="3175" y="1306"/>
              <a:ext cx="175" cy="331"/>
            </a:xfrm>
            <a:custGeom>
              <a:avLst/>
              <a:gdLst/>
              <a:ahLst/>
              <a:cxnLst>
                <a:cxn ang="0">
                  <a:pos x="108" y="0"/>
                </a:cxn>
                <a:cxn ang="0">
                  <a:pos x="91" y="0"/>
                </a:cxn>
                <a:cxn ang="0">
                  <a:pos x="73" y="44"/>
                </a:cxn>
                <a:cxn ang="0">
                  <a:pos x="79" y="87"/>
                </a:cxn>
                <a:cxn ang="0">
                  <a:pos x="43" y="152"/>
                </a:cxn>
                <a:cxn ang="0">
                  <a:pos x="17" y="224"/>
                </a:cxn>
                <a:cxn ang="0">
                  <a:pos x="5" y="264"/>
                </a:cxn>
                <a:cxn ang="0">
                  <a:pos x="0" y="330"/>
                </a:cxn>
                <a:cxn ang="0">
                  <a:pos x="31" y="327"/>
                </a:cxn>
                <a:cxn ang="0">
                  <a:pos x="72" y="295"/>
                </a:cxn>
                <a:cxn ang="0">
                  <a:pos x="108" y="276"/>
                </a:cxn>
                <a:cxn ang="0">
                  <a:pos x="132" y="276"/>
                </a:cxn>
                <a:cxn ang="0">
                  <a:pos x="144" y="254"/>
                </a:cxn>
                <a:cxn ang="0">
                  <a:pos x="153" y="213"/>
                </a:cxn>
                <a:cxn ang="0">
                  <a:pos x="165" y="173"/>
                </a:cxn>
                <a:cxn ang="0">
                  <a:pos x="174" y="132"/>
                </a:cxn>
                <a:cxn ang="0">
                  <a:pos x="144" y="94"/>
                </a:cxn>
                <a:cxn ang="0">
                  <a:pos x="170" y="40"/>
                </a:cxn>
                <a:cxn ang="0">
                  <a:pos x="140" y="36"/>
                </a:cxn>
                <a:cxn ang="0">
                  <a:pos x="108" y="0"/>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8" name="Freeform 148"/>
            <p:cNvSpPr>
              <a:spLocks/>
            </p:cNvSpPr>
            <p:nvPr/>
          </p:nvSpPr>
          <p:spPr bwMode="auto">
            <a:xfrm>
              <a:off x="3052" y="1066"/>
              <a:ext cx="250" cy="234"/>
            </a:xfrm>
            <a:custGeom>
              <a:avLst/>
              <a:gdLst/>
              <a:ahLst/>
              <a:cxnLst>
                <a:cxn ang="0">
                  <a:pos x="100" y="7"/>
                </a:cxn>
                <a:cxn ang="0">
                  <a:pos x="82" y="7"/>
                </a:cxn>
                <a:cxn ang="0">
                  <a:pos x="47" y="7"/>
                </a:cxn>
                <a:cxn ang="0">
                  <a:pos x="6" y="7"/>
                </a:cxn>
                <a:cxn ang="0">
                  <a:pos x="0" y="50"/>
                </a:cxn>
                <a:cxn ang="0">
                  <a:pos x="0" y="116"/>
                </a:cxn>
                <a:cxn ang="0">
                  <a:pos x="0" y="130"/>
                </a:cxn>
                <a:cxn ang="0">
                  <a:pos x="29" y="174"/>
                </a:cxn>
                <a:cxn ang="0">
                  <a:pos x="59" y="189"/>
                </a:cxn>
                <a:cxn ang="0">
                  <a:pos x="82" y="204"/>
                </a:cxn>
                <a:cxn ang="0">
                  <a:pos x="142" y="211"/>
                </a:cxn>
                <a:cxn ang="0">
                  <a:pos x="172" y="233"/>
                </a:cxn>
                <a:cxn ang="0">
                  <a:pos x="178" y="233"/>
                </a:cxn>
                <a:cxn ang="0">
                  <a:pos x="249" y="211"/>
                </a:cxn>
                <a:cxn ang="0">
                  <a:pos x="243" y="102"/>
                </a:cxn>
                <a:cxn ang="0">
                  <a:pos x="172" y="72"/>
                </a:cxn>
                <a:cxn ang="0">
                  <a:pos x="130" y="0"/>
                </a:cxn>
                <a:cxn ang="0">
                  <a:pos x="136" y="0"/>
                </a:cxn>
                <a:cxn ang="0">
                  <a:pos x="100" y="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89" name="Freeform 149"/>
            <p:cNvSpPr>
              <a:spLocks/>
            </p:cNvSpPr>
            <p:nvPr/>
          </p:nvSpPr>
          <p:spPr bwMode="auto">
            <a:xfrm>
              <a:off x="3438" y="2288"/>
              <a:ext cx="108" cy="89"/>
            </a:xfrm>
            <a:custGeom>
              <a:avLst/>
              <a:gdLst/>
              <a:ahLst/>
              <a:cxnLst>
                <a:cxn ang="0">
                  <a:pos x="107" y="0"/>
                </a:cxn>
                <a:cxn ang="0">
                  <a:pos x="65" y="8"/>
                </a:cxn>
                <a:cxn ang="0">
                  <a:pos x="30" y="22"/>
                </a:cxn>
                <a:cxn ang="0">
                  <a:pos x="18" y="58"/>
                </a:cxn>
                <a:cxn ang="0">
                  <a:pos x="0" y="80"/>
                </a:cxn>
                <a:cxn ang="0">
                  <a:pos x="12" y="88"/>
                </a:cxn>
                <a:cxn ang="0">
                  <a:pos x="53" y="80"/>
                </a:cxn>
                <a:cxn ang="0">
                  <a:pos x="83" y="51"/>
                </a:cxn>
                <a:cxn ang="0">
                  <a:pos x="89" y="37"/>
                </a:cxn>
                <a:cxn ang="0">
                  <a:pos x="107" y="0"/>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0" name="Freeform 150"/>
            <p:cNvSpPr>
              <a:spLocks/>
            </p:cNvSpPr>
            <p:nvPr/>
          </p:nvSpPr>
          <p:spPr bwMode="auto">
            <a:xfrm>
              <a:off x="2950" y="2732"/>
              <a:ext cx="91" cy="52"/>
            </a:xfrm>
            <a:custGeom>
              <a:avLst/>
              <a:gdLst/>
              <a:ahLst/>
              <a:cxnLst>
                <a:cxn ang="0">
                  <a:pos x="66" y="8"/>
                </a:cxn>
                <a:cxn ang="0">
                  <a:pos x="6" y="8"/>
                </a:cxn>
                <a:cxn ang="0">
                  <a:pos x="0" y="51"/>
                </a:cxn>
                <a:cxn ang="0">
                  <a:pos x="90" y="29"/>
                </a:cxn>
                <a:cxn ang="0">
                  <a:pos x="90" y="0"/>
                </a:cxn>
                <a:cxn ang="0">
                  <a:pos x="66" y="8"/>
                </a:cxn>
              </a:cxnLst>
              <a:rect l="0" t="0" r="r" b="b"/>
              <a:pathLst>
                <a:path w="91" h="52">
                  <a:moveTo>
                    <a:pt x="66" y="8"/>
                  </a:moveTo>
                  <a:lnTo>
                    <a:pt x="6" y="8"/>
                  </a:lnTo>
                  <a:lnTo>
                    <a:pt x="0" y="51"/>
                  </a:lnTo>
                  <a:lnTo>
                    <a:pt x="90" y="29"/>
                  </a:lnTo>
                  <a:lnTo>
                    <a:pt x="90" y="0"/>
                  </a:lnTo>
                  <a:lnTo>
                    <a:pt x="66"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1" name="Freeform 151"/>
            <p:cNvSpPr>
              <a:spLocks/>
            </p:cNvSpPr>
            <p:nvPr/>
          </p:nvSpPr>
          <p:spPr bwMode="auto">
            <a:xfrm>
              <a:off x="2031" y="1504"/>
              <a:ext cx="315" cy="516"/>
            </a:xfrm>
            <a:custGeom>
              <a:avLst/>
              <a:gdLst/>
              <a:ahLst/>
              <a:cxnLst>
                <a:cxn ang="0">
                  <a:pos x="308" y="216"/>
                </a:cxn>
                <a:cxn ang="0">
                  <a:pos x="260" y="153"/>
                </a:cxn>
                <a:cxn ang="0">
                  <a:pos x="225" y="39"/>
                </a:cxn>
                <a:cxn ang="0">
                  <a:pos x="203" y="0"/>
                </a:cxn>
                <a:cxn ang="0">
                  <a:pos x="82" y="25"/>
                </a:cxn>
                <a:cxn ang="0">
                  <a:pos x="0" y="71"/>
                </a:cxn>
                <a:cxn ang="0">
                  <a:pos x="25" y="117"/>
                </a:cxn>
                <a:cxn ang="0">
                  <a:pos x="38" y="178"/>
                </a:cxn>
                <a:cxn ang="0">
                  <a:pos x="29" y="218"/>
                </a:cxn>
                <a:cxn ang="0">
                  <a:pos x="141" y="324"/>
                </a:cxn>
                <a:cxn ang="0">
                  <a:pos x="189" y="394"/>
                </a:cxn>
                <a:cxn ang="0">
                  <a:pos x="219" y="451"/>
                </a:cxn>
                <a:cxn ang="0">
                  <a:pos x="260" y="515"/>
                </a:cxn>
                <a:cxn ang="0">
                  <a:pos x="296" y="401"/>
                </a:cxn>
                <a:cxn ang="0">
                  <a:pos x="308" y="380"/>
                </a:cxn>
                <a:cxn ang="0">
                  <a:pos x="314" y="359"/>
                </a:cxn>
                <a:cxn ang="0">
                  <a:pos x="308" y="216"/>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2" name="Freeform 152"/>
            <p:cNvSpPr>
              <a:spLocks/>
            </p:cNvSpPr>
            <p:nvPr/>
          </p:nvSpPr>
          <p:spPr bwMode="auto">
            <a:xfrm>
              <a:off x="2290" y="1939"/>
              <a:ext cx="115" cy="267"/>
            </a:xfrm>
            <a:custGeom>
              <a:avLst/>
              <a:gdLst/>
              <a:ahLst/>
              <a:cxnLst>
                <a:cxn ang="0">
                  <a:pos x="49" y="15"/>
                </a:cxn>
                <a:cxn ang="0">
                  <a:pos x="19" y="0"/>
                </a:cxn>
                <a:cxn ang="0">
                  <a:pos x="1" y="95"/>
                </a:cxn>
                <a:cxn ang="0">
                  <a:pos x="4" y="149"/>
                </a:cxn>
                <a:cxn ang="0">
                  <a:pos x="4" y="220"/>
                </a:cxn>
                <a:cxn ang="0">
                  <a:pos x="0" y="255"/>
                </a:cxn>
                <a:cxn ang="0">
                  <a:pos x="76" y="266"/>
                </a:cxn>
                <a:cxn ang="0">
                  <a:pos x="114" y="225"/>
                </a:cxn>
                <a:cxn ang="0">
                  <a:pos x="108" y="167"/>
                </a:cxn>
                <a:cxn ang="0">
                  <a:pos x="114" y="139"/>
                </a:cxn>
                <a:cxn ang="0">
                  <a:pos x="114" y="102"/>
                </a:cxn>
                <a:cxn ang="0">
                  <a:pos x="96" y="73"/>
                </a:cxn>
                <a:cxn ang="0">
                  <a:pos x="49" y="1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3" name="Freeform 153"/>
            <p:cNvSpPr>
              <a:spLocks/>
            </p:cNvSpPr>
            <p:nvPr/>
          </p:nvSpPr>
          <p:spPr bwMode="auto">
            <a:xfrm>
              <a:off x="2446" y="1699"/>
              <a:ext cx="95" cy="85"/>
            </a:xfrm>
            <a:custGeom>
              <a:avLst/>
              <a:gdLst/>
              <a:ahLst/>
              <a:cxnLst>
                <a:cxn ang="0">
                  <a:pos x="6" y="0"/>
                </a:cxn>
                <a:cxn ang="0">
                  <a:pos x="0" y="51"/>
                </a:cxn>
                <a:cxn ang="0">
                  <a:pos x="18" y="80"/>
                </a:cxn>
                <a:cxn ang="0">
                  <a:pos x="60" y="84"/>
                </a:cxn>
                <a:cxn ang="0">
                  <a:pos x="94" y="59"/>
                </a:cxn>
                <a:cxn ang="0">
                  <a:pos x="6" y="0"/>
                </a:cxn>
              </a:cxnLst>
              <a:rect l="0" t="0" r="r" b="b"/>
              <a:pathLst>
                <a:path w="95" h="85">
                  <a:moveTo>
                    <a:pt x="6" y="0"/>
                  </a:moveTo>
                  <a:lnTo>
                    <a:pt x="0" y="51"/>
                  </a:lnTo>
                  <a:lnTo>
                    <a:pt x="18" y="80"/>
                  </a:lnTo>
                  <a:lnTo>
                    <a:pt x="60" y="84"/>
                  </a:lnTo>
                  <a:lnTo>
                    <a:pt x="94" y="59"/>
                  </a:lnTo>
                  <a:lnTo>
                    <a:pt x="6"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4" name="Freeform 154"/>
            <p:cNvSpPr>
              <a:spLocks/>
            </p:cNvSpPr>
            <p:nvPr/>
          </p:nvSpPr>
          <p:spPr bwMode="auto">
            <a:xfrm>
              <a:off x="2285" y="1444"/>
              <a:ext cx="167" cy="263"/>
            </a:xfrm>
            <a:custGeom>
              <a:avLst/>
              <a:gdLst/>
              <a:ahLst/>
              <a:cxnLst>
                <a:cxn ang="0">
                  <a:pos x="42" y="0"/>
                </a:cxn>
                <a:cxn ang="0">
                  <a:pos x="18" y="7"/>
                </a:cxn>
                <a:cxn ang="0">
                  <a:pos x="0" y="29"/>
                </a:cxn>
                <a:cxn ang="0">
                  <a:pos x="24" y="109"/>
                </a:cxn>
                <a:cxn ang="0">
                  <a:pos x="77" y="182"/>
                </a:cxn>
                <a:cxn ang="0">
                  <a:pos x="77" y="211"/>
                </a:cxn>
                <a:cxn ang="0">
                  <a:pos x="101" y="226"/>
                </a:cxn>
                <a:cxn ang="0">
                  <a:pos x="155" y="262"/>
                </a:cxn>
                <a:cxn ang="0">
                  <a:pos x="161" y="233"/>
                </a:cxn>
                <a:cxn ang="0">
                  <a:pos x="166" y="189"/>
                </a:cxn>
                <a:cxn ang="0">
                  <a:pos x="166" y="138"/>
                </a:cxn>
                <a:cxn ang="0">
                  <a:pos x="166" y="116"/>
                </a:cxn>
                <a:cxn ang="0">
                  <a:pos x="166" y="116"/>
                </a:cxn>
                <a:cxn ang="0">
                  <a:pos x="42" y="0"/>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166" y="116"/>
                  </a:lnTo>
                  <a:lnTo>
                    <a:pt x="42"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5" name="Freeform 155"/>
            <p:cNvSpPr>
              <a:spLocks/>
            </p:cNvSpPr>
            <p:nvPr/>
          </p:nvSpPr>
          <p:spPr bwMode="auto">
            <a:xfrm>
              <a:off x="2737" y="1378"/>
              <a:ext cx="227" cy="322"/>
            </a:xfrm>
            <a:custGeom>
              <a:avLst/>
              <a:gdLst/>
              <a:ahLst/>
              <a:cxnLst>
                <a:cxn ang="0">
                  <a:pos x="190" y="0"/>
                </a:cxn>
                <a:cxn ang="0">
                  <a:pos x="119" y="15"/>
                </a:cxn>
                <a:cxn ang="0">
                  <a:pos x="65" y="30"/>
                </a:cxn>
                <a:cxn ang="0">
                  <a:pos x="30" y="59"/>
                </a:cxn>
                <a:cxn ang="0">
                  <a:pos x="18" y="88"/>
                </a:cxn>
                <a:cxn ang="0">
                  <a:pos x="6" y="124"/>
                </a:cxn>
                <a:cxn ang="0">
                  <a:pos x="0" y="182"/>
                </a:cxn>
                <a:cxn ang="0">
                  <a:pos x="0" y="226"/>
                </a:cxn>
                <a:cxn ang="0">
                  <a:pos x="31" y="278"/>
                </a:cxn>
                <a:cxn ang="0">
                  <a:pos x="77" y="321"/>
                </a:cxn>
                <a:cxn ang="0">
                  <a:pos x="113" y="299"/>
                </a:cxn>
                <a:cxn ang="0">
                  <a:pos x="142" y="263"/>
                </a:cxn>
                <a:cxn ang="0">
                  <a:pos x="213" y="226"/>
                </a:cxn>
                <a:cxn ang="0">
                  <a:pos x="222" y="167"/>
                </a:cxn>
                <a:cxn ang="0">
                  <a:pos x="222" y="101"/>
                </a:cxn>
                <a:cxn ang="0">
                  <a:pos x="226" y="80"/>
                </a:cxn>
                <a:cxn ang="0">
                  <a:pos x="226" y="65"/>
                </a:cxn>
                <a:cxn ang="0">
                  <a:pos x="190" y="0"/>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6" name="Freeform 156"/>
            <p:cNvSpPr>
              <a:spLocks/>
            </p:cNvSpPr>
            <p:nvPr/>
          </p:nvSpPr>
          <p:spPr bwMode="auto">
            <a:xfrm>
              <a:off x="2683" y="1131"/>
              <a:ext cx="156" cy="292"/>
            </a:xfrm>
            <a:custGeom>
              <a:avLst/>
              <a:gdLst/>
              <a:ahLst/>
              <a:cxnLst>
                <a:cxn ang="0">
                  <a:pos x="72" y="0"/>
                </a:cxn>
                <a:cxn ang="0">
                  <a:pos x="12" y="22"/>
                </a:cxn>
                <a:cxn ang="0">
                  <a:pos x="0" y="73"/>
                </a:cxn>
                <a:cxn ang="0">
                  <a:pos x="0" y="146"/>
                </a:cxn>
                <a:cxn ang="0">
                  <a:pos x="6" y="182"/>
                </a:cxn>
                <a:cxn ang="0">
                  <a:pos x="36" y="219"/>
                </a:cxn>
                <a:cxn ang="0">
                  <a:pos x="54" y="269"/>
                </a:cxn>
                <a:cxn ang="0">
                  <a:pos x="101" y="291"/>
                </a:cxn>
                <a:cxn ang="0">
                  <a:pos x="155" y="269"/>
                </a:cxn>
                <a:cxn ang="0">
                  <a:pos x="155" y="247"/>
                </a:cxn>
                <a:cxn ang="0">
                  <a:pos x="155" y="204"/>
                </a:cxn>
                <a:cxn ang="0">
                  <a:pos x="155" y="175"/>
                </a:cxn>
                <a:cxn ang="0">
                  <a:pos x="143" y="146"/>
                </a:cxn>
                <a:cxn ang="0">
                  <a:pos x="72" y="0"/>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7" name="Freeform 157"/>
            <p:cNvSpPr>
              <a:spLocks/>
            </p:cNvSpPr>
            <p:nvPr/>
          </p:nvSpPr>
          <p:spPr bwMode="auto">
            <a:xfrm>
              <a:off x="2819" y="1012"/>
              <a:ext cx="192" cy="387"/>
            </a:xfrm>
            <a:custGeom>
              <a:avLst/>
              <a:gdLst/>
              <a:ahLst/>
              <a:cxnLst>
                <a:cxn ang="0">
                  <a:pos x="93" y="86"/>
                </a:cxn>
                <a:cxn ang="0">
                  <a:pos x="21" y="101"/>
                </a:cxn>
                <a:cxn ang="0">
                  <a:pos x="0" y="121"/>
                </a:cxn>
                <a:cxn ang="0">
                  <a:pos x="17" y="147"/>
                </a:cxn>
                <a:cxn ang="0">
                  <a:pos x="47" y="185"/>
                </a:cxn>
                <a:cxn ang="0">
                  <a:pos x="60" y="221"/>
                </a:cxn>
                <a:cxn ang="0">
                  <a:pos x="19" y="294"/>
                </a:cxn>
                <a:cxn ang="0">
                  <a:pos x="21" y="380"/>
                </a:cxn>
                <a:cxn ang="0">
                  <a:pos x="115" y="386"/>
                </a:cxn>
                <a:cxn ang="0">
                  <a:pos x="93" y="324"/>
                </a:cxn>
                <a:cxn ang="0">
                  <a:pos x="113" y="265"/>
                </a:cxn>
                <a:cxn ang="0">
                  <a:pos x="149" y="223"/>
                </a:cxn>
                <a:cxn ang="0">
                  <a:pos x="161" y="187"/>
                </a:cxn>
                <a:cxn ang="0">
                  <a:pos x="155" y="134"/>
                </a:cxn>
                <a:cxn ang="0">
                  <a:pos x="161" y="104"/>
                </a:cxn>
                <a:cxn ang="0">
                  <a:pos x="191" y="0"/>
                </a:cxn>
                <a:cxn ang="0">
                  <a:pos x="137" y="32"/>
                </a:cxn>
                <a:cxn ang="0">
                  <a:pos x="113" y="39"/>
                </a:cxn>
                <a:cxn ang="0">
                  <a:pos x="113" y="39"/>
                </a:cxn>
                <a:cxn ang="0">
                  <a:pos x="93" y="86"/>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113" y="39"/>
                  </a:lnTo>
                  <a:lnTo>
                    <a:pt x="93" y="86"/>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8" name="Freeform 158"/>
            <p:cNvSpPr>
              <a:spLocks/>
            </p:cNvSpPr>
            <p:nvPr/>
          </p:nvSpPr>
          <p:spPr bwMode="auto">
            <a:xfrm>
              <a:off x="2592" y="968"/>
              <a:ext cx="405" cy="96"/>
            </a:xfrm>
            <a:custGeom>
              <a:avLst/>
              <a:gdLst/>
              <a:ahLst/>
              <a:cxnLst>
                <a:cxn ang="0">
                  <a:pos x="404" y="44"/>
                </a:cxn>
                <a:cxn ang="0">
                  <a:pos x="291" y="22"/>
                </a:cxn>
                <a:cxn ang="0">
                  <a:pos x="197" y="8"/>
                </a:cxn>
                <a:cxn ang="0">
                  <a:pos x="161" y="0"/>
                </a:cxn>
                <a:cxn ang="0">
                  <a:pos x="66" y="0"/>
                </a:cxn>
                <a:cxn ang="0">
                  <a:pos x="30" y="0"/>
                </a:cxn>
                <a:cxn ang="0">
                  <a:pos x="0" y="22"/>
                </a:cxn>
                <a:cxn ang="0">
                  <a:pos x="0" y="73"/>
                </a:cxn>
                <a:cxn ang="0">
                  <a:pos x="12" y="95"/>
                </a:cxn>
                <a:cxn ang="0">
                  <a:pos x="60" y="95"/>
                </a:cxn>
                <a:cxn ang="0">
                  <a:pos x="155" y="95"/>
                </a:cxn>
                <a:cxn ang="0">
                  <a:pos x="250" y="73"/>
                </a:cxn>
                <a:cxn ang="0">
                  <a:pos x="250" y="73"/>
                </a:cxn>
                <a:cxn ang="0">
                  <a:pos x="309" y="81"/>
                </a:cxn>
                <a:cxn ang="0">
                  <a:pos x="333" y="95"/>
                </a:cxn>
                <a:cxn ang="0">
                  <a:pos x="404" y="44"/>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250" y="73"/>
                  </a:lnTo>
                  <a:lnTo>
                    <a:pt x="309" y="81"/>
                  </a:lnTo>
                  <a:lnTo>
                    <a:pt x="333" y="95"/>
                  </a:lnTo>
                  <a:lnTo>
                    <a:pt x="404" y="4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7999" name="Freeform 159"/>
            <p:cNvSpPr>
              <a:spLocks/>
            </p:cNvSpPr>
            <p:nvPr/>
          </p:nvSpPr>
          <p:spPr bwMode="auto">
            <a:xfrm>
              <a:off x="2595" y="1062"/>
              <a:ext cx="166" cy="118"/>
            </a:xfrm>
            <a:custGeom>
              <a:avLst/>
              <a:gdLst/>
              <a:ahLst/>
              <a:cxnLst>
                <a:cxn ang="0">
                  <a:pos x="165" y="0"/>
                </a:cxn>
                <a:cxn ang="0">
                  <a:pos x="63" y="0"/>
                </a:cxn>
                <a:cxn ang="0">
                  <a:pos x="12" y="5"/>
                </a:cxn>
                <a:cxn ang="0">
                  <a:pos x="0" y="26"/>
                </a:cxn>
                <a:cxn ang="0">
                  <a:pos x="25" y="82"/>
                </a:cxn>
                <a:cxn ang="0">
                  <a:pos x="76" y="117"/>
                </a:cxn>
                <a:cxn ang="0">
                  <a:pos x="116" y="103"/>
                </a:cxn>
                <a:cxn ang="0">
                  <a:pos x="152" y="82"/>
                </a:cxn>
                <a:cxn ang="0">
                  <a:pos x="152" y="82"/>
                </a:cxn>
                <a:cxn ang="0">
                  <a:pos x="165" y="0"/>
                </a:cxn>
              </a:cxnLst>
              <a:rect l="0" t="0" r="r" b="b"/>
              <a:pathLst>
                <a:path w="166" h="118">
                  <a:moveTo>
                    <a:pt x="165" y="0"/>
                  </a:moveTo>
                  <a:lnTo>
                    <a:pt x="63" y="0"/>
                  </a:lnTo>
                  <a:lnTo>
                    <a:pt x="12" y="5"/>
                  </a:lnTo>
                  <a:lnTo>
                    <a:pt x="0" y="26"/>
                  </a:lnTo>
                  <a:lnTo>
                    <a:pt x="25" y="82"/>
                  </a:lnTo>
                  <a:lnTo>
                    <a:pt x="76" y="117"/>
                  </a:lnTo>
                  <a:lnTo>
                    <a:pt x="116" y="103"/>
                  </a:lnTo>
                  <a:lnTo>
                    <a:pt x="152" y="82"/>
                  </a:lnTo>
                  <a:lnTo>
                    <a:pt x="152" y="82"/>
                  </a:lnTo>
                  <a:lnTo>
                    <a:pt x="16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0" name="Freeform 160"/>
            <p:cNvSpPr>
              <a:spLocks/>
            </p:cNvSpPr>
            <p:nvPr/>
          </p:nvSpPr>
          <p:spPr bwMode="auto">
            <a:xfrm>
              <a:off x="2290" y="998"/>
              <a:ext cx="267" cy="241"/>
            </a:xfrm>
            <a:custGeom>
              <a:avLst/>
              <a:gdLst/>
              <a:ahLst/>
              <a:cxnLst>
                <a:cxn ang="0">
                  <a:pos x="213" y="44"/>
                </a:cxn>
                <a:cxn ang="0">
                  <a:pos x="148" y="21"/>
                </a:cxn>
                <a:cxn ang="0">
                  <a:pos x="83" y="0"/>
                </a:cxn>
                <a:cxn ang="0">
                  <a:pos x="23" y="0"/>
                </a:cxn>
                <a:cxn ang="0">
                  <a:pos x="5" y="7"/>
                </a:cxn>
                <a:cxn ang="0">
                  <a:pos x="0" y="44"/>
                </a:cxn>
                <a:cxn ang="0">
                  <a:pos x="0" y="80"/>
                </a:cxn>
                <a:cxn ang="0">
                  <a:pos x="11" y="109"/>
                </a:cxn>
                <a:cxn ang="0">
                  <a:pos x="20" y="156"/>
                </a:cxn>
                <a:cxn ang="0">
                  <a:pos x="33" y="186"/>
                </a:cxn>
                <a:cxn ang="0">
                  <a:pos x="59" y="189"/>
                </a:cxn>
                <a:cxn ang="0">
                  <a:pos x="77" y="196"/>
                </a:cxn>
                <a:cxn ang="0">
                  <a:pos x="112" y="225"/>
                </a:cxn>
                <a:cxn ang="0">
                  <a:pos x="182" y="237"/>
                </a:cxn>
                <a:cxn ang="0">
                  <a:pos x="219" y="240"/>
                </a:cxn>
                <a:cxn ang="0">
                  <a:pos x="266" y="196"/>
                </a:cxn>
                <a:cxn ang="0">
                  <a:pos x="255" y="203"/>
                </a:cxn>
                <a:cxn ang="0">
                  <a:pos x="255" y="203"/>
                </a:cxn>
                <a:cxn ang="0">
                  <a:pos x="213" y="44"/>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55" y="203"/>
                  </a:lnTo>
                  <a:lnTo>
                    <a:pt x="213" y="4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1" name="Freeform 161"/>
            <p:cNvSpPr>
              <a:spLocks/>
            </p:cNvSpPr>
            <p:nvPr/>
          </p:nvSpPr>
          <p:spPr bwMode="auto">
            <a:xfrm>
              <a:off x="1826" y="1230"/>
              <a:ext cx="518" cy="380"/>
            </a:xfrm>
            <a:custGeom>
              <a:avLst/>
              <a:gdLst/>
              <a:ahLst/>
              <a:cxnLst>
                <a:cxn ang="0">
                  <a:pos x="440" y="8"/>
                </a:cxn>
                <a:cxn ang="0">
                  <a:pos x="380" y="22"/>
                </a:cxn>
                <a:cxn ang="0">
                  <a:pos x="344" y="52"/>
                </a:cxn>
                <a:cxn ang="0">
                  <a:pos x="303" y="74"/>
                </a:cxn>
                <a:cxn ang="0">
                  <a:pos x="249" y="88"/>
                </a:cxn>
                <a:cxn ang="0">
                  <a:pos x="208" y="102"/>
                </a:cxn>
                <a:cxn ang="0">
                  <a:pos x="154" y="132"/>
                </a:cxn>
                <a:cxn ang="0">
                  <a:pos x="119" y="175"/>
                </a:cxn>
                <a:cxn ang="0">
                  <a:pos x="89" y="262"/>
                </a:cxn>
                <a:cxn ang="0">
                  <a:pos x="77" y="277"/>
                </a:cxn>
                <a:cxn ang="0">
                  <a:pos x="35" y="299"/>
                </a:cxn>
                <a:cxn ang="0">
                  <a:pos x="0" y="350"/>
                </a:cxn>
                <a:cxn ang="0">
                  <a:pos x="30" y="372"/>
                </a:cxn>
                <a:cxn ang="0">
                  <a:pos x="101" y="379"/>
                </a:cxn>
                <a:cxn ang="0">
                  <a:pos x="131" y="328"/>
                </a:cxn>
                <a:cxn ang="0">
                  <a:pos x="214" y="262"/>
                </a:cxn>
                <a:cxn ang="0">
                  <a:pos x="243" y="248"/>
                </a:cxn>
                <a:cxn ang="0">
                  <a:pos x="291" y="219"/>
                </a:cxn>
                <a:cxn ang="0">
                  <a:pos x="350" y="197"/>
                </a:cxn>
                <a:cxn ang="0">
                  <a:pos x="446" y="190"/>
                </a:cxn>
                <a:cxn ang="0">
                  <a:pos x="475" y="233"/>
                </a:cxn>
                <a:cxn ang="0">
                  <a:pos x="493" y="204"/>
                </a:cxn>
                <a:cxn ang="0">
                  <a:pos x="517" y="161"/>
                </a:cxn>
                <a:cxn ang="0">
                  <a:pos x="517" y="124"/>
                </a:cxn>
                <a:cxn ang="0">
                  <a:pos x="517" y="66"/>
                </a:cxn>
                <a:cxn ang="0">
                  <a:pos x="517" y="37"/>
                </a:cxn>
                <a:cxn ang="0">
                  <a:pos x="469" y="0"/>
                </a:cxn>
                <a:cxn ang="0">
                  <a:pos x="451" y="0"/>
                </a:cxn>
                <a:cxn ang="0">
                  <a:pos x="440" y="8"/>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2" name="Freeform 162"/>
            <p:cNvSpPr>
              <a:spLocks/>
            </p:cNvSpPr>
            <p:nvPr/>
          </p:nvSpPr>
          <p:spPr bwMode="auto">
            <a:xfrm>
              <a:off x="2111" y="1026"/>
              <a:ext cx="156" cy="220"/>
            </a:xfrm>
            <a:custGeom>
              <a:avLst/>
              <a:gdLst/>
              <a:ahLst/>
              <a:cxnLst>
                <a:cxn ang="0">
                  <a:pos x="155" y="190"/>
                </a:cxn>
                <a:cxn ang="0">
                  <a:pos x="131" y="182"/>
                </a:cxn>
                <a:cxn ang="0">
                  <a:pos x="131" y="117"/>
                </a:cxn>
                <a:cxn ang="0">
                  <a:pos x="107" y="37"/>
                </a:cxn>
                <a:cxn ang="0">
                  <a:pos x="48" y="0"/>
                </a:cxn>
                <a:cxn ang="0">
                  <a:pos x="12" y="0"/>
                </a:cxn>
                <a:cxn ang="0">
                  <a:pos x="0" y="23"/>
                </a:cxn>
                <a:cxn ang="0">
                  <a:pos x="12" y="74"/>
                </a:cxn>
                <a:cxn ang="0">
                  <a:pos x="48" y="110"/>
                </a:cxn>
                <a:cxn ang="0">
                  <a:pos x="65" y="168"/>
                </a:cxn>
                <a:cxn ang="0">
                  <a:pos x="71" y="212"/>
                </a:cxn>
                <a:cxn ang="0">
                  <a:pos x="71" y="219"/>
                </a:cxn>
                <a:cxn ang="0">
                  <a:pos x="113" y="219"/>
                </a:cxn>
                <a:cxn ang="0">
                  <a:pos x="155" y="190"/>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3" name="Freeform 163"/>
            <p:cNvSpPr>
              <a:spLocks/>
            </p:cNvSpPr>
            <p:nvPr/>
          </p:nvSpPr>
          <p:spPr bwMode="auto">
            <a:xfrm>
              <a:off x="1689" y="1114"/>
              <a:ext cx="429" cy="379"/>
            </a:xfrm>
            <a:custGeom>
              <a:avLst/>
              <a:gdLst/>
              <a:ahLst/>
              <a:cxnLst>
                <a:cxn ang="0">
                  <a:pos x="250" y="14"/>
                </a:cxn>
                <a:cxn ang="0">
                  <a:pos x="208" y="0"/>
                </a:cxn>
                <a:cxn ang="0">
                  <a:pos x="167" y="7"/>
                </a:cxn>
                <a:cxn ang="0">
                  <a:pos x="149" y="73"/>
                </a:cxn>
                <a:cxn ang="0">
                  <a:pos x="149" y="116"/>
                </a:cxn>
                <a:cxn ang="0">
                  <a:pos x="155" y="145"/>
                </a:cxn>
                <a:cxn ang="0">
                  <a:pos x="131" y="175"/>
                </a:cxn>
                <a:cxn ang="0">
                  <a:pos x="89" y="175"/>
                </a:cxn>
                <a:cxn ang="0">
                  <a:pos x="77" y="175"/>
                </a:cxn>
                <a:cxn ang="0">
                  <a:pos x="71" y="175"/>
                </a:cxn>
                <a:cxn ang="0">
                  <a:pos x="30" y="190"/>
                </a:cxn>
                <a:cxn ang="0">
                  <a:pos x="6" y="226"/>
                </a:cxn>
                <a:cxn ang="0">
                  <a:pos x="0" y="269"/>
                </a:cxn>
                <a:cxn ang="0">
                  <a:pos x="12" y="328"/>
                </a:cxn>
                <a:cxn ang="0">
                  <a:pos x="54" y="349"/>
                </a:cxn>
                <a:cxn ang="0">
                  <a:pos x="65" y="371"/>
                </a:cxn>
                <a:cxn ang="0">
                  <a:pos x="77" y="378"/>
                </a:cxn>
                <a:cxn ang="0">
                  <a:pos x="172" y="298"/>
                </a:cxn>
                <a:cxn ang="0">
                  <a:pos x="190" y="269"/>
                </a:cxn>
                <a:cxn ang="0">
                  <a:pos x="214" y="226"/>
                </a:cxn>
                <a:cxn ang="0">
                  <a:pos x="250" y="182"/>
                </a:cxn>
                <a:cxn ang="0">
                  <a:pos x="309" y="168"/>
                </a:cxn>
                <a:cxn ang="0">
                  <a:pos x="339" y="153"/>
                </a:cxn>
                <a:cxn ang="0">
                  <a:pos x="398" y="124"/>
                </a:cxn>
                <a:cxn ang="0">
                  <a:pos x="416" y="109"/>
                </a:cxn>
                <a:cxn ang="0">
                  <a:pos x="428" y="94"/>
                </a:cxn>
                <a:cxn ang="0">
                  <a:pos x="404" y="65"/>
                </a:cxn>
                <a:cxn ang="0">
                  <a:pos x="404" y="65"/>
                </a:cxn>
                <a:cxn ang="0">
                  <a:pos x="250" y="14"/>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404" y="65"/>
                  </a:lnTo>
                  <a:lnTo>
                    <a:pt x="250" y="1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4" name="Freeform 164"/>
            <p:cNvSpPr>
              <a:spLocks/>
            </p:cNvSpPr>
            <p:nvPr/>
          </p:nvSpPr>
          <p:spPr bwMode="auto">
            <a:xfrm>
              <a:off x="2022" y="1026"/>
              <a:ext cx="96" cy="133"/>
            </a:xfrm>
            <a:custGeom>
              <a:avLst/>
              <a:gdLst/>
              <a:ahLst/>
              <a:cxnLst>
                <a:cxn ang="0">
                  <a:pos x="65" y="0"/>
                </a:cxn>
                <a:cxn ang="0">
                  <a:pos x="30" y="15"/>
                </a:cxn>
                <a:cxn ang="0">
                  <a:pos x="12" y="52"/>
                </a:cxn>
                <a:cxn ang="0">
                  <a:pos x="0" y="110"/>
                </a:cxn>
                <a:cxn ang="0">
                  <a:pos x="24" y="124"/>
                </a:cxn>
                <a:cxn ang="0">
                  <a:pos x="42" y="132"/>
                </a:cxn>
                <a:cxn ang="0">
                  <a:pos x="65" y="132"/>
                </a:cxn>
                <a:cxn ang="0">
                  <a:pos x="77" y="110"/>
                </a:cxn>
                <a:cxn ang="0">
                  <a:pos x="95" y="95"/>
                </a:cxn>
                <a:cxn ang="0">
                  <a:pos x="95" y="74"/>
                </a:cxn>
                <a:cxn ang="0">
                  <a:pos x="65" y="0"/>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5" name="Freeform 165"/>
            <p:cNvSpPr>
              <a:spLocks/>
            </p:cNvSpPr>
            <p:nvPr/>
          </p:nvSpPr>
          <p:spPr bwMode="auto">
            <a:xfrm>
              <a:off x="1955" y="1587"/>
              <a:ext cx="122" cy="146"/>
            </a:xfrm>
            <a:custGeom>
              <a:avLst/>
              <a:gdLst/>
              <a:ahLst/>
              <a:cxnLst>
                <a:cxn ang="0">
                  <a:pos x="84" y="145"/>
                </a:cxn>
                <a:cxn ang="0">
                  <a:pos x="121" y="95"/>
                </a:cxn>
                <a:cxn ang="0">
                  <a:pos x="101" y="44"/>
                </a:cxn>
                <a:cxn ang="0">
                  <a:pos x="73" y="0"/>
                </a:cxn>
                <a:cxn ang="0">
                  <a:pos x="59" y="34"/>
                </a:cxn>
                <a:cxn ang="0">
                  <a:pos x="25" y="58"/>
                </a:cxn>
                <a:cxn ang="0">
                  <a:pos x="0" y="100"/>
                </a:cxn>
                <a:cxn ang="0">
                  <a:pos x="38" y="120"/>
                </a:cxn>
                <a:cxn ang="0">
                  <a:pos x="102" y="145"/>
                </a:cxn>
                <a:cxn ang="0">
                  <a:pos x="64" y="141"/>
                </a:cxn>
                <a:cxn ang="0">
                  <a:pos x="84" y="145"/>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6" name="Freeform 166"/>
            <p:cNvSpPr>
              <a:spLocks/>
            </p:cNvSpPr>
            <p:nvPr/>
          </p:nvSpPr>
          <p:spPr bwMode="auto">
            <a:xfrm>
              <a:off x="1850" y="1667"/>
              <a:ext cx="381" cy="503"/>
            </a:xfrm>
            <a:custGeom>
              <a:avLst/>
              <a:gdLst/>
              <a:ahLst/>
              <a:cxnLst>
                <a:cxn ang="0">
                  <a:pos x="83" y="0"/>
                </a:cxn>
                <a:cxn ang="0">
                  <a:pos x="29" y="22"/>
                </a:cxn>
                <a:cxn ang="0">
                  <a:pos x="0" y="51"/>
                </a:cxn>
                <a:cxn ang="0">
                  <a:pos x="29" y="117"/>
                </a:cxn>
                <a:cxn ang="0">
                  <a:pos x="11" y="139"/>
                </a:cxn>
                <a:cxn ang="0">
                  <a:pos x="59" y="168"/>
                </a:cxn>
                <a:cxn ang="0">
                  <a:pos x="101" y="204"/>
                </a:cxn>
                <a:cxn ang="0">
                  <a:pos x="124" y="211"/>
                </a:cxn>
                <a:cxn ang="0">
                  <a:pos x="160" y="241"/>
                </a:cxn>
                <a:cxn ang="0">
                  <a:pos x="184" y="328"/>
                </a:cxn>
                <a:cxn ang="0">
                  <a:pos x="184" y="379"/>
                </a:cxn>
                <a:cxn ang="0">
                  <a:pos x="219" y="423"/>
                </a:cxn>
                <a:cxn ang="0">
                  <a:pos x="243" y="466"/>
                </a:cxn>
                <a:cxn ang="0">
                  <a:pos x="267" y="495"/>
                </a:cxn>
                <a:cxn ang="0">
                  <a:pos x="332" y="502"/>
                </a:cxn>
                <a:cxn ang="0">
                  <a:pos x="344" y="495"/>
                </a:cxn>
                <a:cxn ang="0">
                  <a:pos x="368" y="437"/>
                </a:cxn>
                <a:cxn ang="0">
                  <a:pos x="380" y="401"/>
                </a:cxn>
                <a:cxn ang="0">
                  <a:pos x="338" y="321"/>
                </a:cxn>
                <a:cxn ang="0">
                  <a:pos x="309" y="262"/>
                </a:cxn>
                <a:cxn ang="0">
                  <a:pos x="297" y="233"/>
                </a:cxn>
                <a:cxn ang="0">
                  <a:pos x="231" y="153"/>
                </a:cxn>
                <a:cxn ang="0">
                  <a:pos x="202" y="109"/>
                </a:cxn>
                <a:cxn ang="0">
                  <a:pos x="190" y="88"/>
                </a:cxn>
                <a:cxn ang="0">
                  <a:pos x="190" y="73"/>
                </a:cxn>
                <a:cxn ang="0">
                  <a:pos x="83" y="0"/>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7" name="Freeform 167"/>
            <p:cNvSpPr>
              <a:spLocks/>
            </p:cNvSpPr>
            <p:nvPr/>
          </p:nvSpPr>
          <p:spPr bwMode="auto">
            <a:xfrm>
              <a:off x="1938" y="2142"/>
              <a:ext cx="234" cy="231"/>
            </a:xfrm>
            <a:custGeom>
              <a:avLst/>
              <a:gdLst/>
              <a:ahLst/>
              <a:cxnLst>
                <a:cxn ang="0">
                  <a:pos x="191" y="98"/>
                </a:cxn>
                <a:cxn ang="0">
                  <a:pos x="18" y="0"/>
                </a:cxn>
                <a:cxn ang="0">
                  <a:pos x="18" y="7"/>
                </a:cxn>
                <a:cxn ang="0">
                  <a:pos x="0" y="137"/>
                </a:cxn>
                <a:cxn ang="0">
                  <a:pos x="27" y="159"/>
                </a:cxn>
                <a:cxn ang="0">
                  <a:pos x="80" y="195"/>
                </a:cxn>
                <a:cxn ang="0">
                  <a:pos x="152" y="210"/>
                </a:cxn>
                <a:cxn ang="0">
                  <a:pos x="178" y="220"/>
                </a:cxn>
                <a:cxn ang="0">
                  <a:pos x="233" y="230"/>
                </a:cxn>
                <a:cxn ang="0">
                  <a:pos x="232" y="210"/>
                </a:cxn>
                <a:cxn ang="0">
                  <a:pos x="191" y="98"/>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8" name="Freeform 168"/>
            <p:cNvSpPr>
              <a:spLocks/>
            </p:cNvSpPr>
            <p:nvPr/>
          </p:nvSpPr>
          <p:spPr bwMode="auto">
            <a:xfrm>
              <a:off x="1642" y="1440"/>
              <a:ext cx="238" cy="352"/>
            </a:xfrm>
            <a:custGeom>
              <a:avLst/>
              <a:gdLst/>
              <a:ahLst/>
              <a:cxnLst>
                <a:cxn ang="0">
                  <a:pos x="237" y="227"/>
                </a:cxn>
                <a:cxn ang="0">
                  <a:pos x="214" y="184"/>
                </a:cxn>
                <a:cxn ang="0">
                  <a:pos x="172" y="154"/>
                </a:cxn>
                <a:cxn ang="0">
                  <a:pos x="142" y="140"/>
                </a:cxn>
                <a:cxn ang="0">
                  <a:pos x="125" y="111"/>
                </a:cxn>
                <a:cxn ang="0">
                  <a:pos x="132" y="31"/>
                </a:cxn>
                <a:cxn ang="0">
                  <a:pos x="47" y="0"/>
                </a:cxn>
                <a:cxn ang="0">
                  <a:pos x="24" y="9"/>
                </a:cxn>
                <a:cxn ang="0">
                  <a:pos x="6" y="31"/>
                </a:cxn>
                <a:cxn ang="0">
                  <a:pos x="0" y="89"/>
                </a:cxn>
                <a:cxn ang="0">
                  <a:pos x="6" y="118"/>
                </a:cxn>
                <a:cxn ang="0">
                  <a:pos x="24" y="147"/>
                </a:cxn>
                <a:cxn ang="0">
                  <a:pos x="53" y="169"/>
                </a:cxn>
                <a:cxn ang="0">
                  <a:pos x="113" y="198"/>
                </a:cxn>
                <a:cxn ang="0">
                  <a:pos x="119" y="213"/>
                </a:cxn>
                <a:cxn ang="0">
                  <a:pos x="142" y="256"/>
                </a:cxn>
                <a:cxn ang="0">
                  <a:pos x="196" y="308"/>
                </a:cxn>
                <a:cxn ang="0">
                  <a:pos x="214" y="336"/>
                </a:cxn>
                <a:cxn ang="0">
                  <a:pos x="237" y="351"/>
                </a:cxn>
                <a:cxn ang="0">
                  <a:pos x="237" y="227"/>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09" name="Freeform 169"/>
            <p:cNvSpPr>
              <a:spLocks/>
            </p:cNvSpPr>
            <p:nvPr/>
          </p:nvSpPr>
          <p:spPr bwMode="auto">
            <a:xfrm>
              <a:off x="1754" y="1798"/>
              <a:ext cx="316" cy="394"/>
            </a:xfrm>
            <a:custGeom>
              <a:avLst/>
              <a:gdLst/>
              <a:ahLst/>
              <a:cxnLst>
                <a:cxn ang="0">
                  <a:pos x="244" y="212"/>
                </a:cxn>
                <a:cxn ang="0">
                  <a:pos x="208" y="182"/>
                </a:cxn>
                <a:cxn ang="0">
                  <a:pos x="173" y="138"/>
                </a:cxn>
                <a:cxn ang="0">
                  <a:pos x="137" y="110"/>
                </a:cxn>
                <a:cxn ang="0">
                  <a:pos x="60" y="58"/>
                </a:cxn>
                <a:cxn ang="0">
                  <a:pos x="18" y="15"/>
                </a:cxn>
                <a:cxn ang="0">
                  <a:pos x="12" y="0"/>
                </a:cxn>
                <a:cxn ang="0">
                  <a:pos x="0" y="15"/>
                </a:cxn>
                <a:cxn ang="0">
                  <a:pos x="0" y="80"/>
                </a:cxn>
                <a:cxn ang="0">
                  <a:pos x="24" y="110"/>
                </a:cxn>
                <a:cxn ang="0">
                  <a:pos x="48" y="146"/>
                </a:cxn>
                <a:cxn ang="0">
                  <a:pos x="84" y="190"/>
                </a:cxn>
                <a:cxn ang="0">
                  <a:pos x="102" y="212"/>
                </a:cxn>
                <a:cxn ang="0">
                  <a:pos x="155" y="262"/>
                </a:cxn>
                <a:cxn ang="0">
                  <a:pos x="167" y="299"/>
                </a:cxn>
                <a:cxn ang="0">
                  <a:pos x="191" y="335"/>
                </a:cxn>
                <a:cxn ang="0">
                  <a:pos x="191" y="371"/>
                </a:cxn>
                <a:cxn ang="0">
                  <a:pos x="197" y="393"/>
                </a:cxn>
                <a:cxn ang="0">
                  <a:pos x="238" y="320"/>
                </a:cxn>
                <a:cxn ang="0">
                  <a:pos x="250" y="299"/>
                </a:cxn>
                <a:cxn ang="0">
                  <a:pos x="298" y="284"/>
                </a:cxn>
                <a:cxn ang="0">
                  <a:pos x="315" y="284"/>
                </a:cxn>
                <a:cxn ang="0">
                  <a:pos x="315" y="248"/>
                </a:cxn>
                <a:cxn ang="0">
                  <a:pos x="244" y="212"/>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10" name="Freeform 170"/>
            <p:cNvSpPr>
              <a:spLocks/>
            </p:cNvSpPr>
            <p:nvPr/>
          </p:nvSpPr>
          <p:spPr bwMode="auto">
            <a:xfrm>
              <a:off x="1612" y="1696"/>
              <a:ext cx="185" cy="256"/>
            </a:xfrm>
            <a:custGeom>
              <a:avLst/>
              <a:gdLst/>
              <a:ahLst/>
              <a:cxnLst>
                <a:cxn ang="0">
                  <a:pos x="184" y="124"/>
                </a:cxn>
                <a:cxn ang="0">
                  <a:pos x="166" y="80"/>
                </a:cxn>
                <a:cxn ang="0">
                  <a:pos x="119" y="29"/>
                </a:cxn>
                <a:cxn ang="0">
                  <a:pos x="47" y="0"/>
                </a:cxn>
                <a:cxn ang="0">
                  <a:pos x="24" y="0"/>
                </a:cxn>
                <a:cxn ang="0">
                  <a:pos x="24" y="66"/>
                </a:cxn>
                <a:cxn ang="0">
                  <a:pos x="24" y="124"/>
                </a:cxn>
                <a:cxn ang="0">
                  <a:pos x="0" y="153"/>
                </a:cxn>
                <a:cxn ang="0">
                  <a:pos x="0" y="212"/>
                </a:cxn>
                <a:cxn ang="0">
                  <a:pos x="24" y="240"/>
                </a:cxn>
                <a:cxn ang="0">
                  <a:pos x="41" y="240"/>
                </a:cxn>
                <a:cxn ang="0">
                  <a:pos x="77" y="240"/>
                </a:cxn>
                <a:cxn ang="0">
                  <a:pos x="101" y="255"/>
                </a:cxn>
                <a:cxn ang="0">
                  <a:pos x="137" y="248"/>
                </a:cxn>
                <a:cxn ang="0">
                  <a:pos x="148" y="240"/>
                </a:cxn>
                <a:cxn ang="0">
                  <a:pos x="148" y="240"/>
                </a:cxn>
                <a:cxn ang="0">
                  <a:pos x="184" y="124"/>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48" y="240"/>
                  </a:lnTo>
                  <a:lnTo>
                    <a:pt x="184" y="124"/>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sp>
          <p:nvSpPr>
            <p:cNvPr id="548011" name="Freeform 171"/>
            <p:cNvSpPr>
              <a:spLocks/>
            </p:cNvSpPr>
            <p:nvPr/>
          </p:nvSpPr>
          <p:spPr bwMode="auto">
            <a:xfrm>
              <a:off x="1695" y="1966"/>
              <a:ext cx="244" cy="343"/>
            </a:xfrm>
            <a:custGeom>
              <a:avLst/>
              <a:gdLst/>
              <a:ahLst/>
              <a:cxnLst>
                <a:cxn ang="0">
                  <a:pos x="217" y="240"/>
                </a:cxn>
                <a:cxn ang="0">
                  <a:pos x="184" y="167"/>
                </a:cxn>
                <a:cxn ang="0">
                  <a:pos x="177" y="124"/>
                </a:cxn>
                <a:cxn ang="0">
                  <a:pos x="131" y="109"/>
                </a:cxn>
                <a:cxn ang="0">
                  <a:pos x="73" y="29"/>
                </a:cxn>
                <a:cxn ang="0">
                  <a:pos x="53" y="7"/>
                </a:cxn>
                <a:cxn ang="0">
                  <a:pos x="13" y="0"/>
                </a:cxn>
                <a:cxn ang="0">
                  <a:pos x="0" y="36"/>
                </a:cxn>
                <a:cxn ang="0">
                  <a:pos x="33" y="87"/>
                </a:cxn>
                <a:cxn ang="0">
                  <a:pos x="33" y="145"/>
                </a:cxn>
                <a:cxn ang="0">
                  <a:pos x="33" y="189"/>
                </a:cxn>
                <a:cxn ang="0">
                  <a:pos x="99" y="269"/>
                </a:cxn>
                <a:cxn ang="0">
                  <a:pos x="112" y="291"/>
                </a:cxn>
                <a:cxn ang="0">
                  <a:pos x="158" y="342"/>
                </a:cxn>
                <a:cxn ang="0">
                  <a:pos x="191" y="327"/>
                </a:cxn>
                <a:cxn ang="0">
                  <a:pos x="217" y="291"/>
                </a:cxn>
                <a:cxn ang="0">
                  <a:pos x="243" y="291"/>
                </a:cxn>
                <a:cxn ang="0">
                  <a:pos x="217" y="240"/>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gradFill rotWithShape="0">
              <a:gsLst>
                <a:gs pos="0">
                  <a:srgbClr val="0099FF"/>
                </a:gs>
                <a:gs pos="100000">
                  <a:srgbClr val="FF0066"/>
                </a:gs>
              </a:gsLst>
              <a:lin ang="5400000" scaled="1"/>
            </a:gradFill>
            <a:ln w="9525">
              <a:noFill/>
              <a:round/>
              <a:headEnd/>
              <a:tailEnd/>
            </a:ln>
            <a:effectLst/>
          </p:spPr>
          <p:txBody>
            <a:bodyPr/>
            <a:lstStyle/>
            <a:p>
              <a:endParaRPr lang="en-US"/>
            </a:p>
          </p:txBody>
        </p:sp>
      </p:grpSp>
      <p:grpSp>
        <p:nvGrpSpPr>
          <p:cNvPr id="3" name="Group 172"/>
          <p:cNvGrpSpPr>
            <a:grpSpLocks/>
          </p:cNvGrpSpPr>
          <p:nvPr/>
        </p:nvGrpSpPr>
        <p:grpSpPr bwMode="auto">
          <a:xfrm>
            <a:off x="6599655" y="2508252"/>
            <a:ext cx="2507221" cy="1304925"/>
            <a:chOff x="3945" y="1626"/>
            <a:chExt cx="1776" cy="822"/>
          </a:xfrm>
        </p:grpSpPr>
        <p:sp>
          <p:nvSpPr>
            <p:cNvPr id="548013" name="Text Box 173"/>
            <p:cNvSpPr txBox="1">
              <a:spLocks noChangeArrowheads="1"/>
            </p:cNvSpPr>
            <p:nvPr/>
          </p:nvSpPr>
          <p:spPr bwMode="auto">
            <a:xfrm>
              <a:off x="3945" y="1626"/>
              <a:ext cx="1776" cy="663"/>
            </a:xfrm>
            <a:prstGeom prst="rect">
              <a:avLst/>
            </a:prstGeom>
            <a:noFill/>
            <a:ln w="9525">
              <a:noFill/>
              <a:miter lim="800000"/>
              <a:headEnd/>
              <a:tailEnd/>
            </a:ln>
            <a:effectLst/>
          </p:spPr>
          <p:txBody>
            <a:bodyPr wrap="none" anchor="ctr">
              <a:spAutoFit/>
            </a:bodyPr>
            <a:lstStyle/>
            <a:p>
              <a:pPr algn="ctr" eaLnBrk="0" hangingPunct="0">
                <a:lnSpc>
                  <a:spcPct val="45000"/>
                </a:lnSpc>
                <a:spcBef>
                  <a:spcPct val="30000"/>
                </a:spcBef>
              </a:pPr>
              <a:r>
                <a:rPr lang="en-US" sz="3200" b="1" dirty="0">
                  <a:solidFill>
                    <a:srgbClr val="FF0080"/>
                  </a:solidFill>
                </a:rPr>
                <a:t>Compulsive</a:t>
              </a:r>
            </a:p>
            <a:p>
              <a:pPr algn="ctr" eaLnBrk="0" hangingPunct="0">
                <a:lnSpc>
                  <a:spcPct val="45000"/>
                </a:lnSpc>
                <a:spcBef>
                  <a:spcPct val="30000"/>
                </a:spcBef>
              </a:pPr>
              <a:r>
                <a:rPr lang="en-US" sz="3200" b="1" dirty="0">
                  <a:solidFill>
                    <a:srgbClr val="FF0080"/>
                  </a:solidFill>
                </a:rPr>
                <a:t>Drug Use</a:t>
              </a:r>
            </a:p>
            <a:p>
              <a:pPr algn="ctr" eaLnBrk="0" hangingPunct="0">
                <a:lnSpc>
                  <a:spcPct val="45000"/>
                </a:lnSpc>
                <a:spcBef>
                  <a:spcPct val="30000"/>
                </a:spcBef>
              </a:pPr>
              <a:r>
                <a:rPr lang="en-US" sz="3200" b="1" dirty="0">
                  <a:solidFill>
                    <a:srgbClr val="FF0080"/>
                  </a:solidFill>
                </a:rPr>
                <a:t>(Addiction)</a:t>
              </a:r>
              <a:endParaRPr lang="en-US" sz="3200" dirty="0"/>
            </a:p>
          </p:txBody>
        </p:sp>
        <p:sp>
          <p:nvSpPr>
            <p:cNvPr id="548014" name="Line 174"/>
            <p:cNvSpPr>
              <a:spLocks noChangeShapeType="1"/>
            </p:cNvSpPr>
            <p:nvPr/>
          </p:nvSpPr>
          <p:spPr bwMode="auto">
            <a:xfrm>
              <a:off x="4128" y="2448"/>
              <a:ext cx="1211" cy="0"/>
            </a:xfrm>
            <a:prstGeom prst="line">
              <a:avLst/>
            </a:prstGeom>
            <a:noFill/>
            <a:ln w="123189">
              <a:solidFill>
                <a:srgbClr val="FF0080"/>
              </a:solidFill>
              <a:round/>
              <a:headEnd/>
              <a:tailEnd type="triangle" w="med" len="med"/>
            </a:ln>
            <a:effectLst>
              <a:outerShdw dist="56796" dir="1593903" algn="ctr" rotWithShape="0">
                <a:schemeClr val="tx2"/>
              </a:outerShdw>
            </a:effectLst>
          </p:spPr>
          <p:txBody>
            <a:bodyPr wrap="none" anchor="ctr"/>
            <a:lstStyle/>
            <a:p>
              <a:endParaRPr lang="en-US"/>
            </a:p>
          </p:txBody>
        </p:sp>
      </p:grpSp>
      <p:grpSp>
        <p:nvGrpSpPr>
          <p:cNvPr id="4" name="Group 175"/>
          <p:cNvGrpSpPr>
            <a:grpSpLocks/>
          </p:cNvGrpSpPr>
          <p:nvPr/>
        </p:nvGrpSpPr>
        <p:grpSpPr bwMode="auto">
          <a:xfrm>
            <a:off x="228601" y="1771650"/>
            <a:ext cx="2209453" cy="895350"/>
            <a:chOff x="163" y="1164"/>
            <a:chExt cx="1565" cy="564"/>
          </a:xfrm>
        </p:grpSpPr>
        <p:sp>
          <p:nvSpPr>
            <p:cNvPr id="548016" name="Text Box 176"/>
            <p:cNvSpPr txBox="1">
              <a:spLocks noChangeArrowheads="1"/>
            </p:cNvSpPr>
            <p:nvPr/>
          </p:nvSpPr>
          <p:spPr bwMode="auto">
            <a:xfrm>
              <a:off x="163" y="1164"/>
              <a:ext cx="1448" cy="430"/>
            </a:xfrm>
            <a:prstGeom prst="rect">
              <a:avLst/>
            </a:prstGeom>
            <a:noFill/>
            <a:ln w="9525">
              <a:noFill/>
              <a:miter lim="800000"/>
              <a:headEnd/>
              <a:tailEnd/>
            </a:ln>
            <a:effectLst/>
          </p:spPr>
          <p:txBody>
            <a:bodyPr wrap="square" anchor="ctr">
              <a:spAutoFit/>
            </a:bodyPr>
            <a:lstStyle/>
            <a:p>
              <a:pPr algn="ctr" eaLnBrk="0" hangingPunct="0">
                <a:lnSpc>
                  <a:spcPct val="45000"/>
                </a:lnSpc>
                <a:spcBef>
                  <a:spcPct val="30000"/>
                </a:spcBef>
              </a:pPr>
              <a:r>
                <a:rPr lang="en-US" sz="3200" b="1" dirty="0">
                  <a:solidFill>
                    <a:srgbClr val="0099FF"/>
                  </a:solidFill>
                </a:rPr>
                <a:t>Voluntary</a:t>
              </a:r>
            </a:p>
            <a:p>
              <a:pPr algn="ctr" eaLnBrk="0" hangingPunct="0">
                <a:lnSpc>
                  <a:spcPct val="45000"/>
                </a:lnSpc>
                <a:spcBef>
                  <a:spcPct val="30000"/>
                </a:spcBef>
              </a:pPr>
              <a:r>
                <a:rPr lang="en-US" sz="3200" b="1" dirty="0">
                  <a:solidFill>
                    <a:srgbClr val="0099FF"/>
                  </a:solidFill>
                </a:rPr>
                <a:t>Drug Use</a:t>
              </a:r>
              <a:endParaRPr lang="en-US" sz="3200" b="1" dirty="0"/>
            </a:p>
          </p:txBody>
        </p:sp>
        <p:sp>
          <p:nvSpPr>
            <p:cNvPr id="548017" name="Line 177"/>
            <p:cNvSpPr>
              <a:spLocks noChangeShapeType="1"/>
            </p:cNvSpPr>
            <p:nvPr/>
          </p:nvSpPr>
          <p:spPr bwMode="auto">
            <a:xfrm>
              <a:off x="325" y="1728"/>
              <a:ext cx="1403" cy="0"/>
            </a:xfrm>
            <a:prstGeom prst="line">
              <a:avLst/>
            </a:prstGeom>
            <a:noFill/>
            <a:ln w="123189">
              <a:solidFill>
                <a:srgbClr val="0099FF"/>
              </a:solidFill>
              <a:round/>
              <a:headEnd/>
              <a:tailEnd type="triangle" w="med" len="med"/>
            </a:ln>
            <a:effectLst>
              <a:outerShdw dist="56796" dir="1593903" algn="ctr" rotWithShape="0">
                <a:schemeClr val="tx2"/>
              </a:outerShdw>
            </a:effectLst>
          </p:spPr>
          <p:txBody>
            <a:bodyPr wrap="none" anchor="ctr"/>
            <a:lstStyle/>
            <a:p>
              <a:endParaRPr lang="en-US"/>
            </a:p>
          </p:txBody>
        </p:sp>
      </p:grpSp>
      <p:grpSp>
        <p:nvGrpSpPr>
          <p:cNvPr id="5" name="Group 178"/>
          <p:cNvGrpSpPr>
            <a:grpSpLocks/>
          </p:cNvGrpSpPr>
          <p:nvPr/>
        </p:nvGrpSpPr>
        <p:grpSpPr bwMode="auto">
          <a:xfrm>
            <a:off x="4164014" y="2597152"/>
            <a:ext cx="731837" cy="747713"/>
            <a:chOff x="2951" y="1636"/>
            <a:chExt cx="519" cy="471"/>
          </a:xfrm>
        </p:grpSpPr>
        <p:sp>
          <p:nvSpPr>
            <p:cNvPr id="548019" name="AutoShape 179"/>
            <p:cNvSpPr>
              <a:spLocks noChangeArrowheads="1"/>
            </p:cNvSpPr>
            <p:nvPr/>
          </p:nvSpPr>
          <p:spPr bwMode="auto">
            <a:xfrm flipV="1">
              <a:off x="2951" y="1636"/>
              <a:ext cx="519" cy="471"/>
            </a:xfrm>
            <a:prstGeom prst="roundRect">
              <a:avLst>
                <a:gd name="adj" fmla="val 17310"/>
              </a:avLst>
            </a:prstGeom>
            <a:solidFill>
              <a:srgbClr val="FFFFFF"/>
            </a:solidFill>
            <a:ln w="0">
              <a:solidFill>
                <a:srgbClr val="000000"/>
              </a:solidFill>
              <a:round/>
              <a:headEnd/>
              <a:tailEnd/>
            </a:ln>
            <a:effectLst/>
          </p:spPr>
          <p:txBody>
            <a:bodyPr wrap="none" anchor="ctr"/>
            <a:lstStyle/>
            <a:p>
              <a:endParaRPr lang="en-US"/>
            </a:p>
          </p:txBody>
        </p:sp>
        <p:sp>
          <p:nvSpPr>
            <p:cNvPr id="548020" name="Oval 180"/>
            <p:cNvSpPr>
              <a:spLocks noChangeArrowheads="1"/>
            </p:cNvSpPr>
            <p:nvPr/>
          </p:nvSpPr>
          <p:spPr bwMode="auto">
            <a:xfrm flipV="1">
              <a:off x="3097" y="1774"/>
              <a:ext cx="226" cy="200"/>
            </a:xfrm>
            <a:prstGeom prst="ellipse">
              <a:avLst/>
            </a:prstGeom>
            <a:solidFill>
              <a:srgbClr val="AAAAAA"/>
            </a:solidFill>
            <a:ln w="0">
              <a:solidFill>
                <a:srgbClr val="000000"/>
              </a:solidFill>
              <a:round/>
              <a:headEnd/>
              <a:tailEnd/>
            </a:ln>
            <a:effectLst/>
          </p:spPr>
          <p:txBody>
            <a:bodyPr wrap="none" anchor="ctr"/>
            <a:lstStyle/>
            <a:p>
              <a:endParaRPr lang="en-US"/>
            </a:p>
          </p:txBody>
        </p:sp>
        <p:sp>
          <p:nvSpPr>
            <p:cNvPr id="548021" name="Oval 181"/>
            <p:cNvSpPr>
              <a:spLocks noChangeArrowheads="1"/>
            </p:cNvSpPr>
            <p:nvPr/>
          </p:nvSpPr>
          <p:spPr bwMode="auto">
            <a:xfrm flipV="1">
              <a:off x="3168" y="1836"/>
              <a:ext cx="85" cy="75"/>
            </a:xfrm>
            <a:prstGeom prst="ellipse">
              <a:avLst/>
            </a:prstGeom>
            <a:solidFill>
              <a:srgbClr val="AAAAAA"/>
            </a:solidFill>
            <a:ln w="0">
              <a:solidFill>
                <a:srgbClr val="000000"/>
              </a:solidFill>
              <a:round/>
              <a:headEnd/>
              <a:tailEnd/>
            </a:ln>
            <a:effectLst/>
          </p:spPr>
          <p:txBody>
            <a:bodyPr wrap="none" anchor="ctr"/>
            <a:lstStyle/>
            <a:p>
              <a:endParaRPr lang="en-US"/>
            </a:p>
          </p:txBody>
        </p:sp>
      </p:grpSp>
      <p:sp>
        <p:nvSpPr>
          <p:cNvPr id="548022" name="Freeform 182"/>
          <p:cNvSpPr>
            <a:spLocks/>
          </p:cNvSpPr>
          <p:nvPr/>
        </p:nvSpPr>
        <p:spPr bwMode="auto">
          <a:xfrm flipV="1">
            <a:off x="4394201" y="2971800"/>
            <a:ext cx="276225" cy="933450"/>
          </a:xfrm>
          <a:custGeom>
            <a:avLst/>
            <a:gdLst/>
            <a:ahLst/>
            <a:cxnLst>
              <a:cxn ang="0">
                <a:pos x="0" y="233"/>
              </a:cxn>
              <a:cxn ang="0">
                <a:pos x="0" y="0"/>
              </a:cxn>
              <a:cxn ang="0">
                <a:pos x="173" y="0"/>
              </a:cxn>
              <a:cxn ang="0">
                <a:pos x="173" y="233"/>
              </a:cxn>
              <a:cxn ang="0">
                <a:pos x="115" y="525"/>
              </a:cxn>
              <a:cxn ang="0">
                <a:pos x="58" y="525"/>
              </a:cxn>
              <a:cxn ang="0">
                <a:pos x="0" y="233"/>
              </a:cxn>
              <a:cxn ang="0">
                <a:pos x="0" y="233"/>
              </a:cxn>
            </a:cxnLst>
            <a:rect l="0" t="0" r="r" b="b"/>
            <a:pathLst>
              <a:path w="174" h="526">
                <a:moveTo>
                  <a:pt x="0" y="233"/>
                </a:moveTo>
                <a:lnTo>
                  <a:pt x="0" y="0"/>
                </a:lnTo>
                <a:lnTo>
                  <a:pt x="173" y="0"/>
                </a:lnTo>
                <a:lnTo>
                  <a:pt x="173" y="233"/>
                </a:lnTo>
                <a:lnTo>
                  <a:pt x="115" y="525"/>
                </a:lnTo>
                <a:lnTo>
                  <a:pt x="58" y="525"/>
                </a:lnTo>
                <a:lnTo>
                  <a:pt x="0" y="233"/>
                </a:lnTo>
                <a:lnTo>
                  <a:pt x="0" y="233"/>
                </a:lnTo>
              </a:path>
            </a:pathLst>
          </a:custGeom>
          <a:solidFill>
            <a:srgbClr val="000000"/>
          </a:solidFill>
          <a:ln w="0" cap="flat" cmpd="sng">
            <a:solidFill>
              <a:srgbClr val="AAAAAA"/>
            </a:solidFill>
            <a:prstDash val="solid"/>
            <a:round/>
            <a:headEnd type="none" w="med" len="med"/>
            <a:tailEnd type="none" w="med" len="med"/>
          </a:ln>
          <a:effectLst/>
        </p:spPr>
        <p:txBody>
          <a:bodyPr/>
          <a:lstStyle/>
          <a:p>
            <a:endParaRPr lang="en-US"/>
          </a:p>
        </p:txBody>
      </p:sp>
      <p:sp>
        <p:nvSpPr>
          <p:cNvPr id="548023" name="Freeform 183"/>
          <p:cNvSpPr>
            <a:spLocks/>
          </p:cNvSpPr>
          <p:nvPr/>
        </p:nvSpPr>
        <p:spPr bwMode="auto">
          <a:xfrm>
            <a:off x="4391026" y="2051050"/>
            <a:ext cx="276225" cy="933450"/>
          </a:xfrm>
          <a:custGeom>
            <a:avLst/>
            <a:gdLst/>
            <a:ahLst/>
            <a:cxnLst>
              <a:cxn ang="0">
                <a:pos x="0" y="233"/>
              </a:cxn>
              <a:cxn ang="0">
                <a:pos x="0" y="0"/>
              </a:cxn>
              <a:cxn ang="0">
                <a:pos x="173" y="0"/>
              </a:cxn>
              <a:cxn ang="0">
                <a:pos x="173" y="233"/>
              </a:cxn>
              <a:cxn ang="0">
                <a:pos x="115" y="525"/>
              </a:cxn>
              <a:cxn ang="0">
                <a:pos x="58" y="525"/>
              </a:cxn>
              <a:cxn ang="0">
                <a:pos x="0" y="233"/>
              </a:cxn>
              <a:cxn ang="0">
                <a:pos x="0" y="233"/>
              </a:cxn>
            </a:cxnLst>
            <a:rect l="0" t="0" r="r" b="b"/>
            <a:pathLst>
              <a:path w="174" h="526">
                <a:moveTo>
                  <a:pt x="0" y="233"/>
                </a:moveTo>
                <a:lnTo>
                  <a:pt x="0" y="0"/>
                </a:lnTo>
                <a:lnTo>
                  <a:pt x="173" y="0"/>
                </a:lnTo>
                <a:lnTo>
                  <a:pt x="173" y="233"/>
                </a:lnTo>
                <a:lnTo>
                  <a:pt x="115" y="525"/>
                </a:lnTo>
                <a:lnTo>
                  <a:pt x="58" y="525"/>
                </a:lnTo>
                <a:lnTo>
                  <a:pt x="0" y="233"/>
                </a:lnTo>
                <a:lnTo>
                  <a:pt x="0" y="233"/>
                </a:lnTo>
              </a:path>
            </a:pathLst>
          </a:custGeom>
          <a:solidFill>
            <a:srgbClr val="000000"/>
          </a:solidFill>
          <a:ln w="0" cap="flat" cmpd="sng">
            <a:solidFill>
              <a:srgbClr val="AAAAAA"/>
            </a:solidFill>
            <a:prstDash val="solid"/>
            <a:round/>
            <a:headEnd type="none" w="med" len="med"/>
            <a:tailEnd type="non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48023"/>
                                        </p:tgtEl>
                                        <p:attrNameLst>
                                          <p:attrName>style.visibility</p:attrName>
                                        </p:attrNameLst>
                                      </p:cBhvr>
                                      <p:to>
                                        <p:strVal val="visible"/>
                                      </p:to>
                                    </p:set>
                                    <p:animEffect transition="in" filter="dissolve">
                                      <p:cBhvr>
                                        <p:cTn id="15" dur="500"/>
                                        <p:tgtEl>
                                          <p:spTgt spid="548023"/>
                                        </p:tgtEl>
                                      </p:cBhvr>
                                    </p:animEffect>
                                  </p:childTnLst>
                                  <p:subTnLst>
                                    <p:set>
                                      <p:cBhvr override="childStyle">
                                        <p:cTn dur="1" fill="hold" display="0" masterRel="nextClick" afterEffect="1"/>
                                        <p:tgtEl>
                                          <p:spTgt spid="548023"/>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548022"/>
                                        </p:tgtEl>
                                        <p:attrNameLst>
                                          <p:attrName>style.visibility</p:attrName>
                                        </p:attrNameLst>
                                      </p:cBhvr>
                                      <p:to>
                                        <p:strVal val="visible"/>
                                      </p:to>
                                    </p:set>
                                    <p:anim calcmode="lin" valueType="num">
                                      <p:cBhvr>
                                        <p:cTn id="20" dur="500" fill="hold"/>
                                        <p:tgtEl>
                                          <p:spTgt spid="548022"/>
                                        </p:tgtEl>
                                        <p:attrNameLst>
                                          <p:attrName>ppt_x</p:attrName>
                                        </p:attrNameLst>
                                      </p:cBhvr>
                                      <p:tavLst>
                                        <p:tav tm="0">
                                          <p:val>
                                            <p:strVal val="#ppt_x"/>
                                          </p:val>
                                        </p:tav>
                                        <p:tav tm="100000">
                                          <p:val>
                                            <p:strVal val="#ppt_x"/>
                                          </p:val>
                                        </p:tav>
                                      </p:tavLst>
                                    </p:anim>
                                    <p:anim calcmode="lin" valueType="num">
                                      <p:cBhvr>
                                        <p:cTn id="21" dur="500" fill="hold"/>
                                        <p:tgtEl>
                                          <p:spTgt spid="548022"/>
                                        </p:tgtEl>
                                        <p:attrNameLst>
                                          <p:attrName>ppt_y</p:attrName>
                                        </p:attrNameLst>
                                      </p:cBhvr>
                                      <p:tavLst>
                                        <p:tav tm="0">
                                          <p:val>
                                            <p:strVal val="#ppt_y-#ppt_h/2"/>
                                          </p:val>
                                        </p:tav>
                                        <p:tav tm="100000">
                                          <p:val>
                                            <p:strVal val="#ppt_y"/>
                                          </p:val>
                                        </p:tav>
                                      </p:tavLst>
                                    </p:anim>
                                    <p:anim calcmode="lin" valueType="num">
                                      <p:cBhvr>
                                        <p:cTn id="22" dur="500" fill="hold"/>
                                        <p:tgtEl>
                                          <p:spTgt spid="548022"/>
                                        </p:tgtEl>
                                        <p:attrNameLst>
                                          <p:attrName>ppt_w</p:attrName>
                                        </p:attrNameLst>
                                      </p:cBhvr>
                                      <p:tavLst>
                                        <p:tav tm="0">
                                          <p:val>
                                            <p:strVal val="#ppt_w"/>
                                          </p:val>
                                        </p:tav>
                                        <p:tav tm="100000">
                                          <p:val>
                                            <p:strVal val="#ppt_w"/>
                                          </p:val>
                                        </p:tav>
                                      </p:tavLst>
                                    </p:anim>
                                    <p:anim calcmode="lin" valueType="num">
                                      <p:cBhvr>
                                        <p:cTn id="23" dur="500" fill="hold"/>
                                        <p:tgtEl>
                                          <p:spTgt spid="548022"/>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022" grpId="0" animBg="1"/>
      <p:bldP spid="5480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4000" smtClean="0"/>
              <a:t>Two “Types” of Rx Drug Abusers</a:t>
            </a:r>
          </a:p>
        </p:txBody>
      </p:sp>
      <p:sp>
        <p:nvSpPr>
          <p:cNvPr id="92163" name="Rectangle 3"/>
          <p:cNvSpPr>
            <a:spLocks noGrp="1" noChangeArrowheads="1"/>
          </p:cNvSpPr>
          <p:nvPr>
            <p:ph sz="half" idx="1"/>
          </p:nvPr>
        </p:nvSpPr>
        <p:spPr/>
        <p:txBody>
          <a:bodyPr/>
          <a:lstStyle/>
          <a:p>
            <a:pPr eaLnBrk="1" hangingPunct="1"/>
            <a:r>
              <a:rPr lang="en-US" smtClean="0"/>
              <a:t>The Drug Abuser who likes Rx drugs.</a:t>
            </a:r>
          </a:p>
          <a:p>
            <a:pPr lvl="1" eaLnBrk="1" hangingPunct="1"/>
            <a:r>
              <a:rPr lang="en-US" smtClean="0"/>
              <a:t>Frequently use other drugs (cocaine, alcohol, heroin, other non-Rx drugs)</a:t>
            </a:r>
          </a:p>
          <a:p>
            <a:pPr lvl="1" eaLnBrk="1" hangingPunct="1"/>
            <a:r>
              <a:rPr lang="en-US" smtClean="0"/>
              <a:t>Fits the “model” of a drug abuser.</a:t>
            </a:r>
          </a:p>
          <a:p>
            <a:pPr lvl="1" eaLnBrk="1" hangingPunct="1"/>
            <a:r>
              <a:rPr lang="en-US" smtClean="0"/>
              <a:t>“addicted” to high</a:t>
            </a:r>
          </a:p>
        </p:txBody>
      </p:sp>
      <p:sp>
        <p:nvSpPr>
          <p:cNvPr id="92164" name="Rectangle 4"/>
          <p:cNvSpPr>
            <a:spLocks noGrp="1" noChangeArrowheads="1"/>
          </p:cNvSpPr>
          <p:nvPr>
            <p:ph sz="half" idx="2"/>
          </p:nvPr>
        </p:nvSpPr>
        <p:spPr/>
        <p:txBody>
          <a:bodyPr/>
          <a:lstStyle/>
          <a:p>
            <a:pPr eaLnBrk="1" hangingPunct="1"/>
            <a:r>
              <a:rPr lang="en-US" smtClean="0"/>
              <a:t>The Patient who becomes dependent on their medication</a:t>
            </a:r>
          </a:p>
          <a:p>
            <a:pPr lvl="1" eaLnBrk="1" hangingPunct="1"/>
            <a:r>
              <a:rPr lang="en-US" smtClean="0"/>
              <a:t>Infrequent use of other substances – unless can’t get Rx.</a:t>
            </a:r>
          </a:p>
          <a:p>
            <a:pPr lvl="1" eaLnBrk="1" hangingPunct="1"/>
            <a:r>
              <a:rPr lang="en-US" smtClean="0"/>
              <a:t>Don’t fit “model” of drug user – age, other behaviors.</a:t>
            </a:r>
          </a:p>
          <a:p>
            <a:pPr lvl="1" eaLnBrk="1" hangingPunct="1"/>
            <a:r>
              <a:rPr lang="en-US" smtClean="0"/>
              <a:t>“dependent” on the drug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eaLnBrk="1" hangingPunct="1"/>
            <a:r>
              <a:rPr lang="en-US" sz="4000" smtClean="0"/>
              <a:t>Why Prescription Drug Users May Believe That They Are “Different”</a:t>
            </a:r>
          </a:p>
        </p:txBody>
      </p:sp>
      <p:sp>
        <p:nvSpPr>
          <p:cNvPr id="93187" name="Rectangle 3"/>
          <p:cNvSpPr>
            <a:spLocks noGrp="1" noChangeArrowheads="1"/>
          </p:cNvSpPr>
          <p:nvPr>
            <p:ph idx="1"/>
          </p:nvPr>
        </p:nvSpPr>
        <p:spPr/>
        <p:txBody>
          <a:bodyPr/>
          <a:lstStyle/>
          <a:p>
            <a:pPr eaLnBrk="1" hangingPunct="1"/>
            <a:r>
              <a:rPr lang="en-US" smtClean="0"/>
              <a:t>“I had/have real pain, I wasn’t using these to get high like those drug addicts”</a:t>
            </a:r>
          </a:p>
          <a:p>
            <a:pPr eaLnBrk="1" hangingPunct="1"/>
            <a:r>
              <a:rPr lang="en-US" smtClean="0"/>
              <a:t>“My doctor prescribed these for me. It wasn’t my idea”</a:t>
            </a:r>
          </a:p>
          <a:p>
            <a:pPr eaLnBrk="1" hangingPunct="1"/>
            <a:r>
              <a:rPr lang="en-US" smtClean="0"/>
              <a:t>“I never robbed anyone or did those things that addicts do.”</a:t>
            </a:r>
          </a:p>
          <a:p>
            <a:pPr eaLnBrk="1" hangingPunct="1"/>
            <a:r>
              <a:rPr lang="en-US" smtClean="0"/>
              <a:t>“I have to take something for this pain!”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eaLnBrk="1" hangingPunct="1"/>
            <a:r>
              <a:rPr lang="en-US" sz="4000" smtClean="0"/>
              <a:t>What the Rx Drug User Might Have Trouble Relating To</a:t>
            </a:r>
          </a:p>
        </p:txBody>
      </p:sp>
      <p:sp>
        <p:nvSpPr>
          <p:cNvPr id="94211" name="Rectangle 3"/>
          <p:cNvSpPr>
            <a:spLocks noGrp="1" noChangeArrowheads="1"/>
          </p:cNvSpPr>
          <p:nvPr>
            <p:ph idx="1"/>
          </p:nvPr>
        </p:nvSpPr>
        <p:spPr/>
        <p:txBody>
          <a:bodyPr/>
          <a:lstStyle/>
          <a:p>
            <a:pPr eaLnBrk="1" hangingPunct="1"/>
            <a:r>
              <a:rPr lang="en-US" smtClean="0"/>
              <a:t>“Hitting Bottom”</a:t>
            </a:r>
          </a:p>
          <a:p>
            <a:pPr eaLnBrk="1" hangingPunct="1"/>
            <a:r>
              <a:rPr lang="en-US" smtClean="0"/>
              <a:t>Changing People, Places &amp; Things</a:t>
            </a:r>
          </a:p>
          <a:p>
            <a:pPr eaLnBrk="1" hangingPunct="1"/>
            <a:r>
              <a:rPr lang="en-US" smtClean="0"/>
              <a:t>Change your “Lifestyle”</a:t>
            </a:r>
          </a:p>
          <a:p>
            <a:pPr eaLnBrk="1" hangingPunct="1"/>
            <a:r>
              <a:rPr lang="en-US" smtClean="0"/>
              <a:t>You must be completely abstinent from everything else – alcohol included</a:t>
            </a:r>
          </a:p>
          <a:p>
            <a:pPr eaLnBrk="1" hangingPunct="1"/>
            <a:r>
              <a:rPr lang="en-US" smtClean="0"/>
              <a:t>Going to meetings all of the time.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Marijuana</a:t>
            </a:r>
          </a:p>
        </p:txBody>
      </p:sp>
      <p:sp>
        <p:nvSpPr>
          <p:cNvPr id="95235" name="Rectangle 3"/>
          <p:cNvSpPr>
            <a:spLocks noGrp="1" noChangeArrowheads="1"/>
          </p:cNvSpPr>
          <p:nvPr>
            <p:ph idx="1"/>
          </p:nvPr>
        </p:nvSpPr>
        <p:spPr/>
        <p:txBody>
          <a:bodyPr/>
          <a:lstStyle/>
          <a:p>
            <a:pPr eaLnBrk="1" hangingPunct="1">
              <a:lnSpc>
                <a:spcPct val="90000"/>
              </a:lnSpc>
            </a:pPr>
            <a:r>
              <a:rPr lang="en-US" sz="3600" b="1" smtClean="0"/>
              <a:t>Used since 2,700 BC</a:t>
            </a:r>
          </a:p>
          <a:p>
            <a:pPr eaLnBrk="1" hangingPunct="1">
              <a:lnSpc>
                <a:spcPct val="90000"/>
              </a:lnSpc>
            </a:pPr>
            <a:r>
              <a:rPr lang="en-US" sz="3600" b="1" smtClean="0"/>
              <a:t>More potent today (5-10X) than ‘70’s</a:t>
            </a:r>
          </a:p>
          <a:p>
            <a:pPr eaLnBrk="1" hangingPunct="1">
              <a:lnSpc>
                <a:spcPct val="90000"/>
              </a:lnSpc>
            </a:pPr>
            <a:r>
              <a:rPr lang="en-US" sz="3600" b="1" smtClean="0"/>
              <a:t>Kids starting younger</a:t>
            </a:r>
          </a:p>
          <a:p>
            <a:pPr eaLnBrk="1" hangingPunct="1">
              <a:lnSpc>
                <a:spcPct val="90000"/>
              </a:lnSpc>
            </a:pPr>
            <a:r>
              <a:rPr lang="en-US" sz="3600" b="1" smtClean="0"/>
              <a:t>Eliminates boredom, focus concentration, lowered anxiety, euphoric, increased appetite.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5" name="Rectangle 3"/>
          <p:cNvSpPr>
            <a:spLocks noGrp="1" noChangeArrowheads="1"/>
          </p:cNvSpPr>
          <p:nvPr>
            <p:ph type="ctrTitle"/>
          </p:nvPr>
        </p:nvSpPr>
        <p:spPr>
          <a:xfrm>
            <a:off x="1219200" y="2971800"/>
            <a:ext cx="7772400" cy="1143000"/>
          </a:xfrm>
        </p:spPr>
        <p:txBody>
          <a:bodyPr>
            <a:normAutofit fontScale="90000"/>
          </a:bodyPr>
          <a:lstStyle/>
          <a:p>
            <a:r>
              <a:rPr lang="en-US" sz="6000"/>
              <a:t>Spice/K2 and Synthetic Cannabinoids</a:t>
            </a:r>
            <a:br>
              <a:rPr lang="en-US" sz="6000"/>
            </a:br>
            <a:endParaRPr lang="en-US" sz="6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1490134" y="762003"/>
            <a:ext cx="6637867" cy="1147763"/>
          </a:xfrm>
          <a:noFill/>
          <a:ln/>
        </p:spPr>
        <p:txBody>
          <a:bodyPr lIns="90487" tIns="44450" rIns="90487" bIns="44450"/>
          <a:lstStyle/>
          <a:p>
            <a:r>
              <a:rPr lang="en-US" sz="4000"/>
              <a:t>Preparation of the “incense”:</a:t>
            </a:r>
            <a:endParaRPr lang="en-US" sz="3600"/>
          </a:p>
        </p:txBody>
      </p:sp>
      <p:sp>
        <p:nvSpPr>
          <p:cNvPr id="905219" name="Rectangle 3"/>
          <p:cNvSpPr>
            <a:spLocks noGrp="1" noChangeArrowheads="1"/>
          </p:cNvSpPr>
          <p:nvPr>
            <p:ph idx="1"/>
          </p:nvPr>
        </p:nvSpPr>
        <p:spPr>
          <a:xfrm>
            <a:off x="1761068" y="1905003"/>
            <a:ext cx="6100234" cy="3541713"/>
          </a:xfrm>
          <a:noFill/>
          <a:ln/>
        </p:spPr>
        <p:txBody>
          <a:bodyPr lIns="90487" tIns="44450" rIns="90487" bIns="44450">
            <a:normAutofit lnSpcReduction="10000"/>
          </a:bodyPr>
          <a:lstStyle/>
          <a:p>
            <a:r>
              <a:rPr lang="en-US"/>
              <a:t>botanicals are sprayed with liquid preparations of:</a:t>
            </a:r>
          </a:p>
          <a:p>
            <a:pPr lvl="1"/>
            <a:r>
              <a:rPr lang="en-US"/>
              <a:t>HU-210</a:t>
            </a:r>
          </a:p>
          <a:p>
            <a:pPr lvl="1"/>
            <a:r>
              <a:rPr lang="en-US"/>
              <a:t>HU-211</a:t>
            </a:r>
          </a:p>
          <a:p>
            <a:pPr lvl="1"/>
            <a:r>
              <a:rPr lang="en-US"/>
              <a:t>CP 47,497</a:t>
            </a:r>
          </a:p>
          <a:p>
            <a:pPr lvl="1"/>
            <a:r>
              <a:rPr lang="en-US"/>
              <a:t>JWH-018</a:t>
            </a:r>
          </a:p>
          <a:p>
            <a:pPr lvl="1"/>
            <a:r>
              <a:rPr lang="en-US"/>
              <a:t>JWH-073</a:t>
            </a:r>
          </a:p>
        </p:txBody>
      </p:sp>
      <p:pic>
        <p:nvPicPr>
          <p:cNvPr id="905220" name="Picture 4" descr="K-2"/>
          <p:cNvPicPr>
            <a:picLocks noChangeAspect="1" noChangeArrowheads="1"/>
          </p:cNvPicPr>
          <p:nvPr/>
        </p:nvPicPr>
        <p:blipFill>
          <a:blip r:embed="rId3" cstate="print"/>
          <a:srcRect/>
          <a:stretch>
            <a:fillRect/>
          </a:stretch>
        </p:blipFill>
        <p:spPr bwMode="auto">
          <a:xfrm>
            <a:off x="4538135" y="3394078"/>
            <a:ext cx="4436533" cy="3197225"/>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1286934" y="533403"/>
            <a:ext cx="7518400" cy="1147763"/>
          </a:xfrm>
          <a:noFill/>
          <a:ln/>
        </p:spPr>
        <p:txBody>
          <a:bodyPr lIns="90487" tIns="44450" rIns="90487" bIns="44450">
            <a:normAutofit/>
          </a:bodyPr>
          <a:lstStyle/>
          <a:p>
            <a:r>
              <a:rPr lang="en-US" sz="4000"/>
              <a:t>Origins of Synthetic Cannabinoids</a:t>
            </a:r>
            <a:endParaRPr lang="en-US" sz="3600"/>
          </a:p>
        </p:txBody>
      </p:sp>
      <p:sp>
        <p:nvSpPr>
          <p:cNvPr id="893955" name="Rectangle 3"/>
          <p:cNvSpPr>
            <a:spLocks noGrp="1" noChangeArrowheads="1"/>
          </p:cNvSpPr>
          <p:nvPr>
            <p:ph idx="1"/>
          </p:nvPr>
        </p:nvSpPr>
        <p:spPr>
          <a:xfrm>
            <a:off x="457201" y="2133602"/>
            <a:ext cx="7933267" cy="3541713"/>
          </a:xfrm>
          <a:noFill/>
          <a:ln/>
        </p:spPr>
        <p:txBody>
          <a:bodyPr lIns="90487" tIns="44450" rIns="90487" bIns="44450">
            <a:normAutofit fontScale="92500" lnSpcReduction="10000"/>
          </a:bodyPr>
          <a:lstStyle/>
          <a:p>
            <a:r>
              <a:rPr lang="en-US" sz="2800" dirty="0"/>
              <a:t>HU-210 &amp; HU-211 - synthesized at </a:t>
            </a:r>
            <a:r>
              <a:rPr lang="en-US" sz="2800" i="1" u="sng" dirty="0"/>
              <a:t>Hebrew University</a:t>
            </a:r>
            <a:r>
              <a:rPr lang="en-US" sz="2800" dirty="0"/>
              <a:t>, Israel in 1988.  HU-210 is an anti-inflammatory; HU-211 as an anesthetic </a:t>
            </a:r>
          </a:p>
          <a:p>
            <a:r>
              <a:rPr lang="en-US" sz="2800" dirty="0"/>
              <a:t>CP 47,497 - developed by Pfizer in 1980 as an analgesic</a:t>
            </a:r>
          </a:p>
          <a:p>
            <a:r>
              <a:rPr lang="en-US" sz="2800" dirty="0"/>
              <a:t>JWH-018 &amp; JWH-073 - synthesize by a researcher at Clemson (1995) for use in THC receptor research - </a:t>
            </a:r>
            <a:r>
              <a:rPr lang="en-US" sz="2800" i="1" u="sng" dirty="0"/>
              <a:t>John W. Huffman</a:t>
            </a:r>
          </a:p>
          <a:p>
            <a:r>
              <a:rPr lang="en-US" sz="2800" dirty="0"/>
              <a:t>more than 100 different synthetic </a:t>
            </a:r>
            <a:r>
              <a:rPr lang="en-US" sz="2800" dirty="0" err="1"/>
              <a:t>cannabinoids</a:t>
            </a:r>
            <a:r>
              <a:rPr lang="en-US" sz="2800" dirty="0"/>
              <a:t> have been created</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38150" y="514350"/>
            <a:ext cx="826770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80988" y="276225"/>
            <a:ext cx="8582025"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33375" y="319090"/>
            <a:ext cx="8477250"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b="1" smtClean="0"/>
              <a:t>Addiction is a Brain Disease</a:t>
            </a:r>
          </a:p>
        </p:txBody>
      </p:sp>
      <p:sp>
        <p:nvSpPr>
          <p:cNvPr id="15363" name="Rectangle 1027"/>
          <p:cNvSpPr>
            <a:spLocks noGrp="1" noChangeArrowheads="1"/>
          </p:cNvSpPr>
          <p:nvPr>
            <p:ph idx="1"/>
          </p:nvPr>
        </p:nvSpPr>
        <p:spPr/>
        <p:txBody>
          <a:bodyPr/>
          <a:lstStyle/>
          <a:p>
            <a:pPr algn="ctr" eaLnBrk="1" hangingPunct="1">
              <a:buFontTx/>
              <a:buNone/>
            </a:pPr>
            <a:endParaRPr lang="en-US" smtClean="0"/>
          </a:p>
          <a:p>
            <a:pPr algn="ctr" eaLnBrk="1" hangingPunct="1">
              <a:buFontTx/>
              <a:buNone/>
            </a:pPr>
            <a:r>
              <a:rPr lang="en-US" sz="5400" smtClean="0"/>
              <a:t>Prolonged Use Changes </a:t>
            </a:r>
          </a:p>
          <a:p>
            <a:pPr algn="ctr" eaLnBrk="1" hangingPunct="1">
              <a:buFontTx/>
              <a:buNone/>
            </a:pPr>
            <a:r>
              <a:rPr lang="en-US" sz="5400" smtClean="0"/>
              <a:t>the brain in Fundamental </a:t>
            </a:r>
          </a:p>
          <a:p>
            <a:pPr algn="ctr" eaLnBrk="1" hangingPunct="1">
              <a:buFontTx/>
              <a:buNone/>
            </a:pPr>
            <a:r>
              <a:rPr lang="en-US" sz="5400" smtClean="0"/>
              <a:t>and Long Lasting Ways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1320801" y="304803"/>
            <a:ext cx="6908800" cy="1147763"/>
          </a:xfrm>
          <a:noFill/>
          <a:ln/>
        </p:spPr>
        <p:txBody>
          <a:bodyPr lIns="90487" tIns="44450" rIns="90487" bIns="44450">
            <a:normAutofit fontScale="90000"/>
          </a:bodyPr>
          <a:lstStyle/>
          <a:p>
            <a:r>
              <a:rPr lang="en-US" sz="3600" dirty="0" smtClean="0"/>
              <a:t>Some </a:t>
            </a:r>
            <a:r>
              <a:rPr lang="en-US" sz="3600" dirty="0"/>
              <a:t>Effects of Synthetic </a:t>
            </a:r>
            <a:r>
              <a:rPr lang="en-US" sz="3600" dirty="0" err="1"/>
              <a:t>Cannabinoids</a:t>
            </a:r>
            <a:r>
              <a:rPr lang="en-US" sz="3600" dirty="0"/>
              <a:t> are Similar to THC</a:t>
            </a:r>
          </a:p>
        </p:txBody>
      </p:sp>
      <p:sp>
        <p:nvSpPr>
          <p:cNvPr id="898051" name="Rectangle 3"/>
          <p:cNvSpPr>
            <a:spLocks noGrp="1" noChangeArrowheads="1"/>
          </p:cNvSpPr>
          <p:nvPr>
            <p:ph idx="1"/>
          </p:nvPr>
        </p:nvSpPr>
        <p:spPr>
          <a:xfrm>
            <a:off x="685801" y="2133600"/>
            <a:ext cx="7814733" cy="4038600"/>
          </a:xfrm>
          <a:noFill/>
          <a:ln/>
        </p:spPr>
        <p:txBody>
          <a:bodyPr lIns="90487" tIns="44450" rIns="90487" bIns="44450">
            <a:normAutofit fontScale="77500" lnSpcReduction="20000"/>
          </a:bodyPr>
          <a:lstStyle/>
          <a:p>
            <a:r>
              <a:rPr lang="en-US" sz="3600" dirty="0">
                <a:effectLst/>
              </a:rPr>
              <a:t>increase heart rate &amp; blood pressure</a:t>
            </a:r>
          </a:p>
          <a:p>
            <a:r>
              <a:rPr lang="en-US" sz="3600" dirty="0">
                <a:effectLst/>
              </a:rPr>
              <a:t>altered state of consciousness </a:t>
            </a:r>
          </a:p>
          <a:p>
            <a:r>
              <a:rPr lang="en-US" sz="3600" dirty="0">
                <a:effectLst/>
              </a:rPr>
              <a:t>mild euphoria and relaxation </a:t>
            </a:r>
          </a:p>
          <a:p>
            <a:r>
              <a:rPr lang="en-US" sz="3600" dirty="0">
                <a:effectLst/>
              </a:rPr>
              <a:t>perceptual alterations (time distortion)</a:t>
            </a:r>
          </a:p>
          <a:p>
            <a:r>
              <a:rPr lang="en-US" sz="3600" dirty="0">
                <a:effectLst/>
              </a:rPr>
              <a:t>intensification of sensory experiences</a:t>
            </a:r>
          </a:p>
          <a:p>
            <a:r>
              <a:rPr lang="en-US" sz="3600" dirty="0">
                <a:effectLst/>
              </a:rPr>
              <a:t>pronounced cognitive effects</a:t>
            </a:r>
          </a:p>
          <a:p>
            <a:r>
              <a:rPr lang="en-US" sz="3600" dirty="0">
                <a:effectLst/>
              </a:rPr>
              <a:t>impaired short-term memory </a:t>
            </a:r>
          </a:p>
          <a:p>
            <a:r>
              <a:rPr lang="en-US" sz="3600" dirty="0">
                <a:effectLst/>
              </a:rPr>
              <a:t>reduction in motor skill acuity</a:t>
            </a:r>
          </a:p>
          <a:p>
            <a:r>
              <a:rPr lang="en-US" sz="3600" dirty="0">
                <a:effectLst/>
              </a:rPr>
              <a:t>increase in reaction times</a:t>
            </a:r>
          </a:p>
          <a:p>
            <a:pPr>
              <a:buFont typeface="Monotype Sorts" pitchFamily="28" charset="2"/>
              <a:buNone/>
            </a:pPr>
            <a:endParaRPr lang="en-US" sz="16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a:xfrm>
            <a:off x="1354668" y="762003"/>
            <a:ext cx="6908800" cy="1147763"/>
          </a:xfrm>
          <a:noFill/>
          <a:ln/>
        </p:spPr>
        <p:txBody>
          <a:bodyPr lIns="90487" tIns="44450" rIns="90487" bIns="44450">
            <a:noAutofit/>
          </a:bodyPr>
          <a:lstStyle/>
          <a:p>
            <a:r>
              <a:rPr lang="en-US" sz="3600" dirty="0" smtClean="0"/>
              <a:t>Some </a:t>
            </a:r>
            <a:r>
              <a:rPr lang="en-US" sz="3600" dirty="0"/>
              <a:t>Effects of Synthetic </a:t>
            </a:r>
            <a:r>
              <a:rPr lang="en-US" sz="3600" dirty="0" err="1"/>
              <a:t>Cannabinoids</a:t>
            </a:r>
            <a:r>
              <a:rPr lang="en-US" sz="3600" dirty="0"/>
              <a:t> are Different to THC</a:t>
            </a:r>
          </a:p>
        </p:txBody>
      </p:sp>
      <p:sp>
        <p:nvSpPr>
          <p:cNvPr id="958467" name="Rectangle 3"/>
          <p:cNvSpPr>
            <a:spLocks noGrp="1" noChangeArrowheads="1"/>
          </p:cNvSpPr>
          <p:nvPr>
            <p:ph idx="1"/>
          </p:nvPr>
        </p:nvSpPr>
        <p:spPr>
          <a:xfrm>
            <a:off x="1143001" y="2133602"/>
            <a:ext cx="6976533" cy="4114799"/>
          </a:xfrm>
          <a:noFill/>
          <a:ln/>
        </p:spPr>
        <p:txBody>
          <a:bodyPr lIns="90487" tIns="44450" rIns="90487" bIns="44450">
            <a:noAutofit/>
          </a:bodyPr>
          <a:lstStyle/>
          <a:p>
            <a:r>
              <a:rPr lang="en-US" sz="2800" dirty="0">
                <a:effectLst/>
              </a:rPr>
              <a:t>production inconsistencies</a:t>
            </a:r>
          </a:p>
          <a:p>
            <a:r>
              <a:rPr lang="en-US" sz="2800" dirty="0">
                <a:effectLst/>
              </a:rPr>
              <a:t>herbal incense blends are harsher to inhale </a:t>
            </a:r>
          </a:p>
          <a:p>
            <a:r>
              <a:rPr lang="en-US" sz="2800" dirty="0" smtClean="0">
                <a:solidFill>
                  <a:srgbClr val="FF0000"/>
                </a:solidFill>
                <a:effectLst/>
              </a:rPr>
              <a:t>increased </a:t>
            </a:r>
            <a:r>
              <a:rPr lang="en-US" sz="2800" dirty="0">
                <a:solidFill>
                  <a:srgbClr val="FF0000"/>
                </a:solidFill>
                <a:effectLst/>
              </a:rPr>
              <a:t>restlessness &amp; aggressive behavior </a:t>
            </a:r>
          </a:p>
          <a:p>
            <a:r>
              <a:rPr lang="en-US" sz="2800" dirty="0">
                <a:effectLst/>
              </a:rPr>
              <a:t>herbal incense produces a shorter “high” (perceptual alterations &amp; sensory effects are limited)</a:t>
            </a:r>
          </a:p>
          <a:p>
            <a:r>
              <a:rPr lang="en-US" sz="2800" dirty="0">
                <a:effectLst/>
              </a:rPr>
              <a:t>doesn’t mix well with alcohol (hangovers)</a:t>
            </a:r>
          </a:p>
          <a:p>
            <a:r>
              <a:rPr lang="en-US" sz="2800" dirty="0">
                <a:effectLst/>
              </a:rPr>
              <a:t>incense costs more than marijuana</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xfrm>
            <a:off x="1761067" y="457200"/>
            <a:ext cx="5359400" cy="1143000"/>
          </a:xfrm>
        </p:spPr>
        <p:txBody>
          <a:bodyPr/>
          <a:lstStyle/>
          <a:p>
            <a:r>
              <a:rPr lang="en-US"/>
              <a:t>Bath Salts:</a:t>
            </a:r>
          </a:p>
        </p:txBody>
      </p:sp>
      <p:sp>
        <p:nvSpPr>
          <p:cNvPr id="1159171" name="Rectangle 3"/>
          <p:cNvSpPr>
            <a:spLocks noGrp="1" noChangeArrowheads="1"/>
          </p:cNvSpPr>
          <p:nvPr>
            <p:ph idx="1"/>
          </p:nvPr>
        </p:nvSpPr>
        <p:spPr>
          <a:xfrm>
            <a:off x="2302935" y="1676400"/>
            <a:ext cx="3598333" cy="4114800"/>
          </a:xfrm>
        </p:spPr>
        <p:txBody>
          <a:bodyPr/>
          <a:lstStyle/>
          <a:p>
            <a:r>
              <a:rPr lang="en-US"/>
              <a:t>Ivory Wave</a:t>
            </a:r>
          </a:p>
          <a:p>
            <a:r>
              <a:rPr lang="en-US"/>
              <a:t>Ivory Pure</a:t>
            </a:r>
          </a:p>
          <a:p>
            <a:r>
              <a:rPr lang="en-US"/>
              <a:t>Ivory Coast</a:t>
            </a:r>
          </a:p>
          <a:p>
            <a:r>
              <a:rPr lang="en-US"/>
              <a:t>Purple Wave</a:t>
            </a:r>
          </a:p>
          <a:p>
            <a:r>
              <a:rPr lang="en-US"/>
              <a:t>Vanilla Sky</a:t>
            </a:r>
          </a:p>
          <a:p>
            <a:endParaRPr lang="en-US"/>
          </a:p>
        </p:txBody>
      </p:sp>
      <p:pic>
        <p:nvPicPr>
          <p:cNvPr id="1159172" name="Picture 4" descr="Screenshot_5"/>
          <p:cNvPicPr>
            <a:picLocks noChangeAspect="1" noChangeArrowheads="1"/>
          </p:cNvPicPr>
          <p:nvPr/>
        </p:nvPicPr>
        <p:blipFill>
          <a:blip r:embed="rId3" cstate="print"/>
          <a:srcRect/>
          <a:stretch>
            <a:fillRect/>
          </a:stretch>
        </p:blipFill>
        <p:spPr bwMode="auto">
          <a:xfrm>
            <a:off x="5215467" y="3621091"/>
            <a:ext cx="3730978" cy="2917825"/>
          </a:xfrm>
          <a:prstGeom prst="rect">
            <a:avLst/>
          </a:prstGeom>
          <a:noFill/>
        </p:spPr>
      </p:pic>
      <p:pic>
        <p:nvPicPr>
          <p:cNvPr id="1159173" name="Picture 5" descr="legal_high_dppa10"/>
          <p:cNvPicPr>
            <a:picLocks noChangeAspect="1" noChangeArrowheads="1"/>
          </p:cNvPicPr>
          <p:nvPr/>
        </p:nvPicPr>
        <p:blipFill>
          <a:blip r:embed="rId4" cstate="print"/>
          <a:srcRect/>
          <a:stretch>
            <a:fillRect/>
          </a:stretch>
        </p:blipFill>
        <p:spPr bwMode="auto">
          <a:xfrm>
            <a:off x="1219200" y="4775203"/>
            <a:ext cx="2641600" cy="1978025"/>
          </a:xfrm>
          <a:prstGeom prst="rect">
            <a:avLst/>
          </a:prstGeom>
          <a:noFill/>
        </p:spPr>
      </p:pic>
      <p:pic>
        <p:nvPicPr>
          <p:cNvPr id="1159174" name="Picture 6" descr="VanillaSky-BathSalts"/>
          <p:cNvPicPr>
            <a:picLocks noChangeAspect="1" noChangeArrowheads="1"/>
          </p:cNvPicPr>
          <p:nvPr/>
        </p:nvPicPr>
        <p:blipFill>
          <a:blip r:embed="rId5" cstate="print"/>
          <a:srcRect/>
          <a:stretch>
            <a:fillRect/>
          </a:stretch>
        </p:blipFill>
        <p:spPr bwMode="auto">
          <a:xfrm>
            <a:off x="5757335" y="1524000"/>
            <a:ext cx="2215444" cy="2008188"/>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xfrm>
            <a:off x="-457200" y="381000"/>
            <a:ext cx="8229600" cy="1143000"/>
          </a:xfrm>
        </p:spPr>
        <p:txBody>
          <a:bodyPr/>
          <a:lstStyle/>
          <a:p>
            <a:r>
              <a:rPr lang="en-US" dirty="0"/>
              <a:t>What’s in Bath </a:t>
            </a:r>
            <a:r>
              <a:rPr lang="en-US" dirty="0" smtClean="0"/>
              <a:t>Salts?:</a:t>
            </a:r>
            <a:endParaRPr lang="en-US" dirty="0"/>
          </a:p>
        </p:txBody>
      </p:sp>
      <p:sp>
        <p:nvSpPr>
          <p:cNvPr id="1097731" name="Rectangle 3"/>
          <p:cNvSpPr>
            <a:spLocks noGrp="1" noChangeArrowheads="1"/>
          </p:cNvSpPr>
          <p:nvPr>
            <p:ph idx="1"/>
          </p:nvPr>
        </p:nvSpPr>
        <p:spPr>
          <a:xfrm>
            <a:off x="1143000" y="2057400"/>
            <a:ext cx="7772400" cy="4114800"/>
          </a:xfrm>
        </p:spPr>
        <p:txBody>
          <a:bodyPr>
            <a:noAutofit/>
          </a:bodyPr>
          <a:lstStyle/>
          <a:p>
            <a:r>
              <a:rPr lang="en-US" sz="3200" dirty="0" err="1"/>
              <a:t>Methylenedioxypyrovalerone</a:t>
            </a:r>
            <a:r>
              <a:rPr lang="en-US" sz="3200" dirty="0"/>
              <a:t> (MDPV) is a psychoactive drug with stimulant properties which acts as both a </a:t>
            </a:r>
            <a:r>
              <a:rPr lang="en-US" sz="3200" dirty="0" err="1"/>
              <a:t>norepinephrine</a:t>
            </a:r>
            <a:r>
              <a:rPr lang="en-US" sz="3200" dirty="0"/>
              <a:t>-dopamine reuptake inhibitor (NDRI).  </a:t>
            </a:r>
          </a:p>
          <a:p>
            <a:r>
              <a:rPr lang="en-US" sz="3200" dirty="0"/>
              <a:t>MDPV has four times the potency of Ritalin</a:t>
            </a:r>
          </a:p>
          <a:p>
            <a:r>
              <a:rPr lang="en-US" sz="3200" dirty="0"/>
              <a:t>MDPV - no history of FDA approved medical use</a:t>
            </a:r>
          </a:p>
          <a:p>
            <a:r>
              <a:rPr lang="en-US" sz="3200" dirty="0"/>
              <a:t>sold since 2007 as a research chemical</a:t>
            </a:r>
          </a:p>
        </p:txBody>
      </p:sp>
      <p:pic>
        <p:nvPicPr>
          <p:cNvPr id="1097732" name="Picture 4" descr="Screenshot_5"/>
          <p:cNvPicPr>
            <a:picLocks noChangeAspect="1" noChangeArrowheads="1"/>
          </p:cNvPicPr>
          <p:nvPr/>
        </p:nvPicPr>
        <p:blipFill>
          <a:blip r:embed="rId3" cstate="print"/>
          <a:srcRect/>
          <a:stretch>
            <a:fillRect/>
          </a:stretch>
        </p:blipFill>
        <p:spPr bwMode="auto">
          <a:xfrm>
            <a:off x="6028268" y="381003"/>
            <a:ext cx="2937933" cy="156686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a:xfrm>
            <a:off x="1354668" y="762003"/>
            <a:ext cx="6908800" cy="1147763"/>
          </a:xfrm>
          <a:noFill/>
          <a:ln/>
        </p:spPr>
        <p:txBody>
          <a:bodyPr lIns="90487" tIns="44450" rIns="90487" bIns="44450">
            <a:normAutofit fontScale="90000"/>
          </a:bodyPr>
          <a:lstStyle/>
          <a:p>
            <a:r>
              <a:rPr lang="en-US" sz="3600"/>
              <a:t>Pharmacological Effects of “Bath Salts”:</a:t>
            </a:r>
          </a:p>
        </p:txBody>
      </p:sp>
      <p:sp>
        <p:nvSpPr>
          <p:cNvPr id="1101827" name="Rectangle 3"/>
          <p:cNvSpPr>
            <a:spLocks noGrp="1" noChangeArrowheads="1"/>
          </p:cNvSpPr>
          <p:nvPr>
            <p:ph idx="1"/>
          </p:nvPr>
        </p:nvSpPr>
        <p:spPr>
          <a:xfrm>
            <a:off x="1625600" y="1981203"/>
            <a:ext cx="6976533" cy="4648199"/>
          </a:xfrm>
          <a:noFill/>
          <a:ln/>
        </p:spPr>
        <p:txBody>
          <a:bodyPr lIns="90487" tIns="44450" rIns="90487" bIns="44450">
            <a:normAutofit fontScale="92500" lnSpcReduction="10000"/>
          </a:bodyPr>
          <a:lstStyle/>
          <a:p>
            <a:r>
              <a:rPr lang="en-US" sz="2800" dirty="0">
                <a:effectLst/>
              </a:rPr>
              <a:t>increase heart rate &amp; blood pressure</a:t>
            </a:r>
          </a:p>
          <a:p>
            <a:r>
              <a:rPr lang="en-US" sz="2800" dirty="0">
                <a:effectLst/>
              </a:rPr>
              <a:t>pupil dilation </a:t>
            </a:r>
          </a:p>
          <a:p>
            <a:r>
              <a:rPr lang="en-US" sz="2800" dirty="0">
                <a:effectLst/>
              </a:rPr>
              <a:t>hyperactivity, arousal &amp; over stimulation</a:t>
            </a:r>
          </a:p>
          <a:p>
            <a:r>
              <a:rPr lang="en-US" sz="2800" dirty="0">
                <a:effectLst/>
              </a:rPr>
              <a:t>increased energy &amp; motivation</a:t>
            </a:r>
          </a:p>
          <a:p>
            <a:r>
              <a:rPr lang="en-US" sz="2800" dirty="0">
                <a:effectLst/>
              </a:rPr>
              <a:t>euphoria - agitation </a:t>
            </a:r>
          </a:p>
          <a:p>
            <a:r>
              <a:rPr lang="en-US" sz="2800" dirty="0">
                <a:effectLst/>
              </a:rPr>
              <a:t>dizziness</a:t>
            </a:r>
          </a:p>
          <a:p>
            <a:r>
              <a:rPr lang="en-US" sz="2800" dirty="0">
                <a:effectLst/>
              </a:rPr>
              <a:t>nausea</a:t>
            </a:r>
          </a:p>
          <a:p>
            <a:r>
              <a:rPr lang="en-US" sz="2800" dirty="0">
                <a:effectLst/>
              </a:rPr>
              <a:t>breathing difficulties</a:t>
            </a:r>
          </a:p>
          <a:p>
            <a:r>
              <a:rPr lang="en-US" sz="2800" dirty="0"/>
              <a:t>diminished perception of the requirement for food and sleep</a:t>
            </a:r>
            <a:endParaRPr lang="en-US" sz="2800" dirty="0">
              <a:effectLst/>
            </a:endParaRPr>
          </a:p>
          <a:p>
            <a:endParaRPr lang="en-US" sz="1800" dirty="0">
              <a:effectLst/>
            </a:endParaRPr>
          </a:p>
          <a:p>
            <a:pPr>
              <a:buFont typeface="Monotype Sorts" pitchFamily="28" charset="2"/>
              <a:buNone/>
            </a:pPr>
            <a:endParaRPr lang="en-US" sz="9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3" cstate="print"/>
          <a:srcRect/>
          <a:stretch>
            <a:fillRect/>
          </a:stretch>
        </p:blipFill>
        <p:spPr bwMode="auto">
          <a:xfrm>
            <a:off x="1371600" y="306390"/>
            <a:ext cx="6705600" cy="5849937"/>
          </a:xfrm>
          <a:prstGeom prst="rect">
            <a:avLst/>
          </a:prstGeom>
          <a:noFill/>
          <a:ln w="9525">
            <a:noFill/>
            <a:miter lim="800000"/>
            <a:headEnd/>
            <a:tailEnd/>
          </a:ln>
        </p:spPr>
      </p:pic>
      <p:sp>
        <p:nvSpPr>
          <p:cNvPr id="692227" name="WordArt 3"/>
          <p:cNvSpPr>
            <a:spLocks noChangeArrowheads="1" noChangeShapeType="1" noTextEdit="1"/>
          </p:cNvSpPr>
          <p:nvPr/>
        </p:nvSpPr>
        <p:spPr bwMode="auto">
          <a:xfrm rot="-454872">
            <a:off x="228600" y="381000"/>
            <a:ext cx="3657600" cy="1804988"/>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820000" scaled="1"/>
                </a:gradFill>
                <a:latin typeface="Impact"/>
              </a:rPr>
              <a:t>Introducing:</a:t>
            </a:r>
          </a:p>
        </p:txBody>
      </p:sp>
      <p:sp>
        <p:nvSpPr>
          <p:cNvPr id="692228" name="WordArt 4"/>
          <p:cNvSpPr>
            <a:spLocks noChangeArrowheads="1" noChangeShapeType="1" noTextEdit="1"/>
          </p:cNvSpPr>
          <p:nvPr/>
        </p:nvSpPr>
        <p:spPr bwMode="auto">
          <a:xfrm rot="-259611">
            <a:off x="4648201" y="3733800"/>
            <a:ext cx="4276725" cy="2776538"/>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640000" scaled="1"/>
                </a:gradFill>
                <a:latin typeface="Impact"/>
              </a:rPr>
              <a:t>Boomer</a:t>
            </a:r>
          </a:p>
          <a:p>
            <a:pPr algn="ctr"/>
            <a:r>
              <a:rPr lang="en-US" sz="3600" kern="10">
                <a:ln w="9525">
                  <a:round/>
                  <a:headEnd/>
                  <a:tailEnd/>
                </a:ln>
                <a:gradFill rotWithShape="1">
                  <a:gsLst>
                    <a:gs pos="0">
                      <a:srgbClr val="FFE701"/>
                    </a:gs>
                    <a:gs pos="100000">
                      <a:srgbClr val="FE3E02"/>
                    </a:gs>
                  </a:gsLst>
                  <a:lin ang="5640000" scaled="1"/>
                </a:gradFill>
                <a:latin typeface="Impact"/>
              </a:rPr>
              <a:t>The Addiction Dog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92227"/>
                                        </p:tgtEl>
                                        <p:attrNameLst>
                                          <p:attrName>style.visibility</p:attrName>
                                        </p:attrNameLst>
                                      </p:cBhvr>
                                      <p:to>
                                        <p:strVal val="visible"/>
                                      </p:to>
                                    </p:set>
                                    <p:animEffect transition="in" filter="wipe(down)">
                                      <p:cBhvr>
                                        <p:cTn id="7" dur="500"/>
                                        <p:tgtEl>
                                          <p:spTgt spid="6922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2226"/>
                                        </p:tgtEl>
                                        <p:attrNameLst>
                                          <p:attrName>style.visibility</p:attrName>
                                        </p:attrNameLst>
                                      </p:cBhvr>
                                      <p:to>
                                        <p:strVal val="visible"/>
                                      </p:to>
                                    </p:set>
                                    <p:animEffect transition="in" filter="fade">
                                      <p:cBhvr>
                                        <p:cTn id="11" dur="2000"/>
                                        <p:tgtEl>
                                          <p:spTgt spid="692226"/>
                                        </p:tgtEl>
                                      </p:cBhvr>
                                    </p:animEffect>
                                  </p:childTnLst>
                                </p:cTn>
                              </p:par>
                            </p:childTnLst>
                          </p:cTn>
                        </p:par>
                        <p:par>
                          <p:cTn id="12" fill="hold">
                            <p:stCondLst>
                              <p:cond delay="2500"/>
                            </p:stCondLst>
                            <p:childTnLst>
                              <p:par>
                                <p:cTn id="13" presetID="35" presetClass="entr" presetSubtype="0" fill="hold" grpId="0" nodeType="afterEffect">
                                  <p:stCondLst>
                                    <p:cond delay="0"/>
                                  </p:stCondLst>
                                  <p:childTnLst>
                                    <p:set>
                                      <p:cBhvr>
                                        <p:cTn id="14" dur="1" fill="hold">
                                          <p:stCondLst>
                                            <p:cond delay="0"/>
                                          </p:stCondLst>
                                        </p:cTn>
                                        <p:tgtEl>
                                          <p:spTgt spid="692228"/>
                                        </p:tgtEl>
                                        <p:attrNameLst>
                                          <p:attrName>style.visibility</p:attrName>
                                        </p:attrNameLst>
                                      </p:cBhvr>
                                      <p:to>
                                        <p:strVal val="visible"/>
                                      </p:to>
                                    </p:set>
                                    <p:animEffect transition="in" filter="fade">
                                      <p:cBhvr>
                                        <p:cTn id="15" dur="2000"/>
                                        <p:tgtEl>
                                          <p:spTgt spid="692228"/>
                                        </p:tgtEl>
                                      </p:cBhvr>
                                    </p:animEffect>
                                    <p:anim calcmode="lin" valueType="num">
                                      <p:cBhvr>
                                        <p:cTn id="16" dur="2000" fill="hold"/>
                                        <p:tgtEl>
                                          <p:spTgt spid="692228"/>
                                        </p:tgtEl>
                                        <p:attrNameLst>
                                          <p:attrName>style.rotation</p:attrName>
                                        </p:attrNameLst>
                                      </p:cBhvr>
                                      <p:tavLst>
                                        <p:tav tm="0">
                                          <p:val>
                                            <p:fltVal val="720"/>
                                          </p:val>
                                        </p:tav>
                                        <p:tav tm="100000">
                                          <p:val>
                                            <p:fltVal val="0"/>
                                          </p:val>
                                        </p:tav>
                                      </p:tavLst>
                                    </p:anim>
                                    <p:anim calcmode="lin" valueType="num">
                                      <p:cBhvr>
                                        <p:cTn id="17" dur="2000" fill="hold"/>
                                        <p:tgtEl>
                                          <p:spTgt spid="692228"/>
                                        </p:tgtEl>
                                        <p:attrNameLst>
                                          <p:attrName>ppt_h</p:attrName>
                                        </p:attrNameLst>
                                      </p:cBhvr>
                                      <p:tavLst>
                                        <p:tav tm="0">
                                          <p:val>
                                            <p:fltVal val="0"/>
                                          </p:val>
                                        </p:tav>
                                        <p:tav tm="100000">
                                          <p:val>
                                            <p:strVal val="#ppt_h"/>
                                          </p:val>
                                        </p:tav>
                                      </p:tavLst>
                                    </p:anim>
                                    <p:anim calcmode="lin" valueType="num">
                                      <p:cBhvr>
                                        <p:cTn id="18" dur="2000" fill="hold"/>
                                        <p:tgtEl>
                                          <p:spTgt spid="6922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animBg="1"/>
      <p:bldP spid="69222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Addiction is like…</a:t>
            </a:r>
          </a:p>
        </p:txBody>
      </p:sp>
      <p:pic>
        <p:nvPicPr>
          <p:cNvPr id="100357" name="Picture 5" descr="boomer bone"/>
          <p:cNvPicPr>
            <a:picLocks noGrp="1" noChangeAspect="1" noChangeArrowheads="1"/>
          </p:cNvPicPr>
          <p:nvPr>
            <p:ph sz="half" idx="1"/>
          </p:nvPr>
        </p:nvPicPr>
        <p:blipFill>
          <a:blip r:embed="rId3" cstate="print"/>
          <a:srcRect/>
          <a:stretch>
            <a:fillRect/>
          </a:stretch>
        </p:blipFill>
        <p:spPr>
          <a:xfrm>
            <a:off x="457201" y="2057400"/>
            <a:ext cx="3949700" cy="3652838"/>
          </a:xfrm>
        </p:spPr>
      </p:pic>
      <p:sp>
        <p:nvSpPr>
          <p:cNvPr id="100355" name="Rectangle 3"/>
          <p:cNvSpPr>
            <a:spLocks noGrp="1" noChangeArrowheads="1"/>
          </p:cNvSpPr>
          <p:nvPr>
            <p:ph type="body" sz="half" idx="2"/>
          </p:nvPr>
        </p:nvSpPr>
        <p:spPr>
          <a:xfrm>
            <a:off x="4648200" y="1752600"/>
            <a:ext cx="4495800" cy="4530725"/>
          </a:xfrm>
        </p:spPr>
        <p:txBody>
          <a:bodyPr/>
          <a:lstStyle/>
          <a:p>
            <a:pPr eaLnBrk="1" hangingPunct="1">
              <a:lnSpc>
                <a:spcPct val="90000"/>
              </a:lnSpc>
            </a:pPr>
            <a:r>
              <a:rPr lang="en-US" sz="2800" smtClean="0"/>
              <a:t>The dog does not want to let go of the bone (addiction/ denial).</a:t>
            </a:r>
          </a:p>
          <a:p>
            <a:pPr eaLnBrk="1" hangingPunct="1">
              <a:lnSpc>
                <a:spcPct val="90000"/>
              </a:lnSpc>
            </a:pPr>
            <a:r>
              <a:rPr lang="en-US" sz="2800" smtClean="0"/>
              <a:t>It gets excited when it thinks its going to get its bone (craving)</a:t>
            </a:r>
          </a:p>
          <a:p>
            <a:pPr eaLnBrk="1" hangingPunct="1">
              <a:lnSpc>
                <a:spcPct val="90000"/>
              </a:lnSpc>
            </a:pPr>
            <a:r>
              <a:rPr lang="en-US" sz="2800" smtClean="0"/>
              <a:t>It always wants more bones (loss of control)</a:t>
            </a:r>
          </a:p>
          <a:p>
            <a:pPr eaLnBrk="1" hangingPunct="1">
              <a:lnSpc>
                <a:spcPct val="90000"/>
              </a:lnSpc>
            </a:pPr>
            <a:r>
              <a:rPr lang="en-US" sz="2800" smtClean="0"/>
              <a:t>Sometimes the dog takes you for a walk.</a:t>
            </a:r>
          </a:p>
        </p:txBody>
      </p:sp>
      <p:sp>
        <p:nvSpPr>
          <p:cNvPr id="100356" name="Text Box 4"/>
          <p:cNvSpPr txBox="1">
            <a:spLocks noChangeArrowheads="1"/>
          </p:cNvSpPr>
          <p:nvPr/>
        </p:nvSpPr>
        <p:spPr bwMode="auto">
          <a:xfrm>
            <a:off x="2895600" y="1219201"/>
            <a:ext cx="3329566" cy="584775"/>
          </a:xfrm>
          <a:prstGeom prst="rect">
            <a:avLst/>
          </a:prstGeom>
          <a:noFill/>
          <a:ln w="9525">
            <a:noFill/>
            <a:miter lim="800000"/>
            <a:headEnd/>
            <a:tailEnd/>
          </a:ln>
        </p:spPr>
        <p:txBody>
          <a:bodyPr wrap="none">
            <a:spAutoFit/>
          </a:bodyPr>
          <a:lstStyle/>
          <a:p>
            <a:r>
              <a:rPr lang="en-US" sz="3200" b="1" dirty="0">
                <a:latin typeface="Times New Roman" pitchFamily="18" charset="0"/>
              </a:rPr>
              <a:t>A dog with a bone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52400"/>
            <a:ext cx="8229600" cy="990600"/>
          </a:xfrm>
        </p:spPr>
        <p:txBody>
          <a:bodyPr/>
          <a:lstStyle/>
          <a:p>
            <a:pPr eaLnBrk="1" hangingPunct="1"/>
            <a:r>
              <a:rPr lang="en-US" dirty="0" smtClean="0"/>
              <a:t>What Boomer is Thinking</a:t>
            </a:r>
          </a:p>
        </p:txBody>
      </p:sp>
      <p:pic>
        <p:nvPicPr>
          <p:cNvPr id="101379" name="Picture 3" descr="boomer1"/>
          <p:cNvPicPr>
            <a:picLocks noGrp="1" noChangeAspect="1" noChangeArrowheads="1"/>
          </p:cNvPicPr>
          <p:nvPr>
            <p:ph idx="1"/>
          </p:nvPr>
        </p:nvPicPr>
        <p:blipFill>
          <a:blip r:embed="rId2" cstate="print"/>
          <a:stretch>
            <a:fillRect/>
          </a:stretch>
        </p:blipFill>
        <p:spPr>
          <a:xfrm>
            <a:off x="2740686" y="1600202"/>
            <a:ext cx="3662629" cy="4525963"/>
          </a:xfrm>
        </p:spPr>
      </p:pic>
      <p:sp>
        <p:nvSpPr>
          <p:cNvPr id="101380" name="AutoShape 4"/>
          <p:cNvSpPr>
            <a:spLocks noChangeArrowheads="1"/>
          </p:cNvSpPr>
          <p:nvPr/>
        </p:nvSpPr>
        <p:spPr bwMode="auto">
          <a:xfrm>
            <a:off x="5791200" y="1066800"/>
            <a:ext cx="3124200" cy="1676400"/>
          </a:xfrm>
          <a:prstGeom prst="cloudCallout">
            <a:avLst>
              <a:gd name="adj1" fmla="val -53199"/>
              <a:gd name="adj2" fmla="val 39491"/>
            </a:avLst>
          </a:prstGeom>
          <a:solidFill>
            <a:schemeClr val="accent1"/>
          </a:solidFill>
          <a:ln w="9525">
            <a:solidFill>
              <a:schemeClr val="tx1"/>
            </a:solidFill>
            <a:round/>
            <a:headEnd/>
            <a:tailEnd/>
          </a:ln>
        </p:spPr>
        <p:txBody>
          <a:bodyPr/>
          <a:lstStyle/>
          <a:p>
            <a:pPr algn="ctr"/>
            <a:endParaRPr lang="en-US"/>
          </a:p>
        </p:txBody>
      </p:sp>
      <p:sp>
        <p:nvSpPr>
          <p:cNvPr id="101381" name="Text Box 5"/>
          <p:cNvSpPr txBox="1">
            <a:spLocks noChangeArrowheads="1"/>
          </p:cNvSpPr>
          <p:nvPr/>
        </p:nvSpPr>
        <p:spPr bwMode="auto">
          <a:xfrm>
            <a:off x="6392148" y="1600201"/>
            <a:ext cx="1920719" cy="707886"/>
          </a:xfrm>
          <a:prstGeom prst="rect">
            <a:avLst/>
          </a:prstGeom>
          <a:noFill/>
          <a:ln w="9525">
            <a:noFill/>
            <a:miter lim="800000"/>
            <a:headEnd/>
            <a:tailEnd/>
          </a:ln>
        </p:spPr>
        <p:txBody>
          <a:bodyPr wrap="none">
            <a:spAutoFit/>
          </a:bodyPr>
          <a:lstStyle/>
          <a:p>
            <a:pPr algn="ctr"/>
            <a:r>
              <a:rPr lang="en-US" sz="2000" b="1" dirty="0">
                <a:solidFill>
                  <a:schemeClr val="bg1"/>
                </a:solidFill>
              </a:rPr>
              <a:t>What can I get</a:t>
            </a:r>
          </a:p>
          <a:p>
            <a:pPr algn="ctr"/>
            <a:r>
              <a:rPr lang="en-US" sz="2000" b="1" dirty="0">
                <a:solidFill>
                  <a:schemeClr val="bg1"/>
                </a:solidFill>
              </a:rPr>
              <a:t>away with?</a:t>
            </a:r>
          </a:p>
        </p:txBody>
      </p:sp>
      <p:sp>
        <p:nvSpPr>
          <p:cNvPr id="101382" name="AutoShape 6"/>
          <p:cNvSpPr>
            <a:spLocks noChangeArrowheads="1"/>
          </p:cNvSpPr>
          <p:nvPr/>
        </p:nvSpPr>
        <p:spPr bwMode="auto">
          <a:xfrm>
            <a:off x="0" y="1524000"/>
            <a:ext cx="3276600" cy="1524000"/>
          </a:xfrm>
          <a:prstGeom prst="cloudCallout">
            <a:avLst>
              <a:gd name="adj1" fmla="val 65894"/>
              <a:gd name="adj2" fmla="val 16773"/>
            </a:avLst>
          </a:prstGeom>
          <a:solidFill>
            <a:schemeClr val="accent1"/>
          </a:solidFill>
          <a:ln w="9525">
            <a:solidFill>
              <a:schemeClr val="tx1"/>
            </a:solidFill>
            <a:round/>
            <a:headEnd/>
            <a:tailEnd/>
          </a:ln>
        </p:spPr>
        <p:txBody>
          <a:bodyPr/>
          <a:lstStyle/>
          <a:p>
            <a:pPr algn="ctr"/>
            <a:endParaRPr lang="en-US"/>
          </a:p>
        </p:txBody>
      </p:sp>
      <p:sp>
        <p:nvSpPr>
          <p:cNvPr id="101383" name="Text Box 7"/>
          <p:cNvSpPr txBox="1">
            <a:spLocks noChangeArrowheads="1"/>
          </p:cNvSpPr>
          <p:nvPr/>
        </p:nvSpPr>
        <p:spPr bwMode="auto">
          <a:xfrm>
            <a:off x="381001" y="1981201"/>
            <a:ext cx="2560316" cy="707886"/>
          </a:xfrm>
          <a:prstGeom prst="rect">
            <a:avLst/>
          </a:prstGeom>
          <a:noFill/>
          <a:ln w="9525">
            <a:noFill/>
            <a:miter lim="800000"/>
            <a:headEnd/>
            <a:tailEnd/>
          </a:ln>
        </p:spPr>
        <p:txBody>
          <a:bodyPr wrap="none">
            <a:spAutoFit/>
          </a:bodyPr>
          <a:lstStyle/>
          <a:p>
            <a:r>
              <a:rPr lang="en-US" sz="2000" b="1" dirty="0">
                <a:solidFill>
                  <a:schemeClr val="bg1"/>
                </a:solidFill>
              </a:rPr>
              <a:t>They  won’t test me</a:t>
            </a:r>
          </a:p>
          <a:p>
            <a:r>
              <a:rPr lang="en-US" sz="2000" b="1" dirty="0">
                <a:solidFill>
                  <a:schemeClr val="bg1"/>
                </a:solidFill>
              </a:rPr>
              <a:t> for another week</a:t>
            </a:r>
            <a:r>
              <a:rPr lang="en-US" sz="2000" b="1" dirty="0"/>
              <a:t>.</a:t>
            </a:r>
          </a:p>
        </p:txBody>
      </p:sp>
      <p:sp>
        <p:nvSpPr>
          <p:cNvPr id="101384" name="AutoShape 8"/>
          <p:cNvSpPr>
            <a:spLocks noChangeArrowheads="1"/>
          </p:cNvSpPr>
          <p:nvPr/>
        </p:nvSpPr>
        <p:spPr bwMode="auto">
          <a:xfrm>
            <a:off x="228600" y="4038600"/>
            <a:ext cx="2590800" cy="1676400"/>
          </a:xfrm>
          <a:prstGeom prst="cloudCallout">
            <a:avLst>
              <a:gd name="adj1" fmla="val 75736"/>
              <a:gd name="adj2" fmla="val -38162"/>
            </a:avLst>
          </a:prstGeom>
          <a:solidFill>
            <a:schemeClr val="accent1"/>
          </a:solidFill>
          <a:ln w="9525">
            <a:solidFill>
              <a:schemeClr val="tx1"/>
            </a:solidFill>
            <a:round/>
            <a:headEnd/>
            <a:tailEnd/>
          </a:ln>
        </p:spPr>
        <p:txBody>
          <a:bodyPr/>
          <a:lstStyle/>
          <a:p>
            <a:pPr algn="ctr"/>
            <a:endParaRPr lang="en-US"/>
          </a:p>
        </p:txBody>
      </p:sp>
      <p:sp>
        <p:nvSpPr>
          <p:cNvPr id="101385" name="Text Box 9"/>
          <p:cNvSpPr txBox="1">
            <a:spLocks noChangeArrowheads="1"/>
          </p:cNvSpPr>
          <p:nvPr/>
        </p:nvSpPr>
        <p:spPr bwMode="auto">
          <a:xfrm>
            <a:off x="591321" y="4278315"/>
            <a:ext cx="2079673" cy="1015663"/>
          </a:xfrm>
          <a:prstGeom prst="rect">
            <a:avLst/>
          </a:prstGeom>
          <a:noFill/>
          <a:ln w="9525">
            <a:noFill/>
            <a:miter lim="800000"/>
            <a:headEnd/>
            <a:tailEnd/>
          </a:ln>
        </p:spPr>
        <p:txBody>
          <a:bodyPr wrap="none">
            <a:spAutoFit/>
          </a:bodyPr>
          <a:lstStyle/>
          <a:p>
            <a:pPr algn="ctr"/>
            <a:r>
              <a:rPr lang="en-US" sz="2000" b="1" dirty="0">
                <a:solidFill>
                  <a:schemeClr val="bg1"/>
                </a:solidFill>
              </a:rPr>
              <a:t>Try the second-</a:t>
            </a:r>
          </a:p>
          <a:p>
            <a:pPr algn="ctr"/>
            <a:r>
              <a:rPr lang="en-US" sz="2000" b="1" dirty="0">
                <a:solidFill>
                  <a:schemeClr val="bg1"/>
                </a:solidFill>
              </a:rPr>
              <a:t>hand smoke</a:t>
            </a:r>
          </a:p>
          <a:p>
            <a:pPr algn="ctr"/>
            <a:r>
              <a:rPr lang="en-US" sz="2000" b="1" dirty="0">
                <a:solidFill>
                  <a:schemeClr val="bg1"/>
                </a:solidFill>
              </a:rPr>
              <a:t> excuse.</a:t>
            </a:r>
          </a:p>
        </p:txBody>
      </p:sp>
      <p:sp>
        <p:nvSpPr>
          <p:cNvPr id="101386" name="AutoShape 10"/>
          <p:cNvSpPr>
            <a:spLocks noChangeArrowheads="1"/>
          </p:cNvSpPr>
          <p:nvPr/>
        </p:nvSpPr>
        <p:spPr bwMode="auto">
          <a:xfrm>
            <a:off x="6629400" y="3962400"/>
            <a:ext cx="2514600" cy="2362200"/>
          </a:xfrm>
          <a:prstGeom prst="cloudCallout">
            <a:avLst>
              <a:gd name="adj1" fmla="val -69569"/>
              <a:gd name="adj2" fmla="val -72514"/>
            </a:avLst>
          </a:prstGeom>
          <a:solidFill>
            <a:schemeClr val="accent1"/>
          </a:solidFill>
          <a:ln w="9525">
            <a:solidFill>
              <a:schemeClr val="tx1"/>
            </a:solidFill>
            <a:round/>
            <a:headEnd/>
            <a:tailEnd/>
          </a:ln>
        </p:spPr>
        <p:txBody>
          <a:bodyPr/>
          <a:lstStyle/>
          <a:p>
            <a:pPr algn="ctr"/>
            <a:endParaRPr lang="en-US"/>
          </a:p>
        </p:txBody>
      </p:sp>
      <p:sp>
        <p:nvSpPr>
          <p:cNvPr id="101387" name="Text Box 11"/>
          <p:cNvSpPr txBox="1">
            <a:spLocks noChangeArrowheads="1"/>
          </p:cNvSpPr>
          <p:nvPr/>
        </p:nvSpPr>
        <p:spPr bwMode="auto">
          <a:xfrm>
            <a:off x="7010400" y="4648202"/>
            <a:ext cx="1693092" cy="1015663"/>
          </a:xfrm>
          <a:prstGeom prst="rect">
            <a:avLst/>
          </a:prstGeom>
          <a:noFill/>
          <a:ln w="9525">
            <a:noFill/>
            <a:miter lim="800000"/>
            <a:headEnd/>
            <a:tailEnd/>
          </a:ln>
        </p:spPr>
        <p:txBody>
          <a:bodyPr wrap="none">
            <a:spAutoFit/>
          </a:bodyPr>
          <a:lstStyle/>
          <a:p>
            <a:r>
              <a:rPr lang="en-US" sz="2000" b="1" dirty="0">
                <a:solidFill>
                  <a:schemeClr val="bg1"/>
                </a:solidFill>
              </a:rPr>
              <a:t>We can talk </a:t>
            </a:r>
          </a:p>
          <a:p>
            <a:r>
              <a:rPr lang="en-US" sz="2000" b="1" dirty="0">
                <a:solidFill>
                  <a:schemeClr val="bg1"/>
                </a:solidFill>
              </a:rPr>
              <a:t>our way out </a:t>
            </a:r>
          </a:p>
          <a:p>
            <a:r>
              <a:rPr lang="en-US" sz="2000" b="1" dirty="0">
                <a:solidFill>
                  <a:schemeClr val="bg1"/>
                </a:solidFill>
              </a:rPr>
              <a:t>of this.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Treatment is like…</a:t>
            </a:r>
          </a:p>
        </p:txBody>
      </p:sp>
      <p:pic>
        <p:nvPicPr>
          <p:cNvPr id="102404" name="Picture 4" descr="good bomer"/>
          <p:cNvPicPr>
            <a:picLocks noGrp="1" noChangeAspect="1" noChangeArrowheads="1"/>
          </p:cNvPicPr>
          <p:nvPr>
            <p:ph sz="half" idx="1"/>
          </p:nvPr>
        </p:nvPicPr>
        <p:blipFill>
          <a:blip r:embed="rId3" cstate="print"/>
          <a:srcRect/>
          <a:stretch>
            <a:fillRect/>
          </a:stretch>
        </p:blipFill>
        <p:spPr>
          <a:xfrm>
            <a:off x="533401" y="2133602"/>
            <a:ext cx="3663950" cy="4524375"/>
          </a:xfrm>
        </p:spPr>
      </p:pic>
      <p:sp>
        <p:nvSpPr>
          <p:cNvPr id="102403" name="Rectangle 3"/>
          <p:cNvSpPr>
            <a:spLocks noGrp="1" noChangeArrowheads="1"/>
          </p:cNvSpPr>
          <p:nvPr>
            <p:ph type="body" sz="half" idx="2"/>
          </p:nvPr>
        </p:nvSpPr>
        <p:spPr>
          <a:xfrm>
            <a:off x="4724400" y="2057402"/>
            <a:ext cx="4038600" cy="4530725"/>
          </a:xfrm>
        </p:spPr>
        <p:txBody>
          <a:bodyPr/>
          <a:lstStyle/>
          <a:p>
            <a:pPr eaLnBrk="1" hangingPunct="1"/>
            <a:r>
              <a:rPr lang="en-US" sz="2800" smtClean="0"/>
              <a:t>You teach the dog’s owner to control the dog.</a:t>
            </a:r>
          </a:p>
          <a:p>
            <a:pPr eaLnBrk="1" hangingPunct="1"/>
            <a:r>
              <a:rPr lang="en-US" sz="2800" smtClean="0"/>
              <a:t>You develop a variety of tools (relapse prevention) to help the dog be obedient.</a:t>
            </a:r>
          </a:p>
          <a:p>
            <a:pPr eaLnBrk="1" hangingPunct="1"/>
            <a:r>
              <a:rPr lang="en-US" sz="2800" smtClean="0"/>
              <a:t>Some dogs are harder to train.</a:t>
            </a:r>
          </a:p>
        </p:txBody>
      </p:sp>
      <p:sp>
        <p:nvSpPr>
          <p:cNvPr id="102405" name="Text Box 5"/>
          <p:cNvSpPr txBox="1">
            <a:spLocks noChangeArrowheads="1"/>
          </p:cNvSpPr>
          <p:nvPr/>
        </p:nvSpPr>
        <p:spPr bwMode="auto">
          <a:xfrm>
            <a:off x="1752601" y="1295401"/>
            <a:ext cx="5423536" cy="584775"/>
          </a:xfrm>
          <a:prstGeom prst="rect">
            <a:avLst/>
          </a:prstGeom>
          <a:noFill/>
          <a:ln w="9525">
            <a:noFill/>
            <a:miter lim="800000"/>
            <a:headEnd/>
            <a:tailEnd/>
          </a:ln>
        </p:spPr>
        <p:txBody>
          <a:bodyPr wrap="none">
            <a:spAutoFit/>
          </a:bodyPr>
          <a:lstStyle/>
          <a:p>
            <a:pPr eaLnBrk="0" hangingPunct="0"/>
            <a:r>
              <a:rPr lang="en-US" sz="3200" b="1">
                <a:latin typeface="Garamond" pitchFamily="18" charset="0"/>
              </a:rPr>
              <a:t>Obedience School for the Dog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Early Recovery Issues</a:t>
            </a:r>
          </a:p>
        </p:txBody>
      </p:sp>
      <p:sp>
        <p:nvSpPr>
          <p:cNvPr id="97283" name="Rectangle 3"/>
          <p:cNvSpPr>
            <a:spLocks noGrp="1" noChangeArrowheads="1"/>
          </p:cNvSpPr>
          <p:nvPr>
            <p:ph idx="1"/>
          </p:nvPr>
        </p:nvSpPr>
        <p:spPr/>
        <p:txBody>
          <a:bodyPr/>
          <a:lstStyle/>
          <a:p>
            <a:pPr eaLnBrk="1" hangingPunct="1"/>
            <a:r>
              <a:rPr lang="en-US" sz="3600" b="1" smtClean="0"/>
              <a:t>Loss of lifestyle</a:t>
            </a:r>
          </a:p>
          <a:p>
            <a:pPr eaLnBrk="1" hangingPunct="1"/>
            <a:r>
              <a:rPr lang="en-US" sz="3600" b="1" smtClean="0"/>
              <a:t>Loss of Coping Strategy</a:t>
            </a:r>
          </a:p>
          <a:p>
            <a:pPr eaLnBrk="1" hangingPunct="1"/>
            <a:r>
              <a:rPr lang="en-US" sz="3600" b="1" smtClean="0"/>
              <a:t>Withdrawal</a:t>
            </a:r>
          </a:p>
          <a:p>
            <a:pPr eaLnBrk="1" hangingPunct="1"/>
            <a:r>
              <a:rPr lang="en-US" sz="3600" b="1" smtClean="0"/>
              <a:t>Cognitive deficits related to early abstinence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Changes</a:t>
            </a:r>
            <a:endParaRPr lang="en-US" dirty="0"/>
          </a:p>
        </p:txBody>
      </p:sp>
      <p:pic>
        <p:nvPicPr>
          <p:cNvPr id="4" name="Content Placeholder 3" descr="spect.jpg"/>
          <p:cNvPicPr>
            <a:picLocks noGrp="1" noChangeAspect="1"/>
          </p:cNvPicPr>
          <p:nvPr>
            <p:ph idx="1"/>
          </p:nvPr>
        </p:nvPicPr>
        <p:blipFill>
          <a:blip r:embed="rId2" cstate="print"/>
          <a:stretch>
            <a:fillRect/>
          </a:stretch>
        </p:blipFill>
        <p:spPr>
          <a:xfrm>
            <a:off x="1600201" y="1683796"/>
            <a:ext cx="5867399" cy="5174204"/>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762000"/>
            <a:ext cx="8229600" cy="1143000"/>
          </a:xfrm>
        </p:spPr>
        <p:txBody>
          <a:bodyPr/>
          <a:lstStyle/>
          <a:p>
            <a:pPr eaLnBrk="1" hangingPunct="1"/>
            <a:r>
              <a:rPr lang="en-US" dirty="0" smtClean="0"/>
              <a:t>Cognitive Deficits</a:t>
            </a:r>
          </a:p>
        </p:txBody>
      </p:sp>
      <p:sp>
        <p:nvSpPr>
          <p:cNvPr id="4" name="Content Placeholder 3"/>
          <p:cNvSpPr>
            <a:spLocks noGrp="1"/>
          </p:cNvSpPr>
          <p:nvPr>
            <p:ph sz="half" idx="2"/>
          </p:nvPr>
        </p:nvSpPr>
        <p:spPr>
          <a:xfrm>
            <a:off x="381000" y="2057400"/>
            <a:ext cx="4572000" cy="3951288"/>
          </a:xfrm>
        </p:spPr>
        <p:txBody>
          <a:bodyPr>
            <a:normAutofit fontScale="92500" lnSpcReduction="20000"/>
          </a:bodyPr>
          <a:lstStyle/>
          <a:p>
            <a:pPr eaLnBrk="1" hangingPunct="1"/>
            <a:r>
              <a:rPr lang="en-US" sz="3200" b="1" dirty="0" smtClean="0"/>
              <a:t>Memory problems - short term loss</a:t>
            </a:r>
          </a:p>
          <a:p>
            <a:pPr eaLnBrk="1" hangingPunct="1"/>
            <a:r>
              <a:rPr lang="en-US" sz="3200" b="1" dirty="0" smtClean="0"/>
              <a:t>Difficulty with abstractions</a:t>
            </a:r>
          </a:p>
          <a:p>
            <a:pPr eaLnBrk="1" hangingPunct="1"/>
            <a:r>
              <a:rPr lang="en-US" sz="3200" b="1" dirty="0" smtClean="0"/>
              <a:t>Difficulty with impulse control</a:t>
            </a:r>
          </a:p>
          <a:p>
            <a:pPr eaLnBrk="1" hangingPunct="1"/>
            <a:r>
              <a:rPr lang="en-US" sz="3200" b="1" dirty="0" smtClean="0"/>
              <a:t>Similar performance to those with brain damage - Improves.</a:t>
            </a:r>
          </a:p>
          <a:p>
            <a:endParaRPr lang="en-US" dirty="0"/>
          </a:p>
        </p:txBody>
      </p:sp>
      <p:pic>
        <p:nvPicPr>
          <p:cNvPr id="11266" name="Picture 2" descr="http://blog.spireglobal.com/files/confused-face.jpg"/>
          <p:cNvPicPr>
            <a:picLocks noChangeAspect="1" noChangeArrowheads="1"/>
          </p:cNvPicPr>
          <p:nvPr/>
        </p:nvPicPr>
        <p:blipFill>
          <a:blip r:embed="rId3" cstate="print"/>
          <a:srcRect/>
          <a:stretch>
            <a:fillRect/>
          </a:stretch>
        </p:blipFill>
        <p:spPr bwMode="auto">
          <a:xfrm>
            <a:off x="4572000" y="1905002"/>
            <a:ext cx="4057650" cy="2686051"/>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End</a:t>
            </a:r>
            <a:endParaRPr lang="en-US" dirty="0"/>
          </a:p>
        </p:txBody>
      </p:sp>
      <p:sp>
        <p:nvSpPr>
          <p:cNvPr id="6" name="Subtitle 5"/>
          <p:cNvSpPr>
            <a:spLocks noGrp="1"/>
          </p:cNvSpPr>
          <p:nvPr>
            <p:ph type="subTitle" idx="1"/>
          </p:nvPr>
        </p:nvSpPr>
        <p:spPr/>
        <p:txBody>
          <a:bodyPr/>
          <a:lstStyle/>
          <a:p>
            <a:r>
              <a:rPr lang="en-US" dirty="0" smtClean="0"/>
              <a:t>Thanks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Neurotransmitter Action</a:t>
            </a:r>
          </a:p>
        </p:txBody>
      </p:sp>
      <p:pic>
        <p:nvPicPr>
          <p:cNvPr id="19459" name="Picture 3" descr="SLIDE-12"/>
          <p:cNvPicPr>
            <a:picLocks noChangeAspect="1" noChangeArrowheads="1"/>
          </p:cNvPicPr>
          <p:nvPr/>
        </p:nvPicPr>
        <p:blipFill>
          <a:blip r:embed="rId3" cstate="print"/>
          <a:srcRect/>
          <a:stretch>
            <a:fillRect/>
          </a:stretch>
        </p:blipFill>
        <p:spPr bwMode="auto">
          <a:xfrm>
            <a:off x="1066800" y="1905000"/>
            <a:ext cx="6858000" cy="4629150"/>
          </a:xfrm>
          <a:prstGeom prst="rect">
            <a:avLst/>
          </a:prstGeom>
          <a:noFill/>
          <a:ln w="9525">
            <a:noFill/>
            <a:miter lim="800000"/>
            <a:headEnd/>
            <a:tailEnd/>
          </a:ln>
        </p:spPr>
      </p:pic>
      <p:sp>
        <p:nvSpPr>
          <p:cNvPr id="49157" name="Text Box 5"/>
          <p:cNvSpPr txBox="1">
            <a:spLocks noChangeArrowheads="1"/>
          </p:cNvSpPr>
          <p:nvPr/>
        </p:nvSpPr>
        <p:spPr bwMode="auto">
          <a:xfrm>
            <a:off x="1295401" y="2971801"/>
            <a:ext cx="2626040" cy="584775"/>
          </a:xfrm>
          <a:prstGeom prst="rect">
            <a:avLst/>
          </a:prstGeom>
          <a:noFill/>
          <a:ln w="9525">
            <a:noFill/>
            <a:miter lim="800000"/>
            <a:headEnd/>
            <a:tailEnd/>
          </a:ln>
        </p:spPr>
        <p:txBody>
          <a:bodyPr wrap="none">
            <a:spAutoFit/>
          </a:bodyPr>
          <a:lstStyle/>
          <a:p>
            <a:pPr eaLnBrk="0" hangingPunct="0"/>
            <a:r>
              <a:rPr lang="en-US" sz="3200" b="1" dirty="0">
                <a:solidFill>
                  <a:srgbClr val="FFFF00"/>
                </a:solidFill>
                <a:latin typeface="Times New Roman" pitchFamily="18" charset="0"/>
              </a:rPr>
              <a:t>Release of NT</a:t>
            </a:r>
          </a:p>
        </p:txBody>
      </p:sp>
      <p:sp>
        <p:nvSpPr>
          <p:cNvPr id="7" name="Right Arrow 6"/>
          <p:cNvSpPr/>
          <p:nvPr/>
        </p:nvSpPr>
        <p:spPr bwMode="auto">
          <a:xfrm flipV="1">
            <a:off x="1066800" y="4419600"/>
            <a:ext cx="1219200" cy="914400"/>
          </a:xfrm>
          <a:prstGeom prst="rightArrow">
            <a:avLst/>
          </a:prstGeom>
          <a:solidFill>
            <a:srgbClr val="FF0000"/>
          </a:solidFill>
          <a:ln w="123189"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Neurotransmitters</a:t>
            </a:r>
          </a:p>
        </p:txBody>
      </p:sp>
      <p:sp>
        <p:nvSpPr>
          <p:cNvPr id="20483" name="Rectangle 3"/>
          <p:cNvSpPr>
            <a:spLocks noGrp="1" noChangeArrowheads="1"/>
          </p:cNvSpPr>
          <p:nvPr>
            <p:ph idx="1"/>
          </p:nvPr>
        </p:nvSpPr>
        <p:spPr/>
        <p:txBody>
          <a:bodyPr/>
          <a:lstStyle/>
          <a:p>
            <a:pPr eaLnBrk="1" hangingPunct="1"/>
            <a:r>
              <a:rPr lang="en-US" sz="4000" smtClean="0"/>
              <a:t>Acetylcholine – Memory</a:t>
            </a:r>
          </a:p>
          <a:p>
            <a:pPr eaLnBrk="1" hangingPunct="1"/>
            <a:r>
              <a:rPr lang="en-US" sz="4000" smtClean="0"/>
              <a:t>Dopamine – Reward/Euphoria</a:t>
            </a:r>
          </a:p>
          <a:p>
            <a:pPr eaLnBrk="1" hangingPunct="1"/>
            <a:r>
              <a:rPr lang="en-US" sz="4000" smtClean="0"/>
              <a:t>Norepinephrine – Metabolic Rate</a:t>
            </a:r>
          </a:p>
          <a:p>
            <a:pPr eaLnBrk="1" hangingPunct="1"/>
            <a:r>
              <a:rPr lang="en-US" sz="4000" smtClean="0"/>
              <a:t>Serotonin – Mood, Sleep Regulation</a:t>
            </a:r>
          </a:p>
          <a:p>
            <a:pPr eaLnBrk="1" hangingPunct="1">
              <a:buFontTx/>
              <a:buNone/>
            </a:pPr>
            <a:endParaRPr lang="en-US" sz="4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3674</TotalTime>
  <Words>2873</Words>
  <Application>Microsoft Office PowerPoint</Application>
  <PresentationFormat>On-screen Show (4:3)</PresentationFormat>
  <Paragraphs>595</Paragraphs>
  <Slides>71</Slides>
  <Notes>42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71</vt:i4>
      </vt:variant>
    </vt:vector>
  </HeadingPairs>
  <TitlesOfParts>
    <vt:vector size="85" baseType="lpstr">
      <vt:lpstr>Albertus Extra Bold</vt:lpstr>
      <vt:lpstr>Arial</vt:lpstr>
      <vt:lpstr>Calibri</vt:lpstr>
      <vt:lpstr>Flintstone</vt:lpstr>
      <vt:lpstr>Garamond</vt:lpstr>
      <vt:lpstr>Helvetica</vt:lpstr>
      <vt:lpstr>Impact</vt:lpstr>
      <vt:lpstr>Monotype Sorts</vt:lpstr>
      <vt:lpstr>Osaka</vt:lpstr>
      <vt:lpstr>Symbol</vt:lpstr>
      <vt:lpstr>Tahoma</vt:lpstr>
      <vt:lpstr>Times</vt:lpstr>
      <vt:lpstr>Times New Roman</vt:lpstr>
      <vt:lpstr>Office Theme</vt:lpstr>
      <vt:lpstr>Understanding Drug Abuse and Addiction</vt:lpstr>
      <vt:lpstr>Basic Questions</vt:lpstr>
      <vt:lpstr>Realities</vt:lpstr>
      <vt:lpstr>How Drugs Work</vt:lpstr>
      <vt:lpstr>PowerPoint Presentation</vt:lpstr>
      <vt:lpstr>Addiction is a Brain Disease</vt:lpstr>
      <vt:lpstr>Brain Changes</vt:lpstr>
      <vt:lpstr>Neurotransmitter Action</vt:lpstr>
      <vt:lpstr>Neurotransmitters</vt:lpstr>
      <vt:lpstr>Natural Rewards  Food Water Sex Nurturing  </vt:lpstr>
      <vt:lpstr>PowerPoint Presentation</vt:lpstr>
      <vt:lpstr>Food</vt:lpstr>
      <vt:lpstr>Sex</vt:lpstr>
      <vt:lpstr>Nicotine</vt:lpstr>
      <vt:lpstr>Alcohol</vt:lpstr>
      <vt:lpstr>PowerPoint Presentation</vt:lpstr>
      <vt:lpstr>PowerPoint Presentation</vt:lpstr>
      <vt:lpstr>Behavior Pathways</vt:lpstr>
      <vt:lpstr>PowerPoint Presentation</vt:lpstr>
      <vt:lpstr>Go &amp; Stop</vt:lpstr>
      <vt:lpstr>PowerPoint Presentation</vt:lpstr>
      <vt:lpstr>Craving</vt:lpstr>
      <vt:lpstr>PowerPoint Presentation</vt:lpstr>
      <vt:lpstr>Myelination</vt:lpstr>
      <vt:lpstr>Myelination = Stronger &amp; Faster Like Paving a Dirt Road </vt:lpstr>
      <vt:lpstr>Chemical Dependency</vt:lpstr>
      <vt:lpstr>Relapse Happens</vt:lpstr>
      <vt:lpstr>Cocaine Effects</vt:lpstr>
      <vt:lpstr>PowerPoint Presentation</vt:lpstr>
      <vt:lpstr>Dose Response</vt:lpstr>
      <vt:lpstr>Animal Studies</vt:lpstr>
      <vt:lpstr>Stopping Cocaine Use</vt:lpstr>
      <vt:lpstr>PowerPoint Presentation</vt:lpstr>
      <vt:lpstr>Meth - Signs of Abuse</vt:lpstr>
      <vt:lpstr>PowerPoint Presentation</vt:lpstr>
      <vt:lpstr>Meth - Signs of Withdrawal</vt:lpstr>
      <vt:lpstr>Alcohol</vt:lpstr>
      <vt:lpstr>Action</vt:lpstr>
      <vt:lpstr>Endorphins</vt:lpstr>
      <vt:lpstr>Endorphins</vt:lpstr>
      <vt:lpstr>Opiates</vt:lpstr>
      <vt:lpstr>Opiates</vt:lpstr>
      <vt:lpstr>PowerPoint Presentation</vt:lpstr>
      <vt:lpstr>Heroin</vt:lpstr>
      <vt:lpstr>Addiction/Dependency</vt:lpstr>
      <vt:lpstr>Addiction vs. Dependency</vt:lpstr>
      <vt:lpstr>Heroin usage patterns</vt:lpstr>
      <vt:lpstr>Treatment</vt:lpstr>
      <vt:lpstr>Prescription Opiates</vt:lpstr>
      <vt:lpstr>Two “Types” of Rx Drug Abusers</vt:lpstr>
      <vt:lpstr>Why Prescription Drug Users May Believe That They Are “Different”</vt:lpstr>
      <vt:lpstr>What the Rx Drug User Might Have Trouble Relating To</vt:lpstr>
      <vt:lpstr>Marijuana</vt:lpstr>
      <vt:lpstr>Spice/K2 and Synthetic Cannabinoids </vt:lpstr>
      <vt:lpstr>Preparation of the “incense”:</vt:lpstr>
      <vt:lpstr>Origins of Synthetic Cannabinoids</vt:lpstr>
      <vt:lpstr>PowerPoint Presentation</vt:lpstr>
      <vt:lpstr>PowerPoint Presentation</vt:lpstr>
      <vt:lpstr>PowerPoint Presentation</vt:lpstr>
      <vt:lpstr>Some Effects of Synthetic Cannabinoids are Similar to THC</vt:lpstr>
      <vt:lpstr>Some Effects of Synthetic Cannabinoids are Different to THC</vt:lpstr>
      <vt:lpstr>Bath Salts:</vt:lpstr>
      <vt:lpstr>What’s in Bath Salts?:</vt:lpstr>
      <vt:lpstr>Pharmacological Effects of “Bath Salts”:</vt:lpstr>
      <vt:lpstr>PowerPoint Presentation</vt:lpstr>
      <vt:lpstr>Addiction is like…</vt:lpstr>
      <vt:lpstr>What Boomer is Thinking</vt:lpstr>
      <vt:lpstr>Treatment is like…</vt:lpstr>
      <vt:lpstr>Early Recovery Issues</vt:lpstr>
      <vt:lpstr>Cognitive Deficits</vt:lpstr>
      <vt:lpstr>The End</vt:lpstr>
    </vt:vector>
  </TitlesOfParts>
  <Company>SJV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Psychopharmacology</dc:title>
  <dc:creator>Steve Hanson</dc:creator>
  <cp:lastModifiedBy>Hanson, Steve</cp:lastModifiedBy>
  <cp:revision>145</cp:revision>
  <dcterms:created xsi:type="dcterms:W3CDTF">1998-12-08T18:37:07Z</dcterms:created>
  <dcterms:modified xsi:type="dcterms:W3CDTF">2014-04-17T16:59:36Z</dcterms:modified>
</cp:coreProperties>
</file>