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60" r:id="rId8"/>
    <p:sldId id="276" r:id="rId9"/>
    <p:sldId id="269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ymer, Matthew C." initials="RM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4FC092D-C63F-49C7-8838-B5BAEF0D7701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092D-C63F-49C7-8838-B5BAEF0D7701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092D-C63F-49C7-8838-B5BAEF0D7701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4FC092D-C63F-49C7-8838-B5BAEF0D7701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4FC092D-C63F-49C7-8838-B5BAEF0D7701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4FC092D-C63F-49C7-8838-B5BAEF0D7701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4FC092D-C63F-49C7-8838-B5BAEF0D7701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092D-C63F-49C7-8838-B5BAEF0D7701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4FC092D-C63F-49C7-8838-B5BAEF0D7701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4FC092D-C63F-49C7-8838-B5BAEF0D7701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4FC092D-C63F-49C7-8838-B5BAEF0D7701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4FC092D-C63F-49C7-8838-B5BAEF0D7701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on State Initiatives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Hon. Elliott Levine</a:t>
            </a:r>
          </a:p>
          <a:p>
            <a:r>
              <a:rPr lang="en-US" dirty="0" smtClean="0"/>
              <a:t>WATCP Annual Conference</a:t>
            </a:r>
          </a:p>
          <a:p>
            <a:r>
              <a:rPr lang="en-US" dirty="0" smtClean="0"/>
              <a:t>March 24,2015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21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Data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Wisconsin Department of Justice is developing an integrated data system for Wisconsin’s diversion and problem-solving courts</a:t>
            </a:r>
          </a:p>
          <a:p>
            <a:r>
              <a:rPr lang="en-US" dirty="0"/>
              <a:t>Enable projects with multiple </a:t>
            </a:r>
            <a:r>
              <a:rPr lang="en-US" dirty="0" smtClean="0"/>
              <a:t>funding </a:t>
            </a:r>
            <a:r>
              <a:rPr lang="en-US" dirty="0"/>
              <a:t>sources </a:t>
            </a:r>
            <a:r>
              <a:rPr lang="en-US" dirty="0" smtClean="0"/>
              <a:t>(federal, state, or local) to </a:t>
            </a:r>
            <a:r>
              <a:rPr lang="en-US" dirty="0"/>
              <a:t>enter data into one system  </a:t>
            </a:r>
            <a:endParaRPr lang="en-US" dirty="0" smtClean="0"/>
          </a:p>
          <a:p>
            <a:r>
              <a:rPr lang="en-US" dirty="0" smtClean="0"/>
              <a:t>Will include core elements for each participant and separate modules for diversion projects, problem-solving courts.</a:t>
            </a:r>
          </a:p>
          <a:p>
            <a:r>
              <a:rPr lang="en-US" dirty="0" smtClean="0"/>
              <a:t>Additional modules with data elements unique to each problem-solving court model.  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30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 Data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Merges existing databases (TAD, and </a:t>
            </a:r>
            <a:r>
              <a:rPr lang="en-US" dirty="0" err="1"/>
              <a:t>eValuate</a:t>
            </a:r>
            <a:r>
              <a:rPr lang="en-US" dirty="0"/>
              <a:t>) into one</a:t>
            </a:r>
          </a:p>
          <a:p>
            <a:pPr lvl="1"/>
            <a:r>
              <a:rPr lang="en-US" dirty="0"/>
              <a:t>Share common data elements</a:t>
            </a:r>
          </a:p>
          <a:p>
            <a:pPr lvl="1"/>
            <a:r>
              <a:rPr lang="en-US" dirty="0"/>
              <a:t>Eliminates need for sites to enter program information into multiple databases</a:t>
            </a:r>
          </a:p>
          <a:p>
            <a:pPr lvl="1"/>
            <a:r>
              <a:rPr lang="en-US" dirty="0"/>
              <a:t>Enable local sites to conduct process and outcome evaluations </a:t>
            </a:r>
          </a:p>
          <a:p>
            <a:r>
              <a:rPr lang="en-US" dirty="0" smtClean="0"/>
              <a:t>Incorporates data requirements from Performance Measures project</a:t>
            </a:r>
          </a:p>
          <a:p>
            <a:r>
              <a:rPr lang="en-US" dirty="0" smtClean="0"/>
              <a:t>Includes quarterly and preset automated reports for sites</a:t>
            </a:r>
          </a:p>
          <a:p>
            <a:r>
              <a:rPr lang="en-US" dirty="0" smtClean="0"/>
              <a:t>Will incorporate reporting capabilities to generate BJA funding reports for sites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39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73808"/>
          </a:xfrm>
        </p:spPr>
        <p:txBody>
          <a:bodyPr>
            <a:normAutofit fontScale="55000" lnSpcReduction="20000"/>
          </a:bodyPr>
          <a:lstStyle/>
          <a:p>
            <a:r>
              <a:rPr lang="en-US" sz="2200" dirty="0" smtClean="0"/>
              <a:t>CJCC Evidence-Based Practices Subcommittee, David O’Leary, Chairperson</a:t>
            </a:r>
          </a:p>
          <a:p>
            <a:pPr lvl="1"/>
            <a:r>
              <a:rPr lang="en-US" sz="2200" dirty="0"/>
              <a:t>Matt </a:t>
            </a:r>
            <a:r>
              <a:rPr lang="en-US" sz="2200" dirty="0" err="1"/>
              <a:t>Raymer</a:t>
            </a:r>
            <a:r>
              <a:rPr lang="en-US" sz="2200" dirty="0"/>
              <a:t>, WI DOJ</a:t>
            </a:r>
          </a:p>
          <a:p>
            <a:pPr lvl="1"/>
            <a:r>
              <a:rPr lang="en-US" sz="2200" u="sng" dirty="0"/>
              <a:t>raymermc@doj.state.wi.us </a:t>
            </a:r>
            <a:r>
              <a:rPr lang="en-US" sz="2200" u="sng" dirty="0" smtClean="0"/>
              <a:t> </a:t>
            </a:r>
          </a:p>
          <a:p>
            <a:pPr marL="537210" lvl="1" indent="0">
              <a:buNone/>
            </a:pPr>
            <a:endParaRPr lang="en-US" sz="2200" dirty="0" smtClean="0"/>
          </a:p>
          <a:p>
            <a:r>
              <a:rPr lang="en-US" sz="2200" dirty="0" smtClean="0"/>
              <a:t>CJCC Problem-Solving Court Subcommittee, Kelly Thompson, Chairperson</a:t>
            </a:r>
          </a:p>
          <a:p>
            <a:pPr lvl="1"/>
            <a:r>
              <a:rPr lang="en-US" sz="2200" dirty="0"/>
              <a:t>Matt </a:t>
            </a:r>
            <a:r>
              <a:rPr lang="en-US" sz="2200" dirty="0" err="1"/>
              <a:t>Raymer</a:t>
            </a:r>
            <a:r>
              <a:rPr lang="en-US" sz="2200" dirty="0"/>
              <a:t>, WI DOJ</a:t>
            </a:r>
          </a:p>
          <a:p>
            <a:pPr lvl="1"/>
            <a:r>
              <a:rPr lang="en-US" sz="2200" u="sng" dirty="0"/>
              <a:t>raymermc@doj.state.wi.us </a:t>
            </a:r>
            <a:endParaRPr lang="en-US" sz="2200" u="sng" dirty="0" smtClean="0"/>
          </a:p>
          <a:p>
            <a:pPr marL="537210" lvl="1" indent="0">
              <a:buNone/>
            </a:pPr>
            <a:endParaRPr lang="en-US" sz="2200" dirty="0"/>
          </a:p>
          <a:p>
            <a:r>
              <a:rPr lang="en-US" sz="2200" dirty="0" smtClean="0"/>
              <a:t>Treatment Alternatives and Diversion</a:t>
            </a:r>
          </a:p>
          <a:p>
            <a:pPr lvl="1"/>
            <a:r>
              <a:rPr lang="en-US" sz="2200" dirty="0" smtClean="0"/>
              <a:t>Ray </a:t>
            </a:r>
            <a:r>
              <a:rPr lang="en-US" sz="2200" dirty="0" err="1" smtClean="0"/>
              <a:t>Luick</a:t>
            </a:r>
            <a:r>
              <a:rPr lang="en-US" sz="2200" dirty="0"/>
              <a:t>, WI </a:t>
            </a:r>
            <a:r>
              <a:rPr lang="en-US" sz="2200" dirty="0" smtClean="0"/>
              <a:t>DOJ	</a:t>
            </a:r>
          </a:p>
          <a:p>
            <a:pPr lvl="1"/>
            <a:r>
              <a:rPr lang="en-US" sz="2200" u="sng" dirty="0" smtClean="0"/>
              <a:t>luickrj@doj.state.wi.us</a:t>
            </a:r>
          </a:p>
          <a:p>
            <a:pPr marL="537210" lvl="1" indent="0">
              <a:buNone/>
            </a:pPr>
            <a:endParaRPr lang="en-US" sz="2200" dirty="0" smtClean="0"/>
          </a:p>
          <a:p>
            <a:r>
              <a:rPr lang="en-US" sz="2200" dirty="0" smtClean="0"/>
              <a:t>Adult Drug and Hybrid Court Performance Measures</a:t>
            </a:r>
          </a:p>
          <a:p>
            <a:pPr lvl="1"/>
            <a:r>
              <a:rPr lang="en-US" sz="2200" dirty="0" smtClean="0"/>
              <a:t>Kerry Connelly, Director of State Courts Office</a:t>
            </a:r>
          </a:p>
          <a:p>
            <a:pPr lvl="1"/>
            <a:r>
              <a:rPr lang="en-US" sz="2200" u="sng" dirty="0" smtClean="0"/>
              <a:t>kerry.connelly@wicourts.gov </a:t>
            </a:r>
          </a:p>
          <a:p>
            <a:pPr lvl="1"/>
            <a:endParaRPr lang="en-US" sz="2200" dirty="0"/>
          </a:p>
          <a:p>
            <a:r>
              <a:rPr lang="en-US" sz="2200" dirty="0" smtClean="0"/>
              <a:t>Integrated Data System</a:t>
            </a:r>
          </a:p>
          <a:p>
            <a:pPr lvl="1"/>
            <a:r>
              <a:rPr lang="en-US" sz="2200" dirty="0" smtClean="0"/>
              <a:t>Matt </a:t>
            </a:r>
            <a:r>
              <a:rPr lang="en-US" sz="2200" dirty="0" err="1" smtClean="0"/>
              <a:t>Raymer</a:t>
            </a:r>
            <a:r>
              <a:rPr lang="en-US" sz="2200" dirty="0" smtClean="0"/>
              <a:t>, WI DOJ</a:t>
            </a:r>
          </a:p>
          <a:p>
            <a:pPr lvl="1"/>
            <a:r>
              <a:rPr lang="en-US" sz="2200" u="sng" dirty="0" smtClean="0"/>
              <a:t>raymermc@doj.state.wi.us </a:t>
            </a:r>
          </a:p>
          <a:p>
            <a:pPr lvl="1"/>
            <a:endParaRPr lang="en-US" sz="2200" dirty="0" smtClean="0"/>
          </a:p>
          <a:p>
            <a:r>
              <a:rPr lang="en-US" sz="2200" dirty="0" smtClean="0"/>
              <a:t>Pew-MacArthur Results First Initiative</a:t>
            </a:r>
          </a:p>
          <a:p>
            <a:pPr lvl="1"/>
            <a:r>
              <a:rPr lang="en-US" sz="2200" dirty="0"/>
              <a:t> Matt </a:t>
            </a:r>
            <a:r>
              <a:rPr lang="en-US" sz="2200" dirty="0" err="1"/>
              <a:t>Raymer</a:t>
            </a:r>
            <a:r>
              <a:rPr lang="en-US" sz="2200" dirty="0"/>
              <a:t>, WI DOJ</a:t>
            </a:r>
          </a:p>
          <a:p>
            <a:pPr lvl="1"/>
            <a:r>
              <a:rPr lang="en-US" sz="2200" u="sng" dirty="0" smtClean="0"/>
              <a:t>raymermc@doj.state.wi.us</a:t>
            </a:r>
          </a:p>
          <a:p>
            <a:pPr lvl="1"/>
            <a:endParaRPr lang="en-US" sz="2200" dirty="0" smtClean="0"/>
          </a:p>
          <a:p>
            <a:r>
              <a:rPr lang="en-US" sz="2200" dirty="0" smtClean="0"/>
              <a:t>NIC Evidence-Based Decision Making Initiative</a:t>
            </a:r>
          </a:p>
          <a:p>
            <a:pPr lvl="1"/>
            <a:r>
              <a:rPr lang="en-US" sz="2200" dirty="0"/>
              <a:t>Matt </a:t>
            </a:r>
            <a:r>
              <a:rPr lang="en-US" sz="2200" dirty="0" err="1"/>
              <a:t>Raymer</a:t>
            </a:r>
            <a:r>
              <a:rPr lang="en-US" sz="2200" dirty="0"/>
              <a:t>, WI DOJ</a:t>
            </a:r>
          </a:p>
          <a:p>
            <a:pPr lvl="1"/>
            <a:r>
              <a:rPr lang="en-US" sz="2200" u="sng" dirty="0" smtClean="0"/>
              <a:t>raymermc@doj.state.wi.us</a:t>
            </a:r>
            <a:endParaRPr lang="en-US" sz="2200" u="sng" dirty="0"/>
          </a:p>
          <a:p>
            <a:pPr lvl="1"/>
            <a:endParaRPr lang="en-US" sz="2500" dirty="0" smtClean="0"/>
          </a:p>
          <a:p>
            <a:r>
              <a:rPr lang="en-US" sz="2500" dirty="0" smtClean="0"/>
              <a:t>Legislative Council Joint Study Committee on Problem-Solving Courts, Alternatives and Diversion</a:t>
            </a:r>
            <a:endParaRPr lang="en-US" sz="2200" dirty="0" smtClean="0"/>
          </a:p>
          <a:p>
            <a:pPr lvl="1"/>
            <a:r>
              <a:rPr lang="en-US" sz="2200" u="sng" dirty="0"/>
              <a:t>http://legis.wisconsin.gov/lc</a:t>
            </a:r>
            <a:r>
              <a:rPr lang="en-US" sz="2200" u="sng" dirty="0" smtClean="0"/>
              <a:t>/  </a:t>
            </a:r>
            <a:endParaRPr lang="en-US" sz="22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0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Statewide CJCC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Subcommittees:</a:t>
            </a:r>
          </a:p>
          <a:p>
            <a:pPr lvl="1"/>
            <a:r>
              <a:rPr lang="en-US" dirty="0" smtClean="0"/>
              <a:t>Problem-Solving Courts Subcommittee</a:t>
            </a:r>
          </a:p>
          <a:p>
            <a:pPr lvl="1"/>
            <a:r>
              <a:rPr lang="en-US" dirty="0" smtClean="0"/>
              <a:t>Evidence-Based Practices Subcommittee</a:t>
            </a:r>
          </a:p>
          <a:p>
            <a:pPr lvl="1"/>
            <a:r>
              <a:rPr lang="en-US" dirty="0" smtClean="0"/>
              <a:t>Data Sharing/Benchmarks Subcommittee</a:t>
            </a:r>
          </a:p>
          <a:p>
            <a:pPr lvl="1"/>
            <a:r>
              <a:rPr lang="en-US" dirty="0" smtClean="0"/>
              <a:t>Outreach and Communication Subcommittee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06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Problem-Solving Court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Court Standards Training – Starting Fall 2015</a:t>
            </a:r>
          </a:p>
          <a:p>
            <a:r>
              <a:rPr lang="en-US" dirty="0" smtClean="0"/>
              <a:t>Drug and Hybrid Court Performance Measures Training</a:t>
            </a:r>
          </a:p>
          <a:p>
            <a:r>
              <a:rPr lang="en-US" dirty="0" smtClean="0"/>
              <a:t>Monitors problem-solving court activities of partner agencies – Problem-Solving Court Coordinator, TAD program, WATCP to lend support when appropriate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4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Evidence-Based Practices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Statewide EBDM Phase V </a:t>
            </a:r>
            <a:r>
              <a:rPr lang="en-US" dirty="0" err="1" smtClean="0"/>
              <a:t>Recipiant</a:t>
            </a:r>
            <a:endParaRPr lang="en-US" dirty="0" smtClean="0"/>
          </a:p>
          <a:p>
            <a:pPr lvl="1"/>
            <a:r>
              <a:rPr lang="en-US" dirty="0" smtClean="0"/>
              <a:t>Six Counties; Chippewa, Marathon, Outagamie, La Crosse, Rock and Waukesha</a:t>
            </a:r>
          </a:p>
          <a:p>
            <a:r>
              <a:rPr lang="en-US" dirty="0" smtClean="0"/>
              <a:t>Pew- MacArthur Results First Initiative – DOJ</a:t>
            </a:r>
            <a:endParaRPr lang="en-US" dirty="0"/>
          </a:p>
          <a:p>
            <a:r>
              <a:rPr lang="en-US" dirty="0" smtClean="0"/>
              <a:t>Applying for a Justice Reinvestment Initiative</a:t>
            </a:r>
          </a:p>
          <a:p>
            <a:r>
              <a:rPr lang="en-US" dirty="0" smtClean="0"/>
              <a:t>Monitor TAD program activities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8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Justice Strategies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Subcommittee of the Wisconsin Supreme Court Planning and Policy Advisory Committee</a:t>
            </a:r>
          </a:p>
          <a:p>
            <a:r>
              <a:rPr lang="en-US" dirty="0" smtClean="0"/>
              <a:t>Members of EJS with DOC have </a:t>
            </a:r>
            <a:r>
              <a:rPr lang="en-US" dirty="0" smtClean="0"/>
              <a:t>worked together to design and implement the use of COMPAS </a:t>
            </a:r>
            <a:r>
              <a:rPr lang="en-US" dirty="0" smtClean="0"/>
              <a:t>and </a:t>
            </a:r>
            <a:r>
              <a:rPr lang="en-US" dirty="0" smtClean="0"/>
              <a:t>the new pre-sentence </a:t>
            </a:r>
            <a:r>
              <a:rPr lang="en-US" dirty="0" smtClean="0"/>
              <a:t>investigation report</a:t>
            </a:r>
          </a:p>
          <a:p>
            <a:r>
              <a:rPr lang="en-US" dirty="0" smtClean="0"/>
              <a:t>Members served on the WATCP workgroup to develop  and revise state treatment court standards</a:t>
            </a:r>
          </a:p>
          <a:p>
            <a:r>
              <a:rPr lang="en-US" dirty="0" smtClean="0"/>
              <a:t>Provides oversight for the Director of State Courts Office performance measures training</a:t>
            </a:r>
          </a:p>
          <a:p>
            <a:r>
              <a:rPr lang="en-US" dirty="0" smtClean="0"/>
              <a:t>Developing Standards Training for this fall.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Justice Strategies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Maintains a statewide directory of CJCCs</a:t>
            </a:r>
          </a:p>
          <a:p>
            <a:r>
              <a:rPr lang="en-US" dirty="0" smtClean="0"/>
              <a:t>Participates </a:t>
            </a:r>
            <a:r>
              <a:rPr lang="en-US" dirty="0" smtClean="0"/>
              <a:t>in the Results First Initiative</a:t>
            </a:r>
          </a:p>
          <a:p>
            <a:r>
              <a:rPr lang="en-US" dirty="0" smtClean="0"/>
              <a:t>Developed and maintains an inventory of programs available to counties to use as sentencing options</a:t>
            </a:r>
          </a:p>
          <a:p>
            <a:r>
              <a:rPr lang="en-US" dirty="0" smtClean="0"/>
              <a:t>Collaborated with </a:t>
            </a:r>
            <a:r>
              <a:rPr lang="en-US" dirty="0" smtClean="0"/>
              <a:t>WI DOJ, DOC </a:t>
            </a:r>
            <a:r>
              <a:rPr lang="en-US" dirty="0" smtClean="0"/>
              <a:t>and NIC </a:t>
            </a:r>
            <a:r>
              <a:rPr lang="en-US" dirty="0" smtClean="0"/>
              <a:t>with </a:t>
            </a:r>
            <a:r>
              <a:rPr lang="en-US" dirty="0" smtClean="0"/>
              <a:t>the </a:t>
            </a:r>
            <a:r>
              <a:rPr lang="en-US" dirty="0" smtClean="0"/>
              <a:t>EBDM Phase V </a:t>
            </a:r>
            <a:r>
              <a:rPr lang="en-US" dirty="0" smtClean="0"/>
              <a:t>implementation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Alternatives and Diversion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Administered by the Wisconsin Department of Justice jointly with TAD partners – Department of Health Services, Department of Corrections and Director of State Courts Office</a:t>
            </a:r>
          </a:p>
          <a:p>
            <a:r>
              <a:rPr lang="en-US" dirty="0" smtClean="0"/>
              <a:t>Currently funds 34 projects totaling </a:t>
            </a:r>
            <a:r>
              <a:rPr lang="en-US" dirty="0" smtClean="0"/>
              <a:t>more than $4 </a:t>
            </a:r>
            <a:r>
              <a:rPr lang="en-US" dirty="0" smtClean="0"/>
              <a:t>million</a:t>
            </a:r>
          </a:p>
        </p:txBody>
      </p:sp>
    </p:spTree>
    <p:extLst>
      <p:ext uri="{BB962C8B-B14F-4D97-AF65-F5344CB8AC3E}">
        <p14:creationId xmlns:p14="http://schemas.microsoft.com/office/powerpoint/2010/main" val="186825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Joint Legislative Council Study Committee on Problem-Soling Courts and Treatment Alternatives.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Generated a report that resulted in…</a:t>
            </a:r>
          </a:p>
          <a:p>
            <a:pPr lvl="1"/>
            <a:r>
              <a:rPr lang="en-US" dirty="0" smtClean="0"/>
              <a:t>OWI </a:t>
            </a:r>
            <a:r>
              <a:rPr lang="en-US" dirty="0" err="1" smtClean="0"/>
              <a:t>Tx</a:t>
            </a:r>
            <a:r>
              <a:rPr lang="en-US" dirty="0" smtClean="0"/>
              <a:t> Court Participants easier access to occupational licenses</a:t>
            </a:r>
          </a:p>
          <a:p>
            <a:pPr lvl="1"/>
            <a:r>
              <a:rPr lang="en-US" dirty="0" smtClean="0"/>
              <a:t>Allowed </a:t>
            </a:r>
            <a:r>
              <a:rPr lang="en-US" dirty="0" err="1" smtClean="0"/>
              <a:t>Tx</a:t>
            </a:r>
            <a:r>
              <a:rPr lang="en-US" dirty="0" smtClean="0"/>
              <a:t> Courts access to IID reports</a:t>
            </a:r>
          </a:p>
          <a:p>
            <a:pPr lvl="1"/>
            <a:r>
              <a:rPr lang="en-US" dirty="0" smtClean="0"/>
              <a:t>State CJCC would oversees TAD</a:t>
            </a:r>
          </a:p>
          <a:p>
            <a:pPr lvl="1"/>
            <a:r>
              <a:rPr lang="en-US" dirty="0" smtClean="0"/>
              <a:t>Funding for TAD evaluations</a:t>
            </a:r>
          </a:p>
          <a:p>
            <a:pPr lvl="1"/>
            <a:r>
              <a:rPr lang="en-US" dirty="0" smtClean="0"/>
              <a:t>Expands the type of programs that can be funded by TAD</a:t>
            </a:r>
          </a:p>
          <a:p>
            <a:pPr lvl="1"/>
            <a:r>
              <a:rPr lang="en-US" dirty="0" smtClean="0"/>
              <a:t>Changed the violent offender definition and lifts the exclusion under </a:t>
            </a:r>
            <a:r>
              <a:rPr lang="en-US" dirty="0" smtClean="0"/>
              <a:t>certain </a:t>
            </a:r>
            <a:r>
              <a:rPr lang="en-US" dirty="0" smtClean="0"/>
              <a:t>conditions</a:t>
            </a:r>
          </a:p>
          <a:p>
            <a:pPr lvl="1"/>
            <a:r>
              <a:rPr lang="en-US" dirty="0" smtClean="0"/>
              <a:t>Created a </a:t>
            </a:r>
            <a:r>
              <a:rPr lang="en-US" dirty="0" smtClean="0"/>
              <a:t>TAD Family </a:t>
            </a:r>
            <a:r>
              <a:rPr lang="en-US" dirty="0" err="1" smtClean="0"/>
              <a:t>Tx</a:t>
            </a:r>
            <a:r>
              <a:rPr lang="en-US" dirty="0" smtClean="0"/>
              <a:t> Court </a:t>
            </a:r>
            <a:r>
              <a:rPr lang="en-US" dirty="0" smtClean="0"/>
              <a:t>option</a:t>
            </a:r>
            <a:endParaRPr lang="en-US" dirty="0" smtClean="0"/>
          </a:p>
          <a:p>
            <a:pPr lvl="1"/>
            <a:r>
              <a:rPr lang="en-US" dirty="0" smtClean="0"/>
              <a:t>Allows Home Detention for mandatory jail terms if someone is placed on probation</a:t>
            </a:r>
          </a:p>
          <a:p>
            <a:pPr lvl="1"/>
            <a:r>
              <a:rPr lang="en-US" dirty="0" smtClean="0"/>
              <a:t>Asks Joint Legislative Audit Committee to audit </a:t>
            </a:r>
            <a:r>
              <a:rPr lang="en-US" dirty="0" smtClean="0"/>
              <a:t>racial</a:t>
            </a:r>
            <a:r>
              <a:rPr lang="en-US" dirty="0" smtClean="0"/>
              <a:t> </a:t>
            </a:r>
            <a:r>
              <a:rPr lang="en-US" dirty="0" smtClean="0"/>
              <a:t>disparities in </a:t>
            </a:r>
            <a:r>
              <a:rPr lang="en-US" dirty="0" err="1" smtClean="0"/>
              <a:t>Tx</a:t>
            </a:r>
            <a:r>
              <a:rPr lang="en-US" dirty="0" smtClean="0"/>
              <a:t> Courts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01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0"/>
            <a:ext cx="5619750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083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755</TotalTime>
  <Words>537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Update on State Initiatives</vt:lpstr>
      <vt:lpstr>Statewide CJCC </vt:lpstr>
      <vt:lpstr>Problem-Solving Court Subcommittee</vt:lpstr>
      <vt:lpstr>Evidence-Based Practices Subcommittee</vt:lpstr>
      <vt:lpstr>Effective Justice Strategies Subcommittee</vt:lpstr>
      <vt:lpstr>Effective Justice Strategies Subcommittee</vt:lpstr>
      <vt:lpstr>Treatment Alternatives and Diversion Program</vt:lpstr>
      <vt:lpstr>Joint Legislative Council Study Committee on Problem-Soling Courts and Treatment Alternatives.</vt:lpstr>
      <vt:lpstr>PowerPoint Presentation</vt:lpstr>
      <vt:lpstr>Integrated Data System </vt:lpstr>
      <vt:lpstr>Integrated Data System </vt:lpstr>
      <vt:lpstr>PowerPoint Presentation</vt:lpstr>
    </vt:vector>
  </TitlesOfParts>
  <Company>CCAP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Cern</dc:creator>
  <cp:lastModifiedBy>Amber Perry</cp:lastModifiedBy>
  <cp:revision>45</cp:revision>
  <dcterms:created xsi:type="dcterms:W3CDTF">2014-04-14T13:29:32Z</dcterms:created>
  <dcterms:modified xsi:type="dcterms:W3CDTF">2015-03-23T15:47:20Z</dcterms:modified>
</cp:coreProperties>
</file>