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69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70" r:id="rId17"/>
    <p:sldId id="273" r:id="rId18"/>
    <p:sldId id="274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er, Matthew C." initials="RM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4FC092D-C63F-49C7-8838-B5BAEF0D7701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4651EFD-C13C-49E4-9488-2BAAD5FB1FE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State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Hon. Elliott Levine and </a:t>
            </a:r>
            <a:r>
              <a:rPr lang="en-US" dirty="0" smtClean="0"/>
              <a:t>Michelle </a:t>
            </a:r>
            <a:r>
              <a:rPr lang="en-US" dirty="0" err="1" smtClean="0"/>
              <a:t>Cern</a:t>
            </a:r>
            <a:endParaRPr lang="en-US" dirty="0" smtClean="0"/>
          </a:p>
          <a:p>
            <a:r>
              <a:rPr lang="en-US" dirty="0" smtClean="0"/>
              <a:t>WATCP Annual Conference</a:t>
            </a:r>
          </a:p>
          <a:p>
            <a:r>
              <a:rPr lang="en-US" dirty="0" smtClean="0"/>
              <a:t>April 17,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1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Drug and Hybrid Court Performance Measures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Compliance with measures will be mandatory for sites receiving state funding (TAD or JAG sites)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9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Data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Wisconsin Department of Justice is developing an integrated data system for Wisconsin’s diversion and problem-solving courts</a:t>
            </a:r>
          </a:p>
          <a:p>
            <a:r>
              <a:rPr lang="en-US" dirty="0"/>
              <a:t>Enable projects with multiple </a:t>
            </a:r>
            <a:r>
              <a:rPr lang="en-US" dirty="0" smtClean="0"/>
              <a:t>funding </a:t>
            </a:r>
            <a:r>
              <a:rPr lang="en-US" dirty="0"/>
              <a:t>sources </a:t>
            </a:r>
            <a:r>
              <a:rPr lang="en-US" dirty="0" smtClean="0"/>
              <a:t>(federal, state, or local) to </a:t>
            </a:r>
            <a:r>
              <a:rPr lang="en-US" dirty="0"/>
              <a:t>enter data into one system  </a:t>
            </a:r>
            <a:endParaRPr lang="en-US" dirty="0" smtClean="0"/>
          </a:p>
          <a:p>
            <a:r>
              <a:rPr lang="en-US" dirty="0" smtClean="0"/>
              <a:t>Will include core elements for each participant and separate modules for diversion projects, problem-solving courts.</a:t>
            </a:r>
          </a:p>
          <a:p>
            <a:r>
              <a:rPr lang="en-US" dirty="0" smtClean="0"/>
              <a:t>Additional modules with data elements unique to each problem-solving court model. 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03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Data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Merges existing databases (TAD, and </a:t>
            </a:r>
            <a:r>
              <a:rPr lang="en-US" dirty="0" err="1"/>
              <a:t>eValuate</a:t>
            </a:r>
            <a:r>
              <a:rPr lang="en-US" dirty="0"/>
              <a:t>) into one</a:t>
            </a:r>
          </a:p>
          <a:p>
            <a:pPr lvl="1"/>
            <a:r>
              <a:rPr lang="en-US" dirty="0"/>
              <a:t>Share common data elements</a:t>
            </a:r>
          </a:p>
          <a:p>
            <a:pPr lvl="1"/>
            <a:r>
              <a:rPr lang="en-US" dirty="0"/>
              <a:t>Eliminates need for sites to enter program information into multiple databases</a:t>
            </a:r>
          </a:p>
          <a:p>
            <a:pPr lvl="1"/>
            <a:r>
              <a:rPr lang="en-US" dirty="0"/>
              <a:t>Enable local sites to conduct process and outcome evaluations </a:t>
            </a:r>
          </a:p>
          <a:p>
            <a:r>
              <a:rPr lang="en-US" dirty="0" smtClean="0"/>
              <a:t>Incorporates data requirements from Performance Measures project</a:t>
            </a:r>
          </a:p>
          <a:p>
            <a:r>
              <a:rPr lang="en-US" dirty="0" smtClean="0"/>
              <a:t>Includes quarterly and preset automated reports for sites</a:t>
            </a:r>
          </a:p>
          <a:p>
            <a:r>
              <a:rPr lang="en-US" dirty="0" smtClean="0"/>
              <a:t>Will incorporate reporting capabilities to generate BJA funding reports for sites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90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>
                <a:solidFill>
                  <a:schemeClr val="accent1"/>
                </a:solidFill>
              </a:rPr>
              <a:t>ew-</a:t>
            </a:r>
            <a:r>
              <a:rPr lang="en-US" dirty="0" smtClean="0"/>
              <a:t>MacArthur Results First Initiative</a:t>
            </a:r>
            <a:r>
              <a:rPr lang="en-US" baseline="30000" dirty="0" smtClean="0"/>
              <a:t>1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 with states to implement a cost-benefit approach to assist with investing in policies and programs that are proven to work</a:t>
            </a:r>
          </a:p>
          <a:p>
            <a:r>
              <a:rPr lang="en-US" dirty="0" smtClean="0"/>
              <a:t>Model initially developed by the Washington State Institute for Public Policy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722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http://www.pewstates.org/uploadedFiles/PCS_Assets/2013/Results%20First%20In%20Your%20State%20brief.pdf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9642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>
                <a:solidFill>
                  <a:schemeClr val="accent1"/>
                </a:solidFill>
              </a:rPr>
              <a:t>ew-</a:t>
            </a:r>
            <a:r>
              <a:rPr lang="en-US" dirty="0" smtClean="0"/>
              <a:t>MacArthur </a:t>
            </a:r>
            <a:r>
              <a:rPr lang="en-US" dirty="0"/>
              <a:t>Results First </a:t>
            </a:r>
            <a:r>
              <a:rPr lang="en-US" dirty="0" smtClean="0"/>
              <a:t>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States selected based upon several factors including:</a:t>
            </a:r>
          </a:p>
          <a:p>
            <a:pPr lvl="1"/>
            <a:r>
              <a:rPr lang="en-US" dirty="0"/>
              <a:t>Commitment to making evidence-based policy </a:t>
            </a:r>
            <a:r>
              <a:rPr lang="en-US" dirty="0" smtClean="0"/>
              <a:t>decisions</a:t>
            </a:r>
          </a:p>
          <a:p>
            <a:pPr lvl="1"/>
            <a:r>
              <a:rPr lang="en-US" dirty="0" smtClean="0"/>
              <a:t>Ability to provide necessary data to operate the cost-benefit model</a:t>
            </a:r>
          </a:p>
          <a:p>
            <a:pPr lvl="1"/>
            <a:r>
              <a:rPr lang="en-US" dirty="0" smtClean="0"/>
              <a:t>Willingness to dedicate resources (including staff) to the initiative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6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Institute of Corrections Evidence-Based Decision Making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Goal: To </a:t>
            </a:r>
            <a:r>
              <a:rPr lang="en-US" dirty="0"/>
              <a:t>create a framework for justice systems that will result in improved system outcomes </a:t>
            </a:r>
            <a:r>
              <a:rPr lang="en-US" dirty="0" smtClean="0"/>
              <a:t>through </a:t>
            </a:r>
            <a:r>
              <a:rPr lang="en-US" dirty="0"/>
              <a:t>true collaborative partnerships, </a:t>
            </a:r>
            <a:r>
              <a:rPr lang="en-US" dirty="0" smtClean="0"/>
              <a:t>systematic </a:t>
            </a:r>
            <a:r>
              <a:rPr lang="en-US" dirty="0"/>
              <a:t>use of research, </a:t>
            </a:r>
            <a:r>
              <a:rPr lang="en-US" dirty="0" smtClean="0"/>
              <a:t>and </a:t>
            </a:r>
            <a:r>
              <a:rPr lang="en-US" dirty="0"/>
              <a:t>a shared vision of desired outcomes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Co-sponsored (with DOJ) the EBDM Summit held January 28-29, 2014 </a:t>
            </a:r>
          </a:p>
          <a:p>
            <a:r>
              <a:rPr lang="en-US" dirty="0" smtClean="0"/>
              <a:t>Shared information with a broad group of state and local officials about the EBDM framework</a:t>
            </a:r>
          </a:p>
        </p:txBody>
      </p:sp>
    </p:spTree>
    <p:extLst>
      <p:ext uri="{BB962C8B-B14F-4D97-AF65-F5344CB8AC3E}">
        <p14:creationId xmlns:p14="http://schemas.microsoft.com/office/powerpoint/2010/main" val="3196951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Institute of Corrections Evidence-Based Decision Making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Addressed the importance of statewide evidence-based decision making to improve criminal justice outcomes and reduce the harm that crime causes Wisconsin communities</a:t>
            </a:r>
          </a:p>
          <a:p>
            <a:r>
              <a:rPr lang="en-US" dirty="0" smtClean="0"/>
              <a:t>Wisconsin has entered into Phase IV of the initiative – Planning to Plan:</a:t>
            </a:r>
          </a:p>
          <a:p>
            <a:pPr lvl="1"/>
            <a:r>
              <a:rPr lang="en-US" dirty="0" smtClean="0"/>
              <a:t>A process that will prepare state teams for the planning phase (state team + 5 local teams)</a:t>
            </a:r>
          </a:p>
          <a:p>
            <a:pPr lvl="1"/>
            <a:r>
              <a:rPr lang="en-US" dirty="0" smtClean="0"/>
              <a:t>Prepare the Phase V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5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Joint Legislative Council Special Committee on Problem-Solving Courts, Alternatives, and Diversion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Duties of </a:t>
            </a:r>
            <a:r>
              <a:rPr lang="en-US" dirty="0"/>
              <a:t>the Legislative Council are:</a:t>
            </a:r>
          </a:p>
          <a:p>
            <a:pPr lvl="1"/>
            <a:r>
              <a:rPr lang="en-US" dirty="0"/>
              <a:t>To provide nonpartisan legal, scientific and other research services and administrative support services to Joint Legislative Council study committees and other legislative standing committees and task forces;</a:t>
            </a:r>
          </a:p>
          <a:p>
            <a:pPr lvl="1"/>
            <a:r>
              <a:rPr lang="en-US" dirty="0"/>
              <a:t>To serve as the Rules Clearinghouse for review of all proposed administrative rules; and</a:t>
            </a:r>
          </a:p>
          <a:p>
            <a:pPr lvl="1"/>
            <a:r>
              <a:rPr lang="en-US" dirty="0"/>
              <a:t>To respond to research and information requests from legislators, legislative staff, other governmental agencies and other state legislatures in a confidential and nonpartisan manner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4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Joint Legislative Council Special Committee on Problem-Solving Courts, Alternatives, and Diversion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Rep. </a:t>
            </a:r>
            <a:r>
              <a:rPr lang="en-US" dirty="0" err="1"/>
              <a:t>Garey</a:t>
            </a:r>
            <a:r>
              <a:rPr lang="en-US" dirty="0"/>
              <a:t> </a:t>
            </a:r>
            <a:r>
              <a:rPr lang="en-US" dirty="0" err="1"/>
              <a:t>Bies</a:t>
            </a:r>
            <a:r>
              <a:rPr lang="en-US" dirty="0"/>
              <a:t> – Chairperson</a:t>
            </a:r>
          </a:p>
          <a:p>
            <a:r>
              <a:rPr lang="en-US" dirty="0"/>
              <a:t>Rep. Evan </a:t>
            </a:r>
            <a:r>
              <a:rPr lang="en-US" dirty="0" err="1"/>
              <a:t>Goyke</a:t>
            </a:r>
            <a:r>
              <a:rPr lang="en-US" dirty="0"/>
              <a:t> – Vice-Chairperson </a:t>
            </a:r>
          </a:p>
          <a:p>
            <a:r>
              <a:rPr lang="en-US" dirty="0"/>
              <a:t>Timeline: Start in June.  Finish by December</a:t>
            </a:r>
          </a:p>
          <a:p>
            <a:r>
              <a:rPr lang="en-US" dirty="0" smtClean="0"/>
              <a:t>Scope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Review the 50+ courts currently in operation in Wisconsin that utilize nontraditional adjudication methods, the effect they have on recidivism, and the net fiscal impact of these </a:t>
            </a:r>
            <a:r>
              <a:rPr lang="en-US" dirty="0" smtClean="0"/>
              <a:t>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6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Joint Legislative Council Special Committee on Problem-Solving Courts, Alternatives, and Diversion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Examine courts, such as veterans courts, drug and alcohol courts, mental health courts, and drunk driving courts, in Wisconsin and nationally and consider: </a:t>
            </a:r>
          </a:p>
          <a:p>
            <a:pPr lvl="2"/>
            <a:r>
              <a:rPr lang="en-US" dirty="0"/>
              <a:t>(a) effectiveness of existing problem-solving courts in Wisconsin in reducing recidivism, the costs to administer these courts, and the savings realized; </a:t>
            </a:r>
          </a:p>
          <a:p>
            <a:pPr lvl="2"/>
            <a:r>
              <a:rPr lang="en-US" dirty="0"/>
              <a:t>(b) best practices of existing problem-solving courts, both in Wisconsin and elsewhere, and potential implementation of these practices at the state level; </a:t>
            </a:r>
          </a:p>
          <a:p>
            <a:pPr lvl="2"/>
            <a:r>
              <a:rPr lang="en-US" dirty="0"/>
              <a:t>(c) efforts to establish problem-solving courts that serve multiple counties, impediments to these efforts, and potential changes to improve regionalization of such courts; and </a:t>
            </a:r>
          </a:p>
          <a:p>
            <a:pPr lvl="2"/>
            <a:r>
              <a:rPr lang="en-US" dirty="0"/>
              <a:t>(d) appropriate role and structure of state-level training and coordination.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5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CJCC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 smtClean="0"/>
              <a:t>Subcommittees:</a:t>
            </a:r>
          </a:p>
          <a:p>
            <a:pPr lvl="1"/>
            <a:r>
              <a:rPr lang="en-US" dirty="0" smtClean="0"/>
              <a:t>Problem-Solving Courts Subcommittee</a:t>
            </a:r>
          </a:p>
          <a:p>
            <a:pPr lvl="1"/>
            <a:r>
              <a:rPr lang="en-US" dirty="0" smtClean="0"/>
              <a:t>Evidence-Based Practices Subcommittee</a:t>
            </a:r>
          </a:p>
          <a:p>
            <a:pPr lvl="1"/>
            <a:r>
              <a:rPr lang="en-US" dirty="0" smtClean="0"/>
              <a:t>Data Sharing/Benchmarks Subcommittee</a:t>
            </a:r>
          </a:p>
          <a:p>
            <a:pPr lvl="1"/>
            <a:r>
              <a:rPr lang="en-US" dirty="0" smtClean="0"/>
              <a:t>Outreach and Communication Subcommittee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 fontScale="55000" lnSpcReduction="20000"/>
          </a:bodyPr>
          <a:lstStyle/>
          <a:p>
            <a:r>
              <a:rPr lang="en-US" sz="2200" dirty="0" smtClean="0"/>
              <a:t>CJCC Evidence-Based Practices Subcommittee, David O’Leary, Chairperson</a:t>
            </a:r>
          </a:p>
          <a:p>
            <a:pPr lvl="1"/>
            <a:r>
              <a:rPr lang="en-US" sz="2200" dirty="0"/>
              <a:t>Matt </a:t>
            </a:r>
            <a:r>
              <a:rPr lang="en-US" sz="2200" dirty="0" err="1"/>
              <a:t>Raymer</a:t>
            </a:r>
            <a:r>
              <a:rPr lang="en-US" sz="2200" dirty="0"/>
              <a:t>, WI DOJ</a:t>
            </a:r>
          </a:p>
          <a:p>
            <a:pPr lvl="1"/>
            <a:r>
              <a:rPr lang="en-US" sz="2200" u="sng" dirty="0"/>
              <a:t>raymermc@doj.state.wi.us </a:t>
            </a:r>
            <a:r>
              <a:rPr lang="en-US" sz="2200" u="sng" dirty="0" smtClean="0"/>
              <a:t> </a:t>
            </a:r>
          </a:p>
          <a:p>
            <a:pPr marL="537210" lvl="1" indent="0">
              <a:buNone/>
            </a:pPr>
            <a:endParaRPr lang="en-US" sz="2200" dirty="0" smtClean="0"/>
          </a:p>
          <a:p>
            <a:r>
              <a:rPr lang="en-US" sz="2200" dirty="0" smtClean="0"/>
              <a:t>CJCC Problem-Solving Court Subcommittee, Kelly Thompson, Chairperson</a:t>
            </a:r>
          </a:p>
          <a:p>
            <a:pPr lvl="1"/>
            <a:r>
              <a:rPr lang="en-US" sz="2200" dirty="0"/>
              <a:t>Matt </a:t>
            </a:r>
            <a:r>
              <a:rPr lang="en-US" sz="2200" dirty="0" err="1"/>
              <a:t>Raymer</a:t>
            </a:r>
            <a:r>
              <a:rPr lang="en-US" sz="2200" dirty="0"/>
              <a:t>, WI DOJ</a:t>
            </a:r>
          </a:p>
          <a:p>
            <a:pPr lvl="1"/>
            <a:r>
              <a:rPr lang="en-US" sz="2200" u="sng" dirty="0"/>
              <a:t>raymermc@doj.state.wi.us </a:t>
            </a:r>
            <a:endParaRPr lang="en-US" sz="2200" u="sng" dirty="0" smtClean="0"/>
          </a:p>
          <a:p>
            <a:pPr marL="537210" lvl="1" indent="0">
              <a:buNone/>
            </a:pPr>
            <a:endParaRPr lang="en-US" sz="2200" dirty="0"/>
          </a:p>
          <a:p>
            <a:r>
              <a:rPr lang="en-US" sz="2200" dirty="0" smtClean="0"/>
              <a:t>Treatment Alternatives and Diversion</a:t>
            </a:r>
          </a:p>
          <a:p>
            <a:pPr lvl="1"/>
            <a:r>
              <a:rPr lang="en-US" sz="2200" dirty="0" smtClean="0"/>
              <a:t>Ray </a:t>
            </a:r>
            <a:r>
              <a:rPr lang="en-US" sz="2200" dirty="0" err="1" smtClean="0"/>
              <a:t>Luick</a:t>
            </a:r>
            <a:r>
              <a:rPr lang="en-US" sz="2200" dirty="0"/>
              <a:t>, WI </a:t>
            </a:r>
            <a:r>
              <a:rPr lang="en-US" sz="2200" dirty="0" smtClean="0"/>
              <a:t>DOJ	</a:t>
            </a:r>
          </a:p>
          <a:p>
            <a:pPr lvl="1"/>
            <a:r>
              <a:rPr lang="en-US" sz="2200" u="sng" dirty="0" smtClean="0"/>
              <a:t>luickrj@doj.state.wi.us</a:t>
            </a:r>
          </a:p>
          <a:p>
            <a:pPr marL="537210" lvl="1" indent="0">
              <a:buNone/>
            </a:pPr>
            <a:endParaRPr lang="en-US" sz="2200" dirty="0" smtClean="0"/>
          </a:p>
          <a:p>
            <a:r>
              <a:rPr lang="en-US" sz="2200" dirty="0" smtClean="0"/>
              <a:t>Adult Drug and Hybrid Court Performance Measures</a:t>
            </a:r>
          </a:p>
          <a:p>
            <a:pPr lvl="1"/>
            <a:r>
              <a:rPr lang="en-US" sz="2200" dirty="0" smtClean="0"/>
              <a:t>Shelly </a:t>
            </a:r>
            <a:r>
              <a:rPr lang="en-US" sz="2200" dirty="0" err="1" smtClean="0"/>
              <a:t>Cern</a:t>
            </a:r>
            <a:r>
              <a:rPr lang="en-US" sz="2200" dirty="0" smtClean="0"/>
              <a:t>, Director of State Courts Office</a:t>
            </a:r>
          </a:p>
          <a:p>
            <a:pPr lvl="1"/>
            <a:r>
              <a:rPr lang="en-US" sz="2200" u="sng" dirty="0" smtClean="0"/>
              <a:t>Michelle.cern@wicourts.gov </a:t>
            </a:r>
          </a:p>
          <a:p>
            <a:pPr lvl="1"/>
            <a:endParaRPr lang="en-US" sz="2200" dirty="0"/>
          </a:p>
          <a:p>
            <a:r>
              <a:rPr lang="en-US" sz="2200" dirty="0" smtClean="0"/>
              <a:t>Integrated Data System</a:t>
            </a:r>
          </a:p>
          <a:p>
            <a:pPr lvl="1"/>
            <a:r>
              <a:rPr lang="en-US" sz="2200" dirty="0" smtClean="0"/>
              <a:t>Matt </a:t>
            </a:r>
            <a:r>
              <a:rPr lang="en-US" sz="2200" dirty="0" err="1" smtClean="0"/>
              <a:t>Raymer</a:t>
            </a:r>
            <a:r>
              <a:rPr lang="en-US" sz="2200" dirty="0" smtClean="0"/>
              <a:t>, WI DOJ</a:t>
            </a:r>
          </a:p>
          <a:p>
            <a:pPr lvl="1"/>
            <a:r>
              <a:rPr lang="en-US" sz="2200" u="sng" dirty="0" smtClean="0"/>
              <a:t>raymermc@doj.state.wi.us 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Pew-MacArthur Results First Initiative</a:t>
            </a:r>
          </a:p>
          <a:p>
            <a:pPr lvl="1"/>
            <a:r>
              <a:rPr lang="en-US" sz="2200" dirty="0"/>
              <a:t> Matt </a:t>
            </a:r>
            <a:r>
              <a:rPr lang="en-US" sz="2200" dirty="0" err="1"/>
              <a:t>Raymer</a:t>
            </a:r>
            <a:r>
              <a:rPr lang="en-US" sz="2200" dirty="0"/>
              <a:t>, WI DOJ</a:t>
            </a:r>
          </a:p>
          <a:p>
            <a:pPr lvl="1"/>
            <a:r>
              <a:rPr lang="en-US" sz="2200" u="sng" dirty="0" smtClean="0"/>
              <a:t>raymermc@doj.state.wi.us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NIC Evidence-Based Decision Making Initiative</a:t>
            </a:r>
          </a:p>
          <a:p>
            <a:pPr lvl="1"/>
            <a:r>
              <a:rPr lang="en-US" sz="2200" dirty="0" smtClean="0"/>
              <a:t>John </a:t>
            </a:r>
            <a:r>
              <a:rPr lang="en-US" sz="2200" dirty="0" err="1" smtClean="0"/>
              <a:t>Voelker</a:t>
            </a:r>
            <a:r>
              <a:rPr lang="en-US" sz="2200" dirty="0" smtClean="0"/>
              <a:t>, Director of State Courts</a:t>
            </a:r>
          </a:p>
          <a:p>
            <a:pPr lvl="1"/>
            <a:r>
              <a:rPr lang="en-US" sz="2200" u="sng" dirty="0" smtClean="0"/>
              <a:t>John.voelker@wicourts.gov </a:t>
            </a:r>
            <a:endParaRPr lang="en-US" sz="2200" u="sng" dirty="0" smtClean="0"/>
          </a:p>
          <a:p>
            <a:endParaRPr lang="en-US" sz="2500" dirty="0" smtClean="0"/>
          </a:p>
          <a:p>
            <a:r>
              <a:rPr lang="en-US" sz="2500" dirty="0" smtClean="0"/>
              <a:t>Legislative Council Joint Study Committee on Problem-Solving Courts, Alternatives and Diversion</a:t>
            </a:r>
          </a:p>
          <a:p>
            <a:pPr lvl="1"/>
            <a:r>
              <a:rPr lang="en-US" sz="2200" dirty="0" smtClean="0"/>
              <a:t>Terry Anderson, Legislative Council Director</a:t>
            </a:r>
          </a:p>
          <a:p>
            <a:pPr lvl="1"/>
            <a:r>
              <a:rPr lang="en-US" sz="2200" u="sng" dirty="0"/>
              <a:t>http://legis.wisconsin.gov/lc</a:t>
            </a:r>
            <a:r>
              <a:rPr lang="en-US" sz="2200" u="sng" dirty="0" smtClean="0"/>
              <a:t>/  </a:t>
            </a:r>
            <a:endParaRPr lang="en-US" sz="2200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0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Problem-Solving Court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the WATCP Standards and submitted feedback</a:t>
            </a:r>
          </a:p>
          <a:p>
            <a:r>
              <a:rPr lang="en-US" dirty="0" smtClean="0"/>
              <a:t>Reviewed the Director of State Courts draft Performance Measures and submitted feedback</a:t>
            </a:r>
          </a:p>
          <a:p>
            <a:r>
              <a:rPr lang="en-US" dirty="0" smtClean="0"/>
              <a:t>Monitors problem-solving court activities of partner agencies – Problem-Solving Court Coordinator, TAD program, WATCP to lend support when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3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Evidence-Based Practices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received a presentation from the Pew- MacArthur Results First Initiative </a:t>
            </a:r>
          </a:p>
          <a:p>
            <a:r>
              <a:rPr lang="en-US" dirty="0" smtClean="0"/>
              <a:t>Made motions to advance both the Pew-MacArthur Results First and the NIC EBDM Initiatives</a:t>
            </a:r>
          </a:p>
          <a:p>
            <a:r>
              <a:rPr lang="en-US" dirty="0" smtClean="0"/>
              <a:t>Monitor TAD program activities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Justice Strategies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Subcommittee of the Wisconsin Supreme Court Planning and Policy Advisory </a:t>
            </a:r>
            <a:r>
              <a:rPr lang="en-US" dirty="0" smtClean="0"/>
              <a:t>Committee</a:t>
            </a:r>
          </a:p>
          <a:p>
            <a:r>
              <a:rPr lang="en-US" dirty="0" smtClean="0"/>
              <a:t>Members of EJS are working with DOC to implement COMPAS and redesign the pre-sentence investigation report</a:t>
            </a:r>
          </a:p>
          <a:p>
            <a:r>
              <a:rPr lang="en-US" dirty="0" smtClean="0"/>
              <a:t>Members served on the WATCP workgroup to develop state treatment court standards</a:t>
            </a:r>
          </a:p>
          <a:p>
            <a:r>
              <a:rPr lang="en-US" dirty="0" smtClean="0"/>
              <a:t>Provides oversight for the Director of State Courts Office performance measures project</a:t>
            </a:r>
          </a:p>
          <a:p>
            <a:r>
              <a:rPr lang="en-US" dirty="0" smtClean="0"/>
              <a:t>Developed an evidence-based sentencing curriculum for multi-disciplinary county teams and conducted district trainings in 2013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Justice Strategies Subcommittee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Maintains a statewide directory of CJCCs</a:t>
            </a:r>
          </a:p>
          <a:p>
            <a:r>
              <a:rPr lang="en-US" dirty="0" smtClean="0"/>
              <a:t>Participated in initial conversations with Pew about the Results First Initiative</a:t>
            </a:r>
          </a:p>
          <a:p>
            <a:r>
              <a:rPr lang="en-US" dirty="0" smtClean="0"/>
              <a:t>Developed and maintains an inventory of programs available to counties to use as sentencing options</a:t>
            </a:r>
          </a:p>
          <a:p>
            <a:r>
              <a:rPr lang="en-US" dirty="0" smtClean="0"/>
              <a:t>Collaborated with WI DOJ and NIC to plan the EBDM Summit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Alternatives and Diversion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Administered by the Wisconsin Department of Justice jointly with TAD partners – Department of Health Services, Department of Corrections and Director of State Courts Office</a:t>
            </a:r>
          </a:p>
          <a:p>
            <a:r>
              <a:rPr lang="en-US" dirty="0" smtClean="0"/>
              <a:t>Currently funds 22 projects totaling </a:t>
            </a:r>
            <a:r>
              <a:rPr lang="en-US" dirty="0"/>
              <a:t>$2.538 </a:t>
            </a:r>
            <a:r>
              <a:rPr lang="en-US" dirty="0" smtClean="0"/>
              <a:t>million</a:t>
            </a:r>
          </a:p>
          <a:p>
            <a:pPr lvl="1"/>
            <a:r>
              <a:rPr lang="en-US" dirty="0" smtClean="0"/>
              <a:t>13 problem-solving courts</a:t>
            </a:r>
          </a:p>
          <a:p>
            <a:pPr lvl="1"/>
            <a:r>
              <a:rPr lang="en-US" dirty="0" smtClean="0"/>
              <a:t>9 diversion programs</a:t>
            </a:r>
          </a:p>
          <a:p>
            <a:r>
              <a:rPr lang="en-US" dirty="0" smtClean="0"/>
              <a:t>Funding recently increased by $1.5 million and expected to fund 10-12 more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5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4_TAD Projects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2" t="10338" r="28923" b="1692"/>
          <a:stretch/>
        </p:blipFill>
        <p:spPr>
          <a:xfrm>
            <a:off x="1676400" y="228600"/>
            <a:ext cx="5410200" cy="64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3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Drug and Hybrid Court Performance Measures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Led by the Director of State Courts Office and guided by a multidisciplary Stakeholder Advisory Group</a:t>
            </a:r>
          </a:p>
          <a:p>
            <a:r>
              <a:rPr lang="en-US" dirty="0" smtClean="0"/>
              <a:t>Performance measures almost final</a:t>
            </a:r>
          </a:p>
          <a:p>
            <a:r>
              <a:rPr lang="en-US" dirty="0" smtClean="0"/>
              <a:t>Next Steps: </a:t>
            </a:r>
          </a:p>
          <a:p>
            <a:pPr lvl="1"/>
            <a:r>
              <a:rPr lang="en-US" dirty="0" smtClean="0"/>
              <a:t>Development of technical specifications</a:t>
            </a:r>
          </a:p>
          <a:p>
            <a:pPr lvl="1"/>
            <a:r>
              <a:rPr lang="en-US" dirty="0" smtClean="0"/>
              <a:t>Development of database to collect information and calculate measures</a:t>
            </a:r>
          </a:p>
          <a:p>
            <a:pPr lvl="1"/>
            <a:r>
              <a:rPr lang="en-US" dirty="0" smtClean="0"/>
              <a:t>Training of drug court coordinators/staff/judges on the measures and database</a:t>
            </a:r>
          </a:p>
        </p:txBody>
      </p:sp>
    </p:spTree>
    <p:extLst>
      <p:ext uri="{BB962C8B-B14F-4D97-AF65-F5344CB8AC3E}">
        <p14:creationId xmlns:p14="http://schemas.microsoft.com/office/powerpoint/2010/main" val="485883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666</TotalTime>
  <Words>1048</Words>
  <Application>Microsoft Office PowerPoint</Application>
  <PresentationFormat>On-screen Show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Update on State Initiatives</vt:lpstr>
      <vt:lpstr>Statewide CJCC </vt:lpstr>
      <vt:lpstr>Problem-Solving Court Subcommittee</vt:lpstr>
      <vt:lpstr>Evidence-Based Practices Subcommittee</vt:lpstr>
      <vt:lpstr>Effective Justice Strategies Subcommittee</vt:lpstr>
      <vt:lpstr>Effective Justice Strategies Subcommittee</vt:lpstr>
      <vt:lpstr>Treatment Alternatives and Diversion Program</vt:lpstr>
      <vt:lpstr>PowerPoint Presentation</vt:lpstr>
      <vt:lpstr>Adult Drug and Hybrid Court Performance Measures Project</vt:lpstr>
      <vt:lpstr>Adult Drug and Hybrid Court Performance Measures Project</vt:lpstr>
      <vt:lpstr>Integrated Data System </vt:lpstr>
      <vt:lpstr>Integrated Data System </vt:lpstr>
      <vt:lpstr>Pew-MacArthur Results First Initiative1  </vt:lpstr>
      <vt:lpstr>Pew-MacArthur Results First Initiative</vt:lpstr>
      <vt:lpstr>National Institute of Corrections Evidence-Based Decision Making Initiative</vt:lpstr>
      <vt:lpstr>National Institute of Corrections Evidence-Based Decision Making Initiative</vt:lpstr>
      <vt:lpstr>Joint Legislative Council Special Committee on Problem-Solving Courts, Alternatives, and Diversion</vt:lpstr>
      <vt:lpstr>Joint Legislative Council Special Committee on Problem-Solving Courts, Alternatives, and Diversion</vt:lpstr>
      <vt:lpstr>Joint Legislative Council Special Committee on Problem-Solving Courts, Alternatives, and Diversion</vt:lpstr>
      <vt:lpstr>PowerPoint Presentation</vt:lpstr>
    </vt:vector>
  </TitlesOfParts>
  <Company>CCAP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Cern</dc:creator>
  <cp:lastModifiedBy>ccap</cp:lastModifiedBy>
  <cp:revision>31</cp:revision>
  <dcterms:created xsi:type="dcterms:W3CDTF">2014-04-14T13:29:32Z</dcterms:created>
  <dcterms:modified xsi:type="dcterms:W3CDTF">2014-04-17T14:58:36Z</dcterms:modified>
</cp:coreProperties>
</file>