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64" r:id="rId4"/>
    <p:sldId id="266" r:id="rId5"/>
    <p:sldId id="263" r:id="rId6"/>
    <p:sldId id="259" r:id="rId7"/>
    <p:sldId id="267" r:id="rId8"/>
    <p:sldId id="270" r:id="rId9"/>
    <p:sldId id="258" r:id="rId10"/>
    <p:sldId id="269" r:id="rId11"/>
    <p:sldId id="260" r:id="rId12"/>
    <p:sldId id="275" r:id="rId13"/>
    <p:sldId id="281" r:id="rId14"/>
    <p:sldId id="262" r:id="rId15"/>
    <p:sldId id="273" r:id="rId16"/>
    <p:sldId id="277" r:id="rId17"/>
    <p:sldId id="278" r:id="rId18"/>
    <p:sldId id="265" r:id="rId19"/>
    <p:sldId id="268"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59858478020177"/>
          <c:y val="0.121720694004159"/>
          <c:w val="0.82128841907330297"/>
          <c:h val="0.76125166172410297"/>
        </c:manualLayout>
      </c:layout>
      <c:bar3DChart>
        <c:barDir val="col"/>
        <c:grouping val="clustered"/>
        <c:varyColors val="0"/>
        <c:ser>
          <c:idx val="0"/>
          <c:order val="0"/>
          <c:tx>
            <c:strRef>
              <c:f>Sheet1!$B$1</c:f>
              <c:strCache>
                <c:ptCount val="1"/>
                <c:pt idx="0">
                  <c:v>Reunification</c:v>
                </c:pt>
              </c:strCache>
            </c:strRef>
          </c:tx>
          <c:spPr>
            <a:solidFill>
              <a:schemeClr val="accent5">
                <a:lumMod val="60000"/>
                <a:lumOff val="40000"/>
              </a:schemeClr>
            </a:solidFill>
          </c:spPr>
          <c:invertIfNegative val="0"/>
          <c:dLbls>
            <c:dLbl>
              <c:idx val="0"/>
              <c:layout>
                <c:manualLayout>
                  <c:x val="4.0848389630793402E-2"/>
                  <c:y val="-3.03030303030303E-2"/>
                </c:manualLayout>
              </c:layout>
              <c:showLegendKey val="0"/>
              <c:showVal val="1"/>
              <c:showCatName val="0"/>
              <c:showSerName val="0"/>
              <c:showPercent val="0"/>
              <c:showBubbleSize val="0"/>
            </c:dLbl>
            <c:dLbl>
              <c:idx val="1"/>
              <c:layout>
                <c:manualLayout>
                  <c:x val="4.0848389630793402E-2"/>
                  <c:y val="-2.5974025974026E-2"/>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Sheet1!$A$2:$A$3</c:f>
              <c:strCache>
                <c:ptCount val="2"/>
                <c:pt idx="0">
                  <c:v>FDTC (n=159)</c:v>
                </c:pt>
                <c:pt idx="1">
                  <c:v>Comparison (n=158)</c:v>
                </c:pt>
              </c:strCache>
            </c:strRef>
          </c:cat>
          <c:val>
            <c:numRef>
              <c:f>Sheet1!$B$2:$B$3</c:f>
              <c:numCache>
                <c:formatCode>0.00%</c:formatCode>
                <c:ptCount val="2"/>
                <c:pt idx="0">
                  <c:v>0.308</c:v>
                </c:pt>
                <c:pt idx="1">
                  <c:v>0.12</c:v>
                </c:pt>
              </c:numCache>
            </c:numRef>
          </c:val>
        </c:ser>
        <c:dLbls>
          <c:showLegendKey val="0"/>
          <c:showVal val="0"/>
          <c:showCatName val="0"/>
          <c:showSerName val="0"/>
          <c:showPercent val="0"/>
          <c:showBubbleSize val="0"/>
        </c:dLbls>
        <c:gapWidth val="150"/>
        <c:shape val="cylinder"/>
        <c:axId val="37736448"/>
        <c:axId val="37737984"/>
        <c:axId val="0"/>
      </c:bar3DChart>
      <c:catAx>
        <c:axId val="37736448"/>
        <c:scaling>
          <c:orientation val="minMax"/>
        </c:scaling>
        <c:delete val="0"/>
        <c:axPos val="b"/>
        <c:majorTickMark val="out"/>
        <c:minorTickMark val="none"/>
        <c:tickLblPos val="nextTo"/>
        <c:txPr>
          <a:bodyPr/>
          <a:lstStyle/>
          <a:p>
            <a:pPr>
              <a:defRPr sz="1400" b="1"/>
            </a:pPr>
            <a:endParaRPr lang="en-US"/>
          </a:p>
        </c:txPr>
        <c:crossAx val="37737984"/>
        <c:crosses val="autoZero"/>
        <c:auto val="1"/>
        <c:lblAlgn val="ctr"/>
        <c:lblOffset val="100"/>
        <c:noMultiLvlLbl val="0"/>
      </c:catAx>
      <c:valAx>
        <c:axId val="37737984"/>
        <c:scaling>
          <c:orientation val="minMax"/>
        </c:scaling>
        <c:delete val="0"/>
        <c:axPos val="l"/>
        <c:majorGridlines>
          <c:spPr>
            <a:ln>
              <a:noFill/>
            </a:ln>
          </c:spPr>
        </c:majorGridlines>
        <c:numFmt formatCode="0.00%" sourceLinked="1"/>
        <c:majorTickMark val="out"/>
        <c:minorTickMark val="none"/>
        <c:tickLblPos val="nextTo"/>
        <c:txPr>
          <a:bodyPr/>
          <a:lstStyle/>
          <a:p>
            <a:pPr>
              <a:defRPr sz="1400"/>
            </a:pPr>
            <a:endParaRPr lang="en-US"/>
          </a:p>
        </c:txPr>
        <c:crossAx val="3773644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No</a:t>
            </a:r>
            <a:r>
              <a:rPr lang="en-US" sz="2000" baseline="0" dirty="0" smtClean="0"/>
              <a:t> Permanency Achieved</a:t>
            </a:r>
            <a:endParaRPr lang="en-US" sz="2000" dirty="0"/>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06263001846991"/>
          <c:y val="0.18665575893922301"/>
          <c:w val="0.87486913094196495"/>
          <c:h val="0.69631659678903801"/>
        </c:manualLayout>
      </c:layout>
      <c:bar3DChart>
        <c:barDir val="col"/>
        <c:grouping val="clustered"/>
        <c:varyColors val="0"/>
        <c:ser>
          <c:idx val="0"/>
          <c:order val="0"/>
          <c:tx>
            <c:strRef>
              <c:f>Sheet1!$B$1</c:f>
              <c:strCache>
                <c:ptCount val="1"/>
                <c:pt idx="0">
                  <c:v>Reunification</c:v>
                </c:pt>
              </c:strCache>
            </c:strRef>
          </c:tx>
          <c:spPr>
            <a:solidFill>
              <a:srgbClr val="C00000"/>
            </a:solidFill>
          </c:spPr>
          <c:invertIfNegative val="0"/>
          <c:dLbls>
            <c:dLbl>
              <c:idx val="0"/>
              <c:layout>
                <c:manualLayout>
                  <c:x val="2.2329882375814101E-2"/>
                  <c:y val="-6.3166796051901994E-2"/>
                </c:manualLayout>
              </c:layout>
              <c:showLegendKey val="0"/>
              <c:showVal val="1"/>
              <c:showCatName val="0"/>
              <c:showSerName val="0"/>
              <c:showPercent val="0"/>
              <c:showBubbleSize val="0"/>
            </c:dLbl>
            <c:dLbl>
              <c:idx val="1"/>
              <c:layout>
                <c:manualLayout>
                  <c:x val="5.47372897832216E-2"/>
                  <c:y val="-5.8837935750988897E-2"/>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Sheet1!$A$2:$A$3</c:f>
              <c:strCache>
                <c:ptCount val="2"/>
                <c:pt idx="0">
                  <c:v>FDTC (n=159)</c:v>
                </c:pt>
                <c:pt idx="1">
                  <c:v>Comparison (n=158)</c:v>
                </c:pt>
              </c:strCache>
            </c:strRef>
          </c:cat>
          <c:val>
            <c:numRef>
              <c:f>Sheet1!$B$2:$B$3</c:f>
              <c:numCache>
                <c:formatCode>0.00%</c:formatCode>
                <c:ptCount val="2"/>
                <c:pt idx="0">
                  <c:v>0.22600000000000001</c:v>
                </c:pt>
                <c:pt idx="1">
                  <c:v>0.41799999999999998</c:v>
                </c:pt>
              </c:numCache>
            </c:numRef>
          </c:val>
        </c:ser>
        <c:dLbls>
          <c:showLegendKey val="0"/>
          <c:showVal val="0"/>
          <c:showCatName val="0"/>
          <c:showSerName val="0"/>
          <c:showPercent val="0"/>
          <c:showBubbleSize val="0"/>
        </c:dLbls>
        <c:gapWidth val="150"/>
        <c:shape val="cylinder"/>
        <c:axId val="37640832"/>
        <c:axId val="37679488"/>
        <c:axId val="0"/>
      </c:bar3DChart>
      <c:catAx>
        <c:axId val="37640832"/>
        <c:scaling>
          <c:orientation val="minMax"/>
        </c:scaling>
        <c:delete val="0"/>
        <c:axPos val="b"/>
        <c:majorTickMark val="out"/>
        <c:minorTickMark val="none"/>
        <c:tickLblPos val="nextTo"/>
        <c:txPr>
          <a:bodyPr/>
          <a:lstStyle/>
          <a:p>
            <a:pPr>
              <a:defRPr sz="1400" b="1"/>
            </a:pPr>
            <a:endParaRPr lang="en-US"/>
          </a:p>
        </c:txPr>
        <c:crossAx val="37679488"/>
        <c:crosses val="autoZero"/>
        <c:auto val="1"/>
        <c:lblAlgn val="ctr"/>
        <c:lblOffset val="100"/>
        <c:noMultiLvlLbl val="0"/>
      </c:catAx>
      <c:valAx>
        <c:axId val="37679488"/>
        <c:scaling>
          <c:orientation val="minMax"/>
        </c:scaling>
        <c:delete val="0"/>
        <c:axPos val="l"/>
        <c:majorGridlines>
          <c:spPr>
            <a:ln>
              <a:noFill/>
            </a:ln>
          </c:spPr>
        </c:majorGridlines>
        <c:numFmt formatCode="0.00%" sourceLinked="1"/>
        <c:majorTickMark val="out"/>
        <c:minorTickMark val="none"/>
        <c:tickLblPos val="nextTo"/>
        <c:txPr>
          <a:bodyPr/>
          <a:lstStyle/>
          <a:p>
            <a:pPr>
              <a:defRPr sz="1400"/>
            </a:pPr>
            <a:endParaRPr lang="en-US"/>
          </a:p>
        </c:txPr>
        <c:crossAx val="3764083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Guardianship</a:t>
            </a:r>
            <a:endParaRPr lang="en-US" dirty="0"/>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3404077962476901"/>
          <c:y val="0.18665575893922301"/>
          <c:w val="0.84709135316418804"/>
          <c:h val="0.69631659678903801"/>
        </c:manualLayout>
      </c:layout>
      <c:bar3DChart>
        <c:barDir val="col"/>
        <c:grouping val="clustered"/>
        <c:varyColors val="0"/>
        <c:ser>
          <c:idx val="0"/>
          <c:order val="0"/>
          <c:tx>
            <c:strRef>
              <c:f>Sheet1!$B$1</c:f>
              <c:strCache>
                <c:ptCount val="1"/>
                <c:pt idx="0">
                  <c:v>Reunification</c:v>
                </c:pt>
              </c:strCache>
            </c:strRef>
          </c:tx>
          <c:spPr>
            <a:solidFill>
              <a:srgbClr val="0070C0"/>
            </a:solidFill>
          </c:spPr>
          <c:invertIfNegative val="0"/>
          <c:dLbls>
            <c:dLbl>
              <c:idx val="0"/>
              <c:layout>
                <c:manualLayout>
                  <c:x val="2.3872970739768601E-2"/>
                  <c:y val="-7.2393433176541705E-2"/>
                </c:manualLayout>
              </c:layout>
              <c:showLegendKey val="0"/>
              <c:showVal val="1"/>
              <c:showCatName val="0"/>
              <c:showSerName val="0"/>
              <c:showPercent val="0"/>
              <c:showBubbleSize val="0"/>
            </c:dLbl>
            <c:dLbl>
              <c:idx val="1"/>
              <c:layout>
                <c:manualLayout>
                  <c:x val="3.4675561388159797E-2"/>
                  <c:y val="-7.3616562855016304E-2"/>
                </c:manualLayout>
              </c:layout>
              <c:showLegendKey val="0"/>
              <c:showVal val="1"/>
              <c:showCatName val="0"/>
              <c:showSerName val="0"/>
              <c:showPercent val="0"/>
              <c:showBubbleSize val="0"/>
            </c:dLbl>
            <c:txPr>
              <a:bodyPr/>
              <a:lstStyle/>
              <a:p>
                <a:pPr>
                  <a:defRPr sz="1800" b="1"/>
                </a:pPr>
                <a:endParaRPr lang="en-US"/>
              </a:p>
            </c:txPr>
            <c:showLegendKey val="0"/>
            <c:showVal val="1"/>
            <c:showCatName val="0"/>
            <c:showSerName val="0"/>
            <c:showPercent val="0"/>
            <c:showBubbleSize val="0"/>
            <c:showLeaderLines val="0"/>
          </c:dLbls>
          <c:cat>
            <c:strRef>
              <c:f>Sheet1!$A$2:$A$3</c:f>
              <c:strCache>
                <c:ptCount val="2"/>
                <c:pt idx="0">
                  <c:v>FDTC (n=159)</c:v>
                </c:pt>
                <c:pt idx="1">
                  <c:v>Comparison (n=158)</c:v>
                </c:pt>
              </c:strCache>
            </c:strRef>
          </c:cat>
          <c:val>
            <c:numRef>
              <c:f>Sheet1!$B$2:$B$3</c:f>
              <c:numCache>
                <c:formatCode>0.00%</c:formatCode>
                <c:ptCount val="2"/>
                <c:pt idx="0">
                  <c:v>0.23899999999999999</c:v>
                </c:pt>
                <c:pt idx="1">
                  <c:v>0.17100000000000001</c:v>
                </c:pt>
              </c:numCache>
            </c:numRef>
          </c:val>
        </c:ser>
        <c:dLbls>
          <c:showLegendKey val="0"/>
          <c:showVal val="0"/>
          <c:showCatName val="0"/>
          <c:showSerName val="0"/>
          <c:showPercent val="0"/>
          <c:showBubbleSize val="0"/>
        </c:dLbls>
        <c:gapWidth val="150"/>
        <c:shape val="cylinder"/>
        <c:axId val="171612032"/>
        <c:axId val="171613568"/>
        <c:axId val="0"/>
      </c:bar3DChart>
      <c:catAx>
        <c:axId val="171612032"/>
        <c:scaling>
          <c:orientation val="minMax"/>
        </c:scaling>
        <c:delete val="0"/>
        <c:axPos val="b"/>
        <c:majorTickMark val="out"/>
        <c:minorTickMark val="none"/>
        <c:tickLblPos val="nextTo"/>
        <c:txPr>
          <a:bodyPr/>
          <a:lstStyle/>
          <a:p>
            <a:pPr>
              <a:defRPr sz="1400" b="1"/>
            </a:pPr>
            <a:endParaRPr lang="en-US"/>
          </a:p>
        </c:txPr>
        <c:crossAx val="171613568"/>
        <c:crosses val="autoZero"/>
        <c:auto val="1"/>
        <c:lblAlgn val="ctr"/>
        <c:lblOffset val="100"/>
        <c:noMultiLvlLbl val="0"/>
      </c:catAx>
      <c:valAx>
        <c:axId val="171613568"/>
        <c:scaling>
          <c:orientation val="minMax"/>
        </c:scaling>
        <c:delete val="0"/>
        <c:axPos val="l"/>
        <c:majorGridlines>
          <c:spPr>
            <a:ln>
              <a:noFill/>
            </a:ln>
          </c:spPr>
        </c:majorGridlines>
        <c:numFmt formatCode="0.00%" sourceLinked="1"/>
        <c:majorTickMark val="out"/>
        <c:minorTickMark val="none"/>
        <c:tickLblPos val="nextTo"/>
        <c:txPr>
          <a:bodyPr/>
          <a:lstStyle/>
          <a:p>
            <a:pPr>
              <a:defRPr sz="1400"/>
            </a:pPr>
            <a:endParaRPr lang="en-US"/>
          </a:p>
        </c:txPr>
        <c:crossAx val="17161203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0.57585</cdr:x>
      <cdr:y>0.19481</cdr:y>
    </cdr:from>
    <cdr:to>
      <cdr:x>0.94737</cdr:x>
      <cdr:y>0.37663</cdr:y>
    </cdr:to>
    <cdr:sp macro="" textlink="">
      <cdr:nvSpPr>
        <cdr:cNvPr id="2" name="Rounded Rectangle 1"/>
        <cdr:cNvSpPr/>
      </cdr:nvSpPr>
      <cdr:spPr>
        <a:xfrm xmlns:a="http://schemas.openxmlformats.org/drawingml/2006/main">
          <a:off x="2362199" y="1143000"/>
          <a:ext cx="1524012" cy="1066810"/>
        </a:xfrm>
        <a:prstGeom xmlns:a="http://schemas.openxmlformats.org/drawingml/2006/main" prst="roundRect">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sz="1400" dirty="0" smtClean="0">
              <a:solidFill>
                <a:srgbClr val="FF0000"/>
              </a:solidFill>
            </a:rPr>
            <a:t>FDTC children </a:t>
          </a:r>
          <a:r>
            <a:rPr lang="en-US" sz="1400" b="1" i="1" u="sng" dirty="0" smtClean="0">
              <a:solidFill>
                <a:srgbClr val="FF0000"/>
              </a:solidFill>
            </a:rPr>
            <a:t>2.5</a:t>
          </a:r>
          <a:r>
            <a:rPr lang="en-US" sz="1400" dirty="0" smtClean="0">
              <a:solidFill>
                <a:srgbClr val="FF0000"/>
              </a:solidFill>
            </a:rPr>
            <a:t> times more likely to be reunified</a:t>
          </a:r>
          <a:endParaRPr lang="en-US" sz="1400"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0.22642</cdr:x>
      <cdr:y>0.11842</cdr:y>
    </cdr:from>
    <cdr:to>
      <cdr:x>0.58929</cdr:x>
      <cdr:y>0.32784</cdr:y>
    </cdr:to>
    <cdr:sp macro="" textlink="">
      <cdr:nvSpPr>
        <cdr:cNvPr id="2" name="Rounded Rectangle 1"/>
        <cdr:cNvSpPr/>
      </cdr:nvSpPr>
      <cdr:spPr>
        <a:xfrm xmlns:a="http://schemas.openxmlformats.org/drawingml/2006/main">
          <a:off x="966159" y="685800"/>
          <a:ext cx="1548441" cy="1212768"/>
        </a:xfrm>
        <a:prstGeom xmlns:a="http://schemas.openxmlformats.org/drawingml/2006/main" prst="roundRect">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dirty="0" smtClean="0">
              <a:solidFill>
                <a:srgbClr val="FF0000"/>
              </a:solidFill>
            </a:rPr>
            <a:t>FDTC children nearly </a:t>
          </a:r>
          <a:r>
            <a:rPr lang="en-US" sz="1400" b="1" i="1" u="sng" dirty="0" smtClean="0">
              <a:solidFill>
                <a:srgbClr val="FF0000"/>
              </a:solidFill>
            </a:rPr>
            <a:t>50%</a:t>
          </a:r>
          <a:r>
            <a:rPr lang="en-US" sz="1400" dirty="0" smtClean="0">
              <a:solidFill>
                <a:srgbClr val="FF0000"/>
              </a:solidFill>
            </a:rPr>
            <a:t> less likely to be in out-of-home care at 1 year</a:t>
          </a:r>
          <a:endParaRPr lang="en-US" sz="1400"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0.67593</cdr:x>
      <cdr:y>0.07463</cdr:y>
    </cdr:from>
    <cdr:to>
      <cdr:x>0.96296</cdr:x>
      <cdr:y>0.25626</cdr:y>
    </cdr:to>
    <cdr:sp macro="" textlink="">
      <cdr:nvSpPr>
        <cdr:cNvPr id="2" name="Rounded Rectangle 1"/>
        <cdr:cNvSpPr/>
      </cdr:nvSpPr>
      <cdr:spPr>
        <a:xfrm xmlns:a="http://schemas.openxmlformats.org/drawingml/2006/main">
          <a:off x="5562600" y="381000"/>
          <a:ext cx="2362143" cy="927293"/>
        </a:xfrm>
        <a:prstGeom xmlns:a="http://schemas.openxmlformats.org/drawingml/2006/main" prst="roundRect">
          <a:avLst/>
        </a:prstGeom>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dirty="0" smtClean="0">
              <a:solidFill>
                <a:srgbClr val="FF0000"/>
              </a:solidFill>
            </a:rPr>
            <a:t>FDTC children nearly </a:t>
          </a:r>
          <a:r>
            <a:rPr lang="en-US" sz="1600" b="1" i="1" u="sng" dirty="0" smtClean="0">
              <a:solidFill>
                <a:srgbClr val="FF0000"/>
              </a:solidFill>
            </a:rPr>
            <a:t>40% </a:t>
          </a:r>
          <a:r>
            <a:rPr lang="en-US" sz="1600" dirty="0" smtClean="0">
              <a:solidFill>
                <a:srgbClr val="FF0000"/>
              </a:solidFill>
            </a:rPr>
            <a:t>more likely to receive guardianship</a:t>
          </a:r>
          <a:endParaRPr lang="en-US" sz="1600"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227575-E7D0-4913-8C52-3436CFD47DA3}" type="datetimeFigureOut">
              <a:rPr lang="en-US" smtClean="0"/>
              <a:t>3/2/2015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D72A6D-6353-44A0-9F76-C8B7FDA397B7}" type="slidenum">
              <a:rPr lang="en-US" smtClean="0"/>
              <a:t>‹#›</a:t>
            </a:fld>
            <a:endParaRPr lang="en-US"/>
          </a:p>
        </p:txBody>
      </p:sp>
    </p:spTree>
    <p:extLst>
      <p:ext uri="{BB962C8B-B14F-4D97-AF65-F5344CB8AC3E}">
        <p14:creationId xmlns:p14="http://schemas.microsoft.com/office/powerpoint/2010/main" val="1727797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8EBCA-6A42-4F27-88CD-87ACA837687E}" type="datetimeFigureOut">
              <a:rPr lang="en-US" smtClean="0"/>
              <a:t>3/2/2015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E7E47-E2A3-4F2A-9171-8ACEE6323F9C}" type="slidenum">
              <a:rPr lang="en-US" smtClean="0"/>
              <a:t>‹#›</a:t>
            </a:fld>
            <a:endParaRPr lang="en-US"/>
          </a:p>
        </p:txBody>
      </p:sp>
    </p:spTree>
    <p:extLst>
      <p:ext uri="{BB962C8B-B14F-4D97-AF65-F5344CB8AC3E}">
        <p14:creationId xmlns:p14="http://schemas.microsoft.com/office/powerpoint/2010/main" val="411349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E7E47-E2A3-4F2A-9171-8ACEE6323F9C}"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6EF80-F93F-42D2-A2E8-A9653586A0AE}" type="slidenum">
              <a:rPr lang="en-US" smtClean="0"/>
              <a:t>17</a:t>
            </a:fld>
            <a:endParaRPr lang="en-US"/>
          </a:p>
        </p:txBody>
      </p:sp>
    </p:spTree>
    <p:extLst>
      <p:ext uri="{BB962C8B-B14F-4D97-AF65-F5344CB8AC3E}">
        <p14:creationId xmlns:p14="http://schemas.microsoft.com/office/powerpoint/2010/main" val="193481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717EB9-1D03-3441-9FE3-18747B018BFD}"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17EB9-1D03-3441-9FE3-18747B018BFD}"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17EB9-1D03-3441-9FE3-18747B018BFD}"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17EB9-1D03-3441-9FE3-18747B018BFD}"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717EB9-1D03-3441-9FE3-18747B018BFD}"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717EB9-1D03-3441-9FE3-18747B018BFD}"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717EB9-1D03-3441-9FE3-18747B018BFD}" type="datetimeFigureOut">
              <a:rPr lang="en-US" smtClean="0"/>
              <a:pPr/>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717EB9-1D03-3441-9FE3-18747B018BFD}" type="datetimeFigureOut">
              <a:rPr lang="en-US" smtClean="0"/>
              <a:pPr/>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17EB9-1D03-3441-9FE3-18747B018BFD}" type="datetimeFigureOut">
              <a:rPr lang="en-US" smtClean="0"/>
              <a:pPr/>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17EB9-1D03-3441-9FE3-18747B018BFD}"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17EB9-1D03-3441-9FE3-18747B018BFD}"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DE92F-0599-3541-A4E9-F4260494CB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17EB9-1D03-3441-9FE3-18747B018BFD}" type="datetimeFigureOut">
              <a:rPr lang="en-US" smtClean="0"/>
              <a:pPr/>
              <a:t>3/2/2015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DE92F-0599-3541-A4E9-F4260494CB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Cover.jpg"/>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4571999" y="2928257"/>
            <a:ext cx="3102429" cy="923330"/>
          </a:xfrm>
          <a:prstGeom prst="rect">
            <a:avLst/>
          </a:prstGeom>
          <a:noFill/>
        </p:spPr>
        <p:txBody>
          <a:bodyPr wrap="square" rtlCol="0">
            <a:spAutoFit/>
          </a:bodyPr>
          <a:lstStyle/>
          <a:p>
            <a:r>
              <a:rPr lang="en-US" dirty="0" smtClean="0"/>
              <a:t>Honorable Mary E </a:t>
            </a:r>
            <a:r>
              <a:rPr lang="en-US" dirty="0" err="1" smtClean="0"/>
              <a:t>Triggiano</a:t>
            </a:r>
            <a:endParaRPr lang="en-US" dirty="0" smtClean="0"/>
          </a:p>
          <a:p>
            <a:r>
              <a:rPr lang="en-US" dirty="0" smtClean="0"/>
              <a:t>Rebecca Foley, JD/MSW</a:t>
            </a:r>
          </a:p>
          <a:p>
            <a:r>
              <a:rPr lang="en-US" dirty="0" smtClean="0"/>
              <a:t>March 24, 2015</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latin typeface="Cambria" pitchFamily="18" charset="0"/>
              </a:rPr>
              <a:t>Best Practices</a:t>
            </a:r>
            <a:endParaRPr lang="en-US" dirty="0">
              <a:latin typeface="Cambria" pitchFamily="18" charset="0"/>
            </a:endParaRPr>
          </a:p>
        </p:txBody>
      </p:sp>
      <p:sp>
        <p:nvSpPr>
          <p:cNvPr id="5" name="Content Placeholder 4"/>
          <p:cNvSpPr>
            <a:spLocks noGrp="1"/>
          </p:cNvSpPr>
          <p:nvPr>
            <p:ph idx="1"/>
          </p:nvPr>
        </p:nvSpPr>
        <p:spPr>
          <a:xfrm>
            <a:off x="457200" y="1095375"/>
            <a:ext cx="8229600" cy="4962525"/>
          </a:xfrm>
        </p:spPr>
        <p:txBody>
          <a:bodyPr>
            <a:normAutofit/>
          </a:bodyPr>
          <a:lstStyle/>
          <a:p>
            <a:pPr>
              <a:buNone/>
            </a:pPr>
            <a:endParaRPr lang="en-US" sz="2400" dirty="0"/>
          </a:p>
        </p:txBody>
      </p:sp>
      <p:graphicFrame>
        <p:nvGraphicFramePr>
          <p:cNvPr id="6" name="Table 5"/>
          <p:cNvGraphicFramePr>
            <a:graphicFrameLocks noGrp="1"/>
          </p:cNvGraphicFramePr>
          <p:nvPr/>
        </p:nvGraphicFramePr>
        <p:xfrm>
          <a:off x="457200" y="1219200"/>
          <a:ext cx="8229600" cy="4709160"/>
        </p:xfrm>
        <a:graphic>
          <a:graphicData uri="http://schemas.openxmlformats.org/drawingml/2006/table">
            <a:tbl>
              <a:tblPr firstRow="1" bandRow="1">
                <a:tableStyleId>{00A15C55-8517-42AA-B614-E9B94910E393}</a:tableStyleId>
              </a:tblPr>
              <a:tblGrid>
                <a:gridCol w="6686550"/>
                <a:gridCol w="1543050"/>
              </a:tblGrid>
              <a:tr h="609725">
                <a:tc>
                  <a:txBody>
                    <a:bodyPr/>
                    <a:lstStyle/>
                    <a:p>
                      <a:r>
                        <a:rPr lang="en-US" dirty="0" smtClean="0"/>
                        <a:t>FDTC Best Practices</a:t>
                      </a:r>
                      <a:endParaRPr lang="en-US" dirty="0"/>
                    </a:p>
                  </a:txBody>
                  <a:tcPr/>
                </a:tc>
                <a:tc>
                  <a:txBody>
                    <a:bodyPr/>
                    <a:lstStyle/>
                    <a:p>
                      <a:r>
                        <a:rPr lang="en-US" dirty="0" smtClean="0"/>
                        <a:t>Milwaukee County FDTC</a:t>
                      </a:r>
                      <a:endParaRPr lang="en-US" dirty="0"/>
                    </a:p>
                  </a:txBody>
                  <a:tcPr/>
                </a:tc>
              </a:tr>
              <a:tr h="344315">
                <a:tc>
                  <a:txBody>
                    <a:bodyPr/>
                    <a:lstStyle/>
                    <a:p>
                      <a:r>
                        <a:rPr lang="en-US" dirty="0" smtClean="0"/>
                        <a:t>Focus on services to child and parents</a:t>
                      </a:r>
                      <a:endParaRPr lang="en-US" dirty="0"/>
                    </a:p>
                  </a:txBody>
                  <a:tcPr/>
                </a:tc>
                <a:tc>
                  <a:txBody>
                    <a:bodyPr/>
                    <a:lstStyle/>
                    <a:p>
                      <a:pPr algn="ctr"/>
                      <a:r>
                        <a:rPr lang="en-US" dirty="0" smtClean="0">
                          <a:sym typeface="Symbol"/>
                        </a:rPr>
                        <a:t></a:t>
                      </a:r>
                      <a:endParaRPr lang="en-US" dirty="0"/>
                    </a:p>
                  </a:txBody>
                  <a:tcPr/>
                </a:tc>
              </a:tr>
              <a:tr h="344315">
                <a:tc>
                  <a:txBody>
                    <a:bodyPr/>
                    <a:lstStyle/>
                    <a:p>
                      <a:r>
                        <a:rPr lang="en-US" dirty="0" smtClean="0"/>
                        <a:t>Decrease time to treatment entry</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ym typeface="Symbol"/>
                        </a:rPr>
                        <a:t></a:t>
                      </a:r>
                      <a:endParaRPr lang="en-US" dirty="0" smtClean="0"/>
                    </a:p>
                  </a:txBody>
                  <a:tcPr/>
                </a:tc>
              </a:tr>
              <a:tr h="344315">
                <a:tc>
                  <a:txBody>
                    <a:bodyPr/>
                    <a:lstStyle/>
                    <a:p>
                      <a:r>
                        <a:rPr lang="en-US" dirty="0" smtClean="0"/>
                        <a:t>Frequent counseling sessions</a:t>
                      </a:r>
                      <a:endParaRPr lang="en-US" dirty="0"/>
                    </a:p>
                  </a:txBody>
                  <a:tcPr/>
                </a:tc>
                <a:tc>
                  <a:txBody>
                    <a:bodyPr/>
                    <a:lstStyle/>
                    <a:p>
                      <a:pPr algn="ctr"/>
                      <a:r>
                        <a:rPr lang="en-US" dirty="0" smtClean="0">
                          <a:sym typeface="Symbol"/>
                        </a:rPr>
                        <a:t></a:t>
                      </a:r>
                      <a:endParaRPr lang="en-US" dirty="0"/>
                    </a:p>
                  </a:txBody>
                  <a:tcPr/>
                </a:tc>
              </a:tr>
              <a:tr h="344315">
                <a:tc>
                  <a:txBody>
                    <a:bodyPr/>
                    <a:lstStyle/>
                    <a:p>
                      <a:r>
                        <a:rPr lang="en-US" dirty="0" smtClean="0"/>
                        <a:t>Longer time in treatment</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ym typeface="Symbol"/>
                        </a:rPr>
                        <a:t></a:t>
                      </a:r>
                      <a:endParaRPr lang="en-US" dirty="0" smtClean="0"/>
                    </a:p>
                  </a:txBody>
                  <a:tcPr/>
                </a:tc>
              </a:tr>
              <a:tr h="344315">
                <a:tc>
                  <a:txBody>
                    <a:bodyPr/>
                    <a:lstStyle/>
                    <a:p>
                      <a:r>
                        <a:rPr lang="en-US" dirty="0" smtClean="0"/>
                        <a:t>Relationship with judge</a:t>
                      </a:r>
                      <a:endParaRPr lang="en-US" dirty="0"/>
                    </a:p>
                  </a:txBody>
                  <a:tcPr/>
                </a:tc>
                <a:tc>
                  <a:txBody>
                    <a:bodyPr/>
                    <a:lstStyle/>
                    <a:p>
                      <a:pPr algn="ctr"/>
                      <a:r>
                        <a:rPr lang="en-US" dirty="0" smtClean="0">
                          <a:sym typeface="Symbol"/>
                        </a:rPr>
                        <a:t></a:t>
                      </a:r>
                      <a:endParaRPr lang="en-US" dirty="0"/>
                    </a:p>
                  </a:txBody>
                  <a:tcPr/>
                </a:tc>
              </a:tr>
              <a:tr h="344315">
                <a:tc>
                  <a:txBody>
                    <a:bodyPr/>
                    <a:lstStyle/>
                    <a:p>
                      <a:r>
                        <a:rPr lang="en-US" dirty="0" smtClean="0"/>
                        <a:t>Frequent random and observed urine drug</a:t>
                      </a:r>
                      <a:r>
                        <a:rPr lang="en-US" baseline="0" dirty="0" smtClean="0"/>
                        <a:t> testing</a:t>
                      </a:r>
                      <a:endParaRPr lang="en-US" dirty="0"/>
                    </a:p>
                  </a:txBody>
                  <a:tcPr/>
                </a:tc>
                <a:tc>
                  <a:txBody>
                    <a:bodyPr/>
                    <a:lstStyle/>
                    <a:p>
                      <a:pPr algn="ctr"/>
                      <a:r>
                        <a:rPr lang="en-US" dirty="0" smtClean="0">
                          <a:sym typeface="Symbol"/>
                        </a:rPr>
                        <a:t></a:t>
                      </a:r>
                      <a:endParaRPr lang="en-US" dirty="0"/>
                    </a:p>
                  </a:txBody>
                  <a:tcPr/>
                </a:tc>
              </a:tr>
              <a:tr h="344315">
                <a:tc>
                  <a:txBody>
                    <a:bodyPr/>
                    <a:lstStyle/>
                    <a:p>
                      <a:r>
                        <a:rPr lang="en-US" dirty="0" smtClean="0"/>
                        <a:t>Treatment representative</a:t>
                      </a:r>
                      <a:r>
                        <a:rPr lang="en-US" baseline="0" dirty="0" smtClean="0"/>
                        <a:t> attends staffings</a:t>
                      </a:r>
                      <a:endParaRPr lang="en-US" dirty="0"/>
                    </a:p>
                  </a:txBody>
                  <a:tcPr/>
                </a:tc>
                <a:tc>
                  <a:txBody>
                    <a:bodyPr/>
                    <a:lstStyle/>
                    <a:p>
                      <a:pPr algn="ctr"/>
                      <a:r>
                        <a:rPr lang="en-US" dirty="0" smtClean="0">
                          <a:sym typeface="Symbol"/>
                        </a:rPr>
                        <a:t></a:t>
                      </a:r>
                      <a:endParaRPr lang="en-US" dirty="0"/>
                    </a:p>
                  </a:txBody>
                  <a:tcPr/>
                </a:tc>
              </a:tr>
              <a:tr h="344315">
                <a:tc>
                  <a:txBody>
                    <a:bodyPr/>
                    <a:lstStyle/>
                    <a:p>
                      <a:r>
                        <a:rPr lang="en-US" dirty="0" smtClean="0"/>
                        <a:t>Judge attend staffings</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ym typeface="Symbol"/>
                        </a:rPr>
                        <a:t></a:t>
                      </a:r>
                      <a:endParaRPr lang="en-US" dirty="0" smtClean="0"/>
                    </a:p>
                  </a:txBody>
                  <a:tcPr/>
                </a:tc>
              </a:tr>
              <a:tr h="344315">
                <a:tc>
                  <a:txBody>
                    <a:bodyPr/>
                    <a:lstStyle/>
                    <a:p>
                      <a:r>
                        <a:rPr lang="en-US" dirty="0" smtClean="0"/>
                        <a:t>Results of program evaluation</a:t>
                      </a:r>
                      <a:r>
                        <a:rPr lang="en-US" baseline="0" dirty="0" smtClean="0"/>
                        <a:t> lead to drug court modifications</a:t>
                      </a:r>
                      <a:endParaRPr lang="en-US" dirty="0"/>
                    </a:p>
                  </a:txBody>
                  <a:tcPr/>
                </a:tc>
                <a:tc>
                  <a:txBody>
                    <a:bodyPr/>
                    <a:lstStyle/>
                    <a:p>
                      <a:pPr algn="ctr"/>
                      <a:r>
                        <a:rPr lang="en-US" dirty="0" smtClean="0">
                          <a:sym typeface="Symbol"/>
                        </a:rPr>
                        <a:t></a:t>
                      </a:r>
                      <a:endParaRPr lang="en-US" dirty="0"/>
                    </a:p>
                  </a:txBody>
                  <a:tcPr/>
                </a:tc>
              </a:tr>
              <a:tr h="344315">
                <a:tc>
                  <a:txBody>
                    <a:bodyPr/>
                    <a:lstStyle/>
                    <a:p>
                      <a:r>
                        <a:rPr lang="en-US" dirty="0" smtClean="0"/>
                        <a:t>Program caseload is less than 125</a:t>
                      </a:r>
                      <a:endParaRPr lang="en-US" dirty="0"/>
                    </a:p>
                  </a:txBody>
                  <a:tcPr/>
                </a:tc>
                <a:tc>
                  <a:txBody>
                    <a:bodyPr/>
                    <a:lstStyle/>
                    <a:p>
                      <a:pPr algn="ctr"/>
                      <a:r>
                        <a:rPr lang="en-US" dirty="0" smtClean="0">
                          <a:sym typeface="Symbol"/>
                        </a:rPr>
                        <a:t></a:t>
                      </a:r>
                      <a:endParaRPr lang="en-US" dirty="0"/>
                    </a:p>
                  </a:txBody>
                  <a:tcPr/>
                </a:tc>
              </a:tr>
              <a:tr h="387355">
                <a:tc>
                  <a:txBody>
                    <a:bodyPr/>
                    <a:lstStyle/>
                    <a:p>
                      <a:r>
                        <a:rPr lang="en-US" sz="1050" dirty="0" smtClean="0"/>
                        <a:t>S.M.</a:t>
                      </a:r>
                      <a:r>
                        <a:rPr lang="en-US" sz="1050" baseline="0" dirty="0" smtClean="0"/>
                        <a:t> Carey, J. Mackin, Judge D. Burleson, K. Walker, “Family Drug Treatment Court Costs and Best Practices: What do we know so far?” NPC Research, NADCP Annual Conference 2013</a:t>
                      </a:r>
                      <a:endParaRPr lang="en-US" sz="1050" dirty="0"/>
                    </a:p>
                  </a:txBody>
                  <a:tcPr/>
                </a:tc>
                <a:tc>
                  <a:txBody>
                    <a:bodyPr/>
                    <a:lstStyle/>
                    <a:p>
                      <a:pPr algn="ctr"/>
                      <a:endParaRPr 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milyDrugCourtSlide2New.jpg"/>
          <p:cNvPicPr>
            <a:picLocks noChangeAspect="1"/>
          </p:cNvPicPr>
          <p:nvPr/>
        </p:nvPicPr>
        <p:blipFill>
          <a:blip r:embed="rId2"/>
          <a:stretch>
            <a:fillRect/>
          </a:stretch>
        </p:blipFill>
        <p:spPr>
          <a:xfrm>
            <a:off x="0" y="114300"/>
            <a:ext cx="9144000" cy="6858000"/>
          </a:xfrm>
          <a:prstGeom prst="rect">
            <a:avLst/>
          </a:prstGeom>
        </p:spPr>
      </p:pic>
      <p:sp>
        <p:nvSpPr>
          <p:cNvPr id="3" name="Title 2"/>
          <p:cNvSpPr>
            <a:spLocks noGrp="1"/>
          </p:cNvSpPr>
          <p:nvPr>
            <p:ph type="title"/>
          </p:nvPr>
        </p:nvSpPr>
        <p:spPr/>
        <p:txBody>
          <a:bodyPr/>
          <a:lstStyle/>
          <a:p>
            <a:r>
              <a:rPr lang="en-US" dirty="0" smtClean="0">
                <a:latin typeface="Cambria" pitchFamily="18" charset="0"/>
              </a:rPr>
              <a:t>National Outcomes</a:t>
            </a:r>
            <a:endParaRPr lang="en-US" dirty="0">
              <a:latin typeface="Cambria" pitchFamily="18" charset="0"/>
            </a:endParaRPr>
          </a:p>
        </p:txBody>
      </p:sp>
      <p:sp>
        <p:nvSpPr>
          <p:cNvPr id="4" name="Content Placeholder 3"/>
          <p:cNvSpPr>
            <a:spLocks noGrp="1"/>
          </p:cNvSpPr>
          <p:nvPr>
            <p:ph idx="1"/>
          </p:nvPr>
        </p:nvSpPr>
        <p:spPr/>
        <p:txBody>
          <a:bodyPr/>
          <a:lstStyle/>
          <a:p>
            <a:pPr>
              <a:buNone/>
            </a:pPr>
            <a:r>
              <a:rPr lang="en-US" dirty="0"/>
              <a:t>FDTC approach is a </a:t>
            </a:r>
            <a:r>
              <a:rPr lang="en-US" b="1" dirty="0"/>
              <a:t>winning one</a:t>
            </a:r>
            <a:r>
              <a:rPr lang="en-US" dirty="0"/>
              <a:t>:</a:t>
            </a:r>
          </a:p>
          <a:p>
            <a:pPr marL="514350" indent="-514350">
              <a:buFont typeface="+mj-lt"/>
              <a:buAutoNum type="arabicPeriod"/>
            </a:pPr>
            <a:r>
              <a:rPr lang="en-US" i="1" dirty="0"/>
              <a:t>Improving treatment engagement and completion</a:t>
            </a:r>
          </a:p>
          <a:p>
            <a:pPr marL="514350" indent="-514350">
              <a:buFont typeface="+mj-lt"/>
              <a:buAutoNum type="arabicPeriod"/>
            </a:pPr>
            <a:r>
              <a:rPr lang="en-US" i="1" dirty="0"/>
              <a:t>Reducing length of time children spend in foster care</a:t>
            </a:r>
          </a:p>
          <a:p>
            <a:pPr marL="514350" indent="-514350">
              <a:buFont typeface="+mj-lt"/>
              <a:buAutoNum type="arabicPeriod"/>
            </a:pPr>
            <a:r>
              <a:rPr lang="en-US" i="1" dirty="0"/>
              <a:t>Increasing the rate and speed of reunification</a:t>
            </a:r>
          </a:p>
          <a:p>
            <a:pPr marL="514350" indent="-514350">
              <a:buFont typeface="+mj-lt"/>
              <a:buAutoNum type="arabicPeriod"/>
            </a:pPr>
            <a:r>
              <a:rPr lang="en-US" i="1" dirty="0"/>
              <a:t>Reducing arrests</a:t>
            </a:r>
          </a:p>
          <a:p>
            <a:pPr marL="514350" indent="-514350">
              <a:buFont typeface="+mj-lt"/>
              <a:buAutoNum type="arabicPeriod"/>
            </a:pPr>
            <a:r>
              <a:rPr lang="en-US" i="1" dirty="0"/>
              <a:t>Saving system resources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milyDrugCourtSlide2New.jpg"/>
          <p:cNvPicPr>
            <a:picLocks noChangeAspect="1"/>
          </p:cNvPicPr>
          <p:nvPr/>
        </p:nvPicPr>
        <p:blipFill>
          <a:blip r:embed="rId2"/>
          <a:stretch>
            <a:fillRect/>
          </a:stretch>
        </p:blipFill>
        <p:spPr>
          <a:xfrm>
            <a:off x="0" y="114300"/>
            <a:ext cx="9144000" cy="6858000"/>
          </a:xfrm>
          <a:prstGeom prst="rect">
            <a:avLst/>
          </a:prstGeom>
        </p:spPr>
      </p:pic>
      <p:sp>
        <p:nvSpPr>
          <p:cNvPr id="3" name="Title 2"/>
          <p:cNvSpPr>
            <a:spLocks noGrp="1"/>
          </p:cNvSpPr>
          <p:nvPr>
            <p:ph type="title"/>
          </p:nvPr>
        </p:nvSpPr>
        <p:spPr/>
        <p:txBody>
          <a:bodyPr/>
          <a:lstStyle/>
          <a:p>
            <a:r>
              <a:rPr lang="en-US" dirty="0" smtClean="0">
                <a:latin typeface="Cambria" pitchFamily="18" charset="0"/>
              </a:rPr>
              <a:t>How do we measure results?</a:t>
            </a:r>
            <a:endParaRPr lang="en-US" dirty="0">
              <a:latin typeface="Cambria" pitchFamily="18" charset="0"/>
            </a:endParaRPr>
          </a:p>
        </p:txBody>
      </p:sp>
      <p:sp>
        <p:nvSpPr>
          <p:cNvPr id="4" name="Content Placeholder 3"/>
          <p:cNvSpPr>
            <a:spLocks noGrp="1"/>
          </p:cNvSpPr>
          <p:nvPr>
            <p:ph idx="1"/>
          </p:nvPr>
        </p:nvSpPr>
        <p:spPr/>
        <p:txBody>
          <a:bodyPr/>
          <a:lstStyle/>
          <a:p>
            <a:pPr>
              <a:buNone/>
            </a:pPr>
            <a:r>
              <a:rPr lang="en-US" dirty="0" smtClean="0"/>
              <a:t>By measuring </a:t>
            </a:r>
            <a:r>
              <a:rPr lang="en-US" b="1" dirty="0" smtClean="0"/>
              <a:t>everything that happens:</a:t>
            </a:r>
          </a:p>
          <a:p>
            <a:pPr>
              <a:buFont typeface="Arial" pitchFamily="34" charset="0"/>
              <a:buChar char="•"/>
            </a:pPr>
            <a:r>
              <a:rPr lang="en-US" i="1" dirty="0" smtClean="0"/>
              <a:t>54-item six-month reports to OJJDP </a:t>
            </a:r>
          </a:p>
          <a:p>
            <a:pPr>
              <a:buFont typeface="Arial" pitchFamily="34" charset="0"/>
              <a:buChar char="•"/>
            </a:pPr>
            <a:r>
              <a:rPr lang="en-US" i="1" dirty="0" smtClean="0"/>
              <a:t>6-month follow-up on treatment outcomes</a:t>
            </a:r>
          </a:p>
          <a:p>
            <a:pPr>
              <a:buFont typeface="Arial" pitchFamily="34" charset="0"/>
              <a:buChar char="•"/>
            </a:pPr>
            <a:r>
              <a:rPr lang="en-US" i="1" dirty="0" smtClean="0"/>
              <a:t>Drug testing, court attendance, and permanency progress</a:t>
            </a:r>
          </a:p>
          <a:p>
            <a:pPr>
              <a:buFont typeface="Arial" pitchFamily="34" charset="0"/>
              <a:buChar char="•"/>
            </a:pPr>
            <a:r>
              <a:rPr lang="en-US" i="1" dirty="0" smtClean="0"/>
              <a:t>Comparison group</a:t>
            </a:r>
          </a:p>
          <a:p>
            <a:pPr>
              <a:buFont typeface="Arial" pitchFamily="34" charset="0"/>
              <a:buChar char="•"/>
            </a:pPr>
            <a:r>
              <a:rPr lang="en-US" i="1" dirty="0" smtClean="0"/>
              <a:t>Currently creating a data evaluation committee</a:t>
            </a:r>
            <a:endParaRPr lang="en-US" i="1" dirty="0"/>
          </a:p>
        </p:txBody>
      </p:sp>
    </p:spTree>
    <p:extLst>
      <p:ext uri="{BB962C8B-B14F-4D97-AF65-F5344CB8AC3E}">
        <p14:creationId xmlns:p14="http://schemas.microsoft.com/office/powerpoint/2010/main" val="3822889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milyDrugCourtSlide2New.jpg"/>
          <p:cNvPicPr>
            <a:picLocks noChangeAspect="1"/>
          </p:cNvPicPr>
          <p:nvPr/>
        </p:nvPicPr>
        <p:blipFill>
          <a:blip r:embed="rId2"/>
          <a:stretch>
            <a:fillRect/>
          </a:stretch>
        </p:blipFill>
        <p:spPr>
          <a:xfrm>
            <a:off x="0" y="114300"/>
            <a:ext cx="9144000" cy="6858000"/>
          </a:xfrm>
          <a:prstGeom prst="rect">
            <a:avLst/>
          </a:prstGeom>
        </p:spPr>
      </p:pic>
      <p:sp>
        <p:nvSpPr>
          <p:cNvPr id="3" name="Title 2"/>
          <p:cNvSpPr>
            <a:spLocks noGrp="1"/>
          </p:cNvSpPr>
          <p:nvPr>
            <p:ph type="title"/>
          </p:nvPr>
        </p:nvSpPr>
        <p:spPr/>
        <p:txBody>
          <a:bodyPr/>
          <a:lstStyle/>
          <a:p>
            <a:r>
              <a:rPr lang="en-US" dirty="0" smtClean="0">
                <a:latin typeface="Cambria" pitchFamily="18" charset="0"/>
              </a:rPr>
              <a:t>Is Treatment Working?</a:t>
            </a:r>
            <a:endParaRPr lang="en-US" dirty="0">
              <a:latin typeface="Cambria" pitchFamily="18" charset="0"/>
            </a:endParaRPr>
          </a:p>
        </p:txBody>
      </p:sp>
      <p:pic>
        <p:nvPicPr>
          <p:cNvPr id="6" name="Content Placeholder 3" descr="TreatmentOutcomesNew.png"/>
          <p:cNvPicPr>
            <a:picLocks noGrp="1" noChangeAspect="1"/>
          </p:cNvPicPr>
          <p:nvPr>
            <p:ph idx="1"/>
          </p:nvPr>
        </p:nvPicPr>
        <p:blipFill>
          <a:blip r:embed="rId3"/>
          <a:stretch>
            <a:fillRect/>
          </a:stretch>
        </p:blipFill>
        <p:spPr>
          <a:xfrm>
            <a:off x="457200" y="2220686"/>
            <a:ext cx="8229600" cy="2743200"/>
          </a:xfrm>
          <a:prstGeom prst="rect">
            <a:avLst/>
          </a:prstGeom>
        </p:spPr>
      </p:pic>
    </p:spTree>
    <p:extLst>
      <p:ext uri="{BB962C8B-B14F-4D97-AF65-F5344CB8AC3E}">
        <p14:creationId xmlns:p14="http://schemas.microsoft.com/office/powerpoint/2010/main" val="1326812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milyDrugCourtSlide2New.jpg"/>
          <p:cNvPicPr>
            <a:picLocks noChangeAspect="1"/>
          </p:cNvPicPr>
          <p:nvPr/>
        </p:nvPicPr>
        <p:blipFill>
          <a:blip r:embed="rId2"/>
          <a:stretch>
            <a:fillRect/>
          </a:stretch>
        </p:blipFill>
        <p:spPr>
          <a:xfrm>
            <a:off x="0" y="0"/>
            <a:ext cx="9144000" cy="6858000"/>
          </a:xfrm>
          <a:prstGeom prst="rect">
            <a:avLst/>
          </a:prstGeom>
        </p:spPr>
      </p:pic>
      <p:pic>
        <p:nvPicPr>
          <p:cNvPr id="4" name="Picture 3" descr="TreatmentOutcomesChart2.png"/>
          <p:cNvPicPr>
            <a:picLocks noChangeAspect="1"/>
          </p:cNvPicPr>
          <p:nvPr/>
        </p:nvPicPr>
        <p:blipFill>
          <a:blip r:embed="rId3"/>
          <a:stretch>
            <a:fillRect/>
          </a:stretch>
        </p:blipFill>
        <p:spPr>
          <a:xfrm>
            <a:off x="2071575" y="169333"/>
            <a:ext cx="4707650" cy="581659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milyDrugCourtSlide2New.jpg"/>
          <p:cNvPicPr>
            <a:picLocks noChangeAspect="1"/>
          </p:cNvPicPr>
          <p:nvPr/>
        </p:nvPicPr>
        <p:blipFill>
          <a:blip r:embed="rId2"/>
          <a:stretch>
            <a:fillRect/>
          </a:stretch>
        </p:blipFill>
        <p:spPr>
          <a:xfrm>
            <a:off x="0" y="0"/>
            <a:ext cx="9144000" cy="6858000"/>
          </a:xfrm>
          <a:prstGeom prst="rect">
            <a:avLst/>
          </a:prstGeom>
        </p:spPr>
      </p:pic>
      <p:pic>
        <p:nvPicPr>
          <p:cNvPr id="4" name="Picture 3" descr="PermOutcome2.png"/>
          <p:cNvPicPr>
            <a:picLocks noChangeAspect="1"/>
          </p:cNvPicPr>
          <p:nvPr/>
        </p:nvPicPr>
        <p:blipFill>
          <a:blip r:embed="rId3"/>
          <a:stretch>
            <a:fillRect/>
          </a:stretch>
        </p:blipFill>
        <p:spPr>
          <a:xfrm>
            <a:off x="581189" y="2171700"/>
            <a:ext cx="7906643" cy="2609749"/>
          </a:xfrm>
          <a:prstGeom prst="rect">
            <a:avLst/>
          </a:prstGeom>
        </p:spPr>
      </p:pic>
      <p:sp>
        <p:nvSpPr>
          <p:cNvPr id="6" name="Title 5"/>
          <p:cNvSpPr>
            <a:spLocks noGrp="1"/>
          </p:cNvSpPr>
          <p:nvPr>
            <p:ph type="title"/>
          </p:nvPr>
        </p:nvSpPr>
        <p:spPr/>
        <p:txBody>
          <a:bodyPr/>
          <a:lstStyle/>
          <a:p>
            <a:r>
              <a:rPr lang="en-US" dirty="0" smtClean="0">
                <a:latin typeface="Cambria" pitchFamily="18" charset="0"/>
              </a:rPr>
              <a:t>Is permanency being achieved?</a:t>
            </a:r>
            <a:endParaRPr lang="en-US" dirty="0">
              <a:latin typeface="Cambria" pitchFamily="18" charset="0"/>
            </a:endParaRPr>
          </a:p>
        </p:txBody>
      </p:sp>
      <p:sp>
        <p:nvSpPr>
          <p:cNvPr id="7" name="Content Placeholder 6"/>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8763000" cy="838200"/>
          </a:xfrm>
        </p:spPr>
        <p:txBody>
          <a:bodyPr/>
          <a:lstStyle/>
          <a:p>
            <a:r>
              <a:rPr lang="en-US" sz="3000" dirty="0" smtClean="0"/>
              <a:t>12 Month Permanency Outcomes for 317 Children</a:t>
            </a:r>
            <a:endParaRPr lang="en-US" sz="3000" dirty="0"/>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569482848"/>
              </p:ext>
            </p:extLst>
          </p:nvPr>
        </p:nvGraphicFramePr>
        <p:xfrm>
          <a:off x="304801" y="762000"/>
          <a:ext cx="3962399" cy="586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6"/>
          <p:cNvGraphicFramePr>
            <a:graphicFrameLocks noGrp="1"/>
          </p:cNvGraphicFramePr>
          <p:nvPr>
            <p:ph sz="half" idx="2"/>
            <p:extLst>
              <p:ext uri="{D42A27DB-BD31-4B8C-83A1-F6EECF244321}">
                <p14:modId xmlns:p14="http://schemas.microsoft.com/office/powerpoint/2010/main" val="2393773881"/>
              </p:ext>
            </p:extLst>
          </p:nvPr>
        </p:nvGraphicFramePr>
        <p:xfrm>
          <a:off x="4495800" y="762000"/>
          <a:ext cx="43434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8923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8686800" cy="1066800"/>
          </a:xfrm>
        </p:spPr>
        <p:txBody>
          <a:bodyPr/>
          <a:lstStyle/>
          <a:p>
            <a:r>
              <a:rPr lang="en-US" sz="3000" dirty="0"/>
              <a:t>12 Month Permanency Outcomes for 317 Children</a:t>
            </a:r>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1243462830"/>
              </p:ext>
            </p:extLst>
          </p:nvPr>
        </p:nvGraphicFramePr>
        <p:xfrm>
          <a:off x="457200" y="1219200"/>
          <a:ext cx="82296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9061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2"/>
          <a:stretch>
            <a:fillRect/>
          </a:stretch>
        </p:blipFill>
        <p:spPr>
          <a:xfrm>
            <a:off x="0" y="0"/>
            <a:ext cx="9144000" cy="6858000"/>
          </a:xfrm>
          <a:prstGeom prst="rect">
            <a:avLst/>
          </a:prstGeom>
        </p:spPr>
      </p:pic>
      <p:pic>
        <p:nvPicPr>
          <p:cNvPr id="3074" name="Picture 2"/>
          <p:cNvPicPr>
            <a:picLocks noChangeAspect="1" noChangeArrowheads="1"/>
          </p:cNvPicPr>
          <p:nvPr/>
        </p:nvPicPr>
        <p:blipFill>
          <a:blip r:embed="rId3"/>
          <a:srcRect/>
          <a:stretch>
            <a:fillRect/>
          </a:stretch>
        </p:blipFill>
        <p:spPr bwMode="auto">
          <a:xfrm>
            <a:off x="1371600" y="1600200"/>
            <a:ext cx="6096000" cy="4391025"/>
          </a:xfrm>
          <a:prstGeom prst="rect">
            <a:avLst/>
          </a:prstGeom>
          <a:noFill/>
          <a:ln w="9525">
            <a:noFill/>
            <a:miter lim="800000"/>
            <a:headEnd/>
            <a:tailEnd/>
          </a:ln>
        </p:spPr>
      </p:pic>
      <p:sp>
        <p:nvSpPr>
          <p:cNvPr id="8" name="Title 7"/>
          <p:cNvSpPr>
            <a:spLocks noGrp="1"/>
          </p:cNvSpPr>
          <p:nvPr>
            <p:ph type="title"/>
          </p:nvPr>
        </p:nvSpPr>
        <p:spPr/>
        <p:txBody>
          <a:bodyPr>
            <a:normAutofit/>
          </a:bodyPr>
          <a:lstStyle/>
          <a:p>
            <a:r>
              <a:rPr lang="en-US" sz="1800" dirty="0" smtClean="0">
                <a:latin typeface="Cambria" pitchFamily="18" charset="0"/>
              </a:rPr>
              <a:t>Healthy Babies!</a:t>
            </a:r>
            <a:r>
              <a:rPr lang="en-US" sz="1400" dirty="0" smtClean="0"/>
              <a:t/>
            </a:r>
            <a:br>
              <a:rPr lang="en-US" sz="1400" dirty="0" smtClean="0"/>
            </a:br>
            <a:r>
              <a:rPr lang="en-US" sz="1400" b="1" dirty="0" smtClean="0"/>
              <a:t>There have been no drug positive births for active participants or graduates.</a:t>
            </a:r>
            <a:endParaRPr lang="en-US" sz="1400" b="1" dirty="0"/>
          </a:p>
        </p:txBody>
      </p:sp>
      <p:sp>
        <p:nvSpPr>
          <p:cNvPr id="6" name="Content Placeholder 5"/>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latin typeface="Cambria" pitchFamily="18" charset="0"/>
              </a:rPr>
              <a:t>Systems Change</a:t>
            </a:r>
            <a:endParaRPr lang="en-US" dirty="0">
              <a:latin typeface="Cambria" pitchFamily="18" charset="0"/>
            </a:endParaRPr>
          </a:p>
        </p:txBody>
      </p:sp>
      <p:sp>
        <p:nvSpPr>
          <p:cNvPr id="5" name="Content Placeholder 4"/>
          <p:cNvSpPr>
            <a:spLocks noGrp="1"/>
          </p:cNvSpPr>
          <p:nvPr>
            <p:ph idx="1"/>
          </p:nvPr>
        </p:nvSpPr>
        <p:spPr>
          <a:xfrm>
            <a:off x="457200" y="1295400"/>
            <a:ext cx="8229600" cy="4525963"/>
          </a:xfrm>
        </p:spPr>
        <p:txBody>
          <a:bodyPr>
            <a:normAutofit/>
          </a:bodyPr>
          <a:lstStyle/>
          <a:p>
            <a:pPr>
              <a:buNone/>
            </a:pPr>
            <a:r>
              <a:rPr lang="en-US" sz="1400" dirty="0" smtClean="0"/>
              <a:t>“In an adversarial system, trust between parties is a rare commodity. </a:t>
            </a:r>
            <a:r>
              <a:rPr lang="en-US" sz="1400" b="1" dirty="0" smtClean="0"/>
              <a:t>The FDTC build trust and thus confidence in the system. </a:t>
            </a:r>
            <a:r>
              <a:rPr lang="en-US" sz="1400" dirty="0" smtClean="0"/>
              <a:t>Trust is born out of respect and listening to everyone so that they feel heard. FDTC allows for more time for each case thus increasing the opportunity for building respect and confidence.”</a:t>
            </a:r>
          </a:p>
          <a:p>
            <a:pPr>
              <a:buNone/>
            </a:pPr>
            <a:r>
              <a:rPr lang="en-US" sz="1400" dirty="0" smtClean="0"/>
              <a:t>							---Judge Mary Triggiano, Children’s Court</a:t>
            </a:r>
          </a:p>
          <a:p>
            <a:pPr>
              <a:buNone/>
            </a:pPr>
            <a:endParaRPr lang="en-US" sz="1400" dirty="0" smtClean="0"/>
          </a:p>
          <a:p>
            <a:pPr>
              <a:buNone/>
            </a:pPr>
            <a:r>
              <a:rPr lang="en-US" sz="1400" dirty="0" smtClean="0"/>
              <a:t>“The process of seeking out professionals and advocating for themselves is not only becoming a growing phenomenon among many FDTC participants; it’s also infiltrating the non-FDTC participants. </a:t>
            </a:r>
            <a:r>
              <a:rPr lang="en-US" sz="1400" b="1" dirty="0" smtClean="0"/>
              <a:t>Word is getting around the court system that the professionals are approachable, accessible and genuinely interested in a favorable outcome for their families. </a:t>
            </a:r>
            <a:r>
              <a:rPr lang="en-US" sz="1400" dirty="0" smtClean="0"/>
              <a:t>I am sensing that the stigma associated with child welfare as being just ‘baby snatchers’ is slowly abating and families are viewing the system as a place of refuge, help, and encouragement.”</a:t>
            </a:r>
          </a:p>
          <a:p>
            <a:pPr>
              <a:buNone/>
            </a:pPr>
            <a:r>
              <a:rPr lang="en-US" sz="1400" dirty="0" smtClean="0"/>
              <a:t>							---Attorney Shelia Hill-Roberts, Milwaukee County</a:t>
            </a:r>
          </a:p>
          <a:p>
            <a:pPr>
              <a:buNone/>
            </a:pPr>
            <a:endParaRPr lang="en-US" sz="1400" dirty="0" smtClean="0"/>
          </a:p>
          <a:p>
            <a:pPr>
              <a:buNone/>
            </a:pPr>
            <a:r>
              <a:rPr lang="en-US" sz="1400" dirty="0" smtClean="0"/>
              <a:t>“</a:t>
            </a:r>
            <a:r>
              <a:rPr lang="en-US" sz="1400" b="1" dirty="0" smtClean="0"/>
              <a:t>Most important has been the FDTC’s ability to provide its participants significantly speedier access to services of all sorts, not only within the court’s and Bureau’s control, but also community-wide. </a:t>
            </a:r>
            <a:r>
              <a:rPr lang="en-US" sz="1400" dirty="0" smtClean="0"/>
              <a:t>This quick access greatly enhances trust and personal buy-in by our participants much earlier than one would see in a typical, non-FDTC CHIPS case. These are critical basic building blocks for long-term success and reduced recidivism.”</a:t>
            </a:r>
          </a:p>
          <a:p>
            <a:pPr>
              <a:buNone/>
            </a:pPr>
            <a:r>
              <a:rPr lang="en-US" sz="1400" dirty="0" smtClean="0"/>
              <a:t>							---Attorney Mary Moore, Private Bar</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latin typeface="Cambria" pitchFamily="18" charset="0"/>
              </a:rPr>
              <a:t>A Whole New Approach</a:t>
            </a:r>
            <a:endParaRPr lang="en-US" dirty="0">
              <a:latin typeface="Cambria" pitchFamily="18" charset="0"/>
            </a:endParaRPr>
          </a:p>
        </p:txBody>
      </p:sp>
      <p:pic>
        <p:nvPicPr>
          <p:cNvPr id="7" name="Content Placeholder 6" descr="Theresa Trigg.jpg"/>
          <p:cNvPicPr>
            <a:picLocks noGrp="1" noChangeAspect="1"/>
          </p:cNvPicPr>
          <p:nvPr>
            <p:ph idx="1"/>
          </p:nvPr>
        </p:nvPicPr>
        <p:blipFill>
          <a:blip r:embed="rId3"/>
          <a:stretch>
            <a:fillRect/>
          </a:stretch>
        </p:blipFill>
        <p:spPr>
          <a:xfrm>
            <a:off x="3616325" y="1523206"/>
            <a:ext cx="5029200" cy="3352800"/>
          </a:xfrm>
        </p:spPr>
      </p:pic>
      <p:sp>
        <p:nvSpPr>
          <p:cNvPr id="6" name="Text Placeholder 5"/>
          <p:cNvSpPr>
            <a:spLocks noGrp="1"/>
          </p:cNvSpPr>
          <p:nvPr>
            <p:ph type="body" sz="half" idx="2"/>
          </p:nvPr>
        </p:nvSpPr>
        <p:spPr/>
        <p:txBody>
          <a:bodyPr>
            <a:normAutofit/>
          </a:bodyPr>
          <a:lstStyle/>
          <a:p>
            <a:r>
              <a:rPr lang="en-US" dirty="0" smtClean="0"/>
              <a:t>“Along the way, she enrolled in the Family Drug Treatment Court program.</a:t>
            </a:r>
          </a:p>
          <a:p>
            <a:endParaRPr lang="en-US" dirty="0" smtClean="0"/>
          </a:p>
          <a:p>
            <a:r>
              <a:rPr lang="en-US" dirty="0" smtClean="0"/>
              <a:t>“They told me: If you do what you need to do, we will put your daughter back with you,” Theresa says. So she did.</a:t>
            </a:r>
          </a:p>
          <a:p>
            <a:endParaRPr lang="en-US" dirty="0" smtClean="0"/>
          </a:p>
          <a:p>
            <a:r>
              <a:rPr lang="en-US" dirty="0" smtClean="0"/>
              <a:t>What helped, what helped beyond measure, she says, is the way the entire system focused on getting her better and on getting her daughter home.</a:t>
            </a:r>
          </a:p>
          <a:p>
            <a:endParaRPr lang="en-US" dirty="0" smtClean="0"/>
          </a:p>
          <a:p>
            <a:r>
              <a:rPr lang="en-US" dirty="0" smtClean="0"/>
              <a:t>“I didn’t feel pressure from them, she says. “</a:t>
            </a:r>
            <a:r>
              <a:rPr lang="en-US" b="1" dirty="0" smtClean="0"/>
              <a:t>I felt support</a:t>
            </a:r>
            <a:r>
              <a:rPr lang="en-US" dirty="0" smtClean="0"/>
              <a:t>.”</a:t>
            </a:r>
          </a:p>
          <a:p>
            <a:endParaRPr lang="en-US" dirty="0" smtClean="0"/>
          </a:p>
          <a:p>
            <a:r>
              <a:rPr lang="en-US" sz="1200" dirty="0" smtClean="0"/>
              <a:t>- Theresa Trigg, 1</a:t>
            </a:r>
            <a:r>
              <a:rPr lang="en-US" sz="1200" baseline="30000" dirty="0" smtClean="0"/>
              <a:t>st</a:t>
            </a:r>
            <a:r>
              <a:rPr lang="en-US" sz="1200" dirty="0" smtClean="0"/>
              <a:t> FDTC graduate</a:t>
            </a:r>
            <a:endParaRPr lang="en-US"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2"/>
          <a:stretch>
            <a:fillRect/>
          </a:stretch>
        </p:blipFill>
        <p:spPr>
          <a:xfrm>
            <a:off x="0" y="0"/>
            <a:ext cx="9144000" cy="6858000"/>
          </a:xfrm>
          <a:prstGeom prst="rect">
            <a:avLst/>
          </a:prstGeom>
        </p:spPr>
      </p:pic>
      <p:sp>
        <p:nvSpPr>
          <p:cNvPr id="8" name="Title 7"/>
          <p:cNvSpPr>
            <a:spLocks noGrp="1"/>
          </p:cNvSpPr>
          <p:nvPr>
            <p:ph type="title"/>
          </p:nvPr>
        </p:nvSpPr>
        <p:spPr/>
        <p:txBody>
          <a:bodyPr>
            <a:normAutofit/>
          </a:bodyPr>
          <a:lstStyle/>
          <a:p>
            <a:r>
              <a:rPr lang="en-US" sz="3200" dirty="0" smtClean="0">
                <a:latin typeface="Cambria" pitchFamily="18" charset="0"/>
              </a:rPr>
              <a:t>Robyn and Joslyn’s Story</a:t>
            </a:r>
            <a:endParaRPr lang="en-US" sz="3200" b="1" dirty="0"/>
          </a:p>
        </p:txBody>
      </p:sp>
      <p:sp>
        <p:nvSpPr>
          <p:cNvPr id="6" name="Content Placeholder 5"/>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1820860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2"/>
          <a:stretch>
            <a:fillRect/>
          </a:stretch>
        </p:blipFill>
        <p:spPr>
          <a:xfrm>
            <a:off x="0" y="0"/>
            <a:ext cx="9144000" cy="6858000"/>
          </a:xfrm>
          <a:prstGeom prst="rect">
            <a:avLst/>
          </a:prstGeom>
        </p:spPr>
      </p:pic>
      <p:sp>
        <p:nvSpPr>
          <p:cNvPr id="7" name="Title 6"/>
          <p:cNvSpPr>
            <a:spLocks noGrp="1"/>
          </p:cNvSpPr>
          <p:nvPr>
            <p:ph type="title"/>
          </p:nvPr>
        </p:nvSpPr>
        <p:spPr/>
        <p:txBody>
          <a:bodyPr>
            <a:noAutofit/>
          </a:bodyPr>
          <a:lstStyle/>
          <a:p>
            <a:r>
              <a:rPr lang="en-US" sz="3600" dirty="0" smtClean="0">
                <a:latin typeface="Cambria" pitchFamily="18" charset="0"/>
              </a:rPr>
              <a:t>The Drug Treatment Court Movement</a:t>
            </a:r>
            <a:endParaRPr lang="en-US" sz="3600" dirty="0">
              <a:latin typeface="Cambria" pitchFamily="18" charset="0"/>
            </a:endParaRPr>
          </a:p>
        </p:txBody>
      </p:sp>
      <p:sp>
        <p:nvSpPr>
          <p:cNvPr id="8" name="Content Placeholder 7"/>
          <p:cNvSpPr>
            <a:spLocks noGrp="1"/>
          </p:cNvSpPr>
          <p:nvPr>
            <p:ph idx="1"/>
          </p:nvPr>
        </p:nvSpPr>
        <p:spPr/>
        <p:txBody>
          <a:bodyPr>
            <a:normAutofit/>
          </a:bodyPr>
          <a:lstStyle/>
          <a:p>
            <a:r>
              <a:rPr lang="en-US" sz="2800" dirty="0" smtClean="0"/>
              <a:t>2014-25</a:t>
            </a:r>
            <a:r>
              <a:rPr lang="en-US" sz="2800" baseline="30000" dirty="0" smtClean="0"/>
              <a:t>th</a:t>
            </a:r>
            <a:r>
              <a:rPr lang="en-US" sz="2800" dirty="0" smtClean="0"/>
              <a:t> Anniversary of the first </a:t>
            </a:r>
            <a:r>
              <a:rPr lang="en-US" sz="2800" dirty="0"/>
              <a:t>D</a:t>
            </a:r>
            <a:r>
              <a:rPr lang="en-US" sz="2800" dirty="0" smtClean="0"/>
              <a:t>rug Treatment Courts (ADTC)</a:t>
            </a:r>
          </a:p>
          <a:p>
            <a:r>
              <a:rPr lang="en-US" sz="2800" dirty="0" smtClean="0"/>
              <a:t>The first Family Drug Treatment Court (FDTC) started in Reno, Nevada in 1995</a:t>
            </a:r>
          </a:p>
          <a:p>
            <a:r>
              <a:rPr lang="en-US" sz="2800" dirty="0" smtClean="0"/>
              <a:t>Currently, there are 334 </a:t>
            </a:r>
            <a:r>
              <a:rPr lang="en-US" sz="2800" dirty="0"/>
              <a:t>Family Drug Treatment Courts </a:t>
            </a:r>
            <a:r>
              <a:rPr lang="en-US" sz="2800" dirty="0" smtClean="0"/>
              <a:t>in </a:t>
            </a:r>
            <a:r>
              <a:rPr lang="en-US" sz="2800" dirty="0"/>
              <a:t>the U.S</a:t>
            </a:r>
            <a:r>
              <a:rPr lang="en-US" sz="2800" dirty="0" smtClean="0"/>
              <a:t>.</a:t>
            </a:r>
          </a:p>
          <a:p>
            <a:r>
              <a:rPr lang="en-US" sz="2800" dirty="0" smtClean="0"/>
              <a:t>Milwaukee County Family Drug Treatment Court is the first FDTC in the State of Wisconsin</a:t>
            </a:r>
            <a:endParaRPr lang="en-US" sz="2800" dirty="0"/>
          </a:p>
          <a:p>
            <a:pPr>
              <a:buNone/>
            </a:pPr>
            <a:endParaRPr lang="en-US"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3"/>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latin typeface="Cambria" pitchFamily="18" charset="0"/>
              </a:rPr>
              <a:t>The FDTC Mission</a:t>
            </a:r>
            <a:endParaRPr lang="en-US" dirty="0">
              <a:latin typeface="Cambria" pitchFamily="18" charset="0"/>
            </a:endParaRPr>
          </a:p>
        </p:txBody>
      </p:sp>
      <p:sp>
        <p:nvSpPr>
          <p:cNvPr id="5" name="Content Placeholder 4"/>
          <p:cNvSpPr>
            <a:spLocks noGrp="1"/>
          </p:cNvSpPr>
          <p:nvPr>
            <p:ph idx="1"/>
          </p:nvPr>
        </p:nvSpPr>
        <p:spPr/>
        <p:txBody>
          <a:bodyPr/>
          <a:lstStyle/>
          <a:p>
            <a:pPr>
              <a:buNone/>
            </a:pPr>
            <a:endParaRPr lang="en-US" dirty="0" smtClean="0"/>
          </a:p>
          <a:p>
            <a:pPr algn="ctr">
              <a:buNone/>
            </a:pPr>
            <a:r>
              <a:rPr lang="en-US" sz="2400" i="1" dirty="0" smtClean="0"/>
              <a:t>Through collaboration, and with accountability and enhanced assess to treatment services, the Family Drug Treatment Court improves the safety, well-being and permanence of children, supports the recovery of their parents from alcohol and drug dependence, and enhances the functioning of the family.</a:t>
            </a:r>
            <a:endParaRPr lang="en-US" sz="24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normAutofit/>
          </a:bodyPr>
          <a:lstStyle/>
          <a:p>
            <a:r>
              <a:rPr lang="en-US" sz="3200" dirty="0" smtClean="0">
                <a:latin typeface="Cambria" pitchFamily="18" charset="0"/>
              </a:rPr>
              <a:t>The Story of Milwaukee County Family Drug Treatment Court</a:t>
            </a:r>
            <a:endParaRPr lang="en-US" sz="3200" dirty="0">
              <a:latin typeface="Cambria" pitchFamily="18" charset="0"/>
            </a:endParaRPr>
          </a:p>
        </p:txBody>
      </p:sp>
      <p:sp>
        <p:nvSpPr>
          <p:cNvPr id="5" name="Content Placeholder 4"/>
          <p:cNvSpPr>
            <a:spLocks noGrp="1"/>
          </p:cNvSpPr>
          <p:nvPr>
            <p:ph idx="1"/>
          </p:nvPr>
        </p:nvSpPr>
        <p:spPr/>
        <p:txBody>
          <a:bodyPr>
            <a:normAutofit/>
          </a:bodyPr>
          <a:lstStyle/>
          <a:p>
            <a:pPr>
              <a:buNone/>
            </a:pPr>
            <a:r>
              <a:rPr lang="en-US" sz="2400" dirty="0" smtClean="0"/>
              <a:t>Q: What does it take to start a FDTC?</a:t>
            </a:r>
          </a:p>
          <a:p>
            <a:pPr>
              <a:buNone/>
            </a:pPr>
            <a:r>
              <a:rPr lang="en-US" sz="2400" dirty="0" smtClean="0"/>
              <a:t>A:  Collaboration, a lot of hard work, and </a:t>
            </a:r>
            <a:r>
              <a:rPr lang="en-US" sz="2400" b="1" dirty="0" smtClean="0"/>
              <a:t>more collaboration</a:t>
            </a:r>
          </a:p>
          <a:p>
            <a:pPr>
              <a:buNone/>
            </a:pPr>
            <a:endParaRPr lang="en-US" sz="2400" b="1" dirty="0" smtClean="0"/>
          </a:p>
          <a:p>
            <a:pPr>
              <a:buNone/>
            </a:pPr>
            <a:r>
              <a:rPr lang="en-US" sz="2400" b="1" dirty="0" smtClean="0"/>
              <a:t>Our process:</a:t>
            </a:r>
            <a:endParaRPr lang="en-US" sz="2400" dirty="0" smtClean="0"/>
          </a:p>
          <a:p>
            <a:pPr>
              <a:buFont typeface="Wingdings" pitchFamily="2" charset="2"/>
              <a:buChar char="Ø"/>
            </a:pPr>
            <a:r>
              <a:rPr lang="en-US" sz="2000" dirty="0" smtClean="0"/>
              <a:t>Planning started in 2010 led by Judge Karen Christenson</a:t>
            </a:r>
          </a:p>
          <a:p>
            <a:pPr>
              <a:buFont typeface="Wingdings" pitchFamily="2" charset="2"/>
              <a:buChar char="Ø"/>
            </a:pPr>
            <a:r>
              <a:rPr lang="en-US" sz="2000" dirty="0" smtClean="0"/>
              <a:t>Brought together Wisconsin Department of Children and Families/Bureau of Milwaukee Child Welfare, District Attorney’s Office, Office of the Public Defender, private bar, Guardians Ad Litem, and Milwaukee County Behavioral Health Division</a:t>
            </a:r>
          </a:p>
          <a:p>
            <a:pPr>
              <a:buFont typeface="Wingdings" pitchFamily="2" charset="2"/>
              <a:buChar char="Ø"/>
            </a:pPr>
            <a:r>
              <a:rPr lang="en-US" sz="2000" dirty="0" smtClean="0"/>
              <a:t>18 months’ planning: program design, interagency agreements, federal grant (OJJDP)</a:t>
            </a:r>
          </a:p>
          <a:p>
            <a:pPr>
              <a:buFont typeface="Wingdings" pitchFamily="2" charset="2"/>
              <a:buChar char="Ø"/>
            </a:pPr>
            <a:r>
              <a:rPr lang="en-US" sz="2000" dirty="0" smtClean="0"/>
              <a:t>Started operation October 1, 2011</a:t>
            </a:r>
          </a:p>
          <a:p>
            <a:pPr>
              <a:buFont typeface="Wingdings" pitchFamily="2" charset="2"/>
              <a:buChar char="Ø"/>
            </a:pPr>
            <a:endParaRPr lang="en-US" dirty="0" smtClean="0"/>
          </a:p>
          <a:p>
            <a:pPr algn="ctr">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milyDrugCourtSlide2New.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latin typeface="Cambria" pitchFamily="18" charset="0"/>
              </a:rPr>
              <a:t>How does FDTC work?</a:t>
            </a:r>
            <a:endParaRPr lang="en-US" dirty="0">
              <a:latin typeface="Cambria" pitchFamily="18" charset="0"/>
            </a:endParaRPr>
          </a:p>
        </p:txBody>
      </p:sp>
      <p:sp>
        <p:nvSpPr>
          <p:cNvPr id="4" name="Content Placeholder 3"/>
          <p:cNvSpPr>
            <a:spLocks noGrp="1"/>
          </p:cNvSpPr>
          <p:nvPr>
            <p:ph idx="1"/>
          </p:nvPr>
        </p:nvSpPr>
        <p:spPr>
          <a:xfrm>
            <a:off x="457200" y="1338943"/>
            <a:ext cx="8229600" cy="4787220"/>
          </a:xfrm>
        </p:spPr>
        <p:txBody>
          <a:bodyPr>
            <a:normAutofit fontScale="70000" lnSpcReduction="20000"/>
          </a:bodyPr>
          <a:lstStyle/>
          <a:p>
            <a:r>
              <a:rPr lang="en-US" b="1" dirty="0" smtClean="0"/>
              <a:t>Prospective participants </a:t>
            </a:r>
            <a:r>
              <a:rPr lang="en-US" dirty="0" smtClean="0"/>
              <a:t>are identified by:</a:t>
            </a:r>
          </a:p>
          <a:p>
            <a:pPr lvl="1"/>
            <a:r>
              <a:rPr lang="en-US" i="1" dirty="0" smtClean="0"/>
              <a:t>Bureau of Milwaukee Child Welfare</a:t>
            </a:r>
          </a:p>
          <a:p>
            <a:pPr lvl="1"/>
            <a:r>
              <a:rPr lang="en-US" i="1" dirty="0" smtClean="0"/>
              <a:t>District Attorney’s Office</a:t>
            </a:r>
          </a:p>
          <a:p>
            <a:pPr lvl="1"/>
            <a:r>
              <a:rPr lang="en-US" i="1" dirty="0" smtClean="0"/>
              <a:t>Parents’ Attorneys</a:t>
            </a:r>
          </a:p>
          <a:p>
            <a:pPr lvl="1"/>
            <a:r>
              <a:rPr lang="en-US" i="1" dirty="0" smtClean="0"/>
              <a:t>Others</a:t>
            </a:r>
          </a:p>
          <a:p>
            <a:r>
              <a:rPr lang="en-US" dirty="0" smtClean="0"/>
              <a:t>Participants </a:t>
            </a:r>
            <a:r>
              <a:rPr lang="en-US" b="1" dirty="0" smtClean="0"/>
              <a:t>invited to apply </a:t>
            </a:r>
            <a:r>
              <a:rPr lang="en-US" dirty="0" smtClean="0"/>
              <a:t>to FDTC</a:t>
            </a:r>
          </a:p>
          <a:p>
            <a:r>
              <a:rPr lang="en-US" b="1" dirty="0" smtClean="0"/>
              <a:t>PARTICIPATION IS COMPLETELY VOLUNTARY</a:t>
            </a:r>
          </a:p>
          <a:p>
            <a:r>
              <a:rPr lang="en-US" dirty="0" smtClean="0"/>
              <a:t>FDTC Team reviews applications</a:t>
            </a:r>
          </a:p>
          <a:p>
            <a:r>
              <a:rPr lang="en-US" dirty="0" smtClean="0"/>
              <a:t>Participants officially enrolled/commit to 4 Phase Program</a:t>
            </a:r>
          </a:p>
          <a:p>
            <a:r>
              <a:rPr lang="en-US" dirty="0" smtClean="0"/>
              <a:t>FDTC Team, including Judge, </a:t>
            </a:r>
            <a:r>
              <a:rPr lang="en-US" b="1" dirty="0" smtClean="0"/>
              <a:t>reviews each participant’s progress </a:t>
            </a:r>
            <a:r>
              <a:rPr lang="en-US" dirty="0" smtClean="0"/>
              <a:t>every week.</a:t>
            </a:r>
          </a:p>
          <a:p>
            <a:r>
              <a:rPr lang="en-US" b="1" dirty="0" smtClean="0"/>
              <a:t>Participants meet as a group in open court </a:t>
            </a:r>
            <a:r>
              <a:rPr lang="en-US" dirty="0" smtClean="0"/>
              <a:t>with FDTC Judge Triggiano who speaks to each person individually</a:t>
            </a:r>
          </a:p>
          <a:p>
            <a:r>
              <a:rPr lang="en-US" b="1" dirty="0" smtClean="0"/>
              <a:t>Frequent, random, observed drug tests conducted </a:t>
            </a:r>
            <a:r>
              <a:rPr lang="en-US" dirty="0" smtClean="0"/>
              <a:t>to monitor compliance with results reported weekly to FDTC</a:t>
            </a:r>
          </a:p>
          <a:p>
            <a:pPr lvl="1">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2"/>
          <a:stretch>
            <a:fillRect/>
          </a:stretch>
        </p:blipFill>
        <p:spPr>
          <a:xfrm>
            <a:off x="0" y="0"/>
            <a:ext cx="9144000" cy="6858000"/>
          </a:xfrm>
          <a:prstGeom prst="rect">
            <a:avLst/>
          </a:prstGeom>
        </p:spPr>
      </p:pic>
      <p:pic>
        <p:nvPicPr>
          <p:cNvPr id="2051" name="Picture 3"/>
          <p:cNvPicPr>
            <a:picLocks noChangeAspect="1" noChangeArrowheads="1"/>
          </p:cNvPicPr>
          <p:nvPr/>
        </p:nvPicPr>
        <p:blipFill>
          <a:blip r:embed="rId3"/>
          <a:srcRect/>
          <a:stretch>
            <a:fillRect/>
          </a:stretch>
        </p:blipFill>
        <p:spPr bwMode="auto">
          <a:xfrm>
            <a:off x="558800" y="228600"/>
            <a:ext cx="2917825" cy="5772150"/>
          </a:xfrm>
          <a:prstGeom prst="rect">
            <a:avLst/>
          </a:prstGeom>
          <a:noFill/>
          <a:ln w="9525">
            <a:noFill/>
            <a:miter lim="800000"/>
            <a:headEnd/>
            <a:tailEnd/>
          </a:ln>
        </p:spPr>
      </p:pic>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a:buNone/>
            </a:pPr>
            <a:r>
              <a:rPr lang="en-US" dirty="0" smtClean="0"/>
              <a:t>Opiate use, primarily heroin, is the leading type of addiction.</a:t>
            </a:r>
          </a:p>
          <a:p>
            <a:pPr>
              <a:buNone/>
            </a:pPr>
            <a:endParaRPr lang="en-US" dirty="0"/>
          </a:p>
        </p:txBody>
      </p:sp>
      <p:sp>
        <p:nvSpPr>
          <p:cNvPr id="7" name="Text Placeholder 6"/>
          <p:cNvSpPr>
            <a:spLocks noGrp="1"/>
          </p:cNvSpPr>
          <p:nvPr>
            <p:ph type="body" sz="half" idx="2"/>
          </p:nvPr>
        </p:nvSpPr>
        <p:spPr>
          <a:xfrm>
            <a:off x="457200" y="228600"/>
            <a:ext cx="3008313" cy="5897563"/>
          </a:xfrm>
        </p:spPr>
        <p:txBody>
          <a:bodyPr/>
          <a:lstStyle/>
          <a:p>
            <a:endParaRPr lang="en-US" dirty="0"/>
          </a:p>
        </p:txBody>
      </p:sp>
      <p:graphicFrame>
        <p:nvGraphicFramePr>
          <p:cNvPr id="8" name="Table 7"/>
          <p:cNvGraphicFramePr>
            <a:graphicFrameLocks noGrp="1"/>
          </p:cNvGraphicFramePr>
          <p:nvPr/>
        </p:nvGraphicFramePr>
        <p:xfrm>
          <a:off x="3781425" y="1926074"/>
          <a:ext cx="4905375" cy="3250660"/>
        </p:xfrm>
        <a:graphic>
          <a:graphicData uri="http://schemas.openxmlformats.org/drawingml/2006/table">
            <a:tbl>
              <a:tblPr firstRow="1" bandRow="1">
                <a:tableStyleId>{00A15C55-8517-42AA-B614-E9B94910E393}</a:tableStyleId>
              </a:tblPr>
              <a:tblGrid>
                <a:gridCol w="1635125"/>
                <a:gridCol w="1635125"/>
                <a:gridCol w="1635125"/>
              </a:tblGrid>
              <a:tr h="650132">
                <a:tc>
                  <a:txBody>
                    <a:bodyPr/>
                    <a:lstStyle/>
                    <a:p>
                      <a:r>
                        <a:rPr lang="en-US" dirty="0" smtClean="0"/>
                        <a:t>Addictive substance</a:t>
                      </a:r>
                      <a:endParaRPr lang="en-US" dirty="0"/>
                    </a:p>
                  </a:txBody>
                  <a:tcPr/>
                </a:tc>
                <a:tc>
                  <a:txBody>
                    <a:bodyPr/>
                    <a:lstStyle/>
                    <a:p>
                      <a:r>
                        <a:rPr lang="en-US" dirty="0" smtClean="0"/>
                        <a:t>Primary drug of choice</a:t>
                      </a:r>
                      <a:endParaRPr lang="en-US" dirty="0"/>
                    </a:p>
                  </a:txBody>
                  <a:tcPr/>
                </a:tc>
                <a:tc>
                  <a:txBody>
                    <a:bodyPr/>
                    <a:lstStyle/>
                    <a:p>
                      <a:r>
                        <a:rPr lang="en-US" dirty="0" smtClean="0"/>
                        <a:t>Any use of drug</a:t>
                      </a:r>
                      <a:endParaRPr lang="en-US" dirty="0"/>
                    </a:p>
                  </a:txBody>
                  <a:tcPr/>
                </a:tc>
              </a:tr>
              <a:tr h="650132">
                <a:tc>
                  <a:txBody>
                    <a:bodyPr/>
                    <a:lstStyle/>
                    <a:p>
                      <a:r>
                        <a:rPr lang="en-US" dirty="0" smtClean="0"/>
                        <a:t>Any opiates</a:t>
                      </a:r>
                      <a:endParaRPr lang="en-US" dirty="0"/>
                    </a:p>
                  </a:txBody>
                  <a:tcPr/>
                </a:tc>
                <a:tc>
                  <a:txBody>
                    <a:bodyPr/>
                    <a:lstStyle/>
                    <a:p>
                      <a:r>
                        <a:rPr lang="en-US" dirty="0" smtClean="0"/>
                        <a:t>54.9%</a:t>
                      </a:r>
                      <a:endParaRPr lang="en-US" dirty="0"/>
                    </a:p>
                  </a:txBody>
                  <a:tcPr/>
                </a:tc>
                <a:tc>
                  <a:txBody>
                    <a:bodyPr/>
                    <a:lstStyle/>
                    <a:p>
                      <a:r>
                        <a:rPr lang="en-US" dirty="0" smtClean="0"/>
                        <a:t>67.4%</a:t>
                      </a:r>
                      <a:endParaRPr lang="en-US" dirty="0"/>
                    </a:p>
                  </a:txBody>
                  <a:tcPr/>
                </a:tc>
              </a:tr>
              <a:tr h="650132">
                <a:tc>
                  <a:txBody>
                    <a:bodyPr/>
                    <a:lstStyle/>
                    <a:p>
                      <a:r>
                        <a:rPr lang="en-US" dirty="0" smtClean="0"/>
                        <a:t>Cocaine/crack</a:t>
                      </a:r>
                      <a:endParaRPr lang="en-US" dirty="0"/>
                    </a:p>
                  </a:txBody>
                  <a:tcPr/>
                </a:tc>
                <a:tc>
                  <a:txBody>
                    <a:bodyPr/>
                    <a:lstStyle/>
                    <a:p>
                      <a:r>
                        <a:rPr lang="en-US" dirty="0" smtClean="0"/>
                        <a:t>19.6%</a:t>
                      </a:r>
                      <a:endParaRPr lang="en-US" dirty="0"/>
                    </a:p>
                  </a:txBody>
                  <a:tcPr/>
                </a:tc>
                <a:tc>
                  <a:txBody>
                    <a:bodyPr/>
                    <a:lstStyle/>
                    <a:p>
                      <a:r>
                        <a:rPr lang="en-US" dirty="0" smtClean="0"/>
                        <a:t>44.6%</a:t>
                      </a:r>
                      <a:endParaRPr lang="en-US" dirty="0"/>
                    </a:p>
                  </a:txBody>
                  <a:tcPr/>
                </a:tc>
              </a:tr>
              <a:tr h="650132">
                <a:tc>
                  <a:txBody>
                    <a:bodyPr/>
                    <a:lstStyle/>
                    <a:p>
                      <a:r>
                        <a:rPr lang="en-US" dirty="0" smtClean="0"/>
                        <a:t>Alcohol</a:t>
                      </a:r>
                      <a:endParaRPr lang="en-US" dirty="0"/>
                    </a:p>
                  </a:txBody>
                  <a:tcPr/>
                </a:tc>
                <a:tc>
                  <a:txBody>
                    <a:bodyPr/>
                    <a:lstStyle/>
                    <a:p>
                      <a:r>
                        <a:rPr lang="en-US" dirty="0" smtClean="0"/>
                        <a:t>18.5%</a:t>
                      </a:r>
                      <a:endParaRPr lang="en-US" dirty="0"/>
                    </a:p>
                  </a:txBody>
                  <a:tcPr/>
                </a:tc>
                <a:tc>
                  <a:txBody>
                    <a:bodyPr/>
                    <a:lstStyle/>
                    <a:p>
                      <a:r>
                        <a:rPr lang="en-US" dirty="0" smtClean="0"/>
                        <a:t>34.8%</a:t>
                      </a:r>
                      <a:endParaRPr lang="en-US" dirty="0"/>
                    </a:p>
                  </a:txBody>
                  <a:tcPr/>
                </a:tc>
              </a:tr>
              <a:tr h="650132">
                <a:tc>
                  <a:txBody>
                    <a:bodyPr/>
                    <a:lstStyle/>
                    <a:p>
                      <a:r>
                        <a:rPr lang="en-US" dirty="0" smtClean="0"/>
                        <a:t>Marijuana</a:t>
                      </a:r>
                      <a:endParaRPr lang="en-US" dirty="0"/>
                    </a:p>
                  </a:txBody>
                  <a:tcPr/>
                </a:tc>
                <a:tc>
                  <a:txBody>
                    <a:bodyPr/>
                    <a:lstStyle/>
                    <a:p>
                      <a:r>
                        <a:rPr lang="en-US" dirty="0" smtClean="0"/>
                        <a:t>6.5%</a:t>
                      </a:r>
                      <a:endParaRPr lang="en-US" dirty="0"/>
                    </a:p>
                  </a:txBody>
                  <a:tcPr/>
                </a:tc>
                <a:tc>
                  <a:txBody>
                    <a:bodyPr/>
                    <a:lstStyle/>
                    <a:p>
                      <a:r>
                        <a:rPr lang="en-US" dirty="0" smtClean="0"/>
                        <a:t>29.3%</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DrugCourtSlide1New.jpg"/>
          <p:cNvPicPr>
            <a:picLocks noChangeAspect="1"/>
          </p:cNvPicPr>
          <p:nvPr/>
        </p:nvPicPr>
        <p:blipFill>
          <a:blip r:embed="rId2"/>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4743450" y="857250"/>
            <a:ext cx="3943349" cy="2276475"/>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latin typeface="Cambria" pitchFamily="18" charset="0"/>
              </a:rPr>
              <a:t>Quick Connection to Substance Abuse Treatment and Services</a:t>
            </a:r>
            <a:endParaRPr lang="en-US" dirty="0">
              <a:latin typeface="Cambria" pitchFamily="18" charset="0"/>
            </a:endParaRPr>
          </a:p>
        </p:txBody>
      </p:sp>
      <p:sp>
        <p:nvSpPr>
          <p:cNvPr id="6" name="Content Placeholder 5"/>
          <p:cNvSpPr>
            <a:spLocks noGrp="1"/>
          </p:cNvSpPr>
          <p:nvPr>
            <p:ph idx="1"/>
          </p:nvPr>
        </p:nvSpPr>
        <p:spPr>
          <a:xfrm>
            <a:off x="4245429" y="273050"/>
            <a:ext cx="4584245" cy="5853113"/>
          </a:xfrm>
        </p:spPr>
        <p:txBody>
          <a:bodyPr>
            <a:normAutofit lnSpcReduction="1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dirty="0" smtClean="0">
                <a:latin typeface="Bradley Hand ITC" pitchFamily="66" charset="0"/>
              </a:rPr>
              <a:t>“You may be free of me now, but I could always put you in restriction. All it takes is “one more time” and I’ll have you on that mission! I’ll pretend to be your friend even though I’m faker than fiction! You need to always be aware of this because I am YOUR ADDICTION!!!</a:t>
            </a:r>
          </a:p>
          <a:p>
            <a:pPr>
              <a:buNone/>
            </a:pPr>
            <a:r>
              <a:rPr lang="en-US" sz="2000" dirty="0" smtClean="0">
                <a:latin typeface="Bradley Hand ITC" pitchFamily="66" charset="0"/>
              </a:rPr>
              <a:t>			</a:t>
            </a:r>
            <a:r>
              <a:rPr lang="en-US" sz="1600" dirty="0" smtClean="0">
                <a:latin typeface="Bradley Hand ITC" pitchFamily="66" charset="0"/>
              </a:rPr>
              <a:t>--- Rebekkah Webb, FDTC Participant</a:t>
            </a:r>
          </a:p>
        </p:txBody>
      </p:sp>
      <p:sp>
        <p:nvSpPr>
          <p:cNvPr id="7" name="Text Placeholder 6"/>
          <p:cNvSpPr>
            <a:spLocks noGrp="1"/>
          </p:cNvSpPr>
          <p:nvPr>
            <p:ph type="body" sz="half" idx="2"/>
          </p:nvPr>
        </p:nvSpPr>
        <p:spPr/>
        <p:txBody>
          <a:bodyPr/>
          <a:lstStyle/>
          <a:p>
            <a:endParaRPr lang="en-US" dirty="0" smtClean="0"/>
          </a:p>
          <a:p>
            <a:r>
              <a:rPr lang="en-US" dirty="0" smtClean="0"/>
              <a:t>Most participants are served through </a:t>
            </a:r>
            <a:r>
              <a:rPr lang="en-US" b="1" dirty="0" smtClean="0"/>
              <a:t>Milwaukee County’s WIser Choice </a:t>
            </a:r>
            <a:r>
              <a:rPr lang="en-US" dirty="0" smtClean="0"/>
              <a:t>program. Others have private insurance.</a:t>
            </a:r>
          </a:p>
          <a:p>
            <a:r>
              <a:rPr lang="en-US" b="1" dirty="0" smtClean="0"/>
              <a:t>Treatment services </a:t>
            </a:r>
          </a:p>
          <a:p>
            <a:r>
              <a:rPr lang="en-US" b="1" dirty="0" smtClean="0"/>
              <a:t>Recovery support services </a:t>
            </a:r>
            <a:r>
              <a:rPr lang="en-US" dirty="0" smtClean="0"/>
              <a:t>align with comprehensive, trauma-informed services:</a:t>
            </a:r>
          </a:p>
          <a:p>
            <a:pPr>
              <a:buFont typeface="Wingdings" pitchFamily="2" charset="2"/>
              <a:buChar char="§"/>
            </a:pPr>
            <a:r>
              <a:rPr lang="en-US" dirty="0" smtClean="0"/>
              <a:t>Peer support</a:t>
            </a:r>
          </a:p>
          <a:p>
            <a:pPr>
              <a:buFont typeface="Wingdings" pitchFamily="2" charset="2"/>
              <a:buChar char="§"/>
            </a:pPr>
            <a:r>
              <a:rPr lang="en-US" dirty="0" smtClean="0"/>
              <a:t>Mental health services</a:t>
            </a:r>
          </a:p>
          <a:p>
            <a:pPr>
              <a:buFont typeface="Wingdings" pitchFamily="2" charset="2"/>
              <a:buChar char="§"/>
            </a:pPr>
            <a:r>
              <a:rPr lang="en-US" dirty="0" smtClean="0"/>
              <a:t>Education/employment</a:t>
            </a:r>
          </a:p>
          <a:p>
            <a:pPr>
              <a:buFont typeface="Wingdings" pitchFamily="2" charset="2"/>
              <a:buChar char="§"/>
            </a:pPr>
            <a:r>
              <a:rPr lang="en-US" dirty="0" smtClean="0"/>
              <a:t>Housing assistance</a:t>
            </a:r>
          </a:p>
          <a:p>
            <a:r>
              <a:rPr lang="en-US" dirty="0" smtClean="0"/>
              <a:t>The </a:t>
            </a:r>
            <a:r>
              <a:rPr lang="en-US" b="1" dirty="0" smtClean="0"/>
              <a:t>FDTC Team</a:t>
            </a:r>
            <a:r>
              <a:rPr lang="en-US" dirty="0" smtClean="0"/>
              <a:t> coordinates treatment, recovery and child welfare services to achieve agreed-upon goals. </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milyDrugCourtSlide2New.jpg"/>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latin typeface="Cambria" pitchFamily="18" charset="0"/>
              </a:rPr>
              <a:t>4 Phases of FDTC</a:t>
            </a:r>
            <a:endParaRPr lang="en-US" dirty="0">
              <a:latin typeface="Cambria"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34067510"/>
              </p:ext>
            </p:extLst>
          </p:nvPr>
        </p:nvGraphicFramePr>
        <p:xfrm>
          <a:off x="457200" y="2000658"/>
          <a:ext cx="8229600" cy="3139712"/>
        </p:xfrm>
        <a:graphic>
          <a:graphicData uri="http://schemas.openxmlformats.org/drawingml/2006/table">
            <a:tbl>
              <a:tblPr firstRow="1" bandRow="1">
                <a:tableStyleId>{775DCB02-9BB8-47FD-8907-85C794F793BA}</a:tableStyleId>
              </a:tblPr>
              <a:tblGrid>
                <a:gridCol w="4114800"/>
                <a:gridCol w="4114800"/>
              </a:tblGrid>
              <a:tr h="1569856">
                <a:tc>
                  <a:txBody>
                    <a:bodyPr/>
                    <a:lstStyle/>
                    <a:p>
                      <a:endParaRPr lang="en-US" dirty="0" smtClean="0"/>
                    </a:p>
                    <a:p>
                      <a:r>
                        <a:rPr lang="en-US" dirty="0" smtClean="0"/>
                        <a:t>Phase 1: Support</a:t>
                      </a:r>
                      <a:r>
                        <a:rPr lang="en-US" baseline="0" dirty="0" smtClean="0"/>
                        <a:t> the choice to become a drug-free parent and start living drug-free.</a:t>
                      </a:r>
                    </a:p>
                    <a:p>
                      <a:endParaRPr lang="en-US" baseline="0" dirty="0" smtClean="0"/>
                    </a:p>
                  </a:txBody>
                  <a:tcPr/>
                </a:tc>
                <a:tc>
                  <a:txBody>
                    <a:bodyPr/>
                    <a:lstStyle/>
                    <a:p>
                      <a:endParaRPr lang="en-US" dirty="0" smtClean="0"/>
                    </a:p>
                    <a:p>
                      <a:r>
                        <a:rPr lang="en-US" dirty="0" smtClean="0"/>
                        <a:t>Phase 2: Challenge the parent to confront the reasons for addiction.</a:t>
                      </a:r>
                    </a:p>
                  </a:txBody>
                  <a:tcPr/>
                </a:tc>
              </a:tr>
              <a:tr h="1569856">
                <a:tc>
                  <a:txBody>
                    <a:bodyPr/>
                    <a:lstStyle/>
                    <a:p>
                      <a:endParaRPr lang="en-US" dirty="0" smtClean="0"/>
                    </a:p>
                    <a:p>
                      <a:r>
                        <a:rPr lang="en-US" dirty="0" smtClean="0"/>
                        <a:t>Phase 3: Support the transition of parent’s behavior into self-sufficiency for the family.</a:t>
                      </a:r>
                    </a:p>
                    <a:p>
                      <a:endParaRPr lang="en-US" dirty="0" smtClean="0"/>
                    </a:p>
                  </a:txBody>
                  <a:tcPr/>
                </a:tc>
                <a:tc>
                  <a:txBody>
                    <a:bodyPr/>
                    <a:lstStyle/>
                    <a:p>
                      <a:endParaRPr lang="en-US" dirty="0" smtClean="0"/>
                    </a:p>
                    <a:p>
                      <a:r>
                        <a:rPr lang="en-US" dirty="0" smtClean="0"/>
                        <a:t>Phase 4: Improve the capacity</a:t>
                      </a:r>
                      <a:r>
                        <a:rPr lang="en-US" baseline="0" dirty="0" smtClean="0"/>
                        <a:t> to safely parent children with or without ongoing supervision by BMCW.</a:t>
                      </a: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TotalTime>
  <Words>979</Words>
  <Application>Microsoft Office PowerPoint</Application>
  <PresentationFormat>On-screen Show (4:3)</PresentationFormat>
  <Paragraphs>166</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A Whole New Approach</vt:lpstr>
      <vt:lpstr>The Drug Treatment Court Movement</vt:lpstr>
      <vt:lpstr>The FDTC Mission</vt:lpstr>
      <vt:lpstr>The Story of Milwaukee County Family Drug Treatment Court</vt:lpstr>
      <vt:lpstr>How does FDTC work?</vt:lpstr>
      <vt:lpstr>PowerPoint Presentation</vt:lpstr>
      <vt:lpstr>Quick Connection to Substance Abuse Treatment and Services</vt:lpstr>
      <vt:lpstr>4 Phases of FDTC</vt:lpstr>
      <vt:lpstr>Best Practices</vt:lpstr>
      <vt:lpstr>National Outcomes</vt:lpstr>
      <vt:lpstr>How do we measure results?</vt:lpstr>
      <vt:lpstr>Is Treatment Working?</vt:lpstr>
      <vt:lpstr>PowerPoint Presentation</vt:lpstr>
      <vt:lpstr>Is permanency being achieved?</vt:lpstr>
      <vt:lpstr>12 Month Permanency Outcomes for 317 Children</vt:lpstr>
      <vt:lpstr>12 Month Permanency Outcomes for 317 Children</vt:lpstr>
      <vt:lpstr>Healthy Babies! There have been no drug positive births for active participants or graduates.</vt:lpstr>
      <vt:lpstr>Systems Change</vt:lpstr>
      <vt:lpstr>Robyn and Joslyn’s Story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Rebecca Foley</cp:lastModifiedBy>
  <cp:revision>49</cp:revision>
  <cp:lastPrinted>2014-11-10T18:00:18Z</cp:lastPrinted>
  <dcterms:created xsi:type="dcterms:W3CDTF">2014-10-03T14:06:24Z</dcterms:created>
  <dcterms:modified xsi:type="dcterms:W3CDTF">2015-03-02T17:33:04Z</dcterms:modified>
</cp:coreProperties>
</file>