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 id="2147483713" r:id="rId3"/>
    <p:sldMasterId id="2147483726" r:id="rId4"/>
    <p:sldMasterId id="2147483740" r:id="rId5"/>
  </p:sldMasterIdLst>
  <p:notesMasterIdLst>
    <p:notesMasterId r:id="rId45"/>
  </p:notesMasterIdLst>
  <p:handoutMasterIdLst>
    <p:handoutMasterId r:id="rId46"/>
  </p:handoutMasterIdLst>
  <p:sldIdLst>
    <p:sldId id="257" r:id="rId6"/>
    <p:sldId id="258" r:id="rId7"/>
    <p:sldId id="259" r:id="rId8"/>
    <p:sldId id="260" r:id="rId9"/>
    <p:sldId id="261" r:id="rId10"/>
    <p:sldId id="262" r:id="rId11"/>
    <p:sldId id="263" r:id="rId12"/>
    <p:sldId id="314" r:id="rId13"/>
    <p:sldId id="296" r:id="rId14"/>
    <p:sldId id="304" r:id="rId15"/>
    <p:sldId id="305" r:id="rId16"/>
    <p:sldId id="306" r:id="rId17"/>
    <p:sldId id="307" r:id="rId18"/>
    <p:sldId id="286" r:id="rId19"/>
    <p:sldId id="267" r:id="rId20"/>
    <p:sldId id="287" r:id="rId21"/>
    <p:sldId id="289" r:id="rId22"/>
    <p:sldId id="315" r:id="rId23"/>
    <p:sldId id="316" r:id="rId24"/>
    <p:sldId id="317" r:id="rId25"/>
    <p:sldId id="298" r:id="rId26"/>
    <p:sldId id="318" r:id="rId27"/>
    <p:sldId id="319" r:id="rId28"/>
    <p:sldId id="291" r:id="rId29"/>
    <p:sldId id="301" r:id="rId30"/>
    <p:sldId id="275" r:id="rId31"/>
    <p:sldId id="312" r:id="rId32"/>
    <p:sldId id="277" r:id="rId33"/>
    <p:sldId id="278" r:id="rId34"/>
    <p:sldId id="309" r:id="rId35"/>
    <p:sldId id="280" r:id="rId36"/>
    <p:sldId id="303" r:id="rId37"/>
    <p:sldId id="281" r:id="rId38"/>
    <p:sldId id="313" r:id="rId39"/>
    <p:sldId id="295" r:id="rId40"/>
    <p:sldId id="282" r:id="rId41"/>
    <p:sldId id="290" r:id="rId42"/>
    <p:sldId id="284" r:id="rId43"/>
    <p:sldId id="3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87" d="100"/>
          <a:sy n="87" d="100"/>
        </p:scale>
        <p:origin x="10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Sheet2!$B$1</c:f>
              <c:strCache>
                <c:ptCount val="1"/>
                <c:pt idx="0">
                  <c:v>Kaiser </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Sheet2!$A$2:$A$6</c:f>
              <c:strCache>
                <c:ptCount val="5"/>
                <c:pt idx="0">
                  <c:v>0 Aces</c:v>
                </c:pt>
                <c:pt idx="1">
                  <c:v>1 Ace</c:v>
                </c:pt>
                <c:pt idx="2">
                  <c:v>2 Aces</c:v>
                </c:pt>
                <c:pt idx="3">
                  <c:v>3 Aces</c:v>
                </c:pt>
                <c:pt idx="4">
                  <c:v>4+ Aces</c:v>
                </c:pt>
              </c:strCache>
            </c:strRef>
          </c:cat>
          <c:val>
            <c:numRef>
              <c:f>Sheet2!$B$2:$B$6</c:f>
              <c:numCache>
                <c:formatCode>General</c:formatCode>
                <c:ptCount val="5"/>
                <c:pt idx="0">
                  <c:v>33</c:v>
                </c:pt>
                <c:pt idx="1">
                  <c:v>26</c:v>
                </c:pt>
                <c:pt idx="2">
                  <c:v>16</c:v>
                </c:pt>
                <c:pt idx="3">
                  <c:v>10</c:v>
                </c:pt>
                <c:pt idx="4">
                  <c:v>16</c:v>
                </c:pt>
              </c:numCache>
            </c:numRef>
          </c:val>
        </c:ser>
        <c:ser>
          <c:idx val="1"/>
          <c:order val="1"/>
          <c:tx>
            <c:strRef>
              <c:f>Sheet2!$C$1</c:f>
              <c:strCache>
                <c:ptCount val="1"/>
                <c:pt idx="0">
                  <c:v>Wisconsin </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Sheet2!$A$2:$A$6</c:f>
              <c:strCache>
                <c:ptCount val="5"/>
                <c:pt idx="0">
                  <c:v>0 Aces</c:v>
                </c:pt>
                <c:pt idx="1">
                  <c:v>1 Ace</c:v>
                </c:pt>
                <c:pt idx="2">
                  <c:v>2 Aces</c:v>
                </c:pt>
                <c:pt idx="3">
                  <c:v>3 Aces</c:v>
                </c:pt>
                <c:pt idx="4">
                  <c:v>4+ Aces</c:v>
                </c:pt>
              </c:strCache>
            </c:strRef>
          </c:cat>
          <c:val>
            <c:numRef>
              <c:f>Sheet2!$C$2:$C$6</c:f>
              <c:numCache>
                <c:formatCode>General</c:formatCode>
                <c:ptCount val="5"/>
                <c:pt idx="0">
                  <c:v>44</c:v>
                </c:pt>
                <c:pt idx="1">
                  <c:v>22</c:v>
                </c:pt>
                <c:pt idx="2">
                  <c:v>10</c:v>
                </c:pt>
                <c:pt idx="3">
                  <c:v>10</c:v>
                </c:pt>
                <c:pt idx="4">
                  <c:v>14</c:v>
                </c:pt>
              </c:numCache>
            </c:numRef>
          </c:val>
        </c:ser>
        <c:ser>
          <c:idx val="2"/>
          <c:order val="2"/>
          <c:tx>
            <c:strRef>
              <c:f>Sheet2!$D$1</c:f>
              <c:strCache>
                <c:ptCount val="1"/>
                <c:pt idx="0">
                  <c:v>Legal n:146</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Sheet2!$A$2:$A$6</c:f>
              <c:strCache>
                <c:ptCount val="5"/>
                <c:pt idx="0">
                  <c:v>0 Aces</c:v>
                </c:pt>
                <c:pt idx="1">
                  <c:v>1 Ace</c:v>
                </c:pt>
                <c:pt idx="2">
                  <c:v>2 Aces</c:v>
                </c:pt>
                <c:pt idx="3">
                  <c:v>3 Aces</c:v>
                </c:pt>
                <c:pt idx="4">
                  <c:v>4+ Aces</c:v>
                </c:pt>
              </c:strCache>
            </c:strRef>
          </c:cat>
          <c:val>
            <c:numRef>
              <c:f>Sheet2!$D$2:$D$6</c:f>
              <c:numCache>
                <c:formatCode>General</c:formatCode>
                <c:ptCount val="5"/>
                <c:pt idx="0">
                  <c:v>33</c:v>
                </c:pt>
                <c:pt idx="1">
                  <c:v>24</c:v>
                </c:pt>
                <c:pt idx="2">
                  <c:v>15</c:v>
                </c:pt>
                <c:pt idx="3">
                  <c:v>10</c:v>
                </c:pt>
                <c:pt idx="4">
                  <c:v>17</c:v>
                </c:pt>
              </c:numCache>
            </c:numRef>
          </c:val>
        </c:ser>
        <c:dLbls>
          <c:showLegendKey val="0"/>
          <c:showVal val="0"/>
          <c:showCatName val="0"/>
          <c:showSerName val="0"/>
          <c:showPercent val="0"/>
          <c:showBubbleSize val="0"/>
        </c:dLbls>
        <c:gapWidth val="150"/>
        <c:axId val="193728768"/>
        <c:axId val="119910744"/>
      </c:barChart>
      <c:catAx>
        <c:axId val="193728768"/>
        <c:scaling>
          <c:orientation val="minMax"/>
        </c:scaling>
        <c:delete val="0"/>
        <c:axPos val="b"/>
        <c:numFmt formatCode="General" sourceLinked="0"/>
        <c:majorTickMark val="out"/>
        <c:minorTickMark val="none"/>
        <c:tickLblPos val="nextTo"/>
        <c:crossAx val="119910744"/>
        <c:crosses val="autoZero"/>
        <c:auto val="1"/>
        <c:lblAlgn val="ctr"/>
        <c:lblOffset val="100"/>
        <c:noMultiLvlLbl val="0"/>
      </c:catAx>
      <c:valAx>
        <c:axId val="119910744"/>
        <c:scaling>
          <c:orientation val="minMax"/>
        </c:scaling>
        <c:delete val="0"/>
        <c:axPos val="l"/>
        <c:majorGridlines/>
        <c:numFmt formatCode="General" sourceLinked="1"/>
        <c:majorTickMark val="out"/>
        <c:minorTickMark val="none"/>
        <c:tickLblPos val="nextTo"/>
        <c:crossAx val="193728768"/>
        <c:crosses val="autoZero"/>
        <c:crossBetween val="between"/>
      </c:valAx>
    </c:plotArea>
    <c:legend>
      <c:legendPos val="r"/>
      <c:overlay val="0"/>
    </c:legend>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Sheet2!$B$1</c:f>
              <c:strCache>
                <c:ptCount val="1"/>
                <c:pt idx="0">
                  <c:v>Kaiser </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0 Aces</c:v>
                </c:pt>
                <c:pt idx="1">
                  <c:v>4+ Aces</c:v>
                </c:pt>
              </c:strCache>
            </c:strRef>
          </c:cat>
          <c:val>
            <c:numRef>
              <c:f>Sheet2!$B$2:$B$3</c:f>
              <c:numCache>
                <c:formatCode>General</c:formatCode>
                <c:ptCount val="2"/>
                <c:pt idx="0">
                  <c:v>33</c:v>
                </c:pt>
                <c:pt idx="1">
                  <c:v>16</c:v>
                </c:pt>
              </c:numCache>
            </c:numRef>
          </c:val>
        </c:ser>
        <c:ser>
          <c:idx val="1"/>
          <c:order val="1"/>
          <c:tx>
            <c:strRef>
              <c:f>Sheet2!$C$1</c:f>
              <c:strCache>
                <c:ptCount val="1"/>
                <c:pt idx="0">
                  <c:v>Wisconsin </c:v>
                </c:pt>
              </c:strCache>
            </c:strRef>
          </c:tx>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0 Aces</c:v>
                </c:pt>
                <c:pt idx="1">
                  <c:v>4+ Aces</c:v>
                </c:pt>
              </c:strCache>
            </c:strRef>
          </c:cat>
          <c:val>
            <c:numRef>
              <c:f>Sheet2!$C$2:$C$3</c:f>
              <c:numCache>
                <c:formatCode>General</c:formatCode>
                <c:ptCount val="2"/>
                <c:pt idx="0">
                  <c:v>44</c:v>
                </c:pt>
                <c:pt idx="1">
                  <c:v>14</c:v>
                </c:pt>
              </c:numCache>
            </c:numRef>
          </c:val>
        </c:ser>
        <c:ser>
          <c:idx val="2"/>
          <c:order val="2"/>
          <c:tx>
            <c:strRef>
              <c:f>Sheet2!$D$1</c:f>
              <c:strCache>
                <c:ptCount val="1"/>
                <c:pt idx="0">
                  <c:v>SaintA ILS </c:v>
                </c:pt>
              </c:strCache>
            </c:strRef>
          </c:tx>
          <c:invertIfNegative val="0"/>
          <c:dLbls>
            <c:spPr>
              <a:noFill/>
              <a:ln>
                <a:noFill/>
              </a:ln>
              <a:effectLst/>
            </c:spPr>
            <c:txPr>
              <a:bodyPr/>
              <a:lstStyle/>
              <a:p>
                <a:pPr>
                  <a:defRPr sz="2401"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0 Aces</c:v>
                </c:pt>
                <c:pt idx="1">
                  <c:v>4+ Aces</c:v>
                </c:pt>
              </c:strCache>
            </c:strRef>
          </c:cat>
          <c:val>
            <c:numRef>
              <c:f>Sheet2!$D$2:$D$3</c:f>
              <c:numCache>
                <c:formatCode>General</c:formatCode>
                <c:ptCount val="2"/>
                <c:pt idx="0">
                  <c:v>8</c:v>
                </c:pt>
                <c:pt idx="1">
                  <c:v>65</c:v>
                </c:pt>
              </c:numCache>
            </c:numRef>
          </c:val>
        </c:ser>
        <c:dLbls>
          <c:showLegendKey val="0"/>
          <c:showVal val="0"/>
          <c:showCatName val="0"/>
          <c:showSerName val="0"/>
          <c:showPercent val="0"/>
          <c:showBubbleSize val="0"/>
        </c:dLbls>
        <c:gapWidth val="150"/>
        <c:axId val="193276480"/>
        <c:axId val="168064992"/>
      </c:barChart>
      <c:catAx>
        <c:axId val="193276480"/>
        <c:scaling>
          <c:orientation val="minMax"/>
        </c:scaling>
        <c:delete val="0"/>
        <c:axPos val="b"/>
        <c:numFmt formatCode="General" sourceLinked="1"/>
        <c:majorTickMark val="out"/>
        <c:minorTickMark val="none"/>
        <c:tickLblPos val="nextTo"/>
        <c:crossAx val="168064992"/>
        <c:crosses val="autoZero"/>
        <c:auto val="1"/>
        <c:lblAlgn val="ctr"/>
        <c:lblOffset val="100"/>
        <c:noMultiLvlLbl val="0"/>
      </c:catAx>
      <c:valAx>
        <c:axId val="168064992"/>
        <c:scaling>
          <c:orientation val="minMax"/>
        </c:scaling>
        <c:delete val="0"/>
        <c:axPos val="l"/>
        <c:majorGridlines/>
        <c:numFmt formatCode="General" sourceLinked="1"/>
        <c:majorTickMark val="out"/>
        <c:minorTickMark val="none"/>
        <c:tickLblPos val="nextTo"/>
        <c:crossAx val="193276480"/>
        <c:crosses val="autoZero"/>
        <c:crossBetween val="between"/>
      </c:valAx>
      <c:spPr>
        <a:noFill/>
        <a:ln w="25410">
          <a:noFill/>
        </a:ln>
      </c:spPr>
    </c:plotArea>
    <c:legend>
      <c:legendPos val="r"/>
      <c:overlay val="0"/>
    </c:legend>
    <c:plotVisOnly val="1"/>
    <c:dispBlanksAs val="gap"/>
    <c:showDLblsOverMax val="0"/>
  </c:chart>
  <c:txPr>
    <a:bodyPr/>
    <a:lstStyle/>
    <a:p>
      <a:pPr>
        <a:defRPr sz="2001"/>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8DE2B7-BAD4-43BA-812B-617DD9487880}" type="datetimeFigureOut">
              <a:rPr lang="en-US" smtClean="0"/>
              <a:t>3/23/2015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D0AB84-48A0-4B07-8714-F33DB35268EC}" type="slidenum">
              <a:rPr lang="en-US" smtClean="0"/>
              <a:t>‹#›</a:t>
            </a:fld>
            <a:endParaRPr lang="en-US"/>
          </a:p>
        </p:txBody>
      </p:sp>
    </p:spTree>
    <p:extLst>
      <p:ext uri="{BB962C8B-B14F-4D97-AF65-F5344CB8AC3E}">
        <p14:creationId xmlns:p14="http://schemas.microsoft.com/office/powerpoint/2010/main" val="2143838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3DC21-FF72-49D5-886C-25521D904CC4}"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11685-E78B-4C15-BCB1-F4E109CF97A3}" type="slidenum">
              <a:rPr lang="en-US" smtClean="0"/>
              <a:t>‹#›</a:t>
            </a:fld>
            <a:endParaRPr lang="en-US"/>
          </a:p>
        </p:txBody>
      </p:sp>
    </p:spTree>
    <p:extLst>
      <p:ext uri="{BB962C8B-B14F-4D97-AF65-F5344CB8AC3E}">
        <p14:creationId xmlns:p14="http://schemas.microsoft.com/office/powerpoint/2010/main" val="307658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Judge T </a:t>
            </a:r>
          </a:p>
          <a:p>
            <a:r>
              <a:rPr lang="en-US" dirty="0" smtClean="0"/>
              <a:t>Handouts – </a:t>
            </a:r>
            <a:r>
              <a:rPr lang="en-US" baseline="0" dirty="0" smtClean="0"/>
              <a:t>ACE questionnaire</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1</a:t>
            </a:fld>
            <a:endParaRPr lang="en-US"/>
          </a:p>
        </p:txBody>
      </p:sp>
    </p:spTree>
    <p:extLst>
      <p:ext uri="{BB962C8B-B14F-4D97-AF65-F5344CB8AC3E}">
        <p14:creationId xmlns:p14="http://schemas.microsoft.com/office/powerpoint/2010/main" val="2338987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11</a:t>
            </a:fld>
            <a:endParaRPr lang="en-US"/>
          </a:p>
        </p:txBody>
      </p:sp>
    </p:spTree>
    <p:extLst>
      <p:ext uri="{BB962C8B-B14F-4D97-AF65-F5344CB8AC3E}">
        <p14:creationId xmlns:p14="http://schemas.microsoft.com/office/powerpoint/2010/main" val="96485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12</a:t>
            </a:fld>
            <a:endParaRPr lang="en-US"/>
          </a:p>
        </p:txBody>
      </p:sp>
    </p:spTree>
    <p:extLst>
      <p:ext uri="{BB962C8B-B14F-4D97-AF65-F5344CB8AC3E}">
        <p14:creationId xmlns:p14="http://schemas.microsoft.com/office/powerpoint/2010/main" val="173080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1143000" y="685800"/>
            <a:ext cx="4572000" cy="3429000"/>
          </a:xfrm>
          <a:ln/>
        </p:spPr>
      </p:sp>
      <p:sp>
        <p:nvSpPr>
          <p:cNvPr id="112643" name="Notes Placeholder 2"/>
          <p:cNvSpPr>
            <a:spLocks noGrp="1"/>
          </p:cNvSpPr>
          <p:nvPr>
            <p:ph type="body" idx="1"/>
          </p:nvPr>
        </p:nvSpPr>
        <p:spPr>
          <a:noFill/>
        </p:spPr>
        <p:txBody>
          <a:bodyPr/>
          <a:lstStyle/>
          <a:p>
            <a:pPr defTabSz="930015"/>
            <a:r>
              <a:rPr lang="en-US" dirty="0" smtClean="0"/>
              <a:t>Tim</a:t>
            </a:r>
          </a:p>
        </p:txBody>
      </p:sp>
      <p:sp>
        <p:nvSpPr>
          <p:cNvPr id="112644"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E997A0A-34CF-4E87-8E8D-85FD15EA579A}" type="slidenum">
              <a:rPr lang="en-US">
                <a:solidFill>
                  <a:srgbClr val="000000"/>
                </a:solidFill>
              </a:rPr>
              <a:pPr/>
              <a:t>13</a:t>
            </a:fld>
            <a:endParaRPr lang="en-US">
              <a:solidFill>
                <a:srgbClr val="000000"/>
              </a:solidFill>
            </a:endParaRPr>
          </a:p>
        </p:txBody>
      </p:sp>
    </p:spTree>
    <p:extLst>
      <p:ext uri="{BB962C8B-B14F-4D97-AF65-F5344CB8AC3E}">
        <p14:creationId xmlns:p14="http://schemas.microsoft.com/office/powerpoint/2010/main" val="2011821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Judge 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Anyone hear</a:t>
            </a:r>
            <a:r>
              <a:rPr lang="en-US" baseline="0" dirty="0" smtClean="0"/>
              <a:t> of the ACE study?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we discuss trauma, we always discuss its prevalence and in doing so, we focus a lot of attention on the ACE study.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largest</a:t>
            </a:r>
            <a:r>
              <a:rPr lang="en-US" baseline="0" dirty="0" smtClean="0"/>
              <a:t> study of its kind ever done to examine the health and social effects of adverse child hood experiences over the lifespan.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Dr. </a:t>
            </a:r>
            <a:r>
              <a:rPr lang="en-US" baseline="0" dirty="0" err="1" smtClean="0"/>
              <a:t>Anda</a:t>
            </a:r>
            <a:r>
              <a:rPr lang="en-US" baseline="0" dirty="0" smtClean="0"/>
              <a:t> from CDC and Dr. </a:t>
            </a:r>
            <a:r>
              <a:rPr lang="en-US" baseline="0" dirty="0" err="1" smtClean="0"/>
              <a:t>Feletti</a:t>
            </a:r>
            <a:r>
              <a:rPr lang="en-US" baseline="0" dirty="0" smtClean="0"/>
              <a:t> Kaiser Permanente’s Health Clinic in Calif. analyzed the relationships between multiple categories of Adverse Childhood Experiences and later health and behavioral outcomes. </a:t>
            </a:r>
            <a:endParaRPr lang="en-US" dirty="0" smtClean="0"/>
          </a:p>
          <a:p>
            <a:r>
              <a:rPr lang="en-US" dirty="0" smtClean="0"/>
              <a:t>Over 17,000 Kaiser patients were asked to do two things:</a:t>
            </a:r>
          </a:p>
          <a:p>
            <a:pPr marL="228600" indent="-228600">
              <a:buAutoNum type="arabicPeriod"/>
            </a:pPr>
            <a:r>
              <a:rPr lang="en-US" dirty="0" smtClean="0"/>
              <a:t>complete a confidential survey about childhood maltreatment and family situations</a:t>
            </a:r>
            <a:r>
              <a:rPr lang="en-US" baseline="0" dirty="0" smtClean="0"/>
              <a:t> that might cause toxic stress for a child – ACES. </a:t>
            </a:r>
          </a:p>
          <a:p>
            <a:pPr marL="228600" indent="-228600">
              <a:buAutoNum type="arabicPeriod"/>
            </a:pPr>
            <a:r>
              <a:rPr lang="en-US" baseline="0" dirty="0" smtClean="0"/>
              <a:t>Report their current behaviors as well as physical and mental health status.</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14</a:t>
            </a:fld>
            <a:endParaRPr lang="en-US"/>
          </a:p>
        </p:txBody>
      </p:sp>
    </p:spTree>
    <p:extLst>
      <p:ext uri="{BB962C8B-B14F-4D97-AF65-F5344CB8AC3E}">
        <p14:creationId xmlns:p14="http://schemas.microsoft.com/office/powerpoint/2010/main" val="25189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 T</a:t>
            </a:r>
          </a:p>
          <a:p>
            <a:r>
              <a:rPr lang="en-US" dirty="0" smtClean="0"/>
              <a:t>What they</a:t>
            </a:r>
            <a:r>
              <a:rPr lang="en-US" baseline="0" dirty="0" smtClean="0"/>
              <a:t> meant by adverse childhood experiences was medical and social problems of national importance  -- abuse &amp; neglect, alcoholic or drug addicted caregiver, incarcerated family member, mentally ill or suicidal person in the home, DV in the home, and loss of a parent to death, abandonment or divorce.</a:t>
            </a:r>
          </a:p>
          <a:p>
            <a:r>
              <a:rPr lang="en-US" dirty="0" smtClean="0"/>
              <a:t>The ACE</a:t>
            </a:r>
            <a:r>
              <a:rPr lang="en-US" baseline="0" dirty="0" smtClean="0"/>
              <a:t> score calculator is a simple tool with yes/no questions about these key areas. </a:t>
            </a:r>
            <a:r>
              <a:rPr lang="en-US" dirty="0" smtClean="0"/>
              <a:t>The ACE score is a measure</a:t>
            </a:r>
            <a:r>
              <a:rPr lang="en-US" baseline="0" dirty="0" smtClean="0"/>
              <a:t> of cumulative exposure to these experiences before the age of 18.  Exposure to any single ACE condition is counted as one point; points are tallied and totaled.  Possible ACE scores range from “0” –no adverse experiences; to 10—many adverse experiences.   </a:t>
            </a:r>
          </a:p>
          <a:p>
            <a:endParaRPr lang="en-US" baseline="0" dirty="0" smtClean="0"/>
          </a:p>
          <a:p>
            <a:r>
              <a:rPr lang="en-US" baseline="0" dirty="0" smtClean="0"/>
              <a:t>ACE score focuses only on the # of ACE categories experienced. It does not capture the frequency or severity of any given ACE in a person’s life.</a:t>
            </a:r>
          </a:p>
          <a:p>
            <a:endParaRPr lang="en-US" baseline="0" dirty="0" smtClean="0"/>
          </a:p>
          <a:p>
            <a:r>
              <a:rPr lang="en-US" baseline="0" dirty="0" smtClean="0"/>
              <a:t>WHAT THEY FOUND WAS THAT WHEN BAD THINGS HAPPEN TO YOU, THEY CAN CONTINUE TO HAPPEN TO YOU.</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15</a:t>
            </a:fld>
            <a:endParaRPr lang="en-US"/>
          </a:p>
        </p:txBody>
      </p:sp>
    </p:spTree>
    <p:extLst>
      <p:ext uri="{BB962C8B-B14F-4D97-AF65-F5344CB8AC3E}">
        <p14:creationId xmlns:p14="http://schemas.microsoft.com/office/powerpoint/2010/main" val="350354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 T</a:t>
            </a:r>
          </a:p>
          <a:p>
            <a:r>
              <a:rPr lang="en-US" dirty="0" smtClean="0"/>
              <a:t>The results</a:t>
            </a:r>
            <a:r>
              <a:rPr lang="en-US" baseline="0" dirty="0" smtClean="0"/>
              <a:t> surprised </a:t>
            </a:r>
            <a:r>
              <a:rPr lang="en-US" baseline="0" dirty="0" err="1" smtClean="0"/>
              <a:t>Feletti</a:t>
            </a:r>
            <a:r>
              <a:rPr lang="en-US" baseline="0" dirty="0" smtClean="0"/>
              <a:t> and </a:t>
            </a:r>
            <a:r>
              <a:rPr lang="en-US" baseline="0" dirty="0" err="1" smtClean="0"/>
              <a:t>Anda</a:t>
            </a:r>
            <a:r>
              <a:rPr lang="en-US" baseline="0" dirty="0" smtClean="0"/>
              <a:t>  - </a:t>
            </a:r>
          </a:p>
          <a:p>
            <a:r>
              <a:rPr lang="en-US" baseline="0" dirty="0" smtClean="0"/>
              <a:t>Common, destructive and have an effect that often lasts for a life-time.</a:t>
            </a:r>
          </a:p>
          <a:p>
            <a:r>
              <a:rPr lang="en-US" baseline="0" dirty="0" smtClean="0"/>
              <a:t>the frequency of ACES was much higher than expected. In this well-educated, middle class and employed demographic – only 36% reported NO ACE’s  -- Over 12% had reported four or more ACES.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solidFill>
                  <a:srgbClr val="FFFFFF"/>
                </a:solidFill>
              </a:rPr>
              <a:t>ACEs are strong predictors of  later health risks and disease</a:t>
            </a:r>
          </a:p>
          <a:p>
            <a:r>
              <a:rPr lang="en-US" baseline="0" dirty="0" smtClean="0"/>
              <a:t>As the # of ACE’s increased the likelihood of depression, cancer, diabetes, STDs, alcoholism, drug use, smoking, chronic bronchitis and emphysema, suicides, and homelessness significantly increased. </a:t>
            </a:r>
          </a:p>
          <a:p>
            <a:pPr>
              <a:spcAft>
                <a:spcPct val="60000"/>
              </a:spcAft>
              <a:buFontTx/>
              <a:buNone/>
            </a:pPr>
            <a:r>
              <a:rPr lang="en-US" altLang="en-US" b="1" dirty="0" smtClean="0">
                <a:solidFill>
                  <a:srgbClr val="FFFFFF"/>
                </a:solidFill>
              </a:rPr>
              <a:t>This combination makes ACEs </a:t>
            </a:r>
            <a:r>
              <a:rPr lang="en-US" altLang="en-US" b="1" i="1" dirty="0" smtClean="0">
                <a:solidFill>
                  <a:srgbClr val="FFFFFF"/>
                </a:solidFill>
              </a:rPr>
              <a:t>the leading</a:t>
            </a:r>
            <a:r>
              <a:rPr lang="en-US" altLang="en-US" b="1" dirty="0" smtClean="0">
                <a:solidFill>
                  <a:srgbClr val="FFFFFF"/>
                </a:solidFill>
              </a:rPr>
              <a:t> determinant of the health and social well-being of our nation</a:t>
            </a:r>
          </a:p>
          <a:p>
            <a:pPr>
              <a:spcAft>
                <a:spcPct val="60000"/>
              </a:spcAft>
              <a:buFontTx/>
              <a:buNone/>
            </a:pPr>
            <a:r>
              <a:rPr lang="en-US" altLang="en-US" b="1" dirty="0" smtClean="0">
                <a:solidFill>
                  <a:srgbClr val="FFFFFF"/>
                </a:solidFill>
              </a:rPr>
              <a:t>This is the big,</a:t>
            </a:r>
            <a:r>
              <a:rPr lang="en-US" altLang="en-US" b="1" baseline="0" dirty="0" smtClean="0">
                <a:solidFill>
                  <a:srgbClr val="FFFFFF"/>
                </a:solidFill>
              </a:rPr>
              <a:t> scary truth about trauma, there is no such thing as “getting over it.”</a:t>
            </a:r>
            <a:endParaRPr lang="en-US" altLang="en-US" b="1" dirty="0" smtClean="0">
              <a:solidFill>
                <a:srgbClr val="FFFFFF"/>
              </a:solidFill>
            </a:endParaRPr>
          </a:p>
          <a:p>
            <a:pPr>
              <a:spcAft>
                <a:spcPct val="60000"/>
              </a:spcAft>
              <a:buFontTx/>
              <a:buNone/>
            </a:pPr>
            <a:endParaRPr lang="en-US" altLang="en-US" b="1" dirty="0">
              <a:solidFill>
                <a:srgbClr val="FFFFFF"/>
              </a:solidFill>
            </a:endParaRPr>
          </a:p>
        </p:txBody>
      </p:sp>
      <p:sp>
        <p:nvSpPr>
          <p:cNvPr id="4" name="Slide Number Placeholder 3"/>
          <p:cNvSpPr>
            <a:spLocks noGrp="1"/>
          </p:cNvSpPr>
          <p:nvPr>
            <p:ph type="sldNum" sz="quarter" idx="10"/>
          </p:nvPr>
        </p:nvSpPr>
        <p:spPr/>
        <p:txBody>
          <a:bodyPr/>
          <a:lstStyle/>
          <a:p>
            <a:fld id="{70411685-E78B-4C15-BCB1-F4E109CF97A3}" type="slidenum">
              <a:rPr lang="en-US" smtClean="0"/>
              <a:t>16</a:t>
            </a:fld>
            <a:endParaRPr lang="en-US"/>
          </a:p>
        </p:txBody>
      </p:sp>
    </p:spTree>
    <p:extLst>
      <p:ext uri="{BB962C8B-B14F-4D97-AF65-F5344CB8AC3E}">
        <p14:creationId xmlns:p14="http://schemas.microsoft.com/office/powerpoint/2010/main" val="168678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 T</a:t>
            </a:r>
          </a:p>
          <a:p>
            <a:r>
              <a:rPr lang="en-US" dirty="0" smtClean="0"/>
              <a:t>This is how</a:t>
            </a:r>
            <a:r>
              <a:rPr lang="en-US" baseline="0" dirty="0" smtClean="0"/>
              <a:t> the numbers begin to unfold.  This graph shows the prevalence of selected outcomes increasing as ACE scores increase.</a:t>
            </a:r>
          </a:p>
          <a:p>
            <a:r>
              <a:rPr lang="en-US" baseline="0" dirty="0" smtClean="0"/>
              <a:t>For instance, the relationship between ACE’s and IV drug use is powerful and follows a perfect dose-response curve.  So a male child with and ACE score of 6 has a 4,600% increase in the likelihood of later becoming an IV drug user when compared to a male child with an ACE score of 0.</a:t>
            </a:r>
          </a:p>
          <a:p>
            <a:endParaRPr lang="en-US" baseline="0" dirty="0" smtClean="0"/>
          </a:p>
          <a:p>
            <a:r>
              <a:rPr lang="en-US" baseline="0" dirty="0" smtClean="0"/>
              <a:t>Attempted Suicide  - an individual with an ACE score of 4 or more was 460% more likely to be suffering from depression than someone with an Ace score of 0.    - they also found that there was a 1220% increase in attempted suicide bet these two groups.  At the highest ACE scores the prevalence of suicide increases 3,000 to 5,100%.</a:t>
            </a:r>
          </a:p>
          <a:p>
            <a:endParaRPr lang="en-US" baseline="0" dirty="0" smtClean="0"/>
          </a:p>
          <a:p>
            <a:r>
              <a:rPr lang="en-US" baseline="0" dirty="0" err="1" smtClean="0"/>
              <a:t>Feletti</a:t>
            </a:r>
            <a:r>
              <a:rPr lang="en-US" baseline="0" dirty="0" smtClean="0"/>
              <a:t> and </a:t>
            </a:r>
            <a:r>
              <a:rPr lang="en-US" baseline="0" dirty="0" err="1" smtClean="0"/>
              <a:t>Anda</a:t>
            </a:r>
            <a:r>
              <a:rPr lang="en-US" baseline="0" dirty="0" smtClean="0"/>
              <a:t> found that many other measures of adult health have a strong graded relationship to what happened in childhood: next slide</a:t>
            </a:r>
          </a:p>
          <a:p>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17</a:t>
            </a:fld>
            <a:endParaRPr lang="en-US"/>
          </a:p>
        </p:txBody>
      </p:sp>
    </p:spTree>
    <p:extLst>
      <p:ext uri="{BB962C8B-B14F-4D97-AF65-F5344CB8AC3E}">
        <p14:creationId xmlns:p14="http://schemas.microsoft.com/office/powerpoint/2010/main" val="293668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1143000" y="687388"/>
            <a:ext cx="4572000" cy="3429000"/>
          </a:xfrm>
          <a:ln/>
        </p:spPr>
      </p:sp>
      <p:sp>
        <p:nvSpPr>
          <p:cNvPr id="116739" name="Rectangle 3"/>
          <p:cNvSpPr>
            <a:spLocks noGrp="1" noChangeArrowheads="1"/>
          </p:cNvSpPr>
          <p:nvPr>
            <p:ph type="body" idx="1"/>
          </p:nvPr>
        </p:nvSpPr>
        <p:spPr>
          <a:xfrm>
            <a:off x="686421" y="4344025"/>
            <a:ext cx="5485158" cy="4112926"/>
          </a:xfrm>
          <a:noFill/>
        </p:spPr>
        <p:txBody>
          <a:bodyPr lIns="91419" tIns="45711" rIns="91419" bIns="45711"/>
          <a:lstStyle/>
          <a:p>
            <a:pPr defTabSz="912879"/>
            <a:r>
              <a:rPr lang="en-US" u="sng" smtClean="0"/>
              <a:t>The Adverse Childhood Experiences (ACE) Study 1995-1997</a:t>
            </a:r>
          </a:p>
          <a:p>
            <a:pPr defTabSz="912879"/>
            <a:r>
              <a:rPr lang="en-US" smtClean="0"/>
              <a:t>Study conducted by the Center for Disease Control - Examines the health and social effects of ACEs throughout the lifespan among 17,421 members of the Kaiser Health Plan in San Diego County</a:t>
            </a:r>
          </a:p>
          <a:p>
            <a:pPr defTabSz="912879"/>
            <a:endParaRPr lang="en-US" smtClean="0"/>
          </a:p>
          <a:p>
            <a:pPr defTabSz="912879"/>
            <a:r>
              <a:rPr lang="en-US" smtClean="0"/>
              <a:t>More than 60% in Kaiser study (San Diego) one or more Aces; Study replicated in 19+ states</a:t>
            </a:r>
          </a:p>
          <a:p>
            <a:pPr defTabSz="912879"/>
            <a:endParaRPr lang="en-US" smtClean="0"/>
          </a:p>
          <a:p>
            <a:pPr defTabSz="912879"/>
            <a:r>
              <a:rPr lang="en-US" smtClean="0"/>
              <a:t>Wisconsin Data</a:t>
            </a:r>
          </a:p>
          <a:p>
            <a:pPr defTabSz="912879"/>
            <a:r>
              <a:rPr lang="en-US" smtClean="0"/>
              <a:t>2010 Wisconsin Behavioral Risk Factor Survey (BRFS), more than 4,000 randomly selected Wisconsin adults were asked about adverse experiences, or ACEs, they may have had prior to age 18.  (BRFSS The Behavioral Risk Factor Surveillance System  is a state based system of telephone surveys that collects information on health risk behaviors, prevalence)</a:t>
            </a:r>
          </a:p>
          <a:p>
            <a:pPr defTabSz="912879"/>
            <a:endParaRPr lang="en-US" smtClean="0"/>
          </a:p>
          <a:p>
            <a:pPr defTabSz="912879"/>
            <a:r>
              <a:rPr lang="en-US" smtClean="0"/>
              <a:t>4,000 people  56% at least one; 14% four or more</a:t>
            </a:r>
          </a:p>
          <a:p>
            <a:pPr defTabSz="912879"/>
            <a:endParaRPr lang="en-US" smtClean="0"/>
          </a:p>
          <a:p>
            <a:pPr defTabSz="912879"/>
            <a:r>
              <a:rPr lang="en-US" smtClean="0"/>
              <a:t>What were the demographics of the population studied:  (74% college of some sort, 44% graduated)</a:t>
            </a:r>
          </a:p>
          <a:p>
            <a:pPr defTabSz="912879"/>
            <a:endParaRPr lang="en-US" smtClean="0"/>
          </a:p>
          <a:p>
            <a:pPr defTabSz="912879"/>
            <a:r>
              <a:rPr lang="en-US" smtClean="0"/>
              <a:t>What would our community’s ACES score be?</a:t>
            </a:r>
          </a:p>
          <a:p>
            <a:pPr defTabSz="912879"/>
            <a:endParaRPr lang="en-US" smtClean="0"/>
          </a:p>
        </p:txBody>
      </p:sp>
    </p:spTree>
    <p:extLst>
      <p:ext uri="{BB962C8B-B14F-4D97-AF65-F5344CB8AC3E}">
        <p14:creationId xmlns:p14="http://schemas.microsoft.com/office/powerpoint/2010/main" val="363521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a:t>
            </a:r>
            <a:r>
              <a:rPr lang="en-US" baseline="0" dirty="0" smtClean="0"/>
              <a:t> T </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19195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 T</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21</a:t>
            </a:fld>
            <a:endParaRPr lang="en-US"/>
          </a:p>
        </p:txBody>
      </p:sp>
    </p:spTree>
    <p:extLst>
      <p:ext uri="{BB962C8B-B14F-4D97-AF65-F5344CB8AC3E}">
        <p14:creationId xmlns:p14="http://schemas.microsoft.com/office/powerpoint/2010/main" val="193320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 T</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2</a:t>
            </a:fld>
            <a:endParaRPr lang="en-US"/>
          </a:p>
        </p:txBody>
      </p:sp>
    </p:spTree>
    <p:extLst>
      <p:ext uri="{BB962C8B-B14F-4D97-AF65-F5344CB8AC3E}">
        <p14:creationId xmlns:p14="http://schemas.microsoft.com/office/powerpoint/2010/main" val="274662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1143000" y="685800"/>
            <a:ext cx="4572000" cy="3429000"/>
          </a:xfrm>
          <a:ln/>
        </p:spPr>
      </p:sp>
      <p:sp>
        <p:nvSpPr>
          <p:cNvPr id="121859" name="Notes Placeholder 2"/>
          <p:cNvSpPr>
            <a:spLocks noGrp="1"/>
          </p:cNvSpPr>
          <p:nvPr>
            <p:ph type="body" idx="1"/>
          </p:nvPr>
        </p:nvSpPr>
        <p:spPr>
          <a:noFill/>
        </p:spPr>
        <p:txBody>
          <a:bodyPr/>
          <a:lstStyle/>
          <a:p>
            <a:r>
              <a:rPr lang="en-US" dirty="0" smtClean="0"/>
              <a:t>Judge T</a:t>
            </a:r>
          </a:p>
        </p:txBody>
      </p:sp>
      <p:sp>
        <p:nvSpPr>
          <p:cNvPr id="12186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ＭＳ Ｐゴシック" pitchFamily="34" charset="-128"/>
              </a:defRPr>
            </a:lvl1pPr>
            <a:lvl2pPr marL="729017" indent="-280391" eaLnBrk="0" hangingPunct="0">
              <a:defRPr>
                <a:solidFill>
                  <a:schemeClr val="tx1"/>
                </a:solidFill>
                <a:latin typeface="Arial" pitchFamily="34" charset="0"/>
                <a:ea typeface="ＭＳ Ｐゴシック" pitchFamily="34" charset="-128"/>
              </a:defRPr>
            </a:lvl2pPr>
            <a:lvl3pPr marL="1121564" indent="-224312" eaLnBrk="0" hangingPunct="0">
              <a:defRPr>
                <a:solidFill>
                  <a:schemeClr val="tx1"/>
                </a:solidFill>
                <a:latin typeface="Arial" pitchFamily="34" charset="0"/>
                <a:ea typeface="ＭＳ Ｐゴシック" pitchFamily="34" charset="-128"/>
              </a:defRPr>
            </a:lvl3pPr>
            <a:lvl4pPr marL="1570189" indent="-224312" eaLnBrk="0" hangingPunct="0">
              <a:defRPr>
                <a:solidFill>
                  <a:schemeClr val="tx1"/>
                </a:solidFill>
                <a:latin typeface="Arial" pitchFamily="34" charset="0"/>
                <a:ea typeface="ＭＳ Ｐゴシック" pitchFamily="34" charset="-128"/>
              </a:defRPr>
            </a:lvl4pPr>
            <a:lvl5pPr marL="2018816" indent="-224312" eaLnBrk="0" hangingPunct="0">
              <a:defRPr>
                <a:solidFill>
                  <a:schemeClr val="tx1"/>
                </a:solidFill>
                <a:latin typeface="Arial" pitchFamily="34" charset="0"/>
                <a:ea typeface="ＭＳ Ｐゴシック" pitchFamily="34" charset="-128"/>
              </a:defRPr>
            </a:lvl5pPr>
            <a:lvl6pPr marL="2467441" indent="-224312"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065" indent="-224312"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692" indent="-224312"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317" indent="-224312"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28DEEF2-AE35-4CCC-A24A-B1A3C8910B38}" type="slidenum">
              <a:rPr lang="en-US" smtClean="0">
                <a:solidFill>
                  <a:prstClr val="black"/>
                </a:solidFill>
              </a:rPr>
              <a:pPr/>
              <a:t>22</a:t>
            </a:fld>
            <a:endParaRPr lang="en-US" smtClean="0">
              <a:solidFill>
                <a:prstClr val="black"/>
              </a:solidFill>
            </a:endParaRPr>
          </a:p>
        </p:txBody>
      </p:sp>
    </p:spTree>
    <p:extLst>
      <p:ext uri="{BB962C8B-B14F-4D97-AF65-F5344CB8AC3E}">
        <p14:creationId xmlns:p14="http://schemas.microsoft.com/office/powerpoint/2010/main" val="752883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Now we be can begin to anticipate why ACEs are related to certain behaviors and social conditions.  Here we see the risk of becoming an alcoholic increases six-fold from an ACE Score of zero to a score of 6.   </a:t>
            </a:r>
            <a:endParaRPr lang="en-US" dirty="0"/>
          </a:p>
          <a:p>
            <a:r>
              <a:rPr lang="en-US" b="1" dirty="0"/>
              <a:t> </a:t>
            </a:r>
            <a:endParaRPr lang="en-US" dirty="0"/>
          </a:p>
          <a:p>
            <a:r>
              <a:rPr lang="en-US" b="1" dirty="0"/>
              <a:t>And ACEs affect relationships---people with higher ACE Scores are more likely to marry an alcoholic.  Think for a minute about these indicate how ACEs tend to be transmitted from one generation to the next.</a:t>
            </a:r>
            <a:endParaRPr lang="en-US" dirty="0"/>
          </a:p>
          <a:p>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503474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a:t>
            </a:r>
            <a:r>
              <a:rPr lang="en-US" baseline="0" dirty="0" smtClean="0"/>
              <a:t> T</a:t>
            </a:r>
          </a:p>
          <a:p>
            <a:r>
              <a:rPr lang="en-US" dirty="0" smtClean="0"/>
              <a:t>Prevalence by county of those</a:t>
            </a:r>
            <a:r>
              <a:rPr lang="en-US" baseline="0" dirty="0" smtClean="0"/>
              <a:t> with 4 or more ACE’s  from the 2011/12 survey responses.</a:t>
            </a:r>
          </a:p>
          <a:p>
            <a:r>
              <a:rPr lang="en-US" baseline="0" dirty="0" smtClean="0"/>
              <a:t>Yellow – fewer than 10% of adult residents have 4 or more ACEs  (19 Counties)</a:t>
            </a:r>
          </a:p>
          <a:p>
            <a:r>
              <a:rPr lang="en-US" baseline="0" dirty="0" smtClean="0"/>
              <a:t>Green – 10 – 15% (20)</a:t>
            </a:r>
          </a:p>
          <a:p>
            <a:r>
              <a:rPr lang="en-US" baseline="0" dirty="0" smtClean="0"/>
              <a:t>Purple – 15-20% (20)</a:t>
            </a:r>
          </a:p>
          <a:p>
            <a:r>
              <a:rPr lang="en-US" baseline="0" dirty="0" smtClean="0"/>
              <a:t>Red – more than 20% have 4 or more ACE’s (13)</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24</a:t>
            </a:fld>
            <a:endParaRPr lang="en-US"/>
          </a:p>
        </p:txBody>
      </p:sp>
    </p:spTree>
    <p:extLst>
      <p:ext uri="{BB962C8B-B14F-4D97-AF65-F5344CB8AC3E}">
        <p14:creationId xmlns:p14="http://schemas.microsoft.com/office/powerpoint/2010/main" val="1296341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Judge</a:t>
            </a:r>
            <a:r>
              <a:rPr lang="en-US" baseline="0" dirty="0" smtClean="0"/>
              <a:t> T </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67475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p>
          <a:p>
            <a:r>
              <a:rPr lang="en-US" dirty="0" smtClean="0"/>
              <a:t>Toxic</a:t>
            </a:r>
            <a:r>
              <a:rPr lang="en-US" baseline="0" dirty="0" smtClean="0"/>
              <a:t> Stress Video </a:t>
            </a:r>
            <a:endParaRPr lang="en-US" dirty="0" smtClean="0"/>
          </a:p>
        </p:txBody>
      </p:sp>
      <p:sp>
        <p:nvSpPr>
          <p:cNvPr id="4" name="Slide Number Placeholder 3"/>
          <p:cNvSpPr>
            <a:spLocks noGrp="1"/>
          </p:cNvSpPr>
          <p:nvPr>
            <p:ph type="sldNum" sz="quarter" idx="10"/>
          </p:nvPr>
        </p:nvSpPr>
        <p:spPr/>
        <p:txBody>
          <a:bodyPr/>
          <a:lstStyle/>
          <a:p>
            <a:fld id="{EC00C721-6462-4E50-AAC3-1FB99F7C7737}"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72087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601126A-701E-4474-9059-7CC6929E8052}" type="slidenum">
              <a:rPr lang="en-US" smtClean="0"/>
              <a:pPr/>
              <a:t>27</a:t>
            </a:fld>
            <a:endParaRPr lang="en-US" smtClean="0"/>
          </a:p>
        </p:txBody>
      </p:sp>
      <p:sp>
        <p:nvSpPr>
          <p:cNvPr id="245763" name="Rectangle 2"/>
          <p:cNvSpPr>
            <a:spLocks noGrp="1" noRot="1" noChangeAspect="1" noChangeArrowheads="1" noTextEdit="1"/>
          </p:cNvSpPr>
          <p:nvPr>
            <p:ph type="sldImg"/>
          </p:nvPr>
        </p:nvSpPr>
        <p:spPr>
          <a:xfrm>
            <a:off x="1143000" y="685800"/>
            <a:ext cx="4572000" cy="3429000"/>
          </a:xfrm>
          <a:ln/>
        </p:spPr>
      </p:sp>
      <p:sp>
        <p:nvSpPr>
          <p:cNvPr id="24576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81189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EC00C721-6462-4E50-AAC3-1FB99F7C7737}" type="slidenum">
              <a:rPr lang="en-US" smtClean="0"/>
              <a:t>28</a:t>
            </a:fld>
            <a:endParaRPr lang="en-US"/>
          </a:p>
        </p:txBody>
      </p:sp>
    </p:spTree>
    <p:extLst>
      <p:ext uri="{BB962C8B-B14F-4D97-AF65-F5344CB8AC3E}">
        <p14:creationId xmlns:p14="http://schemas.microsoft.com/office/powerpoint/2010/main" val="3876222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29</a:t>
            </a:fld>
            <a:endParaRPr lang="en-US"/>
          </a:p>
        </p:txBody>
      </p:sp>
    </p:spTree>
    <p:extLst>
      <p:ext uri="{BB962C8B-B14F-4D97-AF65-F5344CB8AC3E}">
        <p14:creationId xmlns:p14="http://schemas.microsoft.com/office/powerpoint/2010/main" val="82309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30</a:t>
            </a:fld>
            <a:endParaRPr lang="en-US"/>
          </a:p>
        </p:txBody>
      </p:sp>
    </p:spTree>
    <p:extLst>
      <p:ext uri="{BB962C8B-B14F-4D97-AF65-F5344CB8AC3E}">
        <p14:creationId xmlns:p14="http://schemas.microsoft.com/office/powerpoint/2010/main" val="2023501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81695E69-5BAF-40F4-955B-D1B18EFF6DA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12829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3</a:t>
            </a:fld>
            <a:endParaRPr lang="en-US"/>
          </a:p>
        </p:txBody>
      </p:sp>
    </p:spTree>
    <p:extLst>
      <p:ext uri="{BB962C8B-B14F-4D97-AF65-F5344CB8AC3E}">
        <p14:creationId xmlns:p14="http://schemas.microsoft.com/office/powerpoint/2010/main" val="590660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p>
          <a:p>
            <a:r>
              <a:rPr lang="en-US" dirty="0" smtClean="0"/>
              <a:t>Preventing </a:t>
            </a:r>
            <a:r>
              <a:rPr lang="en-US" dirty="0"/>
              <a:t>ACEs and their intergenerational transmission is </a:t>
            </a:r>
            <a:r>
              <a:rPr lang="en-US" dirty="0" smtClean="0"/>
              <a:t>the greatest </a:t>
            </a:r>
            <a:r>
              <a:rPr lang="en-US" dirty="0"/>
              <a:t>opportunity for improving the well-being of human populations.  In fact, the ACE Study team and ACE Interface believe this is the greatest opportunity of our time… perhaps of all time.</a:t>
            </a:r>
          </a:p>
          <a:p>
            <a:r>
              <a:rPr lang="en-US" i="1" dirty="0"/>
              <a:t> </a:t>
            </a:r>
            <a:r>
              <a:rPr lang="en-US" dirty="0"/>
              <a:t> </a:t>
            </a:r>
          </a:p>
          <a:p>
            <a:r>
              <a:rPr lang="en-US" dirty="0"/>
              <a:t>This slide shows the percentage of various health and social problems that epidemiologists estimate are caused by ACEs.  The calculation that is commonly used to do this in public health studies is called Population Attributable Risk; this is displayed as a percentage as an “oil spill” on this slide.   The percentage of a problem coated by the oil spill represents the percentage of each problem that is potentially preventable by preventing ACEs. </a:t>
            </a:r>
            <a:r>
              <a:rPr lang="en-US" i="1" dirty="0"/>
              <a:t> </a:t>
            </a:r>
            <a:endParaRPr lang="en-US" dirty="0"/>
          </a:p>
          <a:p>
            <a:r>
              <a:rPr lang="en-US" dirty="0"/>
              <a:t> </a:t>
            </a:r>
          </a:p>
          <a:p>
            <a:r>
              <a:rPr lang="en-US" dirty="0"/>
              <a:t>The percentages are quite large.  In fact the high percentages on this chart are rarely seen in public health studies.  </a:t>
            </a:r>
          </a:p>
          <a:p>
            <a:r>
              <a:rPr lang="en-US" dirty="0"/>
              <a:t> </a:t>
            </a:r>
          </a:p>
          <a:p>
            <a:r>
              <a:rPr lang="en-US" dirty="0"/>
              <a:t>The cumulative effects of ACES reflect a powerful opportunity for prevention – no matter if you are working to prevent heart disease or cancer, end homelessness or hopelessness, or improve business profitability – as we align a portion of our work around a common goal of preventing the accumulation of ACEs and moderating their effects, we will reduce all of these problems, and many others, all at once!  </a:t>
            </a:r>
          </a:p>
          <a:p>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481677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Judge T</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33</a:t>
            </a:fld>
            <a:endParaRPr lang="en-US"/>
          </a:p>
        </p:txBody>
      </p:sp>
    </p:spTree>
    <p:extLst>
      <p:ext uri="{BB962C8B-B14F-4D97-AF65-F5344CB8AC3E}">
        <p14:creationId xmlns:p14="http://schemas.microsoft.com/office/powerpoint/2010/main" val="2879527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 T </a:t>
            </a:r>
          </a:p>
          <a:p>
            <a:r>
              <a:rPr lang="en-US" dirty="0" smtClean="0"/>
              <a:t>It is important for judges to be aware of and sensitive to the experience of litigants moving through system. Given the prevalence of trauma, a judge should take a universal</a:t>
            </a:r>
            <a:r>
              <a:rPr lang="en-US" baseline="0" dirty="0" smtClean="0"/>
              <a:t> cautions approach.  That does not mean that you have to be both judge and treatment provider.   </a:t>
            </a:r>
            <a:r>
              <a:rPr lang="en-US" dirty="0" smtClean="0"/>
              <a:t> It’s about making incremental</a:t>
            </a:r>
            <a:r>
              <a:rPr lang="en-US" baseline="0" dirty="0" smtClean="0"/>
              <a:t> changes in how you approach those who appear in front of you.</a:t>
            </a:r>
            <a:endParaRPr lang="en-US" dirty="0" smtClean="0"/>
          </a:p>
          <a:p>
            <a:r>
              <a:rPr lang="en-US" dirty="0" smtClean="0"/>
              <a:t>Rather,</a:t>
            </a:r>
            <a:r>
              <a:rPr lang="en-US" baseline="0" dirty="0" smtClean="0"/>
              <a:t> trauma awareness is an opportunity to make small adjustments that improve outcomes while minimizing avoidable challenges and conflict during hearings.</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35</a:t>
            </a:fld>
            <a:endParaRPr lang="en-US"/>
          </a:p>
        </p:txBody>
      </p:sp>
    </p:spTree>
    <p:extLst>
      <p:ext uri="{BB962C8B-B14F-4D97-AF65-F5344CB8AC3E}">
        <p14:creationId xmlns:p14="http://schemas.microsoft.com/office/powerpoint/2010/main" val="2898339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Judge</a:t>
            </a:r>
            <a:r>
              <a:rPr lang="en-US" baseline="0" dirty="0" smtClean="0"/>
              <a:t> T</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36</a:t>
            </a:fld>
            <a:endParaRPr lang="en-US"/>
          </a:p>
        </p:txBody>
      </p:sp>
    </p:spTree>
    <p:extLst>
      <p:ext uri="{BB962C8B-B14F-4D97-AF65-F5344CB8AC3E}">
        <p14:creationId xmlns:p14="http://schemas.microsoft.com/office/powerpoint/2010/main" val="4249392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Judge T </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37</a:t>
            </a:fld>
            <a:endParaRPr lang="en-US"/>
          </a:p>
        </p:txBody>
      </p:sp>
    </p:spTree>
    <p:extLst>
      <p:ext uri="{BB962C8B-B14F-4D97-AF65-F5344CB8AC3E}">
        <p14:creationId xmlns:p14="http://schemas.microsoft.com/office/powerpoint/2010/main" val="3407174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mtClean="0"/>
              <a:t>Judge T</a:t>
            </a:r>
            <a:endParaRPr lang="en-US"/>
          </a:p>
        </p:txBody>
      </p:sp>
      <p:sp>
        <p:nvSpPr>
          <p:cNvPr id="4" name="Slide Number Placeholder 3"/>
          <p:cNvSpPr>
            <a:spLocks noGrp="1"/>
          </p:cNvSpPr>
          <p:nvPr>
            <p:ph type="sldNum" sz="quarter" idx="10"/>
          </p:nvPr>
        </p:nvSpPr>
        <p:spPr/>
        <p:txBody>
          <a:bodyPr/>
          <a:lstStyle/>
          <a:p>
            <a:fld id="{35376AF8-99A7-4510-9258-C9C49AD98837}" type="slidenum">
              <a:rPr lang="en-US" smtClean="0"/>
              <a:t>38</a:t>
            </a:fld>
            <a:endParaRPr lang="en-US"/>
          </a:p>
        </p:txBody>
      </p:sp>
    </p:spTree>
    <p:extLst>
      <p:ext uri="{BB962C8B-B14F-4D97-AF65-F5344CB8AC3E}">
        <p14:creationId xmlns:p14="http://schemas.microsoft.com/office/powerpoint/2010/main" val="2763993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4</a:t>
            </a:fld>
            <a:endParaRPr lang="en-US"/>
          </a:p>
        </p:txBody>
      </p:sp>
    </p:spTree>
    <p:extLst>
      <p:ext uri="{BB962C8B-B14F-4D97-AF65-F5344CB8AC3E}">
        <p14:creationId xmlns:p14="http://schemas.microsoft.com/office/powerpoint/2010/main" val="42305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0B8B9059-DF7C-42CB-B2E0-36284A24B9B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4460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35376AF8-99A7-4510-9258-C9C49AD98837}" type="slidenum">
              <a:rPr lang="en-US" smtClean="0"/>
              <a:t>6</a:t>
            </a:fld>
            <a:endParaRPr lang="en-US"/>
          </a:p>
        </p:txBody>
      </p:sp>
    </p:spTree>
    <p:extLst>
      <p:ext uri="{BB962C8B-B14F-4D97-AF65-F5344CB8AC3E}">
        <p14:creationId xmlns:p14="http://schemas.microsoft.com/office/powerpoint/2010/main" val="1777778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Tim</a:t>
            </a:r>
          </a:p>
        </p:txBody>
      </p:sp>
      <p:sp>
        <p:nvSpPr>
          <p:cNvPr id="4" name="Slide Number Placeholder 3"/>
          <p:cNvSpPr>
            <a:spLocks noGrp="1"/>
          </p:cNvSpPr>
          <p:nvPr>
            <p:ph type="sldNum" sz="quarter" idx="10"/>
          </p:nvPr>
        </p:nvSpPr>
        <p:spPr/>
        <p:txBody>
          <a:bodyPr/>
          <a:lstStyle/>
          <a:p>
            <a:fld id="{35376AF8-99A7-4510-9258-C9C49AD98837}" type="slidenum">
              <a:rPr lang="en-US" smtClean="0"/>
              <a:t>7</a:t>
            </a:fld>
            <a:endParaRPr lang="en-US"/>
          </a:p>
        </p:txBody>
      </p:sp>
    </p:spTree>
    <p:extLst>
      <p:ext uri="{BB962C8B-B14F-4D97-AF65-F5344CB8AC3E}">
        <p14:creationId xmlns:p14="http://schemas.microsoft.com/office/powerpoint/2010/main" val="265229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1143000" y="685800"/>
            <a:ext cx="4572000" cy="3429000"/>
          </a:xfrm>
          <a:ln/>
        </p:spPr>
      </p:sp>
      <p:sp>
        <p:nvSpPr>
          <p:cNvPr id="111619" name="Notes Placeholder 2"/>
          <p:cNvSpPr>
            <a:spLocks noGrp="1"/>
          </p:cNvSpPr>
          <p:nvPr>
            <p:ph type="body" idx="1"/>
          </p:nvPr>
        </p:nvSpPr>
        <p:spPr>
          <a:noFill/>
        </p:spPr>
        <p:txBody>
          <a:bodyPr/>
          <a:lstStyle/>
          <a:p>
            <a:r>
              <a:rPr lang="en-US" smtClean="0"/>
              <a:t>Tim</a:t>
            </a:r>
          </a:p>
        </p:txBody>
      </p:sp>
      <p:sp>
        <p:nvSpPr>
          <p:cNvPr id="111620"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ea typeface="ＭＳ Ｐゴシック" pitchFamily="34" charset="-128"/>
              </a:defRPr>
            </a:lvl1pPr>
            <a:lvl2pPr marL="729057" indent="-280406" eaLnBrk="0" hangingPunct="0">
              <a:defRPr>
                <a:solidFill>
                  <a:schemeClr val="tx1"/>
                </a:solidFill>
                <a:latin typeface="Arial" pitchFamily="34" charset="0"/>
                <a:ea typeface="ＭＳ Ｐゴシック" pitchFamily="34" charset="-128"/>
              </a:defRPr>
            </a:lvl2pPr>
            <a:lvl3pPr marL="1121626" indent="-224325" eaLnBrk="0" hangingPunct="0">
              <a:defRPr>
                <a:solidFill>
                  <a:schemeClr val="tx1"/>
                </a:solidFill>
                <a:latin typeface="Arial" pitchFamily="34" charset="0"/>
                <a:ea typeface="ＭＳ Ｐゴシック" pitchFamily="34" charset="-128"/>
              </a:defRPr>
            </a:lvl3pPr>
            <a:lvl4pPr marL="1570276" indent="-224325" eaLnBrk="0" hangingPunct="0">
              <a:defRPr>
                <a:solidFill>
                  <a:schemeClr val="tx1"/>
                </a:solidFill>
                <a:latin typeface="Arial" pitchFamily="34" charset="0"/>
                <a:ea typeface="ＭＳ Ｐゴシック" pitchFamily="34" charset="-128"/>
              </a:defRPr>
            </a:lvl4pPr>
            <a:lvl5pPr marL="2018927" indent="-224325" eaLnBrk="0" hangingPunct="0">
              <a:defRPr>
                <a:solidFill>
                  <a:schemeClr val="tx1"/>
                </a:solidFill>
                <a:latin typeface="Arial" pitchFamily="34" charset="0"/>
                <a:ea typeface="ＭＳ Ｐゴシック" pitchFamily="34" charset="-128"/>
              </a:defRPr>
            </a:lvl5pPr>
            <a:lvl6pPr marL="2467577" indent="-224325" eaLnBrk="0" fontAlgn="base" hangingPunct="0">
              <a:spcBef>
                <a:spcPct val="0"/>
              </a:spcBef>
              <a:spcAft>
                <a:spcPct val="0"/>
              </a:spcAft>
              <a:defRPr>
                <a:solidFill>
                  <a:schemeClr val="tx1"/>
                </a:solidFill>
                <a:latin typeface="Arial" pitchFamily="34" charset="0"/>
                <a:ea typeface="ＭＳ Ｐゴシック" pitchFamily="34" charset="-128"/>
              </a:defRPr>
            </a:lvl6pPr>
            <a:lvl7pPr marL="2916227" indent="-224325" eaLnBrk="0" fontAlgn="base" hangingPunct="0">
              <a:spcBef>
                <a:spcPct val="0"/>
              </a:spcBef>
              <a:spcAft>
                <a:spcPct val="0"/>
              </a:spcAft>
              <a:defRPr>
                <a:solidFill>
                  <a:schemeClr val="tx1"/>
                </a:solidFill>
                <a:latin typeface="Arial" pitchFamily="34" charset="0"/>
                <a:ea typeface="ＭＳ Ｐゴシック" pitchFamily="34" charset="-128"/>
              </a:defRPr>
            </a:lvl7pPr>
            <a:lvl8pPr marL="3364878" indent="-224325" eaLnBrk="0" fontAlgn="base" hangingPunct="0">
              <a:spcBef>
                <a:spcPct val="0"/>
              </a:spcBef>
              <a:spcAft>
                <a:spcPct val="0"/>
              </a:spcAft>
              <a:defRPr>
                <a:solidFill>
                  <a:schemeClr val="tx1"/>
                </a:solidFill>
                <a:latin typeface="Arial" pitchFamily="34" charset="0"/>
                <a:ea typeface="ＭＳ Ｐゴシック" pitchFamily="34" charset="-128"/>
              </a:defRPr>
            </a:lvl8pPr>
            <a:lvl9pPr marL="3813528" indent="-224325"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A886F85-F160-4D30-8201-58B5AFF69A7B}" type="slidenum">
              <a:rPr lang="en-US" smtClean="0"/>
              <a:pPr/>
              <a:t>9</a:t>
            </a:fld>
            <a:endParaRPr lang="en-US" smtClean="0"/>
          </a:p>
        </p:txBody>
      </p:sp>
    </p:spTree>
    <p:extLst>
      <p:ext uri="{BB962C8B-B14F-4D97-AF65-F5344CB8AC3E}">
        <p14:creationId xmlns:p14="http://schemas.microsoft.com/office/powerpoint/2010/main" val="137236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Tim </a:t>
            </a:r>
            <a:endParaRPr lang="en-US" dirty="0"/>
          </a:p>
        </p:txBody>
      </p:sp>
      <p:sp>
        <p:nvSpPr>
          <p:cNvPr id="4" name="Slide Number Placeholder 3"/>
          <p:cNvSpPr>
            <a:spLocks noGrp="1"/>
          </p:cNvSpPr>
          <p:nvPr>
            <p:ph type="sldNum" sz="quarter" idx="10"/>
          </p:nvPr>
        </p:nvSpPr>
        <p:spPr/>
        <p:txBody>
          <a:bodyPr/>
          <a:lstStyle/>
          <a:p>
            <a:fld id="{70411685-E78B-4C15-BCB1-F4E109CF97A3}" type="slidenum">
              <a:rPr lang="en-US" smtClean="0"/>
              <a:t>10</a:t>
            </a:fld>
            <a:endParaRPr lang="en-US"/>
          </a:p>
        </p:txBody>
      </p:sp>
    </p:spTree>
    <p:extLst>
      <p:ext uri="{BB962C8B-B14F-4D97-AF65-F5344CB8AC3E}">
        <p14:creationId xmlns:p14="http://schemas.microsoft.com/office/powerpoint/2010/main" val="3359039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80B803F-F3B9-40FA-B28E-C30FF99B4DDA}" type="datetimeFigureOut">
              <a:rPr lang="en-US" smtClean="0"/>
              <a:t>3/23/2015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F26876-AA8C-4DA5-8019-3E8CAF5194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7" name="Picture 3"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r>
              <a:rPr lang="en-US" sz="900" smtClean="0">
                <a:solidFill>
                  <a:schemeClr val="bg1"/>
                </a:solidFill>
                <a:latin typeface="Trade Gothic LT Std" charset="0"/>
              </a:rPr>
              <a:t>All rights reserved © 2014</a:t>
            </a:r>
          </a:p>
        </p:txBody>
      </p:sp>
      <p:sp>
        <p:nvSpPr>
          <p:cNvPr id="4" name="Title 1"/>
          <p:cNvSpPr>
            <a:spLocks noGrp="1"/>
          </p:cNvSpPr>
          <p:nvPr>
            <p:ph type="title"/>
          </p:nvPr>
        </p:nvSpPr>
        <p:spPr>
          <a:xfrm>
            <a:off x="457200" y="1403350"/>
            <a:ext cx="8229600" cy="1143000"/>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457200" y="2546244"/>
            <a:ext cx="4038600" cy="3579921"/>
          </a:xfrm>
          <a:prstGeom prst="rect">
            <a:avLst/>
          </a:prstGeom>
        </p:spPr>
        <p:txBody>
          <a:bodyPr/>
          <a:lstStyle>
            <a:lvl1pPr>
              <a:defRPr sz="2800">
                <a:latin typeface="Trade Gothic LT Std"/>
                <a:cs typeface="Trade Gothic LT Std"/>
              </a:defRPr>
            </a:lvl1pPr>
            <a:lvl2pPr>
              <a:defRPr sz="2400">
                <a:latin typeface="Trade Gothic LT Std"/>
                <a:cs typeface="Trade Gothic LT Std"/>
              </a:defRPr>
            </a:lvl2pPr>
            <a:lvl3pPr>
              <a:defRPr sz="2000">
                <a:latin typeface="Trade Gothic LT Std"/>
                <a:cs typeface="Trade Gothic LT Std"/>
              </a:defRPr>
            </a:lvl3pPr>
            <a:lvl4pPr>
              <a:defRPr sz="1800">
                <a:latin typeface="Trade Gothic LT Std"/>
                <a:cs typeface="Trade Gothic LT Std"/>
              </a:defRPr>
            </a:lvl4pPr>
            <a:lvl5pPr>
              <a:defRPr sz="1800">
                <a:latin typeface="Trade Gothic LT Std"/>
                <a:cs typeface="Trade Gothic LT Std"/>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2546244"/>
            <a:ext cx="4038600" cy="3579921"/>
          </a:xfrm>
          <a:prstGeom prst="rect">
            <a:avLst/>
          </a:prstGeom>
        </p:spPr>
        <p:txBody>
          <a:bodyPr/>
          <a:lstStyle>
            <a:lvl1pPr>
              <a:defRPr sz="2800">
                <a:latin typeface="Trade Gothic LT Std"/>
                <a:cs typeface="Trade Gothic LT Std"/>
              </a:defRPr>
            </a:lvl1pPr>
            <a:lvl2pPr>
              <a:defRPr sz="2400">
                <a:latin typeface="Trade Gothic LT Std"/>
                <a:cs typeface="Trade Gothic LT Std"/>
              </a:defRPr>
            </a:lvl2pPr>
            <a:lvl3pPr>
              <a:defRPr sz="2000">
                <a:latin typeface="Trade Gothic LT Std"/>
                <a:cs typeface="Trade Gothic LT Std"/>
              </a:defRPr>
            </a:lvl3pPr>
            <a:lvl4pPr>
              <a:defRPr sz="1800">
                <a:latin typeface="Trade Gothic LT Std"/>
                <a:cs typeface="Trade Gothic LT Std"/>
              </a:defRPr>
            </a:lvl4pPr>
            <a:lvl5pPr>
              <a:defRPr sz="1800">
                <a:latin typeface="Trade Gothic LT Std"/>
                <a:cs typeface="Trade Gothic LT Std"/>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0828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6"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r>
              <a:rPr lang="en-US" sz="900" smtClean="0">
                <a:solidFill>
                  <a:schemeClr val="bg1"/>
                </a:solidFill>
                <a:latin typeface="Trade Gothic LT Std" charset="0"/>
              </a:rPr>
              <a:t>All rights reserved © 2014</a:t>
            </a:r>
          </a:p>
        </p:txBody>
      </p:sp>
      <p:sp>
        <p:nvSpPr>
          <p:cNvPr id="4" name="Title Placeholder 1"/>
          <p:cNvSpPr>
            <a:spLocks noGrp="1"/>
          </p:cNvSpPr>
          <p:nvPr>
            <p:ph type="title"/>
          </p:nvPr>
        </p:nvSpPr>
        <p:spPr bwMode="auto">
          <a:xfrm>
            <a:off x="457200" y="1403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smtClean="0"/>
              <a:t>Click to edit Master title style</a:t>
            </a:r>
            <a:endParaRPr lang="en-US" dirty="0"/>
          </a:p>
        </p:txBody>
      </p:sp>
      <p:sp>
        <p:nvSpPr>
          <p:cNvPr id="5" name="Text Placeholder 2"/>
          <p:cNvSpPr>
            <a:spLocks noGrp="1"/>
          </p:cNvSpPr>
          <p:nvPr>
            <p:ph idx="1"/>
          </p:nvPr>
        </p:nvSpPr>
        <p:spPr bwMode="auto">
          <a:xfrm>
            <a:off x="457200" y="2546352"/>
            <a:ext cx="8229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3000"/>
            </a:lvl1pPr>
            <a:lvl2pPr marL="571500" indent="-571500">
              <a:buFont typeface="Arial"/>
              <a:buChar char="•"/>
              <a:defRPr sz="3000"/>
            </a:lvl2pPr>
            <a:lvl3pPr marL="571500" indent="-571500">
              <a:buFont typeface="Arial"/>
              <a:buChar char="•"/>
              <a:defRPr sz="3000"/>
            </a:lvl3pPr>
            <a:lvl4pPr marL="571500" indent="-571500">
              <a:buFont typeface="Arial"/>
              <a:buChar char="•"/>
              <a:defRPr sz="3000"/>
            </a:lvl4pPr>
            <a:lvl5pPr marL="571500" indent="-571500">
              <a:buFont typeface="Arial"/>
              <a:buChar char="•"/>
              <a:defRPr sz="3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140820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FFF679D-DC2E-4158-8BFF-4B308541AEAB}" type="datetimeFigureOut">
              <a:rPr lang="en-US"/>
              <a:pPr>
                <a:defRPr/>
              </a:pPr>
              <a:t>3/23/2015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D465D0EA-7306-4EF0-A08A-FD64E4FF20ED}" type="slidenum">
              <a:rPr lang="en-US"/>
              <a:pPr>
                <a:defRPr/>
              </a:pPr>
              <a:t>‹#›</a:t>
            </a:fld>
            <a:endParaRPr lang="en-US"/>
          </a:p>
        </p:txBody>
      </p:sp>
    </p:spTree>
    <p:extLst>
      <p:ext uri="{BB962C8B-B14F-4D97-AF65-F5344CB8AC3E}">
        <p14:creationId xmlns:p14="http://schemas.microsoft.com/office/powerpoint/2010/main" val="8201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FAA9563B-3FF4-4AB8-AA62-953513A94BE7}" type="datetimeFigureOut">
              <a:rPr lang="en-US"/>
              <a:pPr>
                <a:defRPr/>
              </a:pPr>
              <a:t>3/23/2015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BC96C96B-FA6E-4347-84F2-C1C6E72E98F2}" type="slidenum">
              <a:rPr lang="en-US"/>
              <a:pPr>
                <a:defRPr/>
              </a:pPr>
              <a:t>‹#›</a:t>
            </a:fld>
            <a:endParaRPr lang="en-US"/>
          </a:p>
        </p:txBody>
      </p:sp>
    </p:spTree>
    <p:extLst>
      <p:ext uri="{BB962C8B-B14F-4D97-AF65-F5344CB8AC3E}">
        <p14:creationId xmlns:p14="http://schemas.microsoft.com/office/powerpoint/2010/main" val="2985547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B8CAE3BC-28EF-4381-AC1D-11A8B9A9100C}" type="datetimeFigureOut">
              <a:rPr lang="en-US"/>
              <a:pPr>
                <a:defRPr/>
              </a:pPr>
              <a:t>3/23/2015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10D4DE56-8E61-446B-BAE3-9465A9C30A72}" type="slidenum">
              <a:rPr lang="en-US"/>
              <a:pPr>
                <a:defRPr/>
              </a:pPr>
              <a:t>‹#›</a:t>
            </a:fld>
            <a:endParaRPr lang="en-US"/>
          </a:p>
        </p:txBody>
      </p:sp>
    </p:spTree>
    <p:extLst>
      <p:ext uri="{BB962C8B-B14F-4D97-AF65-F5344CB8AC3E}">
        <p14:creationId xmlns:p14="http://schemas.microsoft.com/office/powerpoint/2010/main" val="33872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BC188A70-D838-4AF1-9C25-8917361B8640}" type="datetimeFigureOut">
              <a:rPr lang="en-US"/>
              <a:pPr>
                <a:defRPr/>
              </a:pPr>
              <a:t>3/23/2015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F9BF0CCD-6C3B-4F56-8649-6364002B8A0F}" type="slidenum">
              <a:rPr lang="en-US"/>
              <a:pPr>
                <a:defRPr/>
              </a:pPr>
              <a:t>‹#›</a:t>
            </a:fld>
            <a:endParaRPr lang="en-US"/>
          </a:p>
        </p:txBody>
      </p:sp>
    </p:spTree>
    <p:extLst>
      <p:ext uri="{BB962C8B-B14F-4D97-AF65-F5344CB8AC3E}">
        <p14:creationId xmlns:p14="http://schemas.microsoft.com/office/powerpoint/2010/main" val="2005691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F12E234-5D96-4F3A-B003-422BC80D8789}" type="datetimeFigureOut">
              <a:rPr lang="en-US"/>
              <a:pPr>
                <a:defRPr/>
              </a:pPr>
              <a:t>3/23/2015</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78D91E30-7598-41F3-815B-6118E496855C}" type="slidenum">
              <a:rPr lang="en-US"/>
              <a:pPr>
                <a:defRPr/>
              </a:pPr>
              <a:t>‹#›</a:t>
            </a:fld>
            <a:endParaRPr lang="en-US"/>
          </a:p>
        </p:txBody>
      </p:sp>
    </p:spTree>
    <p:extLst>
      <p:ext uri="{BB962C8B-B14F-4D97-AF65-F5344CB8AC3E}">
        <p14:creationId xmlns:p14="http://schemas.microsoft.com/office/powerpoint/2010/main" val="4103643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EF442BEC-C2A6-4730-BB5A-153C960E6ED5}" type="datetimeFigureOut">
              <a:rPr lang="en-US"/>
              <a:pPr>
                <a:defRPr/>
              </a:pPr>
              <a:t>3/23/2015</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F18197FE-4D4B-4925-B517-1195E61B8898}" type="slidenum">
              <a:rPr lang="en-US"/>
              <a:pPr>
                <a:defRPr/>
              </a:pPr>
              <a:t>‹#›</a:t>
            </a:fld>
            <a:endParaRPr lang="en-US"/>
          </a:p>
        </p:txBody>
      </p:sp>
    </p:spTree>
    <p:extLst>
      <p:ext uri="{BB962C8B-B14F-4D97-AF65-F5344CB8AC3E}">
        <p14:creationId xmlns:p14="http://schemas.microsoft.com/office/powerpoint/2010/main" val="378435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8951B8BB-5FDF-4416-906B-30FAAF40BAFF}" type="datetimeFigureOut">
              <a:rPr lang="en-US"/>
              <a:pPr>
                <a:defRPr/>
              </a:pPr>
              <a:t>3/23/2015</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721E033F-F693-4A1D-B812-A79F17F8BB33}" type="slidenum">
              <a:rPr lang="en-US"/>
              <a:pPr>
                <a:defRPr/>
              </a:pPr>
              <a:t>‹#›</a:t>
            </a:fld>
            <a:endParaRPr lang="en-US"/>
          </a:p>
        </p:txBody>
      </p:sp>
    </p:spTree>
    <p:extLst>
      <p:ext uri="{BB962C8B-B14F-4D97-AF65-F5344CB8AC3E}">
        <p14:creationId xmlns:p14="http://schemas.microsoft.com/office/powerpoint/2010/main" val="441277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86484523-3A9E-4AB0-AA6B-C1A34132765C}" type="datetimeFigureOut">
              <a:rPr lang="en-US"/>
              <a:pPr>
                <a:defRPr/>
              </a:pPr>
              <a:t>3/23/2015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82F5E23B-C3D9-486D-AAA0-0D0AB3A54332}" type="slidenum">
              <a:rPr lang="en-US"/>
              <a:pPr>
                <a:defRPr/>
              </a:pPr>
              <a:t>‹#›</a:t>
            </a:fld>
            <a:endParaRPr lang="en-US"/>
          </a:p>
        </p:txBody>
      </p:sp>
    </p:spTree>
    <p:extLst>
      <p:ext uri="{BB962C8B-B14F-4D97-AF65-F5344CB8AC3E}">
        <p14:creationId xmlns:p14="http://schemas.microsoft.com/office/powerpoint/2010/main" val="2954230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F720C08A-414B-4102-9439-041FE38BBB73}" type="datetimeFigureOut">
              <a:rPr lang="en-US"/>
              <a:pPr>
                <a:defRPr/>
              </a:pPr>
              <a:t>3/23/2015</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F3358724-CB12-4FA3-A0C2-F7E27651D95F}" type="slidenum">
              <a:rPr lang="en-US"/>
              <a:pPr>
                <a:defRPr/>
              </a:pPr>
              <a:t>‹#›</a:t>
            </a:fld>
            <a:endParaRPr lang="en-US"/>
          </a:p>
        </p:txBody>
      </p:sp>
    </p:spTree>
    <p:extLst>
      <p:ext uri="{BB962C8B-B14F-4D97-AF65-F5344CB8AC3E}">
        <p14:creationId xmlns:p14="http://schemas.microsoft.com/office/powerpoint/2010/main" val="82050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73F1EF91-69F4-4855-9227-6CA528A4347F}" type="datetimeFigureOut">
              <a:rPr lang="en-US"/>
              <a:pPr>
                <a:defRPr/>
              </a:pPr>
              <a:t>3/23/2015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126B1DAB-36BA-4AE2-AFDC-0FD07C23CE4C}" type="slidenum">
              <a:rPr lang="en-US"/>
              <a:pPr>
                <a:defRPr/>
              </a:pPr>
              <a:t>‹#›</a:t>
            </a:fld>
            <a:endParaRPr lang="en-US"/>
          </a:p>
        </p:txBody>
      </p:sp>
    </p:spTree>
    <p:extLst>
      <p:ext uri="{BB962C8B-B14F-4D97-AF65-F5344CB8AC3E}">
        <p14:creationId xmlns:p14="http://schemas.microsoft.com/office/powerpoint/2010/main" val="2910825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fld id="{FC808E36-A730-4594-A707-970F16923DD9}" type="datetimeFigureOut">
              <a:rPr lang="en-US"/>
              <a:pPr>
                <a:defRPr/>
              </a:pPr>
              <a:t>3/23/2015</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defRPr>
            </a:lvl1pPr>
          </a:lstStyle>
          <a:p>
            <a:pPr>
              <a:defRPr/>
            </a:pPr>
            <a:fld id="{FEC010A6-2F6D-4B13-A412-099F4BE81BA1}" type="slidenum">
              <a:rPr lang="en-US"/>
              <a:pPr>
                <a:defRPr/>
              </a:pPr>
              <a:t>‹#›</a:t>
            </a:fld>
            <a:endParaRPr lang="en-US"/>
          </a:p>
        </p:txBody>
      </p:sp>
    </p:spTree>
    <p:extLst>
      <p:ext uri="{BB962C8B-B14F-4D97-AF65-F5344CB8AC3E}">
        <p14:creationId xmlns:p14="http://schemas.microsoft.com/office/powerpoint/2010/main" val="88686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6"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r>
              <a:rPr lang="en-US" sz="900" smtClean="0">
                <a:solidFill>
                  <a:prstClr val="white"/>
                </a:solidFill>
                <a:latin typeface="Trade Gothic LT Std" charset="0"/>
              </a:rPr>
              <a:t>All rights reserved © 2014</a:t>
            </a:r>
          </a:p>
        </p:txBody>
      </p:sp>
      <p:sp>
        <p:nvSpPr>
          <p:cNvPr id="4" name="Title Placeholder 1"/>
          <p:cNvSpPr>
            <a:spLocks noGrp="1"/>
          </p:cNvSpPr>
          <p:nvPr>
            <p:ph type="title"/>
          </p:nvPr>
        </p:nvSpPr>
        <p:spPr bwMode="auto">
          <a:xfrm>
            <a:off x="457200" y="1403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smtClean="0"/>
              <a:t>Click to edit Master title style</a:t>
            </a:r>
            <a:endParaRPr lang="en-US" dirty="0"/>
          </a:p>
        </p:txBody>
      </p:sp>
      <p:sp>
        <p:nvSpPr>
          <p:cNvPr id="5" name="Text Placeholder 2"/>
          <p:cNvSpPr>
            <a:spLocks noGrp="1"/>
          </p:cNvSpPr>
          <p:nvPr>
            <p:ph idx="1"/>
          </p:nvPr>
        </p:nvSpPr>
        <p:spPr bwMode="auto">
          <a:xfrm>
            <a:off x="457200" y="2546352"/>
            <a:ext cx="8229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3000"/>
            </a:lvl1pPr>
            <a:lvl2pPr marL="571500" indent="-571500">
              <a:buFont typeface="Arial"/>
              <a:buChar char="•"/>
              <a:defRPr sz="3000"/>
            </a:lvl2pPr>
            <a:lvl3pPr marL="571500" indent="-571500">
              <a:buFont typeface="Arial"/>
              <a:buChar char="•"/>
              <a:defRPr sz="3000"/>
            </a:lvl3pPr>
            <a:lvl4pPr marL="571500" indent="-571500">
              <a:buFont typeface="Arial"/>
              <a:buChar char="•"/>
              <a:defRPr sz="3000"/>
            </a:lvl4pPr>
            <a:lvl5pPr marL="571500" indent="-571500">
              <a:buFont typeface="Arial"/>
              <a:buChar char="•"/>
              <a:defRPr sz="3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42668247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76119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6"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fontAlgn="base" hangingPunct="1">
              <a:spcBef>
                <a:spcPct val="0"/>
              </a:spcBef>
              <a:spcAft>
                <a:spcPct val="0"/>
              </a:spcAft>
              <a:defRPr/>
            </a:pPr>
            <a:r>
              <a:rPr lang="en-US" sz="900" smtClean="0">
                <a:solidFill>
                  <a:prstClr val="white"/>
                </a:solidFill>
                <a:latin typeface="Trade Gothic LT Std" charset="0"/>
              </a:rPr>
              <a:t>All rights reserved © 2014</a:t>
            </a:r>
          </a:p>
        </p:txBody>
      </p:sp>
      <p:sp>
        <p:nvSpPr>
          <p:cNvPr id="4" name="Title Placeholder 1"/>
          <p:cNvSpPr>
            <a:spLocks noGrp="1"/>
          </p:cNvSpPr>
          <p:nvPr>
            <p:ph type="title"/>
          </p:nvPr>
        </p:nvSpPr>
        <p:spPr bwMode="auto">
          <a:xfrm>
            <a:off x="457200" y="1403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smtClean="0"/>
              <a:t>Click to edit Master title style</a:t>
            </a:r>
            <a:endParaRPr lang="en-US" dirty="0"/>
          </a:p>
        </p:txBody>
      </p:sp>
      <p:sp>
        <p:nvSpPr>
          <p:cNvPr id="5" name="Text Placeholder 2"/>
          <p:cNvSpPr>
            <a:spLocks noGrp="1"/>
          </p:cNvSpPr>
          <p:nvPr>
            <p:ph idx="1"/>
          </p:nvPr>
        </p:nvSpPr>
        <p:spPr bwMode="auto">
          <a:xfrm>
            <a:off x="457200" y="2546352"/>
            <a:ext cx="8229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3000"/>
            </a:lvl1pPr>
            <a:lvl2pPr marL="571500" indent="-571500">
              <a:buFont typeface="Arial"/>
              <a:buChar char="•"/>
              <a:defRPr sz="3000"/>
            </a:lvl2pPr>
            <a:lvl3pPr marL="571500" indent="-571500">
              <a:buFont typeface="Arial"/>
              <a:buChar char="•"/>
              <a:defRPr sz="3000"/>
            </a:lvl3pPr>
            <a:lvl4pPr marL="571500" indent="-571500">
              <a:buFont typeface="Arial"/>
              <a:buChar char="•"/>
              <a:defRPr sz="3000"/>
            </a:lvl4pPr>
            <a:lvl5pPr marL="571500" indent="-571500">
              <a:buFont typeface="Arial"/>
              <a:buChar char="•"/>
              <a:defRPr sz="3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2682875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5" name="Picture 6"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fontAlgn="base" hangingPunct="1">
              <a:spcBef>
                <a:spcPct val="0"/>
              </a:spcBef>
              <a:spcAft>
                <a:spcPct val="0"/>
              </a:spcAft>
              <a:defRPr/>
            </a:pPr>
            <a:r>
              <a:rPr lang="en-US" sz="900" smtClean="0">
                <a:solidFill>
                  <a:prstClr val="white"/>
                </a:solidFill>
                <a:latin typeface="Trade Gothic LT Std" charset="0"/>
              </a:rPr>
              <a:t>All rights reserved © 2014</a:t>
            </a:r>
          </a:p>
        </p:txBody>
      </p:sp>
      <p:sp>
        <p:nvSpPr>
          <p:cNvPr id="3" name="Title 1"/>
          <p:cNvSpPr>
            <a:spLocks noGrp="1"/>
          </p:cNvSpPr>
          <p:nvPr>
            <p:ph type="ctrTitle"/>
          </p:nvPr>
        </p:nvSpPr>
        <p:spPr>
          <a:xfrm>
            <a:off x="685800" y="2130427"/>
            <a:ext cx="7772400" cy="1470025"/>
          </a:xfrm>
        </p:spPr>
        <p:txBody>
          <a:bodyPr/>
          <a:lstStyle/>
          <a:p>
            <a:r>
              <a:rPr lang="en-US" smtClean="0"/>
              <a:t>Click to edit Master title style</a:t>
            </a:r>
            <a:endParaRPr lang="en-US" dirty="0"/>
          </a:p>
        </p:txBody>
      </p:sp>
      <p:sp>
        <p:nvSpPr>
          <p:cNvPr id="4"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Trade Gothic LT Std"/>
                <a:cs typeface="Trade Gothic LT St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8111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7" name="Picture 3"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fontAlgn="base" hangingPunct="1">
              <a:spcBef>
                <a:spcPct val="0"/>
              </a:spcBef>
              <a:spcAft>
                <a:spcPct val="0"/>
              </a:spcAft>
              <a:defRPr/>
            </a:pPr>
            <a:r>
              <a:rPr lang="en-US" sz="900" smtClean="0">
                <a:solidFill>
                  <a:prstClr val="white"/>
                </a:solidFill>
                <a:latin typeface="Trade Gothic LT Std" charset="0"/>
              </a:rPr>
              <a:t>All rights reserved © 2014</a:t>
            </a:r>
          </a:p>
        </p:txBody>
      </p:sp>
      <p:sp>
        <p:nvSpPr>
          <p:cNvPr id="4" name="Title 1"/>
          <p:cNvSpPr>
            <a:spLocks noGrp="1"/>
          </p:cNvSpPr>
          <p:nvPr>
            <p:ph type="title"/>
          </p:nvPr>
        </p:nvSpPr>
        <p:spPr>
          <a:xfrm>
            <a:off x="457200" y="1403350"/>
            <a:ext cx="8229600" cy="1143000"/>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457200" y="2546244"/>
            <a:ext cx="4038600" cy="3579921"/>
          </a:xfrm>
          <a:prstGeom prst="rect">
            <a:avLst/>
          </a:prstGeom>
        </p:spPr>
        <p:txBody>
          <a:bodyPr/>
          <a:lstStyle>
            <a:lvl1pPr>
              <a:defRPr sz="2800">
                <a:latin typeface="Trade Gothic LT Std"/>
                <a:cs typeface="Trade Gothic LT Std"/>
              </a:defRPr>
            </a:lvl1pPr>
            <a:lvl2pPr>
              <a:defRPr sz="2400">
                <a:latin typeface="Trade Gothic LT Std"/>
                <a:cs typeface="Trade Gothic LT Std"/>
              </a:defRPr>
            </a:lvl2pPr>
            <a:lvl3pPr>
              <a:defRPr sz="2000">
                <a:latin typeface="Trade Gothic LT Std"/>
                <a:cs typeface="Trade Gothic LT Std"/>
              </a:defRPr>
            </a:lvl3pPr>
            <a:lvl4pPr>
              <a:defRPr sz="1800">
                <a:latin typeface="Trade Gothic LT Std"/>
                <a:cs typeface="Trade Gothic LT Std"/>
              </a:defRPr>
            </a:lvl4pPr>
            <a:lvl5pPr>
              <a:defRPr sz="1800">
                <a:latin typeface="Trade Gothic LT Std"/>
                <a:cs typeface="Trade Gothic LT Std"/>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2546244"/>
            <a:ext cx="4038600" cy="3579921"/>
          </a:xfrm>
          <a:prstGeom prst="rect">
            <a:avLst/>
          </a:prstGeom>
        </p:spPr>
        <p:txBody>
          <a:bodyPr/>
          <a:lstStyle>
            <a:lvl1pPr>
              <a:defRPr sz="2800">
                <a:latin typeface="Trade Gothic LT Std"/>
                <a:cs typeface="Trade Gothic LT Std"/>
              </a:defRPr>
            </a:lvl1pPr>
            <a:lvl2pPr>
              <a:defRPr sz="2400">
                <a:latin typeface="Trade Gothic LT Std"/>
                <a:cs typeface="Trade Gothic LT Std"/>
              </a:defRPr>
            </a:lvl2pPr>
            <a:lvl3pPr>
              <a:defRPr sz="2000">
                <a:latin typeface="Trade Gothic LT Std"/>
                <a:cs typeface="Trade Gothic LT Std"/>
              </a:defRPr>
            </a:lvl3pPr>
            <a:lvl4pPr>
              <a:defRPr sz="1800">
                <a:latin typeface="Trade Gothic LT Std"/>
                <a:cs typeface="Trade Gothic LT Std"/>
              </a:defRPr>
            </a:lvl4pPr>
            <a:lvl5pPr>
              <a:defRPr sz="1800">
                <a:latin typeface="Trade Gothic LT Std"/>
                <a:cs typeface="Trade Gothic LT Std"/>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480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2362200"/>
            <a:ext cx="8229600" cy="3352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09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352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352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8991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209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60677"/>
            <a:ext cx="4040188" cy="29305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22209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860677"/>
            <a:ext cx="4041775" cy="33877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18048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362200"/>
            <a:ext cx="8229600" cy="3352800"/>
          </a:xfrm>
          <a:prstGeom prst="rect">
            <a:avLst/>
          </a:prstGeom>
        </p:spPr>
        <p:txBody>
          <a:bodyPr/>
          <a:lstStyle/>
          <a:p>
            <a:pPr lvl="0"/>
            <a:endParaRPr lang="en-US" noProof="0"/>
          </a:p>
        </p:txBody>
      </p:sp>
    </p:spTree>
    <p:extLst>
      <p:ext uri="{BB962C8B-B14F-4D97-AF65-F5344CB8AC3E}">
        <p14:creationId xmlns:p14="http://schemas.microsoft.com/office/powerpoint/2010/main" val="3994869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1" y="1371601"/>
            <a:ext cx="5111750" cy="48768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356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3473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idx="1"/>
          </p:nvPr>
        </p:nvSpPr>
        <p:spPr bwMode="auto">
          <a:xfrm>
            <a:off x="457200" y="2362200"/>
            <a:ext cx="8229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1092982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4072540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39658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80B803F-F3B9-40FA-B28E-C30FF99B4DDA}" type="datetimeFigureOut">
              <a:rPr lang="en-US" smtClean="0"/>
              <a:pPr/>
              <a:t>3/23/2015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F26876-AA8C-4DA5-8019-3E8CAF5194E5}" type="slidenum">
              <a:rPr lang="en-US" smtClean="0"/>
              <a:pPr/>
              <a:t>‹#›</a:t>
            </a:fld>
            <a:endParaRPr lang="en-US"/>
          </a:p>
        </p:txBody>
      </p:sp>
    </p:spTree>
    <p:extLst>
      <p:ext uri="{BB962C8B-B14F-4D97-AF65-F5344CB8AC3E}">
        <p14:creationId xmlns:p14="http://schemas.microsoft.com/office/powerpoint/2010/main" val="4293132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solidFill>
                  <a:prstClr val="black"/>
                </a:solidFill>
              </a:rPr>
              <a:pPr/>
              <a:t>3/23/2015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89007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F26876-AA8C-4DA5-8019-3E8CAF5194E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solidFill>
                  <a:prstClr val="white"/>
                </a:solidFill>
              </a:rPr>
              <a:pPr/>
              <a:t>3/23/2015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9268376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80B803F-F3B9-40FA-B28E-C30FF99B4DDA}" type="datetimeFigureOut">
              <a:rPr lang="en-US" smtClean="0">
                <a:solidFill>
                  <a:prstClr val="white"/>
                </a:solidFill>
              </a:rPr>
              <a:pPr/>
              <a:t>3/23/2015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3AF26876-AA8C-4DA5-8019-3E8CAF5194E5}"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98882877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0B803F-F3B9-40FA-B28E-C30FF99B4DDA}" type="datetimeFigureOut">
              <a:rPr lang="en-US" smtClean="0">
                <a:solidFill>
                  <a:prstClr val="black"/>
                </a:solidFill>
              </a:rPr>
              <a:pPr/>
              <a:t>3/23/2015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3AF26876-AA8C-4DA5-8019-3E8CAF5194E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0564000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80B803F-F3B9-40FA-B28E-C30FF99B4DDA}" type="datetimeFigureOut">
              <a:rPr lang="en-US" smtClean="0">
                <a:solidFill>
                  <a:prstClr val="white"/>
                </a:solidFill>
              </a:rPr>
              <a:pPr/>
              <a:t>3/23/2015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3AF26876-AA8C-4DA5-8019-3E8CAF5194E5}"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590152767"/>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80B803F-F3B9-40FA-B28E-C30FF99B4DDA}" type="datetimeFigureOut">
              <a:rPr lang="en-US" smtClean="0">
                <a:solidFill>
                  <a:prstClr val="black"/>
                </a:solidFill>
              </a:rPr>
              <a:pPr/>
              <a:t>3/23/2015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3AF26876-AA8C-4DA5-8019-3E8CAF5194E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8557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80B803F-F3B9-40FA-B28E-C30FF99B4DDA}" type="datetimeFigureOut">
              <a:rPr lang="en-US" smtClean="0">
                <a:solidFill>
                  <a:prstClr val="black"/>
                </a:solidFill>
              </a:rPr>
              <a:pPr/>
              <a:t>3/23/2015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3AF26876-AA8C-4DA5-8019-3E8CAF5194E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324246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80B803F-F3B9-40FA-B28E-C30FF99B4DDA}" type="datetimeFigureOut">
              <a:rPr lang="en-US" smtClean="0">
                <a:solidFill>
                  <a:prstClr val="white"/>
                </a:solidFill>
              </a:rPr>
              <a:pPr/>
              <a:t>3/23/2015</a:t>
            </a:fld>
            <a:endParaRPr lang="en-US">
              <a:solidFill>
                <a:prstClr val="white"/>
              </a:solidFill>
            </a:endParaRPr>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F26876-AA8C-4DA5-8019-3E8CAF5194E5}"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783140385"/>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solidFill>
                  <a:prstClr val="black"/>
                </a:solidFill>
              </a:rPr>
              <a:pPr/>
              <a:t>3/23/2015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5917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0B803F-F3B9-40FA-B28E-C30FF99B4DDA}" type="datetimeFigureOut">
              <a:rPr lang="en-US" smtClean="0">
                <a:solidFill>
                  <a:prstClr val="black"/>
                </a:solidFill>
              </a:rPr>
              <a:pPr/>
              <a:t>3/23/2015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3AF26876-AA8C-4DA5-8019-3E8CAF5194E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94428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7" name="Picture 3"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r>
              <a:rPr lang="en-US" sz="900" smtClean="0">
                <a:solidFill>
                  <a:prstClr val="white"/>
                </a:solidFill>
                <a:latin typeface="Trade Gothic LT Std" charset="0"/>
              </a:rPr>
              <a:t>All rights reserved © 2014</a:t>
            </a:r>
          </a:p>
        </p:txBody>
      </p:sp>
      <p:sp>
        <p:nvSpPr>
          <p:cNvPr id="4" name="Title 1"/>
          <p:cNvSpPr>
            <a:spLocks noGrp="1"/>
          </p:cNvSpPr>
          <p:nvPr>
            <p:ph type="title"/>
          </p:nvPr>
        </p:nvSpPr>
        <p:spPr>
          <a:xfrm>
            <a:off x="457200" y="1403350"/>
            <a:ext cx="8229600" cy="1143000"/>
          </a:xfrm>
        </p:spPr>
        <p:txBody>
          <a:bodyPr/>
          <a:lstStyle/>
          <a:p>
            <a:r>
              <a:rPr lang="en-US" smtClean="0"/>
              <a:t>Click to edit Master title style</a:t>
            </a:r>
            <a:endParaRPr lang="en-US" dirty="0"/>
          </a:p>
        </p:txBody>
      </p:sp>
      <p:sp>
        <p:nvSpPr>
          <p:cNvPr id="5" name="Content Placeholder 2"/>
          <p:cNvSpPr>
            <a:spLocks noGrp="1"/>
          </p:cNvSpPr>
          <p:nvPr>
            <p:ph sz="half" idx="1"/>
          </p:nvPr>
        </p:nvSpPr>
        <p:spPr>
          <a:xfrm>
            <a:off x="457200" y="2546244"/>
            <a:ext cx="4038600" cy="3579921"/>
          </a:xfrm>
          <a:prstGeom prst="rect">
            <a:avLst/>
          </a:prstGeom>
        </p:spPr>
        <p:txBody>
          <a:bodyPr/>
          <a:lstStyle>
            <a:lvl1pPr>
              <a:defRPr sz="2800">
                <a:latin typeface="Trade Gothic LT Std"/>
                <a:cs typeface="Trade Gothic LT Std"/>
              </a:defRPr>
            </a:lvl1pPr>
            <a:lvl2pPr>
              <a:defRPr sz="2400">
                <a:latin typeface="Trade Gothic LT Std"/>
                <a:cs typeface="Trade Gothic LT Std"/>
              </a:defRPr>
            </a:lvl2pPr>
            <a:lvl3pPr>
              <a:defRPr sz="2000">
                <a:latin typeface="Trade Gothic LT Std"/>
                <a:cs typeface="Trade Gothic LT Std"/>
              </a:defRPr>
            </a:lvl3pPr>
            <a:lvl4pPr>
              <a:defRPr sz="1800">
                <a:latin typeface="Trade Gothic LT Std"/>
                <a:cs typeface="Trade Gothic LT Std"/>
              </a:defRPr>
            </a:lvl4pPr>
            <a:lvl5pPr>
              <a:defRPr sz="1800">
                <a:latin typeface="Trade Gothic LT Std"/>
                <a:cs typeface="Trade Gothic LT Std"/>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2"/>
          </p:nvPr>
        </p:nvSpPr>
        <p:spPr>
          <a:xfrm>
            <a:off x="4648200" y="2546244"/>
            <a:ext cx="4038600" cy="3579921"/>
          </a:xfrm>
          <a:prstGeom prst="rect">
            <a:avLst/>
          </a:prstGeom>
        </p:spPr>
        <p:txBody>
          <a:bodyPr/>
          <a:lstStyle>
            <a:lvl1pPr>
              <a:defRPr sz="2800">
                <a:latin typeface="Trade Gothic LT Std"/>
                <a:cs typeface="Trade Gothic LT Std"/>
              </a:defRPr>
            </a:lvl1pPr>
            <a:lvl2pPr>
              <a:defRPr sz="2400">
                <a:latin typeface="Trade Gothic LT Std"/>
                <a:cs typeface="Trade Gothic LT Std"/>
              </a:defRPr>
            </a:lvl2pPr>
            <a:lvl3pPr>
              <a:defRPr sz="2000">
                <a:latin typeface="Trade Gothic LT Std"/>
                <a:cs typeface="Trade Gothic LT Std"/>
              </a:defRPr>
            </a:lvl3pPr>
            <a:lvl4pPr>
              <a:defRPr sz="1800">
                <a:latin typeface="Trade Gothic LT Std"/>
                <a:cs typeface="Trade Gothic LT Std"/>
              </a:defRPr>
            </a:lvl4pPr>
            <a:lvl5pPr>
              <a:defRPr sz="1800">
                <a:latin typeface="Trade Gothic LT Std"/>
                <a:cs typeface="Trade Gothic LT Std"/>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444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AF26876-AA8C-4DA5-8019-3E8CAF5194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6" name="Picture 6" descr="PowerPointTemplate_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67576" y="6618290"/>
            <a:ext cx="40640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defRPr/>
            </a:pPr>
            <a:r>
              <a:rPr lang="en-US" sz="900" smtClean="0">
                <a:solidFill>
                  <a:prstClr val="white"/>
                </a:solidFill>
                <a:latin typeface="Trade Gothic LT Std" charset="0"/>
              </a:rPr>
              <a:t>All rights reserved © 2014</a:t>
            </a:r>
          </a:p>
        </p:txBody>
      </p:sp>
      <p:sp>
        <p:nvSpPr>
          <p:cNvPr id="4" name="Title Placeholder 1"/>
          <p:cNvSpPr>
            <a:spLocks noGrp="1"/>
          </p:cNvSpPr>
          <p:nvPr>
            <p:ph type="title"/>
          </p:nvPr>
        </p:nvSpPr>
        <p:spPr bwMode="auto">
          <a:xfrm>
            <a:off x="457200" y="1403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p>
            <a:pPr lvl="0"/>
            <a:r>
              <a:rPr lang="en-US" smtClean="0"/>
              <a:t>Click to edit Master title style</a:t>
            </a:r>
            <a:endParaRPr lang="en-US" dirty="0"/>
          </a:p>
        </p:txBody>
      </p:sp>
      <p:sp>
        <p:nvSpPr>
          <p:cNvPr id="5" name="Text Placeholder 2"/>
          <p:cNvSpPr>
            <a:spLocks noGrp="1"/>
          </p:cNvSpPr>
          <p:nvPr>
            <p:ph idx="1"/>
          </p:nvPr>
        </p:nvSpPr>
        <p:spPr bwMode="auto">
          <a:xfrm>
            <a:off x="457200" y="2546352"/>
            <a:ext cx="8229600"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3000"/>
            </a:lvl1pPr>
            <a:lvl2pPr marL="571500" indent="-571500">
              <a:buFont typeface="Arial"/>
              <a:buChar char="•"/>
              <a:defRPr sz="3000"/>
            </a:lvl2pPr>
            <a:lvl3pPr marL="571500" indent="-571500">
              <a:buFont typeface="Arial"/>
              <a:buChar char="•"/>
              <a:defRPr sz="3000"/>
            </a:lvl3pPr>
            <a:lvl4pPr marL="571500" indent="-571500">
              <a:buFont typeface="Arial"/>
              <a:buChar char="•"/>
              <a:defRPr sz="3000"/>
            </a:lvl4pPr>
            <a:lvl5pPr marL="571500" indent="-571500">
              <a:buFont typeface="Arial"/>
              <a:buChar char="•"/>
              <a:defRPr sz="30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Tree>
    <p:extLst>
      <p:ext uri="{BB962C8B-B14F-4D97-AF65-F5344CB8AC3E}">
        <p14:creationId xmlns:p14="http://schemas.microsoft.com/office/powerpoint/2010/main" val="3252587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3"/>
          </a:xfrm>
        </p:spPr>
        <p:txBody>
          <a:bodyPr/>
          <a:lstStyle>
            <a:lvl1pPr marL="0" indent="0" algn="ctr">
              <a:buNone/>
              <a:defRPr sz="2400"/>
            </a:lvl1pPr>
            <a:lvl2pPr marL="457178" indent="0" algn="ctr">
              <a:buNone/>
              <a:defRPr sz="2000"/>
            </a:lvl2pPr>
            <a:lvl3pPr marL="914354" indent="0" algn="ctr">
              <a:buNone/>
              <a:defRPr sz="1867"/>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0407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296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67">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267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628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78" indent="0">
              <a:buNone/>
              <a:defRPr sz="2000" b="1"/>
            </a:lvl2pPr>
            <a:lvl3pPr marL="914354" indent="0">
              <a:buNone/>
              <a:defRPr sz="1867"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0058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2152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354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178" indent="0">
              <a:buNone/>
              <a:defRPr sz="1467"/>
            </a:lvl2pPr>
            <a:lvl3pPr marL="914354" indent="0">
              <a:buNone/>
              <a:defRPr sz="1200"/>
            </a:lvl3pPr>
            <a:lvl4pPr marL="1371532" indent="0">
              <a:buNone/>
              <a:defRPr sz="1067"/>
            </a:lvl4pPr>
            <a:lvl5pPr marL="1828709" indent="0">
              <a:buNone/>
              <a:defRPr sz="1067"/>
            </a:lvl5pPr>
            <a:lvl6pPr marL="2285886" indent="0">
              <a:buNone/>
              <a:defRPr sz="1067"/>
            </a:lvl6pPr>
            <a:lvl7pPr marL="2743062" indent="0">
              <a:buNone/>
              <a:defRPr sz="1067"/>
            </a:lvl7pPr>
            <a:lvl8pPr marL="3200240" indent="0">
              <a:buNone/>
              <a:defRPr sz="1067"/>
            </a:lvl8pPr>
            <a:lvl9pPr marL="3657418"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0426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9"/>
            <a:ext cx="462915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629841" y="2057402"/>
            <a:ext cx="2949178" cy="3811588"/>
          </a:xfrm>
        </p:spPr>
        <p:txBody>
          <a:bodyPr/>
          <a:lstStyle>
            <a:lvl1pPr marL="0" indent="0">
              <a:buNone/>
              <a:defRPr sz="1600"/>
            </a:lvl1pPr>
            <a:lvl2pPr marL="457178" indent="0">
              <a:buNone/>
              <a:defRPr sz="1467"/>
            </a:lvl2pPr>
            <a:lvl3pPr marL="914354" indent="0">
              <a:buNone/>
              <a:defRPr sz="1200"/>
            </a:lvl3pPr>
            <a:lvl4pPr marL="1371532" indent="0">
              <a:buNone/>
              <a:defRPr sz="1067"/>
            </a:lvl4pPr>
            <a:lvl5pPr marL="1828709" indent="0">
              <a:buNone/>
              <a:defRPr sz="1067"/>
            </a:lvl5pPr>
            <a:lvl6pPr marL="2285886" indent="0">
              <a:buNone/>
              <a:defRPr sz="1067"/>
            </a:lvl6pPr>
            <a:lvl7pPr marL="2743062" indent="0">
              <a:buNone/>
              <a:defRPr sz="1067"/>
            </a:lvl7pPr>
            <a:lvl8pPr marL="3200240" indent="0">
              <a:buNone/>
              <a:defRPr sz="1067"/>
            </a:lvl8pPr>
            <a:lvl9pPr marL="3657418"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95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AF26876-AA8C-4DA5-8019-3E8CAF5194E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952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8"/>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8"/>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1EC2AB-8816-4CB7-8E40-2714FBC2C061}" type="datetimeFigureOut">
              <a:rPr lang="en-US" smtClean="0">
                <a:solidFill>
                  <a:prstClr val="black">
                    <a:tint val="75000"/>
                  </a:prstClr>
                </a:solidFill>
              </a:rPr>
              <a:pPr/>
              <a:t>3/23/2015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7E65469-055B-4121-8FAB-5CDE563A2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342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80B803F-F3B9-40FA-B28E-C30FF99B4DDA}" type="datetimeFigureOut">
              <a:rPr lang="en-US" smtClean="0"/>
              <a:t>3/23/2015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AF26876-AA8C-4DA5-8019-3E8CAF5194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80B803F-F3B9-40FA-B28E-C30FF99B4DDA}" type="datetimeFigureOut">
              <a:rPr lang="en-US" smtClean="0"/>
              <a:t>3/23/2015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AF26876-AA8C-4DA5-8019-3E8CAF5194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80B803F-F3B9-40FA-B28E-C30FF99B4DDA}" type="datetimeFigureOut">
              <a:rPr lang="en-US" smtClean="0"/>
              <a:t>3/23/2015</a:t>
            </a:fld>
            <a:endParaRPr lang="en-US"/>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F26876-AA8C-4DA5-8019-3E8CAF5194E5}" type="slidenum">
              <a:rPr lang="en-US" smtClean="0"/>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4.jpe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80B803F-F3B9-40FA-B28E-C30FF99B4DDA}" type="datetimeFigureOut">
              <a:rPr lang="en-US" smtClean="0"/>
              <a:t>3/23/2015</a:t>
            </a:fld>
            <a:endParaRPr lang="en-US"/>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F26876-AA8C-4DA5-8019-3E8CAF5194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12"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defRPr>
            </a:lvl1pPr>
          </a:lstStyle>
          <a:p>
            <a:pPr>
              <a:defRPr/>
            </a:pPr>
            <a:fld id="{D2552A3B-0A5B-4E63-95A9-6A45439C8AFC}" type="datetimeFigureOut">
              <a:rPr lang="en-US">
                <a:ea typeface="ＭＳ Ｐゴシック" pitchFamily="34" charset="-128"/>
              </a:rPr>
              <a:pPr>
                <a:defRPr/>
              </a:pPr>
              <a:t>3/23/2015</a:t>
            </a:fld>
            <a:endParaRPr lang="en-US">
              <a:ea typeface="ＭＳ Ｐゴシック" pitchFamily="34" charset="-128"/>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defRPr>
            </a:lvl1pPr>
          </a:lstStyle>
          <a:p>
            <a:pPr>
              <a:defRPr/>
            </a:pPr>
            <a:endParaRPr lang="en-US">
              <a:ea typeface="ＭＳ Ｐゴシック" pitchFamily="34" charset="-128"/>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defRPr>
            </a:lvl1pPr>
          </a:lstStyle>
          <a:p>
            <a:pPr>
              <a:defRPr/>
            </a:pPr>
            <a:fld id="{9109E0E5-D927-4FDF-B0C7-A2F1C970A959}" type="slidenum">
              <a:rPr lang="en-US">
                <a:ea typeface="ＭＳ Ｐゴシック" pitchFamily="34" charset="-128"/>
              </a:rPr>
              <a:pPr>
                <a:defRPr/>
              </a:pPr>
              <a:t>‹#›</a:t>
            </a:fld>
            <a:endParaRPr lang="en-US">
              <a:ea typeface="ＭＳ Ｐゴシック" pitchFamily="34" charset="-128"/>
            </a:endParaRPr>
          </a:p>
        </p:txBody>
      </p:sp>
    </p:spTree>
    <p:extLst>
      <p:ext uri="{BB962C8B-B14F-4D97-AF65-F5344CB8AC3E}">
        <p14:creationId xmlns:p14="http://schemas.microsoft.com/office/powerpoint/2010/main" val="12445541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16589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3075" name="Picture 2" descr="PowerPointTemplate_.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FamilyStabilityPowerpointTemplate.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28600" y="1588"/>
            <a:ext cx="8915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userDrawn="1"/>
        </p:nvSpPr>
        <p:spPr bwMode="auto">
          <a:xfrm>
            <a:off x="7239000" y="6611938"/>
            <a:ext cx="3429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r>
              <a:rPr lang="en-US" sz="1000" smtClean="0">
                <a:solidFill>
                  <a:prstClr val="black"/>
                </a:solidFill>
              </a:rPr>
              <a:t>All Rights Reserved © 2012</a:t>
            </a:r>
          </a:p>
        </p:txBody>
      </p:sp>
    </p:spTree>
    <p:extLst>
      <p:ext uri="{BB962C8B-B14F-4D97-AF65-F5344CB8AC3E}">
        <p14:creationId xmlns:p14="http://schemas.microsoft.com/office/powerpoint/2010/main" val="32663598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0" fontAlgn="base" hangingPunct="0">
        <a:spcBef>
          <a:spcPct val="0"/>
        </a:spcBef>
        <a:spcAft>
          <a:spcPct val="0"/>
        </a:spcAft>
        <a:defRPr sz="4000" kern="1200">
          <a:solidFill>
            <a:schemeClr val="tx1"/>
          </a:solidFill>
          <a:latin typeface="Trade Gothic LT Std"/>
          <a:ea typeface="ＭＳ Ｐゴシック" charset="0"/>
          <a:cs typeface="Trade Gothic LT Std"/>
        </a:defRPr>
      </a:lvl1pPr>
      <a:lvl2pPr algn="l" defTabSz="457200" rtl="0" eaLnBrk="0" fontAlgn="base" hangingPunct="0">
        <a:spcBef>
          <a:spcPct val="0"/>
        </a:spcBef>
        <a:spcAft>
          <a:spcPct val="0"/>
        </a:spcAft>
        <a:defRPr sz="4000">
          <a:solidFill>
            <a:schemeClr val="tx1"/>
          </a:solidFill>
          <a:latin typeface="Trade Gothic LT Std" charset="0"/>
          <a:ea typeface="ＭＳ Ｐゴシック" charset="0"/>
          <a:cs typeface="Trade Gothic LT Std" charset="0"/>
        </a:defRPr>
      </a:lvl2pPr>
      <a:lvl3pPr algn="l" defTabSz="457200" rtl="0" eaLnBrk="0" fontAlgn="base" hangingPunct="0">
        <a:spcBef>
          <a:spcPct val="0"/>
        </a:spcBef>
        <a:spcAft>
          <a:spcPct val="0"/>
        </a:spcAft>
        <a:defRPr sz="4000">
          <a:solidFill>
            <a:schemeClr val="tx1"/>
          </a:solidFill>
          <a:latin typeface="Trade Gothic LT Std" charset="0"/>
          <a:ea typeface="ＭＳ Ｐゴシック" charset="0"/>
          <a:cs typeface="Trade Gothic LT Std" charset="0"/>
        </a:defRPr>
      </a:lvl3pPr>
      <a:lvl4pPr algn="l" defTabSz="457200" rtl="0" eaLnBrk="0" fontAlgn="base" hangingPunct="0">
        <a:spcBef>
          <a:spcPct val="0"/>
        </a:spcBef>
        <a:spcAft>
          <a:spcPct val="0"/>
        </a:spcAft>
        <a:defRPr sz="4000">
          <a:solidFill>
            <a:schemeClr val="tx1"/>
          </a:solidFill>
          <a:latin typeface="Trade Gothic LT Std" charset="0"/>
          <a:ea typeface="ＭＳ Ｐゴシック" charset="0"/>
          <a:cs typeface="Trade Gothic LT Std" charset="0"/>
        </a:defRPr>
      </a:lvl4pPr>
      <a:lvl5pPr algn="l" defTabSz="457200" rtl="0" eaLnBrk="0" fontAlgn="base" hangingPunct="0">
        <a:spcBef>
          <a:spcPct val="0"/>
        </a:spcBef>
        <a:spcAft>
          <a:spcPct val="0"/>
        </a:spcAft>
        <a:defRPr sz="4000">
          <a:solidFill>
            <a:schemeClr val="tx1"/>
          </a:solidFill>
          <a:latin typeface="Trade Gothic LT Std" charset="0"/>
          <a:ea typeface="ＭＳ Ｐゴシック" charset="0"/>
          <a:cs typeface="Trade Gothic LT Std" charset="0"/>
        </a:defRPr>
      </a:lvl5pPr>
      <a:lvl6pPr marL="457200" algn="l" defTabSz="457200" rtl="0" eaLnBrk="1" fontAlgn="base" hangingPunct="1">
        <a:spcBef>
          <a:spcPct val="0"/>
        </a:spcBef>
        <a:spcAft>
          <a:spcPct val="0"/>
        </a:spcAft>
        <a:defRPr sz="4000">
          <a:solidFill>
            <a:schemeClr val="tx1"/>
          </a:solidFill>
          <a:latin typeface="Trade Gothic LT Std" charset="0"/>
          <a:ea typeface="ＭＳ Ｐゴシック" charset="0"/>
        </a:defRPr>
      </a:lvl6pPr>
      <a:lvl7pPr marL="914400" algn="l" defTabSz="457200" rtl="0" eaLnBrk="1" fontAlgn="base" hangingPunct="1">
        <a:spcBef>
          <a:spcPct val="0"/>
        </a:spcBef>
        <a:spcAft>
          <a:spcPct val="0"/>
        </a:spcAft>
        <a:defRPr sz="4000">
          <a:solidFill>
            <a:schemeClr val="tx1"/>
          </a:solidFill>
          <a:latin typeface="Trade Gothic LT Std" charset="0"/>
          <a:ea typeface="ＭＳ Ｐゴシック" charset="0"/>
        </a:defRPr>
      </a:lvl7pPr>
      <a:lvl8pPr marL="1371600" algn="l" defTabSz="457200" rtl="0" eaLnBrk="1" fontAlgn="base" hangingPunct="1">
        <a:spcBef>
          <a:spcPct val="0"/>
        </a:spcBef>
        <a:spcAft>
          <a:spcPct val="0"/>
        </a:spcAft>
        <a:defRPr sz="4000">
          <a:solidFill>
            <a:schemeClr val="tx1"/>
          </a:solidFill>
          <a:latin typeface="Trade Gothic LT Std" charset="0"/>
          <a:ea typeface="ＭＳ Ｐゴシック" charset="0"/>
        </a:defRPr>
      </a:lvl8pPr>
      <a:lvl9pPr marL="1828800" algn="l" defTabSz="457200" rtl="0" eaLnBrk="1" fontAlgn="base" hangingPunct="1">
        <a:spcBef>
          <a:spcPct val="0"/>
        </a:spcBef>
        <a:spcAft>
          <a:spcPct val="0"/>
        </a:spcAft>
        <a:defRPr sz="4000">
          <a:solidFill>
            <a:schemeClr val="tx1"/>
          </a:solidFill>
          <a:latin typeface="Trade Gothic LT Std"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80B803F-F3B9-40FA-B28E-C30FF99B4DDA}" type="datetimeFigureOut">
              <a:rPr lang="en-US" smtClean="0">
                <a:solidFill>
                  <a:prstClr val="black"/>
                </a:solidFill>
              </a:rPr>
              <a:pPr/>
              <a:t>3/23/2015</a:t>
            </a:fld>
            <a:endParaRPr lang="en-US">
              <a:solidFill>
                <a:prstClr val="black"/>
              </a:solidFill>
            </a:endParaRPr>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F26876-AA8C-4DA5-8019-3E8CAF5194E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142899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68579" tIns="34289" rIns="68579" bIns="342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68579" tIns="34289" rIns="68579" bIns="342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68579" tIns="34289" rIns="68579" bIns="34289" rtlCol="0" anchor="ctr"/>
          <a:lstStyle>
            <a:lvl1pPr algn="l">
              <a:defRPr sz="1200">
                <a:solidFill>
                  <a:schemeClr val="tx1">
                    <a:tint val="75000"/>
                  </a:schemeClr>
                </a:solidFill>
              </a:defRPr>
            </a:lvl1pPr>
          </a:lstStyle>
          <a:p>
            <a:pPr defTabSz="914354"/>
            <a:fld id="{291EC2AB-8816-4CB7-8E40-2714FBC2C061}" type="datetimeFigureOut">
              <a:rPr lang="en-US" smtClean="0">
                <a:solidFill>
                  <a:prstClr val="black">
                    <a:tint val="75000"/>
                  </a:prstClr>
                </a:solidFill>
              </a:rPr>
              <a:pPr defTabSz="914354"/>
              <a:t>3/23/2015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68579" tIns="34289" rIns="68579" bIns="34289" rtlCol="0" anchor="ctr"/>
          <a:lstStyle>
            <a:lvl1pPr algn="ctr">
              <a:defRPr sz="1200">
                <a:solidFill>
                  <a:schemeClr val="tx1">
                    <a:tint val="75000"/>
                  </a:schemeClr>
                </a:solidFill>
              </a:defRPr>
            </a:lvl1pPr>
          </a:lstStyle>
          <a:p>
            <a:pPr defTabSz="914354"/>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68579" tIns="34289" rIns="68579" bIns="34289" rtlCol="0" anchor="ctr"/>
          <a:lstStyle>
            <a:lvl1pPr algn="r">
              <a:defRPr sz="1200">
                <a:solidFill>
                  <a:schemeClr val="tx1">
                    <a:tint val="75000"/>
                  </a:schemeClr>
                </a:solidFill>
              </a:defRPr>
            </a:lvl1pPr>
          </a:lstStyle>
          <a:p>
            <a:pPr defTabSz="914354"/>
            <a:fld id="{47E65469-055B-4121-8FAB-5CDE563A20F6}" type="slidenum">
              <a:rPr lang="en-US" smtClean="0">
                <a:solidFill>
                  <a:prstClr val="black">
                    <a:tint val="75000"/>
                  </a:prstClr>
                </a:solidFill>
              </a:rPr>
              <a:pPr defTabSz="914354"/>
              <a:t>‹#›</a:t>
            </a:fld>
            <a:endParaRPr lang="en-US">
              <a:solidFill>
                <a:prstClr val="black">
                  <a:tint val="75000"/>
                </a:prstClr>
              </a:solidFill>
            </a:endParaRPr>
          </a:p>
        </p:txBody>
      </p:sp>
    </p:spTree>
    <p:extLst>
      <p:ext uri="{BB962C8B-B14F-4D97-AF65-F5344CB8AC3E}">
        <p14:creationId xmlns:p14="http://schemas.microsoft.com/office/powerpoint/2010/main" val="9114921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ichildrenstrustfund.org/files/WisconsinACEs.pdf" TargetMode="External"/><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ourts.ca.gov/documents/JudgeBenchCards_final.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justicepolicy.org/images/upload/10-07_REP_HealingInvisibleWounds_JJ-PS.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waisman.wisc.edu/childemotion/seth.html" TargetMode="External"/><Relationship Id="rId3" Type="http://schemas.openxmlformats.org/officeDocument/2006/relationships/hyperlink" Target="http://wichildrenstrustfund.org/" TargetMode="External"/><Relationship Id="rId7" Type="http://schemas.openxmlformats.org/officeDocument/2006/relationships/hyperlink" Target="http://developingchild.harvard.edu/"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cdc.gov/ace/" TargetMode="External"/><Relationship Id="rId5" Type="http://schemas.openxmlformats.org/officeDocument/2006/relationships/hyperlink" Target="http://www.acestudy.org/" TargetMode="External"/><Relationship Id="rId4" Type="http://schemas.openxmlformats.org/officeDocument/2006/relationships/hyperlink" Target="http://acesconnection.com/" TargetMode="External"/><Relationship Id="rId9" Type="http://schemas.openxmlformats.org/officeDocument/2006/relationships/hyperlink" Target="http://www.childtrauma.or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Childhood Trauma: Essential Information </a:t>
            </a:r>
            <a:br>
              <a:rPr lang="en-US" dirty="0" smtClean="0"/>
            </a:br>
            <a:r>
              <a:rPr lang="en-US" dirty="0" smtClean="0"/>
              <a:t>for Courts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2015 WATCP  CONFERENCE</a:t>
            </a:r>
          </a:p>
          <a:p>
            <a:r>
              <a:rPr lang="en-US" dirty="0" smtClean="0"/>
              <a:t>March 26</a:t>
            </a:r>
            <a:r>
              <a:rPr lang="en-US" baseline="30000" dirty="0" smtClean="0"/>
              <a:t>th</a:t>
            </a:r>
            <a:r>
              <a:rPr lang="en-US" dirty="0" smtClean="0"/>
              <a:t>, Milwaukee, WI </a:t>
            </a:r>
          </a:p>
          <a:p>
            <a:r>
              <a:rPr lang="en-US" dirty="0" smtClean="0"/>
              <a:t>Judge Mary Triggiano</a:t>
            </a:r>
          </a:p>
          <a:p>
            <a:r>
              <a:rPr lang="en-US" dirty="0" smtClean="0"/>
              <a:t>Tim Grove, Chief Clinical Officer, </a:t>
            </a:r>
            <a:r>
              <a:rPr lang="en-US" dirty="0" err="1" smtClean="0"/>
              <a:t>SaintA</a:t>
            </a:r>
            <a:endParaRPr lang="en-US" dirty="0"/>
          </a:p>
        </p:txBody>
      </p:sp>
    </p:spTree>
    <p:extLst>
      <p:ext uri="{BB962C8B-B14F-4D97-AF65-F5344CB8AC3E}">
        <p14:creationId xmlns:p14="http://schemas.microsoft.com/office/powerpoint/2010/main" val="381631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4"/>
          <p:cNvSpPr>
            <a:spLocks noGrp="1"/>
          </p:cNvSpPr>
          <p:nvPr>
            <p:ph type="title" idx="4294967295"/>
          </p:nvPr>
        </p:nvSpPr>
        <p:spPr>
          <a:xfrm>
            <a:off x="0" y="1403350"/>
            <a:ext cx="8229600" cy="1143000"/>
          </a:xfrm>
        </p:spPr>
        <p:txBody>
          <a:bodyPr/>
          <a:lstStyle/>
          <a:p>
            <a:r>
              <a:rPr lang="en-US" smtClean="0">
                <a:latin typeface="Trade Gothic LT Std" charset="0"/>
                <a:ea typeface="ＭＳ Ｐゴシック" pitchFamily="34" charset="-128"/>
                <a:cs typeface="Trade Gothic LT Std" charset="0"/>
              </a:rPr>
              <a:t>1964</a:t>
            </a:r>
          </a:p>
        </p:txBody>
      </p:sp>
      <p:sp>
        <p:nvSpPr>
          <p:cNvPr id="91139" name="Content Placeholder 6"/>
          <p:cNvSpPr>
            <a:spLocks noGrp="1"/>
          </p:cNvSpPr>
          <p:nvPr>
            <p:ph sz="half" idx="4294967295"/>
          </p:nvPr>
        </p:nvSpPr>
        <p:spPr bwMode="auto">
          <a:xfrm>
            <a:off x="0" y="2546352"/>
            <a:ext cx="4038600" cy="357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latin typeface="Trade Gothic LT Std" charset="0"/>
                <a:ea typeface="ＭＳ Ｐゴシック" pitchFamily="34" charset="-128"/>
              </a:rPr>
              <a:t>Civil Rights act signed</a:t>
            </a:r>
          </a:p>
          <a:p>
            <a:r>
              <a:rPr lang="en-US" smtClean="0">
                <a:latin typeface="Trade Gothic LT Std" charset="0"/>
                <a:ea typeface="ＭＳ Ｐゴシック" pitchFamily="34" charset="-128"/>
              </a:rPr>
              <a:t>The Beatles</a:t>
            </a:r>
          </a:p>
          <a:p>
            <a:r>
              <a:rPr lang="en-US" smtClean="0">
                <a:latin typeface="Trade Gothic LT Std" charset="0"/>
                <a:ea typeface="ＭＳ Ｐゴシック" pitchFamily="34" charset="-128"/>
              </a:rPr>
              <a:t>Cassius Clay </a:t>
            </a:r>
          </a:p>
          <a:p>
            <a:r>
              <a:rPr lang="en-US" smtClean="0">
                <a:latin typeface="Trade Gothic LT Std" charset="0"/>
                <a:ea typeface="ＭＳ Ｐゴシック" pitchFamily="34" charset="-128"/>
              </a:rPr>
              <a:t>Cost of a house – 13k</a:t>
            </a:r>
          </a:p>
          <a:p>
            <a:r>
              <a:rPr lang="en-US" u="sng" smtClean="0">
                <a:solidFill>
                  <a:srgbClr val="FF0000"/>
                </a:solidFill>
                <a:latin typeface="Trade Gothic LT Std" charset="0"/>
                <a:ea typeface="ＭＳ Ｐゴシック" pitchFamily="34" charset="-128"/>
              </a:rPr>
              <a:t>42%</a:t>
            </a:r>
            <a:r>
              <a:rPr lang="en-US" smtClean="0">
                <a:latin typeface="Trade Gothic LT Std" charset="0"/>
                <a:ea typeface="ＭＳ Ｐゴシック" pitchFamily="34" charset="-128"/>
              </a:rPr>
              <a:t> smokers*</a:t>
            </a:r>
          </a:p>
        </p:txBody>
      </p:sp>
      <p:pic>
        <p:nvPicPr>
          <p:cNvPr id="91140" name="Content Placeholder 8"/>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648201" y="1524000"/>
            <a:ext cx="32924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Box 9"/>
          <p:cNvSpPr txBox="1">
            <a:spLocks noChangeArrowheads="1"/>
          </p:cNvSpPr>
          <p:nvPr/>
        </p:nvSpPr>
        <p:spPr bwMode="auto">
          <a:xfrm>
            <a:off x="3657600" y="5911056"/>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smtClean="0"/>
              <a:t>*CDC</a:t>
            </a:r>
            <a:r>
              <a:rPr lang="en-US" dirty="0"/>
              <a:t>, 2014</a:t>
            </a:r>
          </a:p>
        </p:txBody>
      </p:sp>
    </p:spTree>
    <p:extLst>
      <p:ext uri="{BB962C8B-B14F-4D97-AF65-F5344CB8AC3E}">
        <p14:creationId xmlns:p14="http://schemas.microsoft.com/office/powerpoint/2010/main" val="302020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4"/>
          <p:cNvSpPr>
            <a:spLocks noGrp="1"/>
          </p:cNvSpPr>
          <p:nvPr>
            <p:ph type="title" idx="4294967295"/>
          </p:nvPr>
        </p:nvSpPr>
        <p:spPr>
          <a:xfrm>
            <a:off x="0" y="1403350"/>
            <a:ext cx="8229600" cy="1143000"/>
          </a:xfrm>
        </p:spPr>
        <p:txBody>
          <a:bodyPr/>
          <a:lstStyle/>
          <a:p>
            <a:r>
              <a:rPr lang="en-US" smtClean="0">
                <a:latin typeface="Trade Gothic LT Std" charset="0"/>
                <a:ea typeface="ＭＳ Ｐゴシック" pitchFamily="34" charset="-128"/>
                <a:cs typeface="Trade Gothic LT Std" charset="0"/>
              </a:rPr>
              <a:t>2012</a:t>
            </a:r>
          </a:p>
        </p:txBody>
      </p:sp>
      <p:sp>
        <p:nvSpPr>
          <p:cNvPr id="92163" name="Content Placeholder 6"/>
          <p:cNvSpPr>
            <a:spLocks noGrp="1"/>
          </p:cNvSpPr>
          <p:nvPr>
            <p:ph sz="half" idx="4294967295"/>
          </p:nvPr>
        </p:nvSpPr>
        <p:spPr bwMode="auto">
          <a:xfrm>
            <a:off x="0" y="2546352"/>
            <a:ext cx="4038600" cy="3579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mtClean="0">
                <a:latin typeface="Trade Gothic LT Std" charset="0"/>
                <a:ea typeface="ＭＳ Ｐゴシック" pitchFamily="34" charset="-128"/>
              </a:rPr>
              <a:t>President Obama re-elected</a:t>
            </a:r>
          </a:p>
          <a:p>
            <a:r>
              <a:rPr lang="en-US" smtClean="0">
                <a:latin typeface="Trade Gothic LT Std" charset="0"/>
                <a:ea typeface="ＭＳ Ｐゴシック" pitchFamily="34" charset="-128"/>
              </a:rPr>
              <a:t>Maroon 5 </a:t>
            </a:r>
          </a:p>
          <a:p>
            <a:r>
              <a:rPr lang="en-US" smtClean="0">
                <a:latin typeface="Trade Gothic LT Std" charset="0"/>
                <a:ea typeface="ＭＳ Ｐゴシック" pitchFamily="34" charset="-128"/>
              </a:rPr>
              <a:t>London Olympics</a:t>
            </a:r>
          </a:p>
          <a:p>
            <a:r>
              <a:rPr lang="en-US" smtClean="0">
                <a:latin typeface="Trade Gothic LT Std" charset="0"/>
                <a:ea typeface="ＭＳ Ｐゴシック" pitchFamily="34" charset="-128"/>
              </a:rPr>
              <a:t>Cost of a house – 146k</a:t>
            </a:r>
          </a:p>
          <a:p>
            <a:r>
              <a:rPr lang="en-US" u="sng" smtClean="0">
                <a:solidFill>
                  <a:srgbClr val="00B050"/>
                </a:solidFill>
                <a:latin typeface="Trade Gothic LT Std" charset="0"/>
                <a:ea typeface="ＭＳ Ｐゴシック" pitchFamily="34" charset="-128"/>
              </a:rPr>
              <a:t>18%</a:t>
            </a:r>
            <a:r>
              <a:rPr lang="en-US" smtClean="0">
                <a:latin typeface="Trade Gothic LT Std" charset="0"/>
                <a:ea typeface="ＭＳ Ｐゴシック" pitchFamily="34" charset="-128"/>
              </a:rPr>
              <a:t> smokers*</a:t>
            </a:r>
          </a:p>
        </p:txBody>
      </p:sp>
      <p:pic>
        <p:nvPicPr>
          <p:cNvPr id="92164" name="Content Placeholder 2"/>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876801" y="1524002"/>
            <a:ext cx="3351212" cy="420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5" name="TextBox 3"/>
          <p:cNvSpPr txBox="1">
            <a:spLocks noChangeArrowheads="1"/>
          </p:cNvSpPr>
          <p:nvPr/>
        </p:nvSpPr>
        <p:spPr bwMode="auto">
          <a:xfrm>
            <a:off x="4419600" y="6057900"/>
            <a:ext cx="304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smtClean="0"/>
              <a:t>*CDC</a:t>
            </a:r>
            <a:r>
              <a:rPr lang="en-US" dirty="0"/>
              <a:t>, 2014</a:t>
            </a:r>
          </a:p>
        </p:txBody>
      </p:sp>
    </p:spTree>
    <p:extLst>
      <p:ext uri="{BB962C8B-B14F-4D97-AF65-F5344CB8AC3E}">
        <p14:creationId xmlns:p14="http://schemas.microsoft.com/office/powerpoint/2010/main" val="134078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idx="4294967295"/>
          </p:nvPr>
        </p:nvSpPr>
        <p:spPr>
          <a:xfrm>
            <a:off x="0" y="1403350"/>
            <a:ext cx="8229600" cy="1143000"/>
          </a:xfrm>
        </p:spPr>
        <p:txBody>
          <a:bodyPr/>
          <a:lstStyle/>
          <a:p>
            <a:r>
              <a:rPr lang="en-US" smtClean="0">
                <a:latin typeface="Trade Gothic LT Std" charset="0"/>
                <a:ea typeface="ＭＳ Ｐゴシック" pitchFamily="34" charset="-128"/>
                <a:cs typeface="Trade Gothic LT Std" charset="0"/>
              </a:rPr>
              <a:t>42% to 18% = 8,000,000 Lives*</a:t>
            </a:r>
          </a:p>
        </p:txBody>
      </p:sp>
      <p:pic>
        <p:nvPicPr>
          <p:cNvPr id="93187"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743201" y="2667002"/>
            <a:ext cx="3382963" cy="3382963"/>
          </a:xfrm>
          <a:noFill/>
        </p:spPr>
      </p:pic>
      <p:sp>
        <p:nvSpPr>
          <p:cNvPr id="93188" name="TextBox 6"/>
          <p:cNvSpPr txBox="1">
            <a:spLocks noChangeArrowheads="1"/>
          </p:cNvSpPr>
          <p:nvPr/>
        </p:nvSpPr>
        <p:spPr bwMode="auto">
          <a:xfrm>
            <a:off x="5791200" y="594099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dirty="0" smtClean="0">
                <a:solidFill>
                  <a:prstClr val="black"/>
                </a:solidFill>
              </a:rPr>
              <a:t>*JAMA, 2014</a:t>
            </a:r>
          </a:p>
        </p:txBody>
      </p:sp>
    </p:spTree>
    <p:extLst>
      <p:ext uri="{BB962C8B-B14F-4D97-AF65-F5344CB8AC3E}">
        <p14:creationId xmlns:p14="http://schemas.microsoft.com/office/powerpoint/2010/main" val="1059473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txBox="1">
            <a:spLocks noChangeArrowheads="1"/>
          </p:cNvSpPr>
          <p:nvPr/>
        </p:nvSpPr>
        <p:spPr bwMode="auto">
          <a:xfrm>
            <a:off x="411163" y="269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ea typeface="ＭＳ Ｐゴシック" pitchFamily="34" charset="-128"/>
              </a:defRPr>
            </a:lvl1pPr>
            <a:lvl2pPr marL="742950" indent="-285750" defTabSz="457200" eaLnBrk="0" hangingPunct="0">
              <a:defRPr>
                <a:solidFill>
                  <a:schemeClr val="tx1"/>
                </a:solidFill>
                <a:latin typeface="Arial" pitchFamily="34" charset="0"/>
                <a:ea typeface="ＭＳ Ｐゴシック" pitchFamily="34" charset="-128"/>
              </a:defRPr>
            </a:lvl2pPr>
            <a:lvl3pPr marL="1143000" indent="-228600" defTabSz="457200" eaLnBrk="0" hangingPunct="0">
              <a:defRPr>
                <a:solidFill>
                  <a:schemeClr val="tx1"/>
                </a:solidFill>
                <a:latin typeface="Arial" pitchFamily="34" charset="0"/>
                <a:ea typeface="ＭＳ Ｐゴシック" pitchFamily="34" charset="-128"/>
              </a:defRPr>
            </a:lvl3pPr>
            <a:lvl4pPr marL="1600200" indent="-228600" defTabSz="457200" eaLnBrk="0" hangingPunct="0">
              <a:defRPr>
                <a:solidFill>
                  <a:schemeClr val="tx1"/>
                </a:solidFill>
                <a:latin typeface="Arial" pitchFamily="34" charset="0"/>
                <a:ea typeface="ＭＳ Ｐゴシック" pitchFamily="34" charset="-128"/>
              </a:defRPr>
            </a:lvl4pPr>
            <a:lvl5pPr marL="2057400" indent="-228600" defTabSz="4572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sz="4400" dirty="0" smtClean="0">
                <a:solidFill>
                  <a:srgbClr val="000000"/>
                </a:solidFill>
                <a:latin typeface="Calibri" pitchFamily="34" charset="0"/>
              </a:rPr>
              <a:t>The Next Big Thing..</a:t>
            </a:r>
          </a:p>
        </p:txBody>
      </p:sp>
      <p:pic>
        <p:nvPicPr>
          <p:cNvPr id="9421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019176"/>
            <a:ext cx="9159875" cy="534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832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ORIGINAL ACE STUDY</a:t>
            </a:r>
            <a:endParaRPr lang="en-US" dirty="0"/>
          </a:p>
        </p:txBody>
      </p:sp>
      <p:sp>
        <p:nvSpPr>
          <p:cNvPr id="4" name="Rectangle 3"/>
          <p:cNvSpPr/>
          <p:nvPr/>
        </p:nvSpPr>
        <p:spPr>
          <a:xfrm>
            <a:off x="533400" y="1524001"/>
            <a:ext cx="8001000" cy="1200329"/>
          </a:xfrm>
          <a:prstGeom prst="rect">
            <a:avLst/>
          </a:prstGeom>
        </p:spPr>
        <p:txBody>
          <a:bodyPr wrap="square">
            <a:spAutoFit/>
          </a:bodyPr>
          <a:lstStyle/>
          <a:p>
            <a:endParaRPr lang="en-US" dirty="0"/>
          </a:p>
          <a:p>
            <a:r>
              <a:rPr lang="en-US" dirty="0"/>
              <a:t>Conducted in 1995 through 1998 and was led by Dr. Vincent </a:t>
            </a:r>
            <a:r>
              <a:rPr lang="en-US" dirty="0" err="1"/>
              <a:t>Felitti</a:t>
            </a:r>
            <a:r>
              <a:rPr lang="en-US" dirty="0"/>
              <a:t> at Kaiser Permanente San Diego and Dr. Robert </a:t>
            </a:r>
            <a:r>
              <a:rPr lang="en-US" dirty="0" err="1"/>
              <a:t>Anda</a:t>
            </a:r>
            <a:r>
              <a:rPr lang="en-US" dirty="0"/>
              <a:t> at Centers for Disease Control and Prevention (CDC).</a:t>
            </a:r>
          </a:p>
        </p:txBody>
      </p:sp>
      <p:sp>
        <p:nvSpPr>
          <p:cNvPr id="5" name="Rectangle 4"/>
          <p:cNvSpPr/>
          <p:nvPr/>
        </p:nvSpPr>
        <p:spPr>
          <a:xfrm>
            <a:off x="4648200" y="3200400"/>
            <a:ext cx="4191000" cy="2862322"/>
          </a:xfrm>
          <a:prstGeom prst="rect">
            <a:avLst/>
          </a:prstGeom>
        </p:spPr>
        <p:txBody>
          <a:bodyPr wrap="square">
            <a:spAutoFit/>
          </a:bodyPr>
          <a:lstStyle/>
          <a:p>
            <a:r>
              <a:rPr lang="en-US" dirty="0"/>
              <a:t>More than 17,000 participants: </a:t>
            </a:r>
          </a:p>
          <a:p>
            <a:r>
              <a:rPr lang="en-US" dirty="0"/>
              <a:t>75% white; 36% college educated; and 39% college graduates</a:t>
            </a:r>
            <a:r>
              <a:rPr lang="en-US" dirty="0" smtClean="0"/>
              <a:t>.</a:t>
            </a:r>
          </a:p>
          <a:p>
            <a:endParaRPr lang="en-US" dirty="0"/>
          </a:p>
          <a:p>
            <a:r>
              <a:rPr lang="en-US" dirty="0"/>
              <a:t>The ACE Study was originally designed to </a:t>
            </a:r>
            <a:r>
              <a:rPr lang="en-US" dirty="0" smtClean="0"/>
              <a:t>identify factors that predispose individuals to adopt risky behaviors or develop conditions that put them at risk for health problems. </a:t>
            </a:r>
            <a:endParaRPr lang="en-US" dirty="0"/>
          </a:p>
        </p:txBody>
      </p:sp>
      <p:pic>
        <p:nvPicPr>
          <p:cNvPr id="1029" name="Picture 5" descr="\\wicourts.gov\Milwchildren\USER\Staff\MTRIGGI\My Pictures\Large-crowd-smiling-00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1" y="3200400"/>
            <a:ext cx="3847207" cy="23083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0" y="6172200"/>
            <a:ext cx="2895600" cy="369332"/>
          </a:xfrm>
          <a:prstGeom prst="rect">
            <a:avLst/>
          </a:prstGeom>
          <a:noFill/>
        </p:spPr>
        <p:txBody>
          <a:bodyPr wrap="square" rtlCol="0">
            <a:spAutoFit/>
          </a:bodyPr>
          <a:lstStyle/>
          <a:p>
            <a:r>
              <a:rPr lang="en-US" dirty="0" smtClean="0"/>
              <a:t>CDC, 1995-1997</a:t>
            </a:r>
            <a:endParaRPr lang="en-US" dirty="0"/>
          </a:p>
        </p:txBody>
      </p:sp>
    </p:spTree>
    <p:extLst>
      <p:ext uri="{BB962C8B-B14F-4D97-AF65-F5344CB8AC3E}">
        <p14:creationId xmlns:p14="http://schemas.microsoft.com/office/powerpoint/2010/main" val="3254095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17" indent="0">
              <a:buNone/>
            </a:pPr>
            <a:r>
              <a:rPr lang="en-US" dirty="0"/>
              <a:t>An </a:t>
            </a:r>
            <a:r>
              <a:rPr lang="en-US" dirty="0" smtClean="0"/>
              <a:t>ACE is exposure to </a:t>
            </a:r>
            <a:r>
              <a:rPr lang="en-US" dirty="0"/>
              <a:t>any of the following before </a:t>
            </a:r>
            <a:endParaRPr lang="en-US" dirty="0" smtClean="0"/>
          </a:p>
          <a:p>
            <a:pPr marL="109717" indent="0">
              <a:buNone/>
            </a:pPr>
            <a:r>
              <a:rPr lang="en-US" dirty="0" smtClean="0"/>
              <a:t>the </a:t>
            </a:r>
            <a:r>
              <a:rPr lang="en-US" dirty="0"/>
              <a:t>age of 18</a:t>
            </a:r>
            <a:r>
              <a:rPr lang="en-US" dirty="0" smtClean="0"/>
              <a:t>:</a:t>
            </a:r>
          </a:p>
          <a:p>
            <a:pPr marL="109717" indent="0">
              <a:buNone/>
            </a:pPr>
            <a:endParaRPr lang="en-US" dirty="0"/>
          </a:p>
          <a:p>
            <a:r>
              <a:rPr lang="en-US" dirty="0"/>
              <a:t>1</a:t>
            </a:r>
            <a:r>
              <a:rPr lang="en-US" dirty="0" smtClean="0"/>
              <a:t>. Recurrent </a:t>
            </a:r>
            <a:r>
              <a:rPr lang="en-US" dirty="0"/>
              <a:t>physical abuse</a:t>
            </a:r>
          </a:p>
          <a:p>
            <a:r>
              <a:rPr lang="en-US" dirty="0"/>
              <a:t>2</a:t>
            </a:r>
            <a:r>
              <a:rPr lang="en-US" dirty="0" smtClean="0"/>
              <a:t>. Recurrent </a:t>
            </a:r>
            <a:r>
              <a:rPr lang="en-US" dirty="0"/>
              <a:t>emotional abuse</a:t>
            </a:r>
          </a:p>
          <a:p>
            <a:r>
              <a:rPr lang="en-US" dirty="0"/>
              <a:t>3</a:t>
            </a:r>
            <a:r>
              <a:rPr lang="en-US" dirty="0" smtClean="0"/>
              <a:t>. Sexual abuse</a:t>
            </a:r>
          </a:p>
          <a:p>
            <a:r>
              <a:rPr lang="en-US" dirty="0" smtClean="0"/>
              <a:t>4. Physical neglect</a:t>
            </a:r>
          </a:p>
          <a:p>
            <a:r>
              <a:rPr lang="en-US" dirty="0" smtClean="0"/>
              <a:t>5. Emotional neglect</a:t>
            </a:r>
            <a:endParaRPr lang="en-US" dirty="0"/>
          </a:p>
          <a:p>
            <a:r>
              <a:rPr lang="en-US" dirty="0" smtClean="0"/>
              <a:t>6. An </a:t>
            </a:r>
            <a:r>
              <a:rPr lang="en-US" dirty="0"/>
              <a:t>alcohol or other drug abuser in the household</a:t>
            </a:r>
          </a:p>
          <a:p>
            <a:r>
              <a:rPr lang="en-US" dirty="0" smtClean="0"/>
              <a:t>7. An </a:t>
            </a:r>
            <a:r>
              <a:rPr lang="en-US" dirty="0"/>
              <a:t>incarcerated family member</a:t>
            </a:r>
          </a:p>
          <a:p>
            <a:r>
              <a:rPr lang="en-US" dirty="0" smtClean="0"/>
              <a:t>8. A </a:t>
            </a:r>
            <a:r>
              <a:rPr lang="en-US" dirty="0"/>
              <a:t>household member who was chronically </a:t>
            </a:r>
            <a:r>
              <a:rPr lang="en-US" dirty="0" smtClean="0"/>
              <a:t>depressed, mentally ill</a:t>
            </a:r>
            <a:r>
              <a:rPr lang="en-US" dirty="0"/>
              <a:t>, institutionalized or suicidal</a:t>
            </a:r>
          </a:p>
          <a:p>
            <a:r>
              <a:rPr lang="en-US" dirty="0" smtClean="0"/>
              <a:t>9. Violence </a:t>
            </a:r>
            <a:r>
              <a:rPr lang="en-US" dirty="0"/>
              <a:t>between adults in the home</a:t>
            </a:r>
          </a:p>
          <a:p>
            <a:r>
              <a:rPr lang="en-US" dirty="0" smtClean="0"/>
              <a:t>10. Parental </a:t>
            </a:r>
            <a:r>
              <a:rPr lang="en-US" dirty="0"/>
              <a:t>separation or divorce </a:t>
            </a:r>
          </a:p>
          <a:p>
            <a:endParaRPr lang="en-US" dirty="0"/>
          </a:p>
        </p:txBody>
      </p:sp>
      <p:sp>
        <p:nvSpPr>
          <p:cNvPr id="3" name="Title 2"/>
          <p:cNvSpPr>
            <a:spLocks noGrp="1"/>
          </p:cNvSpPr>
          <p:nvPr>
            <p:ph type="title"/>
          </p:nvPr>
        </p:nvSpPr>
        <p:spPr/>
        <p:txBody>
          <a:bodyPr>
            <a:normAutofit/>
          </a:bodyPr>
          <a:lstStyle/>
          <a:p>
            <a:r>
              <a:rPr lang="en-US" sz="3600" dirty="0" smtClean="0"/>
              <a:t>WHAT IS AN ACE?</a:t>
            </a:r>
            <a:endParaRPr lang="en-US" sz="3600" dirty="0"/>
          </a:p>
        </p:txBody>
      </p:sp>
      <p:pic>
        <p:nvPicPr>
          <p:cNvPr id="4" name="Picture 6" descr="stress-in-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6000"/>
            <a:ext cx="2066110" cy="1447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38800" y="6096000"/>
            <a:ext cx="2895600" cy="369332"/>
          </a:xfrm>
          <a:prstGeom prst="rect">
            <a:avLst/>
          </a:prstGeom>
          <a:noFill/>
        </p:spPr>
        <p:txBody>
          <a:bodyPr wrap="square" rtlCol="0">
            <a:spAutoFit/>
          </a:bodyPr>
          <a:lstStyle/>
          <a:p>
            <a:r>
              <a:rPr lang="en-US" dirty="0" smtClean="0"/>
              <a:t>CDC, 1995-1997</a:t>
            </a:r>
            <a:endParaRPr lang="en-US" dirty="0"/>
          </a:p>
        </p:txBody>
      </p:sp>
    </p:spTree>
    <p:extLst>
      <p:ext uri="{BB962C8B-B14F-4D97-AF65-F5344CB8AC3E}">
        <p14:creationId xmlns:p14="http://schemas.microsoft.com/office/powerpoint/2010/main" val="3190776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ACEs:</a:t>
            </a:r>
          </a:p>
          <a:p>
            <a:r>
              <a:rPr lang="en-US" sz="2400" dirty="0"/>
              <a:t>–are </a:t>
            </a:r>
            <a:r>
              <a:rPr lang="en-US" sz="2400" dirty="0" smtClean="0"/>
              <a:t>common </a:t>
            </a:r>
            <a:endParaRPr lang="en-US" sz="2400" dirty="0"/>
          </a:p>
          <a:p>
            <a:r>
              <a:rPr lang="en-US" sz="2400" dirty="0"/>
              <a:t>–have long-term, damaging consequences</a:t>
            </a:r>
          </a:p>
          <a:p>
            <a:r>
              <a:rPr lang="en-US" sz="2400" dirty="0"/>
              <a:t>–can happen in any family</a:t>
            </a:r>
          </a:p>
          <a:p>
            <a:r>
              <a:rPr lang="en-US" sz="2400" dirty="0"/>
              <a:t>–have a cumulative effect—the higher the score, the higher the likelihood of health risk behaviors and poor health outcomes</a:t>
            </a:r>
          </a:p>
          <a:p>
            <a:r>
              <a:rPr lang="en-US" sz="2400" dirty="0"/>
              <a:t>–are a leading determinant of public health spending </a:t>
            </a:r>
          </a:p>
          <a:p>
            <a:endParaRPr lang="en-US" dirty="0"/>
          </a:p>
        </p:txBody>
      </p:sp>
      <p:sp>
        <p:nvSpPr>
          <p:cNvPr id="3" name="Title 2"/>
          <p:cNvSpPr>
            <a:spLocks noGrp="1"/>
          </p:cNvSpPr>
          <p:nvPr>
            <p:ph type="title"/>
          </p:nvPr>
        </p:nvSpPr>
        <p:spPr/>
        <p:txBody>
          <a:bodyPr>
            <a:normAutofit fontScale="90000"/>
          </a:bodyPr>
          <a:lstStyle/>
          <a:p>
            <a:r>
              <a:rPr lang="en-US" dirty="0" smtClean="0"/>
              <a:t>ORIGINAL ACE STUDY –GENERAL FINDINGS</a:t>
            </a:r>
            <a:endParaRPr lang="en-US" dirty="0"/>
          </a:p>
        </p:txBody>
      </p:sp>
      <p:pic>
        <p:nvPicPr>
          <p:cNvPr id="4" name="Picture 12" descr="pt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457" y="4648200"/>
            <a:ext cx="2771161"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2.4m parents juggling care for elderly with childcare responsibiliti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1960" y="843643"/>
            <a:ext cx="2562841"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2600" y="6477000"/>
            <a:ext cx="2971800" cy="369332"/>
          </a:xfrm>
          <a:prstGeom prst="rect">
            <a:avLst/>
          </a:prstGeom>
          <a:noFill/>
        </p:spPr>
        <p:txBody>
          <a:bodyPr wrap="square" rtlCol="0">
            <a:spAutoFit/>
          </a:bodyPr>
          <a:lstStyle/>
          <a:p>
            <a:r>
              <a:rPr lang="en-US" dirty="0" smtClean="0"/>
              <a:t>CDC, 1995-1997</a:t>
            </a:r>
            <a:endParaRPr lang="en-US" dirty="0"/>
          </a:p>
        </p:txBody>
      </p:sp>
    </p:spTree>
    <p:extLst>
      <p:ext uri="{BB962C8B-B14F-4D97-AF65-F5344CB8AC3E}">
        <p14:creationId xmlns:p14="http://schemas.microsoft.com/office/powerpoint/2010/main" val="4129514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ORIGINAL ACE FINDINGS</a:t>
            </a:r>
            <a:endParaRPr lang="en-US"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72634"/>
            <a:ext cx="8229600" cy="394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05400" y="6248400"/>
            <a:ext cx="4038600" cy="369332"/>
          </a:xfrm>
          <a:prstGeom prst="rect">
            <a:avLst/>
          </a:prstGeom>
          <a:noFill/>
        </p:spPr>
        <p:txBody>
          <a:bodyPr wrap="square" rtlCol="0">
            <a:spAutoFit/>
          </a:bodyPr>
          <a:lstStyle/>
          <a:p>
            <a:r>
              <a:rPr lang="en-US" dirty="0" smtClean="0"/>
              <a:t>WI CTF, 2012-2014</a:t>
            </a:r>
            <a:endParaRPr lang="en-US" dirty="0"/>
          </a:p>
        </p:txBody>
      </p:sp>
    </p:spTree>
    <p:extLst>
      <p:ext uri="{BB962C8B-B14F-4D97-AF65-F5344CB8AC3E}">
        <p14:creationId xmlns:p14="http://schemas.microsoft.com/office/powerpoint/2010/main" val="2225184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990600"/>
            <a:ext cx="8229600" cy="1555750"/>
          </a:xfrm>
        </p:spPr>
        <p:txBody>
          <a:bodyPr anchorCtr="1"/>
          <a:lstStyle/>
          <a:p>
            <a:pPr eaLnBrk="1" hangingPunct="1"/>
            <a:r>
              <a:rPr lang="en-US" sz="2800" dirty="0" smtClean="0">
                <a:latin typeface="Trade Gothic LT Std" charset="0"/>
                <a:ea typeface="ＭＳ Ｐゴシック" pitchFamily="34" charset="-128"/>
                <a:cs typeface="Trade Gothic LT Std" charset="0"/>
              </a:rPr>
              <a:t>Adverse Childhood Experiences (ACE) Study</a:t>
            </a:r>
            <a:br>
              <a:rPr lang="en-US" sz="2800" dirty="0" smtClean="0">
                <a:latin typeface="Trade Gothic LT Std" charset="0"/>
                <a:ea typeface="ＭＳ Ｐゴシック" pitchFamily="34" charset="-128"/>
                <a:cs typeface="Trade Gothic LT Std" charset="0"/>
              </a:rPr>
            </a:br>
            <a:endParaRPr lang="en-US" sz="2800" dirty="0" smtClean="0">
              <a:latin typeface="Trade Gothic LT Std" charset="0"/>
              <a:ea typeface="ＭＳ Ｐゴシック" pitchFamily="34" charset="-128"/>
              <a:cs typeface="Trade Gothic LT Std" charset="0"/>
            </a:endParaRPr>
          </a:p>
        </p:txBody>
      </p:sp>
      <p:sp>
        <p:nvSpPr>
          <p:cNvPr id="135171" name="Rectangle 3"/>
          <p:cNvSpPr>
            <a:spLocks noGrp="1" noChangeArrowheads="1"/>
          </p:cNvSpPr>
          <p:nvPr>
            <p:ph idx="1"/>
          </p:nvPr>
        </p:nvSpPr>
        <p:spPr>
          <a:xfrm>
            <a:off x="457200" y="1981202"/>
            <a:ext cx="8229600" cy="4144963"/>
          </a:xfrm>
        </p:spPr>
        <p:txBody>
          <a:bodyPr/>
          <a:lstStyle/>
          <a:p>
            <a:pPr eaLnBrk="1" hangingPunct="1">
              <a:lnSpc>
                <a:spcPct val="80000"/>
              </a:lnSpc>
              <a:spcBef>
                <a:spcPct val="0"/>
              </a:spcBef>
              <a:buFontTx/>
              <a:buNone/>
              <a:defRPr/>
            </a:pPr>
            <a:r>
              <a:rPr lang="en-US" sz="1500" dirty="0" smtClean="0">
                <a:solidFill>
                  <a:schemeClr val="tx2"/>
                </a:solidFill>
              </a:rPr>
              <a:t>Household dysfunction				</a:t>
            </a:r>
            <a:r>
              <a:rPr lang="en-US" sz="1500" u="sng" dirty="0" smtClean="0">
                <a:solidFill>
                  <a:schemeClr val="tx2"/>
                </a:solidFill>
              </a:rPr>
              <a:t>Kaiser</a:t>
            </a:r>
            <a:r>
              <a:rPr lang="en-US" sz="1500" u="sng" baseline="30000" dirty="0" smtClean="0">
                <a:solidFill>
                  <a:schemeClr val="tx2"/>
                </a:solidFill>
              </a:rPr>
              <a:t>*</a:t>
            </a:r>
            <a:r>
              <a:rPr lang="en-US" sz="1500" dirty="0" smtClean="0">
                <a:solidFill>
                  <a:schemeClr val="tx2"/>
                </a:solidFill>
              </a:rPr>
              <a:t>	</a:t>
            </a:r>
            <a:r>
              <a:rPr lang="en-US" sz="1500" u="sng" dirty="0" smtClean="0">
                <a:solidFill>
                  <a:schemeClr val="tx2"/>
                </a:solidFill>
              </a:rPr>
              <a:t>WI</a:t>
            </a:r>
            <a:r>
              <a:rPr lang="en-US" sz="1500" baseline="30000" dirty="0" smtClean="0">
                <a:solidFill>
                  <a:schemeClr val="tx2"/>
                </a:solidFill>
              </a:rPr>
              <a:t>**		</a:t>
            </a:r>
            <a:r>
              <a:rPr lang="en-US" sz="1500" u="sng" dirty="0" smtClean="0">
                <a:solidFill>
                  <a:schemeClr val="tx2"/>
                </a:solidFill>
              </a:rPr>
              <a:t>ILS Cohort</a:t>
            </a:r>
            <a:r>
              <a:rPr lang="en-US" sz="1500" dirty="0" smtClean="0">
                <a:solidFill>
                  <a:schemeClr val="tx2"/>
                </a:solidFill>
              </a:rPr>
              <a:t>***    </a:t>
            </a:r>
            <a:r>
              <a:rPr lang="en-US" sz="1500" u="sng" dirty="0" smtClean="0">
                <a:solidFill>
                  <a:schemeClr val="tx2"/>
                </a:solidFill>
              </a:rPr>
              <a:t>Legal</a:t>
            </a:r>
          </a:p>
          <a:p>
            <a:pPr eaLnBrk="1" hangingPunct="1">
              <a:lnSpc>
                <a:spcPct val="80000"/>
              </a:lnSpc>
              <a:defRPr/>
            </a:pPr>
            <a:r>
              <a:rPr lang="en-US" sz="1500" dirty="0" smtClean="0"/>
              <a:t>Substance abuse				27%		27%		</a:t>
            </a:r>
            <a:r>
              <a:rPr lang="en-US" sz="1500" dirty="0" smtClean="0">
                <a:solidFill>
                  <a:srgbClr val="FF0000"/>
                </a:solidFill>
              </a:rPr>
              <a:t>62%			25%</a:t>
            </a:r>
          </a:p>
          <a:p>
            <a:pPr eaLnBrk="1" hangingPunct="1">
              <a:lnSpc>
                <a:spcPct val="80000"/>
              </a:lnSpc>
              <a:defRPr/>
            </a:pPr>
            <a:r>
              <a:rPr lang="en-US" sz="1500" dirty="0" smtClean="0"/>
              <a:t>Parental separation/divorce   		23%		21%		</a:t>
            </a:r>
            <a:r>
              <a:rPr lang="en-US" sz="1500" dirty="0" smtClean="0">
                <a:solidFill>
                  <a:srgbClr val="FF0000"/>
                </a:solidFill>
              </a:rPr>
              <a:t>62%			25%</a:t>
            </a:r>
          </a:p>
          <a:p>
            <a:pPr eaLnBrk="1" hangingPunct="1">
              <a:lnSpc>
                <a:spcPct val="80000"/>
              </a:lnSpc>
              <a:defRPr/>
            </a:pPr>
            <a:r>
              <a:rPr lang="en-US" sz="1500" dirty="0" smtClean="0"/>
              <a:t>Mental illness				19%		16%		</a:t>
            </a:r>
            <a:r>
              <a:rPr lang="en-US" sz="1500" dirty="0" smtClean="0">
                <a:solidFill>
                  <a:srgbClr val="FF0000"/>
                </a:solidFill>
              </a:rPr>
              <a:t>42%			25%</a:t>
            </a:r>
          </a:p>
          <a:p>
            <a:pPr eaLnBrk="1" hangingPunct="1">
              <a:lnSpc>
                <a:spcPct val="80000"/>
              </a:lnSpc>
              <a:defRPr/>
            </a:pPr>
            <a:r>
              <a:rPr lang="en-US" sz="1500" dirty="0" smtClean="0"/>
              <a:t>Violence between adults			13%		16%		</a:t>
            </a:r>
            <a:r>
              <a:rPr lang="en-US" sz="1500" dirty="0" smtClean="0">
                <a:solidFill>
                  <a:srgbClr val="FF0000"/>
                </a:solidFill>
              </a:rPr>
              <a:t>31%			8%</a:t>
            </a:r>
          </a:p>
          <a:p>
            <a:pPr eaLnBrk="1" hangingPunct="1">
              <a:lnSpc>
                <a:spcPct val="80000"/>
              </a:lnSpc>
              <a:defRPr/>
            </a:pPr>
            <a:r>
              <a:rPr lang="en-US" sz="1500" dirty="0" smtClean="0"/>
              <a:t>Incarcerated household member  	5%		 6%		</a:t>
            </a:r>
            <a:r>
              <a:rPr lang="en-US" sz="1500" dirty="0" smtClean="0">
                <a:solidFill>
                  <a:srgbClr val="FF0000"/>
                </a:solidFill>
              </a:rPr>
              <a:t>50%			4%</a:t>
            </a:r>
          </a:p>
          <a:p>
            <a:pPr eaLnBrk="1" hangingPunct="1">
              <a:lnSpc>
                <a:spcPct val="80000"/>
              </a:lnSpc>
              <a:buFontTx/>
              <a:buNone/>
              <a:defRPr/>
            </a:pPr>
            <a:endParaRPr lang="en-US" sz="1500" dirty="0" smtClean="0"/>
          </a:p>
          <a:p>
            <a:pPr eaLnBrk="1" hangingPunct="1">
              <a:lnSpc>
                <a:spcPct val="80000"/>
              </a:lnSpc>
              <a:buFontTx/>
              <a:buNone/>
              <a:defRPr/>
            </a:pPr>
            <a:r>
              <a:rPr lang="en-US" sz="1500" dirty="0" smtClean="0">
                <a:solidFill>
                  <a:schemeClr val="tx2"/>
                </a:solidFill>
              </a:rPr>
              <a:t>Abuse</a:t>
            </a:r>
          </a:p>
          <a:p>
            <a:pPr eaLnBrk="1" hangingPunct="1">
              <a:lnSpc>
                <a:spcPct val="80000"/>
              </a:lnSpc>
              <a:defRPr/>
            </a:pPr>
            <a:r>
              <a:rPr lang="en-US" sz="1500" dirty="0" smtClean="0"/>
              <a:t>Psychological /Emotional                  	11%		29%		</a:t>
            </a:r>
            <a:r>
              <a:rPr lang="en-US" sz="1500" dirty="0" smtClean="0">
                <a:solidFill>
                  <a:srgbClr val="FF0000"/>
                </a:solidFill>
              </a:rPr>
              <a:t>54%			27%</a:t>
            </a:r>
          </a:p>
          <a:p>
            <a:pPr eaLnBrk="1" hangingPunct="1">
              <a:lnSpc>
                <a:spcPct val="80000"/>
              </a:lnSpc>
              <a:defRPr/>
            </a:pPr>
            <a:r>
              <a:rPr lang="en-US" sz="1500" dirty="0" smtClean="0"/>
              <a:t>Physical					28%		17%		</a:t>
            </a:r>
            <a:r>
              <a:rPr lang="en-US" sz="1500" dirty="0" smtClean="0">
                <a:solidFill>
                  <a:srgbClr val="FF0000"/>
                </a:solidFill>
              </a:rPr>
              <a:t>42%			22%</a:t>
            </a:r>
          </a:p>
          <a:p>
            <a:pPr eaLnBrk="1" hangingPunct="1">
              <a:lnSpc>
                <a:spcPct val="80000"/>
              </a:lnSpc>
              <a:defRPr/>
            </a:pPr>
            <a:r>
              <a:rPr lang="en-US" sz="1500" dirty="0" smtClean="0"/>
              <a:t>Sexual						21%		11%		</a:t>
            </a:r>
            <a:r>
              <a:rPr lang="en-US" sz="1500" dirty="0" smtClean="0">
                <a:solidFill>
                  <a:srgbClr val="FF0000"/>
                </a:solidFill>
              </a:rPr>
              <a:t>27%			14%</a:t>
            </a:r>
          </a:p>
          <a:p>
            <a:pPr eaLnBrk="1" hangingPunct="1">
              <a:lnSpc>
                <a:spcPct val="80000"/>
              </a:lnSpc>
              <a:defRPr/>
            </a:pPr>
            <a:endParaRPr lang="en-US" sz="1500" dirty="0" smtClean="0"/>
          </a:p>
          <a:p>
            <a:pPr eaLnBrk="1" hangingPunct="1">
              <a:lnSpc>
                <a:spcPct val="80000"/>
              </a:lnSpc>
              <a:buFontTx/>
              <a:buNone/>
              <a:defRPr/>
            </a:pPr>
            <a:r>
              <a:rPr lang="en-US" sz="1500" dirty="0" smtClean="0">
                <a:solidFill>
                  <a:schemeClr val="tx2"/>
                </a:solidFill>
              </a:rPr>
              <a:t>Neglect</a:t>
            </a:r>
          </a:p>
          <a:p>
            <a:pPr eaLnBrk="1" hangingPunct="1">
              <a:lnSpc>
                <a:spcPct val="80000"/>
              </a:lnSpc>
              <a:defRPr/>
            </a:pPr>
            <a:r>
              <a:rPr lang="en-US" sz="1500" dirty="0" smtClean="0"/>
              <a:t>Emotional                                  		15%				</a:t>
            </a:r>
            <a:r>
              <a:rPr lang="en-US" sz="1500" dirty="0" smtClean="0">
                <a:solidFill>
                  <a:srgbClr val="FF0000"/>
                </a:solidFill>
              </a:rPr>
              <a:t>54%			19%</a:t>
            </a:r>
            <a:r>
              <a:rPr lang="en-US" sz="1500" dirty="0" smtClean="0"/>
              <a:t>			</a:t>
            </a:r>
          </a:p>
          <a:p>
            <a:pPr eaLnBrk="1" hangingPunct="1">
              <a:lnSpc>
                <a:spcPct val="80000"/>
              </a:lnSpc>
              <a:defRPr/>
            </a:pPr>
            <a:r>
              <a:rPr lang="en-US" sz="1500" dirty="0" smtClean="0"/>
              <a:t>Physical                                     		10%				</a:t>
            </a:r>
            <a:r>
              <a:rPr lang="en-US" sz="1500" dirty="0" smtClean="0">
                <a:solidFill>
                  <a:srgbClr val="FF0000"/>
                </a:solidFill>
              </a:rPr>
              <a:t>42%			6%</a:t>
            </a:r>
          </a:p>
        </p:txBody>
      </p:sp>
      <p:sp>
        <p:nvSpPr>
          <p:cNvPr id="31748" name="Rectangle 4"/>
          <p:cNvSpPr>
            <a:spLocks noChangeArrowheads="1"/>
          </p:cNvSpPr>
          <p:nvPr/>
        </p:nvSpPr>
        <p:spPr bwMode="auto">
          <a:xfrm>
            <a:off x="2971800" y="6218240"/>
            <a:ext cx="4343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1200" dirty="0">
                <a:solidFill>
                  <a:srgbClr val="0033CC"/>
                </a:solidFill>
                <a:latin typeface="Arial" pitchFamily="34" charset="0"/>
                <a:ea typeface="ＭＳ Ｐゴシック" pitchFamily="34" charset="-128"/>
              </a:rPr>
              <a:t>* Center for Disease Control and Prevention 1995-97</a:t>
            </a:r>
          </a:p>
          <a:p>
            <a:pPr eaLnBrk="0" fontAlgn="base" hangingPunct="0">
              <a:spcBef>
                <a:spcPct val="0"/>
              </a:spcBef>
              <a:spcAft>
                <a:spcPct val="0"/>
              </a:spcAft>
            </a:pPr>
            <a:r>
              <a:rPr lang="en-US" sz="1200" dirty="0">
                <a:solidFill>
                  <a:srgbClr val="0033CC"/>
                </a:solidFill>
                <a:latin typeface="Arial" pitchFamily="34" charset="0"/>
                <a:ea typeface="ＭＳ Ｐゴシック" pitchFamily="34" charset="-128"/>
              </a:rPr>
              <a:t>** </a:t>
            </a:r>
            <a:r>
              <a:rPr lang="en-US" sz="1200" u="sng" dirty="0">
                <a:solidFill>
                  <a:srgbClr val="0033CC"/>
                </a:solidFill>
                <a:latin typeface="Arial" pitchFamily="34" charset="0"/>
                <a:ea typeface="ＭＳ Ｐゴシック" pitchFamily="34" charset="-128"/>
                <a:hlinkClick r:id="rId3"/>
              </a:rPr>
              <a:t>http://wichildrenstrustfund.org/files/WisconsinACEs.pdf</a:t>
            </a:r>
            <a:endParaRPr lang="en-US" sz="1200" u="sng" dirty="0">
              <a:solidFill>
                <a:srgbClr val="0033CC"/>
              </a:solidFill>
              <a:latin typeface="Arial" pitchFamily="34" charset="0"/>
              <a:ea typeface="ＭＳ Ｐゴシック" pitchFamily="34" charset="-128"/>
            </a:endParaRPr>
          </a:p>
          <a:p>
            <a:pPr eaLnBrk="0" fontAlgn="base" hangingPunct="0">
              <a:spcBef>
                <a:spcPct val="0"/>
              </a:spcBef>
              <a:spcAft>
                <a:spcPct val="0"/>
              </a:spcAft>
            </a:pPr>
            <a:r>
              <a:rPr lang="en-US" sz="1200" dirty="0">
                <a:solidFill>
                  <a:srgbClr val="0033CC"/>
                </a:solidFill>
                <a:latin typeface="Arial" pitchFamily="34" charset="0"/>
                <a:ea typeface="ＭＳ Ｐゴシック" pitchFamily="34" charset="-128"/>
              </a:rPr>
              <a:t>***</a:t>
            </a:r>
            <a:r>
              <a:rPr lang="en-US" sz="1200" dirty="0" err="1">
                <a:solidFill>
                  <a:srgbClr val="0033CC"/>
                </a:solidFill>
                <a:latin typeface="Arial" pitchFamily="34" charset="0"/>
                <a:ea typeface="ＭＳ Ｐゴシック" pitchFamily="34" charset="-128"/>
              </a:rPr>
              <a:t>SaintA</a:t>
            </a:r>
            <a:r>
              <a:rPr lang="en-US" sz="1200" dirty="0">
                <a:solidFill>
                  <a:srgbClr val="0033CC"/>
                </a:solidFill>
                <a:latin typeface="Arial" pitchFamily="34" charset="0"/>
                <a:ea typeface="ＭＳ Ｐゴシック" pitchFamily="34" charset="-128"/>
              </a:rPr>
              <a:t> © 2014 All Rights Reserved</a:t>
            </a:r>
          </a:p>
        </p:txBody>
      </p:sp>
    </p:spTree>
    <p:extLst>
      <p:ext uri="{BB962C8B-B14F-4D97-AF65-F5344CB8AC3E}">
        <p14:creationId xmlns:p14="http://schemas.microsoft.com/office/powerpoint/2010/main" val="12747343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762000" y="914400"/>
          <a:ext cx="7696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065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u="sng" dirty="0" smtClean="0"/>
              <a:t>Drug Court Participant:</a:t>
            </a:r>
            <a:r>
              <a:rPr lang="en-US" dirty="0" smtClean="0"/>
              <a:t> “I have finally come to realize that I’ve use opiates/heroin mainly along with other mind altering substances to merely try and obtain a fulfillment, a momentary relief from all the pain and trauma </a:t>
            </a:r>
            <a:r>
              <a:rPr lang="en-US" smtClean="0"/>
              <a:t>I’ve endured in 26 years.”</a:t>
            </a:r>
            <a:endParaRPr lang="en-US" u="sng" dirty="0" smtClean="0"/>
          </a:p>
          <a:p>
            <a:r>
              <a:rPr lang="en-US" u="sng" dirty="0" smtClean="0"/>
              <a:t>Psychological evaluation</a:t>
            </a:r>
            <a:r>
              <a:rPr lang="en-US" dirty="0" smtClean="0"/>
              <a:t>: “this young [woman] is truly trying to struggle her way out of a series of painful, emotionally debilitating circumstances that were not her choice.”</a:t>
            </a:r>
          </a:p>
          <a:p>
            <a:r>
              <a:rPr lang="en-US" u="sng" dirty="0" smtClean="0"/>
              <a:t>Victim impact statement</a:t>
            </a:r>
            <a:r>
              <a:rPr lang="en-US" dirty="0" smtClean="0"/>
              <a:t>: “He would get mad, choke me up, drug me down stairs, bite me…My daughter saw it all. We don’t sleep at night…When we hear noises, we jump…”</a:t>
            </a:r>
          </a:p>
          <a:p>
            <a:r>
              <a:rPr lang="en-US" u="sng" dirty="0" smtClean="0"/>
              <a:t>Presentence Investigation report</a:t>
            </a:r>
            <a:r>
              <a:rPr lang="en-US" dirty="0" smtClean="0"/>
              <a:t>: “It appears that Mr. K is suffering from PTSD from being sexually assaulted at a young age.” </a:t>
            </a:r>
          </a:p>
          <a:p>
            <a:r>
              <a:rPr lang="en-US" u="sng" dirty="0" smtClean="0"/>
              <a:t>Divorce</a:t>
            </a:r>
            <a:r>
              <a:rPr lang="en-US" dirty="0" smtClean="0"/>
              <a:t>:  “There is domestic violence in this </a:t>
            </a:r>
            <a:r>
              <a:rPr lang="en-US" dirty="0"/>
              <a:t>relationship </a:t>
            </a:r>
            <a:r>
              <a:rPr lang="en-US" dirty="0" smtClean="0"/>
              <a:t>and </a:t>
            </a:r>
            <a:r>
              <a:rPr lang="en-US" dirty="0"/>
              <a:t>the child’s emotional well-being has been greatly impacted because of it. </a:t>
            </a:r>
            <a:r>
              <a:rPr lang="en-US" dirty="0" smtClean="0"/>
              <a:t>Dad is the primary aggressor sufficient to trigger the presumption against joint custody.”</a:t>
            </a:r>
          </a:p>
        </p:txBody>
      </p:sp>
      <p:sp>
        <p:nvSpPr>
          <p:cNvPr id="3" name="Title 2"/>
          <p:cNvSpPr>
            <a:spLocks noGrp="1"/>
          </p:cNvSpPr>
          <p:nvPr>
            <p:ph type="title"/>
          </p:nvPr>
        </p:nvSpPr>
        <p:spPr/>
        <p:txBody>
          <a:bodyPr/>
          <a:lstStyle/>
          <a:p>
            <a:r>
              <a:rPr lang="en-US" dirty="0" smtClean="0"/>
              <a:t>WHY TRAUMA?</a:t>
            </a:r>
            <a:endParaRPr lang="en-US" dirty="0"/>
          </a:p>
        </p:txBody>
      </p:sp>
    </p:spTree>
    <p:extLst>
      <p:ext uri="{BB962C8B-B14F-4D97-AF65-F5344CB8AC3E}">
        <p14:creationId xmlns:p14="http://schemas.microsoft.com/office/powerpoint/2010/main" val="163060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a:xfrm>
            <a:off x="0" y="304800"/>
            <a:ext cx="8229600" cy="1219200"/>
          </a:xfrm>
        </p:spPr>
        <p:txBody>
          <a:bodyPr/>
          <a:lstStyle/>
          <a:p>
            <a:r>
              <a:rPr lang="en-US" dirty="0" smtClean="0">
                <a:latin typeface="Trade Gothic LT Std" charset="0"/>
                <a:ea typeface="ＭＳ Ｐゴシック" pitchFamily="34" charset="-128"/>
                <a:cs typeface="Trade Gothic LT Std" charset="0"/>
              </a:rPr>
              <a:t>ACE Study – A Comparison*  </a:t>
            </a:r>
          </a:p>
        </p:txBody>
      </p:sp>
      <p:graphicFrame>
        <p:nvGraphicFramePr>
          <p:cNvPr id="2" name="Content Placeholder 8"/>
          <p:cNvGraphicFramePr>
            <a:graphicFrameLocks noGrp="1"/>
          </p:cNvGraphicFramePr>
          <p:nvPr>
            <p:ph idx="4294967295"/>
            <p:extLst>
              <p:ext uri="{D42A27DB-BD31-4B8C-83A1-F6EECF244321}">
                <p14:modId xmlns:p14="http://schemas.microsoft.com/office/powerpoint/2010/main" val="1222412627"/>
              </p:ext>
            </p:extLst>
          </p:nvPr>
        </p:nvGraphicFramePr>
        <p:xfrm>
          <a:off x="50800" y="1371600"/>
          <a:ext cx="8229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029200" y="6477000"/>
            <a:ext cx="457200" cy="369332"/>
          </a:xfrm>
          <a:prstGeom prst="rect">
            <a:avLst/>
          </a:prstGeom>
          <a:noFill/>
        </p:spPr>
        <p:txBody>
          <a:bodyPr wrap="square" rtlCol="0">
            <a:spAutoFit/>
          </a:bodyPr>
          <a:lstStyle/>
          <a:p>
            <a:endParaRPr lang="en-US" dirty="0">
              <a:solidFill>
                <a:prstClr val="black"/>
              </a:solidFill>
            </a:endParaRPr>
          </a:p>
        </p:txBody>
      </p:sp>
      <p:sp>
        <p:nvSpPr>
          <p:cNvPr id="4" name="TextBox 3"/>
          <p:cNvSpPr txBox="1"/>
          <p:nvPr/>
        </p:nvSpPr>
        <p:spPr>
          <a:xfrm>
            <a:off x="4572000" y="6324600"/>
            <a:ext cx="44196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884433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r>
              <a:rPr lang="en-US" dirty="0"/>
              <a:t>Alcoholism and alcohol abuse</a:t>
            </a:r>
          </a:p>
          <a:p>
            <a:r>
              <a:rPr lang="en-US" dirty="0"/>
              <a:t>Chronic obstructive pulmonary disease (COPD)</a:t>
            </a:r>
          </a:p>
          <a:p>
            <a:r>
              <a:rPr lang="en-US" dirty="0"/>
              <a:t>Depression</a:t>
            </a:r>
          </a:p>
          <a:p>
            <a:r>
              <a:rPr lang="en-US" dirty="0"/>
              <a:t>Fetal death</a:t>
            </a:r>
          </a:p>
          <a:p>
            <a:r>
              <a:rPr lang="en-US" dirty="0"/>
              <a:t>Health-related quality of life</a:t>
            </a:r>
          </a:p>
          <a:p>
            <a:r>
              <a:rPr lang="en-US" dirty="0"/>
              <a:t>Illicit drug use</a:t>
            </a:r>
          </a:p>
          <a:p>
            <a:r>
              <a:rPr lang="en-US" dirty="0"/>
              <a:t>Ischemic heart disease (IHD)</a:t>
            </a:r>
          </a:p>
          <a:p>
            <a:r>
              <a:rPr lang="en-US" dirty="0"/>
              <a:t>Liver disease</a:t>
            </a:r>
          </a:p>
          <a:p>
            <a:r>
              <a:rPr lang="en-US" dirty="0"/>
              <a:t>Risk for intimate partner violence</a:t>
            </a:r>
          </a:p>
          <a:p>
            <a:r>
              <a:rPr lang="en-US" dirty="0"/>
              <a:t>Multiple sexual partners</a:t>
            </a:r>
          </a:p>
          <a:p>
            <a:r>
              <a:rPr lang="en-US" dirty="0"/>
              <a:t>Sexually transmitted diseases (STDs)</a:t>
            </a:r>
          </a:p>
          <a:p>
            <a:r>
              <a:rPr lang="en-US" dirty="0"/>
              <a:t>Smoking</a:t>
            </a:r>
          </a:p>
          <a:p>
            <a:r>
              <a:rPr lang="en-US" dirty="0"/>
              <a:t>Suicide attempts</a:t>
            </a:r>
          </a:p>
          <a:p>
            <a:r>
              <a:rPr lang="en-US" dirty="0"/>
              <a:t>Unintended pregnancies</a:t>
            </a:r>
          </a:p>
          <a:p>
            <a:r>
              <a:rPr lang="en-US" dirty="0"/>
              <a:t>Early initiation of smoking</a:t>
            </a:r>
          </a:p>
          <a:p>
            <a:r>
              <a:rPr lang="en-US" dirty="0"/>
              <a:t>Early initiation of sexual activity</a:t>
            </a:r>
          </a:p>
          <a:p>
            <a:r>
              <a:rPr lang="en-US" dirty="0"/>
              <a:t>Adolescent pregnancy</a:t>
            </a:r>
          </a:p>
          <a:p>
            <a:endParaRPr lang="en-US" dirty="0"/>
          </a:p>
        </p:txBody>
      </p:sp>
      <p:sp>
        <p:nvSpPr>
          <p:cNvPr id="3" name="Title 2"/>
          <p:cNvSpPr>
            <a:spLocks noGrp="1"/>
          </p:cNvSpPr>
          <p:nvPr>
            <p:ph type="title"/>
          </p:nvPr>
        </p:nvSpPr>
        <p:spPr/>
        <p:txBody>
          <a:bodyPr/>
          <a:lstStyle/>
          <a:p>
            <a:r>
              <a:rPr lang="en-US" dirty="0" smtClean="0"/>
              <a:t>ACE Attributable Problems</a:t>
            </a:r>
            <a:endParaRPr lang="en-US" dirty="0"/>
          </a:p>
        </p:txBody>
      </p:sp>
      <p:sp>
        <p:nvSpPr>
          <p:cNvPr id="4" name="TextBox 3"/>
          <p:cNvSpPr txBox="1"/>
          <p:nvPr/>
        </p:nvSpPr>
        <p:spPr>
          <a:xfrm>
            <a:off x="5715000" y="6172200"/>
            <a:ext cx="2743200" cy="381000"/>
          </a:xfrm>
          <a:prstGeom prst="rect">
            <a:avLst/>
          </a:prstGeom>
          <a:noFill/>
        </p:spPr>
        <p:txBody>
          <a:bodyPr wrap="square" rtlCol="0">
            <a:spAutoFit/>
          </a:bodyPr>
          <a:lstStyle/>
          <a:p>
            <a:r>
              <a:rPr lang="en-US" dirty="0" smtClean="0"/>
              <a:t>CDC, 1995-1997</a:t>
            </a:r>
            <a:endParaRPr lang="en-US" dirty="0"/>
          </a:p>
        </p:txBody>
      </p:sp>
    </p:spTree>
    <p:extLst>
      <p:ext uri="{BB962C8B-B14F-4D97-AF65-F5344CB8AC3E}">
        <p14:creationId xmlns:p14="http://schemas.microsoft.com/office/powerpoint/2010/main" val="3751127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14400" y="5867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eaLnBrk="0" hangingPunct="0"/>
            <a:endParaRPr lang="en-US">
              <a:solidFill>
                <a:prstClr val="black"/>
              </a:solidFill>
              <a:latin typeface="Tahoma" pitchFamily="34" charset="0"/>
            </a:endParaRPr>
          </a:p>
        </p:txBody>
      </p:sp>
      <p:sp>
        <p:nvSpPr>
          <p:cNvPr id="38915" name="Rectangle 3"/>
          <p:cNvSpPr>
            <a:spLocks noChangeArrowheads="1"/>
          </p:cNvSpPr>
          <p:nvPr/>
        </p:nvSpPr>
        <p:spPr bwMode="auto">
          <a:xfrm>
            <a:off x="3505200" y="5715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prstClr val="black"/>
                </a:solidFill>
                <a:latin typeface="Univers" pitchFamily="34" charset="0"/>
              </a:rPr>
              <a:t>Ever addicted</a:t>
            </a:r>
          </a:p>
          <a:p>
            <a:pPr algn="ctr" eaLnBrk="0" hangingPunct="0"/>
            <a:r>
              <a:rPr lang="en-US" sz="1600" b="1">
                <a:solidFill>
                  <a:prstClr val="black"/>
                </a:solidFill>
                <a:latin typeface="Univers" pitchFamily="34" charset="0"/>
              </a:rPr>
              <a:t>to drugs</a:t>
            </a:r>
            <a:endParaRPr lang="en-US" sz="1600">
              <a:solidFill>
                <a:prstClr val="black"/>
              </a:solidFill>
              <a:latin typeface="Univers" pitchFamily="34" charset="0"/>
            </a:endParaRPr>
          </a:p>
        </p:txBody>
      </p:sp>
      <p:sp>
        <p:nvSpPr>
          <p:cNvPr id="38916" name="Rectangle 4"/>
          <p:cNvSpPr>
            <a:spLocks noChangeArrowheads="1"/>
          </p:cNvSpPr>
          <p:nvPr/>
        </p:nvSpPr>
        <p:spPr bwMode="auto">
          <a:xfrm>
            <a:off x="1524001" y="990600"/>
            <a:ext cx="636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b"/>
          <a:lstStyle/>
          <a:p>
            <a:pPr algn="ctr" eaLnBrk="0" hangingPunct="0"/>
            <a:r>
              <a:rPr lang="en-US" sz="3200" b="1">
                <a:solidFill>
                  <a:srgbClr val="464646"/>
                </a:solidFill>
                <a:latin typeface="Univers" pitchFamily="34" charset="0"/>
              </a:rPr>
              <a:t>ACE Score and Drug Abuse</a:t>
            </a:r>
          </a:p>
        </p:txBody>
      </p:sp>
      <p:graphicFrame>
        <p:nvGraphicFramePr>
          <p:cNvPr id="38917" name="Object 5">
            <a:hlinkClick r:id="" action="ppaction://ole?verb=0"/>
          </p:cNvPr>
          <p:cNvGraphicFramePr>
            <a:graphicFrameLocks/>
          </p:cNvGraphicFramePr>
          <p:nvPr/>
        </p:nvGraphicFramePr>
        <p:xfrm>
          <a:off x="685800" y="838200"/>
          <a:ext cx="7785100" cy="4794250"/>
        </p:xfrm>
        <a:graphic>
          <a:graphicData uri="http://schemas.openxmlformats.org/presentationml/2006/ole">
            <mc:AlternateContent xmlns:mc="http://schemas.openxmlformats.org/markup-compatibility/2006">
              <mc:Choice xmlns:v="urn:schemas-microsoft-com:vml" Requires="v">
                <p:oleObj spid="_x0000_s1033" name="Chart" r:id="rId4" imgW="8610574" imgH="5476952" progId="MSGraph.Chart.8">
                  <p:embed followColorScheme="full"/>
                </p:oleObj>
              </mc:Choice>
              <mc:Fallback>
                <p:oleObj name="Chart" r:id="rId4" imgW="8610574" imgH="5476952" progId="MSGraph.Chart.8">
                  <p:embed followColorScheme="full"/>
                  <p:pic>
                    <p:nvPicPr>
                      <p:cNvPr id="0" name=""/>
                      <p:cNvPicPr>
                        <a:picLocks noChangeArrowheads="1"/>
                      </p:cNvPicPr>
                      <p:nvPr/>
                    </p:nvPicPr>
                    <p:blipFill>
                      <a:blip r:embed="rId5"/>
                      <a:srcRect/>
                      <a:stretch>
                        <a:fillRect/>
                      </a:stretch>
                    </p:blipFill>
                    <p:spPr bwMode="auto">
                      <a:xfrm>
                        <a:off x="685800" y="838200"/>
                        <a:ext cx="77851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8" name="Rectangle 6"/>
          <p:cNvSpPr>
            <a:spLocks noChangeArrowheads="1"/>
          </p:cNvSpPr>
          <p:nvPr/>
        </p:nvSpPr>
        <p:spPr bwMode="auto">
          <a:xfrm>
            <a:off x="1219200" y="5715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prstClr val="black"/>
                </a:solidFill>
                <a:latin typeface="Univers" pitchFamily="34" charset="0"/>
              </a:rPr>
              <a:t>Ever had a</a:t>
            </a:r>
          </a:p>
          <a:p>
            <a:pPr algn="ctr" eaLnBrk="0" hangingPunct="0"/>
            <a:r>
              <a:rPr lang="en-US" sz="1600" b="1">
                <a:solidFill>
                  <a:prstClr val="black"/>
                </a:solidFill>
                <a:latin typeface="Univers" pitchFamily="34" charset="0"/>
              </a:rPr>
              <a:t>drug problem</a:t>
            </a:r>
            <a:endParaRPr lang="en-US" sz="1600">
              <a:solidFill>
                <a:prstClr val="black"/>
              </a:solidFill>
              <a:latin typeface="Univers" pitchFamily="34" charset="0"/>
            </a:endParaRPr>
          </a:p>
        </p:txBody>
      </p:sp>
      <p:sp>
        <p:nvSpPr>
          <p:cNvPr id="38919" name="Rectangle 7"/>
          <p:cNvSpPr>
            <a:spLocks noChangeArrowheads="1"/>
          </p:cNvSpPr>
          <p:nvPr/>
        </p:nvSpPr>
        <p:spPr bwMode="auto">
          <a:xfrm>
            <a:off x="5791200" y="5715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r>
              <a:rPr lang="en-US" sz="1600" b="1">
                <a:solidFill>
                  <a:prstClr val="black"/>
                </a:solidFill>
                <a:latin typeface="Univers" pitchFamily="34" charset="0"/>
              </a:rPr>
              <a:t>Ever injected</a:t>
            </a:r>
          </a:p>
          <a:p>
            <a:pPr algn="ctr" eaLnBrk="0" hangingPunct="0"/>
            <a:r>
              <a:rPr lang="en-US" sz="1600" b="1">
                <a:solidFill>
                  <a:prstClr val="black"/>
                </a:solidFill>
                <a:latin typeface="Univers" pitchFamily="34" charset="0"/>
              </a:rPr>
              <a:t>drugs</a:t>
            </a:r>
            <a:endParaRPr lang="en-US" sz="1600">
              <a:solidFill>
                <a:prstClr val="black"/>
              </a:solidFill>
              <a:latin typeface="Univers" pitchFamily="34" charset="0"/>
            </a:endParaRPr>
          </a:p>
        </p:txBody>
      </p:sp>
      <p:sp>
        <p:nvSpPr>
          <p:cNvPr id="38920" name="Text Box 8"/>
          <p:cNvSpPr txBox="1">
            <a:spLocks noChangeArrowheads="1"/>
          </p:cNvSpPr>
          <p:nvPr/>
        </p:nvSpPr>
        <p:spPr bwMode="auto">
          <a:xfrm>
            <a:off x="3965575" y="6527802"/>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spcBef>
                <a:spcPct val="50000"/>
              </a:spcBef>
            </a:pPr>
            <a:r>
              <a:rPr lang="en-US">
                <a:solidFill>
                  <a:prstClr val="black"/>
                </a:solidFill>
                <a:latin typeface="Tahoma" pitchFamily="34" charset="0"/>
              </a:rPr>
              <a:t>Dr. Robert Anda – CDC </a:t>
            </a:r>
          </a:p>
        </p:txBody>
      </p:sp>
      <p:sp>
        <p:nvSpPr>
          <p:cNvPr id="38921" name="TextBox 8"/>
          <p:cNvSpPr txBox="1">
            <a:spLocks noChangeArrowheads="1"/>
          </p:cNvSpPr>
          <p:nvPr/>
        </p:nvSpPr>
        <p:spPr bwMode="auto">
          <a:xfrm>
            <a:off x="7848601" y="6296025"/>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FFC000"/>
                </a:solidFill>
              </a:rPr>
              <a:t>Impact</a:t>
            </a:r>
          </a:p>
        </p:txBody>
      </p:sp>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8082430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9139940" cy="6854955"/>
          </a:xfrm>
          <a:prstGeom prst="rect">
            <a:avLst/>
          </a:prstGeom>
        </p:spPr>
      </p:pic>
    </p:spTree>
    <p:extLst>
      <p:ext uri="{BB962C8B-B14F-4D97-AF65-F5344CB8AC3E}">
        <p14:creationId xmlns:p14="http://schemas.microsoft.com/office/powerpoint/2010/main" val="779539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ACES IN WISCONSIN</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9217" y="1481138"/>
            <a:ext cx="4225566"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6400800"/>
            <a:ext cx="2667000" cy="369332"/>
          </a:xfrm>
          <a:prstGeom prst="rect">
            <a:avLst/>
          </a:prstGeom>
          <a:noFill/>
        </p:spPr>
        <p:txBody>
          <a:bodyPr wrap="square" rtlCol="0">
            <a:spAutoFit/>
          </a:bodyPr>
          <a:lstStyle/>
          <a:p>
            <a:r>
              <a:rPr lang="en-US" dirty="0" smtClean="0"/>
              <a:t>WI CTF, 2012-2014</a:t>
            </a:r>
            <a:endParaRPr lang="en-US" dirty="0"/>
          </a:p>
        </p:txBody>
      </p:sp>
    </p:spTree>
    <p:extLst>
      <p:ext uri="{BB962C8B-B14F-4D97-AF65-F5344CB8AC3E}">
        <p14:creationId xmlns:p14="http://schemas.microsoft.com/office/powerpoint/2010/main" val="138542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Content Placeholder 5"/>
          <p:cNvSpPr>
            <a:spLocks noGrp="1"/>
          </p:cNvSpPr>
          <p:nvPr>
            <p:ph sz="half" idx="4294967295"/>
          </p:nvPr>
        </p:nvSpPr>
        <p:spPr>
          <a:xfrm>
            <a:off x="1663701" y="274638"/>
            <a:ext cx="7480300" cy="4572000"/>
          </a:xfrm>
          <a:noFill/>
        </p:spPr>
        <p:txBody>
          <a:bodyPr>
            <a:normAutofit/>
          </a:bodyPr>
          <a:lstStyle/>
          <a:p>
            <a:pPr marL="0" indent="0">
              <a:buNone/>
            </a:pPr>
            <a:r>
              <a:rPr lang="en-US" sz="2800" dirty="0">
                <a:ea typeface="ＭＳ Ｐゴシック" pitchFamily="34" charset="-128"/>
              </a:rPr>
              <a:t>“ACEs may be the single leading determinant of the health and well being of our country”</a:t>
            </a:r>
          </a:p>
          <a:p>
            <a:pPr marL="0" indent="0">
              <a:buNone/>
            </a:pPr>
            <a:r>
              <a:rPr lang="en-US" sz="2800" dirty="0">
                <a:ea typeface="ＭＳ Ｐゴシック" pitchFamily="34" charset="-128"/>
              </a:rPr>
              <a:t>			</a:t>
            </a:r>
          </a:p>
          <a:p>
            <a:pPr marL="0" indent="0">
              <a:buNone/>
            </a:pPr>
            <a:r>
              <a:rPr lang="en-US" dirty="0">
                <a:ea typeface="ＭＳ Ｐゴシック" pitchFamily="34" charset="-128"/>
              </a:rPr>
              <a:t>	</a:t>
            </a:r>
            <a:r>
              <a:rPr lang="en-US" dirty="0" smtClean="0">
                <a:ea typeface="ＭＳ Ｐゴシック" pitchFamily="34" charset="-128"/>
              </a:rPr>
              <a:t>		-Dr Rob </a:t>
            </a:r>
            <a:r>
              <a:rPr lang="en-US" dirty="0" err="1" smtClean="0">
                <a:ea typeface="ＭＳ Ｐゴシック" pitchFamily="34" charset="-128"/>
              </a:rPr>
              <a:t>Anda</a:t>
            </a:r>
            <a:endParaRPr lang="en-US" dirty="0" smtClean="0">
              <a:ea typeface="ＭＳ Ｐゴシック" pitchFamily="34" charset="-128"/>
            </a:endParaRPr>
          </a:p>
          <a:p>
            <a:pPr marL="0" indent="0">
              <a:buNone/>
            </a:pPr>
            <a:r>
              <a:rPr lang="en-US" dirty="0" smtClean="0">
                <a:ea typeface="ＭＳ Ｐゴシック" pitchFamily="34" charset="-128"/>
              </a:rPr>
              <a:t>			</a:t>
            </a:r>
          </a:p>
        </p:txBody>
      </p:sp>
      <p:pic>
        <p:nvPicPr>
          <p:cNvPr id="2051" name="Picture 3" descr="C:\Users\TPG1104\Pictures\Rob Anda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2819400"/>
            <a:ext cx="2307771"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0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EPyramid"/>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tretch>
            <a:fillRect/>
          </a:stretch>
        </p:blipFill>
        <p:spPr bwMode="auto">
          <a:xfrm>
            <a:off x="1" y="1293813"/>
            <a:ext cx="6418263"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idx="4294967295"/>
          </p:nvPr>
        </p:nvSpPr>
        <p:spPr>
          <a:xfrm>
            <a:off x="0" y="274638"/>
            <a:ext cx="8229600" cy="1143000"/>
          </a:xfrm>
        </p:spPr>
        <p:txBody>
          <a:bodyPr>
            <a:normAutofit/>
          </a:bodyPr>
          <a:lstStyle/>
          <a:p>
            <a:pPr algn="ctr"/>
            <a:r>
              <a:rPr lang="en-US" dirty="0" smtClean="0"/>
              <a:t>How Does This Happen?  </a:t>
            </a:r>
            <a:endParaRPr lang="en-US" dirty="0"/>
          </a:p>
        </p:txBody>
      </p:sp>
      <p:sp>
        <p:nvSpPr>
          <p:cNvPr id="2" name="TextBox 1"/>
          <p:cNvSpPr txBox="1"/>
          <p:nvPr/>
        </p:nvSpPr>
        <p:spPr>
          <a:xfrm>
            <a:off x="6705600" y="6172200"/>
            <a:ext cx="2286000" cy="369332"/>
          </a:xfrm>
          <a:prstGeom prst="rect">
            <a:avLst/>
          </a:prstGeom>
          <a:noFill/>
        </p:spPr>
        <p:txBody>
          <a:bodyPr wrap="square" rtlCol="0">
            <a:spAutoFit/>
          </a:bodyPr>
          <a:lstStyle/>
          <a:p>
            <a:r>
              <a:rPr lang="en-US" dirty="0" smtClean="0"/>
              <a:t>CDC 1995-1997</a:t>
            </a:r>
            <a:endParaRPr lang="en-US" dirty="0"/>
          </a:p>
        </p:txBody>
      </p:sp>
    </p:spTree>
    <p:extLst>
      <p:ext uri="{BB962C8B-B14F-4D97-AF65-F5344CB8AC3E}">
        <p14:creationId xmlns:p14="http://schemas.microsoft.com/office/powerpoint/2010/main" val="3707231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914" name="Group 2"/>
          <p:cNvGrpSpPr>
            <a:grpSpLocks noChangeAspect="1"/>
          </p:cNvGrpSpPr>
          <p:nvPr/>
        </p:nvGrpSpPr>
        <p:grpSpPr bwMode="auto">
          <a:xfrm>
            <a:off x="182564" y="457200"/>
            <a:ext cx="8961437" cy="5372100"/>
            <a:chOff x="4750" y="2085"/>
            <a:chExt cx="7840" cy="4722"/>
          </a:xfrm>
        </p:grpSpPr>
        <p:sp>
          <p:nvSpPr>
            <p:cNvPr id="166918" name="AutoShape 3"/>
            <p:cNvSpPr>
              <a:spLocks noChangeAspect="1" noChangeArrowheads="1"/>
            </p:cNvSpPr>
            <p:nvPr/>
          </p:nvSpPr>
          <p:spPr bwMode="auto">
            <a:xfrm>
              <a:off x="4750" y="2085"/>
              <a:ext cx="7840" cy="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000000"/>
                </a:solidFill>
              </a:endParaRPr>
            </a:p>
          </p:txBody>
        </p:sp>
        <p:sp>
          <p:nvSpPr>
            <p:cNvPr id="166919" name="AutoShape 4"/>
            <p:cNvSpPr>
              <a:spLocks noChangeArrowheads="1"/>
            </p:cNvSpPr>
            <p:nvPr/>
          </p:nvSpPr>
          <p:spPr bwMode="auto">
            <a:xfrm>
              <a:off x="5590" y="3291"/>
              <a:ext cx="400" cy="401"/>
            </a:xfrm>
            <a:prstGeom prst="downArrow">
              <a:avLst>
                <a:gd name="adj1" fmla="val 50000"/>
                <a:gd name="adj2" fmla="val 25063"/>
              </a:avLst>
            </a:prstGeom>
            <a:solidFill>
              <a:srgbClr val="000000"/>
            </a:solidFill>
            <a:ln w="9525">
              <a:solidFill>
                <a:srgbClr val="000000"/>
              </a:solidFill>
              <a:miter lim="800000"/>
              <a:headEnd/>
              <a:tailEnd/>
            </a:ln>
          </p:spPr>
          <p:txBody>
            <a:bodyPr/>
            <a:lstStyle/>
            <a:p>
              <a:endParaRPr lang="en-US"/>
            </a:p>
          </p:txBody>
        </p:sp>
        <p:sp>
          <p:nvSpPr>
            <p:cNvPr id="166920" name="Oval 5"/>
            <p:cNvSpPr>
              <a:spLocks noChangeArrowheads="1"/>
            </p:cNvSpPr>
            <p:nvPr/>
          </p:nvSpPr>
          <p:spPr bwMode="auto">
            <a:xfrm>
              <a:off x="5890" y="4496"/>
              <a:ext cx="1700" cy="803"/>
            </a:xfrm>
            <a:prstGeom prst="ellipse">
              <a:avLst/>
            </a:prstGeom>
            <a:solidFill>
              <a:srgbClr val="FFFFFF"/>
            </a:solidFill>
            <a:ln w="9525">
              <a:solidFill>
                <a:srgbClr val="000000"/>
              </a:solidFill>
              <a:round/>
              <a:headEnd/>
              <a:tailEnd/>
            </a:ln>
          </p:spPr>
          <p:txBody>
            <a:bodyPr/>
            <a:lstStyle/>
            <a:p>
              <a:endParaRPr lang="en-US"/>
            </a:p>
          </p:txBody>
        </p:sp>
        <p:sp>
          <p:nvSpPr>
            <p:cNvPr id="166921" name="Text Box 6"/>
            <p:cNvSpPr txBox="1">
              <a:spLocks noChangeArrowheads="1"/>
            </p:cNvSpPr>
            <p:nvPr/>
          </p:nvSpPr>
          <p:spPr bwMode="auto">
            <a:xfrm>
              <a:off x="6290" y="4597"/>
              <a:ext cx="960" cy="5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rgbClr val="000000"/>
                  </a:solidFill>
                  <a:latin typeface="Times New Roman" pitchFamily="18" charset="0"/>
                </a:rPr>
                <a:t>Sensory Thalamus</a:t>
              </a:r>
              <a:endParaRPr lang="en-US">
                <a:solidFill>
                  <a:srgbClr val="000000"/>
                </a:solidFill>
              </a:endParaRPr>
            </a:p>
          </p:txBody>
        </p:sp>
        <p:sp>
          <p:nvSpPr>
            <p:cNvPr id="166922" name="Text Box 7"/>
            <p:cNvSpPr txBox="1">
              <a:spLocks noChangeArrowheads="1"/>
            </p:cNvSpPr>
            <p:nvPr/>
          </p:nvSpPr>
          <p:spPr bwMode="auto">
            <a:xfrm>
              <a:off x="5990" y="3893"/>
              <a:ext cx="800" cy="30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Vestibular</a:t>
              </a:r>
              <a:endParaRPr lang="en-US">
                <a:solidFill>
                  <a:srgbClr val="000000"/>
                </a:solidFill>
              </a:endParaRPr>
            </a:p>
          </p:txBody>
        </p:sp>
        <p:sp>
          <p:nvSpPr>
            <p:cNvPr id="166923" name="Text Box 8"/>
            <p:cNvSpPr txBox="1">
              <a:spLocks noChangeArrowheads="1"/>
            </p:cNvSpPr>
            <p:nvPr/>
          </p:nvSpPr>
          <p:spPr bwMode="auto">
            <a:xfrm>
              <a:off x="4890" y="4496"/>
              <a:ext cx="600" cy="30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Touch</a:t>
              </a:r>
              <a:endParaRPr lang="en-US">
                <a:solidFill>
                  <a:srgbClr val="000000"/>
                </a:solidFill>
              </a:endParaRPr>
            </a:p>
          </p:txBody>
        </p:sp>
        <p:sp>
          <p:nvSpPr>
            <p:cNvPr id="166924" name="Text Box 9"/>
            <p:cNvSpPr txBox="1">
              <a:spLocks noChangeArrowheads="1"/>
            </p:cNvSpPr>
            <p:nvPr/>
          </p:nvSpPr>
          <p:spPr bwMode="auto">
            <a:xfrm>
              <a:off x="4950" y="4898"/>
              <a:ext cx="500" cy="30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Taste</a:t>
              </a:r>
              <a:endParaRPr lang="en-US">
                <a:solidFill>
                  <a:srgbClr val="000000"/>
                </a:solidFill>
              </a:endParaRPr>
            </a:p>
          </p:txBody>
        </p:sp>
        <p:sp>
          <p:nvSpPr>
            <p:cNvPr id="166925" name="Text Box 10"/>
            <p:cNvSpPr txBox="1">
              <a:spLocks noChangeArrowheads="1"/>
            </p:cNvSpPr>
            <p:nvPr/>
          </p:nvSpPr>
          <p:spPr bwMode="auto">
            <a:xfrm>
              <a:off x="4990" y="5300"/>
              <a:ext cx="600" cy="301"/>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Smell</a:t>
              </a:r>
              <a:endParaRPr lang="en-US">
                <a:solidFill>
                  <a:srgbClr val="000000"/>
                </a:solidFill>
              </a:endParaRPr>
            </a:p>
          </p:txBody>
        </p:sp>
        <p:sp>
          <p:nvSpPr>
            <p:cNvPr id="166926" name="Text Box 11"/>
            <p:cNvSpPr txBox="1">
              <a:spLocks noChangeArrowheads="1"/>
            </p:cNvSpPr>
            <p:nvPr/>
          </p:nvSpPr>
          <p:spPr bwMode="auto">
            <a:xfrm>
              <a:off x="4890" y="4094"/>
              <a:ext cx="1000" cy="30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Propriocentric</a:t>
              </a:r>
              <a:endParaRPr lang="en-US">
                <a:solidFill>
                  <a:srgbClr val="000000"/>
                </a:solidFill>
              </a:endParaRPr>
            </a:p>
          </p:txBody>
        </p:sp>
        <p:sp>
          <p:nvSpPr>
            <p:cNvPr id="166927" name="Text Box 12"/>
            <p:cNvSpPr txBox="1">
              <a:spLocks noChangeArrowheads="1"/>
            </p:cNvSpPr>
            <p:nvPr/>
          </p:nvSpPr>
          <p:spPr bwMode="auto">
            <a:xfrm>
              <a:off x="5790" y="5702"/>
              <a:ext cx="600" cy="30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Sound</a:t>
              </a:r>
              <a:endParaRPr lang="en-US">
                <a:solidFill>
                  <a:srgbClr val="000000"/>
                </a:solidFill>
              </a:endParaRPr>
            </a:p>
          </p:txBody>
        </p:sp>
        <p:sp>
          <p:nvSpPr>
            <p:cNvPr id="166928" name="Text Box 13"/>
            <p:cNvSpPr txBox="1">
              <a:spLocks noChangeArrowheads="1"/>
            </p:cNvSpPr>
            <p:nvPr/>
          </p:nvSpPr>
          <p:spPr bwMode="auto">
            <a:xfrm>
              <a:off x="6490" y="5802"/>
              <a:ext cx="500" cy="30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Sight</a:t>
              </a:r>
              <a:endParaRPr lang="en-US">
                <a:solidFill>
                  <a:srgbClr val="000000"/>
                </a:solidFill>
              </a:endParaRPr>
            </a:p>
          </p:txBody>
        </p:sp>
        <p:sp>
          <p:nvSpPr>
            <p:cNvPr id="166929" name="Text Box 14"/>
            <p:cNvSpPr txBox="1">
              <a:spLocks noChangeArrowheads="1"/>
            </p:cNvSpPr>
            <p:nvPr/>
          </p:nvSpPr>
          <p:spPr bwMode="auto">
            <a:xfrm>
              <a:off x="5190" y="2386"/>
              <a:ext cx="1300" cy="704"/>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rgbClr val="000000"/>
                  </a:solidFill>
                </a:rPr>
                <a:t>Environmental Input</a:t>
              </a:r>
            </a:p>
          </p:txBody>
        </p:sp>
        <p:sp>
          <p:nvSpPr>
            <p:cNvPr id="166930" name="AutoShape 15"/>
            <p:cNvSpPr>
              <a:spLocks noChangeArrowheads="1"/>
            </p:cNvSpPr>
            <p:nvPr/>
          </p:nvSpPr>
          <p:spPr bwMode="auto">
            <a:xfrm>
              <a:off x="6450" y="4295"/>
              <a:ext cx="100" cy="201"/>
            </a:xfrm>
            <a:prstGeom prst="downArrow">
              <a:avLst>
                <a:gd name="adj1" fmla="val 50000"/>
                <a:gd name="adj2" fmla="val 50250"/>
              </a:avLst>
            </a:prstGeom>
            <a:solidFill>
              <a:srgbClr val="FFFFFF"/>
            </a:solidFill>
            <a:ln w="9525">
              <a:solidFill>
                <a:srgbClr val="000000"/>
              </a:solidFill>
              <a:miter lim="800000"/>
              <a:headEnd/>
              <a:tailEnd/>
            </a:ln>
          </p:spPr>
          <p:txBody>
            <a:bodyPr/>
            <a:lstStyle/>
            <a:p>
              <a:endParaRPr lang="en-US"/>
            </a:p>
          </p:txBody>
        </p:sp>
        <p:sp>
          <p:nvSpPr>
            <p:cNvPr id="166931" name="AutoShape 16"/>
            <p:cNvSpPr>
              <a:spLocks noChangeArrowheads="1"/>
            </p:cNvSpPr>
            <p:nvPr/>
          </p:nvSpPr>
          <p:spPr bwMode="auto">
            <a:xfrm rot="-1395653">
              <a:off x="5790" y="4396"/>
              <a:ext cx="109" cy="201"/>
            </a:xfrm>
            <a:prstGeom prst="downArrow">
              <a:avLst>
                <a:gd name="adj1" fmla="val 50000"/>
                <a:gd name="adj2" fmla="val 46101"/>
              </a:avLst>
            </a:prstGeom>
            <a:solidFill>
              <a:srgbClr val="FFFFFF"/>
            </a:solidFill>
            <a:ln w="9525">
              <a:solidFill>
                <a:srgbClr val="000000"/>
              </a:solidFill>
              <a:miter lim="800000"/>
              <a:headEnd/>
              <a:tailEnd/>
            </a:ln>
          </p:spPr>
          <p:txBody>
            <a:bodyPr/>
            <a:lstStyle/>
            <a:p>
              <a:endParaRPr lang="en-US"/>
            </a:p>
          </p:txBody>
        </p:sp>
        <p:sp>
          <p:nvSpPr>
            <p:cNvPr id="166932" name="AutoShape 17"/>
            <p:cNvSpPr>
              <a:spLocks noChangeArrowheads="1"/>
            </p:cNvSpPr>
            <p:nvPr/>
          </p:nvSpPr>
          <p:spPr bwMode="auto">
            <a:xfrm rot="1295718">
              <a:off x="5590" y="4597"/>
              <a:ext cx="200" cy="100"/>
            </a:xfrm>
            <a:prstGeom prst="rightArrow">
              <a:avLst>
                <a:gd name="adj1" fmla="val 50000"/>
                <a:gd name="adj2" fmla="val 50000"/>
              </a:avLst>
            </a:prstGeom>
            <a:solidFill>
              <a:srgbClr val="FFFFFF"/>
            </a:solidFill>
            <a:ln w="9525">
              <a:solidFill>
                <a:srgbClr val="000000"/>
              </a:solidFill>
              <a:miter lim="800000"/>
              <a:headEnd/>
              <a:tailEnd/>
            </a:ln>
          </p:spPr>
          <p:txBody>
            <a:bodyPr/>
            <a:lstStyle/>
            <a:p>
              <a:endParaRPr lang="en-US"/>
            </a:p>
          </p:txBody>
        </p:sp>
        <p:sp>
          <p:nvSpPr>
            <p:cNvPr id="166933" name="AutoShape 18"/>
            <p:cNvSpPr>
              <a:spLocks noChangeArrowheads="1"/>
            </p:cNvSpPr>
            <p:nvPr/>
          </p:nvSpPr>
          <p:spPr bwMode="auto">
            <a:xfrm>
              <a:off x="5490" y="4897"/>
              <a:ext cx="200" cy="100"/>
            </a:xfrm>
            <a:prstGeom prst="rightArrow">
              <a:avLst>
                <a:gd name="adj1" fmla="val 50000"/>
                <a:gd name="adj2" fmla="val 50000"/>
              </a:avLst>
            </a:prstGeom>
            <a:solidFill>
              <a:srgbClr val="FFFFFF"/>
            </a:solidFill>
            <a:ln w="9525">
              <a:solidFill>
                <a:srgbClr val="000000"/>
              </a:solidFill>
              <a:miter lim="800000"/>
              <a:headEnd/>
              <a:tailEnd/>
            </a:ln>
          </p:spPr>
          <p:txBody>
            <a:bodyPr/>
            <a:lstStyle/>
            <a:p>
              <a:endParaRPr lang="en-US"/>
            </a:p>
          </p:txBody>
        </p:sp>
        <p:sp>
          <p:nvSpPr>
            <p:cNvPr id="166934" name="AutoShape 19"/>
            <p:cNvSpPr>
              <a:spLocks noChangeArrowheads="1"/>
            </p:cNvSpPr>
            <p:nvPr/>
          </p:nvSpPr>
          <p:spPr bwMode="auto">
            <a:xfrm rot="-1594427">
              <a:off x="5690" y="5200"/>
              <a:ext cx="328" cy="99"/>
            </a:xfrm>
            <a:prstGeom prst="rightArrow">
              <a:avLst>
                <a:gd name="adj1" fmla="val 50000"/>
                <a:gd name="adj2" fmla="val 82828"/>
              </a:avLst>
            </a:prstGeom>
            <a:solidFill>
              <a:srgbClr val="FFFFFF"/>
            </a:solidFill>
            <a:ln w="9525">
              <a:solidFill>
                <a:srgbClr val="000000"/>
              </a:solidFill>
              <a:miter lim="800000"/>
              <a:headEnd/>
              <a:tailEnd/>
            </a:ln>
          </p:spPr>
          <p:txBody>
            <a:bodyPr/>
            <a:lstStyle/>
            <a:p>
              <a:endParaRPr lang="en-US"/>
            </a:p>
          </p:txBody>
        </p:sp>
        <p:sp>
          <p:nvSpPr>
            <p:cNvPr id="166935" name="AutoShape 20"/>
            <p:cNvSpPr>
              <a:spLocks noChangeArrowheads="1"/>
            </p:cNvSpPr>
            <p:nvPr/>
          </p:nvSpPr>
          <p:spPr bwMode="auto">
            <a:xfrm>
              <a:off x="6190" y="5300"/>
              <a:ext cx="100" cy="301"/>
            </a:xfrm>
            <a:prstGeom prst="upArrow">
              <a:avLst>
                <a:gd name="adj1" fmla="val 50000"/>
                <a:gd name="adj2" fmla="val 75250"/>
              </a:avLst>
            </a:prstGeom>
            <a:solidFill>
              <a:srgbClr val="FFFFFF"/>
            </a:solidFill>
            <a:ln w="9525">
              <a:solidFill>
                <a:srgbClr val="000000"/>
              </a:solidFill>
              <a:miter lim="800000"/>
              <a:headEnd/>
              <a:tailEnd/>
            </a:ln>
          </p:spPr>
          <p:txBody>
            <a:bodyPr/>
            <a:lstStyle/>
            <a:p>
              <a:endParaRPr lang="en-US"/>
            </a:p>
          </p:txBody>
        </p:sp>
        <p:sp>
          <p:nvSpPr>
            <p:cNvPr id="166936" name="AutoShape 21"/>
            <p:cNvSpPr>
              <a:spLocks noChangeArrowheads="1"/>
            </p:cNvSpPr>
            <p:nvPr/>
          </p:nvSpPr>
          <p:spPr bwMode="auto">
            <a:xfrm>
              <a:off x="6690" y="5400"/>
              <a:ext cx="100" cy="302"/>
            </a:xfrm>
            <a:prstGeom prst="upArrow">
              <a:avLst>
                <a:gd name="adj1" fmla="val 50000"/>
                <a:gd name="adj2" fmla="val 75500"/>
              </a:avLst>
            </a:prstGeom>
            <a:solidFill>
              <a:srgbClr val="FFFFFF"/>
            </a:solidFill>
            <a:ln w="9525">
              <a:solidFill>
                <a:srgbClr val="000000"/>
              </a:solidFill>
              <a:miter lim="800000"/>
              <a:headEnd/>
              <a:tailEnd/>
            </a:ln>
          </p:spPr>
          <p:txBody>
            <a:bodyPr/>
            <a:lstStyle/>
            <a:p>
              <a:endParaRPr lang="en-US"/>
            </a:p>
          </p:txBody>
        </p:sp>
        <p:sp>
          <p:nvSpPr>
            <p:cNvPr id="166937" name="Oval 22"/>
            <p:cNvSpPr>
              <a:spLocks noChangeArrowheads="1"/>
            </p:cNvSpPr>
            <p:nvPr/>
          </p:nvSpPr>
          <p:spPr bwMode="auto">
            <a:xfrm>
              <a:off x="8490" y="2587"/>
              <a:ext cx="1700" cy="704"/>
            </a:xfrm>
            <a:prstGeom prst="ellipse">
              <a:avLst/>
            </a:prstGeom>
            <a:solidFill>
              <a:srgbClr val="FFFFFF"/>
            </a:solidFill>
            <a:ln w="9525">
              <a:solidFill>
                <a:srgbClr val="000000"/>
              </a:solidFill>
              <a:round/>
              <a:headEnd/>
              <a:tailEnd/>
            </a:ln>
          </p:spPr>
          <p:txBody>
            <a:bodyPr/>
            <a:lstStyle/>
            <a:p>
              <a:endParaRPr lang="en-US"/>
            </a:p>
          </p:txBody>
        </p:sp>
        <p:sp>
          <p:nvSpPr>
            <p:cNvPr id="166938" name="Oval 23"/>
            <p:cNvSpPr>
              <a:spLocks noChangeArrowheads="1"/>
            </p:cNvSpPr>
            <p:nvPr/>
          </p:nvSpPr>
          <p:spPr bwMode="auto">
            <a:xfrm>
              <a:off x="8590" y="3692"/>
              <a:ext cx="1600" cy="503"/>
            </a:xfrm>
            <a:prstGeom prst="ellipse">
              <a:avLst/>
            </a:prstGeom>
            <a:solidFill>
              <a:srgbClr val="FFFFFF"/>
            </a:solidFill>
            <a:ln w="9525">
              <a:solidFill>
                <a:srgbClr val="000000"/>
              </a:solidFill>
              <a:round/>
              <a:headEnd/>
              <a:tailEnd/>
            </a:ln>
          </p:spPr>
          <p:txBody>
            <a:bodyPr/>
            <a:lstStyle/>
            <a:p>
              <a:endParaRPr lang="en-US"/>
            </a:p>
          </p:txBody>
        </p:sp>
        <p:sp>
          <p:nvSpPr>
            <p:cNvPr id="166939" name="Oval 24"/>
            <p:cNvSpPr>
              <a:spLocks noChangeArrowheads="1"/>
            </p:cNvSpPr>
            <p:nvPr/>
          </p:nvSpPr>
          <p:spPr bwMode="auto">
            <a:xfrm>
              <a:off x="10150" y="4396"/>
              <a:ext cx="1500" cy="804"/>
            </a:xfrm>
            <a:prstGeom prst="ellipse">
              <a:avLst/>
            </a:prstGeom>
            <a:solidFill>
              <a:srgbClr val="FFFFFF"/>
            </a:solidFill>
            <a:ln w="9525">
              <a:solidFill>
                <a:srgbClr val="000000"/>
              </a:solidFill>
              <a:round/>
              <a:headEnd/>
              <a:tailEnd/>
            </a:ln>
          </p:spPr>
          <p:txBody>
            <a:bodyPr/>
            <a:lstStyle/>
            <a:p>
              <a:endParaRPr lang="en-US"/>
            </a:p>
          </p:txBody>
        </p:sp>
        <p:sp>
          <p:nvSpPr>
            <p:cNvPr id="166940" name="Text Box 25"/>
            <p:cNvSpPr txBox="1">
              <a:spLocks noChangeArrowheads="1"/>
            </p:cNvSpPr>
            <p:nvPr/>
          </p:nvSpPr>
          <p:spPr bwMode="auto">
            <a:xfrm>
              <a:off x="8990" y="2788"/>
              <a:ext cx="700" cy="3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rgbClr val="000000"/>
                  </a:solidFill>
                  <a:latin typeface="Times New Roman" pitchFamily="18" charset="0"/>
                </a:rPr>
                <a:t>Cortex</a:t>
              </a:r>
              <a:endParaRPr lang="en-US">
                <a:solidFill>
                  <a:srgbClr val="000000"/>
                </a:solidFill>
              </a:endParaRPr>
            </a:p>
          </p:txBody>
        </p:sp>
        <p:sp>
          <p:nvSpPr>
            <p:cNvPr id="166941" name="Text Box 26"/>
            <p:cNvSpPr txBox="1">
              <a:spLocks noChangeArrowheads="1"/>
            </p:cNvSpPr>
            <p:nvPr/>
          </p:nvSpPr>
          <p:spPr bwMode="auto">
            <a:xfrm>
              <a:off x="8890" y="3793"/>
              <a:ext cx="1160" cy="3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rgbClr val="000000"/>
                  </a:solidFill>
                  <a:latin typeface="Times New Roman" pitchFamily="18" charset="0"/>
                </a:rPr>
                <a:t>Hippocampus</a:t>
              </a:r>
              <a:endParaRPr lang="en-US">
                <a:solidFill>
                  <a:srgbClr val="000000"/>
                </a:solidFill>
              </a:endParaRPr>
            </a:p>
          </p:txBody>
        </p:sp>
        <p:sp>
          <p:nvSpPr>
            <p:cNvPr id="166942" name="Text Box 27"/>
            <p:cNvSpPr txBox="1">
              <a:spLocks noChangeArrowheads="1"/>
            </p:cNvSpPr>
            <p:nvPr/>
          </p:nvSpPr>
          <p:spPr bwMode="auto">
            <a:xfrm>
              <a:off x="10450" y="4697"/>
              <a:ext cx="940" cy="3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rgbClr val="000000"/>
                  </a:solidFill>
                  <a:latin typeface="Times New Roman" pitchFamily="18" charset="0"/>
                </a:rPr>
                <a:t>Amygdala</a:t>
              </a:r>
              <a:endParaRPr lang="en-US">
                <a:solidFill>
                  <a:srgbClr val="000000"/>
                </a:solidFill>
              </a:endParaRPr>
            </a:p>
          </p:txBody>
        </p:sp>
        <p:sp>
          <p:nvSpPr>
            <p:cNvPr id="166943" name="AutoShape 28"/>
            <p:cNvSpPr>
              <a:spLocks noChangeArrowheads="1"/>
            </p:cNvSpPr>
            <p:nvPr/>
          </p:nvSpPr>
          <p:spPr bwMode="auto">
            <a:xfrm rot="3005774">
              <a:off x="7628" y="2718"/>
              <a:ext cx="180" cy="2000"/>
            </a:xfrm>
            <a:prstGeom prst="upArrow">
              <a:avLst>
                <a:gd name="adj1" fmla="val 50000"/>
                <a:gd name="adj2" fmla="val 277778"/>
              </a:avLst>
            </a:prstGeom>
            <a:solidFill>
              <a:srgbClr val="FFFFFF"/>
            </a:solidFill>
            <a:ln w="9525">
              <a:solidFill>
                <a:srgbClr val="000000"/>
              </a:solidFill>
              <a:miter lim="800000"/>
              <a:headEnd/>
              <a:tailEnd/>
            </a:ln>
          </p:spPr>
          <p:txBody>
            <a:bodyPr/>
            <a:lstStyle/>
            <a:p>
              <a:endParaRPr lang="en-US"/>
            </a:p>
          </p:txBody>
        </p:sp>
        <p:sp>
          <p:nvSpPr>
            <p:cNvPr id="166944" name="AutoShape 29"/>
            <p:cNvSpPr>
              <a:spLocks noChangeArrowheads="1"/>
            </p:cNvSpPr>
            <p:nvPr/>
          </p:nvSpPr>
          <p:spPr bwMode="auto">
            <a:xfrm rot="3790432">
              <a:off x="7925" y="3736"/>
              <a:ext cx="161" cy="1162"/>
            </a:xfrm>
            <a:prstGeom prst="upArrow">
              <a:avLst>
                <a:gd name="adj1" fmla="val 50000"/>
                <a:gd name="adj2" fmla="val 180435"/>
              </a:avLst>
            </a:prstGeom>
            <a:solidFill>
              <a:srgbClr val="FFFFFF"/>
            </a:solidFill>
            <a:ln w="9525">
              <a:solidFill>
                <a:srgbClr val="000000"/>
              </a:solidFill>
              <a:miter lim="800000"/>
              <a:headEnd/>
              <a:tailEnd/>
            </a:ln>
          </p:spPr>
          <p:txBody>
            <a:bodyPr/>
            <a:lstStyle/>
            <a:p>
              <a:endParaRPr lang="en-US"/>
            </a:p>
          </p:txBody>
        </p:sp>
        <p:sp>
          <p:nvSpPr>
            <p:cNvPr id="166945" name="AutoShape 30"/>
            <p:cNvSpPr>
              <a:spLocks noChangeArrowheads="1"/>
            </p:cNvSpPr>
            <p:nvPr/>
          </p:nvSpPr>
          <p:spPr bwMode="auto">
            <a:xfrm rot="5400000">
              <a:off x="8797" y="3791"/>
              <a:ext cx="185" cy="2400"/>
            </a:xfrm>
            <a:prstGeom prst="upArrow">
              <a:avLst>
                <a:gd name="adj1" fmla="val 50000"/>
                <a:gd name="adj2" fmla="val 324324"/>
              </a:avLst>
            </a:prstGeom>
            <a:solidFill>
              <a:srgbClr val="FFFFFF"/>
            </a:solidFill>
            <a:ln w="9525">
              <a:solidFill>
                <a:srgbClr val="000000"/>
              </a:solidFill>
              <a:miter lim="800000"/>
              <a:headEnd/>
              <a:tailEnd/>
            </a:ln>
          </p:spPr>
          <p:txBody>
            <a:bodyPr/>
            <a:lstStyle/>
            <a:p>
              <a:endParaRPr lang="en-US"/>
            </a:p>
          </p:txBody>
        </p:sp>
        <p:sp>
          <p:nvSpPr>
            <p:cNvPr id="166946" name="Text Box 31"/>
            <p:cNvSpPr txBox="1">
              <a:spLocks noChangeArrowheads="1"/>
            </p:cNvSpPr>
            <p:nvPr/>
          </p:nvSpPr>
          <p:spPr bwMode="auto">
            <a:xfrm>
              <a:off x="8190" y="5099"/>
              <a:ext cx="1100" cy="3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100">
                  <a:solidFill>
                    <a:srgbClr val="000000"/>
                  </a:solidFill>
                  <a:latin typeface="Times New Roman" pitchFamily="18" charset="0"/>
                </a:rPr>
                <a:t>Very Fast</a:t>
              </a:r>
              <a:endParaRPr lang="en-US">
                <a:solidFill>
                  <a:srgbClr val="000000"/>
                </a:solidFill>
              </a:endParaRPr>
            </a:p>
          </p:txBody>
        </p:sp>
        <p:sp>
          <p:nvSpPr>
            <p:cNvPr id="166947" name="Text Box 32"/>
            <p:cNvSpPr txBox="1">
              <a:spLocks noChangeArrowheads="1"/>
            </p:cNvSpPr>
            <p:nvPr/>
          </p:nvSpPr>
          <p:spPr bwMode="auto">
            <a:xfrm>
              <a:off x="10690" y="2386"/>
              <a:ext cx="1500" cy="60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solidFill>
                    <a:srgbClr val="000000"/>
                  </a:solidFill>
                </a:rPr>
                <a:t>Core relationship </a:t>
              </a:r>
            </a:p>
          </p:txBody>
        </p:sp>
        <p:sp>
          <p:nvSpPr>
            <p:cNvPr id="166948" name="AutoShape 33"/>
            <p:cNvSpPr>
              <a:spLocks noChangeArrowheads="1"/>
            </p:cNvSpPr>
            <p:nvPr/>
          </p:nvSpPr>
          <p:spPr bwMode="auto">
            <a:xfrm rot="1556682">
              <a:off x="11190" y="3090"/>
              <a:ext cx="425" cy="904"/>
            </a:xfrm>
            <a:prstGeom prst="downArrow">
              <a:avLst>
                <a:gd name="adj1" fmla="val 50000"/>
                <a:gd name="adj2" fmla="val 53176"/>
              </a:avLst>
            </a:prstGeom>
            <a:solidFill>
              <a:srgbClr val="000000"/>
            </a:solidFill>
            <a:ln w="9525">
              <a:solidFill>
                <a:srgbClr val="000000"/>
              </a:solidFill>
              <a:miter lim="800000"/>
              <a:headEnd/>
              <a:tailEnd/>
            </a:ln>
          </p:spPr>
          <p:txBody>
            <a:bodyPr/>
            <a:lstStyle/>
            <a:p>
              <a:endParaRPr lang="en-US"/>
            </a:p>
          </p:txBody>
        </p:sp>
        <p:sp>
          <p:nvSpPr>
            <p:cNvPr id="166949" name="AutoShape 34"/>
            <p:cNvSpPr>
              <a:spLocks noChangeArrowheads="1"/>
            </p:cNvSpPr>
            <p:nvPr/>
          </p:nvSpPr>
          <p:spPr bwMode="auto">
            <a:xfrm>
              <a:off x="10650" y="5400"/>
              <a:ext cx="1840" cy="1307"/>
            </a:xfrm>
            <a:prstGeom prst="irregularSeal1">
              <a:avLst/>
            </a:prstGeom>
            <a:solidFill>
              <a:srgbClr val="FFFFFF"/>
            </a:solidFill>
            <a:ln w="9525">
              <a:solidFill>
                <a:srgbClr val="000000"/>
              </a:solidFill>
              <a:miter lim="800000"/>
              <a:headEnd/>
              <a:tailEnd/>
            </a:ln>
          </p:spPr>
          <p:txBody>
            <a:bodyPr/>
            <a:lstStyle/>
            <a:p>
              <a:endParaRPr lang="en-US"/>
            </a:p>
          </p:txBody>
        </p:sp>
        <p:sp>
          <p:nvSpPr>
            <p:cNvPr id="166950" name="Text Box 35"/>
            <p:cNvSpPr txBox="1">
              <a:spLocks noChangeArrowheads="1"/>
            </p:cNvSpPr>
            <p:nvPr/>
          </p:nvSpPr>
          <p:spPr bwMode="auto">
            <a:xfrm>
              <a:off x="11150" y="5903"/>
              <a:ext cx="900" cy="3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400" b="1">
                  <a:solidFill>
                    <a:srgbClr val="000000"/>
                  </a:solidFill>
                  <a:latin typeface="Times New Roman" pitchFamily="18" charset="0"/>
                </a:rPr>
                <a:t>  Response</a:t>
              </a:r>
              <a:endParaRPr lang="en-US">
                <a:solidFill>
                  <a:srgbClr val="000000"/>
                </a:solidFill>
              </a:endParaRPr>
            </a:p>
          </p:txBody>
        </p:sp>
        <p:sp>
          <p:nvSpPr>
            <p:cNvPr id="166951" name="AutoShape 36"/>
            <p:cNvSpPr>
              <a:spLocks noChangeArrowheads="1"/>
            </p:cNvSpPr>
            <p:nvPr/>
          </p:nvSpPr>
          <p:spPr bwMode="auto">
            <a:xfrm>
              <a:off x="10150" y="2487"/>
              <a:ext cx="500" cy="427"/>
            </a:xfrm>
            <a:prstGeom prst="leftArrow">
              <a:avLst>
                <a:gd name="adj1" fmla="val 50000"/>
                <a:gd name="adj2" fmla="val 29274"/>
              </a:avLst>
            </a:prstGeom>
            <a:solidFill>
              <a:srgbClr val="000000"/>
            </a:solidFill>
            <a:ln w="9525">
              <a:solidFill>
                <a:srgbClr val="000000"/>
              </a:solidFill>
              <a:miter lim="800000"/>
              <a:headEnd/>
              <a:tailEnd/>
            </a:ln>
          </p:spPr>
          <p:txBody>
            <a:bodyPr/>
            <a:lstStyle/>
            <a:p>
              <a:endParaRPr lang="en-US"/>
            </a:p>
          </p:txBody>
        </p:sp>
        <p:sp>
          <p:nvSpPr>
            <p:cNvPr id="166952" name="AutoShape 37"/>
            <p:cNvSpPr>
              <a:spLocks noChangeArrowheads="1"/>
            </p:cNvSpPr>
            <p:nvPr/>
          </p:nvSpPr>
          <p:spPr bwMode="auto">
            <a:xfrm>
              <a:off x="11050" y="5200"/>
              <a:ext cx="200" cy="400"/>
            </a:xfrm>
            <a:prstGeom prst="downArrow">
              <a:avLst>
                <a:gd name="adj1" fmla="val 50000"/>
                <a:gd name="adj2" fmla="val 50000"/>
              </a:avLst>
            </a:prstGeom>
            <a:solidFill>
              <a:srgbClr val="000000"/>
            </a:solidFill>
            <a:ln w="9525">
              <a:solidFill>
                <a:srgbClr val="000000"/>
              </a:solidFill>
              <a:miter lim="800000"/>
              <a:headEnd/>
              <a:tailEnd/>
            </a:ln>
          </p:spPr>
          <p:txBody>
            <a:bodyPr/>
            <a:lstStyle/>
            <a:p>
              <a:endParaRPr lang="en-US"/>
            </a:p>
          </p:txBody>
        </p:sp>
        <p:sp>
          <p:nvSpPr>
            <p:cNvPr id="166953" name="AutoShape 38"/>
            <p:cNvSpPr>
              <a:spLocks noChangeArrowheads="1"/>
            </p:cNvSpPr>
            <p:nvPr/>
          </p:nvSpPr>
          <p:spPr bwMode="auto">
            <a:xfrm rot="-1543492">
              <a:off x="10450" y="2989"/>
              <a:ext cx="168" cy="1306"/>
            </a:xfrm>
            <a:prstGeom prst="downArrow">
              <a:avLst>
                <a:gd name="adj1" fmla="val 50000"/>
                <a:gd name="adj2" fmla="val 194345"/>
              </a:avLst>
            </a:prstGeom>
            <a:solidFill>
              <a:srgbClr val="FFFFFF"/>
            </a:solidFill>
            <a:ln w="9525">
              <a:solidFill>
                <a:srgbClr val="000000"/>
              </a:solidFill>
              <a:miter lim="800000"/>
              <a:headEnd/>
              <a:tailEnd/>
            </a:ln>
          </p:spPr>
          <p:txBody>
            <a:bodyPr/>
            <a:lstStyle/>
            <a:p>
              <a:endParaRPr lang="en-US"/>
            </a:p>
          </p:txBody>
        </p:sp>
        <p:sp>
          <p:nvSpPr>
            <p:cNvPr id="166954" name="AutoShape 39"/>
            <p:cNvSpPr>
              <a:spLocks noChangeArrowheads="1"/>
            </p:cNvSpPr>
            <p:nvPr/>
          </p:nvSpPr>
          <p:spPr bwMode="auto">
            <a:xfrm rot="-2009514">
              <a:off x="10071" y="4111"/>
              <a:ext cx="202" cy="448"/>
            </a:xfrm>
            <a:prstGeom prst="downArrow">
              <a:avLst>
                <a:gd name="adj1" fmla="val 50000"/>
                <a:gd name="adj2" fmla="val 55446"/>
              </a:avLst>
            </a:prstGeom>
            <a:solidFill>
              <a:srgbClr val="FFFFFF"/>
            </a:solidFill>
            <a:ln w="9525">
              <a:solidFill>
                <a:srgbClr val="000000"/>
              </a:solidFill>
              <a:miter lim="800000"/>
              <a:headEnd/>
              <a:tailEnd/>
            </a:ln>
          </p:spPr>
          <p:txBody>
            <a:bodyPr/>
            <a:lstStyle/>
            <a:p>
              <a:endParaRPr lang="en-US"/>
            </a:p>
          </p:txBody>
        </p:sp>
        <p:sp>
          <p:nvSpPr>
            <p:cNvPr id="166955" name="Text Box 40"/>
            <p:cNvSpPr txBox="1">
              <a:spLocks noChangeArrowheads="1"/>
            </p:cNvSpPr>
            <p:nvPr/>
          </p:nvSpPr>
          <p:spPr bwMode="auto">
            <a:xfrm>
              <a:off x="9650" y="3291"/>
              <a:ext cx="600" cy="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solidFill>
                    <a:srgbClr val="000000"/>
                  </a:solidFill>
                  <a:latin typeface="Times New Roman" pitchFamily="18" charset="0"/>
                </a:rPr>
                <a:t>slower</a:t>
              </a:r>
              <a:endParaRPr lang="en-US">
                <a:solidFill>
                  <a:srgbClr val="000000"/>
                </a:solidFill>
              </a:endParaRPr>
            </a:p>
          </p:txBody>
        </p:sp>
      </p:grpSp>
      <p:sp>
        <p:nvSpPr>
          <p:cNvPr id="166915" name="Text Box 41"/>
          <p:cNvSpPr txBox="1">
            <a:spLocks noChangeArrowheads="1"/>
          </p:cNvSpPr>
          <p:nvPr/>
        </p:nvSpPr>
        <p:spPr bwMode="auto">
          <a:xfrm>
            <a:off x="1524000" y="5943602"/>
            <a:ext cx="525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en-US">
                <a:latin typeface="Verdana" pitchFamily="34" charset="0"/>
              </a:rPr>
              <a:t>LeDoux 1996</a:t>
            </a:r>
          </a:p>
        </p:txBody>
      </p:sp>
    </p:spTree>
    <p:extLst>
      <p:ext uri="{BB962C8B-B14F-4D97-AF65-F5344CB8AC3E}">
        <p14:creationId xmlns:p14="http://schemas.microsoft.com/office/powerpoint/2010/main" val="1730739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dirty="0" smtClean="0"/>
              <a:t>12 </a:t>
            </a:r>
            <a:r>
              <a:rPr lang="en-US" dirty="0" err="1" smtClean="0"/>
              <a:t>yr</a:t>
            </a:r>
            <a:r>
              <a:rPr lang="en-US" dirty="0" smtClean="0"/>
              <a:t> old Boy</a:t>
            </a:r>
          </a:p>
          <a:p>
            <a:pPr marL="109728" indent="0">
              <a:buNone/>
            </a:pPr>
            <a:r>
              <a:rPr lang="en-US" u="sng" dirty="0" smtClean="0"/>
              <a:t>HR	BP		</a:t>
            </a:r>
            <a:r>
              <a:rPr lang="en-US" u="sng" dirty="0" err="1" smtClean="0"/>
              <a:t>Resp</a:t>
            </a:r>
            <a:endParaRPr lang="en-US" u="sng" dirty="0" smtClean="0"/>
          </a:p>
          <a:p>
            <a:pPr marL="109728" indent="0">
              <a:buNone/>
            </a:pPr>
            <a:r>
              <a:rPr lang="en-US" dirty="0" smtClean="0"/>
              <a:t>82	99/60	20</a:t>
            </a:r>
          </a:p>
          <a:p>
            <a:pPr marL="109728" indent="0">
              <a:buNone/>
            </a:pPr>
            <a:r>
              <a:rPr lang="en-US" dirty="0" smtClean="0"/>
              <a:t>78	102/73	27</a:t>
            </a:r>
          </a:p>
          <a:p>
            <a:pPr marL="109728" indent="0">
              <a:buNone/>
            </a:pPr>
            <a:r>
              <a:rPr lang="en-US" dirty="0" smtClean="0"/>
              <a:t>103	98/56	24</a:t>
            </a:r>
          </a:p>
          <a:p>
            <a:pPr marL="109728" indent="0">
              <a:buNone/>
            </a:pPr>
            <a:r>
              <a:rPr lang="en-US" dirty="0" smtClean="0"/>
              <a:t>65	102/83	12</a:t>
            </a:r>
          </a:p>
          <a:p>
            <a:pPr marL="109728" indent="0">
              <a:buNone/>
            </a:pPr>
            <a:r>
              <a:rPr lang="en-US" dirty="0" smtClean="0"/>
              <a:t>90	118/64	20</a:t>
            </a:r>
          </a:p>
          <a:p>
            <a:pPr marL="109728" indent="0">
              <a:buNone/>
            </a:pPr>
            <a:r>
              <a:rPr lang="en-US" dirty="0" smtClean="0"/>
              <a:t>68	92/69	24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500718"/>
            <a:ext cx="4038600" cy="4487333"/>
          </a:xfrm>
        </p:spPr>
      </p:pic>
      <p:sp>
        <p:nvSpPr>
          <p:cNvPr id="4" name="Title 3"/>
          <p:cNvSpPr>
            <a:spLocks noGrp="1"/>
          </p:cNvSpPr>
          <p:nvPr>
            <p:ph type="title"/>
          </p:nvPr>
        </p:nvSpPr>
        <p:spPr/>
        <p:txBody>
          <a:bodyPr>
            <a:normAutofit/>
          </a:bodyPr>
          <a:lstStyle/>
          <a:p>
            <a:pPr algn="ctr"/>
            <a:r>
              <a:rPr lang="en-US" dirty="0" smtClean="0"/>
              <a:t>Evident in Heart Rate?  </a:t>
            </a:r>
            <a:endParaRPr lang="en-US" dirty="0"/>
          </a:p>
        </p:txBody>
      </p:sp>
      <p:sp>
        <p:nvSpPr>
          <p:cNvPr id="3" name="TextBox 2"/>
          <p:cNvSpPr txBox="1"/>
          <p:nvPr/>
        </p:nvSpPr>
        <p:spPr>
          <a:xfrm>
            <a:off x="5867400" y="6096009"/>
            <a:ext cx="2362200" cy="369332"/>
          </a:xfrm>
          <a:prstGeom prst="rect">
            <a:avLst/>
          </a:prstGeom>
          <a:noFill/>
        </p:spPr>
        <p:txBody>
          <a:bodyPr wrap="square" rtlCol="0">
            <a:spAutoFit/>
          </a:bodyPr>
          <a:lstStyle/>
          <a:p>
            <a:r>
              <a:rPr lang="en-US" dirty="0" err="1" smtClean="0"/>
              <a:t>SaintA</a:t>
            </a:r>
            <a:r>
              <a:rPr lang="en-US" dirty="0" smtClean="0"/>
              <a:t> 2014</a:t>
            </a:r>
            <a:endParaRPr lang="en-US" dirty="0"/>
          </a:p>
        </p:txBody>
      </p:sp>
    </p:spTree>
    <p:extLst>
      <p:ext uri="{BB962C8B-B14F-4D97-AF65-F5344CB8AC3E}">
        <p14:creationId xmlns:p14="http://schemas.microsoft.com/office/powerpoint/2010/main" val="3721416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Memory Issues – especially with recall </a:t>
            </a:r>
          </a:p>
          <a:p>
            <a:r>
              <a:rPr lang="en-US" dirty="0" smtClean="0"/>
              <a:t>Re-experiencing (flashbacks, nightmares, intrusions)</a:t>
            </a:r>
          </a:p>
          <a:p>
            <a:r>
              <a:rPr lang="en-US" dirty="0" smtClean="0"/>
              <a:t>Anxiety related symptoms (sleep, concentration, attention)</a:t>
            </a:r>
          </a:p>
          <a:p>
            <a:r>
              <a:rPr lang="en-US" dirty="0" smtClean="0"/>
              <a:t>Somatic complaints (constipation)</a:t>
            </a:r>
          </a:p>
          <a:p>
            <a:r>
              <a:rPr lang="en-US" dirty="0" smtClean="0"/>
              <a:t>World View  </a:t>
            </a:r>
          </a:p>
          <a:p>
            <a:endParaRPr lang="en-US" dirty="0" smtClean="0"/>
          </a:p>
        </p:txBody>
      </p:sp>
      <p:sp>
        <p:nvSpPr>
          <p:cNvPr id="2" name="Title 1"/>
          <p:cNvSpPr>
            <a:spLocks noGrp="1"/>
          </p:cNvSpPr>
          <p:nvPr>
            <p:ph type="title"/>
          </p:nvPr>
        </p:nvSpPr>
        <p:spPr/>
        <p:txBody>
          <a:bodyPr/>
          <a:lstStyle/>
          <a:p>
            <a:r>
              <a:rPr lang="en-US" dirty="0" smtClean="0"/>
              <a:t>Other Indicators</a:t>
            </a:r>
            <a:endParaRPr lang="en-US" dirty="0"/>
          </a:p>
        </p:txBody>
      </p:sp>
    </p:spTree>
    <p:extLst>
      <p:ext uri="{BB962C8B-B14F-4D97-AF65-F5344CB8AC3E}">
        <p14:creationId xmlns:p14="http://schemas.microsoft.com/office/powerpoint/2010/main" val="23483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1120775" y="-838200"/>
            <a:ext cx="11385550" cy="8534400"/>
          </a:xfrm>
          <a:prstGeom prst="rect">
            <a:avLst/>
          </a:prstGeom>
        </p:spPr>
      </p:pic>
    </p:spTree>
    <p:extLst>
      <p:ext uri="{BB962C8B-B14F-4D97-AF65-F5344CB8AC3E}">
        <p14:creationId xmlns:p14="http://schemas.microsoft.com/office/powerpoint/2010/main" val="37183099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Link to Adult Functioning </a:t>
            </a:r>
            <a:endParaRPr lang="en-US" dirty="0"/>
          </a:p>
        </p:txBody>
      </p:sp>
      <p:sp>
        <p:nvSpPr>
          <p:cNvPr id="8" name="Text Placeholder 7"/>
          <p:cNvSpPr>
            <a:spLocks noGrp="1"/>
          </p:cNvSpPr>
          <p:nvPr>
            <p:ph type="body" idx="1"/>
          </p:nvPr>
        </p:nvSpPr>
        <p:spPr/>
        <p:txBody>
          <a:bodyPr/>
          <a:lstStyle/>
          <a:p>
            <a:endParaRPr lang="en-US"/>
          </a:p>
        </p:txBody>
      </p:sp>
      <p:sp>
        <p:nvSpPr>
          <p:cNvPr id="10" name="Text Placeholder 9"/>
          <p:cNvSpPr>
            <a:spLocks noGrp="1"/>
          </p:cNvSpPr>
          <p:nvPr>
            <p:ph type="body" sz="half" idx="3"/>
          </p:nvPr>
        </p:nvSpPr>
        <p:spPr/>
        <p:txBody>
          <a:bodyPr/>
          <a:lstStyle/>
          <a:p>
            <a:endParaRPr lang="en-US"/>
          </a:p>
        </p:txBody>
      </p:sp>
      <p:pic>
        <p:nvPicPr>
          <p:cNvPr id="12" name="Content Placeholder 11"/>
          <p:cNvPicPr>
            <a:picLocks noGrp="1" noChangeAspect="1"/>
          </p:cNvPicPr>
          <p:nvPr>
            <p:ph sz="quarter" idx="2"/>
          </p:nvPr>
        </p:nvPicPr>
        <p:blipFill>
          <a:blip r:embed="rId3">
            <a:extLst>
              <a:ext uri="{28A0092B-C50C-407E-A947-70E740481C1C}">
                <a14:useLocalDpi xmlns:a14="http://schemas.microsoft.com/office/drawing/2010/main" val="0"/>
              </a:ext>
            </a:extLst>
          </a:blip>
          <a:stretch>
            <a:fillRect/>
          </a:stretch>
        </p:blipFill>
        <p:spPr>
          <a:xfrm>
            <a:off x="838200" y="2209800"/>
            <a:ext cx="2834640" cy="2834640"/>
          </a:xfrm>
        </p:spPr>
      </p:pic>
      <p:pic>
        <p:nvPicPr>
          <p:cNvPr id="13" name="Content Placeholder 1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648201" y="2209800"/>
            <a:ext cx="4041775" cy="2681836"/>
          </a:xfrm>
        </p:spPr>
      </p:pic>
    </p:spTree>
    <p:extLst>
      <p:ext uri="{BB962C8B-B14F-4D97-AF65-F5344CB8AC3E}">
        <p14:creationId xmlns:p14="http://schemas.microsoft.com/office/powerpoint/2010/main" val="205584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490" y="-2187"/>
            <a:ext cx="9192491" cy="6860187"/>
          </a:xfrm>
          <a:prstGeom prst="rect">
            <a:avLst/>
          </a:prstGeom>
        </p:spPr>
      </p:pic>
      <p:sp>
        <p:nvSpPr>
          <p:cNvPr id="4" name="TextBox 3"/>
          <p:cNvSpPr txBox="1"/>
          <p:nvPr/>
        </p:nvSpPr>
        <p:spPr>
          <a:xfrm>
            <a:off x="0" y="6438325"/>
            <a:ext cx="4737100" cy="769441"/>
          </a:xfrm>
          <a:prstGeom prst="rect">
            <a:avLst/>
          </a:prstGeom>
          <a:noFill/>
        </p:spPr>
        <p:txBody>
          <a:bodyPr wrap="square" rtlCol="0">
            <a:spAutoFit/>
          </a:bodyPr>
          <a:lstStyle/>
          <a:p>
            <a:pPr algn="ctr" defTabSz="457200"/>
            <a:r>
              <a:rPr lang="en-US" sz="1100" dirty="0">
                <a:solidFill>
                  <a:prstClr val="black"/>
                </a:solidFill>
                <a:ea typeface="ＭＳ Ｐゴシック" pitchFamily="34" charset="-128"/>
              </a:rPr>
              <a:t>All rights reserved © 2006-</a:t>
            </a:r>
            <a:r>
              <a:rPr lang="en-US" sz="1100" dirty="0" smtClean="0">
                <a:solidFill>
                  <a:prstClr val="black"/>
                </a:solidFill>
                <a:ea typeface="ＭＳ Ｐゴシック" pitchFamily="34" charset="-128"/>
              </a:rPr>
              <a:t>2014 </a:t>
            </a:r>
            <a:r>
              <a:rPr lang="en-US" sz="1100" dirty="0">
                <a:solidFill>
                  <a:prstClr val="black"/>
                </a:solidFill>
                <a:ea typeface="ＭＳ Ｐゴシック" pitchFamily="34" charset="-128"/>
              </a:rPr>
              <a:t>Bruce D. Perry and </a:t>
            </a:r>
            <a:r>
              <a:rPr lang="en-US" sz="1100" dirty="0" smtClean="0">
                <a:solidFill>
                  <a:prstClr val="black"/>
                </a:solidFill>
                <a:ea typeface="ＭＳ Ｐゴシック" pitchFamily="34" charset="-128"/>
              </a:rPr>
              <a:t>The ChildTrauma Academy</a:t>
            </a:r>
            <a:endParaRPr lang="en-US" sz="1100" dirty="0">
              <a:solidFill>
                <a:prstClr val="black"/>
              </a:solidFill>
              <a:ea typeface="ＭＳ Ｐゴシック" pitchFamily="34" charset="-128"/>
            </a:endParaRPr>
          </a:p>
          <a:p>
            <a:pPr algn="ctr" defTabSz="457200"/>
            <a:r>
              <a:rPr lang="en-US" sz="1100" dirty="0">
                <a:solidFill>
                  <a:prstClr val="black"/>
                </a:solidFill>
                <a:ea typeface="ＭＳ Ｐゴシック" pitchFamily="34" charset="-128"/>
              </a:rPr>
              <a:t> </a:t>
            </a:r>
          </a:p>
          <a:p>
            <a:pPr algn="ctr" defTabSz="457200"/>
            <a:endParaRPr lang="en-US" sz="1100" dirty="0">
              <a:solidFill>
                <a:prstClr val="black"/>
              </a:solidFill>
              <a:ea typeface="ＭＳ Ｐゴシック" pitchFamily="34" charset="-128"/>
            </a:endParaRPr>
          </a:p>
        </p:txBody>
      </p:sp>
      <p:pic>
        <p:nvPicPr>
          <p:cNvPr id="7" name="Picture 6" descr="NMT_sm.jpg"/>
          <p:cNvPicPr>
            <a:picLocks noChangeAspect="1"/>
          </p:cNvPicPr>
          <p:nvPr/>
        </p:nvPicPr>
        <p:blipFill>
          <a:blip r:embed="rId4"/>
          <a:stretch>
            <a:fillRect/>
          </a:stretch>
        </p:blipFill>
        <p:spPr>
          <a:xfrm>
            <a:off x="8204423" y="-2186"/>
            <a:ext cx="939587" cy="604859"/>
          </a:xfrm>
          <a:prstGeom prst="rect">
            <a:avLst/>
          </a:prstGeom>
        </p:spPr>
      </p:pic>
    </p:spTree>
    <p:extLst>
      <p:ext uri="{BB962C8B-B14F-4D97-AF65-F5344CB8AC3E}">
        <p14:creationId xmlns:p14="http://schemas.microsoft.com/office/powerpoint/2010/main" val="27609864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57200"/>
            <a:ext cx="9139940" cy="5410200"/>
          </a:xfrm>
          <a:prstGeom prst="rect">
            <a:avLst/>
          </a:prstGeom>
        </p:spPr>
      </p:pic>
    </p:spTree>
    <p:extLst>
      <p:ext uri="{BB962C8B-B14F-4D97-AF65-F5344CB8AC3E}">
        <p14:creationId xmlns:p14="http://schemas.microsoft.com/office/powerpoint/2010/main" val="1251925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2800" dirty="0"/>
              <a:t>2015 Conference on Child Welfare and the Courts: Moving Toward a Trauma-Informed </a:t>
            </a:r>
            <a:r>
              <a:rPr lang="en-US" sz="2800" dirty="0" smtClean="0"/>
              <a:t>Wisconsin, 9/30-10/2.</a:t>
            </a:r>
          </a:p>
          <a:p>
            <a:r>
              <a:rPr lang="en-US" dirty="0" smtClean="0"/>
              <a:t>Fostering Futures </a:t>
            </a:r>
          </a:p>
          <a:p>
            <a:r>
              <a:rPr lang="en-US" dirty="0" smtClean="0"/>
              <a:t>ACE Project – CTF</a:t>
            </a:r>
          </a:p>
          <a:p>
            <a:r>
              <a:rPr lang="en-US" dirty="0" smtClean="0"/>
              <a:t>Trauma Informed Care</a:t>
            </a:r>
          </a:p>
          <a:p>
            <a:pPr lvl="1"/>
            <a:r>
              <a:rPr lang="en-US" dirty="0" smtClean="0"/>
              <a:t>DCF		</a:t>
            </a:r>
          </a:p>
          <a:p>
            <a:pPr lvl="1"/>
            <a:r>
              <a:rPr lang="en-US" dirty="0" smtClean="0"/>
              <a:t>DHS</a:t>
            </a:r>
          </a:p>
          <a:p>
            <a:pPr lvl="2"/>
            <a:r>
              <a:rPr lang="en-US" dirty="0" smtClean="0"/>
              <a:t>Office of Children’s Mental Health </a:t>
            </a:r>
          </a:p>
          <a:p>
            <a:pPr lvl="1"/>
            <a:r>
              <a:rPr lang="en-US" dirty="0" smtClean="0"/>
              <a:t>CCIP</a:t>
            </a:r>
          </a:p>
          <a:p>
            <a:pPr lvl="1"/>
            <a:r>
              <a:rPr lang="en-US" dirty="0" smtClean="0"/>
              <a:t>DOC</a:t>
            </a:r>
          </a:p>
          <a:p>
            <a:pPr lvl="1"/>
            <a:r>
              <a:rPr lang="en-US" dirty="0" smtClean="0"/>
              <a:t>Police Depts. (Milwaukee)</a:t>
            </a:r>
          </a:p>
          <a:p>
            <a:pPr lvl="1"/>
            <a:r>
              <a:rPr lang="en-US" dirty="0" smtClean="0"/>
              <a:t>Providers</a:t>
            </a:r>
          </a:p>
          <a:p>
            <a:r>
              <a:rPr lang="en-US" dirty="0" smtClean="0"/>
              <a:t>Wisconsin Alliance for Infant Mental Health</a:t>
            </a:r>
          </a:p>
          <a:p>
            <a:r>
              <a:rPr lang="en-US" dirty="0" smtClean="0"/>
              <a:t>NCJFCJ – trauma audits</a:t>
            </a:r>
            <a:endParaRPr lang="en-US" dirty="0"/>
          </a:p>
        </p:txBody>
      </p:sp>
      <p:sp>
        <p:nvSpPr>
          <p:cNvPr id="2" name="Title 1"/>
          <p:cNvSpPr>
            <a:spLocks noGrp="1"/>
          </p:cNvSpPr>
          <p:nvPr>
            <p:ph type="title"/>
          </p:nvPr>
        </p:nvSpPr>
        <p:spPr/>
        <p:txBody>
          <a:bodyPr/>
          <a:lstStyle/>
          <a:p>
            <a:r>
              <a:rPr lang="en-US" dirty="0" smtClean="0"/>
              <a:t>What Wisconsin is Doing</a:t>
            </a:r>
            <a:endParaRPr lang="en-US" dirty="0"/>
          </a:p>
        </p:txBody>
      </p:sp>
    </p:spTree>
    <p:extLst>
      <p:ext uri="{BB962C8B-B14F-4D97-AF65-F5344CB8AC3E}">
        <p14:creationId xmlns:p14="http://schemas.microsoft.com/office/powerpoint/2010/main" val="3235259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07990"/>
            <a:ext cx="9134475"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781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Trauma-Awareness:</a:t>
            </a:r>
            <a:r>
              <a:rPr lang="en-US" dirty="0" smtClean="0"/>
              <a:t> </a:t>
            </a:r>
          </a:p>
          <a:p>
            <a:pPr lvl="1"/>
            <a:r>
              <a:rPr lang="en-US" sz="2400" dirty="0"/>
              <a:t>Many </a:t>
            </a:r>
            <a:r>
              <a:rPr lang="en-US" sz="2400" dirty="0" smtClean="0"/>
              <a:t>courts </a:t>
            </a:r>
            <a:r>
              <a:rPr lang="en-US" sz="2400" dirty="0"/>
              <a:t>have come to recognize that acknowledging and understanding the impact of trauma on court participants may lead to more successful interactions and </a:t>
            </a:r>
            <a:r>
              <a:rPr lang="en-US" sz="2400" dirty="0" smtClean="0"/>
              <a:t>outcomes</a:t>
            </a:r>
          </a:p>
          <a:p>
            <a:pPr marL="393192" lvl="1" indent="0">
              <a:buNone/>
            </a:pPr>
            <a:endParaRPr lang="en-US" sz="2400" dirty="0" smtClean="0"/>
          </a:p>
          <a:p>
            <a:pPr lvl="1"/>
            <a:r>
              <a:rPr lang="en-US" sz="2400" dirty="0"/>
              <a:t>Courts that do not practice trauma-informed decision making may inadvertently increase the level of trauma that families </a:t>
            </a:r>
            <a:r>
              <a:rPr lang="en-US" sz="2400" dirty="0" smtClean="0"/>
              <a:t>experience</a:t>
            </a:r>
          </a:p>
          <a:p>
            <a:pPr marL="393192" lvl="1" indent="0">
              <a:buNone/>
            </a:pPr>
            <a:endParaRPr lang="en-US" sz="2400" dirty="0"/>
          </a:p>
          <a:p>
            <a:pPr lvl="1"/>
            <a:r>
              <a:rPr lang="en-US" dirty="0" smtClean="0"/>
              <a:t>Every interaction is an opportunity</a:t>
            </a:r>
            <a:endParaRPr lang="en-US" dirty="0"/>
          </a:p>
        </p:txBody>
      </p:sp>
      <p:sp>
        <p:nvSpPr>
          <p:cNvPr id="3" name="Title 2"/>
          <p:cNvSpPr>
            <a:spLocks noGrp="1"/>
          </p:cNvSpPr>
          <p:nvPr>
            <p:ph type="title"/>
          </p:nvPr>
        </p:nvSpPr>
        <p:spPr/>
        <p:txBody>
          <a:bodyPr>
            <a:normAutofit fontScale="90000"/>
          </a:bodyPr>
          <a:lstStyle/>
          <a:p>
            <a:r>
              <a:rPr lang="en-US" dirty="0" smtClean="0"/>
              <a:t>ALIGNING WHAT WE KNOW WITH WHAT WE DO</a:t>
            </a:r>
            <a:endParaRPr lang="en-US" dirty="0"/>
          </a:p>
        </p:txBody>
      </p:sp>
    </p:spTree>
    <p:extLst>
      <p:ext uri="{BB962C8B-B14F-4D97-AF65-F5344CB8AC3E}">
        <p14:creationId xmlns:p14="http://schemas.microsoft.com/office/powerpoint/2010/main" val="603860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dirty="0"/>
          </a:p>
          <a:p>
            <a:r>
              <a:rPr lang="en-US" sz="1600" b="1" dirty="0" smtClean="0"/>
              <a:t>NCTSN </a:t>
            </a:r>
            <a:r>
              <a:rPr lang="en-US" sz="1600" b="1" dirty="0"/>
              <a:t>BENCH CARD for the </a:t>
            </a:r>
            <a:r>
              <a:rPr lang="en-US" sz="1600" b="1" dirty="0" smtClean="0"/>
              <a:t>Trauma-Informed Judge</a:t>
            </a:r>
            <a:r>
              <a:rPr lang="en-US" sz="1600" dirty="0" smtClean="0"/>
              <a:t>. The National Child Traumatic Stress Network and the National Council on Juvenile &amp; Family Court Judge</a:t>
            </a:r>
            <a:r>
              <a:rPr lang="en-US" sz="1600" dirty="0"/>
              <a:t>. (</a:t>
            </a:r>
            <a:r>
              <a:rPr lang="en-US" sz="1600" dirty="0">
                <a:hlinkClick r:id="rId3"/>
              </a:rPr>
              <a:t>http://</a:t>
            </a:r>
            <a:r>
              <a:rPr lang="en-US" sz="1600" dirty="0" smtClean="0">
                <a:hlinkClick r:id="rId3"/>
              </a:rPr>
              <a:t>www.courts.ca.gov/documents/JudgeBenchCards_final.pdf</a:t>
            </a:r>
            <a:r>
              <a:rPr lang="en-US" sz="1600" dirty="0" smtClean="0"/>
              <a:t>)</a:t>
            </a:r>
          </a:p>
          <a:p>
            <a:pPr marL="109728" indent="0">
              <a:buNone/>
            </a:pPr>
            <a:endParaRPr lang="en-US" sz="1600" dirty="0" smtClean="0"/>
          </a:p>
          <a:p>
            <a:r>
              <a:rPr lang="en-US" sz="1600" b="1" dirty="0"/>
              <a:t>HEALING INVISIBLE WOUNDS</a:t>
            </a:r>
            <a:r>
              <a:rPr lang="en-US" sz="1600" b="1" dirty="0" smtClean="0"/>
              <a:t>: Why </a:t>
            </a:r>
            <a:r>
              <a:rPr lang="en-US" sz="1600" b="1" dirty="0"/>
              <a:t>Investing in Trauma-Informed Care </a:t>
            </a:r>
            <a:r>
              <a:rPr lang="en-US" sz="1600" b="1" dirty="0" smtClean="0"/>
              <a:t>for Children </a:t>
            </a:r>
            <a:r>
              <a:rPr lang="en-US" sz="1600" b="1" dirty="0"/>
              <a:t>Makes </a:t>
            </a:r>
            <a:r>
              <a:rPr lang="en-US" sz="1600" b="1" dirty="0" smtClean="0"/>
              <a:t>Sense</a:t>
            </a:r>
            <a:r>
              <a:rPr lang="en-US" sz="1600" dirty="0" smtClean="0"/>
              <a:t> , July 2010. Justice Policy Institute</a:t>
            </a:r>
            <a:r>
              <a:rPr lang="en-US" sz="1600" dirty="0"/>
              <a:t>. (</a:t>
            </a:r>
            <a:r>
              <a:rPr lang="en-US" sz="1600" dirty="0">
                <a:hlinkClick r:id="rId4"/>
              </a:rPr>
              <a:t>http://</a:t>
            </a:r>
            <a:r>
              <a:rPr lang="en-US" sz="1600" dirty="0" smtClean="0">
                <a:hlinkClick r:id="rId4"/>
              </a:rPr>
              <a:t>www.justicepolicy.org/images/upload/10-07_REP_HealingInvisibleWounds_JJ-PS.pdf</a:t>
            </a:r>
            <a:r>
              <a:rPr lang="en-US" sz="1600" dirty="0" smtClean="0"/>
              <a:t>)</a:t>
            </a:r>
          </a:p>
          <a:p>
            <a:endParaRPr lang="en-US" sz="1600" dirty="0"/>
          </a:p>
          <a:p>
            <a:r>
              <a:rPr lang="en-US" sz="1600" dirty="0" smtClean="0"/>
              <a:t>SAMSHA’s National Center on Trauma-Informed Care &amp; SAMSHA’s National GAINS Center for Behavioral Health and Justice: </a:t>
            </a:r>
            <a:r>
              <a:rPr lang="en-US" sz="1600" u="sng" dirty="0" smtClean="0"/>
              <a:t>Essential Components of Trauma-Informed Judicial Practice</a:t>
            </a:r>
            <a:r>
              <a:rPr lang="en-US" sz="1600" dirty="0" smtClean="0"/>
              <a:t> (Draft), 2013. </a:t>
            </a:r>
          </a:p>
          <a:p>
            <a:endParaRPr lang="en-US" sz="1600" dirty="0"/>
          </a:p>
          <a:p>
            <a:r>
              <a:rPr lang="en-US" sz="1600" dirty="0" smtClean="0"/>
              <a:t>Ten Things Every Juvenile Court Judge Should Know About Trauma and Delinquency, www.ncjfcj.org.</a:t>
            </a:r>
            <a:endParaRPr lang="en-US" sz="1600" dirty="0"/>
          </a:p>
        </p:txBody>
      </p:sp>
      <p:sp>
        <p:nvSpPr>
          <p:cNvPr id="2" name="Title 1"/>
          <p:cNvSpPr>
            <a:spLocks noGrp="1"/>
          </p:cNvSpPr>
          <p:nvPr>
            <p:ph type="title"/>
          </p:nvPr>
        </p:nvSpPr>
        <p:spPr/>
        <p:txBody>
          <a:bodyPr/>
          <a:lstStyle/>
          <a:p>
            <a:r>
              <a:rPr lang="en-US" dirty="0" smtClean="0"/>
              <a:t>Tools/Resources</a:t>
            </a:r>
            <a:endParaRPr lang="en-US" dirty="0"/>
          </a:p>
        </p:txBody>
      </p:sp>
    </p:spTree>
    <p:extLst>
      <p:ext uri="{BB962C8B-B14F-4D97-AF65-F5344CB8AC3E}">
        <p14:creationId xmlns:p14="http://schemas.microsoft.com/office/powerpoint/2010/main" val="2743130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endParaRPr lang="en-US" dirty="0"/>
          </a:p>
          <a:p>
            <a:r>
              <a:rPr lang="en-US" dirty="0"/>
              <a:t>ACEs in </a:t>
            </a:r>
            <a:r>
              <a:rPr lang="en-US" dirty="0" smtClean="0"/>
              <a:t>Wisconsin </a:t>
            </a:r>
          </a:p>
          <a:p>
            <a:pPr lvl="1"/>
            <a:r>
              <a:rPr lang="en-US" dirty="0" smtClean="0">
                <a:hlinkClick r:id="rId3"/>
              </a:rPr>
              <a:t>http</a:t>
            </a:r>
            <a:r>
              <a:rPr lang="en-US" dirty="0">
                <a:hlinkClick r:id="rId3"/>
              </a:rPr>
              <a:t>://wichildrenstrustfund.org</a:t>
            </a:r>
            <a:r>
              <a:rPr lang="en-US" dirty="0" smtClean="0">
                <a:hlinkClick r:id="rId3"/>
              </a:rPr>
              <a:t>/</a:t>
            </a:r>
            <a:endParaRPr lang="en-US" dirty="0" smtClean="0"/>
          </a:p>
          <a:p>
            <a:pPr lvl="1"/>
            <a:endParaRPr lang="en-US" dirty="0"/>
          </a:p>
          <a:p>
            <a:r>
              <a:rPr lang="en-US" dirty="0" smtClean="0"/>
              <a:t>ACEs Connection</a:t>
            </a:r>
            <a:endParaRPr lang="en-US" dirty="0"/>
          </a:p>
          <a:p>
            <a:pPr lvl="1"/>
            <a:r>
              <a:rPr lang="en-US" dirty="0">
                <a:hlinkClick r:id="rId4"/>
              </a:rPr>
              <a:t>http://acesconnection.com</a:t>
            </a:r>
            <a:r>
              <a:rPr lang="en-US" dirty="0" smtClean="0">
                <a:hlinkClick r:id="rId4"/>
              </a:rPr>
              <a:t>/</a:t>
            </a:r>
            <a:endParaRPr lang="en-US" dirty="0" smtClean="0"/>
          </a:p>
          <a:p>
            <a:pPr lvl="1"/>
            <a:endParaRPr lang="en-US" dirty="0"/>
          </a:p>
          <a:p>
            <a:r>
              <a:rPr lang="en-US" dirty="0" smtClean="0"/>
              <a:t>ACE </a:t>
            </a:r>
            <a:r>
              <a:rPr lang="en-US" dirty="0"/>
              <a:t>Study web page </a:t>
            </a:r>
          </a:p>
          <a:p>
            <a:pPr lvl="1"/>
            <a:r>
              <a:rPr lang="en-US" dirty="0" smtClean="0">
                <a:hlinkClick r:id="rId5"/>
              </a:rPr>
              <a:t>http</a:t>
            </a:r>
            <a:r>
              <a:rPr lang="en-US" dirty="0">
                <a:hlinkClick r:id="rId5"/>
              </a:rPr>
              <a:t>://www.acestudy.org</a:t>
            </a:r>
            <a:r>
              <a:rPr lang="en-US" dirty="0" smtClean="0">
                <a:hlinkClick r:id="rId5"/>
              </a:rPr>
              <a:t>/</a:t>
            </a:r>
            <a:endParaRPr lang="en-US" dirty="0" smtClean="0"/>
          </a:p>
          <a:p>
            <a:pPr lvl="1"/>
            <a:endParaRPr lang="en-US" dirty="0"/>
          </a:p>
          <a:p>
            <a:r>
              <a:rPr lang="en-US" dirty="0" smtClean="0"/>
              <a:t>Center </a:t>
            </a:r>
            <a:r>
              <a:rPr lang="en-US" dirty="0"/>
              <a:t>for Disease </a:t>
            </a:r>
            <a:r>
              <a:rPr lang="en-US" dirty="0" smtClean="0"/>
              <a:t>Control</a:t>
            </a:r>
          </a:p>
          <a:p>
            <a:pPr lvl="1"/>
            <a:r>
              <a:rPr lang="en-US" dirty="0" smtClean="0">
                <a:hlinkClick r:id="rId6"/>
              </a:rPr>
              <a:t>http</a:t>
            </a:r>
            <a:r>
              <a:rPr lang="en-US" dirty="0">
                <a:hlinkClick r:id="rId6"/>
              </a:rPr>
              <a:t>://www.cdc.gov/ace</a:t>
            </a:r>
            <a:r>
              <a:rPr lang="en-US" dirty="0" smtClean="0">
                <a:hlinkClick r:id="rId6"/>
              </a:rPr>
              <a:t>/</a:t>
            </a:r>
            <a:endParaRPr lang="en-US" dirty="0" smtClean="0"/>
          </a:p>
          <a:p>
            <a:pPr lvl="1"/>
            <a:endParaRPr lang="en-US" dirty="0"/>
          </a:p>
          <a:p>
            <a:r>
              <a:rPr lang="en-US" dirty="0" smtClean="0"/>
              <a:t>Center </a:t>
            </a:r>
            <a:r>
              <a:rPr lang="en-US" dirty="0"/>
              <a:t>on the Developing Child at Harvard </a:t>
            </a:r>
            <a:r>
              <a:rPr lang="en-US" dirty="0" smtClean="0"/>
              <a:t>University	</a:t>
            </a:r>
          </a:p>
          <a:p>
            <a:pPr lvl="1"/>
            <a:r>
              <a:rPr lang="en-US" sz="2400" dirty="0" smtClean="0">
                <a:hlinkClick r:id="rId7"/>
              </a:rPr>
              <a:t>http</a:t>
            </a:r>
            <a:r>
              <a:rPr lang="en-US" sz="2400" dirty="0">
                <a:hlinkClick r:id="rId7"/>
              </a:rPr>
              <a:t>://</a:t>
            </a:r>
            <a:r>
              <a:rPr lang="en-US" sz="2400" dirty="0" smtClean="0">
                <a:hlinkClick r:id="rId7"/>
              </a:rPr>
              <a:t>developingchild.harvard.edu</a:t>
            </a:r>
            <a:endParaRPr lang="en-US" dirty="0"/>
          </a:p>
          <a:p>
            <a:endParaRPr lang="en-US" dirty="0"/>
          </a:p>
          <a:p>
            <a:r>
              <a:rPr lang="en-US" dirty="0" smtClean="0"/>
              <a:t>Child </a:t>
            </a:r>
            <a:r>
              <a:rPr lang="en-US" dirty="0"/>
              <a:t>Emotion Lab at University of </a:t>
            </a:r>
            <a:r>
              <a:rPr lang="en-US" dirty="0" smtClean="0"/>
              <a:t>Wisconsin-Madison</a:t>
            </a:r>
          </a:p>
          <a:p>
            <a:pPr lvl="1"/>
            <a:r>
              <a:rPr lang="en-US" dirty="0" smtClean="0">
                <a:hlinkClick r:id="rId8"/>
              </a:rPr>
              <a:t>http://www.waisman.wisc.edu/childemotion/seth.html</a:t>
            </a:r>
            <a:endParaRPr lang="en-US" dirty="0" smtClean="0"/>
          </a:p>
          <a:p>
            <a:pPr lvl="1"/>
            <a:endParaRPr lang="en-US" dirty="0" smtClean="0"/>
          </a:p>
          <a:p>
            <a:r>
              <a:rPr lang="en-US" dirty="0" smtClean="0"/>
              <a:t>Child Trauma Academy </a:t>
            </a:r>
          </a:p>
          <a:p>
            <a:pPr marL="393192" lvl="1" indent="0">
              <a:buNone/>
            </a:pPr>
            <a:r>
              <a:rPr lang="en-US" dirty="0" smtClean="0">
                <a:hlinkClick r:id="rId9"/>
              </a:rPr>
              <a:t>http://www.childtrauma.org</a:t>
            </a:r>
            <a:endParaRPr lang="en-US" dirty="0" smtClean="0"/>
          </a:p>
          <a:p>
            <a:pPr marL="393192" lvl="1"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Additional Resources</a:t>
            </a:r>
            <a:endParaRPr lang="en-US" dirty="0"/>
          </a:p>
        </p:txBody>
      </p:sp>
    </p:spTree>
    <p:extLst>
      <p:ext uri="{BB962C8B-B14F-4D97-AF65-F5344CB8AC3E}">
        <p14:creationId xmlns:p14="http://schemas.microsoft.com/office/powerpoint/2010/main" val="1699498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V Matthews et al, Indiana University, 2011</a:t>
            </a:r>
          </a:p>
          <a:p>
            <a:r>
              <a:rPr lang="en-US" sz="2000" dirty="0" smtClean="0"/>
              <a:t>Centers for Disease Control and Prevention, 2014</a:t>
            </a:r>
          </a:p>
          <a:p>
            <a:r>
              <a:rPr lang="en-US" sz="2000" dirty="0" smtClean="0"/>
              <a:t>Centers for Disease Control and Prevention, The ACE Study, 1995-1997</a:t>
            </a:r>
          </a:p>
          <a:p>
            <a:r>
              <a:rPr lang="en-US" sz="2000" dirty="0" err="1" smtClean="0"/>
              <a:t>Holford</a:t>
            </a:r>
            <a:r>
              <a:rPr lang="en-US" sz="2000" dirty="0" smtClean="0"/>
              <a:t> et al, Journal of the American Medical Association, 311, 164-171 (2014)</a:t>
            </a:r>
          </a:p>
          <a:p>
            <a:r>
              <a:rPr lang="en-US" sz="2000" dirty="0">
                <a:ea typeface="ＭＳ Ｐゴシック" pitchFamily="34" charset="-128"/>
              </a:rPr>
              <a:t>O’Connor, C., </a:t>
            </a:r>
            <a:r>
              <a:rPr lang="en-US" sz="2000" dirty="0" err="1">
                <a:ea typeface="ＭＳ Ｐゴシック" pitchFamily="34" charset="-128"/>
              </a:rPr>
              <a:t>Finkbiner</a:t>
            </a:r>
            <a:r>
              <a:rPr lang="en-US" sz="2000" dirty="0">
                <a:ea typeface="ＭＳ Ｐゴシック" pitchFamily="34" charset="-128"/>
              </a:rPr>
              <a:t>, C., &amp; Watson, L. (</a:t>
            </a:r>
            <a:r>
              <a:rPr lang="en-US" sz="2000" dirty="0" smtClean="0">
                <a:ea typeface="ＭＳ Ｐゴシック" pitchFamily="34" charset="-128"/>
              </a:rPr>
              <a:t>2012).  </a:t>
            </a:r>
            <a:r>
              <a:rPr lang="en-US" sz="2000" dirty="0">
                <a:ea typeface="ＭＳ Ｐゴシック" pitchFamily="34" charset="-128"/>
              </a:rPr>
              <a:t>Adverse Childhood Experiences in Wisconsin: Findings from the 2010 Behavioral Risk Factor Survey.  Madison, WI: Wisconsin Children’s Trust Fund and Child Abuse Prevention Fund of </a:t>
            </a:r>
            <a:r>
              <a:rPr lang="en-US" sz="2000" dirty="0" smtClean="0">
                <a:ea typeface="ＭＳ Ｐゴシック" pitchFamily="34" charset="-128"/>
              </a:rPr>
              <a:t>Children’s </a:t>
            </a:r>
            <a:r>
              <a:rPr lang="en-US" sz="2000" dirty="0">
                <a:ea typeface="ＭＳ Ｐゴシック" pitchFamily="34" charset="-128"/>
              </a:rPr>
              <a:t>Hospital &amp; Health </a:t>
            </a:r>
            <a:r>
              <a:rPr lang="en-US" sz="2000" dirty="0" smtClean="0">
                <a:ea typeface="ＭＳ Ｐゴシック" pitchFamily="34" charset="-128"/>
              </a:rPr>
              <a:t>System</a:t>
            </a:r>
          </a:p>
          <a:p>
            <a:r>
              <a:rPr lang="en-US" sz="2000" dirty="0" smtClean="0">
                <a:ea typeface="ＭＳ Ｐゴシック" pitchFamily="34" charset="-128"/>
              </a:rPr>
              <a:t>Bruce D Perry, Child Trauma Academy, 2006-2014</a:t>
            </a:r>
          </a:p>
          <a:p>
            <a:r>
              <a:rPr lang="en-US" sz="2000" dirty="0" smtClean="0">
                <a:ea typeface="ＭＳ Ｐゴシック" pitchFamily="34" charset="-128"/>
              </a:rPr>
              <a:t>Rob </a:t>
            </a:r>
            <a:r>
              <a:rPr lang="en-US" sz="2000" dirty="0" err="1" smtClean="0">
                <a:ea typeface="ＭＳ Ｐゴシック" pitchFamily="34" charset="-128"/>
              </a:rPr>
              <a:t>Anda</a:t>
            </a:r>
            <a:r>
              <a:rPr lang="en-US" sz="2000" dirty="0" smtClean="0">
                <a:ea typeface="ＭＳ Ｐゴシック" pitchFamily="34" charset="-128"/>
              </a:rPr>
              <a:t> &amp; Laura Porter, Ace Interface, 2014 </a:t>
            </a:r>
            <a:endParaRPr lang="en-US" sz="2000" dirty="0"/>
          </a:p>
        </p:txBody>
      </p:sp>
      <p:sp>
        <p:nvSpPr>
          <p:cNvPr id="2" name="Title 1"/>
          <p:cNvSpPr>
            <a:spLocks noGrp="1"/>
          </p:cNvSpPr>
          <p:nvPr>
            <p:ph type="title"/>
          </p:nvPr>
        </p:nvSpPr>
        <p:spPr/>
        <p:txBody>
          <a:bodyPr/>
          <a:lstStyle/>
          <a:p>
            <a:r>
              <a:rPr lang="en-US" dirty="0" smtClean="0"/>
              <a:t>Credits</a:t>
            </a:r>
            <a:endParaRPr lang="en-US" dirty="0"/>
          </a:p>
        </p:txBody>
      </p:sp>
    </p:spTree>
    <p:extLst>
      <p:ext uri="{BB962C8B-B14F-4D97-AF65-F5344CB8AC3E}">
        <p14:creationId xmlns:p14="http://schemas.microsoft.com/office/powerpoint/2010/main" val="410308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Questions?</a:t>
            </a:r>
            <a:endParaRPr lang="en-US" dirty="0"/>
          </a:p>
        </p:txBody>
      </p:sp>
      <p:sp>
        <p:nvSpPr>
          <p:cNvPr id="3" name="Content Placeholder 2"/>
          <p:cNvSpPr>
            <a:spLocks noGrp="1"/>
          </p:cNvSpPr>
          <p:nvPr>
            <p:ph sz="half" idx="1"/>
          </p:nvPr>
        </p:nvSpPr>
        <p:spPr>
          <a:xfrm>
            <a:off x="457200" y="1524000"/>
            <a:ext cx="3657600" cy="4572000"/>
          </a:xfrm>
        </p:spPr>
        <p:txBody>
          <a:bodyPr/>
          <a:lstStyle/>
          <a:p>
            <a:pPr marL="0" indent="0">
              <a:buNone/>
              <a:defRPr/>
            </a:pPr>
            <a:r>
              <a:rPr lang="en-US" dirty="0" smtClean="0"/>
              <a:t>Mary Triggiano</a:t>
            </a:r>
          </a:p>
          <a:p>
            <a:pPr marL="0" indent="0">
              <a:buNone/>
              <a:defRPr/>
            </a:pPr>
            <a:r>
              <a:rPr lang="en-US" dirty="0" smtClean="0"/>
              <a:t>414-278-4519</a:t>
            </a:r>
          </a:p>
          <a:p>
            <a:pPr marL="0" indent="0">
              <a:buNone/>
              <a:defRPr/>
            </a:pPr>
            <a:r>
              <a:rPr lang="en-US" dirty="0" err="1" smtClean="0"/>
              <a:t>Mary.Triggiano</a:t>
            </a:r>
            <a:r>
              <a:rPr lang="en-US" dirty="0" smtClean="0"/>
              <a:t>@</a:t>
            </a:r>
          </a:p>
          <a:p>
            <a:pPr marL="0" indent="0">
              <a:buNone/>
              <a:defRPr/>
            </a:pPr>
            <a:r>
              <a:rPr lang="en-US" dirty="0" smtClean="0"/>
              <a:t>wicourts.gov</a:t>
            </a:r>
            <a:endParaRPr lang="en-US" dirty="0"/>
          </a:p>
        </p:txBody>
      </p:sp>
      <p:sp>
        <p:nvSpPr>
          <p:cNvPr id="4" name="Content Placeholder 3"/>
          <p:cNvSpPr>
            <a:spLocks noGrp="1"/>
          </p:cNvSpPr>
          <p:nvPr>
            <p:ph sz="half" idx="2"/>
          </p:nvPr>
        </p:nvSpPr>
        <p:spPr>
          <a:xfrm>
            <a:off x="5257800" y="1481330"/>
            <a:ext cx="3429000" cy="4525963"/>
          </a:xfrm>
        </p:spPr>
        <p:txBody>
          <a:bodyPr/>
          <a:lstStyle/>
          <a:p>
            <a:pPr marL="0" indent="0">
              <a:buNone/>
            </a:pPr>
            <a:r>
              <a:rPr lang="en-US" dirty="0" smtClean="0"/>
              <a:t>Tim Grove</a:t>
            </a:r>
          </a:p>
          <a:p>
            <a:pPr marL="0" indent="0">
              <a:buNone/>
            </a:pPr>
            <a:r>
              <a:rPr lang="en-US" dirty="0" smtClean="0"/>
              <a:t>414-465-5775</a:t>
            </a:r>
          </a:p>
          <a:p>
            <a:pPr marL="0" indent="0">
              <a:buNone/>
            </a:pPr>
            <a:r>
              <a:rPr lang="en-US" dirty="0" smtClean="0"/>
              <a:t>tgrove@SaintA.org	</a:t>
            </a: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42343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52400" y="30480"/>
            <a:ext cx="8839200" cy="6827520"/>
          </a:xfrm>
          <a:prstGeom prst="rect">
            <a:avLst/>
          </a:prstGeom>
        </p:spPr>
      </p:pic>
    </p:spTree>
    <p:extLst>
      <p:ext uri="{BB962C8B-B14F-4D97-AF65-F5344CB8AC3E}">
        <p14:creationId xmlns:p14="http://schemas.microsoft.com/office/powerpoint/2010/main" val="2966768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546352"/>
            <a:ext cx="8229600" cy="3579813"/>
          </a:xfrm>
        </p:spPr>
        <p:txBody>
          <a:bodyPr/>
          <a:lstStyle/>
          <a:p>
            <a:pPr lvl="0"/>
            <a:endParaRPr lang="en-US" dirty="0">
              <a:solidFill>
                <a:prstClr val="black"/>
              </a:solidFill>
            </a:endParaRPr>
          </a:p>
          <a:p>
            <a:endParaRPr lang="en-US" dirty="0"/>
          </a:p>
        </p:txBody>
      </p:sp>
      <p:pic>
        <p:nvPicPr>
          <p:cNvPr id="4" name="Picture 4" descr="26456945-mjs_videobrain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8" y="152400"/>
            <a:ext cx="876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176747" y="6066910"/>
            <a:ext cx="1981633" cy="369332"/>
          </a:xfrm>
          <a:prstGeom prst="rect">
            <a:avLst/>
          </a:prstGeom>
        </p:spPr>
        <p:txBody>
          <a:bodyPr wrap="none">
            <a:spAutoFit/>
          </a:bodyPr>
          <a:lstStyle/>
          <a:p>
            <a:pPr lvl="0"/>
            <a:r>
              <a:rPr lang="en-US" dirty="0">
                <a:solidFill>
                  <a:prstClr val="black"/>
                </a:solidFill>
              </a:rPr>
              <a:t>Matthews, 2011</a:t>
            </a:r>
          </a:p>
        </p:txBody>
      </p:sp>
    </p:spTree>
    <p:extLst>
      <p:ext uri="{BB962C8B-B14F-4D97-AF65-F5344CB8AC3E}">
        <p14:creationId xmlns:p14="http://schemas.microsoft.com/office/powerpoint/2010/main" val="4156565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79977" y="0"/>
            <a:ext cx="8778240" cy="6705600"/>
          </a:xfrm>
          <a:prstGeom prst="rect">
            <a:avLst/>
          </a:prstGeom>
        </p:spPr>
      </p:pic>
    </p:spTree>
    <p:extLst>
      <p:ext uri="{BB962C8B-B14F-4D97-AF65-F5344CB8AC3E}">
        <p14:creationId xmlns:p14="http://schemas.microsoft.com/office/powerpoint/2010/main" val="4273787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50372" y="0"/>
            <a:ext cx="8686800" cy="6949440"/>
          </a:xfrm>
          <a:prstGeom prst="rect">
            <a:avLst/>
          </a:prstGeom>
        </p:spPr>
      </p:pic>
    </p:spTree>
    <p:extLst>
      <p:ext uri="{BB962C8B-B14F-4D97-AF65-F5344CB8AC3E}">
        <p14:creationId xmlns:p14="http://schemas.microsoft.com/office/powerpoint/2010/main" val="1994585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Brooks…</a:t>
            </a:r>
            <a:endParaRPr lang="en-US" dirty="0"/>
          </a:p>
        </p:txBody>
      </p:sp>
      <p:sp>
        <p:nvSpPr>
          <p:cNvPr id="3" name="Content Placeholder 2"/>
          <p:cNvSpPr>
            <a:spLocks noGrp="1"/>
          </p:cNvSpPr>
          <p:nvPr>
            <p:ph idx="1"/>
          </p:nvPr>
        </p:nvSpPr>
        <p:spPr/>
        <p:txBody>
          <a:bodyPr>
            <a:normAutofit fontScale="85000" lnSpcReduction="10000"/>
          </a:bodyPr>
          <a:lstStyle/>
          <a:p>
            <a:pPr marL="109728" indent="0">
              <a:buNone/>
            </a:pPr>
            <a:r>
              <a:rPr lang="en-US" dirty="0" smtClean="0"/>
              <a:t>“When </a:t>
            </a:r>
            <a:r>
              <a:rPr lang="en-US" dirty="0"/>
              <a:t>you look over the domestic policy landscape, you see all these different people in different policy silos with different budgets: in health care, education, crime, poverty, social mobility and labor force issues. But, in their disjointed ways, they are all dealing with the same problem — that across vast stretches of America, economic, social and family breakdowns are producing enormous amounts of stress and unregulated behavior, which dulls motivation, undermines self-control and distorts lives. </a:t>
            </a:r>
          </a:p>
          <a:p>
            <a:pPr marL="109728" indent="0">
              <a:buNone/>
            </a:pPr>
            <a:r>
              <a:rPr lang="en-US" dirty="0" smtClean="0"/>
              <a:t>Maybe </a:t>
            </a:r>
            <a:r>
              <a:rPr lang="en-US" dirty="0"/>
              <a:t>it’s time for people in all these different fields to get together in a room and make a concerted push against the psychological barriers to success</a:t>
            </a:r>
            <a:r>
              <a:rPr lang="en-US" dirty="0" smtClean="0"/>
              <a:t>.”</a:t>
            </a:r>
            <a:endParaRPr lang="en-US" dirty="0"/>
          </a:p>
          <a:p>
            <a:endParaRPr lang="en-US" dirty="0"/>
          </a:p>
        </p:txBody>
      </p:sp>
    </p:spTree>
    <p:extLst>
      <p:ext uri="{BB962C8B-B14F-4D97-AF65-F5344CB8AC3E}">
        <p14:creationId xmlns:p14="http://schemas.microsoft.com/office/powerpoint/2010/main" val="42383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Content Placeholder 5"/>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Font typeface="Arial" pitchFamily="34" charset="0"/>
              <a:buNone/>
            </a:pPr>
            <a:endParaRPr lang="en-US" dirty="0" smtClean="0">
              <a:latin typeface="Trade Gothic LT Std" charset="0"/>
              <a:ea typeface="ＭＳ Ｐゴシック" pitchFamily="34" charset="-128"/>
            </a:endParaRPr>
          </a:p>
          <a:p>
            <a:pPr marL="0" indent="0">
              <a:buFont typeface="Arial" pitchFamily="34" charset="0"/>
              <a:buNone/>
            </a:pPr>
            <a:r>
              <a:rPr lang="en-US" dirty="0" smtClean="0">
                <a:latin typeface="Trade Gothic LT Std" charset="0"/>
                <a:ea typeface="ＭＳ Ｐゴシック" pitchFamily="34" charset="-128"/>
              </a:rPr>
              <a:t>			</a:t>
            </a:r>
          </a:p>
          <a:p>
            <a:pPr marL="0" indent="0">
              <a:buFont typeface="Arial" pitchFamily="34" charset="0"/>
              <a:buNone/>
            </a:pPr>
            <a:r>
              <a:rPr lang="en-US" dirty="0" smtClean="0">
                <a:latin typeface="Trade Gothic LT Std" charset="0"/>
                <a:ea typeface="ＭＳ Ｐゴシック" pitchFamily="34" charset="-128"/>
              </a:rPr>
              <a:t>-Dr Steven </a:t>
            </a:r>
            <a:r>
              <a:rPr lang="en-US" dirty="0" err="1" smtClean="0">
                <a:latin typeface="Trade Gothic LT Std" charset="0"/>
                <a:ea typeface="ＭＳ Ｐゴシック" pitchFamily="34" charset="-128"/>
              </a:rPr>
              <a:t>Sharfstein</a:t>
            </a:r>
            <a:r>
              <a:rPr lang="en-US" dirty="0" smtClean="0">
                <a:latin typeface="Trade Gothic LT Std" charset="0"/>
                <a:ea typeface="ＭＳ Ｐゴシック" pitchFamily="34" charset="-128"/>
              </a:rPr>
              <a:t> </a:t>
            </a:r>
          </a:p>
          <a:p>
            <a:pPr marL="0" indent="0">
              <a:buFont typeface="Arial" pitchFamily="34" charset="0"/>
              <a:buNone/>
            </a:pPr>
            <a:r>
              <a:rPr lang="en-US" i="1" dirty="0" smtClean="0">
                <a:latin typeface="Trade Gothic LT Std" charset="0"/>
                <a:ea typeface="ＭＳ Ｐゴシック" pitchFamily="34" charset="-128"/>
              </a:rPr>
              <a:t>Former President</a:t>
            </a:r>
            <a:r>
              <a:rPr lang="en-US" dirty="0" smtClean="0">
                <a:latin typeface="Trade Gothic LT Std" charset="0"/>
                <a:ea typeface="ＭＳ Ｐゴシック" pitchFamily="34" charset="-128"/>
              </a:rPr>
              <a:t>, American Psychiatric 	Association</a:t>
            </a:r>
          </a:p>
        </p:txBody>
      </p:sp>
      <p:pic>
        <p:nvPicPr>
          <p:cNvPr id="9011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257800" y="2133600"/>
            <a:ext cx="3017520" cy="30175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4" name="Title 3"/>
          <p:cNvSpPr>
            <a:spLocks noGrp="1"/>
          </p:cNvSpPr>
          <p:nvPr>
            <p:ph type="title"/>
          </p:nvPr>
        </p:nvSpPr>
        <p:spPr/>
        <p:txBody>
          <a:bodyPr>
            <a:normAutofit fontScale="90000"/>
          </a:bodyPr>
          <a:lstStyle/>
          <a:p>
            <a:r>
              <a:rPr lang="en-US" smtClean="0">
                <a:solidFill>
                  <a:srgbClr val="000000"/>
                </a:solidFill>
                <a:latin typeface="Trade Gothic LT Std" charset="0"/>
                <a:ea typeface="ＭＳ Ｐゴシック" pitchFamily="34" charset="-128"/>
                <a:cs typeface="Trade Gothic LT Std" charset="0"/>
              </a:rPr>
              <a:t>“</a:t>
            </a:r>
            <a:r>
              <a:rPr lang="en-US" smtClean="0">
                <a:solidFill>
                  <a:srgbClr val="FF0000"/>
                </a:solidFill>
                <a:latin typeface="Trade Gothic LT Std" charset="0"/>
                <a:ea typeface="ＭＳ Ｐゴシック" pitchFamily="34" charset="-128"/>
                <a:cs typeface="Trade Gothic LT Std" charset="0"/>
              </a:rPr>
              <a:t>Trauma</a:t>
            </a:r>
            <a:r>
              <a:rPr lang="en-US" smtClean="0">
                <a:solidFill>
                  <a:srgbClr val="000000"/>
                </a:solidFill>
                <a:latin typeface="Trade Gothic LT Std" charset="0"/>
                <a:ea typeface="ＭＳ Ｐゴシック" pitchFamily="34" charset="-128"/>
                <a:cs typeface="Trade Gothic LT Std" charset="0"/>
              </a:rPr>
              <a:t> is to </a:t>
            </a:r>
            <a:r>
              <a:rPr lang="en-US" smtClean="0">
                <a:solidFill>
                  <a:srgbClr val="FF0000"/>
                </a:solidFill>
                <a:latin typeface="Trade Gothic LT Std" charset="0"/>
                <a:ea typeface="ＭＳ Ｐゴシック" pitchFamily="34" charset="-128"/>
                <a:cs typeface="Trade Gothic LT Std" charset="0"/>
              </a:rPr>
              <a:t>mental health </a:t>
            </a:r>
            <a:r>
              <a:rPr lang="en-US" smtClean="0">
                <a:solidFill>
                  <a:srgbClr val="000000"/>
                </a:solidFill>
                <a:latin typeface="Trade Gothic LT Std" charset="0"/>
                <a:ea typeface="ＭＳ Ｐゴシック" pitchFamily="34" charset="-128"/>
                <a:cs typeface="Trade Gothic LT Std" charset="0"/>
              </a:rPr>
              <a:t>as </a:t>
            </a:r>
            <a:r>
              <a:rPr lang="en-US" smtClean="0">
                <a:solidFill>
                  <a:srgbClr val="00B050"/>
                </a:solidFill>
                <a:latin typeface="Trade Gothic LT Std" charset="0"/>
                <a:ea typeface="ＭＳ Ｐゴシック" pitchFamily="34" charset="-128"/>
                <a:cs typeface="Trade Gothic LT Std" charset="0"/>
              </a:rPr>
              <a:t>smoking</a:t>
            </a:r>
            <a:r>
              <a:rPr lang="en-US" smtClean="0">
                <a:solidFill>
                  <a:srgbClr val="000000"/>
                </a:solidFill>
                <a:latin typeface="Trade Gothic LT Std" charset="0"/>
                <a:ea typeface="ＭＳ Ｐゴシック" pitchFamily="34" charset="-128"/>
                <a:cs typeface="Trade Gothic LT Std" charset="0"/>
              </a:rPr>
              <a:t> is to </a:t>
            </a:r>
            <a:r>
              <a:rPr lang="en-US" smtClean="0">
                <a:solidFill>
                  <a:srgbClr val="00B050"/>
                </a:solidFill>
                <a:latin typeface="Trade Gothic LT Std" charset="0"/>
                <a:ea typeface="ＭＳ Ｐゴシック" pitchFamily="34" charset="-128"/>
                <a:cs typeface="Trade Gothic LT Std" charset="0"/>
              </a:rPr>
              <a:t>cancer</a:t>
            </a:r>
            <a:r>
              <a:rPr lang="en-US" smtClean="0">
                <a:solidFill>
                  <a:srgbClr val="000000"/>
                </a:solidFill>
                <a:latin typeface="Trade Gothic LT Std" charset="0"/>
                <a:ea typeface="ＭＳ Ｐゴシック" pitchFamily="34" charset="-128"/>
                <a:cs typeface="Trade Gothic LT Std" charset="0"/>
              </a:rPr>
              <a:t>”</a:t>
            </a:r>
            <a:endParaRPr lang="en-US" smtClean="0">
              <a:latin typeface="Trade Gothic LT Std" charset="0"/>
              <a:ea typeface="ＭＳ Ｐゴシック" pitchFamily="34" charset="-128"/>
              <a:cs typeface="Trade Gothic LT Std" charset="0"/>
            </a:endParaRPr>
          </a:p>
        </p:txBody>
      </p:sp>
    </p:spTree>
    <p:extLst>
      <p:ext uri="{BB962C8B-B14F-4D97-AF65-F5344CB8AC3E}">
        <p14:creationId xmlns:p14="http://schemas.microsoft.com/office/powerpoint/2010/main" val="14263418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aintA_Template">
  <a:themeElements>
    <a:clrScheme name="SaintA 1">
      <a:dk1>
        <a:sysClr val="windowText" lastClr="000000"/>
      </a:dk1>
      <a:lt1>
        <a:sysClr val="window" lastClr="FFFFFF"/>
      </a:lt1>
      <a:dk2>
        <a:srgbClr val="A63F99"/>
      </a:dk2>
      <a:lt2>
        <a:srgbClr val="B5D023"/>
      </a:lt2>
      <a:accent1>
        <a:srgbClr val="7A858A"/>
      </a:accent1>
      <a:accent2>
        <a:srgbClr val="D5A235"/>
      </a:accent2>
      <a:accent3>
        <a:srgbClr val="3FB0C1"/>
      </a:accent3>
      <a:accent4>
        <a:srgbClr val="5B629B"/>
      </a:accent4>
      <a:accent5>
        <a:srgbClr val="C4D2D7"/>
      </a:accent5>
      <a:accent6>
        <a:srgbClr val="919DA2"/>
      </a:accent6>
      <a:hlink>
        <a:srgbClr val="7B1467"/>
      </a:hlink>
      <a:folHlink>
        <a:srgbClr val="AECC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7917</TotalTime>
  <Words>2253</Words>
  <Application>Microsoft Office PowerPoint</Application>
  <PresentationFormat>On-screen Show (4:3)</PresentationFormat>
  <Paragraphs>355</Paragraphs>
  <Slides>39</Slides>
  <Notes>35</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39</vt:i4>
      </vt:variant>
    </vt:vector>
  </HeadingPairs>
  <TitlesOfParts>
    <vt:vector size="57" baseType="lpstr">
      <vt:lpstr>ＭＳ Ｐゴシック</vt:lpstr>
      <vt:lpstr>Arial</vt:lpstr>
      <vt:lpstr>Calibri</vt:lpstr>
      <vt:lpstr>Calibri Light</vt:lpstr>
      <vt:lpstr>Lucida Sans Unicode</vt:lpstr>
      <vt:lpstr>Tahoma</vt:lpstr>
      <vt:lpstr>Times New Roman</vt:lpstr>
      <vt:lpstr>Trade Gothic LT Std</vt:lpstr>
      <vt:lpstr>Univers</vt:lpstr>
      <vt:lpstr>Verdana</vt:lpstr>
      <vt:lpstr>Wingdings 2</vt:lpstr>
      <vt:lpstr>Wingdings 3</vt:lpstr>
      <vt:lpstr>Concourse</vt:lpstr>
      <vt:lpstr>2_Office Theme</vt:lpstr>
      <vt:lpstr>SaintA_Template</vt:lpstr>
      <vt:lpstr>1_Concourse</vt:lpstr>
      <vt:lpstr>3_Office Theme</vt:lpstr>
      <vt:lpstr>Chart</vt:lpstr>
      <vt:lpstr>Childhood Trauma: Essential Information  for Courts</vt:lpstr>
      <vt:lpstr>WHY TRAUMA?</vt:lpstr>
      <vt:lpstr>PowerPoint Presentation</vt:lpstr>
      <vt:lpstr>PowerPoint Presentation</vt:lpstr>
      <vt:lpstr>PowerPoint Presentation</vt:lpstr>
      <vt:lpstr>PowerPoint Presentation</vt:lpstr>
      <vt:lpstr>PowerPoint Presentation</vt:lpstr>
      <vt:lpstr>David Brooks…</vt:lpstr>
      <vt:lpstr>“Trauma is to mental health as smoking is to cancer”</vt:lpstr>
      <vt:lpstr>1964</vt:lpstr>
      <vt:lpstr>2012</vt:lpstr>
      <vt:lpstr>42% to 18% = 8,000,000 Lives*</vt:lpstr>
      <vt:lpstr>PowerPoint Presentation</vt:lpstr>
      <vt:lpstr>ORIGINAL ACE STUDY</vt:lpstr>
      <vt:lpstr>WHAT IS AN ACE?</vt:lpstr>
      <vt:lpstr>ORIGINAL ACE STUDY –GENERAL FINDINGS</vt:lpstr>
      <vt:lpstr>ORIGINAL ACE FINDINGS</vt:lpstr>
      <vt:lpstr>Adverse Childhood Experiences (ACE) Study </vt:lpstr>
      <vt:lpstr>PowerPoint Presentation</vt:lpstr>
      <vt:lpstr>ACE Study – A Comparison*  </vt:lpstr>
      <vt:lpstr>ACE Attributable Problems</vt:lpstr>
      <vt:lpstr>PowerPoint Presentation</vt:lpstr>
      <vt:lpstr>PowerPoint Presentation</vt:lpstr>
      <vt:lpstr>ACES IN WISCONSIN</vt:lpstr>
      <vt:lpstr>PowerPoint Presentation</vt:lpstr>
      <vt:lpstr>How Does This Happen?  </vt:lpstr>
      <vt:lpstr>PowerPoint Presentation</vt:lpstr>
      <vt:lpstr>Evident in Heart Rate?  </vt:lpstr>
      <vt:lpstr>Other Indicators</vt:lpstr>
      <vt:lpstr>Link to Adult Functioning </vt:lpstr>
      <vt:lpstr>PowerPoint Presentation</vt:lpstr>
      <vt:lpstr>PowerPoint Presentation</vt:lpstr>
      <vt:lpstr>What Wisconsin is Doing</vt:lpstr>
      <vt:lpstr>PowerPoint Presentation</vt:lpstr>
      <vt:lpstr>ALIGNING WHAT WE KNOW WITH WHAT WE DO</vt:lpstr>
      <vt:lpstr>Tools/Resources</vt:lpstr>
      <vt:lpstr>Additional Resources</vt:lpstr>
      <vt:lpstr>Credits</vt:lpstr>
      <vt:lpstr>Questions?</vt:lpstr>
    </vt:vector>
  </TitlesOfParts>
  <Company>CCAP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Trauma: Essential Information for Judges</dc:title>
  <dc:creator>Mary Triggiano</dc:creator>
  <cp:lastModifiedBy>TONYA RAMSEY</cp:lastModifiedBy>
  <cp:revision>116</cp:revision>
  <cp:lastPrinted>2014-10-27T18:06:28Z</cp:lastPrinted>
  <dcterms:created xsi:type="dcterms:W3CDTF">2014-10-19T19:29:05Z</dcterms:created>
  <dcterms:modified xsi:type="dcterms:W3CDTF">2015-03-23T19:42:25Z</dcterms:modified>
</cp:coreProperties>
</file>