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6" r:id="rId4"/>
    <p:sldId id="260" r:id="rId5"/>
    <p:sldId id="261" r:id="rId6"/>
    <p:sldId id="259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>
        <p:scale>
          <a:sx n="59" d="100"/>
          <a:sy n="59" d="100"/>
        </p:scale>
        <p:origin x="91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5EC9ED-615A-48B1-8CC5-07D55D61F65B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89B279-61F8-417E-8F1C-F6D7697DF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9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279-61F8-417E-8F1C-F6D7697DFC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74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279-61F8-417E-8F1C-F6D7697DFC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4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279-61F8-417E-8F1C-F6D7697DFC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8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279-61F8-417E-8F1C-F6D7697DFC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75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279-61F8-417E-8F1C-F6D7697DFC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3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9B279-61F8-417E-8F1C-F6D7697DFC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505" y="1006245"/>
            <a:ext cx="8811065" cy="1655762"/>
          </a:xfrm>
        </p:spPr>
        <p:txBody>
          <a:bodyPr anchor="b"/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5914" y="3001441"/>
            <a:ext cx="8389033" cy="148615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3E34317-9C19-43B5-9528-C078086169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4622" y="4543268"/>
            <a:ext cx="4051423" cy="1485900"/>
          </a:xfrm>
        </p:spPr>
        <p:txBody>
          <a:bodyPr/>
          <a:lstStyle>
            <a:lvl4pPr marL="10287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17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C329F-A1D5-4580-8014-49882F8696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1400" y="1871005"/>
            <a:ext cx="10312400" cy="31652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66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598933-830B-490A-A389-919FEBB6336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1E09E-DC0E-4E22-9896-D5F840CC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8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1598933-830B-490A-A389-919FEBB6336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2C1E09E-DC0E-4E22-9896-D5F840CC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29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CFF23-6539-4848-8D6B-2EDA62832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1517E-A96E-4208-BD7F-66EDE9DD5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F989B-97FE-4AD3-A302-60B2F039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8933-830B-490A-A389-919FEBB63360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9CFB6-CB3B-4C72-8AD6-E80D1C1C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54150-7F88-47E3-A288-E1ACC7D92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1E09E-DC0E-4E22-9896-D5F840CC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9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0E73E-88E9-41CD-ADD4-F3A984E9E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321080"/>
            <a:ext cx="3151163" cy="2247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DE5EA0-DCF7-4396-8A12-4935F5EE56AE}"/>
              </a:ext>
            </a:extLst>
          </p:cNvPr>
          <p:cNvSpPr/>
          <p:nvPr/>
        </p:nvSpPr>
        <p:spPr>
          <a:xfrm>
            <a:off x="8750104" y="6611082"/>
            <a:ext cx="3441896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25" b="1" dirty="0">
                <a:solidFill>
                  <a:srgbClr val="002060"/>
                </a:solidFill>
                <a:latin typeface="Calibri" panose="020F0502020204030204" pitchFamily="34" charset="0"/>
              </a:rPr>
              <a:t>Tamra Oman * Paula Buege  *  Gloria Moore </a:t>
            </a:r>
            <a:endParaRPr lang="en-US" sz="825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800B92-C446-42AE-90A7-2BF9A1D1F230}"/>
              </a:ext>
            </a:extLst>
          </p:cNvPr>
          <p:cNvSpPr txBox="1"/>
          <p:nvPr/>
        </p:nvSpPr>
        <p:spPr>
          <a:xfrm>
            <a:off x="2500531" y="6556304"/>
            <a:ext cx="226021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b="1" dirty="0">
                <a:solidFill>
                  <a:srgbClr val="C00000"/>
                </a:solidFill>
              </a:rPr>
              <a:t>Hope Road, LLC ©™®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3AF4CC-5120-4C92-BD6E-293C651C49DD}"/>
              </a:ext>
            </a:extLst>
          </p:cNvPr>
          <p:cNvSpPr txBox="1"/>
          <p:nvPr/>
        </p:nvSpPr>
        <p:spPr>
          <a:xfrm>
            <a:off x="8750106" y="6277433"/>
            <a:ext cx="34418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C00000"/>
                </a:solidFill>
              </a:rPr>
              <a:t>myhoperoad@gmail.com</a:t>
            </a:r>
          </a:p>
        </p:txBody>
      </p:sp>
    </p:spTree>
    <p:extLst>
      <p:ext uri="{BB962C8B-B14F-4D97-AF65-F5344CB8AC3E}">
        <p14:creationId xmlns:p14="http://schemas.microsoft.com/office/powerpoint/2010/main" val="293515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split/>
  </p:transition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hanational.org/peer-servic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2D5E-5CB1-49C0-92BE-F76FCA5CA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095" y="1904302"/>
            <a:ext cx="11727810" cy="3280096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Certified Peer Specialist is a person who has not only lived the experience of mental illness and/or substance use disorder but also has had formal training in the peer specialist model of mental health and/or substance use disorder supports. They use their unique set of recovery experiences in combination with solid skills training to support peers who are living with mental illness and/or substance use disorders.                                                                                                     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4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7BE49-66B0-401E-810F-C045B3A6482F}"/>
              </a:ext>
            </a:extLst>
          </p:cNvPr>
          <p:cNvSpPr txBox="1"/>
          <p:nvPr/>
        </p:nvSpPr>
        <p:spPr>
          <a:xfrm>
            <a:off x="3145874" y="5486399"/>
            <a:ext cx="8581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“When I needed someone to walk beside me, peer support was there.”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—Steve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433102-BDFC-46C5-A994-68B7C6A2D46F}"/>
              </a:ext>
            </a:extLst>
          </p:cNvPr>
          <p:cNvSpPr txBox="1"/>
          <p:nvPr/>
        </p:nvSpPr>
        <p:spPr>
          <a:xfrm>
            <a:off x="671119" y="402672"/>
            <a:ext cx="10687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Certified Peer Specialists in Drug Treatment Courts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E4471-78BA-4E47-A0CC-AEEE038163E1}"/>
              </a:ext>
            </a:extLst>
          </p:cNvPr>
          <p:cNvSpPr txBox="1"/>
          <p:nvPr/>
        </p:nvSpPr>
        <p:spPr>
          <a:xfrm>
            <a:off x="9110445" y="4286070"/>
            <a:ext cx="284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http://www.wicps.org</a:t>
            </a:r>
          </a:p>
        </p:txBody>
      </p:sp>
    </p:spTree>
    <p:extLst>
      <p:ext uri="{BB962C8B-B14F-4D97-AF65-F5344CB8AC3E}">
        <p14:creationId xmlns:p14="http://schemas.microsoft.com/office/powerpoint/2010/main" val="390907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3B076A7-F8A5-497E-89DD-D6D8B0323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503" y="962526"/>
            <a:ext cx="11853643" cy="508593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in all 50 states and Medicaid reimbursable in 35, </a:t>
            </a:r>
            <a:r>
              <a:rPr lang="en-US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support is considered a best practice by the Substance Abuse and Mental Health Services Administration (SAMHSA)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Established in the public mental health system and moving into the private sector, the research shows that peers improve outcomes. </a:t>
            </a:r>
          </a:p>
          <a:p>
            <a:pPr algn="l"/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support services have been shown to:</a:t>
            </a:r>
          </a:p>
          <a:p>
            <a:pPr algn="l"/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symptoms and hospitalizations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social support and participation in the community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 lengths of hospital stays and costs of services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well-being, self-esteem, and social functioning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 more thorough and longer-lasting recoveries</a:t>
            </a:r>
          </a:p>
          <a:p>
            <a:pPr algn="l"/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Regardless of the setting or role, we know that peer supporters </a:t>
            </a:r>
          </a:p>
          <a:p>
            <a:r>
              <a:rPr lang="en-US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actively involved in a person’s recovery can make all the difference. </a:t>
            </a:r>
          </a:p>
          <a:p>
            <a:pPr algn="r"/>
            <a:r>
              <a:rPr lang="en-US" sz="1700" dirty="0">
                <a:hlinkClick r:id="rId3"/>
              </a:rPr>
              <a:t>https://www.mhanational.org/peer-services</a:t>
            </a:r>
            <a:endParaRPr lang="en-US" sz="1700" dirty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006CFD-0593-4154-B6AF-D44EB8FF9B73}"/>
              </a:ext>
            </a:extLst>
          </p:cNvPr>
          <p:cNvSpPr txBox="1"/>
          <p:nvPr/>
        </p:nvSpPr>
        <p:spPr>
          <a:xfrm>
            <a:off x="226503" y="192947"/>
            <a:ext cx="1066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Sustainability -  Certified Peer Specialists 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 </a:t>
            </a:r>
          </a:p>
        </p:txBody>
      </p:sp>
    </p:spTree>
    <p:extLst>
      <p:ext uri="{BB962C8B-B14F-4D97-AF65-F5344CB8AC3E}">
        <p14:creationId xmlns:p14="http://schemas.microsoft.com/office/powerpoint/2010/main" val="275611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F47A-0117-47F6-88E1-953D3A2162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45A0F9-57B3-4FC0-83C1-D2C6CC680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" y="103516"/>
            <a:ext cx="12081330" cy="6676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26B25E-5C55-4EBC-AEDE-3D5C345F4176}"/>
              </a:ext>
            </a:extLst>
          </p:cNvPr>
          <p:cNvSpPr/>
          <p:nvPr/>
        </p:nvSpPr>
        <p:spPr>
          <a:xfrm>
            <a:off x="8471407" y="6279101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http://peersforprogress.org</a:t>
            </a:r>
          </a:p>
        </p:txBody>
      </p:sp>
    </p:spTree>
    <p:extLst>
      <p:ext uri="{BB962C8B-B14F-4D97-AF65-F5344CB8AC3E}">
        <p14:creationId xmlns:p14="http://schemas.microsoft.com/office/powerpoint/2010/main" val="341757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30709-C588-4DDC-B509-7711409B1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783" y="360727"/>
            <a:ext cx="10863744" cy="1434517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better to walk alongside another than someone who has been on the journey-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AF5D6A-6529-4D17-9A4D-5270C3D7E6B2}"/>
              </a:ext>
            </a:extLst>
          </p:cNvPr>
          <p:cNvSpPr txBox="1"/>
          <p:nvPr/>
        </p:nvSpPr>
        <p:spPr>
          <a:xfrm>
            <a:off x="4160939" y="2216932"/>
            <a:ext cx="7768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“She was there for me, hands down, 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no matter the time of day or night, she was there.”  </a:t>
            </a:r>
          </a:p>
          <a:p>
            <a:pPr algn="r"/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-C.M.</a:t>
            </a:r>
          </a:p>
        </p:txBody>
      </p:sp>
      <p:pic>
        <p:nvPicPr>
          <p:cNvPr id="6" name="Picture 5" descr="A person in a canyon&#10;&#10;Description automatically generated">
            <a:extLst>
              <a:ext uri="{FF2B5EF4-FFF2-40B4-BE49-F238E27FC236}">
                <a16:creationId xmlns:a16="http://schemas.microsoft.com/office/drawing/2014/main" id="{FEA1F54B-B8D4-4E04-9E6A-F86805C05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7" y="2021747"/>
            <a:ext cx="3808601" cy="2709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AACA7396-03F9-4896-9EF1-5D1ECFAF37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71" y="3514987"/>
            <a:ext cx="5159229" cy="2777455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93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4DB13-E54A-4B61-B143-42EF24C8F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614" y="293615"/>
            <a:ext cx="10763075" cy="1021360"/>
          </a:xfrm>
        </p:spPr>
        <p:txBody>
          <a:bodyPr>
            <a:noAutofit/>
          </a:bodyPr>
          <a:lstStyle/>
          <a:p>
            <a:r>
              <a:rPr lang="en-US" sz="6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Pathways to Recovery</a:t>
            </a:r>
          </a:p>
        </p:txBody>
      </p:sp>
      <p:pic>
        <p:nvPicPr>
          <p:cNvPr id="9" name="Picture 8" descr="A picture containing bed, sitting, rug, laying&#10;&#10;Description automatically generated">
            <a:extLst>
              <a:ext uri="{FF2B5EF4-FFF2-40B4-BE49-F238E27FC236}">
                <a16:creationId xmlns:a16="http://schemas.microsoft.com/office/drawing/2014/main" id="{9316CF58-9EA7-49AB-AED3-D92EE0F23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14" y="1645607"/>
            <a:ext cx="4314481" cy="2445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 descr="A close up of a street sign hanging from a tree&#10;&#10;Description automatically generated">
            <a:extLst>
              <a:ext uri="{FF2B5EF4-FFF2-40B4-BE49-F238E27FC236}">
                <a16:creationId xmlns:a16="http://schemas.microsoft.com/office/drawing/2014/main" id="{B80C1C94-4C25-4426-A866-60A17E7BB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83" y="1509652"/>
            <a:ext cx="4446163" cy="23677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385003-A7B4-4A11-83F5-772C24CEBB4B}"/>
              </a:ext>
            </a:extLst>
          </p:cNvPr>
          <p:cNvSpPr txBox="1"/>
          <p:nvPr/>
        </p:nvSpPr>
        <p:spPr>
          <a:xfrm>
            <a:off x="453006" y="4072124"/>
            <a:ext cx="10185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Certified Peer Specialists walk alongside,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exploring opportunities and trying on new ways of living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D3867-0A1A-44D1-8A74-B3BB9CB487A1}"/>
              </a:ext>
            </a:extLst>
          </p:cNvPr>
          <p:cNvSpPr txBox="1"/>
          <p:nvPr/>
        </p:nvSpPr>
        <p:spPr>
          <a:xfrm>
            <a:off x="4421439" y="5469622"/>
            <a:ext cx="717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“Peer support helped me see that I was not hopeless. </a:t>
            </a:r>
          </a:p>
          <a:p>
            <a:pPr algn="r"/>
            <a:r>
              <a:rPr lang="en-US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 gave me my voice back and bolstered my self-worth.” —Michelle</a:t>
            </a:r>
          </a:p>
        </p:txBody>
      </p:sp>
    </p:spTree>
    <p:extLst>
      <p:ext uri="{BB962C8B-B14F-4D97-AF65-F5344CB8AC3E}">
        <p14:creationId xmlns:p14="http://schemas.microsoft.com/office/powerpoint/2010/main" val="133979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EE9D-DB2B-424F-9998-30A7F9090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1256C-8748-4D1D-A350-C040AB3C8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8576345" cy="59245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1F06F-CC40-4851-B183-5AAF953C446F}"/>
              </a:ext>
            </a:extLst>
          </p:cNvPr>
          <p:cNvSpPr txBox="1"/>
          <p:nvPr/>
        </p:nvSpPr>
        <p:spPr>
          <a:xfrm>
            <a:off x="3431097" y="5302686"/>
            <a:ext cx="835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“Peer support helped me see that I was not hopeless. </a:t>
            </a:r>
          </a:p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gave me my voice back and bolstered my self-worth.” —Michelle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1EC1930-490D-4A68-89BB-3221C38AD1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741141"/>
              </p:ext>
            </p:extLst>
          </p:nvPr>
        </p:nvGraphicFramePr>
        <p:xfrm>
          <a:off x="127233" y="176169"/>
          <a:ext cx="11937534" cy="6534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6035040" imgH="4663156" progId="AcroExch.Document.DC">
                  <p:embed/>
                </p:oleObj>
              </mc:Choice>
              <mc:Fallback>
                <p:oleObj name="Acrobat Document" r:id="rId4" imgW="6035040" imgH="466315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7233" y="176169"/>
                        <a:ext cx="11937534" cy="6534229"/>
                      </a:xfrm>
                      <a:prstGeom prst="rect">
                        <a:avLst/>
                      </a:prstGeom>
                      <a:ln w="76200"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5385973"/>
      </p:ext>
    </p:extLst>
  </p:cSld>
  <p:clrMapOvr>
    <a:masterClrMapping/>
  </p:clrMapOvr>
</p:sld>
</file>

<file path=ppt/theme/theme1.xml><?xml version="1.0" encoding="utf-8"?>
<a:theme xmlns:a="http://schemas.openxmlformats.org/drawingml/2006/main" name="Melancholy abstract design template">
  <a:themeElements>
    <a:clrScheme name="Hope Road">
      <a:dk1>
        <a:srgbClr val="AEABAB"/>
      </a:dk1>
      <a:lt1>
        <a:srgbClr val="BFBFBF"/>
      </a:lt1>
      <a:dk2>
        <a:srgbClr val="8496B0"/>
      </a:dk2>
      <a:lt2>
        <a:srgbClr val="D6DCE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O.ACTION (1)" id="{0930059D-398C-49BD-BE56-186FF12A7FE6}" vid="{3D8C5F90-4776-445D-BAE8-2C711247B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Hope Road PPT Template</Template>
  <TotalTime>282</TotalTime>
  <Words>273</Words>
  <Application>Microsoft Office PowerPoint</Application>
  <PresentationFormat>Widescreen</PresentationFormat>
  <Paragraphs>36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Melancholy abstract design template</vt:lpstr>
      <vt:lpstr>Acrobat Document</vt:lpstr>
      <vt:lpstr>    A Certified Peer Specialist is a person who has not only lived the experience of mental illness and/or substance use disorder but also has had formal training in the peer specialist model of mental health and/or substance use disorder supports. They use their unique set of recovery experiences in combination with solid skills training to support peers who are living with mental illness and/or substance use disorders.                                                                                                          </vt:lpstr>
      <vt:lpstr>PowerPoint Presentation</vt:lpstr>
      <vt:lpstr>PowerPoint Presentation</vt:lpstr>
      <vt:lpstr>Who better to walk alongside another than someone who has been on the journey- </vt:lpstr>
      <vt:lpstr>Many Pathways to Recovery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Buege</dc:creator>
  <cp:lastModifiedBy>bh-public</cp:lastModifiedBy>
  <cp:revision>20</cp:revision>
  <cp:lastPrinted>2019-10-03T18:22:33Z</cp:lastPrinted>
  <dcterms:created xsi:type="dcterms:W3CDTF">2019-10-03T09:07:17Z</dcterms:created>
  <dcterms:modified xsi:type="dcterms:W3CDTF">2019-10-03T18:22:43Z</dcterms:modified>
</cp:coreProperties>
</file>