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7" r:id="rId3"/>
    <p:sldId id="259" r:id="rId4"/>
    <p:sldId id="258" r:id="rId5"/>
    <p:sldId id="260" r:id="rId6"/>
    <p:sldId id="261" r:id="rId7"/>
    <p:sldId id="300" r:id="rId8"/>
    <p:sldId id="303" r:id="rId9"/>
    <p:sldId id="304" r:id="rId10"/>
    <p:sldId id="305" r:id="rId11"/>
    <p:sldId id="299" r:id="rId12"/>
    <p:sldId id="306" r:id="rId13"/>
    <p:sldId id="307" r:id="rId14"/>
    <p:sldId id="326" r:id="rId15"/>
    <p:sldId id="315" r:id="rId16"/>
    <p:sldId id="316" r:id="rId17"/>
    <p:sldId id="317" r:id="rId18"/>
    <p:sldId id="318" r:id="rId19"/>
    <p:sldId id="319" r:id="rId20"/>
    <p:sldId id="302" r:id="rId21"/>
    <p:sldId id="264" r:id="rId22"/>
    <p:sldId id="265" r:id="rId23"/>
    <p:sldId id="266" r:id="rId24"/>
    <p:sldId id="267" r:id="rId25"/>
    <p:sldId id="268" r:id="rId26"/>
    <p:sldId id="269" r:id="rId27"/>
    <p:sldId id="270" r:id="rId28"/>
    <p:sldId id="271" r:id="rId29"/>
    <p:sldId id="272"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629" autoAdjust="0"/>
  </p:normalViewPr>
  <p:slideViewPr>
    <p:cSldViewPr snapToGrid="0">
      <p:cViewPr varScale="1">
        <p:scale>
          <a:sx n="88" d="100"/>
          <a:sy n="88" d="100"/>
        </p:scale>
        <p:origin x="12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0E4C1-3448-437E-A42F-0D9C5F1D1803}" type="datetimeFigureOut">
              <a:rPr lang="en-US" smtClean="0"/>
              <a:t>9/5/2019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2DAF3-A2BC-4E77-A75D-752FEE0806D3}" type="slidenum">
              <a:rPr lang="en-US" smtClean="0"/>
              <a:t>‹#›</a:t>
            </a:fld>
            <a:endParaRPr lang="en-US"/>
          </a:p>
        </p:txBody>
      </p:sp>
    </p:spTree>
    <p:extLst>
      <p:ext uri="{BB962C8B-B14F-4D97-AF65-F5344CB8AC3E}">
        <p14:creationId xmlns:p14="http://schemas.microsoft.com/office/powerpoint/2010/main" val="3128943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by raising your hands if you have asked or been asked these questions.</a:t>
            </a:r>
          </a:p>
        </p:txBody>
      </p:sp>
      <p:sp>
        <p:nvSpPr>
          <p:cNvPr id="4" name="Slide Number Placeholder 3"/>
          <p:cNvSpPr>
            <a:spLocks noGrp="1"/>
          </p:cNvSpPr>
          <p:nvPr>
            <p:ph type="sldNum" sz="quarter" idx="10"/>
          </p:nvPr>
        </p:nvSpPr>
        <p:spPr/>
        <p:txBody>
          <a:bodyPr/>
          <a:lstStyle/>
          <a:p>
            <a:fld id="{1002DAF3-A2BC-4E77-A75D-752FEE0806D3}" type="slidenum">
              <a:rPr lang="en-US" smtClean="0"/>
              <a:t>3</a:t>
            </a:fld>
            <a:endParaRPr lang="en-US"/>
          </a:p>
        </p:txBody>
      </p:sp>
    </p:spTree>
    <p:extLst>
      <p:ext uri="{BB962C8B-B14F-4D97-AF65-F5344CB8AC3E}">
        <p14:creationId xmlns:p14="http://schemas.microsoft.com/office/powerpoint/2010/main" val="3734846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 of the screening is determining the Assessment Tools used to determine if a client is high risk/high needs.  Screening a client should be a team approach.  It includes the prosecutor looking at the criminal history along with any mediating factors that might place the client at-risk to the community or the program.  Probation/Coordinator/Case Manager should perform a risk/needs assessment to determine risk level – Just assuming that someone is High Risk/High Needs based off past experience or their criminal history is a poor way to determine eligibility.  Remember…we do not want to place someone that is lower risk into a high risk group…This will only increase the risk level of the lower risk client.</a:t>
            </a:r>
          </a:p>
          <a:p>
            <a:endParaRPr lang="en-US"/>
          </a:p>
          <a:p>
            <a:r>
              <a:rPr lang="en-US"/>
              <a:t>We also want to have a validated clinical screening tool to determine level of treatment needed.  This needs to be a validated tool – not a </a:t>
            </a:r>
            <a:r>
              <a:rPr lang="en-US" err="1"/>
              <a:t>hodge</a:t>
            </a:r>
            <a:r>
              <a:rPr lang="en-US"/>
              <a:t> podge of screening questions taken from different assessments.  There is a reason why assessment tools are validated – because they have been proven to work.  </a:t>
            </a:r>
          </a:p>
          <a:p>
            <a:endParaRPr lang="en-US"/>
          </a:p>
          <a:p>
            <a:r>
              <a:rPr lang="en-US"/>
              <a:t>The north star is that these two screenings are done prior to staffing the new referrals.  You want to have all the information before approving the client for the program.</a:t>
            </a:r>
          </a:p>
        </p:txBody>
      </p:sp>
      <p:sp>
        <p:nvSpPr>
          <p:cNvPr id="4" name="Slide Number Placeholder 3"/>
          <p:cNvSpPr>
            <a:spLocks noGrp="1"/>
          </p:cNvSpPr>
          <p:nvPr>
            <p:ph type="sldNum" sz="quarter" idx="10"/>
          </p:nvPr>
        </p:nvSpPr>
        <p:spPr/>
        <p:txBody>
          <a:bodyPr/>
          <a:lstStyle/>
          <a:p>
            <a:fld id="{C080BB3F-E93C-40DE-8896-0AD8B4E71FC1}" type="slidenum">
              <a:rPr lang="en-US" smtClean="0"/>
              <a:t>12</a:t>
            </a:fld>
            <a:endParaRPr lang="en-US"/>
          </a:p>
        </p:txBody>
      </p:sp>
    </p:spTree>
    <p:extLst>
      <p:ext uri="{BB962C8B-B14F-4D97-AF65-F5344CB8AC3E}">
        <p14:creationId xmlns:p14="http://schemas.microsoft.com/office/powerpoint/2010/main" val="123995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team members need to have to opportunity to share information about the client.  Probation or the prosecutor might not know if the client is under investigation by law enforcement or if they might be an informant.  Every team member should feel comfortable to share the information gathered.</a:t>
            </a:r>
          </a:p>
        </p:txBody>
      </p:sp>
      <p:sp>
        <p:nvSpPr>
          <p:cNvPr id="4" name="Slide Number Placeholder 3"/>
          <p:cNvSpPr>
            <a:spLocks noGrp="1"/>
          </p:cNvSpPr>
          <p:nvPr>
            <p:ph type="sldNum" sz="quarter" idx="10"/>
          </p:nvPr>
        </p:nvSpPr>
        <p:spPr/>
        <p:txBody>
          <a:bodyPr/>
          <a:lstStyle/>
          <a:p>
            <a:fld id="{C080BB3F-E93C-40DE-8896-0AD8B4E71FC1}" type="slidenum">
              <a:rPr lang="en-US" smtClean="0"/>
              <a:t>13</a:t>
            </a:fld>
            <a:endParaRPr lang="en-US"/>
          </a:p>
        </p:txBody>
      </p:sp>
    </p:spTree>
    <p:extLst>
      <p:ext uri="{BB962C8B-B14F-4D97-AF65-F5344CB8AC3E}">
        <p14:creationId xmlns:p14="http://schemas.microsoft.com/office/powerpoint/2010/main" val="242852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also important to meet identify the needs clients have at each stage. For example, a client entering the program will need stability along with treatment so the most important needs might be housing along with the correct dosage of treatment. You will not want to have them start a MRT class or begin working on their GED if they do not have the tools to stay sober.</a:t>
            </a:r>
          </a:p>
        </p:txBody>
      </p:sp>
      <p:sp>
        <p:nvSpPr>
          <p:cNvPr id="4" name="Slide Number Placeholder 3"/>
          <p:cNvSpPr>
            <a:spLocks noGrp="1"/>
          </p:cNvSpPr>
          <p:nvPr>
            <p:ph type="sldNum" sz="quarter" idx="10"/>
          </p:nvPr>
        </p:nvSpPr>
        <p:spPr/>
        <p:txBody>
          <a:bodyPr/>
          <a:lstStyle/>
          <a:p>
            <a:fld id="{C080BB3F-E93C-40DE-8896-0AD8B4E71FC1}" type="slidenum">
              <a:rPr lang="en-US" smtClean="0"/>
              <a:t>14</a:t>
            </a:fld>
            <a:endParaRPr lang="en-US"/>
          </a:p>
        </p:txBody>
      </p:sp>
    </p:spTree>
    <p:extLst>
      <p:ext uri="{BB962C8B-B14F-4D97-AF65-F5344CB8AC3E}">
        <p14:creationId xmlns:p14="http://schemas.microsoft.com/office/powerpoint/2010/main" val="2122458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is important to look at the big picture and see the whole client. This includes looking at the client’s housing issues, relationships, employment, education, support network, and life skills.  Understand how the client is meeting or not meeting these needs.  Get their perspective of the situation.  It is easier to get buy in from the client if they have ownership.  Trying to force something on someone that feels like there is no issue only leads to conflict and frustration for both the therapeutic court team and the client.</a:t>
            </a:r>
            <a:endParaRPr lang="en-US" dirty="0"/>
          </a:p>
          <a:p>
            <a:endParaRPr lang="en-US" dirty="0"/>
          </a:p>
        </p:txBody>
      </p:sp>
      <p:sp>
        <p:nvSpPr>
          <p:cNvPr id="4" name="Slide Number Placeholder 3"/>
          <p:cNvSpPr>
            <a:spLocks noGrp="1"/>
          </p:cNvSpPr>
          <p:nvPr>
            <p:ph type="sldNum" sz="quarter" idx="10"/>
          </p:nvPr>
        </p:nvSpPr>
        <p:spPr/>
        <p:txBody>
          <a:bodyPr/>
          <a:lstStyle/>
          <a:p>
            <a:fld id="{C080BB3F-E93C-40DE-8896-0AD8B4E71FC1}" type="slidenum">
              <a:rPr lang="en-US" smtClean="0"/>
              <a:t>15</a:t>
            </a:fld>
            <a:endParaRPr lang="en-US"/>
          </a:p>
        </p:txBody>
      </p:sp>
    </p:spTree>
    <p:extLst>
      <p:ext uri="{BB962C8B-B14F-4D97-AF65-F5344CB8AC3E}">
        <p14:creationId xmlns:p14="http://schemas.microsoft.com/office/powerpoint/2010/main" val="3440637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One</a:t>
            </a:r>
            <a:r>
              <a:rPr lang="en-US" baseline="0"/>
              <a:t> simple activity that the client can complete is a “Needs Assessment”.  This is not a validated tool, but it gives the client control at identifying which areas in their life they are successful and in which areas of their life they need assistance.  This is an example of a “Needs Assessment” the client fills out at their intake with their probation officer.  It gives a platform to discuss how the client is meeting those needs.  The cool thing about the “Needs Assessment” is that it can be used throughout the program.  It is a great contrast to see what the needs are at the beginning, middle, and end of the program.</a:t>
            </a:r>
            <a:endParaRPr lang="en-US"/>
          </a:p>
          <a:p>
            <a:endParaRPr lang="en-US"/>
          </a:p>
        </p:txBody>
      </p:sp>
      <p:sp>
        <p:nvSpPr>
          <p:cNvPr id="4" name="Slide Number Placeholder 3"/>
          <p:cNvSpPr>
            <a:spLocks noGrp="1"/>
          </p:cNvSpPr>
          <p:nvPr>
            <p:ph type="sldNum" sz="quarter" idx="10"/>
          </p:nvPr>
        </p:nvSpPr>
        <p:spPr/>
        <p:txBody>
          <a:bodyPr/>
          <a:lstStyle/>
          <a:p>
            <a:fld id="{C080BB3F-E93C-40DE-8896-0AD8B4E71FC1}" type="slidenum">
              <a:rPr lang="en-US" smtClean="0"/>
              <a:t>16</a:t>
            </a:fld>
            <a:endParaRPr lang="en-US"/>
          </a:p>
        </p:txBody>
      </p:sp>
    </p:spTree>
    <p:extLst>
      <p:ext uri="{BB962C8B-B14F-4D97-AF65-F5344CB8AC3E}">
        <p14:creationId xmlns:p14="http://schemas.microsoft.com/office/powerpoint/2010/main" val="26035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a:t>
            </a:r>
            <a:r>
              <a:rPr lang="en-US" baseline="0"/>
              <a:t> is where it all starts coming together and plans are being made.  First and foremost remember the KISS method {click Animation} … Keep {click animation} It {click animation} Simple {click animation} Silly {click animation}.  This is not rocket science so don’t make it complicated.  Remember we need to meet our clients at their level.  </a:t>
            </a:r>
          </a:p>
          <a:p>
            <a:endParaRPr lang="en-US" baseline="0"/>
          </a:p>
          <a:p>
            <a:r>
              <a:rPr lang="en-US" baseline="0"/>
              <a:t>So John identified three areas he wants to focus on from the Needs List (Assessment).  This is a good time to reference </a:t>
            </a:r>
            <a:r>
              <a:rPr lang="en-US" baseline="0" err="1"/>
              <a:t>Glasser’s</a:t>
            </a:r>
            <a:r>
              <a:rPr lang="en-US" baseline="0"/>
              <a:t> 5 Basic Needs and remind John the goal is to improve his quality of life and this exercise is meeting his freedom and power needs.  {click animation} So John writes down Housing, Transportation, and Trusting Staff.  John then circled Housing as his target barrier. {click animation}</a:t>
            </a:r>
          </a:p>
          <a:p>
            <a:endParaRPr lang="en-US" baseline="0"/>
          </a:p>
          <a:p>
            <a:r>
              <a:rPr lang="en-US"/>
              <a:t>Now</a:t>
            </a:r>
            <a:r>
              <a:rPr lang="en-US" baseline="0"/>
              <a:t> that a target barrier is identified, the probation officer can guide John through the rest of the worksheet.  Remember the goal is to keep it simple.  {click animation}  John identifies that he doesn’t have a place to stay, terrible rental history, and no job.  These are big barriers that would prevent anyone from getting housing.  It is good to let John know many clients in the program have struggled finding clean and sober housing in the beginning, but making a plan is what helped them be successful.</a:t>
            </a:r>
          </a:p>
          <a:p>
            <a:endParaRPr lang="en-US" baseline="0"/>
          </a:p>
          <a:p>
            <a:r>
              <a:rPr lang="en-US" baseline="0"/>
              <a:t>{click animation} The next section is the foundation for how John will find safe and sober housing.  It will also be the objectives for our goal setting.  This is where the probation officer’s expertise in community resources is necessary. If you are unfamiliar with your community resources, check with your local Department of Human Services ask the treatment case manager on the team about services.  Most communities have fliers or brochures for services.  If not, start building your own list and build a working relationship with these agencies to learn about their services and how they can benefit your clients.  Remember we are in the business to change lives and if our clients could find the help they need on their own, they would need our programs.</a:t>
            </a:r>
          </a:p>
          <a:p>
            <a:endParaRPr lang="en-US" baseline="0"/>
          </a:p>
          <a:p>
            <a:r>
              <a:rPr lang="en-US" baseline="0"/>
              <a:t>Before setting a time to review progress and sign the worksheet, start the goal’s worksheet.</a:t>
            </a:r>
          </a:p>
          <a:p>
            <a:endParaRPr lang="en-US"/>
          </a:p>
        </p:txBody>
      </p:sp>
      <p:sp>
        <p:nvSpPr>
          <p:cNvPr id="4" name="Slide Number Placeholder 3"/>
          <p:cNvSpPr>
            <a:spLocks noGrp="1"/>
          </p:cNvSpPr>
          <p:nvPr>
            <p:ph type="sldNum" sz="quarter" idx="10"/>
          </p:nvPr>
        </p:nvSpPr>
        <p:spPr/>
        <p:txBody>
          <a:bodyPr/>
          <a:lstStyle/>
          <a:p>
            <a:fld id="{C080BB3F-E93C-40DE-8896-0AD8B4E71FC1}" type="slidenum">
              <a:rPr lang="en-US" smtClean="0"/>
              <a:t>17</a:t>
            </a:fld>
            <a:endParaRPr lang="en-US"/>
          </a:p>
        </p:txBody>
      </p:sp>
    </p:spTree>
    <p:extLst>
      <p:ext uri="{BB962C8B-B14F-4D97-AF65-F5344CB8AC3E}">
        <p14:creationId xmlns:p14="http://schemas.microsoft.com/office/powerpoint/2010/main" val="1756035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Ok…I know you are thinking another</a:t>
            </a:r>
            <a:r>
              <a:rPr lang="en-US" baseline="0"/>
              <a:t> worksheet?  But what we are doing with our clients is reinforcing a plan to change negative behaviors through repetition.  This also reinforces the plan with the client to where they have ownership and will have better follow through.</a:t>
            </a:r>
          </a:p>
          <a:p>
            <a:endParaRPr lang="en-US" baseline="0"/>
          </a:p>
          <a:p>
            <a:r>
              <a:rPr lang="en-US" baseline="0"/>
              <a:t>Quick Overview on Goal Setting.    Goals need to be achievable, realistic, controllable, and measurable.  We want to set up our clients for success!  Some simple questions to ask when setting goals are:</a:t>
            </a:r>
          </a:p>
          <a:p>
            <a:pPr marL="171450" indent="-171450">
              <a:buFont typeface="Arial" panose="020B0604020202020204" pitchFamily="34" charset="0"/>
              <a:buChar char="•"/>
            </a:pPr>
            <a:r>
              <a:rPr lang="en-US" baseline="0"/>
              <a:t>{click animation} Am I able to accomplish my goal in the set time period?</a:t>
            </a:r>
          </a:p>
          <a:p>
            <a:pPr marL="171450" indent="-171450">
              <a:buFont typeface="Arial" panose="020B0604020202020204" pitchFamily="34" charset="0"/>
              <a:buChar char="•"/>
            </a:pPr>
            <a:r>
              <a:rPr lang="en-US" baseline="0"/>
              <a:t>{click animation} Do I have the skills and abilities to accomplish this goal?</a:t>
            </a:r>
          </a:p>
          <a:p>
            <a:pPr marL="171450" indent="-171450">
              <a:buFont typeface="Arial" panose="020B0604020202020204" pitchFamily="34" charset="0"/>
              <a:buChar char="•"/>
            </a:pPr>
            <a:r>
              <a:rPr lang="en-US" baseline="0"/>
              <a:t>{click animation} Am I able to control the situation to accomplish this goal?</a:t>
            </a:r>
          </a:p>
          <a:p>
            <a:pPr marL="171450" indent="-171450">
              <a:buFont typeface="Arial" panose="020B0604020202020204" pitchFamily="34" charset="0"/>
              <a:buChar char="•"/>
            </a:pPr>
            <a:r>
              <a:rPr lang="en-US" baseline="0"/>
              <a:t>{click animation} and How do you know that you are accomplishing this goal?</a:t>
            </a:r>
          </a:p>
          <a:p>
            <a:pPr marL="171450" indent="-171450">
              <a:buFont typeface="Arial" panose="020B0604020202020204" pitchFamily="34" charset="0"/>
              <a:buChar char="•"/>
            </a:pPr>
            <a:endParaRPr lang="en-US" baseline="0"/>
          </a:p>
          <a:p>
            <a:pPr marL="0" indent="0">
              <a:buFont typeface="Arial" panose="020B0604020202020204" pitchFamily="34" charset="0"/>
              <a:buNone/>
            </a:pPr>
            <a:r>
              <a:rPr lang="en-US" baseline="0"/>
              <a:t>If the answer is yes for each of the goal objectives, then the client is setting achievable, realistic, controllable, and measurable goals.</a:t>
            </a:r>
            <a:endParaRPr lang="en-US"/>
          </a:p>
        </p:txBody>
      </p:sp>
      <p:sp>
        <p:nvSpPr>
          <p:cNvPr id="4" name="Slide Number Placeholder 3"/>
          <p:cNvSpPr>
            <a:spLocks noGrp="1"/>
          </p:cNvSpPr>
          <p:nvPr>
            <p:ph type="sldNum" sz="quarter" idx="10"/>
          </p:nvPr>
        </p:nvSpPr>
        <p:spPr/>
        <p:txBody>
          <a:bodyPr/>
          <a:lstStyle/>
          <a:p>
            <a:fld id="{C080BB3F-E93C-40DE-8896-0AD8B4E71FC1}" type="slidenum">
              <a:rPr lang="en-US" smtClean="0"/>
              <a:t>18</a:t>
            </a:fld>
            <a:endParaRPr lang="en-US"/>
          </a:p>
        </p:txBody>
      </p:sp>
    </p:spTree>
    <p:extLst>
      <p:ext uri="{BB962C8B-B14F-4D97-AF65-F5344CB8AC3E}">
        <p14:creationId xmlns:p14="http://schemas.microsoft.com/office/powerpoint/2010/main" val="3986402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Goal Statement will be whatever the identified barrier is and in this case John identified housing as his barrier. {click animation}  John’s goal statement is “I will successfully</a:t>
            </a:r>
            <a:r>
              <a:rPr lang="en-US" baseline="0"/>
              <a:t> find clean and sober housing by:”  It is important to write positive goals that are specific.  Remember good goal setting is writing goals that are achievable, realistic, controllable, and measurable.  This is done in the Objectives. {click animation}</a:t>
            </a:r>
          </a:p>
          <a:p>
            <a:endParaRPr lang="en-US" baseline="0"/>
          </a:p>
          <a:p>
            <a:r>
              <a:rPr lang="en-US" baseline="0"/>
              <a:t>John plans to visit 2 oxford houses to get his questions answered by the next court date.  This objective passes the test because John has the ability to do this, he has the resources to call the Oxford Houses to interview them, and he has a specific date to complete it by.  To take it a step further, the probation officer could have John write out his questions prior leaving the appointment.  {click animation}</a:t>
            </a:r>
          </a:p>
          <a:p>
            <a:endParaRPr lang="en-US" baseline="0"/>
          </a:p>
          <a:p>
            <a:r>
              <a:rPr lang="en-US" baseline="0"/>
              <a:t>John also plans to go to the Housing Authority to apply for assistance.  This objective passes the test because he has the ability to do it.  Let’s say John has transportation issues and no bus lines run near the housing authority.  If we had this objective with no plan for transportation, then we would be setting John up for failure.  When reviewing the goals and objectives, if there is an issue to where it is not achievable or realistic, then the PO needs to help the client problem-solve the situation or choose a different objective.  {click animation}</a:t>
            </a:r>
          </a:p>
          <a:p>
            <a:endParaRPr lang="en-US" baseline="0"/>
          </a:p>
          <a:p>
            <a:r>
              <a:rPr lang="en-US" baseline="0"/>
              <a:t>Objective 3 is also in John’s control by going to the work source office to get help with his resume.  {click animation}</a:t>
            </a:r>
          </a:p>
          <a:p>
            <a:endParaRPr lang="en-US" baseline="0"/>
          </a:p>
          <a:p>
            <a:r>
              <a:rPr lang="en-US" baseline="0"/>
              <a:t>Last, but the most important is to get the client to sign the goals.  This is important because it is showing ownership and commitment to complete them.  So when he comes back to court or to the next PO report day and does not complete something, the ownership is on him.</a:t>
            </a:r>
          </a:p>
          <a:p>
            <a:endParaRPr lang="en-US" baseline="0"/>
          </a:p>
          <a:p>
            <a:r>
              <a:rPr lang="en-US" baseline="0"/>
              <a:t>So talking about not completing something.  Chances are, not everything will be completed.  I am always reminded of the movie “What About Bob” with Bill Murray and Richard </a:t>
            </a:r>
            <a:r>
              <a:rPr lang="en-US" baseline="0" err="1"/>
              <a:t>Dreyfuss</a:t>
            </a:r>
            <a:r>
              <a:rPr lang="en-US" baseline="0"/>
              <a:t>.  Richard </a:t>
            </a:r>
            <a:r>
              <a:rPr lang="en-US" baseline="0" err="1"/>
              <a:t>Dreyfuss</a:t>
            </a:r>
            <a:r>
              <a:rPr lang="en-US" baseline="0"/>
              <a:t> is a renowned psychotherapist that writes a book titled “Baby Steps” and Bill Murray is the compulsive, needy client.  Compulsive and needy sounds like a lot of our clients.  Anyways, Bill Murray follows Richard </a:t>
            </a:r>
            <a:r>
              <a:rPr lang="en-US" baseline="0" err="1"/>
              <a:t>Dreyfuss</a:t>
            </a:r>
            <a:r>
              <a:rPr lang="en-US" baseline="0"/>
              <a:t> and his family on their family trip.  Bill Murray overcomes many of his fears and anxieties by literally taking baby steps which drives Richard </a:t>
            </a:r>
            <a:r>
              <a:rPr lang="en-US" baseline="0" err="1"/>
              <a:t>Dreyfuss</a:t>
            </a:r>
            <a:r>
              <a:rPr lang="en-US" baseline="0"/>
              <a:t> insane.  Just like our clients, they too need to take baby steps.  But what happens is that as probation officers or court team members, we get frustrated and driven crazy about their inability to accomplish things.  If you are getting to this point, remember change is not easy, but focusing on the successes and problem-solving the misses is key.   Giving up on someone is easy and probably what our clients have experienced their whole life.  This is why it is essential that if the client is unsuccessful, it is the prime time to go back to the drawing board and find out if one of the goals/objectives really wasn’t achievable, realistic, controllable, or measurable.  </a:t>
            </a:r>
          </a:p>
        </p:txBody>
      </p:sp>
      <p:sp>
        <p:nvSpPr>
          <p:cNvPr id="4" name="Slide Number Placeholder 3"/>
          <p:cNvSpPr>
            <a:spLocks noGrp="1"/>
          </p:cNvSpPr>
          <p:nvPr>
            <p:ph type="sldNum" sz="quarter" idx="10"/>
          </p:nvPr>
        </p:nvSpPr>
        <p:spPr/>
        <p:txBody>
          <a:bodyPr/>
          <a:lstStyle/>
          <a:p>
            <a:fld id="{C080BB3F-E93C-40DE-8896-0AD8B4E71FC1}" type="slidenum">
              <a:rPr lang="en-US" smtClean="0"/>
              <a:t>19</a:t>
            </a:fld>
            <a:endParaRPr lang="en-US"/>
          </a:p>
        </p:txBody>
      </p:sp>
    </p:spTree>
    <p:extLst>
      <p:ext uri="{BB962C8B-B14F-4D97-AF65-F5344CB8AC3E}">
        <p14:creationId xmlns:p14="http://schemas.microsoft.com/office/powerpoint/2010/main" val="3743018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0BB3F-E93C-40DE-8896-0AD8B4E71FC1}" type="slidenum">
              <a:rPr lang="en-US" smtClean="0"/>
              <a:t>20</a:t>
            </a:fld>
            <a:endParaRPr lang="en-US"/>
          </a:p>
        </p:txBody>
      </p:sp>
    </p:spTree>
    <p:extLst>
      <p:ext uri="{BB962C8B-B14F-4D97-AF65-F5344CB8AC3E}">
        <p14:creationId xmlns:p14="http://schemas.microsoft.com/office/powerpoint/2010/main" val="623274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0BB3F-E93C-40DE-8896-0AD8B4E71FC1}" type="slidenum">
              <a:rPr lang="en-US" smtClean="0"/>
              <a:t>21</a:t>
            </a:fld>
            <a:endParaRPr lang="en-US"/>
          </a:p>
        </p:txBody>
      </p:sp>
    </p:spTree>
    <p:extLst>
      <p:ext uri="{BB962C8B-B14F-4D97-AF65-F5344CB8AC3E}">
        <p14:creationId xmlns:p14="http://schemas.microsoft.com/office/powerpoint/2010/main" val="349970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 coordinator role as being the repair man.  The Judge is the person operating the machine and the coordinator is ensuring the machine operates correctly.  If there is a problem with cog #4 (aka treatment) then the coordinator works to fix cog #4 to make sure everything is working well. </a:t>
            </a:r>
          </a:p>
        </p:txBody>
      </p:sp>
      <p:sp>
        <p:nvSpPr>
          <p:cNvPr id="4" name="Slide Number Placeholder 3"/>
          <p:cNvSpPr>
            <a:spLocks noGrp="1"/>
          </p:cNvSpPr>
          <p:nvPr>
            <p:ph type="sldNum" sz="quarter" idx="10"/>
          </p:nvPr>
        </p:nvSpPr>
        <p:spPr/>
        <p:txBody>
          <a:bodyPr/>
          <a:lstStyle/>
          <a:p>
            <a:fld id="{1002DAF3-A2BC-4E77-A75D-752FEE0806D3}" type="slidenum">
              <a:rPr lang="en-US" smtClean="0"/>
              <a:t>4</a:t>
            </a:fld>
            <a:endParaRPr lang="en-US"/>
          </a:p>
        </p:txBody>
      </p:sp>
    </p:spTree>
    <p:extLst>
      <p:ext uri="{BB962C8B-B14F-4D97-AF65-F5344CB8AC3E}">
        <p14:creationId xmlns:p14="http://schemas.microsoft.com/office/powerpoint/2010/main" val="3931211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Funding – grant, legislative or local allocation, program fees, offender service dollars, staffing pattern restructure</a:t>
            </a:r>
          </a:p>
          <a:p>
            <a:endParaRPr lang="en-US" dirty="0"/>
          </a:p>
        </p:txBody>
      </p:sp>
      <p:sp>
        <p:nvSpPr>
          <p:cNvPr id="4" name="Slide Number Placeholder 3"/>
          <p:cNvSpPr>
            <a:spLocks noGrp="1"/>
          </p:cNvSpPr>
          <p:nvPr>
            <p:ph type="sldNum" sz="quarter" idx="10"/>
          </p:nvPr>
        </p:nvSpPr>
        <p:spPr/>
        <p:txBody>
          <a:bodyPr/>
          <a:lstStyle/>
          <a:p>
            <a:fld id="{C080BB3F-E93C-40DE-8896-0AD8B4E71FC1}" type="slidenum">
              <a:rPr lang="en-US" smtClean="0"/>
              <a:t>22</a:t>
            </a:fld>
            <a:endParaRPr lang="en-US"/>
          </a:p>
        </p:txBody>
      </p:sp>
    </p:spTree>
    <p:extLst>
      <p:ext uri="{BB962C8B-B14F-4D97-AF65-F5344CB8AC3E}">
        <p14:creationId xmlns:p14="http://schemas.microsoft.com/office/powerpoint/2010/main" val="967586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0BB3F-E93C-40DE-8896-0AD8B4E71FC1}" type="slidenum">
              <a:rPr lang="en-US" smtClean="0"/>
              <a:t>23</a:t>
            </a:fld>
            <a:endParaRPr lang="en-US"/>
          </a:p>
        </p:txBody>
      </p:sp>
    </p:spTree>
    <p:extLst>
      <p:ext uri="{BB962C8B-B14F-4D97-AF65-F5344CB8AC3E}">
        <p14:creationId xmlns:p14="http://schemas.microsoft.com/office/powerpoint/2010/main" val="3381273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Capacity and realistic/manageable caseload ratio</a:t>
            </a:r>
          </a:p>
          <a:p>
            <a:r>
              <a:rPr lang="en-US" altLang="en-US" dirty="0"/>
              <a:t>Changes/modifications that need to be made, special populations/needs to be implemented or acquired, where are we succeeding or failing and why?</a:t>
            </a:r>
          </a:p>
          <a:p>
            <a:r>
              <a:rPr lang="en-US" altLang="en-US" dirty="0"/>
              <a:t>List </a:t>
            </a:r>
            <a:r>
              <a:rPr lang="en-US" altLang="en-US" dirty="0" err="1"/>
              <a:t>Serv</a:t>
            </a:r>
            <a:r>
              <a:rPr lang="en-US" altLang="en-US" dirty="0"/>
              <a:t> / statewide info sharing – relative to your population</a:t>
            </a:r>
          </a:p>
          <a:p>
            <a:endParaRPr lang="en-US" dirty="0"/>
          </a:p>
        </p:txBody>
      </p:sp>
      <p:sp>
        <p:nvSpPr>
          <p:cNvPr id="4" name="Slide Number Placeholder 3"/>
          <p:cNvSpPr>
            <a:spLocks noGrp="1"/>
          </p:cNvSpPr>
          <p:nvPr>
            <p:ph type="sldNum" sz="quarter" idx="10"/>
          </p:nvPr>
        </p:nvSpPr>
        <p:spPr/>
        <p:txBody>
          <a:bodyPr/>
          <a:lstStyle/>
          <a:p>
            <a:fld id="{C080BB3F-E93C-40DE-8896-0AD8B4E71FC1}" type="slidenum">
              <a:rPr lang="en-US" smtClean="0"/>
              <a:t>24</a:t>
            </a:fld>
            <a:endParaRPr lang="en-US"/>
          </a:p>
        </p:txBody>
      </p:sp>
    </p:spTree>
    <p:extLst>
      <p:ext uri="{BB962C8B-B14F-4D97-AF65-F5344CB8AC3E}">
        <p14:creationId xmlns:p14="http://schemas.microsoft.com/office/powerpoint/2010/main" val="1304863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0BB3F-E93C-40DE-8896-0AD8B4E71FC1}" type="slidenum">
              <a:rPr lang="en-US" smtClean="0"/>
              <a:t>25</a:t>
            </a:fld>
            <a:endParaRPr lang="en-US"/>
          </a:p>
        </p:txBody>
      </p:sp>
    </p:spTree>
    <p:extLst>
      <p:ext uri="{BB962C8B-B14F-4D97-AF65-F5344CB8AC3E}">
        <p14:creationId xmlns:p14="http://schemas.microsoft.com/office/powerpoint/2010/main" val="2222678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0BB3F-E93C-40DE-8896-0AD8B4E71FC1}" type="slidenum">
              <a:rPr lang="en-US" smtClean="0"/>
              <a:t>26</a:t>
            </a:fld>
            <a:endParaRPr lang="en-US"/>
          </a:p>
        </p:txBody>
      </p:sp>
    </p:spTree>
    <p:extLst>
      <p:ext uri="{BB962C8B-B14F-4D97-AF65-F5344CB8AC3E}">
        <p14:creationId xmlns:p14="http://schemas.microsoft.com/office/powerpoint/2010/main" val="2284391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0BB3F-E93C-40DE-8896-0AD8B4E71FC1}" type="slidenum">
              <a:rPr lang="en-US" smtClean="0"/>
              <a:t>27</a:t>
            </a:fld>
            <a:endParaRPr lang="en-US"/>
          </a:p>
        </p:txBody>
      </p:sp>
    </p:spTree>
    <p:extLst>
      <p:ext uri="{BB962C8B-B14F-4D97-AF65-F5344CB8AC3E}">
        <p14:creationId xmlns:p14="http://schemas.microsoft.com/office/powerpoint/2010/main" val="501273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Grants: progress and outcome measures GPRA, GAIN, Goals/Objectives – what are you reporting?</a:t>
            </a:r>
          </a:p>
          <a:p>
            <a:r>
              <a:rPr lang="en-US" altLang="en-US" dirty="0" err="1"/>
              <a:t>Evals</a:t>
            </a:r>
            <a:r>
              <a:rPr lang="en-US" altLang="en-US" dirty="0"/>
              <a:t>: Process and Outcomes: Are we effective? Who is succeeding, who is failing, identify gaps in service provisions or needs for certain populations</a:t>
            </a:r>
          </a:p>
          <a:p>
            <a:endParaRPr lang="en-US" dirty="0"/>
          </a:p>
        </p:txBody>
      </p:sp>
      <p:sp>
        <p:nvSpPr>
          <p:cNvPr id="4" name="Slide Number Placeholder 3"/>
          <p:cNvSpPr>
            <a:spLocks noGrp="1"/>
          </p:cNvSpPr>
          <p:nvPr>
            <p:ph type="sldNum" sz="quarter" idx="10"/>
          </p:nvPr>
        </p:nvSpPr>
        <p:spPr/>
        <p:txBody>
          <a:bodyPr/>
          <a:lstStyle/>
          <a:p>
            <a:fld id="{C080BB3F-E93C-40DE-8896-0AD8B4E71FC1}" type="slidenum">
              <a:rPr lang="en-US" smtClean="0"/>
              <a:t>28</a:t>
            </a:fld>
            <a:endParaRPr lang="en-US"/>
          </a:p>
        </p:txBody>
      </p:sp>
    </p:spTree>
    <p:extLst>
      <p:ext uri="{BB962C8B-B14F-4D97-AF65-F5344CB8AC3E}">
        <p14:creationId xmlns:p14="http://schemas.microsoft.com/office/powerpoint/2010/main" val="3128813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Numbers person (data) or soft skills (outreach/relationships).  Assess how you can balance/manage the skills in need of development – partner with another who possesses same.</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1002DAF3-A2BC-4E77-A75D-752FEE0806D3}" type="slidenum">
              <a:rPr lang="en-US" smtClean="0"/>
              <a:t>29</a:t>
            </a:fld>
            <a:endParaRPr lang="en-US"/>
          </a:p>
        </p:txBody>
      </p:sp>
    </p:spTree>
    <p:extLst>
      <p:ext uri="{BB962C8B-B14F-4D97-AF65-F5344CB8AC3E}">
        <p14:creationId xmlns:p14="http://schemas.microsoft.com/office/powerpoint/2010/main" val="3470548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2DAF3-A2BC-4E77-A75D-752FEE0806D3}" type="slidenum">
              <a:rPr lang="en-US" smtClean="0"/>
              <a:t>30</a:t>
            </a:fld>
            <a:endParaRPr lang="en-US"/>
          </a:p>
        </p:txBody>
      </p:sp>
    </p:spTree>
    <p:extLst>
      <p:ext uri="{BB962C8B-B14F-4D97-AF65-F5344CB8AC3E}">
        <p14:creationId xmlns:p14="http://schemas.microsoft.com/office/powerpoint/2010/main" val="350164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each competency is integral in the performance of your duties, though you may not carry out all components of each  competency, your expertise in these competencies is necessary in order to implement, advocate, modify and sustain your program.  We will discuss each of these competencies individually.</a:t>
            </a:r>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1002DAF3-A2BC-4E77-A75D-752FEE0806D3}" type="slidenum">
              <a:rPr lang="en-US" smtClean="0"/>
              <a:t>5</a:t>
            </a:fld>
            <a:endParaRPr lang="en-US"/>
          </a:p>
        </p:txBody>
      </p:sp>
    </p:spTree>
    <p:extLst>
      <p:ext uri="{BB962C8B-B14F-4D97-AF65-F5344CB8AC3E}">
        <p14:creationId xmlns:p14="http://schemas.microsoft.com/office/powerpoint/2010/main" val="301960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1002DAF3-A2BC-4E77-A75D-752FEE0806D3}" type="slidenum">
              <a:rPr lang="en-US" smtClean="0"/>
              <a:t>6</a:t>
            </a:fld>
            <a:endParaRPr lang="en-US"/>
          </a:p>
        </p:txBody>
      </p:sp>
    </p:spTree>
    <p:extLst>
      <p:ext uri="{BB962C8B-B14F-4D97-AF65-F5344CB8AC3E}">
        <p14:creationId xmlns:p14="http://schemas.microsoft.com/office/powerpoint/2010/main" val="45510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for the Coordinator to know the entire process from referral to graduation of the program.  This section will be broken down between things to know for screening and while in the program.</a:t>
            </a:r>
          </a:p>
          <a:p>
            <a:endParaRPr lang="en-US" dirty="0"/>
          </a:p>
          <a:p>
            <a:r>
              <a:rPr lang="en-US" dirty="0"/>
              <a:t>The coordinator must be able to understand and convey this process to the team, stake holders, referral sources, etc.</a:t>
            </a:r>
          </a:p>
        </p:txBody>
      </p:sp>
      <p:sp>
        <p:nvSpPr>
          <p:cNvPr id="4" name="Slide Number Placeholder 3"/>
          <p:cNvSpPr>
            <a:spLocks noGrp="1"/>
          </p:cNvSpPr>
          <p:nvPr>
            <p:ph type="sldNum" sz="quarter" idx="10"/>
          </p:nvPr>
        </p:nvSpPr>
        <p:spPr/>
        <p:txBody>
          <a:bodyPr/>
          <a:lstStyle/>
          <a:p>
            <a:fld id="{C080BB3F-E93C-40DE-8896-0AD8B4E71FC1}" type="slidenum">
              <a:rPr lang="en-US" smtClean="0"/>
              <a:t>7</a:t>
            </a:fld>
            <a:endParaRPr lang="en-US"/>
          </a:p>
        </p:txBody>
      </p:sp>
    </p:spTree>
    <p:extLst>
      <p:ext uri="{BB962C8B-B14F-4D97-AF65-F5344CB8AC3E}">
        <p14:creationId xmlns:p14="http://schemas.microsoft.com/office/powerpoint/2010/main" val="11505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and have the audience think about who we are being served. Too often in the criminal justice system our participants are being told not to share their story because it might cause them more trouble. For example, what is the first thing a defense attorney tells a client during normal criminal proceedings? They tell them to not speak because they might get themselves into more trouble or it might influence a plea deal. It is the same when our clients do not complete a task. We assume it is them being oppositional when in reality they might not have the skill or we have not taken the time to understand the barriers.</a:t>
            </a:r>
          </a:p>
        </p:txBody>
      </p:sp>
      <p:sp>
        <p:nvSpPr>
          <p:cNvPr id="4" name="Slide Number Placeholder 3"/>
          <p:cNvSpPr>
            <a:spLocks noGrp="1"/>
          </p:cNvSpPr>
          <p:nvPr>
            <p:ph type="sldNum" sz="quarter" idx="10"/>
          </p:nvPr>
        </p:nvSpPr>
        <p:spPr/>
        <p:txBody>
          <a:bodyPr/>
          <a:lstStyle/>
          <a:p>
            <a:fld id="{C080BB3F-E93C-40DE-8896-0AD8B4E71FC1}" type="slidenum">
              <a:rPr lang="en-US" smtClean="0"/>
              <a:t>8</a:t>
            </a:fld>
            <a:endParaRPr lang="en-US"/>
          </a:p>
        </p:txBody>
      </p:sp>
    </p:spTree>
    <p:extLst>
      <p:ext uri="{BB962C8B-B14F-4D97-AF65-F5344CB8AC3E}">
        <p14:creationId xmlns:p14="http://schemas.microsoft.com/office/powerpoint/2010/main" val="1933988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all have seen this picture of the progression of methamphetamine use over 10 years from a series of mug shots of this woman.  It is easy to say she is our target population but why? What is her story and why did she progress so far in her struggle with methamphetamines?</a:t>
            </a:r>
          </a:p>
          <a:p>
            <a:endParaRPr lang="en-US"/>
          </a:p>
        </p:txBody>
      </p:sp>
      <p:sp>
        <p:nvSpPr>
          <p:cNvPr id="4" name="Slide Number Placeholder 3"/>
          <p:cNvSpPr>
            <a:spLocks noGrp="1"/>
          </p:cNvSpPr>
          <p:nvPr>
            <p:ph type="sldNum" sz="quarter" idx="10"/>
          </p:nvPr>
        </p:nvSpPr>
        <p:spPr/>
        <p:txBody>
          <a:bodyPr/>
          <a:lstStyle/>
          <a:p>
            <a:fld id="{C080BB3F-E93C-40DE-8896-0AD8B4E71FC1}" type="slidenum">
              <a:rPr lang="en-US" smtClean="0"/>
              <a:t>9</a:t>
            </a:fld>
            <a:endParaRPr lang="en-US"/>
          </a:p>
        </p:txBody>
      </p:sp>
    </p:spTree>
    <p:extLst>
      <p:ext uri="{BB962C8B-B14F-4D97-AF65-F5344CB8AC3E}">
        <p14:creationId xmlns:p14="http://schemas.microsoft.com/office/powerpoint/2010/main" val="229331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It is important to remember that trust</a:t>
            </a:r>
            <a:r>
              <a:rPr lang="en-US" baseline="0"/>
              <a:t> is not immediately earned with new clients, especially when their history with law enforcement, the courts, and probation probably was not positive.  When we first screen our clients, they want to change but do not always believe they can change.  Plus, they are constantly getting negative reinforcements to not do the program from their peers - telling them that they will be doing extra jail time, be sanctioned every week, and end up not better.  So how do we combat this?</a:t>
            </a:r>
            <a:endParaRPr lang="en-US"/>
          </a:p>
          <a:p>
            <a:endParaRPr lang="en-US"/>
          </a:p>
        </p:txBody>
      </p:sp>
      <p:sp>
        <p:nvSpPr>
          <p:cNvPr id="4" name="Slide Number Placeholder 3"/>
          <p:cNvSpPr>
            <a:spLocks noGrp="1"/>
          </p:cNvSpPr>
          <p:nvPr>
            <p:ph type="sldNum" sz="quarter" idx="10"/>
          </p:nvPr>
        </p:nvSpPr>
        <p:spPr/>
        <p:txBody>
          <a:bodyPr/>
          <a:lstStyle/>
          <a:p>
            <a:fld id="{C080BB3F-E93C-40DE-8896-0AD8B4E71FC1}" type="slidenum">
              <a:rPr lang="en-US" smtClean="0"/>
              <a:t>10</a:t>
            </a:fld>
            <a:endParaRPr lang="en-US"/>
          </a:p>
        </p:txBody>
      </p:sp>
    </p:spTree>
    <p:extLst>
      <p:ext uri="{BB962C8B-B14F-4D97-AF65-F5344CB8AC3E}">
        <p14:creationId xmlns:p14="http://schemas.microsoft.com/office/powerpoint/2010/main" val="1507656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where having</a:t>
            </a:r>
            <a:r>
              <a:rPr lang="en-US" baseline="0"/>
              <a:t> a good pre-screening tool comes in handy.  The first interaction with the Treatment Court Team needs to be positive and supportive.  No matter what screening instrument being used, the screener needs to be non-judgmental and there to gather information to get a clear picture of who the potential client is. </a:t>
            </a:r>
            <a:r>
              <a:rPr lang="en-US" b="1" baseline="0"/>
              <a:t> </a:t>
            </a:r>
            <a:r>
              <a:rPr lang="en-US" b="0" baseline="0"/>
              <a:t>Since we are targeting High Risk/High Needs clients, this will not be their first interaction with the courts and probation.  We need to come with the understanding that there is no reason for them to trust us as we ask personal questions about their life.  So do not get offended or mirror them if they have an attitude.  Chances are, they want change but have been lied to or screwed over by the system before.  Remember we are the professional, and the tone of the program begins with the initial screening for the program. </a:t>
            </a:r>
          </a:p>
          <a:p>
            <a:endParaRPr lang="en-US" b="1" baseline="0"/>
          </a:p>
          <a:p>
            <a:r>
              <a:rPr lang="en-US" b="1" baseline="0"/>
              <a:t>One side note</a:t>
            </a:r>
            <a:r>
              <a:rPr lang="en-US" baseline="0"/>
              <a:t>:  the pre-screen interview should be used purely for determination of being accepted into the therapeutic program.  We want the client to be honest about their current usage, living environment, lifestyle.  If we use the information gathered for premise to file new probation violations or law violations – all trust will be lost and word will  get around the community of this practice and volunteers for the program will dry up.  Be sure to refer to your jurisdiction policy and procedures on this matter.  </a:t>
            </a:r>
            <a:endParaRPr lang="en-US"/>
          </a:p>
          <a:p>
            <a:endParaRPr lang="en-US"/>
          </a:p>
        </p:txBody>
      </p:sp>
      <p:sp>
        <p:nvSpPr>
          <p:cNvPr id="4" name="Slide Number Placeholder 3"/>
          <p:cNvSpPr>
            <a:spLocks noGrp="1"/>
          </p:cNvSpPr>
          <p:nvPr>
            <p:ph type="sldNum" sz="quarter" idx="10"/>
          </p:nvPr>
        </p:nvSpPr>
        <p:spPr/>
        <p:txBody>
          <a:bodyPr/>
          <a:lstStyle/>
          <a:p>
            <a:fld id="{C080BB3F-E93C-40DE-8896-0AD8B4E71FC1}" type="slidenum">
              <a:rPr lang="en-US" smtClean="0"/>
              <a:t>11</a:t>
            </a:fld>
            <a:endParaRPr lang="en-US"/>
          </a:p>
        </p:txBody>
      </p:sp>
    </p:spTree>
    <p:extLst>
      <p:ext uri="{BB962C8B-B14F-4D97-AF65-F5344CB8AC3E}">
        <p14:creationId xmlns:p14="http://schemas.microsoft.com/office/powerpoint/2010/main" val="37720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0E2593-675A-4F09-A005-F7A8327B4DBB}"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8C11C-9EBE-4FEF-BF97-B2CCCCB1CD3B}" type="slidenum">
              <a:rPr lang="en-US" smtClean="0"/>
              <a:t>‹#›</a:t>
            </a:fld>
            <a:endParaRPr lang="en-US"/>
          </a:p>
        </p:txBody>
      </p:sp>
    </p:spTree>
    <p:extLst>
      <p:ext uri="{BB962C8B-B14F-4D97-AF65-F5344CB8AC3E}">
        <p14:creationId xmlns:p14="http://schemas.microsoft.com/office/powerpoint/2010/main" val="2355163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E2593-675A-4F09-A005-F7A8327B4DBB}"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8C11C-9EBE-4FEF-BF97-B2CCCCB1CD3B}" type="slidenum">
              <a:rPr lang="en-US" smtClean="0"/>
              <a:t>‹#›</a:t>
            </a:fld>
            <a:endParaRPr lang="en-US"/>
          </a:p>
        </p:txBody>
      </p:sp>
    </p:spTree>
    <p:extLst>
      <p:ext uri="{BB962C8B-B14F-4D97-AF65-F5344CB8AC3E}">
        <p14:creationId xmlns:p14="http://schemas.microsoft.com/office/powerpoint/2010/main" val="233437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E2593-675A-4F09-A005-F7A8327B4DBB}"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8C11C-9EBE-4FEF-BF97-B2CCCCB1CD3B}" type="slidenum">
              <a:rPr lang="en-US" smtClean="0"/>
              <a:t>‹#›</a:t>
            </a:fld>
            <a:endParaRPr lang="en-US"/>
          </a:p>
        </p:txBody>
      </p:sp>
    </p:spTree>
    <p:extLst>
      <p:ext uri="{BB962C8B-B14F-4D97-AF65-F5344CB8AC3E}">
        <p14:creationId xmlns:p14="http://schemas.microsoft.com/office/powerpoint/2010/main" val="1351297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E2593-675A-4F09-A005-F7A8327B4DBB}"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8C11C-9EBE-4FEF-BF97-B2CCCCB1CD3B}" type="slidenum">
              <a:rPr lang="en-US" smtClean="0"/>
              <a:t>‹#›</a:t>
            </a:fld>
            <a:endParaRPr lang="en-US"/>
          </a:p>
        </p:txBody>
      </p:sp>
    </p:spTree>
    <p:extLst>
      <p:ext uri="{BB962C8B-B14F-4D97-AF65-F5344CB8AC3E}">
        <p14:creationId xmlns:p14="http://schemas.microsoft.com/office/powerpoint/2010/main" val="238709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0E2593-675A-4F09-A005-F7A8327B4DBB}"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8C11C-9EBE-4FEF-BF97-B2CCCCB1CD3B}" type="slidenum">
              <a:rPr lang="en-US" smtClean="0"/>
              <a:t>‹#›</a:t>
            </a:fld>
            <a:endParaRPr lang="en-US"/>
          </a:p>
        </p:txBody>
      </p:sp>
    </p:spTree>
    <p:extLst>
      <p:ext uri="{BB962C8B-B14F-4D97-AF65-F5344CB8AC3E}">
        <p14:creationId xmlns:p14="http://schemas.microsoft.com/office/powerpoint/2010/main" val="1448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0E2593-675A-4F09-A005-F7A8327B4DBB}"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8C11C-9EBE-4FEF-BF97-B2CCCCB1CD3B}" type="slidenum">
              <a:rPr lang="en-US" smtClean="0"/>
              <a:t>‹#›</a:t>
            </a:fld>
            <a:endParaRPr lang="en-US"/>
          </a:p>
        </p:txBody>
      </p:sp>
    </p:spTree>
    <p:extLst>
      <p:ext uri="{BB962C8B-B14F-4D97-AF65-F5344CB8AC3E}">
        <p14:creationId xmlns:p14="http://schemas.microsoft.com/office/powerpoint/2010/main" val="133888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E2593-675A-4F09-A005-F7A8327B4DBB}"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C8C11C-9EBE-4FEF-BF97-B2CCCCB1CD3B}" type="slidenum">
              <a:rPr lang="en-US" smtClean="0"/>
              <a:t>‹#›</a:t>
            </a:fld>
            <a:endParaRPr lang="en-US"/>
          </a:p>
        </p:txBody>
      </p:sp>
    </p:spTree>
    <p:extLst>
      <p:ext uri="{BB962C8B-B14F-4D97-AF65-F5344CB8AC3E}">
        <p14:creationId xmlns:p14="http://schemas.microsoft.com/office/powerpoint/2010/main" val="252183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0E2593-675A-4F09-A005-F7A8327B4DBB}"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C8C11C-9EBE-4FEF-BF97-B2CCCCB1CD3B}" type="slidenum">
              <a:rPr lang="en-US" smtClean="0"/>
              <a:t>‹#›</a:t>
            </a:fld>
            <a:endParaRPr lang="en-US"/>
          </a:p>
        </p:txBody>
      </p:sp>
    </p:spTree>
    <p:extLst>
      <p:ext uri="{BB962C8B-B14F-4D97-AF65-F5344CB8AC3E}">
        <p14:creationId xmlns:p14="http://schemas.microsoft.com/office/powerpoint/2010/main" val="232146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E2593-675A-4F09-A005-F7A8327B4DBB}"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C8C11C-9EBE-4FEF-BF97-B2CCCCB1CD3B}" type="slidenum">
              <a:rPr lang="en-US" smtClean="0"/>
              <a:t>‹#›</a:t>
            </a:fld>
            <a:endParaRPr lang="en-US"/>
          </a:p>
        </p:txBody>
      </p:sp>
    </p:spTree>
    <p:extLst>
      <p:ext uri="{BB962C8B-B14F-4D97-AF65-F5344CB8AC3E}">
        <p14:creationId xmlns:p14="http://schemas.microsoft.com/office/powerpoint/2010/main" val="322866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0E2593-675A-4F09-A005-F7A8327B4DBB}"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8C11C-9EBE-4FEF-BF97-B2CCCCB1CD3B}" type="slidenum">
              <a:rPr lang="en-US" smtClean="0"/>
              <a:t>‹#›</a:t>
            </a:fld>
            <a:endParaRPr lang="en-US"/>
          </a:p>
        </p:txBody>
      </p:sp>
    </p:spTree>
    <p:extLst>
      <p:ext uri="{BB962C8B-B14F-4D97-AF65-F5344CB8AC3E}">
        <p14:creationId xmlns:p14="http://schemas.microsoft.com/office/powerpoint/2010/main" val="351739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0E2593-675A-4F09-A005-F7A8327B4DBB}"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8C11C-9EBE-4FEF-BF97-B2CCCCB1CD3B}" type="slidenum">
              <a:rPr lang="en-US" smtClean="0"/>
              <a:t>‹#›</a:t>
            </a:fld>
            <a:endParaRPr lang="en-US"/>
          </a:p>
        </p:txBody>
      </p:sp>
    </p:spTree>
    <p:extLst>
      <p:ext uri="{BB962C8B-B14F-4D97-AF65-F5344CB8AC3E}">
        <p14:creationId xmlns:p14="http://schemas.microsoft.com/office/powerpoint/2010/main" val="420916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E2593-675A-4F09-A005-F7A8327B4DBB}" type="datetimeFigureOut">
              <a:rPr lang="en-US" smtClean="0"/>
              <a:t>9/5/2019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8C11C-9EBE-4FEF-BF97-B2CCCCB1CD3B}" type="slidenum">
              <a:rPr lang="en-US" smtClean="0"/>
              <a:t>‹#›</a:t>
            </a:fld>
            <a:endParaRPr lang="en-US"/>
          </a:p>
        </p:txBody>
      </p:sp>
    </p:spTree>
    <p:extLst>
      <p:ext uri="{BB962C8B-B14F-4D97-AF65-F5344CB8AC3E}">
        <p14:creationId xmlns:p14="http://schemas.microsoft.com/office/powerpoint/2010/main" val="627960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jpe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0285714" cy="6858000"/>
          </a:xfrm>
          <a:prstGeom prst="rect">
            <a:avLst/>
          </a:prstGeom>
        </p:spPr>
      </p:pic>
      <p:sp>
        <p:nvSpPr>
          <p:cNvPr id="5" name="Title 1"/>
          <p:cNvSpPr>
            <a:spLocks noGrp="1"/>
          </p:cNvSpPr>
          <p:nvPr>
            <p:ph type="ctrTitle" hasCustomPrompt="1"/>
          </p:nvPr>
        </p:nvSpPr>
        <p:spPr>
          <a:xfrm>
            <a:off x="7028829" y="2156424"/>
            <a:ext cx="5028184" cy="2545151"/>
          </a:xfrm>
          <a:prstGeom prst="rect">
            <a:avLst/>
          </a:prstGeom>
        </p:spPr>
        <p:txBody>
          <a:bodyPr>
            <a:normAutofit fontScale="90000"/>
          </a:bodyPr>
          <a:lstStyle>
            <a:lvl1pPr algn="ctr">
              <a:defRPr/>
            </a:lvl1pPr>
          </a:lstStyle>
          <a:p>
            <a:r>
              <a:rPr lang="en-US" sz="5000" b="1" cap="small" dirty="0">
                <a:latin typeface="Cambria" panose="02040503050406030204" pitchFamily="18" charset="0"/>
              </a:rPr>
              <a:t>Treatment Court Coordinator Core Competencies</a:t>
            </a:r>
          </a:p>
        </p:txBody>
      </p:sp>
      <p:sp>
        <p:nvSpPr>
          <p:cNvPr id="6" name="TextBox 5"/>
          <p:cNvSpPr txBox="1"/>
          <p:nvPr/>
        </p:nvSpPr>
        <p:spPr>
          <a:xfrm>
            <a:off x="7114780" y="5830727"/>
            <a:ext cx="4942233" cy="830997"/>
          </a:xfrm>
          <a:prstGeom prst="rect">
            <a:avLst/>
          </a:prstGeom>
          <a:noFill/>
        </p:spPr>
        <p:txBody>
          <a:bodyPr wrap="square" rtlCol="0">
            <a:spAutoFit/>
          </a:bodyPr>
          <a:lstStyle/>
          <a:p>
            <a:pPr algn="ctr"/>
            <a:r>
              <a:rPr lang="en-US" sz="1200" dirty="0">
                <a:latin typeface="Calibri" panose="020F0502020204030204" pitchFamily="34" charset="0"/>
                <a:cs typeface="Arial" charset="0"/>
              </a:rPr>
              <a:t>©</a:t>
            </a:r>
            <a:r>
              <a:rPr lang="en-US" sz="1200" dirty="0"/>
              <a:t>NADCP</a:t>
            </a:r>
          </a:p>
          <a:p>
            <a:pPr algn="ctr"/>
            <a:r>
              <a:rPr lang="en-US" sz="1200" dirty="0"/>
              <a:t>The following presentation may not be copied in whole or in part without the written permission of the author of the National Association of Drug Court Professionals. Written permission will generally be given upon request.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060" y="389049"/>
            <a:ext cx="4553721" cy="1328931"/>
          </a:xfrm>
          <a:prstGeom prst="rect">
            <a:avLst/>
          </a:prstGeom>
        </p:spPr>
      </p:pic>
    </p:spTree>
    <p:extLst>
      <p:ext uri="{BB962C8B-B14F-4D97-AF65-F5344CB8AC3E}">
        <p14:creationId xmlns:p14="http://schemas.microsoft.com/office/powerpoint/2010/main" val="1491864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grayscl/>
            <a:extLst>
              <a:ext uri="{28A0092B-C50C-407E-A947-70E740481C1C}">
                <a14:useLocalDpi xmlns:a14="http://schemas.microsoft.com/office/drawing/2010/main"/>
              </a:ext>
            </a:extLst>
          </a:blip>
          <a:srcRect t="-35" b="-483"/>
          <a:stretch/>
        </p:blipFill>
        <p:spPr>
          <a:xfrm>
            <a:off x="0" y="0"/>
            <a:ext cx="1901686" cy="6927574"/>
          </a:xfrm>
          <a:prstGeom prst="rect">
            <a:avLst/>
          </a:prstGeom>
        </p:spPr>
      </p:pic>
      <p:sp>
        <p:nvSpPr>
          <p:cNvPr id="9" name="TextBox 8"/>
          <p:cNvSpPr txBox="1"/>
          <p:nvPr/>
        </p:nvSpPr>
        <p:spPr>
          <a:xfrm>
            <a:off x="640079" y="818489"/>
            <a:ext cx="7770391" cy="830997"/>
          </a:xfrm>
          <a:prstGeom prst="rect">
            <a:avLst/>
          </a:prstGeom>
          <a:solidFill>
            <a:srgbClr val="002060"/>
          </a:solidFill>
        </p:spPr>
        <p:txBody>
          <a:bodyPr wrap="square" rtlCol="0">
            <a:spAutoFit/>
          </a:bodyPr>
          <a:lstStyle/>
          <a:p>
            <a:pPr algn="r"/>
            <a:r>
              <a:rPr lang="en-US" sz="4800" b="1" cap="small">
                <a:solidFill>
                  <a:schemeClr val="bg1"/>
                </a:solidFill>
                <a:latin typeface="Cambria" panose="02040503050406030204" pitchFamily="18" charset="0"/>
              </a:rPr>
              <a:t>Our Clients</a:t>
            </a:r>
          </a:p>
        </p:txBody>
      </p:sp>
      <p:sp>
        <p:nvSpPr>
          <p:cNvPr id="10" name="TextBox 9"/>
          <p:cNvSpPr txBox="1"/>
          <p:nvPr/>
        </p:nvSpPr>
        <p:spPr>
          <a:xfrm>
            <a:off x="2796938" y="1935822"/>
            <a:ext cx="3301214" cy="892552"/>
          </a:xfrm>
          <a:prstGeom prst="rect">
            <a:avLst/>
          </a:prstGeom>
          <a:noFill/>
        </p:spPr>
        <p:txBody>
          <a:bodyPr wrap="square" rtlCol="0">
            <a:spAutoFit/>
          </a:bodyPr>
          <a:lstStyle/>
          <a:p>
            <a:r>
              <a:rPr lang="en-US" sz="5200" b="1">
                <a:latin typeface="Cambria" panose="02040503050406030204" pitchFamily="18" charset="0"/>
              </a:rPr>
              <a:t>History</a:t>
            </a: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079" y="5330742"/>
            <a:ext cx="716097" cy="1256496"/>
          </a:xfrm>
          <a:prstGeom prst="rect">
            <a:avLst/>
          </a:prstGeom>
        </p:spPr>
      </p:pic>
      <p:sp>
        <p:nvSpPr>
          <p:cNvPr id="13" name="TextBox 12"/>
          <p:cNvSpPr txBox="1"/>
          <p:nvPr/>
        </p:nvSpPr>
        <p:spPr>
          <a:xfrm>
            <a:off x="3518682" y="3447518"/>
            <a:ext cx="2983718" cy="892552"/>
          </a:xfrm>
          <a:prstGeom prst="rect">
            <a:avLst/>
          </a:prstGeom>
          <a:noFill/>
        </p:spPr>
        <p:txBody>
          <a:bodyPr wrap="square" rtlCol="0">
            <a:spAutoFit/>
          </a:bodyPr>
          <a:lstStyle/>
          <a:p>
            <a:r>
              <a:rPr lang="en-US" sz="5200" b="1">
                <a:latin typeface="Cambria" panose="02040503050406030204" pitchFamily="18" charset="0"/>
              </a:rPr>
              <a:t>Mistrust</a:t>
            </a:r>
          </a:p>
        </p:txBody>
      </p:sp>
      <p:sp>
        <p:nvSpPr>
          <p:cNvPr id="14" name="TextBox 13"/>
          <p:cNvSpPr txBox="1"/>
          <p:nvPr/>
        </p:nvSpPr>
        <p:spPr>
          <a:xfrm>
            <a:off x="7704602" y="2365861"/>
            <a:ext cx="2556997" cy="892552"/>
          </a:xfrm>
          <a:prstGeom prst="rect">
            <a:avLst/>
          </a:prstGeom>
          <a:noFill/>
        </p:spPr>
        <p:txBody>
          <a:bodyPr wrap="square" rtlCol="0">
            <a:spAutoFit/>
          </a:bodyPr>
          <a:lstStyle/>
          <a:p>
            <a:r>
              <a:rPr lang="en-US" sz="5200" b="1">
                <a:latin typeface="Cambria" panose="02040503050406030204" pitchFamily="18" charset="0"/>
              </a:rPr>
              <a:t>Failure</a:t>
            </a:r>
          </a:p>
        </p:txBody>
      </p:sp>
      <p:sp>
        <p:nvSpPr>
          <p:cNvPr id="15" name="TextBox 14"/>
          <p:cNvSpPr txBox="1"/>
          <p:nvPr/>
        </p:nvSpPr>
        <p:spPr>
          <a:xfrm>
            <a:off x="7277884" y="3984478"/>
            <a:ext cx="3959076" cy="892552"/>
          </a:xfrm>
          <a:prstGeom prst="rect">
            <a:avLst/>
          </a:prstGeom>
          <a:noFill/>
        </p:spPr>
        <p:txBody>
          <a:bodyPr wrap="square" rtlCol="0">
            <a:spAutoFit/>
          </a:bodyPr>
          <a:lstStyle/>
          <a:p>
            <a:r>
              <a:rPr lang="en-US" sz="5200" b="1" dirty="0">
                <a:latin typeface="Cambria" panose="02040503050406030204" pitchFamily="18" charset="0"/>
              </a:rPr>
              <a:t>Jail is easy</a:t>
            </a:r>
          </a:p>
        </p:txBody>
      </p:sp>
      <p:sp>
        <p:nvSpPr>
          <p:cNvPr id="16" name="TextBox 15"/>
          <p:cNvSpPr txBox="1"/>
          <p:nvPr/>
        </p:nvSpPr>
        <p:spPr>
          <a:xfrm>
            <a:off x="2541765" y="5418299"/>
            <a:ext cx="9191478" cy="892552"/>
          </a:xfrm>
          <a:prstGeom prst="rect">
            <a:avLst/>
          </a:prstGeom>
          <a:noFill/>
        </p:spPr>
        <p:txBody>
          <a:bodyPr wrap="square" rtlCol="0">
            <a:spAutoFit/>
          </a:bodyPr>
          <a:lstStyle/>
          <a:p>
            <a:r>
              <a:rPr lang="en-US" sz="5200" b="1" dirty="0">
                <a:latin typeface="Cambria" panose="02040503050406030204" pitchFamily="18" charset="0"/>
              </a:rPr>
              <a:t>Adversarial  role with courts</a:t>
            </a:r>
          </a:p>
        </p:txBody>
      </p:sp>
      <p:pic>
        <p:nvPicPr>
          <p:cNvPr id="17" name="Picture 16" descr="A picture containing object&#10;&#10;Description generated with high confidence">
            <a:extLst>
              <a:ext uri="{FF2B5EF4-FFF2-40B4-BE49-F238E27FC236}">
                <a16:creationId xmlns:a16="http://schemas.microsoft.com/office/drawing/2014/main" id="{CEE35A82-D260-4F2A-9AF8-2AD99CDB09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995703">
            <a:off x="481031" y="626653"/>
            <a:ext cx="4338896" cy="914479"/>
          </a:xfrm>
          <a:prstGeom prst="rect">
            <a:avLst/>
          </a:prstGeom>
        </p:spPr>
      </p:pic>
    </p:spTree>
    <p:extLst>
      <p:ext uri="{BB962C8B-B14F-4D97-AF65-F5344CB8AC3E}">
        <p14:creationId xmlns:p14="http://schemas.microsoft.com/office/powerpoint/2010/main" val="123013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grayscl/>
            <a:extLst>
              <a:ext uri="{28A0092B-C50C-407E-A947-70E740481C1C}">
                <a14:useLocalDpi xmlns:a14="http://schemas.microsoft.com/office/drawing/2010/main"/>
              </a:ext>
            </a:extLst>
          </a:blip>
          <a:srcRect t="-35" b="-483"/>
          <a:stretch/>
        </p:blipFill>
        <p:spPr>
          <a:xfrm>
            <a:off x="0" y="0"/>
            <a:ext cx="1901686" cy="6927574"/>
          </a:xfrm>
          <a:prstGeom prst="rect">
            <a:avLst/>
          </a:prstGeom>
        </p:spPr>
      </p:pic>
      <p:sp>
        <p:nvSpPr>
          <p:cNvPr id="9" name="TextBox 8"/>
          <p:cNvSpPr txBox="1"/>
          <p:nvPr/>
        </p:nvSpPr>
        <p:spPr>
          <a:xfrm>
            <a:off x="721359" y="749492"/>
            <a:ext cx="11257281" cy="830997"/>
          </a:xfrm>
          <a:prstGeom prst="rect">
            <a:avLst/>
          </a:prstGeom>
          <a:solidFill>
            <a:srgbClr val="002060"/>
          </a:solidFill>
        </p:spPr>
        <p:txBody>
          <a:bodyPr wrap="square" rtlCol="0">
            <a:spAutoFit/>
          </a:bodyPr>
          <a:lstStyle/>
          <a:p>
            <a:pPr algn="r"/>
            <a:r>
              <a:rPr lang="en-US" sz="4800" b="1" cap="small">
                <a:solidFill>
                  <a:schemeClr val="bg1"/>
                </a:solidFill>
                <a:latin typeface="Cambria" panose="02040503050406030204" pitchFamily="18" charset="0"/>
              </a:rPr>
              <a:t>Meet Client Where They are At</a:t>
            </a: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079" y="5330742"/>
            <a:ext cx="716097" cy="1256496"/>
          </a:xfrm>
          <a:prstGeom prst="rect">
            <a:avLst/>
          </a:prstGeom>
        </p:spPr>
      </p:pic>
      <p:sp>
        <p:nvSpPr>
          <p:cNvPr id="17" name="TextBox 16"/>
          <p:cNvSpPr txBox="1"/>
          <p:nvPr/>
        </p:nvSpPr>
        <p:spPr>
          <a:xfrm>
            <a:off x="2103120" y="1643908"/>
            <a:ext cx="9875520" cy="646331"/>
          </a:xfrm>
          <a:prstGeom prst="rect">
            <a:avLst/>
          </a:prstGeom>
          <a:noFill/>
        </p:spPr>
        <p:txBody>
          <a:bodyPr wrap="square" rtlCol="0">
            <a:spAutoFit/>
          </a:bodyPr>
          <a:lstStyle/>
          <a:p>
            <a:r>
              <a:rPr lang="en-US" sz="3600" b="1" dirty="0">
                <a:latin typeface="Cambria" panose="02040503050406030204" pitchFamily="18" charset="0"/>
              </a:rPr>
              <a:t>Understand where the client is coming from</a:t>
            </a:r>
          </a:p>
        </p:txBody>
      </p:sp>
      <p:sp>
        <p:nvSpPr>
          <p:cNvPr id="2" name="TextBox 1"/>
          <p:cNvSpPr txBox="1"/>
          <p:nvPr/>
        </p:nvSpPr>
        <p:spPr>
          <a:xfrm>
            <a:off x="2941320" y="2154230"/>
            <a:ext cx="7122160" cy="4433008"/>
          </a:xfrm>
          <a:prstGeom prst="rect">
            <a:avLst/>
          </a:prstGeom>
          <a:noFill/>
        </p:spPr>
        <p:txBody>
          <a:bodyPr wrap="square" rtlCol="0">
            <a:spAutoFit/>
          </a:bodyPr>
          <a:lstStyle/>
          <a:p>
            <a:pPr marL="285750" indent="-285750">
              <a:lnSpc>
                <a:spcPct val="150000"/>
              </a:lnSpc>
              <a:buBlip>
                <a:blip r:embed="rId5"/>
              </a:buBlip>
            </a:pPr>
            <a:r>
              <a:rPr lang="en-US" sz="3200" dirty="0">
                <a:latin typeface="Cambria" panose="02040503050406030204" pitchFamily="18" charset="0"/>
              </a:rPr>
              <a:t>Housing</a:t>
            </a:r>
          </a:p>
          <a:p>
            <a:pPr marL="285750" indent="-285750">
              <a:lnSpc>
                <a:spcPct val="150000"/>
              </a:lnSpc>
              <a:buBlip>
                <a:blip r:embed="rId5"/>
              </a:buBlip>
            </a:pPr>
            <a:r>
              <a:rPr lang="en-US" sz="3200" dirty="0">
                <a:latin typeface="Cambria" panose="02040503050406030204" pitchFamily="18" charset="0"/>
              </a:rPr>
              <a:t>Criminal history</a:t>
            </a:r>
          </a:p>
          <a:p>
            <a:pPr marL="285750" indent="-285750">
              <a:lnSpc>
                <a:spcPct val="150000"/>
              </a:lnSpc>
              <a:buBlip>
                <a:blip r:embed="rId5"/>
              </a:buBlip>
            </a:pPr>
            <a:r>
              <a:rPr lang="en-US" sz="3200" dirty="0">
                <a:latin typeface="Cambria" panose="02040503050406030204" pitchFamily="18" charset="0"/>
              </a:rPr>
              <a:t>Treatment history</a:t>
            </a:r>
          </a:p>
          <a:p>
            <a:pPr marL="285750" indent="-285750">
              <a:lnSpc>
                <a:spcPct val="150000"/>
              </a:lnSpc>
              <a:buBlip>
                <a:blip r:embed="rId5"/>
              </a:buBlip>
            </a:pPr>
            <a:r>
              <a:rPr lang="en-US" sz="3200" dirty="0">
                <a:latin typeface="Cambria" panose="02040503050406030204" pitchFamily="18" charset="0"/>
              </a:rPr>
              <a:t>Peers/relationships</a:t>
            </a:r>
          </a:p>
          <a:p>
            <a:pPr marL="285750" indent="-285750">
              <a:lnSpc>
                <a:spcPct val="150000"/>
              </a:lnSpc>
              <a:buBlip>
                <a:blip r:embed="rId5"/>
              </a:buBlip>
            </a:pPr>
            <a:r>
              <a:rPr lang="en-US" sz="3200" dirty="0">
                <a:latin typeface="Cambria" panose="02040503050406030204" pitchFamily="18" charset="0"/>
              </a:rPr>
              <a:t>Employment history</a:t>
            </a:r>
          </a:p>
          <a:p>
            <a:pPr marL="285750" indent="-285750">
              <a:lnSpc>
                <a:spcPct val="150000"/>
              </a:lnSpc>
              <a:buBlip>
                <a:blip r:embed="rId5"/>
              </a:buBlip>
            </a:pPr>
            <a:r>
              <a:rPr lang="en-US" sz="3200" dirty="0">
                <a:latin typeface="Cambria" panose="02040503050406030204" pitchFamily="18" charset="0"/>
              </a:rPr>
              <a:t>Accomplishments/success</a:t>
            </a:r>
          </a:p>
        </p:txBody>
      </p:sp>
      <p:pic>
        <p:nvPicPr>
          <p:cNvPr id="8" name="Picture 7" descr="A picture containing object&#10;&#10;Description generated with high confidence">
            <a:extLst>
              <a:ext uri="{FF2B5EF4-FFF2-40B4-BE49-F238E27FC236}">
                <a16:creationId xmlns:a16="http://schemas.microsoft.com/office/drawing/2014/main" id="{F1D75B4D-87C4-4778-8E2E-368775BF5E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995703">
            <a:off x="326569" y="399894"/>
            <a:ext cx="3486653" cy="914479"/>
          </a:xfrm>
          <a:prstGeom prst="rect">
            <a:avLst/>
          </a:prstGeom>
        </p:spPr>
      </p:pic>
    </p:spTree>
    <p:extLst>
      <p:ext uri="{BB962C8B-B14F-4D97-AF65-F5344CB8AC3E}">
        <p14:creationId xmlns:p14="http://schemas.microsoft.com/office/powerpoint/2010/main" val="342965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grayscl/>
            <a:extLst>
              <a:ext uri="{28A0092B-C50C-407E-A947-70E740481C1C}">
                <a14:useLocalDpi xmlns:a14="http://schemas.microsoft.com/office/drawing/2010/main"/>
              </a:ext>
            </a:extLst>
          </a:blip>
          <a:srcRect t="-35" b="-483"/>
          <a:stretch/>
        </p:blipFill>
        <p:spPr>
          <a:xfrm>
            <a:off x="0" y="0"/>
            <a:ext cx="1901686" cy="6927574"/>
          </a:xfrm>
          <a:prstGeom prst="rect">
            <a:avLst/>
          </a:prstGeom>
        </p:spPr>
      </p:pic>
      <p:sp>
        <p:nvSpPr>
          <p:cNvPr id="9" name="TextBox 8"/>
          <p:cNvSpPr txBox="1"/>
          <p:nvPr/>
        </p:nvSpPr>
        <p:spPr>
          <a:xfrm>
            <a:off x="721359" y="749492"/>
            <a:ext cx="10099041" cy="830997"/>
          </a:xfrm>
          <a:prstGeom prst="rect">
            <a:avLst/>
          </a:prstGeom>
          <a:solidFill>
            <a:srgbClr val="002060"/>
          </a:solidFill>
        </p:spPr>
        <p:txBody>
          <a:bodyPr wrap="square" rtlCol="0">
            <a:spAutoFit/>
          </a:bodyPr>
          <a:lstStyle/>
          <a:p>
            <a:pPr algn="r"/>
            <a:r>
              <a:rPr lang="en-US" sz="4800" b="1" cap="small">
                <a:solidFill>
                  <a:schemeClr val="bg1"/>
                </a:solidFill>
                <a:latin typeface="Cambria" panose="02040503050406030204" pitchFamily="18" charset="0"/>
              </a:rPr>
              <a:t>Assessment Tools</a:t>
            </a:r>
            <a:r>
              <a:rPr lang="en-US" sz="4800" b="1" cap="small">
                <a:solidFill>
                  <a:srgbClr val="002060"/>
                </a:solidFill>
                <a:latin typeface="Cambria" panose="02040503050406030204" pitchFamily="18" charset="0"/>
              </a:rPr>
              <a:t>_______</a:t>
            </a:r>
            <a:r>
              <a:rPr lang="en-US" sz="4800" b="1" cap="small">
                <a:solidFill>
                  <a:schemeClr val="bg1"/>
                </a:solidFill>
                <a:latin typeface="Cambria" panose="02040503050406030204" pitchFamily="18" charset="0"/>
              </a:rPr>
              <a:t>   </a:t>
            </a: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079" y="5330742"/>
            <a:ext cx="716097" cy="1256496"/>
          </a:xfrm>
          <a:prstGeom prst="rect">
            <a:avLst/>
          </a:prstGeom>
        </p:spPr>
      </p:pic>
      <p:sp>
        <p:nvSpPr>
          <p:cNvPr id="17" name="TextBox 16"/>
          <p:cNvSpPr txBox="1"/>
          <p:nvPr/>
        </p:nvSpPr>
        <p:spPr>
          <a:xfrm>
            <a:off x="2103120" y="1643908"/>
            <a:ext cx="9875520" cy="646331"/>
          </a:xfrm>
          <a:prstGeom prst="rect">
            <a:avLst/>
          </a:prstGeom>
          <a:noFill/>
        </p:spPr>
        <p:txBody>
          <a:bodyPr wrap="square" rtlCol="0">
            <a:spAutoFit/>
          </a:bodyPr>
          <a:lstStyle/>
          <a:p>
            <a:r>
              <a:rPr lang="en-US" sz="3600" b="1">
                <a:latin typeface="Cambria" panose="02040503050406030204" pitchFamily="18" charset="0"/>
              </a:rPr>
              <a:t>Legal Screening</a:t>
            </a:r>
          </a:p>
        </p:txBody>
      </p:sp>
      <p:sp>
        <p:nvSpPr>
          <p:cNvPr id="2" name="TextBox 1"/>
          <p:cNvSpPr txBox="1"/>
          <p:nvPr/>
        </p:nvSpPr>
        <p:spPr>
          <a:xfrm>
            <a:off x="2941320" y="2154230"/>
            <a:ext cx="7122160" cy="2217017"/>
          </a:xfrm>
          <a:prstGeom prst="rect">
            <a:avLst/>
          </a:prstGeom>
          <a:noFill/>
        </p:spPr>
        <p:txBody>
          <a:bodyPr wrap="square" rtlCol="0">
            <a:spAutoFit/>
          </a:bodyPr>
          <a:lstStyle/>
          <a:p>
            <a:pPr marL="285750" indent="-285750">
              <a:lnSpc>
                <a:spcPct val="150000"/>
              </a:lnSpc>
              <a:buBlip>
                <a:blip r:embed="rId5"/>
              </a:buBlip>
            </a:pPr>
            <a:r>
              <a:rPr lang="en-US" sz="3200" dirty="0">
                <a:latin typeface="Cambria" panose="02040503050406030204" pitchFamily="18" charset="0"/>
              </a:rPr>
              <a:t>Risk/Needs assessment – validated</a:t>
            </a:r>
          </a:p>
          <a:p>
            <a:pPr marL="742950" lvl="1" indent="-285750">
              <a:lnSpc>
                <a:spcPct val="150000"/>
              </a:lnSpc>
              <a:buBlip>
                <a:blip r:embed="rId5"/>
              </a:buBlip>
            </a:pPr>
            <a:r>
              <a:rPr lang="en-US" sz="3200" dirty="0">
                <a:latin typeface="Cambria" panose="02040503050406030204" pitchFamily="18" charset="0"/>
              </a:rPr>
              <a:t>Static and dynamic factors</a:t>
            </a:r>
          </a:p>
          <a:p>
            <a:pPr marL="742950" lvl="1" indent="-285750">
              <a:lnSpc>
                <a:spcPct val="150000"/>
              </a:lnSpc>
              <a:buBlip>
                <a:blip r:embed="rId5"/>
              </a:buBlip>
            </a:pPr>
            <a:r>
              <a:rPr lang="en-US" sz="3200" dirty="0">
                <a:latin typeface="Cambria" panose="02040503050406030204" pitchFamily="18" charset="0"/>
              </a:rPr>
              <a:t>Validated for your population</a:t>
            </a:r>
          </a:p>
        </p:txBody>
      </p:sp>
      <p:sp>
        <p:nvSpPr>
          <p:cNvPr id="8" name="TextBox 7"/>
          <p:cNvSpPr txBox="1"/>
          <p:nvPr/>
        </p:nvSpPr>
        <p:spPr>
          <a:xfrm>
            <a:off x="2108532" y="4462554"/>
            <a:ext cx="9875520" cy="646331"/>
          </a:xfrm>
          <a:prstGeom prst="rect">
            <a:avLst/>
          </a:prstGeom>
          <a:noFill/>
        </p:spPr>
        <p:txBody>
          <a:bodyPr wrap="square" rtlCol="0">
            <a:spAutoFit/>
          </a:bodyPr>
          <a:lstStyle/>
          <a:p>
            <a:r>
              <a:rPr lang="en-US" sz="3600" b="1">
                <a:latin typeface="Cambria" panose="02040503050406030204" pitchFamily="18" charset="0"/>
              </a:rPr>
              <a:t>Clinical Screening</a:t>
            </a:r>
          </a:p>
        </p:txBody>
      </p:sp>
      <p:sp>
        <p:nvSpPr>
          <p:cNvPr id="10" name="TextBox 9"/>
          <p:cNvSpPr txBox="1"/>
          <p:nvPr/>
        </p:nvSpPr>
        <p:spPr>
          <a:xfrm>
            <a:off x="2946732" y="4972876"/>
            <a:ext cx="8310548" cy="1478353"/>
          </a:xfrm>
          <a:prstGeom prst="rect">
            <a:avLst/>
          </a:prstGeom>
          <a:noFill/>
        </p:spPr>
        <p:txBody>
          <a:bodyPr wrap="square" rtlCol="0">
            <a:spAutoFit/>
          </a:bodyPr>
          <a:lstStyle/>
          <a:p>
            <a:pPr marL="285750" indent="-285750">
              <a:lnSpc>
                <a:spcPct val="150000"/>
              </a:lnSpc>
              <a:buBlip>
                <a:blip r:embed="rId5"/>
              </a:buBlip>
            </a:pPr>
            <a:r>
              <a:rPr lang="en-US" sz="3200" dirty="0">
                <a:latin typeface="Cambria" panose="02040503050406030204" pitchFamily="18" charset="0"/>
              </a:rPr>
              <a:t>Chemical dependency evaluation– validated</a:t>
            </a:r>
          </a:p>
          <a:p>
            <a:pPr marL="742950" lvl="1" indent="-285750">
              <a:lnSpc>
                <a:spcPct val="150000"/>
              </a:lnSpc>
              <a:buBlip>
                <a:blip r:embed="rId5"/>
              </a:buBlip>
            </a:pPr>
            <a:r>
              <a:rPr lang="en-US" sz="3200" dirty="0">
                <a:latin typeface="Cambria" panose="02040503050406030204" pitchFamily="18" charset="0"/>
              </a:rPr>
              <a:t>SAMHSA? / ASAM?</a:t>
            </a:r>
          </a:p>
        </p:txBody>
      </p:sp>
      <p:pic>
        <p:nvPicPr>
          <p:cNvPr id="13" name="Picture 12" descr="A picture containing object&#10;&#10;Description generated with high confidence">
            <a:extLst>
              <a:ext uri="{FF2B5EF4-FFF2-40B4-BE49-F238E27FC236}">
                <a16:creationId xmlns:a16="http://schemas.microsoft.com/office/drawing/2014/main" id="{0C8BE626-449C-4F63-B7D3-8259E67BC5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995703">
            <a:off x="517489" y="663723"/>
            <a:ext cx="3486653" cy="914479"/>
          </a:xfrm>
          <a:prstGeom prst="rect">
            <a:avLst/>
          </a:prstGeom>
        </p:spPr>
      </p:pic>
    </p:spTree>
    <p:extLst>
      <p:ext uri="{BB962C8B-B14F-4D97-AF65-F5344CB8AC3E}">
        <p14:creationId xmlns:p14="http://schemas.microsoft.com/office/powerpoint/2010/main" val="153112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grayscl/>
            <a:extLst>
              <a:ext uri="{28A0092B-C50C-407E-A947-70E740481C1C}">
                <a14:useLocalDpi xmlns:a14="http://schemas.microsoft.com/office/drawing/2010/main"/>
              </a:ext>
            </a:extLst>
          </a:blip>
          <a:srcRect t="-35" b="-483"/>
          <a:stretch/>
        </p:blipFill>
        <p:spPr>
          <a:xfrm>
            <a:off x="0" y="0"/>
            <a:ext cx="1901686" cy="6927574"/>
          </a:xfrm>
          <a:prstGeom prst="rect">
            <a:avLst/>
          </a:prstGeom>
        </p:spPr>
      </p:pic>
      <p:sp>
        <p:nvSpPr>
          <p:cNvPr id="9" name="TextBox 8"/>
          <p:cNvSpPr txBox="1"/>
          <p:nvPr/>
        </p:nvSpPr>
        <p:spPr>
          <a:xfrm>
            <a:off x="721359" y="749492"/>
            <a:ext cx="10099041" cy="830997"/>
          </a:xfrm>
          <a:prstGeom prst="rect">
            <a:avLst/>
          </a:prstGeom>
          <a:solidFill>
            <a:srgbClr val="002060"/>
          </a:solidFill>
        </p:spPr>
        <p:txBody>
          <a:bodyPr wrap="square" rtlCol="0">
            <a:spAutoFit/>
          </a:bodyPr>
          <a:lstStyle/>
          <a:p>
            <a:pPr algn="r"/>
            <a:r>
              <a:rPr lang="en-US" sz="4800" b="1" cap="small">
                <a:solidFill>
                  <a:schemeClr val="bg1"/>
                </a:solidFill>
                <a:latin typeface="Cambria" panose="02040503050406030204" pitchFamily="18" charset="0"/>
              </a:rPr>
              <a:t>Assessment Tools</a:t>
            </a:r>
            <a:r>
              <a:rPr lang="en-US" sz="4800" b="1" cap="small">
                <a:solidFill>
                  <a:srgbClr val="002060"/>
                </a:solidFill>
                <a:latin typeface="Cambria" panose="02040503050406030204" pitchFamily="18" charset="0"/>
              </a:rPr>
              <a:t>_______</a:t>
            </a:r>
            <a:r>
              <a:rPr lang="en-US" sz="4800" b="1" cap="small">
                <a:solidFill>
                  <a:schemeClr val="bg1"/>
                </a:solidFill>
                <a:latin typeface="Cambria" panose="02040503050406030204" pitchFamily="18" charset="0"/>
              </a:rPr>
              <a:t>   </a:t>
            </a: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079" y="5330742"/>
            <a:ext cx="716097" cy="1256496"/>
          </a:xfrm>
          <a:prstGeom prst="rect">
            <a:avLst/>
          </a:prstGeom>
        </p:spPr>
      </p:pic>
      <p:sp>
        <p:nvSpPr>
          <p:cNvPr id="17" name="TextBox 16"/>
          <p:cNvSpPr txBox="1"/>
          <p:nvPr/>
        </p:nvSpPr>
        <p:spPr>
          <a:xfrm>
            <a:off x="2079485" y="3198388"/>
            <a:ext cx="9875520" cy="1631216"/>
          </a:xfrm>
          <a:prstGeom prst="rect">
            <a:avLst/>
          </a:prstGeom>
          <a:noFill/>
        </p:spPr>
        <p:txBody>
          <a:bodyPr wrap="square" rtlCol="0">
            <a:spAutoFit/>
          </a:bodyPr>
          <a:lstStyle/>
          <a:p>
            <a:pPr algn="ctr"/>
            <a:r>
              <a:rPr lang="en-US" sz="10000" b="1">
                <a:solidFill>
                  <a:srgbClr val="C00000"/>
                </a:solidFill>
                <a:latin typeface="Cambria" panose="02040503050406030204" pitchFamily="18" charset="0"/>
              </a:rPr>
              <a:t>SHARE!!!</a:t>
            </a:r>
          </a:p>
        </p:txBody>
      </p:sp>
      <p:pic>
        <p:nvPicPr>
          <p:cNvPr id="7" name="Picture 6" descr="A picture containing object&#10;&#10;Description generated with high confidence">
            <a:extLst>
              <a:ext uri="{FF2B5EF4-FFF2-40B4-BE49-F238E27FC236}">
                <a16:creationId xmlns:a16="http://schemas.microsoft.com/office/drawing/2014/main" id="{8F8DF050-006B-410D-AE9B-DB553A71B0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995703">
            <a:off x="486883" y="698003"/>
            <a:ext cx="3486653" cy="914479"/>
          </a:xfrm>
          <a:prstGeom prst="rect">
            <a:avLst/>
          </a:prstGeom>
        </p:spPr>
      </p:pic>
    </p:spTree>
    <p:extLst>
      <p:ext uri="{BB962C8B-B14F-4D97-AF65-F5344CB8AC3E}">
        <p14:creationId xmlns:p14="http://schemas.microsoft.com/office/powerpoint/2010/main" val="85505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grayscl/>
            <a:extLst>
              <a:ext uri="{28A0092B-C50C-407E-A947-70E740481C1C}">
                <a14:useLocalDpi xmlns:a14="http://schemas.microsoft.com/office/drawing/2010/main"/>
              </a:ext>
            </a:extLst>
          </a:blip>
          <a:srcRect t="-35" b="-483"/>
          <a:stretch/>
        </p:blipFill>
        <p:spPr>
          <a:xfrm>
            <a:off x="0" y="0"/>
            <a:ext cx="1901686" cy="6927574"/>
          </a:xfrm>
          <a:prstGeom prst="rect">
            <a:avLst/>
          </a:prstGeom>
        </p:spPr>
      </p:pic>
      <p:sp>
        <p:nvSpPr>
          <p:cNvPr id="9" name="TextBox 8"/>
          <p:cNvSpPr txBox="1"/>
          <p:nvPr/>
        </p:nvSpPr>
        <p:spPr>
          <a:xfrm>
            <a:off x="721359" y="749492"/>
            <a:ext cx="10099041" cy="830997"/>
          </a:xfrm>
          <a:prstGeom prst="rect">
            <a:avLst/>
          </a:prstGeom>
          <a:solidFill>
            <a:srgbClr val="002060"/>
          </a:solidFill>
        </p:spPr>
        <p:txBody>
          <a:bodyPr wrap="square" rtlCol="0">
            <a:spAutoFit/>
          </a:bodyPr>
          <a:lstStyle/>
          <a:p>
            <a:pPr algn="r"/>
            <a:r>
              <a:rPr lang="en-US" sz="4800" b="1" cap="small">
                <a:solidFill>
                  <a:schemeClr val="bg1"/>
                </a:solidFill>
                <a:latin typeface="Cambria" panose="02040503050406030204" pitchFamily="18" charset="0"/>
              </a:rPr>
              <a:t>Timing Matters</a:t>
            </a:r>
            <a:r>
              <a:rPr lang="en-US" sz="4800" b="1" cap="small">
                <a:solidFill>
                  <a:srgbClr val="002060"/>
                </a:solidFill>
                <a:latin typeface="Cambria" panose="02040503050406030204" pitchFamily="18" charset="0"/>
              </a:rPr>
              <a:t>_______</a:t>
            </a:r>
            <a:r>
              <a:rPr lang="en-US" sz="4800" b="1" cap="small">
                <a:solidFill>
                  <a:schemeClr val="bg1"/>
                </a:solidFill>
                <a:latin typeface="Cambria" panose="02040503050406030204" pitchFamily="18" charset="0"/>
              </a:rPr>
              <a:t>   </a:t>
            </a: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079" y="5330742"/>
            <a:ext cx="716097" cy="1256496"/>
          </a:xfrm>
          <a:prstGeom prst="rect">
            <a:avLst/>
          </a:prstGeom>
        </p:spPr>
      </p:pic>
      <p:pic>
        <p:nvPicPr>
          <p:cNvPr id="7" name="Picture 6" descr="A picture containing object&#10;&#10;Description generated with high confidence">
            <a:extLst>
              <a:ext uri="{FF2B5EF4-FFF2-40B4-BE49-F238E27FC236}">
                <a16:creationId xmlns:a16="http://schemas.microsoft.com/office/drawing/2014/main" id="{8F8DF050-006B-410D-AE9B-DB553A71B0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995703">
            <a:off x="486883" y="698003"/>
            <a:ext cx="3486653" cy="914479"/>
          </a:xfrm>
          <a:prstGeom prst="rect">
            <a:avLst/>
          </a:prstGeom>
        </p:spPr>
      </p:pic>
      <p:pic>
        <p:nvPicPr>
          <p:cNvPr id="3" name="Picture 2">
            <a:extLst>
              <a:ext uri="{FF2B5EF4-FFF2-40B4-BE49-F238E27FC236}">
                <a16:creationId xmlns:a16="http://schemas.microsoft.com/office/drawing/2014/main" id="{5F4A09AF-5041-4048-BC6B-F19F5A9018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099004" y="1910308"/>
            <a:ext cx="2748224" cy="2748224"/>
          </a:xfrm>
          <a:prstGeom prst="rect">
            <a:avLst/>
          </a:prstGeom>
        </p:spPr>
      </p:pic>
      <p:pic>
        <p:nvPicPr>
          <p:cNvPr id="5" name="Picture 4" descr="A close up of a toy&#10;&#10;Description generated with high confidence">
            <a:extLst>
              <a:ext uri="{FF2B5EF4-FFF2-40B4-BE49-F238E27FC236}">
                <a16:creationId xmlns:a16="http://schemas.microsoft.com/office/drawing/2014/main" id="{319B8D95-7A14-4351-A3D3-C4EC84BD0FE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66422" y="2160395"/>
            <a:ext cx="3466681" cy="2604583"/>
          </a:xfrm>
          <a:prstGeom prst="rect">
            <a:avLst/>
          </a:prstGeom>
        </p:spPr>
      </p:pic>
      <p:pic>
        <p:nvPicPr>
          <p:cNvPr id="8" name="Picture 7" descr="A picture containing holding, woman, person&#10;&#10;Description generated with very high confidence">
            <a:extLst>
              <a:ext uri="{FF2B5EF4-FFF2-40B4-BE49-F238E27FC236}">
                <a16:creationId xmlns:a16="http://schemas.microsoft.com/office/drawing/2014/main" id="{54BA1C70-9118-4413-BCD2-1284BEF43C2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52297" y="1953927"/>
            <a:ext cx="2819400" cy="2819400"/>
          </a:xfrm>
          <a:prstGeom prst="rect">
            <a:avLst/>
          </a:prstGeom>
        </p:spPr>
      </p:pic>
      <p:sp>
        <p:nvSpPr>
          <p:cNvPr id="10" name="TextBox 9">
            <a:extLst>
              <a:ext uri="{FF2B5EF4-FFF2-40B4-BE49-F238E27FC236}">
                <a16:creationId xmlns:a16="http://schemas.microsoft.com/office/drawing/2014/main" id="{44BDDB7F-66AE-4F1D-9A0D-3D73383C53F4}"/>
              </a:ext>
            </a:extLst>
          </p:cNvPr>
          <p:cNvSpPr txBox="1"/>
          <p:nvPr/>
        </p:nvSpPr>
        <p:spPr>
          <a:xfrm>
            <a:off x="2414663" y="4988351"/>
            <a:ext cx="2238782" cy="830997"/>
          </a:xfrm>
          <a:prstGeom prst="rect">
            <a:avLst/>
          </a:prstGeom>
          <a:noFill/>
        </p:spPr>
        <p:txBody>
          <a:bodyPr wrap="square" rtlCol="0">
            <a:spAutoFit/>
          </a:bodyPr>
          <a:lstStyle/>
          <a:p>
            <a:pPr algn="ctr"/>
            <a:r>
              <a:rPr lang="en-US" sz="2400" b="1">
                <a:latin typeface="Comic Sans MS" panose="030F0702030302020204" pitchFamily="66" charset="0"/>
              </a:rPr>
              <a:t>Responsivity</a:t>
            </a:r>
          </a:p>
          <a:p>
            <a:pPr algn="ctr"/>
            <a:r>
              <a:rPr lang="en-US" sz="2400" b="1">
                <a:latin typeface="Comic Sans MS" panose="030F0702030302020204" pitchFamily="66" charset="0"/>
              </a:rPr>
              <a:t>Needs</a:t>
            </a:r>
          </a:p>
        </p:txBody>
      </p:sp>
      <p:sp>
        <p:nvSpPr>
          <p:cNvPr id="14" name="TextBox 13">
            <a:extLst>
              <a:ext uri="{FF2B5EF4-FFF2-40B4-BE49-F238E27FC236}">
                <a16:creationId xmlns:a16="http://schemas.microsoft.com/office/drawing/2014/main" id="{13E297F4-A0BF-4A47-9E1B-150B576BB473}"/>
              </a:ext>
            </a:extLst>
          </p:cNvPr>
          <p:cNvSpPr txBox="1"/>
          <p:nvPr/>
        </p:nvSpPr>
        <p:spPr>
          <a:xfrm>
            <a:off x="5780371" y="4988351"/>
            <a:ext cx="2238782" cy="830997"/>
          </a:xfrm>
          <a:prstGeom prst="rect">
            <a:avLst/>
          </a:prstGeom>
          <a:noFill/>
        </p:spPr>
        <p:txBody>
          <a:bodyPr wrap="square" rtlCol="0">
            <a:spAutoFit/>
          </a:bodyPr>
          <a:lstStyle/>
          <a:p>
            <a:pPr algn="ctr"/>
            <a:r>
              <a:rPr lang="en-US" sz="2400" b="1">
                <a:latin typeface="Comic Sans MS" panose="030F0702030302020204" pitchFamily="66" charset="0"/>
              </a:rPr>
              <a:t>Criminogenic</a:t>
            </a:r>
          </a:p>
          <a:p>
            <a:pPr algn="ctr"/>
            <a:r>
              <a:rPr lang="en-US" sz="2400" b="1">
                <a:latin typeface="Comic Sans MS" panose="030F0702030302020204" pitchFamily="66" charset="0"/>
              </a:rPr>
              <a:t>Needs</a:t>
            </a:r>
          </a:p>
        </p:txBody>
      </p:sp>
      <p:sp>
        <p:nvSpPr>
          <p:cNvPr id="15" name="TextBox 14">
            <a:extLst>
              <a:ext uri="{FF2B5EF4-FFF2-40B4-BE49-F238E27FC236}">
                <a16:creationId xmlns:a16="http://schemas.microsoft.com/office/drawing/2014/main" id="{558726CF-1B0F-4A89-BF19-1F293E87FC43}"/>
              </a:ext>
            </a:extLst>
          </p:cNvPr>
          <p:cNvSpPr txBox="1"/>
          <p:nvPr/>
        </p:nvSpPr>
        <p:spPr>
          <a:xfrm>
            <a:off x="9242606" y="4979678"/>
            <a:ext cx="2238782" cy="830997"/>
          </a:xfrm>
          <a:prstGeom prst="rect">
            <a:avLst/>
          </a:prstGeom>
          <a:noFill/>
        </p:spPr>
        <p:txBody>
          <a:bodyPr wrap="square" rtlCol="0">
            <a:spAutoFit/>
          </a:bodyPr>
          <a:lstStyle/>
          <a:p>
            <a:pPr algn="ctr"/>
            <a:r>
              <a:rPr lang="en-US" sz="2400" b="1">
                <a:latin typeface="Comic Sans MS" panose="030F0702030302020204" pitchFamily="66" charset="0"/>
              </a:rPr>
              <a:t>Maintenance</a:t>
            </a:r>
          </a:p>
          <a:p>
            <a:pPr algn="ctr"/>
            <a:r>
              <a:rPr lang="en-US" sz="2400" b="1">
                <a:latin typeface="Comic Sans MS" panose="030F0702030302020204" pitchFamily="66" charset="0"/>
              </a:rPr>
              <a:t>Needs</a:t>
            </a:r>
          </a:p>
        </p:txBody>
      </p:sp>
      <p:sp>
        <p:nvSpPr>
          <p:cNvPr id="13" name="TextBox 12">
            <a:extLst>
              <a:ext uri="{FF2B5EF4-FFF2-40B4-BE49-F238E27FC236}">
                <a16:creationId xmlns:a16="http://schemas.microsoft.com/office/drawing/2014/main" id="{6B5F8E9B-B2CD-451C-AAAF-791524C688D1}"/>
              </a:ext>
            </a:extLst>
          </p:cNvPr>
          <p:cNvSpPr txBox="1"/>
          <p:nvPr/>
        </p:nvSpPr>
        <p:spPr>
          <a:xfrm>
            <a:off x="2618361" y="5810675"/>
            <a:ext cx="1831386" cy="861774"/>
          </a:xfrm>
          <a:prstGeom prst="rect">
            <a:avLst/>
          </a:prstGeom>
          <a:noFill/>
        </p:spPr>
        <p:txBody>
          <a:bodyPr wrap="square" rtlCol="0">
            <a:spAutoFit/>
          </a:bodyPr>
          <a:lstStyle/>
          <a:p>
            <a:pPr algn="ctr"/>
            <a:r>
              <a:rPr lang="en-US" sz="5000" b="1">
                <a:solidFill>
                  <a:srgbClr val="C00000"/>
                </a:solidFill>
                <a:latin typeface="Cambria" panose="02040503050406030204" pitchFamily="18" charset="0"/>
              </a:rPr>
              <a:t>Early</a:t>
            </a:r>
          </a:p>
        </p:txBody>
      </p:sp>
      <p:sp>
        <p:nvSpPr>
          <p:cNvPr id="18" name="TextBox 17">
            <a:extLst>
              <a:ext uri="{FF2B5EF4-FFF2-40B4-BE49-F238E27FC236}">
                <a16:creationId xmlns:a16="http://schemas.microsoft.com/office/drawing/2014/main" id="{77FA2576-1980-4E28-B5D0-16F01B18C889}"/>
              </a:ext>
            </a:extLst>
          </p:cNvPr>
          <p:cNvSpPr txBox="1"/>
          <p:nvPr/>
        </p:nvSpPr>
        <p:spPr>
          <a:xfrm>
            <a:off x="5882220" y="5797114"/>
            <a:ext cx="2238782" cy="861774"/>
          </a:xfrm>
          <a:prstGeom prst="rect">
            <a:avLst/>
          </a:prstGeom>
          <a:noFill/>
        </p:spPr>
        <p:txBody>
          <a:bodyPr wrap="square" rtlCol="0">
            <a:spAutoFit/>
          </a:bodyPr>
          <a:lstStyle/>
          <a:p>
            <a:pPr algn="ctr"/>
            <a:r>
              <a:rPr lang="en-US" sz="5000" b="1">
                <a:solidFill>
                  <a:schemeClr val="accent2"/>
                </a:solidFill>
                <a:latin typeface="Cambria" panose="02040503050406030204" pitchFamily="18" charset="0"/>
              </a:rPr>
              <a:t>Middle</a:t>
            </a:r>
          </a:p>
        </p:txBody>
      </p:sp>
      <p:sp>
        <p:nvSpPr>
          <p:cNvPr id="19" name="TextBox 18">
            <a:extLst>
              <a:ext uri="{FF2B5EF4-FFF2-40B4-BE49-F238E27FC236}">
                <a16:creationId xmlns:a16="http://schemas.microsoft.com/office/drawing/2014/main" id="{EB94D847-4A47-47EC-AC1A-15567F4F2A26}"/>
              </a:ext>
            </a:extLst>
          </p:cNvPr>
          <p:cNvSpPr txBox="1"/>
          <p:nvPr/>
        </p:nvSpPr>
        <p:spPr>
          <a:xfrm>
            <a:off x="9446304" y="5810675"/>
            <a:ext cx="1831386" cy="861774"/>
          </a:xfrm>
          <a:prstGeom prst="rect">
            <a:avLst/>
          </a:prstGeom>
          <a:noFill/>
        </p:spPr>
        <p:txBody>
          <a:bodyPr wrap="square" rtlCol="0">
            <a:spAutoFit/>
          </a:bodyPr>
          <a:lstStyle/>
          <a:p>
            <a:pPr algn="ctr"/>
            <a:r>
              <a:rPr lang="en-US" sz="5000" b="1">
                <a:solidFill>
                  <a:schemeClr val="accent6">
                    <a:lumMod val="50000"/>
                  </a:schemeClr>
                </a:solidFill>
                <a:latin typeface="Cambria" panose="02040503050406030204" pitchFamily="18" charset="0"/>
              </a:rPr>
              <a:t>Late</a:t>
            </a:r>
          </a:p>
        </p:txBody>
      </p:sp>
    </p:spTree>
    <p:extLst>
      <p:ext uri="{BB962C8B-B14F-4D97-AF65-F5344CB8AC3E}">
        <p14:creationId xmlns:p14="http://schemas.microsoft.com/office/powerpoint/2010/main" val="36315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B2011C1-940A-4FCF-8790-6D1E603749A0}"/>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t="-35" b="-483"/>
          <a:stretch/>
        </p:blipFill>
        <p:spPr>
          <a:xfrm>
            <a:off x="0" y="0"/>
            <a:ext cx="1901686" cy="6927574"/>
          </a:xfrm>
          <a:prstGeom prst="rect">
            <a:avLst/>
          </a:prstGeom>
        </p:spPr>
      </p:pic>
      <p:sp>
        <p:nvSpPr>
          <p:cNvPr id="9" name="TextBox 8"/>
          <p:cNvSpPr txBox="1"/>
          <p:nvPr/>
        </p:nvSpPr>
        <p:spPr>
          <a:xfrm>
            <a:off x="802639" y="466184"/>
            <a:ext cx="8514081" cy="830997"/>
          </a:xfrm>
          <a:prstGeom prst="rect">
            <a:avLst/>
          </a:prstGeom>
          <a:solidFill>
            <a:srgbClr val="002060"/>
          </a:solidFill>
        </p:spPr>
        <p:txBody>
          <a:bodyPr wrap="square" rtlCol="0">
            <a:spAutoFit/>
          </a:bodyPr>
          <a:lstStyle/>
          <a:p>
            <a:pPr algn="ctr"/>
            <a:r>
              <a:rPr lang="en-US" sz="4800" b="1" cap="small">
                <a:solidFill>
                  <a:schemeClr val="bg1"/>
                </a:solidFill>
                <a:latin typeface="Cambria" panose="02040503050406030204" pitchFamily="18" charset="0"/>
              </a:rPr>
              <a:t>Wrap Around Services</a:t>
            </a: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079" y="5330742"/>
            <a:ext cx="716097" cy="1256496"/>
          </a:xfrm>
          <a:prstGeom prst="rect">
            <a:avLst/>
          </a:prstGeom>
        </p:spPr>
      </p:pic>
      <p:sp>
        <p:nvSpPr>
          <p:cNvPr id="10" name="Content Placeholder 5"/>
          <p:cNvSpPr>
            <a:spLocks noGrp="1"/>
          </p:cNvSpPr>
          <p:nvPr/>
        </p:nvSpPr>
        <p:spPr>
          <a:xfrm>
            <a:off x="2778369" y="171043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a:p>
            <a:endParaRPr lang="en-US"/>
          </a:p>
          <a:p>
            <a:pPr marL="3200400" lvl="7" indent="0">
              <a:buNone/>
            </a:pPr>
            <a:endParaRPr lang="en-US"/>
          </a:p>
          <a:p>
            <a:pPr marL="3200400" lvl="7" indent="0">
              <a:buNone/>
            </a:pPr>
            <a:endParaRPr lang="en-US"/>
          </a:p>
          <a:p>
            <a:pPr marL="3200400" lvl="7" indent="0">
              <a:buNone/>
            </a:pPr>
            <a:r>
              <a:rPr lang="en-US"/>
              <a:t>		</a:t>
            </a:r>
          </a:p>
        </p:txBody>
      </p:sp>
      <p:pic>
        <p:nvPicPr>
          <p:cNvPr id="15" name="Picture 14" descr="Stick Figure by joshbresser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16844" y="1913638"/>
            <a:ext cx="2152650" cy="4572000"/>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2"/>
          <p:cNvSpPr/>
          <p:nvPr/>
        </p:nvSpPr>
        <p:spPr>
          <a:xfrm>
            <a:off x="4896816" y="1989838"/>
            <a:ext cx="11430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HOUSING </a:t>
            </a:r>
          </a:p>
        </p:txBody>
      </p:sp>
      <p:sp>
        <p:nvSpPr>
          <p:cNvPr id="17" name="Rounded Rectangle 6"/>
          <p:cNvSpPr/>
          <p:nvPr/>
        </p:nvSpPr>
        <p:spPr>
          <a:xfrm>
            <a:off x="2778369" y="4202090"/>
            <a:ext cx="1828800" cy="609600"/>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RELATIONSHIPS </a:t>
            </a:r>
          </a:p>
        </p:txBody>
      </p:sp>
      <p:sp>
        <p:nvSpPr>
          <p:cNvPr id="18" name="Rounded Rectangle 7"/>
          <p:cNvSpPr/>
          <p:nvPr/>
        </p:nvSpPr>
        <p:spPr>
          <a:xfrm>
            <a:off x="7703660" y="2070062"/>
            <a:ext cx="1752600" cy="6096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EMPLOYMENT </a:t>
            </a:r>
          </a:p>
        </p:txBody>
      </p:sp>
      <p:sp>
        <p:nvSpPr>
          <p:cNvPr id="19" name="Rounded Rectangle 8"/>
          <p:cNvSpPr/>
          <p:nvPr/>
        </p:nvSpPr>
        <p:spPr>
          <a:xfrm>
            <a:off x="3288823" y="3010600"/>
            <a:ext cx="1376362" cy="609600"/>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EDUCATION </a:t>
            </a:r>
          </a:p>
        </p:txBody>
      </p:sp>
      <p:sp>
        <p:nvSpPr>
          <p:cNvPr id="20" name="Rounded Rectangle 9"/>
          <p:cNvSpPr/>
          <p:nvPr/>
        </p:nvSpPr>
        <p:spPr>
          <a:xfrm>
            <a:off x="8579960" y="3090824"/>
            <a:ext cx="1256002" cy="609600"/>
          </a:xfrm>
          <a:prstGeom prst="roundRect">
            <a:avLst/>
          </a:prstGeom>
          <a:solidFill>
            <a:srgbClr val="0099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SUPPORTS </a:t>
            </a:r>
          </a:p>
        </p:txBody>
      </p:sp>
      <p:sp>
        <p:nvSpPr>
          <p:cNvPr id="21" name="Rounded Rectangle 10"/>
          <p:cNvSpPr/>
          <p:nvPr/>
        </p:nvSpPr>
        <p:spPr>
          <a:xfrm>
            <a:off x="8279922" y="5357936"/>
            <a:ext cx="1409700" cy="609600"/>
          </a:xfrm>
          <a:prstGeom prst="roundRect">
            <a:avLst/>
          </a:prstGeom>
          <a:solidFill>
            <a:srgbClr val="FF66CC"/>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LIFE SKILLS </a:t>
            </a:r>
          </a:p>
        </p:txBody>
      </p:sp>
      <p:sp>
        <p:nvSpPr>
          <p:cNvPr id="22" name="Rounded Rectangle 11"/>
          <p:cNvSpPr/>
          <p:nvPr/>
        </p:nvSpPr>
        <p:spPr>
          <a:xfrm>
            <a:off x="3648609" y="5354256"/>
            <a:ext cx="1888980" cy="609600"/>
          </a:xfrm>
          <a:prstGeom prst="roundRect">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TRANSPORATION </a:t>
            </a:r>
          </a:p>
        </p:txBody>
      </p:sp>
      <p:sp>
        <p:nvSpPr>
          <p:cNvPr id="23" name="Rounded Rectangle 12"/>
          <p:cNvSpPr/>
          <p:nvPr/>
        </p:nvSpPr>
        <p:spPr>
          <a:xfrm>
            <a:off x="9228094" y="4285778"/>
            <a:ext cx="1406236" cy="609600"/>
          </a:xfrm>
          <a:prstGeom prst="round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INSURANCE </a:t>
            </a:r>
          </a:p>
        </p:txBody>
      </p:sp>
    </p:spTree>
    <p:extLst>
      <p:ext uri="{BB962C8B-B14F-4D97-AF65-F5344CB8AC3E}">
        <p14:creationId xmlns:p14="http://schemas.microsoft.com/office/powerpoint/2010/main" val="3383173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1C5F1C-CE58-454A-A851-CC22309AEEAA}"/>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t="-35" b="-483"/>
          <a:stretch/>
        </p:blipFill>
        <p:spPr>
          <a:xfrm>
            <a:off x="0" y="0"/>
            <a:ext cx="1901686" cy="6927574"/>
          </a:xfrm>
          <a:prstGeom prst="rect">
            <a:avLst/>
          </a:prstGeom>
        </p:spPr>
      </p:pic>
      <p:pic>
        <p:nvPicPr>
          <p:cNvPr id="24" name="Picture 2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69280" y="562312"/>
            <a:ext cx="5966922" cy="591316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802639" y="466184"/>
            <a:ext cx="4582161" cy="830997"/>
          </a:xfrm>
          <a:prstGeom prst="rect">
            <a:avLst/>
          </a:prstGeom>
          <a:solidFill>
            <a:srgbClr val="002060"/>
          </a:solidFill>
        </p:spPr>
        <p:txBody>
          <a:bodyPr wrap="square" rtlCol="0">
            <a:spAutoFit/>
          </a:bodyPr>
          <a:lstStyle/>
          <a:p>
            <a:pPr algn="ctr"/>
            <a:r>
              <a:rPr lang="en-US" sz="4800" b="1" cap="small">
                <a:solidFill>
                  <a:schemeClr val="bg1"/>
                </a:solidFill>
                <a:latin typeface="Cambria" panose="02040503050406030204" pitchFamily="18" charset="0"/>
              </a:rPr>
              <a:t>Needs List</a:t>
            </a:r>
          </a:p>
        </p:txBody>
      </p:sp>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0079" y="5330742"/>
            <a:ext cx="716097" cy="1256496"/>
          </a:xfrm>
          <a:prstGeom prst="rect">
            <a:avLst/>
          </a:prstGeom>
        </p:spPr>
      </p:pic>
      <p:sp>
        <p:nvSpPr>
          <p:cNvPr id="2" name="TextBox 1"/>
          <p:cNvSpPr txBox="1"/>
          <p:nvPr/>
        </p:nvSpPr>
        <p:spPr>
          <a:xfrm>
            <a:off x="2438400" y="2794000"/>
            <a:ext cx="2550160" cy="1934247"/>
          </a:xfrm>
          <a:prstGeom prst="rect">
            <a:avLst/>
          </a:prstGeom>
          <a:noFill/>
        </p:spPr>
        <p:txBody>
          <a:bodyPr wrap="square" rtlCol="0">
            <a:spAutoFit/>
          </a:bodyPr>
          <a:lstStyle/>
          <a:p>
            <a:pPr algn="ctr">
              <a:lnSpc>
                <a:spcPct val="114000"/>
              </a:lnSpc>
            </a:pPr>
            <a:r>
              <a:rPr lang="en-US" sz="3600" b="1">
                <a:solidFill>
                  <a:srgbClr val="C00000"/>
                </a:solidFill>
                <a:latin typeface="Cambria" panose="02040503050406030204" pitchFamily="18" charset="0"/>
              </a:rPr>
              <a:t>Give Ownership to Client</a:t>
            </a:r>
          </a:p>
        </p:txBody>
      </p:sp>
    </p:spTree>
    <p:extLst>
      <p:ext uri="{BB962C8B-B14F-4D97-AF65-F5344CB8AC3E}">
        <p14:creationId xmlns:p14="http://schemas.microsoft.com/office/powerpoint/2010/main" val="4197212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B90A50C-CC2B-4608-90CB-508C83DA9DE0}"/>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t="-35" b="-483"/>
          <a:stretch/>
        </p:blipFill>
        <p:spPr>
          <a:xfrm>
            <a:off x="0" y="0"/>
            <a:ext cx="1901686" cy="6927574"/>
          </a:xfrm>
          <a:prstGeom prst="rect">
            <a:avLst/>
          </a:prstGeom>
        </p:spPr>
      </p:pic>
      <p:sp>
        <p:nvSpPr>
          <p:cNvPr id="9" name="TextBox 8"/>
          <p:cNvSpPr txBox="1"/>
          <p:nvPr/>
        </p:nvSpPr>
        <p:spPr>
          <a:xfrm>
            <a:off x="802639" y="466184"/>
            <a:ext cx="4934528" cy="1569660"/>
          </a:xfrm>
          <a:prstGeom prst="rect">
            <a:avLst/>
          </a:prstGeom>
          <a:solidFill>
            <a:srgbClr val="002060"/>
          </a:solidFill>
        </p:spPr>
        <p:txBody>
          <a:bodyPr wrap="square" rtlCol="0">
            <a:spAutoFit/>
          </a:bodyPr>
          <a:lstStyle/>
          <a:p>
            <a:pPr algn="ctr"/>
            <a:r>
              <a:rPr lang="en-US" sz="4800" b="1" cap="small">
                <a:solidFill>
                  <a:schemeClr val="bg1"/>
                </a:solidFill>
                <a:latin typeface="Cambria" panose="02040503050406030204" pitchFamily="18" charset="0"/>
              </a:rPr>
              <a:t>Barriers Worksheet</a:t>
            </a: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079" y="5330742"/>
            <a:ext cx="716097" cy="1256496"/>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20839" y="172720"/>
            <a:ext cx="4928315" cy="65532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101839" y="1547296"/>
            <a:ext cx="1066800" cy="307777"/>
          </a:xfrm>
          <a:prstGeom prst="rect">
            <a:avLst/>
          </a:prstGeom>
          <a:noFill/>
        </p:spPr>
        <p:txBody>
          <a:bodyPr wrap="square" rtlCol="0">
            <a:spAutoFit/>
          </a:bodyPr>
          <a:lstStyle/>
          <a:p>
            <a:pPr algn="ctr"/>
            <a:r>
              <a:rPr lang="en-US" sz="1400" dirty="0">
                <a:solidFill>
                  <a:schemeClr val="tx2"/>
                </a:solidFill>
                <a:latin typeface="Segoe Script" panose="020B0504020000000003" pitchFamily="34" charset="0"/>
              </a:rPr>
              <a:t>Housing</a:t>
            </a:r>
          </a:p>
        </p:txBody>
      </p:sp>
      <p:sp>
        <p:nvSpPr>
          <p:cNvPr id="10" name="TextBox 9"/>
          <p:cNvSpPr txBox="1"/>
          <p:nvPr/>
        </p:nvSpPr>
        <p:spPr>
          <a:xfrm>
            <a:off x="7789591" y="1769943"/>
            <a:ext cx="1750648" cy="307777"/>
          </a:xfrm>
          <a:prstGeom prst="rect">
            <a:avLst/>
          </a:prstGeom>
          <a:noFill/>
        </p:spPr>
        <p:txBody>
          <a:bodyPr wrap="square" rtlCol="0">
            <a:noAutofit/>
          </a:bodyPr>
          <a:lstStyle/>
          <a:p>
            <a:pPr algn="ctr"/>
            <a:r>
              <a:rPr lang="en-US" sz="1400">
                <a:solidFill>
                  <a:schemeClr val="tx2"/>
                </a:solidFill>
                <a:latin typeface="Segoe Script" panose="020B0504020000000003" pitchFamily="34" charset="0"/>
              </a:rPr>
              <a:t>Transportation</a:t>
            </a:r>
          </a:p>
        </p:txBody>
      </p:sp>
      <p:sp>
        <p:nvSpPr>
          <p:cNvPr id="13" name="TextBox 12"/>
          <p:cNvSpPr txBox="1"/>
          <p:nvPr/>
        </p:nvSpPr>
        <p:spPr>
          <a:xfrm>
            <a:off x="7108767" y="1923831"/>
            <a:ext cx="1745672" cy="307777"/>
          </a:xfrm>
          <a:prstGeom prst="rect">
            <a:avLst/>
          </a:prstGeom>
          <a:noFill/>
        </p:spPr>
        <p:txBody>
          <a:bodyPr wrap="square" rtlCol="0">
            <a:spAutoFit/>
          </a:bodyPr>
          <a:lstStyle/>
          <a:p>
            <a:pPr algn="ctr"/>
            <a:r>
              <a:rPr lang="en-US" sz="1400">
                <a:solidFill>
                  <a:schemeClr val="tx2"/>
                </a:solidFill>
                <a:latin typeface="Segoe Script" panose="020B0504020000000003" pitchFamily="34" charset="0"/>
              </a:rPr>
              <a:t>Trusting Staff</a:t>
            </a:r>
          </a:p>
        </p:txBody>
      </p:sp>
      <p:sp>
        <p:nvSpPr>
          <p:cNvPr id="14" name="Oval 13"/>
          <p:cNvSpPr/>
          <p:nvPr/>
        </p:nvSpPr>
        <p:spPr>
          <a:xfrm>
            <a:off x="7108767" y="1541343"/>
            <a:ext cx="1059872" cy="30777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873239" y="2687320"/>
            <a:ext cx="4648200" cy="307777"/>
          </a:xfrm>
          <a:prstGeom prst="rect">
            <a:avLst/>
          </a:prstGeom>
          <a:noFill/>
        </p:spPr>
        <p:txBody>
          <a:bodyPr wrap="square" rtlCol="0">
            <a:spAutoFit/>
          </a:bodyPr>
          <a:lstStyle/>
          <a:p>
            <a:pPr algn="ctr"/>
            <a:r>
              <a:rPr lang="en-US" sz="1400" dirty="0">
                <a:solidFill>
                  <a:schemeClr val="tx2"/>
                </a:solidFill>
                <a:latin typeface="Segoe Script" panose="020B0504020000000003" pitchFamily="34" charset="0"/>
              </a:rPr>
              <a:t>Do not have a sober place to stay</a:t>
            </a:r>
          </a:p>
        </p:txBody>
      </p:sp>
      <p:sp>
        <p:nvSpPr>
          <p:cNvPr id="16" name="TextBox 15"/>
          <p:cNvSpPr txBox="1"/>
          <p:nvPr/>
        </p:nvSpPr>
        <p:spPr>
          <a:xfrm>
            <a:off x="6467554" y="2882257"/>
            <a:ext cx="4648200" cy="307777"/>
          </a:xfrm>
          <a:prstGeom prst="rect">
            <a:avLst/>
          </a:prstGeom>
          <a:noFill/>
        </p:spPr>
        <p:txBody>
          <a:bodyPr wrap="square" rtlCol="0">
            <a:spAutoFit/>
          </a:bodyPr>
          <a:lstStyle/>
          <a:p>
            <a:pPr algn="ctr"/>
            <a:r>
              <a:rPr lang="en-US" sz="1400">
                <a:solidFill>
                  <a:schemeClr val="tx2"/>
                </a:solidFill>
                <a:latin typeface="Segoe Script" panose="020B0504020000000003" pitchFamily="34" charset="0"/>
              </a:rPr>
              <a:t>Bad rental history</a:t>
            </a:r>
          </a:p>
        </p:txBody>
      </p:sp>
      <p:sp>
        <p:nvSpPr>
          <p:cNvPr id="17" name="TextBox 16"/>
          <p:cNvSpPr txBox="1"/>
          <p:nvPr/>
        </p:nvSpPr>
        <p:spPr>
          <a:xfrm>
            <a:off x="6530339" y="3063854"/>
            <a:ext cx="4648200" cy="307777"/>
          </a:xfrm>
          <a:prstGeom prst="rect">
            <a:avLst/>
          </a:prstGeom>
          <a:noFill/>
        </p:spPr>
        <p:txBody>
          <a:bodyPr wrap="square" rtlCol="0">
            <a:spAutoFit/>
          </a:bodyPr>
          <a:lstStyle/>
          <a:p>
            <a:pPr algn="ctr"/>
            <a:r>
              <a:rPr lang="en-US" sz="1400">
                <a:solidFill>
                  <a:schemeClr val="tx2"/>
                </a:solidFill>
                <a:latin typeface="Segoe Script" panose="020B0504020000000003" pitchFamily="34" charset="0"/>
              </a:rPr>
              <a:t>No current job</a:t>
            </a:r>
          </a:p>
        </p:txBody>
      </p:sp>
      <p:sp>
        <p:nvSpPr>
          <p:cNvPr id="18" name="TextBox 17"/>
          <p:cNvSpPr txBox="1"/>
          <p:nvPr/>
        </p:nvSpPr>
        <p:spPr>
          <a:xfrm>
            <a:off x="6665318" y="3827344"/>
            <a:ext cx="4648200" cy="307777"/>
          </a:xfrm>
          <a:prstGeom prst="rect">
            <a:avLst/>
          </a:prstGeom>
          <a:noFill/>
        </p:spPr>
        <p:txBody>
          <a:bodyPr wrap="square" rtlCol="0">
            <a:spAutoFit/>
          </a:bodyPr>
          <a:lstStyle/>
          <a:p>
            <a:pPr algn="ctr"/>
            <a:r>
              <a:rPr lang="en-US" sz="1400" dirty="0">
                <a:solidFill>
                  <a:schemeClr val="tx2"/>
                </a:solidFill>
                <a:latin typeface="Segoe Script" panose="020B0504020000000003" pitchFamily="34" charset="0"/>
              </a:rPr>
              <a:t>Look into living at an Oxford House</a:t>
            </a:r>
          </a:p>
        </p:txBody>
      </p:sp>
      <p:sp>
        <p:nvSpPr>
          <p:cNvPr id="19" name="TextBox 18"/>
          <p:cNvSpPr txBox="1"/>
          <p:nvPr/>
        </p:nvSpPr>
        <p:spPr>
          <a:xfrm>
            <a:off x="6187439" y="4015583"/>
            <a:ext cx="4648200" cy="307777"/>
          </a:xfrm>
          <a:prstGeom prst="rect">
            <a:avLst/>
          </a:prstGeom>
          <a:noFill/>
        </p:spPr>
        <p:txBody>
          <a:bodyPr wrap="square" rtlCol="0">
            <a:spAutoFit/>
          </a:bodyPr>
          <a:lstStyle/>
          <a:p>
            <a:pPr algn="ctr"/>
            <a:r>
              <a:rPr lang="en-US" sz="1400">
                <a:solidFill>
                  <a:schemeClr val="tx2"/>
                </a:solidFill>
                <a:latin typeface="Segoe Script" panose="020B0504020000000003" pitchFamily="34" charset="0"/>
              </a:rPr>
              <a:t>Apply for housing assistance</a:t>
            </a:r>
          </a:p>
        </p:txBody>
      </p:sp>
      <p:sp>
        <p:nvSpPr>
          <p:cNvPr id="20" name="TextBox 19"/>
          <p:cNvSpPr txBox="1"/>
          <p:nvPr/>
        </p:nvSpPr>
        <p:spPr>
          <a:xfrm>
            <a:off x="6873239" y="4169471"/>
            <a:ext cx="4648200" cy="307777"/>
          </a:xfrm>
          <a:prstGeom prst="rect">
            <a:avLst/>
          </a:prstGeom>
          <a:noFill/>
        </p:spPr>
        <p:txBody>
          <a:bodyPr wrap="square" rtlCol="0">
            <a:spAutoFit/>
          </a:bodyPr>
          <a:lstStyle/>
          <a:p>
            <a:pPr algn="ctr"/>
            <a:r>
              <a:rPr lang="en-US" sz="1400" dirty="0">
                <a:solidFill>
                  <a:schemeClr val="tx2"/>
                </a:solidFill>
                <a:latin typeface="Segoe Script" panose="020B0504020000000003" pitchFamily="34" charset="0"/>
              </a:rPr>
              <a:t>Go to local Unemployment office to get help</a:t>
            </a:r>
          </a:p>
        </p:txBody>
      </p:sp>
      <p:sp>
        <p:nvSpPr>
          <p:cNvPr id="21" name="TextBox 20"/>
          <p:cNvSpPr txBox="1"/>
          <p:nvPr/>
        </p:nvSpPr>
        <p:spPr>
          <a:xfrm>
            <a:off x="7025639" y="4360743"/>
            <a:ext cx="4648200" cy="307777"/>
          </a:xfrm>
          <a:prstGeom prst="rect">
            <a:avLst/>
          </a:prstGeom>
          <a:noFill/>
        </p:spPr>
        <p:txBody>
          <a:bodyPr wrap="square" rtlCol="0">
            <a:spAutoFit/>
          </a:bodyPr>
          <a:lstStyle/>
          <a:p>
            <a:pPr algn="ctr"/>
            <a:r>
              <a:rPr lang="en-US" sz="1400" dirty="0">
                <a:solidFill>
                  <a:schemeClr val="tx2"/>
                </a:solidFill>
                <a:latin typeface="Segoe Script" panose="020B0504020000000003" pitchFamily="34" charset="0"/>
              </a:rPr>
              <a:t>with resume</a:t>
            </a:r>
          </a:p>
        </p:txBody>
      </p:sp>
      <p:sp>
        <p:nvSpPr>
          <p:cNvPr id="22" name="TextBox 21"/>
          <p:cNvSpPr txBox="1"/>
          <p:nvPr/>
        </p:nvSpPr>
        <p:spPr>
          <a:xfrm>
            <a:off x="2139752" y="2215090"/>
            <a:ext cx="762000" cy="4524315"/>
          </a:xfrm>
          <a:prstGeom prst="rect">
            <a:avLst/>
          </a:prstGeom>
          <a:noFill/>
        </p:spPr>
        <p:txBody>
          <a:bodyPr wrap="square" rtlCol="0">
            <a:spAutoFit/>
          </a:bodyPr>
          <a:lstStyle/>
          <a:p>
            <a:r>
              <a:rPr lang="en-US" sz="7200">
                <a:solidFill>
                  <a:srgbClr val="FF0000"/>
                </a:solidFill>
                <a:latin typeface="Arial Black" panose="020B0A04020102020204" pitchFamily="34" charset="0"/>
              </a:rPr>
              <a:t>K</a:t>
            </a:r>
          </a:p>
          <a:p>
            <a:r>
              <a:rPr lang="en-US" sz="7200">
                <a:solidFill>
                  <a:srgbClr val="FF0000"/>
                </a:solidFill>
                <a:latin typeface="Arial Black" panose="020B0A04020102020204" pitchFamily="34" charset="0"/>
              </a:rPr>
              <a:t>I</a:t>
            </a:r>
          </a:p>
          <a:p>
            <a:r>
              <a:rPr lang="en-US" sz="7200">
                <a:solidFill>
                  <a:srgbClr val="FF0000"/>
                </a:solidFill>
                <a:latin typeface="Arial Black" panose="020B0A04020102020204" pitchFamily="34" charset="0"/>
              </a:rPr>
              <a:t>S</a:t>
            </a:r>
          </a:p>
          <a:p>
            <a:r>
              <a:rPr lang="en-US" sz="7200">
                <a:solidFill>
                  <a:srgbClr val="FF0000"/>
                </a:solidFill>
                <a:latin typeface="Arial Black" panose="020B0A04020102020204" pitchFamily="34" charset="0"/>
              </a:rPr>
              <a:t>S</a:t>
            </a:r>
          </a:p>
        </p:txBody>
      </p:sp>
      <p:sp>
        <p:nvSpPr>
          <p:cNvPr id="23" name="TextBox 22"/>
          <p:cNvSpPr txBox="1"/>
          <p:nvPr/>
        </p:nvSpPr>
        <p:spPr>
          <a:xfrm>
            <a:off x="2978852" y="2420592"/>
            <a:ext cx="2133600" cy="923330"/>
          </a:xfrm>
          <a:prstGeom prst="rect">
            <a:avLst/>
          </a:prstGeom>
          <a:noFill/>
        </p:spPr>
        <p:txBody>
          <a:bodyPr wrap="square" rtlCol="0">
            <a:spAutoFit/>
          </a:bodyPr>
          <a:lstStyle/>
          <a:p>
            <a:r>
              <a:rPr lang="en-US" sz="5400" err="1">
                <a:solidFill>
                  <a:srgbClr val="FF0000"/>
                </a:solidFill>
                <a:latin typeface="Arial Black" panose="020B0A04020102020204" pitchFamily="34" charset="0"/>
              </a:rPr>
              <a:t>eep</a:t>
            </a:r>
            <a:endParaRPr lang="en-US" sz="5400">
              <a:solidFill>
                <a:srgbClr val="FF0000"/>
              </a:solidFill>
              <a:latin typeface="Arial Black" panose="020B0A04020102020204" pitchFamily="34" charset="0"/>
            </a:endParaRPr>
          </a:p>
        </p:txBody>
      </p:sp>
      <p:sp>
        <p:nvSpPr>
          <p:cNvPr id="25" name="TextBox 24"/>
          <p:cNvSpPr txBox="1"/>
          <p:nvPr/>
        </p:nvSpPr>
        <p:spPr>
          <a:xfrm>
            <a:off x="2603288" y="3553918"/>
            <a:ext cx="2133600" cy="923330"/>
          </a:xfrm>
          <a:prstGeom prst="rect">
            <a:avLst/>
          </a:prstGeom>
          <a:noFill/>
        </p:spPr>
        <p:txBody>
          <a:bodyPr wrap="square" rtlCol="0">
            <a:spAutoFit/>
          </a:bodyPr>
          <a:lstStyle/>
          <a:p>
            <a:r>
              <a:rPr lang="en-US" sz="5400">
                <a:solidFill>
                  <a:srgbClr val="FF0000"/>
                </a:solidFill>
                <a:latin typeface="Arial Black" panose="020B0A04020102020204" pitchFamily="34" charset="0"/>
              </a:rPr>
              <a:t>t</a:t>
            </a:r>
          </a:p>
        </p:txBody>
      </p:sp>
      <p:sp>
        <p:nvSpPr>
          <p:cNvPr id="26" name="TextBox 25"/>
          <p:cNvSpPr txBox="1"/>
          <p:nvPr/>
        </p:nvSpPr>
        <p:spPr>
          <a:xfrm>
            <a:off x="2877361" y="4643935"/>
            <a:ext cx="2355040" cy="923330"/>
          </a:xfrm>
          <a:prstGeom prst="rect">
            <a:avLst/>
          </a:prstGeom>
          <a:noFill/>
        </p:spPr>
        <p:txBody>
          <a:bodyPr wrap="square" rtlCol="0">
            <a:spAutoFit/>
          </a:bodyPr>
          <a:lstStyle/>
          <a:p>
            <a:r>
              <a:rPr lang="en-US" sz="5400" err="1">
                <a:solidFill>
                  <a:srgbClr val="FF0000"/>
                </a:solidFill>
                <a:latin typeface="Arial Black" panose="020B0A04020102020204" pitchFamily="34" charset="0"/>
              </a:rPr>
              <a:t>imple</a:t>
            </a:r>
            <a:endParaRPr lang="en-US" sz="5400">
              <a:solidFill>
                <a:srgbClr val="FF0000"/>
              </a:solidFill>
              <a:latin typeface="Arial Black" panose="020B0A04020102020204" pitchFamily="34" charset="0"/>
            </a:endParaRPr>
          </a:p>
        </p:txBody>
      </p:sp>
      <p:sp>
        <p:nvSpPr>
          <p:cNvPr id="27" name="TextBox 26"/>
          <p:cNvSpPr txBox="1"/>
          <p:nvPr/>
        </p:nvSpPr>
        <p:spPr>
          <a:xfrm>
            <a:off x="2844614" y="5691670"/>
            <a:ext cx="2133600" cy="923330"/>
          </a:xfrm>
          <a:prstGeom prst="rect">
            <a:avLst/>
          </a:prstGeom>
          <a:noFill/>
        </p:spPr>
        <p:txBody>
          <a:bodyPr wrap="square" rtlCol="0">
            <a:spAutoFit/>
          </a:bodyPr>
          <a:lstStyle/>
          <a:p>
            <a:r>
              <a:rPr lang="en-US" sz="5400" err="1">
                <a:solidFill>
                  <a:srgbClr val="FF0000"/>
                </a:solidFill>
                <a:latin typeface="Arial Black" panose="020B0A04020102020204" pitchFamily="34" charset="0"/>
              </a:rPr>
              <a:t>illy</a:t>
            </a:r>
            <a:endParaRPr lang="en-US" sz="5400">
              <a:solidFill>
                <a:srgbClr val="FF0000"/>
              </a:solidFill>
              <a:latin typeface="Arial Black" panose="020B0A04020102020204" pitchFamily="34" charset="0"/>
            </a:endParaRPr>
          </a:p>
        </p:txBody>
      </p:sp>
    </p:spTree>
    <p:extLst>
      <p:ext uri="{BB962C8B-B14F-4D97-AF65-F5344CB8AC3E}">
        <p14:creationId xmlns:p14="http://schemas.microsoft.com/office/powerpoint/2010/main" val="51192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P spid="20" grpId="0"/>
      <p:bldP spid="21" grpId="0"/>
      <p:bldP spid="22" grpId="0"/>
      <p:bldP spid="23"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0097B7-7045-4A13-BD7B-CFE191203131}"/>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t="-35" b="-483"/>
          <a:stretch/>
        </p:blipFill>
        <p:spPr>
          <a:xfrm>
            <a:off x="0" y="0"/>
            <a:ext cx="1901686" cy="6927574"/>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29760" y="1161223"/>
            <a:ext cx="5638800" cy="5426015"/>
          </a:xfrm>
          <a:prstGeom prst="rect">
            <a:avLst/>
          </a:prstGeom>
        </p:spPr>
      </p:pic>
      <p:sp>
        <p:nvSpPr>
          <p:cNvPr id="9" name="TextBox 8"/>
          <p:cNvSpPr txBox="1"/>
          <p:nvPr/>
        </p:nvSpPr>
        <p:spPr>
          <a:xfrm>
            <a:off x="802639" y="466184"/>
            <a:ext cx="4582161" cy="830997"/>
          </a:xfrm>
          <a:prstGeom prst="rect">
            <a:avLst/>
          </a:prstGeom>
          <a:solidFill>
            <a:srgbClr val="002060"/>
          </a:solidFill>
        </p:spPr>
        <p:txBody>
          <a:bodyPr wrap="square" rtlCol="0">
            <a:spAutoFit/>
          </a:bodyPr>
          <a:lstStyle/>
          <a:p>
            <a:pPr algn="ctr"/>
            <a:r>
              <a:rPr lang="en-US" sz="4800" b="1" cap="small">
                <a:solidFill>
                  <a:schemeClr val="bg1"/>
                </a:solidFill>
                <a:latin typeface="Cambria" panose="02040503050406030204" pitchFamily="18" charset="0"/>
              </a:rPr>
              <a:t>Setting Goals</a:t>
            </a:r>
          </a:p>
        </p:txBody>
      </p:sp>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0079" y="5330742"/>
            <a:ext cx="716097" cy="1256496"/>
          </a:xfrm>
          <a:prstGeom prst="rect">
            <a:avLst/>
          </a:prstGeom>
        </p:spPr>
      </p:pic>
      <p:sp>
        <p:nvSpPr>
          <p:cNvPr id="8" name="Rounded Rectangle 4"/>
          <p:cNvSpPr/>
          <p:nvPr/>
        </p:nvSpPr>
        <p:spPr>
          <a:xfrm>
            <a:off x="4545215" y="3830781"/>
            <a:ext cx="4191000" cy="22305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5"/>
          <p:cNvSpPr/>
          <p:nvPr/>
        </p:nvSpPr>
        <p:spPr>
          <a:xfrm>
            <a:off x="4545215" y="4477259"/>
            <a:ext cx="4191000" cy="27162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6"/>
          <p:cNvSpPr/>
          <p:nvPr/>
        </p:nvSpPr>
        <p:spPr>
          <a:xfrm>
            <a:off x="4545214" y="5149940"/>
            <a:ext cx="4487025" cy="293977"/>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7"/>
          <p:cNvSpPr/>
          <p:nvPr/>
        </p:nvSpPr>
        <p:spPr>
          <a:xfrm>
            <a:off x="4545214" y="5817476"/>
            <a:ext cx="4293986" cy="22772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73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B823AC9-C8E2-479F-A731-63C88999D308}"/>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t="-35" b="-483"/>
          <a:stretch/>
        </p:blipFill>
        <p:spPr>
          <a:xfrm>
            <a:off x="0" y="0"/>
            <a:ext cx="1901686" cy="6927574"/>
          </a:xfrm>
          <a:prstGeom prst="rect">
            <a:avLst/>
          </a:prstGeom>
        </p:spPr>
      </p:pic>
      <p:sp>
        <p:nvSpPr>
          <p:cNvPr id="9" name="TextBox 8"/>
          <p:cNvSpPr txBox="1"/>
          <p:nvPr/>
        </p:nvSpPr>
        <p:spPr>
          <a:xfrm>
            <a:off x="802639" y="466184"/>
            <a:ext cx="4582161" cy="830997"/>
          </a:xfrm>
          <a:prstGeom prst="rect">
            <a:avLst/>
          </a:prstGeom>
          <a:solidFill>
            <a:srgbClr val="002060"/>
          </a:solidFill>
        </p:spPr>
        <p:txBody>
          <a:bodyPr wrap="square" rtlCol="0">
            <a:spAutoFit/>
          </a:bodyPr>
          <a:lstStyle/>
          <a:p>
            <a:pPr algn="ctr"/>
            <a:r>
              <a:rPr lang="en-US" sz="4800" b="1" cap="small">
                <a:solidFill>
                  <a:schemeClr val="bg1"/>
                </a:solidFill>
                <a:latin typeface="Cambria" panose="02040503050406030204" pitchFamily="18" charset="0"/>
              </a:rPr>
              <a:t>Setting Goals</a:t>
            </a: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079" y="5330742"/>
            <a:ext cx="716097" cy="1256496"/>
          </a:xfrm>
          <a:prstGeom prst="rect">
            <a:avLst/>
          </a:prstGeom>
        </p:spPr>
      </p:pic>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62549" y="1559677"/>
            <a:ext cx="4550138" cy="5105400"/>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7520629" y="1645312"/>
            <a:ext cx="4343400" cy="1569660"/>
          </a:xfrm>
          <a:prstGeom prst="rect">
            <a:avLst/>
          </a:prstGeom>
          <a:noFill/>
        </p:spPr>
        <p:txBody>
          <a:bodyPr wrap="square" rtlCol="0">
            <a:spAutoFit/>
          </a:bodyPr>
          <a:lstStyle/>
          <a:p>
            <a:pPr algn="ctr"/>
            <a:r>
              <a:rPr lang="en-US" sz="2400">
                <a:solidFill>
                  <a:srgbClr val="FF0000"/>
                </a:solidFill>
                <a:latin typeface="Cambria" panose="02040503050406030204" pitchFamily="18" charset="0"/>
              </a:rPr>
              <a:t>Use the Overcoming Your Barriers Worksheet as your guide and fill out the Goal Statement</a:t>
            </a:r>
          </a:p>
        </p:txBody>
      </p:sp>
      <p:sp>
        <p:nvSpPr>
          <p:cNvPr id="17" name="TextBox 16"/>
          <p:cNvSpPr txBox="1"/>
          <p:nvPr/>
        </p:nvSpPr>
        <p:spPr>
          <a:xfrm>
            <a:off x="3553149" y="2245477"/>
            <a:ext cx="3429000" cy="307777"/>
          </a:xfrm>
          <a:prstGeom prst="rect">
            <a:avLst/>
          </a:prstGeom>
          <a:noFill/>
        </p:spPr>
        <p:txBody>
          <a:bodyPr wrap="square" rtlCol="0">
            <a:spAutoFit/>
          </a:bodyPr>
          <a:lstStyle/>
          <a:p>
            <a:pPr algn="ctr"/>
            <a:r>
              <a:rPr lang="en-US" sz="1400">
                <a:solidFill>
                  <a:schemeClr val="tx2"/>
                </a:solidFill>
                <a:latin typeface="Segoe Script" panose="020B0504020000000003" pitchFamily="34" charset="0"/>
              </a:rPr>
              <a:t>I will successfully find</a:t>
            </a:r>
          </a:p>
        </p:txBody>
      </p:sp>
      <p:sp>
        <p:nvSpPr>
          <p:cNvPr id="18" name="TextBox 17"/>
          <p:cNvSpPr txBox="1"/>
          <p:nvPr/>
        </p:nvSpPr>
        <p:spPr>
          <a:xfrm>
            <a:off x="2779677" y="2521792"/>
            <a:ext cx="4202471" cy="307777"/>
          </a:xfrm>
          <a:prstGeom prst="rect">
            <a:avLst/>
          </a:prstGeom>
          <a:noFill/>
        </p:spPr>
        <p:txBody>
          <a:bodyPr wrap="square" rtlCol="0">
            <a:spAutoFit/>
          </a:bodyPr>
          <a:lstStyle/>
          <a:p>
            <a:pPr algn="ctr"/>
            <a:r>
              <a:rPr lang="en-US" sz="1400">
                <a:solidFill>
                  <a:schemeClr val="tx2"/>
                </a:solidFill>
                <a:latin typeface="Segoe Script" panose="020B0504020000000003" pitchFamily="34" charset="0"/>
              </a:rPr>
              <a:t>clean and sober housing by:</a:t>
            </a:r>
          </a:p>
        </p:txBody>
      </p:sp>
      <p:sp>
        <p:nvSpPr>
          <p:cNvPr id="19" name="TextBox 18"/>
          <p:cNvSpPr txBox="1"/>
          <p:nvPr/>
        </p:nvSpPr>
        <p:spPr>
          <a:xfrm>
            <a:off x="2541766" y="3555867"/>
            <a:ext cx="4440381" cy="523220"/>
          </a:xfrm>
          <a:prstGeom prst="rect">
            <a:avLst/>
          </a:prstGeom>
          <a:noFill/>
        </p:spPr>
        <p:txBody>
          <a:bodyPr wrap="square" rtlCol="0">
            <a:spAutoFit/>
          </a:bodyPr>
          <a:lstStyle/>
          <a:p>
            <a:pPr algn="ctr"/>
            <a:r>
              <a:rPr lang="en-US" sz="1400">
                <a:solidFill>
                  <a:schemeClr val="tx2"/>
                </a:solidFill>
                <a:latin typeface="Segoe Script" panose="020B0504020000000003" pitchFamily="34" charset="0"/>
              </a:rPr>
              <a:t>Visiting 2 Oxford Houses to get my questions answered by my next court date </a:t>
            </a:r>
          </a:p>
        </p:txBody>
      </p:sp>
      <p:sp>
        <p:nvSpPr>
          <p:cNvPr id="20" name="TextBox 19"/>
          <p:cNvSpPr txBox="1"/>
          <p:nvPr/>
        </p:nvSpPr>
        <p:spPr>
          <a:xfrm>
            <a:off x="2541765" y="4683877"/>
            <a:ext cx="4440381" cy="523220"/>
          </a:xfrm>
          <a:prstGeom prst="rect">
            <a:avLst/>
          </a:prstGeom>
          <a:noFill/>
        </p:spPr>
        <p:txBody>
          <a:bodyPr wrap="square" rtlCol="0">
            <a:spAutoFit/>
          </a:bodyPr>
          <a:lstStyle/>
          <a:p>
            <a:pPr algn="ctr"/>
            <a:r>
              <a:rPr lang="en-US" sz="1400">
                <a:solidFill>
                  <a:schemeClr val="tx2"/>
                </a:solidFill>
                <a:latin typeface="Segoe Script" panose="020B0504020000000003" pitchFamily="34" charset="0"/>
              </a:rPr>
              <a:t>Go to the Housing Authority to apply for housing assistance by my next court date</a:t>
            </a:r>
          </a:p>
        </p:txBody>
      </p:sp>
      <p:sp>
        <p:nvSpPr>
          <p:cNvPr id="21" name="TextBox 20"/>
          <p:cNvSpPr txBox="1"/>
          <p:nvPr/>
        </p:nvSpPr>
        <p:spPr>
          <a:xfrm>
            <a:off x="2617427" y="5598277"/>
            <a:ext cx="4440381" cy="738664"/>
          </a:xfrm>
          <a:prstGeom prst="rect">
            <a:avLst/>
          </a:prstGeom>
          <a:noFill/>
        </p:spPr>
        <p:txBody>
          <a:bodyPr wrap="square" rtlCol="0">
            <a:spAutoFit/>
          </a:bodyPr>
          <a:lstStyle/>
          <a:p>
            <a:pPr algn="ctr"/>
            <a:r>
              <a:rPr lang="en-US" sz="1400">
                <a:solidFill>
                  <a:schemeClr val="tx2"/>
                </a:solidFill>
                <a:latin typeface="Segoe Script" panose="020B0504020000000003" pitchFamily="34" charset="0"/>
              </a:rPr>
              <a:t>Go to the work source office and get help with my resume to apply for work by my next PO report date </a:t>
            </a:r>
          </a:p>
        </p:txBody>
      </p:sp>
      <p:sp>
        <p:nvSpPr>
          <p:cNvPr id="22" name="TextBox 21"/>
          <p:cNvSpPr txBox="1"/>
          <p:nvPr/>
        </p:nvSpPr>
        <p:spPr>
          <a:xfrm>
            <a:off x="7520629" y="4707825"/>
            <a:ext cx="4343400" cy="830997"/>
          </a:xfrm>
          <a:prstGeom prst="rect">
            <a:avLst/>
          </a:prstGeom>
          <a:noFill/>
        </p:spPr>
        <p:txBody>
          <a:bodyPr wrap="square" rtlCol="0">
            <a:spAutoFit/>
          </a:bodyPr>
          <a:lstStyle/>
          <a:p>
            <a:pPr algn="ctr"/>
            <a:r>
              <a:rPr lang="en-US" sz="2400" i="1">
                <a:solidFill>
                  <a:srgbClr val="FF0000"/>
                </a:solidFill>
                <a:latin typeface="Cambria" panose="02040503050406030204" pitchFamily="18" charset="0"/>
              </a:rPr>
              <a:t>Be sure to have the Client Sign the Goal Statement</a:t>
            </a:r>
          </a:p>
        </p:txBody>
      </p:sp>
      <p:sp>
        <p:nvSpPr>
          <p:cNvPr id="23" name="Down Arrow 13"/>
          <p:cNvSpPr/>
          <p:nvPr/>
        </p:nvSpPr>
        <p:spPr>
          <a:xfrm rot="2366179">
            <a:off x="6966229" y="5298558"/>
            <a:ext cx="686341" cy="1155535"/>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121510" y="6233505"/>
            <a:ext cx="1759402" cy="369332"/>
          </a:xfrm>
          <a:prstGeom prst="rect">
            <a:avLst/>
          </a:prstGeom>
          <a:noFill/>
        </p:spPr>
        <p:txBody>
          <a:bodyPr wrap="square" rtlCol="0">
            <a:spAutoFit/>
          </a:bodyPr>
          <a:lstStyle/>
          <a:p>
            <a:pPr algn="ctr"/>
            <a:r>
              <a:rPr lang="en-US">
                <a:solidFill>
                  <a:schemeClr val="tx2"/>
                </a:solidFill>
                <a:latin typeface="Segoe Script" panose="020B0504020000000003" pitchFamily="34" charset="0"/>
              </a:rPr>
              <a:t>John Doe</a:t>
            </a:r>
          </a:p>
        </p:txBody>
      </p:sp>
      <p:sp>
        <p:nvSpPr>
          <p:cNvPr id="25" name="TextBox 24"/>
          <p:cNvSpPr txBox="1"/>
          <p:nvPr/>
        </p:nvSpPr>
        <p:spPr>
          <a:xfrm>
            <a:off x="8127233" y="5967609"/>
            <a:ext cx="3221307" cy="461665"/>
          </a:xfrm>
          <a:prstGeom prst="rect">
            <a:avLst/>
          </a:prstGeom>
          <a:noFill/>
        </p:spPr>
        <p:txBody>
          <a:bodyPr wrap="square" rtlCol="0">
            <a:spAutoFit/>
          </a:bodyPr>
          <a:lstStyle/>
          <a:p>
            <a:pPr algn="ctr"/>
            <a:r>
              <a:rPr lang="en-US" sz="2400" b="1" i="1">
                <a:solidFill>
                  <a:srgbClr val="008000"/>
                </a:solidFill>
                <a:latin typeface="Cambria" panose="02040503050406030204" pitchFamily="18" charset="0"/>
              </a:rPr>
              <a:t>Share with the Team</a:t>
            </a:r>
          </a:p>
        </p:txBody>
      </p:sp>
    </p:spTree>
    <p:extLst>
      <p:ext uri="{BB962C8B-B14F-4D97-AF65-F5344CB8AC3E}">
        <p14:creationId xmlns:p14="http://schemas.microsoft.com/office/powerpoint/2010/main" val="23355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animBg="1"/>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FCE390-2B90-4F9D-977B-61FE977ABF94}"/>
              </a:ext>
            </a:extLst>
          </p:cNvPr>
          <p:cNvSpPr>
            <a:spLocks noGrp="1"/>
          </p:cNvSpPr>
          <p:nvPr>
            <p:ph type="title"/>
          </p:nvPr>
        </p:nvSpPr>
        <p:spPr/>
        <p:txBody>
          <a:bodyPr/>
          <a:lstStyle/>
          <a:p>
            <a:pPr algn="ctr"/>
            <a:r>
              <a:rPr lang="en-US" dirty="0"/>
              <a:t>Disclosure</a:t>
            </a:r>
          </a:p>
        </p:txBody>
      </p:sp>
      <p:sp>
        <p:nvSpPr>
          <p:cNvPr id="5" name="Content Placeholder 4">
            <a:extLst>
              <a:ext uri="{FF2B5EF4-FFF2-40B4-BE49-F238E27FC236}">
                <a16:creationId xmlns:a16="http://schemas.microsoft.com/office/drawing/2014/main" id="{96D22DA0-19B4-43EF-AB9C-354A502E1336}"/>
              </a:ext>
            </a:extLst>
          </p:cNvPr>
          <p:cNvSpPr>
            <a:spLocks noGrp="1"/>
          </p:cNvSpPr>
          <p:nvPr>
            <p:ph idx="1"/>
          </p:nvPr>
        </p:nvSpPr>
        <p:spPr/>
        <p:txBody>
          <a:bodyPr/>
          <a:lstStyle/>
          <a:p>
            <a:r>
              <a:rPr lang="en-US" dirty="0"/>
              <a:t>This project was supported by Grant No. </a:t>
            </a:r>
            <a:r>
              <a:rPr lang="en-US"/>
              <a:t>2016-DC-BX-K007 </a:t>
            </a:r>
            <a:r>
              <a:rPr lang="en-US" dirty="0"/>
              <a:t>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a:t>
            </a:r>
          </a:p>
          <a:p>
            <a:r>
              <a:rPr lang="en-US" dirty="0"/>
              <a:t>Points of views or opinions in this document are those of the author and do not necessarily represent the official position or policies of the U.S. Department of Justice.</a:t>
            </a:r>
          </a:p>
        </p:txBody>
      </p:sp>
    </p:spTree>
    <p:extLst>
      <p:ext uri="{BB962C8B-B14F-4D97-AF65-F5344CB8AC3E}">
        <p14:creationId xmlns:p14="http://schemas.microsoft.com/office/powerpoint/2010/main" val="1481079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grayscl/>
            <a:extLst>
              <a:ext uri="{28A0092B-C50C-407E-A947-70E740481C1C}">
                <a14:useLocalDpi xmlns:a14="http://schemas.microsoft.com/office/drawing/2010/main"/>
              </a:ext>
            </a:extLst>
          </a:blip>
          <a:srcRect t="-35" b="-483"/>
          <a:stretch/>
        </p:blipFill>
        <p:spPr>
          <a:xfrm>
            <a:off x="0" y="0"/>
            <a:ext cx="1901686" cy="6927574"/>
          </a:xfrm>
          <a:prstGeom prst="rect">
            <a:avLst/>
          </a:prstGeom>
        </p:spPr>
      </p:pic>
      <p:sp>
        <p:nvSpPr>
          <p:cNvPr id="5" name="TextBox 4"/>
          <p:cNvSpPr txBox="1"/>
          <p:nvPr/>
        </p:nvSpPr>
        <p:spPr>
          <a:xfrm>
            <a:off x="731519" y="400996"/>
            <a:ext cx="7467601" cy="830997"/>
          </a:xfrm>
          <a:prstGeom prst="rect">
            <a:avLst/>
          </a:prstGeom>
          <a:solidFill>
            <a:srgbClr val="002060"/>
          </a:solidFill>
        </p:spPr>
        <p:txBody>
          <a:bodyPr wrap="square" rtlCol="0">
            <a:spAutoFit/>
          </a:bodyPr>
          <a:lstStyle/>
          <a:p>
            <a:pPr algn="ctr"/>
            <a:r>
              <a:rPr lang="en-US" sz="4800" b="1" cap="small" dirty="0">
                <a:solidFill>
                  <a:schemeClr val="bg1"/>
                </a:solidFill>
                <a:latin typeface="Cambria" panose="02040503050406030204" pitchFamily="18" charset="0"/>
              </a:rPr>
              <a:t>Case Management Flow</a:t>
            </a:r>
          </a:p>
        </p:txBody>
      </p:sp>
      <p:sp>
        <p:nvSpPr>
          <p:cNvPr id="2" name="TextBox 1"/>
          <p:cNvSpPr txBox="1"/>
          <p:nvPr/>
        </p:nvSpPr>
        <p:spPr>
          <a:xfrm>
            <a:off x="2541765" y="1632989"/>
            <a:ext cx="7770635" cy="5016758"/>
          </a:xfrm>
          <a:prstGeom prst="rect">
            <a:avLst/>
          </a:prstGeom>
          <a:noFill/>
        </p:spPr>
        <p:txBody>
          <a:bodyPr wrap="square" rtlCol="0">
            <a:spAutoFit/>
          </a:bodyPr>
          <a:lstStyle/>
          <a:p>
            <a:pPr marL="457200" indent="-457200">
              <a:buBlip>
                <a:blip r:embed="rId4"/>
              </a:buBlip>
            </a:pPr>
            <a:r>
              <a:rPr lang="en-US" sz="3200" dirty="0">
                <a:latin typeface="Cambria" panose="02040503050406030204" pitchFamily="18" charset="0"/>
              </a:rPr>
              <a:t>From arrest/referral point to graduation and beyond</a:t>
            </a:r>
          </a:p>
          <a:p>
            <a:pPr marL="457200" indent="-457200">
              <a:buBlip>
                <a:blip r:embed="rId4"/>
              </a:buBlip>
            </a:pPr>
            <a:endParaRPr lang="en-US" sz="3200" dirty="0">
              <a:latin typeface="Cambria" panose="02040503050406030204" pitchFamily="18" charset="0"/>
            </a:endParaRPr>
          </a:p>
          <a:p>
            <a:pPr marL="457200" indent="-457200">
              <a:buBlip>
                <a:blip r:embed="rId4"/>
              </a:buBlip>
            </a:pPr>
            <a:r>
              <a:rPr lang="en-US" sz="3200" dirty="0">
                <a:latin typeface="Cambria" panose="02040503050406030204" pitchFamily="18" charset="0"/>
              </a:rPr>
              <a:t>Traditional process vs. treatment court process</a:t>
            </a:r>
          </a:p>
          <a:p>
            <a:pPr marL="457200" indent="-457200">
              <a:buBlip>
                <a:blip r:embed="rId4"/>
              </a:buBlip>
            </a:pPr>
            <a:endParaRPr lang="en-US" sz="3200" dirty="0">
              <a:latin typeface="Cambria" panose="02040503050406030204" pitchFamily="18" charset="0"/>
            </a:endParaRPr>
          </a:p>
          <a:p>
            <a:pPr marL="457200" indent="-457200">
              <a:buBlip>
                <a:blip r:embed="rId4"/>
              </a:buBlip>
            </a:pPr>
            <a:r>
              <a:rPr lang="en-US" sz="3200" dirty="0">
                <a:latin typeface="Cambria" panose="02040503050406030204" pitchFamily="18" charset="0"/>
              </a:rPr>
              <a:t>Development of MIS to manage data</a:t>
            </a:r>
          </a:p>
          <a:p>
            <a:pPr marL="457200" indent="-457200">
              <a:buBlip>
                <a:blip r:embed="rId4"/>
              </a:buBlip>
            </a:pPr>
            <a:endParaRPr lang="en-US" sz="3200" dirty="0">
              <a:latin typeface="Cambria" panose="02040503050406030204" pitchFamily="18" charset="0"/>
            </a:endParaRPr>
          </a:p>
          <a:p>
            <a:pPr marL="457200" indent="-457200">
              <a:buBlip>
                <a:blip r:embed="rId4"/>
              </a:buBlip>
            </a:pPr>
            <a:r>
              <a:rPr lang="en-US" sz="3200" dirty="0">
                <a:latin typeface="Cambria" panose="02040503050406030204" pitchFamily="18" charset="0"/>
              </a:rPr>
              <a:t>Continuous review: eye on efficiency and effectiveness</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78825"/>
          <a:stretch/>
        </p:blipFill>
        <p:spPr>
          <a:xfrm>
            <a:off x="640079" y="5330742"/>
            <a:ext cx="716097" cy="1256496"/>
          </a:xfrm>
          <a:prstGeom prst="rect">
            <a:avLst/>
          </a:prstGeom>
        </p:spPr>
      </p:pic>
    </p:spTree>
    <p:extLst>
      <p:ext uri="{BB962C8B-B14F-4D97-AF65-F5344CB8AC3E}">
        <p14:creationId xmlns:p14="http://schemas.microsoft.com/office/powerpoint/2010/main" val="3107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p:cNvSpPr txBox="1"/>
          <p:nvPr/>
        </p:nvSpPr>
        <p:spPr>
          <a:xfrm>
            <a:off x="0" y="4779956"/>
            <a:ext cx="12192000" cy="1569660"/>
          </a:xfrm>
          <a:prstGeom prst="rect">
            <a:avLst/>
          </a:prstGeom>
          <a:solidFill>
            <a:srgbClr val="C00000"/>
          </a:solidFill>
        </p:spPr>
        <p:txBody>
          <a:bodyPr wrap="square" rtlCol="0">
            <a:spAutoFit/>
          </a:bodyPr>
          <a:lstStyle/>
          <a:p>
            <a:pPr algn="ctr"/>
            <a:r>
              <a:rPr lang="en-US" sz="4800" b="1" cap="small" dirty="0">
                <a:solidFill>
                  <a:schemeClr val="bg1"/>
                </a:solidFill>
                <a:latin typeface="Cambria" panose="02040503050406030204" pitchFamily="18" charset="0"/>
              </a:rPr>
              <a:t>Resource Allocation, Acquisition, </a:t>
            </a:r>
          </a:p>
          <a:p>
            <a:pPr algn="ctr"/>
            <a:r>
              <a:rPr lang="en-US" sz="4800" b="1" cap="small" dirty="0">
                <a:solidFill>
                  <a:schemeClr val="bg1"/>
                </a:solidFill>
                <a:latin typeface="Cambria" panose="02040503050406030204" pitchFamily="18" charset="0"/>
              </a:rPr>
              <a:t>Budget &amp; Finance</a:t>
            </a:r>
          </a:p>
        </p:txBody>
      </p:sp>
    </p:spTree>
    <p:extLst>
      <p:ext uri="{BB962C8B-B14F-4D97-AF65-F5344CB8AC3E}">
        <p14:creationId xmlns:p14="http://schemas.microsoft.com/office/powerpoint/2010/main" val="2810522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149953" y="-101600"/>
            <a:ext cx="2296160" cy="7101840"/>
          </a:xfrm>
          <a:prstGeom prst="rect">
            <a:avLst/>
          </a:prstGeom>
          <a:effectLst>
            <a:softEdge rad="127000"/>
          </a:effectLst>
        </p:spPr>
      </p:pic>
      <p:sp>
        <p:nvSpPr>
          <p:cNvPr id="5" name="TextBox 4"/>
          <p:cNvSpPr txBox="1"/>
          <p:nvPr/>
        </p:nvSpPr>
        <p:spPr>
          <a:xfrm>
            <a:off x="731519" y="400996"/>
            <a:ext cx="8900161" cy="1569660"/>
          </a:xfrm>
          <a:prstGeom prst="rect">
            <a:avLst/>
          </a:prstGeom>
          <a:solidFill>
            <a:srgbClr val="C00000"/>
          </a:solidFill>
        </p:spPr>
        <p:txBody>
          <a:bodyPr wrap="square" rtlCol="0">
            <a:spAutoFit/>
          </a:bodyPr>
          <a:lstStyle/>
          <a:p>
            <a:pPr algn="ctr"/>
            <a:r>
              <a:rPr lang="en-US" sz="4800" b="1" cap="small" dirty="0">
                <a:solidFill>
                  <a:schemeClr val="bg1"/>
                </a:solidFill>
                <a:latin typeface="Cambria" panose="02040503050406030204" pitchFamily="18" charset="0"/>
              </a:rPr>
              <a:t>Resource Allocation, Acquisition, Budget &amp; Finance</a:t>
            </a:r>
          </a:p>
        </p:txBody>
      </p:sp>
      <p:sp>
        <p:nvSpPr>
          <p:cNvPr id="2" name="TextBox 1"/>
          <p:cNvSpPr txBox="1"/>
          <p:nvPr/>
        </p:nvSpPr>
        <p:spPr>
          <a:xfrm>
            <a:off x="2582405" y="2473252"/>
            <a:ext cx="8522475" cy="3785652"/>
          </a:xfrm>
          <a:prstGeom prst="rect">
            <a:avLst/>
          </a:prstGeom>
          <a:noFill/>
        </p:spPr>
        <p:txBody>
          <a:bodyPr wrap="square" rtlCol="0">
            <a:spAutoFit/>
          </a:bodyPr>
          <a:lstStyle/>
          <a:p>
            <a:pPr marL="457200" indent="-457200">
              <a:lnSpc>
                <a:spcPct val="150000"/>
              </a:lnSpc>
              <a:buBlip>
                <a:blip r:embed="rId4"/>
              </a:buBlip>
            </a:pPr>
            <a:r>
              <a:rPr lang="en-US" sz="3200" dirty="0">
                <a:latin typeface="Cambria" panose="02040503050406030204" pitchFamily="18" charset="0"/>
              </a:rPr>
              <a:t>Grant writing</a:t>
            </a:r>
          </a:p>
          <a:p>
            <a:pPr marL="457200" indent="-457200">
              <a:lnSpc>
                <a:spcPct val="150000"/>
              </a:lnSpc>
              <a:buBlip>
                <a:blip r:embed="rId4"/>
              </a:buBlip>
            </a:pPr>
            <a:r>
              <a:rPr lang="en-US" sz="3200" dirty="0">
                <a:latin typeface="Cambria" panose="02040503050406030204" pitchFamily="18" charset="0"/>
              </a:rPr>
              <a:t>Budget management</a:t>
            </a:r>
          </a:p>
          <a:p>
            <a:pPr marL="457200" indent="-457200">
              <a:lnSpc>
                <a:spcPct val="150000"/>
              </a:lnSpc>
              <a:buBlip>
                <a:blip r:embed="rId4"/>
              </a:buBlip>
            </a:pPr>
            <a:r>
              <a:rPr lang="en-US" sz="3200" dirty="0">
                <a:latin typeface="Cambria" panose="02040503050406030204" pitchFamily="18" charset="0"/>
              </a:rPr>
              <a:t>Purchasing</a:t>
            </a:r>
          </a:p>
          <a:p>
            <a:pPr marL="457200" indent="-457200">
              <a:lnSpc>
                <a:spcPct val="150000"/>
              </a:lnSpc>
              <a:buBlip>
                <a:blip r:embed="rId4"/>
              </a:buBlip>
            </a:pPr>
            <a:r>
              <a:rPr lang="en-US" sz="3200" dirty="0">
                <a:latin typeface="Cambria" panose="02040503050406030204" pitchFamily="18" charset="0"/>
              </a:rPr>
              <a:t>Contracting services; MOU &amp; monitoring</a:t>
            </a:r>
          </a:p>
          <a:p>
            <a:pPr marL="457200" indent="-457200">
              <a:lnSpc>
                <a:spcPct val="150000"/>
              </a:lnSpc>
              <a:buBlip>
                <a:blip r:embed="rId4"/>
              </a:buBlip>
            </a:pPr>
            <a:r>
              <a:rPr lang="en-US" sz="3200" dirty="0">
                <a:latin typeface="Cambria" panose="02040503050406030204" pitchFamily="18" charset="0"/>
              </a:rPr>
              <a:t>Finding $$$ to keep the program functioning</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78825"/>
          <a:stretch/>
        </p:blipFill>
        <p:spPr>
          <a:xfrm>
            <a:off x="640079" y="5330742"/>
            <a:ext cx="716097" cy="1256496"/>
          </a:xfrm>
          <a:prstGeom prst="rect">
            <a:avLst/>
          </a:prstGeom>
        </p:spPr>
      </p:pic>
    </p:spTree>
    <p:extLst>
      <p:ext uri="{BB962C8B-B14F-4D97-AF65-F5344CB8AC3E}">
        <p14:creationId xmlns:p14="http://schemas.microsoft.com/office/powerpoint/2010/main" val="8874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p:cNvSpPr txBox="1"/>
          <p:nvPr/>
        </p:nvSpPr>
        <p:spPr>
          <a:xfrm>
            <a:off x="-1" y="5399716"/>
            <a:ext cx="12191999" cy="830997"/>
          </a:xfrm>
          <a:prstGeom prst="rect">
            <a:avLst/>
          </a:prstGeom>
          <a:solidFill>
            <a:srgbClr val="002060"/>
          </a:solidFill>
        </p:spPr>
        <p:txBody>
          <a:bodyPr wrap="square" rtlCol="0">
            <a:spAutoFit/>
          </a:bodyPr>
          <a:lstStyle/>
          <a:p>
            <a:pPr algn="ctr"/>
            <a:r>
              <a:rPr lang="en-US" sz="4800" b="1" cap="small" dirty="0">
                <a:solidFill>
                  <a:schemeClr val="bg1"/>
                </a:solidFill>
                <a:latin typeface="Cambria" panose="02040503050406030204" pitchFamily="18" charset="0"/>
              </a:rPr>
              <a:t>Visioning &amp; Strategic Planning</a:t>
            </a:r>
          </a:p>
        </p:txBody>
      </p:sp>
    </p:spTree>
    <p:extLst>
      <p:ext uri="{BB962C8B-B14F-4D97-AF65-F5344CB8AC3E}">
        <p14:creationId xmlns:p14="http://schemas.microsoft.com/office/powerpoint/2010/main" val="58096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21181" r="63333"/>
          <a:stretch/>
        </p:blipFill>
        <p:spPr>
          <a:xfrm>
            <a:off x="-132080" y="-162560"/>
            <a:ext cx="1950720" cy="7152640"/>
          </a:xfrm>
          <a:prstGeom prst="rect">
            <a:avLst/>
          </a:prstGeom>
          <a:effectLst>
            <a:softEdge rad="127000"/>
          </a:effectLst>
        </p:spPr>
      </p:pic>
      <p:sp>
        <p:nvSpPr>
          <p:cNvPr id="5" name="TextBox 4"/>
          <p:cNvSpPr txBox="1"/>
          <p:nvPr/>
        </p:nvSpPr>
        <p:spPr>
          <a:xfrm>
            <a:off x="731519" y="400996"/>
            <a:ext cx="8900161" cy="830997"/>
          </a:xfrm>
          <a:prstGeom prst="rect">
            <a:avLst/>
          </a:prstGeom>
          <a:solidFill>
            <a:srgbClr val="002060"/>
          </a:solidFill>
        </p:spPr>
        <p:txBody>
          <a:bodyPr wrap="square" rtlCol="0">
            <a:spAutoFit/>
          </a:bodyPr>
          <a:lstStyle/>
          <a:p>
            <a:pPr algn="ctr"/>
            <a:r>
              <a:rPr lang="en-US" sz="4800" b="1" cap="small" dirty="0">
                <a:solidFill>
                  <a:schemeClr val="bg1"/>
                </a:solidFill>
                <a:latin typeface="Cambria" panose="02040503050406030204" pitchFamily="18" charset="0"/>
              </a:rPr>
              <a:t>Visioning &amp; Strategic Planning</a:t>
            </a:r>
          </a:p>
        </p:txBody>
      </p:sp>
      <p:sp>
        <p:nvSpPr>
          <p:cNvPr id="2" name="TextBox 1"/>
          <p:cNvSpPr txBox="1"/>
          <p:nvPr/>
        </p:nvSpPr>
        <p:spPr>
          <a:xfrm>
            <a:off x="2397759" y="1690932"/>
            <a:ext cx="9144001" cy="4524315"/>
          </a:xfrm>
          <a:prstGeom prst="rect">
            <a:avLst/>
          </a:prstGeom>
          <a:noFill/>
        </p:spPr>
        <p:txBody>
          <a:bodyPr wrap="square" rtlCol="0">
            <a:spAutoFit/>
          </a:bodyPr>
          <a:lstStyle/>
          <a:p>
            <a:pPr marL="457200" indent="-457200">
              <a:lnSpc>
                <a:spcPct val="150000"/>
              </a:lnSpc>
              <a:buBlip>
                <a:blip r:embed="rId4"/>
              </a:buBlip>
            </a:pPr>
            <a:r>
              <a:rPr lang="en-US" sz="3200" dirty="0">
                <a:latin typeface="Cambria" panose="02040503050406030204" pitchFamily="18" charset="0"/>
              </a:rPr>
              <a:t>Caseload projections</a:t>
            </a:r>
          </a:p>
          <a:p>
            <a:pPr marL="457200" indent="-457200">
              <a:lnSpc>
                <a:spcPct val="150000"/>
              </a:lnSpc>
              <a:buBlip>
                <a:blip r:embed="rId4"/>
              </a:buBlip>
            </a:pPr>
            <a:r>
              <a:rPr lang="en-US" sz="3200" dirty="0">
                <a:latin typeface="Cambria" panose="02040503050406030204" pitchFamily="18" charset="0"/>
              </a:rPr>
              <a:t>What are our budget needs now, next year, </a:t>
            </a:r>
            <a:r>
              <a:rPr lang="en-US" sz="3200" dirty="0" err="1">
                <a:latin typeface="Cambria" panose="02040503050406030204" pitchFamily="18" charset="0"/>
              </a:rPr>
              <a:t>etc</a:t>
            </a:r>
            <a:r>
              <a:rPr lang="en-US" sz="3200" dirty="0">
                <a:latin typeface="Cambria" panose="02040503050406030204" pitchFamily="18" charset="0"/>
              </a:rPr>
              <a:t>…</a:t>
            </a:r>
          </a:p>
          <a:p>
            <a:pPr marL="457200" indent="-457200">
              <a:lnSpc>
                <a:spcPct val="150000"/>
              </a:lnSpc>
              <a:buBlip>
                <a:blip r:embed="rId4"/>
              </a:buBlip>
            </a:pPr>
            <a:r>
              <a:rPr lang="en-US" sz="3200" dirty="0">
                <a:latin typeface="Cambria" panose="02040503050406030204" pitchFamily="18" charset="0"/>
              </a:rPr>
              <a:t>Recommend a future strategy, plan and/or goal</a:t>
            </a:r>
          </a:p>
          <a:p>
            <a:pPr marL="457200" indent="-457200">
              <a:lnSpc>
                <a:spcPct val="150000"/>
              </a:lnSpc>
              <a:buBlip>
                <a:blip r:embed="rId4"/>
              </a:buBlip>
            </a:pPr>
            <a:r>
              <a:rPr lang="en-US" sz="3200" dirty="0">
                <a:latin typeface="Cambria" panose="02040503050406030204" pitchFamily="18" charset="0"/>
              </a:rPr>
              <a:t>Plan for future staff turnover</a:t>
            </a:r>
          </a:p>
          <a:p>
            <a:pPr marL="457200" indent="-457200">
              <a:lnSpc>
                <a:spcPct val="150000"/>
              </a:lnSpc>
              <a:buBlip>
                <a:blip r:embed="rId4"/>
              </a:buBlip>
            </a:pPr>
            <a:r>
              <a:rPr lang="en-US" sz="3200" dirty="0">
                <a:latin typeface="Cambria" panose="02040503050406030204" pitchFamily="18" charset="0"/>
              </a:rPr>
              <a:t>Learning from others, applying it locally</a:t>
            </a:r>
          </a:p>
          <a:p>
            <a:pPr marL="457200" indent="-457200">
              <a:lnSpc>
                <a:spcPct val="150000"/>
              </a:lnSpc>
              <a:buBlip>
                <a:blip r:embed="rId4"/>
              </a:buBlip>
            </a:pPr>
            <a:r>
              <a:rPr lang="en-US" sz="3200" dirty="0">
                <a:latin typeface="Cambria" panose="02040503050406030204" pitchFamily="18" charset="0"/>
              </a:rPr>
              <a:t>Wish list</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78825"/>
          <a:stretch/>
        </p:blipFill>
        <p:spPr>
          <a:xfrm>
            <a:off x="640079" y="5330742"/>
            <a:ext cx="716097" cy="1256496"/>
          </a:xfrm>
          <a:prstGeom prst="rect">
            <a:avLst/>
          </a:prstGeom>
        </p:spPr>
      </p:pic>
    </p:spTree>
    <p:extLst>
      <p:ext uri="{BB962C8B-B14F-4D97-AF65-F5344CB8AC3E}">
        <p14:creationId xmlns:p14="http://schemas.microsoft.com/office/powerpoint/2010/main" val="155057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p:cNvSpPr txBox="1"/>
          <p:nvPr/>
        </p:nvSpPr>
        <p:spPr>
          <a:xfrm>
            <a:off x="0" y="5726288"/>
            <a:ext cx="12192000" cy="830997"/>
          </a:xfrm>
          <a:prstGeom prst="rect">
            <a:avLst/>
          </a:prstGeom>
          <a:solidFill>
            <a:srgbClr val="C00000"/>
          </a:solidFill>
        </p:spPr>
        <p:txBody>
          <a:bodyPr wrap="square" rtlCol="0">
            <a:spAutoFit/>
          </a:bodyPr>
          <a:lstStyle/>
          <a:p>
            <a:pPr algn="ctr"/>
            <a:r>
              <a:rPr lang="en-US" sz="4800" b="1" cap="small" dirty="0">
                <a:solidFill>
                  <a:schemeClr val="bg1"/>
                </a:solidFill>
                <a:latin typeface="Cambria" panose="02040503050406030204" pitchFamily="18" charset="0"/>
              </a:rPr>
              <a:t>Building Relationships</a:t>
            </a:r>
          </a:p>
        </p:txBody>
      </p:sp>
    </p:spTree>
    <p:extLst>
      <p:ext uri="{BB962C8B-B14F-4D97-AF65-F5344CB8AC3E}">
        <p14:creationId xmlns:p14="http://schemas.microsoft.com/office/powerpoint/2010/main" val="4066019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46500" r="32417"/>
          <a:stretch/>
        </p:blipFill>
        <p:spPr>
          <a:xfrm>
            <a:off x="-264160" y="-260602"/>
            <a:ext cx="2235200" cy="7301482"/>
          </a:xfrm>
          <a:prstGeom prst="rect">
            <a:avLst/>
          </a:prstGeom>
          <a:effectLst>
            <a:softEdge rad="127000"/>
          </a:effectLst>
        </p:spPr>
      </p:pic>
      <p:sp>
        <p:nvSpPr>
          <p:cNvPr id="5" name="TextBox 4"/>
          <p:cNvSpPr txBox="1"/>
          <p:nvPr/>
        </p:nvSpPr>
        <p:spPr>
          <a:xfrm>
            <a:off x="731519" y="400996"/>
            <a:ext cx="8067041" cy="830997"/>
          </a:xfrm>
          <a:prstGeom prst="rect">
            <a:avLst/>
          </a:prstGeom>
          <a:solidFill>
            <a:srgbClr val="C00000"/>
          </a:solidFill>
        </p:spPr>
        <p:txBody>
          <a:bodyPr wrap="square" rtlCol="0">
            <a:spAutoFit/>
          </a:bodyPr>
          <a:lstStyle/>
          <a:p>
            <a:pPr algn="ctr"/>
            <a:r>
              <a:rPr lang="en-US" sz="4800" b="1" cap="small" dirty="0">
                <a:solidFill>
                  <a:schemeClr val="bg1"/>
                </a:solidFill>
                <a:latin typeface="Cambria" panose="02040503050406030204" pitchFamily="18" charset="0"/>
              </a:rPr>
              <a:t>Building Relationships</a:t>
            </a:r>
          </a:p>
        </p:txBody>
      </p:sp>
      <p:sp>
        <p:nvSpPr>
          <p:cNvPr id="2" name="TextBox 1"/>
          <p:cNvSpPr txBox="1"/>
          <p:nvPr/>
        </p:nvSpPr>
        <p:spPr>
          <a:xfrm>
            <a:off x="2397759" y="1690932"/>
            <a:ext cx="9144001" cy="4524315"/>
          </a:xfrm>
          <a:prstGeom prst="rect">
            <a:avLst/>
          </a:prstGeom>
          <a:noFill/>
        </p:spPr>
        <p:txBody>
          <a:bodyPr wrap="square" rtlCol="0">
            <a:spAutoFit/>
          </a:bodyPr>
          <a:lstStyle/>
          <a:p>
            <a:pPr marL="457200" indent="-457200">
              <a:lnSpc>
                <a:spcPct val="150000"/>
              </a:lnSpc>
              <a:buBlip>
                <a:blip r:embed="rId4"/>
              </a:buBlip>
            </a:pPr>
            <a:r>
              <a:rPr lang="en-US" sz="3200" dirty="0">
                <a:latin typeface="Cambria" panose="02040503050406030204" pitchFamily="18" charset="0"/>
              </a:rPr>
              <a:t>Team facilitator</a:t>
            </a:r>
          </a:p>
          <a:p>
            <a:pPr marL="457200" indent="-457200">
              <a:lnSpc>
                <a:spcPct val="150000"/>
              </a:lnSpc>
              <a:buBlip>
                <a:blip r:embed="rId4"/>
              </a:buBlip>
            </a:pPr>
            <a:r>
              <a:rPr lang="en-US" sz="3200" dirty="0">
                <a:latin typeface="Cambria" panose="02040503050406030204" pitchFamily="18" charset="0"/>
              </a:rPr>
              <a:t>Coordinating treatment provider network</a:t>
            </a:r>
          </a:p>
          <a:p>
            <a:pPr marL="457200" indent="-457200">
              <a:lnSpc>
                <a:spcPct val="150000"/>
              </a:lnSpc>
              <a:buBlip>
                <a:blip r:embed="rId4"/>
              </a:buBlip>
            </a:pPr>
            <a:r>
              <a:rPr lang="en-US" sz="3200" dirty="0">
                <a:latin typeface="Cambria" panose="02040503050406030204" pitchFamily="18" charset="0"/>
              </a:rPr>
              <a:t>Community resource knowledge-base</a:t>
            </a:r>
          </a:p>
          <a:p>
            <a:pPr marL="457200" indent="-457200">
              <a:lnSpc>
                <a:spcPct val="150000"/>
              </a:lnSpc>
              <a:buBlip>
                <a:blip r:embed="rId4"/>
              </a:buBlip>
            </a:pPr>
            <a:r>
              <a:rPr lang="en-US" sz="3200" dirty="0">
                <a:latin typeface="Cambria" panose="02040503050406030204" pitchFamily="18" charset="0"/>
              </a:rPr>
              <a:t>Interagency contact</a:t>
            </a:r>
          </a:p>
          <a:p>
            <a:pPr marL="457200" indent="-457200">
              <a:lnSpc>
                <a:spcPct val="150000"/>
              </a:lnSpc>
              <a:buBlip>
                <a:blip r:embed="rId4"/>
              </a:buBlip>
            </a:pPr>
            <a:r>
              <a:rPr lang="en-US" sz="3200" dirty="0">
                <a:latin typeface="Cambria" panose="02040503050406030204" pitchFamily="18" charset="0"/>
              </a:rPr>
              <a:t>Community outreach</a:t>
            </a:r>
          </a:p>
          <a:p>
            <a:pPr marL="457200" indent="-457200">
              <a:lnSpc>
                <a:spcPct val="150000"/>
              </a:lnSpc>
              <a:buBlip>
                <a:blip r:embed="rId4"/>
              </a:buBlip>
            </a:pPr>
            <a:r>
              <a:rPr lang="en-US" sz="3200" dirty="0">
                <a:latin typeface="Cambria" panose="02040503050406030204" pitchFamily="18" charset="0"/>
              </a:rPr>
              <a:t>Public relations and the media</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78825"/>
          <a:stretch/>
        </p:blipFill>
        <p:spPr>
          <a:xfrm>
            <a:off x="640079" y="5330742"/>
            <a:ext cx="716097" cy="1256496"/>
          </a:xfrm>
          <a:prstGeom prst="rect">
            <a:avLst/>
          </a:prstGeom>
        </p:spPr>
      </p:pic>
    </p:spTree>
    <p:extLst>
      <p:ext uri="{BB962C8B-B14F-4D97-AF65-F5344CB8AC3E}">
        <p14:creationId xmlns:p14="http://schemas.microsoft.com/office/powerpoint/2010/main" val="384287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p:cNvSpPr txBox="1"/>
          <p:nvPr/>
        </p:nvSpPr>
        <p:spPr>
          <a:xfrm>
            <a:off x="-1" y="5399716"/>
            <a:ext cx="12191999" cy="830997"/>
          </a:xfrm>
          <a:prstGeom prst="rect">
            <a:avLst/>
          </a:prstGeom>
          <a:solidFill>
            <a:srgbClr val="002060"/>
          </a:solidFill>
        </p:spPr>
        <p:txBody>
          <a:bodyPr wrap="square" rtlCol="0">
            <a:spAutoFit/>
          </a:bodyPr>
          <a:lstStyle/>
          <a:p>
            <a:pPr algn="ctr"/>
            <a:r>
              <a:rPr lang="en-US" sz="4800" b="1" cap="small" dirty="0">
                <a:solidFill>
                  <a:schemeClr val="bg1"/>
                </a:solidFill>
                <a:latin typeface="Cambria" panose="02040503050406030204" pitchFamily="18" charset="0"/>
              </a:rPr>
              <a:t>Program Documentation</a:t>
            </a:r>
          </a:p>
        </p:txBody>
      </p:sp>
    </p:spTree>
    <p:extLst>
      <p:ext uri="{BB962C8B-B14F-4D97-AF65-F5344CB8AC3E}">
        <p14:creationId xmlns:p14="http://schemas.microsoft.com/office/powerpoint/2010/main" val="3742173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grayscl/>
            <a:extLst>
              <a:ext uri="{28A0092B-C50C-407E-A947-70E740481C1C}">
                <a14:useLocalDpi xmlns:a14="http://schemas.microsoft.com/office/drawing/2010/main"/>
              </a:ext>
            </a:extLst>
          </a:blip>
          <a:srcRect l="20250" r="57333"/>
          <a:stretch/>
        </p:blipFill>
        <p:spPr>
          <a:xfrm>
            <a:off x="-467360" y="-142240"/>
            <a:ext cx="2621280" cy="7213600"/>
          </a:xfrm>
          <a:prstGeom prst="rect">
            <a:avLst/>
          </a:prstGeom>
          <a:effectLst>
            <a:softEdge rad="127000"/>
          </a:effectLst>
        </p:spPr>
      </p:pic>
      <p:sp>
        <p:nvSpPr>
          <p:cNvPr id="5" name="TextBox 4"/>
          <p:cNvSpPr txBox="1"/>
          <p:nvPr/>
        </p:nvSpPr>
        <p:spPr>
          <a:xfrm>
            <a:off x="731519" y="400996"/>
            <a:ext cx="8067041" cy="830997"/>
          </a:xfrm>
          <a:prstGeom prst="rect">
            <a:avLst/>
          </a:prstGeom>
          <a:solidFill>
            <a:srgbClr val="002060"/>
          </a:solidFill>
        </p:spPr>
        <p:txBody>
          <a:bodyPr wrap="square" rtlCol="0">
            <a:spAutoFit/>
          </a:bodyPr>
          <a:lstStyle/>
          <a:p>
            <a:pPr algn="ctr"/>
            <a:r>
              <a:rPr lang="en-US" sz="4800" b="1" cap="small" dirty="0">
                <a:solidFill>
                  <a:schemeClr val="bg1"/>
                </a:solidFill>
                <a:latin typeface="Cambria" panose="02040503050406030204" pitchFamily="18" charset="0"/>
              </a:rPr>
              <a:t>Program Documentation</a:t>
            </a:r>
          </a:p>
        </p:txBody>
      </p:sp>
      <p:sp>
        <p:nvSpPr>
          <p:cNvPr id="2" name="TextBox 1"/>
          <p:cNvSpPr txBox="1"/>
          <p:nvPr/>
        </p:nvSpPr>
        <p:spPr>
          <a:xfrm>
            <a:off x="2463615" y="1436932"/>
            <a:ext cx="9144001" cy="5262979"/>
          </a:xfrm>
          <a:prstGeom prst="rect">
            <a:avLst/>
          </a:prstGeom>
          <a:noFill/>
        </p:spPr>
        <p:txBody>
          <a:bodyPr wrap="square" rtlCol="0">
            <a:spAutoFit/>
          </a:bodyPr>
          <a:lstStyle/>
          <a:p>
            <a:pPr marL="457200" indent="-457200">
              <a:lnSpc>
                <a:spcPct val="150000"/>
              </a:lnSpc>
              <a:buBlip>
                <a:blip r:embed="rId4"/>
              </a:buBlip>
            </a:pPr>
            <a:r>
              <a:rPr lang="en-US" sz="3200" dirty="0">
                <a:latin typeface="Cambria" panose="02040503050406030204" pitchFamily="18" charset="0"/>
              </a:rPr>
              <a:t>Grant administration – progress reports</a:t>
            </a:r>
          </a:p>
          <a:p>
            <a:pPr marL="457200" indent="-457200">
              <a:lnSpc>
                <a:spcPct val="150000"/>
              </a:lnSpc>
              <a:buBlip>
                <a:blip r:embed="rId4"/>
              </a:buBlip>
            </a:pPr>
            <a:r>
              <a:rPr lang="en-US" sz="3200" dirty="0">
                <a:latin typeface="Cambria" panose="02040503050406030204" pitchFamily="18" charset="0"/>
              </a:rPr>
              <a:t>Policy &amp; Procedure manuals</a:t>
            </a:r>
          </a:p>
          <a:p>
            <a:pPr marL="457200" indent="-457200">
              <a:lnSpc>
                <a:spcPct val="150000"/>
              </a:lnSpc>
              <a:buBlip>
                <a:blip r:embed="rId4"/>
              </a:buBlip>
            </a:pPr>
            <a:r>
              <a:rPr lang="en-US" sz="3200" dirty="0">
                <a:latin typeface="Cambria" panose="02040503050406030204" pitchFamily="18" charset="0"/>
              </a:rPr>
              <a:t>Client handbooks</a:t>
            </a:r>
          </a:p>
          <a:p>
            <a:pPr marL="457200" indent="-457200">
              <a:lnSpc>
                <a:spcPct val="150000"/>
              </a:lnSpc>
              <a:buBlip>
                <a:blip r:embed="rId4"/>
              </a:buBlip>
            </a:pPr>
            <a:r>
              <a:rPr lang="en-US" sz="3200" dirty="0">
                <a:latin typeface="Cambria" panose="02040503050406030204" pitchFamily="18" charset="0"/>
              </a:rPr>
              <a:t>Contracts / release of information</a:t>
            </a:r>
          </a:p>
          <a:p>
            <a:pPr marL="457200" indent="-457200">
              <a:lnSpc>
                <a:spcPct val="150000"/>
              </a:lnSpc>
              <a:buBlip>
                <a:blip r:embed="rId4"/>
              </a:buBlip>
            </a:pPr>
            <a:r>
              <a:rPr lang="en-US" sz="3200" dirty="0">
                <a:latin typeface="Cambria" panose="02040503050406030204" pitchFamily="18" charset="0"/>
              </a:rPr>
              <a:t>Court forms</a:t>
            </a:r>
          </a:p>
          <a:p>
            <a:pPr marL="457200" indent="-457200">
              <a:lnSpc>
                <a:spcPct val="150000"/>
              </a:lnSpc>
              <a:buBlip>
                <a:blip r:embed="rId4"/>
              </a:buBlip>
            </a:pPr>
            <a:r>
              <a:rPr lang="en-US" sz="3200" dirty="0">
                <a:latin typeface="Cambria" panose="02040503050406030204" pitchFamily="18" charset="0"/>
              </a:rPr>
              <a:t>Interagency memorandum of understanding</a:t>
            </a:r>
          </a:p>
          <a:p>
            <a:pPr marL="457200" indent="-457200">
              <a:lnSpc>
                <a:spcPct val="150000"/>
              </a:lnSpc>
              <a:buBlip>
                <a:blip r:embed="rId4"/>
              </a:buBlip>
            </a:pPr>
            <a:r>
              <a:rPr lang="en-US" sz="3200" dirty="0">
                <a:latin typeface="Cambria" panose="02040503050406030204" pitchFamily="18" charset="0"/>
              </a:rPr>
              <a:t>Program evaluation…DATA!!!</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78825"/>
          <a:stretch/>
        </p:blipFill>
        <p:spPr>
          <a:xfrm>
            <a:off x="640079" y="5330742"/>
            <a:ext cx="716097" cy="1256496"/>
          </a:xfrm>
          <a:prstGeom prst="rect">
            <a:avLst/>
          </a:prstGeom>
        </p:spPr>
      </p:pic>
    </p:spTree>
    <p:extLst>
      <p:ext uri="{BB962C8B-B14F-4D97-AF65-F5344CB8AC3E}">
        <p14:creationId xmlns:p14="http://schemas.microsoft.com/office/powerpoint/2010/main" val="206314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10224" r="61316"/>
          <a:stretch/>
        </p:blipFill>
        <p:spPr>
          <a:xfrm>
            <a:off x="-229219" y="-135925"/>
            <a:ext cx="2589360" cy="7105135"/>
          </a:xfrm>
          <a:prstGeom prst="rect">
            <a:avLst/>
          </a:prstGeom>
          <a:effectLst>
            <a:softEdge rad="127000"/>
          </a:effectLst>
        </p:spPr>
      </p:pic>
      <p:sp>
        <p:nvSpPr>
          <p:cNvPr id="7" name="Rectangle 3"/>
          <p:cNvSpPr>
            <a:spLocks noGrp="1" noChangeArrowheads="1"/>
          </p:cNvSpPr>
          <p:nvPr>
            <p:ph idx="1"/>
          </p:nvPr>
        </p:nvSpPr>
        <p:spPr>
          <a:xfrm>
            <a:off x="2936240" y="1729224"/>
            <a:ext cx="8280400" cy="5023104"/>
          </a:xfrm>
          <a:prstGeom prst="rect">
            <a:avLst/>
          </a:prstGeom>
        </p:spPr>
        <p:txBody>
          <a:bodyPr>
            <a:noAutofit/>
          </a:bodyPr>
          <a:lstStyle/>
          <a:p>
            <a:pPr>
              <a:lnSpc>
                <a:spcPct val="114000"/>
              </a:lnSpc>
              <a:buBlip>
                <a:blip r:embed="rId4"/>
              </a:buBlip>
            </a:pPr>
            <a:r>
              <a:rPr lang="en-US" sz="3600" dirty="0">
                <a:latin typeface="Cambria" panose="02040503050406030204" pitchFamily="18" charset="0"/>
              </a:rPr>
              <a:t>Assess your strengths</a:t>
            </a:r>
          </a:p>
          <a:p>
            <a:pPr>
              <a:lnSpc>
                <a:spcPct val="114000"/>
              </a:lnSpc>
              <a:buBlip>
                <a:blip r:embed="rId4"/>
              </a:buBlip>
            </a:pPr>
            <a:r>
              <a:rPr lang="en-US" sz="3600" dirty="0">
                <a:latin typeface="Cambria" panose="02040503050406030204" pitchFamily="18" charset="0"/>
              </a:rPr>
              <a:t>Assess what skills you need to develop</a:t>
            </a:r>
          </a:p>
          <a:p>
            <a:pPr>
              <a:lnSpc>
                <a:spcPct val="114000"/>
              </a:lnSpc>
              <a:buBlip>
                <a:blip r:embed="rId4"/>
              </a:buBlip>
            </a:pPr>
            <a:r>
              <a:rPr lang="en-US" sz="3600" dirty="0">
                <a:latin typeface="Cambria" panose="02040503050406030204" pitchFamily="18" charset="0"/>
              </a:rPr>
              <a:t>Inquire about training and education opportunities</a:t>
            </a:r>
          </a:p>
          <a:p>
            <a:pPr>
              <a:lnSpc>
                <a:spcPct val="114000"/>
              </a:lnSpc>
              <a:buBlip>
                <a:blip r:embed="rId4"/>
              </a:buBlip>
            </a:pPr>
            <a:r>
              <a:rPr lang="en-US" sz="3600" dirty="0">
                <a:latin typeface="Cambria" panose="02040503050406030204" pitchFamily="18" charset="0"/>
              </a:rPr>
              <a:t>Don’t wait for someone to guide you</a:t>
            </a:r>
          </a:p>
          <a:p>
            <a:pPr>
              <a:lnSpc>
                <a:spcPct val="114000"/>
              </a:lnSpc>
              <a:buBlip>
                <a:blip r:embed="rId4"/>
              </a:buBlip>
            </a:pPr>
            <a:r>
              <a:rPr lang="en-US" sz="3600" dirty="0">
                <a:latin typeface="Cambria" panose="02040503050406030204" pitchFamily="18" charset="0"/>
              </a:rPr>
              <a:t>Make sure that your job is do-able!!!</a:t>
            </a:r>
          </a:p>
        </p:txBody>
      </p:sp>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3790" y="5288996"/>
            <a:ext cx="703341" cy="1340404"/>
          </a:xfrm>
          <a:prstGeom prst="rect">
            <a:avLst/>
          </a:prstGeom>
        </p:spPr>
      </p:pic>
      <p:sp>
        <p:nvSpPr>
          <p:cNvPr id="9" name="TextBox 8"/>
          <p:cNvSpPr txBox="1"/>
          <p:nvPr/>
        </p:nvSpPr>
        <p:spPr>
          <a:xfrm>
            <a:off x="1562368" y="494284"/>
            <a:ext cx="8506192" cy="646331"/>
          </a:xfrm>
          <a:prstGeom prst="rect">
            <a:avLst/>
          </a:prstGeom>
          <a:solidFill>
            <a:srgbClr val="002060"/>
          </a:solidFill>
        </p:spPr>
        <p:txBody>
          <a:bodyPr wrap="square" rtlCol="0">
            <a:spAutoFit/>
          </a:bodyPr>
          <a:lstStyle/>
          <a:p>
            <a:pPr algn="ctr"/>
            <a:r>
              <a:rPr lang="en-US" sz="3600" b="1" cap="small" dirty="0">
                <a:solidFill>
                  <a:schemeClr val="bg1"/>
                </a:solidFill>
                <a:latin typeface="Cambria" panose="02040503050406030204" pitchFamily="18" charset="0"/>
              </a:rPr>
              <a:t>What Skills Do I Need to Develop?</a:t>
            </a:r>
          </a:p>
        </p:txBody>
      </p:sp>
    </p:spTree>
    <p:extLst>
      <p:ext uri="{BB962C8B-B14F-4D97-AF65-F5344CB8AC3E}">
        <p14:creationId xmlns:p14="http://schemas.microsoft.com/office/powerpoint/2010/main" val="374440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10224" r="61316"/>
          <a:stretch/>
        </p:blipFill>
        <p:spPr>
          <a:xfrm>
            <a:off x="-229219" y="-135925"/>
            <a:ext cx="2589360" cy="7105135"/>
          </a:xfrm>
          <a:prstGeom prst="rect">
            <a:avLst/>
          </a:prstGeom>
          <a:effectLst>
            <a:softEdge rad="127000"/>
          </a:effectLst>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3790" y="5288996"/>
            <a:ext cx="703341" cy="1340404"/>
          </a:xfrm>
          <a:prstGeom prst="rect">
            <a:avLst/>
          </a:prstGeom>
        </p:spPr>
      </p:pic>
      <p:sp>
        <p:nvSpPr>
          <p:cNvPr id="9" name="TextBox 8"/>
          <p:cNvSpPr txBox="1"/>
          <p:nvPr/>
        </p:nvSpPr>
        <p:spPr>
          <a:xfrm>
            <a:off x="1562368" y="494284"/>
            <a:ext cx="5779008" cy="646331"/>
          </a:xfrm>
          <a:prstGeom prst="rect">
            <a:avLst/>
          </a:prstGeom>
          <a:solidFill>
            <a:srgbClr val="C00000"/>
          </a:solidFill>
        </p:spPr>
        <p:txBody>
          <a:bodyPr wrap="square" rtlCol="0">
            <a:spAutoFit/>
          </a:bodyPr>
          <a:lstStyle/>
          <a:p>
            <a:pPr algn="ctr"/>
            <a:r>
              <a:rPr lang="en-US" sz="3600" b="1" cap="small" dirty="0">
                <a:solidFill>
                  <a:schemeClr val="bg1"/>
                </a:solidFill>
                <a:latin typeface="Cambria" panose="02040503050406030204" pitchFamily="18" charset="0"/>
              </a:rPr>
              <a:t>Your Role</a:t>
            </a:r>
          </a:p>
        </p:txBody>
      </p:sp>
      <p:sp>
        <p:nvSpPr>
          <p:cNvPr id="4" name="TextBox 3"/>
          <p:cNvSpPr txBox="1"/>
          <p:nvPr/>
        </p:nvSpPr>
        <p:spPr>
          <a:xfrm>
            <a:off x="2844800" y="1924141"/>
            <a:ext cx="8544560" cy="4031873"/>
          </a:xfrm>
          <a:prstGeom prst="rect">
            <a:avLst/>
          </a:prstGeom>
          <a:noFill/>
        </p:spPr>
        <p:txBody>
          <a:bodyPr wrap="square" rtlCol="0">
            <a:spAutoFit/>
          </a:bodyPr>
          <a:lstStyle/>
          <a:p>
            <a:pPr algn="ctr"/>
            <a:r>
              <a:rPr lang="en-US" sz="3200" dirty="0">
                <a:latin typeface="Cambria" panose="02040503050406030204" pitchFamily="18" charset="0"/>
              </a:rPr>
              <a:t>What does a Treatment Court Coordinator do?</a:t>
            </a:r>
          </a:p>
          <a:p>
            <a:pPr algn="ctr"/>
            <a:endParaRPr lang="en-US" sz="3200" dirty="0">
              <a:latin typeface="Cambria" panose="02040503050406030204" pitchFamily="18" charset="0"/>
            </a:endParaRPr>
          </a:p>
          <a:p>
            <a:pPr algn="ctr"/>
            <a:r>
              <a:rPr lang="en-US" sz="3200" dirty="0">
                <a:latin typeface="Cambria" panose="02040503050406030204" pitchFamily="18" charset="0"/>
              </a:rPr>
              <a:t>What are the expectations of your position?</a:t>
            </a:r>
          </a:p>
          <a:p>
            <a:pPr algn="ctr"/>
            <a:endParaRPr lang="en-US" sz="3200" dirty="0">
              <a:latin typeface="Cambria" panose="02040503050406030204" pitchFamily="18" charset="0"/>
            </a:endParaRPr>
          </a:p>
          <a:p>
            <a:pPr algn="ctr"/>
            <a:r>
              <a:rPr lang="en-US" sz="3200" dirty="0">
                <a:latin typeface="Cambria" panose="02040503050406030204" pitchFamily="18" charset="0"/>
              </a:rPr>
              <a:t>What skills are needed to do this job?</a:t>
            </a:r>
          </a:p>
          <a:p>
            <a:pPr algn="ctr"/>
            <a:endParaRPr lang="en-US" sz="3200" dirty="0">
              <a:latin typeface="Cambria" panose="02040503050406030204" pitchFamily="18" charset="0"/>
            </a:endParaRPr>
          </a:p>
          <a:p>
            <a:pPr algn="ctr"/>
            <a:r>
              <a:rPr lang="en-US" sz="3200" dirty="0">
                <a:latin typeface="Cambria" panose="02040503050406030204" pitchFamily="18" charset="0"/>
              </a:rPr>
              <a:t>What skills do you need to develop to meet the expectations as a coordinator?</a:t>
            </a:r>
          </a:p>
        </p:txBody>
      </p:sp>
    </p:spTree>
    <p:extLst>
      <p:ext uri="{BB962C8B-B14F-4D97-AF65-F5344CB8AC3E}">
        <p14:creationId xmlns:p14="http://schemas.microsoft.com/office/powerpoint/2010/main" val="402502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theperimenopauseblog.com/wp-content/uploads/2013/07/iStock_000000409830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640" y="40005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10224" r="61316"/>
          <a:stretch/>
        </p:blipFill>
        <p:spPr>
          <a:xfrm>
            <a:off x="-229219" y="-135925"/>
            <a:ext cx="2589360" cy="7105135"/>
          </a:xfrm>
          <a:prstGeom prst="rect">
            <a:avLst/>
          </a:prstGeom>
          <a:effectLst>
            <a:softEdge rad="127000"/>
          </a:effectLst>
        </p:spPr>
      </p:pic>
      <p:sp>
        <p:nvSpPr>
          <p:cNvPr id="7" name="Rectangle 3"/>
          <p:cNvSpPr>
            <a:spLocks noGrp="1" noChangeArrowheads="1"/>
          </p:cNvSpPr>
          <p:nvPr>
            <p:ph idx="1"/>
          </p:nvPr>
        </p:nvSpPr>
        <p:spPr>
          <a:xfrm>
            <a:off x="2895600" y="1302504"/>
            <a:ext cx="8280400" cy="5023104"/>
          </a:xfrm>
          <a:prstGeom prst="rect">
            <a:avLst/>
          </a:prstGeom>
        </p:spPr>
        <p:txBody>
          <a:bodyPr>
            <a:noAutofit/>
          </a:bodyPr>
          <a:lstStyle/>
          <a:p>
            <a:pPr marL="0" indent="0" algn="ctr">
              <a:lnSpc>
                <a:spcPct val="114000"/>
              </a:lnSpc>
              <a:buNone/>
            </a:pPr>
            <a:r>
              <a:rPr lang="en-US" sz="4800" dirty="0">
                <a:latin typeface="Cambria" panose="02040503050406030204" pitchFamily="18" charset="0"/>
              </a:rPr>
              <a:t>If you are doing your job well, few will likely notice…</a:t>
            </a:r>
          </a:p>
          <a:p>
            <a:pPr marL="0" indent="0" algn="ctr">
              <a:lnSpc>
                <a:spcPct val="114000"/>
              </a:lnSpc>
              <a:buNone/>
            </a:pPr>
            <a:endParaRPr lang="en-US" sz="1200" dirty="0">
              <a:latin typeface="Cambria" panose="02040503050406030204" pitchFamily="18" charset="0"/>
            </a:endParaRPr>
          </a:p>
          <a:p>
            <a:pPr marL="0" indent="0" algn="ctr">
              <a:lnSpc>
                <a:spcPct val="114000"/>
              </a:lnSpc>
              <a:buNone/>
            </a:pPr>
            <a:r>
              <a:rPr lang="en-US" sz="4800" dirty="0">
                <a:solidFill>
                  <a:srgbClr val="C00000"/>
                </a:solidFill>
                <a:latin typeface="Cambria" panose="02040503050406030204" pitchFamily="18" charset="0"/>
              </a:rPr>
              <a:t>…until you go on vacation!!!</a:t>
            </a:r>
          </a:p>
        </p:txBody>
      </p:sp>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3790" y="5288996"/>
            <a:ext cx="703341" cy="1340404"/>
          </a:xfrm>
          <a:prstGeom prst="rect">
            <a:avLst/>
          </a:prstGeom>
        </p:spPr>
      </p:pic>
      <p:sp>
        <p:nvSpPr>
          <p:cNvPr id="9" name="TextBox 8"/>
          <p:cNvSpPr txBox="1"/>
          <p:nvPr/>
        </p:nvSpPr>
        <p:spPr>
          <a:xfrm>
            <a:off x="1562368" y="494284"/>
            <a:ext cx="5133072" cy="646331"/>
          </a:xfrm>
          <a:prstGeom prst="rect">
            <a:avLst/>
          </a:prstGeom>
          <a:solidFill>
            <a:srgbClr val="002060"/>
          </a:solidFill>
        </p:spPr>
        <p:txBody>
          <a:bodyPr wrap="square" rtlCol="0">
            <a:spAutoFit/>
          </a:bodyPr>
          <a:lstStyle/>
          <a:p>
            <a:pPr algn="ctr"/>
            <a:r>
              <a:rPr lang="en-US" sz="3600" b="1" cap="small" dirty="0">
                <a:solidFill>
                  <a:schemeClr val="bg1"/>
                </a:solidFill>
                <a:latin typeface="Cambria" panose="02040503050406030204" pitchFamily="18" charset="0"/>
              </a:rPr>
              <a:t>In Conclusion…</a:t>
            </a:r>
          </a:p>
        </p:txBody>
      </p:sp>
    </p:spTree>
    <p:extLst>
      <p:ext uri="{BB962C8B-B14F-4D97-AF65-F5344CB8AC3E}">
        <p14:creationId xmlns:p14="http://schemas.microsoft.com/office/powerpoint/2010/main" val="279845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10224" r="61316"/>
          <a:stretch/>
        </p:blipFill>
        <p:spPr>
          <a:xfrm>
            <a:off x="-229219" y="-135925"/>
            <a:ext cx="2589360" cy="7105135"/>
          </a:xfrm>
          <a:prstGeom prst="rect">
            <a:avLst/>
          </a:prstGeom>
          <a:effectLst>
            <a:softEdge rad="127000"/>
          </a:effectLst>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3790" y="5288996"/>
            <a:ext cx="703341" cy="1340404"/>
          </a:xfrm>
          <a:prstGeom prst="rect">
            <a:avLst/>
          </a:prstGeom>
        </p:spPr>
      </p:pic>
      <p:sp>
        <p:nvSpPr>
          <p:cNvPr id="9" name="TextBox 8"/>
          <p:cNvSpPr txBox="1"/>
          <p:nvPr/>
        </p:nvSpPr>
        <p:spPr>
          <a:xfrm>
            <a:off x="1562368" y="494284"/>
            <a:ext cx="5779008" cy="646331"/>
          </a:xfrm>
          <a:prstGeom prst="rect">
            <a:avLst/>
          </a:prstGeom>
          <a:solidFill>
            <a:srgbClr val="C00000"/>
          </a:solidFill>
        </p:spPr>
        <p:txBody>
          <a:bodyPr wrap="square" rtlCol="0">
            <a:spAutoFit/>
          </a:bodyPr>
          <a:lstStyle/>
          <a:p>
            <a:pPr algn="ctr"/>
            <a:r>
              <a:rPr lang="en-US" sz="3600" b="1" cap="small" dirty="0">
                <a:solidFill>
                  <a:schemeClr val="bg1"/>
                </a:solidFill>
                <a:latin typeface="Cambria" panose="02040503050406030204" pitchFamily="18" charset="0"/>
              </a:rPr>
              <a:t>Your Role</a:t>
            </a:r>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8788" y="1634097"/>
            <a:ext cx="7285213" cy="4841631"/>
          </a:xfrm>
          <a:prstGeom prst="rect">
            <a:avLst/>
          </a:prstGeom>
        </p:spPr>
      </p:pic>
      <p:pic>
        <p:nvPicPr>
          <p:cNvPr id="1030" name="Picture 6" descr="Image result for cogs 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35044" y="1946987"/>
            <a:ext cx="2886018" cy="421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9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498302" y="1719418"/>
            <a:ext cx="8534400" cy="5023104"/>
          </a:xfrm>
          <a:prstGeom prst="rect">
            <a:avLst/>
          </a:prstGeom>
        </p:spPr>
        <p:txBody>
          <a:bodyPr>
            <a:noAutofit/>
          </a:bodyPr>
          <a:lstStyle/>
          <a:p>
            <a:pPr>
              <a:lnSpc>
                <a:spcPct val="114000"/>
              </a:lnSpc>
              <a:buBlip>
                <a:blip r:embed="rId3"/>
              </a:buBlip>
            </a:pPr>
            <a:r>
              <a:rPr lang="en-US" sz="3600" dirty="0">
                <a:latin typeface="Cambria" panose="02040503050406030204" pitchFamily="18" charset="0"/>
              </a:rPr>
              <a:t>Case flow management</a:t>
            </a:r>
          </a:p>
          <a:p>
            <a:pPr>
              <a:lnSpc>
                <a:spcPct val="114000"/>
              </a:lnSpc>
              <a:buBlip>
                <a:blip r:embed="rId3"/>
              </a:buBlip>
            </a:pPr>
            <a:r>
              <a:rPr lang="en-US" sz="3600" dirty="0">
                <a:latin typeface="Cambria" panose="02040503050406030204" pitchFamily="18" charset="0"/>
              </a:rPr>
              <a:t>Resource allocation, acquisition, budget and finance</a:t>
            </a:r>
          </a:p>
          <a:p>
            <a:pPr>
              <a:lnSpc>
                <a:spcPct val="114000"/>
              </a:lnSpc>
              <a:buBlip>
                <a:blip r:embed="rId3"/>
              </a:buBlip>
            </a:pPr>
            <a:r>
              <a:rPr lang="en-US" sz="3600" dirty="0">
                <a:latin typeface="Cambria" panose="02040503050406030204" pitchFamily="18" charset="0"/>
              </a:rPr>
              <a:t>Visioning and strategic planning</a:t>
            </a:r>
          </a:p>
          <a:p>
            <a:pPr>
              <a:lnSpc>
                <a:spcPct val="114000"/>
              </a:lnSpc>
              <a:buBlip>
                <a:blip r:embed="rId3"/>
              </a:buBlip>
            </a:pPr>
            <a:r>
              <a:rPr lang="en-US" sz="3600" dirty="0">
                <a:latin typeface="Cambria" panose="02040503050406030204" pitchFamily="18" charset="0"/>
              </a:rPr>
              <a:t>Building relationships</a:t>
            </a:r>
          </a:p>
          <a:p>
            <a:pPr>
              <a:lnSpc>
                <a:spcPct val="114000"/>
              </a:lnSpc>
              <a:buBlip>
                <a:blip r:embed="rId3"/>
              </a:buBlip>
            </a:pPr>
            <a:r>
              <a:rPr lang="en-US" sz="3600" dirty="0">
                <a:latin typeface="Cambria" panose="02040503050406030204" pitchFamily="18" charset="0"/>
              </a:rPr>
              <a:t>Program documentation</a:t>
            </a:r>
          </a:p>
        </p:txBody>
      </p:sp>
      <p:sp>
        <p:nvSpPr>
          <p:cNvPr id="9" name="TextBox 8"/>
          <p:cNvSpPr txBox="1"/>
          <p:nvPr/>
        </p:nvSpPr>
        <p:spPr>
          <a:xfrm>
            <a:off x="0" y="494284"/>
            <a:ext cx="12192000" cy="646331"/>
          </a:xfrm>
          <a:prstGeom prst="rect">
            <a:avLst/>
          </a:prstGeom>
          <a:solidFill>
            <a:srgbClr val="C00000"/>
          </a:solidFill>
        </p:spPr>
        <p:txBody>
          <a:bodyPr wrap="square" rtlCol="0">
            <a:spAutoFit/>
          </a:bodyPr>
          <a:lstStyle/>
          <a:p>
            <a:pPr algn="ctr"/>
            <a:r>
              <a:rPr lang="en-US" sz="3600" b="1" cap="small" dirty="0">
                <a:solidFill>
                  <a:schemeClr val="bg1"/>
                </a:solidFill>
                <a:latin typeface="Cambria" panose="02040503050406030204" pitchFamily="18" charset="0"/>
              </a:rPr>
              <a:t>Core Competencies </a:t>
            </a:r>
          </a:p>
        </p:txBody>
      </p:sp>
      <p:pic>
        <p:nvPicPr>
          <p:cNvPr id="3" name="Picture 2" descr="A person posing for the camera&#10;&#10;Description automatically generated">
            <a:extLst>
              <a:ext uri="{FF2B5EF4-FFF2-40B4-BE49-F238E27FC236}">
                <a16:creationId xmlns:a16="http://schemas.microsoft.com/office/drawing/2014/main" id="{8DB294FF-909E-4D09-9CF3-647153749A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3197" y="2095771"/>
            <a:ext cx="4298803" cy="4762229"/>
          </a:xfrm>
          <a:prstGeom prst="rect">
            <a:avLst/>
          </a:prstGeom>
        </p:spPr>
      </p:pic>
    </p:spTree>
    <p:extLst>
      <p:ext uri="{BB962C8B-B14F-4D97-AF65-F5344CB8AC3E}">
        <p14:creationId xmlns:p14="http://schemas.microsoft.com/office/powerpoint/2010/main" val="112024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1127760" y="1701538"/>
            <a:ext cx="4968240" cy="5023104"/>
          </a:xfrm>
          <a:prstGeom prst="rect">
            <a:avLst/>
          </a:prstGeom>
        </p:spPr>
        <p:txBody>
          <a:bodyPr>
            <a:noAutofit/>
          </a:bodyPr>
          <a:lstStyle/>
          <a:p>
            <a:pPr>
              <a:lnSpc>
                <a:spcPct val="114000"/>
              </a:lnSpc>
              <a:buBlip>
                <a:blip r:embed="rId3"/>
              </a:buBlip>
            </a:pPr>
            <a:r>
              <a:rPr lang="en-US" sz="3600" dirty="0">
                <a:latin typeface="Cambria" panose="02040503050406030204" pitchFamily="18" charset="0"/>
              </a:rPr>
              <a:t>Change agent</a:t>
            </a:r>
          </a:p>
          <a:p>
            <a:pPr>
              <a:lnSpc>
                <a:spcPct val="114000"/>
              </a:lnSpc>
              <a:buBlip>
                <a:blip r:embed="rId3"/>
              </a:buBlip>
            </a:pPr>
            <a:r>
              <a:rPr lang="en-US" sz="3600" dirty="0">
                <a:latin typeface="Cambria" panose="02040503050406030204" pitchFamily="18" charset="0"/>
              </a:rPr>
              <a:t>Problem solver</a:t>
            </a:r>
          </a:p>
          <a:p>
            <a:pPr>
              <a:lnSpc>
                <a:spcPct val="114000"/>
              </a:lnSpc>
              <a:buBlip>
                <a:blip r:embed="rId3"/>
              </a:buBlip>
            </a:pPr>
            <a:r>
              <a:rPr lang="en-US" sz="3600" dirty="0">
                <a:latin typeface="Cambria" panose="02040503050406030204" pitchFamily="18" charset="0"/>
              </a:rPr>
              <a:t>Miracle worker</a:t>
            </a:r>
          </a:p>
          <a:p>
            <a:pPr>
              <a:lnSpc>
                <a:spcPct val="114000"/>
              </a:lnSpc>
              <a:buBlip>
                <a:blip r:embed="rId3"/>
              </a:buBlip>
            </a:pPr>
            <a:r>
              <a:rPr lang="en-US" sz="3600" dirty="0">
                <a:latin typeface="Cambria" panose="02040503050406030204" pitchFamily="18" charset="0"/>
              </a:rPr>
              <a:t>Referee</a:t>
            </a:r>
          </a:p>
          <a:p>
            <a:pPr>
              <a:lnSpc>
                <a:spcPct val="114000"/>
              </a:lnSpc>
              <a:buBlip>
                <a:blip r:embed="rId3"/>
              </a:buBlip>
            </a:pPr>
            <a:r>
              <a:rPr lang="en-US" sz="3600" dirty="0">
                <a:latin typeface="Cambria" panose="02040503050406030204" pitchFamily="18" charset="0"/>
              </a:rPr>
              <a:t>Mind reader</a:t>
            </a:r>
          </a:p>
          <a:p>
            <a:pPr>
              <a:lnSpc>
                <a:spcPct val="114000"/>
              </a:lnSpc>
              <a:buBlip>
                <a:blip r:embed="rId3"/>
              </a:buBlip>
            </a:pPr>
            <a:r>
              <a:rPr lang="en-US" sz="3600" dirty="0">
                <a:latin typeface="Cambria" panose="02040503050406030204" pitchFamily="18" charset="0"/>
              </a:rPr>
              <a:t>Glue stick</a:t>
            </a:r>
          </a:p>
        </p:txBody>
      </p:sp>
      <p:sp>
        <p:nvSpPr>
          <p:cNvPr id="9" name="TextBox 8"/>
          <p:cNvSpPr txBox="1"/>
          <p:nvPr/>
        </p:nvSpPr>
        <p:spPr>
          <a:xfrm>
            <a:off x="0" y="494284"/>
            <a:ext cx="12192000" cy="738664"/>
          </a:xfrm>
          <a:prstGeom prst="rect">
            <a:avLst/>
          </a:prstGeom>
          <a:solidFill>
            <a:srgbClr val="C00000"/>
          </a:solidFill>
        </p:spPr>
        <p:txBody>
          <a:bodyPr wrap="square" rtlCol="0">
            <a:spAutoFit/>
          </a:bodyPr>
          <a:lstStyle/>
          <a:p>
            <a:pPr algn="ctr"/>
            <a:r>
              <a:rPr lang="en-US" sz="4200" b="1" cap="small" dirty="0">
                <a:solidFill>
                  <a:schemeClr val="bg1"/>
                </a:solidFill>
                <a:latin typeface="Cambria" panose="02040503050406030204" pitchFamily="18" charset="0"/>
              </a:rPr>
              <a:t>Real Expectations </a:t>
            </a:r>
          </a:p>
        </p:txBody>
      </p:sp>
      <p:pic>
        <p:nvPicPr>
          <p:cNvPr id="12" name="Picture 11" descr="A person posing for the camera&#10;&#10;Description automatically generated">
            <a:extLst>
              <a:ext uri="{FF2B5EF4-FFF2-40B4-BE49-F238E27FC236}">
                <a16:creationId xmlns:a16="http://schemas.microsoft.com/office/drawing/2014/main" id="{11482B29-5528-4081-BA6B-2D82289927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9398" y="1453724"/>
            <a:ext cx="5383197" cy="5434087"/>
          </a:xfrm>
          <a:prstGeom prst="rect">
            <a:avLst/>
          </a:prstGeom>
        </p:spPr>
      </p:pic>
    </p:spTree>
    <p:extLst>
      <p:ext uri="{BB962C8B-B14F-4D97-AF65-F5344CB8AC3E}">
        <p14:creationId xmlns:p14="http://schemas.microsoft.com/office/powerpoint/2010/main" val="12779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5" name="TextBox 4"/>
          <p:cNvSpPr txBox="1"/>
          <p:nvPr/>
        </p:nvSpPr>
        <p:spPr>
          <a:xfrm>
            <a:off x="-1" y="5348916"/>
            <a:ext cx="12191999" cy="830997"/>
          </a:xfrm>
          <a:prstGeom prst="rect">
            <a:avLst/>
          </a:prstGeom>
          <a:solidFill>
            <a:srgbClr val="002060"/>
          </a:solidFill>
        </p:spPr>
        <p:txBody>
          <a:bodyPr wrap="square" rtlCol="0">
            <a:spAutoFit/>
          </a:bodyPr>
          <a:lstStyle/>
          <a:p>
            <a:pPr algn="ctr"/>
            <a:r>
              <a:rPr lang="en-US" sz="4800" b="1" cap="small" dirty="0">
                <a:solidFill>
                  <a:schemeClr val="bg1"/>
                </a:solidFill>
                <a:latin typeface="Cambria" panose="02040503050406030204" pitchFamily="18" charset="0"/>
              </a:rPr>
              <a:t>Understanding Client’s Needs</a:t>
            </a:r>
          </a:p>
        </p:txBody>
      </p:sp>
    </p:spTree>
    <p:extLst>
      <p:ext uri="{BB962C8B-B14F-4D97-AF65-F5344CB8AC3E}">
        <p14:creationId xmlns:p14="http://schemas.microsoft.com/office/powerpoint/2010/main" val="375586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next to a tub&#10;&#10;Description generated with high confidence">
            <a:extLst>
              <a:ext uri="{FF2B5EF4-FFF2-40B4-BE49-F238E27FC236}">
                <a16:creationId xmlns:a16="http://schemas.microsoft.com/office/drawing/2014/main" id="{ECC99442-67A1-4C43-A21E-1CD2CAF08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3023796-FB71-4B88-A597-35AF4306CCEB}"/>
              </a:ext>
            </a:extLst>
          </p:cNvPr>
          <p:cNvSpPr txBox="1"/>
          <p:nvPr/>
        </p:nvSpPr>
        <p:spPr>
          <a:xfrm>
            <a:off x="5514772" y="992221"/>
            <a:ext cx="6498888" cy="5262979"/>
          </a:xfrm>
          <a:prstGeom prst="rect">
            <a:avLst/>
          </a:prstGeom>
          <a:noFill/>
        </p:spPr>
        <p:txBody>
          <a:bodyPr wrap="square" rtlCol="0">
            <a:spAutoFit/>
          </a:bodyPr>
          <a:lstStyle/>
          <a:p>
            <a:pPr algn="ctr"/>
            <a:r>
              <a:rPr lang="en-US" sz="5600">
                <a:solidFill>
                  <a:srgbClr val="C00000"/>
                </a:solidFill>
                <a:latin typeface="Comic Sans MS" panose="030F0702030302020204" pitchFamily="66" charset="0"/>
              </a:rPr>
              <a:t>You know my name, not my story. You’ve heard what I’ve done, not what I’ve been through.</a:t>
            </a:r>
          </a:p>
        </p:txBody>
      </p:sp>
    </p:spTree>
    <p:extLst>
      <p:ext uri="{BB962C8B-B14F-4D97-AF65-F5344CB8AC3E}">
        <p14:creationId xmlns:p14="http://schemas.microsoft.com/office/powerpoint/2010/main" val="118599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grayscl/>
            <a:extLst>
              <a:ext uri="{28A0092B-C50C-407E-A947-70E740481C1C}">
                <a14:useLocalDpi xmlns:a14="http://schemas.microsoft.com/office/drawing/2010/main"/>
              </a:ext>
            </a:extLst>
          </a:blip>
          <a:srcRect t="-35" b="-483"/>
          <a:stretch/>
        </p:blipFill>
        <p:spPr>
          <a:xfrm>
            <a:off x="0" y="0"/>
            <a:ext cx="1901686" cy="6927574"/>
          </a:xfrm>
          <a:prstGeom prst="rect">
            <a:avLst/>
          </a:prstGeom>
        </p:spPr>
      </p:pic>
      <p:sp>
        <p:nvSpPr>
          <p:cNvPr id="9" name="TextBox 8"/>
          <p:cNvSpPr txBox="1"/>
          <p:nvPr/>
        </p:nvSpPr>
        <p:spPr>
          <a:xfrm>
            <a:off x="640080" y="818489"/>
            <a:ext cx="7669908" cy="830997"/>
          </a:xfrm>
          <a:prstGeom prst="rect">
            <a:avLst/>
          </a:prstGeom>
          <a:solidFill>
            <a:srgbClr val="002060"/>
          </a:solidFill>
        </p:spPr>
        <p:txBody>
          <a:bodyPr wrap="square" rtlCol="0">
            <a:spAutoFit/>
          </a:bodyPr>
          <a:lstStyle/>
          <a:p>
            <a:pPr algn="r"/>
            <a:r>
              <a:rPr lang="en-US" sz="4800" b="1" cap="small" dirty="0">
                <a:solidFill>
                  <a:schemeClr val="bg1"/>
                </a:solidFill>
                <a:latin typeface="Cambria" panose="02040503050406030204" pitchFamily="18" charset="0"/>
              </a:rPr>
              <a:t>Our Clients</a:t>
            </a: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079" y="5330742"/>
            <a:ext cx="716097" cy="1256496"/>
          </a:xfrm>
          <a:prstGeom prst="rect">
            <a:avLst/>
          </a:prstGeom>
        </p:spPr>
      </p:pic>
      <p:pic>
        <p:nvPicPr>
          <p:cNvPr id="1026" name="Picture 2" descr="https://s-media-cache-ak0.pinimg.com/736x/b5/bf/65/b5bf65cd64ce990b134c60c7a8268189--meth-effects-conscience.jpg">
            <a:extLst>
              <a:ext uri="{FF2B5EF4-FFF2-40B4-BE49-F238E27FC236}">
                <a16:creationId xmlns:a16="http://schemas.microsoft.com/office/drawing/2014/main" id="{B32C8A05-FD2C-4587-B673-C88EA52DA8C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38499" y="2177467"/>
            <a:ext cx="6940481" cy="4222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object&#10;&#10;Description generated with high confidence">
            <a:extLst>
              <a:ext uri="{FF2B5EF4-FFF2-40B4-BE49-F238E27FC236}">
                <a16:creationId xmlns:a16="http://schemas.microsoft.com/office/drawing/2014/main" id="{18D75FC6-DBFE-4DE9-9761-7A3D5FC381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995703">
            <a:off x="481031" y="626653"/>
            <a:ext cx="4338896" cy="914479"/>
          </a:xfrm>
          <a:prstGeom prst="rect">
            <a:avLst/>
          </a:prstGeom>
        </p:spPr>
      </p:pic>
    </p:spTree>
    <p:extLst>
      <p:ext uri="{BB962C8B-B14F-4D97-AF65-F5344CB8AC3E}">
        <p14:creationId xmlns:p14="http://schemas.microsoft.com/office/powerpoint/2010/main" val="3168681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3359</Words>
  <Application>Microsoft Office PowerPoint</Application>
  <PresentationFormat>Widescreen</PresentationFormat>
  <Paragraphs>249</Paragraphs>
  <Slides>30</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Calibri</vt:lpstr>
      <vt:lpstr>Calibri Light</vt:lpstr>
      <vt:lpstr>Cambria</vt:lpstr>
      <vt:lpstr>Comic Sans MS</vt:lpstr>
      <vt:lpstr>Segoe Script</vt:lpstr>
      <vt:lpstr>Office Theme</vt:lpstr>
      <vt:lpstr>Treatment Court Coordinator Core Competencies</vt:lpstr>
      <vt:lpstr>Disclosure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Court Coordinator Core Competencies</dc:title>
  <dc:creator>Shane Wolf</dc:creator>
  <cp:lastModifiedBy>Shane Wolf</cp:lastModifiedBy>
  <cp:revision>35</cp:revision>
  <dcterms:created xsi:type="dcterms:W3CDTF">2017-02-28T15:08:35Z</dcterms:created>
  <dcterms:modified xsi:type="dcterms:W3CDTF">2019-09-05T15:07:49Z</dcterms:modified>
</cp:coreProperties>
</file>