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58" r:id="rId5"/>
    <p:sldId id="259" r:id="rId6"/>
    <p:sldId id="261" r:id="rId7"/>
    <p:sldId id="263"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donsweet@co.Manitowoc.wi.us" TargetMode="External"/><Relationship Id="rId2" Type="http://schemas.openxmlformats.org/officeDocument/2006/relationships/hyperlink" Target="mailto:jasonlatva@co.Manitowoc.wi.us" TargetMode="External"/><Relationship Id="rId1" Type="http://schemas.openxmlformats.org/officeDocument/2006/relationships/slideLayout" Target="../slideLayouts/slideLayout2.xml"/><Relationship Id="rId4" Type="http://schemas.openxmlformats.org/officeDocument/2006/relationships/hyperlink" Target="mailto:lorifure@co.Manitowoc.wi.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DRUG COURT-CCS INTEGRATION</a:t>
            </a:r>
            <a:endParaRPr lang="en-US" dirty="0"/>
          </a:p>
        </p:txBody>
      </p:sp>
      <p:sp>
        <p:nvSpPr>
          <p:cNvPr id="3" name="Subtitle 2"/>
          <p:cNvSpPr>
            <a:spLocks noGrp="1"/>
          </p:cNvSpPr>
          <p:nvPr>
            <p:ph type="subTitle" idx="1"/>
          </p:nvPr>
        </p:nvSpPr>
        <p:spPr/>
        <p:txBody>
          <a:bodyPr>
            <a:normAutofit lnSpcReduction="10000"/>
          </a:bodyPr>
          <a:lstStyle/>
          <a:p>
            <a:r>
              <a:rPr lang="en-US" dirty="0" smtClean="0"/>
              <a:t>JASON LATVA, MS, LPC, CSAC, ICS</a:t>
            </a:r>
          </a:p>
          <a:p>
            <a:r>
              <a:rPr lang="en-US" dirty="0" smtClean="0"/>
              <a:t>LORI FURE, MS, LCSW</a:t>
            </a:r>
          </a:p>
          <a:p>
            <a:r>
              <a:rPr lang="en-US" dirty="0" smtClean="0"/>
              <a:t>DON SWEET, BS, CSAC, ICS</a:t>
            </a:r>
            <a:endParaRPr lang="en-US" dirty="0"/>
          </a:p>
        </p:txBody>
      </p:sp>
    </p:spTree>
    <p:extLst>
      <p:ext uri="{BB962C8B-B14F-4D97-AF65-F5344CB8AC3E}">
        <p14:creationId xmlns:p14="http://schemas.microsoft.com/office/powerpoint/2010/main" val="97553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INTERGRATE CCS INTO DRUG COURT?</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Support-Can there ever be too much?</a:t>
            </a:r>
          </a:p>
          <a:p>
            <a:r>
              <a:rPr lang="en-US" sz="3200" dirty="0" smtClean="0"/>
              <a:t>Flexibility-Not confined to meeting in an office. Modeling pro-social behavior directly in the community.</a:t>
            </a:r>
          </a:p>
          <a:p>
            <a:r>
              <a:rPr lang="en-US" sz="3200" dirty="0" smtClean="0"/>
              <a:t>Skill building-Putting the skills to use in society which is where we want them using the skills.</a:t>
            </a:r>
          </a:p>
          <a:p>
            <a:r>
              <a:rPr lang="en-US" sz="3200" dirty="0" smtClean="0"/>
              <a:t>Professional support-CCS enrollment can be a big help to DC Case Managers. </a:t>
            </a:r>
            <a:endParaRPr lang="en-US" sz="3200" dirty="0"/>
          </a:p>
        </p:txBody>
      </p:sp>
    </p:spTree>
    <p:extLst>
      <p:ext uri="{BB962C8B-B14F-4D97-AF65-F5344CB8AC3E}">
        <p14:creationId xmlns:p14="http://schemas.microsoft.com/office/powerpoint/2010/main" val="212085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IDENTIFICATION OF POTENTIAL CLIENTS</a:t>
            </a:r>
            <a:endParaRPr lang="en-US" dirty="0"/>
          </a:p>
        </p:txBody>
      </p:sp>
      <p:sp>
        <p:nvSpPr>
          <p:cNvPr id="3" name="Content Placeholder 2"/>
          <p:cNvSpPr>
            <a:spLocks noGrp="1"/>
          </p:cNvSpPr>
          <p:nvPr>
            <p:ph idx="1"/>
          </p:nvPr>
        </p:nvSpPr>
        <p:spPr>
          <a:xfrm>
            <a:off x="680321" y="2336872"/>
            <a:ext cx="9613861" cy="4272933"/>
          </a:xfrm>
        </p:spPr>
        <p:txBody>
          <a:bodyPr>
            <a:normAutofit lnSpcReduction="10000"/>
          </a:bodyPr>
          <a:lstStyle/>
          <a:p>
            <a:r>
              <a:rPr lang="en-US" sz="2600" dirty="0" smtClean="0"/>
              <a:t>Consumers are identified for potential CCS enrollment upon initial interview.</a:t>
            </a:r>
          </a:p>
          <a:p>
            <a:r>
              <a:rPr lang="en-US" sz="2600" dirty="0" smtClean="0"/>
              <a:t>IF AN INDIVIDUAL SCREENS APPROPRIATE FOR DRUG COURT THEY SHOULD MOST LIKELY SCREEN APPROPRIATE FOR CCS!</a:t>
            </a:r>
          </a:p>
          <a:p>
            <a:r>
              <a:rPr lang="en-US" sz="2600" dirty="0" smtClean="0"/>
              <a:t>Once potential consumers are identified they are scheduled to meet with CCS Service Facilitator to discuss the pros and cons of CCS.</a:t>
            </a:r>
          </a:p>
          <a:p>
            <a:r>
              <a:rPr lang="en-US" sz="2600" dirty="0" smtClean="0"/>
              <a:t>CCS Service Facilitator will give examples of how CCS can benefit the specific consumers needs while in the program.</a:t>
            </a:r>
          </a:p>
          <a:p>
            <a:r>
              <a:rPr lang="en-US" sz="2600" dirty="0" smtClean="0"/>
              <a:t>Consumer is scheduled for an opening if they are willing to be in programming.</a:t>
            </a:r>
          </a:p>
          <a:p>
            <a:endParaRPr lang="en-US" dirty="0" smtClean="0"/>
          </a:p>
          <a:p>
            <a:endParaRPr lang="en-US" dirty="0"/>
          </a:p>
        </p:txBody>
      </p:sp>
    </p:spTree>
    <p:extLst>
      <p:ext uri="{BB962C8B-B14F-4D97-AF65-F5344CB8AC3E}">
        <p14:creationId xmlns:p14="http://schemas.microsoft.com/office/powerpoint/2010/main" val="16206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 CLIENT RESULTS-RECOVERY</a:t>
            </a:r>
            <a:endParaRPr lang="en-US" dirty="0"/>
          </a:p>
        </p:txBody>
      </p:sp>
      <p:sp>
        <p:nvSpPr>
          <p:cNvPr id="3" name="Content Placeholder 2"/>
          <p:cNvSpPr>
            <a:spLocks noGrp="1"/>
          </p:cNvSpPr>
          <p:nvPr>
            <p:ph idx="1"/>
          </p:nvPr>
        </p:nvSpPr>
        <p:spPr>
          <a:xfrm>
            <a:off x="680321" y="2336873"/>
            <a:ext cx="9613861" cy="4142304"/>
          </a:xfrm>
        </p:spPr>
        <p:txBody>
          <a:bodyPr>
            <a:noAutofit/>
          </a:bodyPr>
          <a:lstStyle/>
          <a:p>
            <a:r>
              <a:rPr lang="en-US" sz="2800" dirty="0" smtClean="0"/>
              <a:t>12 of 33 total clients enrolled</a:t>
            </a:r>
          </a:p>
          <a:p>
            <a:r>
              <a:rPr lang="en-US" sz="2800" dirty="0" smtClean="0"/>
              <a:t>4 of 33 clients completing enrollment</a:t>
            </a:r>
          </a:p>
          <a:p>
            <a:r>
              <a:rPr lang="en-US" sz="2800" dirty="0" smtClean="0"/>
              <a:t>Why not 33/33?</a:t>
            </a:r>
          </a:p>
          <a:p>
            <a:pPr lvl="1"/>
            <a:r>
              <a:rPr lang="en-US" sz="2400" dirty="0" smtClean="0"/>
              <a:t>Not every client wants it</a:t>
            </a:r>
          </a:p>
          <a:p>
            <a:pPr lvl="1"/>
            <a:r>
              <a:rPr lang="en-US" sz="2400" dirty="0" smtClean="0"/>
              <a:t>Some clients not on appropriate insurance</a:t>
            </a:r>
          </a:p>
          <a:p>
            <a:r>
              <a:rPr lang="en-US" sz="2800" dirty="0" smtClean="0"/>
              <a:t>10/12- No relapses while enrolled in CCS</a:t>
            </a:r>
          </a:p>
          <a:p>
            <a:r>
              <a:rPr lang="en-US" sz="2800" dirty="0" smtClean="0"/>
              <a:t>6/8- No relapses post discharge from CCS</a:t>
            </a:r>
          </a:p>
          <a:p>
            <a:r>
              <a:rPr lang="en-US" sz="2800" dirty="0" smtClean="0"/>
              <a:t>12/12- Currently engaged in treatment or active in recovery</a:t>
            </a:r>
          </a:p>
        </p:txBody>
      </p:sp>
    </p:spTree>
    <p:extLst>
      <p:ext uri="{BB962C8B-B14F-4D97-AF65-F5344CB8AC3E}">
        <p14:creationId xmlns:p14="http://schemas.microsoft.com/office/powerpoint/2010/main" val="166944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 CLIENT RESULTS-EMPLOYMENT/HOUSING/LEGAL</a:t>
            </a:r>
            <a:endParaRPr lang="en-US" dirty="0"/>
          </a:p>
        </p:txBody>
      </p:sp>
      <p:sp>
        <p:nvSpPr>
          <p:cNvPr id="3" name="Content Placeholder 2"/>
          <p:cNvSpPr>
            <a:spLocks noGrp="1"/>
          </p:cNvSpPr>
          <p:nvPr>
            <p:ph idx="1"/>
          </p:nvPr>
        </p:nvSpPr>
        <p:spPr/>
        <p:txBody>
          <a:bodyPr/>
          <a:lstStyle/>
          <a:p>
            <a:r>
              <a:rPr lang="en-US" sz="3600" dirty="0"/>
              <a:t>10/12- Gainfully </a:t>
            </a:r>
            <a:r>
              <a:rPr lang="en-US" sz="3600" dirty="0" smtClean="0"/>
              <a:t>employed (other 2 individuals active in treatment)</a:t>
            </a:r>
            <a:endParaRPr lang="en-US" sz="3600" dirty="0" smtClean="0"/>
          </a:p>
          <a:p>
            <a:r>
              <a:rPr lang="en-US" sz="3600" dirty="0"/>
              <a:t>2/12- Actively employed in the helping </a:t>
            </a:r>
            <a:r>
              <a:rPr lang="en-US" sz="3600" dirty="0" smtClean="0"/>
              <a:t>field</a:t>
            </a:r>
          </a:p>
          <a:p>
            <a:r>
              <a:rPr lang="en-US" sz="3600" dirty="0"/>
              <a:t>11/12- Independent </a:t>
            </a:r>
            <a:r>
              <a:rPr lang="en-US" sz="3600" dirty="0" smtClean="0"/>
              <a:t>living</a:t>
            </a:r>
          </a:p>
          <a:p>
            <a:r>
              <a:rPr lang="en-US" sz="3600" dirty="0"/>
              <a:t>12/12-No criminal legal charges while in CCS</a:t>
            </a:r>
          </a:p>
          <a:p>
            <a:r>
              <a:rPr lang="en-US" sz="3600" dirty="0"/>
              <a:t>8/8-No criminal legal charges post discharge</a:t>
            </a:r>
          </a:p>
          <a:p>
            <a:endParaRPr lang="en-US" sz="3200" dirty="0"/>
          </a:p>
          <a:p>
            <a:endParaRPr lang="en-US" dirty="0"/>
          </a:p>
          <a:p>
            <a:endParaRPr lang="en-US" dirty="0"/>
          </a:p>
          <a:p>
            <a:endParaRPr lang="en-US" dirty="0"/>
          </a:p>
        </p:txBody>
      </p:sp>
    </p:spTree>
    <p:extLst>
      <p:ext uri="{BB962C8B-B14F-4D97-AF65-F5344CB8AC3E}">
        <p14:creationId xmlns:p14="http://schemas.microsoft.com/office/powerpoint/2010/main" val="43684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 CLIENT RESULTS-PREGNANCY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Journal of Addiction Medicine suggests that the cost of treatment for babies born with Neonatal Abstinence Syndrome (NAS) has increased </a:t>
            </a:r>
            <a:r>
              <a:rPr lang="en-US" dirty="0" smtClean="0"/>
              <a:t>dramatically. NAS </a:t>
            </a:r>
            <a:r>
              <a:rPr lang="en-US" dirty="0"/>
              <a:t>is when a baby is born with opioids in their system and they are suffering from complications due to withdrawal of </a:t>
            </a:r>
            <a:r>
              <a:rPr lang="en-US" dirty="0" smtClean="0"/>
              <a:t>opioids. </a:t>
            </a:r>
            <a:endParaRPr lang="en-US" dirty="0"/>
          </a:p>
          <a:p>
            <a:r>
              <a:rPr lang="en-US" dirty="0" smtClean="0"/>
              <a:t>“A </a:t>
            </a:r>
            <a:r>
              <a:rPr lang="en-US" dirty="0"/>
              <a:t>majority of the costs for treating NAS is paid for by state Medicaid programs, possibly indicating the greater tendency of opiate abusing mothers to be from lower income families. The cost of a baby being born with NAS averages $66,700 compared to $3,500 cost </a:t>
            </a:r>
            <a:r>
              <a:rPr lang="en-US" dirty="0" smtClean="0"/>
              <a:t>for </a:t>
            </a:r>
            <a:r>
              <a:rPr lang="en-US" dirty="0"/>
              <a:t>healthy </a:t>
            </a:r>
            <a:r>
              <a:rPr lang="en-US" dirty="0" smtClean="0"/>
              <a:t>newborns“</a:t>
            </a:r>
          </a:p>
          <a:p>
            <a:endParaRPr lang="en-US" dirty="0"/>
          </a:p>
          <a:p>
            <a:r>
              <a:rPr lang="en-US" sz="1200" dirty="0"/>
              <a:t>http://www.news-medical.net/news/20150520/Total-costs-of-treatment-for-babies-with-neonatal-abstinence-syndrome-on-the-rise.aspx</a:t>
            </a:r>
            <a:endParaRPr lang="en-US" sz="1200" dirty="0" smtClean="0"/>
          </a:p>
          <a:p>
            <a:r>
              <a:rPr lang="en-US" sz="1200" dirty="0"/>
              <a:t>http://www.modernhealthcare.com/article/20161217/MAGAZINE/312179896</a:t>
            </a:r>
          </a:p>
        </p:txBody>
      </p:sp>
    </p:spTree>
    <p:extLst>
      <p:ext uri="{BB962C8B-B14F-4D97-AF65-F5344CB8AC3E}">
        <p14:creationId xmlns:p14="http://schemas.microsoft.com/office/powerpoint/2010/main" val="20868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 CLIENT RESULTS-PREGNANCY</a:t>
            </a:r>
            <a:endParaRPr lang="en-US" dirty="0"/>
          </a:p>
        </p:txBody>
      </p:sp>
      <p:sp>
        <p:nvSpPr>
          <p:cNvPr id="3" name="Content Placeholder 2"/>
          <p:cNvSpPr>
            <a:spLocks noGrp="1"/>
          </p:cNvSpPr>
          <p:nvPr>
            <p:ph idx="1"/>
          </p:nvPr>
        </p:nvSpPr>
        <p:spPr/>
        <p:txBody>
          <a:bodyPr>
            <a:normAutofit/>
          </a:bodyPr>
          <a:lstStyle/>
          <a:p>
            <a:r>
              <a:rPr lang="en-US" sz="3200" dirty="0" smtClean="0"/>
              <a:t>3 healthy babies born to healthy mothers. 1 baby due December 2019.</a:t>
            </a:r>
          </a:p>
          <a:p>
            <a:r>
              <a:rPr lang="en-US" sz="3200" dirty="0" smtClean="0"/>
              <a:t>10 previous children between the 4 mothers. </a:t>
            </a:r>
          </a:p>
          <a:p>
            <a:r>
              <a:rPr lang="en-US" sz="3200" dirty="0" smtClean="0"/>
              <a:t>8/10 past pregnancies the mother’s abused substances during pregnancy. </a:t>
            </a:r>
            <a:endParaRPr lang="en-US" sz="3200" dirty="0"/>
          </a:p>
        </p:txBody>
      </p:sp>
    </p:spTree>
    <p:extLst>
      <p:ext uri="{BB962C8B-B14F-4D97-AF65-F5344CB8AC3E}">
        <p14:creationId xmlns:p14="http://schemas.microsoft.com/office/powerpoint/2010/main" val="228890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	</a:t>
            </a:r>
            <a:endParaRPr lang="en-US" dirty="0"/>
          </a:p>
        </p:txBody>
      </p:sp>
      <p:sp>
        <p:nvSpPr>
          <p:cNvPr id="3" name="Content Placeholder 2"/>
          <p:cNvSpPr>
            <a:spLocks noGrp="1"/>
          </p:cNvSpPr>
          <p:nvPr>
            <p:ph idx="1"/>
          </p:nvPr>
        </p:nvSpPr>
        <p:spPr/>
        <p:txBody>
          <a:bodyPr/>
          <a:lstStyle/>
          <a:p>
            <a:r>
              <a:rPr lang="en-US" sz="3200" dirty="0" smtClean="0"/>
              <a:t>Jason Latva, </a:t>
            </a:r>
            <a:r>
              <a:rPr lang="en-US" sz="3200" dirty="0" smtClean="0">
                <a:hlinkClick r:id="rId2"/>
              </a:rPr>
              <a:t>jasonlatva@co.Manitowoc.wi.us</a:t>
            </a:r>
            <a:endParaRPr lang="en-US" sz="3200" dirty="0" smtClean="0"/>
          </a:p>
          <a:p>
            <a:r>
              <a:rPr lang="en-US" sz="3200" dirty="0" smtClean="0"/>
              <a:t>Don Sweet, </a:t>
            </a:r>
            <a:r>
              <a:rPr lang="en-US" sz="3200" dirty="0" smtClean="0">
                <a:hlinkClick r:id="rId3"/>
              </a:rPr>
              <a:t>donsweet@co.Manitowoc.wi.us</a:t>
            </a:r>
            <a:endParaRPr lang="en-US" sz="3200" dirty="0" smtClean="0"/>
          </a:p>
          <a:p>
            <a:r>
              <a:rPr lang="en-US" sz="3200" dirty="0" smtClean="0"/>
              <a:t>Lori Fure, </a:t>
            </a:r>
            <a:r>
              <a:rPr lang="en-US" sz="3200" dirty="0" smtClean="0">
                <a:hlinkClick r:id="rId4"/>
              </a:rPr>
              <a:t>lorifure@co.Manitowoc.wi.us</a:t>
            </a:r>
            <a:endParaRPr lang="en-US" sz="3200" dirty="0" smtClean="0"/>
          </a:p>
          <a:p>
            <a:endParaRPr lang="en-US" dirty="0"/>
          </a:p>
        </p:txBody>
      </p:sp>
    </p:spTree>
    <p:extLst>
      <p:ext uri="{BB962C8B-B14F-4D97-AF65-F5344CB8AC3E}">
        <p14:creationId xmlns:p14="http://schemas.microsoft.com/office/powerpoint/2010/main" val="169701820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509</TotalTime>
  <Words>428</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DRUG COURT-CCS INTEGRATION</vt:lpstr>
      <vt:lpstr>WHY INTERGRATE CCS INTO DRUG COURT?</vt:lpstr>
      <vt:lpstr>IDENTIFICATION OF POTENTIAL CLIENTS</vt:lpstr>
      <vt:lpstr>CCS CLIENT RESULTS-RECOVERY</vt:lpstr>
      <vt:lpstr>CCS CLIENT RESULTS-EMPLOYMENT/HOUSING/LEGAL</vt:lpstr>
      <vt:lpstr>CCS CLIENT RESULTS-PREGNANCY</vt:lpstr>
      <vt:lpstr>CCS CLIENT RESULTS-PREGNANCY</vt:lpstr>
      <vt:lpstr>CONTACTS </vt:lpstr>
    </vt:vector>
  </TitlesOfParts>
  <Company>Manitowoc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COURT-CCS INTEGRATION</dc:title>
  <dc:creator>Jason Latva</dc:creator>
  <cp:lastModifiedBy>Jason Latva</cp:lastModifiedBy>
  <cp:revision>20</cp:revision>
  <dcterms:created xsi:type="dcterms:W3CDTF">2019-09-24T19:37:56Z</dcterms:created>
  <dcterms:modified xsi:type="dcterms:W3CDTF">2019-10-02T18:41:11Z</dcterms:modified>
</cp:coreProperties>
</file>