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9"/>
  </p:notesMasterIdLst>
  <p:handoutMasterIdLst>
    <p:handoutMasterId r:id="rId10"/>
  </p:handoutMasterIdLst>
  <p:sldIdLst>
    <p:sldId id="256" r:id="rId2"/>
    <p:sldId id="257" r:id="rId3"/>
    <p:sldId id="261" r:id="rId4"/>
    <p:sldId id="262" r:id="rId5"/>
    <p:sldId id="263" r:id="rId6"/>
    <p:sldId id="266" r:id="rId7"/>
    <p:sldId id="265"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94" autoAdjust="0"/>
  </p:normalViewPr>
  <p:slideViewPr>
    <p:cSldViewPr snapToGrid="0">
      <p:cViewPr varScale="1">
        <p:scale>
          <a:sx n="86" d="100"/>
          <a:sy n="86" d="100"/>
        </p:scale>
        <p:origin x="129" y="45"/>
      </p:cViewPr>
      <p:guideLst/>
    </p:cSldViewPr>
  </p:slideViewPr>
  <p:notesTextViewPr>
    <p:cViewPr>
      <p:scale>
        <a:sx n="1" d="1"/>
        <a:sy n="1" d="1"/>
      </p:scale>
      <p:origin x="0" y="0"/>
    </p:cViewPr>
  </p:notesTextViewPr>
  <p:notesViewPr>
    <p:cSldViewPr snapToGrid="0">
      <p:cViewPr varScale="1">
        <p:scale>
          <a:sx n="69" d="100"/>
          <a:sy n="69" d="100"/>
        </p:scale>
        <p:origin x="1518"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10F1F9-6F1E-4A54-9C63-05D0DF3EE7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BBDDCFE-3818-4A49-880B-35B7D73F0B3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0C64F6-FBB1-4F63-AC93-5DEC908C5010}" type="datetimeFigureOut">
              <a:rPr lang="en-US" smtClean="0"/>
              <a:t>10/3/2019</a:t>
            </a:fld>
            <a:endParaRPr lang="en-US"/>
          </a:p>
        </p:txBody>
      </p:sp>
      <p:sp>
        <p:nvSpPr>
          <p:cNvPr id="4" name="Footer Placeholder 3">
            <a:extLst>
              <a:ext uri="{FF2B5EF4-FFF2-40B4-BE49-F238E27FC236}">
                <a16:creationId xmlns:a16="http://schemas.microsoft.com/office/drawing/2014/main" id="{FD9870CE-B411-4296-A599-AD9797E62EE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FF481EC-92A8-44AF-BC69-AA5D577427B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4BDF15-4DCE-447C-861A-C2D94AF7D714}" type="slidenum">
              <a:rPr lang="en-US" smtClean="0"/>
              <a:t>‹#›</a:t>
            </a:fld>
            <a:endParaRPr lang="en-US"/>
          </a:p>
        </p:txBody>
      </p:sp>
    </p:spTree>
    <p:extLst>
      <p:ext uri="{BB962C8B-B14F-4D97-AF65-F5344CB8AC3E}">
        <p14:creationId xmlns:p14="http://schemas.microsoft.com/office/powerpoint/2010/main" val="213246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CF921C-4516-486D-A1DE-ABA92996E67F}" type="datetimeFigureOut">
              <a:rPr lang="en-US" smtClean="0"/>
              <a:t>10/3/2019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9F8593-9F30-4ED2-8E65-076DEC41CFC8}" type="slidenum">
              <a:rPr lang="en-US" smtClean="0"/>
              <a:t>‹#›</a:t>
            </a:fld>
            <a:endParaRPr lang="en-US"/>
          </a:p>
        </p:txBody>
      </p:sp>
    </p:spTree>
    <p:extLst>
      <p:ext uri="{BB962C8B-B14F-4D97-AF65-F5344CB8AC3E}">
        <p14:creationId xmlns:p14="http://schemas.microsoft.com/office/powerpoint/2010/main" val="403374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reatmentcourts.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ndci.or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reatmentcourts.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dci.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Cody </a:t>
            </a:r>
            <a:r>
              <a:rPr lang="en-US" dirty="0" err="1"/>
              <a:t>Westergren</a:t>
            </a:r>
            <a:r>
              <a:rPr lang="en-US" dirty="0"/>
              <a:t> and I am with the SD Problem-Solving Courts. I started with the courts in October of 2019. One of the items we were finding an issue with in SD is training, Team members were given the training but no one was responsible for following up on the needed training. So I have taken on that task for our courts.</a:t>
            </a:r>
          </a:p>
        </p:txBody>
      </p:sp>
      <p:sp>
        <p:nvSpPr>
          <p:cNvPr id="4" name="Slide Number Placeholder 3"/>
          <p:cNvSpPr>
            <a:spLocks noGrp="1"/>
          </p:cNvSpPr>
          <p:nvPr>
            <p:ph type="sldNum" sz="quarter" idx="10"/>
          </p:nvPr>
        </p:nvSpPr>
        <p:spPr/>
        <p:txBody>
          <a:bodyPr/>
          <a:lstStyle/>
          <a:p>
            <a:fld id="{DE9F8593-9F30-4ED2-8E65-076DEC41CFC8}" type="slidenum">
              <a:rPr lang="en-US" smtClean="0"/>
              <a:t>1</a:t>
            </a:fld>
            <a:endParaRPr lang="en-US"/>
          </a:p>
        </p:txBody>
      </p:sp>
    </p:spTree>
    <p:extLst>
      <p:ext uri="{BB962C8B-B14F-4D97-AF65-F5344CB8AC3E}">
        <p14:creationId xmlns:p14="http://schemas.microsoft.com/office/powerpoint/2010/main" val="142026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and everyone on the team must take the training if they are sitting on the team. The Judge, The Coordinator, the CSO, the Defense Attorney, Law Enforcement, Treatment (both chemical dependency treatment and mental health treatment, and any type of Alumni, Recovery Groups, Mentor Coordinators and Veteran Service Officers. Once I am notified of the new team member I reach out to them via email and let them know who I am and that I will be sending them an orientation packet for being on the team. The orientation packet we send out has a copy of the Best Practices as well as the Orientation Requirements. I then put the name on my Excel Tracking form and the date the packet was sent in the mail. I do allow two days for mailing before I start counting their 30 days. Once day 30 has hit I send an email asking them how they are coming with the training or if they have any questions about the training. This usually alerts them that they have not completed the training or that they have not sent me something from the training. We discuss what I have received and what is missing; if there are missing items we agree on a new deadline date (usually within 7 days) and then we talk about what is required by the 60 day mark. Usually after this conversation I don’t have any trouble with getting certificates on time. If I don’t receive them I again send an email outlining what I need from them and what is still due and by when. </a:t>
            </a:r>
          </a:p>
        </p:txBody>
      </p:sp>
      <p:sp>
        <p:nvSpPr>
          <p:cNvPr id="4" name="Slide Number Placeholder 3"/>
          <p:cNvSpPr>
            <a:spLocks noGrp="1"/>
          </p:cNvSpPr>
          <p:nvPr>
            <p:ph type="sldNum" sz="quarter" idx="10"/>
          </p:nvPr>
        </p:nvSpPr>
        <p:spPr/>
        <p:txBody>
          <a:bodyPr/>
          <a:lstStyle/>
          <a:p>
            <a:fld id="{DE9F8593-9F30-4ED2-8E65-076DEC41CFC8}" type="slidenum">
              <a:rPr lang="en-US" smtClean="0"/>
              <a:t>2</a:t>
            </a:fld>
            <a:endParaRPr lang="en-US"/>
          </a:p>
        </p:txBody>
      </p:sp>
    </p:spTree>
    <p:extLst>
      <p:ext uri="{BB962C8B-B14F-4D97-AF65-F5344CB8AC3E}">
        <p14:creationId xmlns:p14="http://schemas.microsoft.com/office/powerpoint/2010/main" val="22945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latin typeface="Arial" panose="020B0604020202020204" pitchFamily="34" charset="0"/>
                <a:cs typeface="Arial" panose="020B0604020202020204" pitchFamily="34" charset="0"/>
              </a:rPr>
              <a:t>Review the Policy Manual </a:t>
            </a:r>
          </a:p>
          <a:p>
            <a:pPr lvl="0"/>
            <a:r>
              <a:rPr lang="en-US" sz="1200" b="0" dirty="0">
                <a:latin typeface="Arial" panose="020B0604020202020204" pitchFamily="34" charset="0"/>
                <a:cs typeface="Arial" panose="020B0604020202020204" pitchFamily="34" charset="0"/>
              </a:rPr>
              <a:t>Review the Participant Handbook Understand the Phase Structure &amp; Phase Requirements</a:t>
            </a:r>
          </a:p>
          <a:p>
            <a:pPr lvl="0"/>
            <a:r>
              <a:rPr lang="en-US" sz="1200" b="0" dirty="0">
                <a:latin typeface="Arial" panose="020B0604020202020204" pitchFamily="34" charset="0"/>
                <a:cs typeface="Arial" panose="020B0604020202020204" pitchFamily="34" charset="0"/>
              </a:rPr>
              <a:t>Review the Adult Drug Court Best Practices Volume I &amp; Volume II (</a:t>
            </a:r>
          </a:p>
          <a:p>
            <a:pPr lvl="0"/>
            <a:r>
              <a:rPr lang="en-US" sz="1200" b="0" dirty="0">
                <a:latin typeface="Arial" panose="020B0604020202020204" pitchFamily="34" charset="0"/>
                <a:cs typeface="Arial" panose="020B0604020202020204" pitchFamily="34" charset="0"/>
              </a:rPr>
              <a:t>Create an account at </a:t>
            </a:r>
            <a:r>
              <a:rPr lang="en-US" sz="1200" b="0" u="sng" dirty="0">
                <a:latin typeface="Arial" panose="020B0604020202020204" pitchFamily="34" charset="0"/>
                <a:cs typeface="Arial" panose="020B0604020202020204" pitchFamily="34" charset="0"/>
                <a:hlinkClick r:id="rId3"/>
              </a:rPr>
              <a:t>www.treatmentcourts.org</a:t>
            </a:r>
            <a:r>
              <a:rPr lang="en-US" sz="1200" b="0" dirty="0">
                <a:latin typeface="Arial" panose="020B0604020202020204" pitchFamily="34" charset="0"/>
                <a:cs typeface="Arial" panose="020B0604020202020204" pitchFamily="34" charset="0"/>
              </a:rPr>
              <a:t> and complete </a:t>
            </a:r>
          </a:p>
          <a:p>
            <a:pPr lvl="3"/>
            <a:r>
              <a:rPr lang="en-US" sz="1200" b="0" dirty="0">
                <a:latin typeface="Arial" panose="020B0604020202020204" pitchFamily="34" charset="0"/>
                <a:cs typeface="Arial" panose="020B0604020202020204" pitchFamily="34" charset="0"/>
              </a:rPr>
              <a:t>Role of the… (</a:t>
            </a:r>
            <a:r>
              <a:rPr lang="en-US" sz="1200" b="0" i="1" u="sng" dirty="0">
                <a:latin typeface="Arial" panose="020B0604020202020204" pitchFamily="34" charset="0"/>
                <a:cs typeface="Arial" panose="020B0604020202020204" pitchFamily="34" charset="0"/>
              </a:rPr>
              <a:t>in your specific role with the team) </a:t>
            </a:r>
            <a:endParaRPr lang="en-US" sz="1200" b="0" dirty="0">
              <a:latin typeface="Arial" panose="020B0604020202020204" pitchFamily="34" charset="0"/>
              <a:cs typeface="Arial" panose="020B0604020202020204" pitchFamily="34" charset="0"/>
            </a:endParaRPr>
          </a:p>
          <a:p>
            <a:pPr lvl="4"/>
            <a:r>
              <a:rPr lang="en-US" sz="1200" b="0" dirty="0">
                <a:latin typeface="Arial" panose="020B0604020202020204" pitchFamily="34" charset="0"/>
                <a:cs typeface="Arial" panose="020B0604020202020204" pitchFamily="34" charset="0"/>
              </a:rPr>
              <a:t>Treatment Provider (38 min)</a:t>
            </a:r>
          </a:p>
          <a:p>
            <a:pPr lvl="4"/>
            <a:r>
              <a:rPr lang="en-US" sz="1200" b="0" dirty="0">
                <a:latin typeface="Arial" panose="020B0604020202020204" pitchFamily="34" charset="0"/>
                <a:cs typeface="Arial" panose="020B0604020202020204" pitchFamily="34" charset="0"/>
              </a:rPr>
              <a:t>Coordinator (35 min)</a:t>
            </a:r>
          </a:p>
          <a:p>
            <a:pPr lvl="4"/>
            <a:r>
              <a:rPr lang="en-US" sz="1200" b="0" dirty="0">
                <a:latin typeface="Arial" panose="020B0604020202020204" pitchFamily="34" charset="0"/>
                <a:cs typeface="Arial" panose="020B0604020202020204" pitchFamily="34" charset="0"/>
              </a:rPr>
              <a:t>Judge (1-hour 25 min)</a:t>
            </a:r>
          </a:p>
          <a:p>
            <a:pPr lvl="4"/>
            <a:r>
              <a:rPr lang="en-US" sz="1200" b="0" dirty="0">
                <a:latin typeface="Arial" panose="020B0604020202020204" pitchFamily="34" charset="0"/>
                <a:cs typeface="Arial" panose="020B0604020202020204" pitchFamily="34" charset="0"/>
              </a:rPr>
              <a:t>Probation Officer (1 hour)</a:t>
            </a:r>
          </a:p>
          <a:p>
            <a:pPr lvl="4"/>
            <a:r>
              <a:rPr lang="en-US" sz="1200" b="0" dirty="0">
                <a:latin typeface="Arial" panose="020B0604020202020204" pitchFamily="34" charset="0"/>
                <a:cs typeface="Arial" panose="020B0604020202020204" pitchFamily="34" charset="0"/>
              </a:rPr>
              <a:t>Defense Attorney (19 min)</a:t>
            </a:r>
          </a:p>
          <a:p>
            <a:pPr lvl="4"/>
            <a:r>
              <a:rPr lang="en-US" sz="1200" b="0" dirty="0">
                <a:latin typeface="Arial" panose="020B0604020202020204" pitchFamily="34" charset="0"/>
                <a:cs typeface="Arial" panose="020B0604020202020204" pitchFamily="34" charset="0"/>
              </a:rPr>
              <a:t>Prosecutor (73 min)</a:t>
            </a:r>
          </a:p>
          <a:p>
            <a:pPr lvl="4"/>
            <a:r>
              <a:rPr lang="en-US" sz="1200" b="0" dirty="0">
                <a:latin typeface="Arial" panose="020B0604020202020204" pitchFamily="34" charset="0"/>
                <a:cs typeface="Arial" panose="020B0604020202020204" pitchFamily="34" charset="0"/>
              </a:rPr>
              <a:t>Law Enforcement representatives review “Law Enforcement Guide to Treatment Court” at </a:t>
            </a:r>
            <a:r>
              <a:rPr lang="en-US" sz="1200" b="0" u="sng" dirty="0">
                <a:latin typeface="Arial" panose="020B0604020202020204" pitchFamily="34" charset="0"/>
                <a:cs typeface="Arial" panose="020B0604020202020204" pitchFamily="34" charset="0"/>
                <a:hlinkClick r:id="rId4"/>
              </a:rPr>
              <a:t>www.ndci.org</a:t>
            </a:r>
            <a:r>
              <a:rPr lang="en-US" sz="1200" b="0" dirty="0">
                <a:latin typeface="Arial" panose="020B0604020202020204" pitchFamily="34" charset="0"/>
                <a:cs typeface="Arial" panose="020B0604020202020204" pitchFamily="34" charset="0"/>
              </a:rPr>
              <a:t> – Resources – Training – E-Learning</a:t>
            </a:r>
          </a:p>
          <a:p>
            <a:r>
              <a:rPr lang="en-US" sz="1200" b="0" dirty="0">
                <a:latin typeface="Arial" panose="020B0604020202020204" pitchFamily="34" charset="0"/>
                <a:cs typeface="Arial" panose="020B0604020202020204" pitchFamily="34" charset="0"/>
              </a:rPr>
              <a:t>At </a:t>
            </a:r>
            <a:r>
              <a:rPr lang="en-US" sz="1200" b="0" u="sng" dirty="0">
                <a:solidFill>
                  <a:schemeClr val="accent1"/>
                </a:solidFill>
                <a:latin typeface="Arial" panose="020B0604020202020204" pitchFamily="34" charset="0"/>
                <a:cs typeface="Arial" panose="020B0604020202020204" pitchFamily="34" charset="0"/>
                <a:hlinkClick r:id="rId3"/>
              </a:rPr>
              <a:t>www.treatmentcourts.org</a:t>
            </a:r>
            <a:r>
              <a:rPr lang="en-US" sz="1200" b="0" dirty="0">
                <a:latin typeface="Arial" panose="020B0604020202020204" pitchFamily="34" charset="0"/>
                <a:cs typeface="Arial" panose="020B0604020202020204" pitchFamily="34" charset="0"/>
              </a:rPr>
              <a:t>, complete:  </a:t>
            </a:r>
          </a:p>
          <a:p>
            <a:pPr lvl="0"/>
            <a:r>
              <a:rPr lang="en-US" sz="1200" b="0" dirty="0">
                <a:latin typeface="Arial" panose="020B0604020202020204" pitchFamily="34" charset="0"/>
                <a:cs typeface="Arial" panose="020B0604020202020204" pitchFamily="34" charset="0"/>
              </a:rPr>
              <a:t>Understanding Drug Use and Addiction (65 minutes)</a:t>
            </a:r>
          </a:p>
          <a:p>
            <a:pPr lvl="0"/>
            <a:r>
              <a:rPr lang="en-US" sz="1200" b="0" dirty="0">
                <a:latin typeface="Arial" panose="020B0604020202020204" pitchFamily="34" charset="0"/>
                <a:cs typeface="Arial" panose="020B0604020202020204" pitchFamily="34" charset="0"/>
              </a:rPr>
              <a:t>Confidentiality (27 minutes)</a:t>
            </a:r>
          </a:p>
          <a:p>
            <a:pPr lvl="0"/>
            <a:r>
              <a:rPr lang="en-US" sz="1200" b="0" dirty="0">
                <a:latin typeface="Arial" panose="020B0604020202020204" pitchFamily="34" charset="0"/>
                <a:cs typeface="Arial" panose="020B0604020202020204" pitchFamily="34" charset="0"/>
              </a:rPr>
              <a:t>Incentives and Sanctions (40 minutes)                              </a:t>
            </a:r>
          </a:p>
          <a:p>
            <a:endParaRPr lang="en-US" dirty="0"/>
          </a:p>
        </p:txBody>
      </p:sp>
      <p:sp>
        <p:nvSpPr>
          <p:cNvPr id="4" name="Slide Number Placeholder 3"/>
          <p:cNvSpPr>
            <a:spLocks noGrp="1"/>
          </p:cNvSpPr>
          <p:nvPr>
            <p:ph type="sldNum" sz="quarter" idx="10"/>
          </p:nvPr>
        </p:nvSpPr>
        <p:spPr/>
        <p:txBody>
          <a:bodyPr/>
          <a:lstStyle/>
          <a:p>
            <a:fld id="{DE9F8593-9F30-4ED2-8E65-076DEC41CFC8}" type="slidenum">
              <a:rPr lang="en-US" smtClean="0"/>
              <a:t>3</a:t>
            </a:fld>
            <a:endParaRPr lang="en-US"/>
          </a:p>
        </p:txBody>
      </p:sp>
    </p:spTree>
    <p:extLst>
      <p:ext uri="{BB962C8B-B14F-4D97-AF65-F5344CB8AC3E}">
        <p14:creationId xmlns:p14="http://schemas.microsoft.com/office/powerpoint/2010/main" val="270470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latin typeface="Arial" panose="020B0604020202020204" pitchFamily="34" charset="0"/>
                <a:cs typeface="Arial" panose="020B0604020202020204" pitchFamily="34" charset="0"/>
              </a:rPr>
              <a:t>Complete the remaining </a:t>
            </a:r>
            <a:r>
              <a:rPr lang="en-US" sz="1200" b="0" u="sng" dirty="0">
                <a:latin typeface="Arial" panose="020B0604020202020204" pitchFamily="34" charset="0"/>
                <a:cs typeface="Arial" panose="020B0604020202020204" pitchFamily="34" charset="0"/>
                <a:hlinkClick r:id="rId3"/>
              </a:rPr>
              <a:t>www.treatmentcourts.org</a:t>
            </a:r>
            <a:r>
              <a:rPr lang="en-US" sz="1200" b="0" dirty="0">
                <a:latin typeface="Arial" panose="020B0604020202020204" pitchFamily="34" charset="0"/>
                <a:cs typeface="Arial" panose="020B0604020202020204" pitchFamily="34" charset="0"/>
              </a:rPr>
              <a:t>  Adult Drug Court lessons</a:t>
            </a:r>
          </a:p>
          <a:p>
            <a:pPr lvl="1"/>
            <a:r>
              <a:rPr lang="en-US" sz="1200" b="0" dirty="0">
                <a:latin typeface="Arial" panose="020B0604020202020204" pitchFamily="34" charset="0"/>
                <a:cs typeface="Arial" panose="020B0604020202020204" pitchFamily="34" charset="0"/>
              </a:rPr>
              <a:t>Successful Drug Testing (68 min)</a:t>
            </a:r>
          </a:p>
          <a:p>
            <a:pPr lvl="1"/>
            <a:r>
              <a:rPr lang="en-US" sz="1200" b="0" dirty="0">
                <a:latin typeface="Arial" panose="020B0604020202020204" pitchFamily="34" charset="0"/>
                <a:cs typeface="Arial" panose="020B0604020202020204" pitchFamily="34" charset="0"/>
              </a:rPr>
              <a:t>Cultural Competency (43 min)</a:t>
            </a:r>
          </a:p>
          <a:p>
            <a:pPr lvl="1"/>
            <a:r>
              <a:rPr lang="en-US" sz="1200" b="0" dirty="0">
                <a:latin typeface="Arial" panose="020B0604020202020204" pitchFamily="34" charset="0"/>
                <a:cs typeface="Arial" panose="020B0604020202020204" pitchFamily="34" charset="0"/>
              </a:rPr>
              <a:t>Trauma Informed Care (32 min)</a:t>
            </a:r>
          </a:p>
          <a:p>
            <a:pPr lvl="1"/>
            <a:r>
              <a:rPr lang="en-US" sz="1200" b="0" dirty="0">
                <a:latin typeface="Arial" panose="020B0604020202020204" pitchFamily="34" charset="0"/>
                <a:cs typeface="Arial" panose="020B0604020202020204" pitchFamily="34" charset="0"/>
              </a:rPr>
              <a:t>Implementing Evidence-Based Practice (69 min)</a:t>
            </a:r>
          </a:p>
          <a:p>
            <a:endParaRPr lang="en-US" dirty="0"/>
          </a:p>
        </p:txBody>
      </p:sp>
      <p:sp>
        <p:nvSpPr>
          <p:cNvPr id="4" name="Slide Number Placeholder 3"/>
          <p:cNvSpPr>
            <a:spLocks noGrp="1"/>
          </p:cNvSpPr>
          <p:nvPr>
            <p:ph type="sldNum" sz="quarter" idx="10"/>
          </p:nvPr>
        </p:nvSpPr>
        <p:spPr/>
        <p:txBody>
          <a:bodyPr/>
          <a:lstStyle/>
          <a:p>
            <a:fld id="{DE9F8593-9F30-4ED2-8E65-076DEC41CFC8}" type="slidenum">
              <a:rPr lang="en-US" smtClean="0"/>
              <a:t>4</a:t>
            </a:fld>
            <a:endParaRPr lang="en-US"/>
          </a:p>
        </p:txBody>
      </p:sp>
    </p:spTree>
    <p:extLst>
      <p:ext uri="{BB962C8B-B14F-4D97-AF65-F5344CB8AC3E}">
        <p14:creationId xmlns:p14="http://schemas.microsoft.com/office/powerpoint/2010/main" val="175050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latin typeface="Arial" panose="020B0604020202020204" pitchFamily="34" charset="0"/>
                <a:cs typeface="Arial" panose="020B0604020202020204" pitchFamily="34" charset="0"/>
              </a:rPr>
              <a:t>Review the following publications at </a:t>
            </a:r>
            <a:r>
              <a:rPr lang="en-US" sz="1200" b="0" u="sng" dirty="0">
                <a:latin typeface="Arial" panose="020B0604020202020204" pitchFamily="34" charset="0"/>
                <a:cs typeface="Arial" panose="020B0604020202020204" pitchFamily="34" charset="0"/>
                <a:hlinkClick r:id="rId3"/>
              </a:rPr>
              <a:t>www.ndci.org</a:t>
            </a:r>
            <a:r>
              <a:rPr lang="en-US" sz="1200" b="0" dirty="0">
                <a:latin typeface="Arial" panose="020B0604020202020204" pitchFamily="34" charset="0"/>
                <a:cs typeface="Arial" panose="020B0604020202020204" pitchFamily="34" charset="0"/>
              </a:rPr>
              <a:t> – Resources –Publications – Fact Sheets: </a:t>
            </a:r>
          </a:p>
          <a:p>
            <a:pPr lvl="0"/>
            <a:r>
              <a:rPr lang="en-US" sz="1200" b="0" dirty="0">
                <a:latin typeface="Arial" panose="020B0604020202020204" pitchFamily="34" charset="0"/>
                <a:cs typeface="Arial" panose="020B0604020202020204" pitchFamily="34" charset="0"/>
              </a:rPr>
              <a:t>(All Team members)</a:t>
            </a:r>
          </a:p>
          <a:p>
            <a:pPr lvl="0"/>
            <a:r>
              <a:rPr lang="en-US" sz="1200" b="0" dirty="0">
                <a:latin typeface="Arial" panose="020B0604020202020204" pitchFamily="34" charset="0"/>
                <a:cs typeface="Arial" panose="020B0604020202020204" pitchFamily="34" charset="0"/>
              </a:rPr>
              <a:t>Making the Most of Incentives and Sanctions (12 pages)</a:t>
            </a:r>
          </a:p>
          <a:p>
            <a:pPr lvl="0"/>
            <a:r>
              <a:rPr lang="en-US" sz="1200" b="0" dirty="0">
                <a:latin typeface="Arial" panose="020B0604020202020204" pitchFamily="34" charset="0"/>
                <a:cs typeface="Arial" panose="020B0604020202020204" pitchFamily="34" charset="0"/>
              </a:rPr>
              <a:t>Targeting the Right Participants for Adult Drug Court (12 pages)</a:t>
            </a:r>
          </a:p>
          <a:p>
            <a:r>
              <a:rPr lang="en-US" sz="1200" b="0" dirty="0">
                <a:latin typeface="Arial" panose="020B0604020202020204" pitchFamily="34" charset="0"/>
                <a:cs typeface="Arial" panose="020B0604020202020204" pitchFamily="34" charset="0"/>
              </a:rPr>
              <a:t>Treatment Providers:</a:t>
            </a:r>
          </a:p>
          <a:p>
            <a:pPr lvl="0"/>
            <a:r>
              <a:rPr lang="en-US" sz="1200" b="0" dirty="0">
                <a:latin typeface="Arial" panose="020B0604020202020204" pitchFamily="34" charset="0"/>
                <a:cs typeface="Arial" panose="020B0604020202020204" pitchFamily="34" charset="0"/>
              </a:rPr>
              <a:t>The Responsible Use of MAT for Treatment Court Participants (16 pages)</a:t>
            </a:r>
          </a:p>
          <a:p>
            <a:pPr lvl="0"/>
            <a:r>
              <a:rPr lang="en-US" sz="1200" b="0" dirty="0">
                <a:latin typeface="Arial" panose="020B0604020202020204" pitchFamily="34" charset="0"/>
                <a:cs typeface="Arial" panose="020B0604020202020204" pitchFamily="34" charset="0"/>
              </a:rPr>
              <a:t>Understanding and Detecting Prescription Drug Misuse and Misuse Disorders (18 pages)</a:t>
            </a:r>
          </a:p>
          <a:p>
            <a:pPr lvl="0"/>
            <a:r>
              <a:rPr lang="en-US" sz="1200" b="0" dirty="0">
                <a:latin typeface="Arial" panose="020B0604020202020204" pitchFamily="34" charset="0"/>
                <a:cs typeface="Arial" panose="020B0604020202020204" pitchFamily="34" charset="0"/>
              </a:rPr>
              <a:t>Six Steps to Improve Outcomes for Adults with Co-Occurring Disorders (28 pages)</a:t>
            </a:r>
          </a:p>
          <a:p>
            <a:r>
              <a:rPr lang="en-US" sz="1200" b="0" dirty="0">
                <a:latin typeface="Arial" panose="020B0604020202020204" pitchFamily="34" charset="0"/>
                <a:cs typeface="Arial" panose="020B0604020202020204" pitchFamily="34" charset="0"/>
              </a:rPr>
              <a:t>Court Services Officers:</a:t>
            </a:r>
          </a:p>
          <a:p>
            <a:pPr lvl="1"/>
            <a:r>
              <a:rPr lang="en-US" sz="1200" b="0" dirty="0">
                <a:latin typeface="Arial" panose="020B0604020202020204" pitchFamily="34" charset="0"/>
                <a:cs typeface="Arial" panose="020B0604020202020204" pitchFamily="34" charset="0"/>
              </a:rPr>
              <a:t>Probation Practices in Treatment Court (16 pages)</a:t>
            </a:r>
          </a:p>
          <a:p>
            <a:pPr lvl="1"/>
            <a:r>
              <a:rPr lang="en-US" sz="1200" b="0" dirty="0">
                <a:latin typeface="Arial" panose="020B0604020202020204" pitchFamily="34" charset="0"/>
                <a:cs typeface="Arial" panose="020B0604020202020204" pitchFamily="34" charset="0"/>
              </a:rPr>
              <a:t>Selecting and Using Risk Need Assessments (23 pages)</a:t>
            </a:r>
          </a:p>
          <a:p>
            <a:pPr lvl="1"/>
            <a:r>
              <a:rPr lang="en-US" sz="1200" b="0" dirty="0">
                <a:latin typeface="Arial" panose="020B0604020202020204" pitchFamily="34" charset="0"/>
                <a:cs typeface="Arial" panose="020B0604020202020204" pitchFamily="34" charset="0"/>
              </a:rPr>
              <a:t>Understanding and Detecting Prescription Drug Misuse and Misuse Disorders (18 pages)</a:t>
            </a:r>
          </a:p>
          <a:p>
            <a:pPr lvl="1"/>
            <a:r>
              <a:rPr lang="en-US" sz="1200" b="0" dirty="0">
                <a:latin typeface="Arial" panose="020B0604020202020204" pitchFamily="34" charset="0"/>
                <a:cs typeface="Arial" panose="020B0604020202020204" pitchFamily="34" charset="0"/>
              </a:rPr>
              <a:t>Designer Drugs: What Drug Court Practitioners Need to Know (14 pages)</a:t>
            </a:r>
          </a:p>
          <a:p>
            <a:pPr lvl="1"/>
            <a:r>
              <a:rPr lang="en-US" sz="1200" b="0" dirty="0">
                <a:latin typeface="Arial" panose="020B0604020202020204" pitchFamily="34" charset="0"/>
                <a:cs typeface="Arial" panose="020B0604020202020204" pitchFamily="34" charset="0"/>
              </a:rPr>
              <a:t>The Marijuana Detection Window (16 pages)</a:t>
            </a:r>
          </a:p>
          <a:p>
            <a:endParaRPr lang="en-US" dirty="0"/>
          </a:p>
        </p:txBody>
      </p:sp>
      <p:sp>
        <p:nvSpPr>
          <p:cNvPr id="4" name="Slide Number Placeholder 3"/>
          <p:cNvSpPr>
            <a:spLocks noGrp="1"/>
          </p:cNvSpPr>
          <p:nvPr>
            <p:ph type="sldNum" sz="quarter" idx="10"/>
          </p:nvPr>
        </p:nvSpPr>
        <p:spPr/>
        <p:txBody>
          <a:bodyPr/>
          <a:lstStyle/>
          <a:p>
            <a:fld id="{DE9F8593-9F30-4ED2-8E65-076DEC41CFC8}" type="slidenum">
              <a:rPr lang="en-US" smtClean="0"/>
              <a:t>5</a:t>
            </a:fld>
            <a:endParaRPr lang="en-US"/>
          </a:p>
        </p:txBody>
      </p:sp>
    </p:spTree>
    <p:extLst>
      <p:ext uri="{BB962C8B-B14F-4D97-AF65-F5344CB8AC3E}">
        <p14:creationId xmlns:p14="http://schemas.microsoft.com/office/powerpoint/2010/main" val="61996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recently added language to our yearly contracts so anyone providing services to our clients/participants has the minimal training needed to have a better understanding of Problem-Solving Courts.</a:t>
            </a:r>
          </a:p>
        </p:txBody>
      </p:sp>
      <p:sp>
        <p:nvSpPr>
          <p:cNvPr id="4" name="Slide Number Placeholder 3"/>
          <p:cNvSpPr>
            <a:spLocks noGrp="1"/>
          </p:cNvSpPr>
          <p:nvPr>
            <p:ph type="sldNum" sz="quarter" idx="10"/>
          </p:nvPr>
        </p:nvSpPr>
        <p:spPr/>
        <p:txBody>
          <a:bodyPr/>
          <a:lstStyle/>
          <a:p>
            <a:fld id="{DE9F8593-9F30-4ED2-8E65-076DEC41CFC8}" type="slidenum">
              <a:rPr lang="en-US" smtClean="0"/>
              <a:t>6</a:t>
            </a:fld>
            <a:endParaRPr lang="en-US"/>
          </a:p>
        </p:txBody>
      </p:sp>
    </p:spTree>
    <p:extLst>
      <p:ext uri="{BB962C8B-B14F-4D97-AF65-F5344CB8AC3E}">
        <p14:creationId xmlns:p14="http://schemas.microsoft.com/office/powerpoint/2010/main" val="419928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track all of the training being done within our courts statewide. I have an excel spreadsheet to track the 30, 60, 90 days. When we hit the fist 30 day due date; if I have not received the certificates needed I will reach out to the team member via email and ask if they have any questions or how the training is going. Once I send the email I usually get certificates or a phone call within one day. The same process follows for the 60 and 90 day items needed. If your team knows someone is checking in to ensure the training has been completed the more likely it is to get completed if for no other reason than they want to quit hearing from you.</a:t>
            </a:r>
          </a:p>
          <a:p>
            <a:r>
              <a:rPr lang="en-US" dirty="0"/>
              <a:t>SD has also implemented a shorter version of Chemical Dependency/Mental Health Training so those who work with our clients but do not sit at the table with the team have a better understanding of Problem-Solving Courts. It’s roughly a 2/2.5 hour training to still give a basic understanding.</a:t>
            </a:r>
          </a:p>
          <a:p>
            <a:endParaRPr lang="en-US" dirty="0"/>
          </a:p>
        </p:txBody>
      </p:sp>
      <p:sp>
        <p:nvSpPr>
          <p:cNvPr id="4" name="Slide Number Placeholder 3"/>
          <p:cNvSpPr>
            <a:spLocks noGrp="1"/>
          </p:cNvSpPr>
          <p:nvPr>
            <p:ph type="sldNum" sz="quarter" idx="10"/>
          </p:nvPr>
        </p:nvSpPr>
        <p:spPr/>
        <p:txBody>
          <a:bodyPr/>
          <a:lstStyle/>
          <a:p>
            <a:fld id="{DE9F8593-9F30-4ED2-8E65-076DEC41CFC8}" type="slidenum">
              <a:rPr lang="en-US" smtClean="0"/>
              <a:t>7</a:t>
            </a:fld>
            <a:endParaRPr lang="en-US"/>
          </a:p>
        </p:txBody>
      </p:sp>
    </p:spTree>
    <p:extLst>
      <p:ext uri="{BB962C8B-B14F-4D97-AF65-F5344CB8AC3E}">
        <p14:creationId xmlns:p14="http://schemas.microsoft.com/office/powerpoint/2010/main" val="126547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21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380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443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192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640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455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749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53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73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76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86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191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418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102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786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804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921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725369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www.ndci.org/" TargetMode="External"/><Relationship Id="rId4" Type="http://schemas.openxmlformats.org/officeDocument/2006/relationships/hyperlink" Target="http://www.treatmentcourt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18D5-316E-4CED-B75E-C6D2433D2517}"/>
              </a:ext>
            </a:extLst>
          </p:cNvPr>
          <p:cNvSpPr>
            <a:spLocks noGrp="1"/>
          </p:cNvSpPr>
          <p:nvPr>
            <p:ph type="ctrTitle"/>
          </p:nvPr>
        </p:nvSpPr>
        <p:spPr>
          <a:xfrm>
            <a:off x="1654296" y="2219954"/>
            <a:ext cx="8689976" cy="2509213"/>
          </a:xfrm>
        </p:spPr>
        <p:txBody>
          <a:bodyPr/>
          <a:lstStyle/>
          <a:p>
            <a:r>
              <a:rPr lang="en-US" dirty="0"/>
              <a:t>Team Orientation Training</a:t>
            </a:r>
          </a:p>
        </p:txBody>
      </p:sp>
      <p:sp>
        <p:nvSpPr>
          <p:cNvPr id="3" name="Subtitle 2">
            <a:extLst>
              <a:ext uri="{FF2B5EF4-FFF2-40B4-BE49-F238E27FC236}">
                <a16:creationId xmlns:a16="http://schemas.microsoft.com/office/drawing/2014/main" id="{CCDD6339-A5E9-4166-ADDA-56D84262DB3B}"/>
              </a:ext>
            </a:extLst>
          </p:cNvPr>
          <p:cNvSpPr>
            <a:spLocks noGrp="1"/>
          </p:cNvSpPr>
          <p:nvPr>
            <p:ph type="subTitle" idx="1"/>
          </p:nvPr>
        </p:nvSpPr>
        <p:spPr>
          <a:xfrm>
            <a:off x="1539997" y="4571794"/>
            <a:ext cx="8689976" cy="1371599"/>
          </a:xfrm>
        </p:spPr>
        <p:txBody>
          <a:bodyPr/>
          <a:lstStyle/>
          <a:p>
            <a:r>
              <a:rPr lang="en-US" dirty="0"/>
              <a:t>Problem-Solving Courts</a:t>
            </a:r>
          </a:p>
          <a:p>
            <a:r>
              <a:rPr lang="en-US" dirty="0"/>
              <a:t>Cody Westergren</a:t>
            </a:r>
          </a:p>
          <a:p>
            <a:endParaRPr lang="en-US" dirty="0"/>
          </a:p>
        </p:txBody>
      </p:sp>
      <p:pic>
        <p:nvPicPr>
          <p:cNvPr id="7" name="Picture 6">
            <a:extLst>
              <a:ext uri="{FF2B5EF4-FFF2-40B4-BE49-F238E27FC236}">
                <a16:creationId xmlns:a16="http://schemas.microsoft.com/office/drawing/2014/main" id="{F901705E-70BB-4D8D-A37C-ACD495DAE8D0}"/>
              </a:ext>
            </a:extLst>
          </p:cNvPr>
          <p:cNvPicPr>
            <a:picLocks noChangeAspect="1"/>
          </p:cNvPicPr>
          <p:nvPr/>
        </p:nvPicPr>
        <p:blipFill rotWithShape="1">
          <a:blip r:embed="rId3"/>
          <a:srcRect l="9857" t="5055" r="8980" b="3814"/>
          <a:stretch/>
        </p:blipFill>
        <p:spPr>
          <a:xfrm>
            <a:off x="3666393" y="1099039"/>
            <a:ext cx="4211516" cy="2664070"/>
          </a:xfrm>
          <a:prstGeom prst="rect">
            <a:avLst/>
          </a:prstGeom>
        </p:spPr>
      </p:pic>
    </p:spTree>
    <p:extLst>
      <p:ext uri="{BB962C8B-B14F-4D97-AF65-F5344CB8AC3E}">
        <p14:creationId xmlns:p14="http://schemas.microsoft.com/office/powerpoint/2010/main" val="203059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893-147B-45F9-A747-8964D4B92C23}"/>
              </a:ext>
            </a:extLst>
          </p:cNvPr>
          <p:cNvSpPr>
            <a:spLocks noGrp="1"/>
          </p:cNvSpPr>
          <p:nvPr>
            <p:ph type="title"/>
          </p:nvPr>
        </p:nvSpPr>
        <p:spPr>
          <a:xfrm>
            <a:off x="913775" y="341426"/>
            <a:ext cx="10364451" cy="1596177"/>
          </a:xfrm>
        </p:spPr>
        <p:txBody>
          <a:bodyPr/>
          <a:lstStyle/>
          <a:p>
            <a:r>
              <a:rPr lang="en-US" dirty="0">
                <a:solidFill>
                  <a:srgbClr val="00FF00"/>
                </a:solidFill>
              </a:rPr>
              <a:t>What is Team Orientation Training</a:t>
            </a:r>
          </a:p>
        </p:txBody>
      </p:sp>
      <p:sp>
        <p:nvSpPr>
          <p:cNvPr id="3" name="Content Placeholder 2">
            <a:extLst>
              <a:ext uri="{FF2B5EF4-FFF2-40B4-BE49-F238E27FC236}">
                <a16:creationId xmlns:a16="http://schemas.microsoft.com/office/drawing/2014/main" id="{0FACE0B1-B4C8-4726-B805-D6974D624115}"/>
              </a:ext>
            </a:extLst>
          </p:cNvPr>
          <p:cNvSpPr>
            <a:spLocks noGrp="1"/>
          </p:cNvSpPr>
          <p:nvPr>
            <p:ph sz="quarter" idx="13"/>
          </p:nvPr>
        </p:nvSpPr>
        <p:spPr>
          <a:xfrm>
            <a:off x="914400" y="1510145"/>
            <a:ext cx="10363826" cy="4488874"/>
          </a:xfrm>
        </p:spPr>
        <p:txBody>
          <a:bodyPr>
            <a:normAutofit/>
          </a:bodyPr>
          <a:lstStyle/>
          <a:p>
            <a:r>
              <a:rPr lang="en-US" dirty="0"/>
              <a:t>SD has developed a </a:t>
            </a:r>
            <a:r>
              <a:rPr lang="en-US" b="1" u="sng" dirty="0"/>
              <a:t>new Team Member orientation </a:t>
            </a:r>
            <a:r>
              <a:rPr lang="en-US" dirty="0"/>
              <a:t>for Problem-Solving Courts</a:t>
            </a:r>
          </a:p>
          <a:p>
            <a:r>
              <a:rPr lang="en-US" dirty="0">
                <a:solidFill>
                  <a:srgbClr val="00FFFF"/>
                </a:solidFill>
              </a:rPr>
              <a:t>Anyone and everyone joining the team will complete the training</a:t>
            </a:r>
          </a:p>
          <a:p>
            <a:pPr lvl="1"/>
            <a:r>
              <a:rPr lang="en-US" dirty="0"/>
              <a:t>Judges (Back Up/Sentencing) </a:t>
            </a:r>
          </a:p>
          <a:p>
            <a:pPr lvl="1"/>
            <a:r>
              <a:rPr lang="en-US" dirty="0"/>
              <a:t>Coordinators</a:t>
            </a:r>
          </a:p>
          <a:p>
            <a:pPr lvl="1"/>
            <a:r>
              <a:rPr lang="en-US" dirty="0"/>
              <a:t>CSO</a:t>
            </a:r>
          </a:p>
          <a:p>
            <a:pPr lvl="1"/>
            <a:r>
              <a:rPr lang="en-US" dirty="0"/>
              <a:t>Defense Attorneys</a:t>
            </a:r>
          </a:p>
          <a:p>
            <a:pPr lvl="1"/>
            <a:r>
              <a:rPr lang="en-US" dirty="0"/>
              <a:t>Law Enforcement</a:t>
            </a:r>
          </a:p>
          <a:p>
            <a:pPr lvl="1"/>
            <a:r>
              <a:rPr lang="en-US" dirty="0"/>
              <a:t>Treatment (Mental Health and Chemical Dependency) </a:t>
            </a:r>
          </a:p>
          <a:p>
            <a:pPr lvl="1"/>
            <a:r>
              <a:rPr lang="en-US" dirty="0"/>
              <a:t>Alumni/Recovery (MADD/Veteran Service Officer/Mentor Coordinator)</a:t>
            </a:r>
          </a:p>
          <a:p>
            <a:pPr lvl="1"/>
            <a:endParaRPr lang="en-US" dirty="0"/>
          </a:p>
          <a:p>
            <a:pPr lvl="1"/>
            <a:endParaRPr lang="en-US" dirty="0"/>
          </a:p>
        </p:txBody>
      </p:sp>
    </p:spTree>
    <p:extLst>
      <p:ext uri="{BB962C8B-B14F-4D97-AF65-F5344CB8AC3E}">
        <p14:creationId xmlns:p14="http://schemas.microsoft.com/office/powerpoint/2010/main" val="15450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1750" tmFilter="0, 0; .2, .5; .8, .5; 1, 0"/>
                                        <p:tgtEl>
                                          <p:spTgt spid="3">
                                            <p:txEl>
                                              <p:pRg st="1" end="1"/>
                                            </p:txEl>
                                          </p:spTgt>
                                        </p:tgtEl>
                                      </p:cBhvr>
                                    </p:animEffect>
                                    <p:animScale>
                                      <p:cBhvr>
                                        <p:cTn id="14" dur="875"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9EC63A-6337-4386-B220-C5D1F4C2174D}"/>
              </a:ext>
            </a:extLst>
          </p:cNvPr>
          <p:cNvPicPr>
            <a:picLocks noChangeAspect="1"/>
          </p:cNvPicPr>
          <p:nvPr/>
        </p:nvPicPr>
        <p:blipFill>
          <a:blip r:embed="rId3"/>
          <a:stretch>
            <a:fillRect/>
          </a:stretch>
        </p:blipFill>
        <p:spPr>
          <a:xfrm>
            <a:off x="1453227" y="1622323"/>
            <a:ext cx="9536778" cy="3413310"/>
          </a:xfrm>
          <a:prstGeom prst="rect">
            <a:avLst/>
          </a:prstGeom>
        </p:spPr>
      </p:pic>
    </p:spTree>
    <p:extLst>
      <p:ext uri="{BB962C8B-B14F-4D97-AF65-F5344CB8AC3E}">
        <p14:creationId xmlns:p14="http://schemas.microsoft.com/office/powerpoint/2010/main" val="1893455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6CAE4-6C1F-4A5C-89F0-324C34F079E0}"/>
              </a:ext>
            </a:extLst>
          </p:cNvPr>
          <p:cNvSpPr>
            <a:spLocks noGrp="1"/>
          </p:cNvSpPr>
          <p:nvPr>
            <p:ph sz="quarter" idx="13"/>
          </p:nvPr>
        </p:nvSpPr>
        <p:spPr>
          <a:xfrm>
            <a:off x="914399" y="1348189"/>
            <a:ext cx="10363826" cy="3424107"/>
          </a:xfrm>
        </p:spPr>
        <p:txBody>
          <a:bodyPr/>
          <a:lstStyle/>
          <a:p>
            <a:endParaRPr lang="en-US" b="1" u="sng" dirty="0"/>
          </a:p>
          <a:p>
            <a:endParaRPr lang="en-US" dirty="0"/>
          </a:p>
        </p:txBody>
      </p:sp>
      <p:pic>
        <p:nvPicPr>
          <p:cNvPr id="13" name="Picture 12">
            <a:extLst>
              <a:ext uri="{FF2B5EF4-FFF2-40B4-BE49-F238E27FC236}">
                <a16:creationId xmlns:a16="http://schemas.microsoft.com/office/drawing/2014/main" id="{6ECE7C45-6A42-461D-93B8-C668308925D3}"/>
              </a:ext>
            </a:extLst>
          </p:cNvPr>
          <p:cNvPicPr>
            <a:picLocks noChangeAspect="1"/>
          </p:cNvPicPr>
          <p:nvPr/>
        </p:nvPicPr>
        <p:blipFill>
          <a:blip r:embed="rId3"/>
          <a:stretch>
            <a:fillRect/>
          </a:stretch>
        </p:blipFill>
        <p:spPr>
          <a:xfrm>
            <a:off x="3458496" y="820994"/>
            <a:ext cx="4876800" cy="4876800"/>
          </a:xfrm>
          <a:prstGeom prst="rect">
            <a:avLst/>
          </a:prstGeom>
        </p:spPr>
      </p:pic>
    </p:spTree>
    <p:extLst>
      <p:ext uri="{BB962C8B-B14F-4D97-AF65-F5344CB8AC3E}">
        <p14:creationId xmlns:p14="http://schemas.microsoft.com/office/powerpoint/2010/main" val="1167213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79741A-AC80-431B-8BA4-34CAA07B071D}"/>
              </a:ext>
            </a:extLst>
          </p:cNvPr>
          <p:cNvPicPr>
            <a:picLocks noChangeAspect="1"/>
          </p:cNvPicPr>
          <p:nvPr/>
        </p:nvPicPr>
        <p:blipFill rotWithShape="1">
          <a:blip r:embed="rId3"/>
          <a:srcRect l="19023" t="13001" r="20095" b="12360"/>
          <a:stretch/>
        </p:blipFill>
        <p:spPr>
          <a:xfrm>
            <a:off x="3915696" y="1415844"/>
            <a:ext cx="4513007" cy="3786154"/>
          </a:xfrm>
          <a:prstGeom prst="rect">
            <a:avLst/>
          </a:prstGeom>
        </p:spPr>
      </p:pic>
    </p:spTree>
    <p:extLst>
      <p:ext uri="{BB962C8B-B14F-4D97-AF65-F5344CB8AC3E}">
        <p14:creationId xmlns:p14="http://schemas.microsoft.com/office/powerpoint/2010/main" val="76126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CBAF-AEE4-4A5D-BB43-B0A8D0E33702}"/>
              </a:ext>
            </a:extLst>
          </p:cNvPr>
          <p:cNvSpPr>
            <a:spLocks noGrp="1"/>
          </p:cNvSpPr>
          <p:nvPr>
            <p:ph type="title"/>
          </p:nvPr>
        </p:nvSpPr>
        <p:spPr>
          <a:xfrm>
            <a:off x="1200167" y="156839"/>
            <a:ext cx="5934969" cy="1467775"/>
          </a:xfrm>
        </p:spPr>
        <p:txBody>
          <a:bodyPr>
            <a:normAutofit/>
          </a:bodyPr>
          <a:lstStyle/>
          <a:p>
            <a:r>
              <a:rPr lang="en-US" sz="2200" b="1" dirty="0">
                <a:effectLst/>
              </a:rPr>
              <a:t>Problem-Solving Courts </a:t>
            </a:r>
            <a:br>
              <a:rPr lang="en-US" sz="2200" dirty="0">
                <a:effectLst/>
              </a:rPr>
            </a:br>
            <a:r>
              <a:rPr lang="en-US" sz="2200" b="1" dirty="0">
                <a:effectLst/>
              </a:rPr>
              <a:t>Chemical Dependency and Mental Health Service Provider Orientation</a:t>
            </a:r>
            <a:br>
              <a:rPr lang="en-US" dirty="0">
                <a:effectLst/>
              </a:rPr>
            </a:br>
            <a:endParaRPr lang="en-US" dirty="0"/>
          </a:p>
        </p:txBody>
      </p:sp>
      <p:pic>
        <p:nvPicPr>
          <p:cNvPr id="5" name="Picture 4">
            <a:extLst>
              <a:ext uri="{FF2B5EF4-FFF2-40B4-BE49-F238E27FC236}">
                <a16:creationId xmlns:a16="http://schemas.microsoft.com/office/drawing/2014/main" id="{A5506DBF-E88C-4536-9D6D-5B95A90F1C5E}"/>
              </a:ext>
            </a:extLst>
          </p:cNvPr>
          <p:cNvPicPr>
            <a:picLocks noChangeAspect="1"/>
          </p:cNvPicPr>
          <p:nvPr/>
        </p:nvPicPr>
        <p:blipFill>
          <a:blip r:embed="rId3"/>
          <a:stretch>
            <a:fillRect/>
          </a:stretch>
        </p:blipFill>
        <p:spPr>
          <a:xfrm>
            <a:off x="7579021" y="1225120"/>
            <a:ext cx="4158030" cy="4128116"/>
          </a:xfrm>
          <a:prstGeom prst="rect">
            <a:avLst/>
          </a:prstGeom>
        </p:spPr>
      </p:pic>
      <p:sp>
        <p:nvSpPr>
          <p:cNvPr id="4" name="Text Placeholder 3">
            <a:extLst>
              <a:ext uri="{FF2B5EF4-FFF2-40B4-BE49-F238E27FC236}">
                <a16:creationId xmlns:a16="http://schemas.microsoft.com/office/drawing/2014/main" id="{EE93EEE8-81B6-48E4-87CF-F56D4692856E}"/>
              </a:ext>
            </a:extLst>
          </p:cNvPr>
          <p:cNvSpPr>
            <a:spLocks noGrp="1"/>
          </p:cNvSpPr>
          <p:nvPr>
            <p:ph type="body" sz="half" idx="2"/>
          </p:nvPr>
        </p:nvSpPr>
        <p:spPr>
          <a:xfrm>
            <a:off x="177554" y="1225120"/>
            <a:ext cx="6957584" cy="5255580"/>
          </a:xfrm>
        </p:spPr>
        <p:txBody>
          <a:bodyPr>
            <a:normAutofit/>
          </a:bodyPr>
          <a:lstStyle/>
          <a:p>
            <a:pPr lvl="0"/>
            <a:r>
              <a:rPr lang="en-US" dirty="0">
                <a:effectLst/>
              </a:rPr>
              <a:t>Review the</a:t>
            </a:r>
            <a:r>
              <a:rPr lang="en-US" b="1" dirty="0">
                <a:effectLst/>
              </a:rPr>
              <a:t> Policy Manual </a:t>
            </a:r>
            <a:r>
              <a:rPr lang="en-US" i="1" dirty="0">
                <a:effectLst/>
              </a:rPr>
              <a:t>(provided by Cody)</a:t>
            </a:r>
            <a:endParaRPr lang="en-US" dirty="0">
              <a:effectLst/>
            </a:endParaRPr>
          </a:p>
          <a:p>
            <a:pPr lvl="0"/>
            <a:r>
              <a:rPr lang="en-US" dirty="0">
                <a:effectLst/>
              </a:rPr>
              <a:t>Review the</a:t>
            </a:r>
            <a:r>
              <a:rPr lang="en-US" b="1" dirty="0">
                <a:effectLst/>
              </a:rPr>
              <a:t> Adult Drug Court Best Practices </a:t>
            </a:r>
            <a:r>
              <a:rPr lang="en-US" i="1" dirty="0">
                <a:effectLst/>
              </a:rPr>
              <a:t>(provided by Cody)</a:t>
            </a:r>
            <a:endParaRPr lang="en-US" dirty="0">
              <a:effectLst/>
            </a:endParaRPr>
          </a:p>
          <a:p>
            <a:pPr marL="1657350" lvl="3" indent="-285750">
              <a:buFont typeface="Wingdings" panose="05000000000000000000" pitchFamily="2" charset="2"/>
              <a:buChar char="q"/>
            </a:pPr>
            <a:r>
              <a:rPr lang="en-US" sz="1300" dirty="0">
                <a:effectLst/>
              </a:rPr>
              <a:t>I - Target Population</a:t>
            </a:r>
          </a:p>
          <a:p>
            <a:pPr marL="1657350" lvl="3" indent="-285750">
              <a:buFont typeface="Wingdings" panose="05000000000000000000" pitchFamily="2" charset="2"/>
              <a:buChar char="q"/>
            </a:pPr>
            <a:r>
              <a:rPr lang="en-US" sz="1300" dirty="0">
                <a:effectLst/>
              </a:rPr>
              <a:t>V – Substance Abuse Treatment</a:t>
            </a:r>
          </a:p>
          <a:p>
            <a:pPr marL="1657350" lvl="3" indent="-285750">
              <a:buFont typeface="Wingdings" panose="05000000000000000000" pitchFamily="2" charset="2"/>
              <a:buChar char="q"/>
            </a:pPr>
            <a:r>
              <a:rPr lang="en-US" sz="1300" dirty="0">
                <a:effectLst/>
              </a:rPr>
              <a:t>VI – Complimentary Treatment and Social Services</a:t>
            </a:r>
          </a:p>
          <a:p>
            <a:pPr lvl="1"/>
            <a:endParaRPr lang="en-US" dirty="0">
              <a:effectLst/>
            </a:endParaRPr>
          </a:p>
          <a:p>
            <a:pPr lvl="1"/>
            <a:r>
              <a:rPr lang="en-US" dirty="0">
                <a:effectLst/>
              </a:rPr>
              <a:t>Create an account at </a:t>
            </a:r>
            <a:r>
              <a:rPr lang="en-US" u="sng" dirty="0">
                <a:effectLst/>
                <a:hlinkClick r:id="rId4"/>
              </a:rPr>
              <a:t>www.treatmentcourts.org</a:t>
            </a:r>
            <a:r>
              <a:rPr lang="en-US" dirty="0">
                <a:effectLst/>
              </a:rPr>
              <a:t> and complete the following lesson:</a:t>
            </a:r>
          </a:p>
          <a:p>
            <a:r>
              <a:rPr lang="en-US" b="1" dirty="0">
                <a:effectLst/>
              </a:rPr>
              <a:t>Role of the treatment provider -  </a:t>
            </a:r>
            <a:r>
              <a:rPr lang="en-US" dirty="0">
                <a:effectLst/>
              </a:rPr>
              <a:t>(38 min)</a:t>
            </a:r>
          </a:p>
          <a:p>
            <a:pPr marL="2114550" lvl="4" indent="-285750">
              <a:buFont typeface="Wingdings" panose="05000000000000000000" pitchFamily="2" charset="2"/>
              <a:buChar char="q"/>
            </a:pPr>
            <a:r>
              <a:rPr lang="en-US" sz="1300" dirty="0">
                <a:effectLst/>
              </a:rPr>
              <a:t>Attend one Team meeting/staffing</a:t>
            </a:r>
          </a:p>
          <a:p>
            <a:pPr marL="2114550" lvl="4" indent="-285750">
              <a:buFont typeface="Wingdings" panose="05000000000000000000" pitchFamily="2" charset="2"/>
              <a:buChar char="q"/>
            </a:pPr>
            <a:r>
              <a:rPr lang="en-US" sz="1300" dirty="0">
                <a:effectLst/>
              </a:rPr>
              <a:t>Attend one Court session</a:t>
            </a:r>
          </a:p>
          <a:p>
            <a:pPr lvl="0"/>
            <a:r>
              <a:rPr lang="en-US" dirty="0">
                <a:effectLst/>
              </a:rPr>
              <a:t>Review the following publications at </a:t>
            </a:r>
            <a:r>
              <a:rPr lang="en-US" u="sng" dirty="0">
                <a:effectLst/>
                <a:hlinkClick r:id="rId5"/>
              </a:rPr>
              <a:t>www.ndci.org</a:t>
            </a:r>
            <a:r>
              <a:rPr lang="en-US" dirty="0">
                <a:effectLst/>
              </a:rPr>
              <a:t> – Resources –Publications – Fact Sheets:</a:t>
            </a:r>
          </a:p>
          <a:p>
            <a:pPr lvl="0"/>
            <a:r>
              <a:rPr lang="en-US" sz="1200" b="1" dirty="0">
                <a:effectLst/>
              </a:rPr>
              <a:t>The Responsible Use of MAT for Treatment Court Participants</a:t>
            </a:r>
            <a:r>
              <a:rPr lang="en-US" sz="1200" dirty="0">
                <a:effectLst/>
              </a:rPr>
              <a:t> (16 pages)</a:t>
            </a:r>
          </a:p>
          <a:p>
            <a:pPr lvl="0"/>
            <a:r>
              <a:rPr lang="en-US" sz="1200" b="1" dirty="0">
                <a:effectLst/>
              </a:rPr>
              <a:t>Six Steps to Improve Outcomes for Adults with Co-Occurring Disorders </a:t>
            </a:r>
            <a:r>
              <a:rPr lang="en-US" sz="1200" dirty="0">
                <a:effectLst/>
              </a:rPr>
              <a:t>(28 pages)</a:t>
            </a:r>
          </a:p>
          <a:p>
            <a:endParaRPr lang="en-US" dirty="0"/>
          </a:p>
        </p:txBody>
      </p:sp>
    </p:spTree>
    <p:extLst>
      <p:ext uri="{BB962C8B-B14F-4D97-AF65-F5344CB8AC3E}">
        <p14:creationId xmlns:p14="http://schemas.microsoft.com/office/powerpoint/2010/main" val="142299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250" fill="hold"/>
                                        <p:tgtEl>
                                          <p:spTgt spid="5"/>
                                        </p:tgtEl>
                                        <p:attrNameLst>
                                          <p:attrName>ppt_x</p:attrName>
                                        </p:attrNameLst>
                                      </p:cBhvr>
                                      <p:tavLst>
                                        <p:tav tm="0">
                                          <p:val>
                                            <p:strVal val="0-#ppt_w/2"/>
                                          </p:val>
                                        </p:tav>
                                        <p:tav tm="100000">
                                          <p:val>
                                            <p:strVal val="#ppt_x"/>
                                          </p:val>
                                        </p:tav>
                                      </p:tavLst>
                                    </p:anim>
                                    <p:anim calcmode="lin" valueType="num">
                                      <p:cBhvr additive="base">
                                        <p:cTn id="8" dur="3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E236-881F-4825-BCE0-CB1AEB07466D}"/>
              </a:ext>
            </a:extLst>
          </p:cNvPr>
          <p:cNvSpPr>
            <a:spLocks noGrp="1"/>
          </p:cNvSpPr>
          <p:nvPr>
            <p:ph type="title"/>
          </p:nvPr>
        </p:nvSpPr>
        <p:spPr>
          <a:xfrm>
            <a:off x="1322147" y="428680"/>
            <a:ext cx="5934969" cy="2023254"/>
          </a:xfrm>
        </p:spPr>
        <p:txBody>
          <a:bodyPr>
            <a:normAutofit/>
          </a:bodyPr>
          <a:lstStyle/>
          <a:p>
            <a:r>
              <a:rPr lang="en-US" sz="8800" dirty="0"/>
              <a:t>The Key	</a:t>
            </a:r>
          </a:p>
        </p:txBody>
      </p:sp>
      <p:pic>
        <p:nvPicPr>
          <p:cNvPr id="8" name="Picture Placeholder 7">
            <a:extLst>
              <a:ext uri="{FF2B5EF4-FFF2-40B4-BE49-F238E27FC236}">
                <a16:creationId xmlns:a16="http://schemas.microsoft.com/office/drawing/2014/main" id="{245B1F22-A344-4082-AB00-00C7D3EF4A08}"/>
              </a:ext>
            </a:extLst>
          </p:cNvPr>
          <p:cNvPicPr>
            <a:picLocks noGrp="1" noChangeAspect="1"/>
          </p:cNvPicPr>
          <p:nvPr>
            <p:ph type="pic" idx="1"/>
          </p:nvPr>
        </p:nvPicPr>
        <p:blipFill>
          <a:blip r:embed="rId3"/>
          <a:srcRect l="18581" r="18581"/>
          <a:stretch>
            <a:fillRect/>
          </a:stretch>
        </p:blipFill>
        <p:spPr>
          <a:xfrm>
            <a:off x="7424802" y="247764"/>
            <a:ext cx="3482683" cy="5543436"/>
          </a:xfrm>
        </p:spPr>
      </p:pic>
      <p:sp>
        <p:nvSpPr>
          <p:cNvPr id="4" name="Text Placeholder 3">
            <a:extLst>
              <a:ext uri="{FF2B5EF4-FFF2-40B4-BE49-F238E27FC236}">
                <a16:creationId xmlns:a16="http://schemas.microsoft.com/office/drawing/2014/main" id="{048A14E8-F662-4AD6-AF05-3D50296E46C0}"/>
              </a:ext>
            </a:extLst>
          </p:cNvPr>
          <p:cNvSpPr>
            <a:spLocks noGrp="1"/>
          </p:cNvSpPr>
          <p:nvPr>
            <p:ph type="body" sz="half" idx="2"/>
          </p:nvPr>
        </p:nvSpPr>
        <p:spPr>
          <a:xfrm>
            <a:off x="974645" y="2456998"/>
            <a:ext cx="5934949" cy="3158347"/>
          </a:xfrm>
        </p:spPr>
        <p:txBody>
          <a:bodyPr/>
          <a:lstStyle/>
          <a:p>
            <a:pPr marL="285750" indent="-285750">
              <a:buFont typeface="Arial" panose="020B0604020202020204" pitchFamily="34" charset="0"/>
              <a:buChar char="•"/>
            </a:pPr>
            <a:r>
              <a:rPr lang="en-US" sz="4400" dirty="0"/>
              <a:t>Track it</a:t>
            </a:r>
          </a:p>
          <a:p>
            <a:pPr marL="285750" indent="-285750">
              <a:buFont typeface="Arial" panose="020B0604020202020204" pitchFamily="34" charset="0"/>
              <a:buChar char="•"/>
            </a:pPr>
            <a:r>
              <a:rPr lang="en-US" sz="4400" dirty="0"/>
              <a:t>Follow up</a:t>
            </a:r>
          </a:p>
          <a:p>
            <a:endParaRPr lang="en-US" dirty="0"/>
          </a:p>
        </p:txBody>
      </p:sp>
      <p:sp>
        <p:nvSpPr>
          <p:cNvPr id="5" name="AutoShape 2" descr="Image result for success images">
            <a:extLst>
              <a:ext uri="{FF2B5EF4-FFF2-40B4-BE49-F238E27FC236}">
                <a16:creationId xmlns:a16="http://schemas.microsoft.com/office/drawing/2014/main" id="{D2DE273A-08DB-4645-992C-9CC271AA7140}"/>
              </a:ext>
            </a:extLst>
          </p:cNvPr>
          <p:cNvSpPr>
            <a:spLocks noChangeAspect="1" noChangeArrowheads="1"/>
          </p:cNvSpPr>
          <p:nvPr/>
        </p:nvSpPr>
        <p:spPr bwMode="auto">
          <a:xfrm>
            <a:off x="5462653" y="2632854"/>
            <a:ext cx="19621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success images">
            <a:extLst>
              <a:ext uri="{FF2B5EF4-FFF2-40B4-BE49-F238E27FC236}">
                <a16:creationId xmlns:a16="http://schemas.microsoft.com/office/drawing/2014/main" id="{1099884D-CB76-4EB0-A931-AD768C4A7180}"/>
              </a:ext>
            </a:extLst>
          </p:cNvPr>
          <p:cNvSpPr>
            <a:spLocks noChangeAspect="1" noChangeArrowheads="1"/>
          </p:cNvSpPr>
          <p:nvPr/>
        </p:nvSpPr>
        <p:spPr bwMode="auto">
          <a:xfrm>
            <a:off x="8177546" y="2561635"/>
            <a:ext cx="1962150"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71723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25" fill="hold">
                                          <p:stCondLst>
                                            <p:cond delay="0"/>
                                          </p:stCondLst>
                                        </p:cTn>
                                        <p:tgtEl>
                                          <p:spTgt spid="8"/>
                                        </p:tgtEl>
                                        <p:attrNameLst>
                                          <p:attrName>r</p:attrName>
                                        </p:attrNameLst>
                                      </p:cBhvr>
                                    </p:animRot>
                                    <p:animRot by="-240000">
                                      <p:cBhvr>
                                        <p:cTn id="7" dur="650" fill="hold">
                                          <p:stCondLst>
                                            <p:cond delay="650"/>
                                          </p:stCondLst>
                                        </p:cTn>
                                        <p:tgtEl>
                                          <p:spTgt spid="8"/>
                                        </p:tgtEl>
                                        <p:attrNameLst>
                                          <p:attrName>r</p:attrName>
                                        </p:attrNameLst>
                                      </p:cBhvr>
                                    </p:animRot>
                                    <p:animRot by="240000">
                                      <p:cBhvr>
                                        <p:cTn id="8" dur="650" fill="hold">
                                          <p:stCondLst>
                                            <p:cond delay="1300"/>
                                          </p:stCondLst>
                                        </p:cTn>
                                        <p:tgtEl>
                                          <p:spTgt spid="8"/>
                                        </p:tgtEl>
                                        <p:attrNameLst>
                                          <p:attrName>r</p:attrName>
                                        </p:attrNameLst>
                                      </p:cBhvr>
                                    </p:animRot>
                                    <p:animRot by="-240000">
                                      <p:cBhvr>
                                        <p:cTn id="9" dur="650" fill="hold">
                                          <p:stCondLst>
                                            <p:cond delay="1950"/>
                                          </p:stCondLst>
                                        </p:cTn>
                                        <p:tgtEl>
                                          <p:spTgt spid="8"/>
                                        </p:tgtEl>
                                        <p:attrNameLst>
                                          <p:attrName>r</p:attrName>
                                        </p:attrNameLst>
                                      </p:cBhvr>
                                    </p:animRot>
                                    <p:animRot by="120000">
                                      <p:cBhvr>
                                        <p:cTn id="10" dur="650" fill="hold">
                                          <p:stCondLst>
                                            <p:cond delay="2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744</TotalTime>
  <Words>1105</Words>
  <Application>Microsoft Office PowerPoint</Application>
  <PresentationFormat>Widescreen</PresentationFormat>
  <Paragraphs>77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Tw Cen MT</vt:lpstr>
      <vt:lpstr>Wingdings</vt:lpstr>
      <vt:lpstr>Droplet</vt:lpstr>
      <vt:lpstr>Team Orientation Training</vt:lpstr>
      <vt:lpstr>What is Team Orientation Training</vt:lpstr>
      <vt:lpstr>PowerPoint Presentation</vt:lpstr>
      <vt:lpstr>PowerPoint Presentation</vt:lpstr>
      <vt:lpstr>PowerPoint Presentation</vt:lpstr>
      <vt:lpstr>Problem-Solving Courts  Chemical Dependency and Mental Health Service Provider Orientation </vt:lpstr>
      <vt:lpstr>The Key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Orientation Training</dc:title>
  <dc:creator>Westergren, Cody (UJS)</dc:creator>
  <cp:lastModifiedBy>Westergren, Cody (UJS)</cp:lastModifiedBy>
  <cp:revision>31</cp:revision>
  <cp:lastPrinted>2019-09-30T20:53:18Z</cp:lastPrinted>
  <dcterms:created xsi:type="dcterms:W3CDTF">2019-08-22T16:27:23Z</dcterms:created>
  <dcterms:modified xsi:type="dcterms:W3CDTF">2019-10-04T02:43:46Z</dcterms:modified>
</cp:coreProperties>
</file>