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7"/>
  </p:notesMasterIdLst>
  <p:handoutMasterIdLst>
    <p:handoutMasterId r:id="rId28"/>
  </p:handoutMasterIdLst>
  <p:sldIdLst>
    <p:sldId id="256" r:id="rId2"/>
    <p:sldId id="289" r:id="rId3"/>
    <p:sldId id="301" r:id="rId4"/>
    <p:sldId id="260" r:id="rId5"/>
    <p:sldId id="261" r:id="rId6"/>
    <p:sldId id="263" r:id="rId7"/>
    <p:sldId id="264" r:id="rId8"/>
    <p:sldId id="265" r:id="rId9"/>
    <p:sldId id="266" r:id="rId10"/>
    <p:sldId id="267" r:id="rId11"/>
    <p:sldId id="268" r:id="rId12"/>
    <p:sldId id="269" r:id="rId13"/>
    <p:sldId id="286" r:id="rId14"/>
    <p:sldId id="272" r:id="rId15"/>
    <p:sldId id="278" r:id="rId16"/>
    <p:sldId id="295" r:id="rId17"/>
    <p:sldId id="275" r:id="rId18"/>
    <p:sldId id="279" r:id="rId19"/>
    <p:sldId id="281" r:id="rId20"/>
    <p:sldId id="294" r:id="rId21"/>
    <p:sldId id="302" r:id="rId22"/>
    <p:sldId id="303" r:id="rId23"/>
    <p:sldId id="274" r:id="rId24"/>
    <p:sldId id="300" r:id="rId25"/>
    <p:sldId id="284" r:id="rId26"/>
  </p:sldIdLst>
  <p:sldSz cx="9144000" cy="6858000" type="screen4x3"/>
  <p:notesSz cx="7086600" cy="902493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34580" autoAdjust="0"/>
    <p:restoredTop sz="96005" autoAdjust="0"/>
  </p:normalViewPr>
  <p:slideViewPr>
    <p:cSldViewPr>
      <p:cViewPr varScale="1">
        <p:scale>
          <a:sx n="85" d="100"/>
          <a:sy n="85" d="100"/>
        </p:scale>
        <p:origin x="821" y="5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-30576"/>
    </p:cViewPr>
  </p:outlin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-3086"/>
    </p:cViewPr>
  </p:sorterViewPr>
  <p:notesViewPr>
    <p:cSldViewPr>
      <p:cViewPr varScale="1">
        <p:scale>
          <a:sx n="68" d="100"/>
          <a:sy n="68" d="100"/>
        </p:scale>
        <p:origin x="3101" y="4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0860" cy="45281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014100" y="0"/>
            <a:ext cx="3070860" cy="45281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EC07EB0-8E15-444E-9216-DF371AC9DB7F}" type="datetimeFigureOut">
              <a:rPr lang="en-US" smtClean="0"/>
              <a:t>9/30/2019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572125"/>
            <a:ext cx="3070860" cy="4528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014100" y="8572125"/>
            <a:ext cx="3070860" cy="4528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1EC8169-80A8-44D4-9C4F-CCA0565E12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467834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0860" cy="45281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014100" y="0"/>
            <a:ext cx="3070860" cy="45281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38FC16B-D3C2-4366-AEEC-C694DC134B91}" type="datetimeFigureOut">
              <a:rPr lang="en-US" smtClean="0"/>
              <a:t>9/30/2019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512888" y="1128713"/>
            <a:ext cx="4060825" cy="30448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8660" y="4343252"/>
            <a:ext cx="5669280" cy="3553569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572125"/>
            <a:ext cx="3070860" cy="4528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014100" y="8572125"/>
            <a:ext cx="3070860" cy="4528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DE3480B-8670-4C96-B621-E2F9B57E55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752692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7FA634-F9C7-43B8-AAB5-648DE41C2C66}" type="datetimeFigureOut">
              <a:rPr lang="en-US" smtClean="0"/>
              <a:t>9/30/2019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671589-7955-43CE-B349-693A1BD01E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23271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7FA634-F9C7-43B8-AAB5-648DE41C2C66}" type="datetimeFigureOut">
              <a:rPr lang="en-US" smtClean="0"/>
              <a:t>9/30/2019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671589-7955-43CE-B349-693A1BD01E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56599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7FA634-F9C7-43B8-AAB5-648DE41C2C66}" type="datetimeFigureOut">
              <a:rPr lang="en-US" smtClean="0"/>
              <a:t>9/30/2019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671589-7955-43CE-B349-693A1BD01E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23387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7FA634-F9C7-43B8-AAB5-648DE41C2C66}" type="datetimeFigureOut">
              <a:rPr lang="en-US" smtClean="0"/>
              <a:t>9/30/2019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671589-7955-43CE-B349-693A1BD01E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78115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7FA634-F9C7-43B8-AAB5-648DE41C2C66}" type="datetimeFigureOut">
              <a:rPr lang="en-US" smtClean="0"/>
              <a:t>9/30/2019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671589-7955-43CE-B349-693A1BD01E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68206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7FA634-F9C7-43B8-AAB5-648DE41C2C66}" type="datetimeFigureOut">
              <a:rPr lang="en-US" smtClean="0"/>
              <a:t>9/30/2019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671589-7955-43CE-B349-693A1BD01E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36166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7FA634-F9C7-43B8-AAB5-648DE41C2C66}" type="datetimeFigureOut">
              <a:rPr lang="en-US" smtClean="0"/>
              <a:t>9/30/2019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671589-7955-43CE-B349-693A1BD01E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83735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7FA634-F9C7-43B8-AAB5-648DE41C2C66}" type="datetimeFigureOut">
              <a:rPr lang="en-US" smtClean="0"/>
              <a:t>9/30/2019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671589-7955-43CE-B349-693A1BD01E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50390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7FA634-F9C7-43B8-AAB5-648DE41C2C66}" type="datetimeFigureOut">
              <a:rPr lang="en-US" smtClean="0"/>
              <a:t>9/30/2019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671589-7955-43CE-B349-693A1BD01E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4273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7FA634-F9C7-43B8-AAB5-648DE41C2C66}" type="datetimeFigureOut">
              <a:rPr lang="en-US" smtClean="0"/>
              <a:t>9/30/2019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671589-7955-43CE-B349-693A1BD01E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56086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7FA634-F9C7-43B8-AAB5-648DE41C2C66}" type="datetimeFigureOut">
              <a:rPr lang="en-US" smtClean="0"/>
              <a:t>9/30/2019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671589-7955-43CE-B349-693A1BD01E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20440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87FA634-F9C7-43B8-AAB5-648DE41C2C66}" type="datetimeFigureOut">
              <a:rPr lang="en-US" smtClean="0"/>
              <a:t>9/30/2019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F671589-7955-43CE-B349-693A1BD01E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50673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9.jpeg"/><Relationship Id="rId5" Type="http://schemas.openxmlformats.org/officeDocument/2006/relationships/image" Target="../media/image8.wmf"/><Relationship Id="rId4" Type="http://schemas.openxmlformats.org/officeDocument/2006/relationships/oleObject" Target="../embeddings/oleObject1.bin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419100" y="3124200"/>
            <a:ext cx="8305800" cy="13741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400" dirty="0">
                <a:solidFill>
                  <a:srgbClr val="6FBF4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Drug Testing 101 with CBD/THC   </a:t>
            </a:r>
          </a:p>
          <a:p>
            <a:pPr algn="ctr">
              <a:lnSpc>
                <a:spcPct val="150000"/>
              </a:lnSpc>
            </a:pPr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WATCP Coordinator Conference - October 4, 2019</a:t>
            </a:r>
            <a:endParaRPr lang="en-US" sz="2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ct val="150000"/>
              </a:lnSpc>
            </a:pPr>
            <a:r>
              <a:rPr lang="en-US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Bridget Lorenz Lemberg </a:t>
            </a:r>
            <a:r>
              <a:rPr lang="en-US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Lab Director / Toxicologist</a:t>
            </a:r>
          </a:p>
        </p:txBody>
      </p:sp>
    </p:spTree>
    <p:extLst>
      <p:ext uri="{BB962C8B-B14F-4D97-AF65-F5344CB8AC3E}">
        <p14:creationId xmlns:p14="http://schemas.microsoft.com/office/powerpoint/2010/main" val="41242604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04801" y="76200"/>
            <a:ext cx="8540096" cy="1143000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Screening/False Positives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161851" y="1968127"/>
            <a:ext cx="18461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(±)-Amphetamine</a:t>
            </a:r>
            <a:endParaRPr lang="en-US" i="1" dirty="0"/>
          </a:p>
        </p:txBody>
      </p:sp>
      <p:sp>
        <p:nvSpPr>
          <p:cNvPr id="16" name="TextBox 15"/>
          <p:cNvSpPr txBox="1"/>
          <p:nvPr/>
        </p:nvSpPr>
        <p:spPr>
          <a:xfrm>
            <a:off x="674153" y="3427735"/>
            <a:ext cx="23338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(±)-Methamphetamine</a:t>
            </a:r>
            <a:endParaRPr lang="en-US" i="1" dirty="0"/>
          </a:p>
        </p:txBody>
      </p:sp>
      <p:sp>
        <p:nvSpPr>
          <p:cNvPr id="17" name="TextBox 16"/>
          <p:cNvSpPr txBox="1"/>
          <p:nvPr/>
        </p:nvSpPr>
        <p:spPr>
          <a:xfrm>
            <a:off x="1859926" y="5036288"/>
            <a:ext cx="11480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Ephedrine</a:t>
            </a:r>
            <a:endParaRPr lang="en-US" i="1" dirty="0"/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279" r="12187"/>
          <a:stretch/>
        </p:blipFill>
        <p:spPr>
          <a:xfrm>
            <a:off x="7486116" y="1251231"/>
            <a:ext cx="1657884" cy="4997169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9011" y="1537224"/>
            <a:ext cx="2538224" cy="1231138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9011" y="3033804"/>
            <a:ext cx="2917948" cy="1157196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9011" y="4245735"/>
            <a:ext cx="2473976" cy="17893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304454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04801" y="76200"/>
            <a:ext cx="8540096" cy="1143000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Confirmation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103" r="43863"/>
          <a:stretch/>
        </p:blipFill>
        <p:spPr>
          <a:xfrm>
            <a:off x="7537450" y="1251231"/>
            <a:ext cx="1606550" cy="4997169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304801" y="1626156"/>
            <a:ext cx="6705599" cy="48167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>
                <a:solidFill>
                  <a:schemeClr val="tx1"/>
                </a:solidFill>
              </a:rPr>
              <a:t>What does LCMSMS mean?</a:t>
            </a:r>
          </a:p>
          <a:p>
            <a:pPr>
              <a:lnSpc>
                <a:spcPct val="150000"/>
              </a:lnSpc>
            </a:pPr>
            <a:endParaRPr lang="en-US" sz="2800" dirty="0">
              <a:solidFill>
                <a:schemeClr val="tx1"/>
              </a:solidFill>
            </a:endParaRPr>
          </a:p>
          <a:p>
            <a:pPr>
              <a:tabLst>
                <a:tab pos="117475" algn="l"/>
                <a:tab pos="4970463" algn="l"/>
              </a:tabLst>
            </a:pPr>
            <a:r>
              <a:rPr lang="en-US" sz="2400" dirty="0">
                <a:solidFill>
                  <a:schemeClr val="tx1"/>
                </a:solidFill>
              </a:rPr>
              <a:t>Liquid Chromatography, Tandem Mass Spectrometry</a:t>
            </a:r>
            <a:endParaRPr lang="en-US" sz="2800" dirty="0">
              <a:solidFill>
                <a:schemeClr val="tx1"/>
              </a:solidFill>
            </a:endParaRPr>
          </a:p>
          <a:p>
            <a:pPr>
              <a:lnSpc>
                <a:spcPct val="150000"/>
              </a:lnSpc>
            </a:pPr>
            <a:endParaRPr lang="en-US" sz="2800" dirty="0">
              <a:solidFill>
                <a:schemeClr val="tx1"/>
              </a:solidFill>
            </a:endParaRPr>
          </a:p>
          <a:p>
            <a:pPr marL="742950" indent="-171450">
              <a:lnSpc>
                <a:spcPct val="150000"/>
              </a:lnSpc>
              <a:buSzPct val="180000"/>
              <a:buBlip>
                <a:blip r:embed="rId4"/>
              </a:buBlip>
            </a:pPr>
            <a:r>
              <a:rPr lang="en-US" sz="2200" dirty="0"/>
              <a:t>	</a:t>
            </a:r>
            <a:r>
              <a:rPr lang="en-US" sz="2200" dirty="0">
                <a:solidFill>
                  <a:schemeClr val="tx1"/>
                </a:solidFill>
              </a:rPr>
              <a:t>It identifies drugs by their “fingerprint”</a:t>
            </a:r>
          </a:p>
          <a:p>
            <a:pPr marL="742950" indent="-171450">
              <a:lnSpc>
                <a:spcPct val="150000"/>
              </a:lnSpc>
              <a:buSzPct val="180000"/>
              <a:buBlip>
                <a:blip r:embed="rId4"/>
              </a:buBlip>
            </a:pPr>
            <a:endParaRPr lang="en-US" sz="2200" dirty="0">
              <a:solidFill>
                <a:schemeClr val="tx1"/>
              </a:solidFill>
            </a:endParaRPr>
          </a:p>
          <a:p>
            <a:pPr marL="742950" indent="-171450">
              <a:lnSpc>
                <a:spcPct val="150000"/>
              </a:lnSpc>
              <a:buSzPct val="180000"/>
              <a:buBlip>
                <a:blip r:embed="rId4"/>
              </a:buBlip>
            </a:pPr>
            <a:r>
              <a:rPr lang="en-US" sz="2200" dirty="0">
                <a:solidFill>
                  <a:schemeClr val="tx1"/>
                </a:solidFill>
              </a:rPr>
              <a:t>	Each drug has a unique structure</a:t>
            </a:r>
          </a:p>
          <a:p>
            <a:endParaRPr lang="en-US" dirty="0">
              <a:solidFill>
                <a:schemeClr val="tx1"/>
              </a:solidFill>
            </a:endParaRPr>
          </a:p>
          <a:p>
            <a:endParaRPr lang="en-US" dirty="0">
              <a:solidFill>
                <a:schemeClr val="tx1"/>
              </a:solidFill>
            </a:endParaRPr>
          </a:p>
          <a:p>
            <a:endParaRPr lang="en-US" dirty="0">
              <a:solidFill>
                <a:schemeClr val="tx1"/>
              </a:solidFill>
            </a:endParaRPr>
          </a:p>
          <a:p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657908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04801" y="76200"/>
            <a:ext cx="8540096" cy="1143000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LC/MS/MS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103" r="43863"/>
          <a:stretch/>
        </p:blipFill>
        <p:spPr>
          <a:xfrm>
            <a:off x="7537450" y="1251231"/>
            <a:ext cx="1606550" cy="4997169"/>
          </a:xfrm>
          <a:prstGeom prst="rect">
            <a:avLst/>
          </a:prstGeom>
        </p:spPr>
      </p:pic>
      <p:sp>
        <p:nvSpPr>
          <p:cNvPr id="8" name="Content Placeholder 2"/>
          <p:cNvSpPr>
            <a:spLocks noGrp="1"/>
          </p:cNvSpPr>
          <p:nvPr>
            <p:ph idx="4294967295"/>
          </p:nvPr>
        </p:nvSpPr>
        <p:spPr>
          <a:xfrm>
            <a:off x="304801" y="1371600"/>
            <a:ext cx="6934200" cy="4419600"/>
          </a:xfrm>
        </p:spPr>
        <p:txBody>
          <a:bodyPr>
            <a:normAutofit/>
          </a:bodyPr>
          <a:lstStyle/>
          <a:p>
            <a:pPr marL="0" lvl="1" indent="0">
              <a:buNone/>
            </a:pPr>
            <a:endParaRPr lang="en-US" sz="2000" dirty="0"/>
          </a:p>
          <a:p>
            <a:pPr marL="342900" lvl="1" indent="-342900">
              <a:buSzPct val="190000"/>
              <a:buBlip>
                <a:blip r:embed="rId4"/>
              </a:buBlip>
            </a:pPr>
            <a:r>
              <a:rPr lang="en-US" sz="2400" dirty="0">
                <a:solidFill>
                  <a:schemeClr val="tx1"/>
                </a:solidFill>
                <a:cs typeface="Arial" panose="020B0604020202020204" pitchFamily="34" charset="0"/>
              </a:rPr>
              <a:t>Liquid Chromatography/Tandem Mass Spectrometry (LC/MS/MS) </a:t>
            </a:r>
            <a:endParaRPr lang="en-US" sz="2400" dirty="0">
              <a:cs typeface="Arial" panose="020B0604020202020204" pitchFamily="34" charset="0"/>
            </a:endParaRPr>
          </a:p>
          <a:p>
            <a:pPr marL="342900" lvl="1" indent="-342900">
              <a:buSzPct val="190000"/>
              <a:buBlip>
                <a:blip r:embed="rId4"/>
              </a:buBlip>
            </a:pPr>
            <a:endParaRPr lang="en-US" sz="2400" dirty="0">
              <a:solidFill>
                <a:schemeClr val="tx1"/>
              </a:solidFill>
              <a:cs typeface="Arial" panose="020B0604020202020204" pitchFamily="34" charset="0"/>
            </a:endParaRPr>
          </a:p>
          <a:p>
            <a:pPr marL="342900" lvl="1" indent="-342900">
              <a:buSzPct val="190000"/>
              <a:buBlip>
                <a:blip r:embed="rId4"/>
              </a:buBlip>
            </a:pPr>
            <a:r>
              <a:rPr lang="en-US" sz="2400" dirty="0">
                <a:solidFill>
                  <a:schemeClr val="tx1"/>
                </a:solidFill>
                <a:cs typeface="Arial" panose="020B0604020202020204" pitchFamily="34" charset="0"/>
              </a:rPr>
              <a:t>LC/MS/MS or “Confirmation testing” is analytically precise and extremely accurate, by measuring the specific molecular mass, and the concentration (amount) of any drug(s), in a sample. The testing identifies not only the parent drug but also its metabolites. Thus providing data on the exact drug and amount of drug found.</a:t>
            </a:r>
            <a:endParaRPr lang="en-US" sz="2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3693703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04801" y="76200"/>
            <a:ext cx="8540096" cy="1143000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LC/MS/MS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103" r="43863"/>
          <a:stretch/>
        </p:blipFill>
        <p:spPr>
          <a:xfrm>
            <a:off x="7537450" y="1251231"/>
            <a:ext cx="1606550" cy="4997169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778128" y="5428288"/>
            <a:ext cx="127838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Marijuana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063056" y="5428288"/>
            <a:ext cx="11206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Chocolate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35153" y="2396615"/>
            <a:ext cx="2776498" cy="270640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599" y="2504695"/>
            <a:ext cx="4377441" cy="24902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354044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39620" y="3352800"/>
            <a:ext cx="822960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6000" dirty="0">
                <a:solidFill>
                  <a:srgbClr val="6FBF4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Drug List</a:t>
            </a:r>
            <a:endParaRPr lang="en-US" sz="2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0214580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04801" y="76200"/>
            <a:ext cx="8540096" cy="1143000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Drug List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103" r="43863"/>
          <a:stretch/>
        </p:blipFill>
        <p:spPr>
          <a:xfrm>
            <a:off x="7537450" y="1251231"/>
            <a:ext cx="1606550" cy="4997169"/>
          </a:xfrm>
          <a:prstGeom prst="rect">
            <a:avLst/>
          </a:prstGeom>
        </p:spPr>
      </p:pic>
      <p:sp>
        <p:nvSpPr>
          <p:cNvPr id="8" name="Content Placeholder 3">
            <a:extLst>
              <a:ext uri="{FF2B5EF4-FFF2-40B4-BE49-F238E27FC236}">
                <a16:creationId xmlns="" xmlns:a16="http://schemas.microsoft.com/office/drawing/2014/main" id="{A1DE8A3D-3CE6-4076-B5CE-A9FB0874A5B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200" y="1371600"/>
            <a:ext cx="7620000" cy="4908831"/>
          </a:xfrm>
          <a:ln>
            <a:miter lim="800000"/>
            <a:headEnd/>
            <a:tailEnd/>
          </a:ln>
        </p:spPr>
        <p:txBody>
          <a:bodyPr numCol="2" rtlCol="0">
            <a:normAutofit lnSpcReduction="10000"/>
          </a:bodyPr>
          <a:lstStyle/>
          <a:p>
            <a:pPr>
              <a:buNone/>
              <a:defRPr/>
            </a:pPr>
            <a:r>
              <a:rPr lang="en-US" sz="2400" b="1" u="sng" dirty="0"/>
              <a:t>Opiates</a:t>
            </a:r>
            <a:endParaRPr lang="en-US" sz="2400" dirty="0"/>
          </a:p>
          <a:p>
            <a:pPr>
              <a:defRPr/>
            </a:pPr>
            <a:r>
              <a:rPr lang="en-US" sz="1700" dirty="0"/>
              <a:t>6-Acetylmorphine (Heroin)   </a:t>
            </a:r>
          </a:p>
          <a:p>
            <a:pPr>
              <a:defRPr/>
            </a:pPr>
            <a:r>
              <a:rPr lang="en-US" sz="1700" dirty="0"/>
              <a:t>Codeine (Tylenol 3)   </a:t>
            </a:r>
          </a:p>
          <a:p>
            <a:pPr>
              <a:defRPr/>
            </a:pPr>
            <a:r>
              <a:rPr lang="en-US" sz="1700" dirty="0"/>
              <a:t>Hydrocodone  (Vicodin, Lortab,  </a:t>
            </a:r>
            <a:r>
              <a:rPr lang="en-US" sz="1700" dirty="0" err="1"/>
              <a:t>Lorcet</a:t>
            </a:r>
            <a:r>
              <a:rPr lang="en-US" sz="1700" dirty="0"/>
              <a:t>, </a:t>
            </a:r>
            <a:r>
              <a:rPr lang="en-US" sz="1700" dirty="0" err="1"/>
              <a:t>Hycodan</a:t>
            </a:r>
            <a:r>
              <a:rPr lang="en-US" sz="1700" dirty="0"/>
              <a:t>, Norco, </a:t>
            </a:r>
            <a:r>
              <a:rPr lang="en-US" sz="1700" dirty="0" err="1"/>
              <a:t>Xodol</a:t>
            </a:r>
            <a:r>
              <a:rPr lang="en-US" sz="1700" dirty="0"/>
              <a:t>, </a:t>
            </a:r>
            <a:r>
              <a:rPr lang="en-US" sz="1700" dirty="0" err="1"/>
              <a:t>Vicoprofen</a:t>
            </a:r>
            <a:r>
              <a:rPr lang="en-US" sz="1700" dirty="0"/>
              <a:t>)</a:t>
            </a:r>
          </a:p>
          <a:p>
            <a:pPr>
              <a:defRPr/>
            </a:pPr>
            <a:r>
              <a:rPr lang="en-US" sz="1700" dirty="0" err="1"/>
              <a:t>Hydromorphone</a:t>
            </a:r>
            <a:r>
              <a:rPr lang="en-US" sz="1700" dirty="0"/>
              <a:t> (</a:t>
            </a:r>
            <a:r>
              <a:rPr lang="en-US" sz="1700" dirty="0" err="1"/>
              <a:t>Dilaudid</a:t>
            </a:r>
            <a:r>
              <a:rPr lang="en-US" sz="1700" dirty="0"/>
              <a:t>)	</a:t>
            </a:r>
          </a:p>
          <a:p>
            <a:pPr>
              <a:defRPr/>
            </a:pPr>
            <a:r>
              <a:rPr lang="en-US" sz="1700" dirty="0"/>
              <a:t>Morphine (</a:t>
            </a:r>
            <a:r>
              <a:rPr lang="en-US" sz="1700" dirty="0" err="1"/>
              <a:t>Kadian</a:t>
            </a:r>
            <a:r>
              <a:rPr lang="en-US" sz="1700" dirty="0"/>
              <a:t>, </a:t>
            </a:r>
            <a:r>
              <a:rPr lang="en-US" sz="1700" dirty="0" err="1"/>
              <a:t>Oramorph</a:t>
            </a:r>
            <a:r>
              <a:rPr lang="en-US" sz="1700" dirty="0"/>
              <a:t>, </a:t>
            </a:r>
            <a:r>
              <a:rPr lang="en-US" sz="1700" dirty="0" err="1"/>
              <a:t>Avinza</a:t>
            </a:r>
            <a:r>
              <a:rPr lang="en-US" sz="1700" dirty="0"/>
              <a:t>, MSIR, MS </a:t>
            </a:r>
            <a:r>
              <a:rPr lang="en-US" sz="1700" dirty="0" err="1"/>
              <a:t>Contin</a:t>
            </a:r>
            <a:r>
              <a:rPr lang="en-US" sz="1700" dirty="0"/>
              <a:t>, MSI, MSER)  </a:t>
            </a:r>
          </a:p>
          <a:p>
            <a:pPr>
              <a:defRPr/>
            </a:pPr>
            <a:r>
              <a:rPr lang="en-US" sz="1700" dirty="0"/>
              <a:t>Oxycodone (Percocet, </a:t>
            </a:r>
            <a:r>
              <a:rPr lang="en-US" sz="1700" dirty="0" err="1"/>
              <a:t>Endocet</a:t>
            </a:r>
            <a:r>
              <a:rPr lang="en-US" sz="1700" dirty="0"/>
              <a:t>) </a:t>
            </a:r>
          </a:p>
          <a:p>
            <a:pPr>
              <a:defRPr/>
            </a:pPr>
            <a:r>
              <a:rPr lang="en-US" sz="1700" dirty="0" err="1"/>
              <a:t>Oxymorphone</a:t>
            </a:r>
            <a:r>
              <a:rPr lang="en-US" sz="1700" dirty="0"/>
              <a:t> (</a:t>
            </a:r>
            <a:r>
              <a:rPr lang="en-US" sz="1700" dirty="0" err="1"/>
              <a:t>Numorphan</a:t>
            </a:r>
            <a:r>
              <a:rPr lang="en-US" sz="1700" dirty="0"/>
              <a:t>, </a:t>
            </a:r>
            <a:r>
              <a:rPr lang="en-US" sz="1700" dirty="0" err="1"/>
              <a:t>Opana</a:t>
            </a:r>
            <a:r>
              <a:rPr lang="en-US" sz="1700" dirty="0"/>
              <a:t>)                            </a:t>
            </a:r>
          </a:p>
          <a:p>
            <a:pPr>
              <a:defRPr/>
            </a:pPr>
            <a:r>
              <a:rPr lang="en-US" sz="1700" dirty="0"/>
              <a:t>Fentanyl   </a:t>
            </a:r>
          </a:p>
          <a:p>
            <a:pPr>
              <a:defRPr/>
            </a:pPr>
            <a:r>
              <a:rPr lang="en-US" sz="1700" dirty="0" err="1"/>
              <a:t>Pentazocine</a:t>
            </a:r>
            <a:r>
              <a:rPr lang="en-US" sz="1700" dirty="0"/>
              <a:t> (</a:t>
            </a:r>
            <a:r>
              <a:rPr lang="en-US" sz="1700" dirty="0" err="1"/>
              <a:t>Talwin</a:t>
            </a:r>
            <a:r>
              <a:rPr lang="en-US" sz="1700" dirty="0"/>
              <a:t>)   </a:t>
            </a:r>
          </a:p>
          <a:p>
            <a:pPr>
              <a:defRPr/>
            </a:pPr>
            <a:r>
              <a:rPr lang="en-US" sz="1700" dirty="0" err="1"/>
              <a:t>Meperidine</a:t>
            </a:r>
            <a:r>
              <a:rPr lang="en-US" sz="1700" dirty="0"/>
              <a:t> (Demerol)   </a:t>
            </a:r>
          </a:p>
          <a:p>
            <a:pPr>
              <a:defRPr/>
            </a:pPr>
            <a:r>
              <a:rPr lang="en-US" sz="1700" dirty="0"/>
              <a:t>Propoxyphene (Darvon)</a:t>
            </a:r>
          </a:p>
          <a:p>
            <a:pPr>
              <a:defRPr/>
            </a:pPr>
            <a:r>
              <a:rPr lang="en-US" sz="1700" dirty="0"/>
              <a:t>Dextromethorphan</a:t>
            </a:r>
          </a:p>
          <a:p>
            <a:pPr marL="0" indent="0">
              <a:buNone/>
              <a:defRPr/>
            </a:pPr>
            <a:r>
              <a:rPr lang="en-US" sz="2400" dirty="0"/>
              <a:t>	</a:t>
            </a:r>
          </a:p>
          <a:p>
            <a:pPr marL="398463">
              <a:buNone/>
              <a:defRPr/>
            </a:pPr>
            <a:r>
              <a:rPr lang="en-US" sz="2400" b="1" u="sng" dirty="0"/>
              <a:t>Opiate Treatments</a:t>
            </a:r>
            <a:endParaRPr lang="en-US" sz="2400" dirty="0"/>
          </a:p>
          <a:p>
            <a:pPr marL="398463">
              <a:defRPr/>
            </a:pPr>
            <a:r>
              <a:rPr lang="en-US" sz="1700" dirty="0"/>
              <a:t>Naloxone (</a:t>
            </a:r>
            <a:r>
              <a:rPr lang="en-US" sz="1700" dirty="0" err="1"/>
              <a:t>Narcan</a:t>
            </a:r>
            <a:r>
              <a:rPr lang="en-US" sz="1700" dirty="0"/>
              <a:t>)   </a:t>
            </a:r>
          </a:p>
          <a:p>
            <a:pPr marL="398463">
              <a:defRPr/>
            </a:pPr>
            <a:r>
              <a:rPr lang="en-US" sz="1700" dirty="0"/>
              <a:t>Naltrexone (</a:t>
            </a:r>
            <a:r>
              <a:rPr lang="en-US" sz="1700" dirty="0" err="1"/>
              <a:t>Depade</a:t>
            </a:r>
            <a:r>
              <a:rPr lang="en-US" sz="1700" dirty="0"/>
              <a:t>, </a:t>
            </a:r>
            <a:r>
              <a:rPr lang="en-US" sz="1700" dirty="0" err="1"/>
              <a:t>Vivitrol</a:t>
            </a:r>
            <a:r>
              <a:rPr lang="en-US" sz="1700" dirty="0"/>
              <a:t>)</a:t>
            </a:r>
          </a:p>
          <a:p>
            <a:pPr marL="398463">
              <a:defRPr/>
            </a:pPr>
            <a:r>
              <a:rPr lang="en-US" sz="1700" dirty="0"/>
              <a:t>Methadone (</a:t>
            </a:r>
            <a:r>
              <a:rPr lang="en-US" sz="1700" dirty="0" err="1"/>
              <a:t>Dolophine</a:t>
            </a:r>
            <a:r>
              <a:rPr lang="en-US" sz="1700" dirty="0"/>
              <a:t>)   </a:t>
            </a:r>
          </a:p>
          <a:p>
            <a:pPr marL="398463">
              <a:defRPr/>
            </a:pPr>
            <a:r>
              <a:rPr lang="en-US" sz="1700" dirty="0"/>
              <a:t>Buprenorphine (Suboxone, </a:t>
            </a:r>
            <a:r>
              <a:rPr lang="en-US" sz="1700" dirty="0" err="1"/>
              <a:t>Subose</a:t>
            </a:r>
            <a:r>
              <a:rPr lang="en-US" sz="1700" dirty="0"/>
              <a:t>) </a:t>
            </a:r>
          </a:p>
          <a:p>
            <a:pPr marL="398463">
              <a:defRPr/>
            </a:pPr>
            <a:endParaRPr lang="en-US" sz="1700" dirty="0"/>
          </a:p>
          <a:p>
            <a:pPr marL="398463">
              <a:buNone/>
              <a:defRPr/>
            </a:pPr>
            <a:endParaRPr lang="en-US" sz="1700" dirty="0"/>
          </a:p>
          <a:p>
            <a:pPr marL="398463">
              <a:buNone/>
              <a:defRPr/>
            </a:pPr>
            <a:r>
              <a:rPr lang="en-US" sz="1700" dirty="0"/>
              <a:t> </a:t>
            </a:r>
          </a:p>
          <a:p>
            <a:pPr marL="398463">
              <a:buNone/>
              <a:defRPr/>
            </a:pPr>
            <a:r>
              <a:rPr lang="en-US" sz="2400" dirty="0"/>
              <a:t> </a:t>
            </a:r>
            <a:r>
              <a:rPr lang="en-US" sz="2400" b="1" u="sng" dirty="0"/>
              <a:t>Synthetic </a:t>
            </a:r>
            <a:r>
              <a:rPr lang="en-US" sz="2400" b="1" u="sng" dirty="0" err="1"/>
              <a:t>Fentanyls</a:t>
            </a:r>
            <a:endParaRPr lang="en-US" sz="2400" b="1" u="sng" dirty="0"/>
          </a:p>
          <a:p>
            <a:pPr marL="398463">
              <a:defRPr/>
            </a:pPr>
            <a:r>
              <a:rPr lang="en-US" sz="1600" dirty="0" err="1"/>
              <a:t>Sufentanil</a:t>
            </a:r>
            <a:endParaRPr lang="en-US" sz="1600" dirty="0"/>
          </a:p>
          <a:p>
            <a:pPr marL="398463">
              <a:defRPr/>
            </a:pPr>
            <a:r>
              <a:rPr lang="en-US" sz="1600" dirty="0"/>
              <a:t>Remifentanil</a:t>
            </a:r>
          </a:p>
          <a:p>
            <a:pPr marL="398463">
              <a:defRPr/>
            </a:pPr>
            <a:r>
              <a:rPr lang="en-US" sz="1600" dirty="0"/>
              <a:t>3-Methylfentanyl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en-US" sz="2500" dirty="0"/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2500" b="1" dirty="0"/>
              <a:t> </a:t>
            </a:r>
            <a:endParaRPr lang="en-US" sz="2500" dirty="0"/>
          </a:p>
        </p:txBody>
      </p:sp>
    </p:spTree>
    <p:extLst>
      <p:ext uri="{BB962C8B-B14F-4D97-AF65-F5344CB8AC3E}">
        <p14:creationId xmlns:p14="http://schemas.microsoft.com/office/powerpoint/2010/main" val="138321710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04801" y="76200"/>
            <a:ext cx="8540096" cy="1143000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Drug List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103" r="43863"/>
          <a:stretch/>
        </p:blipFill>
        <p:spPr>
          <a:xfrm>
            <a:off x="7537450" y="1251231"/>
            <a:ext cx="1606550" cy="4997169"/>
          </a:xfrm>
          <a:prstGeom prst="rect">
            <a:avLst/>
          </a:prstGeom>
        </p:spPr>
      </p:pic>
      <p:sp>
        <p:nvSpPr>
          <p:cNvPr id="5" name="Content Placeholder 3"/>
          <p:cNvSpPr>
            <a:spLocks noGrp="1"/>
          </p:cNvSpPr>
          <p:nvPr>
            <p:ph idx="1"/>
          </p:nvPr>
        </p:nvSpPr>
        <p:spPr>
          <a:xfrm>
            <a:off x="451920" y="1327431"/>
            <a:ext cx="8387696" cy="4953000"/>
          </a:xfrm>
          <a:ln>
            <a:miter lim="800000"/>
            <a:headEnd/>
            <a:tailEnd/>
          </a:ln>
        </p:spPr>
        <p:txBody>
          <a:bodyPr numCol="2" rtlCol="0">
            <a:normAutofit/>
          </a:bodyPr>
          <a:lstStyle/>
          <a:p>
            <a:pPr>
              <a:spcAft>
                <a:spcPts val="0"/>
              </a:spcAft>
              <a:buFont typeface="Arial" charset="0"/>
              <a:buNone/>
              <a:defRPr/>
            </a:pPr>
            <a:r>
              <a:rPr lang="en-US" sz="2400" b="1" u="sng" dirty="0"/>
              <a:t>Synthetic Marijuana Compounds</a:t>
            </a:r>
            <a:endParaRPr lang="en-US" sz="2400" dirty="0"/>
          </a:p>
          <a:p>
            <a:pPr>
              <a:defRPr/>
            </a:pPr>
            <a:r>
              <a:rPr lang="en-US" sz="1700" dirty="0"/>
              <a:t>JWH-018	</a:t>
            </a:r>
          </a:p>
          <a:p>
            <a:pPr>
              <a:defRPr/>
            </a:pPr>
            <a:r>
              <a:rPr lang="en-US" sz="1700" dirty="0"/>
              <a:t>JWH-073</a:t>
            </a:r>
          </a:p>
          <a:p>
            <a:pPr>
              <a:defRPr/>
            </a:pPr>
            <a:r>
              <a:rPr lang="en-US" sz="1700" dirty="0"/>
              <a:t>JWH-210</a:t>
            </a:r>
          </a:p>
          <a:p>
            <a:pPr>
              <a:defRPr/>
            </a:pPr>
            <a:r>
              <a:rPr lang="en-US" sz="1700" dirty="0"/>
              <a:t>JWH-250</a:t>
            </a:r>
          </a:p>
          <a:p>
            <a:pPr>
              <a:defRPr/>
            </a:pPr>
            <a:r>
              <a:rPr lang="en-US" sz="1700" dirty="0"/>
              <a:t>AM-694</a:t>
            </a:r>
          </a:p>
          <a:p>
            <a:pPr>
              <a:defRPr/>
            </a:pPr>
            <a:r>
              <a:rPr lang="en-US" sz="1700" dirty="0"/>
              <a:t>AM-2201</a:t>
            </a:r>
          </a:p>
          <a:p>
            <a:pPr>
              <a:defRPr/>
            </a:pPr>
            <a:r>
              <a:rPr lang="en-US" sz="1700" dirty="0"/>
              <a:t>UR-144</a:t>
            </a:r>
          </a:p>
          <a:p>
            <a:pPr>
              <a:defRPr/>
            </a:pPr>
            <a:r>
              <a:rPr lang="en-US" sz="1700" dirty="0"/>
              <a:t>XLR-11</a:t>
            </a:r>
          </a:p>
          <a:p>
            <a:pPr>
              <a:defRPr/>
            </a:pPr>
            <a:r>
              <a:rPr lang="en-US" sz="1700" dirty="0"/>
              <a:t>FUB-PB-22</a:t>
            </a:r>
          </a:p>
          <a:p>
            <a:pPr>
              <a:defRPr/>
            </a:pPr>
            <a:r>
              <a:rPr lang="en-US" sz="1700" dirty="0"/>
              <a:t>THJ-2201</a:t>
            </a:r>
          </a:p>
          <a:p>
            <a:pPr>
              <a:defRPr/>
            </a:pPr>
            <a:r>
              <a:rPr lang="en-US" sz="1700" dirty="0"/>
              <a:t>AB-CHIMINACA</a:t>
            </a:r>
          </a:p>
          <a:p>
            <a:pPr>
              <a:defRPr/>
            </a:pPr>
            <a:r>
              <a:rPr lang="en-US" sz="1700" dirty="0"/>
              <a:t>AB-FUBINACA</a:t>
            </a:r>
          </a:p>
          <a:p>
            <a:pPr>
              <a:defRPr/>
            </a:pPr>
            <a:r>
              <a:rPr lang="en-US" sz="1700" dirty="0"/>
              <a:t>AB-PINACA</a:t>
            </a:r>
            <a:endParaRPr lang="en-US" sz="1700" b="1" u="sng" dirty="0"/>
          </a:p>
          <a:p>
            <a:pPr>
              <a:spcAft>
                <a:spcPts val="0"/>
              </a:spcAft>
              <a:buFont typeface="Arial" charset="0"/>
              <a:buNone/>
              <a:defRPr/>
            </a:pPr>
            <a:endParaRPr lang="en-US" sz="2400" b="1" u="sng" dirty="0"/>
          </a:p>
          <a:p>
            <a:pPr>
              <a:spcAft>
                <a:spcPts val="0"/>
              </a:spcAft>
              <a:buFont typeface="Arial" charset="0"/>
              <a:buNone/>
              <a:defRPr/>
            </a:pPr>
            <a:r>
              <a:rPr lang="en-US" sz="2400" b="1" u="sng" dirty="0"/>
              <a:t>“Bath Salts”</a:t>
            </a:r>
            <a:endParaRPr lang="en-US" sz="2400" dirty="0"/>
          </a:p>
          <a:p>
            <a:pPr>
              <a:defRPr/>
            </a:pPr>
            <a:r>
              <a:rPr lang="en-US" sz="1700" dirty="0"/>
              <a:t>PVP	</a:t>
            </a:r>
          </a:p>
          <a:p>
            <a:pPr>
              <a:defRPr/>
            </a:pPr>
            <a:r>
              <a:rPr lang="en-US" sz="1700" dirty="0"/>
              <a:t>MDPV		</a:t>
            </a:r>
          </a:p>
          <a:p>
            <a:pPr>
              <a:defRPr/>
            </a:pPr>
            <a:r>
              <a:rPr lang="en-US" sz="1700" dirty="0" err="1"/>
              <a:t>Methylone</a:t>
            </a:r>
            <a:endParaRPr lang="en-US" sz="1700" dirty="0"/>
          </a:p>
          <a:p>
            <a:pPr>
              <a:defRPr/>
            </a:pPr>
            <a:r>
              <a:rPr lang="en-US" sz="1700" dirty="0" err="1"/>
              <a:t>Butylone</a:t>
            </a:r>
            <a:r>
              <a:rPr lang="en-US" sz="1700" dirty="0"/>
              <a:t> 		</a:t>
            </a:r>
          </a:p>
          <a:p>
            <a:pPr>
              <a:defRPr/>
            </a:pPr>
            <a:r>
              <a:rPr lang="en-US" sz="1700" dirty="0" err="1"/>
              <a:t>Mephedrone</a:t>
            </a:r>
            <a:r>
              <a:rPr lang="en-US" sz="1700" dirty="0"/>
              <a:t> 		</a:t>
            </a:r>
          </a:p>
          <a:p>
            <a:pPr>
              <a:defRPr/>
            </a:pPr>
            <a:r>
              <a:rPr lang="en-US" sz="1700" dirty="0" err="1"/>
              <a:t>Pyrovalerone</a:t>
            </a:r>
            <a:r>
              <a:rPr lang="en-US" sz="1700" dirty="0"/>
              <a:t> 		</a:t>
            </a:r>
          </a:p>
          <a:p>
            <a:pPr>
              <a:defRPr/>
            </a:pPr>
            <a:r>
              <a:rPr lang="en-US" sz="1700" dirty="0" err="1"/>
              <a:t>Ethylone</a:t>
            </a:r>
            <a:endParaRPr lang="en-US" sz="1700" dirty="0"/>
          </a:p>
          <a:p>
            <a:pPr>
              <a:defRPr/>
            </a:pPr>
            <a:r>
              <a:rPr lang="en-US" sz="1700" dirty="0" err="1"/>
              <a:t>Methcathinone</a:t>
            </a:r>
            <a:endParaRPr lang="en-US" sz="1700" dirty="0"/>
          </a:p>
          <a:p>
            <a:pPr>
              <a:defRPr/>
            </a:pPr>
            <a:r>
              <a:rPr lang="en-US" sz="1700" dirty="0" err="1"/>
              <a:t>Flephedrone</a:t>
            </a:r>
            <a:endParaRPr lang="en-US" sz="1700" dirty="0"/>
          </a:p>
          <a:p>
            <a:pPr>
              <a:defRPr/>
            </a:pPr>
            <a:r>
              <a:rPr lang="en-US" sz="1700" dirty="0" err="1"/>
              <a:t>Methedrone</a:t>
            </a:r>
            <a:endParaRPr lang="en-US" sz="1700" dirty="0"/>
          </a:p>
          <a:p>
            <a:pPr>
              <a:defRPr/>
            </a:pP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80721399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04801" y="76200"/>
            <a:ext cx="8540096" cy="1143000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Drug List</a:t>
            </a: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103" r="43863"/>
          <a:stretch/>
        </p:blipFill>
        <p:spPr>
          <a:xfrm>
            <a:off x="7537450" y="1251231"/>
            <a:ext cx="1606550" cy="4997169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533400" y="1447800"/>
            <a:ext cx="4267200" cy="43704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  <a:spcAft>
                <a:spcPts val="0"/>
              </a:spcAft>
              <a:defRPr/>
            </a:pPr>
            <a:r>
              <a:rPr lang="en-US" sz="2400" b="1" u="sng" dirty="0">
                <a:solidFill>
                  <a:prstClr val="black"/>
                </a:solidFill>
              </a:rPr>
              <a:t>Others</a:t>
            </a:r>
            <a:endParaRPr lang="en-US" sz="1700" dirty="0"/>
          </a:p>
          <a:p>
            <a:pPr marL="285750" indent="-285750">
              <a:lnSpc>
                <a:spcPts val="2300"/>
              </a:lnSpc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sz="1700" dirty="0"/>
              <a:t>PCP &amp; LSD</a:t>
            </a:r>
          </a:p>
          <a:p>
            <a:pPr marL="285750" indent="-285750">
              <a:lnSpc>
                <a:spcPts val="2300"/>
              </a:lnSpc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sz="1700" dirty="0"/>
              <a:t>Psilocin (Mushrooms)</a:t>
            </a:r>
          </a:p>
          <a:p>
            <a:pPr marL="285750" indent="-285750">
              <a:lnSpc>
                <a:spcPts val="2300"/>
              </a:lnSpc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sz="1700" dirty="0"/>
              <a:t>Methaqualone (</a:t>
            </a:r>
            <a:r>
              <a:rPr lang="en-US" sz="1700" dirty="0" err="1"/>
              <a:t>Qualudes</a:t>
            </a:r>
            <a:r>
              <a:rPr lang="en-US" sz="1700" dirty="0"/>
              <a:t>)</a:t>
            </a:r>
          </a:p>
          <a:p>
            <a:pPr marL="285750" indent="-285750">
              <a:lnSpc>
                <a:spcPts val="2300"/>
              </a:lnSpc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sz="1700" dirty="0" err="1"/>
              <a:t>Salvinorin</a:t>
            </a:r>
            <a:r>
              <a:rPr lang="en-US" sz="1700" dirty="0"/>
              <a:t> A</a:t>
            </a:r>
          </a:p>
          <a:p>
            <a:pPr marL="285750" indent="-285750">
              <a:lnSpc>
                <a:spcPts val="2300"/>
              </a:lnSpc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sz="1700" dirty="0" err="1"/>
              <a:t>Bisacodyl</a:t>
            </a:r>
            <a:r>
              <a:rPr lang="en-US" sz="1700" dirty="0"/>
              <a:t> (</a:t>
            </a:r>
            <a:r>
              <a:rPr lang="en-US" sz="1700" dirty="0" err="1"/>
              <a:t>Dulcolax</a:t>
            </a:r>
            <a:r>
              <a:rPr lang="en-US" sz="1700" dirty="0"/>
              <a:t>)	</a:t>
            </a:r>
          </a:p>
          <a:p>
            <a:pPr marL="285750" indent="-285750">
              <a:lnSpc>
                <a:spcPts val="2300"/>
              </a:lnSpc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sz="1700" dirty="0"/>
              <a:t>Phentermine (“</a:t>
            </a:r>
            <a:r>
              <a:rPr lang="en-US" sz="1700" dirty="0" err="1"/>
              <a:t>Phen-Phen</a:t>
            </a:r>
            <a:r>
              <a:rPr lang="en-US" sz="1700" dirty="0"/>
              <a:t>”)</a:t>
            </a:r>
          </a:p>
          <a:p>
            <a:pPr marL="285750" indent="-285750">
              <a:lnSpc>
                <a:spcPts val="2300"/>
              </a:lnSpc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sz="1700" dirty="0"/>
              <a:t>Atropine</a:t>
            </a:r>
          </a:p>
          <a:p>
            <a:pPr marL="285750" indent="-285750">
              <a:lnSpc>
                <a:spcPts val="2300"/>
              </a:lnSpc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sz="1700" dirty="0"/>
              <a:t>Scopolamine</a:t>
            </a:r>
          </a:p>
          <a:p>
            <a:pPr marL="285750" indent="-285750">
              <a:lnSpc>
                <a:spcPts val="2300"/>
              </a:lnSpc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sz="1700" dirty="0" err="1"/>
              <a:t>Kratom</a:t>
            </a:r>
            <a:r>
              <a:rPr lang="en-US" sz="1700" dirty="0"/>
              <a:t> and </a:t>
            </a:r>
            <a:r>
              <a:rPr lang="en-US" sz="1700" dirty="0" err="1"/>
              <a:t>Krocodil</a:t>
            </a:r>
            <a:endParaRPr lang="en-US" sz="1700" dirty="0"/>
          </a:p>
          <a:p>
            <a:pPr marL="285750" indent="-285750">
              <a:lnSpc>
                <a:spcPts val="2300"/>
              </a:lnSpc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sz="1700" dirty="0"/>
              <a:t>NBOMEs: 25I- NBOME, 25B, 25C, 25D, 25H</a:t>
            </a:r>
          </a:p>
          <a:p>
            <a:pPr marL="285750" indent="-285750">
              <a:lnSpc>
                <a:spcPts val="2300"/>
              </a:lnSpc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sz="1700" dirty="0" err="1"/>
              <a:t>Tianeptine</a:t>
            </a:r>
            <a:endParaRPr lang="en-US" sz="1700" dirty="0"/>
          </a:p>
          <a:p>
            <a:pPr marL="285750" indent="-285750">
              <a:lnSpc>
                <a:spcPts val="2300"/>
              </a:lnSpc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sz="1700" dirty="0"/>
              <a:t>U-47700</a:t>
            </a:r>
          </a:p>
        </p:txBody>
      </p:sp>
    </p:spTree>
    <p:extLst>
      <p:ext uri="{BB962C8B-B14F-4D97-AF65-F5344CB8AC3E}">
        <p14:creationId xmlns:p14="http://schemas.microsoft.com/office/powerpoint/2010/main" val="72275960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04801" y="76200"/>
            <a:ext cx="8540096" cy="1143000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MH Drug List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103" r="43863"/>
          <a:stretch/>
        </p:blipFill>
        <p:spPr>
          <a:xfrm>
            <a:off x="7537450" y="1251231"/>
            <a:ext cx="1606550" cy="4997169"/>
          </a:xfrm>
          <a:prstGeom prst="rect">
            <a:avLst/>
          </a:prstGeom>
        </p:spPr>
      </p:pic>
      <p:sp>
        <p:nvSpPr>
          <p:cNvPr id="7" name="Content Placeholder 3"/>
          <p:cNvSpPr>
            <a:spLocks noGrp="1"/>
          </p:cNvSpPr>
          <p:nvPr>
            <p:ph idx="1"/>
          </p:nvPr>
        </p:nvSpPr>
        <p:spPr>
          <a:xfrm>
            <a:off x="381000" y="1371599"/>
            <a:ext cx="7619999" cy="4756431"/>
          </a:xfrm>
          <a:ln>
            <a:miter lim="800000"/>
            <a:headEnd/>
            <a:tailEnd/>
          </a:ln>
        </p:spPr>
        <p:txBody>
          <a:bodyPr numCol="2" rtlCol="0">
            <a:noAutofit/>
          </a:bodyPr>
          <a:lstStyle/>
          <a:p>
            <a:pPr>
              <a:lnSpc>
                <a:spcPct val="150000"/>
              </a:lnSpc>
              <a:spcAft>
                <a:spcPts val="0"/>
              </a:spcAft>
              <a:buFont typeface="Arial" charset="0"/>
              <a:buNone/>
              <a:defRPr/>
            </a:pPr>
            <a:r>
              <a:rPr lang="en-US" sz="1600" b="1" u="sng" dirty="0"/>
              <a:t>Tricyclic Antidepressants</a:t>
            </a:r>
            <a:endParaRPr lang="en-US" sz="1600" dirty="0"/>
          </a:p>
          <a:p>
            <a:pPr>
              <a:defRPr/>
            </a:pPr>
            <a:r>
              <a:rPr lang="en-US" sz="1400" dirty="0"/>
              <a:t>Amitriptyline (Elavil) 	</a:t>
            </a:r>
          </a:p>
          <a:p>
            <a:pPr>
              <a:defRPr/>
            </a:pPr>
            <a:r>
              <a:rPr lang="en-US" sz="1400" dirty="0" err="1"/>
              <a:t>Desipramine</a:t>
            </a:r>
            <a:r>
              <a:rPr lang="en-US" sz="1400" dirty="0"/>
              <a:t> (</a:t>
            </a:r>
            <a:r>
              <a:rPr lang="en-US" sz="1400" dirty="0" err="1"/>
              <a:t>Norpramin</a:t>
            </a:r>
            <a:r>
              <a:rPr lang="en-US" sz="1400" dirty="0"/>
              <a:t>)</a:t>
            </a:r>
          </a:p>
          <a:p>
            <a:pPr>
              <a:defRPr/>
            </a:pPr>
            <a:r>
              <a:rPr lang="en-US" sz="1400" dirty="0"/>
              <a:t>Doxepin (</a:t>
            </a:r>
            <a:r>
              <a:rPr lang="en-US" sz="1400" dirty="0" err="1"/>
              <a:t>Sinequan</a:t>
            </a:r>
            <a:r>
              <a:rPr lang="en-US" sz="1400" dirty="0"/>
              <a:t>)</a:t>
            </a:r>
          </a:p>
          <a:p>
            <a:pPr>
              <a:defRPr/>
            </a:pPr>
            <a:r>
              <a:rPr lang="en-US" sz="1400" dirty="0"/>
              <a:t>Imipramine (</a:t>
            </a:r>
            <a:r>
              <a:rPr lang="en-US" sz="1400" dirty="0" err="1"/>
              <a:t>Tofranil</a:t>
            </a:r>
            <a:r>
              <a:rPr lang="en-US" sz="1400" dirty="0"/>
              <a:t>)</a:t>
            </a:r>
          </a:p>
          <a:p>
            <a:pPr>
              <a:defRPr/>
            </a:pPr>
            <a:r>
              <a:rPr lang="en-US" sz="1400" dirty="0" err="1"/>
              <a:t>Maprotiline</a:t>
            </a:r>
            <a:r>
              <a:rPr lang="en-US" sz="1400" dirty="0"/>
              <a:t> (</a:t>
            </a:r>
            <a:r>
              <a:rPr lang="en-US" sz="1400" dirty="0" err="1"/>
              <a:t>Ludiomil</a:t>
            </a:r>
            <a:r>
              <a:rPr lang="en-US" sz="1400" dirty="0"/>
              <a:t>)</a:t>
            </a:r>
          </a:p>
          <a:p>
            <a:pPr>
              <a:defRPr/>
            </a:pPr>
            <a:r>
              <a:rPr lang="en-US" sz="1400" dirty="0" err="1"/>
              <a:t>Nortriptyline</a:t>
            </a:r>
            <a:r>
              <a:rPr lang="en-US" sz="1400" dirty="0"/>
              <a:t> (</a:t>
            </a:r>
            <a:r>
              <a:rPr lang="en-US" sz="1400" dirty="0" err="1"/>
              <a:t>Aventyl</a:t>
            </a:r>
            <a:r>
              <a:rPr lang="en-US" sz="1400" dirty="0"/>
              <a:t>, </a:t>
            </a:r>
            <a:r>
              <a:rPr lang="en-US" sz="1400" dirty="0" err="1"/>
              <a:t>Pamelor</a:t>
            </a:r>
            <a:r>
              <a:rPr lang="en-US" sz="1400" dirty="0"/>
              <a:t>)</a:t>
            </a:r>
          </a:p>
          <a:p>
            <a:pPr>
              <a:defRPr/>
            </a:pPr>
            <a:r>
              <a:rPr lang="en-US" sz="1400" dirty="0" err="1"/>
              <a:t>Trimipramine</a:t>
            </a:r>
            <a:r>
              <a:rPr lang="en-US" sz="1400" dirty="0"/>
              <a:t> (</a:t>
            </a:r>
            <a:r>
              <a:rPr lang="en-US" sz="1400" dirty="0" err="1"/>
              <a:t>Surmontil</a:t>
            </a:r>
            <a:r>
              <a:rPr lang="en-US" sz="1400" dirty="0"/>
              <a:t>)</a:t>
            </a:r>
          </a:p>
          <a:p>
            <a:pPr>
              <a:defRPr/>
            </a:pPr>
            <a:endParaRPr lang="en-US" sz="1600" dirty="0"/>
          </a:p>
          <a:p>
            <a:pPr marL="0" indent="0">
              <a:lnSpc>
                <a:spcPct val="150000"/>
              </a:lnSpc>
              <a:spcAft>
                <a:spcPts val="0"/>
              </a:spcAft>
              <a:buFont typeface="Arial" charset="0"/>
              <a:buNone/>
              <a:defRPr/>
            </a:pPr>
            <a:r>
              <a:rPr lang="en-US" sz="1600" dirty="0"/>
              <a:t> </a:t>
            </a:r>
            <a:r>
              <a:rPr lang="en-US" sz="1600" b="1" u="sng" dirty="0"/>
              <a:t>SSRIs</a:t>
            </a:r>
            <a:endParaRPr lang="en-US" sz="1600" dirty="0"/>
          </a:p>
          <a:p>
            <a:pPr>
              <a:defRPr/>
            </a:pPr>
            <a:r>
              <a:rPr lang="en-US" sz="1400" dirty="0"/>
              <a:t>Paroxetine (Paxil)</a:t>
            </a:r>
          </a:p>
          <a:p>
            <a:pPr>
              <a:defRPr/>
            </a:pPr>
            <a:r>
              <a:rPr lang="en-US" sz="1400" dirty="0"/>
              <a:t>Citalopram (</a:t>
            </a:r>
            <a:r>
              <a:rPr lang="en-US" sz="1400" dirty="0" err="1"/>
              <a:t>Celexa</a:t>
            </a:r>
            <a:r>
              <a:rPr lang="en-US" sz="1400" dirty="0"/>
              <a:t>)</a:t>
            </a:r>
          </a:p>
          <a:p>
            <a:pPr>
              <a:defRPr/>
            </a:pPr>
            <a:r>
              <a:rPr lang="en-US" sz="1400" dirty="0"/>
              <a:t>Sertraline (Zoloft)</a:t>
            </a:r>
          </a:p>
          <a:p>
            <a:pPr>
              <a:defRPr/>
            </a:pPr>
            <a:r>
              <a:rPr lang="en-US" sz="1400" dirty="0" err="1"/>
              <a:t>Escitalopram</a:t>
            </a:r>
            <a:r>
              <a:rPr lang="en-US" sz="1400" dirty="0"/>
              <a:t> (Lexapro)</a:t>
            </a:r>
          </a:p>
          <a:p>
            <a:pPr>
              <a:defRPr/>
            </a:pPr>
            <a:r>
              <a:rPr lang="en-US" sz="1400" dirty="0"/>
              <a:t>Fluoxetine (Prozac)</a:t>
            </a:r>
          </a:p>
          <a:p>
            <a:pPr>
              <a:defRPr/>
            </a:pPr>
            <a:r>
              <a:rPr lang="en-US" sz="1400" dirty="0"/>
              <a:t>Fluvoxamine (Luvox)    </a:t>
            </a:r>
          </a:p>
          <a:p>
            <a:pPr>
              <a:spcAft>
                <a:spcPts val="0"/>
              </a:spcAft>
              <a:buFont typeface="Arial" charset="0"/>
              <a:buNone/>
              <a:defRPr/>
            </a:pPr>
            <a:endParaRPr lang="en-US" sz="1400" b="1" u="sng" dirty="0"/>
          </a:p>
          <a:p>
            <a:pPr>
              <a:spcAft>
                <a:spcPts val="0"/>
              </a:spcAft>
              <a:buFont typeface="Arial" charset="0"/>
              <a:buNone/>
              <a:defRPr/>
            </a:pPr>
            <a:endParaRPr lang="en-US" sz="1600" b="1" u="sng" dirty="0"/>
          </a:p>
          <a:p>
            <a:pPr>
              <a:spcAft>
                <a:spcPts val="0"/>
              </a:spcAft>
              <a:buFont typeface="Arial" charset="0"/>
              <a:buNone/>
              <a:defRPr/>
            </a:pPr>
            <a:endParaRPr lang="en-US" sz="1600" b="1" u="sng" dirty="0"/>
          </a:p>
          <a:p>
            <a:pPr>
              <a:spcAft>
                <a:spcPts val="0"/>
              </a:spcAft>
              <a:buFont typeface="Arial" charset="0"/>
              <a:buNone/>
              <a:defRPr/>
            </a:pPr>
            <a:endParaRPr lang="en-US" sz="1600" b="1" u="sng" dirty="0"/>
          </a:p>
          <a:p>
            <a:pPr>
              <a:lnSpc>
                <a:spcPct val="150000"/>
              </a:lnSpc>
              <a:spcAft>
                <a:spcPts val="0"/>
              </a:spcAft>
              <a:buFont typeface="Arial" charset="0"/>
              <a:buNone/>
              <a:defRPr/>
            </a:pPr>
            <a:r>
              <a:rPr lang="en-US" sz="1600" b="1" u="sng" dirty="0"/>
              <a:t>Benzodiazepines</a:t>
            </a:r>
            <a:endParaRPr lang="en-US" sz="1600" dirty="0"/>
          </a:p>
          <a:p>
            <a:pPr>
              <a:defRPr/>
            </a:pPr>
            <a:r>
              <a:rPr lang="en-US" sz="1400" dirty="0"/>
              <a:t>Alprazolam  (Xanax) 		</a:t>
            </a:r>
          </a:p>
          <a:p>
            <a:pPr>
              <a:defRPr/>
            </a:pPr>
            <a:r>
              <a:rPr lang="en-US" sz="1400" dirty="0" err="1"/>
              <a:t>Bromazepam</a:t>
            </a:r>
            <a:r>
              <a:rPr lang="en-US" sz="1400" dirty="0"/>
              <a:t> (</a:t>
            </a:r>
            <a:r>
              <a:rPr lang="en-US" sz="1400" dirty="0" err="1"/>
              <a:t>Lexotan</a:t>
            </a:r>
            <a:r>
              <a:rPr lang="en-US" sz="1400" dirty="0"/>
              <a:t>)		</a:t>
            </a:r>
          </a:p>
          <a:p>
            <a:pPr>
              <a:defRPr/>
            </a:pPr>
            <a:r>
              <a:rPr lang="en-US" sz="1400" dirty="0" err="1"/>
              <a:t>Chlordiazepoxide</a:t>
            </a:r>
            <a:r>
              <a:rPr lang="en-US" sz="1400" dirty="0"/>
              <a:t> (Librium)</a:t>
            </a:r>
          </a:p>
          <a:p>
            <a:pPr>
              <a:defRPr/>
            </a:pPr>
            <a:r>
              <a:rPr lang="en-US" sz="1400" dirty="0"/>
              <a:t>Clonazepam (</a:t>
            </a:r>
            <a:r>
              <a:rPr lang="en-US" sz="1400" dirty="0" err="1"/>
              <a:t>Klonopin</a:t>
            </a:r>
            <a:r>
              <a:rPr lang="en-US" sz="1400" dirty="0"/>
              <a:t>) 		</a:t>
            </a:r>
          </a:p>
          <a:p>
            <a:pPr>
              <a:defRPr/>
            </a:pPr>
            <a:r>
              <a:rPr lang="en-US" sz="1400" dirty="0"/>
              <a:t>Diazepam (Valium) 		</a:t>
            </a:r>
          </a:p>
          <a:p>
            <a:pPr>
              <a:defRPr/>
            </a:pPr>
            <a:r>
              <a:rPr lang="en-US" sz="1400" dirty="0" err="1"/>
              <a:t>Estrazolam</a:t>
            </a:r>
            <a:r>
              <a:rPr lang="en-US" sz="1400" dirty="0"/>
              <a:t> (Doral) 		</a:t>
            </a:r>
          </a:p>
          <a:p>
            <a:pPr>
              <a:defRPr/>
            </a:pPr>
            <a:r>
              <a:rPr lang="en-US" sz="1400" dirty="0" err="1"/>
              <a:t>Flunitrazepam</a:t>
            </a:r>
            <a:r>
              <a:rPr lang="en-US" sz="1400" dirty="0"/>
              <a:t> (</a:t>
            </a:r>
            <a:r>
              <a:rPr lang="en-US" sz="1400" dirty="0" err="1"/>
              <a:t>Rohypol</a:t>
            </a:r>
            <a:r>
              <a:rPr lang="en-US" sz="1400" dirty="0"/>
              <a:t> “</a:t>
            </a:r>
            <a:r>
              <a:rPr lang="en-US" sz="1400" dirty="0" err="1"/>
              <a:t>Roofies</a:t>
            </a:r>
            <a:r>
              <a:rPr lang="en-US" sz="1400" dirty="0"/>
              <a:t>”)</a:t>
            </a:r>
          </a:p>
          <a:p>
            <a:pPr>
              <a:defRPr/>
            </a:pPr>
            <a:r>
              <a:rPr lang="en-US" sz="1400" dirty="0" err="1"/>
              <a:t>Flurazepam</a:t>
            </a:r>
            <a:r>
              <a:rPr lang="en-US" sz="1400" dirty="0"/>
              <a:t> (Dalman)</a:t>
            </a:r>
          </a:p>
          <a:p>
            <a:pPr>
              <a:defRPr/>
            </a:pPr>
            <a:r>
              <a:rPr lang="en-US" sz="1400" dirty="0"/>
              <a:t>Lorazepam (Ativan)</a:t>
            </a:r>
          </a:p>
          <a:p>
            <a:pPr>
              <a:defRPr/>
            </a:pPr>
            <a:r>
              <a:rPr lang="en-US" sz="1400" dirty="0" err="1"/>
              <a:t>Lormetazepam</a:t>
            </a:r>
            <a:r>
              <a:rPr lang="en-US" sz="1400" dirty="0"/>
              <a:t> (</a:t>
            </a:r>
            <a:r>
              <a:rPr lang="en-US" sz="1400" dirty="0" err="1"/>
              <a:t>Loramet</a:t>
            </a:r>
            <a:r>
              <a:rPr lang="en-US" sz="1400" dirty="0"/>
              <a:t>)</a:t>
            </a:r>
          </a:p>
          <a:p>
            <a:pPr>
              <a:defRPr/>
            </a:pPr>
            <a:r>
              <a:rPr lang="en-US" sz="1400" dirty="0"/>
              <a:t>Midazolam (Versed)		</a:t>
            </a:r>
          </a:p>
          <a:p>
            <a:pPr>
              <a:defRPr/>
            </a:pPr>
            <a:r>
              <a:rPr lang="en-US" sz="1400" dirty="0" err="1"/>
              <a:t>Nitrazepam</a:t>
            </a:r>
            <a:r>
              <a:rPr lang="en-US" sz="1400" dirty="0"/>
              <a:t> (</a:t>
            </a:r>
            <a:r>
              <a:rPr lang="en-US" sz="1400" dirty="0" err="1"/>
              <a:t>Mogadom</a:t>
            </a:r>
            <a:r>
              <a:rPr lang="en-US" sz="1400" dirty="0"/>
              <a:t>)		</a:t>
            </a:r>
          </a:p>
          <a:p>
            <a:pPr>
              <a:defRPr/>
            </a:pPr>
            <a:r>
              <a:rPr lang="en-US" sz="1400" dirty="0" err="1"/>
              <a:t>Nordiazepam</a:t>
            </a:r>
            <a:r>
              <a:rPr lang="en-US" sz="1400" dirty="0"/>
              <a:t>	</a:t>
            </a:r>
          </a:p>
          <a:p>
            <a:pPr>
              <a:defRPr/>
            </a:pPr>
            <a:r>
              <a:rPr lang="en-US" sz="1400" dirty="0" err="1"/>
              <a:t>Oxazepam</a:t>
            </a:r>
            <a:r>
              <a:rPr lang="en-US" sz="1400" dirty="0"/>
              <a:t> (</a:t>
            </a:r>
            <a:r>
              <a:rPr lang="en-US" sz="1400" dirty="0" err="1"/>
              <a:t>Serax</a:t>
            </a:r>
            <a:r>
              <a:rPr lang="en-US" sz="1400" dirty="0"/>
              <a:t>)</a:t>
            </a:r>
          </a:p>
          <a:p>
            <a:pPr>
              <a:defRPr/>
            </a:pPr>
            <a:r>
              <a:rPr lang="en-US" sz="1400" dirty="0" err="1"/>
              <a:t>Prazepam</a:t>
            </a:r>
            <a:r>
              <a:rPr lang="en-US" sz="1400" dirty="0"/>
              <a:t> (</a:t>
            </a:r>
            <a:r>
              <a:rPr lang="en-US" sz="1400" dirty="0" err="1"/>
              <a:t>Centrax</a:t>
            </a:r>
            <a:r>
              <a:rPr lang="en-US" sz="1400" dirty="0"/>
              <a:t>)</a:t>
            </a:r>
          </a:p>
          <a:p>
            <a:pPr>
              <a:defRPr/>
            </a:pPr>
            <a:r>
              <a:rPr lang="en-US" sz="1400" dirty="0" err="1"/>
              <a:t>Temazepam</a:t>
            </a:r>
            <a:r>
              <a:rPr lang="en-US" sz="1400" dirty="0"/>
              <a:t> (</a:t>
            </a:r>
            <a:r>
              <a:rPr lang="en-US" sz="1400" dirty="0" err="1"/>
              <a:t>Restoril</a:t>
            </a:r>
            <a:r>
              <a:rPr lang="en-US" sz="1400" dirty="0"/>
              <a:t>)</a:t>
            </a:r>
          </a:p>
          <a:p>
            <a:pPr>
              <a:defRPr/>
            </a:pPr>
            <a:r>
              <a:rPr lang="en-US" sz="1400" dirty="0" err="1"/>
              <a:t>Triazolam</a:t>
            </a:r>
            <a:r>
              <a:rPr lang="en-US" sz="1400" dirty="0"/>
              <a:t> (Halcion)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en-US" sz="1400" dirty="0"/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1400" b="1" dirty="0"/>
              <a:t> 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64223915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04801" y="76200"/>
            <a:ext cx="8540096" cy="1143000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MH Drug List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103" r="43863"/>
          <a:stretch/>
        </p:blipFill>
        <p:spPr>
          <a:xfrm>
            <a:off x="7537450" y="1251231"/>
            <a:ext cx="1606550" cy="4997169"/>
          </a:xfrm>
          <a:prstGeom prst="rect">
            <a:avLst/>
          </a:prstGeom>
        </p:spPr>
      </p:pic>
      <p:sp>
        <p:nvSpPr>
          <p:cNvPr id="5" name="Content Placeholder 3"/>
          <p:cNvSpPr>
            <a:spLocks noGrp="1"/>
          </p:cNvSpPr>
          <p:nvPr>
            <p:ph idx="1"/>
          </p:nvPr>
        </p:nvSpPr>
        <p:spPr>
          <a:xfrm>
            <a:off x="114300" y="1354753"/>
            <a:ext cx="7423150" cy="4741247"/>
          </a:xfrm>
          <a:ln>
            <a:miter lim="800000"/>
            <a:headEnd/>
            <a:tailEnd/>
          </a:ln>
        </p:spPr>
        <p:txBody>
          <a:bodyPr wrap="square" numCol="2" rtlCol="0">
            <a:noAutofit/>
          </a:bodyPr>
          <a:lstStyle/>
          <a:p>
            <a:pPr>
              <a:lnSpc>
                <a:spcPct val="150000"/>
              </a:lnSpc>
              <a:spcAft>
                <a:spcPts val="0"/>
              </a:spcAft>
              <a:buFont typeface="Arial" charset="0"/>
              <a:buNone/>
              <a:defRPr/>
            </a:pPr>
            <a:r>
              <a:rPr lang="en-US" sz="2400" b="1" u="sng" dirty="0"/>
              <a:t>Therapeutic Drugs</a:t>
            </a:r>
            <a:endParaRPr lang="en-US" sz="2400" dirty="0"/>
          </a:p>
          <a:p>
            <a:pPr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sz="1600" dirty="0" err="1"/>
              <a:t>Topiramate</a:t>
            </a:r>
            <a:r>
              <a:rPr lang="en-US" sz="1600" dirty="0"/>
              <a:t> (</a:t>
            </a:r>
            <a:r>
              <a:rPr lang="en-US" sz="1600" dirty="0" err="1"/>
              <a:t>Topomax</a:t>
            </a:r>
            <a:r>
              <a:rPr lang="en-US" sz="1600" dirty="0"/>
              <a:t>) </a:t>
            </a:r>
          </a:p>
          <a:p>
            <a:pPr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sz="1600" dirty="0"/>
              <a:t>Divalproex sodium/</a:t>
            </a:r>
            <a:r>
              <a:rPr lang="en-US" sz="1600" dirty="0" err="1"/>
              <a:t>Valproic</a:t>
            </a:r>
            <a:r>
              <a:rPr lang="en-US" sz="1600" dirty="0"/>
              <a:t> acid (Depakote)</a:t>
            </a:r>
          </a:p>
          <a:p>
            <a:pPr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sz="1600" dirty="0" err="1"/>
              <a:t>Gabapentin</a:t>
            </a:r>
            <a:r>
              <a:rPr lang="en-US" sz="1600" dirty="0"/>
              <a:t> (</a:t>
            </a:r>
            <a:r>
              <a:rPr lang="en-US" sz="1600" dirty="0" err="1"/>
              <a:t>Neurontin</a:t>
            </a:r>
            <a:r>
              <a:rPr lang="en-US" sz="1600" dirty="0"/>
              <a:t>)</a:t>
            </a:r>
          </a:p>
          <a:p>
            <a:pPr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sz="1600" dirty="0" err="1"/>
              <a:t>Carbamazepine</a:t>
            </a:r>
            <a:r>
              <a:rPr lang="en-US" sz="1600" dirty="0"/>
              <a:t> (</a:t>
            </a:r>
            <a:r>
              <a:rPr lang="en-US" sz="1600" dirty="0" err="1"/>
              <a:t>Tegretol</a:t>
            </a:r>
            <a:r>
              <a:rPr lang="en-US" sz="1600" dirty="0"/>
              <a:t>)</a:t>
            </a:r>
          </a:p>
          <a:p>
            <a:pPr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sz="1600" dirty="0" err="1"/>
              <a:t>Bupropion</a:t>
            </a:r>
            <a:r>
              <a:rPr lang="en-US" sz="1600" dirty="0"/>
              <a:t> (</a:t>
            </a:r>
            <a:r>
              <a:rPr lang="en-US" sz="1600" dirty="0" err="1"/>
              <a:t>Wellbutrin</a:t>
            </a:r>
            <a:r>
              <a:rPr lang="en-US" sz="1600" dirty="0"/>
              <a:t>)</a:t>
            </a:r>
          </a:p>
          <a:p>
            <a:pPr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sz="1600" dirty="0"/>
              <a:t>Venlafaxine (Effexor)  </a:t>
            </a:r>
          </a:p>
          <a:p>
            <a:pPr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sz="1600" dirty="0" err="1"/>
              <a:t>Mirtazapine</a:t>
            </a:r>
            <a:r>
              <a:rPr lang="en-US" sz="1600" dirty="0"/>
              <a:t> (</a:t>
            </a:r>
            <a:r>
              <a:rPr lang="en-US" sz="1600" dirty="0" err="1"/>
              <a:t>Remeron</a:t>
            </a:r>
            <a:r>
              <a:rPr lang="en-US" sz="1600" dirty="0"/>
              <a:t>)</a:t>
            </a:r>
          </a:p>
          <a:p>
            <a:pPr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sz="1600" dirty="0" err="1"/>
              <a:t>Trazodone</a:t>
            </a:r>
            <a:r>
              <a:rPr lang="en-US" sz="1600" dirty="0"/>
              <a:t> (</a:t>
            </a:r>
            <a:r>
              <a:rPr lang="en-US" sz="1600" dirty="0" err="1"/>
              <a:t>Desyrel</a:t>
            </a:r>
            <a:r>
              <a:rPr lang="en-US" sz="1600" dirty="0"/>
              <a:t>)</a:t>
            </a:r>
          </a:p>
          <a:p>
            <a:pPr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sz="1600" dirty="0" err="1"/>
              <a:t>Buspirone</a:t>
            </a:r>
            <a:r>
              <a:rPr lang="en-US" sz="1600" dirty="0"/>
              <a:t> (</a:t>
            </a:r>
            <a:r>
              <a:rPr lang="en-US" sz="1600" dirty="0" err="1"/>
              <a:t>Buspar</a:t>
            </a:r>
            <a:r>
              <a:rPr lang="en-US" sz="1600" dirty="0"/>
              <a:t>)</a:t>
            </a:r>
          </a:p>
          <a:p>
            <a:pPr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sz="1600" dirty="0" err="1"/>
              <a:t>Propranolol</a:t>
            </a:r>
            <a:r>
              <a:rPr lang="en-US" sz="1600" dirty="0"/>
              <a:t> (</a:t>
            </a:r>
            <a:r>
              <a:rPr lang="en-US" sz="1600" dirty="0" err="1"/>
              <a:t>Inderal</a:t>
            </a:r>
            <a:r>
              <a:rPr lang="en-US" sz="1600" dirty="0"/>
              <a:t>)</a:t>
            </a:r>
          </a:p>
          <a:p>
            <a:pPr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sz="1600" dirty="0" err="1"/>
              <a:t>Benzytopine</a:t>
            </a:r>
            <a:r>
              <a:rPr lang="en-US" sz="1600" dirty="0"/>
              <a:t> </a:t>
            </a:r>
            <a:r>
              <a:rPr lang="en-US" sz="1600" dirty="0" err="1"/>
              <a:t>mesylate</a:t>
            </a:r>
            <a:r>
              <a:rPr lang="en-US" sz="1600" dirty="0"/>
              <a:t> (</a:t>
            </a:r>
            <a:r>
              <a:rPr lang="en-US" sz="1600" dirty="0" err="1"/>
              <a:t>Cogentin</a:t>
            </a:r>
            <a:r>
              <a:rPr lang="en-US" sz="1600" dirty="0"/>
              <a:t>)</a:t>
            </a:r>
          </a:p>
          <a:p>
            <a:pPr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sz="1600" dirty="0"/>
              <a:t>Duloxetine (Cymbalta) </a:t>
            </a:r>
          </a:p>
          <a:p>
            <a:pPr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sz="1600" dirty="0" err="1"/>
              <a:t>Zolpidem</a:t>
            </a:r>
            <a:r>
              <a:rPr lang="en-US" sz="1600" dirty="0"/>
              <a:t> (</a:t>
            </a:r>
            <a:r>
              <a:rPr lang="en-US" sz="1600" dirty="0" err="1"/>
              <a:t>Ambien</a:t>
            </a:r>
            <a:r>
              <a:rPr lang="en-US" sz="1600" dirty="0"/>
              <a:t>)</a:t>
            </a:r>
          </a:p>
          <a:p>
            <a:pPr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sz="1600" dirty="0" err="1"/>
              <a:t>Lamotrigine</a:t>
            </a:r>
            <a:r>
              <a:rPr lang="en-US" sz="1600" dirty="0"/>
              <a:t> (</a:t>
            </a:r>
            <a:r>
              <a:rPr lang="en-US" sz="1600" dirty="0" err="1"/>
              <a:t>Lamictal</a:t>
            </a:r>
            <a:r>
              <a:rPr lang="en-US" sz="1600" dirty="0"/>
              <a:t>)</a:t>
            </a:r>
          </a:p>
          <a:p>
            <a:pPr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sz="1600" dirty="0"/>
              <a:t>Tramadol (</a:t>
            </a:r>
            <a:r>
              <a:rPr lang="en-US" sz="1600" dirty="0" err="1"/>
              <a:t>Ultracet</a:t>
            </a:r>
            <a:r>
              <a:rPr lang="en-US" sz="1600" dirty="0"/>
              <a:t>, Ultram)</a:t>
            </a:r>
          </a:p>
          <a:p>
            <a:pPr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sz="1600" dirty="0" err="1"/>
              <a:t>Carisoprodol</a:t>
            </a:r>
            <a:r>
              <a:rPr lang="en-US" sz="1600" dirty="0"/>
              <a:t> (Soma)  </a:t>
            </a:r>
            <a:r>
              <a:rPr lang="en-US" sz="1600" dirty="0" err="1"/>
              <a:t>Meprobamate</a:t>
            </a:r>
            <a:endParaRPr lang="en-US" sz="1600" dirty="0"/>
          </a:p>
          <a:p>
            <a:pPr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sz="1600" dirty="0"/>
              <a:t>Methylphenidate (Ritalin, </a:t>
            </a:r>
            <a:r>
              <a:rPr lang="en-US" sz="1600" dirty="0" err="1"/>
              <a:t>Concerta</a:t>
            </a:r>
            <a:r>
              <a:rPr lang="en-US" sz="1600" dirty="0"/>
              <a:t>)</a:t>
            </a:r>
          </a:p>
          <a:p>
            <a:pPr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sz="1600" dirty="0"/>
              <a:t>Clonidine</a:t>
            </a:r>
          </a:p>
          <a:p>
            <a:pPr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sz="1600" dirty="0"/>
              <a:t>Strattera</a:t>
            </a:r>
            <a:endParaRPr lang="en-US" sz="2000" b="1" u="sng" dirty="0"/>
          </a:p>
          <a:p>
            <a:pPr>
              <a:lnSpc>
                <a:spcPct val="150000"/>
              </a:lnSpc>
              <a:buFont typeface="Arial" charset="0"/>
              <a:buNone/>
              <a:defRPr/>
            </a:pPr>
            <a:r>
              <a:rPr lang="en-US" sz="2400" b="1" u="sng" dirty="0"/>
              <a:t>Antipsychotics</a:t>
            </a:r>
          </a:p>
          <a:p>
            <a:pPr>
              <a:defRPr/>
            </a:pPr>
            <a:r>
              <a:rPr lang="en-US" sz="1600" dirty="0"/>
              <a:t>Risperidone (Risperdal)</a:t>
            </a:r>
          </a:p>
          <a:p>
            <a:pPr>
              <a:defRPr/>
            </a:pPr>
            <a:r>
              <a:rPr lang="en-US" sz="1600" dirty="0"/>
              <a:t>Quetiapine fumarate (Seroquel)</a:t>
            </a:r>
          </a:p>
          <a:p>
            <a:pPr>
              <a:defRPr/>
            </a:pPr>
            <a:r>
              <a:rPr lang="en-US" sz="1600" dirty="0"/>
              <a:t>Aripiprazole (</a:t>
            </a:r>
            <a:r>
              <a:rPr lang="en-US" sz="1600" dirty="0" err="1"/>
              <a:t>Abilify</a:t>
            </a:r>
            <a:r>
              <a:rPr lang="en-US" sz="1600" dirty="0"/>
              <a:t>) </a:t>
            </a:r>
          </a:p>
          <a:p>
            <a:pPr>
              <a:defRPr/>
            </a:pPr>
            <a:r>
              <a:rPr lang="en-US" sz="1600" dirty="0"/>
              <a:t>Olanzapine (Zyprexa)</a:t>
            </a:r>
          </a:p>
          <a:p>
            <a:pPr>
              <a:defRPr/>
            </a:pPr>
            <a:r>
              <a:rPr lang="en-US" sz="1600" dirty="0"/>
              <a:t>Haloperidol (Haldol)</a:t>
            </a:r>
          </a:p>
          <a:p>
            <a:pPr>
              <a:defRPr/>
            </a:pPr>
            <a:r>
              <a:rPr lang="en-US" sz="1600" dirty="0" err="1"/>
              <a:t>Thiothixene</a:t>
            </a:r>
            <a:r>
              <a:rPr lang="en-US" sz="1600" dirty="0"/>
              <a:t> (</a:t>
            </a:r>
            <a:r>
              <a:rPr lang="en-US" sz="1600" dirty="0" err="1"/>
              <a:t>Navane</a:t>
            </a:r>
            <a:r>
              <a:rPr lang="en-US" sz="1600" dirty="0"/>
              <a:t>)</a:t>
            </a:r>
          </a:p>
          <a:p>
            <a:pPr>
              <a:defRPr/>
            </a:pPr>
            <a:r>
              <a:rPr lang="en-US" sz="1600" dirty="0" err="1"/>
              <a:t>Fluphenazine</a:t>
            </a:r>
            <a:r>
              <a:rPr lang="en-US" sz="1600" dirty="0"/>
              <a:t> (</a:t>
            </a:r>
            <a:r>
              <a:rPr lang="en-US" sz="1600" dirty="0" err="1"/>
              <a:t>Prolixin</a:t>
            </a:r>
            <a:r>
              <a:rPr lang="en-US" sz="1600" dirty="0"/>
              <a:t>)</a:t>
            </a:r>
          </a:p>
          <a:p>
            <a:pPr>
              <a:defRPr/>
            </a:pPr>
            <a:r>
              <a:rPr lang="en-US" sz="1600" dirty="0"/>
              <a:t>Ziprasidone (Geodon) </a:t>
            </a:r>
          </a:p>
        </p:txBody>
      </p:sp>
    </p:spTree>
    <p:extLst>
      <p:ext uri="{BB962C8B-B14F-4D97-AF65-F5344CB8AC3E}">
        <p14:creationId xmlns:p14="http://schemas.microsoft.com/office/powerpoint/2010/main" val="51455087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04801" y="76200"/>
            <a:ext cx="8540096" cy="1143000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Forensic Fluids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Content Placeholder 2"/>
          <p:cNvSpPr>
            <a:spLocks noGrp="1"/>
          </p:cNvSpPr>
          <p:nvPr>
            <p:ph idx="1"/>
          </p:nvPr>
        </p:nvSpPr>
        <p:spPr>
          <a:xfrm>
            <a:off x="228601" y="1540015"/>
            <a:ext cx="7257515" cy="4419599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  <a:buSzPct val="180000"/>
              <a:buBlip>
                <a:blip r:embed="rId3"/>
              </a:buBlip>
            </a:pPr>
            <a:r>
              <a:rPr lang="en-US" sz="2400" dirty="0">
                <a:ea typeface="ＭＳ Ｐゴシック" pitchFamily="34" charset="-128"/>
              </a:rPr>
              <a:t>Specializing in Oral Fluid drug testing since 2005</a:t>
            </a:r>
          </a:p>
          <a:p>
            <a:pPr>
              <a:lnSpc>
                <a:spcPct val="150000"/>
              </a:lnSpc>
              <a:buSzPct val="180000"/>
              <a:buBlip>
                <a:blip r:embed="rId3"/>
              </a:buBlip>
            </a:pPr>
            <a:r>
              <a:rPr lang="en-US" sz="2400" dirty="0">
                <a:ea typeface="ＭＳ Ｐゴシック" pitchFamily="34" charset="-128"/>
              </a:rPr>
              <a:t>Extensive Drug List – Over 150 compounds                      </a:t>
            </a:r>
          </a:p>
          <a:p>
            <a:pPr>
              <a:lnSpc>
                <a:spcPct val="150000"/>
              </a:lnSpc>
              <a:buSzPct val="180000"/>
              <a:buBlip>
                <a:blip r:embed="rId3"/>
              </a:buBlip>
            </a:pPr>
            <a:r>
              <a:rPr lang="en-US" sz="2400" dirty="0">
                <a:ea typeface="ＭＳ Ｐゴシック" pitchFamily="34" charset="-128"/>
              </a:rPr>
              <a:t>LC/MS/MS technology to confidently quantitate levels as low as 0.1 ng/mL</a:t>
            </a:r>
          </a:p>
          <a:p>
            <a:pPr>
              <a:lnSpc>
                <a:spcPct val="150000"/>
              </a:lnSpc>
              <a:buSzPct val="180000"/>
              <a:buBlip>
                <a:blip r:embed="rId3"/>
              </a:buBlip>
            </a:pPr>
            <a:r>
              <a:rPr lang="en-US" sz="2400" dirty="0">
                <a:ea typeface="ＭＳ Ｐゴシック" pitchFamily="34" charset="-128"/>
              </a:rPr>
              <a:t>18 to 24 hour turn around time</a:t>
            </a:r>
          </a:p>
          <a:p>
            <a:pPr>
              <a:lnSpc>
                <a:spcPct val="150000"/>
              </a:lnSpc>
              <a:buSzPct val="180000"/>
              <a:buBlip>
                <a:blip r:embed="rId3"/>
              </a:buBlip>
            </a:pPr>
            <a:r>
              <a:rPr lang="en-US" sz="2400" dirty="0">
                <a:ea typeface="ＭＳ Ｐゴシック" pitchFamily="34" charset="-128"/>
              </a:rPr>
              <a:t>Located in Michigan</a:t>
            </a:r>
          </a:p>
          <a:p>
            <a:pPr>
              <a:lnSpc>
                <a:spcPct val="150000"/>
              </a:lnSpc>
              <a:buSzPct val="180000"/>
              <a:buBlip>
                <a:blip r:embed="rId3"/>
              </a:buBlip>
            </a:pPr>
            <a:r>
              <a:rPr lang="en-US" sz="2400" dirty="0">
                <a:ea typeface="ＭＳ Ｐゴシック" pitchFamily="34" charset="-128"/>
              </a:rPr>
              <a:t>We test over 2,000 samples per day </a:t>
            </a: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279" r="12187"/>
          <a:stretch/>
        </p:blipFill>
        <p:spPr>
          <a:xfrm>
            <a:off x="7486116" y="1251231"/>
            <a:ext cx="1657884" cy="49971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94837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Cannabinoids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600200"/>
            <a:ext cx="8077200" cy="4297362"/>
          </a:xfrm>
        </p:spPr>
        <p:txBody>
          <a:bodyPr>
            <a:normAutofit/>
          </a:bodyPr>
          <a:lstStyle/>
          <a:p>
            <a:r>
              <a:rPr lang="en-US" dirty="0"/>
              <a:t>Delta 9 Tetrahydrocannabinol   (THC)	</a:t>
            </a:r>
          </a:p>
          <a:p>
            <a:r>
              <a:rPr lang="en-US" dirty="0" err="1"/>
              <a:t>Cannabidiol</a:t>
            </a:r>
            <a:r>
              <a:rPr lang="en-US" dirty="0"/>
              <a:t> (CBD) </a:t>
            </a:r>
          </a:p>
          <a:p>
            <a:pPr lvl="1"/>
            <a:r>
              <a:rPr lang="en-US" dirty="0" err="1"/>
              <a:t>Epidiolex</a:t>
            </a:r>
            <a:r>
              <a:rPr lang="en-US" dirty="0"/>
              <a:t>® (FDA approved June 2018) </a:t>
            </a:r>
          </a:p>
          <a:p>
            <a:r>
              <a:rPr lang="en-US" dirty="0" err="1"/>
              <a:t>Cannabidivarin</a:t>
            </a:r>
            <a:r>
              <a:rPr lang="en-US" dirty="0"/>
              <a:t> (CBDV) </a:t>
            </a:r>
          </a:p>
          <a:p>
            <a:r>
              <a:rPr lang="en-US" dirty="0"/>
              <a:t>Cannabinol (CBN) </a:t>
            </a:r>
          </a:p>
          <a:p>
            <a:r>
              <a:rPr lang="en-US" dirty="0" err="1"/>
              <a:t>Cannabichromene</a:t>
            </a:r>
            <a:r>
              <a:rPr lang="en-US" dirty="0"/>
              <a:t> (CBC) </a:t>
            </a:r>
          </a:p>
          <a:p>
            <a:r>
              <a:rPr lang="en-US" dirty="0" err="1"/>
              <a:t>Cannabigerol</a:t>
            </a:r>
            <a:r>
              <a:rPr lang="en-US" dirty="0"/>
              <a:t> (CBG)			     </a:t>
            </a:r>
            <a:r>
              <a:rPr lang="en-US" sz="2000" dirty="0"/>
              <a:t>	</a:t>
            </a:r>
          </a:p>
        </p:txBody>
      </p:sp>
    </p:spTree>
    <p:extLst>
      <p:ext uri="{BB962C8B-B14F-4D97-AF65-F5344CB8AC3E}">
        <p14:creationId xmlns:p14="http://schemas.microsoft.com/office/powerpoint/2010/main" val="382045265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Cannabinoids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524000"/>
            <a:ext cx="8077200" cy="4708525"/>
          </a:xfrm>
        </p:spPr>
        <p:txBody>
          <a:bodyPr>
            <a:normAutofit fontScale="92500" lnSpcReduction="10000"/>
          </a:bodyPr>
          <a:lstStyle/>
          <a:p>
            <a:pPr marL="0" indent="0" algn="ctr">
              <a:buNone/>
            </a:pPr>
            <a:r>
              <a:rPr lang="en-US" sz="3500" b="1" dirty="0"/>
              <a:t>Evidence for use </a:t>
            </a:r>
            <a:r>
              <a:rPr lang="en-US" sz="3500" b="1"/>
              <a:t>in </a:t>
            </a:r>
            <a:r>
              <a:rPr lang="en-US" sz="3500" b="1" smtClean="0"/>
              <a:t>treatments</a:t>
            </a:r>
            <a:endParaRPr lang="en-US" sz="3500" b="1" dirty="0"/>
          </a:p>
          <a:p>
            <a:pPr marL="0" indent="0">
              <a:buNone/>
            </a:pPr>
            <a:endParaRPr lang="en-US" sz="2400" b="1" dirty="0"/>
          </a:p>
          <a:p>
            <a:r>
              <a:rPr lang="en-US" dirty="0"/>
              <a:t>Treatment of chronic pain</a:t>
            </a:r>
          </a:p>
          <a:p>
            <a:r>
              <a:rPr lang="en-US" dirty="0"/>
              <a:t>Antiemetic for chemotherapy induced nausea</a:t>
            </a:r>
          </a:p>
          <a:p>
            <a:r>
              <a:rPr lang="en-US" dirty="0"/>
              <a:t>Improve multiple sclerosis spasticity</a:t>
            </a:r>
          </a:p>
          <a:p>
            <a:r>
              <a:rPr lang="en-US" dirty="0"/>
              <a:t>Children: Lennox-</a:t>
            </a:r>
            <a:r>
              <a:rPr lang="en-US" dirty="0" err="1"/>
              <a:t>Gastaut</a:t>
            </a:r>
            <a:r>
              <a:rPr lang="en-US" dirty="0"/>
              <a:t> Syndrome and </a:t>
            </a:r>
            <a:r>
              <a:rPr lang="en-US" dirty="0" err="1"/>
              <a:t>Dravet</a:t>
            </a:r>
            <a:r>
              <a:rPr lang="en-US" dirty="0"/>
              <a:t> Syndrome (</a:t>
            </a:r>
            <a:r>
              <a:rPr lang="en-US" dirty="0" err="1"/>
              <a:t>Epidiolex</a:t>
            </a:r>
            <a:r>
              <a:rPr lang="en-US" dirty="0"/>
              <a:t>®)</a:t>
            </a:r>
          </a:p>
          <a:p>
            <a:r>
              <a:rPr lang="en-US" dirty="0"/>
              <a:t>Improving sleep disturbances associated with sleep apnea</a:t>
            </a:r>
          </a:p>
          <a:p>
            <a:pPr marL="0" indent="0">
              <a:buNone/>
            </a:pPr>
            <a:r>
              <a:rPr lang="en-US" sz="2000" dirty="0"/>
              <a:t>	</a:t>
            </a:r>
          </a:p>
        </p:txBody>
      </p:sp>
    </p:spTree>
    <p:extLst>
      <p:ext uri="{BB962C8B-B14F-4D97-AF65-F5344CB8AC3E}">
        <p14:creationId xmlns:p14="http://schemas.microsoft.com/office/powerpoint/2010/main" val="34372010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THC v CBD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4" descr="A close up of a map&#10;&#10;Description automatically generated">
            <a:extLst>
              <a:ext uri="{FF2B5EF4-FFF2-40B4-BE49-F238E27FC236}">
                <a16:creationId xmlns="" xmlns:a16="http://schemas.microsoft.com/office/drawing/2014/main" id="{26D944A5-96D8-43CF-8509-EF6C2D18C748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59" t="22957" r="17124" b="36699"/>
          <a:stretch/>
        </p:blipFill>
        <p:spPr>
          <a:xfrm rot="10800000">
            <a:off x="514350" y="1738312"/>
            <a:ext cx="8115300" cy="3381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161807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3600" y="1371600"/>
            <a:ext cx="3627814" cy="4694816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28600" y="76200"/>
            <a:ext cx="8762999" cy="1143000"/>
          </a:xfrm>
        </p:spPr>
        <p:txBody>
          <a:bodyPr>
            <a:normAutofit fontScale="90000"/>
          </a:bodyPr>
          <a:lstStyle/>
          <a:p>
            <a:r>
              <a:rPr lang="en-US" dirty="0">
                <a:solidFill>
                  <a:srgbClr val="6FBF4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Sample Collection </a:t>
            </a:r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| Chain of Custody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2212" b="29111"/>
          <a:stretch/>
        </p:blipFill>
        <p:spPr>
          <a:xfrm rot="850816">
            <a:off x="6287342" y="1905416"/>
            <a:ext cx="2332243" cy="371856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-627924" y="3104422"/>
            <a:ext cx="3559682" cy="16180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807502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28600" y="76200"/>
            <a:ext cx="8762999" cy="1143000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Lab Report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57393" y="1371600"/>
            <a:ext cx="3505411" cy="47848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282646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09600" y="3276600"/>
            <a:ext cx="822960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6000" dirty="0">
                <a:solidFill>
                  <a:srgbClr val="6FBF4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Questions?</a:t>
            </a:r>
          </a:p>
          <a:p>
            <a:pPr algn="ctr"/>
            <a:endParaRPr lang="en-US" sz="6000" dirty="0">
              <a:solidFill>
                <a:srgbClr val="6FBF4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Email blemberg@forensicfluids.com for more information</a:t>
            </a:r>
          </a:p>
        </p:txBody>
      </p:sp>
    </p:spTree>
    <p:extLst>
      <p:ext uri="{BB962C8B-B14F-4D97-AF65-F5344CB8AC3E}">
        <p14:creationId xmlns:p14="http://schemas.microsoft.com/office/powerpoint/2010/main" val="94306739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04801" y="76200"/>
            <a:ext cx="8540096" cy="1143000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Drug Testing Options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Content Placeholder 2"/>
          <p:cNvSpPr>
            <a:spLocks noGrp="1"/>
          </p:cNvSpPr>
          <p:nvPr>
            <p:ph idx="1"/>
          </p:nvPr>
        </p:nvSpPr>
        <p:spPr>
          <a:xfrm>
            <a:off x="615297" y="1676400"/>
            <a:ext cx="8229600" cy="4419600"/>
          </a:xfrm>
        </p:spPr>
        <p:txBody>
          <a:bodyPr>
            <a:normAutofit/>
          </a:bodyPr>
          <a:lstStyle/>
          <a:p>
            <a:pPr>
              <a:buSzPct val="180000"/>
              <a:buBlip>
                <a:blip r:embed="rId3"/>
              </a:buBlip>
            </a:pPr>
            <a:r>
              <a:rPr lang="en-US" sz="2400" dirty="0">
                <a:ea typeface="ＭＳ Ｐゴシック" pitchFamily="34" charset="-128"/>
              </a:rPr>
              <a:t>Oral Fluid and Blood and Breath </a:t>
            </a:r>
          </a:p>
          <a:p>
            <a:pPr lvl="1">
              <a:buSzPct val="150000"/>
              <a:buBlip>
                <a:blip r:embed="rId4"/>
              </a:buBlip>
            </a:pPr>
            <a:r>
              <a:rPr lang="en-US" sz="2000" dirty="0">
                <a:ea typeface="ＭＳ Ｐゴシック" pitchFamily="34" charset="-128"/>
              </a:rPr>
              <a:t>Actual levels (immediate use, up to four days) *</a:t>
            </a:r>
            <a:endParaRPr lang="en-US" sz="1600" dirty="0">
              <a:ea typeface="ＭＳ Ｐゴシック" pitchFamily="34" charset="-128"/>
            </a:endParaRPr>
          </a:p>
          <a:p>
            <a:pPr>
              <a:buSzPct val="180000"/>
              <a:buBlip>
                <a:blip r:embed="rId3"/>
              </a:buBlip>
            </a:pPr>
            <a:r>
              <a:rPr lang="en-US" sz="2400" dirty="0">
                <a:ea typeface="ＭＳ Ｐゴシック" pitchFamily="34" charset="-128"/>
              </a:rPr>
              <a:t>Urine</a:t>
            </a:r>
          </a:p>
          <a:p>
            <a:pPr lvl="1">
              <a:buSzPct val="150000"/>
              <a:buBlip>
                <a:blip r:embed="rId4"/>
              </a:buBlip>
            </a:pPr>
            <a:r>
              <a:rPr lang="en-US" sz="2000" dirty="0">
                <a:ea typeface="ＭＳ Ｐゴシック" pitchFamily="34" charset="-128"/>
              </a:rPr>
              <a:t>Measures metabolites/past use (several hours after use, up to four/five days) *</a:t>
            </a:r>
          </a:p>
          <a:p>
            <a:pPr>
              <a:buSzPct val="180000"/>
              <a:buBlip>
                <a:blip r:embed="rId3"/>
              </a:buBlip>
            </a:pPr>
            <a:r>
              <a:rPr lang="en-US" sz="2400" dirty="0">
                <a:ea typeface="ＭＳ Ｐゴシック" pitchFamily="34" charset="-128"/>
              </a:rPr>
              <a:t>Meconium</a:t>
            </a:r>
          </a:p>
          <a:p>
            <a:pPr lvl="1">
              <a:buSzPct val="150000"/>
              <a:buBlip>
                <a:blip r:embed="rId4"/>
              </a:buBlip>
            </a:pPr>
            <a:r>
              <a:rPr lang="en-US" sz="2000" dirty="0">
                <a:ea typeface="ＭＳ Ｐゴシック" pitchFamily="34" charset="-128"/>
              </a:rPr>
              <a:t>Chronic drug consumption in the last trimester of pregnancy *</a:t>
            </a:r>
          </a:p>
          <a:p>
            <a:pPr>
              <a:buSzPct val="180000"/>
              <a:buBlip>
                <a:blip r:embed="rId3"/>
              </a:buBlip>
            </a:pPr>
            <a:r>
              <a:rPr lang="en-US" sz="2400" dirty="0">
                <a:ea typeface="ＭＳ Ｐゴシック" pitchFamily="34" charset="-128"/>
              </a:rPr>
              <a:t>Hair</a:t>
            </a:r>
          </a:p>
          <a:p>
            <a:pPr lvl="1">
              <a:buSzPct val="150000"/>
              <a:buBlip>
                <a:blip r:embed="rId4"/>
              </a:buBlip>
            </a:pPr>
            <a:r>
              <a:rPr lang="en-US" sz="2000" dirty="0">
                <a:ea typeface="ＭＳ Ｐゴシック" pitchFamily="34" charset="-128"/>
              </a:rPr>
              <a:t>Indication of chronic use only, 1.5 inches of hair = 90 days *</a:t>
            </a:r>
          </a:p>
          <a:p>
            <a:pPr marL="457200" lvl="1" indent="0">
              <a:buSzPct val="180000"/>
              <a:buNone/>
            </a:pPr>
            <a:endParaRPr lang="en-US" sz="2000" dirty="0">
              <a:ea typeface="ＭＳ Ｐゴシック" pitchFamily="34" charset="-128"/>
            </a:endParaRPr>
          </a:p>
          <a:p>
            <a:pPr marL="457200" lvl="1" indent="0">
              <a:buSzPct val="180000"/>
              <a:buNone/>
            </a:pPr>
            <a:r>
              <a:rPr lang="en-US" sz="1400" dirty="0">
                <a:ea typeface="ＭＳ Ｐゴシック" pitchFamily="34" charset="-128"/>
              </a:rPr>
              <a:t>* Peer reviewed papers available </a:t>
            </a:r>
          </a:p>
        </p:txBody>
      </p:sp>
    </p:spTree>
    <p:extLst>
      <p:ext uri="{BB962C8B-B14F-4D97-AF65-F5344CB8AC3E}">
        <p14:creationId xmlns:p14="http://schemas.microsoft.com/office/powerpoint/2010/main" val="20951877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04801" y="76200"/>
            <a:ext cx="8540096" cy="1143000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Window of Detection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Content Placeholder 5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047" y="1371600"/>
            <a:ext cx="8407350" cy="4659378"/>
          </a:xfrm>
        </p:spPr>
      </p:pic>
    </p:spTree>
    <p:extLst>
      <p:ext uri="{BB962C8B-B14F-4D97-AF65-F5344CB8AC3E}">
        <p14:creationId xmlns:p14="http://schemas.microsoft.com/office/powerpoint/2010/main" val="13005440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04801" y="76200"/>
            <a:ext cx="8540096" cy="1143000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Oral Fluid Testing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419100" y="2133600"/>
            <a:ext cx="8305800" cy="3016312"/>
          </a:xfrm>
        </p:spPr>
        <p:txBody>
          <a:bodyPr>
            <a:normAutofit/>
          </a:bodyPr>
          <a:lstStyle/>
          <a:p>
            <a:pPr>
              <a:buSzPct val="180000"/>
              <a:buBlip>
                <a:blip r:embed="rId3"/>
              </a:buBlip>
            </a:pPr>
            <a:r>
              <a:rPr lang="en-US" sz="2400" dirty="0"/>
              <a:t>Non-invasive, easily obtained, fast collection time, no facilities needed or specialized personnel, preserves dignity </a:t>
            </a:r>
          </a:p>
          <a:p>
            <a:pPr>
              <a:buSzPct val="180000"/>
              <a:buBlip>
                <a:blip r:embed="rId3"/>
              </a:buBlip>
            </a:pPr>
            <a:endParaRPr lang="en-US" sz="2400" dirty="0"/>
          </a:p>
          <a:p>
            <a:pPr>
              <a:buSzPct val="180000"/>
              <a:buBlip>
                <a:blip r:embed="rId3"/>
              </a:buBlip>
            </a:pPr>
            <a:r>
              <a:rPr lang="en-US" sz="2400" dirty="0"/>
              <a:t>Drug concentrations in saliva are proportional to drug concentrations in plasma/blood</a:t>
            </a:r>
          </a:p>
          <a:p>
            <a:pPr>
              <a:buSzPct val="180000"/>
              <a:buBlip>
                <a:blip r:embed="rId3"/>
              </a:buBlip>
            </a:pPr>
            <a:endParaRPr lang="en-US" sz="2400" dirty="0"/>
          </a:p>
          <a:p>
            <a:pPr>
              <a:buSzPct val="180000"/>
              <a:buBlip>
                <a:blip r:embed="rId3"/>
              </a:buBlip>
            </a:pPr>
            <a:r>
              <a:rPr lang="en-US" sz="2400" dirty="0"/>
              <a:t>If observed correctly, eliminates cheating</a:t>
            </a:r>
          </a:p>
          <a:p>
            <a:endParaRPr lang="en-US" sz="2400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9962421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39620" y="3200400"/>
            <a:ext cx="822960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6000" dirty="0">
                <a:solidFill>
                  <a:srgbClr val="6FBF4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Laboratory Testing</a:t>
            </a:r>
          </a:p>
          <a:p>
            <a:pPr algn="ctr"/>
            <a:r>
              <a:rPr lang="en-US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Screening Assays and LC/MS/MS Testing</a:t>
            </a:r>
          </a:p>
        </p:txBody>
      </p:sp>
    </p:spTree>
    <p:extLst>
      <p:ext uri="{BB962C8B-B14F-4D97-AF65-F5344CB8AC3E}">
        <p14:creationId xmlns:p14="http://schemas.microsoft.com/office/powerpoint/2010/main" val="369237144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04801" y="76200"/>
            <a:ext cx="8540096" cy="1143000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6FBF4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Technology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5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51238598"/>
              </p:ext>
            </p:extLst>
          </p:nvPr>
        </p:nvGraphicFramePr>
        <p:xfrm>
          <a:off x="634525" y="1589518"/>
          <a:ext cx="7715250" cy="3810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8" name="Drawing" r:id="rId4" imgW="7724775" imgH="3819525" progId="">
                  <p:embed/>
                </p:oleObj>
              </mc:Choice>
              <mc:Fallback>
                <p:oleObj name="Drawing" r:id="rId4" imgW="7724775" imgH="3819525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4525" y="1589518"/>
                        <a:ext cx="7715250" cy="3810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6" name="Picture 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04341" y="1554506"/>
            <a:ext cx="4480985" cy="3846339"/>
          </a:xfrm>
          <a:prstGeom prst="rect">
            <a:avLst/>
          </a:prstGeom>
        </p:spPr>
      </p:pic>
      <p:sp>
        <p:nvSpPr>
          <p:cNvPr id="7" name="TextBox 3"/>
          <p:cNvSpPr txBox="1">
            <a:spLocks noChangeArrowheads="1"/>
          </p:cNvSpPr>
          <p:nvPr/>
        </p:nvSpPr>
        <p:spPr bwMode="auto">
          <a:xfrm>
            <a:off x="762000" y="5486400"/>
            <a:ext cx="2514600" cy="387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en-US" sz="2000" b="1" dirty="0">
                <a:solidFill>
                  <a:schemeClr val="tx1"/>
                </a:solidFill>
              </a:rPr>
              <a:t>Screening</a:t>
            </a:r>
          </a:p>
        </p:txBody>
      </p:sp>
      <p:sp>
        <p:nvSpPr>
          <p:cNvPr id="8" name="TextBox 4"/>
          <p:cNvSpPr txBox="1">
            <a:spLocks noChangeArrowheads="1"/>
          </p:cNvSpPr>
          <p:nvPr/>
        </p:nvSpPr>
        <p:spPr bwMode="auto">
          <a:xfrm>
            <a:off x="5181600" y="5486400"/>
            <a:ext cx="2514600" cy="387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en-US" sz="2000" b="1" dirty="0">
                <a:solidFill>
                  <a:schemeClr val="tx1"/>
                </a:solidFill>
              </a:rPr>
              <a:t>Confirmation</a:t>
            </a:r>
          </a:p>
        </p:txBody>
      </p:sp>
    </p:spTree>
    <p:extLst>
      <p:ext uri="{BB962C8B-B14F-4D97-AF65-F5344CB8AC3E}">
        <p14:creationId xmlns:p14="http://schemas.microsoft.com/office/powerpoint/2010/main" val="104301219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04801" y="76200"/>
            <a:ext cx="8540096" cy="1143000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Screening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228600" y="1447800"/>
            <a:ext cx="7162800" cy="4724400"/>
          </a:xfrm>
        </p:spPr>
        <p:txBody>
          <a:bodyPr>
            <a:normAutofit/>
          </a:bodyPr>
          <a:lstStyle/>
          <a:p>
            <a:pPr marL="0" indent="0">
              <a:lnSpc>
                <a:spcPct val="110000"/>
              </a:lnSpc>
              <a:buNone/>
            </a:pPr>
            <a:r>
              <a:rPr lang="en-US" dirty="0"/>
              <a:t>Examples:</a:t>
            </a:r>
            <a:endParaRPr lang="en-US" sz="900" dirty="0"/>
          </a:p>
          <a:p>
            <a:pPr lvl="1">
              <a:lnSpc>
                <a:spcPct val="150000"/>
              </a:lnSpc>
              <a:buSzPct val="190000"/>
              <a:buBlip>
                <a:blip r:embed="rId3"/>
              </a:buBlip>
            </a:pPr>
            <a:r>
              <a:rPr lang="en-US" sz="2000" dirty="0"/>
              <a:t>OPIATES (Heroin/6MAM, Morphine, Codeine)</a:t>
            </a:r>
          </a:p>
          <a:p>
            <a:pPr>
              <a:buSzPct val="190000"/>
              <a:buBlip>
                <a:blip r:embed="rId3"/>
              </a:buBlip>
            </a:pPr>
            <a:endParaRPr lang="en-US" sz="2000" dirty="0"/>
          </a:p>
          <a:p>
            <a:pPr lvl="1">
              <a:buSzPct val="190000"/>
              <a:buBlip>
                <a:blip r:embed="rId3"/>
              </a:buBlip>
            </a:pPr>
            <a:r>
              <a:rPr lang="en-US" sz="2000" dirty="0"/>
              <a:t>FENTANYL (Fentanyl, </a:t>
            </a:r>
            <a:r>
              <a:rPr lang="en-US" sz="2000" dirty="0" err="1"/>
              <a:t>Norfentanyl</a:t>
            </a:r>
            <a:r>
              <a:rPr lang="en-US" sz="2000" dirty="0"/>
              <a:t> only)</a:t>
            </a:r>
          </a:p>
          <a:p>
            <a:pPr>
              <a:buSzPct val="190000"/>
              <a:buBlip>
                <a:blip r:embed="rId3"/>
              </a:buBlip>
            </a:pPr>
            <a:endParaRPr lang="en-US" sz="2000" dirty="0"/>
          </a:p>
          <a:p>
            <a:pPr lvl="1">
              <a:buSzPct val="190000"/>
              <a:buBlip>
                <a:blip r:embed="rId3"/>
              </a:buBlip>
            </a:pPr>
            <a:r>
              <a:rPr lang="en-US" sz="2000" dirty="0"/>
              <a:t>AMPHETAMINE (Adderall, Vyvanse, MDA/Adam, Phentermine/</a:t>
            </a:r>
            <a:r>
              <a:rPr lang="en-US" sz="2000" dirty="0" err="1"/>
              <a:t>Adipex</a:t>
            </a:r>
            <a:r>
              <a:rPr lang="en-US" sz="2000" dirty="0"/>
              <a:t>)</a:t>
            </a:r>
          </a:p>
          <a:p>
            <a:pPr>
              <a:buSzPct val="190000"/>
              <a:buBlip>
                <a:blip r:embed="rId3"/>
              </a:buBlip>
            </a:pPr>
            <a:endParaRPr lang="en-US" sz="2000" dirty="0"/>
          </a:p>
          <a:p>
            <a:pPr lvl="1">
              <a:buSzPct val="190000"/>
              <a:buBlip>
                <a:blip r:embed="rId3"/>
              </a:buBlip>
            </a:pPr>
            <a:r>
              <a:rPr lang="en-US" sz="2000" dirty="0"/>
              <a:t>METHAMPHETAMINE (MDMA/Ecstasy, Methcathinone)</a:t>
            </a:r>
          </a:p>
          <a:p>
            <a:pPr>
              <a:buSzPct val="190000"/>
              <a:buBlip>
                <a:blip r:embed="rId3"/>
              </a:buBlip>
            </a:pPr>
            <a:endParaRPr lang="en-US" sz="2000" dirty="0"/>
          </a:p>
          <a:p>
            <a:pPr lvl="1">
              <a:buSzPct val="190000"/>
              <a:buBlip>
                <a:blip r:embed="rId3"/>
              </a:buBlip>
            </a:pPr>
            <a:r>
              <a:rPr lang="en-US" sz="2000" dirty="0"/>
              <a:t>COCAINE (Cocaine, Benzoylecgonine, Ecgonine methyl ester, </a:t>
            </a:r>
            <a:r>
              <a:rPr lang="en-US" sz="2000" dirty="0" err="1"/>
              <a:t>Cocaethylene</a:t>
            </a:r>
            <a:r>
              <a:rPr lang="en-US" sz="2000" dirty="0"/>
              <a:t>)</a:t>
            </a:r>
          </a:p>
          <a:p>
            <a:endParaRPr lang="en-US" sz="2000" dirty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279" r="12187"/>
          <a:stretch/>
        </p:blipFill>
        <p:spPr>
          <a:xfrm>
            <a:off x="7486116" y="1251231"/>
            <a:ext cx="1657884" cy="49971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869167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04801" y="76200"/>
            <a:ext cx="8540096" cy="1143000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Screening/False Positives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6705599" cy="4063956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n-US" sz="3300" dirty="0">
                <a:ea typeface="ＭＳ Ｐゴシック" pitchFamily="34" charset="-128"/>
              </a:rPr>
              <a:t>Why Is a “Screen” a Screen?</a:t>
            </a:r>
          </a:p>
          <a:p>
            <a:pPr marL="0" indent="0">
              <a:buNone/>
            </a:pPr>
            <a:endParaRPr lang="en-US" sz="2200" b="1" dirty="0">
              <a:ea typeface="ＭＳ Ｐゴシック" pitchFamily="34" charset="-128"/>
            </a:endParaRPr>
          </a:p>
          <a:p>
            <a:pPr>
              <a:lnSpc>
                <a:spcPct val="150000"/>
              </a:lnSpc>
              <a:buSzPct val="180000"/>
              <a:buBlip>
                <a:blip r:embed="rId3"/>
              </a:buBlip>
            </a:pPr>
            <a:r>
              <a:rPr lang="en-US" sz="2600" dirty="0">
                <a:ea typeface="ＭＳ Ｐゴシック" pitchFamily="34" charset="-128"/>
              </a:rPr>
              <a:t>PCP  –  Dextromethorphan</a:t>
            </a:r>
          </a:p>
          <a:p>
            <a:pPr>
              <a:lnSpc>
                <a:spcPct val="110000"/>
              </a:lnSpc>
              <a:buSzPct val="180000"/>
              <a:buBlip>
                <a:blip r:embed="rId3"/>
              </a:buBlip>
            </a:pPr>
            <a:r>
              <a:rPr lang="en-US" sz="2600" dirty="0">
                <a:ea typeface="ＭＳ Ｐゴシック" pitchFamily="34" charset="-128"/>
              </a:rPr>
              <a:t>Opiates – Hydrocodone, Oxycodone, Oxymorphone,                       Hydromorphone (not measured in an Opiate Screen)</a:t>
            </a:r>
          </a:p>
          <a:p>
            <a:pPr>
              <a:lnSpc>
                <a:spcPct val="150000"/>
              </a:lnSpc>
              <a:buSzPct val="180000"/>
              <a:buBlip>
                <a:blip r:embed="rId3"/>
              </a:buBlip>
            </a:pPr>
            <a:r>
              <a:rPr lang="en-US" sz="2600" dirty="0">
                <a:ea typeface="ＭＳ Ｐゴシック" pitchFamily="34" charset="-128"/>
              </a:rPr>
              <a:t>Naproxen, NSAIDs – THC</a:t>
            </a:r>
          </a:p>
          <a:p>
            <a:pPr>
              <a:lnSpc>
                <a:spcPct val="150000"/>
              </a:lnSpc>
              <a:buSzPct val="180000"/>
              <a:buBlip>
                <a:blip r:embed="rId3"/>
              </a:buBlip>
            </a:pPr>
            <a:r>
              <a:rPr lang="en-US" sz="2600" dirty="0">
                <a:ea typeface="ＭＳ Ｐゴシック" pitchFamily="34" charset="-128"/>
              </a:rPr>
              <a:t>Benzodiazepines – Alprazolam (normally only one detected)</a:t>
            </a:r>
          </a:p>
          <a:p>
            <a:pPr>
              <a:lnSpc>
                <a:spcPct val="150000"/>
              </a:lnSpc>
              <a:buSzPct val="180000"/>
              <a:buBlip>
                <a:blip r:embed="rId3"/>
              </a:buBlip>
            </a:pPr>
            <a:r>
              <a:rPr lang="en-US" sz="2600" dirty="0">
                <a:ea typeface="ＭＳ Ｐゴシック" pitchFamily="34" charset="-128"/>
              </a:rPr>
              <a:t>Barbiturates – Phenobarbital not always measured</a:t>
            </a: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279" r="12187"/>
          <a:stretch/>
        </p:blipFill>
        <p:spPr>
          <a:xfrm>
            <a:off x="7486116" y="1327431"/>
            <a:ext cx="1657884" cy="49971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83735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3160</TotalTime>
  <Words>619</Words>
  <Application>Microsoft Office PowerPoint</Application>
  <PresentationFormat>On-screen Show (4:3)</PresentationFormat>
  <Paragraphs>239</Paragraphs>
  <Slides>25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30" baseType="lpstr">
      <vt:lpstr>ＭＳ Ｐゴシック</vt:lpstr>
      <vt:lpstr>Arial</vt:lpstr>
      <vt:lpstr>Calibri</vt:lpstr>
      <vt:lpstr>Office Theme</vt:lpstr>
      <vt:lpstr>Drawing</vt:lpstr>
      <vt:lpstr>PowerPoint Presentation</vt:lpstr>
      <vt:lpstr>Forensic Fluids</vt:lpstr>
      <vt:lpstr>Drug Testing Options</vt:lpstr>
      <vt:lpstr>Window of Detection</vt:lpstr>
      <vt:lpstr>Oral Fluid Testing</vt:lpstr>
      <vt:lpstr>PowerPoint Presentation</vt:lpstr>
      <vt:lpstr>Technology</vt:lpstr>
      <vt:lpstr>Screening</vt:lpstr>
      <vt:lpstr>Screening/False Positives</vt:lpstr>
      <vt:lpstr>Screening/False Positives</vt:lpstr>
      <vt:lpstr>Confirmation</vt:lpstr>
      <vt:lpstr>LC/MS/MS</vt:lpstr>
      <vt:lpstr>LC/MS/MS</vt:lpstr>
      <vt:lpstr>PowerPoint Presentation</vt:lpstr>
      <vt:lpstr>Drug List</vt:lpstr>
      <vt:lpstr>Drug List</vt:lpstr>
      <vt:lpstr>Drug List</vt:lpstr>
      <vt:lpstr> MH Drug List</vt:lpstr>
      <vt:lpstr>MH Drug List</vt:lpstr>
      <vt:lpstr>Cannabinoids</vt:lpstr>
      <vt:lpstr>Cannabinoids</vt:lpstr>
      <vt:lpstr>THC v CBD</vt:lpstr>
      <vt:lpstr>Sample Collection | Chain of Custody</vt:lpstr>
      <vt:lpstr>Lab Report</vt:lpstr>
      <vt:lpstr>PowerPoint Presentation</vt:lpstr>
    </vt:vector>
  </TitlesOfParts>
  <Company>Microsoft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Gabriel Wolverton</dc:creator>
  <cp:lastModifiedBy>Bridget Lorenz Lemberg</cp:lastModifiedBy>
  <cp:revision>131</cp:revision>
  <cp:lastPrinted>2019-03-21T00:58:00Z</cp:lastPrinted>
  <dcterms:created xsi:type="dcterms:W3CDTF">2015-01-05T19:19:27Z</dcterms:created>
  <dcterms:modified xsi:type="dcterms:W3CDTF">2019-10-01T01:16:36Z</dcterms:modified>
</cp:coreProperties>
</file>