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65" r:id="rId3"/>
    <p:sldId id="266" r:id="rId4"/>
    <p:sldId id="262" r:id="rId5"/>
    <p:sldId id="258" r:id="rId6"/>
    <p:sldId id="261" r:id="rId7"/>
    <p:sldId id="257" r:id="rId8"/>
    <p:sldId id="271" r:id="rId9"/>
    <p:sldId id="263" r:id="rId10"/>
    <p:sldId id="267" r:id="rId11"/>
    <p:sldId id="259" r:id="rId12"/>
    <p:sldId id="269" r:id="rId13"/>
    <p:sldId id="270" r:id="rId14"/>
    <p:sldId id="274" r:id="rId15"/>
    <p:sldId id="273" r:id="rId16"/>
    <p:sldId id="275" r:id="rId17"/>
    <p:sldId id="277" r:id="rId18"/>
    <p:sldId id="272" r:id="rId19"/>
    <p:sldId id="278" r:id="rId20"/>
    <p:sldId id="27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66"/>
    <a:srgbClr val="00FFFF"/>
    <a:srgbClr val="FF33CC"/>
    <a:srgbClr val="00FF00"/>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4660"/>
  </p:normalViewPr>
  <p:slideViewPr>
    <p:cSldViewPr snapToGrid="0">
      <p:cViewPr varScale="1">
        <p:scale>
          <a:sx n="81" d="100"/>
          <a:sy n="81" d="100"/>
        </p:scale>
        <p:origin x="108" y="68"/>
      </p:cViewPr>
      <p:guideLst/>
    </p:cSldViewPr>
  </p:slideViewPr>
  <p:notesTextViewPr>
    <p:cViewPr>
      <p:scale>
        <a:sx n="1" d="1"/>
        <a:sy n="1" d="1"/>
      </p:scale>
      <p:origin x="0" y="0"/>
    </p:cViewPr>
  </p:notesTextViewPr>
  <p:sorterViewPr>
    <p:cViewPr>
      <p:scale>
        <a:sx n="100" d="100"/>
        <a:sy n="100" d="100"/>
      </p:scale>
      <p:origin x="0" y="-6056"/>
    </p:cViewPr>
  </p:sorterViewPr>
  <p:notesViewPr>
    <p:cSldViewPr snapToGrid="0">
      <p:cViewPr varScale="1">
        <p:scale>
          <a:sx n="69" d="100"/>
          <a:sy n="69" d="100"/>
        </p:scale>
        <p:origin x="2568" y="2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A837952-E332-4583-889A-D41FBA7581FC}" type="datetimeFigureOut">
              <a:rPr lang="en-US" smtClean="0"/>
              <a:t>9/28/2019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B68E0-09E3-4358-9C5C-0E62DC319939}" type="slidenum">
              <a:rPr lang="en-US" smtClean="0"/>
              <a:t>‹#›</a:t>
            </a:fld>
            <a:endParaRPr lang="en-US"/>
          </a:p>
        </p:txBody>
      </p:sp>
    </p:spTree>
    <p:extLst>
      <p:ext uri="{BB962C8B-B14F-4D97-AF65-F5344CB8AC3E}">
        <p14:creationId xmlns:p14="http://schemas.microsoft.com/office/powerpoint/2010/main" val="398668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THE PILE OF BINDERS PROBLEM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great strength of Drug Courts is the amount of research and support materials that exist, the dozens of binders full of information and the practices of individual courts and state programs throughout the country.  It is also a weakness.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Even the current Best Practices Standards Volumes, which represent the clearest, simplest compilation and distillation of the best practices, are somewhat dense and not particularly user friendly in that their recommendations must be extracted in order to be applied.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it is certainly true that for 26 years Drug Courts have managed to work within the Ten Key Components and the binders they had and create strong programs that closely adhered to the Drug Court model, the existing tools are not optimal for efficient education and implementation.  </a:t>
            </a:r>
            <a:r>
              <a:rPr lang="en-US" sz="1200" b="1" kern="1200" dirty="0">
                <a:solidFill>
                  <a:schemeClr val="tx1"/>
                </a:solidFill>
                <a:effectLst/>
                <a:latin typeface="+mn-lt"/>
                <a:ea typeface="+mn-ea"/>
                <a:cs typeface="+mn-cs"/>
              </a:rPr>
              <a:t>It is not necessarily simple or easy for team members to readily access, understand, apply and prioritize actions using the available tools.  </a:t>
            </a:r>
            <a:r>
              <a:rPr lang="en-US" sz="1200" kern="1200" dirty="0">
                <a:solidFill>
                  <a:schemeClr val="tx1"/>
                </a:solidFill>
                <a:effectLst/>
                <a:latin typeface="+mn-lt"/>
                <a:ea typeface="+mn-ea"/>
                <a:cs typeface="+mn-cs"/>
              </a:rPr>
              <a:t>It’s hard.  And that is a barrier to education and adherence to the model.  </a:t>
            </a:r>
          </a:p>
          <a:p>
            <a:endParaRPr lang="en-US" dirty="0"/>
          </a:p>
        </p:txBody>
      </p:sp>
      <p:sp>
        <p:nvSpPr>
          <p:cNvPr id="4" name="Slide Number Placeholder 3"/>
          <p:cNvSpPr>
            <a:spLocks noGrp="1"/>
          </p:cNvSpPr>
          <p:nvPr>
            <p:ph type="sldNum" sz="quarter" idx="10"/>
          </p:nvPr>
        </p:nvSpPr>
        <p:spPr/>
        <p:txBody>
          <a:bodyPr/>
          <a:lstStyle/>
          <a:p>
            <a:fld id="{D61B68E0-09E3-4358-9C5C-0E62DC319939}" type="slidenum">
              <a:rPr lang="en-US" smtClean="0"/>
              <a:t>4</a:t>
            </a:fld>
            <a:endParaRPr lang="en-US"/>
          </a:p>
        </p:txBody>
      </p:sp>
    </p:spTree>
    <p:extLst>
      <p:ext uri="{BB962C8B-B14F-4D97-AF65-F5344CB8AC3E}">
        <p14:creationId xmlns:p14="http://schemas.microsoft.com/office/powerpoint/2010/main" val="4259022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THE LEARNING CURVE PROBLEM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Drug Courts are alternative sentencing programs that represent a </a:t>
            </a:r>
            <a:r>
              <a:rPr lang="en-US" sz="1200" b="1" kern="1200" dirty="0">
                <a:solidFill>
                  <a:schemeClr val="tx1"/>
                </a:solidFill>
                <a:effectLst/>
                <a:latin typeface="+mn-lt"/>
                <a:ea typeface="+mn-ea"/>
                <a:cs typeface="+mn-cs"/>
              </a:rPr>
              <a:t>significant departure from the standard philosophies and practices of the criminal justice system.  The learning curve for Drug Courts is steep and significant.  </a:t>
            </a:r>
            <a:r>
              <a:rPr lang="en-US" sz="1200" kern="1200" dirty="0">
                <a:solidFill>
                  <a:schemeClr val="tx1"/>
                </a:solidFill>
                <a:effectLst/>
                <a:latin typeface="+mn-lt"/>
                <a:ea typeface="+mn-ea"/>
                <a:cs typeface="+mn-cs"/>
              </a:rPr>
              <a:t>Drug Court Teams spend roughly 2 hours a week on Drug Courts and receive approximately 30 hours of formal training before they begin performing their roles.  This is not a lot of time to go from initial exposure to very new information to effective integration and application, especially when you consider that much of the training runs counter to almost all their other training and experience.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order to be compliant with the Drug Court Model, team members must </a:t>
            </a:r>
            <a:r>
              <a:rPr lang="en-US" sz="1200" b="1" kern="1200" dirty="0">
                <a:solidFill>
                  <a:schemeClr val="tx1"/>
                </a:solidFill>
                <a:effectLst/>
                <a:latin typeface="+mn-lt"/>
                <a:ea typeface="+mn-ea"/>
                <a:cs typeface="+mn-cs"/>
              </a:rPr>
              <a:t>understand the significance of adherence and the consequences of failing to adhere to that model.</a:t>
            </a:r>
            <a:r>
              <a:rPr lang="en-US" sz="1200" kern="1200" dirty="0">
                <a:solidFill>
                  <a:schemeClr val="tx1"/>
                </a:solidFill>
                <a:effectLst/>
                <a:latin typeface="+mn-lt"/>
                <a:ea typeface="+mn-ea"/>
                <a:cs typeface="+mn-cs"/>
              </a:rPr>
              <a:t>  (It is interesting to note that at the national level the importance of fidelity to the Drug Court model is so fundamental as to be seen as almost a given.  While adherence to the model is viewed as extraordinarily significant, it is addressed as such within the programs and literature but is not necessarily singled out for special broadcast or emphasis.  It is possible that while team members have heard about the importance of adherence to the Drug Court model frequently and in a variety of ways, that messaging may not have resulted in actual clarity about it’s importance.)</a:t>
            </a:r>
          </a:p>
          <a:p>
            <a:endParaRPr lang="en-US" dirty="0"/>
          </a:p>
        </p:txBody>
      </p:sp>
      <p:sp>
        <p:nvSpPr>
          <p:cNvPr id="4" name="Slide Number Placeholder 3"/>
          <p:cNvSpPr>
            <a:spLocks noGrp="1"/>
          </p:cNvSpPr>
          <p:nvPr>
            <p:ph type="sldNum" sz="quarter" idx="10"/>
          </p:nvPr>
        </p:nvSpPr>
        <p:spPr/>
        <p:txBody>
          <a:bodyPr/>
          <a:lstStyle/>
          <a:p>
            <a:fld id="{D61B68E0-09E3-4358-9C5C-0E62DC319939}" type="slidenum">
              <a:rPr lang="en-US" smtClean="0"/>
              <a:t>5</a:t>
            </a:fld>
            <a:endParaRPr lang="en-US"/>
          </a:p>
        </p:txBody>
      </p:sp>
    </p:spTree>
    <p:extLst>
      <p:ext uri="{BB962C8B-B14F-4D97-AF65-F5344CB8AC3E}">
        <p14:creationId xmlns:p14="http://schemas.microsoft.com/office/powerpoint/2010/main" val="391138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Court success is tied directly to fidelity to the Drug Court model.  </a:t>
            </a:r>
            <a:r>
              <a:rPr lang="en-US" sz="1200" b="1" kern="1200" dirty="0">
                <a:solidFill>
                  <a:schemeClr val="tx1"/>
                </a:solidFill>
                <a:effectLst/>
                <a:latin typeface="+mn-lt"/>
                <a:ea typeface="+mn-ea"/>
                <a:cs typeface="+mn-cs"/>
              </a:rPr>
              <a:t>At this stage in the development of the South Dakota Drug Court Program it is logical to turn focus and resources to helping courts overcome the barriers to understanding the significance of and faithfully working to implement the Drug Court model.  This FIDELITY FIRST strategy would prioritize adherence to the Best Practice Standards as the main focus and goal of the South Dakota State Drug Court Program, </a:t>
            </a:r>
            <a:r>
              <a:rPr lang="en-US" sz="1200" kern="1200" dirty="0">
                <a:solidFill>
                  <a:schemeClr val="tx1"/>
                </a:solidFill>
                <a:effectLst/>
                <a:latin typeface="+mn-lt"/>
                <a:ea typeface="+mn-ea"/>
                <a:cs typeface="+mn-cs"/>
              </a:rPr>
              <a:t>beginning with an emphasis on education and providing targeted training and tools to support implementation efforts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dedicated team members and strong leaders currently building Drug Courts are clear and committed to the importance of the Drug Court model they can spend their time and energy leveraging the existing tools and research to build strong Drug Courts capable of producing strong results.  They do not have to waste time and resources considering and experimenting with modified versions of Drug Courts that are untested or that have already been tested and proven to be ineffective or even harmful. (Certainly it is useful for courts to innovate and find new strategies for forwarding Drug Court goals but experimentation can and should be informed by past work and research so experimentation isn’t needlessly repetitious.)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Building a Drug Court is a large commitment and challenge.  Even under the best circumstances, with the best and most dedicated people, building a Drug Court can be confusing and frustrating.  It is a disservice to team members, courts, communities and Drug Court supporters to invest so significantly in anything but the Drug Court model. </a:t>
            </a:r>
            <a:r>
              <a:rPr lang="en-US" sz="1200" b="1" kern="1200" dirty="0">
                <a:solidFill>
                  <a:schemeClr val="tx1"/>
                </a:solidFill>
                <a:effectLst/>
                <a:latin typeface="+mn-lt"/>
                <a:ea typeface="+mn-ea"/>
                <a:cs typeface="+mn-cs"/>
              </a:rPr>
              <a:t>The proposed Fidelity First strategy makes it a priority that all team members are educated and trained to understand the importance of following the model and then works to provide support to help them implement that model efficiently within their own court.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1B68E0-09E3-4358-9C5C-0E62DC319939}" type="slidenum">
              <a:rPr lang="en-US" smtClean="0"/>
              <a:t>9</a:t>
            </a:fld>
            <a:endParaRPr lang="en-US"/>
          </a:p>
        </p:txBody>
      </p:sp>
    </p:spTree>
    <p:extLst>
      <p:ext uri="{BB962C8B-B14F-4D97-AF65-F5344CB8AC3E}">
        <p14:creationId xmlns:p14="http://schemas.microsoft.com/office/powerpoint/2010/main" val="67064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9/28/2019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9/28/2019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hyperlink" Target="mailto:Noreen.plumage@ujs.state.sd.us"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9371-7B36-4F1B-9F22-3E29D7555388}"/>
              </a:ext>
            </a:extLst>
          </p:cNvPr>
          <p:cNvSpPr>
            <a:spLocks noGrp="1"/>
          </p:cNvSpPr>
          <p:nvPr>
            <p:ph type="ctrTitle"/>
          </p:nvPr>
        </p:nvSpPr>
        <p:spPr/>
        <p:txBody>
          <a:bodyPr/>
          <a:lstStyle/>
          <a:p>
            <a:r>
              <a:rPr lang="en-US" dirty="0"/>
              <a:t>The Best Recipe</a:t>
            </a:r>
          </a:p>
        </p:txBody>
      </p:sp>
      <p:sp>
        <p:nvSpPr>
          <p:cNvPr id="3" name="Subtitle 2">
            <a:extLst>
              <a:ext uri="{FF2B5EF4-FFF2-40B4-BE49-F238E27FC236}">
                <a16:creationId xmlns:a16="http://schemas.microsoft.com/office/drawing/2014/main" id="{17C56FBE-749B-47F1-993D-03720709EDF1}"/>
              </a:ext>
            </a:extLst>
          </p:cNvPr>
          <p:cNvSpPr>
            <a:spLocks noGrp="1"/>
          </p:cNvSpPr>
          <p:nvPr>
            <p:ph type="subTitle" idx="1"/>
          </p:nvPr>
        </p:nvSpPr>
        <p:spPr/>
        <p:txBody>
          <a:bodyPr/>
          <a:lstStyle/>
          <a:p>
            <a:r>
              <a:rPr lang="en-US" dirty="0"/>
              <a:t>SD Problem-Solving Court Unit</a:t>
            </a:r>
          </a:p>
          <a:p>
            <a:r>
              <a:rPr lang="en-US" dirty="0"/>
              <a:t>Noreen Plumage – Director</a:t>
            </a:r>
          </a:p>
          <a:p>
            <a:r>
              <a:rPr lang="en-US" dirty="0"/>
              <a:t>Cody </a:t>
            </a:r>
            <a:r>
              <a:rPr lang="en-US" dirty="0" err="1"/>
              <a:t>Westergren</a:t>
            </a:r>
            <a:r>
              <a:rPr lang="en-US" dirty="0"/>
              <a:t> - Analyst</a:t>
            </a:r>
          </a:p>
        </p:txBody>
      </p:sp>
      <p:pic>
        <p:nvPicPr>
          <p:cNvPr id="4" name="Picture 3">
            <a:extLst>
              <a:ext uri="{FF2B5EF4-FFF2-40B4-BE49-F238E27FC236}">
                <a16:creationId xmlns:a16="http://schemas.microsoft.com/office/drawing/2014/main" id="{3877213F-2BE8-4BD0-990A-AB1BE66732D7}"/>
              </a:ext>
            </a:extLst>
          </p:cNvPr>
          <p:cNvPicPr>
            <a:picLocks noChangeAspect="1"/>
          </p:cNvPicPr>
          <p:nvPr/>
        </p:nvPicPr>
        <p:blipFill>
          <a:blip r:embed="rId2"/>
          <a:stretch>
            <a:fillRect/>
          </a:stretch>
        </p:blipFill>
        <p:spPr>
          <a:xfrm>
            <a:off x="8020594" y="777967"/>
            <a:ext cx="2164801" cy="2164801"/>
          </a:xfrm>
          <a:prstGeom prst="rect">
            <a:avLst/>
          </a:prstGeom>
        </p:spPr>
      </p:pic>
    </p:spTree>
    <p:extLst>
      <p:ext uri="{BB962C8B-B14F-4D97-AF65-F5344CB8AC3E}">
        <p14:creationId xmlns:p14="http://schemas.microsoft.com/office/powerpoint/2010/main" val="2085731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75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802C2-356B-44FC-8E68-5D7C134302BA}"/>
              </a:ext>
            </a:extLst>
          </p:cNvPr>
          <p:cNvSpPr>
            <a:spLocks noGrp="1"/>
          </p:cNvSpPr>
          <p:nvPr>
            <p:ph type="title"/>
          </p:nvPr>
        </p:nvSpPr>
        <p:spPr/>
        <p:txBody>
          <a:bodyPr/>
          <a:lstStyle/>
          <a:p>
            <a:pPr algn="ctr"/>
            <a:r>
              <a:rPr lang="en-US" dirty="0"/>
              <a:t>No One “ACES”</a:t>
            </a:r>
          </a:p>
        </p:txBody>
      </p:sp>
      <p:pic>
        <p:nvPicPr>
          <p:cNvPr id="6" name="Content Placeholder 5">
            <a:extLst>
              <a:ext uri="{FF2B5EF4-FFF2-40B4-BE49-F238E27FC236}">
                <a16:creationId xmlns:a16="http://schemas.microsoft.com/office/drawing/2014/main" id="{9E6EC791-E1DA-4505-9D01-5721010519D0}"/>
              </a:ext>
            </a:extLst>
          </p:cNvPr>
          <p:cNvPicPr>
            <a:picLocks noGrp="1" noChangeAspect="1"/>
          </p:cNvPicPr>
          <p:nvPr>
            <p:ph idx="1"/>
          </p:nvPr>
        </p:nvPicPr>
        <p:blipFill>
          <a:blip r:embed="rId2"/>
          <a:stretch>
            <a:fillRect/>
          </a:stretch>
        </p:blipFill>
        <p:spPr>
          <a:xfrm>
            <a:off x="6479494" y="506185"/>
            <a:ext cx="4271237" cy="5694983"/>
          </a:xfrm>
        </p:spPr>
      </p:pic>
      <p:sp>
        <p:nvSpPr>
          <p:cNvPr id="4" name="Text Placeholder 3">
            <a:extLst>
              <a:ext uri="{FF2B5EF4-FFF2-40B4-BE49-F238E27FC236}">
                <a16:creationId xmlns:a16="http://schemas.microsoft.com/office/drawing/2014/main" id="{35F6FF56-1DB1-4552-B537-D3920FCCADD8}"/>
              </a:ext>
            </a:extLst>
          </p:cNvPr>
          <p:cNvSpPr>
            <a:spLocks noGrp="1"/>
          </p:cNvSpPr>
          <p:nvPr>
            <p:ph type="body" sz="half" idx="2"/>
          </p:nvPr>
        </p:nvSpPr>
        <p:spPr/>
        <p:txBody>
          <a:bodyPr/>
          <a:lstStyle/>
          <a:p>
            <a:pPr algn="ctr"/>
            <a:r>
              <a:rPr lang="en-US" dirty="0"/>
              <a:t>Drug Court</a:t>
            </a:r>
          </a:p>
        </p:txBody>
      </p:sp>
    </p:spTree>
    <p:extLst>
      <p:ext uri="{BB962C8B-B14F-4D97-AF65-F5344CB8AC3E}">
        <p14:creationId xmlns:p14="http://schemas.microsoft.com/office/powerpoint/2010/main" val="18066155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82B848BB-05EA-4259-9C7E-9A2E61E0B6D5}"/>
              </a:ext>
            </a:extLst>
          </p:cNvPr>
          <p:cNvPicPr>
            <a:picLocks noChangeAspect="1"/>
          </p:cNvPicPr>
          <p:nvPr/>
        </p:nvPicPr>
        <p:blipFill>
          <a:blip r:embed="rId2"/>
          <a:stretch>
            <a:fillRect/>
          </a:stretch>
        </p:blipFill>
        <p:spPr>
          <a:xfrm>
            <a:off x="1424855" y="1433631"/>
            <a:ext cx="8857073" cy="3153118"/>
          </a:xfrm>
          <a:prstGeom prst="rect">
            <a:avLst/>
          </a:prstGeom>
        </p:spPr>
      </p:pic>
      <p:sp>
        <p:nvSpPr>
          <p:cNvPr id="3" name="TextBox 2">
            <a:extLst>
              <a:ext uri="{FF2B5EF4-FFF2-40B4-BE49-F238E27FC236}">
                <a16:creationId xmlns:a16="http://schemas.microsoft.com/office/drawing/2014/main" id="{0233C2B0-1395-4053-A68F-DA3A43344D14}"/>
              </a:ext>
            </a:extLst>
          </p:cNvPr>
          <p:cNvSpPr txBox="1"/>
          <p:nvPr/>
        </p:nvSpPr>
        <p:spPr>
          <a:xfrm>
            <a:off x="1681316" y="4748981"/>
            <a:ext cx="1991032" cy="369332"/>
          </a:xfrm>
          <a:prstGeom prst="rect">
            <a:avLst/>
          </a:prstGeom>
          <a:noFill/>
        </p:spPr>
        <p:txBody>
          <a:bodyPr wrap="square" rtlCol="0">
            <a:spAutoFit/>
          </a:bodyPr>
          <a:lstStyle/>
          <a:p>
            <a:r>
              <a:rPr lang="en-US" dirty="0"/>
              <a:t>Green – 100%</a:t>
            </a:r>
          </a:p>
        </p:txBody>
      </p:sp>
      <p:sp>
        <p:nvSpPr>
          <p:cNvPr id="5" name="TextBox 4">
            <a:extLst>
              <a:ext uri="{FF2B5EF4-FFF2-40B4-BE49-F238E27FC236}">
                <a16:creationId xmlns:a16="http://schemas.microsoft.com/office/drawing/2014/main" id="{1A9962CD-049B-4762-84F0-7DF35623D00C}"/>
              </a:ext>
            </a:extLst>
          </p:cNvPr>
          <p:cNvSpPr txBox="1"/>
          <p:nvPr/>
        </p:nvSpPr>
        <p:spPr>
          <a:xfrm>
            <a:off x="5058696" y="4933647"/>
            <a:ext cx="2271251" cy="369332"/>
          </a:xfrm>
          <a:prstGeom prst="rect">
            <a:avLst/>
          </a:prstGeom>
          <a:noFill/>
        </p:spPr>
        <p:txBody>
          <a:bodyPr wrap="square" rtlCol="0">
            <a:spAutoFit/>
          </a:bodyPr>
          <a:lstStyle/>
          <a:p>
            <a:r>
              <a:rPr lang="en-US" dirty="0"/>
              <a:t>Yellow - 99%-80</a:t>
            </a:r>
          </a:p>
        </p:txBody>
      </p:sp>
      <p:sp>
        <p:nvSpPr>
          <p:cNvPr id="6" name="TextBox 5">
            <a:extLst>
              <a:ext uri="{FF2B5EF4-FFF2-40B4-BE49-F238E27FC236}">
                <a16:creationId xmlns:a16="http://schemas.microsoft.com/office/drawing/2014/main" id="{4FD2F15C-E086-488C-8055-9079BEFBBBC0}"/>
              </a:ext>
            </a:extLst>
          </p:cNvPr>
          <p:cNvSpPr txBox="1"/>
          <p:nvPr/>
        </p:nvSpPr>
        <p:spPr>
          <a:xfrm>
            <a:off x="8185355" y="4748981"/>
            <a:ext cx="2300748" cy="646331"/>
          </a:xfrm>
          <a:prstGeom prst="rect">
            <a:avLst/>
          </a:prstGeom>
          <a:noFill/>
        </p:spPr>
        <p:txBody>
          <a:bodyPr wrap="square" rtlCol="0">
            <a:spAutoFit/>
          </a:bodyPr>
          <a:lstStyle/>
          <a:p>
            <a:r>
              <a:rPr lang="en-US" dirty="0"/>
              <a:t>Red – 79% and Below</a:t>
            </a:r>
          </a:p>
        </p:txBody>
      </p:sp>
    </p:spTree>
    <p:extLst>
      <p:ext uri="{BB962C8B-B14F-4D97-AF65-F5344CB8AC3E}">
        <p14:creationId xmlns:p14="http://schemas.microsoft.com/office/powerpoint/2010/main" val="34662899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1500"/>
                                        <p:tgtEl>
                                          <p:spTgt spid="3"/>
                                        </p:tgtEl>
                                        <p:attrNameLst>
                                          <p:attrName>ppt_x</p:attrName>
                                        </p:attrNameLst>
                                      </p:cBhvr>
                                      <p:tavLst>
                                        <p:tav tm="0">
                                          <p:val>
                                            <p:strVal val="ppt_x"/>
                                          </p:val>
                                        </p:tav>
                                        <p:tav tm="100000">
                                          <p:val>
                                            <p:strVal val="ppt_x"/>
                                          </p:val>
                                        </p:tav>
                                      </p:tavLst>
                                    </p:anim>
                                    <p:anim calcmode="lin" valueType="num">
                                      <p:cBhvr additive="base">
                                        <p:cTn id="14" dur="1500"/>
                                        <p:tgtEl>
                                          <p:spTgt spid="3"/>
                                        </p:tgtEl>
                                        <p:attrNameLst>
                                          <p:attrName>ppt_y</p:attrName>
                                        </p:attrNameLst>
                                      </p:cBhvr>
                                      <p:tavLst>
                                        <p:tav tm="0">
                                          <p:val>
                                            <p:strVal val="ppt_y"/>
                                          </p:val>
                                        </p:tav>
                                        <p:tav tm="100000">
                                          <p:val>
                                            <p:strVal val="1+ppt_h/2"/>
                                          </p:val>
                                        </p:tav>
                                      </p:tavLst>
                                    </p:anim>
                                    <p:set>
                                      <p:cBhvr>
                                        <p:cTn id="15" dur="1" fill="hold">
                                          <p:stCondLst>
                                            <p:cond delay="1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2000"/>
                                        <p:tgtEl>
                                          <p:spTgt spid="5"/>
                                        </p:tgtEl>
                                        <p:attrNameLst>
                                          <p:attrName>ppt_x</p:attrName>
                                        </p:attrNameLst>
                                      </p:cBhvr>
                                      <p:tavLst>
                                        <p:tav tm="0">
                                          <p:val>
                                            <p:strVal val="ppt_x"/>
                                          </p:val>
                                        </p:tav>
                                        <p:tav tm="100000">
                                          <p:val>
                                            <p:strVal val="ppt_x"/>
                                          </p:val>
                                        </p:tav>
                                      </p:tavLst>
                                    </p:anim>
                                    <p:anim calcmode="lin" valueType="num">
                                      <p:cBhvr additive="base">
                                        <p:cTn id="20" dur="2000"/>
                                        <p:tgtEl>
                                          <p:spTgt spid="5"/>
                                        </p:tgtEl>
                                        <p:attrNameLst>
                                          <p:attrName>ppt_y</p:attrName>
                                        </p:attrNameLst>
                                      </p:cBhvr>
                                      <p:tavLst>
                                        <p:tav tm="0">
                                          <p:val>
                                            <p:strVal val="ppt_y"/>
                                          </p:val>
                                        </p:tav>
                                        <p:tav tm="100000">
                                          <p:val>
                                            <p:strVal val="1+ppt_h/2"/>
                                          </p:val>
                                        </p:tav>
                                      </p:tavLst>
                                    </p:anim>
                                    <p:set>
                                      <p:cBhvr>
                                        <p:cTn id="21" dur="1" fill="hold">
                                          <p:stCondLst>
                                            <p:cond delay="1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2000"/>
                                        <p:tgtEl>
                                          <p:spTgt spid="6"/>
                                        </p:tgtEl>
                                        <p:attrNameLst>
                                          <p:attrName>ppt_x</p:attrName>
                                        </p:attrNameLst>
                                      </p:cBhvr>
                                      <p:tavLst>
                                        <p:tav tm="0">
                                          <p:val>
                                            <p:strVal val="ppt_x"/>
                                          </p:val>
                                        </p:tav>
                                        <p:tav tm="100000">
                                          <p:val>
                                            <p:strVal val="ppt_x"/>
                                          </p:val>
                                        </p:tav>
                                      </p:tavLst>
                                    </p:anim>
                                    <p:anim calcmode="lin" valueType="num">
                                      <p:cBhvr additive="base">
                                        <p:cTn id="26" dur="2000"/>
                                        <p:tgtEl>
                                          <p:spTgt spid="6"/>
                                        </p:tgtEl>
                                        <p:attrNameLst>
                                          <p:attrName>ppt_y</p:attrName>
                                        </p:attrNameLst>
                                      </p:cBhvr>
                                      <p:tavLst>
                                        <p:tav tm="0">
                                          <p:val>
                                            <p:strVal val="ppt_y"/>
                                          </p:val>
                                        </p:tav>
                                        <p:tav tm="100000">
                                          <p:val>
                                            <p:strVal val="1+ppt_h/2"/>
                                          </p:val>
                                        </p:tav>
                                      </p:tavLst>
                                    </p:anim>
                                    <p:set>
                                      <p:cBhvr>
                                        <p:cTn id="2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64E353-38F6-47E9-9A63-364C8C3AF3FC}"/>
              </a:ext>
            </a:extLst>
          </p:cNvPr>
          <p:cNvSpPr txBox="1"/>
          <p:nvPr/>
        </p:nvSpPr>
        <p:spPr>
          <a:xfrm>
            <a:off x="2860766" y="522514"/>
            <a:ext cx="8033657" cy="1200329"/>
          </a:xfrm>
          <a:prstGeom prst="rect">
            <a:avLst/>
          </a:prstGeom>
          <a:noFill/>
        </p:spPr>
        <p:txBody>
          <a:bodyPr wrap="square" rtlCol="0">
            <a:spAutoFit/>
          </a:bodyPr>
          <a:lstStyle/>
          <a:p>
            <a:r>
              <a:rPr lang="en-US" sz="7200" dirty="0">
                <a:solidFill>
                  <a:srgbClr val="FF33CC"/>
                </a:solidFill>
              </a:rPr>
              <a:t>TELL THE TRUTH</a:t>
            </a:r>
          </a:p>
        </p:txBody>
      </p:sp>
      <p:pic>
        <p:nvPicPr>
          <p:cNvPr id="8" name="Picture 7">
            <a:extLst>
              <a:ext uri="{FF2B5EF4-FFF2-40B4-BE49-F238E27FC236}">
                <a16:creationId xmlns:a16="http://schemas.microsoft.com/office/drawing/2014/main" id="{6BB41D8D-4A16-4193-A917-999BD40212F3}"/>
              </a:ext>
            </a:extLst>
          </p:cNvPr>
          <p:cNvPicPr>
            <a:picLocks noChangeAspect="1"/>
          </p:cNvPicPr>
          <p:nvPr/>
        </p:nvPicPr>
        <p:blipFill>
          <a:blip r:embed="rId2"/>
          <a:stretch>
            <a:fillRect/>
          </a:stretch>
        </p:blipFill>
        <p:spPr>
          <a:xfrm>
            <a:off x="2403566" y="1722843"/>
            <a:ext cx="7289346" cy="4304551"/>
          </a:xfrm>
          <a:prstGeom prst="rect">
            <a:avLst/>
          </a:prstGeom>
        </p:spPr>
      </p:pic>
    </p:spTree>
    <p:extLst>
      <p:ext uri="{BB962C8B-B14F-4D97-AF65-F5344CB8AC3E}">
        <p14:creationId xmlns:p14="http://schemas.microsoft.com/office/powerpoint/2010/main" val="919514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120D0-F4E5-437A-9062-F6D55E16A836}"/>
              </a:ext>
            </a:extLst>
          </p:cNvPr>
          <p:cNvPicPr>
            <a:picLocks noChangeAspect="1"/>
          </p:cNvPicPr>
          <p:nvPr/>
        </p:nvPicPr>
        <p:blipFill>
          <a:blip r:embed="rId2"/>
          <a:stretch>
            <a:fillRect/>
          </a:stretch>
        </p:blipFill>
        <p:spPr>
          <a:xfrm>
            <a:off x="2788783" y="1230085"/>
            <a:ext cx="6002519" cy="4448183"/>
          </a:xfrm>
          <a:prstGeom prst="rect">
            <a:avLst/>
          </a:prstGeom>
        </p:spPr>
      </p:pic>
    </p:spTree>
    <p:extLst>
      <p:ext uri="{BB962C8B-B14F-4D97-AF65-F5344CB8AC3E}">
        <p14:creationId xmlns:p14="http://schemas.microsoft.com/office/powerpoint/2010/main" val="3079966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4286E4-07FD-44C7-B855-24431A342950}"/>
              </a:ext>
            </a:extLst>
          </p:cNvPr>
          <p:cNvSpPr txBox="1"/>
          <p:nvPr/>
        </p:nvSpPr>
        <p:spPr>
          <a:xfrm>
            <a:off x="1580605" y="2566955"/>
            <a:ext cx="9875520" cy="1107996"/>
          </a:xfrm>
          <a:prstGeom prst="rect">
            <a:avLst/>
          </a:prstGeom>
          <a:noFill/>
        </p:spPr>
        <p:txBody>
          <a:bodyPr wrap="square" rtlCol="0">
            <a:spAutoFit/>
          </a:bodyPr>
          <a:lstStyle/>
          <a:p>
            <a:pPr algn="ctr"/>
            <a:r>
              <a:rPr lang="en-US" sz="6600" dirty="0">
                <a:solidFill>
                  <a:srgbClr val="FF00FF"/>
                </a:solidFill>
              </a:rPr>
              <a:t>F</a:t>
            </a:r>
            <a:r>
              <a:rPr lang="en-US" sz="6600" dirty="0"/>
              <a:t>R</a:t>
            </a:r>
            <a:r>
              <a:rPr lang="en-US" sz="6600" dirty="0">
                <a:solidFill>
                  <a:srgbClr val="FFFF00"/>
                </a:solidFill>
              </a:rPr>
              <a:t>I</a:t>
            </a:r>
            <a:r>
              <a:rPr lang="en-US" sz="6600" dirty="0"/>
              <a:t>D</a:t>
            </a:r>
            <a:r>
              <a:rPr lang="en-US" sz="6600" dirty="0">
                <a:solidFill>
                  <a:srgbClr val="00FFFF"/>
                </a:solidFill>
              </a:rPr>
              <a:t>A</a:t>
            </a:r>
            <a:r>
              <a:rPr lang="en-US" sz="6600" dirty="0"/>
              <a:t>Y </a:t>
            </a:r>
            <a:r>
              <a:rPr lang="en-US" sz="6600" dirty="0">
                <a:solidFill>
                  <a:srgbClr val="00FF00"/>
                </a:solidFill>
              </a:rPr>
              <a:t>IS</a:t>
            </a:r>
            <a:r>
              <a:rPr lang="en-US" sz="6600" dirty="0"/>
              <a:t> </a:t>
            </a:r>
            <a:r>
              <a:rPr lang="en-US" sz="6600" dirty="0">
                <a:solidFill>
                  <a:srgbClr val="FF33CC"/>
                </a:solidFill>
              </a:rPr>
              <a:t>F</a:t>
            </a:r>
            <a:r>
              <a:rPr lang="en-US" sz="6600" dirty="0"/>
              <a:t>R</a:t>
            </a:r>
            <a:r>
              <a:rPr lang="en-US" sz="6600" dirty="0">
                <a:solidFill>
                  <a:srgbClr val="FFFF00"/>
                </a:solidFill>
              </a:rPr>
              <a:t>I</a:t>
            </a:r>
            <a:r>
              <a:rPr lang="en-US" sz="6600" dirty="0"/>
              <a:t>D</a:t>
            </a:r>
            <a:r>
              <a:rPr lang="en-US" sz="6600" dirty="0">
                <a:solidFill>
                  <a:srgbClr val="00FFFF"/>
                </a:solidFill>
              </a:rPr>
              <a:t>A</a:t>
            </a:r>
            <a:r>
              <a:rPr lang="en-US" sz="6600" dirty="0"/>
              <a:t>Y</a:t>
            </a:r>
          </a:p>
        </p:txBody>
      </p:sp>
      <p:pic>
        <p:nvPicPr>
          <p:cNvPr id="4" name="Picture 3">
            <a:extLst>
              <a:ext uri="{FF2B5EF4-FFF2-40B4-BE49-F238E27FC236}">
                <a16:creationId xmlns:a16="http://schemas.microsoft.com/office/drawing/2014/main" id="{6B245D08-BC6C-4304-8A7E-F9C85C0FB012}"/>
              </a:ext>
            </a:extLst>
          </p:cNvPr>
          <p:cNvPicPr>
            <a:picLocks noChangeAspect="1"/>
          </p:cNvPicPr>
          <p:nvPr/>
        </p:nvPicPr>
        <p:blipFill>
          <a:blip r:embed="rId2"/>
          <a:stretch>
            <a:fillRect/>
          </a:stretch>
        </p:blipFill>
        <p:spPr>
          <a:xfrm>
            <a:off x="4514849" y="4324622"/>
            <a:ext cx="2857500" cy="1657350"/>
          </a:xfrm>
          <a:prstGeom prst="rect">
            <a:avLst/>
          </a:prstGeom>
        </p:spPr>
      </p:pic>
      <p:pic>
        <p:nvPicPr>
          <p:cNvPr id="6" name="Picture 5">
            <a:extLst>
              <a:ext uri="{FF2B5EF4-FFF2-40B4-BE49-F238E27FC236}">
                <a16:creationId xmlns:a16="http://schemas.microsoft.com/office/drawing/2014/main" id="{B9E0F749-805F-4FA3-B601-ACC934613EEE}"/>
              </a:ext>
            </a:extLst>
          </p:cNvPr>
          <p:cNvPicPr>
            <a:picLocks noChangeAspect="1"/>
          </p:cNvPicPr>
          <p:nvPr/>
        </p:nvPicPr>
        <p:blipFill>
          <a:blip r:embed="rId3"/>
          <a:stretch>
            <a:fillRect/>
          </a:stretch>
        </p:blipFill>
        <p:spPr>
          <a:xfrm>
            <a:off x="9416551" y="4219847"/>
            <a:ext cx="1666875" cy="1866900"/>
          </a:xfrm>
          <a:prstGeom prst="rect">
            <a:avLst/>
          </a:prstGeom>
        </p:spPr>
      </p:pic>
      <p:pic>
        <p:nvPicPr>
          <p:cNvPr id="8" name="Picture 7">
            <a:extLst>
              <a:ext uri="{FF2B5EF4-FFF2-40B4-BE49-F238E27FC236}">
                <a16:creationId xmlns:a16="http://schemas.microsoft.com/office/drawing/2014/main" id="{449297C3-6129-41AD-9F89-CC7813373B82}"/>
              </a:ext>
            </a:extLst>
          </p:cNvPr>
          <p:cNvPicPr>
            <a:picLocks noChangeAspect="1"/>
          </p:cNvPicPr>
          <p:nvPr/>
        </p:nvPicPr>
        <p:blipFill>
          <a:blip r:embed="rId4"/>
          <a:stretch>
            <a:fillRect/>
          </a:stretch>
        </p:blipFill>
        <p:spPr>
          <a:xfrm>
            <a:off x="4693376" y="682806"/>
            <a:ext cx="2857500" cy="1600200"/>
          </a:xfrm>
          <a:prstGeom prst="rect">
            <a:avLst/>
          </a:prstGeom>
        </p:spPr>
      </p:pic>
      <p:pic>
        <p:nvPicPr>
          <p:cNvPr id="10" name="Picture 9">
            <a:extLst>
              <a:ext uri="{FF2B5EF4-FFF2-40B4-BE49-F238E27FC236}">
                <a16:creationId xmlns:a16="http://schemas.microsoft.com/office/drawing/2014/main" id="{6F7110E3-EB5F-4BED-BB9C-34F63F7CA397}"/>
              </a:ext>
            </a:extLst>
          </p:cNvPr>
          <p:cNvPicPr>
            <a:picLocks noChangeAspect="1"/>
          </p:cNvPicPr>
          <p:nvPr/>
        </p:nvPicPr>
        <p:blipFill>
          <a:blip r:embed="rId5"/>
          <a:stretch>
            <a:fillRect/>
          </a:stretch>
        </p:blipFill>
        <p:spPr>
          <a:xfrm>
            <a:off x="8449763" y="549456"/>
            <a:ext cx="1933575" cy="1866900"/>
          </a:xfrm>
          <a:prstGeom prst="rect">
            <a:avLst/>
          </a:prstGeom>
        </p:spPr>
      </p:pic>
      <p:pic>
        <p:nvPicPr>
          <p:cNvPr id="12" name="Picture 11">
            <a:extLst>
              <a:ext uri="{FF2B5EF4-FFF2-40B4-BE49-F238E27FC236}">
                <a16:creationId xmlns:a16="http://schemas.microsoft.com/office/drawing/2014/main" id="{FA0FC445-A193-4905-AA5A-17E3ADD1A248}"/>
              </a:ext>
            </a:extLst>
          </p:cNvPr>
          <p:cNvPicPr>
            <a:picLocks noChangeAspect="1"/>
          </p:cNvPicPr>
          <p:nvPr/>
        </p:nvPicPr>
        <p:blipFill>
          <a:blip r:embed="rId6"/>
          <a:stretch>
            <a:fillRect/>
          </a:stretch>
        </p:blipFill>
        <p:spPr>
          <a:xfrm>
            <a:off x="578575" y="682806"/>
            <a:ext cx="2857500" cy="1600200"/>
          </a:xfrm>
          <a:prstGeom prst="rect">
            <a:avLst/>
          </a:prstGeom>
        </p:spPr>
      </p:pic>
      <p:pic>
        <p:nvPicPr>
          <p:cNvPr id="16" name="Picture 15">
            <a:extLst>
              <a:ext uri="{FF2B5EF4-FFF2-40B4-BE49-F238E27FC236}">
                <a16:creationId xmlns:a16="http://schemas.microsoft.com/office/drawing/2014/main" id="{76A52A70-B7FF-4E92-A504-FE3A1E799112}"/>
              </a:ext>
            </a:extLst>
          </p:cNvPr>
          <p:cNvPicPr>
            <a:picLocks noChangeAspect="1"/>
          </p:cNvPicPr>
          <p:nvPr/>
        </p:nvPicPr>
        <p:blipFill>
          <a:blip r:embed="rId7"/>
          <a:stretch>
            <a:fillRect/>
          </a:stretch>
        </p:blipFill>
        <p:spPr>
          <a:xfrm>
            <a:off x="792888" y="4305572"/>
            <a:ext cx="2428875" cy="1676400"/>
          </a:xfrm>
          <a:prstGeom prst="rect">
            <a:avLst/>
          </a:prstGeom>
        </p:spPr>
      </p:pic>
      <p:pic>
        <p:nvPicPr>
          <p:cNvPr id="18" name="Picture 17">
            <a:extLst>
              <a:ext uri="{FF2B5EF4-FFF2-40B4-BE49-F238E27FC236}">
                <a16:creationId xmlns:a16="http://schemas.microsoft.com/office/drawing/2014/main" id="{79E3F5E4-091C-4440-BE78-1BEDDC981BC8}"/>
              </a:ext>
            </a:extLst>
          </p:cNvPr>
          <p:cNvPicPr>
            <a:picLocks noChangeAspect="1"/>
          </p:cNvPicPr>
          <p:nvPr/>
        </p:nvPicPr>
        <p:blipFill>
          <a:blip r:embed="rId8"/>
          <a:stretch>
            <a:fillRect/>
          </a:stretch>
        </p:blipFill>
        <p:spPr>
          <a:xfrm>
            <a:off x="404948" y="2606416"/>
            <a:ext cx="1913804" cy="1234712"/>
          </a:xfrm>
          <a:prstGeom prst="rect">
            <a:avLst/>
          </a:prstGeom>
        </p:spPr>
      </p:pic>
    </p:spTree>
    <p:extLst>
      <p:ext uri="{BB962C8B-B14F-4D97-AF65-F5344CB8AC3E}">
        <p14:creationId xmlns:p14="http://schemas.microsoft.com/office/powerpoint/2010/main" val="11185515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D4DFB-73BE-492E-8C19-4742537D4A9D}"/>
              </a:ext>
            </a:extLst>
          </p:cNvPr>
          <p:cNvPicPr>
            <a:picLocks noChangeAspect="1"/>
          </p:cNvPicPr>
          <p:nvPr/>
        </p:nvPicPr>
        <p:blipFill>
          <a:blip r:embed="rId2"/>
          <a:stretch>
            <a:fillRect/>
          </a:stretch>
        </p:blipFill>
        <p:spPr>
          <a:xfrm>
            <a:off x="470263" y="571856"/>
            <a:ext cx="11155680" cy="5829669"/>
          </a:xfrm>
          <a:prstGeom prst="rect">
            <a:avLst/>
          </a:prstGeom>
        </p:spPr>
      </p:pic>
      <p:sp>
        <p:nvSpPr>
          <p:cNvPr id="4" name="TextBox 3">
            <a:extLst>
              <a:ext uri="{FF2B5EF4-FFF2-40B4-BE49-F238E27FC236}">
                <a16:creationId xmlns:a16="http://schemas.microsoft.com/office/drawing/2014/main" id="{8F272578-C6AA-4249-90C7-E85EC639424B}"/>
              </a:ext>
            </a:extLst>
          </p:cNvPr>
          <p:cNvSpPr txBox="1"/>
          <p:nvPr/>
        </p:nvSpPr>
        <p:spPr>
          <a:xfrm>
            <a:off x="1175657" y="2155372"/>
            <a:ext cx="9744892" cy="2123658"/>
          </a:xfrm>
          <a:prstGeom prst="rect">
            <a:avLst/>
          </a:prstGeom>
          <a:noFill/>
        </p:spPr>
        <p:txBody>
          <a:bodyPr wrap="square" rtlCol="0">
            <a:spAutoFit/>
          </a:bodyPr>
          <a:lstStyle/>
          <a:p>
            <a:pPr algn="ctr"/>
            <a:r>
              <a:rPr lang="en-US" sz="6600" dirty="0"/>
              <a:t>NO MATTER THE SHADE</a:t>
            </a:r>
          </a:p>
          <a:p>
            <a:pPr algn="ctr"/>
            <a:r>
              <a:rPr lang="en-US" sz="6600" dirty="0"/>
              <a:t>RED IS RED</a:t>
            </a:r>
          </a:p>
        </p:txBody>
      </p:sp>
    </p:spTree>
    <p:extLst>
      <p:ext uri="{BB962C8B-B14F-4D97-AF65-F5344CB8AC3E}">
        <p14:creationId xmlns:p14="http://schemas.microsoft.com/office/powerpoint/2010/main" val="4162142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70F4CC-240A-4847-8C39-10D43494C8A1}"/>
              </a:ext>
            </a:extLst>
          </p:cNvPr>
          <p:cNvSpPr/>
          <p:nvPr/>
        </p:nvSpPr>
        <p:spPr>
          <a:xfrm>
            <a:off x="5282496" y="2484009"/>
            <a:ext cx="6381876" cy="1569660"/>
          </a:xfrm>
          <a:prstGeom prst="rect">
            <a:avLst/>
          </a:prstGeom>
          <a:noFill/>
          <a:ln>
            <a:noFill/>
          </a:ln>
          <a:scene3d>
            <a:camera prst="orthographicFront"/>
            <a:lightRig rig="threePt" dir="t"/>
          </a:scene3d>
          <a:sp3d>
            <a:bevelT/>
          </a:sp3d>
        </p:spPr>
        <p:txBody>
          <a:bodyPr wrap="none" lIns="91440" tIns="45720" rIns="91440" bIns="45720">
            <a:spAutoFit/>
          </a:bodyPr>
          <a:lstStyle/>
          <a:p>
            <a:pPr algn="ctr"/>
            <a:r>
              <a:rPr lang="en-US" sz="9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Goudy Stout" panose="0202090407030B020401" pitchFamily="18" charset="0"/>
              </a:rPr>
              <a:t>= RED</a:t>
            </a:r>
            <a:endParaRPr lang="en-US" sz="9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Goudy Stout" panose="0202090407030B020401" pitchFamily="18" charset="0"/>
            </a:endParaRPr>
          </a:p>
        </p:txBody>
      </p:sp>
      <p:pic>
        <p:nvPicPr>
          <p:cNvPr id="20" name="Picture 19" descr="http://img.memecdn.com/rmx-i-dont-know_o_1017761.jpg">
            <a:extLst>
              <a:ext uri="{FF2B5EF4-FFF2-40B4-BE49-F238E27FC236}">
                <a16:creationId xmlns:a16="http://schemas.microsoft.com/office/drawing/2014/main" id="{786EC958-9899-4EBB-A5FE-9B4A527B646F}"/>
              </a:ext>
            </a:extLst>
          </p:cNvPr>
          <p:cNvPicPr/>
          <p:nvPr/>
        </p:nvPicPr>
        <p:blipFill rotWithShape="1">
          <a:blip r:embed="rId2">
            <a:extLst>
              <a:ext uri="{28A0092B-C50C-407E-A947-70E740481C1C}">
                <a14:useLocalDpi xmlns:a14="http://schemas.microsoft.com/office/drawing/2010/main" val="0"/>
              </a:ext>
            </a:extLst>
          </a:blip>
          <a:srcRect b="41256"/>
          <a:stretch/>
        </p:blipFill>
        <p:spPr bwMode="auto">
          <a:xfrm>
            <a:off x="1101090" y="773289"/>
            <a:ext cx="3771900" cy="49911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46390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82B848BB-05EA-4259-9C7E-9A2E61E0B6D5}"/>
              </a:ext>
            </a:extLst>
          </p:cNvPr>
          <p:cNvPicPr>
            <a:picLocks noChangeAspect="1"/>
          </p:cNvPicPr>
          <p:nvPr/>
        </p:nvPicPr>
        <p:blipFill>
          <a:blip r:embed="rId2"/>
          <a:stretch>
            <a:fillRect/>
          </a:stretch>
        </p:blipFill>
        <p:spPr>
          <a:xfrm>
            <a:off x="1424855" y="1433631"/>
            <a:ext cx="8857073" cy="3153118"/>
          </a:xfrm>
          <a:prstGeom prst="rect">
            <a:avLst/>
          </a:prstGeom>
        </p:spPr>
      </p:pic>
      <p:sp>
        <p:nvSpPr>
          <p:cNvPr id="3" name="TextBox 2">
            <a:extLst>
              <a:ext uri="{FF2B5EF4-FFF2-40B4-BE49-F238E27FC236}">
                <a16:creationId xmlns:a16="http://schemas.microsoft.com/office/drawing/2014/main" id="{0233C2B0-1395-4053-A68F-DA3A43344D14}"/>
              </a:ext>
            </a:extLst>
          </p:cNvPr>
          <p:cNvSpPr txBox="1"/>
          <p:nvPr/>
        </p:nvSpPr>
        <p:spPr>
          <a:xfrm>
            <a:off x="1681316" y="4748981"/>
            <a:ext cx="1991032" cy="369332"/>
          </a:xfrm>
          <a:prstGeom prst="rect">
            <a:avLst/>
          </a:prstGeom>
          <a:noFill/>
        </p:spPr>
        <p:txBody>
          <a:bodyPr wrap="square" rtlCol="0">
            <a:spAutoFit/>
          </a:bodyPr>
          <a:lstStyle/>
          <a:p>
            <a:r>
              <a:rPr lang="en-US" dirty="0"/>
              <a:t>Green – 100%</a:t>
            </a:r>
          </a:p>
        </p:txBody>
      </p:sp>
      <p:sp>
        <p:nvSpPr>
          <p:cNvPr id="5" name="TextBox 4">
            <a:extLst>
              <a:ext uri="{FF2B5EF4-FFF2-40B4-BE49-F238E27FC236}">
                <a16:creationId xmlns:a16="http://schemas.microsoft.com/office/drawing/2014/main" id="{1A9962CD-049B-4762-84F0-7DF35623D00C}"/>
              </a:ext>
            </a:extLst>
          </p:cNvPr>
          <p:cNvSpPr txBox="1"/>
          <p:nvPr/>
        </p:nvSpPr>
        <p:spPr>
          <a:xfrm>
            <a:off x="5058696" y="4933647"/>
            <a:ext cx="2271251" cy="369332"/>
          </a:xfrm>
          <a:prstGeom prst="rect">
            <a:avLst/>
          </a:prstGeom>
          <a:noFill/>
        </p:spPr>
        <p:txBody>
          <a:bodyPr wrap="square" rtlCol="0">
            <a:spAutoFit/>
          </a:bodyPr>
          <a:lstStyle/>
          <a:p>
            <a:r>
              <a:rPr lang="en-US" dirty="0"/>
              <a:t>Yellow - 99%-80</a:t>
            </a:r>
          </a:p>
        </p:txBody>
      </p:sp>
      <p:sp>
        <p:nvSpPr>
          <p:cNvPr id="6" name="TextBox 5">
            <a:extLst>
              <a:ext uri="{FF2B5EF4-FFF2-40B4-BE49-F238E27FC236}">
                <a16:creationId xmlns:a16="http://schemas.microsoft.com/office/drawing/2014/main" id="{4FD2F15C-E086-488C-8055-9079BEFBBBC0}"/>
              </a:ext>
            </a:extLst>
          </p:cNvPr>
          <p:cNvSpPr txBox="1"/>
          <p:nvPr/>
        </p:nvSpPr>
        <p:spPr>
          <a:xfrm>
            <a:off x="8185355" y="4748981"/>
            <a:ext cx="2300748" cy="646331"/>
          </a:xfrm>
          <a:prstGeom prst="rect">
            <a:avLst/>
          </a:prstGeom>
          <a:noFill/>
        </p:spPr>
        <p:txBody>
          <a:bodyPr wrap="square" rtlCol="0">
            <a:spAutoFit/>
          </a:bodyPr>
          <a:lstStyle/>
          <a:p>
            <a:r>
              <a:rPr lang="en-US" dirty="0"/>
              <a:t>Red – 79% and Below</a:t>
            </a:r>
          </a:p>
        </p:txBody>
      </p:sp>
    </p:spTree>
    <p:extLst>
      <p:ext uri="{BB962C8B-B14F-4D97-AF65-F5344CB8AC3E}">
        <p14:creationId xmlns:p14="http://schemas.microsoft.com/office/powerpoint/2010/main" val="7392146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1500"/>
                                        <p:tgtEl>
                                          <p:spTgt spid="3"/>
                                        </p:tgtEl>
                                        <p:attrNameLst>
                                          <p:attrName>ppt_x</p:attrName>
                                        </p:attrNameLst>
                                      </p:cBhvr>
                                      <p:tavLst>
                                        <p:tav tm="0">
                                          <p:val>
                                            <p:strVal val="ppt_x"/>
                                          </p:val>
                                        </p:tav>
                                        <p:tav tm="100000">
                                          <p:val>
                                            <p:strVal val="ppt_x"/>
                                          </p:val>
                                        </p:tav>
                                      </p:tavLst>
                                    </p:anim>
                                    <p:anim calcmode="lin" valueType="num">
                                      <p:cBhvr additive="base">
                                        <p:cTn id="14" dur="1500"/>
                                        <p:tgtEl>
                                          <p:spTgt spid="3"/>
                                        </p:tgtEl>
                                        <p:attrNameLst>
                                          <p:attrName>ppt_y</p:attrName>
                                        </p:attrNameLst>
                                      </p:cBhvr>
                                      <p:tavLst>
                                        <p:tav tm="0">
                                          <p:val>
                                            <p:strVal val="ppt_y"/>
                                          </p:val>
                                        </p:tav>
                                        <p:tav tm="100000">
                                          <p:val>
                                            <p:strVal val="1+ppt_h/2"/>
                                          </p:val>
                                        </p:tav>
                                      </p:tavLst>
                                    </p:anim>
                                    <p:set>
                                      <p:cBhvr>
                                        <p:cTn id="15" dur="1" fill="hold">
                                          <p:stCondLst>
                                            <p:cond delay="1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2000"/>
                                        <p:tgtEl>
                                          <p:spTgt spid="5"/>
                                        </p:tgtEl>
                                        <p:attrNameLst>
                                          <p:attrName>ppt_x</p:attrName>
                                        </p:attrNameLst>
                                      </p:cBhvr>
                                      <p:tavLst>
                                        <p:tav tm="0">
                                          <p:val>
                                            <p:strVal val="ppt_x"/>
                                          </p:val>
                                        </p:tav>
                                        <p:tav tm="100000">
                                          <p:val>
                                            <p:strVal val="ppt_x"/>
                                          </p:val>
                                        </p:tav>
                                      </p:tavLst>
                                    </p:anim>
                                    <p:anim calcmode="lin" valueType="num">
                                      <p:cBhvr additive="base">
                                        <p:cTn id="20" dur="2000"/>
                                        <p:tgtEl>
                                          <p:spTgt spid="5"/>
                                        </p:tgtEl>
                                        <p:attrNameLst>
                                          <p:attrName>ppt_y</p:attrName>
                                        </p:attrNameLst>
                                      </p:cBhvr>
                                      <p:tavLst>
                                        <p:tav tm="0">
                                          <p:val>
                                            <p:strVal val="ppt_y"/>
                                          </p:val>
                                        </p:tav>
                                        <p:tav tm="100000">
                                          <p:val>
                                            <p:strVal val="1+ppt_h/2"/>
                                          </p:val>
                                        </p:tav>
                                      </p:tavLst>
                                    </p:anim>
                                    <p:set>
                                      <p:cBhvr>
                                        <p:cTn id="21" dur="1" fill="hold">
                                          <p:stCondLst>
                                            <p:cond delay="1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2000"/>
                                        <p:tgtEl>
                                          <p:spTgt spid="6"/>
                                        </p:tgtEl>
                                        <p:attrNameLst>
                                          <p:attrName>ppt_x</p:attrName>
                                        </p:attrNameLst>
                                      </p:cBhvr>
                                      <p:tavLst>
                                        <p:tav tm="0">
                                          <p:val>
                                            <p:strVal val="ppt_x"/>
                                          </p:val>
                                        </p:tav>
                                        <p:tav tm="100000">
                                          <p:val>
                                            <p:strVal val="ppt_x"/>
                                          </p:val>
                                        </p:tav>
                                      </p:tavLst>
                                    </p:anim>
                                    <p:anim calcmode="lin" valueType="num">
                                      <p:cBhvr additive="base">
                                        <p:cTn id="26" dur="2000"/>
                                        <p:tgtEl>
                                          <p:spTgt spid="6"/>
                                        </p:tgtEl>
                                        <p:attrNameLst>
                                          <p:attrName>ppt_y</p:attrName>
                                        </p:attrNameLst>
                                      </p:cBhvr>
                                      <p:tavLst>
                                        <p:tav tm="0">
                                          <p:val>
                                            <p:strVal val="ppt_y"/>
                                          </p:val>
                                        </p:tav>
                                        <p:tav tm="100000">
                                          <p:val>
                                            <p:strVal val="1+ppt_h/2"/>
                                          </p:val>
                                        </p:tav>
                                      </p:tavLst>
                                    </p:anim>
                                    <p:set>
                                      <p:cBhvr>
                                        <p:cTn id="2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59DC19D-637E-4D8D-9CA0-31F59EF6E41B}"/>
              </a:ext>
            </a:extLst>
          </p:cNvPr>
          <p:cNvPicPr>
            <a:picLocks noChangeAspect="1"/>
          </p:cNvPicPr>
          <p:nvPr/>
        </p:nvPicPr>
        <p:blipFill>
          <a:blip r:embed="rId2"/>
          <a:stretch>
            <a:fillRect/>
          </a:stretch>
        </p:blipFill>
        <p:spPr>
          <a:xfrm>
            <a:off x="1595029" y="916304"/>
            <a:ext cx="8803006" cy="4914128"/>
          </a:xfrm>
          <a:prstGeom prst="rect">
            <a:avLst/>
          </a:prstGeom>
        </p:spPr>
      </p:pic>
    </p:spTree>
    <p:extLst>
      <p:ext uri="{BB962C8B-B14F-4D97-AF65-F5344CB8AC3E}">
        <p14:creationId xmlns:p14="http://schemas.microsoft.com/office/powerpoint/2010/main" val="12829878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endParaRPr lang="en-US" dirty="0"/>
          </a:p>
        </p:txBody>
      </p:sp>
      <p:pic>
        <p:nvPicPr>
          <p:cNvPr id="6" name="Content Placeholder 5">
            <a:extLst/>
          </p:cNvPr>
          <p:cNvPicPr>
            <a:picLocks noGrp="1" noChangeAspect="1"/>
          </p:cNvPicPr>
          <p:nvPr>
            <p:ph sz="half" idx="1"/>
          </p:nvPr>
        </p:nvPicPr>
        <p:blipFill>
          <a:blip r:embed="rId2"/>
          <a:stretch>
            <a:fillRect/>
          </a:stretch>
        </p:blipFill>
        <p:spPr>
          <a:xfrm>
            <a:off x="4123092" y="2211113"/>
            <a:ext cx="3737358" cy="2472559"/>
          </a:xfrm>
          <a:prstGeom prst="rect">
            <a:avLst/>
          </a:prstGeom>
        </p:spPr>
      </p:pic>
      <p:pic>
        <p:nvPicPr>
          <p:cNvPr id="8" name="Content Placeholder 7">
            <a:extLst/>
          </p:cNvPr>
          <p:cNvPicPr>
            <a:picLocks noGrp="1" noChangeAspect="1"/>
          </p:cNvPicPr>
          <p:nvPr>
            <p:ph sz="half" idx="2"/>
          </p:nvPr>
        </p:nvPicPr>
        <p:blipFill>
          <a:blip r:embed="rId3"/>
          <a:stretch>
            <a:fillRect/>
          </a:stretch>
        </p:blipFill>
        <p:spPr>
          <a:xfrm>
            <a:off x="369560" y="285093"/>
            <a:ext cx="3867148" cy="2837793"/>
          </a:xfrm>
          <a:prstGeom prst="rect">
            <a:avLst/>
          </a:prstGeom>
        </p:spPr>
      </p:pic>
      <p:pic>
        <p:nvPicPr>
          <p:cNvPr id="9" name="Picture 8">
            <a:extLst/>
          </p:cNvPr>
          <p:cNvPicPr>
            <a:picLocks noChangeAspect="1"/>
          </p:cNvPicPr>
          <p:nvPr/>
        </p:nvPicPr>
        <p:blipFill>
          <a:blip r:embed="rId4"/>
          <a:stretch>
            <a:fillRect/>
          </a:stretch>
        </p:blipFill>
        <p:spPr>
          <a:xfrm>
            <a:off x="7764869" y="3812626"/>
            <a:ext cx="3849113" cy="2472559"/>
          </a:xfrm>
          <a:prstGeom prst="rect">
            <a:avLst/>
          </a:prstGeom>
        </p:spPr>
      </p:pic>
    </p:spTree>
    <p:extLst>
      <p:ext uri="{BB962C8B-B14F-4D97-AF65-F5344CB8AC3E}">
        <p14:creationId xmlns:p14="http://schemas.microsoft.com/office/powerpoint/2010/main" val="42493999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2F24E9-DC93-4A84-B6AB-943CCD6356AE}"/>
              </a:ext>
            </a:extLst>
          </p:cNvPr>
          <p:cNvPicPr>
            <a:picLocks noChangeAspect="1"/>
          </p:cNvPicPr>
          <p:nvPr/>
        </p:nvPicPr>
        <p:blipFill>
          <a:blip r:embed="rId2"/>
          <a:stretch>
            <a:fillRect/>
          </a:stretch>
        </p:blipFill>
        <p:spPr>
          <a:xfrm>
            <a:off x="2048381" y="305190"/>
            <a:ext cx="8095238" cy="6247619"/>
          </a:xfrm>
          <a:prstGeom prst="rect">
            <a:avLst/>
          </a:prstGeom>
        </p:spPr>
      </p:pic>
      <p:cxnSp>
        <p:nvCxnSpPr>
          <p:cNvPr id="12" name="Straight Arrow Connector 11">
            <a:extLst>
              <a:ext uri="{FF2B5EF4-FFF2-40B4-BE49-F238E27FC236}">
                <a16:creationId xmlns:a16="http://schemas.microsoft.com/office/drawing/2014/main" id="{1B5486A2-2E1C-425C-9E08-66EF84B08D2A}"/>
              </a:ext>
            </a:extLst>
          </p:cNvPr>
          <p:cNvCxnSpPr>
            <a:cxnSpLocks/>
          </p:cNvCxnSpPr>
          <p:nvPr/>
        </p:nvCxnSpPr>
        <p:spPr>
          <a:xfrm>
            <a:off x="2899954" y="757645"/>
            <a:ext cx="1554480"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5EEC25AC-6F66-4853-A08F-A48D33BED820}"/>
              </a:ext>
            </a:extLst>
          </p:cNvPr>
          <p:cNvCxnSpPr>
            <a:cxnSpLocks/>
          </p:cNvCxnSpPr>
          <p:nvPr/>
        </p:nvCxnSpPr>
        <p:spPr>
          <a:xfrm>
            <a:off x="5325291" y="1288868"/>
            <a:ext cx="1554480"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AA341578-3E4B-4C1F-A97C-25C8FD5C683D}"/>
              </a:ext>
            </a:extLst>
          </p:cNvPr>
          <p:cNvCxnSpPr>
            <a:cxnSpLocks/>
          </p:cNvCxnSpPr>
          <p:nvPr/>
        </p:nvCxnSpPr>
        <p:spPr>
          <a:xfrm>
            <a:off x="2995749" y="2603862"/>
            <a:ext cx="1554480"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E5F81BF6-1BD8-43AB-9649-92DBDE6047AC}"/>
              </a:ext>
            </a:extLst>
          </p:cNvPr>
          <p:cNvCxnSpPr>
            <a:cxnSpLocks/>
          </p:cNvCxnSpPr>
          <p:nvPr/>
        </p:nvCxnSpPr>
        <p:spPr>
          <a:xfrm flipH="1">
            <a:off x="7789817" y="2290354"/>
            <a:ext cx="1837509"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83397CE0-D04A-472B-85C3-6DC7265198BD}"/>
              </a:ext>
            </a:extLst>
          </p:cNvPr>
          <p:cNvCxnSpPr>
            <a:cxnSpLocks/>
          </p:cNvCxnSpPr>
          <p:nvPr/>
        </p:nvCxnSpPr>
        <p:spPr>
          <a:xfrm>
            <a:off x="2899954" y="3762102"/>
            <a:ext cx="1554480"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F6A82533-5D51-455E-A3C0-655C3AEDDC4E}"/>
              </a:ext>
            </a:extLst>
          </p:cNvPr>
          <p:cNvCxnSpPr>
            <a:cxnSpLocks/>
          </p:cNvCxnSpPr>
          <p:nvPr/>
        </p:nvCxnSpPr>
        <p:spPr>
          <a:xfrm flipH="1">
            <a:off x="7929154" y="4624252"/>
            <a:ext cx="1837509"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2F053942-2C9C-4509-AEE2-6516C22DA18C}"/>
              </a:ext>
            </a:extLst>
          </p:cNvPr>
          <p:cNvCxnSpPr>
            <a:cxnSpLocks/>
          </p:cNvCxnSpPr>
          <p:nvPr/>
        </p:nvCxnSpPr>
        <p:spPr>
          <a:xfrm>
            <a:off x="2712719" y="5554079"/>
            <a:ext cx="1554480"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3AD90C95-A0A9-4609-8687-F9BB1F454E40}"/>
              </a:ext>
            </a:extLst>
          </p:cNvPr>
          <p:cNvCxnSpPr>
            <a:cxnSpLocks/>
          </p:cNvCxnSpPr>
          <p:nvPr/>
        </p:nvCxnSpPr>
        <p:spPr>
          <a:xfrm flipH="1">
            <a:off x="7929154" y="6004559"/>
            <a:ext cx="1837509"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333E5525-7570-423E-8814-13A492B0A851}"/>
              </a:ext>
            </a:extLst>
          </p:cNvPr>
          <p:cNvSpPr txBox="1"/>
          <p:nvPr/>
        </p:nvSpPr>
        <p:spPr>
          <a:xfrm>
            <a:off x="3135086" y="474700"/>
            <a:ext cx="1105988"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Helmet</a:t>
            </a:r>
          </a:p>
        </p:txBody>
      </p:sp>
      <p:sp>
        <p:nvSpPr>
          <p:cNvPr id="24" name="TextBox 23">
            <a:extLst>
              <a:ext uri="{FF2B5EF4-FFF2-40B4-BE49-F238E27FC236}">
                <a16:creationId xmlns:a16="http://schemas.microsoft.com/office/drawing/2014/main" id="{66CF0FFA-01D7-4A6A-9EE8-A8278B6FF28C}"/>
              </a:ext>
            </a:extLst>
          </p:cNvPr>
          <p:cNvSpPr txBox="1"/>
          <p:nvPr/>
        </p:nvSpPr>
        <p:spPr>
          <a:xfrm>
            <a:off x="2899954" y="2346959"/>
            <a:ext cx="1367245"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Player Number</a:t>
            </a:r>
          </a:p>
        </p:txBody>
      </p:sp>
      <p:sp>
        <p:nvSpPr>
          <p:cNvPr id="25" name="TextBox 24">
            <a:extLst>
              <a:ext uri="{FF2B5EF4-FFF2-40B4-BE49-F238E27FC236}">
                <a16:creationId xmlns:a16="http://schemas.microsoft.com/office/drawing/2014/main" id="{DF65AEDE-F9F7-4409-9D53-17B925C6E334}"/>
              </a:ext>
            </a:extLst>
          </p:cNvPr>
          <p:cNvSpPr txBox="1"/>
          <p:nvPr/>
        </p:nvSpPr>
        <p:spPr>
          <a:xfrm>
            <a:off x="3135086" y="3435529"/>
            <a:ext cx="1367245"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 Pants</a:t>
            </a:r>
          </a:p>
        </p:txBody>
      </p:sp>
      <p:sp>
        <p:nvSpPr>
          <p:cNvPr id="26" name="TextBox 25">
            <a:extLst>
              <a:ext uri="{FF2B5EF4-FFF2-40B4-BE49-F238E27FC236}">
                <a16:creationId xmlns:a16="http://schemas.microsoft.com/office/drawing/2014/main" id="{3A39641B-8CA5-4844-8BD1-B69FDA907771}"/>
              </a:ext>
            </a:extLst>
          </p:cNvPr>
          <p:cNvSpPr txBox="1"/>
          <p:nvPr/>
        </p:nvSpPr>
        <p:spPr>
          <a:xfrm>
            <a:off x="2899954" y="5205513"/>
            <a:ext cx="1367245"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 Knee Pad</a:t>
            </a:r>
          </a:p>
        </p:txBody>
      </p:sp>
      <p:sp>
        <p:nvSpPr>
          <p:cNvPr id="27" name="TextBox 26">
            <a:extLst>
              <a:ext uri="{FF2B5EF4-FFF2-40B4-BE49-F238E27FC236}">
                <a16:creationId xmlns:a16="http://schemas.microsoft.com/office/drawing/2014/main" id="{EC5E4912-6BE0-4123-ACF4-02F4774B5ED0}"/>
              </a:ext>
            </a:extLst>
          </p:cNvPr>
          <p:cNvSpPr txBox="1"/>
          <p:nvPr/>
        </p:nvSpPr>
        <p:spPr>
          <a:xfrm>
            <a:off x="8399418" y="5696782"/>
            <a:ext cx="1367245"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 Sock</a:t>
            </a:r>
          </a:p>
        </p:txBody>
      </p:sp>
      <p:sp>
        <p:nvSpPr>
          <p:cNvPr id="28" name="TextBox 27">
            <a:extLst>
              <a:ext uri="{FF2B5EF4-FFF2-40B4-BE49-F238E27FC236}">
                <a16:creationId xmlns:a16="http://schemas.microsoft.com/office/drawing/2014/main" id="{F33AE677-644B-4E0D-900C-58F2A2FEB9E3}"/>
              </a:ext>
            </a:extLst>
          </p:cNvPr>
          <p:cNvSpPr txBox="1"/>
          <p:nvPr/>
        </p:nvSpPr>
        <p:spPr>
          <a:xfrm>
            <a:off x="8399416" y="4268466"/>
            <a:ext cx="1367245"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 Thigh Pad</a:t>
            </a:r>
          </a:p>
        </p:txBody>
      </p:sp>
      <p:sp>
        <p:nvSpPr>
          <p:cNvPr id="29" name="TextBox 28">
            <a:extLst>
              <a:ext uri="{FF2B5EF4-FFF2-40B4-BE49-F238E27FC236}">
                <a16:creationId xmlns:a16="http://schemas.microsoft.com/office/drawing/2014/main" id="{E322BAAE-E390-40E2-B3E9-2610A2BF766D}"/>
              </a:ext>
            </a:extLst>
          </p:cNvPr>
          <p:cNvSpPr txBox="1"/>
          <p:nvPr/>
        </p:nvSpPr>
        <p:spPr>
          <a:xfrm>
            <a:off x="8399417" y="1959619"/>
            <a:ext cx="1367245"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 Team Jersey</a:t>
            </a:r>
          </a:p>
        </p:txBody>
      </p:sp>
      <p:sp>
        <p:nvSpPr>
          <p:cNvPr id="30" name="TextBox 29">
            <a:extLst>
              <a:ext uri="{FF2B5EF4-FFF2-40B4-BE49-F238E27FC236}">
                <a16:creationId xmlns:a16="http://schemas.microsoft.com/office/drawing/2014/main" id="{AA46FEC0-35EB-4EE5-BE34-37272084DDB1}"/>
              </a:ext>
            </a:extLst>
          </p:cNvPr>
          <p:cNvSpPr txBox="1"/>
          <p:nvPr/>
        </p:nvSpPr>
        <p:spPr>
          <a:xfrm>
            <a:off x="5512526" y="981091"/>
            <a:ext cx="1367245"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 Face Guard</a:t>
            </a:r>
          </a:p>
        </p:txBody>
      </p:sp>
      <p:pic>
        <p:nvPicPr>
          <p:cNvPr id="31" name="Picture 30">
            <a:extLst>
              <a:ext uri="{FF2B5EF4-FFF2-40B4-BE49-F238E27FC236}">
                <a16:creationId xmlns:a16="http://schemas.microsoft.com/office/drawing/2014/main" id="{4D99CCC9-4DBC-4B61-8481-4B040D7B8443}"/>
              </a:ext>
            </a:extLst>
          </p:cNvPr>
          <p:cNvPicPr/>
          <p:nvPr/>
        </p:nvPicPr>
        <p:blipFill rotWithShape="1">
          <a:blip r:embed="rId3"/>
          <a:srcRect l="18959" t="63846" r="65521" b="12404"/>
          <a:stretch/>
        </p:blipFill>
        <p:spPr bwMode="auto">
          <a:xfrm>
            <a:off x="318386" y="571411"/>
            <a:ext cx="1437188" cy="1127135"/>
          </a:xfrm>
          <a:prstGeom prst="rect">
            <a:avLst/>
          </a:prstGeom>
          <a:ln>
            <a:noFill/>
          </a:ln>
          <a:extLst>
            <a:ext uri="{53640926-AAD7-44D8-BBD7-CCE9431645EC}">
              <a14:shadowObscured xmlns:a14="http://schemas.microsoft.com/office/drawing/2010/main"/>
            </a:ext>
          </a:extLst>
        </p:spPr>
      </p:pic>
      <p:cxnSp>
        <p:nvCxnSpPr>
          <p:cNvPr id="34" name="Straight Arrow Connector 33">
            <a:extLst>
              <a:ext uri="{FF2B5EF4-FFF2-40B4-BE49-F238E27FC236}">
                <a16:creationId xmlns:a16="http://schemas.microsoft.com/office/drawing/2014/main" id="{34CAD29F-574C-44C2-B1FA-DFE7FC9490FD}"/>
              </a:ext>
            </a:extLst>
          </p:cNvPr>
          <p:cNvCxnSpPr>
            <a:cxnSpLocks/>
          </p:cNvCxnSpPr>
          <p:nvPr/>
        </p:nvCxnSpPr>
        <p:spPr>
          <a:xfrm flipH="1">
            <a:off x="1626325" y="1134978"/>
            <a:ext cx="1837509"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5" name="TextBox 34">
            <a:extLst>
              <a:ext uri="{FF2B5EF4-FFF2-40B4-BE49-F238E27FC236}">
                <a16:creationId xmlns:a16="http://schemas.microsoft.com/office/drawing/2014/main" id="{1BF685F4-2168-4A37-B81B-1010EF75C621}"/>
              </a:ext>
            </a:extLst>
          </p:cNvPr>
          <p:cNvSpPr txBox="1"/>
          <p:nvPr/>
        </p:nvSpPr>
        <p:spPr>
          <a:xfrm>
            <a:off x="2020252" y="885491"/>
            <a:ext cx="1367245"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 Football</a:t>
            </a:r>
          </a:p>
        </p:txBody>
      </p:sp>
      <p:pic>
        <p:nvPicPr>
          <p:cNvPr id="37" name="Picture 36">
            <a:extLst>
              <a:ext uri="{FF2B5EF4-FFF2-40B4-BE49-F238E27FC236}">
                <a16:creationId xmlns:a16="http://schemas.microsoft.com/office/drawing/2014/main" id="{234BC13F-4BB8-48D5-9302-E2FFBCD21452}"/>
              </a:ext>
            </a:extLst>
          </p:cNvPr>
          <p:cNvPicPr>
            <a:picLocks noChangeAspect="1"/>
          </p:cNvPicPr>
          <p:nvPr/>
        </p:nvPicPr>
        <p:blipFill>
          <a:blip r:embed="rId4"/>
          <a:stretch>
            <a:fillRect/>
          </a:stretch>
        </p:blipFill>
        <p:spPr>
          <a:xfrm>
            <a:off x="8399417" y="2508869"/>
            <a:ext cx="1458688" cy="1458688"/>
          </a:xfrm>
          <a:prstGeom prst="rect">
            <a:avLst/>
          </a:prstGeom>
        </p:spPr>
      </p:pic>
      <p:cxnSp>
        <p:nvCxnSpPr>
          <p:cNvPr id="38" name="Straight Arrow Connector 37">
            <a:extLst>
              <a:ext uri="{FF2B5EF4-FFF2-40B4-BE49-F238E27FC236}">
                <a16:creationId xmlns:a16="http://schemas.microsoft.com/office/drawing/2014/main" id="{A9F9CF96-5626-4383-B2F8-B905360AB42D}"/>
              </a:ext>
            </a:extLst>
          </p:cNvPr>
          <p:cNvCxnSpPr>
            <a:cxnSpLocks/>
          </p:cNvCxnSpPr>
          <p:nvPr/>
        </p:nvCxnSpPr>
        <p:spPr>
          <a:xfrm flipH="1">
            <a:off x="9858105" y="3259984"/>
            <a:ext cx="1837509"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9" name="TextBox 38">
            <a:extLst>
              <a:ext uri="{FF2B5EF4-FFF2-40B4-BE49-F238E27FC236}">
                <a16:creationId xmlns:a16="http://schemas.microsoft.com/office/drawing/2014/main" id="{3582487F-9A6F-4AAE-95D1-38409968DD1A}"/>
              </a:ext>
            </a:extLst>
          </p:cNvPr>
          <p:cNvSpPr txBox="1"/>
          <p:nvPr/>
        </p:nvSpPr>
        <p:spPr>
          <a:xfrm>
            <a:off x="10171748" y="2954098"/>
            <a:ext cx="1367245" cy="307777"/>
          </a:xfrm>
          <a:prstGeom prst="rect">
            <a:avLst/>
          </a:prstGeom>
          <a:noFill/>
        </p:spPr>
        <p:txBody>
          <a:bodyPr wrap="square" rtlCol="0">
            <a:spAutoFit/>
          </a:bodyPr>
          <a:lstStyle/>
          <a:p>
            <a:r>
              <a:rPr lang="en-US" sz="1400" dirty="0">
                <a:latin typeface="Arial Nova Light" panose="020B0304020202020204" pitchFamily="34" charset="0"/>
                <a:cs typeface="Arial Nova Light" panose="020B0304020202020204" pitchFamily="34" charset="0"/>
              </a:rPr>
              <a:t> Mouth Guard</a:t>
            </a:r>
          </a:p>
        </p:txBody>
      </p:sp>
      <p:pic>
        <p:nvPicPr>
          <p:cNvPr id="47" name="Picture 46">
            <a:extLst>
              <a:ext uri="{FF2B5EF4-FFF2-40B4-BE49-F238E27FC236}">
                <a16:creationId xmlns:a16="http://schemas.microsoft.com/office/drawing/2014/main" id="{6D524815-CA7E-4E17-BC92-F675827D91F0}"/>
              </a:ext>
            </a:extLst>
          </p:cNvPr>
          <p:cNvPicPr>
            <a:picLocks noChangeAspect="1"/>
          </p:cNvPicPr>
          <p:nvPr/>
        </p:nvPicPr>
        <p:blipFill>
          <a:blip r:embed="rId5"/>
          <a:stretch>
            <a:fillRect/>
          </a:stretch>
        </p:blipFill>
        <p:spPr>
          <a:xfrm>
            <a:off x="306419" y="2526158"/>
            <a:ext cx="2426066" cy="1852158"/>
          </a:xfrm>
          <a:prstGeom prst="rect">
            <a:avLst/>
          </a:prstGeom>
        </p:spPr>
      </p:pic>
      <p:cxnSp>
        <p:nvCxnSpPr>
          <p:cNvPr id="48" name="Straight Arrow Connector 47">
            <a:extLst>
              <a:ext uri="{FF2B5EF4-FFF2-40B4-BE49-F238E27FC236}">
                <a16:creationId xmlns:a16="http://schemas.microsoft.com/office/drawing/2014/main" id="{861EE905-DFC8-4B30-B9CD-F378AC1D1DE0}"/>
              </a:ext>
            </a:extLst>
          </p:cNvPr>
          <p:cNvCxnSpPr>
            <a:cxnSpLocks/>
          </p:cNvCxnSpPr>
          <p:nvPr/>
        </p:nvCxnSpPr>
        <p:spPr>
          <a:xfrm>
            <a:off x="-147523" y="3255630"/>
            <a:ext cx="1554480"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TextBox 48">
            <a:extLst>
              <a:ext uri="{FF2B5EF4-FFF2-40B4-BE49-F238E27FC236}">
                <a16:creationId xmlns:a16="http://schemas.microsoft.com/office/drawing/2014/main" id="{72FF7159-37AE-4441-B0FF-ED30220A4329}"/>
              </a:ext>
            </a:extLst>
          </p:cNvPr>
          <p:cNvSpPr txBox="1"/>
          <p:nvPr/>
        </p:nvSpPr>
        <p:spPr>
          <a:xfrm>
            <a:off x="387470" y="2962808"/>
            <a:ext cx="1367245"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 Cleats</a:t>
            </a:r>
          </a:p>
        </p:txBody>
      </p:sp>
      <p:pic>
        <p:nvPicPr>
          <p:cNvPr id="51" name="Picture 50">
            <a:extLst>
              <a:ext uri="{FF2B5EF4-FFF2-40B4-BE49-F238E27FC236}">
                <a16:creationId xmlns:a16="http://schemas.microsoft.com/office/drawing/2014/main" id="{797FE9C8-1363-4729-BCAA-D4F312108713}"/>
              </a:ext>
            </a:extLst>
          </p:cNvPr>
          <p:cNvPicPr>
            <a:picLocks noChangeAspect="1"/>
          </p:cNvPicPr>
          <p:nvPr/>
        </p:nvPicPr>
        <p:blipFill>
          <a:blip r:embed="rId6"/>
          <a:stretch>
            <a:fillRect/>
          </a:stretch>
        </p:blipFill>
        <p:spPr>
          <a:xfrm>
            <a:off x="10285072" y="666984"/>
            <a:ext cx="1714500" cy="1428750"/>
          </a:xfrm>
          <a:prstGeom prst="rect">
            <a:avLst/>
          </a:prstGeom>
        </p:spPr>
      </p:pic>
      <p:cxnSp>
        <p:nvCxnSpPr>
          <p:cNvPr id="54" name="Straight Arrow Connector 53">
            <a:extLst>
              <a:ext uri="{FF2B5EF4-FFF2-40B4-BE49-F238E27FC236}">
                <a16:creationId xmlns:a16="http://schemas.microsoft.com/office/drawing/2014/main" id="{1E0A7292-9B55-4EE6-B7A5-1D686A6631A1}"/>
              </a:ext>
            </a:extLst>
          </p:cNvPr>
          <p:cNvCxnSpPr>
            <a:cxnSpLocks/>
          </p:cNvCxnSpPr>
          <p:nvPr/>
        </p:nvCxnSpPr>
        <p:spPr>
          <a:xfrm flipV="1">
            <a:off x="8650606" y="1338000"/>
            <a:ext cx="2024743" cy="25678"/>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6" name="TextBox 55">
            <a:extLst>
              <a:ext uri="{FF2B5EF4-FFF2-40B4-BE49-F238E27FC236}">
                <a16:creationId xmlns:a16="http://schemas.microsoft.com/office/drawing/2014/main" id="{42AB0E6D-792F-4E7A-845B-CEF4D70866C5}"/>
              </a:ext>
            </a:extLst>
          </p:cNvPr>
          <p:cNvSpPr txBox="1"/>
          <p:nvPr/>
        </p:nvSpPr>
        <p:spPr>
          <a:xfrm>
            <a:off x="8650606" y="1031583"/>
            <a:ext cx="1563740"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 Chest Protection</a:t>
            </a:r>
          </a:p>
        </p:txBody>
      </p:sp>
      <p:pic>
        <p:nvPicPr>
          <p:cNvPr id="58" name="Picture 57">
            <a:extLst>
              <a:ext uri="{FF2B5EF4-FFF2-40B4-BE49-F238E27FC236}">
                <a16:creationId xmlns:a16="http://schemas.microsoft.com/office/drawing/2014/main" id="{12CB96AE-E42B-4F79-8EED-12F7457A0166}"/>
              </a:ext>
            </a:extLst>
          </p:cNvPr>
          <p:cNvPicPr>
            <a:picLocks noChangeAspect="1"/>
          </p:cNvPicPr>
          <p:nvPr/>
        </p:nvPicPr>
        <p:blipFill>
          <a:blip r:embed="rId7"/>
          <a:stretch>
            <a:fillRect/>
          </a:stretch>
        </p:blipFill>
        <p:spPr>
          <a:xfrm>
            <a:off x="10285072" y="4142747"/>
            <a:ext cx="1714500" cy="1428750"/>
          </a:xfrm>
          <a:prstGeom prst="rect">
            <a:avLst/>
          </a:prstGeom>
        </p:spPr>
      </p:pic>
      <p:cxnSp>
        <p:nvCxnSpPr>
          <p:cNvPr id="59" name="Straight Arrow Connector 58">
            <a:extLst>
              <a:ext uri="{FF2B5EF4-FFF2-40B4-BE49-F238E27FC236}">
                <a16:creationId xmlns:a16="http://schemas.microsoft.com/office/drawing/2014/main" id="{3E023BBE-0C80-4FEC-AF86-28FD106DDC1E}"/>
              </a:ext>
            </a:extLst>
          </p:cNvPr>
          <p:cNvCxnSpPr>
            <a:cxnSpLocks/>
          </p:cNvCxnSpPr>
          <p:nvPr/>
        </p:nvCxnSpPr>
        <p:spPr>
          <a:xfrm>
            <a:off x="8989422" y="5203370"/>
            <a:ext cx="1554480"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0" name="TextBox 59">
            <a:extLst>
              <a:ext uri="{FF2B5EF4-FFF2-40B4-BE49-F238E27FC236}">
                <a16:creationId xmlns:a16="http://schemas.microsoft.com/office/drawing/2014/main" id="{A0DF0C99-EB4B-4AE8-8D06-44018A7DC308}"/>
              </a:ext>
            </a:extLst>
          </p:cNvPr>
          <p:cNvSpPr txBox="1"/>
          <p:nvPr/>
        </p:nvSpPr>
        <p:spPr>
          <a:xfrm>
            <a:off x="9137469" y="4895593"/>
            <a:ext cx="1367245" cy="307777"/>
          </a:xfrm>
          <a:prstGeom prst="rect">
            <a:avLst/>
          </a:prstGeom>
          <a:noFill/>
        </p:spPr>
        <p:txBody>
          <a:bodyPr wrap="square" rtlCol="0">
            <a:spAutoFit/>
          </a:bodyPr>
          <a:lstStyle/>
          <a:p>
            <a:r>
              <a:rPr lang="en-US" sz="1400" dirty="0">
                <a:solidFill>
                  <a:schemeClr val="bg1"/>
                </a:solidFill>
                <a:latin typeface="Arial Nova Light" panose="020B0304020202020204" pitchFamily="34" charset="0"/>
                <a:cs typeface="Arial Nova Light" panose="020B0304020202020204" pitchFamily="34" charset="0"/>
              </a:rPr>
              <a:t> Gloves</a:t>
            </a:r>
          </a:p>
        </p:txBody>
      </p:sp>
    </p:spTree>
    <p:extLst>
      <p:ext uri="{BB962C8B-B14F-4D97-AF65-F5344CB8AC3E}">
        <p14:creationId xmlns:p14="http://schemas.microsoft.com/office/powerpoint/2010/main" val="3967852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Best Recipe</a:t>
            </a:r>
            <a:br>
              <a:rPr lang="en-US" dirty="0"/>
            </a:br>
            <a:r>
              <a:rPr lang="en-US" dirty="0"/>
              <a:t>Fidelity to the </a:t>
            </a:r>
            <a:r>
              <a:rPr lang="en-US" dirty="0" err="1"/>
              <a:t>DRug</a:t>
            </a:r>
            <a:r>
              <a:rPr lang="en-US" dirty="0"/>
              <a:t> Court Model</a:t>
            </a:r>
          </a:p>
        </p:txBody>
      </p:sp>
      <p:sp>
        <p:nvSpPr>
          <p:cNvPr id="3" name="Subtitle 2"/>
          <p:cNvSpPr>
            <a:spLocks noGrp="1"/>
          </p:cNvSpPr>
          <p:nvPr>
            <p:ph type="subTitle" idx="1"/>
          </p:nvPr>
        </p:nvSpPr>
        <p:spPr/>
        <p:txBody>
          <a:bodyPr/>
          <a:lstStyle/>
          <a:p>
            <a:r>
              <a:rPr lang="en-US" sz="2400" dirty="0">
                <a:hlinkClick r:id="rId2"/>
              </a:rPr>
              <a:t>Noreen.plumage@ujs.state.sd.us</a:t>
            </a:r>
            <a:endParaRPr lang="en-US" sz="2400" dirty="0"/>
          </a:p>
          <a:p>
            <a:endParaRPr lang="en-US" dirty="0"/>
          </a:p>
          <a:p>
            <a:r>
              <a:rPr lang="en-US" dirty="0"/>
              <a:t>Cody.Westergren@ujs.state.sd.us</a:t>
            </a:r>
          </a:p>
        </p:txBody>
      </p:sp>
    </p:spTree>
    <p:extLst>
      <p:ext uri="{BB962C8B-B14F-4D97-AF65-F5344CB8AC3E}">
        <p14:creationId xmlns:p14="http://schemas.microsoft.com/office/powerpoint/2010/main" val="285776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19B33-4DB9-4235-9C5A-4611A8B4B0D3}"/>
              </a:ext>
            </a:extLst>
          </p:cNvPr>
          <p:cNvSpPr>
            <a:spLocks noGrp="1"/>
          </p:cNvSpPr>
          <p:nvPr>
            <p:ph type="title"/>
          </p:nvPr>
        </p:nvSpPr>
        <p:spPr/>
        <p:txBody>
          <a:bodyPr/>
          <a:lstStyle/>
          <a:p>
            <a:pPr algn="ctr"/>
            <a:r>
              <a:rPr lang="en-US" dirty="0"/>
              <a:t>Barriers to success</a:t>
            </a:r>
          </a:p>
        </p:txBody>
      </p:sp>
      <p:pic>
        <p:nvPicPr>
          <p:cNvPr id="5" name="Picture 4">
            <a:extLst>
              <a:ext uri="{FF2B5EF4-FFF2-40B4-BE49-F238E27FC236}">
                <a16:creationId xmlns:a16="http://schemas.microsoft.com/office/drawing/2014/main" id="{2E873F61-8A36-46EB-A1F3-9A8E59D56CF2}"/>
              </a:ext>
            </a:extLst>
          </p:cNvPr>
          <p:cNvPicPr>
            <a:picLocks noChangeAspect="1"/>
          </p:cNvPicPr>
          <p:nvPr/>
        </p:nvPicPr>
        <p:blipFill>
          <a:blip r:embed="rId2"/>
          <a:stretch>
            <a:fillRect/>
          </a:stretch>
        </p:blipFill>
        <p:spPr>
          <a:xfrm>
            <a:off x="557349" y="2209118"/>
            <a:ext cx="3126377" cy="2637202"/>
          </a:xfrm>
          <a:prstGeom prst="rect">
            <a:avLst/>
          </a:prstGeom>
        </p:spPr>
      </p:pic>
      <p:pic>
        <p:nvPicPr>
          <p:cNvPr id="6" name="Picture 5">
            <a:extLst>
              <a:ext uri="{FF2B5EF4-FFF2-40B4-BE49-F238E27FC236}">
                <a16:creationId xmlns:a16="http://schemas.microsoft.com/office/drawing/2014/main" id="{BF985E6A-8D33-48BA-B365-AF7ADE952582}"/>
              </a:ext>
            </a:extLst>
          </p:cNvPr>
          <p:cNvPicPr>
            <a:picLocks noChangeAspect="1"/>
          </p:cNvPicPr>
          <p:nvPr/>
        </p:nvPicPr>
        <p:blipFill>
          <a:blip r:embed="rId3"/>
          <a:stretch>
            <a:fillRect/>
          </a:stretch>
        </p:blipFill>
        <p:spPr>
          <a:xfrm>
            <a:off x="4148077" y="2209119"/>
            <a:ext cx="3386921" cy="2641799"/>
          </a:xfrm>
          <a:prstGeom prst="rect">
            <a:avLst/>
          </a:prstGeom>
        </p:spPr>
      </p:pic>
      <p:pic>
        <p:nvPicPr>
          <p:cNvPr id="7" name="Picture 6">
            <a:extLst>
              <a:ext uri="{FF2B5EF4-FFF2-40B4-BE49-F238E27FC236}">
                <a16:creationId xmlns:a16="http://schemas.microsoft.com/office/drawing/2014/main" id="{2B67C822-F8F8-44F2-90A7-AA379A888C09}"/>
              </a:ext>
            </a:extLst>
          </p:cNvPr>
          <p:cNvPicPr>
            <a:picLocks noChangeAspect="1"/>
          </p:cNvPicPr>
          <p:nvPr/>
        </p:nvPicPr>
        <p:blipFill>
          <a:blip r:embed="rId4"/>
          <a:stretch>
            <a:fillRect/>
          </a:stretch>
        </p:blipFill>
        <p:spPr>
          <a:xfrm>
            <a:off x="7999349" y="2209119"/>
            <a:ext cx="3510062" cy="2603627"/>
          </a:xfrm>
          <a:prstGeom prst="rect">
            <a:avLst/>
          </a:prstGeom>
        </p:spPr>
      </p:pic>
      <p:sp>
        <p:nvSpPr>
          <p:cNvPr id="8" name="TextBox 7">
            <a:extLst>
              <a:ext uri="{FF2B5EF4-FFF2-40B4-BE49-F238E27FC236}">
                <a16:creationId xmlns:a16="http://schemas.microsoft.com/office/drawing/2014/main" id="{2E8BD47D-8B6F-452B-9613-239F3D392A1D}"/>
              </a:ext>
            </a:extLst>
          </p:cNvPr>
          <p:cNvSpPr txBox="1"/>
          <p:nvPr/>
        </p:nvSpPr>
        <p:spPr>
          <a:xfrm>
            <a:off x="4402446" y="5286103"/>
            <a:ext cx="2878182" cy="369332"/>
          </a:xfrm>
          <a:prstGeom prst="rect">
            <a:avLst/>
          </a:prstGeom>
          <a:noFill/>
        </p:spPr>
        <p:txBody>
          <a:bodyPr wrap="square" rtlCol="0">
            <a:spAutoFit/>
          </a:bodyPr>
          <a:lstStyle/>
          <a:p>
            <a:pPr algn="ctr"/>
            <a:r>
              <a:rPr lang="en-US" dirty="0"/>
              <a:t>The </a:t>
            </a:r>
            <a:r>
              <a:rPr lang="en-US" dirty="0" err="1"/>
              <a:t>LeArNiNg</a:t>
            </a:r>
            <a:r>
              <a:rPr lang="en-US" dirty="0"/>
              <a:t> </a:t>
            </a:r>
            <a:r>
              <a:rPr lang="en-US" dirty="0" err="1"/>
              <a:t>CuRve</a:t>
            </a:r>
            <a:endParaRPr lang="en-US" dirty="0"/>
          </a:p>
        </p:txBody>
      </p:sp>
      <p:sp>
        <p:nvSpPr>
          <p:cNvPr id="9" name="TextBox 8">
            <a:extLst>
              <a:ext uri="{FF2B5EF4-FFF2-40B4-BE49-F238E27FC236}">
                <a16:creationId xmlns:a16="http://schemas.microsoft.com/office/drawing/2014/main" id="{7D480B5A-6824-4A8B-8E8B-742B015FF50D}"/>
              </a:ext>
            </a:extLst>
          </p:cNvPr>
          <p:cNvSpPr txBox="1"/>
          <p:nvPr/>
        </p:nvSpPr>
        <p:spPr>
          <a:xfrm>
            <a:off x="709749" y="5286103"/>
            <a:ext cx="2878182" cy="369332"/>
          </a:xfrm>
          <a:prstGeom prst="rect">
            <a:avLst/>
          </a:prstGeom>
          <a:noFill/>
        </p:spPr>
        <p:txBody>
          <a:bodyPr wrap="square" rtlCol="0">
            <a:spAutoFit/>
          </a:bodyPr>
          <a:lstStyle/>
          <a:p>
            <a:pPr algn="ctr"/>
            <a:r>
              <a:rPr lang="en-US" dirty="0"/>
              <a:t>PILE OF BINDERS</a:t>
            </a:r>
          </a:p>
        </p:txBody>
      </p:sp>
      <p:sp>
        <p:nvSpPr>
          <p:cNvPr id="10" name="TextBox 9">
            <a:extLst>
              <a:ext uri="{FF2B5EF4-FFF2-40B4-BE49-F238E27FC236}">
                <a16:creationId xmlns:a16="http://schemas.microsoft.com/office/drawing/2014/main" id="{8C256ACF-CA0C-4C61-8F42-3D254AEDE187}"/>
              </a:ext>
            </a:extLst>
          </p:cNvPr>
          <p:cNvSpPr txBox="1"/>
          <p:nvPr/>
        </p:nvSpPr>
        <p:spPr>
          <a:xfrm>
            <a:off x="8169229" y="5286103"/>
            <a:ext cx="2878182" cy="369332"/>
          </a:xfrm>
          <a:prstGeom prst="rect">
            <a:avLst/>
          </a:prstGeom>
          <a:noFill/>
        </p:spPr>
        <p:txBody>
          <a:bodyPr wrap="square" rtlCol="0">
            <a:spAutoFit/>
          </a:bodyPr>
          <a:lstStyle/>
          <a:p>
            <a:pPr algn="ctr"/>
            <a:r>
              <a:rPr lang="en-US" dirty="0"/>
              <a:t>I did it “MY WAY”</a:t>
            </a:r>
          </a:p>
        </p:txBody>
      </p:sp>
    </p:spTree>
    <p:extLst>
      <p:ext uri="{BB962C8B-B14F-4D97-AF65-F5344CB8AC3E}">
        <p14:creationId xmlns:p14="http://schemas.microsoft.com/office/powerpoint/2010/main" val="771739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000"/>
                                        <p:tgtEl>
                                          <p:spTgt spid="5"/>
                                        </p:tgtEl>
                                      </p:cBhvr>
                                    </p:animEffect>
                                    <p:anim calcmode="lin" valueType="num">
                                      <p:cBhvr>
                                        <p:cTn id="15" dur="3000" fill="hold"/>
                                        <p:tgtEl>
                                          <p:spTgt spid="5"/>
                                        </p:tgtEl>
                                        <p:attrNameLst>
                                          <p:attrName>ppt_w</p:attrName>
                                        </p:attrNameLst>
                                      </p:cBhvr>
                                      <p:tavLst>
                                        <p:tav tm="0" fmla="#ppt_w*sin(2.5*pi*$)">
                                          <p:val>
                                            <p:fltVal val="0"/>
                                          </p:val>
                                        </p:tav>
                                        <p:tav tm="100000">
                                          <p:val>
                                            <p:fltVal val="1"/>
                                          </p:val>
                                        </p:tav>
                                      </p:tavLst>
                                    </p:anim>
                                    <p:anim calcmode="lin" valueType="num">
                                      <p:cBhvr>
                                        <p:cTn id="16" dur="3000" fill="hold"/>
                                        <p:tgtEl>
                                          <p:spTgt spid="5"/>
                                        </p:tgtEl>
                                        <p:attrNameLst>
                                          <p:attrName>ppt_h</p:attrName>
                                        </p:attrNameLst>
                                      </p:cBhvr>
                                      <p:tavLst>
                                        <p:tav tm="0">
                                          <p:val>
                                            <p:strVal val="#ppt_h"/>
                                          </p:val>
                                        </p:tav>
                                        <p:tav tm="100000">
                                          <p:val>
                                            <p:strVal val="#ppt_h"/>
                                          </p:val>
                                        </p:tav>
                                      </p:tavLst>
                                    </p:anim>
                                  </p:childTnLst>
                                </p:cTn>
                              </p:par>
                              <p:par>
                                <p:cTn id="17" presetID="32" presetClass="emph" presetSubtype="0" fill="hold" grpId="0" nodeType="withEffect">
                                  <p:stCondLst>
                                    <p:cond delay="0"/>
                                  </p:stCondLst>
                                  <p:childTnLst>
                                    <p:animRot by="120000">
                                      <p:cBhvr>
                                        <p:cTn id="18" dur="1" fill="hold">
                                          <p:stCondLst>
                                            <p:cond delay="0"/>
                                          </p:stCondLst>
                                        </p:cTn>
                                        <p:tgtEl>
                                          <p:spTgt spid="9"/>
                                        </p:tgtEl>
                                        <p:attrNameLst>
                                          <p:attrName>r</p:attrName>
                                        </p:attrNameLst>
                                      </p:cBhvr>
                                    </p:animRot>
                                    <p:animRot by="-240000">
                                      <p:cBhvr>
                                        <p:cTn id="19" dur="2" fill="hold">
                                          <p:stCondLst>
                                            <p:cond delay="445"/>
                                          </p:stCondLst>
                                        </p:cTn>
                                        <p:tgtEl>
                                          <p:spTgt spid="9"/>
                                        </p:tgtEl>
                                        <p:attrNameLst>
                                          <p:attrName>r</p:attrName>
                                        </p:attrNameLst>
                                      </p:cBhvr>
                                    </p:animRot>
                                    <p:animRot by="240000">
                                      <p:cBhvr>
                                        <p:cTn id="20" dur="2" fill="hold">
                                          <p:stCondLst>
                                            <p:cond delay="890"/>
                                          </p:stCondLst>
                                        </p:cTn>
                                        <p:tgtEl>
                                          <p:spTgt spid="9"/>
                                        </p:tgtEl>
                                        <p:attrNameLst>
                                          <p:attrName>r</p:attrName>
                                        </p:attrNameLst>
                                      </p:cBhvr>
                                    </p:animRot>
                                    <p:animRot by="-240000">
                                      <p:cBhvr>
                                        <p:cTn id="21" dur="2" fill="hold">
                                          <p:stCondLst>
                                            <p:cond delay="1335"/>
                                          </p:stCondLst>
                                        </p:cTn>
                                        <p:tgtEl>
                                          <p:spTgt spid="9"/>
                                        </p:tgtEl>
                                        <p:attrNameLst>
                                          <p:attrName>r</p:attrName>
                                        </p:attrNameLst>
                                      </p:cBhvr>
                                    </p:animRot>
                                    <p:animRot by="120000">
                                      <p:cBhvr>
                                        <p:cTn id="22" dur="2" fill="hold">
                                          <p:stCondLst>
                                            <p:cond delay="2249"/>
                                          </p:stCondLst>
                                        </p:cTn>
                                        <p:tgtEl>
                                          <p:spTgt spid="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ppt_w</p:attrName>
                                        </p:attrNameLst>
                                      </p:cBhvr>
                                      <p:tavLst>
                                        <p:tav tm="0" fmla="#ppt_w*sin(2.5*pi*$)">
                                          <p:val>
                                            <p:fltVal val="0"/>
                                          </p:val>
                                        </p:tav>
                                        <p:tav tm="100000">
                                          <p:val>
                                            <p:fltVal val="1"/>
                                          </p:val>
                                        </p:tav>
                                      </p:tavLst>
                                    </p:anim>
                                    <p:anim calcmode="lin" valueType="num">
                                      <p:cBhvr>
                                        <p:cTn id="29" dur="2000" fill="hold"/>
                                        <p:tgtEl>
                                          <p:spTgt spid="6"/>
                                        </p:tgtEl>
                                        <p:attrNameLst>
                                          <p:attrName>ppt_h</p:attrName>
                                        </p:attrNameLst>
                                      </p:cBhvr>
                                      <p:tavLst>
                                        <p:tav tm="0">
                                          <p:val>
                                            <p:strVal val="#ppt_h"/>
                                          </p:val>
                                        </p:tav>
                                        <p:tav tm="100000">
                                          <p:val>
                                            <p:strVal val="#ppt_h"/>
                                          </p:val>
                                        </p:tav>
                                      </p:tavLst>
                                    </p:anim>
                                  </p:childTnLst>
                                </p:cTn>
                              </p:par>
                              <p:par>
                                <p:cTn id="30" presetID="10" presetClass="emph" presetSubtype="0" fill="hold" grpId="0" nodeType="withEffect">
                                  <p:stCondLst>
                                    <p:cond delay="500"/>
                                  </p:stCondLst>
                                  <p:childTnLst>
                                    <p:anim calcmode="discrete" valueType="str">
                                      <p:cBhvr override="childStyle">
                                        <p:cTn id="31" dur="3000" fill="hold"/>
                                        <p:tgtEl>
                                          <p:spTgt spid="8"/>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anim calcmode="lin" valueType="num">
                                      <p:cBhvr>
                                        <p:cTn id="37" dur="2000" fill="hold"/>
                                        <p:tgtEl>
                                          <p:spTgt spid="7"/>
                                        </p:tgtEl>
                                        <p:attrNameLst>
                                          <p:attrName>ppt_w</p:attrName>
                                        </p:attrNameLst>
                                      </p:cBhvr>
                                      <p:tavLst>
                                        <p:tav tm="0" fmla="#ppt_w*sin(2.5*pi*$)">
                                          <p:val>
                                            <p:fltVal val="0"/>
                                          </p:val>
                                        </p:tav>
                                        <p:tav tm="100000">
                                          <p:val>
                                            <p:fltVal val="1"/>
                                          </p:val>
                                        </p:tav>
                                      </p:tavLst>
                                    </p:anim>
                                    <p:anim calcmode="lin" valueType="num">
                                      <p:cBhvr>
                                        <p:cTn id="38" dur="2000" fill="hold"/>
                                        <p:tgtEl>
                                          <p:spTgt spid="7"/>
                                        </p:tgtEl>
                                        <p:attrNameLst>
                                          <p:attrName>ppt_h</p:attrName>
                                        </p:attrNameLst>
                                      </p:cBhvr>
                                      <p:tavLst>
                                        <p:tav tm="0">
                                          <p:val>
                                            <p:strVal val="#ppt_h"/>
                                          </p:val>
                                        </p:tav>
                                        <p:tav tm="100000">
                                          <p:val>
                                            <p:strVal val="#ppt_h"/>
                                          </p:val>
                                        </p:tav>
                                      </p:tavLst>
                                    </p:anim>
                                  </p:childTnLst>
                                </p:cTn>
                              </p:par>
                              <p:par>
                                <p:cTn id="39" presetID="34" presetClass="emph" presetSubtype="0" fill="hold" grpId="0" nodeType="withEffect">
                                  <p:stCondLst>
                                    <p:cond delay="0"/>
                                  </p:stCondLst>
                                  <p:iterate type="lt">
                                    <p:tmPct val="10000"/>
                                  </p:iterate>
                                  <p:childTnLst>
                                    <p:animMotion origin="layout" path="M 0.0 0.0 L 0.0 -0.07213" pathEditMode="relative" ptsTypes="">
                                      <p:cBhvr>
                                        <p:cTn id="40" dur="875" accel="50000" decel="50000" autoRev="1" fill="hold">
                                          <p:stCondLst>
                                            <p:cond delay="0"/>
                                          </p:stCondLst>
                                        </p:cTn>
                                        <p:tgtEl>
                                          <p:spTgt spid="10"/>
                                        </p:tgtEl>
                                        <p:attrNameLst>
                                          <p:attrName>ppt_x</p:attrName>
                                          <p:attrName>ppt_y</p:attrName>
                                        </p:attrNameLst>
                                      </p:cBhvr>
                                    </p:animMotion>
                                    <p:animRot by="1500000">
                                      <p:cBhvr>
                                        <p:cTn id="41" dur="438" fill="hold">
                                          <p:stCondLst>
                                            <p:cond delay="0"/>
                                          </p:stCondLst>
                                        </p:cTn>
                                        <p:tgtEl>
                                          <p:spTgt spid="10"/>
                                        </p:tgtEl>
                                        <p:attrNameLst>
                                          <p:attrName>r</p:attrName>
                                        </p:attrNameLst>
                                      </p:cBhvr>
                                    </p:animRot>
                                    <p:animRot by="-1500000">
                                      <p:cBhvr>
                                        <p:cTn id="42" dur="438" fill="hold">
                                          <p:stCondLst>
                                            <p:cond delay="438"/>
                                          </p:stCondLst>
                                        </p:cTn>
                                        <p:tgtEl>
                                          <p:spTgt spid="10"/>
                                        </p:tgtEl>
                                        <p:attrNameLst>
                                          <p:attrName>r</p:attrName>
                                        </p:attrNameLst>
                                      </p:cBhvr>
                                    </p:animRot>
                                    <p:animRot by="-1500000">
                                      <p:cBhvr>
                                        <p:cTn id="43" dur="438" fill="hold">
                                          <p:stCondLst>
                                            <p:cond delay="875"/>
                                          </p:stCondLst>
                                        </p:cTn>
                                        <p:tgtEl>
                                          <p:spTgt spid="10"/>
                                        </p:tgtEl>
                                        <p:attrNameLst>
                                          <p:attrName>r</p:attrName>
                                        </p:attrNameLst>
                                      </p:cBhvr>
                                    </p:animRot>
                                    <p:animRot by="1500000">
                                      <p:cBhvr>
                                        <p:cTn id="44" dur="438" fill="hold">
                                          <p:stCondLst>
                                            <p:cond delay="1313"/>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3A1612-3E81-4598-A684-EE28B1460378}"/>
              </a:ext>
            </a:extLst>
          </p:cNvPr>
          <p:cNvPicPr>
            <a:picLocks noChangeAspect="1"/>
          </p:cNvPicPr>
          <p:nvPr/>
        </p:nvPicPr>
        <p:blipFill>
          <a:blip r:embed="rId3"/>
          <a:stretch>
            <a:fillRect/>
          </a:stretch>
        </p:blipFill>
        <p:spPr>
          <a:xfrm>
            <a:off x="3091543" y="1073330"/>
            <a:ext cx="5274999" cy="4549795"/>
          </a:xfrm>
          <a:prstGeom prst="rect">
            <a:avLst/>
          </a:prstGeom>
        </p:spPr>
      </p:pic>
    </p:spTree>
    <p:extLst>
      <p:ext uri="{BB962C8B-B14F-4D97-AF65-F5344CB8AC3E}">
        <p14:creationId xmlns:p14="http://schemas.microsoft.com/office/powerpoint/2010/main" val="3777210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0DEC-CDEF-49D7-A2A1-356FA1A5732D}"/>
              </a:ext>
            </a:extLst>
          </p:cNvPr>
          <p:cNvSpPr>
            <a:spLocks noGrp="1"/>
          </p:cNvSpPr>
          <p:nvPr>
            <p:ph type="title"/>
          </p:nvPr>
        </p:nvSpPr>
        <p:spPr>
          <a:xfrm>
            <a:off x="1170909" y="0"/>
            <a:ext cx="9905998" cy="1905000"/>
          </a:xfrm>
        </p:spPr>
        <p:txBody>
          <a:bodyPr/>
          <a:lstStyle/>
          <a:p>
            <a:pPr algn="ctr"/>
            <a:r>
              <a:rPr lang="en-US" dirty="0"/>
              <a:t>Learning Curve </a:t>
            </a:r>
          </a:p>
        </p:txBody>
      </p:sp>
      <p:pic>
        <p:nvPicPr>
          <p:cNvPr id="3" name="Picture 2">
            <a:extLst>
              <a:ext uri="{FF2B5EF4-FFF2-40B4-BE49-F238E27FC236}">
                <a16:creationId xmlns:a16="http://schemas.microsoft.com/office/drawing/2014/main" id="{FC08340B-45D6-4C09-AD25-C65AD43A68BF}"/>
              </a:ext>
            </a:extLst>
          </p:cNvPr>
          <p:cNvPicPr>
            <a:picLocks noChangeAspect="1"/>
          </p:cNvPicPr>
          <p:nvPr/>
        </p:nvPicPr>
        <p:blipFill>
          <a:blip r:embed="rId3"/>
          <a:stretch>
            <a:fillRect/>
          </a:stretch>
        </p:blipFill>
        <p:spPr>
          <a:xfrm>
            <a:off x="3043807" y="1433812"/>
            <a:ext cx="5794443" cy="4519666"/>
          </a:xfrm>
          <a:prstGeom prst="rect">
            <a:avLst/>
          </a:prstGeom>
        </p:spPr>
      </p:pic>
    </p:spTree>
    <p:extLst>
      <p:ext uri="{BB962C8B-B14F-4D97-AF65-F5344CB8AC3E}">
        <p14:creationId xmlns:p14="http://schemas.microsoft.com/office/powerpoint/2010/main" val="120571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870">
                                          <p:stCondLst>
                                            <p:cond delay="0"/>
                                          </p:stCondLst>
                                        </p:cTn>
                                        <p:tgtEl>
                                          <p:spTgt spid="3"/>
                                        </p:tgtEl>
                                      </p:cBhvr>
                                    </p:animEffect>
                                    <p:anim calcmode="lin" valueType="num">
                                      <p:cBhvr>
                                        <p:cTn id="8" dur="273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3"/>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3"/>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3"/>
                                        </p:tgtEl>
                                        <p:attrNameLst>
                                          <p:attrName>ppt_y</p:attrName>
                                        </p:attrNameLst>
                                      </p:cBhvr>
                                      <p:tavLst>
                                        <p:tav tm="0" fmla="#ppt_y-sin(pi*$)/81">
                                          <p:val>
                                            <p:fltVal val="0"/>
                                          </p:val>
                                        </p:tav>
                                        <p:tav tm="100000">
                                          <p:val>
                                            <p:fltVal val="1"/>
                                          </p:val>
                                        </p:tav>
                                      </p:tavLst>
                                    </p:anim>
                                    <p:animScale>
                                      <p:cBhvr>
                                        <p:cTn id="13" dur="39">
                                          <p:stCondLst>
                                            <p:cond delay="975"/>
                                          </p:stCondLst>
                                        </p:cTn>
                                        <p:tgtEl>
                                          <p:spTgt spid="3"/>
                                        </p:tgtEl>
                                      </p:cBhvr>
                                      <p:to x="100000" y="60000"/>
                                    </p:animScale>
                                    <p:animScale>
                                      <p:cBhvr>
                                        <p:cTn id="14" dur="249" decel="50000">
                                          <p:stCondLst>
                                            <p:cond delay="1014"/>
                                          </p:stCondLst>
                                        </p:cTn>
                                        <p:tgtEl>
                                          <p:spTgt spid="3"/>
                                        </p:tgtEl>
                                      </p:cBhvr>
                                      <p:to x="100000" y="100000"/>
                                    </p:animScale>
                                    <p:animScale>
                                      <p:cBhvr>
                                        <p:cTn id="15" dur="39">
                                          <p:stCondLst>
                                            <p:cond delay="1968"/>
                                          </p:stCondLst>
                                        </p:cTn>
                                        <p:tgtEl>
                                          <p:spTgt spid="3"/>
                                        </p:tgtEl>
                                      </p:cBhvr>
                                      <p:to x="100000" y="80000"/>
                                    </p:animScale>
                                    <p:animScale>
                                      <p:cBhvr>
                                        <p:cTn id="16" dur="249" decel="50000">
                                          <p:stCondLst>
                                            <p:cond delay="2007"/>
                                          </p:stCondLst>
                                        </p:cTn>
                                        <p:tgtEl>
                                          <p:spTgt spid="3"/>
                                        </p:tgtEl>
                                      </p:cBhvr>
                                      <p:to x="100000" y="100000"/>
                                    </p:animScale>
                                    <p:animScale>
                                      <p:cBhvr>
                                        <p:cTn id="17" dur="39">
                                          <p:stCondLst>
                                            <p:cond delay="2463"/>
                                          </p:stCondLst>
                                        </p:cTn>
                                        <p:tgtEl>
                                          <p:spTgt spid="3"/>
                                        </p:tgtEl>
                                      </p:cBhvr>
                                      <p:to x="100000" y="90000"/>
                                    </p:animScale>
                                    <p:animScale>
                                      <p:cBhvr>
                                        <p:cTn id="18" dur="249" decel="50000">
                                          <p:stCondLst>
                                            <p:cond delay="2502"/>
                                          </p:stCondLst>
                                        </p:cTn>
                                        <p:tgtEl>
                                          <p:spTgt spid="3"/>
                                        </p:tgtEl>
                                      </p:cBhvr>
                                      <p:to x="100000" y="100000"/>
                                    </p:animScale>
                                    <p:animScale>
                                      <p:cBhvr>
                                        <p:cTn id="19" dur="39">
                                          <p:stCondLst>
                                            <p:cond delay="2712"/>
                                          </p:stCondLst>
                                        </p:cTn>
                                        <p:tgtEl>
                                          <p:spTgt spid="3"/>
                                        </p:tgtEl>
                                      </p:cBhvr>
                                      <p:to x="100000" y="95000"/>
                                    </p:animScale>
                                    <p:animScale>
                                      <p:cBhvr>
                                        <p:cTn id="20" dur="249" decel="50000">
                                          <p:stCondLst>
                                            <p:cond delay="2751"/>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024B34-3F2D-41C4-948E-0DEFD08940CF}"/>
              </a:ext>
            </a:extLst>
          </p:cNvPr>
          <p:cNvPicPr>
            <a:picLocks noChangeAspect="1"/>
          </p:cNvPicPr>
          <p:nvPr/>
        </p:nvPicPr>
        <p:blipFill>
          <a:blip r:embed="rId2"/>
          <a:stretch>
            <a:fillRect/>
          </a:stretch>
        </p:blipFill>
        <p:spPr>
          <a:xfrm>
            <a:off x="2081893" y="824184"/>
            <a:ext cx="7009856" cy="4668564"/>
          </a:xfrm>
          <a:prstGeom prst="rect">
            <a:avLst/>
          </a:prstGeom>
        </p:spPr>
      </p:pic>
      <p:pic>
        <p:nvPicPr>
          <p:cNvPr id="5" name="Picture 4">
            <a:extLst>
              <a:ext uri="{FF2B5EF4-FFF2-40B4-BE49-F238E27FC236}">
                <a16:creationId xmlns:a16="http://schemas.microsoft.com/office/drawing/2014/main" id="{F988FC0B-08FB-44E4-9C98-D7C05361811E}"/>
              </a:ext>
            </a:extLst>
          </p:cNvPr>
          <p:cNvPicPr>
            <a:picLocks noChangeAspect="1"/>
          </p:cNvPicPr>
          <p:nvPr/>
        </p:nvPicPr>
        <p:blipFill>
          <a:blip r:embed="rId3"/>
          <a:stretch>
            <a:fillRect/>
          </a:stretch>
        </p:blipFill>
        <p:spPr>
          <a:xfrm>
            <a:off x="3496492" y="1948410"/>
            <a:ext cx="3657600" cy="2420112"/>
          </a:xfrm>
          <a:prstGeom prst="rect">
            <a:avLst/>
          </a:prstGeom>
        </p:spPr>
      </p:pic>
    </p:spTree>
    <p:extLst>
      <p:ext uri="{BB962C8B-B14F-4D97-AF65-F5344CB8AC3E}">
        <p14:creationId xmlns:p14="http://schemas.microsoft.com/office/powerpoint/2010/main" val="18138229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70">
                                          <p:stCondLst>
                                            <p:cond delay="0"/>
                                          </p:stCondLst>
                                        </p:cTn>
                                        <p:tgtEl>
                                          <p:spTgt spid="5"/>
                                        </p:tgtEl>
                                      </p:cBhvr>
                                    </p:animEffect>
                                    <p:anim calcmode="lin" valueType="num">
                                      <p:cBhvr>
                                        <p:cTn id="8"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39">
                                          <p:stCondLst>
                                            <p:cond delay="975"/>
                                          </p:stCondLst>
                                        </p:cTn>
                                        <p:tgtEl>
                                          <p:spTgt spid="5"/>
                                        </p:tgtEl>
                                      </p:cBhvr>
                                      <p:to x="100000" y="60000"/>
                                    </p:animScale>
                                    <p:animScale>
                                      <p:cBhvr>
                                        <p:cTn id="14" dur="249" decel="50000">
                                          <p:stCondLst>
                                            <p:cond delay="1014"/>
                                          </p:stCondLst>
                                        </p:cTn>
                                        <p:tgtEl>
                                          <p:spTgt spid="5"/>
                                        </p:tgtEl>
                                      </p:cBhvr>
                                      <p:to x="100000" y="100000"/>
                                    </p:animScale>
                                    <p:animScale>
                                      <p:cBhvr>
                                        <p:cTn id="15" dur="39">
                                          <p:stCondLst>
                                            <p:cond delay="1968"/>
                                          </p:stCondLst>
                                        </p:cTn>
                                        <p:tgtEl>
                                          <p:spTgt spid="5"/>
                                        </p:tgtEl>
                                      </p:cBhvr>
                                      <p:to x="100000" y="80000"/>
                                    </p:animScale>
                                    <p:animScale>
                                      <p:cBhvr>
                                        <p:cTn id="16" dur="249" decel="50000">
                                          <p:stCondLst>
                                            <p:cond delay="2007"/>
                                          </p:stCondLst>
                                        </p:cTn>
                                        <p:tgtEl>
                                          <p:spTgt spid="5"/>
                                        </p:tgtEl>
                                      </p:cBhvr>
                                      <p:to x="100000" y="100000"/>
                                    </p:animScale>
                                    <p:animScale>
                                      <p:cBhvr>
                                        <p:cTn id="17" dur="39">
                                          <p:stCondLst>
                                            <p:cond delay="2463"/>
                                          </p:stCondLst>
                                        </p:cTn>
                                        <p:tgtEl>
                                          <p:spTgt spid="5"/>
                                        </p:tgtEl>
                                      </p:cBhvr>
                                      <p:to x="100000" y="90000"/>
                                    </p:animScale>
                                    <p:animScale>
                                      <p:cBhvr>
                                        <p:cTn id="18" dur="249" decel="50000">
                                          <p:stCondLst>
                                            <p:cond delay="2502"/>
                                          </p:stCondLst>
                                        </p:cTn>
                                        <p:tgtEl>
                                          <p:spTgt spid="5"/>
                                        </p:tgtEl>
                                      </p:cBhvr>
                                      <p:to x="100000" y="100000"/>
                                    </p:animScale>
                                    <p:animScale>
                                      <p:cBhvr>
                                        <p:cTn id="19" dur="39">
                                          <p:stCondLst>
                                            <p:cond delay="2712"/>
                                          </p:stCondLst>
                                        </p:cTn>
                                        <p:tgtEl>
                                          <p:spTgt spid="5"/>
                                        </p:tgtEl>
                                      </p:cBhvr>
                                      <p:to x="100000" y="95000"/>
                                    </p:animScale>
                                    <p:animScale>
                                      <p:cBhvr>
                                        <p:cTn id="20" dur="249" decel="50000">
                                          <p:stCondLst>
                                            <p:cond delay="2751"/>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5DAF-D7FF-485A-8493-FD5C885CD096}"/>
              </a:ext>
            </a:extLst>
          </p:cNvPr>
          <p:cNvSpPr>
            <a:spLocks noGrp="1"/>
          </p:cNvSpPr>
          <p:nvPr>
            <p:ph type="title"/>
          </p:nvPr>
        </p:nvSpPr>
        <p:spPr/>
        <p:txBody>
          <a:bodyPr/>
          <a:lstStyle/>
          <a:p>
            <a:r>
              <a:rPr lang="en-US" dirty="0"/>
              <a:t>Best Practices Come First</a:t>
            </a:r>
          </a:p>
        </p:txBody>
      </p:sp>
      <p:sp>
        <p:nvSpPr>
          <p:cNvPr id="4" name="Text Placeholder 3">
            <a:extLst>
              <a:ext uri="{FF2B5EF4-FFF2-40B4-BE49-F238E27FC236}">
                <a16:creationId xmlns:a16="http://schemas.microsoft.com/office/drawing/2014/main" id="{06C0B25D-F3F2-4C9F-A4BA-7338AE152B18}"/>
              </a:ext>
            </a:extLst>
          </p:cNvPr>
          <p:cNvSpPr>
            <a:spLocks noGrp="1"/>
          </p:cNvSpPr>
          <p:nvPr>
            <p:ph type="body" sz="half" idx="2"/>
          </p:nvPr>
        </p:nvSpPr>
        <p:spPr/>
        <p:txBody>
          <a:bodyPr/>
          <a:lstStyle/>
          <a:p>
            <a:r>
              <a:rPr lang="en-US" dirty="0"/>
              <a:t>Best Practices are your “Recipe Foundation”</a:t>
            </a:r>
          </a:p>
        </p:txBody>
      </p:sp>
      <p:pic>
        <p:nvPicPr>
          <p:cNvPr id="15" name="Picture 14">
            <a:extLst>
              <a:ext uri="{FF2B5EF4-FFF2-40B4-BE49-F238E27FC236}">
                <a16:creationId xmlns:a16="http://schemas.microsoft.com/office/drawing/2014/main" id="{9AA32115-498A-4B9C-9FEE-0CF6E298B12F}"/>
              </a:ext>
            </a:extLst>
          </p:cNvPr>
          <p:cNvPicPr>
            <a:picLocks noChangeAspect="1"/>
          </p:cNvPicPr>
          <p:nvPr/>
        </p:nvPicPr>
        <p:blipFill>
          <a:blip r:embed="rId2"/>
          <a:stretch>
            <a:fillRect/>
          </a:stretch>
        </p:blipFill>
        <p:spPr>
          <a:xfrm>
            <a:off x="6961239" y="767587"/>
            <a:ext cx="4471282" cy="5293999"/>
          </a:xfrm>
          <a:prstGeom prst="rect">
            <a:avLst/>
          </a:prstGeom>
        </p:spPr>
      </p:pic>
    </p:spTree>
    <p:extLst>
      <p:ext uri="{BB962C8B-B14F-4D97-AF65-F5344CB8AC3E}">
        <p14:creationId xmlns:p14="http://schemas.microsoft.com/office/powerpoint/2010/main" val="18882135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Image result for teamwork">
            <a:extLst>
              <a:ext uri="{FF2B5EF4-FFF2-40B4-BE49-F238E27FC236}">
                <a16:creationId xmlns:a16="http://schemas.microsoft.com/office/drawing/2014/main" id="{8A0164E5-3154-4CDB-A120-32F45380DB7A}"/>
              </a:ext>
            </a:extLst>
          </p:cNvPr>
          <p:cNvSpPr>
            <a:spLocks noChangeAspect="1" noChangeArrowheads="1"/>
          </p:cNvSpPr>
          <p:nvPr/>
        </p:nvSpPr>
        <p:spPr bwMode="auto">
          <a:xfrm>
            <a:off x="5186363" y="2576513"/>
            <a:ext cx="1819275" cy="1704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85B7C9B9-18B5-44E6-87FE-1893C67AE5F3}"/>
              </a:ext>
            </a:extLst>
          </p:cNvPr>
          <p:cNvPicPr>
            <a:picLocks noChangeAspect="1"/>
          </p:cNvPicPr>
          <p:nvPr/>
        </p:nvPicPr>
        <p:blipFill>
          <a:blip r:embed="rId2"/>
          <a:stretch>
            <a:fillRect/>
          </a:stretch>
        </p:blipFill>
        <p:spPr>
          <a:xfrm>
            <a:off x="3609702" y="1212667"/>
            <a:ext cx="4156166" cy="4156166"/>
          </a:xfrm>
          <a:prstGeom prst="rect">
            <a:avLst/>
          </a:prstGeom>
        </p:spPr>
      </p:pic>
      <p:sp>
        <p:nvSpPr>
          <p:cNvPr id="9" name="TextBox 8">
            <a:extLst>
              <a:ext uri="{FF2B5EF4-FFF2-40B4-BE49-F238E27FC236}">
                <a16:creationId xmlns:a16="http://schemas.microsoft.com/office/drawing/2014/main" id="{4AC8F05A-32EC-449F-ACEC-DB181F32BD47}"/>
              </a:ext>
            </a:extLst>
          </p:cNvPr>
          <p:cNvSpPr txBox="1"/>
          <p:nvPr/>
        </p:nvSpPr>
        <p:spPr>
          <a:xfrm>
            <a:off x="431074" y="339634"/>
            <a:ext cx="11168743" cy="1261884"/>
          </a:xfrm>
          <a:prstGeom prst="rect">
            <a:avLst/>
          </a:prstGeom>
          <a:noFill/>
        </p:spPr>
        <p:txBody>
          <a:bodyPr wrap="square" rtlCol="0">
            <a:spAutoFit/>
          </a:bodyPr>
          <a:lstStyle/>
          <a:p>
            <a:pPr algn="ctr"/>
            <a:r>
              <a:rPr lang="en-US" sz="4400" dirty="0">
                <a:solidFill>
                  <a:srgbClr val="00B0F0"/>
                </a:solidFill>
              </a:rPr>
              <a:t>IF YOUR DRUG COURT ISN’T WORKING   </a:t>
            </a:r>
          </a:p>
          <a:p>
            <a:endParaRPr lang="en-US" sz="3200" dirty="0"/>
          </a:p>
        </p:txBody>
      </p:sp>
      <p:sp>
        <p:nvSpPr>
          <p:cNvPr id="10" name="TextBox 9">
            <a:extLst>
              <a:ext uri="{FF2B5EF4-FFF2-40B4-BE49-F238E27FC236}">
                <a16:creationId xmlns:a16="http://schemas.microsoft.com/office/drawing/2014/main" id="{6A520152-E2E5-49BB-A244-369D461E60C3}"/>
              </a:ext>
            </a:extLst>
          </p:cNvPr>
          <p:cNvSpPr txBox="1"/>
          <p:nvPr/>
        </p:nvSpPr>
        <p:spPr>
          <a:xfrm>
            <a:off x="431074" y="5519528"/>
            <a:ext cx="11038115" cy="1323439"/>
          </a:xfrm>
          <a:prstGeom prst="rect">
            <a:avLst/>
          </a:prstGeom>
          <a:noFill/>
        </p:spPr>
        <p:txBody>
          <a:bodyPr wrap="square" rtlCol="0">
            <a:spAutoFit/>
          </a:bodyPr>
          <a:lstStyle/>
          <a:p>
            <a:pPr algn="ctr"/>
            <a:r>
              <a:rPr lang="en-US" sz="4800" dirty="0">
                <a:solidFill>
                  <a:srgbClr val="FFFF00"/>
                </a:solidFill>
              </a:rPr>
              <a:t>YOU ARE </a:t>
            </a:r>
            <a:r>
              <a:rPr lang="en-US" sz="4800" b="1" i="1" u="sng" dirty="0">
                <a:solidFill>
                  <a:srgbClr val="FF0000"/>
                </a:solidFill>
              </a:rPr>
              <a:t>NOT</a:t>
            </a:r>
            <a:r>
              <a:rPr lang="en-US" sz="4800" dirty="0">
                <a:solidFill>
                  <a:srgbClr val="FFFF00"/>
                </a:solidFill>
              </a:rPr>
              <a:t> DOING DRUG COURT</a:t>
            </a:r>
          </a:p>
          <a:p>
            <a:pPr algn="ctr"/>
            <a:endParaRPr lang="en-US" sz="3200" dirty="0"/>
          </a:p>
        </p:txBody>
      </p:sp>
    </p:spTree>
    <p:extLst>
      <p:ext uri="{BB962C8B-B14F-4D97-AF65-F5344CB8AC3E}">
        <p14:creationId xmlns:p14="http://schemas.microsoft.com/office/powerpoint/2010/main" val="1049102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C9F09E-A5EC-473A-A9F6-F3342C21968D}"/>
              </a:ext>
            </a:extLst>
          </p:cNvPr>
          <p:cNvPicPr>
            <a:picLocks noChangeAspect="1"/>
          </p:cNvPicPr>
          <p:nvPr/>
        </p:nvPicPr>
        <p:blipFill>
          <a:blip r:embed="rId3"/>
          <a:stretch>
            <a:fillRect/>
          </a:stretch>
        </p:blipFill>
        <p:spPr>
          <a:xfrm>
            <a:off x="3222171" y="1159443"/>
            <a:ext cx="5125160" cy="4947442"/>
          </a:xfrm>
          <a:prstGeom prst="rect">
            <a:avLst/>
          </a:prstGeom>
        </p:spPr>
      </p:pic>
      <p:sp>
        <p:nvSpPr>
          <p:cNvPr id="9" name="TextBox 8">
            <a:extLst>
              <a:ext uri="{FF2B5EF4-FFF2-40B4-BE49-F238E27FC236}">
                <a16:creationId xmlns:a16="http://schemas.microsoft.com/office/drawing/2014/main" id="{9FCCAC56-F3E1-4566-AE35-8ACF0F9BCB08}"/>
              </a:ext>
            </a:extLst>
          </p:cNvPr>
          <p:cNvSpPr txBox="1"/>
          <p:nvPr/>
        </p:nvSpPr>
        <p:spPr>
          <a:xfrm>
            <a:off x="3075214" y="1159443"/>
            <a:ext cx="5519057" cy="923330"/>
          </a:xfrm>
          <a:prstGeom prst="rect">
            <a:avLst/>
          </a:prstGeom>
          <a:noFill/>
        </p:spPr>
        <p:txBody>
          <a:bodyPr wrap="square" rtlCol="0">
            <a:spAutoFit/>
          </a:bodyPr>
          <a:lstStyle/>
          <a:p>
            <a:pPr algn="ctr"/>
            <a:r>
              <a:rPr lang="en-US" sz="5400" dirty="0">
                <a:solidFill>
                  <a:srgbClr val="0000FF"/>
                </a:solidFill>
              </a:rPr>
              <a:t>SUCCESS</a:t>
            </a:r>
          </a:p>
        </p:txBody>
      </p:sp>
    </p:spTree>
    <p:extLst>
      <p:ext uri="{BB962C8B-B14F-4D97-AF65-F5344CB8AC3E}">
        <p14:creationId xmlns:p14="http://schemas.microsoft.com/office/powerpoint/2010/main" val="30572014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512</TotalTime>
  <Words>422</Words>
  <Application>Microsoft Office PowerPoint</Application>
  <PresentationFormat>Widescreen</PresentationFormat>
  <Paragraphs>63</Paragraphs>
  <Slides>20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Nova Light</vt:lpstr>
      <vt:lpstr>Calibri</vt:lpstr>
      <vt:lpstr>Century Gothic</vt:lpstr>
      <vt:lpstr>Goudy Stout</vt:lpstr>
      <vt:lpstr>Mesh</vt:lpstr>
      <vt:lpstr>The Best Recipe</vt:lpstr>
      <vt:lpstr>PowerPoint Presentation</vt:lpstr>
      <vt:lpstr>Barriers to success</vt:lpstr>
      <vt:lpstr>PowerPoint Presentation</vt:lpstr>
      <vt:lpstr>Learning Curve </vt:lpstr>
      <vt:lpstr>PowerPoint Presentation</vt:lpstr>
      <vt:lpstr>Best Practices Come First</vt:lpstr>
      <vt:lpstr>PowerPoint Presentation</vt:lpstr>
      <vt:lpstr>PowerPoint Presentation</vt:lpstr>
      <vt:lpstr>No One “ACES”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Best Recipe Fidelity to the DRug Court Model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Recipe</dc:title>
  <dc:creator>Westergren, Cody (UJS)</dc:creator>
  <cp:lastModifiedBy>Plumage, Noreen</cp:lastModifiedBy>
  <cp:revision>43</cp:revision>
  <dcterms:created xsi:type="dcterms:W3CDTF">2019-08-22T18:49:47Z</dcterms:created>
  <dcterms:modified xsi:type="dcterms:W3CDTF">2019-09-28T12:40:17Z</dcterms:modified>
</cp:coreProperties>
</file>