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6" r:id="rId2"/>
    <p:sldId id="257" r:id="rId3"/>
    <p:sldId id="321" r:id="rId4"/>
    <p:sldId id="291" r:id="rId5"/>
    <p:sldId id="264" r:id="rId6"/>
    <p:sldId id="276" r:id="rId7"/>
    <p:sldId id="292" r:id="rId8"/>
    <p:sldId id="271" r:id="rId9"/>
    <p:sldId id="313" r:id="rId10"/>
    <p:sldId id="265" r:id="rId11"/>
    <p:sldId id="261" r:id="rId12"/>
    <p:sldId id="283" r:id="rId13"/>
    <p:sldId id="284" r:id="rId14"/>
    <p:sldId id="296" r:id="rId15"/>
    <p:sldId id="297" r:id="rId16"/>
    <p:sldId id="259" r:id="rId17"/>
    <p:sldId id="314" r:id="rId18"/>
    <p:sldId id="262" r:id="rId19"/>
    <p:sldId id="275" r:id="rId20"/>
    <p:sldId id="279" r:id="rId21"/>
    <p:sldId id="316" r:id="rId22"/>
    <p:sldId id="319" r:id="rId23"/>
    <p:sldId id="311" r:id="rId24"/>
    <p:sldId id="317" r:id="rId25"/>
    <p:sldId id="266" r:id="rId26"/>
    <p:sldId id="267" r:id="rId27"/>
    <p:sldId id="320" r:id="rId28"/>
    <p:sldId id="318" r:id="rId29"/>
    <p:sldId id="268" r:id="rId30"/>
    <p:sldId id="288" r:id="rId31"/>
    <p:sldId id="28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1D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1" d="100"/>
          <a:sy n="81" d="100"/>
        </p:scale>
        <p:origin x="91"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4AD6D8-07C4-4A22-AA8E-7257D55C542C}" type="datetimeFigureOut">
              <a:rPr lang="en-US" smtClean="0"/>
              <a:t>10/4/2019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E3F63E-1479-4D4B-9F90-A05C683F3A17}" type="slidenum">
              <a:rPr lang="en-US" smtClean="0"/>
              <a:t>‹#›</a:t>
            </a:fld>
            <a:endParaRPr lang="en-US"/>
          </a:p>
        </p:txBody>
      </p:sp>
    </p:spTree>
    <p:extLst>
      <p:ext uri="{BB962C8B-B14F-4D97-AF65-F5344CB8AC3E}">
        <p14:creationId xmlns:p14="http://schemas.microsoft.com/office/powerpoint/2010/main" val="3108924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6764C86E-394D-480D-BE08-AFB330C7FD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5332BD80-4034-4165-84B6-9703A4CC50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Have you thought about these questions at all? Take a look at the initial reflective questionnaire</a:t>
            </a:r>
          </a:p>
        </p:txBody>
      </p:sp>
    </p:spTree>
    <p:extLst>
      <p:ext uri="{BB962C8B-B14F-4D97-AF65-F5344CB8AC3E}">
        <p14:creationId xmlns:p14="http://schemas.microsoft.com/office/powerpoint/2010/main" val="3593225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A52D9E70-3DEB-4337-8F36-DD599597D9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a:extLst>
              <a:ext uri="{FF2B5EF4-FFF2-40B4-BE49-F238E27FC236}">
                <a16:creationId xmlns:a16="http://schemas.microsoft.com/office/drawing/2014/main" id="{92F67FB5-29A8-47CF-A3E6-0308D01EDD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Something we rarely ask ourselves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3334C429-D3D3-4650-B8AC-2DFDA2B1F8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Rectangle 3">
            <a:extLst>
              <a:ext uri="{FF2B5EF4-FFF2-40B4-BE49-F238E27FC236}">
                <a16:creationId xmlns:a16="http://schemas.microsoft.com/office/drawing/2014/main" id="{EEFDD6AE-319C-4507-8B1B-63506F3CB7A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Pass out Dead Horse Wisdom- we certainly aren’t asked this on our interviews or during our annual evaluation, etc…</a:t>
            </a:r>
          </a:p>
        </p:txBody>
      </p:sp>
    </p:spTree>
    <p:extLst>
      <p:ext uri="{BB962C8B-B14F-4D97-AF65-F5344CB8AC3E}">
        <p14:creationId xmlns:p14="http://schemas.microsoft.com/office/powerpoint/2010/main" val="834689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examples- Easter dinner</a:t>
            </a:r>
            <a:r>
              <a:rPr lang="en-US" baseline="0" dirty="0"/>
              <a:t> conversation….our interesting perspectives on people, actions, the ball park, how we see the world because of our work</a:t>
            </a:r>
            <a:endParaRPr lang="en-US" dirty="0"/>
          </a:p>
        </p:txBody>
      </p:sp>
      <p:sp>
        <p:nvSpPr>
          <p:cNvPr id="4" name="Slide Number Placeholder 3"/>
          <p:cNvSpPr>
            <a:spLocks noGrp="1"/>
          </p:cNvSpPr>
          <p:nvPr>
            <p:ph type="sldNum" sz="quarter" idx="10"/>
          </p:nvPr>
        </p:nvSpPr>
        <p:spPr/>
        <p:txBody>
          <a:bodyPr/>
          <a:lstStyle/>
          <a:p>
            <a:fld id="{69852B0C-1291-49E9-8855-0C1711DD8F35}" type="slidenum">
              <a:rPr lang="en-US" smtClean="0"/>
              <a:t>16</a:t>
            </a:fld>
            <a:endParaRPr lang="en-US"/>
          </a:p>
        </p:txBody>
      </p:sp>
    </p:spTree>
    <p:extLst>
      <p:ext uri="{BB962C8B-B14F-4D97-AF65-F5344CB8AC3E}">
        <p14:creationId xmlns:p14="http://schemas.microsoft.com/office/powerpoint/2010/main" val="66746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examples…what </a:t>
            </a:r>
            <a:r>
              <a:rPr lang="en-US" dirty="0" err="1"/>
              <a:t>kinda</a:t>
            </a:r>
            <a:r>
              <a:rPr lang="en-US" dirty="0"/>
              <a:t>’ conversations</a:t>
            </a:r>
            <a:r>
              <a:rPr lang="en-US" baseline="0" dirty="0"/>
              <a:t> take place around you? Don’t get things done and look at others and tell yourself, well at least I did this…This program, blah, blah, blah</a:t>
            </a:r>
            <a:endParaRPr lang="en-US" dirty="0"/>
          </a:p>
        </p:txBody>
      </p:sp>
      <p:sp>
        <p:nvSpPr>
          <p:cNvPr id="4" name="Slide Number Placeholder 3"/>
          <p:cNvSpPr>
            <a:spLocks noGrp="1"/>
          </p:cNvSpPr>
          <p:nvPr>
            <p:ph type="sldNum" sz="quarter" idx="10"/>
          </p:nvPr>
        </p:nvSpPr>
        <p:spPr/>
        <p:txBody>
          <a:bodyPr/>
          <a:lstStyle/>
          <a:p>
            <a:fld id="{69852B0C-1291-49E9-8855-0C1711DD8F35}" type="slidenum">
              <a:rPr lang="en-US" smtClean="0"/>
              <a:t>17</a:t>
            </a:fld>
            <a:endParaRPr lang="en-US"/>
          </a:p>
        </p:txBody>
      </p:sp>
    </p:spTree>
    <p:extLst>
      <p:ext uri="{BB962C8B-B14F-4D97-AF65-F5344CB8AC3E}">
        <p14:creationId xmlns:p14="http://schemas.microsoft.com/office/powerpoint/2010/main" val="2584499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examples- Language</a:t>
            </a:r>
            <a:r>
              <a:rPr lang="en-US" baseline="0" dirty="0"/>
              <a:t> with family, when you go shopping, etc…</a:t>
            </a:r>
            <a:endParaRPr lang="en-US" dirty="0"/>
          </a:p>
        </p:txBody>
      </p:sp>
      <p:sp>
        <p:nvSpPr>
          <p:cNvPr id="4" name="Slide Number Placeholder 3"/>
          <p:cNvSpPr>
            <a:spLocks noGrp="1"/>
          </p:cNvSpPr>
          <p:nvPr>
            <p:ph type="sldNum" sz="quarter" idx="10"/>
          </p:nvPr>
        </p:nvSpPr>
        <p:spPr/>
        <p:txBody>
          <a:bodyPr/>
          <a:lstStyle/>
          <a:p>
            <a:fld id="{69852B0C-1291-49E9-8855-0C1711DD8F35}" type="slidenum">
              <a:rPr lang="en-US" smtClean="0"/>
              <a:t>18</a:t>
            </a:fld>
            <a:endParaRPr lang="en-US"/>
          </a:p>
        </p:txBody>
      </p:sp>
    </p:spTree>
    <p:extLst>
      <p:ext uri="{BB962C8B-B14F-4D97-AF65-F5344CB8AC3E}">
        <p14:creationId xmlns:p14="http://schemas.microsoft.com/office/powerpoint/2010/main" val="36704806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6764C86E-394D-480D-BE08-AFB330C7FD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5332BD80-4034-4165-84B6-9703A4CC50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Have you thought about these questions at all? Take a look at the initial reflective questionnaire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5CE6D1B9-C5CD-4C5F-8887-05FC65CF42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503D8565-B798-40CF-886B-D4086B3EDB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Parallel world- what we hope for or ask of for our clients- what we want from this? What our beliefs are regarding change and possibilities? CLUELESS OR BIGGIE</a:t>
            </a:r>
          </a:p>
        </p:txBody>
      </p:sp>
      <p:sp>
        <p:nvSpPr>
          <p:cNvPr id="58372" name="Slide Number Placeholder 3">
            <a:extLst>
              <a:ext uri="{FF2B5EF4-FFF2-40B4-BE49-F238E27FC236}">
                <a16:creationId xmlns:a16="http://schemas.microsoft.com/office/drawing/2014/main" id="{E0801291-22EC-48E0-9138-26B04662EBBA}"/>
              </a:ext>
            </a:extLst>
          </p:cNvPr>
          <p:cNvSpPr>
            <a:spLocks noGrp="1"/>
          </p:cNvSpPr>
          <p:nvPr>
            <p:ph type="sldNum" sz="quarter" idx="5"/>
          </p:nvPr>
        </p:nvSpPr>
        <p:spPr/>
        <p:txBody>
          <a:bodyPr/>
          <a:lstStyle>
            <a:lvl1pPr defTabSz="912813" eaLnBrk="0" hangingPunct="0">
              <a:defRPr>
                <a:solidFill>
                  <a:schemeClr val="tx1"/>
                </a:solidFill>
                <a:latin typeface="Arial" panose="020B0604020202020204" pitchFamily="34" charset="0"/>
                <a:cs typeface="Arial" panose="020B0604020202020204" pitchFamily="34" charset="0"/>
              </a:defRPr>
            </a:lvl1pPr>
            <a:lvl2pPr marL="742950" indent="-285750" defTabSz="912813" eaLnBrk="0" hangingPunct="0">
              <a:defRPr>
                <a:solidFill>
                  <a:schemeClr val="tx1"/>
                </a:solidFill>
                <a:latin typeface="Arial" panose="020B0604020202020204" pitchFamily="34" charset="0"/>
                <a:cs typeface="Arial" panose="020B0604020202020204" pitchFamily="34" charset="0"/>
              </a:defRPr>
            </a:lvl2pPr>
            <a:lvl3pPr marL="1143000" indent="-228600" defTabSz="912813" eaLnBrk="0" hangingPunct="0">
              <a:defRPr>
                <a:solidFill>
                  <a:schemeClr val="tx1"/>
                </a:solidFill>
                <a:latin typeface="Arial" panose="020B0604020202020204" pitchFamily="34" charset="0"/>
                <a:cs typeface="Arial" panose="020B0604020202020204" pitchFamily="34" charset="0"/>
              </a:defRPr>
            </a:lvl3pPr>
            <a:lvl4pPr marL="1600200" indent="-228600" defTabSz="912813" eaLnBrk="0" hangingPunct="0">
              <a:defRPr>
                <a:solidFill>
                  <a:schemeClr val="tx1"/>
                </a:solidFill>
                <a:latin typeface="Arial" panose="020B0604020202020204" pitchFamily="34" charset="0"/>
                <a:cs typeface="Arial" panose="020B0604020202020204" pitchFamily="34" charset="0"/>
              </a:defRPr>
            </a:lvl4pPr>
            <a:lvl5pPr marL="2057400" indent="-228600" defTabSz="912813" eaLnBrk="0" hangingPunct="0">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98CC9F3-3CCF-450D-8FB0-12AF8C04D336}" type="slidenum">
              <a:rPr lang="en-GB" altLang="en-US">
                <a:latin typeface="Calibri" panose="020F0502020204030204" pitchFamily="34" charset="0"/>
              </a:rPr>
              <a:pPr eaLnBrk="1" hangingPunct="1"/>
              <a:t>20</a:t>
            </a:fld>
            <a:endParaRPr lang="en-GB"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20503" y="1006245"/>
            <a:ext cx="8811065" cy="1655762"/>
          </a:xfrm>
        </p:spPr>
        <p:txBody>
          <a:bodyPr anchor="b"/>
          <a:lstStyle>
            <a:lvl1pPr algn="l">
              <a:defRPr sz="60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475913" y="3001439"/>
            <a:ext cx="8389033" cy="1486155"/>
          </a:xfrm>
        </p:spPr>
        <p:txBody>
          <a:bodyPr/>
          <a:lstStyle>
            <a:lvl1pPr marL="0" indent="0" algn="l">
              <a:buNone/>
              <a:defRPr sz="2400">
                <a:solidFill>
                  <a:schemeClr val="accent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Rectangle 8">
            <a:extLst>
              <a:ext uri="{FF2B5EF4-FFF2-40B4-BE49-F238E27FC236}">
                <a16:creationId xmlns:a16="http://schemas.microsoft.com/office/drawing/2014/main" id="{3B3F584B-2349-4829-9569-9B1D45B7E87A}"/>
              </a:ext>
            </a:extLst>
          </p:cNvPr>
          <p:cNvSpPr/>
          <p:nvPr/>
        </p:nvSpPr>
        <p:spPr>
          <a:xfrm>
            <a:off x="8759483" y="5493287"/>
            <a:ext cx="3432517" cy="923330"/>
          </a:xfrm>
          <a:prstGeom prst="rect">
            <a:avLst/>
          </a:prstGeom>
        </p:spPr>
        <p:txBody>
          <a:bodyPr wrap="square">
            <a:spAutoFit/>
          </a:bodyPr>
          <a:lstStyle/>
          <a:p>
            <a:pPr algn="ctr"/>
            <a:r>
              <a:rPr lang="en-US" b="1" dirty="0">
                <a:solidFill>
                  <a:schemeClr val="tx2">
                    <a:lumMod val="50000"/>
                  </a:schemeClr>
                </a:solidFill>
                <a:latin typeface="Calibri" panose="020F0502020204030204" pitchFamily="34" charset="0"/>
              </a:rPr>
              <a:t>Tamra Oman</a:t>
            </a:r>
          </a:p>
          <a:p>
            <a:pPr algn="ctr"/>
            <a:r>
              <a:rPr lang="en-US" b="1" dirty="0">
                <a:solidFill>
                  <a:schemeClr val="tx2">
                    <a:lumMod val="50000"/>
                  </a:schemeClr>
                </a:solidFill>
                <a:latin typeface="Calibri" panose="020F0502020204030204" pitchFamily="34" charset="0"/>
              </a:rPr>
              <a:t>Paula Buege  Gloria Moore </a:t>
            </a:r>
            <a:br>
              <a:rPr lang="en-US" dirty="0">
                <a:solidFill>
                  <a:schemeClr val="tx2">
                    <a:lumMod val="50000"/>
                  </a:schemeClr>
                </a:solidFill>
              </a:rPr>
            </a:br>
            <a:r>
              <a:rPr lang="en-US" dirty="0">
                <a:solidFill>
                  <a:srgbClr val="FF0000"/>
                </a:solidFill>
                <a:latin typeface="Calibri" panose="020F0502020204030204" pitchFamily="34" charset="0"/>
              </a:rPr>
              <a:t>Hope Road, LLC ©™®</a:t>
            </a:r>
            <a:endParaRPr lang="en-US" altLang="ko-KR" dirty="0">
              <a:solidFill>
                <a:srgbClr val="FF0000"/>
              </a:solidFill>
              <a:latin typeface="Calibri" panose="020F0502020204030204" pitchFamily="34" charset="0"/>
            </a:endParaRPr>
          </a:p>
        </p:txBody>
      </p:sp>
      <p:sp>
        <p:nvSpPr>
          <p:cNvPr id="11" name="Text Placeholder 10">
            <a:extLst>
              <a:ext uri="{FF2B5EF4-FFF2-40B4-BE49-F238E27FC236}">
                <a16:creationId xmlns:a16="http://schemas.microsoft.com/office/drawing/2014/main" id="{87D3E4B4-4201-43B1-8503-2A741B0E6FBD}"/>
              </a:ext>
            </a:extLst>
          </p:cNvPr>
          <p:cNvSpPr>
            <a:spLocks noGrp="1"/>
          </p:cNvSpPr>
          <p:nvPr>
            <p:ph type="body" sz="quarter" idx="10" hasCustomPrompt="1"/>
          </p:nvPr>
        </p:nvSpPr>
        <p:spPr>
          <a:xfrm>
            <a:off x="9121115" y="6416617"/>
            <a:ext cx="3070885" cy="339432"/>
          </a:xfrm>
        </p:spPr>
        <p:txBody>
          <a:bodyPr/>
          <a:lstStyle>
            <a:lvl1pPr marL="0" indent="0">
              <a:buNone/>
              <a:defRPr sz="1800" b="1">
                <a:solidFill>
                  <a:schemeClr val="bg2">
                    <a:lumMod val="25000"/>
                  </a:schemeClr>
                </a:solidFill>
              </a:defRPr>
            </a:lvl1pPr>
          </a:lstStyle>
          <a:p>
            <a:pPr lvl="0"/>
            <a:r>
              <a:rPr lang="en-US" dirty="0"/>
              <a:t>Myhoperoad@gmail.com </a:t>
            </a:r>
          </a:p>
        </p:txBody>
      </p:sp>
      <p:sp>
        <p:nvSpPr>
          <p:cNvPr id="13" name="Text Placeholder 12">
            <a:extLst>
              <a:ext uri="{FF2B5EF4-FFF2-40B4-BE49-F238E27FC236}">
                <a16:creationId xmlns:a16="http://schemas.microsoft.com/office/drawing/2014/main" id="{83E34317-9C19-43B5-9528-C078086169E9}"/>
              </a:ext>
            </a:extLst>
          </p:cNvPr>
          <p:cNvSpPr>
            <a:spLocks noGrp="1"/>
          </p:cNvSpPr>
          <p:nvPr>
            <p:ph type="body" sz="quarter" idx="11"/>
          </p:nvPr>
        </p:nvSpPr>
        <p:spPr>
          <a:xfrm>
            <a:off x="3967164" y="5260975"/>
            <a:ext cx="4051422" cy="1485900"/>
          </a:xfrm>
        </p:spPr>
        <p:txBody>
          <a:bodyPr/>
          <a:lstStyle>
            <a:lvl4pPr marL="1371600" indent="0">
              <a:buNone/>
              <a:defRPr/>
            </a:lvl4pPr>
          </a:lstStyle>
          <a:p>
            <a:pPr lvl="0"/>
            <a:r>
              <a:rPr lang="en-US"/>
              <a:t>Click to edit Master text styles</a:t>
            </a:r>
          </a:p>
        </p:txBody>
      </p:sp>
    </p:spTree>
    <p:extLst>
      <p:ext uri="{BB962C8B-B14F-4D97-AF65-F5344CB8AC3E}">
        <p14:creationId xmlns:p14="http://schemas.microsoft.com/office/powerpoint/2010/main" val="4036328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Text Placeholder 8">
            <a:extLst>
              <a:ext uri="{FF2B5EF4-FFF2-40B4-BE49-F238E27FC236}">
                <a16:creationId xmlns:a16="http://schemas.microsoft.com/office/drawing/2014/main" id="{26EC329F-A1D5-4580-8014-49882F8696AC}"/>
              </a:ext>
            </a:extLst>
          </p:cNvPr>
          <p:cNvSpPr>
            <a:spLocks noGrp="1"/>
          </p:cNvSpPr>
          <p:nvPr>
            <p:ph type="body" sz="quarter" idx="10"/>
          </p:nvPr>
        </p:nvSpPr>
        <p:spPr>
          <a:xfrm>
            <a:off x="1041400" y="2181225"/>
            <a:ext cx="10312400" cy="431165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544893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5E3CD-30C4-4F85-942F-6E2A75ECAA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89197C-38F9-4781-ADC0-943F6253B3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8068DE-81B1-4391-A1B2-CE428C5E1231}"/>
              </a:ext>
            </a:extLst>
          </p:cNvPr>
          <p:cNvSpPr>
            <a:spLocks noGrp="1"/>
          </p:cNvSpPr>
          <p:nvPr>
            <p:ph type="dt" sz="half" idx="10"/>
          </p:nvPr>
        </p:nvSpPr>
        <p:spPr/>
        <p:txBody>
          <a:bodyPr/>
          <a:lstStyle/>
          <a:p>
            <a:fld id="{640E9113-06A2-4C5F-BDAA-590C8408831F}" type="datetimeFigureOut">
              <a:rPr lang="en-US" smtClean="0"/>
              <a:t>10/3/2019</a:t>
            </a:fld>
            <a:endParaRPr lang="en-US"/>
          </a:p>
        </p:txBody>
      </p:sp>
      <p:sp>
        <p:nvSpPr>
          <p:cNvPr id="5" name="Footer Placeholder 4">
            <a:extLst>
              <a:ext uri="{FF2B5EF4-FFF2-40B4-BE49-F238E27FC236}">
                <a16:creationId xmlns:a16="http://schemas.microsoft.com/office/drawing/2014/main" id="{ECC8790F-C546-4556-905E-5C24F10063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619C9A-44B8-4302-80E2-5202182E9978}"/>
              </a:ext>
            </a:extLst>
          </p:cNvPr>
          <p:cNvSpPr>
            <a:spLocks noGrp="1"/>
          </p:cNvSpPr>
          <p:nvPr>
            <p:ph type="sldNum" sz="quarter" idx="12"/>
          </p:nvPr>
        </p:nvSpPr>
        <p:spPr/>
        <p:txBody>
          <a:bodyPr/>
          <a:lstStyle/>
          <a:p>
            <a:fld id="{1AEC11EC-8504-45A9-80D2-CDDDD14E0E7E}" type="slidenum">
              <a:rPr lang="en-US" smtClean="0"/>
              <a:t>‹#›</a:t>
            </a:fld>
            <a:endParaRPr lang="en-US"/>
          </a:p>
        </p:txBody>
      </p:sp>
    </p:spTree>
    <p:extLst>
      <p:ext uri="{BB962C8B-B14F-4D97-AF65-F5344CB8AC3E}">
        <p14:creationId xmlns:p14="http://schemas.microsoft.com/office/powerpoint/2010/main" val="2117825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24608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10/4/2019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444749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40000"/>
              </a:schemeClr>
            </a:gs>
            <a:gs pos="23000">
              <a:schemeClr val="accent3">
                <a:lumMod val="89000"/>
              </a:schemeClr>
            </a:gs>
            <a:gs pos="69000">
              <a:schemeClr val="accent3">
                <a:lumMod val="75000"/>
              </a:schemeClr>
            </a:gs>
            <a:gs pos="97000">
              <a:schemeClr val="accent3">
                <a:lumMod val="70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3020E73E-88E9-41CD-ADD4-F3A984E9E472}"/>
              </a:ext>
            </a:extLst>
          </p:cNvPr>
          <p:cNvPicPr>
            <a:picLocks noChangeAspect="1"/>
          </p:cNvPicPr>
          <p:nvPr/>
        </p:nvPicPr>
        <p:blipFill>
          <a:blip r:embed="rId7"/>
          <a:stretch>
            <a:fillRect/>
          </a:stretch>
        </p:blipFill>
        <p:spPr>
          <a:xfrm>
            <a:off x="0" y="5513570"/>
            <a:ext cx="3094892" cy="1958609"/>
          </a:xfrm>
          <a:prstGeom prst="rect">
            <a:avLst/>
          </a:prstGeom>
        </p:spPr>
      </p:pic>
    </p:spTree>
    <p:extLst>
      <p:ext uri="{BB962C8B-B14F-4D97-AF65-F5344CB8AC3E}">
        <p14:creationId xmlns:p14="http://schemas.microsoft.com/office/powerpoint/2010/main" val="36805472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ct val="30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pngimg.com/download/36318" TargetMode="External"/><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hyperlink" Target="https://sfederle.wordpress.com/2012/10/08/first-flight-2/" TargetMode="External"/></Relationships>
</file>

<file path=ppt/slides/_rels/slide12.xml.rels><?xml version="1.0" encoding="UTF-8" standalone="yes"?>
<Relationships xmlns="http://schemas.openxmlformats.org/package/2006/relationships"><Relationship Id="rId2" Type="http://schemas.openxmlformats.org/officeDocument/2006/relationships/hyperlink" Target="http://desertwaters.com/"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hyperlink" Target="http://www.rand.org/pubs/monographs/MG720.html"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4.xml"/><Relationship Id="rId1" Type="http://schemas.openxmlformats.org/officeDocument/2006/relationships/video" Target="https://www.youtube.com/embed/SU0AH4O1HhI"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hyperlink" Target="https://loonylabs.org/2014/09/18/stress/" TargetMode="External"/><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hyperlink" Target="http://flickr.com/photos/el_ramon/439607296" TargetMode="Externa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hyperlink" Target="http://nursery1-2kidsland.wikispaces.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4.xml"/><Relationship Id="rId1" Type="http://schemas.openxmlformats.org/officeDocument/2006/relationships/video" Target="https://www.youtube.com/embed/vY-BlL2L-ok"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2">
                <a:lumMod val="40000"/>
              </a:schemeClr>
            </a:gs>
            <a:gs pos="23000">
              <a:schemeClr val="accent3">
                <a:lumMod val="89000"/>
              </a:schemeClr>
            </a:gs>
            <a:gs pos="69000">
              <a:schemeClr val="accent3">
                <a:lumMod val="75000"/>
              </a:schemeClr>
            </a:gs>
            <a:gs pos="97000">
              <a:schemeClr val="accent3">
                <a:lumMod val="70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0D9C7-3F31-4E6D-B860-8A43FBEF2A2F}"/>
              </a:ext>
            </a:extLst>
          </p:cNvPr>
          <p:cNvSpPr>
            <a:spLocks noGrp="1"/>
          </p:cNvSpPr>
          <p:nvPr>
            <p:ph type="title"/>
          </p:nvPr>
        </p:nvSpPr>
        <p:spPr>
          <a:xfrm>
            <a:off x="838200" y="365125"/>
            <a:ext cx="10515600" cy="1325563"/>
          </a:xfrm>
          <a:prstGeom prst="rect">
            <a:avLst/>
          </a:prstGeom>
        </p:spPr>
        <p:txBody>
          <a:bodyPr anchor="ctr">
            <a:noAutofit/>
          </a:bodyPr>
          <a:lstStyle/>
          <a:p>
            <a:pPr algn="ctr">
              <a:lnSpc>
                <a:spcPct val="90000"/>
              </a:lnSpc>
            </a:pPr>
            <a:r>
              <a:rPr lang="en-US" sz="5400" b="1" dirty="0">
                <a:solidFill>
                  <a:srgbClr val="7030A0"/>
                </a:solidFill>
                <a:effectLst>
                  <a:outerShdw blurRad="38100" dist="38100" dir="2700000" algn="tl">
                    <a:srgbClr val="000000">
                      <a:alpha val="43137"/>
                    </a:srgbClr>
                  </a:outerShdw>
                </a:effectLst>
                <a:latin typeface="Arial Narrow" panose="020B0606020202030204" pitchFamily="34" charset="0"/>
              </a:rPr>
              <a:t>What to do when everything </a:t>
            </a:r>
            <a:br>
              <a:rPr lang="en-US" sz="5400" b="1" dirty="0">
                <a:solidFill>
                  <a:srgbClr val="7030A0"/>
                </a:solidFill>
                <a:effectLst>
                  <a:outerShdw blurRad="38100" dist="38100" dir="2700000" algn="tl">
                    <a:srgbClr val="000000">
                      <a:alpha val="43137"/>
                    </a:srgbClr>
                  </a:outerShdw>
                </a:effectLst>
                <a:latin typeface="Arial Narrow" panose="020B0606020202030204" pitchFamily="34" charset="0"/>
              </a:rPr>
            </a:br>
            <a:r>
              <a:rPr lang="en-US" sz="5400" b="1" dirty="0">
                <a:solidFill>
                  <a:srgbClr val="7030A0"/>
                </a:solidFill>
                <a:effectLst>
                  <a:outerShdw blurRad="38100" dist="38100" dir="2700000" algn="tl">
                    <a:srgbClr val="000000">
                      <a:alpha val="43137"/>
                    </a:srgbClr>
                  </a:outerShdw>
                </a:effectLst>
                <a:latin typeface="Arial Narrow" panose="020B0606020202030204" pitchFamily="34" charset="0"/>
              </a:rPr>
              <a:t>catches up with you??</a:t>
            </a:r>
          </a:p>
        </p:txBody>
      </p:sp>
      <p:pic>
        <p:nvPicPr>
          <p:cNvPr id="5" name="Picture 4" descr="A close up of a toy&#10;&#10;Description automatically generated">
            <a:extLst>
              <a:ext uri="{FF2B5EF4-FFF2-40B4-BE49-F238E27FC236}">
                <a16:creationId xmlns:a16="http://schemas.microsoft.com/office/drawing/2014/main" id="{FE704A84-9213-4249-8B21-A1364235201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7516"/>
          <a:stretch/>
        </p:blipFill>
        <p:spPr>
          <a:xfrm>
            <a:off x="1061264" y="1928974"/>
            <a:ext cx="4878389" cy="3541714"/>
          </a:xfrm>
          <a:prstGeom prst="rect">
            <a:avLst/>
          </a:prstGeom>
          <a:noFill/>
        </p:spPr>
      </p:pic>
      <p:sp>
        <p:nvSpPr>
          <p:cNvPr id="15" name="TextBox 14">
            <a:extLst>
              <a:ext uri="{FF2B5EF4-FFF2-40B4-BE49-F238E27FC236}">
                <a16:creationId xmlns:a16="http://schemas.microsoft.com/office/drawing/2014/main" id="{7C0F2172-6247-4843-B836-128A1E415C83}"/>
              </a:ext>
            </a:extLst>
          </p:cNvPr>
          <p:cNvSpPr txBox="1"/>
          <p:nvPr/>
        </p:nvSpPr>
        <p:spPr>
          <a:xfrm>
            <a:off x="7460532" y="5169436"/>
            <a:ext cx="4798243" cy="1323439"/>
          </a:xfrm>
          <a:prstGeom prst="rect">
            <a:avLst/>
          </a:prstGeom>
          <a:noFill/>
        </p:spPr>
        <p:txBody>
          <a:bodyPr wrap="square" rtlCol="0">
            <a:spAutoFit/>
          </a:bodyPr>
          <a:lstStyle/>
          <a:p>
            <a:r>
              <a:rPr lang="en-US" sz="2000" dirty="0">
                <a:solidFill>
                  <a:srgbClr val="002060"/>
                </a:solidFill>
                <a:latin typeface="Arial Narrow" panose="020B0606020202030204" pitchFamily="34" charset="0"/>
              </a:rPr>
              <a:t>WATCP COORDINATORS CONFERENCE 2019</a:t>
            </a:r>
          </a:p>
          <a:p>
            <a:r>
              <a:rPr lang="en-US" sz="2000" dirty="0">
                <a:solidFill>
                  <a:srgbClr val="002060"/>
                </a:solidFill>
                <a:latin typeface="Arial Narrow" panose="020B0606020202030204" pitchFamily="34" charset="0"/>
              </a:rPr>
              <a:t>Hope Road</a:t>
            </a:r>
          </a:p>
          <a:p>
            <a:r>
              <a:rPr lang="en-US" sz="2000" dirty="0">
                <a:solidFill>
                  <a:srgbClr val="002060"/>
                </a:solidFill>
                <a:latin typeface="Arial Narrow" panose="020B0606020202030204" pitchFamily="34" charset="0"/>
              </a:rPr>
              <a:t>Tamra Oman, CPS, SAC</a:t>
            </a:r>
          </a:p>
          <a:p>
            <a:r>
              <a:rPr lang="en-US" sz="2000" dirty="0">
                <a:solidFill>
                  <a:srgbClr val="002060"/>
                </a:solidFill>
                <a:latin typeface="Arial Narrow" panose="020B0606020202030204" pitchFamily="34" charset="0"/>
              </a:rPr>
              <a:t>myhoperoad@gmail.com</a:t>
            </a:r>
          </a:p>
        </p:txBody>
      </p:sp>
    </p:spTree>
    <p:extLst>
      <p:ext uri="{BB962C8B-B14F-4D97-AF65-F5344CB8AC3E}">
        <p14:creationId xmlns:p14="http://schemas.microsoft.com/office/powerpoint/2010/main" val="611376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omantj\AppData\Local\Microsoft\Windows\Temporary Internet Files\Content.IE5\C90U6NGA\Purposelarge[1].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093992" y="1153670"/>
            <a:ext cx="5449889" cy="4550657"/>
          </a:xfrm>
          <a:prstGeom prst="rect">
            <a:avLst/>
          </a:prstGeom>
          <a:effectLst/>
        </p:spPr>
      </p:pic>
      <p:sp>
        <p:nvSpPr>
          <p:cNvPr id="2" name="Title 1">
            <a:extLst>
              <a:ext uri="{FF2B5EF4-FFF2-40B4-BE49-F238E27FC236}">
                <a16:creationId xmlns:a16="http://schemas.microsoft.com/office/drawing/2014/main" id="{25BDF93B-8440-49B0-B1A4-F6894DBB50BE}"/>
              </a:ext>
            </a:extLst>
          </p:cNvPr>
          <p:cNvSpPr>
            <a:spLocks noGrp="1"/>
          </p:cNvSpPr>
          <p:nvPr>
            <p:ph type="title"/>
          </p:nvPr>
        </p:nvSpPr>
        <p:spPr>
          <a:xfrm>
            <a:off x="782096" y="194260"/>
            <a:ext cx="4166510" cy="1622321"/>
          </a:xfrm>
        </p:spPr>
        <p:txBody>
          <a:bodyPr>
            <a:normAutofit/>
          </a:bodyPr>
          <a:lstStyle/>
          <a:p>
            <a:pPr algn="ctr"/>
            <a:r>
              <a:rPr lang="en-US" dirty="0">
                <a:solidFill>
                  <a:srgbClr val="7030A0"/>
                </a:solidFill>
                <a:latin typeface="Arial Narrow" panose="020B0606020202030204" pitchFamily="34" charset="0"/>
              </a:rPr>
              <a:t>WHAT DO WE ALL WANT???</a:t>
            </a:r>
          </a:p>
        </p:txBody>
      </p:sp>
      <p:sp>
        <p:nvSpPr>
          <p:cNvPr id="9" name="Content Placeholder 8"/>
          <p:cNvSpPr>
            <a:spLocks noGrp="1"/>
          </p:cNvSpPr>
          <p:nvPr>
            <p:ph idx="1"/>
          </p:nvPr>
        </p:nvSpPr>
        <p:spPr>
          <a:xfrm>
            <a:off x="648119" y="1918908"/>
            <a:ext cx="4725159" cy="3785419"/>
          </a:xfrm>
        </p:spPr>
        <p:txBody>
          <a:bodyPr>
            <a:normAutofit lnSpcReduction="10000"/>
          </a:bodyPr>
          <a:lstStyle/>
          <a:p>
            <a:r>
              <a:rPr lang="en-US" dirty="0">
                <a:solidFill>
                  <a:srgbClr val="002060"/>
                </a:solidFill>
                <a:latin typeface="Arial Narrow" panose="020B0606020202030204" pitchFamily="34" charset="0"/>
              </a:rPr>
              <a:t>WE were born with a deep desire to love and be loved</a:t>
            </a:r>
          </a:p>
          <a:p>
            <a:r>
              <a:rPr lang="en-US" dirty="0">
                <a:solidFill>
                  <a:srgbClr val="002060"/>
                </a:solidFill>
                <a:latin typeface="Arial Narrow" panose="020B0606020202030204" pitchFamily="34" charset="0"/>
              </a:rPr>
              <a:t>To Fit</a:t>
            </a:r>
          </a:p>
          <a:p>
            <a:r>
              <a:rPr lang="en-US" dirty="0">
                <a:solidFill>
                  <a:srgbClr val="002060"/>
                </a:solidFill>
                <a:latin typeface="Arial Narrow" panose="020B0606020202030204" pitchFamily="34" charset="0"/>
              </a:rPr>
              <a:t>To FEEL LIKE WE MATTER</a:t>
            </a:r>
          </a:p>
          <a:p>
            <a:r>
              <a:rPr lang="en-US" dirty="0">
                <a:solidFill>
                  <a:srgbClr val="002060"/>
                </a:solidFill>
                <a:latin typeface="Arial Narrow" panose="020B0606020202030204" pitchFamily="34" charset="0"/>
              </a:rPr>
              <a:t>To find our “purpose” or what truly “moves” us</a:t>
            </a:r>
          </a:p>
          <a:p>
            <a:r>
              <a:rPr lang="en-US" dirty="0">
                <a:solidFill>
                  <a:srgbClr val="002060"/>
                </a:solidFill>
                <a:latin typeface="Arial Narrow" panose="020B0606020202030204" pitchFamily="34" charset="0"/>
              </a:rPr>
              <a:t>To have peace</a:t>
            </a:r>
          </a:p>
          <a:p>
            <a:r>
              <a:rPr lang="en-US" dirty="0">
                <a:solidFill>
                  <a:srgbClr val="002060"/>
                </a:solidFill>
                <a:latin typeface="Arial Narrow" panose="020B0606020202030204" pitchFamily="34" charset="0"/>
              </a:rPr>
              <a:t>To be happy</a:t>
            </a:r>
          </a:p>
        </p:txBody>
      </p:sp>
    </p:spTree>
    <p:extLst>
      <p:ext uri="{BB962C8B-B14F-4D97-AF65-F5344CB8AC3E}">
        <p14:creationId xmlns:p14="http://schemas.microsoft.com/office/powerpoint/2010/main" val="2756632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0">
            <a:extLst>
              <a:ext uri="{FF2B5EF4-FFF2-40B4-BE49-F238E27FC236}">
                <a16:creationId xmlns:a16="http://schemas.microsoft.com/office/drawing/2014/main" id="{D095B5BB-B208-40F4-8872-6691B6A16E5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6651" r="-1" b="10013"/>
          <a:stretch/>
        </p:blipFill>
        <p:spPr bwMode="auto">
          <a:xfrm>
            <a:off x="4216881" y="480767"/>
            <a:ext cx="7989905" cy="63772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3C86AF2-B12B-46C8-97A6-46A4EA37F97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18044" y="1447800"/>
            <a:ext cx="4431777" cy="29545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37534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E2A7C-81C9-42A0-B128-14A2B0DE390A}"/>
              </a:ext>
            </a:extLst>
          </p:cNvPr>
          <p:cNvSpPr>
            <a:spLocks noGrp="1"/>
          </p:cNvSpPr>
          <p:nvPr>
            <p:ph type="title"/>
          </p:nvPr>
        </p:nvSpPr>
        <p:spPr/>
        <p:txBody>
          <a:bodyPr>
            <a:normAutofit/>
          </a:bodyPr>
          <a:lstStyle/>
          <a:p>
            <a:r>
              <a:rPr lang="en-US" b="1" dirty="0">
                <a:solidFill>
                  <a:srgbClr val="7030A0"/>
                </a:solidFill>
                <a:effectLst>
                  <a:outerShdw blurRad="38100" dist="38100" dir="2700000" algn="tl">
                    <a:srgbClr val="000000">
                      <a:alpha val="43137"/>
                    </a:srgbClr>
                  </a:outerShdw>
                </a:effectLst>
              </a:rPr>
              <a:t>THE REALITY- BY THE NUMBERS</a:t>
            </a:r>
          </a:p>
        </p:txBody>
      </p:sp>
      <p:sp>
        <p:nvSpPr>
          <p:cNvPr id="3" name="Content Placeholder 2">
            <a:extLst>
              <a:ext uri="{FF2B5EF4-FFF2-40B4-BE49-F238E27FC236}">
                <a16:creationId xmlns:a16="http://schemas.microsoft.com/office/drawing/2014/main" id="{946084D8-1A71-4E7C-B90E-F34E9A520BCB}"/>
              </a:ext>
            </a:extLst>
          </p:cNvPr>
          <p:cNvSpPr>
            <a:spLocks noGrp="1"/>
          </p:cNvSpPr>
          <p:nvPr>
            <p:ph idx="1"/>
          </p:nvPr>
        </p:nvSpPr>
        <p:spPr>
          <a:xfrm>
            <a:off x="838200" y="1825625"/>
            <a:ext cx="10515600" cy="3896445"/>
          </a:xfrm>
        </p:spPr>
        <p:txBody>
          <a:bodyPr>
            <a:normAutofit fontScale="92500" lnSpcReduction="10000"/>
          </a:bodyPr>
          <a:lstStyle/>
          <a:p>
            <a:r>
              <a:rPr lang="en-US" b="1" i="1" dirty="0">
                <a:solidFill>
                  <a:srgbClr val="002060"/>
                </a:solidFill>
                <a:latin typeface="Arial Narrow" panose="020B0606020202030204" pitchFamily="34" charset="0"/>
              </a:rPr>
              <a:t>Folks who work in corrections have the highest rates of alcoholism, addiction, domestic violence, divorce, and suicide. If we make it through that we are at risk for dying 20 years earlier than those who don’t work in corrections. </a:t>
            </a:r>
          </a:p>
          <a:p>
            <a:endParaRPr lang="en-US" b="1" i="1" dirty="0">
              <a:solidFill>
                <a:srgbClr val="002060"/>
              </a:solidFill>
              <a:latin typeface="Arial Narrow" panose="020B0606020202030204" pitchFamily="34" charset="0"/>
            </a:endParaRPr>
          </a:p>
          <a:p>
            <a:endParaRPr lang="en-US" b="1" i="1" dirty="0">
              <a:solidFill>
                <a:srgbClr val="002060"/>
              </a:solidFill>
              <a:latin typeface="Arial Narrow" panose="020B0606020202030204" pitchFamily="34" charset="0"/>
            </a:endParaRPr>
          </a:p>
          <a:p>
            <a:r>
              <a:rPr lang="en-US" b="1" i="1" dirty="0">
                <a:solidFill>
                  <a:srgbClr val="002060"/>
                </a:solidFill>
                <a:latin typeface="Arial Narrow" panose="020B0606020202030204" pitchFamily="34" charset="0"/>
              </a:rPr>
              <a:t>Corrections officers suffer from post-traumatic stress disorder at more than double the rate of military veterans in the US</a:t>
            </a:r>
            <a:r>
              <a:rPr lang="en-US" dirty="0">
                <a:solidFill>
                  <a:srgbClr val="002060"/>
                </a:solidFill>
                <a:latin typeface="Arial Narrow" panose="020B0606020202030204" pitchFamily="34" charset="0"/>
              </a:rPr>
              <a:t>, according to Caterina </a:t>
            </a:r>
            <a:r>
              <a:rPr lang="en-US" dirty="0" err="1">
                <a:solidFill>
                  <a:srgbClr val="002060"/>
                </a:solidFill>
                <a:latin typeface="Arial Narrow" panose="020B0606020202030204" pitchFamily="34" charset="0"/>
              </a:rPr>
              <a:t>Spinaris</a:t>
            </a:r>
            <a:r>
              <a:rPr lang="en-US" dirty="0">
                <a:solidFill>
                  <a:srgbClr val="002060"/>
                </a:solidFill>
                <a:latin typeface="Arial Narrow" panose="020B0606020202030204" pitchFamily="34" charset="0"/>
              </a:rPr>
              <a:t>, the leading professional in corrections-specific clinical research and founder of </a:t>
            </a:r>
            <a:r>
              <a:rPr lang="en-US" dirty="0">
                <a:solidFill>
                  <a:srgbClr val="002060"/>
                </a:solidFill>
                <a:latin typeface="Arial Narrow" panose="020B0606020202030204" pitchFamily="34" charset="0"/>
                <a:hlinkClick r:id="rId2">
                  <a:extLst>
                    <a:ext uri="{A12FA001-AC4F-418D-AE19-62706E023703}">
                      <ahyp:hlinkClr xmlns:ahyp="http://schemas.microsoft.com/office/drawing/2018/hyperlinkcolor" val="tx"/>
                    </a:ext>
                  </a:extLst>
                </a:hlinkClick>
              </a:rPr>
              <a:t>Desert Waters Correctional Outreach</a:t>
            </a:r>
            <a:r>
              <a:rPr lang="en-US" dirty="0">
                <a:solidFill>
                  <a:srgbClr val="002060"/>
                </a:solidFill>
                <a:latin typeface="Arial Narrow" panose="020B0606020202030204" pitchFamily="34" charset="0"/>
              </a:rPr>
              <a:t>, a nonprofit based in Colorado</a:t>
            </a:r>
            <a:r>
              <a:rPr lang="en-US" dirty="0"/>
              <a:t>.</a:t>
            </a:r>
          </a:p>
          <a:p>
            <a:r>
              <a:rPr lang="en-US" dirty="0"/>
              <a:t>.</a:t>
            </a:r>
          </a:p>
          <a:p>
            <a:endParaRPr lang="en-US" dirty="0"/>
          </a:p>
        </p:txBody>
      </p:sp>
    </p:spTree>
    <p:extLst>
      <p:ext uri="{BB962C8B-B14F-4D97-AF65-F5344CB8AC3E}">
        <p14:creationId xmlns:p14="http://schemas.microsoft.com/office/powerpoint/2010/main" val="959739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7852D-ADA5-4243-BA7B-358E1E90A438}"/>
              </a:ext>
            </a:extLst>
          </p:cNvPr>
          <p:cNvSpPr>
            <a:spLocks noGrp="1"/>
          </p:cNvSpPr>
          <p:nvPr>
            <p:ph type="title"/>
          </p:nvPr>
        </p:nvSpPr>
        <p:spPr>
          <a:xfrm>
            <a:off x="857053" y="168090"/>
            <a:ext cx="9012810" cy="1325563"/>
          </a:xfrm>
        </p:spPr>
        <p:txBody>
          <a:bodyPr/>
          <a:lstStyle/>
          <a:p>
            <a:pPr algn="ctr"/>
            <a:r>
              <a:rPr lang="en-US" b="1" dirty="0">
                <a:solidFill>
                  <a:srgbClr val="7030A0"/>
                </a:solidFill>
                <a:effectLst>
                  <a:outerShdw blurRad="38100" dist="38100" dir="2700000" algn="tl">
                    <a:srgbClr val="000000">
                      <a:alpha val="43137"/>
                    </a:srgbClr>
                  </a:outerShdw>
                </a:effectLst>
                <a:latin typeface="Arial Narrow" panose="020B0606020202030204" pitchFamily="34" charset="0"/>
              </a:rPr>
              <a:t>PREVALANCE</a:t>
            </a:r>
          </a:p>
        </p:txBody>
      </p:sp>
      <p:sp>
        <p:nvSpPr>
          <p:cNvPr id="3" name="Content Placeholder 2">
            <a:extLst>
              <a:ext uri="{FF2B5EF4-FFF2-40B4-BE49-F238E27FC236}">
                <a16:creationId xmlns:a16="http://schemas.microsoft.com/office/drawing/2014/main" id="{4596B7B8-F77F-403D-9B77-7A93353E4E42}"/>
              </a:ext>
            </a:extLst>
          </p:cNvPr>
          <p:cNvSpPr>
            <a:spLocks noGrp="1"/>
          </p:cNvSpPr>
          <p:nvPr>
            <p:ph idx="1"/>
          </p:nvPr>
        </p:nvSpPr>
        <p:spPr>
          <a:xfrm>
            <a:off x="499621" y="1317968"/>
            <a:ext cx="10699422" cy="4709160"/>
          </a:xfrm>
        </p:spPr>
        <p:txBody>
          <a:bodyPr>
            <a:normAutofit/>
          </a:bodyPr>
          <a:lstStyle/>
          <a:p>
            <a:r>
              <a:rPr lang="en-US" sz="2600" dirty="0">
                <a:solidFill>
                  <a:srgbClr val="002060"/>
                </a:solidFill>
                <a:latin typeface="Arial Narrow" panose="020B0606020202030204" pitchFamily="34" charset="0"/>
              </a:rPr>
              <a:t>In 2011, </a:t>
            </a:r>
            <a:r>
              <a:rPr lang="en-US" sz="2600" dirty="0" err="1">
                <a:solidFill>
                  <a:srgbClr val="002060"/>
                </a:solidFill>
                <a:latin typeface="Arial Narrow" panose="020B0606020202030204" pitchFamily="34" charset="0"/>
              </a:rPr>
              <a:t>Spinaris</a:t>
            </a:r>
            <a:r>
              <a:rPr lang="en-US" sz="2600" dirty="0">
                <a:solidFill>
                  <a:srgbClr val="002060"/>
                </a:solidFill>
                <a:latin typeface="Arial Narrow" panose="020B0606020202030204" pitchFamily="34" charset="0"/>
              </a:rPr>
              <a:t> did an anonymous survey of corrections officers, testing them for indications of PTSD: repeated flashbacks of traumatic incidents, hyper-vigilance, insomnia, suicidal thoughts and alienation, among others. </a:t>
            </a:r>
            <a:r>
              <a:rPr lang="en-US" sz="2600" b="1" i="1" dirty="0">
                <a:solidFill>
                  <a:srgbClr val="002060"/>
                </a:solidFill>
                <a:latin typeface="Arial Narrow" panose="020B0606020202030204" pitchFamily="34" charset="0"/>
              </a:rPr>
              <a:t>She found that 34% of corrections officers suffer from PTSD</a:t>
            </a:r>
            <a:r>
              <a:rPr lang="en-US" sz="2600" dirty="0">
                <a:solidFill>
                  <a:srgbClr val="002060"/>
                </a:solidFill>
                <a:latin typeface="Arial Narrow" panose="020B0606020202030204" pitchFamily="34" charset="0"/>
              </a:rPr>
              <a:t>. This compares to </a:t>
            </a:r>
            <a:r>
              <a:rPr lang="en-US" sz="2600" b="1" dirty="0">
                <a:solidFill>
                  <a:srgbClr val="002060"/>
                </a:solidFill>
                <a:latin typeface="Arial Narrow" panose="020B0606020202030204" pitchFamily="34" charset="0"/>
                <a:hlinkClick r:id="rId2">
                  <a:extLst>
                    <a:ext uri="{A12FA001-AC4F-418D-AE19-62706E023703}">
                      <ahyp:hlinkClr xmlns:ahyp="http://schemas.microsoft.com/office/drawing/2018/hyperlinkcolor" val="tx"/>
                    </a:ext>
                  </a:extLst>
                </a:hlinkClick>
              </a:rPr>
              <a:t>14%</a:t>
            </a:r>
            <a:r>
              <a:rPr lang="en-US" sz="2600" dirty="0">
                <a:solidFill>
                  <a:srgbClr val="002060"/>
                </a:solidFill>
                <a:latin typeface="Arial Narrow" panose="020B0606020202030204" pitchFamily="34" charset="0"/>
              </a:rPr>
              <a:t> of military veterans.</a:t>
            </a:r>
          </a:p>
          <a:p>
            <a:endParaRPr lang="en-US" sz="2600" dirty="0">
              <a:solidFill>
                <a:srgbClr val="002060"/>
              </a:solidFill>
              <a:latin typeface="Arial Narrow" panose="020B0606020202030204" pitchFamily="34" charset="0"/>
            </a:endParaRPr>
          </a:p>
          <a:p>
            <a:r>
              <a:rPr lang="en-US" sz="2600" dirty="0">
                <a:solidFill>
                  <a:srgbClr val="002060"/>
                </a:solidFill>
                <a:latin typeface="Arial Narrow" panose="020B0606020202030204" pitchFamily="34" charset="0"/>
              </a:rPr>
              <a:t>The suicide rate among corrections officers is twice as high as that of both police officers and the general public, according to a New Jersey police taskforce. </a:t>
            </a:r>
            <a:r>
              <a:rPr lang="en-US" sz="2600" b="1" i="1" dirty="0">
                <a:solidFill>
                  <a:srgbClr val="002060"/>
                </a:solidFill>
                <a:latin typeface="Arial Narrow" panose="020B0606020202030204" pitchFamily="34" charset="0"/>
              </a:rPr>
              <a:t>An earlier national study found that corrections officers’ suicide risk was 39% higher than all other professions combined</a:t>
            </a:r>
            <a:r>
              <a:rPr lang="en-US" sz="2600" dirty="0">
                <a:solidFill>
                  <a:srgbClr val="002060"/>
                </a:solidFill>
                <a:latin typeface="Arial Narrow" panose="020B0606020202030204" pitchFamily="34" charset="0"/>
              </a:rPr>
              <a:t>.</a:t>
            </a:r>
          </a:p>
          <a:p>
            <a:endParaRPr lang="en-US" dirty="0"/>
          </a:p>
        </p:txBody>
      </p:sp>
    </p:spTree>
    <p:extLst>
      <p:ext uri="{BB962C8B-B14F-4D97-AF65-F5344CB8AC3E}">
        <p14:creationId xmlns:p14="http://schemas.microsoft.com/office/powerpoint/2010/main" val="3805505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8AB10-BF8A-4875-9B81-BA8BDE2EBAA5}"/>
              </a:ext>
            </a:extLst>
          </p:cNvPr>
          <p:cNvSpPr>
            <a:spLocks noGrp="1"/>
          </p:cNvSpPr>
          <p:nvPr>
            <p:ph type="title"/>
          </p:nvPr>
        </p:nvSpPr>
        <p:spPr>
          <a:xfrm>
            <a:off x="1676400" y="76201"/>
            <a:ext cx="7886700" cy="1325563"/>
          </a:xfrm>
        </p:spPr>
        <p:txBody>
          <a:bodyPr>
            <a:normAutofit fontScale="90000"/>
          </a:bodyPr>
          <a:lstStyle/>
          <a:p>
            <a:pPr algn="ctr"/>
            <a:r>
              <a:rPr lang="en-US" b="1" dirty="0">
                <a:solidFill>
                  <a:srgbClr val="7030A0"/>
                </a:solidFill>
              </a:rPr>
              <a:t>Prevalence </a:t>
            </a:r>
            <a:br>
              <a:rPr lang="en-US" b="1" dirty="0">
                <a:solidFill>
                  <a:srgbClr val="7030A0"/>
                </a:solidFill>
              </a:rPr>
            </a:br>
            <a:r>
              <a:rPr lang="en-US" b="1" dirty="0">
                <a:solidFill>
                  <a:srgbClr val="7030A0"/>
                </a:solidFill>
              </a:rPr>
              <a:t>Child Welfare Workers</a:t>
            </a:r>
          </a:p>
        </p:txBody>
      </p:sp>
      <p:sp>
        <p:nvSpPr>
          <p:cNvPr id="3" name="Content Placeholder 2">
            <a:extLst>
              <a:ext uri="{FF2B5EF4-FFF2-40B4-BE49-F238E27FC236}">
                <a16:creationId xmlns:a16="http://schemas.microsoft.com/office/drawing/2014/main" id="{89E240E2-0221-4E6D-AB5A-21FAA2B8EF49}"/>
              </a:ext>
            </a:extLst>
          </p:cNvPr>
          <p:cNvSpPr>
            <a:spLocks noGrp="1"/>
          </p:cNvSpPr>
          <p:nvPr>
            <p:ph idx="1"/>
          </p:nvPr>
        </p:nvSpPr>
        <p:spPr>
          <a:xfrm>
            <a:off x="2028825" y="1676401"/>
            <a:ext cx="8134350" cy="4084637"/>
          </a:xfrm>
        </p:spPr>
        <p:txBody>
          <a:bodyPr>
            <a:normAutofit/>
          </a:bodyPr>
          <a:lstStyle/>
          <a:p>
            <a:pPr fontAlgn="base">
              <a:buFont typeface="Wingdings" panose="05000000000000000000" pitchFamily="2" charset="2"/>
              <a:buChar char="Ø"/>
            </a:pPr>
            <a:r>
              <a:rPr lang="en-US" sz="1900" dirty="0">
                <a:solidFill>
                  <a:srgbClr val="002060"/>
                </a:solidFill>
                <a:latin typeface="Arial Narrow" panose="020B0606020202030204" pitchFamily="34" charset="0"/>
              </a:rPr>
              <a:t>50% traumatic stress symptoms in severe range </a:t>
            </a:r>
            <a:br>
              <a:rPr lang="en-US" sz="1900" dirty="0">
                <a:solidFill>
                  <a:srgbClr val="002060"/>
                </a:solidFill>
                <a:latin typeface="Arial Narrow" panose="020B0606020202030204" pitchFamily="34" charset="0"/>
              </a:rPr>
            </a:br>
            <a:r>
              <a:rPr lang="en-US" sz="1900" dirty="0">
                <a:solidFill>
                  <a:srgbClr val="002060"/>
                </a:solidFill>
                <a:latin typeface="Arial Narrow" panose="020B0606020202030204" pitchFamily="34" charset="0"/>
              </a:rPr>
              <a:t>(Conrad&amp; </a:t>
            </a:r>
            <a:r>
              <a:rPr lang="en-US" sz="1900" dirty="0" err="1">
                <a:solidFill>
                  <a:srgbClr val="002060"/>
                </a:solidFill>
                <a:latin typeface="Arial Narrow" panose="020B0606020202030204" pitchFamily="34" charset="0"/>
              </a:rPr>
              <a:t>Kellar</a:t>
            </a:r>
            <a:r>
              <a:rPr lang="en-US" sz="1900" dirty="0">
                <a:solidFill>
                  <a:srgbClr val="002060"/>
                </a:solidFill>
                <a:latin typeface="Arial Narrow" panose="020B0606020202030204" pitchFamily="34" charset="0"/>
              </a:rPr>
              <a:t>-Guenther, 2006)</a:t>
            </a:r>
          </a:p>
          <a:p>
            <a:pPr fontAlgn="base">
              <a:buFont typeface="Wingdings" panose="05000000000000000000" pitchFamily="2" charset="2"/>
              <a:buChar char="Ø"/>
            </a:pPr>
            <a:endParaRPr lang="en-US" sz="1900" dirty="0">
              <a:solidFill>
                <a:srgbClr val="002060"/>
              </a:solidFill>
              <a:latin typeface="Arial Narrow" panose="020B0606020202030204" pitchFamily="34" charset="0"/>
            </a:endParaRPr>
          </a:p>
          <a:p>
            <a:pPr fontAlgn="base">
              <a:buFont typeface="Wingdings" panose="05000000000000000000" pitchFamily="2" charset="2"/>
              <a:buChar char="Ø"/>
            </a:pPr>
            <a:r>
              <a:rPr lang="en-US" sz="1900" dirty="0">
                <a:solidFill>
                  <a:srgbClr val="002060"/>
                </a:solidFill>
                <a:latin typeface="Arial Narrow" panose="020B0606020202030204" pitchFamily="34" charset="0"/>
              </a:rPr>
              <a:t>34% met the PTSD diagnostic criteria, due to secondary traumatic stress </a:t>
            </a:r>
            <a:br>
              <a:rPr lang="en-US" sz="1900" dirty="0">
                <a:solidFill>
                  <a:srgbClr val="002060"/>
                </a:solidFill>
                <a:latin typeface="Arial Narrow" panose="020B0606020202030204" pitchFamily="34" charset="0"/>
              </a:rPr>
            </a:br>
            <a:r>
              <a:rPr lang="en-US" sz="1900" dirty="0">
                <a:solidFill>
                  <a:srgbClr val="002060"/>
                </a:solidFill>
                <a:latin typeface="Arial Narrow" panose="020B0606020202030204" pitchFamily="34" charset="0"/>
              </a:rPr>
              <a:t>(Bride 2007)</a:t>
            </a:r>
          </a:p>
          <a:p>
            <a:pPr fontAlgn="base">
              <a:buFont typeface="Wingdings" panose="05000000000000000000" pitchFamily="2" charset="2"/>
              <a:buChar char="Ø"/>
            </a:pPr>
            <a:endParaRPr lang="en-US" sz="1900" dirty="0">
              <a:solidFill>
                <a:srgbClr val="002060"/>
              </a:solidFill>
              <a:latin typeface="Arial Narrow" panose="020B0606020202030204" pitchFamily="34" charset="0"/>
            </a:endParaRPr>
          </a:p>
          <a:p>
            <a:pPr fontAlgn="base">
              <a:buFont typeface="Wingdings" panose="05000000000000000000" pitchFamily="2" charset="2"/>
              <a:buChar char="Ø"/>
            </a:pPr>
            <a:r>
              <a:rPr lang="en-US" sz="1900" dirty="0">
                <a:solidFill>
                  <a:srgbClr val="002060"/>
                </a:solidFill>
                <a:latin typeface="Arial Narrow" panose="020B0606020202030204" pitchFamily="34" charset="0"/>
              </a:rPr>
              <a:t>37 % reported clinical levels of emotional distress associated with secondary traumatic stress </a:t>
            </a:r>
            <a:br>
              <a:rPr lang="en-US" sz="1900" dirty="0">
                <a:solidFill>
                  <a:srgbClr val="002060"/>
                </a:solidFill>
                <a:latin typeface="Arial Narrow" panose="020B0606020202030204" pitchFamily="34" charset="0"/>
              </a:rPr>
            </a:br>
            <a:r>
              <a:rPr lang="en-US" sz="1900" dirty="0">
                <a:solidFill>
                  <a:srgbClr val="002060"/>
                </a:solidFill>
                <a:latin typeface="Arial Narrow" panose="020B0606020202030204" pitchFamily="34" charset="0"/>
              </a:rPr>
              <a:t>(</a:t>
            </a:r>
            <a:r>
              <a:rPr lang="en-US" sz="1900" dirty="0" err="1">
                <a:solidFill>
                  <a:srgbClr val="002060"/>
                </a:solidFill>
                <a:latin typeface="Arial Narrow" panose="020B0606020202030204" pitchFamily="34" charset="0"/>
              </a:rPr>
              <a:t>Cornille</a:t>
            </a:r>
            <a:r>
              <a:rPr lang="en-US" sz="1900" dirty="0">
                <a:solidFill>
                  <a:srgbClr val="002060"/>
                </a:solidFill>
                <a:latin typeface="Arial Narrow" panose="020B0606020202030204" pitchFamily="34" charset="0"/>
              </a:rPr>
              <a:t> and Meyers,1999)</a:t>
            </a:r>
          </a:p>
          <a:p>
            <a:pPr fontAlgn="base">
              <a:buFont typeface="Wingdings" panose="05000000000000000000" pitchFamily="2" charset="2"/>
              <a:buChar char="Ø"/>
            </a:pPr>
            <a:endParaRPr lang="en-US" sz="1900" dirty="0">
              <a:solidFill>
                <a:srgbClr val="002060"/>
              </a:solidFill>
              <a:latin typeface="Arial Narrow" panose="020B0606020202030204" pitchFamily="34" charset="0"/>
            </a:endParaRPr>
          </a:p>
          <a:p>
            <a:pPr fontAlgn="base">
              <a:buFont typeface="Wingdings" panose="05000000000000000000" pitchFamily="2" charset="2"/>
              <a:buChar char="Ø"/>
            </a:pPr>
            <a:r>
              <a:rPr lang="en-US" sz="1900" dirty="0">
                <a:solidFill>
                  <a:srgbClr val="002060"/>
                </a:solidFill>
                <a:latin typeface="Arial Narrow" panose="020B0606020202030204" pitchFamily="34" charset="0"/>
              </a:rPr>
              <a:t>50% suffered from ‘high’ to ‘very high’ levels of compassion fatigue </a:t>
            </a:r>
          </a:p>
          <a:p>
            <a:pPr marL="0" indent="0" fontAlgn="base">
              <a:buNone/>
            </a:pPr>
            <a:r>
              <a:rPr lang="en-US" sz="1900" dirty="0">
                <a:solidFill>
                  <a:srgbClr val="002060"/>
                </a:solidFill>
                <a:latin typeface="Arial Narrow" panose="020B0606020202030204" pitchFamily="34" charset="0"/>
              </a:rPr>
              <a:t>   (Conrad &amp; </a:t>
            </a:r>
            <a:r>
              <a:rPr lang="en-US" sz="1900" dirty="0" err="1">
                <a:solidFill>
                  <a:srgbClr val="002060"/>
                </a:solidFill>
                <a:latin typeface="Arial Narrow" panose="020B0606020202030204" pitchFamily="34" charset="0"/>
              </a:rPr>
              <a:t>Kellar</a:t>
            </a:r>
            <a:r>
              <a:rPr lang="en-US" sz="1900" dirty="0">
                <a:solidFill>
                  <a:srgbClr val="002060"/>
                </a:solidFill>
                <a:latin typeface="Arial Narrow" panose="020B0606020202030204" pitchFamily="34" charset="0"/>
              </a:rPr>
              <a:t>-Guenther, 2006)</a:t>
            </a:r>
          </a:p>
          <a:p>
            <a:endParaRPr lang="en-US" dirty="0"/>
          </a:p>
        </p:txBody>
      </p:sp>
    </p:spTree>
    <p:extLst>
      <p:ext uri="{BB962C8B-B14F-4D97-AF65-F5344CB8AC3E}">
        <p14:creationId xmlns:p14="http://schemas.microsoft.com/office/powerpoint/2010/main" val="3702448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965B4-DD0A-4CF7-8C0D-47596809E670}"/>
              </a:ext>
            </a:extLst>
          </p:cNvPr>
          <p:cNvSpPr>
            <a:spLocks noGrp="1"/>
          </p:cNvSpPr>
          <p:nvPr>
            <p:ph type="title"/>
          </p:nvPr>
        </p:nvSpPr>
        <p:spPr>
          <a:xfrm>
            <a:off x="1752600" y="152400"/>
            <a:ext cx="7886700" cy="777874"/>
          </a:xfrm>
        </p:spPr>
        <p:txBody>
          <a:bodyPr/>
          <a:lstStyle/>
          <a:p>
            <a:pPr algn="ctr"/>
            <a:r>
              <a:rPr lang="en-US" b="1" dirty="0">
                <a:solidFill>
                  <a:srgbClr val="7030A0"/>
                </a:solidFill>
                <a:latin typeface="Arial Narrow" panose="020B0606020202030204" pitchFamily="34" charset="0"/>
              </a:rPr>
              <a:t>Prevalence</a:t>
            </a:r>
          </a:p>
        </p:txBody>
      </p:sp>
      <p:sp>
        <p:nvSpPr>
          <p:cNvPr id="3" name="Content Placeholder 2">
            <a:extLst>
              <a:ext uri="{FF2B5EF4-FFF2-40B4-BE49-F238E27FC236}">
                <a16:creationId xmlns:a16="http://schemas.microsoft.com/office/drawing/2014/main" id="{F779F48F-29EF-442D-BC4D-8D368EC740AF}"/>
              </a:ext>
            </a:extLst>
          </p:cNvPr>
          <p:cNvSpPr>
            <a:spLocks noGrp="1"/>
          </p:cNvSpPr>
          <p:nvPr>
            <p:ph idx="1"/>
          </p:nvPr>
        </p:nvSpPr>
        <p:spPr>
          <a:xfrm>
            <a:off x="1905000" y="1066800"/>
            <a:ext cx="8534400" cy="4608136"/>
          </a:xfrm>
        </p:spPr>
        <p:txBody>
          <a:bodyPr>
            <a:normAutofit fontScale="92500" lnSpcReduction="20000"/>
          </a:bodyPr>
          <a:lstStyle/>
          <a:p>
            <a:pPr marL="0" indent="0" fontAlgn="base">
              <a:buNone/>
            </a:pPr>
            <a:r>
              <a:rPr lang="en-US" b="1" u="sng" dirty="0">
                <a:solidFill>
                  <a:srgbClr val="002060"/>
                </a:solidFill>
                <a:latin typeface="Arial Narrow" panose="020B0606020202030204" pitchFamily="34" charset="0"/>
              </a:rPr>
              <a:t>Therapists, Sexual Assault:</a:t>
            </a:r>
          </a:p>
          <a:p>
            <a:pPr fontAlgn="base"/>
            <a:r>
              <a:rPr lang="en-US" dirty="0">
                <a:solidFill>
                  <a:srgbClr val="002060"/>
                </a:solidFill>
                <a:latin typeface="Arial Narrow" panose="020B0606020202030204" pitchFamily="34" charset="0"/>
              </a:rPr>
              <a:t>70% experienced vicarious trauma (</a:t>
            </a:r>
            <a:r>
              <a:rPr lang="en-US" dirty="0" err="1">
                <a:solidFill>
                  <a:srgbClr val="002060"/>
                </a:solidFill>
                <a:latin typeface="Arial Narrow" panose="020B0606020202030204" pitchFamily="34" charset="0"/>
              </a:rPr>
              <a:t>Lobel</a:t>
            </a:r>
            <a:r>
              <a:rPr lang="en-US" dirty="0">
                <a:solidFill>
                  <a:srgbClr val="002060"/>
                </a:solidFill>
                <a:latin typeface="Arial Narrow" panose="020B0606020202030204" pitchFamily="34" charset="0"/>
              </a:rPr>
              <a:t>, 1997)</a:t>
            </a:r>
          </a:p>
          <a:p>
            <a:pPr marL="0" indent="0" fontAlgn="base">
              <a:buNone/>
            </a:pPr>
            <a:r>
              <a:rPr lang="en-US" b="1" u="sng" dirty="0">
                <a:solidFill>
                  <a:srgbClr val="002060"/>
                </a:solidFill>
                <a:latin typeface="Arial Narrow" panose="020B0606020202030204" pitchFamily="34" charset="0"/>
              </a:rPr>
              <a:t>Social Workers, Domestic Violence and Sexual Assault:</a:t>
            </a:r>
          </a:p>
          <a:p>
            <a:pPr fontAlgn="base"/>
            <a:r>
              <a:rPr lang="en-US" dirty="0">
                <a:solidFill>
                  <a:srgbClr val="002060"/>
                </a:solidFill>
                <a:latin typeface="Arial Narrow" panose="020B0606020202030204" pitchFamily="34" charset="0"/>
              </a:rPr>
              <a:t>65 % had at least one symptom of secondary traumatic stress (Bride, 2007)</a:t>
            </a:r>
          </a:p>
          <a:p>
            <a:pPr marL="0" indent="0" fontAlgn="base">
              <a:buNone/>
            </a:pPr>
            <a:r>
              <a:rPr lang="en-US" b="1" u="sng" dirty="0">
                <a:solidFill>
                  <a:srgbClr val="002060"/>
                </a:solidFill>
                <a:latin typeface="Arial Narrow" panose="020B0606020202030204" pitchFamily="34" charset="0"/>
              </a:rPr>
              <a:t>Hospice Nurses:</a:t>
            </a:r>
          </a:p>
          <a:p>
            <a:pPr fontAlgn="base"/>
            <a:r>
              <a:rPr lang="en-US" dirty="0">
                <a:solidFill>
                  <a:srgbClr val="002060"/>
                </a:solidFill>
                <a:latin typeface="Arial Narrow" panose="020B0606020202030204" pitchFamily="34" charset="0"/>
              </a:rPr>
              <a:t>79% moderate to high rates of compassion fatigue;</a:t>
            </a:r>
          </a:p>
          <a:p>
            <a:pPr fontAlgn="base"/>
            <a:r>
              <a:rPr lang="en-US" dirty="0">
                <a:solidFill>
                  <a:srgbClr val="002060"/>
                </a:solidFill>
                <a:latin typeface="Arial Narrow" panose="020B0606020202030204" pitchFamily="34" charset="0"/>
              </a:rPr>
              <a:t>83% didn't have a debriefing support after a patient's death (</a:t>
            </a:r>
            <a:r>
              <a:rPr lang="en-US" dirty="0" err="1">
                <a:solidFill>
                  <a:srgbClr val="002060"/>
                </a:solidFill>
                <a:latin typeface="Arial Narrow" panose="020B0606020202030204" pitchFamily="34" charset="0"/>
              </a:rPr>
              <a:t>Abendroth</a:t>
            </a:r>
            <a:r>
              <a:rPr lang="en-US" dirty="0">
                <a:solidFill>
                  <a:srgbClr val="002060"/>
                </a:solidFill>
                <a:latin typeface="Arial Narrow" panose="020B0606020202030204" pitchFamily="34" charset="0"/>
              </a:rPr>
              <a:t> &amp; Flannery, 2006)</a:t>
            </a:r>
          </a:p>
          <a:p>
            <a:pPr marL="0" indent="0" fontAlgn="base">
              <a:buNone/>
            </a:pPr>
            <a:r>
              <a:rPr lang="en-US" b="1" u="sng" dirty="0">
                <a:solidFill>
                  <a:srgbClr val="002060"/>
                </a:solidFill>
                <a:latin typeface="Arial Narrow" panose="020B0606020202030204" pitchFamily="34" charset="0"/>
              </a:rPr>
              <a:t>Immigration Judges:</a:t>
            </a:r>
          </a:p>
          <a:p>
            <a:pPr fontAlgn="base"/>
            <a:r>
              <a:rPr lang="en-US" dirty="0">
                <a:solidFill>
                  <a:srgbClr val="002060"/>
                </a:solidFill>
                <a:latin typeface="Arial Narrow" panose="020B0606020202030204" pitchFamily="34" charset="0"/>
              </a:rPr>
              <a:t>Higher burnout levels than hospital physicians and prison wardens (Curtis, 2010)</a:t>
            </a:r>
          </a:p>
          <a:p>
            <a:endParaRPr lang="en-US" dirty="0"/>
          </a:p>
        </p:txBody>
      </p:sp>
    </p:spTree>
    <p:extLst>
      <p:ext uri="{BB962C8B-B14F-4D97-AF65-F5344CB8AC3E}">
        <p14:creationId xmlns:p14="http://schemas.microsoft.com/office/powerpoint/2010/main" val="37726768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621" y="408373"/>
            <a:ext cx="7871382" cy="887028"/>
          </a:xfrm>
        </p:spPr>
        <p:txBody>
          <a:bodyPr>
            <a:normAutofit fontScale="90000"/>
          </a:bodyPr>
          <a:lstStyle/>
          <a:p>
            <a:pPr algn="ctr"/>
            <a:r>
              <a:rPr lang="en-US" b="1" dirty="0">
                <a:solidFill>
                  <a:srgbClr val="7030A0"/>
                </a:solidFill>
                <a:effectLst>
                  <a:outerShdw blurRad="38100" dist="38100" dir="2700000" algn="tl">
                    <a:srgbClr val="000000">
                      <a:alpha val="43137"/>
                    </a:srgbClr>
                  </a:outerShdw>
                </a:effectLst>
                <a:latin typeface="Arial Narrow" panose="020B0606020202030204" pitchFamily="34" charset="0"/>
              </a:rPr>
              <a:t>Who’s got it?? Signs and Symptoms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65192468"/>
              </p:ext>
            </p:extLst>
          </p:nvPr>
        </p:nvGraphicFramePr>
        <p:xfrm>
          <a:off x="433633" y="1661604"/>
          <a:ext cx="11255604" cy="5050281"/>
        </p:xfrm>
        <a:graphic>
          <a:graphicData uri="http://schemas.openxmlformats.org/drawingml/2006/table">
            <a:tbl>
              <a:tblPr firstRow="1" bandRow="1">
                <a:tableStyleId>{5C22544A-7EE6-4342-B048-85BDC9FD1C3A}</a:tableStyleId>
              </a:tblPr>
              <a:tblGrid>
                <a:gridCol w="5627802">
                  <a:extLst>
                    <a:ext uri="{9D8B030D-6E8A-4147-A177-3AD203B41FA5}">
                      <a16:colId xmlns:a16="http://schemas.microsoft.com/office/drawing/2014/main" val="20000"/>
                    </a:ext>
                  </a:extLst>
                </a:gridCol>
                <a:gridCol w="5627802">
                  <a:extLst>
                    <a:ext uri="{9D8B030D-6E8A-4147-A177-3AD203B41FA5}">
                      <a16:colId xmlns:a16="http://schemas.microsoft.com/office/drawing/2014/main" val="20001"/>
                    </a:ext>
                  </a:extLst>
                </a:gridCol>
              </a:tblGrid>
              <a:tr h="5050281">
                <a:tc>
                  <a:txBody>
                    <a:bodyPr/>
                    <a:lstStyle/>
                    <a:p>
                      <a:r>
                        <a:rPr lang="en-US" sz="1800" b="1" kern="1200" dirty="0">
                          <a:solidFill>
                            <a:srgbClr val="7030A0"/>
                          </a:solidFill>
                          <a:latin typeface="+mn-lt"/>
                          <a:ea typeface="+mn-ea"/>
                          <a:cs typeface="+mn-cs"/>
                        </a:rPr>
                        <a:t>Physical &amp; psychological signs- </a:t>
                      </a:r>
                    </a:p>
                    <a:p>
                      <a:endParaRPr lang="en-US" sz="1800" b="1" kern="1200" dirty="0">
                        <a:solidFill>
                          <a:schemeClr val="lt1"/>
                        </a:solidFill>
                        <a:latin typeface="+mn-lt"/>
                        <a:ea typeface="+mn-ea"/>
                        <a:cs typeface="+mn-cs"/>
                      </a:endParaRPr>
                    </a:p>
                    <a:p>
                      <a:pPr marL="285750" indent="-285750">
                        <a:buFont typeface="Arial" pitchFamily="34" charset="0"/>
                        <a:buChar char="•"/>
                      </a:pPr>
                      <a:r>
                        <a:rPr lang="en-US" sz="1800" b="1" kern="1200" dirty="0" err="1">
                          <a:solidFill>
                            <a:srgbClr val="002060"/>
                          </a:solidFill>
                          <a:latin typeface="+mn-lt"/>
                          <a:ea typeface="+mn-ea"/>
                          <a:cs typeface="+mn-cs"/>
                        </a:rPr>
                        <a:t>Hyperarousal</a:t>
                      </a:r>
                      <a:r>
                        <a:rPr lang="en-US" sz="1800" b="1" kern="1200" dirty="0">
                          <a:solidFill>
                            <a:srgbClr val="002060"/>
                          </a:solidFill>
                          <a:latin typeface="+mn-lt"/>
                          <a:ea typeface="+mn-ea"/>
                          <a:cs typeface="+mn-cs"/>
                        </a:rPr>
                        <a:t> symptoms (e.g., nightmares, difficulty concentrating, being easily startled, sleep difficulties) </a:t>
                      </a:r>
                    </a:p>
                    <a:p>
                      <a:pPr marL="285750" indent="-285750">
                        <a:buFont typeface="Arial" pitchFamily="34" charset="0"/>
                        <a:buChar char="•"/>
                      </a:pPr>
                      <a:r>
                        <a:rPr lang="en-US" sz="1800" b="1" kern="1200" dirty="0">
                          <a:solidFill>
                            <a:srgbClr val="002060"/>
                          </a:solidFill>
                          <a:latin typeface="+mn-lt"/>
                          <a:ea typeface="+mn-ea"/>
                          <a:cs typeface="+mn-cs"/>
                        </a:rPr>
                        <a:t>Feeling numb </a:t>
                      </a:r>
                    </a:p>
                    <a:p>
                      <a:pPr marL="285750" indent="-285750">
                        <a:buFont typeface="Arial" pitchFamily="34" charset="0"/>
                        <a:buChar char="•"/>
                      </a:pPr>
                      <a:r>
                        <a:rPr lang="en-US" sz="1800" b="1" kern="1200" dirty="0">
                          <a:solidFill>
                            <a:srgbClr val="002060"/>
                          </a:solidFill>
                          <a:latin typeface="+mn-lt"/>
                          <a:ea typeface="+mn-ea"/>
                          <a:cs typeface="+mn-cs"/>
                        </a:rPr>
                        <a:t>Feeling unable to tolerate strong emotions </a:t>
                      </a:r>
                    </a:p>
                    <a:p>
                      <a:pPr marL="285750" indent="-285750">
                        <a:buFont typeface="Arial" pitchFamily="34" charset="0"/>
                        <a:buChar char="•"/>
                      </a:pPr>
                      <a:r>
                        <a:rPr lang="en-US" sz="1800" b="1" kern="1200" dirty="0">
                          <a:solidFill>
                            <a:srgbClr val="002060"/>
                          </a:solidFill>
                          <a:latin typeface="+mn-lt"/>
                          <a:ea typeface="+mn-ea"/>
                          <a:cs typeface="+mn-cs"/>
                        </a:rPr>
                        <a:t>Increased sensitivity to violence </a:t>
                      </a:r>
                    </a:p>
                    <a:p>
                      <a:pPr marL="285750" indent="-285750">
                        <a:buFont typeface="Arial" pitchFamily="34" charset="0"/>
                        <a:buChar char="•"/>
                      </a:pPr>
                      <a:r>
                        <a:rPr lang="en-US" sz="1800" b="1" kern="1200" dirty="0">
                          <a:solidFill>
                            <a:srgbClr val="002060"/>
                          </a:solidFill>
                          <a:latin typeface="+mn-lt"/>
                          <a:ea typeface="+mn-ea"/>
                          <a:cs typeface="+mn-cs"/>
                        </a:rPr>
                        <a:t>Cynicism </a:t>
                      </a:r>
                    </a:p>
                    <a:p>
                      <a:pPr marL="285750" indent="-285750">
                        <a:buFont typeface="Arial" pitchFamily="34" charset="0"/>
                        <a:buChar char="•"/>
                      </a:pPr>
                      <a:r>
                        <a:rPr lang="en-US" sz="1800" b="1" kern="1200" dirty="0">
                          <a:solidFill>
                            <a:srgbClr val="002060"/>
                          </a:solidFill>
                          <a:latin typeface="+mn-lt"/>
                          <a:ea typeface="+mn-ea"/>
                          <a:cs typeface="+mn-cs"/>
                        </a:rPr>
                        <a:t>Generalized despair and hopelessness, and loss of idealism </a:t>
                      </a:r>
                    </a:p>
                    <a:p>
                      <a:pPr marL="285750" indent="-285750">
                        <a:buFont typeface="Arial" pitchFamily="34" charset="0"/>
                        <a:buChar char="•"/>
                      </a:pPr>
                      <a:r>
                        <a:rPr lang="en-US" sz="1800" b="1" kern="1200" dirty="0">
                          <a:solidFill>
                            <a:srgbClr val="002060"/>
                          </a:solidFill>
                          <a:latin typeface="+mn-lt"/>
                          <a:ea typeface="+mn-ea"/>
                          <a:cs typeface="+mn-cs"/>
                        </a:rPr>
                        <a:t>Anger </a:t>
                      </a:r>
                    </a:p>
                    <a:p>
                      <a:pPr marL="285750" indent="-285750">
                        <a:buFont typeface="Arial" pitchFamily="34" charset="0"/>
                        <a:buChar char="•"/>
                      </a:pPr>
                      <a:r>
                        <a:rPr lang="en-US" sz="1800" b="1" kern="1200" dirty="0">
                          <a:solidFill>
                            <a:srgbClr val="002060"/>
                          </a:solidFill>
                          <a:latin typeface="+mn-lt"/>
                          <a:ea typeface="+mn-ea"/>
                          <a:cs typeface="+mn-cs"/>
                        </a:rPr>
                        <a:t>Disgust </a:t>
                      </a:r>
                    </a:p>
                    <a:p>
                      <a:pPr marL="285750" indent="-285750">
                        <a:buFont typeface="Arial" pitchFamily="34" charset="0"/>
                        <a:buChar char="•"/>
                      </a:pPr>
                      <a:r>
                        <a:rPr lang="en-US" sz="1800" b="1" kern="1200" dirty="0">
                          <a:solidFill>
                            <a:srgbClr val="002060"/>
                          </a:solidFill>
                          <a:latin typeface="+mn-lt"/>
                          <a:ea typeface="+mn-ea"/>
                          <a:cs typeface="+mn-cs"/>
                        </a:rPr>
                        <a:t>Fear</a:t>
                      </a:r>
                    </a:p>
                    <a:p>
                      <a:endParaRPr lang="en-US" dirty="0"/>
                    </a:p>
                  </a:txBody>
                  <a:tcPr/>
                </a:tc>
                <a:tc>
                  <a:txBody>
                    <a:bodyPr/>
                    <a:lstStyle/>
                    <a:p>
                      <a:pPr marL="0" indent="0" algn="ctr">
                        <a:buFont typeface="Arial" pitchFamily="34" charset="0"/>
                        <a:buNone/>
                      </a:pPr>
                      <a:r>
                        <a:rPr lang="en-US" sz="1800" b="1" kern="1200" dirty="0">
                          <a:solidFill>
                            <a:schemeClr val="lt1"/>
                          </a:solidFill>
                          <a:latin typeface="+mn-lt"/>
                          <a:ea typeface="+mn-ea"/>
                          <a:cs typeface="+mn-cs"/>
                        </a:rPr>
                        <a:t>    </a:t>
                      </a:r>
                      <a:r>
                        <a:rPr lang="en-US" sz="1800" b="1" kern="1200" dirty="0">
                          <a:solidFill>
                            <a:srgbClr val="7030A0"/>
                          </a:solidFill>
                          <a:latin typeface="+mn-lt"/>
                          <a:ea typeface="+mn-ea"/>
                          <a:cs typeface="+mn-cs"/>
                        </a:rPr>
                        <a:t>Manifestations &amp; relationship signs</a:t>
                      </a:r>
                    </a:p>
                    <a:p>
                      <a:pPr marL="285750" indent="-285750">
                        <a:buFont typeface="Arial" pitchFamily="34" charset="0"/>
                        <a:buChar char="•"/>
                      </a:pPr>
                      <a:r>
                        <a:rPr lang="en-US" sz="1600" b="1" kern="1200" dirty="0">
                          <a:solidFill>
                            <a:srgbClr val="002060"/>
                          </a:solidFill>
                          <a:latin typeface="+mn-lt"/>
                          <a:ea typeface="+mn-ea"/>
                          <a:cs typeface="+mn-cs"/>
                        </a:rPr>
                        <a:t>Difficulty setting boundaries and separating work from personal life </a:t>
                      </a:r>
                    </a:p>
                    <a:p>
                      <a:pPr marL="285750" indent="-285750">
                        <a:buFont typeface="Arial" pitchFamily="34" charset="0"/>
                        <a:buChar char="•"/>
                      </a:pPr>
                      <a:r>
                        <a:rPr lang="en-US" sz="1600" b="1" kern="1200" dirty="0">
                          <a:solidFill>
                            <a:srgbClr val="002060"/>
                          </a:solidFill>
                          <a:latin typeface="+mn-lt"/>
                          <a:ea typeface="+mn-ea"/>
                          <a:cs typeface="+mn-cs"/>
                        </a:rPr>
                        <a:t>Feeling like you never have time or energy for yourself. </a:t>
                      </a:r>
                    </a:p>
                    <a:p>
                      <a:pPr marL="285750" indent="-285750">
                        <a:buFont typeface="Arial" pitchFamily="34" charset="0"/>
                        <a:buChar char="•"/>
                      </a:pPr>
                      <a:r>
                        <a:rPr lang="en-US" sz="1600" b="1" kern="1200" dirty="0">
                          <a:solidFill>
                            <a:srgbClr val="002060"/>
                          </a:solidFill>
                          <a:latin typeface="+mn-lt"/>
                          <a:ea typeface="+mn-ea"/>
                          <a:cs typeface="+mn-cs"/>
                        </a:rPr>
                        <a:t>Feeling disconnected from loved ones, </a:t>
                      </a:r>
                    </a:p>
                    <a:p>
                      <a:pPr marL="285750" indent="-285750">
                        <a:buFont typeface="Arial" pitchFamily="34" charset="0"/>
                        <a:buChar char="•"/>
                      </a:pPr>
                      <a:r>
                        <a:rPr lang="en-US" sz="1600" b="1" kern="1200" dirty="0">
                          <a:solidFill>
                            <a:srgbClr val="002060"/>
                          </a:solidFill>
                          <a:latin typeface="+mn-lt"/>
                          <a:ea typeface="+mn-ea"/>
                          <a:cs typeface="+mn-cs"/>
                        </a:rPr>
                        <a:t>Increased conflict in relationships </a:t>
                      </a:r>
                    </a:p>
                    <a:p>
                      <a:pPr marL="285750" indent="-285750">
                        <a:buFont typeface="Arial" pitchFamily="34" charset="0"/>
                        <a:buChar char="•"/>
                      </a:pPr>
                      <a:r>
                        <a:rPr lang="en-US" sz="1600" b="1" kern="1200" dirty="0">
                          <a:solidFill>
                            <a:srgbClr val="002060"/>
                          </a:solidFill>
                          <a:latin typeface="+mn-lt"/>
                          <a:ea typeface="+mn-ea"/>
                          <a:cs typeface="+mn-cs"/>
                        </a:rPr>
                        <a:t>General social withdrawal </a:t>
                      </a:r>
                    </a:p>
                    <a:p>
                      <a:pPr marL="285750" indent="-285750">
                        <a:buFont typeface="Arial" pitchFamily="34" charset="0"/>
                        <a:buChar char="•"/>
                      </a:pPr>
                      <a:r>
                        <a:rPr lang="en-US" sz="1600" b="1" kern="1200" dirty="0">
                          <a:solidFill>
                            <a:srgbClr val="002060"/>
                          </a:solidFill>
                          <a:latin typeface="+mn-lt"/>
                          <a:ea typeface="+mn-ea"/>
                          <a:cs typeface="+mn-cs"/>
                        </a:rPr>
                        <a:t>Decreased interest in activities that used to bring pleasure, enjoyment, or relaxation </a:t>
                      </a:r>
                    </a:p>
                    <a:p>
                      <a:pPr marL="285750" indent="-285750">
                        <a:buFont typeface="Arial" pitchFamily="34" charset="0"/>
                        <a:buChar char="•"/>
                      </a:pPr>
                      <a:r>
                        <a:rPr lang="en-US" sz="1600" b="1" kern="1200" dirty="0">
                          <a:solidFill>
                            <a:srgbClr val="002060"/>
                          </a:solidFill>
                          <a:latin typeface="+mn-lt"/>
                          <a:ea typeface="+mn-ea"/>
                          <a:cs typeface="+mn-cs"/>
                        </a:rPr>
                        <a:t>Irritable, intolerant, agitated, impatient, needy, and/or moody </a:t>
                      </a:r>
                    </a:p>
                    <a:p>
                      <a:pPr marL="285750" indent="-285750">
                        <a:buFont typeface="Arial" pitchFamily="34" charset="0"/>
                        <a:buChar char="•"/>
                      </a:pPr>
                      <a:r>
                        <a:rPr lang="en-US" sz="1600" b="1" kern="1200" dirty="0">
                          <a:solidFill>
                            <a:srgbClr val="002060"/>
                          </a:solidFill>
                          <a:latin typeface="+mn-lt"/>
                          <a:ea typeface="+mn-ea"/>
                          <a:cs typeface="+mn-cs"/>
                        </a:rPr>
                        <a:t>Increased dependencies or addictions involving nicotine, alcohol, food, sex, shopping , internet, and/or other substances </a:t>
                      </a:r>
                    </a:p>
                    <a:p>
                      <a:pPr marL="285750" indent="-285750">
                        <a:buFont typeface="Arial" pitchFamily="34" charset="0"/>
                        <a:buChar char="•"/>
                      </a:pPr>
                      <a:r>
                        <a:rPr lang="en-US" sz="1600" b="1" kern="1200" dirty="0">
                          <a:solidFill>
                            <a:srgbClr val="002060"/>
                          </a:solidFill>
                          <a:latin typeface="+mn-lt"/>
                          <a:ea typeface="+mn-ea"/>
                          <a:cs typeface="+mn-cs"/>
                        </a:rPr>
                        <a:t>Sexual difficulties </a:t>
                      </a:r>
                    </a:p>
                    <a:p>
                      <a:pPr marL="285750" indent="-285750">
                        <a:buFont typeface="Arial" pitchFamily="34" charset="0"/>
                        <a:buChar char="•"/>
                      </a:pPr>
                      <a:r>
                        <a:rPr lang="en-US" sz="1600" b="1" kern="1200" dirty="0">
                          <a:solidFill>
                            <a:srgbClr val="002060"/>
                          </a:solidFill>
                          <a:latin typeface="+mn-lt"/>
                          <a:ea typeface="+mn-ea"/>
                          <a:cs typeface="+mn-cs"/>
                        </a:rPr>
                        <a:t>Impulsivity</a:t>
                      </a:r>
                    </a:p>
                    <a:p>
                      <a:pPr marL="285750" indent="-285750">
                        <a:buFont typeface="Arial" pitchFamily="34" charset="0"/>
                        <a:buChar char="•"/>
                      </a:pPr>
                      <a:endParaRPr lang="en-US"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923039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rgbClr val="7030A0"/>
                </a:solidFill>
                <a:effectLst>
                  <a:outerShdw blurRad="38100" dist="38100" dir="2700000" algn="tl">
                    <a:srgbClr val="000000">
                      <a:alpha val="43137"/>
                    </a:srgbClr>
                  </a:outerShdw>
                </a:effectLst>
                <a:latin typeface="Arial Narrow" panose="020B0606020202030204" pitchFamily="34" charset="0"/>
              </a:rPr>
              <a:t>What’s it look like in your work</a:t>
            </a:r>
          </a:p>
        </p:txBody>
      </p:sp>
      <p:sp>
        <p:nvSpPr>
          <p:cNvPr id="3" name="Content Placeholder 2"/>
          <p:cNvSpPr>
            <a:spLocks noGrp="1"/>
          </p:cNvSpPr>
          <p:nvPr>
            <p:ph idx="1"/>
          </p:nvPr>
        </p:nvSpPr>
        <p:spPr>
          <a:xfrm>
            <a:off x="301658" y="1690688"/>
            <a:ext cx="11052142" cy="3833419"/>
          </a:xfrm>
        </p:spPr>
        <p:txBody>
          <a:bodyPr>
            <a:normAutofit fontScale="92500" lnSpcReduction="10000"/>
          </a:bodyPr>
          <a:lstStyle/>
          <a:p>
            <a:r>
              <a:rPr lang="en-US" dirty="0">
                <a:solidFill>
                  <a:srgbClr val="002060"/>
                </a:solidFill>
                <a:latin typeface="Arial Narrow" panose="020B0606020202030204" pitchFamily="34" charset="0"/>
              </a:rPr>
              <a:t>Make decisions without adequate reflection; </a:t>
            </a:r>
          </a:p>
          <a:p>
            <a:r>
              <a:rPr lang="en-US" dirty="0">
                <a:solidFill>
                  <a:srgbClr val="002060"/>
                </a:solidFill>
                <a:latin typeface="Arial Narrow" panose="020B0606020202030204" pitchFamily="34" charset="0"/>
              </a:rPr>
              <a:t>Make mistakes that cost time or money, and may even put people at risk; </a:t>
            </a:r>
          </a:p>
          <a:p>
            <a:r>
              <a:rPr lang="en-US" dirty="0">
                <a:solidFill>
                  <a:srgbClr val="002060"/>
                </a:solidFill>
                <a:latin typeface="Arial Narrow" panose="020B0606020202030204" pitchFamily="34" charset="0"/>
              </a:rPr>
              <a:t>Take on too much work, or assignments that the team or agency is ill-prepared to complete (or complete well); </a:t>
            </a:r>
          </a:p>
          <a:p>
            <a:r>
              <a:rPr lang="en-US" dirty="0">
                <a:solidFill>
                  <a:srgbClr val="002060"/>
                </a:solidFill>
                <a:latin typeface="Arial Narrow" panose="020B0606020202030204" pitchFamily="34" charset="0"/>
              </a:rPr>
              <a:t>Not fulfill commitments; </a:t>
            </a:r>
          </a:p>
          <a:p>
            <a:r>
              <a:rPr lang="en-US" dirty="0">
                <a:solidFill>
                  <a:srgbClr val="002060"/>
                </a:solidFill>
                <a:latin typeface="Arial Narrow" panose="020B0606020202030204" pitchFamily="34" charset="0"/>
              </a:rPr>
              <a:t>Take excessive unplanned time off; </a:t>
            </a:r>
          </a:p>
          <a:p>
            <a:r>
              <a:rPr lang="en-US" dirty="0">
                <a:solidFill>
                  <a:srgbClr val="002060"/>
                </a:solidFill>
                <a:latin typeface="Arial Narrow" panose="020B0606020202030204" pitchFamily="34" charset="0"/>
              </a:rPr>
              <a:t>Blame others instead of seeking understanding and productive collaboration; </a:t>
            </a:r>
          </a:p>
          <a:p>
            <a:r>
              <a:rPr lang="en-US" dirty="0">
                <a:solidFill>
                  <a:srgbClr val="002060"/>
                </a:solidFill>
                <a:latin typeface="Arial Narrow" panose="020B0606020202030204" pitchFamily="34" charset="0"/>
              </a:rPr>
              <a:t>Devalue and/or ridicule beneficiaries, staff, managers, or donors; and </a:t>
            </a:r>
          </a:p>
          <a:p>
            <a:r>
              <a:rPr lang="en-US" dirty="0">
                <a:solidFill>
                  <a:srgbClr val="002060"/>
                </a:solidFill>
                <a:latin typeface="Arial Narrow" panose="020B0606020202030204" pitchFamily="34" charset="0"/>
              </a:rPr>
              <a:t>Infect colleagues with their own cynicism, depression, and/or lack of motivation.</a:t>
            </a:r>
          </a:p>
          <a:p>
            <a:endParaRPr lang="en-US" dirty="0"/>
          </a:p>
        </p:txBody>
      </p:sp>
    </p:spTree>
    <p:extLst>
      <p:ext uri="{BB962C8B-B14F-4D97-AF65-F5344CB8AC3E}">
        <p14:creationId xmlns:p14="http://schemas.microsoft.com/office/powerpoint/2010/main" val="23745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7030A0"/>
                </a:solidFill>
                <a:effectLst>
                  <a:outerShdw blurRad="38100" dist="38100" dir="2700000" algn="tl">
                    <a:srgbClr val="000000">
                      <a:alpha val="43137"/>
                    </a:srgbClr>
                  </a:outerShdw>
                </a:effectLst>
                <a:latin typeface="Arial Narrow" panose="020B0606020202030204" pitchFamily="34" charset="0"/>
              </a:rPr>
              <a:t>What’s it look like at home?</a:t>
            </a:r>
          </a:p>
        </p:txBody>
      </p:sp>
      <p:sp>
        <p:nvSpPr>
          <p:cNvPr id="3" name="Content Placeholder 2"/>
          <p:cNvSpPr>
            <a:spLocks noGrp="1"/>
          </p:cNvSpPr>
          <p:nvPr>
            <p:ph idx="1"/>
          </p:nvPr>
        </p:nvSpPr>
        <p:spPr>
          <a:xfrm>
            <a:off x="3337089" y="2048906"/>
            <a:ext cx="6447934" cy="4351338"/>
          </a:xfrm>
        </p:spPr>
        <p:txBody>
          <a:bodyPr>
            <a:normAutofit fontScale="77500" lnSpcReduction="20000"/>
          </a:bodyPr>
          <a:lstStyle/>
          <a:p>
            <a:pPr marL="114300" indent="0">
              <a:buNone/>
            </a:pPr>
            <a:r>
              <a:rPr lang="en-US" sz="4100" b="1" dirty="0">
                <a:solidFill>
                  <a:srgbClr val="7030A0"/>
                </a:solidFill>
              </a:rPr>
              <a:t>With your family and friends</a:t>
            </a:r>
            <a:endParaRPr lang="en-US" sz="4100" dirty="0">
              <a:solidFill>
                <a:srgbClr val="7030A0"/>
              </a:solidFill>
            </a:endParaRPr>
          </a:p>
          <a:p>
            <a:pPr marL="114300" indent="0" algn="ctr">
              <a:buNone/>
            </a:pPr>
            <a:endParaRPr lang="en-US" sz="4100" dirty="0"/>
          </a:p>
          <a:p>
            <a:r>
              <a:rPr lang="en-US" b="1" dirty="0">
                <a:solidFill>
                  <a:srgbClr val="002060"/>
                </a:solidFill>
              </a:rPr>
              <a:t>parental over-protectiveness </a:t>
            </a:r>
          </a:p>
          <a:p>
            <a:r>
              <a:rPr lang="en-US" b="1" dirty="0">
                <a:solidFill>
                  <a:srgbClr val="002060"/>
                </a:solidFill>
              </a:rPr>
              <a:t>loss of compassion and hope </a:t>
            </a:r>
          </a:p>
          <a:p>
            <a:r>
              <a:rPr lang="en-US" b="1" dirty="0">
                <a:solidFill>
                  <a:srgbClr val="002060"/>
                </a:solidFill>
              </a:rPr>
              <a:t>Checked out</a:t>
            </a:r>
          </a:p>
          <a:p>
            <a:r>
              <a:rPr lang="en-US" b="1" dirty="0">
                <a:solidFill>
                  <a:srgbClr val="002060"/>
                </a:solidFill>
              </a:rPr>
              <a:t>Don’t want to hear much from others</a:t>
            </a:r>
          </a:p>
          <a:p>
            <a:r>
              <a:rPr lang="en-US" b="1" dirty="0">
                <a:solidFill>
                  <a:srgbClr val="002060"/>
                </a:solidFill>
              </a:rPr>
              <a:t>Can’t relate like you used to</a:t>
            </a:r>
          </a:p>
          <a:p>
            <a:r>
              <a:rPr lang="en-US" b="1" dirty="0">
                <a:solidFill>
                  <a:srgbClr val="002060"/>
                </a:solidFill>
              </a:rPr>
              <a:t>Different “worlds”</a:t>
            </a:r>
          </a:p>
          <a:p>
            <a:r>
              <a:rPr lang="en-US" b="1" dirty="0">
                <a:solidFill>
                  <a:srgbClr val="002060"/>
                </a:solidFill>
              </a:rPr>
              <a:t>withdrawal </a:t>
            </a:r>
          </a:p>
          <a:p>
            <a:r>
              <a:rPr lang="en-US" b="1" dirty="0">
                <a:solidFill>
                  <a:srgbClr val="002060"/>
                </a:solidFill>
              </a:rPr>
              <a:t>overusing alcohol or drugs </a:t>
            </a:r>
          </a:p>
          <a:p>
            <a:r>
              <a:rPr lang="en-US" b="1" dirty="0">
                <a:solidFill>
                  <a:srgbClr val="002060"/>
                </a:solidFill>
              </a:rPr>
              <a:t>lack of sleep </a:t>
            </a:r>
          </a:p>
          <a:p>
            <a:r>
              <a:rPr lang="en-US" b="1" dirty="0">
                <a:solidFill>
                  <a:srgbClr val="002060"/>
                </a:solidFill>
              </a:rPr>
              <a:t>diminished sexuality </a:t>
            </a:r>
          </a:p>
          <a:p>
            <a:endParaRPr lang="en-US" b="1" dirty="0">
              <a:solidFill>
                <a:srgbClr val="002060"/>
              </a:solidFill>
            </a:endParaRPr>
          </a:p>
          <a:p>
            <a:pPr marL="114300" indent="0">
              <a:buNone/>
            </a:pPr>
            <a:endParaRPr lang="en-US" dirty="0"/>
          </a:p>
        </p:txBody>
      </p:sp>
    </p:spTree>
    <p:extLst>
      <p:ext uri="{BB962C8B-B14F-4D97-AF65-F5344CB8AC3E}">
        <p14:creationId xmlns:p14="http://schemas.microsoft.com/office/powerpoint/2010/main" val="2142452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a:extLst>
              <a:ext uri="{FF2B5EF4-FFF2-40B4-BE49-F238E27FC236}">
                <a16:creationId xmlns:a16="http://schemas.microsoft.com/office/drawing/2014/main" id="{803DF2BF-E199-450A-92B1-1E7D9F6903DF}"/>
              </a:ext>
            </a:extLst>
          </p:cNvPr>
          <p:cNvSpPr>
            <a:spLocks noGrp="1" noChangeArrowheads="1"/>
          </p:cNvSpPr>
          <p:nvPr>
            <p:ph idx="1"/>
          </p:nvPr>
        </p:nvSpPr>
        <p:spPr/>
        <p:txBody>
          <a:bodyPr/>
          <a:lstStyle/>
          <a:p>
            <a:pPr eaLnBrk="1" hangingPunct="1">
              <a:buFont typeface="Wingdings 3" panose="05040102010807070707" pitchFamily="18" charset="2"/>
              <a:buNone/>
            </a:pPr>
            <a:endParaRPr lang="en-US" altLang="en-US" dirty="0"/>
          </a:p>
          <a:p>
            <a:pPr eaLnBrk="1" hangingPunct="1"/>
            <a:r>
              <a:rPr lang="en-US" altLang="en-US" sz="3200" dirty="0">
                <a:solidFill>
                  <a:srgbClr val="002060"/>
                </a:solidFill>
                <a:latin typeface="Arial Narrow" panose="020B0606020202030204" pitchFamily="34" charset="0"/>
              </a:rPr>
              <a:t>What is your favorite part of what you do?</a:t>
            </a:r>
          </a:p>
          <a:p>
            <a:pPr eaLnBrk="1" hangingPunct="1"/>
            <a:r>
              <a:rPr lang="en-US" altLang="en-US" sz="3200" dirty="0">
                <a:solidFill>
                  <a:srgbClr val="002060"/>
                </a:solidFill>
                <a:latin typeface="Arial Narrow" panose="020B0606020202030204" pitchFamily="34" charset="0"/>
              </a:rPr>
              <a:t>What is most challenging or difficult part of what you do?</a:t>
            </a:r>
          </a:p>
          <a:p>
            <a:pPr eaLnBrk="1" hangingPunct="1"/>
            <a:r>
              <a:rPr lang="en-US" altLang="en-US" sz="3200" dirty="0">
                <a:solidFill>
                  <a:srgbClr val="002060"/>
                </a:solidFill>
                <a:latin typeface="Arial Narrow" panose="020B0606020202030204" pitchFamily="34" charset="0"/>
              </a:rPr>
              <a:t>What makes you feel supported in your work?</a:t>
            </a:r>
          </a:p>
          <a:p>
            <a:pPr eaLnBrk="1" hangingPunct="1"/>
            <a:r>
              <a:rPr lang="en-US" altLang="en-US" sz="3200" dirty="0">
                <a:solidFill>
                  <a:srgbClr val="002060"/>
                </a:solidFill>
                <a:latin typeface="Arial Narrow" panose="020B0606020202030204" pitchFamily="34" charset="0"/>
              </a:rPr>
              <a:t>What doesn’t?</a:t>
            </a:r>
          </a:p>
          <a:p>
            <a:pPr eaLnBrk="1" hangingPunct="1"/>
            <a:r>
              <a:rPr lang="en-US" altLang="en-US" sz="3200" dirty="0">
                <a:solidFill>
                  <a:srgbClr val="002060"/>
                </a:solidFill>
                <a:latin typeface="Arial Narrow" panose="020B0606020202030204" pitchFamily="34" charset="0"/>
              </a:rPr>
              <a:t>Finally, what would you like it to be like?</a:t>
            </a:r>
          </a:p>
          <a:p>
            <a:pPr eaLnBrk="1" hangingPunct="1"/>
            <a:endParaRPr lang="en-US" altLang="en-US" dirty="0"/>
          </a:p>
        </p:txBody>
      </p:sp>
      <p:sp>
        <p:nvSpPr>
          <p:cNvPr id="40962" name="Rectangle 2">
            <a:extLst>
              <a:ext uri="{FF2B5EF4-FFF2-40B4-BE49-F238E27FC236}">
                <a16:creationId xmlns:a16="http://schemas.microsoft.com/office/drawing/2014/main" id="{3E045615-0327-432F-888C-EBF6E35F024A}"/>
              </a:ext>
            </a:extLst>
          </p:cNvPr>
          <p:cNvSpPr>
            <a:spLocks noGrp="1" noChangeArrowheads="1"/>
          </p:cNvSpPr>
          <p:nvPr>
            <p:ph type="title"/>
          </p:nvPr>
        </p:nvSpPr>
        <p:spPr/>
        <p:txBody>
          <a:bodyPr/>
          <a:lstStyle/>
          <a:p>
            <a:pPr>
              <a:defRPr/>
            </a:pPr>
            <a:r>
              <a:rPr lang="en-US" b="1" dirty="0">
                <a:solidFill>
                  <a:srgbClr val="7030A0"/>
                </a:solidFill>
                <a:effectLst>
                  <a:outerShdw blurRad="38100" dist="38100" dir="2700000" algn="tl">
                    <a:srgbClr val="000000">
                      <a:alpha val="43137"/>
                    </a:srgbClr>
                  </a:outerShdw>
                </a:effectLst>
                <a:latin typeface="Arial Narrow" panose="020B0606020202030204" pitchFamily="34" charset="0"/>
              </a:rPr>
              <a:t>What’s </a:t>
            </a:r>
            <a:r>
              <a:rPr lang="en-US" b="1" i="1" dirty="0">
                <a:solidFill>
                  <a:srgbClr val="7030A0"/>
                </a:solidFill>
                <a:effectLst>
                  <a:outerShdw blurRad="38100" dist="38100" dir="2700000" algn="tl">
                    <a:srgbClr val="000000">
                      <a:alpha val="43137"/>
                    </a:srgbClr>
                  </a:outerShdw>
                </a:effectLst>
                <a:latin typeface="Arial Narrow" panose="020B0606020202030204" pitchFamily="34" charset="0"/>
              </a:rPr>
              <a:t>Really</a:t>
            </a:r>
            <a:r>
              <a:rPr lang="en-US" b="1" dirty="0">
                <a:solidFill>
                  <a:srgbClr val="7030A0"/>
                </a:solidFill>
                <a:effectLst>
                  <a:outerShdw blurRad="38100" dist="38100" dir="2700000" algn="tl">
                    <a:srgbClr val="000000">
                      <a:alpha val="43137"/>
                    </a:srgbClr>
                  </a:outerShdw>
                </a:effectLst>
                <a:latin typeface="Arial Narrow" panose="020B0606020202030204" pitchFamily="34" charset="0"/>
              </a:rPr>
              <a:t> Going On?:</a:t>
            </a:r>
          </a:p>
        </p:txBody>
      </p:sp>
    </p:spTree>
  </p:cSld>
  <p:clrMapOvr>
    <a:masterClrMapping/>
  </p:clrMapOvr>
  <p:transition spd="med">
    <p:spli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287" y="595948"/>
            <a:ext cx="8610600" cy="1293028"/>
          </a:xfrm>
        </p:spPr>
        <p:txBody>
          <a:bodyPr>
            <a:normAutofit/>
          </a:bodyPr>
          <a:lstStyle/>
          <a:p>
            <a:r>
              <a:rPr lang="en-US" b="1" dirty="0">
                <a:solidFill>
                  <a:srgbClr val="7030A0"/>
                </a:solidFill>
                <a:latin typeface="Arial Narrow" panose="020B0606020202030204" pitchFamily="34" charset="0"/>
              </a:rPr>
              <a:t>WELCOME!! GLAD YOU ARE HERE!!</a:t>
            </a:r>
          </a:p>
        </p:txBody>
      </p:sp>
      <p:sp>
        <p:nvSpPr>
          <p:cNvPr id="3" name="Content Placeholder 2"/>
          <p:cNvSpPr>
            <a:spLocks noGrp="1"/>
          </p:cNvSpPr>
          <p:nvPr>
            <p:ph idx="1"/>
          </p:nvPr>
        </p:nvSpPr>
        <p:spPr>
          <a:xfrm>
            <a:off x="685800" y="2194560"/>
            <a:ext cx="10820400" cy="4024125"/>
          </a:xfrm>
        </p:spPr>
        <p:txBody>
          <a:bodyPr>
            <a:normAutofit fontScale="92500" lnSpcReduction="10000"/>
          </a:bodyPr>
          <a:lstStyle/>
          <a:p>
            <a:pPr marL="0" indent="0" algn="ctr">
              <a:buNone/>
            </a:pPr>
            <a:r>
              <a:rPr lang="en-US" dirty="0">
                <a:solidFill>
                  <a:srgbClr val="002060"/>
                </a:solidFill>
                <a:latin typeface="Arial Narrow" panose="020B0606020202030204" pitchFamily="34" charset="0"/>
              </a:rPr>
              <a:t>YOU ARE NOT HERE TO JUST FILL A SPACE OR TO BE A</a:t>
            </a:r>
          </a:p>
          <a:p>
            <a:pPr marL="0" indent="0" algn="ctr">
              <a:buNone/>
            </a:pPr>
            <a:r>
              <a:rPr lang="en-US" dirty="0">
                <a:solidFill>
                  <a:srgbClr val="002060"/>
                </a:solidFill>
                <a:latin typeface="Arial Narrow" panose="020B0606020202030204" pitchFamily="34" charset="0"/>
              </a:rPr>
              <a:t>BACKGROUND CHARACTER IN SOMEONE ELSES MOVIE.</a:t>
            </a:r>
          </a:p>
          <a:p>
            <a:pPr marL="0" indent="0" algn="ctr">
              <a:buNone/>
            </a:pPr>
            <a:r>
              <a:rPr lang="en-US" dirty="0">
                <a:solidFill>
                  <a:srgbClr val="002060"/>
                </a:solidFill>
                <a:latin typeface="Arial Narrow" panose="020B0606020202030204" pitchFamily="34" charset="0"/>
              </a:rPr>
              <a:t>NOTHING WOULD BE THE SAME IF YOU DID NOT EXIST.</a:t>
            </a:r>
          </a:p>
          <a:p>
            <a:pPr marL="0" indent="0" algn="ctr">
              <a:buNone/>
            </a:pPr>
            <a:r>
              <a:rPr lang="en-US" dirty="0">
                <a:solidFill>
                  <a:srgbClr val="002060"/>
                </a:solidFill>
                <a:latin typeface="Arial Narrow" panose="020B0606020202030204" pitchFamily="34" charset="0"/>
              </a:rPr>
              <a:t>EVERY PLACE YOU HAVE EVER BEEN AND EVERY PERSON</a:t>
            </a:r>
          </a:p>
          <a:p>
            <a:pPr marL="0" indent="0" algn="ctr">
              <a:buNone/>
            </a:pPr>
            <a:r>
              <a:rPr lang="en-US" dirty="0">
                <a:solidFill>
                  <a:srgbClr val="002060"/>
                </a:solidFill>
                <a:latin typeface="Arial Narrow" panose="020B0606020202030204" pitchFamily="34" charset="0"/>
              </a:rPr>
              <a:t>YOU HAVE SPOKEN TO WOULD BE DIFFERENT WITHOUT YOU.</a:t>
            </a:r>
          </a:p>
          <a:p>
            <a:pPr marL="0" indent="0" algn="ctr">
              <a:buNone/>
            </a:pPr>
            <a:r>
              <a:rPr lang="en-US" dirty="0">
                <a:solidFill>
                  <a:srgbClr val="002060"/>
                </a:solidFill>
                <a:latin typeface="Arial Narrow" panose="020B0606020202030204" pitchFamily="34" charset="0"/>
              </a:rPr>
              <a:t>WE ARE ALL CONNECTED AND WE ARE ALL AFFECTED</a:t>
            </a:r>
          </a:p>
          <a:p>
            <a:pPr marL="0" indent="0" algn="ctr">
              <a:buNone/>
            </a:pPr>
            <a:r>
              <a:rPr lang="en-US" dirty="0">
                <a:solidFill>
                  <a:srgbClr val="002060"/>
                </a:solidFill>
                <a:latin typeface="Arial Narrow" panose="020B0606020202030204" pitchFamily="34" charset="0"/>
              </a:rPr>
              <a:t>BY THE ACTIONS, DECISIONS, AND EXISTENCE OF THOSE AROUND US.</a:t>
            </a:r>
          </a:p>
          <a:p>
            <a:pPr marL="0" indent="0" algn="ctr">
              <a:buNone/>
            </a:pPr>
            <a:r>
              <a:rPr lang="en-US" dirty="0">
                <a:solidFill>
                  <a:srgbClr val="002060"/>
                </a:solidFill>
                <a:latin typeface="Arial Narrow" panose="020B0606020202030204" pitchFamily="34" charset="0"/>
              </a:rPr>
              <a:t>NEVER FORGET THIS-YOU MATTER!!!</a:t>
            </a:r>
          </a:p>
          <a:p>
            <a:pPr marL="0" indent="0">
              <a:buNone/>
            </a:pPr>
            <a:r>
              <a:rPr lang="en-US" dirty="0"/>
              <a:t> </a:t>
            </a:r>
          </a:p>
          <a:p>
            <a:endParaRPr lang="en-US" dirty="0"/>
          </a:p>
        </p:txBody>
      </p:sp>
      <p:pic>
        <p:nvPicPr>
          <p:cNvPr id="5" name="Picture 4"/>
          <p:cNvPicPr>
            <a:picLocks noChangeAspect="1"/>
          </p:cNvPicPr>
          <p:nvPr/>
        </p:nvPicPr>
        <p:blipFill>
          <a:blip r:embed="rId2"/>
          <a:stretch>
            <a:fillRect/>
          </a:stretch>
        </p:blipFill>
        <p:spPr>
          <a:xfrm>
            <a:off x="10103887" y="4777740"/>
            <a:ext cx="2206223" cy="2200396"/>
          </a:xfrm>
          <a:prstGeom prst="rect">
            <a:avLst/>
          </a:prstGeom>
        </p:spPr>
      </p:pic>
      <p:sp>
        <p:nvSpPr>
          <p:cNvPr id="8" name="TextBox 7"/>
          <p:cNvSpPr txBox="1"/>
          <p:nvPr/>
        </p:nvSpPr>
        <p:spPr>
          <a:xfrm>
            <a:off x="1493287" y="5744588"/>
            <a:ext cx="8972550" cy="646331"/>
          </a:xfrm>
          <a:prstGeom prst="rect">
            <a:avLst/>
          </a:prstGeom>
          <a:noFill/>
        </p:spPr>
        <p:txBody>
          <a:bodyPr wrap="square" rtlCol="0">
            <a:spAutoFit/>
          </a:bodyPr>
          <a:lstStyle/>
          <a:p>
            <a:pPr algn="ctr"/>
            <a:r>
              <a:rPr lang="en-US" sz="3600" dirty="0">
                <a:solidFill>
                  <a:srgbClr val="002060"/>
                </a:solidFill>
                <a:latin typeface="Eras Demi ITC" panose="020B0805030504020804" pitchFamily="34" charset="0"/>
              </a:rPr>
              <a:t>WHAT’S YOUR PASSION?</a:t>
            </a:r>
          </a:p>
        </p:txBody>
      </p:sp>
    </p:spTree>
    <p:extLst>
      <p:ext uri="{BB962C8B-B14F-4D97-AF65-F5344CB8AC3E}">
        <p14:creationId xmlns:p14="http://schemas.microsoft.com/office/powerpoint/2010/main" val="4032717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a:extLst>
              <a:ext uri="{FF2B5EF4-FFF2-40B4-BE49-F238E27FC236}">
                <a16:creationId xmlns:a16="http://schemas.microsoft.com/office/drawing/2014/main" id="{F2078615-06E1-405C-BEC2-B53D4F64637C}"/>
              </a:ext>
            </a:extLst>
          </p:cNvPr>
          <p:cNvSpPr>
            <a:spLocks noGrp="1" noChangeArrowheads="1"/>
          </p:cNvSpPr>
          <p:nvPr>
            <p:ph idx="1"/>
          </p:nvPr>
        </p:nvSpPr>
        <p:spPr/>
        <p:txBody>
          <a:bodyPr/>
          <a:lstStyle/>
          <a:p>
            <a:pPr eaLnBrk="1" hangingPunct="1">
              <a:buFontTx/>
              <a:buNone/>
            </a:pPr>
            <a:r>
              <a:rPr lang="en-US" altLang="en-US" dirty="0">
                <a:solidFill>
                  <a:schemeClr val="hlink"/>
                </a:solidFill>
              </a:rPr>
              <a:t>   </a:t>
            </a:r>
            <a:r>
              <a:rPr lang="en-US" altLang="en-US" dirty="0">
                <a:solidFill>
                  <a:srgbClr val="002060"/>
                </a:solidFill>
                <a:latin typeface="Arial Narrow" panose="020B0606020202030204" pitchFamily="34" charset="0"/>
              </a:rPr>
              <a:t>In order to create a recovery culture, or a culture most people say they want to work in- we must first be aware of ourselves:</a:t>
            </a:r>
          </a:p>
          <a:p>
            <a:pPr eaLnBrk="1" hangingPunct="1"/>
            <a:r>
              <a:rPr lang="en-US" altLang="en-US" dirty="0">
                <a:solidFill>
                  <a:srgbClr val="002060"/>
                </a:solidFill>
                <a:latin typeface="Arial Narrow" panose="020B0606020202030204" pitchFamily="34" charset="0"/>
              </a:rPr>
              <a:t> what we want </a:t>
            </a:r>
            <a:r>
              <a:rPr lang="en-US" altLang="en-US" i="1" dirty="0">
                <a:solidFill>
                  <a:srgbClr val="002060"/>
                </a:solidFill>
                <a:latin typeface="Arial Narrow" panose="020B0606020202030204" pitchFamily="34" charset="0"/>
              </a:rPr>
              <a:t>(what’s in it for me?),</a:t>
            </a:r>
            <a:r>
              <a:rPr lang="en-US" altLang="en-US" dirty="0">
                <a:solidFill>
                  <a:srgbClr val="002060"/>
                </a:solidFill>
                <a:latin typeface="Arial Narrow" panose="020B0606020202030204" pitchFamily="34" charset="0"/>
              </a:rPr>
              <a:t> </a:t>
            </a:r>
          </a:p>
          <a:p>
            <a:pPr eaLnBrk="1" hangingPunct="1"/>
            <a:r>
              <a:rPr lang="en-US" altLang="en-US" dirty="0">
                <a:solidFill>
                  <a:srgbClr val="002060"/>
                </a:solidFill>
                <a:latin typeface="Arial Narrow" panose="020B0606020202030204" pitchFamily="34" charset="0"/>
              </a:rPr>
              <a:t> what we bring to the table </a:t>
            </a:r>
            <a:r>
              <a:rPr lang="en-US" altLang="en-US" i="1" dirty="0">
                <a:solidFill>
                  <a:srgbClr val="002060"/>
                </a:solidFill>
                <a:latin typeface="Arial Narrow" panose="020B0606020202030204" pitchFamily="34" charset="0"/>
              </a:rPr>
              <a:t>(our gifts, talents, passions, etc..), </a:t>
            </a:r>
          </a:p>
          <a:p>
            <a:pPr eaLnBrk="1" hangingPunct="1"/>
            <a:r>
              <a:rPr lang="en-US" altLang="en-US" dirty="0">
                <a:solidFill>
                  <a:srgbClr val="002060"/>
                </a:solidFill>
                <a:latin typeface="Arial Narrow" panose="020B0606020202030204" pitchFamily="34" charset="0"/>
              </a:rPr>
              <a:t>and what gets in the way of our success </a:t>
            </a:r>
            <a:r>
              <a:rPr lang="en-US" altLang="en-US" i="1" dirty="0">
                <a:solidFill>
                  <a:srgbClr val="002060"/>
                </a:solidFill>
                <a:latin typeface="Arial Narrow" panose="020B0606020202030204" pitchFamily="34" charset="0"/>
              </a:rPr>
              <a:t>(ideas, beliefs, or attitudes)</a:t>
            </a:r>
            <a:r>
              <a:rPr lang="en-US" altLang="en-US" dirty="0">
                <a:solidFill>
                  <a:srgbClr val="002060"/>
                </a:solidFill>
                <a:latin typeface="Arial Narrow" panose="020B0606020202030204" pitchFamily="34" charset="0"/>
              </a:rPr>
              <a:t>?</a:t>
            </a:r>
          </a:p>
        </p:txBody>
      </p:sp>
      <p:sp>
        <p:nvSpPr>
          <p:cNvPr id="45058" name="Rectangle 2">
            <a:extLst>
              <a:ext uri="{FF2B5EF4-FFF2-40B4-BE49-F238E27FC236}">
                <a16:creationId xmlns:a16="http://schemas.microsoft.com/office/drawing/2014/main" id="{AB079F87-9CF5-46E1-8EEF-AE87DA2F3798}"/>
              </a:ext>
            </a:extLst>
          </p:cNvPr>
          <p:cNvSpPr>
            <a:spLocks noGrp="1" noChangeArrowheads="1"/>
          </p:cNvSpPr>
          <p:nvPr>
            <p:ph type="title"/>
          </p:nvPr>
        </p:nvSpPr>
        <p:spPr/>
        <p:txBody>
          <a:bodyPr>
            <a:normAutofit/>
          </a:bodyPr>
          <a:lstStyle/>
          <a:p>
            <a:pPr algn="ctr">
              <a:defRPr/>
            </a:pPr>
            <a:r>
              <a:rPr lang="en-US" sz="4000" b="1" dirty="0">
                <a:solidFill>
                  <a:srgbClr val="7030A0"/>
                </a:solidFill>
                <a:effectLst>
                  <a:outerShdw blurRad="38100" dist="38100" dir="2700000" algn="tl">
                    <a:srgbClr val="000000">
                      <a:alpha val="43137"/>
                    </a:srgbClr>
                  </a:outerShdw>
                </a:effectLst>
                <a:latin typeface="Arial Narrow" panose="020B0606020202030204" pitchFamily="34" charset="0"/>
              </a:rPr>
              <a:t>WHY IS ANY OF THIS IMPORTANT?</a:t>
            </a:r>
          </a:p>
        </p:txBody>
      </p:sp>
    </p:spTree>
  </p:cSld>
  <p:clrMapOvr>
    <a:masterClrMapping/>
  </p:clrMapOvr>
  <p:transition spd="med">
    <p:spli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5B7E1-9417-4119-A963-242262541FB5}"/>
              </a:ext>
            </a:extLst>
          </p:cNvPr>
          <p:cNvSpPr>
            <a:spLocks noGrp="1"/>
          </p:cNvSpPr>
          <p:nvPr>
            <p:ph type="title"/>
          </p:nvPr>
        </p:nvSpPr>
        <p:spPr/>
        <p:txBody>
          <a:bodyPr/>
          <a:lstStyle/>
          <a:p>
            <a:pPr algn="ctr"/>
            <a:r>
              <a:rPr lang="en-US" b="1" dirty="0">
                <a:solidFill>
                  <a:srgbClr val="7030A0"/>
                </a:solidFill>
                <a:effectLst>
                  <a:outerShdw blurRad="38100" dist="38100" dir="2700000" algn="tl">
                    <a:srgbClr val="000000">
                      <a:alpha val="43137"/>
                    </a:srgbClr>
                  </a:outerShdw>
                </a:effectLst>
                <a:latin typeface="Arial Narrow" panose="020B0606020202030204" pitchFamily="34" charset="0"/>
              </a:rPr>
              <a:t>THE DREAM</a:t>
            </a:r>
          </a:p>
        </p:txBody>
      </p:sp>
      <p:sp>
        <p:nvSpPr>
          <p:cNvPr id="3" name="Content Placeholder 2">
            <a:extLst>
              <a:ext uri="{FF2B5EF4-FFF2-40B4-BE49-F238E27FC236}">
                <a16:creationId xmlns:a16="http://schemas.microsoft.com/office/drawing/2014/main" id="{4668353A-2358-4FEF-B62F-F9DDDFD59483}"/>
              </a:ext>
            </a:extLst>
          </p:cNvPr>
          <p:cNvSpPr>
            <a:spLocks noGrp="1"/>
          </p:cNvSpPr>
          <p:nvPr>
            <p:ph idx="1"/>
          </p:nvPr>
        </p:nvSpPr>
        <p:spPr/>
        <p:txBody>
          <a:bodyPr/>
          <a:lstStyle/>
          <a:p>
            <a:r>
              <a:rPr lang="en-US" dirty="0">
                <a:solidFill>
                  <a:srgbClr val="002060"/>
                </a:solidFill>
                <a:latin typeface="Arial Narrow" panose="020B0606020202030204" pitchFamily="34" charset="0"/>
              </a:rPr>
              <a:t>ARE YOU HAPPY? </a:t>
            </a:r>
          </a:p>
          <a:p>
            <a:endParaRPr lang="en-US" dirty="0">
              <a:solidFill>
                <a:srgbClr val="002060"/>
              </a:solidFill>
              <a:latin typeface="Arial Narrow" panose="020B0606020202030204" pitchFamily="34" charset="0"/>
            </a:endParaRPr>
          </a:p>
          <a:p>
            <a:r>
              <a:rPr lang="en-US" dirty="0">
                <a:solidFill>
                  <a:srgbClr val="002060"/>
                </a:solidFill>
                <a:latin typeface="Arial Narrow" panose="020B0606020202030204" pitchFamily="34" charset="0"/>
              </a:rPr>
              <a:t>ARE YOU LIVING THE LIFE YOU WANT FOR YOURSELF? </a:t>
            </a:r>
          </a:p>
          <a:p>
            <a:pPr marL="137160" indent="0">
              <a:buNone/>
            </a:pPr>
            <a:r>
              <a:rPr lang="en-US" dirty="0">
                <a:solidFill>
                  <a:srgbClr val="002060"/>
                </a:solidFill>
                <a:latin typeface="Arial Narrow" panose="020B0606020202030204" pitchFamily="34" charset="0"/>
              </a:rPr>
              <a:t>         (Family, friends, community, career?)</a:t>
            </a:r>
          </a:p>
          <a:p>
            <a:pPr marL="137160" indent="0">
              <a:buNone/>
            </a:pPr>
            <a:endParaRPr lang="en-US" dirty="0">
              <a:solidFill>
                <a:srgbClr val="002060"/>
              </a:solidFill>
              <a:latin typeface="Arial Narrow" panose="020B0606020202030204" pitchFamily="34" charset="0"/>
            </a:endParaRPr>
          </a:p>
          <a:p>
            <a:r>
              <a:rPr lang="en-US" dirty="0">
                <a:solidFill>
                  <a:srgbClr val="002060"/>
                </a:solidFill>
                <a:latin typeface="Arial Narrow" panose="020B0606020202030204" pitchFamily="34" charset="0"/>
              </a:rPr>
              <a:t>ARE YOU WHERE YOU WANT TO BE IN LIFE?</a:t>
            </a:r>
          </a:p>
          <a:p>
            <a:endParaRPr lang="en-US" dirty="0"/>
          </a:p>
          <a:p>
            <a:pPr marL="137160" indent="0">
              <a:buNone/>
            </a:pPr>
            <a:endParaRPr lang="en-US" dirty="0"/>
          </a:p>
        </p:txBody>
      </p:sp>
    </p:spTree>
    <p:extLst>
      <p:ext uri="{BB962C8B-B14F-4D97-AF65-F5344CB8AC3E}">
        <p14:creationId xmlns:p14="http://schemas.microsoft.com/office/powerpoint/2010/main" val="3170232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4DE19-5985-40EB-AC77-13EE172C911E}"/>
              </a:ext>
            </a:extLst>
          </p:cNvPr>
          <p:cNvSpPr>
            <a:spLocks noGrp="1"/>
          </p:cNvSpPr>
          <p:nvPr>
            <p:ph type="title"/>
          </p:nvPr>
        </p:nvSpPr>
        <p:spPr>
          <a:xfrm>
            <a:off x="1284402" y="198437"/>
            <a:ext cx="9127896" cy="1325563"/>
          </a:xfrm>
        </p:spPr>
        <p:txBody>
          <a:bodyPr>
            <a:normAutofit/>
          </a:bodyPr>
          <a:lstStyle/>
          <a:p>
            <a:pPr algn="ctr"/>
            <a:r>
              <a:rPr lang="en-US" b="1" dirty="0">
                <a:solidFill>
                  <a:srgbClr val="7030A0"/>
                </a:solidFill>
                <a:effectLst>
                  <a:outerShdw blurRad="38100" dist="38100" dir="2700000" algn="tl">
                    <a:srgbClr val="000000">
                      <a:alpha val="43137"/>
                    </a:srgbClr>
                  </a:outerShdw>
                </a:effectLst>
                <a:latin typeface="Arial Narrow" panose="020B0606020202030204" pitchFamily="34" charset="0"/>
              </a:rPr>
              <a:t>Let’s take a look at time &amp; commitment</a:t>
            </a:r>
          </a:p>
        </p:txBody>
      </p:sp>
      <p:pic>
        <p:nvPicPr>
          <p:cNvPr id="5" name="Online Media 4">
            <a:hlinkClick r:id="" action="ppaction://media"/>
            <a:extLst>
              <a:ext uri="{FF2B5EF4-FFF2-40B4-BE49-F238E27FC236}">
                <a16:creationId xmlns:a16="http://schemas.microsoft.com/office/drawing/2014/main" id="{EC5666A1-70FD-4F4C-89D5-EA514270EA16}"/>
              </a:ext>
            </a:extLst>
          </p:cNvPr>
          <p:cNvPicPr>
            <a:picLocks noGrp="1" noRot="1" noChangeAspect="1"/>
          </p:cNvPicPr>
          <p:nvPr>
            <p:ph idx="4294967295"/>
            <a:videoFile r:link="rId1"/>
          </p:nvPr>
        </p:nvPicPr>
        <p:blipFill>
          <a:blip r:embed="rId3"/>
          <a:stretch>
            <a:fillRect/>
          </a:stretch>
        </p:blipFill>
        <p:spPr>
          <a:xfrm>
            <a:off x="926074" y="1524000"/>
            <a:ext cx="10480359" cy="4810812"/>
          </a:xfrm>
          <a:prstGeom prst="rect">
            <a:avLst/>
          </a:prstGeom>
        </p:spPr>
      </p:pic>
    </p:spTree>
    <p:extLst>
      <p:ext uri="{BB962C8B-B14F-4D97-AF65-F5344CB8AC3E}">
        <p14:creationId xmlns:p14="http://schemas.microsoft.com/office/powerpoint/2010/main" val="2096892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Content Placeholder 3">
            <a:extLst>
              <a:ext uri="{FF2B5EF4-FFF2-40B4-BE49-F238E27FC236}">
                <a16:creationId xmlns:a16="http://schemas.microsoft.com/office/drawing/2014/main" id="{F7801A58-7978-4107-B001-B770ACC6111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98800" y="1495425"/>
            <a:ext cx="5994400" cy="4497388"/>
          </a:xfrm>
          <a:prstGeom prst="ellipse">
            <a:avLst/>
          </a:prstGeom>
          <a:ln w="63500" cap="rnd">
            <a:solidFill>
              <a:srgbClr val="7030A0"/>
            </a:solidFill>
          </a:ln>
          <a:effectLst>
            <a:outerShdw blurRad="381000" dist="292100" dir="5400000" sx="-80000" sy="-18000" rotWithShape="0">
              <a:srgbClr val="000000">
                <a:alpha val="22000"/>
              </a:srgbClr>
            </a:outerShdw>
            <a:reflection blurRad="6350" stA="50000" endA="295" endPos="92000" dist="101600" dir="5400000" sy="-100000" algn="bl" rotWithShape="0"/>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C70DB4E1-E413-4161-80AD-99EB8FD433C2}"/>
              </a:ext>
            </a:extLst>
          </p:cNvPr>
          <p:cNvSpPr>
            <a:spLocks noGrp="1"/>
          </p:cNvSpPr>
          <p:nvPr>
            <p:ph type="title"/>
          </p:nvPr>
        </p:nvSpPr>
        <p:spPr/>
        <p:txBody>
          <a:bodyPr/>
          <a:lstStyle/>
          <a:p>
            <a:pPr algn="ctr">
              <a:defRPr/>
            </a:pPr>
            <a:r>
              <a:rPr lang="en-US" b="1" dirty="0">
                <a:solidFill>
                  <a:srgbClr val="7030A0"/>
                </a:solidFill>
                <a:effectLst>
                  <a:outerShdw blurRad="38100" dist="38100" dir="2700000" algn="tl">
                    <a:srgbClr val="000000">
                      <a:alpha val="43137"/>
                    </a:srgbClr>
                  </a:outerShdw>
                </a:effectLst>
                <a:latin typeface="Arial Narrow" panose="020B0606020202030204" pitchFamily="34" charset="0"/>
              </a:rPr>
              <a:t>HOPE! That’s what’s in it for me</a:t>
            </a:r>
          </a:p>
        </p:txBody>
      </p:sp>
    </p:spTree>
  </p:cSld>
  <p:clrMapOvr>
    <a:masterClrMapping/>
  </p:clrMapOvr>
  <p:transition spd="med">
    <p:spli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7030A0"/>
                </a:solidFill>
                <a:effectLst>
                  <a:outerShdw blurRad="38100" dist="38100" dir="2700000" algn="tl">
                    <a:srgbClr val="000000">
                      <a:alpha val="43137"/>
                    </a:srgbClr>
                  </a:outerShdw>
                </a:effectLst>
                <a:latin typeface="Arial Narrow" panose="020B0606020202030204" pitchFamily="34" charset="0"/>
              </a:rPr>
              <a:t>So now what??</a:t>
            </a:r>
          </a:p>
        </p:txBody>
      </p:sp>
      <p:sp>
        <p:nvSpPr>
          <p:cNvPr id="3" name="Content Placeholder 2"/>
          <p:cNvSpPr>
            <a:spLocks noGrp="1"/>
          </p:cNvSpPr>
          <p:nvPr>
            <p:ph idx="1"/>
          </p:nvPr>
        </p:nvSpPr>
        <p:spPr>
          <a:xfrm>
            <a:off x="301658" y="1550417"/>
            <a:ext cx="11194184" cy="4351338"/>
          </a:xfrm>
        </p:spPr>
        <p:txBody>
          <a:bodyPr/>
          <a:lstStyle/>
          <a:p>
            <a:r>
              <a:rPr lang="en-US" dirty="0">
                <a:solidFill>
                  <a:srgbClr val="002060"/>
                </a:solidFill>
                <a:latin typeface="Arial Narrow" panose="020B0606020202030204" pitchFamily="34" charset="0"/>
              </a:rPr>
              <a:t>THERE IS HOPE- if you think you “got it” there are things you can do to “treat it”-</a:t>
            </a:r>
          </a:p>
          <a:p>
            <a:endParaRPr lang="en-US" dirty="0">
              <a:solidFill>
                <a:srgbClr val="002060"/>
              </a:solidFill>
              <a:latin typeface="Arial Narrow" panose="020B0606020202030204" pitchFamily="34" charset="0"/>
            </a:endParaRPr>
          </a:p>
          <a:p>
            <a:r>
              <a:rPr lang="en-US" dirty="0">
                <a:solidFill>
                  <a:srgbClr val="002060"/>
                </a:solidFill>
                <a:latin typeface="Arial Narrow" panose="020B0606020202030204" pitchFamily="34" charset="0"/>
              </a:rPr>
              <a:t>You can develop a plan of action for wellness</a:t>
            </a:r>
          </a:p>
          <a:p>
            <a:endParaRPr lang="en-US" dirty="0">
              <a:solidFill>
                <a:srgbClr val="002060"/>
              </a:solidFill>
              <a:latin typeface="Arial Narrow" panose="020B0606020202030204" pitchFamily="34" charset="0"/>
            </a:endParaRPr>
          </a:p>
          <a:p>
            <a:r>
              <a:rPr lang="en-US" dirty="0">
                <a:solidFill>
                  <a:srgbClr val="002060"/>
                </a:solidFill>
                <a:latin typeface="Arial Narrow" panose="020B0606020202030204" pitchFamily="34" charset="0"/>
              </a:rPr>
              <a:t>You can renew or refresh or refuel your purpose</a:t>
            </a:r>
          </a:p>
          <a:p>
            <a:endParaRPr lang="en-US" dirty="0">
              <a:solidFill>
                <a:srgbClr val="002060"/>
              </a:solidFill>
              <a:latin typeface="Arial Narrow" panose="020B0606020202030204" pitchFamily="34" charset="0"/>
            </a:endParaRPr>
          </a:p>
          <a:p>
            <a:r>
              <a:rPr lang="en-US" dirty="0">
                <a:solidFill>
                  <a:srgbClr val="002060"/>
                </a:solidFill>
                <a:latin typeface="Arial Narrow" panose="020B0606020202030204" pitchFamily="34" charset="0"/>
              </a:rPr>
              <a:t>You can also invest in prevention</a:t>
            </a:r>
          </a:p>
        </p:txBody>
      </p:sp>
    </p:spTree>
    <p:extLst>
      <p:ext uri="{BB962C8B-B14F-4D97-AF65-F5344CB8AC3E}">
        <p14:creationId xmlns:p14="http://schemas.microsoft.com/office/powerpoint/2010/main" val="1207337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solidFill>
                  <a:srgbClr val="7030A0"/>
                </a:solidFill>
                <a:latin typeface="Arial Narrow" panose="020B0606020202030204" pitchFamily="34" charset="0"/>
              </a:rPr>
              <a:t>Where to begin</a:t>
            </a:r>
            <a:br>
              <a:rPr lang="en-US" dirty="0">
                <a:solidFill>
                  <a:srgbClr val="7030A0"/>
                </a:solidFill>
                <a:latin typeface="Arial Narrow" panose="020B0606020202030204" pitchFamily="34" charset="0"/>
              </a:rPr>
            </a:br>
            <a:r>
              <a:rPr lang="en-US" dirty="0">
                <a:solidFill>
                  <a:srgbClr val="7030A0"/>
                </a:solidFill>
                <a:latin typeface="Arial Narrow" panose="020B0606020202030204" pitchFamily="34" charset="0"/>
              </a:rPr>
              <a:t>The ABC's</a:t>
            </a:r>
            <a:br>
              <a:rPr lang="en-US" dirty="0"/>
            </a:br>
            <a:endParaRPr lang="en-US" dirty="0"/>
          </a:p>
        </p:txBody>
      </p:sp>
      <p:sp>
        <p:nvSpPr>
          <p:cNvPr id="3" name="Content Placeholder 2"/>
          <p:cNvSpPr>
            <a:spLocks noGrp="1"/>
          </p:cNvSpPr>
          <p:nvPr>
            <p:ph idx="1"/>
          </p:nvPr>
        </p:nvSpPr>
        <p:spPr/>
        <p:txBody>
          <a:bodyPr/>
          <a:lstStyle/>
          <a:p>
            <a:pPr marL="114300" indent="0" algn="ctr">
              <a:buNone/>
            </a:pPr>
            <a:r>
              <a:rPr lang="en-US" sz="7200" dirty="0">
                <a:solidFill>
                  <a:srgbClr val="002060"/>
                </a:solidFill>
                <a:latin typeface="Arial Narrow" panose="020B0606020202030204" pitchFamily="34" charset="0"/>
              </a:rPr>
              <a:t>A-Awareness</a:t>
            </a:r>
          </a:p>
          <a:p>
            <a:r>
              <a:rPr lang="en-US" b="1" dirty="0">
                <a:solidFill>
                  <a:srgbClr val="002060"/>
                </a:solidFill>
                <a:latin typeface="Arial Narrow" panose="020B0606020202030204" pitchFamily="34" charset="0"/>
              </a:rPr>
              <a:t>Check in with yourself regularly</a:t>
            </a:r>
          </a:p>
          <a:p>
            <a:r>
              <a:rPr lang="en-US" b="1" dirty="0">
                <a:solidFill>
                  <a:srgbClr val="002060"/>
                </a:solidFill>
                <a:latin typeface="Arial Narrow" panose="020B0606020202030204" pitchFamily="34" charset="0"/>
              </a:rPr>
              <a:t>How are you feeling (physically and emotionally)?</a:t>
            </a:r>
          </a:p>
          <a:p>
            <a:r>
              <a:rPr lang="en-US" b="1" dirty="0">
                <a:solidFill>
                  <a:srgbClr val="002060"/>
                </a:solidFill>
                <a:latin typeface="Arial Narrow" panose="020B0606020202030204" pitchFamily="34" charset="0"/>
              </a:rPr>
              <a:t>Can you figure out at least some of the reasons why you might be feeling this way?</a:t>
            </a:r>
          </a:p>
          <a:p>
            <a:pPr marL="114300" indent="0">
              <a:buNone/>
            </a:pPr>
            <a:endParaRPr lang="en-US" b="1" dirty="0">
              <a:solidFill>
                <a:srgbClr val="00B0F0"/>
              </a:solidFill>
            </a:endParaRPr>
          </a:p>
        </p:txBody>
      </p:sp>
    </p:spTree>
    <p:extLst>
      <p:ext uri="{BB962C8B-B14F-4D97-AF65-F5344CB8AC3E}">
        <p14:creationId xmlns:p14="http://schemas.microsoft.com/office/powerpoint/2010/main" val="3668803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7030A0"/>
                </a:solidFill>
              </a:rPr>
              <a:t>B- Balance</a:t>
            </a:r>
          </a:p>
        </p:txBody>
      </p:sp>
      <p:sp>
        <p:nvSpPr>
          <p:cNvPr id="3" name="Content Placeholder 2"/>
          <p:cNvSpPr>
            <a:spLocks noGrp="1"/>
          </p:cNvSpPr>
          <p:nvPr>
            <p:ph idx="1"/>
          </p:nvPr>
        </p:nvSpPr>
        <p:spPr/>
        <p:txBody>
          <a:bodyPr/>
          <a:lstStyle/>
          <a:p>
            <a:r>
              <a:rPr lang="en-US" b="1" dirty="0">
                <a:solidFill>
                  <a:srgbClr val="002060"/>
                </a:solidFill>
                <a:latin typeface="Arial Narrow" panose="020B0606020202030204" pitchFamily="34" charset="0"/>
              </a:rPr>
              <a:t>Balancing your personal needs with the demands of your work; and </a:t>
            </a:r>
          </a:p>
          <a:p>
            <a:r>
              <a:rPr lang="en-US" b="1" dirty="0">
                <a:solidFill>
                  <a:srgbClr val="002060"/>
                </a:solidFill>
                <a:latin typeface="Arial Narrow" panose="020B0606020202030204" pitchFamily="34" charset="0"/>
              </a:rPr>
              <a:t>Balancing really demanding work with less challenging work</a:t>
            </a:r>
          </a:p>
          <a:p>
            <a:r>
              <a:rPr lang="en-US" b="1" dirty="0">
                <a:solidFill>
                  <a:srgbClr val="002060"/>
                </a:solidFill>
                <a:latin typeface="Arial Narrow" panose="020B0606020202030204" pitchFamily="34" charset="0"/>
              </a:rPr>
              <a:t>Try to Take a break daily, make sure you eat, take a walk</a:t>
            </a:r>
          </a:p>
          <a:p>
            <a:r>
              <a:rPr lang="en-US" b="1" dirty="0">
                <a:solidFill>
                  <a:srgbClr val="002060"/>
                </a:solidFill>
                <a:latin typeface="Arial Narrow" panose="020B0606020202030204" pitchFamily="34" charset="0"/>
              </a:rPr>
              <a:t>Make sure you take vacations or get away, go on a retreat, find a hobby</a:t>
            </a:r>
          </a:p>
        </p:txBody>
      </p:sp>
    </p:spTree>
    <p:extLst>
      <p:ext uri="{BB962C8B-B14F-4D97-AF65-F5344CB8AC3E}">
        <p14:creationId xmlns:p14="http://schemas.microsoft.com/office/powerpoint/2010/main" val="1324818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7030A0"/>
                </a:solidFill>
                <a:latin typeface="Arial Narrow" panose="020B0606020202030204" pitchFamily="34" charset="0"/>
              </a:rPr>
              <a:t>C- connection</a:t>
            </a:r>
          </a:p>
        </p:txBody>
      </p:sp>
      <p:sp>
        <p:nvSpPr>
          <p:cNvPr id="3" name="Content Placeholder 2"/>
          <p:cNvSpPr>
            <a:spLocks noGrp="1"/>
          </p:cNvSpPr>
          <p:nvPr>
            <p:ph idx="1"/>
          </p:nvPr>
        </p:nvSpPr>
        <p:spPr/>
        <p:txBody>
          <a:bodyPr>
            <a:normAutofit/>
          </a:bodyPr>
          <a:lstStyle/>
          <a:p>
            <a:r>
              <a:rPr lang="en-US" b="1" dirty="0">
                <a:solidFill>
                  <a:srgbClr val="002060"/>
                </a:solidFill>
                <a:latin typeface="Arial Narrow" panose="020B0606020202030204" pitchFamily="34" charset="0"/>
              </a:rPr>
              <a:t>Connections with other people</a:t>
            </a:r>
          </a:p>
          <a:p>
            <a:r>
              <a:rPr lang="en-US" b="1" dirty="0">
                <a:solidFill>
                  <a:srgbClr val="002060"/>
                </a:solidFill>
                <a:latin typeface="Arial Narrow" panose="020B0606020202030204" pitchFamily="34" charset="0"/>
              </a:rPr>
              <a:t>Other communities</a:t>
            </a:r>
          </a:p>
          <a:p>
            <a:r>
              <a:rPr lang="en-US" b="1" dirty="0">
                <a:solidFill>
                  <a:srgbClr val="002060"/>
                </a:solidFill>
                <a:latin typeface="Arial Narrow" panose="020B0606020202030204" pitchFamily="34" charset="0"/>
              </a:rPr>
              <a:t>People with similar interests</a:t>
            </a:r>
          </a:p>
          <a:p>
            <a:r>
              <a:rPr lang="en-US" b="1" dirty="0">
                <a:solidFill>
                  <a:srgbClr val="002060"/>
                </a:solidFill>
                <a:latin typeface="Arial Narrow" panose="020B0606020202030204" pitchFamily="34" charset="0"/>
              </a:rPr>
              <a:t>People and things that are important to you</a:t>
            </a:r>
          </a:p>
          <a:p>
            <a:endParaRPr lang="en-US" dirty="0">
              <a:solidFill>
                <a:srgbClr val="002060"/>
              </a:solidFill>
              <a:latin typeface="Arial Narrow" panose="020B0606020202030204" pitchFamily="34" charset="0"/>
            </a:endParaRPr>
          </a:p>
          <a:p>
            <a:r>
              <a:rPr lang="en-US" sz="2200" b="1" i="1" dirty="0">
                <a:solidFill>
                  <a:srgbClr val="002060"/>
                </a:solidFill>
                <a:latin typeface="Arial Narrow" panose="020B0606020202030204" pitchFamily="34" charset="0"/>
              </a:rPr>
              <a:t>“Strong relationships afford the best protection in traumatic and stressful environments… Above all factors, we seem to be dependent on the strength and nature of our relationships with one another, with the earth on which we live, and with the God who created us.“</a:t>
            </a:r>
          </a:p>
          <a:p>
            <a:pPr marL="114300" indent="0">
              <a:buNone/>
            </a:pPr>
            <a:r>
              <a:rPr lang="en-US" sz="2200" b="1" i="1" dirty="0">
                <a:solidFill>
                  <a:srgbClr val="002060"/>
                </a:solidFill>
                <a:latin typeface="Arial Narrow" panose="020B0606020202030204" pitchFamily="34" charset="0"/>
              </a:rPr>
              <a:t>                                    (Fawcett, 2003, p.7)</a:t>
            </a:r>
          </a:p>
          <a:p>
            <a:endParaRPr lang="en-US" dirty="0"/>
          </a:p>
          <a:p>
            <a:endParaRPr lang="en-US" dirty="0"/>
          </a:p>
          <a:p>
            <a:endParaRPr lang="en-US" dirty="0"/>
          </a:p>
        </p:txBody>
      </p:sp>
    </p:spTree>
    <p:extLst>
      <p:ext uri="{BB962C8B-B14F-4D97-AF65-F5344CB8AC3E}">
        <p14:creationId xmlns:p14="http://schemas.microsoft.com/office/powerpoint/2010/main" val="988871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01654-C5BE-4CCF-9976-7CE601C4455C}"/>
              </a:ext>
            </a:extLst>
          </p:cNvPr>
          <p:cNvSpPr>
            <a:spLocks noGrp="1"/>
          </p:cNvSpPr>
          <p:nvPr>
            <p:ph type="title"/>
          </p:nvPr>
        </p:nvSpPr>
        <p:spPr/>
        <p:txBody>
          <a:bodyPr>
            <a:normAutofit/>
          </a:bodyPr>
          <a:lstStyle/>
          <a:p>
            <a:r>
              <a:rPr lang="en-US" dirty="0">
                <a:solidFill>
                  <a:srgbClr val="7030A0"/>
                </a:solidFill>
                <a:latin typeface="Arial Narrow" panose="020B0606020202030204" pitchFamily="34" charset="0"/>
              </a:rPr>
              <a:t>OK- TIME TO TALK AND SHARE RESOURCES</a:t>
            </a:r>
          </a:p>
        </p:txBody>
      </p:sp>
      <p:sp>
        <p:nvSpPr>
          <p:cNvPr id="3" name="Content Placeholder 2">
            <a:extLst>
              <a:ext uri="{FF2B5EF4-FFF2-40B4-BE49-F238E27FC236}">
                <a16:creationId xmlns:a16="http://schemas.microsoft.com/office/drawing/2014/main" id="{7619B905-C72A-48EF-9823-A3F6E2DE900A}"/>
              </a:ext>
            </a:extLst>
          </p:cNvPr>
          <p:cNvSpPr>
            <a:spLocks noGrp="1"/>
          </p:cNvSpPr>
          <p:nvPr>
            <p:ph idx="1"/>
          </p:nvPr>
        </p:nvSpPr>
        <p:spPr/>
        <p:txBody>
          <a:bodyPr/>
          <a:lstStyle/>
          <a:p>
            <a:pPr marL="514350" indent="-514350">
              <a:buFont typeface="+mj-lt"/>
              <a:buAutoNum type="arabicPeriod"/>
            </a:pPr>
            <a:r>
              <a:rPr lang="en-US" dirty="0">
                <a:solidFill>
                  <a:srgbClr val="002060"/>
                </a:solidFill>
                <a:latin typeface="Arial Narrow" panose="020B0606020202030204" pitchFamily="34" charset="0"/>
              </a:rPr>
              <a:t>WHAT HAS WORKED FOR YOU IN THE PAST? (Share with one another what you do to take care of your self, what makes you happy, what recharges you?)</a:t>
            </a:r>
          </a:p>
          <a:p>
            <a:pPr marL="514350" indent="-514350">
              <a:buFont typeface="+mj-lt"/>
              <a:buAutoNum type="arabicPeriod"/>
            </a:pPr>
            <a:r>
              <a:rPr lang="en-US" dirty="0">
                <a:solidFill>
                  <a:srgbClr val="002060"/>
                </a:solidFill>
                <a:latin typeface="Arial Narrow" panose="020B0606020202030204" pitchFamily="34" charset="0"/>
              </a:rPr>
              <a:t>What do you want to incorporate back into, or for the first time in your life?</a:t>
            </a:r>
          </a:p>
          <a:p>
            <a:pPr marL="514350" indent="-514350">
              <a:buFont typeface="+mj-lt"/>
              <a:buAutoNum type="arabicPeriod"/>
            </a:pPr>
            <a:r>
              <a:rPr lang="en-US" dirty="0">
                <a:solidFill>
                  <a:srgbClr val="002060"/>
                </a:solidFill>
                <a:latin typeface="Arial Narrow" panose="020B0606020202030204" pitchFamily="34" charset="0"/>
              </a:rPr>
              <a:t>What’s your commitment to the renewal or adding something new after our time together?  (write it down and share it!)</a:t>
            </a:r>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2936897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789900" y="3163316"/>
            <a:ext cx="8953500" cy="3333750"/>
          </a:xfrm>
          <a:prstGeom prst="ellipse">
            <a:avLst/>
          </a:prstGeom>
          <a:ln w="190500" cap="rnd">
            <a:solidFill>
              <a:srgbClr val="7030A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 name="Rectangle 5"/>
          <p:cNvSpPr/>
          <p:nvPr/>
        </p:nvSpPr>
        <p:spPr>
          <a:xfrm rot="20840700">
            <a:off x="1490685" y="571885"/>
            <a:ext cx="8752832" cy="2308324"/>
          </a:xfrm>
          <a:prstGeom prst="rect">
            <a:avLst/>
          </a:prstGeom>
          <a:noFill/>
        </p:spPr>
        <p:txBody>
          <a:bodyPr wrap="squar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7200" b="1" cap="none" spc="0" dirty="0">
                <a:ln w="12700">
                  <a:solidFill>
                    <a:schemeClr val="accent1"/>
                  </a:solidFill>
                  <a:prstDash val="solid"/>
                </a:ln>
                <a:solidFill>
                  <a:srgbClr val="002060"/>
                </a:solidFill>
                <a:effectLst>
                  <a:outerShdw dist="38100" dir="2640000" algn="bl" rotWithShape="0">
                    <a:schemeClr val="accent1"/>
                  </a:outerShdw>
                </a:effectLst>
              </a:rPr>
              <a:t>We're in this together</a:t>
            </a:r>
          </a:p>
        </p:txBody>
      </p:sp>
    </p:spTree>
    <p:extLst>
      <p:ext uri="{BB962C8B-B14F-4D97-AF65-F5344CB8AC3E}">
        <p14:creationId xmlns:p14="http://schemas.microsoft.com/office/powerpoint/2010/main" val="3705169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3BDA0-D357-4950-9216-116B6C36E1BF}"/>
              </a:ext>
            </a:extLst>
          </p:cNvPr>
          <p:cNvSpPr>
            <a:spLocks noGrp="1"/>
          </p:cNvSpPr>
          <p:nvPr>
            <p:ph type="title"/>
          </p:nvPr>
        </p:nvSpPr>
        <p:spPr>
          <a:xfrm>
            <a:off x="4559431" y="308564"/>
            <a:ext cx="6121138" cy="1325563"/>
          </a:xfrm>
        </p:spPr>
        <p:txBody>
          <a:bodyPr>
            <a:normAutofit/>
          </a:bodyPr>
          <a:lstStyle/>
          <a:p>
            <a:pPr algn="ctr"/>
            <a:r>
              <a:rPr lang="en-US" sz="4800" b="1" dirty="0">
                <a:solidFill>
                  <a:srgbClr val="7030A0"/>
                </a:solidFill>
                <a:effectLst>
                  <a:outerShdw blurRad="38100" dist="38100" dir="2700000" algn="tl">
                    <a:srgbClr val="000000">
                      <a:alpha val="43137"/>
                    </a:srgbClr>
                  </a:outerShdw>
                </a:effectLst>
                <a:latin typeface="Arial Narrow" panose="020B0606020202030204" pitchFamily="34" charset="0"/>
              </a:rPr>
              <a:t>WELL HELLO !!!!</a:t>
            </a:r>
          </a:p>
        </p:txBody>
      </p:sp>
      <p:pic>
        <p:nvPicPr>
          <p:cNvPr id="5" name="Content Placeholder 7" descr="A picture containing food&#10;&#10;Description automatically generated">
            <a:extLst>
              <a:ext uri="{FF2B5EF4-FFF2-40B4-BE49-F238E27FC236}">
                <a16:creationId xmlns:a16="http://schemas.microsoft.com/office/drawing/2014/main" id="{D551F562-055A-48E2-AE98-09CA46E581F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691293" y="2425978"/>
            <a:ext cx="5074856" cy="3870898"/>
          </a:xfrm>
          <a:prstGeom prst="roundRect">
            <a:avLst>
              <a:gd name="adj" fmla="val 4167"/>
            </a:avLst>
          </a:prstGeom>
          <a:solidFill>
            <a:srgbClr val="FFFFFF"/>
          </a:solidFill>
          <a:ln w="76200" cap="sq">
            <a:solidFill>
              <a:srgbClr val="7030A0"/>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Picture 6" descr="A picture containing plate, indoor, table, white&#10;&#10;Description automatically generated">
            <a:extLst>
              <a:ext uri="{FF2B5EF4-FFF2-40B4-BE49-F238E27FC236}">
                <a16:creationId xmlns:a16="http://schemas.microsoft.com/office/drawing/2014/main" id="{BC4C9892-8B3F-499C-B8C2-9C0C138EB13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20510" y="537329"/>
            <a:ext cx="5180197" cy="5052538"/>
          </a:xfrm>
          <a:prstGeom prst="ellipse">
            <a:avLst/>
          </a:prstGeom>
          <a:ln w="190500" cap="rnd">
            <a:solidFill>
              <a:srgbClr val="7030A0"/>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473348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e The Change - Inspirational Video">
            <a:hlinkClick r:id="" action="ppaction://media"/>
            <a:extLst>
              <a:ext uri="{FF2B5EF4-FFF2-40B4-BE49-F238E27FC236}">
                <a16:creationId xmlns:a16="http://schemas.microsoft.com/office/drawing/2014/main" id="{DC1A6701-4608-4790-B5D5-18EEBB92175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39793"/>
            <a:ext cx="12192000" cy="6136888"/>
          </a:xfrm>
          <a:prstGeom prst="rect">
            <a:avLst/>
          </a:prstGeom>
        </p:spPr>
      </p:pic>
    </p:spTree>
    <p:extLst>
      <p:ext uri="{BB962C8B-B14F-4D97-AF65-F5344CB8AC3E}">
        <p14:creationId xmlns:p14="http://schemas.microsoft.com/office/powerpoint/2010/main" val="91568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p:cNvPicPr>
            <a:picLocks noChangeAspect="1"/>
          </p:cNvPicPr>
          <p:nvPr/>
        </p:nvPicPr>
        <p:blipFill>
          <a:blip r:embed="rId2"/>
          <a:stretch>
            <a:fillRect/>
          </a:stretch>
        </p:blipFill>
        <p:spPr>
          <a:xfrm>
            <a:off x="444652" y="2007721"/>
            <a:ext cx="4851888" cy="1805650"/>
          </a:xfrm>
          <a:prstGeom prst="rect">
            <a:avLst/>
          </a:prstGeom>
          <a:ln w="228600" cap="sq" cmpd="thickThin">
            <a:solidFill>
              <a:srgbClr val="000000"/>
            </a:solidFill>
            <a:prstDash val="solid"/>
            <a:miter lim="800000"/>
          </a:ln>
          <a:effectLst>
            <a:innerShdw blurRad="76200">
              <a:srgbClr val="000000"/>
            </a:innerShdw>
          </a:effectLst>
        </p:spPr>
      </p:pic>
      <p:sp>
        <p:nvSpPr>
          <p:cNvPr id="2" name="Title 1"/>
          <p:cNvSpPr>
            <a:spLocks noGrp="1"/>
          </p:cNvSpPr>
          <p:nvPr>
            <p:ph type="title"/>
          </p:nvPr>
        </p:nvSpPr>
        <p:spPr>
          <a:xfrm>
            <a:off x="1150068" y="368386"/>
            <a:ext cx="9945279" cy="1080938"/>
          </a:xfrm>
        </p:spPr>
        <p:txBody>
          <a:bodyPr vert="horz" lIns="91440" tIns="45720" rIns="91440" bIns="45720" rtlCol="0" anchor="ctr">
            <a:normAutofit/>
          </a:bodyPr>
          <a:lstStyle/>
          <a:p>
            <a:pPr algn="ctr"/>
            <a:r>
              <a:rPr lang="en-US" sz="3200" b="1" dirty="0">
                <a:solidFill>
                  <a:srgbClr val="7030A0"/>
                </a:solidFill>
                <a:effectLst>
                  <a:outerShdw blurRad="38100" dist="38100" dir="2700000" algn="tl">
                    <a:srgbClr val="000000">
                      <a:alpha val="43137"/>
                    </a:srgbClr>
                  </a:outerShdw>
                </a:effectLst>
              </a:rPr>
              <a:t>THANK YOU FOR ALL YOU DO! </a:t>
            </a:r>
            <a:br>
              <a:rPr lang="en-US" sz="3200" b="1" dirty="0">
                <a:solidFill>
                  <a:srgbClr val="7030A0"/>
                </a:solidFill>
                <a:effectLst>
                  <a:outerShdw blurRad="38100" dist="38100" dir="2700000" algn="tl">
                    <a:srgbClr val="000000">
                      <a:alpha val="43137"/>
                    </a:srgbClr>
                  </a:outerShdw>
                </a:effectLst>
              </a:rPr>
            </a:br>
            <a:r>
              <a:rPr lang="en-US" sz="3200" b="1" dirty="0">
                <a:solidFill>
                  <a:srgbClr val="7030A0"/>
                </a:solidFill>
                <a:effectLst>
                  <a:outerShdw blurRad="38100" dist="38100" dir="2700000" algn="tl">
                    <a:srgbClr val="000000">
                      <a:alpha val="43137"/>
                    </a:srgbClr>
                  </a:outerShdw>
                </a:effectLst>
              </a:rPr>
              <a:t>THANK YOU FOR BEING YOU!!!</a:t>
            </a:r>
          </a:p>
        </p:txBody>
      </p:sp>
      <p:sp>
        <p:nvSpPr>
          <p:cNvPr id="7" name="TextBox 6"/>
          <p:cNvSpPr txBox="1"/>
          <p:nvPr/>
        </p:nvSpPr>
        <p:spPr>
          <a:xfrm>
            <a:off x="8601926" y="5900101"/>
            <a:ext cx="3379542" cy="646331"/>
          </a:xfrm>
          <a:prstGeom prst="rect">
            <a:avLst/>
          </a:prstGeom>
          <a:noFill/>
        </p:spPr>
        <p:txBody>
          <a:bodyPr wrap="square" rtlCol="0">
            <a:spAutoFit/>
          </a:bodyPr>
          <a:lstStyle/>
          <a:p>
            <a:r>
              <a:rPr lang="en-US" b="1" dirty="0">
                <a:solidFill>
                  <a:schemeClr val="tx2">
                    <a:lumMod val="50000"/>
                  </a:schemeClr>
                </a:solidFill>
              </a:rPr>
              <a:t>TAMRA OMAN</a:t>
            </a:r>
          </a:p>
          <a:p>
            <a:r>
              <a:rPr lang="en-US" b="1" dirty="0">
                <a:solidFill>
                  <a:schemeClr val="tx2">
                    <a:lumMod val="50000"/>
                  </a:schemeClr>
                </a:solidFill>
              </a:rPr>
              <a:t>myhoperoad@gmail.com</a:t>
            </a:r>
          </a:p>
        </p:txBody>
      </p:sp>
      <p:sp>
        <p:nvSpPr>
          <p:cNvPr id="3" name="TextBox 2">
            <a:extLst>
              <a:ext uri="{FF2B5EF4-FFF2-40B4-BE49-F238E27FC236}">
                <a16:creationId xmlns:a16="http://schemas.microsoft.com/office/drawing/2014/main" id="{48BC87EA-3974-428A-968E-4112560448A9}"/>
              </a:ext>
            </a:extLst>
          </p:cNvPr>
          <p:cNvSpPr txBox="1"/>
          <p:nvPr/>
        </p:nvSpPr>
        <p:spPr>
          <a:xfrm>
            <a:off x="6623276" y="1851893"/>
            <a:ext cx="4143655" cy="2308324"/>
          </a:xfrm>
          <a:prstGeom prst="rect">
            <a:avLst/>
          </a:prstGeom>
          <a:noFill/>
        </p:spPr>
        <p:txBody>
          <a:bodyPr wrap="square" rtlCol="0">
            <a:spAutoFit/>
          </a:bodyPr>
          <a:lstStyle/>
          <a:p>
            <a:pPr algn="ctr"/>
            <a:r>
              <a:rPr lang="en-US" sz="2400" b="1" i="1" dirty="0">
                <a:solidFill>
                  <a:srgbClr val="271DA7"/>
                </a:solidFill>
              </a:rPr>
              <a:t>We think it is vital to be a part of sharing HOPE wherever we can- It might be the ONE THING that reminds people THEY MATTER! </a:t>
            </a:r>
          </a:p>
        </p:txBody>
      </p:sp>
      <p:pic>
        <p:nvPicPr>
          <p:cNvPr id="5" name="Picture 4" descr="A close up of a logo&#10;&#10;Description generated with very high confidence">
            <a:extLst>
              <a:ext uri="{FF2B5EF4-FFF2-40B4-BE49-F238E27FC236}">
                <a16:creationId xmlns:a16="http://schemas.microsoft.com/office/drawing/2014/main" id="{B91BF1F8-1F27-4F4A-BC74-6ED5EEFAA3E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582338" y="4710178"/>
            <a:ext cx="3257052" cy="1277874"/>
          </a:xfrm>
          <a:prstGeom prst="rect">
            <a:avLst/>
          </a:prstGeom>
        </p:spPr>
      </p:pic>
      <p:sp>
        <p:nvSpPr>
          <p:cNvPr id="10" name="Arrow: Right 9">
            <a:extLst>
              <a:ext uri="{FF2B5EF4-FFF2-40B4-BE49-F238E27FC236}">
                <a16:creationId xmlns:a16="http://schemas.microsoft.com/office/drawing/2014/main" id="{77B75F96-66AC-416D-8497-903856F125AE}"/>
              </a:ext>
            </a:extLst>
          </p:cNvPr>
          <p:cNvSpPr/>
          <p:nvPr/>
        </p:nvSpPr>
        <p:spPr>
          <a:xfrm>
            <a:off x="444652" y="4585476"/>
            <a:ext cx="3889342" cy="1277873"/>
          </a:xfrm>
          <a:prstGeom prst="rightArrow">
            <a:avLst>
              <a:gd name="adj1" fmla="val 50000"/>
              <a:gd name="adj2" fmla="val 568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Left 11">
            <a:extLst>
              <a:ext uri="{FF2B5EF4-FFF2-40B4-BE49-F238E27FC236}">
                <a16:creationId xmlns:a16="http://schemas.microsoft.com/office/drawing/2014/main" id="{368CC6AE-4E5B-437F-A464-026987476305}"/>
              </a:ext>
            </a:extLst>
          </p:cNvPr>
          <p:cNvSpPr/>
          <p:nvPr/>
        </p:nvSpPr>
        <p:spPr>
          <a:xfrm>
            <a:off x="7924175" y="4710178"/>
            <a:ext cx="4019588" cy="1315564"/>
          </a:xfrm>
          <a:prstGeom prst="leftArrow">
            <a:avLst>
              <a:gd name="adj1" fmla="val 50000"/>
              <a:gd name="adj2" fmla="val 455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31D8EAA-3715-4333-A059-21A69FE8EA34}"/>
              </a:ext>
            </a:extLst>
          </p:cNvPr>
          <p:cNvSpPr txBox="1"/>
          <p:nvPr/>
        </p:nvSpPr>
        <p:spPr>
          <a:xfrm>
            <a:off x="8601926" y="5103982"/>
            <a:ext cx="3257052" cy="523220"/>
          </a:xfrm>
          <a:prstGeom prst="rect">
            <a:avLst/>
          </a:prstGeom>
          <a:noFill/>
        </p:spPr>
        <p:txBody>
          <a:bodyPr wrap="square" rtlCol="0">
            <a:spAutoFit/>
          </a:bodyPr>
          <a:lstStyle/>
          <a:p>
            <a:r>
              <a:rPr lang="en-US" sz="2800" b="1" dirty="0">
                <a:solidFill>
                  <a:srgbClr val="002060"/>
                </a:solidFill>
              </a:rPr>
              <a:t>LEAVE A REVIEW</a:t>
            </a:r>
          </a:p>
        </p:txBody>
      </p:sp>
      <p:sp>
        <p:nvSpPr>
          <p:cNvPr id="14" name="TextBox 13">
            <a:extLst>
              <a:ext uri="{FF2B5EF4-FFF2-40B4-BE49-F238E27FC236}">
                <a16:creationId xmlns:a16="http://schemas.microsoft.com/office/drawing/2014/main" id="{F62223F4-5070-4650-92C6-63FA0C5499A9}"/>
              </a:ext>
            </a:extLst>
          </p:cNvPr>
          <p:cNvSpPr txBox="1"/>
          <p:nvPr/>
        </p:nvSpPr>
        <p:spPr>
          <a:xfrm>
            <a:off x="835032" y="4948584"/>
            <a:ext cx="3108583" cy="523220"/>
          </a:xfrm>
          <a:prstGeom prst="rect">
            <a:avLst/>
          </a:prstGeom>
          <a:noFill/>
        </p:spPr>
        <p:txBody>
          <a:bodyPr wrap="square" rtlCol="0">
            <a:spAutoFit/>
          </a:bodyPr>
          <a:lstStyle/>
          <a:p>
            <a:r>
              <a:rPr lang="en-US" sz="2800" b="1" dirty="0">
                <a:solidFill>
                  <a:srgbClr val="002060"/>
                </a:solidFill>
              </a:rPr>
              <a:t>HOPE ROAD</a:t>
            </a:r>
          </a:p>
        </p:txBody>
      </p:sp>
    </p:spTree>
    <p:extLst>
      <p:ext uri="{BB962C8B-B14F-4D97-AF65-F5344CB8AC3E}">
        <p14:creationId xmlns:p14="http://schemas.microsoft.com/office/powerpoint/2010/main" val="430966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03221-187C-4336-A025-9CBCBBA5FB99}"/>
              </a:ext>
            </a:extLst>
          </p:cNvPr>
          <p:cNvSpPr>
            <a:spLocks noGrp="1"/>
          </p:cNvSpPr>
          <p:nvPr>
            <p:ph type="title"/>
          </p:nvPr>
        </p:nvSpPr>
        <p:spPr>
          <a:xfrm>
            <a:off x="611957" y="78779"/>
            <a:ext cx="10515600" cy="954628"/>
          </a:xfrm>
        </p:spPr>
        <p:txBody>
          <a:bodyPr>
            <a:normAutofit/>
          </a:bodyPr>
          <a:lstStyle/>
          <a:p>
            <a:pPr algn="ctr"/>
            <a:r>
              <a:rPr lang="en-US" b="1" dirty="0">
                <a:solidFill>
                  <a:srgbClr val="7030A0"/>
                </a:solidFill>
                <a:effectLst>
                  <a:outerShdw blurRad="38100" dist="38100" dir="2700000" algn="tl">
                    <a:srgbClr val="000000">
                      <a:alpha val="43137"/>
                    </a:srgbClr>
                  </a:outerShdw>
                </a:effectLst>
                <a:latin typeface="Arial Narrow" panose="020B0606020202030204" pitchFamily="34" charset="0"/>
              </a:rPr>
              <a:t>Monday, Tuesday, Wednesday…?</a:t>
            </a:r>
          </a:p>
        </p:txBody>
      </p:sp>
      <p:pic>
        <p:nvPicPr>
          <p:cNvPr id="22" name="Online Media 21">
            <a:hlinkClick r:id="" action="ppaction://media"/>
            <a:extLst>
              <a:ext uri="{FF2B5EF4-FFF2-40B4-BE49-F238E27FC236}">
                <a16:creationId xmlns:a16="http://schemas.microsoft.com/office/drawing/2014/main" id="{77D9AE2C-CB72-4FAC-AE6E-476920570405}"/>
              </a:ext>
            </a:extLst>
          </p:cNvPr>
          <p:cNvPicPr>
            <a:picLocks noGrp="1" noRot="1" noChangeAspect="1"/>
          </p:cNvPicPr>
          <p:nvPr>
            <p:ph idx="1"/>
            <a:videoFile r:link="rId1"/>
          </p:nvPr>
        </p:nvPicPr>
        <p:blipFill>
          <a:blip r:embed="rId3"/>
          <a:stretch>
            <a:fillRect/>
          </a:stretch>
        </p:blipFill>
        <p:spPr>
          <a:xfrm>
            <a:off x="216816" y="1033407"/>
            <a:ext cx="11745798" cy="5745814"/>
          </a:xfrm>
          <a:prstGeom prst="rect">
            <a:avLst/>
          </a:prstGeom>
        </p:spPr>
      </p:pic>
    </p:spTree>
    <p:extLst>
      <p:ext uri="{BB962C8B-B14F-4D97-AF65-F5344CB8AC3E}">
        <p14:creationId xmlns:p14="http://schemas.microsoft.com/office/powerpoint/2010/main" val="2882610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643AE3A3-D80E-4B35-9273-9C9107BD1A56}"/>
              </a:ext>
            </a:extLst>
          </p:cNvPr>
          <p:cNvSpPr>
            <a:spLocks noGrp="1" noChangeArrowheads="1"/>
          </p:cNvSpPr>
          <p:nvPr>
            <p:ph type="title"/>
          </p:nvPr>
        </p:nvSpPr>
        <p:spPr/>
        <p:txBody>
          <a:bodyPr>
            <a:normAutofit/>
          </a:bodyPr>
          <a:lstStyle/>
          <a:p>
            <a:pPr algn="ctr" eaLnBrk="1" hangingPunct="1">
              <a:defRPr/>
            </a:pPr>
            <a:r>
              <a:rPr lang="en-US" sz="6000" b="1" dirty="0">
                <a:solidFill>
                  <a:srgbClr val="7030A0"/>
                </a:solidFill>
                <a:latin typeface="Arial Narrow" panose="020B0606020202030204" pitchFamily="34" charset="0"/>
              </a:rPr>
              <a:t>“DEAD HORSE WISDOM”</a:t>
            </a:r>
          </a:p>
        </p:txBody>
      </p:sp>
      <p:sp>
        <p:nvSpPr>
          <p:cNvPr id="11267" name="Rectangle 3">
            <a:extLst>
              <a:ext uri="{FF2B5EF4-FFF2-40B4-BE49-F238E27FC236}">
                <a16:creationId xmlns:a16="http://schemas.microsoft.com/office/drawing/2014/main" id="{A0DA472C-6B9D-4ABC-B150-BE15D3BFB1B4}"/>
              </a:ext>
            </a:extLst>
          </p:cNvPr>
          <p:cNvSpPr>
            <a:spLocks noGrp="1" noChangeArrowheads="1"/>
          </p:cNvSpPr>
          <p:nvPr>
            <p:ph type="body" idx="1"/>
          </p:nvPr>
        </p:nvSpPr>
        <p:spPr>
          <a:xfrm>
            <a:off x="1244337" y="1574276"/>
            <a:ext cx="10237509" cy="4880499"/>
          </a:xfrm>
        </p:spPr>
        <p:txBody>
          <a:bodyPr/>
          <a:lstStyle/>
          <a:p>
            <a:pPr eaLnBrk="1" hangingPunct="1"/>
            <a:endParaRPr lang="en-US" altLang="en-US" b="1" dirty="0"/>
          </a:p>
          <a:p>
            <a:pPr algn="ctr" eaLnBrk="1" hangingPunct="1">
              <a:buFontTx/>
              <a:buNone/>
            </a:pPr>
            <a:r>
              <a:rPr lang="en-US" altLang="en-US" b="1" dirty="0"/>
              <a:t>     </a:t>
            </a:r>
            <a:r>
              <a:rPr lang="en-US" altLang="en-US" sz="4800" b="1" dirty="0">
                <a:solidFill>
                  <a:srgbClr val="002060"/>
                </a:solidFill>
                <a:latin typeface="Arial Narrow" panose="020B0606020202030204" pitchFamily="34" charset="0"/>
              </a:rPr>
              <a:t>What </a:t>
            </a:r>
            <a:r>
              <a:rPr lang="en-US" altLang="en-US" sz="4800" b="1" dirty="0" err="1">
                <a:solidFill>
                  <a:srgbClr val="002060"/>
                </a:solidFill>
                <a:latin typeface="Arial Narrow" panose="020B0606020202030204" pitchFamily="34" charset="0"/>
              </a:rPr>
              <a:t>kinda</a:t>
            </a:r>
            <a:r>
              <a:rPr lang="en-US" altLang="en-US" sz="4800" b="1" dirty="0">
                <a:solidFill>
                  <a:srgbClr val="002060"/>
                </a:solidFill>
                <a:latin typeface="Arial Narrow" panose="020B0606020202030204" pitchFamily="34" charset="0"/>
              </a:rPr>
              <a:t>’ horse are you riding??</a:t>
            </a:r>
          </a:p>
        </p:txBody>
      </p:sp>
      <p:pic>
        <p:nvPicPr>
          <p:cNvPr id="11268" name="Picture 8" descr="MC900417474[1]">
            <a:extLst>
              <a:ext uri="{FF2B5EF4-FFF2-40B4-BE49-F238E27FC236}">
                <a16:creationId xmlns:a16="http://schemas.microsoft.com/office/drawing/2014/main" id="{105B512C-66D8-4FC7-8AE0-6BA8BBCD28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200400"/>
            <a:ext cx="3200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26087-7AAA-4F26-8346-24F9DC652064}"/>
              </a:ext>
            </a:extLst>
          </p:cNvPr>
          <p:cNvSpPr>
            <a:spLocks noGrp="1"/>
          </p:cNvSpPr>
          <p:nvPr>
            <p:ph type="title"/>
          </p:nvPr>
        </p:nvSpPr>
        <p:spPr>
          <a:xfrm>
            <a:off x="443060" y="859473"/>
            <a:ext cx="10652288" cy="1399032"/>
          </a:xfrm>
        </p:spPr>
        <p:txBody>
          <a:bodyPr>
            <a:normAutofit fontScale="90000"/>
          </a:bodyPr>
          <a:lstStyle/>
          <a:p>
            <a:pPr eaLnBrk="1" hangingPunct="1">
              <a:defRPr/>
            </a:pPr>
            <a:r>
              <a:rPr lang="en-US" sz="2000" b="1" dirty="0">
                <a:solidFill>
                  <a:srgbClr val="7030A0"/>
                </a:solidFill>
              </a:rPr>
              <a:t> </a:t>
            </a:r>
            <a:r>
              <a:rPr lang="en-US" b="1" dirty="0">
                <a:solidFill>
                  <a:srgbClr val="7030A0"/>
                </a:solidFill>
                <a:effectLst>
                  <a:outerShdw blurRad="38100" dist="38100" dir="2700000" algn="tl">
                    <a:srgbClr val="000000">
                      <a:alpha val="43137"/>
                    </a:srgbClr>
                  </a:outerShdw>
                </a:effectLst>
              </a:rPr>
              <a:t>Wisdom says that when you discover you are riding a dead horse; the best strategy is to dismount.  How we often say….</a:t>
            </a:r>
            <a:br>
              <a:rPr lang="en-US" b="1" dirty="0">
                <a:solidFill>
                  <a:schemeClr val="lt1"/>
                </a:solidFill>
              </a:rPr>
            </a:br>
            <a:endParaRPr lang="en-US" dirty="0"/>
          </a:p>
        </p:txBody>
      </p:sp>
      <p:graphicFrame>
        <p:nvGraphicFramePr>
          <p:cNvPr id="4" name="Content Placeholder 3">
            <a:extLst>
              <a:ext uri="{FF2B5EF4-FFF2-40B4-BE49-F238E27FC236}">
                <a16:creationId xmlns:a16="http://schemas.microsoft.com/office/drawing/2014/main" id="{D48F73D5-B20A-4C48-972E-5414B8A291E3}"/>
              </a:ext>
            </a:extLst>
          </p:cNvPr>
          <p:cNvGraphicFramePr>
            <a:graphicFrameLocks noGrp="1"/>
          </p:cNvGraphicFramePr>
          <p:nvPr>
            <p:ph idx="1"/>
            <p:extLst>
              <p:ext uri="{D42A27DB-BD31-4B8C-83A1-F6EECF244321}">
                <p14:modId xmlns:p14="http://schemas.microsoft.com/office/powerpoint/2010/main" val="245954391"/>
              </p:ext>
            </p:extLst>
          </p:nvPr>
        </p:nvGraphicFramePr>
        <p:xfrm>
          <a:off x="678728" y="2258505"/>
          <a:ext cx="10416620" cy="4754886"/>
        </p:xfrm>
        <a:graphic>
          <a:graphicData uri="http://schemas.openxmlformats.org/drawingml/2006/table">
            <a:tbl>
              <a:tblPr firstRow="1" bandRow="1">
                <a:tableStyleId>{5C22544A-7EE6-4342-B048-85BDC9FD1C3A}</a:tableStyleId>
              </a:tblPr>
              <a:tblGrid>
                <a:gridCol w="5208310">
                  <a:extLst>
                    <a:ext uri="{9D8B030D-6E8A-4147-A177-3AD203B41FA5}">
                      <a16:colId xmlns:a16="http://schemas.microsoft.com/office/drawing/2014/main" val="20000"/>
                    </a:ext>
                  </a:extLst>
                </a:gridCol>
                <a:gridCol w="5208310">
                  <a:extLst>
                    <a:ext uri="{9D8B030D-6E8A-4147-A177-3AD203B41FA5}">
                      <a16:colId xmlns:a16="http://schemas.microsoft.com/office/drawing/2014/main" val="20001"/>
                    </a:ext>
                  </a:extLst>
                </a:gridCol>
              </a:tblGrid>
              <a:tr h="45759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kern="1200" dirty="0">
                          <a:solidFill>
                            <a:schemeClr val="lt1"/>
                          </a:solidFill>
                          <a:effectLst/>
                          <a:latin typeface="+mn-lt"/>
                          <a:ea typeface="+mn-ea"/>
                          <a:cs typeface="+mn-cs"/>
                        </a:rPr>
                        <a:t> </a:t>
                      </a:r>
                      <a:r>
                        <a:rPr kumimoji="0" lang="en-US" sz="1800" b="1" kern="1200" dirty="0">
                          <a:solidFill>
                            <a:srgbClr val="002060"/>
                          </a:solidFill>
                          <a:effectLst/>
                          <a:latin typeface="+mn-lt"/>
                          <a:ea typeface="+mn-ea"/>
                          <a:cs typeface="+mn-cs"/>
                        </a:rPr>
                        <a:t>Change riders</a:t>
                      </a:r>
                    </a:p>
                    <a:p>
                      <a:endParaRPr kumimoji="0" lang="en-US" sz="1800" b="1" kern="1200" dirty="0">
                        <a:solidFill>
                          <a:srgbClr val="002060"/>
                        </a:solidFill>
                        <a:effectLst/>
                        <a:latin typeface="+mn-lt"/>
                        <a:ea typeface="+mn-ea"/>
                        <a:cs typeface="+mn-cs"/>
                      </a:endParaRPr>
                    </a:p>
                    <a:p>
                      <a:r>
                        <a:rPr kumimoji="0" lang="en-US" sz="1800" b="1" kern="1200" dirty="0">
                          <a:solidFill>
                            <a:srgbClr val="002060"/>
                          </a:solidFill>
                          <a:effectLst/>
                          <a:latin typeface="+mn-lt"/>
                          <a:ea typeface="+mn-ea"/>
                          <a:cs typeface="+mn-cs"/>
                        </a:rPr>
                        <a:t>Harness several dead horses together for increased speed.</a:t>
                      </a:r>
                    </a:p>
                    <a:p>
                      <a:r>
                        <a:rPr kumimoji="0" lang="en-US" sz="1800" b="1" kern="1200" dirty="0">
                          <a:solidFill>
                            <a:srgbClr val="002060"/>
                          </a:solidFill>
                          <a:effectLst/>
                          <a:latin typeface="+mn-lt"/>
                          <a:ea typeface="+mn-ea"/>
                          <a:cs typeface="+mn-cs"/>
                        </a:rPr>
                        <a:t> </a:t>
                      </a:r>
                    </a:p>
                    <a:p>
                      <a:r>
                        <a:rPr kumimoji="0" lang="en-US" sz="1800" b="1" kern="1200" dirty="0">
                          <a:solidFill>
                            <a:srgbClr val="002060"/>
                          </a:solidFill>
                          <a:effectLst/>
                          <a:latin typeface="+mn-lt"/>
                          <a:ea typeface="+mn-ea"/>
                          <a:cs typeface="+mn-cs"/>
                        </a:rPr>
                        <a:t>Declare that “No horse is too dead to beat.”</a:t>
                      </a:r>
                    </a:p>
                    <a:p>
                      <a:r>
                        <a:rPr kumimoji="0" lang="en-US" sz="1800" b="1" kern="1200" dirty="0">
                          <a:solidFill>
                            <a:srgbClr val="002060"/>
                          </a:solidFill>
                          <a:effectLst/>
                          <a:latin typeface="+mn-lt"/>
                          <a:ea typeface="+mn-ea"/>
                          <a:cs typeface="+mn-cs"/>
                        </a:rPr>
                        <a:t> </a:t>
                      </a:r>
                    </a:p>
                    <a:p>
                      <a:r>
                        <a:rPr kumimoji="0" lang="en-US" sz="1800" b="1" kern="1200" dirty="0">
                          <a:solidFill>
                            <a:srgbClr val="002060"/>
                          </a:solidFill>
                          <a:effectLst/>
                          <a:latin typeface="+mn-lt"/>
                          <a:ea typeface="+mn-ea"/>
                          <a:cs typeface="+mn-cs"/>
                        </a:rPr>
                        <a:t>Provide additional funding to increase the horse’s performance.</a:t>
                      </a:r>
                    </a:p>
                    <a:p>
                      <a:r>
                        <a:rPr kumimoji="0" lang="en-US" sz="1800" b="1" kern="1200" dirty="0">
                          <a:solidFill>
                            <a:srgbClr val="002060"/>
                          </a:solidFill>
                          <a:effectLst/>
                          <a:latin typeface="+mn-lt"/>
                          <a:ea typeface="+mn-ea"/>
                          <a:cs typeface="+mn-cs"/>
                        </a:rPr>
                        <a:t> </a:t>
                      </a:r>
                    </a:p>
                    <a:p>
                      <a:r>
                        <a:rPr kumimoji="0" lang="en-US" sz="1800" b="1" kern="1200" dirty="0">
                          <a:solidFill>
                            <a:srgbClr val="002060"/>
                          </a:solidFill>
                          <a:effectLst/>
                          <a:latin typeface="+mn-lt"/>
                          <a:ea typeface="+mn-ea"/>
                          <a:cs typeface="+mn-cs"/>
                        </a:rPr>
                        <a:t>Declare the horse is “better, faster, and cheaper” dead.</a:t>
                      </a:r>
                    </a:p>
                    <a:p>
                      <a:r>
                        <a:rPr kumimoji="0" lang="en-US" sz="1800" b="1" kern="1200" dirty="0">
                          <a:solidFill>
                            <a:srgbClr val="002060"/>
                          </a:solidFill>
                          <a:effectLst/>
                          <a:latin typeface="+mn-lt"/>
                          <a:ea typeface="+mn-ea"/>
                          <a:cs typeface="+mn-cs"/>
                        </a:rPr>
                        <a:t> </a:t>
                      </a:r>
                    </a:p>
                    <a:p>
                      <a:r>
                        <a:rPr kumimoji="0" lang="en-US" sz="1800" b="1" kern="1200" dirty="0">
                          <a:solidFill>
                            <a:srgbClr val="002060"/>
                          </a:solidFill>
                          <a:effectLst/>
                          <a:latin typeface="+mn-lt"/>
                          <a:ea typeface="+mn-ea"/>
                          <a:cs typeface="+mn-cs"/>
                        </a:rPr>
                        <a:t>Study alternative uses for dead horses.</a:t>
                      </a:r>
                    </a:p>
                    <a:p>
                      <a:r>
                        <a:rPr kumimoji="0" lang="en-US" sz="1800" b="1" kern="1200" dirty="0">
                          <a:solidFill>
                            <a:srgbClr val="002060"/>
                          </a:solidFill>
                          <a:effectLst/>
                          <a:latin typeface="+mn-lt"/>
                          <a:ea typeface="+mn-ea"/>
                          <a:cs typeface="+mn-cs"/>
                        </a:rPr>
                        <a:t> </a:t>
                      </a:r>
                    </a:p>
                    <a:p>
                      <a:r>
                        <a:rPr kumimoji="0" lang="en-US" sz="1800" b="1" kern="1200" dirty="0">
                          <a:solidFill>
                            <a:schemeClr val="lt1"/>
                          </a:solidFill>
                          <a:effectLst/>
                          <a:latin typeface="+mn-lt"/>
                          <a:ea typeface="+mn-ea"/>
                          <a:cs typeface="+mn-cs"/>
                        </a:rPr>
                        <a:t> </a:t>
                      </a:r>
                    </a:p>
                    <a:p>
                      <a:endParaRPr lang="en-US" sz="1800" dirty="0"/>
                    </a:p>
                  </a:txBody>
                  <a:tcPr marT="45723" marB="45723"/>
                </a:tc>
                <a:tc>
                  <a:txBody>
                    <a:bodyPr/>
                    <a:lstStyle/>
                    <a:p>
                      <a:r>
                        <a:rPr kumimoji="0" lang="en-US" sz="1800" b="1" kern="1200" dirty="0">
                          <a:solidFill>
                            <a:schemeClr val="lt1"/>
                          </a:solidFill>
                          <a:effectLst/>
                          <a:latin typeface="+mn-lt"/>
                          <a:ea typeface="+mn-ea"/>
                          <a:cs typeface="+mn-cs"/>
                        </a:rPr>
                        <a:t> </a:t>
                      </a:r>
                      <a:endParaRPr kumimoji="0" lang="en-US" sz="1800" b="1" kern="1200" dirty="0">
                        <a:solidFill>
                          <a:srgbClr val="002060"/>
                        </a:solidFill>
                        <a:effectLst/>
                        <a:latin typeface="+mn-lt"/>
                        <a:ea typeface="+mn-ea"/>
                        <a:cs typeface="+mn-cs"/>
                      </a:endParaRPr>
                    </a:p>
                    <a:p>
                      <a:r>
                        <a:rPr kumimoji="0" lang="en-US" sz="1800" b="1" kern="1200" dirty="0">
                          <a:solidFill>
                            <a:srgbClr val="002060"/>
                          </a:solidFill>
                          <a:effectLst/>
                          <a:latin typeface="+mn-lt"/>
                          <a:ea typeface="+mn-ea"/>
                          <a:cs typeface="+mn-cs"/>
                        </a:rPr>
                        <a:t>Say things like “This is the way we always have ridden this horse.”</a:t>
                      </a:r>
                    </a:p>
                    <a:p>
                      <a:r>
                        <a:rPr kumimoji="0" lang="en-US" sz="1800" b="1" kern="1200" dirty="0">
                          <a:solidFill>
                            <a:srgbClr val="002060"/>
                          </a:solidFill>
                          <a:effectLst/>
                          <a:latin typeface="+mn-lt"/>
                          <a:ea typeface="+mn-ea"/>
                          <a:cs typeface="+mn-cs"/>
                        </a:rPr>
                        <a:t> </a:t>
                      </a:r>
                    </a:p>
                    <a:p>
                      <a:r>
                        <a:rPr kumimoji="0" lang="en-US" sz="1800" b="1" kern="1200" dirty="0">
                          <a:solidFill>
                            <a:srgbClr val="002060"/>
                          </a:solidFill>
                          <a:effectLst/>
                          <a:latin typeface="+mn-lt"/>
                          <a:ea typeface="+mn-ea"/>
                          <a:cs typeface="+mn-cs"/>
                        </a:rPr>
                        <a:t>Appoint a committee to study the horse.</a:t>
                      </a:r>
                    </a:p>
                    <a:p>
                      <a:r>
                        <a:rPr kumimoji="0" lang="en-US" sz="1800" b="1" kern="1200" dirty="0">
                          <a:solidFill>
                            <a:srgbClr val="002060"/>
                          </a:solidFill>
                          <a:effectLst/>
                          <a:latin typeface="+mn-lt"/>
                          <a:ea typeface="+mn-ea"/>
                          <a:cs typeface="+mn-cs"/>
                        </a:rPr>
                        <a:t> </a:t>
                      </a:r>
                    </a:p>
                    <a:p>
                      <a:r>
                        <a:rPr kumimoji="0" lang="en-US" sz="1800" b="1" kern="1200" dirty="0">
                          <a:solidFill>
                            <a:srgbClr val="002060"/>
                          </a:solidFill>
                          <a:effectLst/>
                          <a:latin typeface="+mn-lt"/>
                          <a:ea typeface="+mn-ea"/>
                          <a:cs typeface="+mn-cs"/>
                        </a:rPr>
                        <a:t>Arrange to visit other sites to see how they ride dead horses.</a:t>
                      </a:r>
                    </a:p>
                    <a:p>
                      <a:r>
                        <a:rPr kumimoji="0" lang="en-US" sz="1800" b="1" kern="1200" dirty="0">
                          <a:solidFill>
                            <a:srgbClr val="002060"/>
                          </a:solidFill>
                          <a:effectLst/>
                          <a:latin typeface="+mn-lt"/>
                          <a:ea typeface="+mn-ea"/>
                          <a:cs typeface="+mn-cs"/>
                        </a:rPr>
                        <a:t> </a:t>
                      </a:r>
                    </a:p>
                    <a:p>
                      <a:r>
                        <a:rPr kumimoji="0" lang="en-US" sz="1800" b="1" kern="1200" dirty="0">
                          <a:solidFill>
                            <a:srgbClr val="002060"/>
                          </a:solidFill>
                          <a:effectLst/>
                          <a:latin typeface="+mn-lt"/>
                          <a:ea typeface="+mn-ea"/>
                          <a:cs typeface="+mn-cs"/>
                        </a:rPr>
                        <a:t>Create a training session to increase our riding ability.</a:t>
                      </a:r>
                    </a:p>
                    <a:p>
                      <a:r>
                        <a:rPr kumimoji="0" lang="en-US" sz="1800" b="1" kern="1200" dirty="0">
                          <a:solidFill>
                            <a:srgbClr val="002060"/>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kern="1200" dirty="0">
                          <a:solidFill>
                            <a:srgbClr val="002060"/>
                          </a:solidFill>
                          <a:effectLst/>
                          <a:latin typeface="+mn-lt"/>
                          <a:ea typeface="+mn-ea"/>
                          <a:cs typeface="+mn-cs"/>
                        </a:rPr>
                        <a:t>Promote the dead horse to a supervisory position.</a:t>
                      </a:r>
                    </a:p>
                    <a:p>
                      <a:endParaRPr lang="en-US" sz="1800" dirty="0"/>
                    </a:p>
                  </a:txBody>
                  <a:tcPr marT="45723" marB="45723"/>
                </a:tc>
                <a:extLst>
                  <a:ext uri="{0D108BD9-81ED-4DB2-BD59-A6C34878D82A}">
                    <a16:rowId xmlns:a16="http://schemas.microsoft.com/office/drawing/2014/main" val="10000"/>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a:extLst>
              <a:ext uri="{FF2B5EF4-FFF2-40B4-BE49-F238E27FC236}">
                <a16:creationId xmlns:a16="http://schemas.microsoft.com/office/drawing/2014/main" id="{803DF2BF-E199-450A-92B1-1E7D9F6903DF}"/>
              </a:ext>
            </a:extLst>
          </p:cNvPr>
          <p:cNvSpPr>
            <a:spLocks noGrp="1" noChangeArrowheads="1"/>
          </p:cNvSpPr>
          <p:nvPr>
            <p:ph idx="1"/>
          </p:nvPr>
        </p:nvSpPr>
        <p:spPr/>
        <p:txBody>
          <a:bodyPr/>
          <a:lstStyle/>
          <a:p>
            <a:pPr eaLnBrk="1" hangingPunct="1">
              <a:buFont typeface="Wingdings 3" panose="05040102010807070707" pitchFamily="18" charset="2"/>
              <a:buNone/>
            </a:pPr>
            <a:endParaRPr lang="en-US" altLang="en-US" dirty="0"/>
          </a:p>
          <a:p>
            <a:pPr eaLnBrk="1" hangingPunct="1"/>
            <a:r>
              <a:rPr lang="en-US" altLang="en-US" sz="3200" dirty="0">
                <a:solidFill>
                  <a:srgbClr val="002060"/>
                </a:solidFill>
                <a:latin typeface="Arial Narrow" panose="020B0606020202030204" pitchFamily="34" charset="0"/>
              </a:rPr>
              <a:t>What is your favorite part of what you do?</a:t>
            </a:r>
          </a:p>
          <a:p>
            <a:pPr eaLnBrk="1" hangingPunct="1"/>
            <a:r>
              <a:rPr lang="en-US" altLang="en-US" sz="3200" dirty="0">
                <a:solidFill>
                  <a:srgbClr val="002060"/>
                </a:solidFill>
                <a:latin typeface="Arial Narrow" panose="020B0606020202030204" pitchFamily="34" charset="0"/>
              </a:rPr>
              <a:t>What is most challenging or difficult part of what you do?</a:t>
            </a:r>
          </a:p>
          <a:p>
            <a:pPr eaLnBrk="1" hangingPunct="1"/>
            <a:r>
              <a:rPr lang="en-US" altLang="en-US" sz="3200" dirty="0">
                <a:solidFill>
                  <a:srgbClr val="002060"/>
                </a:solidFill>
                <a:latin typeface="Arial Narrow" panose="020B0606020202030204" pitchFamily="34" charset="0"/>
              </a:rPr>
              <a:t>What makes you feel supported in your work?</a:t>
            </a:r>
          </a:p>
          <a:p>
            <a:pPr eaLnBrk="1" hangingPunct="1"/>
            <a:r>
              <a:rPr lang="en-US" altLang="en-US" sz="3200" dirty="0">
                <a:solidFill>
                  <a:srgbClr val="002060"/>
                </a:solidFill>
                <a:latin typeface="Arial Narrow" panose="020B0606020202030204" pitchFamily="34" charset="0"/>
              </a:rPr>
              <a:t>What doesn’t?</a:t>
            </a:r>
          </a:p>
          <a:p>
            <a:pPr eaLnBrk="1" hangingPunct="1"/>
            <a:r>
              <a:rPr lang="en-US" altLang="en-US" sz="3200" dirty="0">
                <a:solidFill>
                  <a:srgbClr val="002060"/>
                </a:solidFill>
                <a:latin typeface="Arial Narrow" panose="020B0606020202030204" pitchFamily="34" charset="0"/>
              </a:rPr>
              <a:t>Finally, what would you like it to be like?</a:t>
            </a:r>
          </a:p>
          <a:p>
            <a:pPr eaLnBrk="1" hangingPunct="1"/>
            <a:endParaRPr lang="en-US" altLang="en-US" dirty="0"/>
          </a:p>
        </p:txBody>
      </p:sp>
      <p:sp>
        <p:nvSpPr>
          <p:cNvPr id="40962" name="Rectangle 2">
            <a:extLst>
              <a:ext uri="{FF2B5EF4-FFF2-40B4-BE49-F238E27FC236}">
                <a16:creationId xmlns:a16="http://schemas.microsoft.com/office/drawing/2014/main" id="{3E045615-0327-432F-888C-EBF6E35F024A}"/>
              </a:ext>
            </a:extLst>
          </p:cNvPr>
          <p:cNvSpPr>
            <a:spLocks noGrp="1" noChangeArrowheads="1"/>
          </p:cNvSpPr>
          <p:nvPr>
            <p:ph type="title"/>
          </p:nvPr>
        </p:nvSpPr>
        <p:spPr/>
        <p:txBody>
          <a:bodyPr/>
          <a:lstStyle/>
          <a:p>
            <a:pPr>
              <a:defRPr/>
            </a:pPr>
            <a:r>
              <a:rPr lang="en-US" b="1" dirty="0">
                <a:solidFill>
                  <a:srgbClr val="7030A0"/>
                </a:solidFill>
                <a:effectLst>
                  <a:outerShdw blurRad="38100" dist="38100" dir="2700000" algn="tl">
                    <a:srgbClr val="000000">
                      <a:alpha val="43137"/>
                    </a:srgbClr>
                  </a:outerShdw>
                </a:effectLst>
                <a:latin typeface="Arial Narrow" panose="020B0606020202030204" pitchFamily="34" charset="0"/>
              </a:rPr>
              <a:t>What’s </a:t>
            </a:r>
            <a:r>
              <a:rPr lang="en-US" b="1" i="1" dirty="0">
                <a:solidFill>
                  <a:srgbClr val="7030A0"/>
                </a:solidFill>
                <a:effectLst>
                  <a:outerShdw blurRad="38100" dist="38100" dir="2700000" algn="tl">
                    <a:srgbClr val="000000">
                      <a:alpha val="43137"/>
                    </a:srgbClr>
                  </a:outerShdw>
                </a:effectLst>
                <a:latin typeface="Arial Narrow" panose="020B0606020202030204" pitchFamily="34" charset="0"/>
              </a:rPr>
              <a:t>Really</a:t>
            </a:r>
            <a:r>
              <a:rPr lang="en-US" b="1" dirty="0">
                <a:solidFill>
                  <a:srgbClr val="7030A0"/>
                </a:solidFill>
                <a:effectLst>
                  <a:outerShdw blurRad="38100" dist="38100" dir="2700000" algn="tl">
                    <a:srgbClr val="000000">
                      <a:alpha val="43137"/>
                    </a:srgbClr>
                  </a:outerShdw>
                </a:effectLst>
                <a:latin typeface="Arial Narrow" panose="020B0606020202030204" pitchFamily="34" charset="0"/>
              </a:rPr>
              <a:t> Going On?:</a:t>
            </a:r>
          </a:p>
        </p:txBody>
      </p:sp>
    </p:spTree>
    <p:extLst>
      <p:ext uri="{BB962C8B-B14F-4D97-AF65-F5344CB8AC3E}">
        <p14:creationId xmlns:p14="http://schemas.microsoft.com/office/powerpoint/2010/main" val="4289901825"/>
      </p:ext>
    </p:extLst>
  </p:cSld>
  <p:clrMapOvr>
    <a:masterClrMapping/>
  </p:clrMapOvr>
  <p:transition spd="med">
    <p:spli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a:extLst>
              <a:ext uri="{FF2B5EF4-FFF2-40B4-BE49-F238E27FC236}">
                <a16:creationId xmlns:a16="http://schemas.microsoft.com/office/drawing/2014/main" id="{197CA0BE-9D98-4847-99E9-87CEF492DB31}"/>
              </a:ext>
            </a:extLst>
          </p:cNvPr>
          <p:cNvSpPr>
            <a:spLocks noGrp="1" noChangeArrowheads="1"/>
          </p:cNvSpPr>
          <p:nvPr>
            <p:ph idx="1"/>
          </p:nvPr>
        </p:nvSpPr>
        <p:spPr/>
        <p:txBody>
          <a:bodyPr/>
          <a:lstStyle/>
          <a:p>
            <a:pPr algn="ctr" eaLnBrk="1" hangingPunct="1">
              <a:buFontTx/>
              <a:buNone/>
            </a:pPr>
            <a:r>
              <a:rPr lang="en-US" altLang="en-US" sz="4400" dirty="0">
                <a:solidFill>
                  <a:srgbClr val="7030A0"/>
                </a:solidFill>
                <a:latin typeface="Arial Narrow" panose="020B0606020202030204" pitchFamily="34" charset="0"/>
              </a:rPr>
              <a:t> </a:t>
            </a:r>
            <a:r>
              <a:rPr lang="en-US" altLang="en-US" sz="4400" b="1" dirty="0">
                <a:solidFill>
                  <a:srgbClr val="7030A0"/>
                </a:solidFill>
                <a:effectLst>
                  <a:outerShdw blurRad="38100" dist="38100" dir="2700000" algn="tl">
                    <a:srgbClr val="000000">
                      <a:alpha val="43137"/>
                    </a:srgbClr>
                  </a:outerShdw>
                </a:effectLst>
                <a:latin typeface="Arial Narrow" panose="020B0606020202030204" pitchFamily="34" charset="0"/>
              </a:rPr>
              <a:t>what’s in it for you??</a:t>
            </a:r>
          </a:p>
        </p:txBody>
      </p:sp>
      <p:sp>
        <p:nvSpPr>
          <p:cNvPr id="34818" name="Rectangle 2">
            <a:extLst>
              <a:ext uri="{FF2B5EF4-FFF2-40B4-BE49-F238E27FC236}">
                <a16:creationId xmlns:a16="http://schemas.microsoft.com/office/drawing/2014/main" id="{6CF94725-4691-44C4-8F48-8C0193D99E48}"/>
              </a:ext>
            </a:extLst>
          </p:cNvPr>
          <p:cNvSpPr>
            <a:spLocks noGrp="1" noChangeArrowheads="1"/>
          </p:cNvSpPr>
          <p:nvPr>
            <p:ph type="title"/>
          </p:nvPr>
        </p:nvSpPr>
        <p:spPr/>
        <p:txBody>
          <a:bodyPr/>
          <a:lstStyle/>
          <a:p>
            <a:pPr>
              <a:defRPr/>
            </a:pPr>
            <a:r>
              <a:rPr lang="en-US" b="1" dirty="0">
                <a:solidFill>
                  <a:srgbClr val="7030A0"/>
                </a:solidFill>
                <a:effectLst>
                  <a:outerShdw blurRad="38100" dist="38100" dir="2700000" algn="tl">
                    <a:srgbClr val="000000">
                      <a:alpha val="43137"/>
                    </a:srgbClr>
                  </a:outerShdw>
                </a:effectLst>
                <a:latin typeface="Arial Narrow" panose="020B0606020202030204" pitchFamily="34" charset="0"/>
              </a:rPr>
              <a:t>Have you figured out…</a:t>
            </a:r>
          </a:p>
        </p:txBody>
      </p:sp>
      <p:pic>
        <p:nvPicPr>
          <p:cNvPr id="16388" name="Picture 4" descr="MC900054881[1]">
            <a:extLst>
              <a:ext uri="{FF2B5EF4-FFF2-40B4-BE49-F238E27FC236}">
                <a16:creationId xmlns:a16="http://schemas.microsoft.com/office/drawing/2014/main" id="{6E9611E5-5C70-4C20-8B7C-4C687AD23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362201"/>
            <a:ext cx="3194050"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a:extLst>
              <a:ext uri="{FF2B5EF4-FFF2-40B4-BE49-F238E27FC236}">
                <a16:creationId xmlns:a16="http://schemas.microsoft.com/office/drawing/2014/main" id="{F8B7160E-B8E9-406D-8E50-85DBBC83DCA6}"/>
              </a:ext>
            </a:extLst>
          </p:cNvPr>
          <p:cNvSpPr>
            <a:spLocks noGrp="1" noChangeArrowheads="1"/>
          </p:cNvSpPr>
          <p:nvPr>
            <p:ph idx="1"/>
          </p:nvPr>
        </p:nvSpPr>
        <p:spPr>
          <a:xfrm>
            <a:off x="612742" y="1828800"/>
            <a:ext cx="9140858" cy="4122738"/>
          </a:xfrm>
        </p:spPr>
        <p:txBody>
          <a:bodyPr/>
          <a:lstStyle/>
          <a:p>
            <a:pPr algn="ctr" eaLnBrk="1" hangingPunct="1">
              <a:lnSpc>
                <a:spcPct val="90000"/>
              </a:lnSpc>
              <a:buFontTx/>
              <a:buNone/>
            </a:pPr>
            <a:endParaRPr lang="en-US" altLang="en-US" sz="4400" i="1" dirty="0">
              <a:solidFill>
                <a:schemeClr val="tx2"/>
              </a:solidFill>
            </a:endParaRPr>
          </a:p>
          <a:p>
            <a:pPr algn="ctr" eaLnBrk="1" hangingPunct="1">
              <a:lnSpc>
                <a:spcPct val="90000"/>
              </a:lnSpc>
              <a:buFontTx/>
              <a:buNone/>
            </a:pPr>
            <a:r>
              <a:rPr lang="en-US" altLang="en-US" sz="4400" b="1" i="1" dirty="0">
                <a:solidFill>
                  <a:srgbClr val="002060"/>
                </a:solidFill>
                <a:effectLst>
                  <a:outerShdw blurRad="38100" dist="38100" dir="2700000" algn="tl">
                    <a:srgbClr val="000000">
                      <a:alpha val="43137"/>
                    </a:srgbClr>
                  </a:outerShdw>
                </a:effectLst>
                <a:latin typeface="Arial Narrow" panose="020B0606020202030204" pitchFamily="34" charset="0"/>
              </a:rPr>
              <a:t>With Ourselves!</a:t>
            </a:r>
          </a:p>
          <a:p>
            <a:pPr algn="ctr" eaLnBrk="1" hangingPunct="1">
              <a:lnSpc>
                <a:spcPct val="90000"/>
              </a:lnSpc>
              <a:buFontTx/>
              <a:buNone/>
            </a:pPr>
            <a:endParaRPr lang="en-US" altLang="en-US" sz="4400" b="1" i="1" dirty="0">
              <a:solidFill>
                <a:srgbClr val="002060"/>
              </a:solidFill>
              <a:effectLst>
                <a:outerShdw blurRad="38100" dist="38100" dir="2700000" algn="tl">
                  <a:srgbClr val="000000">
                    <a:alpha val="43137"/>
                  </a:srgbClr>
                </a:outerShdw>
              </a:effectLst>
              <a:latin typeface="Arial Narrow" panose="020B0606020202030204" pitchFamily="34" charset="0"/>
            </a:endParaRPr>
          </a:p>
          <a:p>
            <a:pPr algn="ctr" eaLnBrk="1" hangingPunct="1">
              <a:lnSpc>
                <a:spcPct val="90000"/>
              </a:lnSpc>
              <a:buFontTx/>
              <a:buNone/>
            </a:pPr>
            <a:r>
              <a:rPr lang="en-US" altLang="en-US" sz="4400" b="1" i="1" dirty="0">
                <a:solidFill>
                  <a:srgbClr val="002060"/>
                </a:solidFill>
                <a:effectLst>
                  <a:outerShdw blurRad="38100" dist="38100" dir="2700000" algn="tl">
                    <a:srgbClr val="000000">
                      <a:alpha val="43137"/>
                    </a:srgbClr>
                  </a:outerShdw>
                </a:effectLst>
                <a:latin typeface="Arial Narrow" panose="020B0606020202030204" pitchFamily="34" charset="0"/>
              </a:rPr>
              <a:t>Be the change you want to see in the world-</a:t>
            </a:r>
            <a:r>
              <a:rPr lang="en-US" altLang="en-US" sz="4400" i="1" dirty="0">
                <a:solidFill>
                  <a:srgbClr val="002060"/>
                </a:solidFill>
                <a:latin typeface="Arial Narrow" panose="020B0606020202030204" pitchFamily="34" charset="0"/>
              </a:rPr>
              <a:t> </a:t>
            </a:r>
            <a:r>
              <a:rPr lang="en-US" altLang="en-US" i="1" dirty="0">
                <a:solidFill>
                  <a:srgbClr val="002060"/>
                </a:solidFill>
                <a:latin typeface="Arial Narrow" panose="020B0606020202030204" pitchFamily="34" charset="0"/>
              </a:rPr>
              <a:t>Mahatma Gandhi</a:t>
            </a:r>
          </a:p>
          <a:p>
            <a:pPr algn="ctr" eaLnBrk="1" hangingPunct="1">
              <a:lnSpc>
                <a:spcPct val="90000"/>
              </a:lnSpc>
              <a:buFontTx/>
              <a:buNone/>
            </a:pPr>
            <a:endParaRPr lang="en-US" altLang="en-US" sz="4400" i="1" dirty="0">
              <a:solidFill>
                <a:schemeClr val="tx2"/>
              </a:solidFill>
            </a:endParaRPr>
          </a:p>
          <a:p>
            <a:pPr algn="ctr" eaLnBrk="1" hangingPunct="1">
              <a:lnSpc>
                <a:spcPct val="90000"/>
              </a:lnSpc>
              <a:buFontTx/>
              <a:buNone/>
            </a:pPr>
            <a:endParaRPr lang="en-US" altLang="en-US" sz="6000" i="1" dirty="0">
              <a:solidFill>
                <a:srgbClr val="008000"/>
              </a:solidFill>
            </a:endParaRPr>
          </a:p>
        </p:txBody>
      </p:sp>
      <p:sp>
        <p:nvSpPr>
          <p:cNvPr id="41986" name="Rectangle 2">
            <a:extLst>
              <a:ext uri="{FF2B5EF4-FFF2-40B4-BE49-F238E27FC236}">
                <a16:creationId xmlns:a16="http://schemas.microsoft.com/office/drawing/2014/main" id="{E28107EE-FF93-49A6-9287-FEDA7ADF6958}"/>
              </a:ext>
            </a:extLst>
          </p:cNvPr>
          <p:cNvSpPr>
            <a:spLocks noGrp="1" noChangeArrowheads="1"/>
          </p:cNvSpPr>
          <p:nvPr>
            <p:ph type="title"/>
          </p:nvPr>
        </p:nvSpPr>
        <p:spPr/>
        <p:txBody>
          <a:bodyPr>
            <a:normAutofit/>
          </a:bodyPr>
          <a:lstStyle/>
          <a:p>
            <a:pPr algn="ctr">
              <a:defRPr/>
            </a:pPr>
            <a:r>
              <a:rPr lang="en-US" sz="6000" b="1" dirty="0">
                <a:solidFill>
                  <a:srgbClr val="7030A0"/>
                </a:solidFill>
                <a:effectLst>
                  <a:outerShdw blurRad="38100" dist="38100" dir="2700000" algn="tl">
                    <a:srgbClr val="000000">
                      <a:alpha val="43137"/>
                    </a:srgbClr>
                  </a:outerShdw>
                </a:effectLst>
                <a:latin typeface="Arial Narrow" panose="020B0606020202030204" pitchFamily="34" charset="0"/>
              </a:rPr>
              <a:t>Where Do We Begin??</a:t>
            </a:r>
          </a:p>
        </p:txBody>
      </p:sp>
    </p:spTree>
    <p:extLst>
      <p:ext uri="{BB962C8B-B14F-4D97-AF65-F5344CB8AC3E}">
        <p14:creationId xmlns:p14="http://schemas.microsoft.com/office/powerpoint/2010/main" val="3439118933"/>
      </p:ext>
    </p:extLst>
  </p:cSld>
  <p:clrMapOvr>
    <a:masterClrMapping/>
  </p:clrMapOvr>
  <p:transition spd="med">
    <p:split/>
  </p:transition>
</p:sld>
</file>

<file path=ppt/theme/theme1.xml><?xml version="1.0" encoding="utf-8"?>
<a:theme xmlns:a="http://schemas.openxmlformats.org/drawingml/2006/main" name="Melancholy abstract design template">
  <a:themeElements>
    <a:clrScheme name="Hope Road">
      <a:dk1>
        <a:srgbClr val="AEABAB"/>
      </a:dk1>
      <a:lt1>
        <a:srgbClr val="BFBFBF"/>
      </a:lt1>
      <a:dk2>
        <a:srgbClr val="8496B0"/>
      </a:dk2>
      <a:lt2>
        <a:srgbClr val="D6DCE4"/>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lancholy abstract design slides.potx" id="{0C631111-0761-4095-80FF-907E1270642A}" vid="{4C722CC6-EA24-4B9B-A48E-3EC5DC6964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1475</Words>
  <Application>Microsoft Office PowerPoint</Application>
  <PresentationFormat>Widescreen</PresentationFormat>
  <Paragraphs>211</Paragraphs>
  <Slides>31</Slides>
  <Notes>8</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Arial Narrow</vt:lpstr>
      <vt:lpstr>Calibri</vt:lpstr>
      <vt:lpstr>Century Gothic</vt:lpstr>
      <vt:lpstr>Eras Demi ITC</vt:lpstr>
      <vt:lpstr>Wingdings</vt:lpstr>
      <vt:lpstr>Wingdings 3</vt:lpstr>
      <vt:lpstr>Melancholy abstract design template</vt:lpstr>
      <vt:lpstr>What to do when everything  catches up with you??</vt:lpstr>
      <vt:lpstr>WELCOME!! GLAD YOU ARE HERE!!</vt:lpstr>
      <vt:lpstr>WELL HELLO !!!!</vt:lpstr>
      <vt:lpstr>Monday, Tuesday, Wednesday…?</vt:lpstr>
      <vt:lpstr>“DEAD HORSE WISDOM”</vt:lpstr>
      <vt:lpstr> Wisdom says that when you discover you are riding a dead horse; the best strategy is to dismount.  How we often say…. </vt:lpstr>
      <vt:lpstr>What’s Really Going On?:</vt:lpstr>
      <vt:lpstr>Have you figured out…</vt:lpstr>
      <vt:lpstr>Where Do We Begin??</vt:lpstr>
      <vt:lpstr>WHAT DO WE ALL WANT???</vt:lpstr>
      <vt:lpstr>PowerPoint Presentation</vt:lpstr>
      <vt:lpstr>THE REALITY- BY THE NUMBERS</vt:lpstr>
      <vt:lpstr>PREVALANCE</vt:lpstr>
      <vt:lpstr>Prevalence  Child Welfare Workers</vt:lpstr>
      <vt:lpstr>Prevalence</vt:lpstr>
      <vt:lpstr>Who’s got it?? Signs and Symptoms</vt:lpstr>
      <vt:lpstr>What’s it look like in your work</vt:lpstr>
      <vt:lpstr>What’s it look like at home?</vt:lpstr>
      <vt:lpstr>What’s Really Going On?:</vt:lpstr>
      <vt:lpstr>WHY IS ANY OF THIS IMPORTANT?</vt:lpstr>
      <vt:lpstr>THE DREAM</vt:lpstr>
      <vt:lpstr>Let’s take a look at time &amp; commitment</vt:lpstr>
      <vt:lpstr>HOPE! That’s what’s in it for me</vt:lpstr>
      <vt:lpstr>So now what??</vt:lpstr>
      <vt:lpstr>Where to begin The ABC's </vt:lpstr>
      <vt:lpstr>B- Balance</vt:lpstr>
      <vt:lpstr>C- connection</vt:lpstr>
      <vt:lpstr>OK- TIME TO TALK AND SHARE RESOURCES</vt:lpstr>
      <vt:lpstr>PowerPoint Presentation</vt:lpstr>
      <vt:lpstr>PowerPoint Presentation</vt:lpstr>
      <vt:lpstr>THANK YOU FOR ALL YOU DO!  THANK YOU FOR BEING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to do when everything catches up with you??</dc:title>
  <dc:creator>Tamra Oman</dc:creator>
  <cp:lastModifiedBy>Tamra Oman</cp:lastModifiedBy>
  <cp:revision>6</cp:revision>
  <dcterms:created xsi:type="dcterms:W3CDTF">2019-10-04T15:22:36Z</dcterms:created>
  <dcterms:modified xsi:type="dcterms:W3CDTF">2019-10-04T15:53:18Z</dcterms:modified>
</cp:coreProperties>
</file>