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8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9" r:id="rId15"/>
    <p:sldId id="265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D78"/>
    <a:srgbClr val="DBE3EB"/>
    <a:srgbClr val="DCE6F2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858" autoAdjust="0"/>
  </p:normalViewPr>
  <p:slideViewPr>
    <p:cSldViewPr>
      <p:cViewPr>
        <p:scale>
          <a:sx n="80" d="100"/>
          <a:sy n="80" d="100"/>
        </p:scale>
        <p:origin x="-1002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64C2D-F69B-4F01-A633-811AE6B940C9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65073-8CE2-4E58-BCFD-C38218166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80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Psychosocial</a:t>
            </a:r>
            <a:r>
              <a:rPr lang="en-US" baseline="0" dirty="0" smtClean="0"/>
              <a:t> Rehabilitation Services that </a:t>
            </a:r>
            <a:r>
              <a:rPr lang="en-US" dirty="0" smtClean="0"/>
              <a:t>assist an individual to address ones needs </a:t>
            </a:r>
          </a:p>
          <a:p>
            <a:r>
              <a:rPr lang="en-US" dirty="0" smtClean="0"/>
              <a:t>Services are home and community based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65073-8CE2-4E58-BCFD-C382181660C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52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Home – Having a stable and safe place to live</a:t>
            </a:r>
          </a:p>
          <a:p>
            <a:r>
              <a:rPr lang="en-US" dirty="0" smtClean="0"/>
              <a:t>Health – Overcoming or managing one’s disease(s) or symptoms and making informed, healthy choices that support overall well-being</a:t>
            </a:r>
          </a:p>
          <a:p>
            <a:r>
              <a:rPr lang="en-US" dirty="0" smtClean="0"/>
              <a:t>Purpose – Conducting meaningful daily activities </a:t>
            </a:r>
          </a:p>
          <a:p>
            <a:r>
              <a:rPr lang="en-US" dirty="0" smtClean="0"/>
              <a:t>Community – Having relationship and social networks that provide support, friendship, love and hope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65073-8CE2-4E58-BCFD-C382181660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66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76200" y="-127000"/>
            <a:ext cx="9296400" cy="3495896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76200" y="3488638"/>
            <a:ext cx="9296400" cy="3597961"/>
          </a:xfrm>
          <a:prstGeom prst="rect">
            <a:avLst/>
          </a:prstGeom>
          <a:solidFill>
            <a:srgbClr val="DBE3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381000" y="177800"/>
            <a:ext cx="8382000" cy="243840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4241800"/>
            <a:ext cx="8229600" cy="2032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2400">
                <a:solidFill>
                  <a:srgbClr val="003D78"/>
                </a:solidFill>
              </a:defRPr>
            </a:lvl1pPr>
          </a:lstStyle>
          <a:p>
            <a:pPr lvl="0"/>
            <a:r>
              <a:rPr lang="en-US" dirty="0" smtClean="0"/>
              <a:t>Presenter Name</a:t>
            </a:r>
            <a:br>
              <a:rPr lang="en-US" dirty="0" smtClean="0"/>
            </a:br>
            <a:r>
              <a:rPr lang="en-US" dirty="0" smtClean="0"/>
              <a:t>Job Title</a:t>
            </a:r>
            <a:br>
              <a:rPr lang="en-US" dirty="0" smtClean="0"/>
            </a:br>
            <a:r>
              <a:rPr lang="en-US" dirty="0" smtClean="0"/>
              <a:t>Date of Presentation</a:t>
            </a:r>
            <a:endParaRPr lang="en-US" dirty="0"/>
          </a:p>
        </p:txBody>
      </p:sp>
      <p:sp>
        <p:nvSpPr>
          <p:cNvPr id="13" name="Pentagon 12"/>
          <p:cNvSpPr/>
          <p:nvPr userDrawn="1"/>
        </p:nvSpPr>
        <p:spPr>
          <a:xfrm>
            <a:off x="-228600" y="6568440"/>
            <a:ext cx="9220200" cy="365760"/>
          </a:xfrm>
          <a:prstGeom prst="homePlate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-76200" y="6597432"/>
            <a:ext cx="929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Century" panose="02040604050505020304" pitchFamily="18" charset="0"/>
              </a:rPr>
              <a:t>Wisconsin Department of Health Services</a:t>
            </a:r>
            <a:endParaRPr lang="en-US" sz="1400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771900" y="2626312"/>
            <a:ext cx="1600200" cy="1600200"/>
            <a:chOff x="4335780" y="2654366"/>
            <a:chExt cx="1600200" cy="1600200"/>
          </a:xfrm>
        </p:grpSpPr>
        <p:sp>
          <p:nvSpPr>
            <p:cNvPr id="15" name="Oval 14"/>
            <p:cNvSpPr>
              <a:spLocks noChangeAspect="1"/>
            </p:cNvSpPr>
            <p:nvPr userDrawn="1"/>
          </p:nvSpPr>
          <p:spPr>
            <a:xfrm>
              <a:off x="4335780" y="2654366"/>
              <a:ext cx="1600200" cy="1600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" name="Picture 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0080" y="2768666"/>
              <a:ext cx="1371600" cy="1371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29482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05350"/>
            <a:ext cx="8229600" cy="731520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5443536"/>
            <a:ext cx="8229600" cy="82296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add description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1" hasCustomPrompt="1"/>
          </p:nvPr>
        </p:nvSpPr>
        <p:spPr>
          <a:xfrm>
            <a:off x="457200" y="533400"/>
            <a:ext cx="82296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40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457200" y="274319"/>
            <a:ext cx="8229600" cy="594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399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709928"/>
            <a:ext cx="8229600" cy="4572000"/>
          </a:xfrm>
        </p:spPr>
        <p:txBody>
          <a:bodyPr/>
          <a:lstStyle/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Placeholder 2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401040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90C4117-9789-4344-93C0-7CBAAFE65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920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76200" y="4964956"/>
            <a:ext cx="8915400" cy="146304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52400" y="5124976"/>
            <a:ext cx="8101012" cy="11430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219200"/>
            <a:ext cx="8229600" cy="18288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381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09928"/>
            <a:ext cx="4023360" cy="4572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63440" y="1709928"/>
            <a:ext cx="4023360" cy="4572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5" name="Title Placeholder 2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401040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90C4117-9789-4344-93C0-7CBAAFE65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53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2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401040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90C4117-9789-4344-93C0-7CBAAFE65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5943600" y="1709928"/>
            <a:ext cx="2743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Options: Type without bullets (turn off bullets in Paragraph section of Home tab) or type with bullets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10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457200" y="1709928"/>
            <a:ext cx="5486400" cy="4572000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</a:p>
        </p:txBody>
      </p:sp>
    </p:spTree>
    <p:extLst>
      <p:ext uri="{BB962C8B-B14F-4D97-AF65-F5344CB8AC3E}">
        <p14:creationId xmlns:p14="http://schemas.microsoft.com/office/powerpoint/2010/main" val="424271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2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401040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90C4117-9789-4344-93C0-7CBAAFE65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457200" y="1709928"/>
            <a:ext cx="2743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Options: Type without bullets (turn off bullets in Paragraph section of Home tab) or type with bullets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8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200400" y="1709928"/>
            <a:ext cx="5486400" cy="4572000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</a:p>
        </p:txBody>
      </p:sp>
    </p:spTree>
    <p:extLst>
      <p:ext uri="{BB962C8B-B14F-4D97-AF65-F5344CB8AC3E}">
        <p14:creationId xmlns:p14="http://schemas.microsoft.com/office/powerpoint/2010/main" val="107336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706880"/>
            <a:ext cx="4023360" cy="914400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0" algn="l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628519"/>
            <a:ext cx="4023360" cy="3653409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63440" y="1706880"/>
            <a:ext cx="4023360" cy="914400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0" algn="l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63442" y="2624328"/>
            <a:ext cx="4023360" cy="365760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7" name="Title Placeholder 2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401040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90C4117-9789-4344-93C0-7CBAAFE65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43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706880"/>
            <a:ext cx="8229600" cy="914400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0" algn="l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628519"/>
            <a:ext cx="4023360" cy="3653409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63442" y="2624328"/>
            <a:ext cx="4023360" cy="365760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7" name="Title Placeholder 2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401040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90C4117-9789-4344-93C0-7CBAAFE65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9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182880"/>
            <a:ext cx="3008313" cy="1162051"/>
          </a:xfrm>
        </p:spPr>
        <p:txBody>
          <a:bodyPr anchor="b">
            <a:normAutofit/>
          </a:bodyPr>
          <a:lstStyle>
            <a:lvl1pPr algn="l">
              <a:defRPr sz="2400" b="1" baseline="0"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74720" y="182880"/>
            <a:ext cx="5212080" cy="6094095"/>
          </a:xfrm>
        </p:spPr>
        <p:txBody>
          <a:bodyPr/>
          <a:lstStyle>
            <a:lvl1pPr marL="0" indent="0">
              <a:buNone/>
              <a:defRPr sz="2800"/>
            </a:lvl1pPr>
            <a:lvl2pPr marL="230187" indent="0">
              <a:buNone/>
              <a:defRPr sz="2400"/>
            </a:lvl2pPr>
            <a:lvl3pPr marL="457200" indent="0">
              <a:buNone/>
              <a:defRPr sz="2000"/>
            </a:lvl3pPr>
            <a:lvl4pPr marL="690563" indent="0">
              <a:buNone/>
              <a:defRPr sz="1800"/>
            </a:lvl4pPr>
            <a:lvl5pPr marL="914400" indent="0">
              <a:buNone/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2" y="1356359"/>
            <a:ext cx="3008313" cy="492061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33869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entagon 13"/>
          <p:cNvSpPr/>
          <p:nvPr/>
        </p:nvSpPr>
        <p:spPr>
          <a:xfrm>
            <a:off x="-76200" y="6401251"/>
            <a:ext cx="8915400" cy="365760"/>
          </a:xfrm>
          <a:prstGeom prst="homePlate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6430243"/>
            <a:ext cx="8839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Century" panose="02040604050505020304" pitchFamily="18" charset="0"/>
              </a:rPr>
              <a:t>To protect and promote the health and safety of the people of Wisconsin</a:t>
            </a:r>
            <a:endParaRPr lang="en-US" sz="1400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709928"/>
            <a:ext cx="82296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401040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90C4117-9789-4344-93C0-7CBAAFE65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03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7" r:id="rId5"/>
    <p:sldLayoutId id="2147483658" r:id="rId6"/>
    <p:sldLayoutId id="2147483653" r:id="rId7"/>
    <p:sldLayoutId id="2147483659" r:id="rId8"/>
    <p:sldLayoutId id="2147483654" r:id="rId9"/>
    <p:sldLayoutId id="2147483655" r:id="rId10"/>
    <p:sldLayoutId id="214748365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231775" indent="-231775" algn="l" defTabSz="914400" rtl="0" eaLnBrk="1" latinLnBrk="0" hangingPunct="1">
        <a:spcBef>
          <a:spcPts val="300"/>
        </a:spcBef>
        <a:buFont typeface="Wingdings" panose="05000000000000000000" pitchFamily="2" charset="2"/>
        <a:buChar char="§"/>
        <a:defRPr sz="3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3838" algn="l" defTabSz="914400" rtl="0" eaLnBrk="1" latinLnBrk="0" hangingPunct="1">
        <a:spcBef>
          <a:spcPts val="300"/>
        </a:spcBef>
        <a:buSzPct val="85000"/>
        <a:buFont typeface="Courier New" panose="02070309020205020404" pitchFamily="49" charset="0"/>
        <a:buChar char="o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228600" algn="l" defTabSz="914400" rtl="0" eaLnBrk="1" latinLnBrk="0" hangingPunct="1">
        <a:spcBef>
          <a:spcPts val="300"/>
        </a:spcBef>
        <a:buSzPct val="85000"/>
        <a:buFont typeface="Arial" panose="020B0604020202020204" pitchFamily="34" charset="0"/>
        <a:buChar char="♦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911225" indent="-228600" algn="l" defTabSz="914400" rtl="0" eaLnBrk="1" latinLnBrk="0" hangingPunct="1">
        <a:spcBef>
          <a:spcPts val="300"/>
        </a:spcBef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149350" indent="-228600" algn="l" defTabSz="914400" rtl="0" eaLnBrk="1" latinLnBrk="0" hangingPunct="1">
        <a:spcBef>
          <a:spcPts val="3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langeston.hughes@dhs.wisconsin.gov" TargetMode="External"/><Relationship Id="rId2" Type="http://schemas.openxmlformats.org/officeDocument/2006/relationships/hyperlink" Target="mailto:danielle.grahamheine@dhs.wisconsi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Comprehensive Community Services (CCS)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smtClean="0"/>
              <a:t>Danielle Graham-Heine, MS</a:t>
            </a:r>
          </a:p>
          <a:p>
            <a:r>
              <a:rPr lang="de-DE" smtClean="0"/>
              <a:t>Langeston Hughes</a:t>
            </a:r>
          </a:p>
          <a:p>
            <a:r>
              <a:rPr lang="de-DE" smtClean="0"/>
              <a:t>October 3,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60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610294"/>
          </a:xfrm>
        </p:spPr>
        <p:txBody>
          <a:bodyPr/>
          <a:lstStyle/>
          <a:p>
            <a:r>
              <a:rPr lang="en-US" dirty="0" smtClean="0"/>
              <a:t>Certified CCS Counties and Tribes</a:t>
            </a:r>
            <a:endParaRPr lang="en-US" dirty="0"/>
          </a:p>
        </p:txBody>
      </p:sp>
      <p:pic>
        <p:nvPicPr>
          <p:cNvPr id="6" name="Content Placeholder 5" descr="Comprehensive Community Services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458" y="1447800"/>
            <a:ext cx="5101084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10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286000" y="2635436"/>
            <a:ext cx="1125734" cy="79960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>
          <a:xfrm flipV="1">
            <a:off x="1837707" y="1822054"/>
            <a:ext cx="1861560" cy="86294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tailEnd type="arrow"/>
          </a:ln>
          <a:effectLst/>
        </p:spPr>
      </p:cxnSp>
      <p:sp>
        <p:nvSpPr>
          <p:cNvPr id="11" name="Rectangle 10"/>
          <p:cNvSpPr/>
          <p:nvPr/>
        </p:nvSpPr>
        <p:spPr>
          <a:xfrm>
            <a:off x="410362" y="1711312"/>
            <a:ext cx="13978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Red Cliff Tribe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200" y="2561508"/>
            <a:ext cx="25679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Lac Courte Oreilles Tribe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4572000" y="2422618"/>
            <a:ext cx="1829790" cy="505596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tailEnd type="arrow"/>
          </a:ln>
          <a:effectLst/>
        </p:spPr>
      </p:cxnSp>
      <p:sp>
        <p:nvSpPr>
          <p:cNvPr id="18" name="Rectangle 17"/>
          <p:cNvSpPr/>
          <p:nvPr/>
        </p:nvSpPr>
        <p:spPr>
          <a:xfrm>
            <a:off x="6401790" y="2209800"/>
            <a:ext cx="21224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Lac du Flambeau Tribe</a:t>
            </a:r>
          </a:p>
        </p:txBody>
      </p:sp>
    </p:spTree>
    <p:extLst>
      <p:ext uri="{BB962C8B-B14F-4D97-AF65-F5344CB8AC3E}">
        <p14:creationId xmlns:p14="http://schemas.microsoft.com/office/powerpoint/2010/main" val="2114484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mtClean="0"/>
              <a:t>Increase access to treatment and services </a:t>
            </a:r>
          </a:p>
          <a:p>
            <a:r>
              <a:rPr lang="en-US" smtClean="0"/>
              <a:t>Increase programs that promote recovery</a:t>
            </a:r>
          </a:p>
          <a:p>
            <a:r>
              <a:rPr lang="en-US" smtClean="0"/>
              <a:t>Strengthen county and tribal resources </a:t>
            </a:r>
          </a:p>
          <a:p>
            <a:r>
              <a:rPr lang="en-US" smtClean="0"/>
              <a:t>Reduce costly inpatient services and need for crisis and emergency services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CCS Goals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73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Danielle Graham-Heine, MS</a:t>
            </a:r>
          </a:p>
          <a:p>
            <a:pPr marL="0" indent="0">
              <a:buNone/>
            </a:pPr>
            <a:r>
              <a:rPr lang="en-US" dirty="0" smtClean="0"/>
              <a:t>CCS Coordinator </a:t>
            </a:r>
          </a:p>
          <a:p>
            <a:pPr marL="0" indent="0">
              <a:buNone/>
            </a:pPr>
            <a:r>
              <a:rPr lang="en-US" dirty="0" smtClean="0"/>
              <a:t>608-261-7652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danielle.grahamheine@dhs.wisconsin.gov</a:t>
            </a:r>
            <a:r>
              <a:rPr lang="en-US" dirty="0" smtClean="0"/>
              <a:t>   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Langeston Hughes</a:t>
            </a:r>
          </a:p>
          <a:p>
            <a:pPr marL="0" indent="0">
              <a:buNone/>
            </a:pPr>
            <a:r>
              <a:rPr lang="en-US" dirty="0" smtClean="0"/>
              <a:t>CCS Coordinator</a:t>
            </a:r>
          </a:p>
          <a:p>
            <a:pPr marL="0" indent="0">
              <a:buNone/>
            </a:pPr>
            <a:r>
              <a:rPr lang="en-US" dirty="0" smtClean="0"/>
              <a:t>608-266-9612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langeston.hughes@dhs.wisconsin.gov</a:t>
            </a:r>
            <a:r>
              <a:rPr lang="en-US" dirty="0" smtClean="0"/>
              <a:t>  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Contact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It is a recovery-focused integrated behavioral health program. </a:t>
            </a:r>
          </a:p>
          <a:p>
            <a:r>
              <a:rPr lang="en-US" dirty="0" smtClean="0"/>
              <a:t>It provides psychosocial rehabilitation services.</a:t>
            </a:r>
          </a:p>
          <a:p>
            <a:r>
              <a:rPr lang="en-US" dirty="0" smtClean="0"/>
              <a:t>It offers home- and community-based services.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28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Psychosocial rehabilitation services are services and supportive activities that assist members with mental health and/or substance abuse conditions to achieve their highest possible level of independent functioning, stability, and independence and to facilitate recovery.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Psychosocial Rehabilitation: Medicaid Definition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6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457200" y="2133600"/>
            <a:ext cx="8229600" cy="41483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process of a person's growth and improvement, despite a history of mental or substance use disorder in attitudes, values, feelings, goals, skills, and behavior and is measured by a decrease in dysfunctional symptoms and an increase in maintaining the person's highest level of health, wellness, stability, self-determination, and self-sufficiency.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81000"/>
            <a:ext cx="8763000" cy="1524000"/>
          </a:xfrm>
        </p:spPr>
        <p:txBody>
          <a:bodyPr>
            <a:noAutofit/>
          </a:bodyPr>
          <a:lstStyle/>
          <a:p>
            <a:r>
              <a:rPr lang="en-US" dirty="0"/>
              <a:t>Recovery: </a:t>
            </a:r>
            <a:br>
              <a:rPr lang="en-US" dirty="0"/>
            </a:br>
            <a:r>
              <a:rPr lang="en-US" dirty="0"/>
              <a:t>Wis. Admin. Code §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DHS </a:t>
            </a:r>
            <a:r>
              <a:rPr lang="en-US" dirty="0"/>
              <a:t>36.03(23)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04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457200" y="1981200"/>
            <a:ext cx="8229600" cy="43007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 process of change through which individuals improve their health and wellness, live a self-directed life, and strive to reach their full potential. Four major dimensions support recovery:</a:t>
            </a:r>
          </a:p>
          <a:p>
            <a:r>
              <a:rPr lang="en-US" dirty="0"/>
              <a:t>Health</a:t>
            </a:r>
          </a:p>
          <a:p>
            <a:r>
              <a:rPr lang="en-US" dirty="0"/>
              <a:t>Home</a:t>
            </a:r>
          </a:p>
          <a:p>
            <a:r>
              <a:rPr lang="en-US" dirty="0"/>
              <a:t>Purpose</a:t>
            </a:r>
          </a:p>
          <a:p>
            <a:r>
              <a:rPr lang="en-US" dirty="0"/>
              <a:t>Community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524000"/>
          </a:xfrm>
        </p:spPr>
        <p:txBody>
          <a:bodyPr>
            <a:noAutofit/>
          </a:bodyPr>
          <a:lstStyle/>
          <a:p>
            <a:r>
              <a:rPr lang="en-US" dirty="0"/>
              <a:t>Recovery: Substance Abuse and Mental Health Services Administration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44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Medical items and services that are "reasonable and necessary” for the diagnosis or treatment of illness or injury or to improve the functioning of the person.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Necessity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10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mtClean="0"/>
              <a:t>Coordinated and comprehensive array of services</a:t>
            </a:r>
          </a:p>
          <a:p>
            <a:r>
              <a:rPr lang="en-US" smtClean="0"/>
              <a:t>Person-centered planning and services</a:t>
            </a:r>
          </a:p>
          <a:p>
            <a:r>
              <a:rPr lang="en-US" smtClean="0"/>
              <a:t>Person driven</a:t>
            </a:r>
          </a:p>
          <a:p>
            <a:r>
              <a:rPr lang="en-US" smtClean="0"/>
              <a:t>Team approach (family and natural supports)</a:t>
            </a:r>
          </a:p>
          <a:p>
            <a:r>
              <a:rPr lang="en-US" smtClean="0"/>
              <a:t>Individualized (no cookie cutter) services</a:t>
            </a:r>
          </a:p>
          <a:p>
            <a:r>
              <a:rPr lang="en-US" smtClean="0"/>
              <a:t>Trauma-informed care approach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CCS Promotes Recovery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82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CCS Service Array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457200" y="1590304"/>
            <a:ext cx="41148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Screening and assessment</a:t>
            </a:r>
          </a:p>
          <a:p>
            <a:r>
              <a:rPr lang="en-US" sz="3200" dirty="0" smtClean="0"/>
              <a:t>Service planning</a:t>
            </a:r>
          </a:p>
          <a:p>
            <a:r>
              <a:rPr lang="en-US" sz="3200" dirty="0" smtClean="0"/>
              <a:t>Service facilitation</a:t>
            </a:r>
          </a:p>
          <a:p>
            <a:r>
              <a:rPr lang="en-US" sz="3200" dirty="0" smtClean="0"/>
              <a:t>Diagnostic evaluation</a:t>
            </a:r>
          </a:p>
          <a:p>
            <a:r>
              <a:rPr lang="en-US" sz="3200" dirty="0" smtClean="0"/>
              <a:t>Medication management</a:t>
            </a:r>
          </a:p>
          <a:p>
            <a:r>
              <a:rPr lang="en-US" sz="3200" dirty="0" smtClean="0"/>
              <a:t>Physical health monitoring</a:t>
            </a:r>
          </a:p>
          <a:p>
            <a:r>
              <a:rPr lang="en-US" sz="3200" dirty="0" smtClean="0"/>
              <a:t>Peer support</a:t>
            </a:r>
          </a:p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898572" y="1527958"/>
            <a:ext cx="3962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defTabSz="91440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78"/>
                </a:solidFill>
                <a:effectLst/>
                <a:uLnTx/>
                <a:uFillTx/>
              </a:rPr>
              <a:t>Skill development </a:t>
            </a:r>
          </a:p>
          <a:p>
            <a:pPr marL="457200" marR="0" lvl="0" indent="-457200" defTabSz="91440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78"/>
                </a:solidFill>
                <a:effectLst/>
                <a:uLnTx/>
                <a:uFillTx/>
              </a:rPr>
              <a:t>Employment skill training</a:t>
            </a:r>
          </a:p>
          <a:p>
            <a:pPr marL="457200" marR="0" lvl="0" indent="-457200" defTabSz="91440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78"/>
                </a:solidFill>
                <a:effectLst/>
                <a:uLnTx/>
                <a:uFillTx/>
              </a:rPr>
              <a:t>Psychoeducation</a:t>
            </a:r>
          </a:p>
          <a:p>
            <a:pPr marL="457200" marR="0" lvl="0" indent="-457200" defTabSz="91440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78"/>
                </a:solidFill>
                <a:effectLst/>
                <a:uLnTx/>
                <a:uFillTx/>
              </a:rPr>
              <a:t>Wellness management</a:t>
            </a:r>
          </a:p>
          <a:p>
            <a:pPr marL="457200" marR="0" lvl="0" indent="-457200" defTabSz="91440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78"/>
                </a:solidFill>
                <a:effectLst/>
                <a:uLnTx/>
                <a:uFillTx/>
              </a:rPr>
              <a:t>Psychotherapy</a:t>
            </a:r>
          </a:p>
          <a:p>
            <a:pPr marL="457200" marR="0" lvl="0" indent="-457200" defTabSz="91440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78"/>
                </a:solidFill>
                <a:effectLst/>
                <a:uLnTx/>
                <a:uFillTx/>
              </a:rPr>
              <a:t>Substance use treatment</a:t>
            </a:r>
          </a:p>
        </p:txBody>
      </p:sp>
    </p:spTree>
    <p:extLst>
      <p:ext uri="{BB962C8B-B14F-4D97-AF65-F5344CB8AC3E}">
        <p14:creationId xmlns:p14="http://schemas.microsoft.com/office/powerpoint/2010/main" val="1373615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Across the lifespan </a:t>
            </a:r>
          </a:p>
          <a:p>
            <a:r>
              <a:rPr lang="en-US" dirty="0" smtClean="0"/>
              <a:t>Mental health and/or substance use diagnosis </a:t>
            </a:r>
          </a:p>
          <a:p>
            <a:r>
              <a:rPr lang="en-US" dirty="0" smtClean="0"/>
              <a:t>Severe emotional disturbance </a:t>
            </a:r>
            <a:r>
              <a:rPr lang="en-US" dirty="0"/>
              <a:t>(SED) </a:t>
            </a:r>
          </a:p>
          <a:p>
            <a:r>
              <a:rPr lang="en-US" dirty="0" smtClean="0"/>
              <a:t>Need </a:t>
            </a:r>
            <a:r>
              <a:rPr lang="en-US" dirty="0"/>
              <a:t>more than outpatient counseling but less than an intensive wraparound program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 </a:t>
            </a:r>
            <a:r>
              <a:rPr lang="en-US" dirty="0"/>
              <a:t>for </a:t>
            </a:r>
            <a:r>
              <a:rPr lang="en-US" dirty="0" smtClean="0"/>
              <a:t>CCS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90C4117-9789-4344-93C0-7CBAAFE65C7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71489"/>
      </p:ext>
    </p:extLst>
  </p:cSld>
  <p:clrMapOvr>
    <a:masterClrMapping/>
  </p:clrMapOvr>
</p:sld>
</file>

<file path=ppt/theme/theme1.xml><?xml version="1.0" encoding="utf-8"?>
<a:theme xmlns:a="http://schemas.openxmlformats.org/drawingml/2006/main" name="WATCP CCS Power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HS PPT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A5FE6FE248F05D41A7A66833E66EC9B3|-1520387817" UniqueId="faf7ea42-74b7-4c11-99cc-03e3d934164c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14</number>
                  <property>Created</property>
                  <propertyId>8c06beca-0777-48f7-91c7-6da68bc07b69</propertyId>
                  <period>days</period>
                </formula>
                <action type="action" id="Microsoft.Office.RecordsManagement.PolicyFeatures.Expiration.Action.Delete"/>
              </data>
            </stages>
          </Schedule>
        </Schedules>
      </p:CustomData>
    </p:PolicyItem>
  </p:PolicyItems>
</p:Policy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FE6FE248F05D41A7A66833E66EC9B3" ma:contentTypeVersion="6" ma:contentTypeDescription="Create a new document." ma:contentTypeScope="" ma:versionID="4fe1017329e2f4579024bd68074d7bb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9d3ddb2664c569c3ea0a0d814c2ebde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_dlc_Exempt" minOccurs="0"/>
                <xsd:element ref="ns1:_dlc_ExpireDateSaved" minOccurs="0"/>
                <xsd:element ref="ns1:_dlc_Expire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9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10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11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ExpireDateSaved xmlns="http://schemas.microsoft.com/sharepoint/v3" xsi:nil="true"/>
    <_dlc_ExpireDate xmlns="http://schemas.microsoft.com/sharepoint/v3">2016-12-26T19:35:38+00:00</_dlc_ExpireDat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BBABA5-5980-4087-82A2-441EF7E4E514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D154F1F8-1CF7-484C-8A96-C96AD426A8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819437-0551-4B09-BCDD-B349D794266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137662E2-B0B6-437A-A162-089B756862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WATCP CCS PowerPoint</Template>
  <TotalTime>18</TotalTime>
  <Words>456</Words>
  <Application>Microsoft Office PowerPoint</Application>
  <PresentationFormat>On-screen Show (4:3)</PresentationFormat>
  <Paragraphs>83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WATCP CCS PowerPoint</vt:lpstr>
      <vt:lpstr>Comprehensive Community Services (CCS)</vt:lpstr>
      <vt:lpstr>CCS</vt:lpstr>
      <vt:lpstr>Psychosocial Rehabilitation: Medicaid Definition </vt:lpstr>
      <vt:lpstr>Recovery:  Wis. Admin. Code §  DHS 36.03(23)</vt:lpstr>
      <vt:lpstr>Recovery: Substance Abuse and Mental Health Services Administration</vt:lpstr>
      <vt:lpstr>Medical Necessity</vt:lpstr>
      <vt:lpstr>CCS Promotes Recovery </vt:lpstr>
      <vt:lpstr>CCS Service Array</vt:lpstr>
      <vt:lpstr>Eligibility for CCS</vt:lpstr>
      <vt:lpstr>Certified CCS Counties and Tribes</vt:lpstr>
      <vt:lpstr>CCS Goals</vt:lpstr>
      <vt:lpstr>Contact Information</vt:lpstr>
    </vt:vector>
  </TitlesOfParts>
  <Company>DHS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Comprehensive Community Services (CCS)</dc:title>
  <dc:creator>Graham-Heine, Danielle R</dc:creator>
  <cp:lastModifiedBy>Graham-Heine, Danielle R</cp:lastModifiedBy>
  <cp:revision>4</cp:revision>
  <dcterms:created xsi:type="dcterms:W3CDTF">2019-08-27T17:47:51Z</dcterms:created>
  <dcterms:modified xsi:type="dcterms:W3CDTF">2019-10-03T14:13:42Z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0x010100A5FE6FE248F05D41A7A66833E66EC9B3</vt:lpwstr>
  </property>
  <property fmtid="{D5CDD505-2E9C-101B-9397-08002B2CF9AE}" pid="3" name="_dlc_policyId">
    <vt:lpwstr>0x010100A5FE6FE248F05D41A7A66833E66EC9B3|-1520387817</vt:lpwstr>
  </property>
  <property fmtid="{D5CDD505-2E9C-101B-9397-08002B2CF9AE}" pid="4" name="ItemRetentionFormula">
    <vt:lpwstr>&lt;formula id="Microsoft.Office.RecordsManagement.PolicyFeatures.Expiration.Formula.BuiltIn"&gt;&lt;number&gt;14&lt;/number&gt;&lt;property&gt;Created&lt;/property&gt;&lt;propertyId&gt;8c06beca-0777-48f7-91c7-6da68bc07b69&lt;/propertyId&gt;&lt;period&gt;days&lt;/period&gt;&lt;/formula&gt;</vt:lpwstr>
  </property>
</Properties>
</file>