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theme/themeOverride1.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notesSlides/notesSlide29.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theme/themeOverride2.xml" ContentType="application/vnd.openxmlformats-officedocument.themeOverr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theme/themeOverride3.xml" ContentType="application/vnd.openxmlformats-officedocument.themeOverride+xml"/>
  <Override PartName="/ppt/charts/chart12.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9" r:id="rId3"/>
    <p:sldId id="263" r:id="rId4"/>
    <p:sldId id="264" r:id="rId5"/>
    <p:sldId id="257" r:id="rId6"/>
    <p:sldId id="302" r:id="rId7"/>
    <p:sldId id="292" r:id="rId8"/>
    <p:sldId id="267" r:id="rId9"/>
    <p:sldId id="299" r:id="rId10"/>
    <p:sldId id="300" r:id="rId11"/>
    <p:sldId id="301" r:id="rId12"/>
    <p:sldId id="304" r:id="rId13"/>
    <p:sldId id="269" r:id="rId14"/>
    <p:sldId id="308" r:id="rId15"/>
    <p:sldId id="270" r:id="rId16"/>
    <p:sldId id="286" r:id="rId17"/>
    <p:sldId id="277" r:id="rId18"/>
    <p:sldId id="295" r:id="rId19"/>
    <p:sldId id="272" r:id="rId20"/>
    <p:sldId id="274" r:id="rId21"/>
    <p:sldId id="280" r:id="rId22"/>
    <p:sldId id="284" r:id="rId23"/>
    <p:sldId id="303" r:id="rId24"/>
    <p:sldId id="285" r:id="rId25"/>
    <p:sldId id="297" r:id="rId26"/>
    <p:sldId id="296" r:id="rId27"/>
    <p:sldId id="273" r:id="rId28"/>
    <p:sldId id="283" r:id="rId29"/>
    <p:sldId id="307" r:id="rId30"/>
    <p:sldId id="265" r:id="rId31"/>
    <p:sldId id="289" r:id="rId32"/>
    <p:sldId id="294" r:id="rId33"/>
    <p:sldId id="306" r:id="rId34"/>
    <p:sldId id="298" r:id="rId35"/>
    <p:sldId id="293" r:id="rId36"/>
    <p:sldId id="282" r:id="rId37"/>
  </p:sldIdLst>
  <p:sldSz cx="12192000" cy="6858000"/>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7" autoAdjust="0"/>
    <p:restoredTop sz="94249" autoAdjust="0"/>
  </p:normalViewPr>
  <p:slideViewPr>
    <p:cSldViewPr snapToGrid="0">
      <p:cViewPr varScale="1">
        <p:scale>
          <a:sx n="72" d="100"/>
          <a:sy n="72" d="100"/>
        </p:scale>
        <p:origin x="6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Macintosh%20HD:Users:bethgoodman:Downloads:MCADTC%20exit%20survey%20graphs.xlsx" TargetMode="External"/></Relationships>
</file>

<file path=ppt/charts/_rels/chart11.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3.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Black </c:v>
                </c:pt>
              </c:strCache>
            </c:strRef>
          </c:tx>
          <c:spPr>
            <a:solidFill>
              <a:schemeClr val="accent1"/>
            </a:solidFill>
            <a:ln>
              <a:noFill/>
            </a:ln>
            <a:effectLst/>
          </c:spPr>
          <c:invertIfNegative val="0"/>
          <c:cat>
            <c:strRef>
              <c:f>Sheet1!$A$2:$A$3</c:f>
              <c:strCache>
                <c:ptCount val="2"/>
                <c:pt idx="0">
                  <c:v>General population</c:v>
                </c:pt>
                <c:pt idx="1">
                  <c:v>DTC Referrals</c:v>
                </c:pt>
              </c:strCache>
            </c:strRef>
          </c:cat>
          <c:val>
            <c:numRef>
              <c:f>Sheet1!$B$2:$B$3</c:f>
              <c:numCache>
                <c:formatCode>General</c:formatCode>
                <c:ptCount val="2"/>
                <c:pt idx="0">
                  <c:v>27</c:v>
                </c:pt>
                <c:pt idx="1">
                  <c:v>35</c:v>
                </c:pt>
              </c:numCache>
            </c:numRef>
          </c:val>
          <c:extLst>
            <c:ext xmlns:c16="http://schemas.microsoft.com/office/drawing/2014/chart" uri="{C3380CC4-5D6E-409C-BE32-E72D297353CC}">
              <c16:uniqueId val="{00000000-873E-43B5-BD3C-F19C245D3A98}"/>
            </c:ext>
          </c:extLst>
        </c:ser>
        <c:ser>
          <c:idx val="1"/>
          <c:order val="1"/>
          <c:tx>
            <c:strRef>
              <c:f>Sheet1!$C$1</c:f>
              <c:strCache>
                <c:ptCount val="1"/>
                <c:pt idx="0">
                  <c:v>White</c:v>
                </c:pt>
              </c:strCache>
            </c:strRef>
          </c:tx>
          <c:spPr>
            <a:solidFill>
              <a:schemeClr val="accent2"/>
            </a:solidFill>
            <a:ln>
              <a:noFill/>
            </a:ln>
            <a:effectLst/>
          </c:spPr>
          <c:invertIfNegative val="0"/>
          <c:cat>
            <c:strRef>
              <c:f>Sheet1!$A$2:$A$3</c:f>
              <c:strCache>
                <c:ptCount val="2"/>
                <c:pt idx="0">
                  <c:v>General population</c:v>
                </c:pt>
                <c:pt idx="1">
                  <c:v>DTC Referrals</c:v>
                </c:pt>
              </c:strCache>
            </c:strRef>
          </c:cat>
          <c:val>
            <c:numRef>
              <c:f>Sheet1!$C$2:$C$3</c:f>
              <c:numCache>
                <c:formatCode>General</c:formatCode>
                <c:ptCount val="2"/>
                <c:pt idx="0">
                  <c:v>64</c:v>
                </c:pt>
                <c:pt idx="1">
                  <c:v>64</c:v>
                </c:pt>
              </c:numCache>
            </c:numRef>
          </c:val>
          <c:extLst>
            <c:ext xmlns:c16="http://schemas.microsoft.com/office/drawing/2014/chart" uri="{C3380CC4-5D6E-409C-BE32-E72D297353CC}">
              <c16:uniqueId val="{00000001-873E-43B5-BD3C-F19C245D3A98}"/>
            </c:ext>
          </c:extLst>
        </c:ser>
        <c:ser>
          <c:idx val="2"/>
          <c:order val="2"/>
          <c:tx>
            <c:strRef>
              <c:f>Sheet1!$D$1</c:f>
              <c:strCache>
                <c:ptCount val="1"/>
                <c:pt idx="0">
                  <c:v>Other</c:v>
                </c:pt>
              </c:strCache>
            </c:strRef>
          </c:tx>
          <c:spPr>
            <a:solidFill>
              <a:schemeClr val="accent3"/>
            </a:solidFill>
            <a:ln>
              <a:noFill/>
            </a:ln>
            <a:effectLst/>
          </c:spPr>
          <c:invertIfNegative val="0"/>
          <c:cat>
            <c:strRef>
              <c:f>Sheet1!$A$2:$A$3</c:f>
              <c:strCache>
                <c:ptCount val="2"/>
                <c:pt idx="0">
                  <c:v>General population</c:v>
                </c:pt>
                <c:pt idx="1">
                  <c:v>DTC Referrals</c:v>
                </c:pt>
              </c:strCache>
            </c:strRef>
          </c:cat>
          <c:val>
            <c:numRef>
              <c:f>Sheet1!$D$2:$D$3</c:f>
              <c:numCache>
                <c:formatCode>General</c:formatCode>
                <c:ptCount val="2"/>
                <c:pt idx="0">
                  <c:v>9</c:v>
                </c:pt>
                <c:pt idx="1">
                  <c:v>1</c:v>
                </c:pt>
              </c:numCache>
            </c:numRef>
          </c:val>
          <c:extLst>
            <c:ext xmlns:c16="http://schemas.microsoft.com/office/drawing/2014/chart" uri="{C3380CC4-5D6E-409C-BE32-E72D297353CC}">
              <c16:uniqueId val="{00000002-873E-43B5-BD3C-F19C245D3A98}"/>
            </c:ext>
          </c:extLst>
        </c:ser>
        <c:dLbls>
          <c:showLegendKey val="0"/>
          <c:showVal val="0"/>
          <c:showCatName val="0"/>
          <c:showSerName val="0"/>
          <c:showPercent val="0"/>
          <c:showBubbleSize val="0"/>
        </c:dLbls>
        <c:gapWidth val="222"/>
        <c:overlap val="100"/>
        <c:axId val="1579281439"/>
        <c:axId val="1578724863"/>
      </c:barChart>
      <c:catAx>
        <c:axId val="157928143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78724863"/>
        <c:crosses val="autoZero"/>
        <c:auto val="1"/>
        <c:lblAlgn val="ctr"/>
        <c:lblOffset val="100"/>
        <c:noMultiLvlLbl val="0"/>
      </c:catAx>
      <c:valAx>
        <c:axId val="15787248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79281439"/>
        <c:crosses val="autoZero"/>
        <c:crossBetween val="between"/>
      </c:valAx>
      <c:spPr>
        <a:noFill/>
        <a:ln>
          <a:noFill/>
        </a:ln>
        <a:effectLst>
          <a:outerShdw blurRad="50800" dist="50800" dir="5400000" sx="13000" sy="13000" algn="ctr" rotWithShape="0">
            <a:srgbClr val="000000">
              <a:alpha val="43137"/>
            </a:srgbClr>
          </a:outerShdw>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400"/>
              <a:t>Figure 1: Participants Still in Recovery</a:t>
            </a:r>
          </a:p>
        </c:rich>
      </c:tx>
      <c:layout>
        <c:manualLayout>
          <c:xMode val="edge"/>
          <c:yMode val="edge"/>
          <c:x val="0.19997054638435668"/>
          <c:y val="8.846529714137033E-2"/>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Lbls>
            <c:delete val="1"/>
          </c:dLbls>
          <c:cat>
            <c:strRef>
              <c:f>Sheet1!$A$38:$A$39</c:f>
              <c:strCache>
                <c:ptCount val="2"/>
                <c:pt idx="0">
                  <c:v>Still in recovery</c:v>
                </c:pt>
                <c:pt idx="1">
                  <c:v>No longer in recovery</c:v>
                </c:pt>
              </c:strCache>
            </c:strRef>
          </c:cat>
          <c:val>
            <c:numRef>
              <c:f>Sheet1!$B$38:$B$39</c:f>
              <c:numCache>
                <c:formatCode>General</c:formatCode>
                <c:ptCount val="2"/>
                <c:pt idx="0">
                  <c:v>7</c:v>
                </c:pt>
                <c:pt idx="1">
                  <c:v>1</c:v>
                </c:pt>
              </c:numCache>
            </c:numRef>
          </c:val>
          <c:extLst>
            <c:ext xmlns:c16="http://schemas.microsoft.com/office/drawing/2014/chart" uri="{C3380CC4-5D6E-409C-BE32-E72D297353CC}">
              <c16:uniqueId val="{00000000-2F6F-4034-8542-D6420CAD9165}"/>
            </c:ext>
          </c:extLst>
        </c:ser>
        <c:dLbls>
          <c:showLegendKey val="0"/>
          <c:showVal val="1"/>
          <c:showCatName val="0"/>
          <c:showSerName val="0"/>
          <c:showPercent val="0"/>
          <c:showBubbleSize val="0"/>
        </c:dLbls>
        <c:gapWidth val="150"/>
        <c:shape val="box"/>
        <c:axId val="-2067491432"/>
        <c:axId val="2098236568"/>
        <c:axId val="0"/>
      </c:bar3DChart>
      <c:catAx>
        <c:axId val="-2067491432"/>
        <c:scaling>
          <c:orientation val="minMax"/>
        </c:scaling>
        <c:delete val="0"/>
        <c:axPos val="b"/>
        <c:numFmt formatCode="General" sourceLinked="0"/>
        <c:majorTickMark val="out"/>
        <c:minorTickMark val="none"/>
        <c:tickLblPos val="nextTo"/>
        <c:crossAx val="2098236568"/>
        <c:crosses val="autoZero"/>
        <c:auto val="1"/>
        <c:lblAlgn val="ctr"/>
        <c:lblOffset val="100"/>
        <c:noMultiLvlLbl val="0"/>
      </c:catAx>
      <c:valAx>
        <c:axId val="2098236568"/>
        <c:scaling>
          <c:orientation val="minMax"/>
          <c:max val="10"/>
        </c:scaling>
        <c:delete val="0"/>
        <c:axPos val="l"/>
        <c:title>
          <c:tx>
            <c:rich>
              <a:bodyPr rot="-5400000" vert="horz"/>
              <a:lstStyle/>
              <a:p>
                <a:pPr>
                  <a:defRPr/>
                </a:pPr>
                <a:r>
                  <a:rPr lang="en-US"/>
                  <a:t>Number of Clients</a:t>
                </a:r>
              </a:p>
            </c:rich>
          </c:tx>
          <c:layout>
            <c:manualLayout>
              <c:xMode val="edge"/>
              <c:yMode val="edge"/>
              <c:x val="6.673024728034585E-2"/>
              <c:y val="0.32610381867687216"/>
            </c:manualLayout>
          </c:layout>
          <c:overlay val="0"/>
        </c:title>
        <c:numFmt formatCode="General" sourceLinked="1"/>
        <c:majorTickMark val="out"/>
        <c:minorTickMark val="none"/>
        <c:tickLblPos val="nextTo"/>
        <c:crossAx val="-2067491432"/>
        <c:crosses val="autoZero"/>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a:t>Figure 3: Employment Status at Follow-up</a:t>
            </a:r>
          </a:p>
        </c:rich>
      </c:tx>
      <c:overlay val="0"/>
    </c:title>
    <c:autoTitleDeleted val="0"/>
    <c:plotArea>
      <c:layout/>
      <c:pieChart>
        <c:varyColors val="1"/>
        <c:ser>
          <c:idx val="0"/>
          <c:order val="0"/>
          <c:spPr>
            <a:effectLst/>
          </c:spPr>
          <c:dLbls>
            <c:spPr>
              <a:noFill/>
              <a:ln>
                <a:noFill/>
              </a:ln>
              <a:effectLst/>
            </c:spPr>
            <c:txPr>
              <a:bodyPr/>
              <a:lstStyle/>
              <a:p>
                <a:pPr>
                  <a:defRPr sz="1400"/>
                </a:pPr>
                <a:endParaRPr lang="en-US"/>
              </a:p>
            </c:txPr>
            <c:dLblPos val="ctr"/>
            <c:showLegendKey val="0"/>
            <c:showVal val="0"/>
            <c:showCatName val="0"/>
            <c:showSerName val="0"/>
            <c:showPercent val="1"/>
            <c:showBubbleSize val="0"/>
            <c:showLeaderLines val="1"/>
            <c:extLst>
              <c:ext xmlns:c15="http://schemas.microsoft.com/office/drawing/2012/chart" uri="{CE6537A1-D6FC-4f65-9D91-7224C49458BB}"/>
            </c:extLst>
          </c:dLbls>
          <c:cat>
            <c:strRef>
              <c:f>Sheet1!$A$25:$A$26</c:f>
              <c:strCache>
                <c:ptCount val="2"/>
                <c:pt idx="0">
                  <c:v>Employed</c:v>
                </c:pt>
                <c:pt idx="1">
                  <c:v>Unemployed</c:v>
                </c:pt>
              </c:strCache>
            </c:strRef>
          </c:cat>
          <c:val>
            <c:numRef>
              <c:f>Sheet1!$B$25:$B$26</c:f>
              <c:numCache>
                <c:formatCode>General</c:formatCode>
                <c:ptCount val="2"/>
                <c:pt idx="0">
                  <c:v>5</c:v>
                </c:pt>
                <c:pt idx="1">
                  <c:v>3</c:v>
                </c:pt>
              </c:numCache>
            </c:numRef>
          </c:val>
          <c:extLst>
            <c:ext xmlns:c16="http://schemas.microsoft.com/office/drawing/2014/chart" uri="{C3380CC4-5D6E-409C-BE32-E72D297353CC}">
              <c16:uniqueId val="{00000000-0896-41BE-9B95-D612445452BE}"/>
            </c:ext>
          </c:extLst>
        </c:ser>
        <c:dLbls>
          <c:dLblPos val="ctr"/>
          <c:showLegendKey val="0"/>
          <c:showVal val="0"/>
          <c:showCatName val="0"/>
          <c:showSerName val="0"/>
          <c:showPercent val="1"/>
          <c:showBubbleSize val="0"/>
          <c:showLeaderLines val="1"/>
        </c:dLbls>
        <c:firstSliceAng val="0"/>
      </c:pieChart>
    </c:plotArea>
    <c:legend>
      <c:legendPos val="r"/>
      <c:overlay val="0"/>
      <c:txPr>
        <a:bodyPr/>
        <a:lstStyle/>
        <a:p>
          <a:pPr>
            <a:defRPr sz="1200"/>
          </a:pPr>
          <a:endParaRPr lang="en-US"/>
        </a:p>
      </c:txPr>
    </c:legend>
    <c:plotVisOnly val="1"/>
    <c:dispBlanksAs val="gap"/>
    <c:showDLblsOverMax val="0"/>
  </c:chart>
  <c:spPr>
    <a:ln>
      <a:solidFill>
        <a:srgbClr val="000000"/>
      </a:solidFill>
    </a:ln>
  </c:sp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ln>
                  <a:noFill/>
                </a:ln>
                <a:solidFill>
                  <a:sysClr val="windowText" lastClr="000000"/>
                </a:solidFill>
                <a:latin typeface="+mn-lt"/>
                <a:ea typeface="+mn-ea"/>
                <a:cs typeface="+mn-cs"/>
              </a:defRPr>
            </a:pPr>
            <a:r>
              <a:rPr lang="en-US" b="1">
                <a:solidFill>
                  <a:sysClr val="windowText" lastClr="000000"/>
                </a:solidFill>
              </a:rPr>
              <a:t>Figure 2: Current</a:t>
            </a:r>
            <a:r>
              <a:rPr lang="en-US" b="1" baseline="0">
                <a:solidFill>
                  <a:sysClr val="windowText" lastClr="000000"/>
                </a:solidFill>
              </a:rPr>
              <a:t> Living Situation</a:t>
            </a:r>
            <a:endParaRPr lang="en-US" b="1">
              <a:solidFill>
                <a:sysClr val="windowText" lastClr="000000"/>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ln>
                <a:noFill/>
              </a:ln>
              <a:solidFill>
                <a:sysClr val="windowText" lastClr="000000"/>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6443174678643597E-2"/>
          <c:y val="0.1970635607933699"/>
          <c:w val="0.90337785060535569"/>
          <c:h val="0.52044672029987737"/>
        </c:manualLayout>
      </c:layout>
      <c:bar3DChart>
        <c:barDir val="col"/>
        <c:grouping val="clustered"/>
        <c:varyColors val="0"/>
        <c:ser>
          <c:idx val="0"/>
          <c:order val="0"/>
          <c:tx>
            <c:strRef>
              <c:f>Sheet1!$B$1</c:f>
              <c:strCache>
                <c:ptCount val="1"/>
                <c:pt idx="0">
                  <c:v>Entered MCADTC</c:v>
                </c:pt>
              </c:strCache>
            </c:strRef>
          </c:tx>
          <c:spPr>
            <a:solidFill>
              <a:srgbClr val="75A4DD"/>
            </a:solidFill>
            <a:ln>
              <a:noFill/>
            </a:ln>
            <a:effectLst/>
            <a:sp3d/>
          </c:spPr>
          <c:invertIfNegative val="0"/>
          <c:dLbls>
            <c:delete val="1"/>
          </c:dLbls>
          <c:cat>
            <c:strRef>
              <c:f>Sheet1!$A$2:$A$7</c:f>
              <c:strCache>
                <c:ptCount val="6"/>
                <c:pt idx="0">
                  <c:v>Rent apartment</c:v>
                </c:pt>
                <c:pt idx="1">
                  <c:v>Own home</c:v>
                </c:pt>
                <c:pt idx="2">
                  <c:v>Live with others, pay rent</c:v>
                </c:pt>
                <c:pt idx="3">
                  <c:v>Live with others, no rent</c:v>
                </c:pt>
                <c:pt idx="4">
                  <c:v>Temporary housing or shelter</c:v>
                </c:pt>
                <c:pt idx="5">
                  <c:v>Homeless</c:v>
                </c:pt>
              </c:strCache>
            </c:strRef>
          </c:cat>
          <c:val>
            <c:numRef>
              <c:f>Sheet1!$B$2:$B$7</c:f>
              <c:numCache>
                <c:formatCode>General</c:formatCode>
                <c:ptCount val="6"/>
                <c:pt idx="0">
                  <c:v>12.5</c:v>
                </c:pt>
                <c:pt idx="1">
                  <c:v>12.5</c:v>
                </c:pt>
                <c:pt idx="2">
                  <c:v>25</c:v>
                </c:pt>
                <c:pt idx="3">
                  <c:v>37.5</c:v>
                </c:pt>
                <c:pt idx="4">
                  <c:v>12.5</c:v>
                </c:pt>
                <c:pt idx="5">
                  <c:v>0</c:v>
                </c:pt>
              </c:numCache>
            </c:numRef>
          </c:val>
          <c:extLst>
            <c:ext xmlns:c16="http://schemas.microsoft.com/office/drawing/2014/chart" uri="{C3380CC4-5D6E-409C-BE32-E72D297353CC}">
              <c16:uniqueId val="{00000000-771A-4971-8D97-BFD013B97553}"/>
            </c:ext>
          </c:extLst>
        </c:ser>
        <c:dLbls>
          <c:showLegendKey val="0"/>
          <c:showVal val="1"/>
          <c:showCatName val="0"/>
          <c:showSerName val="0"/>
          <c:showPercent val="0"/>
          <c:showBubbleSize val="0"/>
        </c:dLbls>
        <c:gapWidth val="150"/>
        <c:shape val="box"/>
        <c:axId val="1249290528"/>
        <c:axId val="1943450160"/>
        <c:axId val="0"/>
      </c:bar3DChart>
      <c:catAx>
        <c:axId val="12492905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ln>
                  <a:noFill/>
                </a:ln>
                <a:solidFill>
                  <a:sysClr val="windowText" lastClr="000000"/>
                </a:solidFill>
                <a:latin typeface="+mn-lt"/>
                <a:ea typeface="+mn-ea"/>
                <a:cs typeface="+mn-cs"/>
              </a:defRPr>
            </a:pPr>
            <a:endParaRPr lang="en-US"/>
          </a:p>
        </c:txPr>
        <c:crossAx val="1943450160"/>
        <c:crosses val="autoZero"/>
        <c:auto val="1"/>
        <c:lblAlgn val="ctr"/>
        <c:lblOffset val="100"/>
        <c:noMultiLvlLbl val="0"/>
      </c:catAx>
      <c:valAx>
        <c:axId val="19434501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ln>
                  <a:noFill/>
                </a:ln>
                <a:solidFill>
                  <a:schemeClr val="tx1">
                    <a:lumMod val="65000"/>
                    <a:lumOff val="35000"/>
                  </a:schemeClr>
                </a:solidFill>
                <a:latin typeface="+mn-lt"/>
                <a:ea typeface="+mn-ea"/>
                <a:cs typeface="+mn-cs"/>
              </a:defRPr>
            </a:pPr>
            <a:endParaRPr lang="en-US"/>
          </a:p>
        </c:txPr>
        <c:crossAx val="1249290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50000"/>
          <a:lumOff val="50000"/>
        </a:schemeClr>
      </a:solidFill>
      <a:round/>
    </a:ln>
    <a:effectLst/>
  </c:spPr>
  <c:txPr>
    <a:bodyPr/>
    <a:lstStyle/>
    <a:p>
      <a:pPr>
        <a:defRPr>
          <a:ln>
            <a:noFill/>
          </a:ln>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Black </c:v>
                </c:pt>
              </c:strCache>
            </c:strRef>
          </c:tx>
          <c:spPr>
            <a:solidFill>
              <a:schemeClr val="accent1"/>
            </a:solidFill>
            <a:ln>
              <a:noFill/>
            </a:ln>
            <a:effectLst/>
          </c:spPr>
          <c:invertIfNegative val="0"/>
          <c:cat>
            <c:strRef>
              <c:f>Sheet1!$A$2:$A$4</c:f>
              <c:strCache>
                <c:ptCount val="3"/>
                <c:pt idx="0">
                  <c:v>General population</c:v>
                </c:pt>
                <c:pt idx="1">
                  <c:v>Initial Arrests</c:v>
                </c:pt>
                <c:pt idx="2">
                  <c:v>DTC Referrals</c:v>
                </c:pt>
              </c:strCache>
            </c:strRef>
          </c:cat>
          <c:val>
            <c:numRef>
              <c:f>Sheet1!$B$2:$B$4</c:f>
              <c:numCache>
                <c:formatCode>General</c:formatCode>
                <c:ptCount val="3"/>
                <c:pt idx="0">
                  <c:v>27</c:v>
                </c:pt>
                <c:pt idx="1">
                  <c:v>64</c:v>
                </c:pt>
                <c:pt idx="2">
                  <c:v>35</c:v>
                </c:pt>
              </c:numCache>
            </c:numRef>
          </c:val>
          <c:extLst>
            <c:ext xmlns:c16="http://schemas.microsoft.com/office/drawing/2014/chart" uri="{C3380CC4-5D6E-409C-BE32-E72D297353CC}">
              <c16:uniqueId val="{00000000-873E-43B5-BD3C-F19C245D3A98}"/>
            </c:ext>
          </c:extLst>
        </c:ser>
        <c:ser>
          <c:idx val="1"/>
          <c:order val="1"/>
          <c:tx>
            <c:strRef>
              <c:f>Sheet1!$C$1</c:f>
              <c:strCache>
                <c:ptCount val="1"/>
                <c:pt idx="0">
                  <c:v>White</c:v>
                </c:pt>
              </c:strCache>
            </c:strRef>
          </c:tx>
          <c:spPr>
            <a:solidFill>
              <a:schemeClr val="accent2"/>
            </a:solidFill>
            <a:ln>
              <a:noFill/>
            </a:ln>
            <a:effectLst/>
          </c:spPr>
          <c:invertIfNegative val="0"/>
          <c:cat>
            <c:strRef>
              <c:f>Sheet1!$A$2:$A$4</c:f>
              <c:strCache>
                <c:ptCount val="3"/>
                <c:pt idx="0">
                  <c:v>General population</c:v>
                </c:pt>
                <c:pt idx="1">
                  <c:v>Initial Arrests</c:v>
                </c:pt>
                <c:pt idx="2">
                  <c:v>DTC Referrals</c:v>
                </c:pt>
              </c:strCache>
            </c:strRef>
          </c:cat>
          <c:val>
            <c:numRef>
              <c:f>Sheet1!$C$2:$C$4</c:f>
              <c:numCache>
                <c:formatCode>General</c:formatCode>
                <c:ptCount val="3"/>
                <c:pt idx="0">
                  <c:v>64</c:v>
                </c:pt>
                <c:pt idx="1">
                  <c:v>31</c:v>
                </c:pt>
                <c:pt idx="2">
                  <c:v>64</c:v>
                </c:pt>
              </c:numCache>
            </c:numRef>
          </c:val>
          <c:extLst>
            <c:ext xmlns:c16="http://schemas.microsoft.com/office/drawing/2014/chart" uri="{C3380CC4-5D6E-409C-BE32-E72D297353CC}">
              <c16:uniqueId val="{00000001-873E-43B5-BD3C-F19C245D3A98}"/>
            </c:ext>
          </c:extLst>
        </c:ser>
        <c:ser>
          <c:idx val="2"/>
          <c:order val="2"/>
          <c:tx>
            <c:strRef>
              <c:f>Sheet1!$D$1</c:f>
              <c:strCache>
                <c:ptCount val="1"/>
                <c:pt idx="0">
                  <c:v>Other</c:v>
                </c:pt>
              </c:strCache>
            </c:strRef>
          </c:tx>
          <c:spPr>
            <a:solidFill>
              <a:schemeClr val="accent3"/>
            </a:solidFill>
            <a:ln>
              <a:noFill/>
            </a:ln>
            <a:effectLst/>
          </c:spPr>
          <c:invertIfNegative val="0"/>
          <c:cat>
            <c:strRef>
              <c:f>Sheet1!$A$2:$A$4</c:f>
              <c:strCache>
                <c:ptCount val="3"/>
                <c:pt idx="0">
                  <c:v>General population</c:v>
                </c:pt>
                <c:pt idx="1">
                  <c:v>Initial Arrests</c:v>
                </c:pt>
                <c:pt idx="2">
                  <c:v>DTC Referrals</c:v>
                </c:pt>
              </c:strCache>
            </c:strRef>
          </c:cat>
          <c:val>
            <c:numRef>
              <c:f>Sheet1!$D$2:$D$4</c:f>
              <c:numCache>
                <c:formatCode>General</c:formatCode>
                <c:ptCount val="3"/>
                <c:pt idx="0">
                  <c:v>9</c:v>
                </c:pt>
                <c:pt idx="1">
                  <c:v>5</c:v>
                </c:pt>
                <c:pt idx="2">
                  <c:v>1</c:v>
                </c:pt>
              </c:numCache>
            </c:numRef>
          </c:val>
          <c:extLst>
            <c:ext xmlns:c16="http://schemas.microsoft.com/office/drawing/2014/chart" uri="{C3380CC4-5D6E-409C-BE32-E72D297353CC}">
              <c16:uniqueId val="{00000002-873E-43B5-BD3C-F19C245D3A98}"/>
            </c:ext>
          </c:extLst>
        </c:ser>
        <c:dLbls>
          <c:showLegendKey val="0"/>
          <c:showVal val="0"/>
          <c:showCatName val="0"/>
          <c:showSerName val="0"/>
          <c:showPercent val="0"/>
          <c:showBubbleSize val="0"/>
        </c:dLbls>
        <c:gapWidth val="150"/>
        <c:overlap val="100"/>
        <c:axId val="1579281439"/>
        <c:axId val="1578724863"/>
      </c:barChart>
      <c:catAx>
        <c:axId val="157928143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78724863"/>
        <c:crosses val="autoZero"/>
        <c:auto val="1"/>
        <c:lblAlgn val="ctr"/>
        <c:lblOffset val="100"/>
        <c:noMultiLvlLbl val="0"/>
      </c:catAx>
      <c:valAx>
        <c:axId val="15787248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79281439"/>
        <c:crosses val="autoZero"/>
        <c:crossBetween val="between"/>
      </c:valAx>
      <c:spPr>
        <a:noFill/>
        <a:ln>
          <a:noFill/>
        </a:ln>
        <a:effectLst>
          <a:outerShdw blurRad="50800" dist="50800" dir="5400000" sx="13000" sy="13000" algn="ctr" rotWithShape="0">
            <a:srgbClr val="000000">
              <a:alpha val="43137"/>
            </a:srgbClr>
          </a:outerShdw>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ln>
                  <a:noFill/>
                </a:ln>
                <a:solidFill>
                  <a:sysClr val="windowText" lastClr="000000"/>
                </a:solidFill>
                <a:latin typeface="+mn-lt"/>
                <a:ea typeface="+mn-ea"/>
                <a:cs typeface="+mn-cs"/>
              </a:defRPr>
            </a:pPr>
            <a:r>
              <a:rPr lang="en-US" b="1">
                <a:solidFill>
                  <a:sysClr val="windowText" lastClr="000000"/>
                </a:solidFill>
              </a:rPr>
              <a:t>Figure 1: Housing for MCADTC Participants</a:t>
            </a:r>
          </a:p>
        </c:rich>
      </c:tx>
      <c:overlay val="0"/>
      <c:spPr>
        <a:noFill/>
        <a:ln>
          <a:noFill/>
        </a:ln>
        <a:effectLst/>
      </c:spPr>
      <c:txPr>
        <a:bodyPr rot="0" spcFirstLastPara="1" vertOverflow="ellipsis" vert="horz" wrap="square" anchor="ctr" anchorCtr="1"/>
        <a:lstStyle/>
        <a:p>
          <a:pPr>
            <a:defRPr sz="1400" b="1" i="0" u="none" strike="noStrike" kern="1200" spc="0" baseline="0">
              <a:ln>
                <a:noFill/>
              </a:ln>
              <a:solidFill>
                <a:sysClr val="windowText" lastClr="000000"/>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Entered MCADTC</c:v>
                </c:pt>
              </c:strCache>
            </c:strRef>
          </c:tx>
          <c:spPr>
            <a:solidFill>
              <a:srgbClr val="75A4DD"/>
            </a:solidFill>
            <a:ln>
              <a:noFill/>
            </a:ln>
            <a:effectLst/>
            <a:sp3d/>
          </c:spPr>
          <c:invertIfNegative val="0"/>
          <c:dLbls>
            <c:delete val="1"/>
          </c:dLbls>
          <c:cat>
            <c:strRef>
              <c:f>Sheet1!$A$2:$A$8</c:f>
              <c:strCache>
                <c:ptCount val="7"/>
                <c:pt idx="0">
                  <c:v>Rent apartment</c:v>
                </c:pt>
                <c:pt idx="1">
                  <c:v>Own home</c:v>
                </c:pt>
                <c:pt idx="2">
                  <c:v>Live with others, pay rent</c:v>
                </c:pt>
                <c:pt idx="3">
                  <c:v>Live with others, no rent</c:v>
                </c:pt>
                <c:pt idx="4">
                  <c:v>Temporary housing or shelter</c:v>
                </c:pt>
                <c:pt idx="5">
                  <c:v>Homeless</c:v>
                </c:pt>
                <c:pt idx="6">
                  <c:v>Other</c:v>
                </c:pt>
              </c:strCache>
            </c:strRef>
          </c:cat>
          <c:val>
            <c:numRef>
              <c:f>Sheet1!$B$2:$B$8</c:f>
              <c:numCache>
                <c:formatCode>General</c:formatCode>
                <c:ptCount val="7"/>
                <c:pt idx="0">
                  <c:v>2</c:v>
                </c:pt>
                <c:pt idx="1">
                  <c:v>0</c:v>
                </c:pt>
                <c:pt idx="2">
                  <c:v>5</c:v>
                </c:pt>
                <c:pt idx="3">
                  <c:v>8</c:v>
                </c:pt>
                <c:pt idx="4">
                  <c:v>4</c:v>
                </c:pt>
                <c:pt idx="5">
                  <c:v>4</c:v>
                </c:pt>
                <c:pt idx="6">
                  <c:v>4</c:v>
                </c:pt>
              </c:numCache>
            </c:numRef>
          </c:val>
          <c:extLst>
            <c:ext xmlns:c16="http://schemas.microsoft.com/office/drawing/2014/chart" uri="{C3380CC4-5D6E-409C-BE32-E72D297353CC}">
              <c16:uniqueId val="{00000000-4868-49AE-BC60-9AE39B76393B}"/>
            </c:ext>
          </c:extLst>
        </c:ser>
        <c:ser>
          <c:idx val="1"/>
          <c:order val="1"/>
          <c:tx>
            <c:strRef>
              <c:f>Sheet1!$C$1</c:f>
              <c:strCache>
                <c:ptCount val="1"/>
                <c:pt idx="0">
                  <c:v>Graduated MCADTC</c:v>
                </c:pt>
              </c:strCache>
            </c:strRef>
          </c:tx>
          <c:spPr>
            <a:solidFill>
              <a:srgbClr val="FF8181"/>
            </a:solidFill>
            <a:ln>
              <a:noFill/>
            </a:ln>
            <a:effectLst/>
            <a:sp3d/>
          </c:spPr>
          <c:invertIfNegative val="0"/>
          <c:dLbls>
            <c:delete val="1"/>
          </c:dLbls>
          <c:cat>
            <c:strRef>
              <c:f>Sheet1!$A$2:$A$8</c:f>
              <c:strCache>
                <c:ptCount val="7"/>
                <c:pt idx="0">
                  <c:v>Rent apartment</c:v>
                </c:pt>
                <c:pt idx="1">
                  <c:v>Own home</c:v>
                </c:pt>
                <c:pt idx="2">
                  <c:v>Live with others, pay rent</c:v>
                </c:pt>
                <c:pt idx="3">
                  <c:v>Live with others, no rent</c:v>
                </c:pt>
                <c:pt idx="4">
                  <c:v>Temporary housing or shelter</c:v>
                </c:pt>
                <c:pt idx="5">
                  <c:v>Homeless</c:v>
                </c:pt>
                <c:pt idx="6">
                  <c:v>Other</c:v>
                </c:pt>
              </c:strCache>
            </c:strRef>
          </c:cat>
          <c:val>
            <c:numRef>
              <c:f>Sheet1!$C$2:$C$8</c:f>
              <c:numCache>
                <c:formatCode>General</c:formatCode>
                <c:ptCount val="7"/>
                <c:pt idx="0">
                  <c:v>10</c:v>
                </c:pt>
                <c:pt idx="1">
                  <c:v>2</c:v>
                </c:pt>
                <c:pt idx="2">
                  <c:v>7</c:v>
                </c:pt>
                <c:pt idx="3">
                  <c:v>1</c:v>
                </c:pt>
                <c:pt idx="4">
                  <c:v>2</c:v>
                </c:pt>
                <c:pt idx="5">
                  <c:v>0</c:v>
                </c:pt>
                <c:pt idx="6">
                  <c:v>4</c:v>
                </c:pt>
              </c:numCache>
            </c:numRef>
          </c:val>
          <c:extLst>
            <c:ext xmlns:c16="http://schemas.microsoft.com/office/drawing/2014/chart" uri="{C3380CC4-5D6E-409C-BE32-E72D297353CC}">
              <c16:uniqueId val="{00000001-4868-49AE-BC60-9AE39B76393B}"/>
            </c:ext>
          </c:extLst>
        </c:ser>
        <c:dLbls>
          <c:showLegendKey val="0"/>
          <c:showVal val="1"/>
          <c:showCatName val="0"/>
          <c:showSerName val="0"/>
          <c:showPercent val="0"/>
          <c:showBubbleSize val="0"/>
        </c:dLbls>
        <c:gapWidth val="150"/>
        <c:shape val="box"/>
        <c:axId val="1249290528"/>
        <c:axId val="1943450160"/>
        <c:axId val="0"/>
      </c:bar3DChart>
      <c:catAx>
        <c:axId val="12492905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ln>
                  <a:noFill/>
                </a:ln>
                <a:solidFill>
                  <a:sysClr val="windowText" lastClr="000000"/>
                </a:solidFill>
                <a:latin typeface="+mn-lt"/>
                <a:ea typeface="+mn-ea"/>
                <a:cs typeface="+mn-cs"/>
              </a:defRPr>
            </a:pPr>
            <a:endParaRPr lang="en-US"/>
          </a:p>
        </c:txPr>
        <c:crossAx val="1943450160"/>
        <c:crosses val="autoZero"/>
        <c:auto val="1"/>
        <c:lblAlgn val="ctr"/>
        <c:lblOffset val="100"/>
        <c:noMultiLvlLbl val="0"/>
      </c:catAx>
      <c:valAx>
        <c:axId val="19434501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ln>
                  <a:noFill/>
                </a:ln>
                <a:solidFill>
                  <a:schemeClr val="tx1">
                    <a:lumMod val="65000"/>
                    <a:lumOff val="35000"/>
                  </a:schemeClr>
                </a:solidFill>
                <a:latin typeface="+mn-lt"/>
                <a:ea typeface="+mn-ea"/>
                <a:cs typeface="+mn-cs"/>
              </a:defRPr>
            </a:pPr>
            <a:endParaRPr lang="en-US"/>
          </a:p>
        </c:txPr>
        <c:crossAx val="1249290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ln>
                <a:noFill/>
              </a:ln>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50000"/>
          <a:lumOff val="50000"/>
        </a:schemeClr>
      </a:solidFill>
      <a:round/>
    </a:ln>
    <a:effectLst/>
  </c:spPr>
  <c:txPr>
    <a:bodyPr/>
    <a:lstStyle/>
    <a:p>
      <a:pPr>
        <a:defRPr>
          <a:ln>
            <a:noFill/>
          </a:ln>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a:t>Figure</a:t>
            </a:r>
            <a:r>
              <a:rPr lang="en-US" sz="1400" baseline="0"/>
              <a:t> 2: Employment Status at Graduation</a:t>
            </a:r>
            <a:endParaRPr lang="en-US" sz="1400"/>
          </a:p>
        </c:rich>
      </c:tx>
      <c:layout>
        <c:manualLayout>
          <c:xMode val="edge"/>
          <c:yMode val="edge"/>
          <c:x val="0.19003502596896907"/>
          <c:y val="6.3765823777874014E-2"/>
        </c:manualLayout>
      </c:layout>
      <c:overlay val="0"/>
    </c:title>
    <c:autoTitleDeleted val="0"/>
    <c:plotArea>
      <c:layout/>
      <c:pieChart>
        <c:varyColors val="1"/>
        <c:ser>
          <c:idx val="0"/>
          <c:order val="0"/>
          <c:dLbls>
            <c:dLbl>
              <c:idx val="0"/>
              <c:layout>
                <c:manualLayout>
                  <c:x val="-0.1854420154760297"/>
                  <c:y val="-0.15673118563009547"/>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06FC-46B6-B1C1-5FB61ED17663}"/>
                </c:ext>
              </c:extLst>
            </c:dLbl>
            <c:dLbl>
              <c:idx val="1"/>
              <c:layout>
                <c:manualLayout>
                  <c:x val="0.15157259499871675"/>
                  <c:y val="7.703206492063791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6FC-46B6-B1C1-5FB61ED17663}"/>
                </c:ext>
              </c:extLst>
            </c:dLbl>
            <c:spPr>
              <a:noFill/>
              <a:ln>
                <a:noFill/>
              </a:ln>
              <a:effectLst/>
            </c:spPr>
            <c:txPr>
              <a:bodyPr/>
              <a:lstStyle/>
              <a:p>
                <a:pPr>
                  <a:defRPr sz="1400"/>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Sheet1!$A$84:$A$85</c:f>
              <c:strCache>
                <c:ptCount val="2"/>
                <c:pt idx="0">
                  <c:v>Employed</c:v>
                </c:pt>
                <c:pt idx="1">
                  <c:v>Unemployed</c:v>
                </c:pt>
              </c:strCache>
            </c:strRef>
          </c:cat>
          <c:val>
            <c:numRef>
              <c:f>Sheet1!$B$84:$B$85</c:f>
              <c:numCache>
                <c:formatCode>General</c:formatCode>
                <c:ptCount val="2"/>
                <c:pt idx="0">
                  <c:v>18</c:v>
                </c:pt>
                <c:pt idx="1">
                  <c:v>9</c:v>
                </c:pt>
              </c:numCache>
            </c:numRef>
          </c:val>
          <c:extLst>
            <c:ext xmlns:c16="http://schemas.microsoft.com/office/drawing/2014/chart" uri="{C3380CC4-5D6E-409C-BE32-E72D297353CC}">
              <c16:uniqueId val="{00000000-06FC-46B6-B1C1-5FB61ED17663}"/>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63403594118310458"/>
          <c:y val="0.42712463833606346"/>
          <c:w val="0.35821072851880575"/>
          <c:h val="0.25482850114404187"/>
        </c:manualLayout>
      </c:layout>
      <c:overlay val="0"/>
      <c:txPr>
        <a:bodyPr/>
        <a:lstStyle/>
        <a:p>
          <a:pPr>
            <a:defRPr sz="1200"/>
          </a:pPr>
          <a:endParaRPr lang="en-US"/>
        </a:p>
      </c:txPr>
    </c:legend>
    <c:plotVisOnly val="1"/>
    <c:dispBlanksAs val="gap"/>
    <c:showDLblsOverMax val="0"/>
  </c:chart>
  <c:spPr>
    <a:ln>
      <a:solidFill>
        <a:srgbClr val="000000"/>
      </a:solid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300" b="0" i="0" u="none" strike="noStrike" kern="1200" spc="0" baseline="0">
                <a:solidFill>
                  <a:schemeClr val="tx1">
                    <a:lumMod val="65000"/>
                    <a:lumOff val="35000"/>
                  </a:schemeClr>
                </a:solidFill>
                <a:latin typeface="+mn-lt"/>
                <a:ea typeface="+mn-ea"/>
                <a:cs typeface="+mn-cs"/>
              </a:defRPr>
            </a:pPr>
            <a:r>
              <a:rPr lang="en-US" sz="1300" b="1">
                <a:solidFill>
                  <a:sysClr val="windowText" lastClr="000000"/>
                </a:solidFill>
              </a:rPr>
              <a:t>Figure 2: Major</a:t>
            </a:r>
            <a:r>
              <a:rPr lang="en-US" sz="1300" b="1" baseline="0">
                <a:solidFill>
                  <a:sysClr val="windowText" lastClr="000000"/>
                </a:solidFill>
              </a:rPr>
              <a:t> Drug Problem</a:t>
            </a:r>
            <a:r>
              <a:rPr lang="en-US" sz="1300" b="1">
                <a:solidFill>
                  <a:sysClr val="windowText" lastClr="000000"/>
                </a:solidFill>
              </a:rPr>
              <a:t> for MCADTC Recidivists</a:t>
            </a:r>
          </a:p>
        </c:rich>
      </c:tx>
      <c:layout>
        <c:manualLayout>
          <c:xMode val="edge"/>
          <c:yMode val="edge"/>
          <c:x val="0.13446588835793646"/>
          <c:y val="3.7244216650037902E-2"/>
        </c:manualLayout>
      </c:layout>
      <c:overlay val="0"/>
      <c:spPr>
        <a:noFill/>
        <a:ln>
          <a:noFill/>
        </a:ln>
        <a:effectLst/>
      </c:spPr>
      <c:txPr>
        <a:bodyPr rot="0" spcFirstLastPara="1" vertOverflow="ellipsis" vert="horz" wrap="square" anchor="ctr" anchorCtr="1"/>
        <a:lstStyle/>
        <a:p>
          <a:pPr>
            <a:defRPr sz="13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solidFill>
            <a:schemeClr val="bg1">
              <a:lumMod val="50000"/>
            </a:schemeClr>
          </a:solidFill>
        </a:ln>
        <a:effectLst/>
        <a:sp3d>
          <a:contourClr>
            <a:schemeClr val="bg1">
              <a:lumMod val="50000"/>
            </a:schemeClr>
          </a:contourClr>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Column1</c:v>
                </c:pt>
              </c:strCache>
            </c:strRef>
          </c:tx>
          <c:spPr>
            <a:solidFill>
              <a:schemeClr val="accent1">
                <a:lumMod val="75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Heroin</c:v>
                </c:pt>
                <c:pt idx="1">
                  <c:v>Other opiates</c:v>
                </c:pt>
                <c:pt idx="2">
                  <c:v>Cocaine</c:v>
                </c:pt>
              </c:strCache>
            </c:strRef>
          </c:cat>
          <c:val>
            <c:numRef>
              <c:f>Sheet1!$B$2:$B$4</c:f>
              <c:numCache>
                <c:formatCode>General</c:formatCode>
                <c:ptCount val="3"/>
                <c:pt idx="0">
                  <c:v>66.7</c:v>
                </c:pt>
                <c:pt idx="1">
                  <c:v>22.2</c:v>
                </c:pt>
                <c:pt idx="2">
                  <c:v>11.1</c:v>
                </c:pt>
              </c:numCache>
            </c:numRef>
          </c:val>
          <c:shape val="cylinder"/>
          <c:extLst>
            <c:ext xmlns:c16="http://schemas.microsoft.com/office/drawing/2014/chart" uri="{C3380CC4-5D6E-409C-BE32-E72D297353CC}">
              <c16:uniqueId val="{00000000-3C83-436D-9AED-2A5A2A1976BE}"/>
            </c:ext>
          </c:extLst>
        </c:ser>
        <c:dLbls>
          <c:showLegendKey val="0"/>
          <c:showVal val="1"/>
          <c:showCatName val="0"/>
          <c:showSerName val="0"/>
          <c:showPercent val="0"/>
          <c:showBubbleSize val="0"/>
        </c:dLbls>
        <c:gapWidth val="150"/>
        <c:shape val="box"/>
        <c:axId val="618722584"/>
        <c:axId val="618722192"/>
        <c:axId val="0"/>
      </c:bar3DChart>
      <c:catAx>
        <c:axId val="618722584"/>
        <c:scaling>
          <c:orientation val="minMax"/>
        </c:scaling>
        <c:delete val="0"/>
        <c:axPos val="b"/>
        <c:numFmt formatCode="General" sourceLinked="1"/>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618722192"/>
        <c:crosses val="autoZero"/>
        <c:auto val="1"/>
        <c:lblAlgn val="ctr"/>
        <c:lblOffset val="100"/>
        <c:noMultiLvlLbl val="0"/>
      </c:catAx>
      <c:valAx>
        <c:axId val="618722192"/>
        <c:scaling>
          <c:orientation val="minMax"/>
          <c:max val="100"/>
        </c:scaling>
        <c:delete val="0"/>
        <c:axPos val="l"/>
        <c:majorGridlines>
          <c:spPr>
            <a:ln w="9525" cap="flat" cmpd="sng" algn="ctr">
              <a:noFill/>
              <a:round/>
            </a:ln>
            <a:effectLst>
              <a:outerShdw blurRad="50800" dist="50800" dir="5400000" algn="ctr" rotWithShape="0">
                <a:schemeClr val="bg1"/>
              </a:outerShdw>
            </a:effectLst>
          </c:spPr>
        </c:majorGridlines>
        <c:title>
          <c:tx>
            <c:rich>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sz="1100" b="0">
                    <a:solidFill>
                      <a:sysClr val="windowText" lastClr="000000"/>
                    </a:solidFill>
                  </a:rPr>
                  <a:t>Percent</a:t>
                </a:r>
              </a:p>
            </c:rich>
          </c:tx>
          <c:layout>
            <c:manualLayout>
              <c:xMode val="edge"/>
              <c:yMode val="edge"/>
              <c:x val="5.6332958380202476E-2"/>
              <c:y val="0.44239204539266619"/>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872258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300" b="0" i="0" u="none" strike="noStrike" kern="1200" spc="0" baseline="0">
                <a:solidFill>
                  <a:schemeClr val="tx1">
                    <a:lumMod val="65000"/>
                    <a:lumOff val="35000"/>
                  </a:schemeClr>
                </a:solidFill>
                <a:latin typeface="+mn-lt"/>
                <a:ea typeface="+mn-ea"/>
                <a:cs typeface="+mn-cs"/>
              </a:defRPr>
            </a:pPr>
            <a:r>
              <a:rPr lang="en-US" sz="1300" b="1">
                <a:solidFill>
                  <a:sysClr val="windowText" lastClr="000000"/>
                </a:solidFill>
              </a:rPr>
              <a:t>Figure 1:</a:t>
            </a:r>
            <a:r>
              <a:rPr lang="en-US" sz="1300" b="1" baseline="0">
                <a:solidFill>
                  <a:sysClr val="windowText" lastClr="000000"/>
                </a:solidFill>
              </a:rPr>
              <a:t> Race/Ethnicity of</a:t>
            </a:r>
            <a:r>
              <a:rPr lang="en-US" sz="1300" b="1">
                <a:solidFill>
                  <a:sysClr val="windowText" lastClr="000000"/>
                </a:solidFill>
              </a:rPr>
              <a:t> MCADTC Recidivists</a:t>
            </a:r>
          </a:p>
        </c:rich>
      </c:tx>
      <c:layout>
        <c:manualLayout>
          <c:xMode val="edge"/>
          <c:yMode val="edge"/>
          <c:x val="0.18581588672653401"/>
          <c:y val="5.7119830975484898E-2"/>
        </c:manualLayout>
      </c:layout>
      <c:overlay val="0"/>
      <c:spPr>
        <a:noFill/>
        <a:ln>
          <a:noFill/>
        </a:ln>
        <a:effectLst/>
      </c:spPr>
    </c:title>
    <c:autoTitleDeleted val="0"/>
    <c:view3D>
      <c:rotX val="15"/>
      <c:rotY val="20"/>
      <c:depthPercent val="100"/>
      <c:rAngAx val="1"/>
    </c:view3D>
    <c:floor>
      <c:thickness val="0"/>
      <c:spPr>
        <a:noFill/>
        <a:ln>
          <a:solidFill>
            <a:schemeClr val="bg1">
              <a:lumMod val="50000"/>
            </a:schemeClr>
          </a:solidFill>
        </a:ln>
        <a:effectLst/>
        <a:sp3d>
          <a:contourClr>
            <a:schemeClr val="bg1">
              <a:lumMod val="50000"/>
            </a:schemeClr>
          </a:contourClr>
        </a:sp3d>
      </c:spPr>
    </c:floor>
    <c:sideWall>
      <c:thickness val="0"/>
      <c:spPr>
        <a:ln>
          <a:noFill/>
        </a:ln>
      </c:spPr>
    </c:sideWall>
    <c:backWall>
      <c:thickness val="0"/>
      <c:spPr>
        <a:ln>
          <a:noFill/>
        </a:ln>
      </c:spPr>
    </c:backWall>
    <c:plotArea>
      <c:layout>
        <c:manualLayout>
          <c:layoutTarget val="inner"/>
          <c:xMode val="edge"/>
          <c:yMode val="edge"/>
          <c:x val="0.14795930469398591"/>
          <c:y val="0.30507552870090632"/>
          <c:w val="0.83021140039223973"/>
          <c:h val="0.45886341066275793"/>
        </c:manualLayout>
      </c:layout>
      <c:bar3DChart>
        <c:barDir val="col"/>
        <c:grouping val="clustered"/>
        <c:varyColors val="0"/>
        <c:ser>
          <c:idx val="0"/>
          <c:order val="0"/>
          <c:tx>
            <c:strRef>
              <c:f>Sheet1!$B$1</c:f>
              <c:strCache>
                <c:ptCount val="1"/>
                <c:pt idx="0">
                  <c:v>Column1</c:v>
                </c:pt>
              </c:strCache>
            </c:strRef>
          </c:tx>
          <c:spPr>
            <a:solidFill>
              <a:schemeClr val="accent1">
                <a:lumMod val="75000"/>
              </a:schemeClr>
            </a:solidFill>
            <a:ln>
              <a:noFill/>
            </a:ln>
            <a:effectLst/>
            <a:sp3d/>
          </c:spPr>
          <c:invertIfNegative val="0"/>
          <c:dLbls>
            <c:dLbl>
              <c:idx val="0"/>
              <c:layout>
                <c:manualLayout>
                  <c:x val="1.7469156021399701E-2"/>
                  <c:y val="-7.9365079365079395E-3"/>
                </c:manualLayout>
              </c:layout>
              <c:tx>
                <c:rich>
                  <a:bodyPr/>
                  <a:lstStyle/>
                  <a:p>
                    <a:r>
                      <a:rPr lang="en-US"/>
                      <a:t>66.7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565-48A2-A6E4-D3507DD496F1}"/>
                </c:ext>
              </c:extLst>
            </c:dLbl>
            <c:dLbl>
              <c:idx val="1"/>
              <c:layout>
                <c:manualLayout>
                  <c:x val="1.5285511518724801E-2"/>
                  <c:y val="-1.19047619047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565-48A2-A6E4-D3507DD496F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White, non-Hispanic</c:v>
                </c:pt>
                <c:pt idx="1">
                  <c:v>Black, non-Hispanic</c:v>
                </c:pt>
                <c:pt idx="2">
                  <c:v>Hispanic/Latino</c:v>
                </c:pt>
              </c:strCache>
            </c:strRef>
          </c:cat>
          <c:val>
            <c:numRef>
              <c:f>Sheet1!$B$2:$B$4</c:f>
              <c:numCache>
                <c:formatCode>General</c:formatCode>
                <c:ptCount val="3"/>
                <c:pt idx="0">
                  <c:v>67</c:v>
                </c:pt>
                <c:pt idx="1">
                  <c:v>33.299999999999997</c:v>
                </c:pt>
                <c:pt idx="2">
                  <c:v>0</c:v>
                </c:pt>
              </c:numCache>
            </c:numRef>
          </c:val>
          <c:shape val="cylinder"/>
          <c:extLst>
            <c:ext xmlns:c16="http://schemas.microsoft.com/office/drawing/2014/chart" uri="{C3380CC4-5D6E-409C-BE32-E72D297353CC}">
              <c16:uniqueId val="{00000002-B565-48A2-A6E4-D3507DD496F1}"/>
            </c:ext>
          </c:extLst>
        </c:ser>
        <c:dLbls>
          <c:showLegendKey val="0"/>
          <c:showVal val="1"/>
          <c:showCatName val="0"/>
          <c:showSerName val="0"/>
          <c:showPercent val="0"/>
          <c:showBubbleSize val="0"/>
        </c:dLbls>
        <c:gapWidth val="150"/>
        <c:shape val="box"/>
        <c:axId val="-2101078568"/>
        <c:axId val="-2115438968"/>
        <c:axId val="0"/>
      </c:bar3DChart>
      <c:catAx>
        <c:axId val="-2101078568"/>
        <c:scaling>
          <c:orientation val="minMax"/>
        </c:scaling>
        <c:delete val="0"/>
        <c:axPos val="b"/>
        <c:numFmt formatCode="General" sourceLinked="1"/>
        <c:majorTickMark val="out"/>
        <c:minorTickMark val="none"/>
        <c:tickLblPos val="low"/>
        <c:spPr>
          <a:noFill/>
          <a:ln>
            <a:solidFill>
              <a:schemeClr val="bg1">
                <a:lumMod val="50000"/>
              </a:schemeClr>
            </a:solid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endParaRPr lang="en-US"/>
          </a:p>
        </c:txPr>
        <c:crossAx val="-2115438968"/>
        <c:crosses val="autoZero"/>
        <c:auto val="1"/>
        <c:lblAlgn val="ctr"/>
        <c:lblOffset val="100"/>
        <c:noMultiLvlLbl val="0"/>
      </c:catAx>
      <c:valAx>
        <c:axId val="-2115438968"/>
        <c:scaling>
          <c:orientation val="minMax"/>
          <c:max val="100"/>
        </c:scaling>
        <c:delete val="0"/>
        <c:axPos val="l"/>
        <c:majorGridlines>
          <c:spPr>
            <a:ln w="9525" cap="flat" cmpd="sng" algn="ctr">
              <a:noFill/>
              <a:round/>
            </a:ln>
            <a:effectLst>
              <a:outerShdw blurRad="50800" dist="50800" dir="5400000" algn="ctr" rotWithShape="0">
                <a:schemeClr val="bg1"/>
              </a:outerShdw>
            </a:effectLst>
          </c:spPr>
        </c:majorGridlines>
        <c:title>
          <c:tx>
            <c:rich>
              <a:bodyPr rot="-54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r>
                  <a:rPr lang="en-US" sz="1050">
                    <a:solidFill>
                      <a:sysClr val="windowText" lastClr="000000"/>
                    </a:solidFill>
                  </a:rPr>
                  <a:t>Percent</a:t>
                </a:r>
              </a:p>
            </c:rich>
          </c:tx>
          <c:layout>
            <c:manualLayout>
              <c:xMode val="edge"/>
              <c:yMode val="edge"/>
              <c:x val="5.030878998671335E-2"/>
              <c:y val="0.41220163189571091"/>
            </c:manualLayout>
          </c:layout>
          <c:overlay val="0"/>
          <c:spPr>
            <a:noFill/>
            <a:ln>
              <a:noFill/>
            </a:ln>
            <a:effectLst/>
          </c:spPr>
        </c:title>
        <c:numFmt formatCode="General"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1078568"/>
        <c:crosses val="autoZero"/>
        <c:crossBetween val="between"/>
        <c:majorUnit val="20"/>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ln>
                  <a:noFill/>
                </a:ln>
                <a:solidFill>
                  <a:sysClr val="windowText" lastClr="000000"/>
                </a:solidFill>
                <a:latin typeface="+mn-lt"/>
                <a:ea typeface="+mn-ea"/>
                <a:cs typeface="+mn-cs"/>
              </a:defRPr>
            </a:pPr>
            <a:r>
              <a:rPr lang="en-US" b="1">
                <a:solidFill>
                  <a:sysClr val="windowText" lastClr="000000"/>
                </a:solidFill>
              </a:rPr>
              <a:t>Figure 2: Current</a:t>
            </a:r>
            <a:r>
              <a:rPr lang="en-US" b="1" baseline="0">
                <a:solidFill>
                  <a:sysClr val="windowText" lastClr="000000"/>
                </a:solidFill>
              </a:rPr>
              <a:t> Living Situation</a:t>
            </a:r>
            <a:endParaRPr lang="en-US" b="1">
              <a:solidFill>
                <a:sysClr val="windowText" lastClr="000000"/>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ln>
                <a:noFill/>
              </a:ln>
              <a:solidFill>
                <a:sysClr val="windowText" lastClr="000000"/>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6443174678643597E-2"/>
          <c:y val="0.1970635607933699"/>
          <c:w val="0.90337785060535569"/>
          <c:h val="0.52044672029987737"/>
        </c:manualLayout>
      </c:layout>
      <c:bar3DChart>
        <c:barDir val="col"/>
        <c:grouping val="clustered"/>
        <c:varyColors val="0"/>
        <c:ser>
          <c:idx val="0"/>
          <c:order val="0"/>
          <c:tx>
            <c:strRef>
              <c:f>Sheet1!$B$1</c:f>
              <c:strCache>
                <c:ptCount val="1"/>
                <c:pt idx="0">
                  <c:v>Entered MCADTC</c:v>
                </c:pt>
              </c:strCache>
            </c:strRef>
          </c:tx>
          <c:spPr>
            <a:solidFill>
              <a:srgbClr val="75A4DD"/>
            </a:solidFill>
            <a:ln>
              <a:noFill/>
            </a:ln>
            <a:effectLst/>
            <a:sp3d/>
          </c:spPr>
          <c:invertIfNegative val="0"/>
          <c:dLbls>
            <c:delete val="1"/>
          </c:dLbls>
          <c:cat>
            <c:strRef>
              <c:f>Sheet1!$A$2:$A$7</c:f>
              <c:strCache>
                <c:ptCount val="6"/>
                <c:pt idx="0">
                  <c:v>Rent apartment</c:v>
                </c:pt>
                <c:pt idx="1">
                  <c:v>Own home</c:v>
                </c:pt>
                <c:pt idx="2">
                  <c:v>Live with others, pay rent</c:v>
                </c:pt>
                <c:pt idx="3">
                  <c:v>Live with others, no rent</c:v>
                </c:pt>
                <c:pt idx="4">
                  <c:v>Temporary housing or shelter</c:v>
                </c:pt>
                <c:pt idx="5">
                  <c:v>Homeless</c:v>
                </c:pt>
              </c:strCache>
            </c:strRef>
          </c:cat>
          <c:val>
            <c:numRef>
              <c:f>Sheet1!$B$2:$B$7</c:f>
              <c:numCache>
                <c:formatCode>General</c:formatCode>
                <c:ptCount val="6"/>
                <c:pt idx="0">
                  <c:v>12.5</c:v>
                </c:pt>
                <c:pt idx="1">
                  <c:v>12.5</c:v>
                </c:pt>
                <c:pt idx="2">
                  <c:v>25</c:v>
                </c:pt>
                <c:pt idx="3">
                  <c:v>37.5</c:v>
                </c:pt>
                <c:pt idx="4">
                  <c:v>12.5</c:v>
                </c:pt>
                <c:pt idx="5">
                  <c:v>0</c:v>
                </c:pt>
              </c:numCache>
            </c:numRef>
          </c:val>
          <c:extLst>
            <c:ext xmlns:c16="http://schemas.microsoft.com/office/drawing/2014/chart" uri="{C3380CC4-5D6E-409C-BE32-E72D297353CC}">
              <c16:uniqueId val="{00000000-CE57-4E21-8235-5097E45257DD}"/>
            </c:ext>
          </c:extLst>
        </c:ser>
        <c:dLbls>
          <c:showLegendKey val="0"/>
          <c:showVal val="1"/>
          <c:showCatName val="0"/>
          <c:showSerName val="0"/>
          <c:showPercent val="0"/>
          <c:showBubbleSize val="0"/>
        </c:dLbls>
        <c:gapWidth val="150"/>
        <c:shape val="box"/>
        <c:axId val="1249290528"/>
        <c:axId val="1943450160"/>
        <c:axId val="0"/>
      </c:bar3DChart>
      <c:catAx>
        <c:axId val="12492905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ln>
                  <a:noFill/>
                </a:ln>
                <a:solidFill>
                  <a:sysClr val="windowText" lastClr="000000"/>
                </a:solidFill>
                <a:latin typeface="+mn-lt"/>
                <a:ea typeface="+mn-ea"/>
                <a:cs typeface="+mn-cs"/>
              </a:defRPr>
            </a:pPr>
            <a:endParaRPr lang="en-US"/>
          </a:p>
        </c:txPr>
        <c:crossAx val="1943450160"/>
        <c:crosses val="autoZero"/>
        <c:auto val="1"/>
        <c:lblAlgn val="ctr"/>
        <c:lblOffset val="100"/>
        <c:noMultiLvlLbl val="0"/>
      </c:catAx>
      <c:valAx>
        <c:axId val="194345016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ln>
                      <a:noFill/>
                    </a:ln>
                    <a:solidFill>
                      <a:schemeClr val="tx1"/>
                    </a:solidFill>
                    <a:latin typeface="+mn-lt"/>
                    <a:ea typeface="+mn-ea"/>
                    <a:cs typeface="+mn-cs"/>
                  </a:defRPr>
                </a:pPr>
                <a:r>
                  <a:rPr lang="en-US" dirty="0">
                    <a:solidFill>
                      <a:schemeClr val="tx1"/>
                    </a:solidFill>
                  </a:rPr>
                  <a:t>Percent</a:t>
                </a:r>
              </a:p>
            </c:rich>
          </c:tx>
          <c:layout>
            <c:manualLayout>
              <c:xMode val="edge"/>
              <c:yMode val="edge"/>
              <c:x val="2.5904006350157386E-2"/>
              <c:y val="0.38378118319381166"/>
            </c:manualLayout>
          </c:layout>
          <c:overlay val="0"/>
          <c:spPr>
            <a:noFill/>
            <a:ln>
              <a:noFill/>
            </a:ln>
            <a:effectLst/>
          </c:spPr>
          <c:txPr>
            <a:bodyPr rot="-5400000" spcFirstLastPara="1" vertOverflow="ellipsis" vert="horz" wrap="square" anchor="ctr" anchorCtr="1"/>
            <a:lstStyle/>
            <a:p>
              <a:pPr>
                <a:defRPr sz="1000" b="0" i="0" u="none" strike="noStrike" kern="1200" baseline="0">
                  <a:ln>
                    <a:noFill/>
                  </a:ln>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ln>
                  <a:noFill/>
                </a:ln>
                <a:solidFill>
                  <a:schemeClr val="tx1">
                    <a:lumMod val="65000"/>
                    <a:lumOff val="35000"/>
                  </a:schemeClr>
                </a:solidFill>
                <a:latin typeface="+mn-lt"/>
                <a:ea typeface="+mn-ea"/>
                <a:cs typeface="+mn-cs"/>
              </a:defRPr>
            </a:pPr>
            <a:endParaRPr lang="en-US"/>
          </a:p>
        </c:txPr>
        <c:crossAx val="1249290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50000"/>
          <a:lumOff val="50000"/>
        </a:schemeClr>
      </a:solidFill>
      <a:round/>
    </a:ln>
    <a:effectLst/>
  </c:spPr>
  <c:txPr>
    <a:bodyPr/>
    <a:lstStyle/>
    <a:p>
      <a:pPr>
        <a:defRPr>
          <a:ln>
            <a:noFill/>
          </a:ln>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a:t>Figure 3: Employment Status at Follow-up</a:t>
            </a:r>
          </a:p>
        </c:rich>
      </c:tx>
      <c:overlay val="0"/>
    </c:title>
    <c:autoTitleDeleted val="0"/>
    <c:plotArea>
      <c:layout/>
      <c:pieChart>
        <c:varyColors val="1"/>
        <c:ser>
          <c:idx val="0"/>
          <c:order val="0"/>
          <c:spPr>
            <a:effectLst/>
          </c:spPr>
          <c:dLbls>
            <c:spPr>
              <a:noFill/>
              <a:ln>
                <a:noFill/>
              </a:ln>
              <a:effectLst/>
            </c:spPr>
            <c:txPr>
              <a:bodyPr/>
              <a:lstStyle/>
              <a:p>
                <a:pPr>
                  <a:defRPr sz="1400"/>
                </a:pPr>
                <a:endParaRPr lang="en-US"/>
              </a:p>
            </c:txPr>
            <c:dLblPos val="ctr"/>
            <c:showLegendKey val="0"/>
            <c:showVal val="0"/>
            <c:showCatName val="0"/>
            <c:showSerName val="0"/>
            <c:showPercent val="1"/>
            <c:showBubbleSize val="0"/>
            <c:showLeaderLines val="1"/>
            <c:extLst>
              <c:ext xmlns:c15="http://schemas.microsoft.com/office/drawing/2012/chart" uri="{CE6537A1-D6FC-4f65-9D91-7224C49458BB}"/>
            </c:extLst>
          </c:dLbls>
          <c:cat>
            <c:strRef>
              <c:f>Sheet1!$A$25:$A$26</c:f>
              <c:strCache>
                <c:ptCount val="2"/>
                <c:pt idx="0">
                  <c:v>Employed</c:v>
                </c:pt>
                <c:pt idx="1">
                  <c:v>Unemployed</c:v>
                </c:pt>
              </c:strCache>
            </c:strRef>
          </c:cat>
          <c:val>
            <c:numRef>
              <c:f>Sheet1!$B$25:$B$26</c:f>
              <c:numCache>
                <c:formatCode>General</c:formatCode>
                <c:ptCount val="2"/>
                <c:pt idx="0">
                  <c:v>5</c:v>
                </c:pt>
                <c:pt idx="1">
                  <c:v>3</c:v>
                </c:pt>
              </c:numCache>
            </c:numRef>
          </c:val>
          <c:extLst>
            <c:ext xmlns:c16="http://schemas.microsoft.com/office/drawing/2014/chart" uri="{C3380CC4-5D6E-409C-BE32-E72D297353CC}">
              <c16:uniqueId val="{00000000-3330-431F-AF5A-70F711420804}"/>
            </c:ext>
          </c:extLst>
        </c:ser>
        <c:dLbls>
          <c:dLblPos val="ctr"/>
          <c:showLegendKey val="0"/>
          <c:showVal val="0"/>
          <c:showCatName val="0"/>
          <c:showSerName val="0"/>
          <c:showPercent val="1"/>
          <c:showBubbleSize val="0"/>
          <c:showLeaderLines val="1"/>
        </c:dLbls>
        <c:firstSliceAng val="0"/>
      </c:pieChart>
    </c:plotArea>
    <c:legend>
      <c:legendPos val="r"/>
      <c:overlay val="0"/>
      <c:txPr>
        <a:bodyPr/>
        <a:lstStyle/>
        <a:p>
          <a:pPr>
            <a:defRPr sz="1200"/>
          </a:pPr>
          <a:endParaRPr lang="en-US"/>
        </a:p>
      </c:txPr>
    </c:legend>
    <c:plotVisOnly val="1"/>
    <c:dispBlanksAs val="gap"/>
    <c:showDLblsOverMax val="0"/>
  </c:chart>
  <c:spPr>
    <a:ln>
      <a:solidFill>
        <a:srgbClr val="000000"/>
      </a:solidFill>
    </a:ln>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en-US" sz="1400" b="1" dirty="0">
                <a:solidFill>
                  <a:schemeClr val="tx1"/>
                </a:solidFill>
              </a:rPr>
              <a:t>Figure</a:t>
            </a:r>
            <a:r>
              <a:rPr lang="en-US" sz="1400" b="1" baseline="0" dirty="0">
                <a:solidFill>
                  <a:schemeClr val="tx1"/>
                </a:solidFill>
              </a:rPr>
              <a:t> 1: Participants Still in Recovery </a:t>
            </a:r>
            <a:endParaRPr lang="en-US" sz="1400" b="1" dirty="0">
              <a:solidFill>
                <a:schemeClr val="tx1"/>
              </a:solidFill>
            </a:endParaRPr>
          </a:p>
        </c:rich>
      </c:tx>
      <c:layout>
        <c:manualLayout>
          <c:xMode val="edge"/>
          <c:yMode val="edge"/>
          <c:x val="0.10594943913908095"/>
          <c:y val="5.9935204966466538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4869703076873575"/>
          <c:y val="0.25303342140420448"/>
          <c:w val="0.81725036295154441"/>
          <c:h val="0.53105793367839538"/>
        </c:manualLayout>
      </c:layout>
      <c:bar3DChart>
        <c:barDir val="col"/>
        <c:grouping val="clustered"/>
        <c:varyColors val="0"/>
        <c:ser>
          <c:idx val="0"/>
          <c:order val="0"/>
          <c:tx>
            <c:strRef>
              <c:f>Sheet1!$B$1</c:f>
              <c:strCache>
                <c:ptCount val="1"/>
                <c:pt idx="0">
                  <c:v>Series 1</c:v>
                </c:pt>
              </c:strCache>
            </c:strRef>
          </c:tx>
          <c:spPr>
            <a:solidFill>
              <a:schemeClr val="accent1"/>
            </a:solidFill>
            <a:ln>
              <a:noFill/>
            </a:ln>
            <a:effectLst/>
            <a:sp3d/>
          </c:spPr>
          <c:invertIfNegative val="0"/>
          <c:cat>
            <c:strRef>
              <c:f>Sheet1!$A$2:$A$3</c:f>
              <c:strCache>
                <c:ptCount val="2"/>
                <c:pt idx="0">
                  <c:v>Still in recovery</c:v>
                </c:pt>
                <c:pt idx="1">
                  <c:v>No longer in recovery</c:v>
                </c:pt>
              </c:strCache>
            </c:strRef>
          </c:cat>
          <c:val>
            <c:numRef>
              <c:f>Sheet1!$B$2:$B$3</c:f>
              <c:numCache>
                <c:formatCode>General</c:formatCode>
                <c:ptCount val="2"/>
                <c:pt idx="0">
                  <c:v>87.5</c:v>
                </c:pt>
                <c:pt idx="1">
                  <c:v>12.5</c:v>
                </c:pt>
              </c:numCache>
            </c:numRef>
          </c:val>
          <c:extLst>
            <c:ext xmlns:c16="http://schemas.microsoft.com/office/drawing/2014/chart" uri="{C3380CC4-5D6E-409C-BE32-E72D297353CC}">
              <c16:uniqueId val="{00000000-16F3-4D76-A556-DDCCE00829D9}"/>
            </c:ext>
          </c:extLst>
        </c:ser>
        <c:dLbls>
          <c:showLegendKey val="0"/>
          <c:showVal val="0"/>
          <c:showCatName val="0"/>
          <c:showSerName val="0"/>
          <c:showPercent val="0"/>
          <c:showBubbleSize val="0"/>
        </c:dLbls>
        <c:gapWidth val="150"/>
        <c:shape val="box"/>
        <c:axId val="1549609663"/>
        <c:axId val="1542921903"/>
        <c:axId val="0"/>
      </c:bar3DChart>
      <c:catAx>
        <c:axId val="154960966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42921903"/>
        <c:crosses val="autoZero"/>
        <c:auto val="1"/>
        <c:lblAlgn val="ctr"/>
        <c:lblOffset val="100"/>
        <c:noMultiLvlLbl val="0"/>
      </c:catAx>
      <c:valAx>
        <c:axId val="15429219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dirty="0">
                    <a:solidFill>
                      <a:schemeClr val="tx1"/>
                    </a:solidFill>
                  </a:rPr>
                  <a:t>Percent</a:t>
                </a:r>
              </a:p>
            </c:rich>
          </c:tx>
          <c:layout>
            <c:manualLayout>
              <c:xMode val="edge"/>
              <c:yMode val="edge"/>
              <c:x val="3.7803624470688468E-2"/>
              <c:y val="0.39035717182260243"/>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49609663"/>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lumMod val="95000"/>
          <a:lumOff val="5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Reversed" id="25">
  <a:schemeClr val="accent5"/>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FED412-FD81-486E-A9AA-5C85DF10A80C}" type="doc">
      <dgm:prSet loTypeId="urn:microsoft.com/office/officeart/2005/8/layout/vList2" loCatId="list" qsTypeId="urn:microsoft.com/office/officeart/2005/8/quickstyle/simple1" qsCatId="simple" csTypeId="urn:microsoft.com/office/officeart/2005/8/colors/accent1_3" csCatId="accent1"/>
      <dgm:spPr/>
      <dgm:t>
        <a:bodyPr/>
        <a:lstStyle/>
        <a:p>
          <a:endParaRPr lang="en-US"/>
        </a:p>
      </dgm:t>
    </dgm:pt>
    <dgm:pt modelId="{B34A8617-38C9-4B17-B647-DBCC5389E948}">
      <dgm:prSet/>
      <dgm:spPr/>
      <dgm:t>
        <a:bodyPr/>
        <a:lstStyle/>
        <a:p>
          <a:r>
            <a:rPr lang="en-US"/>
            <a:t>Who gets in?</a:t>
          </a:r>
        </a:p>
      </dgm:t>
    </dgm:pt>
    <dgm:pt modelId="{C3892B46-1934-485C-B08C-F0C2FF3B737B}" type="parTrans" cxnId="{BFAC7C49-B2D3-4187-BB0E-DC7ECF8B19B2}">
      <dgm:prSet/>
      <dgm:spPr/>
      <dgm:t>
        <a:bodyPr/>
        <a:lstStyle/>
        <a:p>
          <a:endParaRPr lang="en-US"/>
        </a:p>
      </dgm:t>
    </dgm:pt>
    <dgm:pt modelId="{B74156D5-08CF-4023-B49E-54DA6E1EBAFD}" type="sibTrans" cxnId="{BFAC7C49-B2D3-4187-BB0E-DC7ECF8B19B2}">
      <dgm:prSet/>
      <dgm:spPr/>
      <dgm:t>
        <a:bodyPr/>
        <a:lstStyle/>
        <a:p>
          <a:endParaRPr lang="en-US"/>
        </a:p>
      </dgm:t>
    </dgm:pt>
    <dgm:pt modelId="{3070B9C8-47B0-4510-87AE-B7AC02D6E979}">
      <dgm:prSet/>
      <dgm:spPr/>
      <dgm:t>
        <a:bodyPr/>
        <a:lstStyle/>
        <a:p>
          <a:r>
            <a:rPr lang="en-US"/>
            <a:t>Who graduates?</a:t>
          </a:r>
        </a:p>
      </dgm:t>
    </dgm:pt>
    <dgm:pt modelId="{D75A4585-A2DB-4DA6-8733-D2AF6218318A}" type="parTrans" cxnId="{53404E1D-10B8-49DE-90A9-1915D0D75471}">
      <dgm:prSet/>
      <dgm:spPr/>
      <dgm:t>
        <a:bodyPr/>
        <a:lstStyle/>
        <a:p>
          <a:endParaRPr lang="en-US"/>
        </a:p>
      </dgm:t>
    </dgm:pt>
    <dgm:pt modelId="{776141BC-78F3-45D6-B00A-795893EE48D0}" type="sibTrans" cxnId="{53404E1D-10B8-49DE-90A9-1915D0D75471}">
      <dgm:prSet/>
      <dgm:spPr/>
      <dgm:t>
        <a:bodyPr/>
        <a:lstStyle/>
        <a:p>
          <a:endParaRPr lang="en-US"/>
        </a:p>
      </dgm:t>
    </dgm:pt>
    <dgm:pt modelId="{64EA8996-A003-4B50-8C35-23996B950C1F}">
      <dgm:prSet/>
      <dgm:spPr/>
      <dgm:t>
        <a:bodyPr/>
        <a:lstStyle/>
        <a:p>
          <a:r>
            <a:rPr lang="en-US"/>
            <a:t>Who remains successful after graduation?</a:t>
          </a:r>
        </a:p>
      </dgm:t>
    </dgm:pt>
    <dgm:pt modelId="{D15C132C-F13E-4068-B264-E3F455A4E35B}" type="parTrans" cxnId="{6ECA4577-4C22-43E9-88B3-063F17D80754}">
      <dgm:prSet/>
      <dgm:spPr/>
      <dgm:t>
        <a:bodyPr/>
        <a:lstStyle/>
        <a:p>
          <a:endParaRPr lang="en-US"/>
        </a:p>
      </dgm:t>
    </dgm:pt>
    <dgm:pt modelId="{90057C95-56C2-48D4-A00A-1E48AE5F35ED}" type="sibTrans" cxnId="{6ECA4577-4C22-43E9-88B3-063F17D80754}">
      <dgm:prSet/>
      <dgm:spPr/>
      <dgm:t>
        <a:bodyPr/>
        <a:lstStyle/>
        <a:p>
          <a:endParaRPr lang="en-US"/>
        </a:p>
      </dgm:t>
    </dgm:pt>
    <dgm:pt modelId="{0AEF0FA8-0BFF-44D7-A7BA-3B0D497AEA4F}" type="pres">
      <dgm:prSet presAssocID="{94FED412-FD81-486E-A9AA-5C85DF10A80C}" presName="linear" presStyleCnt="0">
        <dgm:presLayoutVars>
          <dgm:animLvl val="lvl"/>
          <dgm:resizeHandles val="exact"/>
        </dgm:presLayoutVars>
      </dgm:prSet>
      <dgm:spPr/>
    </dgm:pt>
    <dgm:pt modelId="{BCCF44F7-2FA3-4DD9-B1BA-F481E346B6B2}" type="pres">
      <dgm:prSet presAssocID="{B34A8617-38C9-4B17-B647-DBCC5389E948}" presName="parentText" presStyleLbl="node1" presStyleIdx="0" presStyleCnt="3">
        <dgm:presLayoutVars>
          <dgm:chMax val="0"/>
          <dgm:bulletEnabled val="1"/>
        </dgm:presLayoutVars>
      </dgm:prSet>
      <dgm:spPr/>
    </dgm:pt>
    <dgm:pt modelId="{C2524E80-AF35-4D8A-9740-4B6323BD276A}" type="pres">
      <dgm:prSet presAssocID="{B74156D5-08CF-4023-B49E-54DA6E1EBAFD}" presName="spacer" presStyleCnt="0"/>
      <dgm:spPr/>
    </dgm:pt>
    <dgm:pt modelId="{9251D9EF-4463-4EF4-81A7-A984200238DF}" type="pres">
      <dgm:prSet presAssocID="{3070B9C8-47B0-4510-87AE-B7AC02D6E979}" presName="parentText" presStyleLbl="node1" presStyleIdx="1" presStyleCnt="3">
        <dgm:presLayoutVars>
          <dgm:chMax val="0"/>
          <dgm:bulletEnabled val="1"/>
        </dgm:presLayoutVars>
      </dgm:prSet>
      <dgm:spPr/>
    </dgm:pt>
    <dgm:pt modelId="{8DC87691-9D39-4B47-847B-91698BFA273C}" type="pres">
      <dgm:prSet presAssocID="{776141BC-78F3-45D6-B00A-795893EE48D0}" presName="spacer" presStyleCnt="0"/>
      <dgm:spPr/>
    </dgm:pt>
    <dgm:pt modelId="{F1410C8A-FA50-4E05-874A-3726991ACA34}" type="pres">
      <dgm:prSet presAssocID="{64EA8996-A003-4B50-8C35-23996B950C1F}" presName="parentText" presStyleLbl="node1" presStyleIdx="2" presStyleCnt="3">
        <dgm:presLayoutVars>
          <dgm:chMax val="0"/>
          <dgm:bulletEnabled val="1"/>
        </dgm:presLayoutVars>
      </dgm:prSet>
      <dgm:spPr/>
    </dgm:pt>
  </dgm:ptLst>
  <dgm:cxnLst>
    <dgm:cxn modelId="{53404E1D-10B8-49DE-90A9-1915D0D75471}" srcId="{94FED412-FD81-486E-A9AA-5C85DF10A80C}" destId="{3070B9C8-47B0-4510-87AE-B7AC02D6E979}" srcOrd="1" destOrd="0" parTransId="{D75A4585-A2DB-4DA6-8733-D2AF6218318A}" sibTransId="{776141BC-78F3-45D6-B00A-795893EE48D0}"/>
    <dgm:cxn modelId="{D69F4C24-D2AF-499C-B8B7-C80E075B9C38}" type="presOf" srcId="{64EA8996-A003-4B50-8C35-23996B950C1F}" destId="{F1410C8A-FA50-4E05-874A-3726991ACA34}" srcOrd="0" destOrd="0" presId="urn:microsoft.com/office/officeart/2005/8/layout/vList2"/>
    <dgm:cxn modelId="{BFAC7C49-B2D3-4187-BB0E-DC7ECF8B19B2}" srcId="{94FED412-FD81-486E-A9AA-5C85DF10A80C}" destId="{B34A8617-38C9-4B17-B647-DBCC5389E948}" srcOrd="0" destOrd="0" parTransId="{C3892B46-1934-485C-B08C-F0C2FF3B737B}" sibTransId="{B74156D5-08CF-4023-B49E-54DA6E1EBAFD}"/>
    <dgm:cxn modelId="{50B8756B-00ED-4EA7-B2DA-7B3F79A7B77F}" type="presOf" srcId="{B34A8617-38C9-4B17-B647-DBCC5389E948}" destId="{BCCF44F7-2FA3-4DD9-B1BA-F481E346B6B2}" srcOrd="0" destOrd="0" presId="urn:microsoft.com/office/officeart/2005/8/layout/vList2"/>
    <dgm:cxn modelId="{6ECA4577-4C22-43E9-88B3-063F17D80754}" srcId="{94FED412-FD81-486E-A9AA-5C85DF10A80C}" destId="{64EA8996-A003-4B50-8C35-23996B950C1F}" srcOrd="2" destOrd="0" parTransId="{D15C132C-F13E-4068-B264-E3F455A4E35B}" sibTransId="{90057C95-56C2-48D4-A00A-1E48AE5F35ED}"/>
    <dgm:cxn modelId="{042A4F77-1EBC-4D8B-84EB-D2122AF55C5C}" type="presOf" srcId="{94FED412-FD81-486E-A9AA-5C85DF10A80C}" destId="{0AEF0FA8-0BFF-44D7-A7BA-3B0D497AEA4F}" srcOrd="0" destOrd="0" presId="urn:microsoft.com/office/officeart/2005/8/layout/vList2"/>
    <dgm:cxn modelId="{ECB126E7-5099-4B49-B480-6B611AABFE54}" type="presOf" srcId="{3070B9C8-47B0-4510-87AE-B7AC02D6E979}" destId="{9251D9EF-4463-4EF4-81A7-A984200238DF}" srcOrd="0" destOrd="0" presId="urn:microsoft.com/office/officeart/2005/8/layout/vList2"/>
    <dgm:cxn modelId="{0B0F4A7A-3FA3-496F-924C-C7D62A31A440}" type="presParOf" srcId="{0AEF0FA8-0BFF-44D7-A7BA-3B0D497AEA4F}" destId="{BCCF44F7-2FA3-4DD9-B1BA-F481E346B6B2}" srcOrd="0" destOrd="0" presId="urn:microsoft.com/office/officeart/2005/8/layout/vList2"/>
    <dgm:cxn modelId="{246CBB20-1F1C-4230-8C7A-B183BB2BC60B}" type="presParOf" srcId="{0AEF0FA8-0BFF-44D7-A7BA-3B0D497AEA4F}" destId="{C2524E80-AF35-4D8A-9740-4B6323BD276A}" srcOrd="1" destOrd="0" presId="urn:microsoft.com/office/officeart/2005/8/layout/vList2"/>
    <dgm:cxn modelId="{A89D4E72-6E08-44F6-AC33-E5B07E490B8F}" type="presParOf" srcId="{0AEF0FA8-0BFF-44D7-A7BA-3B0D497AEA4F}" destId="{9251D9EF-4463-4EF4-81A7-A984200238DF}" srcOrd="2" destOrd="0" presId="urn:microsoft.com/office/officeart/2005/8/layout/vList2"/>
    <dgm:cxn modelId="{C2F18389-BF17-4579-8FCB-11FBF7EA9D2B}" type="presParOf" srcId="{0AEF0FA8-0BFF-44D7-A7BA-3B0D497AEA4F}" destId="{8DC87691-9D39-4B47-847B-91698BFA273C}" srcOrd="3" destOrd="0" presId="urn:microsoft.com/office/officeart/2005/8/layout/vList2"/>
    <dgm:cxn modelId="{0754D778-D397-4798-997A-CFAA4B57B8DE}" type="presParOf" srcId="{0AEF0FA8-0BFF-44D7-A7BA-3B0D497AEA4F}" destId="{F1410C8A-FA50-4E05-874A-3726991ACA3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CF44F7-2FA3-4DD9-B1BA-F481E346B6B2}">
      <dsp:nvSpPr>
        <dsp:cNvPr id="0" name=""/>
        <dsp:cNvSpPr/>
      </dsp:nvSpPr>
      <dsp:spPr>
        <a:xfrm>
          <a:off x="0" y="6729"/>
          <a:ext cx="6513603" cy="1867082"/>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a:t>Who gets in?</a:t>
          </a:r>
        </a:p>
      </dsp:txBody>
      <dsp:txXfrm>
        <a:off x="91143" y="97872"/>
        <a:ext cx="6331317" cy="1684796"/>
      </dsp:txXfrm>
    </dsp:sp>
    <dsp:sp modelId="{9251D9EF-4463-4EF4-81A7-A984200238DF}">
      <dsp:nvSpPr>
        <dsp:cNvPr id="0" name=""/>
        <dsp:cNvSpPr/>
      </dsp:nvSpPr>
      <dsp:spPr>
        <a:xfrm>
          <a:off x="0" y="2009171"/>
          <a:ext cx="6513603" cy="1867082"/>
        </a:xfrm>
        <a:prstGeom prst="roundRect">
          <a:avLst/>
        </a:prstGeom>
        <a:solidFill>
          <a:schemeClr val="accent1">
            <a:shade val="80000"/>
            <a:hueOff val="135632"/>
            <a:satOff val="2588"/>
            <a:lumOff val="114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a:t>Who graduates?</a:t>
          </a:r>
        </a:p>
      </dsp:txBody>
      <dsp:txXfrm>
        <a:off x="91143" y="2100314"/>
        <a:ext cx="6331317" cy="1684796"/>
      </dsp:txXfrm>
    </dsp:sp>
    <dsp:sp modelId="{F1410C8A-FA50-4E05-874A-3726991ACA34}">
      <dsp:nvSpPr>
        <dsp:cNvPr id="0" name=""/>
        <dsp:cNvSpPr/>
      </dsp:nvSpPr>
      <dsp:spPr>
        <a:xfrm>
          <a:off x="0" y="4011614"/>
          <a:ext cx="6513603" cy="1867082"/>
        </a:xfrm>
        <a:prstGeom prst="roundRect">
          <a:avLst/>
        </a:prstGeom>
        <a:solidFill>
          <a:schemeClr val="accent1">
            <a:shade val="80000"/>
            <a:hueOff val="271263"/>
            <a:satOff val="5175"/>
            <a:lumOff val="228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a:t>Who remains successful after graduation?</a:t>
          </a:r>
        </a:p>
      </dsp:txBody>
      <dsp:txXfrm>
        <a:off x="91143" y="4102757"/>
        <a:ext cx="6331317" cy="168479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79220"/>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79220"/>
          </a:xfrm>
          <a:prstGeom prst="rect">
            <a:avLst/>
          </a:prstGeom>
        </p:spPr>
        <p:txBody>
          <a:bodyPr vert="horz" lIns="93360" tIns="46680" rIns="93360" bIns="46680" rtlCol="0"/>
          <a:lstStyle>
            <a:lvl1pPr algn="r">
              <a:defRPr sz="1200"/>
            </a:lvl1pPr>
          </a:lstStyle>
          <a:p>
            <a:fld id="{2095B941-2DB2-43D8-B5F6-32FC07545385}" type="datetimeFigureOut">
              <a:rPr lang="en-US"/>
              <a:t>10/3/2019</a:t>
            </a:fld>
            <a:endParaRPr lang="en-US"/>
          </a:p>
        </p:txBody>
      </p:sp>
      <p:sp>
        <p:nvSpPr>
          <p:cNvPr id="4" name="Slide Image Placeholder 3"/>
          <p:cNvSpPr>
            <a:spLocks noGrp="1" noRot="1" noChangeAspect="1"/>
          </p:cNvSpPr>
          <p:nvPr>
            <p:ph type="sldImg" idx="2"/>
          </p:nvPr>
        </p:nvSpPr>
        <p:spPr>
          <a:xfrm>
            <a:off x="3036888" y="198438"/>
            <a:ext cx="952500" cy="536575"/>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766323"/>
            <a:ext cx="5621020" cy="625669"/>
          </a:xfrm>
          <a:prstGeom prst="rect">
            <a:avLst/>
          </a:prstGeom>
        </p:spPr>
        <p:txBody>
          <a:bodyPr vert="horz" lIns="93360" tIns="46680" rIns="93360" bIns="466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511629"/>
            <a:ext cx="3044719" cy="79218"/>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1511629"/>
            <a:ext cx="3044719" cy="79218"/>
          </a:xfrm>
          <a:prstGeom prst="rect">
            <a:avLst/>
          </a:prstGeom>
        </p:spPr>
        <p:txBody>
          <a:bodyPr vert="horz" lIns="93360" tIns="46680" rIns="93360" bIns="46680" rtlCol="0" anchor="b"/>
          <a:lstStyle>
            <a:lvl1pPr algn="r">
              <a:defRPr sz="1200"/>
            </a:lvl1pPr>
          </a:lstStyle>
          <a:p>
            <a:fld id="{5B1B30D4-B926-48D2-BE26-F1FCA4770997}" type="slidenum">
              <a:rPr lang="en-US"/>
              <a:t>‹#›</a:t>
            </a:fld>
            <a:endParaRPr lang="en-US"/>
          </a:p>
        </p:txBody>
      </p:sp>
    </p:spTree>
    <p:extLst>
      <p:ext uri="{BB962C8B-B14F-4D97-AF65-F5344CB8AC3E}">
        <p14:creationId xmlns:p14="http://schemas.microsoft.com/office/powerpoint/2010/main" val="1929090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Complete survey at beginning</a:t>
            </a:r>
            <a:endParaRPr lang="en-US" dirty="0">
              <a:cs typeface="Calibri"/>
            </a:endParaRPr>
          </a:p>
        </p:txBody>
      </p:sp>
      <p:sp>
        <p:nvSpPr>
          <p:cNvPr id="4" name="Slide Number Placeholder 3"/>
          <p:cNvSpPr>
            <a:spLocks noGrp="1"/>
          </p:cNvSpPr>
          <p:nvPr>
            <p:ph type="sldNum" sz="quarter" idx="5"/>
          </p:nvPr>
        </p:nvSpPr>
        <p:spPr/>
        <p:txBody>
          <a:bodyPr/>
          <a:lstStyle/>
          <a:p>
            <a:fld id="{5B1B30D4-B926-48D2-BE26-F1FCA4770997}" type="slidenum">
              <a:rPr lang="en-US"/>
              <a:t>1</a:t>
            </a:fld>
            <a:endParaRPr lang="en-US"/>
          </a:p>
        </p:txBody>
      </p:sp>
    </p:spTree>
    <p:extLst>
      <p:ext uri="{BB962C8B-B14F-4D97-AF65-F5344CB8AC3E}">
        <p14:creationId xmlns:p14="http://schemas.microsoft.com/office/powerpoint/2010/main" val="1486835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1B30D4-B926-48D2-BE26-F1FCA4770997}" type="slidenum">
              <a:rPr lang="en-US" smtClean="0"/>
              <a:t>10</a:t>
            </a:fld>
            <a:endParaRPr lang="en-US"/>
          </a:p>
        </p:txBody>
      </p:sp>
    </p:spTree>
    <p:extLst>
      <p:ext uri="{BB962C8B-B14F-4D97-AF65-F5344CB8AC3E}">
        <p14:creationId xmlns:p14="http://schemas.microsoft.com/office/powerpoint/2010/main" val="2648459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1B30D4-B926-48D2-BE26-F1FCA4770997}" type="slidenum">
              <a:rPr lang="en-US" smtClean="0"/>
              <a:t>11</a:t>
            </a:fld>
            <a:endParaRPr lang="en-US"/>
          </a:p>
        </p:txBody>
      </p:sp>
    </p:spTree>
    <p:extLst>
      <p:ext uri="{BB962C8B-B14F-4D97-AF65-F5344CB8AC3E}">
        <p14:creationId xmlns:p14="http://schemas.microsoft.com/office/powerpoint/2010/main" val="3775776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5B1B30D4-B926-48D2-BE26-F1FCA4770997}" type="slidenum">
              <a:rPr lang="en-US"/>
              <a:t>12</a:t>
            </a:fld>
            <a:endParaRPr lang="en-US"/>
          </a:p>
        </p:txBody>
      </p:sp>
    </p:spTree>
    <p:extLst>
      <p:ext uri="{BB962C8B-B14F-4D97-AF65-F5344CB8AC3E}">
        <p14:creationId xmlns:p14="http://schemas.microsoft.com/office/powerpoint/2010/main" val="588790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B1B30D4-B926-48D2-BE26-F1FCA4770997}" type="slidenum">
              <a:rPr lang="en-US"/>
              <a:t>13</a:t>
            </a:fld>
            <a:endParaRPr lang="en-US"/>
          </a:p>
        </p:txBody>
      </p:sp>
    </p:spTree>
    <p:extLst>
      <p:ext uri="{BB962C8B-B14F-4D97-AF65-F5344CB8AC3E}">
        <p14:creationId xmlns:p14="http://schemas.microsoft.com/office/powerpoint/2010/main" val="2976273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B1B30D4-B926-48D2-BE26-F1FCA4770997}" type="slidenum">
              <a:rPr lang="en-US"/>
              <a:t>14</a:t>
            </a:fld>
            <a:endParaRPr lang="en-US"/>
          </a:p>
        </p:txBody>
      </p:sp>
    </p:spTree>
    <p:extLst>
      <p:ext uri="{BB962C8B-B14F-4D97-AF65-F5344CB8AC3E}">
        <p14:creationId xmlns:p14="http://schemas.microsoft.com/office/powerpoint/2010/main" val="3297318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Disparities that exists among zip codes will also likely result in a racial disparity. </a:t>
            </a:r>
          </a:p>
          <a:p>
            <a:r>
              <a:rPr lang="en-US"/>
              <a:t>-- also found reason for non-admission of weapons connected too</a:t>
            </a:r>
            <a:endParaRPr lang="en-US">
              <a:cs typeface="Calibri" panose="020F0502020204030204"/>
            </a:endParaRPr>
          </a:p>
          <a:p>
            <a:endParaRPr lang="en-US">
              <a:cs typeface="Calibri" panose="020F0502020204030204"/>
            </a:endParaRPr>
          </a:p>
          <a:p>
            <a:r>
              <a:rPr lang="en-US" b="1"/>
              <a:t>53209 – felony drug charges (N=208); referrals (N=26); admitted (N=6; 23.1%)</a:t>
            </a:r>
            <a:endParaRPr lang="en-US" b="1">
              <a:cs typeface="Calibri"/>
            </a:endParaRPr>
          </a:p>
          <a:p>
            <a:r>
              <a:rPr lang="en-US">
                <a:cs typeface="Calibri"/>
              </a:rPr>
              <a:t>-198 of 208 were Black, 2 Hispanic, 8 White </a:t>
            </a:r>
            <a:endParaRPr lang="en-US" b="1">
              <a:cs typeface="Calibri"/>
            </a:endParaRPr>
          </a:p>
          <a:p>
            <a:endParaRPr lang="en-US" b="1">
              <a:cs typeface="Calibri"/>
            </a:endParaRPr>
          </a:p>
          <a:p>
            <a:r>
              <a:rPr lang="en-US" b="1">
                <a:cs typeface="Calibri"/>
              </a:rPr>
              <a:t>53207 – felony drug charges (N=33); referrals (N=7); admitted (N=5; 71.4%)</a:t>
            </a:r>
          </a:p>
          <a:p>
            <a:r>
              <a:rPr lang="en-US"/>
              <a:t>- 2 of 33 were Black; 7 Hispanic, 24 White</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5B1B30D4-B926-48D2-BE26-F1FCA4770997}" type="slidenum">
              <a:rPr lang="en-US"/>
              <a:t>15</a:t>
            </a:fld>
            <a:endParaRPr lang="en-US"/>
          </a:p>
        </p:txBody>
      </p:sp>
    </p:spTree>
    <p:extLst>
      <p:ext uri="{BB962C8B-B14F-4D97-AF65-F5344CB8AC3E}">
        <p14:creationId xmlns:p14="http://schemas.microsoft.com/office/powerpoint/2010/main" val="3969598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After arrest/charge -- leads to referral and process begins </a:t>
            </a:r>
          </a:p>
          <a:p>
            <a:endParaRPr lang="en-US">
              <a:cs typeface="Calibri"/>
            </a:endParaRPr>
          </a:p>
          <a:p>
            <a:r>
              <a:rPr lang="en-US" b="1">
                <a:cs typeface="Calibri"/>
              </a:rPr>
              <a:t>Let's say your court screens everyone</a:t>
            </a:r>
            <a:r>
              <a:rPr lang="en-US">
                <a:cs typeface="Calibri"/>
              </a:rPr>
              <a:t> – should you still be concerned? What else could come into play? </a:t>
            </a:r>
          </a:p>
        </p:txBody>
      </p:sp>
      <p:sp>
        <p:nvSpPr>
          <p:cNvPr id="4" name="Slide Number Placeholder 3"/>
          <p:cNvSpPr>
            <a:spLocks noGrp="1"/>
          </p:cNvSpPr>
          <p:nvPr>
            <p:ph type="sldNum" sz="quarter" idx="5"/>
          </p:nvPr>
        </p:nvSpPr>
        <p:spPr/>
        <p:txBody>
          <a:bodyPr/>
          <a:lstStyle/>
          <a:p>
            <a:fld id="{5B1B30D4-B926-48D2-BE26-F1FCA4770997}" type="slidenum">
              <a:rPr lang="en-US"/>
              <a:t>16</a:t>
            </a:fld>
            <a:endParaRPr lang="en-US"/>
          </a:p>
        </p:txBody>
      </p:sp>
    </p:spTree>
    <p:extLst>
      <p:ext uri="{BB962C8B-B14F-4D97-AF65-F5344CB8AC3E}">
        <p14:creationId xmlns:p14="http://schemas.microsoft.com/office/powerpoint/2010/main" val="1314517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Weapons charge from years ago? Should they be excluded? </a:t>
            </a:r>
          </a:p>
          <a:p>
            <a:r>
              <a:rPr lang="en-US" dirty="0">
                <a:cs typeface="Calibri"/>
              </a:rPr>
              <a:t>- saw this connected with previous slide on zip codes </a:t>
            </a:r>
          </a:p>
          <a:p>
            <a:endParaRPr lang="en-US" dirty="0">
              <a:cs typeface="Calibri"/>
            </a:endParaRPr>
          </a:p>
          <a:p>
            <a:r>
              <a:rPr lang="en-US" b="1" dirty="0">
                <a:cs typeface="Calibri"/>
              </a:rPr>
              <a:t>Violent offenses</a:t>
            </a:r>
          </a:p>
          <a:p>
            <a:r>
              <a:rPr lang="en-US" dirty="0">
                <a:cs typeface="Calibri"/>
              </a:rPr>
              <a:t>- research finds equally successful </a:t>
            </a:r>
          </a:p>
          <a:p>
            <a:r>
              <a:rPr lang="en-US" dirty="0">
                <a:cs typeface="Calibri"/>
              </a:rPr>
              <a:t>- case-by-case basis </a:t>
            </a:r>
          </a:p>
          <a:p>
            <a:endParaRPr lang="en-US" dirty="0">
              <a:cs typeface="Calibri"/>
            </a:endParaRPr>
          </a:p>
          <a:p>
            <a:r>
              <a:rPr lang="en-US" b="1" dirty="0">
                <a:cs typeface="Calibri"/>
              </a:rPr>
              <a:t>*Can re-examine data </a:t>
            </a: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5B1B30D4-B926-48D2-BE26-F1FCA4770997}" type="slidenum">
              <a:rPr lang="en-US"/>
              <a:t>17</a:t>
            </a:fld>
            <a:endParaRPr lang="en-US"/>
          </a:p>
        </p:txBody>
      </p:sp>
    </p:spTree>
    <p:extLst>
      <p:ext uri="{BB962C8B-B14F-4D97-AF65-F5344CB8AC3E}">
        <p14:creationId xmlns:p14="http://schemas.microsoft.com/office/powerpoint/2010/main" val="3818428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Beyond just intake and assessment</a:t>
            </a:r>
          </a:p>
        </p:txBody>
      </p:sp>
      <p:sp>
        <p:nvSpPr>
          <p:cNvPr id="4" name="Slide Number Placeholder 3"/>
          <p:cNvSpPr>
            <a:spLocks noGrp="1"/>
          </p:cNvSpPr>
          <p:nvPr>
            <p:ph type="sldNum" sz="quarter" idx="5"/>
          </p:nvPr>
        </p:nvSpPr>
        <p:spPr/>
        <p:txBody>
          <a:bodyPr/>
          <a:lstStyle/>
          <a:p>
            <a:fld id="{5B1B30D4-B926-48D2-BE26-F1FCA4770997}" type="slidenum">
              <a:rPr lang="en-US"/>
              <a:t>18</a:t>
            </a:fld>
            <a:endParaRPr lang="en-US"/>
          </a:p>
        </p:txBody>
      </p:sp>
    </p:spTree>
    <p:extLst>
      <p:ext uri="{BB962C8B-B14F-4D97-AF65-F5344CB8AC3E}">
        <p14:creationId xmlns:p14="http://schemas.microsoft.com/office/powerpoint/2010/main" val="5131609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**Lacrosse example </a:t>
            </a:r>
          </a:p>
          <a:p>
            <a:endParaRPr lang="en-US" b="1">
              <a:cs typeface="Calibri"/>
            </a:endParaRPr>
          </a:p>
          <a:p>
            <a:r>
              <a:rPr lang="en-US" b="1">
                <a:cs typeface="Calibri"/>
              </a:rPr>
              <a:t>Policies </a:t>
            </a:r>
            <a:r>
              <a:rPr lang="en-US">
                <a:cs typeface="Calibri"/>
              </a:rPr>
              <a:t>--  (MCADTC) 2016 changed amount of consecutive sobriety time required to advance phases (shortened time at beginning phases) </a:t>
            </a:r>
            <a:endParaRPr lang="en-US"/>
          </a:p>
          <a:p>
            <a:r>
              <a:rPr lang="en-US">
                <a:cs typeface="Calibri"/>
              </a:rPr>
              <a:t>- changes made to be more consistent with research looking at proximal/distal goals; assumption that clients will likely struggle more at beginning of program (provides positive reinforcement at beginning to further motivate behavior change) </a:t>
            </a:r>
          </a:p>
          <a:p>
            <a:endParaRPr lang="en-US">
              <a:cs typeface="Calibri"/>
            </a:endParaRPr>
          </a:p>
          <a:p>
            <a:r>
              <a:rPr lang="en-US" b="1">
                <a:cs typeface="Calibri"/>
              </a:rPr>
              <a:t>Diversity of team</a:t>
            </a:r>
            <a:r>
              <a:rPr lang="en-US">
                <a:cs typeface="Calibri"/>
              </a:rPr>
              <a:t> – all members of court/treatment involved in daily operations? (court, case managers, treatment providers) </a:t>
            </a:r>
          </a:p>
          <a:p>
            <a:r>
              <a:rPr lang="en-US">
                <a:cs typeface="Calibri"/>
              </a:rPr>
              <a:t>- introduction of mental health provider (psychiatrist or psychologist) to help </a:t>
            </a:r>
          </a:p>
          <a:p>
            <a:endParaRPr lang="en-US">
              <a:cs typeface="Calibri"/>
            </a:endParaRPr>
          </a:p>
          <a:p>
            <a:r>
              <a:rPr lang="en-US" b="1">
                <a:cs typeface="Calibri"/>
              </a:rPr>
              <a:t>Data </a:t>
            </a:r>
            <a:r>
              <a:rPr lang="en-US">
                <a:cs typeface="Calibri"/>
              </a:rPr>
              <a:t>--&gt; becomes important to get participant feedback... (</a:t>
            </a:r>
            <a:r>
              <a:rPr lang="en-US" b="1">
                <a:cs typeface="Calibri"/>
              </a:rPr>
              <a:t>qualitative next slide)</a:t>
            </a:r>
          </a:p>
        </p:txBody>
      </p:sp>
      <p:sp>
        <p:nvSpPr>
          <p:cNvPr id="4" name="Slide Number Placeholder 3"/>
          <p:cNvSpPr>
            <a:spLocks noGrp="1"/>
          </p:cNvSpPr>
          <p:nvPr>
            <p:ph type="sldNum" sz="quarter" idx="5"/>
          </p:nvPr>
        </p:nvSpPr>
        <p:spPr/>
        <p:txBody>
          <a:bodyPr/>
          <a:lstStyle/>
          <a:p>
            <a:fld id="{5B1B30D4-B926-48D2-BE26-F1FCA4770997}" type="slidenum">
              <a:rPr lang="en-US"/>
              <a:t>19</a:t>
            </a:fld>
            <a:endParaRPr lang="en-US"/>
          </a:p>
        </p:txBody>
      </p:sp>
    </p:spTree>
    <p:extLst>
      <p:ext uri="{BB962C8B-B14F-4D97-AF65-F5344CB8AC3E}">
        <p14:creationId xmlns:p14="http://schemas.microsoft.com/office/powerpoint/2010/main" val="2830690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Equity </a:t>
            </a:r>
            <a:r>
              <a:rPr lang="en-US"/>
              <a:t>– improving justice &amp; fairness within procedures/processes &amp; distribution of resources </a:t>
            </a:r>
          </a:p>
          <a:p>
            <a:endParaRPr lang="en-US"/>
          </a:p>
          <a:p>
            <a:r>
              <a:rPr lang="en-US" b="1"/>
              <a:t>Diversity </a:t>
            </a:r>
            <a:r>
              <a:rPr lang="en-US"/>
              <a:t>– what could diversity include beyond race/ethnicity? (next slide) </a:t>
            </a:r>
          </a:p>
        </p:txBody>
      </p:sp>
      <p:sp>
        <p:nvSpPr>
          <p:cNvPr id="4" name="Slide Number Placeholder 3"/>
          <p:cNvSpPr>
            <a:spLocks noGrp="1"/>
          </p:cNvSpPr>
          <p:nvPr>
            <p:ph type="sldNum" sz="quarter" idx="5"/>
          </p:nvPr>
        </p:nvSpPr>
        <p:spPr/>
        <p:txBody>
          <a:bodyPr/>
          <a:lstStyle/>
          <a:p>
            <a:fld id="{5B1B30D4-B926-48D2-BE26-F1FCA4770997}" type="slidenum">
              <a:rPr lang="en-US"/>
              <a:t>2</a:t>
            </a:fld>
            <a:endParaRPr lang="en-US"/>
          </a:p>
        </p:txBody>
      </p:sp>
    </p:spTree>
    <p:extLst>
      <p:ext uri="{BB962C8B-B14F-4D97-AF65-F5344CB8AC3E}">
        <p14:creationId xmlns:p14="http://schemas.microsoft.com/office/powerpoint/2010/main" val="1743849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Drug testing</a:t>
            </a:r>
            <a:r>
              <a:rPr lang="en-US">
                <a:cs typeface="Calibri"/>
              </a:rPr>
              <a:t> -- (equity) fair resources/services for all that won't inhibit their recovery </a:t>
            </a:r>
            <a:endParaRPr lang="en-US" b="1">
              <a:cs typeface="Calibri"/>
            </a:endParaRPr>
          </a:p>
          <a:p>
            <a:endParaRPr lang="en-US">
              <a:cs typeface="Calibri"/>
            </a:endParaRPr>
          </a:p>
          <a:p>
            <a:r>
              <a:rPr lang="en-US" b="1">
                <a:cs typeface="Calibri"/>
              </a:rPr>
              <a:t>Programs </a:t>
            </a:r>
            <a:r>
              <a:rPr lang="en-US">
                <a:cs typeface="Calibri"/>
              </a:rPr>
              <a:t>– options for all participants? Gender-responsive? Appropriate for all age groups? (see a younger clientele over the years – programs geared towards that? Treatment team competent?)</a:t>
            </a:r>
          </a:p>
          <a:p>
            <a:r>
              <a:rPr lang="en-US">
                <a:cs typeface="Calibri"/>
              </a:rPr>
              <a:t>- limited resources and programs (e.g., residential or transitional housing) affecting participants' ability to successfully complete program?</a:t>
            </a:r>
          </a:p>
          <a:p>
            <a:r>
              <a:rPr lang="en-US">
                <a:cs typeface="Calibri"/>
              </a:rPr>
              <a:t>- all have access to MAT?</a:t>
            </a:r>
          </a:p>
        </p:txBody>
      </p:sp>
      <p:sp>
        <p:nvSpPr>
          <p:cNvPr id="4" name="Slide Number Placeholder 3"/>
          <p:cNvSpPr>
            <a:spLocks noGrp="1"/>
          </p:cNvSpPr>
          <p:nvPr>
            <p:ph type="sldNum" sz="quarter" idx="5"/>
          </p:nvPr>
        </p:nvSpPr>
        <p:spPr/>
        <p:txBody>
          <a:bodyPr/>
          <a:lstStyle/>
          <a:p>
            <a:fld id="{5B1B30D4-B926-48D2-BE26-F1FCA4770997}" type="slidenum">
              <a:rPr lang="en-US"/>
              <a:t>20</a:t>
            </a:fld>
            <a:endParaRPr lang="en-US"/>
          </a:p>
        </p:txBody>
      </p:sp>
    </p:spTree>
    <p:extLst>
      <p:ext uri="{BB962C8B-B14F-4D97-AF65-F5344CB8AC3E}">
        <p14:creationId xmlns:p14="http://schemas.microsoft.com/office/powerpoint/2010/main" val="2007014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Failure to appear in court</a:t>
            </a:r>
          </a:p>
          <a:p>
            <a:r>
              <a:rPr lang="en-US" dirty="0">
                <a:cs typeface="Calibri"/>
              </a:rPr>
              <a:t>- Can we try to understand why participants are not appearing? (relapse and scared? Can we make them feel more comfortable to show up and be honest and, in turn, receive the help they need to succeed?)</a:t>
            </a:r>
          </a:p>
          <a:p>
            <a:endParaRPr lang="en-US" dirty="0">
              <a:cs typeface="Calibri"/>
            </a:endParaRPr>
          </a:p>
          <a:p>
            <a:r>
              <a:rPr lang="en-US" b="1" dirty="0">
                <a:cs typeface="Calibri"/>
              </a:rPr>
              <a:t>Violations</a:t>
            </a:r>
          </a:p>
          <a:p>
            <a:r>
              <a:rPr lang="en-US" dirty="0">
                <a:cs typeface="Calibri"/>
              </a:rPr>
              <a:t>- How can we implement other sanctions besides custody that will prove effective?</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5B1B30D4-B926-48D2-BE26-F1FCA4770997}" type="slidenum">
              <a:rPr lang="en-US"/>
              <a:t>21</a:t>
            </a:fld>
            <a:endParaRPr lang="en-US"/>
          </a:p>
        </p:txBody>
      </p:sp>
    </p:spTree>
    <p:extLst>
      <p:ext uri="{BB962C8B-B14F-4D97-AF65-F5344CB8AC3E}">
        <p14:creationId xmlns:p14="http://schemas.microsoft.com/office/powerpoint/2010/main" val="23343718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Exit survey </a:t>
            </a:r>
          </a:p>
        </p:txBody>
      </p:sp>
      <p:sp>
        <p:nvSpPr>
          <p:cNvPr id="4" name="Slide Number Placeholder 3"/>
          <p:cNvSpPr>
            <a:spLocks noGrp="1"/>
          </p:cNvSpPr>
          <p:nvPr>
            <p:ph type="sldNum" sz="quarter" idx="5"/>
          </p:nvPr>
        </p:nvSpPr>
        <p:spPr/>
        <p:txBody>
          <a:bodyPr/>
          <a:lstStyle/>
          <a:p>
            <a:fld id="{5B1B30D4-B926-48D2-BE26-F1FCA4770997}" type="slidenum">
              <a:rPr lang="en-US"/>
              <a:t>22</a:t>
            </a:fld>
            <a:endParaRPr lang="en-US"/>
          </a:p>
        </p:txBody>
      </p:sp>
    </p:spTree>
    <p:extLst>
      <p:ext uri="{BB962C8B-B14F-4D97-AF65-F5344CB8AC3E}">
        <p14:creationId xmlns:p14="http://schemas.microsoft.com/office/powerpoint/2010/main" val="24873354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5B1B30D4-B926-48D2-BE26-F1FCA4770997}" type="slidenum">
              <a:rPr lang="en-US"/>
              <a:t>23</a:t>
            </a:fld>
            <a:endParaRPr lang="en-US"/>
          </a:p>
        </p:txBody>
      </p:sp>
    </p:spTree>
    <p:extLst>
      <p:ext uri="{BB962C8B-B14F-4D97-AF65-F5344CB8AC3E}">
        <p14:creationId xmlns:p14="http://schemas.microsoft.com/office/powerpoint/2010/main" val="23884345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1B30D4-B926-48D2-BE26-F1FCA4770997}" type="slidenum">
              <a:rPr lang="en-US" smtClean="0"/>
              <a:t>24</a:t>
            </a:fld>
            <a:endParaRPr lang="en-US"/>
          </a:p>
        </p:txBody>
      </p:sp>
    </p:spTree>
    <p:extLst>
      <p:ext uri="{BB962C8B-B14F-4D97-AF65-F5344CB8AC3E}">
        <p14:creationId xmlns:p14="http://schemas.microsoft.com/office/powerpoint/2010/main" val="9671831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1B30D4-B926-48D2-BE26-F1FCA4770997}" type="slidenum">
              <a:rPr lang="en-US" smtClean="0"/>
              <a:t>25</a:t>
            </a:fld>
            <a:endParaRPr lang="en-US"/>
          </a:p>
        </p:txBody>
      </p:sp>
    </p:spTree>
    <p:extLst>
      <p:ext uri="{BB962C8B-B14F-4D97-AF65-F5344CB8AC3E}">
        <p14:creationId xmlns:p14="http://schemas.microsoft.com/office/powerpoint/2010/main" val="10904088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1B30D4-B926-48D2-BE26-F1FCA4770997}" type="slidenum">
              <a:rPr lang="en-US" smtClean="0"/>
              <a:t>26</a:t>
            </a:fld>
            <a:endParaRPr lang="en-US"/>
          </a:p>
        </p:txBody>
      </p:sp>
    </p:spTree>
    <p:extLst>
      <p:ext uri="{BB962C8B-B14F-4D97-AF65-F5344CB8AC3E}">
        <p14:creationId xmlns:p14="http://schemas.microsoft.com/office/powerpoint/2010/main" val="7063732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5B1B30D4-B926-48D2-BE26-F1FCA4770997}" type="slidenum">
              <a:rPr lang="en-US"/>
              <a:t>27</a:t>
            </a:fld>
            <a:endParaRPr lang="en-US"/>
          </a:p>
        </p:txBody>
      </p:sp>
    </p:spTree>
    <p:extLst>
      <p:ext uri="{BB962C8B-B14F-4D97-AF65-F5344CB8AC3E}">
        <p14:creationId xmlns:p14="http://schemas.microsoft.com/office/powerpoint/2010/main" val="41795387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Non-recidivism </a:t>
            </a:r>
          </a:p>
          <a:p>
            <a:r>
              <a:rPr lang="en-US" dirty="0">
                <a:cs typeface="Calibri"/>
              </a:rPr>
              <a:t>- Race/ethnicity = White (60%), Black (30%), Hispanic (10%) </a:t>
            </a:r>
          </a:p>
          <a:p>
            <a:r>
              <a:rPr lang="en-US" dirty="0">
                <a:cs typeface="Calibri"/>
              </a:rPr>
              <a:t>- Gender = Male (75.7%), Female (24.3%)</a:t>
            </a:r>
          </a:p>
          <a:p>
            <a:r>
              <a:rPr lang="en-US" dirty="0">
                <a:cs typeface="Calibri"/>
              </a:rPr>
              <a:t>- Major drug problem = heroin (65.7%) </a:t>
            </a:r>
          </a:p>
          <a:p>
            <a:r>
              <a:rPr lang="en-US" dirty="0">
                <a:cs typeface="Calibri"/>
              </a:rPr>
              <a:t>- MAT = 10 received (4 suboxone, 3 vivitrol, 3 methadone) </a:t>
            </a:r>
          </a:p>
          <a:p>
            <a:r>
              <a:rPr lang="en-US" dirty="0">
                <a:cs typeface="Calibri"/>
              </a:rPr>
              <a:t>- Age = 34.25 years</a:t>
            </a:r>
          </a:p>
        </p:txBody>
      </p:sp>
      <p:sp>
        <p:nvSpPr>
          <p:cNvPr id="4" name="Slide Number Placeholder 3"/>
          <p:cNvSpPr>
            <a:spLocks noGrp="1"/>
          </p:cNvSpPr>
          <p:nvPr>
            <p:ph type="sldNum" sz="quarter" idx="5"/>
          </p:nvPr>
        </p:nvSpPr>
        <p:spPr/>
        <p:txBody>
          <a:bodyPr/>
          <a:lstStyle/>
          <a:p>
            <a:fld id="{5B1B30D4-B926-48D2-BE26-F1FCA4770997}" type="slidenum">
              <a:rPr lang="en-US"/>
              <a:t>28</a:t>
            </a:fld>
            <a:endParaRPr lang="en-US"/>
          </a:p>
        </p:txBody>
      </p:sp>
    </p:spTree>
    <p:extLst>
      <p:ext uri="{BB962C8B-B14F-4D97-AF65-F5344CB8AC3E}">
        <p14:creationId xmlns:p14="http://schemas.microsoft.com/office/powerpoint/2010/main" val="2143404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1B30D4-B926-48D2-BE26-F1FCA4770997}" type="slidenum">
              <a:rPr lang="en-US" smtClean="0"/>
              <a:t>29</a:t>
            </a:fld>
            <a:endParaRPr lang="en-US"/>
          </a:p>
        </p:txBody>
      </p:sp>
    </p:spTree>
    <p:extLst>
      <p:ext uri="{BB962C8B-B14F-4D97-AF65-F5344CB8AC3E}">
        <p14:creationId xmlns:p14="http://schemas.microsoft.com/office/powerpoint/2010/main" val="1346036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1B30D4-B926-48D2-BE26-F1FCA4770997}" type="slidenum">
              <a:rPr lang="en-US" smtClean="0"/>
              <a:t>3</a:t>
            </a:fld>
            <a:endParaRPr lang="en-US"/>
          </a:p>
        </p:txBody>
      </p:sp>
    </p:spTree>
    <p:extLst>
      <p:ext uri="{BB962C8B-B14F-4D97-AF65-F5344CB8AC3E}">
        <p14:creationId xmlns:p14="http://schemas.microsoft.com/office/powerpoint/2010/main" val="1034776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1B30D4-B926-48D2-BE26-F1FCA4770997}" type="slidenum">
              <a:rPr lang="en-US" smtClean="0"/>
              <a:t>30</a:t>
            </a:fld>
            <a:endParaRPr lang="en-US"/>
          </a:p>
        </p:txBody>
      </p:sp>
    </p:spTree>
    <p:extLst>
      <p:ext uri="{BB962C8B-B14F-4D97-AF65-F5344CB8AC3E}">
        <p14:creationId xmlns:p14="http://schemas.microsoft.com/office/powerpoint/2010/main" val="24803467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5B1B30D4-B926-48D2-BE26-F1FCA4770997}" type="slidenum">
              <a:rPr lang="en-US"/>
              <a:t>31</a:t>
            </a:fld>
            <a:endParaRPr lang="en-US"/>
          </a:p>
        </p:txBody>
      </p:sp>
    </p:spTree>
    <p:extLst>
      <p:ext uri="{BB962C8B-B14F-4D97-AF65-F5344CB8AC3E}">
        <p14:creationId xmlns:p14="http://schemas.microsoft.com/office/powerpoint/2010/main" val="21875996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p:txBody>
      </p:sp>
      <p:sp>
        <p:nvSpPr>
          <p:cNvPr id="4" name="Slide Number Placeholder 3"/>
          <p:cNvSpPr>
            <a:spLocks noGrp="1"/>
          </p:cNvSpPr>
          <p:nvPr>
            <p:ph type="sldNum" sz="quarter" idx="5"/>
          </p:nvPr>
        </p:nvSpPr>
        <p:spPr/>
        <p:txBody>
          <a:bodyPr/>
          <a:lstStyle/>
          <a:p>
            <a:fld id="{5B1B30D4-B926-48D2-BE26-F1FCA4770997}" type="slidenum">
              <a:rPr lang="en-US"/>
              <a:t>32</a:t>
            </a:fld>
            <a:endParaRPr lang="en-US"/>
          </a:p>
        </p:txBody>
      </p:sp>
    </p:spTree>
    <p:extLst>
      <p:ext uri="{BB962C8B-B14F-4D97-AF65-F5344CB8AC3E}">
        <p14:creationId xmlns:p14="http://schemas.microsoft.com/office/powerpoint/2010/main" val="15693329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General population v. referrals***** </a:t>
            </a:r>
          </a:p>
          <a:p>
            <a:endParaRPr lang="en-US">
              <a:cs typeface="Calibri"/>
            </a:endParaRPr>
          </a:p>
          <a:p>
            <a:r>
              <a:rPr lang="en-US">
                <a:cs typeface="Calibri"/>
              </a:rPr>
              <a:t>Populations are similar --&gt; what problems may we still have with equity and inclusion? </a:t>
            </a:r>
          </a:p>
        </p:txBody>
      </p:sp>
      <p:sp>
        <p:nvSpPr>
          <p:cNvPr id="4" name="Slide Number Placeholder 3"/>
          <p:cNvSpPr>
            <a:spLocks noGrp="1"/>
          </p:cNvSpPr>
          <p:nvPr>
            <p:ph type="sldNum" sz="quarter" idx="5"/>
          </p:nvPr>
        </p:nvSpPr>
        <p:spPr/>
        <p:txBody>
          <a:bodyPr/>
          <a:lstStyle/>
          <a:p>
            <a:fld id="{5B1B30D4-B926-48D2-BE26-F1FCA4770997}" type="slidenum">
              <a:rPr lang="en-US"/>
              <a:t>33</a:t>
            </a:fld>
            <a:endParaRPr lang="en-US"/>
          </a:p>
        </p:txBody>
      </p:sp>
    </p:spTree>
    <p:extLst>
      <p:ext uri="{BB962C8B-B14F-4D97-AF65-F5344CB8AC3E}">
        <p14:creationId xmlns:p14="http://schemas.microsoft.com/office/powerpoint/2010/main" val="32787439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Public awareness of court </a:t>
            </a:r>
          </a:p>
        </p:txBody>
      </p:sp>
      <p:sp>
        <p:nvSpPr>
          <p:cNvPr id="4" name="Slide Number Placeholder 3"/>
          <p:cNvSpPr>
            <a:spLocks noGrp="1"/>
          </p:cNvSpPr>
          <p:nvPr>
            <p:ph type="sldNum" sz="quarter" idx="5"/>
          </p:nvPr>
        </p:nvSpPr>
        <p:spPr/>
        <p:txBody>
          <a:bodyPr/>
          <a:lstStyle/>
          <a:p>
            <a:fld id="{5B1B30D4-B926-48D2-BE26-F1FCA4770997}" type="slidenum">
              <a:rPr lang="en-US"/>
              <a:t>34</a:t>
            </a:fld>
            <a:endParaRPr lang="en-US"/>
          </a:p>
        </p:txBody>
      </p:sp>
    </p:spTree>
    <p:extLst>
      <p:ext uri="{BB962C8B-B14F-4D97-AF65-F5344CB8AC3E}">
        <p14:creationId xmlns:p14="http://schemas.microsoft.com/office/powerpoint/2010/main" val="9166774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General population, arrest, referrals*******</a:t>
            </a:r>
          </a:p>
        </p:txBody>
      </p:sp>
      <p:sp>
        <p:nvSpPr>
          <p:cNvPr id="4" name="Slide Number Placeholder 3"/>
          <p:cNvSpPr>
            <a:spLocks noGrp="1"/>
          </p:cNvSpPr>
          <p:nvPr>
            <p:ph type="sldNum" sz="quarter" idx="5"/>
          </p:nvPr>
        </p:nvSpPr>
        <p:spPr/>
        <p:txBody>
          <a:bodyPr/>
          <a:lstStyle/>
          <a:p>
            <a:fld id="{5B1B30D4-B926-48D2-BE26-F1FCA4770997}" type="slidenum">
              <a:rPr lang="en-US"/>
              <a:t>35</a:t>
            </a:fld>
            <a:endParaRPr lang="en-US"/>
          </a:p>
        </p:txBody>
      </p:sp>
    </p:spTree>
    <p:extLst>
      <p:ext uri="{BB962C8B-B14F-4D97-AF65-F5344CB8AC3E}">
        <p14:creationId xmlns:p14="http://schemas.microsoft.com/office/powerpoint/2010/main" val="28096578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B1B30D4-B926-48D2-BE26-F1FCA4770997}" type="slidenum">
              <a:rPr lang="en-US"/>
              <a:t>36</a:t>
            </a:fld>
            <a:endParaRPr lang="en-US"/>
          </a:p>
        </p:txBody>
      </p:sp>
    </p:spTree>
    <p:extLst>
      <p:ext uri="{BB962C8B-B14F-4D97-AF65-F5344CB8AC3E}">
        <p14:creationId xmlns:p14="http://schemas.microsoft.com/office/powerpoint/2010/main" val="1929514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Ex)</a:t>
            </a:r>
            <a:r>
              <a:rPr lang="en-US">
                <a:cs typeface="Calibri"/>
              </a:rPr>
              <a:t> race/ethnicity, gender identity, geographical location, type of substance </a:t>
            </a:r>
          </a:p>
          <a:p>
            <a:endParaRPr lang="en-US">
              <a:cs typeface="Calibri"/>
            </a:endParaRPr>
          </a:p>
          <a:p>
            <a:r>
              <a:rPr lang="en-US">
                <a:cs typeface="Calibri"/>
              </a:rPr>
              <a:t>How do you really know you have an equity &amp; inclusion problem if you don’t collect data or miss certain data points?</a:t>
            </a:r>
          </a:p>
          <a:p>
            <a:r>
              <a:rPr lang="en-US">
                <a:cs typeface="Calibri"/>
              </a:rPr>
              <a:t>- referral data? Admittance data? </a:t>
            </a:r>
          </a:p>
        </p:txBody>
      </p:sp>
      <p:sp>
        <p:nvSpPr>
          <p:cNvPr id="4" name="Slide Number Placeholder 3"/>
          <p:cNvSpPr>
            <a:spLocks noGrp="1"/>
          </p:cNvSpPr>
          <p:nvPr>
            <p:ph type="sldNum" sz="quarter" idx="5"/>
          </p:nvPr>
        </p:nvSpPr>
        <p:spPr/>
        <p:txBody>
          <a:bodyPr/>
          <a:lstStyle/>
          <a:p>
            <a:fld id="{5B1B30D4-B926-48D2-BE26-F1FCA4770997}" type="slidenum">
              <a:rPr lang="en-US"/>
              <a:t>4</a:t>
            </a:fld>
            <a:endParaRPr lang="en-US"/>
          </a:p>
        </p:txBody>
      </p:sp>
    </p:spTree>
    <p:extLst>
      <p:ext uri="{BB962C8B-B14F-4D97-AF65-F5344CB8AC3E}">
        <p14:creationId xmlns:p14="http://schemas.microsoft.com/office/powerpoint/2010/main" val="3247324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 We think we see patterns that may not actually be there</a:t>
            </a:r>
          </a:p>
          <a:p>
            <a:r>
              <a:rPr lang="en-US">
                <a:cs typeface="Calibri"/>
              </a:rPr>
              <a:t>Anecdotal evidence can resonate with us.  Sometimes because it aligns with what we already believe to be true and other times it might be memorable because its something about the circumstances of the incident that makes it so. We might be strongly impacted by  incidences that occur early on and then pay more attention to those that fit a similar pattern and disregard those that do not fit that pattern.  </a:t>
            </a:r>
          </a:p>
          <a:p>
            <a:endParaRPr lang="en-US">
              <a:cs typeface="Calibri"/>
            </a:endParaRPr>
          </a:p>
          <a:p>
            <a:r>
              <a:rPr lang="en-US">
                <a:cs typeface="Calibri"/>
              </a:rPr>
              <a:t>- </a:t>
            </a:r>
            <a:r>
              <a:rPr lang="en-US" b="1">
                <a:cs typeface="Calibri"/>
              </a:rPr>
              <a:t>stakeholders </a:t>
            </a:r>
            <a:r>
              <a:rPr lang="en-US">
                <a:cs typeface="Calibri"/>
              </a:rPr>
              <a:t>– obtain/support program funding; community </a:t>
            </a:r>
          </a:p>
          <a:p>
            <a:r>
              <a:rPr lang="en-US">
                <a:cs typeface="Calibri"/>
              </a:rPr>
              <a:t>Helps to communicate to the community that the program exists and the particulars of the program.  In addition to communicating our successes to the community and stakeholders, it also helps keep expectations reasonable.  When the public hears that a program is "effective" they often have the tendency to then expect the program to work 100% of the time with 100% of the participants.  That, however, is not a reality.  By consistently communicating realistic expectations, we can somewhat manage these expectations. </a:t>
            </a:r>
          </a:p>
          <a:p>
            <a:endParaRPr lang="en-US">
              <a:cs typeface="Calibri"/>
            </a:endParaRPr>
          </a:p>
          <a:p>
            <a:r>
              <a:rPr lang="en-US">
                <a:cs typeface="Calibri"/>
              </a:rPr>
              <a:t>- </a:t>
            </a:r>
            <a:r>
              <a:rPr lang="en-US" b="1">
                <a:cs typeface="Calibri"/>
              </a:rPr>
              <a:t>improvement </a:t>
            </a:r>
            <a:r>
              <a:rPr lang="en-US">
                <a:cs typeface="Calibri"/>
              </a:rPr>
              <a:t>– data allows for identifying most effective way to produce best outcomes </a:t>
            </a:r>
          </a:p>
          <a:p>
            <a:r>
              <a:rPr lang="en-US">
                <a:cs typeface="Calibri"/>
              </a:rPr>
              <a:t>Things are always changing—can identify what has worked well and still works well and what worked well but no longer works so well.   We have to be willing to try new things and have an objective way of assessing success </a:t>
            </a:r>
          </a:p>
        </p:txBody>
      </p:sp>
      <p:sp>
        <p:nvSpPr>
          <p:cNvPr id="4" name="Slide Number Placeholder 3"/>
          <p:cNvSpPr>
            <a:spLocks noGrp="1"/>
          </p:cNvSpPr>
          <p:nvPr>
            <p:ph type="sldNum" sz="quarter" idx="5"/>
          </p:nvPr>
        </p:nvSpPr>
        <p:spPr/>
        <p:txBody>
          <a:bodyPr/>
          <a:lstStyle/>
          <a:p>
            <a:fld id="{5B1B30D4-B926-48D2-BE26-F1FCA4770997}" type="slidenum">
              <a:rPr lang="en-US"/>
              <a:t>5</a:t>
            </a:fld>
            <a:endParaRPr lang="en-US"/>
          </a:p>
        </p:txBody>
      </p:sp>
    </p:spTree>
    <p:extLst>
      <p:ext uri="{BB962C8B-B14F-4D97-AF65-F5344CB8AC3E}">
        <p14:creationId xmlns:p14="http://schemas.microsoft.com/office/powerpoint/2010/main" val="197120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1B30D4-B926-48D2-BE26-F1FCA4770997}" type="slidenum">
              <a:rPr lang="en-US" smtClean="0"/>
              <a:t>6</a:t>
            </a:fld>
            <a:endParaRPr lang="en-US"/>
          </a:p>
        </p:txBody>
      </p:sp>
    </p:spTree>
    <p:extLst>
      <p:ext uri="{BB962C8B-B14F-4D97-AF65-F5344CB8AC3E}">
        <p14:creationId xmlns:p14="http://schemas.microsoft.com/office/powerpoint/2010/main" val="2279872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1B30D4-B926-48D2-BE26-F1FCA4770997}" type="slidenum">
              <a:rPr lang="en-US" smtClean="0"/>
              <a:t>7</a:t>
            </a:fld>
            <a:endParaRPr lang="en-US"/>
          </a:p>
        </p:txBody>
      </p:sp>
    </p:spTree>
    <p:extLst>
      <p:ext uri="{BB962C8B-B14F-4D97-AF65-F5344CB8AC3E}">
        <p14:creationId xmlns:p14="http://schemas.microsoft.com/office/powerpoint/2010/main" val="611855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Does everyone have access – how are you reaching to those in need? (marketing) </a:t>
            </a:r>
            <a:endParaRPr lang="en-US" b="1">
              <a:cs typeface="Calibri"/>
            </a:endParaRPr>
          </a:p>
          <a:p>
            <a:endParaRPr lang="en-US" b="1">
              <a:cs typeface="Calibri"/>
            </a:endParaRPr>
          </a:p>
          <a:p>
            <a:r>
              <a:rPr lang="en-US" b="1">
                <a:cs typeface="Calibri"/>
              </a:rPr>
              <a:t>Who is generally making the referrals? Who are you missing?</a:t>
            </a:r>
          </a:p>
        </p:txBody>
      </p:sp>
      <p:sp>
        <p:nvSpPr>
          <p:cNvPr id="4" name="Slide Number Placeholder 3"/>
          <p:cNvSpPr>
            <a:spLocks noGrp="1"/>
          </p:cNvSpPr>
          <p:nvPr>
            <p:ph type="sldNum" sz="quarter" idx="5"/>
          </p:nvPr>
        </p:nvSpPr>
        <p:spPr/>
        <p:txBody>
          <a:bodyPr/>
          <a:lstStyle/>
          <a:p>
            <a:fld id="{5B1B30D4-B926-48D2-BE26-F1FCA4770997}" type="slidenum">
              <a:rPr lang="en-US"/>
              <a:t>8</a:t>
            </a:fld>
            <a:endParaRPr lang="en-US"/>
          </a:p>
        </p:txBody>
      </p:sp>
    </p:spTree>
    <p:extLst>
      <p:ext uri="{BB962C8B-B14F-4D97-AF65-F5344CB8AC3E}">
        <p14:creationId xmlns:p14="http://schemas.microsoft.com/office/powerpoint/2010/main" val="2167451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1B30D4-B926-48D2-BE26-F1FCA4770997}" type="slidenum">
              <a:rPr lang="en-US" smtClean="0"/>
              <a:t>9</a:t>
            </a:fld>
            <a:endParaRPr lang="en-US"/>
          </a:p>
        </p:txBody>
      </p:sp>
    </p:spTree>
    <p:extLst>
      <p:ext uri="{BB962C8B-B14F-4D97-AF65-F5344CB8AC3E}">
        <p14:creationId xmlns:p14="http://schemas.microsoft.com/office/powerpoint/2010/main" val="3374568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7BBACF2-0B3B-4416-87CE-45B887B5899F}" type="datetimeFigureOut">
              <a:rPr lang="en-US" smtClean="0"/>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A0D06-355E-4F9B-8370-97E8C2365F75}" type="slidenum">
              <a:rPr lang="en-US" smtClean="0"/>
              <a:t>‹#›</a:t>
            </a:fld>
            <a:endParaRPr lang="en-US"/>
          </a:p>
        </p:txBody>
      </p:sp>
    </p:spTree>
    <p:extLst>
      <p:ext uri="{BB962C8B-B14F-4D97-AF65-F5344CB8AC3E}">
        <p14:creationId xmlns:p14="http://schemas.microsoft.com/office/powerpoint/2010/main" val="986036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BBACF2-0B3B-4416-87CE-45B887B5899F}" type="datetimeFigureOut">
              <a:rPr lang="en-US" smtClean="0"/>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A0D06-355E-4F9B-8370-97E8C2365F75}" type="slidenum">
              <a:rPr lang="en-US" smtClean="0"/>
              <a:t>‹#›</a:t>
            </a:fld>
            <a:endParaRPr lang="en-US"/>
          </a:p>
        </p:txBody>
      </p:sp>
    </p:spTree>
    <p:extLst>
      <p:ext uri="{BB962C8B-B14F-4D97-AF65-F5344CB8AC3E}">
        <p14:creationId xmlns:p14="http://schemas.microsoft.com/office/powerpoint/2010/main" val="3716381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BBACF2-0B3B-4416-87CE-45B887B5899F}" type="datetimeFigureOut">
              <a:rPr lang="en-US" smtClean="0"/>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A0D06-355E-4F9B-8370-97E8C2365F75}" type="slidenum">
              <a:rPr lang="en-US" smtClean="0"/>
              <a:t>‹#›</a:t>
            </a:fld>
            <a:endParaRPr lang="en-US"/>
          </a:p>
        </p:txBody>
      </p:sp>
    </p:spTree>
    <p:extLst>
      <p:ext uri="{BB962C8B-B14F-4D97-AF65-F5344CB8AC3E}">
        <p14:creationId xmlns:p14="http://schemas.microsoft.com/office/powerpoint/2010/main" val="3184287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BBACF2-0B3B-4416-87CE-45B887B5899F}" type="datetimeFigureOut">
              <a:rPr lang="en-US" smtClean="0"/>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A0D06-355E-4F9B-8370-97E8C2365F75}" type="slidenum">
              <a:rPr lang="en-US" smtClean="0"/>
              <a:t>‹#›</a:t>
            </a:fld>
            <a:endParaRPr lang="en-US"/>
          </a:p>
        </p:txBody>
      </p:sp>
    </p:spTree>
    <p:extLst>
      <p:ext uri="{BB962C8B-B14F-4D97-AF65-F5344CB8AC3E}">
        <p14:creationId xmlns:p14="http://schemas.microsoft.com/office/powerpoint/2010/main" val="3714166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7BBACF2-0B3B-4416-87CE-45B887B5899F}" type="datetimeFigureOut">
              <a:rPr lang="en-US" smtClean="0"/>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A0D06-355E-4F9B-8370-97E8C2365F75}" type="slidenum">
              <a:rPr lang="en-US" smtClean="0"/>
              <a:t>‹#›</a:t>
            </a:fld>
            <a:endParaRPr lang="en-US"/>
          </a:p>
        </p:txBody>
      </p:sp>
    </p:spTree>
    <p:extLst>
      <p:ext uri="{BB962C8B-B14F-4D97-AF65-F5344CB8AC3E}">
        <p14:creationId xmlns:p14="http://schemas.microsoft.com/office/powerpoint/2010/main" val="1437485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BBACF2-0B3B-4416-87CE-45B887B5899F}" type="datetimeFigureOut">
              <a:rPr lang="en-US" smtClean="0"/>
              <a:t>10/3/2019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4A0D06-355E-4F9B-8370-97E8C2365F75}" type="slidenum">
              <a:rPr lang="en-US" smtClean="0"/>
              <a:t>‹#›</a:t>
            </a:fld>
            <a:endParaRPr lang="en-US"/>
          </a:p>
        </p:txBody>
      </p:sp>
    </p:spTree>
    <p:extLst>
      <p:ext uri="{BB962C8B-B14F-4D97-AF65-F5344CB8AC3E}">
        <p14:creationId xmlns:p14="http://schemas.microsoft.com/office/powerpoint/2010/main" val="3857113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BBACF2-0B3B-4416-87CE-45B887B5899F}" type="datetimeFigureOut">
              <a:rPr lang="en-US" smtClean="0"/>
              <a:t>10/3/2019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4A0D06-355E-4F9B-8370-97E8C2365F75}" type="slidenum">
              <a:rPr lang="en-US" smtClean="0"/>
              <a:t>‹#›</a:t>
            </a:fld>
            <a:endParaRPr lang="en-US"/>
          </a:p>
        </p:txBody>
      </p:sp>
    </p:spTree>
    <p:extLst>
      <p:ext uri="{BB962C8B-B14F-4D97-AF65-F5344CB8AC3E}">
        <p14:creationId xmlns:p14="http://schemas.microsoft.com/office/powerpoint/2010/main" val="3272315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BBACF2-0B3B-4416-87CE-45B887B5899F}" type="datetimeFigureOut">
              <a:rPr lang="en-US" smtClean="0"/>
              <a:t>10/3/2019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4A0D06-355E-4F9B-8370-97E8C2365F75}" type="slidenum">
              <a:rPr lang="en-US" smtClean="0"/>
              <a:t>‹#›</a:t>
            </a:fld>
            <a:endParaRPr lang="en-US"/>
          </a:p>
        </p:txBody>
      </p:sp>
    </p:spTree>
    <p:extLst>
      <p:ext uri="{BB962C8B-B14F-4D97-AF65-F5344CB8AC3E}">
        <p14:creationId xmlns:p14="http://schemas.microsoft.com/office/powerpoint/2010/main" val="1629951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BBACF2-0B3B-4416-87CE-45B887B5899F}" type="datetimeFigureOut">
              <a:rPr lang="en-US" smtClean="0"/>
              <a:t>10/3/2019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4A0D06-355E-4F9B-8370-97E8C2365F75}" type="slidenum">
              <a:rPr lang="en-US" smtClean="0"/>
              <a:t>‹#›</a:t>
            </a:fld>
            <a:endParaRPr lang="en-US"/>
          </a:p>
        </p:txBody>
      </p:sp>
    </p:spTree>
    <p:extLst>
      <p:ext uri="{BB962C8B-B14F-4D97-AF65-F5344CB8AC3E}">
        <p14:creationId xmlns:p14="http://schemas.microsoft.com/office/powerpoint/2010/main" val="1535271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BBACF2-0B3B-4416-87CE-45B887B5899F}" type="datetimeFigureOut">
              <a:rPr lang="en-US" smtClean="0"/>
              <a:t>10/3/2019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4A0D06-355E-4F9B-8370-97E8C2365F75}" type="slidenum">
              <a:rPr lang="en-US" smtClean="0"/>
              <a:t>‹#›</a:t>
            </a:fld>
            <a:endParaRPr lang="en-US"/>
          </a:p>
        </p:txBody>
      </p:sp>
    </p:spTree>
    <p:extLst>
      <p:ext uri="{BB962C8B-B14F-4D97-AF65-F5344CB8AC3E}">
        <p14:creationId xmlns:p14="http://schemas.microsoft.com/office/powerpoint/2010/main" val="2410054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BBACF2-0B3B-4416-87CE-45B887B5899F}" type="datetimeFigureOut">
              <a:rPr lang="en-US" smtClean="0"/>
              <a:t>10/3/2019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4A0D06-355E-4F9B-8370-97E8C2365F75}" type="slidenum">
              <a:rPr lang="en-US" smtClean="0"/>
              <a:t>‹#›</a:t>
            </a:fld>
            <a:endParaRPr lang="en-US"/>
          </a:p>
        </p:txBody>
      </p:sp>
    </p:spTree>
    <p:extLst>
      <p:ext uri="{BB962C8B-B14F-4D97-AF65-F5344CB8AC3E}">
        <p14:creationId xmlns:p14="http://schemas.microsoft.com/office/powerpoint/2010/main" val="121049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BBACF2-0B3B-4416-87CE-45B887B5899F}" type="datetimeFigureOut">
              <a:rPr lang="en-US" smtClean="0"/>
              <a:t>10/3/2019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4A0D06-355E-4F9B-8370-97E8C2365F75}" type="slidenum">
              <a:rPr lang="en-US" smtClean="0"/>
              <a:t>‹#›</a:t>
            </a:fld>
            <a:endParaRPr lang="en-US"/>
          </a:p>
        </p:txBody>
      </p:sp>
    </p:spTree>
    <p:extLst>
      <p:ext uri="{BB962C8B-B14F-4D97-AF65-F5344CB8AC3E}">
        <p14:creationId xmlns:p14="http://schemas.microsoft.com/office/powerpoint/2010/main" val="3525068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chart" Target="../charts/chart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freiburg@uwm.edu"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mailto:pfeiffe8@uwm.edu"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chart" Target="../charts/char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82A7D0-DB09-4EBA-8D52-E6A5934B6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1A3688C8-DFCE-4CCD-BCF0-5FB239E50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528762" y="1652450"/>
            <a:ext cx="10227143" cy="1835425"/>
          </a:xfrm>
        </p:spPr>
        <p:txBody>
          <a:bodyPr>
            <a:normAutofit/>
          </a:bodyPr>
          <a:lstStyle/>
          <a:p>
            <a:pPr algn="l"/>
            <a:r>
              <a:rPr lang="en-US" sz="4800">
                <a:solidFill>
                  <a:schemeClr val="tx1">
                    <a:lumMod val="85000"/>
                    <a:lumOff val="15000"/>
                  </a:schemeClr>
                </a:solidFill>
              </a:rPr>
              <a:t>Equity, Inclusion &amp; Diversity: </a:t>
            </a:r>
            <a:br>
              <a:rPr lang="en-US" sz="4800"/>
            </a:br>
            <a:r>
              <a:rPr lang="en-US" sz="4800">
                <a:solidFill>
                  <a:schemeClr val="tx1">
                    <a:lumMod val="85000"/>
                    <a:lumOff val="15000"/>
                  </a:schemeClr>
                </a:solidFill>
              </a:rPr>
              <a:t>Importance of Data and What it Says </a:t>
            </a:r>
          </a:p>
        </p:txBody>
      </p:sp>
      <p:sp>
        <p:nvSpPr>
          <p:cNvPr id="3" name="Subtitle 2"/>
          <p:cNvSpPr>
            <a:spLocks noGrp="1"/>
          </p:cNvSpPr>
          <p:nvPr>
            <p:ph type="subTitle" idx="1"/>
          </p:nvPr>
        </p:nvSpPr>
        <p:spPr>
          <a:xfrm>
            <a:off x="1158240" y="4700588"/>
            <a:ext cx="5252288" cy="1655762"/>
          </a:xfrm>
        </p:spPr>
        <p:txBody>
          <a:bodyPr vert="horz" lIns="91440" tIns="45720" rIns="91440" bIns="45720" rtlCol="0" anchor="t">
            <a:normAutofit/>
          </a:bodyPr>
          <a:lstStyle/>
          <a:p>
            <a:pPr algn="l"/>
            <a:r>
              <a:rPr lang="en-US" sz="2300" dirty="0">
                <a:solidFill>
                  <a:schemeClr val="tx1">
                    <a:lumMod val="85000"/>
                    <a:lumOff val="15000"/>
                  </a:schemeClr>
                </a:solidFill>
                <a:cs typeface="Calibri"/>
              </a:rPr>
              <a:t>WATCP Coordinator Conference</a:t>
            </a:r>
          </a:p>
          <a:p>
            <a:pPr algn="l"/>
            <a:r>
              <a:rPr lang="en-US" sz="2000" dirty="0">
                <a:solidFill>
                  <a:schemeClr val="tx1">
                    <a:lumMod val="85000"/>
                    <a:lumOff val="15000"/>
                  </a:schemeClr>
                </a:solidFill>
                <a:cs typeface="Calibri"/>
              </a:rPr>
              <a:t>Tina </a:t>
            </a:r>
            <a:r>
              <a:rPr lang="en-US" sz="2000" dirty="0" err="1">
                <a:solidFill>
                  <a:schemeClr val="tx1">
                    <a:lumMod val="85000"/>
                    <a:lumOff val="15000"/>
                  </a:schemeClr>
                </a:solidFill>
                <a:cs typeface="Calibri"/>
              </a:rPr>
              <a:t>Freiburger</a:t>
            </a:r>
            <a:r>
              <a:rPr lang="en-US" sz="2000" dirty="0">
                <a:solidFill>
                  <a:schemeClr val="tx1">
                    <a:lumMod val="85000"/>
                    <a:lumOff val="15000"/>
                  </a:schemeClr>
                </a:solidFill>
                <a:cs typeface="Calibri"/>
              </a:rPr>
              <a:t>, PhD and Alyssa Sheeran, MS</a:t>
            </a:r>
          </a:p>
          <a:p>
            <a:pPr algn="l"/>
            <a:r>
              <a:rPr lang="en-US" sz="2000" dirty="0">
                <a:solidFill>
                  <a:schemeClr val="tx1">
                    <a:lumMod val="85000"/>
                    <a:lumOff val="15000"/>
                  </a:schemeClr>
                </a:solidFill>
                <a:cs typeface="Calibri"/>
              </a:rPr>
              <a:t>University of Wisconsin - Milwaukee</a:t>
            </a:r>
          </a:p>
          <a:p>
            <a:pPr algn="l"/>
            <a:endParaRPr lang="en-US" sz="2000" dirty="0">
              <a:solidFill>
                <a:schemeClr val="tx1">
                  <a:lumMod val="85000"/>
                  <a:lumOff val="15000"/>
                </a:schemeClr>
              </a:solidFill>
              <a:cs typeface="Calibri"/>
            </a:endParaRPr>
          </a:p>
          <a:p>
            <a:pPr algn="l"/>
            <a:endParaRPr lang="en-US" sz="2000" dirty="0">
              <a:solidFill>
                <a:schemeClr val="tx1">
                  <a:lumMod val="85000"/>
                  <a:lumOff val="15000"/>
                </a:schemeClr>
              </a:solidFill>
              <a:cs typeface="Calibri"/>
            </a:endParaRPr>
          </a:p>
        </p:txBody>
      </p:sp>
      <p:cxnSp>
        <p:nvCxnSpPr>
          <p:cNvPr id="12" name="Straight Connector 11">
            <a:extLst>
              <a:ext uri="{FF2B5EF4-FFF2-40B4-BE49-F238E27FC236}">
                <a16:creationId xmlns:a16="http://schemas.microsoft.com/office/drawing/2014/main" id="{D598FBE3-48D2-40A2-B7E6-F485834C82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2540" y="4450080"/>
            <a:ext cx="1234440"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8482FDCF-45F3-40F1-8751-19B7AFB3C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348" y="1005839"/>
            <a:ext cx="3444236" cy="3444236"/>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2772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screenshot of a cell phone&#10;&#10;Description generated with very high confidence">
            <a:extLst>
              <a:ext uri="{FF2B5EF4-FFF2-40B4-BE49-F238E27FC236}">
                <a16:creationId xmlns:a16="http://schemas.microsoft.com/office/drawing/2014/main" id="{334B606F-7521-4685-915C-EC108D860919}"/>
              </a:ext>
            </a:extLst>
          </p:cNvPr>
          <p:cNvPicPr>
            <a:picLocks noGrp="1" noChangeAspect="1"/>
          </p:cNvPicPr>
          <p:nvPr>
            <p:ph idx="1"/>
          </p:nvPr>
        </p:nvPicPr>
        <p:blipFill>
          <a:blip r:embed="rId3"/>
          <a:stretch>
            <a:fillRect/>
          </a:stretch>
        </p:blipFill>
        <p:spPr>
          <a:xfrm>
            <a:off x="643467" y="1383915"/>
            <a:ext cx="5294716" cy="4090168"/>
          </a:xfrm>
          <a:prstGeom prst="rect">
            <a:avLst/>
          </a:prstGeom>
        </p:spPr>
      </p:pic>
      <p:cxnSp>
        <p:nvCxnSpPr>
          <p:cNvPr id="15" name="Straight Connector 14">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6" name="Picture 6" descr="A screenshot of a cell phone&#10;&#10;Description generated with very high confidence">
            <a:extLst>
              <a:ext uri="{FF2B5EF4-FFF2-40B4-BE49-F238E27FC236}">
                <a16:creationId xmlns:a16="http://schemas.microsoft.com/office/drawing/2014/main" id="{F9EE6C14-3D51-404A-829F-D396E75CE51F}"/>
              </a:ext>
            </a:extLst>
          </p:cNvPr>
          <p:cNvPicPr>
            <a:picLocks noChangeAspect="1"/>
          </p:cNvPicPr>
          <p:nvPr/>
        </p:nvPicPr>
        <p:blipFill>
          <a:blip r:embed="rId4"/>
          <a:stretch>
            <a:fillRect/>
          </a:stretch>
        </p:blipFill>
        <p:spPr>
          <a:xfrm>
            <a:off x="6253817" y="1383916"/>
            <a:ext cx="5294715" cy="4090167"/>
          </a:xfrm>
          <a:prstGeom prst="rect">
            <a:avLst/>
          </a:prstGeom>
        </p:spPr>
      </p:pic>
    </p:spTree>
    <p:extLst>
      <p:ext uri="{BB962C8B-B14F-4D97-AF65-F5344CB8AC3E}">
        <p14:creationId xmlns:p14="http://schemas.microsoft.com/office/powerpoint/2010/main" val="3503941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screenshot of text&#10;&#10;Description generated with very high confidence">
            <a:extLst>
              <a:ext uri="{FF2B5EF4-FFF2-40B4-BE49-F238E27FC236}">
                <a16:creationId xmlns:a16="http://schemas.microsoft.com/office/drawing/2014/main" id="{11CFE3D7-BCFF-48BC-A137-D1933677B6A9}"/>
              </a:ext>
            </a:extLst>
          </p:cNvPr>
          <p:cNvPicPr>
            <a:picLocks noGrp="1" noChangeAspect="1"/>
          </p:cNvPicPr>
          <p:nvPr>
            <p:ph idx="1"/>
          </p:nvPr>
        </p:nvPicPr>
        <p:blipFill>
          <a:blip r:embed="rId3"/>
          <a:stretch>
            <a:fillRect/>
          </a:stretch>
        </p:blipFill>
        <p:spPr>
          <a:xfrm>
            <a:off x="643467" y="1332826"/>
            <a:ext cx="5291666" cy="4249856"/>
          </a:xfrm>
          <a:prstGeom prst="rect">
            <a:avLst/>
          </a:prstGeom>
        </p:spPr>
      </p:pic>
      <p:pic>
        <p:nvPicPr>
          <p:cNvPr id="6" name="Picture 6" descr="A close up of text on a white background&#10;&#10;Description generated with very high confidence">
            <a:extLst>
              <a:ext uri="{FF2B5EF4-FFF2-40B4-BE49-F238E27FC236}">
                <a16:creationId xmlns:a16="http://schemas.microsoft.com/office/drawing/2014/main" id="{49E8067F-EC65-41B3-8DF4-120A0DCFD612}"/>
              </a:ext>
            </a:extLst>
          </p:cNvPr>
          <p:cNvPicPr>
            <a:picLocks noChangeAspect="1"/>
          </p:cNvPicPr>
          <p:nvPr/>
        </p:nvPicPr>
        <p:blipFill>
          <a:blip r:embed="rId4"/>
          <a:stretch>
            <a:fillRect/>
          </a:stretch>
        </p:blipFill>
        <p:spPr>
          <a:xfrm>
            <a:off x="6256865" y="1332826"/>
            <a:ext cx="5291667" cy="4249856"/>
          </a:xfrm>
          <a:prstGeom prst="rect">
            <a:avLst/>
          </a:prstGeom>
        </p:spPr>
      </p:pic>
    </p:spTree>
    <p:extLst>
      <p:ext uri="{BB962C8B-B14F-4D97-AF65-F5344CB8AC3E}">
        <p14:creationId xmlns:p14="http://schemas.microsoft.com/office/powerpoint/2010/main" val="2875645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31825"/>
            <a:ext cx="10515600" cy="1049477"/>
          </a:xfrm>
        </p:spPr>
        <p:txBody>
          <a:bodyPr>
            <a:normAutofit/>
          </a:bodyPr>
          <a:lstStyle/>
          <a:p>
            <a:r>
              <a:rPr lang="en-US" sz="6000"/>
              <a:t>Who gets in?</a:t>
            </a:r>
            <a:r>
              <a:rPr lang="en-US" sz="4800"/>
              <a:t> </a:t>
            </a:r>
          </a:p>
        </p:txBody>
      </p:sp>
      <p:sp>
        <p:nvSpPr>
          <p:cNvPr id="3" name="Content Placeholder 2"/>
          <p:cNvSpPr>
            <a:spLocks noGrp="1"/>
          </p:cNvSpPr>
          <p:nvPr>
            <p:ph idx="1"/>
          </p:nvPr>
        </p:nvSpPr>
        <p:spPr>
          <a:xfrm>
            <a:off x="838200" y="2148289"/>
            <a:ext cx="10515600" cy="3780873"/>
          </a:xfrm>
        </p:spPr>
        <p:txBody>
          <a:bodyPr vert="horz" lIns="91440" tIns="45720" rIns="91440" bIns="45720" rtlCol="0" anchor="t">
            <a:normAutofit/>
          </a:bodyPr>
          <a:lstStyle/>
          <a:p>
            <a:pPr marL="457200" lvl="1" indent="0">
              <a:buNone/>
            </a:pPr>
            <a:endParaRPr lang="en-US" sz="2800" dirty="0">
              <a:ea typeface="+mn-lt"/>
              <a:cs typeface="+mn-lt"/>
            </a:endParaRPr>
          </a:p>
          <a:p>
            <a:r>
              <a:rPr lang="en-US" sz="3600" dirty="0">
                <a:ea typeface="+mn-lt"/>
                <a:cs typeface="+mn-lt"/>
              </a:rPr>
              <a:t>How do we best determine need?</a:t>
            </a:r>
          </a:p>
          <a:p>
            <a:pPr lvl="1"/>
            <a:r>
              <a:rPr lang="en-US" sz="2800" dirty="0">
                <a:ea typeface="+mn-lt"/>
                <a:cs typeface="+mn-lt"/>
              </a:rPr>
              <a:t>Often determined by comparing demographics of court participants to those in the general population</a:t>
            </a:r>
            <a:endParaRPr lang="en-US" sz="2800" dirty="0">
              <a:cs typeface="Calibri" panose="020F0502020204030204"/>
            </a:endParaRPr>
          </a:p>
          <a:p>
            <a:endParaRPr lang="en-US" sz="2400" dirty="0">
              <a:cs typeface="Calibri" panose="020F0502020204030204"/>
            </a:endParaRPr>
          </a:p>
        </p:txBody>
      </p:sp>
    </p:spTree>
    <p:extLst>
      <p:ext uri="{BB962C8B-B14F-4D97-AF65-F5344CB8AC3E}">
        <p14:creationId xmlns:p14="http://schemas.microsoft.com/office/powerpoint/2010/main" val="3847785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dirty="0">
                <a:solidFill>
                  <a:schemeClr val="bg1"/>
                </a:solidFill>
                <a:ea typeface="+mj-lt"/>
                <a:cs typeface="+mj-lt"/>
              </a:rPr>
              <a:t>Census Data vs. DTC</a:t>
            </a:r>
            <a:r>
              <a:rPr lang="en-US" sz="5400" kern="1200" dirty="0">
                <a:solidFill>
                  <a:srgbClr val="FFFFFF"/>
                </a:solidFill>
                <a:latin typeface="+mj-lt"/>
                <a:ea typeface="+mj-ea"/>
                <a:cs typeface="+mj-cs"/>
              </a:rPr>
              <a:t> Referrals</a:t>
            </a:r>
            <a:endParaRPr lang="en-US" dirty="0">
              <a:ea typeface="+mj-ea"/>
              <a:cs typeface="+mj-cs"/>
            </a:endParaRPr>
          </a:p>
        </p:txBody>
      </p:sp>
      <p:cxnSp>
        <p:nvCxnSpPr>
          <p:cNvPr id="17" name="Straight Connector 16">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6">
            <a:extLst>
              <a:ext uri="{FF2B5EF4-FFF2-40B4-BE49-F238E27FC236}">
                <a16:creationId xmlns:a16="http://schemas.microsoft.com/office/drawing/2014/main" id="{A72FA60A-E14C-4983-9803-1F978322596B}"/>
              </a:ext>
            </a:extLst>
          </p:cNvPr>
          <p:cNvGraphicFramePr>
            <a:graphicFrameLocks noGrp="1"/>
          </p:cNvGraphicFramePr>
          <p:nvPr>
            <p:ph idx="1"/>
            <p:extLst>
              <p:ext uri="{D42A27DB-BD31-4B8C-83A1-F6EECF244321}">
                <p14:modId xmlns:p14="http://schemas.microsoft.com/office/powerpoint/2010/main" val="698765415"/>
              </p:ext>
            </p:extLst>
          </p:nvPr>
        </p:nvGraphicFramePr>
        <p:xfrm>
          <a:off x="693057" y="2494590"/>
          <a:ext cx="10515600" cy="42110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0342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6073" y="466578"/>
            <a:ext cx="11139854" cy="930447"/>
          </a:xfrm>
        </p:spPr>
        <p:txBody>
          <a:bodyPr vert="horz" lIns="91440" tIns="45720" rIns="91440" bIns="45720" rtlCol="0" anchor="b">
            <a:normAutofit fontScale="90000"/>
          </a:bodyPr>
          <a:lstStyle/>
          <a:p>
            <a:pPr algn="ctr"/>
            <a:r>
              <a:rPr lang="en-US" sz="5400" dirty="0">
                <a:solidFill>
                  <a:schemeClr val="bg1"/>
                </a:solidFill>
                <a:ea typeface="+mj-lt"/>
                <a:cs typeface="+mj-lt"/>
              </a:rPr>
              <a:t>Census Data vs.</a:t>
            </a:r>
            <a:r>
              <a:rPr lang="en-US" sz="5400" dirty="0">
                <a:ea typeface="+mj-lt"/>
                <a:cs typeface="+mj-lt"/>
              </a:rPr>
              <a:t> </a:t>
            </a:r>
            <a:r>
              <a:rPr lang="en-US" sz="5400" dirty="0">
                <a:solidFill>
                  <a:srgbClr val="FFFFFF"/>
                </a:solidFill>
                <a:ea typeface="+mj-lt"/>
                <a:cs typeface="+mj-lt"/>
              </a:rPr>
              <a:t>Arrests vs. DTC Referrals</a:t>
            </a:r>
            <a:endParaRPr lang="en-US" dirty="0">
              <a:ea typeface="+mj-ea"/>
              <a:cs typeface="+mj-cs"/>
            </a:endParaRPr>
          </a:p>
        </p:txBody>
      </p:sp>
      <p:cxnSp>
        <p:nvCxnSpPr>
          <p:cNvPr id="17" name="Straight Connector 16">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6">
            <a:extLst>
              <a:ext uri="{FF2B5EF4-FFF2-40B4-BE49-F238E27FC236}">
                <a16:creationId xmlns:a16="http://schemas.microsoft.com/office/drawing/2014/main" id="{A72FA60A-E14C-4983-9803-1F978322596B}"/>
              </a:ext>
            </a:extLst>
          </p:cNvPr>
          <p:cNvGraphicFramePr>
            <a:graphicFrameLocks noGrp="1"/>
          </p:cNvGraphicFramePr>
          <p:nvPr>
            <p:ph idx="1"/>
            <p:extLst/>
          </p:nvPr>
        </p:nvGraphicFramePr>
        <p:xfrm>
          <a:off x="693057" y="2494590"/>
          <a:ext cx="10515600" cy="42110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4606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000" dirty="0">
                <a:solidFill>
                  <a:srgbClr val="FFFFFF"/>
                </a:solidFill>
              </a:rPr>
              <a:t>Arrests vs. Drug Court Population</a:t>
            </a:r>
          </a:p>
        </p:txBody>
      </p:sp>
      <p:cxnSp>
        <p:nvCxnSpPr>
          <p:cNvPr id="14"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Picture 9" descr="A close up of a map&#10;&#10;Description generated with high confidence">
            <a:extLst>
              <a:ext uri="{FF2B5EF4-FFF2-40B4-BE49-F238E27FC236}">
                <a16:creationId xmlns:a16="http://schemas.microsoft.com/office/drawing/2014/main" id="{552C1927-AD50-4FCF-A25A-69C803AA11C5}"/>
              </a:ext>
            </a:extLst>
          </p:cNvPr>
          <p:cNvPicPr>
            <a:picLocks noGrp="1" noChangeAspect="1"/>
          </p:cNvPicPr>
          <p:nvPr>
            <p:ph idx="1"/>
          </p:nvPr>
        </p:nvPicPr>
        <p:blipFill>
          <a:blip r:embed="rId3"/>
          <a:stretch>
            <a:fillRect/>
          </a:stretch>
        </p:blipFill>
        <p:spPr>
          <a:xfrm>
            <a:off x="7555770" y="2389239"/>
            <a:ext cx="2998227" cy="4336027"/>
          </a:xfrm>
          <a:prstGeom prst="rect">
            <a:avLst/>
          </a:prstGeom>
        </p:spPr>
      </p:pic>
      <p:cxnSp>
        <p:nvCxnSpPr>
          <p:cNvPr id="16" name="Straight Connector 15">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4" name="Picture 4" descr="A close up of a map&#10;&#10;Description generated with high confidence">
            <a:extLst>
              <a:ext uri="{FF2B5EF4-FFF2-40B4-BE49-F238E27FC236}">
                <a16:creationId xmlns:a16="http://schemas.microsoft.com/office/drawing/2014/main" id="{2D3D8984-E94C-484F-B2BB-60772517770A}"/>
              </a:ext>
            </a:extLst>
          </p:cNvPr>
          <p:cNvPicPr>
            <a:picLocks noChangeAspect="1"/>
          </p:cNvPicPr>
          <p:nvPr/>
        </p:nvPicPr>
        <p:blipFill>
          <a:blip r:embed="rId4"/>
          <a:stretch>
            <a:fillRect/>
          </a:stretch>
        </p:blipFill>
        <p:spPr>
          <a:xfrm>
            <a:off x="1849676" y="2277801"/>
            <a:ext cx="5804634" cy="4580199"/>
          </a:xfrm>
          <a:prstGeom prst="rect">
            <a:avLst/>
          </a:prstGeom>
        </p:spPr>
      </p:pic>
    </p:spTree>
    <p:extLst>
      <p:ext uri="{BB962C8B-B14F-4D97-AF65-F5344CB8AC3E}">
        <p14:creationId xmlns:p14="http://schemas.microsoft.com/office/powerpoint/2010/main" val="2217469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screenshot of a cell phone&#10;&#10;Description generated with very high confidence">
            <a:extLst>
              <a:ext uri="{FF2B5EF4-FFF2-40B4-BE49-F238E27FC236}">
                <a16:creationId xmlns:a16="http://schemas.microsoft.com/office/drawing/2014/main" id="{5E7060C0-F3E5-46A5-AFA2-5C623AAD45FD}"/>
              </a:ext>
            </a:extLst>
          </p:cNvPr>
          <p:cNvPicPr>
            <a:picLocks noGrp="1" noChangeAspect="1"/>
          </p:cNvPicPr>
          <p:nvPr>
            <p:ph idx="1"/>
          </p:nvPr>
        </p:nvPicPr>
        <p:blipFill rotWithShape="1">
          <a:blip r:embed="rId3"/>
          <a:srcRect r="1779" b="1"/>
          <a:stretch/>
        </p:blipFill>
        <p:spPr>
          <a:xfrm>
            <a:off x="20" y="10"/>
            <a:ext cx="12191980" cy="6857990"/>
          </a:xfrm>
          <a:prstGeom prst="rect">
            <a:avLst/>
          </a:prstGeom>
        </p:spPr>
      </p:pic>
      <p:pic>
        <p:nvPicPr>
          <p:cNvPr id="6" name="Picture 6" descr="A close up of a logo&#10;&#10;Description generated with very high confidence">
            <a:extLst>
              <a:ext uri="{FF2B5EF4-FFF2-40B4-BE49-F238E27FC236}">
                <a16:creationId xmlns:a16="http://schemas.microsoft.com/office/drawing/2014/main" id="{101A1208-6147-441D-9860-E721D82D061D}"/>
              </a:ext>
            </a:extLst>
          </p:cNvPr>
          <p:cNvPicPr>
            <a:picLocks noChangeAspect="1"/>
          </p:cNvPicPr>
          <p:nvPr/>
        </p:nvPicPr>
        <p:blipFill>
          <a:blip r:embed="rId4"/>
          <a:stretch>
            <a:fillRect/>
          </a:stretch>
        </p:blipFill>
        <p:spPr>
          <a:xfrm>
            <a:off x="76200" y="4748270"/>
            <a:ext cx="2865304" cy="1977439"/>
          </a:xfrm>
          <a:prstGeom prst="rect">
            <a:avLst/>
          </a:prstGeom>
        </p:spPr>
      </p:pic>
    </p:spTree>
    <p:extLst>
      <p:ext uri="{BB962C8B-B14F-4D97-AF65-F5344CB8AC3E}">
        <p14:creationId xmlns:p14="http://schemas.microsoft.com/office/powerpoint/2010/main" val="4259384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ABF9028-C58B-4084-AD34-E58E990735EA}"/>
              </a:ext>
            </a:extLst>
          </p:cNvPr>
          <p:cNvSpPr>
            <a:spLocks noGrp="1"/>
          </p:cNvSpPr>
          <p:nvPr>
            <p:ph type="title"/>
          </p:nvPr>
        </p:nvSpPr>
        <p:spPr>
          <a:xfrm>
            <a:off x="524256" y="4767072"/>
            <a:ext cx="6594189" cy="1625210"/>
          </a:xfrm>
        </p:spPr>
        <p:txBody>
          <a:bodyPr>
            <a:normAutofit/>
          </a:bodyPr>
          <a:lstStyle/>
          <a:p>
            <a:pPr algn="r"/>
            <a:r>
              <a:rPr lang="en-US" sz="5600" dirty="0">
                <a:solidFill>
                  <a:srgbClr val="FFFFFF"/>
                </a:solidFill>
                <a:cs typeface="Calibri Light"/>
              </a:rPr>
              <a:t>Who is excluded? </a:t>
            </a:r>
          </a:p>
        </p:txBody>
      </p:sp>
      <p:pic>
        <p:nvPicPr>
          <p:cNvPr id="4" name="Picture 4" descr="A close up of text on a white background&#10;&#10;Description generated with high confidence">
            <a:extLst>
              <a:ext uri="{FF2B5EF4-FFF2-40B4-BE49-F238E27FC236}">
                <a16:creationId xmlns:a16="http://schemas.microsoft.com/office/drawing/2014/main" id="{8240B0F1-8024-4EDA-AE2D-F40AA1BA3151}"/>
              </a:ext>
            </a:extLst>
          </p:cNvPr>
          <p:cNvPicPr>
            <a:picLocks noChangeAspect="1"/>
          </p:cNvPicPr>
          <p:nvPr/>
        </p:nvPicPr>
        <p:blipFill rotWithShape="1">
          <a:blip r:embed="rId3"/>
          <a:srcRect r="1" b="100"/>
          <a:stretch/>
        </p:blipFill>
        <p:spPr>
          <a:xfrm>
            <a:off x="327547" y="321733"/>
            <a:ext cx="7058306"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C7B3328-F020-41CB-A793-FBCD4FA0DF53}"/>
              </a:ext>
            </a:extLst>
          </p:cNvPr>
          <p:cNvSpPr>
            <a:spLocks noGrp="1"/>
          </p:cNvSpPr>
          <p:nvPr>
            <p:ph idx="1"/>
          </p:nvPr>
        </p:nvSpPr>
        <p:spPr>
          <a:xfrm>
            <a:off x="7741773" y="1047121"/>
            <a:ext cx="3927945" cy="3529645"/>
          </a:xfrm>
        </p:spPr>
        <p:txBody>
          <a:bodyPr vert="horz" lIns="91440" tIns="45720" rIns="91440" bIns="45720" rtlCol="0" anchor="ctr">
            <a:normAutofit/>
          </a:bodyPr>
          <a:lstStyle/>
          <a:p>
            <a:r>
              <a:rPr lang="en-US">
                <a:solidFill>
                  <a:srgbClr val="FFFFFF"/>
                </a:solidFill>
                <a:cs typeface="Calibri"/>
              </a:rPr>
              <a:t>Are eligibility requirements keeping some individuals out?</a:t>
            </a:r>
            <a:endParaRPr lang="en-US" sz="2400">
              <a:solidFill>
                <a:srgbClr val="FFFFFF"/>
              </a:solidFill>
              <a:cs typeface="Calibri"/>
            </a:endParaRPr>
          </a:p>
          <a:p>
            <a:pPr marL="0" indent="0">
              <a:buNone/>
            </a:pPr>
            <a:endParaRPr lang="en-US" sz="800">
              <a:solidFill>
                <a:srgbClr val="FFFFFF"/>
              </a:solidFill>
              <a:ea typeface="+mn-lt"/>
              <a:cs typeface="+mn-lt"/>
            </a:endParaRPr>
          </a:p>
          <a:p>
            <a:pPr lvl="1"/>
            <a:r>
              <a:rPr lang="en-US">
                <a:solidFill>
                  <a:srgbClr val="FFFFFF"/>
                </a:solidFill>
                <a:cs typeface="Calibri"/>
              </a:rPr>
              <a:t>Which requirements? If they are leaving people out, do they really need to be out?</a:t>
            </a:r>
            <a:endParaRPr lang="en-US">
              <a:solidFill>
                <a:srgbClr val="FFFFFF"/>
              </a:solidFill>
            </a:endParaRPr>
          </a:p>
        </p:txBody>
      </p:sp>
    </p:spTree>
    <p:extLst>
      <p:ext uri="{BB962C8B-B14F-4D97-AF65-F5344CB8AC3E}">
        <p14:creationId xmlns:p14="http://schemas.microsoft.com/office/powerpoint/2010/main" val="1449134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31825"/>
            <a:ext cx="10515600" cy="1325563"/>
          </a:xfrm>
        </p:spPr>
        <p:txBody>
          <a:bodyPr>
            <a:noAutofit/>
          </a:bodyPr>
          <a:lstStyle/>
          <a:p>
            <a:r>
              <a:rPr lang="en-US" sz="4800"/>
              <a:t>When to Consider Equity, Inclusion, and Diversity </a:t>
            </a:r>
          </a:p>
        </p:txBody>
      </p:sp>
      <p:sp>
        <p:nvSpPr>
          <p:cNvPr id="3" name="Content Placeholder 2"/>
          <p:cNvSpPr>
            <a:spLocks noGrp="1"/>
          </p:cNvSpPr>
          <p:nvPr>
            <p:ph idx="1"/>
          </p:nvPr>
        </p:nvSpPr>
        <p:spPr>
          <a:xfrm>
            <a:off x="838200" y="2809301"/>
            <a:ext cx="10515600" cy="3119861"/>
          </a:xfrm>
        </p:spPr>
        <p:txBody>
          <a:bodyPr vert="horz" lIns="91440" tIns="45720" rIns="91440" bIns="45720" rtlCol="0" anchor="t">
            <a:normAutofit/>
          </a:bodyPr>
          <a:lstStyle/>
          <a:p>
            <a:r>
              <a:rPr lang="en-US" sz="3200" dirty="0"/>
              <a:t>Who gets in?</a:t>
            </a:r>
            <a:endParaRPr lang="en-US" sz="3200" dirty="0">
              <a:cs typeface="Calibri"/>
            </a:endParaRPr>
          </a:p>
          <a:p>
            <a:pPr marL="0" indent="0">
              <a:buNone/>
            </a:pPr>
            <a:endParaRPr lang="en-US" sz="3200" dirty="0">
              <a:cs typeface="Calibri"/>
            </a:endParaRPr>
          </a:p>
          <a:p>
            <a:r>
              <a:rPr lang="en-US" sz="3200" b="1" dirty="0"/>
              <a:t>Who graduates?</a:t>
            </a:r>
            <a:endParaRPr lang="en-US" sz="3200" b="1" dirty="0">
              <a:cs typeface="Calibri"/>
            </a:endParaRPr>
          </a:p>
          <a:p>
            <a:pPr marL="0" indent="0">
              <a:buNone/>
            </a:pPr>
            <a:endParaRPr lang="en-US" sz="3200" dirty="0">
              <a:cs typeface="Calibri" panose="020F0502020204030204"/>
            </a:endParaRPr>
          </a:p>
          <a:p>
            <a:r>
              <a:rPr lang="en-US" sz="3200" dirty="0"/>
              <a:t>Who remains successful after graduation?</a:t>
            </a:r>
            <a:endParaRPr lang="en-US" dirty="0">
              <a:cs typeface="Calibri"/>
            </a:endParaRPr>
          </a:p>
        </p:txBody>
      </p:sp>
    </p:spTree>
    <p:extLst>
      <p:ext uri="{BB962C8B-B14F-4D97-AF65-F5344CB8AC3E}">
        <p14:creationId xmlns:p14="http://schemas.microsoft.com/office/powerpoint/2010/main" val="1628155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31825"/>
            <a:ext cx="10515600" cy="1082607"/>
          </a:xfrm>
        </p:spPr>
        <p:txBody>
          <a:bodyPr>
            <a:normAutofit/>
          </a:bodyPr>
          <a:lstStyle/>
          <a:p>
            <a:r>
              <a:rPr lang="en-US" sz="5000"/>
              <a:t>Completing Court</a:t>
            </a:r>
          </a:p>
        </p:txBody>
      </p:sp>
      <p:sp>
        <p:nvSpPr>
          <p:cNvPr id="3" name="Content Placeholder 2"/>
          <p:cNvSpPr>
            <a:spLocks noGrp="1"/>
          </p:cNvSpPr>
          <p:nvPr>
            <p:ph idx="1"/>
          </p:nvPr>
        </p:nvSpPr>
        <p:spPr>
          <a:xfrm>
            <a:off x="838200" y="2057400"/>
            <a:ext cx="10515600" cy="3871762"/>
          </a:xfrm>
        </p:spPr>
        <p:txBody>
          <a:bodyPr vert="horz" lIns="91440" tIns="45720" rIns="91440" bIns="45720" rtlCol="0" anchor="t">
            <a:noAutofit/>
          </a:bodyPr>
          <a:lstStyle/>
          <a:p>
            <a:r>
              <a:rPr lang="en-US" sz="2400"/>
              <a:t>Are their barriers that are affecting participants’ abilities to graduate?</a:t>
            </a:r>
            <a:endParaRPr lang="en-US" sz="2400">
              <a:cs typeface="Calibri"/>
            </a:endParaRPr>
          </a:p>
          <a:p>
            <a:pPr marL="0" indent="0">
              <a:buNone/>
            </a:pPr>
            <a:endParaRPr lang="en-US" sz="1200">
              <a:ea typeface="+mn-lt"/>
              <a:cs typeface="+mn-lt"/>
            </a:endParaRPr>
          </a:p>
          <a:p>
            <a:r>
              <a:rPr lang="en-US" sz="2400">
                <a:ea typeface="+mn-lt"/>
                <a:cs typeface="+mn-lt"/>
              </a:rPr>
              <a:t>Are there policies that impact participants' abilities to graduate?</a:t>
            </a:r>
          </a:p>
          <a:p>
            <a:pPr marL="0" indent="0">
              <a:buNone/>
            </a:pPr>
            <a:endParaRPr lang="en-US" sz="1200">
              <a:ea typeface="+mn-lt"/>
              <a:cs typeface="+mn-lt"/>
            </a:endParaRPr>
          </a:p>
          <a:p>
            <a:r>
              <a:rPr lang="en-US" sz="2400">
                <a:ea typeface="+mn-lt"/>
                <a:cs typeface="+mn-lt"/>
              </a:rPr>
              <a:t>Diversity of the team and treatment services</a:t>
            </a:r>
          </a:p>
          <a:p>
            <a:pPr lvl="1"/>
            <a:r>
              <a:rPr lang="en-US" sz="2100">
                <a:ea typeface="+mn-lt"/>
                <a:cs typeface="+mn-lt"/>
              </a:rPr>
              <a:t>Drug of choice </a:t>
            </a:r>
          </a:p>
          <a:p>
            <a:pPr lvl="1"/>
            <a:r>
              <a:rPr lang="en-US" sz="2100">
                <a:ea typeface="+mn-lt"/>
                <a:cs typeface="+mn-lt"/>
              </a:rPr>
              <a:t>Gender-responsive programming </a:t>
            </a:r>
          </a:p>
          <a:p>
            <a:pPr lvl="1"/>
            <a:r>
              <a:rPr lang="en-US" sz="2100">
                <a:ea typeface="+mn-lt"/>
                <a:cs typeface="+mn-lt"/>
              </a:rPr>
              <a:t>Culturally competent services </a:t>
            </a:r>
          </a:p>
          <a:p>
            <a:pPr lvl="1"/>
            <a:r>
              <a:rPr lang="en-US" sz="2100">
                <a:ea typeface="+mn-lt"/>
                <a:cs typeface="+mn-lt"/>
              </a:rPr>
              <a:t>Dual-diagnoses</a:t>
            </a:r>
            <a:r>
              <a:rPr lang="en-US">
                <a:ea typeface="+mn-lt"/>
                <a:cs typeface="+mn-lt"/>
              </a:rPr>
              <a:t> </a:t>
            </a:r>
            <a:endParaRPr lang="en-US">
              <a:cs typeface="Calibri"/>
            </a:endParaRPr>
          </a:p>
          <a:p>
            <a:pPr marL="457200" lvl="1" indent="0">
              <a:buNone/>
            </a:pPr>
            <a:endParaRPr lang="en-US" sz="1200">
              <a:ea typeface="+mn-lt"/>
              <a:cs typeface="+mn-lt"/>
            </a:endParaRPr>
          </a:p>
          <a:p>
            <a:r>
              <a:rPr lang="en-US" sz="2400">
                <a:ea typeface="+mn-lt"/>
                <a:cs typeface="+mn-lt"/>
              </a:rPr>
              <a:t>How do we bring data into this?</a:t>
            </a:r>
          </a:p>
          <a:p>
            <a:pPr marL="0" indent="0">
              <a:buNone/>
            </a:pPr>
            <a:endParaRPr lang="en-US" sz="1700">
              <a:ea typeface="+mn-lt"/>
              <a:cs typeface="+mn-lt"/>
            </a:endParaRPr>
          </a:p>
        </p:txBody>
      </p:sp>
    </p:spTree>
    <p:extLst>
      <p:ext uri="{BB962C8B-B14F-4D97-AF65-F5344CB8AC3E}">
        <p14:creationId xmlns:p14="http://schemas.microsoft.com/office/powerpoint/2010/main" val="606698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77933" y="1006431"/>
            <a:ext cx="3339991" cy="4054541"/>
          </a:xfrm>
        </p:spPr>
        <p:txBody>
          <a:bodyPr vert="horz" lIns="91440" tIns="45720" rIns="91440" bIns="45720" rtlCol="0" anchor="t">
            <a:normAutofit/>
          </a:bodyPr>
          <a:lstStyle/>
          <a:p>
            <a:pPr marL="0" indent="0" algn="ctr">
              <a:buNone/>
            </a:pPr>
            <a:r>
              <a:rPr lang="en-US" sz="3600" b="1">
                <a:ea typeface="+mn-lt"/>
                <a:cs typeface="+mn-lt"/>
              </a:rPr>
              <a:t>Equity</a:t>
            </a:r>
            <a:endParaRPr lang="en-US">
              <a:cs typeface="Calibri" panose="020F0502020204030204"/>
            </a:endParaRPr>
          </a:p>
          <a:p>
            <a:pPr lvl="1"/>
            <a:r>
              <a:rPr lang="en-US">
                <a:ea typeface="+mn-lt"/>
                <a:cs typeface="+mn-lt"/>
              </a:rPr>
              <a:t>Fair treatment, access, opportunity for all</a:t>
            </a:r>
            <a:endParaRPr lang="en-US" sz="2400">
              <a:ea typeface="+mn-lt"/>
              <a:cs typeface="+mn-lt"/>
            </a:endParaRPr>
          </a:p>
          <a:p>
            <a:pPr lvl="1"/>
            <a:r>
              <a:rPr lang="en-US">
                <a:ea typeface="+mn-lt"/>
                <a:cs typeface="+mn-lt"/>
              </a:rPr>
              <a:t>Full participation for all groups</a:t>
            </a:r>
            <a:endParaRPr lang="en-US"/>
          </a:p>
        </p:txBody>
      </p:sp>
      <p:sp>
        <p:nvSpPr>
          <p:cNvPr id="6" name="TextBox 5">
            <a:extLst>
              <a:ext uri="{FF2B5EF4-FFF2-40B4-BE49-F238E27FC236}">
                <a16:creationId xmlns:a16="http://schemas.microsoft.com/office/drawing/2014/main" id="{CAF2B30F-89DA-4DA6-8F5A-C3A048427D8E}"/>
              </a:ext>
            </a:extLst>
          </p:cNvPr>
          <p:cNvSpPr txBox="1"/>
          <p:nvPr/>
        </p:nvSpPr>
        <p:spPr>
          <a:xfrm>
            <a:off x="3830622" y="1006431"/>
            <a:ext cx="4346825" cy="4054541"/>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gn="ctr">
              <a:lnSpc>
                <a:spcPct val="90000"/>
              </a:lnSpc>
              <a:spcBef>
                <a:spcPts val="1000"/>
              </a:spcBef>
            </a:pPr>
            <a:r>
              <a:rPr lang="en-US" sz="3600" b="1"/>
              <a:t>Inclusion</a:t>
            </a:r>
            <a:endParaRPr lang="en-US" sz="3600">
              <a:ea typeface="+mn-lt"/>
              <a:cs typeface="+mn-lt"/>
            </a:endParaRPr>
          </a:p>
          <a:p>
            <a:pPr marL="742950" lvl="1" indent="-285750">
              <a:lnSpc>
                <a:spcPct val="90000"/>
              </a:lnSpc>
              <a:spcBef>
                <a:spcPts val="500"/>
              </a:spcBef>
              <a:buFont typeface="Arial" panose="020B0604020202020204" pitchFamily="34" charset="0"/>
              <a:buChar char="•"/>
            </a:pPr>
            <a:r>
              <a:rPr lang="en-US" sz="2400">
                <a:ea typeface="+mn-lt"/>
                <a:cs typeface="+mn-lt"/>
              </a:rPr>
              <a:t>Sense of belonging</a:t>
            </a:r>
          </a:p>
          <a:p>
            <a:pPr marL="742950" lvl="1" indent="-285750">
              <a:lnSpc>
                <a:spcPct val="90000"/>
              </a:lnSpc>
              <a:spcBef>
                <a:spcPts val="500"/>
              </a:spcBef>
              <a:buFont typeface="Arial" panose="020B0604020202020204" pitchFamily="34" charset="0"/>
              <a:buChar char="•"/>
            </a:pPr>
            <a:r>
              <a:rPr lang="en-US" sz="2400">
                <a:ea typeface="+mn-lt"/>
                <a:cs typeface="+mn-lt"/>
              </a:rPr>
              <a:t>Feeling of being seen, listened to, respected, valued </a:t>
            </a:r>
          </a:p>
          <a:p>
            <a:pPr marL="742950" lvl="1" indent="-285750">
              <a:lnSpc>
                <a:spcPct val="90000"/>
              </a:lnSpc>
              <a:spcBef>
                <a:spcPts val="500"/>
              </a:spcBef>
              <a:buFont typeface="Arial" panose="020B0604020202020204" pitchFamily="34" charset="0"/>
              <a:buChar char="•"/>
            </a:pPr>
            <a:r>
              <a:rPr lang="en-US" sz="2400">
                <a:ea typeface="+mn-lt"/>
                <a:cs typeface="+mn-lt"/>
              </a:rPr>
              <a:t>Being part of a community</a:t>
            </a:r>
            <a:endParaRPr lang="en-US"/>
          </a:p>
        </p:txBody>
      </p:sp>
      <p:sp>
        <p:nvSpPr>
          <p:cNvPr id="4" name="TextBox 3">
            <a:extLst>
              <a:ext uri="{FF2B5EF4-FFF2-40B4-BE49-F238E27FC236}">
                <a16:creationId xmlns:a16="http://schemas.microsoft.com/office/drawing/2014/main" id="{E7C5DC5C-FE43-475C-9AC0-69F4897009E0}"/>
              </a:ext>
            </a:extLst>
          </p:cNvPr>
          <p:cNvSpPr txBox="1"/>
          <p:nvPr/>
        </p:nvSpPr>
        <p:spPr>
          <a:xfrm>
            <a:off x="8012647" y="1002331"/>
            <a:ext cx="3633761" cy="27135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spcBef>
                <a:spcPts val="1000"/>
              </a:spcBef>
            </a:pPr>
            <a:r>
              <a:rPr lang="en-US" sz="3600" b="1">
                <a:ea typeface="+mn-lt"/>
                <a:cs typeface="+mn-lt"/>
              </a:rPr>
              <a:t>Diversity</a:t>
            </a:r>
            <a:endParaRPr lang="en-US" sz="2000">
              <a:ea typeface="+mn-lt"/>
              <a:cs typeface="+mn-lt"/>
            </a:endParaRPr>
          </a:p>
          <a:p>
            <a:pPr marL="742950" lvl="1" indent="-285750">
              <a:lnSpc>
                <a:spcPct val="90000"/>
              </a:lnSpc>
              <a:spcBef>
                <a:spcPts val="500"/>
              </a:spcBef>
              <a:buFont typeface="Arial"/>
              <a:buChar char="•"/>
            </a:pPr>
            <a:r>
              <a:rPr lang="en-US" sz="2400">
                <a:ea typeface="+mn-lt"/>
                <a:cs typeface="+mn-lt"/>
              </a:rPr>
              <a:t>Numerical representation</a:t>
            </a:r>
          </a:p>
          <a:p>
            <a:pPr marL="742950" lvl="1" indent="-285750">
              <a:lnSpc>
                <a:spcPct val="90000"/>
              </a:lnSpc>
              <a:spcBef>
                <a:spcPts val="500"/>
              </a:spcBef>
              <a:buFont typeface="Arial"/>
              <a:buChar char="•"/>
            </a:pPr>
            <a:r>
              <a:rPr lang="en-US" sz="2400">
                <a:ea typeface="+mn-lt"/>
                <a:cs typeface="+mn-lt"/>
              </a:rPr>
              <a:t>Characteristics that make one individual or group different from one another</a:t>
            </a:r>
            <a:endParaRPr lang="en-US" sz="2400"/>
          </a:p>
        </p:txBody>
      </p:sp>
      <p:pic>
        <p:nvPicPr>
          <p:cNvPr id="8" name="Picture 7" descr="A picture containing sky, person&#10;&#10;Description generated with high confidence">
            <a:extLst>
              <a:ext uri="{FF2B5EF4-FFF2-40B4-BE49-F238E27FC236}">
                <a16:creationId xmlns:a16="http://schemas.microsoft.com/office/drawing/2014/main" id="{2889DC57-0630-40C0-9D23-49B7C4398DA2}"/>
              </a:ext>
            </a:extLst>
          </p:cNvPr>
          <p:cNvPicPr>
            <a:picLocks noChangeAspect="1"/>
          </p:cNvPicPr>
          <p:nvPr/>
        </p:nvPicPr>
        <p:blipFill>
          <a:blip r:embed="rId3"/>
          <a:stretch>
            <a:fillRect/>
          </a:stretch>
        </p:blipFill>
        <p:spPr>
          <a:xfrm>
            <a:off x="917283" y="3753613"/>
            <a:ext cx="3459013" cy="2595472"/>
          </a:xfrm>
          <a:prstGeom prst="rect">
            <a:avLst/>
          </a:prstGeom>
        </p:spPr>
      </p:pic>
    </p:spTree>
    <p:extLst>
      <p:ext uri="{BB962C8B-B14F-4D97-AF65-F5344CB8AC3E}">
        <p14:creationId xmlns:p14="http://schemas.microsoft.com/office/powerpoint/2010/main" val="931686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447AF8-3F6A-44C5-975D-87C631C24661}"/>
              </a:ext>
            </a:extLst>
          </p:cNvPr>
          <p:cNvSpPr>
            <a:spLocks noGrp="1"/>
          </p:cNvSpPr>
          <p:nvPr>
            <p:ph type="title"/>
          </p:nvPr>
        </p:nvSpPr>
        <p:spPr>
          <a:xfrm>
            <a:off x="1288064" y="1284731"/>
            <a:ext cx="9637776" cy="834349"/>
          </a:xfrm>
        </p:spPr>
        <p:txBody>
          <a:bodyPr>
            <a:normAutofit/>
          </a:bodyPr>
          <a:lstStyle/>
          <a:p>
            <a:r>
              <a:rPr lang="en-US" sz="4800">
                <a:cs typeface="Calibri Light"/>
              </a:rPr>
              <a:t>Participant Feedback</a:t>
            </a:r>
          </a:p>
        </p:txBody>
      </p:sp>
      <p:sp>
        <p:nvSpPr>
          <p:cNvPr id="3" name="Content Placeholder 2">
            <a:extLst>
              <a:ext uri="{FF2B5EF4-FFF2-40B4-BE49-F238E27FC236}">
                <a16:creationId xmlns:a16="http://schemas.microsoft.com/office/drawing/2014/main" id="{95FE0954-7726-4FEF-98B8-A6E8F6D95EF1}"/>
              </a:ext>
            </a:extLst>
          </p:cNvPr>
          <p:cNvSpPr>
            <a:spLocks noGrp="1"/>
          </p:cNvSpPr>
          <p:nvPr>
            <p:ph idx="1"/>
          </p:nvPr>
        </p:nvSpPr>
        <p:spPr>
          <a:xfrm>
            <a:off x="1288064" y="2423184"/>
            <a:ext cx="9637776" cy="3145466"/>
          </a:xfrm>
        </p:spPr>
        <p:txBody>
          <a:bodyPr vert="horz" lIns="91440" tIns="45720" rIns="91440" bIns="45720" rtlCol="0" anchor="t">
            <a:normAutofit/>
          </a:bodyPr>
          <a:lstStyle/>
          <a:p>
            <a:pPr>
              <a:spcBef>
                <a:spcPts val="0"/>
              </a:spcBef>
            </a:pPr>
            <a:r>
              <a:rPr lang="en-US" sz="1800" i="1">
                <a:ea typeface="+mn-lt"/>
                <a:cs typeface="+mn-lt"/>
              </a:rPr>
              <a:t>"It was really hard to keep my job while I was in the program. If you work first shift, or even second shift, you really can’t keep up the treatment hours they want you to do and the drops that you have to do a few times a week. My boss would get really mad or annoyed that I had to leave work or come in late just to do all this stuff. It’s like you can only do third shift while your in the program and even that is really hard to do then because now you have to juggle sleeping and all your stuff for the program."</a:t>
            </a:r>
            <a:endParaRPr lang="en-US" sz="1800">
              <a:ea typeface="+mn-lt"/>
              <a:cs typeface="+mn-lt"/>
            </a:endParaRPr>
          </a:p>
          <a:p>
            <a:pPr marL="0" indent="0">
              <a:spcBef>
                <a:spcPts val="0"/>
              </a:spcBef>
              <a:buNone/>
            </a:pPr>
            <a:endParaRPr lang="en-US" sz="1700">
              <a:ea typeface="+mn-lt"/>
              <a:cs typeface="+mn-lt"/>
            </a:endParaRPr>
          </a:p>
          <a:p>
            <a:pPr marL="0" indent="0">
              <a:spcBef>
                <a:spcPts val="0"/>
              </a:spcBef>
              <a:buNone/>
            </a:pPr>
            <a:endParaRPr lang="en-US" sz="1700">
              <a:ea typeface="+mn-lt"/>
              <a:cs typeface="+mn-lt"/>
            </a:endParaRPr>
          </a:p>
          <a:p>
            <a:pPr>
              <a:spcBef>
                <a:spcPts val="0"/>
              </a:spcBef>
            </a:pPr>
            <a:r>
              <a:rPr lang="en-US" sz="1900" i="1">
                <a:ea typeface="+mn-lt"/>
                <a:cs typeface="+mn-lt"/>
              </a:rPr>
              <a:t>"I guess some of the programs were really repetitive and a lot of them I had heard all of the stuff before. I mean I guess sometimes its good to keep hearing that stuff but it would have been cool to maybe do something a little different. Like something out in the community that’s not going to hear the same stuff you always hear in group."</a:t>
            </a:r>
            <a:endParaRPr lang="en-US" sz="1900"/>
          </a:p>
          <a:p>
            <a:endParaRPr lang="en-US" sz="1700">
              <a:cs typeface="Calibri"/>
            </a:endParaRPr>
          </a:p>
        </p:txBody>
      </p:sp>
    </p:spTree>
    <p:extLst>
      <p:ext uri="{BB962C8B-B14F-4D97-AF65-F5344CB8AC3E}">
        <p14:creationId xmlns:p14="http://schemas.microsoft.com/office/powerpoint/2010/main" val="920517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F60FCA6E-0894-46CD-BD49-5955A51E0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E78C6E4B-A1F1-4B6C-97EC-BE997495D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a:extLst>
              <a:ext uri="{FF2B5EF4-FFF2-40B4-BE49-F238E27FC236}">
                <a16:creationId xmlns:a16="http://schemas.microsoft.com/office/drawing/2014/main" id="{859770B9-0AB9-4A8F-B9C9-D78DFF2D52B1}"/>
              </a:ext>
            </a:extLst>
          </p:cNvPr>
          <p:cNvSpPr>
            <a:spLocks noGrp="1"/>
          </p:cNvSpPr>
          <p:nvPr>
            <p:ph type="title"/>
          </p:nvPr>
        </p:nvSpPr>
        <p:spPr>
          <a:xfrm>
            <a:off x="456112" y="5554181"/>
            <a:ext cx="5919731" cy="1096331"/>
          </a:xfrm>
        </p:spPr>
        <p:txBody>
          <a:bodyPr>
            <a:noAutofit/>
          </a:bodyPr>
          <a:lstStyle/>
          <a:p>
            <a:r>
              <a:rPr lang="en-US" dirty="0">
                <a:solidFill>
                  <a:srgbClr val="303030"/>
                </a:solidFill>
                <a:cs typeface="Calibri Light"/>
              </a:rPr>
              <a:t>Factors that impact graduation</a:t>
            </a:r>
            <a:endParaRPr lang="en-US" dirty="0">
              <a:solidFill>
                <a:srgbClr val="303030"/>
              </a:solidFill>
            </a:endParaRPr>
          </a:p>
        </p:txBody>
      </p:sp>
      <p:sp>
        <p:nvSpPr>
          <p:cNvPr id="3" name="Content Placeholder 2">
            <a:extLst>
              <a:ext uri="{FF2B5EF4-FFF2-40B4-BE49-F238E27FC236}">
                <a16:creationId xmlns:a16="http://schemas.microsoft.com/office/drawing/2014/main" id="{032ADAF7-91A3-45A1-81D9-E875C0490C9C}"/>
              </a:ext>
            </a:extLst>
          </p:cNvPr>
          <p:cNvSpPr>
            <a:spLocks noGrp="1"/>
          </p:cNvSpPr>
          <p:nvPr>
            <p:ph idx="1"/>
          </p:nvPr>
        </p:nvSpPr>
        <p:spPr>
          <a:xfrm>
            <a:off x="7730124" y="1263845"/>
            <a:ext cx="4008101" cy="2165155"/>
          </a:xfrm>
        </p:spPr>
        <p:txBody>
          <a:bodyPr vert="horz" lIns="91440" tIns="45720" rIns="91440" bIns="45720" rtlCol="0" anchor="ctr">
            <a:noAutofit/>
          </a:bodyPr>
          <a:lstStyle/>
          <a:p>
            <a:pPr marL="0" indent="0">
              <a:buNone/>
            </a:pPr>
            <a:endParaRPr lang="en-US" sz="2400" dirty="0">
              <a:cs typeface="Calibri"/>
            </a:endParaRPr>
          </a:p>
          <a:p>
            <a:r>
              <a:rPr lang="en-US" dirty="0">
                <a:cs typeface="Calibri"/>
              </a:rPr>
              <a:t>Failure to appear at court </a:t>
            </a:r>
          </a:p>
          <a:p>
            <a:pPr marL="0" indent="0">
              <a:buNone/>
            </a:pPr>
            <a:endParaRPr lang="en-US" dirty="0">
              <a:cs typeface="Calibri"/>
            </a:endParaRPr>
          </a:p>
          <a:p>
            <a:r>
              <a:rPr lang="en-US" dirty="0">
                <a:cs typeface="Calibri"/>
              </a:rPr>
              <a:t>Number of violations &amp; custody sanctions </a:t>
            </a:r>
          </a:p>
        </p:txBody>
      </p:sp>
      <p:graphicFrame>
        <p:nvGraphicFramePr>
          <p:cNvPr id="5" name="Table 4">
            <a:extLst>
              <a:ext uri="{FF2B5EF4-FFF2-40B4-BE49-F238E27FC236}">
                <a16:creationId xmlns:a16="http://schemas.microsoft.com/office/drawing/2014/main" id="{37489AD0-2CE8-4C9F-A6E4-2F82916277C8}"/>
              </a:ext>
            </a:extLst>
          </p:cNvPr>
          <p:cNvGraphicFramePr>
            <a:graphicFrameLocks noGrp="1"/>
          </p:cNvGraphicFramePr>
          <p:nvPr>
            <p:extLst>
              <p:ext uri="{D42A27DB-BD31-4B8C-83A1-F6EECF244321}">
                <p14:modId xmlns:p14="http://schemas.microsoft.com/office/powerpoint/2010/main" val="486513224"/>
              </p:ext>
            </p:extLst>
          </p:nvPr>
        </p:nvGraphicFramePr>
        <p:xfrm>
          <a:off x="743169" y="341139"/>
          <a:ext cx="6286913" cy="4660535"/>
        </p:xfrm>
        <a:graphic>
          <a:graphicData uri="http://schemas.openxmlformats.org/drawingml/2006/table">
            <a:tbl>
              <a:tblPr firstRow="1" bandRow="1">
                <a:tableStyleId>{5C22544A-7EE6-4342-B048-85BDC9FD1C3A}</a:tableStyleId>
              </a:tblPr>
              <a:tblGrid>
                <a:gridCol w="1389153">
                  <a:extLst>
                    <a:ext uri="{9D8B030D-6E8A-4147-A177-3AD203B41FA5}">
                      <a16:colId xmlns:a16="http://schemas.microsoft.com/office/drawing/2014/main" val="1589169015"/>
                    </a:ext>
                  </a:extLst>
                </a:gridCol>
                <a:gridCol w="940110">
                  <a:extLst>
                    <a:ext uri="{9D8B030D-6E8A-4147-A177-3AD203B41FA5}">
                      <a16:colId xmlns:a16="http://schemas.microsoft.com/office/drawing/2014/main" val="3271943491"/>
                    </a:ext>
                  </a:extLst>
                </a:gridCol>
                <a:gridCol w="1039328">
                  <a:extLst>
                    <a:ext uri="{9D8B030D-6E8A-4147-A177-3AD203B41FA5}">
                      <a16:colId xmlns:a16="http://schemas.microsoft.com/office/drawing/2014/main" val="1468860192"/>
                    </a:ext>
                  </a:extLst>
                </a:gridCol>
                <a:gridCol w="1878994">
                  <a:extLst>
                    <a:ext uri="{9D8B030D-6E8A-4147-A177-3AD203B41FA5}">
                      <a16:colId xmlns:a16="http://schemas.microsoft.com/office/drawing/2014/main" val="551073700"/>
                    </a:ext>
                  </a:extLst>
                </a:gridCol>
                <a:gridCol w="1039328">
                  <a:extLst>
                    <a:ext uri="{9D8B030D-6E8A-4147-A177-3AD203B41FA5}">
                      <a16:colId xmlns:a16="http://schemas.microsoft.com/office/drawing/2014/main" val="4130823856"/>
                    </a:ext>
                  </a:extLst>
                </a:gridCol>
              </a:tblGrid>
              <a:tr h="891902">
                <a:tc>
                  <a:txBody>
                    <a:bodyPr/>
                    <a:lstStyle/>
                    <a:p>
                      <a:endParaRPr lang="en-US" sz="1500">
                        <a:effectLst/>
                      </a:endParaRPr>
                    </a:p>
                  </a:txBody>
                  <a:tcPr marL="0" marR="0" marT="0" marB="0" anchor="ctr"/>
                </a:tc>
                <a:tc>
                  <a:txBody>
                    <a:bodyPr/>
                    <a:lstStyle/>
                    <a:p>
                      <a:pPr algn="ctr"/>
                      <a:r>
                        <a:rPr lang="en-US" sz="1500">
                          <a:effectLst/>
                        </a:rPr>
                        <a:t>Referral to Admission</a:t>
                      </a:r>
                    </a:p>
                  </a:txBody>
                  <a:tcPr marL="0" marR="0" marT="0" marB="0" anchor="ctr"/>
                </a:tc>
                <a:tc>
                  <a:txBody>
                    <a:bodyPr/>
                    <a:lstStyle/>
                    <a:p>
                      <a:pPr algn="ctr"/>
                      <a:r>
                        <a:rPr lang="en-US" sz="1500">
                          <a:effectLst/>
                        </a:rPr>
                        <a:t>Significance Level</a:t>
                      </a:r>
                    </a:p>
                  </a:txBody>
                  <a:tcPr marL="0" marR="0" marT="0" marB="0" anchor="ctr"/>
                </a:tc>
                <a:tc>
                  <a:txBody>
                    <a:bodyPr/>
                    <a:lstStyle/>
                    <a:p>
                      <a:pPr algn="ctr"/>
                      <a:r>
                        <a:rPr lang="en-US" sz="1500">
                          <a:effectLst/>
                        </a:rPr>
                        <a:t>Admission to Successful Completion</a:t>
                      </a:r>
                    </a:p>
                  </a:txBody>
                  <a:tcPr marL="0" marR="0" marT="0" marB="0" anchor="ctr"/>
                </a:tc>
                <a:tc>
                  <a:txBody>
                    <a:bodyPr/>
                    <a:lstStyle/>
                    <a:p>
                      <a:pPr algn="ctr"/>
                      <a:r>
                        <a:rPr lang="en-US" sz="1500">
                          <a:effectLst/>
                        </a:rPr>
                        <a:t>Significance Level</a:t>
                      </a:r>
                    </a:p>
                  </a:txBody>
                  <a:tcPr marL="0" marR="0" marT="0" marB="0" anchor="ctr"/>
                </a:tc>
                <a:extLst>
                  <a:ext uri="{0D108BD9-81ED-4DB2-BD59-A6C34878D82A}">
                    <a16:rowId xmlns:a16="http://schemas.microsoft.com/office/drawing/2014/main" val="1187309536"/>
                  </a:ext>
                </a:extLst>
              </a:tr>
              <a:tr h="317137">
                <a:tc>
                  <a:txBody>
                    <a:bodyPr/>
                    <a:lstStyle/>
                    <a:p>
                      <a:r>
                        <a:rPr lang="en-US" sz="1500" b="1">
                          <a:effectLst/>
                        </a:rPr>
                        <a:t>Race</a:t>
                      </a:r>
                    </a:p>
                  </a:txBody>
                  <a:tcPr marL="0" marR="0" marT="0" marB="0" anchor="ctr"/>
                </a:tc>
                <a:tc>
                  <a:txBody>
                    <a:bodyPr/>
                    <a:lstStyle/>
                    <a:p>
                      <a:pPr algn="ctr"/>
                      <a:endParaRPr lang="en-US" sz="1500">
                        <a:effectLst/>
                      </a:endParaRPr>
                    </a:p>
                  </a:txBody>
                  <a:tcPr marL="0" marR="0" marT="0" marB="0" anchor="ctr"/>
                </a:tc>
                <a:tc>
                  <a:txBody>
                    <a:bodyPr/>
                    <a:lstStyle/>
                    <a:p>
                      <a:pPr algn="ctr"/>
                      <a:endParaRPr lang="en-US" sz="1500">
                        <a:effectLst/>
                      </a:endParaRPr>
                    </a:p>
                  </a:txBody>
                  <a:tcPr marL="0" marR="0" marT="0" marB="0" anchor="ctr"/>
                </a:tc>
                <a:tc>
                  <a:txBody>
                    <a:bodyPr/>
                    <a:lstStyle/>
                    <a:p>
                      <a:pPr algn="ctr"/>
                      <a:endParaRPr lang="en-US" sz="1500">
                        <a:effectLst/>
                      </a:endParaRPr>
                    </a:p>
                  </a:txBody>
                  <a:tcPr marL="0" marR="0" marT="0" marB="0" anchor="ctr"/>
                </a:tc>
                <a:tc>
                  <a:txBody>
                    <a:bodyPr/>
                    <a:lstStyle/>
                    <a:p>
                      <a:pPr algn="ctr"/>
                      <a:endParaRPr lang="en-US" sz="1500">
                        <a:effectLst/>
                      </a:endParaRPr>
                    </a:p>
                  </a:txBody>
                  <a:tcPr marL="0" marR="0" marT="0" marB="0" anchor="ctr"/>
                </a:tc>
                <a:extLst>
                  <a:ext uri="{0D108BD9-81ED-4DB2-BD59-A6C34878D82A}">
                    <a16:rowId xmlns:a16="http://schemas.microsoft.com/office/drawing/2014/main" val="1069480869"/>
                  </a:ext>
                </a:extLst>
              </a:tr>
              <a:tr h="317137">
                <a:tc>
                  <a:txBody>
                    <a:bodyPr/>
                    <a:lstStyle/>
                    <a:p>
                      <a:r>
                        <a:rPr lang="en-US" sz="1500" dirty="0">
                          <a:effectLst/>
                        </a:rPr>
                        <a:t>Black, non-Hispanic</a:t>
                      </a:r>
                    </a:p>
                  </a:txBody>
                  <a:tcPr marL="0" marR="0" marT="0" marB="0" anchor="ctr"/>
                </a:tc>
                <a:tc>
                  <a:txBody>
                    <a:bodyPr/>
                    <a:lstStyle/>
                    <a:p>
                      <a:pPr algn="ctr"/>
                      <a:r>
                        <a:rPr lang="en-US" sz="1500" dirty="0">
                          <a:effectLst/>
                        </a:rPr>
                        <a:t>34.1%</a:t>
                      </a:r>
                    </a:p>
                  </a:txBody>
                  <a:tcPr marL="0" marR="0" marT="0" marB="0" anchor="ctr"/>
                </a:tc>
                <a:tc>
                  <a:txBody>
                    <a:bodyPr/>
                    <a:lstStyle/>
                    <a:p>
                      <a:pPr algn="ctr"/>
                      <a:r>
                        <a:rPr lang="en-US" sz="1500">
                          <a:effectLst/>
                        </a:rPr>
                        <a:t>.0222*</a:t>
                      </a:r>
                    </a:p>
                  </a:txBody>
                  <a:tcPr marL="0" marR="0" marT="0" marB="0" anchor="ctr"/>
                </a:tc>
                <a:tc>
                  <a:txBody>
                    <a:bodyPr/>
                    <a:lstStyle/>
                    <a:p>
                      <a:pPr algn="ctr"/>
                      <a:r>
                        <a:rPr lang="en-US" sz="1500" dirty="0">
                          <a:effectLst/>
                        </a:rPr>
                        <a:t>46.5%</a:t>
                      </a:r>
                    </a:p>
                  </a:txBody>
                  <a:tcPr marL="0" marR="0" marT="0" marB="0" anchor="ctr"/>
                </a:tc>
                <a:tc>
                  <a:txBody>
                    <a:bodyPr/>
                    <a:lstStyle/>
                    <a:p>
                      <a:pPr algn="ctr"/>
                      <a:r>
                        <a:rPr lang="en-US" sz="1500">
                          <a:effectLst/>
                        </a:rPr>
                        <a:t>NS</a:t>
                      </a:r>
                    </a:p>
                  </a:txBody>
                  <a:tcPr marL="0" marR="0" marT="0" marB="0" anchor="ctr"/>
                </a:tc>
                <a:extLst>
                  <a:ext uri="{0D108BD9-81ED-4DB2-BD59-A6C34878D82A}">
                    <a16:rowId xmlns:a16="http://schemas.microsoft.com/office/drawing/2014/main" val="1801393267"/>
                  </a:ext>
                </a:extLst>
              </a:tr>
              <a:tr h="317137">
                <a:tc>
                  <a:txBody>
                    <a:bodyPr/>
                    <a:lstStyle/>
                    <a:p>
                      <a:r>
                        <a:rPr lang="en-US" sz="1500" dirty="0">
                          <a:effectLst/>
                        </a:rPr>
                        <a:t>White, non-Hispanic</a:t>
                      </a:r>
                    </a:p>
                  </a:txBody>
                  <a:tcPr marL="0" marR="0" marT="0" marB="0" anchor="ctr"/>
                </a:tc>
                <a:tc>
                  <a:txBody>
                    <a:bodyPr/>
                    <a:lstStyle/>
                    <a:p>
                      <a:pPr algn="ctr"/>
                      <a:r>
                        <a:rPr lang="en-US" sz="1500" dirty="0">
                          <a:effectLst/>
                        </a:rPr>
                        <a:t>45.5%</a:t>
                      </a:r>
                    </a:p>
                  </a:txBody>
                  <a:tcPr marL="0" marR="0" marT="0" marB="0" anchor="ctr"/>
                </a:tc>
                <a:tc>
                  <a:txBody>
                    <a:bodyPr/>
                    <a:lstStyle/>
                    <a:p>
                      <a:pPr algn="ctr"/>
                      <a:endParaRPr lang="en-US" sz="1500">
                        <a:effectLst/>
                      </a:endParaRPr>
                    </a:p>
                  </a:txBody>
                  <a:tcPr marL="0" marR="0" marT="0" marB="0" anchor="ctr"/>
                </a:tc>
                <a:tc>
                  <a:txBody>
                    <a:bodyPr/>
                    <a:lstStyle/>
                    <a:p>
                      <a:pPr algn="ctr"/>
                      <a:r>
                        <a:rPr lang="en-US" sz="1500" dirty="0">
                          <a:effectLst/>
                        </a:rPr>
                        <a:t>47.7%</a:t>
                      </a:r>
                    </a:p>
                  </a:txBody>
                  <a:tcPr marL="0" marR="0" marT="0" marB="0" anchor="ctr"/>
                </a:tc>
                <a:tc>
                  <a:txBody>
                    <a:bodyPr/>
                    <a:lstStyle/>
                    <a:p>
                      <a:pPr algn="ctr"/>
                      <a:endParaRPr lang="en-US" sz="1500">
                        <a:effectLst/>
                      </a:endParaRPr>
                    </a:p>
                  </a:txBody>
                  <a:tcPr marL="0" marR="0" marT="0" marB="0" anchor="ctr"/>
                </a:tc>
                <a:extLst>
                  <a:ext uri="{0D108BD9-81ED-4DB2-BD59-A6C34878D82A}">
                    <a16:rowId xmlns:a16="http://schemas.microsoft.com/office/drawing/2014/main" val="2291842363"/>
                  </a:ext>
                </a:extLst>
              </a:tr>
              <a:tr h="317137">
                <a:tc>
                  <a:txBody>
                    <a:bodyPr/>
                    <a:lstStyle/>
                    <a:p>
                      <a:r>
                        <a:rPr lang="en-US" sz="1500" dirty="0">
                          <a:effectLst/>
                        </a:rPr>
                        <a:t>Hispanic/Latino</a:t>
                      </a:r>
                    </a:p>
                  </a:txBody>
                  <a:tcPr marL="0" marR="0" marT="0" marB="0" anchor="ctr"/>
                </a:tc>
                <a:tc>
                  <a:txBody>
                    <a:bodyPr/>
                    <a:lstStyle/>
                    <a:p>
                      <a:pPr algn="ctr"/>
                      <a:r>
                        <a:rPr lang="en-US" sz="1500" dirty="0">
                          <a:effectLst/>
                        </a:rPr>
                        <a:t>39.6%</a:t>
                      </a:r>
                    </a:p>
                  </a:txBody>
                  <a:tcPr marL="0" marR="0" marT="0" marB="0" anchor="ctr"/>
                </a:tc>
                <a:tc>
                  <a:txBody>
                    <a:bodyPr/>
                    <a:lstStyle/>
                    <a:p>
                      <a:pPr algn="ctr"/>
                      <a:endParaRPr lang="en-US" sz="1500" dirty="0">
                        <a:effectLst/>
                      </a:endParaRPr>
                    </a:p>
                  </a:txBody>
                  <a:tcPr marL="0" marR="0" marT="0" marB="0" anchor="ctr"/>
                </a:tc>
                <a:tc>
                  <a:txBody>
                    <a:bodyPr/>
                    <a:lstStyle/>
                    <a:p>
                      <a:pPr algn="ctr"/>
                      <a:r>
                        <a:rPr lang="en-US" sz="1500" dirty="0">
                          <a:effectLst/>
                        </a:rPr>
                        <a:t>45.2%</a:t>
                      </a:r>
                    </a:p>
                  </a:txBody>
                  <a:tcPr marL="0" marR="0" marT="0" marB="0" anchor="ctr"/>
                </a:tc>
                <a:tc>
                  <a:txBody>
                    <a:bodyPr/>
                    <a:lstStyle/>
                    <a:p>
                      <a:pPr algn="ctr"/>
                      <a:endParaRPr lang="en-US" sz="1500" dirty="0">
                        <a:effectLst/>
                      </a:endParaRPr>
                    </a:p>
                  </a:txBody>
                  <a:tcPr marL="0" marR="0" marT="0" marB="0" anchor="ctr"/>
                </a:tc>
                <a:extLst>
                  <a:ext uri="{0D108BD9-81ED-4DB2-BD59-A6C34878D82A}">
                    <a16:rowId xmlns:a16="http://schemas.microsoft.com/office/drawing/2014/main" val="1965210981"/>
                  </a:ext>
                </a:extLst>
              </a:tr>
              <a:tr h="317137">
                <a:tc>
                  <a:txBody>
                    <a:bodyPr/>
                    <a:lstStyle/>
                    <a:p>
                      <a:r>
                        <a:rPr lang="en-US" sz="1500" b="1" dirty="0">
                          <a:effectLst/>
                        </a:rPr>
                        <a:t>Gender</a:t>
                      </a:r>
                    </a:p>
                  </a:txBody>
                  <a:tcPr marL="0" marR="0" marT="0" marB="0" anchor="ctr"/>
                </a:tc>
                <a:tc>
                  <a:txBody>
                    <a:bodyPr/>
                    <a:lstStyle/>
                    <a:p>
                      <a:pPr algn="ctr"/>
                      <a:endParaRPr lang="en-US" sz="1500" dirty="0">
                        <a:effectLst/>
                      </a:endParaRPr>
                    </a:p>
                  </a:txBody>
                  <a:tcPr marL="0" marR="0" marT="0" marB="0" anchor="ctr"/>
                </a:tc>
                <a:tc>
                  <a:txBody>
                    <a:bodyPr/>
                    <a:lstStyle/>
                    <a:p>
                      <a:pPr algn="ctr"/>
                      <a:endParaRPr lang="en-US" sz="1500">
                        <a:effectLst/>
                      </a:endParaRPr>
                    </a:p>
                  </a:txBody>
                  <a:tcPr marL="0" marR="0" marT="0" marB="0" anchor="ctr"/>
                </a:tc>
                <a:tc>
                  <a:txBody>
                    <a:bodyPr/>
                    <a:lstStyle/>
                    <a:p>
                      <a:pPr algn="ctr"/>
                      <a:endParaRPr lang="en-US" sz="1500">
                        <a:effectLst/>
                      </a:endParaRPr>
                    </a:p>
                  </a:txBody>
                  <a:tcPr marL="0" marR="0" marT="0" marB="0" anchor="ctr"/>
                </a:tc>
                <a:tc>
                  <a:txBody>
                    <a:bodyPr/>
                    <a:lstStyle/>
                    <a:p>
                      <a:pPr algn="ctr"/>
                      <a:endParaRPr lang="en-US" sz="1500" dirty="0">
                        <a:effectLst/>
                      </a:endParaRPr>
                    </a:p>
                  </a:txBody>
                  <a:tcPr marL="0" marR="0" marT="0" marB="0" anchor="ctr"/>
                </a:tc>
                <a:extLst>
                  <a:ext uri="{0D108BD9-81ED-4DB2-BD59-A6C34878D82A}">
                    <a16:rowId xmlns:a16="http://schemas.microsoft.com/office/drawing/2014/main" val="326175424"/>
                  </a:ext>
                </a:extLst>
              </a:tr>
              <a:tr h="317137">
                <a:tc>
                  <a:txBody>
                    <a:bodyPr/>
                    <a:lstStyle/>
                    <a:p>
                      <a:r>
                        <a:rPr lang="en-US" sz="1500">
                          <a:effectLst/>
                        </a:rPr>
                        <a:t>Female</a:t>
                      </a:r>
                    </a:p>
                  </a:txBody>
                  <a:tcPr marL="0" marR="0" marT="0" marB="0" anchor="ctr"/>
                </a:tc>
                <a:tc>
                  <a:txBody>
                    <a:bodyPr/>
                    <a:lstStyle/>
                    <a:p>
                      <a:pPr algn="ctr"/>
                      <a:r>
                        <a:rPr lang="en-US" sz="1500" dirty="0">
                          <a:effectLst/>
                        </a:rPr>
                        <a:t>45.3%</a:t>
                      </a:r>
                    </a:p>
                  </a:txBody>
                  <a:tcPr marL="0" marR="0" marT="0" marB="0" anchor="ctr"/>
                </a:tc>
                <a:tc>
                  <a:txBody>
                    <a:bodyPr/>
                    <a:lstStyle/>
                    <a:p>
                      <a:pPr algn="ctr"/>
                      <a:r>
                        <a:rPr lang="en-US" sz="1500">
                          <a:effectLst/>
                        </a:rPr>
                        <a:t>NS</a:t>
                      </a:r>
                    </a:p>
                  </a:txBody>
                  <a:tcPr marL="0" marR="0" marT="0" marB="0" anchor="ctr"/>
                </a:tc>
                <a:tc>
                  <a:txBody>
                    <a:bodyPr/>
                    <a:lstStyle/>
                    <a:p>
                      <a:pPr algn="ctr"/>
                      <a:r>
                        <a:rPr lang="en-US" sz="1500" dirty="0">
                          <a:effectLst/>
                        </a:rPr>
                        <a:t>47.1%</a:t>
                      </a:r>
                    </a:p>
                  </a:txBody>
                  <a:tcPr marL="0" marR="0" marT="0" marB="0" anchor="ctr"/>
                </a:tc>
                <a:tc>
                  <a:txBody>
                    <a:bodyPr/>
                    <a:lstStyle/>
                    <a:p>
                      <a:pPr algn="ctr"/>
                      <a:r>
                        <a:rPr lang="en-US" sz="1500">
                          <a:effectLst/>
                        </a:rPr>
                        <a:t>NS</a:t>
                      </a:r>
                    </a:p>
                  </a:txBody>
                  <a:tcPr marL="0" marR="0" marT="0" marB="0" anchor="ctr"/>
                </a:tc>
                <a:extLst>
                  <a:ext uri="{0D108BD9-81ED-4DB2-BD59-A6C34878D82A}">
                    <a16:rowId xmlns:a16="http://schemas.microsoft.com/office/drawing/2014/main" val="17867758"/>
                  </a:ext>
                </a:extLst>
              </a:tr>
              <a:tr h="317137">
                <a:tc>
                  <a:txBody>
                    <a:bodyPr/>
                    <a:lstStyle/>
                    <a:p>
                      <a:r>
                        <a:rPr lang="en-US" sz="1500">
                          <a:effectLst/>
                        </a:rPr>
                        <a:t>Male</a:t>
                      </a:r>
                    </a:p>
                  </a:txBody>
                  <a:tcPr marL="0" marR="0" marT="0" marB="0" anchor="ctr"/>
                </a:tc>
                <a:tc>
                  <a:txBody>
                    <a:bodyPr/>
                    <a:lstStyle/>
                    <a:p>
                      <a:pPr algn="ctr"/>
                      <a:r>
                        <a:rPr lang="en-US" sz="1500" dirty="0">
                          <a:effectLst/>
                        </a:rPr>
                        <a:t>39.3%</a:t>
                      </a:r>
                    </a:p>
                  </a:txBody>
                  <a:tcPr marL="0" marR="0" marT="0" marB="0" anchor="ctr"/>
                </a:tc>
                <a:tc>
                  <a:txBody>
                    <a:bodyPr/>
                    <a:lstStyle/>
                    <a:p>
                      <a:pPr algn="ctr"/>
                      <a:endParaRPr lang="en-US" sz="1500">
                        <a:effectLst/>
                      </a:endParaRPr>
                    </a:p>
                  </a:txBody>
                  <a:tcPr marL="0" marR="0" marT="0" marB="0" anchor="ctr"/>
                </a:tc>
                <a:tc>
                  <a:txBody>
                    <a:bodyPr/>
                    <a:lstStyle/>
                    <a:p>
                      <a:pPr algn="ctr"/>
                      <a:r>
                        <a:rPr lang="en-US" sz="1500" dirty="0">
                          <a:effectLst/>
                        </a:rPr>
                        <a:t>47.9%</a:t>
                      </a:r>
                    </a:p>
                  </a:txBody>
                  <a:tcPr marL="0" marR="0" marT="0" marB="0" anchor="ctr"/>
                </a:tc>
                <a:tc>
                  <a:txBody>
                    <a:bodyPr/>
                    <a:lstStyle/>
                    <a:p>
                      <a:pPr algn="ctr"/>
                      <a:endParaRPr lang="en-US" sz="1500">
                        <a:effectLst/>
                      </a:endParaRPr>
                    </a:p>
                  </a:txBody>
                  <a:tcPr marL="0" marR="0" marT="0" marB="0" anchor="ctr"/>
                </a:tc>
                <a:extLst>
                  <a:ext uri="{0D108BD9-81ED-4DB2-BD59-A6C34878D82A}">
                    <a16:rowId xmlns:a16="http://schemas.microsoft.com/office/drawing/2014/main" val="824184870"/>
                  </a:ext>
                </a:extLst>
              </a:tr>
              <a:tr h="317137">
                <a:tc>
                  <a:txBody>
                    <a:bodyPr/>
                    <a:lstStyle/>
                    <a:p>
                      <a:r>
                        <a:rPr lang="en-US" sz="1500" b="1">
                          <a:effectLst/>
                        </a:rPr>
                        <a:t>Age</a:t>
                      </a:r>
                    </a:p>
                  </a:txBody>
                  <a:tcPr marL="0" marR="0" marT="0" marB="0" anchor="ctr"/>
                </a:tc>
                <a:tc>
                  <a:txBody>
                    <a:bodyPr/>
                    <a:lstStyle/>
                    <a:p>
                      <a:pPr algn="ctr"/>
                      <a:endParaRPr lang="en-US" sz="1500">
                        <a:effectLst/>
                      </a:endParaRPr>
                    </a:p>
                  </a:txBody>
                  <a:tcPr marL="0" marR="0" marT="0" marB="0" anchor="ctr"/>
                </a:tc>
                <a:tc>
                  <a:txBody>
                    <a:bodyPr/>
                    <a:lstStyle/>
                    <a:p>
                      <a:pPr algn="ctr"/>
                      <a:endParaRPr lang="en-US" sz="1500">
                        <a:effectLst/>
                      </a:endParaRPr>
                    </a:p>
                  </a:txBody>
                  <a:tcPr marL="0" marR="0" marT="0" marB="0" anchor="ctr"/>
                </a:tc>
                <a:tc>
                  <a:txBody>
                    <a:bodyPr/>
                    <a:lstStyle/>
                    <a:p>
                      <a:pPr algn="ctr"/>
                      <a:endParaRPr lang="en-US" sz="1500">
                        <a:effectLst/>
                      </a:endParaRPr>
                    </a:p>
                  </a:txBody>
                  <a:tcPr marL="0" marR="0" marT="0" marB="0" anchor="ctr"/>
                </a:tc>
                <a:tc>
                  <a:txBody>
                    <a:bodyPr/>
                    <a:lstStyle/>
                    <a:p>
                      <a:pPr algn="ctr"/>
                      <a:endParaRPr lang="en-US" sz="1500">
                        <a:effectLst/>
                      </a:endParaRPr>
                    </a:p>
                  </a:txBody>
                  <a:tcPr marL="0" marR="0" marT="0" marB="0" anchor="ctr"/>
                </a:tc>
                <a:extLst>
                  <a:ext uri="{0D108BD9-81ED-4DB2-BD59-A6C34878D82A}">
                    <a16:rowId xmlns:a16="http://schemas.microsoft.com/office/drawing/2014/main" val="2547851800"/>
                  </a:ext>
                </a:extLst>
              </a:tr>
              <a:tr h="317137">
                <a:tc>
                  <a:txBody>
                    <a:bodyPr/>
                    <a:lstStyle/>
                    <a:p>
                      <a:r>
                        <a:rPr lang="en-US" sz="1500">
                          <a:effectLst/>
                        </a:rPr>
                        <a:t>25 or under</a:t>
                      </a:r>
                    </a:p>
                  </a:txBody>
                  <a:tcPr marL="0" marR="0" marT="0" marB="0" anchor="ctr"/>
                </a:tc>
                <a:tc>
                  <a:txBody>
                    <a:bodyPr/>
                    <a:lstStyle/>
                    <a:p>
                      <a:pPr algn="ctr"/>
                      <a:r>
                        <a:rPr lang="en-US" sz="1500" dirty="0">
                          <a:effectLst/>
                        </a:rPr>
                        <a:t>45.9%</a:t>
                      </a:r>
                    </a:p>
                  </a:txBody>
                  <a:tcPr marL="0" marR="0" marT="0" marB="0" anchor="ctr"/>
                </a:tc>
                <a:tc>
                  <a:txBody>
                    <a:bodyPr/>
                    <a:lstStyle/>
                    <a:p>
                      <a:pPr algn="ctr"/>
                      <a:r>
                        <a:rPr lang="en-US" sz="1500" dirty="0">
                          <a:effectLst/>
                        </a:rPr>
                        <a:t>NS</a:t>
                      </a:r>
                    </a:p>
                  </a:txBody>
                  <a:tcPr marL="0" marR="0" marT="0" marB="0" anchor="ctr"/>
                </a:tc>
                <a:tc>
                  <a:txBody>
                    <a:bodyPr/>
                    <a:lstStyle/>
                    <a:p>
                      <a:pPr algn="ctr"/>
                      <a:r>
                        <a:rPr lang="en-US" sz="1500" dirty="0">
                          <a:effectLst/>
                        </a:rPr>
                        <a:t>22.6%</a:t>
                      </a:r>
                    </a:p>
                  </a:txBody>
                  <a:tcPr marL="0" marR="0" marT="0" marB="0" anchor="ctr"/>
                </a:tc>
                <a:tc>
                  <a:txBody>
                    <a:bodyPr/>
                    <a:lstStyle/>
                    <a:p>
                      <a:pPr algn="ctr"/>
                      <a:r>
                        <a:rPr lang="en-US" sz="1500">
                          <a:effectLst/>
                        </a:rPr>
                        <a:t>.004**</a:t>
                      </a:r>
                    </a:p>
                  </a:txBody>
                  <a:tcPr marL="0" marR="0" marT="0" marB="0" anchor="ctr"/>
                </a:tc>
                <a:extLst>
                  <a:ext uri="{0D108BD9-81ED-4DB2-BD59-A6C34878D82A}">
                    <a16:rowId xmlns:a16="http://schemas.microsoft.com/office/drawing/2014/main" val="2931124886"/>
                  </a:ext>
                </a:extLst>
              </a:tr>
              <a:tr h="317137">
                <a:tc>
                  <a:txBody>
                    <a:bodyPr/>
                    <a:lstStyle/>
                    <a:p>
                      <a:r>
                        <a:rPr lang="en-US" sz="1500">
                          <a:effectLst/>
                        </a:rPr>
                        <a:t>26-35</a:t>
                      </a:r>
                    </a:p>
                  </a:txBody>
                  <a:tcPr marL="0" marR="0" marT="0" marB="0" anchor="ctr"/>
                </a:tc>
                <a:tc>
                  <a:txBody>
                    <a:bodyPr/>
                    <a:lstStyle/>
                    <a:p>
                      <a:pPr algn="ctr"/>
                      <a:r>
                        <a:rPr lang="en-US" sz="1500" dirty="0">
                          <a:effectLst/>
                        </a:rPr>
                        <a:t>36.4%</a:t>
                      </a:r>
                    </a:p>
                  </a:txBody>
                  <a:tcPr marL="0" marR="0" marT="0" marB="0" anchor="ctr"/>
                </a:tc>
                <a:tc>
                  <a:txBody>
                    <a:bodyPr/>
                    <a:lstStyle/>
                    <a:p>
                      <a:pPr algn="ctr"/>
                      <a:r>
                        <a:rPr lang="en-US" sz="1500">
                          <a:effectLst/>
                        </a:rPr>
                        <a:t>NS</a:t>
                      </a:r>
                    </a:p>
                  </a:txBody>
                  <a:tcPr marL="0" marR="0" marT="0" marB="0" anchor="ctr"/>
                </a:tc>
                <a:tc>
                  <a:txBody>
                    <a:bodyPr/>
                    <a:lstStyle/>
                    <a:p>
                      <a:pPr algn="ctr"/>
                      <a:r>
                        <a:rPr lang="en-US" sz="1500" dirty="0">
                          <a:effectLst/>
                        </a:rPr>
                        <a:t>51.8%</a:t>
                      </a:r>
                    </a:p>
                  </a:txBody>
                  <a:tcPr marL="0" marR="0" marT="0" marB="0" anchor="ctr"/>
                </a:tc>
                <a:tc>
                  <a:txBody>
                    <a:bodyPr/>
                    <a:lstStyle/>
                    <a:p>
                      <a:pPr algn="ctr"/>
                      <a:r>
                        <a:rPr lang="en-US" sz="1500">
                          <a:effectLst/>
                        </a:rPr>
                        <a:t>NS</a:t>
                      </a:r>
                    </a:p>
                  </a:txBody>
                  <a:tcPr marL="0" marR="0" marT="0" marB="0" anchor="ctr"/>
                </a:tc>
                <a:extLst>
                  <a:ext uri="{0D108BD9-81ED-4DB2-BD59-A6C34878D82A}">
                    <a16:rowId xmlns:a16="http://schemas.microsoft.com/office/drawing/2014/main" val="3640381430"/>
                  </a:ext>
                </a:extLst>
              </a:tr>
              <a:tr h="317137">
                <a:tc>
                  <a:txBody>
                    <a:bodyPr/>
                    <a:lstStyle/>
                    <a:p>
                      <a:r>
                        <a:rPr lang="en-US" sz="1500">
                          <a:effectLst/>
                        </a:rPr>
                        <a:t>35-60</a:t>
                      </a:r>
                    </a:p>
                  </a:txBody>
                  <a:tcPr marL="0" marR="0" marT="0" marB="0" anchor="ctr"/>
                </a:tc>
                <a:tc>
                  <a:txBody>
                    <a:bodyPr/>
                    <a:lstStyle/>
                    <a:p>
                      <a:pPr algn="ctr"/>
                      <a:r>
                        <a:rPr lang="en-US" sz="1500" dirty="0">
                          <a:effectLst/>
                        </a:rPr>
                        <a:t>42.9%</a:t>
                      </a:r>
                    </a:p>
                  </a:txBody>
                  <a:tcPr marL="0" marR="0" marT="0" marB="0" anchor="ctr"/>
                </a:tc>
                <a:tc>
                  <a:txBody>
                    <a:bodyPr/>
                    <a:lstStyle/>
                    <a:p>
                      <a:pPr algn="ctr"/>
                      <a:endParaRPr lang="en-US" sz="1500">
                        <a:effectLst/>
                      </a:endParaRPr>
                    </a:p>
                  </a:txBody>
                  <a:tcPr marL="0" marR="0" marT="0" marB="0" anchor="ctr"/>
                </a:tc>
                <a:tc>
                  <a:txBody>
                    <a:bodyPr/>
                    <a:lstStyle/>
                    <a:p>
                      <a:pPr algn="ctr"/>
                      <a:r>
                        <a:rPr lang="en-US" sz="1500" dirty="0">
                          <a:effectLst/>
                        </a:rPr>
                        <a:t>59.5%</a:t>
                      </a:r>
                    </a:p>
                  </a:txBody>
                  <a:tcPr marL="0" marR="0" marT="0" marB="0" anchor="ctr"/>
                </a:tc>
                <a:tc>
                  <a:txBody>
                    <a:bodyPr/>
                    <a:lstStyle/>
                    <a:p>
                      <a:pPr algn="ctr"/>
                      <a:endParaRPr lang="en-US" sz="1500" dirty="0">
                        <a:effectLst/>
                      </a:endParaRPr>
                    </a:p>
                  </a:txBody>
                  <a:tcPr marL="0" marR="0" marT="0" marB="0" anchor="ctr"/>
                </a:tc>
                <a:extLst>
                  <a:ext uri="{0D108BD9-81ED-4DB2-BD59-A6C34878D82A}">
                    <a16:rowId xmlns:a16="http://schemas.microsoft.com/office/drawing/2014/main" val="1055572955"/>
                  </a:ext>
                </a:extLst>
              </a:tr>
            </a:tbl>
          </a:graphicData>
        </a:graphic>
      </p:graphicFrame>
    </p:spTree>
    <p:extLst>
      <p:ext uri="{BB962C8B-B14F-4D97-AF65-F5344CB8AC3E}">
        <p14:creationId xmlns:p14="http://schemas.microsoft.com/office/powerpoint/2010/main" val="3105223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0AE64-27B7-4843-AFCE-8766EA043E00}"/>
              </a:ext>
            </a:extLst>
          </p:cNvPr>
          <p:cNvSpPr>
            <a:spLocks noGrp="1"/>
          </p:cNvSpPr>
          <p:nvPr>
            <p:ph type="title"/>
          </p:nvPr>
        </p:nvSpPr>
        <p:spPr>
          <a:xfrm>
            <a:off x="557842" y="502717"/>
            <a:ext cx="11076316" cy="736091"/>
          </a:xfrm>
        </p:spPr>
        <p:txBody>
          <a:bodyPr>
            <a:normAutofit/>
          </a:bodyPr>
          <a:lstStyle/>
          <a:p>
            <a:r>
              <a:rPr lang="en-US" dirty="0">
                <a:cs typeface="Calibri Light"/>
              </a:rPr>
              <a:t>Other Indicators of Success, Beyond Graduation</a:t>
            </a:r>
            <a:r>
              <a:rPr lang="en-US" sz="4000" dirty="0">
                <a:cs typeface="Calibri Light"/>
              </a:rPr>
              <a:t> </a:t>
            </a:r>
          </a:p>
        </p:txBody>
      </p:sp>
      <p:graphicFrame>
        <p:nvGraphicFramePr>
          <p:cNvPr id="5" name="Content Placeholder 4">
            <a:extLst>
              <a:ext uri="{FF2B5EF4-FFF2-40B4-BE49-F238E27FC236}">
                <a16:creationId xmlns:a16="http://schemas.microsoft.com/office/drawing/2014/main" id="{C69E532C-B7D8-4DC5-BA9B-5974278DFB4C}"/>
              </a:ext>
            </a:extLst>
          </p:cNvPr>
          <p:cNvGraphicFramePr>
            <a:graphicFrameLocks noGrp="1"/>
          </p:cNvGraphicFramePr>
          <p:nvPr>
            <p:ph idx="1"/>
            <p:extLst>
              <p:ext uri="{D42A27DB-BD31-4B8C-83A1-F6EECF244321}">
                <p14:modId xmlns:p14="http://schemas.microsoft.com/office/powerpoint/2010/main" val="1263843406"/>
              </p:ext>
            </p:extLst>
          </p:nvPr>
        </p:nvGraphicFramePr>
        <p:xfrm>
          <a:off x="741873" y="2299351"/>
          <a:ext cx="10793233" cy="4041684"/>
        </p:xfrm>
        <a:graphic>
          <a:graphicData uri="http://schemas.openxmlformats.org/drawingml/2006/table">
            <a:tbl>
              <a:tblPr firstRow="1" firstCol="1" bandRow="1">
                <a:tableStyleId>{5C22544A-7EE6-4342-B048-85BDC9FD1C3A}</a:tableStyleId>
              </a:tblPr>
              <a:tblGrid>
                <a:gridCol w="3655690">
                  <a:extLst>
                    <a:ext uri="{9D8B030D-6E8A-4147-A177-3AD203B41FA5}">
                      <a16:colId xmlns:a16="http://schemas.microsoft.com/office/drawing/2014/main" val="2058720453"/>
                    </a:ext>
                  </a:extLst>
                </a:gridCol>
                <a:gridCol w="1669142">
                  <a:extLst>
                    <a:ext uri="{9D8B030D-6E8A-4147-A177-3AD203B41FA5}">
                      <a16:colId xmlns:a16="http://schemas.microsoft.com/office/drawing/2014/main" val="704021536"/>
                    </a:ext>
                  </a:extLst>
                </a:gridCol>
                <a:gridCol w="1324428">
                  <a:extLst>
                    <a:ext uri="{9D8B030D-6E8A-4147-A177-3AD203B41FA5}">
                      <a16:colId xmlns:a16="http://schemas.microsoft.com/office/drawing/2014/main" val="1645494271"/>
                    </a:ext>
                  </a:extLst>
                </a:gridCol>
                <a:gridCol w="1268045">
                  <a:extLst>
                    <a:ext uri="{9D8B030D-6E8A-4147-A177-3AD203B41FA5}">
                      <a16:colId xmlns:a16="http://schemas.microsoft.com/office/drawing/2014/main" val="998205537"/>
                    </a:ext>
                  </a:extLst>
                </a:gridCol>
                <a:gridCol w="1329229">
                  <a:extLst>
                    <a:ext uri="{9D8B030D-6E8A-4147-A177-3AD203B41FA5}">
                      <a16:colId xmlns:a16="http://schemas.microsoft.com/office/drawing/2014/main" val="1240498942"/>
                    </a:ext>
                  </a:extLst>
                </a:gridCol>
                <a:gridCol w="1546699">
                  <a:extLst>
                    <a:ext uri="{9D8B030D-6E8A-4147-A177-3AD203B41FA5}">
                      <a16:colId xmlns:a16="http://schemas.microsoft.com/office/drawing/2014/main" val="2344177311"/>
                    </a:ext>
                  </a:extLst>
                </a:gridCol>
              </a:tblGrid>
              <a:tr h="925830">
                <a:tc>
                  <a:txBody>
                    <a:bodyPr/>
                    <a:lstStyle/>
                    <a:p>
                      <a:endParaRPr lang="en-US" sz="2400">
                        <a:effectLst/>
                      </a:endParaRPr>
                    </a:p>
                  </a:txBody>
                  <a:tcPr marL="68580" marR="68580" marT="0" marB="0"/>
                </a:tc>
                <a:tc>
                  <a:txBody>
                    <a:bodyPr/>
                    <a:lstStyle/>
                    <a:p>
                      <a:pPr algn="ctr"/>
                      <a:r>
                        <a:rPr lang="en-US" sz="2400">
                          <a:effectLst/>
                        </a:rPr>
                        <a:t>Strongly Agree</a:t>
                      </a:r>
                    </a:p>
                  </a:txBody>
                  <a:tcPr marL="68580" marR="68580" marT="0" marB="0"/>
                </a:tc>
                <a:tc>
                  <a:txBody>
                    <a:bodyPr/>
                    <a:lstStyle/>
                    <a:p>
                      <a:pPr algn="ctr"/>
                      <a:r>
                        <a:rPr lang="en-US" sz="2400">
                          <a:effectLst/>
                        </a:rPr>
                        <a:t>Agree</a:t>
                      </a:r>
                    </a:p>
                  </a:txBody>
                  <a:tcPr marL="68580" marR="68580" marT="0" marB="0"/>
                </a:tc>
                <a:tc>
                  <a:txBody>
                    <a:bodyPr/>
                    <a:lstStyle/>
                    <a:p>
                      <a:pPr algn="ctr"/>
                      <a:r>
                        <a:rPr lang="en-US" sz="2400">
                          <a:effectLst/>
                        </a:rPr>
                        <a:t>Neither Agree or Disagree</a:t>
                      </a:r>
                    </a:p>
                  </a:txBody>
                  <a:tcPr marL="68580" marR="68580" marT="0" marB="0"/>
                </a:tc>
                <a:tc>
                  <a:txBody>
                    <a:bodyPr/>
                    <a:lstStyle/>
                    <a:p>
                      <a:pPr algn="ctr"/>
                      <a:r>
                        <a:rPr lang="en-US" sz="2400">
                          <a:effectLst/>
                        </a:rPr>
                        <a:t>Disagree</a:t>
                      </a:r>
                    </a:p>
                  </a:txBody>
                  <a:tcPr marL="68580" marR="68580" marT="0" marB="0"/>
                </a:tc>
                <a:tc>
                  <a:txBody>
                    <a:bodyPr/>
                    <a:lstStyle/>
                    <a:p>
                      <a:pPr algn="ctr"/>
                      <a:r>
                        <a:rPr lang="en-US" sz="2400">
                          <a:effectLst/>
                        </a:rPr>
                        <a:t>Strongly Disagree</a:t>
                      </a:r>
                    </a:p>
                  </a:txBody>
                  <a:tcPr marL="68580" marR="68580" marT="0" marB="0"/>
                </a:tc>
                <a:extLst>
                  <a:ext uri="{0D108BD9-81ED-4DB2-BD59-A6C34878D82A}">
                    <a16:rowId xmlns:a16="http://schemas.microsoft.com/office/drawing/2014/main" val="4238564507"/>
                  </a:ext>
                </a:extLst>
              </a:tr>
              <a:tr h="1481364">
                <a:tc>
                  <a:txBody>
                    <a:bodyPr/>
                    <a:lstStyle/>
                    <a:p>
                      <a:endParaRPr lang="en-US" sz="2400">
                        <a:effectLst/>
                      </a:endParaRPr>
                    </a:p>
                    <a:p>
                      <a:pPr lvl="0">
                        <a:buNone/>
                      </a:pPr>
                      <a:r>
                        <a:rPr lang="en-US" sz="2400">
                          <a:effectLst/>
                        </a:rPr>
                        <a:t>I have family who supports my recovery. </a:t>
                      </a:r>
                    </a:p>
                  </a:txBody>
                  <a:tcPr marL="68580" marR="68580" marT="0" marB="0"/>
                </a:tc>
                <a:tc>
                  <a:txBody>
                    <a:bodyPr/>
                    <a:lstStyle/>
                    <a:p>
                      <a:pPr algn="ctr"/>
                      <a:endParaRPr lang="en-US" sz="2400" b="1" dirty="0">
                        <a:effectLst/>
                      </a:endParaRPr>
                    </a:p>
                    <a:p>
                      <a:pPr algn="ctr"/>
                      <a:r>
                        <a:rPr lang="en-US" sz="2400" b="1" dirty="0">
                          <a:effectLst/>
                        </a:rPr>
                        <a:t>84%</a:t>
                      </a:r>
                    </a:p>
                  </a:txBody>
                  <a:tcPr marL="68580" marR="68580" marT="0" marB="0"/>
                </a:tc>
                <a:tc>
                  <a:txBody>
                    <a:bodyPr/>
                    <a:lstStyle/>
                    <a:p>
                      <a:pPr algn="ctr"/>
                      <a:endParaRPr lang="en-US" sz="2400" b="1">
                        <a:effectLst/>
                      </a:endParaRPr>
                    </a:p>
                    <a:p>
                      <a:pPr algn="ctr"/>
                      <a:r>
                        <a:rPr lang="en-US" sz="2400" b="1">
                          <a:effectLst/>
                        </a:rPr>
                        <a:t>12%</a:t>
                      </a:r>
                    </a:p>
                  </a:txBody>
                  <a:tcPr marL="68580" marR="68580" marT="0" marB="0"/>
                </a:tc>
                <a:tc>
                  <a:txBody>
                    <a:bodyPr/>
                    <a:lstStyle/>
                    <a:p>
                      <a:pPr algn="ctr"/>
                      <a:endParaRPr lang="en-US" sz="2400" b="1">
                        <a:effectLst/>
                      </a:endParaRPr>
                    </a:p>
                    <a:p>
                      <a:pPr algn="ctr"/>
                      <a:r>
                        <a:rPr lang="en-US" sz="2400" b="1">
                          <a:effectLst/>
                        </a:rPr>
                        <a:t>0%</a:t>
                      </a:r>
                    </a:p>
                  </a:txBody>
                  <a:tcPr marL="68580" marR="68580" marT="0" marB="0"/>
                </a:tc>
                <a:tc>
                  <a:txBody>
                    <a:bodyPr/>
                    <a:lstStyle/>
                    <a:p>
                      <a:pPr algn="ctr"/>
                      <a:endParaRPr lang="en-US" sz="2400" b="1">
                        <a:effectLst/>
                      </a:endParaRPr>
                    </a:p>
                    <a:p>
                      <a:pPr algn="ctr"/>
                      <a:r>
                        <a:rPr lang="en-US" sz="2400" b="1">
                          <a:effectLst/>
                        </a:rPr>
                        <a:t>4%</a:t>
                      </a:r>
                    </a:p>
                  </a:txBody>
                  <a:tcPr marL="68580" marR="68580" marT="0" marB="0"/>
                </a:tc>
                <a:tc>
                  <a:txBody>
                    <a:bodyPr/>
                    <a:lstStyle/>
                    <a:p>
                      <a:pPr algn="ctr"/>
                      <a:endParaRPr lang="en-US" sz="2400" b="1">
                        <a:effectLst/>
                      </a:endParaRPr>
                    </a:p>
                    <a:p>
                      <a:pPr algn="ctr"/>
                      <a:r>
                        <a:rPr lang="en-US" sz="2400" b="1">
                          <a:effectLst/>
                        </a:rPr>
                        <a:t>0%</a:t>
                      </a:r>
                    </a:p>
                  </a:txBody>
                  <a:tcPr marL="68580" marR="68580" marT="0" marB="0"/>
                </a:tc>
                <a:extLst>
                  <a:ext uri="{0D108BD9-81ED-4DB2-BD59-A6C34878D82A}">
                    <a16:rowId xmlns:a16="http://schemas.microsoft.com/office/drawing/2014/main" val="452545611"/>
                  </a:ext>
                </a:extLst>
              </a:tr>
              <a:tr h="1333137">
                <a:tc>
                  <a:txBody>
                    <a:bodyPr/>
                    <a:lstStyle/>
                    <a:p>
                      <a:endParaRPr lang="en-US" sz="2400">
                        <a:effectLst/>
                      </a:endParaRPr>
                    </a:p>
                    <a:p>
                      <a:r>
                        <a:rPr lang="en-US" sz="2400">
                          <a:effectLst/>
                        </a:rPr>
                        <a:t>My close friends support my recovery.</a:t>
                      </a:r>
                    </a:p>
                    <a:p>
                      <a:pPr lvl="0">
                        <a:buNone/>
                      </a:pPr>
                      <a:endParaRPr lang="en-US" sz="2400">
                        <a:effectLst/>
                      </a:endParaRPr>
                    </a:p>
                  </a:txBody>
                  <a:tcPr marL="68580" marR="68580" marT="0" marB="0"/>
                </a:tc>
                <a:tc>
                  <a:txBody>
                    <a:bodyPr/>
                    <a:lstStyle/>
                    <a:p>
                      <a:pPr algn="ctr"/>
                      <a:endParaRPr lang="en-US" sz="2400" b="1">
                        <a:effectLst/>
                      </a:endParaRPr>
                    </a:p>
                    <a:p>
                      <a:pPr algn="ctr"/>
                      <a:r>
                        <a:rPr lang="en-US" sz="2400" b="1">
                          <a:effectLst/>
                        </a:rPr>
                        <a:t>72%</a:t>
                      </a:r>
                    </a:p>
                  </a:txBody>
                  <a:tcPr marL="68580" marR="68580" marT="0" marB="0"/>
                </a:tc>
                <a:tc>
                  <a:txBody>
                    <a:bodyPr/>
                    <a:lstStyle/>
                    <a:p>
                      <a:pPr algn="ctr"/>
                      <a:endParaRPr lang="en-US" sz="2400" b="1">
                        <a:effectLst/>
                      </a:endParaRPr>
                    </a:p>
                    <a:p>
                      <a:pPr algn="ctr"/>
                      <a:r>
                        <a:rPr lang="en-US" sz="2400" b="1">
                          <a:effectLst/>
                        </a:rPr>
                        <a:t>28%</a:t>
                      </a:r>
                    </a:p>
                  </a:txBody>
                  <a:tcPr marL="68580" marR="68580" marT="0" marB="0"/>
                </a:tc>
                <a:tc>
                  <a:txBody>
                    <a:bodyPr/>
                    <a:lstStyle/>
                    <a:p>
                      <a:pPr algn="ctr"/>
                      <a:endParaRPr lang="en-US" sz="2400" b="1">
                        <a:effectLst/>
                      </a:endParaRPr>
                    </a:p>
                    <a:p>
                      <a:pPr algn="ctr"/>
                      <a:r>
                        <a:rPr lang="en-US" sz="2400" b="1">
                          <a:effectLst/>
                        </a:rPr>
                        <a:t>0%</a:t>
                      </a:r>
                    </a:p>
                  </a:txBody>
                  <a:tcPr marL="68580" marR="68580" marT="0" marB="0"/>
                </a:tc>
                <a:tc>
                  <a:txBody>
                    <a:bodyPr/>
                    <a:lstStyle/>
                    <a:p>
                      <a:pPr algn="ctr"/>
                      <a:endParaRPr lang="en-US" sz="2400" b="1">
                        <a:effectLst/>
                      </a:endParaRPr>
                    </a:p>
                    <a:p>
                      <a:pPr algn="ctr"/>
                      <a:r>
                        <a:rPr lang="en-US" sz="2400" b="1">
                          <a:effectLst/>
                        </a:rPr>
                        <a:t>0%</a:t>
                      </a:r>
                    </a:p>
                  </a:txBody>
                  <a:tcPr marL="68580" marR="68580" marT="0" marB="0"/>
                </a:tc>
                <a:tc>
                  <a:txBody>
                    <a:bodyPr/>
                    <a:lstStyle/>
                    <a:p>
                      <a:pPr algn="ctr"/>
                      <a:endParaRPr lang="en-US" sz="2400" b="1" dirty="0">
                        <a:effectLst/>
                      </a:endParaRPr>
                    </a:p>
                    <a:p>
                      <a:pPr algn="ctr"/>
                      <a:r>
                        <a:rPr lang="en-US" sz="2400" b="1" dirty="0">
                          <a:effectLst/>
                        </a:rPr>
                        <a:t>0%</a:t>
                      </a:r>
                    </a:p>
                  </a:txBody>
                  <a:tcPr marL="68580" marR="68580" marT="0" marB="0"/>
                </a:tc>
                <a:extLst>
                  <a:ext uri="{0D108BD9-81ED-4DB2-BD59-A6C34878D82A}">
                    <a16:rowId xmlns:a16="http://schemas.microsoft.com/office/drawing/2014/main" val="3143504562"/>
                  </a:ext>
                </a:extLst>
              </a:tr>
            </a:tbl>
          </a:graphicData>
        </a:graphic>
      </p:graphicFrame>
      <p:sp>
        <p:nvSpPr>
          <p:cNvPr id="8" name="TextBox 7">
            <a:extLst>
              <a:ext uri="{FF2B5EF4-FFF2-40B4-BE49-F238E27FC236}">
                <a16:creationId xmlns:a16="http://schemas.microsoft.com/office/drawing/2014/main" id="{91632731-DB82-4C53-BA53-8666A8F56693}"/>
              </a:ext>
            </a:extLst>
          </p:cNvPr>
          <p:cNvSpPr txBox="1"/>
          <p:nvPr/>
        </p:nvSpPr>
        <p:spPr>
          <a:xfrm>
            <a:off x="741873" y="1837686"/>
            <a:ext cx="330391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t>Recovery and Support</a:t>
            </a:r>
          </a:p>
        </p:txBody>
      </p:sp>
    </p:spTree>
    <p:extLst>
      <p:ext uri="{BB962C8B-B14F-4D97-AF65-F5344CB8AC3E}">
        <p14:creationId xmlns:p14="http://schemas.microsoft.com/office/powerpoint/2010/main" val="418192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BD1E7-CE60-494A-A7E4-837C7F85806E}"/>
              </a:ext>
            </a:extLst>
          </p:cNvPr>
          <p:cNvSpPr>
            <a:spLocks noGrp="1"/>
          </p:cNvSpPr>
          <p:nvPr>
            <p:ph type="title"/>
          </p:nvPr>
        </p:nvSpPr>
        <p:spPr>
          <a:xfrm>
            <a:off x="473725" y="365126"/>
            <a:ext cx="10880075" cy="1122152"/>
          </a:xfrm>
        </p:spPr>
        <p:txBody>
          <a:bodyPr/>
          <a:lstStyle/>
          <a:p>
            <a:r>
              <a:rPr lang="en-US" dirty="0">
                <a:ea typeface="+mj-lt"/>
                <a:cs typeface="+mj-lt"/>
              </a:rPr>
              <a:t>Other Indicators of Success, Beyond Graduation</a:t>
            </a:r>
            <a:endParaRPr lang="en-US" dirty="0"/>
          </a:p>
        </p:txBody>
      </p:sp>
      <p:sp>
        <p:nvSpPr>
          <p:cNvPr id="3" name="Content Placeholder 2">
            <a:extLst>
              <a:ext uri="{FF2B5EF4-FFF2-40B4-BE49-F238E27FC236}">
                <a16:creationId xmlns:a16="http://schemas.microsoft.com/office/drawing/2014/main" id="{1F775D99-B474-469C-8329-6DF3D8AD1968}"/>
              </a:ext>
            </a:extLst>
          </p:cNvPr>
          <p:cNvSpPr>
            <a:spLocks noGrp="1"/>
          </p:cNvSpPr>
          <p:nvPr>
            <p:ph idx="1"/>
          </p:nvPr>
        </p:nvSpPr>
        <p:spPr/>
        <p:txBody>
          <a:bodyPr/>
          <a:lstStyle/>
          <a:p>
            <a:endParaRPr lang="en-US"/>
          </a:p>
        </p:txBody>
      </p:sp>
      <p:graphicFrame>
        <p:nvGraphicFramePr>
          <p:cNvPr id="5" name="Table 4">
            <a:extLst>
              <a:ext uri="{FF2B5EF4-FFF2-40B4-BE49-F238E27FC236}">
                <a16:creationId xmlns:a16="http://schemas.microsoft.com/office/drawing/2014/main" id="{89F03D90-BDBC-4503-BB6D-89196CBA9BC2}"/>
              </a:ext>
            </a:extLst>
          </p:cNvPr>
          <p:cNvGraphicFramePr>
            <a:graphicFrameLocks noGrp="1"/>
          </p:cNvGraphicFramePr>
          <p:nvPr>
            <p:extLst>
              <p:ext uri="{D42A27DB-BD31-4B8C-83A1-F6EECF244321}">
                <p14:modId xmlns:p14="http://schemas.microsoft.com/office/powerpoint/2010/main" val="2997582939"/>
              </p:ext>
            </p:extLst>
          </p:nvPr>
        </p:nvGraphicFramePr>
        <p:xfrm>
          <a:off x="862641" y="1883433"/>
          <a:ext cx="9884175" cy="4148180"/>
        </p:xfrm>
        <a:graphic>
          <a:graphicData uri="http://schemas.openxmlformats.org/drawingml/2006/table">
            <a:tbl>
              <a:tblPr firstRow="1" firstCol="1" bandRow="1">
                <a:tableStyleId>{5C22544A-7EE6-4342-B048-85BDC9FD1C3A}</a:tableStyleId>
              </a:tblPr>
              <a:tblGrid>
                <a:gridCol w="3772067">
                  <a:extLst>
                    <a:ext uri="{9D8B030D-6E8A-4147-A177-3AD203B41FA5}">
                      <a16:colId xmlns:a16="http://schemas.microsoft.com/office/drawing/2014/main" val="2303369146"/>
                    </a:ext>
                  </a:extLst>
                </a:gridCol>
                <a:gridCol w="1378425">
                  <a:extLst>
                    <a:ext uri="{9D8B030D-6E8A-4147-A177-3AD203B41FA5}">
                      <a16:colId xmlns:a16="http://schemas.microsoft.com/office/drawing/2014/main" val="3964645483"/>
                    </a:ext>
                  </a:extLst>
                </a:gridCol>
                <a:gridCol w="1071777">
                  <a:extLst>
                    <a:ext uri="{9D8B030D-6E8A-4147-A177-3AD203B41FA5}">
                      <a16:colId xmlns:a16="http://schemas.microsoft.com/office/drawing/2014/main" val="3929718377"/>
                    </a:ext>
                  </a:extLst>
                </a:gridCol>
                <a:gridCol w="1071777">
                  <a:extLst>
                    <a:ext uri="{9D8B030D-6E8A-4147-A177-3AD203B41FA5}">
                      <a16:colId xmlns:a16="http://schemas.microsoft.com/office/drawing/2014/main" val="3639056757"/>
                    </a:ext>
                  </a:extLst>
                </a:gridCol>
                <a:gridCol w="1161091">
                  <a:extLst>
                    <a:ext uri="{9D8B030D-6E8A-4147-A177-3AD203B41FA5}">
                      <a16:colId xmlns:a16="http://schemas.microsoft.com/office/drawing/2014/main" val="4284334886"/>
                    </a:ext>
                  </a:extLst>
                </a:gridCol>
                <a:gridCol w="1429038">
                  <a:extLst>
                    <a:ext uri="{9D8B030D-6E8A-4147-A177-3AD203B41FA5}">
                      <a16:colId xmlns:a16="http://schemas.microsoft.com/office/drawing/2014/main" val="3322728516"/>
                    </a:ext>
                  </a:extLst>
                </a:gridCol>
              </a:tblGrid>
              <a:tr h="671285">
                <a:tc>
                  <a:txBody>
                    <a:bodyPr/>
                    <a:lstStyle/>
                    <a:p>
                      <a:endParaRPr lang="en-US" sz="1600">
                        <a:effectLst/>
                      </a:endParaRPr>
                    </a:p>
                  </a:txBody>
                  <a:tcPr marL="68580" marR="68580" marT="0" marB="0"/>
                </a:tc>
                <a:tc>
                  <a:txBody>
                    <a:bodyPr/>
                    <a:lstStyle/>
                    <a:p>
                      <a:pPr algn="ctr"/>
                      <a:r>
                        <a:rPr lang="en-US" sz="1600">
                          <a:effectLst/>
                        </a:rPr>
                        <a:t>I do not have anyone</a:t>
                      </a:r>
                    </a:p>
                  </a:txBody>
                  <a:tcPr marL="68580" marR="68580" marT="0" marB="0"/>
                </a:tc>
                <a:tc>
                  <a:txBody>
                    <a:bodyPr/>
                    <a:lstStyle/>
                    <a:p>
                      <a:pPr algn="ctr"/>
                      <a:r>
                        <a:rPr lang="en-US" sz="1600">
                          <a:effectLst/>
                        </a:rPr>
                        <a:t>One person</a:t>
                      </a:r>
                    </a:p>
                  </a:txBody>
                  <a:tcPr marL="68580" marR="68580" marT="0" marB="0"/>
                </a:tc>
                <a:tc>
                  <a:txBody>
                    <a:bodyPr/>
                    <a:lstStyle/>
                    <a:p>
                      <a:pPr algn="ctr"/>
                      <a:r>
                        <a:rPr lang="en-US" sz="1600">
                          <a:effectLst/>
                        </a:rPr>
                        <a:t>Two People</a:t>
                      </a:r>
                    </a:p>
                  </a:txBody>
                  <a:tcPr marL="68580" marR="68580" marT="0" marB="0"/>
                </a:tc>
                <a:tc>
                  <a:txBody>
                    <a:bodyPr/>
                    <a:lstStyle/>
                    <a:p>
                      <a:pPr algn="ctr"/>
                      <a:r>
                        <a:rPr lang="en-US" sz="1600">
                          <a:effectLst/>
                        </a:rPr>
                        <a:t>Three People</a:t>
                      </a:r>
                    </a:p>
                  </a:txBody>
                  <a:tcPr marL="68580" marR="68580" marT="0" marB="0"/>
                </a:tc>
                <a:tc>
                  <a:txBody>
                    <a:bodyPr/>
                    <a:lstStyle/>
                    <a:p>
                      <a:pPr algn="ctr"/>
                      <a:r>
                        <a:rPr lang="en-US" sz="1600">
                          <a:effectLst/>
                        </a:rPr>
                        <a:t>More than Three People</a:t>
                      </a:r>
                    </a:p>
                  </a:txBody>
                  <a:tcPr marL="68580" marR="68580" marT="0" marB="0"/>
                </a:tc>
                <a:extLst>
                  <a:ext uri="{0D108BD9-81ED-4DB2-BD59-A6C34878D82A}">
                    <a16:rowId xmlns:a16="http://schemas.microsoft.com/office/drawing/2014/main" val="2741569600"/>
                  </a:ext>
                </a:extLst>
              </a:tr>
              <a:tr h="690335">
                <a:tc>
                  <a:txBody>
                    <a:bodyPr/>
                    <a:lstStyle/>
                    <a:p>
                      <a:r>
                        <a:rPr lang="en-US" sz="1600">
                          <a:effectLst/>
                        </a:rPr>
                        <a:t>How many people do you have to count on to help you when you experience cravings?  </a:t>
                      </a:r>
                    </a:p>
                  </a:txBody>
                  <a:tcPr marL="68580" marR="68580" marT="0" marB="0"/>
                </a:tc>
                <a:tc>
                  <a:txBody>
                    <a:bodyPr/>
                    <a:lstStyle/>
                    <a:p>
                      <a:pPr algn="ctr"/>
                      <a:endParaRPr lang="en-US" sz="1600">
                        <a:effectLst/>
                      </a:endParaRPr>
                    </a:p>
                    <a:p>
                      <a:pPr algn="ctr"/>
                      <a:r>
                        <a:rPr lang="en-US" sz="1600">
                          <a:effectLst/>
                        </a:rPr>
                        <a:t>0%</a:t>
                      </a:r>
                    </a:p>
                  </a:txBody>
                  <a:tcPr marL="68580" marR="68580" marT="0" marB="0"/>
                </a:tc>
                <a:tc>
                  <a:txBody>
                    <a:bodyPr/>
                    <a:lstStyle/>
                    <a:p>
                      <a:pPr algn="ctr"/>
                      <a:endParaRPr lang="en-US" sz="1600">
                        <a:effectLst/>
                      </a:endParaRPr>
                    </a:p>
                    <a:p>
                      <a:pPr algn="ctr"/>
                      <a:r>
                        <a:rPr lang="en-US" sz="1600">
                          <a:effectLst/>
                        </a:rPr>
                        <a:t>0%</a:t>
                      </a:r>
                    </a:p>
                  </a:txBody>
                  <a:tcPr marL="68580" marR="68580" marT="0" marB="0"/>
                </a:tc>
                <a:tc>
                  <a:txBody>
                    <a:bodyPr/>
                    <a:lstStyle/>
                    <a:p>
                      <a:pPr algn="ctr"/>
                      <a:endParaRPr lang="en-US" sz="1600">
                        <a:effectLst/>
                      </a:endParaRPr>
                    </a:p>
                    <a:p>
                      <a:pPr algn="ctr"/>
                      <a:r>
                        <a:rPr lang="en-US" sz="1600">
                          <a:effectLst/>
                        </a:rPr>
                        <a:t>12%</a:t>
                      </a:r>
                    </a:p>
                  </a:txBody>
                  <a:tcPr marL="68580" marR="68580" marT="0" marB="0"/>
                </a:tc>
                <a:tc>
                  <a:txBody>
                    <a:bodyPr/>
                    <a:lstStyle/>
                    <a:p>
                      <a:pPr algn="ctr"/>
                      <a:endParaRPr lang="en-US" sz="1600">
                        <a:effectLst/>
                      </a:endParaRPr>
                    </a:p>
                    <a:p>
                      <a:pPr algn="ctr"/>
                      <a:r>
                        <a:rPr lang="en-US" sz="1600">
                          <a:effectLst/>
                        </a:rPr>
                        <a:t>4%</a:t>
                      </a:r>
                    </a:p>
                  </a:txBody>
                  <a:tcPr marL="68580" marR="68580" marT="0" marB="0"/>
                </a:tc>
                <a:tc>
                  <a:txBody>
                    <a:bodyPr/>
                    <a:lstStyle/>
                    <a:p>
                      <a:pPr algn="ctr"/>
                      <a:endParaRPr lang="en-US" sz="1600">
                        <a:effectLst/>
                      </a:endParaRPr>
                    </a:p>
                    <a:p>
                      <a:pPr algn="ctr"/>
                      <a:r>
                        <a:rPr lang="en-US" sz="1600">
                          <a:effectLst/>
                        </a:rPr>
                        <a:t>84%</a:t>
                      </a:r>
                    </a:p>
                  </a:txBody>
                  <a:tcPr marL="68580" marR="68580" marT="0" marB="0"/>
                </a:tc>
                <a:extLst>
                  <a:ext uri="{0D108BD9-81ED-4DB2-BD59-A6C34878D82A}">
                    <a16:rowId xmlns:a16="http://schemas.microsoft.com/office/drawing/2014/main" val="878865814"/>
                  </a:ext>
                </a:extLst>
              </a:tr>
              <a:tr h="671285">
                <a:tc>
                  <a:txBody>
                    <a:bodyPr/>
                    <a:lstStyle/>
                    <a:p>
                      <a:r>
                        <a:rPr lang="en-US" sz="1600">
                          <a:effectLst/>
                        </a:rPr>
                        <a:t>How many of those people are also in recovery? </a:t>
                      </a:r>
                    </a:p>
                  </a:txBody>
                  <a:tcPr marL="68580" marR="68580" marT="0" marB="0"/>
                </a:tc>
                <a:tc>
                  <a:txBody>
                    <a:bodyPr/>
                    <a:lstStyle/>
                    <a:p>
                      <a:pPr algn="ctr"/>
                      <a:endParaRPr lang="en-US" sz="1600">
                        <a:effectLst/>
                      </a:endParaRPr>
                    </a:p>
                    <a:p>
                      <a:pPr algn="ctr"/>
                      <a:r>
                        <a:rPr lang="en-US" sz="1600">
                          <a:effectLst/>
                        </a:rPr>
                        <a:t>0%</a:t>
                      </a:r>
                    </a:p>
                  </a:txBody>
                  <a:tcPr marL="68580" marR="68580" marT="0" marB="0"/>
                </a:tc>
                <a:tc>
                  <a:txBody>
                    <a:bodyPr/>
                    <a:lstStyle/>
                    <a:p>
                      <a:pPr algn="ctr"/>
                      <a:endParaRPr lang="en-US" sz="1600">
                        <a:effectLst/>
                      </a:endParaRPr>
                    </a:p>
                    <a:p>
                      <a:pPr algn="ctr"/>
                      <a:r>
                        <a:rPr lang="en-US" sz="1600">
                          <a:effectLst/>
                        </a:rPr>
                        <a:t>16%</a:t>
                      </a:r>
                    </a:p>
                  </a:txBody>
                  <a:tcPr marL="68580" marR="68580" marT="0" marB="0"/>
                </a:tc>
                <a:tc>
                  <a:txBody>
                    <a:bodyPr/>
                    <a:lstStyle/>
                    <a:p>
                      <a:pPr algn="ctr"/>
                      <a:endParaRPr lang="en-US" sz="1600">
                        <a:effectLst/>
                      </a:endParaRPr>
                    </a:p>
                    <a:p>
                      <a:pPr algn="ctr"/>
                      <a:r>
                        <a:rPr lang="en-US" sz="1600">
                          <a:effectLst/>
                        </a:rPr>
                        <a:t>36%</a:t>
                      </a:r>
                    </a:p>
                  </a:txBody>
                  <a:tcPr marL="68580" marR="68580" marT="0" marB="0"/>
                </a:tc>
                <a:tc>
                  <a:txBody>
                    <a:bodyPr/>
                    <a:lstStyle/>
                    <a:p>
                      <a:pPr algn="ctr"/>
                      <a:endParaRPr lang="en-US" sz="1600">
                        <a:effectLst/>
                      </a:endParaRPr>
                    </a:p>
                    <a:p>
                      <a:pPr algn="ctr"/>
                      <a:r>
                        <a:rPr lang="en-US" sz="1600">
                          <a:effectLst/>
                        </a:rPr>
                        <a:t>12%</a:t>
                      </a:r>
                    </a:p>
                  </a:txBody>
                  <a:tcPr marL="68580" marR="68580" marT="0" marB="0"/>
                </a:tc>
                <a:tc>
                  <a:txBody>
                    <a:bodyPr/>
                    <a:lstStyle/>
                    <a:p>
                      <a:pPr algn="ctr"/>
                      <a:endParaRPr lang="en-US" sz="1600">
                        <a:effectLst/>
                      </a:endParaRPr>
                    </a:p>
                    <a:p>
                      <a:pPr algn="ctr"/>
                      <a:r>
                        <a:rPr lang="en-US" sz="1600">
                          <a:effectLst/>
                        </a:rPr>
                        <a:t>24%</a:t>
                      </a:r>
                    </a:p>
                  </a:txBody>
                  <a:tcPr marL="68580" marR="68580" marT="0" marB="0"/>
                </a:tc>
                <a:extLst>
                  <a:ext uri="{0D108BD9-81ED-4DB2-BD59-A6C34878D82A}">
                    <a16:rowId xmlns:a16="http://schemas.microsoft.com/office/drawing/2014/main" val="4282085211"/>
                  </a:ext>
                </a:extLst>
              </a:tr>
              <a:tr h="671285">
                <a:tc>
                  <a:txBody>
                    <a:bodyPr/>
                    <a:lstStyle/>
                    <a:p>
                      <a:r>
                        <a:rPr lang="en-US" sz="1600">
                          <a:effectLst/>
                        </a:rPr>
                        <a:t>How many people can you tell that you are about to use without feeling embarrassed? </a:t>
                      </a:r>
                    </a:p>
                  </a:txBody>
                  <a:tcPr marL="68580" marR="68580" marT="0" marB="0"/>
                </a:tc>
                <a:tc>
                  <a:txBody>
                    <a:bodyPr/>
                    <a:lstStyle/>
                    <a:p>
                      <a:pPr algn="ctr"/>
                      <a:endParaRPr lang="en-US" sz="1600" dirty="0">
                        <a:effectLst/>
                      </a:endParaRPr>
                    </a:p>
                    <a:p>
                      <a:pPr algn="ctr"/>
                      <a:r>
                        <a:rPr lang="en-US" sz="1600" dirty="0">
                          <a:effectLst/>
                        </a:rPr>
                        <a:t>8%</a:t>
                      </a:r>
                    </a:p>
                  </a:txBody>
                  <a:tcPr marL="68580" marR="68580" marT="0" marB="0"/>
                </a:tc>
                <a:tc>
                  <a:txBody>
                    <a:bodyPr/>
                    <a:lstStyle/>
                    <a:p>
                      <a:pPr algn="ctr"/>
                      <a:endParaRPr lang="en-US" sz="1600">
                        <a:effectLst/>
                      </a:endParaRPr>
                    </a:p>
                    <a:p>
                      <a:pPr algn="ctr"/>
                      <a:r>
                        <a:rPr lang="en-US" sz="1600">
                          <a:effectLst/>
                        </a:rPr>
                        <a:t>0%</a:t>
                      </a:r>
                    </a:p>
                  </a:txBody>
                  <a:tcPr marL="68580" marR="68580" marT="0" marB="0"/>
                </a:tc>
                <a:tc>
                  <a:txBody>
                    <a:bodyPr/>
                    <a:lstStyle/>
                    <a:p>
                      <a:pPr algn="ctr"/>
                      <a:endParaRPr lang="en-US" sz="1600">
                        <a:effectLst/>
                      </a:endParaRPr>
                    </a:p>
                    <a:p>
                      <a:pPr algn="ctr"/>
                      <a:r>
                        <a:rPr lang="en-US" sz="1600">
                          <a:effectLst/>
                        </a:rPr>
                        <a:t>16%</a:t>
                      </a:r>
                    </a:p>
                  </a:txBody>
                  <a:tcPr marL="68580" marR="68580" marT="0" marB="0"/>
                </a:tc>
                <a:tc>
                  <a:txBody>
                    <a:bodyPr/>
                    <a:lstStyle/>
                    <a:p>
                      <a:pPr algn="ctr"/>
                      <a:endParaRPr lang="en-US" sz="1600">
                        <a:effectLst/>
                      </a:endParaRPr>
                    </a:p>
                    <a:p>
                      <a:pPr algn="ctr"/>
                      <a:r>
                        <a:rPr lang="en-US" sz="1600">
                          <a:effectLst/>
                        </a:rPr>
                        <a:t>20%</a:t>
                      </a:r>
                    </a:p>
                  </a:txBody>
                  <a:tcPr marL="68580" marR="68580" marT="0" marB="0"/>
                </a:tc>
                <a:tc>
                  <a:txBody>
                    <a:bodyPr/>
                    <a:lstStyle/>
                    <a:p>
                      <a:pPr algn="ctr"/>
                      <a:endParaRPr lang="en-US" sz="1600">
                        <a:effectLst/>
                      </a:endParaRPr>
                    </a:p>
                    <a:p>
                      <a:pPr algn="ctr"/>
                      <a:r>
                        <a:rPr lang="en-US" sz="1600">
                          <a:effectLst/>
                        </a:rPr>
                        <a:t>56%</a:t>
                      </a:r>
                    </a:p>
                  </a:txBody>
                  <a:tcPr marL="68580" marR="68580" marT="0" marB="0"/>
                </a:tc>
                <a:extLst>
                  <a:ext uri="{0D108BD9-81ED-4DB2-BD59-A6C34878D82A}">
                    <a16:rowId xmlns:a16="http://schemas.microsoft.com/office/drawing/2014/main" val="308835227"/>
                  </a:ext>
                </a:extLst>
              </a:tr>
              <a:tr h="671285">
                <a:tc>
                  <a:txBody>
                    <a:bodyPr/>
                    <a:lstStyle/>
                    <a:p>
                      <a:r>
                        <a:rPr lang="en-US" sz="1600">
                          <a:effectLst/>
                        </a:rPr>
                        <a:t>How many people will not be disappointed if you feel like using? </a:t>
                      </a:r>
                    </a:p>
                  </a:txBody>
                  <a:tcPr marL="68580" marR="68580" marT="0" marB="0"/>
                </a:tc>
                <a:tc>
                  <a:txBody>
                    <a:bodyPr/>
                    <a:lstStyle/>
                    <a:p>
                      <a:pPr algn="ctr"/>
                      <a:endParaRPr lang="en-US" sz="1600">
                        <a:effectLst/>
                      </a:endParaRPr>
                    </a:p>
                    <a:p>
                      <a:pPr algn="ctr"/>
                      <a:r>
                        <a:rPr lang="en-US" sz="1600">
                          <a:effectLst/>
                        </a:rPr>
                        <a:t>28%</a:t>
                      </a:r>
                    </a:p>
                  </a:txBody>
                  <a:tcPr marL="68580" marR="68580" marT="0" marB="0"/>
                </a:tc>
                <a:tc>
                  <a:txBody>
                    <a:bodyPr/>
                    <a:lstStyle/>
                    <a:p>
                      <a:pPr algn="ctr"/>
                      <a:endParaRPr lang="en-US" sz="1600">
                        <a:effectLst/>
                      </a:endParaRPr>
                    </a:p>
                    <a:p>
                      <a:pPr algn="ctr"/>
                      <a:r>
                        <a:rPr lang="en-US" sz="1600">
                          <a:effectLst/>
                        </a:rPr>
                        <a:t>12%</a:t>
                      </a:r>
                    </a:p>
                  </a:txBody>
                  <a:tcPr marL="68580" marR="68580" marT="0" marB="0"/>
                </a:tc>
                <a:tc>
                  <a:txBody>
                    <a:bodyPr/>
                    <a:lstStyle/>
                    <a:p>
                      <a:pPr algn="ctr"/>
                      <a:endParaRPr lang="en-US" sz="1600">
                        <a:effectLst/>
                      </a:endParaRPr>
                    </a:p>
                    <a:p>
                      <a:pPr algn="ctr"/>
                      <a:r>
                        <a:rPr lang="en-US" sz="1600">
                          <a:effectLst/>
                        </a:rPr>
                        <a:t>16%</a:t>
                      </a:r>
                    </a:p>
                  </a:txBody>
                  <a:tcPr marL="68580" marR="68580" marT="0" marB="0"/>
                </a:tc>
                <a:tc>
                  <a:txBody>
                    <a:bodyPr/>
                    <a:lstStyle/>
                    <a:p>
                      <a:pPr algn="ctr"/>
                      <a:endParaRPr lang="en-US" sz="1600">
                        <a:effectLst/>
                      </a:endParaRPr>
                    </a:p>
                    <a:p>
                      <a:pPr algn="ctr"/>
                      <a:r>
                        <a:rPr lang="en-US" sz="1600">
                          <a:effectLst/>
                        </a:rPr>
                        <a:t>4%</a:t>
                      </a:r>
                    </a:p>
                  </a:txBody>
                  <a:tcPr marL="68580" marR="68580" marT="0" marB="0"/>
                </a:tc>
                <a:tc>
                  <a:txBody>
                    <a:bodyPr/>
                    <a:lstStyle/>
                    <a:p>
                      <a:pPr algn="ctr"/>
                      <a:endParaRPr lang="en-US" sz="1600">
                        <a:effectLst/>
                      </a:endParaRPr>
                    </a:p>
                    <a:p>
                      <a:pPr algn="ctr"/>
                      <a:r>
                        <a:rPr lang="en-US" sz="1600">
                          <a:effectLst/>
                        </a:rPr>
                        <a:t>40%</a:t>
                      </a:r>
                    </a:p>
                  </a:txBody>
                  <a:tcPr marL="68580" marR="68580" marT="0" marB="0"/>
                </a:tc>
                <a:extLst>
                  <a:ext uri="{0D108BD9-81ED-4DB2-BD59-A6C34878D82A}">
                    <a16:rowId xmlns:a16="http://schemas.microsoft.com/office/drawing/2014/main" val="3146910479"/>
                  </a:ext>
                </a:extLst>
              </a:tr>
              <a:tr h="671285">
                <a:tc>
                  <a:txBody>
                    <a:bodyPr/>
                    <a:lstStyle/>
                    <a:p>
                      <a:r>
                        <a:rPr lang="en-US" sz="1600">
                          <a:effectLst/>
                        </a:rPr>
                        <a:t>How many people can you call if you are about to use?  </a:t>
                      </a:r>
                    </a:p>
                  </a:txBody>
                  <a:tcPr marL="68580" marR="68580" marT="0" marB="0"/>
                </a:tc>
                <a:tc>
                  <a:txBody>
                    <a:bodyPr/>
                    <a:lstStyle/>
                    <a:p>
                      <a:pPr algn="ctr"/>
                      <a:endParaRPr lang="en-US" sz="1600">
                        <a:effectLst/>
                      </a:endParaRPr>
                    </a:p>
                    <a:p>
                      <a:pPr algn="ctr"/>
                      <a:r>
                        <a:rPr lang="en-US" sz="1600">
                          <a:effectLst/>
                        </a:rPr>
                        <a:t>0%</a:t>
                      </a:r>
                    </a:p>
                  </a:txBody>
                  <a:tcPr marL="68580" marR="68580" marT="0" marB="0"/>
                </a:tc>
                <a:tc>
                  <a:txBody>
                    <a:bodyPr/>
                    <a:lstStyle/>
                    <a:p>
                      <a:pPr algn="ctr"/>
                      <a:endParaRPr lang="en-US" sz="1600">
                        <a:effectLst/>
                      </a:endParaRPr>
                    </a:p>
                    <a:p>
                      <a:pPr algn="ctr"/>
                      <a:r>
                        <a:rPr lang="en-US" sz="1600">
                          <a:effectLst/>
                        </a:rPr>
                        <a:t>0%</a:t>
                      </a:r>
                    </a:p>
                  </a:txBody>
                  <a:tcPr marL="68580" marR="68580" marT="0" marB="0"/>
                </a:tc>
                <a:tc>
                  <a:txBody>
                    <a:bodyPr/>
                    <a:lstStyle/>
                    <a:p>
                      <a:pPr algn="ctr"/>
                      <a:endParaRPr lang="en-US" sz="1600">
                        <a:effectLst/>
                      </a:endParaRPr>
                    </a:p>
                    <a:p>
                      <a:pPr algn="ctr"/>
                      <a:r>
                        <a:rPr lang="en-US" sz="1600">
                          <a:effectLst/>
                        </a:rPr>
                        <a:t>16%</a:t>
                      </a:r>
                    </a:p>
                  </a:txBody>
                  <a:tcPr marL="68580" marR="68580" marT="0" marB="0"/>
                </a:tc>
                <a:tc>
                  <a:txBody>
                    <a:bodyPr/>
                    <a:lstStyle/>
                    <a:p>
                      <a:pPr algn="ctr"/>
                      <a:endParaRPr lang="en-US" sz="1600">
                        <a:effectLst/>
                      </a:endParaRPr>
                    </a:p>
                    <a:p>
                      <a:pPr algn="ctr"/>
                      <a:r>
                        <a:rPr lang="en-US" sz="1600">
                          <a:effectLst/>
                        </a:rPr>
                        <a:t>4%</a:t>
                      </a:r>
                    </a:p>
                  </a:txBody>
                  <a:tcPr marL="68580" marR="68580" marT="0" marB="0"/>
                </a:tc>
                <a:tc>
                  <a:txBody>
                    <a:bodyPr/>
                    <a:lstStyle/>
                    <a:p>
                      <a:pPr algn="ctr"/>
                      <a:endParaRPr lang="en-US" sz="1600" dirty="0">
                        <a:effectLst/>
                      </a:endParaRPr>
                    </a:p>
                    <a:p>
                      <a:pPr algn="ctr"/>
                      <a:r>
                        <a:rPr lang="en-US" sz="1600" dirty="0">
                          <a:effectLst/>
                        </a:rPr>
                        <a:t>80%</a:t>
                      </a:r>
                    </a:p>
                  </a:txBody>
                  <a:tcPr marL="68580" marR="68580" marT="0" marB="0"/>
                </a:tc>
                <a:extLst>
                  <a:ext uri="{0D108BD9-81ED-4DB2-BD59-A6C34878D82A}">
                    <a16:rowId xmlns:a16="http://schemas.microsoft.com/office/drawing/2014/main" val="4250109395"/>
                  </a:ext>
                </a:extLst>
              </a:tr>
            </a:tbl>
          </a:graphicData>
        </a:graphic>
      </p:graphicFrame>
    </p:spTree>
    <p:extLst>
      <p:ext uri="{BB962C8B-B14F-4D97-AF65-F5344CB8AC3E}">
        <p14:creationId xmlns:p14="http://schemas.microsoft.com/office/powerpoint/2010/main" val="1998198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1632731-DB82-4C53-BA53-8666A8F56693}"/>
              </a:ext>
            </a:extLst>
          </p:cNvPr>
          <p:cNvSpPr txBox="1"/>
          <p:nvPr/>
        </p:nvSpPr>
        <p:spPr>
          <a:xfrm>
            <a:off x="914400" y="1979086"/>
            <a:ext cx="156425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cs typeface="Calibri"/>
              </a:rPr>
              <a:t>Housing</a:t>
            </a:r>
          </a:p>
        </p:txBody>
      </p:sp>
      <p:sp>
        <p:nvSpPr>
          <p:cNvPr id="14" name="TextBox 13">
            <a:extLst>
              <a:ext uri="{FF2B5EF4-FFF2-40B4-BE49-F238E27FC236}">
                <a16:creationId xmlns:a16="http://schemas.microsoft.com/office/drawing/2014/main" id="{49EE0C9F-83C9-466B-BF5E-F022A113A277}"/>
              </a:ext>
            </a:extLst>
          </p:cNvPr>
          <p:cNvSpPr txBox="1"/>
          <p:nvPr/>
        </p:nvSpPr>
        <p:spPr>
          <a:xfrm>
            <a:off x="6866626" y="1979086"/>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dirty="0"/>
              <a:t>Employment</a:t>
            </a:r>
            <a:endParaRPr lang="en-US" b="1" dirty="0">
              <a:cs typeface="Calibri"/>
            </a:endParaRPr>
          </a:p>
        </p:txBody>
      </p:sp>
      <p:sp>
        <p:nvSpPr>
          <p:cNvPr id="9" name="Title 1">
            <a:extLst>
              <a:ext uri="{FF2B5EF4-FFF2-40B4-BE49-F238E27FC236}">
                <a16:creationId xmlns:a16="http://schemas.microsoft.com/office/drawing/2014/main" id="{5BC8B3C7-D3DB-40EA-A602-0238C526D686}"/>
              </a:ext>
            </a:extLst>
          </p:cNvPr>
          <p:cNvSpPr txBox="1">
            <a:spLocks/>
          </p:cNvSpPr>
          <p:nvPr/>
        </p:nvSpPr>
        <p:spPr>
          <a:xfrm>
            <a:off x="557842" y="502717"/>
            <a:ext cx="11076316" cy="7360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cs typeface="Calibri Light"/>
              </a:rPr>
              <a:t>Other Indicators of Success, Beyond Graduation</a:t>
            </a:r>
            <a:r>
              <a:rPr lang="en-US" sz="4000" dirty="0">
                <a:cs typeface="Calibri Light"/>
              </a:rPr>
              <a:t> </a:t>
            </a:r>
          </a:p>
        </p:txBody>
      </p:sp>
      <p:graphicFrame>
        <p:nvGraphicFramePr>
          <p:cNvPr id="12" name="Chart 11">
            <a:extLst>
              <a:ext uri="{FF2B5EF4-FFF2-40B4-BE49-F238E27FC236}">
                <a16:creationId xmlns:a16="http://schemas.microsoft.com/office/drawing/2014/main" id="{FDC18BEA-C6F5-4A72-A901-66F2CE6759CB}"/>
              </a:ext>
            </a:extLst>
          </p:cNvPr>
          <p:cNvGraphicFramePr/>
          <p:nvPr>
            <p:extLst>
              <p:ext uri="{D42A27DB-BD31-4B8C-83A1-F6EECF244321}">
                <p14:modId xmlns:p14="http://schemas.microsoft.com/office/powerpoint/2010/main" val="3890738462"/>
              </p:ext>
            </p:extLst>
          </p:nvPr>
        </p:nvGraphicFramePr>
        <p:xfrm>
          <a:off x="914400" y="2648083"/>
          <a:ext cx="5486400" cy="35059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FE92EEEF-8F8C-4ED1-B8B8-43838716D6C5}"/>
              </a:ext>
            </a:extLst>
          </p:cNvPr>
          <p:cNvGraphicFramePr/>
          <p:nvPr>
            <p:extLst>
              <p:ext uri="{D42A27DB-BD31-4B8C-83A1-F6EECF244321}">
                <p14:modId xmlns:p14="http://schemas.microsoft.com/office/powerpoint/2010/main" val="1063483759"/>
              </p:ext>
            </p:extLst>
          </p:nvPr>
        </p:nvGraphicFramePr>
        <p:xfrm>
          <a:off x="6866626" y="2648083"/>
          <a:ext cx="4309374" cy="31866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12605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91885A61-F5BD-452D-82C5-DB9397BF1CE8}"/>
              </a:ext>
            </a:extLst>
          </p:cNvPr>
          <p:cNvSpPr txBox="1">
            <a:spLocks/>
          </p:cNvSpPr>
          <p:nvPr/>
        </p:nvSpPr>
        <p:spPr>
          <a:xfrm>
            <a:off x="595244" y="631825"/>
            <a:ext cx="10758556" cy="994259"/>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6100" kern="1200" dirty="0">
                <a:solidFill>
                  <a:schemeClr val="tx1"/>
                </a:solidFill>
                <a:latin typeface="+mj-lt"/>
                <a:ea typeface="+mj-ea"/>
                <a:cs typeface="+mj-cs"/>
              </a:rPr>
              <a:t>Other </a:t>
            </a:r>
            <a:r>
              <a:rPr lang="en-US" sz="6100" dirty="0"/>
              <a:t>I</a:t>
            </a:r>
            <a:r>
              <a:rPr lang="en-US" sz="6100" kern="1200" dirty="0">
                <a:solidFill>
                  <a:schemeClr val="tx1"/>
                </a:solidFill>
                <a:latin typeface="+mj-lt"/>
                <a:ea typeface="+mj-ea"/>
                <a:cs typeface="+mj-cs"/>
              </a:rPr>
              <a:t>ndicators of Success, Beyond Graduation</a:t>
            </a:r>
            <a:r>
              <a:rPr lang="en-US" kern="1200" dirty="0">
                <a:solidFill>
                  <a:schemeClr val="tx1"/>
                </a:solidFill>
                <a:latin typeface="+mj-lt"/>
                <a:ea typeface="+mj-ea"/>
                <a:cs typeface="+mj-cs"/>
              </a:rPr>
              <a:t> </a:t>
            </a:r>
          </a:p>
        </p:txBody>
      </p:sp>
      <p:sp>
        <p:nvSpPr>
          <p:cNvPr id="3" name="Content Placeholder 2">
            <a:extLst>
              <a:ext uri="{FF2B5EF4-FFF2-40B4-BE49-F238E27FC236}">
                <a16:creationId xmlns:a16="http://schemas.microsoft.com/office/drawing/2014/main" id="{1617597B-1EBD-4FD0-8EAB-BF47AB863E63}"/>
              </a:ext>
            </a:extLst>
          </p:cNvPr>
          <p:cNvSpPr>
            <a:spLocks noGrp="1"/>
          </p:cNvSpPr>
          <p:nvPr>
            <p:ph idx="1"/>
          </p:nvPr>
        </p:nvSpPr>
        <p:spPr>
          <a:xfrm>
            <a:off x="827157" y="2057400"/>
            <a:ext cx="10526643" cy="4147848"/>
          </a:xfrm>
        </p:spPr>
        <p:txBody>
          <a:bodyPr vert="horz" lIns="91440" tIns="45720" rIns="91440" bIns="45720" rtlCol="0" anchor="t">
            <a:normAutofit/>
          </a:bodyPr>
          <a:lstStyle/>
          <a:p>
            <a:pPr>
              <a:spcBef>
                <a:spcPts val="0"/>
              </a:spcBef>
              <a:spcAft>
                <a:spcPts val="600"/>
              </a:spcAft>
            </a:pPr>
            <a:r>
              <a:rPr lang="en-US" sz="2400" i="1"/>
              <a:t>"They gave me insight into my license, what I got to do to get my driver’s license back. They got access to housing and anything really, you know, transportation, wherever you’re struggling or have a problem."</a:t>
            </a:r>
            <a:endParaRPr lang="en-US" sz="2400"/>
          </a:p>
          <a:p>
            <a:pPr>
              <a:spcBef>
                <a:spcPts val="0"/>
              </a:spcBef>
              <a:spcAft>
                <a:spcPts val="600"/>
              </a:spcAft>
            </a:pPr>
            <a:endParaRPr lang="en-US" sz="2400"/>
          </a:p>
          <a:p>
            <a:pPr>
              <a:spcBef>
                <a:spcPts val="0"/>
              </a:spcBef>
              <a:spcAft>
                <a:spcPts val="600"/>
              </a:spcAft>
            </a:pPr>
            <a:r>
              <a:rPr lang="en-US" sz="2400" i="1"/>
              <a:t>"I think the program really helped me to build structure in my life and get a daily routine down."</a:t>
            </a:r>
            <a:endParaRPr lang="en-US" sz="2400"/>
          </a:p>
          <a:p>
            <a:pPr>
              <a:spcBef>
                <a:spcPts val="0"/>
              </a:spcBef>
              <a:spcAft>
                <a:spcPts val="600"/>
              </a:spcAft>
            </a:pPr>
            <a:endParaRPr lang="en-US" sz="2400"/>
          </a:p>
          <a:p>
            <a:pPr>
              <a:spcBef>
                <a:spcPts val="0"/>
              </a:spcBef>
              <a:spcAft>
                <a:spcPts val="600"/>
              </a:spcAft>
            </a:pPr>
            <a:r>
              <a:rPr lang="en-US" sz="2400" i="1"/>
              <a:t>" I think it really helped me with my mental health issues and with my relationships with my kids and family."</a:t>
            </a:r>
            <a:endParaRPr lang="en-US" sz="2400"/>
          </a:p>
        </p:txBody>
      </p:sp>
    </p:spTree>
    <p:extLst>
      <p:ext uri="{BB962C8B-B14F-4D97-AF65-F5344CB8AC3E}">
        <p14:creationId xmlns:p14="http://schemas.microsoft.com/office/powerpoint/2010/main" val="1724144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31825"/>
            <a:ext cx="10515600" cy="1325563"/>
          </a:xfrm>
        </p:spPr>
        <p:txBody>
          <a:bodyPr>
            <a:noAutofit/>
          </a:bodyPr>
          <a:lstStyle/>
          <a:p>
            <a:r>
              <a:rPr lang="en-US" sz="4800"/>
              <a:t>When to Consider Equity, Inclusion, and Diversity </a:t>
            </a:r>
          </a:p>
        </p:txBody>
      </p:sp>
      <p:sp>
        <p:nvSpPr>
          <p:cNvPr id="3" name="Content Placeholder 2"/>
          <p:cNvSpPr>
            <a:spLocks noGrp="1"/>
          </p:cNvSpPr>
          <p:nvPr>
            <p:ph idx="1"/>
          </p:nvPr>
        </p:nvSpPr>
        <p:spPr>
          <a:xfrm>
            <a:off x="838200" y="2677099"/>
            <a:ext cx="10515600" cy="3252063"/>
          </a:xfrm>
        </p:spPr>
        <p:txBody>
          <a:bodyPr vert="horz" lIns="91440" tIns="45720" rIns="91440" bIns="45720" rtlCol="0" anchor="t">
            <a:normAutofit/>
          </a:bodyPr>
          <a:lstStyle/>
          <a:p>
            <a:r>
              <a:rPr lang="en-US" sz="3200" dirty="0"/>
              <a:t>Who gets in?</a:t>
            </a:r>
            <a:endParaRPr lang="en-US" sz="3200" dirty="0">
              <a:cs typeface="Calibri"/>
            </a:endParaRPr>
          </a:p>
          <a:p>
            <a:pPr marL="0" indent="0">
              <a:buNone/>
            </a:pPr>
            <a:endParaRPr lang="en-US" sz="3200" dirty="0">
              <a:cs typeface="Calibri"/>
            </a:endParaRPr>
          </a:p>
          <a:p>
            <a:r>
              <a:rPr lang="en-US" sz="3200" dirty="0"/>
              <a:t>Who graduates?</a:t>
            </a:r>
            <a:endParaRPr lang="en-US" sz="3200" dirty="0">
              <a:cs typeface="Calibri"/>
            </a:endParaRPr>
          </a:p>
          <a:p>
            <a:pPr marL="0" indent="0">
              <a:buNone/>
            </a:pPr>
            <a:endParaRPr lang="en-US" sz="3200" dirty="0">
              <a:cs typeface="Calibri"/>
            </a:endParaRPr>
          </a:p>
          <a:p>
            <a:r>
              <a:rPr lang="en-US" sz="3200" b="1" dirty="0"/>
              <a:t>Who remains successful after graduation?</a:t>
            </a:r>
            <a:endParaRPr lang="en-US" sz="3200" b="1" dirty="0">
              <a:cs typeface="Calibri"/>
            </a:endParaRPr>
          </a:p>
        </p:txBody>
      </p:sp>
    </p:spTree>
    <p:extLst>
      <p:ext uri="{BB962C8B-B14F-4D97-AF65-F5344CB8AC3E}">
        <p14:creationId xmlns:p14="http://schemas.microsoft.com/office/powerpoint/2010/main" val="2158831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31825"/>
            <a:ext cx="10515600" cy="1325563"/>
          </a:xfrm>
        </p:spPr>
        <p:txBody>
          <a:bodyPr>
            <a:normAutofit/>
          </a:bodyPr>
          <a:lstStyle/>
          <a:p>
            <a:r>
              <a:rPr lang="en-US" sz="5000" dirty="0"/>
              <a:t>Success after Graduation</a:t>
            </a:r>
          </a:p>
        </p:txBody>
      </p:sp>
      <p:sp>
        <p:nvSpPr>
          <p:cNvPr id="3" name="Content Placeholder 2"/>
          <p:cNvSpPr>
            <a:spLocks noGrp="1"/>
          </p:cNvSpPr>
          <p:nvPr>
            <p:ph idx="1"/>
          </p:nvPr>
        </p:nvSpPr>
        <p:spPr>
          <a:xfrm>
            <a:off x="838200" y="2576443"/>
            <a:ext cx="10515600" cy="3352719"/>
          </a:xfrm>
        </p:spPr>
        <p:txBody>
          <a:bodyPr vert="horz" lIns="91440" tIns="45720" rIns="91440" bIns="45720" rtlCol="0" anchor="t">
            <a:normAutofit/>
          </a:bodyPr>
          <a:lstStyle/>
          <a:p>
            <a:r>
              <a:rPr lang="en-US" dirty="0"/>
              <a:t>Do certain factors contribute to continued success after graduation?</a:t>
            </a:r>
          </a:p>
          <a:p>
            <a:pPr marL="0" indent="0">
              <a:buNone/>
            </a:pPr>
            <a:endParaRPr lang="en-US" sz="2400" dirty="0">
              <a:cs typeface="Calibri"/>
            </a:endParaRPr>
          </a:p>
          <a:p>
            <a:pPr marL="0" indent="0">
              <a:buNone/>
            </a:pPr>
            <a:endParaRPr lang="en-US" sz="1000" dirty="0">
              <a:cs typeface="Calibri"/>
            </a:endParaRPr>
          </a:p>
          <a:p>
            <a:r>
              <a:rPr lang="en-US" dirty="0">
                <a:cs typeface="Calibri"/>
              </a:rPr>
              <a:t>Who is not successful? Are there patterns that emerge?</a:t>
            </a:r>
          </a:p>
        </p:txBody>
      </p:sp>
    </p:spTree>
    <p:extLst>
      <p:ext uri="{BB962C8B-B14F-4D97-AF65-F5344CB8AC3E}">
        <p14:creationId xmlns:p14="http://schemas.microsoft.com/office/powerpoint/2010/main" val="33306745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0C200-354F-4462-92EC-D9C83B0C81CD}"/>
              </a:ext>
            </a:extLst>
          </p:cNvPr>
          <p:cNvSpPr>
            <a:spLocks noGrp="1"/>
          </p:cNvSpPr>
          <p:nvPr>
            <p:ph type="title"/>
          </p:nvPr>
        </p:nvSpPr>
        <p:spPr>
          <a:xfrm>
            <a:off x="498364" y="815324"/>
            <a:ext cx="4737271" cy="1325563"/>
          </a:xfr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rmAutofit fontScale="90000"/>
          </a:bodyPr>
          <a:lstStyle/>
          <a:p>
            <a:r>
              <a:rPr lang="en-US" sz="6000" dirty="0">
                <a:cs typeface="Calibri Light"/>
              </a:rPr>
              <a:t>Recidivism data</a:t>
            </a:r>
            <a:r>
              <a:rPr lang="en-US" sz="4800" dirty="0">
                <a:cs typeface="Calibri Light"/>
              </a:rPr>
              <a:t> </a:t>
            </a:r>
            <a:endParaRPr lang="en-US" sz="4800" dirty="0"/>
          </a:p>
        </p:txBody>
      </p:sp>
      <p:graphicFrame>
        <p:nvGraphicFramePr>
          <p:cNvPr id="5" name="Content Placeholder 4">
            <a:extLst>
              <a:ext uri="{FF2B5EF4-FFF2-40B4-BE49-F238E27FC236}">
                <a16:creationId xmlns:a16="http://schemas.microsoft.com/office/drawing/2014/main" id="{1246039E-C7A2-4C10-95D3-515ABE574E86}"/>
              </a:ext>
            </a:extLst>
          </p:cNvPr>
          <p:cNvGraphicFramePr>
            <a:graphicFrameLocks noGrp="1"/>
          </p:cNvGraphicFramePr>
          <p:nvPr>
            <p:ph idx="1"/>
            <p:extLst>
              <p:ext uri="{D42A27DB-BD31-4B8C-83A1-F6EECF244321}">
                <p14:modId xmlns:p14="http://schemas.microsoft.com/office/powerpoint/2010/main" val="1123529021"/>
              </p:ext>
            </p:extLst>
          </p:nvPr>
        </p:nvGraphicFramePr>
        <p:xfrm>
          <a:off x="5731437" y="1643005"/>
          <a:ext cx="4318009" cy="848263"/>
        </p:xfrm>
        <a:graphic>
          <a:graphicData uri="http://schemas.openxmlformats.org/drawingml/2006/table">
            <a:tbl>
              <a:tblPr firstRow="1" firstCol="1" bandRow="1">
                <a:tableStyleId>{5C22544A-7EE6-4342-B048-85BDC9FD1C3A}</a:tableStyleId>
              </a:tblPr>
              <a:tblGrid>
                <a:gridCol w="1854679">
                  <a:extLst>
                    <a:ext uri="{9D8B030D-6E8A-4147-A177-3AD203B41FA5}">
                      <a16:colId xmlns:a16="http://schemas.microsoft.com/office/drawing/2014/main" val="2993270370"/>
                    </a:ext>
                  </a:extLst>
                </a:gridCol>
                <a:gridCol w="1193320">
                  <a:extLst>
                    <a:ext uri="{9D8B030D-6E8A-4147-A177-3AD203B41FA5}">
                      <a16:colId xmlns:a16="http://schemas.microsoft.com/office/drawing/2014/main" val="4294205544"/>
                    </a:ext>
                  </a:extLst>
                </a:gridCol>
                <a:gridCol w="1270010">
                  <a:extLst>
                    <a:ext uri="{9D8B030D-6E8A-4147-A177-3AD203B41FA5}">
                      <a16:colId xmlns:a16="http://schemas.microsoft.com/office/drawing/2014/main" val="3426614102"/>
                    </a:ext>
                  </a:extLst>
                </a:gridCol>
              </a:tblGrid>
              <a:tr h="312517">
                <a:tc>
                  <a:txBody>
                    <a:bodyPr/>
                    <a:lstStyle/>
                    <a:p>
                      <a:endParaRPr lang="en-US" sz="1800">
                        <a:effectLst/>
                      </a:endParaRPr>
                    </a:p>
                  </a:txBody>
                  <a:tcPr marL="68580" marR="68580" marT="0" marB="0"/>
                </a:tc>
                <a:tc>
                  <a:txBody>
                    <a:bodyPr/>
                    <a:lstStyle/>
                    <a:p>
                      <a:pPr algn="ctr"/>
                      <a:r>
                        <a:rPr lang="en-US" sz="1800">
                          <a:effectLst/>
                        </a:rPr>
                        <a:t>6 months</a:t>
                      </a:r>
                    </a:p>
                  </a:txBody>
                  <a:tcPr marL="68580" marR="68580" marT="0" marB="0"/>
                </a:tc>
                <a:tc>
                  <a:txBody>
                    <a:bodyPr/>
                    <a:lstStyle/>
                    <a:p>
                      <a:pPr algn="ctr"/>
                      <a:r>
                        <a:rPr lang="en-US" sz="1800" dirty="0">
                          <a:effectLst/>
                        </a:rPr>
                        <a:t>12 months</a:t>
                      </a:r>
                    </a:p>
                  </a:txBody>
                  <a:tcPr marL="68580" marR="68580" marT="0" marB="0"/>
                </a:tc>
                <a:extLst>
                  <a:ext uri="{0D108BD9-81ED-4DB2-BD59-A6C34878D82A}">
                    <a16:rowId xmlns:a16="http://schemas.microsoft.com/office/drawing/2014/main" val="1470629291"/>
                  </a:ext>
                </a:extLst>
              </a:tr>
              <a:tr h="535746">
                <a:tc>
                  <a:txBody>
                    <a:bodyPr/>
                    <a:lstStyle/>
                    <a:p>
                      <a:endParaRPr lang="en-US" sz="700" dirty="0">
                        <a:effectLst/>
                      </a:endParaRPr>
                    </a:p>
                    <a:p>
                      <a:pPr lvl="0">
                        <a:buNone/>
                      </a:pPr>
                      <a:r>
                        <a:rPr lang="en-US" sz="1800" dirty="0">
                          <a:effectLst/>
                        </a:rPr>
                        <a:t>New Charge Rate</a:t>
                      </a:r>
                    </a:p>
                  </a:txBody>
                  <a:tcPr marL="68580" marR="68580" marT="0" marB="0"/>
                </a:tc>
                <a:tc>
                  <a:txBody>
                    <a:bodyPr/>
                    <a:lstStyle/>
                    <a:p>
                      <a:pPr algn="ctr"/>
                      <a:endParaRPr lang="en-US" sz="700">
                        <a:effectLst/>
                      </a:endParaRPr>
                    </a:p>
                    <a:p>
                      <a:pPr lvl="0" algn="ctr">
                        <a:buNone/>
                      </a:pPr>
                      <a:r>
                        <a:rPr lang="en-US" sz="1800">
                          <a:effectLst/>
                        </a:rPr>
                        <a:t>6.3%</a:t>
                      </a:r>
                    </a:p>
                  </a:txBody>
                  <a:tcPr marL="68580" marR="68580" marT="0" marB="0"/>
                </a:tc>
                <a:tc>
                  <a:txBody>
                    <a:bodyPr/>
                    <a:lstStyle/>
                    <a:p>
                      <a:pPr algn="ctr"/>
                      <a:endParaRPr lang="en-US" sz="700" dirty="0">
                        <a:effectLst/>
                      </a:endParaRPr>
                    </a:p>
                    <a:p>
                      <a:pPr lvl="0" algn="ctr">
                        <a:buNone/>
                      </a:pPr>
                      <a:r>
                        <a:rPr lang="en-US" sz="1800" dirty="0">
                          <a:effectLst/>
                        </a:rPr>
                        <a:t>11.4%</a:t>
                      </a:r>
                    </a:p>
                  </a:txBody>
                  <a:tcPr marL="68580" marR="68580" marT="0" marB="0"/>
                </a:tc>
                <a:extLst>
                  <a:ext uri="{0D108BD9-81ED-4DB2-BD59-A6C34878D82A}">
                    <a16:rowId xmlns:a16="http://schemas.microsoft.com/office/drawing/2014/main" val="965330370"/>
                  </a:ext>
                </a:extLst>
              </a:tr>
            </a:tbl>
          </a:graphicData>
        </a:graphic>
      </p:graphicFrame>
      <p:sp>
        <p:nvSpPr>
          <p:cNvPr id="6" name="TextBox 5">
            <a:extLst>
              <a:ext uri="{FF2B5EF4-FFF2-40B4-BE49-F238E27FC236}">
                <a16:creationId xmlns:a16="http://schemas.microsoft.com/office/drawing/2014/main" id="{F3FF38C5-D8CB-491B-886F-D709E64236F9}"/>
              </a:ext>
            </a:extLst>
          </p:cNvPr>
          <p:cNvSpPr txBox="1"/>
          <p:nvPr/>
        </p:nvSpPr>
        <p:spPr>
          <a:xfrm>
            <a:off x="5610251" y="1304451"/>
            <a:ext cx="630878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t>Table 1</a:t>
            </a:r>
            <a:r>
              <a:rPr lang="en-US" sz="1600" dirty="0"/>
              <a:t>: New Charge Rates for 2016, 2017, and 2018 MCADTC Graduates</a:t>
            </a:r>
          </a:p>
        </p:txBody>
      </p:sp>
      <p:sp>
        <p:nvSpPr>
          <p:cNvPr id="18" name="TextBox 17">
            <a:extLst>
              <a:ext uri="{FF2B5EF4-FFF2-40B4-BE49-F238E27FC236}">
                <a16:creationId xmlns:a16="http://schemas.microsoft.com/office/drawing/2014/main" id="{E0354597-71E2-41B7-B740-306A14655356}"/>
              </a:ext>
            </a:extLst>
          </p:cNvPr>
          <p:cNvSpPr txBox="1"/>
          <p:nvPr/>
        </p:nvSpPr>
        <p:spPr>
          <a:xfrm>
            <a:off x="8078295" y="3577487"/>
            <a:ext cx="3466177" cy="1446550"/>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00" b="1" dirty="0">
                <a:cs typeface="Calibri"/>
              </a:rPr>
              <a:t>*All nine individuals were male</a:t>
            </a:r>
          </a:p>
          <a:p>
            <a:endParaRPr lang="en-US" sz="1000" b="1" dirty="0">
              <a:cs typeface="Calibri"/>
            </a:endParaRPr>
          </a:p>
          <a:p>
            <a:r>
              <a:rPr lang="en-US" sz="1700" b="1" dirty="0">
                <a:cs typeface="Calibri"/>
              </a:rPr>
              <a:t>*Average age = 35 years</a:t>
            </a:r>
          </a:p>
          <a:p>
            <a:endParaRPr lang="en-US" sz="1000" b="1" dirty="0">
              <a:cs typeface="Calibri"/>
            </a:endParaRPr>
          </a:p>
          <a:p>
            <a:r>
              <a:rPr lang="en-US" sz="1700" b="1" dirty="0">
                <a:cs typeface="Calibri"/>
              </a:rPr>
              <a:t>*None of these individuals received MAT during program </a:t>
            </a:r>
            <a:endParaRPr lang="en-US" sz="1700" dirty="0">
              <a:cs typeface="Calibri"/>
            </a:endParaRPr>
          </a:p>
        </p:txBody>
      </p:sp>
      <p:graphicFrame>
        <p:nvGraphicFramePr>
          <p:cNvPr id="9" name="Chart 8" title="Frequency of New Charges">
            <a:extLst>
              <a:ext uri="{FF2B5EF4-FFF2-40B4-BE49-F238E27FC236}">
                <a16:creationId xmlns:a16="http://schemas.microsoft.com/office/drawing/2014/main" id="{22A5CED9-3C84-4427-B3CA-496D9D8F8DA0}"/>
              </a:ext>
            </a:extLst>
          </p:cNvPr>
          <p:cNvGraphicFramePr/>
          <p:nvPr>
            <p:extLst>
              <p:ext uri="{D42A27DB-BD31-4B8C-83A1-F6EECF244321}">
                <p14:modId xmlns:p14="http://schemas.microsoft.com/office/powerpoint/2010/main" val="3317800781"/>
              </p:ext>
            </p:extLst>
          </p:nvPr>
        </p:nvGraphicFramePr>
        <p:xfrm>
          <a:off x="4465339" y="3116068"/>
          <a:ext cx="3303916" cy="23693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title="Frequency of New Charges">
            <a:extLst>
              <a:ext uri="{FF2B5EF4-FFF2-40B4-BE49-F238E27FC236}">
                <a16:creationId xmlns:a16="http://schemas.microsoft.com/office/drawing/2014/main" id="{C497C678-C9DD-4F66-BD16-E288A98B85E6}"/>
              </a:ext>
            </a:extLst>
          </p:cNvPr>
          <p:cNvGraphicFramePr/>
          <p:nvPr>
            <p:extLst>
              <p:ext uri="{D42A27DB-BD31-4B8C-83A1-F6EECF244321}">
                <p14:modId xmlns:p14="http://schemas.microsoft.com/office/powerpoint/2010/main" val="1948313475"/>
              </p:ext>
            </p:extLst>
          </p:nvPr>
        </p:nvGraphicFramePr>
        <p:xfrm>
          <a:off x="498364" y="3116067"/>
          <a:ext cx="3657935" cy="23693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90360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AB7A8C9-0D6E-4505-9AA6-033B0125F33F}"/>
              </a:ext>
            </a:extLst>
          </p:cNvPr>
          <p:cNvSpPr>
            <a:spLocks noGrp="1"/>
          </p:cNvSpPr>
          <p:nvPr>
            <p:ph type="title"/>
          </p:nvPr>
        </p:nvSpPr>
        <p:spPr>
          <a:xfrm>
            <a:off x="419560" y="583894"/>
            <a:ext cx="10515600" cy="815248"/>
          </a:xfr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b">
            <a:normAutofit fontScale="90000"/>
          </a:bodyPr>
          <a:lstStyle/>
          <a:p>
            <a:pPr algn="ctr"/>
            <a:r>
              <a:rPr lang="en-US" sz="5400" dirty="0"/>
              <a:t>What Other Factors Indicate “Success"?</a:t>
            </a:r>
          </a:p>
        </p:txBody>
      </p:sp>
      <p:graphicFrame>
        <p:nvGraphicFramePr>
          <p:cNvPr id="5" name="Chart 4">
            <a:extLst>
              <a:ext uri="{FF2B5EF4-FFF2-40B4-BE49-F238E27FC236}">
                <a16:creationId xmlns:a16="http://schemas.microsoft.com/office/drawing/2014/main" id="{8E8A4B7B-36B8-4842-B617-C0CAF096F987}"/>
              </a:ext>
            </a:extLst>
          </p:cNvPr>
          <p:cNvGraphicFramePr/>
          <p:nvPr>
            <p:extLst>
              <p:ext uri="{D42A27DB-BD31-4B8C-83A1-F6EECF244321}">
                <p14:modId xmlns:p14="http://schemas.microsoft.com/office/powerpoint/2010/main" val="2118864456"/>
              </p:ext>
            </p:extLst>
          </p:nvPr>
        </p:nvGraphicFramePr>
        <p:xfrm>
          <a:off x="4163807" y="2160425"/>
          <a:ext cx="4573115" cy="26853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450E1AE6-78E6-4CF2-B81B-A190F3C11087}"/>
              </a:ext>
            </a:extLst>
          </p:cNvPr>
          <p:cNvGraphicFramePr/>
          <p:nvPr>
            <p:extLst>
              <p:ext uri="{D42A27DB-BD31-4B8C-83A1-F6EECF244321}">
                <p14:modId xmlns:p14="http://schemas.microsoft.com/office/powerpoint/2010/main" val="970329366"/>
              </p:ext>
            </p:extLst>
          </p:nvPr>
        </p:nvGraphicFramePr>
        <p:xfrm>
          <a:off x="8890589" y="2333752"/>
          <a:ext cx="3063240" cy="233870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31402E98-E7F7-4A21-A7A9-1D2B0D34E48F}"/>
              </a:ext>
            </a:extLst>
          </p:cNvPr>
          <p:cNvGraphicFramePr/>
          <p:nvPr>
            <p:extLst>
              <p:ext uri="{D42A27DB-BD31-4B8C-83A1-F6EECF244321}">
                <p14:modId xmlns:p14="http://schemas.microsoft.com/office/powerpoint/2010/main" val="2930750462"/>
              </p:ext>
            </p:extLst>
          </p:nvPr>
        </p:nvGraphicFramePr>
        <p:xfrm>
          <a:off x="238171" y="2259647"/>
          <a:ext cx="3771969" cy="24869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93798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888109" cy="4795408"/>
          </a:xfrm>
        </p:spPr>
        <p:txBody>
          <a:bodyPr>
            <a:normAutofit/>
          </a:bodyPr>
          <a:lstStyle/>
          <a:p>
            <a:r>
              <a:rPr lang="en-US" sz="5000">
                <a:solidFill>
                  <a:srgbClr val="FFFFFF"/>
                </a:solidFill>
              </a:rPr>
              <a:t>When to Consider Equity, Inclusion, and Diversity </a:t>
            </a:r>
          </a:p>
        </p:txBody>
      </p:sp>
      <p:graphicFrame>
        <p:nvGraphicFramePr>
          <p:cNvPr id="5" name="Content Placeholder 2">
            <a:extLst>
              <a:ext uri="{FF2B5EF4-FFF2-40B4-BE49-F238E27FC236}">
                <a16:creationId xmlns:a16="http://schemas.microsoft.com/office/drawing/2014/main" id="{BCA0ABB4-4E9C-4287-A262-49D4A04AB372}"/>
              </a:ext>
            </a:extLst>
          </p:cNvPr>
          <p:cNvGraphicFramePr>
            <a:graphicFrameLocks noGrp="1"/>
          </p:cNvGraphicFramePr>
          <p:nvPr>
            <p:ph idx="1"/>
            <p:extLst>
              <p:ext uri="{D42A27DB-BD31-4B8C-83A1-F6EECF244321}">
                <p14:modId xmlns:p14="http://schemas.microsoft.com/office/powerpoint/2010/main" val="375413431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13280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352910"/>
            <a:ext cx="10515600" cy="4576252"/>
          </a:xfrm>
        </p:spPr>
        <p:txBody>
          <a:bodyPr vert="horz" lIns="91440" tIns="45720" rIns="91440" bIns="45720" rtlCol="0" anchor="t">
            <a:normAutofit/>
          </a:bodyPr>
          <a:lstStyle/>
          <a:p>
            <a:pPr marL="0" indent="0">
              <a:buNone/>
            </a:pPr>
            <a:endParaRPr lang="en-US" sz="3200" dirty="0">
              <a:cs typeface="Calibri"/>
            </a:endParaRPr>
          </a:p>
          <a:p>
            <a:r>
              <a:rPr lang="en-US" sz="3200" dirty="0"/>
              <a:t>Revisit your list of the data you currently collect to assess equity, inclusion, and diversity. Are there additional data points you should collect? </a:t>
            </a:r>
          </a:p>
          <a:p>
            <a:pPr marL="0" indent="0">
              <a:buNone/>
            </a:pPr>
            <a:endParaRPr lang="en-US" sz="600" dirty="0">
              <a:cs typeface="Calibri"/>
            </a:endParaRPr>
          </a:p>
          <a:p>
            <a:pPr lvl="1"/>
            <a:r>
              <a:rPr lang="en-US" sz="3200" dirty="0"/>
              <a:t>How could that data be collected? </a:t>
            </a:r>
            <a:endParaRPr lang="en-US" sz="3200" dirty="0">
              <a:cs typeface="Calibri" panose="020F0502020204030204"/>
            </a:endParaRPr>
          </a:p>
        </p:txBody>
      </p:sp>
    </p:spTree>
    <p:extLst>
      <p:ext uri="{BB962C8B-B14F-4D97-AF65-F5344CB8AC3E}">
        <p14:creationId xmlns:p14="http://schemas.microsoft.com/office/powerpoint/2010/main" val="37849389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33F6408-E1FB-40EE-933F-488D38CCC7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Freeform 23">
            <a:extLst>
              <a:ext uri="{FF2B5EF4-FFF2-40B4-BE49-F238E27FC236}">
                <a16:creationId xmlns:a16="http://schemas.microsoft.com/office/drawing/2014/main" id="{F055C0C5-567C-4C02-83F3-B427BC740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1B44DB6-5B76-4BB1-864D-531CBAEA972E}"/>
              </a:ext>
            </a:extLst>
          </p:cNvPr>
          <p:cNvSpPr>
            <a:spLocks noGrp="1"/>
          </p:cNvSpPr>
          <p:nvPr>
            <p:ph type="title"/>
          </p:nvPr>
        </p:nvSpPr>
        <p:spPr>
          <a:xfrm>
            <a:off x="838200" y="365125"/>
            <a:ext cx="3200400" cy="1325563"/>
          </a:xfrm>
        </p:spPr>
        <p:txBody>
          <a:bodyPr>
            <a:normAutofit/>
          </a:bodyPr>
          <a:lstStyle/>
          <a:p>
            <a:r>
              <a:rPr lang="en-US" dirty="0">
                <a:cs typeface="Calibri Light"/>
              </a:rPr>
              <a:t>Thank you!</a:t>
            </a:r>
          </a:p>
        </p:txBody>
      </p:sp>
      <p:sp>
        <p:nvSpPr>
          <p:cNvPr id="8" name="Content Placeholder 7">
            <a:extLst>
              <a:ext uri="{FF2B5EF4-FFF2-40B4-BE49-F238E27FC236}">
                <a16:creationId xmlns:a16="http://schemas.microsoft.com/office/drawing/2014/main" id="{1074F99E-598A-4660-89DF-BD53367A6897}"/>
              </a:ext>
            </a:extLst>
          </p:cNvPr>
          <p:cNvSpPr>
            <a:spLocks noGrp="1"/>
          </p:cNvSpPr>
          <p:nvPr>
            <p:ph idx="1"/>
          </p:nvPr>
        </p:nvSpPr>
        <p:spPr>
          <a:xfrm>
            <a:off x="838201" y="2012530"/>
            <a:ext cx="3200400" cy="4164433"/>
          </a:xfrm>
        </p:spPr>
        <p:txBody>
          <a:bodyPr vert="horz" lIns="91440" tIns="45720" rIns="91440" bIns="45720" rtlCol="0" anchor="t">
            <a:normAutofit/>
          </a:bodyPr>
          <a:lstStyle/>
          <a:p>
            <a:pPr marL="0" indent="0">
              <a:buNone/>
            </a:pPr>
            <a:r>
              <a:rPr lang="en-US" sz="2000" dirty="0">
                <a:cs typeface="Calibri"/>
              </a:rPr>
              <a:t>Tina </a:t>
            </a:r>
            <a:r>
              <a:rPr lang="en-US" sz="2000" dirty="0" err="1">
                <a:cs typeface="Calibri"/>
              </a:rPr>
              <a:t>Freiburger</a:t>
            </a:r>
            <a:r>
              <a:rPr lang="en-US" sz="2000" dirty="0">
                <a:cs typeface="Calibri"/>
              </a:rPr>
              <a:t>, PhD</a:t>
            </a:r>
          </a:p>
          <a:p>
            <a:pPr marL="0" indent="0">
              <a:buNone/>
            </a:pPr>
            <a:r>
              <a:rPr lang="en-US" sz="2000" dirty="0">
                <a:cs typeface="Calibri"/>
              </a:rPr>
              <a:t>Email: </a:t>
            </a:r>
            <a:r>
              <a:rPr lang="en-US" sz="2000" dirty="0">
                <a:cs typeface="Calibri"/>
                <a:hlinkClick r:id="rId3"/>
              </a:rPr>
              <a:t>freiburg@uwm.edu</a:t>
            </a:r>
            <a:r>
              <a:rPr lang="en-US" sz="2000" dirty="0">
                <a:cs typeface="Calibri"/>
              </a:rPr>
              <a:t> </a:t>
            </a:r>
          </a:p>
          <a:p>
            <a:pPr marL="0" indent="0">
              <a:buNone/>
            </a:pPr>
            <a:endParaRPr lang="en-US" sz="2000" dirty="0">
              <a:cs typeface="Calibri"/>
            </a:endParaRPr>
          </a:p>
          <a:p>
            <a:pPr marL="0" indent="0">
              <a:buNone/>
            </a:pPr>
            <a:r>
              <a:rPr lang="en-US" sz="2000" dirty="0">
                <a:cs typeface="Calibri"/>
              </a:rPr>
              <a:t>Alyssa Sheeran, MS </a:t>
            </a:r>
          </a:p>
          <a:p>
            <a:pPr marL="0" indent="0">
              <a:buNone/>
            </a:pPr>
            <a:r>
              <a:rPr lang="en-US" sz="2000" dirty="0">
                <a:cs typeface="Calibri"/>
              </a:rPr>
              <a:t>Email: </a:t>
            </a:r>
            <a:r>
              <a:rPr lang="en-US" sz="2000" dirty="0">
                <a:cs typeface="Calibri"/>
                <a:hlinkClick r:id="rId4"/>
              </a:rPr>
              <a:t>pfeiffe8@uwm.edu</a:t>
            </a:r>
            <a:r>
              <a:rPr lang="en-US" sz="1800" dirty="0">
                <a:cs typeface="Calibri"/>
              </a:rPr>
              <a:t> </a:t>
            </a:r>
          </a:p>
        </p:txBody>
      </p:sp>
      <p:sp>
        <p:nvSpPr>
          <p:cNvPr id="22" name="Rounded Rectangle 17">
            <a:extLst>
              <a:ext uri="{FF2B5EF4-FFF2-40B4-BE49-F238E27FC236}">
                <a16:creationId xmlns:a16="http://schemas.microsoft.com/office/drawing/2014/main" id="{E48B6BD6-5DED-4B86-A4B3-D35037F68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8945" y="958640"/>
            <a:ext cx="6269591" cy="4945244"/>
          </a:xfrm>
          <a:prstGeom prst="roundRect">
            <a:avLst>
              <a:gd name="adj" fmla="val 3513"/>
            </a:avLst>
          </a:prstGeom>
          <a:solidFill>
            <a:srgbClr val="FFFFFF"/>
          </a:solidFill>
          <a:ln w="15875">
            <a:solidFill>
              <a:srgbClr val="171D8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close up of a computer&#10;&#10;Description generated with high confidence">
            <a:extLst>
              <a:ext uri="{FF2B5EF4-FFF2-40B4-BE49-F238E27FC236}">
                <a16:creationId xmlns:a16="http://schemas.microsoft.com/office/drawing/2014/main" id="{E14EE585-B847-4B11-A065-D6583EEFCE10}"/>
              </a:ext>
            </a:extLst>
          </p:cNvPr>
          <p:cNvPicPr>
            <a:picLocks noChangeAspect="1"/>
          </p:cNvPicPr>
          <p:nvPr/>
        </p:nvPicPr>
        <p:blipFill rotWithShape="1">
          <a:blip r:embed="rId5"/>
          <a:srcRect l="10510" r="16566"/>
          <a:stretch/>
        </p:blipFill>
        <p:spPr>
          <a:xfrm>
            <a:off x="5603706" y="1258529"/>
            <a:ext cx="5638853" cy="4330205"/>
          </a:xfrm>
          <a:prstGeom prst="rect">
            <a:avLst/>
          </a:prstGeom>
        </p:spPr>
      </p:pic>
    </p:spTree>
    <p:extLst>
      <p:ext uri="{BB962C8B-B14F-4D97-AF65-F5344CB8AC3E}">
        <p14:creationId xmlns:p14="http://schemas.microsoft.com/office/powerpoint/2010/main" val="5665761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8BF2A01-355A-4C73-9125-C2B39DB38E24}"/>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kern="1200">
                <a:solidFill>
                  <a:srgbClr val="FFFFFF"/>
                </a:solidFill>
                <a:latin typeface="+mj-lt"/>
                <a:ea typeface="+mj-ea"/>
                <a:cs typeface="+mj-cs"/>
              </a:rPr>
              <a:t>Possible Disparities within ADTC</a:t>
            </a:r>
          </a:p>
        </p:txBody>
      </p:sp>
      <p:cxnSp>
        <p:nvCxnSpPr>
          <p:cNvPr id="15" name="Straight Connector 1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Picture 8">
            <a:extLst>
              <a:ext uri="{FF2B5EF4-FFF2-40B4-BE49-F238E27FC236}">
                <a16:creationId xmlns:a16="http://schemas.microsoft.com/office/drawing/2014/main" id="{4DA97E41-D4ED-4E8B-9951-19FCC9F6A299}"/>
              </a:ext>
            </a:extLst>
          </p:cNvPr>
          <p:cNvPicPr>
            <a:picLocks noGrp="1" noChangeAspect="1"/>
          </p:cNvPicPr>
          <p:nvPr>
            <p:ph idx="1"/>
          </p:nvPr>
        </p:nvPicPr>
        <p:blipFill>
          <a:blip r:embed="rId3"/>
          <a:stretch>
            <a:fillRect/>
          </a:stretch>
        </p:blipFill>
        <p:spPr>
          <a:xfrm>
            <a:off x="1222829" y="2509911"/>
            <a:ext cx="9691243" cy="4108071"/>
          </a:xfrm>
          <a:prstGeom prst="rect">
            <a:avLst/>
          </a:prstGeom>
        </p:spPr>
      </p:pic>
    </p:spTree>
    <p:extLst>
      <p:ext uri="{BB962C8B-B14F-4D97-AF65-F5344CB8AC3E}">
        <p14:creationId xmlns:p14="http://schemas.microsoft.com/office/powerpoint/2010/main" val="2825000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a:solidFill>
                  <a:schemeClr val="bg1"/>
                </a:solidFill>
                <a:ea typeface="+mj-lt"/>
                <a:cs typeface="+mj-lt"/>
              </a:rPr>
              <a:t>Census Data vs.</a:t>
            </a:r>
            <a:r>
              <a:rPr lang="en-US" sz="5400">
                <a:ea typeface="+mj-lt"/>
                <a:cs typeface="+mj-lt"/>
              </a:rPr>
              <a:t> </a:t>
            </a:r>
            <a:r>
              <a:rPr lang="en-US" sz="5400">
                <a:solidFill>
                  <a:srgbClr val="FFFFFF"/>
                </a:solidFill>
                <a:ea typeface="+mj-lt"/>
                <a:cs typeface="+mj-lt"/>
              </a:rPr>
              <a:t>Drug</a:t>
            </a:r>
            <a:r>
              <a:rPr lang="en-US" sz="5400" kern="1200">
                <a:solidFill>
                  <a:srgbClr val="FFFFFF"/>
                </a:solidFill>
                <a:latin typeface="+mj-lt"/>
                <a:ea typeface="+mj-ea"/>
                <a:cs typeface="+mj-cs"/>
              </a:rPr>
              <a:t> Court Population</a:t>
            </a:r>
            <a:endParaRPr lang="en-US">
              <a:ea typeface="+mj-ea"/>
              <a:cs typeface="+mj-cs"/>
            </a:endParaRPr>
          </a:p>
        </p:txBody>
      </p:sp>
      <p:cxnSp>
        <p:nvCxnSpPr>
          <p:cNvPr id="17" name="Straight Connector 16">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 name="Picture 10">
            <a:extLst>
              <a:ext uri="{FF2B5EF4-FFF2-40B4-BE49-F238E27FC236}">
                <a16:creationId xmlns:a16="http://schemas.microsoft.com/office/drawing/2014/main" id="{5480CDCE-030E-4642-A7C9-5D19D0B0DBA9}"/>
              </a:ext>
            </a:extLst>
          </p:cNvPr>
          <p:cNvPicPr>
            <a:picLocks noGrp="1" noChangeAspect="1"/>
          </p:cNvPicPr>
          <p:nvPr>
            <p:ph idx="1"/>
          </p:nvPr>
        </p:nvPicPr>
        <p:blipFill rotWithShape="1">
          <a:blip r:embed="rId3"/>
          <a:srcRect r="29412"/>
          <a:stretch/>
        </p:blipFill>
        <p:spPr>
          <a:xfrm>
            <a:off x="2371937" y="2509911"/>
            <a:ext cx="7404070" cy="4152245"/>
          </a:xfrm>
          <a:prstGeom prst="rect">
            <a:avLst/>
          </a:prstGeom>
        </p:spPr>
      </p:pic>
    </p:spTree>
    <p:extLst>
      <p:ext uri="{BB962C8B-B14F-4D97-AF65-F5344CB8AC3E}">
        <p14:creationId xmlns:p14="http://schemas.microsoft.com/office/powerpoint/2010/main" val="381226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289B98A-1004-4A64-804B-502856727D3D}"/>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kern="1200">
                <a:solidFill>
                  <a:srgbClr val="FFFFFF"/>
                </a:solidFill>
                <a:latin typeface="+mj-lt"/>
                <a:ea typeface="+mj-ea"/>
                <a:cs typeface="+mj-cs"/>
              </a:rPr>
              <a:t>Arrests vs. Referrals</a:t>
            </a:r>
          </a:p>
        </p:txBody>
      </p:sp>
      <p:cxnSp>
        <p:nvCxnSpPr>
          <p:cNvPr id="11" name="Straight Connector 1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4" descr="A screenshot of a cell phone&#10;&#10;Description generated with very high confidence">
            <a:extLst>
              <a:ext uri="{FF2B5EF4-FFF2-40B4-BE49-F238E27FC236}">
                <a16:creationId xmlns:a16="http://schemas.microsoft.com/office/drawing/2014/main" id="{CF83505D-BF8F-45E6-AD76-554EDF742FA2}"/>
              </a:ext>
            </a:extLst>
          </p:cNvPr>
          <p:cNvPicPr>
            <a:picLocks noGrp="1" noChangeAspect="1"/>
          </p:cNvPicPr>
          <p:nvPr>
            <p:ph idx="1"/>
          </p:nvPr>
        </p:nvPicPr>
        <p:blipFill>
          <a:blip r:embed="rId3"/>
          <a:stretch>
            <a:fillRect/>
          </a:stretch>
        </p:blipFill>
        <p:spPr>
          <a:xfrm>
            <a:off x="2168318" y="2509911"/>
            <a:ext cx="7811308" cy="4097028"/>
          </a:xfrm>
          <a:prstGeom prst="rect">
            <a:avLst/>
          </a:prstGeom>
        </p:spPr>
      </p:pic>
    </p:spTree>
    <p:extLst>
      <p:ext uri="{BB962C8B-B14F-4D97-AF65-F5344CB8AC3E}">
        <p14:creationId xmlns:p14="http://schemas.microsoft.com/office/powerpoint/2010/main" val="21773282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kern="1200">
                <a:solidFill>
                  <a:srgbClr val="FFFFFF"/>
                </a:solidFill>
                <a:latin typeface="+mj-lt"/>
                <a:ea typeface="+mj-ea"/>
                <a:cs typeface="+mj-cs"/>
              </a:rPr>
              <a:t>Drug Court Population vs. Arrests</a:t>
            </a:r>
          </a:p>
        </p:txBody>
      </p:sp>
      <p:cxnSp>
        <p:nvCxnSpPr>
          <p:cNvPr id="17" name="Straight Connector 16">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 name="Picture 10">
            <a:extLst>
              <a:ext uri="{FF2B5EF4-FFF2-40B4-BE49-F238E27FC236}">
                <a16:creationId xmlns:a16="http://schemas.microsoft.com/office/drawing/2014/main" id="{5480CDCE-030E-4642-A7C9-5D19D0B0DBA9}"/>
              </a:ext>
            </a:extLst>
          </p:cNvPr>
          <p:cNvPicPr>
            <a:picLocks noGrp="1" noChangeAspect="1"/>
          </p:cNvPicPr>
          <p:nvPr>
            <p:ph idx="1"/>
          </p:nvPr>
        </p:nvPicPr>
        <p:blipFill>
          <a:blip r:embed="rId3"/>
          <a:stretch>
            <a:fillRect/>
          </a:stretch>
        </p:blipFill>
        <p:spPr>
          <a:xfrm>
            <a:off x="1222829" y="2509911"/>
            <a:ext cx="9691243" cy="4152245"/>
          </a:xfrm>
          <a:prstGeom prst="rect">
            <a:avLst/>
          </a:prstGeom>
        </p:spPr>
      </p:pic>
    </p:spTree>
    <p:extLst>
      <p:ext uri="{BB962C8B-B14F-4D97-AF65-F5344CB8AC3E}">
        <p14:creationId xmlns:p14="http://schemas.microsoft.com/office/powerpoint/2010/main" val="281936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8C1E39-25BB-4130-A079-88275872A97F}"/>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dirty="0">
                <a:solidFill>
                  <a:srgbClr val="FFFFFF"/>
                </a:solidFill>
              </a:rPr>
              <a:t>What other factors indicate "success"?</a:t>
            </a:r>
          </a:p>
        </p:txBody>
      </p:sp>
      <p:cxnSp>
        <p:nvCxnSpPr>
          <p:cNvPr id="26" name="Straight Connector 25">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graphicFrame>
        <p:nvGraphicFramePr>
          <p:cNvPr id="10" name="Chart 9">
            <a:extLst>
              <a:ext uri="{FF2B5EF4-FFF2-40B4-BE49-F238E27FC236}">
                <a16:creationId xmlns:a16="http://schemas.microsoft.com/office/drawing/2014/main" id="{452EB9BE-14D2-4914-B9D3-68289ED89BF5}"/>
              </a:ext>
            </a:extLst>
          </p:cNvPr>
          <p:cNvGraphicFramePr/>
          <p:nvPr>
            <p:extLst>
              <p:ext uri="{D42A27DB-BD31-4B8C-83A1-F6EECF244321}">
                <p14:modId xmlns:p14="http://schemas.microsoft.com/office/powerpoint/2010/main" val="3530997891"/>
              </p:ext>
            </p:extLst>
          </p:nvPr>
        </p:nvGraphicFramePr>
        <p:xfrm>
          <a:off x="318360" y="1115051"/>
          <a:ext cx="3537766" cy="24405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A93FEF0B-F1EA-47A0-8B40-C79B188CD393}"/>
              </a:ext>
            </a:extLst>
          </p:cNvPr>
          <p:cNvGraphicFramePr/>
          <p:nvPr>
            <p:extLst>
              <p:ext uri="{D42A27DB-BD31-4B8C-83A1-F6EECF244321}">
                <p14:modId xmlns:p14="http://schemas.microsoft.com/office/powerpoint/2010/main" val="662415180"/>
              </p:ext>
            </p:extLst>
          </p:nvPr>
        </p:nvGraphicFramePr>
        <p:xfrm>
          <a:off x="8604152" y="1216851"/>
          <a:ext cx="3063240" cy="233870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a:extLst>
              <a:ext uri="{FF2B5EF4-FFF2-40B4-BE49-F238E27FC236}">
                <a16:creationId xmlns:a16="http://schemas.microsoft.com/office/drawing/2014/main" id="{77BFC57C-69FD-41EA-923C-DC480544A811}"/>
              </a:ext>
            </a:extLst>
          </p:cNvPr>
          <p:cNvGraphicFramePr/>
          <p:nvPr>
            <p:extLst>
              <p:ext uri="{D42A27DB-BD31-4B8C-83A1-F6EECF244321}">
                <p14:modId xmlns:p14="http://schemas.microsoft.com/office/powerpoint/2010/main" val="3445552086"/>
              </p:ext>
            </p:extLst>
          </p:nvPr>
        </p:nvGraphicFramePr>
        <p:xfrm>
          <a:off x="3667496" y="1288338"/>
          <a:ext cx="4573115" cy="23903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62124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F9EB9F2-07E2-4D64-BBD8-BB5B217F1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80588" y="451693"/>
            <a:ext cx="7274077" cy="5319630"/>
          </a:xfrm>
        </p:spPr>
        <p:txBody>
          <a:bodyPr vert="horz" lIns="91440" tIns="45720" rIns="91440" bIns="45720" rtlCol="0" anchor="ctr">
            <a:normAutofit/>
          </a:bodyPr>
          <a:lstStyle/>
          <a:p>
            <a:br>
              <a:rPr lang="en-US" sz="3800" kern="1200" dirty="0"/>
            </a:br>
            <a:r>
              <a:rPr lang="en-US" sz="4000" kern="1200" dirty="0">
                <a:solidFill>
                  <a:schemeClr val="tx1">
                    <a:lumMod val="85000"/>
                    <a:lumOff val="15000"/>
                  </a:schemeClr>
                </a:solidFill>
                <a:latin typeface="+mj-lt"/>
                <a:ea typeface="+mj-ea"/>
                <a:cs typeface="+mj-cs"/>
              </a:rPr>
              <a:t>What data do you currently collect to assess equity,  inclusion, and diversity?</a:t>
            </a:r>
          </a:p>
        </p:txBody>
      </p:sp>
      <p:cxnSp>
        <p:nvCxnSpPr>
          <p:cNvPr id="18" name="Straight Connector 17">
            <a:extLst>
              <a:ext uri="{FF2B5EF4-FFF2-40B4-BE49-F238E27FC236}">
                <a16:creationId xmlns:a16="http://schemas.microsoft.com/office/drawing/2014/main" id="{F0C57C7C-DFE9-4A1E-B7A9-DF40E63366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5916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D3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25474" y="4568290"/>
            <a:ext cx="7080101" cy="1967557"/>
          </a:xfrm>
          <a:solidFill>
            <a:schemeClr val="accent1">
              <a:lumMod val="60000"/>
              <a:lumOff val="40000"/>
            </a:schemeClr>
          </a:solidFill>
        </p:spPr>
        <p:txBody>
          <a:bodyPr>
            <a:normAutofit/>
          </a:bodyPr>
          <a:lstStyle/>
          <a:p>
            <a:pPr algn="r"/>
            <a:r>
              <a:rPr lang="en-US" sz="6600">
                <a:solidFill>
                  <a:srgbClr val="FFFFFF"/>
                </a:solidFill>
              </a:rPr>
              <a:t>Importance of Data</a:t>
            </a:r>
            <a:endParaRPr lang="en-US" sz="6600">
              <a:solidFill>
                <a:srgbClr val="FFFFFF"/>
              </a:solidFill>
              <a:cs typeface="Calibri Light"/>
            </a:endParaRPr>
          </a:p>
        </p:txBody>
      </p:sp>
      <p:pic>
        <p:nvPicPr>
          <p:cNvPr id="5" name="Picture 4" descr="A close up of text on a black background&#10;&#10;Description generated with high confidence">
            <a:extLst>
              <a:ext uri="{FF2B5EF4-FFF2-40B4-BE49-F238E27FC236}">
                <a16:creationId xmlns:a16="http://schemas.microsoft.com/office/drawing/2014/main" id="{FB3C2566-AA2A-4ADF-A1B3-2DB0A4E19E15}"/>
              </a:ext>
            </a:extLst>
          </p:cNvPr>
          <p:cNvPicPr>
            <a:picLocks noChangeAspect="1"/>
          </p:cNvPicPr>
          <p:nvPr/>
        </p:nvPicPr>
        <p:blipFill rotWithShape="1">
          <a:blip r:embed="rId3"/>
          <a:srcRect r="3770" b="2"/>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029319" y="917725"/>
            <a:ext cx="3424739" cy="4852362"/>
          </a:xfrm>
        </p:spPr>
        <p:txBody>
          <a:bodyPr vert="horz" lIns="91440" tIns="45720" rIns="91440" bIns="45720" rtlCol="0" anchor="ctr">
            <a:noAutofit/>
          </a:bodyPr>
          <a:lstStyle/>
          <a:p>
            <a:endParaRPr lang="en-US" sz="2400">
              <a:solidFill>
                <a:srgbClr val="FFFFFF"/>
              </a:solidFill>
            </a:endParaRPr>
          </a:p>
          <a:p>
            <a:r>
              <a:rPr lang="en-US">
                <a:solidFill>
                  <a:srgbClr val="FFFFFF"/>
                </a:solidFill>
              </a:rPr>
              <a:t>Data helps us identify patterns</a:t>
            </a:r>
            <a:endParaRPr lang="en-US">
              <a:solidFill>
                <a:srgbClr val="FFFFFF"/>
              </a:solidFill>
              <a:cs typeface="Calibri" panose="020F0502020204030204"/>
            </a:endParaRPr>
          </a:p>
          <a:p>
            <a:pPr marL="0" indent="0">
              <a:buNone/>
            </a:pPr>
            <a:endParaRPr lang="en-US">
              <a:solidFill>
                <a:srgbClr val="FFFFFF"/>
              </a:solidFill>
              <a:cs typeface="Calibri" panose="020F0502020204030204"/>
            </a:endParaRPr>
          </a:p>
          <a:p>
            <a:r>
              <a:rPr lang="en-US">
                <a:solidFill>
                  <a:srgbClr val="FFFFFF"/>
                </a:solidFill>
              </a:rPr>
              <a:t>Communicate with stakeholders and the public </a:t>
            </a:r>
            <a:endParaRPr lang="en-US">
              <a:solidFill>
                <a:srgbClr val="FFFFFF"/>
              </a:solidFill>
              <a:cs typeface="Calibri"/>
            </a:endParaRPr>
          </a:p>
          <a:p>
            <a:pPr marL="0" indent="0">
              <a:buNone/>
            </a:pPr>
            <a:endParaRPr lang="en-US">
              <a:solidFill>
                <a:srgbClr val="FFFFFF"/>
              </a:solidFill>
              <a:cs typeface="Calibri"/>
            </a:endParaRPr>
          </a:p>
          <a:p>
            <a:r>
              <a:rPr lang="en-US">
                <a:solidFill>
                  <a:srgbClr val="FFFFFF"/>
                </a:solidFill>
              </a:rPr>
              <a:t>Identify places for improvement and enhancement</a:t>
            </a:r>
            <a:endParaRPr lang="en-US">
              <a:solidFill>
                <a:srgbClr val="FFFFFF"/>
              </a:solidFill>
              <a:cs typeface="Calibri" panose="020F0502020204030204"/>
            </a:endParaRPr>
          </a:p>
          <a:p>
            <a:endParaRPr lang="en-US" sz="2000">
              <a:solidFill>
                <a:srgbClr val="FFFFFF"/>
              </a:solidFill>
              <a:cs typeface="Calibri" panose="020F0502020204030204"/>
            </a:endParaRPr>
          </a:p>
          <a:p>
            <a:pPr marL="0" indent="0">
              <a:buNone/>
            </a:pPr>
            <a:endParaRPr lang="en-US" sz="2000">
              <a:solidFill>
                <a:srgbClr val="FFFFFF"/>
              </a:solidFill>
              <a:cs typeface="Calibri" panose="020F0502020204030204"/>
            </a:endParaRPr>
          </a:p>
        </p:txBody>
      </p:sp>
    </p:spTree>
    <p:extLst>
      <p:ext uri="{BB962C8B-B14F-4D97-AF65-F5344CB8AC3E}">
        <p14:creationId xmlns:p14="http://schemas.microsoft.com/office/powerpoint/2010/main" val="1958313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585967"/>
            <a:ext cx="10515600" cy="1325563"/>
          </a:xfrm>
        </p:spPr>
        <p:txBody>
          <a:bodyPr vert="horz" lIns="91440" tIns="45720" rIns="91440" bIns="45720" rtlCol="0" anchor="ctr">
            <a:normAutofit/>
          </a:bodyPr>
          <a:lstStyle/>
          <a:p>
            <a:r>
              <a:rPr lang="en-US" sz="4600" kern="1200" dirty="0">
                <a:solidFill>
                  <a:schemeClr val="tx1"/>
                </a:solidFill>
                <a:latin typeface="+mj-lt"/>
                <a:ea typeface="+mj-ea"/>
                <a:cs typeface="+mj-cs"/>
              </a:rPr>
              <a:t>What data points are important to include?</a:t>
            </a:r>
          </a:p>
        </p:txBody>
      </p:sp>
      <p:sp>
        <p:nvSpPr>
          <p:cNvPr id="3" name="Content Placeholder 2"/>
          <p:cNvSpPr>
            <a:spLocks noGrp="1"/>
          </p:cNvSpPr>
          <p:nvPr>
            <p:ph idx="1"/>
          </p:nvPr>
        </p:nvSpPr>
        <p:spPr>
          <a:xfrm>
            <a:off x="838200" y="2177456"/>
            <a:ext cx="5097780" cy="3795748"/>
          </a:xfrm>
        </p:spPr>
        <p:txBody>
          <a:bodyPr vert="horz" lIns="91440" tIns="45720" rIns="91440" bIns="45720" rtlCol="0">
            <a:normAutofit/>
          </a:bodyPr>
          <a:lstStyle/>
          <a:p>
            <a:r>
              <a:rPr lang="en-US" sz="2400"/>
              <a:t>Race/ethnicity</a:t>
            </a:r>
          </a:p>
          <a:p>
            <a:r>
              <a:rPr lang="en-US" sz="2400"/>
              <a:t>Gender</a:t>
            </a:r>
          </a:p>
          <a:p>
            <a:r>
              <a:rPr lang="en-US" sz="2400"/>
              <a:t>Sexual orientation</a:t>
            </a:r>
          </a:p>
          <a:p>
            <a:r>
              <a:rPr lang="en-US" sz="2400"/>
              <a:t>Gender identity </a:t>
            </a:r>
          </a:p>
          <a:p>
            <a:r>
              <a:rPr lang="en-US" sz="2400"/>
              <a:t>Age </a:t>
            </a:r>
          </a:p>
          <a:p>
            <a:r>
              <a:rPr lang="en-US" sz="2400"/>
              <a:t>Religion </a:t>
            </a:r>
          </a:p>
          <a:p>
            <a:r>
              <a:rPr lang="en-US" sz="2400"/>
              <a:t>Disability </a:t>
            </a:r>
          </a:p>
          <a:p>
            <a:r>
              <a:rPr lang="en-US" sz="2400"/>
              <a:t>Social economic status</a:t>
            </a:r>
          </a:p>
        </p:txBody>
      </p:sp>
      <p:sp>
        <p:nvSpPr>
          <p:cNvPr id="6" name="TextBox 5">
            <a:extLst>
              <a:ext uri="{FF2B5EF4-FFF2-40B4-BE49-F238E27FC236}">
                <a16:creationId xmlns:a16="http://schemas.microsoft.com/office/drawing/2014/main" id="{CAF2B30F-89DA-4DA6-8F5A-C3A048427D8E}"/>
              </a:ext>
            </a:extLst>
          </p:cNvPr>
          <p:cNvSpPr txBox="1"/>
          <p:nvPr/>
        </p:nvSpPr>
        <p:spPr>
          <a:xfrm>
            <a:off x="6256020" y="2177456"/>
            <a:ext cx="5097780" cy="379574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285750" indent="-228600">
              <a:lnSpc>
                <a:spcPct val="90000"/>
              </a:lnSpc>
              <a:spcBef>
                <a:spcPts val="1000"/>
              </a:spcBef>
              <a:buFont typeface="Arial" panose="020B0604020202020204" pitchFamily="34" charset="0"/>
              <a:buChar char="•"/>
            </a:pPr>
            <a:r>
              <a:rPr lang="en-US" sz="2400" dirty="0"/>
              <a:t>Location </a:t>
            </a:r>
          </a:p>
          <a:p>
            <a:pPr marL="285750" indent="-228600">
              <a:lnSpc>
                <a:spcPct val="90000"/>
              </a:lnSpc>
              <a:spcBef>
                <a:spcPts val="1000"/>
              </a:spcBef>
              <a:buFont typeface="Arial" panose="020B0604020202020204" pitchFamily="34" charset="0"/>
              <a:buChar char="•"/>
            </a:pPr>
            <a:r>
              <a:rPr lang="en-US" sz="2400" dirty="0">
                <a:ea typeface="+mn-lt"/>
                <a:cs typeface="+mn-lt"/>
              </a:rPr>
              <a:t>Transportation issues</a:t>
            </a:r>
            <a:endParaRPr lang="en-US" sz="2400" dirty="0"/>
          </a:p>
          <a:p>
            <a:pPr marL="285750" indent="-228600">
              <a:lnSpc>
                <a:spcPct val="90000"/>
              </a:lnSpc>
              <a:spcBef>
                <a:spcPts val="1000"/>
              </a:spcBef>
              <a:buFont typeface="Arial" panose="020B0604020202020204" pitchFamily="34" charset="0"/>
              <a:buChar char="•"/>
            </a:pPr>
            <a:r>
              <a:rPr lang="en-US" sz="2400" dirty="0"/>
              <a:t>Access to stable housing</a:t>
            </a:r>
          </a:p>
          <a:p>
            <a:pPr marL="285750" indent="-228600">
              <a:lnSpc>
                <a:spcPct val="90000"/>
              </a:lnSpc>
              <a:spcBef>
                <a:spcPts val="1000"/>
              </a:spcBef>
              <a:buFont typeface="Arial" panose="020B0604020202020204" pitchFamily="34" charset="0"/>
              <a:buChar char="•"/>
            </a:pPr>
            <a:r>
              <a:rPr lang="en-US" sz="2400" dirty="0"/>
              <a:t>Behavioral and physical health issues </a:t>
            </a:r>
            <a:endParaRPr lang="en-US" sz="2400" dirty="0">
              <a:cs typeface="Calibri"/>
            </a:endParaRPr>
          </a:p>
          <a:p>
            <a:pPr marL="285750" indent="-228600">
              <a:lnSpc>
                <a:spcPct val="90000"/>
              </a:lnSpc>
              <a:spcBef>
                <a:spcPts val="1000"/>
              </a:spcBef>
              <a:buFont typeface="Arial" panose="020B0604020202020204" pitchFamily="34" charset="0"/>
              <a:buChar char="•"/>
            </a:pPr>
            <a:r>
              <a:rPr lang="en-US" sz="2400" dirty="0"/>
              <a:t>Drug of choice</a:t>
            </a:r>
            <a:endParaRPr lang="en-US" sz="2400" dirty="0">
              <a:cs typeface="Calibri"/>
            </a:endParaRPr>
          </a:p>
          <a:p>
            <a:pPr marL="285750" indent="-228600">
              <a:lnSpc>
                <a:spcPct val="90000"/>
              </a:lnSpc>
              <a:spcBef>
                <a:spcPts val="1000"/>
              </a:spcBef>
              <a:buFont typeface="Arial" panose="020B0604020202020204" pitchFamily="34" charset="0"/>
              <a:buChar char="•"/>
            </a:pPr>
            <a:r>
              <a:rPr lang="en-US" sz="2400" dirty="0"/>
              <a:t>Childcare and employment responsibilities </a:t>
            </a:r>
            <a:endParaRPr lang="en-US" sz="2400" dirty="0">
              <a:cs typeface="Calibri"/>
            </a:endParaRPr>
          </a:p>
        </p:txBody>
      </p:sp>
    </p:spTree>
    <p:extLst>
      <p:ext uri="{BB962C8B-B14F-4D97-AF65-F5344CB8AC3E}">
        <p14:creationId xmlns:p14="http://schemas.microsoft.com/office/powerpoint/2010/main" val="821790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31825"/>
            <a:ext cx="10515600" cy="1325563"/>
          </a:xfrm>
        </p:spPr>
        <p:txBody>
          <a:bodyPr>
            <a:normAutofit fontScale="90000"/>
          </a:bodyPr>
          <a:lstStyle/>
          <a:p>
            <a:r>
              <a:rPr lang="en-US" sz="5300"/>
              <a:t>When to Consider Equity, Inclusion, and Diversity</a:t>
            </a:r>
            <a:r>
              <a:rPr lang="en-US"/>
              <a:t> </a:t>
            </a:r>
          </a:p>
        </p:txBody>
      </p:sp>
      <p:sp>
        <p:nvSpPr>
          <p:cNvPr id="3" name="Content Placeholder 2"/>
          <p:cNvSpPr>
            <a:spLocks noGrp="1"/>
          </p:cNvSpPr>
          <p:nvPr>
            <p:ph idx="1"/>
          </p:nvPr>
        </p:nvSpPr>
        <p:spPr>
          <a:xfrm>
            <a:off x="838200" y="2752304"/>
            <a:ext cx="10515600" cy="3176858"/>
          </a:xfrm>
        </p:spPr>
        <p:txBody>
          <a:bodyPr vert="horz" lIns="91440" tIns="45720" rIns="91440" bIns="45720" rtlCol="0" anchor="t">
            <a:normAutofit/>
          </a:bodyPr>
          <a:lstStyle/>
          <a:p>
            <a:r>
              <a:rPr lang="en-US" sz="3200" b="1"/>
              <a:t>Who gets in?</a:t>
            </a:r>
            <a:endParaRPr lang="en-US" sz="3200" b="1">
              <a:cs typeface="Calibri"/>
            </a:endParaRPr>
          </a:p>
          <a:p>
            <a:pPr marL="0" indent="0">
              <a:buNone/>
            </a:pPr>
            <a:endParaRPr lang="en-US" sz="3200">
              <a:cs typeface="Calibri" panose="020F0502020204030204"/>
            </a:endParaRPr>
          </a:p>
          <a:p>
            <a:r>
              <a:rPr lang="en-US" sz="3200"/>
              <a:t>Who graduates?</a:t>
            </a:r>
            <a:endParaRPr lang="en-US" sz="3200">
              <a:cs typeface="Calibri"/>
            </a:endParaRPr>
          </a:p>
          <a:p>
            <a:pPr marL="0" indent="0">
              <a:buNone/>
            </a:pPr>
            <a:endParaRPr lang="en-US" sz="3200">
              <a:cs typeface="Calibri"/>
            </a:endParaRPr>
          </a:p>
          <a:p>
            <a:r>
              <a:rPr lang="en-US" sz="3200"/>
              <a:t>Who remains successful after graduation?</a:t>
            </a:r>
            <a:endParaRPr lang="en-US" sz="3200">
              <a:cs typeface="Calibri"/>
            </a:endParaRPr>
          </a:p>
        </p:txBody>
      </p:sp>
    </p:spTree>
    <p:extLst>
      <p:ext uri="{BB962C8B-B14F-4D97-AF65-F5344CB8AC3E}">
        <p14:creationId xmlns:p14="http://schemas.microsoft.com/office/powerpoint/2010/main" val="4111866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31825"/>
            <a:ext cx="10515600" cy="1049477"/>
          </a:xfrm>
        </p:spPr>
        <p:txBody>
          <a:bodyPr>
            <a:normAutofit/>
          </a:bodyPr>
          <a:lstStyle/>
          <a:p>
            <a:r>
              <a:rPr lang="en-US" sz="6000"/>
              <a:t>Who gets in? </a:t>
            </a:r>
          </a:p>
        </p:txBody>
      </p:sp>
      <p:sp>
        <p:nvSpPr>
          <p:cNvPr id="3" name="Content Placeholder 2"/>
          <p:cNvSpPr>
            <a:spLocks noGrp="1"/>
          </p:cNvSpPr>
          <p:nvPr>
            <p:ph idx="1"/>
          </p:nvPr>
        </p:nvSpPr>
        <p:spPr>
          <a:xfrm>
            <a:off x="838200" y="2432877"/>
            <a:ext cx="10515600" cy="3496285"/>
          </a:xfrm>
        </p:spPr>
        <p:txBody>
          <a:bodyPr vert="horz" lIns="91440" tIns="45720" rIns="91440" bIns="45720" rtlCol="0" anchor="t">
            <a:normAutofit/>
          </a:bodyPr>
          <a:lstStyle/>
          <a:p>
            <a:r>
              <a:rPr lang="en-US" sz="4000"/>
              <a:t>Who is being screened? </a:t>
            </a:r>
            <a:endParaRPr lang="en-US" sz="4000">
              <a:cs typeface="Calibri"/>
            </a:endParaRPr>
          </a:p>
          <a:p>
            <a:pPr lvl="1"/>
            <a:r>
              <a:rPr lang="en-US" sz="3600"/>
              <a:t>Public awareness of the court</a:t>
            </a:r>
            <a:endParaRPr lang="en-US" sz="3600">
              <a:cs typeface="Calibri"/>
            </a:endParaRPr>
          </a:p>
          <a:p>
            <a:endParaRPr lang="en-US" sz="2400">
              <a:ea typeface="+mn-lt"/>
              <a:cs typeface="+mn-lt"/>
            </a:endParaRPr>
          </a:p>
        </p:txBody>
      </p:sp>
    </p:spTree>
    <p:extLst>
      <p:ext uri="{BB962C8B-B14F-4D97-AF65-F5344CB8AC3E}">
        <p14:creationId xmlns:p14="http://schemas.microsoft.com/office/powerpoint/2010/main" val="1653472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screenshot of a cell phone&#10;&#10;Description generated with very high confidence">
            <a:extLst>
              <a:ext uri="{FF2B5EF4-FFF2-40B4-BE49-F238E27FC236}">
                <a16:creationId xmlns:a16="http://schemas.microsoft.com/office/drawing/2014/main" id="{6763E863-045A-44E2-A103-421E35749C99}"/>
              </a:ext>
            </a:extLst>
          </p:cNvPr>
          <p:cNvPicPr>
            <a:picLocks noGrp="1" noChangeAspect="1"/>
          </p:cNvPicPr>
          <p:nvPr>
            <p:ph idx="1"/>
          </p:nvPr>
        </p:nvPicPr>
        <p:blipFill>
          <a:blip r:embed="rId3"/>
          <a:stretch>
            <a:fillRect/>
          </a:stretch>
        </p:blipFill>
        <p:spPr>
          <a:xfrm>
            <a:off x="643467" y="1385094"/>
            <a:ext cx="5291666" cy="4087811"/>
          </a:xfrm>
          <a:prstGeom prst="rect">
            <a:avLst/>
          </a:prstGeom>
        </p:spPr>
      </p:pic>
      <p:pic>
        <p:nvPicPr>
          <p:cNvPr id="6" name="Picture 6" descr="A screenshot of a social media post&#10;&#10;Description generated with very high confidence">
            <a:extLst>
              <a:ext uri="{FF2B5EF4-FFF2-40B4-BE49-F238E27FC236}">
                <a16:creationId xmlns:a16="http://schemas.microsoft.com/office/drawing/2014/main" id="{7BA9354F-3931-4BBA-974E-2AF5DBE57074}"/>
              </a:ext>
            </a:extLst>
          </p:cNvPr>
          <p:cNvPicPr>
            <a:picLocks noChangeAspect="1"/>
          </p:cNvPicPr>
          <p:nvPr/>
        </p:nvPicPr>
        <p:blipFill>
          <a:blip r:embed="rId4"/>
          <a:stretch>
            <a:fillRect/>
          </a:stretch>
        </p:blipFill>
        <p:spPr>
          <a:xfrm>
            <a:off x="6256865" y="1385094"/>
            <a:ext cx="5291667" cy="4087812"/>
          </a:xfrm>
          <a:prstGeom prst="rect">
            <a:avLst/>
          </a:prstGeom>
        </p:spPr>
      </p:pic>
    </p:spTree>
    <p:extLst>
      <p:ext uri="{BB962C8B-B14F-4D97-AF65-F5344CB8AC3E}">
        <p14:creationId xmlns:p14="http://schemas.microsoft.com/office/powerpoint/2010/main" val="18232369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760</TotalTime>
  <Words>1358</Words>
  <Application>Microsoft Office PowerPoint</Application>
  <PresentationFormat>Widescreen</PresentationFormat>
  <Paragraphs>394</Paragraphs>
  <Slides>36</Slides>
  <Notes>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Calibri Light</vt:lpstr>
      <vt:lpstr>Office Theme</vt:lpstr>
      <vt:lpstr>Equity, Inclusion &amp; Diversity:  Importance of Data and What it Says </vt:lpstr>
      <vt:lpstr>PowerPoint Presentation</vt:lpstr>
      <vt:lpstr>When to Consider Equity, Inclusion, and Diversity </vt:lpstr>
      <vt:lpstr> What data do you currently collect to assess equity,  inclusion, and diversity?</vt:lpstr>
      <vt:lpstr>Importance of Data</vt:lpstr>
      <vt:lpstr>What data points are important to include?</vt:lpstr>
      <vt:lpstr>When to Consider Equity, Inclusion, and Diversity </vt:lpstr>
      <vt:lpstr>Who gets in? </vt:lpstr>
      <vt:lpstr>PowerPoint Presentation</vt:lpstr>
      <vt:lpstr>PowerPoint Presentation</vt:lpstr>
      <vt:lpstr>PowerPoint Presentation</vt:lpstr>
      <vt:lpstr>Who gets in? </vt:lpstr>
      <vt:lpstr>Census Data vs. DTC Referrals</vt:lpstr>
      <vt:lpstr>Census Data vs. Arrests vs. DTC Referrals</vt:lpstr>
      <vt:lpstr>Arrests vs. Drug Court Population</vt:lpstr>
      <vt:lpstr>PowerPoint Presentation</vt:lpstr>
      <vt:lpstr>Who is excluded? </vt:lpstr>
      <vt:lpstr>When to Consider Equity, Inclusion, and Diversity </vt:lpstr>
      <vt:lpstr>Completing Court</vt:lpstr>
      <vt:lpstr>Participant Feedback</vt:lpstr>
      <vt:lpstr>Factors that impact graduation</vt:lpstr>
      <vt:lpstr>Other Indicators of Success, Beyond Graduation </vt:lpstr>
      <vt:lpstr>Other Indicators of Success, Beyond Graduation</vt:lpstr>
      <vt:lpstr>PowerPoint Presentation</vt:lpstr>
      <vt:lpstr>PowerPoint Presentation</vt:lpstr>
      <vt:lpstr>When to Consider Equity, Inclusion, and Diversity </vt:lpstr>
      <vt:lpstr>Success after Graduation</vt:lpstr>
      <vt:lpstr>Recidivism data </vt:lpstr>
      <vt:lpstr>What Other Factors Indicate “Success"?</vt:lpstr>
      <vt:lpstr>PowerPoint Presentation</vt:lpstr>
      <vt:lpstr>Thank you!</vt:lpstr>
      <vt:lpstr>Possible Disparities within ADTC</vt:lpstr>
      <vt:lpstr>Census Data vs. Drug Court Population</vt:lpstr>
      <vt:lpstr>Arrests vs. Referrals</vt:lpstr>
      <vt:lpstr>Drug Court Population vs. Arrests</vt:lpstr>
      <vt:lpstr>What other factors indicate "success"?</vt:lpstr>
    </vt:vector>
  </TitlesOfParts>
  <Company>UW-Milwaukee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Tina L Freiburger</dc:creator>
  <cp:lastModifiedBy>Jodi Severson</cp:lastModifiedBy>
  <cp:revision>16</cp:revision>
  <cp:lastPrinted>2019-10-02T21:38:01Z</cp:lastPrinted>
  <dcterms:created xsi:type="dcterms:W3CDTF">2019-09-11T19:00:28Z</dcterms:created>
  <dcterms:modified xsi:type="dcterms:W3CDTF">2019-10-03T13:06:31Z</dcterms:modified>
</cp:coreProperties>
</file>