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71" r:id="rId3"/>
    <p:sldId id="259" r:id="rId4"/>
    <p:sldId id="257" r:id="rId5"/>
    <p:sldId id="260" r:id="rId6"/>
    <p:sldId id="258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70" r:id="rId16"/>
    <p:sldId id="269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1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503" y="1006245"/>
            <a:ext cx="8811065" cy="1655762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5913" y="3001439"/>
            <a:ext cx="8389033" cy="148615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3F584B-2349-4829-9569-9B1D45B7E87A}"/>
              </a:ext>
            </a:extLst>
          </p:cNvPr>
          <p:cNvSpPr/>
          <p:nvPr/>
        </p:nvSpPr>
        <p:spPr>
          <a:xfrm>
            <a:off x="8759483" y="5493287"/>
            <a:ext cx="34325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Tamra Oman</a:t>
            </a:r>
          </a:p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Paula Buege  Gloria Moore </a:t>
            </a:r>
            <a:br>
              <a:rPr lang="en-US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Hope Road, LLC ©™®</a:t>
            </a:r>
            <a:endParaRPr lang="en-US" altLang="ko-KR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7D3E4B4-4201-43B1-8503-2A741B0E6F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21115" y="6416617"/>
            <a:ext cx="3070885" cy="339432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Myhoperoad@gmail.com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3E34317-9C19-43B5-9528-C078086169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67164" y="5260975"/>
            <a:ext cx="4051422" cy="1485900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8122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EC329F-A1D5-4580-8014-49882F8696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1400" y="2181225"/>
            <a:ext cx="10312400" cy="4311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7885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156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720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40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20E73E-88E9-41CD-ADD4-F3A984E9E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513570"/>
            <a:ext cx="3094892" cy="19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7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elmayward.com/2016/02/winding-paths-mayward-life-update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8oJV_mBY9g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tmooc.org/hub/tag/animated-gif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ring.org.uk/2011/01/how-to-commit-to-a-goal.php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8E26E-E5B6-4637-ACFC-A0844314F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620" y="2829232"/>
            <a:ext cx="11091657" cy="2262781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7030A0"/>
                </a:solidFill>
                <a:latin typeface="Arial Narrow" panose="020B0606020202030204" pitchFamily="34" charset="0"/>
              </a:rPr>
              <a:t>Exploring Non-traditional </a:t>
            </a:r>
            <a:br>
              <a:rPr lang="en-US" dirty="0">
                <a:solidFill>
                  <a:srgbClr val="7030A0"/>
                </a:solidFill>
                <a:latin typeface="Arial Narrow" panose="020B0606020202030204" pitchFamily="34" charset="0"/>
              </a:rPr>
            </a:br>
            <a:r>
              <a:rPr lang="en-US" dirty="0">
                <a:solidFill>
                  <a:srgbClr val="7030A0"/>
                </a:solidFill>
                <a:latin typeface="Arial Narrow" panose="020B0606020202030204" pitchFamily="34" charset="0"/>
              </a:rPr>
              <a:t>Pathways to Recovery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2BC605-DA94-49A9-8576-B91A0BB13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74194" y="5647866"/>
            <a:ext cx="4268069" cy="1126283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Paula </a:t>
            </a:r>
            <a:r>
              <a:rPr lang="en-US" dirty="0" err="1">
                <a:solidFill>
                  <a:srgbClr val="002060"/>
                </a:solidFill>
                <a:latin typeface="Arial Narrow" panose="020B0606020202030204" pitchFamily="34" charset="0"/>
              </a:rPr>
              <a:t>Buege</a:t>
            </a: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 CPS, CPPS</a:t>
            </a:r>
          </a:p>
          <a:p>
            <a:pPr algn="r"/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   Tamra Oman CPS, SAC</a:t>
            </a:r>
          </a:p>
        </p:txBody>
      </p:sp>
      <p:pic>
        <p:nvPicPr>
          <p:cNvPr id="6" name="Picture 5" descr="A picture containing mountain, nature, outdoor, train&#10;&#10;Description automatically generated">
            <a:extLst>
              <a:ext uri="{FF2B5EF4-FFF2-40B4-BE49-F238E27FC236}">
                <a16:creationId xmlns:a16="http://schemas.microsoft.com/office/drawing/2014/main" id="{43184A55-960E-4B16-82F4-AAEC6E62E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01025" y="540775"/>
            <a:ext cx="7285589" cy="2818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2226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F1AE2-5764-4E0C-B902-FB445DF86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81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THINKING OUTSIDE THE BOX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528BA-E869-4ABA-AED5-06197E6579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9768" y="1288026"/>
            <a:ext cx="11117825" cy="462474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When we replace the “I” from Illness with “we” we now have WELLNESS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How do we shift from a “sickness/illness” perspective into a “wellness” perspective? </a:t>
            </a:r>
            <a:r>
              <a:rPr lang="en-US" i="1" dirty="0">
                <a:solidFill>
                  <a:srgbClr val="002060"/>
                </a:solidFill>
                <a:latin typeface="Arial Narrow" panose="020B0606020202030204" pitchFamily="34" charset="0"/>
              </a:rPr>
              <a:t>Building on strengths…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Think of time when you wanted to change something- what increased your chances for success?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What or who did you need to walk with you while you made these changes?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What was most helpful to you? </a:t>
            </a:r>
            <a:endParaRPr lang="en-US" sz="8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           </a:t>
            </a:r>
            <a:r>
              <a:rPr lang="en-US" i="1" dirty="0">
                <a:solidFill>
                  <a:srgbClr val="002060"/>
                </a:solidFill>
                <a:latin typeface="Arial Narrow" panose="020B0606020202030204" pitchFamily="34" charset="0"/>
              </a:rPr>
              <a:t>No one could do it for you; what did they do with you?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273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75440-A750-459A-84B3-4F29953E7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What are the many pathways to recovery?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66F32-4AF2-43B7-A9B2-EB65C2303A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There are as many as there are individuals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It’s personal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There is ‘no one size fits all’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How do we explore these pathways with people we are serving?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How might we meet with them to explore the ideas for their recovery and wellness journey?</a:t>
            </a:r>
          </a:p>
        </p:txBody>
      </p:sp>
    </p:spTree>
    <p:extLst>
      <p:ext uri="{BB962C8B-B14F-4D97-AF65-F5344CB8AC3E}">
        <p14:creationId xmlns:p14="http://schemas.microsoft.com/office/powerpoint/2010/main" val="579990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25C3-806D-407F-BCF9-FC70BBEE0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  <a:latin typeface="Arial Narrow" panose="020B0606020202030204" pitchFamily="34" charset="0"/>
              </a:rPr>
              <a:t>The traditional path has been: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04819-8B6B-4B7D-8753-A05D0D93CD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9800" y="1620787"/>
            <a:ext cx="10312400" cy="431165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Based on the medical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This is the path to recover (abstinence- if not it’s treatment or incarceration)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If you don’t do it “this way” it’s wrong or you won’t get there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We must impose consequences to increase the likelihood of success and accountability!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979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FF2A8-25C3-4787-8E17-27A80FEE6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Shifting to a recovery model: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AF770-3D59-407D-A062-D65189AE3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7271" y="2055762"/>
            <a:ext cx="10312400" cy="290205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Meeting people where they are 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Ask them what they want- support them in developing a plan to move towards that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Explore transferable skills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Use a strength-based approach, what has worked in the past, build on that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983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58FB-77A7-488A-810E-6082ACE0B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45" y="18814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How’d we get here? People supported us by doing: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519B7-D370-4FCE-9355-E6111FF4B8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445" y="1513707"/>
            <a:ext cx="10312400" cy="431165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Honoring my experiences and right to choose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Helping me understand I am in charge of my decisions and outcomes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Asking me what happened, not what’s wrong with 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Celebrating my resilience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Reminding me of my strengths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Believing in me when I couldn’t believe in myself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Exploring with me my purpose and social responsibility to myself and others</a:t>
            </a:r>
          </a:p>
        </p:txBody>
      </p:sp>
    </p:spTree>
    <p:extLst>
      <p:ext uri="{BB962C8B-B14F-4D97-AF65-F5344CB8AC3E}">
        <p14:creationId xmlns:p14="http://schemas.microsoft.com/office/powerpoint/2010/main" val="661228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FFD71-22E0-4389-9E38-A269E59E9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0" y="21764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How’d we get here, continued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67F58-2513-4534-8E29-C512AD206B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980" y="1650283"/>
            <a:ext cx="10312400" cy="431165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Creating a safe space to be honest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Being transparent about expectations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Offering space to learn from the times I fell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Open to continue working with me as I make mistakes and continue learning and growing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Not giving up on me</a:t>
            </a:r>
          </a:p>
        </p:txBody>
      </p:sp>
    </p:spTree>
    <p:extLst>
      <p:ext uri="{BB962C8B-B14F-4D97-AF65-F5344CB8AC3E}">
        <p14:creationId xmlns:p14="http://schemas.microsoft.com/office/powerpoint/2010/main" val="4116655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0EAB-941F-4735-A805-B40EA3806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41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might that look like: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4E7BA-A892-4099-94F0-0286730199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8168" y="1199535"/>
            <a:ext cx="7796980" cy="5152104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AA, NA, Smart Recovery, Support Groups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Religion/Spirituality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Abstinence, Harm Reduction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Counseling, Therapy, Treatment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Homeopathic/Holistic (incl CBD oil, supplements, nutrition)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Mindfulness, Meditation, Yoga, Tai Chi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Medication/MAT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School/Education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Advocacy (changing systems- purpose for the pain)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 Clubs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Recreation/Leisure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Cooking/Baking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Gardening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wellness (running, gym/working out)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Art/Music/Expressive Art/Dance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Capital- Involvement in Community 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085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DCEF1-CC67-4DC4-9659-31398DBB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55" y="23730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95AF3-3EA7-4941-A90F-8677DE3D13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5154" y="1787935"/>
            <a:ext cx="11514393" cy="43116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Online Media 3" title="Be The Change - Inspirational Video">
            <a:hlinkClick r:id="" action="ppaction://media"/>
            <a:extLst>
              <a:ext uri="{FF2B5EF4-FFF2-40B4-BE49-F238E27FC236}">
                <a16:creationId xmlns:a16="http://schemas.microsoft.com/office/drawing/2014/main" id="{9FD460DE-D98A-43DF-8910-4502B07322B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2453" y="248880"/>
            <a:ext cx="11208773" cy="63049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02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CD51A-68CA-4938-A295-143209B7AB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F2B696-0670-46F3-9CE2-0534E4F5AD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ke An Impact - Inspirational Video">
            <a:hlinkClick r:id="" action="ppaction://media"/>
            <a:extLst>
              <a:ext uri="{FF2B5EF4-FFF2-40B4-BE49-F238E27FC236}">
                <a16:creationId xmlns:a16="http://schemas.microsoft.com/office/drawing/2014/main" id="{3A908858-FAE6-493B-8803-3136361E79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27587"/>
            <a:ext cx="12192000" cy="5712542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C9DC2B-C744-4AB4-B1FE-2C4AFDEA3D2D}"/>
              </a:ext>
            </a:extLst>
          </p:cNvPr>
          <p:cNvSpPr txBox="1"/>
          <p:nvPr/>
        </p:nvSpPr>
        <p:spPr>
          <a:xfrm>
            <a:off x="265471" y="191120"/>
            <a:ext cx="5830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AN IMPACT </a:t>
            </a:r>
          </a:p>
        </p:txBody>
      </p:sp>
    </p:spTree>
    <p:extLst>
      <p:ext uri="{BB962C8B-B14F-4D97-AF65-F5344CB8AC3E}">
        <p14:creationId xmlns:p14="http://schemas.microsoft.com/office/powerpoint/2010/main" val="350687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53CC53-E05A-4F8D-B7E3-72CC00AE4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WELCOME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C16CAE-3F40-4867-B2C7-ED6E10FF59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1400" y="1690688"/>
            <a:ext cx="10312400" cy="4877260"/>
          </a:xfrm>
        </p:spPr>
        <p:txBody>
          <a:bodyPr/>
          <a:lstStyle/>
          <a:p>
            <a:endParaRPr lang="en-US" dirty="0"/>
          </a:p>
          <a:p>
            <a:pPr algn="ctr"/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THANK YOU FOR ALL YOU DO!!!</a:t>
            </a:r>
          </a:p>
          <a:p>
            <a:pPr algn="ctr"/>
            <a:endParaRPr lang="en-US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What do you hope to get out of our time together?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5B3C03E-5767-43B8-9264-124191EB9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40352" y="3092867"/>
            <a:ext cx="3511296" cy="18140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063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34D8B-4599-4C08-BF63-24F1F4F91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227" y="624110"/>
            <a:ext cx="10521386" cy="128089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17AAB-40A5-42C1-88DC-59043831C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226" y="2133600"/>
            <a:ext cx="10521386" cy="3777622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Identify the goal (s) of Treatment Courts</a:t>
            </a:r>
          </a:p>
          <a:p>
            <a:r>
              <a:rPr lang="en-US" dirty="0">
                <a:solidFill>
                  <a:srgbClr val="002060"/>
                </a:solidFill>
              </a:rPr>
              <a:t>Discuss Ideas and SAMSHA’s Definition of Recovery</a:t>
            </a:r>
          </a:p>
          <a:p>
            <a:r>
              <a:rPr lang="en-US" dirty="0">
                <a:solidFill>
                  <a:srgbClr val="002060"/>
                </a:solidFill>
              </a:rPr>
              <a:t>Explore Possibilities and Opportunities</a:t>
            </a:r>
          </a:p>
          <a:p>
            <a:r>
              <a:rPr lang="en-US" dirty="0">
                <a:solidFill>
                  <a:srgbClr val="002060"/>
                </a:solidFill>
              </a:rPr>
              <a:t>Increase knowledge and capacity to improve outcomes for Treatment Court participants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650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1A2C6-ADAD-4DD3-B994-91EA339A9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331" y="362446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Arial Narrow" panose="020B0606020202030204" pitchFamily="34" charset="0"/>
              </a:rPr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7AEAE-A31A-431E-8E2C-FE52B0AB6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956" y="1643337"/>
            <a:ext cx="8915400" cy="3777622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What are the goals of treatment courts?</a:t>
            </a:r>
          </a:p>
          <a:p>
            <a:endParaRPr lang="en-US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What are the goals of the participants?</a:t>
            </a:r>
          </a:p>
          <a:p>
            <a:endParaRPr lang="en-US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Where might they be the same and where might they differ?</a:t>
            </a:r>
          </a:p>
          <a:p>
            <a:endParaRPr lang="en-US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Exploring how our beliefs define potential 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95E459D-A6AE-4989-B792-02A7C2E5E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150799" y="0"/>
            <a:ext cx="3041201" cy="24591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309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571D5-002E-4682-A8EC-3BB6C8EF5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613" y="1315959"/>
            <a:ext cx="6666271" cy="26857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GRAND CANYON EXERCISE </a:t>
            </a:r>
            <a:br>
              <a:rPr lang="en-US" sz="6000" dirty="0">
                <a:solidFill>
                  <a:srgbClr val="7030A0"/>
                </a:solidFill>
                <a:latin typeface="Arial Narrow" panose="020B0606020202030204" pitchFamily="34" charset="0"/>
              </a:rPr>
            </a:br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are asked to cross the grand canyon, you are alone and have a broken leg and if you don’t go or get there, you lose what you love the most! </a:t>
            </a:r>
            <a:b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GO!!</a:t>
            </a:r>
            <a:b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60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CC25A-5AAF-4348-8692-1A79AC4DCE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7180" y="4277032"/>
            <a:ext cx="9144820" cy="24875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What are your fears? What is keeping you from taking the first step?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What are the options to get there?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What tools and equipment do you need?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</a:rPr>
              <a:t>How are you going to do it? </a:t>
            </a:r>
          </a:p>
        </p:txBody>
      </p:sp>
      <p:pic>
        <p:nvPicPr>
          <p:cNvPr id="5" name="Picture 4" descr="A person in a canyon&#10;&#10;Description automatically generated">
            <a:extLst>
              <a:ext uri="{FF2B5EF4-FFF2-40B4-BE49-F238E27FC236}">
                <a16:creationId xmlns:a16="http://schemas.microsoft.com/office/drawing/2014/main" id="{F57431B5-0351-4726-95A4-768A8B7DA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71" y="324465"/>
            <a:ext cx="4955458" cy="29890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47528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6948E-9A1B-422F-B874-8219F7DF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DEFINTION OF RECOVERY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43FEA-FD8A-4953-91F2-141A44E10C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1400" y="2181225"/>
            <a:ext cx="10312400" cy="235144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How do you define recovery?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How do folks in your care define recovery?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Is there a place where you can find common ground?</a:t>
            </a:r>
          </a:p>
        </p:txBody>
      </p:sp>
    </p:spTree>
    <p:extLst>
      <p:ext uri="{BB962C8B-B14F-4D97-AF65-F5344CB8AC3E}">
        <p14:creationId xmlns:p14="http://schemas.microsoft.com/office/powerpoint/2010/main" val="2475231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C74F0-9089-4B7B-9C49-10742A2C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SAMSHA’S DEFINTION OF RECOVERY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2A0DD-FC77-4CD8-88BD-522F7D20C9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1400" y="2181225"/>
            <a:ext cx="10312400" cy="2262956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Recovery</a:t>
            </a:r>
            <a:r>
              <a:rPr lang="en-US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 is a process of change through which people improve their health and wellness, live self-directed lives, and strive to reach their full potential. ... Health—overcoming or managing one's disease(s) or symptoms and making informed, healthy choices that support physical and emotional well-being</a:t>
            </a:r>
          </a:p>
        </p:txBody>
      </p:sp>
    </p:spTree>
    <p:extLst>
      <p:ext uri="{BB962C8B-B14F-4D97-AF65-F5344CB8AC3E}">
        <p14:creationId xmlns:p14="http://schemas.microsoft.com/office/powerpoint/2010/main" val="146925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AE8A9-8902-4921-AF36-D0DFB9E27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Arial Narrow" panose="020B0606020202030204" pitchFamily="34" charset="0"/>
              </a:rPr>
              <a:t>SAME GOAL, PARALLEL WORLDS </a:t>
            </a:r>
            <a:br>
              <a:rPr lang="en-US" b="1" dirty="0">
                <a:solidFill>
                  <a:srgbClr val="7030A0"/>
                </a:solidFill>
                <a:latin typeface="Arial Narrow" panose="020B0606020202030204" pitchFamily="34" charset="0"/>
              </a:rPr>
            </a:br>
            <a:r>
              <a:rPr lang="en-US" b="1" dirty="0">
                <a:solidFill>
                  <a:srgbClr val="7030A0"/>
                </a:solidFill>
                <a:latin typeface="Arial Narrow" panose="020B0606020202030204" pitchFamily="34" charset="0"/>
              </a:rPr>
              <a:t>DEFICITS OR STRENGTHS?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4AB76-8F8C-4457-B55E-47E1F89468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7793" y="2181225"/>
            <a:ext cx="4444181" cy="431165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Enabling </a:t>
            </a:r>
          </a:p>
          <a:p>
            <a:r>
              <a:rPr lang="en-US" dirty="0">
                <a:solidFill>
                  <a:srgbClr val="002060"/>
                </a:solidFill>
              </a:rPr>
              <a:t>Behaviors   </a:t>
            </a:r>
          </a:p>
          <a:p>
            <a:r>
              <a:rPr lang="en-US" dirty="0">
                <a:solidFill>
                  <a:srgbClr val="002060"/>
                </a:solidFill>
              </a:rPr>
              <a:t>Drug seeking</a:t>
            </a:r>
          </a:p>
          <a:p>
            <a:r>
              <a:rPr lang="en-US" dirty="0">
                <a:solidFill>
                  <a:srgbClr val="002060"/>
                </a:solidFill>
              </a:rPr>
              <a:t>Unmotivated</a:t>
            </a:r>
          </a:p>
          <a:p>
            <a:r>
              <a:rPr lang="en-US" dirty="0">
                <a:solidFill>
                  <a:srgbClr val="002060"/>
                </a:solidFill>
              </a:rPr>
              <a:t>Non-compliant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037221-B202-403E-9DD3-1AA7F8D18004}"/>
              </a:ext>
            </a:extLst>
          </p:cNvPr>
          <p:cNvSpPr txBox="1"/>
          <p:nvPr/>
        </p:nvSpPr>
        <p:spPr>
          <a:xfrm>
            <a:off x="7295535" y="2269667"/>
            <a:ext cx="46113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Supporting</a:t>
            </a:r>
          </a:p>
          <a:p>
            <a:r>
              <a:rPr lang="en-US" sz="2800" dirty="0">
                <a:solidFill>
                  <a:srgbClr val="002060"/>
                </a:solidFill>
              </a:rPr>
              <a:t>Coping Skills</a:t>
            </a:r>
          </a:p>
          <a:p>
            <a:r>
              <a:rPr lang="en-US" sz="2800" dirty="0">
                <a:solidFill>
                  <a:srgbClr val="002060"/>
                </a:solidFill>
              </a:rPr>
              <a:t>Persevering</a:t>
            </a:r>
          </a:p>
          <a:p>
            <a:r>
              <a:rPr lang="en-US" sz="2800" dirty="0">
                <a:solidFill>
                  <a:srgbClr val="002060"/>
                </a:solidFill>
              </a:rPr>
              <a:t>Doing what you know</a:t>
            </a:r>
          </a:p>
          <a:p>
            <a:r>
              <a:rPr lang="en-US" sz="2800" dirty="0">
                <a:solidFill>
                  <a:srgbClr val="002060"/>
                </a:solidFill>
              </a:rPr>
              <a:t>Committed to beliefs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1D3FF41-E585-4B0E-B0E7-9D19761367B7}"/>
              </a:ext>
            </a:extLst>
          </p:cNvPr>
          <p:cNvSpPr/>
          <p:nvPr/>
        </p:nvSpPr>
        <p:spPr>
          <a:xfrm>
            <a:off x="3913239" y="2399071"/>
            <a:ext cx="3382296" cy="1671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8F1A985-04C7-459E-8F98-53969A2776F4}"/>
              </a:ext>
            </a:extLst>
          </p:cNvPr>
          <p:cNvSpPr/>
          <p:nvPr/>
        </p:nvSpPr>
        <p:spPr>
          <a:xfrm>
            <a:off x="3913239" y="2813562"/>
            <a:ext cx="3382296" cy="1671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921A778-28DE-49ED-8BF7-A717AB121BAA}"/>
              </a:ext>
            </a:extLst>
          </p:cNvPr>
          <p:cNvSpPr/>
          <p:nvPr/>
        </p:nvSpPr>
        <p:spPr>
          <a:xfrm>
            <a:off x="4336026" y="3309478"/>
            <a:ext cx="2880851" cy="1671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A964CD0-4868-48C2-B7A3-F2DAD2C0A995}"/>
              </a:ext>
            </a:extLst>
          </p:cNvPr>
          <p:cNvSpPr/>
          <p:nvPr/>
        </p:nvSpPr>
        <p:spPr>
          <a:xfrm>
            <a:off x="4439266" y="3792739"/>
            <a:ext cx="2772696" cy="2001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7AB29F1-2755-4991-82D3-63D33F4D4605}"/>
              </a:ext>
            </a:extLst>
          </p:cNvPr>
          <p:cNvSpPr/>
          <p:nvPr/>
        </p:nvSpPr>
        <p:spPr>
          <a:xfrm>
            <a:off x="4862052" y="4288655"/>
            <a:ext cx="2231922" cy="2001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30647"/>
      </p:ext>
    </p:extLst>
  </p:cSld>
  <p:clrMapOvr>
    <a:masterClrMapping/>
  </p:clrMapOvr>
</p:sld>
</file>

<file path=ppt/theme/theme1.xml><?xml version="1.0" encoding="utf-8"?>
<a:theme xmlns:a="http://schemas.openxmlformats.org/drawingml/2006/main" name="Melancholy abstract design template">
  <a:themeElements>
    <a:clrScheme name="Hope Road">
      <a:dk1>
        <a:srgbClr val="AEABAB"/>
      </a:dk1>
      <a:lt1>
        <a:srgbClr val="BFBFBF"/>
      </a:lt1>
      <a:dk2>
        <a:srgbClr val="8496B0"/>
      </a:dk2>
      <a:lt2>
        <a:srgbClr val="D6DCE4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lancholy abstract design slides.potx" id="{0C631111-0761-4095-80FF-907E1270642A}" vid="{4C722CC6-EA24-4B9B-A48E-3EC5DC6964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257</TotalTime>
  <Words>665</Words>
  <Application>Microsoft Office PowerPoint</Application>
  <PresentationFormat>Widescreen</PresentationFormat>
  <Paragraphs>103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Narrow</vt:lpstr>
      <vt:lpstr>Calibri</vt:lpstr>
      <vt:lpstr>Century Gothic</vt:lpstr>
      <vt:lpstr>Wingdings</vt:lpstr>
      <vt:lpstr>Melancholy abstract design template</vt:lpstr>
      <vt:lpstr>Exploring Non-traditional  Pathways to Recovery</vt:lpstr>
      <vt:lpstr>PowerPoint Presentation</vt:lpstr>
      <vt:lpstr>WELCOME</vt:lpstr>
      <vt:lpstr>Objectives</vt:lpstr>
      <vt:lpstr>GOALS</vt:lpstr>
      <vt:lpstr>GRAND CANYON EXERCISE  You are asked to cross the grand canyon, you are alone and have a broken leg and if you don’t go or get there, you lose what you love the most!  GO!! </vt:lpstr>
      <vt:lpstr>DEFINTION OF RECOVERY </vt:lpstr>
      <vt:lpstr>SAMSHA’S DEFINTION OF RECOVERY</vt:lpstr>
      <vt:lpstr>SAME GOAL, PARALLEL WORLDS  DEFICITS OR STRENGTHS?</vt:lpstr>
      <vt:lpstr>THINKING OUTSIDE THE BOX</vt:lpstr>
      <vt:lpstr>What are the many pathways to recovery?</vt:lpstr>
      <vt:lpstr>The traditional path has been:</vt:lpstr>
      <vt:lpstr>Shifting to a recovery model:</vt:lpstr>
      <vt:lpstr>How’d we get here? People supported us by doing:</vt:lpstr>
      <vt:lpstr>How’d we get here, continued</vt:lpstr>
      <vt:lpstr>What might that look like: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Many Pathways to Recovery-</dc:title>
  <dc:creator>Tamra Oman</dc:creator>
  <cp:lastModifiedBy>Tamra Oman</cp:lastModifiedBy>
  <cp:revision>17</cp:revision>
  <dcterms:created xsi:type="dcterms:W3CDTF">2019-10-03T10:44:04Z</dcterms:created>
  <dcterms:modified xsi:type="dcterms:W3CDTF">2019-10-03T15:03:31Z</dcterms:modified>
</cp:coreProperties>
</file>