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4"/>
  </p:sldMasterIdLst>
  <p:notesMasterIdLst>
    <p:notesMasterId r:id="rId70"/>
  </p:notesMasterIdLst>
  <p:sldIdLst>
    <p:sldId id="256" r:id="rId5"/>
    <p:sldId id="343" r:id="rId6"/>
    <p:sldId id="344" r:id="rId7"/>
    <p:sldId id="345" r:id="rId8"/>
    <p:sldId id="346" r:id="rId9"/>
    <p:sldId id="258" r:id="rId10"/>
    <p:sldId id="259" r:id="rId11"/>
    <p:sldId id="260" r:id="rId12"/>
    <p:sldId id="261" r:id="rId13"/>
    <p:sldId id="262" r:id="rId14"/>
    <p:sldId id="347"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48" r:id="rId59"/>
    <p:sldId id="306" r:id="rId60"/>
    <p:sldId id="307" r:id="rId61"/>
    <p:sldId id="349" r:id="rId62"/>
    <p:sldId id="308" r:id="rId63"/>
    <p:sldId id="309" r:id="rId64"/>
    <p:sldId id="310" r:id="rId65"/>
    <p:sldId id="350" r:id="rId66"/>
    <p:sldId id="357" r:id="rId67"/>
    <p:sldId id="311" r:id="rId68"/>
    <p:sldId id="312" r:id="rId69"/>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1222">
          <p15:clr>
            <a:srgbClr val="A4A3A4"/>
          </p15:clr>
        </p15:guide>
        <p15:guide id="3" pos="2880">
          <p15:clr>
            <a:srgbClr val="A4A3A4"/>
          </p15:clr>
        </p15:guide>
        <p15:guide id="4" pos="222">
          <p15:clr>
            <a:srgbClr val="A4A3A4"/>
          </p15:clr>
        </p15:guide>
        <p15:guide id="5" pos="554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55ED0-0C73-49C5-9C4E-A68C30BBFC10}" v="75" dt="2020-11-11T23:45:59.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99" autoAdjust="0"/>
  </p:normalViewPr>
  <p:slideViewPr>
    <p:cSldViewPr snapToGrid="0">
      <p:cViewPr varScale="1">
        <p:scale>
          <a:sx n="72" d="100"/>
          <a:sy n="72" d="100"/>
        </p:scale>
        <p:origin x="1668" y="33"/>
      </p:cViewPr>
      <p:guideLst>
        <p:guide orient="horz" pos="2160"/>
        <p:guide orient="horz" pos="1222"/>
        <p:guide pos="2880"/>
        <p:guide pos="222"/>
        <p:guide pos="554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Christofferson" userId="f33b58f5-014c-4ef7-a47c-52d4b4faba42" providerId="ADAL" clId="{6A255ED0-0C73-49C5-9C4E-A68C30BBFC10}"/>
    <pc:docChg chg="undo custSel addSld modSld sldOrd modMainMaster">
      <pc:chgData name="Monica Christofferson" userId="f33b58f5-014c-4ef7-a47c-52d4b4faba42" providerId="ADAL" clId="{6A255ED0-0C73-49C5-9C4E-A68C30BBFC10}" dt="2020-11-11T23:55:52.516" v="290" actId="20577"/>
      <pc:docMkLst>
        <pc:docMk/>
      </pc:docMkLst>
      <pc:sldChg chg="addSp modSp">
        <pc:chgData name="Monica Christofferson" userId="f33b58f5-014c-4ef7-a47c-52d4b4faba42" providerId="ADAL" clId="{6A255ED0-0C73-49C5-9C4E-A68C30BBFC10}" dt="2020-11-11T23:46:05.676" v="289" actId="1076"/>
        <pc:sldMkLst>
          <pc:docMk/>
          <pc:sldMk cId="0" sldId="263"/>
        </pc:sldMkLst>
        <pc:spChg chg="add mod">
          <ac:chgData name="Monica Christofferson" userId="f33b58f5-014c-4ef7-a47c-52d4b4faba42" providerId="ADAL" clId="{6A255ED0-0C73-49C5-9C4E-A68C30BBFC10}" dt="2020-11-11T23:45:55.399" v="287" actId="11529"/>
          <ac:spMkLst>
            <pc:docMk/>
            <pc:sldMk cId="0" sldId="263"/>
            <ac:spMk id="2" creationId="{7497B473-8F72-445B-A193-334973010CF8}"/>
          </ac:spMkLst>
        </pc:spChg>
        <pc:spChg chg="add mod">
          <ac:chgData name="Monica Christofferson" userId="f33b58f5-014c-4ef7-a47c-52d4b4faba42" providerId="ADAL" clId="{6A255ED0-0C73-49C5-9C4E-A68C30BBFC10}" dt="2020-11-11T23:46:05.676" v="289" actId="1076"/>
          <ac:spMkLst>
            <pc:docMk/>
            <pc:sldMk cId="0" sldId="263"/>
            <ac:spMk id="7" creationId="{FA0F4CE4-6AA4-4F16-9266-E5E55FA53AD7}"/>
          </ac:spMkLst>
        </pc:spChg>
        <pc:spChg chg="mod">
          <ac:chgData name="Monica Christofferson" userId="f33b58f5-014c-4ef7-a47c-52d4b4faba42" providerId="ADAL" clId="{6A255ED0-0C73-49C5-9C4E-A68C30BBFC10}" dt="2020-11-11T23:45:47.375" v="286" actId="20577"/>
          <ac:spMkLst>
            <pc:docMk/>
            <pc:sldMk cId="0" sldId="263"/>
            <ac:spMk id="173" creationId="{00000000-0000-0000-0000-000000000000}"/>
          </ac:spMkLst>
        </pc:spChg>
      </pc:sldChg>
      <pc:sldChg chg="addSp modSp modAnim">
        <pc:chgData name="Monica Christofferson" userId="f33b58f5-014c-4ef7-a47c-52d4b4faba42" providerId="ADAL" clId="{6A255ED0-0C73-49C5-9C4E-A68C30BBFC10}" dt="2020-11-11T22:50:06.630" v="45" actId="20577"/>
        <pc:sldMkLst>
          <pc:docMk/>
          <pc:sldMk cId="0" sldId="265"/>
        </pc:sldMkLst>
        <pc:spChg chg="add mod">
          <ac:chgData name="Monica Christofferson" userId="f33b58f5-014c-4ef7-a47c-52d4b4faba42" providerId="ADAL" clId="{6A255ED0-0C73-49C5-9C4E-A68C30BBFC10}" dt="2020-11-11T22:49:33.830" v="19" actId="11529"/>
          <ac:spMkLst>
            <pc:docMk/>
            <pc:sldMk cId="0" sldId="265"/>
            <ac:spMk id="2" creationId="{DF937C67-0DC7-4EE4-9E2A-118A6160121D}"/>
          </ac:spMkLst>
        </pc:spChg>
        <pc:spChg chg="add mod">
          <ac:chgData name="Monica Christofferson" userId="f33b58f5-014c-4ef7-a47c-52d4b4faba42" providerId="ADAL" clId="{6A255ED0-0C73-49C5-9C4E-A68C30BBFC10}" dt="2020-11-11T22:49:58.742" v="39" actId="1076"/>
          <ac:spMkLst>
            <pc:docMk/>
            <pc:sldMk cId="0" sldId="265"/>
            <ac:spMk id="7" creationId="{4A3A6573-F91E-48FA-93F0-6836B63E3BDF}"/>
          </ac:spMkLst>
        </pc:spChg>
        <pc:spChg chg="mod">
          <ac:chgData name="Monica Christofferson" userId="f33b58f5-014c-4ef7-a47c-52d4b4faba42" providerId="ADAL" clId="{6A255ED0-0C73-49C5-9C4E-A68C30BBFC10}" dt="2020-11-11T22:50:06.630" v="45" actId="20577"/>
          <ac:spMkLst>
            <pc:docMk/>
            <pc:sldMk cId="0" sldId="265"/>
            <ac:spMk id="190" creationId="{00000000-0000-0000-0000-000000000000}"/>
          </ac:spMkLst>
        </pc:spChg>
      </pc:sldChg>
      <pc:sldChg chg="modNotesTx">
        <pc:chgData name="Monica Christofferson" userId="f33b58f5-014c-4ef7-a47c-52d4b4faba42" providerId="ADAL" clId="{6A255ED0-0C73-49C5-9C4E-A68C30BBFC10}" dt="2020-11-11T22:50:53.281" v="48" actId="20577"/>
        <pc:sldMkLst>
          <pc:docMk/>
          <pc:sldMk cId="0" sldId="266"/>
        </pc:sldMkLst>
      </pc:sldChg>
      <pc:sldChg chg="modNotesTx">
        <pc:chgData name="Monica Christofferson" userId="f33b58f5-014c-4ef7-a47c-52d4b4faba42" providerId="ADAL" clId="{6A255ED0-0C73-49C5-9C4E-A68C30BBFC10}" dt="2020-11-11T22:51:56.890" v="49" actId="20577"/>
        <pc:sldMkLst>
          <pc:docMk/>
          <pc:sldMk cId="0" sldId="267"/>
        </pc:sldMkLst>
      </pc:sldChg>
      <pc:sldChg chg="modSp modAnim">
        <pc:chgData name="Monica Christofferson" userId="f33b58f5-014c-4ef7-a47c-52d4b4faba42" providerId="ADAL" clId="{6A255ED0-0C73-49C5-9C4E-A68C30BBFC10}" dt="2020-11-11T22:54:37.936" v="59" actId="20577"/>
        <pc:sldMkLst>
          <pc:docMk/>
          <pc:sldMk cId="0" sldId="270"/>
        </pc:sldMkLst>
        <pc:spChg chg="mod">
          <ac:chgData name="Monica Christofferson" userId="f33b58f5-014c-4ef7-a47c-52d4b4faba42" providerId="ADAL" clId="{6A255ED0-0C73-49C5-9C4E-A68C30BBFC10}" dt="2020-11-11T22:54:37.936" v="59" actId="20577"/>
          <ac:spMkLst>
            <pc:docMk/>
            <pc:sldMk cId="0" sldId="270"/>
            <ac:spMk id="233" creationId="{00000000-0000-0000-0000-000000000000}"/>
          </ac:spMkLst>
        </pc:spChg>
      </pc:sldChg>
      <pc:sldChg chg="modSp modAnim">
        <pc:chgData name="Monica Christofferson" userId="f33b58f5-014c-4ef7-a47c-52d4b4faba42" providerId="ADAL" clId="{6A255ED0-0C73-49C5-9C4E-A68C30BBFC10}" dt="2020-11-11T22:59:40.319" v="65" actId="20577"/>
        <pc:sldMkLst>
          <pc:docMk/>
          <pc:sldMk cId="0" sldId="276"/>
        </pc:sldMkLst>
        <pc:spChg chg="mod">
          <ac:chgData name="Monica Christofferson" userId="f33b58f5-014c-4ef7-a47c-52d4b4faba42" providerId="ADAL" clId="{6A255ED0-0C73-49C5-9C4E-A68C30BBFC10}" dt="2020-11-11T22:59:40.319" v="65" actId="20577"/>
          <ac:spMkLst>
            <pc:docMk/>
            <pc:sldMk cId="0" sldId="276"/>
            <ac:spMk id="286" creationId="{00000000-0000-0000-0000-000000000000}"/>
          </ac:spMkLst>
        </pc:spChg>
      </pc:sldChg>
      <pc:sldChg chg="modSp">
        <pc:chgData name="Monica Christofferson" userId="f33b58f5-014c-4ef7-a47c-52d4b4faba42" providerId="ADAL" clId="{6A255ED0-0C73-49C5-9C4E-A68C30BBFC10}" dt="2020-11-11T23:55:52.516" v="290" actId="20577"/>
        <pc:sldMkLst>
          <pc:docMk/>
          <pc:sldMk cId="0" sldId="298"/>
        </pc:sldMkLst>
        <pc:spChg chg="mod">
          <ac:chgData name="Monica Christofferson" userId="f33b58f5-014c-4ef7-a47c-52d4b4faba42" providerId="ADAL" clId="{6A255ED0-0C73-49C5-9C4E-A68C30BBFC10}" dt="2020-11-11T23:55:52.516" v="290" actId="20577"/>
          <ac:spMkLst>
            <pc:docMk/>
            <pc:sldMk cId="0" sldId="298"/>
            <ac:spMk id="474" creationId="{00000000-0000-0000-0000-000000000000}"/>
          </ac:spMkLst>
        </pc:spChg>
      </pc:sldChg>
      <pc:sldChg chg="modNotesTx">
        <pc:chgData name="Monica Christofferson" userId="f33b58f5-014c-4ef7-a47c-52d4b4faba42" providerId="ADAL" clId="{6A255ED0-0C73-49C5-9C4E-A68C30BBFC10}" dt="2020-11-11T23:12:40.069" v="69" actId="20577"/>
        <pc:sldMkLst>
          <pc:docMk/>
          <pc:sldMk cId="0" sldId="307"/>
        </pc:sldMkLst>
      </pc:sldChg>
      <pc:sldChg chg="ord">
        <pc:chgData name="Monica Christofferson" userId="f33b58f5-014c-4ef7-a47c-52d4b4faba42" providerId="ADAL" clId="{6A255ED0-0C73-49C5-9C4E-A68C30BBFC10}" dt="2020-11-11T23:15:11.169" v="70"/>
        <pc:sldMkLst>
          <pc:docMk/>
          <pc:sldMk cId="0" sldId="308"/>
        </pc:sldMkLst>
      </pc:sldChg>
      <pc:sldChg chg="modSp">
        <pc:chgData name="Monica Christofferson" userId="f33b58f5-014c-4ef7-a47c-52d4b4faba42" providerId="ADAL" clId="{6A255ED0-0C73-49C5-9C4E-A68C30BBFC10}" dt="2020-11-11T23:28:45.829" v="80"/>
        <pc:sldMkLst>
          <pc:docMk/>
          <pc:sldMk cId="2178058554" sldId="343"/>
        </pc:sldMkLst>
        <pc:spChg chg="mod">
          <ac:chgData name="Monica Christofferson" userId="f33b58f5-014c-4ef7-a47c-52d4b4faba42" providerId="ADAL" clId="{6A255ED0-0C73-49C5-9C4E-A68C30BBFC10}" dt="2020-11-11T23:28:45.829" v="80"/>
          <ac:spMkLst>
            <pc:docMk/>
            <pc:sldMk cId="2178058554" sldId="343"/>
            <ac:spMk id="5" creationId="{A67BF795-6575-432C-8646-77DEAF5CD578}"/>
          </ac:spMkLst>
        </pc:spChg>
      </pc:sldChg>
      <pc:sldChg chg="modSp">
        <pc:chgData name="Monica Christofferson" userId="f33b58f5-014c-4ef7-a47c-52d4b4faba42" providerId="ADAL" clId="{6A255ED0-0C73-49C5-9C4E-A68C30BBFC10}" dt="2020-11-11T23:28:45.829" v="80"/>
        <pc:sldMkLst>
          <pc:docMk/>
          <pc:sldMk cId="3248029973" sldId="344"/>
        </pc:sldMkLst>
        <pc:spChg chg="mod">
          <ac:chgData name="Monica Christofferson" userId="f33b58f5-014c-4ef7-a47c-52d4b4faba42" providerId="ADAL" clId="{6A255ED0-0C73-49C5-9C4E-A68C30BBFC10}" dt="2020-11-11T23:28:45.829" v="80"/>
          <ac:spMkLst>
            <pc:docMk/>
            <pc:sldMk cId="3248029973" sldId="344"/>
            <ac:spMk id="2" creationId="{558BDF2C-B96B-411F-B182-665C47D919E3}"/>
          </ac:spMkLst>
        </pc:spChg>
      </pc:sldChg>
      <pc:sldChg chg="modSp modNotesTx">
        <pc:chgData name="Monica Christofferson" userId="f33b58f5-014c-4ef7-a47c-52d4b4faba42" providerId="ADAL" clId="{6A255ED0-0C73-49C5-9C4E-A68C30BBFC10}" dt="2020-11-11T23:34:03.764" v="275" actId="20577"/>
        <pc:sldMkLst>
          <pc:docMk/>
          <pc:sldMk cId="1234842898" sldId="346"/>
        </pc:sldMkLst>
        <pc:spChg chg="mod">
          <ac:chgData name="Monica Christofferson" userId="f33b58f5-014c-4ef7-a47c-52d4b4faba42" providerId="ADAL" clId="{6A255ED0-0C73-49C5-9C4E-A68C30BBFC10}" dt="2020-11-11T23:28:45.829" v="80"/>
          <ac:spMkLst>
            <pc:docMk/>
            <pc:sldMk cId="1234842898" sldId="346"/>
            <ac:spMk id="5" creationId="{CFB8BC51-9DE7-4AB0-ACB7-8489288D6DDF}"/>
          </ac:spMkLst>
        </pc:spChg>
      </pc:sldChg>
      <pc:sldChg chg="modSp add modAnim modNotesTx">
        <pc:chgData name="Monica Christofferson" userId="f33b58f5-014c-4ef7-a47c-52d4b4faba42" providerId="ADAL" clId="{6A255ED0-0C73-49C5-9C4E-A68C30BBFC10}" dt="2020-11-11T22:47:41.071" v="18" actId="6549"/>
        <pc:sldMkLst>
          <pc:docMk/>
          <pc:sldMk cId="2939571464" sldId="347"/>
        </pc:sldMkLst>
        <pc:spChg chg="mod">
          <ac:chgData name="Monica Christofferson" userId="f33b58f5-014c-4ef7-a47c-52d4b4faba42" providerId="ADAL" clId="{6A255ED0-0C73-49C5-9C4E-A68C30BBFC10}" dt="2020-11-11T22:47:12.077" v="1"/>
          <ac:spMkLst>
            <pc:docMk/>
            <pc:sldMk cId="2939571464" sldId="347"/>
            <ac:spMk id="163" creationId="{00000000-0000-0000-0000-000000000000}"/>
          </ac:spMkLst>
        </pc:spChg>
        <pc:spChg chg="mod">
          <ac:chgData name="Monica Christofferson" userId="f33b58f5-014c-4ef7-a47c-52d4b4faba42" providerId="ADAL" clId="{6A255ED0-0C73-49C5-9C4E-A68C30BBFC10}" dt="2020-11-11T22:47:26.034" v="2"/>
          <ac:spMkLst>
            <pc:docMk/>
            <pc:sldMk cId="2939571464" sldId="347"/>
            <ac:spMk id="164" creationId="{00000000-0000-0000-0000-000000000000}"/>
          </ac:spMkLst>
        </pc:spChg>
      </pc:sldChg>
      <pc:sldChg chg="modSp ord">
        <pc:chgData name="Monica Christofferson" userId="f33b58f5-014c-4ef7-a47c-52d4b4faba42" providerId="ADAL" clId="{6A255ED0-0C73-49C5-9C4E-A68C30BBFC10}" dt="2020-11-11T23:11:20.433" v="68"/>
        <pc:sldMkLst>
          <pc:docMk/>
          <pc:sldMk cId="1202435253" sldId="348"/>
        </pc:sldMkLst>
        <pc:spChg chg="mod">
          <ac:chgData name="Monica Christofferson" userId="f33b58f5-014c-4ef7-a47c-52d4b4faba42" providerId="ADAL" clId="{6A255ED0-0C73-49C5-9C4E-A68C30BBFC10}" dt="2020-11-11T23:10:28.557" v="67" actId="20577"/>
          <ac:spMkLst>
            <pc:docMk/>
            <pc:sldMk cId="1202435253" sldId="348"/>
            <ac:spMk id="530" creationId="{00000000-0000-0000-0000-000000000000}"/>
          </ac:spMkLst>
        </pc:spChg>
      </pc:sldChg>
      <pc:sldChg chg="modNotesTx">
        <pc:chgData name="Monica Christofferson" userId="f33b58f5-014c-4ef7-a47c-52d4b4faba42" providerId="ADAL" clId="{6A255ED0-0C73-49C5-9C4E-A68C30BBFC10}" dt="2020-11-11T23:19:29.967" v="74" actId="20577"/>
        <pc:sldMkLst>
          <pc:docMk/>
          <pc:sldMk cId="3461169881" sldId="350"/>
        </pc:sldMkLst>
      </pc:sldChg>
      <pc:sldMasterChg chg="modTransition modSldLayout">
        <pc:chgData name="Monica Christofferson" userId="f33b58f5-014c-4ef7-a47c-52d4b4faba42" providerId="ADAL" clId="{6A255ED0-0C73-49C5-9C4E-A68C30BBFC10}" dt="2020-11-11T23:28:45.829" v="80"/>
        <pc:sldMasterMkLst>
          <pc:docMk/>
          <pc:sldMasterMk cId="2391749714" sldId="2147483663"/>
        </pc:sldMasterMkLst>
        <pc:sldLayoutChg chg="modTransition">
          <pc:chgData name="Monica Christofferson" userId="f33b58f5-014c-4ef7-a47c-52d4b4faba42" providerId="ADAL" clId="{6A255ED0-0C73-49C5-9C4E-A68C30BBFC10}" dt="2020-11-11T23:28:45.829" v="80"/>
          <pc:sldLayoutMkLst>
            <pc:docMk/>
            <pc:sldMasterMk cId="2391749714" sldId="2147483663"/>
            <pc:sldLayoutMk cId="2916372061" sldId="2147483664"/>
          </pc:sldLayoutMkLst>
        </pc:sldLayoutChg>
        <pc:sldLayoutChg chg="modTransition">
          <pc:chgData name="Monica Christofferson" userId="f33b58f5-014c-4ef7-a47c-52d4b4faba42" providerId="ADAL" clId="{6A255ED0-0C73-49C5-9C4E-A68C30BBFC10}" dt="2020-11-11T23:28:45.829" v="80"/>
          <pc:sldLayoutMkLst>
            <pc:docMk/>
            <pc:sldMasterMk cId="2391749714" sldId="2147483663"/>
            <pc:sldLayoutMk cId="3437041526" sldId="2147483665"/>
          </pc:sldLayoutMkLst>
        </pc:sldLayoutChg>
        <pc:sldLayoutChg chg="modTransition">
          <pc:chgData name="Monica Christofferson" userId="f33b58f5-014c-4ef7-a47c-52d4b4faba42" providerId="ADAL" clId="{6A255ED0-0C73-49C5-9C4E-A68C30BBFC10}" dt="2020-11-11T23:28:45.829" v="80"/>
          <pc:sldLayoutMkLst>
            <pc:docMk/>
            <pc:sldMasterMk cId="2391749714" sldId="2147483663"/>
            <pc:sldLayoutMk cId="3856159287" sldId="2147483666"/>
          </pc:sldLayoutMkLst>
        </pc:sldLayoutChg>
        <pc:sldLayoutChg chg="modTransition">
          <pc:chgData name="Monica Christofferson" userId="f33b58f5-014c-4ef7-a47c-52d4b4faba42" providerId="ADAL" clId="{6A255ED0-0C73-49C5-9C4E-A68C30BBFC10}" dt="2020-11-11T23:28:45.829" v="80"/>
          <pc:sldLayoutMkLst>
            <pc:docMk/>
            <pc:sldMasterMk cId="2391749714" sldId="2147483663"/>
            <pc:sldLayoutMk cId="3810263998" sldId="2147483667"/>
          </pc:sldLayoutMkLst>
        </pc:sldLayoutChg>
        <pc:sldLayoutChg chg="modTransition">
          <pc:chgData name="Monica Christofferson" userId="f33b58f5-014c-4ef7-a47c-52d4b4faba42" providerId="ADAL" clId="{6A255ED0-0C73-49C5-9C4E-A68C30BBFC10}" dt="2020-11-11T23:28:45.829" v="80"/>
          <pc:sldLayoutMkLst>
            <pc:docMk/>
            <pc:sldMasterMk cId="2391749714" sldId="2147483663"/>
            <pc:sldLayoutMk cId="1409136757" sldId="2147483668"/>
          </pc:sldLayoutMkLst>
        </pc:sldLayoutChg>
        <pc:sldLayoutChg chg="modTransition">
          <pc:chgData name="Monica Christofferson" userId="f33b58f5-014c-4ef7-a47c-52d4b4faba42" providerId="ADAL" clId="{6A255ED0-0C73-49C5-9C4E-A68C30BBFC10}" dt="2020-11-11T23:28:45.829" v="80"/>
          <pc:sldLayoutMkLst>
            <pc:docMk/>
            <pc:sldMasterMk cId="2391749714" sldId="2147483663"/>
            <pc:sldLayoutMk cId="1318082849" sldId="2147483669"/>
          </pc:sldLayoutMkLst>
        </pc:sldLayoutChg>
        <pc:sldLayoutChg chg="modTransition">
          <pc:chgData name="Monica Christofferson" userId="f33b58f5-014c-4ef7-a47c-52d4b4faba42" providerId="ADAL" clId="{6A255ED0-0C73-49C5-9C4E-A68C30BBFC10}" dt="2020-11-11T23:28:45.829" v="80"/>
          <pc:sldLayoutMkLst>
            <pc:docMk/>
            <pc:sldMasterMk cId="2391749714" sldId="2147483663"/>
            <pc:sldLayoutMk cId="3031065137" sldId="2147483670"/>
          </pc:sldLayoutMkLst>
        </pc:sldLayoutChg>
        <pc:sldLayoutChg chg="modTransition">
          <pc:chgData name="Monica Christofferson" userId="f33b58f5-014c-4ef7-a47c-52d4b4faba42" providerId="ADAL" clId="{6A255ED0-0C73-49C5-9C4E-A68C30BBFC10}" dt="2020-11-11T23:28:45.829" v="80"/>
          <pc:sldLayoutMkLst>
            <pc:docMk/>
            <pc:sldMasterMk cId="2391749714" sldId="2147483663"/>
            <pc:sldLayoutMk cId="662718392" sldId="2147483671"/>
          </pc:sldLayoutMkLst>
        </pc:sldLayoutChg>
        <pc:sldLayoutChg chg="modTransition">
          <pc:chgData name="Monica Christofferson" userId="f33b58f5-014c-4ef7-a47c-52d4b4faba42" providerId="ADAL" clId="{6A255ED0-0C73-49C5-9C4E-A68C30BBFC10}" dt="2020-11-11T23:28:45.829" v="80"/>
          <pc:sldLayoutMkLst>
            <pc:docMk/>
            <pc:sldMasterMk cId="2391749714" sldId="2147483663"/>
            <pc:sldLayoutMk cId="446112266" sldId="2147483673"/>
          </pc:sldLayoutMkLst>
        </pc:sldLayoutChg>
        <pc:sldLayoutChg chg="modTransition">
          <pc:chgData name="Monica Christofferson" userId="f33b58f5-014c-4ef7-a47c-52d4b4faba42" providerId="ADAL" clId="{6A255ED0-0C73-49C5-9C4E-A68C30BBFC10}" dt="2020-11-11T23:28:45.829" v="80"/>
          <pc:sldLayoutMkLst>
            <pc:docMk/>
            <pc:sldMasterMk cId="2391749714" sldId="2147483663"/>
            <pc:sldLayoutMk cId="2588948608"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cholar.google.com/scholar_case?case=437756200530401892&amp;q=Iowa+v.+barclay&amp;hl=en&amp;as_sdt=4006&amp;as_ylo=201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8" Type="http://schemas.openxmlformats.org/officeDocument/2006/relationships/hyperlink" Target="https://law.justia.com/constitution/us/amendment-06/20-post-conviction-proceedings.html#tc-435" TargetMode="External"/><Relationship Id="rId3" Type="http://schemas.openxmlformats.org/officeDocument/2006/relationships/hyperlink" Target="https://law.justia.com/constitution/us/amendment-06/20-post-conviction-proceedings.html#fn-433" TargetMode="External"/><Relationship Id="rId7" Type="http://schemas.openxmlformats.org/officeDocument/2006/relationships/hyperlink" Target="https://law.justia.com/constitution/us/amendment-06/20-post-conviction-proceedings.html#tc-434"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law.justia.com/constitution/us/amendment-06/20-post-conviction-proceedings.html#tc-433" TargetMode="External"/><Relationship Id="rId5" Type="http://schemas.openxmlformats.org/officeDocument/2006/relationships/hyperlink" Target="https://law.justia.com/constitution/us/amendment-06/20-post-conviction-proceedings.html#fn-435" TargetMode="External"/><Relationship Id="rId4" Type="http://schemas.openxmlformats.org/officeDocument/2006/relationships/hyperlink" Target="https://law.justia.com/constitution/us/amendment-06/20-post-conviction-proceedings.html#fn-434" TargetMode="Externa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cholar.google.com/scholar_case?case=6580022467069018400&amp;q=shambley&amp;hl=en&amp;as_sdt=4,28"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 A jurisdiction deciding not to fund a DTC is also not a violation since there is no fundamental right to participate in a DTC</a:t>
            </a:r>
            <a:endParaRPr/>
          </a:p>
          <a:p>
            <a:pPr marL="0" lvl="0" indent="0" algn="l" rtl="0">
              <a:spcBef>
                <a:spcPts val="0"/>
              </a:spcBef>
              <a:spcAft>
                <a:spcPts val="0"/>
              </a:spcAft>
              <a:buNone/>
            </a:pPr>
            <a:r>
              <a:rPr lang="en-US"/>
              <a:t>Lomont- DUI- received a plea in which he was to participate in a drug diversion program- county didn’t have one- alleged that the lack of a diversion program violated his constitutional rights his argument was that different punishments were given to individuals who committed the same crime based simple on the availability of a diversion program in their county- was treated no different than drug offenders similarly situated in that county. </a:t>
            </a:r>
            <a:endParaRPr/>
          </a:p>
        </p:txBody>
      </p:sp>
      <p:sp>
        <p:nvSpPr>
          <p:cNvPr id="161" name="Google Shape;161;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 A jurisdiction deciding not to fund a DTC is also not a violation since there is no fundamental right to participate in a DTC</a:t>
            </a:r>
            <a:endParaRPr dirty="0"/>
          </a:p>
          <a:p>
            <a:pPr marL="0" lvl="0" indent="0" algn="l" rtl="0">
              <a:spcBef>
                <a:spcPts val="0"/>
              </a:spcBef>
              <a:spcAft>
                <a:spcPts val="0"/>
              </a:spcAft>
              <a:buNone/>
            </a:pPr>
            <a:r>
              <a:rPr lang="en-US" dirty="0"/>
              <a:t> </a:t>
            </a:r>
            <a:endParaRPr dirty="0"/>
          </a:p>
        </p:txBody>
      </p:sp>
      <p:sp>
        <p:nvSpPr>
          <p:cNvPr id="161" name="Google Shape;161;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147345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The U.S. Supreme Court has held that discriminatory impact of a law or practice does not, by itself, make the law or practice unconstitutional. Proof of discriminatory </a:t>
            </a:r>
            <a:r>
              <a:rPr lang="en-US" sz="1200" b="0" i="1" u="none" strike="noStrike" cap="none" dirty="0">
                <a:solidFill>
                  <a:schemeClr val="dk1"/>
                </a:solidFill>
                <a:effectLst/>
                <a:latin typeface="Calibri"/>
                <a:ea typeface="Calibri"/>
                <a:cs typeface="Calibri"/>
                <a:sym typeface="Calibri"/>
              </a:rPr>
              <a:t>intent</a:t>
            </a:r>
            <a:r>
              <a:rPr lang="en-US" sz="1200" b="0" i="0" u="none" strike="noStrike" cap="none" dirty="0">
                <a:solidFill>
                  <a:schemeClr val="dk1"/>
                </a:solidFill>
                <a:effectLst/>
                <a:latin typeface="Calibri"/>
                <a:ea typeface="Calibri"/>
                <a:cs typeface="Calibri"/>
                <a:sym typeface="Calibri"/>
              </a:rPr>
              <a:t> is required to show a violation of the Equal Protection Clause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Village of Arlington Heights v. Metro. </a:t>
            </a:r>
            <a:r>
              <a:rPr lang="en-US" sz="1200" b="1" i="0" u="none" strike="noStrike" cap="none" dirty="0" err="1">
                <a:solidFill>
                  <a:schemeClr val="dk1"/>
                </a:solidFill>
                <a:effectLst/>
                <a:latin typeface="Calibri"/>
                <a:ea typeface="Calibri"/>
                <a:cs typeface="Calibri"/>
                <a:sym typeface="Calibri"/>
              </a:rPr>
              <a:t>Hous</a:t>
            </a:r>
            <a:r>
              <a:rPr lang="en-US" sz="1200" b="1" i="0" u="none" strike="noStrike" cap="none" dirty="0">
                <a:solidFill>
                  <a:schemeClr val="dk1"/>
                </a:solidFill>
                <a:effectLst/>
                <a:latin typeface="Calibri"/>
                <a:ea typeface="Calibri"/>
                <a:cs typeface="Calibri"/>
                <a:sym typeface="Calibri"/>
              </a:rPr>
              <a:t>. Dev. Corp., 429 U.S. 252 (1976) (holding that “[p]roof of racially discriminatory intent or purpose is required to show a violation of the Equal Protection Clause”); </a:t>
            </a:r>
            <a:r>
              <a:rPr lang="en-US" sz="1200" b="0" i="0" u="none" strike="noStrike" cap="none" dirty="0">
                <a:solidFill>
                  <a:schemeClr val="dk1"/>
                </a:solidFill>
                <a:effectLst/>
                <a:latin typeface="Calibri"/>
                <a:ea typeface="Calibri"/>
                <a:cs typeface="Calibri"/>
                <a:sym typeface="Calibri"/>
              </a:rPr>
              <a:t>Washington v. Davis, 426 U.S. 229, 96 S. Ct. 2040 (1976)(“A rule that a statute designed to serve neutral ends is nevertheless invalid, absent compelling justification, if in practice it benefits or burdens one race more than another would be far reaching and would raise serious questions about, and perhaps invalidate, a whole range of tax, welfare, public service, regulatory, and licensing statutes that may be more burdensome to the poor and to the average black than to the more affluent white”); United States v. Armstrong, 517 U.S. 456 (1996). </a:t>
            </a:r>
            <a:r>
              <a:rPr lang="en-US" sz="1200" b="0" i="1" u="none" strike="noStrike" cap="none" dirty="0">
                <a:solidFill>
                  <a:schemeClr val="dk1"/>
                </a:solidFill>
                <a:effectLst/>
                <a:latin typeface="Calibri"/>
                <a:ea typeface="Calibri"/>
                <a:cs typeface="Calibri"/>
                <a:sym typeface="Calibri"/>
              </a:rPr>
              <a:t>See also,</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Oyler</a:t>
            </a:r>
            <a:r>
              <a:rPr lang="en-US" sz="1200" b="0" i="0" u="none" strike="noStrike" cap="none" dirty="0">
                <a:solidFill>
                  <a:schemeClr val="dk1"/>
                </a:solidFill>
                <a:effectLst/>
                <a:latin typeface="Calibri"/>
                <a:ea typeface="Calibri"/>
                <a:cs typeface="Calibri"/>
                <a:sym typeface="Calibri"/>
              </a:rPr>
              <a:t> v. Boles, 368 U.S. 448  (1962) (finding that the “conscious exercise of some selectivity in enforcement is not in itself a federal constitutional violation” but that equal protection prohibits prosecutors from deliberately basing their decision to prosecute on "an unjustifiable standard such as race, religion, or other arbitrary classification,").  </a:t>
            </a:r>
          </a:p>
          <a:p>
            <a:pPr marL="0" lvl="0" indent="0" algn="l" rtl="0">
              <a:spcBef>
                <a:spcPts val="0"/>
              </a:spcBef>
              <a:spcAft>
                <a:spcPts val="0"/>
              </a:spcAft>
              <a:buNone/>
            </a:pPr>
            <a:endParaRPr dirty="0"/>
          </a:p>
        </p:txBody>
      </p:sp>
      <p:sp>
        <p:nvSpPr>
          <p:cNvPr id="170" name="Google Shape;170;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is an affirmative burden on the court system </a:t>
            </a:r>
            <a:endParaRPr/>
          </a:p>
        </p:txBody>
      </p:sp>
      <p:sp>
        <p:nvSpPr>
          <p:cNvPr id="179" name="Google Shape;179;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Relying on US v. </a:t>
            </a:r>
            <a:r>
              <a:rPr lang="en-US" sz="1200" b="0" i="0" u="none" strike="noStrike" cap="none" dirty="0" err="1">
                <a:solidFill>
                  <a:schemeClr val="dk1"/>
                </a:solidFill>
                <a:effectLst/>
                <a:latin typeface="Calibri"/>
                <a:ea typeface="Calibri"/>
                <a:cs typeface="Calibri"/>
                <a:sym typeface="Calibri"/>
              </a:rPr>
              <a:t>Carolene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Producs</a:t>
            </a:r>
            <a:r>
              <a:rPr lang="en-US" sz="1200" b="0" i="0" u="none" strike="noStrike" cap="none" dirty="0">
                <a:solidFill>
                  <a:schemeClr val="dk1"/>
                </a:solidFill>
                <a:effectLst/>
                <a:latin typeface="Calibri"/>
                <a:ea typeface="Calibri"/>
                <a:cs typeface="Calibri"/>
                <a:sym typeface="Calibri"/>
              </a:rPr>
              <a:t> and Graham v. Richardson that set the basis- In </a:t>
            </a:r>
            <a:r>
              <a:rPr lang="en-US" sz="1200" b="0" i="1" u="none" strike="noStrike" cap="none" dirty="0">
                <a:solidFill>
                  <a:schemeClr val="dk1"/>
                </a:solidFill>
                <a:effectLst/>
                <a:latin typeface="Calibri"/>
                <a:ea typeface="Calibri"/>
                <a:cs typeface="Calibri"/>
                <a:sym typeface="Calibri"/>
              </a:rPr>
              <a:t>Bernal v. Fainter</a:t>
            </a:r>
            <a:r>
              <a:rPr lang="en-US" sz="1200" b="0" i="0" u="none" strike="noStrike" cap="none" dirty="0">
                <a:solidFill>
                  <a:schemeClr val="dk1"/>
                </a:solidFill>
                <a:effectLst/>
                <a:latin typeface="Calibri"/>
                <a:ea typeface="Calibri"/>
                <a:cs typeface="Calibri"/>
                <a:sym typeface="Calibri"/>
              </a:rPr>
              <a:t>, the U.S. Supreme Court explicitly held that “a state law that discriminates on the basis of alienage can be sustained only if it can withstand strict judicial scrutiny.”</a:t>
            </a:r>
          </a:p>
          <a:p>
            <a:pPr marL="0" lvl="0" indent="0" algn="l" rtl="0">
              <a:spcBef>
                <a:spcPts val="0"/>
              </a:spcBef>
              <a:spcAft>
                <a:spcPts val="0"/>
              </a:spcAft>
              <a:buNone/>
            </a:pPr>
            <a:endParaRPr dirty="0"/>
          </a:p>
        </p:txBody>
      </p:sp>
      <p:sp>
        <p:nvSpPr>
          <p:cNvPr id="187" name="Google Shape;187;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1" u="none" strike="noStrike" cap="none" dirty="0">
                <a:solidFill>
                  <a:schemeClr val="dk1"/>
                </a:solidFill>
                <a:effectLst/>
                <a:latin typeface="Calibri"/>
                <a:ea typeface="Calibri"/>
                <a:cs typeface="Calibri"/>
                <a:sym typeface="Calibri"/>
              </a:rPr>
              <a:t>Plyler v. United States</a:t>
            </a:r>
            <a:r>
              <a:rPr lang="en-US" sz="1200" b="0" i="0" u="none" strike="noStrike" cap="none" dirty="0">
                <a:solidFill>
                  <a:schemeClr val="dk1"/>
                </a:solidFill>
                <a:effectLst/>
                <a:latin typeface="Calibri"/>
                <a:ea typeface="Calibri"/>
                <a:cs typeface="Calibri"/>
                <a:sym typeface="Calibri"/>
              </a:rPr>
              <a:t>, the U.S. Supreme Court held, “[w]e reject the claim that ‘illegal aliens’ are a ‘suspect class.’ No case in which we have attempted to define a suspect class . . . has addressed the status of persons unlawfully in our country</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main focus on that decision was whether he could complete the terms of probation- aka drug treatment. Because the “</a:t>
            </a:r>
            <a:r>
              <a:rPr lang="en-US" sz="1100" dirty="0">
                <a:latin typeface="Arial"/>
                <a:ea typeface="Arial"/>
                <a:cs typeface="Arial"/>
                <a:sym typeface="Arial"/>
              </a:rPr>
              <a:t>primary purpose and condition of that probation-- that the defendant obtain drug treatment--cannot be effectively achieved” they affirmed the lower court decision.  </a:t>
            </a:r>
            <a:endParaRPr dirty="0"/>
          </a:p>
        </p:txBody>
      </p:sp>
      <p:sp>
        <p:nvSpPr>
          <p:cNvPr id="195" name="Google Shape;195;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The U.S. Supreme Court, in </a:t>
            </a:r>
            <a:r>
              <a:rPr lang="en-US" sz="1200" b="0" i="1" u="none" strike="noStrike" cap="none" dirty="0">
                <a:solidFill>
                  <a:schemeClr val="dk1"/>
                </a:solidFill>
                <a:effectLst/>
                <a:latin typeface="Calibri"/>
                <a:ea typeface="Calibri"/>
                <a:cs typeface="Calibri"/>
                <a:sym typeface="Calibri"/>
              </a:rPr>
              <a:t>Williams v. Illinois</a:t>
            </a:r>
            <a:r>
              <a:rPr lang="en-US" sz="1200" b="0" i="0" u="none" strike="noStrike" cap="none" dirty="0">
                <a:solidFill>
                  <a:schemeClr val="dk1"/>
                </a:solidFill>
                <a:effectLst/>
                <a:latin typeface="Calibri"/>
                <a:ea typeface="Calibri"/>
                <a:cs typeface="Calibri"/>
                <a:sym typeface="Calibri"/>
              </a:rPr>
              <a:t>, held that “the Equal Protection Clause of the Fourteenth Amendment requires that the statutory ceiling placed on imprisonment for any substantive offense be the same for all defendants irrespective of their economic status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State v. Shelton- arrested for driving his tractor while intoxicated </a:t>
            </a:r>
            <a:endParaRPr dirty="0"/>
          </a:p>
          <a:p>
            <a:pPr marL="0" lvl="0" indent="0" algn="l" rtl="0">
              <a:spcBef>
                <a:spcPts val="0"/>
              </a:spcBef>
              <a:spcAft>
                <a:spcPts val="0"/>
              </a:spcAft>
              <a:buNone/>
            </a:pPr>
            <a:r>
              <a:rPr lang="en-US" dirty="0"/>
              <a:t>If you prove the inability to pay- If you have found they have the ability to pay and have not/will not that is different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People v. Trask, Court of Appeals Third District of CA 201- cannot terminate from drug court program due to inability to pay</a:t>
            </a:r>
            <a:endParaRPr dirty="0"/>
          </a:p>
          <a:p>
            <a:pPr marL="0" lvl="0" indent="0" algn="l" rtl="0">
              <a:spcBef>
                <a:spcPts val="0"/>
              </a:spcBef>
              <a:spcAft>
                <a:spcPts val="0"/>
              </a:spcAft>
              <a:buNone/>
            </a:pPr>
            <a:r>
              <a:rPr lang="en-US" dirty="0"/>
              <a:t>D was found eligible and enrolled in diversion program- the specific diversion program ordered had intake and monthly fees- D couldn’t pay and no programs could help- terminated her and sentenced her to 3 years</a:t>
            </a:r>
            <a:endParaRPr dirty="0"/>
          </a:p>
          <a:p>
            <a:pPr marL="0" lvl="0" indent="0" algn="l" rtl="0">
              <a:spcBef>
                <a:spcPts val="0"/>
              </a:spcBef>
              <a:spcAft>
                <a:spcPts val="0"/>
              </a:spcAft>
              <a:buNone/>
            </a:pPr>
            <a:r>
              <a:rPr lang="en-US" dirty="0"/>
              <a:t>“Will not allow the statute to be construed to provide an additional grounds for termination of diversion-- the inability to pay fees.”</a:t>
            </a:r>
            <a:endParaRPr dirty="0"/>
          </a:p>
          <a:p>
            <a:pPr marL="0" lvl="0" indent="0" algn="l" rtl="0">
              <a:spcBef>
                <a:spcPts val="0"/>
              </a:spcBef>
              <a:spcAft>
                <a:spcPts val="0"/>
              </a:spcAft>
              <a:buNone/>
            </a:pPr>
            <a:endParaRPr dirty="0"/>
          </a:p>
        </p:txBody>
      </p:sp>
      <p:sp>
        <p:nvSpPr>
          <p:cNvPr id="203" name="Google Shape;203;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Although DTC should be serving high risk/high need there is the practical reality that there may not be the resources and supervision necessary for an individual. </a:t>
            </a:r>
            <a:endParaRPr/>
          </a:p>
          <a:p>
            <a:pPr marL="0" lvl="0" indent="0" algn="l" rtl="0">
              <a:spcBef>
                <a:spcPts val="0"/>
              </a:spcBef>
              <a:spcAft>
                <a:spcPts val="0"/>
              </a:spcAft>
              <a:buNone/>
            </a:pPr>
            <a:r>
              <a:rPr lang="en-US"/>
              <a:t>Happens a lot with mental health due to limited resources</a:t>
            </a:r>
            <a:endParaRPr/>
          </a:p>
          <a:p>
            <a:pPr marL="0" lvl="0" indent="0" algn="l" rtl="0">
              <a:spcBef>
                <a:spcPts val="0"/>
              </a:spcBef>
              <a:spcAft>
                <a:spcPts val="0"/>
              </a:spcAft>
              <a:buNone/>
            </a:pPr>
            <a:endParaRPr/>
          </a:p>
        </p:txBody>
      </p:sp>
      <p:sp>
        <p:nvSpPr>
          <p:cNvPr id="212" name="Google Shape;212;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1" name="Google Shape;221;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n-US" sz="1000" b="1">
                <a:latin typeface="Arial"/>
                <a:ea typeface="Arial"/>
                <a:cs typeface="Arial"/>
                <a:sym typeface="Arial"/>
              </a:rPr>
              <a:t>ADA: </a:t>
            </a:r>
            <a:r>
              <a:rPr lang="en-US" sz="1000" u="sng">
                <a:solidFill>
                  <a:srgbClr val="333333"/>
                </a:solidFill>
                <a:highlight>
                  <a:srgbClr val="FFFFFF"/>
                </a:highlight>
                <a:latin typeface="Arial"/>
                <a:ea typeface="Arial"/>
                <a:cs typeface="Arial"/>
                <a:sym typeface="Arial"/>
                <a:hlinkClick r:id="rId3"/>
              </a:rPr>
              <a:t>State v. Barclay, ___ N.W. 2d ___ (Iowa Court of Appeals 1/11/2017)</a:t>
            </a:r>
            <a:r>
              <a:rPr lang="en-US" sz="1000">
                <a:solidFill>
                  <a:srgbClr val="333333"/>
                </a:solidFill>
                <a:highlight>
                  <a:srgbClr val="FFFFFF"/>
                </a:highlight>
                <a:latin typeface="Arial"/>
                <a:ea typeface="Arial"/>
                <a:cs typeface="Arial"/>
                <a:sym typeface="Arial"/>
              </a:rPr>
              <a:t> (Defendant asserts he was denied access to drug court because of his mental health disability—a violation of the Americans with Disabilities Act-ADA.  The</a:t>
            </a:r>
            <a:r>
              <a:rPr lang="en-US" sz="1000" b="1">
                <a:solidFill>
                  <a:srgbClr val="333333"/>
                </a:solidFill>
                <a:highlight>
                  <a:srgbClr val="FFFFFF"/>
                </a:highlight>
                <a:latin typeface="Arial"/>
                <a:ea typeface="Arial"/>
                <a:cs typeface="Arial"/>
                <a:sym typeface="Arial"/>
              </a:rPr>
              <a:t> court doubted whether the ADA provides rights at sentencing</a:t>
            </a:r>
            <a:r>
              <a:rPr lang="en-US" sz="1000">
                <a:solidFill>
                  <a:srgbClr val="333333"/>
                </a:solidFill>
                <a:highlight>
                  <a:srgbClr val="FFFFFF"/>
                </a:highlight>
                <a:latin typeface="Arial"/>
                <a:ea typeface="Arial"/>
                <a:cs typeface="Arial"/>
                <a:sym typeface="Arial"/>
              </a:rPr>
              <a:t> and held that </a:t>
            </a:r>
            <a:r>
              <a:rPr lang="en-US" sz="1000" b="1">
                <a:solidFill>
                  <a:srgbClr val="333333"/>
                </a:solidFill>
                <a:highlight>
                  <a:srgbClr val="FFFFFF"/>
                </a:highlight>
                <a:latin typeface="Arial"/>
                <a:ea typeface="Arial"/>
                <a:cs typeface="Arial"/>
                <a:sym typeface="Arial"/>
              </a:rPr>
              <a:t>Barclay had not proven his mental illness hampered a major life activity.</a:t>
            </a:r>
            <a:r>
              <a:rPr lang="en-US" sz="1000">
                <a:solidFill>
                  <a:srgbClr val="333333"/>
                </a:solidFill>
                <a:highlight>
                  <a:srgbClr val="FFFFFF"/>
                </a:highlight>
                <a:latin typeface="Arial"/>
                <a:ea typeface="Arial"/>
                <a:cs typeface="Arial"/>
                <a:sym typeface="Arial"/>
              </a:rPr>
              <a:t>  The court also noted Barclay had not properly preserved his equal protection argument.)</a:t>
            </a:r>
            <a:endParaRPr/>
          </a:p>
        </p:txBody>
      </p:sp>
      <p:sp>
        <p:nvSpPr>
          <p:cNvPr id="230" name="Google Shape;230;p1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254" indent="-237127" defTabSz="948507">
              <a:defRPr/>
            </a:pPr>
            <a:r>
              <a:rPr lang="en-US" dirty="0"/>
              <a:t>The Center for Court Innovation seeks to help create a more effective and humane justice system through:</a:t>
            </a:r>
            <a:endParaRPr lang="en-US" sz="1900" dirty="0">
              <a:solidFill>
                <a:prstClr val="black"/>
              </a:solidFill>
            </a:endParaRP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3128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If the prescription use INTERFERES with the treatment- keep that in mind as we go forward the next few slides</a:t>
            </a:r>
            <a:endParaRPr/>
          </a:p>
        </p:txBody>
      </p:sp>
      <p:sp>
        <p:nvSpPr>
          <p:cNvPr id="239" name="Google Shape;239;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Same focus here- not the use of the drug as much as whether it interferes with the treatment goals </a:t>
            </a:r>
            <a:endParaRPr/>
          </a:p>
          <a:p>
            <a:pPr marL="0" lvl="0" indent="0" algn="l" rtl="0">
              <a:spcBef>
                <a:spcPts val="0"/>
              </a:spcBef>
              <a:spcAft>
                <a:spcPts val="0"/>
              </a:spcAft>
              <a:buNone/>
            </a:pPr>
            <a:r>
              <a:rPr lang="en-US"/>
              <a:t>OK= Medicinal legal</a:t>
            </a:r>
            <a:endParaRPr/>
          </a:p>
          <a:p>
            <a:pPr marL="0" lvl="0" indent="0" algn="l" rtl="0">
              <a:spcBef>
                <a:spcPts val="0"/>
              </a:spcBef>
              <a:spcAft>
                <a:spcPts val="0"/>
              </a:spcAft>
              <a:buNone/>
            </a:pPr>
            <a:endParaRPr/>
          </a:p>
        </p:txBody>
      </p:sp>
      <p:sp>
        <p:nvSpPr>
          <p:cNvPr id="248" name="Google Shape;248;p1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Some commentators have asserted that drug court participants may have a fundamental constitutional right, or a statutory right under the Americans with Disabilities Act, to receive MAT (Legal Action Center, 2009). If this assertion is correct, then drug courts would require a compelling state interest or a substantial reason to deny MAT. The court’s ruling would also need to be narrowly tailored to achieve legitimate government aims (see, e.g., People v. Hackler, 1993).</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8</a:t>
            </a:r>
            <a:r>
              <a:rPr lang="en-US" sz="1200" b="0" i="0" baseline="30000">
                <a:solidFill>
                  <a:schemeClr val="dk1"/>
                </a:solidFill>
                <a:latin typeface="Calibri"/>
                <a:ea typeface="Calibri"/>
                <a:cs typeface="Calibri"/>
                <a:sym typeface="Calibri"/>
              </a:rPr>
              <a:t>th</a:t>
            </a:r>
            <a:r>
              <a:rPr lang="en-US" sz="1200" b="0" i="0">
                <a:solidFill>
                  <a:schemeClr val="dk1"/>
                </a:solidFill>
                <a:latin typeface="Calibri"/>
                <a:ea typeface="Calibri"/>
                <a:cs typeface="Calibri"/>
                <a:sym typeface="Calibri"/>
              </a:rPr>
              <a:t> amendment- Excessive bail shall not be required, nor excessive fines imposed, nor cruel and unusual punishments inflicted.</a:t>
            </a:r>
            <a:endParaRPr/>
          </a:p>
        </p:txBody>
      </p:sp>
      <p:sp>
        <p:nvSpPr>
          <p:cNvPr id="257" name="Google Shape;257;p1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e21691454_0_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e21691454_0_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reference </a:t>
            </a:r>
            <a:endParaRPr/>
          </a:p>
        </p:txBody>
      </p:sp>
      <p:sp>
        <p:nvSpPr>
          <p:cNvPr id="266" name="Google Shape;266;g5e21691454_0_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4" name="Google Shape;274;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Knowingly, voluntarily, and intelligently given- it is the responsibility of both the DA, Defense Counsel and the court to ensure participants understand the rights they are giving up by participating in the program</a:t>
            </a:r>
            <a:endParaRPr dirty="0"/>
          </a:p>
          <a:p>
            <a:pPr marL="0" marR="0" lvl="0" indent="0" algn="l" rtl="0">
              <a:lnSpc>
                <a:spcPct val="100000"/>
              </a:lnSpc>
              <a:spcBef>
                <a:spcPts val="0"/>
              </a:spcBef>
              <a:spcAft>
                <a:spcPts val="0"/>
              </a:spcAft>
              <a:buClr>
                <a:schemeClr val="dk1"/>
              </a:buClr>
              <a:buSzPts val="1200"/>
              <a:buFont typeface="Calibri"/>
              <a:buNone/>
            </a:pPr>
            <a:r>
              <a:rPr lang="en-US" dirty="0"/>
              <a:t>Critique of early drug courts was that they were so focused on efficiency and streamlining the process they ran the risk of violating participants due process – a lot of that focus has changed through the emphasis of communication and treatment but still an issue </a:t>
            </a:r>
            <a:endParaRPr dirty="0"/>
          </a:p>
          <a:p>
            <a:pPr marL="0" lvl="0" indent="0" algn="l" rtl="0">
              <a:spcBef>
                <a:spcPts val="0"/>
              </a:spcBef>
              <a:spcAft>
                <a:spcPts val="0"/>
              </a:spcAft>
              <a:buNone/>
            </a:pPr>
            <a:endParaRPr dirty="0"/>
          </a:p>
        </p:txBody>
      </p:sp>
      <p:sp>
        <p:nvSpPr>
          <p:cNvPr id="281" name="Google Shape;281;p2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We will get to termination and sanctions later but this is important to know </a:t>
            </a:r>
            <a:endParaRPr/>
          </a:p>
          <a:p>
            <a:pPr marL="0" lvl="0" indent="0" algn="l" rtl="0">
              <a:spcBef>
                <a:spcPts val="0"/>
              </a:spcBef>
              <a:spcAft>
                <a:spcPts val="0"/>
              </a:spcAft>
              <a:buNone/>
            </a:pPr>
            <a:r>
              <a:rPr lang="en-US"/>
              <a:t>Just because you waive your right to appeal does not mean there can’t be an appellate review of due process concerns surrounding a termination hearing</a:t>
            </a:r>
            <a:endParaRPr/>
          </a:p>
          <a:p>
            <a:pPr marL="0" lvl="0" indent="0" algn="l" rtl="0">
              <a:spcBef>
                <a:spcPts val="0"/>
              </a:spcBef>
              <a:spcAft>
                <a:spcPts val="0"/>
              </a:spcAft>
              <a:buNone/>
            </a:pPr>
            <a:r>
              <a:rPr lang="en-US"/>
              <a:t>Waive your right to appeal your guilty plea but not your right to raise concerns based on how or why you may have been terminated from the program</a:t>
            </a:r>
            <a:endParaRPr/>
          </a:p>
        </p:txBody>
      </p:sp>
      <p:sp>
        <p:nvSpPr>
          <p:cNvPr id="291" name="Google Shape;291;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Due process rights are implicated here and what exact process is due will be covered in a few slides</a:t>
            </a:r>
            <a:endParaRPr/>
          </a:p>
          <a:p>
            <a:pPr marL="0" lvl="0" indent="0" algn="l" rtl="0">
              <a:spcBef>
                <a:spcPts val="0"/>
              </a:spcBef>
              <a:spcAft>
                <a:spcPts val="0"/>
              </a:spcAft>
              <a:buNone/>
            </a:pPr>
            <a:r>
              <a:rPr lang="en-US"/>
              <a:t>You don’t know ahead of time if you will want to contest the legitimacy of a drug test result or termination for circumstances which there are factual discrepancies about </a:t>
            </a:r>
            <a:endParaRPr/>
          </a:p>
        </p:txBody>
      </p:sp>
      <p:sp>
        <p:nvSpPr>
          <p:cNvPr id="300" name="Google Shape;300;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Pre plea or pretrial release will have different standards than this because a person has not committed a crime- something to keep in mind for diversion cases or when out on bond awaiting admittance into the program etc. </a:t>
            </a:r>
            <a:endParaRPr/>
          </a:p>
        </p:txBody>
      </p:sp>
      <p:sp>
        <p:nvSpPr>
          <p:cNvPr id="309" name="Google Shape;309;p2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8" name="Google Shape;318;p2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254" indent="-237127" defTabSz="948507">
              <a:defRPr/>
            </a:pPr>
            <a:r>
              <a:rPr lang="en-US" b="0" dirty="0"/>
              <a:t>Our operating projects are comprised of dozens of different court based, community based, and other programs. They are community courts, youth justice programs, and, re-entry programs, all over the NYC and NJ areas. Some examples are the Midtown Community Court, which was the first community court in the country, and the Red Hook Community Justice Center. These programs serve thousands of New Yorkers and we learn many lessons from their work. Mention ability to host site visits.</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8375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Pretrial/Bond: reasonable and based on individualized assessment that the person may use drugs during release (individualized suspicion=prior drug convictions &amp; self reported drug use)</a:t>
            </a:r>
            <a:endParaRPr/>
          </a:p>
        </p:txBody>
      </p:sp>
      <p:sp>
        <p:nvSpPr>
          <p:cNvPr id="325" name="Google Shape;325;p2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4" name="Google Shape;334;p2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r>
              <a:rPr lang="en-US"/>
              <a:t>Jackson v. Nixon, 747 F. 3d 537. (8th Cir. 2014) “parole stipulation requiring him to attend and complete a substance abuse program with religious content in order to be eligible for early parole violates the Establishment Clause of the First Amendment.”</a:t>
            </a:r>
            <a:endParaRPr/>
          </a:p>
          <a:p>
            <a:pPr marL="0" lvl="0" indent="0" algn="l" rtl="0">
              <a:spcBef>
                <a:spcPts val="0"/>
              </a:spcBef>
              <a:spcAft>
                <a:spcPts val="0"/>
              </a:spcAft>
              <a:buNone/>
            </a:pPr>
            <a:endParaRPr/>
          </a:p>
        </p:txBody>
      </p:sp>
      <p:sp>
        <p:nvSpPr>
          <p:cNvPr id="343" name="Google Shape;343;p2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As a practical matter you want to be sure that these alternatives are known to every participant- each participant must be aware they have the choice of programs </a:t>
            </a:r>
            <a:endParaRPr/>
          </a:p>
        </p:txBody>
      </p:sp>
      <p:sp>
        <p:nvSpPr>
          <p:cNvPr id="352" name="Google Shape;352;p2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0: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0" name="Google Shape;360;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3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r>
              <a:rPr lang="en-US"/>
              <a:t>People v. Rizzo, 842 N.E.2d 727, 727 (Ill. App. Ct. 2005)- factors mentioned above</a:t>
            </a:r>
            <a:endParaRPr/>
          </a:p>
          <a:p>
            <a:pPr marL="0" lvl="0" indent="0" algn="l" rtl="0">
              <a:spcBef>
                <a:spcPts val="0"/>
              </a:spcBef>
              <a:spcAft>
                <a:spcPts val="0"/>
              </a:spcAft>
              <a:buNone/>
            </a:pPr>
            <a:endParaRPr/>
          </a:p>
        </p:txBody>
      </p:sp>
      <p:sp>
        <p:nvSpPr>
          <p:cNvPr id="369" name="Google Shape;369;p3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7" name="Google Shape;377;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86" name="Google Shape;386;p3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6" name="Google Shape;396;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04" name="Google Shape;404;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a:t>
            </a:r>
          </a:p>
          <a:p>
            <a:r>
              <a:rPr lang="en-US" dirty="0"/>
              <a:t>conduct national field-based research on a wide variety of</a:t>
            </a:r>
          </a:p>
          <a:p>
            <a:r>
              <a:rPr lang="en-US" dirty="0"/>
              <a:t>subject matters as well as working closely with the state of New</a:t>
            </a:r>
          </a:p>
          <a:p>
            <a:r>
              <a:rPr lang="en-US" dirty="0"/>
              <a:t>York to evaluate our operating programs.</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3244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12" name="Google Shape;412;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Effort is the crux of the argument here- if they are trying. </a:t>
            </a:r>
            <a:endParaRPr/>
          </a:p>
        </p:txBody>
      </p:sp>
      <p:sp>
        <p:nvSpPr>
          <p:cNvPr id="421" name="Google Shape;421;p3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3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See this also in financial embezzlement cases</a:t>
            </a:r>
            <a:endParaRPr/>
          </a:p>
        </p:txBody>
      </p:sp>
      <p:sp>
        <p:nvSpPr>
          <p:cNvPr id="430" name="Google Shape;430;p3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9: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38" name="Google Shape;438;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Other ideas include- writing letters, increased meetings with supervising or treatment team </a:t>
            </a:r>
            <a:endParaRPr/>
          </a:p>
        </p:txBody>
      </p:sp>
      <p:sp>
        <p:nvSpPr>
          <p:cNvPr id="447" name="Google Shape;447;p4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55" name="Google Shape;455;p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2: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63" name="Google Shape;463;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1" name="Google Shape;471;p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79" name="Google Shape;479;p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87" name="Google Shape;487;p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worked with the Wisconsin  Office of Court Operations to conduct a statewide strategic plan for problem-solving courts </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7410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4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96" name="Google Shape;496;p4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47: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2" name="Google Shape;502;p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4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Factual challenges- when the participant says he didn’t do it</a:t>
            </a:r>
            <a:endParaRPr/>
          </a:p>
          <a:p>
            <a:pPr marL="0" lvl="0" indent="0" algn="l" rtl="0">
              <a:spcBef>
                <a:spcPts val="0"/>
              </a:spcBef>
              <a:spcAft>
                <a:spcPts val="0"/>
              </a:spcAft>
              <a:buNone/>
            </a:pPr>
            <a:r>
              <a:rPr lang="en-US"/>
              <a:t>When jail is a sanction you should always have the full range of due process available for your participants </a:t>
            </a:r>
            <a:endParaRPr/>
          </a:p>
        </p:txBody>
      </p:sp>
      <p:sp>
        <p:nvSpPr>
          <p:cNvPr id="511" name="Google Shape;511;p4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4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0" name="Google Shape;520;p4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5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indent="0"/>
            <a:r>
              <a:rPr lang="en-US" dirty="0"/>
              <a:t>This is constructed based on the post-plea model. </a:t>
            </a:r>
          </a:p>
          <a:p>
            <a:pPr marL="0" indent="0"/>
            <a:r>
              <a:rPr lang="en-US" dirty="0"/>
              <a:t>14</a:t>
            </a:r>
            <a:r>
              <a:rPr lang="en-US" baseline="30000" dirty="0"/>
              <a:t>th</a:t>
            </a:r>
            <a:r>
              <a:rPr lang="en-US" dirty="0"/>
              <a:t>: No State shall make or enforce any law which shall abridge the privileges or immunities of citizens of the United States; </a:t>
            </a:r>
            <a:r>
              <a:rPr lang="en-US" b="1" dirty="0"/>
              <a:t>nor shall any State deprive any person of life, liberty, or property, without due process of law; nor deny to any person within its jurisdiction the equal protection of the laws.</a:t>
            </a:r>
          </a:p>
          <a:p>
            <a:pPr marL="0" indent="0"/>
            <a:r>
              <a:rPr lang="en-US" b="0" dirty="0"/>
              <a:t>5</a:t>
            </a:r>
            <a:r>
              <a:rPr lang="en-US" b="0" baseline="30000" dirty="0"/>
              <a:t>th</a:t>
            </a:r>
            <a:r>
              <a:rPr lang="en-US" b="0" dirty="0"/>
              <a:t>: nor shall be compelled in any criminal case to be a witness against himself, </a:t>
            </a:r>
            <a:r>
              <a:rPr lang="en-US" b="1" dirty="0"/>
              <a:t>nor be deprived of life, liberty, or property, without due process of law</a:t>
            </a:r>
            <a:r>
              <a:rPr lang="en-US" b="0" dirty="0"/>
              <a:t>; nor shall private property be taken for public use, without just compensation.</a:t>
            </a:r>
          </a:p>
          <a:p>
            <a:pPr marL="0" lvl="0" indent="0" algn="l" rtl="0">
              <a:spcBef>
                <a:spcPts val="0"/>
              </a:spcBef>
              <a:spcAft>
                <a:spcPts val="0"/>
              </a:spcAft>
              <a:buNone/>
            </a:pPr>
            <a:endParaRPr dirty="0"/>
          </a:p>
        </p:txBody>
      </p:sp>
      <p:sp>
        <p:nvSpPr>
          <p:cNvPr id="527" name="Google Shape;527;p5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50: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50:notes"/>
          <p:cNvSpPr txBox="1">
            <a:spLocks noGrp="1"/>
          </p:cNvSpPr>
          <p:nvPr>
            <p:ph type="body" idx="1"/>
          </p:nvPr>
        </p:nvSpPr>
        <p:spPr>
          <a:xfrm>
            <a:off x="731520" y="4560570"/>
            <a:ext cx="5852160" cy="4320540"/>
          </a:xfrm>
          <a:prstGeom prst="rect">
            <a:avLst/>
          </a:prstGeom>
          <a:noFill/>
          <a:ln>
            <a:noFill/>
          </a:ln>
        </p:spPr>
        <p:txBody>
          <a:bodyPr spcFirstLastPara="1" wrap="square" lIns="96650" tIns="48312" rIns="96650" bIns="48312" anchor="t" anchorCtr="0">
            <a:noAutofit/>
          </a:bodyPr>
          <a:lstStyle/>
          <a:p>
            <a:pPr marL="0" indent="0"/>
            <a:r>
              <a:rPr lang="en-US" dirty="0"/>
              <a:t>This is constructed based on the post-plea model. </a:t>
            </a:r>
          </a:p>
          <a:p>
            <a:pPr marL="0" indent="0"/>
            <a:r>
              <a:rPr lang="en-US" dirty="0"/>
              <a:t>Meyer v. Neb: language of Justice McReynolds in Meyer</a:t>
            </a:r>
          </a:p>
          <a:p>
            <a:pPr marL="0" indent="0"/>
            <a:r>
              <a:rPr lang="en-US" dirty="0"/>
              <a:t>Without doubt, [the liberty guaranteed by the due process clause] denotes not merely freedom from bodily restraint but also the right of the individual to contract, to engage in any of the common occupations of life, to acquire useful knowledge, to marry, establish a home and bring up children, to worship God according to the dictates of his own conscience, and generally, to enjoy those privileges long recognized at common law as essential to the orderly pursuit of happiness by free men.</a:t>
            </a:r>
          </a:p>
          <a:p>
            <a:pPr marL="0" indent="0"/>
            <a:r>
              <a:rPr lang="en-US" dirty="0"/>
              <a:t>Not sure they would have considered termination from diversion programs in 1923 when this case was decided but it is a good thought process to engage in when deciding if a liberty interest is at stake in the termination. Also, as good practice is to hold a hearing and have it on the record to protect against any claims of a violation of due process</a:t>
            </a:r>
            <a:endParaRPr dirty="0"/>
          </a:p>
        </p:txBody>
      </p:sp>
      <p:sp>
        <p:nvSpPr>
          <p:cNvPr id="527" name="Google Shape;527;p50: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12" rIns="96650" bIns="48312" anchor="b" anchorCtr="0">
            <a:noAutofit/>
          </a:bodyPr>
          <a:lstStyle/>
          <a:p>
            <a:pPr algn="r"/>
            <a:fld id="{00000000-1234-1234-1234-123412341234}" type="slidenum">
              <a:rPr lang="en-US"/>
              <a:pPr algn="r"/>
              <a:t>55</a:t>
            </a:fld>
            <a:endParaRPr/>
          </a:p>
        </p:txBody>
      </p:sp>
    </p:spTree>
    <p:extLst>
      <p:ext uri="{BB962C8B-B14F-4D97-AF65-F5344CB8AC3E}">
        <p14:creationId xmlns:p14="http://schemas.microsoft.com/office/powerpoint/2010/main" val="14234315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5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Variety of treatment court models and policies and procedures make it hard for any court to determine due process standards for “treatment courts” or even adult drug courts</a:t>
            </a:r>
          </a:p>
          <a:p>
            <a:pPr marL="0" lvl="0" indent="0" algn="l" rtl="0">
              <a:spcBef>
                <a:spcPts val="0"/>
              </a:spcBef>
              <a:spcAft>
                <a:spcPts val="0"/>
              </a:spcAft>
              <a:buNone/>
            </a:pPr>
            <a:endParaRPr dirty="0"/>
          </a:p>
        </p:txBody>
      </p:sp>
      <p:sp>
        <p:nvSpPr>
          <p:cNvPr id="536" name="Google Shape;536;p5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5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This is a parole revocation standard, but it applies to drug court termination as well, according to numerous cases.</a:t>
            </a:r>
          </a:p>
          <a:p>
            <a:pPr marL="0" indent="0"/>
            <a:r>
              <a:rPr lang="en-US" b="1" i="1" dirty="0"/>
              <a:t>Post-Conviction Proceedings.</a:t>
            </a:r>
            <a:r>
              <a:rPr lang="en-US" dirty="0"/>
              <a:t>—The right to counsel under the Sixth Amendment applies to “criminal prosecutions,” a restriction that limits its scope but does not exhaust all constitutional rights to representation in adversarial contexts associated with the criminal justice process. The Sixth Amendment requires counsel at the sentencing stage,</a:t>
            </a:r>
            <a:r>
              <a:rPr lang="en-US" baseline="30000" dirty="0">
                <a:hlinkClick r:id="rId3"/>
              </a:rPr>
              <a:t>433</a:t>
            </a:r>
            <a:r>
              <a:rPr lang="en-US" dirty="0"/>
              <a:t> and the Court has held that, where sentencing was deferred after conviction and the defendant was placed on probation, he must be afforded counsel at a hearing on revocation of probation and imposition of the deferred sentence.</a:t>
            </a:r>
            <a:r>
              <a:rPr lang="en-US" baseline="30000" dirty="0">
                <a:hlinkClick r:id="rId4"/>
              </a:rPr>
              <a:t>434</a:t>
            </a:r>
            <a:r>
              <a:rPr lang="en-US" dirty="0"/>
              <a:t> Beyond this, however, the Court has eschewed Sixth Amendment analysis, instead delimiting the right to counsel under due process and equal protection principles.</a:t>
            </a:r>
            <a:r>
              <a:rPr lang="en-US" baseline="30000" dirty="0">
                <a:hlinkClick r:id="rId5"/>
              </a:rPr>
              <a:t>435</a:t>
            </a:r>
            <a:endParaRPr lang="en-US" baseline="30000" dirty="0"/>
          </a:p>
          <a:p>
            <a:r>
              <a:rPr lang="en-US" baseline="30000" dirty="0">
                <a:hlinkClick r:id="rId6"/>
              </a:rPr>
              <a:t>433</a:t>
            </a:r>
            <a:r>
              <a:rPr lang="en-US" dirty="0"/>
              <a:t> Townsend v. Burke, 334 U.S. 736 (1948).</a:t>
            </a:r>
          </a:p>
          <a:p>
            <a:r>
              <a:rPr lang="en-US" baseline="30000" dirty="0">
                <a:hlinkClick r:id="rId7"/>
              </a:rPr>
              <a:t>434</a:t>
            </a:r>
            <a:r>
              <a:rPr lang="en-US" dirty="0"/>
              <a:t> </a:t>
            </a:r>
            <a:r>
              <a:rPr lang="en-US" dirty="0" err="1"/>
              <a:t>Mempa</a:t>
            </a:r>
            <a:r>
              <a:rPr lang="en-US" dirty="0"/>
              <a:t> v. </a:t>
            </a:r>
            <a:r>
              <a:rPr lang="en-US" dirty="0" err="1"/>
              <a:t>Rhay</a:t>
            </a:r>
            <a:r>
              <a:rPr lang="en-US" dirty="0"/>
              <a:t>, 389 U.S. 128 (1967) (applied retroactively in McConnell v. </a:t>
            </a:r>
            <a:r>
              <a:rPr lang="en-US" dirty="0" err="1"/>
              <a:t>Rhay</a:t>
            </a:r>
            <a:r>
              <a:rPr lang="en-US" dirty="0"/>
              <a:t>, 393 U.S. 2 (1968)).</a:t>
            </a:r>
          </a:p>
          <a:p>
            <a:r>
              <a:rPr lang="en-US" baseline="30000" dirty="0">
                <a:hlinkClick r:id="rId8"/>
              </a:rPr>
              <a:t>435</a:t>
            </a:r>
            <a:r>
              <a:rPr lang="en-US" dirty="0"/>
              <a:t> State criminal appeals, applications for collateral relief, and post-sentencing parole or probation determinations are examples of procedures with respect to which the Court has not invoked the Sixth Amendment. Using due process analysis, the Court has found no constitutional right to counsel in prison disciplinary proceedings. Wolff v. McDonnell, 418 U.S. 539, 560–70 (1974); Baxter v. </a:t>
            </a:r>
            <a:r>
              <a:rPr lang="en-US" dirty="0" err="1"/>
              <a:t>Palmigiano</a:t>
            </a:r>
            <a:r>
              <a:rPr lang="en-US" dirty="0"/>
              <a:t>, 425 U.S. 308, 314–15 (1976). </a:t>
            </a:r>
            <a:r>
              <a:rPr lang="en-US" i="1" dirty="0"/>
              <a:t>See</a:t>
            </a:r>
            <a:r>
              <a:rPr lang="en-US" dirty="0"/>
              <a:t> Fourteenth Amendment, “Rights of Prisoners,” </a:t>
            </a:r>
            <a:r>
              <a:rPr lang="en-US" i="1" dirty="0"/>
              <a:t>infra</a:t>
            </a:r>
            <a:r>
              <a:rPr lang="en-US" dirty="0"/>
              <a:t>.</a:t>
            </a:r>
          </a:p>
          <a:p>
            <a:r>
              <a:rPr lang="en-US" b="1" dirty="0"/>
              <a:t>What this basically means is you need to hold a termination hearing- where the participant has the right to contest the basis of their termination with defense counsel present</a:t>
            </a:r>
          </a:p>
          <a:p>
            <a:pPr marL="0" lvl="0" indent="0" algn="l" rtl="0">
              <a:spcBef>
                <a:spcPts val="0"/>
              </a:spcBef>
              <a:spcAft>
                <a:spcPts val="0"/>
              </a:spcAft>
              <a:buNone/>
            </a:pPr>
            <a:endParaRPr dirty="0"/>
          </a:p>
        </p:txBody>
      </p:sp>
      <p:sp>
        <p:nvSpPr>
          <p:cNvPr id="545" name="Google Shape;545;p5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52:notes"/>
          <p:cNvSpPr txBox="1">
            <a:spLocks noGrp="1"/>
          </p:cNvSpPr>
          <p:nvPr>
            <p:ph type="body" idx="1"/>
          </p:nvPr>
        </p:nvSpPr>
        <p:spPr>
          <a:xfrm>
            <a:off x="731520" y="4560570"/>
            <a:ext cx="5852160" cy="4320540"/>
          </a:xfrm>
          <a:prstGeom prst="rect">
            <a:avLst/>
          </a:prstGeom>
          <a:noFill/>
          <a:ln>
            <a:noFill/>
          </a:ln>
        </p:spPr>
        <p:txBody>
          <a:bodyPr spcFirstLastPara="1" wrap="square" lIns="96650" tIns="48312" rIns="96650" bIns="48312" anchor="t" anchorCtr="0">
            <a:noAutofit/>
          </a:bodyPr>
          <a:lstStyle/>
          <a:p>
            <a:pPr marL="0" indent="0"/>
            <a:r>
              <a:rPr lang="en-US" dirty="0"/>
              <a:t>This is a parole revocation standard, but it applies to drug court termination as well, acc</a:t>
            </a:r>
          </a:p>
          <a:p>
            <a:pPr marL="0" indent="0" defTabSz="948507">
              <a:defRPr/>
            </a:pPr>
            <a:r>
              <a:rPr lang="en-US" b="1" dirty="0">
                <a:hlinkClick r:id="rId3"/>
              </a:rPr>
              <a:t>State v. </a:t>
            </a:r>
            <a:r>
              <a:rPr lang="en-US" b="1" dirty="0" err="1">
                <a:hlinkClick r:id="rId3"/>
              </a:rPr>
              <a:t>Shambley</a:t>
            </a:r>
            <a:r>
              <a:rPr lang="en-US" b="1" dirty="0">
                <a:hlinkClick r:id="rId3"/>
              </a:rPr>
              <a:t>, 281 Neb. 317 (2011)</a:t>
            </a:r>
            <a:r>
              <a:rPr lang="en-US" b="1" dirty="0"/>
              <a:t> (Drug court program participants are entitled to the same due process protections as persons facing termination of parole or probation.)</a:t>
            </a:r>
            <a:endParaRPr lang="en-US" dirty="0"/>
          </a:p>
          <a:p>
            <a:pPr marL="0" indent="0" defTabSz="948507">
              <a:defRPr/>
            </a:pPr>
            <a:r>
              <a:rPr lang="en-US" dirty="0"/>
              <a:t>Lawson v. State, 969 So.2d 222 (Fla. 2007) (finding that a trial court has discretion to find a defendant in willful violation of probation for being discharged from a drug court program even if the sentencing court “fails to specify the number of chances the defendant would have to complete the program or impose a time period for compliance.”).</a:t>
            </a:r>
          </a:p>
          <a:p>
            <a:pPr marL="0" indent="0" defTabSz="948507">
              <a:defRPr/>
            </a:pPr>
            <a:endParaRPr lang="en-US" dirty="0"/>
          </a:p>
          <a:p>
            <a:pPr marL="0" indent="0" defTabSz="948507">
              <a:defRPr/>
            </a:pPr>
            <a:r>
              <a:rPr lang="en-US" dirty="0"/>
              <a:t>Harris v. Commonwealth, 279 Va. 541, 546 (2010) (vacating a sentencing judgment based on a probation analogy because the judge terminated the defendant from drug court without a recorded hearing and without affording defendant the opportunity to be present or participate in the hearing).</a:t>
            </a:r>
            <a:r>
              <a:rPr lang="en-US" dirty="0" err="1"/>
              <a:t>ording</a:t>
            </a:r>
            <a:r>
              <a:rPr lang="en-US" dirty="0"/>
              <a:t> to numerous cases.</a:t>
            </a:r>
            <a:endParaRPr dirty="0"/>
          </a:p>
        </p:txBody>
      </p:sp>
      <p:sp>
        <p:nvSpPr>
          <p:cNvPr id="545" name="Google Shape;545;p52: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12" rIns="96650" bIns="48312" anchor="b" anchorCtr="0">
            <a:noAutofit/>
          </a:bodyPr>
          <a:lstStyle/>
          <a:p>
            <a:pPr algn="r"/>
            <a:fld id="{00000000-1234-1234-1234-123412341234}" type="slidenum">
              <a:rPr lang="en-US"/>
              <a:pPr algn="r"/>
              <a:t>58</a:t>
            </a:fld>
            <a:endParaRPr/>
          </a:p>
        </p:txBody>
      </p:sp>
    </p:spTree>
    <p:extLst>
      <p:ext uri="{BB962C8B-B14F-4D97-AF65-F5344CB8AC3E}">
        <p14:creationId xmlns:p14="http://schemas.microsoft.com/office/powerpoint/2010/main" val="15644238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5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is a parole revocation standard, but it applies to drug court termination as well, according to numerous cases.</a:t>
            </a:r>
            <a:endParaRPr/>
          </a:p>
          <a:p>
            <a:pPr marL="0" lvl="0" indent="0" algn="l" rtl="0">
              <a:spcBef>
                <a:spcPts val="0"/>
              </a:spcBef>
              <a:spcAft>
                <a:spcPts val="0"/>
              </a:spcAft>
              <a:buNone/>
            </a:pPr>
            <a:r>
              <a:rPr lang="en-US"/>
              <a:t>Discussed this earlier- you can’t know what the termination will be based on </a:t>
            </a:r>
            <a:endParaRPr/>
          </a:p>
        </p:txBody>
      </p:sp>
      <p:sp>
        <p:nvSpPr>
          <p:cNvPr id="554" name="Google Shape;554;p5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Example: A drug court can, arguably, refuse to allow participants to use MAT, according to case law. But, it’s a bad practice.</a:t>
            </a:r>
            <a:endParaRPr/>
          </a:p>
          <a:p>
            <a:pPr marL="0" lvl="0" indent="0" algn="l" rtl="0">
              <a:spcBef>
                <a:spcPts val="0"/>
              </a:spcBef>
              <a:spcAft>
                <a:spcPts val="0"/>
              </a:spcAft>
              <a:buNone/>
            </a:pPr>
            <a:r>
              <a:rPr lang="en-US"/>
              <a:t>During this you will learn the lowest bar of ensuring constitutional protections but that should not be where the bar is for your DTC</a:t>
            </a:r>
            <a:endParaRPr/>
          </a:p>
        </p:txBody>
      </p:sp>
      <p:sp>
        <p:nvSpPr>
          <p:cNvPr id="126" name="Google Shape;126;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5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is a parole revocation standard, but it applies to drug court termination as well, according to numerous cases.</a:t>
            </a:r>
            <a:endParaRPr/>
          </a:p>
        </p:txBody>
      </p:sp>
      <p:sp>
        <p:nvSpPr>
          <p:cNvPr id="563" name="Google Shape;563;p5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5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is a parole revocation standard, but it applies to drug court termination as well, according to numerous cases.</a:t>
            </a:r>
            <a:endParaRPr/>
          </a:p>
        </p:txBody>
      </p:sp>
      <p:sp>
        <p:nvSpPr>
          <p:cNvPr id="572" name="Google Shape;572;p5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52:notes"/>
          <p:cNvSpPr txBox="1">
            <a:spLocks noGrp="1"/>
          </p:cNvSpPr>
          <p:nvPr>
            <p:ph type="body" idx="1"/>
          </p:nvPr>
        </p:nvSpPr>
        <p:spPr>
          <a:xfrm>
            <a:off x="731520" y="4560570"/>
            <a:ext cx="5852160" cy="4320540"/>
          </a:xfrm>
          <a:prstGeom prst="rect">
            <a:avLst/>
          </a:prstGeom>
          <a:noFill/>
          <a:ln>
            <a:noFill/>
          </a:ln>
        </p:spPr>
        <p:txBody>
          <a:bodyPr spcFirstLastPara="1" wrap="square" lIns="96650" tIns="48312" rIns="96650" bIns="48312" anchor="t" anchorCtr="0">
            <a:noAutofit/>
          </a:bodyPr>
          <a:lstStyle/>
          <a:p>
            <a:pPr marL="0" indent="0"/>
            <a:r>
              <a:rPr lang="en-US" dirty="0"/>
              <a:t>Keep in mind in our list of items needed for a termination hearing is written notice of alleged violation-</a:t>
            </a:r>
          </a:p>
          <a:p>
            <a:pPr marL="0" indent="0"/>
            <a:r>
              <a:rPr lang="en-US" dirty="0"/>
              <a:t>One reason is to give the participant the chance to contest whether this is a reason they can be terminated from the program </a:t>
            </a:r>
          </a:p>
          <a:p>
            <a:pPr marL="0" indent="0"/>
            <a:r>
              <a:rPr lang="en-US" dirty="0"/>
              <a:t>U.S. v. Gallo, 20 F.3d 7, 13 (1st Cir. 1994) (upholding probation revocation based on the violation of a condition requiring probationer to submit to psychiatric hospitalization.)</a:t>
            </a:r>
          </a:p>
          <a:p>
            <a:pPr marL="0" indent="0"/>
            <a:endParaRPr lang="en-US" dirty="0"/>
          </a:p>
          <a:p>
            <a:pPr marL="0" indent="0"/>
            <a:r>
              <a:rPr lang="en-US" dirty="0"/>
              <a:t>People v. </a:t>
            </a:r>
            <a:r>
              <a:rPr lang="en-US" dirty="0" err="1"/>
              <a:t>Bacchi</a:t>
            </a:r>
            <a:r>
              <a:rPr lang="en-US" dirty="0"/>
              <a:t>, 112 A.D.2d 940, 941(2d Dept 1985) (finding that defendant failed to satisfy special probation conditions that required psychiatric treatment without reasonable explanation.)</a:t>
            </a:r>
          </a:p>
          <a:p>
            <a:pPr marL="0" indent="0"/>
            <a:endParaRPr lang="en-US" dirty="0"/>
          </a:p>
          <a:p>
            <a:pPr marL="0" indent="0"/>
            <a:r>
              <a:rPr lang="en-US" dirty="0"/>
              <a:t>State v. Noonan, 2019-Ohio-2960 (Ct. App.) (The trial court abused its discretion in finding that defendant violated her community control, because her discharge from the residential drug treatment facility was due solely to her medical issues.)</a:t>
            </a:r>
          </a:p>
          <a:p>
            <a:pPr marL="0" indent="0"/>
            <a:endParaRPr lang="en-US" dirty="0"/>
          </a:p>
          <a:p>
            <a:pPr marL="0" indent="0"/>
            <a:r>
              <a:rPr lang="en-US" dirty="0"/>
              <a:t>U.S. v. Clarkson, 208 F.3d 218 (8th Cir. 2000) (stating that probation is properly revoked when the defendant does not comply with release terms, whether the failure is the result of willfulness, carelessness, or impaired mental capacity).</a:t>
            </a:r>
          </a:p>
          <a:p>
            <a:pPr marL="0" indent="0"/>
            <a:endParaRPr lang="en-US" dirty="0"/>
          </a:p>
        </p:txBody>
      </p:sp>
      <p:sp>
        <p:nvSpPr>
          <p:cNvPr id="545" name="Google Shape;545;p52: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12" rIns="96650" bIns="48312" anchor="b" anchorCtr="0">
            <a:noAutofit/>
          </a:bodyPr>
          <a:lstStyle/>
          <a:p>
            <a:pPr algn="r"/>
            <a:fld id="{00000000-1234-1234-1234-123412341234}" type="slidenum">
              <a:rPr lang="en-US"/>
              <a:pPr algn="r"/>
              <a:t>62</a:t>
            </a:fld>
            <a:endParaRPr/>
          </a:p>
        </p:txBody>
      </p:sp>
    </p:spTree>
    <p:extLst>
      <p:ext uri="{BB962C8B-B14F-4D97-AF65-F5344CB8AC3E}">
        <p14:creationId xmlns:p14="http://schemas.microsoft.com/office/powerpoint/2010/main" val="11418131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2:notes"/>
          <p:cNvSpPr>
            <a:spLocks noGrp="1" noRot="1" noChangeAspect="1"/>
          </p:cNvSpPr>
          <p:nvPr>
            <p:ph type="sldImg" idx="2"/>
          </p:nvPr>
        </p:nvSpPr>
        <p:spPr>
          <a:xfrm>
            <a:off x="1257300" y="719138"/>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52:notes"/>
          <p:cNvSpPr txBox="1">
            <a:spLocks noGrp="1"/>
          </p:cNvSpPr>
          <p:nvPr>
            <p:ph type="body" idx="1"/>
          </p:nvPr>
        </p:nvSpPr>
        <p:spPr>
          <a:xfrm>
            <a:off x="731520" y="4560570"/>
            <a:ext cx="5852160" cy="4320540"/>
          </a:xfrm>
          <a:prstGeom prst="rect">
            <a:avLst/>
          </a:prstGeom>
          <a:noFill/>
          <a:ln>
            <a:noFill/>
          </a:ln>
        </p:spPr>
        <p:txBody>
          <a:bodyPr spcFirstLastPara="1" wrap="square" lIns="96650" tIns="48312" rIns="96650" bIns="48312" anchor="t" anchorCtr="0">
            <a:noAutofit/>
          </a:bodyPr>
          <a:lstStyle/>
          <a:p>
            <a:pPr marL="0" indent="0"/>
            <a:r>
              <a:rPr lang="en-US" dirty="0"/>
              <a:t>Keep in mind in our list of items needed for a termination hearing is written notice of alleged violation-</a:t>
            </a:r>
          </a:p>
          <a:p>
            <a:pPr marL="0" indent="0"/>
            <a:r>
              <a:rPr lang="en-US" dirty="0"/>
              <a:t>One reason is to give the participant the chance to contest whether this is a reason they can be terminated from the program. If it is failure to attend a </a:t>
            </a:r>
            <a:r>
              <a:rPr lang="en-US" dirty="0" err="1"/>
              <a:t>phsych</a:t>
            </a:r>
            <a:r>
              <a:rPr lang="en-US" dirty="0"/>
              <a:t> eval that is a violation but if it is that they don’t have a psychiatrist in the area then you should consider alternatives to termination. </a:t>
            </a:r>
          </a:p>
          <a:p>
            <a:pPr marL="0" indent="0"/>
            <a:r>
              <a:rPr lang="en-US" dirty="0"/>
              <a:t>This comes up more for medical reasons – not violating equal protection for not taking people into the program for these reasons but terminating them for something they can’t control could have very adverse consequences- most notable </a:t>
            </a:r>
            <a:r>
              <a:rPr lang="en-US" dirty="0" err="1"/>
              <a:t>probat</a:t>
            </a:r>
            <a:endParaRPr lang="en-US" dirty="0"/>
          </a:p>
          <a:p>
            <a:pPr marL="0" indent="0"/>
            <a:r>
              <a:rPr lang="en-US" dirty="0"/>
              <a:t>To do otherwise is likely to dissuade addicted offenders and their defense attorneys from choosing the Drug Court option. Defense attorneys are understandably reluctant to advise their clients to enter Drug Court when there is a serious risk their client could receive an enhanced sentence despite his or her best efforts in treatment ion violation or strictest sentence in plea deal</a:t>
            </a:r>
          </a:p>
        </p:txBody>
      </p:sp>
      <p:sp>
        <p:nvSpPr>
          <p:cNvPr id="545" name="Google Shape;545;p52: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12" rIns="96650" bIns="48312" anchor="b" anchorCtr="0">
            <a:noAutofit/>
          </a:bodyPr>
          <a:lstStyle/>
          <a:p>
            <a:pPr algn="r"/>
            <a:fld id="{00000000-1234-1234-1234-123412341234}" type="slidenum">
              <a:rPr lang="en-US"/>
              <a:pPr algn="r"/>
              <a:t>63</a:t>
            </a:fld>
            <a:endParaRPr/>
          </a:p>
        </p:txBody>
      </p:sp>
    </p:spTree>
    <p:extLst>
      <p:ext uri="{BB962C8B-B14F-4D97-AF65-F5344CB8AC3E}">
        <p14:creationId xmlns:p14="http://schemas.microsoft.com/office/powerpoint/2010/main" val="31968546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5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5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81" name="Google Shape;581;p5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5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5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90" name="Google Shape;590;p5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7" name="Google Shape;137;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As I just mentioned, constitutional challenges to eligibility is obviously not the only criteria you want to consider</a:t>
            </a:r>
            <a:endParaRPr/>
          </a:p>
        </p:txBody>
      </p:sp>
      <p:sp>
        <p:nvSpPr>
          <p:cNvPr id="144" name="Google Shape;144;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Equal Protection: nor deny to any person within its jurisdiction the equal protection of the laws.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Strict scrutiny</a:t>
            </a:r>
            <a:r>
              <a:rPr lang="en-US" dirty="0"/>
              <a:t>: If there is a “fundamental right” (</a:t>
            </a:r>
            <a:r>
              <a:rPr lang="en-US" sz="1200" b="0" i="0" u="none" strike="noStrike" cap="none" dirty="0">
                <a:solidFill>
                  <a:schemeClr val="dk1"/>
                </a:solidFill>
                <a:effectLst/>
                <a:latin typeface="Calibri"/>
                <a:ea typeface="Calibri"/>
                <a:cs typeface="Calibri"/>
                <a:sym typeface="Calibri"/>
              </a:rPr>
              <a:t>right to migrate between states, the right to vote, the right to marry, and the right to secure access to the justice system) </a:t>
            </a:r>
            <a:r>
              <a:rPr lang="en-US" dirty="0"/>
              <a:t>or a “suspect class” (race, </a:t>
            </a:r>
            <a:r>
              <a:rPr lang="en-US" dirty="0" err="1"/>
              <a:t>religinion</a:t>
            </a:r>
            <a:r>
              <a:rPr lang="en-US" dirty="0"/>
              <a:t>, national origin, alienage) at issue scrutiny standard of review will apply. </a:t>
            </a:r>
            <a:r>
              <a:rPr lang="en-US" sz="1200" b="0" i="0" u="none" strike="noStrike" cap="none" dirty="0">
                <a:solidFill>
                  <a:schemeClr val="dk1"/>
                </a:solidFill>
                <a:effectLst/>
                <a:latin typeface="Calibri"/>
                <a:ea typeface="Calibri"/>
                <a:cs typeface="Calibri"/>
                <a:sym typeface="Calibri"/>
              </a:rPr>
              <a:t>Under strict scrutiny review, the government must show that the law or practice serves a </a:t>
            </a:r>
            <a:r>
              <a:rPr lang="en-US" sz="1200" b="0" i="1" u="none" strike="noStrike" cap="none" dirty="0">
                <a:solidFill>
                  <a:schemeClr val="dk1"/>
                </a:solidFill>
                <a:effectLst/>
                <a:latin typeface="Calibri"/>
                <a:ea typeface="Calibri"/>
                <a:cs typeface="Calibri"/>
                <a:sym typeface="Calibri"/>
              </a:rPr>
              <a:t>compelling state interest</a:t>
            </a:r>
            <a:r>
              <a:rPr lang="en-US" sz="1200" b="0" i="0" u="none" strike="noStrike" cap="none" dirty="0">
                <a:solidFill>
                  <a:schemeClr val="dk1"/>
                </a:solidFill>
                <a:effectLst/>
                <a:latin typeface="Calibri"/>
                <a:ea typeface="Calibri"/>
                <a:cs typeface="Calibri"/>
                <a:sym typeface="Calibri"/>
              </a:rPr>
              <a:t> and is </a:t>
            </a:r>
            <a:r>
              <a:rPr lang="en-US" sz="1200" b="0" i="1" u="none" strike="noStrike" cap="none" dirty="0">
                <a:solidFill>
                  <a:schemeClr val="dk1"/>
                </a:solidFill>
                <a:effectLst/>
                <a:latin typeface="Calibri"/>
                <a:ea typeface="Calibri"/>
                <a:cs typeface="Calibri"/>
                <a:sym typeface="Calibri"/>
              </a:rPr>
              <a:t>narrowly tailored</a:t>
            </a:r>
            <a:r>
              <a:rPr lang="en-US" sz="1200" b="0" i="0" u="none" strike="noStrike" cap="none" dirty="0">
                <a:solidFill>
                  <a:schemeClr val="dk1"/>
                </a:solidFill>
                <a:effectLst/>
                <a:latin typeface="Calibri"/>
                <a:ea typeface="Calibri"/>
                <a:cs typeface="Calibri"/>
                <a:sym typeface="Calibri"/>
              </a:rPr>
              <a:t> to serve that interest.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Intermediate scrutiny:</a:t>
            </a:r>
            <a:r>
              <a:rPr lang="en-US" dirty="0"/>
              <a:t> Used when there is a semi-suspect class (gender). </a:t>
            </a:r>
            <a:r>
              <a:rPr lang="en-US" sz="1200" b="0" i="0" u="none" strike="noStrike" cap="none" dirty="0">
                <a:solidFill>
                  <a:schemeClr val="dk1"/>
                </a:solidFill>
                <a:effectLst/>
                <a:latin typeface="Calibri"/>
                <a:ea typeface="Calibri"/>
                <a:cs typeface="Calibri"/>
                <a:sym typeface="Calibri"/>
              </a:rPr>
              <a:t>Under intermediate scrutiny review, the government must show that the law or practice furthers an important state interest by means that are substantially related to that interest.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Rational Basis:</a:t>
            </a:r>
            <a:r>
              <a:rPr lang="en-US" dirty="0"/>
              <a:t> Rationally related to a legitimate government interest</a:t>
            </a:r>
          </a:p>
          <a:p>
            <a:pPr marL="0" lvl="0" indent="0" algn="l" rtl="0">
              <a:spcBef>
                <a:spcPts val="0"/>
              </a:spcBef>
              <a:spcAft>
                <a:spcPts val="0"/>
              </a:spcAft>
              <a:buNone/>
            </a:pPr>
            <a:endParaRPr dirty="0"/>
          </a:p>
        </p:txBody>
      </p:sp>
      <p:sp>
        <p:nvSpPr>
          <p:cNvPr id="152" name="Google Shape;152;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39725" y="1809295"/>
            <a:ext cx="7053852" cy="14700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339725" y="2815045"/>
            <a:ext cx="7053852" cy="1752600"/>
          </a:xfrm>
          <a:prstGeom prst="rect">
            <a:avLst/>
          </a:prstGeom>
          <a:noFill/>
          <a:ln>
            <a:noFill/>
          </a:ln>
        </p:spPr>
        <p:txBody>
          <a:bodyPr spcFirstLastPara="1" wrap="square" lIns="91425" tIns="45700" rIns="91425" bIns="45700" anchor="t" anchorCtr="0">
            <a:noAutofit/>
          </a:bodyPr>
          <a:lstStyle>
            <a:lvl1pPr lvl="0" algn="l">
              <a:spcBef>
                <a:spcPts val="720"/>
              </a:spcBef>
              <a:spcAft>
                <a:spcPts val="0"/>
              </a:spcAft>
              <a:buSzPts val="3240"/>
              <a:buNone/>
              <a:defRPr sz="3600">
                <a:solidFill>
                  <a:schemeClr val="dk1"/>
                </a:solidFill>
              </a:defRPr>
            </a:lvl1pPr>
            <a:lvl2pPr lvl="1" algn="ctr">
              <a:spcBef>
                <a:spcPts val="480"/>
              </a:spcBef>
              <a:spcAft>
                <a:spcPts val="0"/>
              </a:spcAft>
              <a:buSzPts val="216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440"/>
              <a:buNone/>
              <a:defRPr>
                <a:solidFill>
                  <a:srgbClr val="888888"/>
                </a:solidFill>
              </a:defRPr>
            </a:lvl4pPr>
            <a:lvl5pPr lvl="4" algn="ctr">
              <a:spcBef>
                <a:spcPts val="280"/>
              </a:spcBef>
              <a:spcAft>
                <a:spcPts val="0"/>
              </a:spcAft>
              <a:buSzPts val="126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
          <p:cNvSpPr/>
          <p:nvPr/>
        </p:nvSpPr>
        <p:spPr>
          <a:xfrm>
            <a:off x="0" y="4792663"/>
            <a:ext cx="9144000" cy="114300"/>
          </a:xfrm>
          <a:prstGeom prst="rect">
            <a:avLst/>
          </a:prstGeom>
          <a:solidFill>
            <a:srgbClr val="B66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11480" algn="l">
              <a:spcBef>
                <a:spcPts val="640"/>
              </a:spcBef>
              <a:spcAft>
                <a:spcPts val="0"/>
              </a:spcAft>
              <a:buSzPts val="2880"/>
              <a:buChar char="►"/>
              <a:defRPr sz="3200"/>
            </a:lvl1pPr>
            <a:lvl2pPr marL="914400" lvl="1" indent="-388619" algn="l">
              <a:spcBef>
                <a:spcPts val="560"/>
              </a:spcBef>
              <a:spcAft>
                <a:spcPts val="0"/>
              </a:spcAft>
              <a:buSzPts val="2520"/>
              <a:buChar char="►"/>
              <a:defRPr sz="2800"/>
            </a:lvl2pPr>
            <a:lvl3pPr marL="1371600" lvl="2" indent="-365760" algn="l">
              <a:spcBef>
                <a:spcPts val="480"/>
              </a:spcBef>
              <a:spcAft>
                <a:spcPts val="0"/>
              </a:spcAft>
              <a:buSzPts val="2160"/>
              <a:buChar char="►"/>
              <a:defRPr sz="2400"/>
            </a:lvl3pPr>
            <a:lvl4pPr marL="1828800" lvl="3" indent="-342900" algn="l">
              <a:spcBef>
                <a:spcPts val="400"/>
              </a:spcBef>
              <a:spcAft>
                <a:spcPts val="0"/>
              </a:spcAft>
              <a:buSzPts val="1800"/>
              <a:buChar char="►"/>
              <a:defRPr sz="2000"/>
            </a:lvl4pPr>
            <a:lvl5pPr marL="2286000" lvl="4" indent="-342900" algn="l">
              <a:spcBef>
                <a:spcPts val="400"/>
              </a:spcBef>
              <a:spcAft>
                <a:spcPts val="0"/>
              </a:spcAft>
              <a:buSzPts val="18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3" name="Google Shape;73;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26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810"/>
              <a:buNone/>
              <a:defRPr sz="900"/>
            </a:lvl4pPr>
            <a:lvl5pPr marL="2286000" lvl="4" indent="-228600" algn="l">
              <a:spcBef>
                <a:spcPts val="180"/>
              </a:spcBef>
              <a:spcAft>
                <a:spcPts val="0"/>
              </a:spcAft>
              <a:buSzPts val="81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4" name="Google Shape;74;p12"/>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2"/>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1"/>
              </a:buClr>
              <a:buSzPts val="288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52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18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18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 name="Google Shape;79;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26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810"/>
              <a:buNone/>
              <a:defRPr sz="900"/>
            </a:lvl4pPr>
            <a:lvl5pPr marL="2286000" lvl="4" indent="-228600" algn="l">
              <a:spcBef>
                <a:spcPts val="180"/>
              </a:spcBef>
              <a:spcAft>
                <a:spcPts val="0"/>
              </a:spcAft>
              <a:buSzPts val="81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0" name="Google Shape;80;p13"/>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3"/>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4"/>
          <p:cNvSpPr txBox="1">
            <a:spLocks noGrp="1"/>
          </p:cNvSpPr>
          <p:nvPr>
            <p:ph type="body" idx="1"/>
          </p:nvPr>
        </p:nvSpPr>
        <p:spPr>
          <a:xfrm rot="5400000">
            <a:off x="2575718" y="-102394"/>
            <a:ext cx="3992563" cy="8464550"/>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31469" algn="l">
              <a:spcBef>
                <a:spcPts val="360"/>
              </a:spcBef>
              <a:spcAft>
                <a:spcPts val="0"/>
              </a:spcAft>
              <a:buSzPts val="162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4"/>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4"/>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31469" algn="l">
              <a:spcBef>
                <a:spcPts val="360"/>
              </a:spcBef>
              <a:spcAft>
                <a:spcPts val="0"/>
              </a:spcAft>
              <a:buSzPts val="162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5"/>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5"/>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339725" y="2133600"/>
            <a:ext cx="8464550" cy="3992563"/>
          </a:xfrm>
          <a:prstGeom prst="rect">
            <a:avLst/>
          </a:prstGeom>
          <a:noFill/>
          <a:ln>
            <a:noFill/>
          </a:ln>
        </p:spPr>
        <p:txBody>
          <a:bodyPr spcFirstLastPara="1" wrap="square" lIns="91425" tIns="45700" rIns="91425" bIns="45700" anchor="t" anchorCtr="0">
            <a:noAutofit/>
          </a:bodyPr>
          <a:lstStyle>
            <a:lvl1pPr marL="457200" lvl="0" indent="-388620" algn="l">
              <a:spcBef>
                <a:spcPts val="560"/>
              </a:spcBef>
              <a:spcAft>
                <a:spcPts val="0"/>
              </a:spcAft>
              <a:buSzPts val="2520"/>
              <a:buChar char="►"/>
              <a:defRPr sz="2800"/>
            </a:lvl1pPr>
            <a:lvl2pPr marL="914400" lvl="1" indent="-365760" algn="l">
              <a:spcBef>
                <a:spcPts val="480"/>
              </a:spcBef>
              <a:spcAft>
                <a:spcPts val="0"/>
              </a:spcAft>
              <a:buSzPts val="2160"/>
              <a:buChar char="►"/>
              <a:defRPr sz="2400"/>
            </a:lvl2pPr>
            <a:lvl3pPr marL="1371600" lvl="2" indent="-342900" algn="l">
              <a:spcBef>
                <a:spcPts val="400"/>
              </a:spcBef>
              <a:spcAft>
                <a:spcPts val="0"/>
              </a:spcAft>
              <a:buSzPts val="1800"/>
              <a:buChar char="►"/>
              <a:defRPr sz="2000"/>
            </a:lvl3pPr>
            <a:lvl4pPr marL="1828800" lvl="3" indent="-331469" algn="l">
              <a:spcBef>
                <a:spcPts val="360"/>
              </a:spcBef>
              <a:spcAft>
                <a:spcPts val="0"/>
              </a:spcAft>
              <a:buSzPts val="1620"/>
              <a:buChar char="►"/>
              <a:defRPr sz="1800"/>
            </a:lvl4pPr>
            <a:lvl5pPr marL="2286000" lvl="4" indent="-320039" algn="l">
              <a:spcBef>
                <a:spcPts val="320"/>
              </a:spcBef>
              <a:spcAft>
                <a:spcPts val="0"/>
              </a:spcAft>
              <a:buSzPts val="144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4"/>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and Content">
  <p:cSld name="1_Title subtitle and Conten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339725" y="274638"/>
            <a:ext cx="8464550" cy="678951"/>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339725" y="2133600"/>
            <a:ext cx="8464550" cy="3992563"/>
          </a:xfrm>
          <a:prstGeom prst="rect">
            <a:avLst/>
          </a:prstGeom>
          <a:noFill/>
          <a:ln>
            <a:noFill/>
          </a:ln>
        </p:spPr>
        <p:txBody>
          <a:bodyPr spcFirstLastPara="1" wrap="square" lIns="91425" tIns="45700" rIns="91425" bIns="45700" anchor="t" anchorCtr="0">
            <a:noAutofit/>
          </a:bodyPr>
          <a:lstStyle>
            <a:lvl1pPr marL="457200" lvl="0" indent="-331470" algn="l">
              <a:spcBef>
                <a:spcPts val="360"/>
              </a:spcBef>
              <a:spcAft>
                <a:spcPts val="0"/>
              </a:spcAft>
              <a:buSzPts val="1620"/>
              <a:buChar char="►"/>
              <a:defRPr/>
            </a:lvl1pPr>
            <a:lvl2pPr marL="914400" lvl="1" indent="-331469" algn="l">
              <a:spcBef>
                <a:spcPts val="360"/>
              </a:spcBef>
              <a:spcAft>
                <a:spcPts val="0"/>
              </a:spcAft>
              <a:buSzPts val="1620"/>
              <a:buChar char="►"/>
              <a:defRPr/>
            </a:lvl2pPr>
            <a:lvl3pPr marL="1371600" lvl="2" indent="-331469" algn="l">
              <a:spcBef>
                <a:spcPts val="360"/>
              </a:spcBef>
              <a:spcAft>
                <a:spcPts val="0"/>
              </a:spcAft>
              <a:buSzPts val="1620"/>
              <a:buChar char="►"/>
              <a:defRPr/>
            </a:lvl3pPr>
            <a:lvl4pPr marL="1828800" lvl="3" indent="-331469" algn="l">
              <a:spcBef>
                <a:spcPts val="360"/>
              </a:spcBef>
              <a:spcAft>
                <a:spcPts val="0"/>
              </a:spcAft>
              <a:buSzPts val="1620"/>
              <a:buChar char="►"/>
              <a:defRPr/>
            </a:lvl4pPr>
            <a:lvl5pPr marL="2286000" lvl="4" indent="-331470" algn="l">
              <a:spcBef>
                <a:spcPts val="360"/>
              </a:spcBef>
              <a:spcAft>
                <a:spcPts val="0"/>
              </a:spcAft>
              <a:buSzPts val="162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5"/>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5"/>
          <p:cNvSpPr txBox="1">
            <a:spLocks noGrp="1"/>
          </p:cNvSpPr>
          <p:nvPr>
            <p:ph type="body" idx="2"/>
          </p:nvPr>
        </p:nvSpPr>
        <p:spPr>
          <a:xfrm>
            <a:off x="339725" y="889000"/>
            <a:ext cx="8464550" cy="835025"/>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160"/>
              <a:buNone/>
              <a:defRPr sz="2400">
                <a:solidFill>
                  <a:srgbClr val="0C0C0C"/>
                </a:solidFill>
              </a:defRPr>
            </a:lvl1pPr>
            <a:lvl2pPr marL="914400" lvl="1" indent="-228600" algn="l">
              <a:spcBef>
                <a:spcPts val="480"/>
              </a:spcBef>
              <a:spcAft>
                <a:spcPts val="0"/>
              </a:spcAft>
              <a:buSzPts val="2160"/>
              <a:buNone/>
              <a:defRPr sz="2400">
                <a:solidFill>
                  <a:srgbClr val="0C0C0C"/>
                </a:solidFill>
              </a:defRPr>
            </a:lvl2pPr>
            <a:lvl3pPr marL="1371600" lvl="2" indent="-228600" algn="l">
              <a:spcBef>
                <a:spcPts val="480"/>
              </a:spcBef>
              <a:spcAft>
                <a:spcPts val="0"/>
              </a:spcAft>
              <a:buSzPts val="2160"/>
              <a:buNone/>
              <a:defRPr sz="2400">
                <a:solidFill>
                  <a:srgbClr val="0C0C0C"/>
                </a:solidFill>
              </a:defRPr>
            </a:lvl3pPr>
            <a:lvl4pPr marL="1828800" lvl="3" indent="-228600" algn="l">
              <a:spcBef>
                <a:spcPts val="480"/>
              </a:spcBef>
              <a:spcAft>
                <a:spcPts val="0"/>
              </a:spcAft>
              <a:buSzPts val="2160"/>
              <a:buNone/>
              <a:defRPr sz="2400">
                <a:solidFill>
                  <a:srgbClr val="0C0C0C"/>
                </a:solidFill>
              </a:defRPr>
            </a:lvl4pPr>
            <a:lvl5pPr marL="2286000" lvl="4" indent="-228600" algn="l">
              <a:spcBef>
                <a:spcPts val="480"/>
              </a:spcBef>
              <a:spcAft>
                <a:spcPts val="0"/>
              </a:spcAft>
              <a:buSzPts val="2160"/>
              <a:buNone/>
              <a:defRPr sz="2400">
                <a:solidFill>
                  <a:srgbClr val="0C0C0C"/>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_Full bleed image">
  <p:cSld name="2_Full bleed image">
    <p:bg>
      <p:bgPr>
        <a:solidFill>
          <a:schemeClr val="dk1"/>
        </a:solidFill>
        <a:effectLst/>
      </p:bgPr>
    </p:bg>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39725" y="274638"/>
            <a:ext cx="4232275" cy="731202"/>
          </a:xfrm>
          <a:prstGeom prst="rect">
            <a:avLst/>
          </a:prstGeom>
          <a:solidFill>
            <a:schemeClr val="lt1"/>
          </a:solid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6"/>
          <p:cNvSpPr txBox="1">
            <a:spLocks noGrp="1"/>
          </p:cNvSpPr>
          <p:nvPr>
            <p:ph type="body" idx="1"/>
          </p:nvPr>
        </p:nvSpPr>
        <p:spPr>
          <a:xfrm>
            <a:off x="339725" y="889000"/>
            <a:ext cx="4232275" cy="835025"/>
          </a:xfrm>
          <a:prstGeom prst="rect">
            <a:avLst/>
          </a:prstGeom>
          <a:solidFill>
            <a:schemeClr val="lt1"/>
          </a:solidFill>
          <a:ln>
            <a:noFill/>
          </a:ln>
        </p:spPr>
        <p:txBody>
          <a:bodyPr spcFirstLastPara="1" wrap="square" lIns="91425" tIns="45700" rIns="91425" bIns="45700" anchor="t" anchorCtr="0">
            <a:noAutofit/>
          </a:bodyPr>
          <a:lstStyle>
            <a:lvl1pPr marL="457200" lvl="0" indent="-228600" algn="l">
              <a:spcBef>
                <a:spcPts val="360"/>
              </a:spcBef>
              <a:spcAft>
                <a:spcPts val="0"/>
              </a:spcAft>
              <a:buSzPts val="1620"/>
              <a:buNone/>
              <a:defRPr sz="1800">
                <a:solidFill>
                  <a:srgbClr val="0C0C0C"/>
                </a:solidFill>
              </a:defRPr>
            </a:lvl1pPr>
            <a:lvl2pPr marL="914400" lvl="1" indent="-228600" algn="l">
              <a:spcBef>
                <a:spcPts val="360"/>
              </a:spcBef>
              <a:spcAft>
                <a:spcPts val="0"/>
              </a:spcAft>
              <a:buSzPts val="1620"/>
              <a:buNone/>
              <a:defRPr sz="1800">
                <a:solidFill>
                  <a:srgbClr val="0C0C0C"/>
                </a:solidFill>
              </a:defRPr>
            </a:lvl2pPr>
            <a:lvl3pPr marL="1371600" lvl="2" indent="-228600" algn="l">
              <a:spcBef>
                <a:spcPts val="480"/>
              </a:spcBef>
              <a:spcAft>
                <a:spcPts val="0"/>
              </a:spcAft>
              <a:buSzPts val="2160"/>
              <a:buNone/>
              <a:defRPr sz="2400">
                <a:solidFill>
                  <a:srgbClr val="0C0C0C"/>
                </a:solidFill>
              </a:defRPr>
            </a:lvl3pPr>
            <a:lvl4pPr marL="1828800" lvl="3" indent="-228600" algn="l">
              <a:spcBef>
                <a:spcPts val="480"/>
              </a:spcBef>
              <a:spcAft>
                <a:spcPts val="0"/>
              </a:spcAft>
              <a:buSzPts val="2160"/>
              <a:buNone/>
              <a:defRPr sz="2400">
                <a:solidFill>
                  <a:srgbClr val="0C0C0C"/>
                </a:solidFill>
              </a:defRPr>
            </a:lvl4pPr>
            <a:lvl5pPr marL="2286000" lvl="4" indent="-228600" algn="l">
              <a:spcBef>
                <a:spcPts val="480"/>
              </a:spcBef>
              <a:spcAft>
                <a:spcPts val="0"/>
              </a:spcAft>
              <a:buSzPts val="2160"/>
              <a:buNone/>
              <a:defRPr sz="2400">
                <a:solidFill>
                  <a:srgbClr val="0C0C0C"/>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722313" y="2728884"/>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722313" y="1228697"/>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800"/>
              <a:buNone/>
              <a:defRPr sz="2000">
                <a:solidFill>
                  <a:srgbClr val="888888"/>
                </a:solidFill>
              </a:defRPr>
            </a:lvl1pPr>
            <a:lvl2pPr marL="914400" lvl="1" indent="-228600" algn="l">
              <a:spcBef>
                <a:spcPts val="360"/>
              </a:spcBef>
              <a:spcAft>
                <a:spcPts val="0"/>
              </a:spcAft>
              <a:buSzPts val="1620"/>
              <a:buNone/>
              <a:defRPr sz="1800">
                <a:solidFill>
                  <a:srgbClr val="888888"/>
                </a:solidFill>
              </a:defRPr>
            </a:lvl2pPr>
            <a:lvl3pPr marL="1371600" lvl="2" indent="-228600" algn="l">
              <a:spcBef>
                <a:spcPts val="320"/>
              </a:spcBef>
              <a:spcAft>
                <a:spcPts val="0"/>
              </a:spcAft>
              <a:buSzPts val="1440"/>
              <a:buNone/>
              <a:defRPr sz="1600">
                <a:solidFill>
                  <a:srgbClr val="888888"/>
                </a:solidFill>
              </a:defRPr>
            </a:lvl3pPr>
            <a:lvl4pPr marL="1828800" lvl="3" indent="-228600" algn="l">
              <a:spcBef>
                <a:spcPts val="280"/>
              </a:spcBef>
              <a:spcAft>
                <a:spcPts val="0"/>
              </a:spcAft>
              <a:buSzPts val="1260"/>
              <a:buNone/>
              <a:defRPr sz="1400">
                <a:solidFill>
                  <a:srgbClr val="888888"/>
                </a:solidFill>
              </a:defRPr>
            </a:lvl4pPr>
            <a:lvl5pPr marL="2286000" lvl="4" indent="-228600" algn="l">
              <a:spcBef>
                <a:spcPts val="280"/>
              </a:spcBef>
              <a:spcAft>
                <a:spcPts val="0"/>
              </a:spcAft>
              <a:buSzPts val="126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5" name="Google Shape;45;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7"/>
          <p:cNvSpPr/>
          <p:nvPr/>
        </p:nvSpPr>
        <p:spPr>
          <a:xfrm>
            <a:off x="0" y="4792663"/>
            <a:ext cx="9144000" cy="114300"/>
          </a:xfrm>
          <a:prstGeom prst="rect">
            <a:avLst/>
          </a:prstGeom>
          <a:solidFill>
            <a:srgbClr val="B661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352425" y="2142309"/>
            <a:ext cx="4143375" cy="3983854"/>
          </a:xfrm>
          <a:prstGeom prst="rect">
            <a:avLst/>
          </a:prstGeom>
          <a:noFill/>
          <a:ln>
            <a:noFill/>
          </a:ln>
        </p:spPr>
        <p:txBody>
          <a:bodyPr spcFirstLastPara="1" wrap="square" lIns="91425" tIns="45700" rIns="91425" bIns="45700" anchor="t" anchorCtr="0">
            <a:noAutofit/>
          </a:bodyPr>
          <a:lstStyle>
            <a:lvl1pPr marL="457200" lvl="0" indent="-388620" algn="l">
              <a:spcBef>
                <a:spcPts val="560"/>
              </a:spcBef>
              <a:spcAft>
                <a:spcPts val="0"/>
              </a:spcAft>
              <a:buSzPts val="2520"/>
              <a:buChar char="►"/>
              <a:defRPr sz="2800"/>
            </a:lvl1pPr>
            <a:lvl2pPr marL="914400" lvl="1" indent="-365760" algn="l">
              <a:spcBef>
                <a:spcPts val="480"/>
              </a:spcBef>
              <a:spcAft>
                <a:spcPts val="0"/>
              </a:spcAft>
              <a:buSzPts val="2160"/>
              <a:buChar char="►"/>
              <a:defRPr sz="2400"/>
            </a:lvl2pPr>
            <a:lvl3pPr marL="1371600" lvl="2" indent="-342900" algn="l">
              <a:spcBef>
                <a:spcPts val="400"/>
              </a:spcBef>
              <a:spcAft>
                <a:spcPts val="0"/>
              </a:spcAft>
              <a:buSzPts val="1800"/>
              <a:buChar char="►"/>
              <a:defRPr sz="2000"/>
            </a:lvl3pPr>
            <a:lvl4pPr marL="1828800" lvl="3" indent="-331469" algn="l">
              <a:spcBef>
                <a:spcPts val="360"/>
              </a:spcBef>
              <a:spcAft>
                <a:spcPts val="0"/>
              </a:spcAft>
              <a:buSzPts val="1620"/>
              <a:buChar char="►"/>
              <a:defRPr sz="1800"/>
            </a:lvl4pPr>
            <a:lvl5pPr marL="2286000" lvl="4" indent="-331470" algn="l">
              <a:spcBef>
                <a:spcPts val="360"/>
              </a:spcBef>
              <a:spcAft>
                <a:spcPts val="0"/>
              </a:spcAft>
              <a:buSzPts val="162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2" name="Google Shape;52;p8"/>
          <p:cNvSpPr txBox="1">
            <a:spLocks noGrp="1"/>
          </p:cNvSpPr>
          <p:nvPr>
            <p:ph type="body" idx="2"/>
          </p:nvPr>
        </p:nvSpPr>
        <p:spPr>
          <a:xfrm>
            <a:off x="4648199" y="2142309"/>
            <a:ext cx="4156075" cy="3983854"/>
          </a:xfrm>
          <a:prstGeom prst="rect">
            <a:avLst/>
          </a:prstGeom>
          <a:noFill/>
          <a:ln>
            <a:noFill/>
          </a:ln>
        </p:spPr>
        <p:txBody>
          <a:bodyPr spcFirstLastPara="1" wrap="square" lIns="91425" tIns="45700" rIns="91425" bIns="45700" anchor="t" anchorCtr="0">
            <a:noAutofit/>
          </a:bodyPr>
          <a:lstStyle>
            <a:lvl1pPr marL="457200" lvl="0" indent="-388620" algn="l">
              <a:spcBef>
                <a:spcPts val="560"/>
              </a:spcBef>
              <a:spcAft>
                <a:spcPts val="0"/>
              </a:spcAft>
              <a:buSzPts val="2520"/>
              <a:buChar char="►"/>
              <a:defRPr sz="2800"/>
            </a:lvl1pPr>
            <a:lvl2pPr marL="914400" lvl="1" indent="-365760" algn="l">
              <a:spcBef>
                <a:spcPts val="480"/>
              </a:spcBef>
              <a:spcAft>
                <a:spcPts val="0"/>
              </a:spcAft>
              <a:buSzPts val="2160"/>
              <a:buChar char="►"/>
              <a:defRPr sz="2400"/>
            </a:lvl2pPr>
            <a:lvl3pPr marL="1371600" lvl="2" indent="-342900" algn="l">
              <a:spcBef>
                <a:spcPts val="400"/>
              </a:spcBef>
              <a:spcAft>
                <a:spcPts val="0"/>
              </a:spcAft>
              <a:buSzPts val="1800"/>
              <a:buChar char="►"/>
              <a:defRPr sz="2000"/>
            </a:lvl3pPr>
            <a:lvl4pPr marL="1828800" lvl="3" indent="-331469" algn="l">
              <a:spcBef>
                <a:spcPts val="360"/>
              </a:spcBef>
              <a:spcAft>
                <a:spcPts val="0"/>
              </a:spcAft>
              <a:buSzPts val="1620"/>
              <a:buChar char="►"/>
              <a:defRPr sz="1800"/>
            </a:lvl4pPr>
            <a:lvl5pPr marL="2286000" lvl="4" indent="-331470" algn="l">
              <a:spcBef>
                <a:spcPts val="360"/>
              </a:spcBef>
              <a:spcAft>
                <a:spcPts val="0"/>
              </a:spcAft>
              <a:buSzPts val="162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3" name="Google Shape;53;p8"/>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457200" y="2031507"/>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160"/>
              <a:buNone/>
              <a:defRPr sz="2400" b="1"/>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440"/>
              <a:buNone/>
              <a:defRPr sz="1600" b="1"/>
            </a:lvl4pPr>
            <a:lvl5pPr marL="2286000" lvl="4" indent="-228600" algn="l">
              <a:spcBef>
                <a:spcPts val="320"/>
              </a:spcBef>
              <a:spcAft>
                <a:spcPts val="0"/>
              </a:spcAft>
              <a:buSzPts val="144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8" name="Google Shape;58;p9"/>
          <p:cNvSpPr txBox="1">
            <a:spLocks noGrp="1"/>
          </p:cNvSpPr>
          <p:nvPr>
            <p:ph type="body" idx="2"/>
          </p:nvPr>
        </p:nvSpPr>
        <p:spPr>
          <a:xfrm>
            <a:off x="457200" y="2586445"/>
            <a:ext cx="4040188" cy="3722599"/>
          </a:xfrm>
          <a:prstGeom prst="rect">
            <a:avLst/>
          </a:prstGeom>
          <a:noFill/>
          <a:ln>
            <a:noFill/>
          </a:ln>
        </p:spPr>
        <p:txBody>
          <a:bodyPr spcFirstLastPara="1" wrap="square" lIns="91425" tIns="45700" rIns="91425" bIns="45700" anchor="t" anchorCtr="0">
            <a:noAutofit/>
          </a:bodyPr>
          <a:lstStyle>
            <a:lvl1pPr marL="457200" lvl="0" indent="-365760" algn="l">
              <a:spcBef>
                <a:spcPts val="480"/>
              </a:spcBef>
              <a:spcAft>
                <a:spcPts val="0"/>
              </a:spcAft>
              <a:buSzPts val="2160"/>
              <a:buChar char="►"/>
              <a:defRPr sz="2400"/>
            </a:lvl1pPr>
            <a:lvl2pPr marL="914400" lvl="1" indent="-342900" algn="l">
              <a:spcBef>
                <a:spcPts val="400"/>
              </a:spcBef>
              <a:spcAft>
                <a:spcPts val="0"/>
              </a:spcAft>
              <a:buSzPts val="1800"/>
              <a:buChar char="►"/>
              <a:defRPr sz="2000"/>
            </a:lvl2pPr>
            <a:lvl3pPr marL="1371600" lvl="2" indent="-331469" algn="l">
              <a:spcBef>
                <a:spcPts val="360"/>
              </a:spcBef>
              <a:spcAft>
                <a:spcPts val="0"/>
              </a:spcAft>
              <a:buSzPts val="1620"/>
              <a:buChar char="►"/>
              <a:defRPr sz="1800"/>
            </a:lvl3pPr>
            <a:lvl4pPr marL="1828800" lvl="3" indent="-320039" algn="l">
              <a:spcBef>
                <a:spcPts val="320"/>
              </a:spcBef>
              <a:spcAft>
                <a:spcPts val="0"/>
              </a:spcAft>
              <a:buSzPts val="1440"/>
              <a:buChar char="►"/>
              <a:defRPr sz="1600"/>
            </a:lvl4pPr>
            <a:lvl5pPr marL="2286000" lvl="4" indent="-320039" algn="l">
              <a:spcBef>
                <a:spcPts val="320"/>
              </a:spcBef>
              <a:spcAft>
                <a:spcPts val="0"/>
              </a:spcAft>
              <a:buSzPts val="144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9" name="Google Shape;59;p9"/>
          <p:cNvSpPr txBox="1">
            <a:spLocks noGrp="1"/>
          </p:cNvSpPr>
          <p:nvPr>
            <p:ph type="body" idx="3"/>
          </p:nvPr>
        </p:nvSpPr>
        <p:spPr>
          <a:xfrm>
            <a:off x="4645025" y="2031507"/>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160"/>
              <a:buNone/>
              <a:defRPr sz="2400" b="1"/>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440"/>
              <a:buNone/>
              <a:defRPr sz="1600" b="1"/>
            </a:lvl4pPr>
            <a:lvl5pPr marL="2286000" lvl="4" indent="-228600" algn="l">
              <a:spcBef>
                <a:spcPts val="320"/>
              </a:spcBef>
              <a:spcAft>
                <a:spcPts val="0"/>
              </a:spcAft>
              <a:buSzPts val="144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0" name="Google Shape;60;p9"/>
          <p:cNvSpPr txBox="1">
            <a:spLocks noGrp="1"/>
          </p:cNvSpPr>
          <p:nvPr>
            <p:ph type="body" idx="4"/>
          </p:nvPr>
        </p:nvSpPr>
        <p:spPr>
          <a:xfrm>
            <a:off x="4645025" y="2586445"/>
            <a:ext cx="4041775" cy="3722599"/>
          </a:xfrm>
          <a:prstGeom prst="rect">
            <a:avLst/>
          </a:prstGeom>
          <a:noFill/>
          <a:ln>
            <a:noFill/>
          </a:ln>
        </p:spPr>
        <p:txBody>
          <a:bodyPr spcFirstLastPara="1" wrap="square" lIns="91425" tIns="45700" rIns="91425" bIns="45700" anchor="t" anchorCtr="0">
            <a:noAutofit/>
          </a:bodyPr>
          <a:lstStyle>
            <a:lvl1pPr marL="457200" lvl="0" indent="-365760" algn="l">
              <a:spcBef>
                <a:spcPts val="480"/>
              </a:spcBef>
              <a:spcAft>
                <a:spcPts val="0"/>
              </a:spcAft>
              <a:buSzPts val="2160"/>
              <a:buChar char="►"/>
              <a:defRPr sz="2400"/>
            </a:lvl1pPr>
            <a:lvl2pPr marL="914400" lvl="1" indent="-342900" algn="l">
              <a:spcBef>
                <a:spcPts val="400"/>
              </a:spcBef>
              <a:spcAft>
                <a:spcPts val="0"/>
              </a:spcAft>
              <a:buSzPts val="1800"/>
              <a:buChar char="►"/>
              <a:defRPr sz="2000"/>
            </a:lvl2pPr>
            <a:lvl3pPr marL="1371600" lvl="2" indent="-331469" algn="l">
              <a:spcBef>
                <a:spcPts val="360"/>
              </a:spcBef>
              <a:spcAft>
                <a:spcPts val="0"/>
              </a:spcAft>
              <a:buSzPts val="1620"/>
              <a:buChar char="►"/>
              <a:defRPr sz="1800"/>
            </a:lvl3pPr>
            <a:lvl4pPr marL="1828800" lvl="3" indent="-320039" algn="l">
              <a:spcBef>
                <a:spcPts val="320"/>
              </a:spcBef>
              <a:spcAft>
                <a:spcPts val="0"/>
              </a:spcAft>
              <a:buSzPts val="1440"/>
              <a:buChar char="►"/>
              <a:defRPr sz="1600"/>
            </a:lvl4pPr>
            <a:lvl5pPr marL="2286000" lvl="4" indent="-320039" algn="l">
              <a:spcBef>
                <a:spcPts val="320"/>
              </a:spcBef>
              <a:spcAft>
                <a:spcPts val="0"/>
              </a:spcAft>
              <a:buSzPts val="144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1" name="Google Shape;61;p9"/>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1"/>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39725" y="2133600"/>
            <a:ext cx="8464550" cy="3992563"/>
          </a:xfrm>
          <a:prstGeom prst="rect">
            <a:avLst/>
          </a:prstGeom>
          <a:noFill/>
          <a:ln>
            <a:noFill/>
          </a:ln>
        </p:spPr>
        <p:txBody>
          <a:bodyPr spcFirstLastPara="1" wrap="square" lIns="91425" tIns="45700" rIns="91425" bIns="45700" anchor="t" anchorCtr="0">
            <a:noAutofit/>
          </a:bodyPr>
          <a:lstStyle>
            <a:lvl1pPr marL="457200" marR="0" lvl="0" indent="-365760" algn="l" rtl="0">
              <a:spcBef>
                <a:spcPts val="480"/>
              </a:spcBef>
              <a:spcAft>
                <a:spcPts val="0"/>
              </a:spcAft>
              <a:buClr>
                <a:schemeClr val="accent1"/>
              </a:buClr>
              <a:buSzPts val="2160"/>
              <a:buFont typeface="Arial"/>
              <a:buChar char="►"/>
              <a:defRPr sz="2400" b="0" i="0" u="none" strike="noStrike" cap="none">
                <a:solidFill>
                  <a:schemeClr val="dk1"/>
                </a:solidFill>
                <a:latin typeface="Arial"/>
                <a:ea typeface="Arial"/>
                <a:cs typeface="Arial"/>
                <a:sym typeface="Arial"/>
              </a:defRPr>
            </a:lvl1pPr>
            <a:lvl2pPr marL="914400" marR="0" lvl="1" indent="-365760" algn="l" rtl="0">
              <a:spcBef>
                <a:spcPts val="480"/>
              </a:spcBef>
              <a:spcAft>
                <a:spcPts val="0"/>
              </a:spcAft>
              <a:buClr>
                <a:schemeClr val="accent1"/>
              </a:buClr>
              <a:buSzPts val="2160"/>
              <a:buFont typeface="Arial"/>
              <a:buChar char="►"/>
              <a:defRPr sz="24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20039" algn="l" rtl="0">
              <a:spcBef>
                <a:spcPts val="320"/>
              </a:spcBef>
              <a:spcAft>
                <a:spcPts val="0"/>
              </a:spcAft>
              <a:buClr>
                <a:schemeClr val="accent1"/>
              </a:buClr>
              <a:buSzPts val="1440"/>
              <a:buFont typeface="Arial"/>
              <a:buChar char="►"/>
              <a:defRPr sz="1600" b="0" i="0" u="none" strike="noStrike" cap="none">
                <a:solidFill>
                  <a:schemeClr val="dk1"/>
                </a:solidFill>
                <a:latin typeface="Arial"/>
                <a:ea typeface="Arial"/>
                <a:cs typeface="Arial"/>
                <a:sym typeface="Arial"/>
              </a:defRPr>
            </a:lvl4pPr>
            <a:lvl5pPr marL="2286000" marR="0" lvl="4" indent="-308610" algn="l" rtl="0">
              <a:spcBef>
                <a:spcPts val="280"/>
              </a:spcBef>
              <a:spcAft>
                <a:spcPts val="0"/>
              </a:spcAft>
              <a:buClr>
                <a:schemeClr val="accent1"/>
              </a:buClr>
              <a:buSzPts val="126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464646"/>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464646"/>
                </a:solidFill>
                <a:latin typeface="Calibri"/>
                <a:ea typeface="Calibri"/>
                <a:cs typeface="Calibri"/>
                <a:sym typeface="Calibri"/>
              </a:defRPr>
            </a:lvl1pPr>
            <a:lvl2pPr marL="0" marR="0" lvl="1" indent="0" algn="r" rtl="0">
              <a:spcBef>
                <a:spcPts val="0"/>
              </a:spcBef>
              <a:buNone/>
              <a:defRPr sz="1200" b="0" i="0" u="none" strike="noStrike" cap="none">
                <a:solidFill>
                  <a:srgbClr val="464646"/>
                </a:solidFill>
                <a:latin typeface="Calibri"/>
                <a:ea typeface="Calibri"/>
                <a:cs typeface="Calibri"/>
                <a:sym typeface="Calibri"/>
              </a:defRPr>
            </a:lvl2pPr>
            <a:lvl3pPr marL="0" marR="0" lvl="2" indent="0" algn="r" rtl="0">
              <a:spcBef>
                <a:spcPts val="0"/>
              </a:spcBef>
              <a:buNone/>
              <a:defRPr sz="1200" b="0" i="0" u="none" strike="noStrike" cap="none">
                <a:solidFill>
                  <a:srgbClr val="464646"/>
                </a:solidFill>
                <a:latin typeface="Calibri"/>
                <a:ea typeface="Calibri"/>
                <a:cs typeface="Calibri"/>
                <a:sym typeface="Calibri"/>
              </a:defRPr>
            </a:lvl3pPr>
            <a:lvl4pPr marL="0" marR="0" lvl="3" indent="0" algn="r" rtl="0">
              <a:spcBef>
                <a:spcPts val="0"/>
              </a:spcBef>
              <a:buNone/>
              <a:defRPr sz="1200" b="0" i="0" u="none" strike="noStrike" cap="none">
                <a:solidFill>
                  <a:srgbClr val="464646"/>
                </a:solidFill>
                <a:latin typeface="Calibri"/>
                <a:ea typeface="Calibri"/>
                <a:cs typeface="Calibri"/>
                <a:sym typeface="Calibri"/>
              </a:defRPr>
            </a:lvl4pPr>
            <a:lvl5pPr marL="0" marR="0" lvl="4" indent="0" algn="r" rtl="0">
              <a:spcBef>
                <a:spcPts val="0"/>
              </a:spcBef>
              <a:buNone/>
              <a:defRPr sz="1200" b="0" i="0" u="none" strike="noStrike" cap="none">
                <a:solidFill>
                  <a:srgbClr val="464646"/>
                </a:solidFill>
                <a:latin typeface="Calibri"/>
                <a:ea typeface="Calibri"/>
                <a:cs typeface="Calibri"/>
                <a:sym typeface="Calibri"/>
              </a:defRPr>
            </a:lvl5pPr>
            <a:lvl6pPr marL="0" marR="0" lvl="5" indent="0" algn="r" rtl="0">
              <a:spcBef>
                <a:spcPts val="0"/>
              </a:spcBef>
              <a:buNone/>
              <a:defRPr sz="1200" b="0" i="0" u="none" strike="noStrike" cap="none">
                <a:solidFill>
                  <a:srgbClr val="464646"/>
                </a:solidFill>
                <a:latin typeface="Calibri"/>
                <a:ea typeface="Calibri"/>
                <a:cs typeface="Calibri"/>
                <a:sym typeface="Calibri"/>
              </a:defRPr>
            </a:lvl6pPr>
            <a:lvl7pPr marL="0" marR="0" lvl="6" indent="0" algn="r" rtl="0">
              <a:spcBef>
                <a:spcPts val="0"/>
              </a:spcBef>
              <a:buNone/>
              <a:defRPr sz="1200" b="0" i="0" u="none" strike="noStrike" cap="none">
                <a:solidFill>
                  <a:srgbClr val="464646"/>
                </a:solidFill>
                <a:latin typeface="Calibri"/>
                <a:ea typeface="Calibri"/>
                <a:cs typeface="Calibri"/>
                <a:sym typeface="Calibri"/>
              </a:defRPr>
            </a:lvl7pPr>
            <a:lvl8pPr marL="0" marR="0" lvl="7" indent="0" algn="r" rtl="0">
              <a:spcBef>
                <a:spcPts val="0"/>
              </a:spcBef>
              <a:buNone/>
              <a:defRPr sz="1200" b="0" i="0" u="none" strike="noStrike" cap="none">
                <a:solidFill>
                  <a:srgbClr val="464646"/>
                </a:solidFill>
                <a:latin typeface="Calibri"/>
                <a:ea typeface="Calibri"/>
                <a:cs typeface="Calibri"/>
                <a:sym typeface="Calibri"/>
              </a:defRPr>
            </a:lvl8pPr>
            <a:lvl9pPr marL="0" marR="0" lvl="8" indent="0" algn="r" rtl="0">
              <a:spcBef>
                <a:spcPts val="0"/>
              </a:spcBef>
              <a:buNone/>
              <a:defRPr sz="1200" b="0" i="0" u="none" strike="noStrike" cap="none">
                <a:solidFill>
                  <a:srgbClr val="46464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
          <p:cNvSpPr/>
          <p:nvPr/>
        </p:nvSpPr>
        <p:spPr>
          <a:xfrm>
            <a:off x="0" y="1822450"/>
            <a:ext cx="9144000" cy="1143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lifering.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www.secularhumanism.org/sos" TargetMode="External"/><Relationship Id="rId4" Type="http://schemas.openxmlformats.org/officeDocument/2006/relationships/hyperlink" Target="http://www.rational.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ndci.org/sites/default/files/nadcp/14146_NDCI_Benchbook_v6.pdf"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www.lac.org/" TargetMode="External"/><Relationship Id="rId4" Type="http://schemas.openxmlformats.org/officeDocument/2006/relationships/hyperlink" Target="https://www.ndci.org/resources/law/"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hyperlink" Target="mailto:arnolda@courtinnovation.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6"/>
          <p:cNvSpPr/>
          <p:nvPr/>
        </p:nvSpPr>
        <p:spPr>
          <a:xfrm>
            <a:off x="252662" y="321176"/>
            <a:ext cx="5380685" cy="5896743"/>
          </a:xfrm>
          <a:prstGeom prst="rect">
            <a:avLst/>
          </a:prstGeom>
          <a:solidFill>
            <a:schemeClr val="dk1">
              <a:alpha val="14901"/>
            </a:schemeClr>
          </a:solidFill>
          <a:ln w="127000" cap="sq" cmpd="thinThick">
            <a:solidFill>
              <a:schemeClr val="dk1">
                <a:alpha val="980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6"/>
          <p:cNvSpPr txBox="1">
            <a:spLocks noGrp="1"/>
          </p:cNvSpPr>
          <p:nvPr>
            <p:ph type="ctrTitle"/>
          </p:nvPr>
        </p:nvSpPr>
        <p:spPr>
          <a:xfrm>
            <a:off x="616136" y="792482"/>
            <a:ext cx="4653600" cy="168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t>Constitutional Issues in Drug Courts</a:t>
            </a:r>
            <a:br>
              <a:rPr lang="en-US" sz="3240"/>
            </a:br>
            <a:endParaRPr sz="3150">
              <a:latin typeface="Calibri"/>
              <a:ea typeface="Calibri"/>
              <a:cs typeface="Calibri"/>
              <a:sym typeface="Calibri"/>
            </a:endParaRPr>
          </a:p>
        </p:txBody>
      </p:sp>
      <p:sp>
        <p:nvSpPr>
          <p:cNvPr id="98" name="Google Shape;98;p16"/>
          <p:cNvSpPr txBox="1">
            <a:spLocks noGrp="1"/>
          </p:cNvSpPr>
          <p:nvPr>
            <p:ph type="subTitle" idx="1"/>
          </p:nvPr>
        </p:nvSpPr>
        <p:spPr>
          <a:xfrm>
            <a:off x="616136" y="2121762"/>
            <a:ext cx="4653738" cy="3626917"/>
          </a:xfrm>
          <a:prstGeom prst="rect">
            <a:avLst/>
          </a:prstGeom>
          <a:noFill/>
          <a:ln>
            <a:noFill/>
          </a:ln>
        </p:spPr>
        <p:txBody>
          <a:bodyPr spcFirstLastPara="1" wrap="square" lIns="91425" tIns="45700" rIns="91425" bIns="45700" anchor="t" anchorCtr="0">
            <a:noAutofit/>
          </a:bodyPr>
          <a:lstStyle/>
          <a:p>
            <a:pPr marL="0" lvl="0" indent="120015" algn="l" rtl="0">
              <a:lnSpc>
                <a:spcPct val="90000"/>
              </a:lnSpc>
              <a:spcBef>
                <a:spcPts val="0"/>
              </a:spcBef>
              <a:spcAft>
                <a:spcPts val="0"/>
              </a:spcAft>
              <a:buSzPts val="1890"/>
              <a:buFont typeface="Arial"/>
              <a:buNone/>
            </a:pPr>
            <a:endParaRPr sz="2100" dirty="0">
              <a:latin typeface="Calibri"/>
              <a:ea typeface="Calibri"/>
              <a:cs typeface="Calibri"/>
              <a:sym typeface="Calibri"/>
            </a:endParaRPr>
          </a:p>
          <a:p>
            <a:pPr marL="0" lvl="0" indent="0" algn="l" rtl="0">
              <a:lnSpc>
                <a:spcPct val="90000"/>
              </a:lnSpc>
              <a:spcBef>
                <a:spcPts val="420"/>
              </a:spcBef>
              <a:spcAft>
                <a:spcPts val="0"/>
              </a:spcAft>
              <a:buSzPts val="1890"/>
              <a:buNone/>
            </a:pPr>
            <a:endParaRPr sz="2100" dirty="0">
              <a:latin typeface="Calibri"/>
              <a:ea typeface="Calibri"/>
              <a:cs typeface="Calibri"/>
              <a:sym typeface="Calibri"/>
            </a:endParaRPr>
          </a:p>
          <a:p>
            <a:pPr marL="0" lvl="0" indent="0" algn="l" rtl="0">
              <a:lnSpc>
                <a:spcPct val="90000"/>
              </a:lnSpc>
              <a:spcBef>
                <a:spcPts val="360"/>
              </a:spcBef>
              <a:spcAft>
                <a:spcPts val="0"/>
              </a:spcAft>
              <a:buSzPts val="1620"/>
              <a:buNone/>
            </a:pPr>
            <a:r>
              <a:rPr lang="en-US" sz="1800" b="1" dirty="0">
                <a:latin typeface="Calibri"/>
                <a:ea typeface="Calibri"/>
                <a:cs typeface="Calibri"/>
                <a:sym typeface="Calibri"/>
              </a:rPr>
              <a:t>Monica Christofferson</a:t>
            </a:r>
            <a:endParaRPr dirty="0"/>
          </a:p>
          <a:p>
            <a:pPr marL="0" lvl="0" indent="0" algn="l" rtl="0">
              <a:lnSpc>
                <a:spcPct val="90000"/>
              </a:lnSpc>
              <a:spcBef>
                <a:spcPts val="360"/>
              </a:spcBef>
              <a:spcAft>
                <a:spcPts val="0"/>
              </a:spcAft>
              <a:buSzPts val="1620"/>
              <a:buNone/>
            </a:pPr>
            <a:r>
              <a:rPr lang="en-US" sz="1800" dirty="0">
                <a:latin typeface="Calibri"/>
                <a:ea typeface="Calibri"/>
                <a:cs typeface="Calibri"/>
                <a:sym typeface="Calibri"/>
              </a:rPr>
              <a:t>Associate Director, Technical Assistance </a:t>
            </a:r>
            <a:endParaRPr dirty="0"/>
          </a:p>
        </p:txBody>
      </p:sp>
      <p:pic>
        <p:nvPicPr>
          <p:cNvPr id="99" name="Google Shape;99;p16"/>
          <p:cNvPicPr preferRelativeResize="0"/>
          <p:nvPr/>
        </p:nvPicPr>
        <p:blipFill rotWithShape="1">
          <a:blip r:embed="rId3">
            <a:alphaModFix/>
          </a:blip>
          <a:srcRect/>
          <a:stretch/>
        </p:blipFill>
        <p:spPr>
          <a:xfrm>
            <a:off x="5872163" y="740337"/>
            <a:ext cx="3031807" cy="1419143"/>
          </a:xfrm>
          <a:prstGeom prst="rect">
            <a:avLst/>
          </a:prstGeom>
          <a:noFill/>
          <a:ln>
            <a:noFill/>
          </a:ln>
        </p:spPr>
      </p:pic>
      <p:pic>
        <p:nvPicPr>
          <p:cNvPr id="100" name="Google Shape;100;p16"/>
          <p:cNvPicPr preferRelativeResize="0"/>
          <p:nvPr/>
        </p:nvPicPr>
        <p:blipFill rotWithShape="1">
          <a:blip r:embed="rId4">
            <a:alphaModFix/>
          </a:blip>
          <a:srcRect/>
          <a:stretch/>
        </p:blipFill>
        <p:spPr>
          <a:xfrm>
            <a:off x="5901145" y="2828925"/>
            <a:ext cx="2973842" cy="3388994"/>
          </a:xfrm>
          <a:prstGeom prst="rect">
            <a:avLst/>
          </a:prstGeom>
          <a:noFill/>
          <a:ln>
            <a:noFill/>
          </a:ln>
        </p:spPr>
      </p:pic>
      <p:sp>
        <p:nvSpPr>
          <p:cNvPr id="101" name="Google Shape;101;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888888"/>
                </a:solidFill>
                <a:latin typeface="Calibri"/>
                <a:ea typeface="Calibri"/>
                <a:cs typeface="Calibri"/>
                <a:sym typeface="Calibri"/>
              </a:rPr>
              <a:t>Center for Court Innovation</a:t>
            </a:r>
            <a:endParaRPr/>
          </a:p>
        </p:txBody>
      </p:sp>
      <p:sp>
        <p:nvSpPr>
          <p:cNvPr id="102" name="Google Shape;102;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1</a:t>
            </a:fld>
            <a:endParaRPr>
              <a:solidFill>
                <a:srgbClr val="888888"/>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Is there a “fundamental right” to participate in drug court?</a:t>
            </a:r>
            <a:endParaRPr/>
          </a:p>
        </p:txBody>
      </p:sp>
      <p:sp>
        <p:nvSpPr>
          <p:cNvPr id="164" name="Google Shape;164;p22"/>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No fundamental right</a:t>
            </a:r>
            <a:endParaRPr/>
          </a:p>
          <a:p>
            <a:pPr marL="692150" lvl="1" indent="-352425" algn="l" rtl="0">
              <a:spcBef>
                <a:spcPts val="480"/>
              </a:spcBef>
              <a:spcAft>
                <a:spcPts val="0"/>
              </a:spcAft>
              <a:buSzPts val="2160"/>
              <a:buFont typeface="Noto Sans Symbols"/>
              <a:buChar char="▪"/>
            </a:pPr>
            <a:r>
              <a:rPr lang="en-US" u="sng"/>
              <a:t>Lomont v. State</a:t>
            </a:r>
            <a:r>
              <a:rPr lang="en-US"/>
              <a:t>, 852 N.E.2d 1002 (Ind. Ct. App. 2006)</a:t>
            </a:r>
            <a:endParaRPr/>
          </a:p>
          <a:p>
            <a:pPr marL="339725" lvl="1" indent="0" algn="l" rtl="0">
              <a:spcBef>
                <a:spcPts val="480"/>
              </a:spcBef>
              <a:spcAft>
                <a:spcPts val="0"/>
              </a:spcAft>
              <a:buSzPts val="2160"/>
              <a:buNone/>
            </a:pPr>
            <a:endParaRPr/>
          </a:p>
          <a:p>
            <a:pPr marL="342900" lvl="0" indent="-342900" algn="l" rtl="0">
              <a:spcBef>
                <a:spcPts val="560"/>
              </a:spcBef>
              <a:spcAft>
                <a:spcPts val="0"/>
              </a:spcAft>
              <a:buClr>
                <a:srgbClr val="F1623A"/>
              </a:buClr>
              <a:buSzPts val="2520"/>
              <a:buChar char="►"/>
            </a:pPr>
            <a:r>
              <a:rPr lang="en-US">
                <a:solidFill>
                  <a:srgbClr val="000000"/>
                </a:solidFill>
              </a:rPr>
              <a:t>Likewise, drug offenders are not a suspect class</a:t>
            </a:r>
            <a:endParaRPr/>
          </a:p>
          <a:p>
            <a:pPr marL="0" lvl="0" indent="0" algn="l" rtl="0">
              <a:spcBef>
                <a:spcPts val="560"/>
              </a:spcBef>
              <a:spcAft>
                <a:spcPts val="0"/>
              </a:spcAft>
              <a:buClr>
                <a:srgbClr val="F1623A"/>
              </a:buClr>
              <a:buSzPts val="2520"/>
              <a:buNone/>
            </a:pPr>
            <a:endParaRPr>
              <a:solidFill>
                <a:srgbClr val="000000"/>
              </a:solidFill>
            </a:endParaRPr>
          </a:p>
          <a:p>
            <a:pPr marL="342900" lvl="0" indent="-342900" algn="l" rtl="0">
              <a:spcBef>
                <a:spcPts val="560"/>
              </a:spcBef>
              <a:spcAft>
                <a:spcPts val="0"/>
              </a:spcAft>
              <a:buClr>
                <a:srgbClr val="F1623A"/>
              </a:buClr>
              <a:buSzPts val="2520"/>
              <a:buChar char="►"/>
            </a:pPr>
            <a:r>
              <a:rPr lang="en-US">
                <a:solidFill>
                  <a:srgbClr val="000000"/>
                </a:solidFill>
              </a:rPr>
              <a:t>Therefore, courts use the “rational basis” test in EQ cases re: drug court eligibility</a:t>
            </a:r>
            <a:endParaRPr/>
          </a:p>
          <a:p>
            <a:pPr marL="339725" lvl="1" indent="0" algn="l" rtl="0">
              <a:spcBef>
                <a:spcPts val="480"/>
              </a:spcBef>
              <a:spcAft>
                <a:spcPts val="0"/>
              </a:spcAft>
              <a:buSzPts val="2160"/>
              <a:buNone/>
            </a:pPr>
            <a:endParaRPr/>
          </a:p>
        </p:txBody>
      </p:sp>
      <p:sp>
        <p:nvSpPr>
          <p:cNvPr id="165" name="Google Shape;165;p22"/>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166" name="Google Shape;166;p22"/>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lvl="0">
              <a:buClr>
                <a:srgbClr val="45858C"/>
              </a:buClr>
              <a:buSzPts val="3600"/>
            </a:pPr>
            <a:r>
              <a:rPr lang="en-US" dirty="0">
                <a:solidFill>
                  <a:srgbClr val="45858C"/>
                </a:solidFill>
              </a:rPr>
              <a:t>Equal Protection</a:t>
            </a:r>
            <a:endParaRPr dirty="0"/>
          </a:p>
        </p:txBody>
      </p:sp>
      <p:sp>
        <p:nvSpPr>
          <p:cNvPr id="164" name="Google Shape;164;p22"/>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spcBef>
                <a:spcPts val="0"/>
              </a:spcBef>
            </a:pPr>
            <a:r>
              <a:rPr lang="en-US" dirty="0"/>
              <a:t>Moreover, a jurisdiction has no obligation to open a drug court. </a:t>
            </a:r>
          </a:p>
          <a:p>
            <a:pPr marL="800100" lvl="1" indent="-342900">
              <a:spcBef>
                <a:spcPts val="0"/>
              </a:spcBef>
              <a:buFont typeface="Wingdings" panose="05000000000000000000" pitchFamily="2" charset="2"/>
              <a:buChar char="§"/>
            </a:pPr>
            <a:endParaRPr lang="en-US" dirty="0"/>
          </a:p>
          <a:p>
            <a:pPr marL="800100" lvl="1" indent="-342900">
              <a:spcBef>
                <a:spcPts val="0"/>
              </a:spcBef>
              <a:buFont typeface="Wingdings" panose="05000000000000000000" pitchFamily="2" charset="2"/>
              <a:buChar char="§"/>
            </a:pPr>
            <a:r>
              <a:rPr lang="en-US" dirty="0"/>
              <a:t>State v. Harner, 103 P.3d 738 (Wash. 2004) (decision not to create a drug court because of budgetary consideration was rational)</a:t>
            </a:r>
          </a:p>
          <a:p>
            <a:pPr marL="339725" lvl="1" indent="0" algn="l" rtl="0">
              <a:spcBef>
                <a:spcPts val="480"/>
              </a:spcBef>
              <a:spcAft>
                <a:spcPts val="0"/>
              </a:spcAft>
              <a:buSzPts val="2160"/>
              <a:buNone/>
            </a:pPr>
            <a:endParaRPr dirty="0"/>
          </a:p>
        </p:txBody>
      </p:sp>
      <p:sp>
        <p:nvSpPr>
          <p:cNvPr id="165" name="Google Shape;165;p22"/>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166" name="Google Shape;166;p22"/>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939571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Exception: Burdening a Suspect Class</a:t>
            </a:r>
            <a:endParaRPr/>
          </a:p>
        </p:txBody>
      </p:sp>
      <p:sp>
        <p:nvSpPr>
          <p:cNvPr id="173" name="Google Shape;173;p23"/>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dirty="0"/>
              <a:t>If drug court eligibility policies/practices disproportionately burden a suspect class.</a:t>
            </a:r>
            <a:endParaRPr dirty="0"/>
          </a:p>
          <a:p>
            <a:pPr marL="342900" lvl="0" indent="-342900" algn="l" rtl="0">
              <a:spcBef>
                <a:spcPts val="560"/>
              </a:spcBef>
              <a:spcAft>
                <a:spcPts val="0"/>
              </a:spcAft>
              <a:buSzPts val="2520"/>
              <a:buChar char="►"/>
            </a:pPr>
            <a:r>
              <a:rPr lang="en-US" dirty="0"/>
              <a:t>Obviously, categorical exclusions of a suspect class (e.g., based on race) are not permissible.</a:t>
            </a:r>
            <a:endParaRPr dirty="0"/>
          </a:p>
          <a:p>
            <a:pPr marL="342900" lvl="0" indent="-342900" algn="l" rtl="0">
              <a:spcBef>
                <a:spcPts val="560"/>
              </a:spcBef>
              <a:spcAft>
                <a:spcPts val="0"/>
              </a:spcAft>
              <a:buSzPts val="2520"/>
              <a:buChar char="►"/>
            </a:pPr>
            <a:r>
              <a:rPr lang="en-US" dirty="0"/>
              <a:t>Issue is policies/practices that have the unintended effect of excluding a suspect class.</a:t>
            </a:r>
            <a:endParaRPr dirty="0"/>
          </a:p>
          <a:p>
            <a:pPr marL="692150" lvl="1" indent="-352425" algn="l" rtl="0">
              <a:spcBef>
                <a:spcPts val="480"/>
              </a:spcBef>
              <a:spcAft>
                <a:spcPts val="0"/>
              </a:spcAft>
              <a:buSzPts val="2160"/>
              <a:buFont typeface="Noto Sans Symbols"/>
              <a:buChar char="▪"/>
            </a:pPr>
            <a:r>
              <a:rPr lang="en-US" dirty="0"/>
              <a:t>E.g., Policy excluding pregnant individuals     disparate impact on women      intermediate scrutiny</a:t>
            </a:r>
            <a:endParaRPr dirty="0"/>
          </a:p>
        </p:txBody>
      </p:sp>
      <p:sp>
        <p:nvSpPr>
          <p:cNvPr id="174" name="Google Shape;174;p23"/>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175" name="Google Shape;175;p23"/>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 name="Arrow: Right 1">
            <a:extLst>
              <a:ext uri="{FF2B5EF4-FFF2-40B4-BE49-F238E27FC236}">
                <a16:creationId xmlns:a16="http://schemas.microsoft.com/office/drawing/2014/main" id="{7497B473-8F72-445B-A193-334973010CF8}"/>
              </a:ext>
            </a:extLst>
          </p:cNvPr>
          <p:cNvSpPr/>
          <p:nvPr/>
        </p:nvSpPr>
        <p:spPr>
          <a:xfrm>
            <a:off x="6937513" y="5161722"/>
            <a:ext cx="258417" cy="46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FA0F4CE4-6AA4-4F16-9266-E5E55FA53AD7}"/>
              </a:ext>
            </a:extLst>
          </p:cNvPr>
          <p:cNvSpPr/>
          <p:nvPr/>
        </p:nvSpPr>
        <p:spPr>
          <a:xfrm>
            <a:off x="3664226" y="5512905"/>
            <a:ext cx="258417" cy="463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Exception: Burdening a Suspect Class</a:t>
            </a:r>
            <a:endParaRPr/>
          </a:p>
        </p:txBody>
      </p:sp>
      <p:sp>
        <p:nvSpPr>
          <p:cNvPr id="182" name="Google Shape;182;p24"/>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Bottom line: look carefully to ensure that your eligibility policies/practices are not disproportionately excluding members of a suspect class</a:t>
            </a:r>
            <a:endParaRPr/>
          </a:p>
        </p:txBody>
      </p:sp>
      <p:sp>
        <p:nvSpPr>
          <p:cNvPr id="183" name="Google Shape;183;p24"/>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184" name="Google Shape;184;p24"/>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Equal Protection and Alienage</a:t>
            </a:r>
            <a:endParaRPr/>
          </a:p>
        </p:txBody>
      </p:sp>
      <p:sp>
        <p:nvSpPr>
          <p:cNvPr id="190" name="Google Shape;190;p25"/>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dirty="0"/>
              <a:t>“Alienage” refers to a person’s status as a non-citizen of the U.S.</a:t>
            </a:r>
            <a:endParaRPr dirty="0"/>
          </a:p>
          <a:p>
            <a:pPr marL="342900" lvl="0" indent="-342900" algn="l" rtl="0">
              <a:spcBef>
                <a:spcPts val="560"/>
              </a:spcBef>
              <a:spcAft>
                <a:spcPts val="0"/>
              </a:spcAft>
              <a:buSzPts val="2520"/>
              <a:buChar char="►"/>
            </a:pPr>
            <a:r>
              <a:rPr lang="en-US" dirty="0"/>
              <a:t>Alienage is a suspect class       strict scrutiny</a:t>
            </a:r>
            <a:endParaRPr dirty="0"/>
          </a:p>
          <a:p>
            <a:pPr marL="342900" lvl="0" indent="-342900" algn="l" rtl="0">
              <a:spcBef>
                <a:spcPts val="560"/>
              </a:spcBef>
              <a:spcAft>
                <a:spcPts val="0"/>
              </a:spcAft>
              <a:buSzPts val="2520"/>
              <a:buChar char="►"/>
            </a:pPr>
            <a:r>
              <a:rPr lang="en-US" dirty="0"/>
              <a:t>Therefore, a ban on non-citizens entering drug court would be impermissible.</a:t>
            </a:r>
            <a:endParaRPr dirty="0"/>
          </a:p>
          <a:p>
            <a:pPr marL="342900" lvl="0" indent="-182880" algn="l" rtl="0">
              <a:spcBef>
                <a:spcPts val="560"/>
              </a:spcBef>
              <a:spcAft>
                <a:spcPts val="0"/>
              </a:spcAft>
              <a:buSzPts val="2520"/>
              <a:buNone/>
            </a:pPr>
            <a:endParaRPr dirty="0"/>
          </a:p>
          <a:p>
            <a:pPr marL="342900" lvl="0" indent="-342900" algn="l" rtl="0">
              <a:spcBef>
                <a:spcPts val="560"/>
              </a:spcBef>
              <a:spcAft>
                <a:spcPts val="0"/>
              </a:spcAft>
              <a:buSzPts val="2520"/>
              <a:buChar char="►"/>
            </a:pPr>
            <a:r>
              <a:rPr lang="en-US" dirty="0"/>
              <a:t>BUT…what about illegal aliens?</a:t>
            </a:r>
            <a:endParaRPr dirty="0"/>
          </a:p>
          <a:p>
            <a:pPr marL="342900" lvl="0" indent="-342900" algn="l" rtl="0">
              <a:spcBef>
                <a:spcPts val="560"/>
              </a:spcBef>
              <a:spcAft>
                <a:spcPts val="0"/>
              </a:spcAft>
              <a:buSzPts val="2520"/>
              <a:buChar char="►"/>
            </a:pPr>
            <a:r>
              <a:rPr lang="en-US" dirty="0"/>
              <a:t>NOT a suspect class       rational basis review</a:t>
            </a:r>
            <a:endParaRPr dirty="0"/>
          </a:p>
        </p:txBody>
      </p:sp>
      <p:sp>
        <p:nvSpPr>
          <p:cNvPr id="191" name="Google Shape;191;p25"/>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192" name="Google Shape;192;p25"/>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 name="Arrow: Right 1">
            <a:extLst>
              <a:ext uri="{FF2B5EF4-FFF2-40B4-BE49-F238E27FC236}">
                <a16:creationId xmlns:a16="http://schemas.microsoft.com/office/drawing/2014/main" id="{DF937C67-0DC7-4EE4-9E2A-118A6160121D}"/>
              </a:ext>
            </a:extLst>
          </p:cNvPr>
          <p:cNvSpPr/>
          <p:nvPr/>
        </p:nvSpPr>
        <p:spPr>
          <a:xfrm>
            <a:off x="5171355" y="3319503"/>
            <a:ext cx="499462" cy="109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A3A6573-F91E-48FA-93F0-6836B63E3BDF}"/>
              </a:ext>
            </a:extLst>
          </p:cNvPr>
          <p:cNvSpPr/>
          <p:nvPr/>
        </p:nvSpPr>
        <p:spPr>
          <a:xfrm>
            <a:off x="4171150" y="5715641"/>
            <a:ext cx="499462" cy="109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So can drug courts exclude illegal aliens?</a:t>
            </a:r>
            <a:endParaRPr/>
          </a:p>
        </p:txBody>
      </p:sp>
      <p:sp>
        <p:nvSpPr>
          <p:cNvPr id="198" name="Google Shape;198;p26"/>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Yes, if there is a legitimate government purpose for excluding</a:t>
            </a:r>
            <a:endParaRPr/>
          </a:p>
          <a:p>
            <a:pPr marL="342900" lvl="0" indent="-342900" algn="l" rtl="0">
              <a:spcBef>
                <a:spcPts val="560"/>
              </a:spcBef>
              <a:spcAft>
                <a:spcPts val="0"/>
              </a:spcAft>
              <a:buSzPts val="2520"/>
              <a:buChar char="►"/>
            </a:pPr>
            <a:r>
              <a:rPr lang="en-US"/>
              <a:t>Likelihood of deportation</a:t>
            </a:r>
            <a:endParaRPr/>
          </a:p>
          <a:p>
            <a:pPr marL="692150" lvl="1" indent="-352425" algn="l" rtl="0">
              <a:spcBef>
                <a:spcPts val="480"/>
              </a:spcBef>
              <a:spcAft>
                <a:spcPts val="0"/>
              </a:spcAft>
              <a:buSzPts val="2160"/>
              <a:buFont typeface="Noto Sans Symbols"/>
              <a:buChar char="▪"/>
            </a:pPr>
            <a:r>
              <a:rPr lang="en-US" u="sng"/>
              <a:t>People v. Espinoza</a:t>
            </a:r>
            <a:r>
              <a:rPr lang="en-US"/>
              <a:t>, 132 Cal. Rptr. 2d 670 (Cal. Ct. App. 2003) (upholding exclusion where the substantial likelihood of the defendant’s deportation would prevent him from completing the program)</a:t>
            </a:r>
            <a:endParaRPr sz="2000"/>
          </a:p>
          <a:p>
            <a:pPr marL="692150" lvl="1" indent="-215265" algn="l" rtl="0">
              <a:spcBef>
                <a:spcPts val="480"/>
              </a:spcBef>
              <a:spcAft>
                <a:spcPts val="0"/>
              </a:spcAft>
              <a:buSzPts val="2160"/>
              <a:buFont typeface="Noto Sans Symbols"/>
              <a:buNone/>
            </a:pPr>
            <a:endParaRPr/>
          </a:p>
        </p:txBody>
      </p:sp>
      <p:sp>
        <p:nvSpPr>
          <p:cNvPr id="199" name="Google Shape;199;p26"/>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200" name="Google Shape;200;p26"/>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Equal Protection and Indigence</a:t>
            </a:r>
            <a:endParaRPr/>
          </a:p>
        </p:txBody>
      </p:sp>
      <p:sp>
        <p:nvSpPr>
          <p:cNvPr id="206" name="Google Shape;206;p27"/>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Can a drug court exclude a person on the grounds that they cannot afford to pay fines/fees?</a:t>
            </a:r>
            <a:endParaRPr/>
          </a:p>
          <a:p>
            <a:pPr marL="342900" lvl="0" indent="-342900" algn="l" rtl="0">
              <a:spcBef>
                <a:spcPts val="560"/>
              </a:spcBef>
              <a:spcAft>
                <a:spcPts val="0"/>
              </a:spcAft>
              <a:buSzPts val="2520"/>
              <a:buChar char="►"/>
            </a:pPr>
            <a:r>
              <a:rPr lang="en-US"/>
              <a:t>Indigence is not a suspect class</a:t>
            </a:r>
            <a:endParaRPr/>
          </a:p>
          <a:p>
            <a:pPr marL="342900" lvl="0" indent="-342900" algn="l" rtl="0">
              <a:spcBef>
                <a:spcPts val="560"/>
              </a:spcBef>
              <a:spcAft>
                <a:spcPts val="0"/>
              </a:spcAft>
              <a:buSzPts val="2520"/>
              <a:buChar char="►"/>
            </a:pPr>
            <a:r>
              <a:rPr lang="en-US"/>
              <a:t>BUT, excluding a person from an alternative-to-incarceration program on the basis of inability to pay violates equal protection</a:t>
            </a:r>
            <a:endParaRPr/>
          </a:p>
          <a:p>
            <a:pPr marL="692150" lvl="1" indent="-352425" algn="l" rtl="0">
              <a:spcBef>
                <a:spcPts val="480"/>
              </a:spcBef>
              <a:spcAft>
                <a:spcPts val="0"/>
              </a:spcAft>
              <a:buSzPts val="2160"/>
              <a:buFont typeface="Noto Sans Symbols"/>
              <a:buChar char="▪"/>
            </a:pPr>
            <a:r>
              <a:rPr lang="en-US" u="sng"/>
              <a:t>State v. Shelton</a:t>
            </a:r>
            <a:r>
              <a:rPr lang="en-US"/>
              <a:t>, 512 S.E.2d 568 (1998) (finding a violation of equal protection when defendant was denied home detention because he could not afford a monitor and was therefore remanded to jail).</a:t>
            </a:r>
            <a:endParaRPr/>
          </a:p>
          <a:p>
            <a:pPr marL="692150" lvl="1" indent="-215265" algn="l" rtl="0">
              <a:spcBef>
                <a:spcPts val="480"/>
              </a:spcBef>
              <a:spcAft>
                <a:spcPts val="0"/>
              </a:spcAft>
              <a:buSzPts val="2160"/>
              <a:buFont typeface="Noto Sans Symbols"/>
              <a:buNone/>
            </a:pPr>
            <a:endParaRPr/>
          </a:p>
        </p:txBody>
      </p:sp>
      <p:sp>
        <p:nvSpPr>
          <p:cNvPr id="207" name="Google Shape;207;p27"/>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208" name="Google Shape;208;p27"/>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Equal Protection and Health Conditions</a:t>
            </a:r>
            <a:endParaRPr/>
          </a:p>
        </p:txBody>
      </p:sp>
      <p:sp>
        <p:nvSpPr>
          <p:cNvPr id="215" name="Google Shape;215;p28"/>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Can a drug court exclude a person on the basis of their physical or mental health condition</a:t>
            </a:r>
            <a:endParaRPr/>
          </a:p>
          <a:p>
            <a:pPr marL="342900" lvl="0" indent="-342900" algn="l" rtl="0">
              <a:spcBef>
                <a:spcPts val="560"/>
              </a:spcBef>
              <a:spcAft>
                <a:spcPts val="0"/>
              </a:spcAft>
              <a:buSzPts val="2520"/>
              <a:buChar char="►"/>
            </a:pPr>
            <a:r>
              <a:rPr lang="en-US"/>
              <a:t>Health condition is not a suspect class</a:t>
            </a:r>
            <a:endParaRPr/>
          </a:p>
          <a:p>
            <a:pPr marL="342900" lvl="0" indent="-342900" algn="l" rtl="0">
              <a:spcBef>
                <a:spcPts val="560"/>
              </a:spcBef>
              <a:spcAft>
                <a:spcPts val="0"/>
              </a:spcAft>
              <a:buSzPts val="2520"/>
              <a:buChar char="►"/>
            </a:pPr>
            <a:r>
              <a:rPr lang="en-US"/>
              <a:t>So, drug courts can exclude if there is a legitimate government purpose</a:t>
            </a:r>
            <a:endParaRPr/>
          </a:p>
          <a:p>
            <a:pPr marL="692150" lvl="1" indent="-352425" algn="l" rtl="0">
              <a:spcBef>
                <a:spcPts val="480"/>
              </a:spcBef>
              <a:spcAft>
                <a:spcPts val="0"/>
              </a:spcAft>
              <a:buSzPts val="2160"/>
              <a:buFont typeface="Noto Sans Symbols"/>
              <a:buChar char="▪"/>
            </a:pPr>
            <a:r>
              <a:rPr lang="en-US" u="sng"/>
              <a:t>Evans v. State</a:t>
            </a:r>
            <a:r>
              <a:rPr lang="en-US"/>
              <a:t>, 667 S.E.2d 183 (Ga. Ct. App. 2008) (finding no equal protection violation where exclusion was based on the program’s lack of resources to handle “serious mental health issues” as well as the program’s lack of access to HIV-related resources). </a:t>
            </a:r>
            <a:endParaRPr sz="2000"/>
          </a:p>
          <a:p>
            <a:pPr marL="692150" lvl="1" indent="-215265" algn="l" rtl="0">
              <a:spcBef>
                <a:spcPts val="480"/>
              </a:spcBef>
              <a:spcAft>
                <a:spcPts val="0"/>
              </a:spcAft>
              <a:buSzPts val="2160"/>
              <a:buNone/>
            </a:pPr>
            <a:endParaRPr/>
          </a:p>
        </p:txBody>
      </p:sp>
      <p:sp>
        <p:nvSpPr>
          <p:cNvPr id="216" name="Google Shape;216;p28"/>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217" name="Google Shape;217;p28"/>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What about the Americans With Disabilities Act?</a:t>
            </a:r>
            <a:endParaRPr/>
          </a:p>
        </p:txBody>
      </p:sp>
      <p:sp>
        <p:nvSpPr>
          <p:cNvPr id="224" name="Google Shape;224;p29"/>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It is unclear whether the ADA applies.</a:t>
            </a:r>
            <a:endParaRPr/>
          </a:p>
          <a:p>
            <a:pPr marL="342900" lvl="0" indent="-342900" algn="l" rtl="0">
              <a:spcBef>
                <a:spcPts val="560"/>
              </a:spcBef>
              <a:spcAft>
                <a:spcPts val="0"/>
              </a:spcAft>
              <a:buSzPts val="2520"/>
              <a:buChar char="►"/>
            </a:pPr>
            <a:r>
              <a:rPr lang="en-US"/>
              <a:t>ADA has 3 major requirements:</a:t>
            </a:r>
            <a:endParaRPr/>
          </a:p>
          <a:p>
            <a:pPr marL="796925" lvl="1" indent="-457200" algn="l" rtl="0">
              <a:spcBef>
                <a:spcPts val="480"/>
              </a:spcBef>
              <a:spcAft>
                <a:spcPts val="0"/>
              </a:spcAft>
              <a:buSzPts val="2160"/>
              <a:buFont typeface="Calibri"/>
              <a:buAutoNum type="arabicPeriod"/>
            </a:pPr>
            <a:r>
              <a:rPr lang="en-US"/>
              <a:t>Physical or mental impairment (substance use disorders and emotional illness qualify)</a:t>
            </a:r>
            <a:endParaRPr/>
          </a:p>
          <a:p>
            <a:pPr marL="796925" lvl="1" indent="-457200" algn="l" rtl="0">
              <a:spcBef>
                <a:spcPts val="480"/>
              </a:spcBef>
              <a:spcAft>
                <a:spcPts val="0"/>
              </a:spcAft>
              <a:buSzPts val="2160"/>
              <a:buFont typeface="Calibri"/>
              <a:buAutoNum type="arabicPeriod"/>
            </a:pPr>
            <a:r>
              <a:rPr lang="en-US"/>
              <a:t>Impairment must substantially limit a major life activity (caring for oneself, manual tasks, walking, seeing, hearing, speaking, breathing, learning, working)</a:t>
            </a:r>
            <a:endParaRPr/>
          </a:p>
          <a:p>
            <a:pPr marL="796925" lvl="1" indent="-457200" algn="l" rtl="0">
              <a:spcBef>
                <a:spcPts val="480"/>
              </a:spcBef>
              <a:spcAft>
                <a:spcPts val="0"/>
              </a:spcAft>
              <a:buSzPts val="2160"/>
              <a:buFont typeface="Calibri"/>
              <a:buAutoNum type="arabicPeriod"/>
            </a:pPr>
            <a:r>
              <a:rPr lang="en-US"/>
              <a:t>Qualified individual (otherwise eligible for the government service being offered)</a:t>
            </a:r>
            <a:endParaRPr/>
          </a:p>
        </p:txBody>
      </p:sp>
      <p:sp>
        <p:nvSpPr>
          <p:cNvPr id="225" name="Google Shape;225;p29"/>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226" name="Google Shape;226;p29"/>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0"/>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What about the Americans With Disabilities Act?</a:t>
            </a:r>
            <a:endParaRPr/>
          </a:p>
        </p:txBody>
      </p:sp>
      <p:sp>
        <p:nvSpPr>
          <p:cNvPr id="233" name="Google Shape;233;p30"/>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dirty="0"/>
              <a:t>It seems like a defendant with a substance use disorder who can’t work because of their addiction would be eligible, right?</a:t>
            </a:r>
            <a:endParaRPr dirty="0"/>
          </a:p>
          <a:p>
            <a:pPr marL="342900" lvl="0" indent="-342900" algn="l" rtl="0">
              <a:spcBef>
                <a:spcPts val="560"/>
              </a:spcBef>
              <a:spcAft>
                <a:spcPts val="0"/>
              </a:spcAft>
              <a:buSzPts val="2520"/>
              <a:buChar char="►"/>
            </a:pPr>
            <a:r>
              <a:rPr lang="en-US" dirty="0"/>
              <a:t>Maybe</a:t>
            </a:r>
            <a:endParaRPr dirty="0"/>
          </a:p>
          <a:p>
            <a:pPr marL="692150" lvl="1" indent="-352425">
              <a:buFont typeface="Noto Sans Symbols"/>
              <a:buChar char="▪"/>
            </a:pPr>
            <a:r>
              <a:rPr lang="en-US" dirty="0"/>
              <a:t>Hard to show a substantial impairment of a major life activity. </a:t>
            </a:r>
            <a:r>
              <a:rPr lang="en-US" sz="1800" dirty="0"/>
              <a:t>E.g., Evans v. State,667 S.E.2d 183 (Ga. Ct. App. 2008) (mental illness and HIV-positive status did not affect a major life activity)</a:t>
            </a:r>
            <a:endParaRPr sz="1800" dirty="0"/>
          </a:p>
          <a:p>
            <a:pPr marL="692150" lvl="1" indent="-352425">
              <a:buFont typeface="Noto Sans Symbols"/>
              <a:buChar char="▪"/>
            </a:pPr>
            <a:r>
              <a:rPr lang="en-US" dirty="0"/>
              <a:t>Also, there’s some suggestion that the ADA may not apply to criminal sentencing matters. </a:t>
            </a:r>
            <a:r>
              <a:rPr lang="en-US" sz="1800" dirty="0"/>
              <a:t>State v. Barclay, 2017 Iowa App. LEXIS 43 (Iowa Ct. App. 2017) </a:t>
            </a:r>
            <a:endParaRPr sz="1800" dirty="0"/>
          </a:p>
        </p:txBody>
      </p:sp>
      <p:sp>
        <p:nvSpPr>
          <p:cNvPr id="234" name="Google Shape;234;p30"/>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235" name="Google Shape;235;p30"/>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BBFFA51-B36B-4129-9B16-8E2BEA12D8F1}"/>
              </a:ext>
            </a:extLst>
          </p:cNvPr>
          <p:cNvPicPr>
            <a:picLocks noGrp="1" noChangeAspect="1"/>
          </p:cNvPicPr>
          <p:nvPr>
            <p:ph type="pic" idx="2"/>
          </p:nvPr>
        </p:nvPicPr>
        <p:blipFill rotWithShape="1">
          <a:blip r:embed="rId3"/>
          <a:srcRect l="11531" r="11112" b="1"/>
          <a:stretch/>
        </p:blipFill>
        <p:spPr>
          <a:xfrm>
            <a:off x="628650" y="754148"/>
            <a:ext cx="7886700" cy="4995575"/>
          </a:xfrm>
          <a:prstGeom prst="rect">
            <a:avLst/>
          </a:prstGeom>
        </p:spPr>
      </p:pic>
      <p:sp>
        <p:nvSpPr>
          <p:cNvPr id="5" name="Slide Number Placeholder 4">
            <a:extLst>
              <a:ext uri="{FF2B5EF4-FFF2-40B4-BE49-F238E27FC236}">
                <a16:creationId xmlns:a16="http://schemas.microsoft.com/office/drawing/2014/main" id="{A67BF795-6575-432C-8646-77DEAF5CD578}"/>
              </a:ext>
            </a:extLst>
          </p:cNvPr>
          <p:cNvSpPr>
            <a:spLocks noGrp="1"/>
          </p:cNvSpPr>
          <p:nvPr>
            <p:ph type="sldNum" idx="12"/>
          </p:nvPr>
        </p:nvSpPr>
        <p:spPr>
          <a:xfrm>
            <a:off x="6457950" y="6492240"/>
            <a:ext cx="20574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kern="1200" smtClean="0">
                <a:solidFill>
                  <a:schemeClr val="tx1">
                    <a:tint val="75000"/>
                  </a:schemeClr>
                </a:solidFill>
                <a:latin typeface="+mn-lt"/>
                <a:ea typeface="+mn-ea"/>
                <a:cs typeface="+mn-cs"/>
              </a:rPr>
              <a:pPr lvl="0" indent="0">
                <a:spcBef>
                  <a:spcPts val="0"/>
                </a:spcBef>
                <a:spcAft>
                  <a:spcPts val="600"/>
                </a:spcAft>
                <a:buNone/>
              </a:pPr>
              <a:t>2</a:t>
            </a:fld>
            <a:endParaRPr lang="en-US" kern="1200">
              <a:solidFill>
                <a:schemeClr val="tx1">
                  <a:tint val="75000"/>
                </a:schemeClr>
              </a:solidFill>
              <a:latin typeface="+mn-lt"/>
              <a:ea typeface="+mn-ea"/>
              <a:cs typeface="+mn-cs"/>
            </a:endParaRPr>
          </a:p>
        </p:txBody>
      </p:sp>
      <p:sp>
        <p:nvSpPr>
          <p:cNvPr id="6" name="Picture Placeholder 2">
            <a:extLst>
              <a:ext uri="{FF2B5EF4-FFF2-40B4-BE49-F238E27FC236}">
                <a16:creationId xmlns:a16="http://schemas.microsoft.com/office/drawing/2014/main" id="{5BE8579A-DD52-4732-9BD4-B0E6356BC152}"/>
              </a:ext>
            </a:extLst>
          </p:cNvPr>
          <p:cNvSpPr txBox="1">
            <a:spLocks/>
          </p:cNvSpPr>
          <p:nvPr/>
        </p:nvSpPr>
        <p:spPr>
          <a:xfrm>
            <a:off x="1707764" y="685800"/>
            <a:ext cx="5486400" cy="2822436"/>
          </a:xfrm>
          <a:prstGeom prst="rect">
            <a:avLst/>
          </a:prstGeom>
          <a:noFill/>
          <a:ln>
            <a:noFill/>
          </a:ln>
        </p:spPr>
      </p:sp>
      <p:pic>
        <p:nvPicPr>
          <p:cNvPr id="10" name="Picture 9">
            <a:extLst>
              <a:ext uri="{FF2B5EF4-FFF2-40B4-BE49-F238E27FC236}">
                <a16:creationId xmlns:a16="http://schemas.microsoft.com/office/drawing/2014/main" id="{8871B851-F0E1-4E30-9E5C-81BA0CD9C914}"/>
              </a:ext>
            </a:extLst>
          </p:cNvPr>
          <p:cNvPicPr>
            <a:picLocks noChangeAspect="1"/>
          </p:cNvPicPr>
          <p:nvPr/>
        </p:nvPicPr>
        <p:blipFill>
          <a:blip r:embed="rId4"/>
          <a:stretch>
            <a:fillRect/>
          </a:stretch>
        </p:blipFill>
        <p:spPr>
          <a:xfrm>
            <a:off x="447347" y="5178458"/>
            <a:ext cx="1549025" cy="723725"/>
          </a:xfrm>
          <a:prstGeom prst="rect">
            <a:avLst/>
          </a:prstGeom>
        </p:spPr>
      </p:pic>
    </p:spTree>
    <p:extLst>
      <p:ext uri="{BB962C8B-B14F-4D97-AF65-F5344CB8AC3E}">
        <p14:creationId xmlns:p14="http://schemas.microsoft.com/office/powerpoint/2010/main" val="217805855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Prescription Drugs</a:t>
            </a:r>
            <a:endParaRPr/>
          </a:p>
        </p:txBody>
      </p:sp>
      <p:sp>
        <p:nvSpPr>
          <p:cNvPr id="242" name="Google Shape;242;p31"/>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Can a drug court exclude a person on the basis of their use of lawfully-prescribed medications (e.g., oxycodone for chronic pain)?</a:t>
            </a:r>
            <a:endParaRPr/>
          </a:p>
          <a:p>
            <a:pPr marL="342900" lvl="0" indent="-342900" algn="l" rtl="0">
              <a:spcBef>
                <a:spcPts val="560"/>
              </a:spcBef>
              <a:spcAft>
                <a:spcPts val="0"/>
              </a:spcAft>
              <a:buSzPts val="2520"/>
              <a:buChar char="►"/>
            </a:pPr>
            <a:r>
              <a:rPr lang="en-US"/>
              <a:t>Use of prescription drugs is not a suspect class</a:t>
            </a:r>
            <a:endParaRPr/>
          </a:p>
          <a:p>
            <a:pPr marL="342900" lvl="0" indent="-342900" algn="l" rtl="0">
              <a:spcBef>
                <a:spcPts val="560"/>
              </a:spcBef>
              <a:spcAft>
                <a:spcPts val="0"/>
              </a:spcAft>
              <a:buSzPts val="2520"/>
              <a:buChar char="►"/>
            </a:pPr>
            <a:r>
              <a:rPr lang="en-US"/>
              <a:t>So, drug courts can exclude if there is a legitimate government purpose.</a:t>
            </a:r>
            <a:endParaRPr/>
          </a:p>
          <a:p>
            <a:pPr marL="692150" lvl="1" indent="-352425" algn="l" rtl="0">
              <a:spcBef>
                <a:spcPts val="480"/>
              </a:spcBef>
              <a:spcAft>
                <a:spcPts val="0"/>
              </a:spcAft>
              <a:buSzPts val="2160"/>
              <a:buFont typeface="Noto Sans Symbols"/>
              <a:buChar char="▪"/>
            </a:pPr>
            <a:r>
              <a:rPr lang="en-US" u="sng"/>
              <a:t>People v. Webb</a:t>
            </a:r>
            <a:r>
              <a:rPr lang="en-US"/>
              <a:t>, 2011 Cal. App. Unpub. LEXIS 1896 (2011) (upholding exclusion from drug court, in part, because of defendant’s inability to focus as a result of strong pain medications). </a:t>
            </a:r>
            <a:endParaRPr/>
          </a:p>
          <a:p>
            <a:pPr marL="692150" lvl="1" indent="-215265" algn="l" rtl="0">
              <a:spcBef>
                <a:spcPts val="480"/>
              </a:spcBef>
              <a:spcAft>
                <a:spcPts val="0"/>
              </a:spcAft>
              <a:buSzPts val="2160"/>
              <a:buFont typeface="Noto Sans Symbols"/>
              <a:buNone/>
            </a:pPr>
            <a:endParaRPr/>
          </a:p>
          <a:p>
            <a:pPr marL="342900" lvl="0" indent="-182880" algn="l" rtl="0">
              <a:spcBef>
                <a:spcPts val="560"/>
              </a:spcBef>
              <a:spcAft>
                <a:spcPts val="0"/>
              </a:spcAft>
              <a:buSzPts val="2520"/>
              <a:buNone/>
            </a:pPr>
            <a:endParaRPr/>
          </a:p>
        </p:txBody>
      </p:sp>
      <p:sp>
        <p:nvSpPr>
          <p:cNvPr id="243" name="Google Shape;243;p31"/>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244" name="Google Shape;244;p31"/>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Medical Marijuana</a:t>
            </a:r>
            <a:endParaRPr/>
          </a:p>
        </p:txBody>
      </p:sp>
      <p:sp>
        <p:nvSpPr>
          <p:cNvPr id="251" name="Google Shape;251;p32"/>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Similar to prescription drug analysis.</a:t>
            </a:r>
            <a:endParaRPr/>
          </a:p>
          <a:p>
            <a:pPr marL="692150" lvl="1" indent="-352425" algn="l" rtl="0">
              <a:spcBef>
                <a:spcPts val="480"/>
              </a:spcBef>
              <a:spcAft>
                <a:spcPts val="0"/>
              </a:spcAft>
              <a:buSzPts val="2160"/>
              <a:buFont typeface="Noto Sans Symbols"/>
              <a:buChar char="▪"/>
            </a:pPr>
            <a:r>
              <a:rPr lang="en-US" u="sng"/>
              <a:t>People v. Beaty</a:t>
            </a:r>
            <a:r>
              <a:rPr lang="en-US"/>
              <a:t>, 105 Cal. Rptr. 3d 76 (Cal. Ct. App. 2010) (when medical marijuana is legal, its use cannot serve as the “sole basis” for excluding defendant from drug court; however, exclusion is permitted based on related factors, such as current or past abuse of marijuana, relation between marijuana use and abuse of other substances, or interference with treatment progress could provide an adequate basis for exclusion). </a:t>
            </a:r>
            <a:endParaRPr/>
          </a:p>
          <a:p>
            <a:pPr marL="692150" lvl="1" indent="-215265" algn="l" rtl="0">
              <a:spcBef>
                <a:spcPts val="480"/>
              </a:spcBef>
              <a:spcAft>
                <a:spcPts val="0"/>
              </a:spcAft>
              <a:buSzPts val="2160"/>
              <a:buNone/>
            </a:pPr>
            <a:endParaRPr/>
          </a:p>
          <a:p>
            <a:pPr marL="342900" lvl="0" indent="-182880" algn="l" rtl="0">
              <a:spcBef>
                <a:spcPts val="560"/>
              </a:spcBef>
              <a:spcAft>
                <a:spcPts val="0"/>
              </a:spcAft>
              <a:buSzPts val="2520"/>
              <a:buNone/>
            </a:pPr>
            <a:endParaRPr/>
          </a:p>
        </p:txBody>
      </p:sp>
      <p:sp>
        <p:nvSpPr>
          <p:cNvPr id="252" name="Google Shape;252;p32"/>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253" name="Google Shape;253;p32"/>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3"/>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Medication-Assisted Treatment</a:t>
            </a:r>
            <a:endParaRPr/>
          </a:p>
        </p:txBody>
      </p:sp>
      <p:sp>
        <p:nvSpPr>
          <p:cNvPr id="260" name="Google Shape;260;p33"/>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Similar to prescription drug analysis</a:t>
            </a:r>
            <a:endParaRPr/>
          </a:p>
          <a:p>
            <a:pPr marL="342900" lvl="0" indent="-342900" algn="l" rtl="0">
              <a:spcBef>
                <a:spcPts val="560"/>
              </a:spcBef>
              <a:spcAft>
                <a:spcPts val="0"/>
              </a:spcAft>
              <a:buSzPts val="2520"/>
              <a:buChar char="►"/>
            </a:pPr>
            <a:r>
              <a:rPr lang="en-US"/>
              <a:t>Rational basis only</a:t>
            </a:r>
            <a:endParaRPr/>
          </a:p>
          <a:p>
            <a:pPr marL="342900" lvl="0" indent="-342900" algn="l" rtl="0">
              <a:spcBef>
                <a:spcPts val="560"/>
              </a:spcBef>
              <a:spcAft>
                <a:spcPts val="0"/>
              </a:spcAft>
              <a:buSzPts val="2520"/>
              <a:buChar char="►"/>
            </a:pPr>
            <a:r>
              <a:rPr lang="en-US"/>
              <a:t>BUT…</a:t>
            </a:r>
            <a:endParaRPr/>
          </a:p>
          <a:p>
            <a:pPr marL="692150" lvl="1" indent="-352425" algn="l" rtl="0">
              <a:spcBef>
                <a:spcPts val="480"/>
              </a:spcBef>
              <a:spcAft>
                <a:spcPts val="0"/>
              </a:spcAft>
              <a:buSzPts val="2160"/>
              <a:buFont typeface="Noto Sans Symbols"/>
              <a:buChar char="▪"/>
            </a:pPr>
            <a:r>
              <a:rPr lang="en-US"/>
              <a:t>It’s </a:t>
            </a:r>
            <a:r>
              <a:rPr lang="en-US" u="sng"/>
              <a:t>possible</a:t>
            </a:r>
            <a:r>
              <a:rPr lang="en-US"/>
              <a:t> that a challenge based on the ADA, Rehabilitation Act, 14</a:t>
            </a:r>
            <a:r>
              <a:rPr lang="en-US" baseline="30000"/>
              <a:t>th</a:t>
            </a:r>
            <a:r>
              <a:rPr lang="en-US"/>
              <a:t> Amendment, or 8</a:t>
            </a:r>
            <a:r>
              <a:rPr lang="en-US" baseline="30000"/>
              <a:t>th</a:t>
            </a:r>
            <a:r>
              <a:rPr lang="en-US"/>
              <a:t> Amendment could succeed.</a:t>
            </a:r>
            <a:endParaRPr/>
          </a:p>
          <a:p>
            <a:pPr marL="692150" lvl="1" indent="-352425" algn="l" rtl="0">
              <a:spcBef>
                <a:spcPts val="480"/>
              </a:spcBef>
              <a:spcAft>
                <a:spcPts val="0"/>
              </a:spcAft>
              <a:buSzPts val="2160"/>
              <a:buFont typeface="Noto Sans Symbols"/>
              <a:buChar char="▪"/>
            </a:pPr>
            <a:r>
              <a:rPr lang="en-US"/>
              <a:t>More importantly, it’s </a:t>
            </a:r>
            <a:r>
              <a:rPr lang="en-US" u="sng"/>
              <a:t>bad practice</a:t>
            </a:r>
            <a:r>
              <a:rPr lang="en-US"/>
              <a:t> to deny MAT</a:t>
            </a:r>
            <a:endParaRPr/>
          </a:p>
          <a:p>
            <a:pPr marL="342900" lvl="0" indent="-182880" algn="l" rtl="0">
              <a:spcBef>
                <a:spcPts val="560"/>
              </a:spcBef>
              <a:spcAft>
                <a:spcPts val="0"/>
              </a:spcAft>
              <a:buSzPts val="2520"/>
              <a:buNone/>
            </a:pPr>
            <a:endParaRPr/>
          </a:p>
          <a:p>
            <a:pPr marL="342900" lvl="0" indent="-182880" algn="l" rtl="0">
              <a:spcBef>
                <a:spcPts val="560"/>
              </a:spcBef>
              <a:spcAft>
                <a:spcPts val="0"/>
              </a:spcAft>
              <a:buSzPts val="2520"/>
              <a:buNone/>
            </a:pPr>
            <a:endParaRPr/>
          </a:p>
        </p:txBody>
      </p:sp>
      <p:sp>
        <p:nvSpPr>
          <p:cNvPr id="261" name="Google Shape;261;p33"/>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262" name="Google Shape;262;p33"/>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title"/>
          </p:nvPr>
        </p:nvSpPr>
        <p:spPr>
          <a:xfrm>
            <a:off x="339725" y="274638"/>
            <a:ext cx="8464500" cy="1325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Medication-Assisted Treatment</a:t>
            </a:r>
            <a:endParaRPr/>
          </a:p>
        </p:txBody>
      </p:sp>
      <p:sp>
        <p:nvSpPr>
          <p:cNvPr id="269" name="Google Shape;269;p34"/>
          <p:cNvSpPr txBox="1">
            <a:spLocks noGrp="1"/>
          </p:cNvSpPr>
          <p:nvPr>
            <p:ph type="sldNum" idx="12"/>
          </p:nvPr>
        </p:nvSpPr>
        <p:spPr>
          <a:xfrm>
            <a:off x="6553200" y="6492875"/>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270" name="Google Shape;270;p34"/>
          <p:cNvPicPr preferRelativeResize="0"/>
          <p:nvPr/>
        </p:nvPicPr>
        <p:blipFill>
          <a:blip r:embed="rId3">
            <a:alphaModFix/>
          </a:blip>
          <a:stretch>
            <a:fillRect/>
          </a:stretch>
        </p:blipFill>
        <p:spPr>
          <a:xfrm>
            <a:off x="1776150" y="2100275"/>
            <a:ext cx="5490999" cy="4641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5"/>
          <p:cNvSpPr txBox="1">
            <a:spLocks noGrp="1"/>
          </p:cNvSpPr>
          <p:nvPr>
            <p:ph type="ctrTitle"/>
          </p:nvPr>
        </p:nvSpPr>
        <p:spPr>
          <a:xfrm>
            <a:off x="652371" y="1784004"/>
            <a:ext cx="8019189" cy="17516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4800"/>
              <a:buFont typeface="Arial"/>
              <a:buNone/>
            </a:pPr>
            <a:r>
              <a:rPr lang="en-US" sz="4800">
                <a:solidFill>
                  <a:srgbClr val="45858C"/>
                </a:solidFill>
              </a:rPr>
              <a:t>2. Admission</a:t>
            </a:r>
            <a:endParaRPr/>
          </a:p>
        </p:txBody>
      </p:sp>
      <p:sp>
        <p:nvSpPr>
          <p:cNvPr id="277" name="Google Shape;277;p35"/>
          <p:cNvSpPr txBox="1"/>
          <p:nvPr/>
        </p:nvSpPr>
        <p:spPr>
          <a:xfrm>
            <a:off x="266244" y="5022850"/>
            <a:ext cx="7053852" cy="14700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3600"/>
              <a:buFont typeface="Arial"/>
              <a:buNone/>
            </a:pPr>
            <a:endParaRPr sz="3600" b="1" i="0" u="none" strike="noStrike" cap="none">
              <a:solidFill>
                <a:srgbClr val="E6A035"/>
              </a:solidFill>
              <a:latin typeface="Arial"/>
              <a:ea typeface="Arial"/>
              <a:cs typeface="Arial"/>
              <a:sym typeface="Aria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Waiver of Rights</a:t>
            </a:r>
            <a:endParaRPr/>
          </a:p>
        </p:txBody>
      </p:sp>
      <p:sp>
        <p:nvSpPr>
          <p:cNvPr id="284" name="Google Shape;284;p36"/>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285" name="Google Shape;285;p36"/>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286" name="Google Shape;286;p36"/>
          <p:cNvSpPr txBox="1">
            <a:spLocks noGrp="1"/>
          </p:cNvSpPr>
          <p:nvPr>
            <p:ph type="body" idx="1"/>
          </p:nvPr>
        </p:nvSpPr>
        <p:spPr>
          <a:xfrm>
            <a:off x="339725" y="2133600"/>
            <a:ext cx="8464550" cy="39925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dirty="0"/>
              <a:t>Defendants traditionally have to waive several constitutional rights when pleading guilty:</a:t>
            </a:r>
            <a:endParaRPr dirty="0"/>
          </a:p>
          <a:p>
            <a:pPr marL="692150" lvl="1" indent="-352425" algn="l" rtl="0">
              <a:spcBef>
                <a:spcPts val="480"/>
              </a:spcBef>
              <a:spcAft>
                <a:spcPts val="0"/>
              </a:spcAft>
              <a:buSzPts val="2160"/>
              <a:buFont typeface="Noto Sans Symbols"/>
              <a:buChar char="▪"/>
            </a:pPr>
            <a:r>
              <a:rPr lang="en-US" dirty="0"/>
              <a:t>Right to trial</a:t>
            </a:r>
            <a:endParaRPr dirty="0"/>
          </a:p>
          <a:p>
            <a:pPr marL="692150" lvl="1" indent="-352425" algn="l" rtl="0">
              <a:spcBef>
                <a:spcPts val="480"/>
              </a:spcBef>
              <a:spcAft>
                <a:spcPts val="0"/>
              </a:spcAft>
              <a:buSzPts val="2160"/>
              <a:buFont typeface="Noto Sans Symbols"/>
              <a:buChar char="▪"/>
            </a:pPr>
            <a:r>
              <a:rPr lang="en-US" dirty="0"/>
              <a:t>Right to confront witnesses</a:t>
            </a:r>
            <a:endParaRPr dirty="0"/>
          </a:p>
          <a:p>
            <a:pPr marL="692150" lvl="1" indent="-352425" algn="l" rtl="0">
              <a:spcBef>
                <a:spcPts val="480"/>
              </a:spcBef>
              <a:spcAft>
                <a:spcPts val="0"/>
              </a:spcAft>
              <a:buSzPts val="2160"/>
              <a:buFont typeface="Noto Sans Symbols"/>
              <a:buChar char="▪"/>
            </a:pPr>
            <a:r>
              <a:rPr lang="en-US" dirty="0"/>
              <a:t>Right against self-incrimination </a:t>
            </a:r>
            <a:endParaRPr dirty="0"/>
          </a:p>
          <a:p>
            <a:pPr marL="692150" lvl="1" indent="-352425" algn="l" rtl="0">
              <a:spcBef>
                <a:spcPts val="480"/>
              </a:spcBef>
              <a:spcAft>
                <a:spcPts val="0"/>
              </a:spcAft>
              <a:buSzPts val="2160"/>
              <a:buFont typeface="Noto Sans Symbols"/>
              <a:buChar char="▪"/>
            </a:pPr>
            <a:r>
              <a:rPr lang="en-US" dirty="0"/>
              <a:t>Right to appeal</a:t>
            </a:r>
          </a:p>
          <a:p>
            <a:pPr marL="0" indent="0">
              <a:spcBef>
                <a:spcPts val="480"/>
              </a:spcBef>
              <a:buSzPts val="2160"/>
              <a:buNone/>
            </a:pPr>
            <a:endParaRPr lang="en-US" dirty="0"/>
          </a:p>
          <a:p>
            <a:pPr marL="0" indent="0">
              <a:spcBef>
                <a:spcPts val="480"/>
              </a:spcBef>
              <a:buSzPts val="2160"/>
              <a:buNone/>
            </a:pPr>
            <a:r>
              <a:rPr lang="en-US" dirty="0"/>
              <a:t>Waiver must by knowing, </a:t>
            </a:r>
          </a:p>
          <a:p>
            <a:pPr marL="0" indent="0">
              <a:spcBef>
                <a:spcPts val="480"/>
              </a:spcBef>
              <a:buSzPts val="2160"/>
              <a:buNone/>
            </a:pPr>
            <a:r>
              <a:rPr lang="en-US" dirty="0"/>
              <a:t>voluntary, and intelligent.</a:t>
            </a:r>
          </a:p>
          <a:p>
            <a:pPr marL="692150" lvl="1" indent="-215265" algn="l" rtl="0">
              <a:spcBef>
                <a:spcPts val="480"/>
              </a:spcBef>
              <a:spcAft>
                <a:spcPts val="0"/>
              </a:spcAft>
              <a:buSzPts val="2160"/>
              <a:buFont typeface="Noto Sans Symbols"/>
              <a:buNone/>
            </a:pPr>
            <a:endParaRPr dirty="0"/>
          </a:p>
          <a:p>
            <a:pPr marL="692150" lvl="1" indent="-215265" algn="l" rtl="0">
              <a:spcBef>
                <a:spcPts val="480"/>
              </a:spcBef>
              <a:spcAft>
                <a:spcPts val="0"/>
              </a:spcAft>
              <a:buSzPts val="2160"/>
              <a:buFont typeface="Noto Sans Symbols"/>
              <a:buNone/>
            </a:pPr>
            <a:endParaRPr dirty="0"/>
          </a:p>
        </p:txBody>
      </p:sp>
      <p:sp>
        <p:nvSpPr>
          <p:cNvPr id="287" name="Google Shape;287;p36"/>
          <p:cNvSpPr txBox="1"/>
          <p:nvPr/>
        </p:nvSpPr>
        <p:spPr>
          <a:xfrm>
            <a:off x="5722374" y="3923062"/>
            <a:ext cx="3081901" cy="2585323"/>
          </a:xfrm>
          <a:prstGeom prst="rect">
            <a:avLst/>
          </a:prstGeom>
          <a:solidFill>
            <a:schemeClr val="accent1">
              <a:alpha val="49803"/>
            </a:schemeClr>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“It is essential that lawyers education themselves as to the availability, requirements, and appropriateness of drug court program… to ignore the need to learn about the drug court process is to ignore the evolution of the justice system” –Smith v. State</a:t>
            </a:r>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7"/>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Waiver of Rights</a:t>
            </a:r>
            <a:endParaRPr/>
          </a:p>
        </p:txBody>
      </p:sp>
      <p:sp>
        <p:nvSpPr>
          <p:cNvPr id="294" name="Google Shape;294;p37"/>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295" name="Google Shape;295;p37"/>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296" name="Google Shape;296;p37"/>
          <p:cNvSpPr txBox="1">
            <a:spLocks noGrp="1"/>
          </p:cNvSpPr>
          <p:nvPr>
            <p:ph type="body" idx="1"/>
          </p:nvPr>
        </p:nvSpPr>
        <p:spPr>
          <a:xfrm>
            <a:off x="339725" y="2133600"/>
            <a:ext cx="8464550" cy="39925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But there are special considerations for drug courts.</a:t>
            </a:r>
            <a:endParaRPr/>
          </a:p>
          <a:p>
            <a:pPr marL="342900" lvl="0" indent="-342900" algn="l" rtl="0">
              <a:spcBef>
                <a:spcPts val="560"/>
              </a:spcBef>
              <a:spcAft>
                <a:spcPts val="0"/>
              </a:spcAft>
              <a:buSzPts val="2520"/>
              <a:buChar char="►"/>
            </a:pPr>
            <a:r>
              <a:rPr lang="en-US"/>
              <a:t>Waiver of appeal may be limited</a:t>
            </a:r>
            <a:endParaRPr/>
          </a:p>
          <a:p>
            <a:pPr marL="692150" lvl="1" indent="-352425" algn="l" rtl="0">
              <a:spcBef>
                <a:spcPts val="480"/>
              </a:spcBef>
              <a:spcAft>
                <a:spcPts val="0"/>
              </a:spcAft>
              <a:buSzPts val="2160"/>
              <a:buFont typeface="Noto Sans Symbols"/>
              <a:buChar char="▪"/>
            </a:pPr>
            <a:r>
              <a:rPr lang="en-US" u="sng"/>
              <a:t>People v. Kitchens</a:t>
            </a:r>
            <a:r>
              <a:rPr lang="en-US"/>
              <a:t>, 46 A.D.3d 577 (N.Y. App. Div. 2007) (waiver of right to appeal does not foreclose appellate review of due process claim that sentencing court failed to hold a hearing regarding the circumstances surrounding defendant’s failure to complete drug treatment program) </a:t>
            </a: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8"/>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Waiver of Rights</a:t>
            </a:r>
            <a:endParaRPr/>
          </a:p>
        </p:txBody>
      </p:sp>
      <p:sp>
        <p:nvSpPr>
          <p:cNvPr id="303" name="Google Shape;303;p38"/>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304" name="Google Shape;304;p38"/>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305" name="Google Shape;305;p38"/>
          <p:cNvSpPr txBox="1">
            <a:spLocks noGrp="1"/>
          </p:cNvSpPr>
          <p:nvPr>
            <p:ph type="body" idx="1"/>
          </p:nvPr>
        </p:nvSpPr>
        <p:spPr>
          <a:xfrm>
            <a:off x="339725" y="2133600"/>
            <a:ext cx="8464550" cy="39925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No waiver of right to termination hearing</a:t>
            </a:r>
            <a:endParaRPr/>
          </a:p>
          <a:p>
            <a:pPr marL="692150" lvl="1" indent="-352425" algn="l" rtl="0">
              <a:spcBef>
                <a:spcPts val="480"/>
              </a:spcBef>
              <a:spcAft>
                <a:spcPts val="0"/>
              </a:spcAft>
              <a:buSzPts val="2160"/>
              <a:buFont typeface="Noto Sans Symbols"/>
              <a:buChar char="▪"/>
            </a:pPr>
            <a:r>
              <a:rPr lang="en-US" u="sng"/>
              <a:t>State v. Laplaca</a:t>
            </a:r>
            <a:r>
              <a:rPr lang="en-US"/>
              <a:t>, 27 A.3d 719 (N.H. 2011) (rejecting waiver of the right to a hearing because it was impossible for the defendant to have knowledge of the allegations brought against him when the facts giving rise to those allegations had yet to occur)</a:t>
            </a:r>
            <a:endParaRPr/>
          </a:p>
          <a:p>
            <a:pPr marL="692150" lvl="1" indent="-215265" algn="l" rtl="0">
              <a:spcBef>
                <a:spcPts val="480"/>
              </a:spcBef>
              <a:spcAft>
                <a:spcPts val="0"/>
              </a:spcAft>
              <a:buSzPts val="2160"/>
              <a:buFont typeface="Noto Sans Symbols"/>
              <a:buNone/>
            </a:pP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9"/>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Search Waivers</a:t>
            </a:r>
            <a:endParaRPr/>
          </a:p>
        </p:txBody>
      </p:sp>
      <p:sp>
        <p:nvSpPr>
          <p:cNvPr id="312" name="Google Shape;312;p39"/>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313" name="Google Shape;313;p39"/>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314" name="Google Shape;314;p39"/>
          <p:cNvSpPr txBox="1">
            <a:spLocks noGrp="1"/>
          </p:cNvSpPr>
          <p:nvPr>
            <p:ph type="body" idx="1"/>
          </p:nvPr>
        </p:nvSpPr>
        <p:spPr>
          <a:xfrm>
            <a:off x="339725" y="2133600"/>
            <a:ext cx="8464550" cy="39925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331"/>
              <a:buChar char="►"/>
            </a:pPr>
            <a:r>
              <a:rPr lang="en-US" sz="2590"/>
              <a:t>Can drug courts require participants to submit to warrantless searches? To random searches?</a:t>
            </a:r>
            <a:endParaRPr/>
          </a:p>
          <a:p>
            <a:pPr marL="342900" lvl="0" indent="-342900" algn="l" rtl="0">
              <a:lnSpc>
                <a:spcPct val="80000"/>
              </a:lnSpc>
              <a:spcBef>
                <a:spcPts val="518"/>
              </a:spcBef>
              <a:spcAft>
                <a:spcPts val="0"/>
              </a:spcAft>
              <a:buSzPts val="2331"/>
              <a:buChar char="►"/>
            </a:pPr>
            <a:r>
              <a:rPr lang="en-US" sz="2590"/>
              <a:t>Yes, search waivers are a reasonable condition of probation and/or post-plea drug court.</a:t>
            </a:r>
            <a:endParaRPr/>
          </a:p>
          <a:p>
            <a:pPr marL="692150" lvl="1" indent="-352425" algn="l" rtl="0">
              <a:lnSpc>
                <a:spcPct val="80000"/>
              </a:lnSpc>
              <a:spcBef>
                <a:spcPts val="444"/>
              </a:spcBef>
              <a:spcAft>
                <a:spcPts val="0"/>
              </a:spcAft>
              <a:buSzPts val="1998"/>
              <a:buFont typeface="Noto Sans Symbols"/>
              <a:buChar char="▪"/>
            </a:pPr>
            <a:r>
              <a:rPr lang="en-US" sz="2220" u="sng"/>
              <a:t>Griffin v. Wisconsin</a:t>
            </a:r>
            <a:r>
              <a:rPr lang="en-US" sz="2220"/>
              <a:t>, 483 U.S. 868 (1987) (holding search of probationer valid on the grounds that probation qualifies as a “special need” of the state and mandates a decreased expectation of privacy).</a:t>
            </a:r>
            <a:endParaRPr sz="2220"/>
          </a:p>
          <a:p>
            <a:pPr marL="692150" lvl="1" indent="-352425" algn="l" rtl="0">
              <a:lnSpc>
                <a:spcPct val="80000"/>
              </a:lnSpc>
              <a:spcBef>
                <a:spcPts val="444"/>
              </a:spcBef>
              <a:spcAft>
                <a:spcPts val="0"/>
              </a:spcAft>
              <a:buSzPts val="1998"/>
              <a:buFont typeface="Noto Sans Symbols"/>
              <a:buChar char="▪"/>
            </a:pPr>
            <a:r>
              <a:rPr lang="en-US" sz="2220" u="sng"/>
              <a:t>People v. Ramos</a:t>
            </a:r>
            <a:r>
              <a:rPr lang="en-US" sz="2220"/>
              <a:t>, 101 P.3d 478 (Cal. 2004) (by accepting probation, defendant waives Fourth Amendment rights and has no reasonable expectation of traditional Fourth Amendment protection”)</a:t>
            </a:r>
            <a:endParaRPr sz="1850"/>
          </a:p>
          <a:p>
            <a:pPr marL="692150" lvl="1" indent="-225551" algn="l" rtl="0">
              <a:lnSpc>
                <a:spcPct val="80000"/>
              </a:lnSpc>
              <a:spcBef>
                <a:spcPts val="444"/>
              </a:spcBef>
              <a:spcAft>
                <a:spcPts val="0"/>
              </a:spcAft>
              <a:buSzPts val="1998"/>
              <a:buFont typeface="Noto Sans Symbols"/>
              <a:buNone/>
            </a:pPr>
            <a:endParaRPr sz="222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0"/>
          <p:cNvSpPr txBox="1">
            <a:spLocks noGrp="1"/>
          </p:cNvSpPr>
          <p:nvPr>
            <p:ph type="ctrTitle"/>
          </p:nvPr>
        </p:nvSpPr>
        <p:spPr>
          <a:xfrm>
            <a:off x="652371" y="1784004"/>
            <a:ext cx="8019189" cy="17516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4800"/>
              <a:buFont typeface="Arial"/>
              <a:buNone/>
            </a:pPr>
            <a:r>
              <a:rPr lang="en-US" sz="4800">
                <a:solidFill>
                  <a:srgbClr val="45858C"/>
                </a:solidFill>
              </a:rPr>
              <a:t>3. Participation</a:t>
            </a:r>
            <a:br>
              <a:rPr lang="en-US" sz="4800">
                <a:solidFill>
                  <a:srgbClr val="45858C"/>
                </a:solidFill>
              </a:rPr>
            </a:br>
            <a:endParaRPr sz="4800">
              <a:solidFill>
                <a:srgbClr val="45858C"/>
              </a:solidFill>
            </a:endParaRPr>
          </a:p>
        </p:txBody>
      </p:sp>
      <p:sp>
        <p:nvSpPr>
          <p:cNvPr id="321" name="Google Shape;321;p40"/>
          <p:cNvSpPr txBox="1"/>
          <p:nvPr/>
        </p:nvSpPr>
        <p:spPr>
          <a:xfrm>
            <a:off x="266244" y="5022850"/>
            <a:ext cx="7053852" cy="14700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3600"/>
              <a:buFont typeface="Arial"/>
              <a:buNone/>
            </a:pPr>
            <a:endParaRPr sz="3600" b="1">
              <a:solidFill>
                <a:srgbClr val="E6A035"/>
              </a:solidFill>
              <a:latin typeface="Arial"/>
              <a:ea typeface="Arial"/>
              <a:cs typeface="Arial"/>
              <a:sym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DF2C-B96B-411F-B182-665C47D919E3}"/>
              </a:ext>
            </a:extLst>
          </p:cNvPr>
          <p:cNvSpPr>
            <a:spLocks noGrp="1"/>
          </p:cNvSpPr>
          <p:nvPr>
            <p:ph type="title"/>
          </p:nvPr>
        </p:nvSpPr>
        <p:spPr>
          <a:xfrm>
            <a:off x="6012940" y="525439"/>
            <a:ext cx="2502409" cy="1657614"/>
          </a:xfrm>
        </p:spPr>
        <p:txBody>
          <a:bodyPr vert="horz" lIns="91440" tIns="45720" rIns="91440" bIns="45720" rtlCol="0" anchor="ctr">
            <a:normAutofit/>
          </a:bodyPr>
          <a:lstStyle/>
          <a:p>
            <a:pPr>
              <a:lnSpc>
                <a:spcPct val="90000"/>
              </a:lnSpc>
              <a:spcBef>
                <a:spcPct val="0"/>
              </a:spcBef>
            </a:pPr>
            <a:r>
              <a:rPr lang="en-US" sz="3100" kern="1200" dirty="0">
                <a:solidFill>
                  <a:schemeClr val="tx1"/>
                </a:solidFill>
                <a:latin typeface="+mj-lt"/>
                <a:ea typeface="+mj-ea"/>
                <a:cs typeface="+mj-cs"/>
              </a:rPr>
              <a:t>Operating Programs</a:t>
            </a:r>
          </a:p>
        </p:txBody>
      </p:sp>
      <p:pic>
        <p:nvPicPr>
          <p:cNvPr id="8" name="Picture 7">
            <a:extLst>
              <a:ext uri="{FF2B5EF4-FFF2-40B4-BE49-F238E27FC236}">
                <a16:creationId xmlns:a16="http://schemas.microsoft.com/office/drawing/2014/main" id="{C6556ABB-99FA-450A-A566-87B9F24272D1}"/>
              </a:ext>
            </a:extLst>
          </p:cNvPr>
          <p:cNvPicPr>
            <a:picLocks noChangeAspect="1"/>
          </p:cNvPicPr>
          <p:nvPr/>
        </p:nvPicPr>
        <p:blipFill>
          <a:blip r:embed="rId3"/>
          <a:stretch>
            <a:fillRect/>
          </a:stretch>
        </p:blipFill>
        <p:spPr>
          <a:xfrm>
            <a:off x="301956" y="1072837"/>
            <a:ext cx="2938473" cy="2453624"/>
          </a:xfrm>
          <a:prstGeom prst="rect">
            <a:avLst/>
          </a:prstGeom>
        </p:spPr>
      </p:pic>
      <p:pic>
        <p:nvPicPr>
          <p:cNvPr id="6" name="Picture Placeholder 5">
            <a:extLst>
              <a:ext uri="{FF2B5EF4-FFF2-40B4-BE49-F238E27FC236}">
                <a16:creationId xmlns:a16="http://schemas.microsoft.com/office/drawing/2014/main" id="{8603BC63-97F3-4DE9-87B7-917DC9746F49}"/>
              </a:ext>
            </a:extLst>
          </p:cNvPr>
          <p:cNvPicPr>
            <a:picLocks noGrp="1" noChangeAspect="1"/>
          </p:cNvPicPr>
          <p:nvPr>
            <p:ph type="pic" idx="2"/>
          </p:nvPr>
        </p:nvPicPr>
        <p:blipFill>
          <a:blip r:embed="rId4"/>
          <a:srcRect l="7029" r="7029"/>
          <a:stretch>
            <a:fillRect/>
          </a:stretch>
        </p:blipFill>
        <p:spPr>
          <a:xfrm>
            <a:off x="3679777" y="464422"/>
            <a:ext cx="1971214" cy="1479407"/>
          </a:xfrm>
          <a:prstGeom prst="rect">
            <a:avLst/>
          </a:prstGeom>
        </p:spPr>
      </p:pic>
      <p:pic>
        <p:nvPicPr>
          <p:cNvPr id="10" name="Picture 9">
            <a:extLst>
              <a:ext uri="{FF2B5EF4-FFF2-40B4-BE49-F238E27FC236}">
                <a16:creationId xmlns:a16="http://schemas.microsoft.com/office/drawing/2014/main" id="{2A242D1F-F0D4-42BC-9AD7-1AEBF84AFC2D}"/>
              </a:ext>
            </a:extLst>
          </p:cNvPr>
          <p:cNvPicPr>
            <a:picLocks noChangeAspect="1"/>
          </p:cNvPicPr>
          <p:nvPr/>
        </p:nvPicPr>
        <p:blipFill>
          <a:blip r:embed="rId5"/>
          <a:stretch>
            <a:fillRect/>
          </a:stretch>
        </p:blipFill>
        <p:spPr>
          <a:xfrm>
            <a:off x="3676989" y="2629439"/>
            <a:ext cx="1971214" cy="1389706"/>
          </a:xfrm>
          <a:prstGeom prst="rect">
            <a:avLst/>
          </a:prstGeom>
        </p:spPr>
      </p:pic>
      <p:pic>
        <p:nvPicPr>
          <p:cNvPr id="9" name="Picture 8">
            <a:extLst>
              <a:ext uri="{FF2B5EF4-FFF2-40B4-BE49-F238E27FC236}">
                <a16:creationId xmlns:a16="http://schemas.microsoft.com/office/drawing/2014/main" id="{20A5E92C-86BF-43E3-9824-30C6F15913D9}"/>
              </a:ext>
            </a:extLst>
          </p:cNvPr>
          <p:cNvPicPr>
            <a:picLocks noChangeAspect="1"/>
          </p:cNvPicPr>
          <p:nvPr/>
        </p:nvPicPr>
        <p:blipFill>
          <a:blip r:embed="rId6"/>
          <a:stretch>
            <a:fillRect/>
          </a:stretch>
        </p:blipFill>
        <p:spPr>
          <a:xfrm>
            <a:off x="301956" y="5056980"/>
            <a:ext cx="1665790" cy="1157724"/>
          </a:xfrm>
          <a:prstGeom prst="rect">
            <a:avLst/>
          </a:prstGeom>
        </p:spPr>
      </p:pic>
      <p:pic>
        <p:nvPicPr>
          <p:cNvPr id="7" name="Picture 6">
            <a:extLst>
              <a:ext uri="{FF2B5EF4-FFF2-40B4-BE49-F238E27FC236}">
                <a16:creationId xmlns:a16="http://schemas.microsoft.com/office/drawing/2014/main" id="{718A4C36-B1E5-4AAA-8880-FC24D87DC406}"/>
              </a:ext>
            </a:extLst>
          </p:cNvPr>
          <p:cNvPicPr>
            <a:picLocks noChangeAspect="1"/>
          </p:cNvPicPr>
          <p:nvPr/>
        </p:nvPicPr>
        <p:blipFill>
          <a:blip r:embed="rId7"/>
          <a:stretch>
            <a:fillRect/>
          </a:stretch>
        </p:blipFill>
        <p:spPr>
          <a:xfrm>
            <a:off x="2797030" y="4911833"/>
            <a:ext cx="2423471" cy="1448024"/>
          </a:xfrm>
          <a:prstGeom prst="rect">
            <a:avLst/>
          </a:prstGeom>
        </p:spPr>
      </p:pic>
      <p:sp>
        <p:nvSpPr>
          <p:cNvPr id="4" name="Text Placeholder 3">
            <a:extLst>
              <a:ext uri="{FF2B5EF4-FFF2-40B4-BE49-F238E27FC236}">
                <a16:creationId xmlns:a16="http://schemas.microsoft.com/office/drawing/2014/main" id="{DA58AC58-D17F-41A3-9441-B82736F2109C}"/>
              </a:ext>
            </a:extLst>
          </p:cNvPr>
          <p:cNvSpPr>
            <a:spLocks noGrp="1"/>
          </p:cNvSpPr>
          <p:nvPr>
            <p:ph type="body" idx="1"/>
          </p:nvPr>
        </p:nvSpPr>
        <p:spPr>
          <a:xfrm>
            <a:off x="6012940" y="2274491"/>
            <a:ext cx="2502410" cy="3902472"/>
          </a:xfrm>
        </p:spPr>
        <p:txBody>
          <a:bodyPr vert="horz" lIns="91440" tIns="45720" rIns="91440" bIns="45720" rtlCol="0">
            <a:normAutofit/>
          </a:bodyPr>
          <a:lstStyle/>
          <a:p>
            <a:pPr marL="0" indent="0">
              <a:lnSpc>
                <a:spcPct val="90000"/>
              </a:lnSpc>
            </a:pPr>
            <a:r>
              <a:rPr lang="en-US" sz="1700" kern="1200" dirty="0">
                <a:solidFill>
                  <a:schemeClr val="tx1"/>
                </a:solidFill>
                <a:latin typeface="+mn-lt"/>
                <a:ea typeface="+mn-ea"/>
                <a:cs typeface="+mn-cs"/>
              </a:rPr>
              <a:t>Our operating projects are comprised of dozens of different court based, community based, and other programs. These programs serve thousands of New Yorkers and we learn many lessons from their work</a:t>
            </a:r>
          </a:p>
        </p:txBody>
      </p:sp>
      <p:sp>
        <p:nvSpPr>
          <p:cNvPr id="5" name="Slide Number Placeholder 4">
            <a:extLst>
              <a:ext uri="{FF2B5EF4-FFF2-40B4-BE49-F238E27FC236}">
                <a16:creationId xmlns:a16="http://schemas.microsoft.com/office/drawing/2014/main" id="{2A945820-9EA7-4488-8C7B-470B5CF1C909}"/>
              </a:ext>
            </a:extLst>
          </p:cNvPr>
          <p:cNvSpPr>
            <a:spLocks noGrp="1"/>
          </p:cNvSpPr>
          <p:nvPr>
            <p:ph type="sldNum" idx="12"/>
          </p:nvPr>
        </p:nvSpPr>
        <p:spPr>
          <a:xfrm>
            <a:off x="6457950" y="6417766"/>
            <a:ext cx="20574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sz="1000" kern="1200">
                <a:solidFill>
                  <a:schemeClr val="tx1">
                    <a:lumMod val="75000"/>
                    <a:lumOff val="25000"/>
                  </a:schemeClr>
                </a:solidFill>
                <a:latin typeface="+mn-lt"/>
                <a:ea typeface="+mn-ea"/>
                <a:cs typeface="+mn-cs"/>
              </a:rPr>
              <a:pPr lvl="0" indent="0">
                <a:spcBef>
                  <a:spcPts val="0"/>
                </a:spcBef>
                <a:spcAft>
                  <a:spcPts val="600"/>
                </a:spcAft>
                <a:buNone/>
              </a:pPr>
              <a:t>3</a:t>
            </a:fld>
            <a:endParaRPr lang="en-US" sz="1000" kern="1200">
              <a:solidFill>
                <a:schemeClr val="tx1">
                  <a:lumMod val="75000"/>
                  <a:lumOff val="25000"/>
                </a:schemeClr>
              </a:solidFill>
              <a:latin typeface="+mn-lt"/>
              <a:ea typeface="+mn-ea"/>
              <a:cs typeface="+mn-cs"/>
            </a:endParaRPr>
          </a:p>
        </p:txBody>
      </p:sp>
    </p:spTree>
    <p:extLst>
      <p:ext uri="{BB962C8B-B14F-4D97-AF65-F5344CB8AC3E}">
        <p14:creationId xmlns:p14="http://schemas.microsoft.com/office/powerpoint/2010/main" val="324802997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1"/>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Mandatory Drug Testing</a:t>
            </a:r>
            <a:endParaRPr/>
          </a:p>
        </p:txBody>
      </p:sp>
      <p:sp>
        <p:nvSpPr>
          <p:cNvPr id="328" name="Google Shape;328;p41"/>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Can drug courts require random drug testing.</a:t>
            </a:r>
            <a:endParaRPr/>
          </a:p>
          <a:p>
            <a:pPr marL="342900" lvl="0" indent="-342900" algn="l" rtl="0">
              <a:spcBef>
                <a:spcPts val="1200"/>
              </a:spcBef>
              <a:spcAft>
                <a:spcPts val="0"/>
              </a:spcAft>
              <a:buSzPts val="2520"/>
              <a:buChar char="►"/>
            </a:pPr>
            <a:r>
              <a:rPr lang="en-US"/>
              <a:t>Yes, of course, or we would all be out of business!</a:t>
            </a:r>
            <a:endParaRPr/>
          </a:p>
          <a:p>
            <a:pPr marL="342900" lvl="0" indent="-342900" algn="l" rtl="0">
              <a:spcBef>
                <a:spcPts val="1200"/>
              </a:spcBef>
              <a:spcAft>
                <a:spcPts val="0"/>
              </a:spcAft>
              <a:buSzPts val="2520"/>
              <a:buChar char="►"/>
            </a:pPr>
            <a:r>
              <a:rPr lang="en-US"/>
              <a:t>Drug testing is permitted as a condition of probation/release as long as it is “reasonably related” to the case.</a:t>
            </a:r>
            <a:endParaRPr/>
          </a:p>
        </p:txBody>
      </p:sp>
      <p:sp>
        <p:nvSpPr>
          <p:cNvPr id="329" name="Google Shape;329;p41"/>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330" name="Google Shape;330;p41"/>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2"/>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12-Step Programs</a:t>
            </a:r>
            <a:endParaRPr/>
          </a:p>
        </p:txBody>
      </p:sp>
      <p:sp>
        <p:nvSpPr>
          <p:cNvPr id="337" name="Google Shape;337;p42"/>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Can drug courts mandate participation in Alcoholics Anonymous/Narcotics Anonymous?</a:t>
            </a:r>
            <a:endParaRPr/>
          </a:p>
          <a:p>
            <a:pPr marL="342900" lvl="0" indent="-342900" algn="l" rtl="0">
              <a:spcBef>
                <a:spcPts val="1200"/>
              </a:spcBef>
              <a:spcAft>
                <a:spcPts val="0"/>
              </a:spcAft>
              <a:buSzPts val="2520"/>
              <a:buChar char="►"/>
            </a:pPr>
            <a:r>
              <a:rPr lang="en-US"/>
              <a:t>No. Why? Because of 1</a:t>
            </a:r>
            <a:r>
              <a:rPr lang="en-US" baseline="30000"/>
              <a:t>st</a:t>
            </a:r>
            <a:r>
              <a:rPr lang="en-US"/>
              <a:t> Amendment’s Establishment Clause</a:t>
            </a:r>
            <a:endParaRPr/>
          </a:p>
          <a:p>
            <a:pPr marL="692150" lvl="1" indent="-352425" algn="l" rtl="0">
              <a:spcBef>
                <a:spcPts val="1200"/>
              </a:spcBef>
              <a:spcAft>
                <a:spcPts val="0"/>
              </a:spcAft>
              <a:buSzPts val="2160"/>
              <a:buFont typeface="Noto Sans Symbols"/>
              <a:buChar char="▪"/>
            </a:pPr>
            <a:r>
              <a:rPr lang="en-US" u="sng"/>
              <a:t>Kerr v. Farrey</a:t>
            </a:r>
            <a:r>
              <a:rPr lang="en-US" i="1"/>
              <a:t>,</a:t>
            </a:r>
            <a:r>
              <a:rPr lang="en-US"/>
              <a:t> 95 F.3d 472 (7</a:t>
            </a:r>
            <a:r>
              <a:rPr lang="en-US" baseline="30000"/>
              <a:t>th</a:t>
            </a:r>
            <a:r>
              <a:rPr lang="en-US"/>
              <a:t> Cir. 1996) (holding that a prison violates the Establishment Clause by requiring attendance at Narcotics Anonymous meetings which used “God” in its treatment approach). </a:t>
            </a:r>
            <a:endParaRPr/>
          </a:p>
          <a:p>
            <a:pPr marL="692150" lvl="1" indent="-215265" algn="l" rtl="0">
              <a:spcBef>
                <a:spcPts val="1200"/>
              </a:spcBef>
              <a:spcAft>
                <a:spcPts val="0"/>
              </a:spcAft>
              <a:buSzPts val="2160"/>
              <a:buFont typeface="Noto Sans Symbols"/>
              <a:buNone/>
            </a:pPr>
            <a:endParaRPr/>
          </a:p>
          <a:p>
            <a:pPr marL="342900" lvl="0" indent="-182880" algn="l" rtl="0">
              <a:spcBef>
                <a:spcPts val="1200"/>
              </a:spcBef>
              <a:spcAft>
                <a:spcPts val="0"/>
              </a:spcAft>
              <a:buSzPts val="2520"/>
              <a:buNone/>
            </a:pPr>
            <a:endParaRPr/>
          </a:p>
        </p:txBody>
      </p:sp>
      <p:sp>
        <p:nvSpPr>
          <p:cNvPr id="338" name="Google Shape;338;p42"/>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339" name="Google Shape;339;p42"/>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3"/>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12-Step Programs</a:t>
            </a:r>
            <a:endParaRPr/>
          </a:p>
        </p:txBody>
      </p:sp>
      <p:sp>
        <p:nvSpPr>
          <p:cNvPr id="346" name="Google Shape;346;p43"/>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Also can’t condition other benefits on participation in AA/NA.</a:t>
            </a:r>
            <a:endParaRPr/>
          </a:p>
          <a:p>
            <a:pPr marL="692150" lvl="1" indent="-352425" algn="l" rtl="0">
              <a:spcBef>
                <a:spcPts val="1200"/>
              </a:spcBef>
              <a:spcAft>
                <a:spcPts val="0"/>
              </a:spcAft>
              <a:buSzPts val="2160"/>
              <a:buFont typeface="Noto Sans Symbols"/>
              <a:buChar char="▪"/>
            </a:pPr>
            <a:r>
              <a:rPr lang="en-US" u="sng"/>
              <a:t>Griffin v. Coughlin</a:t>
            </a:r>
            <a:r>
              <a:rPr lang="en-US"/>
              <a:t>, 673 N.E.2d 98 (N.Y. 1996) (finding a violation of the Establishment Clause where privileges such as family visitation were conditioned on prisoner’s participation in a program that incorporated Alcoholics Anonymous). </a:t>
            </a:r>
            <a:endParaRPr/>
          </a:p>
          <a:p>
            <a:pPr marL="342900" lvl="0" indent="-182880" algn="l" rtl="0">
              <a:spcBef>
                <a:spcPts val="1200"/>
              </a:spcBef>
              <a:spcAft>
                <a:spcPts val="0"/>
              </a:spcAft>
              <a:buSzPts val="2520"/>
              <a:buNone/>
            </a:pPr>
            <a:endParaRPr/>
          </a:p>
        </p:txBody>
      </p:sp>
      <p:sp>
        <p:nvSpPr>
          <p:cNvPr id="347" name="Google Shape;347;p43"/>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348" name="Google Shape;348;p43"/>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4"/>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What to do, then?</a:t>
            </a:r>
            <a:endParaRPr/>
          </a:p>
        </p:txBody>
      </p:sp>
      <p:sp>
        <p:nvSpPr>
          <p:cNvPr id="355" name="Google Shape;355;p44"/>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Offer secular alternatives</a:t>
            </a:r>
            <a:endParaRPr/>
          </a:p>
          <a:p>
            <a:pPr marL="692150" lvl="1" indent="-352425" algn="l" rtl="0">
              <a:spcBef>
                <a:spcPts val="480"/>
              </a:spcBef>
              <a:spcAft>
                <a:spcPts val="0"/>
              </a:spcAft>
              <a:buSzPts val="2160"/>
              <a:buChar char="►"/>
            </a:pPr>
            <a:r>
              <a:rPr lang="en-US" u="sng"/>
              <a:t>O’Connor v. California</a:t>
            </a:r>
            <a:r>
              <a:rPr lang="en-US"/>
              <a:t>, 855 F. Supp. 303 (C.D. Cal. 1994) (finding that the Establishment Clause was not violated because the DUI probationer had several choices of programs, including self-help programs that are not premised on monotheistic deity).</a:t>
            </a:r>
            <a:endParaRPr/>
          </a:p>
          <a:p>
            <a:pPr marL="692150" lvl="1" indent="-352425" algn="l" rtl="0">
              <a:spcBef>
                <a:spcPts val="480"/>
              </a:spcBef>
              <a:spcAft>
                <a:spcPts val="0"/>
              </a:spcAft>
              <a:buSzPts val="2160"/>
              <a:buChar char="►"/>
            </a:pPr>
            <a:r>
              <a:rPr lang="en-US" u="sng"/>
              <a:t>In re Garcia</a:t>
            </a:r>
            <a:r>
              <a:rPr lang="en-US"/>
              <a:t>, 24 P.3d 1091 (Wash. Ct. App. 2001) (concluding that the Department of Corrections did not coerce participation in a religious program where non-religious classes were available to defendant). </a:t>
            </a:r>
            <a:endParaRPr/>
          </a:p>
          <a:p>
            <a:pPr marL="342900" lvl="0" indent="-182880" algn="l" rtl="0">
              <a:spcBef>
                <a:spcPts val="1200"/>
              </a:spcBef>
              <a:spcAft>
                <a:spcPts val="0"/>
              </a:spcAft>
              <a:buSzPts val="2520"/>
              <a:buNone/>
            </a:pPr>
            <a:endParaRPr/>
          </a:p>
        </p:txBody>
      </p:sp>
      <p:sp>
        <p:nvSpPr>
          <p:cNvPr id="356" name="Google Shape;356;p44"/>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357" name="Google Shape;357;p44"/>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5"/>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Secular Alternatives</a:t>
            </a:r>
            <a:endParaRPr/>
          </a:p>
        </p:txBody>
      </p:sp>
      <p:sp>
        <p:nvSpPr>
          <p:cNvPr id="363" name="Google Shape;363;p45"/>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LifeRing Recovery (</a:t>
            </a:r>
            <a:r>
              <a:rPr lang="en-US" u="sng">
                <a:solidFill>
                  <a:schemeClr val="hlink"/>
                </a:solidFill>
                <a:hlinkClick r:id="rId3"/>
              </a:rPr>
              <a:t>www.lifering.org</a:t>
            </a:r>
            <a:r>
              <a:rPr lang="en-US"/>
              <a:t>)</a:t>
            </a:r>
            <a:endParaRPr/>
          </a:p>
          <a:p>
            <a:pPr marL="342900" lvl="0" indent="-342900" algn="l" rtl="0">
              <a:spcBef>
                <a:spcPts val="1200"/>
              </a:spcBef>
              <a:spcAft>
                <a:spcPts val="0"/>
              </a:spcAft>
              <a:buSzPts val="2520"/>
              <a:buChar char="►"/>
            </a:pPr>
            <a:r>
              <a:rPr lang="en-US"/>
              <a:t>Rational Recovery (</a:t>
            </a:r>
            <a:r>
              <a:rPr lang="en-US" u="sng">
                <a:solidFill>
                  <a:schemeClr val="hlink"/>
                </a:solidFill>
                <a:hlinkClick r:id="rId4"/>
              </a:rPr>
              <a:t>www.rational.org</a:t>
            </a:r>
            <a:r>
              <a:rPr lang="en-US"/>
              <a:t>)</a:t>
            </a:r>
            <a:endParaRPr/>
          </a:p>
          <a:p>
            <a:pPr marL="342900" lvl="0" indent="-342900" algn="l" rtl="0">
              <a:spcBef>
                <a:spcPts val="1200"/>
              </a:spcBef>
              <a:spcAft>
                <a:spcPts val="0"/>
              </a:spcAft>
              <a:buSzPts val="2520"/>
              <a:buChar char="►"/>
            </a:pPr>
            <a:r>
              <a:rPr lang="en-US"/>
              <a:t>Secular Organizations for Sobriety (</a:t>
            </a:r>
            <a:r>
              <a:rPr lang="en-US" u="sng">
                <a:solidFill>
                  <a:schemeClr val="hlink"/>
                </a:solidFill>
                <a:hlinkClick r:id="rId5"/>
              </a:rPr>
              <a:t>www.secularhumanism.org/sos</a:t>
            </a:r>
            <a:r>
              <a:rPr lang="en-US"/>
              <a:t>) </a:t>
            </a:r>
            <a:endParaRPr/>
          </a:p>
        </p:txBody>
      </p:sp>
      <p:sp>
        <p:nvSpPr>
          <p:cNvPr id="364" name="Google Shape;364;p45"/>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365" name="Google Shape;365;p45"/>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6"/>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Geographic Restrictions</a:t>
            </a:r>
            <a:endParaRPr/>
          </a:p>
        </p:txBody>
      </p:sp>
      <p:sp>
        <p:nvSpPr>
          <p:cNvPr id="372" name="Google Shape;372;p46"/>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520"/>
              <a:buChar char="►"/>
            </a:pPr>
            <a:r>
              <a:rPr lang="en-US"/>
              <a:t>Can a drug court prohibit a person from going to certain locations?</a:t>
            </a:r>
            <a:endParaRPr/>
          </a:p>
          <a:p>
            <a:pPr marL="342900" lvl="0" indent="-342900" algn="l" rtl="0">
              <a:lnSpc>
                <a:spcPct val="90000"/>
              </a:lnSpc>
              <a:spcBef>
                <a:spcPts val="1200"/>
              </a:spcBef>
              <a:spcAft>
                <a:spcPts val="0"/>
              </a:spcAft>
              <a:buSzPts val="2520"/>
              <a:buChar char="►"/>
            </a:pPr>
            <a:r>
              <a:rPr lang="en-US"/>
              <a:t>Yes, if the restriction is reasonably related to the participants rehabilitation needs and narrowly drawn.</a:t>
            </a:r>
            <a:endParaRPr/>
          </a:p>
          <a:p>
            <a:pPr marL="342900" lvl="0" indent="-342900" algn="l" rtl="0">
              <a:lnSpc>
                <a:spcPct val="90000"/>
              </a:lnSpc>
              <a:spcBef>
                <a:spcPts val="1200"/>
              </a:spcBef>
              <a:spcAft>
                <a:spcPts val="0"/>
              </a:spcAft>
              <a:buSzPts val="2520"/>
              <a:buChar char="►"/>
            </a:pPr>
            <a:r>
              <a:rPr lang="en-US"/>
              <a:t>Factors:</a:t>
            </a:r>
            <a:endParaRPr/>
          </a:p>
          <a:p>
            <a:pPr marL="692150" lvl="1" indent="-352425" algn="l" rtl="0">
              <a:lnSpc>
                <a:spcPct val="90000"/>
              </a:lnSpc>
              <a:spcBef>
                <a:spcPts val="1200"/>
              </a:spcBef>
              <a:spcAft>
                <a:spcPts val="0"/>
              </a:spcAft>
              <a:buSzPts val="2160"/>
              <a:buFont typeface="Noto Sans Symbols"/>
              <a:buChar char="▪"/>
            </a:pPr>
            <a:r>
              <a:rPr lang="en-US"/>
              <a:t>Geographic size of the area</a:t>
            </a:r>
            <a:endParaRPr/>
          </a:p>
          <a:p>
            <a:pPr marL="692150" lvl="1" indent="-352425" algn="l" rtl="0">
              <a:lnSpc>
                <a:spcPct val="90000"/>
              </a:lnSpc>
              <a:spcBef>
                <a:spcPts val="1200"/>
              </a:spcBef>
              <a:spcAft>
                <a:spcPts val="0"/>
              </a:spcAft>
              <a:buSzPts val="2160"/>
              <a:buFont typeface="Noto Sans Symbols"/>
              <a:buChar char="▪"/>
            </a:pPr>
            <a:r>
              <a:rPr lang="en-US"/>
              <a:t>Whether there is a compelling need to enter the area</a:t>
            </a:r>
            <a:endParaRPr/>
          </a:p>
          <a:p>
            <a:pPr marL="692150" lvl="1" indent="-352425" algn="l" rtl="0">
              <a:lnSpc>
                <a:spcPct val="90000"/>
              </a:lnSpc>
              <a:spcBef>
                <a:spcPts val="1200"/>
              </a:spcBef>
              <a:spcAft>
                <a:spcPts val="0"/>
              </a:spcAft>
              <a:buSzPts val="2160"/>
              <a:buFont typeface="Noto Sans Symbols"/>
              <a:buChar char="▪"/>
            </a:pPr>
            <a:r>
              <a:rPr lang="en-US"/>
              <a:t>Whether supervised entry is feasible</a:t>
            </a:r>
            <a:endParaRPr/>
          </a:p>
          <a:p>
            <a:pPr marL="692150" lvl="1" indent="-215265" algn="l" rtl="0">
              <a:lnSpc>
                <a:spcPct val="90000"/>
              </a:lnSpc>
              <a:spcBef>
                <a:spcPts val="1200"/>
              </a:spcBef>
              <a:spcAft>
                <a:spcPts val="0"/>
              </a:spcAft>
              <a:buSzPts val="2160"/>
              <a:buFont typeface="Noto Sans Symbols"/>
              <a:buNone/>
            </a:pPr>
            <a:endParaRPr/>
          </a:p>
          <a:p>
            <a:pPr marL="342900" lvl="0" indent="-182880" algn="l" rtl="0">
              <a:lnSpc>
                <a:spcPct val="90000"/>
              </a:lnSpc>
              <a:spcBef>
                <a:spcPts val="1200"/>
              </a:spcBef>
              <a:spcAft>
                <a:spcPts val="0"/>
              </a:spcAft>
              <a:buSzPts val="2520"/>
              <a:buNone/>
            </a:pPr>
            <a:endParaRPr/>
          </a:p>
        </p:txBody>
      </p:sp>
      <p:sp>
        <p:nvSpPr>
          <p:cNvPr id="373" name="Google Shape;373;p46"/>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374" name="Google Shape;374;p46"/>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7"/>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Geographic Restrictions</a:t>
            </a:r>
            <a:endParaRPr/>
          </a:p>
        </p:txBody>
      </p:sp>
      <p:sp>
        <p:nvSpPr>
          <p:cNvPr id="380" name="Google Shape;380;p47"/>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520"/>
              <a:buChar char="►"/>
            </a:pPr>
            <a:r>
              <a:rPr lang="en-US"/>
              <a:t>Examples:</a:t>
            </a:r>
            <a:endParaRPr/>
          </a:p>
          <a:p>
            <a:pPr marL="692150" lvl="1" indent="-352425" algn="l" rtl="0">
              <a:lnSpc>
                <a:spcPct val="90000"/>
              </a:lnSpc>
              <a:spcBef>
                <a:spcPts val="480"/>
              </a:spcBef>
              <a:spcAft>
                <a:spcPts val="0"/>
              </a:spcAft>
              <a:buSzPts val="2160"/>
              <a:buFont typeface="Noto Sans Symbols"/>
              <a:buChar char="▪"/>
            </a:pPr>
            <a:r>
              <a:rPr lang="en-US" u="sng"/>
              <a:t>State v. Morgan</a:t>
            </a:r>
            <a:r>
              <a:rPr lang="en-US"/>
              <a:t>, 389 So. 2d 364 (La. 1980) (prohibiting entrance into the French Quarter, noting that it is a relatively small geographic area and is known for prostitution, the defendant’s charged offense).</a:t>
            </a:r>
            <a:endParaRPr sz="2000"/>
          </a:p>
          <a:p>
            <a:pPr marL="692150" lvl="1" indent="-352425" algn="l" rtl="0">
              <a:lnSpc>
                <a:spcPct val="90000"/>
              </a:lnSpc>
              <a:spcBef>
                <a:spcPts val="480"/>
              </a:spcBef>
              <a:spcAft>
                <a:spcPts val="0"/>
              </a:spcAft>
              <a:buSzPts val="2160"/>
              <a:buFont typeface="Noto Sans Symbols"/>
              <a:buChar char="▪"/>
            </a:pPr>
            <a:r>
              <a:rPr lang="en-US" u="sng"/>
              <a:t>State v. Wright</a:t>
            </a:r>
            <a:r>
              <a:rPr lang="en-US"/>
              <a:t>, 739 N.E.2d 1172 (Ohio Ct. App. 2000) (invalidating a probation term that prohibited entry to any place where alcohol is served or consumed; ambiguous condition; could subject him to punishment for innocent conduct such as going to the grocery store or gas station). </a:t>
            </a:r>
            <a:endParaRPr/>
          </a:p>
          <a:p>
            <a:pPr marL="342900" lvl="0" indent="-182880" algn="l" rtl="0">
              <a:lnSpc>
                <a:spcPct val="90000"/>
              </a:lnSpc>
              <a:spcBef>
                <a:spcPts val="1200"/>
              </a:spcBef>
              <a:spcAft>
                <a:spcPts val="0"/>
              </a:spcAft>
              <a:buSzPts val="2520"/>
              <a:buNone/>
            </a:pPr>
            <a:endParaRPr/>
          </a:p>
        </p:txBody>
      </p:sp>
      <p:sp>
        <p:nvSpPr>
          <p:cNvPr id="381" name="Google Shape;381;p47"/>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382" name="Google Shape;382;p47"/>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pic>
        <p:nvPicPr>
          <p:cNvPr id="388" name="Google Shape;388;p48"/>
          <p:cNvPicPr preferRelativeResize="0"/>
          <p:nvPr/>
        </p:nvPicPr>
        <p:blipFill rotWithShape="1">
          <a:blip r:embed="rId3">
            <a:alphaModFix/>
          </a:blip>
          <a:srcRect t="9091" r="31817"/>
          <a:stretch/>
        </p:blipFill>
        <p:spPr>
          <a:xfrm>
            <a:off x="20" y="10"/>
            <a:ext cx="9143980" cy="6857990"/>
          </a:xfrm>
          <a:prstGeom prst="rect">
            <a:avLst/>
          </a:prstGeom>
          <a:noFill/>
          <a:ln>
            <a:noFill/>
          </a:ln>
        </p:spPr>
      </p:pic>
      <p:sp>
        <p:nvSpPr>
          <p:cNvPr id="389" name="Google Shape;389;p48"/>
          <p:cNvSpPr/>
          <p:nvPr/>
        </p:nvSpPr>
        <p:spPr>
          <a:xfrm>
            <a:off x="252663" y="321176"/>
            <a:ext cx="5398329" cy="5896743"/>
          </a:xfrm>
          <a:prstGeom prst="rect">
            <a:avLst/>
          </a:prstGeom>
          <a:solidFill>
            <a:schemeClr val="lt1">
              <a:alpha val="89803"/>
            </a:schemeClr>
          </a:solidFill>
          <a:ln w="127000" cap="sq" cmpd="thinThick">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48"/>
          <p:cNvSpPr txBox="1">
            <a:spLocks noGrp="1"/>
          </p:cNvSpPr>
          <p:nvPr>
            <p:ph type="title"/>
          </p:nvPr>
        </p:nvSpPr>
        <p:spPr>
          <a:xfrm>
            <a:off x="446103" y="640263"/>
            <a:ext cx="4964858" cy="13449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500"/>
              <a:buFont typeface="Arial"/>
              <a:buNone/>
            </a:pPr>
            <a:r>
              <a:rPr lang="en-US" sz="3500">
                <a:solidFill>
                  <a:srgbClr val="45858C"/>
                </a:solidFill>
              </a:rPr>
              <a:t>Association Restrictions</a:t>
            </a:r>
            <a:endParaRPr/>
          </a:p>
        </p:txBody>
      </p:sp>
      <p:sp>
        <p:nvSpPr>
          <p:cNvPr id="391" name="Google Shape;391;p48"/>
          <p:cNvSpPr txBox="1">
            <a:spLocks noGrp="1"/>
          </p:cNvSpPr>
          <p:nvPr>
            <p:ph type="body" idx="1"/>
          </p:nvPr>
        </p:nvSpPr>
        <p:spPr>
          <a:xfrm>
            <a:off x="445581" y="2121763"/>
            <a:ext cx="4965379" cy="377301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90"/>
              <a:buChar char="►"/>
            </a:pPr>
            <a:r>
              <a:rPr lang="en-US" sz="2100"/>
              <a:t>Can a drug court prohibit a person from associating with specific individuals?</a:t>
            </a:r>
            <a:endParaRPr/>
          </a:p>
          <a:p>
            <a:pPr marL="342900" lvl="0" indent="-342900" algn="l" rtl="0">
              <a:spcBef>
                <a:spcPts val="1200"/>
              </a:spcBef>
              <a:spcAft>
                <a:spcPts val="0"/>
              </a:spcAft>
              <a:buSzPts val="1890"/>
              <a:buChar char="►"/>
            </a:pPr>
            <a:r>
              <a:rPr lang="en-US" sz="2100"/>
              <a:t>Yes, if the restriction is reasonably related to the participant’s rehabilitation needs and narrowly drawn.</a:t>
            </a:r>
            <a:endParaRPr/>
          </a:p>
          <a:p>
            <a:pPr marL="342900" lvl="0" indent="-342900" algn="l" rtl="0">
              <a:spcBef>
                <a:spcPts val="1200"/>
              </a:spcBef>
              <a:spcAft>
                <a:spcPts val="0"/>
              </a:spcAft>
              <a:buSzPts val="1890"/>
              <a:buChar char="►"/>
            </a:pPr>
            <a:r>
              <a:rPr lang="en-US" sz="2100"/>
              <a:t>Must be specific.</a:t>
            </a:r>
            <a:endParaRPr/>
          </a:p>
        </p:txBody>
      </p:sp>
      <p:sp>
        <p:nvSpPr>
          <p:cNvPr id="392" name="Google Shape;392;p4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FFFFFF"/>
                </a:solidFill>
              </a:rPr>
              <a:t>Center for Court Innovation</a:t>
            </a:r>
            <a:endParaRPr/>
          </a:p>
        </p:txBody>
      </p:sp>
      <p:sp>
        <p:nvSpPr>
          <p:cNvPr id="393" name="Google Shape;393;p4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37</a:t>
            </a:fld>
            <a:endParaRPr>
              <a:solidFill>
                <a:srgbClr val="FFFFFF"/>
              </a:solidFill>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9"/>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Association Restrictions</a:t>
            </a:r>
            <a:endParaRPr/>
          </a:p>
        </p:txBody>
      </p:sp>
      <p:sp>
        <p:nvSpPr>
          <p:cNvPr id="399" name="Google Shape;399;p49"/>
          <p:cNvSpPr txBox="1">
            <a:spLocks noGrp="1"/>
          </p:cNvSpPr>
          <p:nvPr>
            <p:ph type="body" idx="1"/>
          </p:nvPr>
        </p:nvSpPr>
        <p:spPr>
          <a:xfrm>
            <a:off x="339725" y="2133600"/>
            <a:ext cx="8488200" cy="43593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331"/>
              <a:buChar char="►"/>
            </a:pPr>
            <a:r>
              <a:rPr lang="en-US" sz="2590"/>
              <a:t>Examples:</a:t>
            </a:r>
            <a:endParaRPr/>
          </a:p>
          <a:p>
            <a:pPr marL="692150" lvl="1" indent="-352425" algn="l" rtl="0">
              <a:lnSpc>
                <a:spcPct val="80000"/>
              </a:lnSpc>
              <a:spcBef>
                <a:spcPts val="444"/>
              </a:spcBef>
              <a:spcAft>
                <a:spcPts val="0"/>
              </a:spcAft>
              <a:buSzPts val="1998"/>
              <a:buFont typeface="Noto Sans Symbols"/>
              <a:buChar char="▪"/>
            </a:pPr>
            <a:r>
              <a:rPr lang="en-US" sz="2220" u="sng"/>
              <a:t>U.S. v. Soltero</a:t>
            </a:r>
            <a:r>
              <a:rPr lang="en-US" sz="2220"/>
              <a:t>, 510 F. 3d 858 (9</a:t>
            </a:r>
            <a:r>
              <a:rPr lang="en-US" sz="2220" baseline="30000"/>
              <a:t>th</a:t>
            </a:r>
            <a:r>
              <a:rPr lang="en-US" sz="2220"/>
              <a:t> Cir. 2007) (condition prohibiting defendant from associating with “any known member of any criminal street gang” is permissible; but condition prohibiting defendant from associating with any known member of “any disruptive group” was overbroad)</a:t>
            </a:r>
            <a:endParaRPr/>
          </a:p>
          <a:p>
            <a:pPr marL="692150" lvl="1" indent="-352425" algn="l" rtl="0">
              <a:lnSpc>
                <a:spcPct val="80000"/>
              </a:lnSpc>
              <a:spcBef>
                <a:spcPts val="1000"/>
              </a:spcBef>
              <a:spcAft>
                <a:spcPts val="0"/>
              </a:spcAft>
              <a:buSzPts val="1998"/>
              <a:buFont typeface="Noto Sans Symbols"/>
              <a:buChar char="▪"/>
            </a:pPr>
            <a:r>
              <a:rPr lang="en-US" sz="2220" u="sng"/>
              <a:t>U.S. v Showalter</a:t>
            </a:r>
            <a:r>
              <a:rPr lang="en-US" sz="2220"/>
              <a:t>, 933 F. 2d 573 (7</a:t>
            </a:r>
            <a:r>
              <a:rPr lang="en-US" sz="2220" baseline="30000"/>
              <a:t>th</a:t>
            </a:r>
            <a:r>
              <a:rPr lang="en-US" sz="2220"/>
              <a:t> Cir. 1991) (upholding condition of probation barring defendant from association with neo-Nazis and skinheads)</a:t>
            </a:r>
            <a:endParaRPr/>
          </a:p>
          <a:p>
            <a:pPr marL="692150" lvl="1" indent="-352425" algn="l" rtl="0">
              <a:lnSpc>
                <a:spcPct val="80000"/>
              </a:lnSpc>
              <a:spcBef>
                <a:spcPts val="1000"/>
              </a:spcBef>
              <a:spcAft>
                <a:spcPts val="0"/>
              </a:spcAft>
              <a:buSzPts val="1998"/>
              <a:buFont typeface="Noto Sans Symbols"/>
              <a:buChar char="▪"/>
            </a:pPr>
            <a:r>
              <a:rPr lang="en-US" sz="2220" u="sng"/>
              <a:t>U.S. v. Schiff</a:t>
            </a:r>
            <a:r>
              <a:rPr lang="en-US" sz="2220"/>
              <a:t>, 876 F. 2d 272 (2d Cir. 1989) (upholding condition of special release for defendant convicted of tax evasion from associating with organizations advocating non-compliance with tax law)</a:t>
            </a:r>
            <a:endParaRPr/>
          </a:p>
          <a:p>
            <a:pPr marL="342900" lvl="0" indent="-194881" algn="l" rtl="0">
              <a:lnSpc>
                <a:spcPct val="80000"/>
              </a:lnSpc>
              <a:spcBef>
                <a:spcPts val="1200"/>
              </a:spcBef>
              <a:spcAft>
                <a:spcPts val="0"/>
              </a:spcAft>
              <a:buSzPts val="2331"/>
              <a:buNone/>
            </a:pPr>
            <a:endParaRPr sz="2590"/>
          </a:p>
        </p:txBody>
      </p:sp>
      <p:sp>
        <p:nvSpPr>
          <p:cNvPr id="400" name="Google Shape;400;p49"/>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401" name="Google Shape;401;p49"/>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0"/>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Association Restrictions</a:t>
            </a:r>
            <a:endParaRPr/>
          </a:p>
        </p:txBody>
      </p:sp>
      <p:sp>
        <p:nvSpPr>
          <p:cNvPr id="407" name="Google Shape;407;p50"/>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Incidental contact with prohibited associates is not enough to revoke probation.</a:t>
            </a:r>
            <a:endParaRPr/>
          </a:p>
          <a:p>
            <a:pPr marL="692150" lvl="1" indent="-352425" algn="l" rtl="0">
              <a:spcBef>
                <a:spcPts val="480"/>
              </a:spcBef>
              <a:spcAft>
                <a:spcPts val="0"/>
              </a:spcAft>
              <a:buSzPts val="2160"/>
              <a:buFont typeface="Noto Sans Symbols"/>
              <a:buChar char="▪"/>
            </a:pPr>
            <a:r>
              <a:rPr lang="en-US" u="sng"/>
              <a:t>Arciniega v. Freeman</a:t>
            </a:r>
            <a:r>
              <a:rPr lang="en-US"/>
              <a:t>, 404 U.S. 4 (1971) (reversing defendant’s parole revocation, which was based on his association with ex-convicts who worked at same restaurant)</a:t>
            </a:r>
            <a:endParaRPr/>
          </a:p>
          <a:p>
            <a:pPr marL="692150" lvl="1" indent="-352425" algn="l" rtl="0">
              <a:spcBef>
                <a:spcPts val="480"/>
              </a:spcBef>
              <a:spcAft>
                <a:spcPts val="0"/>
              </a:spcAft>
              <a:buSzPts val="2160"/>
              <a:buFont typeface="Noto Sans Symbols"/>
              <a:buChar char="▪"/>
            </a:pPr>
            <a:r>
              <a:rPr lang="en-US" u="sng"/>
              <a:t>U.S. v. Green</a:t>
            </a:r>
            <a:r>
              <a:rPr lang="en-US"/>
              <a:t>, 618 F. 3d 120 (2</a:t>
            </a:r>
            <a:r>
              <a:rPr lang="en-US" baseline="30000"/>
              <a:t>nd</a:t>
            </a:r>
            <a:r>
              <a:rPr lang="en-US"/>
              <a:t> Cir. 2010) (finding that condition only applied to association with gang members known to defendant)</a:t>
            </a:r>
            <a:br>
              <a:rPr lang="en-US"/>
            </a:br>
            <a:endParaRPr/>
          </a:p>
          <a:p>
            <a:pPr marL="342900" lvl="0" indent="-182880" algn="l" rtl="0">
              <a:spcBef>
                <a:spcPts val="1200"/>
              </a:spcBef>
              <a:spcAft>
                <a:spcPts val="0"/>
              </a:spcAft>
              <a:buSzPts val="2520"/>
              <a:buNone/>
            </a:pPr>
            <a:endParaRPr/>
          </a:p>
          <a:p>
            <a:pPr marL="342900" lvl="0" indent="-182880" algn="l" rtl="0">
              <a:spcBef>
                <a:spcPts val="1200"/>
              </a:spcBef>
              <a:spcAft>
                <a:spcPts val="0"/>
              </a:spcAft>
              <a:buSzPts val="2520"/>
              <a:buNone/>
            </a:pPr>
            <a:endParaRPr/>
          </a:p>
        </p:txBody>
      </p:sp>
      <p:sp>
        <p:nvSpPr>
          <p:cNvPr id="408" name="Google Shape;408;p50"/>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409" name="Google Shape;409;p50"/>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236F-F185-476D-90E9-7326E7D2BA92}"/>
              </a:ext>
            </a:extLst>
          </p:cNvPr>
          <p:cNvSpPr>
            <a:spLocks noGrp="1"/>
          </p:cNvSpPr>
          <p:nvPr>
            <p:ph type="title"/>
          </p:nvPr>
        </p:nvSpPr>
        <p:spPr>
          <a:xfrm>
            <a:off x="1914794" y="5218825"/>
            <a:ext cx="5486400" cy="566738"/>
          </a:xfrm>
        </p:spPr>
        <p:txBody>
          <a:bodyPr/>
          <a:lstStyle/>
          <a:p>
            <a:pPr algn="ctr"/>
            <a:r>
              <a:rPr lang="en-US" sz="2800" dirty="0"/>
              <a:t>Research</a:t>
            </a:r>
            <a:r>
              <a:rPr lang="en-US" dirty="0"/>
              <a:t> </a:t>
            </a:r>
          </a:p>
        </p:txBody>
      </p:sp>
      <p:sp>
        <p:nvSpPr>
          <p:cNvPr id="3" name="Picture Placeholder 2">
            <a:extLst>
              <a:ext uri="{FF2B5EF4-FFF2-40B4-BE49-F238E27FC236}">
                <a16:creationId xmlns:a16="http://schemas.microsoft.com/office/drawing/2014/main" id="{5BF09590-CBA5-4799-B811-9BCA9BE07BEE}"/>
              </a:ext>
            </a:extLst>
          </p:cNvPr>
          <p:cNvSpPr>
            <a:spLocks noGrp="1"/>
          </p:cNvSpPr>
          <p:nvPr>
            <p:ph type="pic" idx="2"/>
          </p:nvPr>
        </p:nvSpPr>
        <p:spPr>
          <a:xfrm>
            <a:off x="1161495" y="-4147448"/>
            <a:ext cx="5486400" cy="4114800"/>
          </a:xfrm>
        </p:spPr>
      </p:sp>
      <p:sp>
        <p:nvSpPr>
          <p:cNvPr id="4" name="Text Placeholder 3">
            <a:extLst>
              <a:ext uri="{FF2B5EF4-FFF2-40B4-BE49-F238E27FC236}">
                <a16:creationId xmlns:a16="http://schemas.microsoft.com/office/drawing/2014/main" id="{6E07629A-5927-48C0-A39F-0AC0C9B8566F}"/>
              </a:ext>
            </a:extLst>
          </p:cNvPr>
          <p:cNvSpPr>
            <a:spLocks noGrp="1"/>
          </p:cNvSpPr>
          <p:nvPr>
            <p:ph type="body" idx="1"/>
          </p:nvPr>
        </p:nvSpPr>
        <p:spPr>
          <a:xfrm>
            <a:off x="1914794" y="5714866"/>
            <a:ext cx="5486400" cy="618568"/>
          </a:xfrm>
        </p:spPr>
        <p:txBody>
          <a:bodyPr/>
          <a:lstStyle/>
          <a:p>
            <a:pPr algn="ctr"/>
            <a:r>
              <a:rPr lang="en-US" sz="1800" dirty="0"/>
              <a:t>The Center has a prolific research department that has conducts original research to improve the criminal justice system.</a:t>
            </a:r>
          </a:p>
        </p:txBody>
      </p:sp>
      <p:sp>
        <p:nvSpPr>
          <p:cNvPr id="5" name="Slide Number Placeholder 4">
            <a:extLst>
              <a:ext uri="{FF2B5EF4-FFF2-40B4-BE49-F238E27FC236}">
                <a16:creationId xmlns:a16="http://schemas.microsoft.com/office/drawing/2014/main" id="{9F16D316-62F0-4D95-A3C0-B5733A5AA37D}"/>
              </a:ext>
            </a:extLst>
          </p:cNvPr>
          <p:cNvSpPr>
            <a:spLocks noGrp="1"/>
          </p:cNvSpPr>
          <p:nvPr>
            <p:ph type="sldNum" idx="12"/>
          </p:nvPr>
        </p:nvSpPr>
        <p:spPr>
          <a:xfrm>
            <a:off x="6553200" y="6492875"/>
            <a:ext cx="2133600" cy="365125"/>
          </a:xfrm>
        </p:spPr>
        <p:txBody>
          <a:bodyPr/>
          <a:lstStyle/>
          <a:p>
            <a:pPr marL="0" lvl="0" indent="0" algn="r" rtl="0">
              <a:spcBef>
                <a:spcPts val="0"/>
              </a:spcBef>
              <a:spcAft>
                <a:spcPts val="0"/>
              </a:spcAft>
              <a:buNone/>
            </a:pPr>
            <a:fld id="{00000000-1234-1234-1234-123412341234}" type="slidenum">
              <a:rPr lang="en-US" smtClean="0"/>
              <a:t>4</a:t>
            </a:fld>
            <a:endParaRPr lang="en-US"/>
          </a:p>
        </p:txBody>
      </p:sp>
      <p:pic>
        <p:nvPicPr>
          <p:cNvPr id="7" name="Google Shape;218;p35">
            <a:extLst>
              <a:ext uri="{FF2B5EF4-FFF2-40B4-BE49-F238E27FC236}">
                <a16:creationId xmlns:a16="http://schemas.microsoft.com/office/drawing/2014/main" id="{6F1C5CCB-8010-4659-8B04-515E1F574900}"/>
              </a:ext>
            </a:extLst>
          </p:cNvPr>
          <p:cNvPicPr preferRelativeResize="0"/>
          <p:nvPr/>
        </p:nvPicPr>
        <p:blipFill rotWithShape="1">
          <a:blip r:embed="rId3">
            <a:alphaModFix/>
          </a:blip>
          <a:srcRect/>
          <a:stretch/>
        </p:blipFill>
        <p:spPr>
          <a:xfrm>
            <a:off x="889741" y="435875"/>
            <a:ext cx="1951141" cy="262668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4122D8C-7460-4130-A3A7-DEEA60275A4B}"/>
              </a:ext>
            </a:extLst>
          </p:cNvPr>
          <p:cNvPicPr>
            <a:picLocks noChangeAspect="1"/>
          </p:cNvPicPr>
          <p:nvPr/>
        </p:nvPicPr>
        <p:blipFill rotWithShape="1">
          <a:blip r:embed="rId4"/>
          <a:srcRect l="327" t="1000" r="501"/>
          <a:stretch/>
        </p:blipFill>
        <p:spPr>
          <a:xfrm>
            <a:off x="3633499" y="432358"/>
            <a:ext cx="2167893" cy="2828926"/>
          </a:xfrm>
          <a:prstGeom prst="rect">
            <a:avLst/>
          </a:prstGeom>
          <a:ln>
            <a:noFill/>
          </a:ln>
          <a:effectLst>
            <a:outerShdw blurRad="292100" dist="139700" dir="2700000" algn="tl" rotWithShape="0">
              <a:srgbClr val="333333">
                <a:alpha val="65000"/>
              </a:srgbClr>
            </a:outerShdw>
          </a:effectLst>
        </p:spPr>
      </p:pic>
      <p:pic>
        <p:nvPicPr>
          <p:cNvPr id="9" name="Google Shape;219;p35">
            <a:extLst>
              <a:ext uri="{FF2B5EF4-FFF2-40B4-BE49-F238E27FC236}">
                <a16:creationId xmlns:a16="http://schemas.microsoft.com/office/drawing/2014/main" id="{E384AA32-10AB-4113-93F0-38DECED08684}"/>
              </a:ext>
            </a:extLst>
          </p:cNvPr>
          <p:cNvPicPr preferRelativeResize="0"/>
          <p:nvPr/>
        </p:nvPicPr>
        <p:blipFill rotWithShape="1">
          <a:blip r:embed="rId5">
            <a:alphaModFix/>
          </a:blip>
          <a:srcRect/>
          <a:stretch/>
        </p:blipFill>
        <p:spPr>
          <a:xfrm>
            <a:off x="3139959" y="2247941"/>
            <a:ext cx="2230507" cy="270322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4E5513F-B734-4931-8020-3091AB4F3730}"/>
              </a:ext>
            </a:extLst>
          </p:cNvPr>
          <p:cNvPicPr>
            <a:picLocks noChangeAspect="1"/>
          </p:cNvPicPr>
          <p:nvPr/>
        </p:nvPicPr>
        <p:blipFill>
          <a:blip r:embed="rId6"/>
          <a:stretch>
            <a:fillRect/>
          </a:stretch>
        </p:blipFill>
        <p:spPr>
          <a:xfrm>
            <a:off x="6640539" y="546945"/>
            <a:ext cx="2178844" cy="282892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5959C98E-D529-47D0-A56B-CED3C1C9CA3C}"/>
              </a:ext>
            </a:extLst>
          </p:cNvPr>
          <p:cNvPicPr>
            <a:picLocks noChangeAspect="1"/>
          </p:cNvPicPr>
          <p:nvPr/>
        </p:nvPicPr>
        <p:blipFill rotWithShape="1">
          <a:blip r:embed="rId7"/>
          <a:srcRect r="1980"/>
          <a:stretch/>
        </p:blipFill>
        <p:spPr>
          <a:xfrm>
            <a:off x="6333352" y="2185089"/>
            <a:ext cx="2135684" cy="282892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19A782A-1473-4529-A7FB-79DFD3D3F4D5}"/>
              </a:ext>
            </a:extLst>
          </p:cNvPr>
          <p:cNvPicPr>
            <a:picLocks noChangeAspect="1"/>
          </p:cNvPicPr>
          <p:nvPr/>
        </p:nvPicPr>
        <p:blipFill>
          <a:blip r:embed="rId8"/>
          <a:stretch>
            <a:fillRect/>
          </a:stretch>
        </p:blipFill>
        <p:spPr>
          <a:xfrm>
            <a:off x="251593" y="2247900"/>
            <a:ext cx="2178844" cy="2836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953095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1"/>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Dress Restrictions</a:t>
            </a:r>
            <a:endParaRPr/>
          </a:p>
        </p:txBody>
      </p:sp>
      <p:sp>
        <p:nvSpPr>
          <p:cNvPr id="415" name="Google Shape;415;p51"/>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520"/>
              <a:buChar char="►"/>
            </a:pPr>
            <a:r>
              <a:rPr lang="en-US"/>
              <a:t>Dress restrictions are permitted as long as they are reasonably related to the offense and to the goal of preventing future criminality.</a:t>
            </a:r>
            <a:endParaRPr/>
          </a:p>
          <a:p>
            <a:pPr marL="342900" lvl="0" indent="-342900" algn="l" rtl="0">
              <a:lnSpc>
                <a:spcPct val="90000"/>
              </a:lnSpc>
              <a:spcBef>
                <a:spcPts val="1000"/>
              </a:spcBef>
              <a:spcAft>
                <a:spcPts val="0"/>
              </a:spcAft>
              <a:buSzPts val="2520"/>
              <a:buChar char="►"/>
            </a:pPr>
            <a:r>
              <a:rPr lang="en-US"/>
              <a:t>Must give the offender adequate notice of what kinds of dress permitted.</a:t>
            </a:r>
            <a:endParaRPr/>
          </a:p>
          <a:p>
            <a:pPr marL="692150" lvl="1" indent="-352425" algn="l" rtl="0">
              <a:lnSpc>
                <a:spcPct val="90000"/>
              </a:lnSpc>
              <a:spcBef>
                <a:spcPts val="1000"/>
              </a:spcBef>
              <a:spcAft>
                <a:spcPts val="0"/>
              </a:spcAft>
              <a:buSzPts val="2160"/>
              <a:buFont typeface="Noto Sans Symbols"/>
              <a:buChar char="▪"/>
            </a:pPr>
            <a:r>
              <a:rPr lang="en-US" u="sng"/>
              <a:t>U.S. v Brown</a:t>
            </a:r>
            <a:r>
              <a:rPr lang="en-US" i="1"/>
              <a:t>, </a:t>
            </a:r>
            <a:r>
              <a:rPr lang="en-US"/>
              <a:t>223 Fed. Appx. 722 (9</a:t>
            </a:r>
            <a:r>
              <a:rPr lang="en-US" baseline="30000"/>
              <a:t>th</a:t>
            </a:r>
            <a:r>
              <a:rPr lang="en-US"/>
              <a:t> Cir. 2007) (restriction on clothing “which may connote affiliation or membership in” specific gangs was overly vague, failed to give adequate notice of precisely what apparel is prohibited”)</a:t>
            </a:r>
            <a:br>
              <a:rPr lang="en-US"/>
            </a:br>
            <a:endParaRPr/>
          </a:p>
          <a:p>
            <a:pPr marL="342900" lvl="0" indent="-182880" algn="l" rtl="0">
              <a:lnSpc>
                <a:spcPct val="90000"/>
              </a:lnSpc>
              <a:spcBef>
                <a:spcPts val="1200"/>
              </a:spcBef>
              <a:spcAft>
                <a:spcPts val="0"/>
              </a:spcAft>
              <a:buSzPts val="2520"/>
              <a:buNone/>
            </a:pPr>
            <a:endParaRPr/>
          </a:p>
          <a:p>
            <a:pPr marL="342900" lvl="0" indent="-182880" algn="l" rtl="0">
              <a:lnSpc>
                <a:spcPct val="90000"/>
              </a:lnSpc>
              <a:spcBef>
                <a:spcPts val="1200"/>
              </a:spcBef>
              <a:spcAft>
                <a:spcPts val="0"/>
              </a:spcAft>
              <a:buSzPts val="2520"/>
              <a:buNone/>
            </a:pPr>
            <a:endParaRPr/>
          </a:p>
        </p:txBody>
      </p:sp>
      <p:sp>
        <p:nvSpPr>
          <p:cNvPr id="416" name="Google Shape;416;p51"/>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417" name="Google Shape;417;p51"/>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2"/>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Employment Requirements</a:t>
            </a:r>
            <a:endParaRPr/>
          </a:p>
        </p:txBody>
      </p:sp>
      <p:sp>
        <p:nvSpPr>
          <p:cNvPr id="424" name="Google Shape;424;p52"/>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331"/>
              <a:buChar char="►"/>
            </a:pPr>
            <a:r>
              <a:rPr lang="en-US" sz="2590"/>
              <a:t>Can a drug court require a participant to try and get a job?</a:t>
            </a:r>
            <a:endParaRPr/>
          </a:p>
          <a:p>
            <a:pPr marL="342900" lvl="0" indent="-342900" algn="l" rtl="0">
              <a:lnSpc>
                <a:spcPct val="90000"/>
              </a:lnSpc>
              <a:spcBef>
                <a:spcPts val="518"/>
              </a:spcBef>
              <a:spcAft>
                <a:spcPts val="0"/>
              </a:spcAft>
              <a:buSzPts val="2331"/>
              <a:buChar char="►"/>
            </a:pPr>
            <a:r>
              <a:rPr lang="en-US" sz="2590"/>
              <a:t>Yes.</a:t>
            </a:r>
            <a:endParaRPr/>
          </a:p>
          <a:p>
            <a:pPr marL="692150" lvl="1" indent="-352425" algn="l" rtl="0">
              <a:lnSpc>
                <a:spcPct val="90000"/>
              </a:lnSpc>
              <a:spcBef>
                <a:spcPts val="444"/>
              </a:spcBef>
              <a:spcAft>
                <a:spcPts val="0"/>
              </a:spcAft>
              <a:buSzPts val="1998"/>
              <a:buFont typeface="Noto Sans Symbols"/>
              <a:buChar char="▪"/>
            </a:pPr>
            <a:r>
              <a:rPr lang="en-US" sz="2220" u="sng"/>
              <a:t>U.S. v. Melton</a:t>
            </a:r>
            <a:r>
              <a:rPr lang="en-US" sz="2220"/>
              <a:t>, 666 F.3d 513 (8th Cir. 2012) (finding that “a defendant’s failure to put forth a good faith effort to seek employment is a valid ground for revoking a supervised release”)  </a:t>
            </a:r>
            <a:endParaRPr/>
          </a:p>
          <a:p>
            <a:pPr marL="692150" lvl="1" indent="-352425" algn="l" rtl="0">
              <a:lnSpc>
                <a:spcPct val="90000"/>
              </a:lnSpc>
              <a:spcBef>
                <a:spcPts val="1000"/>
              </a:spcBef>
              <a:spcAft>
                <a:spcPts val="0"/>
              </a:spcAft>
              <a:buSzPts val="1998"/>
              <a:buFont typeface="Noto Sans Symbols"/>
              <a:buChar char="▪"/>
            </a:pPr>
            <a:r>
              <a:rPr lang="en-US" sz="2220" u="sng"/>
              <a:t>Garrett v. State</a:t>
            </a:r>
            <a:r>
              <a:rPr lang="en-US" sz="2220"/>
              <a:t>, 680 N.E.2d 1 (Ind. Ct. App. 1997) (vacating defendant’s probation revocation because there was insufficient evidence that her failure to secure employment was due to her lack of effort)</a:t>
            </a:r>
            <a:br>
              <a:rPr lang="en-US" sz="2220"/>
            </a:br>
            <a:endParaRPr sz="2220"/>
          </a:p>
          <a:p>
            <a:pPr marL="342900" lvl="0" indent="-194881" algn="l" rtl="0">
              <a:lnSpc>
                <a:spcPct val="90000"/>
              </a:lnSpc>
              <a:spcBef>
                <a:spcPts val="1200"/>
              </a:spcBef>
              <a:spcAft>
                <a:spcPts val="0"/>
              </a:spcAft>
              <a:buSzPts val="2331"/>
              <a:buNone/>
            </a:pPr>
            <a:endParaRPr sz="2590"/>
          </a:p>
          <a:p>
            <a:pPr marL="342900" lvl="0" indent="-194881" algn="l" rtl="0">
              <a:lnSpc>
                <a:spcPct val="90000"/>
              </a:lnSpc>
              <a:spcBef>
                <a:spcPts val="1200"/>
              </a:spcBef>
              <a:spcAft>
                <a:spcPts val="0"/>
              </a:spcAft>
              <a:buSzPts val="2331"/>
              <a:buNone/>
            </a:pPr>
            <a:endParaRPr sz="2590"/>
          </a:p>
        </p:txBody>
      </p:sp>
      <p:sp>
        <p:nvSpPr>
          <p:cNvPr id="425" name="Google Shape;425;p52"/>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426" name="Google Shape;426;p52"/>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3"/>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Employment Restrictions</a:t>
            </a:r>
            <a:endParaRPr/>
          </a:p>
        </p:txBody>
      </p:sp>
      <p:sp>
        <p:nvSpPr>
          <p:cNvPr id="433" name="Google Shape;433;p53"/>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Can a drug court prohibit a participant from getting certain types of jobs?</a:t>
            </a:r>
            <a:endParaRPr/>
          </a:p>
          <a:p>
            <a:pPr marL="342900" lvl="0" indent="-342900" algn="l" rtl="0">
              <a:spcBef>
                <a:spcPts val="560"/>
              </a:spcBef>
              <a:spcAft>
                <a:spcPts val="0"/>
              </a:spcAft>
              <a:buSzPts val="2520"/>
              <a:buChar char="►"/>
            </a:pPr>
            <a:r>
              <a:rPr lang="en-US"/>
              <a:t>Yes, when the restriction is reasonably related to the defendant’s crime and the goals of probation. </a:t>
            </a:r>
            <a:endParaRPr/>
          </a:p>
          <a:p>
            <a:pPr marL="692150" lvl="1" indent="-352425" algn="l" rtl="0">
              <a:spcBef>
                <a:spcPts val="480"/>
              </a:spcBef>
              <a:spcAft>
                <a:spcPts val="0"/>
              </a:spcAft>
              <a:buSzPts val="2160"/>
              <a:buFont typeface="Noto Sans Symbols"/>
              <a:buChar char="▪"/>
            </a:pPr>
            <a:r>
              <a:rPr lang="en-US" u="sng"/>
              <a:t>Thomas v. State</a:t>
            </a:r>
            <a:r>
              <a:rPr lang="en-US"/>
              <a:t>, 710 P.2d 1017 (Alaska Ct. App. 1985) (upholding a condition of probation that prohibited the offender from working in commercial fishing following his conviction for theft crimes that were related to his work in that industry). </a:t>
            </a:r>
            <a:br>
              <a:rPr lang="en-US"/>
            </a:br>
            <a:endParaRPr/>
          </a:p>
          <a:p>
            <a:pPr marL="342900" lvl="0" indent="-182880" algn="l" rtl="0">
              <a:spcBef>
                <a:spcPts val="1200"/>
              </a:spcBef>
              <a:spcAft>
                <a:spcPts val="0"/>
              </a:spcAft>
              <a:buSzPts val="2520"/>
              <a:buNone/>
            </a:pPr>
            <a:endParaRPr/>
          </a:p>
          <a:p>
            <a:pPr marL="342900" lvl="0" indent="-182880" algn="l" rtl="0">
              <a:spcBef>
                <a:spcPts val="1200"/>
              </a:spcBef>
              <a:spcAft>
                <a:spcPts val="0"/>
              </a:spcAft>
              <a:buSzPts val="2520"/>
              <a:buNone/>
            </a:pPr>
            <a:endParaRPr/>
          </a:p>
        </p:txBody>
      </p:sp>
      <p:sp>
        <p:nvSpPr>
          <p:cNvPr id="434" name="Google Shape;434;p53"/>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435" name="Google Shape;435;p53"/>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4"/>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Community Service Requirements</a:t>
            </a:r>
            <a:endParaRPr/>
          </a:p>
        </p:txBody>
      </p:sp>
      <p:sp>
        <p:nvSpPr>
          <p:cNvPr id="441" name="Google Shape;441;p54"/>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331"/>
              <a:buChar char="►"/>
            </a:pPr>
            <a:r>
              <a:rPr lang="en-US" sz="2590"/>
              <a:t>Can a drug court require a participant to perform community service work?</a:t>
            </a:r>
            <a:endParaRPr/>
          </a:p>
          <a:p>
            <a:pPr marL="342900" lvl="0" indent="-342900" algn="l" rtl="0">
              <a:lnSpc>
                <a:spcPct val="80000"/>
              </a:lnSpc>
              <a:spcBef>
                <a:spcPts val="518"/>
              </a:spcBef>
              <a:spcAft>
                <a:spcPts val="0"/>
              </a:spcAft>
              <a:buSzPts val="2331"/>
              <a:buChar char="►"/>
            </a:pPr>
            <a:r>
              <a:rPr lang="en-US" sz="2590"/>
              <a:t>Yes, generally permitted as reasonably related to the rehabilitation of the offender. </a:t>
            </a:r>
            <a:endParaRPr/>
          </a:p>
          <a:p>
            <a:pPr marL="692150" lvl="1" indent="-352425" algn="l" rtl="0">
              <a:lnSpc>
                <a:spcPct val="80000"/>
              </a:lnSpc>
              <a:spcBef>
                <a:spcPts val="1000"/>
              </a:spcBef>
              <a:spcAft>
                <a:spcPts val="0"/>
              </a:spcAft>
              <a:buSzPts val="1998"/>
              <a:buFont typeface="Noto Sans Symbols"/>
              <a:buChar char="▪"/>
            </a:pPr>
            <a:r>
              <a:rPr lang="en-US" sz="2220" u="sng"/>
              <a:t>U.S. v. Restor</a:t>
            </a:r>
            <a:r>
              <a:rPr lang="en-US" sz="2220"/>
              <a:t>, 679 F.2d 338 (3</a:t>
            </a:r>
            <a:r>
              <a:rPr lang="en-US" sz="2220" baseline="30000"/>
              <a:t>rd</a:t>
            </a:r>
            <a:r>
              <a:rPr lang="en-US" sz="2220"/>
              <a:t> Cir. 1982) (community service may serve the rehabilitative purpose of probation by helping to reinstate offenders in society, integrate them in a working environment, and inculcate a sense of social responsibility).</a:t>
            </a:r>
            <a:endParaRPr/>
          </a:p>
          <a:p>
            <a:pPr marL="692150" lvl="1" indent="-225551" algn="l" rtl="0">
              <a:lnSpc>
                <a:spcPct val="80000"/>
              </a:lnSpc>
              <a:spcBef>
                <a:spcPts val="1000"/>
              </a:spcBef>
              <a:spcAft>
                <a:spcPts val="0"/>
              </a:spcAft>
              <a:buSzPts val="1998"/>
              <a:buFont typeface="Noto Sans Symbols"/>
              <a:buNone/>
            </a:pPr>
            <a:endParaRPr sz="2220"/>
          </a:p>
          <a:p>
            <a:pPr marL="0" lvl="0" indent="0" algn="l" rtl="0">
              <a:lnSpc>
                <a:spcPct val="80000"/>
              </a:lnSpc>
              <a:spcBef>
                <a:spcPts val="518"/>
              </a:spcBef>
              <a:spcAft>
                <a:spcPts val="0"/>
              </a:spcAft>
              <a:buSzPts val="2331"/>
              <a:buNone/>
            </a:pPr>
            <a:br>
              <a:rPr lang="en-US" sz="2590"/>
            </a:br>
            <a:endParaRPr sz="2590"/>
          </a:p>
          <a:p>
            <a:pPr marL="342900" lvl="0" indent="-194881" algn="l" rtl="0">
              <a:lnSpc>
                <a:spcPct val="80000"/>
              </a:lnSpc>
              <a:spcBef>
                <a:spcPts val="1200"/>
              </a:spcBef>
              <a:spcAft>
                <a:spcPts val="0"/>
              </a:spcAft>
              <a:buSzPts val="2331"/>
              <a:buNone/>
            </a:pPr>
            <a:endParaRPr sz="2590"/>
          </a:p>
          <a:p>
            <a:pPr marL="342900" lvl="0" indent="-194881" algn="l" rtl="0">
              <a:lnSpc>
                <a:spcPct val="80000"/>
              </a:lnSpc>
              <a:spcBef>
                <a:spcPts val="1200"/>
              </a:spcBef>
              <a:spcAft>
                <a:spcPts val="0"/>
              </a:spcAft>
              <a:buSzPts val="2331"/>
              <a:buNone/>
            </a:pPr>
            <a:endParaRPr sz="2590"/>
          </a:p>
        </p:txBody>
      </p:sp>
      <p:sp>
        <p:nvSpPr>
          <p:cNvPr id="442" name="Google Shape;442;p54"/>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443" name="Google Shape;443;p54"/>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5"/>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Community Service Requirements</a:t>
            </a:r>
            <a:endParaRPr/>
          </a:p>
        </p:txBody>
      </p:sp>
      <p:sp>
        <p:nvSpPr>
          <p:cNvPr id="450" name="Google Shape;450;p55"/>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But, community service requirements can be excessive.</a:t>
            </a:r>
            <a:endParaRPr/>
          </a:p>
          <a:p>
            <a:pPr marL="692150" lvl="1" indent="-352425" algn="l" rtl="0">
              <a:spcBef>
                <a:spcPts val="480"/>
              </a:spcBef>
              <a:spcAft>
                <a:spcPts val="0"/>
              </a:spcAft>
              <a:buSzPts val="2160"/>
              <a:buFont typeface="Noto Sans Symbols"/>
              <a:buChar char="▪"/>
            </a:pPr>
            <a:r>
              <a:rPr lang="en-US" u="sng"/>
              <a:t>In re Ragland</a:t>
            </a:r>
            <a:r>
              <a:rPr lang="en-US"/>
              <a:t>, 973 S.W.2d 769 (Tx Ct. App. 1998) (requiring weekly community service over the course of a year constitutes a restraint on liberty entitling probationer to pursue relief by petition for writ of habeas corpus”)</a:t>
            </a:r>
            <a:endParaRPr/>
          </a:p>
          <a:p>
            <a:pPr marL="692150" lvl="1" indent="-215265" algn="l" rtl="0">
              <a:spcBef>
                <a:spcPts val="480"/>
              </a:spcBef>
              <a:spcAft>
                <a:spcPts val="0"/>
              </a:spcAft>
              <a:buSzPts val="2160"/>
              <a:buFont typeface="Noto Sans Symbols"/>
              <a:buNone/>
            </a:pPr>
            <a:endParaRPr/>
          </a:p>
          <a:p>
            <a:pPr marL="0" lvl="0" indent="0" algn="l" rtl="0">
              <a:spcBef>
                <a:spcPts val="560"/>
              </a:spcBef>
              <a:spcAft>
                <a:spcPts val="0"/>
              </a:spcAft>
              <a:buSzPts val="2520"/>
              <a:buNone/>
            </a:pPr>
            <a:br>
              <a:rPr lang="en-US"/>
            </a:br>
            <a:endParaRPr/>
          </a:p>
          <a:p>
            <a:pPr marL="342900" lvl="0" indent="-182880" algn="l" rtl="0">
              <a:spcBef>
                <a:spcPts val="1200"/>
              </a:spcBef>
              <a:spcAft>
                <a:spcPts val="0"/>
              </a:spcAft>
              <a:buSzPts val="2520"/>
              <a:buNone/>
            </a:pPr>
            <a:endParaRPr/>
          </a:p>
          <a:p>
            <a:pPr marL="342900" lvl="0" indent="-182880" algn="l" rtl="0">
              <a:spcBef>
                <a:spcPts val="1200"/>
              </a:spcBef>
              <a:spcAft>
                <a:spcPts val="0"/>
              </a:spcAft>
              <a:buSzPts val="2520"/>
              <a:buNone/>
            </a:pPr>
            <a:endParaRPr/>
          </a:p>
        </p:txBody>
      </p:sp>
      <p:sp>
        <p:nvSpPr>
          <p:cNvPr id="451" name="Google Shape;451;p55"/>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452" name="Google Shape;452;p55"/>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6"/>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Staffing Meetings</a:t>
            </a:r>
            <a:endParaRPr/>
          </a:p>
        </p:txBody>
      </p:sp>
      <p:sp>
        <p:nvSpPr>
          <p:cNvPr id="458" name="Google Shape;458;p56"/>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Staffing meetings are typically:</a:t>
            </a:r>
            <a:endParaRPr/>
          </a:p>
          <a:p>
            <a:pPr marL="692150" lvl="1" indent="-352425" algn="l" rtl="0">
              <a:spcBef>
                <a:spcPts val="480"/>
              </a:spcBef>
              <a:spcAft>
                <a:spcPts val="0"/>
              </a:spcAft>
              <a:buSzPts val="2160"/>
              <a:buFont typeface="Noto Sans Symbols"/>
              <a:buChar char="▪"/>
            </a:pPr>
            <a:r>
              <a:rPr lang="en-US"/>
              <a:t>Held outside regular court sessions</a:t>
            </a:r>
            <a:endParaRPr/>
          </a:p>
          <a:p>
            <a:pPr marL="692150" lvl="1" indent="-352425" algn="l" rtl="0">
              <a:spcBef>
                <a:spcPts val="480"/>
              </a:spcBef>
              <a:spcAft>
                <a:spcPts val="0"/>
              </a:spcAft>
              <a:buSzPts val="2160"/>
              <a:buFont typeface="Noto Sans Symbols"/>
              <a:buChar char="▪"/>
            </a:pPr>
            <a:r>
              <a:rPr lang="en-US"/>
              <a:t>Informal, off the record meetings</a:t>
            </a:r>
            <a:endParaRPr/>
          </a:p>
          <a:p>
            <a:pPr marL="692150" lvl="1" indent="-352425" algn="l" rtl="0">
              <a:spcBef>
                <a:spcPts val="480"/>
              </a:spcBef>
              <a:spcAft>
                <a:spcPts val="0"/>
              </a:spcAft>
              <a:buSzPts val="2160"/>
              <a:buFont typeface="Noto Sans Symbols"/>
              <a:buChar char="▪"/>
            </a:pPr>
            <a:r>
              <a:rPr lang="en-US"/>
              <a:t>For the team to share information about clients</a:t>
            </a:r>
            <a:endParaRPr/>
          </a:p>
          <a:p>
            <a:pPr marL="692150" lvl="1" indent="-352425" algn="l" rtl="0">
              <a:spcBef>
                <a:spcPts val="480"/>
              </a:spcBef>
              <a:spcAft>
                <a:spcPts val="0"/>
              </a:spcAft>
              <a:buSzPts val="2160"/>
              <a:buFont typeface="Noto Sans Symbols"/>
              <a:buChar char="▪"/>
            </a:pPr>
            <a:r>
              <a:rPr lang="en-US"/>
              <a:t>To prepare for formal status hearings</a:t>
            </a:r>
            <a:endParaRPr/>
          </a:p>
          <a:p>
            <a:pPr marL="692150" lvl="1" indent="-352425" algn="l" rtl="0">
              <a:spcBef>
                <a:spcPts val="480"/>
              </a:spcBef>
              <a:spcAft>
                <a:spcPts val="0"/>
              </a:spcAft>
              <a:buSzPts val="2160"/>
              <a:buFont typeface="Noto Sans Symbols"/>
              <a:buChar char="▪"/>
            </a:pPr>
            <a:r>
              <a:rPr lang="en-US"/>
              <a:t>NOT for making formal findings or decisions</a:t>
            </a:r>
            <a:endParaRPr/>
          </a:p>
          <a:p>
            <a:pPr marL="0" lvl="0" indent="0" algn="l" rtl="0">
              <a:spcBef>
                <a:spcPts val="560"/>
              </a:spcBef>
              <a:spcAft>
                <a:spcPts val="0"/>
              </a:spcAft>
              <a:buSzPts val="2520"/>
              <a:buNone/>
            </a:pPr>
            <a:br>
              <a:rPr lang="en-US"/>
            </a:br>
            <a:endParaRPr/>
          </a:p>
          <a:p>
            <a:pPr marL="342900" lvl="0" indent="-182880" algn="l" rtl="0">
              <a:spcBef>
                <a:spcPts val="1200"/>
              </a:spcBef>
              <a:spcAft>
                <a:spcPts val="0"/>
              </a:spcAft>
              <a:buSzPts val="2520"/>
              <a:buNone/>
            </a:pPr>
            <a:endParaRPr/>
          </a:p>
          <a:p>
            <a:pPr marL="342900" lvl="0" indent="-182880" algn="l" rtl="0">
              <a:spcBef>
                <a:spcPts val="1200"/>
              </a:spcBef>
              <a:spcAft>
                <a:spcPts val="0"/>
              </a:spcAft>
              <a:buSzPts val="2520"/>
              <a:buNone/>
            </a:pPr>
            <a:endParaRPr/>
          </a:p>
        </p:txBody>
      </p:sp>
      <p:sp>
        <p:nvSpPr>
          <p:cNvPr id="459" name="Google Shape;459;p56"/>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460" name="Google Shape;460;p56"/>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7"/>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Staffing Meetings</a:t>
            </a:r>
            <a:endParaRPr/>
          </a:p>
        </p:txBody>
      </p:sp>
      <p:sp>
        <p:nvSpPr>
          <p:cNvPr id="466" name="Google Shape;466;p57"/>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When conducted properly, normal due process rights do not apply to staffing meetings</a:t>
            </a:r>
            <a:endParaRPr/>
          </a:p>
          <a:p>
            <a:pPr marL="692150" lvl="1" indent="-352425" algn="l" rtl="0">
              <a:spcBef>
                <a:spcPts val="480"/>
              </a:spcBef>
              <a:spcAft>
                <a:spcPts val="0"/>
              </a:spcAft>
              <a:buSzPts val="2160"/>
              <a:buFont typeface="Noto Sans Symbols"/>
              <a:buChar char="▪"/>
            </a:pPr>
            <a:r>
              <a:rPr lang="en-US"/>
              <a:t>Defendant is not entitled to be present</a:t>
            </a:r>
            <a:endParaRPr/>
          </a:p>
          <a:p>
            <a:pPr marL="692150" lvl="1" indent="-352425" algn="l" rtl="0">
              <a:spcBef>
                <a:spcPts val="480"/>
              </a:spcBef>
              <a:spcAft>
                <a:spcPts val="0"/>
              </a:spcAft>
              <a:buSzPts val="2160"/>
              <a:buFont typeface="Noto Sans Symbols"/>
              <a:buChar char="▪"/>
            </a:pPr>
            <a:r>
              <a:rPr lang="en-US"/>
              <a:t>Defense counsel need not be present</a:t>
            </a:r>
            <a:endParaRPr/>
          </a:p>
          <a:p>
            <a:pPr marL="692150" lvl="1" indent="-352425" algn="l" rtl="0">
              <a:spcBef>
                <a:spcPts val="480"/>
              </a:spcBef>
              <a:spcAft>
                <a:spcPts val="0"/>
              </a:spcAft>
              <a:buSzPts val="2160"/>
              <a:buFont typeface="Noto Sans Symbols"/>
              <a:buChar char="▪"/>
            </a:pPr>
            <a:r>
              <a:rPr lang="en-US"/>
              <a:t>Need not be open to the public or on the record</a:t>
            </a:r>
            <a:endParaRPr/>
          </a:p>
          <a:p>
            <a:pPr marL="339725" lvl="1" indent="0" algn="l" rtl="0">
              <a:spcBef>
                <a:spcPts val="480"/>
              </a:spcBef>
              <a:spcAft>
                <a:spcPts val="0"/>
              </a:spcAft>
              <a:buSzPts val="2160"/>
              <a:buNone/>
            </a:pPr>
            <a:endParaRPr/>
          </a:p>
          <a:p>
            <a:pPr marL="0" lvl="0" indent="0" algn="l" rtl="0">
              <a:spcBef>
                <a:spcPts val="560"/>
              </a:spcBef>
              <a:spcAft>
                <a:spcPts val="0"/>
              </a:spcAft>
              <a:buSzPts val="2520"/>
              <a:buNone/>
            </a:pPr>
            <a:br>
              <a:rPr lang="en-US"/>
            </a:br>
            <a:endParaRPr/>
          </a:p>
          <a:p>
            <a:pPr marL="342900" lvl="0" indent="-182880" algn="l" rtl="0">
              <a:spcBef>
                <a:spcPts val="1200"/>
              </a:spcBef>
              <a:spcAft>
                <a:spcPts val="0"/>
              </a:spcAft>
              <a:buSzPts val="2520"/>
              <a:buNone/>
            </a:pPr>
            <a:endParaRPr/>
          </a:p>
          <a:p>
            <a:pPr marL="342900" lvl="0" indent="-182880" algn="l" rtl="0">
              <a:spcBef>
                <a:spcPts val="1200"/>
              </a:spcBef>
              <a:spcAft>
                <a:spcPts val="0"/>
              </a:spcAft>
              <a:buSzPts val="2520"/>
              <a:buNone/>
            </a:pPr>
            <a:endParaRPr/>
          </a:p>
        </p:txBody>
      </p:sp>
      <p:sp>
        <p:nvSpPr>
          <p:cNvPr id="467" name="Google Shape;467;p57"/>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468" name="Google Shape;468;p57"/>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8"/>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Staffing Meetings</a:t>
            </a:r>
            <a:endParaRPr/>
          </a:p>
        </p:txBody>
      </p:sp>
      <p:sp>
        <p:nvSpPr>
          <p:cNvPr id="474" name="Google Shape;474;p58"/>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331"/>
              <a:buChar char="►"/>
            </a:pPr>
            <a:r>
              <a:rPr lang="en-US" sz="2590" dirty="0"/>
              <a:t>Cases:</a:t>
            </a:r>
            <a:endParaRPr dirty="0"/>
          </a:p>
          <a:p>
            <a:pPr marL="692150" lvl="1" indent="-352425" algn="l" rtl="0">
              <a:lnSpc>
                <a:spcPct val="90000"/>
              </a:lnSpc>
              <a:spcBef>
                <a:spcPts val="444"/>
              </a:spcBef>
              <a:spcAft>
                <a:spcPts val="0"/>
              </a:spcAft>
              <a:buSzPts val="1998"/>
              <a:buFont typeface="Noto Sans Symbols"/>
              <a:buChar char="▪"/>
            </a:pPr>
            <a:r>
              <a:rPr lang="en-US" sz="2220" u="sng" dirty="0"/>
              <a:t>In re Interest of Tyler T.</a:t>
            </a:r>
            <a:r>
              <a:rPr lang="en-US" sz="2220" dirty="0"/>
              <a:t>, 781 N.W.2d 922 (Neb. 2010) (therapeutic goals of drug court  make it unnecessary for every action to be a matter of record but that a hearing must be on the record “when a liberty interest is implicated”). </a:t>
            </a:r>
            <a:endParaRPr dirty="0"/>
          </a:p>
          <a:p>
            <a:pPr marL="692150" lvl="1" indent="-352425" algn="l" rtl="0">
              <a:lnSpc>
                <a:spcPct val="90000"/>
              </a:lnSpc>
              <a:spcBef>
                <a:spcPts val="444"/>
              </a:spcBef>
              <a:spcAft>
                <a:spcPts val="0"/>
              </a:spcAft>
              <a:buSzPts val="1998"/>
              <a:buFont typeface="Noto Sans Symbols"/>
              <a:buChar char="▪"/>
            </a:pPr>
            <a:r>
              <a:rPr lang="en-US" sz="2220" u="sng" dirty="0"/>
              <a:t>State v. Sykes</a:t>
            </a:r>
            <a:r>
              <a:rPr lang="en-US" sz="2220" dirty="0"/>
              <a:t>, 339 P.3d 972 (Wash. 2014) (drug courts are different from ordinary courts; because of their unique characteristics, staffing meetings need not be open to the public).</a:t>
            </a:r>
            <a:endParaRPr dirty="0"/>
          </a:p>
          <a:p>
            <a:pPr marL="339725" lvl="1" indent="0" algn="l" rtl="0">
              <a:lnSpc>
                <a:spcPct val="90000"/>
              </a:lnSpc>
              <a:spcBef>
                <a:spcPts val="444"/>
              </a:spcBef>
              <a:spcAft>
                <a:spcPts val="0"/>
              </a:spcAft>
              <a:buSzPts val="1998"/>
              <a:buNone/>
            </a:pPr>
            <a:endParaRPr sz="2220" dirty="0"/>
          </a:p>
          <a:p>
            <a:pPr marL="0" lvl="0" indent="0" algn="l" rtl="0">
              <a:lnSpc>
                <a:spcPct val="90000"/>
              </a:lnSpc>
              <a:spcBef>
                <a:spcPts val="518"/>
              </a:spcBef>
              <a:spcAft>
                <a:spcPts val="0"/>
              </a:spcAft>
              <a:buSzPts val="2331"/>
              <a:buNone/>
            </a:pPr>
            <a:br>
              <a:rPr lang="en-US" sz="2590" dirty="0"/>
            </a:br>
            <a:endParaRPr sz="2590" dirty="0"/>
          </a:p>
          <a:p>
            <a:pPr marL="342900" lvl="0" indent="-194881" algn="l" rtl="0">
              <a:lnSpc>
                <a:spcPct val="90000"/>
              </a:lnSpc>
              <a:spcBef>
                <a:spcPts val="1200"/>
              </a:spcBef>
              <a:spcAft>
                <a:spcPts val="0"/>
              </a:spcAft>
              <a:buSzPts val="2331"/>
              <a:buNone/>
            </a:pPr>
            <a:endParaRPr sz="2590" dirty="0"/>
          </a:p>
          <a:p>
            <a:pPr marL="342900" lvl="0" indent="-194881" algn="l" rtl="0">
              <a:lnSpc>
                <a:spcPct val="90000"/>
              </a:lnSpc>
              <a:spcBef>
                <a:spcPts val="1200"/>
              </a:spcBef>
              <a:spcAft>
                <a:spcPts val="0"/>
              </a:spcAft>
              <a:buSzPts val="2331"/>
              <a:buNone/>
            </a:pPr>
            <a:endParaRPr sz="2590" dirty="0"/>
          </a:p>
        </p:txBody>
      </p:sp>
      <p:sp>
        <p:nvSpPr>
          <p:cNvPr id="475" name="Google Shape;475;p58"/>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476" name="Google Shape;476;p58"/>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9"/>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Ex Parte Communications</a:t>
            </a:r>
            <a:endParaRPr/>
          </a:p>
        </p:txBody>
      </p:sp>
      <p:sp>
        <p:nvSpPr>
          <p:cNvPr id="482" name="Google Shape;482;p59"/>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Normally, ex parte communications are strictly forbidden. </a:t>
            </a:r>
            <a:endParaRPr/>
          </a:p>
          <a:p>
            <a:pPr marL="342900" lvl="0" indent="-342900" algn="l" rtl="0">
              <a:spcBef>
                <a:spcPts val="560"/>
              </a:spcBef>
              <a:spcAft>
                <a:spcPts val="0"/>
              </a:spcAft>
              <a:buSzPts val="2520"/>
              <a:buChar char="►"/>
            </a:pPr>
            <a:r>
              <a:rPr lang="en-US"/>
              <a:t>But the ABA and many states have made an exception for problem-solving courts.</a:t>
            </a:r>
            <a:endParaRPr/>
          </a:p>
          <a:p>
            <a:pPr marL="339725" lvl="1" indent="0" algn="l" rtl="0">
              <a:spcBef>
                <a:spcPts val="480"/>
              </a:spcBef>
              <a:spcAft>
                <a:spcPts val="0"/>
              </a:spcAft>
              <a:buSzPts val="2160"/>
              <a:buNone/>
            </a:pPr>
            <a:endParaRPr/>
          </a:p>
          <a:p>
            <a:pPr marL="0" lvl="0" indent="0" algn="l" rtl="0">
              <a:spcBef>
                <a:spcPts val="560"/>
              </a:spcBef>
              <a:spcAft>
                <a:spcPts val="0"/>
              </a:spcAft>
              <a:buSzPts val="2520"/>
              <a:buNone/>
            </a:pPr>
            <a:br>
              <a:rPr lang="en-US"/>
            </a:br>
            <a:endParaRPr/>
          </a:p>
          <a:p>
            <a:pPr marL="342900" lvl="0" indent="-182880" algn="l" rtl="0">
              <a:spcBef>
                <a:spcPts val="1200"/>
              </a:spcBef>
              <a:spcAft>
                <a:spcPts val="0"/>
              </a:spcAft>
              <a:buSzPts val="2520"/>
              <a:buNone/>
            </a:pPr>
            <a:endParaRPr/>
          </a:p>
          <a:p>
            <a:pPr marL="342900" lvl="0" indent="-182880" algn="l" rtl="0">
              <a:spcBef>
                <a:spcPts val="1200"/>
              </a:spcBef>
              <a:spcAft>
                <a:spcPts val="0"/>
              </a:spcAft>
              <a:buSzPts val="2520"/>
              <a:buNone/>
            </a:pPr>
            <a:endParaRPr/>
          </a:p>
        </p:txBody>
      </p:sp>
      <p:sp>
        <p:nvSpPr>
          <p:cNvPr id="483" name="Google Shape;483;p59"/>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484" name="Google Shape;484;p59"/>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0"/>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Ex Parte Communications</a:t>
            </a:r>
            <a:endParaRPr/>
          </a:p>
        </p:txBody>
      </p:sp>
      <p:sp>
        <p:nvSpPr>
          <p:cNvPr id="490" name="Google Shape;490;p60"/>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331"/>
              <a:buChar char="►"/>
            </a:pPr>
            <a:r>
              <a:rPr lang="en-US" sz="2590"/>
              <a:t>Colorado Code of Judicial Conduct: Rule 2.9</a:t>
            </a:r>
            <a:endParaRPr/>
          </a:p>
          <a:p>
            <a:pPr marL="692150" lvl="1" indent="-352425" algn="l" rtl="0">
              <a:spcBef>
                <a:spcPts val="444"/>
              </a:spcBef>
              <a:spcAft>
                <a:spcPts val="0"/>
              </a:spcAft>
              <a:buSzPts val="1998"/>
              <a:buFont typeface="Noto Sans Symbols"/>
              <a:buChar char="▪"/>
            </a:pPr>
            <a:r>
              <a:rPr lang="en-US" sz="2220" u="sng"/>
              <a:t>Comment 4</a:t>
            </a:r>
            <a:r>
              <a:rPr lang="en-US" sz="2220"/>
              <a:t>: A judge may initiate, permit, or consider ex parte communications expressly authorized by law or by consent of the parties, including when serving on therapeutic or problem-solving courts such as many mental health courts, drug courts, and truancy courts. In this capacity, judges may assume a more interactive role with the parties, treatment providers, probation officers, social workers, and others. </a:t>
            </a:r>
            <a:endParaRPr/>
          </a:p>
          <a:p>
            <a:pPr marL="339725" lvl="1" indent="0" algn="l" rtl="0">
              <a:spcBef>
                <a:spcPts val="444"/>
              </a:spcBef>
              <a:spcAft>
                <a:spcPts val="0"/>
              </a:spcAft>
              <a:buSzPts val="1998"/>
              <a:buNone/>
            </a:pPr>
            <a:endParaRPr sz="2220"/>
          </a:p>
          <a:p>
            <a:pPr marL="0" lvl="0" indent="0" algn="l" rtl="0">
              <a:spcBef>
                <a:spcPts val="518"/>
              </a:spcBef>
              <a:spcAft>
                <a:spcPts val="0"/>
              </a:spcAft>
              <a:buSzPts val="2331"/>
              <a:buNone/>
            </a:pPr>
            <a:br>
              <a:rPr lang="en-US" sz="2590"/>
            </a:br>
            <a:endParaRPr sz="2590"/>
          </a:p>
          <a:p>
            <a:pPr marL="342900" lvl="0" indent="-194881" algn="l" rtl="0">
              <a:spcBef>
                <a:spcPts val="1200"/>
              </a:spcBef>
              <a:spcAft>
                <a:spcPts val="0"/>
              </a:spcAft>
              <a:buSzPts val="2331"/>
              <a:buNone/>
            </a:pPr>
            <a:endParaRPr sz="2590"/>
          </a:p>
          <a:p>
            <a:pPr marL="342900" lvl="0" indent="-194881" algn="l" rtl="0">
              <a:spcBef>
                <a:spcPts val="1200"/>
              </a:spcBef>
              <a:spcAft>
                <a:spcPts val="0"/>
              </a:spcAft>
              <a:buSzPts val="2331"/>
              <a:buNone/>
            </a:pPr>
            <a:endParaRPr sz="2590"/>
          </a:p>
        </p:txBody>
      </p:sp>
      <p:sp>
        <p:nvSpPr>
          <p:cNvPr id="491" name="Google Shape;491;p60"/>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492" name="Google Shape;492;p60"/>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0DE07-C239-44A7-8899-83C3F1D794AF}"/>
              </a:ext>
            </a:extLst>
          </p:cNvPr>
          <p:cNvSpPr>
            <a:spLocks noGrp="1"/>
          </p:cNvSpPr>
          <p:nvPr>
            <p:ph type="title"/>
          </p:nvPr>
        </p:nvSpPr>
        <p:spPr>
          <a:xfrm>
            <a:off x="399011" y="3930305"/>
            <a:ext cx="2896470" cy="2437244"/>
          </a:xfrm>
        </p:spPr>
        <p:txBody>
          <a:bodyPr vert="horz" lIns="91440" tIns="45720" rIns="91440" bIns="45720" rtlCol="0" anchor="ctr">
            <a:normAutofit/>
          </a:bodyPr>
          <a:lstStyle/>
          <a:p>
            <a:pPr>
              <a:lnSpc>
                <a:spcPct val="90000"/>
              </a:lnSpc>
              <a:spcBef>
                <a:spcPct val="0"/>
              </a:spcBef>
            </a:pPr>
            <a:r>
              <a:rPr lang="en-US" sz="3100" kern="1200" dirty="0">
                <a:solidFill>
                  <a:schemeClr val="tx1"/>
                </a:solidFill>
                <a:latin typeface="+mj-lt"/>
                <a:ea typeface="+mj-ea"/>
                <a:cs typeface="+mj-cs"/>
              </a:rPr>
              <a:t>Expert Assistance</a:t>
            </a:r>
          </a:p>
        </p:txBody>
      </p:sp>
      <p:pic>
        <p:nvPicPr>
          <p:cNvPr id="6" name="Google Shape;445;p5">
            <a:extLst>
              <a:ext uri="{FF2B5EF4-FFF2-40B4-BE49-F238E27FC236}">
                <a16:creationId xmlns:a16="http://schemas.microsoft.com/office/drawing/2014/main" id="{63215940-9E84-4257-BDBD-EBC83972D416}"/>
              </a:ext>
            </a:extLst>
          </p:cNvPr>
          <p:cNvPicPr preferRelativeResize="0"/>
          <p:nvPr/>
        </p:nvPicPr>
        <p:blipFill rotWithShape="1">
          <a:blip r:embed="rId3"/>
          <a:srcRect l="25761" r="16619" b="4"/>
          <a:stretch/>
        </p:blipFill>
        <p:spPr>
          <a:xfrm>
            <a:off x="628650" y="364144"/>
            <a:ext cx="2501841" cy="2811320"/>
          </a:xfrm>
          <a:prstGeom prst="rect">
            <a:avLst/>
          </a:prstGeom>
          <a:noFill/>
        </p:spPr>
      </p:pic>
      <p:pic>
        <p:nvPicPr>
          <p:cNvPr id="8" name="Google Shape;447;p5">
            <a:extLst>
              <a:ext uri="{FF2B5EF4-FFF2-40B4-BE49-F238E27FC236}">
                <a16:creationId xmlns:a16="http://schemas.microsoft.com/office/drawing/2014/main" id="{B38359AA-22E5-4351-B0D7-761CB9ECFF55}"/>
              </a:ext>
            </a:extLst>
          </p:cNvPr>
          <p:cNvPicPr preferRelativeResize="0"/>
          <p:nvPr/>
        </p:nvPicPr>
        <p:blipFill rotWithShape="1">
          <a:blip r:embed="rId4"/>
          <a:srcRect t="2959" r="-1" b="10171"/>
          <a:stretch/>
        </p:blipFill>
        <p:spPr>
          <a:xfrm>
            <a:off x="3349797" y="364143"/>
            <a:ext cx="2502714" cy="2811320"/>
          </a:xfrm>
          <a:prstGeom prst="rect">
            <a:avLst/>
          </a:prstGeom>
          <a:noFill/>
        </p:spPr>
      </p:pic>
      <p:pic>
        <p:nvPicPr>
          <p:cNvPr id="7" name="Google Shape;446;p5">
            <a:extLst>
              <a:ext uri="{FF2B5EF4-FFF2-40B4-BE49-F238E27FC236}">
                <a16:creationId xmlns:a16="http://schemas.microsoft.com/office/drawing/2014/main" id="{AC9404A9-F451-4B63-9534-083F4495436D}"/>
              </a:ext>
            </a:extLst>
          </p:cNvPr>
          <p:cNvPicPr preferRelativeResize="0"/>
          <p:nvPr/>
        </p:nvPicPr>
        <p:blipFill rotWithShape="1">
          <a:blip r:embed="rId5"/>
          <a:srcRect r="-1" b="13130"/>
          <a:stretch/>
        </p:blipFill>
        <p:spPr>
          <a:xfrm>
            <a:off x="6071817" y="364143"/>
            <a:ext cx="2502714" cy="2811320"/>
          </a:xfrm>
          <a:prstGeom prst="rect">
            <a:avLst/>
          </a:prstGeom>
          <a:noFill/>
        </p:spPr>
      </p:pic>
      <p:sp>
        <p:nvSpPr>
          <p:cNvPr id="4" name="Text Placeholder 3">
            <a:extLst>
              <a:ext uri="{FF2B5EF4-FFF2-40B4-BE49-F238E27FC236}">
                <a16:creationId xmlns:a16="http://schemas.microsoft.com/office/drawing/2014/main" id="{7318CD0E-33BF-4634-88B2-6FF2C450A8E0}"/>
              </a:ext>
            </a:extLst>
          </p:cNvPr>
          <p:cNvSpPr>
            <a:spLocks noGrp="1"/>
          </p:cNvSpPr>
          <p:nvPr>
            <p:ph type="body" idx="1"/>
          </p:nvPr>
        </p:nvSpPr>
        <p:spPr>
          <a:xfrm>
            <a:off x="3872039" y="3930305"/>
            <a:ext cx="4940186" cy="2437244"/>
          </a:xfrm>
        </p:spPr>
        <p:txBody>
          <a:bodyPr vert="horz" lIns="91440" tIns="45720" rIns="91440" bIns="45720" rtlCol="0" anchor="ctr">
            <a:normAutofit/>
          </a:bodyPr>
          <a:lstStyle/>
          <a:p>
            <a:pPr>
              <a:lnSpc>
                <a:spcPct val="90000"/>
              </a:lnSpc>
              <a:buFont typeface="Arial" panose="020B0604020202020204" pitchFamily="34" charset="0"/>
              <a:buChar char="•"/>
            </a:pPr>
            <a:r>
              <a:rPr lang="en-US" sz="1600" kern="1200" dirty="0">
                <a:solidFill>
                  <a:schemeClr val="tx1"/>
                </a:solidFill>
                <a:latin typeface="+mn-lt"/>
                <a:ea typeface="+mn-ea"/>
                <a:cs typeface="+mn-cs"/>
              </a:rPr>
              <a:t>BJA’s statewide treatment court TTA provider</a:t>
            </a:r>
          </a:p>
          <a:p>
            <a:pPr>
              <a:lnSpc>
                <a:spcPct val="90000"/>
              </a:lnSpc>
              <a:buFont typeface="Arial" panose="020B0604020202020204" pitchFamily="34" charset="0"/>
              <a:buChar char="•"/>
            </a:pPr>
            <a:r>
              <a:rPr lang="en-US" sz="1600" kern="1200" dirty="0">
                <a:solidFill>
                  <a:schemeClr val="tx1"/>
                </a:solidFill>
                <a:latin typeface="+mn-lt"/>
                <a:ea typeface="+mn-ea"/>
                <a:cs typeface="+mn-cs"/>
              </a:rPr>
              <a:t>Implementation and enhancement of treatment courts</a:t>
            </a:r>
          </a:p>
          <a:p>
            <a:pPr>
              <a:lnSpc>
                <a:spcPct val="90000"/>
              </a:lnSpc>
              <a:buFont typeface="Arial" panose="020B0604020202020204" pitchFamily="34" charset="0"/>
              <a:buChar char="•"/>
            </a:pPr>
            <a:r>
              <a:rPr lang="en-US" sz="1600" kern="1200" dirty="0">
                <a:solidFill>
                  <a:schemeClr val="tx1"/>
                </a:solidFill>
                <a:latin typeface="+mn-lt"/>
                <a:ea typeface="+mn-ea"/>
                <a:cs typeface="+mn-cs"/>
              </a:rPr>
              <a:t>Provide TTA around the country for community courts, treatment courts, tribal justice, prosecutor-led diversion, and other problem-solving justice initiatives</a:t>
            </a:r>
          </a:p>
        </p:txBody>
      </p:sp>
      <p:sp>
        <p:nvSpPr>
          <p:cNvPr id="5" name="Slide Number Placeholder 4">
            <a:extLst>
              <a:ext uri="{FF2B5EF4-FFF2-40B4-BE49-F238E27FC236}">
                <a16:creationId xmlns:a16="http://schemas.microsoft.com/office/drawing/2014/main" id="{CFB8BC51-9DE7-4AB0-ACB7-8489288D6DDF}"/>
              </a:ext>
            </a:extLst>
          </p:cNvPr>
          <p:cNvSpPr>
            <a:spLocks noGrp="1"/>
          </p:cNvSpPr>
          <p:nvPr>
            <p:ph type="sldNum" idx="12"/>
          </p:nvPr>
        </p:nvSpPr>
        <p:spPr>
          <a:xfrm>
            <a:off x="6457950" y="6492240"/>
            <a:ext cx="2057400"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kern="1200" smtClean="0">
                <a:solidFill>
                  <a:schemeClr val="tx1">
                    <a:tint val="75000"/>
                  </a:schemeClr>
                </a:solidFill>
                <a:latin typeface="+mn-lt"/>
                <a:ea typeface="+mn-ea"/>
                <a:cs typeface="+mn-cs"/>
              </a:rPr>
              <a:pPr lvl="0" indent="0">
                <a:spcBef>
                  <a:spcPts val="0"/>
                </a:spcBef>
                <a:spcAft>
                  <a:spcPts val="600"/>
                </a:spcAft>
                <a:buNone/>
              </a:pPr>
              <a:t>5</a:t>
            </a:fld>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123484289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1"/>
          <p:cNvSpPr txBox="1">
            <a:spLocks noGrp="1"/>
          </p:cNvSpPr>
          <p:nvPr>
            <p:ph type="ctrTitle"/>
          </p:nvPr>
        </p:nvSpPr>
        <p:spPr>
          <a:xfrm>
            <a:off x="652371" y="1784004"/>
            <a:ext cx="8019189" cy="17516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4800"/>
              <a:buFont typeface="Arial"/>
              <a:buNone/>
            </a:pPr>
            <a:r>
              <a:rPr lang="en-US" sz="4800">
                <a:solidFill>
                  <a:srgbClr val="45858C"/>
                </a:solidFill>
              </a:rPr>
              <a:t>4. Sanctions</a:t>
            </a:r>
            <a:br>
              <a:rPr lang="en-US" sz="4800">
                <a:solidFill>
                  <a:srgbClr val="45858C"/>
                </a:solidFill>
              </a:rPr>
            </a:br>
            <a:endParaRPr sz="4800">
              <a:solidFill>
                <a:srgbClr val="45858C"/>
              </a:solidFill>
            </a:endParaRPr>
          </a:p>
        </p:txBody>
      </p:sp>
      <p:sp>
        <p:nvSpPr>
          <p:cNvPr id="499" name="Google Shape;499;p61"/>
          <p:cNvSpPr txBox="1"/>
          <p:nvPr/>
        </p:nvSpPr>
        <p:spPr>
          <a:xfrm>
            <a:off x="266244" y="5022850"/>
            <a:ext cx="7053852" cy="14700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3600"/>
              <a:buFont typeface="Arial"/>
              <a:buNone/>
            </a:pPr>
            <a:endParaRPr sz="3600" b="1">
              <a:solidFill>
                <a:srgbClr val="E6A035"/>
              </a:solidFill>
              <a:latin typeface="Arial"/>
              <a:ea typeface="Arial"/>
              <a:cs typeface="Arial"/>
              <a:sym typeface="Arial"/>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2"/>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Sanctions and Due Process</a:t>
            </a:r>
            <a:endParaRPr/>
          </a:p>
        </p:txBody>
      </p:sp>
      <p:sp>
        <p:nvSpPr>
          <p:cNvPr id="505" name="Google Shape;505;p62"/>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1000"/>
              </a:spcBef>
              <a:spcAft>
                <a:spcPts val="0"/>
              </a:spcAft>
              <a:buSzPts val="2142"/>
              <a:buChar char="►"/>
            </a:pPr>
            <a:r>
              <a:rPr lang="en-US" sz="2380"/>
              <a:t>Some cases say that sanctions can be imposed without a formal hearing and full due process protections</a:t>
            </a:r>
            <a:endParaRPr/>
          </a:p>
          <a:p>
            <a:pPr marL="692150" lvl="1" indent="-352425" algn="l" rtl="0">
              <a:lnSpc>
                <a:spcPct val="80000"/>
              </a:lnSpc>
              <a:spcBef>
                <a:spcPts val="1000"/>
              </a:spcBef>
              <a:spcAft>
                <a:spcPts val="0"/>
              </a:spcAft>
              <a:buSzPts val="1836"/>
              <a:buFont typeface="Noto Sans Symbols"/>
              <a:buChar char="▪"/>
            </a:pPr>
            <a:r>
              <a:rPr lang="en-US" sz="2040" u="sng"/>
              <a:t>State v. Rogers</a:t>
            </a:r>
            <a:r>
              <a:rPr lang="en-US" sz="2040"/>
              <a:t>, 170 P.3d 881 (Idaho 2007) (holding that intermediate sanctions do not implicate the same due process concerns as termination and approving the use of informal hearings)</a:t>
            </a:r>
            <a:endParaRPr sz="2040"/>
          </a:p>
          <a:p>
            <a:pPr marL="692150" lvl="1" indent="-352425" algn="l" rtl="0">
              <a:lnSpc>
                <a:spcPct val="80000"/>
              </a:lnSpc>
              <a:spcBef>
                <a:spcPts val="1000"/>
              </a:spcBef>
              <a:spcAft>
                <a:spcPts val="0"/>
              </a:spcAft>
              <a:buSzPts val="1836"/>
              <a:buFont typeface="Noto Sans Symbols"/>
              <a:buChar char="▪"/>
            </a:pPr>
            <a:r>
              <a:rPr lang="en-US" sz="2040" u="sng"/>
              <a:t>Commonwealth v. Nicely</a:t>
            </a:r>
            <a:r>
              <a:rPr lang="en-US" sz="2040"/>
              <a:t>, 326 S.W.3d 441 (Ky. 2010) (holding that “the elements of due process normally accorded a defendant at a probation revocation hearing are not followed” for a drug court sanction  because “defendants who enter drug court waive those rights while in the program)</a:t>
            </a:r>
            <a:endParaRPr sz="1700"/>
          </a:p>
          <a:p>
            <a:pPr marL="692150" lvl="1" indent="-235839" algn="l" rtl="0">
              <a:lnSpc>
                <a:spcPct val="80000"/>
              </a:lnSpc>
              <a:spcBef>
                <a:spcPts val="408"/>
              </a:spcBef>
              <a:spcAft>
                <a:spcPts val="0"/>
              </a:spcAft>
              <a:buSzPts val="1836"/>
              <a:buFont typeface="Noto Sans Symbols"/>
              <a:buNone/>
            </a:pPr>
            <a:endParaRPr sz="2040"/>
          </a:p>
          <a:p>
            <a:pPr marL="0" lvl="0" indent="0" algn="l" rtl="0">
              <a:lnSpc>
                <a:spcPct val="80000"/>
              </a:lnSpc>
              <a:spcBef>
                <a:spcPts val="476"/>
              </a:spcBef>
              <a:spcAft>
                <a:spcPts val="0"/>
              </a:spcAft>
              <a:buSzPts val="2142"/>
              <a:buNone/>
            </a:pPr>
            <a:br>
              <a:rPr lang="en-US" sz="2380"/>
            </a:br>
            <a:endParaRPr sz="2380"/>
          </a:p>
          <a:p>
            <a:pPr marL="342900" lvl="0" indent="-206883" algn="l" rtl="0">
              <a:lnSpc>
                <a:spcPct val="80000"/>
              </a:lnSpc>
              <a:spcBef>
                <a:spcPts val="1200"/>
              </a:spcBef>
              <a:spcAft>
                <a:spcPts val="0"/>
              </a:spcAft>
              <a:buSzPts val="2142"/>
              <a:buNone/>
            </a:pPr>
            <a:endParaRPr sz="2380"/>
          </a:p>
          <a:p>
            <a:pPr marL="342900" lvl="0" indent="-206883" algn="l" rtl="0">
              <a:lnSpc>
                <a:spcPct val="80000"/>
              </a:lnSpc>
              <a:spcBef>
                <a:spcPts val="1200"/>
              </a:spcBef>
              <a:spcAft>
                <a:spcPts val="0"/>
              </a:spcAft>
              <a:buSzPts val="2142"/>
              <a:buNone/>
            </a:pPr>
            <a:endParaRPr sz="2380"/>
          </a:p>
        </p:txBody>
      </p:sp>
      <p:sp>
        <p:nvSpPr>
          <p:cNvPr id="506" name="Google Shape;506;p62"/>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507" name="Google Shape;507;p62"/>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3"/>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Sanctions and Due Process</a:t>
            </a:r>
            <a:endParaRPr/>
          </a:p>
        </p:txBody>
      </p:sp>
      <p:sp>
        <p:nvSpPr>
          <p:cNvPr id="514" name="Google Shape;514;p63"/>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331"/>
              <a:buChar char="►"/>
            </a:pPr>
            <a:r>
              <a:rPr lang="en-US" sz="2590"/>
              <a:t>But others disagree</a:t>
            </a:r>
            <a:endParaRPr/>
          </a:p>
          <a:p>
            <a:pPr marL="0" lvl="0" indent="0" algn="l" rtl="0">
              <a:lnSpc>
                <a:spcPct val="80000"/>
              </a:lnSpc>
              <a:spcBef>
                <a:spcPts val="518"/>
              </a:spcBef>
              <a:spcAft>
                <a:spcPts val="0"/>
              </a:spcAft>
              <a:buSzPts val="2331"/>
              <a:buNone/>
            </a:pPr>
            <a:endParaRPr sz="2590"/>
          </a:p>
          <a:p>
            <a:pPr marL="692150" lvl="1" indent="-352424" algn="l" rtl="0">
              <a:lnSpc>
                <a:spcPct val="80000"/>
              </a:lnSpc>
              <a:spcBef>
                <a:spcPts val="444"/>
              </a:spcBef>
              <a:spcAft>
                <a:spcPts val="0"/>
              </a:spcAft>
              <a:buSzPts val="1998"/>
              <a:buFont typeface="Noto Sans Symbols"/>
              <a:buChar char="▪"/>
            </a:pPr>
            <a:r>
              <a:rPr lang="en-US" sz="2220" u="sng"/>
              <a:t>State v. Brookman</a:t>
            </a:r>
            <a:r>
              <a:rPr lang="en-US" sz="2220"/>
              <a:t>, 460 Md. 291, 190 A.3d 282 (2018)</a:t>
            </a:r>
            <a:endParaRPr sz="2220"/>
          </a:p>
          <a:p>
            <a:pPr marL="692150" lvl="0" indent="0" algn="l" rtl="0">
              <a:lnSpc>
                <a:spcPct val="80000"/>
              </a:lnSpc>
              <a:spcBef>
                <a:spcPts val="444"/>
              </a:spcBef>
              <a:spcAft>
                <a:spcPts val="0"/>
              </a:spcAft>
              <a:buNone/>
            </a:pPr>
            <a:endParaRPr sz="2220" u="sng"/>
          </a:p>
          <a:p>
            <a:pPr marL="692150" lvl="1" indent="-352425" algn="l" rtl="0">
              <a:lnSpc>
                <a:spcPct val="80000"/>
              </a:lnSpc>
              <a:spcBef>
                <a:spcPts val="444"/>
              </a:spcBef>
              <a:spcAft>
                <a:spcPts val="0"/>
              </a:spcAft>
              <a:buSzPts val="1998"/>
              <a:buFont typeface="Noto Sans Symbols"/>
              <a:buChar char="▪"/>
            </a:pPr>
            <a:r>
              <a:rPr lang="en-US" sz="2220" u="sng"/>
              <a:t>In re Miguel R.</a:t>
            </a:r>
            <a:r>
              <a:rPr lang="en-US" sz="2220"/>
              <a:t>, 63 P.3d 1065 (Ariz. Ct. App. 2003) </a:t>
            </a:r>
            <a:endParaRPr/>
          </a:p>
          <a:p>
            <a:pPr marL="339725" lvl="1" indent="0" algn="l" rtl="0">
              <a:lnSpc>
                <a:spcPct val="80000"/>
              </a:lnSpc>
              <a:spcBef>
                <a:spcPts val="444"/>
              </a:spcBef>
              <a:spcAft>
                <a:spcPts val="0"/>
              </a:spcAft>
              <a:buSzPts val="1998"/>
              <a:buNone/>
            </a:pPr>
            <a:endParaRPr sz="2220"/>
          </a:p>
          <a:p>
            <a:pPr marL="692150" lvl="1" indent="-352425" algn="l" rtl="0">
              <a:lnSpc>
                <a:spcPct val="80000"/>
              </a:lnSpc>
              <a:spcBef>
                <a:spcPts val="444"/>
              </a:spcBef>
              <a:spcAft>
                <a:spcPts val="0"/>
              </a:spcAft>
              <a:buSzPts val="1998"/>
              <a:buFont typeface="Noto Sans Symbols"/>
              <a:buChar char="▪"/>
            </a:pPr>
            <a:r>
              <a:rPr lang="en-US" sz="2220"/>
              <a:t>Judge William Meyer: When a participant challenges allegations of noncompliance, “the court should give the participant a hearing with notice of allegations, the right to be represented by counsel, the right to testify, the right to cross-examine witnesses, and the right to call his or her own witnesses.” </a:t>
            </a:r>
            <a:endParaRPr/>
          </a:p>
          <a:p>
            <a:pPr marL="2162175" lvl="5" indent="0" algn="l" rtl="0">
              <a:lnSpc>
                <a:spcPct val="80000"/>
              </a:lnSpc>
              <a:spcBef>
                <a:spcPts val="481"/>
              </a:spcBef>
              <a:spcAft>
                <a:spcPts val="0"/>
              </a:spcAft>
              <a:buClr>
                <a:schemeClr val="dk1"/>
              </a:buClr>
              <a:buSzPts val="2405"/>
              <a:buNone/>
            </a:pPr>
            <a:r>
              <a:rPr lang="en-US" sz="2405"/>
              <a:t>--From </a:t>
            </a:r>
            <a:r>
              <a:rPr lang="en-US" sz="2405" i="1"/>
              <a:t>The Drug Court Judicial Benchbook</a:t>
            </a:r>
            <a:endParaRPr/>
          </a:p>
          <a:p>
            <a:pPr marL="0" lvl="0" indent="0" algn="l" rtl="0">
              <a:lnSpc>
                <a:spcPct val="80000"/>
              </a:lnSpc>
              <a:spcBef>
                <a:spcPts val="518"/>
              </a:spcBef>
              <a:spcAft>
                <a:spcPts val="0"/>
              </a:spcAft>
              <a:buSzPts val="2331"/>
              <a:buNone/>
            </a:pPr>
            <a:br>
              <a:rPr lang="en-US" sz="2590"/>
            </a:br>
            <a:endParaRPr sz="2590"/>
          </a:p>
          <a:p>
            <a:pPr marL="342900" lvl="0" indent="-194881" algn="l" rtl="0">
              <a:lnSpc>
                <a:spcPct val="80000"/>
              </a:lnSpc>
              <a:spcBef>
                <a:spcPts val="1200"/>
              </a:spcBef>
              <a:spcAft>
                <a:spcPts val="0"/>
              </a:spcAft>
              <a:buSzPts val="2331"/>
              <a:buNone/>
            </a:pPr>
            <a:endParaRPr sz="2590"/>
          </a:p>
          <a:p>
            <a:pPr marL="342900" lvl="0" indent="-194881" algn="l" rtl="0">
              <a:lnSpc>
                <a:spcPct val="80000"/>
              </a:lnSpc>
              <a:spcBef>
                <a:spcPts val="1200"/>
              </a:spcBef>
              <a:spcAft>
                <a:spcPts val="0"/>
              </a:spcAft>
              <a:buSzPts val="2331"/>
              <a:buNone/>
            </a:pPr>
            <a:endParaRPr sz="2590"/>
          </a:p>
        </p:txBody>
      </p:sp>
      <p:sp>
        <p:nvSpPr>
          <p:cNvPr id="515" name="Google Shape;515;p63"/>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516" name="Google Shape;516;p63"/>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4"/>
          <p:cNvSpPr txBox="1">
            <a:spLocks noGrp="1"/>
          </p:cNvSpPr>
          <p:nvPr>
            <p:ph type="ctrTitle"/>
          </p:nvPr>
        </p:nvSpPr>
        <p:spPr>
          <a:xfrm>
            <a:off x="652371" y="1784004"/>
            <a:ext cx="8019189" cy="17516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4800"/>
              <a:buFont typeface="Arial"/>
              <a:buNone/>
            </a:pPr>
            <a:r>
              <a:rPr lang="en-US" sz="4800">
                <a:solidFill>
                  <a:srgbClr val="45858C"/>
                </a:solidFill>
              </a:rPr>
              <a:t>5. Termination</a:t>
            </a:r>
            <a:br>
              <a:rPr lang="en-US" sz="4800">
                <a:solidFill>
                  <a:srgbClr val="45858C"/>
                </a:solidFill>
              </a:rPr>
            </a:br>
            <a:endParaRPr sz="4800">
              <a:solidFill>
                <a:srgbClr val="45858C"/>
              </a:solidFill>
            </a:endParaRPr>
          </a:p>
        </p:txBody>
      </p:sp>
      <p:sp>
        <p:nvSpPr>
          <p:cNvPr id="523" name="Google Shape;523;p64"/>
          <p:cNvSpPr txBox="1"/>
          <p:nvPr/>
        </p:nvSpPr>
        <p:spPr>
          <a:xfrm>
            <a:off x="266244" y="5022850"/>
            <a:ext cx="7053852" cy="14700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3600"/>
              <a:buFont typeface="Arial"/>
              <a:buNone/>
            </a:pPr>
            <a:endParaRPr sz="3600" b="1">
              <a:solidFill>
                <a:srgbClr val="E6A035"/>
              </a:solidFill>
              <a:latin typeface="Arial"/>
              <a:ea typeface="Arial"/>
              <a:cs typeface="Arial"/>
              <a:sym typeface="Arial"/>
            </a:endParaRP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5"/>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Termination and Due Process</a:t>
            </a:r>
            <a:endParaRPr/>
          </a:p>
        </p:txBody>
      </p:sp>
      <p:sp>
        <p:nvSpPr>
          <p:cNvPr id="530" name="Google Shape;530;p65"/>
          <p:cNvSpPr txBox="1">
            <a:spLocks noGrp="1"/>
          </p:cNvSpPr>
          <p:nvPr>
            <p:ph type="body" idx="1"/>
          </p:nvPr>
        </p:nvSpPr>
        <p:spPr>
          <a:xfrm>
            <a:off x="339725" y="2133600"/>
            <a:ext cx="8464550" cy="43592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solidFill>
                  <a:srgbClr val="000000"/>
                </a:solidFill>
              </a:rPr>
              <a:t>Due process protections are required whenever a defendant faces the possible loss of a recognized “liberty interest”</a:t>
            </a:r>
            <a:endParaRPr/>
          </a:p>
          <a:p>
            <a:pPr marL="342900" lvl="0" indent="-342900" algn="l" rtl="0">
              <a:spcBef>
                <a:spcPts val="1200"/>
              </a:spcBef>
              <a:spcAft>
                <a:spcPts val="0"/>
              </a:spcAft>
              <a:buSzPts val="2520"/>
              <a:buChar char="►"/>
            </a:pPr>
            <a:r>
              <a:rPr lang="en-US">
                <a:solidFill>
                  <a:srgbClr val="000000"/>
                </a:solidFill>
              </a:rPr>
              <a:t>Freedom from jail is certainly a liberty interest</a:t>
            </a:r>
            <a:endParaRPr/>
          </a:p>
          <a:p>
            <a:pPr marL="342900" lvl="0" indent="-342900" algn="l" rtl="0">
              <a:spcBef>
                <a:spcPts val="1200"/>
              </a:spcBef>
              <a:spcAft>
                <a:spcPts val="0"/>
              </a:spcAft>
              <a:buSzPts val="2520"/>
              <a:buChar char="►"/>
            </a:pPr>
            <a:r>
              <a:rPr lang="en-US">
                <a:solidFill>
                  <a:srgbClr val="000000"/>
                </a:solidFill>
              </a:rPr>
              <a:t>So due process is required for drug court termination</a:t>
            </a:r>
            <a:endParaRPr/>
          </a:p>
          <a:p>
            <a:pPr marL="692150" lvl="1" indent="-215265" algn="l" rtl="0">
              <a:spcBef>
                <a:spcPts val="1200"/>
              </a:spcBef>
              <a:spcAft>
                <a:spcPts val="0"/>
              </a:spcAft>
              <a:buSzPts val="2160"/>
              <a:buFont typeface="Noto Sans Symbols"/>
              <a:buNone/>
            </a:pPr>
            <a:endParaRPr>
              <a:solidFill>
                <a:srgbClr val="000000"/>
              </a:solidFill>
            </a:endParaRPr>
          </a:p>
          <a:p>
            <a:pPr marL="0" lvl="0" indent="0" algn="l" rtl="0">
              <a:spcBef>
                <a:spcPts val="1200"/>
              </a:spcBef>
              <a:spcAft>
                <a:spcPts val="0"/>
              </a:spcAft>
              <a:buSzPts val="2520"/>
              <a:buNone/>
            </a:pPr>
            <a:endParaRPr>
              <a:solidFill>
                <a:srgbClr val="000000"/>
              </a:solidFill>
            </a:endParaRPr>
          </a:p>
          <a:p>
            <a:pPr marL="342900" lvl="0" indent="-182880" algn="l" rtl="0">
              <a:spcBef>
                <a:spcPts val="1200"/>
              </a:spcBef>
              <a:spcAft>
                <a:spcPts val="0"/>
              </a:spcAft>
              <a:buSzPts val="2520"/>
              <a:buNone/>
            </a:pPr>
            <a:endParaRPr>
              <a:solidFill>
                <a:srgbClr val="000000"/>
              </a:solidFill>
            </a:endParaRPr>
          </a:p>
          <a:p>
            <a:pPr marL="0" lvl="0" indent="0" algn="l" rtl="0">
              <a:spcBef>
                <a:spcPts val="1200"/>
              </a:spcBef>
              <a:spcAft>
                <a:spcPts val="0"/>
              </a:spcAft>
              <a:buSzPts val="2520"/>
              <a:buNone/>
            </a:pPr>
            <a:endParaRPr sz="2800">
              <a:solidFill>
                <a:srgbClr val="000000"/>
              </a:solidFill>
            </a:endParaRPr>
          </a:p>
          <a:p>
            <a:pPr marL="692150" lvl="1" indent="-192405" algn="l" rtl="0">
              <a:spcBef>
                <a:spcPts val="1200"/>
              </a:spcBef>
              <a:spcAft>
                <a:spcPts val="0"/>
              </a:spcAft>
              <a:buSzPts val="2520"/>
              <a:buFont typeface="Noto Sans Symbols"/>
              <a:buNone/>
            </a:pPr>
            <a:endParaRPr sz="2800">
              <a:solidFill>
                <a:srgbClr val="000000"/>
              </a:solidFill>
            </a:endParaRPr>
          </a:p>
          <a:p>
            <a:pPr marL="342900" lvl="0" indent="-182880" algn="l" rtl="0">
              <a:spcBef>
                <a:spcPts val="1200"/>
              </a:spcBef>
              <a:spcAft>
                <a:spcPts val="0"/>
              </a:spcAft>
              <a:buSzPts val="2520"/>
              <a:buNone/>
            </a:pPr>
            <a:endParaRPr>
              <a:solidFill>
                <a:srgbClr val="000000"/>
              </a:solidFill>
            </a:endParaRPr>
          </a:p>
          <a:p>
            <a:pPr marL="342900" lvl="0" indent="-182880" algn="l" rtl="0">
              <a:spcBef>
                <a:spcPts val="1200"/>
              </a:spcBef>
              <a:spcAft>
                <a:spcPts val="0"/>
              </a:spcAft>
              <a:buSzPts val="2520"/>
              <a:buNone/>
            </a:pPr>
            <a:endParaRPr>
              <a:solidFill>
                <a:srgbClr val="000000"/>
              </a:solidFill>
            </a:endParaRPr>
          </a:p>
          <a:p>
            <a:pPr marL="0" lvl="0" indent="0" algn="l" rtl="0">
              <a:spcBef>
                <a:spcPts val="560"/>
              </a:spcBef>
              <a:spcAft>
                <a:spcPts val="0"/>
              </a:spcAft>
              <a:buSzPts val="2520"/>
              <a:buNone/>
            </a:pPr>
            <a:endParaRPr/>
          </a:p>
        </p:txBody>
      </p:sp>
      <p:sp>
        <p:nvSpPr>
          <p:cNvPr id="531" name="Google Shape;531;p65"/>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532" name="Google Shape;532;p65"/>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5"/>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Termination and Due Process</a:t>
            </a:r>
            <a:endParaRPr/>
          </a:p>
        </p:txBody>
      </p:sp>
      <p:sp>
        <p:nvSpPr>
          <p:cNvPr id="530" name="Google Shape;530;p65"/>
          <p:cNvSpPr txBox="1">
            <a:spLocks noGrp="1"/>
          </p:cNvSpPr>
          <p:nvPr>
            <p:ph type="body" idx="1"/>
          </p:nvPr>
        </p:nvSpPr>
        <p:spPr>
          <a:xfrm>
            <a:off x="339725" y="2133600"/>
            <a:ext cx="8464550" cy="43592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dirty="0">
                <a:solidFill>
                  <a:srgbClr val="000000"/>
                </a:solidFill>
              </a:rPr>
              <a:t>What about pre-plea court models?</a:t>
            </a:r>
          </a:p>
          <a:p>
            <a:pPr marL="800100" lvl="1" indent="-342900">
              <a:spcBef>
                <a:spcPts val="0"/>
              </a:spcBef>
              <a:buSzPts val="2520"/>
            </a:pPr>
            <a:endParaRPr lang="en-US" dirty="0"/>
          </a:p>
          <a:p>
            <a:pPr marL="800100" lvl="1" indent="-342900">
              <a:spcBef>
                <a:spcPts val="0"/>
              </a:spcBef>
              <a:buSzPts val="2520"/>
            </a:pPr>
            <a:r>
              <a:rPr lang="en-US" dirty="0"/>
              <a:t>Liberty interest is not limited to incarceration</a:t>
            </a:r>
          </a:p>
          <a:p>
            <a:pPr marL="800100" lvl="1" indent="-342900">
              <a:spcBef>
                <a:spcPts val="0"/>
              </a:spcBef>
              <a:buSzPts val="2520"/>
            </a:pPr>
            <a:endParaRPr lang="en-US" dirty="0"/>
          </a:p>
          <a:p>
            <a:pPr lvl="1"/>
            <a:r>
              <a:rPr lang="en-US" u="sng" dirty="0"/>
              <a:t>Meyer v. Neb.</a:t>
            </a:r>
            <a:r>
              <a:rPr lang="en-US" dirty="0"/>
              <a:t>, 262 U.S. 390 (1923) (noting that “liberty” is manifest not only in freedom from bodily restraint but also as the right of the individual “to enjoy those privileges long recognized…as essential to the orderly pursuit of happiness by free men.”) </a:t>
            </a:r>
          </a:p>
          <a:p>
            <a:pPr marL="692150" lvl="1" indent="-215265" algn="l" rtl="0">
              <a:spcBef>
                <a:spcPts val="1200"/>
              </a:spcBef>
              <a:spcAft>
                <a:spcPts val="0"/>
              </a:spcAft>
              <a:buSzPts val="2160"/>
              <a:buFont typeface="Noto Sans Symbols"/>
              <a:buNone/>
            </a:pPr>
            <a:endParaRPr dirty="0">
              <a:solidFill>
                <a:srgbClr val="000000"/>
              </a:solidFill>
            </a:endParaRPr>
          </a:p>
          <a:p>
            <a:pPr marL="0" lvl="0" indent="0" algn="l" rtl="0">
              <a:spcBef>
                <a:spcPts val="1200"/>
              </a:spcBef>
              <a:spcAft>
                <a:spcPts val="0"/>
              </a:spcAft>
              <a:buSzPts val="2520"/>
              <a:buNone/>
            </a:pPr>
            <a:endParaRPr dirty="0">
              <a:solidFill>
                <a:srgbClr val="000000"/>
              </a:solidFill>
            </a:endParaRPr>
          </a:p>
          <a:p>
            <a:pPr marL="342900" lvl="0" indent="-182880" algn="l" rtl="0">
              <a:spcBef>
                <a:spcPts val="1200"/>
              </a:spcBef>
              <a:spcAft>
                <a:spcPts val="0"/>
              </a:spcAft>
              <a:buSzPts val="2520"/>
              <a:buNone/>
            </a:pPr>
            <a:endParaRPr dirty="0">
              <a:solidFill>
                <a:srgbClr val="000000"/>
              </a:solidFill>
            </a:endParaRPr>
          </a:p>
          <a:p>
            <a:pPr marL="0" lvl="0" indent="0" algn="l" rtl="0">
              <a:spcBef>
                <a:spcPts val="1200"/>
              </a:spcBef>
              <a:spcAft>
                <a:spcPts val="0"/>
              </a:spcAft>
              <a:buSzPts val="2520"/>
              <a:buNone/>
            </a:pPr>
            <a:endParaRPr sz="2800" dirty="0">
              <a:solidFill>
                <a:srgbClr val="000000"/>
              </a:solidFill>
            </a:endParaRPr>
          </a:p>
          <a:p>
            <a:pPr marL="692150" lvl="1" indent="-192405" algn="l" rtl="0">
              <a:spcBef>
                <a:spcPts val="1200"/>
              </a:spcBef>
              <a:spcAft>
                <a:spcPts val="0"/>
              </a:spcAft>
              <a:buSzPts val="2520"/>
              <a:buFont typeface="Noto Sans Symbols"/>
              <a:buNone/>
            </a:pPr>
            <a:endParaRPr sz="2800" dirty="0">
              <a:solidFill>
                <a:srgbClr val="000000"/>
              </a:solidFill>
            </a:endParaRPr>
          </a:p>
          <a:p>
            <a:pPr marL="342900" lvl="0" indent="-182880" algn="l" rtl="0">
              <a:spcBef>
                <a:spcPts val="1200"/>
              </a:spcBef>
              <a:spcAft>
                <a:spcPts val="0"/>
              </a:spcAft>
              <a:buSzPts val="2520"/>
              <a:buNone/>
            </a:pPr>
            <a:endParaRPr dirty="0">
              <a:solidFill>
                <a:srgbClr val="000000"/>
              </a:solidFill>
            </a:endParaRPr>
          </a:p>
          <a:p>
            <a:pPr marL="342900" lvl="0" indent="-182880" algn="l" rtl="0">
              <a:spcBef>
                <a:spcPts val="1200"/>
              </a:spcBef>
              <a:spcAft>
                <a:spcPts val="0"/>
              </a:spcAft>
              <a:buSzPts val="2520"/>
              <a:buNone/>
            </a:pPr>
            <a:endParaRPr dirty="0">
              <a:solidFill>
                <a:srgbClr val="000000"/>
              </a:solidFill>
            </a:endParaRPr>
          </a:p>
          <a:p>
            <a:pPr marL="0" lvl="0" indent="0" algn="l" rtl="0">
              <a:spcBef>
                <a:spcPts val="560"/>
              </a:spcBef>
              <a:spcAft>
                <a:spcPts val="0"/>
              </a:spcAft>
              <a:buSzPts val="2520"/>
              <a:buNone/>
            </a:pPr>
            <a:endParaRPr dirty="0"/>
          </a:p>
        </p:txBody>
      </p:sp>
      <p:sp>
        <p:nvSpPr>
          <p:cNvPr id="531" name="Google Shape;531;p65"/>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532" name="Google Shape;532;p65"/>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Tree>
    <p:extLst>
      <p:ext uri="{BB962C8B-B14F-4D97-AF65-F5344CB8AC3E}">
        <p14:creationId xmlns:p14="http://schemas.microsoft.com/office/powerpoint/2010/main" val="120243525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6"/>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Termination and Due Process</a:t>
            </a:r>
            <a:endParaRPr/>
          </a:p>
        </p:txBody>
      </p:sp>
      <p:sp>
        <p:nvSpPr>
          <p:cNvPr id="539" name="Google Shape;539;p66"/>
          <p:cNvSpPr txBox="1">
            <a:spLocks noGrp="1"/>
          </p:cNvSpPr>
          <p:nvPr>
            <p:ph type="body" idx="1"/>
          </p:nvPr>
        </p:nvSpPr>
        <p:spPr>
          <a:xfrm>
            <a:off x="339725" y="2133600"/>
            <a:ext cx="8464550" cy="43592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solidFill>
                  <a:srgbClr val="000000"/>
                </a:solidFill>
              </a:rPr>
              <a:t>What process is due?</a:t>
            </a:r>
            <a:endParaRPr/>
          </a:p>
          <a:p>
            <a:pPr marL="692150" lvl="1" indent="-352425" algn="l" rtl="0">
              <a:spcBef>
                <a:spcPts val="1200"/>
              </a:spcBef>
              <a:spcAft>
                <a:spcPts val="0"/>
              </a:spcAft>
              <a:buSzPts val="2160"/>
              <a:buFont typeface="Noto Sans Symbols"/>
              <a:buChar char="▪"/>
            </a:pPr>
            <a:r>
              <a:rPr lang="en-US" u="sng"/>
              <a:t>Mathews v. Eldridge</a:t>
            </a:r>
            <a:r>
              <a:rPr lang="en-US"/>
              <a:t>, 424 U.S. 319 (1976) (explaining</a:t>
            </a:r>
            <a:r>
              <a:rPr lang="en-US" b="1" i="1"/>
              <a:t> </a:t>
            </a:r>
            <a:r>
              <a:rPr lang="en-US"/>
              <a:t>that due process is flexible and calls for “such procedural protections as the particular situation demands.”) </a:t>
            </a:r>
            <a:endParaRPr/>
          </a:p>
          <a:p>
            <a:pPr marL="342900" lvl="0" indent="-342900" algn="l" rtl="0">
              <a:spcBef>
                <a:spcPts val="1200"/>
              </a:spcBef>
              <a:spcAft>
                <a:spcPts val="0"/>
              </a:spcAft>
              <a:buSzPts val="2520"/>
              <a:buChar char="►"/>
            </a:pPr>
            <a:r>
              <a:rPr lang="en-US"/>
              <a:t>Not very helpful?  </a:t>
            </a:r>
            <a:endParaRPr/>
          </a:p>
          <a:p>
            <a:pPr marL="692150" lvl="1" indent="-215265" algn="l" rtl="0">
              <a:spcBef>
                <a:spcPts val="1200"/>
              </a:spcBef>
              <a:spcAft>
                <a:spcPts val="0"/>
              </a:spcAft>
              <a:buSzPts val="2160"/>
              <a:buFont typeface="Noto Sans Symbols"/>
              <a:buNone/>
            </a:pPr>
            <a:endParaRPr>
              <a:solidFill>
                <a:srgbClr val="000000"/>
              </a:solidFill>
            </a:endParaRPr>
          </a:p>
          <a:p>
            <a:pPr marL="0" lvl="0" indent="0" algn="l" rtl="0">
              <a:spcBef>
                <a:spcPts val="1200"/>
              </a:spcBef>
              <a:spcAft>
                <a:spcPts val="0"/>
              </a:spcAft>
              <a:buSzPts val="2520"/>
              <a:buNone/>
            </a:pPr>
            <a:endParaRPr>
              <a:solidFill>
                <a:srgbClr val="000000"/>
              </a:solidFill>
            </a:endParaRPr>
          </a:p>
          <a:p>
            <a:pPr marL="342900" lvl="0" indent="-182880" algn="l" rtl="0">
              <a:spcBef>
                <a:spcPts val="1200"/>
              </a:spcBef>
              <a:spcAft>
                <a:spcPts val="0"/>
              </a:spcAft>
              <a:buSzPts val="2520"/>
              <a:buNone/>
            </a:pPr>
            <a:endParaRPr>
              <a:solidFill>
                <a:srgbClr val="000000"/>
              </a:solidFill>
            </a:endParaRPr>
          </a:p>
          <a:p>
            <a:pPr marL="0" lvl="0" indent="0" algn="l" rtl="0">
              <a:spcBef>
                <a:spcPts val="1200"/>
              </a:spcBef>
              <a:spcAft>
                <a:spcPts val="0"/>
              </a:spcAft>
              <a:buSzPts val="2520"/>
              <a:buNone/>
            </a:pPr>
            <a:endParaRPr sz="2800">
              <a:solidFill>
                <a:srgbClr val="000000"/>
              </a:solidFill>
            </a:endParaRPr>
          </a:p>
          <a:p>
            <a:pPr marL="692150" lvl="1" indent="-192405" algn="l" rtl="0">
              <a:spcBef>
                <a:spcPts val="1200"/>
              </a:spcBef>
              <a:spcAft>
                <a:spcPts val="0"/>
              </a:spcAft>
              <a:buSzPts val="2520"/>
              <a:buFont typeface="Noto Sans Symbols"/>
              <a:buNone/>
            </a:pPr>
            <a:endParaRPr sz="2800">
              <a:solidFill>
                <a:srgbClr val="000000"/>
              </a:solidFill>
            </a:endParaRPr>
          </a:p>
          <a:p>
            <a:pPr marL="342900" lvl="0" indent="-182880" algn="l" rtl="0">
              <a:spcBef>
                <a:spcPts val="1200"/>
              </a:spcBef>
              <a:spcAft>
                <a:spcPts val="0"/>
              </a:spcAft>
              <a:buSzPts val="2520"/>
              <a:buNone/>
            </a:pPr>
            <a:endParaRPr>
              <a:solidFill>
                <a:srgbClr val="000000"/>
              </a:solidFill>
            </a:endParaRPr>
          </a:p>
          <a:p>
            <a:pPr marL="342900" lvl="0" indent="-182880" algn="l" rtl="0">
              <a:spcBef>
                <a:spcPts val="1200"/>
              </a:spcBef>
              <a:spcAft>
                <a:spcPts val="0"/>
              </a:spcAft>
              <a:buSzPts val="2520"/>
              <a:buNone/>
            </a:pPr>
            <a:endParaRPr>
              <a:solidFill>
                <a:srgbClr val="000000"/>
              </a:solidFill>
            </a:endParaRPr>
          </a:p>
          <a:p>
            <a:pPr marL="0" lvl="0" indent="0" algn="l" rtl="0">
              <a:spcBef>
                <a:spcPts val="560"/>
              </a:spcBef>
              <a:spcAft>
                <a:spcPts val="0"/>
              </a:spcAft>
              <a:buSzPts val="2520"/>
              <a:buNone/>
            </a:pPr>
            <a:endParaRPr/>
          </a:p>
        </p:txBody>
      </p:sp>
      <p:sp>
        <p:nvSpPr>
          <p:cNvPr id="540" name="Google Shape;540;p66"/>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541" name="Google Shape;541;p66"/>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7"/>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Termination and Due Process</a:t>
            </a:r>
            <a:endParaRPr/>
          </a:p>
        </p:txBody>
      </p:sp>
      <p:sp>
        <p:nvSpPr>
          <p:cNvPr id="548" name="Google Shape;548;p67"/>
          <p:cNvSpPr txBox="1">
            <a:spLocks noGrp="1"/>
          </p:cNvSpPr>
          <p:nvPr>
            <p:ph type="body" idx="1"/>
          </p:nvPr>
        </p:nvSpPr>
        <p:spPr>
          <a:xfrm>
            <a:off x="339725" y="2133600"/>
            <a:ext cx="8464550" cy="43592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solidFill>
                  <a:srgbClr val="000000"/>
                </a:solidFill>
              </a:rPr>
              <a:t>Let’s try again…</a:t>
            </a:r>
            <a:endParaRPr/>
          </a:p>
          <a:p>
            <a:pPr marL="692150" lvl="1" indent="-352425" algn="l" rtl="0">
              <a:spcBef>
                <a:spcPts val="1200"/>
              </a:spcBef>
              <a:spcAft>
                <a:spcPts val="0"/>
              </a:spcAft>
              <a:buSzPts val="2160"/>
              <a:buFont typeface="Noto Sans Symbols"/>
              <a:buChar char="▪"/>
            </a:pPr>
            <a:r>
              <a:rPr lang="en-US"/>
              <a:t>written notice of the alleged violations</a:t>
            </a:r>
            <a:endParaRPr/>
          </a:p>
          <a:p>
            <a:pPr marL="692150" lvl="1" indent="-352425" algn="l" rtl="0">
              <a:spcBef>
                <a:spcPts val="1200"/>
              </a:spcBef>
              <a:spcAft>
                <a:spcPts val="0"/>
              </a:spcAft>
              <a:buSzPts val="2160"/>
              <a:buFont typeface="Noto Sans Symbols"/>
              <a:buChar char="▪"/>
            </a:pPr>
            <a:r>
              <a:rPr lang="en-US"/>
              <a:t>disclosure of evidence </a:t>
            </a:r>
            <a:endParaRPr/>
          </a:p>
          <a:p>
            <a:pPr marL="692150" lvl="1" indent="-352425" algn="l" rtl="0">
              <a:spcBef>
                <a:spcPts val="1200"/>
              </a:spcBef>
              <a:spcAft>
                <a:spcPts val="0"/>
              </a:spcAft>
              <a:buSzPts val="2160"/>
              <a:buFont typeface="Noto Sans Symbols"/>
              <a:buChar char="▪"/>
            </a:pPr>
            <a:r>
              <a:rPr lang="en-US"/>
              <a:t>right to appear</a:t>
            </a:r>
            <a:endParaRPr/>
          </a:p>
          <a:p>
            <a:pPr marL="692150" lvl="1" indent="-352425" algn="l" rtl="0">
              <a:spcBef>
                <a:spcPts val="1200"/>
              </a:spcBef>
              <a:spcAft>
                <a:spcPts val="0"/>
              </a:spcAft>
              <a:buSzPts val="2160"/>
              <a:buFont typeface="Noto Sans Symbols"/>
              <a:buChar char="▪"/>
            </a:pPr>
            <a:r>
              <a:rPr lang="en-US"/>
              <a:t>present witnesses and confront adverse witnesses</a:t>
            </a:r>
            <a:endParaRPr/>
          </a:p>
          <a:p>
            <a:pPr marL="692150" lvl="1" indent="-352425" algn="l" rtl="0">
              <a:spcBef>
                <a:spcPts val="1200"/>
              </a:spcBef>
              <a:spcAft>
                <a:spcPts val="0"/>
              </a:spcAft>
              <a:buSzPts val="2160"/>
              <a:buFont typeface="Noto Sans Symbols"/>
              <a:buChar char="▪"/>
            </a:pPr>
            <a:r>
              <a:rPr lang="en-US"/>
              <a:t>neutral and detached magistrate</a:t>
            </a:r>
            <a:endParaRPr/>
          </a:p>
          <a:p>
            <a:pPr marL="692150" lvl="1" indent="-352425" algn="l" rtl="0">
              <a:spcBef>
                <a:spcPts val="1200"/>
              </a:spcBef>
              <a:spcAft>
                <a:spcPts val="0"/>
              </a:spcAft>
              <a:buSzPts val="2160"/>
              <a:buFont typeface="Noto Sans Symbols"/>
              <a:buChar char="▪"/>
            </a:pPr>
            <a:r>
              <a:rPr lang="en-US"/>
              <a:t>written findings with reasons</a:t>
            </a:r>
            <a:r>
              <a:rPr lang="en-US" i="1"/>
              <a:t> </a:t>
            </a:r>
            <a:endParaRPr/>
          </a:p>
          <a:p>
            <a:pPr marL="339725" lvl="1" indent="0" algn="l" rtl="0">
              <a:spcBef>
                <a:spcPts val="1200"/>
              </a:spcBef>
              <a:spcAft>
                <a:spcPts val="0"/>
              </a:spcAft>
              <a:buSzPts val="2160"/>
              <a:buNone/>
            </a:pPr>
            <a:r>
              <a:rPr lang="en-US" i="1" u="sng"/>
              <a:t>Morrissey v. </a:t>
            </a:r>
            <a:r>
              <a:rPr lang="en-US" u="sng"/>
              <a:t>Brewer</a:t>
            </a:r>
            <a:r>
              <a:rPr lang="en-US"/>
              <a:t>, 408 U.S. 471 (1972)</a:t>
            </a:r>
            <a:endParaRPr>
              <a:solidFill>
                <a:srgbClr val="000000"/>
              </a:solidFill>
            </a:endParaRPr>
          </a:p>
          <a:p>
            <a:pPr marL="0" lvl="0" indent="0" algn="l" rtl="0">
              <a:spcBef>
                <a:spcPts val="1200"/>
              </a:spcBef>
              <a:spcAft>
                <a:spcPts val="0"/>
              </a:spcAft>
              <a:buSzPts val="2520"/>
              <a:buNone/>
            </a:pPr>
            <a:endParaRPr>
              <a:solidFill>
                <a:srgbClr val="000000"/>
              </a:solidFill>
            </a:endParaRPr>
          </a:p>
          <a:p>
            <a:pPr marL="342900" lvl="0" indent="-182880" algn="l" rtl="0">
              <a:spcBef>
                <a:spcPts val="1200"/>
              </a:spcBef>
              <a:spcAft>
                <a:spcPts val="0"/>
              </a:spcAft>
              <a:buSzPts val="2520"/>
              <a:buNone/>
            </a:pPr>
            <a:endParaRPr>
              <a:solidFill>
                <a:srgbClr val="000000"/>
              </a:solidFill>
            </a:endParaRPr>
          </a:p>
          <a:p>
            <a:pPr marL="0" lvl="0" indent="0" algn="l" rtl="0">
              <a:spcBef>
                <a:spcPts val="1200"/>
              </a:spcBef>
              <a:spcAft>
                <a:spcPts val="0"/>
              </a:spcAft>
              <a:buSzPts val="2520"/>
              <a:buNone/>
            </a:pPr>
            <a:endParaRPr sz="2800">
              <a:solidFill>
                <a:srgbClr val="000000"/>
              </a:solidFill>
            </a:endParaRPr>
          </a:p>
          <a:p>
            <a:pPr marL="692150" lvl="1" indent="-192405" algn="l" rtl="0">
              <a:spcBef>
                <a:spcPts val="1200"/>
              </a:spcBef>
              <a:spcAft>
                <a:spcPts val="0"/>
              </a:spcAft>
              <a:buSzPts val="2520"/>
              <a:buFont typeface="Noto Sans Symbols"/>
              <a:buNone/>
            </a:pPr>
            <a:endParaRPr sz="2800">
              <a:solidFill>
                <a:srgbClr val="000000"/>
              </a:solidFill>
            </a:endParaRPr>
          </a:p>
          <a:p>
            <a:pPr marL="342900" lvl="0" indent="-182880" algn="l" rtl="0">
              <a:spcBef>
                <a:spcPts val="1200"/>
              </a:spcBef>
              <a:spcAft>
                <a:spcPts val="0"/>
              </a:spcAft>
              <a:buSzPts val="2520"/>
              <a:buNone/>
            </a:pPr>
            <a:endParaRPr>
              <a:solidFill>
                <a:srgbClr val="000000"/>
              </a:solidFill>
            </a:endParaRPr>
          </a:p>
          <a:p>
            <a:pPr marL="342900" lvl="0" indent="-182880" algn="l" rtl="0">
              <a:spcBef>
                <a:spcPts val="1200"/>
              </a:spcBef>
              <a:spcAft>
                <a:spcPts val="0"/>
              </a:spcAft>
              <a:buSzPts val="2520"/>
              <a:buNone/>
            </a:pPr>
            <a:endParaRPr>
              <a:solidFill>
                <a:srgbClr val="000000"/>
              </a:solidFill>
            </a:endParaRPr>
          </a:p>
          <a:p>
            <a:pPr marL="0" lvl="0" indent="0" algn="l" rtl="0">
              <a:spcBef>
                <a:spcPts val="560"/>
              </a:spcBef>
              <a:spcAft>
                <a:spcPts val="0"/>
              </a:spcAft>
              <a:buSzPts val="2520"/>
              <a:buNone/>
            </a:pPr>
            <a:endParaRPr/>
          </a:p>
        </p:txBody>
      </p:sp>
      <p:sp>
        <p:nvSpPr>
          <p:cNvPr id="549" name="Google Shape;549;p67"/>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550" name="Google Shape;550;p67"/>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7"/>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Termination and Due Process</a:t>
            </a:r>
            <a:endParaRPr/>
          </a:p>
        </p:txBody>
      </p:sp>
      <p:sp>
        <p:nvSpPr>
          <p:cNvPr id="548" name="Google Shape;548;p67"/>
          <p:cNvSpPr txBox="1">
            <a:spLocks noGrp="1"/>
          </p:cNvSpPr>
          <p:nvPr>
            <p:ph type="body" idx="1"/>
          </p:nvPr>
        </p:nvSpPr>
        <p:spPr>
          <a:xfrm>
            <a:off x="339725" y="2075934"/>
            <a:ext cx="8464550" cy="43592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sz="2400" dirty="0">
                <a:solidFill>
                  <a:srgbClr val="000000"/>
                </a:solidFill>
              </a:rPr>
              <a:t>That standard may sound familiar… </a:t>
            </a:r>
            <a:endParaRPr sz="2400" dirty="0"/>
          </a:p>
          <a:p>
            <a:pPr marL="692150" lvl="1" indent="-352425" algn="l" rtl="0">
              <a:spcBef>
                <a:spcPts val="1200"/>
              </a:spcBef>
              <a:spcAft>
                <a:spcPts val="0"/>
              </a:spcAft>
              <a:buSzPts val="2160"/>
              <a:buFont typeface="Noto Sans Symbols"/>
              <a:buChar char="▪"/>
            </a:pPr>
            <a:r>
              <a:rPr lang="en-US" dirty="0"/>
              <a:t>Based on parole revocation due process standard </a:t>
            </a:r>
            <a:r>
              <a:rPr lang="en-US" sz="1200" u="sng" dirty="0"/>
              <a:t>Morrissey v. Brewer</a:t>
            </a:r>
            <a:r>
              <a:rPr lang="en-US" sz="1200" dirty="0"/>
              <a:t>, 408 U.S. 471 (1972)</a:t>
            </a:r>
          </a:p>
          <a:p>
            <a:pPr marL="692150" lvl="1" indent="-352425">
              <a:spcBef>
                <a:spcPts val="1200"/>
              </a:spcBef>
              <a:buFont typeface="Noto Sans Symbols"/>
              <a:buChar char="▪"/>
            </a:pPr>
            <a:r>
              <a:rPr lang="en-US" dirty="0">
                <a:solidFill>
                  <a:srgbClr val="000000"/>
                </a:solidFill>
              </a:rPr>
              <a:t>Extended to probation revocation </a:t>
            </a:r>
            <a:r>
              <a:rPr lang="it-IT" sz="1200" u="sng" dirty="0">
                <a:solidFill>
                  <a:srgbClr val="000000"/>
                </a:solidFill>
              </a:rPr>
              <a:t>Gagnon v. Scarpelli</a:t>
            </a:r>
            <a:r>
              <a:rPr lang="it-IT" sz="1200" dirty="0">
                <a:solidFill>
                  <a:srgbClr val="000000"/>
                </a:solidFill>
              </a:rPr>
              <a:t>, 411 U.S. 778, 782 (1973)</a:t>
            </a:r>
          </a:p>
          <a:p>
            <a:pPr marL="692150" lvl="1" indent="-352425">
              <a:spcBef>
                <a:spcPts val="1200"/>
              </a:spcBef>
              <a:buFont typeface="Noto Sans Symbols"/>
              <a:buChar char="▪"/>
            </a:pPr>
            <a:r>
              <a:rPr lang="en-US" dirty="0">
                <a:solidFill>
                  <a:srgbClr val="000000"/>
                </a:solidFill>
              </a:rPr>
              <a:t>Held as the standard for termination from drug treatment court in several states </a:t>
            </a:r>
            <a:r>
              <a:rPr lang="en-US" sz="1200" u="sng" dirty="0">
                <a:solidFill>
                  <a:srgbClr val="000000"/>
                </a:solidFill>
              </a:rPr>
              <a:t>State v. </a:t>
            </a:r>
            <a:r>
              <a:rPr lang="en-US" sz="1200" u="sng" dirty="0" err="1">
                <a:solidFill>
                  <a:srgbClr val="000000"/>
                </a:solidFill>
              </a:rPr>
              <a:t>Shambley</a:t>
            </a:r>
            <a:r>
              <a:rPr lang="en-US" sz="1200" dirty="0">
                <a:solidFill>
                  <a:srgbClr val="000000"/>
                </a:solidFill>
              </a:rPr>
              <a:t>, 281 Neb. 317 (2011)</a:t>
            </a:r>
            <a:endParaRPr lang="en-US" dirty="0">
              <a:solidFill>
                <a:srgbClr val="000000"/>
              </a:solidFill>
            </a:endParaRPr>
          </a:p>
          <a:p>
            <a:pPr marL="692150" lvl="1" indent="-352425">
              <a:spcBef>
                <a:spcPts val="1200"/>
              </a:spcBef>
              <a:buFont typeface="Noto Sans Symbols"/>
              <a:buChar char="▪"/>
            </a:pPr>
            <a:r>
              <a:rPr lang="en-US" dirty="0">
                <a:solidFill>
                  <a:srgbClr val="000000"/>
                </a:solidFill>
              </a:rPr>
              <a:t>Also incorporated into state statute</a:t>
            </a:r>
          </a:p>
          <a:p>
            <a:pPr marL="1149350" lvl="2" indent="-352425">
              <a:spcBef>
                <a:spcPts val="1200"/>
              </a:spcBef>
              <a:buFont typeface="Noto Sans Symbols"/>
              <a:buChar char="▪"/>
            </a:pPr>
            <a:r>
              <a:rPr lang="en-US" sz="1800" dirty="0"/>
              <a:t>N.J. Stat. Ann. § 2C:35-14f(1)-(6) (requires a finding on the record, considers the nature and seriousness of the violations, and gives special weight to treatment provider’s termination recommendation).</a:t>
            </a:r>
            <a:endParaRPr lang="en-US" sz="1800" dirty="0">
              <a:solidFill>
                <a:srgbClr val="000000"/>
              </a:solidFill>
            </a:endParaRPr>
          </a:p>
          <a:p>
            <a:pPr marL="692150" lvl="1" indent="-352425">
              <a:spcBef>
                <a:spcPts val="1200"/>
              </a:spcBef>
              <a:buFont typeface="Noto Sans Symbols"/>
              <a:buChar char="▪"/>
            </a:pPr>
            <a:endParaRPr lang="en-US" dirty="0">
              <a:solidFill>
                <a:srgbClr val="000000"/>
              </a:solidFill>
            </a:endParaRPr>
          </a:p>
          <a:p>
            <a:pPr marL="692150" lvl="1" indent="-352425">
              <a:spcBef>
                <a:spcPts val="1200"/>
              </a:spcBef>
              <a:buFont typeface="Noto Sans Symbols"/>
              <a:buChar char="▪"/>
            </a:pPr>
            <a:endParaRPr dirty="0">
              <a:solidFill>
                <a:srgbClr val="000000"/>
              </a:solidFill>
            </a:endParaRPr>
          </a:p>
          <a:p>
            <a:pPr marL="342900" lvl="0" indent="-182880" algn="l" rtl="0">
              <a:spcBef>
                <a:spcPts val="1200"/>
              </a:spcBef>
              <a:spcAft>
                <a:spcPts val="0"/>
              </a:spcAft>
              <a:buSzPts val="2520"/>
              <a:buNone/>
            </a:pPr>
            <a:endParaRPr dirty="0">
              <a:solidFill>
                <a:srgbClr val="000000"/>
              </a:solidFill>
            </a:endParaRPr>
          </a:p>
          <a:p>
            <a:pPr marL="0" lvl="0" indent="0" algn="l" rtl="0">
              <a:spcBef>
                <a:spcPts val="1200"/>
              </a:spcBef>
              <a:spcAft>
                <a:spcPts val="0"/>
              </a:spcAft>
              <a:buSzPts val="2520"/>
              <a:buNone/>
            </a:pPr>
            <a:endParaRPr sz="2800" dirty="0">
              <a:solidFill>
                <a:srgbClr val="000000"/>
              </a:solidFill>
            </a:endParaRPr>
          </a:p>
          <a:p>
            <a:pPr marL="692150" lvl="1" indent="-192405" algn="l" rtl="0">
              <a:spcBef>
                <a:spcPts val="1200"/>
              </a:spcBef>
              <a:spcAft>
                <a:spcPts val="0"/>
              </a:spcAft>
              <a:buSzPts val="2520"/>
              <a:buFont typeface="Noto Sans Symbols"/>
              <a:buNone/>
            </a:pPr>
            <a:endParaRPr sz="2800" dirty="0">
              <a:solidFill>
                <a:srgbClr val="000000"/>
              </a:solidFill>
            </a:endParaRPr>
          </a:p>
          <a:p>
            <a:pPr marL="342900" lvl="0" indent="-182880" algn="l" rtl="0">
              <a:spcBef>
                <a:spcPts val="1200"/>
              </a:spcBef>
              <a:spcAft>
                <a:spcPts val="0"/>
              </a:spcAft>
              <a:buSzPts val="2520"/>
              <a:buNone/>
            </a:pPr>
            <a:endParaRPr dirty="0">
              <a:solidFill>
                <a:srgbClr val="000000"/>
              </a:solidFill>
            </a:endParaRPr>
          </a:p>
          <a:p>
            <a:pPr marL="342900" lvl="0" indent="-182880" algn="l" rtl="0">
              <a:spcBef>
                <a:spcPts val="1200"/>
              </a:spcBef>
              <a:spcAft>
                <a:spcPts val="0"/>
              </a:spcAft>
              <a:buSzPts val="2520"/>
              <a:buNone/>
            </a:pPr>
            <a:endParaRPr dirty="0">
              <a:solidFill>
                <a:srgbClr val="000000"/>
              </a:solidFill>
            </a:endParaRPr>
          </a:p>
          <a:p>
            <a:pPr marL="0" lvl="0" indent="0" algn="l" rtl="0">
              <a:spcBef>
                <a:spcPts val="560"/>
              </a:spcBef>
              <a:spcAft>
                <a:spcPts val="0"/>
              </a:spcAft>
              <a:buSzPts val="2520"/>
              <a:buNone/>
            </a:pPr>
            <a:endParaRPr dirty="0"/>
          </a:p>
        </p:txBody>
      </p:sp>
      <p:sp>
        <p:nvSpPr>
          <p:cNvPr id="549" name="Google Shape;549;p67"/>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550" name="Google Shape;550;p67"/>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Tree>
    <p:extLst>
      <p:ext uri="{BB962C8B-B14F-4D97-AF65-F5344CB8AC3E}">
        <p14:creationId xmlns:p14="http://schemas.microsoft.com/office/powerpoint/2010/main" val="222157844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68"/>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Termination and Due Process</a:t>
            </a:r>
            <a:endParaRPr/>
          </a:p>
        </p:txBody>
      </p:sp>
      <p:sp>
        <p:nvSpPr>
          <p:cNvPr id="557" name="Google Shape;557;p68"/>
          <p:cNvSpPr txBox="1">
            <a:spLocks noGrp="1"/>
          </p:cNvSpPr>
          <p:nvPr>
            <p:ph type="body" idx="1"/>
          </p:nvPr>
        </p:nvSpPr>
        <p:spPr>
          <a:xfrm>
            <a:off x="339725" y="2133600"/>
            <a:ext cx="8464550" cy="43592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solidFill>
                  <a:srgbClr val="000000"/>
                </a:solidFill>
              </a:rPr>
              <a:t>What if the defendant waived a termination hearing as a condition of entering drug court?</a:t>
            </a:r>
            <a:endParaRPr/>
          </a:p>
          <a:p>
            <a:pPr marL="342900" lvl="0" indent="-342900" algn="l" rtl="0">
              <a:spcBef>
                <a:spcPts val="1200"/>
              </a:spcBef>
              <a:spcAft>
                <a:spcPts val="0"/>
              </a:spcAft>
              <a:buSzPts val="2520"/>
              <a:buChar char="►"/>
            </a:pPr>
            <a:r>
              <a:rPr lang="en-US">
                <a:solidFill>
                  <a:srgbClr val="000000"/>
                </a:solidFill>
              </a:rPr>
              <a:t>Waiver not valid</a:t>
            </a:r>
            <a:endParaRPr/>
          </a:p>
          <a:p>
            <a:pPr marL="692150" lvl="1" indent="-352425" algn="l" rtl="0">
              <a:spcBef>
                <a:spcPts val="1200"/>
              </a:spcBef>
              <a:spcAft>
                <a:spcPts val="0"/>
              </a:spcAft>
              <a:buSzPts val="2160"/>
              <a:buFont typeface="Noto Sans Symbols"/>
              <a:buChar char="▪"/>
            </a:pPr>
            <a:r>
              <a:rPr lang="en-US" u="sng"/>
              <a:t>State v. Laplaca</a:t>
            </a:r>
            <a:r>
              <a:rPr lang="en-US"/>
              <a:t>, 27 A.3d 719 (N.H. 2011) (rejecting waiver of the right to a hearing because it was impossible for the defendant to have knowledge of the allegations brought against him when the facts giving rise to those allegations had yet to occur)</a:t>
            </a:r>
            <a:endParaRPr/>
          </a:p>
          <a:p>
            <a:pPr marL="692150" lvl="1" indent="-215265" algn="l" rtl="0">
              <a:spcBef>
                <a:spcPts val="1200"/>
              </a:spcBef>
              <a:spcAft>
                <a:spcPts val="0"/>
              </a:spcAft>
              <a:buSzPts val="2160"/>
              <a:buFont typeface="Noto Sans Symbols"/>
              <a:buNone/>
            </a:pPr>
            <a:endParaRPr>
              <a:solidFill>
                <a:srgbClr val="000000"/>
              </a:solidFill>
            </a:endParaRPr>
          </a:p>
          <a:p>
            <a:pPr marL="0" lvl="0" indent="0" algn="l" rtl="0">
              <a:spcBef>
                <a:spcPts val="1200"/>
              </a:spcBef>
              <a:spcAft>
                <a:spcPts val="0"/>
              </a:spcAft>
              <a:buSzPts val="2520"/>
              <a:buNone/>
            </a:pPr>
            <a:endParaRPr>
              <a:solidFill>
                <a:srgbClr val="000000"/>
              </a:solidFill>
            </a:endParaRPr>
          </a:p>
          <a:p>
            <a:pPr marL="342900" lvl="0" indent="-182880" algn="l" rtl="0">
              <a:spcBef>
                <a:spcPts val="1200"/>
              </a:spcBef>
              <a:spcAft>
                <a:spcPts val="0"/>
              </a:spcAft>
              <a:buSzPts val="2520"/>
              <a:buNone/>
            </a:pPr>
            <a:endParaRPr>
              <a:solidFill>
                <a:srgbClr val="000000"/>
              </a:solidFill>
            </a:endParaRPr>
          </a:p>
          <a:p>
            <a:pPr marL="0" lvl="0" indent="0" algn="l" rtl="0">
              <a:spcBef>
                <a:spcPts val="1200"/>
              </a:spcBef>
              <a:spcAft>
                <a:spcPts val="0"/>
              </a:spcAft>
              <a:buSzPts val="2520"/>
              <a:buNone/>
            </a:pPr>
            <a:endParaRPr sz="2800">
              <a:solidFill>
                <a:srgbClr val="000000"/>
              </a:solidFill>
            </a:endParaRPr>
          </a:p>
          <a:p>
            <a:pPr marL="692150" lvl="1" indent="-192405" algn="l" rtl="0">
              <a:spcBef>
                <a:spcPts val="1200"/>
              </a:spcBef>
              <a:spcAft>
                <a:spcPts val="0"/>
              </a:spcAft>
              <a:buSzPts val="2520"/>
              <a:buFont typeface="Noto Sans Symbols"/>
              <a:buNone/>
            </a:pPr>
            <a:endParaRPr sz="2800">
              <a:solidFill>
                <a:srgbClr val="000000"/>
              </a:solidFill>
            </a:endParaRPr>
          </a:p>
          <a:p>
            <a:pPr marL="342900" lvl="0" indent="-182880" algn="l" rtl="0">
              <a:spcBef>
                <a:spcPts val="1200"/>
              </a:spcBef>
              <a:spcAft>
                <a:spcPts val="0"/>
              </a:spcAft>
              <a:buSzPts val="2520"/>
              <a:buNone/>
            </a:pPr>
            <a:endParaRPr>
              <a:solidFill>
                <a:srgbClr val="000000"/>
              </a:solidFill>
            </a:endParaRPr>
          </a:p>
          <a:p>
            <a:pPr marL="342900" lvl="0" indent="-182880" algn="l" rtl="0">
              <a:spcBef>
                <a:spcPts val="1200"/>
              </a:spcBef>
              <a:spcAft>
                <a:spcPts val="0"/>
              </a:spcAft>
              <a:buSzPts val="2520"/>
              <a:buNone/>
            </a:pPr>
            <a:endParaRPr>
              <a:solidFill>
                <a:srgbClr val="000000"/>
              </a:solidFill>
            </a:endParaRPr>
          </a:p>
          <a:p>
            <a:pPr marL="0" lvl="0" indent="0" algn="l" rtl="0">
              <a:spcBef>
                <a:spcPts val="560"/>
              </a:spcBef>
              <a:spcAft>
                <a:spcPts val="0"/>
              </a:spcAft>
              <a:buSzPts val="2520"/>
              <a:buNone/>
            </a:pPr>
            <a:endParaRPr/>
          </a:p>
        </p:txBody>
      </p:sp>
      <p:sp>
        <p:nvSpPr>
          <p:cNvPr id="558" name="Google Shape;558;p68"/>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559" name="Google Shape;559;p68"/>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Constitutional vs. Recommended</a:t>
            </a:r>
            <a:endParaRPr/>
          </a:p>
        </p:txBody>
      </p:sp>
      <p:sp>
        <p:nvSpPr>
          <p:cNvPr id="129" name="Google Shape;129;p18"/>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25+ years of research</a:t>
            </a:r>
            <a:endParaRPr/>
          </a:p>
          <a:p>
            <a:pPr marL="342900" lvl="0" indent="-342900" algn="l" rtl="0">
              <a:spcBef>
                <a:spcPts val="560"/>
              </a:spcBef>
              <a:spcAft>
                <a:spcPts val="0"/>
              </a:spcAft>
              <a:buSzPts val="2520"/>
              <a:buChar char="►"/>
            </a:pPr>
            <a:r>
              <a:rPr lang="en-US"/>
              <a:t>Adult Drug Court Best Practice Standards</a:t>
            </a:r>
            <a:endParaRPr/>
          </a:p>
          <a:p>
            <a:pPr marL="342900" lvl="0" indent="-182880" algn="l" rtl="0">
              <a:spcBef>
                <a:spcPts val="560"/>
              </a:spcBef>
              <a:spcAft>
                <a:spcPts val="0"/>
              </a:spcAft>
              <a:buSzPts val="2520"/>
              <a:buNone/>
            </a:pPr>
            <a:endParaRPr sz="2800"/>
          </a:p>
        </p:txBody>
      </p:sp>
      <p:sp>
        <p:nvSpPr>
          <p:cNvPr id="130" name="Google Shape;130;p18"/>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131" name="Google Shape;131;p18"/>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32" name="Google Shape;132;p18"/>
          <p:cNvPicPr preferRelativeResize="0"/>
          <p:nvPr/>
        </p:nvPicPr>
        <p:blipFill rotWithShape="1">
          <a:blip r:embed="rId3">
            <a:alphaModFix/>
          </a:blip>
          <a:srcRect/>
          <a:stretch/>
        </p:blipFill>
        <p:spPr>
          <a:xfrm>
            <a:off x="1496849" y="3205541"/>
            <a:ext cx="2531247" cy="3287334"/>
          </a:xfrm>
          <a:prstGeom prst="rect">
            <a:avLst/>
          </a:prstGeom>
          <a:noFill/>
          <a:ln w="9525" cap="flat" cmpd="sng">
            <a:solidFill>
              <a:schemeClr val="dk2"/>
            </a:solidFill>
            <a:prstDash val="solid"/>
            <a:round/>
            <a:headEnd type="none" w="sm" len="sm"/>
            <a:tailEnd type="none" w="sm" len="sm"/>
          </a:ln>
        </p:spPr>
      </p:pic>
      <p:pic>
        <p:nvPicPr>
          <p:cNvPr id="133" name="Google Shape;133;p18"/>
          <p:cNvPicPr preferRelativeResize="0"/>
          <p:nvPr/>
        </p:nvPicPr>
        <p:blipFill rotWithShape="1">
          <a:blip r:embed="rId4">
            <a:alphaModFix/>
          </a:blip>
          <a:srcRect/>
          <a:stretch/>
        </p:blipFill>
        <p:spPr>
          <a:xfrm>
            <a:off x="5185220" y="3158476"/>
            <a:ext cx="2535757" cy="3287334"/>
          </a:xfrm>
          <a:prstGeom prst="rect">
            <a:avLst/>
          </a:prstGeom>
          <a:noFill/>
          <a:ln w="9525" cap="flat" cmpd="sng">
            <a:solidFill>
              <a:schemeClr val="dk2"/>
            </a:solidFill>
            <a:prstDash val="solid"/>
            <a:round/>
            <a:headEnd type="none" w="sm" len="sm"/>
            <a:tailEnd type="none" w="sm" len="sm"/>
          </a:ln>
        </p:spPr>
      </p:pic>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69"/>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Termination and Evidence Needed</a:t>
            </a:r>
            <a:endParaRPr/>
          </a:p>
        </p:txBody>
      </p:sp>
      <p:sp>
        <p:nvSpPr>
          <p:cNvPr id="566" name="Google Shape;566;p69"/>
          <p:cNvSpPr txBox="1">
            <a:spLocks noGrp="1"/>
          </p:cNvSpPr>
          <p:nvPr>
            <p:ph type="body" idx="1"/>
          </p:nvPr>
        </p:nvSpPr>
        <p:spPr>
          <a:xfrm>
            <a:off x="339725" y="2133600"/>
            <a:ext cx="8464550" cy="4359275"/>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331"/>
              <a:buChar char="►"/>
            </a:pPr>
            <a:r>
              <a:rPr lang="en-US" sz="2590"/>
              <a:t>Preponderance of the evidence standard</a:t>
            </a:r>
            <a:endParaRPr sz="2590" i="1"/>
          </a:p>
          <a:p>
            <a:pPr marL="692150" lvl="1" indent="-352425" algn="l" rtl="0">
              <a:lnSpc>
                <a:spcPct val="80000"/>
              </a:lnSpc>
              <a:spcBef>
                <a:spcPts val="1200"/>
              </a:spcBef>
              <a:spcAft>
                <a:spcPts val="0"/>
              </a:spcAft>
              <a:buSzPts val="1998"/>
              <a:buFont typeface="Noto Sans Symbols"/>
              <a:buChar char="▪"/>
            </a:pPr>
            <a:r>
              <a:rPr lang="en-US" sz="2220" u="sng"/>
              <a:t>State v. Varnell</a:t>
            </a:r>
            <a:r>
              <a:rPr lang="en-US" sz="2220"/>
              <a:t>, 155 P.3d 971 (Wash. Ct. App. 2007) (in drug court termination, “the burden is on the State to prove noncompliance with the agreement by a preponderance of the evidence”)</a:t>
            </a:r>
            <a:endParaRPr/>
          </a:p>
          <a:p>
            <a:pPr marL="342900" lvl="0" indent="-342900" algn="l" rtl="0">
              <a:lnSpc>
                <a:spcPct val="80000"/>
              </a:lnSpc>
              <a:spcBef>
                <a:spcPts val="1200"/>
              </a:spcBef>
              <a:spcAft>
                <a:spcPts val="0"/>
              </a:spcAft>
              <a:buSzPts val="2331"/>
              <a:buChar char="►"/>
            </a:pPr>
            <a:r>
              <a:rPr lang="en-US" sz="2590"/>
              <a:t>Hearsay evidence permitted </a:t>
            </a:r>
            <a:endParaRPr/>
          </a:p>
          <a:p>
            <a:pPr marL="692150" lvl="1" indent="-352425" algn="l" rtl="0">
              <a:lnSpc>
                <a:spcPct val="80000"/>
              </a:lnSpc>
              <a:spcBef>
                <a:spcPts val="1200"/>
              </a:spcBef>
              <a:spcAft>
                <a:spcPts val="0"/>
              </a:spcAft>
              <a:buSzPts val="1998"/>
              <a:buFont typeface="Noto Sans Symbols"/>
              <a:buChar char="▪"/>
            </a:pPr>
            <a:r>
              <a:rPr lang="en-US" sz="2220" u="sng"/>
              <a:t>State v. Rogers</a:t>
            </a:r>
            <a:r>
              <a:rPr lang="en-US" sz="2220"/>
              <a:t>, 170 P.3d 881 (Idaho 2007) (revocation process should be flexible enough to consider evidence including letters, affidavits, and other material that would not be admissible in an adversary criminal trial).</a:t>
            </a:r>
            <a:endParaRPr/>
          </a:p>
          <a:p>
            <a:pPr marL="692150" lvl="1" indent="-352425" algn="l" rtl="0">
              <a:lnSpc>
                <a:spcPct val="80000"/>
              </a:lnSpc>
              <a:spcBef>
                <a:spcPts val="1200"/>
              </a:spcBef>
              <a:spcAft>
                <a:spcPts val="0"/>
              </a:spcAft>
              <a:buSzPts val="1998"/>
              <a:buFont typeface="Noto Sans Symbols"/>
              <a:buChar char="▪"/>
            </a:pPr>
            <a:r>
              <a:rPr lang="en-US" sz="2220" u="sng"/>
              <a:t>State v. Shambley</a:t>
            </a:r>
            <a:r>
              <a:rPr lang="en-US" sz="2220"/>
              <a:t>, 795 N.W.2d 884 (Neb. 2011) (hearsay evidence is admissible, but the court may not rely solely on hearsay).</a:t>
            </a:r>
            <a:endParaRPr/>
          </a:p>
          <a:p>
            <a:pPr marL="342900" lvl="0" indent="-194881" algn="l" rtl="0">
              <a:lnSpc>
                <a:spcPct val="80000"/>
              </a:lnSpc>
              <a:spcBef>
                <a:spcPts val="1200"/>
              </a:spcBef>
              <a:spcAft>
                <a:spcPts val="0"/>
              </a:spcAft>
              <a:buSzPts val="2331"/>
              <a:buNone/>
            </a:pPr>
            <a:endParaRPr sz="2590">
              <a:solidFill>
                <a:srgbClr val="000000"/>
              </a:solidFill>
            </a:endParaRPr>
          </a:p>
          <a:p>
            <a:pPr marL="0" lvl="0" indent="0" algn="l" rtl="0">
              <a:lnSpc>
                <a:spcPct val="80000"/>
              </a:lnSpc>
              <a:spcBef>
                <a:spcPts val="1200"/>
              </a:spcBef>
              <a:spcAft>
                <a:spcPts val="0"/>
              </a:spcAft>
              <a:buSzPts val="2331"/>
              <a:buNone/>
            </a:pPr>
            <a:endParaRPr sz="2590">
              <a:solidFill>
                <a:srgbClr val="000000"/>
              </a:solidFill>
            </a:endParaRPr>
          </a:p>
          <a:p>
            <a:pPr marL="342900" lvl="0" indent="-194881" algn="l" rtl="0">
              <a:lnSpc>
                <a:spcPct val="80000"/>
              </a:lnSpc>
              <a:spcBef>
                <a:spcPts val="1200"/>
              </a:spcBef>
              <a:spcAft>
                <a:spcPts val="0"/>
              </a:spcAft>
              <a:buSzPts val="2331"/>
              <a:buNone/>
            </a:pPr>
            <a:endParaRPr sz="2590">
              <a:solidFill>
                <a:srgbClr val="000000"/>
              </a:solidFill>
            </a:endParaRPr>
          </a:p>
          <a:p>
            <a:pPr marL="0" lvl="0" indent="0" algn="l" rtl="0">
              <a:lnSpc>
                <a:spcPct val="80000"/>
              </a:lnSpc>
              <a:spcBef>
                <a:spcPts val="1200"/>
              </a:spcBef>
              <a:spcAft>
                <a:spcPts val="0"/>
              </a:spcAft>
              <a:buSzPts val="2331"/>
              <a:buNone/>
            </a:pPr>
            <a:endParaRPr sz="2590">
              <a:solidFill>
                <a:srgbClr val="000000"/>
              </a:solidFill>
            </a:endParaRPr>
          </a:p>
          <a:p>
            <a:pPr marL="692150" lvl="1" indent="-204406" algn="l" rtl="0">
              <a:lnSpc>
                <a:spcPct val="80000"/>
              </a:lnSpc>
              <a:spcBef>
                <a:spcPts val="1200"/>
              </a:spcBef>
              <a:spcAft>
                <a:spcPts val="0"/>
              </a:spcAft>
              <a:buSzPts val="2331"/>
              <a:buFont typeface="Noto Sans Symbols"/>
              <a:buNone/>
            </a:pPr>
            <a:endParaRPr sz="2590">
              <a:solidFill>
                <a:srgbClr val="000000"/>
              </a:solidFill>
            </a:endParaRPr>
          </a:p>
          <a:p>
            <a:pPr marL="342900" lvl="0" indent="-194881" algn="l" rtl="0">
              <a:lnSpc>
                <a:spcPct val="80000"/>
              </a:lnSpc>
              <a:spcBef>
                <a:spcPts val="1200"/>
              </a:spcBef>
              <a:spcAft>
                <a:spcPts val="0"/>
              </a:spcAft>
              <a:buSzPts val="2331"/>
              <a:buNone/>
            </a:pPr>
            <a:endParaRPr sz="2590">
              <a:solidFill>
                <a:srgbClr val="000000"/>
              </a:solidFill>
            </a:endParaRPr>
          </a:p>
          <a:p>
            <a:pPr marL="342900" lvl="0" indent="-194881" algn="l" rtl="0">
              <a:lnSpc>
                <a:spcPct val="80000"/>
              </a:lnSpc>
              <a:spcBef>
                <a:spcPts val="1200"/>
              </a:spcBef>
              <a:spcAft>
                <a:spcPts val="0"/>
              </a:spcAft>
              <a:buSzPts val="2331"/>
              <a:buNone/>
            </a:pPr>
            <a:endParaRPr sz="2590">
              <a:solidFill>
                <a:srgbClr val="000000"/>
              </a:solidFill>
            </a:endParaRPr>
          </a:p>
          <a:p>
            <a:pPr marL="0" lvl="0" indent="0" algn="l" rtl="0">
              <a:lnSpc>
                <a:spcPct val="80000"/>
              </a:lnSpc>
              <a:spcBef>
                <a:spcPts val="518"/>
              </a:spcBef>
              <a:spcAft>
                <a:spcPts val="0"/>
              </a:spcAft>
              <a:buSzPts val="2331"/>
              <a:buNone/>
            </a:pPr>
            <a:endParaRPr sz="2590"/>
          </a:p>
        </p:txBody>
      </p:sp>
      <p:sp>
        <p:nvSpPr>
          <p:cNvPr id="567" name="Google Shape;567;p69"/>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568" name="Google Shape;568;p69"/>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0"/>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Termination and Judicial Recusal</a:t>
            </a:r>
            <a:endParaRPr/>
          </a:p>
        </p:txBody>
      </p:sp>
      <p:sp>
        <p:nvSpPr>
          <p:cNvPr id="575" name="Google Shape;575;p70"/>
          <p:cNvSpPr txBox="1">
            <a:spLocks noGrp="1"/>
          </p:cNvSpPr>
          <p:nvPr>
            <p:ph type="body" idx="1"/>
          </p:nvPr>
        </p:nvSpPr>
        <p:spPr>
          <a:xfrm>
            <a:off x="339725" y="2133600"/>
            <a:ext cx="8464550" cy="435927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331"/>
              <a:buChar char="►"/>
            </a:pPr>
            <a:r>
              <a:rPr lang="en-US" sz="2590">
                <a:solidFill>
                  <a:srgbClr val="000000"/>
                </a:solidFill>
              </a:rPr>
              <a:t>Can the drug court judge preside over the termination/sentencing hearing?</a:t>
            </a:r>
            <a:endParaRPr/>
          </a:p>
          <a:p>
            <a:pPr marL="342900" lvl="0" indent="-342900" algn="l" rtl="0">
              <a:lnSpc>
                <a:spcPct val="90000"/>
              </a:lnSpc>
              <a:spcBef>
                <a:spcPts val="1200"/>
              </a:spcBef>
              <a:spcAft>
                <a:spcPts val="0"/>
              </a:spcAft>
              <a:buSzPts val="2331"/>
              <a:buChar char="►"/>
            </a:pPr>
            <a:r>
              <a:rPr lang="en-US" sz="2590">
                <a:solidFill>
                  <a:srgbClr val="000000"/>
                </a:solidFill>
              </a:rPr>
              <a:t>The case law is split, but here’s the recommended approach:</a:t>
            </a:r>
            <a:endParaRPr/>
          </a:p>
          <a:p>
            <a:pPr marL="692150" lvl="1" indent="-352425" algn="l" rtl="0">
              <a:lnSpc>
                <a:spcPct val="90000"/>
              </a:lnSpc>
              <a:spcBef>
                <a:spcPts val="1200"/>
              </a:spcBef>
              <a:spcAft>
                <a:spcPts val="0"/>
              </a:spcAft>
              <a:buSzPts val="1998"/>
              <a:buFont typeface="Noto Sans Symbols"/>
              <a:buChar char="▪"/>
            </a:pPr>
            <a:r>
              <a:rPr lang="en-US" sz="2220" u="sng"/>
              <a:t>Alexander v. State</a:t>
            </a:r>
            <a:r>
              <a:rPr lang="en-US" sz="2220"/>
              <a:t>, 48 P. 3d 110 (Okla. Crim. App. 2002) (holding that “if an application to terminate a Drug Court participant is filed, and the defendant objects to the Drug Court team judge hearing the matter by filing a motion to recuse, the defendant’s application for recusal should be granted and the motion to remove the defendant from the Drug Court program should be assigned to another judge for resolution.”)</a:t>
            </a:r>
            <a:endParaRPr/>
          </a:p>
          <a:p>
            <a:pPr marL="692150" lvl="1" indent="-225551" algn="l" rtl="0">
              <a:lnSpc>
                <a:spcPct val="90000"/>
              </a:lnSpc>
              <a:spcBef>
                <a:spcPts val="1200"/>
              </a:spcBef>
              <a:spcAft>
                <a:spcPts val="0"/>
              </a:spcAft>
              <a:buSzPts val="1998"/>
              <a:buFont typeface="Noto Sans Symbols"/>
              <a:buNone/>
            </a:pPr>
            <a:endParaRPr sz="2220">
              <a:solidFill>
                <a:srgbClr val="000000"/>
              </a:solidFill>
            </a:endParaRPr>
          </a:p>
          <a:p>
            <a:pPr marL="0" lvl="0" indent="0" algn="l" rtl="0">
              <a:lnSpc>
                <a:spcPct val="90000"/>
              </a:lnSpc>
              <a:spcBef>
                <a:spcPts val="1200"/>
              </a:spcBef>
              <a:spcAft>
                <a:spcPts val="0"/>
              </a:spcAft>
              <a:buSzPts val="2331"/>
              <a:buNone/>
            </a:pPr>
            <a:endParaRPr sz="2590">
              <a:solidFill>
                <a:srgbClr val="000000"/>
              </a:solidFill>
            </a:endParaRPr>
          </a:p>
          <a:p>
            <a:pPr marL="342900" lvl="0" indent="-194881" algn="l" rtl="0">
              <a:lnSpc>
                <a:spcPct val="90000"/>
              </a:lnSpc>
              <a:spcBef>
                <a:spcPts val="1200"/>
              </a:spcBef>
              <a:spcAft>
                <a:spcPts val="0"/>
              </a:spcAft>
              <a:buSzPts val="2331"/>
              <a:buNone/>
            </a:pPr>
            <a:endParaRPr sz="2590">
              <a:solidFill>
                <a:srgbClr val="000000"/>
              </a:solidFill>
            </a:endParaRPr>
          </a:p>
          <a:p>
            <a:pPr marL="0" lvl="0" indent="0" algn="l" rtl="0">
              <a:lnSpc>
                <a:spcPct val="90000"/>
              </a:lnSpc>
              <a:spcBef>
                <a:spcPts val="1200"/>
              </a:spcBef>
              <a:spcAft>
                <a:spcPts val="0"/>
              </a:spcAft>
              <a:buSzPts val="2331"/>
              <a:buNone/>
            </a:pPr>
            <a:endParaRPr sz="2590">
              <a:solidFill>
                <a:srgbClr val="000000"/>
              </a:solidFill>
            </a:endParaRPr>
          </a:p>
          <a:p>
            <a:pPr marL="692150" lvl="1" indent="-204406" algn="l" rtl="0">
              <a:lnSpc>
                <a:spcPct val="90000"/>
              </a:lnSpc>
              <a:spcBef>
                <a:spcPts val="1200"/>
              </a:spcBef>
              <a:spcAft>
                <a:spcPts val="0"/>
              </a:spcAft>
              <a:buSzPts val="2331"/>
              <a:buFont typeface="Noto Sans Symbols"/>
              <a:buNone/>
            </a:pPr>
            <a:endParaRPr sz="2590">
              <a:solidFill>
                <a:srgbClr val="000000"/>
              </a:solidFill>
            </a:endParaRPr>
          </a:p>
          <a:p>
            <a:pPr marL="342900" lvl="0" indent="-194881" algn="l" rtl="0">
              <a:lnSpc>
                <a:spcPct val="90000"/>
              </a:lnSpc>
              <a:spcBef>
                <a:spcPts val="1200"/>
              </a:spcBef>
              <a:spcAft>
                <a:spcPts val="0"/>
              </a:spcAft>
              <a:buSzPts val="2331"/>
              <a:buNone/>
            </a:pPr>
            <a:endParaRPr sz="2590">
              <a:solidFill>
                <a:srgbClr val="000000"/>
              </a:solidFill>
            </a:endParaRPr>
          </a:p>
          <a:p>
            <a:pPr marL="342900" lvl="0" indent="-194881" algn="l" rtl="0">
              <a:lnSpc>
                <a:spcPct val="90000"/>
              </a:lnSpc>
              <a:spcBef>
                <a:spcPts val="1200"/>
              </a:spcBef>
              <a:spcAft>
                <a:spcPts val="0"/>
              </a:spcAft>
              <a:buSzPts val="2331"/>
              <a:buNone/>
            </a:pPr>
            <a:endParaRPr sz="2590">
              <a:solidFill>
                <a:srgbClr val="000000"/>
              </a:solidFill>
            </a:endParaRPr>
          </a:p>
          <a:p>
            <a:pPr marL="0" lvl="0" indent="0" algn="l" rtl="0">
              <a:lnSpc>
                <a:spcPct val="90000"/>
              </a:lnSpc>
              <a:spcBef>
                <a:spcPts val="518"/>
              </a:spcBef>
              <a:spcAft>
                <a:spcPts val="0"/>
              </a:spcAft>
              <a:buSzPts val="2331"/>
              <a:buNone/>
            </a:pPr>
            <a:endParaRPr sz="2590"/>
          </a:p>
        </p:txBody>
      </p:sp>
      <p:sp>
        <p:nvSpPr>
          <p:cNvPr id="576" name="Google Shape;576;p70"/>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577" name="Google Shape;577;p70"/>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7"/>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dirty="0">
                <a:solidFill>
                  <a:srgbClr val="45858C"/>
                </a:solidFill>
              </a:rPr>
              <a:t>Basis of Termination</a:t>
            </a:r>
            <a:endParaRPr dirty="0"/>
          </a:p>
        </p:txBody>
      </p:sp>
      <p:sp>
        <p:nvSpPr>
          <p:cNvPr id="548" name="Google Shape;548;p67"/>
          <p:cNvSpPr txBox="1">
            <a:spLocks noGrp="1"/>
          </p:cNvSpPr>
          <p:nvPr>
            <p:ph type="body" idx="1"/>
          </p:nvPr>
        </p:nvSpPr>
        <p:spPr>
          <a:xfrm>
            <a:off x="339725" y="1958488"/>
            <a:ext cx="8464550" cy="4359275"/>
          </a:xfrm>
          <a:prstGeom prst="rect">
            <a:avLst/>
          </a:prstGeom>
          <a:noFill/>
          <a:ln>
            <a:noFill/>
          </a:ln>
        </p:spPr>
        <p:txBody>
          <a:bodyPr spcFirstLastPara="1" wrap="square" lIns="91425" tIns="45700" rIns="91425" bIns="45700" anchor="t" anchorCtr="0">
            <a:noAutofit/>
          </a:bodyPr>
          <a:lstStyle/>
          <a:p>
            <a:pPr marL="225425">
              <a:spcBef>
                <a:spcPts val="1200"/>
              </a:spcBef>
            </a:pPr>
            <a:r>
              <a:rPr lang="en-US" sz="3200" dirty="0"/>
              <a:t>Basis of termination</a:t>
            </a:r>
          </a:p>
          <a:p>
            <a:pPr marL="774065" lvl="1" indent="-457200">
              <a:spcBef>
                <a:spcPts val="1200"/>
              </a:spcBef>
              <a:buFont typeface="Wingdings" panose="05000000000000000000" pitchFamily="2" charset="2"/>
              <a:buChar char="§"/>
            </a:pPr>
            <a:r>
              <a:rPr lang="en-US" sz="2800" dirty="0"/>
              <a:t>Valid penological justification</a:t>
            </a:r>
          </a:p>
          <a:p>
            <a:pPr marL="0" indent="0" algn="ctr">
              <a:spcBef>
                <a:spcPts val="1200"/>
              </a:spcBef>
              <a:buNone/>
            </a:pPr>
            <a:r>
              <a:rPr lang="en-US" sz="3200" dirty="0"/>
              <a:t>Is there a difference between termination based on unwillingness to attend treatment v. unavailability of treatment?</a:t>
            </a:r>
          </a:p>
          <a:p>
            <a:pPr marL="692150" lvl="1" indent="-352425">
              <a:spcBef>
                <a:spcPts val="1200"/>
              </a:spcBef>
              <a:buFont typeface="Noto Sans Symbols"/>
              <a:buChar char="▪"/>
            </a:pPr>
            <a:endParaRPr dirty="0">
              <a:solidFill>
                <a:srgbClr val="000000"/>
              </a:solidFill>
            </a:endParaRPr>
          </a:p>
          <a:p>
            <a:pPr marL="342900" lvl="0" indent="-182880" algn="l" rtl="0">
              <a:spcBef>
                <a:spcPts val="1200"/>
              </a:spcBef>
              <a:spcAft>
                <a:spcPts val="0"/>
              </a:spcAft>
              <a:buSzPts val="2520"/>
              <a:buNone/>
            </a:pPr>
            <a:endParaRPr dirty="0">
              <a:solidFill>
                <a:srgbClr val="000000"/>
              </a:solidFill>
            </a:endParaRPr>
          </a:p>
          <a:p>
            <a:pPr marL="0" lvl="0" indent="0" algn="l" rtl="0">
              <a:spcBef>
                <a:spcPts val="1200"/>
              </a:spcBef>
              <a:spcAft>
                <a:spcPts val="0"/>
              </a:spcAft>
              <a:buSzPts val="2520"/>
              <a:buNone/>
            </a:pPr>
            <a:endParaRPr sz="2800" dirty="0">
              <a:solidFill>
                <a:srgbClr val="000000"/>
              </a:solidFill>
            </a:endParaRPr>
          </a:p>
          <a:p>
            <a:pPr marL="692150" lvl="1" indent="-192405" algn="l" rtl="0">
              <a:spcBef>
                <a:spcPts val="1200"/>
              </a:spcBef>
              <a:spcAft>
                <a:spcPts val="0"/>
              </a:spcAft>
              <a:buSzPts val="2520"/>
              <a:buFont typeface="Noto Sans Symbols"/>
              <a:buNone/>
            </a:pPr>
            <a:endParaRPr sz="2800" dirty="0">
              <a:solidFill>
                <a:srgbClr val="000000"/>
              </a:solidFill>
            </a:endParaRPr>
          </a:p>
          <a:p>
            <a:pPr marL="342900" lvl="0" indent="-182880" algn="l" rtl="0">
              <a:spcBef>
                <a:spcPts val="1200"/>
              </a:spcBef>
              <a:spcAft>
                <a:spcPts val="0"/>
              </a:spcAft>
              <a:buSzPts val="2520"/>
              <a:buNone/>
            </a:pPr>
            <a:endParaRPr dirty="0">
              <a:solidFill>
                <a:srgbClr val="000000"/>
              </a:solidFill>
            </a:endParaRPr>
          </a:p>
          <a:p>
            <a:pPr marL="342900" lvl="0" indent="-182880" algn="l" rtl="0">
              <a:spcBef>
                <a:spcPts val="1200"/>
              </a:spcBef>
              <a:spcAft>
                <a:spcPts val="0"/>
              </a:spcAft>
              <a:buSzPts val="2520"/>
              <a:buNone/>
            </a:pPr>
            <a:endParaRPr dirty="0">
              <a:solidFill>
                <a:srgbClr val="000000"/>
              </a:solidFill>
            </a:endParaRPr>
          </a:p>
          <a:p>
            <a:pPr marL="0" lvl="0" indent="0" algn="l" rtl="0">
              <a:spcBef>
                <a:spcPts val="560"/>
              </a:spcBef>
              <a:spcAft>
                <a:spcPts val="0"/>
              </a:spcAft>
              <a:buSzPts val="2520"/>
              <a:buNone/>
            </a:pPr>
            <a:endParaRPr dirty="0"/>
          </a:p>
        </p:txBody>
      </p:sp>
      <p:sp>
        <p:nvSpPr>
          <p:cNvPr id="549" name="Google Shape;549;p67"/>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550" name="Google Shape;550;p67"/>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Tree>
    <p:extLst>
      <p:ext uri="{BB962C8B-B14F-4D97-AF65-F5344CB8AC3E}">
        <p14:creationId xmlns:p14="http://schemas.microsoft.com/office/powerpoint/2010/main" val="3461169881"/>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7"/>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dirty="0">
                <a:solidFill>
                  <a:srgbClr val="45858C"/>
                </a:solidFill>
              </a:rPr>
              <a:t>Basis of Termination</a:t>
            </a:r>
            <a:endParaRPr dirty="0"/>
          </a:p>
        </p:txBody>
      </p:sp>
      <p:sp>
        <p:nvSpPr>
          <p:cNvPr id="548" name="Google Shape;548;p67"/>
          <p:cNvSpPr txBox="1">
            <a:spLocks noGrp="1"/>
          </p:cNvSpPr>
          <p:nvPr>
            <p:ph type="body" idx="1"/>
          </p:nvPr>
        </p:nvSpPr>
        <p:spPr>
          <a:xfrm>
            <a:off x="339725" y="1958488"/>
            <a:ext cx="8464550" cy="4624874"/>
          </a:xfrm>
          <a:prstGeom prst="rect">
            <a:avLst/>
          </a:prstGeom>
          <a:noFill/>
          <a:ln>
            <a:noFill/>
          </a:ln>
        </p:spPr>
        <p:txBody>
          <a:bodyPr spcFirstLastPara="1" wrap="square" lIns="91425" tIns="45700" rIns="91425" bIns="45700" anchor="t" anchorCtr="0">
            <a:normAutofit/>
          </a:bodyPr>
          <a:lstStyle/>
          <a:p>
            <a:pPr marL="682625" lvl="1">
              <a:spcBef>
                <a:spcPts val="1200"/>
              </a:spcBef>
            </a:pPr>
            <a:r>
              <a:rPr lang="en-US" dirty="0"/>
              <a:t>If a participant is terminated from Drug Court because adequate treatment was unavailable to meet his or her clinical needs, fairness dictates the participant should receive credit for the efforts in the program and should not receive an augmented sentence or disposition for the unsuccessful termination. </a:t>
            </a:r>
          </a:p>
          <a:p>
            <a:pPr marL="1139825" lvl="2">
              <a:spcBef>
                <a:spcPts val="1200"/>
              </a:spcBef>
            </a:pPr>
            <a:r>
              <a:rPr lang="en-US" dirty="0"/>
              <a:t>(Bowers, 2007; Justice Policy Institute, 2011; National Association of Criminal Defense Lawyers, 2009) </a:t>
            </a:r>
          </a:p>
          <a:p>
            <a:pPr marL="1597025" lvl="3">
              <a:spcBef>
                <a:spcPts val="1200"/>
              </a:spcBef>
            </a:pPr>
            <a:endParaRPr lang="en-US" dirty="0"/>
          </a:p>
          <a:p>
            <a:pPr marL="692150" lvl="1" indent="-352425">
              <a:spcBef>
                <a:spcPts val="1200"/>
              </a:spcBef>
              <a:buFont typeface="Noto Sans Symbols"/>
              <a:buChar char="▪"/>
            </a:pPr>
            <a:endParaRPr dirty="0">
              <a:solidFill>
                <a:srgbClr val="000000"/>
              </a:solidFill>
            </a:endParaRPr>
          </a:p>
          <a:p>
            <a:pPr marL="342900" lvl="0" indent="-182880" algn="l" rtl="0">
              <a:spcBef>
                <a:spcPts val="1200"/>
              </a:spcBef>
              <a:spcAft>
                <a:spcPts val="0"/>
              </a:spcAft>
              <a:buSzPts val="2520"/>
              <a:buNone/>
            </a:pPr>
            <a:endParaRPr dirty="0">
              <a:solidFill>
                <a:srgbClr val="000000"/>
              </a:solidFill>
            </a:endParaRPr>
          </a:p>
          <a:p>
            <a:pPr marL="0" lvl="0" indent="0" algn="l" rtl="0">
              <a:spcBef>
                <a:spcPts val="1200"/>
              </a:spcBef>
              <a:spcAft>
                <a:spcPts val="0"/>
              </a:spcAft>
              <a:buSzPts val="2520"/>
              <a:buNone/>
            </a:pPr>
            <a:endParaRPr sz="2800" dirty="0">
              <a:solidFill>
                <a:srgbClr val="000000"/>
              </a:solidFill>
            </a:endParaRPr>
          </a:p>
          <a:p>
            <a:pPr marL="692150" lvl="1" indent="-192405" algn="l" rtl="0">
              <a:spcBef>
                <a:spcPts val="1200"/>
              </a:spcBef>
              <a:spcAft>
                <a:spcPts val="0"/>
              </a:spcAft>
              <a:buSzPts val="2520"/>
              <a:buFont typeface="Noto Sans Symbols"/>
              <a:buNone/>
            </a:pPr>
            <a:endParaRPr sz="2800" dirty="0">
              <a:solidFill>
                <a:srgbClr val="000000"/>
              </a:solidFill>
            </a:endParaRPr>
          </a:p>
          <a:p>
            <a:pPr marL="342900" lvl="0" indent="-182880" algn="l" rtl="0">
              <a:spcBef>
                <a:spcPts val="1200"/>
              </a:spcBef>
              <a:spcAft>
                <a:spcPts val="0"/>
              </a:spcAft>
              <a:buSzPts val="2520"/>
              <a:buNone/>
            </a:pPr>
            <a:endParaRPr dirty="0">
              <a:solidFill>
                <a:srgbClr val="000000"/>
              </a:solidFill>
            </a:endParaRPr>
          </a:p>
          <a:p>
            <a:pPr marL="342900" lvl="0" indent="-182880" algn="l" rtl="0">
              <a:spcBef>
                <a:spcPts val="1200"/>
              </a:spcBef>
              <a:spcAft>
                <a:spcPts val="0"/>
              </a:spcAft>
              <a:buSzPts val="2520"/>
              <a:buNone/>
            </a:pPr>
            <a:endParaRPr dirty="0">
              <a:solidFill>
                <a:srgbClr val="000000"/>
              </a:solidFill>
            </a:endParaRPr>
          </a:p>
          <a:p>
            <a:pPr marL="0" lvl="0" indent="0" algn="l" rtl="0">
              <a:spcBef>
                <a:spcPts val="560"/>
              </a:spcBef>
              <a:spcAft>
                <a:spcPts val="0"/>
              </a:spcAft>
              <a:buSzPts val="2520"/>
              <a:buNone/>
            </a:pPr>
            <a:endParaRPr dirty="0"/>
          </a:p>
        </p:txBody>
      </p:sp>
      <p:sp>
        <p:nvSpPr>
          <p:cNvPr id="549" name="Google Shape;549;p67"/>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550" name="Google Shape;550;p67"/>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Tree>
    <p:extLst>
      <p:ext uri="{BB962C8B-B14F-4D97-AF65-F5344CB8AC3E}">
        <p14:creationId xmlns:p14="http://schemas.microsoft.com/office/powerpoint/2010/main" val="1050554118"/>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1"/>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Resources</a:t>
            </a:r>
            <a:endParaRPr/>
          </a:p>
        </p:txBody>
      </p:sp>
      <p:sp>
        <p:nvSpPr>
          <p:cNvPr id="584" name="Google Shape;584;p71"/>
          <p:cNvSpPr txBox="1">
            <a:spLocks noGrp="1"/>
          </p:cNvSpPr>
          <p:nvPr>
            <p:ph type="body" idx="1"/>
          </p:nvPr>
        </p:nvSpPr>
        <p:spPr>
          <a:xfrm>
            <a:off x="339725" y="2133600"/>
            <a:ext cx="8464550" cy="4359275"/>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142"/>
              <a:buChar char="►"/>
            </a:pPr>
            <a:r>
              <a:rPr lang="en-US" sz="2380">
                <a:solidFill>
                  <a:srgbClr val="000000"/>
                </a:solidFill>
              </a:rPr>
              <a:t>The Drug Court Judicial Benchbook</a:t>
            </a:r>
            <a:endParaRPr/>
          </a:p>
          <a:p>
            <a:pPr marL="0" lvl="0" indent="0" algn="l" rtl="0">
              <a:lnSpc>
                <a:spcPct val="80000"/>
              </a:lnSpc>
              <a:spcBef>
                <a:spcPts val="1200"/>
              </a:spcBef>
              <a:spcAft>
                <a:spcPts val="0"/>
              </a:spcAft>
              <a:buSzPts val="2142"/>
              <a:buNone/>
            </a:pPr>
            <a:r>
              <a:rPr lang="en-US" sz="2380" u="sng">
                <a:solidFill>
                  <a:srgbClr val="000000"/>
                </a:solidFill>
                <a:hlinkClick r:id="rId3"/>
              </a:rPr>
              <a:t>https://www.ndci.org/sites/default/files/nadcp/14146_NDCI_Benchbook_v6.pdf</a:t>
            </a:r>
            <a:endParaRPr sz="2380">
              <a:solidFill>
                <a:srgbClr val="000000"/>
              </a:solidFill>
            </a:endParaRPr>
          </a:p>
          <a:p>
            <a:pPr marL="0" lvl="0" indent="0" algn="l" rtl="0">
              <a:lnSpc>
                <a:spcPct val="80000"/>
              </a:lnSpc>
              <a:spcBef>
                <a:spcPts val="1200"/>
              </a:spcBef>
              <a:spcAft>
                <a:spcPts val="0"/>
              </a:spcAft>
              <a:buSzPts val="2142"/>
              <a:buNone/>
            </a:pPr>
            <a:endParaRPr sz="2380">
              <a:solidFill>
                <a:srgbClr val="000000"/>
              </a:solidFill>
            </a:endParaRPr>
          </a:p>
          <a:p>
            <a:pPr marL="342900" lvl="0" indent="-342900" algn="l" rtl="0">
              <a:lnSpc>
                <a:spcPct val="80000"/>
              </a:lnSpc>
              <a:spcBef>
                <a:spcPts val="1200"/>
              </a:spcBef>
              <a:spcAft>
                <a:spcPts val="0"/>
              </a:spcAft>
              <a:buSzPts val="2142"/>
              <a:buChar char="►"/>
            </a:pPr>
            <a:r>
              <a:rPr lang="en-US" sz="2380">
                <a:solidFill>
                  <a:srgbClr val="000000"/>
                </a:solidFill>
              </a:rPr>
              <a:t>NDCI’s legal resource webpage</a:t>
            </a:r>
            <a:endParaRPr/>
          </a:p>
          <a:p>
            <a:pPr marL="0" lvl="0" indent="0" algn="l" rtl="0">
              <a:lnSpc>
                <a:spcPct val="80000"/>
              </a:lnSpc>
              <a:spcBef>
                <a:spcPts val="1200"/>
              </a:spcBef>
              <a:spcAft>
                <a:spcPts val="0"/>
              </a:spcAft>
              <a:buSzPts val="2142"/>
              <a:buNone/>
            </a:pPr>
            <a:r>
              <a:rPr lang="en-US" sz="2380" u="sng">
                <a:solidFill>
                  <a:srgbClr val="000000"/>
                </a:solidFill>
                <a:hlinkClick r:id="rId4"/>
              </a:rPr>
              <a:t>https://www.ndci.org/resources/law/</a:t>
            </a:r>
            <a:endParaRPr sz="2380">
              <a:solidFill>
                <a:srgbClr val="000000"/>
              </a:solidFill>
            </a:endParaRPr>
          </a:p>
          <a:p>
            <a:pPr marL="0" lvl="0" indent="0" algn="l" rtl="0">
              <a:lnSpc>
                <a:spcPct val="80000"/>
              </a:lnSpc>
              <a:spcBef>
                <a:spcPts val="1200"/>
              </a:spcBef>
              <a:spcAft>
                <a:spcPts val="0"/>
              </a:spcAft>
              <a:buSzPts val="2142"/>
              <a:buNone/>
            </a:pPr>
            <a:endParaRPr sz="2380">
              <a:solidFill>
                <a:srgbClr val="000000"/>
              </a:solidFill>
            </a:endParaRPr>
          </a:p>
          <a:p>
            <a:pPr marL="342900" lvl="0" indent="-342900" algn="l" rtl="0">
              <a:lnSpc>
                <a:spcPct val="80000"/>
              </a:lnSpc>
              <a:spcBef>
                <a:spcPts val="1200"/>
              </a:spcBef>
              <a:spcAft>
                <a:spcPts val="0"/>
              </a:spcAft>
              <a:buSzPts val="2142"/>
              <a:buChar char="►"/>
            </a:pPr>
            <a:r>
              <a:rPr lang="en-US" sz="2380">
                <a:solidFill>
                  <a:srgbClr val="000000"/>
                </a:solidFill>
              </a:rPr>
              <a:t>Legal Action Center resources (</a:t>
            </a:r>
            <a:r>
              <a:rPr lang="en-US" sz="2380" u="sng">
                <a:solidFill>
                  <a:srgbClr val="000000"/>
                </a:solidFill>
                <a:hlinkClick r:id="rId5"/>
              </a:rPr>
              <a:t>www.lac.org</a:t>
            </a:r>
            <a:r>
              <a:rPr lang="en-US" sz="2380">
                <a:solidFill>
                  <a:srgbClr val="000000"/>
                </a:solidFill>
              </a:rPr>
              <a:t>) </a:t>
            </a:r>
            <a:endParaRPr/>
          </a:p>
          <a:p>
            <a:pPr marL="692150" lvl="1" indent="-342900" algn="l" rtl="0">
              <a:lnSpc>
                <a:spcPct val="80000"/>
              </a:lnSpc>
              <a:spcBef>
                <a:spcPts val="1200"/>
              </a:spcBef>
              <a:spcAft>
                <a:spcPts val="0"/>
              </a:spcAft>
              <a:buSzPts val="1836"/>
              <a:buFont typeface="Noto Sans Symbols"/>
              <a:buChar char="▪"/>
            </a:pPr>
            <a:r>
              <a:rPr lang="en-US" sz="2040">
                <a:solidFill>
                  <a:srgbClr val="000000"/>
                </a:solidFill>
              </a:rPr>
              <a:t>Medication Assisted Treatment in Drug Courts</a:t>
            </a:r>
            <a:endParaRPr/>
          </a:p>
          <a:p>
            <a:pPr marL="692150" lvl="1" indent="-342900" algn="l" rtl="0">
              <a:lnSpc>
                <a:spcPct val="80000"/>
              </a:lnSpc>
              <a:spcBef>
                <a:spcPts val="1200"/>
              </a:spcBef>
              <a:spcAft>
                <a:spcPts val="0"/>
              </a:spcAft>
              <a:buSzPts val="1836"/>
              <a:buFont typeface="Noto Sans Symbols"/>
              <a:buChar char="▪"/>
            </a:pPr>
            <a:r>
              <a:rPr lang="en-US" sz="2040">
                <a:solidFill>
                  <a:srgbClr val="000000"/>
                </a:solidFill>
              </a:rPr>
              <a:t>Confidentiality and Communication</a:t>
            </a:r>
            <a:endParaRPr/>
          </a:p>
          <a:p>
            <a:pPr marL="692150" lvl="1" indent="-235839" algn="l" rtl="0">
              <a:lnSpc>
                <a:spcPct val="80000"/>
              </a:lnSpc>
              <a:spcBef>
                <a:spcPts val="1200"/>
              </a:spcBef>
              <a:spcAft>
                <a:spcPts val="0"/>
              </a:spcAft>
              <a:buSzPts val="1836"/>
              <a:buFont typeface="Noto Sans Symbols"/>
              <a:buNone/>
            </a:pPr>
            <a:endParaRPr sz="2040">
              <a:solidFill>
                <a:srgbClr val="000000"/>
              </a:solidFill>
            </a:endParaRPr>
          </a:p>
          <a:p>
            <a:pPr marL="0" lvl="0" indent="0" algn="l" rtl="0">
              <a:lnSpc>
                <a:spcPct val="80000"/>
              </a:lnSpc>
              <a:spcBef>
                <a:spcPts val="1200"/>
              </a:spcBef>
              <a:spcAft>
                <a:spcPts val="0"/>
              </a:spcAft>
              <a:buSzPts val="2142"/>
              <a:buNone/>
            </a:pPr>
            <a:endParaRPr sz="2380">
              <a:solidFill>
                <a:srgbClr val="000000"/>
              </a:solidFill>
            </a:endParaRPr>
          </a:p>
          <a:p>
            <a:pPr marL="342900" lvl="0" indent="-206883" algn="l" rtl="0">
              <a:lnSpc>
                <a:spcPct val="80000"/>
              </a:lnSpc>
              <a:spcBef>
                <a:spcPts val="1200"/>
              </a:spcBef>
              <a:spcAft>
                <a:spcPts val="0"/>
              </a:spcAft>
              <a:buSzPts val="2142"/>
              <a:buNone/>
            </a:pPr>
            <a:endParaRPr sz="2380">
              <a:solidFill>
                <a:srgbClr val="000000"/>
              </a:solidFill>
            </a:endParaRPr>
          </a:p>
          <a:p>
            <a:pPr marL="0" lvl="0" indent="0" algn="l" rtl="0">
              <a:lnSpc>
                <a:spcPct val="80000"/>
              </a:lnSpc>
              <a:spcBef>
                <a:spcPts val="1200"/>
              </a:spcBef>
              <a:spcAft>
                <a:spcPts val="0"/>
              </a:spcAft>
              <a:buSzPts val="2142"/>
              <a:buNone/>
            </a:pPr>
            <a:endParaRPr sz="2380">
              <a:solidFill>
                <a:srgbClr val="000000"/>
              </a:solidFill>
            </a:endParaRPr>
          </a:p>
          <a:p>
            <a:pPr marL="692150" lvl="1" indent="-216408" algn="l" rtl="0">
              <a:lnSpc>
                <a:spcPct val="80000"/>
              </a:lnSpc>
              <a:spcBef>
                <a:spcPts val="1200"/>
              </a:spcBef>
              <a:spcAft>
                <a:spcPts val="0"/>
              </a:spcAft>
              <a:buSzPts val="2142"/>
              <a:buFont typeface="Noto Sans Symbols"/>
              <a:buNone/>
            </a:pPr>
            <a:endParaRPr sz="2380">
              <a:solidFill>
                <a:srgbClr val="000000"/>
              </a:solidFill>
            </a:endParaRPr>
          </a:p>
          <a:p>
            <a:pPr marL="342900" lvl="0" indent="-206883" algn="l" rtl="0">
              <a:lnSpc>
                <a:spcPct val="80000"/>
              </a:lnSpc>
              <a:spcBef>
                <a:spcPts val="1200"/>
              </a:spcBef>
              <a:spcAft>
                <a:spcPts val="0"/>
              </a:spcAft>
              <a:buSzPts val="2142"/>
              <a:buNone/>
            </a:pPr>
            <a:endParaRPr sz="2380">
              <a:solidFill>
                <a:srgbClr val="000000"/>
              </a:solidFill>
            </a:endParaRPr>
          </a:p>
          <a:p>
            <a:pPr marL="342900" lvl="0" indent="-206883" algn="l" rtl="0">
              <a:lnSpc>
                <a:spcPct val="80000"/>
              </a:lnSpc>
              <a:spcBef>
                <a:spcPts val="1200"/>
              </a:spcBef>
              <a:spcAft>
                <a:spcPts val="0"/>
              </a:spcAft>
              <a:buSzPts val="2142"/>
              <a:buNone/>
            </a:pPr>
            <a:endParaRPr sz="2380">
              <a:solidFill>
                <a:srgbClr val="000000"/>
              </a:solidFill>
            </a:endParaRPr>
          </a:p>
          <a:p>
            <a:pPr marL="0" lvl="0" indent="0" algn="l" rtl="0">
              <a:lnSpc>
                <a:spcPct val="80000"/>
              </a:lnSpc>
              <a:spcBef>
                <a:spcPts val="476"/>
              </a:spcBef>
              <a:spcAft>
                <a:spcPts val="0"/>
              </a:spcAft>
              <a:buSzPts val="2142"/>
              <a:buNone/>
            </a:pPr>
            <a:endParaRPr sz="2380"/>
          </a:p>
        </p:txBody>
      </p:sp>
      <p:sp>
        <p:nvSpPr>
          <p:cNvPr id="585" name="Google Shape;585;p71"/>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586" name="Google Shape;586;p71"/>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2"/>
          <p:cNvSpPr txBox="1"/>
          <p:nvPr/>
        </p:nvSpPr>
        <p:spPr>
          <a:xfrm>
            <a:off x="266244" y="5022850"/>
            <a:ext cx="7053852" cy="14700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3600"/>
              <a:buFont typeface="Arial"/>
              <a:buNone/>
            </a:pPr>
            <a:endParaRPr sz="3600" b="1">
              <a:solidFill>
                <a:srgbClr val="E6A035"/>
              </a:solidFill>
              <a:latin typeface="Arial"/>
              <a:ea typeface="Arial"/>
              <a:cs typeface="Arial"/>
              <a:sym typeface="Arial"/>
            </a:endParaRPr>
          </a:p>
        </p:txBody>
      </p:sp>
      <p:pic>
        <p:nvPicPr>
          <p:cNvPr id="593" name="Google Shape;593;p72"/>
          <p:cNvPicPr preferRelativeResize="0"/>
          <p:nvPr/>
        </p:nvPicPr>
        <p:blipFill rotWithShape="1">
          <a:blip r:embed="rId3">
            <a:alphaModFix/>
          </a:blip>
          <a:srcRect/>
          <a:stretch/>
        </p:blipFill>
        <p:spPr>
          <a:xfrm>
            <a:off x="5989871" y="5022850"/>
            <a:ext cx="3154129" cy="1472454"/>
          </a:xfrm>
          <a:prstGeom prst="rect">
            <a:avLst/>
          </a:prstGeom>
          <a:noFill/>
          <a:ln>
            <a:noFill/>
          </a:ln>
        </p:spPr>
      </p:pic>
      <p:sp>
        <p:nvSpPr>
          <p:cNvPr id="594" name="Google Shape;594;p72"/>
          <p:cNvSpPr txBox="1"/>
          <p:nvPr/>
        </p:nvSpPr>
        <p:spPr>
          <a:xfrm>
            <a:off x="835250" y="482600"/>
            <a:ext cx="7177500" cy="3992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dirty="0">
              <a:solidFill>
                <a:schemeClr val="dk1"/>
              </a:solidFill>
              <a:latin typeface="Arial"/>
              <a:ea typeface="Arial"/>
              <a:cs typeface="Arial"/>
              <a:sym typeface="Arial"/>
            </a:endParaRPr>
          </a:p>
          <a:p>
            <a:pPr marL="0" marR="0" lvl="0" indent="0" algn="l" rtl="0">
              <a:spcBef>
                <a:spcPts val="0"/>
              </a:spcBef>
              <a:spcAft>
                <a:spcPts val="0"/>
              </a:spcAft>
              <a:buNone/>
            </a:pPr>
            <a:r>
              <a:rPr lang="en-US" sz="2800" b="1" dirty="0">
                <a:solidFill>
                  <a:schemeClr val="dk1"/>
                </a:solidFill>
                <a:latin typeface="Arial"/>
                <a:ea typeface="Arial"/>
                <a:cs typeface="Arial"/>
                <a:sym typeface="Arial"/>
              </a:rPr>
              <a:t>Monica Christofferson</a:t>
            </a:r>
            <a:endParaRPr dirty="0"/>
          </a:p>
          <a:p>
            <a:pPr marL="0" marR="0" lvl="0" indent="0" algn="l" rtl="0">
              <a:spcBef>
                <a:spcPts val="0"/>
              </a:spcBef>
              <a:spcAft>
                <a:spcPts val="0"/>
              </a:spcAft>
              <a:buNone/>
            </a:pPr>
            <a:r>
              <a:rPr lang="en-US" sz="2800">
                <a:solidFill>
                  <a:schemeClr val="dk1"/>
                </a:solidFill>
                <a:latin typeface="Arial"/>
                <a:ea typeface="Arial"/>
                <a:cs typeface="Arial"/>
                <a:sym typeface="Arial"/>
              </a:rPr>
              <a:t>Associate Director </a:t>
            </a:r>
            <a:endParaRPr dirty="0"/>
          </a:p>
          <a:p>
            <a:pPr marL="0" marR="0" lvl="0" indent="0" algn="l" rtl="0">
              <a:spcBef>
                <a:spcPts val="0"/>
              </a:spcBef>
              <a:spcAft>
                <a:spcPts val="0"/>
              </a:spcAft>
              <a:buNone/>
            </a:pPr>
            <a:r>
              <a:rPr lang="en-US" sz="2800" dirty="0">
                <a:solidFill>
                  <a:schemeClr val="dk1"/>
                </a:solidFill>
                <a:latin typeface="Arial"/>
                <a:ea typeface="Arial"/>
                <a:cs typeface="Arial"/>
                <a:sym typeface="Arial"/>
              </a:rPr>
              <a:t>National Technical Assistance</a:t>
            </a:r>
            <a:endParaRPr dirty="0"/>
          </a:p>
          <a:p>
            <a:pPr marL="0" marR="0" lvl="0" indent="0" algn="l" rtl="0">
              <a:spcBef>
                <a:spcPts val="0"/>
              </a:spcBef>
              <a:spcAft>
                <a:spcPts val="0"/>
              </a:spcAft>
              <a:buNone/>
            </a:pPr>
            <a:r>
              <a:rPr lang="en-US" sz="2800" dirty="0">
                <a:solidFill>
                  <a:schemeClr val="dk1"/>
                </a:solidFill>
                <a:latin typeface="Arial"/>
                <a:ea typeface="Arial"/>
                <a:cs typeface="Arial"/>
                <a:sym typeface="Arial"/>
              </a:rPr>
              <a:t>Center for Court Innovation</a:t>
            </a:r>
            <a:endParaRPr dirty="0"/>
          </a:p>
          <a:p>
            <a:pPr marL="0" marR="0" lvl="0" indent="0" algn="l" rtl="0">
              <a:spcBef>
                <a:spcPts val="0"/>
              </a:spcBef>
              <a:spcAft>
                <a:spcPts val="0"/>
              </a:spcAft>
              <a:buNone/>
            </a:pPr>
            <a:r>
              <a:rPr lang="en-US" sz="2800" dirty="0">
                <a:solidFill>
                  <a:schemeClr val="dk1"/>
                </a:solidFill>
                <a:latin typeface="Arial"/>
                <a:ea typeface="Arial"/>
                <a:cs typeface="Arial"/>
                <a:sym typeface="Arial"/>
              </a:rPr>
              <a:t>520 8</a:t>
            </a:r>
            <a:r>
              <a:rPr lang="en-US" sz="2800" baseline="30000" dirty="0">
                <a:solidFill>
                  <a:schemeClr val="dk1"/>
                </a:solidFill>
                <a:latin typeface="Arial"/>
                <a:ea typeface="Arial"/>
                <a:cs typeface="Arial"/>
                <a:sym typeface="Arial"/>
              </a:rPr>
              <a:t>th</a:t>
            </a:r>
            <a:r>
              <a:rPr lang="en-US" sz="2800" dirty="0">
                <a:solidFill>
                  <a:schemeClr val="dk1"/>
                </a:solidFill>
                <a:latin typeface="Arial"/>
                <a:ea typeface="Arial"/>
                <a:cs typeface="Arial"/>
                <a:sym typeface="Arial"/>
              </a:rPr>
              <a:t> Ave., </a:t>
            </a:r>
            <a:endParaRPr dirty="0"/>
          </a:p>
          <a:p>
            <a:pPr marL="0" marR="0" lvl="0" indent="0" algn="l" rtl="0">
              <a:spcBef>
                <a:spcPts val="0"/>
              </a:spcBef>
              <a:spcAft>
                <a:spcPts val="0"/>
              </a:spcAft>
              <a:buNone/>
            </a:pPr>
            <a:r>
              <a:rPr lang="en-US" sz="2800" dirty="0">
                <a:solidFill>
                  <a:schemeClr val="dk1"/>
                </a:solidFill>
                <a:latin typeface="Arial"/>
                <a:ea typeface="Arial"/>
                <a:cs typeface="Arial"/>
                <a:sym typeface="Arial"/>
              </a:rPr>
              <a:t>New York, NY 10018</a:t>
            </a:r>
            <a:endParaRPr dirty="0"/>
          </a:p>
          <a:p>
            <a:pPr marL="0" marR="0" lvl="0" indent="0" algn="l" rtl="0">
              <a:spcBef>
                <a:spcPts val="0"/>
              </a:spcBef>
              <a:spcAft>
                <a:spcPts val="0"/>
              </a:spcAft>
              <a:buNone/>
            </a:pPr>
            <a:r>
              <a:rPr lang="en-US" sz="2800" dirty="0">
                <a:solidFill>
                  <a:schemeClr val="dk1"/>
                </a:solidFill>
                <a:latin typeface="Arial"/>
                <a:ea typeface="Arial"/>
                <a:cs typeface="Arial"/>
                <a:sym typeface="Arial"/>
              </a:rPr>
              <a:t>(440) 864-6259</a:t>
            </a:r>
            <a:endParaRPr dirty="0"/>
          </a:p>
          <a:p>
            <a:pPr marL="0" marR="0" lvl="0" indent="0" algn="l" rtl="0">
              <a:spcBef>
                <a:spcPts val="0"/>
              </a:spcBef>
              <a:spcAft>
                <a:spcPts val="0"/>
              </a:spcAft>
              <a:buNone/>
            </a:pPr>
            <a:r>
              <a:rPr lang="en-US" sz="2800" u="sng" dirty="0">
                <a:solidFill>
                  <a:schemeClr val="dk1"/>
                </a:solidFill>
                <a:latin typeface="Arial"/>
                <a:ea typeface="Arial"/>
                <a:cs typeface="Arial"/>
                <a:sym typeface="Arial"/>
                <a:hlinkClick r:id="rId4"/>
              </a:rPr>
              <a:t>christoffersonm@courtinnovation.org</a:t>
            </a:r>
            <a:endParaRPr sz="2800" dirty="0">
              <a:solidFill>
                <a:schemeClr val="dk1"/>
              </a:solidFill>
              <a:latin typeface="Arial"/>
              <a:ea typeface="Arial"/>
              <a:cs typeface="Arial"/>
              <a:sym typeface="Aria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ctrTitle"/>
          </p:nvPr>
        </p:nvSpPr>
        <p:spPr>
          <a:xfrm>
            <a:off x="652371" y="1784004"/>
            <a:ext cx="8019189" cy="17516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4800"/>
              <a:buFont typeface="Arial"/>
              <a:buNone/>
            </a:pPr>
            <a:r>
              <a:rPr lang="en-US" sz="4800">
                <a:solidFill>
                  <a:srgbClr val="45858C"/>
                </a:solidFill>
              </a:rPr>
              <a:t>1. Eligibility</a:t>
            </a:r>
            <a:endParaRPr/>
          </a:p>
        </p:txBody>
      </p:sp>
      <p:sp>
        <p:nvSpPr>
          <p:cNvPr id="140" name="Google Shape;140;p19"/>
          <p:cNvSpPr txBox="1"/>
          <p:nvPr/>
        </p:nvSpPr>
        <p:spPr>
          <a:xfrm>
            <a:off x="266244" y="5022850"/>
            <a:ext cx="7053852" cy="14700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3600"/>
              <a:buFont typeface="Arial"/>
              <a:buNone/>
            </a:pPr>
            <a:endParaRPr sz="3600" b="1" i="0" u="none" strike="noStrike" cap="none">
              <a:solidFill>
                <a:srgbClr val="E6A035"/>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Eligibility Considerations</a:t>
            </a:r>
            <a:endParaRPr/>
          </a:p>
        </p:txBody>
      </p:sp>
      <p:sp>
        <p:nvSpPr>
          <p:cNvPr id="147" name="Google Shape;147;p20"/>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520"/>
              <a:buNone/>
            </a:pPr>
            <a:r>
              <a:rPr lang="en-US" u="sng"/>
              <a:t>Practical considerations</a:t>
            </a:r>
            <a:endParaRPr/>
          </a:p>
          <a:p>
            <a:pPr marL="342900" lvl="0" indent="-342900" algn="l" rtl="0">
              <a:spcBef>
                <a:spcPts val="560"/>
              </a:spcBef>
              <a:spcAft>
                <a:spcPts val="0"/>
              </a:spcAft>
              <a:buSzPts val="2520"/>
              <a:buChar char="►"/>
            </a:pPr>
            <a:r>
              <a:rPr lang="en-US"/>
              <a:t>Current charge and criminal history</a:t>
            </a:r>
            <a:endParaRPr/>
          </a:p>
          <a:p>
            <a:pPr marL="342900" lvl="0" indent="-342900" algn="l" rtl="0">
              <a:spcBef>
                <a:spcPts val="560"/>
              </a:spcBef>
              <a:spcAft>
                <a:spcPts val="0"/>
              </a:spcAft>
              <a:buSzPts val="2520"/>
              <a:buChar char="►"/>
            </a:pPr>
            <a:r>
              <a:rPr lang="en-US"/>
              <a:t>Criminogenic risk-need profile (usually HR/HN)</a:t>
            </a:r>
            <a:endParaRPr/>
          </a:p>
          <a:p>
            <a:pPr marL="342900" lvl="0" indent="-342900" algn="l" rtl="0">
              <a:spcBef>
                <a:spcPts val="560"/>
              </a:spcBef>
              <a:spcAft>
                <a:spcPts val="0"/>
              </a:spcAft>
              <a:buSzPts val="2520"/>
              <a:buChar char="►"/>
            </a:pPr>
            <a:r>
              <a:rPr lang="en-US" sz="2800"/>
              <a:t>Availability of appropriate treatment services</a:t>
            </a:r>
            <a:endParaRPr/>
          </a:p>
          <a:p>
            <a:pPr marL="342900" lvl="0" indent="-342900" algn="l" rtl="0">
              <a:spcBef>
                <a:spcPts val="560"/>
              </a:spcBef>
              <a:spcAft>
                <a:spcPts val="0"/>
              </a:spcAft>
              <a:buSzPts val="2520"/>
              <a:buChar char="►"/>
            </a:pPr>
            <a:r>
              <a:rPr lang="en-US"/>
              <a:t>Drug court’s overall capacity</a:t>
            </a:r>
            <a:endParaRPr/>
          </a:p>
          <a:p>
            <a:pPr marL="0" lvl="0" indent="0" algn="l" rtl="0">
              <a:spcBef>
                <a:spcPts val="560"/>
              </a:spcBef>
              <a:spcAft>
                <a:spcPts val="0"/>
              </a:spcAft>
              <a:buSzPts val="2520"/>
              <a:buNone/>
            </a:pPr>
            <a:endParaRPr u="sng"/>
          </a:p>
          <a:p>
            <a:pPr marL="0" lvl="0" indent="0" algn="l" rtl="0">
              <a:spcBef>
                <a:spcPts val="560"/>
              </a:spcBef>
              <a:spcAft>
                <a:spcPts val="0"/>
              </a:spcAft>
              <a:buSzPts val="2520"/>
              <a:buNone/>
            </a:pPr>
            <a:r>
              <a:rPr lang="en-US" u="sng"/>
              <a:t>Legal considerations</a:t>
            </a:r>
            <a:endParaRPr/>
          </a:p>
          <a:p>
            <a:pPr marL="342900" lvl="0" indent="-342900" algn="l" rtl="0">
              <a:spcBef>
                <a:spcPts val="560"/>
              </a:spcBef>
              <a:spcAft>
                <a:spcPts val="0"/>
              </a:spcAft>
              <a:buSzPts val="2520"/>
              <a:buChar char="►"/>
            </a:pPr>
            <a:r>
              <a:rPr lang="en-US"/>
              <a:t>Equal protection</a:t>
            </a:r>
            <a:endParaRPr/>
          </a:p>
          <a:p>
            <a:pPr marL="342900" lvl="0" indent="-182880" algn="l" rtl="0">
              <a:spcBef>
                <a:spcPts val="560"/>
              </a:spcBef>
              <a:spcAft>
                <a:spcPts val="0"/>
              </a:spcAft>
              <a:buSzPts val="2520"/>
              <a:buNone/>
            </a:pPr>
            <a:endParaRPr sz="2800"/>
          </a:p>
        </p:txBody>
      </p:sp>
      <p:sp>
        <p:nvSpPr>
          <p:cNvPr id="148" name="Google Shape;148;p20"/>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149" name="Google Shape;149;p20"/>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339725" y="274638"/>
            <a:ext cx="8464550" cy="13255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5858C"/>
              </a:buClr>
              <a:buSzPts val="3600"/>
              <a:buFont typeface="Arial"/>
              <a:buNone/>
            </a:pPr>
            <a:r>
              <a:rPr lang="en-US">
                <a:solidFill>
                  <a:srgbClr val="45858C"/>
                </a:solidFill>
              </a:rPr>
              <a:t>Equal Protection</a:t>
            </a:r>
            <a:endParaRPr/>
          </a:p>
        </p:txBody>
      </p:sp>
      <p:sp>
        <p:nvSpPr>
          <p:cNvPr id="155" name="Google Shape;155;p21"/>
          <p:cNvSpPr txBox="1">
            <a:spLocks noGrp="1"/>
          </p:cNvSpPr>
          <p:nvPr>
            <p:ph type="body" idx="1"/>
          </p:nvPr>
        </p:nvSpPr>
        <p:spPr>
          <a:xfrm>
            <a:off x="339724" y="2133600"/>
            <a:ext cx="8488327" cy="426514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520"/>
              <a:buChar char="►"/>
            </a:pPr>
            <a:r>
              <a:rPr lang="en-US"/>
              <a:t>14</a:t>
            </a:r>
            <a:r>
              <a:rPr lang="en-US" baseline="30000"/>
              <a:t>th</a:t>
            </a:r>
            <a:r>
              <a:rPr lang="en-US"/>
              <a:t> Amendment EP clause: requires states to treat similarly situated persons in like manner. </a:t>
            </a:r>
            <a:endParaRPr/>
          </a:p>
          <a:p>
            <a:pPr marL="342900" lvl="0" indent="-342900" algn="l" rtl="0">
              <a:spcBef>
                <a:spcPts val="560"/>
              </a:spcBef>
              <a:spcAft>
                <a:spcPts val="0"/>
              </a:spcAft>
              <a:buSzPts val="2520"/>
              <a:buChar char="►"/>
            </a:pPr>
            <a:r>
              <a:rPr lang="en-US"/>
              <a:t>Courts use three tests:</a:t>
            </a:r>
            <a:endParaRPr/>
          </a:p>
          <a:p>
            <a:pPr marL="692150" lvl="1" indent="-352425" algn="l" rtl="0">
              <a:spcBef>
                <a:spcPts val="480"/>
              </a:spcBef>
              <a:spcAft>
                <a:spcPts val="0"/>
              </a:spcAft>
              <a:buSzPts val="2160"/>
              <a:buFont typeface="Noto Sans Symbols"/>
              <a:buChar char="▪"/>
            </a:pPr>
            <a:r>
              <a:rPr lang="en-US"/>
              <a:t>Strict scrutiny: used when there’s a “fundamental right” or a “suspect class” at issue (race, religion, national origin, alienage)</a:t>
            </a:r>
            <a:endParaRPr/>
          </a:p>
          <a:p>
            <a:pPr marL="692150" lvl="1" indent="-352425" algn="l" rtl="0">
              <a:spcBef>
                <a:spcPts val="480"/>
              </a:spcBef>
              <a:spcAft>
                <a:spcPts val="0"/>
              </a:spcAft>
              <a:buSzPts val="2160"/>
              <a:buFont typeface="Noto Sans Symbols"/>
              <a:buChar char="▪"/>
            </a:pPr>
            <a:r>
              <a:rPr lang="en-US"/>
              <a:t>Intermediate scrutiny: used when there is a “semi-suspect” class at issue (gender)</a:t>
            </a:r>
            <a:endParaRPr/>
          </a:p>
          <a:p>
            <a:pPr marL="692150" lvl="1" indent="-352425" algn="l" rtl="0">
              <a:spcBef>
                <a:spcPts val="480"/>
              </a:spcBef>
              <a:spcAft>
                <a:spcPts val="0"/>
              </a:spcAft>
              <a:buSzPts val="2160"/>
              <a:buFont typeface="Noto Sans Symbols"/>
              <a:buChar char="▪"/>
            </a:pPr>
            <a:r>
              <a:rPr lang="en-US"/>
              <a:t>Rational basis: all other cases</a:t>
            </a:r>
            <a:endParaRPr/>
          </a:p>
        </p:txBody>
      </p:sp>
      <p:sp>
        <p:nvSpPr>
          <p:cNvPr id="156" name="Google Shape;156;p21"/>
          <p:cNvSpPr txBox="1">
            <a:spLocks noGrp="1"/>
          </p:cNvSpPr>
          <p:nvPr>
            <p:ph type="ftr" idx="11"/>
          </p:nvPr>
        </p:nvSpPr>
        <p:spPr>
          <a:xfrm>
            <a:off x="381000" y="6492875"/>
            <a:ext cx="2895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Center for Court Innovation</a:t>
            </a:r>
            <a:endParaRPr/>
          </a:p>
        </p:txBody>
      </p:sp>
      <p:sp>
        <p:nvSpPr>
          <p:cNvPr id="157" name="Google Shape;157;p21"/>
          <p:cNvSpPr txBox="1">
            <a:spLocks noGrp="1"/>
          </p:cNvSpPr>
          <p:nvPr>
            <p:ph type="sldNum" idx="12"/>
          </p:nvPr>
        </p:nvSpPr>
        <p:spPr>
          <a:xfrm>
            <a:off x="65532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I - Zago template">
      <a:dk1>
        <a:srgbClr val="000000"/>
      </a:dk1>
      <a:lt1>
        <a:srgbClr val="FFFFFF"/>
      </a:lt1>
      <a:dk2>
        <a:srgbClr val="8C8C8C"/>
      </a:dk2>
      <a:lt2>
        <a:srgbClr val="F0EFEC"/>
      </a:lt2>
      <a:accent1>
        <a:srgbClr val="F1623A"/>
      </a:accent1>
      <a:accent2>
        <a:srgbClr val="B6611E"/>
      </a:accent2>
      <a:accent3>
        <a:srgbClr val="C3DEE1"/>
      </a:accent3>
      <a:accent4>
        <a:srgbClr val="F1C88A"/>
      </a:accent4>
      <a:accent5>
        <a:srgbClr val="CDDBA0"/>
      </a:accent5>
      <a:accent6>
        <a:srgbClr val="EDAA9A"/>
      </a:accent6>
      <a:hlink>
        <a:srgbClr val="F1623A"/>
      </a:hlink>
      <a:folHlink>
        <a:srgbClr val="F162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3B9C12C27F7E4ABA0EE5B1D2A85070" ma:contentTypeVersion="12" ma:contentTypeDescription="Create a new document." ma:contentTypeScope="" ma:versionID="7118c4cb4bc92e976ebd3dbe02416048">
  <xsd:schema xmlns:xsd="http://www.w3.org/2001/XMLSchema" xmlns:xs="http://www.w3.org/2001/XMLSchema" xmlns:p="http://schemas.microsoft.com/office/2006/metadata/properties" xmlns:ns1="http://schemas.microsoft.com/sharepoint/v3" xmlns:ns3="0a75ea14-96a7-4d34-a9b9-f014d15e4e99" xmlns:ns4="58580774-24ee-4189-a588-06accb02f925" targetNamespace="http://schemas.microsoft.com/office/2006/metadata/properties" ma:root="true" ma:fieldsID="e6d2fcf2ae2ce6c8e7e28a5c28a45c0e" ns1:_="" ns3:_="" ns4:_="">
    <xsd:import namespace="http://schemas.microsoft.com/sharepoint/v3"/>
    <xsd:import namespace="0a75ea14-96a7-4d34-a9b9-f014d15e4e99"/>
    <xsd:import namespace="58580774-24ee-4189-a588-06accb02f925"/>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75ea14-96a7-4d34-a9b9-f014d15e4e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0774-24ee-4189-a588-06accb02f92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F87508-BB27-4C07-B902-FB0897A73991}">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8A9A8227-A71F-4F4A-8EF9-D8EE638905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a75ea14-96a7-4d34-a9b9-f014d15e4e99"/>
    <ds:schemaRef ds:uri="58580774-24ee-4189-a588-06accb02f9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6A65F5-05AE-4037-9F3C-C3DF8E5DF5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1115</TotalTime>
  <Words>7502</Words>
  <Application>Microsoft Office PowerPoint</Application>
  <PresentationFormat>On-screen Show (4:3)</PresentationFormat>
  <Paragraphs>631</Paragraphs>
  <Slides>65</Slides>
  <Notes>65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Noto Sans Symbols</vt:lpstr>
      <vt:lpstr>Wingdings</vt:lpstr>
      <vt:lpstr>Office Theme</vt:lpstr>
      <vt:lpstr>Constitutional Issues in Drug Courts </vt:lpstr>
      <vt:lpstr>PowerPoint Presentation</vt:lpstr>
      <vt:lpstr>Operating Programs</vt:lpstr>
      <vt:lpstr>Research </vt:lpstr>
      <vt:lpstr>Expert Assistance</vt:lpstr>
      <vt:lpstr>Constitutional vs. Recommended</vt:lpstr>
      <vt:lpstr>1. Eligibility</vt:lpstr>
      <vt:lpstr>Eligibility Considerations</vt:lpstr>
      <vt:lpstr>Equal Protection</vt:lpstr>
      <vt:lpstr>Is there a “fundamental right” to participate in drug court?</vt:lpstr>
      <vt:lpstr>Equal Protection</vt:lpstr>
      <vt:lpstr>Exception: Burdening a Suspect Class</vt:lpstr>
      <vt:lpstr>Exception: Burdening a Suspect Class</vt:lpstr>
      <vt:lpstr>Equal Protection and Alienage</vt:lpstr>
      <vt:lpstr>So can drug courts exclude illegal aliens?</vt:lpstr>
      <vt:lpstr>Equal Protection and Indigence</vt:lpstr>
      <vt:lpstr>Equal Protection and Health Conditions</vt:lpstr>
      <vt:lpstr>What about the Americans With Disabilities Act?</vt:lpstr>
      <vt:lpstr>What about the Americans With Disabilities Act?</vt:lpstr>
      <vt:lpstr>Prescription Drugs</vt:lpstr>
      <vt:lpstr>Medical Marijuana</vt:lpstr>
      <vt:lpstr>Medication-Assisted Treatment</vt:lpstr>
      <vt:lpstr>Medication-Assisted Treatment</vt:lpstr>
      <vt:lpstr>2. Admission</vt:lpstr>
      <vt:lpstr>Waiver of Rights</vt:lpstr>
      <vt:lpstr>Waiver of Rights</vt:lpstr>
      <vt:lpstr>Waiver of Rights</vt:lpstr>
      <vt:lpstr>Search Waivers</vt:lpstr>
      <vt:lpstr>3. Participation </vt:lpstr>
      <vt:lpstr>Mandatory Drug Testing</vt:lpstr>
      <vt:lpstr>12-Step Programs</vt:lpstr>
      <vt:lpstr>12-Step Programs</vt:lpstr>
      <vt:lpstr>What to do, then?</vt:lpstr>
      <vt:lpstr>Secular Alternatives</vt:lpstr>
      <vt:lpstr>Geographic Restrictions</vt:lpstr>
      <vt:lpstr>Geographic Restrictions</vt:lpstr>
      <vt:lpstr>Association Restrictions</vt:lpstr>
      <vt:lpstr>Association Restrictions</vt:lpstr>
      <vt:lpstr>Association Restrictions</vt:lpstr>
      <vt:lpstr>Dress Restrictions</vt:lpstr>
      <vt:lpstr>Employment Requirements</vt:lpstr>
      <vt:lpstr>Employment Restrictions</vt:lpstr>
      <vt:lpstr>Community Service Requirements</vt:lpstr>
      <vt:lpstr>Community Service Requirements</vt:lpstr>
      <vt:lpstr>Staffing Meetings</vt:lpstr>
      <vt:lpstr>Staffing Meetings</vt:lpstr>
      <vt:lpstr>Staffing Meetings</vt:lpstr>
      <vt:lpstr>Ex Parte Communications</vt:lpstr>
      <vt:lpstr>Ex Parte Communications</vt:lpstr>
      <vt:lpstr>4. Sanctions </vt:lpstr>
      <vt:lpstr>Sanctions and Due Process</vt:lpstr>
      <vt:lpstr>Sanctions and Due Process</vt:lpstr>
      <vt:lpstr>5. Termination </vt:lpstr>
      <vt:lpstr>Termination and Due Process</vt:lpstr>
      <vt:lpstr>Termination and Due Process</vt:lpstr>
      <vt:lpstr>Termination and Due Process</vt:lpstr>
      <vt:lpstr>Termination and Due Process</vt:lpstr>
      <vt:lpstr>Termination and Due Process</vt:lpstr>
      <vt:lpstr>Termination and Due Process</vt:lpstr>
      <vt:lpstr>Termination and Evidence Needed</vt:lpstr>
      <vt:lpstr>Termination and Judicial Recusal</vt:lpstr>
      <vt:lpstr>Basis of Termination</vt:lpstr>
      <vt:lpstr>Basis of Termination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Constitutional Issues in Drug Courts </dc:title>
  <cp:lastModifiedBy>Monica</cp:lastModifiedBy>
  <cp:revision>1</cp:revision>
  <dcterms:modified xsi:type="dcterms:W3CDTF">2020-11-12T17:16:15Z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0x010100D63B9C12C27F7E4ABA0EE5B1D2A85070</vt:lpwstr>
  </property>
</Properties>
</file>