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02" r:id="rId5"/>
    <p:sldId id="346" r:id="rId6"/>
    <p:sldId id="294" r:id="rId7"/>
    <p:sldId id="293" r:id="rId8"/>
    <p:sldId id="297" r:id="rId9"/>
    <p:sldId id="295" r:id="rId10"/>
    <p:sldId id="311" r:id="rId11"/>
    <p:sldId id="298" r:id="rId12"/>
    <p:sldId id="305" r:id="rId13"/>
    <p:sldId id="307" r:id="rId14"/>
    <p:sldId id="329" r:id="rId15"/>
    <p:sldId id="308" r:id="rId16"/>
    <p:sldId id="309" r:id="rId17"/>
    <p:sldId id="314" r:id="rId18"/>
    <p:sldId id="319" r:id="rId19"/>
    <p:sldId id="322" r:id="rId20"/>
    <p:sldId id="325" r:id="rId21"/>
    <p:sldId id="327" r:id="rId22"/>
    <p:sldId id="354" r:id="rId23"/>
    <p:sldId id="328" r:id="rId24"/>
    <p:sldId id="330" r:id="rId25"/>
    <p:sldId id="332" r:id="rId26"/>
    <p:sldId id="313" r:id="rId27"/>
    <p:sldId id="331" r:id="rId28"/>
    <p:sldId id="310" r:id="rId29"/>
    <p:sldId id="303" r:id="rId30"/>
    <p:sldId id="334" r:id="rId31"/>
    <p:sldId id="336" r:id="rId32"/>
    <p:sldId id="337" r:id="rId33"/>
    <p:sldId id="342" r:id="rId34"/>
    <p:sldId id="338" r:id="rId35"/>
    <p:sldId id="340" r:id="rId36"/>
    <p:sldId id="345" r:id="rId37"/>
    <p:sldId id="339" r:id="rId38"/>
    <p:sldId id="348" r:id="rId39"/>
    <p:sldId id="349" r:id="rId40"/>
    <p:sldId id="344" r:id="rId41"/>
    <p:sldId id="350" r:id="rId42"/>
    <p:sldId id="351" r:id="rId43"/>
    <p:sldId id="352" r:id="rId44"/>
    <p:sldId id="320" r:id="rId45"/>
    <p:sldId id="353" r:id="rId46"/>
    <p:sldId id="355" r:id="rId47"/>
    <p:sldId id="296" r:id="rId48"/>
    <p:sldId id="304" r:id="rId49"/>
    <p:sldId id="321" r:id="rId50"/>
    <p:sldId id="323" r:id="rId51"/>
    <p:sldId id="326" r:id="rId52"/>
    <p:sldId id="333" r:id="rId53"/>
    <p:sldId id="335" r:id="rId54"/>
    <p:sldId id="343" r:id="rId55"/>
    <p:sldId id="34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2" autoAdjust="0"/>
    <p:restoredTop sz="94619" autoAdjust="0"/>
  </p:normalViewPr>
  <p:slideViewPr>
    <p:cSldViewPr snapToGrid="0">
      <p:cViewPr varScale="1">
        <p:scale>
          <a:sx n="72" d="100"/>
          <a:sy n="72" d="100"/>
        </p:scale>
        <p:origin x="28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361FD-593B-41AB-A044-32445737D337}" type="doc">
      <dgm:prSet loTypeId="urn:microsoft.com/office/officeart/2005/8/layout/pyramid1" loCatId="pyramid" qsTypeId="urn:microsoft.com/office/officeart/2005/8/quickstyle/3d2" qsCatId="3D" csTypeId="urn:microsoft.com/office/officeart/2005/8/colors/colorful3" csCatId="colorful" phldr="1"/>
      <dgm:spPr/>
    </dgm:pt>
    <dgm:pt modelId="{D22FEB2B-A8F2-4C85-9FE7-8DC749F43A0D}">
      <dgm:prSet phldrT="[Text]"/>
      <dgm:spPr/>
      <dgm:t>
        <a:bodyPr/>
        <a:lstStyle/>
        <a:p>
          <a:r>
            <a:rPr lang="en-US" dirty="0"/>
            <a:t>Peer Competencies</a:t>
          </a:r>
        </a:p>
      </dgm:t>
    </dgm:pt>
    <dgm:pt modelId="{F97D3429-DF0D-4478-A1AD-FEFC846D56A6}" type="parTrans" cxnId="{0612A985-088E-4282-88B6-DB7BA8BA93EC}">
      <dgm:prSet/>
      <dgm:spPr/>
      <dgm:t>
        <a:bodyPr/>
        <a:lstStyle/>
        <a:p>
          <a:endParaRPr lang="en-US"/>
        </a:p>
      </dgm:t>
    </dgm:pt>
    <dgm:pt modelId="{C3D0BF76-623D-43E8-9B92-B848AFA95826}" type="sibTrans" cxnId="{0612A985-088E-4282-88B6-DB7BA8BA93EC}">
      <dgm:prSet/>
      <dgm:spPr/>
      <dgm:t>
        <a:bodyPr/>
        <a:lstStyle/>
        <a:p>
          <a:endParaRPr lang="en-US"/>
        </a:p>
      </dgm:t>
    </dgm:pt>
    <dgm:pt modelId="{55B0DED0-3591-463B-902F-3BEB21D255FD}">
      <dgm:prSet phldrT="[Text]"/>
      <dgm:spPr/>
      <dgm:t>
        <a:bodyPr/>
        <a:lstStyle/>
        <a:p>
          <a:r>
            <a:rPr lang="en-US" dirty="0"/>
            <a:t>Recovery Oriented Workforce Competencies</a:t>
          </a:r>
        </a:p>
      </dgm:t>
    </dgm:pt>
    <dgm:pt modelId="{4E98674E-1DCA-4C6E-A10F-C471373A6A3B}" type="parTrans" cxnId="{2B12649A-B701-404B-8AE5-D7ADABC7D7BF}">
      <dgm:prSet/>
      <dgm:spPr/>
      <dgm:t>
        <a:bodyPr/>
        <a:lstStyle/>
        <a:p>
          <a:endParaRPr lang="en-US"/>
        </a:p>
      </dgm:t>
    </dgm:pt>
    <dgm:pt modelId="{CEA539D6-A600-4B2E-8301-4E94DADD7395}" type="sibTrans" cxnId="{2B12649A-B701-404B-8AE5-D7ADABC7D7BF}">
      <dgm:prSet/>
      <dgm:spPr/>
      <dgm:t>
        <a:bodyPr/>
        <a:lstStyle/>
        <a:p>
          <a:endParaRPr lang="en-US"/>
        </a:p>
      </dgm:t>
    </dgm:pt>
    <dgm:pt modelId="{4F7FE3D0-B8ED-4B49-AB85-45689ACFC20F}">
      <dgm:prSet phldrT="[Text]"/>
      <dgm:spPr/>
      <dgm:t>
        <a:bodyPr/>
        <a:lstStyle/>
        <a:p>
          <a:r>
            <a:rPr lang="en-US" dirty="0"/>
            <a:t>Treatment Workforce Competencies</a:t>
          </a:r>
        </a:p>
      </dgm:t>
    </dgm:pt>
    <dgm:pt modelId="{B5B86478-4477-4418-93C3-483127822547}" type="parTrans" cxnId="{099CAD9C-A652-4760-9DB2-52149256FD2B}">
      <dgm:prSet/>
      <dgm:spPr/>
      <dgm:t>
        <a:bodyPr/>
        <a:lstStyle/>
        <a:p>
          <a:endParaRPr lang="en-US"/>
        </a:p>
      </dgm:t>
    </dgm:pt>
    <dgm:pt modelId="{46CD6C6C-249F-41C5-8486-B7E9EDAC41A4}" type="sibTrans" cxnId="{099CAD9C-A652-4760-9DB2-52149256FD2B}">
      <dgm:prSet/>
      <dgm:spPr/>
      <dgm:t>
        <a:bodyPr/>
        <a:lstStyle/>
        <a:p>
          <a:endParaRPr lang="en-US"/>
        </a:p>
      </dgm:t>
    </dgm:pt>
    <dgm:pt modelId="{B84709AD-8CA3-4426-85F1-E50318361370}">
      <dgm:prSet phldrT="[Text]"/>
      <dgm:spPr/>
      <dgm:t>
        <a:bodyPr/>
        <a:lstStyle/>
        <a:p>
          <a:r>
            <a:rPr lang="en-US" dirty="0"/>
            <a:t>Ability to use own experience to inspire hope and belief in recovery; Support self-determination through connections from a mutual stance;  Facilitate self-exploration and discovery, </a:t>
          </a:r>
          <a:r>
            <a:rPr lang="en-US" dirty="0" err="1"/>
            <a:t>etc</a:t>
          </a:r>
          <a:r>
            <a:rPr lang="en-US" dirty="0"/>
            <a:t>; Act as a change agent to support environments, systems and approaches to move forward. </a:t>
          </a:r>
        </a:p>
      </dgm:t>
    </dgm:pt>
    <dgm:pt modelId="{CE45E8FE-94C5-40D5-BA99-6C9A1B1A92EC}" type="parTrans" cxnId="{611F04AB-0726-4C61-BBED-01E0EBDA5217}">
      <dgm:prSet/>
      <dgm:spPr/>
      <dgm:t>
        <a:bodyPr/>
        <a:lstStyle/>
        <a:p>
          <a:endParaRPr lang="en-US"/>
        </a:p>
      </dgm:t>
    </dgm:pt>
    <dgm:pt modelId="{EA53FB63-DE79-439B-9753-3866344041C1}" type="sibTrans" cxnId="{611F04AB-0726-4C61-BBED-01E0EBDA5217}">
      <dgm:prSet/>
      <dgm:spPr/>
      <dgm:t>
        <a:bodyPr/>
        <a:lstStyle/>
        <a:p>
          <a:endParaRPr lang="en-US"/>
        </a:p>
      </dgm:t>
    </dgm:pt>
    <dgm:pt modelId="{7FC7DE06-46B6-417D-A257-D136D0BECCB5}">
      <dgm:prSet phldrT="[Text]"/>
      <dgm:spPr/>
      <dgm:t>
        <a:bodyPr/>
        <a:lstStyle/>
        <a:p>
          <a:r>
            <a:rPr lang="en-US" dirty="0"/>
            <a:t>Ability to work with people from a strengths perspective, support people’s recovery process, support dignity of risk</a:t>
          </a:r>
        </a:p>
      </dgm:t>
    </dgm:pt>
    <dgm:pt modelId="{47A15AD9-5342-448E-AF9B-878045872FD2}" type="parTrans" cxnId="{92584D47-16AE-40DC-8EB5-5427DD5647F3}">
      <dgm:prSet/>
      <dgm:spPr/>
      <dgm:t>
        <a:bodyPr/>
        <a:lstStyle/>
        <a:p>
          <a:endParaRPr lang="en-US"/>
        </a:p>
      </dgm:t>
    </dgm:pt>
    <dgm:pt modelId="{FC8D1D1A-BD28-416F-A57B-162F8A96546B}" type="sibTrans" cxnId="{92584D47-16AE-40DC-8EB5-5427DD5647F3}">
      <dgm:prSet/>
      <dgm:spPr/>
      <dgm:t>
        <a:bodyPr/>
        <a:lstStyle/>
        <a:p>
          <a:endParaRPr lang="en-US"/>
        </a:p>
      </dgm:t>
    </dgm:pt>
    <dgm:pt modelId="{C769DF73-F3F0-407D-A51C-98F2C6465AB0}">
      <dgm:prSet phldrT="[Text]"/>
      <dgm:spPr/>
      <dgm:t>
        <a:bodyPr/>
        <a:lstStyle/>
        <a:p>
          <a:r>
            <a:rPr lang="en-US" dirty="0"/>
            <a:t>Ability to work with people respectfully, navigate regulations, recognize roles of different workers, work independently, etc.</a:t>
          </a:r>
        </a:p>
      </dgm:t>
    </dgm:pt>
    <dgm:pt modelId="{19BAE12D-5D62-4BE7-8155-6DC102AA6BE2}" type="parTrans" cxnId="{18050F97-33F8-4DB2-AC30-EBA694D115D3}">
      <dgm:prSet/>
      <dgm:spPr/>
      <dgm:t>
        <a:bodyPr/>
        <a:lstStyle/>
        <a:p>
          <a:endParaRPr lang="en-US"/>
        </a:p>
      </dgm:t>
    </dgm:pt>
    <dgm:pt modelId="{DD8803E5-4950-4D16-B963-8F0C463E92BA}" type="sibTrans" cxnId="{18050F97-33F8-4DB2-AC30-EBA694D115D3}">
      <dgm:prSet/>
      <dgm:spPr/>
      <dgm:t>
        <a:bodyPr/>
        <a:lstStyle/>
        <a:p>
          <a:endParaRPr lang="en-US"/>
        </a:p>
      </dgm:t>
    </dgm:pt>
    <dgm:pt modelId="{4AD37CBE-1469-4D0B-A8B0-5551587C8DC9}">
      <dgm:prSet phldrT="[Text]"/>
      <dgm:spPr/>
      <dgm:t>
        <a:bodyPr/>
        <a:lstStyle/>
        <a:p>
          <a:r>
            <a:rPr lang="en-US" dirty="0"/>
            <a:t>General Workforce Competencies</a:t>
          </a:r>
        </a:p>
      </dgm:t>
    </dgm:pt>
    <dgm:pt modelId="{7E350C1A-19EF-4C61-AEF8-1DC54307F72B}" type="parTrans" cxnId="{203190E2-A0C9-4134-B79A-7DF9A4661CF3}">
      <dgm:prSet/>
      <dgm:spPr/>
      <dgm:t>
        <a:bodyPr/>
        <a:lstStyle/>
        <a:p>
          <a:endParaRPr lang="en-US"/>
        </a:p>
      </dgm:t>
    </dgm:pt>
    <dgm:pt modelId="{CD2B5C73-2EA8-475E-A0B5-61FD23EE86F3}" type="sibTrans" cxnId="{203190E2-A0C9-4134-B79A-7DF9A4661CF3}">
      <dgm:prSet/>
      <dgm:spPr/>
      <dgm:t>
        <a:bodyPr/>
        <a:lstStyle/>
        <a:p>
          <a:endParaRPr lang="en-US"/>
        </a:p>
      </dgm:t>
    </dgm:pt>
    <dgm:pt modelId="{2BD71373-C6D3-44DD-84AC-012A29D65CF5}">
      <dgm:prSet phldrT="[Text]"/>
      <dgm:spPr/>
      <dgm:t>
        <a:bodyPr/>
        <a:lstStyle/>
        <a:p>
          <a:r>
            <a:rPr lang="en-US" dirty="0"/>
            <a:t>Ability to get to work on time, interact with other co-workers and supervisor, pick up on the cultural norms of the agency, communicate needs &amp; respond to others’ communications, etc.</a:t>
          </a:r>
        </a:p>
      </dgm:t>
    </dgm:pt>
    <dgm:pt modelId="{312030D2-1D60-4DEF-9955-D0E83EA2A765}" type="parTrans" cxnId="{4454A6ED-8205-4F35-B2A9-F26ACC1A7A61}">
      <dgm:prSet/>
      <dgm:spPr/>
      <dgm:t>
        <a:bodyPr/>
        <a:lstStyle/>
        <a:p>
          <a:endParaRPr lang="en-US"/>
        </a:p>
      </dgm:t>
    </dgm:pt>
    <dgm:pt modelId="{F9151B5B-8105-47AF-AEAA-00230D8F7C61}" type="sibTrans" cxnId="{4454A6ED-8205-4F35-B2A9-F26ACC1A7A61}">
      <dgm:prSet/>
      <dgm:spPr/>
      <dgm:t>
        <a:bodyPr/>
        <a:lstStyle/>
        <a:p>
          <a:endParaRPr lang="en-US"/>
        </a:p>
      </dgm:t>
    </dgm:pt>
    <dgm:pt modelId="{073CE641-15DD-4B37-92DF-8AA6A7513D3F}" type="pres">
      <dgm:prSet presAssocID="{67C361FD-593B-41AB-A044-32445737D337}" presName="Name0" presStyleCnt="0">
        <dgm:presLayoutVars>
          <dgm:dir/>
          <dgm:animLvl val="lvl"/>
          <dgm:resizeHandles val="exact"/>
        </dgm:presLayoutVars>
      </dgm:prSet>
      <dgm:spPr/>
    </dgm:pt>
    <dgm:pt modelId="{A5EEC699-416E-4E12-9FFA-C0D589A8BEF3}" type="pres">
      <dgm:prSet presAssocID="{D22FEB2B-A8F2-4C85-9FE7-8DC749F43A0D}" presName="Name8" presStyleCnt="0"/>
      <dgm:spPr/>
    </dgm:pt>
    <dgm:pt modelId="{4DDDD3B1-A37E-45EC-BEA9-60117AB2B4FB}" type="pres">
      <dgm:prSet presAssocID="{D22FEB2B-A8F2-4C85-9FE7-8DC749F43A0D}" presName="acctBkgd" presStyleLbl="alignAcc1" presStyleIdx="0" presStyleCnt="4"/>
      <dgm:spPr/>
    </dgm:pt>
    <dgm:pt modelId="{490D9E43-6CB6-448F-B85B-4E0C63A57452}" type="pres">
      <dgm:prSet presAssocID="{D22FEB2B-A8F2-4C85-9FE7-8DC749F43A0D}" presName="acctTx" presStyleLbl="alignAcc1" presStyleIdx="0" presStyleCnt="4">
        <dgm:presLayoutVars>
          <dgm:bulletEnabled val="1"/>
        </dgm:presLayoutVars>
      </dgm:prSet>
      <dgm:spPr/>
    </dgm:pt>
    <dgm:pt modelId="{3917203D-DD7E-4ECD-BF27-C5C133686B80}" type="pres">
      <dgm:prSet presAssocID="{D22FEB2B-A8F2-4C85-9FE7-8DC749F43A0D}" presName="level" presStyleLbl="node1" presStyleIdx="0" presStyleCnt="4">
        <dgm:presLayoutVars>
          <dgm:chMax val="1"/>
          <dgm:bulletEnabled val="1"/>
        </dgm:presLayoutVars>
      </dgm:prSet>
      <dgm:spPr/>
    </dgm:pt>
    <dgm:pt modelId="{8B956993-487C-42DA-A4E1-3BC494D3C065}" type="pres">
      <dgm:prSet presAssocID="{D22FEB2B-A8F2-4C85-9FE7-8DC749F43A0D}" presName="levelTx" presStyleLbl="revTx" presStyleIdx="0" presStyleCnt="0">
        <dgm:presLayoutVars>
          <dgm:chMax val="1"/>
          <dgm:bulletEnabled val="1"/>
        </dgm:presLayoutVars>
      </dgm:prSet>
      <dgm:spPr/>
    </dgm:pt>
    <dgm:pt modelId="{297066BB-F397-4447-B63F-8B21576488CE}" type="pres">
      <dgm:prSet presAssocID="{55B0DED0-3591-463B-902F-3BEB21D255FD}" presName="Name8" presStyleCnt="0"/>
      <dgm:spPr/>
    </dgm:pt>
    <dgm:pt modelId="{A5D0507A-0331-4EBB-81B6-B3063C42541D}" type="pres">
      <dgm:prSet presAssocID="{55B0DED0-3591-463B-902F-3BEB21D255FD}" presName="acctBkgd" presStyleLbl="alignAcc1" presStyleIdx="1" presStyleCnt="4"/>
      <dgm:spPr/>
    </dgm:pt>
    <dgm:pt modelId="{2F7D495C-FE16-4207-821B-5C517CF386FC}" type="pres">
      <dgm:prSet presAssocID="{55B0DED0-3591-463B-902F-3BEB21D255FD}" presName="acctTx" presStyleLbl="alignAcc1" presStyleIdx="1" presStyleCnt="4">
        <dgm:presLayoutVars>
          <dgm:bulletEnabled val="1"/>
        </dgm:presLayoutVars>
      </dgm:prSet>
      <dgm:spPr/>
    </dgm:pt>
    <dgm:pt modelId="{14BD9BA0-22EA-4120-8446-907EFFA1E65A}" type="pres">
      <dgm:prSet presAssocID="{55B0DED0-3591-463B-902F-3BEB21D255FD}" presName="level" presStyleLbl="node1" presStyleIdx="1" presStyleCnt="4">
        <dgm:presLayoutVars>
          <dgm:chMax val="1"/>
          <dgm:bulletEnabled val="1"/>
        </dgm:presLayoutVars>
      </dgm:prSet>
      <dgm:spPr/>
    </dgm:pt>
    <dgm:pt modelId="{9AA3E645-4CA3-4905-99F1-F0151B41AE3F}" type="pres">
      <dgm:prSet presAssocID="{55B0DED0-3591-463B-902F-3BEB21D255FD}" presName="levelTx" presStyleLbl="revTx" presStyleIdx="0" presStyleCnt="0">
        <dgm:presLayoutVars>
          <dgm:chMax val="1"/>
          <dgm:bulletEnabled val="1"/>
        </dgm:presLayoutVars>
      </dgm:prSet>
      <dgm:spPr/>
    </dgm:pt>
    <dgm:pt modelId="{AE1AE2C6-1BEC-4616-83DE-5BE1EB1591D0}" type="pres">
      <dgm:prSet presAssocID="{4F7FE3D0-B8ED-4B49-AB85-45689ACFC20F}" presName="Name8" presStyleCnt="0"/>
      <dgm:spPr/>
    </dgm:pt>
    <dgm:pt modelId="{D6340A7A-C10A-4CB9-B9C5-0B27D35694BC}" type="pres">
      <dgm:prSet presAssocID="{4F7FE3D0-B8ED-4B49-AB85-45689ACFC20F}" presName="acctBkgd" presStyleLbl="alignAcc1" presStyleIdx="2" presStyleCnt="4"/>
      <dgm:spPr/>
    </dgm:pt>
    <dgm:pt modelId="{D570D806-5255-4D3A-808B-2B9A85C43C96}" type="pres">
      <dgm:prSet presAssocID="{4F7FE3D0-B8ED-4B49-AB85-45689ACFC20F}" presName="acctTx" presStyleLbl="alignAcc1" presStyleIdx="2" presStyleCnt="4">
        <dgm:presLayoutVars>
          <dgm:bulletEnabled val="1"/>
        </dgm:presLayoutVars>
      </dgm:prSet>
      <dgm:spPr/>
    </dgm:pt>
    <dgm:pt modelId="{5CED40AB-4A09-4AD9-BEEC-E12B5C08F980}" type="pres">
      <dgm:prSet presAssocID="{4F7FE3D0-B8ED-4B49-AB85-45689ACFC20F}" presName="level" presStyleLbl="node1" presStyleIdx="2" presStyleCnt="4">
        <dgm:presLayoutVars>
          <dgm:chMax val="1"/>
          <dgm:bulletEnabled val="1"/>
        </dgm:presLayoutVars>
      </dgm:prSet>
      <dgm:spPr/>
    </dgm:pt>
    <dgm:pt modelId="{934C8BC4-1961-4DD4-A296-BD8C76408AF2}" type="pres">
      <dgm:prSet presAssocID="{4F7FE3D0-B8ED-4B49-AB85-45689ACFC20F}" presName="levelTx" presStyleLbl="revTx" presStyleIdx="0" presStyleCnt="0">
        <dgm:presLayoutVars>
          <dgm:chMax val="1"/>
          <dgm:bulletEnabled val="1"/>
        </dgm:presLayoutVars>
      </dgm:prSet>
      <dgm:spPr/>
    </dgm:pt>
    <dgm:pt modelId="{7F569028-6D40-45F8-BF5D-F74EEAB2569F}" type="pres">
      <dgm:prSet presAssocID="{4AD37CBE-1469-4D0B-A8B0-5551587C8DC9}" presName="Name8" presStyleCnt="0"/>
      <dgm:spPr/>
    </dgm:pt>
    <dgm:pt modelId="{14DE7106-7DB6-4E9C-9702-ACBB232A90A3}" type="pres">
      <dgm:prSet presAssocID="{4AD37CBE-1469-4D0B-A8B0-5551587C8DC9}" presName="acctBkgd" presStyleLbl="alignAcc1" presStyleIdx="3" presStyleCnt="4"/>
      <dgm:spPr/>
    </dgm:pt>
    <dgm:pt modelId="{908E09A0-86AC-4C7B-850A-AA6D9BDAB0E4}" type="pres">
      <dgm:prSet presAssocID="{4AD37CBE-1469-4D0B-A8B0-5551587C8DC9}" presName="acctTx" presStyleLbl="alignAcc1" presStyleIdx="3" presStyleCnt="4">
        <dgm:presLayoutVars>
          <dgm:bulletEnabled val="1"/>
        </dgm:presLayoutVars>
      </dgm:prSet>
      <dgm:spPr/>
    </dgm:pt>
    <dgm:pt modelId="{56F36A48-0001-4989-916D-0FD3209106EB}" type="pres">
      <dgm:prSet presAssocID="{4AD37CBE-1469-4D0B-A8B0-5551587C8DC9}" presName="level" presStyleLbl="node1" presStyleIdx="3" presStyleCnt="4">
        <dgm:presLayoutVars>
          <dgm:chMax val="1"/>
          <dgm:bulletEnabled val="1"/>
        </dgm:presLayoutVars>
      </dgm:prSet>
      <dgm:spPr/>
    </dgm:pt>
    <dgm:pt modelId="{E853EA4A-1604-4CBB-8906-C6177EFAFCD1}" type="pres">
      <dgm:prSet presAssocID="{4AD37CBE-1469-4D0B-A8B0-5551587C8DC9}" presName="levelTx" presStyleLbl="revTx" presStyleIdx="0" presStyleCnt="0">
        <dgm:presLayoutVars>
          <dgm:chMax val="1"/>
          <dgm:bulletEnabled val="1"/>
        </dgm:presLayoutVars>
      </dgm:prSet>
      <dgm:spPr/>
    </dgm:pt>
  </dgm:ptLst>
  <dgm:cxnLst>
    <dgm:cxn modelId="{4904A31D-2FC8-4F50-A02F-7F3D601D05FE}" type="presOf" srcId="{55B0DED0-3591-463B-902F-3BEB21D255FD}" destId="{14BD9BA0-22EA-4120-8446-907EFFA1E65A}" srcOrd="0" destOrd="0" presId="urn:microsoft.com/office/officeart/2005/8/layout/pyramid1"/>
    <dgm:cxn modelId="{42E5161F-2540-41C7-A3B9-3C01DF59356E}" type="presOf" srcId="{2BD71373-C6D3-44DD-84AC-012A29D65CF5}" destId="{14DE7106-7DB6-4E9C-9702-ACBB232A90A3}" srcOrd="0" destOrd="0" presId="urn:microsoft.com/office/officeart/2005/8/layout/pyramid1"/>
    <dgm:cxn modelId="{7FF1A121-89E2-4FE1-B9AD-49A828FF1B2C}" type="presOf" srcId="{4AD37CBE-1469-4D0B-A8B0-5551587C8DC9}" destId="{E853EA4A-1604-4CBB-8906-C6177EFAFCD1}" srcOrd="1" destOrd="0" presId="urn:microsoft.com/office/officeart/2005/8/layout/pyramid1"/>
    <dgm:cxn modelId="{7AA7A429-2AE4-4B2A-84E3-8D18CB1A24F5}" type="presOf" srcId="{D22FEB2B-A8F2-4C85-9FE7-8DC749F43A0D}" destId="{8B956993-487C-42DA-A4E1-3BC494D3C065}" srcOrd="1" destOrd="0" presId="urn:microsoft.com/office/officeart/2005/8/layout/pyramid1"/>
    <dgm:cxn modelId="{BB3C305F-971D-499F-BCA7-4FC98F7DFF74}" type="presOf" srcId="{67C361FD-593B-41AB-A044-32445737D337}" destId="{073CE641-15DD-4B37-92DF-8AA6A7513D3F}" srcOrd="0" destOrd="0" presId="urn:microsoft.com/office/officeart/2005/8/layout/pyramid1"/>
    <dgm:cxn modelId="{92584D47-16AE-40DC-8EB5-5427DD5647F3}" srcId="{55B0DED0-3591-463B-902F-3BEB21D255FD}" destId="{7FC7DE06-46B6-417D-A257-D136D0BECCB5}" srcOrd="0" destOrd="0" parTransId="{47A15AD9-5342-448E-AF9B-878045872FD2}" sibTransId="{FC8D1D1A-BD28-416F-A57B-162F8A96546B}"/>
    <dgm:cxn modelId="{1856A97B-1BAC-4850-B395-DC89A93F35CF}" type="presOf" srcId="{4AD37CBE-1469-4D0B-A8B0-5551587C8DC9}" destId="{56F36A48-0001-4989-916D-0FD3209106EB}" srcOrd="0" destOrd="0" presId="urn:microsoft.com/office/officeart/2005/8/layout/pyramid1"/>
    <dgm:cxn modelId="{D2CA8C7F-F12C-4CC5-A188-139F375B40CD}" type="presOf" srcId="{B84709AD-8CA3-4426-85F1-E50318361370}" destId="{4DDDD3B1-A37E-45EC-BEA9-60117AB2B4FB}" srcOrd="0" destOrd="0" presId="urn:microsoft.com/office/officeart/2005/8/layout/pyramid1"/>
    <dgm:cxn modelId="{694F7185-19F0-4812-BC43-D3DB94F42E32}" type="presOf" srcId="{7FC7DE06-46B6-417D-A257-D136D0BECCB5}" destId="{A5D0507A-0331-4EBB-81B6-B3063C42541D}" srcOrd="0" destOrd="0" presId="urn:microsoft.com/office/officeart/2005/8/layout/pyramid1"/>
    <dgm:cxn modelId="{0612A985-088E-4282-88B6-DB7BA8BA93EC}" srcId="{67C361FD-593B-41AB-A044-32445737D337}" destId="{D22FEB2B-A8F2-4C85-9FE7-8DC749F43A0D}" srcOrd="0" destOrd="0" parTransId="{F97D3429-DF0D-4478-A1AD-FEFC846D56A6}" sibTransId="{C3D0BF76-623D-43E8-9B92-B848AFA95826}"/>
    <dgm:cxn modelId="{A2FD2A87-6349-4AE6-911A-21207FA60B15}" type="presOf" srcId="{C769DF73-F3F0-407D-A51C-98F2C6465AB0}" destId="{D6340A7A-C10A-4CB9-B9C5-0B27D35694BC}" srcOrd="0" destOrd="0" presId="urn:microsoft.com/office/officeart/2005/8/layout/pyramid1"/>
    <dgm:cxn modelId="{F909F192-1871-4CD1-AD32-25D3B8857EF0}" type="presOf" srcId="{D22FEB2B-A8F2-4C85-9FE7-8DC749F43A0D}" destId="{3917203D-DD7E-4ECD-BF27-C5C133686B80}" srcOrd="0" destOrd="0" presId="urn:microsoft.com/office/officeart/2005/8/layout/pyramid1"/>
    <dgm:cxn modelId="{18050F97-33F8-4DB2-AC30-EBA694D115D3}" srcId="{4F7FE3D0-B8ED-4B49-AB85-45689ACFC20F}" destId="{C769DF73-F3F0-407D-A51C-98F2C6465AB0}" srcOrd="0" destOrd="0" parTransId="{19BAE12D-5D62-4BE7-8155-6DC102AA6BE2}" sibTransId="{DD8803E5-4950-4D16-B963-8F0C463E92BA}"/>
    <dgm:cxn modelId="{2B12649A-B701-404B-8AE5-D7ADABC7D7BF}" srcId="{67C361FD-593B-41AB-A044-32445737D337}" destId="{55B0DED0-3591-463B-902F-3BEB21D255FD}" srcOrd="1" destOrd="0" parTransId="{4E98674E-1DCA-4C6E-A10F-C471373A6A3B}" sibTransId="{CEA539D6-A600-4B2E-8301-4E94DADD7395}"/>
    <dgm:cxn modelId="{099CAD9C-A652-4760-9DB2-52149256FD2B}" srcId="{67C361FD-593B-41AB-A044-32445737D337}" destId="{4F7FE3D0-B8ED-4B49-AB85-45689ACFC20F}" srcOrd="2" destOrd="0" parTransId="{B5B86478-4477-4418-93C3-483127822547}" sibTransId="{46CD6C6C-249F-41C5-8486-B7E9EDAC41A4}"/>
    <dgm:cxn modelId="{611F04AB-0726-4C61-BBED-01E0EBDA5217}" srcId="{D22FEB2B-A8F2-4C85-9FE7-8DC749F43A0D}" destId="{B84709AD-8CA3-4426-85F1-E50318361370}" srcOrd="0" destOrd="0" parTransId="{CE45E8FE-94C5-40D5-BA99-6C9A1B1A92EC}" sibTransId="{EA53FB63-DE79-439B-9753-3866344041C1}"/>
    <dgm:cxn modelId="{A699B2B0-49F9-428A-B273-9B417C0FEC57}" type="presOf" srcId="{B84709AD-8CA3-4426-85F1-E50318361370}" destId="{490D9E43-6CB6-448F-B85B-4E0C63A57452}" srcOrd="1" destOrd="0" presId="urn:microsoft.com/office/officeart/2005/8/layout/pyramid1"/>
    <dgm:cxn modelId="{88CD02BA-E9EF-4DEC-ADF1-4C5D42538877}" type="presOf" srcId="{4F7FE3D0-B8ED-4B49-AB85-45689ACFC20F}" destId="{934C8BC4-1961-4DD4-A296-BD8C76408AF2}" srcOrd="1" destOrd="0" presId="urn:microsoft.com/office/officeart/2005/8/layout/pyramid1"/>
    <dgm:cxn modelId="{FCC98AC2-6BCB-4C34-A51B-1BE8B314201C}" type="presOf" srcId="{C769DF73-F3F0-407D-A51C-98F2C6465AB0}" destId="{D570D806-5255-4D3A-808B-2B9A85C43C96}" srcOrd="1" destOrd="0" presId="urn:microsoft.com/office/officeart/2005/8/layout/pyramid1"/>
    <dgm:cxn modelId="{6C8396C4-DA0C-4DD0-93D4-D8047EF6D0B0}" type="presOf" srcId="{2BD71373-C6D3-44DD-84AC-012A29D65CF5}" destId="{908E09A0-86AC-4C7B-850A-AA6D9BDAB0E4}" srcOrd="1" destOrd="0" presId="urn:microsoft.com/office/officeart/2005/8/layout/pyramid1"/>
    <dgm:cxn modelId="{AD8459D7-816C-48BD-BCEE-F94D4C9159A6}" type="presOf" srcId="{7FC7DE06-46B6-417D-A257-D136D0BECCB5}" destId="{2F7D495C-FE16-4207-821B-5C517CF386FC}" srcOrd="1" destOrd="0" presId="urn:microsoft.com/office/officeart/2005/8/layout/pyramid1"/>
    <dgm:cxn modelId="{CEF51DDF-B8CB-401F-83AA-1BFCCC91A0E6}" type="presOf" srcId="{4F7FE3D0-B8ED-4B49-AB85-45689ACFC20F}" destId="{5CED40AB-4A09-4AD9-BEEC-E12B5C08F980}" srcOrd="0" destOrd="0" presId="urn:microsoft.com/office/officeart/2005/8/layout/pyramid1"/>
    <dgm:cxn modelId="{203190E2-A0C9-4134-B79A-7DF9A4661CF3}" srcId="{67C361FD-593B-41AB-A044-32445737D337}" destId="{4AD37CBE-1469-4D0B-A8B0-5551587C8DC9}" srcOrd="3" destOrd="0" parTransId="{7E350C1A-19EF-4C61-AEF8-1DC54307F72B}" sibTransId="{CD2B5C73-2EA8-475E-A0B5-61FD23EE86F3}"/>
    <dgm:cxn modelId="{4454A6ED-8205-4F35-B2A9-F26ACC1A7A61}" srcId="{4AD37CBE-1469-4D0B-A8B0-5551587C8DC9}" destId="{2BD71373-C6D3-44DD-84AC-012A29D65CF5}" srcOrd="0" destOrd="0" parTransId="{312030D2-1D60-4DEF-9955-D0E83EA2A765}" sibTransId="{F9151B5B-8105-47AF-AEAA-00230D8F7C61}"/>
    <dgm:cxn modelId="{304556F8-CB96-497A-BDC3-D3CEAB5938C4}" type="presOf" srcId="{55B0DED0-3591-463B-902F-3BEB21D255FD}" destId="{9AA3E645-4CA3-4905-99F1-F0151B41AE3F}" srcOrd="1" destOrd="0" presId="urn:microsoft.com/office/officeart/2005/8/layout/pyramid1"/>
    <dgm:cxn modelId="{64C96AFE-5662-430F-A884-2A9F56795A82}" type="presParOf" srcId="{073CE641-15DD-4B37-92DF-8AA6A7513D3F}" destId="{A5EEC699-416E-4E12-9FFA-C0D589A8BEF3}" srcOrd="0" destOrd="0" presId="urn:microsoft.com/office/officeart/2005/8/layout/pyramid1"/>
    <dgm:cxn modelId="{915CFD9D-D3C0-422B-B8FC-2B86DACDAA02}" type="presParOf" srcId="{A5EEC699-416E-4E12-9FFA-C0D589A8BEF3}" destId="{4DDDD3B1-A37E-45EC-BEA9-60117AB2B4FB}" srcOrd="0" destOrd="0" presId="urn:microsoft.com/office/officeart/2005/8/layout/pyramid1"/>
    <dgm:cxn modelId="{6557484F-1B86-41C1-8987-62837C2BCFA1}" type="presParOf" srcId="{A5EEC699-416E-4E12-9FFA-C0D589A8BEF3}" destId="{490D9E43-6CB6-448F-B85B-4E0C63A57452}" srcOrd="1" destOrd="0" presId="urn:microsoft.com/office/officeart/2005/8/layout/pyramid1"/>
    <dgm:cxn modelId="{EF25E698-2ECE-4C33-8696-5786B39B5917}" type="presParOf" srcId="{A5EEC699-416E-4E12-9FFA-C0D589A8BEF3}" destId="{3917203D-DD7E-4ECD-BF27-C5C133686B80}" srcOrd="2" destOrd="0" presId="urn:microsoft.com/office/officeart/2005/8/layout/pyramid1"/>
    <dgm:cxn modelId="{3D0DC2EA-C47B-447F-9FCF-BF8C4DEAF7A5}" type="presParOf" srcId="{A5EEC699-416E-4E12-9FFA-C0D589A8BEF3}" destId="{8B956993-487C-42DA-A4E1-3BC494D3C065}" srcOrd="3" destOrd="0" presId="urn:microsoft.com/office/officeart/2005/8/layout/pyramid1"/>
    <dgm:cxn modelId="{D1F23B08-8F3D-4886-9D64-649BCA17B097}" type="presParOf" srcId="{073CE641-15DD-4B37-92DF-8AA6A7513D3F}" destId="{297066BB-F397-4447-B63F-8B21576488CE}" srcOrd="1" destOrd="0" presId="urn:microsoft.com/office/officeart/2005/8/layout/pyramid1"/>
    <dgm:cxn modelId="{902350E0-60D3-40F5-A671-AD14C7E942F7}" type="presParOf" srcId="{297066BB-F397-4447-B63F-8B21576488CE}" destId="{A5D0507A-0331-4EBB-81B6-B3063C42541D}" srcOrd="0" destOrd="0" presId="urn:microsoft.com/office/officeart/2005/8/layout/pyramid1"/>
    <dgm:cxn modelId="{C6E04381-78E6-463E-A3C0-35F0088E7BE3}" type="presParOf" srcId="{297066BB-F397-4447-B63F-8B21576488CE}" destId="{2F7D495C-FE16-4207-821B-5C517CF386FC}" srcOrd="1" destOrd="0" presId="urn:microsoft.com/office/officeart/2005/8/layout/pyramid1"/>
    <dgm:cxn modelId="{97A1BE70-376F-47A2-8D83-E80EC8C50AC5}" type="presParOf" srcId="{297066BB-F397-4447-B63F-8B21576488CE}" destId="{14BD9BA0-22EA-4120-8446-907EFFA1E65A}" srcOrd="2" destOrd="0" presId="urn:microsoft.com/office/officeart/2005/8/layout/pyramid1"/>
    <dgm:cxn modelId="{5C6AD4B8-95DB-49CC-BDCD-FCAEC2478966}" type="presParOf" srcId="{297066BB-F397-4447-B63F-8B21576488CE}" destId="{9AA3E645-4CA3-4905-99F1-F0151B41AE3F}" srcOrd="3" destOrd="0" presId="urn:microsoft.com/office/officeart/2005/8/layout/pyramid1"/>
    <dgm:cxn modelId="{4D7C50C3-056B-4487-9E11-5EED6EF6DB91}" type="presParOf" srcId="{073CE641-15DD-4B37-92DF-8AA6A7513D3F}" destId="{AE1AE2C6-1BEC-4616-83DE-5BE1EB1591D0}" srcOrd="2" destOrd="0" presId="urn:microsoft.com/office/officeart/2005/8/layout/pyramid1"/>
    <dgm:cxn modelId="{53808553-4AC8-4B22-ADB4-5F8B949391F6}" type="presParOf" srcId="{AE1AE2C6-1BEC-4616-83DE-5BE1EB1591D0}" destId="{D6340A7A-C10A-4CB9-B9C5-0B27D35694BC}" srcOrd="0" destOrd="0" presId="urn:microsoft.com/office/officeart/2005/8/layout/pyramid1"/>
    <dgm:cxn modelId="{408A1F87-BD8B-4957-9196-2F107B9DB2C1}" type="presParOf" srcId="{AE1AE2C6-1BEC-4616-83DE-5BE1EB1591D0}" destId="{D570D806-5255-4D3A-808B-2B9A85C43C96}" srcOrd="1" destOrd="0" presId="urn:microsoft.com/office/officeart/2005/8/layout/pyramid1"/>
    <dgm:cxn modelId="{1A68F9E9-E29F-4E10-85F0-2ADF940F00B1}" type="presParOf" srcId="{AE1AE2C6-1BEC-4616-83DE-5BE1EB1591D0}" destId="{5CED40AB-4A09-4AD9-BEEC-E12B5C08F980}" srcOrd="2" destOrd="0" presId="urn:microsoft.com/office/officeart/2005/8/layout/pyramid1"/>
    <dgm:cxn modelId="{16D61FCE-31B3-4A1E-8C02-728C9F96A1DB}" type="presParOf" srcId="{AE1AE2C6-1BEC-4616-83DE-5BE1EB1591D0}" destId="{934C8BC4-1961-4DD4-A296-BD8C76408AF2}" srcOrd="3" destOrd="0" presId="urn:microsoft.com/office/officeart/2005/8/layout/pyramid1"/>
    <dgm:cxn modelId="{9ADAF4C9-93BD-4A44-B372-D8EAFB031B5C}" type="presParOf" srcId="{073CE641-15DD-4B37-92DF-8AA6A7513D3F}" destId="{7F569028-6D40-45F8-BF5D-F74EEAB2569F}" srcOrd="3" destOrd="0" presId="urn:microsoft.com/office/officeart/2005/8/layout/pyramid1"/>
    <dgm:cxn modelId="{16B77C4B-77DB-4514-9E8D-6FE440C21ECB}" type="presParOf" srcId="{7F569028-6D40-45F8-BF5D-F74EEAB2569F}" destId="{14DE7106-7DB6-4E9C-9702-ACBB232A90A3}" srcOrd="0" destOrd="0" presId="urn:microsoft.com/office/officeart/2005/8/layout/pyramid1"/>
    <dgm:cxn modelId="{220D36A0-6D6A-46F7-8AF9-C7FF4C1A6863}" type="presParOf" srcId="{7F569028-6D40-45F8-BF5D-F74EEAB2569F}" destId="{908E09A0-86AC-4C7B-850A-AA6D9BDAB0E4}" srcOrd="1" destOrd="0" presId="urn:microsoft.com/office/officeart/2005/8/layout/pyramid1"/>
    <dgm:cxn modelId="{65C3E033-D178-4CE3-907A-A04748185A38}" type="presParOf" srcId="{7F569028-6D40-45F8-BF5D-F74EEAB2569F}" destId="{56F36A48-0001-4989-916D-0FD3209106EB}" srcOrd="2" destOrd="0" presId="urn:microsoft.com/office/officeart/2005/8/layout/pyramid1"/>
    <dgm:cxn modelId="{7F16C2ED-2D74-46E4-833D-82EAA5E696B5}" type="presParOf" srcId="{7F569028-6D40-45F8-BF5D-F74EEAB2569F}" destId="{E853EA4A-1604-4CBB-8906-C6177EFAFCD1}"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DD3B1-A37E-45EC-BEA9-60117AB2B4FB}">
      <dsp:nvSpPr>
        <dsp:cNvPr id="0" name=""/>
        <dsp:cNvSpPr/>
      </dsp:nvSpPr>
      <dsp:spPr>
        <a:xfrm rot="10800000">
          <a:off x="3881694" y="0"/>
          <a:ext cx="7535053" cy="1199321"/>
        </a:xfrm>
        <a:prstGeom prst="nonIsoscelesTrapezoid">
          <a:avLst>
            <a:gd name="adj1" fmla="val 0"/>
            <a:gd name="adj2" fmla="val 80914"/>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Ability to use own experience to inspire hope and belief in recovery; Support self-determination through connections from a mutual stance;  Facilitate self-exploration and discovery, </a:t>
          </a:r>
          <a:r>
            <a:rPr lang="en-US" sz="1400" kern="1200" dirty="0" err="1"/>
            <a:t>etc</a:t>
          </a:r>
          <a:r>
            <a:rPr lang="en-US" sz="1400" kern="1200" dirty="0"/>
            <a:t>; Act as a change agent to support environments, systems and approaches to move forward. </a:t>
          </a:r>
        </a:p>
      </dsp:txBody>
      <dsp:txXfrm rot="10800000">
        <a:off x="4852117" y="0"/>
        <a:ext cx="6564630" cy="1199321"/>
      </dsp:txXfrm>
    </dsp:sp>
    <dsp:sp modelId="{3917203D-DD7E-4ECD-BF27-C5C133686B80}">
      <dsp:nvSpPr>
        <dsp:cNvPr id="0" name=""/>
        <dsp:cNvSpPr/>
      </dsp:nvSpPr>
      <dsp:spPr>
        <a:xfrm>
          <a:off x="2911270" y="0"/>
          <a:ext cx="1940847" cy="1199321"/>
        </a:xfrm>
        <a:prstGeom prst="trapezoid">
          <a:avLst>
            <a:gd name="adj" fmla="val 80914"/>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Peer Competencies</a:t>
          </a:r>
        </a:p>
      </dsp:txBody>
      <dsp:txXfrm>
        <a:off x="2911270" y="0"/>
        <a:ext cx="1940847" cy="1199321"/>
      </dsp:txXfrm>
    </dsp:sp>
    <dsp:sp modelId="{A5D0507A-0331-4EBB-81B6-B3063C42541D}">
      <dsp:nvSpPr>
        <dsp:cNvPr id="0" name=""/>
        <dsp:cNvSpPr/>
      </dsp:nvSpPr>
      <dsp:spPr>
        <a:xfrm rot="10800000">
          <a:off x="4852117" y="1199321"/>
          <a:ext cx="6564630" cy="1199321"/>
        </a:xfrm>
        <a:prstGeom prst="nonIsoscelesTrapezoid">
          <a:avLst>
            <a:gd name="adj1" fmla="val 0"/>
            <a:gd name="adj2" fmla="val 80914"/>
          </a:avLst>
        </a:prstGeom>
        <a:solidFill>
          <a:schemeClr val="lt1">
            <a:alpha val="90000"/>
            <a:hueOff val="0"/>
            <a:satOff val="0"/>
            <a:lumOff val="0"/>
            <a:alphaOff val="0"/>
          </a:schemeClr>
        </a:solidFill>
        <a:ln w="6350" cap="flat" cmpd="sng" algn="ctr">
          <a:solidFill>
            <a:schemeClr val="accent3">
              <a:hueOff val="-539188"/>
              <a:satOff val="13796"/>
              <a:lumOff val="523"/>
              <a:alphaOff val="0"/>
            </a:schemeClr>
          </a:solidFill>
          <a:prstDash val="solid"/>
        </a:ln>
        <a:effectLst>
          <a:outerShdw blurRad="38100" dist="12700" dir="5400000" algn="ctr" rotWithShape="0">
            <a:srgbClr val="000000">
              <a:alpha val="63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Ability to work with people from a strengths perspective, support people’s recovery process, support dignity of risk</a:t>
          </a:r>
        </a:p>
      </dsp:txBody>
      <dsp:txXfrm rot="10800000">
        <a:off x="5822541" y="1199321"/>
        <a:ext cx="5594206" cy="1199321"/>
      </dsp:txXfrm>
    </dsp:sp>
    <dsp:sp modelId="{14BD9BA0-22EA-4120-8446-907EFFA1E65A}">
      <dsp:nvSpPr>
        <dsp:cNvPr id="0" name=""/>
        <dsp:cNvSpPr/>
      </dsp:nvSpPr>
      <dsp:spPr>
        <a:xfrm>
          <a:off x="1940847" y="1199321"/>
          <a:ext cx="3881694" cy="1199321"/>
        </a:xfrm>
        <a:prstGeom prst="trapezoid">
          <a:avLst>
            <a:gd name="adj" fmla="val 80914"/>
          </a:avLst>
        </a:prstGeom>
        <a:gradFill rotWithShape="0">
          <a:gsLst>
            <a:gs pos="0">
              <a:schemeClr val="accent3">
                <a:hueOff val="-539188"/>
                <a:satOff val="13796"/>
                <a:lumOff val="523"/>
                <a:alphaOff val="0"/>
                <a:satMod val="100000"/>
                <a:lumMod val="100000"/>
              </a:schemeClr>
            </a:gs>
            <a:gs pos="50000">
              <a:schemeClr val="accent3">
                <a:hueOff val="-539188"/>
                <a:satOff val="13796"/>
                <a:lumOff val="523"/>
                <a:alphaOff val="0"/>
                <a:shade val="99000"/>
                <a:satMod val="105000"/>
                <a:lumMod val="100000"/>
              </a:schemeClr>
            </a:gs>
            <a:gs pos="100000">
              <a:schemeClr val="accent3">
                <a:hueOff val="-539188"/>
                <a:satOff val="13796"/>
                <a:lumOff val="523"/>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Recovery Oriented Workforce Competencies</a:t>
          </a:r>
        </a:p>
      </dsp:txBody>
      <dsp:txXfrm>
        <a:off x="2620143" y="1199321"/>
        <a:ext cx="2523101" cy="1199321"/>
      </dsp:txXfrm>
    </dsp:sp>
    <dsp:sp modelId="{D6340A7A-C10A-4CB9-B9C5-0B27D35694BC}">
      <dsp:nvSpPr>
        <dsp:cNvPr id="0" name=""/>
        <dsp:cNvSpPr/>
      </dsp:nvSpPr>
      <dsp:spPr>
        <a:xfrm rot="10800000">
          <a:off x="5822541" y="2398643"/>
          <a:ext cx="5594206" cy="1199321"/>
        </a:xfrm>
        <a:prstGeom prst="nonIsoscelesTrapezoid">
          <a:avLst>
            <a:gd name="adj1" fmla="val 0"/>
            <a:gd name="adj2" fmla="val 80914"/>
          </a:avLst>
        </a:prstGeom>
        <a:solidFill>
          <a:schemeClr val="lt1">
            <a:alpha val="90000"/>
            <a:hueOff val="0"/>
            <a:satOff val="0"/>
            <a:lumOff val="0"/>
            <a:alphaOff val="0"/>
          </a:schemeClr>
        </a:solidFill>
        <a:ln w="6350" cap="flat" cmpd="sng" algn="ctr">
          <a:solidFill>
            <a:schemeClr val="accent3">
              <a:hueOff val="-1078377"/>
              <a:satOff val="27591"/>
              <a:lumOff val="1045"/>
              <a:alphaOff val="0"/>
            </a:schemeClr>
          </a:solidFill>
          <a:prstDash val="solid"/>
        </a:ln>
        <a:effectLst>
          <a:outerShdw blurRad="38100" dist="12700" dir="5400000" algn="ctr" rotWithShape="0">
            <a:srgbClr val="000000">
              <a:alpha val="63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Ability to work with people respectfully, navigate regulations, recognize roles of different workers, work independently, etc.</a:t>
          </a:r>
        </a:p>
      </dsp:txBody>
      <dsp:txXfrm rot="10800000">
        <a:off x="6792965" y="2398643"/>
        <a:ext cx="4623782" cy="1199321"/>
      </dsp:txXfrm>
    </dsp:sp>
    <dsp:sp modelId="{5CED40AB-4A09-4AD9-BEEC-E12B5C08F980}">
      <dsp:nvSpPr>
        <dsp:cNvPr id="0" name=""/>
        <dsp:cNvSpPr/>
      </dsp:nvSpPr>
      <dsp:spPr>
        <a:xfrm>
          <a:off x="970423" y="2398643"/>
          <a:ext cx="5822541" cy="1199321"/>
        </a:xfrm>
        <a:prstGeom prst="trapezoid">
          <a:avLst>
            <a:gd name="adj" fmla="val 80914"/>
          </a:avLst>
        </a:prstGeom>
        <a:gradFill rotWithShape="0">
          <a:gsLst>
            <a:gs pos="0">
              <a:schemeClr val="accent3">
                <a:hueOff val="-1078377"/>
                <a:satOff val="27591"/>
                <a:lumOff val="1045"/>
                <a:alphaOff val="0"/>
                <a:satMod val="100000"/>
                <a:lumMod val="100000"/>
              </a:schemeClr>
            </a:gs>
            <a:gs pos="50000">
              <a:schemeClr val="accent3">
                <a:hueOff val="-1078377"/>
                <a:satOff val="27591"/>
                <a:lumOff val="1045"/>
                <a:alphaOff val="0"/>
                <a:shade val="99000"/>
                <a:satMod val="105000"/>
                <a:lumMod val="100000"/>
              </a:schemeClr>
            </a:gs>
            <a:gs pos="100000">
              <a:schemeClr val="accent3">
                <a:hueOff val="-1078377"/>
                <a:satOff val="27591"/>
                <a:lumOff val="1045"/>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Treatment Workforce Competencies</a:t>
          </a:r>
        </a:p>
      </dsp:txBody>
      <dsp:txXfrm>
        <a:off x="1989368" y="2398643"/>
        <a:ext cx="3784651" cy="1199321"/>
      </dsp:txXfrm>
    </dsp:sp>
    <dsp:sp modelId="{14DE7106-7DB6-4E9C-9702-ACBB232A90A3}">
      <dsp:nvSpPr>
        <dsp:cNvPr id="0" name=""/>
        <dsp:cNvSpPr/>
      </dsp:nvSpPr>
      <dsp:spPr>
        <a:xfrm rot="10800000">
          <a:off x="6792965" y="3597965"/>
          <a:ext cx="4623782" cy="1199321"/>
        </a:xfrm>
        <a:prstGeom prst="nonIsoscelesTrapezoid">
          <a:avLst>
            <a:gd name="adj1" fmla="val 0"/>
            <a:gd name="adj2" fmla="val 80914"/>
          </a:avLst>
        </a:prstGeom>
        <a:solidFill>
          <a:schemeClr val="lt1">
            <a:alpha val="90000"/>
            <a:hueOff val="0"/>
            <a:satOff val="0"/>
            <a:lumOff val="0"/>
            <a:alphaOff val="0"/>
          </a:schemeClr>
        </a:solidFill>
        <a:ln w="6350" cap="flat" cmpd="sng" algn="ctr">
          <a:solidFill>
            <a:schemeClr val="accent3">
              <a:hueOff val="-1617565"/>
              <a:satOff val="41387"/>
              <a:lumOff val="1568"/>
              <a:alphaOff val="0"/>
            </a:schemeClr>
          </a:solidFill>
          <a:prstDash val="solid"/>
        </a:ln>
        <a:effectLst>
          <a:outerShdw blurRad="38100" dist="12700" dir="5400000" algn="ctr" rotWithShape="0">
            <a:srgbClr val="000000">
              <a:alpha val="63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Ability to get to work on time, interact with other co-workers and supervisor, pick up on the cultural norms of the agency, communicate needs &amp; respond to others’ communications, etc.</a:t>
          </a:r>
        </a:p>
      </dsp:txBody>
      <dsp:txXfrm rot="10800000">
        <a:off x="7763388" y="3597965"/>
        <a:ext cx="3653359" cy="1199321"/>
      </dsp:txXfrm>
    </dsp:sp>
    <dsp:sp modelId="{56F36A48-0001-4989-916D-0FD3209106EB}">
      <dsp:nvSpPr>
        <dsp:cNvPr id="0" name=""/>
        <dsp:cNvSpPr/>
      </dsp:nvSpPr>
      <dsp:spPr>
        <a:xfrm>
          <a:off x="0" y="3597965"/>
          <a:ext cx="7763388" cy="1199321"/>
        </a:xfrm>
        <a:prstGeom prst="trapezoid">
          <a:avLst>
            <a:gd name="adj" fmla="val 80914"/>
          </a:avLst>
        </a:prstGeom>
        <a:gradFill rotWithShape="0">
          <a:gsLst>
            <a:gs pos="0">
              <a:schemeClr val="accent3">
                <a:hueOff val="-1617565"/>
                <a:satOff val="41387"/>
                <a:lumOff val="1568"/>
                <a:alphaOff val="0"/>
                <a:satMod val="100000"/>
                <a:lumMod val="100000"/>
              </a:schemeClr>
            </a:gs>
            <a:gs pos="50000">
              <a:schemeClr val="accent3">
                <a:hueOff val="-1617565"/>
                <a:satOff val="41387"/>
                <a:lumOff val="1568"/>
                <a:alphaOff val="0"/>
                <a:shade val="99000"/>
                <a:satMod val="105000"/>
                <a:lumMod val="100000"/>
              </a:schemeClr>
            </a:gs>
            <a:gs pos="100000">
              <a:schemeClr val="accent3">
                <a:hueOff val="-1617565"/>
                <a:satOff val="41387"/>
                <a:lumOff val="1568"/>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General Workforce Competencies</a:t>
          </a:r>
        </a:p>
      </dsp:txBody>
      <dsp:txXfrm>
        <a:off x="1358593" y="3597965"/>
        <a:ext cx="5046202" cy="119932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10/9/2020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10/9/2020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10/9/2020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10/9/2020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10/9/2020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http://www.pngall.com/certified-stamp-png/download/7666" TargetMode="External"/><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hyperlink" Target="https://creativecommons.org/licenses/by-nc/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2017.igem.org/Team:TECHNION-ISRAEL/ethics" TargetMode="External"/><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hyperlink" Target="https://creativecommons.org/licenses/by-nc/3.0/" TargetMode="External"/><Relationship Id="rId4" Type="http://schemas.openxmlformats.org/officeDocument/2006/relationships/hyperlink" Target="http://www.pngall.com/bricks-p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oltreilcancro.it/2019/01/10/cose-da-non-dire/" TargetMode="External"/><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hyperlink" Target="https://creativecommons.org/licenses/by-nc-nd/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pngall.com/freedom-png" TargetMode="External"/><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hyperlink" Target="https://creativecommons.org/licenses/by-nc/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pngall.com/freedom-png" TargetMode="External"/><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hyperlink" Target="https://creativecommons.org/licenses/by-nc/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unknowncystic.wordpress.com/2012/05/"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8" Type="http://schemas.openxmlformats.org/officeDocument/2006/relationships/hyperlink" Target="http://www.pngall.com/question-mark-png/download/29840" TargetMode="External"/><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creativecommons.org/licenses/by-sa/3.0/" TargetMode="External"/><Relationship Id="rId4" Type="http://schemas.openxmlformats.org/officeDocument/2006/relationships/hyperlink" Target="https://en.wikipedia.org/wiki/Exclamation_mark" TargetMode="External"/><Relationship Id="rId9" Type="http://schemas.openxmlformats.org/officeDocument/2006/relationships/hyperlink" Target="https://creativecommons.org/licenses/by-nc/3.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ngall.com/maintenance-png/download/50029"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e.wikipedia.org/wiki/Datei:Question_book_magnify2.svg"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en/stick-people-puzzle-helping-2324009/"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unknowncystic.wordpress.com/2012/05/"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thebluediamondgallery.com/handwriting/o/objectives.html"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hyperlink" Target="https://creativecommons.org/licenses/by-nc/3.0/" TargetMode="External"/><Relationship Id="rId4" Type="http://schemas.openxmlformats.org/officeDocument/2006/relationships/hyperlink" Target="http://www.pngall.com/team-work-png" TargetMode="External"/></Relationships>
</file>

<file path=ppt/slides/_rels/slide3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hyperlink" Target="https://pixabay.com/en/checklist-clipboard-questionnaire-1622517/" TargetMode="External"/></Relationships>
</file>

<file path=ppt/slides/_rels/slide3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1.png"/><Relationship Id="rId1" Type="http://schemas.openxmlformats.org/officeDocument/2006/relationships/slideLayout" Target="../slideLayouts/slideLayout5.xml"/><Relationship Id="rId5" Type="http://schemas.openxmlformats.org/officeDocument/2006/relationships/hyperlink" Target="https://creativecommons.org/licenses/by-nc-nd/3.0/" TargetMode="External"/><Relationship Id="rId4" Type="http://schemas.openxmlformats.org/officeDocument/2006/relationships/hyperlink" Target="http://www.auxiliaresdelajusticia.net/2011/11/informe-pericial-contable-en-los.html" TargetMode="External"/></Relationships>
</file>

<file path=ppt/slides/_rels/slide3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2.png"/><Relationship Id="rId1" Type="http://schemas.openxmlformats.org/officeDocument/2006/relationships/slideLayout" Target="../slideLayouts/slideLayout5.xml"/><Relationship Id="rId5" Type="http://schemas.openxmlformats.org/officeDocument/2006/relationships/hyperlink" Target="https://creativecommons.org/licenses/by-nc/3.0/" TargetMode="External"/><Relationship Id="rId4" Type="http://schemas.openxmlformats.org/officeDocument/2006/relationships/hyperlink" Target="http://www.pngall.com/resume-png/download/3931" TargetMode="External"/></Relationships>
</file>

<file path=ppt/slides/_rels/slide3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3.png"/><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Mentor_learner_co-op.sv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unknowncystic.wordpress.com/2012/05/"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unknowncystic.wordpress.com/2012/05/"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wicps.org/wp-content/uploads/2020/01/employer_guide_CPS_2020-.pdf" TargetMode="External"/><Relationship Id="rId7" Type="http://schemas.openxmlformats.org/officeDocument/2006/relationships/hyperlink" Target="http://maapp.org/media/ForensicPeerBestPractices2017.pdf" TargetMode="External"/><Relationship Id="rId2" Type="http://schemas.openxmlformats.org/officeDocument/2006/relationships/hyperlink" Target="mailto:tims@accesstoind.org" TargetMode="External"/><Relationship Id="rId1" Type="http://schemas.openxmlformats.org/officeDocument/2006/relationships/slideLayout" Target="../slideLayouts/slideLayout2.xml"/><Relationship Id="rId6" Type="http://schemas.openxmlformats.org/officeDocument/2006/relationships/hyperlink" Target="https://www.wicps.org/" TargetMode="External"/><Relationship Id="rId5" Type="http://schemas.openxmlformats.org/officeDocument/2006/relationships/hyperlink" Target="https://static1.squarespace.com/static/5630e573e4b0efc185471156/t/5abd7a9b70a6ad798f81aa55/1522367180975/Peer+Respite+Final+2017.pdf" TargetMode="External"/><Relationship Id="rId4" Type="http://schemas.openxmlformats.org/officeDocument/2006/relationships/hyperlink" Target="http://www.psresources.info/images/stories/A_Providers_Handbook_on_Developing__Implementing_Peer_Roles.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jchapman@justicepoint.org"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doi.org/10.1080/10973430208408443" TargetMode="External"/><Relationship Id="rId2" Type="http://schemas.openxmlformats.org/officeDocument/2006/relationships/hyperlink" Target="https://power2u.org/wp-content/uploads/2017/01/History-of-the-Consumer-Survivor-Movement-by-Gayle-Bluebird.pdf" TargetMode="External"/><Relationship Id="rId1" Type="http://schemas.openxmlformats.org/officeDocument/2006/relationships/slideLayout" Target="../slideLayouts/slideLayout2.xml"/><Relationship Id="rId5" Type="http://schemas.openxmlformats.org/officeDocument/2006/relationships/hyperlink" Target="https://www.samhsa.gov/sites/default/files/programs_campaigns/brss_tacs/value-of-peers-2017.pdf" TargetMode="External"/><Relationship Id="rId4" Type="http://schemas.openxmlformats.org/officeDocument/2006/relationships/hyperlink" Target="https://www.nasmhpd.org/sites/default/files/Peer%20Supports.Patrick%20Hendry.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researchgate.net/profile/Michael_Rowe6/publication/237481697_Peer_Support_within_Criminal_Justice_Settings_The_Role_of_Forensic_Peer_Specialists/links/5556346b08aeaaff3bf5ef58.pdf" TargetMode="External"/><Relationship Id="rId2" Type="http://schemas.openxmlformats.org/officeDocument/2006/relationships/hyperlink" Target="https://content.apa.org/doi/10.1037/prj0000392" TargetMode="External"/><Relationship Id="rId1" Type="http://schemas.openxmlformats.org/officeDocument/2006/relationships/slideLayout" Target="../slideLayouts/slideLayout2.xml"/><Relationship Id="rId4" Type="http://schemas.openxmlformats.org/officeDocument/2006/relationships/hyperlink" Target="https://www.samhsa.gov/sites/default/files/programs_campaigns/brss_tacs/peer-support-2017.pdf"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maapp.org/media/ForensicPeerBestPractices2017.pdf" TargetMode="External"/><Relationship Id="rId3" Type="http://schemas.openxmlformats.org/officeDocument/2006/relationships/hyperlink" Target="https://ncsacw.samhsa.gov/topics/recovery-specialists.aspx" TargetMode="External"/><Relationship Id="rId7" Type="http://schemas.openxmlformats.org/officeDocument/2006/relationships/hyperlink" Target="https://www.wicps.org/wp-content/uploads/2020/04/WI-CPS-Best-Practice-Guide-Revised-4.2.20.pdf" TargetMode="External"/><Relationship Id="rId2" Type="http://schemas.openxmlformats.org/officeDocument/2006/relationships/hyperlink" Target="http://www.psresources.info/images/stories/A_Providers_Handbook_on_Developing__Implementing_Peer_Roles.pdf" TargetMode="External"/><Relationship Id="rId1" Type="http://schemas.openxmlformats.org/officeDocument/2006/relationships/slideLayout" Target="../slideLayouts/slideLayout2.xml"/><Relationship Id="rId6" Type="http://schemas.openxmlformats.org/officeDocument/2006/relationships/hyperlink" Target="https://static1.squarespace.com/static/5630e573e4b0efc185471156/t/5abd7a9b70a6ad798f81aa55/1522367180975/Peer+Respite+Final+2017.pdf" TargetMode="External"/><Relationship Id="rId5" Type="http://schemas.openxmlformats.org/officeDocument/2006/relationships/hyperlink" Target="https://repository.library.northeastern.edu/files/neu:m044c6363/fulltext.pdf" TargetMode="External"/><Relationship Id="rId4" Type="http://schemas.openxmlformats.org/officeDocument/2006/relationships/hyperlink" Target="https://www.michigan.gov/documents/mdch/MSA-07-52-PIHP_Bulletin_207606_7.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wicps.org/wp-content/uploads/2020/04/WI-CPS-Best-Practice-Guide-Revised-4.2.20.pdf" TargetMode="External"/><Relationship Id="rId2" Type="http://schemas.openxmlformats.org/officeDocument/2006/relationships/hyperlink" Target="https://static1.squarespace.com/static/5630e573e4b0efc185471156/t/5abd7a9b70a6ad798f81aa55/1522367180975/Peer+Respite+Final+2017.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researchgate.net/profile/Michael_Rowe6/publication/237481697_Peer_Support_within_Criminal_Justice_Settings_The_Role_of_Forensic_Peer_Specialists/links/5556346b08aeaaff3bf5ef58.pdf" TargetMode="External"/><Relationship Id="rId2" Type="http://schemas.openxmlformats.org/officeDocument/2006/relationships/hyperlink" Target="https://www.wicps.org/wp-content/uploads/2020/04/WI-CPS-Best-Practice-Guide-Revised-4.2.20.pdf" TargetMode="External"/><Relationship Id="rId1" Type="http://schemas.openxmlformats.org/officeDocument/2006/relationships/slideLayout" Target="../slideLayouts/slideLayout2.xml"/><Relationship Id="rId5" Type="http://schemas.openxmlformats.org/officeDocument/2006/relationships/hyperlink" Target="http://www.psresources.info/images/stories/A_Providers_Handbook_on_Developing__Implementing_Peer_Roles.pdf" TargetMode="External"/><Relationship Id="rId4" Type="http://schemas.openxmlformats.org/officeDocument/2006/relationships/hyperlink" Target="https://doi.org/10.1177/14668025030033001"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maapp.org/media/ForensicPeerBestPractices2017.pdf" TargetMode="External"/><Relationship Id="rId2" Type="http://schemas.openxmlformats.org/officeDocument/2006/relationships/hyperlink" Target="https://www.researchgate.net/profile/Michael_Rowe6/publication/237481697_Peer_Support_within_Criminal_Justice_Settings_The_Role_of_Forensic_Peer_Specialists/links/5556346b08aeaaff3bf5ef58.pdf" TargetMode="External"/><Relationship Id="rId1" Type="http://schemas.openxmlformats.org/officeDocument/2006/relationships/slideLayout" Target="../slideLayouts/slideLayout2.xml"/><Relationship Id="rId5" Type="http://schemas.openxmlformats.org/officeDocument/2006/relationships/hyperlink" Target="https://www.ncjrs.gov/pdffiles1/nij/grants/189124.pdf" TargetMode="External"/><Relationship Id="rId4" Type="http://schemas.openxmlformats.org/officeDocument/2006/relationships/hyperlink" Target="https://www.samhsa.gov/sites/default/files/programs_campaigns/brss_tacs/value-of-peers-2017.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pngall.com/clock-pn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wicps.org/wp-content/uploads/2020/04/WI-CPS-Best-Practice-Guide-Revised-4.2.20.pdf" TargetMode="External"/><Relationship Id="rId2" Type="http://schemas.openxmlformats.org/officeDocument/2006/relationships/hyperlink" Target="http://www.psresources.info/images/stories/A_Providers_Handbook_on_Developing__Implementing_Peer_Roles.pdf" TargetMode="External"/><Relationship Id="rId1" Type="http://schemas.openxmlformats.org/officeDocument/2006/relationships/slideLayout" Target="../slideLayouts/slideLayout2.xml"/><Relationship Id="rId4" Type="http://schemas.openxmlformats.org/officeDocument/2006/relationships/hyperlink" Target="https://static1.squarespace.com/static/5630e573e4b0efc185471156/t/5abd7a9b70a6ad798f81aa55/1522367180975/Peer+Respite+Final+2017.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psresources.info/images/stories/A_Providers_Handbook_on_Developing__Implementing_Peer_Roles.pdf" TargetMode="External"/><Relationship Id="rId7" Type="http://schemas.openxmlformats.org/officeDocument/2006/relationships/hyperlink" Target="https://www.wicps.org/wp-content/uploads/2020/04/WI-CPS-Best-Practice-Guide-Revised-4.2.20.pdf" TargetMode="External"/><Relationship Id="rId2" Type="http://schemas.openxmlformats.org/officeDocument/2006/relationships/hyperlink" Target="https://www.samhsa.gov/sites/default/files/guidelines_peer-supervision_ppt_withpresenternotes_cp2.pdf" TargetMode="External"/><Relationship Id="rId1" Type="http://schemas.openxmlformats.org/officeDocument/2006/relationships/slideLayout" Target="../slideLayouts/slideLayout2.xml"/><Relationship Id="rId6" Type="http://schemas.openxmlformats.org/officeDocument/2006/relationships/hyperlink" Target="https://content.apa.org/doi/10.1037/prj0000392" TargetMode="External"/><Relationship Id="rId5" Type="http://schemas.openxmlformats.org/officeDocument/2006/relationships/hyperlink" Target="https://transformation-center.org/wp-content/uploads/2013/07/DMH-Supervisor-Training-Manual-FULL-July2016.pdf" TargetMode="External"/><Relationship Id="rId4" Type="http://schemas.openxmlformats.org/officeDocument/2006/relationships/hyperlink" Target="https://inaps.memberclicks.net/assets/docs/Enhancing%20the%20Peer%20Provider%20Workforce_9-15-14%20final.pdf"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inaps.memberclicks.net/assets/docs/Enhancing%20the%20Peer%20Provider%20Workforce_9-15-14%20final.pdf" TargetMode="External"/><Relationship Id="rId2" Type="http://schemas.openxmlformats.org/officeDocument/2006/relationships/hyperlink" Target="https://content.apa.org/doi/10.1037/prj0000392" TargetMode="External"/><Relationship Id="rId1" Type="http://schemas.openxmlformats.org/officeDocument/2006/relationships/slideLayout" Target="../slideLayouts/slideLayout2.xml"/><Relationship Id="rId4" Type="http://schemas.openxmlformats.org/officeDocument/2006/relationships/hyperlink" Target="https://www.wicps.org/wp-content/uploads/2020/04/WI-CPS-Best-Practice-Guide-Revised-4.2.20.pd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man-looking-words-book-black-29749/"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nknowncystic.wordpress.com/2012/05/"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26" name="Rectangle 2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314" y="0"/>
            <a:ext cx="6525472" cy="6858000"/>
          </a:xfrm>
          <a:prstGeom prst="rect">
            <a:avLst/>
          </a:prstGeom>
          <a:solidFill>
            <a:schemeClr val="bg1">
              <a:lumMod val="75000"/>
              <a:lumOff val="25000"/>
            </a:schemeClr>
          </a:solidFill>
          <a:ln w="6350" cap="sq" cmpd="sng" algn="ctr">
            <a:noFill/>
            <a:prstDash val="solid"/>
            <a:miter lim="800000"/>
          </a:ln>
          <a:effectLst/>
        </p:spPr>
      </p:sp>
      <p:sp>
        <p:nvSpPr>
          <p:cNvPr id="28" name="Rectangle 2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682" y="320040"/>
            <a:ext cx="5888736" cy="6217920"/>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578316" y="1348844"/>
            <a:ext cx="5409468" cy="3042706"/>
          </a:xfrm>
        </p:spPr>
        <p:txBody>
          <a:bodyPr>
            <a:normAutofit/>
          </a:bodyPr>
          <a:lstStyle/>
          <a:p>
            <a:r>
              <a:rPr lang="en-US" sz="4700">
                <a:solidFill>
                  <a:schemeClr val="tx1"/>
                </a:solidFill>
              </a:rPr>
              <a:t>Integrating Peer Support into Treatment Courts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578316" y="4682061"/>
            <a:ext cx="5409468" cy="950976"/>
          </a:xfrm>
        </p:spPr>
        <p:txBody>
          <a:bodyPr>
            <a:normAutofit/>
          </a:bodyPr>
          <a:lstStyle/>
          <a:p>
            <a:pPr>
              <a:spcAft>
                <a:spcPts val="600"/>
              </a:spcAft>
            </a:pPr>
            <a:r>
              <a:rPr lang="en-US">
                <a:solidFill>
                  <a:schemeClr val="tx1"/>
                </a:solidFill>
              </a:rPr>
              <a:t>Jason Chapman, JusticePoint 2020</a:t>
            </a:r>
          </a:p>
        </p:txBody>
      </p:sp>
    </p:spTree>
    <p:extLst>
      <p:ext uri="{BB962C8B-B14F-4D97-AF65-F5344CB8AC3E}">
        <p14:creationId xmlns:p14="http://schemas.microsoft.com/office/powerpoint/2010/main" val="107677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 y="-22"/>
            <a:ext cx="12191997" cy="6858022"/>
          </a:xfrm>
          <a:prstGeom prst="rect">
            <a:avLst/>
          </a:prstGeom>
        </p:spPr>
      </p:pic>
      <p:sp>
        <p:nvSpPr>
          <p:cNvPr id="11" name="Rectangle 10">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97938"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96006" y="643467"/>
            <a:ext cx="5452529" cy="3569242"/>
          </a:xfrm>
        </p:spPr>
        <p:txBody>
          <a:bodyPr anchor="t">
            <a:normAutofit/>
          </a:bodyPr>
          <a:lstStyle/>
          <a:p>
            <a:pPr algn="r"/>
            <a:r>
              <a:rPr lang="en-US" sz="5600" b="1">
                <a:solidFill>
                  <a:schemeClr val="bg1"/>
                </a:solidFill>
              </a:rPr>
              <a:t>Expectations &amp; Challenges</a:t>
            </a:r>
          </a:p>
        </p:txBody>
      </p:sp>
      <p:sp>
        <p:nvSpPr>
          <p:cNvPr id="5" name="Subtitle 4">
            <a:extLst>
              <a:ext uri="{FF2B5EF4-FFF2-40B4-BE49-F238E27FC236}">
                <a16:creationId xmlns:a16="http://schemas.microsoft.com/office/drawing/2014/main" id="{3450D209-9A88-40F4-8249-01A41A177D3A}"/>
              </a:ext>
            </a:extLst>
          </p:cNvPr>
          <p:cNvSpPr>
            <a:spLocks noGrp="1"/>
          </p:cNvSpPr>
          <p:nvPr>
            <p:ph type="subTitle" idx="1"/>
          </p:nvPr>
        </p:nvSpPr>
        <p:spPr>
          <a:xfrm>
            <a:off x="6099055" y="4551031"/>
            <a:ext cx="5449479" cy="1663493"/>
          </a:xfrm>
        </p:spPr>
        <p:txBody>
          <a:bodyPr anchor="b">
            <a:normAutofit/>
          </a:bodyPr>
          <a:lstStyle/>
          <a:p>
            <a:pPr algn="r">
              <a:spcAft>
                <a:spcPts val="600"/>
              </a:spcAft>
            </a:pPr>
            <a:r>
              <a:rPr lang="en-US" sz="2400">
                <a:solidFill>
                  <a:schemeClr val="bg1"/>
                </a:solidFill>
              </a:rPr>
              <a:t>First Objective</a:t>
            </a:r>
          </a:p>
        </p:txBody>
      </p:sp>
    </p:spTree>
    <p:extLst>
      <p:ext uri="{BB962C8B-B14F-4D97-AF65-F5344CB8AC3E}">
        <p14:creationId xmlns:p14="http://schemas.microsoft.com/office/powerpoint/2010/main" val="1481744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6B2B-6872-4E72-B810-E1286E65B714}"/>
              </a:ext>
            </a:extLst>
          </p:cNvPr>
          <p:cNvSpPr>
            <a:spLocks noGrp="1"/>
          </p:cNvSpPr>
          <p:nvPr>
            <p:ph type="title"/>
          </p:nvPr>
        </p:nvSpPr>
        <p:spPr/>
        <p:txBody>
          <a:bodyPr/>
          <a:lstStyle/>
          <a:p>
            <a:r>
              <a:rPr lang="en-US" dirty="0"/>
              <a:t>Areas of Competency</a:t>
            </a:r>
          </a:p>
        </p:txBody>
      </p:sp>
      <p:graphicFrame>
        <p:nvGraphicFramePr>
          <p:cNvPr id="4" name="Content Placeholder 3">
            <a:extLst>
              <a:ext uri="{FF2B5EF4-FFF2-40B4-BE49-F238E27FC236}">
                <a16:creationId xmlns:a16="http://schemas.microsoft.com/office/drawing/2014/main" id="{7060564A-D822-4C40-9527-EC247492DA0D}"/>
              </a:ext>
            </a:extLst>
          </p:cNvPr>
          <p:cNvGraphicFramePr>
            <a:graphicFrameLocks noGrp="1"/>
          </p:cNvGraphicFramePr>
          <p:nvPr>
            <p:ph idx="1"/>
            <p:extLst>
              <p:ext uri="{D42A27DB-BD31-4B8C-83A1-F6EECF244321}">
                <p14:modId xmlns:p14="http://schemas.microsoft.com/office/powerpoint/2010/main" val="1730589396"/>
              </p:ext>
            </p:extLst>
          </p:nvPr>
        </p:nvGraphicFramePr>
        <p:xfrm>
          <a:off x="364435" y="1669774"/>
          <a:ext cx="11416748" cy="4797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1808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AF12438B-B395-4680-9819-0838923502E2}"/>
              </a:ext>
            </a:extLst>
          </p:cNvPr>
          <p:cNvPicPr>
            <a:picLocks noChangeAspect="1"/>
          </p:cNvPicPr>
          <p:nvPr/>
        </p:nvPicPr>
        <p:blipFill>
          <a:blip r:embed="rId2">
            <a:alphaModFix amt="10000"/>
            <a:extLst>
              <a:ext uri="{837473B0-CC2E-450A-ABE3-18F120FF3D39}">
                <a1611:picAttrSrcUrl xmlns:a1611="http://schemas.microsoft.com/office/drawing/2016/11/main" r:id="rId3"/>
              </a:ext>
            </a:extLst>
          </a:blip>
          <a:stretch>
            <a:fillRect/>
          </a:stretch>
        </p:blipFill>
        <p:spPr>
          <a:xfrm>
            <a:off x="2212521" y="322218"/>
            <a:ext cx="7766957" cy="6213564"/>
          </a:xfrm>
          <a:prstGeom prst="rect">
            <a:avLst/>
          </a:prstGeom>
        </p:spPr>
      </p:pic>
      <p:sp>
        <p:nvSpPr>
          <p:cNvPr id="2" name="Title 1">
            <a:extLst>
              <a:ext uri="{FF2B5EF4-FFF2-40B4-BE49-F238E27FC236}">
                <a16:creationId xmlns:a16="http://schemas.microsoft.com/office/drawing/2014/main" id="{60CCDDB3-8B4B-4F59-9DF2-E4162D891CCA}"/>
              </a:ext>
            </a:extLst>
          </p:cNvPr>
          <p:cNvSpPr>
            <a:spLocks noGrp="1"/>
          </p:cNvSpPr>
          <p:nvPr>
            <p:ph type="title"/>
          </p:nvPr>
        </p:nvSpPr>
        <p:spPr/>
        <p:txBody>
          <a:bodyPr/>
          <a:lstStyle/>
          <a:p>
            <a:r>
              <a:rPr lang="en-US" dirty="0"/>
              <a:t>Professionalism</a:t>
            </a:r>
          </a:p>
        </p:txBody>
      </p:sp>
      <p:sp>
        <p:nvSpPr>
          <p:cNvPr id="4" name="Text Placeholder 3">
            <a:extLst>
              <a:ext uri="{FF2B5EF4-FFF2-40B4-BE49-F238E27FC236}">
                <a16:creationId xmlns:a16="http://schemas.microsoft.com/office/drawing/2014/main" id="{878A193F-3B92-4FB7-90FF-308B27EFEE88}"/>
              </a:ext>
            </a:extLst>
          </p:cNvPr>
          <p:cNvSpPr>
            <a:spLocks noGrp="1"/>
          </p:cNvSpPr>
          <p:nvPr>
            <p:ph type="body" idx="1"/>
          </p:nvPr>
        </p:nvSpPr>
        <p:spPr>
          <a:xfrm>
            <a:off x="483251" y="1435496"/>
            <a:ext cx="4663440" cy="640080"/>
          </a:xfrm>
        </p:spPr>
        <p:txBody>
          <a:bodyPr/>
          <a:lstStyle/>
          <a:p>
            <a:r>
              <a:rPr lang="en-US" dirty="0"/>
              <a:t>Expectations</a:t>
            </a:r>
          </a:p>
        </p:txBody>
      </p:sp>
      <p:sp>
        <p:nvSpPr>
          <p:cNvPr id="5" name="Content Placeholder 4">
            <a:extLst>
              <a:ext uri="{FF2B5EF4-FFF2-40B4-BE49-F238E27FC236}">
                <a16:creationId xmlns:a16="http://schemas.microsoft.com/office/drawing/2014/main" id="{970401D2-C99A-4778-B568-591BB8B7351D}"/>
              </a:ext>
            </a:extLst>
          </p:cNvPr>
          <p:cNvSpPr>
            <a:spLocks noGrp="1"/>
          </p:cNvSpPr>
          <p:nvPr>
            <p:ph sz="half" idx="2"/>
          </p:nvPr>
        </p:nvSpPr>
        <p:spPr>
          <a:xfrm>
            <a:off x="332705" y="2014194"/>
            <a:ext cx="5400583" cy="4413519"/>
          </a:xfrm>
        </p:spPr>
        <p:txBody>
          <a:bodyPr>
            <a:normAutofit fontScale="92500" lnSpcReduction="20000"/>
          </a:bodyPr>
          <a:lstStyle/>
          <a:p>
            <a:r>
              <a:rPr lang="en-US" b="1" dirty="0"/>
              <a:t>Peer Specialists are treated the same as other professionals on the treatment team</a:t>
            </a:r>
          </a:p>
          <a:p>
            <a:pPr lvl="1"/>
            <a:r>
              <a:rPr lang="en-US" sz="1800" dirty="0"/>
              <a:t>They are State certified</a:t>
            </a:r>
          </a:p>
          <a:p>
            <a:pPr lvl="1"/>
            <a:r>
              <a:rPr lang="en-US" sz="1800" dirty="0"/>
              <a:t>Certifications are offered both nationally and internationally as a professional role</a:t>
            </a:r>
          </a:p>
          <a:p>
            <a:pPr lvl="1"/>
            <a:r>
              <a:rPr lang="en-US" sz="1800" dirty="0"/>
              <a:t>National Center on Substance Use &amp; Child Welfare -“</a:t>
            </a:r>
            <a:r>
              <a:rPr lang="en-US" sz="1800" b="0" dirty="0">
                <a:solidFill>
                  <a:srgbClr val="333333"/>
                </a:solidFill>
                <a:effectLst/>
              </a:rPr>
              <a:t>Recovery specialists are</a:t>
            </a:r>
            <a:r>
              <a:rPr lang="en-US" sz="1800" b="1" dirty="0">
                <a:solidFill>
                  <a:srgbClr val="333333"/>
                </a:solidFill>
                <a:effectLst/>
              </a:rPr>
              <a:t> professionally trained</a:t>
            </a:r>
            <a:r>
              <a:rPr lang="en-US" sz="1800" b="0" u="sng" dirty="0">
                <a:solidFill>
                  <a:srgbClr val="333333"/>
                </a:solidFill>
                <a:effectLst/>
              </a:rPr>
              <a:t> </a:t>
            </a:r>
            <a:r>
              <a:rPr lang="en-US" sz="1800" b="0" dirty="0">
                <a:solidFill>
                  <a:srgbClr val="333333"/>
                </a:solidFill>
                <a:effectLst/>
              </a:rPr>
              <a:t>in substance use disorder treatment and recovery.</a:t>
            </a:r>
            <a:r>
              <a:rPr lang="en-US" sz="1800" dirty="0">
                <a:solidFill>
                  <a:srgbClr val="333333"/>
                </a:solidFill>
                <a:effectLst/>
              </a:rPr>
              <a:t> These </a:t>
            </a:r>
            <a:r>
              <a:rPr lang="en-US" sz="1800" b="1" dirty="0">
                <a:solidFill>
                  <a:srgbClr val="333333"/>
                </a:solidFill>
                <a:effectLst/>
              </a:rPr>
              <a:t>experts </a:t>
            </a:r>
            <a:r>
              <a:rPr lang="en-US" sz="1800" b="0" dirty="0">
                <a:solidFill>
                  <a:srgbClr val="333333"/>
                </a:solidFill>
                <a:effectLst/>
              </a:rPr>
              <a:t>can facilitate timely access to substance use assessment and treatment, foster engagement during and after completion of treatment, and </a:t>
            </a:r>
            <a:r>
              <a:rPr lang="en-US" sz="1800" b="1" dirty="0">
                <a:solidFill>
                  <a:srgbClr val="333333"/>
                </a:solidFill>
                <a:effectLst/>
              </a:rPr>
              <a:t>support </a:t>
            </a:r>
            <a:r>
              <a:rPr lang="en-US" sz="1800" b="1" dirty="0">
                <a:solidFill>
                  <a:srgbClr val="333333"/>
                </a:solidFill>
              </a:rPr>
              <a:t>. . .</a:t>
            </a:r>
            <a:r>
              <a:rPr lang="en-US" sz="1800" b="1" dirty="0">
                <a:solidFill>
                  <a:srgbClr val="333333"/>
                </a:solidFill>
                <a:effectLst/>
              </a:rPr>
              <a:t>court professionals to better understand the treatment and recovery processes.”</a:t>
            </a:r>
            <a:endParaRPr lang="en-US" sz="1800" b="1" dirty="0"/>
          </a:p>
          <a:p>
            <a:r>
              <a:rPr lang="en-US" dirty="0"/>
              <a:t>“Because of their life experience they provide expertise that professional training cannot replicate”</a:t>
            </a:r>
          </a:p>
        </p:txBody>
      </p:sp>
      <p:sp>
        <p:nvSpPr>
          <p:cNvPr id="6" name="Text Placeholder 5">
            <a:extLst>
              <a:ext uri="{FF2B5EF4-FFF2-40B4-BE49-F238E27FC236}">
                <a16:creationId xmlns:a16="http://schemas.microsoft.com/office/drawing/2014/main" id="{444DCF13-560F-412E-A2F0-D83A06ECC9A9}"/>
              </a:ext>
            </a:extLst>
          </p:cNvPr>
          <p:cNvSpPr>
            <a:spLocks noGrp="1"/>
          </p:cNvSpPr>
          <p:nvPr>
            <p:ph type="body" sz="quarter" idx="3"/>
          </p:nvPr>
        </p:nvSpPr>
        <p:spPr>
          <a:xfrm>
            <a:off x="6458712" y="1374114"/>
            <a:ext cx="4663440" cy="640080"/>
          </a:xfrm>
        </p:spPr>
        <p:txBody>
          <a:bodyPr/>
          <a:lstStyle/>
          <a:p>
            <a:r>
              <a:rPr lang="en-US" dirty="0"/>
              <a:t>Challenges</a:t>
            </a:r>
          </a:p>
        </p:txBody>
      </p:sp>
      <p:sp>
        <p:nvSpPr>
          <p:cNvPr id="7" name="Content Placeholder 6">
            <a:extLst>
              <a:ext uri="{FF2B5EF4-FFF2-40B4-BE49-F238E27FC236}">
                <a16:creationId xmlns:a16="http://schemas.microsoft.com/office/drawing/2014/main" id="{6AFED7A1-442E-4A63-97C6-55E3D22BAB25}"/>
              </a:ext>
            </a:extLst>
          </p:cNvPr>
          <p:cNvSpPr>
            <a:spLocks noGrp="1"/>
          </p:cNvSpPr>
          <p:nvPr>
            <p:ph sz="quarter" idx="4"/>
          </p:nvPr>
        </p:nvSpPr>
        <p:spPr>
          <a:xfrm>
            <a:off x="6458712" y="2014195"/>
            <a:ext cx="5400582" cy="4903578"/>
          </a:xfrm>
        </p:spPr>
        <p:txBody>
          <a:bodyPr>
            <a:normAutofit fontScale="92500" lnSpcReduction="20000"/>
          </a:bodyPr>
          <a:lstStyle/>
          <a:p>
            <a:r>
              <a:rPr lang="en-US" b="1" dirty="0"/>
              <a:t>Lack of professional job experience/education</a:t>
            </a:r>
          </a:p>
          <a:p>
            <a:pPr lvl="1"/>
            <a:r>
              <a:rPr lang="en-US" sz="1800" b="1" dirty="0"/>
              <a:t>Solutions: </a:t>
            </a:r>
            <a:r>
              <a:rPr lang="en-US" sz="1800" dirty="0"/>
              <a:t>more coaching, supportive supervision, expectations shape reality</a:t>
            </a:r>
          </a:p>
          <a:p>
            <a:r>
              <a:rPr lang="en-US" b="1" dirty="0"/>
              <a:t>Dual Stigmatized Status</a:t>
            </a:r>
          </a:p>
          <a:p>
            <a:pPr lvl="1"/>
            <a:r>
              <a:rPr lang="en-US" sz="1800" dirty="0"/>
              <a:t>“</a:t>
            </a:r>
            <a:r>
              <a:rPr lang="en-US" sz="1800" i="1" dirty="0"/>
              <a:t>While many individuals in the United States have lived experience of past incarceration and mental illness, these histories and statuses are frequently concealed from employers, coworkers, and others. For FPSs, however, their chosen professional identity depends on those experiences; the FPS occupation requires disclosure..“</a:t>
            </a:r>
          </a:p>
          <a:p>
            <a:pPr lvl="1"/>
            <a:r>
              <a:rPr lang="en-US" sz="1800" b="1" dirty="0"/>
              <a:t>Solutions: </a:t>
            </a:r>
            <a:r>
              <a:rPr lang="en-US" sz="1800" dirty="0"/>
              <a:t>integrate into teams, provide additional roles/opportunities, model respect for the peer role</a:t>
            </a:r>
          </a:p>
          <a:p>
            <a:r>
              <a:rPr lang="en-US" b="1" dirty="0"/>
              <a:t>Peers Become More Professional than Peer</a:t>
            </a:r>
          </a:p>
          <a:p>
            <a:pPr lvl="1"/>
            <a:r>
              <a:rPr lang="en-US" sz="1800" b="1" dirty="0"/>
              <a:t>Solutions: </a:t>
            </a:r>
            <a:r>
              <a:rPr lang="en-US" sz="1800" dirty="0"/>
              <a:t>Value the peer role for being a peer, maintain appropriate boundaries</a:t>
            </a:r>
          </a:p>
          <a:p>
            <a:pPr lvl="1"/>
            <a:endParaRPr lang="en-US" dirty="0"/>
          </a:p>
        </p:txBody>
      </p:sp>
      <p:sp>
        <p:nvSpPr>
          <p:cNvPr id="10" name="TextBox 9">
            <a:extLst>
              <a:ext uri="{FF2B5EF4-FFF2-40B4-BE49-F238E27FC236}">
                <a16:creationId xmlns:a16="http://schemas.microsoft.com/office/drawing/2014/main" id="{3E06F7F2-4D9D-4D3B-9DBD-0839B3CBF78D}"/>
              </a:ext>
            </a:extLst>
          </p:cNvPr>
          <p:cNvSpPr txBox="1"/>
          <p:nvPr/>
        </p:nvSpPr>
        <p:spPr>
          <a:xfrm>
            <a:off x="332705" y="6427713"/>
            <a:ext cx="3285271" cy="230832"/>
          </a:xfrm>
          <a:prstGeom prst="rect">
            <a:avLst/>
          </a:prstGeom>
          <a:noFill/>
        </p:spPr>
        <p:txBody>
          <a:bodyPr wrap="square" rtlCol="0">
            <a:spAutoFit/>
          </a:bodyPr>
          <a:lstStyle/>
          <a:p>
            <a:r>
              <a:rPr lang="en-US" sz="900" dirty="0">
                <a:hlinkClick r:id="rId3" tooltip="http://www.pngall.com/certified-stamp-png/download/7666"/>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20585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3F1AC108-05FB-4825-8C1E-614A039E3907}"/>
              </a:ext>
            </a:extLst>
          </p:cNvPr>
          <p:cNvPicPr>
            <a:picLocks noChangeAspect="1"/>
          </p:cNvPicPr>
          <p:nvPr/>
        </p:nvPicPr>
        <p:blipFill>
          <a:blip r:embed="rId2">
            <a:alphaModFix amt="20000"/>
            <a:extLst>
              <a:ext uri="{837473B0-CC2E-450A-ABE3-18F120FF3D39}">
                <a1611:picAttrSrcUrl xmlns:a1611="http://schemas.microsoft.com/office/drawing/2016/11/main" r:id="rId3"/>
              </a:ext>
            </a:extLst>
          </a:blip>
          <a:stretch>
            <a:fillRect/>
          </a:stretch>
        </p:blipFill>
        <p:spPr>
          <a:xfrm>
            <a:off x="2947593" y="533149"/>
            <a:ext cx="5574439" cy="5574439"/>
          </a:xfrm>
          <a:prstGeom prst="rect">
            <a:avLst/>
          </a:prstGeom>
          <a:noFill/>
        </p:spPr>
      </p:pic>
      <p:sp>
        <p:nvSpPr>
          <p:cNvPr id="2" name="Title 1">
            <a:extLst>
              <a:ext uri="{FF2B5EF4-FFF2-40B4-BE49-F238E27FC236}">
                <a16:creationId xmlns:a16="http://schemas.microsoft.com/office/drawing/2014/main" id="{419F90DE-4E5B-4D8D-9F0E-5FC343C76810}"/>
              </a:ext>
            </a:extLst>
          </p:cNvPr>
          <p:cNvSpPr>
            <a:spLocks noGrp="1"/>
          </p:cNvSpPr>
          <p:nvPr>
            <p:ph type="title"/>
          </p:nvPr>
        </p:nvSpPr>
        <p:spPr/>
        <p:txBody>
          <a:bodyPr/>
          <a:lstStyle/>
          <a:p>
            <a:r>
              <a:rPr lang="en-US" dirty="0"/>
              <a:t>Ethics &amp; Boundaries (External)</a:t>
            </a:r>
          </a:p>
        </p:txBody>
      </p:sp>
      <p:sp>
        <p:nvSpPr>
          <p:cNvPr id="3" name="Text Placeholder 2">
            <a:extLst>
              <a:ext uri="{FF2B5EF4-FFF2-40B4-BE49-F238E27FC236}">
                <a16:creationId xmlns:a16="http://schemas.microsoft.com/office/drawing/2014/main" id="{406D5705-B732-4F94-89F1-3A44074E5F43}"/>
              </a:ext>
            </a:extLst>
          </p:cNvPr>
          <p:cNvSpPr>
            <a:spLocks noGrp="1"/>
          </p:cNvSpPr>
          <p:nvPr>
            <p:ph type="body" idx="1"/>
          </p:nvPr>
        </p:nvSpPr>
        <p:spPr>
          <a:xfrm>
            <a:off x="615873" y="1486936"/>
            <a:ext cx="4663440" cy="640080"/>
          </a:xfrm>
        </p:spPr>
        <p:txBody>
          <a:bodyPr/>
          <a:lstStyle/>
          <a:p>
            <a:r>
              <a:rPr lang="en-US" dirty="0"/>
              <a:t>Expectations</a:t>
            </a:r>
          </a:p>
        </p:txBody>
      </p:sp>
      <p:sp>
        <p:nvSpPr>
          <p:cNvPr id="4" name="Content Placeholder 3">
            <a:extLst>
              <a:ext uri="{FF2B5EF4-FFF2-40B4-BE49-F238E27FC236}">
                <a16:creationId xmlns:a16="http://schemas.microsoft.com/office/drawing/2014/main" id="{36EF3819-3896-4ECD-BAF2-5AF42843C6D9}"/>
              </a:ext>
            </a:extLst>
          </p:cNvPr>
          <p:cNvSpPr>
            <a:spLocks noGrp="1"/>
          </p:cNvSpPr>
          <p:nvPr>
            <p:ph sz="half" idx="2"/>
          </p:nvPr>
        </p:nvSpPr>
        <p:spPr>
          <a:xfrm>
            <a:off x="615872" y="2015126"/>
            <a:ext cx="4922285" cy="4040061"/>
          </a:xfrm>
        </p:spPr>
        <p:txBody>
          <a:bodyPr>
            <a:noAutofit/>
          </a:bodyPr>
          <a:lstStyle/>
          <a:p>
            <a:r>
              <a:rPr lang="en-US" sz="1600" b="1" dirty="0"/>
              <a:t>Peer Specialists are required to honor ethical standards and maintain proper boundaries</a:t>
            </a:r>
          </a:p>
          <a:p>
            <a:r>
              <a:rPr lang="en-US" sz="1600" dirty="0"/>
              <a:t>WI State Peer Support Core Competencies</a:t>
            </a:r>
          </a:p>
          <a:p>
            <a:pPr lvl="1"/>
            <a:r>
              <a:rPr lang="en-US" dirty="0"/>
              <a:t>3.2 – Knowledge of Ethics &amp; Boundaries</a:t>
            </a:r>
          </a:p>
          <a:p>
            <a:pPr lvl="1"/>
            <a:r>
              <a:rPr lang="en-US" dirty="0"/>
              <a:t>4.14 – Ability to know when to ask for assistance and/or seek supervision</a:t>
            </a:r>
          </a:p>
          <a:p>
            <a:pPr lvl="1"/>
            <a:r>
              <a:rPr lang="en-US" dirty="0"/>
              <a:t>4.15 – Ability to set, communicate, and respect personal boundaries of self and others</a:t>
            </a:r>
          </a:p>
          <a:p>
            <a:pPr lvl="1"/>
            <a:r>
              <a:rPr lang="en-US" dirty="0"/>
              <a:t>4.17 Ability to Balance own recovery while supporting someone else’s</a:t>
            </a:r>
          </a:p>
          <a:p>
            <a:r>
              <a:rPr lang="en-US" sz="1600" dirty="0"/>
              <a:t>“Forensic Peer Mentors maintain boundaries and resist the temptation to collude [</a:t>
            </a:r>
            <a:r>
              <a:rPr lang="en-US" sz="1600" i="1" dirty="0"/>
              <a:t>note: should challenge directly</a:t>
            </a:r>
            <a:r>
              <a:rPr lang="en-US" sz="1600" dirty="0"/>
              <a:t>] with individuals against the system, especially in the face of perceived or actual injustice.”</a:t>
            </a:r>
          </a:p>
        </p:txBody>
      </p:sp>
      <p:sp>
        <p:nvSpPr>
          <p:cNvPr id="5" name="Text Placeholder 4">
            <a:extLst>
              <a:ext uri="{FF2B5EF4-FFF2-40B4-BE49-F238E27FC236}">
                <a16:creationId xmlns:a16="http://schemas.microsoft.com/office/drawing/2014/main" id="{4EBE4A84-9480-4056-97CC-BB82C9A0956E}"/>
              </a:ext>
            </a:extLst>
          </p:cNvPr>
          <p:cNvSpPr>
            <a:spLocks noGrp="1"/>
          </p:cNvSpPr>
          <p:nvPr>
            <p:ph type="body" sz="quarter" idx="3"/>
          </p:nvPr>
        </p:nvSpPr>
        <p:spPr>
          <a:xfrm>
            <a:off x="5733288" y="1694154"/>
            <a:ext cx="4663440" cy="640080"/>
          </a:xfrm>
        </p:spPr>
        <p:txBody>
          <a:bodyPr/>
          <a:lstStyle/>
          <a:p>
            <a:r>
              <a:rPr lang="en-US" dirty="0"/>
              <a:t>Challenges</a:t>
            </a:r>
          </a:p>
        </p:txBody>
      </p:sp>
      <p:sp>
        <p:nvSpPr>
          <p:cNvPr id="6" name="Content Placeholder 5">
            <a:extLst>
              <a:ext uri="{FF2B5EF4-FFF2-40B4-BE49-F238E27FC236}">
                <a16:creationId xmlns:a16="http://schemas.microsoft.com/office/drawing/2014/main" id="{B45077F3-6D9B-4953-9E8F-4F831DAF4383}"/>
              </a:ext>
            </a:extLst>
          </p:cNvPr>
          <p:cNvSpPr>
            <a:spLocks noGrp="1"/>
          </p:cNvSpPr>
          <p:nvPr>
            <p:ph sz="quarter" idx="4"/>
          </p:nvPr>
        </p:nvSpPr>
        <p:spPr>
          <a:xfrm>
            <a:off x="5733288" y="2176972"/>
            <a:ext cx="6033142" cy="4312739"/>
          </a:xfrm>
        </p:spPr>
        <p:txBody>
          <a:bodyPr>
            <a:noAutofit/>
          </a:bodyPr>
          <a:lstStyle/>
          <a:p>
            <a:r>
              <a:rPr lang="en-US" sz="1700" b="1" dirty="0"/>
              <a:t>More Complicated Situations</a:t>
            </a:r>
          </a:p>
          <a:p>
            <a:pPr lvl="1"/>
            <a:r>
              <a:rPr lang="en-US" sz="1700" dirty="0"/>
              <a:t>More personal, in-depth, and extended interactions</a:t>
            </a:r>
          </a:p>
          <a:p>
            <a:pPr lvl="1"/>
            <a:r>
              <a:rPr lang="en-US" sz="1700" dirty="0"/>
              <a:t>More personal history and connections</a:t>
            </a:r>
          </a:p>
          <a:p>
            <a:pPr lvl="1"/>
            <a:r>
              <a:rPr lang="en-US" sz="1700" dirty="0"/>
              <a:t>“’Boundaries’ —at least in relationship to the mental health system— are often based on an organization or particular profession’s beliefs, rather than being about personal limit-setting by an individual or in the context of a given relationship. However</a:t>
            </a:r>
            <a:r>
              <a:rPr lang="en-US" sz="1700" b="1" dirty="0"/>
              <a:t>, in peer-to-peer relationships, there’s generally a shift away from system-set boundaries </a:t>
            </a:r>
            <a:r>
              <a:rPr lang="en-US" sz="1700" dirty="0"/>
              <a:t>and toward individual limits set by people directly involved in a given situation.“</a:t>
            </a:r>
          </a:p>
          <a:p>
            <a:pPr lvl="1"/>
            <a:r>
              <a:rPr lang="en-US" sz="1700" dirty="0"/>
              <a:t>More “gray” areas</a:t>
            </a:r>
          </a:p>
          <a:p>
            <a:pPr lvl="1"/>
            <a:r>
              <a:rPr lang="en-US" sz="1700" b="1" dirty="0"/>
              <a:t>Solutions</a:t>
            </a:r>
          </a:p>
          <a:p>
            <a:pPr lvl="2"/>
            <a:r>
              <a:rPr lang="en-US" sz="1700" dirty="0"/>
              <a:t>Continuing education, group troubleshooting, supportive and safe supervision </a:t>
            </a:r>
          </a:p>
        </p:txBody>
      </p:sp>
      <p:sp>
        <p:nvSpPr>
          <p:cNvPr id="9" name="TextBox 8">
            <a:extLst>
              <a:ext uri="{FF2B5EF4-FFF2-40B4-BE49-F238E27FC236}">
                <a16:creationId xmlns:a16="http://schemas.microsoft.com/office/drawing/2014/main" id="{039D061F-C4B0-42AF-9AFC-AA1AF341377D}"/>
              </a:ext>
            </a:extLst>
          </p:cNvPr>
          <p:cNvSpPr txBox="1"/>
          <p:nvPr/>
        </p:nvSpPr>
        <p:spPr>
          <a:xfrm>
            <a:off x="281524" y="6324851"/>
            <a:ext cx="3891412" cy="230832"/>
          </a:xfrm>
          <a:prstGeom prst="rect">
            <a:avLst/>
          </a:prstGeom>
          <a:noFill/>
        </p:spPr>
        <p:txBody>
          <a:bodyPr wrap="square" rtlCol="0">
            <a:spAutoFit/>
          </a:bodyPr>
          <a:lstStyle/>
          <a:p>
            <a:r>
              <a:rPr lang="en-US" sz="900" dirty="0">
                <a:hlinkClick r:id="rId3" tooltip="http://2017.igem.org/Team:TECHNION-ISRAEL/ethics"/>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86822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D993D-AF63-4E77-BC5E-3C268785A07F}"/>
              </a:ext>
            </a:extLst>
          </p:cNvPr>
          <p:cNvSpPr>
            <a:spLocks noGrp="1"/>
          </p:cNvSpPr>
          <p:nvPr>
            <p:ph type="title"/>
          </p:nvPr>
        </p:nvSpPr>
        <p:spPr/>
        <p:txBody>
          <a:bodyPr/>
          <a:lstStyle/>
          <a:p>
            <a:r>
              <a:rPr lang="en-US" dirty="0"/>
              <a:t>Boundaries (Internal)</a:t>
            </a:r>
          </a:p>
        </p:txBody>
      </p:sp>
      <p:sp>
        <p:nvSpPr>
          <p:cNvPr id="3" name="Text Placeholder 2">
            <a:extLst>
              <a:ext uri="{FF2B5EF4-FFF2-40B4-BE49-F238E27FC236}">
                <a16:creationId xmlns:a16="http://schemas.microsoft.com/office/drawing/2014/main" id="{9B73FAC4-DF5A-4722-BACC-D34250DE7701}"/>
              </a:ext>
            </a:extLst>
          </p:cNvPr>
          <p:cNvSpPr>
            <a:spLocks noGrp="1"/>
          </p:cNvSpPr>
          <p:nvPr>
            <p:ph type="body" idx="1"/>
          </p:nvPr>
        </p:nvSpPr>
        <p:spPr>
          <a:xfrm>
            <a:off x="1069848" y="1464157"/>
            <a:ext cx="4663440" cy="640080"/>
          </a:xfrm>
        </p:spPr>
        <p:txBody>
          <a:bodyPr/>
          <a:lstStyle/>
          <a:p>
            <a:r>
              <a:rPr lang="en-US" dirty="0"/>
              <a:t>Expectations</a:t>
            </a:r>
          </a:p>
        </p:txBody>
      </p:sp>
      <p:sp>
        <p:nvSpPr>
          <p:cNvPr id="4" name="Content Placeholder 3">
            <a:extLst>
              <a:ext uri="{FF2B5EF4-FFF2-40B4-BE49-F238E27FC236}">
                <a16:creationId xmlns:a16="http://schemas.microsoft.com/office/drawing/2014/main" id="{0845E0CD-86A3-429C-8332-C09E575CB25D}"/>
              </a:ext>
            </a:extLst>
          </p:cNvPr>
          <p:cNvSpPr>
            <a:spLocks noGrp="1"/>
          </p:cNvSpPr>
          <p:nvPr>
            <p:ph sz="half" idx="2"/>
          </p:nvPr>
        </p:nvSpPr>
        <p:spPr>
          <a:xfrm>
            <a:off x="1069848" y="2014194"/>
            <a:ext cx="4663440" cy="3942103"/>
          </a:xfrm>
        </p:spPr>
        <p:txBody>
          <a:bodyPr>
            <a:normAutofit fontScale="85000" lnSpcReduction="10000"/>
          </a:bodyPr>
          <a:lstStyle/>
          <a:p>
            <a:r>
              <a:rPr lang="en-US" sz="2000" b="1" dirty="0"/>
              <a:t>Peers are </a:t>
            </a:r>
            <a:r>
              <a:rPr lang="en-US" sz="2000" b="1" i="1" dirty="0"/>
              <a:t>IN</a:t>
            </a:r>
            <a:r>
              <a:rPr lang="en-US" sz="2000" b="1" dirty="0"/>
              <a:t> the system but </a:t>
            </a:r>
            <a:r>
              <a:rPr lang="en-US" sz="2000" b="1" i="1" dirty="0"/>
              <a:t>NOT OF the system</a:t>
            </a:r>
            <a:endParaRPr lang="en-US" sz="2000" b="1" dirty="0"/>
          </a:p>
          <a:p>
            <a:r>
              <a:rPr lang="en-US" sz="2000" dirty="0"/>
              <a:t>WI State Peer Support Core Competencies</a:t>
            </a:r>
          </a:p>
          <a:p>
            <a:pPr lvl="1"/>
            <a:r>
              <a:rPr lang="en-US" sz="2000" dirty="0"/>
              <a:t>3.3 Knowledge of the scope of practice of a Certified Peer Specialist</a:t>
            </a:r>
          </a:p>
          <a:p>
            <a:pPr lvl="1"/>
            <a:r>
              <a:rPr lang="en-US" sz="2000" dirty="0"/>
              <a:t>4.13 Ability to work collaboratively and participate on a team</a:t>
            </a:r>
          </a:p>
          <a:p>
            <a:pPr lvl="1"/>
            <a:r>
              <a:rPr lang="en-US" sz="2000" dirty="0"/>
              <a:t>4.19 Ability to advocate for self in the role of a Certified Peer Specialist </a:t>
            </a:r>
          </a:p>
          <a:p>
            <a:r>
              <a:rPr lang="en-US" sz="2000" dirty="0"/>
              <a:t>“Forensic Peer Mentors do not collude with the system against the individual, or act as an agent of the system (“Junior probation officer”).”</a:t>
            </a:r>
          </a:p>
          <a:p>
            <a:endParaRPr lang="en-US" dirty="0"/>
          </a:p>
        </p:txBody>
      </p:sp>
      <p:sp>
        <p:nvSpPr>
          <p:cNvPr id="5" name="Text Placeholder 4">
            <a:extLst>
              <a:ext uri="{FF2B5EF4-FFF2-40B4-BE49-F238E27FC236}">
                <a16:creationId xmlns:a16="http://schemas.microsoft.com/office/drawing/2014/main" id="{3828CB65-9F03-41C8-BA32-FEA59DC7FAC6}"/>
              </a:ext>
            </a:extLst>
          </p:cNvPr>
          <p:cNvSpPr>
            <a:spLocks noGrp="1"/>
          </p:cNvSpPr>
          <p:nvPr>
            <p:ph type="body" sz="quarter" idx="3"/>
          </p:nvPr>
        </p:nvSpPr>
        <p:spPr>
          <a:xfrm>
            <a:off x="6092952" y="1464157"/>
            <a:ext cx="4663440" cy="640080"/>
          </a:xfrm>
        </p:spPr>
        <p:txBody>
          <a:bodyPr/>
          <a:lstStyle/>
          <a:p>
            <a:r>
              <a:rPr lang="en-US" dirty="0"/>
              <a:t>Challenges</a:t>
            </a:r>
          </a:p>
        </p:txBody>
      </p:sp>
      <p:sp>
        <p:nvSpPr>
          <p:cNvPr id="6" name="Content Placeholder 5">
            <a:extLst>
              <a:ext uri="{FF2B5EF4-FFF2-40B4-BE49-F238E27FC236}">
                <a16:creationId xmlns:a16="http://schemas.microsoft.com/office/drawing/2014/main" id="{53D00DA4-B5DE-4464-ABF0-F7323625FA03}"/>
              </a:ext>
            </a:extLst>
          </p:cNvPr>
          <p:cNvSpPr>
            <a:spLocks noGrp="1"/>
          </p:cNvSpPr>
          <p:nvPr>
            <p:ph sz="quarter" idx="4"/>
          </p:nvPr>
        </p:nvSpPr>
        <p:spPr>
          <a:xfrm>
            <a:off x="6096000" y="2014194"/>
            <a:ext cx="5750704" cy="4610893"/>
          </a:xfrm>
        </p:spPr>
        <p:txBody>
          <a:bodyPr>
            <a:normAutofit fontScale="85000" lnSpcReduction="10000"/>
          </a:bodyPr>
          <a:lstStyle/>
          <a:p>
            <a:r>
              <a:rPr lang="en-US" sz="2000" b="1" dirty="0"/>
              <a:t>Staffing Meetings</a:t>
            </a:r>
          </a:p>
          <a:p>
            <a:pPr lvl="1"/>
            <a:r>
              <a:rPr lang="en-US" sz="2000" dirty="0"/>
              <a:t>Pressure to be “junior clinician” or confidential informant</a:t>
            </a:r>
          </a:p>
          <a:p>
            <a:pPr lvl="1"/>
            <a:r>
              <a:rPr lang="en-US" sz="2000" b="1" dirty="0"/>
              <a:t>Solutions: </a:t>
            </a:r>
            <a:r>
              <a:rPr lang="en-US" sz="2000" dirty="0"/>
              <a:t>include clients in decision making meetings, acknowledge peer role and limits, educate team members about peer roles and limits, protect peers from being placed in compromising situations</a:t>
            </a:r>
          </a:p>
          <a:p>
            <a:r>
              <a:rPr lang="en-US" sz="2000" b="1" dirty="0"/>
              <a:t>Documentation</a:t>
            </a:r>
          </a:p>
          <a:p>
            <a:pPr lvl="1"/>
            <a:r>
              <a:rPr lang="en-US" sz="2000" dirty="0"/>
              <a:t>CM viewing PS - Risks violating confidentiality </a:t>
            </a:r>
          </a:p>
          <a:p>
            <a:pPr lvl="1"/>
            <a:r>
              <a:rPr lang="en-US" sz="2000" dirty="0"/>
              <a:t>PS viewing CM - “</a:t>
            </a:r>
            <a:r>
              <a:rPr lang="en-US" sz="2000" b="0" i="0" u="none" strike="noStrike" baseline="0" dirty="0"/>
              <a:t>learning about someone through the provider’s eyes clearly orients someone to the provider’s agenda and ways of interpreting various events and experiences.”</a:t>
            </a:r>
          </a:p>
          <a:p>
            <a:pPr lvl="1"/>
            <a:r>
              <a:rPr lang="en-US" sz="2000" b="1" dirty="0"/>
              <a:t>Solutions: </a:t>
            </a:r>
            <a:r>
              <a:rPr lang="en-US" sz="2000" dirty="0"/>
              <a:t>Separate documentation systems</a:t>
            </a:r>
            <a:endParaRPr lang="en-US" sz="2000" b="1" dirty="0"/>
          </a:p>
          <a:p>
            <a:pPr lvl="2"/>
            <a:endParaRPr lang="en-US" sz="1600" dirty="0"/>
          </a:p>
          <a:p>
            <a:endParaRPr lang="en-US" dirty="0"/>
          </a:p>
        </p:txBody>
      </p:sp>
      <p:pic>
        <p:nvPicPr>
          <p:cNvPr id="8" name="Picture 7" descr="A picture containing brick, computer, drawing&#10;&#10;Description automatically generated">
            <a:extLst>
              <a:ext uri="{FF2B5EF4-FFF2-40B4-BE49-F238E27FC236}">
                <a16:creationId xmlns:a16="http://schemas.microsoft.com/office/drawing/2014/main" id="{65702290-75DF-438C-8751-7646362DB562}"/>
              </a:ext>
            </a:extLst>
          </p:cNvPr>
          <p:cNvPicPr>
            <a:picLocks noChangeAspect="1"/>
          </p:cNvPicPr>
          <p:nvPr/>
        </p:nvPicPr>
        <p:blipFill>
          <a:blip r:embed="rId2">
            <a:alphaModFix amt="15000"/>
            <a:extLst>
              <a:ext uri="{BEBA8EAE-BF5A-486C-A8C5-ECC9F3942E4B}">
                <a14:imgProps xmlns:a14="http://schemas.microsoft.com/office/drawing/2010/main">
                  <a14:imgLayer r:embed="rId3">
                    <a14:imgEffect>
                      <a14:saturation sat="80000"/>
                    </a14:imgEffect>
                  </a14:imgLayer>
                </a14:imgProps>
              </a:ext>
              <a:ext uri="{837473B0-CC2E-450A-ABE3-18F120FF3D39}">
                <a1611:picAttrSrcUrl xmlns:a1611="http://schemas.microsoft.com/office/drawing/2016/11/main" r:id="rId4"/>
              </a:ext>
            </a:extLst>
          </a:blip>
          <a:stretch>
            <a:fillRect/>
          </a:stretch>
        </p:blipFill>
        <p:spPr>
          <a:xfrm>
            <a:off x="1884680" y="-1195832"/>
            <a:ext cx="8053832" cy="8053832"/>
          </a:xfrm>
          <a:prstGeom prst="rect">
            <a:avLst/>
          </a:prstGeom>
        </p:spPr>
      </p:pic>
      <p:sp>
        <p:nvSpPr>
          <p:cNvPr id="9" name="TextBox 8">
            <a:extLst>
              <a:ext uri="{FF2B5EF4-FFF2-40B4-BE49-F238E27FC236}">
                <a16:creationId xmlns:a16="http://schemas.microsoft.com/office/drawing/2014/main" id="{9AF53460-FAA5-4040-9E17-F17BEAC3256F}"/>
              </a:ext>
            </a:extLst>
          </p:cNvPr>
          <p:cNvSpPr txBox="1"/>
          <p:nvPr/>
        </p:nvSpPr>
        <p:spPr>
          <a:xfrm>
            <a:off x="345296" y="6189084"/>
            <a:ext cx="12385938" cy="230832"/>
          </a:xfrm>
          <a:prstGeom prst="rect">
            <a:avLst/>
          </a:prstGeom>
          <a:noFill/>
        </p:spPr>
        <p:txBody>
          <a:bodyPr wrap="square" rtlCol="0">
            <a:spAutoFit/>
          </a:bodyPr>
          <a:lstStyle/>
          <a:p>
            <a:r>
              <a:rPr lang="en-US" sz="900" dirty="0">
                <a:hlinkClick r:id="rId4" tooltip="http://www.pngall.com/bricks-png"/>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274971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ock&#10;&#10;Description automatically generated">
            <a:extLst>
              <a:ext uri="{FF2B5EF4-FFF2-40B4-BE49-F238E27FC236}">
                <a16:creationId xmlns:a16="http://schemas.microsoft.com/office/drawing/2014/main" id="{FB75BEB0-3A59-44F0-A77B-689149AEAF20}"/>
              </a:ext>
            </a:extLst>
          </p:cNvPr>
          <p:cNvPicPr>
            <a:picLocks noChangeAspect="1"/>
          </p:cNvPicPr>
          <p:nvPr/>
        </p:nvPicPr>
        <p:blipFill>
          <a:blip r:embed="rId2">
            <a:alphaModFix amt="15000"/>
            <a:extLst>
              <a:ext uri="{837473B0-CC2E-450A-ABE3-18F120FF3D39}">
                <a1611:picAttrSrcUrl xmlns:a1611="http://schemas.microsoft.com/office/drawing/2016/11/main" r:id="rId3"/>
              </a:ext>
            </a:extLst>
          </a:blip>
          <a:stretch>
            <a:fillRect/>
          </a:stretch>
        </p:blipFill>
        <p:spPr>
          <a:xfrm>
            <a:off x="1066800" y="0"/>
            <a:ext cx="8281358" cy="6858000"/>
          </a:xfrm>
          <a:prstGeom prst="rect">
            <a:avLst/>
          </a:prstGeom>
        </p:spPr>
      </p:pic>
      <p:sp>
        <p:nvSpPr>
          <p:cNvPr id="9" name="TextBox 8">
            <a:extLst>
              <a:ext uri="{FF2B5EF4-FFF2-40B4-BE49-F238E27FC236}">
                <a16:creationId xmlns:a16="http://schemas.microsoft.com/office/drawing/2014/main" id="{0837C329-15E8-47C5-89D6-1FC47EACA8CD}"/>
              </a:ext>
            </a:extLst>
          </p:cNvPr>
          <p:cNvSpPr txBox="1"/>
          <p:nvPr/>
        </p:nvSpPr>
        <p:spPr>
          <a:xfrm>
            <a:off x="1066800" y="6858000"/>
            <a:ext cx="8281358" cy="230832"/>
          </a:xfrm>
          <a:prstGeom prst="rect">
            <a:avLst/>
          </a:prstGeom>
          <a:noFill/>
        </p:spPr>
        <p:txBody>
          <a:bodyPr wrap="square" rtlCol="0">
            <a:spAutoFit/>
          </a:bodyPr>
          <a:lstStyle/>
          <a:p>
            <a:r>
              <a:rPr lang="en-US" sz="900">
                <a:hlinkClick r:id="rId3" tooltip="https://oltreilcancro.it/2019/01/10/cose-da-non-dire/"/>
              </a:rPr>
              <a:t>This Photo</a:t>
            </a:r>
            <a:r>
              <a:rPr lang="en-US" sz="900"/>
              <a:t> by Unknown Author is licensed under </a:t>
            </a:r>
            <a:r>
              <a:rPr lang="en-US" sz="900">
                <a:hlinkClick r:id="rId4" tooltip="https://creativecommons.org/licenses/by-nc-nd/3.0/"/>
              </a:rPr>
              <a:t>CC BY-NC-ND</a:t>
            </a:r>
            <a:endParaRPr lang="en-US" sz="900"/>
          </a:p>
        </p:txBody>
      </p:sp>
      <p:sp>
        <p:nvSpPr>
          <p:cNvPr id="2" name="Title 1">
            <a:extLst>
              <a:ext uri="{FF2B5EF4-FFF2-40B4-BE49-F238E27FC236}">
                <a16:creationId xmlns:a16="http://schemas.microsoft.com/office/drawing/2014/main" id="{5C6F0F6C-940C-45F3-993E-CFE4AF631827}"/>
              </a:ext>
            </a:extLst>
          </p:cNvPr>
          <p:cNvSpPr>
            <a:spLocks noGrp="1"/>
          </p:cNvSpPr>
          <p:nvPr>
            <p:ph type="title"/>
          </p:nvPr>
        </p:nvSpPr>
        <p:spPr/>
        <p:txBody>
          <a:bodyPr/>
          <a:lstStyle/>
          <a:p>
            <a:r>
              <a:rPr lang="en-US" dirty="0"/>
              <a:t>Confidentiality</a:t>
            </a:r>
          </a:p>
        </p:txBody>
      </p:sp>
      <p:sp>
        <p:nvSpPr>
          <p:cNvPr id="3" name="Text Placeholder 2">
            <a:extLst>
              <a:ext uri="{FF2B5EF4-FFF2-40B4-BE49-F238E27FC236}">
                <a16:creationId xmlns:a16="http://schemas.microsoft.com/office/drawing/2014/main" id="{CF43CD6D-7F62-44DF-93AF-54C3FF675FEB}"/>
              </a:ext>
            </a:extLst>
          </p:cNvPr>
          <p:cNvSpPr>
            <a:spLocks noGrp="1"/>
          </p:cNvSpPr>
          <p:nvPr>
            <p:ph type="body" idx="1"/>
          </p:nvPr>
        </p:nvSpPr>
        <p:spPr>
          <a:xfrm>
            <a:off x="1066800" y="1694154"/>
            <a:ext cx="4663440" cy="640080"/>
          </a:xfrm>
        </p:spPr>
        <p:txBody>
          <a:bodyPr/>
          <a:lstStyle/>
          <a:p>
            <a:r>
              <a:rPr lang="en-US" dirty="0"/>
              <a:t>Expectations</a:t>
            </a:r>
          </a:p>
        </p:txBody>
      </p:sp>
      <p:sp>
        <p:nvSpPr>
          <p:cNvPr id="4" name="Content Placeholder 3">
            <a:extLst>
              <a:ext uri="{FF2B5EF4-FFF2-40B4-BE49-F238E27FC236}">
                <a16:creationId xmlns:a16="http://schemas.microsoft.com/office/drawing/2014/main" id="{51285EEC-EF09-4451-8286-4D87E6C0BE04}"/>
              </a:ext>
            </a:extLst>
          </p:cNvPr>
          <p:cNvSpPr>
            <a:spLocks noGrp="1"/>
          </p:cNvSpPr>
          <p:nvPr>
            <p:ph sz="half" idx="2"/>
          </p:nvPr>
        </p:nvSpPr>
        <p:spPr>
          <a:xfrm>
            <a:off x="1066800" y="2339336"/>
            <a:ext cx="4663440" cy="4203726"/>
          </a:xfrm>
        </p:spPr>
        <p:txBody>
          <a:bodyPr>
            <a:noAutofit/>
          </a:bodyPr>
          <a:lstStyle/>
          <a:p>
            <a:r>
              <a:rPr lang="en-US" sz="1600" b="1" dirty="0"/>
              <a:t>In general, peer specialists have a </a:t>
            </a:r>
            <a:r>
              <a:rPr lang="en-US" sz="1600" b="1" u="sng" dirty="0"/>
              <a:t>HIGHER</a:t>
            </a:r>
            <a:r>
              <a:rPr lang="en-US" sz="1600" b="1" dirty="0"/>
              <a:t> standard of confidentiality than other team members</a:t>
            </a:r>
          </a:p>
          <a:p>
            <a:r>
              <a:rPr lang="en-US" sz="1600" dirty="0"/>
              <a:t>WI State Peer Support Core Competencies</a:t>
            </a:r>
          </a:p>
          <a:p>
            <a:pPr lvl="1"/>
            <a:r>
              <a:rPr lang="en-US" dirty="0"/>
              <a:t>3.4 Knowledge of confidentiality standards</a:t>
            </a:r>
          </a:p>
          <a:p>
            <a:r>
              <a:rPr lang="en-US" sz="1600" dirty="0"/>
              <a:t>Mutuality cannot exist without trust</a:t>
            </a:r>
          </a:p>
          <a:p>
            <a:r>
              <a:rPr lang="en-US" sz="1600" dirty="0"/>
              <a:t>In but not of the system</a:t>
            </a:r>
          </a:p>
          <a:p>
            <a:r>
              <a:rPr lang="en-US" sz="1600" dirty="0"/>
              <a:t>“Peer-to-peer supports make a special effort not to talk about anyone without them present”</a:t>
            </a:r>
          </a:p>
          <a:p>
            <a:r>
              <a:rPr lang="en-US" sz="1600" dirty="0"/>
              <a:t>“CPS strive to ensure that no decisions are made without the knowledge and consent of the person they’re supporting.”</a:t>
            </a:r>
          </a:p>
        </p:txBody>
      </p:sp>
      <p:sp>
        <p:nvSpPr>
          <p:cNvPr id="5" name="Text Placeholder 4">
            <a:extLst>
              <a:ext uri="{FF2B5EF4-FFF2-40B4-BE49-F238E27FC236}">
                <a16:creationId xmlns:a16="http://schemas.microsoft.com/office/drawing/2014/main" id="{952ECCF9-5914-4567-A700-A81C4BF029FD}"/>
              </a:ext>
            </a:extLst>
          </p:cNvPr>
          <p:cNvSpPr>
            <a:spLocks noGrp="1"/>
          </p:cNvSpPr>
          <p:nvPr>
            <p:ph type="body" sz="quarter" idx="3"/>
          </p:nvPr>
        </p:nvSpPr>
        <p:spPr>
          <a:xfrm>
            <a:off x="6458712" y="1694154"/>
            <a:ext cx="4663440" cy="640080"/>
          </a:xfrm>
        </p:spPr>
        <p:txBody>
          <a:bodyPr/>
          <a:lstStyle/>
          <a:p>
            <a:r>
              <a:rPr lang="en-US" dirty="0"/>
              <a:t>Challenges</a:t>
            </a:r>
          </a:p>
        </p:txBody>
      </p:sp>
      <p:sp>
        <p:nvSpPr>
          <p:cNvPr id="6" name="Content Placeholder 5">
            <a:extLst>
              <a:ext uri="{FF2B5EF4-FFF2-40B4-BE49-F238E27FC236}">
                <a16:creationId xmlns:a16="http://schemas.microsoft.com/office/drawing/2014/main" id="{A82AA211-64EE-4FF4-8E55-4D3C3EAAB50A}"/>
              </a:ext>
            </a:extLst>
          </p:cNvPr>
          <p:cNvSpPr>
            <a:spLocks noGrp="1"/>
          </p:cNvSpPr>
          <p:nvPr>
            <p:ph sz="quarter" idx="4"/>
          </p:nvPr>
        </p:nvSpPr>
        <p:spPr>
          <a:xfrm>
            <a:off x="6458711" y="2334234"/>
            <a:ext cx="5359477" cy="4203726"/>
          </a:xfrm>
        </p:spPr>
        <p:txBody>
          <a:bodyPr>
            <a:normAutofit fontScale="92500" lnSpcReduction="20000"/>
          </a:bodyPr>
          <a:lstStyle/>
          <a:p>
            <a:r>
              <a:rPr lang="en-US" b="1" dirty="0"/>
              <a:t>Different Reporting Standards</a:t>
            </a:r>
          </a:p>
          <a:p>
            <a:pPr lvl="1"/>
            <a:r>
              <a:rPr lang="en-US" sz="1900" dirty="0"/>
              <a:t>“Peer Specialists will respect and validate </a:t>
            </a:r>
            <a:r>
              <a:rPr lang="en-US" sz="1900" b="1" dirty="0"/>
              <a:t>how their peers define “crisis,” </a:t>
            </a:r>
            <a:r>
              <a:rPr lang="en-US" sz="1900" dirty="0"/>
              <a:t>and will not identify or report a crisis when one has not occurred. “</a:t>
            </a:r>
          </a:p>
          <a:p>
            <a:pPr lvl="1"/>
            <a:r>
              <a:rPr lang="en-US" sz="1900" dirty="0"/>
              <a:t>“Certified Peer Specialists are not mandated reporters by virtue of completing the WI CPS Training.”</a:t>
            </a:r>
          </a:p>
          <a:p>
            <a:pPr lvl="1"/>
            <a:r>
              <a:rPr lang="en-US" sz="1800" b="1" dirty="0"/>
              <a:t>Solutions</a:t>
            </a:r>
            <a:r>
              <a:rPr lang="en-US" sz="1800" dirty="0"/>
              <a:t>: </a:t>
            </a:r>
          </a:p>
          <a:p>
            <a:pPr lvl="2"/>
            <a:r>
              <a:rPr lang="en-US" sz="1900" dirty="0"/>
              <a:t>Reexamine policies and procedures</a:t>
            </a:r>
          </a:p>
          <a:p>
            <a:pPr lvl="2"/>
            <a:r>
              <a:rPr lang="en-US" sz="1900" dirty="0"/>
              <a:t>Parallel reporting and documentation systems</a:t>
            </a:r>
          </a:p>
          <a:p>
            <a:pPr lvl="2"/>
            <a:r>
              <a:rPr lang="en-US" sz="1900" dirty="0"/>
              <a:t>Educate team members about peers’ confidentiality standards</a:t>
            </a:r>
          </a:p>
          <a:p>
            <a:pPr lvl="2"/>
            <a:r>
              <a:rPr lang="en-US" sz="1900" dirty="0"/>
              <a:t>Avoid putting peers in situations where there is pressure to violate confidentiality</a:t>
            </a:r>
            <a:endParaRPr lang="en-US" sz="1900" b="1" dirty="0"/>
          </a:p>
          <a:p>
            <a:pPr lvl="1"/>
            <a:endParaRPr lang="en-US" b="1" dirty="0"/>
          </a:p>
        </p:txBody>
      </p:sp>
    </p:spTree>
    <p:extLst>
      <p:ext uri="{BB962C8B-B14F-4D97-AF65-F5344CB8AC3E}">
        <p14:creationId xmlns:p14="http://schemas.microsoft.com/office/powerpoint/2010/main" val="402221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standing in a dark room&#10;&#10;Description automatically generated">
            <a:extLst>
              <a:ext uri="{FF2B5EF4-FFF2-40B4-BE49-F238E27FC236}">
                <a16:creationId xmlns:a16="http://schemas.microsoft.com/office/drawing/2014/main" id="{E8F2411B-F791-4209-80EA-F58B19E2D88F}"/>
              </a:ext>
            </a:extLst>
          </p:cNvPr>
          <p:cNvPicPr>
            <a:picLocks noChangeAspect="1"/>
          </p:cNvPicPr>
          <p:nvPr/>
        </p:nvPicPr>
        <p:blipFill>
          <a:blip r:embed="rId2">
            <a:alphaModFix amt="15000"/>
            <a:extLst>
              <a:ext uri="{837473B0-CC2E-450A-ABE3-18F120FF3D39}">
                <a1611:picAttrSrcUrl xmlns:a1611="http://schemas.microsoft.com/office/drawing/2016/11/main" r:id="rId3"/>
              </a:ext>
            </a:extLst>
          </a:blip>
          <a:stretch>
            <a:fillRect/>
          </a:stretch>
        </p:blipFill>
        <p:spPr>
          <a:xfrm>
            <a:off x="1733550" y="302388"/>
            <a:ext cx="8233410" cy="6253223"/>
          </a:xfrm>
          <a:prstGeom prst="rect">
            <a:avLst/>
          </a:prstGeom>
        </p:spPr>
      </p:pic>
      <p:sp>
        <p:nvSpPr>
          <p:cNvPr id="12" name="TextBox 11">
            <a:extLst>
              <a:ext uri="{FF2B5EF4-FFF2-40B4-BE49-F238E27FC236}">
                <a16:creationId xmlns:a16="http://schemas.microsoft.com/office/drawing/2014/main" id="{02062344-34B4-4F33-850E-44413B2691DE}"/>
              </a:ext>
            </a:extLst>
          </p:cNvPr>
          <p:cNvSpPr txBox="1"/>
          <p:nvPr/>
        </p:nvSpPr>
        <p:spPr>
          <a:xfrm>
            <a:off x="1733550" y="6577240"/>
            <a:ext cx="8233410" cy="230832"/>
          </a:xfrm>
          <a:prstGeom prst="rect">
            <a:avLst/>
          </a:prstGeom>
          <a:noFill/>
        </p:spPr>
        <p:txBody>
          <a:bodyPr wrap="square" rtlCol="0">
            <a:spAutoFit/>
          </a:bodyPr>
          <a:lstStyle/>
          <a:p>
            <a:r>
              <a:rPr lang="en-US" sz="900">
                <a:hlinkClick r:id="rId3" tooltip="http://www.pngall.com/freedom-png"/>
              </a:rPr>
              <a:t>This Photo</a:t>
            </a:r>
            <a:r>
              <a:rPr lang="en-US" sz="900"/>
              <a:t> by Unknown Author is licensed under </a:t>
            </a:r>
            <a:r>
              <a:rPr lang="en-US" sz="900">
                <a:hlinkClick r:id="rId4" tooltip="https://creativecommons.org/licenses/by-nc/3.0/"/>
              </a:rPr>
              <a:t>CC BY-NC</a:t>
            </a:r>
            <a:endParaRPr lang="en-US" sz="900"/>
          </a:p>
        </p:txBody>
      </p:sp>
      <p:sp>
        <p:nvSpPr>
          <p:cNvPr id="2" name="Title 1">
            <a:extLst>
              <a:ext uri="{FF2B5EF4-FFF2-40B4-BE49-F238E27FC236}">
                <a16:creationId xmlns:a16="http://schemas.microsoft.com/office/drawing/2014/main" id="{4C78A8C0-E5BC-40CE-9566-A9DFA22666DB}"/>
              </a:ext>
            </a:extLst>
          </p:cNvPr>
          <p:cNvSpPr>
            <a:spLocks noGrp="1"/>
          </p:cNvSpPr>
          <p:nvPr>
            <p:ph type="title"/>
          </p:nvPr>
        </p:nvSpPr>
        <p:spPr/>
        <p:txBody>
          <a:bodyPr/>
          <a:lstStyle/>
          <a:p>
            <a:r>
              <a:rPr lang="en-US" dirty="0"/>
              <a:t>Voluntary Services</a:t>
            </a:r>
          </a:p>
        </p:txBody>
      </p:sp>
      <p:sp>
        <p:nvSpPr>
          <p:cNvPr id="3" name="Text Placeholder 2">
            <a:extLst>
              <a:ext uri="{FF2B5EF4-FFF2-40B4-BE49-F238E27FC236}">
                <a16:creationId xmlns:a16="http://schemas.microsoft.com/office/drawing/2014/main" id="{0048517C-B82E-447D-B00C-D051D89DBDB5}"/>
              </a:ext>
            </a:extLst>
          </p:cNvPr>
          <p:cNvSpPr>
            <a:spLocks noGrp="1"/>
          </p:cNvSpPr>
          <p:nvPr>
            <p:ph type="body" idx="1"/>
          </p:nvPr>
        </p:nvSpPr>
        <p:spPr>
          <a:xfrm>
            <a:off x="649588" y="1455020"/>
            <a:ext cx="4663440" cy="640080"/>
          </a:xfrm>
        </p:spPr>
        <p:txBody>
          <a:bodyPr>
            <a:normAutofit fontScale="92500" lnSpcReduction="10000"/>
          </a:bodyPr>
          <a:lstStyle/>
          <a:p>
            <a:r>
              <a:rPr lang="en-US" dirty="0"/>
              <a:t>Expectations</a:t>
            </a:r>
          </a:p>
        </p:txBody>
      </p:sp>
      <p:sp>
        <p:nvSpPr>
          <p:cNvPr id="4" name="Content Placeholder 3">
            <a:extLst>
              <a:ext uri="{FF2B5EF4-FFF2-40B4-BE49-F238E27FC236}">
                <a16:creationId xmlns:a16="http://schemas.microsoft.com/office/drawing/2014/main" id="{1CDEC680-0164-4ED0-9796-1FA97857EE94}"/>
              </a:ext>
            </a:extLst>
          </p:cNvPr>
          <p:cNvSpPr>
            <a:spLocks noGrp="1"/>
          </p:cNvSpPr>
          <p:nvPr>
            <p:ph sz="half" idx="2"/>
          </p:nvPr>
        </p:nvSpPr>
        <p:spPr>
          <a:xfrm>
            <a:off x="403098" y="2003380"/>
            <a:ext cx="5447157" cy="4573860"/>
          </a:xfrm>
        </p:spPr>
        <p:txBody>
          <a:bodyPr>
            <a:normAutofit fontScale="85000" lnSpcReduction="20000"/>
          </a:bodyPr>
          <a:lstStyle/>
          <a:p>
            <a:r>
              <a:rPr lang="en-US" b="1" dirty="0"/>
              <a:t>All peer support services must be voluntary and may be terminated without any negative consequences at any time</a:t>
            </a:r>
          </a:p>
          <a:p>
            <a:r>
              <a:rPr lang="en-US" dirty="0"/>
              <a:t>Peer Specialist Code of Ethics</a:t>
            </a:r>
          </a:p>
          <a:p>
            <a:pPr lvl="1"/>
            <a:r>
              <a:rPr lang="en-US" sz="1800" dirty="0"/>
              <a:t>1) My primary responsibility is to help peers understand recovery and achieve </a:t>
            </a:r>
            <a:r>
              <a:rPr lang="en-US" sz="1800" b="1" dirty="0"/>
              <a:t>their own recovery needs, wants, and goals</a:t>
            </a:r>
            <a:r>
              <a:rPr lang="en-US" sz="1800" dirty="0"/>
              <a:t>. I will </a:t>
            </a:r>
            <a:r>
              <a:rPr lang="en-US" sz="1800" b="1" dirty="0"/>
              <a:t>be guided by the principle of self-determination </a:t>
            </a:r>
            <a:r>
              <a:rPr lang="en-US" sz="1800" dirty="0"/>
              <a:t>for each peer.”</a:t>
            </a:r>
          </a:p>
          <a:p>
            <a:pPr lvl="1"/>
            <a:r>
              <a:rPr lang="en-US" sz="1800" dirty="0"/>
              <a:t>5) I will </a:t>
            </a:r>
            <a:r>
              <a:rPr lang="en-US" sz="1800" b="1" dirty="0"/>
              <a:t>never intimidate, threaten, harass, unduly influence</a:t>
            </a:r>
            <a:r>
              <a:rPr lang="en-US" sz="1800" dirty="0"/>
              <a:t>, physically force or restrain, verbally abuse, or make unwarranted promises of benefits to the peers I support.</a:t>
            </a:r>
          </a:p>
          <a:p>
            <a:pPr lvl="1"/>
            <a:r>
              <a:rPr lang="en-US" sz="1800" dirty="0"/>
              <a:t>7) I will advocate with peers so </a:t>
            </a:r>
            <a:r>
              <a:rPr lang="en-US" sz="1800" b="1" dirty="0"/>
              <a:t>that individuals may make their own decisions when partnering with professionals. </a:t>
            </a:r>
          </a:p>
          <a:p>
            <a:pPr rtl="0"/>
            <a:r>
              <a:rPr lang="en-US" dirty="0">
                <a:effectLst/>
              </a:rPr>
              <a:t>“When the visit is focused on treatment plan goals (unless at the individual’s request) or trying to get someone to do something they don’t want to do” it is “NOT consistent with Peer role”</a:t>
            </a:r>
          </a:p>
          <a:p>
            <a:endParaRPr lang="en-US" u="sng" dirty="0"/>
          </a:p>
          <a:p>
            <a:endParaRPr lang="en-US" dirty="0"/>
          </a:p>
        </p:txBody>
      </p:sp>
      <p:sp>
        <p:nvSpPr>
          <p:cNvPr id="5" name="Text Placeholder 4">
            <a:extLst>
              <a:ext uri="{FF2B5EF4-FFF2-40B4-BE49-F238E27FC236}">
                <a16:creationId xmlns:a16="http://schemas.microsoft.com/office/drawing/2014/main" id="{B0898A5D-9F6D-4771-8FED-757E3DDE79BF}"/>
              </a:ext>
            </a:extLst>
          </p:cNvPr>
          <p:cNvSpPr>
            <a:spLocks noGrp="1"/>
          </p:cNvSpPr>
          <p:nvPr>
            <p:ph type="body" sz="quarter" idx="3"/>
          </p:nvPr>
        </p:nvSpPr>
        <p:spPr>
          <a:xfrm>
            <a:off x="5976730" y="1363300"/>
            <a:ext cx="4663440" cy="640080"/>
          </a:xfrm>
        </p:spPr>
        <p:txBody>
          <a:bodyPr>
            <a:normAutofit fontScale="92500" lnSpcReduction="10000"/>
          </a:bodyPr>
          <a:lstStyle/>
          <a:p>
            <a:endParaRPr lang="en-US" dirty="0"/>
          </a:p>
          <a:p>
            <a:r>
              <a:rPr lang="en-US" dirty="0"/>
              <a:t>Expectations cont. . .</a:t>
            </a:r>
          </a:p>
        </p:txBody>
      </p:sp>
      <p:sp>
        <p:nvSpPr>
          <p:cNvPr id="6" name="Content Placeholder 5">
            <a:extLst>
              <a:ext uri="{FF2B5EF4-FFF2-40B4-BE49-F238E27FC236}">
                <a16:creationId xmlns:a16="http://schemas.microsoft.com/office/drawing/2014/main" id="{CB7C63FB-6962-4893-8572-DEB33EB78796}"/>
              </a:ext>
            </a:extLst>
          </p:cNvPr>
          <p:cNvSpPr>
            <a:spLocks noGrp="1"/>
          </p:cNvSpPr>
          <p:nvPr>
            <p:ph sz="quarter" idx="4"/>
          </p:nvPr>
        </p:nvSpPr>
        <p:spPr>
          <a:xfrm>
            <a:off x="5976730" y="2014194"/>
            <a:ext cx="5812172" cy="4132305"/>
          </a:xfrm>
        </p:spPr>
        <p:txBody>
          <a:bodyPr>
            <a:noAutofit/>
          </a:bodyPr>
          <a:lstStyle/>
          <a:p>
            <a:pPr algn="l"/>
            <a:r>
              <a:rPr lang="en-US" sz="1700" b="0" i="0" u="none" strike="noStrike" baseline="0" dirty="0"/>
              <a:t>“</a:t>
            </a:r>
            <a:r>
              <a:rPr lang="en-US" sz="1700" b="1" i="0" strike="noStrike" baseline="0" dirty="0"/>
              <a:t>A core value in peer support is self-determination. Participation is entirely voluntary</a:t>
            </a:r>
            <a:r>
              <a:rPr lang="en-US" sz="1700" b="0" i="0" u="none" strike="noStrike" baseline="0" dirty="0"/>
              <a:t> and it is up to each person to decide what is best for him or herself. </a:t>
            </a:r>
            <a:r>
              <a:rPr lang="en-US" sz="1700" b="1" i="0" u="none" strike="noStrike" baseline="0" dirty="0"/>
              <a:t>It is the responsibility of the organization to give people the choice of whether and how they use peer supports offered.</a:t>
            </a:r>
            <a:r>
              <a:rPr lang="en-US" sz="1700" b="0" i="0" u="none" strike="noStrike" baseline="0" dirty="0"/>
              <a:t> Peer support workers </a:t>
            </a:r>
            <a:r>
              <a:rPr lang="en-US" sz="1700" b="1" i="0" u="none" strike="noStrike" baseline="0" dirty="0"/>
              <a:t>should not have people assigned to them </a:t>
            </a:r>
            <a:r>
              <a:rPr lang="en-US" sz="1700" b="0" i="0" u="none" strike="noStrike" baseline="0" dirty="0"/>
              <a:t>or carry a “case load.”. . . In considering the value of self-determination and how best to prese</a:t>
            </a:r>
          </a:p>
          <a:p>
            <a:pPr algn="l"/>
            <a:r>
              <a:rPr lang="en-US" sz="1700" b="0" i="0" u="none" strike="noStrike" baseline="0" dirty="0"/>
              <a:t>“It is also important to consider how the organization will protect against someone working in a peer role being drawn into situations where there’s </a:t>
            </a:r>
            <a:r>
              <a:rPr lang="en-US" sz="1700" b="1" i="0" u="none" strike="noStrike" baseline="0" dirty="0"/>
              <a:t>even the appearance of force, coercion</a:t>
            </a:r>
            <a:r>
              <a:rPr lang="en-US" sz="1700" b="0" i="0" u="none" strike="noStrike" baseline="0" dirty="0"/>
              <a:t> or lack of priority on the individual’s self-determination.”</a:t>
            </a:r>
            <a:endParaRPr lang="en-US" sz="1700" dirty="0"/>
          </a:p>
        </p:txBody>
      </p:sp>
    </p:spTree>
    <p:extLst>
      <p:ext uri="{BB962C8B-B14F-4D97-AF65-F5344CB8AC3E}">
        <p14:creationId xmlns:p14="http://schemas.microsoft.com/office/powerpoint/2010/main" val="93771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8A8C0-E5BC-40CE-9566-A9DFA22666DB}"/>
              </a:ext>
            </a:extLst>
          </p:cNvPr>
          <p:cNvSpPr>
            <a:spLocks noGrp="1"/>
          </p:cNvSpPr>
          <p:nvPr>
            <p:ph type="title"/>
          </p:nvPr>
        </p:nvSpPr>
        <p:spPr/>
        <p:txBody>
          <a:bodyPr/>
          <a:lstStyle/>
          <a:p>
            <a:r>
              <a:rPr lang="en-US" dirty="0"/>
              <a:t>Voluntary and Non-Coerced</a:t>
            </a:r>
          </a:p>
        </p:txBody>
      </p:sp>
      <p:sp>
        <p:nvSpPr>
          <p:cNvPr id="3" name="Text Placeholder 2">
            <a:extLst>
              <a:ext uri="{FF2B5EF4-FFF2-40B4-BE49-F238E27FC236}">
                <a16:creationId xmlns:a16="http://schemas.microsoft.com/office/drawing/2014/main" id="{0048517C-B82E-447D-B00C-D051D89DBDB5}"/>
              </a:ext>
            </a:extLst>
          </p:cNvPr>
          <p:cNvSpPr>
            <a:spLocks noGrp="1"/>
          </p:cNvSpPr>
          <p:nvPr>
            <p:ph type="body" idx="1"/>
          </p:nvPr>
        </p:nvSpPr>
        <p:spPr>
          <a:xfrm>
            <a:off x="572261" y="1395743"/>
            <a:ext cx="4663440" cy="640080"/>
          </a:xfrm>
        </p:spPr>
        <p:txBody>
          <a:bodyPr>
            <a:normAutofit/>
          </a:bodyPr>
          <a:lstStyle/>
          <a:p>
            <a:r>
              <a:rPr lang="en-US" dirty="0"/>
              <a:t>Challenges</a:t>
            </a:r>
          </a:p>
        </p:txBody>
      </p:sp>
      <p:sp>
        <p:nvSpPr>
          <p:cNvPr id="4" name="Content Placeholder 3">
            <a:extLst>
              <a:ext uri="{FF2B5EF4-FFF2-40B4-BE49-F238E27FC236}">
                <a16:creationId xmlns:a16="http://schemas.microsoft.com/office/drawing/2014/main" id="{1CDEC680-0164-4ED0-9796-1FA97857EE94}"/>
              </a:ext>
            </a:extLst>
          </p:cNvPr>
          <p:cNvSpPr>
            <a:spLocks noGrp="1"/>
          </p:cNvSpPr>
          <p:nvPr>
            <p:ph sz="half" idx="2"/>
          </p:nvPr>
        </p:nvSpPr>
        <p:spPr>
          <a:xfrm>
            <a:off x="575309" y="1895061"/>
            <a:ext cx="5745977" cy="4611755"/>
          </a:xfrm>
        </p:spPr>
        <p:txBody>
          <a:bodyPr>
            <a:noAutofit/>
          </a:bodyPr>
          <a:lstStyle/>
          <a:p>
            <a:r>
              <a:rPr lang="en-US" sz="1300" b="1" dirty="0"/>
              <a:t>Treatment Courts are inherently coercive</a:t>
            </a:r>
          </a:p>
          <a:p>
            <a:pPr lvl="1"/>
            <a:r>
              <a:rPr lang="en-US" sz="1400" dirty="0"/>
              <a:t>“In other words, </a:t>
            </a:r>
            <a:r>
              <a:rPr lang="en-US" sz="1400" b="1" dirty="0"/>
              <a:t>‘therapeutic jurisprudence’ sets out to utilize the coercive potentials of the law </a:t>
            </a:r>
            <a:r>
              <a:rPr lang="en-US" sz="1400" dirty="0"/>
              <a:t>in conjunction with methods of rehabilitation and treatment to facilitate and achieve therapeutic outcomes with offenders…While, for some, the DTC concept ideology seems to symbolize a sort of ‘magical solution’, others have suggested that the principles and practices of justice/punishment, and treatment rehabilitation are ‘diametrical and irreconcilable’ (Hoffman, 2000: 1475). . . .For example, these different perspectives stand opposed with regards to the subject’s voluntary, participatory and consensual involvement in the treatment and related key decisions, as well as the relationship between subject and the provider of punishment versus treatment (see Hoffman, 2000).</a:t>
            </a:r>
            <a:r>
              <a:rPr lang="en-US" sz="1400" b="1" dirty="0"/>
              <a:t> So while the DTC rhetoric sends enthusiastic signals of ‘partnership’, ‘integration’ and ‘joining forces’ between punitive and rehabilitation approaches </a:t>
            </a:r>
            <a:r>
              <a:rPr lang="en-US" sz="1400" dirty="0"/>
              <a:t>as the promising solution to addiction problems, </a:t>
            </a:r>
            <a:r>
              <a:rPr lang="en-US" sz="1400" b="1" dirty="0"/>
              <a:t>the actual meaningfulness </a:t>
            </a:r>
            <a:r>
              <a:rPr lang="en-US" sz="1400" dirty="0"/>
              <a:t>of jointly applying the figurative ‘tomahawk’ and the ‘healing balm’ (Turano in </a:t>
            </a:r>
            <a:r>
              <a:rPr lang="en-US" sz="1400" dirty="0" err="1"/>
              <a:t>Lindesmith</a:t>
            </a:r>
            <a:r>
              <a:rPr lang="en-US" sz="1400" dirty="0"/>
              <a:t>, 19) </a:t>
            </a:r>
            <a:r>
              <a:rPr lang="en-US" sz="1400" b="1" dirty="0"/>
              <a:t>is an open question</a:t>
            </a:r>
            <a:r>
              <a:rPr lang="en-US" sz="1300" dirty="0"/>
              <a:t>.”</a:t>
            </a:r>
          </a:p>
        </p:txBody>
      </p:sp>
      <p:sp>
        <p:nvSpPr>
          <p:cNvPr id="6" name="Content Placeholder 5">
            <a:extLst>
              <a:ext uri="{FF2B5EF4-FFF2-40B4-BE49-F238E27FC236}">
                <a16:creationId xmlns:a16="http://schemas.microsoft.com/office/drawing/2014/main" id="{CB7C63FB-6962-4893-8572-DEB33EB78796}"/>
              </a:ext>
            </a:extLst>
          </p:cNvPr>
          <p:cNvSpPr>
            <a:spLocks noGrp="1"/>
          </p:cNvSpPr>
          <p:nvPr>
            <p:ph sz="quarter" idx="4"/>
          </p:nvPr>
        </p:nvSpPr>
        <p:spPr>
          <a:xfrm>
            <a:off x="6458712" y="2014194"/>
            <a:ext cx="4663440" cy="4346849"/>
          </a:xfrm>
        </p:spPr>
        <p:txBody>
          <a:bodyPr>
            <a:normAutofit fontScale="92500" lnSpcReduction="10000"/>
          </a:bodyPr>
          <a:lstStyle/>
          <a:p>
            <a:r>
              <a:rPr lang="en-US" dirty="0"/>
              <a:t>Ensure no negative consequences for not attending peer support</a:t>
            </a:r>
          </a:p>
          <a:p>
            <a:pPr lvl="1"/>
            <a:r>
              <a:rPr lang="en-US" dirty="0"/>
              <a:t>Rewards must be limited and commensurate </a:t>
            </a:r>
          </a:p>
          <a:p>
            <a:r>
              <a:rPr lang="en-US" dirty="0"/>
              <a:t>Peer Support as a </a:t>
            </a:r>
            <a:r>
              <a:rPr lang="en-US" u="sng" dirty="0"/>
              <a:t>support not an intervention</a:t>
            </a:r>
          </a:p>
          <a:p>
            <a:r>
              <a:rPr lang="en-US" dirty="0"/>
              <a:t>Peer assistance is available for all treatment court activities</a:t>
            </a:r>
          </a:p>
          <a:p>
            <a:pPr lvl="1"/>
            <a:r>
              <a:rPr lang="en-US" dirty="0"/>
              <a:t>Support meeting with CM</a:t>
            </a:r>
          </a:p>
          <a:p>
            <a:pPr lvl="1"/>
            <a:r>
              <a:rPr lang="en-US" dirty="0"/>
              <a:t>Support in court</a:t>
            </a:r>
          </a:p>
          <a:p>
            <a:pPr lvl="1"/>
            <a:r>
              <a:rPr lang="en-US" dirty="0"/>
              <a:t>Assistance completing interventions and response to behavior </a:t>
            </a:r>
          </a:p>
          <a:p>
            <a:pPr lvl="1"/>
            <a:r>
              <a:rPr lang="en-US" dirty="0"/>
              <a:t>Waiting with clients going into custody</a:t>
            </a:r>
          </a:p>
          <a:p>
            <a:r>
              <a:rPr lang="en-US" dirty="0"/>
              <a:t>Menu of options</a:t>
            </a:r>
          </a:p>
          <a:p>
            <a:r>
              <a:rPr lang="en-US" dirty="0"/>
              <a:t>Unscheduled availability</a:t>
            </a:r>
          </a:p>
        </p:txBody>
      </p:sp>
      <p:sp>
        <p:nvSpPr>
          <p:cNvPr id="9" name="Text Placeholder 2">
            <a:extLst>
              <a:ext uri="{FF2B5EF4-FFF2-40B4-BE49-F238E27FC236}">
                <a16:creationId xmlns:a16="http://schemas.microsoft.com/office/drawing/2014/main" id="{D7833B2A-AE15-4AFB-A108-39BC53EE267D}"/>
              </a:ext>
            </a:extLst>
          </p:cNvPr>
          <p:cNvSpPr txBox="1">
            <a:spLocks/>
          </p:cNvSpPr>
          <p:nvPr/>
        </p:nvSpPr>
        <p:spPr>
          <a:xfrm>
            <a:off x="6458712" y="1474760"/>
            <a:ext cx="4663440" cy="64008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1900" b="1" i="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r>
              <a:rPr lang="en-US" dirty="0"/>
              <a:t>Solutions</a:t>
            </a:r>
          </a:p>
        </p:txBody>
      </p:sp>
      <p:pic>
        <p:nvPicPr>
          <p:cNvPr id="11" name="Picture 10" descr="A person standing in a dark room&#10;&#10;Description automatically generated">
            <a:extLst>
              <a:ext uri="{FF2B5EF4-FFF2-40B4-BE49-F238E27FC236}">
                <a16:creationId xmlns:a16="http://schemas.microsoft.com/office/drawing/2014/main" id="{9AFF6023-6374-40CA-B10A-06724361AA0C}"/>
              </a:ext>
            </a:extLst>
          </p:cNvPr>
          <p:cNvPicPr>
            <a:picLocks noChangeAspect="1"/>
          </p:cNvPicPr>
          <p:nvPr/>
        </p:nvPicPr>
        <p:blipFill>
          <a:blip r:embed="rId2">
            <a:alphaModFix amt="15000"/>
            <a:extLst>
              <a:ext uri="{837473B0-CC2E-450A-ABE3-18F120FF3D39}">
                <a1611:picAttrSrcUrl xmlns:a1611="http://schemas.microsoft.com/office/drawing/2016/11/main" r:id="rId3"/>
              </a:ext>
            </a:extLst>
          </a:blip>
          <a:stretch>
            <a:fillRect/>
          </a:stretch>
        </p:blipFill>
        <p:spPr>
          <a:xfrm>
            <a:off x="1733550" y="302388"/>
            <a:ext cx="8233410" cy="6253223"/>
          </a:xfrm>
          <a:prstGeom prst="rect">
            <a:avLst/>
          </a:prstGeom>
        </p:spPr>
      </p:pic>
      <p:sp>
        <p:nvSpPr>
          <p:cNvPr id="13" name="TextBox 12">
            <a:extLst>
              <a:ext uri="{FF2B5EF4-FFF2-40B4-BE49-F238E27FC236}">
                <a16:creationId xmlns:a16="http://schemas.microsoft.com/office/drawing/2014/main" id="{F8C26F5A-0CE8-4729-B0C8-BF4D10B4DE7C}"/>
              </a:ext>
            </a:extLst>
          </p:cNvPr>
          <p:cNvSpPr txBox="1"/>
          <p:nvPr/>
        </p:nvSpPr>
        <p:spPr>
          <a:xfrm>
            <a:off x="1733550" y="6577240"/>
            <a:ext cx="8233410" cy="230832"/>
          </a:xfrm>
          <a:prstGeom prst="rect">
            <a:avLst/>
          </a:prstGeom>
          <a:noFill/>
        </p:spPr>
        <p:txBody>
          <a:bodyPr wrap="square" rtlCol="0">
            <a:spAutoFit/>
          </a:bodyPr>
          <a:lstStyle/>
          <a:p>
            <a:r>
              <a:rPr lang="en-US" sz="900">
                <a:hlinkClick r:id="rId3" tooltip="http://www.pngall.com/freedom-png"/>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362983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5" name="Rectangle 14">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7" name="Rectangle 16">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mirror&#10;&#10;Description automatically generated">
            <a:extLst>
              <a:ext uri="{FF2B5EF4-FFF2-40B4-BE49-F238E27FC236}">
                <a16:creationId xmlns:a16="http://schemas.microsoft.com/office/drawing/2014/main" id="{4FF2006B-D987-48A8-A99F-3B66D5F4AD4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594751" y="803063"/>
            <a:ext cx="7002498" cy="5251874"/>
          </a:xfrm>
          <a:prstGeom prst="rect">
            <a:avLst/>
          </a:prstGeom>
        </p:spPr>
      </p:pic>
      <p:sp>
        <p:nvSpPr>
          <p:cNvPr id="6" name="TextBox 5">
            <a:extLst>
              <a:ext uri="{FF2B5EF4-FFF2-40B4-BE49-F238E27FC236}">
                <a16:creationId xmlns:a16="http://schemas.microsoft.com/office/drawing/2014/main" id="{8AC0EB75-7379-462E-9C63-C2E8FFD00E3C}"/>
              </a:ext>
            </a:extLst>
          </p:cNvPr>
          <p:cNvSpPr txBox="1"/>
          <p:nvPr/>
        </p:nvSpPr>
        <p:spPr>
          <a:xfrm>
            <a:off x="6971209" y="5854882"/>
            <a:ext cx="262604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unknowncystic.wordpress.com/2012/0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94058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F162-1400-4253-9EC9-5FAF9ECA764E}"/>
              </a:ext>
            </a:extLst>
          </p:cNvPr>
          <p:cNvSpPr>
            <a:spLocks noGrp="1"/>
          </p:cNvSpPr>
          <p:nvPr>
            <p:ph type="title"/>
          </p:nvPr>
        </p:nvSpPr>
        <p:spPr/>
        <p:txBody>
          <a:bodyPr/>
          <a:lstStyle/>
          <a:p>
            <a:r>
              <a:rPr lang="en-US" dirty="0"/>
              <a:t>CEU Secret Password of the Day	</a:t>
            </a:r>
          </a:p>
        </p:txBody>
      </p:sp>
      <p:sp>
        <p:nvSpPr>
          <p:cNvPr id="3" name="Content Placeholder 2">
            <a:extLst>
              <a:ext uri="{FF2B5EF4-FFF2-40B4-BE49-F238E27FC236}">
                <a16:creationId xmlns:a16="http://schemas.microsoft.com/office/drawing/2014/main" id="{4DF64528-01D3-4E32-810D-63ADC3269532}"/>
              </a:ext>
            </a:extLst>
          </p:cNvPr>
          <p:cNvSpPr>
            <a:spLocks noGrp="1"/>
          </p:cNvSpPr>
          <p:nvPr>
            <p:ph idx="1"/>
          </p:nvPr>
        </p:nvSpPr>
        <p:spPr>
          <a:xfrm>
            <a:off x="3785276" y="2661689"/>
            <a:ext cx="10058400" cy="3849624"/>
          </a:xfrm>
        </p:spPr>
        <p:txBody>
          <a:bodyPr>
            <a:normAutofit/>
          </a:bodyPr>
          <a:lstStyle/>
          <a:p>
            <a:pPr marL="0" indent="0">
              <a:buNone/>
            </a:pPr>
            <a:r>
              <a:rPr lang="en-US" sz="9600" dirty="0" err="1"/>
              <a:t>ps&amp;tc</a:t>
            </a:r>
            <a:r>
              <a:rPr lang="en-US" sz="9600" dirty="0"/>
              <a:t> </a:t>
            </a:r>
          </a:p>
        </p:txBody>
      </p:sp>
    </p:spTree>
    <p:extLst>
      <p:ext uri="{BB962C8B-B14F-4D97-AF65-F5344CB8AC3E}">
        <p14:creationId xmlns:p14="http://schemas.microsoft.com/office/powerpoint/2010/main" val="3746343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1D242-6804-43D5-B469-F009D95ECD19}"/>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F5E72C25-1A5A-4E00-BD36-AD5E1E827D27}"/>
              </a:ext>
            </a:extLst>
          </p:cNvPr>
          <p:cNvSpPr>
            <a:spLocks noGrp="1"/>
          </p:cNvSpPr>
          <p:nvPr>
            <p:ph idx="1"/>
          </p:nvPr>
        </p:nvSpPr>
        <p:spPr/>
        <p:txBody>
          <a:bodyPr/>
          <a:lstStyle/>
          <a:p>
            <a:r>
              <a:rPr lang="en-US" sz="2000" dirty="0"/>
              <a:t>PowerPoint Format</a:t>
            </a:r>
          </a:p>
          <a:p>
            <a:pPr lvl="1"/>
            <a:r>
              <a:rPr lang="en-US" sz="2000" dirty="0"/>
              <a:t>The level of detail is intentional, while it makes for some overwhelming slides, the hope is that by providing more information this presentation can serve as a reference for expanding your programs in the future</a:t>
            </a:r>
          </a:p>
          <a:p>
            <a:r>
              <a:rPr lang="en-US" sz="2000" dirty="0"/>
              <a:t>Recovery Support Specialists</a:t>
            </a:r>
          </a:p>
          <a:p>
            <a:pPr lvl="1"/>
            <a:r>
              <a:rPr lang="en-US" sz="2000" dirty="0"/>
              <a:t>At this time, there is no state certification for Recovery Coaches, but I am using the term Peer Support Specialist inclusively to include Recovery Coaches.</a:t>
            </a:r>
          </a:p>
          <a:p>
            <a:r>
              <a:rPr lang="en-US" sz="2000" dirty="0"/>
              <a:t>Terms</a:t>
            </a:r>
          </a:p>
          <a:p>
            <a:pPr lvl="1"/>
            <a:r>
              <a:rPr lang="en-US" sz="2000" dirty="0"/>
              <a:t> I prefer the use of the term “client” although most sources use the term “peer”, “consumer”, or “offender". </a:t>
            </a:r>
          </a:p>
          <a:p>
            <a:endParaRPr lang="en-US" dirty="0"/>
          </a:p>
        </p:txBody>
      </p:sp>
    </p:spTree>
    <p:extLst>
      <p:ext uri="{BB962C8B-B14F-4D97-AF65-F5344CB8AC3E}">
        <p14:creationId xmlns:p14="http://schemas.microsoft.com/office/powerpoint/2010/main" val="923385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 y="-22"/>
            <a:ext cx="12191997" cy="6858022"/>
          </a:xfrm>
          <a:prstGeom prst="rect">
            <a:avLst/>
          </a:prstGeom>
        </p:spPr>
      </p:pic>
      <p:sp>
        <p:nvSpPr>
          <p:cNvPr id="106" name="Rectangle 105">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97938"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96006" y="643467"/>
            <a:ext cx="5452529" cy="3569242"/>
          </a:xfrm>
        </p:spPr>
        <p:txBody>
          <a:bodyPr anchor="t">
            <a:normAutofit/>
          </a:bodyPr>
          <a:lstStyle/>
          <a:p>
            <a:pPr algn="r"/>
            <a:r>
              <a:rPr lang="en-US" sz="6000" b="1">
                <a:solidFill>
                  <a:schemeClr val="bg1"/>
                </a:solidFill>
              </a:rPr>
              <a:t>Identifying Appropriate Roles</a:t>
            </a:r>
          </a:p>
        </p:txBody>
      </p:sp>
      <p:sp>
        <p:nvSpPr>
          <p:cNvPr id="5" name="Subtitle 4">
            <a:extLst>
              <a:ext uri="{FF2B5EF4-FFF2-40B4-BE49-F238E27FC236}">
                <a16:creationId xmlns:a16="http://schemas.microsoft.com/office/drawing/2014/main" id="{3450D209-9A88-40F4-8249-01A41A177D3A}"/>
              </a:ext>
            </a:extLst>
          </p:cNvPr>
          <p:cNvSpPr>
            <a:spLocks noGrp="1"/>
          </p:cNvSpPr>
          <p:nvPr>
            <p:ph type="subTitle" idx="1"/>
          </p:nvPr>
        </p:nvSpPr>
        <p:spPr>
          <a:xfrm>
            <a:off x="6099055" y="4551031"/>
            <a:ext cx="5449479" cy="1663493"/>
          </a:xfrm>
        </p:spPr>
        <p:txBody>
          <a:bodyPr anchor="b">
            <a:normAutofit/>
          </a:bodyPr>
          <a:lstStyle/>
          <a:p>
            <a:pPr algn="r"/>
            <a:endParaRPr lang="en-US" sz="2400">
              <a:solidFill>
                <a:schemeClr val="bg1"/>
              </a:solidFill>
            </a:endParaRPr>
          </a:p>
        </p:txBody>
      </p:sp>
    </p:spTree>
    <p:extLst>
      <p:ext uri="{BB962C8B-B14F-4D97-AF65-F5344CB8AC3E}">
        <p14:creationId xmlns:p14="http://schemas.microsoft.com/office/powerpoint/2010/main" val="41467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Icon&#10;&#10;Description automatically generated">
            <a:extLst>
              <a:ext uri="{FF2B5EF4-FFF2-40B4-BE49-F238E27FC236}">
                <a16:creationId xmlns:a16="http://schemas.microsoft.com/office/drawing/2014/main" id="{50E97404-F908-4EF7-888E-814FF2D8429D}"/>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saturation sat="75000"/>
                    </a14:imgEffect>
                  </a14:imgLayer>
                </a14:imgProps>
              </a:ext>
              <a:ext uri="{837473B0-CC2E-450A-ABE3-18F120FF3D39}">
                <a1611:picAttrSrcUrl xmlns:a1611="http://schemas.microsoft.com/office/drawing/2016/11/main" r:id="rId4"/>
              </a:ext>
            </a:extLst>
          </a:blip>
          <a:stretch>
            <a:fillRect/>
          </a:stretch>
        </p:blipFill>
        <p:spPr>
          <a:xfrm>
            <a:off x="6904277" y="1649976"/>
            <a:ext cx="4859760" cy="4256340"/>
          </a:xfrm>
          <a:prstGeom prst="rect">
            <a:avLst/>
          </a:prstGeom>
        </p:spPr>
      </p:pic>
      <p:sp>
        <p:nvSpPr>
          <p:cNvPr id="30" name="TextBox 29">
            <a:extLst>
              <a:ext uri="{FF2B5EF4-FFF2-40B4-BE49-F238E27FC236}">
                <a16:creationId xmlns:a16="http://schemas.microsoft.com/office/drawing/2014/main" id="{411F37BC-5204-42A2-9B2C-CDCF4EFDB120}"/>
              </a:ext>
            </a:extLst>
          </p:cNvPr>
          <p:cNvSpPr txBox="1"/>
          <p:nvPr/>
        </p:nvSpPr>
        <p:spPr>
          <a:xfrm>
            <a:off x="6903811" y="6284846"/>
            <a:ext cx="3798923" cy="230832"/>
          </a:xfrm>
          <a:prstGeom prst="rect">
            <a:avLst/>
          </a:prstGeom>
          <a:noFill/>
        </p:spPr>
        <p:txBody>
          <a:bodyPr wrap="square" rtlCol="0">
            <a:spAutoFit/>
          </a:bodyPr>
          <a:lstStyle/>
          <a:p>
            <a:r>
              <a:rPr lang="en-US" sz="900">
                <a:hlinkClick r:id="rId4" tooltip="https://en.wikipedia.org/wiki/Exclamation_mark"/>
              </a:rPr>
              <a:t>This Photo</a:t>
            </a:r>
            <a:r>
              <a:rPr lang="en-US" sz="900"/>
              <a:t> by Unknown Author is licensed under </a:t>
            </a:r>
            <a:r>
              <a:rPr lang="en-US" sz="900">
                <a:hlinkClick r:id="rId5" tooltip="https://creativecommons.org/licenses/by-sa/3.0/"/>
              </a:rPr>
              <a:t>CC BY-SA</a:t>
            </a:r>
            <a:endParaRPr lang="en-US" sz="900"/>
          </a:p>
        </p:txBody>
      </p:sp>
      <p:pic>
        <p:nvPicPr>
          <p:cNvPr id="10" name="Picture 9" descr="Icon&#10;&#10;Description automatically generated">
            <a:extLst>
              <a:ext uri="{FF2B5EF4-FFF2-40B4-BE49-F238E27FC236}">
                <a16:creationId xmlns:a16="http://schemas.microsoft.com/office/drawing/2014/main" id="{9A1C6AB0-18BE-408B-87CA-4F3D90651CC9}"/>
              </a:ext>
            </a:extLst>
          </p:cNvPr>
          <p:cNvPicPr>
            <a:picLocks noChangeAspect="1"/>
          </p:cNvPicPr>
          <p:nvPr/>
        </p:nvPicPr>
        <p:blipFill>
          <a:blip r:embed="rId6">
            <a:alphaModFix amt="20000"/>
            <a:extLst>
              <a:ext uri="{BEBA8EAE-BF5A-486C-A8C5-ECC9F3942E4B}">
                <a14:imgProps xmlns:a14="http://schemas.microsoft.com/office/drawing/2010/main">
                  <a14:imgLayer r:embed="rId7">
                    <a14:imgEffect>
                      <a14:saturation sat="0"/>
                    </a14:imgEffect>
                  </a14:imgLayer>
                </a14:imgProps>
              </a:ext>
              <a:ext uri="{837473B0-CC2E-450A-ABE3-18F120FF3D39}">
                <a1611:picAttrSrcUrl xmlns:a1611="http://schemas.microsoft.com/office/drawing/2016/11/main" r:id="rId8"/>
              </a:ext>
            </a:extLst>
          </a:blip>
          <a:stretch>
            <a:fillRect/>
          </a:stretch>
        </p:blipFill>
        <p:spPr>
          <a:xfrm>
            <a:off x="1066800" y="1338606"/>
            <a:ext cx="4876800" cy="4876800"/>
          </a:xfrm>
          <a:prstGeom prst="rect">
            <a:avLst/>
          </a:prstGeom>
        </p:spPr>
      </p:pic>
      <p:sp>
        <p:nvSpPr>
          <p:cNvPr id="11" name="TextBox 10">
            <a:extLst>
              <a:ext uri="{FF2B5EF4-FFF2-40B4-BE49-F238E27FC236}">
                <a16:creationId xmlns:a16="http://schemas.microsoft.com/office/drawing/2014/main" id="{0DBBB2B1-F11D-43F8-9ED3-AC38425AB863}"/>
              </a:ext>
            </a:extLst>
          </p:cNvPr>
          <p:cNvSpPr txBox="1"/>
          <p:nvPr/>
        </p:nvSpPr>
        <p:spPr>
          <a:xfrm>
            <a:off x="1066800" y="6215406"/>
            <a:ext cx="4876800" cy="230832"/>
          </a:xfrm>
          <a:prstGeom prst="rect">
            <a:avLst/>
          </a:prstGeom>
          <a:noFill/>
        </p:spPr>
        <p:txBody>
          <a:bodyPr wrap="square" rtlCol="0">
            <a:spAutoFit/>
          </a:bodyPr>
          <a:lstStyle/>
          <a:p>
            <a:r>
              <a:rPr lang="en-US" sz="900">
                <a:hlinkClick r:id="rId8" tooltip="http://www.pngall.com/question-mark-png/download/29840"/>
              </a:rPr>
              <a:t>This Photo</a:t>
            </a:r>
            <a:r>
              <a:rPr lang="en-US" sz="900"/>
              <a:t> by Unknown Author is licensed under </a:t>
            </a:r>
            <a:r>
              <a:rPr lang="en-US" sz="900">
                <a:hlinkClick r:id="rId9" tooltip="https://creativecommons.org/licenses/by-nc/3.0/"/>
              </a:rPr>
              <a:t>CC BY-NC</a:t>
            </a:r>
            <a:endParaRPr lang="en-US" sz="900"/>
          </a:p>
        </p:txBody>
      </p:sp>
      <p:sp>
        <p:nvSpPr>
          <p:cNvPr id="2" name="Title 1">
            <a:extLst>
              <a:ext uri="{FF2B5EF4-FFF2-40B4-BE49-F238E27FC236}">
                <a16:creationId xmlns:a16="http://schemas.microsoft.com/office/drawing/2014/main" id="{176D6F19-6F16-4845-90E5-731F2BE80D20}"/>
              </a:ext>
            </a:extLst>
          </p:cNvPr>
          <p:cNvSpPr>
            <a:spLocks noGrp="1"/>
          </p:cNvSpPr>
          <p:nvPr>
            <p:ph type="title"/>
          </p:nvPr>
        </p:nvSpPr>
        <p:spPr/>
        <p:txBody>
          <a:bodyPr/>
          <a:lstStyle/>
          <a:p>
            <a:r>
              <a:rPr lang="en-US" dirty="0"/>
              <a:t>Misunderstood Roles</a:t>
            </a:r>
          </a:p>
        </p:txBody>
      </p:sp>
      <p:sp>
        <p:nvSpPr>
          <p:cNvPr id="13" name="Freeform: Shape 12">
            <a:extLst>
              <a:ext uri="{FF2B5EF4-FFF2-40B4-BE49-F238E27FC236}">
                <a16:creationId xmlns:a16="http://schemas.microsoft.com/office/drawing/2014/main" id="{558A4B00-3B76-406F-822C-EE0175062570}"/>
              </a:ext>
            </a:extLst>
          </p:cNvPr>
          <p:cNvSpPr/>
          <p:nvPr/>
        </p:nvSpPr>
        <p:spPr>
          <a:xfrm>
            <a:off x="1102994" y="3498735"/>
            <a:ext cx="2065337" cy="1032668"/>
          </a:xfrm>
          <a:custGeom>
            <a:avLst/>
            <a:gdLst>
              <a:gd name="connsiteX0" fmla="*/ 0 w 2065337"/>
              <a:gd name="connsiteY0" fmla="*/ 103267 h 1032668"/>
              <a:gd name="connsiteX1" fmla="*/ 103267 w 2065337"/>
              <a:gd name="connsiteY1" fmla="*/ 0 h 1032668"/>
              <a:gd name="connsiteX2" fmla="*/ 1962070 w 2065337"/>
              <a:gd name="connsiteY2" fmla="*/ 0 h 1032668"/>
              <a:gd name="connsiteX3" fmla="*/ 2065337 w 2065337"/>
              <a:gd name="connsiteY3" fmla="*/ 103267 h 1032668"/>
              <a:gd name="connsiteX4" fmla="*/ 2065337 w 2065337"/>
              <a:gd name="connsiteY4" fmla="*/ 929401 h 1032668"/>
              <a:gd name="connsiteX5" fmla="*/ 1962070 w 2065337"/>
              <a:gd name="connsiteY5" fmla="*/ 1032668 h 1032668"/>
              <a:gd name="connsiteX6" fmla="*/ 103267 w 2065337"/>
              <a:gd name="connsiteY6" fmla="*/ 1032668 h 1032668"/>
              <a:gd name="connsiteX7" fmla="*/ 0 w 2065337"/>
              <a:gd name="connsiteY7" fmla="*/ 929401 h 1032668"/>
              <a:gd name="connsiteX8" fmla="*/ 0 w 2065337"/>
              <a:gd name="connsiteY8" fmla="*/ 103267 h 103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5337" h="1032668">
                <a:moveTo>
                  <a:pt x="0" y="103267"/>
                </a:moveTo>
                <a:cubicBezTo>
                  <a:pt x="0" y="46234"/>
                  <a:pt x="46234" y="0"/>
                  <a:pt x="103267" y="0"/>
                </a:cubicBezTo>
                <a:lnTo>
                  <a:pt x="1962070" y="0"/>
                </a:lnTo>
                <a:cubicBezTo>
                  <a:pt x="2019103" y="0"/>
                  <a:pt x="2065337" y="46234"/>
                  <a:pt x="2065337" y="103267"/>
                </a:cubicBezTo>
                <a:lnTo>
                  <a:pt x="2065337" y="929401"/>
                </a:lnTo>
                <a:cubicBezTo>
                  <a:pt x="2065337" y="986434"/>
                  <a:pt x="2019103" y="1032668"/>
                  <a:pt x="1962070" y="1032668"/>
                </a:cubicBezTo>
                <a:lnTo>
                  <a:pt x="103267" y="1032668"/>
                </a:lnTo>
                <a:cubicBezTo>
                  <a:pt x="46234" y="1032668"/>
                  <a:pt x="0" y="986434"/>
                  <a:pt x="0" y="929401"/>
                </a:cubicBezTo>
                <a:lnTo>
                  <a:pt x="0" y="10326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216" tIns="44216" rIns="44216" bIns="44216" numCol="1" spcCol="1270" anchor="ctr" anchorCtr="0">
            <a:noAutofit/>
          </a:bodyPr>
          <a:lstStyle/>
          <a:p>
            <a:pPr marL="0" lvl="0" indent="0" algn="ctr" defTabSz="977900">
              <a:lnSpc>
                <a:spcPct val="90000"/>
              </a:lnSpc>
              <a:spcBef>
                <a:spcPct val="0"/>
              </a:spcBef>
              <a:spcAft>
                <a:spcPct val="35000"/>
              </a:spcAft>
              <a:buNone/>
            </a:pPr>
            <a:r>
              <a:rPr lang="en-US" sz="2200" kern="1200" dirty="0"/>
              <a:t>Misunderstood Roles</a:t>
            </a:r>
          </a:p>
        </p:txBody>
      </p:sp>
      <p:sp>
        <p:nvSpPr>
          <p:cNvPr id="14" name="Freeform: Shape 13">
            <a:extLst>
              <a:ext uri="{FF2B5EF4-FFF2-40B4-BE49-F238E27FC236}">
                <a16:creationId xmlns:a16="http://schemas.microsoft.com/office/drawing/2014/main" id="{1212D2E2-078E-4509-8190-D8F0BFACD741}"/>
              </a:ext>
            </a:extLst>
          </p:cNvPr>
          <p:cNvSpPr/>
          <p:nvPr/>
        </p:nvSpPr>
        <p:spPr>
          <a:xfrm rot="17692822">
            <a:off x="2599600" y="3104178"/>
            <a:ext cx="1963598" cy="40429"/>
          </a:xfrm>
          <a:custGeom>
            <a:avLst/>
            <a:gdLst>
              <a:gd name="connsiteX0" fmla="*/ 0 w 1963598"/>
              <a:gd name="connsiteY0" fmla="*/ 20214 h 40429"/>
              <a:gd name="connsiteX1" fmla="*/ 1963598 w 1963598"/>
              <a:gd name="connsiteY1" fmla="*/ 20214 h 40429"/>
            </a:gdLst>
            <a:ahLst/>
            <a:cxnLst>
              <a:cxn ang="0">
                <a:pos x="connsiteX0" y="connsiteY0"/>
              </a:cxn>
              <a:cxn ang="0">
                <a:pos x="connsiteX1" y="connsiteY1"/>
              </a:cxn>
            </a:cxnLst>
            <a:rect l="l" t="t" r="r" b="b"/>
            <a:pathLst>
              <a:path w="1963598" h="40429">
                <a:moveTo>
                  <a:pt x="0" y="20214"/>
                </a:moveTo>
                <a:lnTo>
                  <a:pt x="1963598" y="20214"/>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945408" tIns="-28876" rIns="945410" bIns="-28875" numCol="1" spcCol="1270" anchor="ctr" anchorCtr="0">
            <a:noAutofit/>
          </a:bodyPr>
          <a:lstStyle/>
          <a:p>
            <a:pPr marL="0" lvl="0" indent="0" algn="ctr" defTabSz="311150">
              <a:lnSpc>
                <a:spcPct val="90000"/>
              </a:lnSpc>
              <a:spcBef>
                <a:spcPct val="0"/>
              </a:spcBef>
              <a:spcAft>
                <a:spcPct val="35000"/>
              </a:spcAft>
              <a:buNone/>
            </a:pPr>
            <a:endParaRPr lang="en-US" sz="700" kern="1200"/>
          </a:p>
        </p:txBody>
      </p:sp>
      <p:sp>
        <p:nvSpPr>
          <p:cNvPr id="15" name="Freeform: Shape 14">
            <a:extLst>
              <a:ext uri="{FF2B5EF4-FFF2-40B4-BE49-F238E27FC236}">
                <a16:creationId xmlns:a16="http://schemas.microsoft.com/office/drawing/2014/main" id="{584134FD-EAA1-4FA3-95B6-0310A4842575}"/>
              </a:ext>
            </a:extLst>
          </p:cNvPr>
          <p:cNvSpPr/>
          <p:nvPr/>
        </p:nvSpPr>
        <p:spPr>
          <a:xfrm>
            <a:off x="3994466" y="1717382"/>
            <a:ext cx="2065337" cy="1032668"/>
          </a:xfrm>
          <a:custGeom>
            <a:avLst/>
            <a:gdLst>
              <a:gd name="connsiteX0" fmla="*/ 0 w 2065337"/>
              <a:gd name="connsiteY0" fmla="*/ 103267 h 1032668"/>
              <a:gd name="connsiteX1" fmla="*/ 103267 w 2065337"/>
              <a:gd name="connsiteY1" fmla="*/ 0 h 1032668"/>
              <a:gd name="connsiteX2" fmla="*/ 1962070 w 2065337"/>
              <a:gd name="connsiteY2" fmla="*/ 0 h 1032668"/>
              <a:gd name="connsiteX3" fmla="*/ 2065337 w 2065337"/>
              <a:gd name="connsiteY3" fmla="*/ 103267 h 1032668"/>
              <a:gd name="connsiteX4" fmla="*/ 2065337 w 2065337"/>
              <a:gd name="connsiteY4" fmla="*/ 929401 h 1032668"/>
              <a:gd name="connsiteX5" fmla="*/ 1962070 w 2065337"/>
              <a:gd name="connsiteY5" fmla="*/ 1032668 h 1032668"/>
              <a:gd name="connsiteX6" fmla="*/ 103267 w 2065337"/>
              <a:gd name="connsiteY6" fmla="*/ 1032668 h 1032668"/>
              <a:gd name="connsiteX7" fmla="*/ 0 w 2065337"/>
              <a:gd name="connsiteY7" fmla="*/ 929401 h 1032668"/>
              <a:gd name="connsiteX8" fmla="*/ 0 w 2065337"/>
              <a:gd name="connsiteY8" fmla="*/ 103267 h 103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5337" h="1032668">
                <a:moveTo>
                  <a:pt x="0" y="103267"/>
                </a:moveTo>
                <a:cubicBezTo>
                  <a:pt x="0" y="46234"/>
                  <a:pt x="46234" y="0"/>
                  <a:pt x="103267" y="0"/>
                </a:cubicBezTo>
                <a:lnTo>
                  <a:pt x="1962070" y="0"/>
                </a:lnTo>
                <a:cubicBezTo>
                  <a:pt x="2019103" y="0"/>
                  <a:pt x="2065337" y="46234"/>
                  <a:pt x="2065337" y="103267"/>
                </a:cubicBezTo>
                <a:lnTo>
                  <a:pt x="2065337" y="929401"/>
                </a:lnTo>
                <a:cubicBezTo>
                  <a:pt x="2065337" y="986434"/>
                  <a:pt x="2019103" y="1032668"/>
                  <a:pt x="1962070" y="1032668"/>
                </a:cubicBezTo>
                <a:lnTo>
                  <a:pt x="103267" y="1032668"/>
                </a:lnTo>
                <a:cubicBezTo>
                  <a:pt x="46234" y="1032668"/>
                  <a:pt x="0" y="986434"/>
                  <a:pt x="0" y="929401"/>
                </a:cubicBezTo>
                <a:lnTo>
                  <a:pt x="0" y="10326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4216" tIns="44216" rIns="44216" bIns="44216" numCol="1" spcCol="1270" anchor="ctr" anchorCtr="0">
            <a:noAutofit/>
          </a:bodyPr>
          <a:lstStyle/>
          <a:p>
            <a:pPr marL="0" lvl="0" indent="0" algn="ctr" defTabSz="977900">
              <a:lnSpc>
                <a:spcPct val="90000"/>
              </a:lnSpc>
              <a:spcBef>
                <a:spcPct val="0"/>
              </a:spcBef>
              <a:spcAft>
                <a:spcPct val="35000"/>
              </a:spcAft>
              <a:buNone/>
            </a:pPr>
            <a:r>
              <a:rPr lang="en-US" sz="2200" kern="1200" dirty="0"/>
              <a:t>Low Paid Case Managers</a:t>
            </a:r>
          </a:p>
        </p:txBody>
      </p:sp>
      <p:sp>
        <p:nvSpPr>
          <p:cNvPr id="16" name="Freeform: Shape 15">
            <a:extLst>
              <a:ext uri="{FF2B5EF4-FFF2-40B4-BE49-F238E27FC236}">
                <a16:creationId xmlns:a16="http://schemas.microsoft.com/office/drawing/2014/main" id="{D917842C-8061-4B86-9C06-C7A72FDED111}"/>
              </a:ext>
            </a:extLst>
          </p:cNvPr>
          <p:cNvSpPr/>
          <p:nvPr/>
        </p:nvSpPr>
        <p:spPr>
          <a:xfrm rot="19457599">
            <a:off x="3072705" y="3697962"/>
            <a:ext cx="1017388" cy="40429"/>
          </a:xfrm>
          <a:custGeom>
            <a:avLst/>
            <a:gdLst>
              <a:gd name="connsiteX0" fmla="*/ 0 w 1017388"/>
              <a:gd name="connsiteY0" fmla="*/ 20214 h 40429"/>
              <a:gd name="connsiteX1" fmla="*/ 1017388 w 1017388"/>
              <a:gd name="connsiteY1" fmla="*/ 20214 h 40429"/>
            </a:gdLst>
            <a:ahLst/>
            <a:cxnLst>
              <a:cxn ang="0">
                <a:pos x="connsiteX0" y="connsiteY0"/>
              </a:cxn>
              <a:cxn ang="0">
                <a:pos x="connsiteX1" y="connsiteY1"/>
              </a:cxn>
            </a:cxnLst>
            <a:rect l="l" t="t" r="r" b="b"/>
            <a:pathLst>
              <a:path w="1017388" h="40429">
                <a:moveTo>
                  <a:pt x="0" y="20214"/>
                </a:moveTo>
                <a:lnTo>
                  <a:pt x="1017388" y="20214"/>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495958" tIns="-5220" rIns="495960" bIns="-5221"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7" name="Freeform: Shape 16">
            <a:extLst>
              <a:ext uri="{FF2B5EF4-FFF2-40B4-BE49-F238E27FC236}">
                <a16:creationId xmlns:a16="http://schemas.microsoft.com/office/drawing/2014/main" id="{7C38D03E-209B-45BD-8AE2-2039EA6D2FC5}"/>
              </a:ext>
            </a:extLst>
          </p:cNvPr>
          <p:cNvSpPr/>
          <p:nvPr/>
        </p:nvSpPr>
        <p:spPr>
          <a:xfrm>
            <a:off x="3994466" y="2904951"/>
            <a:ext cx="2065337" cy="1032668"/>
          </a:xfrm>
          <a:custGeom>
            <a:avLst/>
            <a:gdLst>
              <a:gd name="connsiteX0" fmla="*/ 0 w 2065337"/>
              <a:gd name="connsiteY0" fmla="*/ 103267 h 1032668"/>
              <a:gd name="connsiteX1" fmla="*/ 103267 w 2065337"/>
              <a:gd name="connsiteY1" fmla="*/ 0 h 1032668"/>
              <a:gd name="connsiteX2" fmla="*/ 1962070 w 2065337"/>
              <a:gd name="connsiteY2" fmla="*/ 0 h 1032668"/>
              <a:gd name="connsiteX3" fmla="*/ 2065337 w 2065337"/>
              <a:gd name="connsiteY3" fmla="*/ 103267 h 1032668"/>
              <a:gd name="connsiteX4" fmla="*/ 2065337 w 2065337"/>
              <a:gd name="connsiteY4" fmla="*/ 929401 h 1032668"/>
              <a:gd name="connsiteX5" fmla="*/ 1962070 w 2065337"/>
              <a:gd name="connsiteY5" fmla="*/ 1032668 h 1032668"/>
              <a:gd name="connsiteX6" fmla="*/ 103267 w 2065337"/>
              <a:gd name="connsiteY6" fmla="*/ 1032668 h 1032668"/>
              <a:gd name="connsiteX7" fmla="*/ 0 w 2065337"/>
              <a:gd name="connsiteY7" fmla="*/ 929401 h 1032668"/>
              <a:gd name="connsiteX8" fmla="*/ 0 w 2065337"/>
              <a:gd name="connsiteY8" fmla="*/ 103267 h 103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5337" h="1032668">
                <a:moveTo>
                  <a:pt x="0" y="103267"/>
                </a:moveTo>
                <a:cubicBezTo>
                  <a:pt x="0" y="46234"/>
                  <a:pt x="46234" y="0"/>
                  <a:pt x="103267" y="0"/>
                </a:cubicBezTo>
                <a:lnTo>
                  <a:pt x="1962070" y="0"/>
                </a:lnTo>
                <a:cubicBezTo>
                  <a:pt x="2019103" y="0"/>
                  <a:pt x="2065337" y="46234"/>
                  <a:pt x="2065337" y="103267"/>
                </a:cubicBezTo>
                <a:lnTo>
                  <a:pt x="2065337" y="929401"/>
                </a:lnTo>
                <a:cubicBezTo>
                  <a:pt x="2065337" y="986434"/>
                  <a:pt x="2019103" y="1032668"/>
                  <a:pt x="1962070" y="1032668"/>
                </a:cubicBezTo>
                <a:lnTo>
                  <a:pt x="103267" y="1032668"/>
                </a:lnTo>
                <a:cubicBezTo>
                  <a:pt x="46234" y="1032668"/>
                  <a:pt x="0" y="986434"/>
                  <a:pt x="0" y="929401"/>
                </a:cubicBezTo>
                <a:lnTo>
                  <a:pt x="0" y="10326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4216" tIns="44216" rIns="44216" bIns="44216" numCol="1" spcCol="1270" anchor="ctr" anchorCtr="0">
            <a:noAutofit/>
          </a:bodyPr>
          <a:lstStyle/>
          <a:p>
            <a:pPr marL="0" lvl="0" indent="0" algn="ctr" defTabSz="977900">
              <a:lnSpc>
                <a:spcPct val="90000"/>
              </a:lnSpc>
              <a:spcBef>
                <a:spcPct val="0"/>
              </a:spcBef>
              <a:spcAft>
                <a:spcPct val="35000"/>
              </a:spcAft>
              <a:buNone/>
            </a:pPr>
            <a:r>
              <a:rPr lang="en-US" sz="2200" kern="1200" dirty="0"/>
              <a:t>Token Positions</a:t>
            </a:r>
          </a:p>
        </p:txBody>
      </p:sp>
      <p:sp>
        <p:nvSpPr>
          <p:cNvPr id="18" name="Freeform: Shape 17">
            <a:extLst>
              <a:ext uri="{FF2B5EF4-FFF2-40B4-BE49-F238E27FC236}">
                <a16:creationId xmlns:a16="http://schemas.microsoft.com/office/drawing/2014/main" id="{C0A27950-83E6-4D93-B541-7101DFD3DF74}"/>
              </a:ext>
            </a:extLst>
          </p:cNvPr>
          <p:cNvSpPr/>
          <p:nvPr/>
        </p:nvSpPr>
        <p:spPr>
          <a:xfrm rot="2142401">
            <a:off x="3072705" y="4291747"/>
            <a:ext cx="1017388" cy="40429"/>
          </a:xfrm>
          <a:custGeom>
            <a:avLst/>
            <a:gdLst>
              <a:gd name="connsiteX0" fmla="*/ 0 w 1017388"/>
              <a:gd name="connsiteY0" fmla="*/ 20214 h 40429"/>
              <a:gd name="connsiteX1" fmla="*/ 1017388 w 1017388"/>
              <a:gd name="connsiteY1" fmla="*/ 20214 h 40429"/>
            </a:gdLst>
            <a:ahLst/>
            <a:cxnLst>
              <a:cxn ang="0">
                <a:pos x="connsiteX0" y="connsiteY0"/>
              </a:cxn>
              <a:cxn ang="0">
                <a:pos x="connsiteX1" y="connsiteY1"/>
              </a:cxn>
            </a:cxnLst>
            <a:rect l="l" t="t" r="r" b="b"/>
            <a:pathLst>
              <a:path w="1017388" h="40429">
                <a:moveTo>
                  <a:pt x="0" y="20214"/>
                </a:moveTo>
                <a:lnTo>
                  <a:pt x="1017388" y="20214"/>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495959" tIns="-5220" rIns="495959" bIns="-5221"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9" name="Freeform: Shape 18">
            <a:extLst>
              <a:ext uri="{FF2B5EF4-FFF2-40B4-BE49-F238E27FC236}">
                <a16:creationId xmlns:a16="http://schemas.microsoft.com/office/drawing/2014/main" id="{F5E3C3DF-9594-4916-9F7A-27688DE2DF40}"/>
              </a:ext>
            </a:extLst>
          </p:cNvPr>
          <p:cNvSpPr/>
          <p:nvPr/>
        </p:nvSpPr>
        <p:spPr>
          <a:xfrm>
            <a:off x="3994466" y="4092520"/>
            <a:ext cx="2065337" cy="1032668"/>
          </a:xfrm>
          <a:custGeom>
            <a:avLst/>
            <a:gdLst>
              <a:gd name="connsiteX0" fmla="*/ 0 w 2065337"/>
              <a:gd name="connsiteY0" fmla="*/ 103267 h 1032668"/>
              <a:gd name="connsiteX1" fmla="*/ 103267 w 2065337"/>
              <a:gd name="connsiteY1" fmla="*/ 0 h 1032668"/>
              <a:gd name="connsiteX2" fmla="*/ 1962070 w 2065337"/>
              <a:gd name="connsiteY2" fmla="*/ 0 h 1032668"/>
              <a:gd name="connsiteX3" fmla="*/ 2065337 w 2065337"/>
              <a:gd name="connsiteY3" fmla="*/ 103267 h 1032668"/>
              <a:gd name="connsiteX4" fmla="*/ 2065337 w 2065337"/>
              <a:gd name="connsiteY4" fmla="*/ 929401 h 1032668"/>
              <a:gd name="connsiteX5" fmla="*/ 1962070 w 2065337"/>
              <a:gd name="connsiteY5" fmla="*/ 1032668 h 1032668"/>
              <a:gd name="connsiteX6" fmla="*/ 103267 w 2065337"/>
              <a:gd name="connsiteY6" fmla="*/ 1032668 h 1032668"/>
              <a:gd name="connsiteX7" fmla="*/ 0 w 2065337"/>
              <a:gd name="connsiteY7" fmla="*/ 929401 h 1032668"/>
              <a:gd name="connsiteX8" fmla="*/ 0 w 2065337"/>
              <a:gd name="connsiteY8" fmla="*/ 103267 h 103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5337" h="1032668">
                <a:moveTo>
                  <a:pt x="0" y="103267"/>
                </a:moveTo>
                <a:cubicBezTo>
                  <a:pt x="0" y="46234"/>
                  <a:pt x="46234" y="0"/>
                  <a:pt x="103267" y="0"/>
                </a:cubicBezTo>
                <a:lnTo>
                  <a:pt x="1962070" y="0"/>
                </a:lnTo>
                <a:cubicBezTo>
                  <a:pt x="2019103" y="0"/>
                  <a:pt x="2065337" y="46234"/>
                  <a:pt x="2065337" y="103267"/>
                </a:cubicBezTo>
                <a:lnTo>
                  <a:pt x="2065337" y="929401"/>
                </a:lnTo>
                <a:cubicBezTo>
                  <a:pt x="2065337" y="986434"/>
                  <a:pt x="2019103" y="1032668"/>
                  <a:pt x="1962070" y="1032668"/>
                </a:cubicBezTo>
                <a:lnTo>
                  <a:pt x="103267" y="1032668"/>
                </a:lnTo>
                <a:cubicBezTo>
                  <a:pt x="46234" y="1032668"/>
                  <a:pt x="0" y="986434"/>
                  <a:pt x="0" y="929401"/>
                </a:cubicBezTo>
                <a:lnTo>
                  <a:pt x="0" y="10326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4216" tIns="44216" rIns="44216" bIns="44216" numCol="1" spcCol="1270" anchor="ctr" anchorCtr="0">
            <a:noAutofit/>
          </a:bodyPr>
          <a:lstStyle/>
          <a:p>
            <a:pPr marL="0" lvl="0" indent="0" algn="ctr" defTabSz="977900">
              <a:lnSpc>
                <a:spcPct val="90000"/>
              </a:lnSpc>
              <a:spcBef>
                <a:spcPct val="0"/>
              </a:spcBef>
              <a:spcAft>
                <a:spcPct val="35000"/>
              </a:spcAft>
              <a:buNone/>
            </a:pPr>
            <a:r>
              <a:rPr lang="en-US" sz="2200" kern="1200" dirty="0"/>
              <a:t>Poor Supervision</a:t>
            </a:r>
          </a:p>
        </p:txBody>
      </p:sp>
      <p:sp>
        <p:nvSpPr>
          <p:cNvPr id="20" name="Freeform: Shape 19">
            <a:extLst>
              <a:ext uri="{FF2B5EF4-FFF2-40B4-BE49-F238E27FC236}">
                <a16:creationId xmlns:a16="http://schemas.microsoft.com/office/drawing/2014/main" id="{9142A3E0-4E4B-4CF3-A210-2B1821B5BC8C}"/>
              </a:ext>
            </a:extLst>
          </p:cNvPr>
          <p:cNvSpPr/>
          <p:nvPr/>
        </p:nvSpPr>
        <p:spPr>
          <a:xfrm rot="3907178">
            <a:off x="2599600" y="4885531"/>
            <a:ext cx="1963598" cy="40429"/>
          </a:xfrm>
          <a:custGeom>
            <a:avLst/>
            <a:gdLst>
              <a:gd name="connsiteX0" fmla="*/ 0 w 1963598"/>
              <a:gd name="connsiteY0" fmla="*/ 20214 h 40429"/>
              <a:gd name="connsiteX1" fmla="*/ 1963598 w 1963598"/>
              <a:gd name="connsiteY1" fmla="*/ 20214 h 40429"/>
            </a:gdLst>
            <a:ahLst/>
            <a:cxnLst>
              <a:cxn ang="0">
                <a:pos x="connsiteX0" y="connsiteY0"/>
              </a:cxn>
              <a:cxn ang="0">
                <a:pos x="connsiteX1" y="connsiteY1"/>
              </a:cxn>
            </a:cxnLst>
            <a:rect l="l" t="t" r="r" b="b"/>
            <a:pathLst>
              <a:path w="1963598" h="40429">
                <a:moveTo>
                  <a:pt x="0" y="20214"/>
                </a:moveTo>
                <a:lnTo>
                  <a:pt x="1963598" y="20214"/>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945409" tIns="-28875" rIns="945409" bIns="-28876" numCol="1" spcCol="1270" anchor="ctr" anchorCtr="0">
            <a:noAutofit/>
          </a:bodyPr>
          <a:lstStyle/>
          <a:p>
            <a:pPr marL="0" lvl="0" indent="0" algn="ctr" defTabSz="311150">
              <a:lnSpc>
                <a:spcPct val="90000"/>
              </a:lnSpc>
              <a:spcBef>
                <a:spcPct val="0"/>
              </a:spcBef>
              <a:spcAft>
                <a:spcPct val="35000"/>
              </a:spcAft>
              <a:buNone/>
            </a:pPr>
            <a:endParaRPr lang="en-US" sz="700" kern="1200"/>
          </a:p>
        </p:txBody>
      </p:sp>
      <p:sp>
        <p:nvSpPr>
          <p:cNvPr id="21" name="Freeform: Shape 20">
            <a:extLst>
              <a:ext uri="{FF2B5EF4-FFF2-40B4-BE49-F238E27FC236}">
                <a16:creationId xmlns:a16="http://schemas.microsoft.com/office/drawing/2014/main" id="{F6ECBB8A-0D5C-49B6-97B4-D9E270D5A422}"/>
              </a:ext>
            </a:extLst>
          </p:cNvPr>
          <p:cNvSpPr/>
          <p:nvPr/>
        </p:nvSpPr>
        <p:spPr>
          <a:xfrm>
            <a:off x="3994466" y="5280088"/>
            <a:ext cx="2065337" cy="1032668"/>
          </a:xfrm>
          <a:custGeom>
            <a:avLst/>
            <a:gdLst>
              <a:gd name="connsiteX0" fmla="*/ 0 w 2065337"/>
              <a:gd name="connsiteY0" fmla="*/ 103267 h 1032668"/>
              <a:gd name="connsiteX1" fmla="*/ 103267 w 2065337"/>
              <a:gd name="connsiteY1" fmla="*/ 0 h 1032668"/>
              <a:gd name="connsiteX2" fmla="*/ 1962070 w 2065337"/>
              <a:gd name="connsiteY2" fmla="*/ 0 h 1032668"/>
              <a:gd name="connsiteX3" fmla="*/ 2065337 w 2065337"/>
              <a:gd name="connsiteY3" fmla="*/ 103267 h 1032668"/>
              <a:gd name="connsiteX4" fmla="*/ 2065337 w 2065337"/>
              <a:gd name="connsiteY4" fmla="*/ 929401 h 1032668"/>
              <a:gd name="connsiteX5" fmla="*/ 1962070 w 2065337"/>
              <a:gd name="connsiteY5" fmla="*/ 1032668 h 1032668"/>
              <a:gd name="connsiteX6" fmla="*/ 103267 w 2065337"/>
              <a:gd name="connsiteY6" fmla="*/ 1032668 h 1032668"/>
              <a:gd name="connsiteX7" fmla="*/ 0 w 2065337"/>
              <a:gd name="connsiteY7" fmla="*/ 929401 h 1032668"/>
              <a:gd name="connsiteX8" fmla="*/ 0 w 2065337"/>
              <a:gd name="connsiteY8" fmla="*/ 103267 h 103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5337" h="1032668">
                <a:moveTo>
                  <a:pt x="0" y="103267"/>
                </a:moveTo>
                <a:cubicBezTo>
                  <a:pt x="0" y="46234"/>
                  <a:pt x="46234" y="0"/>
                  <a:pt x="103267" y="0"/>
                </a:cubicBezTo>
                <a:lnTo>
                  <a:pt x="1962070" y="0"/>
                </a:lnTo>
                <a:cubicBezTo>
                  <a:pt x="2019103" y="0"/>
                  <a:pt x="2065337" y="46234"/>
                  <a:pt x="2065337" y="103267"/>
                </a:cubicBezTo>
                <a:lnTo>
                  <a:pt x="2065337" y="929401"/>
                </a:lnTo>
                <a:cubicBezTo>
                  <a:pt x="2065337" y="986434"/>
                  <a:pt x="2019103" y="1032668"/>
                  <a:pt x="1962070" y="1032668"/>
                </a:cubicBezTo>
                <a:lnTo>
                  <a:pt x="103267" y="1032668"/>
                </a:lnTo>
                <a:cubicBezTo>
                  <a:pt x="46234" y="1032668"/>
                  <a:pt x="0" y="986434"/>
                  <a:pt x="0" y="929401"/>
                </a:cubicBezTo>
                <a:lnTo>
                  <a:pt x="0" y="10326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4216" tIns="44216" rIns="44216" bIns="44216" numCol="1" spcCol="1270" anchor="ctr" anchorCtr="0">
            <a:noAutofit/>
          </a:bodyPr>
          <a:lstStyle/>
          <a:p>
            <a:pPr marL="0" lvl="0" indent="0" algn="ctr" defTabSz="977900">
              <a:lnSpc>
                <a:spcPct val="90000"/>
              </a:lnSpc>
              <a:spcBef>
                <a:spcPct val="0"/>
              </a:spcBef>
              <a:spcAft>
                <a:spcPct val="35000"/>
              </a:spcAft>
              <a:buNone/>
            </a:pPr>
            <a:r>
              <a:rPr lang="en-US" sz="2200" kern="1200" dirty="0"/>
              <a:t>Inappropriate Policies</a:t>
            </a:r>
          </a:p>
        </p:txBody>
      </p:sp>
      <p:sp>
        <p:nvSpPr>
          <p:cNvPr id="23" name="Freeform: Shape 22">
            <a:extLst>
              <a:ext uri="{FF2B5EF4-FFF2-40B4-BE49-F238E27FC236}">
                <a16:creationId xmlns:a16="http://schemas.microsoft.com/office/drawing/2014/main" id="{F35DCADE-8EFD-474A-9FAA-6B6186167F1F}"/>
              </a:ext>
            </a:extLst>
          </p:cNvPr>
          <p:cNvSpPr/>
          <p:nvPr/>
        </p:nvSpPr>
        <p:spPr>
          <a:xfrm>
            <a:off x="7160175" y="1718280"/>
            <a:ext cx="4410000" cy="883380"/>
          </a:xfrm>
          <a:custGeom>
            <a:avLst/>
            <a:gdLst>
              <a:gd name="connsiteX0" fmla="*/ 0 w 4410000"/>
              <a:gd name="connsiteY0" fmla="*/ 0 h 883380"/>
              <a:gd name="connsiteX1" fmla="*/ 4410000 w 4410000"/>
              <a:gd name="connsiteY1" fmla="*/ 0 h 883380"/>
              <a:gd name="connsiteX2" fmla="*/ 4410000 w 4410000"/>
              <a:gd name="connsiteY2" fmla="*/ 883380 h 883380"/>
              <a:gd name="connsiteX3" fmla="*/ 0 w 4410000"/>
              <a:gd name="connsiteY3" fmla="*/ 883380 h 883380"/>
              <a:gd name="connsiteX4" fmla="*/ 0 w 4410000"/>
              <a:gd name="connsiteY4" fmla="*/ 0 h 88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000" h="883380">
                <a:moveTo>
                  <a:pt x="0" y="0"/>
                </a:moveTo>
                <a:lnTo>
                  <a:pt x="4410000" y="0"/>
                </a:lnTo>
                <a:lnTo>
                  <a:pt x="4410000" y="883380"/>
                </a:lnTo>
                <a:lnTo>
                  <a:pt x="0" y="8833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r>
              <a:rPr lang="en-US" sz="4400" kern="1200" dirty="0"/>
              <a:t>Retention Issues</a:t>
            </a:r>
          </a:p>
        </p:txBody>
      </p:sp>
      <p:sp>
        <p:nvSpPr>
          <p:cNvPr id="24" name="Freeform: Shape 23">
            <a:extLst>
              <a:ext uri="{FF2B5EF4-FFF2-40B4-BE49-F238E27FC236}">
                <a16:creationId xmlns:a16="http://schemas.microsoft.com/office/drawing/2014/main" id="{1188A3BF-496E-4A23-A820-80AA577C76AD}"/>
              </a:ext>
            </a:extLst>
          </p:cNvPr>
          <p:cNvSpPr/>
          <p:nvPr/>
        </p:nvSpPr>
        <p:spPr>
          <a:xfrm>
            <a:off x="7700175" y="2645830"/>
            <a:ext cx="3330000" cy="883380"/>
          </a:xfrm>
          <a:custGeom>
            <a:avLst/>
            <a:gdLst>
              <a:gd name="connsiteX0" fmla="*/ 0 w 3330000"/>
              <a:gd name="connsiteY0" fmla="*/ 0 h 883380"/>
              <a:gd name="connsiteX1" fmla="*/ 3330000 w 3330000"/>
              <a:gd name="connsiteY1" fmla="*/ 0 h 883380"/>
              <a:gd name="connsiteX2" fmla="*/ 3330000 w 3330000"/>
              <a:gd name="connsiteY2" fmla="*/ 883380 h 883380"/>
              <a:gd name="connsiteX3" fmla="*/ 0 w 3330000"/>
              <a:gd name="connsiteY3" fmla="*/ 883380 h 883380"/>
              <a:gd name="connsiteX4" fmla="*/ 0 w 3330000"/>
              <a:gd name="connsiteY4" fmla="*/ 0 h 88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000" h="883380">
                <a:moveTo>
                  <a:pt x="0" y="0"/>
                </a:moveTo>
                <a:lnTo>
                  <a:pt x="3330000" y="0"/>
                </a:lnTo>
                <a:lnTo>
                  <a:pt x="3330000" y="883380"/>
                </a:lnTo>
                <a:lnTo>
                  <a:pt x="0" y="883380"/>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r>
              <a:rPr lang="en-US" sz="4400" kern="1200" dirty="0"/>
              <a:t>Poor Morale</a:t>
            </a:r>
          </a:p>
        </p:txBody>
      </p:sp>
      <p:sp>
        <p:nvSpPr>
          <p:cNvPr id="25" name="Freeform: Shape 24">
            <a:extLst>
              <a:ext uri="{FF2B5EF4-FFF2-40B4-BE49-F238E27FC236}">
                <a16:creationId xmlns:a16="http://schemas.microsoft.com/office/drawing/2014/main" id="{1431830E-3095-4567-BF3A-1332C6DFE7D5}"/>
              </a:ext>
            </a:extLst>
          </p:cNvPr>
          <p:cNvSpPr/>
          <p:nvPr/>
        </p:nvSpPr>
        <p:spPr>
          <a:xfrm>
            <a:off x="7025175" y="3573379"/>
            <a:ext cx="4680000" cy="883380"/>
          </a:xfrm>
          <a:custGeom>
            <a:avLst/>
            <a:gdLst>
              <a:gd name="connsiteX0" fmla="*/ 0 w 4680000"/>
              <a:gd name="connsiteY0" fmla="*/ 0 h 883380"/>
              <a:gd name="connsiteX1" fmla="*/ 4680000 w 4680000"/>
              <a:gd name="connsiteY1" fmla="*/ 0 h 883380"/>
              <a:gd name="connsiteX2" fmla="*/ 4680000 w 4680000"/>
              <a:gd name="connsiteY2" fmla="*/ 883380 h 883380"/>
              <a:gd name="connsiteX3" fmla="*/ 0 w 4680000"/>
              <a:gd name="connsiteY3" fmla="*/ 883380 h 883380"/>
              <a:gd name="connsiteX4" fmla="*/ 0 w 4680000"/>
              <a:gd name="connsiteY4" fmla="*/ 0 h 88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000" h="883380">
                <a:moveTo>
                  <a:pt x="0" y="0"/>
                </a:moveTo>
                <a:lnTo>
                  <a:pt x="4680000" y="0"/>
                </a:lnTo>
                <a:lnTo>
                  <a:pt x="4680000" y="883380"/>
                </a:lnTo>
                <a:lnTo>
                  <a:pt x="0" y="88338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r>
              <a:rPr lang="en-US" sz="4400" kern="1200" dirty="0"/>
              <a:t>Ethical Dilemmas</a:t>
            </a:r>
          </a:p>
        </p:txBody>
      </p:sp>
      <p:sp>
        <p:nvSpPr>
          <p:cNvPr id="26" name="Freeform: Shape 25">
            <a:extLst>
              <a:ext uri="{FF2B5EF4-FFF2-40B4-BE49-F238E27FC236}">
                <a16:creationId xmlns:a16="http://schemas.microsoft.com/office/drawing/2014/main" id="{A5A3F3D4-32DE-44BC-816A-4EF8D88AAA73}"/>
              </a:ext>
            </a:extLst>
          </p:cNvPr>
          <p:cNvSpPr/>
          <p:nvPr/>
        </p:nvSpPr>
        <p:spPr>
          <a:xfrm>
            <a:off x="7970175" y="4500929"/>
            <a:ext cx="2790000" cy="883380"/>
          </a:xfrm>
          <a:custGeom>
            <a:avLst/>
            <a:gdLst>
              <a:gd name="connsiteX0" fmla="*/ 0 w 2790000"/>
              <a:gd name="connsiteY0" fmla="*/ 0 h 883380"/>
              <a:gd name="connsiteX1" fmla="*/ 2790000 w 2790000"/>
              <a:gd name="connsiteY1" fmla="*/ 0 h 883380"/>
              <a:gd name="connsiteX2" fmla="*/ 2790000 w 2790000"/>
              <a:gd name="connsiteY2" fmla="*/ 883380 h 883380"/>
              <a:gd name="connsiteX3" fmla="*/ 0 w 2790000"/>
              <a:gd name="connsiteY3" fmla="*/ 883380 h 883380"/>
              <a:gd name="connsiteX4" fmla="*/ 0 w 2790000"/>
              <a:gd name="connsiteY4" fmla="*/ 0 h 88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000" h="883380">
                <a:moveTo>
                  <a:pt x="0" y="0"/>
                </a:moveTo>
                <a:lnTo>
                  <a:pt x="2790000" y="0"/>
                </a:lnTo>
                <a:lnTo>
                  <a:pt x="2790000" y="883380"/>
                </a:lnTo>
                <a:lnTo>
                  <a:pt x="0" y="883380"/>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r>
              <a:rPr lang="en-US" sz="4400" kern="1200" dirty="0"/>
              <a:t>Legal Risk</a:t>
            </a:r>
          </a:p>
        </p:txBody>
      </p:sp>
      <p:sp>
        <p:nvSpPr>
          <p:cNvPr id="27" name="Freeform: Shape 26">
            <a:extLst>
              <a:ext uri="{FF2B5EF4-FFF2-40B4-BE49-F238E27FC236}">
                <a16:creationId xmlns:a16="http://schemas.microsoft.com/office/drawing/2014/main" id="{27CAA72C-178F-4C20-83C8-81BDA2C8CF48}"/>
              </a:ext>
            </a:extLst>
          </p:cNvPr>
          <p:cNvSpPr/>
          <p:nvPr/>
        </p:nvSpPr>
        <p:spPr>
          <a:xfrm>
            <a:off x="7250175" y="5428478"/>
            <a:ext cx="4230000" cy="883380"/>
          </a:xfrm>
          <a:custGeom>
            <a:avLst/>
            <a:gdLst>
              <a:gd name="connsiteX0" fmla="*/ 0 w 4230000"/>
              <a:gd name="connsiteY0" fmla="*/ 0 h 883380"/>
              <a:gd name="connsiteX1" fmla="*/ 4230000 w 4230000"/>
              <a:gd name="connsiteY1" fmla="*/ 0 h 883380"/>
              <a:gd name="connsiteX2" fmla="*/ 4230000 w 4230000"/>
              <a:gd name="connsiteY2" fmla="*/ 883380 h 883380"/>
              <a:gd name="connsiteX3" fmla="*/ 0 w 4230000"/>
              <a:gd name="connsiteY3" fmla="*/ 883380 h 883380"/>
              <a:gd name="connsiteX4" fmla="*/ 0 w 4230000"/>
              <a:gd name="connsiteY4" fmla="*/ 0 h 88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0000" h="883380">
                <a:moveTo>
                  <a:pt x="0" y="0"/>
                </a:moveTo>
                <a:lnTo>
                  <a:pt x="4230000" y="0"/>
                </a:lnTo>
                <a:lnTo>
                  <a:pt x="4230000" y="883380"/>
                </a:lnTo>
                <a:lnTo>
                  <a:pt x="0" y="883380"/>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r>
              <a:rPr lang="en-US" sz="4400" kern="1200" dirty="0"/>
              <a:t>Poor Outcomes</a:t>
            </a:r>
          </a:p>
        </p:txBody>
      </p:sp>
    </p:spTree>
    <p:extLst>
      <p:ext uri="{BB962C8B-B14F-4D97-AF65-F5344CB8AC3E}">
        <p14:creationId xmlns:p14="http://schemas.microsoft.com/office/powerpoint/2010/main" val="358669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P spid="24" grpId="0" animBg="1"/>
      <p:bldP spid="25" grpId="0" animBg="1"/>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B6E4D-7D54-4382-A4B0-8D7A2E5B1832}"/>
              </a:ext>
            </a:extLst>
          </p:cNvPr>
          <p:cNvSpPr>
            <a:spLocks noGrp="1"/>
          </p:cNvSpPr>
          <p:nvPr>
            <p:ph type="title"/>
          </p:nvPr>
        </p:nvSpPr>
        <p:spPr/>
        <p:txBody>
          <a:bodyPr/>
          <a:lstStyle/>
          <a:p>
            <a:r>
              <a:rPr lang="en-US" dirty="0"/>
              <a:t>Understanding the Role of Peer Support</a:t>
            </a:r>
          </a:p>
        </p:txBody>
      </p:sp>
      <p:sp>
        <p:nvSpPr>
          <p:cNvPr id="6" name="Freeform: Shape 5">
            <a:extLst>
              <a:ext uri="{FF2B5EF4-FFF2-40B4-BE49-F238E27FC236}">
                <a16:creationId xmlns:a16="http://schemas.microsoft.com/office/drawing/2014/main" id="{F1377DA7-5734-42AD-8056-F1CC0AAE2178}"/>
              </a:ext>
            </a:extLst>
          </p:cNvPr>
          <p:cNvSpPr/>
          <p:nvPr/>
        </p:nvSpPr>
        <p:spPr>
          <a:xfrm>
            <a:off x="4328880" y="1661875"/>
            <a:ext cx="3534206" cy="3534206"/>
          </a:xfrm>
          <a:custGeom>
            <a:avLst/>
            <a:gdLst>
              <a:gd name="connsiteX0" fmla="*/ 0 w 3534206"/>
              <a:gd name="connsiteY0" fmla="*/ 1767103 h 3534206"/>
              <a:gd name="connsiteX1" fmla="*/ 1767103 w 3534206"/>
              <a:gd name="connsiteY1" fmla="*/ 0 h 3534206"/>
              <a:gd name="connsiteX2" fmla="*/ 3534206 w 3534206"/>
              <a:gd name="connsiteY2" fmla="*/ 1767103 h 3534206"/>
              <a:gd name="connsiteX3" fmla="*/ 1767103 w 3534206"/>
              <a:gd name="connsiteY3" fmla="*/ 3534206 h 3534206"/>
              <a:gd name="connsiteX4" fmla="*/ 0 w 3534206"/>
              <a:gd name="connsiteY4" fmla="*/ 1767103 h 3534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4206" h="3534206">
                <a:moveTo>
                  <a:pt x="0" y="1767103"/>
                </a:moveTo>
                <a:cubicBezTo>
                  <a:pt x="0" y="791159"/>
                  <a:pt x="791159" y="0"/>
                  <a:pt x="1767103" y="0"/>
                </a:cubicBezTo>
                <a:cubicBezTo>
                  <a:pt x="2743047" y="0"/>
                  <a:pt x="3534206" y="791159"/>
                  <a:pt x="3534206" y="1767103"/>
                </a:cubicBezTo>
                <a:cubicBezTo>
                  <a:pt x="3534206" y="2743047"/>
                  <a:pt x="2743047" y="3534206"/>
                  <a:pt x="1767103" y="3534206"/>
                </a:cubicBezTo>
                <a:cubicBezTo>
                  <a:pt x="791159" y="3534206"/>
                  <a:pt x="0" y="2743047"/>
                  <a:pt x="0" y="1767103"/>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600122" tIns="600122" rIns="600122" bIns="600122" numCol="1" spcCol="1270" anchor="ctr" anchorCtr="0">
            <a:noAutofit/>
          </a:bodyPr>
          <a:lstStyle/>
          <a:p>
            <a:pPr marL="0" lvl="0" indent="0" algn="ctr" defTabSz="2889250">
              <a:lnSpc>
                <a:spcPct val="90000"/>
              </a:lnSpc>
              <a:spcBef>
                <a:spcPct val="0"/>
              </a:spcBef>
              <a:spcAft>
                <a:spcPct val="35000"/>
              </a:spcAft>
              <a:buNone/>
            </a:pPr>
            <a:r>
              <a:rPr lang="en-US" sz="6500" kern="1200" dirty="0"/>
              <a:t>Peer Role</a:t>
            </a:r>
          </a:p>
        </p:txBody>
      </p:sp>
      <p:sp>
        <p:nvSpPr>
          <p:cNvPr id="7" name="Freeform: Shape 6">
            <a:extLst>
              <a:ext uri="{FF2B5EF4-FFF2-40B4-BE49-F238E27FC236}">
                <a16:creationId xmlns:a16="http://schemas.microsoft.com/office/drawing/2014/main" id="{90F7C2E1-41FB-4284-863E-F307944C94BB}"/>
              </a:ext>
            </a:extLst>
          </p:cNvPr>
          <p:cNvSpPr/>
          <p:nvPr/>
        </p:nvSpPr>
        <p:spPr>
          <a:xfrm>
            <a:off x="3023030" y="2545428"/>
            <a:ext cx="1767103" cy="1767103"/>
          </a:xfrm>
          <a:custGeom>
            <a:avLst/>
            <a:gdLst>
              <a:gd name="connsiteX0" fmla="*/ 0 w 1767103"/>
              <a:gd name="connsiteY0" fmla="*/ 883552 h 1767103"/>
              <a:gd name="connsiteX1" fmla="*/ 883552 w 1767103"/>
              <a:gd name="connsiteY1" fmla="*/ 0 h 1767103"/>
              <a:gd name="connsiteX2" fmla="*/ 1767104 w 1767103"/>
              <a:gd name="connsiteY2" fmla="*/ 883552 h 1767103"/>
              <a:gd name="connsiteX3" fmla="*/ 883552 w 1767103"/>
              <a:gd name="connsiteY3" fmla="*/ 1767104 h 1767103"/>
              <a:gd name="connsiteX4" fmla="*/ 0 w 1767103"/>
              <a:gd name="connsiteY4" fmla="*/ 883552 h 176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103" h="1767103">
                <a:moveTo>
                  <a:pt x="0" y="883552"/>
                </a:moveTo>
                <a:cubicBezTo>
                  <a:pt x="0" y="395580"/>
                  <a:pt x="395580" y="0"/>
                  <a:pt x="883552" y="0"/>
                </a:cubicBezTo>
                <a:cubicBezTo>
                  <a:pt x="1371524" y="0"/>
                  <a:pt x="1767104" y="395580"/>
                  <a:pt x="1767104" y="883552"/>
                </a:cubicBezTo>
                <a:cubicBezTo>
                  <a:pt x="1767104" y="1371524"/>
                  <a:pt x="1371524" y="1767104"/>
                  <a:pt x="883552" y="1767104"/>
                </a:cubicBezTo>
                <a:cubicBezTo>
                  <a:pt x="395580" y="1767104"/>
                  <a:pt x="0" y="1371524"/>
                  <a:pt x="0" y="883552"/>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282916" tIns="282916" rIns="282916" bIns="282916" numCol="1" spcCol="1270" anchor="ctr" anchorCtr="0">
            <a:noAutofit/>
          </a:bodyPr>
          <a:lstStyle/>
          <a:p>
            <a:pPr marL="0" lvl="0" indent="0" algn="ctr" defTabSz="844550">
              <a:lnSpc>
                <a:spcPct val="90000"/>
              </a:lnSpc>
              <a:spcBef>
                <a:spcPct val="0"/>
              </a:spcBef>
              <a:spcAft>
                <a:spcPct val="35000"/>
              </a:spcAft>
              <a:buNone/>
            </a:pPr>
            <a:r>
              <a:rPr lang="en-US" sz="1900" kern="1200" dirty="0"/>
              <a:t>Action</a:t>
            </a:r>
          </a:p>
        </p:txBody>
      </p:sp>
      <p:sp>
        <p:nvSpPr>
          <p:cNvPr id="8" name="Freeform: Shape 7">
            <a:extLst>
              <a:ext uri="{FF2B5EF4-FFF2-40B4-BE49-F238E27FC236}">
                <a16:creationId xmlns:a16="http://schemas.microsoft.com/office/drawing/2014/main" id="{605C5204-CA86-4B42-BF02-7AB55B793817}"/>
              </a:ext>
            </a:extLst>
          </p:cNvPr>
          <p:cNvSpPr/>
          <p:nvPr/>
        </p:nvSpPr>
        <p:spPr>
          <a:xfrm>
            <a:off x="7401833" y="2545428"/>
            <a:ext cx="1767103" cy="1767103"/>
          </a:xfrm>
          <a:custGeom>
            <a:avLst/>
            <a:gdLst>
              <a:gd name="connsiteX0" fmla="*/ 0 w 1767103"/>
              <a:gd name="connsiteY0" fmla="*/ 883552 h 1767103"/>
              <a:gd name="connsiteX1" fmla="*/ 883552 w 1767103"/>
              <a:gd name="connsiteY1" fmla="*/ 0 h 1767103"/>
              <a:gd name="connsiteX2" fmla="*/ 1767104 w 1767103"/>
              <a:gd name="connsiteY2" fmla="*/ 883552 h 1767103"/>
              <a:gd name="connsiteX3" fmla="*/ 883552 w 1767103"/>
              <a:gd name="connsiteY3" fmla="*/ 1767104 h 1767103"/>
              <a:gd name="connsiteX4" fmla="*/ 0 w 1767103"/>
              <a:gd name="connsiteY4" fmla="*/ 883552 h 176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103" h="1767103">
                <a:moveTo>
                  <a:pt x="0" y="883552"/>
                </a:moveTo>
                <a:cubicBezTo>
                  <a:pt x="0" y="395580"/>
                  <a:pt x="395580" y="0"/>
                  <a:pt x="883552" y="0"/>
                </a:cubicBezTo>
                <a:cubicBezTo>
                  <a:pt x="1371524" y="0"/>
                  <a:pt x="1767104" y="395580"/>
                  <a:pt x="1767104" y="883552"/>
                </a:cubicBezTo>
                <a:cubicBezTo>
                  <a:pt x="1767104" y="1371524"/>
                  <a:pt x="1371524" y="1767104"/>
                  <a:pt x="883552" y="1767104"/>
                </a:cubicBezTo>
                <a:cubicBezTo>
                  <a:pt x="395580" y="1767104"/>
                  <a:pt x="0" y="1371524"/>
                  <a:pt x="0" y="883552"/>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82916" tIns="282916" rIns="282916" bIns="282916" numCol="1" spcCol="1270" anchor="ctr" anchorCtr="0">
            <a:noAutofit/>
          </a:bodyPr>
          <a:lstStyle/>
          <a:p>
            <a:pPr marL="0" lvl="0" indent="0" algn="ctr" defTabSz="844550">
              <a:lnSpc>
                <a:spcPct val="90000"/>
              </a:lnSpc>
              <a:spcBef>
                <a:spcPct val="0"/>
              </a:spcBef>
              <a:spcAft>
                <a:spcPct val="35000"/>
              </a:spcAft>
              <a:buNone/>
            </a:pPr>
            <a:r>
              <a:rPr lang="en-US" sz="1900" kern="1200" dirty="0"/>
              <a:t>Intention</a:t>
            </a:r>
          </a:p>
        </p:txBody>
      </p:sp>
      <p:sp>
        <p:nvSpPr>
          <p:cNvPr id="9" name="Freeform: Shape 8">
            <a:extLst>
              <a:ext uri="{FF2B5EF4-FFF2-40B4-BE49-F238E27FC236}">
                <a16:creationId xmlns:a16="http://schemas.microsoft.com/office/drawing/2014/main" id="{1683AD39-78D8-446A-A803-2045F53DEAD0}"/>
              </a:ext>
            </a:extLst>
          </p:cNvPr>
          <p:cNvSpPr/>
          <p:nvPr/>
        </p:nvSpPr>
        <p:spPr>
          <a:xfrm>
            <a:off x="5212431" y="4674995"/>
            <a:ext cx="1767103" cy="1767103"/>
          </a:xfrm>
          <a:custGeom>
            <a:avLst/>
            <a:gdLst>
              <a:gd name="connsiteX0" fmla="*/ 0 w 1767103"/>
              <a:gd name="connsiteY0" fmla="*/ 883552 h 1767103"/>
              <a:gd name="connsiteX1" fmla="*/ 883552 w 1767103"/>
              <a:gd name="connsiteY1" fmla="*/ 0 h 1767103"/>
              <a:gd name="connsiteX2" fmla="*/ 1767104 w 1767103"/>
              <a:gd name="connsiteY2" fmla="*/ 883552 h 1767103"/>
              <a:gd name="connsiteX3" fmla="*/ 883552 w 1767103"/>
              <a:gd name="connsiteY3" fmla="*/ 1767104 h 1767103"/>
              <a:gd name="connsiteX4" fmla="*/ 0 w 1767103"/>
              <a:gd name="connsiteY4" fmla="*/ 883552 h 176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103" h="1767103">
                <a:moveTo>
                  <a:pt x="0" y="883552"/>
                </a:moveTo>
                <a:cubicBezTo>
                  <a:pt x="0" y="395580"/>
                  <a:pt x="395580" y="0"/>
                  <a:pt x="883552" y="0"/>
                </a:cubicBezTo>
                <a:cubicBezTo>
                  <a:pt x="1371524" y="0"/>
                  <a:pt x="1767104" y="395580"/>
                  <a:pt x="1767104" y="883552"/>
                </a:cubicBezTo>
                <a:cubicBezTo>
                  <a:pt x="1767104" y="1371524"/>
                  <a:pt x="1371524" y="1767104"/>
                  <a:pt x="883552" y="1767104"/>
                </a:cubicBezTo>
                <a:cubicBezTo>
                  <a:pt x="395580" y="1767104"/>
                  <a:pt x="0" y="1371524"/>
                  <a:pt x="0" y="883552"/>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282916" tIns="282916" rIns="282916" bIns="282916" numCol="1" spcCol="1270" anchor="ctr" anchorCtr="0">
            <a:noAutofit/>
          </a:bodyPr>
          <a:lstStyle/>
          <a:p>
            <a:pPr marL="0" lvl="0" indent="0" algn="ctr" defTabSz="844550">
              <a:lnSpc>
                <a:spcPct val="90000"/>
              </a:lnSpc>
              <a:spcBef>
                <a:spcPct val="0"/>
              </a:spcBef>
              <a:spcAft>
                <a:spcPct val="35000"/>
              </a:spcAft>
              <a:buNone/>
            </a:pPr>
            <a:r>
              <a:rPr lang="en-US" sz="1900" kern="1200" dirty="0"/>
              <a:t>Spirit</a:t>
            </a:r>
          </a:p>
        </p:txBody>
      </p:sp>
    </p:spTree>
    <p:extLst>
      <p:ext uri="{BB962C8B-B14F-4D97-AF65-F5344CB8AC3E}">
        <p14:creationId xmlns:p14="http://schemas.microsoft.com/office/powerpoint/2010/main" val="301130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pair, table, sitting&#10;&#10;Description automatically generated">
            <a:extLst>
              <a:ext uri="{FF2B5EF4-FFF2-40B4-BE49-F238E27FC236}">
                <a16:creationId xmlns:a16="http://schemas.microsoft.com/office/drawing/2014/main" id="{55486107-4419-4FDF-BC6A-3E21695FB87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22244" y="718045"/>
            <a:ext cx="5955231" cy="5955231"/>
          </a:xfrm>
          <a:prstGeom prst="rect">
            <a:avLst/>
          </a:prstGeom>
        </p:spPr>
      </p:pic>
      <p:sp>
        <p:nvSpPr>
          <p:cNvPr id="5" name="TextBox 4">
            <a:extLst>
              <a:ext uri="{FF2B5EF4-FFF2-40B4-BE49-F238E27FC236}">
                <a16:creationId xmlns:a16="http://schemas.microsoft.com/office/drawing/2014/main" id="{FDE3F88A-7CD3-49E0-8873-6F3C50E1633E}"/>
              </a:ext>
            </a:extLst>
          </p:cNvPr>
          <p:cNvSpPr txBox="1"/>
          <p:nvPr/>
        </p:nvSpPr>
        <p:spPr>
          <a:xfrm>
            <a:off x="8572984" y="6210249"/>
            <a:ext cx="3775089" cy="230832"/>
          </a:xfrm>
          <a:prstGeom prst="rect">
            <a:avLst/>
          </a:prstGeom>
          <a:noFill/>
        </p:spPr>
        <p:txBody>
          <a:bodyPr wrap="square" rtlCol="0">
            <a:spAutoFit/>
          </a:bodyPr>
          <a:lstStyle/>
          <a:p>
            <a:r>
              <a:rPr lang="en-US" sz="900" dirty="0">
                <a:hlinkClick r:id="rId3" tooltip="http://www.pngall.com/maintenance-png/download/50029"/>
              </a:rPr>
              <a:t>This Photo</a:t>
            </a:r>
            <a:r>
              <a:rPr lang="en-US" sz="900" dirty="0"/>
              <a:t> by Unknown Author is licensed under </a:t>
            </a:r>
            <a:r>
              <a:rPr lang="en-US" sz="900" dirty="0">
                <a:hlinkClick r:id="rId4" tooltip="https://creativecommons.org/licenses/by-nc/3.0/"/>
              </a:rPr>
              <a:t>CC BY-NC</a:t>
            </a:r>
            <a:endParaRPr lang="en-US" sz="900" dirty="0"/>
          </a:p>
        </p:txBody>
      </p:sp>
      <p:sp>
        <p:nvSpPr>
          <p:cNvPr id="25" name="Rectangle 24">
            <a:extLst>
              <a:ext uri="{FF2B5EF4-FFF2-40B4-BE49-F238E27FC236}">
                <a16:creationId xmlns:a16="http://schemas.microsoft.com/office/drawing/2014/main" id="{78A66977-9B4F-4B2C-AE86-901641B90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1658AF4C-7DAA-4DAB-B815-E55D286BE439}"/>
              </a:ext>
            </a:extLst>
          </p:cNvPr>
          <p:cNvSpPr>
            <a:spLocks noGrp="1"/>
          </p:cNvSpPr>
          <p:nvPr>
            <p:ph type="title"/>
          </p:nvPr>
        </p:nvSpPr>
        <p:spPr>
          <a:xfrm>
            <a:off x="1066800" y="642594"/>
            <a:ext cx="10058400" cy="1371600"/>
          </a:xfrm>
        </p:spPr>
        <p:txBody>
          <a:bodyPr>
            <a:normAutofit/>
          </a:bodyPr>
          <a:lstStyle/>
          <a:p>
            <a:r>
              <a:rPr lang="en-US" dirty="0"/>
              <a:t>Action: Forensic Peer Support Services</a:t>
            </a:r>
          </a:p>
        </p:txBody>
      </p:sp>
      <p:sp>
        <p:nvSpPr>
          <p:cNvPr id="39" name="Freeform: Shape 38">
            <a:extLst>
              <a:ext uri="{FF2B5EF4-FFF2-40B4-BE49-F238E27FC236}">
                <a16:creationId xmlns:a16="http://schemas.microsoft.com/office/drawing/2014/main" id="{61E19BE2-5D8B-420B-AD2A-BD0D5A794962}"/>
              </a:ext>
            </a:extLst>
          </p:cNvPr>
          <p:cNvSpPr/>
          <p:nvPr/>
        </p:nvSpPr>
        <p:spPr>
          <a:xfrm>
            <a:off x="1962012" y="2105147"/>
            <a:ext cx="1922784" cy="1153670"/>
          </a:xfrm>
          <a:custGeom>
            <a:avLst/>
            <a:gdLst>
              <a:gd name="connsiteX0" fmla="*/ 0 w 1922784"/>
              <a:gd name="connsiteY0" fmla="*/ 0 h 1153670"/>
              <a:gd name="connsiteX1" fmla="*/ 1922784 w 1922784"/>
              <a:gd name="connsiteY1" fmla="*/ 0 h 1153670"/>
              <a:gd name="connsiteX2" fmla="*/ 1922784 w 1922784"/>
              <a:gd name="connsiteY2" fmla="*/ 1153670 h 1153670"/>
              <a:gd name="connsiteX3" fmla="*/ 0 w 1922784"/>
              <a:gd name="connsiteY3" fmla="*/ 1153670 h 1153670"/>
              <a:gd name="connsiteX4" fmla="*/ 0 w 1922784"/>
              <a:gd name="connsiteY4" fmla="*/ 0 h 115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784" h="1153670">
                <a:moveTo>
                  <a:pt x="0" y="0"/>
                </a:moveTo>
                <a:lnTo>
                  <a:pt x="1922784" y="0"/>
                </a:lnTo>
                <a:lnTo>
                  <a:pt x="1922784" y="1153670"/>
                </a:lnTo>
                <a:lnTo>
                  <a:pt x="0" y="1153670"/>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Traditional Peer Support</a:t>
            </a:r>
          </a:p>
        </p:txBody>
      </p:sp>
      <p:sp>
        <p:nvSpPr>
          <p:cNvPr id="40" name="Freeform: Shape 39">
            <a:extLst>
              <a:ext uri="{FF2B5EF4-FFF2-40B4-BE49-F238E27FC236}">
                <a16:creationId xmlns:a16="http://schemas.microsoft.com/office/drawing/2014/main" id="{271CF1C6-C978-43E9-A4D3-A6E9C5285F27}"/>
              </a:ext>
            </a:extLst>
          </p:cNvPr>
          <p:cNvSpPr/>
          <p:nvPr/>
        </p:nvSpPr>
        <p:spPr>
          <a:xfrm>
            <a:off x="5131884" y="2120235"/>
            <a:ext cx="1922784" cy="1153670"/>
          </a:xfrm>
          <a:custGeom>
            <a:avLst/>
            <a:gdLst>
              <a:gd name="connsiteX0" fmla="*/ 0 w 1922784"/>
              <a:gd name="connsiteY0" fmla="*/ 0 h 1153670"/>
              <a:gd name="connsiteX1" fmla="*/ 1922784 w 1922784"/>
              <a:gd name="connsiteY1" fmla="*/ 0 h 1153670"/>
              <a:gd name="connsiteX2" fmla="*/ 1922784 w 1922784"/>
              <a:gd name="connsiteY2" fmla="*/ 1153670 h 1153670"/>
              <a:gd name="connsiteX3" fmla="*/ 0 w 1922784"/>
              <a:gd name="connsiteY3" fmla="*/ 1153670 h 1153670"/>
              <a:gd name="connsiteX4" fmla="*/ 0 w 1922784"/>
              <a:gd name="connsiteY4" fmla="*/ 0 h 115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784" h="1153670">
                <a:moveTo>
                  <a:pt x="0" y="0"/>
                </a:moveTo>
                <a:lnTo>
                  <a:pt x="1922784" y="0"/>
                </a:lnTo>
                <a:lnTo>
                  <a:pt x="1922784" y="1153670"/>
                </a:lnTo>
                <a:lnTo>
                  <a:pt x="0" y="1153670"/>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dirty="0"/>
              <a:t>Model Pro-Social Behaviors</a:t>
            </a:r>
          </a:p>
        </p:txBody>
      </p:sp>
      <p:sp>
        <p:nvSpPr>
          <p:cNvPr id="41" name="Freeform: Shape 40">
            <a:extLst>
              <a:ext uri="{FF2B5EF4-FFF2-40B4-BE49-F238E27FC236}">
                <a16:creationId xmlns:a16="http://schemas.microsoft.com/office/drawing/2014/main" id="{48255E95-7346-4616-AA5A-20BF9FAEBFCA}"/>
              </a:ext>
            </a:extLst>
          </p:cNvPr>
          <p:cNvSpPr/>
          <p:nvPr/>
        </p:nvSpPr>
        <p:spPr>
          <a:xfrm>
            <a:off x="8114923" y="2105146"/>
            <a:ext cx="1922784" cy="1153670"/>
          </a:xfrm>
          <a:custGeom>
            <a:avLst/>
            <a:gdLst>
              <a:gd name="connsiteX0" fmla="*/ 0 w 1922784"/>
              <a:gd name="connsiteY0" fmla="*/ 0 h 1153670"/>
              <a:gd name="connsiteX1" fmla="*/ 1922784 w 1922784"/>
              <a:gd name="connsiteY1" fmla="*/ 0 h 1153670"/>
              <a:gd name="connsiteX2" fmla="*/ 1922784 w 1922784"/>
              <a:gd name="connsiteY2" fmla="*/ 1153670 h 1153670"/>
              <a:gd name="connsiteX3" fmla="*/ 0 w 1922784"/>
              <a:gd name="connsiteY3" fmla="*/ 1153670 h 1153670"/>
              <a:gd name="connsiteX4" fmla="*/ 0 w 1922784"/>
              <a:gd name="connsiteY4" fmla="*/ 0 h 115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784" h="1153670">
                <a:moveTo>
                  <a:pt x="0" y="0"/>
                </a:moveTo>
                <a:lnTo>
                  <a:pt x="1922784" y="0"/>
                </a:lnTo>
                <a:lnTo>
                  <a:pt x="1922784" y="1153670"/>
                </a:lnTo>
                <a:lnTo>
                  <a:pt x="0" y="1153670"/>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dirty="0"/>
              <a:t>Discussing Conditions &amp; Rights</a:t>
            </a:r>
          </a:p>
        </p:txBody>
      </p:sp>
      <p:sp>
        <p:nvSpPr>
          <p:cNvPr id="43" name="Freeform: Shape 42">
            <a:extLst>
              <a:ext uri="{FF2B5EF4-FFF2-40B4-BE49-F238E27FC236}">
                <a16:creationId xmlns:a16="http://schemas.microsoft.com/office/drawing/2014/main" id="{924F002A-A1A0-4E7A-BDC4-2487FF00CC02}"/>
              </a:ext>
            </a:extLst>
          </p:cNvPr>
          <p:cNvSpPr/>
          <p:nvPr/>
        </p:nvSpPr>
        <p:spPr>
          <a:xfrm>
            <a:off x="1962012" y="3451096"/>
            <a:ext cx="1922784" cy="1153670"/>
          </a:xfrm>
          <a:custGeom>
            <a:avLst/>
            <a:gdLst>
              <a:gd name="connsiteX0" fmla="*/ 0 w 1922784"/>
              <a:gd name="connsiteY0" fmla="*/ 0 h 1153670"/>
              <a:gd name="connsiteX1" fmla="*/ 1922784 w 1922784"/>
              <a:gd name="connsiteY1" fmla="*/ 0 h 1153670"/>
              <a:gd name="connsiteX2" fmla="*/ 1922784 w 1922784"/>
              <a:gd name="connsiteY2" fmla="*/ 1153670 h 1153670"/>
              <a:gd name="connsiteX3" fmla="*/ 0 w 1922784"/>
              <a:gd name="connsiteY3" fmla="*/ 1153670 h 1153670"/>
              <a:gd name="connsiteX4" fmla="*/ 0 w 1922784"/>
              <a:gd name="connsiteY4" fmla="*/ 0 h 115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784" h="1153670">
                <a:moveTo>
                  <a:pt x="0" y="0"/>
                </a:moveTo>
                <a:lnTo>
                  <a:pt x="1922784" y="0"/>
                </a:lnTo>
                <a:lnTo>
                  <a:pt x="1922784" y="1153670"/>
                </a:lnTo>
                <a:lnTo>
                  <a:pt x="0" y="1153670"/>
                </a:lnTo>
                <a:lnTo>
                  <a:pt x="0" y="0"/>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dirty="0"/>
              <a:t>Practical Supports</a:t>
            </a:r>
          </a:p>
        </p:txBody>
      </p:sp>
      <p:sp>
        <p:nvSpPr>
          <p:cNvPr id="44" name="Freeform: Shape 43">
            <a:extLst>
              <a:ext uri="{FF2B5EF4-FFF2-40B4-BE49-F238E27FC236}">
                <a16:creationId xmlns:a16="http://schemas.microsoft.com/office/drawing/2014/main" id="{CB9E4FDF-8294-4C0B-8B1F-D88280E4B8AC}"/>
              </a:ext>
            </a:extLst>
          </p:cNvPr>
          <p:cNvSpPr/>
          <p:nvPr/>
        </p:nvSpPr>
        <p:spPr>
          <a:xfrm>
            <a:off x="5097651" y="3451096"/>
            <a:ext cx="1922784" cy="1153670"/>
          </a:xfrm>
          <a:custGeom>
            <a:avLst/>
            <a:gdLst>
              <a:gd name="connsiteX0" fmla="*/ 0 w 1922784"/>
              <a:gd name="connsiteY0" fmla="*/ 0 h 1153670"/>
              <a:gd name="connsiteX1" fmla="*/ 1922784 w 1922784"/>
              <a:gd name="connsiteY1" fmla="*/ 0 h 1153670"/>
              <a:gd name="connsiteX2" fmla="*/ 1922784 w 1922784"/>
              <a:gd name="connsiteY2" fmla="*/ 1153670 h 1153670"/>
              <a:gd name="connsiteX3" fmla="*/ 0 w 1922784"/>
              <a:gd name="connsiteY3" fmla="*/ 1153670 h 1153670"/>
              <a:gd name="connsiteX4" fmla="*/ 0 w 1922784"/>
              <a:gd name="connsiteY4" fmla="*/ 0 h 115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784" h="1153670">
                <a:moveTo>
                  <a:pt x="0" y="0"/>
                </a:moveTo>
                <a:lnTo>
                  <a:pt x="1922784" y="0"/>
                </a:lnTo>
                <a:lnTo>
                  <a:pt x="1922784" y="1153670"/>
                </a:lnTo>
                <a:lnTo>
                  <a:pt x="0" y="1153670"/>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dirty="0"/>
              <a:t>Holding Safe Spaces</a:t>
            </a:r>
          </a:p>
        </p:txBody>
      </p:sp>
      <p:sp>
        <p:nvSpPr>
          <p:cNvPr id="45" name="Freeform: Shape 44">
            <a:extLst>
              <a:ext uri="{FF2B5EF4-FFF2-40B4-BE49-F238E27FC236}">
                <a16:creationId xmlns:a16="http://schemas.microsoft.com/office/drawing/2014/main" id="{0928CE24-4206-4026-998E-AF76715D874D}"/>
              </a:ext>
            </a:extLst>
          </p:cNvPr>
          <p:cNvSpPr/>
          <p:nvPr/>
        </p:nvSpPr>
        <p:spPr>
          <a:xfrm>
            <a:off x="8114923" y="3396236"/>
            <a:ext cx="1922784" cy="1153670"/>
          </a:xfrm>
          <a:custGeom>
            <a:avLst/>
            <a:gdLst>
              <a:gd name="connsiteX0" fmla="*/ 0 w 1922784"/>
              <a:gd name="connsiteY0" fmla="*/ 0 h 1153670"/>
              <a:gd name="connsiteX1" fmla="*/ 1922784 w 1922784"/>
              <a:gd name="connsiteY1" fmla="*/ 0 h 1153670"/>
              <a:gd name="connsiteX2" fmla="*/ 1922784 w 1922784"/>
              <a:gd name="connsiteY2" fmla="*/ 1153670 h 1153670"/>
              <a:gd name="connsiteX3" fmla="*/ 0 w 1922784"/>
              <a:gd name="connsiteY3" fmla="*/ 1153670 h 1153670"/>
              <a:gd name="connsiteX4" fmla="*/ 0 w 1922784"/>
              <a:gd name="connsiteY4" fmla="*/ 0 h 115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784" h="1153670">
                <a:moveTo>
                  <a:pt x="0" y="0"/>
                </a:moveTo>
                <a:lnTo>
                  <a:pt x="1922784" y="0"/>
                </a:lnTo>
                <a:lnTo>
                  <a:pt x="1922784" y="1153670"/>
                </a:lnTo>
                <a:lnTo>
                  <a:pt x="0" y="1153670"/>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dirty="0"/>
              <a:t>Recovery Programming</a:t>
            </a:r>
          </a:p>
        </p:txBody>
      </p:sp>
      <p:sp>
        <p:nvSpPr>
          <p:cNvPr id="47" name="Freeform: Shape 46">
            <a:extLst>
              <a:ext uri="{FF2B5EF4-FFF2-40B4-BE49-F238E27FC236}">
                <a16:creationId xmlns:a16="http://schemas.microsoft.com/office/drawing/2014/main" id="{598F18FD-9383-4698-84FE-0C10412DD33E}"/>
              </a:ext>
            </a:extLst>
          </p:cNvPr>
          <p:cNvSpPr/>
          <p:nvPr/>
        </p:nvSpPr>
        <p:spPr>
          <a:xfrm>
            <a:off x="1962012" y="4797045"/>
            <a:ext cx="1922784" cy="1153670"/>
          </a:xfrm>
          <a:custGeom>
            <a:avLst/>
            <a:gdLst>
              <a:gd name="connsiteX0" fmla="*/ 0 w 1922784"/>
              <a:gd name="connsiteY0" fmla="*/ 0 h 1153670"/>
              <a:gd name="connsiteX1" fmla="*/ 1922784 w 1922784"/>
              <a:gd name="connsiteY1" fmla="*/ 0 h 1153670"/>
              <a:gd name="connsiteX2" fmla="*/ 1922784 w 1922784"/>
              <a:gd name="connsiteY2" fmla="*/ 1153670 h 1153670"/>
              <a:gd name="connsiteX3" fmla="*/ 0 w 1922784"/>
              <a:gd name="connsiteY3" fmla="*/ 1153670 h 1153670"/>
              <a:gd name="connsiteX4" fmla="*/ 0 w 1922784"/>
              <a:gd name="connsiteY4" fmla="*/ 0 h 115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784" h="1153670">
                <a:moveTo>
                  <a:pt x="0" y="0"/>
                </a:moveTo>
                <a:lnTo>
                  <a:pt x="1922784" y="0"/>
                </a:lnTo>
                <a:lnTo>
                  <a:pt x="1922784" y="1153670"/>
                </a:lnTo>
                <a:lnTo>
                  <a:pt x="0" y="1153670"/>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dirty="0"/>
              <a:t>Client Education</a:t>
            </a:r>
          </a:p>
        </p:txBody>
      </p:sp>
      <p:sp>
        <p:nvSpPr>
          <p:cNvPr id="48" name="Freeform: Shape 47">
            <a:extLst>
              <a:ext uri="{FF2B5EF4-FFF2-40B4-BE49-F238E27FC236}">
                <a16:creationId xmlns:a16="http://schemas.microsoft.com/office/drawing/2014/main" id="{91870C3B-11A9-408F-8DCB-F2CA146F3C9C}"/>
              </a:ext>
            </a:extLst>
          </p:cNvPr>
          <p:cNvSpPr/>
          <p:nvPr/>
        </p:nvSpPr>
        <p:spPr>
          <a:xfrm>
            <a:off x="5131884" y="4710807"/>
            <a:ext cx="1922784" cy="1153670"/>
          </a:xfrm>
          <a:custGeom>
            <a:avLst/>
            <a:gdLst>
              <a:gd name="connsiteX0" fmla="*/ 0 w 1922784"/>
              <a:gd name="connsiteY0" fmla="*/ 0 h 1153670"/>
              <a:gd name="connsiteX1" fmla="*/ 1922784 w 1922784"/>
              <a:gd name="connsiteY1" fmla="*/ 0 h 1153670"/>
              <a:gd name="connsiteX2" fmla="*/ 1922784 w 1922784"/>
              <a:gd name="connsiteY2" fmla="*/ 1153670 h 1153670"/>
              <a:gd name="connsiteX3" fmla="*/ 0 w 1922784"/>
              <a:gd name="connsiteY3" fmla="*/ 1153670 h 1153670"/>
              <a:gd name="connsiteX4" fmla="*/ 0 w 1922784"/>
              <a:gd name="connsiteY4" fmla="*/ 0 h 115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784" h="1153670">
                <a:moveTo>
                  <a:pt x="0" y="0"/>
                </a:moveTo>
                <a:lnTo>
                  <a:pt x="1922784" y="0"/>
                </a:lnTo>
                <a:lnTo>
                  <a:pt x="1922784" y="1153670"/>
                </a:lnTo>
                <a:lnTo>
                  <a:pt x="0" y="1153670"/>
                </a:lnTo>
                <a:lnTo>
                  <a:pt x="0" y="0"/>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Host Meetings</a:t>
            </a:r>
          </a:p>
        </p:txBody>
      </p:sp>
      <p:sp>
        <p:nvSpPr>
          <p:cNvPr id="49" name="Freeform: Shape 48">
            <a:extLst>
              <a:ext uri="{FF2B5EF4-FFF2-40B4-BE49-F238E27FC236}">
                <a16:creationId xmlns:a16="http://schemas.microsoft.com/office/drawing/2014/main" id="{65548510-3620-4DCF-8BCD-F5AFE6E00888}"/>
              </a:ext>
            </a:extLst>
          </p:cNvPr>
          <p:cNvSpPr/>
          <p:nvPr/>
        </p:nvSpPr>
        <p:spPr>
          <a:xfrm>
            <a:off x="8114923" y="4687326"/>
            <a:ext cx="1922784" cy="1153670"/>
          </a:xfrm>
          <a:custGeom>
            <a:avLst/>
            <a:gdLst>
              <a:gd name="connsiteX0" fmla="*/ 0 w 1922784"/>
              <a:gd name="connsiteY0" fmla="*/ 0 h 1153670"/>
              <a:gd name="connsiteX1" fmla="*/ 1922784 w 1922784"/>
              <a:gd name="connsiteY1" fmla="*/ 0 h 1153670"/>
              <a:gd name="connsiteX2" fmla="*/ 1922784 w 1922784"/>
              <a:gd name="connsiteY2" fmla="*/ 1153670 h 1153670"/>
              <a:gd name="connsiteX3" fmla="*/ 0 w 1922784"/>
              <a:gd name="connsiteY3" fmla="*/ 1153670 h 1153670"/>
              <a:gd name="connsiteX4" fmla="*/ 0 w 1922784"/>
              <a:gd name="connsiteY4" fmla="*/ 0 h 115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784" h="1153670">
                <a:moveTo>
                  <a:pt x="0" y="0"/>
                </a:moveTo>
                <a:lnTo>
                  <a:pt x="1922784" y="0"/>
                </a:lnTo>
                <a:lnTo>
                  <a:pt x="1922784" y="1153670"/>
                </a:lnTo>
                <a:lnTo>
                  <a:pt x="0" y="1153670"/>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dirty="0"/>
              <a:t>Improve Staff Competency</a:t>
            </a:r>
          </a:p>
        </p:txBody>
      </p:sp>
    </p:spTree>
    <p:extLst>
      <p:ext uri="{BB962C8B-B14F-4D97-AF65-F5344CB8AC3E}">
        <p14:creationId xmlns:p14="http://schemas.microsoft.com/office/powerpoint/2010/main" val="369177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3" grpId="0" animBg="1"/>
      <p:bldP spid="44" grpId="0" animBg="1"/>
      <p:bldP spid="45" grpId="0" animBg="1"/>
      <p:bldP spid="47" grpId="0" animBg="1"/>
      <p:bldP spid="48" grpId="0" animBg="1"/>
      <p:bldP spid="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ED915-3CAF-4279-8974-4C886F0F44F0}"/>
              </a:ext>
            </a:extLst>
          </p:cNvPr>
          <p:cNvSpPr>
            <a:spLocks noGrp="1"/>
          </p:cNvSpPr>
          <p:nvPr>
            <p:ph type="title"/>
          </p:nvPr>
        </p:nvSpPr>
        <p:spPr/>
        <p:txBody>
          <a:bodyPr/>
          <a:lstStyle/>
          <a:p>
            <a:r>
              <a:rPr lang="en-US" dirty="0"/>
              <a:t>Intention: Themes, Actions, and Impacts</a:t>
            </a:r>
          </a:p>
        </p:txBody>
      </p:sp>
      <p:pic>
        <p:nvPicPr>
          <p:cNvPr id="4" name="Content Placeholder 3">
            <a:extLst>
              <a:ext uri="{FF2B5EF4-FFF2-40B4-BE49-F238E27FC236}">
                <a16:creationId xmlns:a16="http://schemas.microsoft.com/office/drawing/2014/main" id="{EE327AE5-74E7-4813-B300-50F39A9C0FDA}"/>
              </a:ext>
            </a:extLst>
          </p:cNvPr>
          <p:cNvPicPr>
            <a:picLocks noGrp="1" noChangeAspect="1"/>
          </p:cNvPicPr>
          <p:nvPr>
            <p:ph idx="1"/>
          </p:nvPr>
        </p:nvPicPr>
        <p:blipFill>
          <a:blip r:embed="rId2"/>
          <a:stretch>
            <a:fillRect/>
          </a:stretch>
        </p:blipFill>
        <p:spPr>
          <a:xfrm>
            <a:off x="1066800" y="1655180"/>
            <a:ext cx="10264040" cy="4733847"/>
          </a:xfrm>
          <a:prstGeom prst="rect">
            <a:avLst/>
          </a:prstGeom>
        </p:spPr>
      </p:pic>
      <p:sp>
        <p:nvSpPr>
          <p:cNvPr id="3" name="Oval 2">
            <a:extLst>
              <a:ext uri="{FF2B5EF4-FFF2-40B4-BE49-F238E27FC236}">
                <a16:creationId xmlns:a16="http://schemas.microsoft.com/office/drawing/2014/main" id="{F788E829-32D5-41C4-BA51-D9539E3A020C}"/>
              </a:ext>
            </a:extLst>
          </p:cNvPr>
          <p:cNvSpPr/>
          <p:nvPr/>
        </p:nvSpPr>
        <p:spPr>
          <a:xfrm>
            <a:off x="7121150" y="1655180"/>
            <a:ext cx="4403741" cy="4733847"/>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477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4B7E48AE-D224-44B3-8737-B1D3B0755FF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3066" r="22312" b="-2"/>
          <a:stretch/>
        </p:blipFill>
        <p:spPr>
          <a:xfrm>
            <a:off x="568681" y="882398"/>
            <a:ext cx="3292033" cy="5094394"/>
          </a:xfrm>
          <a:prstGeom prst="rect">
            <a:avLst/>
          </a:prstGeom>
        </p:spPr>
      </p:pic>
      <p:sp>
        <p:nvSpPr>
          <p:cNvPr id="69" name="Rectangle 68">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4630"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 name="Rectangle 70">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9222"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CEB3B7-ADF5-433E-A4AA-EBE3E7B8865A}"/>
              </a:ext>
            </a:extLst>
          </p:cNvPr>
          <p:cNvSpPr>
            <a:spLocks noGrp="1"/>
          </p:cNvSpPr>
          <p:nvPr>
            <p:ph type="title"/>
          </p:nvPr>
        </p:nvSpPr>
        <p:spPr>
          <a:xfrm>
            <a:off x="5074380" y="69347"/>
            <a:ext cx="6281928" cy="1744183"/>
          </a:xfrm>
        </p:spPr>
        <p:txBody>
          <a:bodyPr>
            <a:normAutofit/>
          </a:bodyPr>
          <a:lstStyle/>
          <a:p>
            <a:r>
              <a:rPr lang="en-US" sz="3200" dirty="0"/>
              <a:t>Defining The Spirit of Peer Support</a:t>
            </a:r>
          </a:p>
        </p:txBody>
      </p:sp>
      <p:sp>
        <p:nvSpPr>
          <p:cNvPr id="3" name="Content Placeholder 2">
            <a:extLst>
              <a:ext uri="{FF2B5EF4-FFF2-40B4-BE49-F238E27FC236}">
                <a16:creationId xmlns:a16="http://schemas.microsoft.com/office/drawing/2014/main" id="{B980C5AD-EAAE-466F-BA40-FD24AC89B0D1}"/>
              </a:ext>
            </a:extLst>
          </p:cNvPr>
          <p:cNvSpPr>
            <a:spLocks noGrp="1"/>
          </p:cNvSpPr>
          <p:nvPr>
            <p:ph idx="1"/>
          </p:nvPr>
        </p:nvSpPr>
        <p:spPr>
          <a:xfrm>
            <a:off x="4580463" y="1436913"/>
            <a:ext cx="7267727" cy="5027721"/>
          </a:xfrm>
        </p:spPr>
        <p:txBody>
          <a:bodyPr>
            <a:normAutofit/>
          </a:bodyPr>
          <a:lstStyle/>
          <a:p>
            <a:pPr>
              <a:lnSpc>
                <a:spcPct val="100000"/>
              </a:lnSpc>
            </a:pPr>
            <a:r>
              <a:rPr lang="en-US" dirty="0">
                <a:ea typeface="Tahoma" panose="020B0604030504040204" pitchFamily="34" charset="0"/>
                <a:cs typeface="Tahoma" panose="020B0604030504040204" pitchFamily="34" charset="0"/>
              </a:rPr>
              <a:t>SAMHSA - “</a:t>
            </a:r>
            <a:r>
              <a:rPr lang="en-US" b="0" i="0" dirty="0">
                <a:effectLst/>
                <a:ea typeface="Tahoma" panose="020B0604030504040204" pitchFamily="34" charset="0"/>
                <a:cs typeface="Tahoma" panose="020B0604030504040204" pitchFamily="34" charset="0"/>
              </a:rPr>
              <a:t>Peer support encompasses a range of activities and interactions between people who </a:t>
            </a:r>
            <a:r>
              <a:rPr lang="en-US" b="1" i="0" dirty="0">
                <a:effectLst/>
                <a:ea typeface="Tahoma" panose="020B0604030504040204" pitchFamily="34" charset="0"/>
                <a:cs typeface="Tahoma" panose="020B0604030504040204" pitchFamily="34" charset="0"/>
              </a:rPr>
              <a:t>share similar experiences </a:t>
            </a:r>
            <a:r>
              <a:rPr lang="en-US" b="0" i="0" dirty="0">
                <a:effectLst/>
                <a:ea typeface="Tahoma" panose="020B0604030504040204" pitchFamily="34" charset="0"/>
                <a:cs typeface="Tahoma" panose="020B0604030504040204" pitchFamily="34" charset="0"/>
              </a:rPr>
              <a:t>of being diagnosed with mental health conditions, substance use disorders, or both. This </a:t>
            </a:r>
            <a:r>
              <a:rPr lang="en-US" b="1" i="0" dirty="0">
                <a:effectLst/>
                <a:ea typeface="Tahoma" panose="020B0604030504040204" pitchFamily="34" charset="0"/>
                <a:cs typeface="Tahoma" panose="020B0604030504040204" pitchFamily="34" charset="0"/>
              </a:rPr>
              <a:t>mutuality</a:t>
            </a:r>
            <a:r>
              <a:rPr lang="en-US" b="0" i="0" dirty="0">
                <a:effectLst/>
                <a:ea typeface="Tahoma" panose="020B0604030504040204" pitchFamily="34" charset="0"/>
                <a:cs typeface="Tahoma" panose="020B0604030504040204" pitchFamily="34" charset="0"/>
              </a:rPr>
              <a:t>—often called “</a:t>
            </a:r>
            <a:r>
              <a:rPr lang="en-US" b="0" i="0" dirty="0" err="1">
                <a:effectLst/>
                <a:ea typeface="Tahoma" panose="020B0604030504040204" pitchFamily="34" charset="0"/>
                <a:cs typeface="Tahoma" panose="020B0604030504040204" pitchFamily="34" charset="0"/>
              </a:rPr>
              <a:t>peerness</a:t>
            </a:r>
            <a:r>
              <a:rPr lang="en-US" b="0" i="0" dirty="0">
                <a:effectLst/>
                <a:ea typeface="Tahoma" panose="020B0604030504040204" pitchFamily="34" charset="0"/>
                <a:cs typeface="Tahoma" panose="020B0604030504040204" pitchFamily="34" charset="0"/>
              </a:rPr>
              <a:t>”—between a peer support worker and person in or seeking recovery promotes </a:t>
            </a:r>
            <a:r>
              <a:rPr lang="en-US" b="1" i="0" dirty="0">
                <a:effectLst/>
                <a:ea typeface="Tahoma" panose="020B0604030504040204" pitchFamily="34" charset="0"/>
                <a:cs typeface="Tahoma" panose="020B0604030504040204" pitchFamily="34" charset="0"/>
              </a:rPr>
              <a:t>connection</a:t>
            </a:r>
            <a:r>
              <a:rPr lang="en-US" b="0" i="0" dirty="0">
                <a:effectLst/>
                <a:ea typeface="Tahoma" panose="020B0604030504040204" pitchFamily="34" charset="0"/>
                <a:cs typeface="Tahoma" panose="020B0604030504040204" pitchFamily="34" charset="0"/>
              </a:rPr>
              <a:t> and </a:t>
            </a:r>
            <a:r>
              <a:rPr lang="en-US" b="1" i="0" dirty="0">
                <a:effectLst/>
                <a:ea typeface="Tahoma" panose="020B0604030504040204" pitchFamily="34" charset="0"/>
                <a:cs typeface="Tahoma" panose="020B0604030504040204" pitchFamily="34" charset="0"/>
              </a:rPr>
              <a:t>inspires hope</a:t>
            </a:r>
            <a:r>
              <a:rPr lang="en-US" b="0" i="0" dirty="0">
                <a:effectLst/>
                <a:ea typeface="Tahoma" panose="020B0604030504040204" pitchFamily="34" charset="0"/>
                <a:cs typeface="Tahoma" panose="020B0604030504040204" pitchFamily="34" charset="0"/>
              </a:rPr>
              <a:t>. Peer support</a:t>
            </a:r>
            <a:r>
              <a:rPr lang="en-US" dirty="0">
                <a:ea typeface="Tahoma" panose="020B0604030504040204" pitchFamily="34" charset="0"/>
                <a:cs typeface="Tahoma" panose="020B0604030504040204" pitchFamily="34" charset="0"/>
              </a:rPr>
              <a:t> </a:t>
            </a:r>
            <a:r>
              <a:rPr lang="en-US" b="0" i="0" dirty="0">
                <a:effectLst/>
                <a:ea typeface="Tahoma" panose="020B0604030504040204" pitchFamily="34" charset="0"/>
                <a:cs typeface="Tahoma" panose="020B0604030504040204" pitchFamily="34" charset="0"/>
              </a:rPr>
              <a:t>offers a level of </a:t>
            </a:r>
            <a:r>
              <a:rPr lang="en-US" b="1" i="0" dirty="0">
                <a:effectLst/>
                <a:ea typeface="Tahoma" panose="020B0604030504040204" pitchFamily="34" charset="0"/>
                <a:cs typeface="Tahoma" panose="020B0604030504040204" pitchFamily="34" charset="0"/>
              </a:rPr>
              <a:t>acceptance, understanding, and validation not found in many other professional relationships </a:t>
            </a:r>
            <a:r>
              <a:rPr lang="en-US" b="0" i="0" dirty="0">
                <a:effectLst/>
                <a:ea typeface="Tahoma" panose="020B0604030504040204" pitchFamily="34" charset="0"/>
                <a:cs typeface="Tahoma" panose="020B0604030504040204" pitchFamily="34" charset="0"/>
              </a:rPr>
              <a:t>(Mead &amp; McNeil, 2006). By </a:t>
            </a:r>
            <a:r>
              <a:rPr lang="en-US" b="1" i="0" dirty="0">
                <a:effectLst/>
                <a:ea typeface="Tahoma" panose="020B0604030504040204" pitchFamily="34" charset="0"/>
                <a:cs typeface="Tahoma" panose="020B0604030504040204" pitchFamily="34" charset="0"/>
              </a:rPr>
              <a:t>sharing their own lived experience </a:t>
            </a:r>
            <a:r>
              <a:rPr lang="en-US" b="0" i="0" dirty="0">
                <a:effectLst/>
                <a:ea typeface="Tahoma" panose="020B0604030504040204" pitchFamily="34" charset="0"/>
                <a:cs typeface="Tahoma" panose="020B0604030504040204" pitchFamily="34" charset="0"/>
              </a:rPr>
              <a:t>and practical guidance, peer support workers help people to develop their own goals, create strategies for </a:t>
            </a:r>
            <a:r>
              <a:rPr lang="en-US" b="1" i="0" dirty="0">
                <a:effectLst/>
                <a:ea typeface="Tahoma" panose="020B0604030504040204" pitchFamily="34" charset="0"/>
                <a:cs typeface="Tahoma" panose="020B0604030504040204" pitchFamily="34" charset="0"/>
              </a:rPr>
              <a:t>self‐empowerment</a:t>
            </a:r>
            <a:r>
              <a:rPr lang="en-US" b="0" i="0" dirty="0">
                <a:effectLst/>
                <a:ea typeface="Tahoma" panose="020B0604030504040204" pitchFamily="34" charset="0"/>
                <a:cs typeface="Tahoma" panose="020B0604030504040204" pitchFamily="34" charset="0"/>
              </a:rPr>
              <a:t>, and take concrete steps towards building fulfilling, </a:t>
            </a:r>
            <a:r>
              <a:rPr lang="en-US" b="1" i="0" dirty="0">
                <a:effectLst/>
                <a:ea typeface="Tahoma" panose="020B0604030504040204" pitchFamily="34" charset="0"/>
                <a:cs typeface="Tahoma" panose="020B0604030504040204" pitchFamily="34" charset="0"/>
              </a:rPr>
              <a:t>self-­‐determined lives </a:t>
            </a:r>
            <a:r>
              <a:rPr lang="en-US" b="0" i="0" dirty="0">
                <a:effectLst/>
                <a:ea typeface="Tahoma" panose="020B0604030504040204" pitchFamily="34" charset="0"/>
                <a:cs typeface="Tahoma" panose="020B0604030504040204" pitchFamily="34" charset="0"/>
              </a:rPr>
              <a:t>for themselves.”</a:t>
            </a:r>
          </a:p>
          <a:p>
            <a:pPr>
              <a:lnSpc>
                <a:spcPct val="100000"/>
              </a:lnSpc>
            </a:pPr>
            <a:r>
              <a:rPr lang="en-US" dirty="0">
                <a:ea typeface="Tahoma" panose="020B0604030504040204" pitchFamily="34" charset="0"/>
                <a:cs typeface="Tahoma" panose="020B0604030504040204" pitchFamily="34" charset="0"/>
              </a:rPr>
              <a:t>NIJ- “Peer Support is a process whereby a person discusses a personal issue. . . </a:t>
            </a:r>
            <a:r>
              <a:rPr lang="en-US" b="1" dirty="0">
                <a:ea typeface="Tahoma" panose="020B0604030504040204" pitchFamily="34" charset="0"/>
                <a:cs typeface="Tahoma" panose="020B0604030504040204" pitchFamily="34" charset="0"/>
              </a:rPr>
              <a:t>The person defines a problem and solves it [themself]</a:t>
            </a:r>
            <a:r>
              <a:rPr lang="en-US" dirty="0">
                <a:ea typeface="Tahoma" panose="020B0604030504040204" pitchFamily="34" charset="0"/>
                <a:cs typeface="Tahoma" panose="020B0604030504040204" pitchFamily="34" charset="0"/>
              </a:rPr>
              <a:t>. The Peer Support Person utilizes good active listening skills, helps to clarify issues and supports the person through the problem-solving process. A person will select a peer support person primarily</a:t>
            </a:r>
            <a:r>
              <a:rPr lang="en-US" b="1" dirty="0">
                <a:ea typeface="Tahoma" panose="020B0604030504040204" pitchFamily="34" charset="0"/>
                <a:cs typeface="Tahoma" panose="020B0604030504040204" pitchFamily="34" charset="0"/>
              </a:rPr>
              <a:t> based upon trust. </a:t>
            </a:r>
            <a:r>
              <a:rPr lang="en-US" dirty="0">
                <a:ea typeface="Tahoma" panose="020B0604030504040204" pitchFamily="34" charset="0"/>
                <a:cs typeface="Tahoma" panose="020B0604030504040204" pitchFamily="34" charset="0"/>
              </a:rPr>
              <a:t>[They] will only share problems with someone considered </a:t>
            </a:r>
            <a:r>
              <a:rPr lang="en-US" b="1" dirty="0">
                <a:ea typeface="Tahoma" panose="020B0604030504040204" pitchFamily="34" charset="0"/>
                <a:cs typeface="Tahoma" panose="020B0604030504040204" pitchFamily="34" charset="0"/>
              </a:rPr>
              <a:t>credible</a:t>
            </a:r>
            <a:r>
              <a:rPr lang="en-US" dirty="0">
                <a:ea typeface="Tahoma" panose="020B0604030504040204" pitchFamily="34" charset="0"/>
                <a:cs typeface="Tahoma" panose="020B0604030504040204" pitchFamily="34" charset="0"/>
              </a:rPr>
              <a:t>, able to listen </a:t>
            </a:r>
            <a:r>
              <a:rPr lang="en-US" b="1" dirty="0">
                <a:ea typeface="Tahoma" panose="020B0604030504040204" pitchFamily="34" charset="0"/>
                <a:cs typeface="Tahoma" panose="020B0604030504040204" pitchFamily="34" charset="0"/>
              </a:rPr>
              <a:t>without judgements </a:t>
            </a:r>
            <a:r>
              <a:rPr lang="en-US" dirty="0">
                <a:ea typeface="Tahoma" panose="020B0604030504040204" pitchFamily="34" charset="0"/>
                <a:cs typeface="Tahoma" panose="020B0604030504040204" pitchFamily="34" charset="0"/>
              </a:rPr>
              <a:t>and capable of </a:t>
            </a:r>
            <a:r>
              <a:rPr lang="en-US" b="1" dirty="0">
                <a:ea typeface="Tahoma" panose="020B0604030504040204" pitchFamily="34" charset="0"/>
                <a:cs typeface="Tahoma" panose="020B0604030504040204" pitchFamily="34" charset="0"/>
              </a:rPr>
              <a:t>maintaining confidentiality.</a:t>
            </a:r>
            <a:r>
              <a:rPr lang="en-US" dirty="0">
                <a:ea typeface="Tahoma" panose="020B0604030504040204" pitchFamily="34" charset="0"/>
                <a:cs typeface="Tahoma" panose="020B0604030504040204" pitchFamily="34" charset="0"/>
              </a:rPr>
              <a:t> Peer Supporter have the responsibility of understanding their role and its limitations, learning and employing active listening skills, avoid “solving” or taking on the person’s problems, knowing and, when appropriate, referring to professional resources.”</a:t>
            </a:r>
            <a:endParaRPr lang="en-US" b="0" i="0" dirty="0">
              <a:effectLst/>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3CEF20DE-E1F0-4B8A-841D-831FDA9C1A3B}"/>
              </a:ext>
            </a:extLst>
          </p:cNvPr>
          <p:cNvSpPr txBox="1"/>
          <p:nvPr/>
        </p:nvSpPr>
        <p:spPr>
          <a:xfrm>
            <a:off x="9400804" y="6539072"/>
            <a:ext cx="2606803" cy="200055"/>
          </a:xfrm>
          <a:prstGeom prst="rect">
            <a:avLst/>
          </a:prstGeom>
          <a:solidFill>
            <a:schemeClr val="bg1">
              <a:lumMod val="85000"/>
            </a:schemeClr>
          </a:solidFill>
        </p:spPr>
        <p:txBody>
          <a:bodyPr wrap="none" rtlCol="0">
            <a:spAutoFit/>
          </a:bodyPr>
          <a:lstStyle/>
          <a:p>
            <a:pPr algn="r">
              <a:spcAft>
                <a:spcPts val="600"/>
              </a:spcAft>
            </a:pPr>
            <a:r>
              <a:rPr lang="en-US" sz="700" dirty="0">
                <a:solidFill>
                  <a:srgbClr val="FFFFFF"/>
                </a:solidFill>
                <a:hlinkClick r:id="rId3" tooltip="https://de.wikipedia.org/wiki/Datei:Question_book_magnify2.svg">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37095414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A close up of a logo&#10;&#10;Description automatically generated">
            <a:extLst>
              <a:ext uri="{FF2B5EF4-FFF2-40B4-BE49-F238E27FC236}">
                <a16:creationId xmlns:a16="http://schemas.microsoft.com/office/drawing/2014/main" id="{FAAD6403-57BD-49A4-93D2-C752AC550535}"/>
              </a:ext>
            </a:extLst>
          </p:cNvPr>
          <p:cNvPicPr>
            <a:picLocks noChangeAspect="1"/>
          </p:cNvPicPr>
          <p:nvPr/>
        </p:nvPicPr>
        <p:blipFill>
          <a:blip r:embed="rId2">
            <a:duotone>
              <a:schemeClr val="accent5">
                <a:shade val="45000"/>
                <a:satMod val="135000"/>
              </a:schemeClr>
              <a:prstClr val="white"/>
            </a:duotone>
            <a:extLst>
              <a:ext uri="{837473B0-CC2E-450A-ABE3-18F120FF3D39}">
                <a1611:picAttrSrcUrl xmlns:a1611="http://schemas.microsoft.com/office/drawing/2016/11/main" r:id="rId3"/>
              </a:ext>
            </a:extLst>
          </a:blip>
          <a:stretch>
            <a:fillRect/>
          </a:stretch>
        </p:blipFill>
        <p:spPr>
          <a:xfrm>
            <a:off x="3275280" y="1777480"/>
            <a:ext cx="6237787" cy="4437926"/>
          </a:xfrm>
          <a:prstGeom prst="rect">
            <a:avLst/>
          </a:prstGeom>
        </p:spPr>
      </p:pic>
      <p:sp>
        <p:nvSpPr>
          <p:cNvPr id="25" name="Rectangle 24">
            <a:extLst>
              <a:ext uri="{FF2B5EF4-FFF2-40B4-BE49-F238E27FC236}">
                <a16:creationId xmlns:a16="http://schemas.microsoft.com/office/drawing/2014/main" id="{78A66977-9B4F-4B2C-AE86-901641B90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1658AF4C-7DAA-4DAB-B815-E55D286BE439}"/>
              </a:ext>
            </a:extLst>
          </p:cNvPr>
          <p:cNvSpPr>
            <a:spLocks noGrp="1"/>
          </p:cNvSpPr>
          <p:nvPr>
            <p:ph type="title"/>
          </p:nvPr>
        </p:nvSpPr>
        <p:spPr>
          <a:xfrm>
            <a:off x="1066800" y="642594"/>
            <a:ext cx="10058400" cy="1371600"/>
          </a:xfrm>
        </p:spPr>
        <p:txBody>
          <a:bodyPr>
            <a:normAutofit/>
          </a:bodyPr>
          <a:lstStyle/>
          <a:p>
            <a:r>
              <a:rPr lang="en-US" dirty="0"/>
              <a:t>Spirit of Peer Support </a:t>
            </a:r>
          </a:p>
        </p:txBody>
      </p:sp>
      <p:sp>
        <p:nvSpPr>
          <p:cNvPr id="39" name="Freeform: Shape 38">
            <a:extLst>
              <a:ext uri="{FF2B5EF4-FFF2-40B4-BE49-F238E27FC236}">
                <a16:creationId xmlns:a16="http://schemas.microsoft.com/office/drawing/2014/main" id="{61E19BE2-5D8B-420B-AD2A-BD0D5A794962}"/>
              </a:ext>
            </a:extLst>
          </p:cNvPr>
          <p:cNvSpPr/>
          <p:nvPr/>
        </p:nvSpPr>
        <p:spPr>
          <a:xfrm>
            <a:off x="1962012" y="2105147"/>
            <a:ext cx="1922784" cy="1153670"/>
          </a:xfrm>
          <a:custGeom>
            <a:avLst/>
            <a:gdLst>
              <a:gd name="connsiteX0" fmla="*/ 0 w 1922784"/>
              <a:gd name="connsiteY0" fmla="*/ 0 h 1153670"/>
              <a:gd name="connsiteX1" fmla="*/ 1922784 w 1922784"/>
              <a:gd name="connsiteY1" fmla="*/ 0 h 1153670"/>
              <a:gd name="connsiteX2" fmla="*/ 1922784 w 1922784"/>
              <a:gd name="connsiteY2" fmla="*/ 1153670 h 1153670"/>
              <a:gd name="connsiteX3" fmla="*/ 0 w 1922784"/>
              <a:gd name="connsiteY3" fmla="*/ 1153670 h 1153670"/>
              <a:gd name="connsiteX4" fmla="*/ 0 w 1922784"/>
              <a:gd name="connsiteY4" fmla="*/ 0 h 115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784" h="1153670">
                <a:moveTo>
                  <a:pt x="0" y="0"/>
                </a:moveTo>
                <a:lnTo>
                  <a:pt x="1922784" y="0"/>
                </a:lnTo>
                <a:lnTo>
                  <a:pt x="1922784" y="1153670"/>
                </a:lnTo>
                <a:lnTo>
                  <a:pt x="0" y="1153670"/>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Mutuality / Collaboration</a:t>
            </a:r>
          </a:p>
        </p:txBody>
      </p:sp>
      <p:sp>
        <p:nvSpPr>
          <p:cNvPr id="40" name="Freeform: Shape 39">
            <a:extLst>
              <a:ext uri="{FF2B5EF4-FFF2-40B4-BE49-F238E27FC236}">
                <a16:creationId xmlns:a16="http://schemas.microsoft.com/office/drawing/2014/main" id="{271CF1C6-C978-43E9-A4D3-A6E9C5285F27}"/>
              </a:ext>
            </a:extLst>
          </p:cNvPr>
          <p:cNvSpPr/>
          <p:nvPr/>
        </p:nvSpPr>
        <p:spPr>
          <a:xfrm>
            <a:off x="5131884" y="2120235"/>
            <a:ext cx="1922784" cy="1153670"/>
          </a:xfrm>
          <a:custGeom>
            <a:avLst/>
            <a:gdLst>
              <a:gd name="connsiteX0" fmla="*/ 0 w 1922784"/>
              <a:gd name="connsiteY0" fmla="*/ 0 h 1153670"/>
              <a:gd name="connsiteX1" fmla="*/ 1922784 w 1922784"/>
              <a:gd name="connsiteY1" fmla="*/ 0 h 1153670"/>
              <a:gd name="connsiteX2" fmla="*/ 1922784 w 1922784"/>
              <a:gd name="connsiteY2" fmla="*/ 1153670 h 1153670"/>
              <a:gd name="connsiteX3" fmla="*/ 0 w 1922784"/>
              <a:gd name="connsiteY3" fmla="*/ 1153670 h 1153670"/>
              <a:gd name="connsiteX4" fmla="*/ 0 w 1922784"/>
              <a:gd name="connsiteY4" fmla="*/ 0 h 115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784" h="1153670">
                <a:moveTo>
                  <a:pt x="0" y="0"/>
                </a:moveTo>
                <a:lnTo>
                  <a:pt x="1922784" y="0"/>
                </a:lnTo>
                <a:lnTo>
                  <a:pt x="1922784" y="1153670"/>
                </a:lnTo>
                <a:lnTo>
                  <a:pt x="0" y="1153670"/>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dirty="0"/>
              <a:t>Emphasize Autonomy</a:t>
            </a:r>
          </a:p>
        </p:txBody>
      </p:sp>
      <p:sp>
        <p:nvSpPr>
          <p:cNvPr id="41" name="Freeform: Shape 40">
            <a:extLst>
              <a:ext uri="{FF2B5EF4-FFF2-40B4-BE49-F238E27FC236}">
                <a16:creationId xmlns:a16="http://schemas.microsoft.com/office/drawing/2014/main" id="{48255E95-7346-4616-AA5A-20BF9FAEBFCA}"/>
              </a:ext>
            </a:extLst>
          </p:cNvPr>
          <p:cNvSpPr/>
          <p:nvPr/>
        </p:nvSpPr>
        <p:spPr>
          <a:xfrm>
            <a:off x="8114923" y="2105146"/>
            <a:ext cx="1922784" cy="1153670"/>
          </a:xfrm>
          <a:custGeom>
            <a:avLst/>
            <a:gdLst>
              <a:gd name="connsiteX0" fmla="*/ 0 w 1922784"/>
              <a:gd name="connsiteY0" fmla="*/ 0 h 1153670"/>
              <a:gd name="connsiteX1" fmla="*/ 1922784 w 1922784"/>
              <a:gd name="connsiteY1" fmla="*/ 0 h 1153670"/>
              <a:gd name="connsiteX2" fmla="*/ 1922784 w 1922784"/>
              <a:gd name="connsiteY2" fmla="*/ 1153670 h 1153670"/>
              <a:gd name="connsiteX3" fmla="*/ 0 w 1922784"/>
              <a:gd name="connsiteY3" fmla="*/ 1153670 h 1153670"/>
              <a:gd name="connsiteX4" fmla="*/ 0 w 1922784"/>
              <a:gd name="connsiteY4" fmla="*/ 0 h 115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784" h="1153670">
                <a:moveTo>
                  <a:pt x="0" y="0"/>
                </a:moveTo>
                <a:lnTo>
                  <a:pt x="1922784" y="0"/>
                </a:lnTo>
                <a:lnTo>
                  <a:pt x="1922784" y="1153670"/>
                </a:lnTo>
                <a:lnTo>
                  <a:pt x="0" y="1153670"/>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dirty="0"/>
              <a:t>Non-Judgmental</a:t>
            </a:r>
          </a:p>
        </p:txBody>
      </p:sp>
      <p:sp>
        <p:nvSpPr>
          <p:cNvPr id="43" name="Freeform: Shape 42">
            <a:extLst>
              <a:ext uri="{FF2B5EF4-FFF2-40B4-BE49-F238E27FC236}">
                <a16:creationId xmlns:a16="http://schemas.microsoft.com/office/drawing/2014/main" id="{924F002A-A1A0-4E7A-BDC4-2487FF00CC02}"/>
              </a:ext>
            </a:extLst>
          </p:cNvPr>
          <p:cNvSpPr/>
          <p:nvPr/>
        </p:nvSpPr>
        <p:spPr>
          <a:xfrm>
            <a:off x="1962012" y="3451096"/>
            <a:ext cx="1922784" cy="1153670"/>
          </a:xfrm>
          <a:custGeom>
            <a:avLst/>
            <a:gdLst>
              <a:gd name="connsiteX0" fmla="*/ 0 w 1922784"/>
              <a:gd name="connsiteY0" fmla="*/ 0 h 1153670"/>
              <a:gd name="connsiteX1" fmla="*/ 1922784 w 1922784"/>
              <a:gd name="connsiteY1" fmla="*/ 0 h 1153670"/>
              <a:gd name="connsiteX2" fmla="*/ 1922784 w 1922784"/>
              <a:gd name="connsiteY2" fmla="*/ 1153670 h 1153670"/>
              <a:gd name="connsiteX3" fmla="*/ 0 w 1922784"/>
              <a:gd name="connsiteY3" fmla="*/ 1153670 h 1153670"/>
              <a:gd name="connsiteX4" fmla="*/ 0 w 1922784"/>
              <a:gd name="connsiteY4" fmla="*/ 0 h 115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784" h="1153670">
                <a:moveTo>
                  <a:pt x="0" y="0"/>
                </a:moveTo>
                <a:lnTo>
                  <a:pt x="1922784" y="0"/>
                </a:lnTo>
                <a:lnTo>
                  <a:pt x="1922784" y="1153670"/>
                </a:lnTo>
                <a:lnTo>
                  <a:pt x="0" y="1153670"/>
                </a:lnTo>
                <a:lnTo>
                  <a:pt x="0" y="0"/>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dirty="0"/>
              <a:t>Strength Based</a:t>
            </a:r>
          </a:p>
        </p:txBody>
      </p:sp>
      <p:sp>
        <p:nvSpPr>
          <p:cNvPr id="44" name="Freeform: Shape 43">
            <a:extLst>
              <a:ext uri="{FF2B5EF4-FFF2-40B4-BE49-F238E27FC236}">
                <a16:creationId xmlns:a16="http://schemas.microsoft.com/office/drawing/2014/main" id="{CB9E4FDF-8294-4C0B-8B1F-D88280E4B8AC}"/>
              </a:ext>
            </a:extLst>
          </p:cNvPr>
          <p:cNvSpPr/>
          <p:nvPr/>
        </p:nvSpPr>
        <p:spPr>
          <a:xfrm>
            <a:off x="5097651" y="3451096"/>
            <a:ext cx="1922784" cy="1153670"/>
          </a:xfrm>
          <a:custGeom>
            <a:avLst/>
            <a:gdLst>
              <a:gd name="connsiteX0" fmla="*/ 0 w 1922784"/>
              <a:gd name="connsiteY0" fmla="*/ 0 h 1153670"/>
              <a:gd name="connsiteX1" fmla="*/ 1922784 w 1922784"/>
              <a:gd name="connsiteY1" fmla="*/ 0 h 1153670"/>
              <a:gd name="connsiteX2" fmla="*/ 1922784 w 1922784"/>
              <a:gd name="connsiteY2" fmla="*/ 1153670 h 1153670"/>
              <a:gd name="connsiteX3" fmla="*/ 0 w 1922784"/>
              <a:gd name="connsiteY3" fmla="*/ 1153670 h 1153670"/>
              <a:gd name="connsiteX4" fmla="*/ 0 w 1922784"/>
              <a:gd name="connsiteY4" fmla="*/ 0 h 115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784" h="1153670">
                <a:moveTo>
                  <a:pt x="0" y="0"/>
                </a:moveTo>
                <a:lnTo>
                  <a:pt x="1922784" y="0"/>
                </a:lnTo>
                <a:lnTo>
                  <a:pt x="1922784" y="1153670"/>
                </a:lnTo>
                <a:lnTo>
                  <a:pt x="0" y="1153670"/>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dirty="0"/>
              <a:t>Support Self-Efficacy</a:t>
            </a:r>
          </a:p>
        </p:txBody>
      </p:sp>
      <p:sp>
        <p:nvSpPr>
          <p:cNvPr id="45" name="Freeform: Shape 44">
            <a:extLst>
              <a:ext uri="{FF2B5EF4-FFF2-40B4-BE49-F238E27FC236}">
                <a16:creationId xmlns:a16="http://schemas.microsoft.com/office/drawing/2014/main" id="{0928CE24-4206-4026-998E-AF76715D874D}"/>
              </a:ext>
            </a:extLst>
          </p:cNvPr>
          <p:cNvSpPr/>
          <p:nvPr/>
        </p:nvSpPr>
        <p:spPr>
          <a:xfrm>
            <a:off x="8114923" y="3396236"/>
            <a:ext cx="1922784" cy="1153670"/>
          </a:xfrm>
          <a:custGeom>
            <a:avLst/>
            <a:gdLst>
              <a:gd name="connsiteX0" fmla="*/ 0 w 1922784"/>
              <a:gd name="connsiteY0" fmla="*/ 0 h 1153670"/>
              <a:gd name="connsiteX1" fmla="*/ 1922784 w 1922784"/>
              <a:gd name="connsiteY1" fmla="*/ 0 h 1153670"/>
              <a:gd name="connsiteX2" fmla="*/ 1922784 w 1922784"/>
              <a:gd name="connsiteY2" fmla="*/ 1153670 h 1153670"/>
              <a:gd name="connsiteX3" fmla="*/ 0 w 1922784"/>
              <a:gd name="connsiteY3" fmla="*/ 1153670 h 1153670"/>
              <a:gd name="connsiteX4" fmla="*/ 0 w 1922784"/>
              <a:gd name="connsiteY4" fmla="*/ 0 h 115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784" h="1153670">
                <a:moveTo>
                  <a:pt x="0" y="0"/>
                </a:moveTo>
                <a:lnTo>
                  <a:pt x="1922784" y="0"/>
                </a:lnTo>
                <a:lnTo>
                  <a:pt x="1922784" y="1153670"/>
                </a:lnTo>
                <a:lnTo>
                  <a:pt x="0" y="1153670"/>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dirty="0"/>
              <a:t>Multiple Pathways</a:t>
            </a:r>
          </a:p>
        </p:txBody>
      </p:sp>
      <p:sp>
        <p:nvSpPr>
          <p:cNvPr id="47" name="Freeform: Shape 46">
            <a:extLst>
              <a:ext uri="{FF2B5EF4-FFF2-40B4-BE49-F238E27FC236}">
                <a16:creationId xmlns:a16="http://schemas.microsoft.com/office/drawing/2014/main" id="{598F18FD-9383-4698-84FE-0C10412DD33E}"/>
              </a:ext>
            </a:extLst>
          </p:cNvPr>
          <p:cNvSpPr/>
          <p:nvPr/>
        </p:nvSpPr>
        <p:spPr>
          <a:xfrm>
            <a:off x="1962012" y="4797045"/>
            <a:ext cx="1922784" cy="1153670"/>
          </a:xfrm>
          <a:custGeom>
            <a:avLst/>
            <a:gdLst>
              <a:gd name="connsiteX0" fmla="*/ 0 w 1922784"/>
              <a:gd name="connsiteY0" fmla="*/ 0 h 1153670"/>
              <a:gd name="connsiteX1" fmla="*/ 1922784 w 1922784"/>
              <a:gd name="connsiteY1" fmla="*/ 0 h 1153670"/>
              <a:gd name="connsiteX2" fmla="*/ 1922784 w 1922784"/>
              <a:gd name="connsiteY2" fmla="*/ 1153670 h 1153670"/>
              <a:gd name="connsiteX3" fmla="*/ 0 w 1922784"/>
              <a:gd name="connsiteY3" fmla="*/ 1153670 h 1153670"/>
              <a:gd name="connsiteX4" fmla="*/ 0 w 1922784"/>
              <a:gd name="connsiteY4" fmla="*/ 0 h 115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784" h="1153670">
                <a:moveTo>
                  <a:pt x="0" y="0"/>
                </a:moveTo>
                <a:lnTo>
                  <a:pt x="1922784" y="0"/>
                </a:lnTo>
                <a:lnTo>
                  <a:pt x="1922784" y="1153670"/>
                </a:lnTo>
                <a:lnTo>
                  <a:pt x="0" y="1153670"/>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a:t>Inspire Hope</a:t>
            </a:r>
            <a:endParaRPr lang="en-US" sz="2200" dirty="0"/>
          </a:p>
        </p:txBody>
      </p:sp>
      <p:sp>
        <p:nvSpPr>
          <p:cNvPr id="48" name="Freeform: Shape 47">
            <a:extLst>
              <a:ext uri="{FF2B5EF4-FFF2-40B4-BE49-F238E27FC236}">
                <a16:creationId xmlns:a16="http://schemas.microsoft.com/office/drawing/2014/main" id="{91870C3B-11A9-408F-8DCB-F2CA146F3C9C}"/>
              </a:ext>
            </a:extLst>
          </p:cNvPr>
          <p:cNvSpPr/>
          <p:nvPr/>
        </p:nvSpPr>
        <p:spPr>
          <a:xfrm>
            <a:off x="5131884" y="4710807"/>
            <a:ext cx="1922784" cy="1153670"/>
          </a:xfrm>
          <a:custGeom>
            <a:avLst/>
            <a:gdLst>
              <a:gd name="connsiteX0" fmla="*/ 0 w 1922784"/>
              <a:gd name="connsiteY0" fmla="*/ 0 h 1153670"/>
              <a:gd name="connsiteX1" fmla="*/ 1922784 w 1922784"/>
              <a:gd name="connsiteY1" fmla="*/ 0 h 1153670"/>
              <a:gd name="connsiteX2" fmla="*/ 1922784 w 1922784"/>
              <a:gd name="connsiteY2" fmla="*/ 1153670 h 1153670"/>
              <a:gd name="connsiteX3" fmla="*/ 0 w 1922784"/>
              <a:gd name="connsiteY3" fmla="*/ 1153670 h 1153670"/>
              <a:gd name="connsiteX4" fmla="*/ 0 w 1922784"/>
              <a:gd name="connsiteY4" fmla="*/ 0 h 115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784" h="1153670">
                <a:moveTo>
                  <a:pt x="0" y="0"/>
                </a:moveTo>
                <a:lnTo>
                  <a:pt x="1922784" y="0"/>
                </a:lnTo>
                <a:lnTo>
                  <a:pt x="1922784" y="1153670"/>
                </a:lnTo>
                <a:lnTo>
                  <a:pt x="0" y="1153670"/>
                </a:lnTo>
                <a:lnTo>
                  <a:pt x="0" y="0"/>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Model Recovery</a:t>
            </a:r>
          </a:p>
        </p:txBody>
      </p:sp>
      <p:sp>
        <p:nvSpPr>
          <p:cNvPr id="49" name="Freeform: Shape 48">
            <a:extLst>
              <a:ext uri="{FF2B5EF4-FFF2-40B4-BE49-F238E27FC236}">
                <a16:creationId xmlns:a16="http://schemas.microsoft.com/office/drawing/2014/main" id="{65548510-3620-4DCF-8BCD-F5AFE6E00888}"/>
              </a:ext>
            </a:extLst>
          </p:cNvPr>
          <p:cNvSpPr/>
          <p:nvPr/>
        </p:nvSpPr>
        <p:spPr>
          <a:xfrm>
            <a:off x="8114923" y="4687326"/>
            <a:ext cx="1922784" cy="1153670"/>
          </a:xfrm>
          <a:custGeom>
            <a:avLst/>
            <a:gdLst>
              <a:gd name="connsiteX0" fmla="*/ 0 w 1922784"/>
              <a:gd name="connsiteY0" fmla="*/ 0 h 1153670"/>
              <a:gd name="connsiteX1" fmla="*/ 1922784 w 1922784"/>
              <a:gd name="connsiteY1" fmla="*/ 0 h 1153670"/>
              <a:gd name="connsiteX2" fmla="*/ 1922784 w 1922784"/>
              <a:gd name="connsiteY2" fmla="*/ 1153670 h 1153670"/>
              <a:gd name="connsiteX3" fmla="*/ 0 w 1922784"/>
              <a:gd name="connsiteY3" fmla="*/ 1153670 h 1153670"/>
              <a:gd name="connsiteX4" fmla="*/ 0 w 1922784"/>
              <a:gd name="connsiteY4" fmla="*/ 0 h 115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784" h="1153670">
                <a:moveTo>
                  <a:pt x="0" y="0"/>
                </a:moveTo>
                <a:lnTo>
                  <a:pt x="1922784" y="0"/>
                </a:lnTo>
                <a:lnTo>
                  <a:pt x="1922784" y="1153670"/>
                </a:lnTo>
                <a:lnTo>
                  <a:pt x="0" y="1153670"/>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dirty="0"/>
              <a:t>In But Not Of the System</a:t>
            </a:r>
          </a:p>
        </p:txBody>
      </p:sp>
    </p:spTree>
    <p:extLst>
      <p:ext uri="{BB962C8B-B14F-4D97-AF65-F5344CB8AC3E}">
        <p14:creationId xmlns:p14="http://schemas.microsoft.com/office/powerpoint/2010/main" val="414971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3" grpId="0" animBg="1"/>
      <p:bldP spid="44" grpId="0" animBg="1"/>
      <p:bldP spid="45" grpId="0" animBg="1"/>
      <p:bldP spid="47" grpId="0" animBg="1"/>
      <p:bldP spid="48" grpId="0" animBg="1"/>
      <p:bldP spid="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F8425-5B0E-4A4F-AFC3-7114E2589D61}"/>
              </a:ext>
            </a:extLst>
          </p:cNvPr>
          <p:cNvSpPr>
            <a:spLocks noGrp="1"/>
          </p:cNvSpPr>
          <p:nvPr>
            <p:ph type="title"/>
          </p:nvPr>
        </p:nvSpPr>
        <p:spPr/>
        <p:txBody>
          <a:bodyPr/>
          <a:lstStyle/>
          <a:p>
            <a:r>
              <a:rPr lang="en-US" dirty="0"/>
              <a:t>Decision Process</a:t>
            </a:r>
          </a:p>
        </p:txBody>
      </p:sp>
      <p:sp>
        <p:nvSpPr>
          <p:cNvPr id="6" name="Freeform: Shape 5">
            <a:extLst>
              <a:ext uri="{FF2B5EF4-FFF2-40B4-BE49-F238E27FC236}">
                <a16:creationId xmlns:a16="http://schemas.microsoft.com/office/drawing/2014/main" id="{B9898A6A-4EB6-4133-90BB-6C0DF6F9F2B5}"/>
              </a:ext>
            </a:extLst>
          </p:cNvPr>
          <p:cNvSpPr/>
          <p:nvPr/>
        </p:nvSpPr>
        <p:spPr>
          <a:xfrm>
            <a:off x="1126199" y="1517358"/>
            <a:ext cx="9939600" cy="1447584"/>
          </a:xfrm>
          <a:custGeom>
            <a:avLst/>
            <a:gdLst>
              <a:gd name="connsiteX0" fmla="*/ 0 w 9939600"/>
              <a:gd name="connsiteY0" fmla="*/ 361896 h 1447584"/>
              <a:gd name="connsiteX1" fmla="*/ 9215808 w 9939600"/>
              <a:gd name="connsiteY1" fmla="*/ 361896 h 1447584"/>
              <a:gd name="connsiteX2" fmla="*/ 9215808 w 9939600"/>
              <a:gd name="connsiteY2" fmla="*/ 0 h 1447584"/>
              <a:gd name="connsiteX3" fmla="*/ 9939600 w 9939600"/>
              <a:gd name="connsiteY3" fmla="*/ 723792 h 1447584"/>
              <a:gd name="connsiteX4" fmla="*/ 9215808 w 9939600"/>
              <a:gd name="connsiteY4" fmla="*/ 1447584 h 1447584"/>
              <a:gd name="connsiteX5" fmla="*/ 9215808 w 9939600"/>
              <a:gd name="connsiteY5" fmla="*/ 1085688 h 1447584"/>
              <a:gd name="connsiteX6" fmla="*/ 0 w 9939600"/>
              <a:gd name="connsiteY6" fmla="*/ 1085688 h 1447584"/>
              <a:gd name="connsiteX7" fmla="*/ 0 w 9939600"/>
              <a:gd name="connsiteY7" fmla="*/ 361896 h 144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9600" h="1447584">
                <a:moveTo>
                  <a:pt x="0" y="361896"/>
                </a:moveTo>
                <a:lnTo>
                  <a:pt x="9215808" y="361896"/>
                </a:lnTo>
                <a:lnTo>
                  <a:pt x="9215808" y="0"/>
                </a:lnTo>
                <a:lnTo>
                  <a:pt x="9939600" y="723792"/>
                </a:lnTo>
                <a:lnTo>
                  <a:pt x="9215808" y="1447584"/>
                </a:lnTo>
                <a:lnTo>
                  <a:pt x="9215808" y="1085688"/>
                </a:lnTo>
                <a:lnTo>
                  <a:pt x="0" y="1085688"/>
                </a:lnTo>
                <a:lnTo>
                  <a:pt x="0" y="361896"/>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2870" tIns="464766" rIns="615896" bIns="591700" numCol="1" spcCol="1270" anchor="ctr" anchorCtr="0">
            <a:noAutofit/>
          </a:bodyPr>
          <a:lstStyle/>
          <a:p>
            <a:pPr marL="0" lvl="0" indent="0" algn="l" defTabSz="1200150">
              <a:lnSpc>
                <a:spcPct val="90000"/>
              </a:lnSpc>
              <a:spcBef>
                <a:spcPct val="0"/>
              </a:spcBef>
              <a:spcAft>
                <a:spcPct val="35000"/>
              </a:spcAft>
              <a:buNone/>
            </a:pPr>
            <a:r>
              <a:rPr lang="en-US" sz="2700" kern="1200" dirty="0"/>
              <a:t>Action</a:t>
            </a:r>
          </a:p>
        </p:txBody>
      </p:sp>
      <p:sp>
        <p:nvSpPr>
          <p:cNvPr id="7" name="Freeform: Shape 6">
            <a:extLst>
              <a:ext uri="{FF2B5EF4-FFF2-40B4-BE49-F238E27FC236}">
                <a16:creationId xmlns:a16="http://schemas.microsoft.com/office/drawing/2014/main" id="{E0109AFC-5683-428D-ACA7-6DB3910A1A94}"/>
              </a:ext>
            </a:extLst>
          </p:cNvPr>
          <p:cNvSpPr/>
          <p:nvPr/>
        </p:nvSpPr>
        <p:spPr>
          <a:xfrm>
            <a:off x="1126199" y="2633655"/>
            <a:ext cx="3061396" cy="2788580"/>
          </a:xfrm>
          <a:custGeom>
            <a:avLst/>
            <a:gdLst>
              <a:gd name="connsiteX0" fmla="*/ 0 w 3061396"/>
              <a:gd name="connsiteY0" fmla="*/ 0 h 2788580"/>
              <a:gd name="connsiteX1" fmla="*/ 3061396 w 3061396"/>
              <a:gd name="connsiteY1" fmla="*/ 0 h 2788580"/>
              <a:gd name="connsiteX2" fmla="*/ 3061396 w 3061396"/>
              <a:gd name="connsiteY2" fmla="*/ 2788580 h 2788580"/>
              <a:gd name="connsiteX3" fmla="*/ 0 w 3061396"/>
              <a:gd name="connsiteY3" fmla="*/ 2788580 h 2788580"/>
              <a:gd name="connsiteX4" fmla="*/ 0 w 3061396"/>
              <a:gd name="connsiteY4" fmla="*/ 0 h 278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96" h="2788580">
                <a:moveTo>
                  <a:pt x="0" y="0"/>
                </a:moveTo>
                <a:lnTo>
                  <a:pt x="3061396" y="0"/>
                </a:lnTo>
                <a:lnTo>
                  <a:pt x="3061396" y="2788580"/>
                </a:lnTo>
                <a:lnTo>
                  <a:pt x="0" y="2788580"/>
                </a:lnTo>
                <a:lnTo>
                  <a:pt x="0" y="0"/>
                </a:lnTo>
                <a:close/>
              </a:path>
            </a:pathLst>
          </a:cu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Font typeface="Arial" panose="020B0604020202020204" pitchFamily="34" charset="0"/>
              <a:buNone/>
            </a:pPr>
            <a:r>
              <a:rPr lang="en-US" sz="2300" kern="1200" dirty="0"/>
              <a:t>Is this someone else’s job?</a:t>
            </a:r>
          </a:p>
          <a:p>
            <a:pPr marL="0" lvl="0" indent="0" algn="l" defTabSz="1022350">
              <a:lnSpc>
                <a:spcPct val="90000"/>
              </a:lnSpc>
              <a:spcBef>
                <a:spcPct val="0"/>
              </a:spcBef>
              <a:spcAft>
                <a:spcPct val="35000"/>
              </a:spcAft>
              <a:buFont typeface="Arial" panose="020B0604020202020204" pitchFamily="34" charset="0"/>
              <a:buNone/>
            </a:pPr>
            <a:r>
              <a:rPr lang="en-US" sz="2300" kern="1200" dirty="0"/>
              <a:t>Is this busy work?</a:t>
            </a:r>
          </a:p>
          <a:p>
            <a:pPr marL="0" lvl="0" indent="0" algn="l" defTabSz="1022350">
              <a:lnSpc>
                <a:spcPct val="90000"/>
              </a:lnSpc>
              <a:spcBef>
                <a:spcPct val="0"/>
              </a:spcBef>
              <a:spcAft>
                <a:spcPct val="35000"/>
              </a:spcAft>
              <a:buFont typeface="Arial" panose="020B0604020202020204" pitchFamily="34" charset="0"/>
              <a:buNone/>
            </a:pPr>
            <a:r>
              <a:rPr lang="en-US" sz="2300" kern="1200" dirty="0"/>
              <a:t>Is this task best done by peer support?</a:t>
            </a:r>
          </a:p>
        </p:txBody>
      </p:sp>
      <p:sp>
        <p:nvSpPr>
          <p:cNvPr id="8" name="Freeform: Shape 7">
            <a:extLst>
              <a:ext uri="{FF2B5EF4-FFF2-40B4-BE49-F238E27FC236}">
                <a16:creationId xmlns:a16="http://schemas.microsoft.com/office/drawing/2014/main" id="{8D40D43D-A4A1-4E87-B034-025D01FF0DE6}"/>
              </a:ext>
            </a:extLst>
          </p:cNvPr>
          <p:cNvSpPr/>
          <p:nvPr/>
        </p:nvSpPr>
        <p:spPr>
          <a:xfrm>
            <a:off x="4187596" y="1999886"/>
            <a:ext cx="6878203" cy="1447584"/>
          </a:xfrm>
          <a:custGeom>
            <a:avLst/>
            <a:gdLst>
              <a:gd name="connsiteX0" fmla="*/ 0 w 6878203"/>
              <a:gd name="connsiteY0" fmla="*/ 361896 h 1447584"/>
              <a:gd name="connsiteX1" fmla="*/ 6154411 w 6878203"/>
              <a:gd name="connsiteY1" fmla="*/ 361896 h 1447584"/>
              <a:gd name="connsiteX2" fmla="*/ 6154411 w 6878203"/>
              <a:gd name="connsiteY2" fmla="*/ 0 h 1447584"/>
              <a:gd name="connsiteX3" fmla="*/ 6878203 w 6878203"/>
              <a:gd name="connsiteY3" fmla="*/ 723792 h 1447584"/>
              <a:gd name="connsiteX4" fmla="*/ 6154411 w 6878203"/>
              <a:gd name="connsiteY4" fmla="*/ 1447584 h 1447584"/>
              <a:gd name="connsiteX5" fmla="*/ 6154411 w 6878203"/>
              <a:gd name="connsiteY5" fmla="*/ 1085688 h 1447584"/>
              <a:gd name="connsiteX6" fmla="*/ 0 w 6878203"/>
              <a:gd name="connsiteY6" fmla="*/ 1085688 h 1447584"/>
              <a:gd name="connsiteX7" fmla="*/ 0 w 6878203"/>
              <a:gd name="connsiteY7" fmla="*/ 361896 h 144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8203" h="1447584">
                <a:moveTo>
                  <a:pt x="0" y="361896"/>
                </a:moveTo>
                <a:lnTo>
                  <a:pt x="6154411" y="361896"/>
                </a:lnTo>
                <a:lnTo>
                  <a:pt x="6154411" y="0"/>
                </a:lnTo>
                <a:lnTo>
                  <a:pt x="6878203" y="723792"/>
                </a:lnTo>
                <a:lnTo>
                  <a:pt x="6154411" y="1447584"/>
                </a:lnTo>
                <a:lnTo>
                  <a:pt x="6154411" y="1085688"/>
                </a:lnTo>
                <a:lnTo>
                  <a:pt x="0" y="1085688"/>
                </a:lnTo>
                <a:lnTo>
                  <a:pt x="0" y="361896"/>
                </a:lnTo>
                <a:close/>
              </a:path>
            </a:pathLst>
          </a:custGeom>
        </p:spPr>
        <p:style>
          <a:lnRef idx="2">
            <a:schemeClr val="lt1">
              <a:hueOff val="0"/>
              <a:satOff val="0"/>
              <a:lumOff val="0"/>
              <a:alphaOff val="0"/>
            </a:schemeClr>
          </a:lnRef>
          <a:fillRef idx="1">
            <a:schemeClr val="accent4">
              <a:hueOff val="3742489"/>
              <a:satOff val="-20694"/>
              <a:lumOff val="-1765"/>
              <a:alphaOff val="0"/>
            </a:schemeClr>
          </a:fillRef>
          <a:effectRef idx="0">
            <a:schemeClr val="accent4">
              <a:hueOff val="3742489"/>
              <a:satOff val="-20694"/>
              <a:lumOff val="-1765"/>
              <a:alphaOff val="0"/>
            </a:schemeClr>
          </a:effectRef>
          <a:fontRef idx="minor">
            <a:schemeClr val="lt1"/>
          </a:fontRef>
        </p:style>
        <p:txBody>
          <a:bodyPr spcFirstLastPara="0" vert="horz" wrap="square" lIns="102870" tIns="464766" rIns="615896" bIns="591700" numCol="1" spcCol="1270" anchor="ctr" anchorCtr="0">
            <a:noAutofit/>
          </a:bodyPr>
          <a:lstStyle/>
          <a:p>
            <a:pPr marL="0" lvl="0" indent="0" algn="l" defTabSz="1200150">
              <a:lnSpc>
                <a:spcPct val="90000"/>
              </a:lnSpc>
              <a:spcBef>
                <a:spcPct val="0"/>
              </a:spcBef>
              <a:spcAft>
                <a:spcPct val="35000"/>
              </a:spcAft>
              <a:buNone/>
            </a:pPr>
            <a:r>
              <a:rPr lang="en-US" sz="2700" kern="1200" dirty="0"/>
              <a:t>Intention</a:t>
            </a:r>
          </a:p>
        </p:txBody>
      </p:sp>
      <p:sp>
        <p:nvSpPr>
          <p:cNvPr id="9" name="Freeform: Shape 8">
            <a:extLst>
              <a:ext uri="{FF2B5EF4-FFF2-40B4-BE49-F238E27FC236}">
                <a16:creationId xmlns:a16="http://schemas.microsoft.com/office/drawing/2014/main" id="{85899B34-8755-4BCF-B5E2-0410F5A889A8}"/>
              </a:ext>
            </a:extLst>
          </p:cNvPr>
          <p:cNvSpPr/>
          <p:nvPr/>
        </p:nvSpPr>
        <p:spPr>
          <a:xfrm>
            <a:off x="4187596" y="3116183"/>
            <a:ext cx="3061396" cy="2788580"/>
          </a:xfrm>
          <a:custGeom>
            <a:avLst/>
            <a:gdLst>
              <a:gd name="connsiteX0" fmla="*/ 0 w 3061396"/>
              <a:gd name="connsiteY0" fmla="*/ 0 h 2788580"/>
              <a:gd name="connsiteX1" fmla="*/ 3061396 w 3061396"/>
              <a:gd name="connsiteY1" fmla="*/ 0 h 2788580"/>
              <a:gd name="connsiteX2" fmla="*/ 3061396 w 3061396"/>
              <a:gd name="connsiteY2" fmla="*/ 2788580 h 2788580"/>
              <a:gd name="connsiteX3" fmla="*/ 0 w 3061396"/>
              <a:gd name="connsiteY3" fmla="*/ 2788580 h 2788580"/>
              <a:gd name="connsiteX4" fmla="*/ 0 w 3061396"/>
              <a:gd name="connsiteY4" fmla="*/ 0 h 278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96" h="2788580">
                <a:moveTo>
                  <a:pt x="0" y="0"/>
                </a:moveTo>
                <a:lnTo>
                  <a:pt x="3061396" y="0"/>
                </a:lnTo>
                <a:lnTo>
                  <a:pt x="3061396" y="2788580"/>
                </a:lnTo>
                <a:lnTo>
                  <a:pt x="0" y="2788580"/>
                </a:lnTo>
                <a:lnTo>
                  <a:pt x="0" y="0"/>
                </a:lnTo>
                <a:close/>
              </a:path>
            </a:pathLst>
          </a:custGeom>
        </p:spPr>
        <p:style>
          <a:lnRef idx="2">
            <a:schemeClr val="accent4">
              <a:hueOff val="3742489"/>
              <a:satOff val="-20694"/>
              <a:lumOff val="-176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Is this task the agency agenda or the client’s agenda?</a:t>
            </a:r>
          </a:p>
          <a:p>
            <a:pPr marL="0" lvl="0" indent="0" algn="l" defTabSz="1022350">
              <a:lnSpc>
                <a:spcPct val="90000"/>
              </a:lnSpc>
              <a:spcBef>
                <a:spcPct val="0"/>
              </a:spcBef>
              <a:spcAft>
                <a:spcPct val="35000"/>
              </a:spcAft>
              <a:buNone/>
            </a:pPr>
            <a:r>
              <a:rPr lang="en-US" sz="2300" dirty="0"/>
              <a:t>Will the task increase a sense of connection or support?</a:t>
            </a:r>
            <a:endParaRPr lang="en-US" sz="2300" kern="1200" dirty="0"/>
          </a:p>
        </p:txBody>
      </p:sp>
      <p:sp>
        <p:nvSpPr>
          <p:cNvPr id="10" name="Freeform: Shape 9">
            <a:extLst>
              <a:ext uri="{FF2B5EF4-FFF2-40B4-BE49-F238E27FC236}">
                <a16:creationId xmlns:a16="http://schemas.microsoft.com/office/drawing/2014/main" id="{29B0E9F9-FF0E-482C-9724-21BEFD683144}"/>
              </a:ext>
            </a:extLst>
          </p:cNvPr>
          <p:cNvSpPr/>
          <p:nvPr/>
        </p:nvSpPr>
        <p:spPr>
          <a:xfrm>
            <a:off x="7248993" y="2482414"/>
            <a:ext cx="3816806" cy="1447584"/>
          </a:xfrm>
          <a:custGeom>
            <a:avLst/>
            <a:gdLst>
              <a:gd name="connsiteX0" fmla="*/ 0 w 3816806"/>
              <a:gd name="connsiteY0" fmla="*/ 361896 h 1447584"/>
              <a:gd name="connsiteX1" fmla="*/ 3093014 w 3816806"/>
              <a:gd name="connsiteY1" fmla="*/ 361896 h 1447584"/>
              <a:gd name="connsiteX2" fmla="*/ 3093014 w 3816806"/>
              <a:gd name="connsiteY2" fmla="*/ 0 h 1447584"/>
              <a:gd name="connsiteX3" fmla="*/ 3816806 w 3816806"/>
              <a:gd name="connsiteY3" fmla="*/ 723792 h 1447584"/>
              <a:gd name="connsiteX4" fmla="*/ 3093014 w 3816806"/>
              <a:gd name="connsiteY4" fmla="*/ 1447584 h 1447584"/>
              <a:gd name="connsiteX5" fmla="*/ 3093014 w 3816806"/>
              <a:gd name="connsiteY5" fmla="*/ 1085688 h 1447584"/>
              <a:gd name="connsiteX6" fmla="*/ 0 w 3816806"/>
              <a:gd name="connsiteY6" fmla="*/ 1085688 h 1447584"/>
              <a:gd name="connsiteX7" fmla="*/ 0 w 3816806"/>
              <a:gd name="connsiteY7" fmla="*/ 361896 h 144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6806" h="1447584">
                <a:moveTo>
                  <a:pt x="0" y="361896"/>
                </a:moveTo>
                <a:lnTo>
                  <a:pt x="3093014" y="361896"/>
                </a:lnTo>
                <a:lnTo>
                  <a:pt x="3093014" y="0"/>
                </a:lnTo>
                <a:lnTo>
                  <a:pt x="3816806" y="723792"/>
                </a:lnTo>
                <a:lnTo>
                  <a:pt x="3093014" y="1447584"/>
                </a:lnTo>
                <a:lnTo>
                  <a:pt x="3093014" y="1085688"/>
                </a:lnTo>
                <a:lnTo>
                  <a:pt x="0" y="1085688"/>
                </a:lnTo>
                <a:lnTo>
                  <a:pt x="0" y="361896"/>
                </a:lnTo>
                <a:close/>
              </a:path>
            </a:pathLst>
          </a:custGeom>
        </p:spPr>
        <p:style>
          <a:lnRef idx="2">
            <a:schemeClr val="lt1">
              <a:hueOff val="0"/>
              <a:satOff val="0"/>
              <a:lumOff val="0"/>
              <a:alphaOff val="0"/>
            </a:schemeClr>
          </a:lnRef>
          <a:fillRef idx="1">
            <a:schemeClr val="accent4">
              <a:hueOff val="7484979"/>
              <a:satOff val="-41387"/>
              <a:lumOff val="-3529"/>
              <a:alphaOff val="0"/>
            </a:schemeClr>
          </a:fillRef>
          <a:effectRef idx="0">
            <a:schemeClr val="accent4">
              <a:hueOff val="7484979"/>
              <a:satOff val="-41387"/>
              <a:lumOff val="-3529"/>
              <a:alphaOff val="0"/>
            </a:schemeClr>
          </a:effectRef>
          <a:fontRef idx="minor">
            <a:schemeClr val="lt1"/>
          </a:fontRef>
        </p:style>
        <p:txBody>
          <a:bodyPr spcFirstLastPara="0" vert="horz" wrap="square" lIns="102870" tIns="464766" rIns="615896" bIns="591700" numCol="1" spcCol="1270" anchor="ctr" anchorCtr="0">
            <a:noAutofit/>
          </a:bodyPr>
          <a:lstStyle/>
          <a:p>
            <a:pPr marL="0" lvl="0" indent="0" algn="l" defTabSz="1200150">
              <a:lnSpc>
                <a:spcPct val="90000"/>
              </a:lnSpc>
              <a:spcBef>
                <a:spcPct val="0"/>
              </a:spcBef>
              <a:spcAft>
                <a:spcPct val="35000"/>
              </a:spcAft>
              <a:buNone/>
            </a:pPr>
            <a:r>
              <a:rPr lang="en-US" sz="2700" kern="1200" dirty="0"/>
              <a:t>Spirit</a:t>
            </a:r>
          </a:p>
        </p:txBody>
      </p:sp>
      <p:sp>
        <p:nvSpPr>
          <p:cNvPr id="11" name="Freeform: Shape 10">
            <a:extLst>
              <a:ext uri="{FF2B5EF4-FFF2-40B4-BE49-F238E27FC236}">
                <a16:creationId xmlns:a16="http://schemas.microsoft.com/office/drawing/2014/main" id="{19FAF832-09E2-4C7C-AFA2-2C4C489B84C5}"/>
              </a:ext>
            </a:extLst>
          </p:cNvPr>
          <p:cNvSpPr/>
          <p:nvPr/>
        </p:nvSpPr>
        <p:spPr>
          <a:xfrm>
            <a:off x="7248993" y="3598711"/>
            <a:ext cx="3061396" cy="2747769"/>
          </a:xfrm>
          <a:custGeom>
            <a:avLst/>
            <a:gdLst>
              <a:gd name="connsiteX0" fmla="*/ 0 w 3061396"/>
              <a:gd name="connsiteY0" fmla="*/ 0 h 2747769"/>
              <a:gd name="connsiteX1" fmla="*/ 3061396 w 3061396"/>
              <a:gd name="connsiteY1" fmla="*/ 0 h 2747769"/>
              <a:gd name="connsiteX2" fmla="*/ 3061396 w 3061396"/>
              <a:gd name="connsiteY2" fmla="*/ 2747769 h 2747769"/>
              <a:gd name="connsiteX3" fmla="*/ 0 w 3061396"/>
              <a:gd name="connsiteY3" fmla="*/ 2747769 h 2747769"/>
              <a:gd name="connsiteX4" fmla="*/ 0 w 3061396"/>
              <a:gd name="connsiteY4" fmla="*/ 0 h 2747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96" h="2747769">
                <a:moveTo>
                  <a:pt x="0" y="0"/>
                </a:moveTo>
                <a:lnTo>
                  <a:pt x="3061396" y="0"/>
                </a:lnTo>
                <a:lnTo>
                  <a:pt x="3061396" y="2747769"/>
                </a:lnTo>
                <a:lnTo>
                  <a:pt x="0" y="2747769"/>
                </a:lnTo>
                <a:lnTo>
                  <a:pt x="0" y="0"/>
                </a:lnTo>
                <a:close/>
              </a:path>
            </a:pathLst>
          </a:custGeom>
        </p:spPr>
        <p:style>
          <a:lnRef idx="2">
            <a:schemeClr val="accent4">
              <a:hueOff val="7484979"/>
              <a:satOff val="-41387"/>
              <a:lumOff val="-3529"/>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Will this task allow for genuine mutuality?</a:t>
            </a:r>
          </a:p>
          <a:p>
            <a:pPr marL="0" lvl="0" indent="0" algn="l" defTabSz="1022350">
              <a:lnSpc>
                <a:spcPct val="90000"/>
              </a:lnSpc>
              <a:spcBef>
                <a:spcPct val="0"/>
              </a:spcBef>
              <a:spcAft>
                <a:spcPct val="35000"/>
              </a:spcAft>
              <a:buNone/>
            </a:pPr>
            <a:r>
              <a:rPr lang="en-US" sz="2300" kern="1200" dirty="0"/>
              <a:t>Is the task about the process or the outcome?</a:t>
            </a:r>
          </a:p>
          <a:p>
            <a:pPr marL="0" lvl="0" indent="0" algn="l" defTabSz="1022350">
              <a:lnSpc>
                <a:spcPct val="90000"/>
              </a:lnSpc>
              <a:spcBef>
                <a:spcPct val="0"/>
              </a:spcBef>
              <a:spcAft>
                <a:spcPct val="35000"/>
              </a:spcAft>
              <a:buNone/>
            </a:pPr>
            <a:r>
              <a:rPr lang="en-US" sz="2300" kern="1200" dirty="0"/>
              <a:t>Does the client have true choice?</a:t>
            </a:r>
          </a:p>
        </p:txBody>
      </p:sp>
    </p:spTree>
    <p:extLst>
      <p:ext uri="{BB962C8B-B14F-4D97-AF65-F5344CB8AC3E}">
        <p14:creationId xmlns:p14="http://schemas.microsoft.com/office/powerpoint/2010/main" val="351464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irror&#10;&#10;Description automatically generated">
            <a:extLst>
              <a:ext uri="{FF2B5EF4-FFF2-40B4-BE49-F238E27FC236}">
                <a16:creationId xmlns:a16="http://schemas.microsoft.com/office/drawing/2014/main" id="{4FF2006B-D987-48A8-A99F-3B66D5F4AD4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594751" y="803063"/>
            <a:ext cx="7002498" cy="5251874"/>
          </a:xfrm>
          <a:prstGeom prst="rect">
            <a:avLst/>
          </a:prstGeom>
        </p:spPr>
      </p:pic>
      <p:sp>
        <p:nvSpPr>
          <p:cNvPr id="6" name="TextBox 5">
            <a:extLst>
              <a:ext uri="{FF2B5EF4-FFF2-40B4-BE49-F238E27FC236}">
                <a16:creationId xmlns:a16="http://schemas.microsoft.com/office/drawing/2014/main" id="{8AC0EB75-7379-462E-9C63-C2E8FFD00E3C}"/>
              </a:ext>
            </a:extLst>
          </p:cNvPr>
          <p:cNvSpPr txBox="1"/>
          <p:nvPr/>
        </p:nvSpPr>
        <p:spPr>
          <a:xfrm>
            <a:off x="6971209" y="5854882"/>
            <a:ext cx="262604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unknowncystic.wordpress.com/2012/0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4149437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 y="-22"/>
            <a:ext cx="12191997" cy="6858022"/>
          </a:xfrm>
          <a:prstGeom prst="rect">
            <a:avLst/>
          </a:prstGeom>
        </p:spPr>
      </p:pic>
      <p:sp>
        <p:nvSpPr>
          <p:cNvPr id="11" name="Rectangle 10">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97938"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96006" y="643467"/>
            <a:ext cx="5452529" cy="3569242"/>
          </a:xfrm>
        </p:spPr>
        <p:txBody>
          <a:bodyPr anchor="t">
            <a:normAutofit/>
          </a:bodyPr>
          <a:lstStyle/>
          <a:p>
            <a:pPr algn="r"/>
            <a:r>
              <a:rPr lang="en-US" sz="6000" b="1">
                <a:solidFill>
                  <a:schemeClr val="bg1"/>
                </a:solidFill>
              </a:rPr>
              <a:t>Best Practices</a:t>
            </a:r>
          </a:p>
        </p:txBody>
      </p:sp>
      <p:sp>
        <p:nvSpPr>
          <p:cNvPr id="5" name="Subtitle 4">
            <a:extLst>
              <a:ext uri="{FF2B5EF4-FFF2-40B4-BE49-F238E27FC236}">
                <a16:creationId xmlns:a16="http://schemas.microsoft.com/office/drawing/2014/main" id="{3450D209-9A88-40F4-8249-01A41A177D3A}"/>
              </a:ext>
            </a:extLst>
          </p:cNvPr>
          <p:cNvSpPr>
            <a:spLocks noGrp="1"/>
          </p:cNvSpPr>
          <p:nvPr>
            <p:ph type="subTitle" idx="1"/>
          </p:nvPr>
        </p:nvSpPr>
        <p:spPr>
          <a:xfrm>
            <a:off x="6099055" y="4551031"/>
            <a:ext cx="5449479" cy="1663493"/>
          </a:xfrm>
        </p:spPr>
        <p:txBody>
          <a:bodyPr anchor="b">
            <a:normAutofit/>
          </a:bodyPr>
          <a:lstStyle/>
          <a:p>
            <a:pPr algn="r"/>
            <a:endParaRPr lang="en-US" sz="2400">
              <a:solidFill>
                <a:schemeClr val="bg1"/>
              </a:solidFill>
            </a:endParaRPr>
          </a:p>
        </p:txBody>
      </p:sp>
    </p:spTree>
    <p:extLst>
      <p:ext uri="{BB962C8B-B14F-4D97-AF65-F5344CB8AC3E}">
        <p14:creationId xmlns:p14="http://schemas.microsoft.com/office/powerpoint/2010/main" val="863746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BD53A2-1265-4AA0-AA36-9F41270D227E}"/>
              </a:ext>
            </a:extLst>
          </p:cNvPr>
          <p:cNvSpPr>
            <a:spLocks noGrp="1"/>
          </p:cNvSpPr>
          <p:nvPr>
            <p:ph idx="1"/>
          </p:nvPr>
        </p:nvSpPr>
        <p:spPr>
          <a:xfrm>
            <a:off x="419100" y="542441"/>
            <a:ext cx="2616201" cy="5902506"/>
          </a:xfrm>
        </p:spPr>
        <p:txBody>
          <a:bodyPr>
            <a:normAutofit lnSpcReduction="10000"/>
          </a:bodyPr>
          <a:lstStyle/>
          <a:p>
            <a:pPr marR="0" lvl="0">
              <a:lnSpc>
                <a:spcPct val="100000"/>
              </a:lnSpc>
              <a:spcBef>
                <a:spcPts val="0"/>
              </a:spcBef>
              <a:spcAft>
                <a:spcPts val="0"/>
              </a:spcAft>
              <a:buFont typeface="Wingdings" panose="05000000000000000000" pitchFamily="2" charset="2"/>
              <a:buChar char="ü"/>
            </a:pPr>
            <a:r>
              <a:rPr lang="en-US" sz="1700" dirty="0">
                <a:solidFill>
                  <a:schemeClr val="tx1">
                    <a:lumMod val="85000"/>
                    <a:lumOff val="15000"/>
                  </a:schemeClr>
                </a:solidFill>
                <a:effectLst/>
                <a:ea typeface="Calibri" panose="020F0502020204030204" pitchFamily="34" charset="0"/>
                <a:cs typeface="Times New Roman" panose="02020603050405020304" pitchFamily="18" charset="0"/>
              </a:rPr>
              <a:t>Understand the expectations and challenges peer specialists face in the criminal justice field.</a:t>
            </a:r>
          </a:p>
          <a:p>
            <a:pPr marR="0" lvl="0">
              <a:lnSpc>
                <a:spcPct val="100000"/>
              </a:lnSpc>
              <a:spcBef>
                <a:spcPts val="0"/>
              </a:spcBef>
              <a:spcAft>
                <a:spcPts val="0"/>
              </a:spcAft>
              <a:buFont typeface="Wingdings" panose="05000000000000000000" pitchFamily="2" charset="2"/>
              <a:buChar char="ü"/>
            </a:pPr>
            <a:endParaRPr lang="en-US" sz="1700" dirty="0">
              <a:solidFill>
                <a:schemeClr val="tx1">
                  <a:lumMod val="85000"/>
                  <a:lumOff val="15000"/>
                </a:schemeClr>
              </a:solidFill>
              <a:effectLst/>
              <a:ea typeface="Calibri" panose="020F0502020204030204" pitchFamily="34" charset="0"/>
              <a:cs typeface="Times New Roman" panose="02020603050405020304" pitchFamily="18" charset="0"/>
            </a:endParaRPr>
          </a:p>
          <a:p>
            <a:pPr lvl="0">
              <a:lnSpc>
                <a:spcPct val="100000"/>
              </a:lnSpc>
              <a:spcBef>
                <a:spcPts val="0"/>
              </a:spcBef>
              <a:buFont typeface="Wingdings" panose="05000000000000000000" pitchFamily="2" charset="2"/>
              <a:buChar char="ü"/>
            </a:pPr>
            <a:r>
              <a:rPr lang="en-US" sz="1700" dirty="0">
                <a:solidFill>
                  <a:schemeClr val="tx1">
                    <a:lumMod val="85000"/>
                    <a:lumOff val="15000"/>
                  </a:schemeClr>
                </a:solidFill>
                <a:ea typeface="Calibri" panose="020F0502020204030204" pitchFamily="34" charset="0"/>
                <a:cs typeface="Times New Roman" panose="02020603050405020304" pitchFamily="18" charset="0"/>
              </a:rPr>
              <a:t>Identify which roles are appropriate </a:t>
            </a:r>
            <a:r>
              <a:rPr lang="en-US" sz="1700" dirty="0">
                <a:solidFill>
                  <a:schemeClr val="tx1">
                    <a:lumMod val="85000"/>
                    <a:lumOff val="15000"/>
                  </a:schemeClr>
                </a:solidFill>
                <a:effectLst/>
                <a:ea typeface="Calibri" panose="020F0502020204030204" pitchFamily="34" charset="0"/>
                <a:cs typeface="Times New Roman" panose="02020603050405020304" pitchFamily="18" charset="0"/>
              </a:rPr>
              <a:t> for a peer specialist in the criminal justice field.</a:t>
            </a:r>
          </a:p>
          <a:p>
            <a:pPr marR="0" lvl="0">
              <a:lnSpc>
                <a:spcPct val="100000"/>
              </a:lnSpc>
              <a:spcBef>
                <a:spcPts val="0"/>
              </a:spcBef>
              <a:spcAft>
                <a:spcPts val="0"/>
              </a:spcAft>
              <a:buFont typeface="Wingdings" panose="05000000000000000000" pitchFamily="2" charset="2"/>
              <a:buChar char="ü"/>
            </a:pPr>
            <a:endParaRPr lang="en-US" sz="1700" dirty="0">
              <a:solidFill>
                <a:schemeClr val="tx1">
                  <a:lumMod val="85000"/>
                  <a:lumOff val="15000"/>
                </a:schemeClr>
              </a:solidFill>
              <a:effectLst/>
              <a:ea typeface="Calibri" panose="020F0502020204030204" pitchFamily="34" charset="0"/>
              <a:cs typeface="Times New Roman" panose="02020603050405020304" pitchFamily="18" charset="0"/>
            </a:endParaRPr>
          </a:p>
          <a:p>
            <a:pPr marR="0" lvl="0">
              <a:lnSpc>
                <a:spcPct val="100000"/>
              </a:lnSpc>
              <a:spcBef>
                <a:spcPts val="0"/>
              </a:spcBef>
              <a:spcAft>
                <a:spcPts val="800"/>
              </a:spcAft>
              <a:buFont typeface="Wingdings" panose="05000000000000000000" pitchFamily="2" charset="2"/>
              <a:buChar char="ü"/>
            </a:pPr>
            <a:r>
              <a:rPr lang="en-US" sz="1700" dirty="0">
                <a:solidFill>
                  <a:schemeClr val="tx1">
                    <a:lumMod val="85000"/>
                    <a:lumOff val="15000"/>
                  </a:schemeClr>
                </a:solidFill>
                <a:effectLst/>
                <a:ea typeface="Calibri" panose="020F0502020204030204" pitchFamily="34" charset="0"/>
                <a:cs typeface="Times New Roman" panose="02020603050405020304" pitchFamily="18" charset="0"/>
              </a:rPr>
              <a:t>Explore best practices for both supervision and quality assurance of peer support programming.</a:t>
            </a:r>
          </a:p>
          <a:p>
            <a:pPr marR="0" lvl="0">
              <a:lnSpc>
                <a:spcPct val="100000"/>
              </a:lnSpc>
              <a:spcBef>
                <a:spcPts val="0"/>
              </a:spcBef>
              <a:spcAft>
                <a:spcPts val="800"/>
              </a:spcAft>
              <a:buFont typeface="Wingdings" panose="05000000000000000000" pitchFamily="2" charset="2"/>
              <a:buChar char="ü"/>
            </a:pPr>
            <a:endParaRPr lang="en-US" sz="1700" dirty="0">
              <a:solidFill>
                <a:schemeClr val="tx1">
                  <a:lumMod val="85000"/>
                  <a:lumOff val="15000"/>
                </a:schemeClr>
              </a:solidFill>
              <a:ea typeface="Calibri" panose="020F0502020204030204" pitchFamily="34" charset="0"/>
              <a:cs typeface="Times New Roman" panose="02020603050405020304" pitchFamily="18" charset="0"/>
            </a:endParaRPr>
          </a:p>
          <a:p>
            <a:pPr marR="0" lvl="0">
              <a:lnSpc>
                <a:spcPct val="100000"/>
              </a:lnSpc>
              <a:spcBef>
                <a:spcPts val="0"/>
              </a:spcBef>
              <a:spcAft>
                <a:spcPts val="800"/>
              </a:spcAft>
              <a:buFont typeface="Wingdings" panose="05000000000000000000" pitchFamily="2" charset="2"/>
              <a:buChar char="ü"/>
            </a:pPr>
            <a:r>
              <a:rPr lang="en-US" sz="1700" dirty="0">
                <a:solidFill>
                  <a:schemeClr val="tx1">
                    <a:lumMod val="85000"/>
                    <a:lumOff val="15000"/>
                  </a:schemeClr>
                </a:solidFill>
                <a:effectLst/>
                <a:ea typeface="Calibri" panose="020F0502020204030204" pitchFamily="34" charset="0"/>
                <a:cs typeface="Times New Roman" panose="02020603050405020304" pitchFamily="18" charset="0"/>
              </a:rPr>
              <a:t>Consider ways that peer support can maximize the effectiveness </a:t>
            </a:r>
            <a:r>
              <a:rPr lang="en-US" sz="1600" dirty="0">
                <a:solidFill>
                  <a:schemeClr val="tx1">
                    <a:lumMod val="85000"/>
                    <a:lumOff val="15000"/>
                  </a:schemeClr>
                </a:solidFill>
                <a:effectLst/>
                <a:ea typeface="Calibri" panose="020F0502020204030204" pitchFamily="34" charset="0"/>
                <a:cs typeface="Times New Roman" panose="02020603050405020304" pitchFamily="18" charset="0"/>
              </a:rPr>
              <a:t>of existing programming.</a:t>
            </a:r>
          </a:p>
          <a:p>
            <a:pPr>
              <a:lnSpc>
                <a:spcPct val="100000"/>
              </a:lnSpc>
            </a:pPr>
            <a:endParaRPr lang="en-US" sz="1000" dirty="0">
              <a:solidFill>
                <a:schemeClr val="tx1">
                  <a:lumMod val="85000"/>
                  <a:lumOff val="15000"/>
                </a:schemeClr>
              </a:solidFill>
            </a:endParaRPr>
          </a:p>
        </p:txBody>
      </p:sp>
      <p:sp>
        <p:nvSpPr>
          <p:cNvPr id="17" name="Rectangle 16">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5" name="Picture 4" descr="A picture containing person, holding, ball, playing&#10;&#10;Description automatically generated">
            <a:extLst>
              <a:ext uri="{FF2B5EF4-FFF2-40B4-BE49-F238E27FC236}">
                <a16:creationId xmlns:a16="http://schemas.microsoft.com/office/drawing/2014/main" id="{B382BEF1-D35B-44A0-97E5-B837AD56D58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49422" y="1027563"/>
            <a:ext cx="7237877" cy="4831282"/>
          </a:xfrm>
          <a:prstGeom prst="rect">
            <a:avLst/>
          </a:prstGeom>
        </p:spPr>
      </p:pic>
      <p:sp>
        <p:nvSpPr>
          <p:cNvPr id="6" name="TextBox 5">
            <a:extLst>
              <a:ext uri="{FF2B5EF4-FFF2-40B4-BE49-F238E27FC236}">
                <a16:creationId xmlns:a16="http://schemas.microsoft.com/office/drawing/2014/main" id="{C5EA5789-CDF1-4437-987C-45F89A568C83}"/>
              </a:ext>
            </a:extLst>
          </p:cNvPr>
          <p:cNvSpPr txBox="1"/>
          <p:nvPr/>
        </p:nvSpPr>
        <p:spPr>
          <a:xfrm>
            <a:off x="9166097" y="6244892"/>
            <a:ext cx="2606803" cy="200055"/>
          </a:xfrm>
          <a:prstGeom prst="rect">
            <a:avLst/>
          </a:prstGeom>
          <a:noFill/>
        </p:spPr>
        <p:txBody>
          <a:bodyPr wrap="none" rtlCol="0">
            <a:spAutoFit/>
          </a:bodyPr>
          <a:lstStyle/>
          <a:p>
            <a:pPr algn="r">
              <a:spcAft>
                <a:spcPts val="600"/>
              </a:spcAft>
            </a:pPr>
            <a:r>
              <a:rPr lang="en-US" sz="700" dirty="0">
                <a:solidFill>
                  <a:schemeClr val="bg1"/>
                </a:solidFill>
                <a:hlinkClick r:id="rId3" tooltip="http://www.thebluediamondgallery.com/handwriting/o/objectives.html">
                  <a:extLst>
                    <a:ext uri="{A12FA001-AC4F-418D-AE19-62706E023703}">
                      <ahyp:hlinkClr xmlns:ahyp="http://schemas.microsoft.com/office/drawing/2018/hyperlinkcolor" val="tx"/>
                    </a:ext>
                  </a:extLst>
                </a:hlinkClick>
              </a:rPr>
              <a:t>This Photo</a:t>
            </a:r>
            <a:r>
              <a:rPr lang="en-US" sz="700" dirty="0">
                <a:solidFill>
                  <a:schemeClr val="bg1"/>
                </a:solidFill>
              </a:rPr>
              <a:t> by Unknown Author is licensed under </a:t>
            </a:r>
            <a:r>
              <a:rPr lang="en-US" sz="700" dirty="0">
                <a:solidFill>
                  <a:schemeClr val="bg1"/>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dirty="0">
              <a:solidFill>
                <a:schemeClr val="bg1"/>
              </a:solidFill>
            </a:endParaRPr>
          </a:p>
        </p:txBody>
      </p:sp>
    </p:spTree>
    <p:extLst>
      <p:ext uri="{BB962C8B-B14F-4D97-AF65-F5344CB8AC3E}">
        <p14:creationId xmlns:p14="http://schemas.microsoft.com/office/powerpoint/2010/main" val="36465720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irthday, looking, table, cake&#10;&#10;Description automatically generated">
            <a:extLst>
              <a:ext uri="{FF2B5EF4-FFF2-40B4-BE49-F238E27FC236}">
                <a16:creationId xmlns:a16="http://schemas.microsoft.com/office/drawing/2014/main" id="{E4D5411A-82FF-4A0E-9AF0-E335D316D83D}"/>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saturation sat="25000"/>
                    </a14:imgEffect>
                  </a14:imgLayer>
                </a14:imgProps>
              </a:ext>
              <a:ext uri="{837473B0-CC2E-450A-ABE3-18F120FF3D39}">
                <a1611:picAttrSrcUrl xmlns:a1611="http://schemas.microsoft.com/office/drawing/2016/11/main" r:id="rId4"/>
              </a:ext>
            </a:extLst>
          </a:blip>
          <a:stretch>
            <a:fillRect/>
          </a:stretch>
        </p:blipFill>
        <p:spPr>
          <a:xfrm>
            <a:off x="2206509" y="321297"/>
            <a:ext cx="7778981" cy="6215406"/>
          </a:xfrm>
          <a:prstGeom prst="rect">
            <a:avLst/>
          </a:prstGeom>
        </p:spPr>
      </p:pic>
      <p:sp>
        <p:nvSpPr>
          <p:cNvPr id="5" name="TextBox 4">
            <a:extLst>
              <a:ext uri="{FF2B5EF4-FFF2-40B4-BE49-F238E27FC236}">
                <a16:creationId xmlns:a16="http://schemas.microsoft.com/office/drawing/2014/main" id="{153453EA-EDB8-4FC6-AE10-3A382361156E}"/>
              </a:ext>
            </a:extLst>
          </p:cNvPr>
          <p:cNvSpPr txBox="1"/>
          <p:nvPr/>
        </p:nvSpPr>
        <p:spPr>
          <a:xfrm>
            <a:off x="2206510" y="6558331"/>
            <a:ext cx="7477638" cy="230832"/>
          </a:xfrm>
          <a:prstGeom prst="rect">
            <a:avLst/>
          </a:prstGeom>
          <a:noFill/>
        </p:spPr>
        <p:txBody>
          <a:bodyPr wrap="square" rtlCol="0">
            <a:spAutoFit/>
          </a:bodyPr>
          <a:lstStyle/>
          <a:p>
            <a:r>
              <a:rPr lang="en-US" sz="900">
                <a:hlinkClick r:id="rId4" tooltip="http://www.pngall.com/team-work-png"/>
              </a:rPr>
              <a:t>This Photo</a:t>
            </a:r>
            <a:r>
              <a:rPr lang="en-US" sz="900"/>
              <a:t> by Unknown Author is licensed under </a:t>
            </a:r>
            <a:r>
              <a:rPr lang="en-US" sz="900">
                <a:hlinkClick r:id="rId5" tooltip="https://creativecommons.org/licenses/by-nc/3.0/"/>
              </a:rPr>
              <a:t>CC BY-NC</a:t>
            </a:r>
            <a:endParaRPr lang="en-US" sz="900"/>
          </a:p>
        </p:txBody>
      </p:sp>
      <p:sp>
        <p:nvSpPr>
          <p:cNvPr id="2" name="Title 1">
            <a:extLst>
              <a:ext uri="{FF2B5EF4-FFF2-40B4-BE49-F238E27FC236}">
                <a16:creationId xmlns:a16="http://schemas.microsoft.com/office/drawing/2014/main" id="{56F42A88-F9FD-4B49-8606-4F85A0E341F9}"/>
              </a:ext>
            </a:extLst>
          </p:cNvPr>
          <p:cNvSpPr>
            <a:spLocks noGrp="1"/>
          </p:cNvSpPr>
          <p:nvPr>
            <p:ph type="title"/>
          </p:nvPr>
        </p:nvSpPr>
        <p:spPr/>
        <p:txBody>
          <a:bodyPr/>
          <a:lstStyle/>
          <a:p>
            <a:r>
              <a:rPr lang="en-US" dirty="0"/>
              <a:t>Organizational Culture</a:t>
            </a:r>
          </a:p>
        </p:txBody>
      </p:sp>
      <p:sp>
        <p:nvSpPr>
          <p:cNvPr id="7" name="Content Placeholder 6">
            <a:extLst>
              <a:ext uri="{FF2B5EF4-FFF2-40B4-BE49-F238E27FC236}">
                <a16:creationId xmlns:a16="http://schemas.microsoft.com/office/drawing/2014/main" id="{85C62BE2-0ACA-40CF-BC73-776B9A11D3DC}"/>
              </a:ext>
            </a:extLst>
          </p:cNvPr>
          <p:cNvSpPr>
            <a:spLocks noGrp="1"/>
          </p:cNvSpPr>
          <p:nvPr>
            <p:ph sz="half" idx="2"/>
          </p:nvPr>
        </p:nvSpPr>
        <p:spPr>
          <a:xfrm>
            <a:off x="1069848" y="2161956"/>
            <a:ext cx="4663440" cy="3881172"/>
          </a:xfrm>
        </p:spPr>
        <p:txBody>
          <a:bodyPr>
            <a:noAutofit/>
          </a:bodyPr>
          <a:lstStyle/>
          <a:p>
            <a:pPr algn="l"/>
            <a:r>
              <a:rPr lang="en-US" sz="2000" b="0" i="0" u="none" strike="noStrike" baseline="0" dirty="0"/>
              <a:t>“Experience shows that having strategic support for the development of peer roles is vital. Having </a:t>
            </a:r>
            <a:r>
              <a:rPr lang="en-US" sz="2000" b="1" i="0" strike="noStrike" baseline="0" dirty="0"/>
              <a:t>senior management who champion the role shows leadership and organizational commitment. </a:t>
            </a:r>
            <a:r>
              <a:rPr lang="en-US" sz="2000" b="0" i="0" u="none" strike="noStrike" baseline="0" dirty="0"/>
              <a:t>Successful implementation is enhanced where teams and organizations are well informed about the peer worker role, and </a:t>
            </a:r>
            <a:r>
              <a:rPr lang="en-US" sz="2000" b="1" i="0" strike="noStrike" baseline="0" dirty="0"/>
              <a:t>supportive of its development at all levels.”</a:t>
            </a:r>
            <a:endParaRPr lang="en-US" sz="2000" b="1" dirty="0"/>
          </a:p>
        </p:txBody>
      </p:sp>
      <p:sp>
        <p:nvSpPr>
          <p:cNvPr id="8" name="Text Placeholder 7">
            <a:extLst>
              <a:ext uri="{FF2B5EF4-FFF2-40B4-BE49-F238E27FC236}">
                <a16:creationId xmlns:a16="http://schemas.microsoft.com/office/drawing/2014/main" id="{AFD55752-9514-4BE8-88BF-69A2FF8ECBDF}"/>
              </a:ext>
            </a:extLst>
          </p:cNvPr>
          <p:cNvSpPr>
            <a:spLocks noGrp="1"/>
          </p:cNvSpPr>
          <p:nvPr>
            <p:ph type="body" sz="quarter" idx="3"/>
          </p:nvPr>
        </p:nvSpPr>
        <p:spPr>
          <a:xfrm>
            <a:off x="6458712" y="1694154"/>
            <a:ext cx="4663440" cy="640080"/>
          </a:xfrm>
        </p:spPr>
        <p:txBody>
          <a:bodyPr/>
          <a:lstStyle/>
          <a:p>
            <a:r>
              <a:rPr lang="en-US" dirty="0"/>
              <a:t>Best Practice</a:t>
            </a:r>
          </a:p>
        </p:txBody>
      </p:sp>
      <p:sp>
        <p:nvSpPr>
          <p:cNvPr id="9" name="Content Placeholder 8">
            <a:extLst>
              <a:ext uri="{FF2B5EF4-FFF2-40B4-BE49-F238E27FC236}">
                <a16:creationId xmlns:a16="http://schemas.microsoft.com/office/drawing/2014/main" id="{7C90DF7C-495E-48AF-8305-A4283EBE45E0}"/>
              </a:ext>
            </a:extLst>
          </p:cNvPr>
          <p:cNvSpPr>
            <a:spLocks noGrp="1"/>
          </p:cNvSpPr>
          <p:nvPr>
            <p:ph sz="quarter" idx="4"/>
          </p:nvPr>
        </p:nvSpPr>
        <p:spPr>
          <a:xfrm>
            <a:off x="6458712" y="2334234"/>
            <a:ext cx="4663440" cy="3881171"/>
          </a:xfrm>
        </p:spPr>
        <p:txBody>
          <a:bodyPr>
            <a:normAutofit fontScale="92500" lnSpcReduction="10000"/>
          </a:bodyPr>
          <a:lstStyle/>
          <a:p>
            <a:r>
              <a:rPr lang="en-US" dirty="0"/>
              <a:t>Educate all levels of the agency on peer support</a:t>
            </a:r>
          </a:p>
          <a:p>
            <a:pPr lvl="1"/>
            <a:r>
              <a:rPr lang="en-US" dirty="0"/>
              <a:t>Board of Directors</a:t>
            </a:r>
          </a:p>
          <a:p>
            <a:pPr lvl="1"/>
            <a:r>
              <a:rPr lang="en-US" dirty="0"/>
              <a:t>Executive Director</a:t>
            </a:r>
          </a:p>
          <a:p>
            <a:pPr lvl="1"/>
            <a:r>
              <a:rPr lang="en-US" dirty="0"/>
              <a:t>Management</a:t>
            </a:r>
          </a:p>
          <a:p>
            <a:r>
              <a:rPr lang="en-US" dirty="0"/>
              <a:t>Education and workshops should be a shared responsibility of leadership and peer support</a:t>
            </a:r>
          </a:p>
          <a:p>
            <a:r>
              <a:rPr lang="en-US" dirty="0"/>
              <a:t>Conduct an Agency Self Assessment</a:t>
            </a:r>
          </a:p>
          <a:p>
            <a:pPr lvl="1"/>
            <a:r>
              <a:rPr lang="en-US" i="1" dirty="0"/>
              <a:t>A Provider’s Handbook on Developing and Implementing Peer Roles</a:t>
            </a:r>
          </a:p>
          <a:p>
            <a:r>
              <a:rPr lang="en-US" dirty="0"/>
              <a:t>Use the introduction of peer support as a new lens to reexamine your agency</a:t>
            </a:r>
          </a:p>
        </p:txBody>
      </p:sp>
      <p:sp>
        <p:nvSpPr>
          <p:cNvPr id="11" name="Text Placeholder 10">
            <a:extLst>
              <a:ext uri="{FF2B5EF4-FFF2-40B4-BE49-F238E27FC236}">
                <a16:creationId xmlns:a16="http://schemas.microsoft.com/office/drawing/2014/main" id="{E89E0CFC-DB08-4969-B456-B792E6C311F7}"/>
              </a:ext>
            </a:extLst>
          </p:cNvPr>
          <p:cNvSpPr>
            <a:spLocks noGrp="1"/>
          </p:cNvSpPr>
          <p:nvPr>
            <p:ph type="body" idx="1"/>
          </p:nvPr>
        </p:nvSpPr>
        <p:spPr>
          <a:xfrm>
            <a:off x="1069848" y="1694154"/>
            <a:ext cx="4663440" cy="640080"/>
          </a:xfrm>
        </p:spPr>
        <p:txBody>
          <a:bodyPr/>
          <a:lstStyle/>
          <a:p>
            <a:r>
              <a:rPr lang="en-US" dirty="0"/>
              <a:t>Goal</a:t>
            </a:r>
          </a:p>
        </p:txBody>
      </p:sp>
    </p:spTree>
    <p:extLst>
      <p:ext uri="{BB962C8B-B14F-4D97-AF65-F5344CB8AC3E}">
        <p14:creationId xmlns:p14="http://schemas.microsoft.com/office/powerpoint/2010/main" val="95573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gineering drawing&#10;&#10;Description automatically generated">
            <a:extLst>
              <a:ext uri="{FF2B5EF4-FFF2-40B4-BE49-F238E27FC236}">
                <a16:creationId xmlns:a16="http://schemas.microsoft.com/office/drawing/2014/main" id="{C0DE17A3-3EA3-4AD6-9A2C-030C51F3E68A}"/>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saturation sat="50000"/>
                    </a14:imgEffect>
                  </a14:imgLayer>
                </a14:imgProps>
              </a:ext>
              <a:ext uri="{837473B0-CC2E-450A-ABE3-18F120FF3D39}">
                <a1611:picAttrSrcUrl xmlns:a1611="http://schemas.microsoft.com/office/drawing/2016/11/main" r:id="rId4"/>
              </a:ext>
            </a:extLst>
          </a:blip>
          <a:stretch>
            <a:fillRect/>
          </a:stretch>
        </p:blipFill>
        <p:spPr>
          <a:xfrm>
            <a:off x="3048000" y="381000"/>
            <a:ext cx="6096000" cy="6096000"/>
          </a:xfrm>
          <a:prstGeom prst="rect">
            <a:avLst/>
          </a:prstGeom>
        </p:spPr>
      </p:pic>
      <p:sp>
        <p:nvSpPr>
          <p:cNvPr id="2" name="Title 1">
            <a:extLst>
              <a:ext uri="{FF2B5EF4-FFF2-40B4-BE49-F238E27FC236}">
                <a16:creationId xmlns:a16="http://schemas.microsoft.com/office/drawing/2014/main" id="{ED3A97BD-756A-4868-AFAD-BD9516DFC1AB}"/>
              </a:ext>
            </a:extLst>
          </p:cNvPr>
          <p:cNvSpPr>
            <a:spLocks noGrp="1"/>
          </p:cNvSpPr>
          <p:nvPr>
            <p:ph type="title"/>
          </p:nvPr>
        </p:nvSpPr>
        <p:spPr/>
        <p:txBody>
          <a:bodyPr/>
          <a:lstStyle/>
          <a:p>
            <a:r>
              <a:rPr lang="en-US" dirty="0"/>
              <a:t>Policies &amp; Procedures</a:t>
            </a:r>
          </a:p>
        </p:txBody>
      </p:sp>
      <p:sp>
        <p:nvSpPr>
          <p:cNvPr id="6" name="Text Placeholder 5">
            <a:extLst>
              <a:ext uri="{FF2B5EF4-FFF2-40B4-BE49-F238E27FC236}">
                <a16:creationId xmlns:a16="http://schemas.microsoft.com/office/drawing/2014/main" id="{576B6003-A32B-4B87-8A35-77293BA3F657}"/>
              </a:ext>
            </a:extLst>
          </p:cNvPr>
          <p:cNvSpPr>
            <a:spLocks noGrp="1"/>
          </p:cNvSpPr>
          <p:nvPr>
            <p:ph type="body" idx="1"/>
          </p:nvPr>
        </p:nvSpPr>
        <p:spPr>
          <a:xfrm>
            <a:off x="1069848" y="1694154"/>
            <a:ext cx="4663440" cy="640080"/>
          </a:xfrm>
        </p:spPr>
        <p:txBody>
          <a:bodyPr/>
          <a:lstStyle/>
          <a:p>
            <a:r>
              <a:rPr lang="en-US" dirty="0"/>
              <a:t>Goal</a:t>
            </a:r>
          </a:p>
        </p:txBody>
      </p:sp>
      <p:sp>
        <p:nvSpPr>
          <p:cNvPr id="7" name="Content Placeholder 6">
            <a:extLst>
              <a:ext uri="{FF2B5EF4-FFF2-40B4-BE49-F238E27FC236}">
                <a16:creationId xmlns:a16="http://schemas.microsoft.com/office/drawing/2014/main" id="{1CC0B097-7339-4C85-9AA9-39E68B68E281}"/>
              </a:ext>
            </a:extLst>
          </p:cNvPr>
          <p:cNvSpPr>
            <a:spLocks noGrp="1"/>
          </p:cNvSpPr>
          <p:nvPr>
            <p:ph sz="half" idx="2"/>
          </p:nvPr>
        </p:nvSpPr>
        <p:spPr>
          <a:xfrm>
            <a:off x="1069848" y="2222696"/>
            <a:ext cx="4663440" cy="3992710"/>
          </a:xfrm>
        </p:spPr>
        <p:txBody>
          <a:bodyPr>
            <a:noAutofit/>
          </a:bodyPr>
          <a:lstStyle/>
          <a:p>
            <a:r>
              <a:rPr lang="en-US" dirty="0"/>
              <a:t>“The reality is that all employees have the potential to be good or bad at their jobs, or have personal issues that arise and impact their work. Anyone who has served as a manager in any field will know that. </a:t>
            </a:r>
            <a:r>
              <a:rPr lang="en-US" b="1" dirty="0"/>
              <a:t>Peer Specialists should not be treated any differently. While an organization may benefit from re-evaluating its policies to make sure they represent at least some degree of flexibility, fairness, and compassion toward their workforce, the policies should be applied across the board</a:t>
            </a:r>
            <a:r>
              <a:rPr lang="en-US" dirty="0"/>
              <a:t>. “</a:t>
            </a:r>
          </a:p>
        </p:txBody>
      </p:sp>
      <p:sp>
        <p:nvSpPr>
          <p:cNvPr id="8" name="Text Placeholder 7">
            <a:extLst>
              <a:ext uri="{FF2B5EF4-FFF2-40B4-BE49-F238E27FC236}">
                <a16:creationId xmlns:a16="http://schemas.microsoft.com/office/drawing/2014/main" id="{C381B388-EF0E-4E94-948F-920A9EE788E7}"/>
              </a:ext>
            </a:extLst>
          </p:cNvPr>
          <p:cNvSpPr>
            <a:spLocks noGrp="1"/>
          </p:cNvSpPr>
          <p:nvPr>
            <p:ph type="body" sz="quarter" idx="3"/>
          </p:nvPr>
        </p:nvSpPr>
        <p:spPr>
          <a:xfrm>
            <a:off x="6458712" y="1694154"/>
            <a:ext cx="4663440" cy="640080"/>
          </a:xfrm>
        </p:spPr>
        <p:txBody>
          <a:bodyPr/>
          <a:lstStyle/>
          <a:p>
            <a:r>
              <a:rPr lang="en-US" dirty="0"/>
              <a:t>Best Practice</a:t>
            </a:r>
          </a:p>
        </p:txBody>
      </p:sp>
      <p:sp>
        <p:nvSpPr>
          <p:cNvPr id="9" name="Content Placeholder 8">
            <a:extLst>
              <a:ext uri="{FF2B5EF4-FFF2-40B4-BE49-F238E27FC236}">
                <a16:creationId xmlns:a16="http://schemas.microsoft.com/office/drawing/2014/main" id="{512A1E8A-C632-45E3-833B-88365132AE55}"/>
              </a:ext>
            </a:extLst>
          </p:cNvPr>
          <p:cNvSpPr>
            <a:spLocks noGrp="1"/>
          </p:cNvSpPr>
          <p:nvPr>
            <p:ph sz="quarter" idx="4"/>
          </p:nvPr>
        </p:nvSpPr>
        <p:spPr>
          <a:xfrm>
            <a:off x="6458711" y="2222697"/>
            <a:ext cx="5375479" cy="4429894"/>
          </a:xfrm>
        </p:spPr>
        <p:txBody>
          <a:bodyPr>
            <a:normAutofit fontScale="92500" lnSpcReduction="10000"/>
          </a:bodyPr>
          <a:lstStyle/>
          <a:p>
            <a:r>
              <a:rPr lang="en-US" dirty="0"/>
              <a:t>Employment policies and practices should be uniform.</a:t>
            </a:r>
          </a:p>
          <a:p>
            <a:pPr lvl="1"/>
            <a:r>
              <a:rPr lang="en-US" dirty="0"/>
              <a:t>“</a:t>
            </a:r>
            <a:r>
              <a:rPr lang="en-US" b="0" u="none" strike="noStrike" baseline="0" dirty="0"/>
              <a:t>While it’s fine to ask people how they’re doing and to care if they seem to be having a hard time (just like anyone might with any other human being</a:t>
            </a:r>
            <a:r>
              <a:rPr lang="en-US" strike="noStrike" baseline="0" dirty="0"/>
              <a:t>), </a:t>
            </a:r>
            <a:r>
              <a:rPr lang="en-US" b="1" strike="noStrike" baseline="0" dirty="0"/>
              <a:t>it’s critical to not treat employees as fragile and to not get into a place of monitoring or assessing their well-being</a:t>
            </a:r>
            <a:r>
              <a:rPr lang="en-US" b="0" u="none" strike="noStrike" baseline="0" dirty="0"/>
              <a:t>. It is also not advisable to require </a:t>
            </a:r>
            <a:r>
              <a:rPr lang="en-US" b="1" strike="noStrike" baseline="0" dirty="0"/>
              <a:t>employees to complete wellness plans of any kind; this is a discriminatory practice and feeds into the idea that people working in peer roles are less capable than anyone else</a:t>
            </a:r>
            <a:r>
              <a:rPr lang="en-US" b="0" u="none" strike="noStrike" baseline="0" dirty="0"/>
              <a:t>.”</a:t>
            </a:r>
          </a:p>
          <a:p>
            <a:r>
              <a:rPr lang="en-US" dirty="0">
                <a:latin typeface="FranklinGothic-BookItalic"/>
              </a:rPr>
              <a:t>Opportunity to revisit policies from a fresh perspective</a:t>
            </a:r>
          </a:p>
          <a:p>
            <a:r>
              <a:rPr lang="en-US" dirty="0">
                <a:latin typeface="FranklinGothic-BookItalic"/>
              </a:rPr>
              <a:t>Approach from the perspective of universal design</a:t>
            </a:r>
          </a:p>
          <a:p>
            <a:r>
              <a:rPr lang="en-US" dirty="0">
                <a:latin typeface="FranklinGothic-BookItalic"/>
              </a:rPr>
              <a:t>Job duties/procedures must be specific to the role and expectation of peers in your organization</a:t>
            </a:r>
            <a:endParaRPr lang="en-US" dirty="0"/>
          </a:p>
        </p:txBody>
      </p:sp>
    </p:spTree>
    <p:extLst>
      <p:ext uri="{BB962C8B-B14F-4D97-AF65-F5344CB8AC3E}">
        <p14:creationId xmlns:p14="http://schemas.microsoft.com/office/powerpoint/2010/main" val="137873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computer, wearing, keyboard&#10;&#10;Description automatically generated">
            <a:extLst>
              <a:ext uri="{FF2B5EF4-FFF2-40B4-BE49-F238E27FC236}">
                <a16:creationId xmlns:a16="http://schemas.microsoft.com/office/drawing/2014/main" id="{398C24C3-B590-4A80-AA25-175163310135}"/>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saturation sat="50000"/>
                    </a14:imgEffect>
                  </a14:imgLayer>
                </a14:imgProps>
              </a:ext>
              <a:ext uri="{837473B0-CC2E-450A-ABE3-18F120FF3D39}">
                <a1611:picAttrSrcUrl xmlns:a1611="http://schemas.microsoft.com/office/drawing/2016/11/main" r:id="rId4"/>
              </a:ext>
            </a:extLst>
          </a:blip>
          <a:stretch>
            <a:fillRect/>
          </a:stretch>
        </p:blipFill>
        <p:spPr>
          <a:xfrm>
            <a:off x="2646253" y="232832"/>
            <a:ext cx="6167967" cy="6167967"/>
          </a:xfrm>
          <a:prstGeom prst="rect">
            <a:avLst/>
          </a:prstGeom>
        </p:spPr>
      </p:pic>
      <p:sp>
        <p:nvSpPr>
          <p:cNvPr id="2" name="Title 1">
            <a:extLst>
              <a:ext uri="{FF2B5EF4-FFF2-40B4-BE49-F238E27FC236}">
                <a16:creationId xmlns:a16="http://schemas.microsoft.com/office/drawing/2014/main" id="{684CE3CA-FAE3-4D2E-9ECD-D05B4FB0741E}"/>
              </a:ext>
            </a:extLst>
          </p:cNvPr>
          <p:cNvSpPr>
            <a:spLocks noGrp="1"/>
          </p:cNvSpPr>
          <p:nvPr>
            <p:ph type="title"/>
          </p:nvPr>
        </p:nvSpPr>
        <p:spPr/>
        <p:txBody>
          <a:bodyPr/>
          <a:lstStyle/>
          <a:p>
            <a:r>
              <a:rPr lang="en-US" dirty="0"/>
              <a:t>Supervision</a:t>
            </a:r>
          </a:p>
        </p:txBody>
      </p:sp>
      <p:sp>
        <p:nvSpPr>
          <p:cNvPr id="6" name="Text Placeholder 5">
            <a:extLst>
              <a:ext uri="{FF2B5EF4-FFF2-40B4-BE49-F238E27FC236}">
                <a16:creationId xmlns:a16="http://schemas.microsoft.com/office/drawing/2014/main" id="{5D366FE4-6507-4C45-866A-4BAD810C82A5}"/>
              </a:ext>
            </a:extLst>
          </p:cNvPr>
          <p:cNvSpPr>
            <a:spLocks noGrp="1"/>
          </p:cNvSpPr>
          <p:nvPr>
            <p:ph type="body" sz="quarter" idx="3"/>
          </p:nvPr>
        </p:nvSpPr>
        <p:spPr>
          <a:xfrm>
            <a:off x="5730238" y="1465554"/>
            <a:ext cx="4663440" cy="640080"/>
          </a:xfrm>
        </p:spPr>
        <p:txBody>
          <a:bodyPr/>
          <a:lstStyle/>
          <a:p>
            <a:r>
              <a:rPr lang="en-US" dirty="0"/>
              <a:t>Best Practice</a:t>
            </a:r>
          </a:p>
        </p:txBody>
      </p:sp>
      <p:sp>
        <p:nvSpPr>
          <p:cNvPr id="7" name="Content Placeholder 6">
            <a:extLst>
              <a:ext uri="{FF2B5EF4-FFF2-40B4-BE49-F238E27FC236}">
                <a16:creationId xmlns:a16="http://schemas.microsoft.com/office/drawing/2014/main" id="{69350A34-C4D8-4E53-BF62-E6E40B4F9E3A}"/>
              </a:ext>
            </a:extLst>
          </p:cNvPr>
          <p:cNvSpPr>
            <a:spLocks noGrp="1"/>
          </p:cNvSpPr>
          <p:nvPr>
            <p:ph sz="quarter" idx="4"/>
          </p:nvPr>
        </p:nvSpPr>
        <p:spPr>
          <a:xfrm>
            <a:off x="5730239" y="2014193"/>
            <a:ext cx="5819335" cy="4470445"/>
          </a:xfrm>
        </p:spPr>
        <p:txBody>
          <a:bodyPr>
            <a:normAutofit fontScale="92500" lnSpcReduction="10000"/>
          </a:bodyPr>
          <a:lstStyle/>
          <a:p>
            <a:r>
              <a:rPr lang="en-US" dirty="0"/>
              <a:t>Same as for other employees</a:t>
            </a:r>
          </a:p>
          <a:p>
            <a:pPr lvl="1"/>
            <a:r>
              <a:rPr lang="en-US" dirty="0"/>
              <a:t>“Supervision must be regular, accessible, and meaningful.”</a:t>
            </a:r>
          </a:p>
          <a:p>
            <a:pPr lvl="1"/>
            <a:r>
              <a:rPr lang="en-US" dirty="0"/>
              <a:t>Person centered; strengths based</a:t>
            </a:r>
          </a:p>
          <a:p>
            <a:pPr lvl="1"/>
            <a:r>
              <a:rPr lang="en-US" dirty="0"/>
              <a:t>Believe in the growth potential of staff</a:t>
            </a:r>
          </a:p>
          <a:p>
            <a:pPr lvl="1"/>
            <a:r>
              <a:rPr lang="en-US" dirty="0"/>
              <a:t>Clear and consistent expectations and accountability</a:t>
            </a:r>
          </a:p>
          <a:p>
            <a:r>
              <a:rPr lang="en-US" dirty="0"/>
              <a:t>Expect more supervision needs due to the nature of peer interactions</a:t>
            </a:r>
          </a:p>
          <a:p>
            <a:pPr lvl="1"/>
            <a:r>
              <a:rPr lang="en-US" dirty="0"/>
              <a:t>“Supervisors must be available for consultation at all times for peer providers, at least by phone”</a:t>
            </a:r>
          </a:p>
          <a:p>
            <a:r>
              <a:rPr lang="en-US" dirty="0"/>
              <a:t>Supervisor must work to understand the peer role and peer values</a:t>
            </a:r>
          </a:p>
          <a:p>
            <a:pPr lvl="1"/>
            <a:r>
              <a:rPr lang="en-US" dirty="0"/>
              <a:t>“</a:t>
            </a:r>
            <a:r>
              <a:rPr lang="en-US" b="0" i="0" u="none" strike="noStrike" baseline="0" dirty="0"/>
              <a:t>There is absolutely no question that the most qualified supervisor for someone working in a peer role is someone else who has also worked in a peer role”</a:t>
            </a:r>
            <a:endParaRPr lang="en-US" dirty="0"/>
          </a:p>
          <a:p>
            <a:pPr lvl="1"/>
            <a:r>
              <a:rPr lang="en-US" dirty="0"/>
              <a:t>Must be willing to stand up to organization to defend the unique role of peer support</a:t>
            </a:r>
          </a:p>
          <a:p>
            <a:pPr lvl="1"/>
            <a:endParaRPr lang="en-US" dirty="0"/>
          </a:p>
        </p:txBody>
      </p:sp>
      <p:sp>
        <p:nvSpPr>
          <p:cNvPr id="8" name="Text Placeholder 3">
            <a:extLst>
              <a:ext uri="{FF2B5EF4-FFF2-40B4-BE49-F238E27FC236}">
                <a16:creationId xmlns:a16="http://schemas.microsoft.com/office/drawing/2014/main" id="{152965F9-128A-4C50-8000-A0001DDE34D9}"/>
              </a:ext>
            </a:extLst>
          </p:cNvPr>
          <p:cNvSpPr txBox="1">
            <a:spLocks/>
          </p:cNvSpPr>
          <p:nvPr/>
        </p:nvSpPr>
        <p:spPr>
          <a:xfrm>
            <a:off x="1066800" y="1465554"/>
            <a:ext cx="4663440" cy="64008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1900" b="1" i="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r>
              <a:rPr lang="en-US" dirty="0"/>
              <a:t>Goal</a:t>
            </a:r>
          </a:p>
        </p:txBody>
      </p:sp>
      <p:sp>
        <p:nvSpPr>
          <p:cNvPr id="9" name="Content Placeholder 4">
            <a:extLst>
              <a:ext uri="{FF2B5EF4-FFF2-40B4-BE49-F238E27FC236}">
                <a16:creationId xmlns:a16="http://schemas.microsoft.com/office/drawing/2014/main" id="{F551E5E3-C056-48FC-A97D-8737B4B1429E}"/>
              </a:ext>
            </a:extLst>
          </p:cNvPr>
          <p:cNvSpPr txBox="1">
            <a:spLocks/>
          </p:cNvSpPr>
          <p:nvPr/>
        </p:nvSpPr>
        <p:spPr>
          <a:xfrm>
            <a:off x="1066797" y="1930354"/>
            <a:ext cx="4663440" cy="4470445"/>
          </a:xfrm>
          <a:prstGeom prst="rect">
            <a:avLst/>
          </a:prstGeom>
        </p:spPr>
        <p:txBody>
          <a:bodyPr vert="horz" lIns="91440" tIns="45720" rIns="91440" bIns="45720" rtlCol="0">
            <a:normAutofit fontScale="550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sz="2900" dirty="0"/>
              <a:t>“</a:t>
            </a:r>
            <a:r>
              <a:rPr lang="en-US" sz="2900" b="1" dirty="0"/>
              <a:t>The peer specialist supervisor should model the principles of recovery through their knowledge, language, and behaviors</a:t>
            </a:r>
            <a:r>
              <a:rPr lang="en-US" sz="2900" dirty="0"/>
              <a:t>. This includes having a person-centered approach to wellness and resiliency, strength based and holistic models of service, promoting hope and empowerment, and the use of person first language. </a:t>
            </a:r>
            <a:r>
              <a:rPr lang="en-US" sz="2900" b="1" dirty="0"/>
              <a:t>The supervisor should encourage the peer specialist to model recovery and resiliency </a:t>
            </a:r>
            <a:r>
              <a:rPr lang="en-US" sz="2900" dirty="0"/>
              <a:t>when sharing their story as a part of their peer support services, with the goals of instilling hope, engagement, building a trusting relationship, and encouraging skill building for those served.”</a:t>
            </a:r>
          </a:p>
          <a:p>
            <a:r>
              <a:rPr lang="en-US" sz="2900" dirty="0"/>
              <a:t>“The best supervisors are “champions” of developing the agency peer provider workforce”</a:t>
            </a:r>
          </a:p>
          <a:p>
            <a:endParaRPr lang="en-US" dirty="0"/>
          </a:p>
        </p:txBody>
      </p:sp>
      <p:sp>
        <p:nvSpPr>
          <p:cNvPr id="12" name="TextBox 11">
            <a:extLst>
              <a:ext uri="{FF2B5EF4-FFF2-40B4-BE49-F238E27FC236}">
                <a16:creationId xmlns:a16="http://schemas.microsoft.com/office/drawing/2014/main" id="{B85E3B02-A63B-40B6-A938-B48381C883B4}"/>
              </a:ext>
            </a:extLst>
          </p:cNvPr>
          <p:cNvSpPr txBox="1"/>
          <p:nvPr/>
        </p:nvSpPr>
        <p:spPr>
          <a:xfrm>
            <a:off x="293798" y="6400799"/>
            <a:ext cx="6167967" cy="230832"/>
          </a:xfrm>
          <a:prstGeom prst="rect">
            <a:avLst/>
          </a:prstGeom>
          <a:noFill/>
        </p:spPr>
        <p:txBody>
          <a:bodyPr wrap="square" rtlCol="0">
            <a:spAutoFit/>
          </a:bodyPr>
          <a:lstStyle/>
          <a:p>
            <a:r>
              <a:rPr lang="en-US" sz="900" dirty="0">
                <a:hlinkClick r:id="rId4" tooltip="http://www.auxiliaresdelajusticia.net/2011/11/informe-pericial-contable-en-los.html"/>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246901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computer&#10;&#10;Description automatically generated">
            <a:extLst>
              <a:ext uri="{FF2B5EF4-FFF2-40B4-BE49-F238E27FC236}">
                <a16:creationId xmlns:a16="http://schemas.microsoft.com/office/drawing/2014/main" id="{70C2203C-A760-49C8-8A88-29D931B93CB9}"/>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saturation sat="50000"/>
                    </a14:imgEffect>
                  </a14:imgLayer>
                </a14:imgProps>
              </a:ext>
              <a:ext uri="{837473B0-CC2E-450A-ABE3-18F120FF3D39}">
                <a1611:picAttrSrcUrl xmlns:a1611="http://schemas.microsoft.com/office/drawing/2016/11/main" r:id="rId4"/>
              </a:ext>
            </a:extLst>
          </a:blip>
          <a:stretch>
            <a:fillRect/>
          </a:stretch>
        </p:blipFill>
        <p:spPr>
          <a:xfrm>
            <a:off x="3702704" y="1371600"/>
            <a:ext cx="5594182" cy="4948699"/>
          </a:xfrm>
          <a:prstGeom prst="rect">
            <a:avLst/>
          </a:prstGeom>
        </p:spPr>
      </p:pic>
      <p:sp>
        <p:nvSpPr>
          <p:cNvPr id="2" name="Title 1">
            <a:extLst>
              <a:ext uri="{FF2B5EF4-FFF2-40B4-BE49-F238E27FC236}">
                <a16:creationId xmlns:a16="http://schemas.microsoft.com/office/drawing/2014/main" id="{60E48418-B544-4863-8BB3-6E38A0C4377A}"/>
              </a:ext>
            </a:extLst>
          </p:cNvPr>
          <p:cNvSpPr>
            <a:spLocks noGrp="1"/>
          </p:cNvSpPr>
          <p:nvPr>
            <p:ph type="title"/>
          </p:nvPr>
        </p:nvSpPr>
        <p:spPr>
          <a:xfrm>
            <a:off x="786782" y="0"/>
            <a:ext cx="10058400" cy="1371600"/>
          </a:xfrm>
        </p:spPr>
        <p:txBody>
          <a:bodyPr/>
          <a:lstStyle/>
          <a:p>
            <a:r>
              <a:rPr lang="en-US" dirty="0"/>
              <a:t>Hiring</a:t>
            </a:r>
          </a:p>
        </p:txBody>
      </p:sp>
      <p:sp>
        <p:nvSpPr>
          <p:cNvPr id="3" name="Text Placeholder 2">
            <a:extLst>
              <a:ext uri="{FF2B5EF4-FFF2-40B4-BE49-F238E27FC236}">
                <a16:creationId xmlns:a16="http://schemas.microsoft.com/office/drawing/2014/main" id="{6A751CDC-0BFD-4AB3-95FC-38CA7F43B9CC}"/>
              </a:ext>
            </a:extLst>
          </p:cNvPr>
          <p:cNvSpPr>
            <a:spLocks noGrp="1"/>
          </p:cNvSpPr>
          <p:nvPr>
            <p:ph type="body" idx="1"/>
          </p:nvPr>
        </p:nvSpPr>
        <p:spPr>
          <a:xfrm>
            <a:off x="786782" y="946739"/>
            <a:ext cx="4663440" cy="640080"/>
          </a:xfrm>
        </p:spPr>
        <p:txBody>
          <a:bodyPr/>
          <a:lstStyle/>
          <a:p>
            <a:r>
              <a:rPr lang="en-US" dirty="0"/>
              <a:t>Goals</a:t>
            </a:r>
          </a:p>
        </p:txBody>
      </p:sp>
      <p:sp>
        <p:nvSpPr>
          <p:cNvPr id="4" name="Content Placeholder 3">
            <a:extLst>
              <a:ext uri="{FF2B5EF4-FFF2-40B4-BE49-F238E27FC236}">
                <a16:creationId xmlns:a16="http://schemas.microsoft.com/office/drawing/2014/main" id="{61903BB6-A61B-4233-934C-E51B2E5A0DEE}"/>
              </a:ext>
            </a:extLst>
          </p:cNvPr>
          <p:cNvSpPr>
            <a:spLocks noGrp="1"/>
          </p:cNvSpPr>
          <p:nvPr>
            <p:ph sz="half" idx="2"/>
          </p:nvPr>
        </p:nvSpPr>
        <p:spPr>
          <a:xfrm>
            <a:off x="786782" y="1407897"/>
            <a:ext cx="5306170" cy="4729394"/>
          </a:xfrm>
        </p:spPr>
        <p:txBody>
          <a:bodyPr>
            <a:noAutofit/>
          </a:bodyPr>
          <a:lstStyle/>
          <a:p>
            <a:pPr marL="0" marR="0">
              <a:lnSpc>
                <a:spcPct val="107000"/>
              </a:lnSpc>
              <a:spcBef>
                <a:spcPts val="0"/>
              </a:spcBef>
              <a:spcAft>
                <a:spcPts val="0"/>
              </a:spcAft>
            </a:pPr>
            <a:r>
              <a:rPr lang="en-US" sz="1500" dirty="0"/>
              <a:t>“</a:t>
            </a:r>
            <a:r>
              <a:rPr lang="en-US" sz="1500" dirty="0">
                <a:solidFill>
                  <a:srgbClr val="000000"/>
                </a:solidFill>
                <a:effectLst/>
                <a:ea typeface="Calibri" panose="020F0502020204030204" pitchFamily="34" charset="0"/>
                <a:cs typeface="Times-Roman"/>
              </a:rPr>
              <a:t>We concur with the recent report on peer support programming for individuals involved with the criminal justice system suggesting that </a:t>
            </a:r>
            <a:r>
              <a:rPr lang="en-US" sz="1500" b="1" dirty="0">
                <a:solidFill>
                  <a:srgbClr val="000000"/>
                </a:solidFill>
                <a:effectLst/>
                <a:ea typeface="Calibri" panose="020F0502020204030204" pitchFamily="34" charset="0"/>
                <a:cs typeface="Times-Roman"/>
              </a:rPr>
              <a:t>FPSs should have personal involvement with the criminal justice system in order to adequately support their peer clients </a:t>
            </a:r>
            <a:r>
              <a:rPr lang="en-US" sz="1500" dirty="0">
                <a:solidFill>
                  <a:srgbClr val="000000"/>
                </a:solidFill>
                <a:effectLst/>
                <a:ea typeface="Calibri" panose="020F0502020204030204" pitchFamily="34" charset="0"/>
                <a:cs typeface="Times-Roman"/>
              </a:rPr>
              <a:t>(Temple Collaborative on Community Inclusion, 2017). Indeed, recent work by </a:t>
            </a:r>
            <a:r>
              <a:rPr lang="en-US" sz="1500" dirty="0" err="1">
                <a:solidFill>
                  <a:srgbClr val="000000"/>
                </a:solidFill>
                <a:effectLst/>
                <a:ea typeface="Calibri" panose="020F0502020204030204" pitchFamily="34" charset="0"/>
                <a:cs typeface="Times-Roman"/>
              </a:rPr>
              <a:t>Barrenger</a:t>
            </a:r>
            <a:r>
              <a:rPr lang="en-US" sz="1500" dirty="0">
                <a:solidFill>
                  <a:srgbClr val="000000"/>
                </a:solidFill>
                <a:effectLst/>
                <a:ea typeface="Calibri" panose="020F0502020204030204" pitchFamily="34" charset="0"/>
                <a:cs typeface="Times-Roman"/>
              </a:rPr>
              <a:t>, </a:t>
            </a:r>
            <a:r>
              <a:rPr lang="en-US" sz="1500" dirty="0" err="1">
                <a:solidFill>
                  <a:srgbClr val="000000"/>
                </a:solidFill>
                <a:effectLst/>
                <a:ea typeface="Calibri" panose="020F0502020204030204" pitchFamily="34" charset="0"/>
                <a:cs typeface="Times-Roman"/>
              </a:rPr>
              <a:t>Hamovitch</a:t>
            </a:r>
            <a:r>
              <a:rPr lang="en-US" sz="1500" dirty="0">
                <a:solidFill>
                  <a:srgbClr val="000000"/>
                </a:solidFill>
                <a:effectLst/>
                <a:ea typeface="Calibri" panose="020F0502020204030204" pitchFamily="34" charset="0"/>
                <a:cs typeface="Times-Roman"/>
              </a:rPr>
              <a:t>, and Rothman (2019) found </a:t>
            </a:r>
            <a:r>
              <a:rPr lang="en-US" sz="1500" b="1" dirty="0">
                <a:solidFill>
                  <a:srgbClr val="000000"/>
                </a:solidFill>
                <a:effectLst/>
                <a:ea typeface="Calibri" panose="020F0502020204030204" pitchFamily="34" charset="0"/>
                <a:cs typeface="Times-Roman"/>
              </a:rPr>
              <a:t>that shared lived experience formed the basis of work for peer specialists with histories of criminal justice system involvement</a:t>
            </a:r>
            <a:r>
              <a:rPr lang="en-US" sz="1500" dirty="0">
                <a:solidFill>
                  <a:srgbClr val="000000"/>
                </a:solidFill>
                <a:effectLst/>
                <a:ea typeface="Calibri" panose="020F0502020204030204" pitchFamily="34" charset="0"/>
                <a:cs typeface="Times-Roman"/>
              </a:rPr>
              <a:t>.</a:t>
            </a:r>
            <a:r>
              <a:rPr lang="en-US" sz="1500" dirty="0">
                <a:ea typeface="Calibri" panose="020F0502020204030204" pitchFamily="34" charset="0"/>
                <a:cs typeface="Times New Roman" panose="02020603050405020304" pitchFamily="18" charset="0"/>
              </a:rPr>
              <a:t> </a:t>
            </a:r>
            <a:r>
              <a:rPr lang="en-US" sz="1500" dirty="0">
                <a:solidFill>
                  <a:srgbClr val="000000"/>
                </a:solidFill>
                <a:effectLst/>
                <a:ea typeface="Calibri" panose="020F0502020204030204" pitchFamily="34" charset="0"/>
                <a:cs typeface="Times-Roman"/>
              </a:rPr>
              <a:t>However, data from this study shows that many FPS-trained and/or</a:t>
            </a:r>
            <a:r>
              <a:rPr lang="en-US" sz="1500" dirty="0">
                <a:ea typeface="Calibri" panose="020F0502020204030204" pitchFamily="34" charset="0"/>
                <a:cs typeface="Times New Roman" panose="02020603050405020304" pitchFamily="18" charset="0"/>
              </a:rPr>
              <a:t> </a:t>
            </a:r>
            <a:r>
              <a:rPr lang="en-US" sz="1500" dirty="0">
                <a:solidFill>
                  <a:srgbClr val="000000"/>
                </a:solidFill>
                <a:effectLst/>
                <a:ea typeface="Calibri" panose="020F0502020204030204" pitchFamily="34" charset="0"/>
                <a:cs typeface="Times-Roman"/>
              </a:rPr>
              <a:t>employed workers in Pennsylvania do not have lived experience</a:t>
            </a:r>
            <a:r>
              <a:rPr lang="en-US" sz="1500" dirty="0">
                <a:ea typeface="Calibri" panose="020F0502020204030204" pitchFamily="34" charset="0"/>
                <a:cs typeface="Times New Roman" panose="02020603050405020304" pitchFamily="18" charset="0"/>
              </a:rPr>
              <a:t> </a:t>
            </a:r>
            <a:r>
              <a:rPr lang="en-US" sz="1500" dirty="0">
                <a:solidFill>
                  <a:srgbClr val="000000"/>
                </a:solidFill>
                <a:effectLst/>
                <a:ea typeface="Calibri" panose="020F0502020204030204" pitchFamily="34" charset="0"/>
                <a:cs typeface="Times-Roman"/>
              </a:rPr>
              <a:t>with the criminal justice system. This indicates a central challenge</a:t>
            </a:r>
            <a:r>
              <a:rPr lang="en-US" sz="1500" dirty="0">
                <a:ea typeface="Calibri" panose="020F0502020204030204" pitchFamily="34" charset="0"/>
                <a:cs typeface="Times New Roman" panose="02020603050405020304" pitchFamily="18" charset="0"/>
              </a:rPr>
              <a:t> </a:t>
            </a:r>
            <a:r>
              <a:rPr lang="en-US" sz="1500" dirty="0">
                <a:solidFill>
                  <a:srgbClr val="000000"/>
                </a:solidFill>
                <a:effectLst/>
                <a:ea typeface="Calibri" panose="020F0502020204030204" pitchFamily="34" charset="0"/>
                <a:cs typeface="Times-Roman"/>
              </a:rPr>
              <a:t>with the implementation of forensic peer support that relates to</a:t>
            </a:r>
            <a:r>
              <a:rPr lang="en-US" sz="1500" dirty="0">
                <a:ea typeface="Calibri" panose="020F0502020204030204" pitchFamily="34" charset="0"/>
                <a:cs typeface="Times New Roman" panose="02020603050405020304" pitchFamily="18" charset="0"/>
              </a:rPr>
              <a:t> </a:t>
            </a:r>
            <a:r>
              <a:rPr lang="en-US" sz="1500" dirty="0">
                <a:solidFill>
                  <a:srgbClr val="000000"/>
                </a:solidFill>
                <a:effectLst/>
                <a:ea typeface="Calibri" panose="020F0502020204030204" pitchFamily="34" charset="0"/>
                <a:cs typeface="Times-Roman"/>
              </a:rPr>
              <a:t>barriers of employing individuals with criminal records, especially</a:t>
            </a:r>
            <a:r>
              <a:rPr lang="en-US" sz="1500" dirty="0">
                <a:ea typeface="Calibri" panose="020F0502020204030204" pitchFamily="34" charset="0"/>
                <a:cs typeface="Times New Roman" panose="02020603050405020304" pitchFamily="18" charset="0"/>
              </a:rPr>
              <a:t> </a:t>
            </a:r>
            <a:r>
              <a:rPr lang="en-US" sz="1500" dirty="0">
                <a:solidFill>
                  <a:srgbClr val="000000"/>
                </a:solidFill>
                <a:effectLst/>
                <a:ea typeface="Calibri" panose="020F0502020204030204" pitchFamily="34" charset="0"/>
                <a:cs typeface="Times-Roman"/>
              </a:rPr>
              <a:t>for positions that require these individuals to interact with justice system employees and to gain entry to jails and prisons. Davidson and Rowe (2008) identified these as central barriers to the implementation of FPS work over a decade.</a:t>
            </a:r>
            <a:endParaRPr lang="en-US" sz="1500" dirty="0"/>
          </a:p>
        </p:txBody>
      </p:sp>
      <p:sp>
        <p:nvSpPr>
          <p:cNvPr id="5" name="Text Placeholder 4">
            <a:extLst>
              <a:ext uri="{FF2B5EF4-FFF2-40B4-BE49-F238E27FC236}">
                <a16:creationId xmlns:a16="http://schemas.microsoft.com/office/drawing/2014/main" id="{48E0836C-FED9-47AD-8923-FBCBD0E04417}"/>
              </a:ext>
            </a:extLst>
          </p:cNvPr>
          <p:cNvSpPr>
            <a:spLocks noGrp="1"/>
          </p:cNvSpPr>
          <p:nvPr>
            <p:ph type="body" sz="quarter" idx="3"/>
          </p:nvPr>
        </p:nvSpPr>
        <p:spPr>
          <a:xfrm>
            <a:off x="6499795" y="946739"/>
            <a:ext cx="4663440" cy="640080"/>
          </a:xfrm>
        </p:spPr>
        <p:txBody>
          <a:bodyPr/>
          <a:lstStyle/>
          <a:p>
            <a:r>
              <a:rPr lang="en-US" dirty="0"/>
              <a:t>Best Practice</a:t>
            </a:r>
          </a:p>
        </p:txBody>
      </p:sp>
      <p:sp>
        <p:nvSpPr>
          <p:cNvPr id="6" name="Content Placeholder 5">
            <a:extLst>
              <a:ext uri="{FF2B5EF4-FFF2-40B4-BE49-F238E27FC236}">
                <a16:creationId xmlns:a16="http://schemas.microsoft.com/office/drawing/2014/main" id="{6EF93146-6353-4B40-943A-32D6086CE71F}"/>
              </a:ext>
            </a:extLst>
          </p:cNvPr>
          <p:cNvSpPr>
            <a:spLocks noGrp="1"/>
          </p:cNvSpPr>
          <p:nvPr>
            <p:ph sz="quarter" idx="4"/>
          </p:nvPr>
        </p:nvSpPr>
        <p:spPr>
          <a:xfrm>
            <a:off x="6458712" y="1407897"/>
            <a:ext cx="4663440" cy="4926642"/>
          </a:xfrm>
        </p:spPr>
        <p:txBody>
          <a:bodyPr>
            <a:normAutofit fontScale="92500" lnSpcReduction="20000"/>
          </a:bodyPr>
          <a:lstStyle/>
          <a:p>
            <a:r>
              <a:rPr lang="en-US" dirty="0"/>
              <a:t>Develop a detailed and clear job description</a:t>
            </a:r>
          </a:p>
          <a:p>
            <a:r>
              <a:rPr lang="en-US" dirty="0"/>
              <a:t>“Hire people who are qualified to do the job—no tokenism; </a:t>
            </a:r>
            <a:r>
              <a:rPr lang="en-US" u="sng" dirty="0"/>
              <a:t>lived experience by itself is not enough.</a:t>
            </a:r>
            <a:r>
              <a:rPr lang="en-US" dirty="0"/>
              <a:t> CPS need relevant work experience, training, skill sets, and values that align with the employer’s”</a:t>
            </a:r>
          </a:p>
          <a:p>
            <a:r>
              <a:rPr lang="en-US" dirty="0"/>
              <a:t>Lived experience should be relevant to the target population</a:t>
            </a:r>
          </a:p>
          <a:p>
            <a:pPr lvl="1"/>
            <a:r>
              <a:rPr lang="en-US" dirty="0"/>
              <a:t>For Forensic Peer Support this means a history of involvement with the criminal justice system</a:t>
            </a:r>
          </a:p>
          <a:p>
            <a:r>
              <a:rPr lang="en-US" dirty="0"/>
              <a:t>Practice Universal Design in hiring process and in accommodations </a:t>
            </a:r>
          </a:p>
          <a:p>
            <a:r>
              <a:rPr lang="en-US" dirty="0"/>
              <a:t>Pros and Cons associated with hiring from program participants</a:t>
            </a:r>
          </a:p>
          <a:p>
            <a:pPr lvl="1"/>
            <a:r>
              <a:rPr lang="en-US" sz="1800" dirty="0"/>
              <a:t>Pro – Most direct peer experience</a:t>
            </a:r>
          </a:p>
          <a:p>
            <a:pPr lvl="1"/>
            <a:r>
              <a:rPr lang="en-US" sz="1800" dirty="0"/>
              <a:t>Con – Favoritism, lack of fresh viewpoint</a:t>
            </a:r>
          </a:p>
          <a:p>
            <a:pPr lvl="1"/>
            <a:r>
              <a:rPr lang="en-US" sz="1800" dirty="0"/>
              <a:t>Benefits from those who struggled</a:t>
            </a:r>
          </a:p>
        </p:txBody>
      </p:sp>
      <p:sp>
        <p:nvSpPr>
          <p:cNvPr id="9" name="TextBox 8">
            <a:extLst>
              <a:ext uri="{FF2B5EF4-FFF2-40B4-BE49-F238E27FC236}">
                <a16:creationId xmlns:a16="http://schemas.microsoft.com/office/drawing/2014/main" id="{6F058075-6C47-43EF-B92E-31E942A8956E}"/>
              </a:ext>
            </a:extLst>
          </p:cNvPr>
          <p:cNvSpPr txBox="1"/>
          <p:nvPr/>
        </p:nvSpPr>
        <p:spPr>
          <a:xfrm>
            <a:off x="8048091" y="6483033"/>
            <a:ext cx="5594182" cy="230832"/>
          </a:xfrm>
          <a:prstGeom prst="rect">
            <a:avLst/>
          </a:prstGeom>
          <a:noFill/>
        </p:spPr>
        <p:txBody>
          <a:bodyPr wrap="square" rtlCol="0">
            <a:spAutoFit/>
          </a:bodyPr>
          <a:lstStyle/>
          <a:p>
            <a:r>
              <a:rPr lang="en-US" sz="900" dirty="0">
                <a:hlinkClick r:id="rId4" tooltip="http://www.pngall.com/resume-png/download/3931"/>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400291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icon&#10;&#10;Description automatically generated">
            <a:extLst>
              <a:ext uri="{FF2B5EF4-FFF2-40B4-BE49-F238E27FC236}">
                <a16:creationId xmlns:a16="http://schemas.microsoft.com/office/drawing/2014/main" id="{5908872B-E1DB-4AC1-9D8A-D056B3D1C0C2}"/>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saturation sat="50000"/>
                    </a14:imgEffect>
                  </a14:imgLayer>
                </a14:imgProps>
              </a:ext>
              <a:ext uri="{837473B0-CC2E-450A-ABE3-18F120FF3D39}">
                <a1611:picAttrSrcUrl xmlns:a1611="http://schemas.microsoft.com/office/drawing/2016/11/main" r:id="rId4"/>
              </a:ext>
            </a:extLst>
          </a:blip>
          <a:stretch>
            <a:fillRect/>
          </a:stretch>
        </p:blipFill>
        <p:spPr>
          <a:xfrm>
            <a:off x="2667000" y="0"/>
            <a:ext cx="6858000" cy="6858000"/>
          </a:xfrm>
          <a:prstGeom prst="rect">
            <a:avLst/>
          </a:prstGeom>
        </p:spPr>
      </p:pic>
      <p:sp>
        <p:nvSpPr>
          <p:cNvPr id="9" name="TextBox 8">
            <a:extLst>
              <a:ext uri="{FF2B5EF4-FFF2-40B4-BE49-F238E27FC236}">
                <a16:creationId xmlns:a16="http://schemas.microsoft.com/office/drawing/2014/main" id="{20F8873F-7C35-4A04-ADE4-EE962A60698F}"/>
              </a:ext>
            </a:extLst>
          </p:cNvPr>
          <p:cNvSpPr txBox="1"/>
          <p:nvPr/>
        </p:nvSpPr>
        <p:spPr>
          <a:xfrm>
            <a:off x="2667000" y="6858000"/>
            <a:ext cx="6858000" cy="230832"/>
          </a:xfrm>
          <a:prstGeom prst="rect">
            <a:avLst/>
          </a:prstGeom>
          <a:noFill/>
        </p:spPr>
        <p:txBody>
          <a:bodyPr wrap="square" rtlCol="0">
            <a:spAutoFit/>
          </a:bodyPr>
          <a:lstStyle/>
          <a:p>
            <a:r>
              <a:rPr lang="en-US" sz="900">
                <a:hlinkClick r:id="rId4" tooltip="https://commons.wikimedia.org/wiki/File:Mentor_learner_co-op.svg"/>
              </a:rPr>
              <a:t>This Photo</a:t>
            </a:r>
            <a:r>
              <a:rPr lang="en-US" sz="900"/>
              <a:t> by Unknown Author is licensed under </a:t>
            </a:r>
            <a:r>
              <a:rPr lang="en-US" sz="900">
                <a:hlinkClick r:id="rId5" tooltip="https://creativecommons.org/licenses/by-sa/3.0/"/>
              </a:rPr>
              <a:t>CC BY-SA</a:t>
            </a:r>
            <a:endParaRPr lang="en-US" sz="900"/>
          </a:p>
        </p:txBody>
      </p:sp>
      <p:sp>
        <p:nvSpPr>
          <p:cNvPr id="2" name="Title 1">
            <a:extLst>
              <a:ext uri="{FF2B5EF4-FFF2-40B4-BE49-F238E27FC236}">
                <a16:creationId xmlns:a16="http://schemas.microsoft.com/office/drawing/2014/main" id="{33A4CC14-DAF5-48A2-9C1D-3B98FBB9B0F5}"/>
              </a:ext>
            </a:extLst>
          </p:cNvPr>
          <p:cNvSpPr>
            <a:spLocks noGrp="1"/>
          </p:cNvSpPr>
          <p:nvPr>
            <p:ph type="title"/>
          </p:nvPr>
        </p:nvSpPr>
        <p:spPr/>
        <p:txBody>
          <a:bodyPr/>
          <a:lstStyle/>
          <a:p>
            <a:r>
              <a:rPr lang="en-US" dirty="0"/>
              <a:t>Retention</a:t>
            </a:r>
          </a:p>
        </p:txBody>
      </p:sp>
      <p:sp>
        <p:nvSpPr>
          <p:cNvPr id="4" name="Text Placeholder 3">
            <a:extLst>
              <a:ext uri="{FF2B5EF4-FFF2-40B4-BE49-F238E27FC236}">
                <a16:creationId xmlns:a16="http://schemas.microsoft.com/office/drawing/2014/main" id="{8A498558-868E-4C7A-A96F-637AE6CE4DDF}"/>
              </a:ext>
            </a:extLst>
          </p:cNvPr>
          <p:cNvSpPr>
            <a:spLocks noGrp="1"/>
          </p:cNvSpPr>
          <p:nvPr>
            <p:ph type="body" idx="1"/>
          </p:nvPr>
        </p:nvSpPr>
        <p:spPr>
          <a:xfrm>
            <a:off x="1066800" y="1694154"/>
            <a:ext cx="4663440" cy="640080"/>
          </a:xfrm>
        </p:spPr>
        <p:txBody>
          <a:bodyPr/>
          <a:lstStyle/>
          <a:p>
            <a:r>
              <a:rPr lang="en-US" dirty="0"/>
              <a:t>Challenges</a:t>
            </a:r>
          </a:p>
        </p:txBody>
      </p:sp>
      <p:sp>
        <p:nvSpPr>
          <p:cNvPr id="5" name="Content Placeholder 4">
            <a:extLst>
              <a:ext uri="{FF2B5EF4-FFF2-40B4-BE49-F238E27FC236}">
                <a16:creationId xmlns:a16="http://schemas.microsoft.com/office/drawing/2014/main" id="{933BF2F0-07A1-4098-BE15-D6D7A66AA261}"/>
              </a:ext>
            </a:extLst>
          </p:cNvPr>
          <p:cNvSpPr>
            <a:spLocks noGrp="1"/>
          </p:cNvSpPr>
          <p:nvPr>
            <p:ph sz="half" idx="2"/>
          </p:nvPr>
        </p:nvSpPr>
        <p:spPr>
          <a:xfrm>
            <a:off x="1069848" y="2199862"/>
            <a:ext cx="4663440" cy="4214190"/>
          </a:xfrm>
        </p:spPr>
        <p:txBody>
          <a:bodyPr>
            <a:normAutofit fontScale="92500" lnSpcReduction="10000"/>
          </a:bodyPr>
          <a:lstStyle/>
          <a:p>
            <a:pPr algn="l"/>
            <a:r>
              <a:rPr lang="en-US" sz="1800" b="0" i="0" u="none" strike="noStrike" baseline="0" dirty="0"/>
              <a:t>In addition to criminal record related barriers, the recruitment and retention of the FPS workforce faces several additional challenges that should be addressed to expand the workforce. Many have been identified previously,</a:t>
            </a:r>
            <a:r>
              <a:rPr lang="en-US" sz="1800" b="1" i="0" strike="noStrike" baseline="0" dirty="0"/>
              <a:t> including resistance from nonpeer workers </a:t>
            </a:r>
            <a:r>
              <a:rPr lang="en-US" sz="1800" b="0" i="0" u="none" strike="noStrike" baseline="0" dirty="0"/>
              <a:t>(Davidson &amp; Rowe, 2008), </a:t>
            </a:r>
            <a:r>
              <a:rPr lang="en-US" sz="1800" b="1" i="0" strike="noStrike" baseline="0" dirty="0"/>
              <a:t>and hiring only one peer support specialist in an organization </a:t>
            </a:r>
            <a:r>
              <a:rPr lang="en-US" sz="1800" b="0" i="0" u="none" strike="noStrike" baseline="0" dirty="0"/>
              <a:t>(National Association of State Mental Health Program Directors [NASMHPD], 2014). However, another main challenge to expanding forensic peer support in these data is financial. </a:t>
            </a:r>
            <a:r>
              <a:rPr lang="en-US" sz="1800" b="1" i="0" strike="noStrike" baseline="0" dirty="0"/>
              <a:t>Low pay is a significant barrier </a:t>
            </a:r>
            <a:r>
              <a:rPr lang="en-US" sz="1800" b="0" i="0" u="none" strike="noStrike" baseline="0" dirty="0"/>
              <a:t>to the recruitment and retention of workers.</a:t>
            </a:r>
            <a:endParaRPr lang="en-US" dirty="0"/>
          </a:p>
        </p:txBody>
      </p:sp>
      <p:sp>
        <p:nvSpPr>
          <p:cNvPr id="6" name="Text Placeholder 5">
            <a:extLst>
              <a:ext uri="{FF2B5EF4-FFF2-40B4-BE49-F238E27FC236}">
                <a16:creationId xmlns:a16="http://schemas.microsoft.com/office/drawing/2014/main" id="{ED5F4F75-2299-4179-A5F2-803E162182D6}"/>
              </a:ext>
            </a:extLst>
          </p:cNvPr>
          <p:cNvSpPr>
            <a:spLocks noGrp="1"/>
          </p:cNvSpPr>
          <p:nvPr>
            <p:ph type="body" sz="quarter" idx="3"/>
          </p:nvPr>
        </p:nvSpPr>
        <p:spPr>
          <a:xfrm>
            <a:off x="6458712" y="1694154"/>
            <a:ext cx="4663440" cy="640080"/>
          </a:xfrm>
        </p:spPr>
        <p:txBody>
          <a:bodyPr/>
          <a:lstStyle/>
          <a:p>
            <a:r>
              <a:rPr lang="en-US" dirty="0"/>
              <a:t>Best Practice</a:t>
            </a:r>
          </a:p>
        </p:txBody>
      </p:sp>
      <p:sp>
        <p:nvSpPr>
          <p:cNvPr id="7" name="Content Placeholder 6">
            <a:extLst>
              <a:ext uri="{FF2B5EF4-FFF2-40B4-BE49-F238E27FC236}">
                <a16:creationId xmlns:a16="http://schemas.microsoft.com/office/drawing/2014/main" id="{2E3AEF7A-0C81-4BB1-929E-D62905EFE774}"/>
              </a:ext>
            </a:extLst>
          </p:cNvPr>
          <p:cNvSpPr>
            <a:spLocks noGrp="1"/>
          </p:cNvSpPr>
          <p:nvPr>
            <p:ph sz="quarter" idx="4"/>
          </p:nvPr>
        </p:nvSpPr>
        <p:spPr>
          <a:xfrm>
            <a:off x="6458712" y="2199862"/>
            <a:ext cx="5388864" cy="4658138"/>
          </a:xfrm>
        </p:spPr>
        <p:txBody>
          <a:bodyPr>
            <a:normAutofit fontScale="92500" lnSpcReduction="10000"/>
          </a:bodyPr>
          <a:lstStyle/>
          <a:p>
            <a:r>
              <a:rPr lang="en-US" dirty="0"/>
              <a:t>Pay a living wage and provide potential for full time employment</a:t>
            </a:r>
          </a:p>
          <a:p>
            <a:pPr lvl="1"/>
            <a:r>
              <a:rPr lang="en-US" dirty="0"/>
              <a:t>Write positions into contracts or grants</a:t>
            </a:r>
          </a:p>
          <a:p>
            <a:r>
              <a:rPr lang="en-US" dirty="0"/>
              <a:t>Provide opportunities for advancement and a clear career ladder</a:t>
            </a:r>
          </a:p>
          <a:p>
            <a:r>
              <a:rPr lang="en-US" dirty="0"/>
              <a:t>Provide knowledgeable and supportive supervision</a:t>
            </a:r>
          </a:p>
          <a:p>
            <a:r>
              <a:rPr lang="en-US" dirty="0"/>
              <a:t>Promote the role of peer support within your agency</a:t>
            </a:r>
          </a:p>
          <a:p>
            <a:r>
              <a:rPr lang="en-US" dirty="0"/>
              <a:t>Hire more than one peer support</a:t>
            </a:r>
          </a:p>
          <a:p>
            <a:r>
              <a:rPr lang="en-US" dirty="0"/>
              <a:t>Retain clarity of peer support role and mission</a:t>
            </a:r>
          </a:p>
          <a:p>
            <a:pPr lvl="1"/>
            <a:r>
              <a:rPr lang="en-US" dirty="0"/>
              <a:t>Make services meaningful</a:t>
            </a:r>
          </a:p>
          <a:p>
            <a:pPr lvl="1"/>
            <a:r>
              <a:rPr lang="en-US" dirty="0"/>
              <a:t>Maintain a commitment to the values of peer support</a:t>
            </a:r>
          </a:p>
        </p:txBody>
      </p:sp>
    </p:spTree>
    <p:extLst>
      <p:ext uri="{BB962C8B-B14F-4D97-AF65-F5344CB8AC3E}">
        <p14:creationId xmlns:p14="http://schemas.microsoft.com/office/powerpoint/2010/main" val="222723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irror&#10;&#10;Description automatically generated">
            <a:extLst>
              <a:ext uri="{FF2B5EF4-FFF2-40B4-BE49-F238E27FC236}">
                <a16:creationId xmlns:a16="http://schemas.microsoft.com/office/drawing/2014/main" id="{4FF2006B-D987-48A8-A99F-3B66D5F4AD4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594751" y="803063"/>
            <a:ext cx="7002498" cy="5251874"/>
          </a:xfrm>
          <a:prstGeom prst="rect">
            <a:avLst/>
          </a:prstGeom>
        </p:spPr>
      </p:pic>
      <p:sp>
        <p:nvSpPr>
          <p:cNvPr id="6" name="TextBox 5">
            <a:extLst>
              <a:ext uri="{FF2B5EF4-FFF2-40B4-BE49-F238E27FC236}">
                <a16:creationId xmlns:a16="http://schemas.microsoft.com/office/drawing/2014/main" id="{8AC0EB75-7379-462E-9C63-C2E8FFD00E3C}"/>
              </a:ext>
            </a:extLst>
          </p:cNvPr>
          <p:cNvSpPr txBox="1"/>
          <p:nvPr/>
        </p:nvSpPr>
        <p:spPr>
          <a:xfrm>
            <a:off x="6971209" y="5854882"/>
            <a:ext cx="262604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unknowncystic.wordpress.com/2012/0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091646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 y="-22"/>
            <a:ext cx="12191997" cy="6858022"/>
          </a:xfrm>
          <a:prstGeom prst="rect">
            <a:avLst/>
          </a:prstGeom>
        </p:spPr>
      </p:pic>
      <p:sp>
        <p:nvSpPr>
          <p:cNvPr id="11" name="Rectangle 10">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97938"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96006" y="643467"/>
            <a:ext cx="5452529" cy="3569242"/>
          </a:xfrm>
        </p:spPr>
        <p:txBody>
          <a:bodyPr anchor="t">
            <a:normAutofit/>
          </a:bodyPr>
          <a:lstStyle/>
          <a:p>
            <a:pPr algn="r"/>
            <a:r>
              <a:rPr lang="en-US" sz="6000" b="1">
                <a:solidFill>
                  <a:schemeClr val="bg1"/>
                </a:solidFill>
              </a:rPr>
              <a:t>Maximize Effectivness</a:t>
            </a:r>
          </a:p>
        </p:txBody>
      </p:sp>
      <p:sp>
        <p:nvSpPr>
          <p:cNvPr id="5" name="Subtitle 4">
            <a:extLst>
              <a:ext uri="{FF2B5EF4-FFF2-40B4-BE49-F238E27FC236}">
                <a16:creationId xmlns:a16="http://schemas.microsoft.com/office/drawing/2014/main" id="{3450D209-9A88-40F4-8249-01A41A177D3A}"/>
              </a:ext>
            </a:extLst>
          </p:cNvPr>
          <p:cNvSpPr>
            <a:spLocks noGrp="1"/>
          </p:cNvSpPr>
          <p:nvPr>
            <p:ph type="subTitle" idx="1"/>
          </p:nvPr>
        </p:nvSpPr>
        <p:spPr>
          <a:xfrm>
            <a:off x="6099055" y="4551031"/>
            <a:ext cx="5449479" cy="1663493"/>
          </a:xfrm>
        </p:spPr>
        <p:txBody>
          <a:bodyPr anchor="b">
            <a:normAutofit/>
          </a:bodyPr>
          <a:lstStyle/>
          <a:p>
            <a:pPr algn="r"/>
            <a:endParaRPr lang="en-US" sz="2400">
              <a:solidFill>
                <a:schemeClr val="bg1"/>
              </a:solidFill>
            </a:endParaRPr>
          </a:p>
        </p:txBody>
      </p:sp>
    </p:spTree>
    <p:extLst>
      <p:ext uri="{BB962C8B-B14F-4D97-AF65-F5344CB8AC3E}">
        <p14:creationId xmlns:p14="http://schemas.microsoft.com/office/powerpoint/2010/main" val="3384484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62F1E963-67EC-4CFD-90F5-CE8FB81E9F3A}"/>
              </a:ext>
            </a:extLst>
          </p:cNvPr>
          <p:cNvSpPr>
            <a:spLocks noGrp="1"/>
          </p:cNvSpPr>
          <p:nvPr>
            <p:ph type="title"/>
          </p:nvPr>
        </p:nvSpPr>
        <p:spPr>
          <a:xfrm>
            <a:off x="1066800" y="194594"/>
            <a:ext cx="10058400" cy="1371600"/>
          </a:xfrm>
        </p:spPr>
        <p:txBody>
          <a:bodyPr>
            <a:normAutofit/>
          </a:bodyPr>
          <a:lstStyle/>
          <a:p>
            <a:pPr algn="ctr"/>
            <a:r>
              <a:rPr lang="en-US" dirty="0"/>
              <a:t>Peer Support SPECIALISTS</a:t>
            </a:r>
          </a:p>
        </p:txBody>
      </p:sp>
      <p:sp>
        <p:nvSpPr>
          <p:cNvPr id="4" name="Rectangle 3" descr="Group">
            <a:extLst>
              <a:ext uri="{FF2B5EF4-FFF2-40B4-BE49-F238E27FC236}">
                <a16:creationId xmlns:a16="http://schemas.microsoft.com/office/drawing/2014/main" id="{E240559E-7869-402C-B699-12B2CDF46521}"/>
              </a:ext>
            </a:extLst>
          </p:cNvPr>
          <p:cNvSpPr/>
          <p:nvPr/>
        </p:nvSpPr>
        <p:spPr>
          <a:xfrm>
            <a:off x="1617541" y="1457265"/>
            <a:ext cx="615998" cy="615998"/>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5" name="Freeform: Shape 4">
            <a:extLst>
              <a:ext uri="{FF2B5EF4-FFF2-40B4-BE49-F238E27FC236}">
                <a16:creationId xmlns:a16="http://schemas.microsoft.com/office/drawing/2014/main" id="{842AC4CD-BF0F-45DE-B569-A4B352DD4126}"/>
              </a:ext>
            </a:extLst>
          </p:cNvPr>
          <p:cNvSpPr/>
          <p:nvPr/>
        </p:nvSpPr>
        <p:spPr>
          <a:xfrm>
            <a:off x="1162137" y="2209155"/>
            <a:ext cx="1759994" cy="876208"/>
          </a:xfrm>
          <a:custGeom>
            <a:avLst/>
            <a:gdLst>
              <a:gd name="connsiteX0" fmla="*/ 0 w 1759994"/>
              <a:gd name="connsiteY0" fmla="*/ 0 h 876208"/>
              <a:gd name="connsiteX1" fmla="*/ 1759994 w 1759994"/>
              <a:gd name="connsiteY1" fmla="*/ 0 h 876208"/>
              <a:gd name="connsiteX2" fmla="*/ 1759994 w 1759994"/>
              <a:gd name="connsiteY2" fmla="*/ 876208 h 876208"/>
              <a:gd name="connsiteX3" fmla="*/ 0 w 1759994"/>
              <a:gd name="connsiteY3" fmla="*/ 876208 h 876208"/>
              <a:gd name="connsiteX4" fmla="*/ 0 w 1759994"/>
              <a:gd name="connsiteY4" fmla="*/ 0 h 876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994" h="876208">
                <a:moveTo>
                  <a:pt x="0" y="0"/>
                </a:moveTo>
                <a:lnTo>
                  <a:pt x="1759994" y="0"/>
                </a:lnTo>
                <a:lnTo>
                  <a:pt x="1759994" y="876208"/>
                </a:lnTo>
                <a:lnTo>
                  <a:pt x="0" y="876208"/>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SPECIALISTS at client interaction</a:t>
            </a:r>
          </a:p>
        </p:txBody>
      </p:sp>
      <p:sp>
        <p:nvSpPr>
          <p:cNvPr id="6" name="Freeform: Shape 5">
            <a:extLst>
              <a:ext uri="{FF2B5EF4-FFF2-40B4-BE49-F238E27FC236}">
                <a16:creationId xmlns:a16="http://schemas.microsoft.com/office/drawing/2014/main" id="{BC22C03F-A484-4F86-B0DE-5D80517198BD}"/>
              </a:ext>
            </a:extLst>
          </p:cNvPr>
          <p:cNvSpPr/>
          <p:nvPr/>
        </p:nvSpPr>
        <p:spPr>
          <a:xfrm>
            <a:off x="1033935" y="3127352"/>
            <a:ext cx="1759994" cy="3987350"/>
          </a:xfrm>
          <a:custGeom>
            <a:avLst/>
            <a:gdLst>
              <a:gd name="connsiteX0" fmla="*/ 0 w 1759994"/>
              <a:gd name="connsiteY0" fmla="*/ 0 h 3987350"/>
              <a:gd name="connsiteX1" fmla="*/ 1759994 w 1759994"/>
              <a:gd name="connsiteY1" fmla="*/ 0 h 3987350"/>
              <a:gd name="connsiteX2" fmla="*/ 1759994 w 1759994"/>
              <a:gd name="connsiteY2" fmla="*/ 3987350 h 3987350"/>
              <a:gd name="connsiteX3" fmla="*/ 0 w 1759994"/>
              <a:gd name="connsiteY3" fmla="*/ 3987350 h 3987350"/>
              <a:gd name="connsiteX4" fmla="*/ 0 w 1759994"/>
              <a:gd name="connsiteY4" fmla="*/ 0 h 398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994" h="3987350">
                <a:moveTo>
                  <a:pt x="0" y="0"/>
                </a:moveTo>
                <a:lnTo>
                  <a:pt x="1759994" y="0"/>
                </a:lnTo>
                <a:lnTo>
                  <a:pt x="1759994" y="3987350"/>
                </a:lnTo>
                <a:lnTo>
                  <a:pt x="0" y="398735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Peer interactions are often longer than interactions with any other member of the treatment team</a:t>
            </a:r>
          </a:p>
          <a:p>
            <a:pPr marL="0" lvl="0" indent="0" algn="ctr" defTabSz="488950">
              <a:lnSpc>
                <a:spcPct val="100000"/>
              </a:lnSpc>
              <a:spcBef>
                <a:spcPct val="0"/>
              </a:spcBef>
              <a:spcAft>
                <a:spcPct val="35000"/>
              </a:spcAft>
              <a:buNone/>
            </a:pPr>
            <a:endParaRPr lang="en-US" sz="1100" kern="1200" dirty="0"/>
          </a:p>
          <a:p>
            <a:pPr marL="0" lvl="0" indent="0" algn="ctr" defTabSz="488950">
              <a:lnSpc>
                <a:spcPct val="100000"/>
              </a:lnSpc>
              <a:spcBef>
                <a:spcPct val="0"/>
              </a:spcBef>
              <a:spcAft>
                <a:spcPct val="35000"/>
              </a:spcAft>
              <a:buNone/>
            </a:pPr>
            <a:r>
              <a:rPr lang="en-US" sz="1100" kern="1200" dirty="0"/>
              <a:t>Peer interactions have more range and depth because they are safe places with mutuality</a:t>
            </a:r>
          </a:p>
          <a:p>
            <a:pPr marL="0" lvl="0" indent="0" algn="ctr" defTabSz="488950">
              <a:lnSpc>
                <a:spcPct val="100000"/>
              </a:lnSpc>
              <a:spcBef>
                <a:spcPct val="0"/>
              </a:spcBef>
              <a:spcAft>
                <a:spcPct val="35000"/>
              </a:spcAft>
              <a:buNone/>
            </a:pPr>
            <a:endParaRPr lang="en-US" sz="1100" kern="1200" dirty="0"/>
          </a:p>
          <a:p>
            <a:pPr marL="0" lvl="0" indent="0" algn="ctr" defTabSz="488950">
              <a:lnSpc>
                <a:spcPct val="100000"/>
              </a:lnSpc>
              <a:spcBef>
                <a:spcPct val="0"/>
              </a:spcBef>
              <a:spcAft>
                <a:spcPct val="35000"/>
              </a:spcAft>
              <a:buNone/>
            </a:pPr>
            <a:r>
              <a:rPr lang="en-US" sz="1100" kern="1200" dirty="0"/>
              <a:t>Interaction is the key to engagement and success in treatment programs</a:t>
            </a:r>
          </a:p>
        </p:txBody>
      </p:sp>
      <p:sp>
        <p:nvSpPr>
          <p:cNvPr id="8" name="Rectangle 7" descr="Books">
            <a:extLst>
              <a:ext uri="{FF2B5EF4-FFF2-40B4-BE49-F238E27FC236}">
                <a16:creationId xmlns:a16="http://schemas.microsoft.com/office/drawing/2014/main" id="{4CC37103-5763-480A-AB73-C8C2127FB683}"/>
              </a:ext>
            </a:extLst>
          </p:cNvPr>
          <p:cNvSpPr/>
          <p:nvPr/>
        </p:nvSpPr>
        <p:spPr>
          <a:xfrm>
            <a:off x="3702770" y="1457265"/>
            <a:ext cx="615998" cy="615998"/>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E40E0B7E-BB1B-48F4-B94E-69AE6C490A3A}"/>
              </a:ext>
            </a:extLst>
          </p:cNvPr>
          <p:cNvSpPr/>
          <p:nvPr/>
        </p:nvSpPr>
        <p:spPr>
          <a:xfrm>
            <a:off x="3233153" y="2209155"/>
            <a:ext cx="1759994" cy="876208"/>
          </a:xfrm>
          <a:custGeom>
            <a:avLst/>
            <a:gdLst>
              <a:gd name="connsiteX0" fmla="*/ 0 w 1759994"/>
              <a:gd name="connsiteY0" fmla="*/ 0 h 876208"/>
              <a:gd name="connsiteX1" fmla="*/ 1759994 w 1759994"/>
              <a:gd name="connsiteY1" fmla="*/ 0 h 876208"/>
              <a:gd name="connsiteX2" fmla="*/ 1759994 w 1759994"/>
              <a:gd name="connsiteY2" fmla="*/ 876208 h 876208"/>
              <a:gd name="connsiteX3" fmla="*/ 0 w 1759994"/>
              <a:gd name="connsiteY3" fmla="*/ 876208 h 876208"/>
              <a:gd name="connsiteX4" fmla="*/ 0 w 1759994"/>
              <a:gd name="connsiteY4" fmla="*/ 0 h 876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994" h="876208">
                <a:moveTo>
                  <a:pt x="0" y="0"/>
                </a:moveTo>
                <a:lnTo>
                  <a:pt x="1759994" y="0"/>
                </a:lnTo>
                <a:lnTo>
                  <a:pt x="1759994" y="876208"/>
                </a:lnTo>
                <a:lnTo>
                  <a:pt x="0" y="876208"/>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Recommended Trainings</a:t>
            </a:r>
          </a:p>
        </p:txBody>
      </p:sp>
      <p:sp>
        <p:nvSpPr>
          <p:cNvPr id="11" name="Freeform: Shape 10">
            <a:extLst>
              <a:ext uri="{FF2B5EF4-FFF2-40B4-BE49-F238E27FC236}">
                <a16:creationId xmlns:a16="http://schemas.microsoft.com/office/drawing/2014/main" id="{A21E6878-89F8-4580-AA78-0E69C0CC1E32}"/>
              </a:ext>
            </a:extLst>
          </p:cNvPr>
          <p:cNvSpPr/>
          <p:nvPr/>
        </p:nvSpPr>
        <p:spPr>
          <a:xfrm>
            <a:off x="3255789" y="3154328"/>
            <a:ext cx="1759994" cy="2971797"/>
          </a:xfrm>
          <a:custGeom>
            <a:avLst/>
            <a:gdLst>
              <a:gd name="connsiteX0" fmla="*/ 0 w 1759994"/>
              <a:gd name="connsiteY0" fmla="*/ 0 h 2971797"/>
              <a:gd name="connsiteX1" fmla="*/ 1759994 w 1759994"/>
              <a:gd name="connsiteY1" fmla="*/ 0 h 2971797"/>
              <a:gd name="connsiteX2" fmla="*/ 1759994 w 1759994"/>
              <a:gd name="connsiteY2" fmla="*/ 2971797 h 2971797"/>
              <a:gd name="connsiteX3" fmla="*/ 0 w 1759994"/>
              <a:gd name="connsiteY3" fmla="*/ 2971797 h 2971797"/>
              <a:gd name="connsiteX4" fmla="*/ 0 w 1759994"/>
              <a:gd name="connsiteY4" fmla="*/ 0 h 2971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994" h="2971797">
                <a:moveTo>
                  <a:pt x="0" y="0"/>
                </a:moveTo>
                <a:lnTo>
                  <a:pt x="1759994" y="0"/>
                </a:lnTo>
                <a:lnTo>
                  <a:pt x="1759994" y="2971797"/>
                </a:lnTo>
                <a:lnTo>
                  <a:pt x="0" y="297179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Motivational Interviewing</a:t>
            </a:r>
          </a:p>
          <a:p>
            <a:pPr marL="57150" lvl="1" indent="-57150" algn="l" defTabSz="488950">
              <a:lnSpc>
                <a:spcPct val="90000"/>
              </a:lnSpc>
              <a:spcBef>
                <a:spcPct val="0"/>
              </a:spcBef>
              <a:spcAft>
                <a:spcPct val="15000"/>
              </a:spcAft>
              <a:buChar char="•"/>
            </a:pPr>
            <a:r>
              <a:rPr lang="en-US" sz="1100" kern="1200" dirty="0"/>
              <a:t>The Spirit of MI is completely consistent with Peer Support</a:t>
            </a:r>
          </a:p>
          <a:p>
            <a:pPr marL="0" lvl="0" indent="0" algn="l" defTabSz="488950">
              <a:lnSpc>
                <a:spcPct val="100000"/>
              </a:lnSpc>
              <a:spcBef>
                <a:spcPct val="0"/>
              </a:spcBef>
              <a:spcAft>
                <a:spcPct val="35000"/>
              </a:spcAft>
              <a:buNone/>
            </a:pPr>
            <a:endParaRPr lang="en-US" sz="1100" kern="1200" dirty="0"/>
          </a:p>
          <a:p>
            <a:pPr marL="0" lvl="0" indent="0" algn="l" defTabSz="488950">
              <a:lnSpc>
                <a:spcPct val="100000"/>
              </a:lnSpc>
              <a:spcBef>
                <a:spcPct val="0"/>
              </a:spcBef>
              <a:spcAft>
                <a:spcPct val="35000"/>
              </a:spcAft>
              <a:buNone/>
            </a:pPr>
            <a:r>
              <a:rPr lang="en-US" sz="1100" kern="1200" dirty="0"/>
              <a:t>Trauma Informed Practices</a:t>
            </a:r>
          </a:p>
          <a:p>
            <a:pPr marL="0" lvl="0" indent="0" algn="l" defTabSz="488950">
              <a:lnSpc>
                <a:spcPct val="100000"/>
              </a:lnSpc>
              <a:spcBef>
                <a:spcPct val="0"/>
              </a:spcBef>
              <a:spcAft>
                <a:spcPct val="35000"/>
              </a:spcAft>
              <a:buNone/>
            </a:pPr>
            <a:endParaRPr lang="en-US" sz="1100" kern="1200" dirty="0"/>
          </a:p>
          <a:p>
            <a:pPr marL="0" lvl="0" indent="0" algn="l" defTabSz="488950">
              <a:lnSpc>
                <a:spcPct val="100000"/>
              </a:lnSpc>
              <a:spcBef>
                <a:spcPct val="0"/>
              </a:spcBef>
              <a:spcAft>
                <a:spcPct val="35000"/>
              </a:spcAft>
              <a:buNone/>
            </a:pPr>
            <a:r>
              <a:rPr lang="en-US" sz="1100" kern="1200" dirty="0"/>
              <a:t>Manualized Self-Help Programming</a:t>
            </a:r>
          </a:p>
          <a:p>
            <a:pPr marL="57150" lvl="1" indent="-57150" algn="l" defTabSz="488950">
              <a:lnSpc>
                <a:spcPct val="90000"/>
              </a:lnSpc>
              <a:spcBef>
                <a:spcPct val="0"/>
              </a:spcBef>
              <a:spcAft>
                <a:spcPct val="15000"/>
              </a:spcAft>
              <a:buChar char="•"/>
            </a:pPr>
            <a:r>
              <a:rPr lang="en-US" sz="1100" kern="1200" dirty="0"/>
              <a:t>Finding Your Best Self</a:t>
            </a:r>
          </a:p>
          <a:p>
            <a:pPr marL="57150" lvl="1" indent="-57150" algn="l" defTabSz="488950">
              <a:lnSpc>
                <a:spcPct val="90000"/>
              </a:lnSpc>
              <a:spcBef>
                <a:spcPct val="0"/>
              </a:spcBef>
              <a:spcAft>
                <a:spcPct val="15000"/>
              </a:spcAft>
              <a:buChar char="•"/>
            </a:pPr>
            <a:r>
              <a:rPr lang="en-US" sz="1100" kern="1200" dirty="0"/>
              <a:t>Cognitive Behavioral Programming</a:t>
            </a:r>
          </a:p>
          <a:p>
            <a:pPr marL="57150" lvl="1" indent="-57150" algn="l" defTabSz="488950">
              <a:lnSpc>
                <a:spcPct val="90000"/>
              </a:lnSpc>
              <a:spcBef>
                <a:spcPct val="0"/>
              </a:spcBef>
              <a:spcAft>
                <a:spcPct val="15000"/>
              </a:spcAft>
              <a:buChar char="•"/>
            </a:pPr>
            <a:r>
              <a:rPr lang="en-US" sz="1100" kern="1200" dirty="0"/>
              <a:t>Anger Management</a:t>
            </a:r>
          </a:p>
          <a:p>
            <a:pPr marL="57150" lvl="1" indent="-57150" algn="l" defTabSz="488950">
              <a:lnSpc>
                <a:spcPct val="90000"/>
              </a:lnSpc>
              <a:spcBef>
                <a:spcPct val="0"/>
              </a:spcBef>
              <a:spcAft>
                <a:spcPct val="15000"/>
              </a:spcAft>
              <a:buChar char="•"/>
            </a:pPr>
            <a:endParaRPr lang="en-US" sz="1100" kern="1200" dirty="0"/>
          </a:p>
          <a:p>
            <a:pPr marL="0" lvl="0" indent="0" algn="l" defTabSz="488950">
              <a:lnSpc>
                <a:spcPct val="100000"/>
              </a:lnSpc>
              <a:spcBef>
                <a:spcPct val="0"/>
              </a:spcBef>
              <a:spcAft>
                <a:spcPct val="35000"/>
              </a:spcAft>
              <a:buNone/>
            </a:pPr>
            <a:r>
              <a:rPr lang="en-US" sz="1100" kern="1200" dirty="0"/>
              <a:t>Evidence Based Practices</a:t>
            </a:r>
          </a:p>
        </p:txBody>
      </p:sp>
      <p:sp>
        <p:nvSpPr>
          <p:cNvPr id="12" name="Rectangle 11" descr="Classroom">
            <a:extLst>
              <a:ext uri="{FF2B5EF4-FFF2-40B4-BE49-F238E27FC236}">
                <a16:creationId xmlns:a16="http://schemas.microsoft.com/office/drawing/2014/main" id="{B84AA5C2-79DC-4C27-8C25-F4DEB3BD5802}"/>
              </a:ext>
            </a:extLst>
          </p:cNvPr>
          <p:cNvSpPr/>
          <p:nvPr/>
        </p:nvSpPr>
        <p:spPr>
          <a:xfrm>
            <a:off x="5742009" y="1462553"/>
            <a:ext cx="615998" cy="615998"/>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E90D1EF5-30F2-4C86-B22F-1BBA44E03667}"/>
              </a:ext>
            </a:extLst>
          </p:cNvPr>
          <p:cNvSpPr/>
          <p:nvPr/>
        </p:nvSpPr>
        <p:spPr>
          <a:xfrm>
            <a:off x="5284402" y="2209841"/>
            <a:ext cx="1759994" cy="876208"/>
          </a:xfrm>
          <a:custGeom>
            <a:avLst/>
            <a:gdLst>
              <a:gd name="connsiteX0" fmla="*/ 0 w 1759994"/>
              <a:gd name="connsiteY0" fmla="*/ 0 h 876208"/>
              <a:gd name="connsiteX1" fmla="*/ 1759994 w 1759994"/>
              <a:gd name="connsiteY1" fmla="*/ 0 h 876208"/>
              <a:gd name="connsiteX2" fmla="*/ 1759994 w 1759994"/>
              <a:gd name="connsiteY2" fmla="*/ 876208 h 876208"/>
              <a:gd name="connsiteX3" fmla="*/ 0 w 1759994"/>
              <a:gd name="connsiteY3" fmla="*/ 876208 h 876208"/>
              <a:gd name="connsiteX4" fmla="*/ 0 w 1759994"/>
              <a:gd name="connsiteY4" fmla="*/ 0 h 876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994" h="876208">
                <a:moveTo>
                  <a:pt x="0" y="0"/>
                </a:moveTo>
                <a:lnTo>
                  <a:pt x="1759994" y="0"/>
                </a:lnTo>
                <a:lnTo>
                  <a:pt x="1759994" y="876208"/>
                </a:lnTo>
                <a:lnTo>
                  <a:pt x="0" y="876208"/>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Educational Programming</a:t>
            </a:r>
          </a:p>
        </p:txBody>
      </p:sp>
      <p:sp>
        <p:nvSpPr>
          <p:cNvPr id="16" name="Freeform: Shape 15">
            <a:extLst>
              <a:ext uri="{FF2B5EF4-FFF2-40B4-BE49-F238E27FC236}">
                <a16:creationId xmlns:a16="http://schemas.microsoft.com/office/drawing/2014/main" id="{0A7036B1-0666-49EE-9688-77C48D5822D9}"/>
              </a:ext>
            </a:extLst>
          </p:cNvPr>
          <p:cNvSpPr/>
          <p:nvPr/>
        </p:nvSpPr>
        <p:spPr>
          <a:xfrm>
            <a:off x="5216002" y="3160302"/>
            <a:ext cx="1759994" cy="2971797"/>
          </a:xfrm>
          <a:custGeom>
            <a:avLst/>
            <a:gdLst>
              <a:gd name="connsiteX0" fmla="*/ 0 w 1759994"/>
              <a:gd name="connsiteY0" fmla="*/ 0 h 2971797"/>
              <a:gd name="connsiteX1" fmla="*/ 1759994 w 1759994"/>
              <a:gd name="connsiteY1" fmla="*/ 0 h 2971797"/>
              <a:gd name="connsiteX2" fmla="*/ 1759994 w 1759994"/>
              <a:gd name="connsiteY2" fmla="*/ 2971797 h 2971797"/>
              <a:gd name="connsiteX3" fmla="*/ 0 w 1759994"/>
              <a:gd name="connsiteY3" fmla="*/ 2971797 h 2971797"/>
              <a:gd name="connsiteX4" fmla="*/ 0 w 1759994"/>
              <a:gd name="connsiteY4" fmla="*/ 0 h 2971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994" h="2971797">
                <a:moveTo>
                  <a:pt x="0" y="0"/>
                </a:moveTo>
                <a:lnTo>
                  <a:pt x="1759994" y="0"/>
                </a:lnTo>
                <a:lnTo>
                  <a:pt x="1759994" y="2971797"/>
                </a:lnTo>
                <a:lnTo>
                  <a:pt x="0" y="297179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Physiology of Addiction and Mental Health</a:t>
            </a:r>
          </a:p>
          <a:p>
            <a:pPr marL="0" lvl="0" indent="0" algn="ctr" defTabSz="488950">
              <a:lnSpc>
                <a:spcPct val="100000"/>
              </a:lnSpc>
              <a:spcBef>
                <a:spcPct val="0"/>
              </a:spcBef>
              <a:spcAft>
                <a:spcPct val="35000"/>
              </a:spcAft>
              <a:buNone/>
            </a:pPr>
            <a:endParaRPr lang="en-US" sz="1100" kern="1200" dirty="0"/>
          </a:p>
          <a:p>
            <a:pPr marL="0" lvl="0" indent="0" algn="ctr" defTabSz="488950">
              <a:lnSpc>
                <a:spcPct val="100000"/>
              </a:lnSpc>
              <a:spcBef>
                <a:spcPct val="0"/>
              </a:spcBef>
              <a:spcAft>
                <a:spcPct val="35000"/>
              </a:spcAft>
              <a:buNone/>
            </a:pPr>
            <a:r>
              <a:rPr lang="en-US" sz="1100" kern="1200" dirty="0"/>
              <a:t>Social Norms vs. Prison Norms</a:t>
            </a:r>
          </a:p>
          <a:p>
            <a:pPr marL="0" lvl="0" indent="0" algn="ctr" defTabSz="488950">
              <a:lnSpc>
                <a:spcPct val="100000"/>
              </a:lnSpc>
              <a:spcBef>
                <a:spcPct val="0"/>
              </a:spcBef>
              <a:spcAft>
                <a:spcPct val="35000"/>
              </a:spcAft>
              <a:buNone/>
            </a:pPr>
            <a:endParaRPr lang="en-US" sz="1100" kern="1200" dirty="0"/>
          </a:p>
          <a:p>
            <a:pPr marL="0" lvl="0" indent="0" algn="ctr" defTabSz="488950">
              <a:lnSpc>
                <a:spcPct val="100000"/>
              </a:lnSpc>
              <a:spcBef>
                <a:spcPct val="0"/>
              </a:spcBef>
              <a:spcAft>
                <a:spcPct val="35000"/>
              </a:spcAft>
              <a:buNone/>
            </a:pPr>
            <a:r>
              <a:rPr lang="en-US" sz="1100" kern="1200" dirty="0"/>
              <a:t>Social Skills</a:t>
            </a:r>
          </a:p>
          <a:p>
            <a:pPr marL="0" lvl="0" indent="0" algn="ctr" defTabSz="488950">
              <a:lnSpc>
                <a:spcPct val="100000"/>
              </a:lnSpc>
              <a:spcBef>
                <a:spcPct val="0"/>
              </a:spcBef>
              <a:spcAft>
                <a:spcPct val="35000"/>
              </a:spcAft>
              <a:buNone/>
            </a:pPr>
            <a:endParaRPr lang="en-US" sz="1100" kern="1200" dirty="0"/>
          </a:p>
          <a:p>
            <a:pPr marL="0" lvl="0" indent="0" algn="ctr" defTabSz="488950">
              <a:lnSpc>
                <a:spcPct val="100000"/>
              </a:lnSpc>
              <a:spcBef>
                <a:spcPct val="0"/>
              </a:spcBef>
              <a:spcAft>
                <a:spcPct val="35000"/>
              </a:spcAft>
              <a:buNone/>
            </a:pPr>
            <a:r>
              <a:rPr lang="en-US" sz="1100" kern="1200" dirty="0"/>
              <a:t>Community Resources</a:t>
            </a:r>
          </a:p>
          <a:p>
            <a:pPr marL="0" lvl="0" indent="0" algn="ctr" defTabSz="488950">
              <a:lnSpc>
                <a:spcPct val="100000"/>
              </a:lnSpc>
              <a:spcBef>
                <a:spcPct val="0"/>
              </a:spcBef>
              <a:spcAft>
                <a:spcPct val="35000"/>
              </a:spcAft>
              <a:buNone/>
            </a:pPr>
            <a:endParaRPr lang="en-US" sz="1100" kern="1200" dirty="0"/>
          </a:p>
          <a:p>
            <a:pPr marL="0" lvl="0" indent="0" algn="ctr" defTabSz="488950">
              <a:lnSpc>
                <a:spcPct val="100000"/>
              </a:lnSpc>
              <a:spcBef>
                <a:spcPct val="0"/>
              </a:spcBef>
              <a:spcAft>
                <a:spcPct val="35000"/>
              </a:spcAft>
              <a:buNone/>
            </a:pPr>
            <a:r>
              <a:rPr lang="en-US" sz="1100" kern="1200" dirty="0"/>
              <a:t>Medically Assisted Treatment</a:t>
            </a:r>
          </a:p>
          <a:p>
            <a:pPr marL="0" lvl="0" indent="0" algn="ctr" defTabSz="488950">
              <a:lnSpc>
                <a:spcPct val="100000"/>
              </a:lnSpc>
              <a:spcBef>
                <a:spcPct val="0"/>
              </a:spcBef>
              <a:spcAft>
                <a:spcPct val="35000"/>
              </a:spcAft>
              <a:buNone/>
            </a:pPr>
            <a:endParaRPr lang="en-US" sz="1100" kern="1200" dirty="0"/>
          </a:p>
          <a:p>
            <a:pPr marL="0" lvl="0" indent="0" algn="ctr" defTabSz="488950">
              <a:lnSpc>
                <a:spcPct val="100000"/>
              </a:lnSpc>
              <a:spcBef>
                <a:spcPct val="0"/>
              </a:spcBef>
              <a:spcAft>
                <a:spcPct val="35000"/>
              </a:spcAft>
              <a:buNone/>
            </a:pPr>
            <a:r>
              <a:rPr lang="en-US" sz="1100" kern="1200" dirty="0"/>
              <a:t>Healing Life Story</a:t>
            </a:r>
          </a:p>
        </p:txBody>
      </p:sp>
      <p:sp>
        <p:nvSpPr>
          <p:cNvPr id="18" name="Rectangle 17" descr="Meeting">
            <a:extLst>
              <a:ext uri="{FF2B5EF4-FFF2-40B4-BE49-F238E27FC236}">
                <a16:creationId xmlns:a16="http://schemas.microsoft.com/office/drawing/2014/main" id="{C406B7F7-C5DA-4BC9-8C71-80443554816F}"/>
              </a:ext>
            </a:extLst>
          </p:cNvPr>
          <p:cNvSpPr/>
          <p:nvPr/>
        </p:nvSpPr>
        <p:spPr>
          <a:xfrm>
            <a:off x="7827238" y="1452789"/>
            <a:ext cx="615998" cy="615998"/>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27BFDFB2-E2B8-4430-A470-633CB96856DA}"/>
              </a:ext>
            </a:extLst>
          </p:cNvPr>
          <p:cNvSpPr/>
          <p:nvPr/>
        </p:nvSpPr>
        <p:spPr>
          <a:xfrm>
            <a:off x="7283996" y="2068787"/>
            <a:ext cx="1759994" cy="876208"/>
          </a:xfrm>
          <a:custGeom>
            <a:avLst/>
            <a:gdLst>
              <a:gd name="connsiteX0" fmla="*/ 0 w 1759994"/>
              <a:gd name="connsiteY0" fmla="*/ 0 h 876208"/>
              <a:gd name="connsiteX1" fmla="*/ 1759994 w 1759994"/>
              <a:gd name="connsiteY1" fmla="*/ 0 h 876208"/>
              <a:gd name="connsiteX2" fmla="*/ 1759994 w 1759994"/>
              <a:gd name="connsiteY2" fmla="*/ 876208 h 876208"/>
              <a:gd name="connsiteX3" fmla="*/ 0 w 1759994"/>
              <a:gd name="connsiteY3" fmla="*/ 876208 h 876208"/>
              <a:gd name="connsiteX4" fmla="*/ 0 w 1759994"/>
              <a:gd name="connsiteY4" fmla="*/ 0 h 876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994" h="876208">
                <a:moveTo>
                  <a:pt x="0" y="0"/>
                </a:moveTo>
                <a:lnTo>
                  <a:pt x="1759994" y="0"/>
                </a:lnTo>
                <a:lnTo>
                  <a:pt x="1759994" y="876208"/>
                </a:lnTo>
                <a:lnTo>
                  <a:pt x="0" y="876208"/>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Group Programming</a:t>
            </a:r>
          </a:p>
        </p:txBody>
      </p:sp>
      <p:sp>
        <p:nvSpPr>
          <p:cNvPr id="20" name="Freeform: Shape 19">
            <a:extLst>
              <a:ext uri="{FF2B5EF4-FFF2-40B4-BE49-F238E27FC236}">
                <a16:creationId xmlns:a16="http://schemas.microsoft.com/office/drawing/2014/main" id="{54663F47-FBFA-4A52-9676-04A1502B725B}"/>
              </a:ext>
            </a:extLst>
          </p:cNvPr>
          <p:cNvSpPr/>
          <p:nvPr/>
        </p:nvSpPr>
        <p:spPr>
          <a:xfrm>
            <a:off x="7283996" y="3154328"/>
            <a:ext cx="1759994" cy="2971797"/>
          </a:xfrm>
          <a:custGeom>
            <a:avLst/>
            <a:gdLst>
              <a:gd name="connsiteX0" fmla="*/ 0 w 1759994"/>
              <a:gd name="connsiteY0" fmla="*/ 0 h 2971797"/>
              <a:gd name="connsiteX1" fmla="*/ 1759994 w 1759994"/>
              <a:gd name="connsiteY1" fmla="*/ 0 h 2971797"/>
              <a:gd name="connsiteX2" fmla="*/ 1759994 w 1759994"/>
              <a:gd name="connsiteY2" fmla="*/ 2971797 h 2971797"/>
              <a:gd name="connsiteX3" fmla="*/ 0 w 1759994"/>
              <a:gd name="connsiteY3" fmla="*/ 2971797 h 2971797"/>
              <a:gd name="connsiteX4" fmla="*/ 0 w 1759994"/>
              <a:gd name="connsiteY4" fmla="*/ 0 h 2971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994" h="2971797">
                <a:moveTo>
                  <a:pt x="0" y="0"/>
                </a:moveTo>
                <a:lnTo>
                  <a:pt x="1759994" y="0"/>
                </a:lnTo>
                <a:lnTo>
                  <a:pt x="1759994" y="2971797"/>
                </a:lnTo>
                <a:lnTo>
                  <a:pt x="0" y="297179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T4C, Seeking Safety, MRT, CBI series, SAMHSA Anger Management, etc.</a:t>
            </a:r>
          </a:p>
          <a:p>
            <a:pPr marL="0" lvl="0" indent="0" algn="l" defTabSz="488950">
              <a:lnSpc>
                <a:spcPct val="100000"/>
              </a:lnSpc>
              <a:spcBef>
                <a:spcPct val="0"/>
              </a:spcBef>
              <a:spcAft>
                <a:spcPct val="35000"/>
              </a:spcAft>
              <a:buNone/>
            </a:pPr>
            <a:endParaRPr lang="en-US" sz="1100" kern="1200" dirty="0"/>
          </a:p>
          <a:p>
            <a:pPr marL="0" lvl="0" indent="0" algn="l" defTabSz="488950">
              <a:lnSpc>
                <a:spcPct val="100000"/>
              </a:lnSpc>
              <a:spcBef>
                <a:spcPct val="0"/>
              </a:spcBef>
              <a:spcAft>
                <a:spcPct val="35000"/>
              </a:spcAft>
              <a:buNone/>
            </a:pPr>
            <a:r>
              <a:rPr lang="en-US" sz="1100" kern="1200" dirty="0"/>
              <a:t>Be aware of power differentials</a:t>
            </a:r>
          </a:p>
          <a:p>
            <a:pPr marL="57150" lvl="1" indent="-57150" algn="l" defTabSz="488950">
              <a:lnSpc>
                <a:spcPct val="90000"/>
              </a:lnSpc>
              <a:spcBef>
                <a:spcPct val="0"/>
              </a:spcBef>
              <a:spcAft>
                <a:spcPct val="15000"/>
              </a:spcAft>
              <a:buChar char="•"/>
            </a:pPr>
            <a:r>
              <a:rPr lang="en-US" sz="1100" kern="1200" dirty="0"/>
              <a:t>Best Practice: Peer supports either disclose difference in role or do not act as facilitators and peer supports at the same time</a:t>
            </a:r>
          </a:p>
          <a:p>
            <a:pPr marL="57150" lvl="1" indent="-57150" algn="l" defTabSz="488950">
              <a:lnSpc>
                <a:spcPct val="90000"/>
              </a:lnSpc>
              <a:spcBef>
                <a:spcPct val="0"/>
              </a:spcBef>
              <a:spcAft>
                <a:spcPct val="15000"/>
              </a:spcAft>
              <a:buChar char="•"/>
            </a:pPr>
            <a:r>
              <a:rPr lang="en-US" sz="1100" kern="1200" dirty="0"/>
              <a:t>Consider as co-facilitators</a:t>
            </a:r>
          </a:p>
          <a:p>
            <a:pPr marL="57150" lvl="1" indent="-57150" algn="l" defTabSz="488950">
              <a:lnSpc>
                <a:spcPct val="90000"/>
              </a:lnSpc>
              <a:spcBef>
                <a:spcPct val="0"/>
              </a:spcBef>
              <a:spcAft>
                <a:spcPct val="15000"/>
              </a:spcAft>
              <a:buChar char="•"/>
            </a:pPr>
            <a:r>
              <a:rPr lang="en-US" sz="1100" kern="1200" dirty="0"/>
              <a:t>In MRT consider letting them lead the self-study time</a:t>
            </a:r>
          </a:p>
        </p:txBody>
      </p:sp>
      <p:sp>
        <p:nvSpPr>
          <p:cNvPr id="21" name="Rectangle 20" descr="Management">
            <a:extLst>
              <a:ext uri="{FF2B5EF4-FFF2-40B4-BE49-F238E27FC236}">
                <a16:creationId xmlns:a16="http://schemas.microsoft.com/office/drawing/2014/main" id="{C0BF6B29-7237-4ECB-8ECC-B7D997153005}"/>
              </a:ext>
            </a:extLst>
          </p:cNvPr>
          <p:cNvSpPr/>
          <p:nvPr/>
        </p:nvSpPr>
        <p:spPr>
          <a:xfrm>
            <a:off x="9930891" y="1452789"/>
            <a:ext cx="615998" cy="615998"/>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BD50EA28-B526-4BF3-94FC-98F01F797926}"/>
              </a:ext>
            </a:extLst>
          </p:cNvPr>
          <p:cNvSpPr/>
          <p:nvPr/>
        </p:nvSpPr>
        <p:spPr>
          <a:xfrm>
            <a:off x="9385893" y="2068787"/>
            <a:ext cx="1759994" cy="876208"/>
          </a:xfrm>
          <a:custGeom>
            <a:avLst/>
            <a:gdLst>
              <a:gd name="connsiteX0" fmla="*/ 0 w 1759994"/>
              <a:gd name="connsiteY0" fmla="*/ 0 h 876208"/>
              <a:gd name="connsiteX1" fmla="*/ 1759994 w 1759994"/>
              <a:gd name="connsiteY1" fmla="*/ 0 h 876208"/>
              <a:gd name="connsiteX2" fmla="*/ 1759994 w 1759994"/>
              <a:gd name="connsiteY2" fmla="*/ 876208 h 876208"/>
              <a:gd name="connsiteX3" fmla="*/ 0 w 1759994"/>
              <a:gd name="connsiteY3" fmla="*/ 876208 h 876208"/>
              <a:gd name="connsiteX4" fmla="*/ 0 w 1759994"/>
              <a:gd name="connsiteY4" fmla="*/ 0 h 876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994" h="876208">
                <a:moveTo>
                  <a:pt x="0" y="0"/>
                </a:moveTo>
                <a:lnTo>
                  <a:pt x="1759994" y="0"/>
                </a:lnTo>
                <a:lnTo>
                  <a:pt x="1759994" y="876208"/>
                </a:lnTo>
                <a:lnTo>
                  <a:pt x="0" y="876208"/>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Peers supports are well placed to provide trainings to staff</a:t>
            </a:r>
          </a:p>
        </p:txBody>
      </p:sp>
      <p:sp>
        <p:nvSpPr>
          <p:cNvPr id="23" name="Freeform: Shape 22">
            <a:extLst>
              <a:ext uri="{FF2B5EF4-FFF2-40B4-BE49-F238E27FC236}">
                <a16:creationId xmlns:a16="http://schemas.microsoft.com/office/drawing/2014/main" id="{3FB45138-6410-4D28-B1CD-450E931C7AC2}"/>
              </a:ext>
            </a:extLst>
          </p:cNvPr>
          <p:cNvSpPr/>
          <p:nvPr/>
        </p:nvSpPr>
        <p:spPr>
          <a:xfrm>
            <a:off x="9265838" y="3123589"/>
            <a:ext cx="1759994" cy="2971797"/>
          </a:xfrm>
          <a:custGeom>
            <a:avLst/>
            <a:gdLst>
              <a:gd name="connsiteX0" fmla="*/ 0 w 1759994"/>
              <a:gd name="connsiteY0" fmla="*/ 0 h 2971797"/>
              <a:gd name="connsiteX1" fmla="*/ 1759994 w 1759994"/>
              <a:gd name="connsiteY1" fmla="*/ 0 h 2971797"/>
              <a:gd name="connsiteX2" fmla="*/ 1759994 w 1759994"/>
              <a:gd name="connsiteY2" fmla="*/ 2971797 h 2971797"/>
              <a:gd name="connsiteX3" fmla="*/ 0 w 1759994"/>
              <a:gd name="connsiteY3" fmla="*/ 2971797 h 2971797"/>
              <a:gd name="connsiteX4" fmla="*/ 0 w 1759994"/>
              <a:gd name="connsiteY4" fmla="*/ 0 h 2971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994" h="2971797">
                <a:moveTo>
                  <a:pt x="0" y="0"/>
                </a:moveTo>
                <a:lnTo>
                  <a:pt x="1759994" y="0"/>
                </a:lnTo>
                <a:lnTo>
                  <a:pt x="1759994" y="2971797"/>
                </a:lnTo>
                <a:lnTo>
                  <a:pt x="0" y="297179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Role of Peer Support</a:t>
            </a:r>
          </a:p>
          <a:p>
            <a:pPr marL="0" lvl="0" indent="0" algn="ctr" defTabSz="488950">
              <a:lnSpc>
                <a:spcPct val="100000"/>
              </a:lnSpc>
              <a:spcBef>
                <a:spcPct val="0"/>
              </a:spcBef>
              <a:spcAft>
                <a:spcPct val="35000"/>
              </a:spcAft>
              <a:buNone/>
            </a:pPr>
            <a:endParaRPr lang="en-US" sz="1100" kern="1200" dirty="0"/>
          </a:p>
          <a:p>
            <a:pPr marL="0" lvl="0" indent="0" algn="ctr" defTabSz="488950">
              <a:lnSpc>
                <a:spcPct val="100000"/>
              </a:lnSpc>
              <a:spcBef>
                <a:spcPct val="0"/>
              </a:spcBef>
              <a:spcAft>
                <a:spcPct val="35000"/>
              </a:spcAft>
              <a:buNone/>
            </a:pPr>
            <a:r>
              <a:rPr lang="en-US" sz="1100" kern="1200" dirty="0"/>
              <a:t>Trauma Informed Practice</a:t>
            </a:r>
          </a:p>
          <a:p>
            <a:pPr marL="0" lvl="0" indent="0" algn="ctr" defTabSz="488950">
              <a:lnSpc>
                <a:spcPct val="100000"/>
              </a:lnSpc>
              <a:spcBef>
                <a:spcPct val="0"/>
              </a:spcBef>
              <a:spcAft>
                <a:spcPct val="35000"/>
              </a:spcAft>
              <a:buNone/>
            </a:pPr>
            <a:endParaRPr lang="en-US" sz="1100" kern="1200" dirty="0"/>
          </a:p>
          <a:p>
            <a:pPr marL="0" lvl="0" indent="0" algn="ctr" defTabSz="488950">
              <a:lnSpc>
                <a:spcPct val="100000"/>
              </a:lnSpc>
              <a:spcBef>
                <a:spcPct val="0"/>
              </a:spcBef>
              <a:spcAft>
                <a:spcPct val="35000"/>
              </a:spcAft>
              <a:buNone/>
            </a:pPr>
            <a:r>
              <a:rPr lang="en-US" sz="1100" kern="1200" dirty="0"/>
              <a:t>Motivational Interviewing</a:t>
            </a:r>
          </a:p>
          <a:p>
            <a:pPr marL="0" lvl="0" indent="0" algn="ctr" defTabSz="488950">
              <a:lnSpc>
                <a:spcPct val="100000"/>
              </a:lnSpc>
              <a:spcBef>
                <a:spcPct val="0"/>
              </a:spcBef>
              <a:spcAft>
                <a:spcPct val="35000"/>
              </a:spcAft>
              <a:buNone/>
            </a:pPr>
            <a:endParaRPr lang="en-US" sz="1100" kern="1200" dirty="0"/>
          </a:p>
          <a:p>
            <a:pPr marL="0" lvl="0" indent="0" algn="ctr" defTabSz="488950">
              <a:lnSpc>
                <a:spcPct val="100000"/>
              </a:lnSpc>
              <a:spcBef>
                <a:spcPct val="0"/>
              </a:spcBef>
              <a:spcAft>
                <a:spcPct val="35000"/>
              </a:spcAft>
              <a:buNone/>
            </a:pPr>
            <a:r>
              <a:rPr lang="en-US" sz="1100" kern="1200" dirty="0"/>
              <a:t>Client Interactions</a:t>
            </a:r>
          </a:p>
          <a:p>
            <a:pPr marL="0" lvl="0" indent="0" algn="ctr" defTabSz="488950">
              <a:lnSpc>
                <a:spcPct val="100000"/>
              </a:lnSpc>
              <a:spcBef>
                <a:spcPct val="0"/>
              </a:spcBef>
              <a:spcAft>
                <a:spcPct val="35000"/>
              </a:spcAft>
              <a:buNone/>
            </a:pPr>
            <a:endParaRPr lang="en-US" sz="1100" kern="1200" dirty="0"/>
          </a:p>
          <a:p>
            <a:pPr marL="0" lvl="0" indent="0" algn="ctr" defTabSz="488950">
              <a:lnSpc>
                <a:spcPct val="100000"/>
              </a:lnSpc>
              <a:spcBef>
                <a:spcPct val="0"/>
              </a:spcBef>
              <a:spcAft>
                <a:spcPct val="35000"/>
              </a:spcAft>
              <a:buNone/>
            </a:pPr>
            <a:r>
              <a:rPr lang="en-US" sz="1100" kern="1200" dirty="0"/>
              <a:t>Response to Behavior</a:t>
            </a:r>
          </a:p>
          <a:p>
            <a:pPr marL="0" lvl="0" indent="0" algn="ctr" defTabSz="488950">
              <a:lnSpc>
                <a:spcPct val="100000"/>
              </a:lnSpc>
              <a:spcBef>
                <a:spcPct val="0"/>
              </a:spcBef>
              <a:spcAft>
                <a:spcPct val="35000"/>
              </a:spcAft>
              <a:buNone/>
            </a:pPr>
            <a:endParaRPr lang="en-US" sz="1100" kern="1200" dirty="0"/>
          </a:p>
          <a:p>
            <a:pPr marL="0" lvl="0" indent="0" algn="ctr" defTabSz="488950">
              <a:lnSpc>
                <a:spcPct val="100000"/>
              </a:lnSpc>
              <a:spcBef>
                <a:spcPct val="0"/>
              </a:spcBef>
              <a:spcAft>
                <a:spcPct val="35000"/>
              </a:spcAft>
              <a:buNone/>
            </a:pPr>
            <a:r>
              <a:rPr lang="en-US" sz="1100" kern="1200" dirty="0"/>
              <a:t>Model Potential of Recovery</a:t>
            </a:r>
          </a:p>
          <a:p>
            <a:pPr marL="0" lvl="0" indent="0" algn="ctr" defTabSz="488950">
              <a:lnSpc>
                <a:spcPct val="100000"/>
              </a:lnSpc>
              <a:spcBef>
                <a:spcPct val="0"/>
              </a:spcBef>
              <a:spcAft>
                <a:spcPct val="35000"/>
              </a:spcAft>
              <a:buNone/>
              <a:defRPr b="1"/>
            </a:pPr>
            <a:endParaRPr lang="en-US" sz="1100" kern="1200" dirty="0"/>
          </a:p>
        </p:txBody>
      </p:sp>
    </p:spTree>
    <p:extLst>
      <p:ext uri="{BB962C8B-B14F-4D97-AF65-F5344CB8AC3E}">
        <p14:creationId xmlns:p14="http://schemas.microsoft.com/office/powerpoint/2010/main" val="220784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xEl>
                                              <p:pRg st="4" end="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
                                            <p:txEl>
                                              <p:pRg st="6" end="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0">
                                            <p:txEl>
                                              <p:pRg st="2" end="2"/>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0">
                                            <p:txEl>
                                              <p:pRg st="3" end="3"/>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0">
                                            <p:txEl>
                                              <p:pRg st="4" end="4"/>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3">
                                            <p:txEl>
                                              <p:pRg st="0" end="0"/>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3">
                                            <p:txEl>
                                              <p:pRg st="2" end="2"/>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3">
                                            <p:txEl>
                                              <p:pRg st="4" end="4"/>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3">
                                            <p:txEl>
                                              <p:pRg st="6" end="6"/>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3">
                                            <p:txEl>
                                              <p:pRg st="8" end="8"/>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4" grpId="0"/>
      <p:bldP spid="19"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30E4-42EC-4F24-9912-246D4ED7EBFF}"/>
              </a:ext>
            </a:extLst>
          </p:cNvPr>
          <p:cNvSpPr>
            <a:spLocks noGrp="1"/>
          </p:cNvSpPr>
          <p:nvPr>
            <p:ph type="title"/>
          </p:nvPr>
        </p:nvSpPr>
        <p:spPr/>
        <p:txBody>
          <a:bodyPr/>
          <a:lstStyle/>
          <a:p>
            <a:r>
              <a:rPr lang="en-US" dirty="0"/>
              <a:t>Leveraging Peer Supports</a:t>
            </a:r>
          </a:p>
        </p:txBody>
      </p:sp>
      <p:sp>
        <p:nvSpPr>
          <p:cNvPr id="5" name="Freeform: Shape 4">
            <a:extLst>
              <a:ext uri="{FF2B5EF4-FFF2-40B4-BE49-F238E27FC236}">
                <a16:creationId xmlns:a16="http://schemas.microsoft.com/office/drawing/2014/main" id="{A2C49BED-F071-4B40-8667-079798143849}"/>
              </a:ext>
            </a:extLst>
          </p:cNvPr>
          <p:cNvSpPr/>
          <p:nvPr/>
        </p:nvSpPr>
        <p:spPr>
          <a:xfrm>
            <a:off x="1066800" y="1931400"/>
            <a:ext cx="10058399" cy="1370250"/>
          </a:xfrm>
          <a:custGeom>
            <a:avLst/>
            <a:gdLst>
              <a:gd name="connsiteX0" fmla="*/ 0 w 10058399"/>
              <a:gd name="connsiteY0" fmla="*/ 0 h 1370250"/>
              <a:gd name="connsiteX1" fmla="*/ 10058399 w 10058399"/>
              <a:gd name="connsiteY1" fmla="*/ 0 h 1370250"/>
              <a:gd name="connsiteX2" fmla="*/ 10058399 w 10058399"/>
              <a:gd name="connsiteY2" fmla="*/ 1370250 h 1370250"/>
              <a:gd name="connsiteX3" fmla="*/ 0 w 10058399"/>
              <a:gd name="connsiteY3" fmla="*/ 1370250 h 1370250"/>
              <a:gd name="connsiteX4" fmla="*/ 0 w 10058399"/>
              <a:gd name="connsiteY4" fmla="*/ 0 h 137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1370250">
                <a:moveTo>
                  <a:pt x="0" y="0"/>
                </a:moveTo>
                <a:lnTo>
                  <a:pt x="10058399" y="0"/>
                </a:lnTo>
                <a:lnTo>
                  <a:pt x="10058399" y="1370250"/>
                </a:lnTo>
                <a:lnTo>
                  <a:pt x="0" y="137025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Orientation</a:t>
            </a:r>
          </a:p>
          <a:p>
            <a:pPr marL="114300" lvl="1" indent="-114300" algn="l" defTabSz="666750">
              <a:lnSpc>
                <a:spcPct val="90000"/>
              </a:lnSpc>
              <a:spcBef>
                <a:spcPct val="0"/>
              </a:spcBef>
              <a:spcAft>
                <a:spcPct val="15000"/>
              </a:spcAft>
              <a:buChar char="•"/>
            </a:pPr>
            <a:r>
              <a:rPr lang="en-US" sz="1500" kern="1200" dirty="0"/>
              <a:t>Greeting</a:t>
            </a:r>
          </a:p>
          <a:p>
            <a:pPr marL="114300" lvl="1" indent="-114300" algn="l" defTabSz="666750">
              <a:lnSpc>
                <a:spcPct val="90000"/>
              </a:lnSpc>
              <a:spcBef>
                <a:spcPct val="0"/>
              </a:spcBef>
              <a:spcAft>
                <a:spcPct val="15000"/>
              </a:spcAft>
              <a:buChar char="•"/>
            </a:pPr>
            <a:r>
              <a:rPr lang="en-US" sz="1500" kern="1200" dirty="0"/>
              <a:t>Open Availability</a:t>
            </a:r>
          </a:p>
          <a:p>
            <a:pPr marL="114300" lvl="1" indent="-114300" algn="l" defTabSz="666750">
              <a:lnSpc>
                <a:spcPct val="90000"/>
              </a:lnSpc>
              <a:spcBef>
                <a:spcPct val="0"/>
              </a:spcBef>
              <a:spcAft>
                <a:spcPct val="15000"/>
              </a:spcAft>
              <a:buChar char="•"/>
            </a:pPr>
            <a:r>
              <a:rPr lang="en-US" sz="1500" kern="1200" dirty="0"/>
              <a:t>Assessments</a:t>
            </a:r>
          </a:p>
        </p:txBody>
      </p:sp>
      <p:sp>
        <p:nvSpPr>
          <p:cNvPr id="6" name="Freeform: Shape 5">
            <a:extLst>
              <a:ext uri="{FF2B5EF4-FFF2-40B4-BE49-F238E27FC236}">
                <a16:creationId xmlns:a16="http://schemas.microsoft.com/office/drawing/2014/main" id="{C87BCBD1-5B6E-4D44-A142-F2444F423404}"/>
              </a:ext>
            </a:extLst>
          </p:cNvPr>
          <p:cNvSpPr/>
          <p:nvPr/>
        </p:nvSpPr>
        <p:spPr>
          <a:xfrm>
            <a:off x="1569720" y="1710000"/>
            <a:ext cx="7040880" cy="442800"/>
          </a:xfrm>
          <a:custGeom>
            <a:avLst/>
            <a:gdLst>
              <a:gd name="connsiteX0" fmla="*/ 0 w 7040880"/>
              <a:gd name="connsiteY0" fmla="*/ 73801 h 442800"/>
              <a:gd name="connsiteX1" fmla="*/ 73801 w 7040880"/>
              <a:gd name="connsiteY1" fmla="*/ 0 h 442800"/>
              <a:gd name="connsiteX2" fmla="*/ 6967079 w 7040880"/>
              <a:gd name="connsiteY2" fmla="*/ 0 h 442800"/>
              <a:gd name="connsiteX3" fmla="*/ 7040880 w 7040880"/>
              <a:gd name="connsiteY3" fmla="*/ 73801 h 442800"/>
              <a:gd name="connsiteX4" fmla="*/ 7040880 w 7040880"/>
              <a:gd name="connsiteY4" fmla="*/ 368999 h 442800"/>
              <a:gd name="connsiteX5" fmla="*/ 6967079 w 7040880"/>
              <a:gd name="connsiteY5" fmla="*/ 442800 h 442800"/>
              <a:gd name="connsiteX6" fmla="*/ 73801 w 7040880"/>
              <a:gd name="connsiteY6" fmla="*/ 442800 h 442800"/>
              <a:gd name="connsiteX7" fmla="*/ 0 w 7040880"/>
              <a:gd name="connsiteY7" fmla="*/ 368999 h 442800"/>
              <a:gd name="connsiteX8" fmla="*/ 0 w 7040880"/>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442800">
                <a:moveTo>
                  <a:pt x="0" y="73801"/>
                </a:moveTo>
                <a:cubicBezTo>
                  <a:pt x="0" y="33042"/>
                  <a:pt x="33042" y="0"/>
                  <a:pt x="73801" y="0"/>
                </a:cubicBezTo>
                <a:lnTo>
                  <a:pt x="6967079" y="0"/>
                </a:lnTo>
                <a:cubicBezTo>
                  <a:pt x="7007838" y="0"/>
                  <a:pt x="7040880" y="33042"/>
                  <a:pt x="7040880" y="73801"/>
                </a:cubicBezTo>
                <a:lnTo>
                  <a:pt x="7040880" y="368999"/>
                </a:lnTo>
                <a:cubicBezTo>
                  <a:pt x="7040880" y="409758"/>
                  <a:pt x="7007838" y="442800"/>
                  <a:pt x="6967079" y="442800"/>
                </a:cubicBezTo>
                <a:lnTo>
                  <a:pt x="73801" y="442800"/>
                </a:lnTo>
                <a:cubicBezTo>
                  <a:pt x="33042" y="442800"/>
                  <a:pt x="0" y="409758"/>
                  <a:pt x="0" y="368999"/>
                </a:cubicBezTo>
                <a:lnTo>
                  <a:pt x="0" y="738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7745" tIns="21616" rIns="287745" bIns="21616" numCol="1" spcCol="1270" anchor="ctr" anchorCtr="0">
            <a:noAutofit/>
          </a:bodyPr>
          <a:lstStyle/>
          <a:p>
            <a:pPr marL="0" lvl="0" indent="0" algn="l" defTabSz="666750">
              <a:lnSpc>
                <a:spcPct val="90000"/>
              </a:lnSpc>
              <a:spcBef>
                <a:spcPct val="0"/>
              </a:spcBef>
              <a:spcAft>
                <a:spcPct val="35000"/>
              </a:spcAft>
              <a:buNone/>
            </a:pPr>
            <a:r>
              <a:rPr lang="en-US" sz="1500" kern="1200" dirty="0"/>
              <a:t>Engagement</a:t>
            </a:r>
          </a:p>
        </p:txBody>
      </p:sp>
      <p:sp>
        <p:nvSpPr>
          <p:cNvPr id="7" name="Freeform: Shape 6">
            <a:extLst>
              <a:ext uri="{FF2B5EF4-FFF2-40B4-BE49-F238E27FC236}">
                <a16:creationId xmlns:a16="http://schemas.microsoft.com/office/drawing/2014/main" id="{3138F841-166F-4DE1-BFD5-FFCA4F708242}"/>
              </a:ext>
            </a:extLst>
          </p:cNvPr>
          <p:cNvSpPr/>
          <p:nvPr/>
        </p:nvSpPr>
        <p:spPr>
          <a:xfrm>
            <a:off x="1066800" y="3604050"/>
            <a:ext cx="10058399" cy="1606500"/>
          </a:xfrm>
          <a:custGeom>
            <a:avLst/>
            <a:gdLst>
              <a:gd name="connsiteX0" fmla="*/ 0 w 10058399"/>
              <a:gd name="connsiteY0" fmla="*/ 0 h 1606500"/>
              <a:gd name="connsiteX1" fmla="*/ 10058399 w 10058399"/>
              <a:gd name="connsiteY1" fmla="*/ 0 h 1606500"/>
              <a:gd name="connsiteX2" fmla="*/ 10058399 w 10058399"/>
              <a:gd name="connsiteY2" fmla="*/ 1606500 h 1606500"/>
              <a:gd name="connsiteX3" fmla="*/ 0 w 10058399"/>
              <a:gd name="connsiteY3" fmla="*/ 1606500 h 1606500"/>
              <a:gd name="connsiteX4" fmla="*/ 0 w 10058399"/>
              <a:gd name="connsiteY4" fmla="*/ 0 h 160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1606500">
                <a:moveTo>
                  <a:pt x="0" y="0"/>
                </a:moveTo>
                <a:lnTo>
                  <a:pt x="10058399" y="0"/>
                </a:lnTo>
                <a:lnTo>
                  <a:pt x="10058399" y="1606500"/>
                </a:lnTo>
                <a:lnTo>
                  <a:pt x="0" y="16065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Non-mandated resources (housing, treatment, employment)/Alternative to mandatory services</a:t>
            </a:r>
          </a:p>
          <a:p>
            <a:pPr marL="114300" lvl="1" indent="-114300" algn="l" defTabSz="666750">
              <a:lnSpc>
                <a:spcPct val="90000"/>
              </a:lnSpc>
              <a:spcBef>
                <a:spcPct val="0"/>
              </a:spcBef>
              <a:spcAft>
                <a:spcPct val="15000"/>
              </a:spcAft>
              <a:buChar char="•"/>
            </a:pPr>
            <a:r>
              <a:rPr lang="en-US" sz="1500" kern="1200" dirty="0"/>
              <a:t>CBT responses</a:t>
            </a:r>
          </a:p>
          <a:p>
            <a:pPr marL="114300" lvl="1" indent="-114300" algn="l" defTabSz="666750">
              <a:lnSpc>
                <a:spcPct val="90000"/>
              </a:lnSpc>
              <a:spcBef>
                <a:spcPct val="0"/>
              </a:spcBef>
              <a:spcAft>
                <a:spcPct val="15000"/>
              </a:spcAft>
              <a:buChar char="•"/>
            </a:pPr>
            <a:r>
              <a:rPr lang="en-US" sz="1500" kern="1200" dirty="0"/>
              <a:t>Assist clients in completing program requirements or responses to behavior</a:t>
            </a:r>
          </a:p>
          <a:p>
            <a:pPr marL="228600" lvl="2" indent="-114300" algn="l" defTabSz="666750">
              <a:lnSpc>
                <a:spcPct val="90000"/>
              </a:lnSpc>
              <a:spcBef>
                <a:spcPct val="0"/>
              </a:spcBef>
              <a:spcAft>
                <a:spcPct val="15000"/>
              </a:spcAft>
              <a:buChar char="•"/>
            </a:pPr>
            <a:r>
              <a:rPr lang="en-US" sz="1500" kern="1200" dirty="0"/>
              <a:t>Help clients research for or improve written assignments</a:t>
            </a:r>
          </a:p>
          <a:p>
            <a:pPr marL="114300" lvl="1" indent="-114300" algn="l" defTabSz="666750">
              <a:lnSpc>
                <a:spcPct val="90000"/>
              </a:lnSpc>
              <a:spcBef>
                <a:spcPct val="0"/>
              </a:spcBef>
              <a:spcAft>
                <a:spcPct val="15000"/>
              </a:spcAft>
              <a:buChar char="•"/>
            </a:pPr>
            <a:r>
              <a:rPr lang="en-US" sz="1500" kern="1200" dirty="0"/>
              <a:t>Talk through moments of frustration  </a:t>
            </a:r>
          </a:p>
        </p:txBody>
      </p:sp>
      <p:sp>
        <p:nvSpPr>
          <p:cNvPr id="8" name="Freeform: Shape 7">
            <a:extLst>
              <a:ext uri="{FF2B5EF4-FFF2-40B4-BE49-F238E27FC236}">
                <a16:creationId xmlns:a16="http://schemas.microsoft.com/office/drawing/2014/main" id="{933FFA52-B58D-425C-BFF2-40EB18692849}"/>
              </a:ext>
            </a:extLst>
          </p:cNvPr>
          <p:cNvSpPr/>
          <p:nvPr/>
        </p:nvSpPr>
        <p:spPr>
          <a:xfrm>
            <a:off x="1569720" y="3382651"/>
            <a:ext cx="7040880" cy="442800"/>
          </a:xfrm>
          <a:custGeom>
            <a:avLst/>
            <a:gdLst>
              <a:gd name="connsiteX0" fmla="*/ 0 w 7040880"/>
              <a:gd name="connsiteY0" fmla="*/ 73801 h 442800"/>
              <a:gd name="connsiteX1" fmla="*/ 73801 w 7040880"/>
              <a:gd name="connsiteY1" fmla="*/ 0 h 442800"/>
              <a:gd name="connsiteX2" fmla="*/ 6967079 w 7040880"/>
              <a:gd name="connsiteY2" fmla="*/ 0 h 442800"/>
              <a:gd name="connsiteX3" fmla="*/ 7040880 w 7040880"/>
              <a:gd name="connsiteY3" fmla="*/ 73801 h 442800"/>
              <a:gd name="connsiteX4" fmla="*/ 7040880 w 7040880"/>
              <a:gd name="connsiteY4" fmla="*/ 368999 h 442800"/>
              <a:gd name="connsiteX5" fmla="*/ 6967079 w 7040880"/>
              <a:gd name="connsiteY5" fmla="*/ 442800 h 442800"/>
              <a:gd name="connsiteX6" fmla="*/ 73801 w 7040880"/>
              <a:gd name="connsiteY6" fmla="*/ 442800 h 442800"/>
              <a:gd name="connsiteX7" fmla="*/ 0 w 7040880"/>
              <a:gd name="connsiteY7" fmla="*/ 368999 h 442800"/>
              <a:gd name="connsiteX8" fmla="*/ 0 w 7040880"/>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442800">
                <a:moveTo>
                  <a:pt x="0" y="73801"/>
                </a:moveTo>
                <a:cubicBezTo>
                  <a:pt x="0" y="33042"/>
                  <a:pt x="33042" y="0"/>
                  <a:pt x="73801" y="0"/>
                </a:cubicBezTo>
                <a:lnTo>
                  <a:pt x="6967079" y="0"/>
                </a:lnTo>
                <a:cubicBezTo>
                  <a:pt x="7007838" y="0"/>
                  <a:pt x="7040880" y="33042"/>
                  <a:pt x="7040880" y="73801"/>
                </a:cubicBezTo>
                <a:lnTo>
                  <a:pt x="7040880" y="368999"/>
                </a:lnTo>
                <a:cubicBezTo>
                  <a:pt x="7040880" y="409758"/>
                  <a:pt x="7007838" y="442800"/>
                  <a:pt x="6967079" y="442800"/>
                </a:cubicBezTo>
                <a:lnTo>
                  <a:pt x="73801" y="442800"/>
                </a:lnTo>
                <a:cubicBezTo>
                  <a:pt x="33042" y="442800"/>
                  <a:pt x="0" y="409758"/>
                  <a:pt x="0" y="368999"/>
                </a:cubicBezTo>
                <a:lnTo>
                  <a:pt x="0" y="738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7745" tIns="21616" rIns="287745" bIns="21616" numCol="1" spcCol="1270" anchor="ctr" anchorCtr="0">
            <a:noAutofit/>
          </a:bodyPr>
          <a:lstStyle/>
          <a:p>
            <a:pPr marL="0" lvl="0" indent="0" algn="l" defTabSz="666750">
              <a:lnSpc>
                <a:spcPct val="90000"/>
              </a:lnSpc>
              <a:spcBef>
                <a:spcPct val="0"/>
              </a:spcBef>
              <a:spcAft>
                <a:spcPct val="35000"/>
              </a:spcAft>
              <a:buNone/>
            </a:pPr>
            <a:r>
              <a:rPr lang="en-US" sz="1500" kern="1200" dirty="0"/>
              <a:t>Dividing Responsibilities</a:t>
            </a:r>
          </a:p>
        </p:txBody>
      </p:sp>
      <p:sp>
        <p:nvSpPr>
          <p:cNvPr id="9" name="Freeform: Shape 8">
            <a:extLst>
              <a:ext uri="{FF2B5EF4-FFF2-40B4-BE49-F238E27FC236}">
                <a16:creationId xmlns:a16="http://schemas.microsoft.com/office/drawing/2014/main" id="{71350E83-5080-44A3-9106-F419FD88898B}"/>
              </a:ext>
            </a:extLst>
          </p:cNvPr>
          <p:cNvSpPr/>
          <p:nvPr/>
        </p:nvSpPr>
        <p:spPr>
          <a:xfrm>
            <a:off x="1066800" y="5512951"/>
            <a:ext cx="10058399" cy="874125"/>
          </a:xfrm>
          <a:custGeom>
            <a:avLst/>
            <a:gdLst>
              <a:gd name="connsiteX0" fmla="*/ 0 w 10058399"/>
              <a:gd name="connsiteY0" fmla="*/ 0 h 874125"/>
              <a:gd name="connsiteX1" fmla="*/ 10058399 w 10058399"/>
              <a:gd name="connsiteY1" fmla="*/ 0 h 874125"/>
              <a:gd name="connsiteX2" fmla="*/ 10058399 w 10058399"/>
              <a:gd name="connsiteY2" fmla="*/ 874125 h 874125"/>
              <a:gd name="connsiteX3" fmla="*/ 0 w 10058399"/>
              <a:gd name="connsiteY3" fmla="*/ 874125 h 874125"/>
              <a:gd name="connsiteX4" fmla="*/ 0 w 10058399"/>
              <a:gd name="connsiteY4" fmla="*/ 0 h 874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874125">
                <a:moveTo>
                  <a:pt x="0" y="0"/>
                </a:moveTo>
                <a:lnTo>
                  <a:pt x="10058399" y="0"/>
                </a:lnTo>
                <a:lnTo>
                  <a:pt x="10058399" y="874125"/>
                </a:lnTo>
                <a:lnTo>
                  <a:pt x="0" y="874125"/>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Individual or Group Programming</a:t>
            </a:r>
          </a:p>
          <a:p>
            <a:pPr marL="114300" lvl="1" indent="-114300" algn="l" defTabSz="666750">
              <a:lnSpc>
                <a:spcPct val="90000"/>
              </a:lnSpc>
              <a:spcBef>
                <a:spcPct val="0"/>
              </a:spcBef>
              <a:spcAft>
                <a:spcPct val="15000"/>
              </a:spcAft>
              <a:buChar char="•"/>
            </a:pPr>
            <a:r>
              <a:rPr lang="en-US" sz="1500" kern="1200" dirty="0"/>
              <a:t>12 Step or SMART recovery group</a:t>
            </a:r>
          </a:p>
        </p:txBody>
      </p:sp>
      <p:sp>
        <p:nvSpPr>
          <p:cNvPr id="10" name="Freeform: Shape 9">
            <a:extLst>
              <a:ext uri="{FF2B5EF4-FFF2-40B4-BE49-F238E27FC236}">
                <a16:creationId xmlns:a16="http://schemas.microsoft.com/office/drawing/2014/main" id="{EA6BB44C-F3D2-4ACC-B6F5-C4D5A6485DD9}"/>
              </a:ext>
            </a:extLst>
          </p:cNvPr>
          <p:cNvSpPr/>
          <p:nvPr/>
        </p:nvSpPr>
        <p:spPr>
          <a:xfrm>
            <a:off x="1569720" y="5291551"/>
            <a:ext cx="7040880" cy="442800"/>
          </a:xfrm>
          <a:custGeom>
            <a:avLst/>
            <a:gdLst>
              <a:gd name="connsiteX0" fmla="*/ 0 w 7040880"/>
              <a:gd name="connsiteY0" fmla="*/ 73801 h 442800"/>
              <a:gd name="connsiteX1" fmla="*/ 73801 w 7040880"/>
              <a:gd name="connsiteY1" fmla="*/ 0 h 442800"/>
              <a:gd name="connsiteX2" fmla="*/ 6967079 w 7040880"/>
              <a:gd name="connsiteY2" fmla="*/ 0 h 442800"/>
              <a:gd name="connsiteX3" fmla="*/ 7040880 w 7040880"/>
              <a:gd name="connsiteY3" fmla="*/ 73801 h 442800"/>
              <a:gd name="connsiteX4" fmla="*/ 7040880 w 7040880"/>
              <a:gd name="connsiteY4" fmla="*/ 368999 h 442800"/>
              <a:gd name="connsiteX5" fmla="*/ 6967079 w 7040880"/>
              <a:gd name="connsiteY5" fmla="*/ 442800 h 442800"/>
              <a:gd name="connsiteX6" fmla="*/ 73801 w 7040880"/>
              <a:gd name="connsiteY6" fmla="*/ 442800 h 442800"/>
              <a:gd name="connsiteX7" fmla="*/ 0 w 7040880"/>
              <a:gd name="connsiteY7" fmla="*/ 368999 h 442800"/>
              <a:gd name="connsiteX8" fmla="*/ 0 w 7040880"/>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442800">
                <a:moveTo>
                  <a:pt x="0" y="73801"/>
                </a:moveTo>
                <a:cubicBezTo>
                  <a:pt x="0" y="33042"/>
                  <a:pt x="33042" y="0"/>
                  <a:pt x="73801" y="0"/>
                </a:cubicBezTo>
                <a:lnTo>
                  <a:pt x="6967079" y="0"/>
                </a:lnTo>
                <a:cubicBezTo>
                  <a:pt x="7007838" y="0"/>
                  <a:pt x="7040880" y="33042"/>
                  <a:pt x="7040880" y="73801"/>
                </a:cubicBezTo>
                <a:lnTo>
                  <a:pt x="7040880" y="368999"/>
                </a:lnTo>
                <a:cubicBezTo>
                  <a:pt x="7040880" y="409758"/>
                  <a:pt x="7007838" y="442800"/>
                  <a:pt x="6967079" y="442800"/>
                </a:cubicBezTo>
                <a:lnTo>
                  <a:pt x="73801" y="442800"/>
                </a:lnTo>
                <a:cubicBezTo>
                  <a:pt x="33042" y="442800"/>
                  <a:pt x="0" y="409758"/>
                  <a:pt x="0" y="368999"/>
                </a:cubicBezTo>
                <a:lnTo>
                  <a:pt x="0" y="738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7745" tIns="21616" rIns="287745" bIns="21616" numCol="1" spcCol="1270" anchor="ctr" anchorCtr="0">
            <a:noAutofit/>
          </a:bodyPr>
          <a:lstStyle/>
          <a:p>
            <a:pPr marL="0" lvl="0" indent="0" algn="l" defTabSz="666750">
              <a:lnSpc>
                <a:spcPct val="90000"/>
              </a:lnSpc>
              <a:spcBef>
                <a:spcPct val="0"/>
              </a:spcBef>
              <a:spcAft>
                <a:spcPct val="35000"/>
              </a:spcAft>
              <a:buNone/>
            </a:pPr>
            <a:r>
              <a:rPr lang="en-US" sz="1500" kern="1200" dirty="0"/>
              <a:t>Additional Programming</a:t>
            </a:r>
          </a:p>
        </p:txBody>
      </p:sp>
    </p:spTree>
    <p:extLst>
      <p:ext uri="{BB962C8B-B14F-4D97-AF65-F5344CB8AC3E}">
        <p14:creationId xmlns:p14="http://schemas.microsoft.com/office/powerpoint/2010/main" val="92122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irror&#10;&#10;Description automatically generated">
            <a:extLst>
              <a:ext uri="{FF2B5EF4-FFF2-40B4-BE49-F238E27FC236}">
                <a16:creationId xmlns:a16="http://schemas.microsoft.com/office/drawing/2014/main" id="{4FF2006B-D987-48A8-A99F-3B66D5F4AD4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594751" y="803063"/>
            <a:ext cx="7002498" cy="5251874"/>
          </a:xfrm>
          <a:prstGeom prst="rect">
            <a:avLst/>
          </a:prstGeom>
        </p:spPr>
      </p:pic>
      <p:sp>
        <p:nvSpPr>
          <p:cNvPr id="6" name="TextBox 5">
            <a:extLst>
              <a:ext uri="{FF2B5EF4-FFF2-40B4-BE49-F238E27FC236}">
                <a16:creationId xmlns:a16="http://schemas.microsoft.com/office/drawing/2014/main" id="{8AC0EB75-7379-462E-9C63-C2E8FFD00E3C}"/>
              </a:ext>
            </a:extLst>
          </p:cNvPr>
          <p:cNvSpPr txBox="1"/>
          <p:nvPr/>
        </p:nvSpPr>
        <p:spPr>
          <a:xfrm>
            <a:off x="6971209" y="5854882"/>
            <a:ext cx="262604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unknowncystic.wordpress.com/2012/0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3563773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 y="-22"/>
            <a:ext cx="12191997" cy="6858022"/>
          </a:xfrm>
          <a:prstGeom prst="rect">
            <a:avLst/>
          </a:prstGeom>
        </p:spPr>
      </p:pic>
      <p:sp>
        <p:nvSpPr>
          <p:cNvPr id="106" name="Rectangle 105">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97938"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96006" y="643467"/>
            <a:ext cx="5452529" cy="3569242"/>
          </a:xfrm>
        </p:spPr>
        <p:txBody>
          <a:bodyPr anchor="t">
            <a:normAutofit/>
          </a:bodyPr>
          <a:lstStyle/>
          <a:p>
            <a:pPr algn="r"/>
            <a:r>
              <a:rPr lang="en-US" sz="5600" b="1">
                <a:solidFill>
                  <a:schemeClr val="bg1"/>
                </a:solidFill>
              </a:rPr>
              <a:t>Definitions  &amp;  Background</a:t>
            </a:r>
          </a:p>
        </p:txBody>
      </p:sp>
      <p:sp>
        <p:nvSpPr>
          <p:cNvPr id="5" name="Subtitle 4">
            <a:extLst>
              <a:ext uri="{FF2B5EF4-FFF2-40B4-BE49-F238E27FC236}">
                <a16:creationId xmlns:a16="http://schemas.microsoft.com/office/drawing/2014/main" id="{3450D209-9A88-40F4-8249-01A41A177D3A}"/>
              </a:ext>
            </a:extLst>
          </p:cNvPr>
          <p:cNvSpPr>
            <a:spLocks noGrp="1"/>
          </p:cNvSpPr>
          <p:nvPr>
            <p:ph type="subTitle" idx="1"/>
          </p:nvPr>
        </p:nvSpPr>
        <p:spPr>
          <a:xfrm>
            <a:off x="6099055" y="4551031"/>
            <a:ext cx="5449479" cy="1663493"/>
          </a:xfrm>
        </p:spPr>
        <p:txBody>
          <a:bodyPr anchor="b">
            <a:normAutofit/>
          </a:bodyPr>
          <a:lstStyle/>
          <a:p>
            <a:pPr algn="r"/>
            <a:endParaRPr lang="en-US" sz="2400">
              <a:solidFill>
                <a:schemeClr val="bg1"/>
              </a:solidFill>
            </a:endParaRPr>
          </a:p>
        </p:txBody>
      </p:sp>
    </p:spTree>
    <p:extLst>
      <p:ext uri="{BB962C8B-B14F-4D97-AF65-F5344CB8AC3E}">
        <p14:creationId xmlns:p14="http://schemas.microsoft.com/office/powerpoint/2010/main" val="4269681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 y="-22"/>
            <a:ext cx="12191997" cy="6858022"/>
          </a:xfrm>
          <a:prstGeom prst="rect">
            <a:avLst/>
          </a:prstGeom>
        </p:spPr>
      </p:pic>
      <p:sp>
        <p:nvSpPr>
          <p:cNvPr id="11" name="Rectangle 10">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97938"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96006" y="643467"/>
            <a:ext cx="5452529" cy="3569242"/>
          </a:xfrm>
        </p:spPr>
        <p:txBody>
          <a:bodyPr anchor="t">
            <a:normAutofit/>
          </a:bodyPr>
          <a:lstStyle/>
          <a:p>
            <a:pPr algn="r"/>
            <a:r>
              <a:rPr lang="en-US" sz="6000" b="1">
                <a:solidFill>
                  <a:schemeClr val="bg1"/>
                </a:solidFill>
              </a:rPr>
              <a:t>References</a:t>
            </a:r>
          </a:p>
        </p:txBody>
      </p:sp>
      <p:sp>
        <p:nvSpPr>
          <p:cNvPr id="5" name="Subtitle 4">
            <a:extLst>
              <a:ext uri="{FF2B5EF4-FFF2-40B4-BE49-F238E27FC236}">
                <a16:creationId xmlns:a16="http://schemas.microsoft.com/office/drawing/2014/main" id="{3450D209-9A88-40F4-8249-01A41A177D3A}"/>
              </a:ext>
            </a:extLst>
          </p:cNvPr>
          <p:cNvSpPr>
            <a:spLocks noGrp="1"/>
          </p:cNvSpPr>
          <p:nvPr>
            <p:ph type="subTitle" idx="1"/>
          </p:nvPr>
        </p:nvSpPr>
        <p:spPr>
          <a:xfrm>
            <a:off x="6099055" y="4551031"/>
            <a:ext cx="5449479" cy="1663493"/>
          </a:xfrm>
        </p:spPr>
        <p:txBody>
          <a:bodyPr anchor="b">
            <a:normAutofit/>
          </a:bodyPr>
          <a:lstStyle/>
          <a:p>
            <a:pPr algn="r"/>
            <a:endParaRPr lang="en-US" sz="2400">
              <a:solidFill>
                <a:schemeClr val="bg1"/>
              </a:solidFill>
            </a:endParaRPr>
          </a:p>
        </p:txBody>
      </p:sp>
    </p:spTree>
    <p:extLst>
      <p:ext uri="{BB962C8B-B14F-4D97-AF65-F5344CB8AC3E}">
        <p14:creationId xmlns:p14="http://schemas.microsoft.com/office/powerpoint/2010/main" val="1744989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6495-F5D0-4F0D-8A6E-C24F708DB99C}"/>
              </a:ext>
            </a:extLst>
          </p:cNvPr>
          <p:cNvSpPr>
            <a:spLocks noGrp="1"/>
          </p:cNvSpPr>
          <p:nvPr>
            <p:ph type="title"/>
          </p:nvPr>
        </p:nvSpPr>
        <p:spPr>
          <a:xfrm>
            <a:off x="1066800" y="176767"/>
            <a:ext cx="10058400" cy="1371600"/>
          </a:xfrm>
        </p:spPr>
        <p:txBody>
          <a:bodyPr/>
          <a:lstStyle/>
          <a:p>
            <a:r>
              <a:rPr lang="en-US" dirty="0"/>
              <a:t>Top Resources</a:t>
            </a:r>
          </a:p>
        </p:txBody>
      </p:sp>
      <p:sp>
        <p:nvSpPr>
          <p:cNvPr id="7" name="Content Placeholder 6">
            <a:extLst>
              <a:ext uri="{FF2B5EF4-FFF2-40B4-BE49-F238E27FC236}">
                <a16:creationId xmlns:a16="http://schemas.microsoft.com/office/drawing/2014/main" id="{943F4356-DCBA-421E-BA2D-FD45290DD99C}"/>
              </a:ext>
            </a:extLst>
          </p:cNvPr>
          <p:cNvSpPr>
            <a:spLocks noGrp="1"/>
          </p:cNvSpPr>
          <p:nvPr>
            <p:ph idx="1"/>
          </p:nvPr>
        </p:nvSpPr>
        <p:spPr>
          <a:xfrm>
            <a:off x="500331" y="1173193"/>
            <a:ext cx="11248845" cy="5331124"/>
          </a:xfrm>
        </p:spPr>
        <p:txBody>
          <a:bodyPr>
            <a:normAutofit/>
          </a:bodyPr>
          <a:lstStyle/>
          <a:p>
            <a:r>
              <a:rPr lang="en-US" sz="1600" dirty="0">
                <a:solidFill>
                  <a:srgbClr val="000000"/>
                </a:solidFill>
                <a:latin typeface="+mj-lt"/>
              </a:rPr>
              <a:t>Tim Saubers – Access to Independence – </a:t>
            </a:r>
            <a:r>
              <a:rPr lang="en-US" sz="1600" dirty="0">
                <a:solidFill>
                  <a:srgbClr val="000000"/>
                </a:solidFill>
                <a:latin typeface="+mj-lt"/>
                <a:hlinkClick r:id="rId2"/>
              </a:rPr>
              <a:t>tims@accesstoind.org</a:t>
            </a:r>
            <a:r>
              <a:rPr lang="en-US" sz="1600" dirty="0">
                <a:solidFill>
                  <a:srgbClr val="000000"/>
                </a:solidFill>
                <a:latin typeface="+mj-lt"/>
              </a:rPr>
              <a:t> 608-242-8484</a:t>
            </a:r>
          </a:p>
          <a:p>
            <a:r>
              <a:rPr lang="en-US" sz="1600" dirty="0">
                <a:solidFill>
                  <a:srgbClr val="000000"/>
                </a:solidFill>
                <a:latin typeface="+mj-lt"/>
              </a:rPr>
              <a:t>Certified Peer Specialists (CPS) in the Workplace: A Guide for the Effective Hiring, Integration, and Supporting of CPS Services in Wisconsin. </a:t>
            </a:r>
          </a:p>
          <a:p>
            <a:pPr lvl="1"/>
            <a:r>
              <a:rPr lang="en-US" sz="1600" b="0" i="0" dirty="0">
                <a:solidFill>
                  <a:srgbClr val="000000"/>
                </a:solidFill>
                <a:effectLst/>
                <a:latin typeface="+mj-lt"/>
                <a:hlinkClick r:id="rId3"/>
              </a:rPr>
              <a:t>https://www.wicps.org/wp-content/uploads/2020/01/employer_guide_CPS_2020-.pdf</a:t>
            </a:r>
            <a:endParaRPr lang="en-US" sz="1600" b="0" i="0" dirty="0">
              <a:solidFill>
                <a:srgbClr val="000000"/>
              </a:solidFill>
              <a:effectLst/>
              <a:latin typeface="+mj-lt"/>
            </a:endParaRPr>
          </a:p>
          <a:p>
            <a:r>
              <a:rPr lang="en-US" sz="1600" b="0" i="0" dirty="0">
                <a:solidFill>
                  <a:srgbClr val="000000"/>
                </a:solidFill>
                <a:effectLst/>
                <a:latin typeface="+mj-lt"/>
              </a:rPr>
              <a:t>The Provider’s Handbook on Developing &amp; Implementing Peer Roles</a:t>
            </a:r>
          </a:p>
          <a:p>
            <a:pPr lvl="1"/>
            <a:r>
              <a:rPr lang="en-US" sz="1600" b="0" i="0" dirty="0">
                <a:solidFill>
                  <a:srgbClr val="000000"/>
                </a:solidFill>
                <a:effectLst/>
                <a:latin typeface="+mj-lt"/>
                <a:hlinkClick r:id="rId4"/>
              </a:rPr>
              <a:t>http://www.psresources.info/images/stories/A_Providers_Handbook_on_Developing__Implementing_Peer_Roles.pdf</a:t>
            </a:r>
            <a:endParaRPr lang="en-US" sz="1600" b="0" i="0" dirty="0">
              <a:solidFill>
                <a:srgbClr val="000000"/>
              </a:solidFill>
              <a:effectLst/>
              <a:latin typeface="+mj-lt"/>
            </a:endParaRPr>
          </a:p>
          <a:p>
            <a:r>
              <a:rPr lang="en-US" sz="1600" dirty="0">
                <a:solidFill>
                  <a:srgbClr val="000000"/>
                </a:solidFill>
                <a:latin typeface="+mj-lt"/>
              </a:rPr>
              <a:t>Peer Respite Handbook: A Guide to Understanding, Building and Supporting Peer Respites</a:t>
            </a:r>
          </a:p>
          <a:p>
            <a:pPr lvl="1"/>
            <a:r>
              <a:rPr lang="en-US" sz="1600" dirty="0">
                <a:solidFill>
                  <a:srgbClr val="000000"/>
                </a:solidFill>
                <a:latin typeface="+mj-lt"/>
                <a:hlinkClick r:id="rId5"/>
              </a:rPr>
              <a:t>https://static1.squarespace.com/static/5630e573e4b0efc185471156/t/5abd7a9b70a6ad798f81aa55/1522367180975/Peer+Respite+Final+2017.pdf</a:t>
            </a:r>
            <a:r>
              <a:rPr lang="en-US" sz="1600" dirty="0">
                <a:solidFill>
                  <a:srgbClr val="000000"/>
                </a:solidFill>
                <a:latin typeface="+mj-lt"/>
              </a:rPr>
              <a:t> </a:t>
            </a:r>
          </a:p>
          <a:p>
            <a:r>
              <a:rPr lang="en-US" sz="1600" b="0" i="0" dirty="0">
                <a:solidFill>
                  <a:srgbClr val="000000"/>
                </a:solidFill>
                <a:effectLst/>
                <a:latin typeface="+mj-lt"/>
              </a:rPr>
              <a:t>Wisconsin Peer Specialists Webpage</a:t>
            </a:r>
          </a:p>
          <a:p>
            <a:pPr lvl="1"/>
            <a:r>
              <a:rPr lang="en-US" sz="1600" b="0" i="0" dirty="0">
                <a:solidFill>
                  <a:srgbClr val="000000"/>
                </a:solidFill>
                <a:effectLst/>
                <a:latin typeface="+mj-lt"/>
                <a:hlinkClick r:id="rId6"/>
              </a:rPr>
              <a:t>https://www.wicps.org/</a:t>
            </a:r>
            <a:r>
              <a:rPr lang="en-US" sz="1600" b="0" i="0" dirty="0">
                <a:solidFill>
                  <a:srgbClr val="000000"/>
                </a:solidFill>
                <a:effectLst/>
                <a:latin typeface="+mj-lt"/>
              </a:rPr>
              <a:t>   </a:t>
            </a:r>
          </a:p>
          <a:p>
            <a:r>
              <a:rPr lang="en-US" sz="1600" b="0" i="0" dirty="0">
                <a:solidFill>
                  <a:srgbClr val="000000"/>
                </a:solidFill>
                <a:effectLst/>
                <a:latin typeface="+mj-lt"/>
              </a:rPr>
              <a:t>Substance Use Disorder Forensic Peer Best Practices Curriculum </a:t>
            </a:r>
          </a:p>
          <a:p>
            <a:pPr lvl="1"/>
            <a:r>
              <a:rPr lang="en-US" sz="1600" b="0" i="0" dirty="0">
                <a:solidFill>
                  <a:srgbClr val="000000"/>
                </a:solidFill>
                <a:effectLst/>
                <a:latin typeface="+mj-lt"/>
                <a:hlinkClick r:id="rId7"/>
              </a:rPr>
              <a:t>http://maapp.org/media/ForensicPeerBestPractices2017.pdf</a:t>
            </a:r>
            <a:endParaRPr lang="en-US" sz="1600" b="0" i="0" dirty="0">
              <a:solidFill>
                <a:srgbClr val="000000"/>
              </a:solidFill>
              <a:effectLst/>
              <a:latin typeface="+mj-lt"/>
            </a:endParaRPr>
          </a:p>
          <a:p>
            <a:pPr lvl="2"/>
            <a:r>
              <a:rPr lang="en-US" sz="1600" dirty="0">
                <a:solidFill>
                  <a:srgbClr val="000000"/>
                </a:solidFill>
                <a:latin typeface="+mj-lt"/>
              </a:rPr>
              <a:t>Note: Parts of the ethical guidelines section is outdated/inaccurate but otherwise it provides a good guide</a:t>
            </a:r>
          </a:p>
          <a:p>
            <a:endParaRPr lang="en-US" sz="1800" b="0" i="0" dirty="0">
              <a:solidFill>
                <a:srgbClr val="000000"/>
              </a:solidFill>
              <a:effectLst/>
              <a:latin typeface="+mj-lt"/>
            </a:endParaRPr>
          </a:p>
          <a:p>
            <a:endParaRPr lang="en-US" b="0" i="0" dirty="0">
              <a:solidFill>
                <a:srgbClr val="000000"/>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3168626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DC4AA0A-D9C3-4A0B-990D-1BCB0022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1219386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JusticePoint">
            <a:extLst>
              <a:ext uri="{FF2B5EF4-FFF2-40B4-BE49-F238E27FC236}">
                <a16:creationId xmlns:a16="http://schemas.microsoft.com/office/drawing/2014/main" id="{0B613D7D-3D92-41A2-8B2B-99E573717A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5504" y="648231"/>
            <a:ext cx="7895295" cy="3217333"/>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70878C7-7719-40BD-AA97-751A85670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rgbClr val="AA8852"/>
          </a:solidFill>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1D9D3865-C494-4C4A-8495-8245E9054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tx1"/>
            </a:solidFill>
            <a:prstDash val="solid"/>
            <a:miter lim="800000"/>
          </a:ln>
          <a:effectLst/>
        </p:spPr>
      </p:sp>
      <p:sp>
        <p:nvSpPr>
          <p:cNvPr id="2" name="Title 1">
            <a:extLst>
              <a:ext uri="{FF2B5EF4-FFF2-40B4-BE49-F238E27FC236}">
                <a16:creationId xmlns:a16="http://schemas.microsoft.com/office/drawing/2014/main" id="{0BB55262-30A9-4399-BF5D-FD18D3A7B797}"/>
              </a:ext>
            </a:extLst>
          </p:cNvPr>
          <p:cNvSpPr>
            <a:spLocks noGrp="1"/>
          </p:cNvSpPr>
          <p:nvPr>
            <p:ph type="title"/>
          </p:nvPr>
        </p:nvSpPr>
        <p:spPr>
          <a:xfrm>
            <a:off x="956234" y="4495894"/>
            <a:ext cx="4942542" cy="1371600"/>
          </a:xfrm>
        </p:spPr>
        <p:txBody>
          <a:bodyPr>
            <a:normAutofit/>
          </a:bodyPr>
          <a:lstStyle/>
          <a:p>
            <a:pPr algn="r"/>
            <a:r>
              <a:rPr lang="en-US" sz="4400" dirty="0">
                <a:solidFill>
                  <a:schemeClr val="tx1"/>
                </a:solidFill>
              </a:rPr>
              <a:t>Contact Information</a:t>
            </a:r>
          </a:p>
        </p:txBody>
      </p:sp>
      <p:cxnSp>
        <p:nvCxnSpPr>
          <p:cNvPr id="77" name="Straight Connector 76">
            <a:extLst>
              <a:ext uri="{FF2B5EF4-FFF2-40B4-BE49-F238E27FC236}">
                <a16:creationId xmlns:a16="http://schemas.microsoft.com/office/drawing/2014/main" id="{B78EE79F-FCAA-4CF9-9746-730B51FC4C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634895"/>
            <a:ext cx="0" cy="1152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43E44E-68EF-44B1-87AF-BBD8D0D47D43}"/>
              </a:ext>
            </a:extLst>
          </p:cNvPr>
          <p:cNvSpPr>
            <a:spLocks noGrp="1"/>
          </p:cNvSpPr>
          <p:nvPr>
            <p:ph idx="1"/>
          </p:nvPr>
        </p:nvSpPr>
        <p:spPr>
          <a:xfrm>
            <a:off x="6258848" y="4578038"/>
            <a:ext cx="4978899" cy="1444718"/>
          </a:xfrm>
        </p:spPr>
        <p:txBody>
          <a:bodyPr anchor="ctr">
            <a:normAutofit fontScale="92500" lnSpcReduction="10000"/>
          </a:bodyPr>
          <a:lstStyle/>
          <a:p>
            <a:pPr marL="0" marR="0" indent="0">
              <a:lnSpc>
                <a:spcPct val="100000"/>
              </a:lnSpc>
              <a:spcBef>
                <a:spcPts val="0"/>
              </a:spcBef>
              <a:spcAft>
                <a:spcPts val="0"/>
              </a:spcAft>
              <a:buNone/>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Jason Chapman</a:t>
            </a:r>
          </a:p>
          <a:p>
            <a:pPr marL="0" marR="0" indent="0">
              <a:lnSpc>
                <a:spcPct val="100000"/>
              </a:lnSpc>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Program Coordinator – Ancillary Services</a:t>
            </a:r>
          </a:p>
          <a:p>
            <a:pPr marL="0" marR="0" indent="0">
              <a:lnSpc>
                <a:spcPct val="100000"/>
              </a:lnSpc>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Peer Support, Trauma Informed Care, and Cognitive Behavioral Programming</a:t>
            </a:r>
          </a:p>
          <a:p>
            <a:pPr marL="0" marR="0" indent="0">
              <a:lnSpc>
                <a:spcPct val="100000"/>
              </a:lnSpc>
              <a:spcBef>
                <a:spcPts val="0"/>
              </a:spcBef>
              <a:spcAft>
                <a:spcPts val="0"/>
              </a:spcAft>
              <a:buNone/>
            </a:pPr>
            <a:r>
              <a:rPr lang="en-US" sz="1400" u="sng" dirty="0">
                <a:effectLst/>
                <a:latin typeface="Calibri" panose="020F0502020204030204" pitchFamily="34" charset="0"/>
                <a:ea typeface="Times New Roman" panose="02020603050405020304" pitchFamily="18" charset="0"/>
                <a:cs typeface="Times New Roman" panose="02020603050405020304" pitchFamily="18" charset="0"/>
                <a:hlinkClick r:id="rId3"/>
              </a:rPr>
              <a:t>jchapman@justicepoint.org</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0000"/>
              </a:lnSpc>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Work: 414-278-2157</a:t>
            </a:r>
          </a:p>
          <a:p>
            <a:pPr marL="0" marR="0" indent="0">
              <a:lnSpc>
                <a:spcPct val="100000"/>
              </a:lnSpc>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Cell: 262-825-4245</a:t>
            </a:r>
          </a:p>
          <a:p>
            <a:pPr marL="0" marR="0" indent="0">
              <a:lnSpc>
                <a:spcPct val="100000"/>
              </a:lnSpc>
              <a:spcBef>
                <a:spcPts val="0"/>
              </a:spcBef>
              <a:spcAft>
                <a:spcPts val="0"/>
              </a:spcAft>
              <a:buNone/>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indent="0">
              <a:lnSpc>
                <a:spcPct val="100000"/>
              </a:lnSpc>
              <a:spcBef>
                <a:spcPts val="0"/>
              </a:spcBef>
              <a:spcAft>
                <a:spcPts val="0"/>
              </a:spcAft>
              <a:buNone/>
            </a:pP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828041"/>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F162-1400-4253-9EC9-5FAF9ECA764E}"/>
              </a:ext>
            </a:extLst>
          </p:cNvPr>
          <p:cNvSpPr>
            <a:spLocks noGrp="1"/>
          </p:cNvSpPr>
          <p:nvPr>
            <p:ph type="title"/>
          </p:nvPr>
        </p:nvSpPr>
        <p:spPr/>
        <p:txBody>
          <a:bodyPr/>
          <a:lstStyle/>
          <a:p>
            <a:r>
              <a:rPr lang="en-US" dirty="0"/>
              <a:t>CEU Secret Password of the Day	</a:t>
            </a:r>
          </a:p>
        </p:txBody>
      </p:sp>
      <p:sp>
        <p:nvSpPr>
          <p:cNvPr id="3" name="Content Placeholder 2">
            <a:extLst>
              <a:ext uri="{FF2B5EF4-FFF2-40B4-BE49-F238E27FC236}">
                <a16:creationId xmlns:a16="http://schemas.microsoft.com/office/drawing/2014/main" id="{4DF64528-01D3-4E32-810D-63ADC3269532}"/>
              </a:ext>
            </a:extLst>
          </p:cNvPr>
          <p:cNvSpPr>
            <a:spLocks noGrp="1"/>
          </p:cNvSpPr>
          <p:nvPr>
            <p:ph idx="1"/>
          </p:nvPr>
        </p:nvSpPr>
        <p:spPr>
          <a:xfrm>
            <a:off x="3785276" y="2661689"/>
            <a:ext cx="10058400" cy="3849624"/>
          </a:xfrm>
        </p:spPr>
        <p:txBody>
          <a:bodyPr>
            <a:normAutofit/>
          </a:bodyPr>
          <a:lstStyle/>
          <a:p>
            <a:pPr marL="0" indent="0">
              <a:buNone/>
            </a:pPr>
            <a:r>
              <a:rPr lang="en-US" sz="9600" dirty="0" err="1"/>
              <a:t>ps&amp;tc</a:t>
            </a:r>
            <a:r>
              <a:rPr lang="en-US" sz="9600" dirty="0"/>
              <a:t> </a:t>
            </a:r>
          </a:p>
        </p:txBody>
      </p:sp>
    </p:spTree>
    <p:extLst>
      <p:ext uri="{BB962C8B-B14F-4D97-AF65-F5344CB8AC3E}">
        <p14:creationId xmlns:p14="http://schemas.microsoft.com/office/powerpoint/2010/main" val="1864253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D4E4-D89D-41CD-83C8-643BACD678E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6DD03CF-5BB8-40DD-9F3C-0EC42B818440}"/>
              </a:ext>
            </a:extLst>
          </p:cNvPr>
          <p:cNvSpPr>
            <a:spLocks noGrp="1"/>
          </p:cNvSpPr>
          <p:nvPr>
            <p:ph idx="1"/>
          </p:nvPr>
        </p:nvSpPr>
        <p:spPr>
          <a:xfrm>
            <a:off x="1066800" y="1616529"/>
            <a:ext cx="10058400" cy="4718957"/>
          </a:xfrm>
        </p:spPr>
        <p:txBody>
          <a:bodyPr>
            <a:normAutofit/>
          </a:bodyPr>
          <a:lstStyle/>
          <a:p>
            <a:r>
              <a:rPr lang="en-US" b="0" i="0" dirty="0">
                <a:effectLst/>
                <a:latin typeface="Arial" panose="020B0604020202020204" pitchFamily="34" charset="0"/>
              </a:rPr>
              <a:t>History</a:t>
            </a:r>
          </a:p>
          <a:p>
            <a:pPr lvl="1"/>
            <a:r>
              <a:rPr lang="en-US" dirty="0">
                <a:latin typeface="Arial" panose="020B0604020202020204" pitchFamily="34" charset="0"/>
              </a:rPr>
              <a:t>Gayle Bluebird </a:t>
            </a:r>
            <a:r>
              <a:rPr lang="en-US" i="0" dirty="0">
                <a:solidFill>
                  <a:srgbClr val="000000"/>
                </a:solidFill>
                <a:effectLst/>
                <a:latin typeface="Segoe UI" panose="020B0502040204020203" pitchFamily="34" charset="0"/>
              </a:rPr>
              <a:t>(2020). Retrieved 17 September 2020, from </a:t>
            </a:r>
            <a:r>
              <a:rPr lang="en-US" i="0" dirty="0">
                <a:solidFill>
                  <a:srgbClr val="000000"/>
                </a:solidFill>
                <a:effectLst/>
                <a:latin typeface="Segoe UI" panose="020B0502040204020203" pitchFamily="34" charset="0"/>
                <a:hlinkClick r:id="rId2"/>
              </a:rPr>
              <a:t>https://power2u.org/wp-content/uploads/2017/01/History-of-the-Consumer-Survivor-Movement-by-Gayle-Bluebird.pdf</a:t>
            </a:r>
            <a:r>
              <a:rPr lang="en-US" i="0" dirty="0">
                <a:solidFill>
                  <a:srgbClr val="000000"/>
                </a:solidFill>
                <a:effectLst/>
                <a:latin typeface="Segoe UI" panose="020B0502040204020203" pitchFamily="34" charset="0"/>
              </a:rPr>
              <a:t> </a:t>
            </a:r>
            <a:endParaRPr lang="en-US" i="0" dirty="0">
              <a:effectLst/>
              <a:latin typeface="Arial" panose="020B0604020202020204" pitchFamily="34" charset="0"/>
            </a:endParaRPr>
          </a:p>
          <a:p>
            <a:pPr lvl="1"/>
            <a:r>
              <a:rPr lang="en-US" b="0" i="0" dirty="0">
                <a:solidFill>
                  <a:srgbClr val="333333"/>
                </a:solidFill>
                <a:effectLst/>
                <a:latin typeface="Open Sans"/>
              </a:rPr>
              <a:t>Mark S. </a:t>
            </a:r>
            <a:r>
              <a:rPr lang="en-US" b="0" i="0" dirty="0" err="1">
                <a:solidFill>
                  <a:srgbClr val="333333"/>
                </a:solidFill>
                <a:effectLst/>
                <a:latin typeface="Open Sans"/>
              </a:rPr>
              <a:t>Salzer</a:t>
            </a:r>
            <a:r>
              <a:rPr lang="en-US" b="0" i="0" dirty="0">
                <a:solidFill>
                  <a:srgbClr val="333333"/>
                </a:solidFill>
                <a:effectLst/>
                <a:latin typeface="Open Sans"/>
              </a:rPr>
              <a:t> (2002) Consumer-Delivered Services as a Best Practice in Mental Health Care Delivery and The Development of Practice Guidelines, Psychiatric Rehabilitation Skills, 6:3, 355-382, DOI: </a:t>
            </a:r>
            <a:r>
              <a:rPr lang="en-US" b="0" i="0" u="sng" dirty="0">
                <a:solidFill>
                  <a:srgbClr val="333333"/>
                </a:solidFill>
                <a:effectLst/>
                <a:latin typeface="Open Sans"/>
                <a:hlinkClick r:id="rId3"/>
              </a:rPr>
              <a:t>10.1080/10973430208408443</a:t>
            </a:r>
            <a:endParaRPr lang="en-US" b="0" i="0" u="sng" dirty="0">
              <a:solidFill>
                <a:srgbClr val="333333"/>
              </a:solidFill>
              <a:effectLst/>
              <a:latin typeface="Open Sans"/>
            </a:endParaRPr>
          </a:p>
          <a:p>
            <a:pPr lvl="1"/>
            <a:r>
              <a:rPr lang="en-US" dirty="0"/>
              <a:t>Daniels, A. S., </a:t>
            </a:r>
            <a:r>
              <a:rPr lang="en-US" dirty="0" err="1"/>
              <a:t>Tunner</a:t>
            </a:r>
            <a:r>
              <a:rPr lang="en-US" dirty="0"/>
              <a:t>, T. P., Powell, I., </a:t>
            </a:r>
            <a:r>
              <a:rPr lang="en-US" dirty="0" err="1"/>
              <a:t>Fricks</a:t>
            </a:r>
            <a:r>
              <a:rPr lang="en-US" dirty="0"/>
              <a:t>, L., </a:t>
            </a:r>
            <a:r>
              <a:rPr lang="en-US" dirty="0" err="1"/>
              <a:t>Ashenden</a:t>
            </a:r>
            <a:r>
              <a:rPr lang="en-US" dirty="0"/>
              <a:t>, P., (2015) Pillars of Peer Support – VI: Peer Specialist Supervision. www.pillarsofpeersupport.org; March 2015.</a:t>
            </a:r>
          </a:p>
          <a:p>
            <a:pPr lvl="1"/>
            <a:r>
              <a:rPr lang="en-US" b="0" i="0" dirty="0">
                <a:solidFill>
                  <a:srgbClr val="000000"/>
                </a:solidFill>
                <a:effectLst/>
                <a:latin typeface="Segoe UI" panose="020B0502040204020203" pitchFamily="34" charset="0"/>
              </a:rPr>
              <a:t>Patrick Hendry, The History of the Consumer Movement and Peer Supports. Retrieved 17 September 2020, from </a:t>
            </a:r>
            <a:r>
              <a:rPr lang="en-US" b="0" i="0" dirty="0">
                <a:solidFill>
                  <a:srgbClr val="000000"/>
                </a:solidFill>
                <a:effectLst/>
                <a:latin typeface="Segoe UI" panose="020B0502040204020203" pitchFamily="34" charset="0"/>
                <a:hlinkClick r:id="rId4"/>
              </a:rPr>
              <a:t>https://www.nasmhpd.org/sites/default/files/Peer%20Supports.Patrick%20Hendry.pdf</a:t>
            </a:r>
            <a:r>
              <a:rPr lang="en-US" b="0" i="0" dirty="0">
                <a:solidFill>
                  <a:srgbClr val="000000"/>
                </a:solidFill>
                <a:effectLst/>
                <a:latin typeface="Segoe UI" panose="020B0502040204020203" pitchFamily="34" charset="0"/>
              </a:rPr>
              <a:t> </a:t>
            </a:r>
            <a:endParaRPr lang="en-US" dirty="0"/>
          </a:p>
          <a:p>
            <a:r>
              <a:rPr lang="en-US" dirty="0"/>
              <a:t>Definitions – Peer Support</a:t>
            </a:r>
          </a:p>
          <a:p>
            <a:pPr lvl="1"/>
            <a:r>
              <a:rPr lang="en-US" b="0" i="0" dirty="0">
                <a:solidFill>
                  <a:srgbClr val="000000"/>
                </a:solidFill>
                <a:effectLst/>
                <a:latin typeface="Open Sans"/>
              </a:rPr>
              <a:t>Substance Abuse and Mental Health Services Administration.</a:t>
            </a:r>
            <a:r>
              <a:rPr lang="en-US" b="0" i="0" dirty="0">
                <a:solidFill>
                  <a:srgbClr val="000000"/>
                </a:solidFill>
                <a:effectLst/>
                <a:latin typeface="Segoe UI" panose="020B0502040204020203" pitchFamily="34" charset="0"/>
              </a:rPr>
              <a:t>(2017). Retrieved 16 September 2020, from </a:t>
            </a:r>
            <a:r>
              <a:rPr lang="en-US" b="0" i="0" dirty="0">
                <a:solidFill>
                  <a:srgbClr val="000000"/>
                </a:solidFill>
                <a:effectLst/>
                <a:latin typeface="Segoe UI" panose="020B0502040204020203" pitchFamily="34" charset="0"/>
                <a:hlinkClick r:id="rId5"/>
              </a:rPr>
              <a:t>https://www.samhsa.gov/sites/default/files/programs_campaigns/brss_tacs/value-of-peers-2017.pdf</a:t>
            </a:r>
            <a:r>
              <a:rPr lang="en-US" b="0" i="0" dirty="0">
                <a:solidFill>
                  <a:srgbClr val="000000"/>
                </a:solidFill>
                <a:effectLst/>
                <a:latin typeface="Segoe UI" panose="020B0502040204020203" pitchFamily="34" charset="0"/>
              </a:rPr>
              <a:t> </a:t>
            </a:r>
            <a:endParaRPr lang="en-US" b="0" i="0" dirty="0">
              <a:solidFill>
                <a:srgbClr val="000000"/>
              </a:solidFill>
              <a:effectLst/>
              <a:latin typeface="Open Sans"/>
            </a:endParaRPr>
          </a:p>
          <a:p>
            <a:pPr lvl="1"/>
            <a:endParaRPr lang="en-US" b="0" i="0" dirty="0">
              <a:effectLst/>
              <a:latin typeface="Segoe UI" panose="020B0502040204020203" pitchFamily="34" charset="0"/>
            </a:endParaRPr>
          </a:p>
          <a:p>
            <a:pPr lvl="1"/>
            <a:endParaRPr lang="en-US" dirty="0"/>
          </a:p>
        </p:txBody>
      </p:sp>
    </p:spTree>
    <p:extLst>
      <p:ext uri="{BB962C8B-B14F-4D97-AF65-F5344CB8AC3E}">
        <p14:creationId xmlns:p14="http://schemas.microsoft.com/office/powerpoint/2010/main" val="3261173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67A9A-C684-4465-8BF2-7F13E02DF12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564FB41-32FE-4FC9-817D-A51C827703CB}"/>
              </a:ext>
            </a:extLst>
          </p:cNvPr>
          <p:cNvSpPr>
            <a:spLocks noGrp="1"/>
          </p:cNvSpPr>
          <p:nvPr>
            <p:ph idx="1"/>
          </p:nvPr>
        </p:nvSpPr>
        <p:spPr/>
        <p:txBody>
          <a:bodyPr>
            <a:normAutofit/>
          </a:bodyPr>
          <a:lstStyle/>
          <a:p>
            <a:r>
              <a:rPr lang="en-US" dirty="0">
                <a:solidFill>
                  <a:srgbClr val="000000"/>
                </a:solidFill>
                <a:latin typeface="Segoe UI" panose="020B0502040204020203" pitchFamily="34" charset="0"/>
              </a:rPr>
              <a:t>Definitions – Forensic Peer Support</a:t>
            </a:r>
          </a:p>
          <a:p>
            <a:pPr lvl="1"/>
            <a:r>
              <a:rPr lang="en-US" dirty="0">
                <a:solidFill>
                  <a:srgbClr val="333333"/>
                </a:solidFill>
                <a:latin typeface="Arial" panose="020B0604020202020204" pitchFamily="34" charset="0"/>
              </a:rPr>
              <a:t>Adams, W. E., &amp; Lincoln, A. K. (2020). Forensic peer specialists: Training, employment, and lived experience. </a:t>
            </a:r>
            <a:r>
              <a:rPr lang="en-US" i="1" dirty="0">
                <a:solidFill>
                  <a:srgbClr val="333333"/>
                </a:solidFill>
                <a:latin typeface="Arial" panose="020B0604020202020204" pitchFamily="34" charset="0"/>
              </a:rPr>
              <a:t>Psychiatric Rehabilitation Journal, 43</a:t>
            </a:r>
            <a:r>
              <a:rPr lang="en-US" dirty="0">
                <a:solidFill>
                  <a:srgbClr val="333333"/>
                </a:solidFill>
                <a:latin typeface="Arial" panose="020B0604020202020204" pitchFamily="34" charset="0"/>
              </a:rPr>
              <a:t>(3), 189–196. </a:t>
            </a:r>
            <a:r>
              <a:rPr lang="en-US" dirty="0">
                <a:solidFill>
                  <a:srgbClr val="337AB7"/>
                </a:solidFill>
                <a:latin typeface="Arial" panose="020B0604020202020204" pitchFamily="34" charset="0"/>
                <a:hlinkClick r:id="rId2"/>
              </a:rPr>
              <a:t>https://doi.org/10.1037/prj0000392</a:t>
            </a:r>
            <a:endParaRPr lang="en-US" dirty="0">
              <a:solidFill>
                <a:srgbClr val="337AB7"/>
              </a:solidFill>
              <a:latin typeface="Arial" panose="020B0604020202020204" pitchFamily="34" charset="0"/>
            </a:endParaRPr>
          </a:p>
          <a:p>
            <a:pPr lvl="1"/>
            <a:r>
              <a:rPr lang="en-US" dirty="0">
                <a:latin typeface="Arial" panose="020B0604020202020204" pitchFamily="34" charset="0"/>
              </a:rPr>
              <a:t>Davidson, Larry &amp; Rowe, Michael. (2020). Peer Support within Criminal Justice Settings: The Role of Forensic Peer Specialists. Retrieved 17 September 2020, from </a:t>
            </a:r>
            <a:r>
              <a:rPr lang="en-US" dirty="0">
                <a:latin typeface="Arial" panose="020B0604020202020204" pitchFamily="34" charset="0"/>
                <a:hlinkClick r:id="rId3"/>
              </a:rPr>
              <a:t>https://www.researchgate.net/profile/Michael_Rowe6/publication/237481697_Peer_Support_within_Criminal_Justice_Settings_The_Role_of_Forensic_Peer_Specialists/links/5556346b08aeaaff3bf5ef58.pdf</a:t>
            </a:r>
            <a:endParaRPr lang="en-US" dirty="0">
              <a:latin typeface="Arial" panose="020B0604020202020204" pitchFamily="34" charset="0"/>
            </a:endParaRPr>
          </a:p>
          <a:p>
            <a:r>
              <a:rPr lang="en-US" b="0" i="0" dirty="0">
                <a:solidFill>
                  <a:srgbClr val="000000"/>
                </a:solidFill>
                <a:effectLst/>
                <a:latin typeface="Segoe UI" panose="020B0502040204020203" pitchFamily="34" charset="0"/>
              </a:rPr>
              <a:t>Outcomes</a:t>
            </a:r>
          </a:p>
          <a:p>
            <a:pPr lvl="1"/>
            <a:r>
              <a:rPr lang="en-US" dirty="0">
                <a:solidFill>
                  <a:srgbClr val="000000"/>
                </a:solidFill>
                <a:latin typeface="Segoe UI" panose="020B0502040204020203" pitchFamily="34" charset="0"/>
              </a:rPr>
              <a:t>SAMHSA, Peer Support (2017) </a:t>
            </a:r>
            <a:r>
              <a:rPr lang="en-US" b="0" i="0" dirty="0">
                <a:solidFill>
                  <a:srgbClr val="000000"/>
                </a:solidFill>
                <a:effectLst/>
                <a:latin typeface="Segoe UI" panose="020B0502040204020203" pitchFamily="34" charset="0"/>
              </a:rPr>
              <a:t>Retrieved 17 September 2020, from </a:t>
            </a:r>
            <a:r>
              <a:rPr lang="en-US" b="0" i="0" dirty="0">
                <a:solidFill>
                  <a:srgbClr val="000000"/>
                </a:solidFill>
                <a:effectLst/>
                <a:latin typeface="Segoe UI" panose="020B0502040204020203" pitchFamily="34" charset="0"/>
                <a:hlinkClick r:id="rId4"/>
              </a:rPr>
              <a:t>https://www.samhsa.gov/sites/default/files/programs_campaigns/brss_tacs/peer-support-2017.pdf</a:t>
            </a:r>
            <a:endParaRPr lang="en-US" b="0" i="0" dirty="0">
              <a:solidFill>
                <a:srgbClr val="000000"/>
              </a:solidFill>
              <a:effectLst/>
              <a:latin typeface="Segoe UI" panose="020B0502040204020203" pitchFamily="34" charset="0"/>
            </a:endParaRPr>
          </a:p>
          <a:p>
            <a:pPr lvl="1"/>
            <a:r>
              <a:rPr lang="en-US" b="0" i="0" dirty="0" err="1">
                <a:solidFill>
                  <a:srgbClr val="212121"/>
                </a:solidFill>
                <a:effectLst/>
                <a:latin typeface="BlinkMacSystemFont"/>
              </a:rPr>
              <a:t>Barrenger</a:t>
            </a:r>
            <a:r>
              <a:rPr lang="en-US" b="0" i="0" dirty="0">
                <a:solidFill>
                  <a:srgbClr val="212121"/>
                </a:solidFill>
                <a:effectLst/>
                <a:latin typeface="BlinkMacSystemFont"/>
              </a:rPr>
              <a:t> SL, </a:t>
            </a:r>
            <a:r>
              <a:rPr lang="en-US" b="0" i="0" dirty="0" err="1">
                <a:solidFill>
                  <a:srgbClr val="212121"/>
                </a:solidFill>
                <a:effectLst/>
                <a:latin typeface="BlinkMacSystemFont"/>
              </a:rPr>
              <a:t>Hamovitch</a:t>
            </a:r>
            <a:r>
              <a:rPr lang="en-US" b="0" i="0" dirty="0">
                <a:solidFill>
                  <a:srgbClr val="212121"/>
                </a:solidFill>
                <a:effectLst/>
                <a:latin typeface="BlinkMacSystemFont"/>
              </a:rPr>
              <a:t> EK, Rothman MR. Enacting lived experiences: Peer specialists with criminal justice histories. </a:t>
            </a:r>
            <a:r>
              <a:rPr lang="en-US" b="0" i="1" dirty="0" err="1">
                <a:solidFill>
                  <a:srgbClr val="212121"/>
                </a:solidFill>
                <a:effectLst/>
                <a:latin typeface="BlinkMacSystemFont"/>
              </a:rPr>
              <a:t>Psychiatr</a:t>
            </a:r>
            <a:r>
              <a:rPr lang="en-US" b="0" i="1" dirty="0">
                <a:solidFill>
                  <a:srgbClr val="212121"/>
                </a:solidFill>
                <a:effectLst/>
                <a:latin typeface="BlinkMacSystemFont"/>
              </a:rPr>
              <a:t> </a:t>
            </a:r>
            <a:r>
              <a:rPr lang="en-US" b="0" i="1" dirty="0" err="1">
                <a:solidFill>
                  <a:srgbClr val="212121"/>
                </a:solidFill>
                <a:effectLst/>
                <a:latin typeface="BlinkMacSystemFont"/>
              </a:rPr>
              <a:t>Rehabil</a:t>
            </a:r>
            <a:r>
              <a:rPr lang="en-US" b="0" i="1" dirty="0">
                <a:solidFill>
                  <a:srgbClr val="212121"/>
                </a:solidFill>
                <a:effectLst/>
                <a:latin typeface="BlinkMacSystemFont"/>
              </a:rPr>
              <a:t> J</a:t>
            </a:r>
            <a:r>
              <a:rPr lang="en-US" b="0" i="0" dirty="0">
                <a:solidFill>
                  <a:srgbClr val="212121"/>
                </a:solidFill>
                <a:effectLst/>
                <a:latin typeface="BlinkMacSystemFont"/>
              </a:rPr>
              <a:t>. 2019;42(1):9-16. doi:10.1037/prj0000327</a:t>
            </a:r>
          </a:p>
          <a:p>
            <a:pPr lvl="2"/>
            <a:endParaRPr lang="en-US" b="0" i="0" dirty="0">
              <a:solidFill>
                <a:srgbClr val="000000"/>
              </a:solidFill>
              <a:effectLst/>
              <a:latin typeface="Segoe UI" panose="020B0502040204020203" pitchFamily="34" charset="0"/>
            </a:endParaRPr>
          </a:p>
          <a:p>
            <a:pPr lvl="1"/>
            <a:endParaRPr lang="en-US" dirty="0"/>
          </a:p>
        </p:txBody>
      </p:sp>
    </p:spTree>
    <p:extLst>
      <p:ext uri="{BB962C8B-B14F-4D97-AF65-F5344CB8AC3E}">
        <p14:creationId xmlns:p14="http://schemas.microsoft.com/office/powerpoint/2010/main" val="407959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F4AE7-4957-49AA-9AC6-4E3BBF900AB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D81CCCD-57A8-4E65-9150-A96399E8C4A8}"/>
              </a:ext>
            </a:extLst>
          </p:cNvPr>
          <p:cNvSpPr>
            <a:spLocks noGrp="1"/>
          </p:cNvSpPr>
          <p:nvPr>
            <p:ph idx="1"/>
          </p:nvPr>
        </p:nvSpPr>
        <p:spPr/>
        <p:txBody>
          <a:bodyPr>
            <a:normAutofit fontScale="92500" lnSpcReduction="20000"/>
          </a:bodyPr>
          <a:lstStyle/>
          <a:p>
            <a:r>
              <a:rPr lang="en-US" dirty="0">
                <a:solidFill>
                  <a:srgbClr val="212121"/>
                </a:solidFill>
                <a:latin typeface="BlinkMacSystemFont"/>
              </a:rPr>
              <a:t>Areas of Competency</a:t>
            </a:r>
          </a:p>
          <a:p>
            <a:pPr lvl="1"/>
            <a:r>
              <a:rPr lang="en-US" dirty="0">
                <a:latin typeface="Arial" panose="020B0604020202020204" pitchFamily="34" charset="0"/>
              </a:rPr>
              <a:t>Lyn Legere &amp; Sera </a:t>
            </a:r>
            <a:r>
              <a:rPr lang="en-US" dirty="0" err="1">
                <a:latin typeface="Arial" panose="020B0604020202020204" pitchFamily="34" charset="0"/>
              </a:rPr>
              <a:t>Davidow</a:t>
            </a:r>
            <a:r>
              <a:rPr lang="en-US" dirty="0">
                <a:latin typeface="Arial" panose="020B0604020202020204" pitchFamily="34" charset="0"/>
              </a:rPr>
              <a:t> (2016). The Provider’s Handbook On Developing &amp; Implementing Peer Roles. Retrieved 17 September 20202 from </a:t>
            </a:r>
            <a:r>
              <a:rPr lang="en-US" dirty="0">
                <a:solidFill>
                  <a:srgbClr val="000000"/>
                </a:solidFill>
                <a:latin typeface="Segoe UI" panose="020B0502040204020203" pitchFamily="34" charset="0"/>
                <a:hlinkClick r:id="rId2"/>
              </a:rPr>
              <a:t>http://www.psresources.info/images/stories/A_Providers_Handbook_on_Developing__Implementing_Peer_Roles.pdf</a:t>
            </a:r>
            <a:endParaRPr lang="en-US" dirty="0">
              <a:solidFill>
                <a:srgbClr val="212121"/>
              </a:solidFill>
              <a:latin typeface="BlinkMacSystemFont"/>
            </a:endParaRPr>
          </a:p>
          <a:p>
            <a:r>
              <a:rPr lang="en-US" dirty="0">
                <a:solidFill>
                  <a:srgbClr val="212121"/>
                </a:solidFill>
                <a:latin typeface="BlinkMacSystemFont"/>
              </a:rPr>
              <a:t>Professionalism</a:t>
            </a:r>
          </a:p>
          <a:p>
            <a:pPr lvl="1"/>
            <a:r>
              <a:rPr lang="en-US" dirty="0"/>
              <a:t>National Center on Substance Abuse and Child Welfare. (2020). NCSACW - Peer and Recovery Specialist Support . Retrieved 18 September 2020, from </a:t>
            </a:r>
            <a:r>
              <a:rPr lang="en-US" dirty="0">
                <a:hlinkClick r:id="rId3"/>
              </a:rPr>
              <a:t>https://ncsacw.samhsa.gov/topics/recovery-specialists.aspx</a:t>
            </a:r>
            <a:r>
              <a:rPr lang="en-US" dirty="0"/>
              <a:t> </a:t>
            </a:r>
            <a:endParaRPr lang="en-US" dirty="0">
              <a:solidFill>
                <a:srgbClr val="212121"/>
              </a:solidFill>
              <a:latin typeface="BlinkMacSystemFont"/>
            </a:endParaRPr>
          </a:p>
          <a:p>
            <a:pPr lvl="1"/>
            <a:r>
              <a:rPr lang="en-US" b="0" i="0" dirty="0">
                <a:solidFill>
                  <a:srgbClr val="212121"/>
                </a:solidFill>
                <a:effectLst/>
                <a:latin typeface="BlinkMacSystemFont"/>
              </a:rPr>
              <a:t>Michigan Department of Community Health, MSA 07-52 (2007) Retrieved September 18 </a:t>
            </a:r>
            <a:r>
              <a:rPr lang="en-US" dirty="0">
                <a:solidFill>
                  <a:srgbClr val="212121"/>
                </a:solidFill>
                <a:latin typeface="BlinkMacSystemFont"/>
              </a:rPr>
              <a:t>2020 from </a:t>
            </a:r>
            <a:r>
              <a:rPr lang="en-US" dirty="0">
                <a:solidFill>
                  <a:srgbClr val="212121"/>
                </a:solidFill>
                <a:latin typeface="BlinkMacSystemFont"/>
                <a:hlinkClick r:id="rId4"/>
              </a:rPr>
              <a:t>https://www.michigan.gov/documents/mdch/MSA-07-52-PIHP_Bulletin_207606_7.pdf</a:t>
            </a:r>
            <a:endParaRPr lang="en-US" dirty="0">
              <a:solidFill>
                <a:srgbClr val="212121"/>
              </a:solidFill>
              <a:latin typeface="BlinkMacSystemFont"/>
            </a:endParaRPr>
          </a:p>
          <a:p>
            <a:pPr lvl="1"/>
            <a:r>
              <a:rPr lang="en-US" b="0" i="0" dirty="0">
                <a:solidFill>
                  <a:srgbClr val="212121"/>
                </a:solidFill>
                <a:effectLst/>
                <a:latin typeface="BlinkMacSystemFont"/>
              </a:rPr>
              <a:t>Wallis </a:t>
            </a:r>
            <a:r>
              <a:rPr lang="en-US" dirty="0">
                <a:solidFill>
                  <a:srgbClr val="212121"/>
                </a:solidFill>
                <a:latin typeface="BlinkMacSystemFont"/>
              </a:rPr>
              <a:t>Adams, RECOVERY AND REENTRY: PROFESSIONALIZING AND RESISTING STIGMAS IN FORENSIC PEER SUPPORT  </a:t>
            </a:r>
            <a:r>
              <a:rPr lang="en-US" dirty="0"/>
              <a:t>(2018). Retrieved 18 September 2020, from </a:t>
            </a:r>
            <a:r>
              <a:rPr lang="en-US" dirty="0">
                <a:hlinkClick r:id="rId5"/>
              </a:rPr>
              <a:t>https://repository.library.northeastern.edu/files/neu:m044c6363/fulltext.pdf</a:t>
            </a:r>
            <a:r>
              <a:rPr lang="en-US" dirty="0"/>
              <a:t> </a:t>
            </a:r>
          </a:p>
          <a:p>
            <a:r>
              <a:rPr lang="en-US" dirty="0"/>
              <a:t>Ethics &amp; Boundaries</a:t>
            </a:r>
          </a:p>
          <a:p>
            <a:pPr lvl="1"/>
            <a:r>
              <a:rPr lang="en-US" dirty="0"/>
              <a:t>Sera </a:t>
            </a:r>
            <a:r>
              <a:rPr lang="en-US" dirty="0" err="1"/>
              <a:t>Davidow</a:t>
            </a:r>
            <a:r>
              <a:rPr lang="en-US" dirty="0"/>
              <a:t> et. al. (2017). </a:t>
            </a:r>
            <a:r>
              <a:rPr lang="en-US" dirty="0">
                <a:solidFill>
                  <a:srgbClr val="000000"/>
                </a:solidFill>
                <a:latin typeface="Segoe UI" panose="020B0502040204020203" pitchFamily="34" charset="0"/>
              </a:rPr>
              <a:t>Peer Respite Handbook: A Guide to Understanding, Building and Supporting Peer Respites accessed 17 September 2020. </a:t>
            </a:r>
            <a:r>
              <a:rPr lang="en-US" dirty="0">
                <a:solidFill>
                  <a:srgbClr val="000000"/>
                </a:solidFill>
                <a:latin typeface="Segoe UI" panose="020B0502040204020203" pitchFamily="34" charset="0"/>
                <a:hlinkClick r:id="rId6"/>
              </a:rPr>
              <a:t>https://static1.squarespace.com/static/5630e573e4b0efc185471156/t/5abd7a9b70a6ad798f81aa55/1522367180975/Peer+Respite+Final+2017.pdf</a:t>
            </a:r>
            <a:endParaRPr lang="en-US" dirty="0">
              <a:solidFill>
                <a:srgbClr val="000000"/>
              </a:solidFill>
              <a:latin typeface="Segoe UI" panose="020B0502040204020203" pitchFamily="34" charset="0"/>
            </a:endParaRPr>
          </a:p>
          <a:p>
            <a:pPr lvl="1"/>
            <a:r>
              <a:rPr lang="en-US" dirty="0">
                <a:solidFill>
                  <a:srgbClr val="000000"/>
                </a:solidFill>
                <a:latin typeface="Segoe UI" panose="020B0502040204020203" pitchFamily="34" charset="0"/>
              </a:rPr>
              <a:t>Access to Independence (2020). </a:t>
            </a:r>
            <a:r>
              <a:rPr lang="en-US" b="0" i="0" dirty="0">
                <a:solidFill>
                  <a:srgbClr val="000000"/>
                </a:solidFill>
                <a:effectLst/>
                <a:latin typeface="Segoe UI" panose="020B0502040204020203" pitchFamily="34" charset="0"/>
              </a:rPr>
              <a:t>Certified Peer Specialists (CPS) in the Workplace: A Guide for effective hiring, integration, and supporting CPS services in Wisconsin. Retrieved 21 September 2020, from </a:t>
            </a:r>
            <a:r>
              <a:rPr lang="en-US" b="0" i="0" dirty="0">
                <a:solidFill>
                  <a:srgbClr val="000000"/>
                </a:solidFill>
                <a:effectLst/>
                <a:latin typeface="Segoe UI" panose="020B0502040204020203" pitchFamily="34" charset="0"/>
                <a:hlinkClick r:id="rId7"/>
              </a:rPr>
              <a:t>https://www.wicps.org/wp-content/uploads/2020/04/WI-CPS-Best-Practice-Guide-Revised-4.2.20.pdf</a:t>
            </a:r>
            <a:endParaRPr lang="en-US" b="0" i="0" dirty="0">
              <a:solidFill>
                <a:srgbClr val="000000"/>
              </a:solidFill>
              <a:effectLst/>
              <a:latin typeface="Segoe UI" panose="020B0502040204020203" pitchFamily="34" charset="0"/>
            </a:endParaRPr>
          </a:p>
          <a:p>
            <a:pPr lvl="1"/>
            <a:r>
              <a:rPr lang="en-US" dirty="0">
                <a:latin typeface="Segoe UI" panose="020B0502040204020203" pitchFamily="34" charset="0"/>
              </a:rPr>
              <a:t>Michael </a:t>
            </a:r>
            <a:r>
              <a:rPr lang="en-US" dirty="0" err="1">
                <a:latin typeface="Segoe UI" panose="020B0502040204020203" pitchFamily="34" charset="0"/>
              </a:rPr>
              <a:t>Razavi</a:t>
            </a:r>
            <a:r>
              <a:rPr lang="en-US" dirty="0">
                <a:latin typeface="Segoe UI" panose="020B0502040204020203" pitchFamily="34" charset="0"/>
              </a:rPr>
              <a:t> et. al. (2017) Substance Use Disorder Forensic Peer 10 Best Practices Curriculum</a:t>
            </a:r>
            <a:r>
              <a:rPr lang="en-US" dirty="0"/>
              <a:t> Retrieved 21 September 2020, from </a:t>
            </a:r>
            <a:r>
              <a:rPr lang="en-US" dirty="0">
                <a:hlinkClick r:id="rId8"/>
              </a:rPr>
              <a:t>http://maapp.org/media/ForensicPeerBestPractices2017.pdf</a:t>
            </a:r>
            <a:endParaRPr lang="en-US" dirty="0"/>
          </a:p>
          <a:p>
            <a:pPr lvl="1"/>
            <a:endParaRPr lang="en-US" dirty="0"/>
          </a:p>
          <a:p>
            <a:pPr lvl="1"/>
            <a:endParaRPr lang="en-US" b="0" i="0" dirty="0">
              <a:solidFill>
                <a:srgbClr val="000000"/>
              </a:solidFill>
              <a:effectLst/>
              <a:latin typeface="Segoe UI" panose="020B0502040204020203" pitchFamily="34" charset="0"/>
            </a:endParaRPr>
          </a:p>
          <a:p>
            <a:endParaRPr lang="en-US"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2024051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D887-2520-4054-B022-389FF9CC8C1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DF2BFE7-9EAE-419A-B19D-AEAB328E5A79}"/>
              </a:ext>
            </a:extLst>
          </p:cNvPr>
          <p:cNvSpPr>
            <a:spLocks noGrp="1"/>
          </p:cNvSpPr>
          <p:nvPr>
            <p:ph idx="1"/>
          </p:nvPr>
        </p:nvSpPr>
        <p:spPr/>
        <p:txBody>
          <a:bodyPr>
            <a:normAutofit fontScale="92500" lnSpcReduction="20000"/>
          </a:bodyPr>
          <a:lstStyle/>
          <a:p>
            <a:r>
              <a:rPr lang="en-US" b="0" i="0" dirty="0">
                <a:solidFill>
                  <a:srgbClr val="000000"/>
                </a:solidFill>
                <a:effectLst/>
                <a:latin typeface="Segoe UI" panose="020B0502040204020203" pitchFamily="34" charset="0"/>
              </a:rPr>
              <a:t>Boundaries </a:t>
            </a:r>
          </a:p>
          <a:p>
            <a:pPr lvl="1"/>
            <a:r>
              <a:rPr lang="en-US" dirty="0"/>
              <a:t>Sera </a:t>
            </a:r>
            <a:r>
              <a:rPr lang="en-US" dirty="0" err="1"/>
              <a:t>Davidow</a:t>
            </a:r>
            <a:r>
              <a:rPr lang="en-US" dirty="0"/>
              <a:t> et. al. (2017). </a:t>
            </a:r>
            <a:r>
              <a:rPr lang="en-US" dirty="0">
                <a:solidFill>
                  <a:srgbClr val="000000"/>
                </a:solidFill>
                <a:latin typeface="Segoe UI" panose="020B0502040204020203" pitchFamily="34" charset="0"/>
              </a:rPr>
              <a:t>Peer Respite Handbook: A Guide to Understanding, Building and Supporting Peer Respites accessed 17 September 2020. </a:t>
            </a:r>
            <a:r>
              <a:rPr lang="en-US" dirty="0">
                <a:solidFill>
                  <a:srgbClr val="000000"/>
                </a:solidFill>
                <a:latin typeface="Segoe UI" panose="020B0502040204020203" pitchFamily="34" charset="0"/>
                <a:hlinkClick r:id="rId2"/>
              </a:rPr>
              <a:t>https://static1.squarespace.com/static/5630e573e4b0efc185471156/t/5abd7a9b70a6ad798f81aa55/1522367180975/Peer+Respite+Final+2017.pdf</a:t>
            </a:r>
            <a:endParaRPr lang="en-US" dirty="0">
              <a:solidFill>
                <a:srgbClr val="000000"/>
              </a:solidFill>
              <a:latin typeface="Segoe UI" panose="020B0502040204020203" pitchFamily="34" charset="0"/>
            </a:endParaRPr>
          </a:p>
          <a:p>
            <a:pPr lvl="1"/>
            <a:r>
              <a:rPr lang="en-US" dirty="0">
                <a:solidFill>
                  <a:srgbClr val="000000"/>
                </a:solidFill>
                <a:latin typeface="Segoe UI" panose="020B0502040204020203" pitchFamily="34" charset="0"/>
              </a:rPr>
              <a:t>Access to Independence (2020). Certified Peer Specialists (CPS) in the Workplace: A Guide for effective hiring, integration, and supporting CPS services in Wisconsin. Retrieved 21 September 2020, from </a:t>
            </a:r>
            <a:r>
              <a:rPr lang="en-US" dirty="0">
                <a:solidFill>
                  <a:srgbClr val="000000"/>
                </a:solidFill>
                <a:latin typeface="Segoe UI" panose="020B0502040204020203" pitchFamily="34" charset="0"/>
                <a:hlinkClick r:id="rId3"/>
              </a:rPr>
              <a:t>https://www.wicps.org/wp-content/uploads/2020/04/WI-CPS-Best-Practice-Guide-Revised-4.2.20.pdf</a:t>
            </a:r>
            <a:endParaRPr lang="en-US" b="0" i="0" dirty="0">
              <a:solidFill>
                <a:srgbClr val="000000"/>
              </a:solidFill>
              <a:effectLst/>
              <a:latin typeface="Segoe UI" panose="020B0502040204020203" pitchFamily="34" charset="0"/>
            </a:endParaRPr>
          </a:p>
          <a:p>
            <a:r>
              <a:rPr lang="en-US" dirty="0">
                <a:solidFill>
                  <a:srgbClr val="000000"/>
                </a:solidFill>
                <a:latin typeface="Segoe UI" panose="020B0502040204020203" pitchFamily="34" charset="0"/>
              </a:rPr>
              <a:t>Confidentiality</a:t>
            </a:r>
            <a:endParaRPr lang="en-US" b="0" i="0" dirty="0">
              <a:solidFill>
                <a:srgbClr val="000000"/>
              </a:solidFill>
              <a:effectLst/>
              <a:latin typeface="Segoe UI" panose="020B0502040204020203" pitchFamily="34" charset="0"/>
            </a:endParaRPr>
          </a:p>
          <a:p>
            <a:pPr lvl="1"/>
            <a:r>
              <a:rPr lang="en-US" dirty="0"/>
              <a:t>Sera </a:t>
            </a:r>
            <a:r>
              <a:rPr lang="en-US" dirty="0" err="1"/>
              <a:t>Davidow</a:t>
            </a:r>
            <a:r>
              <a:rPr lang="en-US" dirty="0"/>
              <a:t> et. al. (2017). </a:t>
            </a:r>
            <a:r>
              <a:rPr lang="en-US" dirty="0">
                <a:solidFill>
                  <a:srgbClr val="000000"/>
                </a:solidFill>
                <a:latin typeface="Segoe UI" panose="020B0502040204020203" pitchFamily="34" charset="0"/>
              </a:rPr>
              <a:t>Peer Respite Handbook: A Guide to Understanding, Building and Supporting Peer Respites accessed 17 September 2020. </a:t>
            </a:r>
            <a:r>
              <a:rPr lang="en-US" dirty="0">
                <a:solidFill>
                  <a:srgbClr val="000000"/>
                </a:solidFill>
                <a:latin typeface="Segoe UI" panose="020B0502040204020203" pitchFamily="34" charset="0"/>
                <a:hlinkClick r:id="rId2"/>
              </a:rPr>
              <a:t>https://static1.squarespace.com/static/5630e573e4b0efc185471156/t/5abd7a9b70a6ad798f81aa55/1522367180975/Peer+Respite+Final+2017.pdf</a:t>
            </a:r>
            <a:endParaRPr lang="en-US" dirty="0">
              <a:solidFill>
                <a:srgbClr val="000000"/>
              </a:solidFill>
              <a:latin typeface="Segoe UI" panose="020B0502040204020203" pitchFamily="34" charset="0"/>
            </a:endParaRPr>
          </a:p>
          <a:p>
            <a:pPr lvl="1"/>
            <a:r>
              <a:rPr lang="en-US" dirty="0">
                <a:solidFill>
                  <a:srgbClr val="000000"/>
                </a:solidFill>
                <a:latin typeface="Segoe UI" panose="020B0502040204020203" pitchFamily="34" charset="0"/>
              </a:rPr>
              <a:t>Access to Independence (2020). </a:t>
            </a:r>
            <a:r>
              <a:rPr lang="en-US" b="0" i="0" dirty="0">
                <a:solidFill>
                  <a:srgbClr val="000000"/>
                </a:solidFill>
                <a:effectLst/>
                <a:latin typeface="Segoe UI" panose="020B0502040204020203" pitchFamily="34" charset="0"/>
              </a:rPr>
              <a:t>Certified Peer Specialists (CPS) in the Workplace: A Guide for effective hiring, integration, and supporting CPS services in Wisconsin. Retrieved 21 September 2020, from </a:t>
            </a:r>
            <a:r>
              <a:rPr lang="en-US" b="0" i="0" dirty="0">
                <a:solidFill>
                  <a:srgbClr val="000000"/>
                </a:solidFill>
                <a:effectLst/>
                <a:latin typeface="Segoe UI" panose="020B0502040204020203" pitchFamily="34" charset="0"/>
                <a:hlinkClick r:id="rId3"/>
              </a:rPr>
              <a:t>https://www.wicps.org/wp-content/uploads/2020/04/WI-CPS-Best-Practice-Guide-Revised-4.2.20.pdf</a:t>
            </a:r>
            <a:endParaRPr lang="en-US" b="0" i="0" dirty="0">
              <a:solidFill>
                <a:srgbClr val="000000"/>
              </a:solidFill>
              <a:effectLst/>
              <a:latin typeface="Segoe UI" panose="020B0502040204020203" pitchFamily="34" charset="0"/>
            </a:endParaRPr>
          </a:p>
          <a:p>
            <a:pPr lvl="1"/>
            <a:r>
              <a:rPr lang="en-US" dirty="0"/>
              <a:t>Daniels, A. S., </a:t>
            </a:r>
            <a:r>
              <a:rPr lang="en-US" dirty="0" err="1"/>
              <a:t>Tunner</a:t>
            </a:r>
            <a:r>
              <a:rPr lang="en-US" dirty="0"/>
              <a:t>, T. P., Powell, I., </a:t>
            </a:r>
            <a:r>
              <a:rPr lang="en-US" dirty="0" err="1"/>
              <a:t>Fricks</a:t>
            </a:r>
            <a:r>
              <a:rPr lang="en-US" dirty="0"/>
              <a:t>, L., </a:t>
            </a:r>
            <a:r>
              <a:rPr lang="en-US" dirty="0" err="1"/>
              <a:t>Ashenden</a:t>
            </a:r>
            <a:r>
              <a:rPr lang="en-US" dirty="0"/>
              <a:t>, P., (2015) Pillars of Peer Support – VI: Peer Specialist Supervision. www.pillarsofpeersupport.org; March 2015.</a:t>
            </a:r>
          </a:p>
          <a:p>
            <a:pPr lvl="1"/>
            <a:r>
              <a:rPr lang="en-US" dirty="0">
                <a:latin typeface="Segoe UI" panose="020B0502040204020203" pitchFamily="34" charset="0"/>
              </a:rPr>
              <a:t>Michael </a:t>
            </a:r>
            <a:r>
              <a:rPr lang="en-US" dirty="0" err="1">
                <a:latin typeface="Segoe UI" panose="020B0502040204020203" pitchFamily="34" charset="0"/>
              </a:rPr>
              <a:t>Razavi</a:t>
            </a:r>
            <a:r>
              <a:rPr lang="en-US" dirty="0">
                <a:latin typeface="Segoe UI" panose="020B0502040204020203" pitchFamily="34" charset="0"/>
              </a:rPr>
              <a:t> et. al. (2017) Substance Use Disorder Forensic Peer 10 Best Practices Curriculum</a:t>
            </a:r>
            <a:r>
              <a:rPr lang="en-US" dirty="0"/>
              <a:t> Retrieved 21 September 2020, from http://maapp.org/media/ForensicPeerBestPractices2017.pdf</a:t>
            </a:r>
            <a:endParaRPr lang="en-US" b="0" i="0" dirty="0">
              <a:effectLst/>
              <a:latin typeface="Segoe UI" panose="020B0502040204020203" pitchFamily="34" charset="0"/>
            </a:endParaRPr>
          </a:p>
          <a:p>
            <a:endParaRPr lang="en-US" dirty="0"/>
          </a:p>
        </p:txBody>
      </p:sp>
    </p:spTree>
    <p:extLst>
      <p:ext uri="{BB962C8B-B14F-4D97-AF65-F5344CB8AC3E}">
        <p14:creationId xmlns:p14="http://schemas.microsoft.com/office/powerpoint/2010/main" val="2610712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F4AE7-4957-49AA-9AC6-4E3BBF900AB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D81CCCD-57A8-4E65-9150-A96399E8C4A8}"/>
              </a:ext>
            </a:extLst>
          </p:cNvPr>
          <p:cNvSpPr>
            <a:spLocks noGrp="1"/>
          </p:cNvSpPr>
          <p:nvPr>
            <p:ph idx="1"/>
          </p:nvPr>
        </p:nvSpPr>
        <p:spPr/>
        <p:txBody>
          <a:bodyPr>
            <a:normAutofit/>
          </a:bodyPr>
          <a:lstStyle/>
          <a:p>
            <a:r>
              <a:rPr lang="en-US" dirty="0"/>
              <a:t>Voluntary Services</a:t>
            </a:r>
          </a:p>
          <a:p>
            <a:pPr lvl="1"/>
            <a:r>
              <a:rPr lang="en-US" dirty="0">
                <a:solidFill>
                  <a:srgbClr val="000000"/>
                </a:solidFill>
                <a:latin typeface="Segoe UI" panose="020B0502040204020203" pitchFamily="34" charset="0"/>
              </a:rPr>
              <a:t>Access to Independence (2020). </a:t>
            </a:r>
            <a:r>
              <a:rPr lang="en-US" b="0" i="0" dirty="0">
                <a:solidFill>
                  <a:srgbClr val="000000"/>
                </a:solidFill>
                <a:effectLst/>
                <a:latin typeface="Segoe UI" panose="020B0502040204020203" pitchFamily="34" charset="0"/>
              </a:rPr>
              <a:t>Certified Peer Specialists (CPS) in the Workplace: A Guide for effective hiring, integration, and supporting CPS services in Wisconsin. Retrieved 21 September 2020, from </a:t>
            </a:r>
            <a:r>
              <a:rPr lang="en-US" b="0" i="0" dirty="0">
                <a:solidFill>
                  <a:srgbClr val="000000"/>
                </a:solidFill>
                <a:effectLst/>
                <a:latin typeface="Segoe UI" panose="020B0502040204020203" pitchFamily="34" charset="0"/>
                <a:hlinkClick r:id="rId2"/>
              </a:rPr>
              <a:t>https://www.wicps.org/wp-content/uploads/2020/04/WI-CPS-Best-Practice-Guide-Revised-4.2.20.pdf</a:t>
            </a:r>
            <a:endParaRPr lang="en-US" b="0" i="0" dirty="0">
              <a:solidFill>
                <a:srgbClr val="000000"/>
              </a:solidFill>
              <a:effectLst/>
              <a:latin typeface="Segoe UI" panose="020B0502040204020203" pitchFamily="34" charset="0"/>
            </a:endParaRPr>
          </a:p>
          <a:p>
            <a:pPr lvl="1"/>
            <a:r>
              <a:rPr lang="en-US" dirty="0">
                <a:latin typeface="Arial" panose="020B0604020202020204" pitchFamily="34" charset="0"/>
              </a:rPr>
              <a:t>Davidson, Larry &amp; Rowe, Michael. (2020). Peer Support within Criminal Justice Settings: The Role of Forensic Peer Specialists. Retrieved 17 September 2020, from </a:t>
            </a:r>
            <a:r>
              <a:rPr lang="en-US" dirty="0">
                <a:latin typeface="Arial" panose="020B0604020202020204" pitchFamily="34" charset="0"/>
                <a:hlinkClick r:id="rId3"/>
              </a:rPr>
              <a:t>https://www.researchgate.net/profile/Michael_Rowe6/publication/237481697_Peer_Support_within_Criminal_Justice_Settings_The_Role_of_Forensic_Peer_Specialists/links/5556346b08aeaaff3bf5ef58.pdf</a:t>
            </a:r>
            <a:endParaRPr lang="en-US" dirty="0">
              <a:latin typeface="Arial" panose="020B0604020202020204" pitchFamily="34" charset="0"/>
            </a:endParaRPr>
          </a:p>
          <a:p>
            <a:pPr lvl="1"/>
            <a:r>
              <a:rPr lang="en-US" dirty="0">
                <a:latin typeface="Arial" panose="020B0604020202020204" pitchFamily="34" charset="0"/>
              </a:rPr>
              <a:t> Fischer, B. (2003). `Doing Good with a Vengeance’:: A Critical Assessment of the Practices, Effects and Implications of Drug Treatment Courts in North America. Criminal Justice, 3(3), 227–248. </a:t>
            </a:r>
            <a:r>
              <a:rPr lang="en-US" dirty="0">
                <a:latin typeface="Arial" panose="020B0604020202020204" pitchFamily="34" charset="0"/>
                <a:hlinkClick r:id="rId4"/>
              </a:rPr>
              <a:t>https://doi.org/10.1177/14668025030033001</a:t>
            </a:r>
            <a:endParaRPr lang="en-US" dirty="0">
              <a:latin typeface="Arial" panose="020B0604020202020204" pitchFamily="34" charset="0"/>
            </a:endParaRPr>
          </a:p>
          <a:p>
            <a:pPr lvl="1"/>
            <a:r>
              <a:rPr lang="en-US" dirty="0">
                <a:latin typeface="Arial" panose="020B0604020202020204" pitchFamily="34" charset="0"/>
              </a:rPr>
              <a:t>Lyn Legere &amp; Sera </a:t>
            </a:r>
            <a:r>
              <a:rPr lang="en-US" dirty="0" err="1">
                <a:latin typeface="Arial" panose="020B0604020202020204" pitchFamily="34" charset="0"/>
              </a:rPr>
              <a:t>Davidow</a:t>
            </a:r>
            <a:r>
              <a:rPr lang="en-US" dirty="0">
                <a:latin typeface="Arial" panose="020B0604020202020204" pitchFamily="34" charset="0"/>
              </a:rPr>
              <a:t> (2016). The Provider’s Handbook On Developing &amp; Implementing Peer Roles. Retrieved 17 September 20202 from </a:t>
            </a:r>
            <a:r>
              <a:rPr lang="en-US" b="0" i="0" dirty="0">
                <a:solidFill>
                  <a:srgbClr val="000000"/>
                </a:solidFill>
                <a:effectLst/>
                <a:latin typeface="Segoe UI" panose="020B0502040204020203" pitchFamily="34" charset="0"/>
                <a:hlinkClick r:id="rId5"/>
              </a:rPr>
              <a:t>http://www.psresources.info/images/stories/A_Providers_Handbook_on_Developing__Implementing_Peer_Roles.pdf</a:t>
            </a:r>
            <a:endParaRPr lang="en-US" b="0" i="0" dirty="0">
              <a:solidFill>
                <a:srgbClr val="000000"/>
              </a:solidFill>
              <a:effectLst/>
              <a:latin typeface="Segoe UI" panose="020B0502040204020203" pitchFamily="34" charset="0"/>
            </a:endParaRPr>
          </a:p>
          <a:p>
            <a:pPr lvl="1"/>
            <a:endParaRPr lang="en-US" dirty="0">
              <a:latin typeface="Arial" panose="020B0604020202020204" pitchFamily="34" charset="0"/>
            </a:endParaRPr>
          </a:p>
          <a:p>
            <a:pPr lvl="1"/>
            <a:endParaRPr lang="en-US" b="0" i="0" dirty="0">
              <a:solidFill>
                <a:srgbClr val="000000"/>
              </a:solidFill>
              <a:effectLst/>
              <a:latin typeface="Segoe UI" panose="020B0502040204020203" pitchFamily="34" charset="0"/>
            </a:endParaRPr>
          </a:p>
          <a:p>
            <a:pPr lvl="1"/>
            <a:endParaRPr lang="en-US" dirty="0"/>
          </a:p>
          <a:p>
            <a:pPr lvl="1"/>
            <a:endParaRPr lang="en-US" b="0" i="0" dirty="0">
              <a:solidFill>
                <a:srgbClr val="000000"/>
              </a:solidFill>
              <a:effectLst/>
              <a:latin typeface="Segoe UI" panose="020B0502040204020203" pitchFamily="34" charset="0"/>
            </a:endParaRPr>
          </a:p>
          <a:p>
            <a:endParaRPr lang="en-US"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3600022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89C9-C168-48C6-A806-D8D02F3DE60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0F79451-362C-4097-BEAE-662BC24E2181}"/>
              </a:ext>
            </a:extLst>
          </p:cNvPr>
          <p:cNvSpPr>
            <a:spLocks noGrp="1"/>
          </p:cNvSpPr>
          <p:nvPr>
            <p:ph idx="1"/>
          </p:nvPr>
        </p:nvSpPr>
        <p:spPr/>
        <p:txBody>
          <a:bodyPr>
            <a:normAutofit fontScale="92500" lnSpcReduction="10000"/>
          </a:bodyPr>
          <a:lstStyle/>
          <a:p>
            <a:r>
              <a:rPr lang="en-US" b="0" i="0" dirty="0">
                <a:effectLst/>
                <a:latin typeface="Segoe UI" panose="020B0502040204020203" pitchFamily="34" charset="0"/>
              </a:rPr>
              <a:t>Action: Forensic Peer Support Services</a:t>
            </a:r>
          </a:p>
          <a:p>
            <a:pPr lvl="1"/>
            <a:r>
              <a:rPr lang="en-US" dirty="0">
                <a:latin typeface="Arial" panose="020B0604020202020204" pitchFamily="34" charset="0"/>
              </a:rPr>
              <a:t>Davidson, Larry &amp; Rowe, Michael. (2020). Peer Support within Criminal Justice Settings: The Role of Forensic Peer Specialists. Retrieved 17 September 2020, from </a:t>
            </a:r>
            <a:r>
              <a:rPr lang="en-US" dirty="0">
                <a:latin typeface="Arial" panose="020B0604020202020204" pitchFamily="34" charset="0"/>
                <a:hlinkClick r:id="rId2"/>
              </a:rPr>
              <a:t>https://www.researchgate.net/profile/Michael_Rowe6/publication/237481697_Peer_Support_within_Criminal_Justice_Settings_The_Role_of_Forensic_Peer_Specialists/links/5556346b08aeaaff3bf5ef58.pdf</a:t>
            </a:r>
            <a:endParaRPr lang="en-US" dirty="0">
              <a:latin typeface="Arial" panose="020B0604020202020204" pitchFamily="34" charset="0"/>
            </a:endParaRPr>
          </a:p>
          <a:p>
            <a:pPr lvl="1"/>
            <a:r>
              <a:rPr lang="en-US" dirty="0">
                <a:latin typeface="Segoe UI" panose="020B0502040204020203" pitchFamily="34" charset="0"/>
              </a:rPr>
              <a:t>Michael </a:t>
            </a:r>
            <a:r>
              <a:rPr lang="en-US" dirty="0" err="1">
                <a:latin typeface="Segoe UI" panose="020B0502040204020203" pitchFamily="34" charset="0"/>
              </a:rPr>
              <a:t>Razavi</a:t>
            </a:r>
            <a:r>
              <a:rPr lang="en-US" dirty="0">
                <a:latin typeface="Segoe UI" panose="020B0502040204020203" pitchFamily="34" charset="0"/>
              </a:rPr>
              <a:t> et. al. (2017) Substance Use Disorder Forensic Peer 10 Best Practices Curriculum</a:t>
            </a:r>
            <a:r>
              <a:rPr lang="en-US" dirty="0"/>
              <a:t> Retrieved 21 September 2020, from </a:t>
            </a:r>
            <a:r>
              <a:rPr lang="en-US" dirty="0">
                <a:hlinkClick r:id="rId3"/>
              </a:rPr>
              <a:t>http://maapp.org/media/ForensicPeerBestPractices2017.pdf</a:t>
            </a:r>
            <a:endParaRPr lang="en-US" dirty="0">
              <a:latin typeface="Arial" panose="020B0604020202020204" pitchFamily="34" charset="0"/>
            </a:endParaRPr>
          </a:p>
          <a:p>
            <a:r>
              <a:rPr lang="en-US" dirty="0">
                <a:latin typeface="Arial" panose="020B0604020202020204" pitchFamily="34" charset="0"/>
              </a:rPr>
              <a:t>Intention: Themes, Actions, and Impacts</a:t>
            </a:r>
          </a:p>
          <a:p>
            <a:pPr lvl="1"/>
            <a:r>
              <a:rPr lang="en-US" b="0" i="0" dirty="0" err="1">
                <a:solidFill>
                  <a:srgbClr val="212121"/>
                </a:solidFill>
                <a:effectLst/>
                <a:latin typeface="BlinkMacSystemFont"/>
              </a:rPr>
              <a:t>Barrenger</a:t>
            </a:r>
            <a:r>
              <a:rPr lang="en-US" b="0" i="0" dirty="0">
                <a:solidFill>
                  <a:srgbClr val="212121"/>
                </a:solidFill>
                <a:effectLst/>
                <a:latin typeface="BlinkMacSystemFont"/>
              </a:rPr>
              <a:t> SL, </a:t>
            </a:r>
            <a:r>
              <a:rPr lang="en-US" b="0" i="0" dirty="0" err="1">
                <a:solidFill>
                  <a:srgbClr val="212121"/>
                </a:solidFill>
                <a:effectLst/>
                <a:latin typeface="BlinkMacSystemFont"/>
              </a:rPr>
              <a:t>Hamovitch</a:t>
            </a:r>
            <a:r>
              <a:rPr lang="en-US" b="0" i="0" dirty="0">
                <a:solidFill>
                  <a:srgbClr val="212121"/>
                </a:solidFill>
                <a:effectLst/>
                <a:latin typeface="BlinkMacSystemFont"/>
              </a:rPr>
              <a:t> EK, Rothman MR. Enacting lived experiences: Peer specialists with criminal justice histories. </a:t>
            </a:r>
            <a:r>
              <a:rPr lang="en-US" b="0" i="0" dirty="0" err="1">
                <a:solidFill>
                  <a:srgbClr val="212121"/>
                </a:solidFill>
                <a:effectLst/>
                <a:latin typeface="BlinkMacSystemFont"/>
              </a:rPr>
              <a:t>Psychiatr</a:t>
            </a:r>
            <a:r>
              <a:rPr lang="en-US" b="0" i="0" dirty="0">
                <a:solidFill>
                  <a:srgbClr val="212121"/>
                </a:solidFill>
                <a:effectLst/>
                <a:latin typeface="BlinkMacSystemFont"/>
              </a:rPr>
              <a:t> </a:t>
            </a:r>
            <a:r>
              <a:rPr lang="en-US" b="0" i="0" dirty="0" err="1">
                <a:solidFill>
                  <a:srgbClr val="212121"/>
                </a:solidFill>
                <a:effectLst/>
                <a:latin typeface="BlinkMacSystemFont"/>
              </a:rPr>
              <a:t>Rehabil</a:t>
            </a:r>
            <a:r>
              <a:rPr lang="en-US" b="0" i="0" dirty="0">
                <a:solidFill>
                  <a:srgbClr val="212121"/>
                </a:solidFill>
                <a:effectLst/>
                <a:latin typeface="BlinkMacSystemFont"/>
              </a:rPr>
              <a:t> J. 2019 Mar;42(1):9-16. </a:t>
            </a:r>
            <a:r>
              <a:rPr lang="en-US" b="0" i="0" dirty="0" err="1">
                <a:solidFill>
                  <a:srgbClr val="212121"/>
                </a:solidFill>
                <a:effectLst/>
                <a:latin typeface="BlinkMacSystemFont"/>
              </a:rPr>
              <a:t>doi</a:t>
            </a:r>
            <a:r>
              <a:rPr lang="en-US" b="0" i="0" dirty="0">
                <a:solidFill>
                  <a:srgbClr val="212121"/>
                </a:solidFill>
                <a:effectLst/>
                <a:latin typeface="BlinkMacSystemFont"/>
              </a:rPr>
              <a:t>: 10.1037/prj0000327. </a:t>
            </a:r>
            <a:r>
              <a:rPr lang="en-US" b="0" i="0" dirty="0" err="1">
                <a:solidFill>
                  <a:srgbClr val="212121"/>
                </a:solidFill>
                <a:effectLst/>
                <a:latin typeface="BlinkMacSystemFont"/>
              </a:rPr>
              <a:t>Epub</a:t>
            </a:r>
            <a:r>
              <a:rPr lang="en-US" b="0" i="0" dirty="0">
                <a:solidFill>
                  <a:srgbClr val="212121"/>
                </a:solidFill>
                <a:effectLst/>
                <a:latin typeface="BlinkMacSystemFont"/>
              </a:rPr>
              <a:t> 2018 Sep 27. PMID: 30265065. Accessed 17 September 2020</a:t>
            </a:r>
            <a:endParaRPr lang="en-US" dirty="0">
              <a:solidFill>
                <a:srgbClr val="000000"/>
              </a:solidFill>
              <a:latin typeface="Segoe UI" panose="020B0502040204020203" pitchFamily="34" charset="0"/>
            </a:endParaRPr>
          </a:p>
          <a:p>
            <a:r>
              <a:rPr lang="en-US" dirty="0"/>
              <a:t>Defining the Spirit of Peer Support</a:t>
            </a:r>
          </a:p>
          <a:p>
            <a:pPr lvl="1"/>
            <a:r>
              <a:rPr lang="en-US" b="0" i="0" dirty="0">
                <a:solidFill>
                  <a:srgbClr val="000000"/>
                </a:solidFill>
                <a:effectLst/>
                <a:latin typeface="Open Sans"/>
              </a:rPr>
              <a:t>Substance Abuse and Mental Health Services Administration.</a:t>
            </a:r>
            <a:r>
              <a:rPr lang="en-US" b="0" i="0" dirty="0">
                <a:solidFill>
                  <a:srgbClr val="000000"/>
                </a:solidFill>
                <a:effectLst/>
                <a:latin typeface="Segoe UI" panose="020B0502040204020203" pitchFamily="34" charset="0"/>
              </a:rPr>
              <a:t>(2017). Retrieved 16 September 2020, from </a:t>
            </a:r>
            <a:r>
              <a:rPr lang="en-US" b="0" i="0" dirty="0">
                <a:solidFill>
                  <a:srgbClr val="000000"/>
                </a:solidFill>
                <a:effectLst/>
                <a:latin typeface="Segoe UI" panose="020B0502040204020203" pitchFamily="34" charset="0"/>
                <a:hlinkClick r:id="rId4"/>
              </a:rPr>
              <a:t>https://www.samhsa.gov/sites/default/files/programs_campaigns/brss_tacs/value-of-peers-2017.pdf</a:t>
            </a:r>
            <a:r>
              <a:rPr lang="en-US" b="0" i="0" dirty="0">
                <a:solidFill>
                  <a:srgbClr val="000000"/>
                </a:solidFill>
                <a:effectLst/>
                <a:latin typeface="Segoe UI" panose="020B0502040204020203" pitchFamily="34" charset="0"/>
              </a:rPr>
              <a:t> </a:t>
            </a:r>
            <a:endParaRPr lang="en-US" b="0" i="0" dirty="0">
              <a:solidFill>
                <a:srgbClr val="000000"/>
              </a:solidFill>
              <a:effectLst/>
              <a:latin typeface="Open Sans"/>
            </a:endParaRPr>
          </a:p>
          <a:p>
            <a:pPr lvl="1"/>
            <a:r>
              <a:rPr lang="en-US" b="0" i="0" dirty="0">
                <a:solidFill>
                  <a:srgbClr val="000000"/>
                </a:solidFill>
                <a:effectLst/>
                <a:latin typeface="Segoe UI" panose="020B0502040204020203" pitchFamily="34" charset="0"/>
              </a:rPr>
              <a:t>Morris, et. al., </a:t>
            </a:r>
            <a:r>
              <a:rPr lang="en-US" dirty="0"/>
              <a:t>National Institute of Justice Law Enforcement Peer Support Training </a:t>
            </a:r>
            <a:r>
              <a:rPr lang="en-US" b="0" i="0" dirty="0">
                <a:solidFill>
                  <a:srgbClr val="000000"/>
                </a:solidFill>
                <a:effectLst/>
                <a:latin typeface="Segoe UI" panose="020B0502040204020203" pitchFamily="34" charset="0"/>
              </a:rPr>
              <a:t>(1998). Retrieved 16 September 2020, from </a:t>
            </a:r>
            <a:r>
              <a:rPr lang="en-US" b="0" i="0" dirty="0">
                <a:solidFill>
                  <a:srgbClr val="000000"/>
                </a:solidFill>
                <a:effectLst/>
                <a:latin typeface="Segoe UI" panose="020B0502040204020203" pitchFamily="34" charset="0"/>
                <a:hlinkClick r:id="rId5"/>
              </a:rPr>
              <a:t>https://www.ncjrs.gov/pdffiles1/nij/grants/189124.pdf</a:t>
            </a:r>
            <a:r>
              <a:rPr lang="en-US" b="0" i="0" dirty="0">
                <a:solidFill>
                  <a:srgbClr val="000000"/>
                </a:solidFill>
                <a:effectLst/>
                <a:latin typeface="Segoe UI" panose="020B0502040204020203" pitchFamily="34" charset="0"/>
              </a:rPr>
              <a:t> </a:t>
            </a:r>
          </a:p>
          <a:p>
            <a:pPr lvl="1"/>
            <a:r>
              <a:rPr lang="en-US" dirty="0">
                <a:solidFill>
                  <a:srgbClr val="000000"/>
                </a:solidFill>
                <a:latin typeface="Segoe UI" panose="020B0502040204020203" pitchFamily="34" charset="0"/>
              </a:rPr>
              <a:t>Access to Independence (2020). Certified Peer Specialists (CPS) in the Workplace: A Guide for the Effective Hiring, Integration, and Supporting of CPS Services in Wisconsin</a:t>
            </a:r>
          </a:p>
          <a:p>
            <a:endParaRPr lang="en-US" b="0" i="0" dirty="0">
              <a:effectLst/>
              <a:latin typeface="Segoe UI" panose="020B0502040204020203" pitchFamily="34" charset="0"/>
            </a:endParaRPr>
          </a:p>
          <a:p>
            <a:endParaRPr lang="en-US" b="0" i="0" dirty="0">
              <a:solidFill>
                <a:srgbClr val="000000"/>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2979106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8">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0">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E16FB9F-123C-45DA-89CC-128DDAB9844A}"/>
              </a:ext>
            </a:extLst>
          </p:cNvPr>
          <p:cNvSpPr>
            <a:spLocks noGrp="1"/>
          </p:cNvSpPr>
          <p:nvPr>
            <p:ph type="title"/>
          </p:nvPr>
        </p:nvSpPr>
        <p:spPr>
          <a:xfrm>
            <a:off x="850667" y="267329"/>
            <a:ext cx="6281928" cy="765041"/>
          </a:xfrm>
        </p:spPr>
        <p:txBody>
          <a:bodyPr>
            <a:normAutofit/>
          </a:bodyPr>
          <a:lstStyle/>
          <a:p>
            <a:r>
              <a:rPr lang="en-US" dirty="0"/>
              <a:t>History</a:t>
            </a:r>
          </a:p>
        </p:txBody>
      </p:sp>
      <p:sp>
        <p:nvSpPr>
          <p:cNvPr id="8" name="Content Placeholder 7">
            <a:extLst>
              <a:ext uri="{FF2B5EF4-FFF2-40B4-BE49-F238E27FC236}">
                <a16:creationId xmlns:a16="http://schemas.microsoft.com/office/drawing/2014/main" id="{4C900B1B-5F07-4B77-B376-6042F2FC834D}"/>
              </a:ext>
            </a:extLst>
          </p:cNvPr>
          <p:cNvSpPr>
            <a:spLocks noGrp="1"/>
          </p:cNvSpPr>
          <p:nvPr>
            <p:ph idx="1"/>
          </p:nvPr>
        </p:nvSpPr>
        <p:spPr>
          <a:xfrm>
            <a:off x="424069" y="963387"/>
            <a:ext cx="7237639" cy="5686454"/>
          </a:xfrm>
        </p:spPr>
        <p:txBody>
          <a:bodyPr>
            <a:normAutofit lnSpcReduction="10000"/>
          </a:bodyPr>
          <a:lstStyle/>
          <a:p>
            <a:pPr>
              <a:lnSpc>
                <a:spcPct val="90000"/>
              </a:lnSpc>
            </a:pPr>
            <a:r>
              <a:rPr lang="en-US" sz="1300" dirty="0"/>
              <a:t>There has truly always been peer support, it is the oldest form of helping others</a:t>
            </a:r>
          </a:p>
          <a:p>
            <a:pPr>
              <a:lnSpc>
                <a:spcPct val="90000"/>
              </a:lnSpc>
            </a:pPr>
            <a:r>
              <a:rPr lang="en-US" sz="1300" dirty="0"/>
              <a:t>1830 Jean Baptiste </a:t>
            </a:r>
            <a:r>
              <a:rPr lang="en-US" sz="1300" dirty="0" err="1"/>
              <a:t>Pussin</a:t>
            </a:r>
            <a:r>
              <a:rPr lang="en-US" sz="1300" dirty="0"/>
              <a:t> founds hospital in Paris that employed cured patients as staff</a:t>
            </a:r>
          </a:p>
          <a:p>
            <a:pPr>
              <a:lnSpc>
                <a:spcPct val="90000"/>
              </a:lnSpc>
            </a:pPr>
            <a:r>
              <a:rPr lang="en-US" sz="1300" dirty="0"/>
              <a:t>1960’s Deinstitutionalization/Mental Patient’s Liberation and Anti-Psychiatry Movement</a:t>
            </a:r>
          </a:p>
          <a:p>
            <a:pPr lvl="1">
              <a:lnSpc>
                <a:spcPct val="90000"/>
              </a:lnSpc>
            </a:pPr>
            <a:r>
              <a:rPr lang="en-US" dirty="0"/>
              <a:t>Institutions were closed but patients had limited access to services in the community</a:t>
            </a:r>
          </a:p>
          <a:p>
            <a:pPr lvl="1">
              <a:lnSpc>
                <a:spcPct val="90000"/>
              </a:lnSpc>
            </a:pPr>
            <a:r>
              <a:rPr lang="en-US" dirty="0"/>
              <a:t>Many were traumatized by their institutionalization and accept treatment from the medical community</a:t>
            </a:r>
          </a:p>
          <a:p>
            <a:pPr lvl="2">
              <a:lnSpc>
                <a:spcPct val="90000"/>
              </a:lnSpc>
            </a:pPr>
            <a:r>
              <a:rPr lang="en-US" sz="1300" dirty="0"/>
              <a:t>Early names like Insane Liberation Front and Network Against Psychiatric Assault</a:t>
            </a:r>
          </a:p>
          <a:p>
            <a:pPr lvl="1">
              <a:lnSpc>
                <a:spcPct val="90000"/>
              </a:lnSpc>
            </a:pPr>
            <a:r>
              <a:rPr lang="en-US" dirty="0"/>
              <a:t>Marginalized groups and LGBTQ community were especially important to the beginnings of the peer support movement</a:t>
            </a:r>
          </a:p>
          <a:p>
            <a:pPr lvl="2">
              <a:lnSpc>
                <a:spcPct val="90000"/>
              </a:lnSpc>
            </a:pPr>
            <a:r>
              <a:rPr lang="en-US" sz="1300" dirty="0"/>
              <a:t>Again in the 1980’s with the HIV/AIDS community</a:t>
            </a:r>
          </a:p>
          <a:p>
            <a:pPr>
              <a:lnSpc>
                <a:spcPct val="90000"/>
              </a:lnSpc>
            </a:pPr>
            <a:r>
              <a:rPr lang="en-US" sz="1300" dirty="0"/>
              <a:t>1980 Federal Government founds The Community Support Program and funds first peer programs</a:t>
            </a:r>
          </a:p>
          <a:p>
            <a:pPr>
              <a:lnSpc>
                <a:spcPct val="90000"/>
              </a:lnSpc>
            </a:pPr>
            <a:r>
              <a:rPr lang="en-US" sz="1300" dirty="0"/>
              <a:t>1983 First State funded peer programs </a:t>
            </a:r>
          </a:p>
          <a:p>
            <a:pPr>
              <a:lnSpc>
                <a:spcPct val="90000"/>
              </a:lnSpc>
            </a:pPr>
            <a:r>
              <a:rPr lang="en-US" sz="1300" dirty="0"/>
              <a:t>1985 </a:t>
            </a:r>
            <a:r>
              <a:rPr lang="en-US" sz="1300" i="1" dirty="0"/>
              <a:t>Alternatives - </a:t>
            </a:r>
            <a:r>
              <a:rPr lang="en-US" sz="1300" dirty="0"/>
              <a:t>first national conference for “consumers” (people with lived experience)</a:t>
            </a:r>
          </a:p>
          <a:p>
            <a:pPr>
              <a:lnSpc>
                <a:spcPct val="90000"/>
              </a:lnSpc>
            </a:pPr>
            <a:r>
              <a:rPr lang="en-US" sz="1300" dirty="0"/>
              <a:t>1986 SAMHSA publishes first manual, </a:t>
            </a:r>
            <a:r>
              <a:rPr lang="en-US" sz="1300" i="1" dirty="0"/>
              <a:t>Reaching Across</a:t>
            </a:r>
            <a:r>
              <a:rPr lang="en-US" sz="1300" dirty="0"/>
              <a:t>, with instructions and guidelines for peer support</a:t>
            </a:r>
          </a:p>
          <a:p>
            <a:pPr>
              <a:lnSpc>
                <a:spcPct val="90000"/>
              </a:lnSpc>
            </a:pPr>
            <a:r>
              <a:rPr lang="en-US" sz="1300" dirty="0"/>
              <a:t>1988 SAMHSA funds 13 self-help demonstration programs</a:t>
            </a:r>
          </a:p>
          <a:p>
            <a:pPr>
              <a:lnSpc>
                <a:spcPct val="90000"/>
              </a:lnSpc>
            </a:pPr>
            <a:r>
              <a:rPr lang="en-US" sz="1300" dirty="0"/>
              <a:t>1999 Surgeon General’s report on mental illness was the </a:t>
            </a:r>
            <a:r>
              <a:rPr lang="en-US" sz="1300" u="sng" dirty="0"/>
              <a:t>first</a:t>
            </a:r>
            <a:r>
              <a:rPr lang="en-US" sz="1300" dirty="0"/>
              <a:t> government document to say recovery was possible</a:t>
            </a:r>
          </a:p>
          <a:p>
            <a:pPr>
              <a:lnSpc>
                <a:spcPct val="90000"/>
              </a:lnSpc>
            </a:pPr>
            <a:r>
              <a:rPr lang="en-US" sz="1300" dirty="0"/>
              <a:t>2002 First study (</a:t>
            </a:r>
            <a:r>
              <a:rPr lang="en-US" sz="1300" dirty="0" err="1"/>
              <a:t>Salzer</a:t>
            </a:r>
            <a:r>
              <a:rPr lang="en-US" sz="1300" dirty="0"/>
              <a:t>) indicating Peer Support as a best practice</a:t>
            </a:r>
          </a:p>
          <a:p>
            <a:pPr>
              <a:lnSpc>
                <a:spcPct val="90000"/>
              </a:lnSpc>
            </a:pPr>
            <a:r>
              <a:rPr lang="en-US" sz="1300" dirty="0"/>
              <a:t>2004 Federal report of the New Freedom Commission calls for “consumer” driven, including peer support, recovery focus </a:t>
            </a:r>
          </a:p>
          <a:p>
            <a:pPr>
              <a:lnSpc>
                <a:spcPct val="90000"/>
              </a:lnSpc>
            </a:pPr>
            <a:r>
              <a:rPr lang="en-US" sz="1300" dirty="0"/>
              <a:t>2007 Medicaid allows billing for Peer Support nationally  and concludes it is evidence-based care</a:t>
            </a:r>
          </a:p>
          <a:p>
            <a:pPr>
              <a:lnSpc>
                <a:spcPct val="90000"/>
              </a:lnSpc>
            </a:pPr>
            <a:endParaRPr lang="en-US" sz="1300" dirty="0"/>
          </a:p>
          <a:p>
            <a:pPr lvl="1">
              <a:lnSpc>
                <a:spcPct val="90000"/>
              </a:lnSpc>
            </a:pPr>
            <a:endParaRPr lang="en-US" sz="1100" dirty="0"/>
          </a:p>
        </p:txBody>
      </p:sp>
      <p:pic>
        <p:nvPicPr>
          <p:cNvPr id="11" name="Picture 10" descr="A close up of a clock&#10;&#10;Description automatically generated">
            <a:extLst>
              <a:ext uri="{FF2B5EF4-FFF2-40B4-BE49-F238E27FC236}">
                <a16:creationId xmlns:a16="http://schemas.microsoft.com/office/drawing/2014/main" id="{761DE72B-E568-423E-9562-F1E34401AFB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000" r="18378" b="-2"/>
          <a:stretch/>
        </p:blipFill>
        <p:spPr>
          <a:xfrm>
            <a:off x="7837371" y="237744"/>
            <a:ext cx="4124416" cy="6382512"/>
          </a:xfrm>
          <a:prstGeom prst="rect">
            <a:avLst/>
          </a:prstGeom>
        </p:spPr>
      </p:pic>
      <p:sp>
        <p:nvSpPr>
          <p:cNvPr id="12" name="TextBox 11">
            <a:extLst>
              <a:ext uri="{FF2B5EF4-FFF2-40B4-BE49-F238E27FC236}">
                <a16:creationId xmlns:a16="http://schemas.microsoft.com/office/drawing/2014/main" id="{13F671A0-BA04-4A51-9404-34A108E92FCA}"/>
              </a:ext>
            </a:extLst>
          </p:cNvPr>
          <p:cNvSpPr txBox="1"/>
          <p:nvPr/>
        </p:nvSpPr>
        <p:spPr>
          <a:xfrm>
            <a:off x="9335748" y="6420201"/>
            <a:ext cx="2626039" cy="200055"/>
          </a:xfrm>
          <a:prstGeom prst="rect">
            <a:avLst/>
          </a:prstGeom>
          <a:noFill/>
        </p:spPr>
        <p:txBody>
          <a:bodyPr wrap="none" rtlCol="0">
            <a:spAutoFit/>
          </a:bodyPr>
          <a:lstStyle/>
          <a:p>
            <a:pPr algn="r">
              <a:spcAft>
                <a:spcPts val="600"/>
              </a:spcAft>
            </a:pPr>
            <a:r>
              <a:rPr lang="en-US" sz="700" dirty="0">
                <a:hlinkClick r:id="rId3" tooltip="http://www.pngall.com/clock-png">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4" tooltip="https://creativecommons.org/licenses/by-nc/3.0/">
                  <a:extLst>
                    <a:ext uri="{A12FA001-AC4F-418D-AE19-62706E023703}">
                      <ahyp:hlinkClr xmlns:ahyp="http://schemas.microsoft.com/office/drawing/2018/hyperlinkcolor" val="tx"/>
                    </a:ext>
                  </a:extLst>
                </a:hlinkClick>
              </a:rPr>
              <a:t>CC BY-NC</a:t>
            </a:r>
            <a:endParaRPr lang="en-US" sz="700" dirty="0"/>
          </a:p>
        </p:txBody>
      </p:sp>
    </p:spTree>
    <p:extLst>
      <p:ext uri="{BB962C8B-B14F-4D97-AF65-F5344CB8AC3E}">
        <p14:creationId xmlns:p14="http://schemas.microsoft.com/office/powerpoint/2010/main" val="298301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16E6-C532-4F21-9B95-FF3697451D23}"/>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EF4F9085-C508-433B-88FA-985D9C4D3914}"/>
              </a:ext>
            </a:extLst>
          </p:cNvPr>
          <p:cNvSpPr>
            <a:spLocks noGrp="1"/>
          </p:cNvSpPr>
          <p:nvPr>
            <p:ph idx="1"/>
          </p:nvPr>
        </p:nvSpPr>
        <p:spPr/>
        <p:txBody>
          <a:bodyPr>
            <a:normAutofit lnSpcReduction="10000"/>
          </a:bodyPr>
          <a:lstStyle/>
          <a:p>
            <a:r>
              <a:rPr lang="en-US" dirty="0"/>
              <a:t>Decision Process</a:t>
            </a:r>
          </a:p>
          <a:p>
            <a:pPr lvl="1"/>
            <a:r>
              <a:rPr lang="en-US" dirty="0">
                <a:latin typeface="Arial" panose="020B0604020202020204" pitchFamily="34" charset="0"/>
              </a:rPr>
              <a:t>Lyn Legere &amp; Sera </a:t>
            </a:r>
            <a:r>
              <a:rPr lang="en-US" dirty="0" err="1">
                <a:latin typeface="Arial" panose="020B0604020202020204" pitchFamily="34" charset="0"/>
              </a:rPr>
              <a:t>Davidow</a:t>
            </a:r>
            <a:r>
              <a:rPr lang="en-US" dirty="0">
                <a:latin typeface="Arial" panose="020B0604020202020204" pitchFamily="34" charset="0"/>
              </a:rPr>
              <a:t> (2016). The Provider’s Handbook On Developing &amp; Implementing Peer Roles. Retrieved 17 September 20202 from </a:t>
            </a:r>
            <a:r>
              <a:rPr lang="en-US" b="0" i="0" dirty="0">
                <a:solidFill>
                  <a:srgbClr val="000000"/>
                </a:solidFill>
                <a:effectLst/>
                <a:latin typeface="Segoe UI" panose="020B0502040204020203" pitchFamily="34" charset="0"/>
                <a:hlinkClick r:id="rId2"/>
              </a:rPr>
              <a:t>http://www.psresources.info/images/stories/A_Providers_Handbook_on_Developing__Implementing_Peer_Roles.pdf</a:t>
            </a:r>
            <a:endParaRPr lang="en-US" b="0" i="0" dirty="0">
              <a:solidFill>
                <a:srgbClr val="000000"/>
              </a:solidFill>
              <a:effectLst/>
              <a:latin typeface="Segoe UI" panose="020B0502040204020203" pitchFamily="34" charset="0"/>
            </a:endParaRPr>
          </a:p>
          <a:p>
            <a:r>
              <a:rPr lang="en-US" dirty="0">
                <a:solidFill>
                  <a:srgbClr val="000000"/>
                </a:solidFill>
                <a:latin typeface="Segoe UI" panose="020B0502040204020203" pitchFamily="34" charset="0"/>
              </a:rPr>
              <a:t>Organizational Culture</a:t>
            </a:r>
            <a:endParaRPr lang="en-US" b="0" i="0" dirty="0">
              <a:solidFill>
                <a:srgbClr val="000000"/>
              </a:solidFill>
              <a:effectLst/>
              <a:latin typeface="Segoe UI" panose="020B0502040204020203" pitchFamily="34" charset="0"/>
            </a:endParaRPr>
          </a:p>
          <a:p>
            <a:pPr lvl="1"/>
            <a:r>
              <a:rPr lang="en-US" dirty="0">
                <a:latin typeface="Arial" panose="020B0604020202020204" pitchFamily="34" charset="0"/>
              </a:rPr>
              <a:t>Lyn Legere &amp; Sera </a:t>
            </a:r>
            <a:r>
              <a:rPr lang="en-US" dirty="0" err="1">
                <a:latin typeface="Arial" panose="020B0604020202020204" pitchFamily="34" charset="0"/>
              </a:rPr>
              <a:t>Davidow</a:t>
            </a:r>
            <a:r>
              <a:rPr lang="en-US" dirty="0">
                <a:latin typeface="Arial" panose="020B0604020202020204" pitchFamily="34" charset="0"/>
              </a:rPr>
              <a:t> (2016). The Provider’s Handbook On Developing &amp; Implementing Peer Roles. Retrieved 17 September 20202 from </a:t>
            </a:r>
            <a:r>
              <a:rPr lang="en-US" b="0" i="0" dirty="0">
                <a:solidFill>
                  <a:srgbClr val="000000"/>
                </a:solidFill>
                <a:effectLst/>
                <a:latin typeface="Segoe UI" panose="020B0502040204020203" pitchFamily="34" charset="0"/>
                <a:hlinkClick r:id="rId2"/>
              </a:rPr>
              <a:t>http://www.psresources.info/images/stories/A_Providers_Handbook_on_Developing__Implementing_Peer_Roles.pdf</a:t>
            </a:r>
            <a:endParaRPr lang="en-US" b="0" i="0" dirty="0">
              <a:solidFill>
                <a:srgbClr val="000000"/>
              </a:solidFill>
              <a:effectLst/>
              <a:latin typeface="Segoe UI" panose="020B0502040204020203" pitchFamily="34" charset="0"/>
            </a:endParaRPr>
          </a:p>
          <a:p>
            <a:r>
              <a:rPr lang="en-US" dirty="0">
                <a:solidFill>
                  <a:srgbClr val="000000"/>
                </a:solidFill>
                <a:latin typeface="Segoe UI" panose="020B0502040204020203" pitchFamily="34" charset="0"/>
              </a:rPr>
              <a:t>Policies and Procedures</a:t>
            </a:r>
          </a:p>
          <a:p>
            <a:pPr lvl="1"/>
            <a:r>
              <a:rPr lang="en-US" dirty="0">
                <a:solidFill>
                  <a:srgbClr val="000000"/>
                </a:solidFill>
                <a:latin typeface="Segoe UI" panose="020B0502040204020203" pitchFamily="34" charset="0"/>
              </a:rPr>
              <a:t>Access to Independence (2020). </a:t>
            </a:r>
            <a:r>
              <a:rPr lang="en-US" b="0" i="0" dirty="0">
                <a:solidFill>
                  <a:srgbClr val="000000"/>
                </a:solidFill>
                <a:effectLst/>
                <a:latin typeface="Segoe UI" panose="020B0502040204020203" pitchFamily="34" charset="0"/>
              </a:rPr>
              <a:t>Certified Peer Specialists (CPS) in the Workplace: A Guide for effective hiring, integration, and supporting CPS services in Wisconsin. Retrieved 21 September 2020, from </a:t>
            </a:r>
            <a:r>
              <a:rPr lang="en-US" b="0" i="0" dirty="0">
                <a:solidFill>
                  <a:srgbClr val="000000"/>
                </a:solidFill>
                <a:effectLst/>
                <a:latin typeface="Segoe UI" panose="020B0502040204020203" pitchFamily="34" charset="0"/>
                <a:hlinkClick r:id="rId3"/>
              </a:rPr>
              <a:t>https://www.wicps.org/wp-content/uploads/2020/04/WI-CPS-Best-Practice-Guide-Revised-4.2.20.pdf</a:t>
            </a:r>
            <a:endParaRPr lang="en-US" b="0" i="0" dirty="0">
              <a:solidFill>
                <a:srgbClr val="000000"/>
              </a:solidFill>
              <a:effectLst/>
              <a:latin typeface="Segoe UI" panose="020B0502040204020203" pitchFamily="34" charset="0"/>
            </a:endParaRPr>
          </a:p>
          <a:p>
            <a:pPr lvl="1"/>
            <a:r>
              <a:rPr lang="en-US" dirty="0"/>
              <a:t>Sera </a:t>
            </a:r>
            <a:r>
              <a:rPr lang="en-US" dirty="0" err="1"/>
              <a:t>Davidow</a:t>
            </a:r>
            <a:r>
              <a:rPr lang="en-US" dirty="0"/>
              <a:t> et. al. (2017). </a:t>
            </a:r>
            <a:r>
              <a:rPr lang="en-US" dirty="0">
                <a:solidFill>
                  <a:srgbClr val="000000"/>
                </a:solidFill>
                <a:latin typeface="Segoe UI" panose="020B0502040204020203" pitchFamily="34" charset="0"/>
              </a:rPr>
              <a:t>Peer Respite Handbook: A Guide to Understanding, Building and Supporting Peer Respites accessed 17 September 2020. </a:t>
            </a:r>
            <a:r>
              <a:rPr lang="en-US" dirty="0">
                <a:solidFill>
                  <a:srgbClr val="000000"/>
                </a:solidFill>
                <a:latin typeface="Segoe UI" panose="020B0502040204020203" pitchFamily="34" charset="0"/>
                <a:hlinkClick r:id="rId4"/>
              </a:rPr>
              <a:t>https://static1.squarespace.com/static/5630e573e4b0efc185471156/t/5abd7a9b70a6ad798f81aa55/1522367180975/Peer+Respite+Final+2017.pdf</a:t>
            </a:r>
            <a:endParaRPr lang="en-US" dirty="0">
              <a:solidFill>
                <a:srgbClr val="000000"/>
              </a:solidFill>
              <a:latin typeface="Segoe UI" panose="020B0502040204020203" pitchFamily="34" charset="0"/>
            </a:endParaRPr>
          </a:p>
          <a:p>
            <a:pPr lvl="1"/>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1511415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8CCF-ABA8-46CE-9082-2AF716F152C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AD35350-3B5E-49C3-B204-D90442F6A945}"/>
              </a:ext>
            </a:extLst>
          </p:cNvPr>
          <p:cNvSpPr>
            <a:spLocks noGrp="1"/>
          </p:cNvSpPr>
          <p:nvPr>
            <p:ph idx="1"/>
          </p:nvPr>
        </p:nvSpPr>
        <p:spPr/>
        <p:txBody>
          <a:bodyPr>
            <a:normAutofit fontScale="92500" lnSpcReduction="20000"/>
          </a:bodyPr>
          <a:lstStyle/>
          <a:p>
            <a:r>
              <a:rPr lang="en-US" dirty="0"/>
              <a:t>Supervision</a:t>
            </a:r>
          </a:p>
          <a:p>
            <a:pPr lvl="1"/>
            <a:r>
              <a:rPr lang="en-US" dirty="0"/>
              <a:t>Substance Abuse and Mental Health Services Administration. Supervision of Peer Support Workers. </a:t>
            </a:r>
            <a:r>
              <a:rPr lang="en-US" b="0" i="0" dirty="0">
                <a:solidFill>
                  <a:srgbClr val="000000"/>
                </a:solidFill>
                <a:effectLst/>
                <a:latin typeface="Segoe UI" panose="020B0502040204020203" pitchFamily="34" charset="0"/>
              </a:rPr>
              <a:t>Retrieved 30 September 2020, from </a:t>
            </a:r>
            <a:r>
              <a:rPr lang="en-US" b="0" i="0" dirty="0">
                <a:solidFill>
                  <a:srgbClr val="000000"/>
                </a:solidFill>
                <a:effectLst/>
                <a:latin typeface="Segoe UI" panose="020B0502040204020203" pitchFamily="34" charset="0"/>
                <a:hlinkClick r:id="rId2"/>
              </a:rPr>
              <a:t>https://www.samhsa.gov/sites/default/files/guidelines_peer-supervision_ppt_withpresenternotes_cp2.pdf</a:t>
            </a:r>
            <a:endParaRPr lang="en-US" b="0" i="0" dirty="0">
              <a:solidFill>
                <a:srgbClr val="000000"/>
              </a:solidFill>
              <a:effectLst/>
              <a:latin typeface="Segoe UI" panose="020B0502040204020203" pitchFamily="34" charset="0"/>
            </a:endParaRPr>
          </a:p>
          <a:p>
            <a:pPr lvl="1"/>
            <a:r>
              <a:rPr lang="en-US" dirty="0">
                <a:latin typeface="Arial" panose="020B0604020202020204" pitchFamily="34" charset="0"/>
              </a:rPr>
              <a:t>Lyn Legere &amp; Sera </a:t>
            </a:r>
            <a:r>
              <a:rPr lang="en-US" dirty="0" err="1">
                <a:latin typeface="Arial" panose="020B0604020202020204" pitchFamily="34" charset="0"/>
              </a:rPr>
              <a:t>Davidow</a:t>
            </a:r>
            <a:r>
              <a:rPr lang="en-US" dirty="0">
                <a:latin typeface="Arial" panose="020B0604020202020204" pitchFamily="34" charset="0"/>
              </a:rPr>
              <a:t> (2016). The Provider’s Handbook On Developing &amp; Implementing Peer Roles. Retrieved 17 September 20202 from </a:t>
            </a:r>
            <a:r>
              <a:rPr lang="en-US" b="0" i="0" dirty="0">
                <a:solidFill>
                  <a:srgbClr val="000000"/>
                </a:solidFill>
                <a:effectLst/>
                <a:latin typeface="Segoe UI" panose="020B0502040204020203" pitchFamily="34" charset="0"/>
                <a:hlinkClick r:id="rId3"/>
              </a:rPr>
              <a:t>http://www.psresources.info/images/stories/A_Providers_Handbook_on_Developing__Implementing_Peer_Roles.pdf</a:t>
            </a:r>
            <a:endParaRPr lang="en-US" b="0" i="0" dirty="0">
              <a:solidFill>
                <a:srgbClr val="000000"/>
              </a:solidFill>
              <a:effectLst/>
              <a:latin typeface="Segoe UI" panose="020B0502040204020203" pitchFamily="34" charset="0"/>
            </a:endParaRPr>
          </a:p>
          <a:p>
            <a:pPr lvl="1"/>
            <a:r>
              <a:rPr lang="en-US" dirty="0">
                <a:solidFill>
                  <a:srgbClr val="000000"/>
                </a:solidFill>
                <a:latin typeface="Segoe UI" panose="020B0502040204020203" pitchFamily="34" charset="0"/>
              </a:rPr>
              <a:t>National Association of State Mental Health Program Directors (2014). Enhancing the Peer Provider Workforce: Recruitment, Supervision, and Retention. </a:t>
            </a:r>
            <a:r>
              <a:rPr lang="en-US" b="0" i="0" dirty="0">
                <a:solidFill>
                  <a:srgbClr val="000000"/>
                </a:solidFill>
                <a:effectLst/>
                <a:latin typeface="Segoe UI" panose="020B0502040204020203" pitchFamily="34" charset="0"/>
              </a:rPr>
              <a:t>Retrieved 30 September 2020, from </a:t>
            </a:r>
            <a:r>
              <a:rPr lang="en-US" b="0" i="0" dirty="0">
                <a:solidFill>
                  <a:srgbClr val="000000"/>
                </a:solidFill>
                <a:effectLst/>
                <a:latin typeface="Segoe UI" panose="020B0502040204020203" pitchFamily="34" charset="0"/>
                <a:hlinkClick r:id="rId4"/>
              </a:rPr>
              <a:t>https://inaps.memberclicks.net/assets/docs/Enhancing%20the%20Peer%20Provider%20Workforce_9-15-14%20final.pdf</a:t>
            </a:r>
            <a:r>
              <a:rPr lang="en-US" b="0" i="0" dirty="0">
                <a:solidFill>
                  <a:srgbClr val="000000"/>
                </a:solidFill>
                <a:effectLst/>
                <a:latin typeface="Segoe UI" panose="020B0502040204020203" pitchFamily="34" charset="0"/>
              </a:rPr>
              <a:t> </a:t>
            </a:r>
          </a:p>
          <a:p>
            <a:pPr lvl="1"/>
            <a:r>
              <a:rPr lang="en-US" dirty="0">
                <a:solidFill>
                  <a:srgbClr val="000000"/>
                </a:solidFill>
                <a:latin typeface="Segoe UI" panose="020B0502040204020203" pitchFamily="34" charset="0"/>
              </a:rPr>
              <a:t>Lyn Legere (2014). A Curriculum for Supervisors: Supporting and Learning from the Peer Workforce. </a:t>
            </a:r>
            <a:r>
              <a:rPr lang="en-US" b="0" i="0" dirty="0">
                <a:solidFill>
                  <a:srgbClr val="000000"/>
                </a:solidFill>
                <a:effectLst/>
                <a:latin typeface="Segoe UI" panose="020B0502040204020203" pitchFamily="34" charset="0"/>
              </a:rPr>
              <a:t>(2020). Retrieved 1 October 2020, from </a:t>
            </a:r>
            <a:r>
              <a:rPr lang="en-US" b="0" i="0" dirty="0">
                <a:solidFill>
                  <a:srgbClr val="000000"/>
                </a:solidFill>
                <a:effectLst/>
                <a:latin typeface="Segoe UI" panose="020B0502040204020203" pitchFamily="34" charset="0"/>
                <a:hlinkClick r:id="rId5"/>
              </a:rPr>
              <a:t>https://transformation-center.org/wp-content/uploads/2013/07/DMH-Supervisor-Training-Manual-FULL-July2016.pdf</a:t>
            </a:r>
            <a:endParaRPr lang="en-US" b="0" i="0" dirty="0">
              <a:solidFill>
                <a:srgbClr val="000000"/>
              </a:solidFill>
              <a:effectLst/>
              <a:latin typeface="Segoe UI" panose="020B0502040204020203" pitchFamily="34" charset="0"/>
            </a:endParaRPr>
          </a:p>
          <a:p>
            <a:r>
              <a:rPr lang="en-US" dirty="0">
                <a:solidFill>
                  <a:srgbClr val="000000"/>
                </a:solidFill>
                <a:latin typeface="Segoe UI" panose="020B0502040204020203" pitchFamily="34" charset="0"/>
              </a:rPr>
              <a:t>Hiring</a:t>
            </a:r>
          </a:p>
          <a:p>
            <a:pPr lvl="1"/>
            <a:r>
              <a:rPr lang="en-US" b="0" i="0" dirty="0">
                <a:solidFill>
                  <a:srgbClr val="000000"/>
                </a:solidFill>
                <a:effectLst/>
                <a:latin typeface="Segoe UI" panose="020B0502040204020203" pitchFamily="34" charset="0"/>
              </a:rPr>
              <a:t> </a:t>
            </a:r>
            <a:r>
              <a:rPr lang="en-US" dirty="0">
                <a:solidFill>
                  <a:srgbClr val="333333"/>
                </a:solidFill>
                <a:latin typeface="Arial" panose="020B0604020202020204" pitchFamily="34" charset="0"/>
              </a:rPr>
              <a:t>Adams, W. E., &amp; Lincoln, A. K. (2020). Forensic peer specialists: Training, employment, and lived experience. </a:t>
            </a:r>
            <a:r>
              <a:rPr lang="en-US" i="1" dirty="0">
                <a:solidFill>
                  <a:srgbClr val="333333"/>
                </a:solidFill>
                <a:latin typeface="Arial" panose="020B0604020202020204" pitchFamily="34" charset="0"/>
              </a:rPr>
              <a:t>Psychiatric Rehabilitation Journal, 43</a:t>
            </a:r>
            <a:r>
              <a:rPr lang="en-US" dirty="0">
                <a:solidFill>
                  <a:srgbClr val="333333"/>
                </a:solidFill>
                <a:latin typeface="Arial" panose="020B0604020202020204" pitchFamily="34" charset="0"/>
              </a:rPr>
              <a:t>(3), 189–196. </a:t>
            </a:r>
            <a:r>
              <a:rPr lang="en-US" dirty="0">
                <a:solidFill>
                  <a:srgbClr val="337AB7"/>
                </a:solidFill>
                <a:latin typeface="Arial" panose="020B0604020202020204" pitchFamily="34" charset="0"/>
                <a:hlinkClick r:id="rId6"/>
              </a:rPr>
              <a:t>https://doi.org/10.1037/prj0000392</a:t>
            </a:r>
            <a:endParaRPr lang="en-US" dirty="0">
              <a:solidFill>
                <a:srgbClr val="337AB7"/>
              </a:solidFill>
              <a:latin typeface="Arial" panose="020B0604020202020204" pitchFamily="34" charset="0"/>
            </a:endParaRPr>
          </a:p>
          <a:p>
            <a:pPr lvl="1"/>
            <a:r>
              <a:rPr lang="en-US" dirty="0">
                <a:solidFill>
                  <a:srgbClr val="000000"/>
                </a:solidFill>
                <a:latin typeface="Segoe UI" panose="020B0502040204020203" pitchFamily="34" charset="0"/>
              </a:rPr>
              <a:t>Access to Independence (2020). </a:t>
            </a:r>
            <a:r>
              <a:rPr lang="en-US" b="0" i="0" dirty="0">
                <a:solidFill>
                  <a:srgbClr val="000000"/>
                </a:solidFill>
                <a:effectLst/>
                <a:latin typeface="Segoe UI" panose="020B0502040204020203" pitchFamily="34" charset="0"/>
              </a:rPr>
              <a:t>Certified Peer Specialists (CPS) in the Workplace: A Guide for effective hiring, integration, and supporting CPS services in Wisconsin. Retrieved 21 September 2020, from </a:t>
            </a:r>
            <a:r>
              <a:rPr lang="en-US" b="0" i="0" dirty="0">
                <a:solidFill>
                  <a:srgbClr val="000000"/>
                </a:solidFill>
                <a:effectLst/>
                <a:latin typeface="Segoe UI" panose="020B0502040204020203" pitchFamily="34" charset="0"/>
                <a:hlinkClick r:id="rId7"/>
              </a:rPr>
              <a:t>https://www.wicps.org/wp-content/uploads/2020/04/WI-CPS-Best-Practice-Guide-Revised-4.2.20.pdf</a:t>
            </a:r>
            <a:endParaRPr lang="en-US" b="0" i="0" dirty="0">
              <a:solidFill>
                <a:srgbClr val="000000"/>
              </a:solidFill>
              <a:effectLst/>
              <a:latin typeface="Segoe UI" panose="020B0502040204020203" pitchFamily="34" charset="0"/>
            </a:endParaRPr>
          </a:p>
          <a:p>
            <a:pPr lvl="1"/>
            <a:r>
              <a:rPr lang="en-US" dirty="0">
                <a:latin typeface="Arial" panose="020B0604020202020204" pitchFamily="34" charset="0"/>
              </a:rPr>
              <a:t>Lyn Legere &amp; Sera </a:t>
            </a:r>
            <a:r>
              <a:rPr lang="en-US" dirty="0" err="1">
                <a:latin typeface="Arial" panose="020B0604020202020204" pitchFamily="34" charset="0"/>
              </a:rPr>
              <a:t>Davidow</a:t>
            </a:r>
            <a:r>
              <a:rPr lang="en-US" dirty="0">
                <a:latin typeface="Arial" panose="020B0604020202020204" pitchFamily="34" charset="0"/>
              </a:rPr>
              <a:t> (2016). The Provider’s Handbook On Developing &amp; Implementing Peer Roles. Retrieved 17 September 20202 from </a:t>
            </a:r>
            <a:r>
              <a:rPr lang="en-US" b="0" i="0" dirty="0">
                <a:solidFill>
                  <a:srgbClr val="000000"/>
                </a:solidFill>
                <a:effectLst/>
                <a:latin typeface="Segoe UI" panose="020B0502040204020203" pitchFamily="34" charset="0"/>
                <a:hlinkClick r:id="rId3"/>
              </a:rPr>
              <a:t>http://www.psresources.info/images/stories/A_Providers_Handbook_on_Developing__Implementing_Peer_Roles.pdf</a:t>
            </a:r>
            <a:endParaRPr lang="en-US" b="0" i="0" dirty="0">
              <a:solidFill>
                <a:srgbClr val="000000"/>
              </a:solidFill>
              <a:effectLst/>
              <a:latin typeface="Segoe UI" panose="020B0502040204020203" pitchFamily="34" charset="0"/>
            </a:endParaRPr>
          </a:p>
          <a:p>
            <a:pPr lvl="1"/>
            <a:r>
              <a:rPr lang="en-US" b="0" i="0" dirty="0" err="1">
                <a:solidFill>
                  <a:srgbClr val="212121"/>
                </a:solidFill>
                <a:effectLst/>
                <a:latin typeface="BlinkMacSystemFont"/>
              </a:rPr>
              <a:t>Barrenger</a:t>
            </a:r>
            <a:r>
              <a:rPr lang="en-US" b="0" i="0" dirty="0">
                <a:solidFill>
                  <a:srgbClr val="212121"/>
                </a:solidFill>
                <a:effectLst/>
                <a:latin typeface="BlinkMacSystemFont"/>
              </a:rPr>
              <a:t> SL, </a:t>
            </a:r>
            <a:r>
              <a:rPr lang="en-US" b="0" i="0" dirty="0" err="1">
                <a:solidFill>
                  <a:srgbClr val="212121"/>
                </a:solidFill>
                <a:effectLst/>
                <a:latin typeface="BlinkMacSystemFont"/>
              </a:rPr>
              <a:t>Hamovitch</a:t>
            </a:r>
            <a:r>
              <a:rPr lang="en-US" b="0" i="0" dirty="0">
                <a:solidFill>
                  <a:srgbClr val="212121"/>
                </a:solidFill>
                <a:effectLst/>
                <a:latin typeface="BlinkMacSystemFont"/>
              </a:rPr>
              <a:t> EK, Rothman MR. Enacting lived experiences: Peer specialists with criminal justice histories. </a:t>
            </a:r>
            <a:r>
              <a:rPr lang="en-US" b="0" i="1" dirty="0" err="1">
                <a:solidFill>
                  <a:srgbClr val="212121"/>
                </a:solidFill>
                <a:effectLst/>
                <a:latin typeface="BlinkMacSystemFont"/>
              </a:rPr>
              <a:t>Psychiatr</a:t>
            </a:r>
            <a:r>
              <a:rPr lang="en-US" b="0" i="1" dirty="0">
                <a:solidFill>
                  <a:srgbClr val="212121"/>
                </a:solidFill>
                <a:effectLst/>
                <a:latin typeface="BlinkMacSystemFont"/>
              </a:rPr>
              <a:t> </a:t>
            </a:r>
            <a:r>
              <a:rPr lang="en-US" b="0" i="1" dirty="0" err="1">
                <a:solidFill>
                  <a:srgbClr val="212121"/>
                </a:solidFill>
                <a:effectLst/>
                <a:latin typeface="BlinkMacSystemFont"/>
              </a:rPr>
              <a:t>Rehabil</a:t>
            </a:r>
            <a:r>
              <a:rPr lang="en-US" b="0" i="1" dirty="0">
                <a:solidFill>
                  <a:srgbClr val="212121"/>
                </a:solidFill>
                <a:effectLst/>
                <a:latin typeface="BlinkMacSystemFont"/>
              </a:rPr>
              <a:t> J</a:t>
            </a:r>
            <a:r>
              <a:rPr lang="en-US" b="0" i="0" dirty="0">
                <a:solidFill>
                  <a:srgbClr val="212121"/>
                </a:solidFill>
                <a:effectLst/>
                <a:latin typeface="BlinkMacSystemFont"/>
              </a:rPr>
              <a:t>. 2019;42(1):9-16. doi:10.1037/prj0000327</a:t>
            </a:r>
          </a:p>
          <a:p>
            <a:pPr lvl="1"/>
            <a:endParaRPr lang="en-US" b="0" i="0" dirty="0">
              <a:solidFill>
                <a:srgbClr val="000000"/>
              </a:solidFill>
              <a:effectLst/>
              <a:latin typeface="Segoe UI" panose="020B0502040204020203" pitchFamily="34" charset="0"/>
            </a:endParaRPr>
          </a:p>
          <a:p>
            <a:pPr lvl="1"/>
            <a:endParaRPr lang="en-US" dirty="0">
              <a:solidFill>
                <a:srgbClr val="337AB7"/>
              </a:solidFill>
              <a:latin typeface="Arial" panose="020B0604020202020204" pitchFamily="34" charset="0"/>
            </a:endParaRPr>
          </a:p>
          <a:p>
            <a:pPr lvl="1"/>
            <a:endParaRPr lang="en-US" b="0" i="0" dirty="0">
              <a:solidFill>
                <a:srgbClr val="000000"/>
              </a:solidFill>
              <a:effectLst/>
              <a:latin typeface="Segoe UI" panose="020B0502040204020203" pitchFamily="34" charset="0"/>
            </a:endParaRPr>
          </a:p>
          <a:p>
            <a:pPr lvl="1"/>
            <a:endParaRPr lang="en-US" b="0" i="0" dirty="0">
              <a:solidFill>
                <a:srgbClr val="000000"/>
              </a:solidFill>
              <a:effectLst/>
              <a:latin typeface="Segoe UI" panose="020B0502040204020203" pitchFamily="34" charset="0"/>
            </a:endParaRPr>
          </a:p>
          <a:p>
            <a:pPr lvl="1"/>
            <a:endParaRPr lang="en-US" b="0" i="0" dirty="0">
              <a:solidFill>
                <a:srgbClr val="000000"/>
              </a:solidFill>
              <a:effectLst/>
              <a:latin typeface="Segoe UI" panose="020B0502040204020203" pitchFamily="34" charset="0"/>
            </a:endParaRPr>
          </a:p>
          <a:p>
            <a:pPr lvl="1"/>
            <a:endParaRPr lang="en-US" b="0" i="0" dirty="0">
              <a:solidFill>
                <a:srgbClr val="000000"/>
              </a:solidFill>
              <a:effectLst/>
              <a:latin typeface="Segoe UI" panose="020B0502040204020203" pitchFamily="34" charset="0"/>
            </a:endParaRPr>
          </a:p>
          <a:p>
            <a:pPr lvl="1"/>
            <a:endParaRPr lang="en-US" dirty="0"/>
          </a:p>
        </p:txBody>
      </p:sp>
    </p:spTree>
    <p:extLst>
      <p:ext uri="{BB962C8B-B14F-4D97-AF65-F5344CB8AC3E}">
        <p14:creationId xmlns:p14="http://schemas.microsoft.com/office/powerpoint/2010/main" val="2529094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94A3-B81F-441D-88F6-71A4236F121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E027B1E-E07C-4ADB-BA4A-16F1AEBB6F2F}"/>
              </a:ext>
            </a:extLst>
          </p:cNvPr>
          <p:cNvSpPr>
            <a:spLocks noGrp="1"/>
          </p:cNvSpPr>
          <p:nvPr>
            <p:ph idx="1"/>
          </p:nvPr>
        </p:nvSpPr>
        <p:spPr/>
        <p:txBody>
          <a:bodyPr/>
          <a:lstStyle/>
          <a:p>
            <a:r>
              <a:rPr lang="en-US" dirty="0"/>
              <a:t>Retention</a:t>
            </a:r>
          </a:p>
          <a:p>
            <a:pPr lvl="1"/>
            <a:r>
              <a:rPr lang="en-US" dirty="0">
                <a:solidFill>
                  <a:srgbClr val="333333"/>
                </a:solidFill>
                <a:latin typeface="Arial" panose="020B0604020202020204" pitchFamily="34" charset="0"/>
              </a:rPr>
              <a:t>Adams, W. E., &amp; Lincoln, A. K. (2020). Forensic peer specialists: Training, employment, and lived experience. </a:t>
            </a:r>
            <a:r>
              <a:rPr lang="en-US" i="1" dirty="0">
                <a:solidFill>
                  <a:srgbClr val="333333"/>
                </a:solidFill>
                <a:latin typeface="Arial" panose="020B0604020202020204" pitchFamily="34" charset="0"/>
              </a:rPr>
              <a:t>Psychiatric Rehabilitation Journal, 43</a:t>
            </a:r>
            <a:r>
              <a:rPr lang="en-US" dirty="0">
                <a:solidFill>
                  <a:srgbClr val="333333"/>
                </a:solidFill>
                <a:latin typeface="Arial" panose="020B0604020202020204" pitchFamily="34" charset="0"/>
              </a:rPr>
              <a:t>(3), 189–196. </a:t>
            </a:r>
            <a:r>
              <a:rPr lang="en-US" dirty="0">
                <a:solidFill>
                  <a:srgbClr val="337AB7"/>
                </a:solidFill>
                <a:latin typeface="Arial" panose="020B0604020202020204" pitchFamily="34" charset="0"/>
                <a:hlinkClick r:id="rId2"/>
              </a:rPr>
              <a:t>https://doi.org/10.1037/prj0000392</a:t>
            </a:r>
            <a:endParaRPr lang="en-US" dirty="0">
              <a:solidFill>
                <a:srgbClr val="337AB7"/>
              </a:solidFill>
              <a:latin typeface="Arial" panose="020B0604020202020204" pitchFamily="34" charset="0"/>
            </a:endParaRPr>
          </a:p>
          <a:p>
            <a:pPr lvl="1"/>
            <a:r>
              <a:rPr lang="en-US" dirty="0">
                <a:solidFill>
                  <a:srgbClr val="000000"/>
                </a:solidFill>
                <a:latin typeface="Segoe UI" panose="020B0502040204020203" pitchFamily="34" charset="0"/>
              </a:rPr>
              <a:t>National Association of State Mental Health Program Directors (2014). Enhancing the Peer Provider Workforce: Recruitment, Supervision, and Retention. </a:t>
            </a:r>
            <a:r>
              <a:rPr lang="en-US" b="0" i="0" dirty="0">
                <a:solidFill>
                  <a:srgbClr val="000000"/>
                </a:solidFill>
                <a:effectLst/>
                <a:latin typeface="Segoe UI" panose="020B0502040204020203" pitchFamily="34" charset="0"/>
              </a:rPr>
              <a:t>Retrieved 30 September 2020, from </a:t>
            </a:r>
            <a:r>
              <a:rPr lang="en-US" b="0" i="0" dirty="0">
                <a:solidFill>
                  <a:srgbClr val="000000"/>
                </a:solidFill>
                <a:effectLst/>
                <a:latin typeface="Segoe UI" panose="020B0502040204020203" pitchFamily="34" charset="0"/>
                <a:hlinkClick r:id="rId3"/>
              </a:rPr>
              <a:t>https://inaps.memberclicks.net/assets/docs/Enhancing%20the%20Peer%20Provider%20Workforce_9-15-14%20final.pdf</a:t>
            </a:r>
            <a:r>
              <a:rPr lang="en-US" b="0" i="0" dirty="0">
                <a:solidFill>
                  <a:srgbClr val="000000"/>
                </a:solidFill>
                <a:effectLst/>
                <a:latin typeface="Segoe UI" panose="020B0502040204020203" pitchFamily="34" charset="0"/>
              </a:rPr>
              <a:t> </a:t>
            </a:r>
          </a:p>
          <a:p>
            <a:pPr lvl="1"/>
            <a:r>
              <a:rPr lang="en-US" dirty="0">
                <a:solidFill>
                  <a:srgbClr val="000000"/>
                </a:solidFill>
                <a:latin typeface="Segoe UI" panose="020B0502040204020203" pitchFamily="34" charset="0"/>
              </a:rPr>
              <a:t>Access to Independence (2020). </a:t>
            </a:r>
            <a:r>
              <a:rPr lang="en-US" b="0" i="0" dirty="0">
                <a:solidFill>
                  <a:srgbClr val="000000"/>
                </a:solidFill>
                <a:effectLst/>
                <a:latin typeface="Segoe UI" panose="020B0502040204020203" pitchFamily="34" charset="0"/>
              </a:rPr>
              <a:t>Certified Peer Specialists (CPS) in the Workplace: A Guide for effective hiring, integration, and supporting CPS services in Wisconsin. Retrieved 21 September 2020, from </a:t>
            </a:r>
            <a:r>
              <a:rPr lang="en-US" b="0" i="0" dirty="0">
                <a:solidFill>
                  <a:srgbClr val="000000"/>
                </a:solidFill>
                <a:effectLst/>
                <a:latin typeface="Segoe UI" panose="020B0502040204020203" pitchFamily="34" charset="0"/>
                <a:hlinkClick r:id="rId4"/>
              </a:rPr>
              <a:t>https://www.wicps.org/wp-content/uploads/2020/04/WI-CPS-Best-Practice-Guide-Revised-4.2.20.pdf</a:t>
            </a:r>
            <a:endParaRPr lang="en-US" b="0" i="0" dirty="0">
              <a:solidFill>
                <a:srgbClr val="000000"/>
              </a:solidFill>
              <a:effectLst/>
              <a:latin typeface="Segoe UI" panose="020B0502040204020203" pitchFamily="34" charset="0"/>
            </a:endParaRPr>
          </a:p>
          <a:p>
            <a:pPr marL="0" indent="0">
              <a:buNone/>
            </a:pPr>
            <a:endParaRPr lang="en-US" b="0" i="0" dirty="0">
              <a:solidFill>
                <a:srgbClr val="000000"/>
              </a:solidFill>
              <a:effectLst/>
              <a:latin typeface="Segoe UI" panose="020B0502040204020203" pitchFamily="34" charset="0"/>
            </a:endParaRPr>
          </a:p>
          <a:p>
            <a:pPr lvl="1"/>
            <a:endParaRPr lang="en-US" b="0" i="0" dirty="0">
              <a:solidFill>
                <a:srgbClr val="000000"/>
              </a:solidFill>
              <a:effectLst/>
              <a:latin typeface="Segoe UI" panose="020B0502040204020203" pitchFamily="34" charset="0"/>
            </a:endParaRPr>
          </a:p>
          <a:p>
            <a:pPr lvl="1"/>
            <a:endParaRPr lang="en-US" dirty="0">
              <a:solidFill>
                <a:srgbClr val="337AB7"/>
              </a:solidFill>
              <a:latin typeface="Arial" panose="020B0604020202020204" pitchFamily="34" charset="0"/>
            </a:endParaRPr>
          </a:p>
          <a:p>
            <a:pPr lvl="1"/>
            <a:endParaRPr lang="en-US" dirty="0"/>
          </a:p>
        </p:txBody>
      </p:sp>
    </p:spTree>
    <p:extLst>
      <p:ext uri="{BB962C8B-B14F-4D97-AF65-F5344CB8AC3E}">
        <p14:creationId xmlns:p14="http://schemas.microsoft.com/office/powerpoint/2010/main" val="115863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EB3B7-ADF5-433E-A4AA-EBE3E7B8865A}"/>
              </a:ext>
            </a:extLst>
          </p:cNvPr>
          <p:cNvSpPr>
            <a:spLocks noGrp="1"/>
          </p:cNvSpPr>
          <p:nvPr>
            <p:ph type="title"/>
          </p:nvPr>
        </p:nvSpPr>
        <p:spPr/>
        <p:txBody>
          <a:bodyPr>
            <a:normAutofit/>
          </a:bodyPr>
          <a:lstStyle/>
          <a:p>
            <a:r>
              <a:rPr lang="en-US" dirty="0"/>
              <a:t>Definitions – Peer Support (SAMHSA)</a:t>
            </a:r>
          </a:p>
        </p:txBody>
      </p:sp>
      <p:sp>
        <p:nvSpPr>
          <p:cNvPr id="9" name="Content Placeholder 8">
            <a:extLst>
              <a:ext uri="{FF2B5EF4-FFF2-40B4-BE49-F238E27FC236}">
                <a16:creationId xmlns:a16="http://schemas.microsoft.com/office/drawing/2014/main" id="{57B78D38-8B98-4D83-9889-30FA9285C4F3}"/>
              </a:ext>
            </a:extLst>
          </p:cNvPr>
          <p:cNvSpPr>
            <a:spLocks noGrp="1"/>
          </p:cNvSpPr>
          <p:nvPr>
            <p:ph sz="half" idx="2"/>
          </p:nvPr>
        </p:nvSpPr>
        <p:spPr>
          <a:xfrm>
            <a:off x="6984274" y="1859824"/>
            <a:ext cx="4663440" cy="4235631"/>
          </a:xfrm>
        </p:spPr>
        <p:txBody>
          <a:bodyPr>
            <a:normAutofit/>
          </a:bodyPr>
          <a:lstStyle/>
          <a:p>
            <a:pPr marL="0" indent="0">
              <a:buNone/>
            </a:pPr>
            <a:r>
              <a:rPr lang="en-US" dirty="0"/>
              <a:t>Inspire hope that people can and do recover.</a:t>
            </a:r>
          </a:p>
          <a:p>
            <a:pPr marL="0" indent="0">
              <a:buNone/>
            </a:pPr>
            <a:r>
              <a:rPr lang="en-US" dirty="0"/>
              <a:t>Support people in identifying their goals, hopes, and dreams, and creating a roadmap for getting there</a:t>
            </a:r>
          </a:p>
          <a:p>
            <a:pPr marL="0" indent="0">
              <a:buNone/>
            </a:pPr>
            <a:r>
              <a:rPr lang="en-US" dirty="0"/>
              <a:t>Provide self-help education and link people to tools and resources</a:t>
            </a:r>
          </a:p>
          <a:p>
            <a:pPr marL="0" indent="0">
              <a:buNone/>
            </a:pPr>
            <a:r>
              <a:rPr lang="en-US" dirty="0"/>
              <a:t>Walk with people on their recovery journeys.</a:t>
            </a:r>
          </a:p>
          <a:p>
            <a:pPr marL="0" indent="0">
              <a:buNone/>
            </a:pPr>
            <a:r>
              <a:rPr lang="en-US" dirty="0"/>
              <a:t>Dispel myths about what it means to have a mental health condition or substance use disorder.</a:t>
            </a:r>
          </a:p>
          <a:p>
            <a:pPr marL="0" indent="0">
              <a:buNone/>
            </a:pPr>
            <a:endParaRPr lang="en-US" sz="1400" dirty="0"/>
          </a:p>
          <a:p>
            <a:pPr marL="0" indent="0">
              <a:buNone/>
            </a:pPr>
            <a:endParaRPr lang="en-US" sz="1400" dirty="0"/>
          </a:p>
        </p:txBody>
      </p:sp>
      <p:pic>
        <p:nvPicPr>
          <p:cNvPr id="15" name="Graphic 14" descr="Microscope">
            <a:extLst>
              <a:ext uri="{FF2B5EF4-FFF2-40B4-BE49-F238E27FC236}">
                <a16:creationId xmlns:a16="http://schemas.microsoft.com/office/drawing/2014/main" id="{67088402-F599-4AAE-B30F-9F2CA96AEC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4794" y="5161992"/>
            <a:ext cx="551802" cy="634977"/>
          </a:xfrm>
          <a:prstGeom prst="rect">
            <a:avLst/>
          </a:prstGeom>
        </p:spPr>
      </p:pic>
      <p:pic>
        <p:nvPicPr>
          <p:cNvPr id="21" name="Graphic 20" descr="Reflection">
            <a:extLst>
              <a:ext uri="{FF2B5EF4-FFF2-40B4-BE49-F238E27FC236}">
                <a16:creationId xmlns:a16="http://schemas.microsoft.com/office/drawing/2014/main" id="{BD728312-1A9B-48AF-B076-DDFB5C0ADF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95471" y="3615554"/>
            <a:ext cx="530449" cy="610405"/>
          </a:xfrm>
          <a:prstGeom prst="rect">
            <a:avLst/>
          </a:prstGeom>
        </p:spPr>
      </p:pic>
      <p:pic>
        <p:nvPicPr>
          <p:cNvPr id="28" name="Graphic 27" descr="Footprints">
            <a:extLst>
              <a:ext uri="{FF2B5EF4-FFF2-40B4-BE49-F238E27FC236}">
                <a16:creationId xmlns:a16="http://schemas.microsoft.com/office/drawing/2014/main" id="{DD5C06C7-33E9-4BF3-89B6-D00D8C9524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5471" y="4320114"/>
            <a:ext cx="530449" cy="610405"/>
          </a:xfrm>
          <a:prstGeom prst="rect">
            <a:avLst/>
          </a:prstGeom>
        </p:spPr>
      </p:pic>
      <p:pic>
        <p:nvPicPr>
          <p:cNvPr id="32" name="Graphic 31" descr="Life ring">
            <a:extLst>
              <a:ext uri="{FF2B5EF4-FFF2-40B4-BE49-F238E27FC236}">
                <a16:creationId xmlns:a16="http://schemas.microsoft.com/office/drawing/2014/main" id="{2FC0BCD7-2EEC-4415-8CAE-78FFF8E087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61762" y="2694182"/>
            <a:ext cx="551803" cy="634977"/>
          </a:xfrm>
          <a:prstGeom prst="rect">
            <a:avLst/>
          </a:prstGeom>
        </p:spPr>
      </p:pic>
      <p:pic>
        <p:nvPicPr>
          <p:cNvPr id="34" name="Graphic 33" descr="Aspiration">
            <a:extLst>
              <a:ext uri="{FF2B5EF4-FFF2-40B4-BE49-F238E27FC236}">
                <a16:creationId xmlns:a16="http://schemas.microsoft.com/office/drawing/2014/main" id="{05A3D077-6385-48AB-A7DB-929AD63ECE0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9787" y="1872024"/>
            <a:ext cx="563778" cy="648758"/>
          </a:xfrm>
          <a:prstGeom prst="rect">
            <a:avLst/>
          </a:prstGeom>
        </p:spPr>
      </p:pic>
      <p:sp>
        <p:nvSpPr>
          <p:cNvPr id="10" name="Content Placeholder 2">
            <a:extLst>
              <a:ext uri="{FF2B5EF4-FFF2-40B4-BE49-F238E27FC236}">
                <a16:creationId xmlns:a16="http://schemas.microsoft.com/office/drawing/2014/main" id="{1506E5BC-7AF9-434A-AA32-91C1DF518DA1}"/>
              </a:ext>
            </a:extLst>
          </p:cNvPr>
          <p:cNvSpPr txBox="1">
            <a:spLocks/>
          </p:cNvSpPr>
          <p:nvPr/>
        </p:nvSpPr>
        <p:spPr>
          <a:xfrm>
            <a:off x="1078774" y="2014194"/>
            <a:ext cx="4663440" cy="3749040"/>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00000"/>
              </a:lnSpc>
            </a:pPr>
            <a:r>
              <a:rPr lang="en-US" sz="2000" dirty="0">
                <a:latin typeface="Tahoma" panose="020B0604030504040204" pitchFamily="34" charset="0"/>
                <a:ea typeface="Tahoma" panose="020B0604030504040204" pitchFamily="34" charset="0"/>
                <a:cs typeface="Tahoma" panose="020B0604030504040204" pitchFamily="34" charset="0"/>
              </a:rPr>
              <a:t>“</a:t>
            </a:r>
            <a:r>
              <a:rPr lang="en-US" sz="2000" b="1" dirty="0"/>
              <a:t>A peer support worker is someone with the lived experience </a:t>
            </a:r>
            <a:r>
              <a:rPr lang="en-US" sz="2000" dirty="0"/>
              <a:t>of recovery from a mental health condition, substance use disorder, or both. They provide support to others experiencing similar challenges. </a:t>
            </a:r>
            <a:r>
              <a:rPr lang="en-US" sz="2000" b="1" dirty="0"/>
              <a:t>They provide non-clinical, strengths-based support and are “experientially credentialed” by their own recovery journey </a:t>
            </a:r>
            <a:r>
              <a:rPr lang="en-US" sz="2000" dirty="0"/>
              <a:t>(Davidson, et al., 1999).”</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45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shirt&#10;&#10;Description automatically generated">
            <a:extLst>
              <a:ext uri="{FF2B5EF4-FFF2-40B4-BE49-F238E27FC236}">
                <a16:creationId xmlns:a16="http://schemas.microsoft.com/office/drawing/2014/main" id="{93329D74-1CAF-4475-8700-F390409F179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25303" y="411138"/>
            <a:ext cx="1844920" cy="1428325"/>
          </a:xfrm>
          <a:prstGeom prst="rect">
            <a:avLst/>
          </a:prstGeom>
        </p:spPr>
      </p:pic>
      <p:sp>
        <p:nvSpPr>
          <p:cNvPr id="2" name="Title 1">
            <a:extLst>
              <a:ext uri="{FF2B5EF4-FFF2-40B4-BE49-F238E27FC236}">
                <a16:creationId xmlns:a16="http://schemas.microsoft.com/office/drawing/2014/main" id="{0CCEB3B7-ADF5-433E-A4AA-EBE3E7B8865A}"/>
              </a:ext>
            </a:extLst>
          </p:cNvPr>
          <p:cNvSpPr>
            <a:spLocks noGrp="1"/>
          </p:cNvSpPr>
          <p:nvPr>
            <p:ph type="title"/>
          </p:nvPr>
        </p:nvSpPr>
        <p:spPr/>
        <p:txBody>
          <a:bodyPr>
            <a:normAutofit/>
          </a:bodyPr>
          <a:lstStyle/>
          <a:p>
            <a:r>
              <a:rPr lang="en-US" dirty="0"/>
              <a:t>Definitions – Forensic Peer Support</a:t>
            </a:r>
          </a:p>
        </p:txBody>
      </p:sp>
      <p:sp>
        <p:nvSpPr>
          <p:cNvPr id="3" name="Content Placeholder 2">
            <a:extLst>
              <a:ext uri="{FF2B5EF4-FFF2-40B4-BE49-F238E27FC236}">
                <a16:creationId xmlns:a16="http://schemas.microsoft.com/office/drawing/2014/main" id="{B980C5AD-EAAE-466F-BA40-FD24AC89B0D1}"/>
              </a:ext>
            </a:extLst>
          </p:cNvPr>
          <p:cNvSpPr>
            <a:spLocks noGrp="1"/>
          </p:cNvSpPr>
          <p:nvPr>
            <p:ph sz="half" idx="1"/>
          </p:nvPr>
        </p:nvSpPr>
        <p:spPr>
          <a:xfrm>
            <a:off x="608521" y="2280135"/>
            <a:ext cx="5301945" cy="3996222"/>
          </a:xfrm>
        </p:spPr>
        <p:txBody>
          <a:bodyPr>
            <a:noAutofit/>
          </a:bodyPr>
          <a:lstStyle/>
          <a:p>
            <a:r>
              <a:rPr lang="en-US" sz="1700" dirty="0">
                <a:ea typeface="Tahoma" panose="020B0604030504040204" pitchFamily="34" charset="0"/>
                <a:cs typeface="Tahoma" panose="020B0604030504040204" pitchFamily="34" charset="0"/>
              </a:rPr>
              <a:t>Adams &amp; Lincoln - “Forensic peer specialists (FPSs) are a small but growing subset of Peer Support workers who utilize their </a:t>
            </a:r>
            <a:r>
              <a:rPr lang="en-US" sz="1700" b="1" dirty="0">
                <a:ea typeface="Tahoma" panose="020B0604030504040204" pitchFamily="34" charset="0"/>
                <a:cs typeface="Tahoma" panose="020B0604030504040204" pitchFamily="34" charset="0"/>
              </a:rPr>
              <a:t>own history of criminal justice system involvement </a:t>
            </a:r>
            <a:r>
              <a:rPr lang="en-US" sz="1700" dirty="0">
                <a:ea typeface="Tahoma" panose="020B0604030504040204" pitchFamily="34" charset="0"/>
                <a:cs typeface="Tahoma" panose="020B0604030504040204" pitchFamily="34" charset="0"/>
              </a:rPr>
              <a:t>and mental health recovery to deliver services related to behavioral health and criminal justice system . . . FPSs serve as community advocates, model skills, assist individuals with locating resources, work with staff, </a:t>
            </a:r>
            <a:r>
              <a:rPr lang="en-US" sz="1700" b="1" dirty="0">
                <a:ea typeface="Tahoma" panose="020B0604030504040204" pitchFamily="34" charset="0"/>
                <a:cs typeface="Tahoma" panose="020B0604030504040204" pitchFamily="34" charset="0"/>
              </a:rPr>
              <a:t>attend to incarceration culture and are trauma aware</a:t>
            </a:r>
            <a:r>
              <a:rPr lang="en-US" sz="1700" dirty="0">
                <a:ea typeface="Tahoma" panose="020B0604030504040204" pitchFamily="34" charset="0"/>
                <a:cs typeface="Tahoma" panose="020B0604030504040204" pitchFamily="34" charset="0"/>
              </a:rPr>
              <a:t>, all tasks that participants in this research confirm. This data also confirms that forensic peer support is provided in a </a:t>
            </a:r>
            <a:r>
              <a:rPr lang="en-US" sz="1700" b="1" dirty="0">
                <a:ea typeface="Tahoma" panose="020B0604030504040204" pitchFamily="34" charset="0"/>
                <a:cs typeface="Tahoma" panose="020B0604030504040204" pitchFamily="34" charset="0"/>
              </a:rPr>
              <a:t>variety of settings and at multiple entry points within the criminal justice system</a:t>
            </a:r>
            <a:r>
              <a:rPr lang="en-US" sz="1700" dirty="0">
                <a:ea typeface="Tahoma" panose="020B0604030504040204" pitchFamily="34" charset="0"/>
                <a:cs typeface="Tahoma" panose="020B0604030504040204" pitchFamily="34" charset="0"/>
              </a:rPr>
              <a:t>.”</a:t>
            </a:r>
          </a:p>
        </p:txBody>
      </p:sp>
      <p:sp>
        <p:nvSpPr>
          <p:cNvPr id="9" name="Content Placeholder 8">
            <a:extLst>
              <a:ext uri="{FF2B5EF4-FFF2-40B4-BE49-F238E27FC236}">
                <a16:creationId xmlns:a16="http://schemas.microsoft.com/office/drawing/2014/main" id="{57B78D38-8B98-4D83-9889-30FA9285C4F3}"/>
              </a:ext>
            </a:extLst>
          </p:cNvPr>
          <p:cNvSpPr>
            <a:spLocks noGrp="1"/>
          </p:cNvSpPr>
          <p:nvPr>
            <p:ph sz="half" idx="2"/>
          </p:nvPr>
        </p:nvSpPr>
        <p:spPr>
          <a:xfrm>
            <a:off x="5923720" y="2280135"/>
            <a:ext cx="5911722" cy="4556474"/>
          </a:xfrm>
        </p:spPr>
        <p:txBody>
          <a:bodyPr>
            <a:normAutofit fontScale="70000" lnSpcReduction="20000"/>
          </a:bodyPr>
          <a:lstStyle/>
          <a:p>
            <a:r>
              <a:rPr lang="en-US" sz="2400" dirty="0">
                <a:ea typeface="Tahoma" panose="020B0604030504040204" pitchFamily="34" charset="0"/>
                <a:cs typeface="Tahoma" panose="020B0604030504040204" pitchFamily="34" charset="0"/>
              </a:rPr>
              <a:t>Davidson &amp; Rowe - “Forensic Peer Specialists assist people through a </a:t>
            </a:r>
            <a:r>
              <a:rPr lang="en-US" sz="2400" b="1" dirty="0">
                <a:ea typeface="Tahoma" panose="020B0604030504040204" pitchFamily="34" charset="0"/>
                <a:cs typeface="Tahoma" panose="020B0604030504040204" pitchFamily="34" charset="0"/>
              </a:rPr>
              <a:t>variety of services and roles</a:t>
            </a:r>
            <a:r>
              <a:rPr lang="en-US" sz="2400" dirty="0">
                <a:ea typeface="Tahoma" panose="020B0604030504040204" pitchFamily="34" charset="0"/>
                <a:cs typeface="Tahoma" panose="020B0604030504040204" pitchFamily="34" charset="0"/>
              </a:rPr>
              <a:t>. Given the history of stigma and discrimination accruing to both mental illness and incarceration, perhaps </a:t>
            </a:r>
            <a:r>
              <a:rPr lang="en-US" sz="2400" b="1" dirty="0">
                <a:ea typeface="Tahoma" panose="020B0604030504040204" pitchFamily="34" charset="0"/>
                <a:cs typeface="Tahoma" panose="020B0604030504040204" pitchFamily="34" charset="0"/>
              </a:rPr>
              <a:t>the most important function of Forensic Peer Specialists is to instill hope and serve as valuable and credible models of the possibility of recovery</a:t>
            </a:r>
            <a:r>
              <a:rPr lang="en-US" sz="2400" dirty="0">
                <a:ea typeface="Tahoma" panose="020B0604030504040204" pitchFamily="34" charset="0"/>
                <a:cs typeface="Tahoma" panose="020B0604030504040204" pitchFamily="34" charset="0"/>
              </a:rPr>
              <a:t>. Other roles include helping individuals to engage in treatment and support services and to </a:t>
            </a:r>
            <a:r>
              <a:rPr lang="en-US" sz="2400" b="1" dirty="0">
                <a:ea typeface="Tahoma" panose="020B0604030504040204" pitchFamily="34" charset="0"/>
                <a:cs typeface="Tahoma" panose="020B0604030504040204" pitchFamily="34" charset="0"/>
              </a:rPr>
              <a:t>anticipate and address the psychological, social, and financial challenges </a:t>
            </a:r>
            <a:r>
              <a:rPr lang="en-US" sz="2400" dirty="0">
                <a:ea typeface="Tahoma" panose="020B0604030504040204" pitchFamily="34" charset="0"/>
                <a:cs typeface="Tahoma" panose="020B0604030504040204" pitchFamily="34" charset="0"/>
              </a:rPr>
              <a:t>of reentry. They also assist with maintaining adherence to conditions of supervision. Forensic Peer Specialists can serve as </a:t>
            </a:r>
            <a:r>
              <a:rPr lang="en-US" sz="2400" b="1" dirty="0">
                <a:ea typeface="Tahoma" panose="020B0604030504040204" pitchFamily="34" charset="0"/>
                <a:cs typeface="Tahoma" panose="020B0604030504040204" pitchFamily="34" charset="0"/>
              </a:rPr>
              <a:t>community guides, coaches, and/or advocates</a:t>
            </a:r>
            <a:r>
              <a:rPr lang="en-US" sz="2400" dirty="0">
                <a:ea typeface="Tahoma" panose="020B0604030504040204" pitchFamily="34" charset="0"/>
                <a:cs typeface="Tahoma" panose="020B0604030504040204" pitchFamily="34" charset="0"/>
              </a:rPr>
              <a:t>. . . Forensic Peer Specialists </a:t>
            </a:r>
            <a:r>
              <a:rPr lang="en-US" sz="2400" b="1" dirty="0">
                <a:ea typeface="Tahoma" panose="020B0604030504040204" pitchFamily="34" charset="0"/>
                <a:cs typeface="Tahoma" panose="020B0604030504040204" pitchFamily="34" charset="0"/>
              </a:rPr>
              <a:t>embody the potential for recovery </a:t>
            </a:r>
            <a:r>
              <a:rPr lang="en-US" sz="2400" dirty="0">
                <a:ea typeface="Tahoma" panose="020B0604030504040204" pitchFamily="34" charset="0"/>
                <a:cs typeface="Tahoma" panose="020B0604030504040204" pitchFamily="34" charset="0"/>
              </a:rPr>
              <a:t>for people who confront the dual stigmas associated with serious mental illnesses and criminal justice system involvement.”</a:t>
            </a:r>
          </a:p>
          <a:p>
            <a:pPr marL="0" indent="0">
              <a:buNone/>
            </a:pPr>
            <a:endParaRPr lang="en-US" sz="1400" dirty="0"/>
          </a:p>
        </p:txBody>
      </p:sp>
      <p:sp>
        <p:nvSpPr>
          <p:cNvPr id="4" name="TextBox 3">
            <a:extLst>
              <a:ext uri="{FF2B5EF4-FFF2-40B4-BE49-F238E27FC236}">
                <a16:creationId xmlns:a16="http://schemas.microsoft.com/office/drawing/2014/main" id="{F3EF526F-52D8-45E9-A125-792837371F28}"/>
              </a:ext>
            </a:extLst>
          </p:cNvPr>
          <p:cNvSpPr txBox="1"/>
          <p:nvPr/>
        </p:nvSpPr>
        <p:spPr>
          <a:xfrm>
            <a:off x="1066801" y="1603663"/>
            <a:ext cx="8525774" cy="646331"/>
          </a:xfrm>
          <a:prstGeom prst="rect">
            <a:avLst/>
          </a:prstGeom>
          <a:noFill/>
        </p:spPr>
        <p:txBody>
          <a:bodyPr wrap="square" rtlCol="0">
            <a:spAutoFit/>
          </a:bodyPr>
          <a:lstStyle/>
          <a:p>
            <a:r>
              <a:rPr lang="en-US" dirty="0"/>
              <a:t>A Forensic Peer Specialist is a peer support working in the criminal justice field who usually has their own history of criminal involvement. </a:t>
            </a:r>
          </a:p>
        </p:txBody>
      </p:sp>
      <p:cxnSp>
        <p:nvCxnSpPr>
          <p:cNvPr id="7" name="Straight Connector 6">
            <a:extLst>
              <a:ext uri="{FF2B5EF4-FFF2-40B4-BE49-F238E27FC236}">
                <a16:creationId xmlns:a16="http://schemas.microsoft.com/office/drawing/2014/main" id="{399CC919-C154-47B3-97E4-FA0FD2C28452}"/>
              </a:ext>
            </a:extLst>
          </p:cNvPr>
          <p:cNvCxnSpPr/>
          <p:nvPr/>
        </p:nvCxnSpPr>
        <p:spPr>
          <a:xfrm>
            <a:off x="5910466" y="2280135"/>
            <a:ext cx="0" cy="405440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31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851415-CF4E-4C41-9E36-04E444B51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516B89-DEA0-4832-8C56-F048168DA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646" y="413053"/>
            <a:ext cx="8212114" cy="6064596"/>
          </a:xfrm>
          <a:prstGeom prst="rect">
            <a:avLst/>
          </a:prstGeom>
          <a:solidFill>
            <a:srgbClr val="FFFFFF"/>
          </a:solidFill>
          <a:ln w="6350" cap="sq" cmpd="sng" algn="ctr">
            <a:solidFill>
              <a:srgbClr val="404040"/>
            </a:solidFill>
            <a:prstDash val="solid"/>
            <a:miter lim="800000"/>
          </a:ln>
          <a:effectLst/>
        </p:spPr>
      </p:sp>
      <p:pic>
        <p:nvPicPr>
          <p:cNvPr id="4" name="Picture 3">
            <a:extLst>
              <a:ext uri="{FF2B5EF4-FFF2-40B4-BE49-F238E27FC236}">
                <a16:creationId xmlns:a16="http://schemas.microsoft.com/office/drawing/2014/main" id="{3E88FB81-0E39-4BAC-A688-02267878F722}"/>
              </a:ext>
            </a:extLst>
          </p:cNvPr>
          <p:cNvPicPr>
            <a:picLocks noChangeAspect="1"/>
          </p:cNvPicPr>
          <p:nvPr/>
        </p:nvPicPr>
        <p:blipFill rotWithShape="1">
          <a:blip r:embed="rId2"/>
          <a:srcRect r="-2" b="6143"/>
          <a:stretch/>
        </p:blipFill>
        <p:spPr>
          <a:xfrm>
            <a:off x="582639" y="578707"/>
            <a:ext cx="7882128" cy="5733288"/>
          </a:xfrm>
          <a:prstGeom prst="rect">
            <a:avLst/>
          </a:prstGeom>
        </p:spPr>
      </p:pic>
      <p:sp>
        <p:nvSpPr>
          <p:cNvPr id="13" name="Rectangle 12">
            <a:extLst>
              <a:ext uri="{FF2B5EF4-FFF2-40B4-BE49-F238E27FC236}">
                <a16:creationId xmlns:a16="http://schemas.microsoft.com/office/drawing/2014/main" id="{3EA2D33E-BAA2-467B-80B0-8887D9A9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6067C508-2065-42E3-98D2-F3A9B8339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978" y="402336"/>
            <a:ext cx="2596896" cy="605332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52B15-CEE4-40CB-B1A1-BC7316035BE3}"/>
              </a:ext>
            </a:extLst>
          </p:cNvPr>
          <p:cNvSpPr>
            <a:spLocks noGrp="1"/>
          </p:cNvSpPr>
          <p:nvPr>
            <p:ph type="title"/>
          </p:nvPr>
        </p:nvSpPr>
        <p:spPr>
          <a:xfrm>
            <a:off x="9321801" y="612843"/>
            <a:ext cx="2312480" cy="545397"/>
          </a:xfrm>
        </p:spPr>
        <p:txBody>
          <a:bodyPr anchor="b">
            <a:normAutofit/>
          </a:bodyPr>
          <a:lstStyle/>
          <a:p>
            <a:r>
              <a:rPr lang="en-US" sz="2800" dirty="0"/>
              <a:t>Outcomes</a:t>
            </a:r>
          </a:p>
        </p:txBody>
      </p:sp>
      <p:sp>
        <p:nvSpPr>
          <p:cNvPr id="3" name="Content Placeholder 2">
            <a:extLst>
              <a:ext uri="{FF2B5EF4-FFF2-40B4-BE49-F238E27FC236}">
                <a16:creationId xmlns:a16="http://schemas.microsoft.com/office/drawing/2014/main" id="{D877B301-FA8A-4343-8BAE-9B02C52A5DA4}"/>
              </a:ext>
            </a:extLst>
          </p:cNvPr>
          <p:cNvSpPr>
            <a:spLocks noGrp="1"/>
          </p:cNvSpPr>
          <p:nvPr>
            <p:ph idx="1"/>
          </p:nvPr>
        </p:nvSpPr>
        <p:spPr>
          <a:xfrm>
            <a:off x="9321802" y="1287812"/>
            <a:ext cx="2312479" cy="5038279"/>
          </a:xfrm>
        </p:spPr>
        <p:txBody>
          <a:bodyPr>
            <a:normAutofit fontScale="92500" lnSpcReduction="20000"/>
          </a:bodyPr>
          <a:lstStyle/>
          <a:p>
            <a:r>
              <a:rPr lang="en-US" sz="1400" dirty="0">
                <a:solidFill>
                  <a:schemeClr val="tx1">
                    <a:lumMod val="85000"/>
                    <a:lumOff val="15000"/>
                  </a:schemeClr>
                </a:solidFill>
              </a:rPr>
              <a:t>Peers have more success engaging the most challenging participants</a:t>
            </a:r>
          </a:p>
          <a:p>
            <a:r>
              <a:rPr lang="en-US" sz="1400" dirty="0">
                <a:solidFill>
                  <a:schemeClr val="tx1">
                    <a:lumMod val="85000"/>
                    <a:lumOff val="15000"/>
                  </a:schemeClr>
                </a:solidFill>
              </a:rPr>
              <a:t>Caveats on the research</a:t>
            </a:r>
          </a:p>
          <a:p>
            <a:pPr lvl="1"/>
            <a:r>
              <a:rPr lang="en-US" sz="1400" dirty="0">
                <a:solidFill>
                  <a:schemeClr val="tx1">
                    <a:lumMod val="85000"/>
                    <a:lumOff val="15000"/>
                  </a:schemeClr>
                </a:solidFill>
              </a:rPr>
              <a:t>Meta-analysis of studies generally do NOT show significant gains</a:t>
            </a:r>
          </a:p>
          <a:p>
            <a:pPr lvl="2"/>
            <a:r>
              <a:rPr lang="en-US" sz="1400" dirty="0">
                <a:solidFill>
                  <a:schemeClr val="tx1">
                    <a:lumMod val="85000"/>
                    <a:lumOff val="15000"/>
                  </a:schemeClr>
                </a:solidFill>
              </a:rPr>
              <a:t>Very little standardization</a:t>
            </a:r>
          </a:p>
          <a:p>
            <a:pPr lvl="2"/>
            <a:r>
              <a:rPr lang="en-US" sz="1400" dirty="0">
                <a:solidFill>
                  <a:schemeClr val="tx1">
                    <a:lumMod val="85000"/>
                    <a:lumOff val="15000"/>
                  </a:schemeClr>
                </a:solidFill>
              </a:rPr>
              <a:t>Low sample sizes</a:t>
            </a:r>
          </a:p>
          <a:p>
            <a:pPr lvl="2"/>
            <a:r>
              <a:rPr lang="en-US" sz="1400" dirty="0">
                <a:solidFill>
                  <a:schemeClr val="tx1">
                    <a:lumMod val="85000"/>
                    <a:lumOff val="15000"/>
                  </a:schemeClr>
                </a:solidFill>
              </a:rPr>
              <a:t>Many are survey based or anecdotal</a:t>
            </a:r>
          </a:p>
          <a:p>
            <a:pPr lvl="2"/>
            <a:r>
              <a:rPr lang="en-US" sz="1400" dirty="0">
                <a:solidFill>
                  <a:schemeClr val="tx1">
                    <a:lumMod val="85000"/>
                    <a:lumOff val="15000"/>
                  </a:schemeClr>
                </a:solidFill>
              </a:rPr>
              <a:t>No common methodology</a:t>
            </a:r>
          </a:p>
          <a:p>
            <a:pPr lvl="2"/>
            <a:r>
              <a:rPr lang="en-US" sz="1400" dirty="0">
                <a:solidFill>
                  <a:schemeClr val="tx1">
                    <a:lumMod val="85000"/>
                    <a:lumOff val="15000"/>
                  </a:schemeClr>
                </a:solidFill>
              </a:rPr>
              <a:t>Groups are self-selected and not randomly assigned (peer support must be voluntary)</a:t>
            </a:r>
          </a:p>
          <a:p>
            <a:pPr lvl="2"/>
            <a:r>
              <a:rPr lang="en-US" sz="1400" dirty="0">
                <a:solidFill>
                  <a:schemeClr val="tx1">
                    <a:lumMod val="85000"/>
                    <a:lumOff val="15000"/>
                  </a:schemeClr>
                </a:solidFill>
              </a:rPr>
              <a:t>Lack of studies on criminal population</a:t>
            </a:r>
          </a:p>
        </p:txBody>
      </p:sp>
    </p:spTree>
    <p:extLst>
      <p:ext uri="{BB962C8B-B14F-4D97-AF65-F5344CB8AC3E}">
        <p14:creationId xmlns:p14="http://schemas.microsoft.com/office/powerpoint/2010/main" val="91200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5" name="Rectangle 14">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7" name="Rectangle 16">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mirror&#10;&#10;Description automatically generated">
            <a:extLst>
              <a:ext uri="{FF2B5EF4-FFF2-40B4-BE49-F238E27FC236}">
                <a16:creationId xmlns:a16="http://schemas.microsoft.com/office/drawing/2014/main" id="{4FF2006B-D987-48A8-A99F-3B66D5F4AD4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594751" y="803063"/>
            <a:ext cx="7002498" cy="5251874"/>
          </a:xfrm>
          <a:prstGeom prst="rect">
            <a:avLst/>
          </a:prstGeom>
        </p:spPr>
      </p:pic>
      <p:sp>
        <p:nvSpPr>
          <p:cNvPr id="6" name="TextBox 5">
            <a:extLst>
              <a:ext uri="{FF2B5EF4-FFF2-40B4-BE49-F238E27FC236}">
                <a16:creationId xmlns:a16="http://schemas.microsoft.com/office/drawing/2014/main" id="{8AC0EB75-7379-462E-9C63-C2E8FFD00E3C}"/>
              </a:ext>
            </a:extLst>
          </p:cNvPr>
          <p:cNvSpPr txBox="1"/>
          <p:nvPr/>
        </p:nvSpPr>
        <p:spPr>
          <a:xfrm>
            <a:off x="6971209" y="5854882"/>
            <a:ext cx="262604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unknowncystic.wordpress.com/2012/0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4983564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2.xml><?xml version="1.0" encoding="utf-8"?>
<ds:datastoreItem xmlns:ds="http://schemas.openxmlformats.org/officeDocument/2006/customXml" ds:itemID="{B975FBC4-9D33-46BE-911D-419763BA9AF9}">
  <ds:schemaRefs>
    <ds:schemaRef ds:uri="16c05727-aa75-4e4a-9b5f-8a80a1165891"/>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1af3243-3dd4-4a8d-8c0d-dd76da1f02a5"/>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241</TotalTime>
  <Words>6812</Words>
  <Application>Microsoft Office PowerPoint</Application>
  <PresentationFormat>Widescreen</PresentationFormat>
  <Paragraphs>477</Paragraphs>
  <Slides>52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Arial</vt:lpstr>
      <vt:lpstr>Avenir Next LT Pro</vt:lpstr>
      <vt:lpstr>Avenir Next LT Pro Light</vt:lpstr>
      <vt:lpstr>BlinkMacSystemFont</vt:lpstr>
      <vt:lpstr>Calibri</vt:lpstr>
      <vt:lpstr>FranklinGothic-BookItalic</vt:lpstr>
      <vt:lpstr>Garamond</vt:lpstr>
      <vt:lpstr>Open Sans</vt:lpstr>
      <vt:lpstr>Segoe UI</vt:lpstr>
      <vt:lpstr>Tahoma</vt:lpstr>
      <vt:lpstr>Wingdings</vt:lpstr>
      <vt:lpstr>SavonVTI</vt:lpstr>
      <vt:lpstr>Integrating Peer Support into Treatment Courts</vt:lpstr>
      <vt:lpstr>Notes</vt:lpstr>
      <vt:lpstr>PowerPoint Presentation</vt:lpstr>
      <vt:lpstr>Definitions  &amp;  Background</vt:lpstr>
      <vt:lpstr>History</vt:lpstr>
      <vt:lpstr>Definitions – Peer Support (SAMHSA)</vt:lpstr>
      <vt:lpstr>Definitions – Forensic Peer Support</vt:lpstr>
      <vt:lpstr>Outcomes</vt:lpstr>
      <vt:lpstr>PowerPoint Presentation</vt:lpstr>
      <vt:lpstr>Expectations &amp; Challenges</vt:lpstr>
      <vt:lpstr>Areas of Competency</vt:lpstr>
      <vt:lpstr>Professionalism</vt:lpstr>
      <vt:lpstr>Ethics &amp; Boundaries (External)</vt:lpstr>
      <vt:lpstr>Boundaries (Internal)</vt:lpstr>
      <vt:lpstr>Confidentiality</vt:lpstr>
      <vt:lpstr>Voluntary Services</vt:lpstr>
      <vt:lpstr>Voluntary and Non-Coerced</vt:lpstr>
      <vt:lpstr>PowerPoint Presentation</vt:lpstr>
      <vt:lpstr>CEU Secret Password of the Day </vt:lpstr>
      <vt:lpstr>Identifying Appropriate Roles</vt:lpstr>
      <vt:lpstr>Misunderstood Roles</vt:lpstr>
      <vt:lpstr>Understanding the Role of Peer Support</vt:lpstr>
      <vt:lpstr>Action: Forensic Peer Support Services</vt:lpstr>
      <vt:lpstr>Intention: Themes, Actions, and Impacts</vt:lpstr>
      <vt:lpstr>Defining The Spirit of Peer Support</vt:lpstr>
      <vt:lpstr>Spirit of Peer Support </vt:lpstr>
      <vt:lpstr>Decision Process</vt:lpstr>
      <vt:lpstr>PowerPoint Presentation</vt:lpstr>
      <vt:lpstr>Best Practices</vt:lpstr>
      <vt:lpstr>Organizational Culture</vt:lpstr>
      <vt:lpstr>Policies &amp; Procedures</vt:lpstr>
      <vt:lpstr>Supervision</vt:lpstr>
      <vt:lpstr>Hiring</vt:lpstr>
      <vt:lpstr>Retention</vt:lpstr>
      <vt:lpstr>PowerPoint Presentation</vt:lpstr>
      <vt:lpstr>Maximize Effectivness</vt:lpstr>
      <vt:lpstr>Peer Support SPECIALISTS</vt:lpstr>
      <vt:lpstr>Leveraging Peer Supports</vt:lpstr>
      <vt:lpstr>PowerPoint Presentation</vt:lpstr>
      <vt:lpstr>References</vt:lpstr>
      <vt:lpstr>Top Resources</vt:lpstr>
      <vt:lpstr>Contact Information</vt:lpstr>
      <vt:lpstr>CEU Secret Password of the Day </vt:lpstr>
      <vt:lpstr>References</vt:lpstr>
      <vt:lpstr>References</vt:lpstr>
      <vt:lpstr>References</vt:lpstr>
      <vt:lpstr>References</vt:lpstr>
      <vt:lpstr>References</vt:lpstr>
      <vt:lpstr>References</vt:lpstr>
      <vt:lpstr>References </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Peer Support into Treatment Courts</dc:title>
  <dc:creator>Jason Chapman</dc:creator>
  <cp:lastModifiedBy>Jason Chapman</cp:lastModifiedBy>
  <cp:revision>4</cp:revision>
  <dcterms:created xsi:type="dcterms:W3CDTF">2020-10-05T16:48:54Z</dcterms:created>
  <dcterms:modified xsi:type="dcterms:W3CDTF">2020-10-09T18:57:17Z</dcterms:modified>
</cp:coreProperties>
</file>