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2"/>
  </p:notesMasterIdLst>
  <p:sldIdLst>
    <p:sldId id="257" r:id="rId2"/>
    <p:sldId id="272" r:id="rId3"/>
    <p:sldId id="428" r:id="rId4"/>
    <p:sldId id="426" r:id="rId5"/>
    <p:sldId id="385" r:id="rId6"/>
    <p:sldId id="427" r:id="rId7"/>
    <p:sldId id="260" r:id="rId8"/>
    <p:sldId id="259" r:id="rId9"/>
    <p:sldId id="429" r:id="rId10"/>
    <p:sldId id="391" r:id="rId11"/>
    <p:sldId id="393" r:id="rId12"/>
    <p:sldId id="392" r:id="rId13"/>
    <p:sldId id="394" r:id="rId14"/>
    <p:sldId id="420" r:id="rId15"/>
    <p:sldId id="438" r:id="rId16"/>
    <p:sldId id="335" r:id="rId17"/>
    <p:sldId id="372" r:id="rId18"/>
    <p:sldId id="373" r:id="rId19"/>
    <p:sldId id="336" r:id="rId20"/>
    <p:sldId id="374" r:id="rId21"/>
    <p:sldId id="313" r:id="rId22"/>
    <p:sldId id="323" r:id="rId23"/>
    <p:sldId id="348" r:id="rId24"/>
    <p:sldId id="322" r:id="rId25"/>
    <p:sldId id="314" r:id="rId26"/>
    <p:sldId id="328" r:id="rId27"/>
    <p:sldId id="326" r:id="rId28"/>
    <p:sldId id="342" r:id="rId29"/>
    <p:sldId id="350" r:id="rId30"/>
    <p:sldId id="333" r:id="rId31"/>
    <p:sldId id="316" r:id="rId32"/>
    <p:sldId id="436" r:id="rId33"/>
    <p:sldId id="431" r:id="rId34"/>
    <p:sldId id="264" r:id="rId35"/>
    <p:sldId id="265" r:id="rId36"/>
    <p:sldId id="422" r:id="rId37"/>
    <p:sldId id="423" r:id="rId38"/>
    <p:sldId id="424" r:id="rId39"/>
    <p:sldId id="425" r:id="rId40"/>
    <p:sldId id="432" r:id="rId41"/>
    <p:sldId id="268" r:id="rId42"/>
    <p:sldId id="437" r:id="rId43"/>
    <p:sldId id="261" r:id="rId44"/>
    <p:sldId id="434" r:id="rId45"/>
    <p:sldId id="327" r:id="rId46"/>
    <p:sldId id="433" r:id="rId47"/>
    <p:sldId id="435" r:id="rId48"/>
    <p:sldId id="271" r:id="rId49"/>
    <p:sldId id="430" r:id="rId50"/>
    <p:sldId id="408"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67" d="100"/>
          <a:sy n="67" d="100"/>
        </p:scale>
        <p:origin x="5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7D7F0-71A9-4E24-82AB-06959B025040}"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DCB94-EC66-4A66-8803-2B10B56C6AD1}" type="slidenum">
              <a:rPr lang="en-US" smtClean="0"/>
              <a:t>‹#›</a:t>
            </a:fld>
            <a:endParaRPr lang="en-US"/>
          </a:p>
        </p:txBody>
      </p:sp>
    </p:spTree>
    <p:extLst>
      <p:ext uri="{BB962C8B-B14F-4D97-AF65-F5344CB8AC3E}">
        <p14:creationId xmlns:p14="http://schemas.microsoft.com/office/powerpoint/2010/main" val="339496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 VA, and SAMHSA… to organize efforts to divert out of justice system</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49582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Pillars of Excellence Award Winner</a:t>
            </a:r>
          </a:p>
          <a:p>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21</a:t>
            </a:fld>
            <a:endParaRPr lang="en-US"/>
          </a:p>
        </p:txBody>
      </p:sp>
    </p:spTree>
    <p:extLst>
      <p:ext uri="{BB962C8B-B14F-4D97-AF65-F5344CB8AC3E}">
        <p14:creationId xmlns:p14="http://schemas.microsoft.com/office/powerpoint/2010/main" val="696613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t>During the Grant – 330 Enrollees</a:t>
            </a:r>
            <a:r>
              <a:rPr lang="en-US" baseline="0" dirty="0"/>
              <a:t> and over 800 Contacts</a:t>
            </a:r>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22</a:t>
            </a:fld>
            <a:endParaRPr lang="en-US"/>
          </a:p>
        </p:txBody>
      </p:sp>
    </p:spTree>
    <p:extLst>
      <p:ext uri="{BB962C8B-B14F-4D97-AF65-F5344CB8AC3E}">
        <p14:creationId xmlns:p14="http://schemas.microsoft.com/office/powerpoint/2010/main" val="1131889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23</a:t>
            </a:fld>
            <a:endParaRPr lang="en-US"/>
          </a:p>
        </p:txBody>
      </p:sp>
    </p:spTree>
    <p:extLst>
      <p:ext uri="{BB962C8B-B14F-4D97-AF65-F5344CB8AC3E}">
        <p14:creationId xmlns:p14="http://schemas.microsoft.com/office/powerpoint/2010/main" val="2807499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537D2-FEC0-4064-B3FE-C39695C046F8}" type="slidenum">
              <a:rPr lang="en-US" smtClean="0"/>
              <a:t>24</a:t>
            </a:fld>
            <a:endParaRPr lang="en-US"/>
          </a:p>
        </p:txBody>
      </p:sp>
    </p:spTree>
    <p:extLst>
      <p:ext uri="{BB962C8B-B14F-4D97-AF65-F5344CB8AC3E}">
        <p14:creationId xmlns:p14="http://schemas.microsoft.com/office/powerpoint/2010/main" val="362923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t>Service in the military does not guarantee USDVA</a:t>
            </a:r>
            <a:r>
              <a:rPr lang="en-US" baseline="0" dirty="0"/>
              <a:t> benefits or healthcare.</a:t>
            </a:r>
          </a:p>
          <a:p>
            <a:pPr marL="171448" indent="-171448">
              <a:buFont typeface="Arial" panose="020B0604020202020204" pitchFamily="34" charset="0"/>
              <a:buChar char="•"/>
            </a:pPr>
            <a:r>
              <a:rPr lang="en-US" baseline="0" dirty="0"/>
              <a:t>VORP serves those who do not meet eligibility for other veteran programming. </a:t>
            </a:r>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25</a:t>
            </a:fld>
            <a:endParaRPr lang="en-US"/>
          </a:p>
        </p:txBody>
      </p:sp>
    </p:spTree>
    <p:extLst>
      <p:ext uri="{BB962C8B-B14F-4D97-AF65-F5344CB8AC3E}">
        <p14:creationId xmlns:p14="http://schemas.microsoft.com/office/powerpoint/2010/main" val="192818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C7A209-0887-4381-9433-BB45BFEAD8FB}" type="slidenum">
              <a:rPr lang="en-US" smtClean="0"/>
              <a:t>26</a:t>
            </a:fld>
            <a:endParaRPr lang="en-US"/>
          </a:p>
        </p:txBody>
      </p:sp>
    </p:spTree>
    <p:extLst>
      <p:ext uri="{BB962C8B-B14F-4D97-AF65-F5344CB8AC3E}">
        <p14:creationId xmlns:p14="http://schemas.microsoft.com/office/powerpoint/2010/main" val="1125181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WDVA payment</a:t>
            </a:r>
            <a:r>
              <a:rPr lang="en-US" baseline="0" dirty="0"/>
              <a:t> only as a last resort when USDVA, county, and other care benefits are unavailable.</a:t>
            </a:r>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27</a:t>
            </a:fld>
            <a:endParaRPr lang="en-US"/>
          </a:p>
        </p:txBody>
      </p:sp>
    </p:spTree>
    <p:extLst>
      <p:ext uri="{BB962C8B-B14F-4D97-AF65-F5344CB8AC3E}">
        <p14:creationId xmlns:p14="http://schemas.microsoft.com/office/powerpoint/2010/main" val="1438147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28</a:t>
            </a:fld>
            <a:endParaRPr lang="en-US"/>
          </a:p>
        </p:txBody>
      </p:sp>
    </p:spTree>
    <p:extLst>
      <p:ext uri="{BB962C8B-B14F-4D97-AF65-F5344CB8AC3E}">
        <p14:creationId xmlns:p14="http://schemas.microsoft.com/office/powerpoint/2010/main" val="1518951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29</a:t>
            </a:fld>
            <a:endParaRPr lang="en-US"/>
          </a:p>
        </p:txBody>
      </p:sp>
    </p:spTree>
    <p:extLst>
      <p:ext uri="{BB962C8B-B14F-4D97-AF65-F5344CB8AC3E}">
        <p14:creationId xmlns:p14="http://schemas.microsoft.com/office/powerpoint/2010/main" val="2733590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 Track just for Pilot, eliminated as of December 31, 2019.</a:t>
            </a:r>
          </a:p>
          <a:p>
            <a:r>
              <a:rPr lang="en-US" dirty="0"/>
              <a:t>Contact </a:t>
            </a:r>
            <a:r>
              <a:rPr lang="en-US"/>
              <a:t>and Recovery Enrollees </a:t>
            </a:r>
            <a:r>
              <a:rPr lang="en-US" dirty="0"/>
              <a:t>are from 1/1/18 to 3/2/20</a:t>
            </a:r>
          </a:p>
          <a:p>
            <a:r>
              <a:rPr lang="en-US" dirty="0"/>
              <a:t>Services and referrals are from 4/16/18 to 3/2/20</a:t>
            </a:r>
          </a:p>
        </p:txBody>
      </p:sp>
      <p:sp>
        <p:nvSpPr>
          <p:cNvPr id="4" name="Slide Number Placeholder 3"/>
          <p:cNvSpPr>
            <a:spLocks noGrp="1"/>
          </p:cNvSpPr>
          <p:nvPr>
            <p:ph type="sldNum" sz="quarter" idx="10"/>
          </p:nvPr>
        </p:nvSpPr>
        <p:spPr/>
        <p:txBody>
          <a:bodyPr/>
          <a:lstStyle/>
          <a:p>
            <a:fld id="{E72537D2-FEC0-4064-B3FE-C39695C046F8}" type="slidenum">
              <a:rPr lang="en-US" smtClean="0"/>
              <a:t>30</a:t>
            </a:fld>
            <a:endParaRPr lang="en-US"/>
          </a:p>
        </p:txBody>
      </p:sp>
    </p:spTree>
    <p:extLst>
      <p:ext uri="{BB962C8B-B14F-4D97-AF65-F5344CB8AC3E}">
        <p14:creationId xmlns:p14="http://schemas.microsoft.com/office/powerpoint/2010/main" val="304734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a:t>
            </a:r>
          </a:p>
        </p:txBody>
      </p:sp>
      <p:sp>
        <p:nvSpPr>
          <p:cNvPr id="4" name="Slide Number Placeholder 3"/>
          <p:cNvSpPr>
            <a:spLocks noGrp="1"/>
          </p:cNvSpPr>
          <p:nvPr>
            <p:ph type="sldNum" sz="quarter" idx="5"/>
          </p:nvPr>
        </p:nvSpPr>
        <p:spPr/>
        <p:txBody>
          <a:bodyPr/>
          <a:lstStyle/>
          <a:p>
            <a:fld id="{AA6DCB94-EC66-4A66-8803-2B10B56C6AD1}" type="slidenum">
              <a:rPr lang="en-US" smtClean="0"/>
              <a:t>7</a:t>
            </a:fld>
            <a:endParaRPr lang="en-US"/>
          </a:p>
        </p:txBody>
      </p:sp>
    </p:spTree>
    <p:extLst>
      <p:ext uri="{BB962C8B-B14F-4D97-AF65-F5344CB8AC3E}">
        <p14:creationId xmlns:p14="http://schemas.microsoft.com/office/powerpoint/2010/main" val="3419168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65000"/>
                    <a:lumOff val="35000"/>
                  </a:schemeClr>
                </a:solidFill>
              </a:rPr>
              <a:t>U.S. Department of Housing and Urban Development-VA Supportive Housing (HUD-VASH)</a:t>
            </a:r>
          </a:p>
          <a:p>
            <a:r>
              <a:rPr lang="en-US" sz="1200" dirty="0">
                <a:solidFill>
                  <a:schemeClr val="tx1">
                    <a:lumMod val="65000"/>
                    <a:lumOff val="35000"/>
                  </a:schemeClr>
                </a:solidFill>
              </a:rPr>
              <a:t>Supportive Services for Veteran Families (SSVF), </a:t>
            </a:r>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31</a:t>
            </a:fld>
            <a:endParaRPr lang="en-US"/>
          </a:p>
        </p:txBody>
      </p:sp>
    </p:spTree>
    <p:extLst>
      <p:ext uri="{BB962C8B-B14F-4D97-AF65-F5344CB8AC3E}">
        <p14:creationId xmlns:p14="http://schemas.microsoft.com/office/powerpoint/2010/main" val="126988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A9D2EF-2DE0-46C6-93A8-F6263E93D7FA}" type="slidenum">
              <a:rPr lang="en-US" smtClean="0"/>
              <a:t>38</a:t>
            </a:fld>
            <a:endParaRPr lang="en-US"/>
          </a:p>
        </p:txBody>
      </p:sp>
    </p:spTree>
    <p:extLst>
      <p:ext uri="{BB962C8B-B14F-4D97-AF65-F5344CB8AC3E}">
        <p14:creationId xmlns:p14="http://schemas.microsoft.com/office/powerpoint/2010/main" val="109165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a coordinator developed a relationship with an OEF/OIF veteran in Green Bay who was struggling. In an unforgettable day, the ORC received an emergency call from the veteran who had just taken pills along with a liter of vodka. The veteran realized he didn’t want to die and called the now-trusted ORC.  Thankfully, the veteran survived. </a:t>
            </a:r>
          </a:p>
          <a:p>
            <a:r>
              <a:rPr lang="en-US" dirty="0"/>
              <a:t> </a:t>
            </a:r>
          </a:p>
          <a:p>
            <a:r>
              <a:rPr lang="en-US" dirty="0"/>
              <a:t>We then worked to get him treatment for depression and PTSD at a Domiciliary Residential Rehabilitation Treatment Program. When he completed treatment, we found him permanent housing with the assistance of HUD-VASH. The veteran recently told the coordinator who helped save his life, “Just wanted you to know that you are a huge reason I'm alive today and made it to where I'm at.”</a:t>
            </a:r>
          </a:p>
          <a:p>
            <a:endParaRPr lang="en-US" dirty="0"/>
          </a:p>
          <a:p>
            <a:r>
              <a:rPr lang="en-US" dirty="0"/>
              <a:t>In another case, we received a note from a friend of Vietnam veteran near Beloit who was too proud to accept help. His friend did not have a water heater and, therefore, hadn't showered or washed clothes in a long time. Our coordinator began visiting, also learning that the veteran’s toilet didn’t work. After they built a rapport, the ORC asked if we could please help him. He agreed.  </a:t>
            </a:r>
          </a:p>
          <a:p>
            <a:r>
              <a:rPr lang="en-US" dirty="0"/>
              <a:t> </a:t>
            </a:r>
          </a:p>
          <a:p>
            <a:r>
              <a:rPr lang="en-US" dirty="0"/>
              <a:t>Our ORC worked with Habitat for Humanity who contracted a plumber to install a new water heater, toilet, sink and faucets. The veteran was nearly in tears as these items were being installed.</a:t>
            </a:r>
          </a:p>
          <a:p>
            <a:r>
              <a:rPr lang="en-US" dirty="0"/>
              <a:t> </a:t>
            </a:r>
          </a:p>
          <a:p>
            <a:r>
              <a:rPr lang="en-US" dirty="0"/>
              <a:t>We received a thank you from the friend who originally contacted us. He said his friend “is so happy, upbeat, and overall pleased. In the past, when we've talked, he sounded very depressed and despondent. Now he sounds like a different guy.” </a:t>
            </a:r>
          </a:p>
          <a:p>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45</a:t>
            </a:fld>
            <a:endParaRPr lang="en-US"/>
          </a:p>
        </p:txBody>
      </p:sp>
    </p:spTree>
    <p:extLst>
      <p:ext uri="{BB962C8B-B14F-4D97-AF65-F5344CB8AC3E}">
        <p14:creationId xmlns:p14="http://schemas.microsoft.com/office/powerpoint/2010/main" val="166660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a sample of 144 individuals,</a:t>
            </a:r>
            <a:r>
              <a:rPr lang="en-US" baseline="0" dirty="0"/>
              <a:t> 91 hadn’t been to Mad VA in last 3 years (63%).  This includes non-vets/VHA-ineligible (about 40%).   Relevant for VERA funding.  </a:t>
            </a:r>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914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(pods) just for Vets have been around for ~ 10 years (starting in SF, CA), early evidence is they are better for staff and inmates (less behavioral issues, more comradery/access to services…), one program in Madison’s catchment</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0702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in Madison’s catchment currently</a:t>
            </a:r>
          </a:p>
        </p:txBody>
      </p:sp>
      <p:sp>
        <p:nvSpPr>
          <p:cNvPr id="4" name="Slide Number Placeholder 3"/>
          <p:cNvSpPr>
            <a:spLocks noGrp="1"/>
          </p:cNvSpPr>
          <p:nvPr>
            <p:ph type="sldNum" sz="quarter" idx="5"/>
          </p:nvPr>
        </p:nvSpPr>
        <p:spPr/>
        <p:txBody>
          <a:bodyPr/>
          <a:lstStyle/>
          <a:p>
            <a:fld id="{AA6DCB94-EC66-4A66-8803-2B10B56C6AD1}" type="slidenum">
              <a:rPr lang="en-US" smtClean="0"/>
              <a:t>12</a:t>
            </a:fld>
            <a:endParaRPr lang="en-US"/>
          </a:p>
        </p:txBody>
      </p:sp>
    </p:spTree>
    <p:extLst>
      <p:ext uri="{BB962C8B-B14F-4D97-AF65-F5344CB8AC3E}">
        <p14:creationId xmlns:p14="http://schemas.microsoft.com/office/powerpoint/2010/main" val="163415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16</a:t>
            </a:fld>
            <a:endParaRPr lang="en-US"/>
          </a:p>
        </p:txBody>
      </p:sp>
    </p:spTree>
    <p:extLst>
      <p:ext uri="{BB962C8B-B14F-4D97-AF65-F5344CB8AC3E}">
        <p14:creationId xmlns:p14="http://schemas.microsoft.com/office/powerpoint/2010/main" val="211464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537D2-FEC0-4064-B3FE-C39695C046F8}" type="slidenum">
              <a:rPr lang="en-US" smtClean="0"/>
              <a:t>18</a:t>
            </a:fld>
            <a:endParaRPr lang="en-US"/>
          </a:p>
        </p:txBody>
      </p:sp>
    </p:spTree>
    <p:extLst>
      <p:ext uri="{BB962C8B-B14F-4D97-AF65-F5344CB8AC3E}">
        <p14:creationId xmlns:p14="http://schemas.microsoft.com/office/powerpoint/2010/main" val="294552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537D2-FEC0-4064-B3FE-C39695C046F8}" type="slidenum">
              <a:rPr lang="en-US" smtClean="0"/>
              <a:t>19</a:t>
            </a:fld>
            <a:endParaRPr lang="en-US"/>
          </a:p>
        </p:txBody>
      </p:sp>
    </p:spTree>
    <p:extLst>
      <p:ext uri="{BB962C8B-B14F-4D97-AF65-F5344CB8AC3E}">
        <p14:creationId xmlns:p14="http://schemas.microsoft.com/office/powerpoint/2010/main" val="2356977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537D2-FEC0-4064-B3FE-C39695C046F8}" type="slidenum">
              <a:rPr lang="en-US" smtClean="0"/>
              <a:t>20</a:t>
            </a:fld>
            <a:endParaRPr lang="en-US"/>
          </a:p>
        </p:txBody>
      </p:sp>
    </p:spTree>
    <p:extLst>
      <p:ext uri="{BB962C8B-B14F-4D97-AF65-F5344CB8AC3E}">
        <p14:creationId xmlns:p14="http://schemas.microsoft.com/office/powerpoint/2010/main" val="394135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1/14/2021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info.nicic.gov/jiv/node/27"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JEDbqNmGLPI&amp;feature=youtu.b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nekiedis.deviantart.com/art/think-outside-the-box-357288849" TargetMode="External"/><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hyperlink" Target="https://creativecommons.org/licenses/by-nc-nd/3.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www.missionact.va.gov/" TargetMode="External"/><Relationship Id="rId2" Type="http://schemas.openxmlformats.org/officeDocument/2006/relationships/hyperlink" Target="https://www.va.gov/HOMELESS/VJO.asp" TargetMode="External"/><Relationship Id="rId1" Type="http://schemas.openxmlformats.org/officeDocument/2006/relationships/slideLayout" Target="../slideLayouts/slideLayout2.xml"/><Relationship Id="rId6" Type="http://schemas.openxmlformats.org/officeDocument/2006/relationships/hyperlink" Target="https://wicvso.org/" TargetMode="External"/><Relationship Id="rId5" Type="http://schemas.openxmlformats.org/officeDocument/2006/relationships/hyperlink" Target="https://dva.wi.gov/Pages/benefitsclaims/VORP.aspx" TargetMode="External"/><Relationship Id="rId4" Type="http://schemas.openxmlformats.org/officeDocument/2006/relationships/hyperlink" Target="https://info.nicic.gov/nicrp/system/files/033091.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info.nicic.gov/jiv/node/113"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0EC8-A0F5-4142-B075-1F611ECEA1E7}"/>
              </a:ext>
            </a:extLst>
          </p:cNvPr>
          <p:cNvSpPr>
            <a:spLocks noGrp="1"/>
          </p:cNvSpPr>
          <p:nvPr>
            <p:ph type="ctrTitle"/>
          </p:nvPr>
        </p:nvSpPr>
        <p:spPr/>
        <p:txBody>
          <a:bodyPr>
            <a:normAutofit fontScale="90000"/>
          </a:bodyPr>
          <a:lstStyle/>
          <a:p>
            <a:br>
              <a:rPr lang="en-US" sz="4400" dirty="0"/>
            </a:br>
            <a:br>
              <a:rPr lang="en-US" sz="4400" dirty="0"/>
            </a:br>
            <a:br>
              <a:rPr lang="en-US" sz="4400" dirty="0"/>
            </a:br>
            <a:br>
              <a:rPr lang="en-US" sz="4400" dirty="0"/>
            </a:br>
            <a:br>
              <a:rPr lang="en-US" sz="4400" dirty="0"/>
            </a:br>
            <a:r>
              <a:rPr lang="en-US" sz="4900" b="1" dirty="0"/>
              <a:t>Beyond Veteran Courts:</a:t>
            </a:r>
            <a:br>
              <a:rPr lang="en-US" sz="4900" dirty="0"/>
            </a:br>
            <a:r>
              <a:rPr lang="en-US" sz="4900" dirty="0"/>
              <a:t>Creative Solutions to Assist Veterans in the Justice System</a:t>
            </a:r>
          </a:p>
        </p:txBody>
      </p:sp>
      <p:sp>
        <p:nvSpPr>
          <p:cNvPr id="3" name="Subtitle 2">
            <a:extLst>
              <a:ext uri="{FF2B5EF4-FFF2-40B4-BE49-F238E27FC236}">
                <a16:creationId xmlns:a16="http://schemas.microsoft.com/office/drawing/2014/main" id="{7037BAAB-496C-46E2-8E86-7E6B1D4FFF71}"/>
              </a:ext>
            </a:extLst>
          </p:cNvPr>
          <p:cNvSpPr>
            <a:spLocks noGrp="1"/>
          </p:cNvSpPr>
          <p:nvPr>
            <p:ph type="subTitle" idx="1"/>
          </p:nvPr>
        </p:nvSpPr>
        <p:spPr/>
        <p:txBody>
          <a:bodyPr/>
          <a:lstStyle/>
          <a:p>
            <a:r>
              <a:rPr lang="en-US" dirty="0"/>
              <a:t>Sandy </a:t>
            </a:r>
            <a:r>
              <a:rPr lang="en-US" dirty="0" err="1"/>
              <a:t>Deich</a:t>
            </a:r>
            <a:r>
              <a:rPr lang="en-US" dirty="0"/>
              <a:t>, Gerald Sieren, Edward Zapala, &amp; Abigail Ziebell</a:t>
            </a:r>
          </a:p>
        </p:txBody>
      </p:sp>
    </p:spTree>
    <p:extLst>
      <p:ext uri="{BB962C8B-B14F-4D97-AF65-F5344CB8AC3E}">
        <p14:creationId xmlns:p14="http://schemas.microsoft.com/office/powerpoint/2010/main" val="2006467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Madison VJP outreach--incarcerated</a:t>
            </a:r>
          </a:p>
        </p:txBody>
      </p:sp>
      <p:sp>
        <p:nvSpPr>
          <p:cNvPr id="5" name="Content Placeholder 4"/>
          <p:cNvSpPr>
            <a:spLocks noGrp="1"/>
          </p:cNvSpPr>
          <p:nvPr>
            <p:ph sz="half" idx="1"/>
          </p:nvPr>
        </p:nvSpPr>
        <p:spPr/>
        <p:txBody>
          <a:bodyPr>
            <a:normAutofit/>
          </a:bodyPr>
          <a:lstStyle/>
          <a:p>
            <a:pPr>
              <a:buFont typeface="Arial" pitchFamily="34" charset="0"/>
              <a:buChar char="•"/>
            </a:pPr>
            <a:r>
              <a:rPr lang="en-US" dirty="0"/>
              <a:t> Regular jail outreach jail to:   Dane, Dodge, Rock, &amp; Winnebago (IL), etc. Co.; pending with others</a:t>
            </a:r>
          </a:p>
          <a:p>
            <a:pPr>
              <a:buFont typeface="Arial" pitchFamily="34" charset="0"/>
              <a:buChar char="•"/>
            </a:pPr>
            <a:r>
              <a:rPr lang="en-US" b="1" dirty="0"/>
              <a:t>Over 600</a:t>
            </a:r>
            <a:r>
              <a:rPr lang="en-US" dirty="0"/>
              <a:t> individuals seen as of 2019</a:t>
            </a:r>
          </a:p>
          <a:p>
            <a:pPr>
              <a:buFont typeface="Arial" pitchFamily="34" charset="0"/>
              <a:buChar char="•"/>
            </a:pPr>
            <a:r>
              <a:rPr lang="en-US" dirty="0"/>
              <a:t>~40% of inmates </a:t>
            </a:r>
            <a:r>
              <a:rPr lang="en-US" b="1" dirty="0"/>
              <a:t>new</a:t>
            </a:r>
            <a:r>
              <a:rPr lang="en-US" dirty="0"/>
              <a:t> to MAD VA</a:t>
            </a:r>
          </a:p>
          <a:p>
            <a:pPr>
              <a:buFont typeface="Arial" pitchFamily="34" charset="0"/>
              <a:buChar char="•"/>
            </a:pPr>
            <a:r>
              <a:rPr lang="en-US" dirty="0"/>
              <a:t>Prison outreach in WI: Columbia, Dane, Marquette, Crawford, &amp; Grant Co. </a:t>
            </a:r>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b="1" dirty="0"/>
          </a:p>
          <a:p>
            <a:pPr>
              <a:buFont typeface="Arial" pitchFamily="34" charset="0"/>
              <a:buChar char="•"/>
            </a:pPr>
            <a:endParaRPr lang="en-US" b="1"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64071" y="1920875"/>
            <a:ext cx="2654858" cy="4433888"/>
          </a:xfrm>
        </p:spPr>
      </p:pic>
    </p:spTree>
    <p:extLst>
      <p:ext uri="{BB962C8B-B14F-4D97-AF65-F5344CB8AC3E}">
        <p14:creationId xmlns:p14="http://schemas.microsoft.com/office/powerpoint/2010/main" val="305087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30D6FE65-0B8D-4658-8587-812B28A3F1CA}"/>
              </a:ext>
            </a:extLst>
          </p:cNvPr>
          <p:cNvPicPr>
            <a:picLocks noChangeAspect="1"/>
          </p:cNvPicPr>
          <p:nvPr/>
        </p:nvPicPr>
        <p:blipFill>
          <a:blip r:embed="rId4"/>
          <a:stretch>
            <a:fillRect/>
          </a:stretch>
        </p:blipFill>
        <p:spPr>
          <a:xfrm>
            <a:off x="-1371600" y="-1238250"/>
            <a:ext cx="13929360" cy="8705850"/>
          </a:xfrm>
          <a:prstGeom prst="rect">
            <a:avLst/>
          </a:prstGeom>
        </p:spPr>
      </p:pic>
    </p:spTree>
    <p:extLst>
      <p:ext uri="{BB962C8B-B14F-4D97-AF65-F5344CB8AC3E}">
        <p14:creationId xmlns:p14="http://schemas.microsoft.com/office/powerpoint/2010/main" val="1644483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A618-75A7-46B1-AEA2-00801E554BCE}"/>
              </a:ext>
            </a:extLst>
          </p:cNvPr>
          <p:cNvSpPr>
            <a:spLocks noGrp="1"/>
          </p:cNvSpPr>
          <p:nvPr>
            <p:ph type="title"/>
          </p:nvPr>
        </p:nvSpPr>
        <p:spPr/>
        <p:txBody>
          <a:bodyPr/>
          <a:lstStyle/>
          <a:p>
            <a:endParaRPr lang="en-US"/>
          </a:p>
        </p:txBody>
      </p:sp>
      <p:sp>
        <p:nvSpPr>
          <p:cNvPr id="7" name="Picture Placeholder 6">
            <a:extLst>
              <a:ext uri="{FF2B5EF4-FFF2-40B4-BE49-F238E27FC236}">
                <a16:creationId xmlns:a16="http://schemas.microsoft.com/office/drawing/2014/main" id="{467D7C6F-7B54-433D-B666-758DF9D81D66}"/>
              </a:ext>
            </a:extLst>
          </p:cNvPr>
          <p:cNvSpPr>
            <a:spLocks noGrp="1"/>
          </p:cNvSpPr>
          <p:nvPr>
            <p:ph type="pic" idx="1"/>
          </p:nvPr>
        </p:nvSpPr>
        <p:spPr/>
      </p:sp>
      <p:sp>
        <p:nvSpPr>
          <p:cNvPr id="8" name="Text Placeholder 7">
            <a:extLst>
              <a:ext uri="{FF2B5EF4-FFF2-40B4-BE49-F238E27FC236}">
                <a16:creationId xmlns:a16="http://schemas.microsoft.com/office/drawing/2014/main" id="{4C80309E-D326-46EF-BE7A-0E9D434A551A}"/>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871C44D5-4171-4E13-875D-1549A3F111EE}"/>
              </a:ext>
            </a:extLst>
          </p:cNvPr>
          <p:cNvPicPr>
            <a:picLocks noChangeAspect="1"/>
          </p:cNvPicPr>
          <p:nvPr/>
        </p:nvPicPr>
        <p:blipFill>
          <a:blip r:embed="rId3"/>
          <a:stretch>
            <a:fillRect/>
          </a:stretch>
        </p:blipFill>
        <p:spPr>
          <a:xfrm>
            <a:off x="-1777429" y="-579848"/>
            <a:ext cx="15483155" cy="7414731"/>
          </a:xfrm>
          <a:prstGeom prst="rect">
            <a:avLst/>
          </a:prstGeom>
        </p:spPr>
      </p:pic>
    </p:spTree>
    <p:extLst>
      <p:ext uri="{BB962C8B-B14F-4D97-AF65-F5344CB8AC3E}">
        <p14:creationId xmlns:p14="http://schemas.microsoft.com/office/powerpoint/2010/main" val="2869257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4C3AD-F76A-40D7-96E0-CD26EDB501EA}"/>
              </a:ext>
            </a:extLst>
          </p:cNvPr>
          <p:cNvSpPr>
            <a:spLocks noGrp="1"/>
          </p:cNvSpPr>
          <p:nvPr>
            <p:ph type="title"/>
          </p:nvPr>
        </p:nvSpPr>
        <p:spPr>
          <a:xfrm>
            <a:off x="2849948" y="609600"/>
            <a:ext cx="8508745" cy="3744446"/>
          </a:xfrm>
        </p:spPr>
        <p:txBody>
          <a:bodyPr>
            <a:normAutofit/>
          </a:bodyPr>
          <a:lstStyle/>
          <a:p>
            <a:r>
              <a:rPr lang="en-US" sz="2000" i="1" dirty="0"/>
              <a:t>I feel like I brought a lot of shame to the Marine Corps.  I’m just trying to make up for that and I think I can, and I’m okay spending the rest of my life to do that. </a:t>
            </a:r>
            <a:br>
              <a:rPr lang="en-US" sz="2000" i="1" dirty="0"/>
            </a:br>
            <a:br>
              <a:rPr lang="en-US" sz="2000" i="1" dirty="0"/>
            </a:br>
            <a:r>
              <a:rPr lang="en-US" sz="2000" i="1" dirty="0"/>
              <a:t>Unlike other people in society or in the Corps who haven’t done something like I’ve done, they can go on with their lives.</a:t>
            </a:r>
            <a:br>
              <a:rPr lang="en-US" sz="2000" i="1" dirty="0"/>
            </a:br>
            <a:r>
              <a:rPr lang="en-US" sz="2000" i="1" dirty="0"/>
              <a:t> </a:t>
            </a:r>
            <a:br>
              <a:rPr lang="en-US" sz="2000" i="1" dirty="0"/>
            </a:br>
            <a:r>
              <a:rPr lang="en-US" sz="2000" i="1" u="sng" dirty="0"/>
              <a:t>I believe it’s incumbent on me to give back the rest of my life and I’m okay with that</a:t>
            </a:r>
            <a:r>
              <a:rPr lang="en-US" sz="2000" i="1" dirty="0"/>
              <a:t>. I’ve found my place.</a:t>
            </a:r>
            <a:br>
              <a:rPr lang="en-US" i="1" dirty="0"/>
            </a:br>
            <a:endParaRPr lang="en-US" dirty="0"/>
          </a:p>
        </p:txBody>
      </p:sp>
      <p:sp>
        <p:nvSpPr>
          <p:cNvPr id="6" name="Text Placeholder 5">
            <a:extLst>
              <a:ext uri="{FF2B5EF4-FFF2-40B4-BE49-F238E27FC236}">
                <a16:creationId xmlns:a16="http://schemas.microsoft.com/office/drawing/2014/main" id="{0C13B8C8-A9DE-4A96-A7DB-8CEB57FB6E03}"/>
              </a:ext>
            </a:extLst>
          </p:cNvPr>
          <p:cNvSpPr>
            <a:spLocks noGrp="1"/>
          </p:cNvSpPr>
          <p:nvPr>
            <p:ph type="body" idx="1"/>
          </p:nvPr>
        </p:nvSpPr>
        <p:spPr/>
        <p:txBody>
          <a:bodyPr/>
          <a:lstStyle/>
          <a:p>
            <a:r>
              <a:rPr lang="en-US" dirty="0"/>
              <a:t>Ron Self (founder of the peer-led and prison-based “Veterans Healing Veterans from the Inside Out”) who is now </a:t>
            </a:r>
            <a:r>
              <a:rPr lang="en-US" b="1" dirty="0"/>
              <a:t>formerly</a:t>
            </a:r>
            <a:r>
              <a:rPr lang="en-US" dirty="0"/>
              <a:t> incarcerated</a:t>
            </a:r>
          </a:p>
        </p:txBody>
      </p:sp>
      <p:sp>
        <p:nvSpPr>
          <p:cNvPr id="8" name="Footer Placeholder 7">
            <a:extLst>
              <a:ext uri="{FF2B5EF4-FFF2-40B4-BE49-F238E27FC236}">
                <a16:creationId xmlns:a16="http://schemas.microsoft.com/office/drawing/2014/main" id="{00BC4266-0CB7-409E-8256-99152885165B}"/>
              </a:ext>
            </a:extLst>
          </p:cNvPr>
          <p:cNvSpPr>
            <a:spLocks noGrp="1"/>
          </p:cNvSpPr>
          <p:nvPr>
            <p:ph type="ftr" sz="quarter" idx="11"/>
          </p:nvPr>
        </p:nvSpPr>
        <p:spPr/>
        <p:txBody>
          <a:bodyPr/>
          <a:lstStyle/>
          <a:p>
            <a:r>
              <a:rPr lang="en-US"/>
              <a:t>Barracks Behind Bars, II</a:t>
            </a:r>
            <a:endParaRPr lang="en-US" dirty="0"/>
          </a:p>
        </p:txBody>
      </p:sp>
    </p:spTree>
    <p:extLst>
      <p:ext uri="{BB962C8B-B14F-4D97-AF65-F5344CB8AC3E}">
        <p14:creationId xmlns:p14="http://schemas.microsoft.com/office/powerpoint/2010/main" val="29037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7042-E364-4C9A-8956-2E2444E0B842}"/>
              </a:ext>
            </a:extLst>
          </p:cNvPr>
          <p:cNvSpPr>
            <a:spLocks noGrp="1"/>
          </p:cNvSpPr>
          <p:nvPr>
            <p:ph type="title"/>
          </p:nvPr>
        </p:nvSpPr>
        <p:spPr/>
        <p:txBody>
          <a:bodyPr/>
          <a:lstStyle/>
          <a:p>
            <a:r>
              <a:rPr lang="en-US" dirty="0"/>
              <a:t>Independent evaluation in CA of a jail Veteran’s Dorm found…</a:t>
            </a:r>
          </a:p>
        </p:txBody>
      </p:sp>
      <p:sp>
        <p:nvSpPr>
          <p:cNvPr id="3" name="Content Placeholder 2">
            <a:extLst>
              <a:ext uri="{FF2B5EF4-FFF2-40B4-BE49-F238E27FC236}">
                <a16:creationId xmlns:a16="http://schemas.microsoft.com/office/drawing/2014/main" id="{3B7C95A4-6FA1-4FB8-ADEA-1A62ED1F2B0C}"/>
              </a:ext>
            </a:extLst>
          </p:cNvPr>
          <p:cNvSpPr>
            <a:spLocks noGrp="1"/>
          </p:cNvSpPr>
          <p:nvPr>
            <p:ph idx="1"/>
          </p:nvPr>
        </p:nvSpPr>
        <p:spPr/>
        <p:txBody>
          <a:bodyPr/>
          <a:lstStyle/>
          <a:p>
            <a:r>
              <a:rPr lang="en-US" dirty="0"/>
              <a:t>Participation associated with lower recidivism (</a:t>
            </a:r>
            <a:r>
              <a:rPr lang="en-US" b="1" dirty="0"/>
              <a:t>16% vs. 27%)</a:t>
            </a:r>
          </a:p>
          <a:p>
            <a:r>
              <a:rPr lang="en-US" dirty="0"/>
              <a:t>Safety was facilitated in the unit (per rule violation data [</a:t>
            </a:r>
            <a:r>
              <a:rPr lang="en-US" b="1" dirty="0"/>
              <a:t>1% vs. 43%</a:t>
            </a:r>
            <a:r>
              <a:rPr lang="en-US" dirty="0"/>
              <a:t>] &amp; staff perceptions)</a:t>
            </a:r>
          </a:p>
          <a:p>
            <a:r>
              <a:rPr lang="en-US" dirty="0"/>
              <a:t>Created a “rehabilitative-focused environment” (</a:t>
            </a:r>
            <a:r>
              <a:rPr lang="en-US" b="1" dirty="0"/>
              <a:t>95% </a:t>
            </a:r>
            <a:r>
              <a:rPr lang="en-US" dirty="0"/>
              <a:t>participants would recommend to others)</a:t>
            </a:r>
          </a:p>
          <a:p>
            <a:endParaRPr lang="en-US" dirty="0"/>
          </a:p>
        </p:txBody>
      </p:sp>
      <p:sp>
        <p:nvSpPr>
          <p:cNvPr id="4" name="Footer Placeholder 3">
            <a:extLst>
              <a:ext uri="{FF2B5EF4-FFF2-40B4-BE49-F238E27FC236}">
                <a16:creationId xmlns:a16="http://schemas.microsoft.com/office/drawing/2014/main" id="{490CCD65-E6CD-4F0D-93F6-FE5145D19C28}"/>
              </a:ext>
            </a:extLst>
          </p:cNvPr>
          <p:cNvSpPr>
            <a:spLocks noGrp="1"/>
          </p:cNvSpPr>
          <p:nvPr>
            <p:ph type="ftr" sz="quarter" idx="11"/>
          </p:nvPr>
        </p:nvSpPr>
        <p:spPr/>
        <p:txBody>
          <a:bodyPr/>
          <a:lstStyle/>
          <a:p>
            <a:r>
              <a:rPr lang="en-US" dirty="0"/>
              <a:t>Burke, 2018.</a:t>
            </a:r>
          </a:p>
        </p:txBody>
      </p:sp>
    </p:spTree>
    <p:extLst>
      <p:ext uri="{BB962C8B-B14F-4D97-AF65-F5344CB8AC3E}">
        <p14:creationId xmlns:p14="http://schemas.microsoft.com/office/powerpoint/2010/main" val="37026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CFA9-3BAC-494C-8BD2-2F5025B4759B}"/>
              </a:ext>
            </a:extLst>
          </p:cNvPr>
          <p:cNvSpPr>
            <a:spLocks noGrp="1"/>
          </p:cNvSpPr>
          <p:nvPr>
            <p:ph type="title"/>
          </p:nvPr>
        </p:nvSpPr>
        <p:spPr/>
        <p:txBody>
          <a:bodyPr>
            <a:normAutofit fontScale="90000"/>
          </a:bodyPr>
          <a:lstStyle/>
          <a:p>
            <a:r>
              <a:rPr lang="en-US" dirty="0"/>
              <a:t>Wisconsin Dept. of Veterans Affairs (WDVA) – State resources &amp; law enforcement efforts</a:t>
            </a:r>
          </a:p>
        </p:txBody>
      </p:sp>
      <p:sp>
        <p:nvSpPr>
          <p:cNvPr id="3" name="Text Placeholder 2">
            <a:extLst>
              <a:ext uri="{FF2B5EF4-FFF2-40B4-BE49-F238E27FC236}">
                <a16:creationId xmlns:a16="http://schemas.microsoft.com/office/drawing/2014/main" id="{557FDC6F-E7F3-4DD7-AE57-FA60B2446F0D}"/>
              </a:ext>
            </a:extLst>
          </p:cNvPr>
          <p:cNvSpPr>
            <a:spLocks noGrp="1"/>
          </p:cNvSpPr>
          <p:nvPr>
            <p:ph type="body" idx="1"/>
          </p:nvPr>
        </p:nvSpPr>
        <p:spPr/>
        <p:txBody>
          <a:bodyPr/>
          <a:lstStyle/>
          <a:p>
            <a:r>
              <a:rPr lang="en-US" dirty="0"/>
              <a:t>Gerald Sieren </a:t>
            </a:r>
          </a:p>
          <a:p>
            <a:r>
              <a:rPr lang="en-US" dirty="0"/>
              <a:t>Veterans Program Supervisor, Madison WDVA</a:t>
            </a:r>
          </a:p>
          <a:p>
            <a:endParaRPr lang="en-US" dirty="0"/>
          </a:p>
        </p:txBody>
      </p:sp>
    </p:spTree>
    <p:extLst>
      <p:ext uri="{BB962C8B-B14F-4D97-AF65-F5344CB8AC3E}">
        <p14:creationId xmlns:p14="http://schemas.microsoft.com/office/powerpoint/2010/main" val="1920259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228599"/>
            <a:ext cx="9677400" cy="3352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 name="object 3"/>
          <p:cNvSpPr txBox="1"/>
          <p:nvPr/>
        </p:nvSpPr>
        <p:spPr>
          <a:xfrm>
            <a:off x="1524000" y="2209801"/>
            <a:ext cx="9144000" cy="1846659"/>
          </a:xfrm>
          <a:prstGeom prst="rect">
            <a:avLst/>
          </a:prstGeom>
        </p:spPr>
        <p:txBody>
          <a:bodyPr vert="horz" wrap="square" lIns="0" tIns="0" rIns="0" bIns="0" rtlCol="0">
            <a:spAutoFit/>
          </a:bodyPr>
          <a:lstStyle/>
          <a:p>
            <a:pPr algn="ctr">
              <a:lnSpc>
                <a:spcPct val="100000"/>
              </a:lnSpc>
            </a:pPr>
            <a:endParaRPr lang="en-US" sz="8000" b="1" spc="-35" dirty="0">
              <a:solidFill>
                <a:srgbClr val="282873"/>
              </a:solidFill>
              <a:latin typeface="Tw Cen MT"/>
              <a:cs typeface="Tw Cen MT"/>
            </a:endParaRPr>
          </a:p>
          <a:p>
            <a:pPr algn="ctr">
              <a:lnSpc>
                <a:spcPct val="100000"/>
              </a:lnSpc>
            </a:pPr>
            <a:endParaRPr lang="en-US" sz="4000" b="1" spc="-35" dirty="0">
              <a:solidFill>
                <a:srgbClr val="282873"/>
              </a:solidFill>
              <a:latin typeface="Tw Cen MT"/>
              <a:cs typeface="Tw Cen MT"/>
            </a:endParaRPr>
          </a:p>
        </p:txBody>
      </p:sp>
      <p:sp>
        <p:nvSpPr>
          <p:cNvPr id="4" name="Title 3"/>
          <p:cNvSpPr>
            <a:spLocks noGrp="1"/>
          </p:cNvSpPr>
          <p:nvPr>
            <p:ph type="ctrTitle"/>
          </p:nvPr>
        </p:nvSpPr>
        <p:spPr>
          <a:xfrm>
            <a:off x="1524000" y="1061448"/>
            <a:ext cx="9144000" cy="1453153"/>
          </a:xfrm>
        </p:spPr>
        <p:txBody>
          <a:bodyPr>
            <a:noAutofit/>
          </a:bodyPr>
          <a:lstStyle/>
          <a:p>
            <a:pPr>
              <a:spcBef>
                <a:spcPts val="105"/>
              </a:spcBef>
            </a:pPr>
            <a:br>
              <a:rPr lang="en-US" sz="2400" b="1" spc="-35" dirty="0">
                <a:solidFill>
                  <a:srgbClr val="002060"/>
                </a:solidFill>
                <a:latin typeface="Tw Cen MT"/>
                <a:cs typeface="Calibri"/>
              </a:rPr>
            </a:br>
            <a:br>
              <a:rPr lang="en-US" sz="2000" spc="-5" dirty="0">
                <a:solidFill>
                  <a:srgbClr val="002060"/>
                </a:solidFill>
                <a:latin typeface="Tw Cen MT" panose="020B0602020104020603" pitchFamily="34" charset="0"/>
                <a:cs typeface="Calibri"/>
              </a:rPr>
            </a:br>
            <a:r>
              <a:rPr lang="en-US" sz="2600" b="1" spc="300" dirty="0">
                <a:solidFill>
                  <a:srgbClr val="002060"/>
                </a:solidFill>
                <a:latin typeface="Tw Cen MT"/>
                <a:cs typeface="Calibri"/>
              </a:rPr>
              <a:t>WISCONSIN DEPARTMENT OF VETERANS AFFAIRS</a:t>
            </a:r>
            <a:br>
              <a:rPr lang="en-US" sz="3600" b="1" spc="-35" dirty="0">
                <a:solidFill>
                  <a:srgbClr val="002060"/>
                </a:solidFill>
                <a:latin typeface="Tw Cen MT"/>
                <a:cs typeface="Calibri"/>
              </a:rPr>
            </a:br>
            <a:r>
              <a:rPr lang="en-US" sz="2400" spc="300" dirty="0">
                <a:solidFill>
                  <a:srgbClr val="002060"/>
                </a:solidFill>
                <a:latin typeface="Tw Cen MT" panose="020B0602020104020603" pitchFamily="34" charset="0"/>
                <a:cs typeface="Calibri"/>
              </a:rPr>
              <a:t>VETERAN OUTREACH &amp; RECOVERY PROGRAM (VORP)</a:t>
            </a:r>
            <a:br>
              <a:rPr lang="en-US" sz="2000" spc="-5" dirty="0">
                <a:solidFill>
                  <a:srgbClr val="002060"/>
                </a:solidFill>
                <a:latin typeface="Tw Cen MT" panose="020B0602020104020603" pitchFamily="34" charset="0"/>
                <a:cs typeface="Calibri"/>
              </a:rPr>
            </a:br>
            <a:br>
              <a:rPr lang="en-US" sz="2000" b="1" dirty="0">
                <a:solidFill>
                  <a:srgbClr val="C00000"/>
                </a:solidFill>
                <a:cs typeface="Calibri"/>
              </a:rPr>
            </a:br>
            <a:endParaRPr lang="en-US" sz="2800" dirty="0">
              <a:solidFill>
                <a:srgbClr val="C0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574" t="1" b="48088"/>
          <a:stretch/>
        </p:blipFill>
        <p:spPr>
          <a:xfrm>
            <a:off x="1295400" y="3200401"/>
            <a:ext cx="3790654" cy="21853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818" y="3202355"/>
            <a:ext cx="1637528" cy="218337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2319" b="12153"/>
          <a:stretch/>
        </p:blipFill>
        <p:spPr>
          <a:xfrm>
            <a:off x="6857014" y="3202355"/>
            <a:ext cx="4115786" cy="2191850"/>
          </a:xfrm>
          <a:prstGeom prst="rect">
            <a:avLst/>
          </a:prstGeom>
        </p:spPr>
      </p:pic>
      <p:sp>
        <p:nvSpPr>
          <p:cNvPr id="9" name="Rectangle 8"/>
          <p:cNvSpPr/>
          <p:nvPr/>
        </p:nvSpPr>
        <p:spPr>
          <a:xfrm>
            <a:off x="1295400" y="5486401"/>
            <a:ext cx="9677400" cy="19209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0079" y="460154"/>
            <a:ext cx="1525006" cy="525541"/>
          </a:xfrm>
          <a:prstGeom prst="rect">
            <a:avLst/>
          </a:prstGeom>
        </p:spPr>
      </p:pic>
    </p:spTree>
    <p:extLst>
      <p:ext uri="{BB962C8B-B14F-4D97-AF65-F5344CB8AC3E}">
        <p14:creationId xmlns:p14="http://schemas.microsoft.com/office/powerpoint/2010/main" val="806347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152400"/>
            <a:ext cx="9982200" cy="7315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1219200" y="516856"/>
            <a:ext cx="9982200" cy="795089"/>
          </a:xfrm>
          <a:prstGeom prst="rect">
            <a:avLst/>
          </a:prstGeom>
          <a:solidFill>
            <a:srgbClr val="002060"/>
          </a:solidFill>
        </p:spPr>
        <p:txBody>
          <a:bodyPr vert="horz" wrap="square" lIns="0" tIns="0" rIns="0" bIns="0" rtlCol="0" anchor="ctr">
            <a:spAutoFit/>
          </a:bodyPr>
          <a:lstStyle/>
          <a:p>
            <a:pPr algn="ctr">
              <a:lnSpc>
                <a:spcPts val="3100"/>
              </a:lnSpc>
            </a:pPr>
            <a:r>
              <a:rPr lang="en-US" sz="2800" spc="300" dirty="0">
                <a:solidFill>
                  <a:schemeClr val="bg1"/>
                </a:solidFill>
                <a:latin typeface="Tw Cen MT" panose="020B0602020104020603" pitchFamily="34" charset="0"/>
                <a:cs typeface="Tw Cen MT"/>
              </a:rPr>
              <a:t>WHAT DOES THE WISCONSIN DEPARTMENT OF VETERANS AFFAIRS DO?</a:t>
            </a:r>
          </a:p>
        </p:txBody>
      </p:sp>
      <p:sp>
        <p:nvSpPr>
          <p:cNvPr id="4" name="TextBox 3"/>
          <p:cNvSpPr txBox="1"/>
          <p:nvPr/>
        </p:nvSpPr>
        <p:spPr>
          <a:xfrm>
            <a:off x="2209800" y="2097881"/>
            <a:ext cx="8153400" cy="4093428"/>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There are three lanes of traffic when it comes to veterans' benefits.</a:t>
            </a:r>
          </a:p>
          <a:p>
            <a:r>
              <a:rPr lang="en-US" sz="2000" dirty="0">
                <a:latin typeface="Calibri Light" panose="020F0302020204030204" pitchFamily="34" charset="0"/>
                <a:cs typeface="Calibri Light" panose="020F0302020204030204" pitchFamily="34" charset="0"/>
              </a:rPr>
              <a:t>	1. Federal (VA)</a:t>
            </a:r>
          </a:p>
          <a:p>
            <a:r>
              <a:rPr lang="en-US" sz="2000" dirty="0">
                <a:latin typeface="Calibri Light" panose="020F0302020204030204" pitchFamily="34" charset="0"/>
                <a:cs typeface="Calibri Light" panose="020F0302020204030204" pitchFamily="34" charset="0"/>
              </a:rPr>
              <a:t>	2. State (WDVA)</a:t>
            </a:r>
          </a:p>
          <a:p>
            <a:r>
              <a:rPr lang="en-US" sz="2000" dirty="0">
                <a:latin typeface="Calibri Light" panose="020F0302020204030204" pitchFamily="34" charset="0"/>
                <a:cs typeface="Calibri Light" panose="020F0302020204030204" pitchFamily="34" charset="0"/>
              </a:rPr>
              <a:t>	3. Local (CVSO,VSO)</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The federal VA provides benefits and medical care for veterans regardless of state residency. </a:t>
            </a:r>
          </a:p>
          <a:p>
            <a:endParaRPr lang="en-US" sz="2000" dirty="0">
              <a:latin typeface="Calibri Light" panose="020F0302020204030204" pitchFamily="34" charset="0"/>
              <a:cs typeface="Calibri Light" panose="020F0302020204030204" pitchFamily="34" charset="0"/>
            </a:endParaRPr>
          </a:p>
          <a:p>
            <a:r>
              <a:rPr lang="en-US" sz="2000" dirty="0">
                <a:solidFill>
                  <a:schemeClr val="tx2">
                    <a:lumMod val="60000"/>
                    <a:lumOff val="40000"/>
                  </a:schemeClr>
                </a:solidFill>
                <a:latin typeface="Calibri Light" panose="020F0302020204030204" pitchFamily="34" charset="0"/>
                <a:cs typeface="Calibri Light" panose="020F0302020204030204" pitchFamily="34" charset="0"/>
              </a:rPr>
              <a:t>The WDVA is a state agency and provides benefits, programs and services to veterans and their families of the state of Wisconsin. </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Local entities, such as the CVSO’s, and VSO’s provide both state and federal benefits at local (County) level. </a:t>
            </a:r>
          </a:p>
        </p:txBody>
      </p:sp>
    </p:spTree>
    <p:extLst>
      <p:ext uri="{BB962C8B-B14F-4D97-AF65-F5344CB8AC3E}">
        <p14:creationId xmlns:p14="http://schemas.microsoft.com/office/powerpoint/2010/main" val="1507216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2222" r="59346"/>
          <a:stretch/>
        </p:blipFill>
        <p:spPr>
          <a:xfrm>
            <a:off x="1797750" y="1600201"/>
            <a:ext cx="3272817" cy="601945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424" y="1764116"/>
            <a:ext cx="4345376" cy="4636685"/>
          </a:xfrm>
          <a:prstGeom prst="rect">
            <a:avLst/>
          </a:prstGeom>
        </p:spPr>
      </p:pic>
      <p:sp>
        <p:nvSpPr>
          <p:cNvPr id="5" name="object 3"/>
          <p:cNvSpPr txBox="1"/>
          <p:nvPr/>
        </p:nvSpPr>
        <p:spPr>
          <a:xfrm>
            <a:off x="1524000" y="637401"/>
            <a:ext cx="9144000" cy="553998"/>
          </a:xfrm>
          <a:prstGeom prst="rect">
            <a:avLst/>
          </a:prstGeom>
          <a:solidFill>
            <a:srgbClr val="002060"/>
          </a:solidFill>
        </p:spPr>
        <p:txBody>
          <a:bodyPr vert="horz" wrap="square" lIns="0" tIns="0" rIns="0" bIns="0" rtlCol="0" anchor="ctr">
            <a:spAutoFit/>
          </a:bodyPr>
          <a:lstStyle/>
          <a:p>
            <a:pPr algn="ctr">
              <a:lnSpc>
                <a:spcPct val="100000"/>
              </a:lnSpc>
            </a:pPr>
            <a:r>
              <a:rPr lang="en-US" sz="3600" spc="300" dirty="0">
                <a:solidFill>
                  <a:schemeClr val="bg1"/>
                </a:solidFill>
                <a:latin typeface="Tw Cen MT" panose="020B0602020104020603" pitchFamily="34" charset="0"/>
                <a:cs typeface="Tw Cen MT"/>
              </a:rPr>
              <a:t>PROGRAM LOCATIONS</a:t>
            </a:r>
          </a:p>
        </p:txBody>
      </p:sp>
    </p:spTree>
    <p:extLst>
      <p:ext uri="{BB962C8B-B14F-4D97-AF65-F5344CB8AC3E}">
        <p14:creationId xmlns:p14="http://schemas.microsoft.com/office/powerpoint/2010/main" val="175394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990601" y="-152400"/>
            <a:ext cx="11084879" cy="7219950"/>
          </a:xfrm>
          <a:prstGeom prst="rect">
            <a:avLst/>
          </a:prstGeom>
        </p:spPr>
      </p:pic>
      <p:sp>
        <p:nvSpPr>
          <p:cNvPr id="5" name="Text Placeholder 5"/>
          <p:cNvSpPr txBox="1">
            <a:spLocks/>
          </p:cNvSpPr>
          <p:nvPr/>
        </p:nvSpPr>
        <p:spPr>
          <a:xfrm>
            <a:off x="1371600" y="2590800"/>
            <a:ext cx="89916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100" lvl="2" indent="0">
              <a:buNone/>
            </a:pPr>
            <a:r>
              <a:rPr lang="en-US" sz="2600" spc="-10" dirty="0">
                <a:solidFill>
                  <a:srgbClr val="002060"/>
                </a:solidFill>
                <a:latin typeface="Calibri Light" panose="020F0302020204030204" pitchFamily="34" charset="0"/>
                <a:cs typeface="Calibri Light" panose="020F0302020204030204" pitchFamily="34" charset="0"/>
              </a:rPr>
              <a:t>The mission of the Wisconsin Department of Veterans Affairs is to work on behalf of Wisconsin's veterans community — veterans, their families and their survivors — in recognition of their service and sacrifice to our state and nation</a:t>
            </a:r>
            <a:r>
              <a:rPr lang="en-US" sz="2600" b="1" spc="-10" dirty="0">
                <a:solidFill>
                  <a:srgbClr val="002060"/>
                </a:solidFill>
                <a:cs typeface="Calibri"/>
              </a:rPr>
              <a:t>.​​​</a:t>
            </a:r>
            <a:endParaRPr lang="en-US" sz="2600" b="1" dirty="0"/>
          </a:p>
        </p:txBody>
      </p:sp>
      <p:cxnSp>
        <p:nvCxnSpPr>
          <p:cNvPr id="6" name="Straight Connector 5"/>
          <p:cNvCxnSpPr/>
          <p:nvPr/>
        </p:nvCxnSpPr>
        <p:spPr>
          <a:xfrm>
            <a:off x="2095500" y="4572000"/>
            <a:ext cx="8001000" cy="0"/>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95500" y="2209800"/>
            <a:ext cx="8001000" cy="0"/>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30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29C8-AD9E-4F3A-A24F-F0F3A6625C5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0244409-78D7-488F-ACF9-102A57D350F1}"/>
              </a:ext>
            </a:extLst>
          </p:cNvPr>
          <p:cNvSpPr>
            <a:spLocks noGrp="1"/>
          </p:cNvSpPr>
          <p:nvPr>
            <p:ph idx="1"/>
          </p:nvPr>
        </p:nvSpPr>
        <p:spPr/>
        <p:txBody>
          <a:bodyPr>
            <a:normAutofit/>
          </a:bodyPr>
          <a:lstStyle/>
          <a:p>
            <a:pPr>
              <a:buFont typeface="Wingdings" panose="05000000000000000000" pitchFamily="2" charset="2"/>
              <a:buChar char="q"/>
            </a:pPr>
            <a:r>
              <a:rPr lang="en-US" i="1" dirty="0"/>
              <a:t>Introductory comments</a:t>
            </a:r>
            <a:endParaRPr lang="en-US" dirty="0"/>
          </a:p>
          <a:p>
            <a:pPr>
              <a:buFont typeface="Wingdings" panose="05000000000000000000" pitchFamily="2" charset="2"/>
              <a:buChar char="q"/>
            </a:pPr>
            <a:r>
              <a:rPr lang="en-US" i="1" dirty="0"/>
              <a:t>Veteran dorms (&amp; other prison/jail efforts</a:t>
            </a:r>
            <a:r>
              <a:rPr lang="en-US" dirty="0"/>
              <a:t>) </a:t>
            </a:r>
          </a:p>
          <a:p>
            <a:pPr>
              <a:buFont typeface="Wingdings" panose="05000000000000000000" pitchFamily="2" charset="2"/>
              <a:buChar char="q"/>
            </a:pPr>
            <a:r>
              <a:rPr lang="en-US" i="1" dirty="0"/>
              <a:t>Wisconsin Dept. of Veterans Affairs (WDVA) – State resources &amp; law enforcement efforts</a:t>
            </a:r>
          </a:p>
          <a:p>
            <a:pPr>
              <a:buFont typeface="Wingdings" panose="05000000000000000000" pitchFamily="2" charset="2"/>
              <a:buChar char="q"/>
            </a:pPr>
            <a:r>
              <a:rPr lang="en-US" i="1" dirty="0"/>
              <a:t>Medical Legal Partnerships (&amp; other Civil Legal assistance) </a:t>
            </a:r>
            <a:endParaRPr lang="en-US" dirty="0"/>
          </a:p>
          <a:p>
            <a:pPr>
              <a:buFont typeface="Wingdings" panose="05000000000000000000" pitchFamily="2" charset="2"/>
              <a:buChar char="q"/>
            </a:pPr>
            <a:r>
              <a:rPr lang="en-US" i="1" dirty="0"/>
              <a:t>VA Support services via the Veteran Justice Programs outside of the treatment court context </a:t>
            </a:r>
            <a:endParaRPr lang="en-US" dirty="0"/>
          </a:p>
          <a:p>
            <a:pPr>
              <a:buFont typeface="Wingdings" panose="05000000000000000000" pitchFamily="2" charset="2"/>
              <a:buChar char="q"/>
            </a:pPr>
            <a:r>
              <a:rPr lang="en-US" i="1" dirty="0"/>
              <a:t>VA Community Care Options </a:t>
            </a:r>
            <a:endParaRPr lang="en-US" dirty="0"/>
          </a:p>
          <a:p>
            <a:pPr>
              <a:buFont typeface="Wingdings" panose="05000000000000000000" pitchFamily="2" charset="2"/>
              <a:buChar char="q"/>
            </a:pPr>
            <a:r>
              <a:rPr lang="en-US" i="1" dirty="0"/>
              <a:t>Success stories</a:t>
            </a:r>
          </a:p>
          <a:p>
            <a:endParaRPr lang="en-US" dirty="0"/>
          </a:p>
        </p:txBody>
      </p:sp>
    </p:spTree>
    <p:extLst>
      <p:ext uri="{BB962C8B-B14F-4D97-AF65-F5344CB8AC3E}">
        <p14:creationId xmlns:p14="http://schemas.microsoft.com/office/powerpoint/2010/main" val="246588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a:spLocks/>
          </p:cNvSpPr>
          <p:nvPr/>
        </p:nvSpPr>
        <p:spPr>
          <a:xfrm>
            <a:off x="1295400" y="1828800"/>
            <a:ext cx="9372600" cy="5791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100" lvl="2" indent="0">
              <a:buNone/>
            </a:pPr>
            <a:r>
              <a:rPr lang="en-US" sz="2000" spc="-10" dirty="0">
                <a:solidFill>
                  <a:srgbClr val="002060"/>
                </a:solidFill>
                <a:latin typeface="Calibri Light" panose="020F0302020204030204" pitchFamily="34" charset="0"/>
                <a:cs typeface="Calibri Light" panose="020F0302020204030204" pitchFamily="34" charset="0"/>
              </a:rPr>
              <a:t>MISSION</a:t>
            </a:r>
            <a:r>
              <a:rPr lang="en-US" sz="2000" spc="-10" dirty="0">
                <a:solidFill>
                  <a:schemeClr val="tx1">
                    <a:lumMod val="65000"/>
                    <a:lumOff val="35000"/>
                  </a:schemeClr>
                </a:solidFill>
                <a:latin typeface="Calibri Light" panose="020F0302020204030204" pitchFamily="34" charset="0"/>
                <a:cs typeface="Calibri Light" panose="020F0302020204030204" pitchFamily="34" charset="0"/>
              </a:rPr>
              <a:t>: Serving those who served, where they are, to inspire change at the individual and community level. </a:t>
            </a:r>
            <a:r>
              <a:rPr lang="en-US" sz="2000" spc="-10" dirty="0">
                <a:solidFill>
                  <a:schemeClr val="tx2">
                    <a:lumMod val="60000"/>
                    <a:lumOff val="40000"/>
                  </a:schemeClr>
                </a:solidFill>
                <a:latin typeface="Calibri Light" panose="020F0302020204030204" pitchFamily="34" charset="0"/>
                <a:cs typeface="Calibri Light" panose="020F0302020204030204" pitchFamily="34" charset="0"/>
              </a:rPr>
              <a:t>#</a:t>
            </a:r>
            <a:r>
              <a:rPr lang="en-US" sz="2000" spc="-10" dirty="0" err="1">
                <a:solidFill>
                  <a:schemeClr val="tx2">
                    <a:lumMod val="60000"/>
                    <a:lumOff val="40000"/>
                  </a:schemeClr>
                </a:solidFill>
                <a:latin typeface="Calibri Light" panose="020F0302020204030204" pitchFamily="34" charset="0"/>
                <a:cs typeface="Calibri Light" panose="020F0302020204030204" pitchFamily="34" charset="0"/>
              </a:rPr>
              <a:t>wisvets</a:t>
            </a:r>
            <a:endParaRPr lang="en-US" sz="2000" spc="-10" dirty="0">
              <a:solidFill>
                <a:schemeClr val="tx2">
                  <a:lumMod val="60000"/>
                  <a:lumOff val="40000"/>
                </a:schemeClr>
              </a:solidFill>
              <a:latin typeface="Calibri Light" panose="020F0302020204030204" pitchFamily="34" charset="0"/>
              <a:cs typeface="Calibri Light" panose="020F0302020204030204" pitchFamily="34" charset="0"/>
            </a:endParaRPr>
          </a:p>
          <a:p>
            <a:pPr marL="800100" lvl="2" indent="0">
              <a:buNone/>
            </a:pPr>
            <a:endParaRPr lang="en-US" sz="2000" spc="-10" dirty="0">
              <a:solidFill>
                <a:schemeClr val="tx1">
                  <a:lumMod val="65000"/>
                  <a:lumOff val="35000"/>
                </a:schemeClr>
              </a:solidFill>
              <a:latin typeface="Calibri Light" panose="020F0302020204030204" pitchFamily="34" charset="0"/>
              <a:cs typeface="Calibri Light" panose="020F0302020204030204" pitchFamily="34" charset="0"/>
            </a:endParaRPr>
          </a:p>
          <a:p>
            <a:pPr marL="800100" lvl="2" indent="0">
              <a:buNone/>
            </a:pPr>
            <a:r>
              <a:rPr lang="en-US" sz="2000" spc="-10" dirty="0">
                <a:solidFill>
                  <a:srgbClr val="002060"/>
                </a:solidFill>
                <a:latin typeface="Calibri Light" panose="020F0302020204030204" pitchFamily="34" charset="0"/>
                <a:cs typeface="Calibri Light" panose="020F0302020204030204" pitchFamily="34" charset="0"/>
              </a:rPr>
              <a:t>VISION</a:t>
            </a:r>
            <a:r>
              <a:rPr lang="en-US" sz="2000" spc="-10" dirty="0">
                <a:solidFill>
                  <a:schemeClr val="tx1">
                    <a:lumMod val="65000"/>
                    <a:lumOff val="35000"/>
                  </a:schemeClr>
                </a:solidFill>
                <a:latin typeface="Calibri Light" panose="020F0302020204030204" pitchFamily="34" charset="0"/>
                <a:cs typeface="Calibri Light" panose="020F0302020204030204" pitchFamily="34" charset="0"/>
              </a:rPr>
              <a:t>: Veterans – care for one, care for all</a:t>
            </a:r>
          </a:p>
          <a:p>
            <a:pPr marL="800100" lvl="2" indent="0">
              <a:buNone/>
            </a:pPr>
            <a:endParaRPr lang="en-US" sz="2000" spc="-10" dirty="0">
              <a:solidFill>
                <a:schemeClr val="tx1">
                  <a:lumMod val="65000"/>
                  <a:lumOff val="35000"/>
                </a:schemeClr>
              </a:solidFill>
              <a:latin typeface="Calibri Light" panose="020F0302020204030204" pitchFamily="34" charset="0"/>
              <a:cs typeface="Calibri Light" panose="020F0302020204030204" pitchFamily="34" charset="0"/>
            </a:endParaRPr>
          </a:p>
          <a:p>
            <a:pPr marL="800100" lvl="2" indent="0">
              <a:buNone/>
            </a:pPr>
            <a:r>
              <a:rPr lang="en-US" sz="2000" spc="-10" dirty="0">
                <a:solidFill>
                  <a:srgbClr val="002060"/>
                </a:solidFill>
                <a:latin typeface="Calibri Light" panose="020F0302020204030204" pitchFamily="34" charset="0"/>
                <a:cs typeface="Calibri Light" panose="020F0302020204030204" pitchFamily="34" charset="0"/>
              </a:rPr>
              <a:t>VALUES: </a:t>
            </a:r>
          </a:p>
          <a:p>
            <a:pPr marL="800100" lvl="2" indent="0">
              <a:buNone/>
            </a:pPr>
            <a:r>
              <a:rPr lang="en-US" sz="2000" spc="-10" dirty="0">
                <a:solidFill>
                  <a:schemeClr val="tx1">
                    <a:lumMod val="65000"/>
                    <a:lumOff val="35000"/>
                  </a:schemeClr>
                </a:solidFill>
                <a:latin typeface="Calibri Light" panose="020F0302020204030204" pitchFamily="34" charset="0"/>
                <a:cs typeface="Calibri Light" panose="020F0302020204030204" pitchFamily="34" charset="0"/>
              </a:rPr>
              <a:t>Our work will be guided and informed by our beliefs and commitments to:</a:t>
            </a:r>
          </a:p>
          <a:p>
            <a:pPr lvl="2" indent="-342900"/>
            <a:r>
              <a:rPr lang="en-US" sz="2000" spc="-10" dirty="0">
                <a:solidFill>
                  <a:schemeClr val="tx1">
                    <a:lumMod val="65000"/>
                    <a:lumOff val="35000"/>
                  </a:schemeClr>
                </a:solidFill>
                <a:latin typeface="Calibri Light" panose="020F0302020204030204" pitchFamily="34" charset="0"/>
                <a:cs typeface="Calibri Light" panose="020F0302020204030204" pitchFamily="34" charset="0"/>
              </a:rPr>
              <a:t>Integrity – We demonstrate professionalism through honor, respect and stewardship</a:t>
            </a:r>
          </a:p>
          <a:p>
            <a:pPr lvl="2" indent="-342900"/>
            <a:r>
              <a:rPr lang="en-US" sz="2000" spc="-10" dirty="0">
                <a:solidFill>
                  <a:schemeClr val="tx1">
                    <a:lumMod val="65000"/>
                    <a:lumOff val="35000"/>
                  </a:schemeClr>
                </a:solidFill>
                <a:latin typeface="Calibri Light" panose="020F0302020204030204" pitchFamily="34" charset="0"/>
                <a:cs typeface="Calibri Light" panose="020F0302020204030204" pitchFamily="34" charset="0"/>
              </a:rPr>
              <a:t>Empowerment – We promote resiliency and accountability through collaboration and creativity</a:t>
            </a:r>
          </a:p>
          <a:p>
            <a:pPr lvl="2" indent="-342900"/>
            <a:r>
              <a:rPr lang="en-US" sz="2000" spc="-10" dirty="0">
                <a:solidFill>
                  <a:schemeClr val="tx1">
                    <a:lumMod val="65000"/>
                    <a:lumOff val="35000"/>
                  </a:schemeClr>
                </a:solidFill>
                <a:latin typeface="Calibri Light" panose="020F0302020204030204" pitchFamily="34" charset="0"/>
                <a:cs typeface="Calibri Light" panose="020F0302020204030204" pitchFamily="34" charset="0"/>
              </a:rPr>
              <a:t>Empathy – We build connections by recognizing each person’s unique life story</a:t>
            </a:r>
          </a:p>
        </p:txBody>
      </p:sp>
      <p:sp>
        <p:nvSpPr>
          <p:cNvPr id="6" name="object 3"/>
          <p:cNvSpPr txBox="1"/>
          <p:nvPr/>
        </p:nvSpPr>
        <p:spPr>
          <a:xfrm>
            <a:off x="1524000" y="698957"/>
            <a:ext cx="9144000" cy="430887"/>
          </a:xfrm>
          <a:prstGeom prst="rect">
            <a:avLst/>
          </a:prstGeom>
          <a:solidFill>
            <a:srgbClr val="002060"/>
          </a:solidFill>
        </p:spPr>
        <p:txBody>
          <a:bodyPr vert="horz" wrap="square" lIns="0" tIns="0" rIns="0" bIns="0" rtlCol="0" anchor="ctr">
            <a:spAutoFit/>
          </a:bodyPr>
          <a:lstStyle/>
          <a:p>
            <a:pPr algn="ctr">
              <a:lnSpc>
                <a:spcPct val="100000"/>
              </a:lnSpc>
            </a:pPr>
            <a:r>
              <a:rPr lang="en-US" sz="2800" spc="300" dirty="0">
                <a:solidFill>
                  <a:schemeClr val="bg1"/>
                </a:solidFill>
                <a:latin typeface="Tw Cen MT" panose="020B0602020104020603" pitchFamily="34" charset="0"/>
                <a:cs typeface="Tw Cen MT"/>
              </a:rPr>
              <a:t>VETERANS OUTREACH &amp; RECOVERY PROGRAM</a:t>
            </a:r>
          </a:p>
        </p:txBody>
      </p:sp>
    </p:spTree>
    <p:extLst>
      <p:ext uri="{BB962C8B-B14F-4D97-AF65-F5344CB8AC3E}">
        <p14:creationId xmlns:p14="http://schemas.microsoft.com/office/powerpoint/2010/main" val="4131107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0" y="2071804"/>
            <a:ext cx="5867400" cy="3443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736684" y="2514600"/>
            <a:ext cx="4550317" cy="2590800"/>
          </a:xfrm>
        </p:spPr>
        <p:txBody>
          <a:bodyPr>
            <a:normAutofit/>
          </a:bodyPr>
          <a:lstStyle/>
          <a:p>
            <a:pPr marL="0" indent="0">
              <a:buNone/>
            </a:pP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The Veterans Outreach &amp; Recovery Program is a comprehensive, coordinated outreach program serving veterans who would benefit from connection with community services and who may need support in navigating those service systems with a special focus on treatment and recovery support.</a:t>
            </a:r>
          </a:p>
        </p:txBody>
      </p:sp>
      <p:pic>
        <p:nvPicPr>
          <p:cNvPr id="9219" name="Picture 3" descr="\\DVAMFS4\Workareas\Projects\VORP\Marketing\Pictures\Region III Forum\2017-09-08\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958"/>
          <a:stretch/>
        </p:blipFill>
        <p:spPr bwMode="auto">
          <a:xfrm>
            <a:off x="1199996" y="2071804"/>
            <a:ext cx="4134005" cy="3443404"/>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3"/>
          <p:cNvSpPr txBox="1"/>
          <p:nvPr/>
        </p:nvSpPr>
        <p:spPr>
          <a:xfrm>
            <a:off x="1199996" y="637401"/>
            <a:ext cx="9487055" cy="553998"/>
          </a:xfrm>
          <a:prstGeom prst="rect">
            <a:avLst/>
          </a:prstGeom>
          <a:solidFill>
            <a:srgbClr val="002060"/>
          </a:solidFill>
        </p:spPr>
        <p:txBody>
          <a:bodyPr vert="horz" wrap="square" lIns="0" tIns="0" rIns="0" bIns="0" rtlCol="0" anchor="ctr">
            <a:spAutoFit/>
          </a:bodyPr>
          <a:lstStyle/>
          <a:p>
            <a:pPr algn="ctr"/>
            <a:r>
              <a:rPr lang="en-US" sz="3600" spc="300" dirty="0">
                <a:solidFill>
                  <a:schemeClr val="bg1"/>
                </a:solidFill>
                <a:latin typeface="Tw Cen MT" panose="020B0602020104020603" pitchFamily="34" charset="0"/>
              </a:rPr>
              <a:t>WHAT IS VORP </a:t>
            </a:r>
          </a:p>
        </p:txBody>
      </p:sp>
    </p:spTree>
    <p:extLst>
      <p:ext uri="{BB962C8B-B14F-4D97-AF65-F5344CB8AC3E}">
        <p14:creationId xmlns:p14="http://schemas.microsoft.com/office/powerpoint/2010/main" val="650621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457200"/>
            <a:ext cx="9138745" cy="914400"/>
          </a:xfrm>
          <a:solidFill>
            <a:srgbClr val="002060"/>
          </a:solidFill>
        </p:spPr>
        <p:txBody>
          <a:bodyPr>
            <a:normAutofit/>
          </a:bodyPr>
          <a:lstStyle/>
          <a:p>
            <a:r>
              <a:rPr lang="en-US" spc="300" dirty="0">
                <a:solidFill>
                  <a:schemeClr val="bg1"/>
                </a:solidFill>
                <a:latin typeface="Tw Cen MT" panose="020B0602020104020603" pitchFamily="34" charset="0"/>
              </a:rPr>
              <a:t>HISTORY</a:t>
            </a:r>
          </a:p>
        </p:txBody>
      </p:sp>
      <p:sp>
        <p:nvSpPr>
          <p:cNvPr id="6" name="Rectangle 5"/>
          <p:cNvSpPr/>
          <p:nvPr/>
        </p:nvSpPr>
        <p:spPr>
          <a:xfrm>
            <a:off x="1143001" y="1905000"/>
            <a:ext cx="4928249" cy="441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a:spLocks noGrp="1"/>
          </p:cNvSpPr>
          <p:nvPr>
            <p:ph type="body" idx="1"/>
          </p:nvPr>
        </p:nvSpPr>
        <p:spPr>
          <a:xfrm>
            <a:off x="1981201" y="2286001"/>
            <a:ext cx="4090049" cy="3921655"/>
          </a:xfrm>
        </p:spPr>
        <p:txBody>
          <a:bodyPr>
            <a:noAutofit/>
          </a:bodyPr>
          <a:lstStyle/>
          <a:p>
            <a:pPr marL="342900" lvl="6"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Grant Collaboration with DHS</a:t>
            </a:r>
          </a:p>
          <a:p>
            <a:pPr marL="800100" lvl="7"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2014-2017</a:t>
            </a:r>
          </a:p>
          <a:p>
            <a:pPr marL="800100" lvl="7"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49 Counties</a:t>
            </a:r>
          </a:p>
          <a:p>
            <a:pPr marL="800100" lvl="7"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Strict eligibility</a:t>
            </a:r>
          </a:p>
          <a:p>
            <a:pPr marL="342900" lvl="6"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State Pilot</a:t>
            </a:r>
          </a:p>
          <a:p>
            <a:pPr marL="800100" lvl="7"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2018-2019 </a:t>
            </a:r>
          </a:p>
          <a:p>
            <a:pPr marL="800100" lvl="7"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72 Counties</a:t>
            </a:r>
          </a:p>
          <a:p>
            <a:pPr marL="800100" lvl="7"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Referral &amp; Recovery Tracks</a:t>
            </a:r>
          </a:p>
          <a:p>
            <a:pPr marL="342900" lvl="6"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Permanent Funding</a:t>
            </a:r>
          </a:p>
          <a:p>
            <a:pPr marL="800100" lvl="7"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July 2019</a:t>
            </a:r>
          </a:p>
          <a:p>
            <a:pPr marL="800100" lvl="7" indent="-342900"/>
            <a:r>
              <a:rPr lang="en-US" sz="1800" dirty="0">
                <a:solidFill>
                  <a:schemeClr val="tx1">
                    <a:lumMod val="65000"/>
                    <a:lumOff val="35000"/>
                  </a:schemeClr>
                </a:solidFill>
                <a:latin typeface="Calibri Light" panose="020F0302020204030204" pitchFamily="34" charset="0"/>
                <a:cs typeface="Calibri Light" panose="020F0302020204030204" pitchFamily="34" charset="0"/>
              </a:rPr>
              <a:t>Recovery Track</a:t>
            </a:r>
          </a:p>
          <a:p>
            <a:pPr marL="457200" lvl="7" indent="0">
              <a:buNone/>
            </a:pPr>
            <a:endParaRPr lang="en-US" dirty="0">
              <a:solidFill>
                <a:schemeClr val="tx1">
                  <a:lumMod val="65000"/>
                  <a:lumOff val="35000"/>
                </a:schemeClr>
              </a:solidFill>
              <a:latin typeface="+mj-lt"/>
            </a:endParaRPr>
          </a:p>
        </p:txBody>
      </p:sp>
      <p:pic>
        <p:nvPicPr>
          <p:cNvPr id="8" name="Picture 3" descr="\\DVAMFS4\Workareas\Projects\VORP\Marketing\Pictures\Region III Forum\2017-08-23 VORP\VORP 0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769"/>
          <a:stretch/>
        </p:blipFill>
        <p:spPr bwMode="auto">
          <a:xfrm>
            <a:off x="6096000" y="1905000"/>
            <a:ext cx="58674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838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9144000" cy="914400"/>
          </a:xfrm>
          <a:solidFill>
            <a:srgbClr val="002060"/>
          </a:solidFill>
        </p:spPr>
        <p:txBody>
          <a:bodyPr>
            <a:normAutofit/>
          </a:bodyPr>
          <a:lstStyle/>
          <a:p>
            <a:r>
              <a:rPr lang="nn-NO" spc="300" dirty="0">
                <a:solidFill>
                  <a:schemeClr val="bg1"/>
                </a:solidFill>
                <a:latin typeface="Tw Cen MT" panose="020B0602020104020603" pitchFamily="34" charset="0"/>
              </a:rPr>
              <a:t>VORP TODAY</a:t>
            </a:r>
            <a:endParaRPr lang="en-US" spc="300" dirty="0">
              <a:solidFill>
                <a:schemeClr val="bg1"/>
              </a:solidFill>
              <a:latin typeface="Tw Cen MT" panose="020B0602020104020603" pitchFamily="34" charset="0"/>
            </a:endParaRPr>
          </a:p>
        </p:txBody>
      </p:sp>
      <p:sp>
        <p:nvSpPr>
          <p:cNvPr id="6" name="Rectangle 5"/>
          <p:cNvSpPr/>
          <p:nvPr/>
        </p:nvSpPr>
        <p:spPr>
          <a:xfrm>
            <a:off x="1143000" y="1905000"/>
            <a:ext cx="5257800" cy="495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981200" y="2492970"/>
            <a:ext cx="3657600" cy="4669830"/>
          </a:xfrm>
        </p:spPr>
        <p:txBody>
          <a:bodyPr>
            <a:normAutofit/>
          </a:bodyPr>
          <a:lstStyle/>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Permanent funding through the State of Wisconsin</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No requirement of homelessness or diagnosis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Provide case management</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Serve veterans who are in crisis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Serve 72 counties, in 11 Regions, with 11 outreach staff and 1 clinician</a:t>
            </a:r>
          </a:p>
        </p:txBody>
      </p:sp>
      <p:pic>
        <p:nvPicPr>
          <p:cNvPr id="5" name="Picture 2" descr="Image may contain: 3 people, people sitting and indo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71"/>
          <a:stretch/>
        </p:blipFill>
        <p:spPr bwMode="auto">
          <a:xfrm>
            <a:off x="6096001" y="1905000"/>
            <a:ext cx="570118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035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457200"/>
            <a:ext cx="9144000" cy="914400"/>
          </a:xfrm>
          <a:solidFill>
            <a:srgbClr val="002060"/>
          </a:solidFill>
        </p:spPr>
        <p:txBody>
          <a:bodyPr>
            <a:normAutofit/>
          </a:bodyPr>
          <a:lstStyle/>
          <a:p>
            <a:r>
              <a:rPr lang="nn-NO" spc="300" dirty="0">
                <a:solidFill>
                  <a:schemeClr val="bg1"/>
                </a:solidFill>
                <a:latin typeface="Tw Cen MT" panose="020B0602020104020603" pitchFamily="34" charset="0"/>
              </a:rPr>
              <a:t>STAFF BY REGION</a:t>
            </a:r>
            <a:endParaRPr lang="en-US" spc="300" dirty="0">
              <a:solidFill>
                <a:schemeClr val="bg1"/>
              </a:solidFill>
              <a:latin typeface="Tw Cen MT" panose="020B06020201040206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187"/>
          <a:stretch/>
        </p:blipFill>
        <p:spPr>
          <a:xfrm>
            <a:off x="3305212" y="1169406"/>
            <a:ext cx="5916537" cy="5383794"/>
          </a:xfrm>
          <a:prstGeom prst="rect">
            <a:avLst/>
          </a:prstGeom>
        </p:spPr>
      </p:pic>
    </p:spTree>
    <p:extLst>
      <p:ext uri="{BB962C8B-B14F-4D97-AF65-F5344CB8AC3E}">
        <p14:creationId xmlns:p14="http://schemas.microsoft.com/office/powerpoint/2010/main" val="187832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9144000" cy="914400"/>
          </a:xfrm>
          <a:solidFill>
            <a:srgbClr val="002060"/>
          </a:solidFill>
        </p:spPr>
        <p:txBody>
          <a:bodyPr>
            <a:normAutofit/>
          </a:bodyPr>
          <a:lstStyle/>
          <a:p>
            <a:r>
              <a:rPr lang="nn-NO" spc="300" dirty="0">
                <a:solidFill>
                  <a:schemeClr val="bg1"/>
                </a:solidFill>
                <a:latin typeface="Tw Cen MT" panose="020B0602020104020603" pitchFamily="34" charset="0"/>
              </a:rPr>
              <a:t>CRITERIA FOR ENROLLMENT IN VORP</a:t>
            </a:r>
            <a:endParaRPr lang="en-US" spc="300" dirty="0">
              <a:solidFill>
                <a:schemeClr val="bg1"/>
              </a:solidFill>
              <a:latin typeface="Tw Cen MT" panose="020B0602020104020603" pitchFamily="34" charset="0"/>
            </a:endParaRPr>
          </a:p>
        </p:txBody>
      </p:sp>
      <p:sp>
        <p:nvSpPr>
          <p:cNvPr id="3" name="Text Placeholder 2"/>
          <p:cNvSpPr>
            <a:spLocks noGrp="1"/>
          </p:cNvSpPr>
          <p:nvPr>
            <p:ph type="body" idx="1"/>
          </p:nvPr>
        </p:nvSpPr>
        <p:spPr>
          <a:xfrm>
            <a:off x="2286000" y="2057401"/>
            <a:ext cx="7924800" cy="4161237"/>
          </a:xfrm>
        </p:spPr>
        <p:txBody>
          <a:bodyPr>
            <a:normAutofit/>
          </a:bodyPr>
          <a:lstStyle/>
          <a:p>
            <a:pPr marL="0" indent="0">
              <a:buNone/>
            </a:pPr>
            <a:r>
              <a:rPr lang="en-US" sz="2400" b="1" dirty="0">
                <a:solidFill>
                  <a:schemeClr val="tx1">
                    <a:lumMod val="65000"/>
                    <a:lumOff val="35000"/>
                  </a:schemeClr>
                </a:solidFill>
                <a:latin typeface="+mj-lt"/>
              </a:rPr>
              <a:t>Verification of the following:</a:t>
            </a:r>
          </a:p>
          <a:p>
            <a:r>
              <a:rPr lang="en-US" sz="2400" dirty="0">
                <a:solidFill>
                  <a:schemeClr val="tx1">
                    <a:lumMod val="65000"/>
                    <a:lumOff val="35000"/>
                  </a:schemeClr>
                </a:solidFill>
                <a:latin typeface="Calibri Light" panose="020F0302020204030204" pitchFamily="34" charset="0"/>
                <a:cs typeface="Calibri Light" panose="020F0302020204030204" pitchFamily="34" charset="0"/>
              </a:rPr>
              <a:t>Are serving in the national guard of any state or a reserve component of the U.S. armed forces</a:t>
            </a:r>
          </a:p>
          <a:p>
            <a:r>
              <a:rPr lang="en-US" sz="2400" dirty="0">
                <a:solidFill>
                  <a:schemeClr val="tx1">
                    <a:lumMod val="65000"/>
                    <a:lumOff val="35000"/>
                  </a:schemeClr>
                </a:solidFill>
                <a:latin typeface="Calibri Light" panose="020F0302020204030204" pitchFamily="34" charset="0"/>
                <a:cs typeface="Calibri Light" panose="020F0302020204030204" pitchFamily="34" charset="0"/>
              </a:rPr>
              <a:t>Served on active duty in the U.S. armed forces, forces incorporated as part of the U.S. armed forces, a reserve component of the U.S. armed forces, or the national guard of any state and were discharged under conditions other than dishonorable</a:t>
            </a:r>
          </a:p>
        </p:txBody>
      </p:sp>
    </p:spTree>
    <p:extLst>
      <p:ext uri="{BB962C8B-B14F-4D97-AF65-F5344CB8AC3E}">
        <p14:creationId xmlns:p14="http://schemas.microsoft.com/office/powerpoint/2010/main" val="2815612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9144000" cy="914400"/>
          </a:xfrm>
          <a:solidFill>
            <a:srgbClr val="002060"/>
          </a:solidFill>
        </p:spPr>
        <p:txBody>
          <a:bodyPr>
            <a:normAutofit/>
          </a:bodyPr>
          <a:lstStyle/>
          <a:p>
            <a:r>
              <a:rPr lang="en-US" spc="300" dirty="0">
                <a:solidFill>
                  <a:schemeClr val="bg1"/>
                </a:solidFill>
                <a:latin typeface="Tw Cen MT" panose="020B0602020104020603" pitchFamily="34" charset="0"/>
              </a:rPr>
              <a:t>HOW WE SERVE VETERANS</a:t>
            </a:r>
          </a:p>
        </p:txBody>
      </p:sp>
      <p:sp>
        <p:nvSpPr>
          <p:cNvPr id="5" name="Content Placeholder 2"/>
          <p:cNvSpPr txBox="1">
            <a:spLocks/>
          </p:cNvSpPr>
          <p:nvPr/>
        </p:nvSpPr>
        <p:spPr>
          <a:xfrm>
            <a:off x="1981200" y="2209800"/>
            <a:ext cx="8229600" cy="3886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defRPr/>
            </a:pPr>
            <a:endParaRPr lang="en-US" sz="1800" dirty="0">
              <a:solidFill>
                <a:schemeClr val="tx1">
                  <a:lumMod val="65000"/>
                  <a:lumOff val="35000"/>
                </a:schemeClr>
              </a:solidFill>
              <a:latin typeface="+mj-lt"/>
            </a:endParaRPr>
          </a:p>
        </p:txBody>
      </p:sp>
      <p:sp>
        <p:nvSpPr>
          <p:cNvPr id="3" name="Rectangle 2"/>
          <p:cNvSpPr/>
          <p:nvPr/>
        </p:nvSpPr>
        <p:spPr>
          <a:xfrm>
            <a:off x="6172200" y="1981200"/>
            <a:ext cx="5257800" cy="3886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txBox="1">
            <a:spLocks/>
          </p:cNvSpPr>
          <p:nvPr/>
        </p:nvSpPr>
        <p:spPr>
          <a:xfrm>
            <a:off x="6553201" y="2895600"/>
            <a:ext cx="3665323" cy="228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tx2">
                    <a:lumMod val="60000"/>
                    <a:lumOff val="40000"/>
                  </a:schemeClr>
                </a:solidFill>
                <a:latin typeface="Calibri Light" panose="020F0302020204030204" pitchFamily="34" charset="0"/>
                <a:cs typeface="Calibri Light" panose="020F0302020204030204" pitchFamily="34" charset="0"/>
              </a:rPr>
              <a:t>Taking our programs and services to the veteran. </a:t>
            </a: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Into the family home, on the street, in the jails, </a:t>
            </a:r>
            <a:br>
              <a:rPr lang="en-US" sz="2000" dirty="0">
                <a:solidFill>
                  <a:schemeClr val="tx1">
                    <a:lumMod val="65000"/>
                    <a:lumOff val="35000"/>
                  </a:schemeClr>
                </a:solidFill>
                <a:latin typeface="Calibri Light" panose="020F0302020204030204" pitchFamily="34" charset="0"/>
                <a:cs typeface="Calibri Light" panose="020F0302020204030204" pitchFamily="34" charset="0"/>
              </a:rPr>
            </a:b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in the parks and forests, homeless shelters, and even in a disabled or roadside parked car.</a:t>
            </a:r>
          </a:p>
        </p:txBody>
      </p:sp>
      <p:pic>
        <p:nvPicPr>
          <p:cNvPr id="3076" name="Picture 4" descr="C:\Users\mkirclo\AppData\Local\Microsoft\Windows\Temporary Internet Files\Content.Outlook\ELXE7O7Y\Resized9520180125950329549565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981200"/>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7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9144000" cy="914400"/>
          </a:xfrm>
          <a:solidFill>
            <a:srgbClr val="002060"/>
          </a:solidFill>
        </p:spPr>
        <p:txBody>
          <a:bodyPr>
            <a:normAutofit/>
          </a:bodyPr>
          <a:lstStyle/>
          <a:p>
            <a:r>
              <a:rPr lang="nn-NO" spc="300" dirty="0">
                <a:solidFill>
                  <a:schemeClr val="bg1"/>
                </a:solidFill>
                <a:latin typeface="Tw Cen MT" panose="020B0602020104020603" pitchFamily="34" charset="0"/>
              </a:rPr>
              <a:t>SERVICES</a:t>
            </a:r>
            <a:endParaRPr lang="en-US" spc="300" dirty="0">
              <a:solidFill>
                <a:schemeClr val="bg1"/>
              </a:solidFill>
              <a:latin typeface="Tw Cen MT" panose="020B0602020104020603" pitchFamily="34" charset="0"/>
            </a:endParaRPr>
          </a:p>
        </p:txBody>
      </p:sp>
      <p:sp>
        <p:nvSpPr>
          <p:cNvPr id="6" name="Rectangle 5"/>
          <p:cNvSpPr/>
          <p:nvPr/>
        </p:nvSpPr>
        <p:spPr>
          <a:xfrm>
            <a:off x="1139283" y="1800224"/>
            <a:ext cx="6244683" cy="43538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752600" y="2362200"/>
            <a:ext cx="4876800" cy="4419600"/>
          </a:xfrm>
        </p:spPr>
        <p:txBody>
          <a:bodyPr>
            <a:normAutofit/>
          </a:bodyPr>
          <a:lstStyle/>
          <a:p>
            <a:pPr lvl="0"/>
            <a:r>
              <a:rPr lang="en-US" sz="2200" dirty="0">
                <a:solidFill>
                  <a:schemeClr val="tx2">
                    <a:lumMod val="60000"/>
                    <a:lumOff val="40000"/>
                  </a:schemeClr>
                </a:solidFill>
                <a:latin typeface="Calibri Light" panose="020F0302020204030204" pitchFamily="34" charset="0"/>
                <a:cs typeface="Calibri Light" panose="020F0302020204030204" pitchFamily="34" charset="0"/>
              </a:rPr>
              <a:t>Home</a:t>
            </a:r>
            <a:r>
              <a:rPr lang="en-US" sz="2200" dirty="0">
                <a:solidFill>
                  <a:schemeClr val="tx1">
                    <a:lumMod val="65000"/>
                    <a:lumOff val="35000"/>
                  </a:schemeClr>
                </a:solidFill>
                <a:latin typeface="Calibri Light" panose="020F0302020204030204" pitchFamily="34" charset="0"/>
                <a:cs typeface="Calibri Light" panose="020F0302020204030204" pitchFamily="34" charset="0"/>
              </a:rPr>
              <a:t> – Assistance in having a                              stable, safe place to live</a:t>
            </a:r>
          </a:p>
          <a:p>
            <a:pPr lvl="0"/>
            <a:r>
              <a:rPr lang="en-US" sz="2200" dirty="0">
                <a:solidFill>
                  <a:schemeClr val="tx2">
                    <a:lumMod val="60000"/>
                    <a:lumOff val="40000"/>
                  </a:schemeClr>
                </a:solidFill>
                <a:latin typeface="Calibri Light" panose="020F0302020204030204" pitchFamily="34" charset="0"/>
                <a:cs typeface="Calibri Light" panose="020F0302020204030204" pitchFamily="34" charset="0"/>
              </a:rPr>
              <a:t>Motivation</a:t>
            </a:r>
            <a:r>
              <a:rPr lang="en-US" sz="2200" dirty="0">
                <a:solidFill>
                  <a:schemeClr val="tx1">
                    <a:lumMod val="65000"/>
                    <a:lumOff val="35000"/>
                  </a:schemeClr>
                </a:solidFill>
                <a:latin typeface="Calibri Light" panose="020F0302020204030204" pitchFamily="34" charset="0"/>
                <a:cs typeface="Calibri Light" panose="020F0302020204030204" pitchFamily="34" charset="0"/>
              </a:rPr>
              <a:t> – Assistance finding the internal motivation needed to change behavior</a:t>
            </a:r>
          </a:p>
          <a:p>
            <a:pPr lvl="0"/>
            <a:r>
              <a:rPr lang="en-US" sz="2200" dirty="0">
                <a:solidFill>
                  <a:schemeClr val="tx2">
                    <a:lumMod val="60000"/>
                    <a:lumOff val="40000"/>
                  </a:schemeClr>
                </a:solidFill>
                <a:latin typeface="Calibri Light" panose="020F0302020204030204" pitchFamily="34" charset="0"/>
                <a:cs typeface="Calibri Light" panose="020F0302020204030204" pitchFamily="34" charset="0"/>
              </a:rPr>
              <a:t>Recovery</a:t>
            </a:r>
            <a:r>
              <a:rPr lang="en-US" sz="2200" dirty="0">
                <a:solidFill>
                  <a:schemeClr val="tx1">
                    <a:lumMod val="65000"/>
                    <a:lumOff val="35000"/>
                  </a:schemeClr>
                </a:solidFill>
                <a:latin typeface="Calibri Light" panose="020F0302020204030204" pitchFamily="34" charset="0"/>
                <a:cs typeface="Calibri Light" panose="020F0302020204030204" pitchFamily="34" charset="0"/>
              </a:rPr>
              <a:t> – Assistance with  mental health and/or substance use issues</a:t>
            </a:r>
          </a:p>
          <a:p>
            <a:pPr lvl="1"/>
            <a:r>
              <a:rPr lang="en-US" sz="1800" dirty="0">
                <a:solidFill>
                  <a:schemeClr val="tx1">
                    <a:lumMod val="65000"/>
                    <a:lumOff val="35000"/>
                  </a:schemeClr>
                </a:solidFill>
                <a:latin typeface="Calibri Light" panose="020F0302020204030204" pitchFamily="34" charset="0"/>
                <a:cs typeface="Calibri Light" panose="020F0302020204030204" pitchFamily="34" charset="0"/>
              </a:rPr>
              <a:t>Payment of treatment for mental health and/or substance use disorders</a:t>
            </a:r>
          </a:p>
          <a:p>
            <a:pPr marL="0" indent="0">
              <a:buNone/>
            </a:pPr>
            <a:endParaRPr lang="en-US" sz="2400" dirty="0">
              <a:solidFill>
                <a:schemeClr val="tx1">
                  <a:lumMod val="65000"/>
                  <a:lumOff val="35000"/>
                </a:schemeClr>
              </a:solidFill>
              <a:latin typeface="Calibri Light" panose="020F0302020204030204" pitchFamily="34" charset="0"/>
              <a:cs typeface="Calibri Light" panose="020F0302020204030204" pitchFamily="34" charset="0"/>
            </a:endParaRPr>
          </a:p>
        </p:txBody>
      </p:sp>
      <p:pic>
        <p:nvPicPr>
          <p:cNvPr id="4098" name="Picture 2" descr="C:\Users\mkirclo\AppData\Local\Microsoft\Windows\Temporary Internet Files\Content.Outlook\ELXE7O7Y\IMG_0029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63"/>
          <a:stretch/>
        </p:blipFill>
        <p:spPr bwMode="auto">
          <a:xfrm>
            <a:off x="6934200" y="1799690"/>
            <a:ext cx="4724400" cy="435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115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199"/>
            <a:ext cx="9144000" cy="914400"/>
          </a:xfrm>
          <a:solidFill>
            <a:srgbClr val="002060"/>
          </a:solidFill>
        </p:spPr>
        <p:txBody>
          <a:bodyPr>
            <a:normAutofit/>
          </a:bodyPr>
          <a:lstStyle/>
          <a:p>
            <a:r>
              <a:rPr lang="nn-NO" spc="300" dirty="0">
                <a:solidFill>
                  <a:schemeClr val="bg1"/>
                </a:solidFill>
                <a:latin typeface="Tw Cen MT" panose="020B0602020104020603" pitchFamily="34" charset="0"/>
              </a:rPr>
              <a:t>SERVICES</a:t>
            </a:r>
            <a:endParaRPr lang="en-US" spc="300" dirty="0">
              <a:solidFill>
                <a:schemeClr val="bg1"/>
              </a:solidFill>
              <a:latin typeface="Tw Cen MT" panose="020B0602020104020603" pitchFamily="34" charset="0"/>
            </a:endParaRPr>
          </a:p>
        </p:txBody>
      </p:sp>
      <p:sp>
        <p:nvSpPr>
          <p:cNvPr id="6" name="Rectangle 5"/>
          <p:cNvSpPr/>
          <p:nvPr/>
        </p:nvSpPr>
        <p:spPr>
          <a:xfrm>
            <a:off x="1139283" y="1905000"/>
            <a:ext cx="6244683" cy="4343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 name="Text Placeholder 2"/>
          <p:cNvSpPr>
            <a:spLocks noGrp="1"/>
          </p:cNvSpPr>
          <p:nvPr>
            <p:ph type="body" idx="1"/>
          </p:nvPr>
        </p:nvSpPr>
        <p:spPr>
          <a:xfrm>
            <a:off x="1676400" y="2209800"/>
            <a:ext cx="2819400" cy="4724400"/>
          </a:xfrm>
        </p:spPr>
        <p:txBody>
          <a:bodyPr>
            <a:normAutofit/>
          </a:bodyPr>
          <a:lstStyle/>
          <a:p>
            <a:r>
              <a:rPr lang="en-US" dirty="0">
                <a:solidFill>
                  <a:schemeClr val="tx2">
                    <a:lumMod val="60000"/>
                    <a:lumOff val="40000"/>
                  </a:schemeClr>
                </a:solidFill>
                <a:latin typeface="Calibri Light" panose="020F0302020204030204" pitchFamily="34" charset="0"/>
                <a:cs typeface="Calibri Light" panose="020F0302020204030204" pitchFamily="34" charset="0"/>
              </a:rPr>
              <a:t>Health</a:t>
            </a:r>
            <a:r>
              <a:rPr lang="en-US" dirty="0">
                <a:solidFill>
                  <a:schemeClr val="tx1">
                    <a:lumMod val="65000"/>
                    <a:lumOff val="35000"/>
                  </a:schemeClr>
                </a:solidFill>
                <a:latin typeface="Calibri Light" panose="020F0302020204030204" pitchFamily="34" charset="0"/>
                <a:cs typeface="Calibri Light" panose="020F0302020204030204" pitchFamily="34" charset="0"/>
              </a:rPr>
              <a:t> – Assistance in managing conditions and making choices that support well-being</a:t>
            </a:r>
          </a:p>
          <a:p>
            <a:pPr lvl="0"/>
            <a:r>
              <a:rPr lang="en-US" dirty="0">
                <a:solidFill>
                  <a:schemeClr val="tx2">
                    <a:lumMod val="60000"/>
                    <a:lumOff val="40000"/>
                  </a:schemeClr>
                </a:solidFill>
                <a:latin typeface="Calibri Light" panose="020F0302020204030204" pitchFamily="34" charset="0"/>
                <a:cs typeface="Calibri Light" panose="020F0302020204030204" pitchFamily="34" charset="0"/>
              </a:rPr>
              <a:t>Purpose</a:t>
            </a:r>
            <a:r>
              <a:rPr lang="en-US" dirty="0">
                <a:solidFill>
                  <a:schemeClr val="tx1">
                    <a:lumMod val="65000"/>
                    <a:lumOff val="35000"/>
                  </a:schemeClr>
                </a:solidFill>
                <a:latin typeface="Calibri Light" panose="020F0302020204030204" pitchFamily="34" charset="0"/>
                <a:cs typeface="Calibri Light" panose="020F0302020204030204" pitchFamily="34" charset="0"/>
              </a:rPr>
              <a:t> – Assistance in conducting meaningful daily activities for the independence, income, and resources to participate in society</a:t>
            </a:r>
          </a:p>
          <a:p>
            <a:pPr lvl="0"/>
            <a:r>
              <a:rPr lang="en-US" dirty="0">
                <a:solidFill>
                  <a:schemeClr val="tx2">
                    <a:lumMod val="60000"/>
                    <a:lumOff val="40000"/>
                  </a:schemeClr>
                </a:solidFill>
                <a:latin typeface="Calibri Light" panose="020F0302020204030204" pitchFamily="34" charset="0"/>
                <a:cs typeface="Calibri Light" panose="020F0302020204030204" pitchFamily="34" charset="0"/>
              </a:rPr>
              <a:t>Community</a:t>
            </a:r>
            <a:r>
              <a:rPr lang="en-US" dirty="0">
                <a:solidFill>
                  <a:schemeClr val="tx1">
                    <a:lumMod val="65000"/>
                    <a:lumOff val="35000"/>
                  </a:schemeClr>
                </a:solidFill>
                <a:latin typeface="Calibri Light" panose="020F0302020204030204" pitchFamily="34" charset="0"/>
                <a:cs typeface="Calibri Light" panose="020F0302020204030204" pitchFamily="34" charset="0"/>
              </a:rPr>
              <a:t> – Assistance in building relationships and social networks</a:t>
            </a:r>
          </a:p>
          <a:p>
            <a:pPr lvl="0"/>
            <a:endParaRPr lang="en-US" dirty="0">
              <a:solidFill>
                <a:schemeClr val="tx1">
                  <a:lumMod val="65000"/>
                  <a:lumOff val="35000"/>
                </a:schemeClr>
              </a:solidFill>
            </a:endParaRPr>
          </a:p>
          <a:p>
            <a:pPr marL="0" indent="0">
              <a:buNone/>
            </a:pPr>
            <a:endParaRPr lang="en-US" dirty="0">
              <a:solidFill>
                <a:schemeClr val="tx1">
                  <a:lumMod val="65000"/>
                  <a:lumOff val="35000"/>
                </a:schemeClr>
              </a:solidFill>
              <a:latin typeface="+mj-lt"/>
            </a:endParaRPr>
          </a:p>
        </p:txBody>
      </p:sp>
      <p:pic>
        <p:nvPicPr>
          <p:cNvPr id="5122" name="Picture 2" descr="Image may contain: 3 people, people smiling, people standing and outdo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310"/>
          <a:stretch/>
        </p:blipFill>
        <p:spPr bwMode="auto">
          <a:xfrm>
            <a:off x="4877272" y="1905000"/>
            <a:ext cx="6247928"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578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43000" y="0"/>
            <a:ext cx="12649200" cy="8432800"/>
          </a:xfrm>
          <a:prstGeom prst="rect">
            <a:avLst/>
          </a:prstGeom>
        </p:spPr>
      </p:pic>
      <p:sp>
        <p:nvSpPr>
          <p:cNvPr id="2" name="Title 1"/>
          <p:cNvSpPr>
            <a:spLocks noGrp="1"/>
          </p:cNvSpPr>
          <p:nvPr>
            <p:ph type="title"/>
          </p:nvPr>
        </p:nvSpPr>
        <p:spPr>
          <a:xfrm>
            <a:off x="1524000" y="457200"/>
            <a:ext cx="9144000" cy="914400"/>
          </a:xfrm>
          <a:solidFill>
            <a:srgbClr val="002060"/>
          </a:solidFill>
        </p:spPr>
        <p:txBody>
          <a:bodyPr>
            <a:normAutofit/>
          </a:bodyPr>
          <a:lstStyle/>
          <a:p>
            <a:r>
              <a:rPr lang="nn-NO" spc="300" dirty="0">
                <a:solidFill>
                  <a:schemeClr val="bg1"/>
                </a:solidFill>
                <a:latin typeface="Tw Cen MT" panose="020B0602020104020603" pitchFamily="34" charset="0"/>
              </a:rPr>
              <a:t>VORP NETWORK</a:t>
            </a:r>
            <a:endParaRPr lang="en-US" spc="300" dirty="0">
              <a:solidFill>
                <a:schemeClr val="bg1"/>
              </a:solidFill>
              <a:latin typeface="Tw Cen MT" panose="020B0602020104020603" pitchFamily="34" charset="0"/>
            </a:endParaRPr>
          </a:p>
        </p:txBody>
      </p:sp>
      <p:sp>
        <p:nvSpPr>
          <p:cNvPr id="3" name="Text Placeholder 2"/>
          <p:cNvSpPr>
            <a:spLocks noGrp="1"/>
          </p:cNvSpPr>
          <p:nvPr>
            <p:ph type="body" idx="1"/>
          </p:nvPr>
        </p:nvSpPr>
        <p:spPr>
          <a:xfrm>
            <a:off x="2438400" y="2103962"/>
            <a:ext cx="7543800" cy="4525439"/>
          </a:xfrm>
        </p:spPr>
        <p:txBody>
          <a:bodyPr>
            <a:normAutofit/>
          </a:bodyPr>
          <a:lstStyle/>
          <a:p>
            <a:r>
              <a:rPr lang="en-US" sz="2400" dirty="0">
                <a:solidFill>
                  <a:schemeClr val="tx1">
                    <a:lumMod val="65000"/>
                    <a:lumOff val="35000"/>
                  </a:schemeClr>
                </a:solidFill>
                <a:latin typeface="Calibri Light" panose="020F0302020204030204" pitchFamily="34" charset="0"/>
                <a:cs typeface="Calibri Light" panose="020F0302020204030204" pitchFamily="34" charset="0"/>
              </a:rPr>
              <a:t>Work with local shelters and others to find temporary, transitional, and permanent housing</a:t>
            </a:r>
          </a:p>
          <a:p>
            <a:r>
              <a:rPr lang="en-US" sz="2400" dirty="0">
                <a:solidFill>
                  <a:schemeClr val="tx1">
                    <a:lumMod val="65000"/>
                    <a:lumOff val="35000"/>
                  </a:schemeClr>
                </a:solidFill>
                <a:latin typeface="Calibri Light" panose="020F0302020204030204" pitchFamily="34" charset="0"/>
                <a:cs typeface="Calibri Light" panose="020F0302020204030204" pitchFamily="34" charset="0"/>
              </a:rPr>
              <a:t>Establish a network that makes treatment options more accessible to veterans</a:t>
            </a:r>
          </a:p>
          <a:p>
            <a:r>
              <a:rPr lang="en-US" sz="2400" dirty="0">
                <a:solidFill>
                  <a:schemeClr val="tx1">
                    <a:lumMod val="65000"/>
                    <a:lumOff val="35000"/>
                  </a:schemeClr>
                </a:solidFill>
                <a:latin typeface="Calibri Light" panose="020F0302020204030204" pitchFamily="34" charset="0"/>
                <a:cs typeface="Calibri Light" panose="020F0302020204030204" pitchFamily="34" charset="0"/>
              </a:rPr>
              <a:t>Connection to benefits, employment, and education specialists </a:t>
            </a:r>
          </a:p>
          <a:p>
            <a:r>
              <a:rPr lang="en-US" sz="2400" dirty="0">
                <a:solidFill>
                  <a:schemeClr val="tx1">
                    <a:lumMod val="65000"/>
                    <a:lumOff val="35000"/>
                  </a:schemeClr>
                </a:solidFill>
                <a:latin typeface="Calibri Light" panose="020F0302020204030204" pitchFamily="34" charset="0"/>
                <a:cs typeface="Calibri Light" panose="020F0302020204030204" pitchFamily="34" charset="0"/>
              </a:rPr>
              <a:t>Educate service providers on military culture and veterans benefits</a:t>
            </a:r>
          </a:p>
          <a:p>
            <a:r>
              <a:rPr lang="en-US" sz="2400" dirty="0">
                <a:solidFill>
                  <a:schemeClr val="tx1">
                    <a:lumMod val="65000"/>
                    <a:lumOff val="35000"/>
                  </a:schemeClr>
                </a:solidFill>
                <a:latin typeface="Calibri Light" panose="020F0302020204030204" pitchFamily="34" charset="0"/>
                <a:cs typeface="Calibri Light" panose="020F0302020204030204" pitchFamily="34" charset="0"/>
              </a:rPr>
              <a:t>Law enforcement</a:t>
            </a:r>
          </a:p>
          <a:p>
            <a:pPr lvl="0"/>
            <a:endParaRPr lang="en-US" sz="2400"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buNone/>
            </a:pPr>
            <a:endParaRPr lang="en-US" sz="24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3540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6822-F566-4195-910C-3A56E05020DB}"/>
              </a:ext>
            </a:extLst>
          </p:cNvPr>
          <p:cNvSpPr>
            <a:spLocks noGrp="1"/>
          </p:cNvSpPr>
          <p:nvPr>
            <p:ph type="title"/>
          </p:nvPr>
        </p:nvSpPr>
        <p:spPr/>
        <p:txBody>
          <a:bodyPr/>
          <a:lstStyle/>
          <a:p>
            <a:r>
              <a:rPr lang="en-US" dirty="0"/>
              <a:t>1. Introductory comments</a:t>
            </a:r>
          </a:p>
        </p:txBody>
      </p:sp>
      <p:sp>
        <p:nvSpPr>
          <p:cNvPr id="3" name="Text Placeholder 2">
            <a:extLst>
              <a:ext uri="{FF2B5EF4-FFF2-40B4-BE49-F238E27FC236}">
                <a16:creationId xmlns:a16="http://schemas.microsoft.com/office/drawing/2014/main" id="{22F6551A-1443-4299-83E3-A91F71FE9673}"/>
              </a:ext>
            </a:extLst>
          </p:cNvPr>
          <p:cNvSpPr>
            <a:spLocks noGrp="1"/>
          </p:cNvSpPr>
          <p:nvPr>
            <p:ph type="body" idx="1"/>
          </p:nvPr>
        </p:nvSpPr>
        <p:spPr/>
        <p:txBody>
          <a:bodyPr/>
          <a:lstStyle/>
          <a:p>
            <a:r>
              <a:rPr lang="en-US" dirty="0"/>
              <a:t>Edward Zapala, LCSW</a:t>
            </a:r>
          </a:p>
          <a:p>
            <a:r>
              <a:rPr lang="en-US" dirty="0"/>
              <a:t>Veterans Justice Programs (VJP) Coordinator, Madison VA Hospital</a:t>
            </a:r>
          </a:p>
        </p:txBody>
      </p:sp>
    </p:spTree>
    <p:extLst>
      <p:ext uri="{BB962C8B-B14F-4D97-AF65-F5344CB8AC3E}">
        <p14:creationId xmlns:p14="http://schemas.microsoft.com/office/powerpoint/2010/main" val="162564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2"/>
          </p:nvPr>
        </p:nvGraphicFramePr>
        <p:xfrm>
          <a:off x="3982244" y="2667000"/>
          <a:ext cx="4227512" cy="3044190"/>
        </p:xfrm>
        <a:graphic>
          <a:graphicData uri="http://schemas.openxmlformats.org/drawingml/2006/table">
            <a:tbl>
              <a:tblPr>
                <a:tableStyleId>{5C22544A-7EE6-4342-B048-85BDC9FD1C3A}</a:tableStyleId>
              </a:tblPr>
              <a:tblGrid>
                <a:gridCol w="3071681">
                  <a:extLst>
                    <a:ext uri="{9D8B030D-6E8A-4147-A177-3AD203B41FA5}">
                      <a16:colId xmlns:a16="http://schemas.microsoft.com/office/drawing/2014/main" val="20000"/>
                    </a:ext>
                  </a:extLst>
                </a:gridCol>
                <a:gridCol w="1155831">
                  <a:extLst>
                    <a:ext uri="{9D8B030D-6E8A-4147-A177-3AD203B41FA5}">
                      <a16:colId xmlns:a16="http://schemas.microsoft.com/office/drawing/2014/main" val="20001"/>
                    </a:ext>
                  </a:extLst>
                </a:gridCol>
              </a:tblGrid>
              <a:tr h="328930">
                <a:tc gridSpan="2">
                  <a:txBody>
                    <a:bodyPr/>
                    <a:lstStyle/>
                    <a:p>
                      <a:pPr algn="ctr" fontAlgn="b"/>
                      <a:r>
                        <a:rPr lang="en-US" sz="2800" b="1" u="none" strike="noStrike" dirty="0">
                          <a:solidFill>
                            <a:schemeClr val="bg1">
                              <a:lumMod val="95000"/>
                            </a:schemeClr>
                          </a:solidFill>
                          <a:effectLst/>
                        </a:rPr>
                        <a:t>As</a:t>
                      </a:r>
                      <a:r>
                        <a:rPr lang="en-US" sz="2800" b="1" u="none" strike="noStrike" baseline="0" dirty="0">
                          <a:solidFill>
                            <a:schemeClr val="bg1">
                              <a:lumMod val="95000"/>
                            </a:schemeClr>
                          </a:solidFill>
                          <a:effectLst/>
                        </a:rPr>
                        <a:t> of March 2, 2020</a:t>
                      </a:r>
                      <a:endParaRPr lang="en-US" sz="2800" b="1" i="0" u="none" strike="noStrike" dirty="0">
                        <a:solidFill>
                          <a:schemeClr val="bg1">
                            <a:lumMod val="95000"/>
                          </a:schemeClr>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10000"/>
                  </a:ext>
                </a:extLst>
              </a:tr>
              <a:tr h="328930">
                <a:tc>
                  <a:txBody>
                    <a:bodyPr/>
                    <a:lstStyle/>
                    <a:p>
                      <a:pPr algn="l" fontAlgn="b"/>
                      <a:r>
                        <a:rPr lang="en-US" sz="2800" b="1" u="none" strike="noStrike" dirty="0">
                          <a:solidFill>
                            <a:schemeClr val="tx1">
                              <a:lumMod val="75000"/>
                              <a:lumOff val="25000"/>
                            </a:schemeClr>
                          </a:solidFill>
                          <a:effectLst/>
                          <a:latin typeface="+mj-lt"/>
                        </a:rPr>
                        <a:t> Contacts</a:t>
                      </a:r>
                      <a:endParaRPr lang="en-US" sz="2800" b="1" i="0" u="none" strike="noStrike" dirty="0">
                        <a:solidFill>
                          <a:schemeClr val="tx1">
                            <a:lumMod val="75000"/>
                            <a:lumOff val="25000"/>
                          </a:schemeClr>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tx1">
                              <a:lumMod val="75000"/>
                              <a:lumOff val="25000"/>
                            </a:schemeClr>
                          </a:solidFill>
                          <a:effectLst/>
                          <a:latin typeface="+mj-lt"/>
                        </a:rPr>
                        <a:t>664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8930">
                <a:tc>
                  <a:txBody>
                    <a:bodyPr/>
                    <a:lstStyle/>
                    <a:p>
                      <a:pPr algn="l" fontAlgn="b"/>
                      <a:r>
                        <a:rPr lang="en-US" sz="2800" b="1" u="none" strike="noStrike" dirty="0">
                          <a:solidFill>
                            <a:schemeClr val="tx1">
                              <a:lumMod val="75000"/>
                              <a:lumOff val="25000"/>
                            </a:schemeClr>
                          </a:solidFill>
                          <a:effectLst/>
                          <a:latin typeface="+mj-lt"/>
                        </a:rPr>
                        <a:t> Referral Enrollees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tx1">
                              <a:lumMod val="75000"/>
                              <a:lumOff val="25000"/>
                            </a:schemeClr>
                          </a:solidFill>
                          <a:effectLst/>
                          <a:latin typeface="+mj-lt"/>
                        </a:rPr>
                        <a:t>547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289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800" b="1" i="0" u="none" strike="noStrike" dirty="0">
                          <a:solidFill>
                            <a:schemeClr val="tx1">
                              <a:lumMod val="75000"/>
                              <a:lumOff val="25000"/>
                            </a:schemeClr>
                          </a:solidFill>
                          <a:effectLst/>
                          <a:latin typeface="+mj-lt"/>
                        </a:rPr>
                        <a:t> </a:t>
                      </a:r>
                      <a:r>
                        <a:rPr lang="en-US" sz="2800" b="1" u="none" strike="noStrike" kern="1200" dirty="0">
                          <a:solidFill>
                            <a:schemeClr val="tx1">
                              <a:lumMod val="75000"/>
                              <a:lumOff val="25000"/>
                            </a:schemeClr>
                          </a:solidFill>
                          <a:effectLst/>
                          <a:latin typeface="+mn-lt"/>
                          <a:ea typeface="+mn-ea"/>
                          <a:cs typeface="+mn-cs"/>
                        </a:rPr>
                        <a:t>Recovery Enrollees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tx1">
                              <a:lumMod val="75000"/>
                              <a:lumOff val="25000"/>
                            </a:schemeClr>
                          </a:solidFill>
                          <a:effectLst/>
                          <a:latin typeface="+mj-lt"/>
                        </a:rPr>
                        <a:t>223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8930">
                <a:tc>
                  <a:txBody>
                    <a:bodyPr/>
                    <a:lstStyle/>
                    <a:p>
                      <a:pPr algn="l" fontAlgn="b"/>
                      <a:r>
                        <a:rPr lang="en-US" sz="2800" b="1" u="none" strike="noStrike" dirty="0">
                          <a:solidFill>
                            <a:schemeClr val="tx1">
                              <a:lumMod val="75000"/>
                              <a:lumOff val="25000"/>
                            </a:schemeClr>
                          </a:solidFill>
                          <a:effectLst/>
                          <a:latin typeface="+mj-lt"/>
                        </a:rPr>
                        <a:t> Services</a:t>
                      </a:r>
                      <a:endParaRPr lang="en-US" sz="2800" b="1" i="0" u="none" strike="noStrike" dirty="0">
                        <a:solidFill>
                          <a:schemeClr val="tx1">
                            <a:lumMod val="75000"/>
                            <a:lumOff val="25000"/>
                          </a:schemeClr>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tx1">
                              <a:lumMod val="75000"/>
                              <a:lumOff val="25000"/>
                            </a:schemeClr>
                          </a:solidFill>
                          <a:effectLst/>
                          <a:latin typeface="+mj-lt"/>
                        </a:rPr>
                        <a:t>3894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8930">
                <a:tc>
                  <a:txBody>
                    <a:bodyPr/>
                    <a:lstStyle/>
                    <a:p>
                      <a:pPr algn="l" fontAlgn="b"/>
                      <a:r>
                        <a:rPr lang="en-US" sz="2800" b="1" u="none" strike="noStrike" dirty="0">
                          <a:solidFill>
                            <a:schemeClr val="tx1">
                              <a:lumMod val="75000"/>
                              <a:lumOff val="25000"/>
                            </a:schemeClr>
                          </a:solidFill>
                          <a:effectLst/>
                          <a:latin typeface="+mj-lt"/>
                        </a:rPr>
                        <a:t> Referrals</a:t>
                      </a:r>
                      <a:endParaRPr lang="en-US" sz="2800" b="1" i="0" u="none" strike="noStrike" dirty="0">
                        <a:solidFill>
                          <a:schemeClr val="tx1">
                            <a:lumMod val="75000"/>
                            <a:lumOff val="25000"/>
                          </a:schemeClr>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tx1">
                              <a:lumMod val="75000"/>
                              <a:lumOff val="25000"/>
                            </a:schemeClr>
                          </a:solidFill>
                          <a:effectLst/>
                          <a:latin typeface="+mj-lt"/>
                        </a:rPr>
                        <a:t>1964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7" name="Title 1"/>
          <p:cNvSpPr>
            <a:spLocks noGrp="1"/>
          </p:cNvSpPr>
          <p:nvPr>
            <p:ph type="title"/>
          </p:nvPr>
        </p:nvSpPr>
        <p:spPr>
          <a:xfrm>
            <a:off x="1524000" y="457200"/>
            <a:ext cx="9144000" cy="914400"/>
          </a:xfrm>
          <a:solidFill>
            <a:srgbClr val="002060"/>
          </a:solidFill>
        </p:spPr>
        <p:txBody>
          <a:bodyPr>
            <a:normAutofit/>
          </a:bodyPr>
          <a:lstStyle/>
          <a:p>
            <a:r>
              <a:rPr lang="en-US" spc="300" dirty="0">
                <a:solidFill>
                  <a:schemeClr val="bg1"/>
                </a:solidFill>
                <a:latin typeface="Tw Cen MT" panose="020B0602020104020603" pitchFamily="34" charset="0"/>
              </a:rPr>
              <a:t>VORP DATA</a:t>
            </a:r>
          </a:p>
        </p:txBody>
      </p:sp>
    </p:spTree>
    <p:extLst>
      <p:ext uri="{BB962C8B-B14F-4D97-AF65-F5344CB8AC3E}">
        <p14:creationId xmlns:p14="http://schemas.microsoft.com/office/powerpoint/2010/main" val="3268605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16870" y="-152400"/>
            <a:ext cx="13113530" cy="8743335"/>
          </a:xfrm>
          <a:prstGeom prst="rect">
            <a:avLst/>
          </a:prstGeom>
        </p:spPr>
      </p:pic>
      <p:sp>
        <p:nvSpPr>
          <p:cNvPr id="2" name="Title 1"/>
          <p:cNvSpPr>
            <a:spLocks noGrp="1"/>
          </p:cNvSpPr>
          <p:nvPr>
            <p:ph type="title"/>
          </p:nvPr>
        </p:nvSpPr>
        <p:spPr>
          <a:xfrm>
            <a:off x="1524000" y="457200"/>
            <a:ext cx="9144000" cy="914400"/>
          </a:xfrm>
          <a:solidFill>
            <a:srgbClr val="002060"/>
          </a:solidFill>
        </p:spPr>
        <p:txBody>
          <a:bodyPr>
            <a:normAutofit fontScale="90000"/>
          </a:bodyPr>
          <a:lstStyle/>
          <a:p>
            <a:r>
              <a:rPr lang="nn-NO" spc="300" dirty="0">
                <a:solidFill>
                  <a:schemeClr val="bg1"/>
                </a:solidFill>
                <a:latin typeface="Tw Cen MT" panose="020B0602020104020603" pitchFamily="34" charset="0"/>
              </a:rPr>
              <a:t>VORP COMMUNITY PARTNERSHIP EXAMPLES</a:t>
            </a:r>
            <a:endParaRPr lang="en-US" spc="300" dirty="0">
              <a:solidFill>
                <a:schemeClr val="bg1"/>
              </a:solidFill>
              <a:latin typeface="Tw Cen MT" panose="020B0602020104020603" pitchFamily="34" charset="0"/>
            </a:endParaRPr>
          </a:p>
        </p:txBody>
      </p:sp>
      <p:sp>
        <p:nvSpPr>
          <p:cNvPr id="3" name="Text Placeholder 2"/>
          <p:cNvSpPr>
            <a:spLocks noGrp="1"/>
          </p:cNvSpPr>
          <p:nvPr>
            <p:ph type="body" idx="1"/>
          </p:nvPr>
        </p:nvSpPr>
        <p:spPr>
          <a:xfrm>
            <a:off x="2286000" y="2133600"/>
            <a:ext cx="7924800" cy="3886200"/>
          </a:xfrm>
        </p:spPr>
        <p:txBody>
          <a:bodyPr>
            <a:noAutofit/>
          </a:bodyPr>
          <a:lstStyle/>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County/Tribal Veterans Service Officers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HUD – VA Supportive Housing (HUD-VASH), Supportive Services for Veteran Families (SSVF), and other housing programs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USDVA Medical Centers, Community-Based Outpatient Clinics, </a:t>
            </a:r>
            <a:br>
              <a:rPr lang="en-US" sz="2000" dirty="0">
                <a:solidFill>
                  <a:schemeClr val="tx1">
                    <a:lumMod val="65000"/>
                    <a:lumOff val="35000"/>
                  </a:schemeClr>
                </a:solidFill>
                <a:latin typeface="Calibri Light" panose="020F0302020204030204" pitchFamily="34" charset="0"/>
                <a:cs typeface="Calibri Light" panose="020F0302020204030204" pitchFamily="34" charset="0"/>
              </a:rPr>
            </a:br>
            <a:r>
              <a:rPr lang="en-US" sz="2000" dirty="0">
                <a:solidFill>
                  <a:schemeClr val="tx1">
                    <a:lumMod val="65000"/>
                    <a:lumOff val="35000"/>
                  </a:schemeClr>
                </a:solidFill>
                <a:latin typeface="Calibri Light" panose="020F0302020204030204" pitchFamily="34" charset="0"/>
                <a:cs typeface="Calibri Light" panose="020F0302020204030204" pitchFamily="34" charset="0"/>
              </a:rPr>
              <a:t>and Vet Centers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Private and non-profit clinics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County behavioral health services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Heat for Heroes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American Red Cross</a:t>
            </a:r>
          </a:p>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DVOPs</a:t>
            </a:r>
          </a:p>
        </p:txBody>
      </p:sp>
    </p:spTree>
    <p:extLst>
      <p:ext uri="{BB962C8B-B14F-4D97-AF65-F5344CB8AC3E}">
        <p14:creationId xmlns:p14="http://schemas.microsoft.com/office/powerpoint/2010/main" val="2910459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95DCDB-3D9A-4F15-A81F-B35957B661A3}"/>
              </a:ext>
            </a:extLst>
          </p:cNvPr>
          <p:cNvPicPr>
            <a:picLocks noChangeAspect="1"/>
          </p:cNvPicPr>
          <p:nvPr/>
        </p:nvPicPr>
        <p:blipFill>
          <a:blip r:embed="rId2"/>
          <a:stretch>
            <a:fillRect/>
          </a:stretch>
        </p:blipFill>
        <p:spPr>
          <a:xfrm>
            <a:off x="3336830" y="0"/>
            <a:ext cx="5518339" cy="6858000"/>
          </a:xfrm>
          <a:prstGeom prst="rect">
            <a:avLst/>
          </a:prstGeom>
        </p:spPr>
      </p:pic>
    </p:spTree>
    <p:extLst>
      <p:ext uri="{BB962C8B-B14F-4D97-AF65-F5344CB8AC3E}">
        <p14:creationId xmlns:p14="http://schemas.microsoft.com/office/powerpoint/2010/main" val="3847782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15F34-B885-45A0-8AF1-E683572662A7}"/>
              </a:ext>
            </a:extLst>
          </p:cNvPr>
          <p:cNvSpPr>
            <a:spLocks noGrp="1"/>
          </p:cNvSpPr>
          <p:nvPr>
            <p:ph type="title"/>
          </p:nvPr>
        </p:nvSpPr>
        <p:spPr/>
        <p:txBody>
          <a:bodyPr/>
          <a:lstStyle/>
          <a:p>
            <a:r>
              <a:rPr lang="en-US" dirty="0"/>
              <a:t>VA Community Care Options </a:t>
            </a:r>
            <a:br>
              <a:rPr lang="en-US" dirty="0"/>
            </a:br>
            <a:endParaRPr lang="en-US" dirty="0"/>
          </a:p>
        </p:txBody>
      </p:sp>
      <p:sp>
        <p:nvSpPr>
          <p:cNvPr id="3" name="Text Placeholder 2">
            <a:extLst>
              <a:ext uri="{FF2B5EF4-FFF2-40B4-BE49-F238E27FC236}">
                <a16:creationId xmlns:a16="http://schemas.microsoft.com/office/drawing/2014/main" id="{B2B122A1-077A-4B7E-8BF2-8A4FE23A9C2F}"/>
              </a:ext>
            </a:extLst>
          </p:cNvPr>
          <p:cNvSpPr>
            <a:spLocks noGrp="1"/>
          </p:cNvSpPr>
          <p:nvPr>
            <p:ph type="body" idx="1"/>
          </p:nvPr>
        </p:nvSpPr>
        <p:spPr/>
        <p:txBody>
          <a:bodyPr/>
          <a:lstStyle/>
          <a:p>
            <a:r>
              <a:rPr lang="en-US" dirty="0"/>
              <a:t>Abigail Ziebell, LCSW, CSAC</a:t>
            </a:r>
          </a:p>
          <a:p>
            <a:r>
              <a:rPr lang="en-US" dirty="0"/>
              <a:t>Veteran Justice Program/Milwaukee VAMC</a:t>
            </a:r>
          </a:p>
          <a:p>
            <a:endParaRPr lang="en-US" dirty="0"/>
          </a:p>
        </p:txBody>
      </p:sp>
    </p:spTree>
    <p:extLst>
      <p:ext uri="{BB962C8B-B14F-4D97-AF65-F5344CB8AC3E}">
        <p14:creationId xmlns:p14="http://schemas.microsoft.com/office/powerpoint/2010/main" val="344791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B2E96-66D0-4BB8-9EAD-0B74F3C2B433}"/>
              </a:ext>
            </a:extLst>
          </p:cNvPr>
          <p:cNvSpPr>
            <a:spLocks noGrp="1"/>
          </p:cNvSpPr>
          <p:nvPr>
            <p:ph type="title"/>
          </p:nvPr>
        </p:nvSpPr>
        <p:spPr/>
        <p:txBody>
          <a:bodyPr/>
          <a:lstStyle/>
          <a:p>
            <a:r>
              <a:rPr lang="en-US" dirty="0"/>
              <a:t>Partnering with Resources</a:t>
            </a:r>
            <a:br>
              <a:rPr lang="en-US" dirty="0"/>
            </a:br>
            <a:r>
              <a:rPr lang="en-US" dirty="0"/>
              <a:t>VA’s office of Community Care</a:t>
            </a:r>
          </a:p>
        </p:txBody>
      </p:sp>
      <p:sp>
        <p:nvSpPr>
          <p:cNvPr id="3" name="Content Placeholder 2">
            <a:extLst>
              <a:ext uri="{FF2B5EF4-FFF2-40B4-BE49-F238E27FC236}">
                <a16:creationId xmlns:a16="http://schemas.microsoft.com/office/drawing/2014/main" id="{2D344F2F-97B8-44CA-BBE0-C5E251EC53AE}"/>
              </a:ext>
            </a:extLst>
          </p:cNvPr>
          <p:cNvSpPr>
            <a:spLocks noGrp="1"/>
          </p:cNvSpPr>
          <p:nvPr>
            <p:ph idx="1"/>
          </p:nvPr>
        </p:nvSpPr>
        <p:spPr/>
        <p:txBody>
          <a:bodyPr>
            <a:normAutofit lnSpcReduction="10000"/>
          </a:bodyPr>
          <a:lstStyle/>
          <a:p>
            <a:r>
              <a:rPr lang="en-US" dirty="0"/>
              <a:t>Eligibility Criterion (Must be eligible for VA Care)</a:t>
            </a:r>
          </a:p>
          <a:p>
            <a:pPr lvl="1"/>
            <a:r>
              <a:rPr lang="en-US" dirty="0"/>
              <a:t>Veteran needs a service not available at VA Medical Center or clinic</a:t>
            </a:r>
          </a:p>
          <a:p>
            <a:pPr lvl="1"/>
            <a:r>
              <a:rPr lang="en-US" dirty="0"/>
              <a:t>Veteran lives in a US state or territory that does not have a VA facility</a:t>
            </a:r>
          </a:p>
          <a:p>
            <a:pPr lvl="1"/>
            <a:r>
              <a:rPr lang="en-US" dirty="0"/>
              <a:t>Veteran qualified in the ‘grandfathered’ provision of related to distance eligibility (greater than 40 miles from the facility) prior to the Mission Act being signed into law</a:t>
            </a:r>
          </a:p>
          <a:p>
            <a:pPr lvl="1"/>
            <a:r>
              <a:rPr lang="en-US" dirty="0"/>
              <a:t>VA cannot furnish care within certain designated Access standards</a:t>
            </a:r>
          </a:p>
          <a:p>
            <a:pPr lvl="2"/>
            <a:r>
              <a:rPr lang="en-US" dirty="0"/>
              <a:t>30 minute drive time for ‘general’ appointments; 60 minute drive time for specialty care</a:t>
            </a:r>
          </a:p>
          <a:p>
            <a:pPr lvl="2"/>
            <a:r>
              <a:rPr lang="en-US" dirty="0"/>
              <a:t>Wait time for general appt. is greater than 20 days; wait time for specialty appointment is greater than 28 days</a:t>
            </a:r>
          </a:p>
          <a:p>
            <a:pPr lvl="1"/>
            <a:r>
              <a:rPr lang="en-US" dirty="0"/>
              <a:t>It is in the Veteran’s Best medical Interest (example: VA provider feels the Veteran would benefit from seeing a particular specialist)</a:t>
            </a:r>
          </a:p>
        </p:txBody>
      </p:sp>
    </p:spTree>
    <p:extLst>
      <p:ext uri="{BB962C8B-B14F-4D97-AF65-F5344CB8AC3E}">
        <p14:creationId xmlns:p14="http://schemas.microsoft.com/office/powerpoint/2010/main" val="2623331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AD24-C31E-4ADC-B379-93FB7F643877}"/>
              </a:ext>
            </a:extLst>
          </p:cNvPr>
          <p:cNvSpPr>
            <a:spLocks noGrp="1"/>
          </p:cNvSpPr>
          <p:nvPr>
            <p:ph type="title"/>
          </p:nvPr>
        </p:nvSpPr>
        <p:spPr/>
        <p:txBody>
          <a:bodyPr/>
          <a:lstStyle/>
          <a:p>
            <a:r>
              <a:rPr lang="en-US" dirty="0"/>
              <a:t>Partnering with Resources</a:t>
            </a:r>
            <a:br>
              <a:rPr lang="en-US" dirty="0"/>
            </a:br>
            <a:r>
              <a:rPr lang="en-US" dirty="0"/>
              <a:t>Office of Community Care</a:t>
            </a:r>
          </a:p>
        </p:txBody>
      </p:sp>
      <p:sp>
        <p:nvSpPr>
          <p:cNvPr id="3" name="Content Placeholder 2">
            <a:extLst>
              <a:ext uri="{FF2B5EF4-FFF2-40B4-BE49-F238E27FC236}">
                <a16:creationId xmlns:a16="http://schemas.microsoft.com/office/drawing/2014/main" id="{45377BE4-24AA-4D48-B83C-7654F033689A}"/>
              </a:ext>
            </a:extLst>
          </p:cNvPr>
          <p:cNvSpPr>
            <a:spLocks noGrp="1"/>
          </p:cNvSpPr>
          <p:nvPr>
            <p:ph idx="1"/>
          </p:nvPr>
        </p:nvSpPr>
        <p:spPr/>
        <p:txBody>
          <a:bodyPr/>
          <a:lstStyle/>
          <a:p>
            <a:r>
              <a:rPr lang="en-US" dirty="0"/>
              <a:t>A Veteran has been referred into Community Care, now what?</a:t>
            </a:r>
          </a:p>
          <a:p>
            <a:pPr lvl="1"/>
            <a:r>
              <a:rPr lang="en-US" sz="1800" dirty="0"/>
              <a:t>Consults are expected to be reviewed by VA staff within 7 days of entry</a:t>
            </a:r>
          </a:p>
          <a:p>
            <a:pPr lvl="1"/>
            <a:r>
              <a:rPr lang="en-US" sz="1800" dirty="0"/>
              <a:t>First appointment (if approved) should be scheduled within 30 days </a:t>
            </a:r>
          </a:p>
          <a:p>
            <a:pPr lvl="1"/>
            <a:r>
              <a:rPr lang="en-US" sz="1800" dirty="0"/>
              <a:t>Office of community Care staff will assist the Veteran, or the referring provider, with information on which community care facilities are considered in-network</a:t>
            </a:r>
          </a:p>
          <a:p>
            <a:pPr lvl="1"/>
            <a:r>
              <a:rPr lang="en-US" sz="1800" dirty="0"/>
              <a:t>Community care providers sends the claim/bill to a Third Party administrator for payment of services</a:t>
            </a:r>
          </a:p>
          <a:p>
            <a:pPr lvl="2"/>
            <a:r>
              <a:rPr lang="en-US" sz="1600" dirty="0"/>
              <a:t>Optum</a:t>
            </a:r>
          </a:p>
        </p:txBody>
      </p:sp>
    </p:spTree>
    <p:extLst>
      <p:ext uri="{BB962C8B-B14F-4D97-AF65-F5344CB8AC3E}">
        <p14:creationId xmlns:p14="http://schemas.microsoft.com/office/powerpoint/2010/main" val="4100590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832D2-36B0-4EBB-A4D2-E013C4EC82A8}"/>
              </a:ext>
            </a:extLst>
          </p:cNvPr>
          <p:cNvSpPr>
            <a:spLocks noGrp="1"/>
          </p:cNvSpPr>
          <p:nvPr>
            <p:ph type="title"/>
          </p:nvPr>
        </p:nvSpPr>
        <p:spPr/>
        <p:txBody>
          <a:bodyPr/>
          <a:lstStyle/>
          <a:p>
            <a:r>
              <a:rPr lang="en-US" dirty="0"/>
              <a:t>Civil legal assistance (such as Medical Legal Partnerships)</a:t>
            </a:r>
          </a:p>
        </p:txBody>
      </p:sp>
      <p:sp>
        <p:nvSpPr>
          <p:cNvPr id="3" name="Text Placeholder 2">
            <a:extLst>
              <a:ext uri="{FF2B5EF4-FFF2-40B4-BE49-F238E27FC236}">
                <a16:creationId xmlns:a16="http://schemas.microsoft.com/office/drawing/2014/main" id="{740002EE-25AE-45C6-9819-4BAAE51ADB23}"/>
              </a:ext>
            </a:extLst>
          </p:cNvPr>
          <p:cNvSpPr>
            <a:spLocks noGrp="1"/>
          </p:cNvSpPr>
          <p:nvPr>
            <p:ph type="body" idx="1"/>
          </p:nvPr>
        </p:nvSpPr>
        <p:spPr/>
        <p:txBody>
          <a:bodyPr/>
          <a:lstStyle/>
          <a:p>
            <a:r>
              <a:rPr lang="en-US" dirty="0"/>
              <a:t>Edward Zapala, LCSW</a:t>
            </a:r>
          </a:p>
          <a:p>
            <a:r>
              <a:rPr lang="en-US" dirty="0"/>
              <a:t>Veterans Justice Programs Coordinator (Madison VA Hosp.)</a:t>
            </a:r>
          </a:p>
        </p:txBody>
      </p:sp>
    </p:spTree>
    <p:extLst>
      <p:ext uri="{BB962C8B-B14F-4D97-AF65-F5344CB8AC3E}">
        <p14:creationId xmlns:p14="http://schemas.microsoft.com/office/powerpoint/2010/main" val="4120723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D7B-528D-4B88-B08C-DC049E8D73AD}"/>
              </a:ext>
            </a:extLst>
          </p:cNvPr>
          <p:cNvSpPr>
            <a:spLocks noGrp="1"/>
          </p:cNvSpPr>
          <p:nvPr>
            <p:ph type="title"/>
          </p:nvPr>
        </p:nvSpPr>
        <p:spPr/>
        <p:txBody>
          <a:bodyPr/>
          <a:lstStyle/>
          <a:p>
            <a:r>
              <a:rPr lang="en-US" dirty="0"/>
              <a:t>Veteran Civil Legal Clinic</a:t>
            </a:r>
          </a:p>
        </p:txBody>
      </p:sp>
      <p:sp>
        <p:nvSpPr>
          <p:cNvPr id="3" name="Content Placeholder 2">
            <a:extLst>
              <a:ext uri="{FF2B5EF4-FFF2-40B4-BE49-F238E27FC236}">
                <a16:creationId xmlns:a16="http://schemas.microsoft.com/office/drawing/2014/main" id="{2DD70C08-AB6A-432F-BFB1-D1EA712D3F78}"/>
              </a:ext>
            </a:extLst>
          </p:cNvPr>
          <p:cNvSpPr>
            <a:spLocks noGrp="1"/>
          </p:cNvSpPr>
          <p:nvPr>
            <p:ph idx="1"/>
          </p:nvPr>
        </p:nvSpPr>
        <p:spPr/>
        <p:txBody>
          <a:bodyPr>
            <a:normAutofit/>
          </a:bodyPr>
          <a:lstStyle/>
          <a:p>
            <a:r>
              <a:rPr lang="en-US" dirty="0"/>
              <a:t>For criminal issues, there are Public Defenders or court-appointed attorneys, etc. but what about for civil legal issues?</a:t>
            </a:r>
          </a:p>
          <a:p>
            <a:r>
              <a:rPr lang="en-US" dirty="0"/>
              <a:t>How many of YOUR clients?</a:t>
            </a:r>
          </a:p>
          <a:p>
            <a:r>
              <a:rPr lang="en-US" dirty="0"/>
              <a:t>… “free walk-in legal clinic that serves low-income veterans and their families. Volunteer attorneys, along with paralegals and law students, provide brief legal advice, information and referrals on a variety of civil legal matters. Additionally, staff from the …County Veterans Service Office provides information about military benefits and other resources available to veterans….”</a:t>
            </a:r>
          </a:p>
          <a:p>
            <a:r>
              <a:rPr lang="en-US" dirty="0"/>
              <a:t>Sometimes hosted at VA Hospitals</a:t>
            </a:r>
          </a:p>
          <a:p>
            <a:r>
              <a:rPr lang="en-US" dirty="0"/>
              <a:t>State Bar, Law School, CVSO, VA Hospital…</a:t>
            </a:r>
          </a:p>
          <a:p>
            <a:endParaRPr lang="en-US" dirty="0"/>
          </a:p>
        </p:txBody>
      </p:sp>
      <p:sp>
        <p:nvSpPr>
          <p:cNvPr id="4" name="Footer Placeholder 3">
            <a:extLst>
              <a:ext uri="{FF2B5EF4-FFF2-40B4-BE49-F238E27FC236}">
                <a16:creationId xmlns:a16="http://schemas.microsoft.com/office/drawing/2014/main" id="{B4EE9CAE-71CB-46E1-9730-36638EA6273B}"/>
              </a:ext>
            </a:extLst>
          </p:cNvPr>
          <p:cNvSpPr>
            <a:spLocks noGrp="1"/>
          </p:cNvSpPr>
          <p:nvPr>
            <p:ph type="ftr" sz="quarter" idx="11"/>
          </p:nvPr>
        </p:nvSpPr>
        <p:spPr/>
        <p:txBody>
          <a:bodyPr/>
          <a:lstStyle/>
          <a:p>
            <a:r>
              <a:rPr lang="en-US" dirty="0"/>
              <a:t>https://law.wisc.edu/probono/veteranslawcenter/index.html</a:t>
            </a:r>
          </a:p>
        </p:txBody>
      </p:sp>
    </p:spTree>
    <p:extLst>
      <p:ext uri="{BB962C8B-B14F-4D97-AF65-F5344CB8AC3E}">
        <p14:creationId xmlns:p14="http://schemas.microsoft.com/office/powerpoint/2010/main" val="415440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1A4A-D4B3-4531-95C9-2FF302A63984}"/>
              </a:ext>
            </a:extLst>
          </p:cNvPr>
          <p:cNvSpPr>
            <a:spLocks noGrp="1"/>
          </p:cNvSpPr>
          <p:nvPr>
            <p:ph type="title"/>
          </p:nvPr>
        </p:nvSpPr>
        <p:spPr>
          <a:xfrm>
            <a:off x="2592925" y="624110"/>
            <a:ext cx="8911687" cy="776427"/>
          </a:xfrm>
        </p:spPr>
        <p:txBody>
          <a:bodyPr/>
          <a:lstStyle/>
          <a:p>
            <a:r>
              <a:rPr lang="en-US" dirty="0"/>
              <a:t>Medical-Legal Partnerships </a:t>
            </a:r>
            <a:r>
              <a:rPr lang="en-US" dirty="0">
                <a:hlinkClick r:id="rId3"/>
              </a:rPr>
              <a:t>video</a:t>
            </a:r>
            <a:endParaRPr lang="en-US" dirty="0"/>
          </a:p>
        </p:txBody>
      </p:sp>
      <p:sp>
        <p:nvSpPr>
          <p:cNvPr id="3" name="Content Placeholder 2">
            <a:extLst>
              <a:ext uri="{FF2B5EF4-FFF2-40B4-BE49-F238E27FC236}">
                <a16:creationId xmlns:a16="http://schemas.microsoft.com/office/drawing/2014/main" id="{74963286-413E-4EC0-9FFD-17CF28CE706D}"/>
              </a:ext>
            </a:extLst>
          </p:cNvPr>
          <p:cNvSpPr>
            <a:spLocks noGrp="1"/>
          </p:cNvSpPr>
          <p:nvPr>
            <p:ph idx="1"/>
          </p:nvPr>
        </p:nvSpPr>
        <p:spPr>
          <a:xfrm>
            <a:off x="2589212" y="2152890"/>
            <a:ext cx="8915400" cy="3758331"/>
          </a:xfrm>
        </p:spPr>
        <p:txBody>
          <a:bodyPr/>
          <a:lstStyle/>
          <a:p>
            <a:r>
              <a:rPr lang="en-US" b="1" dirty="0"/>
              <a:t>“Lawyers as Specialists on the Health Care Team” </a:t>
            </a:r>
            <a:r>
              <a:rPr lang="en-US" dirty="0"/>
              <a:t>(https://medical-legalpartnership.org/)</a:t>
            </a:r>
          </a:p>
          <a:p>
            <a:r>
              <a:rPr lang="en-US" dirty="0"/>
              <a:t>“lawyers are integrated into healthcare settings to help patients resolve civil legal issues that may affect their health or access to healthcare and social services.”</a:t>
            </a:r>
          </a:p>
          <a:p>
            <a:r>
              <a:rPr lang="en-US" dirty="0"/>
              <a:t>Nearly 300 in U.S., 15 with VA (as of 2017)</a:t>
            </a:r>
          </a:p>
          <a:p>
            <a:r>
              <a:rPr lang="en-US" dirty="0"/>
              <a:t> Study of 4 sites in CT &amp; NY from 2014-2016 serving </a:t>
            </a:r>
            <a:r>
              <a:rPr lang="en-US" b="1" u="sng" dirty="0"/>
              <a:t>950 Veterans </a:t>
            </a:r>
            <a:r>
              <a:rPr lang="en-US" dirty="0"/>
              <a:t>found…</a:t>
            </a:r>
          </a:p>
          <a:p>
            <a:r>
              <a:rPr lang="en-US" dirty="0"/>
              <a:t>Most common problems:  housing, VA benefits, &amp; family/consumer issues</a:t>
            </a:r>
          </a:p>
          <a:p>
            <a:r>
              <a:rPr lang="en-US" dirty="0"/>
              <a:t>Of those followed for 1 yr., </a:t>
            </a:r>
            <a:r>
              <a:rPr lang="en-US" b="1" dirty="0"/>
              <a:t>“significant improvements in housing, income, and mental health”</a:t>
            </a:r>
            <a:r>
              <a:rPr lang="en-US" dirty="0"/>
              <a:t> were observed; </a:t>
            </a:r>
            <a:r>
              <a:rPr lang="en-US" u="sng" dirty="0"/>
              <a:t>didn’t require legal goals to be met</a:t>
            </a:r>
          </a:p>
          <a:p>
            <a:endParaRPr lang="en-US" u="sng" dirty="0"/>
          </a:p>
          <a:p>
            <a:endParaRPr lang="en-US" u="sng" dirty="0"/>
          </a:p>
        </p:txBody>
      </p:sp>
      <p:sp>
        <p:nvSpPr>
          <p:cNvPr id="4" name="Footer Placeholder 3">
            <a:extLst>
              <a:ext uri="{FF2B5EF4-FFF2-40B4-BE49-F238E27FC236}">
                <a16:creationId xmlns:a16="http://schemas.microsoft.com/office/drawing/2014/main" id="{70CD0D08-FE5A-400C-B8D7-7B6EB2A4D851}"/>
              </a:ext>
            </a:extLst>
          </p:cNvPr>
          <p:cNvSpPr>
            <a:spLocks noGrp="1"/>
          </p:cNvSpPr>
          <p:nvPr>
            <p:ph type="ftr" sz="quarter" idx="11"/>
          </p:nvPr>
        </p:nvSpPr>
        <p:spPr/>
        <p:txBody>
          <a:bodyPr/>
          <a:lstStyle/>
          <a:p>
            <a:r>
              <a:rPr lang="en-US" dirty="0"/>
              <a:t>Tsai et. al., 2017</a:t>
            </a:r>
          </a:p>
        </p:txBody>
      </p:sp>
    </p:spTree>
    <p:extLst>
      <p:ext uri="{BB962C8B-B14F-4D97-AF65-F5344CB8AC3E}">
        <p14:creationId xmlns:p14="http://schemas.microsoft.com/office/powerpoint/2010/main" val="250958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4C787-8262-4EAF-866D-A09567FB283D}"/>
              </a:ext>
            </a:extLst>
          </p:cNvPr>
          <p:cNvSpPr>
            <a:spLocks noGrp="1"/>
          </p:cNvSpPr>
          <p:nvPr>
            <p:ph type="title"/>
          </p:nvPr>
        </p:nvSpPr>
        <p:spPr/>
        <p:txBody>
          <a:bodyPr/>
          <a:lstStyle/>
          <a:p>
            <a:r>
              <a:rPr lang="en-US" dirty="0"/>
              <a:t>Medical-Legal Partnerships, cont.</a:t>
            </a:r>
          </a:p>
        </p:txBody>
      </p:sp>
      <p:sp>
        <p:nvSpPr>
          <p:cNvPr id="3" name="Content Placeholder 2">
            <a:extLst>
              <a:ext uri="{FF2B5EF4-FFF2-40B4-BE49-F238E27FC236}">
                <a16:creationId xmlns:a16="http://schemas.microsoft.com/office/drawing/2014/main" id="{C74014B5-50A6-4187-999B-55B5B9976EFE}"/>
              </a:ext>
            </a:extLst>
          </p:cNvPr>
          <p:cNvSpPr>
            <a:spLocks noGrp="1"/>
          </p:cNvSpPr>
          <p:nvPr>
            <p:ph idx="1"/>
          </p:nvPr>
        </p:nvSpPr>
        <p:spPr/>
        <p:txBody>
          <a:bodyPr>
            <a:normAutofit/>
          </a:bodyPr>
          <a:lstStyle/>
          <a:p>
            <a:r>
              <a:rPr lang="en-US" dirty="0"/>
              <a:t>Can refer to a Vet Court (if people go there in error, etc.)</a:t>
            </a:r>
          </a:p>
          <a:p>
            <a:r>
              <a:rPr lang="en-US" dirty="0"/>
              <a:t>May be harder to complete Vet Court if one has civil legal issues (&amp; resulting problems)</a:t>
            </a:r>
          </a:p>
          <a:p>
            <a:endParaRPr lang="en-US" dirty="0"/>
          </a:p>
        </p:txBody>
      </p:sp>
      <p:sp>
        <p:nvSpPr>
          <p:cNvPr id="4" name="Footer Placeholder 3">
            <a:extLst>
              <a:ext uri="{FF2B5EF4-FFF2-40B4-BE49-F238E27FC236}">
                <a16:creationId xmlns:a16="http://schemas.microsoft.com/office/drawing/2014/main" id="{40CAD674-61F6-4FC6-9380-DAEE9BD4F00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5030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sitting on top of a grass covered field&#10;&#10;Description automatically generated">
            <a:extLst>
              <a:ext uri="{FF2B5EF4-FFF2-40B4-BE49-F238E27FC236}">
                <a16:creationId xmlns:a16="http://schemas.microsoft.com/office/drawing/2014/main" id="{733EA120-0D98-4D68-826D-B1583CD5D06A}"/>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2" b="22679"/>
          <a:stretch/>
        </p:blipFill>
        <p:spPr>
          <a:xfrm>
            <a:off x="20" y="10"/>
            <a:ext cx="12191980" cy="6857990"/>
          </a:xfrm>
          <a:prstGeom prst="rect">
            <a:avLst/>
          </a:prstGeom>
        </p:spPr>
      </p:pic>
      <p:sp>
        <p:nvSpPr>
          <p:cNvPr id="11" name="TextBox 10">
            <a:extLst>
              <a:ext uri="{FF2B5EF4-FFF2-40B4-BE49-F238E27FC236}">
                <a16:creationId xmlns:a16="http://schemas.microsoft.com/office/drawing/2014/main" id="{46E87656-6AF3-46BE-AED8-1E041DA1A23E}"/>
              </a:ext>
            </a:extLst>
          </p:cNvPr>
          <p:cNvSpPr txBox="1"/>
          <p:nvPr/>
        </p:nvSpPr>
        <p:spPr>
          <a:xfrm>
            <a:off x="9662141" y="6657945"/>
            <a:ext cx="25298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nekiedis.deviantart.com/art/think-outside-the-box-35728884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101750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0B22-F902-4129-9155-5EE0A02B295A}"/>
              </a:ext>
            </a:extLst>
          </p:cNvPr>
          <p:cNvSpPr>
            <a:spLocks noGrp="1"/>
          </p:cNvSpPr>
          <p:nvPr>
            <p:ph type="title"/>
          </p:nvPr>
        </p:nvSpPr>
        <p:spPr/>
        <p:txBody>
          <a:bodyPr/>
          <a:lstStyle/>
          <a:p>
            <a:r>
              <a:rPr lang="en-US" dirty="0"/>
              <a:t>Veteran Justice Program Support from VA</a:t>
            </a:r>
          </a:p>
        </p:txBody>
      </p:sp>
      <p:sp>
        <p:nvSpPr>
          <p:cNvPr id="5" name="Text Placeholder 4">
            <a:extLst>
              <a:ext uri="{FF2B5EF4-FFF2-40B4-BE49-F238E27FC236}">
                <a16:creationId xmlns:a16="http://schemas.microsoft.com/office/drawing/2014/main" id="{E6D21531-72DB-4A5E-B11B-34E80DDF2E75}"/>
              </a:ext>
            </a:extLst>
          </p:cNvPr>
          <p:cNvSpPr>
            <a:spLocks noGrp="1"/>
          </p:cNvSpPr>
          <p:nvPr>
            <p:ph type="body" idx="1"/>
          </p:nvPr>
        </p:nvSpPr>
        <p:spPr/>
        <p:txBody>
          <a:bodyPr/>
          <a:lstStyle/>
          <a:p>
            <a:r>
              <a:rPr lang="en-US" dirty="0"/>
              <a:t>Abigail Ziebell, LCSW, CSAC</a:t>
            </a:r>
          </a:p>
          <a:p>
            <a:r>
              <a:rPr lang="en-US" dirty="0"/>
              <a:t>Veteran Justice Program/Milwaukee VAMC</a:t>
            </a:r>
          </a:p>
          <a:p>
            <a:endParaRPr lang="en-US" dirty="0"/>
          </a:p>
        </p:txBody>
      </p:sp>
    </p:spTree>
    <p:extLst>
      <p:ext uri="{BB962C8B-B14F-4D97-AF65-F5344CB8AC3E}">
        <p14:creationId xmlns:p14="http://schemas.microsoft.com/office/powerpoint/2010/main" val="495020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735D-4848-4EF3-82CB-2622D440A4A3}"/>
              </a:ext>
            </a:extLst>
          </p:cNvPr>
          <p:cNvSpPr>
            <a:spLocks noGrp="1"/>
          </p:cNvSpPr>
          <p:nvPr>
            <p:ph type="title"/>
          </p:nvPr>
        </p:nvSpPr>
        <p:spPr/>
        <p:txBody>
          <a:bodyPr/>
          <a:lstStyle/>
          <a:p>
            <a:r>
              <a:rPr lang="en-US" dirty="0"/>
              <a:t>Veteran Justice Program (VJP) Support from VA</a:t>
            </a:r>
          </a:p>
        </p:txBody>
      </p:sp>
      <p:sp>
        <p:nvSpPr>
          <p:cNvPr id="3" name="Content Placeholder 2">
            <a:extLst>
              <a:ext uri="{FF2B5EF4-FFF2-40B4-BE49-F238E27FC236}">
                <a16:creationId xmlns:a16="http://schemas.microsoft.com/office/drawing/2014/main" id="{91E0133D-97B5-4F3C-95B7-68A3D3D4E925}"/>
              </a:ext>
            </a:extLst>
          </p:cNvPr>
          <p:cNvSpPr>
            <a:spLocks noGrp="1"/>
          </p:cNvSpPr>
          <p:nvPr>
            <p:ph idx="1"/>
          </p:nvPr>
        </p:nvSpPr>
        <p:spPr/>
        <p:txBody>
          <a:bodyPr/>
          <a:lstStyle/>
          <a:p>
            <a:r>
              <a:rPr lang="en-US" dirty="0"/>
              <a:t>In addition to supporting the development, and sustaining existing treatment courts – VJP also assist with:</a:t>
            </a:r>
          </a:p>
          <a:p>
            <a:pPr lvl="1"/>
            <a:r>
              <a:rPr lang="en-US" b="1" dirty="0"/>
              <a:t>Education and Training to local Law Enforcement</a:t>
            </a:r>
            <a:r>
              <a:rPr lang="en-US" dirty="0"/>
              <a:t>, including Crisis Intervention Training</a:t>
            </a:r>
          </a:p>
          <a:p>
            <a:pPr lvl="1"/>
            <a:r>
              <a:rPr lang="en-US" b="1" dirty="0"/>
              <a:t>Outreach and support </a:t>
            </a:r>
            <a:r>
              <a:rPr lang="en-US" dirty="0"/>
              <a:t>to local prisons and jails to assist with continuity of care needs, and discharge planning</a:t>
            </a:r>
          </a:p>
          <a:p>
            <a:pPr lvl="1"/>
            <a:r>
              <a:rPr lang="en-US" dirty="0"/>
              <a:t>Connecting justice involved with </a:t>
            </a:r>
            <a:r>
              <a:rPr lang="en-US" b="1" dirty="0"/>
              <a:t>local resources </a:t>
            </a:r>
            <a:r>
              <a:rPr lang="en-US" dirty="0"/>
              <a:t>to manage their specific issues</a:t>
            </a:r>
          </a:p>
          <a:p>
            <a:pPr lvl="2"/>
            <a:r>
              <a:rPr lang="en-US" dirty="0"/>
              <a:t>Helping them enroll in VA healthcare</a:t>
            </a:r>
          </a:p>
          <a:p>
            <a:pPr lvl="2"/>
            <a:r>
              <a:rPr lang="en-US" dirty="0"/>
              <a:t>Treatment Matching Assessments</a:t>
            </a:r>
          </a:p>
          <a:p>
            <a:pPr lvl="2"/>
            <a:r>
              <a:rPr lang="en-US" dirty="0"/>
              <a:t>Information on Treatment courts/accessing attorney support</a:t>
            </a:r>
          </a:p>
        </p:txBody>
      </p:sp>
    </p:spTree>
    <p:extLst>
      <p:ext uri="{BB962C8B-B14F-4D97-AF65-F5344CB8AC3E}">
        <p14:creationId xmlns:p14="http://schemas.microsoft.com/office/powerpoint/2010/main" val="274767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ED76-8C5C-4B39-A580-140D84A8EC80}"/>
              </a:ext>
            </a:extLst>
          </p:cNvPr>
          <p:cNvSpPr>
            <a:spLocks noGrp="1"/>
          </p:cNvSpPr>
          <p:nvPr>
            <p:ph type="title"/>
          </p:nvPr>
        </p:nvSpPr>
        <p:spPr/>
        <p:txBody>
          <a:bodyPr/>
          <a:lstStyle/>
          <a:p>
            <a:r>
              <a:rPr lang="en-US" dirty="0"/>
              <a:t>Veteran Justice Program (VJP) Support from VA</a:t>
            </a:r>
          </a:p>
        </p:txBody>
      </p:sp>
      <p:sp>
        <p:nvSpPr>
          <p:cNvPr id="3" name="Content Placeholder 2">
            <a:extLst>
              <a:ext uri="{FF2B5EF4-FFF2-40B4-BE49-F238E27FC236}">
                <a16:creationId xmlns:a16="http://schemas.microsoft.com/office/drawing/2014/main" id="{91F7B5AE-5F05-4D36-9E3B-E1FEE47A4F38}"/>
              </a:ext>
            </a:extLst>
          </p:cNvPr>
          <p:cNvSpPr>
            <a:spLocks noGrp="1"/>
          </p:cNvSpPr>
          <p:nvPr>
            <p:ph idx="1"/>
          </p:nvPr>
        </p:nvSpPr>
        <p:spPr/>
        <p:txBody>
          <a:bodyPr/>
          <a:lstStyle/>
          <a:p>
            <a:r>
              <a:rPr lang="en-US" b="1" dirty="0"/>
              <a:t> </a:t>
            </a:r>
            <a:r>
              <a:rPr lang="en-US" dirty="0"/>
              <a:t>Developing &amp; utilizing processes (potentially including </a:t>
            </a:r>
            <a:r>
              <a:rPr lang="en-US" b="1" dirty="0"/>
              <a:t>Veterans Reentry Search Service [VRSS]</a:t>
            </a:r>
            <a:r>
              <a:rPr lang="en-US" dirty="0"/>
              <a:t> for identifying Veterans</a:t>
            </a:r>
          </a:p>
          <a:p>
            <a:r>
              <a:rPr lang="en-US" dirty="0"/>
              <a:t> </a:t>
            </a:r>
            <a:r>
              <a:rPr lang="en-US" b="1" dirty="0"/>
              <a:t>Education. “</a:t>
            </a:r>
            <a:r>
              <a:rPr lang="en-US" dirty="0"/>
              <a:t>Provides the Veteran with information on resources…”</a:t>
            </a:r>
          </a:p>
          <a:p>
            <a:r>
              <a:rPr lang="en-US" b="1" dirty="0"/>
              <a:t>Consultation and Advocacy. “… </a:t>
            </a:r>
            <a:r>
              <a:rPr lang="en-US" dirty="0"/>
              <a:t>receipt of VA services and issues presented by justice-involved Veterans”. </a:t>
            </a:r>
          </a:p>
          <a:p>
            <a:r>
              <a:rPr lang="en-US" b="1" dirty="0"/>
              <a:t>Systems Intervention. “</a:t>
            </a:r>
            <a:r>
              <a:rPr lang="en-US" dirty="0"/>
              <a:t>intended to improve VA, criminal justice, and non-VA community programs’ services to Veterans involved in criminal justice”. </a:t>
            </a:r>
          </a:p>
          <a:p>
            <a:r>
              <a:rPr lang="en-US" b="1" dirty="0"/>
              <a:t>Facilitating access to civil legal services</a:t>
            </a:r>
          </a:p>
          <a:p>
            <a:endParaRPr lang="en-US" dirty="0"/>
          </a:p>
        </p:txBody>
      </p:sp>
    </p:spTree>
    <p:extLst>
      <p:ext uri="{BB962C8B-B14F-4D97-AF65-F5344CB8AC3E}">
        <p14:creationId xmlns:p14="http://schemas.microsoft.com/office/powerpoint/2010/main" val="1747749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8217-CFFD-46D6-8156-A7C94EE41427}"/>
              </a:ext>
            </a:extLst>
          </p:cNvPr>
          <p:cNvSpPr>
            <a:spLocks noGrp="1"/>
          </p:cNvSpPr>
          <p:nvPr>
            <p:ph type="title"/>
          </p:nvPr>
        </p:nvSpPr>
        <p:spPr/>
        <p:txBody>
          <a:bodyPr/>
          <a:lstStyle/>
          <a:p>
            <a:r>
              <a:rPr lang="en-US" dirty="0"/>
              <a:t>Creative Solutions</a:t>
            </a:r>
          </a:p>
        </p:txBody>
      </p:sp>
      <p:sp>
        <p:nvSpPr>
          <p:cNvPr id="3" name="Content Placeholder 2">
            <a:extLst>
              <a:ext uri="{FF2B5EF4-FFF2-40B4-BE49-F238E27FC236}">
                <a16:creationId xmlns:a16="http://schemas.microsoft.com/office/drawing/2014/main" id="{27253880-17F6-40C1-B83F-69650DDEB064}"/>
              </a:ext>
            </a:extLst>
          </p:cNvPr>
          <p:cNvSpPr>
            <a:spLocks noGrp="1"/>
          </p:cNvSpPr>
          <p:nvPr>
            <p:ph idx="1"/>
          </p:nvPr>
        </p:nvSpPr>
        <p:spPr/>
        <p:txBody>
          <a:bodyPr/>
          <a:lstStyle/>
          <a:p>
            <a:r>
              <a:rPr lang="en-US" dirty="0"/>
              <a:t>Deferred Prosecution or Deferred Sentencing Agreements/Diversions</a:t>
            </a:r>
          </a:p>
          <a:p>
            <a:pPr lvl="1"/>
            <a:r>
              <a:rPr lang="en-US" dirty="0"/>
              <a:t>While a specific treatment court may not be feasible, treatment services remain available to rehabilitate justice involved Veterans, and allow for a reduction in recidivism</a:t>
            </a:r>
          </a:p>
          <a:p>
            <a:pPr lvl="1"/>
            <a:r>
              <a:rPr lang="en-US" dirty="0"/>
              <a:t>Who will monitor?</a:t>
            </a:r>
          </a:p>
          <a:p>
            <a:pPr lvl="2"/>
            <a:r>
              <a:rPr lang="en-US" dirty="0"/>
              <a:t>Use of </a:t>
            </a:r>
            <a:r>
              <a:rPr lang="en-US" b="1" dirty="0"/>
              <a:t>Risk Tools </a:t>
            </a:r>
            <a:r>
              <a:rPr lang="en-US" dirty="0"/>
              <a:t>can determine if a monitor is even necessary.  Low risk folks may not require a monitor, and can simply provide treatment verification letters to the court.</a:t>
            </a:r>
          </a:p>
          <a:p>
            <a:pPr lvl="2"/>
            <a:r>
              <a:rPr lang="en-US" dirty="0"/>
              <a:t>Moderate/High Risk individuals could benefit from DOC supervision, monitoring from systems that are used with other treatment courts/DPA’s, or even seeking routine treatment updates at established intervals </a:t>
            </a:r>
          </a:p>
        </p:txBody>
      </p:sp>
    </p:spTree>
    <p:extLst>
      <p:ext uri="{BB962C8B-B14F-4D97-AF65-F5344CB8AC3E}">
        <p14:creationId xmlns:p14="http://schemas.microsoft.com/office/powerpoint/2010/main" val="2250213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16326A-E962-473F-91CF-09682C94BDAC}"/>
              </a:ext>
            </a:extLst>
          </p:cNvPr>
          <p:cNvSpPr>
            <a:spLocks noGrp="1"/>
          </p:cNvSpPr>
          <p:nvPr>
            <p:ph type="title"/>
          </p:nvPr>
        </p:nvSpPr>
        <p:spPr/>
        <p:txBody>
          <a:bodyPr/>
          <a:lstStyle/>
          <a:p>
            <a:r>
              <a:rPr lang="en-US" dirty="0"/>
              <a:t>Success Stories</a:t>
            </a:r>
          </a:p>
        </p:txBody>
      </p:sp>
      <p:sp>
        <p:nvSpPr>
          <p:cNvPr id="5" name="Text Placeholder 4">
            <a:extLst>
              <a:ext uri="{FF2B5EF4-FFF2-40B4-BE49-F238E27FC236}">
                <a16:creationId xmlns:a16="http://schemas.microsoft.com/office/drawing/2014/main" id="{6C0635BE-64F4-41E2-B7A7-E3073CED4F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37372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81502"/>
            <a:ext cx="11047099" cy="7168102"/>
          </a:xfrm>
          <a:prstGeom prst="rect">
            <a:avLst/>
          </a:prstGeom>
        </p:spPr>
      </p:pic>
      <p:sp>
        <p:nvSpPr>
          <p:cNvPr id="2" name="Title 1"/>
          <p:cNvSpPr>
            <a:spLocks noGrp="1"/>
          </p:cNvSpPr>
          <p:nvPr>
            <p:ph type="title"/>
          </p:nvPr>
        </p:nvSpPr>
        <p:spPr>
          <a:xfrm>
            <a:off x="1524000" y="457200"/>
            <a:ext cx="9144000" cy="914400"/>
          </a:xfrm>
          <a:solidFill>
            <a:srgbClr val="002060"/>
          </a:solidFill>
        </p:spPr>
        <p:txBody>
          <a:bodyPr>
            <a:normAutofit/>
          </a:bodyPr>
          <a:lstStyle/>
          <a:p>
            <a:r>
              <a:rPr lang="nn-NO" spc="300" dirty="0">
                <a:solidFill>
                  <a:schemeClr val="bg1"/>
                </a:solidFill>
                <a:latin typeface="Tw Cen MT" panose="020B0602020104020603" pitchFamily="34" charset="0"/>
              </a:rPr>
              <a:t>VORP SUCCESS STORIES</a:t>
            </a:r>
            <a:endParaRPr lang="en-US" spc="300" dirty="0">
              <a:solidFill>
                <a:schemeClr val="bg1"/>
              </a:solidFill>
              <a:latin typeface="Tw Cen MT" panose="020B0602020104020603" pitchFamily="34" charset="0"/>
            </a:endParaRPr>
          </a:p>
        </p:txBody>
      </p:sp>
      <p:sp>
        <p:nvSpPr>
          <p:cNvPr id="3" name="Text Placeholder 2"/>
          <p:cNvSpPr>
            <a:spLocks noGrp="1"/>
          </p:cNvSpPr>
          <p:nvPr>
            <p:ph type="body" idx="1"/>
          </p:nvPr>
        </p:nvSpPr>
        <p:spPr>
          <a:xfrm>
            <a:off x="1981200" y="1828800"/>
            <a:ext cx="8229600" cy="4724400"/>
          </a:xfrm>
        </p:spPr>
        <p:txBody>
          <a:bodyPr>
            <a:normAutofit/>
          </a:bodyPr>
          <a:lstStyle/>
          <a:p>
            <a:pPr lvl="0"/>
            <a:endParaRPr lang="en-US" sz="2800" dirty="0">
              <a:solidFill>
                <a:schemeClr val="tx1">
                  <a:lumMod val="65000"/>
                  <a:lumOff val="35000"/>
                </a:schemeClr>
              </a:solidFill>
            </a:endParaRPr>
          </a:p>
          <a:p>
            <a:pPr marL="0" indent="0">
              <a:buNone/>
            </a:pPr>
            <a:endParaRPr lang="en-US" sz="2800" dirty="0">
              <a:solidFill>
                <a:schemeClr val="tx1">
                  <a:lumMod val="65000"/>
                  <a:lumOff val="35000"/>
                </a:schemeClr>
              </a:solidFill>
              <a:latin typeface="+mj-lt"/>
            </a:endParaRPr>
          </a:p>
        </p:txBody>
      </p:sp>
      <p:sp>
        <p:nvSpPr>
          <p:cNvPr id="5" name="Rectangle 4"/>
          <p:cNvSpPr/>
          <p:nvPr/>
        </p:nvSpPr>
        <p:spPr>
          <a:xfrm>
            <a:off x="2324100" y="1889507"/>
            <a:ext cx="7543800" cy="5201424"/>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65000"/>
                    <a:lumOff val="35000"/>
                  </a:schemeClr>
                </a:solidFill>
                <a:latin typeface="Calibri Light" panose="020F0302020204030204" pitchFamily="34" charset="0"/>
                <a:cs typeface="Calibri Light" panose="020F0302020204030204" pitchFamily="34" charset="0"/>
              </a:rPr>
              <a:t>Veteran’s mother contacted WDVA to thank VORP for </a:t>
            </a:r>
            <a:r>
              <a:rPr lang="en-US" sz="2400" dirty="0">
                <a:solidFill>
                  <a:schemeClr val="tx1">
                    <a:lumMod val="95000"/>
                    <a:lumOff val="5000"/>
                  </a:schemeClr>
                </a:solidFill>
                <a:latin typeface="+mj-lt"/>
                <a:cs typeface="Calibri Light" panose="020F0302020204030204" pitchFamily="34" charset="0"/>
              </a:rPr>
              <a:t>“saving her son’s life”, thanks to the treatment and support from VORP.</a:t>
            </a:r>
            <a:r>
              <a:rPr lang="en-US" sz="2400" dirty="0">
                <a:solidFill>
                  <a:schemeClr val="tx1">
                    <a:lumMod val="95000"/>
                    <a:lumOff val="5000"/>
                  </a:schemeClr>
                </a:solidFill>
                <a:latin typeface="Calibri Light" panose="020F0302020204030204" pitchFamily="34" charset="0"/>
                <a:cs typeface="Calibri Light" panose="020F0302020204030204" pitchFamily="34" charset="0"/>
              </a:rPr>
              <a:t>“</a:t>
            </a:r>
          </a:p>
          <a:p>
            <a:pPr marL="342900" indent="-342900">
              <a:buFont typeface="Arial" panose="020B0604020202020204" pitchFamily="34" charset="0"/>
              <a:buChar char="•"/>
            </a:pPr>
            <a:endParaRPr lang="en-US" sz="2400" dirty="0">
              <a:solidFill>
                <a:schemeClr val="tx2">
                  <a:lumMod val="60000"/>
                  <a:lumOff val="40000"/>
                </a:schemeClr>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400" dirty="0">
                <a:solidFill>
                  <a:schemeClr val="tx1">
                    <a:lumMod val="95000"/>
                    <a:lumOff val="5000"/>
                  </a:schemeClr>
                </a:solidFill>
                <a:latin typeface="+mj-lt"/>
                <a:cs typeface="Calibri Light" panose="020F0302020204030204" pitchFamily="34" charset="0"/>
              </a:rPr>
              <a:t>“Just wanted you to know that you are a huge reason I'm alive today and made it to where I'm at.”</a:t>
            </a:r>
          </a:p>
          <a:p>
            <a:pPr marL="342900" indent="-342900">
              <a:buFont typeface="Arial" panose="020B0604020202020204" pitchFamily="34" charset="0"/>
              <a:buChar char="•"/>
            </a:pPr>
            <a:endParaRPr lang="en-US" sz="2400" dirty="0">
              <a:solidFill>
                <a:schemeClr val="tx1">
                  <a:lumMod val="65000"/>
                  <a:lumOff val="35000"/>
                </a:schemeClr>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400" dirty="0">
                <a:solidFill>
                  <a:schemeClr val="tx1">
                    <a:lumMod val="65000"/>
                    <a:lumOff val="35000"/>
                  </a:schemeClr>
                </a:solidFill>
                <a:latin typeface="Calibri Light" panose="020F0302020204030204" pitchFamily="34" charset="0"/>
                <a:cs typeface="Calibri Light" panose="020F0302020204030204" pitchFamily="34" charset="0"/>
              </a:rPr>
              <a:t>He said his friend is</a:t>
            </a:r>
            <a:r>
              <a:rPr lang="en-US" sz="2400" dirty="0">
                <a:solidFill>
                  <a:schemeClr val="tx1">
                    <a:lumMod val="95000"/>
                    <a:lumOff val="5000"/>
                  </a:schemeClr>
                </a:solidFill>
                <a:latin typeface="Calibri Light" panose="020F0302020204030204" pitchFamily="34" charset="0"/>
                <a:cs typeface="Calibri Light" panose="020F0302020204030204" pitchFamily="34" charset="0"/>
              </a:rPr>
              <a:t>,</a:t>
            </a:r>
            <a:r>
              <a:rPr lang="en-US" sz="2400" dirty="0">
                <a:solidFill>
                  <a:schemeClr val="tx1">
                    <a:lumMod val="95000"/>
                    <a:lumOff val="5000"/>
                  </a:schemeClr>
                </a:solidFill>
                <a:latin typeface="+mj-lt"/>
                <a:cs typeface="Calibri Light" panose="020F0302020204030204" pitchFamily="34" charset="0"/>
              </a:rPr>
              <a:t> “So happy, upbeat, and overall pleased. In the past, when we've talked, he sounded very depressed and despondent. Now he sounds like a different guy.” </a:t>
            </a:r>
            <a:endParaRPr lang="en-US" sz="2000" dirty="0">
              <a:solidFill>
                <a:schemeClr val="tx1">
                  <a:lumMod val="95000"/>
                  <a:lumOff val="5000"/>
                </a:schemeClr>
              </a:solidFill>
              <a:latin typeface="+mj-lt"/>
              <a:cs typeface="Calibri Light" panose="020F0302020204030204" pitchFamily="34" charset="0"/>
            </a:endParaRPr>
          </a:p>
          <a:p>
            <a:endParaRPr lang="en-US" sz="2000" dirty="0"/>
          </a:p>
        </p:txBody>
      </p:sp>
    </p:spTree>
    <p:extLst>
      <p:ext uri="{BB962C8B-B14F-4D97-AF65-F5344CB8AC3E}">
        <p14:creationId xmlns:p14="http://schemas.microsoft.com/office/powerpoint/2010/main" val="113166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729E-DBC2-403C-80CE-5AE00E0938E9}"/>
              </a:ext>
            </a:extLst>
          </p:cNvPr>
          <p:cNvSpPr>
            <a:spLocks noGrp="1"/>
          </p:cNvSpPr>
          <p:nvPr>
            <p:ph type="title"/>
          </p:nvPr>
        </p:nvSpPr>
        <p:spPr/>
        <p:txBody>
          <a:bodyPr/>
          <a:lstStyle/>
          <a:p>
            <a:r>
              <a:rPr lang="en-US" dirty="0"/>
              <a:t>YOUR success stories</a:t>
            </a:r>
          </a:p>
        </p:txBody>
      </p:sp>
    </p:spTree>
    <p:extLst>
      <p:ext uri="{BB962C8B-B14F-4D97-AF65-F5344CB8AC3E}">
        <p14:creationId xmlns:p14="http://schemas.microsoft.com/office/powerpoint/2010/main" val="325797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E5B1B-9F50-4A16-B205-EC51EA0F6641}"/>
              </a:ext>
            </a:extLst>
          </p:cNvPr>
          <p:cNvSpPr>
            <a:spLocks noGrp="1"/>
          </p:cNvSpPr>
          <p:nvPr>
            <p:ph type="title"/>
          </p:nvPr>
        </p:nvSpPr>
        <p:spPr/>
        <p:txBody>
          <a:bodyPr/>
          <a:lstStyle/>
          <a:p>
            <a:r>
              <a:rPr lang="en-US" dirty="0"/>
              <a:t>Conclusion/Questions</a:t>
            </a:r>
          </a:p>
        </p:txBody>
      </p:sp>
      <p:sp>
        <p:nvSpPr>
          <p:cNvPr id="4" name="Text Placeholder 3">
            <a:extLst>
              <a:ext uri="{FF2B5EF4-FFF2-40B4-BE49-F238E27FC236}">
                <a16:creationId xmlns:a16="http://schemas.microsoft.com/office/drawing/2014/main" id="{2DF2F7AE-856B-49F7-9E64-5FAA85CC58C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825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E481-D04C-49FB-B61C-93010F44226C}"/>
              </a:ext>
            </a:extLst>
          </p:cNvPr>
          <p:cNvSpPr>
            <a:spLocks noGrp="1"/>
          </p:cNvSpPr>
          <p:nvPr>
            <p:ph type="title"/>
          </p:nvPr>
        </p:nvSpPr>
        <p:spPr>
          <a:xfrm>
            <a:off x="2592924" y="624110"/>
            <a:ext cx="8911687" cy="947515"/>
          </a:xfrm>
        </p:spPr>
        <p:txBody>
          <a:bodyPr>
            <a:normAutofit fontScale="90000"/>
          </a:bodyPr>
          <a:lstStyle/>
          <a:p>
            <a:r>
              <a:rPr lang="en-US" dirty="0"/>
              <a:t>Questions/Parting Thoughts</a:t>
            </a:r>
            <a:br>
              <a:rPr lang="en-US" dirty="0"/>
            </a:br>
            <a:endParaRPr lang="en-US" dirty="0"/>
          </a:p>
        </p:txBody>
      </p:sp>
      <p:sp>
        <p:nvSpPr>
          <p:cNvPr id="3" name="Text Placeholder 2">
            <a:extLst>
              <a:ext uri="{FF2B5EF4-FFF2-40B4-BE49-F238E27FC236}">
                <a16:creationId xmlns:a16="http://schemas.microsoft.com/office/drawing/2014/main" id="{D5DDA509-216C-4BCC-BE32-142A163A0176}"/>
              </a:ext>
            </a:extLst>
          </p:cNvPr>
          <p:cNvSpPr>
            <a:spLocks noGrp="1"/>
          </p:cNvSpPr>
          <p:nvPr>
            <p:ph type="body" idx="1"/>
          </p:nvPr>
        </p:nvSpPr>
        <p:spPr/>
        <p:txBody>
          <a:bodyPr/>
          <a:lstStyle/>
          <a:p>
            <a:r>
              <a:rPr lang="en-US" dirty="0"/>
              <a:t>Contact info</a:t>
            </a:r>
          </a:p>
        </p:txBody>
      </p:sp>
      <p:sp>
        <p:nvSpPr>
          <p:cNvPr id="4" name="Content Placeholder 3">
            <a:extLst>
              <a:ext uri="{FF2B5EF4-FFF2-40B4-BE49-F238E27FC236}">
                <a16:creationId xmlns:a16="http://schemas.microsoft.com/office/drawing/2014/main" id="{70528F0D-7CF5-46D2-A168-7BA1BD95A511}"/>
              </a:ext>
            </a:extLst>
          </p:cNvPr>
          <p:cNvSpPr>
            <a:spLocks noGrp="1"/>
          </p:cNvSpPr>
          <p:nvPr>
            <p:ph sz="half" idx="2"/>
          </p:nvPr>
        </p:nvSpPr>
        <p:spPr>
          <a:xfrm>
            <a:off x="2589212" y="2548965"/>
            <a:ext cx="4342893" cy="3551797"/>
          </a:xfrm>
        </p:spPr>
        <p:txBody>
          <a:bodyPr>
            <a:normAutofit fontScale="85000" lnSpcReduction="20000"/>
          </a:bodyPr>
          <a:lstStyle/>
          <a:p>
            <a:pPr marL="0" indent="0">
              <a:buNone/>
            </a:pPr>
            <a:r>
              <a:rPr lang="en-US" b="1" dirty="0"/>
              <a:t>Edward Zapala, LCSW</a:t>
            </a:r>
          </a:p>
          <a:p>
            <a:pPr marL="0" indent="0">
              <a:buNone/>
            </a:pPr>
            <a:r>
              <a:rPr lang="en-US" dirty="0"/>
              <a:t>Veteran Justice Program/Madison VA</a:t>
            </a:r>
          </a:p>
          <a:p>
            <a:pPr marL="0" indent="0">
              <a:buNone/>
            </a:pPr>
            <a:r>
              <a:rPr lang="en-US" dirty="0"/>
              <a:t>Telephone:  (608) 280-2095</a:t>
            </a:r>
          </a:p>
          <a:p>
            <a:pPr marL="0" indent="0">
              <a:buNone/>
            </a:pPr>
            <a:r>
              <a:rPr lang="en-US" dirty="0"/>
              <a:t>Email: Edward.Zapala@va.gov</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r>
              <a:rPr lang="en-US" b="1" dirty="0"/>
              <a:t>Abigail Ziebell, LCSW, CSAC</a:t>
            </a:r>
          </a:p>
          <a:p>
            <a:pPr marL="0" indent="0">
              <a:buNone/>
            </a:pPr>
            <a:r>
              <a:rPr lang="en-US" dirty="0"/>
              <a:t>Veteran Justice Program/</a:t>
            </a:r>
            <a:r>
              <a:rPr lang="en-US" dirty="0" err="1"/>
              <a:t>Milw</a:t>
            </a:r>
            <a:r>
              <a:rPr lang="en-US" dirty="0"/>
              <a:t> VA</a:t>
            </a:r>
          </a:p>
          <a:p>
            <a:pPr marL="0" indent="0">
              <a:buNone/>
            </a:pPr>
            <a:r>
              <a:rPr lang="en-US" dirty="0"/>
              <a:t>Telephone:  (414) 882-3375</a:t>
            </a:r>
          </a:p>
          <a:p>
            <a:pPr marL="0" indent="0">
              <a:buNone/>
            </a:pPr>
            <a:r>
              <a:rPr lang="en-US" dirty="0"/>
              <a:t>Email:  Abigail.Ziebell@va.gov</a:t>
            </a:r>
          </a:p>
          <a:p>
            <a:pPr marL="0" indent="0">
              <a:buNone/>
            </a:pPr>
            <a:endParaRPr lang="en-US" dirty="0"/>
          </a:p>
        </p:txBody>
      </p:sp>
      <p:sp>
        <p:nvSpPr>
          <p:cNvPr id="5" name="Text Placeholder 4">
            <a:extLst>
              <a:ext uri="{FF2B5EF4-FFF2-40B4-BE49-F238E27FC236}">
                <a16:creationId xmlns:a16="http://schemas.microsoft.com/office/drawing/2014/main" id="{821DB3F2-E4D0-4B65-958E-DF5D5DF0E241}"/>
              </a:ext>
            </a:extLst>
          </p:cNvPr>
          <p:cNvSpPr>
            <a:spLocks noGrp="1"/>
          </p:cNvSpPr>
          <p:nvPr>
            <p:ph type="body" sz="quarter" idx="3"/>
          </p:nvPr>
        </p:nvSpPr>
        <p:spPr/>
        <p:txBody>
          <a:bodyPr/>
          <a:lstStyle/>
          <a:p>
            <a:r>
              <a:rPr lang="en-US" dirty="0"/>
              <a:t>Contact Info</a:t>
            </a:r>
          </a:p>
        </p:txBody>
      </p:sp>
      <p:sp>
        <p:nvSpPr>
          <p:cNvPr id="6" name="Content Placeholder 5">
            <a:extLst>
              <a:ext uri="{FF2B5EF4-FFF2-40B4-BE49-F238E27FC236}">
                <a16:creationId xmlns:a16="http://schemas.microsoft.com/office/drawing/2014/main" id="{E0C16824-DA9C-42CF-A563-9B2D99A57FF9}"/>
              </a:ext>
            </a:extLst>
          </p:cNvPr>
          <p:cNvSpPr>
            <a:spLocks noGrp="1"/>
          </p:cNvSpPr>
          <p:nvPr>
            <p:ph sz="quarter" idx="4"/>
          </p:nvPr>
        </p:nvSpPr>
        <p:spPr/>
        <p:txBody>
          <a:bodyPr>
            <a:normAutofit fontScale="85000" lnSpcReduction="20000"/>
          </a:bodyPr>
          <a:lstStyle/>
          <a:p>
            <a:pPr marL="0" indent="0">
              <a:buNone/>
            </a:pPr>
            <a:r>
              <a:rPr lang="en-US" b="1" dirty="0"/>
              <a:t>Sandy </a:t>
            </a:r>
            <a:r>
              <a:rPr lang="en-US" b="1" dirty="0" err="1"/>
              <a:t>Diech</a:t>
            </a:r>
            <a:endParaRPr lang="en-US" b="1" dirty="0"/>
          </a:p>
          <a:p>
            <a:pPr marL="0" indent="0">
              <a:buNone/>
            </a:pPr>
            <a:r>
              <a:rPr lang="en-US" dirty="0"/>
              <a:t>Benefits Specialist, Sauk Co. Veterans Service Office</a:t>
            </a:r>
          </a:p>
          <a:p>
            <a:pPr marL="0" indent="0">
              <a:buNone/>
            </a:pPr>
            <a:r>
              <a:rPr lang="en-US" dirty="0"/>
              <a:t>Telephone: (608) 355-3260</a:t>
            </a:r>
          </a:p>
          <a:p>
            <a:pPr marL="0" indent="0">
              <a:buNone/>
            </a:pPr>
            <a:r>
              <a:rPr lang="en-US" dirty="0"/>
              <a:t>Email:  sandy.deich@saukcountywi.gov</a:t>
            </a:r>
          </a:p>
          <a:p>
            <a:pPr marL="0" indent="0">
              <a:buNone/>
            </a:pPr>
            <a:endParaRPr lang="en-US" dirty="0"/>
          </a:p>
          <a:p>
            <a:pPr marL="0" indent="0">
              <a:buNone/>
            </a:pPr>
            <a:r>
              <a:rPr lang="en-US" b="1" dirty="0"/>
              <a:t>Gerald Sieren </a:t>
            </a:r>
          </a:p>
          <a:p>
            <a:pPr marL="0" indent="0">
              <a:buNone/>
            </a:pPr>
            <a:r>
              <a:rPr lang="en-US" dirty="0"/>
              <a:t>Veterans Program Supervisor, Madison WDVA</a:t>
            </a:r>
          </a:p>
          <a:p>
            <a:pPr marL="0" indent="0">
              <a:buNone/>
            </a:pPr>
            <a:r>
              <a:rPr lang="en-US" dirty="0"/>
              <a:t>Telephone: (608) 733-1791</a:t>
            </a:r>
          </a:p>
          <a:p>
            <a:pPr marL="0" indent="0">
              <a:buNone/>
            </a:pPr>
            <a:r>
              <a:rPr lang="en-US" dirty="0"/>
              <a:t>Email: Geralda.Sieren@dva.Wisconsin.gov</a:t>
            </a:r>
          </a:p>
        </p:txBody>
      </p:sp>
    </p:spTree>
    <p:extLst>
      <p:ext uri="{BB962C8B-B14F-4D97-AF65-F5344CB8AC3E}">
        <p14:creationId xmlns:p14="http://schemas.microsoft.com/office/powerpoint/2010/main" val="2049751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Additional information</a:t>
            </a:r>
            <a:endParaRPr lang="en-US" dirty="0">
              <a:highlight>
                <a:srgbClr val="FFFF00"/>
              </a:highlight>
            </a:endParaRPr>
          </a:p>
        </p:txBody>
      </p:sp>
      <p:sp>
        <p:nvSpPr>
          <p:cNvPr id="3" name="Content Placeholder 2"/>
          <p:cNvSpPr>
            <a:spLocks noGrp="1"/>
          </p:cNvSpPr>
          <p:nvPr>
            <p:ph idx="1"/>
          </p:nvPr>
        </p:nvSpPr>
        <p:spPr/>
        <p:txBody>
          <a:bodyPr>
            <a:normAutofit/>
          </a:bodyPr>
          <a:lstStyle/>
          <a:p>
            <a:r>
              <a:rPr lang="en-US" dirty="0">
                <a:hlinkClick r:id="rId2"/>
              </a:rPr>
              <a:t>https://www.va.gov/HOMELESS/VJO.asp</a:t>
            </a:r>
            <a:r>
              <a:rPr lang="en-US" dirty="0"/>
              <a:t> (general VJO)</a:t>
            </a:r>
          </a:p>
          <a:p>
            <a:r>
              <a:rPr lang="en-US" dirty="0">
                <a:hlinkClick r:id="rId3"/>
              </a:rPr>
              <a:t>www.Missionact.va.gov</a:t>
            </a:r>
            <a:endParaRPr lang="en-US" dirty="0"/>
          </a:p>
          <a:p>
            <a:r>
              <a:rPr lang="en-US" u="sng" dirty="0">
                <a:hlinkClick r:id="rId4"/>
              </a:rPr>
              <a:t>https://info.nicic.gov/nicrp/system/files/033091.pdf</a:t>
            </a:r>
            <a:r>
              <a:rPr lang="en-US" u="sng" dirty="0"/>
              <a:t> (Veterans Response Teams for law </a:t>
            </a:r>
            <a:r>
              <a:rPr lang="en-US" u="sng"/>
              <a:t>enforcement)</a:t>
            </a:r>
            <a:endParaRPr lang="en-US" dirty="0"/>
          </a:p>
          <a:p>
            <a:r>
              <a:rPr lang="en-US" dirty="0">
                <a:hlinkClick r:id="rId5"/>
              </a:rPr>
              <a:t>https://dva.wi.gov/Pages/benefitsclaims/VORP.aspx</a:t>
            </a:r>
            <a:r>
              <a:rPr lang="en-US" dirty="0"/>
              <a:t> (VORP)</a:t>
            </a:r>
          </a:p>
          <a:p>
            <a:r>
              <a:rPr lang="en-US" dirty="0">
                <a:hlinkClick r:id="rId6"/>
              </a:rPr>
              <a:t>https://wicvso.org</a:t>
            </a:r>
            <a:r>
              <a:rPr lang="en-US" dirty="0"/>
              <a:t> (CVSOs)</a:t>
            </a:r>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pPr>
              <a:buNone/>
            </a:pPr>
            <a:endParaRPr lang="en-US" dirty="0"/>
          </a:p>
          <a:p>
            <a:pPr>
              <a:buNone/>
            </a:pPr>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B39B595-AB71-4D45-8215-DEBA84FB7039}"/>
              </a:ext>
            </a:extLst>
          </p:cNvPr>
          <p:cNvPicPr>
            <a:picLocks noChangeAspect="1"/>
          </p:cNvPicPr>
          <p:nvPr/>
        </p:nvPicPr>
        <p:blipFill>
          <a:blip r:embed="rId4"/>
          <a:stretch>
            <a:fillRect/>
          </a:stretch>
        </p:blipFill>
        <p:spPr>
          <a:xfrm>
            <a:off x="0" y="-1981200"/>
            <a:ext cx="12192000" cy="9220200"/>
          </a:xfrm>
          <a:prstGeom prst="rect">
            <a:avLst/>
          </a:prstGeom>
        </p:spPr>
      </p:pic>
    </p:spTree>
    <p:extLst>
      <p:ext uri="{BB962C8B-B14F-4D97-AF65-F5344CB8AC3E}">
        <p14:creationId xmlns:p14="http://schemas.microsoft.com/office/powerpoint/2010/main" val="2137070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BC1C5-7757-4C4A-84BC-36EB7E22B60A}"/>
              </a:ext>
            </a:extLst>
          </p:cNvPr>
          <p:cNvSpPr>
            <a:spLocks noGrp="1"/>
          </p:cNvSpPr>
          <p:nvPr>
            <p:ph type="title"/>
          </p:nvPr>
        </p:nvSpPr>
        <p:spPr/>
        <p:txBody>
          <a:bodyPr/>
          <a:lstStyle/>
          <a:p>
            <a:r>
              <a:rPr lang="en-US" dirty="0"/>
              <a:t>Abridged references</a:t>
            </a:r>
          </a:p>
        </p:txBody>
      </p:sp>
      <p:sp>
        <p:nvSpPr>
          <p:cNvPr id="3" name="Content Placeholder 2">
            <a:extLst>
              <a:ext uri="{FF2B5EF4-FFF2-40B4-BE49-F238E27FC236}">
                <a16:creationId xmlns:a16="http://schemas.microsoft.com/office/drawing/2014/main" id="{4AC1FEC4-35F1-4140-809A-95FFC07EF684}"/>
              </a:ext>
            </a:extLst>
          </p:cNvPr>
          <p:cNvSpPr>
            <a:spLocks noGrp="1"/>
          </p:cNvSpPr>
          <p:nvPr>
            <p:ph idx="1"/>
          </p:nvPr>
        </p:nvSpPr>
        <p:spPr/>
        <p:txBody>
          <a:bodyPr>
            <a:normAutofit/>
          </a:bodyPr>
          <a:lstStyle/>
          <a:p>
            <a:r>
              <a:rPr lang="en-US" dirty="0"/>
              <a:t>VHA Directive 1162.06(1)</a:t>
            </a:r>
          </a:p>
          <a:p>
            <a:r>
              <a:rPr lang="en-US" dirty="0"/>
              <a:t>NIC, 2018. Barracks Behind Bars</a:t>
            </a:r>
          </a:p>
          <a:p>
            <a:r>
              <a:rPr lang="en-US" dirty="0"/>
              <a:t>NIC, 2019. Barracks Behind Bars II </a:t>
            </a:r>
          </a:p>
          <a:p>
            <a:r>
              <a:rPr lang="en-US" dirty="0"/>
              <a:t>Burke, C., 2018. “Veterans Moving Forward (VMF) Final Evaluation Results”</a:t>
            </a:r>
          </a:p>
          <a:p>
            <a:r>
              <a:rPr lang="en-US" dirty="0"/>
              <a:t>Tsai J, et al., 2017. Medical Legal Partnerships at Veterans Affairs medical centers improved housing and psychosocial outcomes for vets, Health Affairs </a:t>
            </a:r>
          </a:p>
          <a:p>
            <a:endParaRPr lang="en-US" dirty="0"/>
          </a:p>
        </p:txBody>
      </p:sp>
    </p:spTree>
    <p:extLst>
      <p:ext uri="{BB962C8B-B14F-4D97-AF65-F5344CB8AC3E}">
        <p14:creationId xmlns:p14="http://schemas.microsoft.com/office/powerpoint/2010/main" val="311594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F37AF6-C1FD-4687-A113-0ADC06ED515E}"/>
              </a:ext>
            </a:extLst>
          </p:cNvPr>
          <p:cNvSpPr>
            <a:spLocks noGrp="1"/>
          </p:cNvSpPr>
          <p:nvPr>
            <p:ph type="title"/>
          </p:nvPr>
        </p:nvSpPr>
        <p:spPr/>
        <p:txBody>
          <a:bodyPr/>
          <a:lstStyle/>
          <a:p>
            <a:r>
              <a:rPr lang="en-US" dirty="0"/>
              <a:t>Why go beyond Vet Courts?</a:t>
            </a:r>
          </a:p>
        </p:txBody>
      </p:sp>
      <p:sp>
        <p:nvSpPr>
          <p:cNvPr id="6" name="Content Placeholder 5">
            <a:extLst>
              <a:ext uri="{FF2B5EF4-FFF2-40B4-BE49-F238E27FC236}">
                <a16:creationId xmlns:a16="http://schemas.microsoft.com/office/drawing/2014/main" id="{5F571EC0-0653-4AF5-905B-E8621F9B573D}"/>
              </a:ext>
            </a:extLst>
          </p:cNvPr>
          <p:cNvSpPr>
            <a:spLocks noGrp="1"/>
          </p:cNvSpPr>
          <p:nvPr>
            <p:ph idx="1"/>
          </p:nvPr>
        </p:nvSpPr>
        <p:spPr/>
        <p:txBody>
          <a:bodyPr>
            <a:normAutofit/>
          </a:bodyPr>
          <a:lstStyle/>
          <a:p>
            <a:r>
              <a:rPr lang="en-US" dirty="0"/>
              <a:t>Veteran Courts are part of intercept 3</a:t>
            </a:r>
          </a:p>
          <a:p>
            <a:r>
              <a:rPr lang="en-US" dirty="0"/>
              <a:t>What about diverting Veterans before then (intercepts 1 &amp; 2), so Vet Court not needed  or </a:t>
            </a:r>
          </a:p>
          <a:p>
            <a:r>
              <a:rPr lang="en-US" dirty="0"/>
              <a:t>What about the rest of intercepts 3, 4, &amp; 5?</a:t>
            </a:r>
          </a:p>
          <a:p>
            <a:r>
              <a:rPr lang="en-US" dirty="0"/>
              <a:t>How about those for whom Vet Courts are not appropriate?</a:t>
            </a:r>
          </a:p>
          <a:p>
            <a:r>
              <a:rPr lang="en-US" dirty="0"/>
              <a:t>How about those that have been terminated from a Vet Court?</a:t>
            </a:r>
          </a:p>
          <a:p>
            <a:r>
              <a:rPr lang="en-US" dirty="0"/>
              <a:t>May aid in identifying potential applicants for your Vet Court</a:t>
            </a:r>
          </a:p>
          <a:p>
            <a:r>
              <a:rPr lang="en-US" dirty="0"/>
              <a:t>Vet Court Judge may help start</a:t>
            </a:r>
          </a:p>
          <a:p>
            <a:r>
              <a:rPr lang="en-US" b="1" dirty="0"/>
              <a:t>Veterans deserve more then one intervention from us</a:t>
            </a:r>
          </a:p>
        </p:txBody>
      </p:sp>
    </p:spTree>
    <p:extLst>
      <p:ext uri="{BB962C8B-B14F-4D97-AF65-F5344CB8AC3E}">
        <p14:creationId xmlns:p14="http://schemas.microsoft.com/office/powerpoint/2010/main" val="332381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0760-B4F9-4F09-AD26-F3B036E64628}"/>
              </a:ext>
            </a:extLst>
          </p:cNvPr>
          <p:cNvSpPr>
            <a:spLocks noGrp="1"/>
          </p:cNvSpPr>
          <p:nvPr>
            <p:ph type="title"/>
          </p:nvPr>
        </p:nvSpPr>
        <p:spPr/>
        <p:txBody>
          <a:bodyPr/>
          <a:lstStyle/>
          <a:p>
            <a:r>
              <a:rPr lang="en-US" dirty="0"/>
              <a:t>Recognition of Barriers</a:t>
            </a:r>
          </a:p>
        </p:txBody>
      </p:sp>
      <p:sp>
        <p:nvSpPr>
          <p:cNvPr id="3" name="Content Placeholder 2">
            <a:extLst>
              <a:ext uri="{FF2B5EF4-FFF2-40B4-BE49-F238E27FC236}">
                <a16:creationId xmlns:a16="http://schemas.microsoft.com/office/drawing/2014/main" id="{CC8C3E2C-000A-4D5D-9BE7-7AE443F683F6}"/>
              </a:ext>
            </a:extLst>
          </p:cNvPr>
          <p:cNvSpPr>
            <a:spLocks noGrp="1"/>
          </p:cNvSpPr>
          <p:nvPr>
            <p:ph idx="1"/>
          </p:nvPr>
        </p:nvSpPr>
        <p:spPr/>
        <p:txBody>
          <a:bodyPr/>
          <a:lstStyle/>
          <a:p>
            <a:r>
              <a:rPr lang="en-US" dirty="0"/>
              <a:t>Limited Resources</a:t>
            </a:r>
          </a:p>
          <a:p>
            <a:pPr lvl="1"/>
            <a:r>
              <a:rPr lang="en-US" dirty="0"/>
              <a:t>Funding</a:t>
            </a:r>
          </a:p>
          <a:p>
            <a:pPr lvl="1"/>
            <a:r>
              <a:rPr lang="en-US" dirty="0"/>
              <a:t>Time</a:t>
            </a:r>
          </a:p>
          <a:p>
            <a:pPr lvl="1"/>
            <a:r>
              <a:rPr lang="en-US" dirty="0"/>
              <a:t>Creation of new positions</a:t>
            </a:r>
          </a:p>
          <a:p>
            <a:r>
              <a:rPr lang="en-US" dirty="0"/>
              <a:t>Have Existing Infrastructure</a:t>
            </a:r>
          </a:p>
          <a:p>
            <a:r>
              <a:rPr lang="en-US" dirty="0"/>
              <a:t>Population need may not justify the resource allocations</a:t>
            </a:r>
          </a:p>
          <a:p>
            <a:r>
              <a:rPr lang="en-US" dirty="0"/>
              <a:t>Others…</a:t>
            </a:r>
          </a:p>
          <a:p>
            <a:endParaRPr lang="en-US" dirty="0"/>
          </a:p>
          <a:p>
            <a:pPr lvl="1"/>
            <a:endParaRPr lang="en-US" dirty="0"/>
          </a:p>
        </p:txBody>
      </p:sp>
    </p:spTree>
    <p:extLst>
      <p:ext uri="{BB962C8B-B14F-4D97-AF65-F5344CB8AC3E}">
        <p14:creationId xmlns:p14="http://schemas.microsoft.com/office/powerpoint/2010/main" val="2704216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FBFF-6BEA-4243-BDF2-58A6DC5846B3}"/>
              </a:ext>
            </a:extLst>
          </p:cNvPr>
          <p:cNvSpPr>
            <a:spLocks noGrp="1"/>
          </p:cNvSpPr>
          <p:nvPr>
            <p:ph type="title"/>
          </p:nvPr>
        </p:nvSpPr>
        <p:spPr/>
        <p:txBody>
          <a:bodyPr/>
          <a:lstStyle/>
          <a:p>
            <a:r>
              <a:rPr lang="en-US" dirty="0"/>
              <a:t>Creative Solutions</a:t>
            </a:r>
          </a:p>
        </p:txBody>
      </p:sp>
      <p:sp>
        <p:nvSpPr>
          <p:cNvPr id="3" name="Content Placeholder 2">
            <a:extLst>
              <a:ext uri="{FF2B5EF4-FFF2-40B4-BE49-F238E27FC236}">
                <a16:creationId xmlns:a16="http://schemas.microsoft.com/office/drawing/2014/main" id="{9FCDC5DE-3A52-4543-A95D-2D5086110E37}"/>
              </a:ext>
            </a:extLst>
          </p:cNvPr>
          <p:cNvSpPr>
            <a:spLocks noGrp="1"/>
          </p:cNvSpPr>
          <p:nvPr>
            <p:ph idx="1"/>
          </p:nvPr>
        </p:nvSpPr>
        <p:spPr/>
        <p:txBody>
          <a:bodyPr/>
          <a:lstStyle/>
          <a:p>
            <a:r>
              <a:rPr lang="en-US" dirty="0"/>
              <a:t>Utilize existing Treatment Courts in your area (e.g., establish a “Veterans track”)</a:t>
            </a:r>
          </a:p>
          <a:p>
            <a:pPr lvl="1"/>
            <a:r>
              <a:rPr lang="en-US" dirty="0"/>
              <a:t>Veteran courts have a unique advantage in that many treatment resources already exist</a:t>
            </a:r>
          </a:p>
          <a:p>
            <a:pPr lvl="1"/>
            <a:r>
              <a:rPr lang="en-US" dirty="0"/>
              <a:t>Government (including Vet Centers)</a:t>
            </a:r>
          </a:p>
          <a:p>
            <a:pPr lvl="1"/>
            <a:r>
              <a:rPr lang="en-US" dirty="0"/>
              <a:t>Nonprofits</a:t>
            </a:r>
          </a:p>
          <a:p>
            <a:pPr lvl="1"/>
            <a:r>
              <a:rPr lang="en-US" dirty="0"/>
              <a:t>Other community</a:t>
            </a:r>
          </a:p>
        </p:txBody>
      </p:sp>
    </p:spTree>
    <p:extLst>
      <p:ext uri="{BB962C8B-B14F-4D97-AF65-F5344CB8AC3E}">
        <p14:creationId xmlns:p14="http://schemas.microsoft.com/office/powerpoint/2010/main" val="3255608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DCAF-E781-48E4-B7D3-DB64919AAE66}"/>
              </a:ext>
            </a:extLst>
          </p:cNvPr>
          <p:cNvSpPr>
            <a:spLocks noGrp="1"/>
          </p:cNvSpPr>
          <p:nvPr>
            <p:ph type="title"/>
          </p:nvPr>
        </p:nvSpPr>
        <p:spPr/>
        <p:txBody>
          <a:bodyPr/>
          <a:lstStyle/>
          <a:p>
            <a:r>
              <a:rPr lang="en-US" dirty="0"/>
              <a:t>Veteran dorms (&amp; other prison/jail efforts) </a:t>
            </a:r>
          </a:p>
        </p:txBody>
      </p:sp>
      <p:sp>
        <p:nvSpPr>
          <p:cNvPr id="3" name="Text Placeholder 2">
            <a:extLst>
              <a:ext uri="{FF2B5EF4-FFF2-40B4-BE49-F238E27FC236}">
                <a16:creationId xmlns:a16="http://schemas.microsoft.com/office/drawing/2014/main" id="{FA672E07-3AAE-40D8-B23F-ED08849ECD3F}"/>
              </a:ext>
            </a:extLst>
          </p:cNvPr>
          <p:cNvSpPr>
            <a:spLocks noGrp="1"/>
          </p:cNvSpPr>
          <p:nvPr>
            <p:ph type="body" idx="1"/>
          </p:nvPr>
        </p:nvSpPr>
        <p:spPr/>
        <p:txBody>
          <a:bodyPr/>
          <a:lstStyle/>
          <a:p>
            <a:r>
              <a:rPr lang="en-US" dirty="0"/>
              <a:t>Edward Zapala, LCSW</a:t>
            </a:r>
          </a:p>
          <a:p>
            <a:r>
              <a:rPr lang="en-US" dirty="0"/>
              <a:t>Veterans Justice Programs (VJP) Coordinator, Madison VA Hospital</a:t>
            </a:r>
          </a:p>
        </p:txBody>
      </p:sp>
    </p:spTree>
    <p:extLst>
      <p:ext uri="{BB962C8B-B14F-4D97-AF65-F5344CB8AC3E}">
        <p14:creationId xmlns:p14="http://schemas.microsoft.com/office/powerpoint/2010/main" val="422256368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784</TotalTime>
  <Words>3056</Words>
  <Application>Microsoft Office PowerPoint</Application>
  <PresentationFormat>Widescreen</PresentationFormat>
  <Paragraphs>310</Paragraphs>
  <Slides>50</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Century Gothic</vt:lpstr>
      <vt:lpstr>Tw Cen MT</vt:lpstr>
      <vt:lpstr>Wingdings</vt:lpstr>
      <vt:lpstr>Wingdings 3</vt:lpstr>
      <vt:lpstr>Wisp</vt:lpstr>
      <vt:lpstr>     Beyond Veteran Courts: Creative Solutions to Assist Veterans in the Justice System</vt:lpstr>
      <vt:lpstr>Agenda</vt:lpstr>
      <vt:lpstr>1. Introductory comments</vt:lpstr>
      <vt:lpstr>PowerPoint Presentation</vt:lpstr>
      <vt:lpstr>PowerPoint Presentation</vt:lpstr>
      <vt:lpstr>Why go beyond Vet Courts?</vt:lpstr>
      <vt:lpstr>Recognition of Barriers</vt:lpstr>
      <vt:lpstr>Creative Solutions</vt:lpstr>
      <vt:lpstr>Veteran dorms (&amp; other prison/jail efforts) </vt:lpstr>
      <vt:lpstr> Madison VJP outreach--incarcerated</vt:lpstr>
      <vt:lpstr>PowerPoint Presentation</vt:lpstr>
      <vt:lpstr>PowerPoint Presentation</vt:lpstr>
      <vt:lpstr>I feel like I brought a lot of shame to the Marine Corps.  I’m just trying to make up for that and I think I can, and I’m okay spending the rest of my life to do that.   Unlike other people in society or in the Corps who haven’t done something like I’ve done, they can go on with their lives.   I believe it’s incumbent on me to give back the rest of my life and I’m okay with that. I’ve found my place. </vt:lpstr>
      <vt:lpstr>Independent evaluation in CA of a jail Veteran’s Dorm found…</vt:lpstr>
      <vt:lpstr>Wisconsin Dept. of Veterans Affairs (WDVA) – State resources &amp; law enforcement efforts</vt:lpstr>
      <vt:lpstr>  WISCONSIN DEPARTMENT OF VETERANS AFFAIRS VETERAN OUTREACH &amp; RECOVERY PROGRAM (VORP)  </vt:lpstr>
      <vt:lpstr>PowerPoint Presentation</vt:lpstr>
      <vt:lpstr>PowerPoint Presentation</vt:lpstr>
      <vt:lpstr>PowerPoint Presentation</vt:lpstr>
      <vt:lpstr>PowerPoint Presentation</vt:lpstr>
      <vt:lpstr>PowerPoint Presentation</vt:lpstr>
      <vt:lpstr>HISTORY</vt:lpstr>
      <vt:lpstr>VORP TODAY</vt:lpstr>
      <vt:lpstr>STAFF BY REGION</vt:lpstr>
      <vt:lpstr>CRITERIA FOR ENROLLMENT IN VORP</vt:lpstr>
      <vt:lpstr>HOW WE SERVE VETERANS</vt:lpstr>
      <vt:lpstr>SERVICES</vt:lpstr>
      <vt:lpstr>SERVICES</vt:lpstr>
      <vt:lpstr>VORP NETWORK</vt:lpstr>
      <vt:lpstr>VORP DATA</vt:lpstr>
      <vt:lpstr>VORP COMMUNITY PARTNERSHIP EXAMPLES</vt:lpstr>
      <vt:lpstr>PowerPoint Presentation</vt:lpstr>
      <vt:lpstr>VA Community Care Options  </vt:lpstr>
      <vt:lpstr>Partnering with Resources VA’s office of Community Care</vt:lpstr>
      <vt:lpstr>Partnering with Resources Office of Community Care</vt:lpstr>
      <vt:lpstr>Civil legal assistance (such as Medical Legal Partnerships)</vt:lpstr>
      <vt:lpstr>Veteran Civil Legal Clinic</vt:lpstr>
      <vt:lpstr>Medical-Legal Partnerships video</vt:lpstr>
      <vt:lpstr>Medical-Legal Partnerships, cont.</vt:lpstr>
      <vt:lpstr>Veteran Justice Program Support from VA</vt:lpstr>
      <vt:lpstr>Veteran Justice Program (VJP) Support from VA</vt:lpstr>
      <vt:lpstr>Veteran Justice Program (VJP) Support from VA</vt:lpstr>
      <vt:lpstr>Creative Solutions</vt:lpstr>
      <vt:lpstr>Success Stories</vt:lpstr>
      <vt:lpstr>VORP SUCCESS STORIES</vt:lpstr>
      <vt:lpstr>YOUR success stories</vt:lpstr>
      <vt:lpstr>Conclusion/Questions</vt:lpstr>
      <vt:lpstr>Questions/Parting Thoughts </vt:lpstr>
      <vt:lpstr> Additional information</vt:lpstr>
      <vt:lpstr>Abridged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Veteran Courts:</dc:title>
  <dc:creator>Zapala, Edward</dc:creator>
  <cp:lastModifiedBy>Zapala, Edward</cp:lastModifiedBy>
  <cp:revision>34</cp:revision>
  <dcterms:created xsi:type="dcterms:W3CDTF">2020-03-16T19:55:02Z</dcterms:created>
  <dcterms:modified xsi:type="dcterms:W3CDTF">2021-01-14T17:06:59Z</dcterms:modified>
</cp:coreProperties>
</file>