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64" r:id="rId2"/>
    <p:sldId id="299" r:id="rId3"/>
    <p:sldId id="298" r:id="rId4"/>
    <p:sldId id="269" r:id="rId5"/>
    <p:sldId id="271" r:id="rId6"/>
    <p:sldId id="272" r:id="rId7"/>
    <p:sldId id="273" r:id="rId8"/>
    <p:sldId id="294" r:id="rId9"/>
    <p:sldId id="274" r:id="rId10"/>
    <p:sldId id="270" r:id="rId11"/>
    <p:sldId id="295" r:id="rId12"/>
    <p:sldId id="296" r:id="rId13"/>
    <p:sldId id="297" r:id="rId14"/>
    <p:sldId id="300" r:id="rId15"/>
    <p:sldId id="301" r:id="rId16"/>
    <p:sldId id="259" r:id="rId17"/>
    <p:sldId id="265" r:id="rId18"/>
    <p:sldId id="267" r:id="rId19"/>
    <p:sldId id="268" r:id="rId20"/>
    <p:sldId id="277" r:id="rId21"/>
    <p:sldId id="284" r:id="rId22"/>
    <p:sldId id="283" r:id="rId23"/>
    <p:sldId id="285" r:id="rId24"/>
    <p:sldId id="286" r:id="rId25"/>
    <p:sldId id="258" r:id="rId26"/>
    <p:sldId id="287" r:id="rId27"/>
    <p:sldId id="278" r:id="rId28"/>
    <p:sldId id="293" r:id="rId29"/>
    <p:sldId id="292" r:id="rId30"/>
    <p:sldId id="288" r:id="rId31"/>
    <p:sldId id="289" r:id="rId32"/>
    <p:sldId id="302" r:id="rId33"/>
    <p:sldId id="290" r:id="rId34"/>
    <p:sldId id="303" r:id="rId35"/>
    <p:sldId id="304" r:id="rId36"/>
    <p:sldId id="305" r:id="rId37"/>
    <p:sldId id="291" r:id="rId38"/>
    <p:sldId id="306"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6323" autoAdjust="0"/>
  </p:normalViewPr>
  <p:slideViewPr>
    <p:cSldViewPr snapToGrid="0">
      <p:cViewPr varScale="1">
        <p:scale>
          <a:sx n="110" d="100"/>
          <a:sy n="110" d="100"/>
        </p:scale>
        <p:origin x="576" y="96"/>
      </p:cViewPr>
      <p:guideLst>
        <p:guide orient="horz" pos="2160"/>
        <p:guide pos="3840"/>
      </p:guideLst>
    </p:cSldViewPr>
  </p:slideViewPr>
  <p:outlineViewPr>
    <p:cViewPr>
      <p:scale>
        <a:sx n="33" d="100"/>
        <a:sy n="33" d="100"/>
      </p:scale>
      <p:origin x="0" y="-8340"/>
    </p:cViewPr>
  </p:outlineViewPr>
  <p:notesTextViewPr>
    <p:cViewPr>
      <p:scale>
        <a:sx n="1" d="1"/>
        <a:sy n="1" d="1"/>
      </p:scale>
      <p:origin x="0" y="0"/>
    </p:cViewPr>
  </p:notesTextViewPr>
  <p:sorterViewPr>
    <p:cViewPr>
      <p:scale>
        <a:sx n="100" d="100"/>
        <a:sy n="100" d="100"/>
      </p:scale>
      <p:origin x="0" y="-624"/>
    </p:cViewPr>
  </p:sorterViewPr>
  <p:notesViewPr>
    <p:cSldViewPr snapToGrid="0">
      <p:cViewPr varScale="1">
        <p:scale>
          <a:sx n="84" d="100"/>
          <a:sy n="84" d="100"/>
        </p:scale>
        <p:origin x="387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S:\All%20Clinic%20Users\Todd\McAVivatrol\CurrentParticipan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5"/>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Participants</c:v>
                </c:pt>
              </c:strCache>
            </c:strRef>
          </c:tx>
          <c:spPr>
            <a:scene3d>
              <a:camera prst="orthographicFront"/>
              <a:lightRig rig="threePt" dir="t"/>
            </a:scene3d>
            <a:sp3d prstMaterial="metal">
              <a:contourClr>
                <a:srgbClr val="000000"/>
              </a:contourClr>
            </a:sp3d>
          </c:spPr>
          <c:dPt>
            <c:idx val="0"/>
            <c:bubble3D val="0"/>
            <c:spPr>
              <a:solidFill>
                <a:schemeClr val="accent1"/>
              </a:solidFill>
              <a:ln w="25400">
                <a:solidFill>
                  <a:schemeClr val="lt1"/>
                </a:solidFill>
              </a:ln>
              <a:effectLst/>
              <a:scene3d>
                <a:camera prst="orthographicFront"/>
                <a:lightRig rig="threePt" dir="t"/>
              </a:scene3d>
              <a:sp3d contourW="25400" prstMaterial="metal">
                <a:contourClr>
                  <a:schemeClr val="lt1"/>
                </a:contourClr>
              </a:sp3d>
            </c:spPr>
            <c:extLst>
              <c:ext xmlns:c16="http://schemas.microsoft.com/office/drawing/2014/chart" uri="{C3380CC4-5D6E-409C-BE32-E72D297353CC}">
                <c16:uniqueId val="{00000001-24D1-4050-9397-7E664763A514}"/>
              </c:ext>
            </c:extLst>
          </c:dPt>
          <c:dPt>
            <c:idx val="1"/>
            <c:bubble3D val="0"/>
            <c:spPr>
              <a:solidFill>
                <a:schemeClr val="accent2"/>
              </a:solidFill>
              <a:ln w="25400">
                <a:solidFill>
                  <a:schemeClr val="lt1"/>
                </a:solidFill>
              </a:ln>
              <a:effectLst/>
              <a:scene3d>
                <a:camera prst="orthographicFront"/>
                <a:lightRig rig="threePt" dir="t"/>
              </a:scene3d>
              <a:sp3d contourW="25400" prstMaterial="metal">
                <a:contourClr>
                  <a:schemeClr val="lt1"/>
                </a:contourClr>
              </a:sp3d>
            </c:spPr>
            <c:extLst>
              <c:ext xmlns:c16="http://schemas.microsoft.com/office/drawing/2014/chart" uri="{C3380CC4-5D6E-409C-BE32-E72D297353CC}">
                <c16:uniqueId val="{00000003-24D1-4050-9397-7E664763A514}"/>
              </c:ext>
            </c:extLst>
          </c:dPt>
          <c:dPt>
            <c:idx val="2"/>
            <c:bubble3D val="0"/>
            <c:spPr>
              <a:solidFill>
                <a:schemeClr val="accent3"/>
              </a:solidFill>
              <a:ln w="25400">
                <a:solidFill>
                  <a:schemeClr val="lt1"/>
                </a:solidFill>
              </a:ln>
              <a:effectLst/>
              <a:scene3d>
                <a:camera prst="orthographicFront"/>
                <a:lightRig rig="threePt" dir="t"/>
              </a:scene3d>
              <a:sp3d contourW="25400" prstMaterial="metal">
                <a:contourClr>
                  <a:schemeClr val="lt1"/>
                </a:contourClr>
              </a:sp3d>
            </c:spPr>
            <c:extLst>
              <c:ext xmlns:c16="http://schemas.microsoft.com/office/drawing/2014/chart" uri="{C3380CC4-5D6E-409C-BE32-E72D297353CC}">
                <c16:uniqueId val="{00000005-24D1-4050-9397-7E664763A514}"/>
              </c:ext>
            </c:extLst>
          </c:dPt>
          <c:cat>
            <c:strRef>
              <c:f>Sheet1!$A$2:$A$4</c:f>
              <c:strCache>
                <c:ptCount val="3"/>
                <c:pt idx="0">
                  <c:v>Retained</c:v>
                </c:pt>
                <c:pt idx="1">
                  <c:v>Naltrexone &gt;1 yr</c:v>
                </c:pt>
                <c:pt idx="2">
                  <c:v>Not Retained</c:v>
                </c:pt>
              </c:strCache>
            </c:strRef>
          </c:cat>
          <c:val>
            <c:numRef>
              <c:f>Sheet1!$B$2:$B$4</c:f>
              <c:numCache>
                <c:formatCode>General</c:formatCode>
                <c:ptCount val="3"/>
                <c:pt idx="0">
                  <c:v>100</c:v>
                </c:pt>
                <c:pt idx="1">
                  <c:v>30</c:v>
                </c:pt>
                <c:pt idx="2">
                  <c:v>109</c:v>
                </c:pt>
              </c:numCache>
            </c:numRef>
          </c:val>
          <c:extLst>
            <c:ext xmlns:c16="http://schemas.microsoft.com/office/drawing/2014/chart" uri="{C3380CC4-5D6E-409C-BE32-E72D297353CC}">
              <c16:uniqueId val="{00000006-24D1-4050-9397-7E664763A514}"/>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0EAED2A-774D-4033-BB68-185D8AA189DD}" type="datetimeFigureOut">
              <a:rPr lang="en-US" smtClean="0"/>
              <a:t>2/2/2022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FAC867D-44AA-4BE5-A302-BE91582F3429}" type="slidenum">
              <a:rPr lang="en-US" smtClean="0"/>
              <a:t>‹#›</a:t>
            </a:fld>
            <a:endParaRPr lang="en-US"/>
          </a:p>
        </p:txBody>
      </p:sp>
    </p:spTree>
    <p:extLst>
      <p:ext uri="{BB962C8B-B14F-4D97-AF65-F5344CB8AC3E}">
        <p14:creationId xmlns:p14="http://schemas.microsoft.com/office/powerpoint/2010/main" val="3343930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4F2BC32-348D-4EC8-A4B1-275EEA821317}" type="datetimeFigureOut">
              <a:rPr lang="en-US" smtClean="0"/>
              <a:t>2/2/2022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6D7490C-F756-4F22-B87F-8E2F2B1D2B97}" type="slidenum">
              <a:rPr lang="en-US" smtClean="0"/>
              <a:t>‹#›</a:t>
            </a:fld>
            <a:endParaRPr lang="en-US"/>
          </a:p>
        </p:txBody>
      </p:sp>
    </p:spTree>
    <p:extLst>
      <p:ext uri="{BB962C8B-B14F-4D97-AF65-F5344CB8AC3E}">
        <p14:creationId xmlns:p14="http://schemas.microsoft.com/office/powerpoint/2010/main" val="1087643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D7490C-F756-4F22-B87F-8E2F2B1D2B97}" type="slidenum">
              <a:rPr lang="en-US" smtClean="0"/>
              <a:t>2</a:t>
            </a:fld>
            <a:endParaRPr lang="en-US"/>
          </a:p>
        </p:txBody>
      </p:sp>
    </p:spTree>
    <p:extLst>
      <p:ext uri="{BB962C8B-B14F-4D97-AF65-F5344CB8AC3E}">
        <p14:creationId xmlns:p14="http://schemas.microsoft.com/office/powerpoint/2010/main" val="1462593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D7490C-F756-4F22-B87F-8E2F2B1D2B97}" type="slidenum">
              <a:rPr lang="en-US" smtClean="0"/>
              <a:t>23</a:t>
            </a:fld>
            <a:endParaRPr lang="en-US"/>
          </a:p>
        </p:txBody>
      </p:sp>
    </p:spTree>
    <p:extLst>
      <p:ext uri="{BB962C8B-B14F-4D97-AF65-F5344CB8AC3E}">
        <p14:creationId xmlns:p14="http://schemas.microsoft.com/office/powerpoint/2010/main" val="3401168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D7490C-F756-4F22-B87F-8E2F2B1D2B97}" type="slidenum">
              <a:rPr lang="en-US" smtClean="0"/>
              <a:t>24</a:t>
            </a:fld>
            <a:endParaRPr lang="en-US"/>
          </a:p>
        </p:txBody>
      </p:sp>
    </p:spTree>
    <p:extLst>
      <p:ext uri="{BB962C8B-B14F-4D97-AF65-F5344CB8AC3E}">
        <p14:creationId xmlns:p14="http://schemas.microsoft.com/office/powerpoint/2010/main" val="2227572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BF6E83-B74F-4BBA-9BA0-768A693F2055}"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549C4ED-1A5F-4CEE-939E-FC2B9499A2C8}" type="slidenum">
              <a:rPr lang="en-US" smtClean="0"/>
              <a:t>‹#›</a:t>
            </a:fld>
            <a:endParaRPr lang="en-US"/>
          </a:p>
        </p:txBody>
      </p:sp>
    </p:spTree>
    <p:extLst>
      <p:ext uri="{BB962C8B-B14F-4D97-AF65-F5344CB8AC3E}">
        <p14:creationId xmlns:p14="http://schemas.microsoft.com/office/powerpoint/2010/main" val="148055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BF6E83-B74F-4BBA-9BA0-768A693F2055}"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549C4ED-1A5F-4CEE-939E-FC2B9499A2C8}" type="slidenum">
              <a:rPr lang="en-US" smtClean="0"/>
              <a:t>‹#›</a:t>
            </a:fld>
            <a:endParaRPr lang="en-US"/>
          </a:p>
        </p:txBody>
      </p:sp>
    </p:spTree>
    <p:extLst>
      <p:ext uri="{BB962C8B-B14F-4D97-AF65-F5344CB8AC3E}">
        <p14:creationId xmlns:p14="http://schemas.microsoft.com/office/powerpoint/2010/main" val="3986097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BF6E83-B74F-4BBA-9BA0-768A693F2055}"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549C4ED-1A5F-4CEE-939E-FC2B9499A2C8}"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83048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8BF6E83-B74F-4BBA-9BA0-768A693F2055}" type="datetimeFigureOut">
              <a:rPr lang="en-US" smtClean="0"/>
              <a:t>2/2/2022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549C4ED-1A5F-4CEE-939E-FC2B9499A2C8}" type="slidenum">
              <a:rPr lang="en-US" smtClean="0"/>
              <a:t>‹#›</a:t>
            </a:fld>
            <a:endParaRPr lang="en-US"/>
          </a:p>
        </p:txBody>
      </p:sp>
    </p:spTree>
    <p:extLst>
      <p:ext uri="{BB962C8B-B14F-4D97-AF65-F5344CB8AC3E}">
        <p14:creationId xmlns:p14="http://schemas.microsoft.com/office/powerpoint/2010/main" val="2674670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8BF6E83-B74F-4BBA-9BA0-768A693F2055}" type="datetimeFigureOut">
              <a:rPr lang="en-US" smtClean="0"/>
              <a:t>2/2/2022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549C4ED-1A5F-4CEE-939E-FC2B9499A2C8}"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91216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8BF6E83-B74F-4BBA-9BA0-768A693F2055}" type="datetimeFigureOut">
              <a:rPr lang="en-US" smtClean="0"/>
              <a:t>2/2/2022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549C4ED-1A5F-4CEE-939E-FC2B9499A2C8}" type="slidenum">
              <a:rPr lang="en-US" smtClean="0"/>
              <a:t>‹#›</a:t>
            </a:fld>
            <a:endParaRPr lang="en-US"/>
          </a:p>
        </p:txBody>
      </p:sp>
    </p:spTree>
    <p:extLst>
      <p:ext uri="{BB962C8B-B14F-4D97-AF65-F5344CB8AC3E}">
        <p14:creationId xmlns:p14="http://schemas.microsoft.com/office/powerpoint/2010/main" val="2050418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F6E83-B74F-4BBA-9BA0-768A693F2055}"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549C4ED-1A5F-4CEE-939E-FC2B9499A2C8}" type="slidenum">
              <a:rPr lang="en-US" smtClean="0"/>
              <a:t>‹#›</a:t>
            </a:fld>
            <a:endParaRPr lang="en-US"/>
          </a:p>
        </p:txBody>
      </p:sp>
    </p:spTree>
    <p:extLst>
      <p:ext uri="{BB962C8B-B14F-4D97-AF65-F5344CB8AC3E}">
        <p14:creationId xmlns:p14="http://schemas.microsoft.com/office/powerpoint/2010/main" val="3411941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F6E83-B74F-4BBA-9BA0-768A693F2055}"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549C4ED-1A5F-4CEE-939E-FC2B9499A2C8}" type="slidenum">
              <a:rPr lang="en-US" smtClean="0"/>
              <a:t>‹#›</a:t>
            </a:fld>
            <a:endParaRPr lang="en-US"/>
          </a:p>
        </p:txBody>
      </p:sp>
    </p:spTree>
    <p:extLst>
      <p:ext uri="{BB962C8B-B14F-4D97-AF65-F5344CB8AC3E}">
        <p14:creationId xmlns:p14="http://schemas.microsoft.com/office/powerpoint/2010/main" val="3518079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F6E83-B74F-4BBA-9BA0-768A693F2055}"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549C4ED-1A5F-4CEE-939E-FC2B9499A2C8}" type="slidenum">
              <a:rPr lang="en-US" smtClean="0"/>
              <a:t>‹#›</a:t>
            </a:fld>
            <a:endParaRPr lang="en-US"/>
          </a:p>
        </p:txBody>
      </p:sp>
    </p:spTree>
    <p:extLst>
      <p:ext uri="{BB962C8B-B14F-4D97-AF65-F5344CB8AC3E}">
        <p14:creationId xmlns:p14="http://schemas.microsoft.com/office/powerpoint/2010/main" val="476242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BF6E83-B74F-4BBA-9BA0-768A693F2055}"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549C4ED-1A5F-4CEE-939E-FC2B9499A2C8}" type="slidenum">
              <a:rPr lang="en-US" smtClean="0"/>
              <a:t>‹#›</a:t>
            </a:fld>
            <a:endParaRPr lang="en-US"/>
          </a:p>
        </p:txBody>
      </p:sp>
    </p:spTree>
    <p:extLst>
      <p:ext uri="{BB962C8B-B14F-4D97-AF65-F5344CB8AC3E}">
        <p14:creationId xmlns:p14="http://schemas.microsoft.com/office/powerpoint/2010/main" val="1395774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BF6E83-B74F-4BBA-9BA0-768A693F2055}" type="datetimeFigureOut">
              <a:rPr lang="en-US" smtClean="0"/>
              <a:t>2/2/2022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549C4ED-1A5F-4CEE-939E-FC2B9499A2C8}" type="slidenum">
              <a:rPr lang="en-US" smtClean="0"/>
              <a:t>‹#›</a:t>
            </a:fld>
            <a:endParaRPr lang="en-US"/>
          </a:p>
        </p:txBody>
      </p:sp>
    </p:spTree>
    <p:extLst>
      <p:ext uri="{BB962C8B-B14F-4D97-AF65-F5344CB8AC3E}">
        <p14:creationId xmlns:p14="http://schemas.microsoft.com/office/powerpoint/2010/main" val="956266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BF6E83-B74F-4BBA-9BA0-768A693F2055}" type="datetimeFigureOut">
              <a:rPr lang="en-US" smtClean="0"/>
              <a:t>2/2/2022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549C4ED-1A5F-4CEE-939E-FC2B9499A2C8}" type="slidenum">
              <a:rPr lang="en-US" smtClean="0"/>
              <a:t>‹#›</a:t>
            </a:fld>
            <a:endParaRPr lang="en-US"/>
          </a:p>
        </p:txBody>
      </p:sp>
    </p:spTree>
    <p:extLst>
      <p:ext uri="{BB962C8B-B14F-4D97-AF65-F5344CB8AC3E}">
        <p14:creationId xmlns:p14="http://schemas.microsoft.com/office/powerpoint/2010/main" val="3442237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BF6E83-B74F-4BBA-9BA0-768A693F2055}" type="datetimeFigureOut">
              <a:rPr lang="en-US" smtClean="0"/>
              <a:t>2/2/2022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549C4ED-1A5F-4CEE-939E-FC2B9499A2C8}" type="slidenum">
              <a:rPr lang="en-US" smtClean="0"/>
              <a:t>‹#›</a:t>
            </a:fld>
            <a:endParaRPr lang="en-US"/>
          </a:p>
        </p:txBody>
      </p:sp>
    </p:spTree>
    <p:extLst>
      <p:ext uri="{BB962C8B-B14F-4D97-AF65-F5344CB8AC3E}">
        <p14:creationId xmlns:p14="http://schemas.microsoft.com/office/powerpoint/2010/main" val="2937329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F6E83-B74F-4BBA-9BA0-768A693F2055}" type="datetimeFigureOut">
              <a:rPr lang="en-US" smtClean="0"/>
              <a:t>2/2/2022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549C4ED-1A5F-4CEE-939E-FC2B9499A2C8}" type="slidenum">
              <a:rPr lang="en-US" smtClean="0"/>
              <a:t>‹#›</a:t>
            </a:fld>
            <a:endParaRPr lang="en-US"/>
          </a:p>
        </p:txBody>
      </p:sp>
    </p:spTree>
    <p:extLst>
      <p:ext uri="{BB962C8B-B14F-4D97-AF65-F5344CB8AC3E}">
        <p14:creationId xmlns:p14="http://schemas.microsoft.com/office/powerpoint/2010/main" val="1405661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BF6E83-B74F-4BBA-9BA0-768A693F2055}" type="datetimeFigureOut">
              <a:rPr lang="en-US" smtClean="0"/>
              <a:t>2/2/2022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549C4ED-1A5F-4CEE-939E-FC2B9499A2C8}" type="slidenum">
              <a:rPr lang="en-US" smtClean="0"/>
              <a:t>‹#›</a:t>
            </a:fld>
            <a:endParaRPr lang="en-US"/>
          </a:p>
        </p:txBody>
      </p:sp>
    </p:spTree>
    <p:extLst>
      <p:ext uri="{BB962C8B-B14F-4D97-AF65-F5344CB8AC3E}">
        <p14:creationId xmlns:p14="http://schemas.microsoft.com/office/powerpoint/2010/main" val="254015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BF6E83-B74F-4BBA-9BA0-768A693F2055}" type="datetimeFigureOut">
              <a:rPr lang="en-US" smtClean="0"/>
              <a:t>2/2/2022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549C4ED-1A5F-4CEE-939E-FC2B9499A2C8}" type="slidenum">
              <a:rPr lang="en-US" smtClean="0"/>
              <a:t>‹#›</a:t>
            </a:fld>
            <a:endParaRPr lang="en-US"/>
          </a:p>
        </p:txBody>
      </p:sp>
    </p:spTree>
    <p:extLst>
      <p:ext uri="{BB962C8B-B14F-4D97-AF65-F5344CB8AC3E}">
        <p14:creationId xmlns:p14="http://schemas.microsoft.com/office/powerpoint/2010/main" val="2003441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8BF6E83-B74F-4BBA-9BA0-768A693F2055}" type="datetimeFigureOut">
              <a:rPr lang="en-US" smtClean="0"/>
              <a:t>2/2/2022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549C4ED-1A5F-4CEE-939E-FC2B9499A2C8}" type="slidenum">
              <a:rPr lang="en-US" smtClean="0"/>
              <a:t>‹#›</a:t>
            </a:fld>
            <a:endParaRPr lang="en-US"/>
          </a:p>
        </p:txBody>
      </p:sp>
    </p:spTree>
    <p:extLst>
      <p:ext uri="{BB962C8B-B14F-4D97-AF65-F5344CB8AC3E}">
        <p14:creationId xmlns:p14="http://schemas.microsoft.com/office/powerpoint/2010/main" val="2563196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0272" y="1150071"/>
            <a:ext cx="7192652" cy="4100660"/>
          </a:xfrm>
        </p:spPr>
        <p:txBody>
          <a:bodyPr>
            <a:noAutofit/>
          </a:bodyPr>
          <a:lstStyle/>
          <a:p>
            <a:pPr algn="ctr"/>
            <a:r>
              <a:rPr lang="en-US" sz="6000" b="1" dirty="0"/>
              <a:t>Understanding the Opioid Epidemic and Principles for a Solution</a:t>
            </a:r>
            <a:endParaRPr lang="en-US" sz="2800" b="1" dirty="0"/>
          </a:p>
        </p:txBody>
      </p:sp>
      <p:sp>
        <p:nvSpPr>
          <p:cNvPr id="3" name="TextBox 2">
            <a:extLst>
              <a:ext uri="{FF2B5EF4-FFF2-40B4-BE49-F238E27FC236}">
                <a16:creationId xmlns:a16="http://schemas.microsoft.com/office/drawing/2014/main" id="{0940EC6F-F0B9-4D52-A28A-3884FC9CD22F}"/>
              </a:ext>
            </a:extLst>
          </p:cNvPr>
          <p:cNvSpPr txBox="1"/>
          <p:nvPr/>
        </p:nvSpPr>
        <p:spPr>
          <a:xfrm>
            <a:off x="182881" y="6488668"/>
            <a:ext cx="697627" cy="369332"/>
          </a:xfrm>
          <a:prstGeom prst="rect">
            <a:avLst/>
          </a:prstGeom>
          <a:noFill/>
        </p:spPr>
        <p:txBody>
          <a:bodyPr wrap="none" rtlCol="0">
            <a:spAutoFit/>
          </a:bodyPr>
          <a:lstStyle/>
          <a:p>
            <a:r>
              <a:rPr lang="en-US" dirty="0"/>
              <a:t>2022</a:t>
            </a:r>
          </a:p>
        </p:txBody>
      </p:sp>
    </p:spTree>
    <p:extLst>
      <p:ext uri="{BB962C8B-B14F-4D97-AF65-F5344CB8AC3E}">
        <p14:creationId xmlns:p14="http://schemas.microsoft.com/office/powerpoint/2010/main" val="4006573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Addiction</a:t>
            </a:r>
            <a:r>
              <a:rPr lang="en-US" baseline="30000" dirty="0"/>
              <a:t>13</a:t>
            </a:r>
            <a:r>
              <a:rPr lang="en-US" dirty="0"/>
              <a:t>:</a:t>
            </a:r>
          </a:p>
        </p:txBody>
      </p:sp>
      <p:sp>
        <p:nvSpPr>
          <p:cNvPr id="3" name="Content Placeholder 2"/>
          <p:cNvSpPr>
            <a:spLocks noGrp="1"/>
          </p:cNvSpPr>
          <p:nvPr>
            <p:ph idx="1"/>
          </p:nvPr>
        </p:nvSpPr>
        <p:spPr>
          <a:xfrm>
            <a:off x="2589212" y="2323070"/>
            <a:ext cx="8915400" cy="3588152"/>
          </a:xfrm>
        </p:spPr>
        <p:txBody>
          <a:bodyPr>
            <a:normAutofit/>
          </a:bodyPr>
          <a:lstStyle/>
          <a:p>
            <a:r>
              <a:rPr lang="en-US" sz="2800" b="1" dirty="0"/>
              <a:t>Addiction is a primary, chronic </a:t>
            </a:r>
            <a:r>
              <a:rPr lang="en-US" sz="2800" b="1" u="sng" dirty="0"/>
              <a:t>disease of brain </a:t>
            </a:r>
            <a:r>
              <a:rPr lang="en-US" sz="2800" b="1" dirty="0"/>
              <a:t>reward, motivation, memory and </a:t>
            </a:r>
            <a:r>
              <a:rPr lang="en-US" sz="2800" b="1" u="sng" dirty="0"/>
              <a:t>related circuitry</a:t>
            </a:r>
            <a:r>
              <a:rPr lang="en-US" sz="2800" b="1" dirty="0"/>
              <a:t>.  Dysfunction in these circuits leads to characteristic biological, psychological, social and spiritual manifestations.  This is reflected in an individual pathologically pursuing reward and/or relief by substance use and other behaviors.</a:t>
            </a:r>
          </a:p>
          <a:p>
            <a:endParaRPr lang="en-US" sz="1600" dirty="0"/>
          </a:p>
        </p:txBody>
      </p:sp>
    </p:spTree>
    <p:extLst>
      <p:ext uri="{BB962C8B-B14F-4D97-AF65-F5344CB8AC3E}">
        <p14:creationId xmlns:p14="http://schemas.microsoft.com/office/powerpoint/2010/main" val="142811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Disease of the Brain</a:t>
            </a:r>
            <a:r>
              <a:rPr lang="en-US" baseline="30000" dirty="0"/>
              <a:t>11</a:t>
            </a:r>
          </a:p>
        </p:txBody>
      </p:sp>
      <p:sp>
        <p:nvSpPr>
          <p:cNvPr id="3" name="Content Placeholder 2"/>
          <p:cNvSpPr>
            <a:spLocks noGrp="1"/>
          </p:cNvSpPr>
          <p:nvPr>
            <p:ph idx="1"/>
          </p:nvPr>
        </p:nvSpPr>
        <p:spPr/>
        <p:txBody>
          <a:bodyPr>
            <a:normAutofit/>
          </a:bodyPr>
          <a:lstStyle/>
          <a:p>
            <a:pPr marL="0" indent="0">
              <a:buNone/>
            </a:pPr>
            <a:r>
              <a:rPr lang="en-US" sz="2800" dirty="0"/>
              <a:t>Relationship is the most therapeutic tool we have</a:t>
            </a:r>
          </a:p>
          <a:p>
            <a:r>
              <a:rPr lang="en-US" sz="2800" dirty="0"/>
              <a:t>Connection – Listen without judgement</a:t>
            </a:r>
          </a:p>
          <a:p>
            <a:r>
              <a:rPr lang="en-US" sz="2800" dirty="0"/>
              <a:t>Focus on commonality</a:t>
            </a:r>
          </a:p>
          <a:p>
            <a:r>
              <a:rPr lang="en-US" sz="2800" dirty="0"/>
              <a:t>Alzheimer's patients: deepest emotional need: to love and be loved</a:t>
            </a:r>
          </a:p>
        </p:txBody>
      </p:sp>
    </p:spTree>
    <p:extLst>
      <p:ext uri="{BB962C8B-B14F-4D97-AF65-F5344CB8AC3E}">
        <p14:creationId xmlns:p14="http://schemas.microsoft.com/office/powerpoint/2010/main" val="296094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7962" y="657911"/>
            <a:ext cx="8911687" cy="1280890"/>
          </a:xfrm>
        </p:spPr>
        <p:txBody>
          <a:bodyPr/>
          <a:lstStyle/>
          <a:p>
            <a:r>
              <a:rPr lang="en-US" dirty="0"/>
              <a:t>First Impressions</a:t>
            </a:r>
            <a:r>
              <a:rPr lang="en-US" baseline="30000" dirty="0"/>
              <a:t>12</a:t>
            </a:r>
          </a:p>
        </p:txBody>
      </p:sp>
      <p:sp>
        <p:nvSpPr>
          <p:cNvPr id="3" name="Content Placeholder 2"/>
          <p:cNvSpPr>
            <a:spLocks noGrp="1"/>
          </p:cNvSpPr>
          <p:nvPr>
            <p:ph idx="1"/>
          </p:nvPr>
        </p:nvSpPr>
        <p:spPr>
          <a:xfrm>
            <a:off x="1697962" y="1566441"/>
            <a:ext cx="8915400" cy="3777622"/>
          </a:xfrm>
        </p:spPr>
        <p:txBody>
          <a:bodyPr>
            <a:normAutofit/>
          </a:bodyPr>
          <a:lstStyle/>
          <a:p>
            <a:r>
              <a:rPr lang="en-US" sz="3200" dirty="0"/>
              <a:t>Warmth = Trust</a:t>
            </a:r>
          </a:p>
          <a:p>
            <a:r>
              <a:rPr lang="en-US" sz="3200" dirty="0"/>
              <a:t>Competence = Power</a:t>
            </a:r>
          </a:p>
        </p:txBody>
      </p:sp>
      <p:pic>
        <p:nvPicPr>
          <p:cNvPr id="6" name="Picture 5"/>
          <p:cNvPicPr>
            <a:picLocks noChangeAspect="1"/>
          </p:cNvPicPr>
          <p:nvPr/>
        </p:nvPicPr>
        <p:blipFill>
          <a:blip r:embed="rId2"/>
          <a:stretch>
            <a:fillRect/>
          </a:stretch>
        </p:blipFill>
        <p:spPr>
          <a:xfrm>
            <a:off x="6649294" y="719625"/>
            <a:ext cx="5341620" cy="5478780"/>
          </a:xfrm>
          <a:prstGeom prst="rect">
            <a:avLst/>
          </a:prstGeom>
        </p:spPr>
      </p:pic>
    </p:spTree>
    <p:extLst>
      <p:ext uri="{BB962C8B-B14F-4D97-AF65-F5344CB8AC3E}">
        <p14:creationId xmlns:p14="http://schemas.microsoft.com/office/powerpoint/2010/main" val="271239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4" fill="hold" nodeType="afterEffect">
                                  <p:stCondLst>
                                    <p:cond delay="25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323" y="171903"/>
            <a:ext cx="10515600" cy="1325563"/>
          </a:xfrm>
        </p:spPr>
        <p:txBody>
          <a:bodyPr/>
          <a:lstStyle/>
          <a:p>
            <a:r>
              <a:rPr lang="en-US" dirty="0"/>
              <a:t>The Brain</a:t>
            </a:r>
          </a:p>
        </p:txBody>
      </p:sp>
      <p:sp>
        <p:nvSpPr>
          <p:cNvPr id="6" name="TextBox 5"/>
          <p:cNvSpPr txBox="1"/>
          <p:nvPr/>
        </p:nvSpPr>
        <p:spPr>
          <a:xfrm>
            <a:off x="612742" y="6325386"/>
            <a:ext cx="7492757" cy="246221"/>
          </a:xfrm>
          <a:prstGeom prst="rect">
            <a:avLst/>
          </a:prstGeom>
          <a:noFill/>
        </p:spPr>
        <p:txBody>
          <a:bodyPr wrap="none" rtlCol="0">
            <a:spAutoFit/>
          </a:bodyPr>
          <a:lstStyle/>
          <a:p>
            <a:r>
              <a:rPr lang="en-US" sz="1000" i="1" dirty="0"/>
              <a:t>"Dopamine pathways" by NIDA, </a:t>
            </a:r>
            <a:r>
              <a:rPr lang="en-US" sz="1000" i="1" dirty="0" err="1"/>
              <a:t>Quasihuman</a:t>
            </a:r>
            <a:r>
              <a:rPr lang="en-US" sz="1000" i="1" dirty="0"/>
              <a:t> - Derivative work of File:Dopamine Pathways.png. Licensed under Public Domain via Commons </a:t>
            </a:r>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36801" y="311301"/>
            <a:ext cx="9094470" cy="6014085"/>
          </a:xfrm>
        </p:spPr>
      </p:pic>
    </p:spTree>
    <p:extLst>
      <p:ext uri="{BB962C8B-B14F-4D97-AF65-F5344CB8AC3E}">
        <p14:creationId xmlns:p14="http://schemas.microsoft.com/office/powerpoint/2010/main" val="336389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0272" y="1150071"/>
            <a:ext cx="7192652" cy="1858049"/>
          </a:xfrm>
        </p:spPr>
        <p:txBody>
          <a:bodyPr>
            <a:noAutofit/>
          </a:bodyPr>
          <a:lstStyle/>
          <a:p>
            <a:pPr algn="ctr"/>
            <a:r>
              <a:rPr lang="en-US" sz="6000" b="1" dirty="0"/>
              <a:t>Biochemistry Drives Behavior</a:t>
            </a:r>
            <a:endParaRPr lang="en-US" sz="2800" b="1" dirty="0"/>
          </a:p>
        </p:txBody>
      </p:sp>
    </p:spTree>
    <p:extLst>
      <p:ext uri="{BB962C8B-B14F-4D97-AF65-F5344CB8AC3E}">
        <p14:creationId xmlns:p14="http://schemas.microsoft.com/office/powerpoint/2010/main" val="316754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p:sp>
        <p:nvSpPr>
          <p:cNvPr id="3" name="Content Placeholder 2"/>
          <p:cNvSpPr>
            <a:spLocks noGrp="1"/>
          </p:cNvSpPr>
          <p:nvPr>
            <p:ph idx="1"/>
          </p:nvPr>
        </p:nvSpPr>
        <p:spPr>
          <a:xfrm>
            <a:off x="2170628" y="1358781"/>
            <a:ext cx="9008259" cy="4552441"/>
          </a:xfrm>
        </p:spPr>
        <p:txBody>
          <a:bodyPr>
            <a:noAutofit/>
          </a:bodyPr>
          <a:lstStyle/>
          <a:p>
            <a:r>
              <a:rPr lang="en-US" sz="2800" dirty="0"/>
              <a:t>Purpose: Share our current understanding of what drives behavior</a:t>
            </a:r>
          </a:p>
          <a:p>
            <a:r>
              <a:rPr lang="en-US" sz="2800" dirty="0"/>
              <a:t>Key Principles: 3 Pathways</a:t>
            </a:r>
          </a:p>
          <a:p>
            <a:pPr marL="800100" lvl="1" indent="-342900">
              <a:buFont typeface="+mj-lt"/>
              <a:buAutoNum type="arabicPeriod"/>
            </a:pPr>
            <a:r>
              <a:rPr lang="en-US" sz="2400"/>
              <a:t>Reward </a:t>
            </a:r>
            <a:r>
              <a:rPr lang="en-US" sz="2400" dirty="0"/>
              <a:t>Pathway = Dopamine = Addiction</a:t>
            </a:r>
          </a:p>
          <a:p>
            <a:pPr marL="800100" lvl="1" indent="-342900">
              <a:buFont typeface="+mj-lt"/>
              <a:buAutoNum type="arabicPeriod"/>
            </a:pPr>
            <a:r>
              <a:rPr lang="en-US" sz="2400" dirty="0"/>
              <a:t>Stress/Fear/Memory Pathway = Cortisol = Mental Illness</a:t>
            </a:r>
          </a:p>
          <a:p>
            <a:pPr marL="800100" lvl="1" indent="-342900">
              <a:buFont typeface="+mj-lt"/>
              <a:buAutoNum type="arabicPeriod"/>
            </a:pPr>
            <a:r>
              <a:rPr lang="en-US" sz="2400" dirty="0"/>
              <a:t>Contentment Pathway = Serotonin = Mental Health</a:t>
            </a:r>
          </a:p>
        </p:txBody>
      </p:sp>
    </p:spTree>
    <p:extLst>
      <p:ext uri="{BB962C8B-B14F-4D97-AF65-F5344CB8AC3E}">
        <p14:creationId xmlns:p14="http://schemas.microsoft.com/office/powerpoint/2010/main" val="1499443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56" y="605257"/>
            <a:ext cx="8911687" cy="1280890"/>
          </a:xfrm>
        </p:spPr>
        <p:txBody>
          <a:bodyPr/>
          <a:lstStyle/>
          <a:p>
            <a:r>
              <a:rPr lang="en-US" dirty="0"/>
              <a:t>Baseline </a:t>
            </a:r>
            <a:br>
              <a:rPr lang="en-US" dirty="0"/>
            </a:br>
            <a:r>
              <a:rPr lang="en-US" dirty="0"/>
              <a:t>Brain Circuitry</a:t>
            </a:r>
            <a:r>
              <a:rPr lang="en-US" baseline="30000" dirty="0"/>
              <a:t>5,10</a:t>
            </a:r>
            <a:endParaRPr lang="en-US" dirty="0"/>
          </a:p>
        </p:txBody>
      </p:sp>
      <p:sp>
        <p:nvSpPr>
          <p:cNvPr id="11" name="TextBox 10"/>
          <p:cNvSpPr txBox="1"/>
          <p:nvPr/>
        </p:nvSpPr>
        <p:spPr>
          <a:xfrm>
            <a:off x="1389261" y="6503829"/>
            <a:ext cx="4706738" cy="246221"/>
          </a:xfrm>
          <a:prstGeom prst="rect">
            <a:avLst/>
          </a:prstGeom>
          <a:noFill/>
        </p:spPr>
        <p:txBody>
          <a:bodyPr wrap="none" rtlCol="0">
            <a:spAutoFit/>
          </a:bodyPr>
          <a:lstStyle/>
          <a:p>
            <a:r>
              <a:rPr lang="en-US" sz="1000" i="1" dirty="0"/>
              <a:t>Adapted from Stahl’s Essential Psychopharmacology by Stephen M. Stahl</a:t>
            </a:r>
          </a:p>
        </p:txBody>
      </p:sp>
      <p:pic>
        <p:nvPicPr>
          <p:cNvPr id="5" name="Picture 4"/>
          <p:cNvPicPr>
            <a:picLocks noChangeAspect="1"/>
          </p:cNvPicPr>
          <p:nvPr/>
        </p:nvPicPr>
        <p:blipFill>
          <a:blip r:embed="rId2"/>
          <a:stretch>
            <a:fillRect/>
          </a:stretch>
        </p:blipFill>
        <p:spPr>
          <a:xfrm>
            <a:off x="3158044" y="107949"/>
            <a:ext cx="6384957" cy="6642101"/>
          </a:xfrm>
          <a:prstGeom prst="rect">
            <a:avLst/>
          </a:prstGeom>
        </p:spPr>
      </p:pic>
      <p:sp>
        <p:nvSpPr>
          <p:cNvPr id="3" name="TextBox 2"/>
          <p:cNvSpPr txBox="1"/>
          <p:nvPr/>
        </p:nvSpPr>
        <p:spPr>
          <a:xfrm>
            <a:off x="9153525" y="5105400"/>
            <a:ext cx="2244525" cy="923330"/>
          </a:xfrm>
          <a:prstGeom prst="rect">
            <a:avLst/>
          </a:prstGeom>
          <a:noFill/>
        </p:spPr>
        <p:txBody>
          <a:bodyPr wrap="none" rtlCol="0">
            <a:spAutoFit/>
          </a:bodyPr>
          <a:lstStyle/>
          <a:p>
            <a:r>
              <a:rPr lang="en-US" sz="5400" dirty="0"/>
              <a:t>Habits</a:t>
            </a:r>
          </a:p>
        </p:txBody>
      </p:sp>
    </p:spTree>
    <p:extLst>
      <p:ext uri="{BB962C8B-B14F-4D97-AF65-F5344CB8AC3E}">
        <p14:creationId xmlns:p14="http://schemas.microsoft.com/office/powerpoint/2010/main" val="121955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56" y="605257"/>
            <a:ext cx="8911687" cy="1280890"/>
          </a:xfrm>
        </p:spPr>
        <p:txBody>
          <a:bodyPr/>
          <a:lstStyle/>
          <a:p>
            <a:r>
              <a:rPr lang="en-US" dirty="0"/>
              <a:t>Introduction</a:t>
            </a:r>
            <a:br>
              <a:rPr lang="en-US" dirty="0"/>
            </a:br>
            <a:r>
              <a:rPr lang="en-US" dirty="0"/>
              <a:t>of the drug</a:t>
            </a:r>
            <a:r>
              <a:rPr lang="en-US" baseline="30000" dirty="0"/>
              <a:t>5,10</a:t>
            </a:r>
            <a:endParaRPr lang="en-US" dirty="0"/>
          </a:p>
        </p:txBody>
      </p:sp>
      <p:sp>
        <p:nvSpPr>
          <p:cNvPr id="11" name="TextBox 10"/>
          <p:cNvSpPr txBox="1"/>
          <p:nvPr/>
        </p:nvSpPr>
        <p:spPr>
          <a:xfrm>
            <a:off x="1389261" y="6456204"/>
            <a:ext cx="4732386" cy="400110"/>
          </a:xfrm>
          <a:prstGeom prst="rect">
            <a:avLst/>
          </a:prstGeom>
          <a:noFill/>
        </p:spPr>
        <p:txBody>
          <a:bodyPr wrap="none" rtlCol="0">
            <a:spAutoFit/>
          </a:bodyPr>
          <a:lstStyle/>
          <a:p>
            <a:r>
              <a:rPr lang="en-US" sz="1000" i="1" dirty="0"/>
              <a:t>Adapted from Stahl’s Essential Psychopharmacology by Stephen M. Stahl</a:t>
            </a:r>
          </a:p>
          <a:p>
            <a:r>
              <a:rPr lang="en-US" sz="1000" i="1" dirty="0"/>
              <a:t>and Healthy Brain, Happy Life by W. Suzuki</a:t>
            </a:r>
          </a:p>
        </p:txBody>
      </p:sp>
      <p:pic>
        <p:nvPicPr>
          <p:cNvPr id="3" name="Picture 2"/>
          <p:cNvPicPr>
            <a:picLocks noChangeAspect="1"/>
          </p:cNvPicPr>
          <p:nvPr/>
        </p:nvPicPr>
        <p:blipFill>
          <a:blip r:embed="rId2"/>
          <a:stretch>
            <a:fillRect/>
          </a:stretch>
        </p:blipFill>
        <p:spPr>
          <a:xfrm>
            <a:off x="3164019" y="107949"/>
            <a:ext cx="6448426" cy="6642101"/>
          </a:xfrm>
          <a:prstGeom prst="rect">
            <a:avLst/>
          </a:prstGeom>
        </p:spPr>
      </p:pic>
    </p:spTree>
    <p:extLst>
      <p:ext uri="{BB962C8B-B14F-4D97-AF65-F5344CB8AC3E}">
        <p14:creationId xmlns:p14="http://schemas.microsoft.com/office/powerpoint/2010/main" val="128654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56" y="605257"/>
            <a:ext cx="8911687" cy="1280890"/>
          </a:xfrm>
        </p:spPr>
        <p:txBody>
          <a:bodyPr/>
          <a:lstStyle/>
          <a:p>
            <a:r>
              <a:rPr lang="en-US" dirty="0"/>
              <a:t>Compulsive Use</a:t>
            </a:r>
            <a:br>
              <a:rPr lang="en-US" dirty="0"/>
            </a:br>
            <a:r>
              <a:rPr lang="en-US" dirty="0"/>
              <a:t>(Addiction)</a:t>
            </a:r>
            <a:r>
              <a:rPr lang="en-US" baseline="30000" dirty="0"/>
              <a:t> 5,10</a:t>
            </a:r>
            <a:endParaRPr lang="en-US" dirty="0"/>
          </a:p>
        </p:txBody>
      </p:sp>
      <p:sp>
        <p:nvSpPr>
          <p:cNvPr id="11" name="TextBox 10"/>
          <p:cNvSpPr txBox="1"/>
          <p:nvPr/>
        </p:nvSpPr>
        <p:spPr>
          <a:xfrm>
            <a:off x="1389261" y="6456204"/>
            <a:ext cx="4732386" cy="400110"/>
          </a:xfrm>
          <a:prstGeom prst="rect">
            <a:avLst/>
          </a:prstGeom>
          <a:noFill/>
        </p:spPr>
        <p:txBody>
          <a:bodyPr wrap="none" rtlCol="0">
            <a:spAutoFit/>
          </a:bodyPr>
          <a:lstStyle/>
          <a:p>
            <a:r>
              <a:rPr lang="en-US" sz="1000" i="1" dirty="0"/>
              <a:t>Adapted from Stahl’s Essential Psychopharmacology by Stephen M. Stahl</a:t>
            </a:r>
          </a:p>
          <a:p>
            <a:r>
              <a:rPr lang="en-US" sz="1000" i="1" dirty="0"/>
              <a:t>and Healthy Brain, Happy Life by W. Suzuki</a:t>
            </a:r>
          </a:p>
        </p:txBody>
      </p:sp>
      <p:pic>
        <p:nvPicPr>
          <p:cNvPr id="4" name="Picture 3"/>
          <p:cNvPicPr>
            <a:picLocks noChangeAspect="1"/>
          </p:cNvPicPr>
          <p:nvPr/>
        </p:nvPicPr>
        <p:blipFill>
          <a:blip r:embed="rId2"/>
          <a:stretch>
            <a:fillRect/>
          </a:stretch>
        </p:blipFill>
        <p:spPr>
          <a:xfrm>
            <a:off x="3166905" y="107949"/>
            <a:ext cx="6499201" cy="6642101"/>
          </a:xfrm>
          <a:prstGeom prst="rect">
            <a:avLst/>
          </a:prstGeom>
        </p:spPr>
      </p:pic>
      <p:sp>
        <p:nvSpPr>
          <p:cNvPr id="3" name="TextBox 2"/>
          <p:cNvSpPr txBox="1"/>
          <p:nvPr/>
        </p:nvSpPr>
        <p:spPr>
          <a:xfrm>
            <a:off x="8596993" y="5617029"/>
            <a:ext cx="2266967" cy="369332"/>
          </a:xfrm>
          <a:prstGeom prst="rect">
            <a:avLst/>
          </a:prstGeom>
          <a:noFill/>
        </p:spPr>
        <p:txBody>
          <a:bodyPr wrap="none" rtlCol="0">
            <a:spAutoFit/>
          </a:bodyPr>
          <a:lstStyle/>
          <a:p>
            <a:r>
              <a:rPr lang="en-US" dirty="0"/>
              <a:t>Breathing Analogy</a:t>
            </a:r>
          </a:p>
        </p:txBody>
      </p:sp>
    </p:spTree>
    <p:extLst>
      <p:ext uri="{BB962C8B-B14F-4D97-AF65-F5344CB8AC3E}">
        <p14:creationId xmlns:p14="http://schemas.microsoft.com/office/powerpoint/2010/main" val="132851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56" y="605257"/>
            <a:ext cx="8911687" cy="1280890"/>
          </a:xfrm>
        </p:spPr>
        <p:txBody>
          <a:bodyPr/>
          <a:lstStyle/>
          <a:p>
            <a:r>
              <a:rPr lang="en-US" dirty="0"/>
              <a:t>With Naltrexone</a:t>
            </a:r>
            <a:r>
              <a:rPr lang="en-US" baseline="30000" dirty="0"/>
              <a:t>5,10</a:t>
            </a:r>
            <a:endParaRPr lang="en-US" dirty="0"/>
          </a:p>
        </p:txBody>
      </p:sp>
      <p:sp>
        <p:nvSpPr>
          <p:cNvPr id="11" name="TextBox 10"/>
          <p:cNvSpPr txBox="1"/>
          <p:nvPr/>
        </p:nvSpPr>
        <p:spPr>
          <a:xfrm>
            <a:off x="1389261" y="6456204"/>
            <a:ext cx="4732386" cy="400110"/>
          </a:xfrm>
          <a:prstGeom prst="rect">
            <a:avLst/>
          </a:prstGeom>
          <a:noFill/>
        </p:spPr>
        <p:txBody>
          <a:bodyPr wrap="none" rtlCol="0">
            <a:spAutoFit/>
          </a:bodyPr>
          <a:lstStyle/>
          <a:p>
            <a:r>
              <a:rPr lang="en-US" sz="1000" i="1" dirty="0"/>
              <a:t>Adapted from Stahl’s Essential Psychopharmacology by Stephen M. Stahl</a:t>
            </a:r>
          </a:p>
          <a:p>
            <a:r>
              <a:rPr lang="en-US" sz="1000" i="1" dirty="0"/>
              <a:t>and Healthy Brain, Happy Life by W. Suzuki</a:t>
            </a:r>
          </a:p>
        </p:txBody>
      </p:sp>
      <p:pic>
        <p:nvPicPr>
          <p:cNvPr id="4" name="Picture 3"/>
          <p:cNvPicPr>
            <a:picLocks noChangeAspect="1"/>
          </p:cNvPicPr>
          <p:nvPr/>
        </p:nvPicPr>
        <p:blipFill>
          <a:blip r:embed="rId2"/>
          <a:stretch>
            <a:fillRect/>
          </a:stretch>
        </p:blipFill>
        <p:spPr>
          <a:xfrm>
            <a:off x="3160939" y="107949"/>
            <a:ext cx="6435732" cy="6642101"/>
          </a:xfrm>
          <a:prstGeom prst="rect">
            <a:avLst/>
          </a:prstGeom>
        </p:spPr>
      </p:pic>
      <p:sp>
        <p:nvSpPr>
          <p:cNvPr id="3" name="TextBox 2"/>
          <p:cNvSpPr txBox="1"/>
          <p:nvPr/>
        </p:nvSpPr>
        <p:spPr>
          <a:xfrm>
            <a:off x="8498345" y="5448300"/>
            <a:ext cx="3151825" cy="646331"/>
          </a:xfrm>
          <a:prstGeom prst="rect">
            <a:avLst/>
          </a:prstGeom>
          <a:noFill/>
        </p:spPr>
        <p:txBody>
          <a:bodyPr wrap="none" rtlCol="0">
            <a:spAutoFit/>
          </a:bodyPr>
          <a:lstStyle/>
          <a:p>
            <a:r>
              <a:rPr lang="en-US" sz="3600" dirty="0"/>
              <a:t>No Overdose</a:t>
            </a:r>
          </a:p>
        </p:txBody>
      </p:sp>
    </p:spTree>
    <p:extLst>
      <p:ext uri="{BB962C8B-B14F-4D97-AF65-F5344CB8AC3E}">
        <p14:creationId xmlns:p14="http://schemas.microsoft.com/office/powerpoint/2010/main" val="157373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a:xfrm>
            <a:off x="2589212" y="1314450"/>
            <a:ext cx="8915400" cy="4963886"/>
          </a:xfrm>
        </p:spPr>
        <p:txBody>
          <a:bodyPr>
            <a:normAutofit/>
          </a:bodyPr>
          <a:lstStyle/>
          <a:p>
            <a:pPr marL="342900" lvl="1" indent="-342900"/>
            <a:r>
              <a:rPr lang="en-US" sz="2800" dirty="0"/>
              <a:t>Presenter: Dr. John McAuliffe, Medical Director Sauk Prairie Healthcare and Family Practice Provider at Prairie Clinic, S.C.</a:t>
            </a:r>
          </a:p>
          <a:p>
            <a:pPr marL="342900" lvl="1" indent="-342900"/>
            <a:r>
              <a:rPr lang="en-US" sz="2800" dirty="0"/>
              <a:t>“I have no relevant financial relationships with the manufacturer(s) of any commercial product(s) and/or provider(s) of commercial services discussed in this CME activity.”</a:t>
            </a:r>
          </a:p>
          <a:p>
            <a:endParaRPr lang="en-US" sz="2200" dirty="0"/>
          </a:p>
          <a:p>
            <a:endParaRPr lang="en-US" sz="2400" dirty="0"/>
          </a:p>
        </p:txBody>
      </p:sp>
    </p:spTree>
    <p:extLst>
      <p:ext uri="{BB962C8B-B14F-4D97-AF65-F5344CB8AC3E}">
        <p14:creationId xmlns:p14="http://schemas.microsoft.com/office/powerpoint/2010/main" val="2488042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Pain</a:t>
            </a:r>
          </a:p>
        </p:txBody>
      </p:sp>
      <p:sp>
        <p:nvSpPr>
          <p:cNvPr id="3" name="Content Placeholder 2"/>
          <p:cNvSpPr>
            <a:spLocks noGrp="1"/>
          </p:cNvSpPr>
          <p:nvPr>
            <p:ph idx="1"/>
          </p:nvPr>
        </p:nvSpPr>
        <p:spPr>
          <a:xfrm>
            <a:off x="2105025" y="1800224"/>
            <a:ext cx="9399587" cy="4110997"/>
          </a:xfrm>
        </p:spPr>
        <p:txBody>
          <a:bodyPr>
            <a:normAutofit/>
          </a:bodyPr>
          <a:lstStyle/>
          <a:p>
            <a:r>
              <a:rPr lang="en-US" sz="2800" dirty="0"/>
              <a:t>Pain lasting longer than 3 months</a:t>
            </a:r>
          </a:p>
          <a:p>
            <a:r>
              <a:rPr lang="en-US" sz="2800" dirty="0"/>
              <a:t>Centralization of pain</a:t>
            </a:r>
          </a:p>
          <a:p>
            <a:pPr lvl="1"/>
            <a:r>
              <a:rPr lang="en-US" sz="2400" dirty="0"/>
              <a:t>Chemical response to sensory input</a:t>
            </a:r>
            <a:r>
              <a:rPr lang="en-US" sz="2400" baseline="30000" dirty="0"/>
              <a:t>7</a:t>
            </a:r>
          </a:p>
          <a:p>
            <a:pPr lvl="1"/>
            <a:r>
              <a:rPr lang="en-US" sz="2400" dirty="0"/>
              <a:t>Anxiety, fear, insomnia, depression aggravate</a:t>
            </a:r>
          </a:p>
          <a:p>
            <a:pPr lvl="1"/>
            <a:r>
              <a:rPr lang="en-US" sz="2400" dirty="0"/>
              <a:t>“Neurons that fire together wire together”</a:t>
            </a:r>
          </a:p>
          <a:p>
            <a:pPr lvl="1"/>
            <a:r>
              <a:rPr lang="en-US" sz="2400" dirty="0"/>
              <a:t>Overlap between emotional and physical pain</a:t>
            </a:r>
          </a:p>
        </p:txBody>
      </p:sp>
      <p:sp>
        <p:nvSpPr>
          <p:cNvPr id="4" name="Lightning Bolt 3"/>
          <p:cNvSpPr/>
          <p:nvPr/>
        </p:nvSpPr>
        <p:spPr>
          <a:xfrm>
            <a:off x="7965831" y="545123"/>
            <a:ext cx="3604846" cy="4774223"/>
          </a:xfrm>
          <a:prstGeom prst="lightningBol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99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randombar(horizontal)">
                                      <p:cBhvr>
                                        <p:cTn id="31" dur="500"/>
                                        <p:tgtEl>
                                          <p:spTgt spid="4"/>
                                        </p:tgtEl>
                                      </p:cBhvr>
                                    </p:animEffect>
                                  </p:childTnLst>
                                </p:cTn>
                              </p:par>
                            </p:childTnLst>
                          </p:cTn>
                        </p:par>
                        <p:par>
                          <p:cTn id="32" fill="hold">
                            <p:stCondLst>
                              <p:cond delay="3500"/>
                            </p:stCondLst>
                            <p:childTnLst>
                              <p:par>
                                <p:cTn id="33" presetID="26" presetClass="emph" presetSubtype="0" repeatCount="10000" fill="hold" grpId="1" nodeType="afterEffect">
                                  <p:stCondLst>
                                    <p:cond delay="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287926" y="346841"/>
            <a:ext cx="5681158" cy="6275529"/>
          </a:xfrm>
          <a:prstGeom prst="rect">
            <a:avLst/>
          </a:prstGeom>
          <a:effectLst>
            <a:softEdge rad="0"/>
          </a:effectLst>
        </p:spPr>
      </p:pic>
      <p:sp>
        <p:nvSpPr>
          <p:cNvPr id="5" name="Title 4"/>
          <p:cNvSpPr>
            <a:spLocks noGrp="1"/>
          </p:cNvSpPr>
          <p:nvPr>
            <p:ph type="title"/>
          </p:nvPr>
        </p:nvSpPr>
        <p:spPr>
          <a:xfrm>
            <a:off x="1598141" y="195739"/>
            <a:ext cx="9906471" cy="2086141"/>
          </a:xfrm>
        </p:spPr>
        <p:txBody>
          <a:bodyPr/>
          <a:lstStyle/>
          <a:p>
            <a:r>
              <a:rPr lang="en-US" dirty="0"/>
              <a:t>Normal Pain Pathway</a:t>
            </a:r>
            <a:r>
              <a:rPr lang="en-US" baseline="30000" dirty="0"/>
              <a:t>10</a:t>
            </a:r>
            <a:endParaRPr lang="en-US" dirty="0"/>
          </a:p>
        </p:txBody>
      </p:sp>
      <p:sp>
        <p:nvSpPr>
          <p:cNvPr id="6" name="TextBox 5"/>
          <p:cNvSpPr txBox="1"/>
          <p:nvPr/>
        </p:nvSpPr>
        <p:spPr>
          <a:xfrm>
            <a:off x="1321196" y="6292435"/>
            <a:ext cx="4560864" cy="400110"/>
          </a:xfrm>
          <a:prstGeom prst="rect">
            <a:avLst/>
          </a:prstGeom>
          <a:noFill/>
        </p:spPr>
        <p:txBody>
          <a:bodyPr wrap="none" rtlCol="0">
            <a:spAutoFit/>
          </a:bodyPr>
          <a:lstStyle/>
          <a:p>
            <a:r>
              <a:rPr lang="en-US" sz="1000" i="1" dirty="0"/>
              <a:t>Adapted illustration from Anatomy &amp; Physiology, </a:t>
            </a:r>
            <a:r>
              <a:rPr lang="en-US" sz="1000" i="1" dirty="0" err="1"/>
              <a:t>Connexions</a:t>
            </a:r>
            <a:r>
              <a:rPr lang="en-US" sz="1000" i="1" dirty="0"/>
              <a:t> web site. </a:t>
            </a:r>
          </a:p>
          <a:p>
            <a:r>
              <a:rPr lang="en-US" sz="1000" i="1" dirty="0" err="1"/>
              <a:t>OpenStax</a:t>
            </a:r>
            <a:r>
              <a:rPr lang="en-US" sz="1000" i="1" dirty="0"/>
              <a:t> College. Licensed under Public Domain via Commons </a:t>
            </a:r>
          </a:p>
        </p:txBody>
      </p:sp>
      <p:sp>
        <p:nvSpPr>
          <p:cNvPr id="8" name="Content Placeholder 2"/>
          <p:cNvSpPr txBox="1">
            <a:spLocks/>
          </p:cNvSpPr>
          <p:nvPr/>
        </p:nvSpPr>
        <p:spPr>
          <a:xfrm>
            <a:off x="2392136" y="2281879"/>
            <a:ext cx="2961693" cy="4336523"/>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err="1"/>
              <a:t>Nocioceptic</a:t>
            </a:r>
            <a:r>
              <a:rPr lang="en-US" dirty="0"/>
              <a:t> Pain</a:t>
            </a:r>
          </a:p>
          <a:p>
            <a:r>
              <a:rPr lang="en-US" dirty="0"/>
              <a:t>Neuropathic Pain</a:t>
            </a:r>
          </a:p>
        </p:txBody>
      </p:sp>
      <p:cxnSp>
        <p:nvCxnSpPr>
          <p:cNvPr id="3" name="Curved Connector 2"/>
          <p:cNvCxnSpPr/>
          <p:nvPr/>
        </p:nvCxnSpPr>
        <p:spPr>
          <a:xfrm flipV="1">
            <a:off x="6200140" y="5632450"/>
            <a:ext cx="969010" cy="562610"/>
          </a:xfrm>
          <a:prstGeom prst="curvedConnector3">
            <a:avLst>
              <a:gd name="adj1" fmla="val 51966"/>
            </a:avLst>
          </a:prstGeom>
          <a:ln w="63500">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11" name="Curved Connector 10"/>
          <p:cNvCxnSpPr/>
          <p:nvPr/>
        </p:nvCxnSpPr>
        <p:spPr>
          <a:xfrm>
            <a:off x="7169150" y="5660386"/>
            <a:ext cx="781050" cy="168914"/>
          </a:xfrm>
          <a:prstGeom prst="curvedConnector3">
            <a:avLst>
              <a:gd name="adj1" fmla="val 50000"/>
            </a:avLst>
          </a:prstGeom>
          <a:ln w="63500">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24" name="Curved Connector 23"/>
          <p:cNvCxnSpPr/>
          <p:nvPr/>
        </p:nvCxnSpPr>
        <p:spPr>
          <a:xfrm rot="5400000" flipH="1" flipV="1">
            <a:off x="7565291" y="5293460"/>
            <a:ext cx="1041400" cy="30280"/>
          </a:xfrm>
          <a:prstGeom prst="curvedConnector3">
            <a:avLst>
              <a:gd name="adj1" fmla="val 50000"/>
            </a:avLst>
          </a:prstGeom>
          <a:ln w="63500">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28" name="Curved Connector 27"/>
          <p:cNvCxnSpPr/>
          <p:nvPr/>
        </p:nvCxnSpPr>
        <p:spPr>
          <a:xfrm rot="10800000">
            <a:off x="7264400" y="4717726"/>
            <a:ext cx="685800" cy="70175"/>
          </a:xfrm>
          <a:prstGeom prst="curvedConnector3">
            <a:avLst>
              <a:gd name="adj1" fmla="val 50000"/>
            </a:avLst>
          </a:prstGeom>
          <a:ln w="63500">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31" name="Curved Connector 30"/>
          <p:cNvCxnSpPr/>
          <p:nvPr/>
        </p:nvCxnSpPr>
        <p:spPr>
          <a:xfrm rot="16200000" flipV="1">
            <a:off x="6781069" y="3405377"/>
            <a:ext cx="2479908" cy="214970"/>
          </a:xfrm>
          <a:prstGeom prst="curvedConnector3">
            <a:avLst>
              <a:gd name="adj1" fmla="val 67736"/>
            </a:avLst>
          </a:prstGeom>
          <a:ln w="63500">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36" name="Curved Connector 35"/>
          <p:cNvCxnSpPr/>
          <p:nvPr/>
        </p:nvCxnSpPr>
        <p:spPr>
          <a:xfrm rot="5400000" flipH="1" flipV="1">
            <a:off x="7743343" y="1463193"/>
            <a:ext cx="869950" cy="661365"/>
          </a:xfrm>
          <a:prstGeom prst="curvedConnector3">
            <a:avLst>
              <a:gd name="adj1" fmla="val 20729"/>
            </a:avLst>
          </a:prstGeom>
          <a:ln w="63500">
            <a:solidFill>
              <a:srgbClr val="FF000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3191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right)">
                                      <p:cBhvr>
                                        <p:cTn id="31" dur="500"/>
                                        <p:tgtEl>
                                          <p:spTgt spid="28"/>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down)">
                                      <p:cBhvr>
                                        <p:cTn id="3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5232" y="342874"/>
            <a:ext cx="5681159" cy="6275529"/>
          </a:xfrm>
          <a:prstGeom prst="rect">
            <a:avLst/>
          </a:prstGeom>
          <a:effectLst>
            <a:softEdge rad="0"/>
          </a:effectLst>
        </p:spPr>
      </p:pic>
      <p:sp>
        <p:nvSpPr>
          <p:cNvPr id="5" name="Title 4"/>
          <p:cNvSpPr>
            <a:spLocks noGrp="1"/>
          </p:cNvSpPr>
          <p:nvPr>
            <p:ph type="title"/>
          </p:nvPr>
        </p:nvSpPr>
        <p:spPr>
          <a:xfrm>
            <a:off x="1598141" y="195739"/>
            <a:ext cx="9906471" cy="2069665"/>
          </a:xfrm>
        </p:spPr>
        <p:txBody>
          <a:bodyPr/>
          <a:lstStyle/>
          <a:p>
            <a:r>
              <a:rPr lang="en-US" dirty="0"/>
              <a:t>Opioids inhibit </a:t>
            </a:r>
            <a:br>
              <a:rPr lang="en-US" dirty="0"/>
            </a:br>
            <a:r>
              <a:rPr lang="en-US" dirty="0"/>
              <a:t>neurotransmission to</a:t>
            </a:r>
            <a:br>
              <a:rPr lang="en-US" dirty="0"/>
            </a:br>
            <a:r>
              <a:rPr lang="en-US" dirty="0"/>
              <a:t>reduce or prevent pain</a:t>
            </a:r>
          </a:p>
        </p:txBody>
      </p:sp>
      <p:sp>
        <p:nvSpPr>
          <p:cNvPr id="6" name="TextBox 5"/>
          <p:cNvSpPr txBox="1"/>
          <p:nvPr/>
        </p:nvSpPr>
        <p:spPr>
          <a:xfrm>
            <a:off x="1321196" y="6292435"/>
            <a:ext cx="4560864" cy="400110"/>
          </a:xfrm>
          <a:prstGeom prst="rect">
            <a:avLst/>
          </a:prstGeom>
          <a:noFill/>
        </p:spPr>
        <p:txBody>
          <a:bodyPr wrap="none" rtlCol="0">
            <a:spAutoFit/>
          </a:bodyPr>
          <a:lstStyle/>
          <a:p>
            <a:r>
              <a:rPr lang="en-US" sz="1000" i="1" dirty="0"/>
              <a:t>Adapted illustration from Anatomy &amp; Physiology, </a:t>
            </a:r>
            <a:r>
              <a:rPr lang="en-US" sz="1000" i="1" dirty="0" err="1"/>
              <a:t>Connexions</a:t>
            </a:r>
            <a:r>
              <a:rPr lang="en-US" sz="1000" i="1" dirty="0"/>
              <a:t> web site. </a:t>
            </a:r>
          </a:p>
          <a:p>
            <a:r>
              <a:rPr lang="en-US" sz="1000" i="1" dirty="0" err="1"/>
              <a:t>OpenStax</a:t>
            </a:r>
            <a:r>
              <a:rPr lang="en-US" sz="1000" i="1" dirty="0"/>
              <a:t> College. Licensed under Public Domain via Commons </a:t>
            </a:r>
          </a:p>
        </p:txBody>
      </p:sp>
      <p:sp>
        <p:nvSpPr>
          <p:cNvPr id="8" name="Content Placeholder 2"/>
          <p:cNvSpPr txBox="1">
            <a:spLocks/>
          </p:cNvSpPr>
          <p:nvPr/>
        </p:nvSpPr>
        <p:spPr>
          <a:xfrm>
            <a:off x="2392136" y="2281879"/>
            <a:ext cx="2961693" cy="4336523"/>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Acute at End of Life</a:t>
            </a:r>
          </a:p>
          <a:p>
            <a:r>
              <a:rPr lang="en-US" dirty="0"/>
              <a:t>Need exit policy</a:t>
            </a:r>
          </a:p>
        </p:txBody>
      </p:sp>
      <p:cxnSp>
        <p:nvCxnSpPr>
          <p:cNvPr id="9" name="Curved Connector 8"/>
          <p:cNvCxnSpPr/>
          <p:nvPr/>
        </p:nvCxnSpPr>
        <p:spPr>
          <a:xfrm flipV="1">
            <a:off x="6200140" y="5632450"/>
            <a:ext cx="969010" cy="562610"/>
          </a:xfrm>
          <a:prstGeom prst="curvedConnector3">
            <a:avLst>
              <a:gd name="adj1" fmla="val 51966"/>
            </a:avLst>
          </a:prstGeom>
          <a:ln w="63500">
            <a:solidFill>
              <a:srgbClr val="FF000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2783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5285232" y="346841"/>
            <a:ext cx="5681158" cy="6275529"/>
          </a:xfrm>
          <a:prstGeom prst="rect">
            <a:avLst/>
          </a:prstGeom>
          <a:effectLst>
            <a:softEdge rad="0"/>
          </a:effectLst>
        </p:spPr>
      </p:pic>
      <p:sp>
        <p:nvSpPr>
          <p:cNvPr id="5" name="Title 4"/>
          <p:cNvSpPr>
            <a:spLocks noGrp="1"/>
          </p:cNvSpPr>
          <p:nvPr>
            <p:ph type="title"/>
          </p:nvPr>
        </p:nvSpPr>
        <p:spPr>
          <a:xfrm>
            <a:off x="1598141" y="195739"/>
            <a:ext cx="9906471" cy="2061429"/>
          </a:xfrm>
        </p:spPr>
        <p:txBody>
          <a:bodyPr>
            <a:normAutofit/>
          </a:bodyPr>
          <a:lstStyle/>
          <a:p>
            <a:r>
              <a:rPr lang="en-US" dirty="0" err="1"/>
              <a:t>Suprasegmental</a:t>
            </a:r>
            <a:r>
              <a:rPr lang="en-US" dirty="0"/>
              <a:t> Central </a:t>
            </a:r>
            <a:br>
              <a:rPr lang="en-US" dirty="0"/>
            </a:br>
            <a:r>
              <a:rPr lang="en-US" dirty="0"/>
              <a:t>Sensitization and </a:t>
            </a:r>
            <a:br>
              <a:rPr lang="en-US" dirty="0"/>
            </a:br>
            <a:r>
              <a:rPr lang="en-US" dirty="0"/>
              <a:t>Increased Pain</a:t>
            </a:r>
            <a:r>
              <a:rPr lang="en-US" baseline="30000" dirty="0"/>
              <a:t>10</a:t>
            </a:r>
          </a:p>
        </p:txBody>
      </p:sp>
      <p:sp>
        <p:nvSpPr>
          <p:cNvPr id="6" name="TextBox 5"/>
          <p:cNvSpPr txBox="1"/>
          <p:nvPr/>
        </p:nvSpPr>
        <p:spPr>
          <a:xfrm>
            <a:off x="1321196" y="6292435"/>
            <a:ext cx="4560864" cy="400110"/>
          </a:xfrm>
          <a:prstGeom prst="rect">
            <a:avLst/>
          </a:prstGeom>
          <a:noFill/>
        </p:spPr>
        <p:txBody>
          <a:bodyPr wrap="none" rtlCol="0">
            <a:spAutoFit/>
          </a:bodyPr>
          <a:lstStyle/>
          <a:p>
            <a:r>
              <a:rPr lang="en-US" sz="1000" i="1" dirty="0"/>
              <a:t>Adapted illustration from Anatomy &amp; Physiology, </a:t>
            </a:r>
            <a:r>
              <a:rPr lang="en-US" sz="1000" i="1" dirty="0" err="1"/>
              <a:t>Connexions</a:t>
            </a:r>
            <a:r>
              <a:rPr lang="en-US" sz="1000" i="1" dirty="0"/>
              <a:t> web site. </a:t>
            </a:r>
          </a:p>
          <a:p>
            <a:r>
              <a:rPr lang="en-US" sz="1000" i="1" dirty="0" err="1"/>
              <a:t>OpenStax</a:t>
            </a:r>
            <a:r>
              <a:rPr lang="en-US" sz="1000" i="1" dirty="0"/>
              <a:t> College. Licensed under Public Domain via Commons </a:t>
            </a:r>
          </a:p>
        </p:txBody>
      </p:sp>
      <p:sp>
        <p:nvSpPr>
          <p:cNvPr id="3" name="TextBox 2"/>
          <p:cNvSpPr txBox="1"/>
          <p:nvPr/>
        </p:nvSpPr>
        <p:spPr>
          <a:xfrm>
            <a:off x="6156136" y="1126774"/>
            <a:ext cx="1243914" cy="338554"/>
          </a:xfrm>
          <a:prstGeom prst="rect">
            <a:avLst/>
          </a:prstGeom>
          <a:noFill/>
        </p:spPr>
        <p:txBody>
          <a:bodyPr wrap="square" rtlCol="0">
            <a:spAutoFit/>
          </a:bodyPr>
          <a:lstStyle/>
          <a:p>
            <a:r>
              <a:rPr lang="en-US" sz="1600" dirty="0">
                <a:solidFill>
                  <a:srgbClr val="FF0000"/>
                </a:solidFill>
                <a:latin typeface="Arial" panose="020B0604020202020204" pitchFamily="34" charset="0"/>
                <a:cs typeface="Arial" panose="020B0604020202020204" pitchFamily="34" charset="0"/>
              </a:rPr>
              <a:t>Stress</a:t>
            </a:r>
          </a:p>
        </p:txBody>
      </p:sp>
      <p:sp>
        <p:nvSpPr>
          <p:cNvPr id="8" name="TextBox 7"/>
          <p:cNvSpPr txBox="1"/>
          <p:nvPr/>
        </p:nvSpPr>
        <p:spPr>
          <a:xfrm>
            <a:off x="5468275" y="1317374"/>
            <a:ext cx="1243914" cy="338554"/>
          </a:xfrm>
          <a:prstGeom prst="rect">
            <a:avLst/>
          </a:prstGeom>
          <a:noFill/>
        </p:spPr>
        <p:txBody>
          <a:bodyPr wrap="square" rtlCol="0">
            <a:spAutoFit/>
          </a:bodyPr>
          <a:lstStyle/>
          <a:p>
            <a:r>
              <a:rPr lang="en-US" sz="1600" dirty="0">
                <a:solidFill>
                  <a:schemeClr val="tx1">
                    <a:lumMod val="75000"/>
                    <a:lumOff val="25000"/>
                  </a:schemeClr>
                </a:solidFill>
                <a:latin typeface="Arial" panose="020B0604020202020204" pitchFamily="34" charset="0"/>
                <a:cs typeface="Arial" panose="020B0604020202020204" pitchFamily="34" charset="0"/>
              </a:rPr>
              <a:t>Depression</a:t>
            </a:r>
          </a:p>
        </p:txBody>
      </p:sp>
      <p:sp>
        <p:nvSpPr>
          <p:cNvPr id="9" name="TextBox 8"/>
          <p:cNvSpPr txBox="1"/>
          <p:nvPr/>
        </p:nvSpPr>
        <p:spPr>
          <a:xfrm>
            <a:off x="5703087" y="1549308"/>
            <a:ext cx="1243914" cy="338554"/>
          </a:xfrm>
          <a:prstGeom prst="rect">
            <a:avLst/>
          </a:prstGeom>
          <a:noFill/>
        </p:spPr>
        <p:txBody>
          <a:bodyPr wrap="square" rtlCol="0">
            <a:spAutoFit/>
          </a:bodyPr>
          <a:lstStyle/>
          <a:p>
            <a:r>
              <a:rPr lang="en-US" sz="1600" dirty="0">
                <a:solidFill>
                  <a:srgbClr val="7030A0"/>
                </a:solidFill>
                <a:latin typeface="Arial" panose="020B0604020202020204" pitchFamily="34" charset="0"/>
                <a:cs typeface="Arial" panose="020B0604020202020204" pitchFamily="34" charset="0"/>
              </a:rPr>
              <a:t>Insomnia</a:t>
            </a:r>
          </a:p>
        </p:txBody>
      </p:sp>
      <p:sp>
        <p:nvSpPr>
          <p:cNvPr id="10" name="Content Placeholder 2"/>
          <p:cNvSpPr txBox="1">
            <a:spLocks/>
          </p:cNvSpPr>
          <p:nvPr/>
        </p:nvSpPr>
        <p:spPr>
          <a:xfrm>
            <a:off x="2392136" y="2281879"/>
            <a:ext cx="2961693" cy="4336523"/>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Anxiety, fear, insomnia, depression, aggravation</a:t>
            </a:r>
            <a:r>
              <a:rPr lang="en-US" baseline="30000" dirty="0"/>
              <a:t>7</a:t>
            </a:r>
          </a:p>
          <a:p>
            <a:r>
              <a:rPr lang="en-US" dirty="0"/>
              <a:t>Neurons that fire together wire together</a:t>
            </a:r>
          </a:p>
          <a:p>
            <a:r>
              <a:rPr lang="en-US" dirty="0"/>
              <a:t>Overlap between emotional and physical pain</a:t>
            </a:r>
          </a:p>
        </p:txBody>
      </p:sp>
      <p:cxnSp>
        <p:nvCxnSpPr>
          <p:cNvPr id="11" name="Curved Connector 10"/>
          <p:cNvCxnSpPr>
            <a:stCxn id="8" idx="3"/>
          </p:cNvCxnSpPr>
          <p:nvPr/>
        </p:nvCxnSpPr>
        <p:spPr>
          <a:xfrm>
            <a:off x="6712189" y="1486651"/>
            <a:ext cx="907051" cy="678604"/>
          </a:xfrm>
          <a:prstGeom prst="curvedConnector3">
            <a:avLst>
              <a:gd name="adj1" fmla="val 50000"/>
            </a:avLst>
          </a:prstGeom>
          <a:ln w="63500">
            <a:solidFill>
              <a:srgbClr val="00B0F0"/>
            </a:solidFill>
            <a:tailEnd type="triangle"/>
          </a:ln>
        </p:spPr>
        <p:style>
          <a:lnRef idx="3">
            <a:schemeClr val="accent1"/>
          </a:lnRef>
          <a:fillRef idx="0">
            <a:schemeClr val="accent1"/>
          </a:fillRef>
          <a:effectRef idx="2">
            <a:schemeClr val="accent1"/>
          </a:effectRef>
          <a:fontRef idx="minor">
            <a:schemeClr val="tx1"/>
          </a:fontRef>
        </p:style>
      </p:cxnSp>
      <p:cxnSp>
        <p:nvCxnSpPr>
          <p:cNvPr id="16" name="Curved Connector 15"/>
          <p:cNvCxnSpPr/>
          <p:nvPr/>
        </p:nvCxnSpPr>
        <p:spPr>
          <a:xfrm rot="5400000" flipH="1" flipV="1">
            <a:off x="7763565" y="1413241"/>
            <a:ext cx="799775" cy="691095"/>
          </a:xfrm>
          <a:prstGeom prst="curvedConnector3">
            <a:avLst>
              <a:gd name="adj1" fmla="val 19608"/>
            </a:avLst>
          </a:prstGeom>
          <a:ln w="152400">
            <a:solidFill>
              <a:srgbClr val="FF000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4247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500"/>
                                        <p:tgtEl>
                                          <p:spTgt spid="10">
                                            <p:txEl>
                                              <p:pRg st="2" end="2"/>
                                            </p:txEl>
                                          </p:spTgt>
                                        </p:tgtEl>
                                      </p:cBhvr>
                                    </p:animEffect>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additive="base">
                                        <p:cTn id="28"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2" presetClass="entr" presetSubtype="8" fill="hold" nodeType="afterEffect">
                                  <p:stCondLst>
                                    <p:cond delay="100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5000"/>
                            </p:stCondLst>
                            <p:childTnLst>
                              <p:par>
                                <p:cTn id="40" presetID="10"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par>
                          <p:cTn id="43" fill="hold">
                            <p:stCondLst>
                              <p:cond delay="5500"/>
                            </p:stCondLst>
                            <p:childTnLst>
                              <p:par>
                                <p:cTn id="44" presetID="26" presetClass="emph" presetSubtype="0" repeatCount="indefinite" fill="hold" nodeType="afterEffect">
                                  <p:stCondLst>
                                    <p:cond delay="0"/>
                                  </p:stCondLst>
                                  <p:endCondLst>
                                    <p:cond evt="onNext" delay="0">
                                      <p:tgtEl>
                                        <p:sldTgt/>
                                      </p:tgtEl>
                                    </p:cond>
                                  </p:endCondLst>
                                  <p:childTnLst>
                                    <p:animEffect transition="out" filter="fade">
                                      <p:cBhvr>
                                        <p:cTn id="45" dur="1500" tmFilter="0, 0; .2, .5; .8, .5; 1, 0"/>
                                        <p:tgtEl>
                                          <p:spTgt spid="16"/>
                                        </p:tgtEl>
                                      </p:cBhvr>
                                    </p:animEffect>
                                    <p:animScale>
                                      <p:cBhvr>
                                        <p:cTn id="46" dur="7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p"/>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Chemical Response to Sensory Input</a:t>
            </a:r>
            <a:r>
              <a:rPr lang="en-US" baseline="30000" dirty="0"/>
              <a:t>7</a:t>
            </a:r>
          </a:p>
        </p:txBody>
      </p:sp>
      <p:pic>
        <p:nvPicPr>
          <p:cNvPr id="4" name="Picture 3"/>
          <p:cNvPicPr>
            <a:picLocks noChangeAspect="1"/>
          </p:cNvPicPr>
          <p:nvPr/>
        </p:nvPicPr>
        <p:blipFill>
          <a:blip r:embed="rId3"/>
          <a:stretch>
            <a:fillRect/>
          </a:stretch>
        </p:blipFill>
        <p:spPr>
          <a:xfrm>
            <a:off x="2020474" y="1189652"/>
            <a:ext cx="9484137" cy="5440681"/>
          </a:xfrm>
          <a:prstGeom prst="rect">
            <a:avLst/>
          </a:prstGeom>
        </p:spPr>
      </p:pic>
    </p:spTree>
    <p:extLst>
      <p:ext uri="{BB962C8B-B14F-4D97-AF65-F5344CB8AC3E}">
        <p14:creationId xmlns:p14="http://schemas.microsoft.com/office/powerpoint/2010/main" val="253785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89778" y="343159"/>
            <a:ext cx="9667561" cy="6436361"/>
          </a:xfrm>
          <a:prstGeom prst="rect">
            <a:avLst/>
          </a:prstGeom>
        </p:spPr>
      </p:pic>
      <p:sp>
        <p:nvSpPr>
          <p:cNvPr id="2" name="Title 1"/>
          <p:cNvSpPr>
            <a:spLocks noGrp="1"/>
          </p:cNvSpPr>
          <p:nvPr>
            <p:ph type="title"/>
          </p:nvPr>
        </p:nvSpPr>
        <p:spPr>
          <a:xfrm>
            <a:off x="1986434" y="250886"/>
            <a:ext cx="8911687" cy="1280890"/>
          </a:xfrm>
        </p:spPr>
        <p:txBody>
          <a:bodyPr/>
          <a:lstStyle/>
          <a:p>
            <a:r>
              <a:rPr lang="en-US" dirty="0"/>
              <a:t>The Brain</a:t>
            </a:r>
          </a:p>
        </p:txBody>
      </p:sp>
    </p:spTree>
    <p:extLst>
      <p:ext uri="{BB962C8B-B14F-4D97-AF65-F5344CB8AC3E}">
        <p14:creationId xmlns:p14="http://schemas.microsoft.com/office/powerpoint/2010/main" val="1793945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1212" y="624110"/>
            <a:ext cx="4572000" cy="4342797"/>
          </a:xfrm>
          <a:prstGeom prst="rect">
            <a:avLst/>
          </a:prstGeom>
        </p:spPr>
      </p:pic>
      <p:sp>
        <p:nvSpPr>
          <p:cNvPr id="3" name="Title 2"/>
          <p:cNvSpPr>
            <a:spLocks noGrp="1"/>
          </p:cNvSpPr>
          <p:nvPr>
            <p:ph type="title"/>
          </p:nvPr>
        </p:nvSpPr>
        <p:spPr/>
        <p:txBody>
          <a:bodyPr/>
          <a:lstStyle/>
          <a:p>
            <a:r>
              <a:rPr lang="en-US" dirty="0"/>
              <a:t>“Back in Control”</a:t>
            </a:r>
          </a:p>
        </p:txBody>
      </p:sp>
      <p:sp>
        <p:nvSpPr>
          <p:cNvPr id="4" name="Content Placeholder 3"/>
          <p:cNvSpPr>
            <a:spLocks noGrp="1"/>
          </p:cNvSpPr>
          <p:nvPr>
            <p:ph idx="1"/>
          </p:nvPr>
        </p:nvSpPr>
        <p:spPr>
          <a:xfrm>
            <a:off x="2589212" y="2133600"/>
            <a:ext cx="4983163" cy="3777622"/>
          </a:xfrm>
        </p:spPr>
        <p:txBody>
          <a:bodyPr/>
          <a:lstStyle/>
          <a:p>
            <a:r>
              <a:rPr lang="en-US" dirty="0"/>
              <a:t>Clinical Study</a:t>
            </a:r>
            <a:r>
              <a:rPr lang="en-US" baseline="30000" dirty="0"/>
              <a:t>7</a:t>
            </a:r>
          </a:p>
          <a:p>
            <a:r>
              <a:rPr lang="en-US" dirty="0"/>
              <a:t>Treatment:</a:t>
            </a:r>
          </a:p>
          <a:p>
            <a:pPr lvl="1"/>
            <a:r>
              <a:rPr lang="en-US" dirty="0"/>
              <a:t>Active Medication</a:t>
            </a:r>
          </a:p>
          <a:p>
            <a:pPr lvl="1"/>
            <a:r>
              <a:rPr lang="en-US" dirty="0"/>
              <a:t>Expressive Writing</a:t>
            </a:r>
          </a:p>
          <a:p>
            <a:pPr lvl="1"/>
            <a:r>
              <a:rPr lang="en-US" dirty="0"/>
              <a:t>Cognitive Behavioral Therapy (CBT)</a:t>
            </a:r>
          </a:p>
          <a:p>
            <a:pPr lvl="1"/>
            <a:r>
              <a:rPr lang="en-US" dirty="0"/>
              <a:t>Massage </a:t>
            </a:r>
          </a:p>
          <a:p>
            <a:pPr lvl="1"/>
            <a:r>
              <a:rPr lang="en-US" dirty="0"/>
              <a:t>Stimulus Response</a:t>
            </a:r>
          </a:p>
        </p:txBody>
      </p:sp>
    </p:spTree>
    <p:extLst>
      <p:ext uri="{BB962C8B-B14F-4D97-AF65-F5344CB8AC3E}">
        <p14:creationId xmlns:p14="http://schemas.microsoft.com/office/powerpoint/2010/main" val="263227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2859" y="624110"/>
            <a:ext cx="3657600" cy="5256431"/>
          </a:xfrm>
          <a:prstGeom prst="rect">
            <a:avLst/>
          </a:prstGeom>
        </p:spPr>
      </p:pic>
      <p:sp>
        <p:nvSpPr>
          <p:cNvPr id="2" name="Title 1"/>
          <p:cNvSpPr>
            <a:spLocks noGrp="1"/>
          </p:cNvSpPr>
          <p:nvPr>
            <p:ph type="title"/>
          </p:nvPr>
        </p:nvSpPr>
        <p:spPr/>
        <p:txBody>
          <a:bodyPr/>
          <a:lstStyle/>
          <a:p>
            <a:r>
              <a:rPr lang="en-US" dirty="0"/>
              <a:t>Monthly Visits</a:t>
            </a:r>
          </a:p>
        </p:txBody>
      </p:sp>
      <p:sp>
        <p:nvSpPr>
          <p:cNvPr id="3" name="Content Placeholder 2"/>
          <p:cNvSpPr>
            <a:spLocks noGrp="1"/>
          </p:cNvSpPr>
          <p:nvPr>
            <p:ph idx="1"/>
          </p:nvPr>
        </p:nvSpPr>
        <p:spPr>
          <a:xfrm>
            <a:off x="2589212" y="1904999"/>
            <a:ext cx="8915400" cy="4627605"/>
          </a:xfrm>
        </p:spPr>
        <p:txBody>
          <a:bodyPr>
            <a:normAutofit/>
          </a:bodyPr>
          <a:lstStyle/>
          <a:p>
            <a:r>
              <a:rPr lang="en-US" sz="2400" dirty="0"/>
              <a:t>Anxiety – GAD7</a:t>
            </a:r>
          </a:p>
          <a:p>
            <a:r>
              <a:rPr lang="en-US" sz="2400" dirty="0"/>
              <a:t>Insomnia </a:t>
            </a:r>
          </a:p>
          <a:p>
            <a:r>
              <a:rPr lang="en-US" sz="2400" dirty="0"/>
              <a:t>Depression – PHQ9</a:t>
            </a:r>
          </a:p>
          <a:p>
            <a:r>
              <a:rPr lang="en-US" sz="2400" dirty="0"/>
              <a:t>Trauma</a:t>
            </a:r>
          </a:p>
        </p:txBody>
      </p:sp>
    </p:spTree>
    <p:extLst>
      <p:ext uri="{BB962C8B-B14F-4D97-AF65-F5344CB8AC3E}">
        <p14:creationId xmlns:p14="http://schemas.microsoft.com/office/powerpoint/2010/main" val="72638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5101" y="1631951"/>
            <a:ext cx="4572000" cy="2397443"/>
          </a:xfrm>
          <a:prstGeom prst="rect">
            <a:avLst/>
          </a:prstGeom>
          <a:effectLst>
            <a:glow>
              <a:schemeClr val="accent1"/>
            </a:glow>
            <a:softEdge rad="0"/>
          </a:effectLst>
        </p:spPr>
      </p:pic>
      <p:sp>
        <p:nvSpPr>
          <p:cNvPr id="2" name="Title 1"/>
          <p:cNvSpPr>
            <a:spLocks noGrp="1"/>
          </p:cNvSpPr>
          <p:nvPr>
            <p:ph type="title"/>
          </p:nvPr>
        </p:nvSpPr>
        <p:spPr/>
        <p:txBody>
          <a:bodyPr/>
          <a:lstStyle/>
          <a:p>
            <a:r>
              <a:rPr lang="en-US" dirty="0"/>
              <a:t>Anxiety</a:t>
            </a:r>
          </a:p>
        </p:txBody>
      </p:sp>
      <p:sp>
        <p:nvSpPr>
          <p:cNvPr id="3" name="Content Placeholder 2"/>
          <p:cNvSpPr>
            <a:spLocks noGrp="1"/>
          </p:cNvSpPr>
          <p:nvPr>
            <p:ph idx="1"/>
          </p:nvPr>
        </p:nvSpPr>
        <p:spPr>
          <a:xfrm>
            <a:off x="2592925" y="1631951"/>
            <a:ext cx="8915400" cy="4698372"/>
          </a:xfrm>
          <a:effectLst>
            <a:glow>
              <a:schemeClr val="accent1"/>
            </a:glow>
          </a:effectLst>
        </p:spPr>
        <p:txBody>
          <a:bodyPr>
            <a:normAutofit/>
          </a:bodyPr>
          <a:lstStyle/>
          <a:p>
            <a:r>
              <a:rPr lang="en-US" dirty="0"/>
              <a:t>GAD7</a:t>
            </a:r>
          </a:p>
          <a:p>
            <a:r>
              <a:rPr lang="en-US" dirty="0"/>
              <a:t>Exercise </a:t>
            </a:r>
          </a:p>
          <a:p>
            <a:r>
              <a:rPr lang="en-US" dirty="0"/>
              <a:t>Expressive Writing</a:t>
            </a:r>
          </a:p>
          <a:p>
            <a:r>
              <a:rPr lang="en-US" dirty="0"/>
              <a:t>Active Meditation</a:t>
            </a:r>
          </a:p>
          <a:p>
            <a:r>
              <a:rPr lang="en-US" dirty="0"/>
              <a:t>Medications: </a:t>
            </a:r>
          </a:p>
          <a:p>
            <a:pPr lvl="1"/>
            <a:r>
              <a:rPr lang="en-US" dirty="0"/>
              <a:t>Hydroxyzine</a:t>
            </a:r>
          </a:p>
          <a:p>
            <a:pPr lvl="1"/>
            <a:r>
              <a:rPr lang="en-US" dirty="0" err="1"/>
              <a:t>Buspirone</a:t>
            </a:r>
            <a:r>
              <a:rPr lang="en-US" dirty="0"/>
              <a:t> </a:t>
            </a:r>
          </a:p>
          <a:p>
            <a:pPr lvl="1"/>
            <a:r>
              <a:rPr lang="en-US" dirty="0"/>
              <a:t>Trazodone</a:t>
            </a:r>
          </a:p>
          <a:p>
            <a:pPr lvl="1"/>
            <a:r>
              <a:rPr lang="en-US" dirty="0"/>
              <a:t>Clonidine</a:t>
            </a:r>
          </a:p>
          <a:p>
            <a:pPr lvl="1"/>
            <a:r>
              <a:rPr lang="en-US" dirty="0" err="1"/>
              <a:t>Gabapentine</a:t>
            </a:r>
            <a:r>
              <a:rPr lang="en-US" dirty="0"/>
              <a:t> </a:t>
            </a:r>
          </a:p>
          <a:p>
            <a:pPr lvl="1"/>
            <a:r>
              <a:rPr lang="en-US" dirty="0"/>
              <a:t>Propranolol</a:t>
            </a:r>
          </a:p>
          <a:p>
            <a:endParaRPr lang="en-US" dirty="0"/>
          </a:p>
        </p:txBody>
      </p:sp>
    </p:spTree>
    <p:extLst>
      <p:ext uri="{BB962C8B-B14F-4D97-AF65-F5344CB8AC3E}">
        <p14:creationId xmlns:p14="http://schemas.microsoft.com/office/powerpoint/2010/main" val="213438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7285" y="1905000"/>
            <a:ext cx="4572000" cy="3400425"/>
          </a:xfrm>
          <a:prstGeom prst="rect">
            <a:avLst/>
          </a:prstGeom>
        </p:spPr>
      </p:pic>
      <p:sp>
        <p:nvSpPr>
          <p:cNvPr id="2" name="Title 1"/>
          <p:cNvSpPr>
            <a:spLocks noGrp="1"/>
          </p:cNvSpPr>
          <p:nvPr>
            <p:ph type="title"/>
          </p:nvPr>
        </p:nvSpPr>
        <p:spPr/>
        <p:txBody>
          <a:bodyPr/>
          <a:lstStyle/>
          <a:p>
            <a:r>
              <a:rPr lang="en-US" dirty="0"/>
              <a:t>Insomnia</a:t>
            </a:r>
          </a:p>
        </p:txBody>
      </p:sp>
      <p:sp>
        <p:nvSpPr>
          <p:cNvPr id="3" name="Content Placeholder 2"/>
          <p:cNvSpPr>
            <a:spLocks noGrp="1"/>
          </p:cNvSpPr>
          <p:nvPr>
            <p:ph idx="1"/>
          </p:nvPr>
        </p:nvSpPr>
        <p:spPr>
          <a:xfrm>
            <a:off x="2589212" y="1905000"/>
            <a:ext cx="8915400" cy="4698372"/>
          </a:xfrm>
        </p:spPr>
        <p:txBody>
          <a:bodyPr/>
          <a:lstStyle/>
          <a:p>
            <a:r>
              <a:rPr lang="en-US" dirty="0"/>
              <a:t>Sleep hygiene </a:t>
            </a:r>
          </a:p>
          <a:p>
            <a:r>
              <a:rPr lang="en-US" dirty="0"/>
              <a:t>Expressive Writing</a:t>
            </a:r>
          </a:p>
          <a:p>
            <a:r>
              <a:rPr lang="en-US" dirty="0"/>
              <a:t>Medications: Non-addicting: </a:t>
            </a:r>
          </a:p>
          <a:p>
            <a:pPr lvl="1"/>
            <a:r>
              <a:rPr lang="en-US" dirty="0"/>
              <a:t>Trazodone </a:t>
            </a:r>
          </a:p>
          <a:p>
            <a:pPr lvl="1"/>
            <a:r>
              <a:rPr lang="en-US" dirty="0"/>
              <a:t>Clonidine</a:t>
            </a:r>
          </a:p>
          <a:p>
            <a:pPr lvl="1"/>
            <a:r>
              <a:rPr lang="en-US" dirty="0"/>
              <a:t>Quetiapine </a:t>
            </a:r>
          </a:p>
          <a:p>
            <a:pPr lvl="1"/>
            <a:r>
              <a:rPr lang="en-US" dirty="0"/>
              <a:t>Hydroxyzine	</a:t>
            </a:r>
          </a:p>
          <a:p>
            <a:pPr lvl="1"/>
            <a:r>
              <a:rPr lang="en-US" dirty="0" err="1"/>
              <a:t>Gabapentine</a:t>
            </a:r>
            <a:endParaRPr lang="en-US" dirty="0"/>
          </a:p>
          <a:p>
            <a:endParaRPr lang="en-US" dirty="0"/>
          </a:p>
        </p:txBody>
      </p:sp>
    </p:spTree>
    <p:extLst>
      <p:ext uri="{BB962C8B-B14F-4D97-AF65-F5344CB8AC3E}">
        <p14:creationId xmlns:p14="http://schemas.microsoft.com/office/powerpoint/2010/main" val="239876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p:sp>
        <p:nvSpPr>
          <p:cNvPr id="3" name="Content Placeholder 2"/>
          <p:cNvSpPr>
            <a:spLocks noGrp="1"/>
          </p:cNvSpPr>
          <p:nvPr>
            <p:ph idx="1"/>
          </p:nvPr>
        </p:nvSpPr>
        <p:spPr/>
        <p:txBody>
          <a:bodyPr>
            <a:normAutofit/>
          </a:bodyPr>
          <a:lstStyle/>
          <a:p>
            <a:r>
              <a:rPr lang="en-US" sz="2000" dirty="0"/>
              <a:t>Purpose: Share a strategy to treat </a:t>
            </a:r>
            <a:r>
              <a:rPr lang="en-US" sz="2000" dirty="0" err="1"/>
              <a:t>opiod</a:t>
            </a:r>
            <a:r>
              <a:rPr lang="en-US" sz="2000" dirty="0"/>
              <a:t> addiction at the community and country level </a:t>
            </a:r>
          </a:p>
          <a:p>
            <a:r>
              <a:rPr lang="en-US" sz="2000" dirty="0"/>
              <a:t>Key Principles:</a:t>
            </a:r>
          </a:p>
          <a:p>
            <a:pPr lvl="1"/>
            <a:r>
              <a:rPr lang="en-US" sz="1800" dirty="0"/>
              <a:t>Act quickly: 1-3 Days</a:t>
            </a:r>
          </a:p>
          <a:p>
            <a:pPr lvl="1"/>
            <a:r>
              <a:rPr lang="en-US" sz="1800" dirty="0"/>
              <a:t>Close networking between law enforcement, behavioral science, medical </a:t>
            </a:r>
            <a:r>
              <a:rPr lang="en-US" sz="1800" dirty="0" err="1"/>
              <a:t>practioners</a:t>
            </a:r>
            <a:r>
              <a:rPr lang="en-US" sz="1800" dirty="0"/>
              <a:t> and community; all need to be at “the table”</a:t>
            </a:r>
          </a:p>
          <a:p>
            <a:pPr lvl="1"/>
            <a:r>
              <a:rPr lang="en-US" sz="1800" dirty="0"/>
              <a:t>Managing stress and alienation by connecting is critical !</a:t>
            </a:r>
          </a:p>
        </p:txBody>
      </p:sp>
    </p:spTree>
    <p:extLst>
      <p:ext uri="{BB962C8B-B14F-4D97-AF65-F5344CB8AC3E}">
        <p14:creationId xmlns:p14="http://schemas.microsoft.com/office/powerpoint/2010/main" val="1667285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Depression</a:t>
            </a:r>
          </a:p>
        </p:txBody>
      </p:sp>
      <p:sp>
        <p:nvSpPr>
          <p:cNvPr id="5" name="Content Placeholder 4"/>
          <p:cNvSpPr>
            <a:spLocks noGrp="1"/>
          </p:cNvSpPr>
          <p:nvPr>
            <p:ph idx="1"/>
          </p:nvPr>
        </p:nvSpPr>
        <p:spPr>
          <a:xfrm>
            <a:off x="2592925" y="1746250"/>
            <a:ext cx="8915400" cy="4698372"/>
          </a:xfrm>
        </p:spPr>
        <p:txBody>
          <a:bodyPr/>
          <a:lstStyle/>
          <a:p>
            <a:r>
              <a:rPr lang="en-US" dirty="0"/>
              <a:t>PHQ9</a:t>
            </a:r>
          </a:p>
          <a:p>
            <a:r>
              <a:rPr lang="en-US" dirty="0"/>
              <a:t>Other Causes: </a:t>
            </a:r>
          </a:p>
          <a:p>
            <a:pPr lvl="1"/>
            <a:r>
              <a:rPr lang="en-US" dirty="0"/>
              <a:t>Grief over loss</a:t>
            </a:r>
          </a:p>
          <a:p>
            <a:pPr lvl="1"/>
            <a:r>
              <a:rPr lang="en-US" dirty="0"/>
              <a:t>Nutrition deficiencies</a:t>
            </a:r>
          </a:p>
          <a:p>
            <a:pPr lvl="1"/>
            <a:r>
              <a:rPr lang="en-US" dirty="0"/>
              <a:t>Sleep Apnea</a:t>
            </a:r>
          </a:p>
          <a:p>
            <a:r>
              <a:rPr lang="en-US" dirty="0"/>
              <a:t>Treatment</a:t>
            </a:r>
            <a:r>
              <a:rPr lang="en-US" baseline="30000" dirty="0"/>
              <a:t>8</a:t>
            </a:r>
            <a:r>
              <a:rPr lang="en-US" dirty="0"/>
              <a:t>:</a:t>
            </a:r>
          </a:p>
          <a:p>
            <a:pPr lvl="1"/>
            <a:r>
              <a:rPr lang="en-US" dirty="0"/>
              <a:t>Sleep</a:t>
            </a:r>
          </a:p>
          <a:p>
            <a:pPr lvl="1"/>
            <a:r>
              <a:rPr lang="en-US" dirty="0"/>
              <a:t>Exercise</a:t>
            </a:r>
          </a:p>
          <a:p>
            <a:pPr lvl="1"/>
            <a:r>
              <a:rPr lang="en-US" dirty="0"/>
              <a:t>Diet</a:t>
            </a:r>
          </a:p>
          <a:p>
            <a:pPr lvl="1"/>
            <a:r>
              <a:rPr lang="en-US" dirty="0"/>
              <a:t>Tricyclic and SSRI: </a:t>
            </a:r>
            <a:r>
              <a:rPr lang="en-US" dirty="0" err="1"/>
              <a:t>Citaloprom</a:t>
            </a:r>
            <a:r>
              <a:rPr lang="en-US" dirty="0"/>
              <a:t>, Sertraline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6992" y="1194884"/>
            <a:ext cx="4572000" cy="3352800"/>
          </a:xfrm>
          <a:prstGeom prst="rect">
            <a:avLst/>
          </a:prstGeom>
        </p:spPr>
      </p:pic>
    </p:spTree>
    <p:extLst>
      <p:ext uri="{BB962C8B-B14F-4D97-AF65-F5344CB8AC3E}">
        <p14:creationId xmlns:p14="http://schemas.microsoft.com/office/powerpoint/2010/main" val="426837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500"/>
                                        <p:tgtEl>
                                          <p:spTgt spid="5">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500"/>
                                        <p:tgtEl>
                                          <p:spTgt spid="5">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fade">
                                      <p:cBhvr>
                                        <p:cTn id="39" dur="500"/>
                                        <p:tgtEl>
                                          <p:spTgt spid="5">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fade">
                                      <p:cBhvr>
                                        <p:cTn id="43" dur="500"/>
                                        <p:tgtEl>
                                          <p:spTgt spid="5">
                                            <p:txEl>
                                              <p:pRg st="8" end="8"/>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a:t>
            </a:r>
          </a:p>
        </p:txBody>
      </p:sp>
      <p:sp>
        <p:nvSpPr>
          <p:cNvPr id="3" name="Content Placeholder 2"/>
          <p:cNvSpPr>
            <a:spLocks noGrp="1"/>
          </p:cNvSpPr>
          <p:nvPr>
            <p:ph idx="1"/>
          </p:nvPr>
        </p:nvSpPr>
        <p:spPr>
          <a:xfrm>
            <a:off x="2589212" y="1219200"/>
            <a:ext cx="8915400" cy="4692022"/>
          </a:xfrm>
        </p:spPr>
        <p:txBody>
          <a:bodyPr/>
          <a:lstStyle/>
          <a:p>
            <a:r>
              <a:rPr lang="en-US" dirty="0"/>
              <a:t>Being able to feel safe with other people defines mental health</a:t>
            </a:r>
          </a:p>
          <a:p>
            <a:r>
              <a:rPr lang="en-US" dirty="0"/>
              <a:t>Foster safety, predictability and being known and seen</a:t>
            </a:r>
          </a:p>
          <a:p>
            <a:r>
              <a:rPr lang="en-US" dirty="0"/>
              <a:t>First step is acknowledging that a child is upset: then calm him, then explore the cause and possible solutions</a:t>
            </a:r>
          </a:p>
          <a:p>
            <a:r>
              <a:rPr lang="en-US" dirty="0"/>
              <a:t>Prime reason for habitual drug use in teens is they cannot stand the physical sensations that signal fear, rage and helplessness</a:t>
            </a:r>
            <a:r>
              <a:rPr lang="en-US" baseline="30000" dirty="0"/>
              <a:t>9</a:t>
            </a:r>
          </a:p>
          <a:p>
            <a:r>
              <a:rPr lang="en-US" dirty="0"/>
              <a:t>Treatments</a:t>
            </a:r>
            <a:r>
              <a:rPr lang="en-US" baseline="30000" dirty="0"/>
              <a:t>15</a:t>
            </a:r>
            <a:r>
              <a:rPr lang="en-US" dirty="0"/>
              <a:t>:</a:t>
            </a:r>
          </a:p>
          <a:p>
            <a:pPr lvl="1"/>
            <a:r>
              <a:rPr lang="en-US" dirty="0" err="1"/>
              <a:t>Prazosin</a:t>
            </a:r>
            <a:endParaRPr lang="en-US" dirty="0"/>
          </a:p>
          <a:p>
            <a:pPr lvl="1"/>
            <a:r>
              <a:rPr lang="en-US" dirty="0"/>
              <a:t>Sertraline</a:t>
            </a:r>
          </a:p>
          <a:p>
            <a:pPr lvl="1"/>
            <a:r>
              <a:rPr lang="en-US" dirty="0"/>
              <a:t>Venlafaxine</a:t>
            </a:r>
          </a:p>
          <a:p>
            <a:pPr lvl="1"/>
            <a:r>
              <a:rPr lang="en-US" dirty="0"/>
              <a:t>CBT</a:t>
            </a:r>
          </a:p>
          <a:p>
            <a:pPr lvl="1"/>
            <a:r>
              <a:rPr lang="en-US" dirty="0"/>
              <a:t>Transcranial magnetic stimulator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3930" y="3353850"/>
            <a:ext cx="3806599" cy="3438835"/>
          </a:xfrm>
          <a:prstGeom prst="rect">
            <a:avLst/>
          </a:prstGeom>
        </p:spPr>
      </p:pic>
    </p:spTree>
    <p:extLst>
      <p:ext uri="{BB962C8B-B14F-4D97-AF65-F5344CB8AC3E}">
        <p14:creationId xmlns:p14="http://schemas.microsoft.com/office/powerpoint/2010/main" val="181865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0" presetClass="entr" presetSubtype="0" fill="hold" nodeType="afterEffect">
                                  <p:stCondLst>
                                    <p:cond delay="25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par>
                          <p:cTn id="42" fill="hold">
                            <p:stCondLst>
                              <p:cond delay="5000"/>
                            </p:stCondLst>
                            <p:childTnLst>
                              <p:par>
                                <p:cTn id="43" presetID="10" presetClass="entr" presetSubtype="0" fill="hold"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par>
                          <p:cTn id="46" fill="hold">
                            <p:stCondLst>
                              <p:cond delay="5500"/>
                            </p:stCondLst>
                            <p:childTnLst>
                              <p:par>
                                <p:cTn id="47" presetID="10" presetClass="entr" presetSubtype="0" fill="hold"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79662" y="81930"/>
            <a:ext cx="9081412" cy="669414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wrap="square" rtlCol="0">
            <a:spAutoFit/>
          </a:bodyPr>
          <a:lstStyle/>
          <a:p>
            <a:r>
              <a:rPr lang="en-US" sz="1100" dirty="0"/>
              <a:t>				R E S T R I C T E D</a:t>
            </a:r>
          </a:p>
          <a:p>
            <a:r>
              <a:rPr lang="en-US" sz="1100" dirty="0"/>
              <a:t>AG 200.6 		HEADQUARTERS 6TH INFANTRY DIVISION</a:t>
            </a:r>
          </a:p>
          <a:p>
            <a:r>
              <a:rPr lang="en-US" sz="1100" dirty="0"/>
              <a:t>07						APO 5</a:t>
            </a:r>
          </a:p>
          <a:p>
            <a:endParaRPr lang="en-US" sz="1100" dirty="0"/>
          </a:p>
          <a:p>
            <a:r>
              <a:rPr lang="en-US" sz="1100" dirty="0"/>
              <a:t>GENERAL ORDERS</a:t>
            </a:r>
          </a:p>
          <a:p>
            <a:r>
              <a:rPr lang="en-US" sz="1100" dirty="0"/>
              <a:t>NUMBER 118</a:t>
            </a:r>
          </a:p>
          <a:p>
            <a:endParaRPr lang="en-US" sz="1100" dirty="0"/>
          </a:p>
          <a:p>
            <a:r>
              <a:rPr lang="en-US" sz="1100" dirty="0"/>
              <a:t>SECTION I – AWARDS OF SILVER STAR</a:t>
            </a:r>
          </a:p>
          <a:p>
            <a:r>
              <a:rPr lang="en-US" sz="1100" dirty="0"/>
              <a:t>*		*		*</a:t>
            </a:r>
          </a:p>
          <a:p>
            <a:endParaRPr lang="en-US" sz="1100" dirty="0"/>
          </a:p>
          <a:p>
            <a:r>
              <a:rPr lang="en-US" sz="1100" dirty="0"/>
              <a:t>	By direction of the President, under the provisions of the Act of Congress approved 9 July 1918 (Bull 43 WD 1918) a SILVER STAR is awarded by Commanding General, 6th Infantry Division, APO 5, to the following named officers and enlisted men:</a:t>
            </a:r>
          </a:p>
          <a:p>
            <a:endParaRPr lang="en-US" sz="1100" dirty="0"/>
          </a:p>
          <a:p>
            <a:r>
              <a:rPr lang="en-US" sz="1100" dirty="0"/>
              <a:t>*		*		*		*		*</a:t>
            </a:r>
          </a:p>
          <a:p>
            <a:r>
              <a:rPr lang="en-US" sz="1100" dirty="0"/>
              <a:t>	Private First Class FORREST T. MCAULIFFE, 37451827, Infantry, United States Army, For gallantry in action against the enemy at </a:t>
            </a:r>
            <a:r>
              <a:rPr lang="en-US" sz="1100" dirty="0" err="1"/>
              <a:t>Bayanan</a:t>
            </a:r>
            <a:r>
              <a:rPr lang="en-US" sz="1100" dirty="0"/>
              <a:t>, Luzon, </a:t>
            </a:r>
            <a:r>
              <a:rPr lang="en-US" sz="1100" dirty="0" err="1"/>
              <a:t>Phillippine</a:t>
            </a:r>
            <a:r>
              <a:rPr lang="en-US" sz="1100" dirty="0"/>
              <a:t> Islands on 22 March 1945. During an enemy attack, the communication wire of a company defending the area was cut so that observers of supporting mortars and weapons could not call for or direct their fire. Private </a:t>
            </a:r>
            <a:r>
              <a:rPr lang="en-US" sz="1100" dirty="0" err="1"/>
              <a:t>McAULIFFE</a:t>
            </a:r>
            <a:r>
              <a:rPr lang="en-US" sz="1100" dirty="0"/>
              <a:t>, armed with an automatic rifle, rose in his foxhole which was on the edge of the perimeter nearest the attack. With utter disregard for his own safety and oblivious of the fire on all sides, he halted the Japanese advance until communications were restored. During the attack on enemy positions that followed, his company was caught in a barrage of Japanese 150mm mortar fire which inflicted many casualties. Private </a:t>
            </a:r>
            <a:r>
              <a:rPr lang="en-US" sz="1100" dirty="0" err="1"/>
              <a:t>McAULIFFE</a:t>
            </a:r>
            <a:r>
              <a:rPr lang="en-US" sz="1100" dirty="0"/>
              <a:t> worked his way through the continuous mortar fire, removing the dead and evacuating the wounded until all had been rescued to a place of safety. Home address: Mrs. Mary McAuliffe (Wife), 411 </a:t>
            </a:r>
            <a:r>
              <a:rPr lang="en-US" sz="1100" dirty="0" err="1"/>
              <a:t>Baratoga</a:t>
            </a:r>
            <a:r>
              <a:rPr lang="en-US" sz="1100" dirty="0"/>
              <a:t> Ave. Marshall, Minnesota.</a:t>
            </a:r>
          </a:p>
          <a:p>
            <a:endParaRPr lang="en-US" sz="1100" dirty="0"/>
          </a:p>
          <a:p>
            <a:r>
              <a:rPr lang="en-US" sz="1100" dirty="0"/>
              <a:t>*	*	*	*	*	*	*	*	*	*</a:t>
            </a:r>
          </a:p>
          <a:p>
            <a:endParaRPr lang="en-US" sz="1100" dirty="0"/>
          </a:p>
          <a:p>
            <a:r>
              <a:rPr lang="en-US" sz="1100" dirty="0"/>
              <a:t>	BY COMMAND OF MAJOR GENERAL HURDIS:</a:t>
            </a:r>
          </a:p>
          <a:p>
            <a:endParaRPr lang="en-US" sz="1100" dirty="0"/>
          </a:p>
          <a:p>
            <a:r>
              <a:rPr lang="en-US" sz="1100" dirty="0"/>
              <a:t>OFFICIAL:					/t/BRUCE PALMER, JR</a:t>
            </a:r>
          </a:p>
          <a:p>
            <a:r>
              <a:rPr lang="en-US" sz="1100" dirty="0"/>
              <a:t>/s/EMORY L. FOWLER				Colonel, GSO</a:t>
            </a:r>
          </a:p>
          <a:p>
            <a:r>
              <a:rPr lang="en-US" sz="1100" dirty="0"/>
              <a:t>/t/EMORY L. FOWLER				Chief of Staff</a:t>
            </a:r>
          </a:p>
          <a:p>
            <a:r>
              <a:rPr lang="en-US" sz="1100" dirty="0"/>
              <a:t>   Major AOD</a:t>
            </a:r>
          </a:p>
          <a:p>
            <a:r>
              <a:rPr lang="en-US" sz="1100" dirty="0"/>
              <a:t>   Adjutant General</a:t>
            </a:r>
          </a:p>
          <a:p>
            <a:endParaRPr lang="en-US" sz="1100" dirty="0"/>
          </a:p>
          <a:p>
            <a:r>
              <a:rPr lang="en-US" sz="1100" dirty="0"/>
              <a:t>X TRUE EXACT COPY:</a:t>
            </a:r>
          </a:p>
          <a:p>
            <a:r>
              <a:rPr lang="en-US" sz="1100" dirty="0"/>
              <a:t>		JAMES T. NICKELS</a:t>
            </a:r>
          </a:p>
          <a:p>
            <a:r>
              <a:rPr lang="en-US" sz="1100" dirty="0"/>
              <a:t>		1st Lt., 20th Inf.</a:t>
            </a:r>
          </a:p>
          <a:p>
            <a:r>
              <a:rPr lang="en-US" sz="1100" dirty="0"/>
              <a:t>		Adjutant</a:t>
            </a:r>
          </a:p>
          <a:p>
            <a:r>
              <a:rPr lang="en-US" sz="1100" dirty="0"/>
              <a:t>				R E S T R I C T E D</a:t>
            </a:r>
          </a:p>
        </p:txBody>
      </p:sp>
    </p:spTree>
    <p:extLst>
      <p:ext uri="{BB962C8B-B14F-4D97-AF65-F5344CB8AC3E}">
        <p14:creationId xmlns:p14="http://schemas.microsoft.com/office/powerpoint/2010/main" val="3078538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2592925" y="1905000"/>
            <a:ext cx="8915400" cy="4692022"/>
          </a:xfrm>
        </p:spPr>
        <p:txBody>
          <a:bodyPr>
            <a:normAutofit/>
          </a:bodyPr>
          <a:lstStyle/>
          <a:p>
            <a:r>
              <a:rPr lang="en-US" sz="2800" dirty="0"/>
              <a:t>Brain Model</a:t>
            </a:r>
          </a:p>
          <a:p>
            <a:r>
              <a:rPr lang="en-US" sz="2800" dirty="0"/>
              <a:t>Be:</a:t>
            </a:r>
          </a:p>
          <a:p>
            <a:pPr lvl="1"/>
            <a:r>
              <a:rPr lang="en-US" sz="2400" dirty="0"/>
              <a:t>Good animal - move</a:t>
            </a:r>
          </a:p>
          <a:p>
            <a:pPr lvl="1"/>
            <a:r>
              <a:rPr lang="en-US" sz="2400" dirty="0"/>
              <a:t>Child - play</a:t>
            </a:r>
          </a:p>
          <a:p>
            <a:pPr lvl="1"/>
            <a:r>
              <a:rPr lang="en-US" sz="2400" dirty="0"/>
              <a:t>Saint - commitment</a:t>
            </a:r>
          </a:p>
        </p:txBody>
      </p:sp>
    </p:spTree>
    <p:extLst>
      <p:ext uri="{BB962C8B-B14F-4D97-AF65-F5344CB8AC3E}">
        <p14:creationId xmlns:p14="http://schemas.microsoft.com/office/powerpoint/2010/main" val="3024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 3 Syndromes</a:t>
            </a:r>
          </a:p>
        </p:txBody>
      </p:sp>
      <p:sp>
        <p:nvSpPr>
          <p:cNvPr id="3" name="Content Placeholder 2"/>
          <p:cNvSpPr>
            <a:spLocks noGrp="1"/>
          </p:cNvSpPr>
          <p:nvPr>
            <p:ph idx="1"/>
          </p:nvPr>
        </p:nvSpPr>
        <p:spPr>
          <a:xfrm>
            <a:off x="2589212" y="1230593"/>
            <a:ext cx="8915400" cy="5230027"/>
          </a:xfrm>
        </p:spPr>
        <p:txBody>
          <a:bodyPr>
            <a:normAutofit/>
          </a:bodyPr>
          <a:lstStyle/>
          <a:p>
            <a:pPr>
              <a:buFont typeface="+mj-lt"/>
              <a:buAutoNum type="arabicPeriod"/>
            </a:pPr>
            <a:r>
              <a:rPr lang="en-US" sz="2800" dirty="0"/>
              <a:t>Avoid</a:t>
            </a:r>
          </a:p>
          <a:p>
            <a:pPr>
              <a:buFont typeface="+mj-lt"/>
              <a:buAutoNum type="arabicPeriod"/>
            </a:pPr>
            <a:r>
              <a:rPr lang="en-US" sz="2800" dirty="0"/>
              <a:t>Relax</a:t>
            </a:r>
          </a:p>
          <a:p>
            <a:pPr>
              <a:buFont typeface="+mj-lt"/>
              <a:buAutoNum type="arabicPeriod"/>
            </a:pPr>
            <a:r>
              <a:rPr lang="en-US" sz="2800" dirty="0"/>
              <a:t>Sleep</a:t>
            </a:r>
          </a:p>
          <a:p>
            <a:pPr>
              <a:buFont typeface="+mj-lt"/>
              <a:buAutoNum type="arabicPeriod"/>
            </a:pPr>
            <a:r>
              <a:rPr lang="en-US" sz="2800" dirty="0"/>
              <a:t>Exercise</a:t>
            </a:r>
          </a:p>
          <a:p>
            <a:pPr>
              <a:buFont typeface="+mj-lt"/>
              <a:buAutoNum type="arabicPeriod"/>
            </a:pPr>
            <a:r>
              <a:rPr lang="en-US" sz="2800" dirty="0"/>
              <a:t>Hobbies</a:t>
            </a:r>
          </a:p>
          <a:p>
            <a:pPr>
              <a:buFont typeface="+mj-lt"/>
              <a:buAutoNum type="arabicPeriod"/>
            </a:pPr>
            <a:r>
              <a:rPr lang="en-US" sz="2800" dirty="0"/>
              <a:t>Service</a:t>
            </a:r>
          </a:p>
          <a:p>
            <a:pPr>
              <a:buFont typeface="+mj-lt"/>
              <a:buAutoNum type="arabicPeriod"/>
            </a:pPr>
            <a:r>
              <a:rPr lang="en-US" sz="2800" dirty="0"/>
              <a:t>3 Friends</a:t>
            </a:r>
          </a:p>
          <a:p>
            <a:pPr>
              <a:buFont typeface="+mj-lt"/>
              <a:buAutoNum type="arabicPeriod"/>
            </a:pPr>
            <a:r>
              <a:rPr lang="en-US" sz="2800" dirty="0"/>
              <a:t>Express emotions</a:t>
            </a:r>
          </a:p>
          <a:p>
            <a:pPr>
              <a:buFont typeface="+mj-lt"/>
              <a:buAutoNum type="arabicPeriod"/>
            </a:pPr>
            <a:r>
              <a:rPr lang="en-US" sz="2800" dirty="0"/>
              <a:t>Prayers</a:t>
            </a:r>
          </a:p>
        </p:txBody>
      </p:sp>
    </p:spTree>
    <p:extLst>
      <p:ext uri="{BB962C8B-B14F-4D97-AF65-F5344CB8AC3E}">
        <p14:creationId xmlns:p14="http://schemas.microsoft.com/office/powerpoint/2010/main" val="3498966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AGREEMENTS</a:t>
            </a:r>
            <a:r>
              <a:rPr lang="en-US" baseline="30000" dirty="0"/>
              <a:t>20</a:t>
            </a:r>
          </a:p>
        </p:txBody>
      </p:sp>
      <p:sp>
        <p:nvSpPr>
          <p:cNvPr id="3" name="Content Placeholder 2"/>
          <p:cNvSpPr>
            <a:spLocks noGrp="1"/>
          </p:cNvSpPr>
          <p:nvPr>
            <p:ph idx="1"/>
          </p:nvPr>
        </p:nvSpPr>
        <p:spPr/>
        <p:txBody>
          <a:bodyPr>
            <a:noAutofit/>
          </a:bodyPr>
          <a:lstStyle/>
          <a:p>
            <a:r>
              <a:rPr lang="en-US" sz="4000" dirty="0"/>
              <a:t>Be impeccable with your word</a:t>
            </a:r>
          </a:p>
          <a:p>
            <a:r>
              <a:rPr lang="en-US" sz="4000" dirty="0"/>
              <a:t>Don’t take anything personally</a:t>
            </a:r>
          </a:p>
          <a:p>
            <a:r>
              <a:rPr lang="en-US" sz="4000" dirty="0"/>
              <a:t>Don’t make assumptions</a:t>
            </a:r>
          </a:p>
          <a:p>
            <a:r>
              <a:rPr lang="en-US" sz="4000" dirty="0"/>
              <a:t>Always do your best</a:t>
            </a:r>
          </a:p>
        </p:txBody>
      </p:sp>
    </p:spTree>
    <p:extLst>
      <p:ext uri="{BB962C8B-B14F-4D97-AF65-F5344CB8AC3E}">
        <p14:creationId xmlns:p14="http://schemas.microsoft.com/office/powerpoint/2010/main" val="4194249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922804"/>
            <a:ext cx="8915400" cy="3988418"/>
          </a:xfrm>
        </p:spPr>
        <p:txBody>
          <a:bodyPr>
            <a:normAutofit/>
          </a:bodyPr>
          <a:lstStyle/>
          <a:p>
            <a:pPr marL="0" indent="0">
              <a:buNone/>
            </a:pPr>
            <a:r>
              <a:rPr lang="en-US" sz="5400" b="1" dirty="0"/>
              <a:t>Helpful, Hopeful, Peaceful = Acceptance, Gratitude</a:t>
            </a:r>
          </a:p>
        </p:txBody>
      </p:sp>
    </p:spTree>
    <p:extLst>
      <p:ext uri="{BB962C8B-B14F-4D97-AF65-F5344CB8AC3E}">
        <p14:creationId xmlns:p14="http://schemas.microsoft.com/office/powerpoint/2010/main" val="4085031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61360" y="2514598"/>
            <a:ext cx="8171103" cy="2262781"/>
          </a:xfrm>
        </p:spPr>
        <p:txBody>
          <a:bodyPr>
            <a:noAutofit/>
          </a:bodyPr>
          <a:lstStyle/>
          <a:p>
            <a:r>
              <a:rPr lang="en-US" sz="4000" dirty="0"/>
              <a:t>We are what we repeatedly do.</a:t>
            </a:r>
            <a:br>
              <a:rPr lang="en-US" sz="4000" dirty="0"/>
            </a:br>
            <a:r>
              <a:rPr lang="en-US" sz="4000" dirty="0"/>
              <a:t>Excellence, then, is not an act, but a habit.</a:t>
            </a:r>
          </a:p>
        </p:txBody>
      </p:sp>
      <p:sp>
        <p:nvSpPr>
          <p:cNvPr id="5" name="Subtitle 4"/>
          <p:cNvSpPr>
            <a:spLocks noGrp="1"/>
          </p:cNvSpPr>
          <p:nvPr>
            <p:ph type="subTitle" idx="1"/>
          </p:nvPr>
        </p:nvSpPr>
        <p:spPr/>
        <p:txBody>
          <a:bodyPr/>
          <a:lstStyle/>
          <a:p>
            <a:pPr algn="r"/>
            <a:r>
              <a:rPr lang="en-US" dirty="0"/>
              <a:t>Will Durant</a:t>
            </a:r>
          </a:p>
        </p:txBody>
      </p:sp>
    </p:spTree>
    <p:extLst>
      <p:ext uri="{BB962C8B-B14F-4D97-AF65-F5344CB8AC3E}">
        <p14:creationId xmlns:p14="http://schemas.microsoft.com/office/powerpoint/2010/main" val="296512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5" name="Content Placeholder 4"/>
          <p:cNvSpPr>
            <a:spLocks noGrp="1"/>
          </p:cNvSpPr>
          <p:nvPr>
            <p:ph sz="half" idx="2"/>
          </p:nvPr>
        </p:nvSpPr>
        <p:spPr>
          <a:xfrm>
            <a:off x="7177343" y="1208313"/>
            <a:ext cx="4677200" cy="5372101"/>
          </a:xfrm>
        </p:spPr>
        <p:txBody>
          <a:bodyPr>
            <a:normAutofit fontScale="77500" lnSpcReduction="20000"/>
          </a:bodyPr>
          <a:lstStyle/>
          <a:p>
            <a:pPr>
              <a:buFont typeface="+mj-lt"/>
              <a:buAutoNum type="arabicPeriod" startAt="11"/>
            </a:pPr>
            <a:r>
              <a:rPr lang="en-US" i="1" dirty="0"/>
              <a:t>Chapman, G. (2016) Keeping Love Alive As Memories Fade, p14</a:t>
            </a:r>
          </a:p>
          <a:p>
            <a:pPr>
              <a:buFont typeface="+mj-lt"/>
              <a:buAutoNum type="arabicPeriod" startAt="11"/>
            </a:pPr>
            <a:r>
              <a:rPr lang="en-US" i="1" dirty="0"/>
              <a:t>Cuddy, A. (2015) Presence, p71-73</a:t>
            </a:r>
          </a:p>
          <a:p>
            <a:pPr>
              <a:buFont typeface="+mj-lt"/>
              <a:buAutoNum type="arabicPeriod" startAt="11"/>
            </a:pPr>
            <a:r>
              <a:rPr lang="en-US" i="1" dirty="0"/>
              <a:t>American Society of Addiction Medicine (2011), ASAM News, Vol 26 No 3, p1</a:t>
            </a:r>
          </a:p>
          <a:p>
            <a:pPr>
              <a:buFont typeface="+mj-lt"/>
              <a:buAutoNum type="arabicPeriod" startAt="11"/>
            </a:pPr>
            <a:r>
              <a:rPr lang="en-US" i="1" dirty="0"/>
              <a:t>American Society of </a:t>
            </a:r>
            <a:r>
              <a:rPr lang="en-US" i="1" dirty="0" err="1"/>
              <a:t>Addicition</a:t>
            </a:r>
            <a:r>
              <a:rPr lang="en-US" i="1" dirty="0"/>
              <a:t> Medicine (2017), ASAM Weekly, 7/5/2017</a:t>
            </a:r>
          </a:p>
          <a:p>
            <a:pPr>
              <a:buFont typeface="+mj-lt"/>
              <a:buAutoNum type="arabicPeriod" startAt="11"/>
            </a:pPr>
            <a:r>
              <a:rPr lang="en-US" i="1" dirty="0" err="1"/>
              <a:t>Arieh</a:t>
            </a:r>
            <a:r>
              <a:rPr lang="en-US" i="1" dirty="0"/>
              <a:t> </a:t>
            </a:r>
            <a:r>
              <a:rPr lang="en-US" i="1" dirty="0" err="1"/>
              <a:t>Shalev</a:t>
            </a:r>
            <a:r>
              <a:rPr lang="en-US" i="1" dirty="0"/>
              <a:t>, Israel </a:t>
            </a:r>
            <a:r>
              <a:rPr lang="en-US" i="1" dirty="0" err="1"/>
              <a:t>Liberzon</a:t>
            </a:r>
            <a:r>
              <a:rPr lang="en-US" i="1" dirty="0"/>
              <a:t>, et. al., Post-Traumatic Stress Disorder, New England Journal of Medicine, June 22, 2017, 2459-69</a:t>
            </a:r>
          </a:p>
          <a:p>
            <a:pPr>
              <a:buFont typeface="+mj-lt"/>
              <a:buAutoNum type="arabicPeriod" startAt="11"/>
            </a:pPr>
            <a:r>
              <a:rPr lang="en-US" i="1" dirty="0"/>
              <a:t>Richard J. Bonnie, et. al. (2017) Both Urgency and Balance Needed in Addressing Opioid Epidemic, JAMA, August 1, 2017, 318, p423</a:t>
            </a:r>
          </a:p>
          <a:p>
            <a:pPr>
              <a:buFont typeface="+mj-lt"/>
              <a:buAutoNum type="arabicPeriod" startAt="11"/>
            </a:pPr>
            <a:r>
              <a:rPr lang="en-US" i="1" dirty="0"/>
              <a:t>Brat GA et. al., (2018) Postsurgical Prescriptions for Opioid Naïve Patients and Association with Overdose and Misuse, BMJ 2018 Jan 17</a:t>
            </a:r>
          </a:p>
          <a:p>
            <a:pPr>
              <a:buFont typeface="+mj-lt"/>
              <a:buAutoNum type="arabicPeriod" startAt="11"/>
            </a:pPr>
            <a:r>
              <a:rPr lang="en-US" i="1" dirty="0"/>
              <a:t>Erin Krebs, (2018) Effect of Opioid vs. </a:t>
            </a:r>
            <a:r>
              <a:rPr lang="en-US" i="1" dirty="0" err="1"/>
              <a:t>Nonopioid</a:t>
            </a:r>
            <a:r>
              <a:rPr lang="en-US" i="1" dirty="0"/>
              <a:t> Medication on Pain-Related Function with Chronic Back Pain or Hip or Knee Osteoarthritis Pain, JAMA, 319(9), p872-882.</a:t>
            </a:r>
          </a:p>
          <a:p>
            <a:pPr>
              <a:buFont typeface="+mj-lt"/>
              <a:buAutoNum type="arabicPeriod" startAt="11"/>
            </a:pPr>
            <a:r>
              <a:rPr lang="en-US" i="1" dirty="0" err="1"/>
              <a:t>Darnall</a:t>
            </a:r>
            <a:r>
              <a:rPr lang="en-US" i="1" dirty="0"/>
              <a:t>, BD, et. al., (2018) Patient-Centered Prescription Tapering in Community Outpatient with Chronic Pain, JAMA 2018, Feb 19</a:t>
            </a:r>
          </a:p>
          <a:p>
            <a:pPr>
              <a:buFont typeface="+mj-lt"/>
              <a:buAutoNum type="arabicPeriod" startAt="11"/>
            </a:pPr>
            <a:r>
              <a:rPr lang="en-US" i="1" dirty="0"/>
              <a:t>Don Miguel Ruiz, (1997) The Four Agreements</a:t>
            </a:r>
          </a:p>
        </p:txBody>
      </p:sp>
      <p:sp>
        <p:nvSpPr>
          <p:cNvPr id="6" name="Content Placeholder 5"/>
          <p:cNvSpPr>
            <a:spLocks noGrp="1"/>
          </p:cNvSpPr>
          <p:nvPr>
            <p:ph sz="half" idx="1"/>
          </p:nvPr>
        </p:nvSpPr>
        <p:spPr>
          <a:xfrm>
            <a:off x="2318657" y="1208313"/>
            <a:ext cx="4584419" cy="5445579"/>
          </a:xfrm>
        </p:spPr>
        <p:txBody>
          <a:bodyPr>
            <a:normAutofit fontScale="77500" lnSpcReduction="20000"/>
          </a:bodyPr>
          <a:lstStyle/>
          <a:p>
            <a:pPr>
              <a:buFont typeface="+mj-lt"/>
              <a:buAutoNum type="arabicPeriod"/>
            </a:pPr>
            <a:r>
              <a:rPr lang="en-US" dirty="0"/>
              <a:t>Murthy H. (2017) Surgeon General’s Report on Alcohol, Drugs and Health, JAMA, 317(2), p133-134</a:t>
            </a:r>
          </a:p>
          <a:p>
            <a:pPr>
              <a:buFont typeface="+mj-lt"/>
              <a:buAutoNum type="arabicPeriod"/>
            </a:pPr>
            <a:r>
              <a:rPr lang="en-US" dirty="0"/>
              <a:t>Char, J. (1972) Drug Use in Vietnam, American Journal of Psychiatry, 129(4), 123-125</a:t>
            </a:r>
          </a:p>
          <a:p>
            <a:pPr>
              <a:buFont typeface="+mj-lt"/>
              <a:buAutoNum type="arabicPeriod"/>
            </a:pPr>
            <a:r>
              <a:rPr lang="en-US" dirty="0" err="1"/>
              <a:t>Hsor</a:t>
            </a:r>
            <a:r>
              <a:rPr lang="en-US" dirty="0"/>
              <a:t>, Y. (2017) Opioid Addiction: Alarming Death Rate in Primary Care, J Addict Med. Published online April 2017. Abstract</a:t>
            </a:r>
          </a:p>
          <a:p>
            <a:pPr>
              <a:buFont typeface="+mj-lt"/>
              <a:buAutoNum type="arabicPeriod"/>
            </a:pPr>
            <a:r>
              <a:rPr lang="en-US" dirty="0"/>
              <a:t>Weiss, R. (2016) Why Do People with Addictions Seek to Escape Rather Than Connect? A look at the approach to addiction treatment</a:t>
            </a:r>
          </a:p>
          <a:p>
            <a:pPr>
              <a:buFont typeface="+mj-lt"/>
              <a:buAutoNum type="arabicPeriod"/>
            </a:pPr>
            <a:r>
              <a:rPr lang="en-US" dirty="0"/>
              <a:t>Suzuki, W. (2015) Healthy Brain, Happy Life, 196</a:t>
            </a:r>
          </a:p>
          <a:p>
            <a:pPr>
              <a:buFont typeface="+mj-lt"/>
              <a:buAutoNum type="arabicPeriod"/>
            </a:pPr>
            <a:r>
              <a:rPr lang="en-US" i="1" dirty="0"/>
              <a:t>Longo, A. (2016) </a:t>
            </a:r>
            <a:r>
              <a:rPr lang="en-US" i="1" dirty="0" err="1"/>
              <a:t>Neurobiologic</a:t>
            </a:r>
            <a:r>
              <a:rPr lang="en-US" i="1" dirty="0"/>
              <a:t> Advanced from the Brain Disease Model of Addiction, NEJM, 374(4), 363-370</a:t>
            </a:r>
          </a:p>
          <a:p>
            <a:pPr>
              <a:buFont typeface="+mj-lt"/>
              <a:buAutoNum type="arabicPeriod"/>
            </a:pPr>
            <a:r>
              <a:rPr lang="en-US" i="1" dirty="0" err="1"/>
              <a:t>Hanscom</a:t>
            </a:r>
            <a:r>
              <a:rPr lang="en-US" i="1" dirty="0"/>
              <a:t>, D. (2016) Back in Control, p 18, 132, 152</a:t>
            </a:r>
          </a:p>
          <a:p>
            <a:pPr>
              <a:buFont typeface="+mj-lt"/>
              <a:buAutoNum type="arabicPeriod" startAt="8"/>
            </a:pPr>
            <a:r>
              <a:rPr lang="en-US" i="1" dirty="0" err="1"/>
              <a:t>Maksimowski</a:t>
            </a:r>
            <a:r>
              <a:rPr lang="en-US" i="1" dirty="0"/>
              <a:t>, M. (2017) Targeting Depression: Primary Care Tips and Tools, JFP April 2017, Vol 66 No 4, p 244-249</a:t>
            </a:r>
          </a:p>
          <a:p>
            <a:pPr>
              <a:buFont typeface="+mj-lt"/>
              <a:buAutoNum type="arabicPeriod" startAt="8"/>
            </a:pPr>
            <a:r>
              <a:rPr lang="en-US" i="1" dirty="0" err="1"/>
              <a:t>Kolk</a:t>
            </a:r>
            <a:r>
              <a:rPr lang="en-US" i="1" dirty="0"/>
              <a:t>, B. (2015) The Body Keeps the Score, 354</a:t>
            </a:r>
          </a:p>
          <a:p>
            <a:pPr>
              <a:buFont typeface="+mj-lt"/>
              <a:buAutoNum type="arabicPeriod" startAt="8"/>
            </a:pPr>
            <a:r>
              <a:rPr lang="en-US" i="1" dirty="0"/>
              <a:t>Stahl, S. (2008) Stahl’s Essential Psychopharmacology, 790, 801, 952-954</a:t>
            </a:r>
          </a:p>
          <a:p>
            <a:pPr>
              <a:buFont typeface="+mj-lt"/>
              <a:buAutoNum type="arabicPeriod"/>
            </a:pPr>
            <a:endParaRPr lang="en-US" i="1" dirty="0"/>
          </a:p>
          <a:p>
            <a:pPr>
              <a:buFont typeface="+mj-lt"/>
              <a:buAutoNum type="arabicPeriod"/>
            </a:pPr>
            <a:endParaRPr lang="en-US" dirty="0"/>
          </a:p>
        </p:txBody>
      </p:sp>
    </p:spTree>
    <p:extLst>
      <p:ext uri="{BB962C8B-B14F-4D97-AF65-F5344CB8AC3E}">
        <p14:creationId xmlns:p14="http://schemas.microsoft.com/office/powerpoint/2010/main" val="390556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500"/>
                                        <p:tgtEl>
                                          <p:spTgt spid="6">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500"/>
                                        <p:tgtEl>
                                          <p:spTgt spid="6">
                                            <p:txEl>
                                              <p:pRg st="8" end="8"/>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Effect transition="in" filter="fade">
                                      <p:cBhvr>
                                        <p:cTn id="43" dur="500"/>
                                        <p:tgtEl>
                                          <p:spTgt spid="6">
                                            <p:txEl>
                                              <p:pRg st="9" end="9"/>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Effect transition="in" filter="fade">
                                      <p:cBhvr>
                                        <p:cTn id="47" dur="500"/>
                                        <p:tgtEl>
                                          <p:spTgt spid="5">
                                            <p:txEl>
                                              <p:pRg st="0" end="0"/>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5">
                                            <p:txEl>
                                              <p:pRg st="1" end="1"/>
                                            </p:txEl>
                                          </p:spTgt>
                                        </p:tgtEl>
                                        <p:attrNameLst>
                                          <p:attrName>style.visibility</p:attrName>
                                        </p:attrNameLst>
                                      </p:cBhvr>
                                      <p:to>
                                        <p:strVal val="visible"/>
                                      </p:to>
                                    </p:set>
                                    <p:animEffect transition="in" filter="fade">
                                      <p:cBhvr>
                                        <p:cTn id="51" dur="500"/>
                                        <p:tgtEl>
                                          <p:spTgt spid="5">
                                            <p:txEl>
                                              <p:pRg st="1" end="1"/>
                                            </p:txEl>
                                          </p:spTgt>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5">
                                            <p:txEl>
                                              <p:pRg st="2" end="2"/>
                                            </p:txEl>
                                          </p:spTgt>
                                        </p:tgtEl>
                                        <p:attrNameLst>
                                          <p:attrName>style.visibility</p:attrName>
                                        </p:attrNameLst>
                                      </p:cBhvr>
                                      <p:to>
                                        <p:strVal val="visible"/>
                                      </p:to>
                                    </p:set>
                                    <p:animEffect transition="in" filter="fade">
                                      <p:cBhvr>
                                        <p:cTn id="55" dur="500"/>
                                        <p:tgtEl>
                                          <p:spTgt spid="5">
                                            <p:txEl>
                                              <p:pRg st="2" end="2"/>
                                            </p:txEl>
                                          </p:spTgt>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5">
                                            <p:txEl>
                                              <p:pRg st="3" end="3"/>
                                            </p:txEl>
                                          </p:spTgt>
                                        </p:tgtEl>
                                        <p:attrNameLst>
                                          <p:attrName>style.visibility</p:attrName>
                                        </p:attrNameLst>
                                      </p:cBhvr>
                                      <p:to>
                                        <p:strVal val="visible"/>
                                      </p:to>
                                    </p:set>
                                    <p:animEffect transition="in" filter="fade">
                                      <p:cBhvr>
                                        <p:cTn id="59" dur="500"/>
                                        <p:tgtEl>
                                          <p:spTgt spid="5">
                                            <p:txEl>
                                              <p:pRg st="3" end="3"/>
                                            </p:txEl>
                                          </p:spTgt>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5">
                                            <p:txEl>
                                              <p:pRg st="4" end="4"/>
                                            </p:txEl>
                                          </p:spTgt>
                                        </p:tgtEl>
                                        <p:attrNameLst>
                                          <p:attrName>style.visibility</p:attrName>
                                        </p:attrNameLst>
                                      </p:cBhvr>
                                      <p:to>
                                        <p:strVal val="visible"/>
                                      </p:to>
                                    </p:set>
                                    <p:animEffect transition="in" filter="fade">
                                      <p:cBhvr>
                                        <p:cTn id="63" dur="500"/>
                                        <p:tgtEl>
                                          <p:spTgt spid="5">
                                            <p:txEl>
                                              <p:pRg st="4" end="4"/>
                                            </p:txEl>
                                          </p:spTgt>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5">
                                            <p:txEl>
                                              <p:pRg st="5" end="5"/>
                                            </p:txEl>
                                          </p:spTgt>
                                        </p:tgtEl>
                                        <p:attrNameLst>
                                          <p:attrName>style.visibility</p:attrName>
                                        </p:attrNameLst>
                                      </p:cBhvr>
                                      <p:to>
                                        <p:strVal val="visible"/>
                                      </p:to>
                                    </p:set>
                                    <p:animEffect transition="in" filter="fade">
                                      <p:cBhvr>
                                        <p:cTn id="67" dur="500"/>
                                        <p:tgtEl>
                                          <p:spTgt spid="5">
                                            <p:txEl>
                                              <p:pRg st="5" end="5"/>
                                            </p:txEl>
                                          </p:spTgt>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5">
                                            <p:txEl>
                                              <p:pRg st="6" end="6"/>
                                            </p:txEl>
                                          </p:spTgt>
                                        </p:tgtEl>
                                        <p:attrNameLst>
                                          <p:attrName>style.visibility</p:attrName>
                                        </p:attrNameLst>
                                      </p:cBhvr>
                                      <p:to>
                                        <p:strVal val="visible"/>
                                      </p:to>
                                    </p:set>
                                    <p:animEffect transition="in" filter="fade">
                                      <p:cBhvr>
                                        <p:cTn id="71" dur="500"/>
                                        <p:tgtEl>
                                          <p:spTgt spid="5">
                                            <p:txEl>
                                              <p:pRg st="6" end="6"/>
                                            </p:txEl>
                                          </p:spTgt>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5">
                                            <p:txEl>
                                              <p:pRg st="7" end="7"/>
                                            </p:txEl>
                                          </p:spTgt>
                                        </p:tgtEl>
                                        <p:attrNameLst>
                                          <p:attrName>style.visibility</p:attrName>
                                        </p:attrNameLst>
                                      </p:cBhvr>
                                      <p:to>
                                        <p:strVal val="visible"/>
                                      </p:to>
                                    </p:set>
                                    <p:animEffect transition="in" filter="fade">
                                      <p:cBhvr>
                                        <p:cTn id="75" dur="500"/>
                                        <p:tgtEl>
                                          <p:spTgt spid="5">
                                            <p:txEl>
                                              <p:pRg st="7" end="7"/>
                                            </p:txEl>
                                          </p:spTgt>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5">
                                            <p:txEl>
                                              <p:pRg st="8" end="8"/>
                                            </p:txEl>
                                          </p:spTgt>
                                        </p:tgtEl>
                                        <p:attrNameLst>
                                          <p:attrName>style.visibility</p:attrName>
                                        </p:attrNameLst>
                                      </p:cBhvr>
                                      <p:to>
                                        <p:strVal val="visible"/>
                                      </p:to>
                                    </p:set>
                                    <p:animEffect transition="in" filter="fade">
                                      <p:cBhvr>
                                        <p:cTn id="79" dur="500"/>
                                        <p:tgtEl>
                                          <p:spTgt spid="5">
                                            <p:txEl>
                                              <p:pRg st="8" end="8"/>
                                            </p:txEl>
                                          </p:spTgt>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5">
                                            <p:txEl>
                                              <p:pRg st="9" end="9"/>
                                            </p:txEl>
                                          </p:spTgt>
                                        </p:tgtEl>
                                        <p:attrNameLst>
                                          <p:attrName>style.visibility</p:attrName>
                                        </p:attrNameLst>
                                      </p:cBhvr>
                                      <p:to>
                                        <p:strVal val="visible"/>
                                      </p:to>
                                    </p:set>
                                    <p:animEffect transition="in" filter="fade">
                                      <p:cBhvr>
                                        <p:cTn id="83"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the </a:t>
            </a:r>
            <a:r>
              <a:rPr lang="en-US" dirty="0" err="1"/>
              <a:t>Opiod</a:t>
            </a:r>
            <a:r>
              <a:rPr lang="en-US" dirty="0"/>
              <a:t> Epidemic and Principles for a Solution</a:t>
            </a:r>
          </a:p>
        </p:txBody>
      </p:sp>
      <p:sp>
        <p:nvSpPr>
          <p:cNvPr id="3" name="Content Placeholder 2"/>
          <p:cNvSpPr>
            <a:spLocks noGrp="1"/>
          </p:cNvSpPr>
          <p:nvPr>
            <p:ph sz="half" idx="1"/>
          </p:nvPr>
        </p:nvSpPr>
        <p:spPr/>
        <p:txBody>
          <a:bodyPr>
            <a:noAutofit/>
          </a:bodyPr>
          <a:lstStyle/>
          <a:p>
            <a:r>
              <a:rPr lang="en-US" sz="2000" dirty="0"/>
              <a:t>Define the problem</a:t>
            </a:r>
          </a:p>
          <a:p>
            <a:r>
              <a:rPr lang="en-US" sz="2000" dirty="0"/>
              <a:t>A Solution:</a:t>
            </a:r>
          </a:p>
          <a:p>
            <a:pPr lvl="1"/>
            <a:r>
              <a:rPr lang="en-US" sz="1800" dirty="0"/>
              <a:t>Society</a:t>
            </a:r>
          </a:p>
          <a:p>
            <a:pPr lvl="1"/>
            <a:r>
              <a:rPr lang="en-US" sz="1800" dirty="0"/>
              <a:t>1:1 in clinic</a:t>
            </a:r>
          </a:p>
          <a:p>
            <a:pPr lvl="1"/>
            <a:r>
              <a:rPr lang="en-US" sz="1800" dirty="0"/>
              <a:t>Individual – locus of control</a:t>
            </a:r>
          </a:p>
          <a:p>
            <a:r>
              <a:rPr lang="en-US" sz="2000" dirty="0"/>
              <a:t>Define Addiction</a:t>
            </a:r>
          </a:p>
          <a:p>
            <a:r>
              <a:rPr lang="en-US" sz="2000" dirty="0"/>
              <a:t>Neurobiology</a:t>
            </a:r>
          </a:p>
        </p:txBody>
      </p:sp>
      <p:sp>
        <p:nvSpPr>
          <p:cNvPr id="4" name="Content Placeholder 3"/>
          <p:cNvSpPr>
            <a:spLocks noGrp="1"/>
          </p:cNvSpPr>
          <p:nvPr>
            <p:ph sz="half" idx="2"/>
          </p:nvPr>
        </p:nvSpPr>
        <p:spPr/>
        <p:txBody>
          <a:bodyPr/>
          <a:lstStyle/>
          <a:p>
            <a:r>
              <a:rPr lang="en-US" sz="2000" dirty="0"/>
              <a:t>Chronic pain</a:t>
            </a:r>
          </a:p>
          <a:p>
            <a:r>
              <a:rPr lang="en-US" sz="2000" dirty="0"/>
              <a:t>Clinical application</a:t>
            </a:r>
          </a:p>
          <a:p>
            <a:r>
              <a:rPr lang="en-US" sz="2000" dirty="0"/>
              <a:t>Conclusions</a:t>
            </a:r>
          </a:p>
          <a:p>
            <a:r>
              <a:rPr lang="en-US" sz="2000" dirty="0"/>
              <a:t>Questions</a:t>
            </a:r>
          </a:p>
          <a:p>
            <a:endParaRPr lang="en-US" dirty="0"/>
          </a:p>
        </p:txBody>
      </p:sp>
    </p:spTree>
    <p:extLst>
      <p:ext uri="{BB962C8B-B14F-4D97-AF65-F5344CB8AC3E}">
        <p14:creationId xmlns:p14="http://schemas.microsoft.com/office/powerpoint/2010/main" val="225413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500"/>
                                        <p:tgtEl>
                                          <p:spTgt spid="4">
                                            <p:txEl>
                                              <p:pRg st="0" end="0"/>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fade">
                                      <p:cBhvr>
                                        <p:cTn id="39" dur="500"/>
                                        <p:tgtEl>
                                          <p:spTgt spid="4">
                                            <p:txEl>
                                              <p:pRg st="1" end="1"/>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fade">
                                      <p:cBhvr>
                                        <p:cTn id="43" dur="500"/>
                                        <p:tgtEl>
                                          <p:spTgt spid="4">
                                            <p:txEl>
                                              <p:pRg st="2" end="2"/>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595090"/>
          </a:xfrm>
        </p:spPr>
        <p:txBody>
          <a:bodyPr>
            <a:normAutofit fontScale="90000"/>
          </a:bodyPr>
          <a:lstStyle/>
          <a:p>
            <a:r>
              <a:rPr lang="en-US" dirty="0"/>
              <a:t>The Problem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398" y="1294613"/>
            <a:ext cx="8001000" cy="5320665"/>
          </a:xfrm>
        </p:spPr>
      </p:pic>
    </p:spTree>
    <p:extLst>
      <p:ext uri="{BB962C8B-B14F-4D97-AF65-F5344CB8AC3E}">
        <p14:creationId xmlns:p14="http://schemas.microsoft.com/office/powerpoint/2010/main" val="356579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48509"/>
          </a:xfrm>
        </p:spPr>
        <p:txBody>
          <a:bodyPr/>
          <a:lstStyle/>
          <a:p>
            <a:r>
              <a:rPr lang="en-US" dirty="0"/>
              <a:t>The Problem</a:t>
            </a:r>
          </a:p>
        </p:txBody>
      </p:sp>
      <p:sp>
        <p:nvSpPr>
          <p:cNvPr id="3" name="Content Placeholder 2"/>
          <p:cNvSpPr>
            <a:spLocks noGrp="1"/>
          </p:cNvSpPr>
          <p:nvPr>
            <p:ph idx="1"/>
          </p:nvPr>
        </p:nvSpPr>
        <p:spPr>
          <a:xfrm>
            <a:off x="1918607" y="1668543"/>
            <a:ext cx="9993086" cy="4658777"/>
          </a:xfrm>
        </p:spPr>
        <p:txBody>
          <a:bodyPr>
            <a:normAutofit/>
          </a:bodyPr>
          <a:lstStyle/>
          <a:p>
            <a:r>
              <a:rPr lang="en-US" sz="2400" dirty="0"/>
              <a:t>Vietnam War (1955-1975) – 58,000 killed over twenty years</a:t>
            </a:r>
            <a:r>
              <a:rPr lang="en-US" sz="2400" baseline="30000" dirty="0"/>
              <a:t>2</a:t>
            </a:r>
          </a:p>
          <a:p>
            <a:r>
              <a:rPr lang="en-US" sz="2400" dirty="0"/>
              <a:t>88,000 deaths each year are related to alcohol</a:t>
            </a:r>
            <a:r>
              <a:rPr lang="en-US" sz="2400" baseline="30000" dirty="0"/>
              <a:t>1</a:t>
            </a:r>
            <a:endParaRPr lang="en-US" sz="2400" dirty="0"/>
          </a:p>
          <a:p>
            <a:r>
              <a:rPr lang="en-US" sz="2400" dirty="0"/>
              <a:t>47,000 deaths each year are due to overdose</a:t>
            </a:r>
            <a:r>
              <a:rPr lang="en-US" sz="2400" baseline="30000" dirty="0"/>
              <a:t>1</a:t>
            </a:r>
            <a:endParaRPr lang="en-US" sz="2400" dirty="0"/>
          </a:p>
          <a:p>
            <a:r>
              <a:rPr lang="en-US" sz="2400" dirty="0"/>
              <a:t>1 death every 19 minutes</a:t>
            </a:r>
          </a:p>
          <a:p>
            <a:r>
              <a:rPr lang="en-US" sz="2400" dirty="0"/>
              <a:t>21 Million people in the U.S. have a substance abuse disorder</a:t>
            </a:r>
            <a:r>
              <a:rPr lang="en-US" sz="2400" baseline="30000" dirty="0"/>
              <a:t>1</a:t>
            </a:r>
            <a:endParaRPr lang="en-US" sz="2400" dirty="0"/>
          </a:p>
          <a:p>
            <a:pPr lvl="1"/>
            <a:r>
              <a:rPr lang="en-US" sz="2000" dirty="0"/>
              <a:t>This is comparable to the number of people with diabetes</a:t>
            </a:r>
          </a:p>
          <a:p>
            <a:pPr lvl="1"/>
            <a:r>
              <a:rPr lang="en-US" sz="2000" dirty="0"/>
              <a:t>1.5 times the prevalence of all cancers combined</a:t>
            </a:r>
            <a:r>
              <a:rPr lang="en-US" sz="2000" baseline="30000" dirty="0"/>
              <a:t>1</a:t>
            </a:r>
          </a:p>
          <a:p>
            <a:pPr lvl="1"/>
            <a:r>
              <a:rPr lang="en-US" sz="2000" dirty="0"/>
              <a:t>Forecast: opioids could kill nearly 500,000 Americans in the next decade</a:t>
            </a:r>
            <a:r>
              <a:rPr lang="en-US" sz="2000" baseline="30000" dirty="0"/>
              <a:t>14</a:t>
            </a:r>
          </a:p>
          <a:p>
            <a:r>
              <a:rPr lang="en-US" sz="2400" dirty="0"/>
              <a:t>Lack of resources:</a:t>
            </a:r>
            <a:br>
              <a:rPr lang="en-US" sz="2400" dirty="0"/>
            </a:br>
            <a:r>
              <a:rPr lang="en-US" sz="2400" dirty="0"/>
              <a:t>Only one in 10 people with addiction gets help</a:t>
            </a:r>
            <a:r>
              <a:rPr lang="en-US" sz="2400" baseline="30000" dirty="0"/>
              <a:t>3</a:t>
            </a:r>
            <a:r>
              <a:rPr lang="en-US" sz="2400" dirty="0"/>
              <a:t> </a:t>
            </a:r>
          </a:p>
        </p:txBody>
      </p:sp>
    </p:spTree>
    <p:extLst>
      <p:ext uri="{BB962C8B-B14F-4D97-AF65-F5344CB8AC3E}">
        <p14:creationId xmlns:p14="http://schemas.microsoft.com/office/powerpoint/2010/main" val="159769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750"/>
                                        <p:tgtEl>
                                          <p:spTgt spid="3">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50"/>
                                        <p:tgtEl>
                                          <p:spTgt spid="3">
                                            <p:txEl>
                                              <p:pRg st="2" end="2"/>
                                            </p:txEl>
                                          </p:spTgt>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750"/>
                                        <p:tgtEl>
                                          <p:spTgt spid="3">
                                            <p:txEl>
                                              <p:pRg st="3" end="3"/>
                                            </p:txEl>
                                          </p:spTgt>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750"/>
                                        <p:tgtEl>
                                          <p:spTgt spid="3">
                                            <p:txEl>
                                              <p:pRg st="4" end="4"/>
                                            </p:txEl>
                                          </p:spTgt>
                                        </p:tgtEl>
                                      </p:cBhvr>
                                    </p:animEffect>
                                  </p:childTnLst>
                                </p:cTn>
                              </p:par>
                            </p:childTnLst>
                          </p:cTn>
                        </p:par>
                        <p:par>
                          <p:cTn id="24" fill="hold">
                            <p:stCondLst>
                              <p:cond delay="375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750"/>
                                        <p:tgtEl>
                                          <p:spTgt spid="3">
                                            <p:txEl>
                                              <p:pRg st="5" end="5"/>
                                            </p:txEl>
                                          </p:spTgt>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750"/>
                                        <p:tgtEl>
                                          <p:spTgt spid="3">
                                            <p:txEl>
                                              <p:pRg st="6" end="6"/>
                                            </p:txEl>
                                          </p:spTgt>
                                        </p:tgtEl>
                                      </p:cBhvr>
                                    </p:animEffect>
                                  </p:childTnLst>
                                </p:cTn>
                              </p:par>
                            </p:childTnLst>
                          </p:cTn>
                        </p:par>
                        <p:par>
                          <p:cTn id="32" fill="hold">
                            <p:stCondLst>
                              <p:cond delay="525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750"/>
                                        <p:tgtEl>
                                          <p:spTgt spid="3">
                                            <p:txEl>
                                              <p:pRg st="7" end="7"/>
                                            </p:txEl>
                                          </p:spTgt>
                                        </p:tgtEl>
                                      </p:cBhvr>
                                    </p:animEffect>
                                  </p:childTnLst>
                                </p:cTn>
                              </p:par>
                            </p:childTnLst>
                          </p:cTn>
                        </p:par>
                        <p:par>
                          <p:cTn id="36" fill="hold">
                            <p:stCondLst>
                              <p:cond delay="6000"/>
                            </p:stCondLst>
                            <p:childTnLst>
                              <p:par>
                                <p:cTn id="37" presetID="10" presetClass="entr" presetSubtype="0"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7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86216"/>
          </a:xfrm>
        </p:spPr>
        <p:txBody>
          <a:bodyPr/>
          <a:lstStyle/>
          <a:p>
            <a:r>
              <a:rPr lang="en-US" dirty="0"/>
              <a:t>The Solution</a:t>
            </a:r>
          </a:p>
        </p:txBody>
      </p:sp>
      <p:sp>
        <p:nvSpPr>
          <p:cNvPr id="3" name="Content Placeholder 2"/>
          <p:cNvSpPr>
            <a:spLocks noGrp="1"/>
          </p:cNvSpPr>
          <p:nvPr>
            <p:ph idx="1"/>
          </p:nvPr>
        </p:nvSpPr>
        <p:spPr>
          <a:xfrm>
            <a:off x="2269671" y="1225485"/>
            <a:ext cx="9589250" cy="5260155"/>
          </a:xfrm>
        </p:spPr>
        <p:txBody>
          <a:bodyPr>
            <a:normAutofit/>
          </a:bodyPr>
          <a:lstStyle/>
          <a:p>
            <a:r>
              <a:rPr lang="en-US" sz="2000" dirty="0"/>
              <a:t>Vietnam </a:t>
            </a:r>
          </a:p>
          <a:p>
            <a:pPr lvl="1"/>
            <a:r>
              <a:rPr lang="en-US" sz="1800" dirty="0"/>
              <a:t>Drug use was about 30% (self-reported)</a:t>
            </a:r>
          </a:p>
          <a:p>
            <a:pPr lvl="1"/>
            <a:r>
              <a:rPr lang="en-US" sz="1800" dirty="0"/>
              <a:t>Dropped to less than the society rate of 6.8%</a:t>
            </a:r>
            <a:r>
              <a:rPr lang="en-US" sz="1800" baseline="30000" dirty="0"/>
              <a:t>2</a:t>
            </a:r>
            <a:r>
              <a:rPr lang="en-US" sz="1800" dirty="0"/>
              <a:t> </a:t>
            </a:r>
          </a:p>
          <a:p>
            <a:pPr lvl="1"/>
            <a:r>
              <a:rPr lang="en-US" sz="1800" dirty="0"/>
              <a:t>Conclusion: Environment dictates behavior</a:t>
            </a:r>
          </a:p>
          <a:p>
            <a:r>
              <a:rPr lang="en-US" sz="2000" dirty="0"/>
              <a:t>Rat Studies – 1981</a:t>
            </a:r>
          </a:p>
          <a:p>
            <a:pPr lvl="1"/>
            <a:r>
              <a:rPr lang="en-US" sz="1800" dirty="0"/>
              <a:t>Challenged “root causes of addiction centered on the neurochemical pleasure response”</a:t>
            </a:r>
          </a:p>
          <a:p>
            <a:pPr lvl="1"/>
            <a:r>
              <a:rPr lang="en-US" sz="1800" dirty="0"/>
              <a:t>Rats isolated in cages preferred morphine water to regular water</a:t>
            </a:r>
          </a:p>
          <a:p>
            <a:pPr lvl="1"/>
            <a:r>
              <a:rPr lang="en-US" sz="1800" dirty="0"/>
              <a:t>Rats in community with space, food and other rats preferred water to morphine water</a:t>
            </a:r>
          </a:p>
          <a:p>
            <a:pPr lvl="1"/>
            <a:r>
              <a:rPr lang="en-US" sz="1800" dirty="0"/>
              <a:t>Conclusion: “Addiction is not about feeling good, it is about feeling less.”</a:t>
            </a:r>
            <a:r>
              <a:rPr lang="en-US" sz="1800" baseline="30000" dirty="0"/>
              <a:t>4</a:t>
            </a:r>
            <a:r>
              <a:rPr lang="en-US" sz="1800" dirty="0"/>
              <a:t> </a:t>
            </a:r>
          </a:p>
          <a:p>
            <a:r>
              <a:rPr lang="en-US" sz="2000" dirty="0"/>
              <a:t>Our Goal:</a:t>
            </a:r>
          </a:p>
          <a:p>
            <a:pPr lvl="1"/>
            <a:r>
              <a:rPr lang="en-US" dirty="0"/>
              <a:t>Design and study a community-based model of treatment</a:t>
            </a:r>
          </a:p>
        </p:txBody>
      </p:sp>
    </p:spTree>
    <p:extLst>
      <p:ext uri="{BB962C8B-B14F-4D97-AF65-F5344CB8AC3E}">
        <p14:creationId xmlns:p14="http://schemas.microsoft.com/office/powerpoint/2010/main" val="28908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750"/>
                                        <p:tgtEl>
                                          <p:spTgt spid="3">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50"/>
                                        <p:tgtEl>
                                          <p:spTgt spid="3">
                                            <p:txEl>
                                              <p:pRg st="2" end="2"/>
                                            </p:txEl>
                                          </p:spTgt>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750"/>
                                        <p:tgtEl>
                                          <p:spTgt spid="3">
                                            <p:txEl>
                                              <p:pRg st="3" end="3"/>
                                            </p:txEl>
                                          </p:spTgt>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750"/>
                                        <p:tgtEl>
                                          <p:spTgt spid="3">
                                            <p:txEl>
                                              <p:pRg st="4" end="4"/>
                                            </p:txEl>
                                          </p:spTgt>
                                        </p:tgtEl>
                                      </p:cBhvr>
                                    </p:animEffect>
                                  </p:childTnLst>
                                </p:cTn>
                              </p:par>
                            </p:childTnLst>
                          </p:cTn>
                        </p:par>
                        <p:par>
                          <p:cTn id="24" fill="hold">
                            <p:stCondLst>
                              <p:cond delay="375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750"/>
                                        <p:tgtEl>
                                          <p:spTgt spid="3">
                                            <p:txEl>
                                              <p:pRg st="5" end="5"/>
                                            </p:txEl>
                                          </p:spTgt>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750"/>
                                        <p:tgtEl>
                                          <p:spTgt spid="3">
                                            <p:txEl>
                                              <p:pRg st="6" end="6"/>
                                            </p:txEl>
                                          </p:spTgt>
                                        </p:tgtEl>
                                      </p:cBhvr>
                                    </p:animEffect>
                                  </p:childTnLst>
                                </p:cTn>
                              </p:par>
                            </p:childTnLst>
                          </p:cTn>
                        </p:par>
                        <p:par>
                          <p:cTn id="32" fill="hold">
                            <p:stCondLst>
                              <p:cond delay="525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750"/>
                                        <p:tgtEl>
                                          <p:spTgt spid="3">
                                            <p:txEl>
                                              <p:pRg st="7" end="7"/>
                                            </p:txEl>
                                          </p:spTgt>
                                        </p:tgtEl>
                                      </p:cBhvr>
                                    </p:animEffect>
                                  </p:childTnLst>
                                </p:cTn>
                              </p:par>
                            </p:childTnLst>
                          </p:cTn>
                        </p:par>
                        <p:par>
                          <p:cTn id="36" fill="hold">
                            <p:stCondLst>
                              <p:cond delay="6000"/>
                            </p:stCondLst>
                            <p:childTnLst>
                              <p:par>
                                <p:cTn id="37" presetID="10" presetClass="entr" presetSubtype="0"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750"/>
                                        <p:tgtEl>
                                          <p:spTgt spid="3">
                                            <p:txEl>
                                              <p:pRg st="8" end="8"/>
                                            </p:txEl>
                                          </p:spTgt>
                                        </p:tgtEl>
                                      </p:cBhvr>
                                    </p:animEffect>
                                  </p:childTnLst>
                                </p:cTn>
                              </p:par>
                            </p:childTnLst>
                          </p:cTn>
                        </p:par>
                        <p:par>
                          <p:cTn id="40" fill="hold">
                            <p:stCondLst>
                              <p:cond delay="6750"/>
                            </p:stCondLst>
                            <p:childTnLst>
                              <p:par>
                                <p:cTn id="41" presetID="10" presetClass="entr" presetSubtype="0" fill="hold"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750"/>
                                        <p:tgtEl>
                                          <p:spTgt spid="3">
                                            <p:txEl>
                                              <p:pRg st="9" end="9"/>
                                            </p:txEl>
                                          </p:spTgt>
                                        </p:tgtEl>
                                      </p:cBhvr>
                                    </p:animEffect>
                                  </p:childTnLst>
                                </p:cTn>
                              </p:par>
                            </p:childTnLst>
                          </p:cTn>
                        </p:par>
                        <p:par>
                          <p:cTn id="44" fill="hold">
                            <p:stCondLst>
                              <p:cond delay="7500"/>
                            </p:stCondLst>
                            <p:childTnLst>
                              <p:par>
                                <p:cTn id="45" presetID="10" presetClass="entr" presetSubtype="0" fill="hold"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75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3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3" name="Content Placeholder 2"/>
          <p:cNvSpPr>
            <a:spLocks noGrp="1"/>
          </p:cNvSpPr>
          <p:nvPr>
            <p:ph idx="1"/>
          </p:nvPr>
        </p:nvSpPr>
        <p:spPr>
          <a:xfrm>
            <a:off x="2589212" y="1904999"/>
            <a:ext cx="8915400" cy="3137177"/>
          </a:xfrm>
        </p:spPr>
        <p:txBody>
          <a:bodyPr/>
          <a:lstStyle/>
          <a:p>
            <a:r>
              <a:rPr lang="en-US" dirty="0"/>
              <a:t>Total number of participants = 420</a:t>
            </a:r>
          </a:p>
          <a:p>
            <a:r>
              <a:rPr lang="en-US" dirty="0"/>
              <a:t>Current participants = 209 with a 62-70% retention</a:t>
            </a:r>
          </a:p>
          <a:p>
            <a:r>
              <a:rPr lang="en-US" dirty="0"/>
              <a:t>30 are on Naltrexone after one year</a:t>
            </a:r>
          </a:p>
        </p:txBody>
      </p:sp>
      <p:graphicFrame>
        <p:nvGraphicFramePr>
          <p:cNvPr id="5" name="Chart 4"/>
          <p:cNvGraphicFramePr>
            <a:graphicFrameLocks/>
          </p:cNvGraphicFramePr>
          <p:nvPr>
            <p:extLst>
              <p:ext uri="{D42A27DB-BD31-4B8C-83A1-F6EECF244321}">
                <p14:modId xmlns:p14="http://schemas.microsoft.com/office/powerpoint/2010/main" val="2400663541"/>
              </p:ext>
            </p:extLst>
          </p:nvPr>
        </p:nvGraphicFramePr>
        <p:xfrm>
          <a:off x="5393410" y="2681207"/>
          <a:ext cx="5762786" cy="36366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702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25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86216"/>
          </a:xfrm>
        </p:spPr>
        <p:txBody>
          <a:bodyPr/>
          <a:lstStyle/>
          <a:p>
            <a:r>
              <a:rPr lang="en-US" dirty="0"/>
              <a:t>A Mother and Son’s Story</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57162" y="1184290"/>
            <a:ext cx="4046415" cy="5673710"/>
          </a:xfrm>
        </p:spPr>
      </p:pic>
      <p:sp>
        <p:nvSpPr>
          <p:cNvPr id="3" name="TextBox 2"/>
          <p:cNvSpPr txBox="1"/>
          <p:nvPr/>
        </p:nvSpPr>
        <p:spPr>
          <a:xfrm>
            <a:off x="6776357" y="4955721"/>
            <a:ext cx="4540025" cy="584775"/>
          </a:xfrm>
          <a:prstGeom prst="rect">
            <a:avLst/>
          </a:prstGeom>
          <a:noFill/>
        </p:spPr>
        <p:txBody>
          <a:bodyPr wrap="none" rtlCol="0">
            <a:spAutoFit/>
          </a:bodyPr>
          <a:lstStyle/>
          <a:p>
            <a:r>
              <a:rPr lang="en-US" sz="3200" dirty="0"/>
              <a:t>How did this happen?</a:t>
            </a:r>
          </a:p>
        </p:txBody>
      </p:sp>
    </p:spTree>
    <p:extLst>
      <p:ext uri="{BB962C8B-B14F-4D97-AF65-F5344CB8AC3E}">
        <p14:creationId xmlns:p14="http://schemas.microsoft.com/office/powerpoint/2010/main" val="230341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par>
                          <p:cTn id="8" fill="hold">
                            <p:stCondLst>
                              <p:cond delay="5500"/>
                            </p:stCondLst>
                            <p:childTnLst>
                              <p:par>
                                <p:cTn id="9" presetID="42" presetClass="entr" presetSubtype="0"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1849</TotalTime>
  <Words>1881</Words>
  <Application>Microsoft Office PowerPoint</Application>
  <PresentationFormat>Widescreen</PresentationFormat>
  <Paragraphs>248</Paragraphs>
  <Slides>38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Century Gothic</vt:lpstr>
      <vt:lpstr>Wingdings 3</vt:lpstr>
      <vt:lpstr>Wisp</vt:lpstr>
      <vt:lpstr>Understanding the Opioid Epidemic and Principles for a Solution</vt:lpstr>
      <vt:lpstr>Disclosures</vt:lpstr>
      <vt:lpstr>Introduction</vt:lpstr>
      <vt:lpstr>Understanding the Opiod Epidemic and Principles for a Solution</vt:lpstr>
      <vt:lpstr>The Problem</vt:lpstr>
      <vt:lpstr>The Problem</vt:lpstr>
      <vt:lpstr>The Solution</vt:lpstr>
      <vt:lpstr>Data</vt:lpstr>
      <vt:lpstr>A Mother and Son’s Story</vt:lpstr>
      <vt:lpstr>Definition of Addiction13:</vt:lpstr>
      <vt:lpstr>Chronic Disease of the Brain11</vt:lpstr>
      <vt:lpstr>First Impressions12</vt:lpstr>
      <vt:lpstr>The Brain</vt:lpstr>
      <vt:lpstr>Biochemistry Drives Behavior</vt:lpstr>
      <vt:lpstr>Introduction</vt:lpstr>
      <vt:lpstr>Baseline  Brain Circuitry5,10</vt:lpstr>
      <vt:lpstr>Introduction of the drug5,10</vt:lpstr>
      <vt:lpstr>Compulsive Use (Addiction) 5,10</vt:lpstr>
      <vt:lpstr>With Naltrexone5,10</vt:lpstr>
      <vt:lpstr>Chronic Pain</vt:lpstr>
      <vt:lpstr>Normal Pain Pathway10</vt:lpstr>
      <vt:lpstr>Opioids inhibit  neurotransmission to reduce or prevent pain</vt:lpstr>
      <vt:lpstr>Suprasegmental Central  Sensitization and  Increased Pain10</vt:lpstr>
      <vt:lpstr>Chemical Response to Sensory Input7</vt:lpstr>
      <vt:lpstr>The Brain</vt:lpstr>
      <vt:lpstr>“Back in Control”</vt:lpstr>
      <vt:lpstr>Monthly Visits</vt:lpstr>
      <vt:lpstr>Anxiety</vt:lpstr>
      <vt:lpstr>Insomnia</vt:lpstr>
      <vt:lpstr>Depression</vt:lpstr>
      <vt:lpstr>Trauma</vt:lpstr>
      <vt:lpstr>PowerPoint Presentation</vt:lpstr>
      <vt:lpstr>Conclusion</vt:lpstr>
      <vt:lpstr>Stress – 3 Syndromes</vt:lpstr>
      <vt:lpstr>THE FOUR AGREEMENTS20</vt:lpstr>
      <vt:lpstr>PowerPoint Presentation</vt:lpstr>
      <vt:lpstr>We are what we repeatedly do. Excellence, then, is not an act, but a habit.</vt:lpstr>
      <vt:lpstr>Sources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Zantow, Todd</dc:creator>
  <cp:lastModifiedBy>Todd Zantow</cp:lastModifiedBy>
  <cp:revision>96</cp:revision>
  <cp:lastPrinted>2017-08-22T16:53:33Z</cp:lastPrinted>
  <dcterms:created xsi:type="dcterms:W3CDTF">2015-09-04T22:06:16Z</dcterms:created>
  <dcterms:modified xsi:type="dcterms:W3CDTF">2022-02-02T22:58:26Z</dcterms:modified>
</cp:coreProperties>
</file>