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87" r:id="rId4"/>
    <p:sldId id="302" r:id="rId5"/>
    <p:sldId id="309" r:id="rId6"/>
    <p:sldId id="288" r:id="rId7"/>
    <p:sldId id="310" r:id="rId8"/>
    <p:sldId id="307" r:id="rId9"/>
    <p:sldId id="294" r:id="rId10"/>
    <p:sldId id="304" r:id="rId11"/>
    <p:sldId id="259" r:id="rId12"/>
    <p:sldId id="292" r:id="rId13"/>
    <p:sldId id="306" r:id="rId14"/>
    <p:sldId id="293" r:id="rId15"/>
    <p:sldId id="295" r:id="rId16"/>
    <p:sldId id="296" r:id="rId17"/>
    <p:sldId id="266" r:id="rId18"/>
    <p:sldId id="291" r:id="rId19"/>
    <p:sldId id="297" r:id="rId20"/>
    <p:sldId id="300" r:id="rId21"/>
    <p:sldId id="289" r:id="rId22"/>
    <p:sldId id="298" r:id="rId23"/>
    <p:sldId id="311" r:id="rId24"/>
    <p:sldId id="321" r:id="rId25"/>
    <p:sldId id="319" r:id="rId26"/>
    <p:sldId id="276"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D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Outcome Predictors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4A86-4447-A4A5-D2D81D8C892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A86-4447-A4A5-D2D81D8C892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A86-4447-A4A5-D2D81D8C892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4A86-4447-A4A5-D2D81D8C892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A86-4447-A4A5-D2D81D8C892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4A86-4447-A4A5-D2D81D8C892C}"/>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a:t>Attitude</a:t>
                    </a:r>
                    <a:r>
                      <a:rPr lang="en-US" baseline="0" dirty="0"/>
                      <a:t>
</a:t>
                    </a:r>
                    <a:fld id="{DF059E47-F9B0-469E-9DA1-25415BA2B359}"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86-4447-A4A5-D2D81D8C892C}"/>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4A86-4447-A4A5-D2D81D8C892C}"/>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4A86-4447-A4A5-D2D81D8C892C}"/>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4A86-4447-A4A5-D2D81D8C892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Technique</c:v>
                </c:pt>
                <c:pt idx="1">
                  <c:v>Hope</c:v>
                </c:pt>
                <c:pt idx="2">
                  <c:v>Relationship</c:v>
                </c:pt>
                <c:pt idx="3">
                  <c:v>Pro-Social Supports</c:v>
                </c:pt>
              </c:strCache>
            </c:strRef>
          </c:cat>
          <c:val>
            <c:numRef>
              <c:f>Sheet1!$B$2:$B$6</c:f>
              <c:numCache>
                <c:formatCode>General</c:formatCode>
                <c:ptCount val="5"/>
                <c:pt idx="0">
                  <c:v>15</c:v>
                </c:pt>
                <c:pt idx="1">
                  <c:v>15</c:v>
                </c:pt>
                <c:pt idx="2">
                  <c:v>40</c:v>
                </c:pt>
                <c:pt idx="3">
                  <c:v>30</c:v>
                </c:pt>
              </c:numCache>
            </c:numRef>
          </c:val>
          <c:extLst>
            <c:ext xmlns:c16="http://schemas.microsoft.com/office/drawing/2014/chart" uri="{C3380CC4-5D6E-409C-BE32-E72D297353CC}">
              <c16:uniqueId val="{00000000-4A86-4447-A4A5-D2D81D8C892C}"/>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B9B28-0B1D-4714-899D-3220309E4636}" type="doc">
      <dgm:prSet loTypeId="urn:microsoft.com/office/officeart/2005/8/layout/arrow4" loCatId="process" qsTypeId="urn:microsoft.com/office/officeart/2005/8/quickstyle/simple1" qsCatId="simple" csTypeId="urn:microsoft.com/office/officeart/2005/8/colors/colorful3" csCatId="colorful" phldr="1"/>
      <dgm:spPr/>
      <dgm:t>
        <a:bodyPr/>
        <a:lstStyle/>
        <a:p>
          <a:endParaRPr lang="en-US"/>
        </a:p>
      </dgm:t>
    </dgm:pt>
    <dgm:pt modelId="{446BD729-1EF7-48BC-BB3C-AC03B83FD136}">
      <dgm:prSet phldrT="[Text]"/>
      <dgm:spPr/>
      <dgm:t>
        <a:bodyPr/>
        <a:lstStyle/>
        <a:p>
          <a:r>
            <a:rPr lang="en-US" dirty="0"/>
            <a:t>Positive Rapport</a:t>
          </a:r>
        </a:p>
      </dgm:t>
    </dgm:pt>
    <dgm:pt modelId="{E20182D5-E1A9-4805-AF7A-9870DEDA3EE6}" type="parTrans" cxnId="{C8587A2D-97AD-4058-9722-ECA68983E9BB}">
      <dgm:prSet/>
      <dgm:spPr/>
      <dgm:t>
        <a:bodyPr/>
        <a:lstStyle/>
        <a:p>
          <a:endParaRPr lang="en-US"/>
        </a:p>
      </dgm:t>
    </dgm:pt>
    <dgm:pt modelId="{F4AF2E51-3524-469B-A834-957FEBDFF703}" type="sibTrans" cxnId="{C8587A2D-97AD-4058-9722-ECA68983E9BB}">
      <dgm:prSet/>
      <dgm:spPr/>
      <dgm:t>
        <a:bodyPr/>
        <a:lstStyle/>
        <a:p>
          <a:endParaRPr lang="en-US"/>
        </a:p>
      </dgm:t>
    </dgm:pt>
    <dgm:pt modelId="{3510DBDD-5179-4DEE-938F-D62BA1BA3960}">
      <dgm:prSet phldrT="[Text]"/>
      <dgm:spPr/>
      <dgm:t>
        <a:bodyPr/>
        <a:lstStyle/>
        <a:p>
          <a:r>
            <a:rPr lang="en-US" dirty="0"/>
            <a:t>Poor Rapport</a:t>
          </a:r>
        </a:p>
      </dgm:t>
    </dgm:pt>
    <dgm:pt modelId="{1F621DE6-4DD8-4005-B7D9-D29426812FAE}" type="parTrans" cxnId="{847518AD-69ED-4B07-B95A-9F55CA346141}">
      <dgm:prSet/>
      <dgm:spPr/>
      <dgm:t>
        <a:bodyPr/>
        <a:lstStyle/>
        <a:p>
          <a:endParaRPr lang="en-US"/>
        </a:p>
      </dgm:t>
    </dgm:pt>
    <dgm:pt modelId="{BB3CEFD2-2902-41C2-864E-53EAD6D3C97D}" type="sibTrans" cxnId="{847518AD-69ED-4B07-B95A-9F55CA346141}">
      <dgm:prSet/>
      <dgm:spPr/>
      <dgm:t>
        <a:bodyPr/>
        <a:lstStyle/>
        <a:p>
          <a:endParaRPr lang="en-US"/>
        </a:p>
      </dgm:t>
    </dgm:pt>
    <dgm:pt modelId="{0FF79A2F-9AB7-474C-ACF6-56083E623C4F}">
      <dgm:prSet phldrT="[Text]"/>
      <dgm:spPr/>
      <dgm:t>
        <a:bodyPr/>
        <a:lstStyle/>
        <a:p>
          <a:r>
            <a:rPr lang="en-US" dirty="0"/>
            <a:t>Decrease recidivism</a:t>
          </a:r>
        </a:p>
      </dgm:t>
    </dgm:pt>
    <dgm:pt modelId="{D0AAFAD8-3050-43DB-AEB8-C32A10582DA6}" type="parTrans" cxnId="{AAD047A4-5946-405E-A403-61E1EE1569DC}">
      <dgm:prSet/>
      <dgm:spPr/>
      <dgm:t>
        <a:bodyPr/>
        <a:lstStyle/>
        <a:p>
          <a:endParaRPr lang="en-US"/>
        </a:p>
      </dgm:t>
    </dgm:pt>
    <dgm:pt modelId="{807A631D-DCE7-485E-BDD5-F22CC45C9C6C}" type="sibTrans" cxnId="{AAD047A4-5946-405E-A403-61E1EE1569DC}">
      <dgm:prSet/>
      <dgm:spPr/>
      <dgm:t>
        <a:bodyPr/>
        <a:lstStyle/>
        <a:p>
          <a:endParaRPr lang="en-US"/>
        </a:p>
      </dgm:t>
    </dgm:pt>
    <dgm:pt modelId="{119ED87E-3099-4898-AA06-DAB91608618C}">
      <dgm:prSet phldrT="[Text]"/>
      <dgm:spPr/>
      <dgm:t>
        <a:bodyPr/>
        <a:lstStyle/>
        <a:p>
          <a:r>
            <a:rPr lang="en-US" dirty="0"/>
            <a:t>Increase recidivism</a:t>
          </a:r>
        </a:p>
      </dgm:t>
    </dgm:pt>
    <dgm:pt modelId="{DF56553F-E2C4-407E-AE1B-0CF139AB330B}" type="parTrans" cxnId="{FA7BB9B5-0543-41E2-A380-1E104EBA1E44}">
      <dgm:prSet/>
      <dgm:spPr/>
      <dgm:t>
        <a:bodyPr/>
        <a:lstStyle/>
        <a:p>
          <a:endParaRPr lang="en-US"/>
        </a:p>
      </dgm:t>
    </dgm:pt>
    <dgm:pt modelId="{AC9E585C-25C2-4AF2-8353-7C8DDC44FB7E}" type="sibTrans" cxnId="{FA7BB9B5-0543-41E2-A380-1E104EBA1E44}">
      <dgm:prSet/>
      <dgm:spPr/>
      <dgm:t>
        <a:bodyPr/>
        <a:lstStyle/>
        <a:p>
          <a:endParaRPr lang="en-US"/>
        </a:p>
      </dgm:t>
    </dgm:pt>
    <dgm:pt modelId="{C00AF959-6C36-4404-980D-B7964AD22866}">
      <dgm:prSet phldrT="[Text]"/>
      <dgm:spPr/>
      <dgm:t>
        <a:bodyPr/>
        <a:lstStyle/>
        <a:p>
          <a:r>
            <a:rPr lang="en-US" dirty="0"/>
            <a:t>More likely to take advice</a:t>
          </a:r>
        </a:p>
      </dgm:t>
    </dgm:pt>
    <dgm:pt modelId="{8CA77C57-965B-4C4A-B800-87F1BDE36540}" type="parTrans" cxnId="{D59D0E4A-4654-4C9E-821E-426680B01385}">
      <dgm:prSet/>
      <dgm:spPr/>
      <dgm:t>
        <a:bodyPr/>
        <a:lstStyle/>
        <a:p>
          <a:endParaRPr lang="en-US"/>
        </a:p>
      </dgm:t>
    </dgm:pt>
    <dgm:pt modelId="{A0F9BA24-7214-47BD-AB6C-708B4A08253D}" type="sibTrans" cxnId="{D59D0E4A-4654-4C9E-821E-426680B01385}">
      <dgm:prSet/>
      <dgm:spPr/>
      <dgm:t>
        <a:bodyPr/>
        <a:lstStyle/>
        <a:p>
          <a:endParaRPr lang="en-US"/>
        </a:p>
      </dgm:t>
    </dgm:pt>
    <dgm:pt modelId="{99E90FB0-82DA-4AD5-B20C-EEAF03C5DA8B}">
      <dgm:prSet phldrT="[Text]"/>
      <dgm:spPr/>
      <dgm:t>
        <a:bodyPr/>
        <a:lstStyle/>
        <a:p>
          <a:r>
            <a:rPr lang="en-US" dirty="0"/>
            <a:t>Increase compliance</a:t>
          </a:r>
        </a:p>
      </dgm:t>
    </dgm:pt>
    <dgm:pt modelId="{751F41C9-F122-47D0-8794-EA96E3321C10}" type="parTrans" cxnId="{209873CF-423F-4F77-865B-193574505B44}">
      <dgm:prSet/>
      <dgm:spPr/>
      <dgm:t>
        <a:bodyPr/>
        <a:lstStyle/>
        <a:p>
          <a:endParaRPr lang="en-US"/>
        </a:p>
      </dgm:t>
    </dgm:pt>
    <dgm:pt modelId="{CB89961C-00B2-400D-B625-91CD3C2DE249}" type="sibTrans" cxnId="{209873CF-423F-4F77-865B-193574505B44}">
      <dgm:prSet/>
      <dgm:spPr/>
      <dgm:t>
        <a:bodyPr/>
        <a:lstStyle/>
        <a:p>
          <a:endParaRPr lang="en-US"/>
        </a:p>
      </dgm:t>
    </dgm:pt>
    <dgm:pt modelId="{40406BFB-DE81-43AC-A651-24D3EE74DBC2}">
      <dgm:prSet phldrT="[Text]"/>
      <dgm:spPr/>
      <dgm:t>
        <a:bodyPr/>
        <a:lstStyle/>
        <a:p>
          <a:r>
            <a:rPr lang="en-US" dirty="0"/>
            <a:t>Increased violations</a:t>
          </a:r>
        </a:p>
      </dgm:t>
    </dgm:pt>
    <dgm:pt modelId="{9360A0DE-63A7-4CB1-AF6F-53DF763CD509}" type="parTrans" cxnId="{C31BF876-BD1C-4CEF-93D7-42FC4C644060}">
      <dgm:prSet/>
      <dgm:spPr/>
      <dgm:t>
        <a:bodyPr/>
        <a:lstStyle/>
        <a:p>
          <a:endParaRPr lang="en-US"/>
        </a:p>
      </dgm:t>
    </dgm:pt>
    <dgm:pt modelId="{A476681E-0106-49C0-BEDE-2122E9C84F42}" type="sibTrans" cxnId="{C31BF876-BD1C-4CEF-93D7-42FC4C644060}">
      <dgm:prSet/>
      <dgm:spPr/>
      <dgm:t>
        <a:bodyPr/>
        <a:lstStyle/>
        <a:p>
          <a:endParaRPr lang="en-US"/>
        </a:p>
      </dgm:t>
    </dgm:pt>
    <dgm:pt modelId="{4C7AF6E7-F31D-4FE8-9E16-B8182F312B62}">
      <dgm:prSet phldrT="[Text]"/>
      <dgm:spPr/>
      <dgm:t>
        <a:bodyPr/>
        <a:lstStyle/>
        <a:p>
          <a:r>
            <a:rPr lang="en-US" dirty="0"/>
            <a:t>Increase agent/CM safety</a:t>
          </a:r>
        </a:p>
      </dgm:t>
    </dgm:pt>
    <dgm:pt modelId="{238DA50C-2E47-48B1-A113-65465BCC0152}" type="parTrans" cxnId="{313DEF6D-1F44-4B09-855C-63A5847D28B8}">
      <dgm:prSet/>
      <dgm:spPr/>
      <dgm:t>
        <a:bodyPr/>
        <a:lstStyle/>
        <a:p>
          <a:endParaRPr lang="en-US"/>
        </a:p>
      </dgm:t>
    </dgm:pt>
    <dgm:pt modelId="{6BFA472B-BF9C-437B-AC61-2A44B7A9B776}" type="sibTrans" cxnId="{313DEF6D-1F44-4B09-855C-63A5847D28B8}">
      <dgm:prSet/>
      <dgm:spPr/>
      <dgm:t>
        <a:bodyPr/>
        <a:lstStyle/>
        <a:p>
          <a:endParaRPr lang="en-US"/>
        </a:p>
      </dgm:t>
    </dgm:pt>
    <dgm:pt modelId="{1B4511FA-3B98-4C26-94FA-AE1B75AADA76}">
      <dgm:prSet phldrT="[Text]"/>
      <dgm:spPr/>
      <dgm:t>
        <a:bodyPr/>
        <a:lstStyle/>
        <a:p>
          <a:r>
            <a:rPr lang="en-US" dirty="0"/>
            <a:t>Less likely to seek assistance</a:t>
          </a:r>
        </a:p>
      </dgm:t>
    </dgm:pt>
    <dgm:pt modelId="{ABE3D485-2FD1-4FD8-9FDE-A82D440FD5FF}" type="parTrans" cxnId="{B94D3A9D-F5F7-4F42-B230-46FC29D517D5}">
      <dgm:prSet/>
      <dgm:spPr/>
      <dgm:t>
        <a:bodyPr/>
        <a:lstStyle/>
        <a:p>
          <a:endParaRPr lang="en-US"/>
        </a:p>
      </dgm:t>
    </dgm:pt>
    <dgm:pt modelId="{080FBBFC-1D5B-4A14-89DD-0C9485CF74DF}" type="sibTrans" cxnId="{B94D3A9D-F5F7-4F42-B230-46FC29D517D5}">
      <dgm:prSet/>
      <dgm:spPr/>
      <dgm:t>
        <a:bodyPr/>
        <a:lstStyle/>
        <a:p>
          <a:endParaRPr lang="en-US"/>
        </a:p>
      </dgm:t>
    </dgm:pt>
    <dgm:pt modelId="{E7E55BB6-9601-4102-9889-E5BA6B41DD59}" type="pres">
      <dgm:prSet presAssocID="{C19B9B28-0B1D-4714-899D-3220309E4636}" presName="compositeShape" presStyleCnt="0">
        <dgm:presLayoutVars>
          <dgm:chMax val="2"/>
          <dgm:dir/>
          <dgm:resizeHandles val="exact"/>
        </dgm:presLayoutVars>
      </dgm:prSet>
      <dgm:spPr/>
    </dgm:pt>
    <dgm:pt modelId="{3C87A2D2-D0C7-4022-A14B-FACC317BB6D0}" type="pres">
      <dgm:prSet presAssocID="{446BD729-1EF7-48BC-BB3C-AC03B83FD136}" presName="upArrow" presStyleLbl="node1" presStyleIdx="0" presStyleCnt="2"/>
      <dgm:spPr/>
    </dgm:pt>
    <dgm:pt modelId="{3231030C-A7C2-4473-AA97-3D2944306B72}" type="pres">
      <dgm:prSet presAssocID="{446BD729-1EF7-48BC-BB3C-AC03B83FD136}" presName="upArrowText" presStyleLbl="revTx" presStyleIdx="0" presStyleCnt="2">
        <dgm:presLayoutVars>
          <dgm:chMax val="0"/>
          <dgm:bulletEnabled val="1"/>
        </dgm:presLayoutVars>
      </dgm:prSet>
      <dgm:spPr/>
    </dgm:pt>
    <dgm:pt modelId="{47D71B67-F7B0-4435-BBF8-BBEC0AEA90A0}" type="pres">
      <dgm:prSet presAssocID="{3510DBDD-5179-4DEE-938F-D62BA1BA3960}" presName="downArrow" presStyleLbl="node1" presStyleIdx="1" presStyleCnt="2"/>
      <dgm:spPr/>
    </dgm:pt>
    <dgm:pt modelId="{2D78E9FD-998F-452A-898F-211F2644D196}" type="pres">
      <dgm:prSet presAssocID="{3510DBDD-5179-4DEE-938F-D62BA1BA3960}" presName="downArrowText" presStyleLbl="revTx" presStyleIdx="1" presStyleCnt="2" custScaleX="93882" custScaleY="102030">
        <dgm:presLayoutVars>
          <dgm:chMax val="0"/>
          <dgm:bulletEnabled val="1"/>
        </dgm:presLayoutVars>
      </dgm:prSet>
      <dgm:spPr/>
    </dgm:pt>
  </dgm:ptLst>
  <dgm:cxnLst>
    <dgm:cxn modelId="{61284429-7E9C-4C8E-AA27-D0CBB6466095}" type="presOf" srcId="{119ED87E-3099-4898-AA06-DAB91608618C}" destId="{2D78E9FD-998F-452A-898F-211F2644D196}" srcOrd="0" destOrd="1" presId="urn:microsoft.com/office/officeart/2005/8/layout/arrow4"/>
    <dgm:cxn modelId="{101E552B-05DB-4EB9-9C4F-4E164C35C2A5}" type="presOf" srcId="{446BD729-1EF7-48BC-BB3C-AC03B83FD136}" destId="{3231030C-A7C2-4473-AA97-3D2944306B72}" srcOrd="0" destOrd="0" presId="urn:microsoft.com/office/officeart/2005/8/layout/arrow4"/>
    <dgm:cxn modelId="{C8587A2D-97AD-4058-9722-ECA68983E9BB}" srcId="{C19B9B28-0B1D-4714-899D-3220309E4636}" destId="{446BD729-1EF7-48BC-BB3C-AC03B83FD136}" srcOrd="0" destOrd="0" parTransId="{E20182D5-E1A9-4805-AF7A-9870DEDA3EE6}" sibTransId="{F4AF2E51-3524-469B-A834-957FEBDFF703}"/>
    <dgm:cxn modelId="{C654E043-081C-4687-BE0F-768214911D19}" type="presOf" srcId="{0FF79A2F-9AB7-474C-ACF6-56083E623C4F}" destId="{3231030C-A7C2-4473-AA97-3D2944306B72}" srcOrd="0" destOrd="1" presId="urn:microsoft.com/office/officeart/2005/8/layout/arrow4"/>
    <dgm:cxn modelId="{D59D0E4A-4654-4C9E-821E-426680B01385}" srcId="{446BD729-1EF7-48BC-BB3C-AC03B83FD136}" destId="{C00AF959-6C36-4404-980D-B7964AD22866}" srcOrd="3" destOrd="0" parTransId="{8CA77C57-965B-4C4A-B800-87F1BDE36540}" sibTransId="{A0F9BA24-7214-47BD-AB6C-708B4A08253D}"/>
    <dgm:cxn modelId="{313DEF6D-1F44-4B09-855C-63A5847D28B8}" srcId="{446BD729-1EF7-48BC-BB3C-AC03B83FD136}" destId="{4C7AF6E7-F31D-4FE8-9E16-B8182F312B62}" srcOrd="2" destOrd="0" parTransId="{238DA50C-2E47-48B1-A113-65465BCC0152}" sibTransId="{6BFA472B-BF9C-437B-AC61-2A44B7A9B776}"/>
    <dgm:cxn modelId="{C31BF876-BD1C-4CEF-93D7-42FC4C644060}" srcId="{3510DBDD-5179-4DEE-938F-D62BA1BA3960}" destId="{40406BFB-DE81-43AC-A651-24D3EE74DBC2}" srcOrd="1" destOrd="0" parTransId="{9360A0DE-63A7-4CB1-AF6F-53DF763CD509}" sibTransId="{A476681E-0106-49C0-BEDE-2122E9C84F42}"/>
    <dgm:cxn modelId="{1B7FA789-28A2-4997-8BF0-39CC14AA3B9C}" type="presOf" srcId="{4C7AF6E7-F31D-4FE8-9E16-B8182F312B62}" destId="{3231030C-A7C2-4473-AA97-3D2944306B72}" srcOrd="0" destOrd="3" presId="urn:microsoft.com/office/officeart/2005/8/layout/arrow4"/>
    <dgm:cxn modelId="{B94D3A9D-F5F7-4F42-B230-46FC29D517D5}" srcId="{3510DBDD-5179-4DEE-938F-D62BA1BA3960}" destId="{1B4511FA-3B98-4C26-94FA-AE1B75AADA76}" srcOrd="2" destOrd="0" parTransId="{ABE3D485-2FD1-4FD8-9FDE-A82D440FD5FF}" sibTransId="{080FBBFC-1D5B-4A14-89DD-0C9485CF74DF}"/>
    <dgm:cxn modelId="{AAD047A4-5946-405E-A403-61E1EE1569DC}" srcId="{446BD729-1EF7-48BC-BB3C-AC03B83FD136}" destId="{0FF79A2F-9AB7-474C-ACF6-56083E623C4F}" srcOrd="0" destOrd="0" parTransId="{D0AAFAD8-3050-43DB-AEB8-C32A10582DA6}" sibTransId="{807A631D-DCE7-485E-BDD5-F22CC45C9C6C}"/>
    <dgm:cxn modelId="{E0E5D8A5-979F-4AC7-96B2-6F5C16C0F646}" type="presOf" srcId="{99E90FB0-82DA-4AD5-B20C-EEAF03C5DA8B}" destId="{3231030C-A7C2-4473-AA97-3D2944306B72}" srcOrd="0" destOrd="2" presId="urn:microsoft.com/office/officeart/2005/8/layout/arrow4"/>
    <dgm:cxn modelId="{847518AD-69ED-4B07-B95A-9F55CA346141}" srcId="{C19B9B28-0B1D-4714-899D-3220309E4636}" destId="{3510DBDD-5179-4DEE-938F-D62BA1BA3960}" srcOrd="1" destOrd="0" parTransId="{1F621DE6-4DD8-4005-B7D9-D29426812FAE}" sibTransId="{BB3CEFD2-2902-41C2-864E-53EAD6D3C97D}"/>
    <dgm:cxn modelId="{FA7BB9B5-0543-41E2-A380-1E104EBA1E44}" srcId="{3510DBDD-5179-4DEE-938F-D62BA1BA3960}" destId="{119ED87E-3099-4898-AA06-DAB91608618C}" srcOrd="0" destOrd="0" parTransId="{DF56553F-E2C4-407E-AE1B-0CF139AB330B}" sibTransId="{AC9E585C-25C2-4AF2-8353-7C8DDC44FB7E}"/>
    <dgm:cxn modelId="{37B77ABD-4F50-4A78-B1C9-BEE755F14DC8}" type="presOf" srcId="{3510DBDD-5179-4DEE-938F-D62BA1BA3960}" destId="{2D78E9FD-998F-452A-898F-211F2644D196}" srcOrd="0" destOrd="0" presId="urn:microsoft.com/office/officeart/2005/8/layout/arrow4"/>
    <dgm:cxn modelId="{B85622C6-A3D9-44DC-9021-556571A91877}" type="presOf" srcId="{C00AF959-6C36-4404-980D-B7964AD22866}" destId="{3231030C-A7C2-4473-AA97-3D2944306B72}" srcOrd="0" destOrd="4" presId="urn:microsoft.com/office/officeart/2005/8/layout/arrow4"/>
    <dgm:cxn modelId="{934E7FC7-AFF3-44D8-8743-7FE836D8B4C1}" type="presOf" srcId="{C19B9B28-0B1D-4714-899D-3220309E4636}" destId="{E7E55BB6-9601-4102-9889-E5BA6B41DD59}" srcOrd="0" destOrd="0" presId="urn:microsoft.com/office/officeart/2005/8/layout/arrow4"/>
    <dgm:cxn modelId="{209873CF-423F-4F77-865B-193574505B44}" srcId="{446BD729-1EF7-48BC-BB3C-AC03B83FD136}" destId="{99E90FB0-82DA-4AD5-B20C-EEAF03C5DA8B}" srcOrd="1" destOrd="0" parTransId="{751F41C9-F122-47D0-8794-EA96E3321C10}" sibTransId="{CB89961C-00B2-400D-B625-91CD3C2DE249}"/>
    <dgm:cxn modelId="{A20D32DA-D075-4D51-8F6E-99297F71A51F}" type="presOf" srcId="{1B4511FA-3B98-4C26-94FA-AE1B75AADA76}" destId="{2D78E9FD-998F-452A-898F-211F2644D196}" srcOrd="0" destOrd="3" presId="urn:microsoft.com/office/officeart/2005/8/layout/arrow4"/>
    <dgm:cxn modelId="{2F291DFD-01AA-4372-A6A3-03CF7DD9E4D6}" type="presOf" srcId="{40406BFB-DE81-43AC-A651-24D3EE74DBC2}" destId="{2D78E9FD-998F-452A-898F-211F2644D196}" srcOrd="0" destOrd="2" presId="urn:microsoft.com/office/officeart/2005/8/layout/arrow4"/>
    <dgm:cxn modelId="{30A0600C-AC93-4421-A32B-0A20EEFDF0BC}" type="presParOf" srcId="{E7E55BB6-9601-4102-9889-E5BA6B41DD59}" destId="{3C87A2D2-D0C7-4022-A14B-FACC317BB6D0}" srcOrd="0" destOrd="0" presId="urn:microsoft.com/office/officeart/2005/8/layout/arrow4"/>
    <dgm:cxn modelId="{8A39ACB2-98BA-4787-8D5D-1B4D96E7F171}" type="presParOf" srcId="{E7E55BB6-9601-4102-9889-E5BA6B41DD59}" destId="{3231030C-A7C2-4473-AA97-3D2944306B72}" srcOrd="1" destOrd="0" presId="urn:microsoft.com/office/officeart/2005/8/layout/arrow4"/>
    <dgm:cxn modelId="{1A6C16E4-AB35-4CFB-B1D5-8C38F58032EE}" type="presParOf" srcId="{E7E55BB6-9601-4102-9889-E5BA6B41DD59}" destId="{47D71B67-F7B0-4435-BBF8-BBEC0AEA90A0}" srcOrd="2" destOrd="0" presId="urn:microsoft.com/office/officeart/2005/8/layout/arrow4"/>
    <dgm:cxn modelId="{C336E833-3FBA-458B-85E9-3A9006165C2D}" type="presParOf" srcId="{E7E55BB6-9601-4102-9889-E5BA6B41DD59}" destId="{2D78E9FD-998F-452A-898F-211F2644D196}"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C361FD-593B-41AB-A044-32445737D337}" type="doc">
      <dgm:prSet loTypeId="urn:microsoft.com/office/officeart/2005/8/layout/pyramid1" loCatId="pyramid" qsTypeId="urn:microsoft.com/office/officeart/2005/8/quickstyle/simple3" qsCatId="simple" csTypeId="urn:microsoft.com/office/officeart/2005/8/colors/colorful1" csCatId="colorful" phldr="1"/>
      <dgm:spPr/>
    </dgm:pt>
    <dgm:pt modelId="{D22FEB2B-A8F2-4C85-9FE7-8DC749F43A0D}">
      <dgm:prSet phldrT="[Text]"/>
      <dgm:spPr/>
      <dgm:t>
        <a:bodyPr/>
        <a:lstStyle/>
        <a:p>
          <a:r>
            <a:rPr lang="en-US" dirty="0"/>
            <a:t>Criminal Justice Competencies</a:t>
          </a:r>
        </a:p>
      </dgm:t>
    </dgm:pt>
    <dgm:pt modelId="{F97D3429-DF0D-4478-A1AD-FEFC846D56A6}" type="parTrans" cxnId="{0612A985-088E-4282-88B6-DB7BA8BA93EC}">
      <dgm:prSet/>
      <dgm:spPr/>
      <dgm:t>
        <a:bodyPr/>
        <a:lstStyle/>
        <a:p>
          <a:endParaRPr lang="en-US"/>
        </a:p>
      </dgm:t>
    </dgm:pt>
    <dgm:pt modelId="{C3D0BF76-623D-43E8-9B92-B848AFA95826}" type="sibTrans" cxnId="{0612A985-088E-4282-88B6-DB7BA8BA93EC}">
      <dgm:prSet/>
      <dgm:spPr/>
      <dgm:t>
        <a:bodyPr/>
        <a:lstStyle/>
        <a:p>
          <a:endParaRPr lang="en-US"/>
        </a:p>
      </dgm:t>
    </dgm:pt>
    <dgm:pt modelId="{55B0DED0-3591-463B-902F-3BEB21D255FD}">
      <dgm:prSet phldrT="[Text]"/>
      <dgm:spPr/>
      <dgm:t>
        <a:bodyPr/>
        <a:lstStyle/>
        <a:p>
          <a:r>
            <a:rPr lang="en-US" dirty="0"/>
            <a:t>Recovery Oriented Competencies</a:t>
          </a:r>
        </a:p>
      </dgm:t>
    </dgm:pt>
    <dgm:pt modelId="{4E98674E-1DCA-4C6E-A10F-C471373A6A3B}" type="parTrans" cxnId="{2B12649A-B701-404B-8AE5-D7ADABC7D7BF}">
      <dgm:prSet/>
      <dgm:spPr/>
      <dgm:t>
        <a:bodyPr/>
        <a:lstStyle/>
        <a:p>
          <a:endParaRPr lang="en-US"/>
        </a:p>
      </dgm:t>
    </dgm:pt>
    <dgm:pt modelId="{CEA539D6-A600-4B2E-8301-4E94DADD7395}" type="sibTrans" cxnId="{2B12649A-B701-404B-8AE5-D7ADABC7D7BF}">
      <dgm:prSet/>
      <dgm:spPr/>
      <dgm:t>
        <a:bodyPr/>
        <a:lstStyle/>
        <a:p>
          <a:endParaRPr lang="en-US"/>
        </a:p>
      </dgm:t>
    </dgm:pt>
    <dgm:pt modelId="{4F7FE3D0-B8ED-4B49-AB85-45689ACFC20F}">
      <dgm:prSet phldrT="[Text]"/>
      <dgm:spPr/>
      <dgm:t>
        <a:bodyPr/>
        <a:lstStyle/>
        <a:p>
          <a:r>
            <a:rPr lang="en-US" dirty="0"/>
            <a:t>Treatment Workforce Competencies</a:t>
          </a:r>
        </a:p>
      </dgm:t>
    </dgm:pt>
    <dgm:pt modelId="{B5B86478-4477-4418-93C3-483127822547}" type="parTrans" cxnId="{099CAD9C-A652-4760-9DB2-52149256FD2B}">
      <dgm:prSet/>
      <dgm:spPr/>
      <dgm:t>
        <a:bodyPr/>
        <a:lstStyle/>
        <a:p>
          <a:endParaRPr lang="en-US"/>
        </a:p>
      </dgm:t>
    </dgm:pt>
    <dgm:pt modelId="{46CD6C6C-249F-41C5-8486-B7E9EDAC41A4}" type="sibTrans" cxnId="{099CAD9C-A652-4760-9DB2-52149256FD2B}">
      <dgm:prSet/>
      <dgm:spPr/>
      <dgm:t>
        <a:bodyPr/>
        <a:lstStyle/>
        <a:p>
          <a:endParaRPr lang="en-US"/>
        </a:p>
      </dgm:t>
    </dgm:pt>
    <dgm:pt modelId="{B84709AD-8CA3-4426-85F1-E50318361370}">
      <dgm:prSet phldrT="[Text]"/>
      <dgm:spPr/>
      <dgm:t>
        <a:bodyPr/>
        <a:lstStyle/>
        <a:p>
          <a:r>
            <a:rPr lang="en-US" dirty="0"/>
            <a:t>Ability to work with criminal justice stakeholders within a legal framework while adhering to evidence-based practice.</a:t>
          </a:r>
        </a:p>
      </dgm:t>
    </dgm:pt>
    <dgm:pt modelId="{CE45E8FE-94C5-40D5-BA99-6C9A1B1A92EC}" type="parTrans" cxnId="{611F04AB-0726-4C61-BBED-01E0EBDA5217}">
      <dgm:prSet/>
      <dgm:spPr/>
      <dgm:t>
        <a:bodyPr/>
        <a:lstStyle/>
        <a:p>
          <a:endParaRPr lang="en-US"/>
        </a:p>
      </dgm:t>
    </dgm:pt>
    <dgm:pt modelId="{EA53FB63-DE79-439B-9753-3866344041C1}" type="sibTrans" cxnId="{611F04AB-0726-4C61-BBED-01E0EBDA5217}">
      <dgm:prSet/>
      <dgm:spPr/>
      <dgm:t>
        <a:bodyPr/>
        <a:lstStyle/>
        <a:p>
          <a:endParaRPr lang="en-US"/>
        </a:p>
      </dgm:t>
    </dgm:pt>
    <dgm:pt modelId="{7FC7DE06-46B6-417D-A257-D136D0BECCB5}">
      <dgm:prSet phldrT="[Text]"/>
      <dgm:spPr/>
      <dgm:t>
        <a:bodyPr/>
        <a:lstStyle/>
        <a:p>
          <a:r>
            <a:rPr lang="en-US" dirty="0"/>
            <a:t>Ability to work with people from a strengths perspective, support people’s recovery process, support dignity of risk</a:t>
          </a:r>
        </a:p>
      </dgm:t>
    </dgm:pt>
    <dgm:pt modelId="{47A15AD9-5342-448E-AF9B-878045872FD2}" type="parTrans" cxnId="{92584D47-16AE-40DC-8EB5-5427DD5647F3}">
      <dgm:prSet/>
      <dgm:spPr/>
      <dgm:t>
        <a:bodyPr/>
        <a:lstStyle/>
        <a:p>
          <a:endParaRPr lang="en-US"/>
        </a:p>
      </dgm:t>
    </dgm:pt>
    <dgm:pt modelId="{FC8D1D1A-BD28-416F-A57B-162F8A96546B}" type="sibTrans" cxnId="{92584D47-16AE-40DC-8EB5-5427DD5647F3}">
      <dgm:prSet/>
      <dgm:spPr/>
      <dgm:t>
        <a:bodyPr/>
        <a:lstStyle/>
        <a:p>
          <a:endParaRPr lang="en-US"/>
        </a:p>
      </dgm:t>
    </dgm:pt>
    <dgm:pt modelId="{C769DF73-F3F0-407D-A51C-98F2C6465AB0}">
      <dgm:prSet phldrT="[Text]"/>
      <dgm:spPr/>
      <dgm:t>
        <a:bodyPr/>
        <a:lstStyle/>
        <a:p>
          <a:r>
            <a:rPr lang="en-US" dirty="0"/>
            <a:t>Ability to work with people respectfully, navigate regulations, recognize roles of different workers, work independently, etc.</a:t>
          </a:r>
        </a:p>
      </dgm:t>
    </dgm:pt>
    <dgm:pt modelId="{19BAE12D-5D62-4BE7-8155-6DC102AA6BE2}" type="parTrans" cxnId="{18050F97-33F8-4DB2-AC30-EBA694D115D3}">
      <dgm:prSet/>
      <dgm:spPr/>
      <dgm:t>
        <a:bodyPr/>
        <a:lstStyle/>
        <a:p>
          <a:endParaRPr lang="en-US"/>
        </a:p>
      </dgm:t>
    </dgm:pt>
    <dgm:pt modelId="{DD8803E5-4950-4D16-B963-8F0C463E92BA}" type="sibTrans" cxnId="{18050F97-33F8-4DB2-AC30-EBA694D115D3}">
      <dgm:prSet/>
      <dgm:spPr/>
      <dgm:t>
        <a:bodyPr/>
        <a:lstStyle/>
        <a:p>
          <a:endParaRPr lang="en-US"/>
        </a:p>
      </dgm:t>
    </dgm:pt>
    <dgm:pt modelId="{4AD37CBE-1469-4D0B-A8B0-5551587C8DC9}">
      <dgm:prSet phldrT="[Text]"/>
      <dgm:spPr/>
      <dgm:t>
        <a:bodyPr/>
        <a:lstStyle/>
        <a:p>
          <a:r>
            <a:rPr lang="en-US" dirty="0"/>
            <a:t>General Workforce Competencies</a:t>
          </a:r>
        </a:p>
      </dgm:t>
    </dgm:pt>
    <dgm:pt modelId="{7E350C1A-19EF-4C61-AEF8-1DC54307F72B}" type="parTrans" cxnId="{203190E2-A0C9-4134-B79A-7DF9A4661CF3}">
      <dgm:prSet/>
      <dgm:spPr/>
      <dgm:t>
        <a:bodyPr/>
        <a:lstStyle/>
        <a:p>
          <a:endParaRPr lang="en-US"/>
        </a:p>
      </dgm:t>
    </dgm:pt>
    <dgm:pt modelId="{CD2B5C73-2EA8-475E-A0B5-61FD23EE86F3}" type="sibTrans" cxnId="{203190E2-A0C9-4134-B79A-7DF9A4661CF3}">
      <dgm:prSet/>
      <dgm:spPr/>
      <dgm:t>
        <a:bodyPr/>
        <a:lstStyle/>
        <a:p>
          <a:endParaRPr lang="en-US"/>
        </a:p>
      </dgm:t>
    </dgm:pt>
    <dgm:pt modelId="{2BD71373-C6D3-44DD-84AC-012A29D65CF5}">
      <dgm:prSet phldrT="[Text]"/>
      <dgm:spPr/>
      <dgm:t>
        <a:bodyPr/>
        <a:lstStyle/>
        <a:p>
          <a:r>
            <a:rPr lang="en-US" dirty="0"/>
            <a:t>Ability to get to work on time, interact with other co-workers and supervisor, pick up on the cultural norms of the agency, communicate needs &amp; respond to others’ communications, etc.</a:t>
          </a:r>
        </a:p>
      </dgm:t>
    </dgm:pt>
    <dgm:pt modelId="{312030D2-1D60-4DEF-9955-D0E83EA2A765}" type="parTrans" cxnId="{4454A6ED-8205-4F35-B2A9-F26ACC1A7A61}">
      <dgm:prSet/>
      <dgm:spPr/>
      <dgm:t>
        <a:bodyPr/>
        <a:lstStyle/>
        <a:p>
          <a:endParaRPr lang="en-US"/>
        </a:p>
      </dgm:t>
    </dgm:pt>
    <dgm:pt modelId="{F9151B5B-8105-47AF-AEAA-00230D8F7C61}" type="sibTrans" cxnId="{4454A6ED-8205-4F35-B2A9-F26ACC1A7A61}">
      <dgm:prSet/>
      <dgm:spPr/>
      <dgm:t>
        <a:bodyPr/>
        <a:lstStyle/>
        <a:p>
          <a:endParaRPr lang="en-US"/>
        </a:p>
      </dgm:t>
    </dgm:pt>
    <dgm:pt modelId="{073CE641-15DD-4B37-92DF-8AA6A7513D3F}" type="pres">
      <dgm:prSet presAssocID="{67C361FD-593B-41AB-A044-32445737D337}" presName="Name0" presStyleCnt="0">
        <dgm:presLayoutVars>
          <dgm:dir/>
          <dgm:animLvl val="lvl"/>
          <dgm:resizeHandles val="exact"/>
        </dgm:presLayoutVars>
      </dgm:prSet>
      <dgm:spPr/>
    </dgm:pt>
    <dgm:pt modelId="{A5EEC699-416E-4E12-9FFA-C0D589A8BEF3}" type="pres">
      <dgm:prSet presAssocID="{D22FEB2B-A8F2-4C85-9FE7-8DC749F43A0D}" presName="Name8" presStyleCnt="0"/>
      <dgm:spPr/>
    </dgm:pt>
    <dgm:pt modelId="{4DDDD3B1-A37E-45EC-BEA9-60117AB2B4FB}" type="pres">
      <dgm:prSet presAssocID="{D22FEB2B-A8F2-4C85-9FE7-8DC749F43A0D}" presName="acctBkgd" presStyleLbl="alignAcc1" presStyleIdx="0" presStyleCnt="4"/>
      <dgm:spPr/>
    </dgm:pt>
    <dgm:pt modelId="{490D9E43-6CB6-448F-B85B-4E0C63A57452}" type="pres">
      <dgm:prSet presAssocID="{D22FEB2B-A8F2-4C85-9FE7-8DC749F43A0D}" presName="acctTx" presStyleLbl="alignAcc1" presStyleIdx="0" presStyleCnt="4">
        <dgm:presLayoutVars>
          <dgm:bulletEnabled val="1"/>
        </dgm:presLayoutVars>
      </dgm:prSet>
      <dgm:spPr/>
    </dgm:pt>
    <dgm:pt modelId="{3917203D-DD7E-4ECD-BF27-C5C133686B80}" type="pres">
      <dgm:prSet presAssocID="{D22FEB2B-A8F2-4C85-9FE7-8DC749F43A0D}" presName="level" presStyleLbl="node1" presStyleIdx="0" presStyleCnt="4">
        <dgm:presLayoutVars>
          <dgm:chMax val="1"/>
          <dgm:bulletEnabled val="1"/>
        </dgm:presLayoutVars>
      </dgm:prSet>
      <dgm:spPr/>
    </dgm:pt>
    <dgm:pt modelId="{8B956993-487C-42DA-A4E1-3BC494D3C065}" type="pres">
      <dgm:prSet presAssocID="{D22FEB2B-A8F2-4C85-9FE7-8DC749F43A0D}" presName="levelTx" presStyleLbl="revTx" presStyleIdx="0" presStyleCnt="0">
        <dgm:presLayoutVars>
          <dgm:chMax val="1"/>
          <dgm:bulletEnabled val="1"/>
        </dgm:presLayoutVars>
      </dgm:prSet>
      <dgm:spPr/>
    </dgm:pt>
    <dgm:pt modelId="{297066BB-F397-4447-B63F-8B21576488CE}" type="pres">
      <dgm:prSet presAssocID="{55B0DED0-3591-463B-902F-3BEB21D255FD}" presName="Name8" presStyleCnt="0"/>
      <dgm:spPr/>
    </dgm:pt>
    <dgm:pt modelId="{A5D0507A-0331-4EBB-81B6-B3063C42541D}" type="pres">
      <dgm:prSet presAssocID="{55B0DED0-3591-463B-902F-3BEB21D255FD}" presName="acctBkgd" presStyleLbl="alignAcc1" presStyleIdx="1" presStyleCnt="4"/>
      <dgm:spPr/>
    </dgm:pt>
    <dgm:pt modelId="{2F7D495C-FE16-4207-821B-5C517CF386FC}" type="pres">
      <dgm:prSet presAssocID="{55B0DED0-3591-463B-902F-3BEB21D255FD}" presName="acctTx" presStyleLbl="alignAcc1" presStyleIdx="1" presStyleCnt="4">
        <dgm:presLayoutVars>
          <dgm:bulletEnabled val="1"/>
        </dgm:presLayoutVars>
      </dgm:prSet>
      <dgm:spPr/>
    </dgm:pt>
    <dgm:pt modelId="{14BD9BA0-22EA-4120-8446-907EFFA1E65A}" type="pres">
      <dgm:prSet presAssocID="{55B0DED0-3591-463B-902F-3BEB21D255FD}" presName="level" presStyleLbl="node1" presStyleIdx="1" presStyleCnt="4">
        <dgm:presLayoutVars>
          <dgm:chMax val="1"/>
          <dgm:bulletEnabled val="1"/>
        </dgm:presLayoutVars>
      </dgm:prSet>
      <dgm:spPr/>
    </dgm:pt>
    <dgm:pt modelId="{9AA3E645-4CA3-4905-99F1-F0151B41AE3F}" type="pres">
      <dgm:prSet presAssocID="{55B0DED0-3591-463B-902F-3BEB21D255FD}" presName="levelTx" presStyleLbl="revTx" presStyleIdx="0" presStyleCnt="0">
        <dgm:presLayoutVars>
          <dgm:chMax val="1"/>
          <dgm:bulletEnabled val="1"/>
        </dgm:presLayoutVars>
      </dgm:prSet>
      <dgm:spPr/>
    </dgm:pt>
    <dgm:pt modelId="{AE1AE2C6-1BEC-4616-83DE-5BE1EB1591D0}" type="pres">
      <dgm:prSet presAssocID="{4F7FE3D0-B8ED-4B49-AB85-45689ACFC20F}" presName="Name8" presStyleCnt="0"/>
      <dgm:spPr/>
    </dgm:pt>
    <dgm:pt modelId="{D6340A7A-C10A-4CB9-B9C5-0B27D35694BC}" type="pres">
      <dgm:prSet presAssocID="{4F7FE3D0-B8ED-4B49-AB85-45689ACFC20F}" presName="acctBkgd" presStyleLbl="alignAcc1" presStyleIdx="2" presStyleCnt="4"/>
      <dgm:spPr/>
    </dgm:pt>
    <dgm:pt modelId="{D570D806-5255-4D3A-808B-2B9A85C43C96}" type="pres">
      <dgm:prSet presAssocID="{4F7FE3D0-B8ED-4B49-AB85-45689ACFC20F}" presName="acctTx" presStyleLbl="alignAcc1" presStyleIdx="2" presStyleCnt="4">
        <dgm:presLayoutVars>
          <dgm:bulletEnabled val="1"/>
        </dgm:presLayoutVars>
      </dgm:prSet>
      <dgm:spPr/>
    </dgm:pt>
    <dgm:pt modelId="{5CED40AB-4A09-4AD9-BEEC-E12B5C08F980}" type="pres">
      <dgm:prSet presAssocID="{4F7FE3D0-B8ED-4B49-AB85-45689ACFC20F}" presName="level" presStyleLbl="node1" presStyleIdx="2" presStyleCnt="4">
        <dgm:presLayoutVars>
          <dgm:chMax val="1"/>
          <dgm:bulletEnabled val="1"/>
        </dgm:presLayoutVars>
      </dgm:prSet>
      <dgm:spPr/>
    </dgm:pt>
    <dgm:pt modelId="{934C8BC4-1961-4DD4-A296-BD8C76408AF2}" type="pres">
      <dgm:prSet presAssocID="{4F7FE3D0-B8ED-4B49-AB85-45689ACFC20F}" presName="levelTx" presStyleLbl="revTx" presStyleIdx="0" presStyleCnt="0">
        <dgm:presLayoutVars>
          <dgm:chMax val="1"/>
          <dgm:bulletEnabled val="1"/>
        </dgm:presLayoutVars>
      </dgm:prSet>
      <dgm:spPr/>
    </dgm:pt>
    <dgm:pt modelId="{7F569028-6D40-45F8-BF5D-F74EEAB2569F}" type="pres">
      <dgm:prSet presAssocID="{4AD37CBE-1469-4D0B-A8B0-5551587C8DC9}" presName="Name8" presStyleCnt="0"/>
      <dgm:spPr/>
    </dgm:pt>
    <dgm:pt modelId="{14DE7106-7DB6-4E9C-9702-ACBB232A90A3}" type="pres">
      <dgm:prSet presAssocID="{4AD37CBE-1469-4D0B-A8B0-5551587C8DC9}" presName="acctBkgd" presStyleLbl="alignAcc1" presStyleIdx="3" presStyleCnt="4"/>
      <dgm:spPr/>
    </dgm:pt>
    <dgm:pt modelId="{908E09A0-86AC-4C7B-850A-AA6D9BDAB0E4}" type="pres">
      <dgm:prSet presAssocID="{4AD37CBE-1469-4D0B-A8B0-5551587C8DC9}" presName="acctTx" presStyleLbl="alignAcc1" presStyleIdx="3" presStyleCnt="4">
        <dgm:presLayoutVars>
          <dgm:bulletEnabled val="1"/>
        </dgm:presLayoutVars>
      </dgm:prSet>
      <dgm:spPr/>
    </dgm:pt>
    <dgm:pt modelId="{56F36A48-0001-4989-916D-0FD3209106EB}" type="pres">
      <dgm:prSet presAssocID="{4AD37CBE-1469-4D0B-A8B0-5551587C8DC9}" presName="level" presStyleLbl="node1" presStyleIdx="3" presStyleCnt="4">
        <dgm:presLayoutVars>
          <dgm:chMax val="1"/>
          <dgm:bulletEnabled val="1"/>
        </dgm:presLayoutVars>
      </dgm:prSet>
      <dgm:spPr/>
    </dgm:pt>
    <dgm:pt modelId="{E853EA4A-1604-4CBB-8906-C6177EFAFCD1}" type="pres">
      <dgm:prSet presAssocID="{4AD37CBE-1469-4D0B-A8B0-5551587C8DC9}" presName="levelTx" presStyleLbl="revTx" presStyleIdx="0" presStyleCnt="0">
        <dgm:presLayoutVars>
          <dgm:chMax val="1"/>
          <dgm:bulletEnabled val="1"/>
        </dgm:presLayoutVars>
      </dgm:prSet>
      <dgm:spPr/>
    </dgm:pt>
  </dgm:ptLst>
  <dgm:cxnLst>
    <dgm:cxn modelId="{4904A31D-2FC8-4F50-A02F-7F3D601D05FE}" type="presOf" srcId="{55B0DED0-3591-463B-902F-3BEB21D255FD}" destId="{14BD9BA0-22EA-4120-8446-907EFFA1E65A}" srcOrd="0" destOrd="0" presId="urn:microsoft.com/office/officeart/2005/8/layout/pyramid1"/>
    <dgm:cxn modelId="{42E5161F-2540-41C7-A3B9-3C01DF59356E}" type="presOf" srcId="{2BD71373-C6D3-44DD-84AC-012A29D65CF5}" destId="{14DE7106-7DB6-4E9C-9702-ACBB232A90A3}" srcOrd="0" destOrd="0" presId="urn:microsoft.com/office/officeart/2005/8/layout/pyramid1"/>
    <dgm:cxn modelId="{7FF1A121-89E2-4FE1-B9AD-49A828FF1B2C}" type="presOf" srcId="{4AD37CBE-1469-4D0B-A8B0-5551587C8DC9}" destId="{E853EA4A-1604-4CBB-8906-C6177EFAFCD1}" srcOrd="1" destOrd="0" presId="urn:microsoft.com/office/officeart/2005/8/layout/pyramid1"/>
    <dgm:cxn modelId="{7AA7A429-2AE4-4B2A-84E3-8D18CB1A24F5}" type="presOf" srcId="{D22FEB2B-A8F2-4C85-9FE7-8DC749F43A0D}" destId="{8B956993-487C-42DA-A4E1-3BC494D3C065}" srcOrd="1" destOrd="0" presId="urn:microsoft.com/office/officeart/2005/8/layout/pyramid1"/>
    <dgm:cxn modelId="{BB3C305F-971D-499F-BCA7-4FC98F7DFF74}" type="presOf" srcId="{67C361FD-593B-41AB-A044-32445737D337}" destId="{073CE641-15DD-4B37-92DF-8AA6A7513D3F}" srcOrd="0" destOrd="0" presId="urn:microsoft.com/office/officeart/2005/8/layout/pyramid1"/>
    <dgm:cxn modelId="{92584D47-16AE-40DC-8EB5-5427DD5647F3}" srcId="{55B0DED0-3591-463B-902F-3BEB21D255FD}" destId="{7FC7DE06-46B6-417D-A257-D136D0BECCB5}" srcOrd="0" destOrd="0" parTransId="{47A15AD9-5342-448E-AF9B-878045872FD2}" sibTransId="{FC8D1D1A-BD28-416F-A57B-162F8A96546B}"/>
    <dgm:cxn modelId="{1856A97B-1BAC-4850-B395-DC89A93F35CF}" type="presOf" srcId="{4AD37CBE-1469-4D0B-A8B0-5551587C8DC9}" destId="{56F36A48-0001-4989-916D-0FD3209106EB}" srcOrd="0" destOrd="0" presId="urn:microsoft.com/office/officeart/2005/8/layout/pyramid1"/>
    <dgm:cxn modelId="{D2CA8C7F-F12C-4CC5-A188-139F375B40CD}" type="presOf" srcId="{B84709AD-8CA3-4426-85F1-E50318361370}" destId="{4DDDD3B1-A37E-45EC-BEA9-60117AB2B4FB}" srcOrd="0" destOrd="0" presId="urn:microsoft.com/office/officeart/2005/8/layout/pyramid1"/>
    <dgm:cxn modelId="{694F7185-19F0-4812-BC43-D3DB94F42E32}" type="presOf" srcId="{7FC7DE06-46B6-417D-A257-D136D0BECCB5}" destId="{A5D0507A-0331-4EBB-81B6-B3063C42541D}" srcOrd="0" destOrd="0" presId="urn:microsoft.com/office/officeart/2005/8/layout/pyramid1"/>
    <dgm:cxn modelId="{0612A985-088E-4282-88B6-DB7BA8BA93EC}" srcId="{67C361FD-593B-41AB-A044-32445737D337}" destId="{D22FEB2B-A8F2-4C85-9FE7-8DC749F43A0D}" srcOrd="0" destOrd="0" parTransId="{F97D3429-DF0D-4478-A1AD-FEFC846D56A6}" sibTransId="{C3D0BF76-623D-43E8-9B92-B848AFA95826}"/>
    <dgm:cxn modelId="{A2FD2A87-6349-4AE6-911A-21207FA60B15}" type="presOf" srcId="{C769DF73-F3F0-407D-A51C-98F2C6465AB0}" destId="{D6340A7A-C10A-4CB9-B9C5-0B27D35694BC}" srcOrd="0" destOrd="0" presId="urn:microsoft.com/office/officeart/2005/8/layout/pyramid1"/>
    <dgm:cxn modelId="{F909F192-1871-4CD1-AD32-25D3B8857EF0}" type="presOf" srcId="{D22FEB2B-A8F2-4C85-9FE7-8DC749F43A0D}" destId="{3917203D-DD7E-4ECD-BF27-C5C133686B80}" srcOrd="0" destOrd="0" presId="urn:microsoft.com/office/officeart/2005/8/layout/pyramid1"/>
    <dgm:cxn modelId="{18050F97-33F8-4DB2-AC30-EBA694D115D3}" srcId="{4F7FE3D0-B8ED-4B49-AB85-45689ACFC20F}" destId="{C769DF73-F3F0-407D-A51C-98F2C6465AB0}" srcOrd="0" destOrd="0" parTransId="{19BAE12D-5D62-4BE7-8155-6DC102AA6BE2}" sibTransId="{DD8803E5-4950-4D16-B963-8F0C463E92BA}"/>
    <dgm:cxn modelId="{2B12649A-B701-404B-8AE5-D7ADABC7D7BF}" srcId="{67C361FD-593B-41AB-A044-32445737D337}" destId="{55B0DED0-3591-463B-902F-3BEB21D255FD}" srcOrd="1" destOrd="0" parTransId="{4E98674E-1DCA-4C6E-A10F-C471373A6A3B}" sibTransId="{CEA539D6-A600-4B2E-8301-4E94DADD7395}"/>
    <dgm:cxn modelId="{099CAD9C-A652-4760-9DB2-52149256FD2B}" srcId="{67C361FD-593B-41AB-A044-32445737D337}" destId="{4F7FE3D0-B8ED-4B49-AB85-45689ACFC20F}" srcOrd="2" destOrd="0" parTransId="{B5B86478-4477-4418-93C3-483127822547}" sibTransId="{46CD6C6C-249F-41C5-8486-B7E9EDAC41A4}"/>
    <dgm:cxn modelId="{611F04AB-0726-4C61-BBED-01E0EBDA5217}" srcId="{D22FEB2B-A8F2-4C85-9FE7-8DC749F43A0D}" destId="{B84709AD-8CA3-4426-85F1-E50318361370}" srcOrd="0" destOrd="0" parTransId="{CE45E8FE-94C5-40D5-BA99-6C9A1B1A92EC}" sibTransId="{EA53FB63-DE79-439B-9753-3866344041C1}"/>
    <dgm:cxn modelId="{A699B2B0-49F9-428A-B273-9B417C0FEC57}" type="presOf" srcId="{B84709AD-8CA3-4426-85F1-E50318361370}" destId="{490D9E43-6CB6-448F-B85B-4E0C63A57452}" srcOrd="1" destOrd="0" presId="urn:microsoft.com/office/officeart/2005/8/layout/pyramid1"/>
    <dgm:cxn modelId="{88CD02BA-E9EF-4DEC-ADF1-4C5D42538877}" type="presOf" srcId="{4F7FE3D0-B8ED-4B49-AB85-45689ACFC20F}" destId="{934C8BC4-1961-4DD4-A296-BD8C76408AF2}" srcOrd="1" destOrd="0" presId="urn:microsoft.com/office/officeart/2005/8/layout/pyramid1"/>
    <dgm:cxn modelId="{FCC98AC2-6BCB-4C34-A51B-1BE8B314201C}" type="presOf" srcId="{C769DF73-F3F0-407D-A51C-98F2C6465AB0}" destId="{D570D806-5255-4D3A-808B-2B9A85C43C96}" srcOrd="1" destOrd="0" presId="urn:microsoft.com/office/officeart/2005/8/layout/pyramid1"/>
    <dgm:cxn modelId="{6C8396C4-DA0C-4DD0-93D4-D8047EF6D0B0}" type="presOf" srcId="{2BD71373-C6D3-44DD-84AC-012A29D65CF5}" destId="{908E09A0-86AC-4C7B-850A-AA6D9BDAB0E4}" srcOrd="1" destOrd="0" presId="urn:microsoft.com/office/officeart/2005/8/layout/pyramid1"/>
    <dgm:cxn modelId="{AD8459D7-816C-48BD-BCEE-F94D4C9159A6}" type="presOf" srcId="{7FC7DE06-46B6-417D-A257-D136D0BECCB5}" destId="{2F7D495C-FE16-4207-821B-5C517CF386FC}" srcOrd="1" destOrd="0" presId="urn:microsoft.com/office/officeart/2005/8/layout/pyramid1"/>
    <dgm:cxn modelId="{CEF51DDF-B8CB-401F-83AA-1BFCCC91A0E6}" type="presOf" srcId="{4F7FE3D0-B8ED-4B49-AB85-45689ACFC20F}" destId="{5CED40AB-4A09-4AD9-BEEC-E12B5C08F980}" srcOrd="0" destOrd="0" presId="urn:microsoft.com/office/officeart/2005/8/layout/pyramid1"/>
    <dgm:cxn modelId="{203190E2-A0C9-4134-B79A-7DF9A4661CF3}" srcId="{67C361FD-593B-41AB-A044-32445737D337}" destId="{4AD37CBE-1469-4D0B-A8B0-5551587C8DC9}" srcOrd="3" destOrd="0" parTransId="{7E350C1A-19EF-4C61-AEF8-1DC54307F72B}" sibTransId="{CD2B5C73-2EA8-475E-A0B5-61FD23EE86F3}"/>
    <dgm:cxn modelId="{4454A6ED-8205-4F35-B2A9-F26ACC1A7A61}" srcId="{4AD37CBE-1469-4D0B-A8B0-5551587C8DC9}" destId="{2BD71373-C6D3-44DD-84AC-012A29D65CF5}" srcOrd="0" destOrd="0" parTransId="{312030D2-1D60-4DEF-9955-D0E83EA2A765}" sibTransId="{F9151B5B-8105-47AF-AEAA-00230D8F7C61}"/>
    <dgm:cxn modelId="{304556F8-CB96-497A-BDC3-D3CEAB5938C4}" type="presOf" srcId="{55B0DED0-3591-463B-902F-3BEB21D255FD}" destId="{9AA3E645-4CA3-4905-99F1-F0151B41AE3F}" srcOrd="1" destOrd="0" presId="urn:microsoft.com/office/officeart/2005/8/layout/pyramid1"/>
    <dgm:cxn modelId="{64C96AFE-5662-430F-A884-2A9F56795A82}" type="presParOf" srcId="{073CE641-15DD-4B37-92DF-8AA6A7513D3F}" destId="{A5EEC699-416E-4E12-9FFA-C0D589A8BEF3}" srcOrd="0" destOrd="0" presId="urn:microsoft.com/office/officeart/2005/8/layout/pyramid1"/>
    <dgm:cxn modelId="{915CFD9D-D3C0-422B-B8FC-2B86DACDAA02}" type="presParOf" srcId="{A5EEC699-416E-4E12-9FFA-C0D589A8BEF3}" destId="{4DDDD3B1-A37E-45EC-BEA9-60117AB2B4FB}" srcOrd="0" destOrd="0" presId="urn:microsoft.com/office/officeart/2005/8/layout/pyramid1"/>
    <dgm:cxn modelId="{6557484F-1B86-41C1-8987-62837C2BCFA1}" type="presParOf" srcId="{A5EEC699-416E-4E12-9FFA-C0D589A8BEF3}" destId="{490D9E43-6CB6-448F-B85B-4E0C63A57452}" srcOrd="1" destOrd="0" presId="urn:microsoft.com/office/officeart/2005/8/layout/pyramid1"/>
    <dgm:cxn modelId="{EF25E698-2ECE-4C33-8696-5786B39B5917}" type="presParOf" srcId="{A5EEC699-416E-4E12-9FFA-C0D589A8BEF3}" destId="{3917203D-DD7E-4ECD-BF27-C5C133686B80}" srcOrd="2" destOrd="0" presId="urn:microsoft.com/office/officeart/2005/8/layout/pyramid1"/>
    <dgm:cxn modelId="{3D0DC2EA-C47B-447F-9FCF-BF8C4DEAF7A5}" type="presParOf" srcId="{A5EEC699-416E-4E12-9FFA-C0D589A8BEF3}" destId="{8B956993-487C-42DA-A4E1-3BC494D3C065}" srcOrd="3" destOrd="0" presId="urn:microsoft.com/office/officeart/2005/8/layout/pyramid1"/>
    <dgm:cxn modelId="{D1F23B08-8F3D-4886-9D64-649BCA17B097}" type="presParOf" srcId="{073CE641-15DD-4B37-92DF-8AA6A7513D3F}" destId="{297066BB-F397-4447-B63F-8B21576488CE}" srcOrd="1" destOrd="0" presId="urn:microsoft.com/office/officeart/2005/8/layout/pyramid1"/>
    <dgm:cxn modelId="{902350E0-60D3-40F5-A671-AD14C7E942F7}" type="presParOf" srcId="{297066BB-F397-4447-B63F-8B21576488CE}" destId="{A5D0507A-0331-4EBB-81B6-B3063C42541D}" srcOrd="0" destOrd="0" presId="urn:microsoft.com/office/officeart/2005/8/layout/pyramid1"/>
    <dgm:cxn modelId="{C6E04381-78E6-463E-A3C0-35F0088E7BE3}" type="presParOf" srcId="{297066BB-F397-4447-B63F-8B21576488CE}" destId="{2F7D495C-FE16-4207-821B-5C517CF386FC}" srcOrd="1" destOrd="0" presId="urn:microsoft.com/office/officeart/2005/8/layout/pyramid1"/>
    <dgm:cxn modelId="{97A1BE70-376F-47A2-8D83-E80EC8C50AC5}" type="presParOf" srcId="{297066BB-F397-4447-B63F-8B21576488CE}" destId="{14BD9BA0-22EA-4120-8446-907EFFA1E65A}" srcOrd="2" destOrd="0" presId="urn:microsoft.com/office/officeart/2005/8/layout/pyramid1"/>
    <dgm:cxn modelId="{5C6AD4B8-95DB-49CC-BDCD-FCAEC2478966}" type="presParOf" srcId="{297066BB-F397-4447-B63F-8B21576488CE}" destId="{9AA3E645-4CA3-4905-99F1-F0151B41AE3F}" srcOrd="3" destOrd="0" presId="urn:microsoft.com/office/officeart/2005/8/layout/pyramid1"/>
    <dgm:cxn modelId="{4D7C50C3-056B-4487-9E11-5EED6EF6DB91}" type="presParOf" srcId="{073CE641-15DD-4B37-92DF-8AA6A7513D3F}" destId="{AE1AE2C6-1BEC-4616-83DE-5BE1EB1591D0}" srcOrd="2" destOrd="0" presId="urn:microsoft.com/office/officeart/2005/8/layout/pyramid1"/>
    <dgm:cxn modelId="{53808553-4AC8-4B22-ADB4-5F8B949391F6}" type="presParOf" srcId="{AE1AE2C6-1BEC-4616-83DE-5BE1EB1591D0}" destId="{D6340A7A-C10A-4CB9-B9C5-0B27D35694BC}" srcOrd="0" destOrd="0" presId="urn:microsoft.com/office/officeart/2005/8/layout/pyramid1"/>
    <dgm:cxn modelId="{408A1F87-BD8B-4957-9196-2F107B9DB2C1}" type="presParOf" srcId="{AE1AE2C6-1BEC-4616-83DE-5BE1EB1591D0}" destId="{D570D806-5255-4D3A-808B-2B9A85C43C96}" srcOrd="1" destOrd="0" presId="urn:microsoft.com/office/officeart/2005/8/layout/pyramid1"/>
    <dgm:cxn modelId="{1A68F9E9-E29F-4E10-85F0-2ADF940F00B1}" type="presParOf" srcId="{AE1AE2C6-1BEC-4616-83DE-5BE1EB1591D0}" destId="{5CED40AB-4A09-4AD9-BEEC-E12B5C08F980}" srcOrd="2" destOrd="0" presId="urn:microsoft.com/office/officeart/2005/8/layout/pyramid1"/>
    <dgm:cxn modelId="{16D61FCE-31B3-4A1E-8C02-728C9F96A1DB}" type="presParOf" srcId="{AE1AE2C6-1BEC-4616-83DE-5BE1EB1591D0}" destId="{934C8BC4-1961-4DD4-A296-BD8C76408AF2}" srcOrd="3" destOrd="0" presId="urn:microsoft.com/office/officeart/2005/8/layout/pyramid1"/>
    <dgm:cxn modelId="{9ADAF4C9-93BD-4A44-B372-D8EAFB031B5C}" type="presParOf" srcId="{073CE641-15DD-4B37-92DF-8AA6A7513D3F}" destId="{7F569028-6D40-45F8-BF5D-F74EEAB2569F}" srcOrd="3" destOrd="0" presId="urn:microsoft.com/office/officeart/2005/8/layout/pyramid1"/>
    <dgm:cxn modelId="{16B77C4B-77DB-4514-9E8D-6FE440C21ECB}" type="presParOf" srcId="{7F569028-6D40-45F8-BF5D-F74EEAB2569F}" destId="{14DE7106-7DB6-4E9C-9702-ACBB232A90A3}" srcOrd="0" destOrd="0" presId="urn:microsoft.com/office/officeart/2005/8/layout/pyramid1"/>
    <dgm:cxn modelId="{220D36A0-6D6A-46F7-8AF9-C7FF4C1A6863}" type="presParOf" srcId="{7F569028-6D40-45F8-BF5D-F74EEAB2569F}" destId="{908E09A0-86AC-4C7B-850A-AA6D9BDAB0E4}" srcOrd="1" destOrd="0" presId="urn:microsoft.com/office/officeart/2005/8/layout/pyramid1"/>
    <dgm:cxn modelId="{65C3E033-D178-4CE3-907A-A04748185A38}" type="presParOf" srcId="{7F569028-6D40-45F8-BF5D-F74EEAB2569F}" destId="{56F36A48-0001-4989-916D-0FD3209106EB}" srcOrd="2" destOrd="0" presId="urn:microsoft.com/office/officeart/2005/8/layout/pyramid1"/>
    <dgm:cxn modelId="{7F16C2ED-2D74-46E4-833D-82EAA5E696B5}" type="presParOf" srcId="{7F569028-6D40-45F8-BF5D-F74EEAB2569F}" destId="{E853EA4A-1604-4CBB-8906-C6177EFAFCD1}"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7A2D2-D0C7-4022-A14B-FACC317BB6D0}">
      <dsp:nvSpPr>
        <dsp:cNvPr id="0" name=""/>
        <dsp:cNvSpPr/>
      </dsp:nvSpPr>
      <dsp:spPr>
        <a:xfrm>
          <a:off x="62342" y="-10883"/>
          <a:ext cx="2257014" cy="2144541"/>
        </a:xfrm>
        <a:prstGeom prst="up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1030C-A7C2-4473-AA97-3D2944306B72}">
      <dsp:nvSpPr>
        <dsp:cNvPr id="0" name=""/>
        <dsp:cNvSpPr/>
      </dsp:nvSpPr>
      <dsp:spPr>
        <a:xfrm>
          <a:off x="2387068" y="-10883"/>
          <a:ext cx="3830085" cy="214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US" sz="2800" kern="1200" dirty="0"/>
            <a:t>Positive Rapport</a:t>
          </a:r>
        </a:p>
        <a:p>
          <a:pPr marL="228600" lvl="1" indent="-228600" algn="l" defTabSz="977900">
            <a:lnSpc>
              <a:spcPct val="90000"/>
            </a:lnSpc>
            <a:spcBef>
              <a:spcPct val="0"/>
            </a:spcBef>
            <a:spcAft>
              <a:spcPct val="15000"/>
            </a:spcAft>
            <a:buChar char="•"/>
          </a:pPr>
          <a:r>
            <a:rPr lang="en-US" sz="2200" kern="1200" dirty="0"/>
            <a:t>Decrease recidivism</a:t>
          </a:r>
        </a:p>
        <a:p>
          <a:pPr marL="228600" lvl="1" indent="-228600" algn="l" defTabSz="977900">
            <a:lnSpc>
              <a:spcPct val="90000"/>
            </a:lnSpc>
            <a:spcBef>
              <a:spcPct val="0"/>
            </a:spcBef>
            <a:spcAft>
              <a:spcPct val="15000"/>
            </a:spcAft>
            <a:buChar char="•"/>
          </a:pPr>
          <a:r>
            <a:rPr lang="en-US" sz="2200" kern="1200" dirty="0"/>
            <a:t>Increase compliance</a:t>
          </a:r>
        </a:p>
        <a:p>
          <a:pPr marL="228600" lvl="1" indent="-228600" algn="l" defTabSz="977900">
            <a:lnSpc>
              <a:spcPct val="90000"/>
            </a:lnSpc>
            <a:spcBef>
              <a:spcPct val="0"/>
            </a:spcBef>
            <a:spcAft>
              <a:spcPct val="15000"/>
            </a:spcAft>
            <a:buChar char="•"/>
          </a:pPr>
          <a:r>
            <a:rPr lang="en-US" sz="2200" kern="1200" dirty="0"/>
            <a:t>Increase agent/CM safety</a:t>
          </a:r>
        </a:p>
        <a:p>
          <a:pPr marL="228600" lvl="1" indent="-228600" algn="l" defTabSz="977900">
            <a:lnSpc>
              <a:spcPct val="90000"/>
            </a:lnSpc>
            <a:spcBef>
              <a:spcPct val="0"/>
            </a:spcBef>
            <a:spcAft>
              <a:spcPct val="15000"/>
            </a:spcAft>
            <a:buChar char="•"/>
          </a:pPr>
          <a:r>
            <a:rPr lang="en-US" sz="2200" kern="1200" dirty="0"/>
            <a:t>More likely to take advice</a:t>
          </a:r>
        </a:p>
      </dsp:txBody>
      <dsp:txXfrm>
        <a:off x="2387068" y="-10883"/>
        <a:ext cx="3830085" cy="2144541"/>
      </dsp:txXfrm>
    </dsp:sp>
    <dsp:sp modelId="{47D71B67-F7B0-4435-BBF8-BBEC0AEA90A0}">
      <dsp:nvSpPr>
        <dsp:cNvPr id="0" name=""/>
        <dsp:cNvSpPr/>
      </dsp:nvSpPr>
      <dsp:spPr>
        <a:xfrm>
          <a:off x="739447" y="2312369"/>
          <a:ext cx="2257014" cy="2144541"/>
        </a:xfrm>
        <a:prstGeom prst="downArrow">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78E9FD-998F-452A-898F-211F2644D196}">
      <dsp:nvSpPr>
        <dsp:cNvPr id="0" name=""/>
        <dsp:cNvSpPr/>
      </dsp:nvSpPr>
      <dsp:spPr>
        <a:xfrm>
          <a:off x="3181334" y="2290602"/>
          <a:ext cx="3595761" cy="218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US" sz="2800" kern="1200" dirty="0"/>
            <a:t>Poor Rapport</a:t>
          </a:r>
        </a:p>
        <a:p>
          <a:pPr marL="228600" lvl="1" indent="-228600" algn="l" defTabSz="977900">
            <a:lnSpc>
              <a:spcPct val="90000"/>
            </a:lnSpc>
            <a:spcBef>
              <a:spcPct val="0"/>
            </a:spcBef>
            <a:spcAft>
              <a:spcPct val="15000"/>
            </a:spcAft>
            <a:buChar char="•"/>
          </a:pPr>
          <a:r>
            <a:rPr lang="en-US" sz="2200" kern="1200" dirty="0"/>
            <a:t>Increase recidivism</a:t>
          </a:r>
        </a:p>
        <a:p>
          <a:pPr marL="228600" lvl="1" indent="-228600" algn="l" defTabSz="977900">
            <a:lnSpc>
              <a:spcPct val="90000"/>
            </a:lnSpc>
            <a:spcBef>
              <a:spcPct val="0"/>
            </a:spcBef>
            <a:spcAft>
              <a:spcPct val="15000"/>
            </a:spcAft>
            <a:buChar char="•"/>
          </a:pPr>
          <a:r>
            <a:rPr lang="en-US" sz="2200" kern="1200" dirty="0"/>
            <a:t>Increased violations</a:t>
          </a:r>
        </a:p>
        <a:p>
          <a:pPr marL="228600" lvl="1" indent="-228600" algn="l" defTabSz="977900">
            <a:lnSpc>
              <a:spcPct val="90000"/>
            </a:lnSpc>
            <a:spcBef>
              <a:spcPct val="0"/>
            </a:spcBef>
            <a:spcAft>
              <a:spcPct val="15000"/>
            </a:spcAft>
            <a:buChar char="•"/>
          </a:pPr>
          <a:r>
            <a:rPr lang="en-US" sz="2200" kern="1200" dirty="0"/>
            <a:t>Less likely to seek assistance</a:t>
          </a:r>
        </a:p>
      </dsp:txBody>
      <dsp:txXfrm>
        <a:off x="3181334" y="2290602"/>
        <a:ext cx="3595761" cy="2188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DD3B1-A37E-45EC-BEA9-60117AB2B4FB}">
      <dsp:nvSpPr>
        <dsp:cNvPr id="0" name=""/>
        <dsp:cNvSpPr/>
      </dsp:nvSpPr>
      <dsp:spPr>
        <a:xfrm rot="10800000">
          <a:off x="3783018" y="0"/>
          <a:ext cx="7343506" cy="1148134"/>
        </a:xfrm>
        <a:prstGeom prst="nonIsoscelesTrapezoid">
          <a:avLst>
            <a:gd name="adj1" fmla="val 0"/>
            <a:gd name="adj2" fmla="val 82373"/>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Ability to work with criminal justice stakeholders within a legal framework while adhering to evidence-based practice.</a:t>
          </a:r>
        </a:p>
      </dsp:txBody>
      <dsp:txXfrm rot="10800000">
        <a:off x="4728773" y="0"/>
        <a:ext cx="6397751" cy="1148134"/>
      </dsp:txXfrm>
    </dsp:sp>
    <dsp:sp modelId="{3917203D-DD7E-4ECD-BF27-C5C133686B80}">
      <dsp:nvSpPr>
        <dsp:cNvPr id="0" name=""/>
        <dsp:cNvSpPr/>
      </dsp:nvSpPr>
      <dsp:spPr>
        <a:xfrm>
          <a:off x="2837263" y="0"/>
          <a:ext cx="1891509" cy="1148134"/>
        </a:xfrm>
        <a:prstGeom prst="trapezoid">
          <a:avLst>
            <a:gd name="adj" fmla="val 82373"/>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Criminal Justice Competencies</a:t>
          </a:r>
        </a:p>
      </dsp:txBody>
      <dsp:txXfrm>
        <a:off x="2837263" y="0"/>
        <a:ext cx="1891509" cy="1148134"/>
      </dsp:txXfrm>
    </dsp:sp>
    <dsp:sp modelId="{A5D0507A-0331-4EBB-81B6-B3063C42541D}">
      <dsp:nvSpPr>
        <dsp:cNvPr id="0" name=""/>
        <dsp:cNvSpPr/>
      </dsp:nvSpPr>
      <dsp:spPr>
        <a:xfrm rot="10800000">
          <a:off x="4728773" y="1148134"/>
          <a:ext cx="6397751" cy="1148134"/>
        </a:xfrm>
        <a:prstGeom prst="nonIsoscelesTrapezoid">
          <a:avLst>
            <a:gd name="adj1" fmla="val 0"/>
            <a:gd name="adj2" fmla="val 82373"/>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Ability to work with people from a strengths perspective, support people’s recovery process, support dignity of risk</a:t>
          </a:r>
        </a:p>
      </dsp:txBody>
      <dsp:txXfrm rot="10800000">
        <a:off x="5674527" y="1148134"/>
        <a:ext cx="5451997" cy="1148134"/>
      </dsp:txXfrm>
    </dsp:sp>
    <dsp:sp modelId="{14BD9BA0-22EA-4120-8446-907EFFA1E65A}">
      <dsp:nvSpPr>
        <dsp:cNvPr id="0" name=""/>
        <dsp:cNvSpPr/>
      </dsp:nvSpPr>
      <dsp:spPr>
        <a:xfrm>
          <a:off x="1891509" y="1148134"/>
          <a:ext cx="3783018" cy="1148134"/>
        </a:xfrm>
        <a:prstGeom prst="trapezoid">
          <a:avLst>
            <a:gd name="adj" fmla="val 82373"/>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Recovery Oriented Competencies</a:t>
          </a:r>
        </a:p>
      </dsp:txBody>
      <dsp:txXfrm>
        <a:off x="2553537" y="1148134"/>
        <a:ext cx="2458962" cy="1148134"/>
      </dsp:txXfrm>
    </dsp:sp>
    <dsp:sp modelId="{D6340A7A-C10A-4CB9-B9C5-0B27D35694BC}">
      <dsp:nvSpPr>
        <dsp:cNvPr id="0" name=""/>
        <dsp:cNvSpPr/>
      </dsp:nvSpPr>
      <dsp:spPr>
        <a:xfrm rot="10800000">
          <a:off x="5674527" y="2296269"/>
          <a:ext cx="5451997" cy="1148134"/>
        </a:xfrm>
        <a:prstGeom prst="nonIsoscelesTrapezoid">
          <a:avLst>
            <a:gd name="adj1" fmla="val 0"/>
            <a:gd name="adj2" fmla="val 82373"/>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Ability to work with people respectfully, navigate regulations, recognize roles of different workers, work independently, etc.</a:t>
          </a:r>
        </a:p>
      </dsp:txBody>
      <dsp:txXfrm rot="10800000">
        <a:off x="6620282" y="2296269"/>
        <a:ext cx="4506242" cy="1148134"/>
      </dsp:txXfrm>
    </dsp:sp>
    <dsp:sp modelId="{5CED40AB-4A09-4AD9-BEEC-E12B5C08F980}">
      <dsp:nvSpPr>
        <dsp:cNvPr id="0" name=""/>
        <dsp:cNvSpPr/>
      </dsp:nvSpPr>
      <dsp:spPr>
        <a:xfrm>
          <a:off x="945754" y="2296269"/>
          <a:ext cx="5674527" cy="1148134"/>
        </a:xfrm>
        <a:prstGeom prst="trapezoid">
          <a:avLst>
            <a:gd name="adj" fmla="val 82373"/>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Treatment Workforce Competencies</a:t>
          </a:r>
        </a:p>
      </dsp:txBody>
      <dsp:txXfrm>
        <a:off x="1938796" y="2296269"/>
        <a:ext cx="3688443" cy="1148134"/>
      </dsp:txXfrm>
    </dsp:sp>
    <dsp:sp modelId="{14DE7106-7DB6-4E9C-9702-ACBB232A90A3}">
      <dsp:nvSpPr>
        <dsp:cNvPr id="0" name=""/>
        <dsp:cNvSpPr/>
      </dsp:nvSpPr>
      <dsp:spPr>
        <a:xfrm rot="10800000">
          <a:off x="6620282" y="3444404"/>
          <a:ext cx="4506242" cy="1148134"/>
        </a:xfrm>
        <a:prstGeom prst="nonIsoscelesTrapezoid">
          <a:avLst>
            <a:gd name="adj1" fmla="val 0"/>
            <a:gd name="adj2" fmla="val 82373"/>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Ability to get to work on time, interact with other co-workers and supervisor, pick up on the cultural norms of the agency, communicate needs &amp; respond to others’ communications, etc.</a:t>
          </a:r>
        </a:p>
      </dsp:txBody>
      <dsp:txXfrm rot="10800000">
        <a:off x="7566036" y="3444404"/>
        <a:ext cx="3560488" cy="1148134"/>
      </dsp:txXfrm>
    </dsp:sp>
    <dsp:sp modelId="{56F36A48-0001-4989-916D-0FD3209106EB}">
      <dsp:nvSpPr>
        <dsp:cNvPr id="0" name=""/>
        <dsp:cNvSpPr/>
      </dsp:nvSpPr>
      <dsp:spPr>
        <a:xfrm>
          <a:off x="0" y="3444404"/>
          <a:ext cx="7566036" cy="1148134"/>
        </a:xfrm>
        <a:prstGeom prst="trapezoid">
          <a:avLst>
            <a:gd name="adj" fmla="val 82373"/>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General Workforce Competencies</a:t>
          </a:r>
        </a:p>
      </dsp:txBody>
      <dsp:txXfrm>
        <a:off x="1324056" y="3444404"/>
        <a:ext cx="4917924" cy="1148134"/>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7:36.844"/>
    </inkml:context>
    <inkml:brush xml:id="br0">
      <inkml:brushProperty name="width" value="0.05" units="cm"/>
      <inkml:brushProperty name="height" value="0.05" units="cm"/>
      <inkml:brushProperty name="color" value="#FFFFFF"/>
    </inkml:brush>
  </inkml:definitions>
  <inkml:trace contextRef="#ctx0" brushRef="#br0">88 128 24575,'1'-1'0,"1"1"0,-1-1 0,0 0 0,1 1 0,-1-1 0,0 0 0,0 0 0,1 0 0,-1 0 0,0 0 0,0 0 0,0-1 0,0 1 0,0 0 0,-1-1 0,1 1 0,0 0 0,-1-1 0,1 1 0,0-3 0,11-30 0,-11 32 0,0-1 0,-1 1 0,1-1 0,0 1 0,-1-1 0,0 1 0,0-1 0,1 1 0,-1-1 0,-1 0 0,1 1 0,0-1 0,-1 1 0,1-1 0,-1 1 0,0-1 0,0 1 0,0 0 0,0-1 0,0 1 0,0 0 0,-1 0 0,-2-4 0,2 5 0,0 0 0,0 0 0,0 1 0,-1-1 0,1 0 0,0 1 0,0-1 0,-1 1 0,1 0 0,0 0 0,-1 0 0,1 0 0,0 0 0,-1 1 0,1-1 0,0 1 0,-1-1 0,1 1 0,0 0 0,0 0 0,0 0 0,0 0 0,0 0 0,0 0 0,0 1 0,-2 1 0,-3 2 0,5-4 0,0 1 0,1-1 0,-1 0 0,0 1 0,0-1 0,0 0 0,0 0 0,0 0 0,-1 0 0,1-1 0,0 1 0,0-1 0,0 1 0,-1-1 0,1 0 0,0 0 0,-3 0 0,5 0 0,0 0 0,-1 0 0,1 0 0,0 0 0,0 0 0,0 0 0,0 0 0,0 0 0,0 0 0,-1 0 0,1 0 0,0 0 0,0 0 0,0 0 0,0 0 0,0 0 0,0 0 0,0 0 0,-1-1 0,1 1 0,0 0 0,0 0 0,0 0 0,0 0 0,0 0 0,0 0 0,0 0 0,0 0 0,0-1 0,0 1 0,0 0 0,0 0 0,0 0 0,0 0 0,0 0 0,0 0 0,0-1 0,0 1 0,0 0 0,0 0 0,0 0 0,0 0 0,0 0 0,0 0 0,0 0 0,0-1 0,0 1 0,0 0 0,0 0 0,0 0 0,0 0 0,0 0 0,0 0 0,0 0 0,0-1 0,1 1 0,-1 0 0,10-6 0,14-2 0,-12 6 0,-1 0 0,1 1 0,0 1 0,0 0 0,16 2 0,-23-1 0,0 0 0,0 0 0,0 0 0,0 0 0,0 1 0,-1 0 0,1 0 0,-1 1 0,1-1 0,-1 1 0,0 0 0,0 0 0,0 0 0,0 0 0,3 5 0,-7-8-26,1 1 1,-1-1-1,1 1 0,-1 0 0,0-1 1,1 1-1,-1-1 0,0 1 0,1 0 1,-1-1-1,0 1 0,0 0 0,0-1 1,0 1-1,1 0 0,-1-1 0,0 1 1,0 0-1,0-1 0,0 1 0,-1 0 1,1-1-1,0 1 0,0 0 0,0-1 0,-1 1 1,1 0-1,0-1 0,0 1 0,-1 0 1,1-1-1,-1 1 0,1-1 0,0 1 1,-1-1-1,1 1 0,-1-1 0,1 1 1,-1-1-1,0 0 0,1 1 0,-1-1 1,1 1-1,-1-1 0,0 0 0,1 0 0,-1 0 1,0 1-1,1-1 0,-1 0 0,0 0 1,-1 0-1,-13 4-6800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9:04.479"/>
    </inkml:context>
    <inkml:brush xml:id="br0">
      <inkml:brushProperty name="width" value="0.05" units="cm"/>
      <inkml:brushProperty name="height" value="0.05" units="cm"/>
      <inkml:brushProperty name="color" value="#7CCDEA"/>
    </inkml:brush>
  </inkml:definitions>
  <inkml:trace contextRef="#ctx0" brushRef="#br0">432 61 24575,'0'2'0,"-1"0"0,1-1 0,-1 1 0,0 0 0,1 0 0,-1 0 0,0-1 0,0 1 0,-1 0 0,1-1 0,0 1 0,0-1 0,-1 0 0,1 1 0,-1-1 0,1 0 0,-1 0 0,0 0 0,1 0 0,-1 0 0,0 0 0,0 0 0,0-1 0,1 1 0,-1 0 0,0-1 0,0 0 0,0 1 0,0-1 0,-3 0 0,-72 4 0,67-5 0,-53 5 0,59-4 0,-1 1 0,1-1 0,0 1 0,0 0 0,-1 0 0,1 1 0,0-1 0,0 1 0,0 0 0,1 0 0,-1 1 0,-4 2 0,8-5 0,0 1 0,0-1 0,0 0 0,-1 0 0,1 0 0,0 0 0,0 1 0,0-1 0,0 0 0,0 0 0,0 1 0,0-1 0,0 0 0,-1 0 0,1 0 0,0 1 0,0-1 0,0 0 0,0 0 0,0 1 0,0-1 0,0 0 0,1 0 0,-1 0 0,0 1 0,0-1 0,0 0 0,0 0 0,0 1 0,0-1 0,0 0 0,0 0 0,0 0 0,1 1 0,-1-1 0,0 0 0,0 0 0,0 0 0,0 0 0,1 0 0,-1 1 0,0-1 0,16 7 0,23 1 0,-34-7 0,-5-1 0,0 0 0,0 0 0,0 0 0,0 0 0,0 0 0,0 0 0,0-1 0,1 1 0,-1 0 0,0 0 0,0 0 0,0 0 0,0 0 0,0 0 0,0 0 0,0 0 0,0-1 0,0 1 0,0 0 0,0 0 0,0 0 0,0 0 0,0 0 0,0 0 0,1 0 0,-1 0 0,0 0 0,0 0 0,0 0 0,-23-11 0,13 7 0,1 1 0,0 0 0,-1 0 0,-17-1 0,24 4 0,1 0 0,0 0 0,-1 0 0,1-1 0,-1 1 0,1-1 0,0 1 0,-1-1 0,1 0 0,0 1 0,0-1 0,0 0 0,-1-1 0,1 1 0,0 0 0,0-1 0,1 1 0,-1-1 0,-2-2 0,1 0 0,0-1 0,1 1 0,-1-1 0,1 0 0,0 0 0,-2-9 0,-10-25 0,13 38 0,0-1 0,-1 0 0,1 1 0,-1 0 0,1-1 0,-1 1 0,0 0 0,1 0 0,-1 0 0,0 0 0,0 0 0,0 0 0,0 0 0,1 1 0,-5-1 0,6 0 0,-1 1 0,1 0 0,-1 0 0,0-1 0,1 1 0,-1 0 0,0 0 0,1 0 0,-1 0 0,0 0 0,1 0 0,-1 0 0,0 0 0,1 0 0,-1 1 0,0-1 0,1 0 0,-1 0 0,1 0 0,-1 1 0,0-1 0,1 0 0,-1 1 0,1-1 0,-1 1 0,1-1 0,-1 0 0,1 1 0,-1-1 0,1 1 0,0-1 0,-1 1 0,1 0 0,0-1 0,-1 1 0,1-1 0,0 1 0,0 0 0,-1-1 0,1 1 0,0 0 0,0-1 0,0 1 0,0-1 0,0 1 0,0 0 0,0-1 0,0 1 0,0 0 0,1 0 0,-1 0 0,1 0 0,0 0 0,-1-1 0,1 1 0,0 0 0,-1-1 0,1 1 0,0 0 0,0-1 0,0 1 0,0-1 0,-1 1 0,1-1 0,0 0 0,0 1 0,0-1 0,0 0 0,0 0 0,0 0 0,0 0 0,0 1 0,0-1 0,0 0 0,0-1 0,1 1 0,37-1 0,-30 1 0,3-1 0,31 0 0,-42 1 0,1 0 0,-1 0 0,0 0 0,1 1 0,-1-1 0,0 0 0,1 0 0,-1 1 0,0-1 0,0 1 0,1-1 0,-1 1 0,0-1 0,0 1 0,0 0 0,0 0 0,0-1 0,0 1 0,0 0 0,0 0 0,0 0 0,0 0 0,1 2 0,-2-1 0,-1-1 0,0 0 0,1 0 0,-1 0 0,0 1 0,1-1 0,-1 0 0,0 0 0,0 0 0,0 0 0,0 0 0,0 0 0,0-1 0,0 1 0,0 0 0,0 0 0,0-1 0,-1 1 0,1-1 0,0 1 0,0-1 0,-1 1 0,1-1 0,0 0 0,-3 1 0,2-1 0,0 1 0,0-1 0,-1 1 0,1 0 0,0 0 0,0 0 0,0 0 0,1 0 0,-1 1 0,0-1 0,0 1 0,1-1 0,-1 1 0,-2 2 0,1 25 0,4-28 0,-1 1 0,1-1 0,-1 0 0,0 1 0,0-1 0,0 1 0,0-1 0,0 1 0,0-1 0,0 1 0,-1-1 0,1 0 0,0 1 0,-1-1 0,1 1 0,-1-1 0,0 0 0,1 1 0,-1-1 0,0 0 0,0 0 0,0 0 0,0 1 0,0-1 0,0 0 0,0 0 0,0-1 0,0 1 0,0 0 0,-1 0 0,1 0 0,0-1 0,-1 1 0,1-1 0,0 1 0,-1-1 0,1 1 0,-1-1 0,1 0 0,-1 0 0,1 0 0,0 1 0,-4-2 0,-30 14 0,33-12 0,0 1 0,-1-1 0,1 0 0,-1 0 0,1 0 0,-1 0 0,0 0 0,1 0 0,-1-1 0,0 1 0,0-1 0,1 0 0,-1 0 0,-5 0 0,8 0 0,1 0 0,-1 0 0,0 0 0,0-1 0,0 1 0,0 0 0,0 0 0,0 0 0,1 0 0,-1-1 0,0 1 0,0 0 0,0 0 0,0 0 0,0 0 0,0-1 0,0 1 0,0 0 0,0 0 0,0 0 0,0-1 0,0 1 0,0 0 0,0 0 0,0 0 0,0-1 0,0 1 0,0 0 0,0 0 0,0 0 0,0-1 0,0 1 0,0 0 0,0 0 0,0 0 0,0 0 0,-1-1 0,1 1 0,0 0 0,0 0 0,0 0 0,0 0 0,0 0 0,0-1 0,-1 1 0,1 0 0,0 0 0,0 0 0,0 0 0,-1 0 0,1 0 0,0 0 0,0 0 0,0 0 0,0 0 0,-1 0 0,1 0 0,0 0 0,18-3 0,-11 5 0,0-1 0,0 0 0,1 0 0,-1-1 0,0 0 0,0 0 0,0-1 0,0 0 0,0 0 0,0 0 0,0-1 0,0 0 0,0-1 0,0 1 0,-1-1 0,13-8 0,-9 7 0,-14 5 0,3-1 0,-1 1 0,1-1 0,-1 0 0,1 0 0,-1 0 0,1 0 0,-1-1 0,1 1 0,-1 0 0,1-1 0,-1 1 0,1 0 0,-1-1 0,1 0 0,0 1 0,-1-1 0,1 0 0,-2-1 0,-15-19 63,16 19-205,0-1-1,0 0 0,0 1 0,0 0 0,-1-1 0,1 1 1,0 0-1,-1 0 0,-5-3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9:37.068"/>
    </inkml:context>
    <inkml:brush xml:id="br0">
      <inkml:brushProperty name="width" value="0.025" units="cm"/>
      <inkml:brushProperty name="height" value="0.025" units="cm"/>
      <inkml:brushProperty name="color" value="#7CCDEA"/>
    </inkml:brush>
  </inkml:definitions>
  <inkml:trace contextRef="#ctx0" brushRef="#br0">174 92 24575,'-10'0'0,"5"1"0,1-1 0,-1 1 0,1-1 0,-1 0 0,1-1 0,-1 1 0,1-1 0,-1 0 0,1 0 0,0 0 0,-1 0 0,1-1 0,0 0 0,0 0 0,0 0 0,0 0 0,0-1 0,1 0 0,-1 0 0,-6-6 0,7 7 0,0 0 0,0 0 0,0 1 0,0-1 0,-1 1 0,1-1 0,-1 1 0,-4-1 0,7 2 0,-1-1 0,1 1 0,0-1 0,-1 1 0,1 0 0,-1 0 0,1-1 0,0 1 0,-1 0 0,1 0 0,-1 0 0,1 1 0,0-1 0,-1 0 0,1 0 0,0 1 0,-1-1 0,1 1 0,0-1 0,-1 1 0,1 0 0,0-1 0,-2 3 0,3-3 0,0 1 0,1 0 0,-1 0 0,0 0 0,1 0 0,-1 0 0,1-1 0,-1 1 0,1 0 0,-1 0 0,1-1 0,-1 1 0,1 0 0,-1-1 0,1 1 0,0-1 0,0 1 0,-1-1 0,1 1 0,0-1 0,0 1 0,0-1 0,-1 0 0,1 1 0,0-1 0,0 0 0,0 0 0,0 0 0,0 0 0,0 0 0,1 0 0,31 7 0,9-11 0,-29-2 0,-13 6 0,0-1 0,-1 0 0,1 1 0,0-1 0,-1 1 0,1-1 0,-1 1 0,1-1 0,-1 1 0,1 0 0,-1-1 0,1 1 0,-1-1 0,0 1 0,1 0 0,-1 0 0,0-1 0,1 1 0,-1 0 0,1 0 0,-1 0 0,0 0 0,1-1 0,-1 1 0,-1 0 0,-2-1 0,-1 0 0,0 0 0,1 0 0,-1 1 0,0-1 0,0 1 0,-8 1 0,11-1 0,1 0 0,0 0 0,0 1 0,-1-1 0,1 0 0,0 1 0,0-1 0,0 1 0,0-1 0,0 1 0,-1 0 0,1-1 0,0 1 0,0 0 0,1 0 0,-1 0 0,0-1 0,0 1 0,0 0 0,0 0 0,1 0 0,-1 1 0,0-1 0,1 0 0,-1 0 0,1 0 0,0 0 0,-1 0 0,1 1 0,0-1 0,-1 2 0,1-3 0,0 0 0,0 0 0,0 1 0,0-1 0,0 0 0,0 0 0,0 1 0,0-1 0,0 0 0,0 0 0,0 0 0,0 1 0,0-1 0,0 0 0,0 0 0,0 0 0,-1 0 0,1 1 0,0-1 0,0 0 0,0 0 0,0 0 0,0 0 0,-1 1 0,1-1 0,0 0 0,0 0 0,0 0 0,-1 0 0,1 0 0,0 0 0,0 0 0,0 0 0,-1 0 0,1 0 0,0 0 0,0 0 0,0 0 0,-1 0 0,1 0 0,0 0 0,0 0 0,-1 0 0,1 0 0,0 0 0,0 0 0,0 0 0,-1 0 0,1 0 0,0 0 0,0 0 0,0 0 0,0-1 0,-1 1 0,1 0 0,0 0 0,0 0 0,0 0 0,0 0 0,-1-1 0,1 1 0,0 0 0,0 0 0,0 0 0,0-1 0,0 1 0,0 0 0,0 0 0,0-5 0,15 9 0,31 9 0,-40-13 0,-1 1 0,1 0 0,-1 1 0,1-1 0,-1 1 0,0 0 0,0 0 0,8 5 0,-10-6 0,-1 0 0,0 0 0,0 0 0,0 0 0,1-1 0,-1 1 0,0-1 0,1 1 0,-1-1 0,1 0 0,-1 0 0,0 0 0,1-1 0,-1 1 0,0 0 0,1-1 0,-1 1 0,0-1 0,1 0 0,-1 0 0,0 0 0,3-2 0,-4 3 0,0-1 0,0 1 0,0-1 0,0 0 0,0 1 0,0-1 0,0 0 0,0 0 0,0 0 0,0 0 0,0 0 0,0 0 0,-1 0 0,1 0 0,0 0 0,-1 0 0,1 0 0,-1 0 0,1 0 0,-1-1 0,0 1 0,1 0 0,-1 0 0,0-1 0,0 1 0,0 0 0,0-1 0,0 1 0,0 0 0,0 0 0,0-1 0,0 1 0,-1 0 0,1 0 0,-1-1 0,1 1 0,-1 0 0,1 0 0,-1 0 0,-1-2 0,2 2 0,-1 0 0,0 0 0,0 0 0,1 0 0,-1 0 0,0 0 0,0 1 0,0-1 0,0 0 0,1 0 0,-1 1 0,0-1 0,-1 1 0,1-1 0,0 1 0,0-1 0,0 1 0,0 0 0,0 0 0,0-1 0,0 1 0,-1 0 0,1 0 0,0 0 0,0 0 0,0 0 0,0 0 0,-1 1 0,-1-1 0,3 1 0,0-1 0,-1 0 0,1 0 0,0 0 0,0 1 0,-1-1 0,1 0 0,0 0 0,0 1 0,-1-1 0,1 0 0,0 0 0,0 1 0,0-1 0,0 0 0,-1 1 0,1-1 0,0 0 0,0 1 0,0-1 0,0 0 0,0 1 0,0-1 0,0 0 0,0 1 0,0-1 0,0 0 0,0 1 0,0-1 0,0 0 0,0 1 0,16 15 0,-12-15 0,-1-1 0,1 1 0,-1-1 0,1 0 0,0 0 0,-1 0 0,1 0 0,0 0 0,-1-1 0,1 0 0,-1 1 0,1-1 0,-1-1 0,4-1 0,11-4 0,-31 12 0,7-2 0,-1 0 0,1 0 0,0 0 0,0 1 0,0 0 0,1 0 0,-1 0 0,1 1 0,0 0 0,0 0 0,-6 9 0,30-19 0,9-10 0,-24 11 0,-1 3 0,-1 0 0,1-1 0,-1 1 0,0-1 0,0 0 0,0 0 0,0 0 0,0 0 0,0 0 0,-1 0 0,1 0 0,0-1 0,-1 1 0,0-1 0,0 1 0,0-1 0,0 1 0,1-5 0,-6 9 0,1 1 0,-1 0 0,1 0 0,0 1 0,0-1 0,-6 8 0,8-8 0,-1-1 0,1 0 0,0 1 0,0-1 0,0 1 0,1-1 0,-1 1 0,0-1 0,1 1 0,0 0 0,-1-1 0,1 1 0,0 0 0,1 3 0,0-5 0,0 0 0,0 0 0,0 0 0,1 0 0,-1 0 0,0 0 0,1 0 0,-1 0 0,1 0 0,-1-1 0,1 1 0,-1-1 0,1 1 0,0-1 0,-1 0 0,1 1 0,0-1 0,-1 0 0,1 0 0,-1 0 0,1 0 0,0-1 0,2 0 0,8 2 0,-1-2 0,0 0 0,0 0 0,1-1 0,-1-1 0,15-5 0,-26 9 0,-1-1 0,1 1 0,-1-1 0,1 1 0,-1-1 0,0 0 0,1 1 0,-1-1 0,0 0 0,1 0 0,-1 0 0,1 1 0,-1-1 0,0 0 0,0 0 0,1 0 0,-1 0 0,0 0 0,1 0 0,-1 0 0,0 0 0,1-1 0,-1 1 0,0 0 0,1 0 0,-1-1 0,1 1 0,-1 0 0,0 0 0,1-1 0,-1 1 0,1-1 0,-1 1 0,1-1 0,-1 1 0,1-1 0,-1 1 0,1-1 0,-1 1 0,1-1 0,0 1 0,-1-1 0,1 0 0,0 1 0,0-1 0,-1 1 0,1-1 0,0 0 0,0 1 0,0-1 0,0 0 0,0 0 0,0 1 0,0-1 0,0 0 0,0 1 0,0-1 0,0 0 0,0 1 0,1-2 0,-2 3 0,0 1 0,0-1 0,0 1 0,0-1 0,0 1 0,0-1 0,1 1 0,-1 0 0,0 0 0,1-1 0,0 1 0,-1 0 0,1 0 0,0 3 0,0-5 0,0 1 0,0 0 0,0 0 0,1 0 0,-1 0 0,1 0 0,-1-1 0,0 1 0,1 0 0,-1 0 0,1-1 0,-1 1 0,1 0 0,0-1 0,-1 1 0,1 0 0,0-1 0,0 1 0,-1-1 0,3 2 0,0-1 0,0 0 0,1 0 0,-1 0 0,1 0 0,0-1 0,-1 1 0,1-1 0,-1 0 0,1 0 0,0 0 0,-1-1 0,5 0 0,10-2 0,-14 3 0,0 0 0,1-1 0,-1 0 0,0 0 0,1 0 0,-1-1 0,4-1 0,-7 2 0,0 1 0,0-1 0,-1 0 0,1 0 0,0 1 0,-1-1 0,1 0 0,0 0 0,-1 0 0,1 0 0,-1 0 0,0 1 0,1-1 0,-1 0 0,0 0 0,1 0 0,-1 0 0,0 0 0,0 0 0,0 0 0,0 0 0,0-1 0,0 1 0,0 0 0,0 0 0,0 0 0,-1 0 0,1 0 0,0 1 0,-1-1 0,1 0 0,-1 0 0,1 0 0,-1 0 0,1 0 0,-2-1 0,-3-9 0,0-1 0,19 14 0,-8 0 0,-2-1 0,-1 0 0,1 0 0,-1-1 0,1 0 0,-1 1 0,1-1 0,-1 0 0,1-1 0,-1 1 0,1 0 0,-1-1 0,1 0 0,-1 0 0,6-3 0,-7 4 0,-1-1 0,0 0 0,0 0 0,1-1 0,-1 1 0,0 0 0,0 0 0,0 0 0,0-1 0,-1 1 0,1 0 0,0-1 0,-1 1 0,1-1 0,0 1 0,-1-1 0,0 1 0,1-1 0,-1 0 0,0 1 0,0-1 0,0 1 0,0-1 0,0 1 0,0-1 0,0 0 0,-1 1 0,1-1 0,0 1 0,-1-1 0,1 1 0,-1-1 0,0 1 0,-1-3 0,1 3 0,1 0 0,-1 1 0,1-1 0,-1 0 0,0 0 0,1 1 0,-1-1 0,0 1 0,0-1 0,1 1 0,-1-1 0,0 1 0,0-1 0,0 1 0,0 0 0,1-1 0,-1 1 0,0 0 0,0 0 0,0 0 0,0 0 0,0 0 0,-1 0 0,-4-3 0,18-8 0,-5 6-1365,-1 0-5461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9:57.747"/>
    </inkml:context>
    <inkml:brush xml:id="br0">
      <inkml:brushProperty name="width" value="0.025" units="cm"/>
      <inkml:brushProperty name="height" value="0.025" units="cm"/>
      <inkml:brushProperty name="color" value="#00A0D7"/>
    </inkml:brush>
  </inkml:definitions>
  <inkml:trace contextRef="#ctx0" brushRef="#br0">38 501 24575,'-7'-39'0,"6"35"0,-1-1 0,1 0 0,0 1 0,0-1 0,1 0 0,-1 0 0,1 1 0,0-1 0,0 0 0,2-7 0,0 9 0,0 1 0,0 0 0,0 0 0,0 0 0,0 0 0,0 0 0,1 0 0,-1 1 0,1-1 0,-1 1 0,1 0 0,0 0 0,-1 0 0,1 0 0,4-1 0,14-7 0,-21 8 0,0 1 0,0-1 0,-1 1 0,1-1 0,0 1 0,-1 0 0,1-1 0,0 1 0,-1 0 0,1-1 0,-1 1 0,1 0 0,0-1 0,-1 1 0,1 0 0,-1-1 0,1 1 0,-1 0 0,1 0 0,-1 0 0,1 0 0,-1 0 0,1-1 0,-1 1 0,1 0 0,-1 0 0,0 0 0,1 0 0,-1 0 0,1 1 0,-1-1 0,1 0 0,-1 0 0,1 0 0,-1 0 0,1 1 0,-1-1 0,1 0 0,-1 0 0,1 1 0,0-1 0,-1 0 0,1 1 0,-1-1 0,1 0 0,0 1 0,-1-1 0,1 1 0,0-1 0,-1 0 0,1 1 0,0-1 0,0 1 0,0-1 0,-1 2 0,1 2 0,-1 1 0,1-1 0,0 0 0,1 1 0,-1-1 0,1 0 0,1 6 0,-1-8 0,0 1 0,-1 0 0,1 0 0,-1-1 0,1 1 0,-1 0 0,0 0 0,0-1 0,0 1 0,0 0 0,-1 0 0,1 0 0,-1-1 0,1 1 0,-3 5 0,2-8 0,1 1 0,-1 0 0,1-1 0,-1 1 0,1-1 0,-1 1 0,1-1 0,-1 1 0,0-1 0,1 1 0,-1-1 0,0 1 0,1-1 0,-1 0 0,0 0 0,0 1 0,1-1 0,-1 0 0,0 0 0,0 0 0,1 0 0,-1 0 0,0 0 0,0 0 0,0 0 0,1 0 0,-1 0 0,0 0 0,0 0 0,1 0 0,-1-1 0,0 1 0,0 0 0,1-1 0,-1 1 0,0-1 0,1 1 0,-1 0 0,0-1 0,1 1 0,-1-1 0,1 0 0,-1 1 0,1-1 0,-1 1 0,1-1 0,0 0 0,-1 0 0,1 1 0,0-1 0,-1 0 0,1 1 0,0-1 0,0 0 0,-1 0 0,1 0 0,0 1 0,0-1 0,0-1 0,-8-56 0,8 50 0,-2-15 0,1 11 0,-3 36 0,-14 27 0,61-80 0,-5 5 0,-36 21 0,0 0 0,-1-1 0,1 1 0,-1 0 0,0-1 0,0 0 0,0 1 0,-1-1 0,1 0 0,-1 1 0,0-1 0,0 0 0,0 1 0,0-1 0,-1 0 0,0 1 0,1-1 0,-1 1 0,-1-1 0,-1-5 0,3 9 0,-1 0 0,1 0 0,0-1 0,0 1 0,0 0 0,-1 0 0,1-1 0,0 1 0,0 0 0,-1 0 0,1-1 0,0 1 0,-1 0 0,1 0 0,0 0 0,-1 0 0,1 0 0,0-1 0,-1 1 0,1 0 0,0 0 0,-1 0 0,1 0 0,0 0 0,-1 0 0,1 0 0,0 0 0,-1 0 0,1 0 0,0 1 0,-1-1 0,1 0 0,0 0 0,-1 0 0,1 0 0,0 0 0,-1 1 0,1-1 0,-9 15 0,1 20 0,9-32 0,-1 1 0,0 0 0,0 0 0,0 0 0,0 0 0,0-1 0,-1 1 0,0 0 0,0 0 0,0 0 0,0-1 0,0 1 0,-1-1 0,0 1 0,0-1 0,0 0 0,0 1 0,0-1 0,0 0 0,-1 0 0,-5 5 0,-7 12 0,15-20 0,1 0 0,-1 0 0,0 0 0,0 1 0,0-1 0,1 0 0,-1 0 0,0 0 0,0 0 0,0 1 0,1-1 0,-1 0 0,0 0 0,0 0 0,1 0 0,-1 0 0,0 0 0,0 0 0,1 0 0,-1 0 0,0 0 0,0 0 0,1 0 0,-1 0 0,0 0 0,0 0 0,1 0 0,-1 0 0,0 0 0,0 0 0,1 0 0,-1 0 0,0 0 0,0 0 0,1-1 0,-1 1 0,0 0 0,0 0 0,0 0 0,1 0 0,-1-1 0,4-1 0,0 0 0,-1 0 0,1 0 0,0-1 0,-1 0 0,0 1 0,1-1 0,-1 0 0,4-6 0,0-3 0,-20 31 0,2-3 0,24-33 0,-6 3 0,-20 32 0,-10-10 0,15-6 0,19-3 0,-9 1 0,-1-1 0,0 1 0,1 0 0,-1-1 0,1 1 0,-1-1 0,0 1 0,1-1 0,-1 0 0,0 1 0,0-1 0,1 0 0,-1 0 0,0 0 0,0 0 0,0 0 0,0 0 0,0 0 0,0 0 0,0-1 0,-1 1 0,1 0 0,1-3 0,3-35 0,-5 36 0,0 1 0,0-1 0,0 0 0,0 0 0,0 0 0,1 0 0,-1 0 0,1 0 0,0 1 0,0-1 0,0 0 0,0 0 0,0 1 0,1-1 0,-1 1 0,1-1 0,-1 1 0,1 0 0,3-3 0,1 0 0,1-1 0,-1 1 0,0-1 0,-1 0 0,1 0 0,-1-1 0,0 0 0,-1 0 0,0 0 0,0 0 0,0-1 0,-1 1 0,0-1 0,0 0 0,-1 0 0,0 0 0,-1 0 0,0 0 0,1-11 0,-2 17 0,0 0 0,-1 0 0,1-1 0,0 1 0,-1 0 0,1 0 0,-1 0 0,0 0 0,0 0 0,1 0 0,-1 0 0,-1 1 0,1-1 0,0 0 0,0 0 0,-1 1 0,1-1 0,-3-2 0,-36-21 0,35 22 0,0 0 0,0 1 0,0-2 0,0 1 0,0-1 0,0 1 0,1-1 0,-6-8 0,9 12 0,0 0 0,1-1 0,-1 1 0,1 0 0,-1-1 0,1 1 0,-1-1 0,1 1 0,0-1 0,-1 0 0,1 1 0,-1-1 0,1 1 0,0-1 0,0 0 0,-1 1 0,1-1 0,0 1 0,0-1 0,0 0 0,0 1 0,0-1 0,0 0 0,0 1 0,0-1 0,0 0 0,0 1 0,0-1 0,0 0 0,0 1 0,0-1 0,1 0 0,-1 1 0,0-1 0,1 0 0,25 4 0,-11 0 0,-14-3 0,1 0 0,-1 0 0,0 1 0,1-1 0,-1 1 0,0-1 0,1 1 0,-1-1 0,0 1 0,0 0 0,0-1 0,0 1 0,1 0 0,-1 0 0,0 0 0,-1 0 0,1 0 0,0 0 0,0 0 0,0 0 0,0 0 0,-1 0 0,1 1 0,-1-1 0,1 0 0,-1 1 0,1-1 0,-1 0 0,0 1 0,1-1 0,-1 0 0,0 1 0,0-1 0,0 0 0,0 2 0,4 22 0,0-41 0,-7 7 0,-6 19 0,6-2 0,1-1 0,-1 0 0,1 1 0,1-1 0,-1 1 0,1-1 0,1 1 0,-1 0 0,1 0 0,0-1 0,1 1 0,0 0 0,4 13 0,-5-21 0,1 0 0,-1-1 0,1 1 0,-1 0 0,1 0 0,-1-1 0,1 1 0,-1 0 0,0 0 0,1-1 0,-1 1 0,1-1 0,-1 1 0,0 0 0,1-1 0,-1 1 0,0-1 0,1 1 0,-1-1 0,0 1 0,0-1 0,0 1 0,1-1 0,-1 1 0,0-1 0,0 1 0,0-1 0,0 1 0,0-1 0,0 1 0,0-1 0,0 1 0,0-1 0,0 0 0,6-26 0,-5-20 0,-1 44 0,0 6 0,-1 26 0,-1-9 0,-4-16 0,-13-27 0,-1-3 0,19 25 0,0 0 0,0 0 0,0 0 0,0 0 0,0 0 0,0 0 0,-1 0 0,1 0 0,0 0 0,-1 1 0,1-1 0,0 1 0,-1-1 0,1 1 0,-1-1 0,1 1 0,-1 0 0,1 0 0,-1-1 0,1 1 0,-1 0 0,-1 1 0,-1 0 0,1 1 0,0-1 0,0 1 0,0 0 0,0-1 0,0 2 0,0-1 0,-4 4 0,7-6 0,0 0 0,1 0 0,-1 0 0,0 0 0,0 0 0,0 0 0,0 0 0,0 0 0,0 0 0,0 0 0,0 0 0,0 0 0,0 0 0,0 0 0,0 1 0,0-1 0,1 0 0,-1 0 0,0 0 0,0 0 0,0 0 0,0 0 0,0 0 0,0 0 0,0 0 0,0 0 0,0 0 0,0 0 0,0 0 0,0 0 0,0 0 0,0 0 0,0 1 0,0-1 0,0 0 0,0 0 0,0 0 0,0 0 0,0 0 0,0 0 0,0 0 0,0 0 0,0 0 0,0 0 0,0 0 0,0 0 0,0 0 0,0 1 0,0-1 0,0 0 0,0 0 0,0 0 0,0 0 0,0 0 0,0 0 0,12-2 0,14-8 0,-24 9 0,1 1 0,-1-1 0,0-1 0,-1 1 0,1 0 0,0 0 0,0-1 0,0 1 0,-1-1 0,1 0 0,-1 1 0,1-1 0,-1 0 0,0 0 0,0 0 0,0 0 0,0 0 0,0 0 0,0 0 0,0 0 0,-1 0 0,1 0 0,-1-1 0,1 1 0,-1-5 0,1 1 0,0 4 0,0 1 0,-1-1 0,1 0 0,0 1 0,0-1 0,1 0 0,-1 1 0,0-1 0,0 1 0,1-1 0,-1 1 0,1 0 0,-1 0 0,1 0 0,0 0 0,-1 0 0,3-1 0,-1-1 0,-19 5 0,13-1 0,1-1 0,0 0 0,-1 1 0,1-1 0,0 1 0,0-1 0,0 1 0,0 0 0,0 0 0,0 0 0,0 0 0,0 0 0,0 0 0,1 0 0,-1 1 0,0-1 0,1 1 0,-1-1 0,1 1 0,0 0 0,-1-1 0,1 1 0,-2 4 0,3-5 0,0 1 0,0 0 0,0-1 0,0 1 0,0-1 0,0 1 0,1-1 0,-1 1 0,1-1 0,-1 1 0,1-1 0,0 1 0,-1-1 0,1 0 0,0 1 0,0-1 0,0 0 0,0 0 0,0 0 0,0 0 0,0 0 0,0 0 0,1 0 0,-1 0 0,0 0 0,0 0 0,1 0 0,-1-1 0,1 1 0,-1-1 0,1 1 0,-1-1 0,3 1 0,19 0 0,-15 0 0,-6 20 0,2 14 0,1-31 0,2-22 0,-6 8 0,0 0 0,0 0 0,-1-1 0,0 1 0,0 0 0,-1 0 0,-4-17 0,-2-25 0,6 60 0,0 0 0,-1 0 0,0-1 0,-1 1 0,1 0 0,-1-1 0,-1 0 0,0 1 0,0-1 0,0-1 0,-1 1 0,1-1 0,-2 0 0,1 0 0,-1 0 0,-6 5 0,11-10-99,0-1 68,1 0 0,-1 0 0,1 0 0,-1 1 0,1-1 1,-1 0-1,1 0 0,-1 1 0,1-1 0,0 0 0,-1 0 0,1 1 0,-1-1 1,1 1-1,0-1 0,-1 0 0,1 1 0,0-1 0,-1 1 0,1-1 0,0 1 1,0-1-1,0 0 0,-1 1 0,1-1 0,0 1 0,0-1 0,0 1 0,0-1 1,0 1-1,0 0 0,0-1 0,0 1 0,0-1 0,0 1 0,0-1 0,0 1 1,0-1-1,1 1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40:49.017"/>
    </inkml:context>
    <inkml:brush xml:id="br0">
      <inkml:brushProperty name="width" value="0.025" units="cm"/>
      <inkml:brushProperty name="height" value="0.025" units="cm"/>
      <inkml:brushProperty name="color" value="#0091C4"/>
    </inkml:brush>
  </inkml:definitions>
  <inkml:trace contextRef="#ctx0" brushRef="#br0">70 124 24575,'1'5'0,"0"-1"0,0 1 0,0-1 0,1 1 0,0-1 0,0 1 0,0-1 0,0 0 0,0 0 0,1 0 0,0 0 0,0 0 0,0-1 0,0 1 0,1-1 0,-1 0 0,1 0 0,0 0 0,0-1 0,8 5 0,-12-7 0,1 0 0,0 0 0,0-1 0,0 1 0,0 0 0,-1 0 0,1-1 0,0 1 0,0-1 0,-1 1 0,1 0 0,0-1 0,0 1 0,-1-1 0,1 0 0,-1 1 0,1-1 0,0 1 0,-1-1 0,1 0 0,-1 0 0,0 1 0,1-1 0,-1 0 0,0 0 0,1 1 0,-1-1 0,0 0 0,0 0 0,1 0 0,-1 0 0,0 1 0,0-1 0,0 0 0,0 0 0,0 0 0,-1-1 0,2 0 0,-1 0 0,0 1 0,0-1 0,0 1 0,0-1 0,0 0 0,0 1 0,-1-1 0,1 0 0,0 1 0,-1-1 0,1 1 0,-1-1 0,0 1 0,1-1 0,-1 1 0,0 0 0,0-1 0,0 1 0,0 0 0,0-1 0,-2-1 0,-3 1 0,0 0 0,0 0 0,0 0 0,-1 1 0,1 0 0,0 0 0,-1 1 0,-9 0 0,13 0 0,1 0 0,-1 0 0,0 0 0,0 0 0,1 1 0,-1 0 0,0-1 0,1 1 0,-1 0 0,0 0 0,1 1 0,0-1 0,-1 0 0,1 1 0,0-1 0,-1 1 0,1 0 0,0 0 0,0 0 0,0 0 0,-2 4 0,4-6 0,0 0 0,-1 0 0,1 1 0,0-1 0,0 0 0,0 0 0,0 1 0,-1-1 0,1 0 0,0 1 0,0-1 0,0 0 0,0 0 0,0 1 0,0-1 0,0 0 0,0 1 0,0-1 0,0 0 0,0 1 0,0-1 0,0 0 0,0 1 0,0-1 0,0 0 0,0 1 0,0-1 0,0 0 0,1 0 0,-1 1 0,0-1 0,0 0 0,0 0 0,0 1 0,1-1 0,-1 0 0,0 0 0,0 1 0,1-1 0,14 0 0,17-12 0,-27 8 0,0-1 0,0 0 0,0 0 0,-1 0 0,0 0 0,0-1 0,0 0 0,-1 1 0,0-1 0,0-1 0,-1 1 0,3-9 0,-5 14 0,-1 0 0,0 0 0,1 0 0,-1 0 0,0 0 0,0 0 0,0 0 0,0 1 0,0-1 0,0 0 0,0 1 0,0-1 0,0 0 0,0 1 0,0 0 0,0-1 0,0 1 0,0-1 0,-1 1 0,1 0 0,0 0 0,0 0 0,0 0 0,-1 0 0,0 0 0,-39-3 0,39 3 0,2 0 0,-1 0 0,0-1 0,1 1 0,-1 0 0,0 0 0,1 0 0,-1 0 0,1 0 0,-1 0 0,0 1 0,1-1 0,-1 0 0,0 0 0,1 0 0,-1 1 0,1-1 0,-1 0 0,1 0 0,-1 1 0,1-1 0,-1 1 0,1-1 0,-1 0 0,1 1 0,-1-1 0,1 1 0,-1-1 0,1 1 0,0-1 0,-1 1 0,1 0 0,0-1 0,0 1 0,-1-1 0,1 1 0,0 0 0,0-1 0,0 1 0,0 0 0,0 0 0,0 0 0,0-1 0,1 1 0,-1 0 0,0-1 0,1 1 0,-1-1 0,1 1 0,-1 0 0,1-1 0,-1 1 0,1-1 0,-1 1 0,1-1 0,-1 0 0,1 1 0,0-1 0,-1 1 0,1-1 0,0 0 0,-1 0 0,1 1 0,0-1 0,0 0 0,-1 0 0,1 0 0,0 0 0,-1 0 0,1 0 0,0 0 0,0 0 0,-1 0 0,1 0 0,0 0 0,1-1 0,4 0 0,1 0 0,-1-1 0,1 0 0,-1 0 0,0-1 0,0 1 0,0-1 0,0-1 0,0 1 0,-1-1 0,1 0 0,-1 0 0,0-1 0,0 0 0,-1 1 0,0-1 0,1-1 0,-2 1 0,1-1 0,3-7 0,-8 7 0,-10 8 0,-11 9 0,17-4 0,0 0 0,1 1 0,0-1 0,1 1 0,-1 0 0,1 0 0,1 0 0,0 0 0,-2 16 0,-6 78 0,10-100 0,-1-1 0,1-1 0,0 0 0,0 0 0,0 1 0,0-1 0,0 0 0,0 1 0,-1-1 0,1 0 0,0 1 0,0-1 0,0 0 0,0 0 0,0 1 0,0-1 0,0 0 0,0 1 0,1-1 0,-1 0 0,0 0 0,0 1 0,0-1 0,0 0 0,0 1 0,0-1 0,0 0 0,1 0 0,-1 1 0,0-1 0,0 0 0,0 0 0,1 0 0,-1 1 0,0-1 0,0 0 0,1 0 0,-1 0 0,0 1 0,0-1 0,1 0 0,-1 0 0,11-11 0,15-33 0,-20 35 0,9-15 0,-11 21 0,-1 0 0,0-1 0,-1 0 0,1 0 0,-1 1 0,1-2 0,-1 1 0,0 0 0,-1 0 0,1-1 0,-1 1 0,0-1 0,0 1 0,0-1 0,0 1 0,-1-1 0,0 0 0,0 1 0,0-1 0,-2-8 0,2 13 0,0 0 0,0-1 0,0 1 0,0 0 0,-1-1 0,1 1 0,0 0 0,0 0 0,0-1 0,0 1 0,0 0 0,-1-1 0,1 1 0,0 0 0,0 0 0,0-1 0,-1 1 0,1 0 0,0 0 0,0 0 0,-1-1 0,1 1 0,0 0 0,-1 0 0,1 0 0,0 0 0,-1 0 0,1 0 0,0-1 0,0 1 0,-1 0 0,1 0 0,0 0 0,-1 0 0,1 0 0,0 0 0,-1 0 0,1 0 0,0 1 0,-1-1 0,1 0 0,-1 0 0,-15 13 0,-10 26 0,25-37 0,-8 12 0,2 0 0,0 1 0,-9 25 0,14-33 0,0 0 0,0 0 0,1 1 0,0-1 0,0 0 0,0 1 0,1-1 0,0 1 0,1-1 0,1 10 0,-2-17 0,0 0 0,0 1 0,0-1 0,0 1 0,0-1 0,0 1 0,0-1 0,0 0 0,1 1 0,-1-1 0,0 1 0,0-1 0,0 0 0,1 1 0,-1-1 0,0 0 0,0 1 0,1-1 0,-1 0 0,0 1 0,0-1 0,1 0 0,-1 1 0,0-1 0,1 0 0,-1 0 0,1 0 0,-1 1 0,0-1 0,1 0 0,-1 0 0,1 0 0,-1 0 0,0 0 0,1 0 0,-1 0 0,1 0 0,-1 0 0,1 0 0,15-13 0,5-27 0,-20 36 0,1 0 0,0 0 0,0-1 0,0 1 0,1 0 0,-1 1 0,1-1 0,0 0 0,3-3 0,-2 4 0,-1-1 0,0 0 0,0 0 0,-1 0 0,1 0 0,-1 0 0,2-5 0,-4 8 0,0 0 0,0 0 0,0 0 0,0 0 0,0 0 0,0 0 0,-1 0 0,1 0 0,0 0 0,-1 1 0,1-1 0,-1 0 0,1 0 0,-1 0 0,1 1 0,-1-1 0,1 0 0,-1 1 0,0-1 0,1 0 0,-1 1 0,0-1 0,0 1 0,0-1 0,1 1 0,-1-1 0,0 1 0,0 0 0,0-1 0,0 1 0,0 0 0,0 0 0,0-1 0,1 1 0,-1 0 0,0 0 0,0 0 0,0 0 0,-1 1 0,-41-4 0,43 3 0,-2 0 0,0 0 0,0 0 0,0 0 0,0 1 0,0-1 0,0 1 0,0-1 0,0 1 0,0 0 0,1-1 0,-1 1 0,0 0 0,0 0 0,1 0 0,-1 1 0,1-1 0,-1 0 0,1 0 0,0 1 0,-1-1 0,1 1 0,0-1 0,0 1 0,0 0 0,0-1 0,0 1 0,0 0 0,1 0 0,-1 0 0,0 0 0,1 0 0,0-1 0,-1 1 0,1 0 0,0 0 0,0 0 0,0 0 0,0 0 0,0 0 0,1 0 0,-1 0 0,1 0 0,-1 0 0,1 0 0,-1-1 0,1 1 0,0 0 0,0 0 0,2 2 0,-1-2 0,-1 0 0,1 0 0,-1 0 0,1-1 0,0 1 0,0-1 0,0 1 0,0-1 0,0 0 0,0 0 0,0 0 0,1 0 0,-1 0 0,0 0 0,1 0 0,-1-1 0,0 1 0,1-1 0,-1 0 0,0 0 0,1 0 0,-1 0 0,1 0 0,-1 0 0,4-1 0,-4 0 0,0 1 0,-1 0 0,1-1 0,0 1 0,0-1 0,-1 1 0,1-1 0,0 0 0,-1 0 0,1 0 0,-1 0 0,1 0 0,-1 0 0,0 0 0,1 0 0,-1 0 0,0-1 0,0 1 0,0-1 0,0 1 0,0-1 0,0 1 0,0-1 0,0 1 0,0-1 0,-1 0 0,1 0 0,-1 1 0,0-1 0,1 0 0,-1 0 0,0 1 0,0-1 0,0-2 0,0 9 0,-1 0 0,0 0 0,0 0 0,0 0 0,0 0 0,-1-1 0,0 1 0,-3 6 0,-6 19 0,20-56 0,-4 16 0,-1-1 0,0 0 0,-1 0 0,2-16 0,-1-3 0,-2 24 0,-1-1 0,0 1 0,0-1 0,-1 0 0,0 0 0,0 0 0,0 1 0,-1-1 0,-1-7 0,1 14 0,1-1 0,0 1 0,0-1 0,0 0 0,-1 1 0,1-1 0,0 1 0,-1-1 0,1 1 0,0-1 0,-1 1 0,1-1 0,-1 1 0,1-1 0,0 1 0,-1 0 0,0-1 0,1 1 0,-1 0 0,1-1 0,-1 1 0,1 0 0,-1 0 0,1-1 0,-1 1 0,0 0 0,1 0 0,-1 0 0,0 0 0,1 0 0,-1 0 0,1 0 0,-1 0 0,0 0 0,1 0 0,-1 0 0,0 0 0,1 1 0,-1-1 0,1 0 0,-1 0 0,1 1 0,-2-1 0,1 1 0,0 0 0,-1 0 0,1 0 0,0-1 0,0 1 0,0 0 0,0 0 0,0 0 0,0 1 0,1-1 0,-1 0 0,0 0 0,1 0 0,-1 1 0,0-1 0,1 0 0,-1 1 0,1-1 0,-1 2 0,1 8 0,-1 15 0,-1 0 0,-1 1 0,-12 46 0,4-40 0,5-16 0,1-1 0,1 1 0,0 0 0,1 0 0,-2 32 0,5-43 0,-2 1 0,1 0 0,-1-1 0,0 1 0,0-1 0,-1 0 0,1 0 0,-2 0 0,1 0 0,0 0 0,-1-1 0,0 1 0,-1-1 0,1 0 0,-1-1 0,0 1 0,0-1 0,-8 6 0,16-15 0,0-1 0,0 1 0,-1 0 0,0-1 0,0 1 0,0-1 0,-1 0 0,1 0 0,-1 0 0,0-10 0,12-41 0,-22 75 0,-17 38 0,24-53 0,1 1 0,0-1 0,0 1 0,1 0 0,-1-1 0,1 1 0,0 0 0,0 0 0,0-1 0,0 1 0,0 0 0,1-1 0,0 1 0,1 4 0,-2-7 0,0 0 0,1-1 0,-1 1 0,0-1 0,0 1 0,1-1 0,-1 1 0,0-1 0,1 1 0,-1-1 0,1 1 0,-1-1 0,0 1 0,1-1 0,-1 0 0,1 1 0,-1-1 0,1 0 0,0 1 0,-1-1 0,1 0 0,-1 0 0,1 1 0,-1-1 0,1 0 0,0 0 0,-1 0 0,1 0 0,-1 0 0,2 0 0,18-11 0,11-26 0,-30 36 0,9-8 0,-15 28 0,-18 30 0,59-121 0,-30 64 0,-3 5 0,-1-1 0,1 0 0,0 1 0,-1-1 0,0 0 0,0 0 0,0 0 0,-1-1 0,1 1 0,-1 0 0,0 0 0,0-1 0,0-8 0,-5 16 0,-1 0 0,1 0 0,0 1 0,1-1 0,-1 1 0,0 0 0,1 0 0,-4 4 0,7-7 0,0-1 0,0 0 0,0 1 0,0-1 0,0 0 0,0 1 0,0-1 0,0 0 0,0 1 0,0-1 0,0 0 0,-1 0 0,1 1 0,0-1 0,0 0 0,0 1 0,-1-1 0,1 0 0,0 0 0,0 0 0,-1 1 0,1-1 0,0 0 0,0 0 0,-1 0 0,1 0 0,0 1 0,-1-1 0,1 0 0,0 0 0,-1 0 0,1 0 0,0 0 0,0 0 0,-1 0 0,1 0 0,0 0 0,-1 0 0,1 0 0,0 0 0,-1 0 0,1 0 0,0 0 0,-1 0 0,1 0 0,0-1 0,-1 1 0,1 0 0,-1-20 0,12-30 0,-10 49 0,0-1 0,0 0 0,0 1 0,-1-1 0,1 0 0,-1 0 0,1 1 0,-1-1 0,0 0 0,1 0 0,-1 0 0,0 0 0,0 0 0,0 0 0,-1 1 0,1-1 0,0 0 0,-1 0 0,1 0 0,-2-3 0,0 4 0,0 0 0,1-1 0,-1 1 0,0 0 0,0 0 0,0 0 0,0 0 0,0 0 0,0 0 0,0 1 0,-1-1 0,1 1 0,0-1 0,0 1 0,0 0 0,-1 0 0,1 0 0,-3 1 0,4-1 0,1 0 0,-1 0 0,1 0 0,-1 0 0,0 1 0,1-1 0,-1 0 0,1 0 0,0 1 0,-1-1 0,1 1 0,-1-1 0,1 0 0,-1 1 0,1-1 0,0 1 0,-1-1 0,1 1 0,0-1 0,-1 1 0,1-1 0,0 1 0,0-1 0,0 1 0,-1-1 0,1 1 0,0-1 0,0 1 0,0 0 0,0-1 0,0 1 0,0-1 0,0 1 0,0-1 0,0 1 0,0 0 0,1-1 0,-1 1 0,0-1 0,0 1 0,0-1 0,1 1 0,-1-1 0,0 1 0,1-1 0,-1 1 0,0-1 0,1 0 0,-1 1 0,1-1 0,-1 1 0,1-1 0,1 5 0,-5-6 0,-5-5 0,-4-5 0,23 7 0,3 2 0,-1-2 0,1 0 0,0-1 0,-1-1 0,17-9 0,-15 7 0,-1 1 0,2 1 0,17-6 0,-16 5 0,-16-2 0,-2 9 0,0-1 0,0 1 0,0-1 0,0 1 0,0 0 0,0-1 0,0 1 0,0 0 0,0 0 0,0 0 0,0-1 0,-1 1 0,1 0 0,0 1 0,0-1 0,0 0 0,0 0 0,0 0 0,0 1 0,0-1 0,0 0 0,0 1 0,0-1 0,0 1 0,-2 0 0,-4 3 0,0-1 0,1 1 0,-1 0 0,1 1 0,0-1 0,0 1 0,0 1 0,1-1 0,0 1 0,0 0 0,0 0 0,1 0 0,0 1 0,0-1 0,0 1 0,1 0 0,0 0 0,1 1 0,-1-1 0,2 0 0,-1 1 0,1-1 0,0 1 0,0 13 0,0-16 0,1 0 0,-1 0 0,1-1 0,-1 1 0,-1-1 0,1 1 0,-1-1 0,1 1 0,-1-1 0,-1 0 0,1 0 0,-5 7 0,3-6 0,1 0 0,0 0 0,0 0 0,1 1 0,0-1 0,-3 12 0,4-17 0,1 0 0,0 1 0,-1-1 0,1 1 0,0-1 0,0 1 0,-1-1 0,1 1 0,0-1 0,0 1 0,0-1 0,0 1 0,0-1 0,0 1 0,0-1 0,0 1 0,0-1 0,0 1 0,0-1 0,0 1 0,0-1 0,0 1 0,1-1 0,-1 1 0,0-1 0,0 1 0,0-1 0,1 1 0,-1-1 0,0 1 0,1-1 0,-1 0 0,0 1 0,1-1 0,-1 0 0,0 1 0,1-1 0,-1 0 0,1 1 0,-1-1 0,1 0 0,-1 0 0,1 1 0,-1-1 0,1 0 0,-1 0 0,1 0 0,-1 0 0,1 0 0,-1 0 0,1 0 0,-1 0 0,1 0 0,-1 0 0,1 0 0,-1 0 0,1 0 0,-1 0 0,1-1 0,-1 1 0,1 0 0,-1 0 0,1 0 0,0-1 0,1 0 0,1 0 0,-1-1 0,1 1 0,-1-1 0,0 0 0,0 0 0,1 1 0,-1-1 0,-1-1 0,1 1 0,2-2 0,-3 2 0,0 1 0,-1-1 0,1 0 0,0 0 0,-1 1 0,1-1 0,-1 0 0,1 0 0,-1 1 0,0-1 0,1 0 0,-1 0 0,0 0 0,-1 0 0,1 1 0,0-1 0,0 0 0,-1-2 0,0 4 0,1-1 0,0 1 0,0 0 0,0 0 0,0 0 0,0-1 0,-1 1 0,1 0 0,0 0 0,0 0 0,0-1 0,-1 1 0,1 0 0,0 0 0,0 0 0,-1 0 0,1 0 0,0 0 0,0 0 0,-1 0 0,1 0 0,0 0 0,0-1 0,-1 1 0,1 0 0,0 0 0,0 0 0,-1 1 0,1-1 0,0 0 0,0 0 0,-1 0 0,1 0 0,0 0 0,0 0 0,0 0 0,-1 0 0,1 1 0,-14 16 0,11-10 0,-11 27 0,38-50 0,-13 6 0,-19 15 0,5-3 0,-10 9 0,13-11 0,-1 0 0,1 0 0,0 0 0,0 0 0,0 0 0,-1 1 0,1-1 0,0 0 0,0 0 0,0 0 0,0 1 0,-1-1 0,1 0 0,0 0 0,0 0 0,0 1 0,0-1 0,0 0 0,0 0 0,0 0 0,0 1 0,0-1 0,-1 0 0,1 0 0,0 1 0,0-1 0,0 0 0,0 0 0,1 1 0,-1-1 0,0 0 0,0 0 0,0 1 0,0-1 0,0 0 0,0 0 0,0 1 0,0-1 0,0 0 0,1 0 0,-1 0 0,0 1 0,0-1 0,0 0 0,0 0 0,1 0 0,-1 0 0,0 1 0,0-1 0,1 0 0,-4 1 0,0 1 0,7-11 0,4-3 0,18-26 0,26-55 0,-47 85 0,-2-1 0,1 0 0,-1 0 0,3-17 0,-6 23 0,1 1 0,-1-1 0,0 0 0,1 1 0,-1-1 0,-1 0 0,1 1 0,0-1 0,-1 0 0,1 1 0,-1-1 0,0 1 0,0-1 0,0 1 0,0-1 0,0 1 0,0 0 0,-1-1 0,1 1 0,-1 0 0,0 0 0,-2-2 0,4 3 0,-1 1 0,1-1 0,-1 1 0,1 0 0,-1-1 0,1 1 0,-1 0 0,1 0 0,-1-1 0,1 1 0,-1 0 0,0 0 0,1 0 0,-1 0 0,1 0 0,-1 0 0,1 0 0,-1 0 0,0 0 0,1 0 0,-1 0 0,1 0 0,-1 0 0,1 0 0,-1 0 0,0 1 0,1-1 0,-1 0 0,1 0 0,-1 1 0,1-1 0,-1 1 0,-13 20 0,12-16 0,0 1 0,0-1 0,1 1 0,-1 0 0,1-1 0,0 10 0,1-16 0,0 1 0,1 0 0,-1 0 0,0-1 0,0 1 0,1 0 0,-1 0 0,0-1 0,0 1 0,1 0 0,-1 0 0,0 0 0,1-1 0,-1 1 0,0 0 0,1 0 0,-1 0 0,0 0 0,1 0 0,-1 0 0,0 0 0,1 0 0,-1 0 0,0 0 0,1 0 0,-1 0 0,1 0 0,-1 0 0,0 0 0,1 0 0,-1 0 0,0 0 0,1 0 0,-1 0 0,0 1 0,1-1 0,-1 0 0,0 0 0,0 0 0,1 1 0,-1-1 0,0 0 0,0 0 0,1 1 0,-1-1 0,0 0 0,0 1 0,0-1 0,1 0 0,-1 1 0,0-1 0,0 0 0,0 1 0,0-1 0,0 0 0,0 1 0,0-1 0,0 0 0,0 1 0,0-1 0,0 0 0,0 1 0,0-1 0,0 0 0,0 1 0,0-1 0,0 1 0,13-27 0,-12 4 0,-1 18 0,0 0 0,0 0 0,0 1 0,0-1 0,1 0 0,0 0 0,-1 0 0,1 0 0,1 1 0,-1-1 0,0 0 0,1 1 0,0-1 0,0 1 0,0-1 0,0 1 0,1 0 0,-1 0 0,1 0 0,3-3 0,-3 3 0,-1-1 0,0 1 0,1-1 0,-2 0 0,1 0 0,0 0 0,-1 0 0,0 0 0,0 0 0,0 0 0,0 0 0,-1 0 0,0-1 0,0-4 0,-11 50 0,7-34 0,2 0 0,-1 1 0,1-1 0,0 1 0,-1 12 0,2-8 0,-1-1 0,-1 1 0,0-1 0,0 1 0,-1-1 0,-1 0 0,0-1 0,0 1 0,-1-1 0,-11 14 0,6-7 0,1 0 0,-11 26 0,-5 41 0,26-83 0,0-1 0,0 0 0,0 1 0,0-1 0,0 1 0,0-1 0,0 1 0,0-1 0,0 1 0,0-1 0,0 1 0,0-1 0,1 1 0,-1-1 0,0 0 0,0 1 0,1-1 0,-1 1 0,0-1 0,0 0 0,1 1 0,-1-1 0,0 0 0,1 1 0,-1-1 0,1 0 0,-1 1 0,0-1 0,1 0 0,-1 0 0,1 0 0,-1 0 0,1 1 0,-1-1 0,1 0 0,-1 0 0,1 0 0,-1 0 0,1 0 0,-1 0 0,1 0 0,-1 0 0,0 0 0,1 0 0,-1 0 0,1 0 0,-1-1 0,1 1 0,-1 0 0,1 0 0,-1 0 0,0-1 0,1 1 0,-1 0 0,1 0 0,-1-1 0,1 0 0,0 1 0,1-1 0,0 1 0,-1-1 0,1 0 0,-1 0 0,0 0 0,1 0 0,-1 0 0,0 0 0,1 0 0,-1 0 0,0 0 0,0-1 0,0 1 0,0 0 0,0-1 0,0 1 0,1-4 0,-2 0-1365,1-1-5461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41:04.717"/>
    </inkml:context>
    <inkml:brush xml:id="br0">
      <inkml:brushProperty name="width" value="0.1" units="cm"/>
      <inkml:brushProperty name="height" value="0.1" units="cm"/>
      <inkml:brushProperty name="color" value="#0088B8"/>
    </inkml:brush>
  </inkml:definitions>
  <inkml:trace contextRef="#ctx0" brushRef="#br0">121 39 24575,'-3'-3'0,"-2"-2"0,0 0 0,0 0 0,0 1 0,-1 0 0,-10-7 0,16 11 0,-1-1 0,1 1 0,-1 0 0,1 0 0,-1 0 0,0 0 0,1 0 0,-1-1 0,1 1 0,-1 0 0,1 0 0,-1 0 0,1 0 0,-1 0 0,1 1 0,-1-1 0,0 0 0,1 0 0,-1 0 0,1 0 0,-1 1 0,1-1 0,-1 0 0,1 0 0,-1 1 0,1-1 0,0 0 0,-1 1 0,0 0 0,0 1 0,0 0 0,0 0 0,1 0 0,-1 0 0,0 0 0,1 0 0,-1 0 0,1 0 0,0 0 0,0 1 0,0-1 0,0 3 0,1 3 0,0 0 0,0 1 0,1-1 0,0 0 0,1 0 0,4 9 0,-4-9 0,0 0 0,0 0 0,-1 0 0,0 0 0,0 0 0,1 17 0,-4-15 0,1 1 0,-2 0 0,1 0 0,-2-1 0,-5 20 0,7-26 0,-1-1 0,1 0 0,0 0 0,-1 1 0,0-1 0,0 0 0,0-1 0,0 1 0,0 0 0,0 0 0,-1-1 0,1 1 0,-1-1 0,0 0 0,0 0 0,0 0 0,0 0 0,0-1 0,0 1 0,0-1 0,-1 1 0,-2 0 0,5-2 0,1 0 0,-1 0 0,1 0 0,-1 0 0,1 0 0,-1 0 0,1 0 0,-1 0 0,1 0 0,-1 0 0,1 0 0,-1-1 0,1 1 0,0 0 0,-1 0 0,1 0 0,-1-1 0,1 1 0,-1 0 0,1 0 0,0-1 0,-1 1 0,1 0 0,0-1 0,-1 1 0,1 0 0,0-1 0,0 1 0,-1-1 0,1 1 0,0 0 0,0-1 0,-1 0 0,0-22 0,11-18 0,-9 40 0,-1 0 0,1 0 0,-1 1 0,0-1 0,1 0 0,-1 0 0,1 1 0,0-1 0,-1 0 0,1 1 0,-1-1 0,1 1 0,0-1 0,0 1 0,-1-1 0,1 1 0,0 0 0,0-1 0,-1 1 0,1 0 0,0-1 0,0 1 0,0 0 0,0 0 0,-1 0 0,1 0 0,0 0 0,0 0 0,0 0 0,0 0 0,0 0 0,1 1 0,23 16 0,-8-5 0,-16-12 0,0 0 0,0-1 0,0 1 0,0-1 0,0 1 0,0-1 0,0 0 0,0 1 0,0-1 0,-1 0 0,1 1 0,0-1 0,-1 0 0,1 0 0,0 0 0,-1 0 0,1 0 0,-1 0 0,1 0 0,-1 0 0,0 0 0,1 0 0,-1 0 0,0 0 0,0 0 0,0 0 0,1 0 0,-1-1 0,5-34 0,-4 29 0,-1-63 0,0 67 0,0 1 0,0-1 0,0 1 0,0-1 0,-1 1 0,1-1 0,-1 1 0,0 0 0,0-1 0,0 1 0,0 0 0,0 0 0,0-1 0,-1 1 0,1 0 0,-1 0 0,1 0 0,-1 1 0,0-1 0,0 0 0,0 1 0,0-1 0,-2-1 0,3 3 0,1 0 0,-1 0 0,1 0 0,-1 0 0,1 0 0,-1-1 0,1 1 0,-1 0 0,0 1 0,1-1 0,-1 0 0,1 0 0,-1 0 0,1 0 0,-1 0 0,1 0 0,-1 1 0,1-1 0,-1 0 0,1 0 0,-1 1 0,1-1 0,0 0 0,-1 1 0,1-1 0,-1 0 0,1 1 0,0-1 0,-1 1 0,1-1 0,0 1 0,-1 0 0,-8 22 0,0-1 0,14-44-1365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41:06.360"/>
    </inkml:context>
    <inkml:brush xml:id="br0">
      <inkml:brushProperty name="width" value="0.1" units="cm"/>
      <inkml:brushProperty name="height" value="0.1" units="cm"/>
      <inkml:brushProperty name="color" value="#0088B8"/>
    </inkml:brush>
  </inkml:definitions>
  <inkml:trace contextRef="#ctx0" brushRef="#br0">0 0 24575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41:27.061"/>
    </inkml:context>
    <inkml:brush xml:id="br0">
      <inkml:brushProperty name="width" value="0.1" units="cm"/>
      <inkml:brushProperty name="height" value="0.1" units="cm"/>
      <inkml:brushProperty name="color" value="#008BBC"/>
    </inkml:brush>
  </inkml:definitions>
  <inkml:trace contextRef="#ctx0" brushRef="#br0">100 331 24575,'1'-1'0,"0"1"0,0-1 0,0 0 0,0 0 0,0 1 0,-1-1 0,1 0 0,0 0 0,-1 0 0,1 0 0,0 0 0,-1 0 0,1 0 0,-1 0 0,0 0 0,1-1 0,-1 1 0,0 0 0,1 0 0,-1 0 0,0 0 0,0 0 0,0-1 0,-1-1 0,2-30 0,-3 27 0,-1 0 0,1 0 0,-1 0 0,1 1 0,-2-1 0,-6-9 0,7 11 0,0 0 0,0 0 0,0 0 0,1 0 0,-1-1 0,1 1 0,1-1 0,-1 0 0,0 1 0,1-1 0,-1-6 0,4 16 0,-1-1 0,1 0 0,0 0 0,1 0 0,-1 0 0,6 7 0,3 5 0,37 83 0,-32-36 0,-15-59 0,0 0 0,-1 0 0,0 1 0,0-1 0,0 0 0,0 0 0,0 0 0,-1 0 0,0 1 0,0-1 0,0 0 0,0 0 0,-3 5 0,0-5 0,0 0 0,1 0 0,-2-1 0,1 1 0,0-1 0,-1 1 0,1-2 0,-1 1 0,0 0 0,0-1 0,0 0 0,0 0 0,-1 0 0,1-1 0,0 0 0,-1 0 0,1 0 0,-1-1 0,1 1 0,-1-1 0,1-1 0,-1 1 0,-6-2 0,15-4 0,1 1 0,-1-1 0,0 0 0,-1 0 0,1 0 0,-1-1 0,0 1 0,0-8 0,-1-11 0,-2-1 0,-2 1 0,0 0 0,-1 0 0,-1 0 0,-10-26 0,11 36 0,0-1 0,1 0 0,0 0 0,1-28 0,2 40 0,1 1 0,-1-1 0,1 1 0,0-1 0,1 1 0,-1-1 0,1 1 0,-1 0 0,1-1 0,4-4 0,-5 7 0,0 0 0,-1-1 0,1 1 0,1 0 0,-1 0 0,0 0 0,0 0 0,0 1 0,0-1 0,1 0 0,-1 0 0,0 1 0,1-1 0,-1 1 0,0-1 0,1 1 0,-1-1 0,1 1 0,-1 0 0,1 0 0,-1 0 0,1 0 0,-1 0 0,1 0 0,-1 0 0,3 1 0,-3-1 2,-1 0 0,1 0 0,0 0 0,-1 0 0,1 0 0,-1 0 0,1 0 0,0 0 0,-1 0 0,1 0 0,0 0 0,-1 0 1,1-1-1,-1 1 0,1 0 0,0 0 0,-1-1 0,1 1 0,-1 0 0,1-1 0,-1 1 0,1 0 0,-1-1 0,1 1 0,-1-1 0,0 1 0,1-1 0,-1 1 0,0-1 0,1 1 0,-1-1 0,0 0 0,1 1 0,-1-1 0,0 1 0,0-1 0,0 0 0,0 1 0,0-1 0,0 0 0,0 1 0,0-2 0,1-32-719,-1 29-18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41:33.315"/>
    </inkml:context>
    <inkml:brush xml:id="br0">
      <inkml:brushProperty name="width" value="0.1" units="cm"/>
      <inkml:brushProperty name="height" value="0.1" units="cm"/>
      <inkml:brushProperty name="color" value="#FFFFFF"/>
    </inkml:brush>
  </inkml:definitions>
  <inkml:trace contextRef="#ctx0" brushRef="#br0">1 0 24575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41:34.337"/>
    </inkml:context>
    <inkml:brush xml:id="br0">
      <inkml:brushProperty name="width" value="0.1" units="cm"/>
      <inkml:brushProperty name="height" value="0.1" units="cm"/>
      <inkml:brushProperty name="color" value="#FFFFFF"/>
    </inkml:brush>
  </inkml:definitions>
  <inkml:trace contextRef="#ctx0" brushRef="#br0">1 1 24575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41:48.983"/>
    </inkml:context>
    <inkml:brush xml:id="br0">
      <inkml:brushProperty name="width" value="0.1" units="cm"/>
      <inkml:brushProperty name="height" value="0.1" units="cm"/>
      <inkml:brushProperty name="color" value="#FFCC99"/>
    </inkml:brush>
  </inkml:definitions>
  <inkml:trace contextRef="#ctx0" brushRef="#br0">1 2 24575,'1'0'0,"1"0"0,1-1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7:53.704"/>
    </inkml:context>
    <inkml:brush xml:id="br0">
      <inkml:brushProperty name="width" value="0.05" units="cm"/>
      <inkml:brushProperty name="height" value="0.05" units="cm"/>
      <inkml:brushProperty name="color" value="#FFFFFF"/>
    </inkml:brush>
  </inkml:definitions>
  <inkml:trace contextRef="#ctx0" brushRef="#br0">72 135 24575,'0'-11'0,"0"1"0,-1-1 0,0 1 0,-4-10 0,5 17 0,-1 0 0,0 0 0,0 0 0,0 0 0,0 0 0,-1 0 0,1 1 0,-1-1 0,0 1 0,1-1 0,-1 1 0,0 0 0,-1-1 0,1 1 0,0 0 0,-1 1 0,1-1 0,-5-2 0,7 4 0,-1-1 0,1 1 0,-1 0 0,1 0 0,-1 0 0,0-1 0,1 1 0,-1 0 0,1 0 0,-1 0 0,0 0 0,1 0 0,-1 0 0,1 0 0,-1 0 0,0 1 0,1-1 0,-1 0 0,1 0 0,-1 0 0,1 1 0,-1-1 0,1 0 0,-1 0 0,1 1 0,-1-1 0,1 1 0,-1-1 0,1 0 0,-1 1 0,1-1 0,-1 2 0,-8 23 0,9-19 0,-1 0 0,1 0 0,0-1 0,0 1 0,0 0 0,1 0 0,2 6 0,2-2 0,2 0 0,-1-1 0,1 0 0,1 0 0,0-1 0,0 0 0,1 0 0,17 11 0,-26-19 0,0 1 0,0-1 0,1 0 0,-1 0 0,0 0 0,1 0 0,-1 0 0,0 0 0,0 0 0,1 0 0,-1 0 0,0 0 0,1 0 0,-1 0 0,0 0 0,1 0 0,-1 0 0,0 0 0,0 0 0,1 0 0,-1 0 0,0 0 0,0-1 0,1 1 0,-1 0 0,0 0 0,0 0 0,1 0 0,-1-1 0,0 1 0,0 0 0,1 0 0,-1-1 0,0 1 0,0 0 0,0 0 0,0-1 0,0 1 0,1 0 0,-1-1 0,5-18 0,-3-19 0,-2 38 0,0-8 0,2-30 0,-2 38 0,0 0 0,0-1 0,0 1 0,0 0 0,0-1 0,1 1 0,-1 0 0,0 0 0,0-1 0,0 1 0,0 0 0,1-1 0,-1 1 0,0 0 0,0 0 0,1-1 0,-1 1 0,0 0 0,0 0 0,1 0 0,-1 0 0,0-1 0,0 1 0,1 0 0,-1 0 0,0 0 0,1 0 0,-1 0 0,0 0 0,1 0 0,-1 0 0,0 0 0,1 0 0,16 14 0,7 21 0,-21-27 0,1-1 0,1 0 0,-1 0 0,1-1 0,0 1 0,1-1 0,0 0 0,0-1 0,0 1 0,0-1 0,1 0 0,11 6 0,1-9 0,-14-11 0,-5 7 0,0 0 0,-1 1 0,0-1 0,1 1 0,-1-1 0,0 0 0,0 1 0,1 0 0,-1-1 0,0 1 0,-1-1 0,1 1 0,0 0 0,0 0 0,0 0 0,-1 0 0,-1-2 0,1 2 0,0 0 0,0-1 0,0 1 0,0-1 0,0 1 0,1-1 0,-1 0 0,1 0 0,-1 0 0,1 0 0,-1 0 0,1 0 0,0 0 0,0 0 0,0-1 0,1 1 0,-1 0 0,0-1 0,1 1 0,-1 0 0,1-1 0,0 1 0,0-1 0,0 1 0,0-1 0,1-3 0,0 1 0,1 0 0,-1 0 0,1 1 0,0-1 0,0 0 0,1 1 0,-1-1 0,1 1 0,0 0 0,0 0 0,6-6 0,-9 10 0,0 0 0,1-1 0,-1 1 0,0 0 0,0-1 0,0 1 0,1-1 0,-1 1 0,0-1 0,0 1 0,0-1 0,0 1 0,0-1 0,0 1 0,0-1 0,0 1 0,0 0 0,0-1 0,0 1 0,0-1 0,0 1 0,0-1 0,0 1 0,0-1 0,-1 1 0,1-1 0,0 1 0,0 0 0,0-1 0,-1 1 0,1-1 0,-1 0 0,-18-16 0,-24-8 0,42 25 0,-1-2 0,0 1 0,-1 0 0,1 0 0,0 1 0,0-1 0,-1 0 0,1 1 0,0-1 0,-1 1 0,1 0 0,0 0 0,-4 0 0,5 6 0,19 5 0,12 9 0,12 8 0,-40-27 0,0 0 0,0 0 0,0 0 0,0 0 0,0 0 0,0-1 0,0 1 0,0-1 0,1 1 0,-1-1 0,0 0 0,0 0 0,0 0 0,1 0 0,-1 0 0,3-1 0,-2-2-1365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42:01.324"/>
    </inkml:context>
    <inkml:brush xml:id="br0">
      <inkml:brushProperty name="width" value="0.05" units="cm"/>
      <inkml:brushProperty name="height" value="0.05" units="cm"/>
      <inkml:brushProperty name="color" value="#FFCC99"/>
    </inkml:brush>
  </inkml:definitions>
  <inkml:trace contextRef="#ctx0" brushRef="#br0">6 24 24575,'0'-1'0,"0"-1"0,0-2 0,-1-2 0,-1 0 0,0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42:16.483"/>
    </inkml:context>
    <inkml:brush xml:id="br0">
      <inkml:brushProperty name="width" value="0.025" units="cm"/>
      <inkml:brushProperty name="height" value="0.025" units="cm"/>
    </inkml:brush>
  </inkml:definitions>
  <inkml:trace contextRef="#ctx0" brushRef="#br0">262 7 24575,'-226'-7'0,"224"7"-97,-1 0-1,1 1 1,-1-1-1,1 0 1,0 1-1,-1-1 1,1 1-1,-1 0 1,1 0-1,0 0 1,-1 0-1,1 0 0,-2 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7:56.180"/>
    </inkml:context>
    <inkml:brush xml:id="br0">
      <inkml:brushProperty name="width" value="0.05" units="cm"/>
      <inkml:brushProperty name="height" value="0.05" units="cm"/>
      <inkml:brushProperty name="color" value="#FFFFFF"/>
    </inkml:brush>
  </inkml:definitions>
  <inkml:trace contextRef="#ctx0" brushRef="#br0">38 64 24575,'2'0'0,"0"-1"0,1 1 0,-1-1 0,0 1 0,0-1 0,0 0 0,0 0 0,0 0 0,0 0 0,-1 0 0,4-3 0,-3 2 0,0 0 0,0 1 0,1-1 0,-1 1 0,0 0 0,1 0 0,-1 0 0,0 0 0,1 0 0,-1 0 0,6 0 0,56 8 0,-110-36 0,38 26 0,0 0 0,1 1 0,-1 0 0,0 1 0,-14-1 0,20 1 0,0 1 0,-1-1 0,1 1 0,0 0 0,-1 0 0,1 0 0,-1 1 0,1-1 0,0 0 0,0 1 0,-1 0 0,1-1 0,0 1 0,0 0 0,-1 0 0,1 0 0,0 1 0,0-1 0,0 0 0,1 1 0,-1-1 0,0 1 0,-1 2 0,2-4 0,1 1 0,0-1 0,0 1 0,0-1 0,0 1 0,0-1 0,0 0 0,0 1 0,-1-1 0,2 1 0,-1-1 0,0 1 0,0-1 0,0 1 0,0-1 0,0 1 0,0-1 0,0 1 0,1-1 0,-1 1 0,0-1 0,0 0 0,0 1 0,1-1 0,-1 1 0,0-1 0,1 0 0,-1 1 0,0-1 0,1 0 0,-1 1 0,1-1 0,21 10 0,22-3 0,-38-7-1365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8:05.930"/>
    </inkml:context>
    <inkml:brush xml:id="br0">
      <inkml:brushProperty name="width" value="0.05" units="cm"/>
      <inkml:brushProperty name="height" value="0.05" units="cm"/>
      <inkml:brushProperty name="color" value="#FFFFFF"/>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8:08.410"/>
    </inkml:context>
    <inkml:brush xml:id="br0">
      <inkml:brushProperty name="width" value="0.05" units="cm"/>
      <inkml:brushProperty name="height" value="0.05" units="cm"/>
      <inkml:brushProperty name="color" value="#FFFFFF"/>
    </inkml:brush>
  </inkml:definitions>
  <inkml:trace contextRef="#ctx0" brushRef="#br0">0 96 24575,'1'0'0,"0"0"0,0 0 0,0 0 0,0 0 0,0-1 0,0 1 0,0 0 0,0-1 0,0 1 0,0-1 0,0 1 0,0-1 0,-1 0 0,1 1 0,0-1 0,0 0 0,-1 1 0,1-1 0,-1 0 0,1 0 0,0 0 0,-1 1 0,1-1 0,-1 0 0,0 0 0,1 0 0,-1 0 0,0 0 0,1 0 0,-1 0 0,0-1 0,2-38 0,-2 26 0,1 13 5,0 0-1,0 0 0,-1 0 1,1 0-1,0 0 1,0 0-1,0 0 0,0 0 1,0 0-1,1 0 1,-1 1-1,0-1 0,0 0 1,0 1-1,1-1 1,-1 1-1,0 0 0,0-1 1,1 1-1,-1 0 0,0 0 1,3 0-1,14-6-1470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8:09.164"/>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8:11.775"/>
    </inkml:context>
    <inkml:brush xml:id="br0">
      <inkml:brushProperty name="width" value="0.05" units="cm"/>
      <inkml:brushProperty name="height" value="0.05" units="cm"/>
      <inkml:brushProperty name="color" value="#FFFFFF"/>
    </inkml:brush>
  </inkml:definitions>
  <inkml:trace contextRef="#ctx0" brushRef="#br0">1 1 24575,'1'0'0,"-1"0"0,0 1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8:13.345"/>
    </inkml:context>
    <inkml:brush xml:id="br0">
      <inkml:brushProperty name="width" value="0.05" units="cm"/>
      <inkml:brushProperty name="height" value="0.05" units="cm"/>
      <inkml:brushProperty name="color" value="#FFFFFF"/>
    </inkml:brush>
  </inkml:definitions>
  <inkml:trace contextRef="#ctx0" brushRef="#br0">0 21 24575,'0'-1'0,"0"-2"0,2 0 0,-1-1 0,1 1 0,2 0 0,1 1 0,-1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7:38:55.226"/>
    </inkml:context>
    <inkml:brush xml:id="br0">
      <inkml:brushProperty name="width" value="0.05" units="cm"/>
      <inkml:brushProperty name="height" value="0.05" units="cm"/>
      <inkml:brushProperty name="color" value="#7CCDEA"/>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E4528-8E6B-4E2B-A2A9-507856597AB7}"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D9F46-D422-4E29-A0D8-BF207E50D966}" type="slidenum">
              <a:rPr lang="en-US" smtClean="0"/>
              <a:t>‹#›</a:t>
            </a:fld>
            <a:endParaRPr lang="en-US"/>
          </a:p>
        </p:txBody>
      </p:sp>
    </p:spTree>
    <p:extLst>
      <p:ext uri="{BB962C8B-B14F-4D97-AF65-F5344CB8AC3E}">
        <p14:creationId xmlns:p14="http://schemas.microsoft.com/office/powerpoint/2010/main" val="88492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75158-8E0F-A346-B6FB-90F69FC679D4}" type="slidenum">
              <a:rPr lang="en-US" smtClean="0"/>
              <a:t>1</a:t>
            </a:fld>
            <a:endParaRPr lang="en-US" dirty="0"/>
          </a:p>
        </p:txBody>
      </p:sp>
    </p:spTree>
    <p:extLst>
      <p:ext uri="{BB962C8B-B14F-4D97-AF65-F5344CB8AC3E}">
        <p14:creationId xmlns:p14="http://schemas.microsoft.com/office/powerpoint/2010/main" val="164619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24EA-44A8-EA74-F10E-45BB8A3CDC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5FC9BC-C1E8-B2B6-6B81-35127744B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DF702-3B47-DDC8-1548-75F5065FD5C7}"/>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5" name="Footer Placeholder 4">
            <a:extLst>
              <a:ext uri="{FF2B5EF4-FFF2-40B4-BE49-F238E27FC236}">
                <a16:creationId xmlns:a16="http://schemas.microsoft.com/office/drawing/2014/main" id="{4D0CF381-9622-7753-DF36-042AA87A7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576C1-27D8-388F-C72E-B7457CC5D268}"/>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319873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26A1-36D9-FAB7-5A67-8DA7725470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CA3E95-44AA-0CE0-C296-826D726D5C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A0F25-8DBF-57B3-11F4-CCB031820F57}"/>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5" name="Footer Placeholder 4">
            <a:extLst>
              <a:ext uri="{FF2B5EF4-FFF2-40B4-BE49-F238E27FC236}">
                <a16:creationId xmlns:a16="http://schemas.microsoft.com/office/drawing/2014/main" id="{61E52824-43FA-A3E5-56B8-4F029EA6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84AB8-26E5-62DF-0EA0-F3650017DB6E}"/>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250412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A46125-09DD-E531-0D9F-99F03E3296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2B3FB8-8F2C-F3C0-6897-AFFEF9B4E1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7D09D-BF07-D513-444B-9837EC2B60E1}"/>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5" name="Footer Placeholder 4">
            <a:extLst>
              <a:ext uri="{FF2B5EF4-FFF2-40B4-BE49-F238E27FC236}">
                <a16:creationId xmlns:a16="http://schemas.microsoft.com/office/drawing/2014/main" id="{580DB3D8-813C-12B0-7281-3FB504439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6294A-F92F-3E90-9AD7-1871DD95CBDA}"/>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294662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5EF8-9D23-71AD-CB1A-0631F2D57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3A195-907D-AFF8-3DD5-84E706403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F2E9C0-AA08-D186-6085-EAA0E705D330}"/>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5" name="Footer Placeholder 4">
            <a:extLst>
              <a:ext uri="{FF2B5EF4-FFF2-40B4-BE49-F238E27FC236}">
                <a16:creationId xmlns:a16="http://schemas.microsoft.com/office/drawing/2014/main" id="{F5324239-8BC3-8419-7482-E5F77D800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71D0F-4430-E148-FABF-92C3FBE06C77}"/>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78954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588-F628-7CA1-6936-52568C02C6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6840A5-5BC8-4D89-0BF7-B8A029614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34F3F-A36B-9E17-61DD-337613D46A48}"/>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5" name="Footer Placeholder 4">
            <a:extLst>
              <a:ext uri="{FF2B5EF4-FFF2-40B4-BE49-F238E27FC236}">
                <a16:creationId xmlns:a16="http://schemas.microsoft.com/office/drawing/2014/main" id="{93B6F5CC-91A4-3A2D-1555-8C2E3CD28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A97F8-9F6E-E755-D28F-68B6B207CA72}"/>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135449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1B676-891B-DE6D-AAF4-A261B8B067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DD709-CAE6-1FF7-BDC8-A0C8954D3E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C2FCDE-CEE0-559A-21B5-58646E8B8B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D3BAD-8363-4B68-F6FC-68FEF17A0A9C}"/>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6" name="Footer Placeholder 5">
            <a:extLst>
              <a:ext uri="{FF2B5EF4-FFF2-40B4-BE49-F238E27FC236}">
                <a16:creationId xmlns:a16="http://schemas.microsoft.com/office/drawing/2014/main" id="{D7C44D26-B9AC-2AD8-3AD3-A01747943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8FA47F-6F35-E7E6-8920-8C848914AA7D}"/>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386950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197B-C171-9C33-42EC-03DEB78194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8F582F-A285-EAC6-9569-2F31C44FF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726D07-6C26-3B82-9BB8-D8A48F14AC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AADF1-E015-A694-1F7D-685FBA457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407801-8526-502F-B90F-30C5323F3B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8ACC1F-F0AE-7F2C-8775-6AA47290C49B}"/>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8" name="Footer Placeholder 7">
            <a:extLst>
              <a:ext uri="{FF2B5EF4-FFF2-40B4-BE49-F238E27FC236}">
                <a16:creationId xmlns:a16="http://schemas.microsoft.com/office/drawing/2014/main" id="{37FDA2CA-612F-EC92-7EF7-A053F0EC4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5BDC02-D697-C8F6-E05A-D300920F82C5}"/>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61416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76BB-0D34-1AB6-F602-F5FF0112BA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7BB701-750C-317D-AC32-B1F0735C85DA}"/>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4" name="Footer Placeholder 3">
            <a:extLst>
              <a:ext uri="{FF2B5EF4-FFF2-40B4-BE49-F238E27FC236}">
                <a16:creationId xmlns:a16="http://schemas.microsoft.com/office/drawing/2014/main" id="{FF7E00B9-A24F-88EA-B873-1A41F92DA5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7E3A96-4AB8-D1FA-0BA6-9D58D80C117B}"/>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156274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F1F5F-2632-1551-1480-91471B4CEA01}"/>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3" name="Footer Placeholder 2">
            <a:extLst>
              <a:ext uri="{FF2B5EF4-FFF2-40B4-BE49-F238E27FC236}">
                <a16:creationId xmlns:a16="http://schemas.microsoft.com/office/drawing/2014/main" id="{8C298E4D-CD4F-9703-EF20-C0826FDA70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74628-5315-C19B-4F5C-A542F816A358}"/>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220747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AEE2-C5DE-FA85-1FA7-A0E224A38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5E5A5B-2B3F-33ED-B9E7-3C73D97AD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F4E7D-DE4B-9583-7C4B-4F36D6A6D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24876-AE89-B36F-C11E-FA0D9020A9CF}"/>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6" name="Footer Placeholder 5">
            <a:extLst>
              <a:ext uri="{FF2B5EF4-FFF2-40B4-BE49-F238E27FC236}">
                <a16:creationId xmlns:a16="http://schemas.microsoft.com/office/drawing/2014/main" id="{7BDDF310-6158-AF37-6ED7-D8377F452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54B17-ECD8-3C2D-7CFD-ACADC45F9AB7}"/>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264537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C979-C571-8EC9-5913-2795A4DDF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BADD1-218F-7007-048C-0F146EBD1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4FD063-B3FB-FE68-04E5-D22AC2210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76728-D0C2-8A02-C1ED-C2DF1EC91450}"/>
              </a:ext>
            </a:extLst>
          </p:cNvPr>
          <p:cNvSpPr>
            <a:spLocks noGrp="1"/>
          </p:cNvSpPr>
          <p:nvPr>
            <p:ph type="dt" sz="half" idx="10"/>
          </p:nvPr>
        </p:nvSpPr>
        <p:spPr/>
        <p:txBody>
          <a:bodyPr/>
          <a:lstStyle/>
          <a:p>
            <a:fld id="{2F9EDCDE-1DE7-46D6-9D67-33566CB56E03}" type="datetimeFigureOut">
              <a:rPr lang="en-US" smtClean="0"/>
              <a:t>10/5/2022</a:t>
            </a:fld>
            <a:endParaRPr lang="en-US"/>
          </a:p>
        </p:txBody>
      </p:sp>
      <p:sp>
        <p:nvSpPr>
          <p:cNvPr id="6" name="Footer Placeholder 5">
            <a:extLst>
              <a:ext uri="{FF2B5EF4-FFF2-40B4-BE49-F238E27FC236}">
                <a16:creationId xmlns:a16="http://schemas.microsoft.com/office/drawing/2014/main" id="{9A2746B5-C9D3-D104-3B9A-CEE278A40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02017-4761-454F-DADF-C4534FF4C651}"/>
              </a:ext>
            </a:extLst>
          </p:cNvPr>
          <p:cNvSpPr>
            <a:spLocks noGrp="1"/>
          </p:cNvSpPr>
          <p:nvPr>
            <p:ph type="sldNum" sz="quarter" idx="12"/>
          </p:nvPr>
        </p:nvSpPr>
        <p:spPr/>
        <p:txBody>
          <a:bodyPr/>
          <a:lstStyle/>
          <a:p>
            <a:fld id="{3721D750-F039-4FD8-9455-E9C0EE3FBB88}" type="slidenum">
              <a:rPr lang="en-US" smtClean="0"/>
              <a:t>‹#›</a:t>
            </a:fld>
            <a:endParaRPr lang="en-US"/>
          </a:p>
        </p:txBody>
      </p:sp>
    </p:spTree>
    <p:extLst>
      <p:ext uri="{BB962C8B-B14F-4D97-AF65-F5344CB8AC3E}">
        <p14:creationId xmlns:p14="http://schemas.microsoft.com/office/powerpoint/2010/main" val="148990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A1115C-D469-823B-EE5D-38B4013B5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FFDCD9-60A7-3186-C9EF-328363E46D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ABAC6-E4D8-BF9B-E3A5-381083A3B3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EDCDE-1DE7-46D6-9D67-33566CB56E03}" type="datetimeFigureOut">
              <a:rPr lang="en-US" smtClean="0"/>
              <a:t>10/5/2022</a:t>
            </a:fld>
            <a:endParaRPr lang="en-US"/>
          </a:p>
        </p:txBody>
      </p:sp>
      <p:sp>
        <p:nvSpPr>
          <p:cNvPr id="5" name="Footer Placeholder 4">
            <a:extLst>
              <a:ext uri="{FF2B5EF4-FFF2-40B4-BE49-F238E27FC236}">
                <a16:creationId xmlns:a16="http://schemas.microsoft.com/office/drawing/2014/main" id="{FF847299-05B6-0BFD-1E70-854121B3C2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053525-CEE6-035C-18FC-A1DF2C2CA9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1D750-F039-4FD8-9455-E9C0EE3FBB88}" type="slidenum">
              <a:rPr lang="en-US" smtClean="0"/>
              <a:t>‹#›</a:t>
            </a:fld>
            <a:endParaRPr lang="en-US"/>
          </a:p>
        </p:txBody>
      </p:sp>
    </p:spTree>
    <p:extLst>
      <p:ext uri="{BB962C8B-B14F-4D97-AF65-F5344CB8AC3E}">
        <p14:creationId xmlns:p14="http://schemas.microsoft.com/office/powerpoint/2010/main" val="77382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lukenixblog.blogspot.com/2016/10/gentleness-and-respect-in-debate-and.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customXml" Target="../ink/ink20.xml"/><Relationship Id="rId3" Type="http://schemas.openxmlformats.org/officeDocument/2006/relationships/image" Target="../media/image10.jpeg"/><Relationship Id="rId21" Type="http://schemas.openxmlformats.org/officeDocument/2006/relationships/image" Target="../media/image17.png"/><Relationship Id="rId34" Type="http://schemas.openxmlformats.org/officeDocument/2006/relationships/customXml" Target="../ink/ink17.xml"/><Relationship Id="rId42" Type="http://schemas.openxmlformats.org/officeDocument/2006/relationships/image" Target="../media/image27.png"/><Relationship Id="rId7" Type="http://schemas.openxmlformats.org/officeDocument/2006/relationships/image" Target="../media/image110.png"/><Relationship Id="rId12" Type="http://schemas.openxmlformats.org/officeDocument/2006/relationships/customXml" Target="../ink/ink5.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21.png"/><Relationship Id="rId41" Type="http://schemas.openxmlformats.org/officeDocument/2006/relationships/customXml" Target="../ink/ink21.xml"/><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13.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customXml" Target="../ink/ink19.xml"/><Relationship Id="rId40" Type="http://schemas.openxmlformats.org/officeDocument/2006/relationships/image" Target="../media/image26.png"/><Relationship Id="rId5" Type="http://schemas.openxmlformats.org/officeDocument/2006/relationships/image" Target="../media/image11.png"/><Relationship Id="rId15" Type="http://schemas.openxmlformats.org/officeDocument/2006/relationships/customXml" Target="../ink/ink7.xml"/><Relationship Id="rId23" Type="http://schemas.openxmlformats.org/officeDocument/2006/relationships/image" Target="../media/image18.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4.xml"/><Relationship Id="rId19" Type="http://schemas.openxmlformats.org/officeDocument/2006/relationships/image" Target="../media/image16.png"/><Relationship Id="rId31" Type="http://schemas.openxmlformats.org/officeDocument/2006/relationships/image" Target="../media/image22.png"/><Relationship Id="rId44" Type="http://schemas.openxmlformats.org/officeDocument/2006/relationships/image" Target="../media/image9.svg"/><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customXml" Target="../ink/ink6.xml"/><Relationship Id="rId22" Type="http://schemas.openxmlformats.org/officeDocument/2006/relationships/customXml" Target="../ink/ink11.xml"/><Relationship Id="rId27" Type="http://schemas.openxmlformats.org/officeDocument/2006/relationships/image" Target="../media/image20.png"/><Relationship Id="rId30" Type="http://schemas.openxmlformats.org/officeDocument/2006/relationships/customXml" Target="../ink/ink15.xml"/><Relationship Id="rId35" Type="http://schemas.openxmlformats.org/officeDocument/2006/relationships/image" Target="../media/image24.png"/><Relationship Id="rId4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scholar.archive.org/work/5lnd33lsmrg5xff2qagzo2tsfu/access/wayback/http:/construct.haifa.ac.il/~azy/Gallavan_4.pdf" TargetMode="External"/><Relationship Id="rId3" Type="http://schemas.openxmlformats.org/officeDocument/2006/relationships/hyperlink" Target="https://www.ncbi.nlm.nih.gov/pmc/articles/PMC4220306/#R28" TargetMode="External"/><Relationship Id="rId7" Type="http://schemas.openxmlformats.org/officeDocument/2006/relationships/hyperlink" Target="https://www.researchgate.net/publication/246857294_Moderating_Probation_and_Parole_Officer_Attitudes_to_Achieve_Desired_Outcomes" TargetMode="External"/><Relationship Id="rId2" Type="http://schemas.openxmlformats.org/officeDocument/2006/relationships/hyperlink" Target="https://www.researchgate.net/profile/Harry-Wexler/publication/237706683_Technology_Transfer_of_Evidence-based_Practice_in_Substance_Abuse_Treatment_in_Community_Corrections_Settings/links/00463531f9072341ce000000/Technology-Transfer-of-Evidence-based-Practice-in-Substance-Abuse-Treatment-in-Community-Corrections-Settings.pdf" TargetMode="External"/><Relationship Id="rId1" Type="http://schemas.openxmlformats.org/officeDocument/2006/relationships/slideLayout" Target="../slideLayouts/slideLayout6.xml"/><Relationship Id="rId6" Type="http://schemas.openxmlformats.org/officeDocument/2006/relationships/hyperlink" Target="https://www.academia.edu/download/41441253/Moderating_Probation_and_Parole_Officer_20160122-4434-141xcms.pdf" TargetMode="External"/><Relationship Id="rId11" Type="http://schemas.openxmlformats.org/officeDocument/2006/relationships/image" Target="../media/image2.png"/><Relationship Id="rId5" Type="http://schemas.openxmlformats.org/officeDocument/2006/relationships/hyperlink" Target="https://www.academia.edu/download/55447387/Chamberlain__Gricius__Wallace_2017.pdf" TargetMode="External"/><Relationship Id="rId10" Type="http://schemas.openxmlformats.org/officeDocument/2006/relationships/hyperlink" Target="https://www.researchgate.net/publication/354630140_Perceived_and_Actual_Knowledge_Gain_among_Juvenile_Drug_Treatment_Court_Team_Members_A_Pre-Post_Analysis_of_On-Site_Training_and_Technical_Assistance" TargetMode="External"/><Relationship Id="rId4" Type="http://schemas.openxmlformats.org/officeDocument/2006/relationships/hyperlink" Target="https://store.samhsa.gov/sites/default/files/d7/priv/sma15-4215.pdf" TargetMode="External"/><Relationship Id="rId9" Type="http://schemas.openxmlformats.org/officeDocument/2006/relationships/hyperlink" Target="https://doi.org/10.1186/s13012-015-0364-4%20Accessed%209/27/22"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globcci.org/wp-content/uploads/2021/07/Adult-Probation-Officer-Attitudes-Toward-Evidence-Based-Practice-in-the-U.S.-2018.pdf" TargetMode="External"/><Relationship Id="rId3" Type="http://schemas.openxmlformats.org/officeDocument/2006/relationships/hyperlink" Target="https://slideplayer.com/slide/11975943/" TargetMode="External"/><Relationship Id="rId7" Type="http://schemas.openxmlformats.org/officeDocument/2006/relationships/hyperlink" Target="https://www.psychologytoday.com/us/blog/what-doesnt-kill-us/201210/unconditional-positive-regard" TargetMode="External"/><Relationship Id="rId2" Type="http://schemas.openxmlformats.org/officeDocument/2006/relationships/hyperlink" Target="https://doi.org/10.1080/23774657.2018.1538710" TargetMode="External"/><Relationship Id="rId1" Type="http://schemas.openxmlformats.org/officeDocument/2006/relationships/slideLayout" Target="../slideLayouts/slideLayout6.xml"/><Relationship Id="rId6" Type="http://schemas.openxmlformats.org/officeDocument/2006/relationships/hyperlink" Target="https://www.researchgate.net/publication/5762663_Assessing_Relationship_Quality_in_Mandated_Community_Treatment_Blending_Care_With_Control" TargetMode="External"/><Relationship Id="rId5" Type="http://schemas.openxmlformats.org/officeDocument/2006/relationships/hyperlink" Target="https://doi.org/10.1016/j.jsat.2011.11.004" TargetMode="External"/><Relationship Id="rId4" Type="http://schemas.openxmlformats.org/officeDocument/2006/relationships/hyperlink" Target="https://www.researchgate.net/profile/Brandon-Mathews/publication/276839652_An_Examination_of_Criminal_Justice_Curricula_in_Colorado_Searching_for_Evidence-based_Practices/links/555a2b6408ae6943a877cad7/An-Examination-of-Criminal-Justice-Curricula-in-Colorado-Searching-for-Evidence-based-Practices.pdf"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 indoor&#10;&#10;Description automatically generated">
            <a:extLst>
              <a:ext uri="{FF2B5EF4-FFF2-40B4-BE49-F238E27FC236}">
                <a16:creationId xmlns:a16="http://schemas.microsoft.com/office/drawing/2014/main" id="{67B00B82-0155-3D4C-BEE3-C4F0DB85FC4B}"/>
              </a:ext>
            </a:extLst>
          </p:cNvPr>
          <p:cNvPicPr>
            <a:picLocks noChangeAspect="1"/>
          </p:cNvPicPr>
          <p:nvPr/>
        </p:nvPicPr>
        <p:blipFill rotWithShape="1">
          <a:blip r:embed="rId3">
            <a:alphaModFix/>
            <a:duotone>
              <a:prstClr val="black"/>
              <a:srgbClr val="FF9350">
                <a:tint val="45000"/>
                <a:satMod val="400000"/>
              </a:srgbClr>
            </a:duotone>
          </a:blip>
          <a:srcRect l="7089" t="26950" r="17293" b="9220"/>
          <a:stretch/>
        </p:blipFill>
        <p:spPr>
          <a:xfrm>
            <a:off x="0" y="1"/>
            <a:ext cx="12192000" cy="6857999"/>
          </a:xfrm>
          <a:prstGeom prst="rect">
            <a:avLst/>
          </a:prstGeom>
        </p:spPr>
      </p:pic>
      <p:sp>
        <p:nvSpPr>
          <p:cNvPr id="4" name="Title 3">
            <a:extLst>
              <a:ext uri="{FF2B5EF4-FFF2-40B4-BE49-F238E27FC236}">
                <a16:creationId xmlns:a16="http://schemas.microsoft.com/office/drawing/2014/main" id="{B6057E97-3BB3-5942-BEE1-57294F55B451}"/>
              </a:ext>
            </a:extLst>
          </p:cNvPr>
          <p:cNvSpPr>
            <a:spLocks noGrp="1"/>
          </p:cNvSpPr>
          <p:nvPr>
            <p:ph type="ctrTitle"/>
          </p:nvPr>
        </p:nvSpPr>
        <p:spPr>
          <a:xfrm>
            <a:off x="975360" y="1122363"/>
            <a:ext cx="9692640" cy="2306637"/>
          </a:xfrm>
        </p:spPr>
        <p:txBody>
          <a:bodyPr>
            <a:normAutofit fontScale="90000"/>
          </a:bodyPr>
          <a:lstStyle/>
          <a:p>
            <a:pPr algn="l"/>
            <a:r>
              <a:rPr lang="en-US" sz="8200" b="1" dirty="0">
                <a:solidFill>
                  <a:schemeClr val="bg1"/>
                </a:solidFill>
                <a:latin typeface="Domine" panose="02040503040403060204" pitchFamily="18" charset="0"/>
              </a:rPr>
              <a:t>Case Manager Attitudes &amp; Expectations</a:t>
            </a:r>
          </a:p>
        </p:txBody>
      </p:sp>
      <p:sp>
        <p:nvSpPr>
          <p:cNvPr id="5" name="Subtitle 4">
            <a:extLst>
              <a:ext uri="{FF2B5EF4-FFF2-40B4-BE49-F238E27FC236}">
                <a16:creationId xmlns:a16="http://schemas.microsoft.com/office/drawing/2014/main" id="{08BD7B94-8D87-5949-A896-E0FEE51FF35D}"/>
              </a:ext>
            </a:extLst>
          </p:cNvPr>
          <p:cNvSpPr>
            <a:spLocks noGrp="1"/>
          </p:cNvSpPr>
          <p:nvPr>
            <p:ph type="subTitle" idx="1"/>
          </p:nvPr>
        </p:nvSpPr>
        <p:spPr>
          <a:xfrm>
            <a:off x="975360" y="3602038"/>
            <a:ext cx="8092440" cy="1655762"/>
          </a:xfrm>
        </p:spPr>
        <p:txBody>
          <a:bodyPr>
            <a:normAutofit/>
          </a:bodyPr>
          <a:lstStyle/>
          <a:p>
            <a:pPr algn="l"/>
            <a:r>
              <a:rPr lang="en-US" sz="5000" dirty="0">
                <a:solidFill>
                  <a:schemeClr val="bg1"/>
                </a:solidFill>
                <a:latin typeface="Source Sans Pro" panose="020B0503030403020204" pitchFamily="34" charset="77"/>
              </a:rPr>
              <a:t>WATCP Coordinators Conference 2022</a:t>
            </a:r>
          </a:p>
        </p:txBody>
      </p:sp>
      <p:cxnSp>
        <p:nvCxnSpPr>
          <p:cNvPr id="9" name="Straight Connector 8">
            <a:extLst>
              <a:ext uri="{FF2B5EF4-FFF2-40B4-BE49-F238E27FC236}">
                <a16:creationId xmlns:a16="http://schemas.microsoft.com/office/drawing/2014/main" id="{AD932A3D-E5EC-A449-BBE3-8717683D30DE}"/>
              </a:ext>
            </a:extLst>
          </p:cNvPr>
          <p:cNvCxnSpPr>
            <a:cxnSpLocks/>
          </p:cNvCxnSpPr>
          <p:nvPr/>
        </p:nvCxnSpPr>
        <p:spPr>
          <a:xfrm>
            <a:off x="1066800" y="3429000"/>
            <a:ext cx="5105400" cy="0"/>
          </a:xfrm>
          <a:prstGeom prst="line">
            <a:avLst/>
          </a:prstGeom>
          <a:ln w="57150">
            <a:solidFill>
              <a:schemeClr val="bg1"/>
            </a:solidFill>
          </a:ln>
        </p:spPr>
        <p:style>
          <a:lnRef idx="3">
            <a:schemeClr val="accent6"/>
          </a:lnRef>
          <a:fillRef idx="0">
            <a:schemeClr val="accent6"/>
          </a:fillRef>
          <a:effectRef idx="2">
            <a:schemeClr val="accent6"/>
          </a:effectRef>
          <a:fontRef idx="minor">
            <a:schemeClr val="tx1"/>
          </a:fontRef>
        </p:style>
      </p:cxnSp>
      <p:pic>
        <p:nvPicPr>
          <p:cNvPr id="3" name="Picture 2" descr="Logo&#10;&#10;Description automatically generated with medium confidence">
            <a:extLst>
              <a:ext uri="{FF2B5EF4-FFF2-40B4-BE49-F238E27FC236}">
                <a16:creationId xmlns:a16="http://schemas.microsoft.com/office/drawing/2014/main" id="{664E0ACA-9CCA-614A-836A-E468AF333B28}"/>
              </a:ext>
            </a:extLst>
          </p:cNvPr>
          <p:cNvPicPr>
            <a:picLocks noChangeAspect="1"/>
          </p:cNvPicPr>
          <p:nvPr/>
        </p:nvPicPr>
        <p:blipFill>
          <a:blip r:embed="rId4"/>
          <a:stretch>
            <a:fillRect/>
          </a:stretch>
        </p:blipFill>
        <p:spPr>
          <a:xfrm>
            <a:off x="8382000" y="5276967"/>
            <a:ext cx="3313357" cy="742833"/>
          </a:xfrm>
          <a:prstGeom prst="rect">
            <a:avLst/>
          </a:prstGeom>
        </p:spPr>
      </p:pic>
    </p:spTree>
    <p:extLst>
      <p:ext uri="{BB962C8B-B14F-4D97-AF65-F5344CB8AC3E}">
        <p14:creationId xmlns:p14="http://schemas.microsoft.com/office/powerpoint/2010/main" val="288906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Beliefs &amp; Attitudes that foster behavior change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66431"/>
            <a:ext cx="10717138" cy="4999289"/>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Case Manager as Advocate</a:t>
            </a:r>
          </a:p>
          <a:p>
            <a:pPr marL="914400" lvl="1" indent="-457200" fontAlgn="t">
              <a:spcAft>
                <a:spcPts val="600"/>
              </a:spcAft>
              <a:buFont typeface="Arial" panose="020B0604020202020204" pitchFamily="34" charset="0"/>
              <a:buChar char="•"/>
            </a:pPr>
            <a:r>
              <a:rPr lang="en-US" sz="2800" u="sng" dirty="0">
                <a:solidFill>
                  <a:srgbClr val="5A5047"/>
                </a:solidFill>
                <a:latin typeface="Source Sans Pro" panose="020B0503030403020204" pitchFamily="34" charset="77"/>
              </a:rPr>
              <a:t>No</a:t>
            </a:r>
            <a:r>
              <a:rPr lang="en-US" sz="2800" dirty="0">
                <a:solidFill>
                  <a:srgbClr val="5A5047"/>
                </a:solidFill>
                <a:latin typeface="Source Sans Pro" panose="020B0503030403020204" pitchFamily="34" charset="77"/>
              </a:rPr>
              <a:t>t just about managing conditions</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“The paramount goal when dealing with substance abuse clients and diverse services with frequently contradictory requirements is the need to </a:t>
            </a:r>
            <a:r>
              <a:rPr lang="en-US" sz="2800" b="1" u="sng" dirty="0">
                <a:solidFill>
                  <a:srgbClr val="5A5047"/>
                </a:solidFill>
                <a:latin typeface="Source Sans Pro" panose="020B0503030403020204" pitchFamily="34" charset="77"/>
              </a:rPr>
              <a:t>promote the client’s best interests</a:t>
            </a:r>
            <a:r>
              <a:rPr lang="en-US" sz="2800" dirty="0">
                <a:solidFill>
                  <a:srgbClr val="5A5047"/>
                </a:solidFill>
                <a:latin typeface="Source Sans Pro" panose="020B0503030403020204" pitchFamily="34" charset="77"/>
              </a:rPr>
              <a:t>.” SAMHSA 2015</a:t>
            </a:r>
          </a:p>
          <a:p>
            <a:pPr marL="1371600" lvl="2"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“For criminal justice clients, </a:t>
            </a:r>
            <a:r>
              <a:rPr lang="en-US" sz="2800" b="1" u="sng" dirty="0">
                <a:solidFill>
                  <a:srgbClr val="5A5047"/>
                </a:solidFill>
                <a:latin typeface="Source Sans Pro" panose="020B0503030403020204" pitchFamily="34" charset="77"/>
              </a:rPr>
              <a:t>advocacy may entail the recommendation of sanctions </a:t>
            </a:r>
            <a:r>
              <a:rPr lang="en-US" sz="2800" dirty="0">
                <a:solidFill>
                  <a:srgbClr val="5A5047"/>
                </a:solidFill>
                <a:latin typeface="Source Sans Pro" panose="020B0503030403020204" pitchFamily="34" charset="77"/>
              </a:rPr>
              <a:t>to encourage client compliance and motivation.” SAMHSA 2015</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4" name="Graphic 3" descr="Surprised face outline with solid fill">
            <a:extLst>
              <a:ext uri="{FF2B5EF4-FFF2-40B4-BE49-F238E27FC236}">
                <a16:creationId xmlns:a16="http://schemas.microsoft.com/office/drawing/2014/main" id="{02FE077E-987C-8622-598A-1DA344FB23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1666430"/>
            <a:ext cx="457200" cy="457200"/>
          </a:xfrm>
          <a:prstGeom prst="rect">
            <a:avLst/>
          </a:prstGeom>
        </p:spPr>
      </p:pic>
    </p:spTree>
    <p:extLst>
      <p:ext uri="{BB962C8B-B14F-4D97-AF65-F5344CB8AC3E}">
        <p14:creationId xmlns:p14="http://schemas.microsoft.com/office/powerpoint/2010/main" val="247945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Beliefs &amp; Attitudes that foster behavior change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66431"/>
            <a:ext cx="4876800" cy="4999289"/>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Respect</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Respect is given (clients may not know how to earn it) and modeled as a pro-social behavior</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Understand change is difficult and respects effort</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Positive feedback = Character + Behavior</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Negative feedback = Behavior NOT Character</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7B76C90C-021B-D547-8B74-90A5DCF7381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00" b="14667"/>
          <a:stretch/>
        </p:blipFill>
        <p:spPr>
          <a:xfrm>
            <a:off x="5867400" y="2703035"/>
            <a:ext cx="6126480" cy="2926080"/>
          </a:xfrm>
          <a:prstGeom prst="rect">
            <a:avLst/>
          </a:prstGeom>
        </p:spPr>
      </p:pic>
    </p:spTree>
    <p:extLst>
      <p:ext uri="{BB962C8B-B14F-4D97-AF65-F5344CB8AC3E}">
        <p14:creationId xmlns:p14="http://schemas.microsoft.com/office/powerpoint/2010/main" val="109483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Beliefs &amp; Attitudes that foster behavior change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
        <p:nvSpPr>
          <p:cNvPr id="5" name="TextBox 4">
            <a:extLst>
              <a:ext uri="{FF2B5EF4-FFF2-40B4-BE49-F238E27FC236}">
                <a16:creationId xmlns:a16="http://schemas.microsoft.com/office/drawing/2014/main" id="{54767421-C4C9-1757-8621-FEC0E76D6E7F}"/>
              </a:ext>
            </a:extLst>
          </p:cNvPr>
          <p:cNvSpPr txBox="1"/>
          <p:nvPr/>
        </p:nvSpPr>
        <p:spPr>
          <a:xfrm>
            <a:off x="1066800" y="1600200"/>
            <a:ext cx="10287000" cy="5724644"/>
          </a:xfrm>
          <a:prstGeom prst="rect">
            <a:avLst/>
          </a:prstGeom>
          <a:noFill/>
        </p:spPr>
        <p:txBody>
          <a:bodyPr wrap="square" rtlCol="0">
            <a:spAutoFit/>
          </a:bodyPr>
          <a:lstStyle/>
          <a:p>
            <a:pPr marL="285750" indent="-285750">
              <a:buFont typeface="Arial" panose="020B0604020202020204" pitchFamily="34" charset="0"/>
              <a:buChar char="•"/>
            </a:pPr>
            <a:r>
              <a:rPr lang="en-US" sz="2600" dirty="0"/>
              <a:t>Non-Judgment</a:t>
            </a:r>
          </a:p>
          <a:p>
            <a:pPr marL="742950" lvl="1" indent="-285750">
              <a:buFont typeface="Arial" panose="020B0604020202020204" pitchFamily="34" charset="0"/>
              <a:buChar char="•"/>
            </a:pPr>
            <a:r>
              <a:rPr lang="en-US" sz="2600" dirty="0"/>
              <a:t>An extension of respect</a:t>
            </a:r>
          </a:p>
          <a:p>
            <a:pPr marL="742950" lvl="1" indent="-285750">
              <a:buFont typeface="Arial" panose="020B0604020202020204" pitchFamily="34" charset="0"/>
              <a:buChar char="•"/>
            </a:pPr>
            <a:r>
              <a:rPr lang="en-US" sz="2600" dirty="0"/>
              <a:t>Unconditional Positive Regard</a:t>
            </a:r>
          </a:p>
          <a:p>
            <a:pPr marL="1200150" lvl="2" indent="-285750">
              <a:buFont typeface="Arial" panose="020B0604020202020204" pitchFamily="34" charset="0"/>
              <a:buChar char="•"/>
            </a:pPr>
            <a:r>
              <a:rPr lang="en-US" sz="2600" dirty="0"/>
              <a:t>Seeing the person, no matter what</a:t>
            </a:r>
          </a:p>
          <a:p>
            <a:pPr marL="1200150" lvl="2" indent="-285750">
              <a:buFont typeface="Arial" panose="020B0604020202020204" pitchFamily="34" charset="0"/>
              <a:buChar char="•"/>
            </a:pPr>
            <a:r>
              <a:rPr lang="en-US" sz="2600" dirty="0"/>
              <a:t>Interacting without judgement</a:t>
            </a:r>
          </a:p>
          <a:p>
            <a:pPr marL="1200150" lvl="2" indent="-285750">
              <a:buFont typeface="Arial" panose="020B0604020202020204" pitchFamily="34" charset="0"/>
              <a:buChar char="•"/>
            </a:pPr>
            <a:r>
              <a:rPr lang="en-US" sz="2600" dirty="0"/>
              <a:t>It is about respect NOT liking nor approving</a:t>
            </a:r>
          </a:p>
          <a:p>
            <a:pPr marL="742950" lvl="1" indent="-285750">
              <a:buFont typeface="Arial" panose="020B0604020202020204" pitchFamily="34" charset="0"/>
              <a:buChar char="•"/>
            </a:pPr>
            <a:r>
              <a:rPr lang="en-US" sz="2600" dirty="0"/>
              <a:t>The negative is neutral</a:t>
            </a:r>
          </a:p>
          <a:p>
            <a:pPr marL="1200150" lvl="2" indent="-285750">
              <a:buFont typeface="Arial" panose="020B0604020202020204" pitchFamily="34" charset="0"/>
              <a:buChar char="•"/>
            </a:pPr>
            <a:r>
              <a:rPr lang="en-US" sz="2600" dirty="0"/>
              <a:t>NOT painting lipstick on a pig</a:t>
            </a:r>
          </a:p>
          <a:p>
            <a:endParaRPr lang="en-US" sz="1200" dirty="0"/>
          </a:p>
          <a:p>
            <a:r>
              <a:rPr lang="en-US" sz="2600" dirty="0"/>
              <a:t>“</a:t>
            </a:r>
            <a:r>
              <a:rPr lang="en-US" sz="2600" b="0" i="0" dirty="0">
                <a:solidFill>
                  <a:srgbClr val="2C2D30"/>
                </a:solidFill>
                <a:effectLst/>
              </a:rPr>
              <a:t>If you think it's about smiling and nodding, you are doing it wrong… UPR only makes sense as a way to be with others if you think the theory behind it is right. But more than that, if you don’t buy the theory, you won’t actually be able to do it—no matter how hard you try.” (Stephen 2012)</a:t>
            </a:r>
          </a:p>
          <a:p>
            <a:r>
              <a:rPr lang="en-US" sz="2800" dirty="0"/>
              <a:t> </a:t>
            </a:r>
          </a:p>
        </p:txBody>
      </p:sp>
    </p:spTree>
    <p:extLst>
      <p:ext uri="{BB962C8B-B14F-4D97-AF65-F5344CB8AC3E}">
        <p14:creationId xmlns:p14="http://schemas.microsoft.com/office/powerpoint/2010/main" val="177399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Beliefs &amp; Attitudes that foster behavior change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66431"/>
            <a:ext cx="10717138" cy="4999289"/>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Client </a:t>
            </a:r>
            <a:r>
              <a:rPr lang="en-US" sz="2600" strike="sngStrike" dirty="0">
                <a:solidFill>
                  <a:srgbClr val="5A5047"/>
                </a:solidFill>
                <a:latin typeface="Source Sans Pro" panose="020B0503030403020204" pitchFamily="34" charset="77"/>
              </a:rPr>
              <a:t>Hope</a:t>
            </a:r>
            <a:r>
              <a:rPr lang="en-US" sz="2600" dirty="0">
                <a:solidFill>
                  <a:srgbClr val="5A5047"/>
                </a:solidFill>
                <a:latin typeface="Source Sans Pro" panose="020B0503030403020204" pitchFamily="34" charset="77"/>
              </a:rPr>
              <a:t> Self-Efficacy (       connected to Strengths Based) </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The client has capacity to solve their own problems (although may need guidance or assistance)</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Working WITH vs. fixing FOR the client </a:t>
            </a:r>
          </a:p>
          <a:p>
            <a:pPr marL="1371600" lvl="2"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Time pressure?</a:t>
            </a:r>
          </a:p>
          <a:p>
            <a:pPr marL="1371600" lvl="2"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Process or outcome?</a:t>
            </a:r>
          </a:p>
          <a:p>
            <a:pPr marL="1371600" lvl="2"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Consequences for failure regardless of effort?</a:t>
            </a:r>
          </a:p>
          <a:p>
            <a:pPr marL="1371600" lvl="2" indent="-457200" fontAlgn="t">
              <a:spcAft>
                <a:spcPts val="600"/>
              </a:spcAft>
              <a:buFont typeface="Arial" panose="020B0604020202020204" pitchFamily="34" charset="0"/>
              <a:buChar char="•"/>
            </a:pPr>
            <a:endParaRPr lang="en-US" sz="2600" dirty="0">
              <a:solidFill>
                <a:srgbClr val="5A5047"/>
              </a:solidFill>
              <a:latin typeface="Source Sans Pro" panose="020B0503030403020204" pitchFamily="34" charset="77"/>
            </a:endParaRPr>
          </a:p>
          <a:p>
            <a:pPr marL="1371600" lvl="2" indent="-457200" fontAlgn="t">
              <a:spcAft>
                <a:spcPts val="600"/>
              </a:spcAft>
              <a:buFont typeface="Arial" panose="020B0604020202020204" pitchFamily="34" charset="0"/>
              <a:buChar char="•"/>
            </a:pPr>
            <a:endParaRPr lang="en-US" sz="2600" dirty="0">
              <a:solidFill>
                <a:srgbClr val="5A5047"/>
              </a:solidFill>
              <a:latin typeface="Source Sans Pro" panose="020B0503030403020204" pitchFamily="34" charset="77"/>
            </a:endParaRPr>
          </a:p>
          <a:p>
            <a:pPr marL="1371600" lvl="2" indent="-457200" fontAlgn="t">
              <a:spcAft>
                <a:spcPts val="600"/>
              </a:spcAft>
              <a:buFont typeface="Arial" panose="020B0604020202020204" pitchFamily="34" charset="0"/>
              <a:buChar char="•"/>
            </a:pPr>
            <a:endParaRPr lang="en-US" sz="26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6" name="Graphic 5" descr="Rope Knot outline">
            <a:extLst>
              <a:ext uri="{FF2B5EF4-FFF2-40B4-BE49-F238E27FC236}">
                <a16:creationId xmlns:a16="http://schemas.microsoft.com/office/drawing/2014/main" id="{ECD37693-77C1-520D-6431-B69ADCF440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23459" y="1666430"/>
            <a:ext cx="457200" cy="457200"/>
          </a:xfrm>
          <a:prstGeom prst="rect">
            <a:avLst/>
          </a:prstGeom>
        </p:spPr>
      </p:pic>
      <p:sp>
        <p:nvSpPr>
          <p:cNvPr id="10" name="Scroll: Horizontal 9">
            <a:extLst>
              <a:ext uri="{FF2B5EF4-FFF2-40B4-BE49-F238E27FC236}">
                <a16:creationId xmlns:a16="http://schemas.microsoft.com/office/drawing/2014/main" id="{349B5E8A-FBCD-6E0A-FB8A-9B8AF4561C0D}"/>
              </a:ext>
            </a:extLst>
          </p:cNvPr>
          <p:cNvSpPr/>
          <p:nvPr/>
        </p:nvSpPr>
        <p:spPr>
          <a:xfrm>
            <a:off x="1364996" y="4941472"/>
            <a:ext cx="9968345" cy="1535528"/>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solidFill>
                  <a:schemeClr val="tx1"/>
                </a:solidFill>
              </a:rPr>
              <a:t>In order to succeed, people need a sense of self-efficacy, to struggle together with resilience to meet the inevitable obstacles and inequalities of life.</a:t>
            </a:r>
          </a:p>
          <a:p>
            <a:pPr algn="ctr"/>
            <a:r>
              <a:rPr lang="en-US" b="1" i="1" dirty="0">
                <a:solidFill>
                  <a:schemeClr val="tx1"/>
                </a:solidFill>
              </a:rPr>
              <a:t>Albert Bandura</a:t>
            </a:r>
          </a:p>
        </p:txBody>
      </p:sp>
    </p:spTree>
    <p:extLst>
      <p:ext uri="{BB962C8B-B14F-4D97-AF65-F5344CB8AC3E}">
        <p14:creationId xmlns:p14="http://schemas.microsoft.com/office/powerpoint/2010/main" val="27754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Beliefs &amp; Attitudes that foster behavior change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66431"/>
            <a:ext cx="10717138" cy="4999289"/>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Flexible</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Able to change approach when there are challenges or lack of progress</a:t>
            </a:r>
          </a:p>
          <a:p>
            <a:pPr marL="1371600" lvl="2"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Change approach but keep structure and focus on criminogenic needs </a:t>
            </a:r>
          </a:p>
          <a:p>
            <a:pPr marL="1371600" lvl="2"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More of the same or try something different</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Roll with resistance</a:t>
            </a:r>
          </a:p>
          <a:p>
            <a:pPr marL="914400" lvl="1" indent="-457200" fontAlgn="t">
              <a:spcAft>
                <a:spcPts val="600"/>
              </a:spcAft>
              <a:buFont typeface="Arial" panose="020B0604020202020204" pitchFamily="34" charset="0"/>
              <a:buChar char="•"/>
            </a:pPr>
            <a:endParaRPr lang="en-US"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Client Driven (       connected to Strengths Based) </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Applying specific responsivity </a:t>
            </a: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3074" name="Picture 2" descr="Doctors need to learn empathy - Daily Times">
            <a:extLst>
              <a:ext uri="{FF2B5EF4-FFF2-40B4-BE49-F238E27FC236}">
                <a16:creationId xmlns:a16="http://schemas.microsoft.com/office/drawing/2014/main" id="{6BA3AC4E-FA76-BC11-5421-B92048063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943" y="4308747"/>
            <a:ext cx="2222526" cy="16668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4ABD9B-B267-43EF-7CF0-D7E2ABE67FFD}"/>
              </a:ext>
            </a:extLst>
          </p:cNvPr>
          <p:cNvSpPr txBox="1"/>
          <p:nvPr/>
        </p:nvSpPr>
        <p:spPr>
          <a:xfrm>
            <a:off x="1749751" y="6858000"/>
            <a:ext cx="7754734" cy="369332"/>
          </a:xfrm>
          <a:prstGeom prst="rect">
            <a:avLst/>
          </a:prstGeom>
          <a:noFill/>
        </p:spPr>
        <p:txBody>
          <a:bodyPr wrap="square">
            <a:spAutoFit/>
          </a:bodyPr>
          <a:lstStyle/>
          <a:p>
            <a:r>
              <a:rPr lang="en-US" dirty="0"/>
              <a:t>https://dailytimes.com.pk/330512/doctors-need-to-learn-empathy/ (edited)</a:t>
            </a: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107EBF4F-18D6-7EF9-B15B-C161507F44C4}"/>
                  </a:ext>
                </a:extLst>
              </p14:cNvPr>
              <p14:cNvContentPartPr/>
              <p14:nvPr/>
            </p14:nvContentPartPr>
            <p14:xfrm>
              <a:off x="10411751" y="5904324"/>
              <a:ext cx="73080" cy="46080"/>
            </p14:xfrm>
          </p:contentPart>
        </mc:Choice>
        <mc:Fallback xmlns="">
          <p:pic>
            <p:nvPicPr>
              <p:cNvPr id="9" name="Ink 8">
                <a:extLst>
                  <a:ext uri="{FF2B5EF4-FFF2-40B4-BE49-F238E27FC236}">
                    <a16:creationId xmlns:a16="http://schemas.microsoft.com/office/drawing/2014/main" id="{107EBF4F-18D6-7EF9-B15B-C161507F44C4}"/>
                  </a:ext>
                </a:extLst>
              </p:cNvPr>
              <p:cNvPicPr/>
              <p:nvPr/>
            </p:nvPicPr>
            <p:blipFill>
              <a:blip r:embed="rId5"/>
              <a:stretch>
                <a:fillRect/>
              </a:stretch>
            </p:blipFill>
            <p:spPr>
              <a:xfrm>
                <a:off x="10402751" y="5895324"/>
                <a:ext cx="90720" cy="63720"/>
              </a:xfrm>
              <a:prstGeom prst="rect">
                <a:avLst/>
              </a:prstGeom>
            </p:spPr>
          </p:pic>
        </mc:Fallback>
      </mc:AlternateContent>
      <p:grpSp>
        <p:nvGrpSpPr>
          <p:cNvPr id="12" name="Group 11">
            <a:extLst>
              <a:ext uri="{FF2B5EF4-FFF2-40B4-BE49-F238E27FC236}">
                <a16:creationId xmlns:a16="http://schemas.microsoft.com/office/drawing/2014/main" id="{E278CA6C-BF65-028A-18C6-FD2D62C33B0E}"/>
              </a:ext>
            </a:extLst>
          </p:cNvPr>
          <p:cNvGrpSpPr/>
          <p:nvPr/>
        </p:nvGrpSpPr>
        <p:grpSpPr>
          <a:xfrm>
            <a:off x="10407584" y="5893143"/>
            <a:ext cx="232560" cy="79560"/>
            <a:chOff x="3057660" y="6266644"/>
            <a:chExt cx="232560" cy="79560"/>
          </a:xfrm>
        </p:grpSpPr>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DF4778C0-B54A-90E0-D0D8-DB8D30981928}"/>
                    </a:ext>
                  </a:extLst>
                </p14:cNvPr>
                <p14:cNvContentPartPr/>
                <p14:nvPr/>
              </p14:nvContentPartPr>
              <p14:xfrm>
                <a:off x="3057660" y="6266644"/>
                <a:ext cx="102600" cy="79560"/>
              </p14:xfrm>
            </p:contentPart>
          </mc:Choice>
          <mc:Fallback xmlns="">
            <p:pic>
              <p:nvPicPr>
                <p:cNvPr id="10" name="Ink 9">
                  <a:extLst>
                    <a:ext uri="{FF2B5EF4-FFF2-40B4-BE49-F238E27FC236}">
                      <a16:creationId xmlns:a16="http://schemas.microsoft.com/office/drawing/2014/main" id="{DF4778C0-B54A-90E0-D0D8-DB8D30981928}"/>
                    </a:ext>
                  </a:extLst>
                </p:cNvPr>
                <p:cNvPicPr/>
                <p:nvPr/>
              </p:nvPicPr>
              <p:blipFill>
                <a:blip r:embed="rId7"/>
                <a:stretch>
                  <a:fillRect/>
                </a:stretch>
              </p:blipFill>
              <p:spPr>
                <a:xfrm>
                  <a:off x="3049020" y="6258004"/>
                  <a:ext cx="120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BDDFE3B3-3F0C-13A2-7579-E5972D9D3787}"/>
                    </a:ext>
                  </a:extLst>
                </p14:cNvPr>
                <p14:cNvContentPartPr/>
                <p14:nvPr/>
              </p14:nvContentPartPr>
              <p14:xfrm>
                <a:off x="3231900" y="6318124"/>
                <a:ext cx="58320" cy="23400"/>
              </p14:xfrm>
            </p:contentPart>
          </mc:Choice>
          <mc:Fallback xmlns="">
            <p:pic>
              <p:nvPicPr>
                <p:cNvPr id="11" name="Ink 10">
                  <a:extLst>
                    <a:ext uri="{FF2B5EF4-FFF2-40B4-BE49-F238E27FC236}">
                      <a16:creationId xmlns:a16="http://schemas.microsoft.com/office/drawing/2014/main" id="{BDDFE3B3-3F0C-13A2-7579-E5972D9D3787}"/>
                    </a:ext>
                  </a:extLst>
                </p:cNvPr>
                <p:cNvPicPr/>
                <p:nvPr/>
              </p:nvPicPr>
              <p:blipFill>
                <a:blip r:embed="rId9"/>
                <a:stretch>
                  <a:fillRect/>
                </a:stretch>
              </p:blipFill>
              <p:spPr>
                <a:xfrm>
                  <a:off x="3222900" y="6309124"/>
                  <a:ext cx="75960" cy="41040"/>
                </a:xfrm>
                <a:prstGeom prst="rect">
                  <a:avLst/>
                </a:prstGeom>
              </p:spPr>
            </p:pic>
          </mc:Fallback>
        </mc:AlternateContent>
      </p:grpSp>
      <p:grpSp>
        <p:nvGrpSpPr>
          <p:cNvPr id="20" name="Group 19">
            <a:extLst>
              <a:ext uri="{FF2B5EF4-FFF2-40B4-BE49-F238E27FC236}">
                <a16:creationId xmlns:a16="http://schemas.microsoft.com/office/drawing/2014/main" id="{139C8CC5-8AFB-3D54-83CA-F31613B727BA}"/>
              </a:ext>
            </a:extLst>
          </p:cNvPr>
          <p:cNvGrpSpPr/>
          <p:nvPr/>
        </p:nvGrpSpPr>
        <p:grpSpPr>
          <a:xfrm>
            <a:off x="10266824" y="5007903"/>
            <a:ext cx="41400" cy="57600"/>
            <a:chOff x="2916900" y="5381404"/>
            <a:chExt cx="41400" cy="57600"/>
          </a:xfrm>
        </p:grpSpPr>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69952D41-0064-CFBB-39BF-4AC577523400}"/>
                    </a:ext>
                  </a:extLst>
                </p14:cNvPr>
                <p14:cNvContentPartPr/>
                <p14:nvPr/>
              </p14:nvContentPartPr>
              <p14:xfrm>
                <a:off x="2921580" y="5426764"/>
                <a:ext cx="360" cy="360"/>
              </p14:xfrm>
            </p:contentPart>
          </mc:Choice>
          <mc:Fallback xmlns="">
            <p:pic>
              <p:nvPicPr>
                <p:cNvPr id="14" name="Ink 13">
                  <a:extLst>
                    <a:ext uri="{FF2B5EF4-FFF2-40B4-BE49-F238E27FC236}">
                      <a16:creationId xmlns:a16="http://schemas.microsoft.com/office/drawing/2014/main" id="{69952D41-0064-CFBB-39BF-4AC577523400}"/>
                    </a:ext>
                  </a:extLst>
                </p:cNvPr>
                <p:cNvPicPr/>
                <p:nvPr/>
              </p:nvPicPr>
              <p:blipFill>
                <a:blip r:embed="rId11"/>
                <a:stretch>
                  <a:fillRect/>
                </a:stretch>
              </p:blipFill>
              <p:spPr>
                <a:xfrm>
                  <a:off x="2912940" y="54177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0062F789-F35E-3696-6390-9FDD87304916}"/>
                    </a:ext>
                  </a:extLst>
                </p14:cNvPr>
                <p14:cNvContentPartPr/>
                <p14:nvPr/>
              </p14:nvContentPartPr>
              <p14:xfrm>
                <a:off x="2916900" y="5404084"/>
                <a:ext cx="25560" cy="34920"/>
              </p14:xfrm>
            </p:contentPart>
          </mc:Choice>
          <mc:Fallback xmlns="">
            <p:pic>
              <p:nvPicPr>
                <p:cNvPr id="15" name="Ink 14">
                  <a:extLst>
                    <a:ext uri="{FF2B5EF4-FFF2-40B4-BE49-F238E27FC236}">
                      <a16:creationId xmlns:a16="http://schemas.microsoft.com/office/drawing/2014/main" id="{0062F789-F35E-3696-6390-9FDD87304916}"/>
                    </a:ext>
                  </a:extLst>
                </p:cNvPr>
                <p:cNvPicPr/>
                <p:nvPr/>
              </p:nvPicPr>
              <p:blipFill>
                <a:blip r:embed="rId13"/>
                <a:stretch>
                  <a:fillRect/>
                </a:stretch>
              </p:blipFill>
              <p:spPr>
                <a:xfrm>
                  <a:off x="2907900" y="5395084"/>
                  <a:ext cx="43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F5962E63-1249-565C-091F-3F0796D32E25}"/>
                    </a:ext>
                  </a:extLst>
                </p14:cNvPr>
                <p14:cNvContentPartPr/>
                <p14:nvPr/>
              </p14:nvContentPartPr>
              <p14:xfrm>
                <a:off x="2955060" y="5390764"/>
                <a:ext cx="360" cy="360"/>
              </p14:xfrm>
            </p:contentPart>
          </mc:Choice>
          <mc:Fallback xmlns="">
            <p:pic>
              <p:nvPicPr>
                <p:cNvPr id="16" name="Ink 15">
                  <a:extLst>
                    <a:ext uri="{FF2B5EF4-FFF2-40B4-BE49-F238E27FC236}">
                      <a16:creationId xmlns:a16="http://schemas.microsoft.com/office/drawing/2014/main" id="{F5962E63-1249-565C-091F-3F0796D32E25}"/>
                    </a:ext>
                  </a:extLst>
                </p:cNvPr>
                <p:cNvPicPr/>
                <p:nvPr/>
              </p:nvPicPr>
              <p:blipFill>
                <a:blip r:embed="rId11"/>
                <a:stretch>
                  <a:fillRect/>
                </a:stretch>
              </p:blipFill>
              <p:spPr>
                <a:xfrm>
                  <a:off x="2946060" y="538212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4232D6DE-BD5B-D2F6-DA32-1B7AD72104B2}"/>
                    </a:ext>
                  </a:extLst>
                </p14:cNvPr>
                <p14:cNvContentPartPr/>
                <p14:nvPr/>
              </p14:nvContentPartPr>
              <p14:xfrm>
                <a:off x="2957220" y="5381404"/>
                <a:ext cx="1080" cy="1440"/>
              </p14:xfrm>
            </p:contentPart>
          </mc:Choice>
          <mc:Fallback xmlns="">
            <p:pic>
              <p:nvPicPr>
                <p:cNvPr id="18" name="Ink 17">
                  <a:extLst>
                    <a:ext uri="{FF2B5EF4-FFF2-40B4-BE49-F238E27FC236}">
                      <a16:creationId xmlns:a16="http://schemas.microsoft.com/office/drawing/2014/main" id="{4232D6DE-BD5B-D2F6-DA32-1B7AD72104B2}"/>
                    </a:ext>
                  </a:extLst>
                </p:cNvPr>
                <p:cNvPicPr/>
                <p:nvPr/>
              </p:nvPicPr>
              <p:blipFill>
                <a:blip r:embed="rId11"/>
                <a:stretch>
                  <a:fillRect/>
                </a:stretch>
              </p:blipFill>
              <p:spPr>
                <a:xfrm>
                  <a:off x="2948580" y="5372764"/>
                  <a:ext cx="18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42BEFF68-EE77-B362-C93F-A02EB028D6A7}"/>
                    </a:ext>
                  </a:extLst>
                </p14:cNvPr>
                <p14:cNvContentPartPr/>
                <p14:nvPr/>
              </p14:nvContentPartPr>
              <p14:xfrm>
                <a:off x="2947860" y="5405164"/>
                <a:ext cx="6480" cy="7560"/>
              </p14:xfrm>
            </p:contentPart>
          </mc:Choice>
          <mc:Fallback xmlns="">
            <p:pic>
              <p:nvPicPr>
                <p:cNvPr id="19" name="Ink 18">
                  <a:extLst>
                    <a:ext uri="{FF2B5EF4-FFF2-40B4-BE49-F238E27FC236}">
                      <a16:creationId xmlns:a16="http://schemas.microsoft.com/office/drawing/2014/main" id="{42BEFF68-EE77-B362-C93F-A02EB028D6A7}"/>
                    </a:ext>
                  </a:extLst>
                </p:cNvPr>
                <p:cNvPicPr/>
                <p:nvPr/>
              </p:nvPicPr>
              <p:blipFill>
                <a:blip r:embed="rId17"/>
                <a:stretch>
                  <a:fillRect/>
                </a:stretch>
              </p:blipFill>
              <p:spPr>
                <a:xfrm>
                  <a:off x="2938860" y="5396524"/>
                  <a:ext cx="24120" cy="2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719C01C0-1985-E42B-2FF8-26ECD4B1D754}"/>
                  </a:ext>
                </a:extLst>
              </p14:cNvPr>
              <p14:cNvContentPartPr/>
              <p14:nvPr/>
            </p14:nvContentPartPr>
            <p14:xfrm>
              <a:off x="10654904" y="5736543"/>
              <a:ext cx="360" cy="360"/>
            </p14:xfrm>
          </p:contentPart>
        </mc:Choice>
        <mc:Fallback xmlns="">
          <p:pic>
            <p:nvPicPr>
              <p:cNvPr id="22" name="Ink 21">
                <a:extLst>
                  <a:ext uri="{FF2B5EF4-FFF2-40B4-BE49-F238E27FC236}">
                    <a16:creationId xmlns:a16="http://schemas.microsoft.com/office/drawing/2014/main" id="{719C01C0-1985-E42B-2FF8-26ECD4B1D754}"/>
                  </a:ext>
                </a:extLst>
              </p:cNvPr>
              <p:cNvPicPr/>
              <p:nvPr/>
            </p:nvPicPr>
            <p:blipFill>
              <a:blip r:embed="rId19"/>
              <a:stretch>
                <a:fillRect/>
              </a:stretch>
            </p:blipFill>
            <p:spPr>
              <a:xfrm>
                <a:off x="10645904" y="57275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2A1A4D4C-3571-603C-A8B3-000E134AD442}"/>
                  </a:ext>
                </a:extLst>
              </p14:cNvPr>
              <p14:cNvContentPartPr/>
              <p14:nvPr/>
            </p14:nvContentPartPr>
            <p14:xfrm>
              <a:off x="10716104" y="5641143"/>
              <a:ext cx="155880" cy="64440"/>
            </p14:xfrm>
          </p:contentPart>
        </mc:Choice>
        <mc:Fallback xmlns="">
          <p:pic>
            <p:nvPicPr>
              <p:cNvPr id="23" name="Ink 22">
                <a:extLst>
                  <a:ext uri="{FF2B5EF4-FFF2-40B4-BE49-F238E27FC236}">
                    <a16:creationId xmlns:a16="http://schemas.microsoft.com/office/drawing/2014/main" id="{2A1A4D4C-3571-603C-A8B3-000E134AD442}"/>
                  </a:ext>
                </a:extLst>
              </p:cNvPr>
              <p:cNvPicPr/>
              <p:nvPr/>
            </p:nvPicPr>
            <p:blipFill>
              <a:blip r:embed="rId21"/>
              <a:stretch>
                <a:fillRect/>
              </a:stretch>
            </p:blipFill>
            <p:spPr>
              <a:xfrm>
                <a:off x="10707083" y="5632143"/>
                <a:ext cx="173561"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0665349A-FE04-FA09-80D2-D62F6F08DC14}"/>
                  </a:ext>
                </a:extLst>
              </p14:cNvPr>
              <p14:cNvContentPartPr/>
              <p14:nvPr/>
            </p14:nvContentPartPr>
            <p14:xfrm>
              <a:off x="10561304" y="5663103"/>
              <a:ext cx="186120" cy="56880"/>
            </p14:xfrm>
          </p:contentPart>
        </mc:Choice>
        <mc:Fallback xmlns="">
          <p:pic>
            <p:nvPicPr>
              <p:cNvPr id="26" name="Ink 25">
                <a:extLst>
                  <a:ext uri="{FF2B5EF4-FFF2-40B4-BE49-F238E27FC236}">
                    <a16:creationId xmlns:a16="http://schemas.microsoft.com/office/drawing/2014/main" id="{0665349A-FE04-FA09-80D2-D62F6F08DC14}"/>
                  </a:ext>
                </a:extLst>
              </p:cNvPr>
              <p:cNvPicPr/>
              <p:nvPr/>
            </p:nvPicPr>
            <p:blipFill>
              <a:blip r:embed="rId23"/>
              <a:stretch>
                <a:fillRect/>
              </a:stretch>
            </p:blipFill>
            <p:spPr>
              <a:xfrm>
                <a:off x="10556984" y="5658783"/>
                <a:ext cx="194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C52EE237-A158-B574-877F-5B8C94D5ED03}"/>
                  </a:ext>
                </a:extLst>
              </p14:cNvPr>
              <p14:cNvContentPartPr/>
              <p14:nvPr/>
            </p14:nvContentPartPr>
            <p14:xfrm>
              <a:off x="10555544" y="5406423"/>
              <a:ext cx="59040" cy="180360"/>
            </p14:xfrm>
          </p:contentPart>
        </mc:Choice>
        <mc:Fallback xmlns="">
          <p:pic>
            <p:nvPicPr>
              <p:cNvPr id="27" name="Ink 26">
                <a:extLst>
                  <a:ext uri="{FF2B5EF4-FFF2-40B4-BE49-F238E27FC236}">
                    <a16:creationId xmlns:a16="http://schemas.microsoft.com/office/drawing/2014/main" id="{C52EE237-A158-B574-877F-5B8C94D5ED03}"/>
                  </a:ext>
                </a:extLst>
              </p:cNvPr>
              <p:cNvPicPr/>
              <p:nvPr/>
            </p:nvPicPr>
            <p:blipFill>
              <a:blip r:embed="rId25"/>
              <a:stretch>
                <a:fillRect/>
              </a:stretch>
            </p:blipFill>
            <p:spPr>
              <a:xfrm>
                <a:off x="10551224" y="5402103"/>
                <a:ext cx="67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08EF3629-9615-9E0D-8A00-9CB9B17E2135}"/>
                  </a:ext>
                </a:extLst>
              </p14:cNvPr>
              <p14:cNvContentPartPr/>
              <p14:nvPr/>
            </p14:nvContentPartPr>
            <p14:xfrm>
              <a:off x="10548858" y="5394464"/>
              <a:ext cx="80640" cy="192600"/>
            </p14:xfrm>
          </p:contentPart>
        </mc:Choice>
        <mc:Fallback xmlns="">
          <p:pic>
            <p:nvPicPr>
              <p:cNvPr id="29" name="Ink 28">
                <a:extLst>
                  <a:ext uri="{FF2B5EF4-FFF2-40B4-BE49-F238E27FC236}">
                    <a16:creationId xmlns:a16="http://schemas.microsoft.com/office/drawing/2014/main" id="{08EF3629-9615-9E0D-8A00-9CB9B17E2135}"/>
                  </a:ext>
                </a:extLst>
              </p:cNvPr>
              <p:cNvPicPr/>
              <p:nvPr/>
            </p:nvPicPr>
            <p:blipFill>
              <a:blip r:embed="rId27"/>
              <a:stretch>
                <a:fillRect/>
              </a:stretch>
            </p:blipFill>
            <p:spPr>
              <a:xfrm>
                <a:off x="10544519" y="5390144"/>
                <a:ext cx="89319"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C013BFC6-BC37-1465-86AE-23F1F169C6DC}"/>
                  </a:ext>
                </a:extLst>
              </p14:cNvPr>
              <p14:cNvContentPartPr/>
              <p14:nvPr/>
            </p14:nvContentPartPr>
            <p14:xfrm>
              <a:off x="10561458" y="5465384"/>
              <a:ext cx="43560" cy="113400"/>
            </p14:xfrm>
          </p:contentPart>
        </mc:Choice>
        <mc:Fallback xmlns="">
          <p:pic>
            <p:nvPicPr>
              <p:cNvPr id="30" name="Ink 29">
                <a:extLst>
                  <a:ext uri="{FF2B5EF4-FFF2-40B4-BE49-F238E27FC236}">
                    <a16:creationId xmlns:a16="http://schemas.microsoft.com/office/drawing/2014/main" id="{C013BFC6-BC37-1465-86AE-23F1F169C6DC}"/>
                  </a:ext>
                </a:extLst>
              </p:cNvPr>
              <p:cNvPicPr/>
              <p:nvPr/>
            </p:nvPicPr>
            <p:blipFill>
              <a:blip r:embed="rId29"/>
              <a:stretch>
                <a:fillRect/>
              </a:stretch>
            </p:blipFill>
            <p:spPr>
              <a:xfrm>
                <a:off x="10543458" y="5447384"/>
                <a:ext cx="79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5B376582-A9A8-F613-4942-830642841923}"/>
                  </a:ext>
                </a:extLst>
              </p14:cNvPr>
              <p14:cNvContentPartPr/>
              <p14:nvPr/>
            </p14:nvContentPartPr>
            <p14:xfrm>
              <a:off x="10585938" y="5389064"/>
              <a:ext cx="360" cy="360"/>
            </p14:xfrm>
          </p:contentPart>
        </mc:Choice>
        <mc:Fallback xmlns="">
          <p:pic>
            <p:nvPicPr>
              <p:cNvPr id="31" name="Ink 30">
                <a:extLst>
                  <a:ext uri="{FF2B5EF4-FFF2-40B4-BE49-F238E27FC236}">
                    <a16:creationId xmlns:a16="http://schemas.microsoft.com/office/drawing/2014/main" id="{5B376582-A9A8-F613-4942-830642841923}"/>
                  </a:ext>
                </a:extLst>
              </p:cNvPr>
              <p:cNvPicPr/>
              <p:nvPr/>
            </p:nvPicPr>
            <p:blipFill>
              <a:blip r:embed="rId31"/>
              <a:stretch>
                <a:fillRect/>
              </a:stretch>
            </p:blipFill>
            <p:spPr>
              <a:xfrm>
                <a:off x="10567938" y="537106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72" name="Ink 3071">
                <a:extLst>
                  <a:ext uri="{FF2B5EF4-FFF2-40B4-BE49-F238E27FC236}">
                    <a16:creationId xmlns:a16="http://schemas.microsoft.com/office/drawing/2014/main" id="{1ACB6C36-1401-840E-286F-B53378F764FC}"/>
                  </a:ext>
                </a:extLst>
              </p14:cNvPr>
              <p14:cNvContentPartPr/>
              <p14:nvPr/>
            </p14:nvContentPartPr>
            <p14:xfrm>
              <a:off x="10557138" y="5389064"/>
              <a:ext cx="56880" cy="174960"/>
            </p14:xfrm>
          </p:contentPart>
        </mc:Choice>
        <mc:Fallback xmlns="">
          <p:pic>
            <p:nvPicPr>
              <p:cNvPr id="3072" name="Ink 3071">
                <a:extLst>
                  <a:ext uri="{FF2B5EF4-FFF2-40B4-BE49-F238E27FC236}">
                    <a16:creationId xmlns:a16="http://schemas.microsoft.com/office/drawing/2014/main" id="{1ACB6C36-1401-840E-286F-B53378F764FC}"/>
                  </a:ext>
                </a:extLst>
              </p:cNvPr>
              <p:cNvPicPr/>
              <p:nvPr/>
            </p:nvPicPr>
            <p:blipFill>
              <a:blip r:embed="rId33"/>
              <a:stretch>
                <a:fillRect/>
              </a:stretch>
            </p:blipFill>
            <p:spPr>
              <a:xfrm>
                <a:off x="10539023" y="5371101"/>
                <a:ext cx="92747" cy="210527"/>
              </a:xfrm>
              <a:prstGeom prst="rect">
                <a:avLst/>
              </a:prstGeom>
            </p:spPr>
          </p:pic>
        </mc:Fallback>
      </mc:AlternateContent>
      <p:grpSp>
        <p:nvGrpSpPr>
          <p:cNvPr id="3076" name="Group 3075">
            <a:extLst>
              <a:ext uri="{FF2B5EF4-FFF2-40B4-BE49-F238E27FC236}">
                <a16:creationId xmlns:a16="http://schemas.microsoft.com/office/drawing/2014/main" id="{EFFBE724-EC19-72C1-66C5-74D067C5EE8F}"/>
              </a:ext>
            </a:extLst>
          </p:cNvPr>
          <p:cNvGrpSpPr/>
          <p:nvPr/>
        </p:nvGrpSpPr>
        <p:grpSpPr>
          <a:xfrm>
            <a:off x="10414218" y="5327144"/>
            <a:ext cx="31320" cy="9720"/>
            <a:chOff x="3064294" y="5700645"/>
            <a:chExt cx="31320" cy="9720"/>
          </a:xfrm>
        </p:grpSpPr>
        <mc:AlternateContent xmlns:mc="http://schemas.openxmlformats.org/markup-compatibility/2006" xmlns:p14="http://schemas.microsoft.com/office/powerpoint/2010/main">
          <mc:Choice Requires="p14">
            <p:contentPart p14:bwMode="auto" r:id="rId34">
              <p14:nvContentPartPr>
                <p14:cNvPr id="3073" name="Ink 3072">
                  <a:extLst>
                    <a:ext uri="{FF2B5EF4-FFF2-40B4-BE49-F238E27FC236}">
                      <a16:creationId xmlns:a16="http://schemas.microsoft.com/office/drawing/2014/main" id="{A29ADC1E-DF1D-D41C-5943-AF0B0E0FAAC1}"/>
                    </a:ext>
                  </a:extLst>
                </p14:cNvPr>
                <p14:cNvContentPartPr/>
                <p14:nvPr/>
              </p14:nvContentPartPr>
              <p14:xfrm>
                <a:off x="3064294" y="5700645"/>
                <a:ext cx="360" cy="360"/>
              </p14:xfrm>
            </p:contentPart>
          </mc:Choice>
          <mc:Fallback xmlns="">
            <p:pic>
              <p:nvPicPr>
                <p:cNvPr id="3073" name="Ink 3072">
                  <a:extLst>
                    <a:ext uri="{FF2B5EF4-FFF2-40B4-BE49-F238E27FC236}">
                      <a16:creationId xmlns:a16="http://schemas.microsoft.com/office/drawing/2014/main" id="{A29ADC1E-DF1D-D41C-5943-AF0B0E0FAAC1}"/>
                    </a:ext>
                  </a:extLst>
                </p:cNvPr>
                <p:cNvPicPr/>
                <p:nvPr/>
              </p:nvPicPr>
              <p:blipFill>
                <a:blip r:embed="rId35"/>
                <a:stretch>
                  <a:fillRect/>
                </a:stretch>
              </p:blipFill>
              <p:spPr>
                <a:xfrm>
                  <a:off x="3046654" y="56826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75" name="Ink 3074">
                  <a:extLst>
                    <a:ext uri="{FF2B5EF4-FFF2-40B4-BE49-F238E27FC236}">
                      <a16:creationId xmlns:a16="http://schemas.microsoft.com/office/drawing/2014/main" id="{4D4242B4-F278-53FF-C969-5CBBD03AEB42}"/>
                    </a:ext>
                  </a:extLst>
                </p14:cNvPr>
                <p14:cNvContentPartPr/>
                <p14:nvPr/>
              </p14:nvContentPartPr>
              <p14:xfrm>
                <a:off x="3095254" y="5710005"/>
                <a:ext cx="360" cy="360"/>
              </p14:xfrm>
            </p:contentPart>
          </mc:Choice>
          <mc:Fallback xmlns="">
            <p:pic>
              <p:nvPicPr>
                <p:cNvPr id="3075" name="Ink 3074">
                  <a:extLst>
                    <a:ext uri="{FF2B5EF4-FFF2-40B4-BE49-F238E27FC236}">
                      <a16:creationId xmlns:a16="http://schemas.microsoft.com/office/drawing/2014/main" id="{4D4242B4-F278-53FF-C969-5CBBD03AEB42}"/>
                    </a:ext>
                  </a:extLst>
                </p:cNvPr>
                <p:cNvPicPr/>
                <p:nvPr/>
              </p:nvPicPr>
              <p:blipFill>
                <a:blip r:embed="rId35"/>
                <a:stretch>
                  <a:fillRect/>
                </a:stretch>
              </p:blipFill>
              <p:spPr>
                <a:xfrm>
                  <a:off x="3077614" y="5692365"/>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3077" name="Ink 3076">
                <a:extLst>
                  <a:ext uri="{FF2B5EF4-FFF2-40B4-BE49-F238E27FC236}">
                    <a16:creationId xmlns:a16="http://schemas.microsoft.com/office/drawing/2014/main" id="{90D0906A-5D52-5DDC-4B35-3EC19C81A81A}"/>
                  </a:ext>
                </a:extLst>
              </p14:cNvPr>
              <p14:cNvContentPartPr/>
              <p14:nvPr/>
            </p14:nvContentPartPr>
            <p14:xfrm>
              <a:off x="10459578" y="5012144"/>
              <a:ext cx="2880" cy="720"/>
            </p14:xfrm>
          </p:contentPart>
        </mc:Choice>
        <mc:Fallback xmlns="">
          <p:pic>
            <p:nvPicPr>
              <p:cNvPr id="3077" name="Ink 3076">
                <a:extLst>
                  <a:ext uri="{FF2B5EF4-FFF2-40B4-BE49-F238E27FC236}">
                    <a16:creationId xmlns:a16="http://schemas.microsoft.com/office/drawing/2014/main" id="{90D0906A-5D52-5DDC-4B35-3EC19C81A81A}"/>
                  </a:ext>
                </a:extLst>
              </p:cNvPr>
              <p:cNvPicPr/>
              <p:nvPr/>
            </p:nvPicPr>
            <p:blipFill>
              <a:blip r:embed="rId38"/>
              <a:stretch>
                <a:fillRect/>
              </a:stretch>
            </p:blipFill>
            <p:spPr>
              <a:xfrm>
                <a:off x="10439007" y="4994144"/>
                <a:ext cx="43611"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80" name="Ink 3079">
                <a:extLst>
                  <a:ext uri="{FF2B5EF4-FFF2-40B4-BE49-F238E27FC236}">
                    <a16:creationId xmlns:a16="http://schemas.microsoft.com/office/drawing/2014/main" id="{F700C6E8-EE63-2B9C-EDB5-E963DEB4D0E7}"/>
                  </a:ext>
                </a:extLst>
              </p14:cNvPr>
              <p14:cNvContentPartPr/>
              <p14:nvPr/>
            </p14:nvContentPartPr>
            <p14:xfrm>
              <a:off x="10488738" y="4982624"/>
              <a:ext cx="2160" cy="9000"/>
            </p14:xfrm>
          </p:contentPart>
        </mc:Choice>
        <mc:Fallback xmlns="">
          <p:pic>
            <p:nvPicPr>
              <p:cNvPr id="3080" name="Ink 3079">
                <a:extLst>
                  <a:ext uri="{FF2B5EF4-FFF2-40B4-BE49-F238E27FC236}">
                    <a16:creationId xmlns:a16="http://schemas.microsoft.com/office/drawing/2014/main" id="{F700C6E8-EE63-2B9C-EDB5-E963DEB4D0E7}"/>
                  </a:ext>
                </a:extLst>
              </p:cNvPr>
              <p:cNvPicPr/>
              <p:nvPr/>
            </p:nvPicPr>
            <p:blipFill>
              <a:blip r:embed="rId40"/>
              <a:stretch>
                <a:fillRect/>
              </a:stretch>
            </p:blipFill>
            <p:spPr>
              <a:xfrm>
                <a:off x="10479738" y="4973624"/>
                <a:ext cx="19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82" name="Ink 3081">
                <a:extLst>
                  <a:ext uri="{FF2B5EF4-FFF2-40B4-BE49-F238E27FC236}">
                    <a16:creationId xmlns:a16="http://schemas.microsoft.com/office/drawing/2014/main" id="{305B8690-0A40-AC38-4013-E853E52E5A48}"/>
                  </a:ext>
                </a:extLst>
              </p14:cNvPr>
              <p14:cNvContentPartPr/>
              <p14:nvPr/>
            </p14:nvContentPartPr>
            <p14:xfrm>
              <a:off x="10637058" y="5715224"/>
              <a:ext cx="94320" cy="3960"/>
            </p14:xfrm>
          </p:contentPart>
        </mc:Choice>
        <mc:Fallback xmlns="">
          <p:pic>
            <p:nvPicPr>
              <p:cNvPr id="3082" name="Ink 3081">
                <a:extLst>
                  <a:ext uri="{FF2B5EF4-FFF2-40B4-BE49-F238E27FC236}">
                    <a16:creationId xmlns:a16="http://schemas.microsoft.com/office/drawing/2014/main" id="{305B8690-0A40-AC38-4013-E853E52E5A48}"/>
                  </a:ext>
                </a:extLst>
              </p:cNvPr>
              <p:cNvPicPr/>
              <p:nvPr/>
            </p:nvPicPr>
            <p:blipFill>
              <a:blip r:embed="rId42"/>
              <a:stretch>
                <a:fillRect/>
              </a:stretch>
            </p:blipFill>
            <p:spPr>
              <a:xfrm>
                <a:off x="10632738" y="5711264"/>
                <a:ext cx="102960" cy="11880"/>
              </a:xfrm>
              <a:prstGeom prst="rect">
                <a:avLst/>
              </a:prstGeom>
            </p:spPr>
          </p:pic>
        </mc:Fallback>
      </mc:AlternateContent>
      <p:pic>
        <p:nvPicPr>
          <p:cNvPr id="3083" name="Graphic 3082" descr="Rope Knot outline">
            <a:extLst>
              <a:ext uri="{FF2B5EF4-FFF2-40B4-BE49-F238E27FC236}">
                <a16:creationId xmlns:a16="http://schemas.microsoft.com/office/drawing/2014/main" id="{DFFB6209-3DF6-FE92-476C-E8C05F94DDAC}"/>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3696795" y="5434503"/>
            <a:ext cx="457200" cy="457200"/>
          </a:xfrm>
          <a:prstGeom prst="rect">
            <a:avLst/>
          </a:prstGeom>
        </p:spPr>
      </p:pic>
    </p:spTree>
    <p:extLst>
      <p:ext uri="{BB962C8B-B14F-4D97-AF65-F5344CB8AC3E}">
        <p14:creationId xmlns:p14="http://schemas.microsoft.com/office/powerpoint/2010/main" val="77003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Beliefs &amp; Attitudes that foster behavior change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66431"/>
            <a:ext cx="10972800" cy="4999289"/>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Community Based  (       connected to Strengths Based) </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The client does not exist in a vacuum</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Recovery is about re-integration with the community and the creation of new relationships and resources to foster resiliency</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Pragmatic</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Meet the client where they are at</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Focus on tangible concrete goals that are desired by the client and achievable </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Explicitly teaching skills </a:t>
            </a:r>
          </a:p>
          <a:p>
            <a:pPr marL="1371600" lvl="2"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       Responsivity Principle – Social Learning Theory/Skill Streaming</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6" name="Graphic 5" descr="Surprised face outline with solid fill">
            <a:extLst>
              <a:ext uri="{FF2B5EF4-FFF2-40B4-BE49-F238E27FC236}">
                <a16:creationId xmlns:a16="http://schemas.microsoft.com/office/drawing/2014/main" id="{D3DA87BB-BFA8-3152-F471-1F2ACFBB91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1666430"/>
            <a:ext cx="457200" cy="457200"/>
          </a:xfrm>
          <a:prstGeom prst="rect">
            <a:avLst/>
          </a:prstGeom>
        </p:spPr>
      </p:pic>
      <p:pic>
        <p:nvPicPr>
          <p:cNvPr id="9" name="Graphic 8" descr="Rope Knot outline">
            <a:extLst>
              <a:ext uri="{FF2B5EF4-FFF2-40B4-BE49-F238E27FC236}">
                <a16:creationId xmlns:a16="http://schemas.microsoft.com/office/drawing/2014/main" id="{7B47832E-C74B-2ADC-12D6-0D694596D8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45712" y="6019800"/>
            <a:ext cx="457200" cy="457200"/>
          </a:xfrm>
          <a:prstGeom prst="rect">
            <a:avLst/>
          </a:prstGeom>
        </p:spPr>
      </p:pic>
      <p:pic>
        <p:nvPicPr>
          <p:cNvPr id="11" name="Graphic 10" descr="Rope Knot outline">
            <a:extLst>
              <a:ext uri="{FF2B5EF4-FFF2-40B4-BE49-F238E27FC236}">
                <a16:creationId xmlns:a16="http://schemas.microsoft.com/office/drawing/2014/main" id="{00FC573D-6B62-DBC2-CD5A-C92842AA64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5294" y="1735133"/>
            <a:ext cx="457200" cy="457200"/>
          </a:xfrm>
          <a:prstGeom prst="rect">
            <a:avLst/>
          </a:prstGeom>
        </p:spPr>
      </p:pic>
    </p:spTree>
    <p:extLst>
      <p:ext uri="{BB962C8B-B14F-4D97-AF65-F5344CB8AC3E}">
        <p14:creationId xmlns:p14="http://schemas.microsoft.com/office/powerpoint/2010/main" val="161690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Cultural Sensitivity – 5 necessary elements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66431"/>
            <a:ext cx="10972800" cy="4872392"/>
          </a:xfrm>
          <a:prstGeom prst="rect">
            <a:avLst/>
          </a:prstGeom>
          <a:noFill/>
        </p:spPr>
        <p:txBody>
          <a:bodyPr wrap="square" numCol="1" spcCol="182880" rtlCol="0">
            <a:noAutofit/>
          </a:bodyPr>
          <a:lstStyle/>
          <a:p>
            <a:pPr marL="514350" indent="-514350" fontAlgn="t">
              <a:spcAft>
                <a:spcPts val="600"/>
              </a:spcAft>
              <a:buFont typeface="+mj-lt"/>
              <a:buAutoNum type="arabicPeriod"/>
            </a:pPr>
            <a:r>
              <a:rPr lang="en-US" sz="2400" dirty="0">
                <a:latin typeface="Source Sans Pro" panose="020B0503030403020204" pitchFamily="34" charset="77"/>
              </a:rPr>
              <a:t>Valuing Diversity</a:t>
            </a:r>
          </a:p>
          <a:p>
            <a:pPr marL="514350" indent="-514350" fontAlgn="t">
              <a:spcAft>
                <a:spcPts val="600"/>
              </a:spcAft>
              <a:buFont typeface="+mj-lt"/>
              <a:buAutoNum type="arabicPeriod"/>
            </a:pPr>
            <a:r>
              <a:rPr lang="en-US" sz="2400" dirty="0">
                <a:latin typeface="Source Sans Pro" panose="020B0503030403020204" pitchFamily="34" charset="77"/>
              </a:rPr>
              <a:t>Cultural Self-Assessment</a:t>
            </a:r>
          </a:p>
          <a:p>
            <a:pPr marL="514350" indent="-514350" fontAlgn="t">
              <a:spcAft>
                <a:spcPts val="600"/>
              </a:spcAft>
              <a:buFont typeface="+mj-lt"/>
              <a:buAutoNum type="arabicPeriod"/>
            </a:pPr>
            <a:r>
              <a:rPr lang="en-US" sz="2400" dirty="0">
                <a:latin typeface="Source Sans Pro" panose="020B0503030403020204" pitchFamily="34" charset="77"/>
              </a:rPr>
              <a:t>Understanding the Dynamics of Cultural Interaction</a:t>
            </a:r>
          </a:p>
          <a:p>
            <a:pPr marL="514350" indent="-514350" fontAlgn="t">
              <a:spcAft>
                <a:spcPts val="600"/>
              </a:spcAft>
              <a:buFont typeface="+mj-lt"/>
              <a:buAutoNum type="arabicPeriod"/>
            </a:pPr>
            <a:r>
              <a:rPr lang="en-US" sz="2400" dirty="0">
                <a:latin typeface="Source Sans Pro" panose="020B0503030403020204" pitchFamily="34" charset="77"/>
              </a:rPr>
              <a:t>Incorporating Cultural Knowledge</a:t>
            </a:r>
          </a:p>
          <a:p>
            <a:pPr marL="514350" indent="-514350" fontAlgn="t">
              <a:spcAft>
                <a:spcPts val="600"/>
              </a:spcAft>
              <a:buFont typeface="+mj-lt"/>
              <a:buAutoNum type="arabicPeriod"/>
            </a:pPr>
            <a:r>
              <a:rPr lang="en-US" sz="2400" dirty="0">
                <a:latin typeface="Source Sans Pro" panose="020B0503030403020204" pitchFamily="34" charset="77"/>
              </a:rPr>
              <a:t>Adapting Practices to the Diversity Present in the Population</a:t>
            </a:r>
          </a:p>
          <a:p>
            <a:pPr marL="971550" lvl="1" indent="-514350" fontAlgn="t">
              <a:spcAft>
                <a:spcPts val="600"/>
              </a:spcAft>
              <a:buFont typeface="Arial" panose="020B0604020202020204" pitchFamily="34" charset="0"/>
              <a:buChar char="•"/>
            </a:pPr>
            <a:r>
              <a:rPr lang="en-US" sz="2400" dirty="0">
                <a:latin typeface="Source Sans Pro" panose="020B0503030403020204" pitchFamily="34" charset="77"/>
              </a:rPr>
              <a:t>What we do and how we do it should match our client base </a:t>
            </a:r>
            <a:r>
              <a:rPr lang="en-US" sz="2400" i="1" dirty="0">
                <a:latin typeface="Source Sans Pro" panose="020B0503030403020204" pitchFamily="34" charset="77"/>
              </a:rPr>
              <a:t>not</a:t>
            </a:r>
            <a:r>
              <a:rPr lang="en-US" sz="2400" dirty="0">
                <a:latin typeface="Source Sans Pro" panose="020B0503030403020204" pitchFamily="34" charset="77"/>
              </a:rPr>
              <a:t> our staff base</a:t>
            </a:r>
          </a:p>
          <a:p>
            <a:pPr marL="971550" lvl="1" indent="-514350" fontAlgn="t">
              <a:spcAft>
                <a:spcPts val="6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“based on a review of 117 published and unpublished studies is that ‘attention to </a:t>
            </a:r>
            <a:r>
              <a:rPr lang="en-US" sz="2400" b="1" u="sng" dirty="0">
                <a:latin typeface="Source Sans Pro" panose="020B0503030403020204" pitchFamily="34" charset="0"/>
                <a:ea typeface="Source Sans Pro" panose="020B0503030403020204" pitchFamily="34" charset="0"/>
              </a:rPr>
              <a:t>BOTH fidelity and adaptation </a:t>
            </a:r>
            <a:r>
              <a:rPr lang="en-US" sz="2400" dirty="0">
                <a:latin typeface="Source Sans Pro" panose="020B0503030403020204" pitchFamily="34" charset="0"/>
                <a:ea typeface="Source Sans Pro" panose="020B0503030403020204" pitchFamily="34" charset="0"/>
              </a:rPr>
              <a:t>is essential for successful implementation of evidence-based substance abuse prevention programs.’”</a:t>
            </a:r>
            <a:endParaRPr lang="en-US" sz="2400" dirty="0">
              <a:latin typeface="Source Sans Pro" panose="020B0503030403020204" pitchFamily="34" charset="77"/>
            </a:endParaRPr>
          </a:p>
          <a:p>
            <a:pPr lvl="1" fontAlgn="t">
              <a:spcAft>
                <a:spcPts val="600"/>
              </a:spcAft>
            </a:pPr>
            <a:r>
              <a:rPr lang="en-US" sz="2400" b="0" i="0" dirty="0">
                <a:solidFill>
                  <a:srgbClr val="5A5047"/>
                </a:solidFill>
                <a:effectLst/>
                <a:latin typeface="Source Sans Pro" panose="020B0503030403020204" pitchFamily="34" charset="0"/>
                <a:ea typeface="Source Sans Pro" panose="020B0503030403020204" pitchFamily="34" charset="0"/>
              </a:rPr>
              <a:t>	</a:t>
            </a:r>
            <a:r>
              <a:rPr lang="en-US" sz="2400" b="0" i="0" dirty="0" err="1">
                <a:solidFill>
                  <a:srgbClr val="5A5047"/>
                </a:solidFill>
                <a:effectLst/>
                <a:latin typeface="Source Sans Pro" panose="020B0503030403020204" pitchFamily="34" charset="0"/>
                <a:ea typeface="Source Sans Pro" panose="020B0503030403020204" pitchFamily="34" charset="0"/>
              </a:rPr>
              <a:t>Burlew</a:t>
            </a:r>
            <a:r>
              <a:rPr lang="en-US" sz="2400" b="0" i="0" dirty="0">
                <a:solidFill>
                  <a:srgbClr val="5A5047"/>
                </a:solidFill>
                <a:effectLst/>
                <a:latin typeface="Source Sans Pro" panose="020B0503030403020204" pitchFamily="34" charset="0"/>
                <a:ea typeface="Source Sans Pro" panose="020B0503030403020204" pitchFamily="34" charset="0"/>
              </a:rPr>
              <a:t> et al. 2013</a:t>
            </a:r>
            <a:r>
              <a:rPr lang="en-US" sz="2400" dirty="0">
                <a:solidFill>
                  <a:srgbClr val="5A5047"/>
                </a:solidFill>
                <a:latin typeface="Source Sans Pro" panose="020B0503030403020204" pitchFamily="34" charset="0"/>
                <a:ea typeface="Source Sans Pro" panose="020B0503030403020204" pitchFamily="34" charset="0"/>
              </a:rPr>
              <a:t> </a:t>
            </a: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4" name="Graphic 3" descr="Surprised face outline with solid fill">
            <a:extLst>
              <a:ext uri="{FF2B5EF4-FFF2-40B4-BE49-F238E27FC236}">
                <a16:creationId xmlns:a16="http://schemas.microsoft.com/office/drawing/2014/main" id="{E107798D-FCD5-A93A-FA55-97FCC6B510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2188436"/>
            <a:ext cx="457200" cy="457200"/>
          </a:xfrm>
          <a:prstGeom prst="rect">
            <a:avLst/>
          </a:prstGeom>
        </p:spPr>
      </p:pic>
      <p:pic>
        <p:nvPicPr>
          <p:cNvPr id="8" name="Graphic 7" descr="Surprised face outline with solid fill">
            <a:extLst>
              <a:ext uri="{FF2B5EF4-FFF2-40B4-BE49-F238E27FC236}">
                <a16:creationId xmlns:a16="http://schemas.microsoft.com/office/drawing/2014/main" id="{BFF43081-6148-4607-F433-DA4CAD219D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3708875"/>
            <a:ext cx="457200" cy="457200"/>
          </a:xfrm>
          <a:prstGeom prst="rect">
            <a:avLst/>
          </a:prstGeom>
        </p:spPr>
      </p:pic>
    </p:spTree>
    <p:extLst>
      <p:ext uri="{BB962C8B-B14F-4D97-AF65-F5344CB8AC3E}">
        <p14:creationId xmlns:p14="http://schemas.microsoft.com/office/powerpoint/2010/main" val="348923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17575" y="1024391"/>
            <a:ext cx="10356850" cy="734523"/>
          </a:xfrm>
        </p:spPr>
        <p:txBody>
          <a:bodyPr>
            <a:normAutofit/>
          </a:bodyPr>
          <a:lstStyle/>
          <a:p>
            <a:r>
              <a:rPr lang="en-US" sz="4500" dirty="0">
                <a:solidFill>
                  <a:srgbClr val="FF9350"/>
                </a:solidFill>
                <a:latin typeface="Domine" panose="02040503040403060204" pitchFamily="18" charset="0"/>
              </a:rPr>
              <a:t>Final Thoughts</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17575" y="1892176"/>
            <a:ext cx="10356850" cy="4776043"/>
          </a:xfrm>
        </p:spPr>
        <p:txBody>
          <a:bodyPr>
            <a:normAutofit/>
          </a:bodyPr>
          <a:lstStyle/>
          <a:p>
            <a:r>
              <a:rPr lang="en-US" sz="3200" dirty="0">
                <a:solidFill>
                  <a:srgbClr val="5A5047"/>
                </a:solidFill>
                <a:latin typeface="Source Sans Pro" panose="020B0503030403020204" pitchFamily="34" charset="77"/>
              </a:rPr>
              <a:t>“Although certain skills may enhance the ability to assist clients, these may only be useful in the context of a trusting and respectful relationship where the clients are shown respect and given help in identifying their personal strengths.” – </a:t>
            </a:r>
            <a:r>
              <a:rPr lang="en-US" sz="3200" dirty="0" err="1">
                <a:solidFill>
                  <a:srgbClr val="5A5047"/>
                </a:solidFill>
                <a:latin typeface="Source Sans Pro" panose="020B0503030403020204" pitchFamily="34" charset="77"/>
              </a:rPr>
              <a:t>Redko</a:t>
            </a:r>
            <a:r>
              <a:rPr lang="en-US" sz="3200" dirty="0">
                <a:solidFill>
                  <a:srgbClr val="5A5047"/>
                </a:solidFill>
                <a:latin typeface="Source Sans Pro" panose="020B0503030403020204" pitchFamily="34" charset="77"/>
              </a:rPr>
              <a:t> et al. 2007</a:t>
            </a:r>
          </a:p>
          <a:p>
            <a:endParaRPr lang="en-US" sz="3200" dirty="0">
              <a:solidFill>
                <a:srgbClr val="5A5047"/>
              </a:solidFill>
              <a:latin typeface="Source Sans Pro" panose="020B0503030403020204" pitchFamily="34" charset="77"/>
            </a:endParaRPr>
          </a:p>
          <a:p>
            <a:r>
              <a:rPr lang="en-US" sz="3200" dirty="0">
                <a:solidFill>
                  <a:srgbClr val="5A5047"/>
                </a:solidFill>
                <a:latin typeface="Source Sans Pro" panose="020B0503030403020204" pitchFamily="34" charset="77"/>
              </a:rPr>
              <a:t>“Outcomes are almost always lower than anticipated. There is a tendency to rely too heavily on EBP instead of focusing on building healthy, long-lasting and respectful relationships with clients.” – Taxman &amp; </a:t>
            </a:r>
            <a:r>
              <a:rPr lang="en-US" sz="3200" dirty="0" err="1">
                <a:solidFill>
                  <a:srgbClr val="5A5047"/>
                </a:solidFill>
                <a:latin typeface="Source Sans Pro" panose="020B0503030403020204" pitchFamily="34" charset="77"/>
              </a:rPr>
              <a:t>Belenko</a:t>
            </a:r>
            <a:r>
              <a:rPr lang="en-US" sz="3200" dirty="0">
                <a:solidFill>
                  <a:srgbClr val="5A5047"/>
                </a:solidFill>
                <a:latin typeface="Source Sans Pro" panose="020B0503030403020204" pitchFamily="34" charset="77"/>
              </a:rPr>
              <a:t> 2011 </a:t>
            </a:r>
          </a:p>
          <a:p>
            <a:endParaRPr lang="en-US" dirty="0">
              <a:solidFill>
                <a:schemeClr val="bg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33513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2825783"/>
            <a:ext cx="10356850" cy="1719262"/>
          </a:xfrm>
        </p:spPr>
        <p:txBody>
          <a:bodyPr>
            <a:normAutofit/>
          </a:bodyPr>
          <a:lstStyle/>
          <a:p>
            <a:r>
              <a:rPr lang="en-US" sz="4500" dirty="0">
                <a:solidFill>
                  <a:srgbClr val="FF9350"/>
                </a:solidFill>
                <a:latin typeface="Domine" panose="02040503040403060204" pitchFamily="18" charset="0"/>
              </a:rPr>
              <a:t>“The relationship is necessary </a:t>
            </a:r>
            <a:r>
              <a:rPr lang="en-US" sz="4500" b="1" u="sng" dirty="0">
                <a:solidFill>
                  <a:srgbClr val="FF9350"/>
                </a:solidFill>
                <a:latin typeface="Domine" panose="02040503040403060204" pitchFamily="18" charset="0"/>
              </a:rPr>
              <a:t>but not sufficient</a:t>
            </a:r>
            <a:r>
              <a:rPr lang="en-US" sz="4500" dirty="0">
                <a:solidFill>
                  <a:srgbClr val="FF9350"/>
                </a:solidFill>
                <a:latin typeface="Domine" panose="02040503040403060204" pitchFamily="18" charset="0"/>
              </a:rPr>
              <a:t> to bring about behavior change.”</a:t>
            </a:r>
            <a:br>
              <a:rPr lang="en-US" sz="4500" dirty="0">
                <a:solidFill>
                  <a:srgbClr val="FF9350"/>
                </a:solidFill>
                <a:latin typeface="Domine" panose="02040503040403060204" pitchFamily="18" charset="0"/>
              </a:rPr>
            </a:br>
            <a:r>
              <a:rPr lang="en-US" sz="2000" dirty="0">
                <a:solidFill>
                  <a:srgbClr val="FF9350"/>
                </a:solidFill>
                <a:latin typeface="Domine" panose="02040503040403060204" pitchFamily="18" charset="0"/>
              </a:rPr>
              <a:t>(</a:t>
            </a:r>
            <a:r>
              <a:rPr lang="en-US" sz="2000" dirty="0" err="1">
                <a:solidFill>
                  <a:srgbClr val="FF9350"/>
                </a:solidFill>
                <a:latin typeface="Domine" panose="02040503040403060204" pitchFamily="18" charset="0"/>
              </a:rPr>
              <a:t>Spiegler</a:t>
            </a:r>
            <a:r>
              <a:rPr lang="en-US" sz="2000" dirty="0">
                <a:solidFill>
                  <a:srgbClr val="FF9350"/>
                </a:solidFill>
                <a:latin typeface="Domine" panose="02040503040403060204" pitchFamily="18" charset="0"/>
              </a:rPr>
              <a:t> &amp; </a:t>
            </a:r>
            <a:r>
              <a:rPr lang="en-US" sz="2000" dirty="0" err="1">
                <a:solidFill>
                  <a:srgbClr val="FF9350"/>
                </a:solidFill>
                <a:latin typeface="Domine" panose="02040503040403060204" pitchFamily="18" charset="0"/>
              </a:rPr>
              <a:t>Guevremont</a:t>
            </a:r>
            <a:r>
              <a:rPr lang="en-US" sz="2000" dirty="0">
                <a:solidFill>
                  <a:srgbClr val="FF9350"/>
                </a:solidFill>
                <a:latin typeface="Domine" panose="02040503040403060204" pitchFamily="18" charset="0"/>
              </a:rPr>
              <a:t> 2003)</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4977161"/>
            <a:ext cx="10356850" cy="1347440"/>
          </a:xfrm>
        </p:spPr>
        <p:txBody>
          <a:bodyPr/>
          <a:lstStyle/>
          <a:p>
            <a:pPr marL="342900" indent="-342900">
              <a:buFont typeface="Arial" panose="020B0604020202020204" pitchFamily="34" charset="0"/>
              <a:buChar char="•"/>
            </a:pPr>
            <a:r>
              <a:rPr lang="en-US" dirty="0">
                <a:solidFill>
                  <a:srgbClr val="5A5047"/>
                </a:solidFill>
                <a:latin typeface="Source Sans Pro" panose="020B0503030403020204" pitchFamily="34" charset="77"/>
              </a:rPr>
              <a:t>What you do (</a:t>
            </a:r>
            <a:r>
              <a:rPr lang="en-US" b="1" dirty="0">
                <a:solidFill>
                  <a:srgbClr val="5A5047"/>
                </a:solidFill>
                <a:latin typeface="Source Sans Pro" panose="020B0503030403020204" pitchFamily="34" charset="77"/>
              </a:rPr>
              <a:t>expectations</a:t>
            </a:r>
            <a:r>
              <a:rPr lang="en-US" dirty="0">
                <a:solidFill>
                  <a:srgbClr val="5A5047"/>
                </a:solidFill>
                <a:latin typeface="Source Sans Pro" panose="020B0503030403020204" pitchFamily="34" charset="77"/>
              </a:rPr>
              <a:t>) is how behavior change is achieved</a:t>
            </a:r>
          </a:p>
          <a:p>
            <a:pPr marL="342900" indent="-342900">
              <a:buFont typeface="Arial" panose="020B0604020202020204" pitchFamily="34" charset="0"/>
              <a:buChar char="•"/>
            </a:pPr>
            <a:r>
              <a:rPr lang="en-US" dirty="0">
                <a:solidFill>
                  <a:srgbClr val="5A5047"/>
                </a:solidFill>
                <a:latin typeface="Source Sans Pro" panose="020B0503030403020204" pitchFamily="34" charset="77"/>
              </a:rPr>
              <a:t>Attitudes open the door, expectations are how we walk through the door</a:t>
            </a:r>
          </a:p>
          <a:p>
            <a:endParaRPr lang="en-US" dirty="0">
              <a:solidFill>
                <a:schemeClr val="bg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42128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Adaptation of EBP</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799"/>
            <a:ext cx="10210800" cy="4404359"/>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Findings of </a:t>
            </a:r>
            <a:r>
              <a:rPr lang="en-US" sz="2600" dirty="0" err="1">
                <a:solidFill>
                  <a:srgbClr val="5A5047"/>
                </a:solidFill>
                <a:latin typeface="Source Sans Pro" panose="020B0503030403020204" pitchFamily="34" charset="77"/>
              </a:rPr>
              <a:t>Perdoni</a:t>
            </a:r>
            <a:r>
              <a:rPr lang="en-US" sz="2600" dirty="0">
                <a:solidFill>
                  <a:srgbClr val="5A5047"/>
                </a:solidFill>
                <a:latin typeface="Source Sans Pro" panose="020B0503030403020204" pitchFamily="34" charset="77"/>
              </a:rPr>
              <a:t>, Taxman, &amp; Fletcher 2008</a:t>
            </a:r>
          </a:p>
          <a:p>
            <a:pPr marL="1371600" lvl="2"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72 counties and 644 potential respondents</a:t>
            </a:r>
          </a:p>
          <a:p>
            <a:pPr marL="1371600" lvl="2"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This was more optimistic than some other similar studies</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Only 4 of 13 measures were adopted by over half of agencies</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Only “use of comprehensive treatment methods that address multiple needs” was implemented in over 75% of agencies</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Several measures implemented in &lt;15% of agencies</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Average of 5 of 13 competencies implemented</a:t>
            </a:r>
          </a:p>
          <a:p>
            <a:pPr marL="457200"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“This body of research overwhelmingly suggests practitioner attitudes toward EBPs can either facilitate or impede adoption and implementation of EBP” (</a:t>
            </a:r>
            <a:r>
              <a:rPr lang="en-US" sz="2600" dirty="0" err="1">
                <a:solidFill>
                  <a:srgbClr val="5A5047"/>
                </a:solidFill>
                <a:latin typeface="Source Sans Pro" panose="020B0503030403020204" pitchFamily="34" charset="77"/>
              </a:rPr>
              <a:t>Viglione</a:t>
            </a:r>
            <a:r>
              <a:rPr lang="en-US" sz="2600" dirty="0">
                <a:solidFill>
                  <a:srgbClr val="5A5047"/>
                </a:solidFill>
                <a:latin typeface="Source Sans Pro" panose="020B0503030403020204" pitchFamily="34" charset="77"/>
              </a:rPr>
              <a:t> 2018)</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914400" lvl="1"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39308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EC437C-04E4-0F4C-824A-6A7378576366}"/>
              </a:ext>
            </a:extLst>
          </p:cNvPr>
          <p:cNvSpPr/>
          <p:nvPr/>
        </p:nvSpPr>
        <p:spPr>
          <a:xfrm>
            <a:off x="533400" y="533400"/>
            <a:ext cx="11125200" cy="5791200"/>
          </a:xfrm>
          <a:prstGeom prst="rect">
            <a:avLst/>
          </a:prstGeom>
          <a:solidFill>
            <a:srgbClr val="6E6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5391FB43-F298-E543-96D6-37D733D9AC31}"/>
              </a:ext>
            </a:extLst>
          </p:cNvPr>
          <p:cNvPicPr>
            <a:picLocks noChangeAspect="1"/>
          </p:cNvPicPr>
          <p:nvPr/>
        </p:nvPicPr>
        <p:blipFill rotWithShape="1">
          <a:blip r:embed="rId2">
            <a:alphaModFix amt="21000"/>
          </a:blip>
          <a:srcRect l="38125" r="27834"/>
          <a:stretch/>
        </p:blipFill>
        <p:spPr>
          <a:xfrm>
            <a:off x="533399" y="533399"/>
            <a:ext cx="11658601"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5400" dirty="0">
                <a:solidFill>
                  <a:schemeClr val="bg1"/>
                </a:solidFill>
                <a:latin typeface="Domine" panose="02040503040403060204" pitchFamily="18" charset="0"/>
              </a:rPr>
              <a:t>Objectives</a:t>
            </a:r>
            <a:endParaRPr lang="en-US" sz="5400" dirty="0">
              <a:latin typeface="Domine" panose="02040503040403060204" pitchFamily="18" charset="0"/>
            </a:endParaRPr>
          </a:p>
        </p:txBody>
      </p:sp>
      <p:sp>
        <p:nvSpPr>
          <p:cNvPr id="3" name="Text Placeholder 2">
            <a:extLst>
              <a:ext uri="{FF2B5EF4-FFF2-40B4-BE49-F238E27FC236}">
                <a16:creationId xmlns:a16="http://schemas.microsoft.com/office/drawing/2014/main" id="{02AE30D3-243F-6848-BBF2-330B868CCE75}"/>
              </a:ext>
            </a:extLst>
          </p:cNvPr>
          <p:cNvSpPr>
            <a:spLocks noGrp="1"/>
          </p:cNvSpPr>
          <p:nvPr>
            <p:ph type="body" idx="1"/>
          </p:nvPr>
        </p:nvSpPr>
        <p:spPr>
          <a:xfrm>
            <a:off x="990600" y="3581400"/>
            <a:ext cx="10356850" cy="2432044"/>
          </a:xfrm>
        </p:spPr>
        <p:txBody>
          <a:bodyPr/>
          <a:lstStyle/>
          <a:p>
            <a:pPr marL="228600" indent="-228600">
              <a:spcBef>
                <a:spcPts val="0"/>
              </a:spcBef>
              <a:buFont typeface="+mj-lt"/>
              <a:buAutoNum type="arabicPeriod"/>
              <a:tabLst>
                <a:tab pos="1828800" algn="l"/>
              </a:tabLst>
            </a:pPr>
            <a:r>
              <a:rPr lang="en-US" sz="2600" dirty="0">
                <a:solidFill>
                  <a:schemeClr val="bg1">
                    <a:lumMod val="95000"/>
                  </a:schemeClr>
                </a:solidFill>
                <a:effectLst/>
                <a:latin typeface="Calibri" panose="020F0502020204030204" pitchFamily="34" charset="0"/>
                <a:ea typeface="Times New Roman" panose="02020603050405020304" pitchFamily="18" charset="0"/>
              </a:rPr>
              <a:t>Participants will examine the evidence that case manager attitudes and expectations play a role in client outcomes.</a:t>
            </a:r>
            <a:endParaRPr lang="en-US" sz="2600" dirty="0">
              <a:solidFill>
                <a:schemeClr val="bg1">
                  <a:lumMod val="95000"/>
                </a:schemeClr>
              </a:solidFill>
              <a:effectLst/>
              <a:latin typeface="Calibri" panose="020F0502020204030204" pitchFamily="34" charset="0"/>
              <a:ea typeface="Calibri" panose="020F0502020204030204" pitchFamily="34" charset="0"/>
            </a:endParaRPr>
          </a:p>
          <a:p>
            <a:pPr marL="228600" indent="-228600">
              <a:spcBef>
                <a:spcPts val="0"/>
              </a:spcBef>
              <a:buFont typeface="+mj-lt"/>
              <a:buAutoNum type="arabicPeriod"/>
              <a:tabLst>
                <a:tab pos="1828800" algn="l"/>
              </a:tabLst>
            </a:pPr>
            <a:r>
              <a:rPr lang="en-US" sz="2600" dirty="0">
                <a:solidFill>
                  <a:schemeClr val="bg1">
                    <a:lumMod val="95000"/>
                  </a:schemeClr>
                </a:solidFill>
                <a:effectLst/>
                <a:latin typeface="Calibri" panose="020F0502020204030204" pitchFamily="34" charset="0"/>
                <a:ea typeface="Times New Roman" panose="02020603050405020304" pitchFamily="18" charset="0"/>
              </a:rPr>
              <a:t>Participants will identify attitudes and expectations that will improve client outcomes</a:t>
            </a:r>
            <a:endParaRPr lang="en-US" sz="2600" dirty="0">
              <a:solidFill>
                <a:schemeClr val="bg1">
                  <a:lumMod val="95000"/>
                </a:schemeClr>
              </a:solidFill>
              <a:effectLst/>
              <a:latin typeface="Calibri" panose="020F0502020204030204" pitchFamily="34" charset="0"/>
              <a:ea typeface="Calibri" panose="020F0502020204030204" pitchFamily="34" charset="0"/>
            </a:endParaRPr>
          </a:p>
          <a:p>
            <a:pPr marL="228600" indent="-228600">
              <a:spcBef>
                <a:spcPts val="0"/>
              </a:spcBef>
              <a:buFont typeface="+mj-lt"/>
              <a:buAutoNum type="arabicPeriod"/>
              <a:tabLst>
                <a:tab pos="1828800" algn="l"/>
              </a:tabLst>
            </a:pPr>
            <a:r>
              <a:rPr lang="en-US" sz="2600" dirty="0">
                <a:solidFill>
                  <a:schemeClr val="bg1">
                    <a:lumMod val="95000"/>
                  </a:schemeClr>
                </a:solidFill>
                <a:effectLst/>
                <a:latin typeface="Calibri" panose="020F0502020204030204" pitchFamily="34" charset="0"/>
                <a:ea typeface="Times New Roman" panose="02020603050405020304" pitchFamily="18" charset="0"/>
              </a:rPr>
              <a:t>Participants will discuss ways to encourage these traits in case management staff</a:t>
            </a:r>
            <a:endParaRPr lang="en-US" sz="2600" dirty="0">
              <a:solidFill>
                <a:schemeClr val="bg1">
                  <a:lumMod val="95000"/>
                </a:schemeClr>
              </a:solidFill>
              <a:effectLst/>
              <a:latin typeface="Calibri" panose="020F0502020204030204" pitchFamily="34" charset="0"/>
              <a:ea typeface="Calibri" panose="020F0502020204030204" pitchFamily="34" charset="0"/>
            </a:endParaRPr>
          </a:p>
        </p:txBody>
      </p:sp>
      <p:cxnSp>
        <p:nvCxnSpPr>
          <p:cNvPr id="7" name="Straight Connector 6">
            <a:extLst>
              <a:ext uri="{FF2B5EF4-FFF2-40B4-BE49-F238E27FC236}">
                <a16:creationId xmlns:a16="http://schemas.microsoft.com/office/drawing/2014/main" id="{FD46C7AA-50EC-EB4C-984C-9F9D31D1A214}"/>
              </a:ext>
            </a:extLst>
          </p:cNvPr>
          <p:cNvCxnSpPr>
            <a:cxnSpLocks/>
          </p:cNvCxnSpPr>
          <p:nvPr/>
        </p:nvCxnSpPr>
        <p:spPr>
          <a:xfrm>
            <a:off x="1066800" y="3429000"/>
            <a:ext cx="6477000" cy="0"/>
          </a:xfrm>
          <a:prstGeom prst="line">
            <a:avLst/>
          </a:prstGeom>
          <a:ln w="57150">
            <a:solidFill>
              <a:schemeClr val="bg1"/>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3818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Areas of Competency</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graphicFrame>
        <p:nvGraphicFramePr>
          <p:cNvPr id="4" name="Content Placeholder 3">
            <a:extLst>
              <a:ext uri="{FF2B5EF4-FFF2-40B4-BE49-F238E27FC236}">
                <a16:creationId xmlns:a16="http://schemas.microsoft.com/office/drawing/2014/main" id="{4F2BAB9D-EF62-2681-5F4C-A173BC339356}"/>
              </a:ext>
            </a:extLst>
          </p:cNvPr>
          <p:cNvGraphicFramePr>
            <a:graphicFrameLocks/>
          </p:cNvGraphicFramePr>
          <p:nvPr>
            <p:extLst>
              <p:ext uri="{D42A27DB-BD31-4B8C-83A1-F6EECF244321}">
                <p14:modId xmlns:p14="http://schemas.microsoft.com/office/powerpoint/2010/main" val="3768901295"/>
              </p:ext>
            </p:extLst>
          </p:nvPr>
        </p:nvGraphicFramePr>
        <p:xfrm>
          <a:off x="311095" y="1615443"/>
          <a:ext cx="11126525" cy="4592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ross 5">
            <a:extLst>
              <a:ext uri="{FF2B5EF4-FFF2-40B4-BE49-F238E27FC236}">
                <a16:creationId xmlns:a16="http://schemas.microsoft.com/office/drawing/2014/main" id="{395A85C9-C862-4C00-D5F0-A8D352EC4B87}"/>
              </a:ext>
            </a:extLst>
          </p:cNvPr>
          <p:cNvSpPr/>
          <p:nvPr/>
        </p:nvSpPr>
        <p:spPr>
          <a:xfrm>
            <a:off x="216817" y="1767172"/>
            <a:ext cx="2686639" cy="2686639"/>
          </a:xfrm>
          <a:prstGeom prst="plus">
            <a:avLst>
              <a:gd name="adj" fmla="val 330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CBP &amp; Social Learning Theory</a:t>
            </a:r>
          </a:p>
        </p:txBody>
      </p:sp>
    </p:spTree>
    <p:extLst>
      <p:ext uri="{BB962C8B-B14F-4D97-AF65-F5344CB8AC3E}">
        <p14:creationId xmlns:p14="http://schemas.microsoft.com/office/powerpoint/2010/main" val="199531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Difficulties Meeting Expectations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799"/>
            <a:ext cx="10210800" cy="4779389"/>
          </a:xfrm>
          <a:prstGeom prst="rect">
            <a:avLst/>
          </a:prstGeom>
          <a:noFill/>
        </p:spPr>
        <p:txBody>
          <a:bodyPr wrap="square" numCol="2" spcCol="182880" rtlCol="0">
            <a:noAutofit/>
          </a:bodyPr>
          <a:lstStyle/>
          <a:p>
            <a:pPr marL="457200"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Asking case managers to have expertise that is equivalent of master’s experience</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Even in master’s programs exposure to the knowledge in our field is not present</a:t>
            </a:r>
          </a:p>
          <a:p>
            <a:pPr marL="1371600" lvl="2"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EBP</a:t>
            </a:r>
          </a:p>
          <a:p>
            <a:pPr marL="1371600" lvl="2"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CBP</a:t>
            </a:r>
          </a:p>
          <a:p>
            <a:pPr marL="1371600" lvl="2"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Behavior Change</a:t>
            </a:r>
          </a:p>
          <a:p>
            <a:pPr marL="1371600" lvl="2"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Social Learning Theory</a:t>
            </a: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“To date, the articulation of EBP has been primarily a “top down” process, one aimed at meeting scientific concerns rather than clinical applications, and which has paid scant attention to organizational and other barriers to implementation and sustainability” – </a:t>
            </a:r>
            <a:r>
              <a:rPr lang="en-US" sz="2600" dirty="0" err="1">
                <a:solidFill>
                  <a:srgbClr val="5A5047"/>
                </a:solidFill>
                <a:latin typeface="Source Sans Pro" panose="020B0503030403020204" pitchFamily="34" charset="77"/>
              </a:rPr>
              <a:t>Belenk</a:t>
            </a:r>
            <a:r>
              <a:rPr lang="en-US" sz="2600" dirty="0">
                <a:solidFill>
                  <a:srgbClr val="5A5047"/>
                </a:solidFill>
                <a:latin typeface="Source Sans Pro" panose="020B0503030403020204" pitchFamily="34" charset="77"/>
              </a:rPr>
              <a:t>, Wexler, &amp; Taxman 2008</a:t>
            </a: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17364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What Works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753385"/>
            <a:ext cx="10210800" cy="5029200"/>
          </a:xfrm>
          <a:prstGeom prst="rect">
            <a:avLst/>
          </a:prstGeom>
          <a:noFill/>
        </p:spPr>
        <p:txBody>
          <a:bodyPr wrap="square" numCol="2" spcCol="182880" rtlCol="0">
            <a:noAutofit/>
          </a:bodyPr>
          <a:lstStyle/>
          <a:p>
            <a:pPr marL="514350" indent="-514350" fontAlgn="t">
              <a:spcAft>
                <a:spcPts val="600"/>
              </a:spcAft>
              <a:buFont typeface="+mj-lt"/>
              <a:buAutoNum type="arabicParenR"/>
            </a:pPr>
            <a:r>
              <a:rPr lang="en-US" sz="2400" dirty="0">
                <a:solidFill>
                  <a:srgbClr val="5A5047"/>
                </a:solidFill>
                <a:latin typeface="Source Sans Pro" panose="020B0503030403020204" pitchFamily="34" charset="77"/>
              </a:rPr>
              <a:t>Administrators who report goals that embrace organizational learning and change</a:t>
            </a:r>
          </a:p>
          <a:p>
            <a:pPr marL="514350" indent="-514350" fontAlgn="t">
              <a:spcAft>
                <a:spcPts val="600"/>
              </a:spcAft>
              <a:buFont typeface="+mj-lt"/>
              <a:buAutoNum type="arabicParenR"/>
            </a:pPr>
            <a:r>
              <a:rPr lang="en-US" sz="2400" dirty="0">
                <a:solidFill>
                  <a:srgbClr val="5A5047"/>
                </a:solidFill>
                <a:latin typeface="Source Sans Pro" panose="020B0503030403020204" pitchFamily="34" charset="77"/>
              </a:rPr>
              <a:t>Defined strategy to implement and sustain EBPs </a:t>
            </a:r>
          </a:p>
          <a:p>
            <a:pPr marL="514350" indent="-514350" fontAlgn="t">
              <a:spcAft>
                <a:spcPts val="600"/>
              </a:spcAft>
              <a:buFont typeface="+mj-lt"/>
              <a:buAutoNum type="arabicParenR"/>
            </a:pPr>
            <a:r>
              <a:rPr lang="en-US" sz="2400" dirty="0">
                <a:solidFill>
                  <a:srgbClr val="5A5047"/>
                </a:solidFill>
                <a:latin typeface="Source Sans Pro" panose="020B0503030403020204" pitchFamily="34" charset="77"/>
              </a:rPr>
              <a:t>Administrators who prioritize training for staff</a:t>
            </a:r>
          </a:p>
          <a:p>
            <a:pPr marL="971550" lvl="1" indent="-51435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Additional training for supervisors who oversee implementation </a:t>
            </a:r>
          </a:p>
          <a:p>
            <a:pPr marL="514350" indent="-514350" fontAlgn="t">
              <a:spcAft>
                <a:spcPts val="600"/>
              </a:spcAft>
              <a:buFont typeface="+mj-lt"/>
              <a:buAutoNum type="arabicParenR"/>
            </a:pPr>
            <a:r>
              <a:rPr lang="en-US" sz="2400" dirty="0">
                <a:solidFill>
                  <a:srgbClr val="5A5047"/>
                </a:solidFill>
                <a:latin typeface="Source Sans Pro" panose="020B0503030403020204" pitchFamily="34" charset="77"/>
              </a:rPr>
              <a:t>Policies that integrate services with treatment providers.  </a:t>
            </a:r>
          </a:p>
          <a:p>
            <a:pPr marL="514350" indent="-514350" fontAlgn="t">
              <a:spcAft>
                <a:spcPts val="600"/>
              </a:spcAft>
              <a:buFont typeface="+mj-lt"/>
              <a:buAutoNum type="arabicParenR"/>
            </a:pPr>
            <a:r>
              <a:rPr lang="en-US" sz="2400" dirty="0">
                <a:solidFill>
                  <a:srgbClr val="5A5047"/>
                </a:solidFill>
                <a:latin typeface="Source Sans Pro" panose="020B0503030403020204" pitchFamily="34" charset="77"/>
              </a:rPr>
              <a:t>Administrators that prioritize staffing needs</a:t>
            </a:r>
          </a:p>
          <a:p>
            <a:pPr marL="971550" lvl="1" indent="-51435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Existing demands</a:t>
            </a:r>
          </a:p>
          <a:p>
            <a:pPr marL="971550" lvl="1" indent="-51435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Ongoing coaching and support</a:t>
            </a:r>
          </a:p>
          <a:p>
            <a:pPr marL="514350" indent="-514350" fontAlgn="t">
              <a:spcAft>
                <a:spcPts val="600"/>
              </a:spcAft>
              <a:buFont typeface="+mj-lt"/>
              <a:buAutoNum type="arabicParenR"/>
            </a:pPr>
            <a:r>
              <a:rPr lang="en-US" sz="2400" dirty="0">
                <a:solidFill>
                  <a:srgbClr val="5A5047"/>
                </a:solidFill>
                <a:latin typeface="Source Sans Pro" panose="020B0503030403020204" pitchFamily="34" charset="77"/>
              </a:rPr>
              <a:t>Organizations that promote a positive attitude toward clients’ ability to change, treatment over punishment, and belief in EBPs</a:t>
            </a:r>
          </a:p>
          <a:p>
            <a:pPr marL="514350" indent="-514350" fontAlgn="t">
              <a:spcAft>
                <a:spcPts val="600"/>
              </a:spcAft>
              <a:buFont typeface="+mj-lt"/>
              <a:buAutoNum type="arabicParenR"/>
            </a:pPr>
            <a:r>
              <a:rPr lang="en-US" sz="2400" dirty="0">
                <a:solidFill>
                  <a:srgbClr val="5A5047"/>
                </a:solidFill>
                <a:latin typeface="Source Sans Pro" panose="020B0503030403020204" pitchFamily="34" charset="77"/>
              </a:rPr>
              <a:t>Build capacity to sustain change</a:t>
            </a:r>
          </a:p>
          <a:p>
            <a:pPr marL="971550" lvl="1" indent="-51435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Cadre of trainer and coaches</a:t>
            </a:r>
          </a:p>
          <a:p>
            <a:pPr marL="971550" lvl="1" indent="-51435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Cross-organizational teams</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75022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What Works: </a:t>
            </a:r>
            <a:r>
              <a:rPr lang="en-US" sz="3200" b="1" cap="all" dirty="0" err="1">
                <a:solidFill>
                  <a:srgbClr val="FF9350"/>
                </a:solidFill>
                <a:latin typeface="Domine" panose="02040503040403060204" pitchFamily="18" charset="0"/>
              </a:rPr>
              <a:t>Belenko</a:t>
            </a:r>
            <a:r>
              <a:rPr lang="en-US" sz="3200" b="1" cap="all" dirty="0">
                <a:solidFill>
                  <a:srgbClr val="FF9350"/>
                </a:solidFill>
                <a:latin typeface="Domine" panose="02040503040403060204" pitchFamily="18" charset="0"/>
              </a:rPr>
              <a:t>, Wexler, &amp; Taxman 2008</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3074" name="Picture 2">
            <a:extLst>
              <a:ext uri="{FF2B5EF4-FFF2-40B4-BE49-F238E27FC236}">
                <a16:creationId xmlns:a16="http://schemas.microsoft.com/office/drawing/2014/main" id="{D8AA978D-AF84-9419-5D8E-3B80F2372E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76" t="19568" r="-11202" b="-6916"/>
          <a:stretch/>
        </p:blipFill>
        <p:spPr bwMode="auto">
          <a:xfrm>
            <a:off x="1181100" y="1726756"/>
            <a:ext cx="9829800" cy="517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32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Final Thought</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399"/>
            <a:ext cx="10356850" cy="3061771"/>
          </a:xfrm>
        </p:spPr>
        <p:txBody>
          <a:bodyPr>
            <a:normAutofit/>
          </a:bodyPr>
          <a:lstStyle/>
          <a:p>
            <a:r>
              <a:rPr lang="en-US" sz="3200" dirty="0">
                <a:solidFill>
                  <a:srgbClr val="5A5047"/>
                </a:solidFill>
                <a:latin typeface="Source Sans Pro" panose="020B0503030403020204" pitchFamily="34" charset="77"/>
              </a:rPr>
              <a:t>“The evidence upon which we have drawn all concludes that any positive impact which correctional measures can have upon offenders [sic] will rely heavily upon the personal relationship with the various staff with whom they interact.”</a:t>
            </a:r>
          </a:p>
          <a:p>
            <a:r>
              <a:rPr lang="en-US" sz="3200" dirty="0">
                <a:solidFill>
                  <a:srgbClr val="5A5047"/>
                </a:solidFill>
                <a:latin typeface="Source Sans Pro" panose="020B0503030403020204" pitchFamily="34" charset="77"/>
              </a:rPr>
              <a:t>Dowden &amp; Andrews 2004</a:t>
            </a:r>
            <a:endParaRPr lang="en-US" sz="3200" dirty="0">
              <a:solidFill>
                <a:schemeClr val="tx1"/>
              </a:solidFill>
              <a:latin typeface="Source Sans Pro" panose="020B0503030403020204" pitchFamily="34" charset="77"/>
            </a:endParaRPr>
          </a:p>
          <a:p>
            <a:endParaRPr lang="en-US" dirty="0">
              <a:solidFill>
                <a:schemeClr val="bg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4109043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EC437C-04E4-0F4C-824A-6A7378576366}"/>
              </a:ext>
            </a:extLst>
          </p:cNvPr>
          <p:cNvSpPr/>
          <p:nvPr/>
        </p:nvSpPr>
        <p:spPr>
          <a:xfrm>
            <a:off x="533400" y="533400"/>
            <a:ext cx="11125200" cy="5791200"/>
          </a:xfrm>
          <a:prstGeom prst="rect">
            <a:avLst/>
          </a:prstGeom>
          <a:solidFill>
            <a:srgbClr val="6E6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5391FB43-F298-E543-96D6-37D733D9AC31}"/>
              </a:ext>
            </a:extLst>
          </p:cNvPr>
          <p:cNvPicPr>
            <a:picLocks noChangeAspect="1"/>
          </p:cNvPicPr>
          <p:nvPr/>
        </p:nvPicPr>
        <p:blipFill rotWithShape="1">
          <a:blip r:embed="rId2">
            <a:alphaModFix amt="21000"/>
          </a:blip>
          <a:srcRect l="38125" r="27834"/>
          <a:stretch/>
        </p:blipFill>
        <p:spPr>
          <a:xfrm>
            <a:off x="533399" y="533399"/>
            <a:ext cx="11658601"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5400" dirty="0">
                <a:solidFill>
                  <a:schemeClr val="bg1"/>
                </a:solidFill>
                <a:latin typeface="Domine" panose="02040503040403060204" pitchFamily="18" charset="0"/>
              </a:rPr>
              <a:t>Contact Information</a:t>
            </a:r>
            <a:endParaRPr lang="en-US" sz="5400" dirty="0">
              <a:latin typeface="Domine" panose="02040503040403060204" pitchFamily="18" charset="0"/>
            </a:endParaRPr>
          </a:p>
        </p:txBody>
      </p:sp>
      <p:sp>
        <p:nvSpPr>
          <p:cNvPr id="3" name="Text Placeholder 2">
            <a:extLst>
              <a:ext uri="{FF2B5EF4-FFF2-40B4-BE49-F238E27FC236}">
                <a16:creationId xmlns:a16="http://schemas.microsoft.com/office/drawing/2014/main" id="{02AE30D3-243F-6848-BBF2-330B868CCE75}"/>
              </a:ext>
            </a:extLst>
          </p:cNvPr>
          <p:cNvSpPr>
            <a:spLocks noGrp="1"/>
          </p:cNvSpPr>
          <p:nvPr>
            <p:ph type="body" idx="1"/>
          </p:nvPr>
        </p:nvSpPr>
        <p:spPr>
          <a:xfrm>
            <a:off x="990600" y="3581400"/>
            <a:ext cx="10356850" cy="2432044"/>
          </a:xfrm>
        </p:spPr>
        <p:txBody>
          <a:bodyPr/>
          <a:lstStyle/>
          <a:p>
            <a:pPr marL="0" marR="0" indent="0">
              <a:lnSpc>
                <a:spcPct val="100000"/>
              </a:lnSpc>
              <a:spcBef>
                <a:spcPts val="0"/>
              </a:spcBef>
              <a:spcAft>
                <a:spcPts val="0"/>
              </a:spcAft>
              <a:buNone/>
            </a:pPr>
            <a:r>
              <a:rPr lang="en-US"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Jason Chapman</a:t>
            </a:r>
          </a:p>
          <a:p>
            <a:pPr marL="0" marR="0" indent="0">
              <a:lnSpc>
                <a:spcPct val="100000"/>
              </a:lnSpc>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Training and Quality Control Coordinator</a:t>
            </a:r>
          </a:p>
          <a:p>
            <a:pPr marL="0" marR="0" indent="0">
              <a:lnSpc>
                <a:spcPct val="100000"/>
              </a:lnSpc>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jchapman@justicepoint.org</a:t>
            </a:r>
          </a:p>
          <a:p>
            <a:pPr marL="0" marR="0" indent="0">
              <a:lnSpc>
                <a:spcPct val="100000"/>
              </a:lnSpc>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Cell: 262-825-4245</a:t>
            </a:r>
          </a:p>
          <a:p>
            <a:pPr marL="0" marR="0" indent="0">
              <a:lnSpc>
                <a:spcPct val="100000"/>
              </a:lnSpc>
              <a:spcBef>
                <a:spcPts val="0"/>
              </a:spcBef>
              <a:spcAft>
                <a:spcPts val="0"/>
              </a:spcAf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cxnSp>
        <p:nvCxnSpPr>
          <p:cNvPr id="7" name="Straight Connector 6">
            <a:extLst>
              <a:ext uri="{FF2B5EF4-FFF2-40B4-BE49-F238E27FC236}">
                <a16:creationId xmlns:a16="http://schemas.microsoft.com/office/drawing/2014/main" id="{FD46C7AA-50EC-EB4C-984C-9F9D31D1A214}"/>
              </a:ext>
            </a:extLst>
          </p:cNvPr>
          <p:cNvCxnSpPr>
            <a:cxnSpLocks/>
          </p:cNvCxnSpPr>
          <p:nvPr/>
        </p:nvCxnSpPr>
        <p:spPr>
          <a:xfrm>
            <a:off x="1066800" y="3429000"/>
            <a:ext cx="6477000" cy="0"/>
          </a:xfrm>
          <a:prstGeom prst="line">
            <a:avLst/>
          </a:prstGeom>
          <a:ln w="57150">
            <a:solidFill>
              <a:schemeClr val="bg1"/>
            </a:solidFill>
          </a:ln>
        </p:spPr>
        <p:style>
          <a:lnRef idx="3">
            <a:schemeClr val="accent6"/>
          </a:lnRef>
          <a:fillRef idx="0">
            <a:schemeClr val="accent6"/>
          </a:fillRef>
          <a:effectRef idx="2">
            <a:schemeClr val="accent6"/>
          </a:effectRef>
          <a:fontRef idx="minor">
            <a:schemeClr val="tx1"/>
          </a:fontRef>
        </p:style>
      </p:cxnSp>
      <p:pic>
        <p:nvPicPr>
          <p:cNvPr id="12" name="Picture 11" descr="Logo&#10;&#10;Description automatically generated with medium confidence">
            <a:extLst>
              <a:ext uri="{FF2B5EF4-FFF2-40B4-BE49-F238E27FC236}">
                <a16:creationId xmlns:a16="http://schemas.microsoft.com/office/drawing/2014/main" id="{FABA526E-2861-554C-8FF0-EE4B14E7127E}"/>
              </a:ext>
            </a:extLst>
          </p:cNvPr>
          <p:cNvPicPr>
            <a:picLocks noChangeAspect="1"/>
          </p:cNvPicPr>
          <p:nvPr/>
        </p:nvPicPr>
        <p:blipFill>
          <a:blip r:embed="rId3"/>
          <a:stretch>
            <a:fillRect/>
          </a:stretch>
        </p:blipFill>
        <p:spPr>
          <a:xfrm>
            <a:off x="8382000" y="5276967"/>
            <a:ext cx="3313357" cy="742833"/>
          </a:xfrm>
          <a:prstGeom prst="rect">
            <a:avLst/>
          </a:prstGeom>
        </p:spPr>
      </p:pic>
    </p:spTree>
    <p:extLst>
      <p:ext uri="{BB962C8B-B14F-4D97-AF65-F5344CB8AC3E}">
        <p14:creationId xmlns:p14="http://schemas.microsoft.com/office/powerpoint/2010/main" val="4176316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References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778977"/>
            <a:ext cx="10210800" cy="4545623"/>
          </a:xfrm>
          <a:prstGeom prst="rect">
            <a:avLst/>
          </a:prstGeom>
          <a:noFill/>
        </p:spPr>
        <p:txBody>
          <a:bodyPr wrap="square" numCol="2" spcCol="182880" rtlCol="0">
            <a:noAutofit/>
          </a:bodyPr>
          <a:lstStyle/>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Belenko</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S., Wexler, H. K., &amp; Taxman, F. (2008). Technology transfer of </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evidencebased</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practice (EBP) in substance abuse treatment in community corrections settings.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Washington, DC: National Institute of Corrections</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researchgate.net/profile/Harry-Wexler/publication/237706683_Technology_Transfer_of_Evidence-based_Practice_in_Substance_Abuse_Treatment_in_Community_Corrections_Settings/links/00463531f9072341ce000000/Technology-Transfer-of-Evidence-based-Practice-in-Substance-Abuse-Treatment-in-Community-Corrections-Settings.pdf</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Burlew</a:t>
            </a:r>
            <a:r>
              <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AK, Copeland VC, </a:t>
            </a:r>
            <a:r>
              <a:rPr lang="en-US" sz="10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Ahuama</a:t>
            </a:r>
            <a:r>
              <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-Jonas C, </a:t>
            </a:r>
            <a:r>
              <a:rPr lang="en-US" sz="10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Calsyn</a:t>
            </a:r>
            <a:r>
              <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DA. Does cultural adaptation have a role in substance abuse treatment? Soc Work Public Health. 2013;28(3-4):440-60. </a:t>
            </a:r>
            <a:r>
              <a:rPr lang="en-US" sz="10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doi</a:t>
            </a:r>
            <a:r>
              <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10.1080/19371918.2013.774811. PMID: 23731430; PMCID: PMC4220306.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https://www.ncbi.nlm.nih.gov/pmc/articles/PMC4220306/#R28</a:t>
            </a:r>
            <a:r>
              <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Center for Substance Abuse Treatment. Comprehensive Case Management for Substance Abuse Treatment. Treatment Improvement Protocol (TIP) Series, No. 27. HHS Publication No. (SMA) 15-4215. Rockville, MD: Center for Substance Abuse Treatment, 2000.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https://store.samhsa.gov/sites/default/files/d7/priv/sma15-4215.pdf</a:t>
            </a:r>
            <a:r>
              <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Chamberlain, A. W., </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Gricius</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M., Wallace, D. M., </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Borjas</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D., &amp; Ware, V. M. (2018). Parolee–parole officer rapport: Does it impact recidivism?.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International Journal of Offender Therapy and Comparative Criminology</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62</a:t>
            </a:r>
            <a:r>
              <a:rPr lang="en-US" sz="1000" dirty="0">
                <a:effectLst/>
                <a:latin typeface="Calibri" panose="020F0502020204030204" pitchFamily="34" charset="0"/>
                <a:ea typeface="Calibri" panose="020F0502020204030204" pitchFamily="34" charset="0"/>
                <a:cs typeface="Times New Roman" panose="02020603050405020304" pitchFamily="18" charset="0"/>
              </a:rPr>
              <a:t>(11), 3581-3602. Accessed 9/27/22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https://www.academia.edu/download/55447387/Chamberlain__Gricius__Wallace_2017.pdf</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Fulton, B., </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Stichman</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 Travis, L., &amp; </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Latessa</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E. (1997). Moderating probation and parole officer attitudes to achieve desired outcomes.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 Prison Journal</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77</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(3), 295-312.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https://www.academia.edu/download/41441253/Moderating_Probation_and_Parole_Officer_20160122-4434-141xcms.pdf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Fulton, Betsy &amp; </a:t>
            </a:r>
            <a:r>
              <a:rPr lang="en-US" sz="1000" dirty="0" err="1">
                <a:effectLst/>
                <a:latin typeface="Calibri" panose="020F0502020204030204" pitchFamily="34" charset="0"/>
                <a:ea typeface="Calibri" panose="020F0502020204030204" pitchFamily="34" charset="0"/>
                <a:cs typeface="Calibri" panose="020F0502020204030204" pitchFamily="34" charset="0"/>
              </a:rPr>
              <a:t>Stichman</a:t>
            </a:r>
            <a:r>
              <a:rPr lang="en-US" sz="1000" dirty="0">
                <a:effectLst/>
                <a:latin typeface="Calibri" panose="020F0502020204030204" pitchFamily="34" charset="0"/>
                <a:ea typeface="Calibri" panose="020F0502020204030204" pitchFamily="34" charset="0"/>
                <a:cs typeface="Calibri" panose="020F0502020204030204" pitchFamily="34" charset="0"/>
              </a:rPr>
              <a:t>, Amy &amp; Travis, Lawrence &amp; </a:t>
            </a:r>
            <a:r>
              <a:rPr lang="en-US" sz="1000" dirty="0" err="1">
                <a:effectLst/>
                <a:latin typeface="Calibri" panose="020F0502020204030204" pitchFamily="34" charset="0"/>
                <a:ea typeface="Calibri" panose="020F0502020204030204" pitchFamily="34" charset="0"/>
                <a:cs typeface="Calibri" panose="020F0502020204030204" pitchFamily="34" charset="0"/>
              </a:rPr>
              <a:t>Latessa</a:t>
            </a:r>
            <a:r>
              <a:rPr lang="en-US" sz="1000" dirty="0">
                <a:effectLst/>
                <a:latin typeface="Calibri" panose="020F0502020204030204" pitchFamily="34" charset="0"/>
                <a:ea typeface="Calibri" panose="020F0502020204030204" pitchFamily="34" charset="0"/>
                <a:cs typeface="Calibri" panose="020F0502020204030204" pitchFamily="34" charset="0"/>
              </a:rPr>
              <a:t>, Edward. (1997). Moderating Probation and Parole Officer Attitudes to Achieve Desired Outcomes. Prison Journal - PRISON J. 77. 295-312. 10.1177/0032855597077003005.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https://www.researchgate.net/publication/246857294_Moderating_Probation_and_Parole_Officer_Attitudes_to_Achieve_Desired_Outcomes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Gallavan</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D. B., &amp; Newman, J. L. (2013). Predictors of burnout among correctional mental health professionals.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Psychological services</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10</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(1), 115.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https://scholar.archive.org/work/5lnd33lsmrg5xff2qagzo2tsfu/access/wayback/http://construct.haifa.ac.il/~azy/Gallavan_4.pdf</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Hubble, M. A., Duncan, B. L., &amp; Miller, S. D. (1999).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 heart and soul of change: What works in therapy</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American Psychological Association.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Hunter, S.B., Han, B., Slaughter, M.E.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et al.</a:t>
            </a:r>
            <a:r>
              <a:rPr lang="en-US" sz="1000" dirty="0">
                <a:effectLst/>
                <a:latin typeface="Calibri" panose="020F0502020204030204" pitchFamily="34" charset="0"/>
                <a:ea typeface="Calibri" panose="020F0502020204030204" pitchFamily="34" charset="0"/>
                <a:cs typeface="Times New Roman" panose="02020603050405020304" pitchFamily="18" charset="0"/>
              </a:rPr>
              <a:t> Associations between implementation characteristics and evidence-based practice sustainment: a study of the Adolescent Community Reinforcement Approach.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Implementation Sci</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10</a:t>
            </a:r>
            <a:r>
              <a:rPr lang="en-US" sz="1000" dirty="0">
                <a:effectLst/>
                <a:latin typeface="Calibri" panose="020F0502020204030204" pitchFamily="34" charset="0"/>
                <a:ea typeface="Calibri" panose="020F0502020204030204" pitchFamily="34" charset="0"/>
                <a:cs typeface="Times New Roman" panose="02020603050405020304" pitchFamily="18" charset="0"/>
              </a:rPr>
              <a:t>, 173 (2015).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https://doi.org/10.1186/s13012-015-0364-4 Accessed 9/27/22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fontAlgn="t">
              <a:spcAft>
                <a:spcPts val="600"/>
              </a:spcAft>
            </a:pPr>
            <a:r>
              <a:rPr lang="en-US" sz="1000" dirty="0" err="1">
                <a:effectLst/>
                <a:ea typeface="Calibri" panose="020F0502020204030204" pitchFamily="34" charset="0"/>
              </a:rPr>
              <a:t>Idrogo</a:t>
            </a:r>
            <a:r>
              <a:rPr lang="en-US" sz="1000" dirty="0">
                <a:effectLst/>
                <a:ea typeface="Calibri" panose="020F0502020204030204" pitchFamily="34" charset="0"/>
              </a:rPr>
              <a:t>, Jasmine &amp; </a:t>
            </a:r>
            <a:r>
              <a:rPr lang="en-US" sz="1000" dirty="0" err="1">
                <a:effectLst/>
                <a:ea typeface="Calibri" panose="020F0502020204030204" pitchFamily="34" charset="0"/>
              </a:rPr>
              <a:t>Yelderman</a:t>
            </a:r>
            <a:r>
              <a:rPr lang="en-US" sz="1000" dirty="0">
                <a:effectLst/>
                <a:ea typeface="Calibri" panose="020F0502020204030204" pitchFamily="34" charset="0"/>
              </a:rPr>
              <a:t>, Logan &amp; Blomquist, Martha‐Elin &amp; Broadus, Angela. (2021). Perceived and Actual Knowledge Gain among Juvenile Drug Treatment Court Team Members: A Pre‐Post Analysis of On‐Site Training and Technical Assistance. Family Court Review. 59. 10.1111/fcre.12545. Accessed 9/27/22 </a:t>
            </a:r>
            <a:r>
              <a:rPr lang="en-US" sz="1000" u="sng" dirty="0">
                <a:solidFill>
                  <a:srgbClr val="0563C1"/>
                </a:solidFill>
                <a:effectLst/>
                <a:ea typeface="Calibri" panose="020F0502020204030204" pitchFamily="34" charset="0"/>
                <a:hlinkClick r:id="rId10"/>
              </a:rPr>
              <a:t>https://www.researchgate.net/publication/354630140_Perceived_and_Actual_Knowledge_Gain_among_Juvenile_Drug_Treatment_Court_Team_Members_A_Pre-Post_Analysis_of_On-Site_Training_and_Technical_Assistance</a:t>
            </a:r>
            <a:endParaRPr lang="en-US" sz="1000" dirty="0">
              <a:solidFill>
                <a:srgbClr val="5A5047"/>
              </a:solidFill>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11"/>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66622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References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778977"/>
            <a:ext cx="10210800" cy="4545623"/>
          </a:xfrm>
          <a:prstGeom prst="rect">
            <a:avLst/>
          </a:prstGeom>
          <a:noFill/>
        </p:spPr>
        <p:txBody>
          <a:bodyPr wrap="square" numCol="2" spcCol="182880" rtlCol="0">
            <a:noAutofit/>
          </a:bodyPr>
          <a:lstStyle/>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Lacey Schaefer &amp; Gemma C. Williams (2018): The Impact of Probation and Parole Officers’ Attitudes about Offenders on Professional Practices, Corrections, DOI: 10.1080/23774657.2018.1538710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https://doi.org/10.1080/23774657.2018.1538710</a:t>
            </a: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Latessa</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E.J. (PowerPoint) Evidence Based Practices: What Gets in the Way and some Ideas to Help Systems Move Forward. Accessed 9/27/22 </a:t>
            </a:r>
            <a:r>
              <a:rPr lang="en-US" sz="1000" u="sng" dirty="0">
                <a:solidFill>
                  <a:srgbClr val="222222"/>
                </a:solidFill>
                <a:effectLst/>
                <a:latin typeface="Calibri" panose="020F0502020204030204" pitchFamily="34" charset="0"/>
                <a:ea typeface="Calibri" panose="020F0502020204030204" pitchFamily="34" charset="0"/>
                <a:cs typeface="Calibri" panose="020F0502020204030204" pitchFamily="34" charset="0"/>
                <a:hlinkClick r:id="rId3"/>
              </a:rPr>
              <a:t>https://slideplayer.com/slide/11975943/</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Mathews, B. (2015). An examination of criminal justice curricula in Colorado: Searching for evidence-based practices.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Journal of Criminal Justice Education</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26</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(4), 357-370.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researchgate.net/profile/Brandon-Mathews/publication/276839652_An_Examination_of_Criminal_Justice_Curricula_in_Colorado_Searching_for_Evidence-based_Practices/links/555a2b6408ae6943a877cad7/An-Examination-of-Criminal-Justice-Curricula-in-Colorado-Searching-for-Evidence-based-Practices.pdf</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Murphy, A., Rhodes, A. G., &amp; Taxman, F. S. (2012). Adaptability of contingency management in justice settings: survey findings on attitudes toward using rewards.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Journal of substance abuse treatment</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43</a:t>
            </a:r>
            <a:r>
              <a:rPr lang="en-US" sz="1000" dirty="0">
                <a:effectLst/>
                <a:latin typeface="Calibri" panose="020F0502020204030204" pitchFamily="34" charset="0"/>
                <a:ea typeface="Calibri" panose="020F0502020204030204" pitchFamily="34" charset="0"/>
                <a:cs typeface="Times New Roman" panose="02020603050405020304" pitchFamily="18" charset="0"/>
              </a:rPr>
              <a:t>(2), 168–177.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https://doi.org/10.1016/j.jsat.2011.11.004</a:t>
            </a:r>
            <a:r>
              <a:rPr lang="en-US" sz="1000" dirty="0">
                <a:effectLst/>
                <a:latin typeface="Calibri" panose="020F0502020204030204" pitchFamily="34" charset="0"/>
                <a:ea typeface="Calibri" panose="020F0502020204030204" pitchFamily="34" charset="0"/>
                <a:cs typeface="Times New Roman" panose="02020603050405020304" pitchFamily="18" charset="0"/>
              </a:rPr>
              <a:t>  Accessed 9/27/22 </a:t>
            </a: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REDKO, C., RAPP, R. C., ELMS, C., SNYDER, M., &amp; CARLSON, R. G. (2007). Understanding the Working Alliance Between Persons with Substance Abuse Problems and Strengths-Based Case Managers.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Journal of psychoactive drugs</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39</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(3), 241-250. Made available by Doctor </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Redko</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upon request – thank you!</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err="1">
                <a:effectLst/>
                <a:latin typeface="Calibri" panose="020F0502020204030204" pitchFamily="34" charset="0"/>
                <a:ea typeface="Calibri" panose="020F0502020204030204" pitchFamily="34" charset="0"/>
                <a:cs typeface="Calibri" panose="020F0502020204030204" pitchFamily="34" charset="0"/>
              </a:rPr>
              <a:t>Skeem</a:t>
            </a:r>
            <a:r>
              <a:rPr lang="en-US" sz="1000" dirty="0">
                <a:effectLst/>
                <a:latin typeface="Calibri" panose="020F0502020204030204" pitchFamily="34" charset="0"/>
                <a:ea typeface="Calibri" panose="020F0502020204030204" pitchFamily="34" charset="0"/>
                <a:cs typeface="Calibri" panose="020F0502020204030204" pitchFamily="34" charset="0"/>
              </a:rPr>
              <a:t>, Jennifer &amp; Eno Louden, Jennifer &amp; </a:t>
            </a:r>
            <a:r>
              <a:rPr lang="en-US" sz="1000" dirty="0" err="1">
                <a:effectLst/>
                <a:latin typeface="Calibri" panose="020F0502020204030204" pitchFamily="34" charset="0"/>
                <a:ea typeface="Calibri" panose="020F0502020204030204" pitchFamily="34" charset="0"/>
                <a:cs typeface="Calibri" panose="020F0502020204030204" pitchFamily="34" charset="0"/>
              </a:rPr>
              <a:t>Polaschek</a:t>
            </a:r>
            <a:r>
              <a:rPr lang="en-US" sz="1000" dirty="0">
                <a:effectLst/>
                <a:latin typeface="Calibri" panose="020F0502020204030204" pitchFamily="34" charset="0"/>
                <a:ea typeface="Calibri" panose="020F0502020204030204" pitchFamily="34" charset="0"/>
                <a:cs typeface="Calibri" panose="020F0502020204030204" pitchFamily="34" charset="0"/>
              </a:rPr>
              <a:t>, Devon &amp; Camp, Jacqueline. (2008). Assessing Relationship Quality in Mandated Community Treatment: Blending Care With Control. Psychological assessment. 19. 397-410. 10.1037/1040-3590.19.4.397.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https://www.researchgate.net/publication/5762663_Assessing_Relationship_Quality_in_Mandated_Community_Treatment_Blending_Care_With_Control</a:t>
            </a: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Stephern</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 Unconditional Positive Regard. (2012). Retrieved 3 October 2022, from </a:t>
            </a:r>
            <a:r>
              <a:rPr lang="en-US" sz="1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a:rPr>
              <a:t>https://www.psychologytoday.com/us/blog/what-doesnt-kill-us/201210/unconditional-positive-regard</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lnSpc>
                <a:spcPts val="18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Viglione</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J. (2018). A multi-level examination of organizational context on adult probation officer attitudes toward evidence-based practice.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International journal of offender therapy and comparative criminology</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62</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(5), 1331-1356.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https://globcci.org/wp-content/uploads/2021/07/Adult-Probation-Officer-Attitudes-Toward-Evidence-Based-Practice-in-the-U.S.-2018.pdf</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fontAlgn="t">
              <a:spcAft>
                <a:spcPts val="600"/>
              </a:spcAft>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9"/>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84503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2400670"/>
            <a:ext cx="10356850" cy="1719262"/>
          </a:xfrm>
        </p:spPr>
        <p:txBody>
          <a:bodyPr>
            <a:normAutofit/>
          </a:bodyPr>
          <a:lstStyle/>
          <a:p>
            <a:r>
              <a:rPr lang="en-US" sz="4500" dirty="0">
                <a:solidFill>
                  <a:srgbClr val="FF9350"/>
                </a:solidFill>
                <a:latin typeface="Domine" panose="02040503040403060204" pitchFamily="18" charset="0"/>
              </a:rPr>
              <a:t>“The relationship is necessary…to bring about behavior change.”</a:t>
            </a:r>
            <a:br>
              <a:rPr lang="en-US" sz="4500" dirty="0">
                <a:solidFill>
                  <a:srgbClr val="FF9350"/>
                </a:solidFill>
                <a:latin typeface="Domine" panose="02040503040403060204" pitchFamily="18" charset="0"/>
              </a:rPr>
            </a:br>
            <a:r>
              <a:rPr lang="en-US" sz="2000" dirty="0">
                <a:solidFill>
                  <a:srgbClr val="FF9350"/>
                </a:solidFill>
                <a:latin typeface="Domine" panose="02040503040403060204" pitchFamily="18" charset="0"/>
              </a:rPr>
              <a:t>(</a:t>
            </a:r>
            <a:r>
              <a:rPr lang="en-US" sz="2000" dirty="0" err="1">
                <a:solidFill>
                  <a:srgbClr val="FF9350"/>
                </a:solidFill>
                <a:latin typeface="Domine" panose="02040503040403060204" pitchFamily="18" charset="0"/>
              </a:rPr>
              <a:t>Spiegler</a:t>
            </a:r>
            <a:r>
              <a:rPr lang="en-US" sz="2000" dirty="0">
                <a:solidFill>
                  <a:srgbClr val="FF9350"/>
                </a:solidFill>
                <a:latin typeface="Domine" panose="02040503040403060204" pitchFamily="18" charset="0"/>
              </a:rPr>
              <a:t> &amp; </a:t>
            </a:r>
            <a:r>
              <a:rPr lang="en-US" sz="2000" dirty="0" err="1">
                <a:solidFill>
                  <a:srgbClr val="FF9350"/>
                </a:solidFill>
                <a:latin typeface="Domine" panose="02040503040403060204" pitchFamily="18" charset="0"/>
              </a:rPr>
              <a:t>Guevremont</a:t>
            </a:r>
            <a:r>
              <a:rPr lang="en-US" sz="2000" dirty="0">
                <a:solidFill>
                  <a:srgbClr val="FF9350"/>
                </a:solidFill>
                <a:latin typeface="Domine" panose="02040503040403060204" pitchFamily="18" charset="0"/>
              </a:rPr>
              <a:t> 2003)</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4279770"/>
            <a:ext cx="10356850" cy="2416652"/>
          </a:xfrm>
        </p:spPr>
        <p:txBody>
          <a:bodyPr>
            <a:normAutofit lnSpcReduction="10000"/>
          </a:bodyPr>
          <a:lstStyle/>
          <a:p>
            <a:pPr marL="342900" indent="-342900">
              <a:buFont typeface="Arial" panose="020B0604020202020204" pitchFamily="34" charset="0"/>
              <a:buChar char="•"/>
            </a:pPr>
            <a:r>
              <a:rPr lang="en-US" dirty="0">
                <a:solidFill>
                  <a:srgbClr val="5A5047"/>
                </a:solidFill>
                <a:latin typeface="Source Sans Pro" panose="020B0503030403020204" pitchFamily="34" charset="77"/>
              </a:rPr>
              <a:t>This is the MINIMUM necessary to generate behavior change</a:t>
            </a:r>
          </a:p>
          <a:p>
            <a:pPr marL="342900" indent="-342900">
              <a:buFont typeface="Arial" panose="020B0604020202020204" pitchFamily="34" charset="0"/>
              <a:buChar char="•"/>
            </a:pPr>
            <a:r>
              <a:rPr lang="en-US" dirty="0">
                <a:solidFill>
                  <a:srgbClr val="5A5047"/>
                </a:solidFill>
                <a:latin typeface="Source Sans Pro" panose="020B0503030403020204" pitchFamily="34" charset="77"/>
              </a:rPr>
              <a:t>Absent the ATTITUDES that allow for relationship building, there CANNOT be behavior change</a:t>
            </a:r>
          </a:p>
          <a:p>
            <a:pPr marL="342900" indent="-342900">
              <a:buFont typeface="Arial" panose="020B0604020202020204" pitchFamily="34" charset="0"/>
              <a:buChar char="•"/>
            </a:pPr>
            <a:r>
              <a:rPr lang="en-US" dirty="0">
                <a:solidFill>
                  <a:srgbClr val="5A5047"/>
                </a:solidFill>
                <a:latin typeface="Source Sans Pro" panose="020B0503030403020204" pitchFamily="34" charset="77"/>
              </a:rPr>
              <a:t>Attitudes toward clients and EBP can be predictive of outcomes</a:t>
            </a:r>
          </a:p>
          <a:p>
            <a:pPr marL="342900" indent="-342900">
              <a:buFont typeface="Arial" panose="020B0604020202020204" pitchFamily="34" charset="0"/>
              <a:buChar char="•"/>
            </a:pPr>
            <a:r>
              <a:rPr lang="en-US" dirty="0">
                <a:solidFill>
                  <a:srgbClr val="5A5047"/>
                </a:solidFill>
                <a:latin typeface="Source Sans Pro" panose="020B0503030403020204" pitchFamily="34" charset="77"/>
              </a:rPr>
              <a:t>24% of the difference between those who are burned out vs. those who are satisfied with their job is directly attributable to attitudes toward clients</a:t>
            </a:r>
          </a:p>
          <a:p>
            <a:endParaRPr lang="en-US" dirty="0">
              <a:solidFill>
                <a:schemeClr val="bg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41231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Attitudes and Professional Alliance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799"/>
            <a:ext cx="5387340" cy="4919135"/>
          </a:xfrm>
          <a:prstGeom prst="rect">
            <a:avLst/>
          </a:prstGeom>
          <a:noFill/>
        </p:spPr>
        <p:txBody>
          <a:bodyPr wrap="square" numCol="1" spcCol="182880" rtlCol="0">
            <a:noAutofit/>
          </a:bodyPr>
          <a:lstStyle/>
          <a:p>
            <a:pPr fontAlgn="t">
              <a:spcAft>
                <a:spcPts val="600"/>
              </a:spcAft>
            </a:pPr>
            <a:r>
              <a:rPr lang="en-US" sz="2400" dirty="0">
                <a:solidFill>
                  <a:srgbClr val="5A5047"/>
                </a:solidFill>
                <a:latin typeface="Source Sans Pro" panose="020B0503030403020204" pitchFamily="34" charset="77"/>
              </a:rPr>
              <a:t>Working alliance </a:t>
            </a:r>
          </a:p>
          <a:p>
            <a:pPr marL="342900" indent="-3429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“has found to be related to client motivation and readiness for treatment, and … predictive of substance abuse treatment retention and outcomes.” (</a:t>
            </a:r>
            <a:r>
              <a:rPr lang="en-US" sz="2400" dirty="0" err="1">
                <a:solidFill>
                  <a:srgbClr val="5A5047"/>
                </a:solidFill>
                <a:latin typeface="Source Sans Pro" panose="020B0503030403020204" pitchFamily="34" charset="77"/>
              </a:rPr>
              <a:t>Redko</a:t>
            </a:r>
            <a:r>
              <a:rPr lang="en-US" sz="2400" dirty="0">
                <a:solidFill>
                  <a:srgbClr val="5A5047"/>
                </a:solidFill>
                <a:latin typeface="Source Sans Pro" panose="020B0503030403020204" pitchFamily="34" charset="77"/>
              </a:rPr>
              <a:t> et al. 2007)</a:t>
            </a:r>
          </a:p>
          <a:p>
            <a:pPr marL="342900" indent="-342900" fontAlgn="t">
              <a:spcAft>
                <a:spcPts val="600"/>
              </a:spcAft>
              <a:buFont typeface="Arial" panose="020B0604020202020204" pitchFamily="34" charset="0"/>
              <a:buChar char="•"/>
            </a:pPr>
            <a:endParaRPr lang="en-US" sz="2400" dirty="0">
              <a:solidFill>
                <a:srgbClr val="5A5047"/>
              </a:solidFill>
              <a:latin typeface="Source Sans Pro" panose="020B0503030403020204" pitchFamily="34" charset="77"/>
            </a:endParaRPr>
          </a:p>
          <a:p>
            <a:pPr marL="342900" indent="-3429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“build self-esteem, self-confidence, regain a sense of identity different from their previous drug-using lifestyle, and consequently seek substance abuse treatment. (ibid)</a:t>
            </a:r>
          </a:p>
          <a:p>
            <a:pPr fontAlgn="t">
              <a:spcAft>
                <a:spcPts val="600"/>
              </a:spcAft>
            </a:pPr>
            <a:r>
              <a:rPr lang="en-US" sz="2800" dirty="0">
                <a:solidFill>
                  <a:srgbClr val="5A5047"/>
                </a:solidFill>
                <a:latin typeface="Source Sans Pro" panose="020B0503030403020204" pitchFamily="34" charset="77"/>
              </a:rPr>
              <a:t>  </a:t>
            </a: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graphicFrame>
        <p:nvGraphicFramePr>
          <p:cNvPr id="8" name="Chart 7">
            <a:extLst>
              <a:ext uri="{FF2B5EF4-FFF2-40B4-BE49-F238E27FC236}">
                <a16:creationId xmlns:a16="http://schemas.microsoft.com/office/drawing/2014/main" id="{21B11CF4-E113-1BC2-46B3-73AD267A57F1}"/>
              </a:ext>
            </a:extLst>
          </p:cNvPr>
          <p:cNvGraphicFramePr/>
          <p:nvPr>
            <p:extLst>
              <p:ext uri="{D42A27DB-BD31-4B8C-83A1-F6EECF244321}">
                <p14:modId xmlns:p14="http://schemas.microsoft.com/office/powerpoint/2010/main" val="3448471955"/>
              </p:ext>
            </p:extLst>
          </p:nvPr>
        </p:nvGraphicFramePr>
        <p:xfrm>
          <a:off x="5821680" y="1676399"/>
          <a:ext cx="7233920" cy="491913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842E703-A937-C439-27BF-F3C0FA087540}"/>
              </a:ext>
            </a:extLst>
          </p:cNvPr>
          <p:cNvSpPr txBox="1"/>
          <p:nvPr/>
        </p:nvSpPr>
        <p:spPr>
          <a:xfrm>
            <a:off x="6486525" y="6538384"/>
            <a:ext cx="7029450" cy="369332"/>
          </a:xfrm>
          <a:prstGeom prst="rect">
            <a:avLst/>
          </a:prstGeom>
          <a:noFill/>
        </p:spPr>
        <p:txBody>
          <a:bodyPr wrap="square" rtlCol="0">
            <a:spAutoFit/>
          </a:bodyPr>
          <a:lstStyle/>
          <a:p>
            <a:r>
              <a:rPr lang="en-US" dirty="0"/>
              <a:t>Based on Hubble, Duncan, &amp; Miller 1999</a:t>
            </a:r>
          </a:p>
        </p:txBody>
      </p:sp>
    </p:spTree>
    <p:extLst>
      <p:ext uri="{BB962C8B-B14F-4D97-AF65-F5344CB8AC3E}">
        <p14:creationId xmlns:p14="http://schemas.microsoft.com/office/powerpoint/2010/main" val="367260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Attitudes and Professional Alliance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graphicFrame>
        <p:nvGraphicFramePr>
          <p:cNvPr id="4" name="Diagram 3">
            <a:extLst>
              <a:ext uri="{FF2B5EF4-FFF2-40B4-BE49-F238E27FC236}">
                <a16:creationId xmlns:a16="http://schemas.microsoft.com/office/drawing/2014/main" id="{AD9F1BFA-8AB1-D422-2FF5-40871E9A2377}"/>
              </a:ext>
            </a:extLst>
          </p:cNvPr>
          <p:cNvGraphicFramePr/>
          <p:nvPr>
            <p:extLst>
              <p:ext uri="{D42A27DB-BD31-4B8C-83A1-F6EECF244321}">
                <p14:modId xmlns:p14="http://schemas.microsoft.com/office/powerpoint/2010/main" val="3617677434"/>
              </p:ext>
            </p:extLst>
          </p:nvPr>
        </p:nvGraphicFramePr>
        <p:xfrm>
          <a:off x="739530" y="1804702"/>
          <a:ext cx="6839439" cy="4467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2B4390A-D461-FA8E-E17B-ED90C367B1FF}"/>
              </a:ext>
            </a:extLst>
          </p:cNvPr>
          <p:cNvSpPr txBox="1"/>
          <p:nvPr/>
        </p:nvSpPr>
        <p:spPr>
          <a:xfrm>
            <a:off x="7578969" y="1881554"/>
            <a:ext cx="4158762" cy="4154984"/>
          </a:xfrm>
          <a:prstGeom prst="rect">
            <a:avLst/>
          </a:prstGeom>
          <a:noFill/>
        </p:spPr>
        <p:txBody>
          <a:bodyPr wrap="square" rtlCol="0">
            <a:spAutoFit/>
          </a:bodyPr>
          <a:lstStyle/>
          <a:p>
            <a:r>
              <a:rPr lang="en-US" sz="2200" dirty="0"/>
              <a:t> “While programs utilizing evidence-based practices can be effective in reducing recidivism (Chadwick et al., 2015), our study suggests that </a:t>
            </a:r>
            <a:r>
              <a:rPr lang="en-US" sz="2200" b="1" dirty="0"/>
              <a:t>offender outcomes might also be significantly improved by simply enhancing the supervision process to incorporate techniques associated with the establishment of supportive rapport</a:t>
            </a:r>
            <a:r>
              <a:rPr lang="en-US" sz="2200" dirty="0"/>
              <a:t>.”</a:t>
            </a:r>
          </a:p>
          <a:p>
            <a:r>
              <a:rPr lang="en-US" sz="2200" dirty="0"/>
              <a:t>(</a:t>
            </a:r>
            <a:r>
              <a:rPr lang="en-US" sz="2200" dirty="0" err="1"/>
              <a:t>Gricius</a:t>
            </a:r>
            <a:r>
              <a:rPr lang="en-US" sz="2200" dirty="0"/>
              <a:t> &amp; Chamberlain 2017)</a:t>
            </a:r>
          </a:p>
        </p:txBody>
      </p:sp>
    </p:spTree>
    <p:extLst>
      <p:ext uri="{BB962C8B-B14F-4D97-AF65-F5344CB8AC3E}">
        <p14:creationId xmlns:p14="http://schemas.microsoft.com/office/powerpoint/2010/main" val="295694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17575" y="4401665"/>
            <a:ext cx="10356850" cy="1719262"/>
          </a:xfrm>
        </p:spPr>
        <p:txBody>
          <a:bodyPr>
            <a:noAutofit/>
          </a:bodyPr>
          <a:lstStyle/>
          <a:p>
            <a:r>
              <a:rPr lang="en-US" sz="5400" dirty="0">
                <a:solidFill>
                  <a:srgbClr val="FF9350"/>
                </a:solidFill>
                <a:latin typeface="Domine" panose="02040503040403060204" pitchFamily="18" charset="0"/>
              </a:rPr>
              <a:t>What attitudes are necessary to form a quality professional relationship with your clients? </a:t>
            </a: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0677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Important Note</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399"/>
            <a:ext cx="10356850" cy="2743201"/>
          </a:xfrm>
        </p:spPr>
        <p:txBody>
          <a:bodyPr>
            <a:normAutofit/>
          </a:bodyPr>
          <a:lstStyle/>
          <a:p>
            <a:r>
              <a:rPr lang="en-US" sz="2600" dirty="0">
                <a:solidFill>
                  <a:schemeClr val="tx1"/>
                </a:solidFill>
              </a:rPr>
              <a:t>“</a:t>
            </a:r>
            <a:r>
              <a:rPr lang="en-US" sz="2600" b="1" dirty="0">
                <a:solidFill>
                  <a:schemeClr val="tx1"/>
                </a:solidFill>
              </a:rPr>
              <a:t>Supportive rapport between a parolee and parole officer is based on trust, helpfulness, and professionalism; it is </a:t>
            </a:r>
            <a:r>
              <a:rPr lang="en-US" sz="2600" b="1" i="1" u="sng" dirty="0">
                <a:solidFill>
                  <a:schemeClr val="tx1"/>
                </a:solidFill>
              </a:rPr>
              <a:t>not based in the sociability </a:t>
            </a:r>
            <a:r>
              <a:rPr lang="en-US" sz="2600" b="1" dirty="0">
                <a:solidFill>
                  <a:schemeClr val="tx1"/>
                </a:solidFill>
              </a:rPr>
              <a:t>of the relationship</a:t>
            </a:r>
            <a:r>
              <a:rPr lang="en-US" sz="2600" dirty="0">
                <a:solidFill>
                  <a:schemeClr val="tx1"/>
                </a:solidFill>
              </a:rPr>
              <a:t>. When parolees perceive that they have supportive rapport with their parole officer, their likelihood of recidivating decreases. Relatedly, perceived non-supportive rapport (which captures a lack of interest and helpfulness on the parole officers’ part) on the part of the parolee tends to increase recidivism.” (</a:t>
            </a:r>
            <a:r>
              <a:rPr lang="en-US" sz="2600" dirty="0" err="1">
                <a:solidFill>
                  <a:schemeClr val="tx1"/>
                </a:solidFill>
              </a:rPr>
              <a:t>Gricius</a:t>
            </a:r>
            <a:r>
              <a:rPr lang="en-US" sz="2600" dirty="0">
                <a:solidFill>
                  <a:schemeClr val="tx1"/>
                </a:solidFill>
              </a:rPr>
              <a:t> &amp; Chamberlain 2017)</a:t>
            </a:r>
          </a:p>
          <a:p>
            <a:endParaRPr lang="en-US" dirty="0">
              <a:solidFill>
                <a:srgbClr val="5A5047"/>
              </a:solidFill>
              <a:latin typeface="Source Sans Pro" panose="020B0503030403020204" pitchFamily="34" charset="77"/>
            </a:endParaRPr>
          </a:p>
          <a:p>
            <a:endParaRPr lang="en-US" dirty="0">
              <a:solidFill>
                <a:schemeClr val="bg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08040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Beliefs &amp; Attitudes that foster behavior change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2050" name="Picture 2" descr="Comic Strip – Mantranam">
            <a:extLst>
              <a:ext uri="{FF2B5EF4-FFF2-40B4-BE49-F238E27FC236}">
                <a16:creationId xmlns:a16="http://schemas.microsoft.com/office/drawing/2014/main" id="{8DE6A4B9-4F5E-DAC5-2F87-3BF24F608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366" y="1756274"/>
            <a:ext cx="9007267" cy="47440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57B34B-7E99-625D-603F-97ED1D4D48D5}"/>
              </a:ext>
            </a:extLst>
          </p:cNvPr>
          <p:cNvSpPr txBox="1"/>
          <p:nvPr/>
        </p:nvSpPr>
        <p:spPr>
          <a:xfrm>
            <a:off x="1566017" y="6500062"/>
            <a:ext cx="4606183" cy="369332"/>
          </a:xfrm>
          <a:prstGeom prst="rect">
            <a:avLst/>
          </a:prstGeom>
          <a:noFill/>
        </p:spPr>
        <p:txBody>
          <a:bodyPr wrap="square" rtlCol="0">
            <a:spAutoFit/>
          </a:bodyPr>
          <a:lstStyle/>
          <a:p>
            <a:r>
              <a:rPr lang="en-US" dirty="0"/>
              <a:t>https://www.mantranam.com/comic-strip/</a:t>
            </a:r>
          </a:p>
        </p:txBody>
      </p:sp>
      <p:sp>
        <p:nvSpPr>
          <p:cNvPr id="6" name="TextBox 5">
            <a:extLst>
              <a:ext uri="{FF2B5EF4-FFF2-40B4-BE49-F238E27FC236}">
                <a16:creationId xmlns:a16="http://schemas.microsoft.com/office/drawing/2014/main" id="{B5BB1EBA-9027-31AF-0E7E-0D6B5B0B7C92}"/>
              </a:ext>
            </a:extLst>
          </p:cNvPr>
          <p:cNvSpPr txBox="1"/>
          <p:nvPr/>
        </p:nvSpPr>
        <p:spPr>
          <a:xfrm>
            <a:off x="8443244" y="2016807"/>
            <a:ext cx="2025354" cy="1200329"/>
          </a:xfrm>
          <a:prstGeom prst="rect">
            <a:avLst/>
          </a:prstGeom>
          <a:solidFill>
            <a:srgbClr val="B2D583"/>
          </a:solidFill>
        </p:spPr>
        <p:txBody>
          <a:bodyPr wrap="square" rtlCol="0">
            <a:spAutoFit/>
          </a:bodyPr>
          <a:lstStyle/>
          <a:p>
            <a:r>
              <a:rPr lang="en-US" sz="2400" dirty="0"/>
              <a:t>I want to help you overcome your suffering</a:t>
            </a:r>
          </a:p>
        </p:txBody>
      </p:sp>
      <p:sp>
        <p:nvSpPr>
          <p:cNvPr id="8" name="&quot;Not Allowed&quot; Symbol 7">
            <a:extLst>
              <a:ext uri="{FF2B5EF4-FFF2-40B4-BE49-F238E27FC236}">
                <a16:creationId xmlns:a16="http://schemas.microsoft.com/office/drawing/2014/main" id="{4846BB9C-780E-1B0C-E47E-E703977BE36A}"/>
              </a:ext>
            </a:extLst>
          </p:cNvPr>
          <p:cNvSpPr/>
          <p:nvPr/>
        </p:nvSpPr>
        <p:spPr>
          <a:xfrm>
            <a:off x="1734796" y="3990886"/>
            <a:ext cx="1871529" cy="195271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t Allowed&quot; Symbol 8">
            <a:extLst>
              <a:ext uri="{FF2B5EF4-FFF2-40B4-BE49-F238E27FC236}">
                <a16:creationId xmlns:a16="http://schemas.microsoft.com/office/drawing/2014/main" id="{9CA6E414-341F-A848-68E0-C8DCDEAE6434}"/>
              </a:ext>
            </a:extLst>
          </p:cNvPr>
          <p:cNvSpPr/>
          <p:nvPr/>
        </p:nvSpPr>
        <p:spPr>
          <a:xfrm>
            <a:off x="4032190" y="3990886"/>
            <a:ext cx="1871529" cy="195271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Right 10">
            <a:extLst>
              <a:ext uri="{FF2B5EF4-FFF2-40B4-BE49-F238E27FC236}">
                <a16:creationId xmlns:a16="http://schemas.microsoft.com/office/drawing/2014/main" id="{BF89935D-79CD-1E11-52E0-1FD745FAA9E4}"/>
              </a:ext>
            </a:extLst>
          </p:cNvPr>
          <p:cNvSpPr/>
          <p:nvPr/>
        </p:nvSpPr>
        <p:spPr>
          <a:xfrm>
            <a:off x="6571716" y="4315626"/>
            <a:ext cx="1649338" cy="1136591"/>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83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Beliefs &amp; Attitudes that foster behavior change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66431"/>
            <a:ext cx="10717138" cy="4999289"/>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Strength-Based</a:t>
            </a:r>
          </a:p>
          <a:p>
            <a:pPr marL="971550" lvl="1" indent="-514350" fontAlgn="t">
              <a:spcAft>
                <a:spcPts val="600"/>
              </a:spcAft>
              <a:buFont typeface="+mj-lt"/>
              <a:buAutoNum type="arabicPeriod"/>
            </a:pPr>
            <a:r>
              <a:rPr lang="en-US" sz="2800" dirty="0">
                <a:solidFill>
                  <a:srgbClr val="5A5047"/>
                </a:solidFill>
                <a:latin typeface="Source Sans Pro" panose="020B0503030403020204" pitchFamily="34" charset="77"/>
              </a:rPr>
              <a:t>Client strengths, abilities, and assets are emphasized during </a:t>
            </a:r>
            <a:r>
              <a:rPr lang="en-US" sz="2800" u="sng" dirty="0">
                <a:solidFill>
                  <a:srgbClr val="5A5047"/>
                </a:solidFill>
                <a:latin typeface="Source Sans Pro" panose="020B0503030403020204" pitchFamily="34" charset="77"/>
              </a:rPr>
              <a:t>assessment</a:t>
            </a:r>
            <a:r>
              <a:rPr lang="en-US" sz="2800" dirty="0">
                <a:solidFill>
                  <a:srgbClr val="5A5047"/>
                </a:solidFill>
                <a:latin typeface="Source Sans Pro" panose="020B0503030403020204" pitchFamily="34" charset="77"/>
              </a:rPr>
              <a:t> and planning</a:t>
            </a:r>
          </a:p>
          <a:p>
            <a:pPr marL="971550" lvl="1" indent="-514350" fontAlgn="t">
              <a:spcAft>
                <a:spcPts val="600"/>
              </a:spcAft>
              <a:buFont typeface="+mj-lt"/>
              <a:buAutoNum type="arabicPeriod"/>
            </a:pPr>
            <a:r>
              <a:rPr lang="en-US" sz="2800" dirty="0">
                <a:solidFill>
                  <a:srgbClr val="5A5047"/>
                </a:solidFill>
                <a:latin typeface="Source Sans Pro" panose="020B0503030403020204" pitchFamily="34" charset="77"/>
              </a:rPr>
              <a:t>Client’s retain control over goal-setting and resource/treatment choice</a:t>
            </a:r>
          </a:p>
          <a:p>
            <a:pPr marL="971550" lvl="1" indent="-514350" fontAlgn="t">
              <a:spcAft>
                <a:spcPts val="600"/>
              </a:spcAft>
              <a:buFont typeface="+mj-lt"/>
              <a:buAutoNum type="arabicPeriod"/>
            </a:pPr>
            <a:r>
              <a:rPr lang="en-US" sz="2800" dirty="0">
                <a:solidFill>
                  <a:srgbClr val="5A5047"/>
                </a:solidFill>
                <a:latin typeface="Source Sans Pro" panose="020B0503030403020204" pitchFamily="34" charset="77"/>
              </a:rPr>
              <a:t>The relationship between client and provider is important</a:t>
            </a:r>
          </a:p>
          <a:p>
            <a:pPr marL="971550" lvl="1" indent="-514350" fontAlgn="t">
              <a:spcAft>
                <a:spcPts val="600"/>
              </a:spcAft>
              <a:buFont typeface="+mj-lt"/>
              <a:buAutoNum type="arabicPeriod"/>
            </a:pPr>
            <a:r>
              <a:rPr lang="en-US" sz="2800" dirty="0">
                <a:solidFill>
                  <a:srgbClr val="5A5047"/>
                </a:solidFill>
                <a:latin typeface="Source Sans Pro" panose="020B0503030403020204" pitchFamily="34" charset="77"/>
              </a:rPr>
              <a:t>Client’s community seen and treated as a resource not a barrier</a:t>
            </a:r>
          </a:p>
          <a:p>
            <a:pPr marL="971550" lvl="1" indent="-514350" fontAlgn="t">
              <a:spcAft>
                <a:spcPts val="600"/>
              </a:spcAft>
              <a:buFont typeface="+mj-lt"/>
              <a:buAutoNum type="arabicPeriod"/>
            </a:pPr>
            <a:r>
              <a:rPr lang="en-US" sz="2800" dirty="0">
                <a:solidFill>
                  <a:srgbClr val="5A5047"/>
                </a:solidFill>
                <a:latin typeface="Source Sans Pro" panose="020B0503030403020204" pitchFamily="34" charset="77"/>
              </a:rPr>
              <a:t>Case management as an active community-based process</a:t>
            </a:r>
          </a:p>
          <a:p>
            <a:pPr marL="514350" indent="-51435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“Clients often perceive their own selves as their biggest barrier to following through with treatment.” </a:t>
            </a:r>
            <a:r>
              <a:rPr lang="en-US" sz="2800" dirty="0" err="1">
                <a:solidFill>
                  <a:srgbClr val="5A5047"/>
                </a:solidFill>
                <a:latin typeface="Source Sans Pro" panose="020B0503030403020204" pitchFamily="34" charset="77"/>
              </a:rPr>
              <a:t>Redko</a:t>
            </a:r>
            <a:r>
              <a:rPr lang="en-US" sz="2800" dirty="0">
                <a:solidFill>
                  <a:srgbClr val="5A5047"/>
                </a:solidFill>
                <a:latin typeface="Source Sans Pro" panose="020B0503030403020204" pitchFamily="34" charset="77"/>
              </a:rPr>
              <a:t> 2007</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6" name="Graphic 5" descr="Surprised face outline with solid fill">
            <a:extLst>
              <a:ext uri="{FF2B5EF4-FFF2-40B4-BE49-F238E27FC236}">
                <a16:creationId xmlns:a16="http://schemas.microsoft.com/office/drawing/2014/main" id="{385F905F-A19C-5F59-6E76-95F46BD6EF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175" y="2209355"/>
            <a:ext cx="457200" cy="457200"/>
          </a:xfrm>
          <a:prstGeom prst="rect">
            <a:avLst/>
          </a:prstGeom>
        </p:spPr>
      </p:pic>
      <p:pic>
        <p:nvPicPr>
          <p:cNvPr id="8" name="Graphic 7" descr="Surprised face outline with solid fill">
            <a:extLst>
              <a:ext uri="{FF2B5EF4-FFF2-40B4-BE49-F238E27FC236}">
                <a16:creationId xmlns:a16="http://schemas.microsoft.com/office/drawing/2014/main" id="{A2D95170-1EC9-FAD7-F664-F5EDDD1E31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175" y="4581080"/>
            <a:ext cx="457200" cy="457200"/>
          </a:xfrm>
          <a:prstGeom prst="rect">
            <a:avLst/>
          </a:prstGeom>
        </p:spPr>
      </p:pic>
      <p:pic>
        <p:nvPicPr>
          <p:cNvPr id="4" name="Graphic 3" descr="Surprised face outline with solid fill">
            <a:extLst>
              <a:ext uri="{FF2B5EF4-FFF2-40B4-BE49-F238E27FC236}">
                <a16:creationId xmlns:a16="http://schemas.microsoft.com/office/drawing/2014/main" id="{CEA6A761-DEFC-0062-7740-8AB97563B3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175" y="5038280"/>
            <a:ext cx="457200" cy="457200"/>
          </a:xfrm>
          <a:prstGeom prst="rect">
            <a:avLst/>
          </a:prstGeom>
        </p:spPr>
      </p:pic>
      <p:sp>
        <p:nvSpPr>
          <p:cNvPr id="10" name="Thought Bubble: Cloud 9">
            <a:extLst>
              <a:ext uri="{FF2B5EF4-FFF2-40B4-BE49-F238E27FC236}">
                <a16:creationId xmlns:a16="http://schemas.microsoft.com/office/drawing/2014/main" id="{FD7A94C6-79AF-2E5D-B702-722895C6CD10}"/>
              </a:ext>
            </a:extLst>
          </p:cNvPr>
          <p:cNvSpPr/>
          <p:nvPr/>
        </p:nvSpPr>
        <p:spPr>
          <a:xfrm>
            <a:off x="4475285" y="307731"/>
            <a:ext cx="2813538" cy="1767254"/>
          </a:xfrm>
          <a:prstGeom prst="cloudCallout">
            <a:avLst>
              <a:gd name="adj1" fmla="val -69584"/>
              <a:gd name="adj2" fmla="val 39614"/>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t>What does this mean?</a:t>
            </a:r>
          </a:p>
        </p:txBody>
      </p:sp>
    </p:spTree>
    <p:extLst>
      <p:ext uri="{BB962C8B-B14F-4D97-AF65-F5344CB8AC3E}">
        <p14:creationId xmlns:p14="http://schemas.microsoft.com/office/powerpoint/2010/main" val="43612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4644</TotalTime>
  <Words>2819</Words>
  <Application>Microsoft Office PowerPoint</Application>
  <PresentationFormat>Widescreen</PresentationFormat>
  <Paragraphs>193</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Domine</vt:lpstr>
      <vt:lpstr>Source Sans Pro</vt:lpstr>
      <vt:lpstr>Office Theme</vt:lpstr>
      <vt:lpstr>Case Manager Attitudes &amp; Expectations</vt:lpstr>
      <vt:lpstr>Objectives</vt:lpstr>
      <vt:lpstr>“The relationship is necessary…to bring about behavior change.” (Spiegler &amp; Guevremont 2003)</vt:lpstr>
      <vt:lpstr>Attitudes and Professional Alliance</vt:lpstr>
      <vt:lpstr>Attitudes and Professional Alliance</vt:lpstr>
      <vt:lpstr>What attitudes are necessary to form a quality professional relationship with your clients? </vt:lpstr>
      <vt:lpstr>Important Note</vt:lpstr>
      <vt:lpstr>Beliefs &amp; Attitudes that foster behavior change</vt:lpstr>
      <vt:lpstr>Beliefs &amp; Attitudes that foster behavior change</vt:lpstr>
      <vt:lpstr>Beliefs &amp; Attitudes that foster behavior change</vt:lpstr>
      <vt:lpstr>Beliefs &amp; Attitudes that foster behavior change</vt:lpstr>
      <vt:lpstr>Beliefs &amp; Attitudes that foster behavior change</vt:lpstr>
      <vt:lpstr>Beliefs &amp; Attitudes that foster behavior change</vt:lpstr>
      <vt:lpstr>Beliefs &amp; Attitudes that foster behavior change</vt:lpstr>
      <vt:lpstr>Beliefs &amp; Attitudes that foster behavior change</vt:lpstr>
      <vt:lpstr>Cultural Sensitivity – 5 necessary elements</vt:lpstr>
      <vt:lpstr>Final Thoughts</vt:lpstr>
      <vt:lpstr>“The relationship is necessary but not sufficient to bring about behavior change.” (Spiegler &amp; Guevremont 2003)</vt:lpstr>
      <vt:lpstr>Adaptation of EBP</vt:lpstr>
      <vt:lpstr>Areas of Competency</vt:lpstr>
      <vt:lpstr>Difficulties Meeting Expectations</vt:lpstr>
      <vt:lpstr>What Works</vt:lpstr>
      <vt:lpstr>What Works: Belenko, Wexler, &amp; Taxman 2008</vt:lpstr>
      <vt:lpstr>Final Thought</vt:lpstr>
      <vt:lpstr>Contact Information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Manager Attitudes &amp; Expectations</dc:title>
  <dc:creator>Jason Chapman</dc:creator>
  <cp:lastModifiedBy>Jason Chapman</cp:lastModifiedBy>
  <cp:revision>7</cp:revision>
  <dcterms:created xsi:type="dcterms:W3CDTF">2022-09-26T13:09:46Z</dcterms:created>
  <dcterms:modified xsi:type="dcterms:W3CDTF">2022-10-05T19:00:11Z</dcterms:modified>
</cp:coreProperties>
</file>