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63" r:id="rId4"/>
    <p:sldId id="258" r:id="rId5"/>
    <p:sldId id="261" r:id="rId6"/>
    <p:sldId id="265" r:id="rId7"/>
    <p:sldId id="268" r:id="rId8"/>
    <p:sldId id="271" r:id="rId9"/>
    <p:sldId id="272" r:id="rId10"/>
    <p:sldId id="273" r:id="rId11"/>
    <p:sldId id="274" r:id="rId12"/>
    <p:sldId id="275" r:id="rId13"/>
    <p:sldId id="276" r:id="rId14"/>
    <p:sldId id="277" r:id="rId15"/>
    <p:sldId id="278" r:id="rId16"/>
    <p:sldId id="281" r:id="rId17"/>
    <p:sldId id="283" r:id="rId18"/>
    <p:sldId id="280" r:id="rId19"/>
    <p:sldId id="282" r:id="rId20"/>
    <p:sldId id="2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65" d="100"/>
          <a:sy n="65" d="100"/>
        </p:scale>
        <p:origin x="724" y="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6526B-A139-4789-AFB8-2B6648198108}"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4D901-2FE0-4C88-8B97-5591F7AE3945}" type="slidenum">
              <a:rPr lang="en-US" smtClean="0"/>
              <a:t>‹#›</a:t>
            </a:fld>
            <a:endParaRPr lang="en-US"/>
          </a:p>
        </p:txBody>
      </p:sp>
    </p:spTree>
    <p:extLst>
      <p:ext uri="{BB962C8B-B14F-4D97-AF65-F5344CB8AC3E}">
        <p14:creationId xmlns:p14="http://schemas.microsoft.com/office/powerpoint/2010/main" val="396340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Engage audience: ask years of experience, rural or urban</a:t>
            </a:r>
            <a:endParaRPr lang="en-US" dirty="0"/>
          </a:p>
        </p:txBody>
      </p:sp>
      <p:sp>
        <p:nvSpPr>
          <p:cNvPr id="4" name="Slide Number Placeholder 3"/>
          <p:cNvSpPr>
            <a:spLocks noGrp="1"/>
          </p:cNvSpPr>
          <p:nvPr>
            <p:ph type="sldNum" sz="quarter" idx="10"/>
          </p:nvPr>
        </p:nvSpPr>
        <p:spPr/>
        <p:txBody>
          <a:bodyPr/>
          <a:lstStyle/>
          <a:p>
            <a:fld id="{9F94D901-2FE0-4C88-8B97-5591F7AE3945}" type="slidenum">
              <a:rPr lang="en-US" smtClean="0"/>
              <a:t>2</a:t>
            </a:fld>
            <a:endParaRPr lang="en-US"/>
          </a:p>
        </p:txBody>
      </p:sp>
    </p:spTree>
    <p:extLst>
      <p:ext uri="{BB962C8B-B14F-4D97-AF65-F5344CB8AC3E}">
        <p14:creationId xmlns:p14="http://schemas.microsoft.com/office/powerpoint/2010/main" val="137817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Seeks out Management Information Systems (MIS) to collect data, works with Evaluator to create an effective method of data collection, consistently inputs data - CORE</a:t>
            </a:r>
          </a:p>
          <a:p>
            <a:r>
              <a:rPr lang="en-US" sz="1200" kern="1200" dirty="0" smtClean="0">
                <a:solidFill>
                  <a:schemeClr val="tx1"/>
                </a:solidFill>
                <a:latin typeface="+mn-lt"/>
                <a:ea typeface="+mn-ea"/>
                <a:cs typeface="+mn-cs"/>
              </a:rPr>
              <a:t> Reviews information collected and shares with team members</a:t>
            </a:r>
          </a:p>
          <a:p>
            <a:r>
              <a:rPr lang="en-US" sz="1200" kern="1200" dirty="0" smtClean="0">
                <a:solidFill>
                  <a:schemeClr val="tx1"/>
                </a:solidFill>
                <a:latin typeface="+mn-lt"/>
                <a:ea typeface="+mn-ea"/>
                <a:cs typeface="+mn-cs"/>
              </a:rPr>
              <a:t> Works with Evaluator to interpret statistical relevance  - </a:t>
            </a:r>
          </a:p>
          <a:p>
            <a:endParaRPr lang="en-US" dirty="0"/>
          </a:p>
        </p:txBody>
      </p:sp>
      <p:sp>
        <p:nvSpPr>
          <p:cNvPr id="4" name="Slide Number Placeholder 3"/>
          <p:cNvSpPr>
            <a:spLocks noGrp="1"/>
          </p:cNvSpPr>
          <p:nvPr>
            <p:ph type="sldNum" sz="quarter" idx="10"/>
          </p:nvPr>
        </p:nvSpPr>
        <p:spPr/>
        <p:txBody>
          <a:bodyPr/>
          <a:lstStyle/>
          <a:p>
            <a:fld id="{9F94D901-2FE0-4C88-8B97-5591F7AE3945}" type="slidenum">
              <a:rPr lang="en-US" smtClean="0"/>
              <a:t>11</a:t>
            </a:fld>
            <a:endParaRPr lang="en-US"/>
          </a:p>
        </p:txBody>
      </p:sp>
    </p:spTree>
    <p:extLst>
      <p:ext uri="{BB962C8B-B14F-4D97-AF65-F5344CB8AC3E}">
        <p14:creationId xmlns:p14="http://schemas.microsoft.com/office/powerpoint/2010/main" val="3507456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Maps out providers in community, arranges meeting with providers to begin process of building a relationship, develop memoranda of understanding with providers willing too offer services to treatment court clients, monitor treatment court participant’s involvement with ancillary services </a:t>
            </a:r>
          </a:p>
          <a:p>
            <a:endParaRPr lang="en-US" dirty="0"/>
          </a:p>
        </p:txBody>
      </p:sp>
      <p:sp>
        <p:nvSpPr>
          <p:cNvPr id="4" name="Slide Number Placeholder 3"/>
          <p:cNvSpPr>
            <a:spLocks noGrp="1"/>
          </p:cNvSpPr>
          <p:nvPr>
            <p:ph type="sldNum" sz="quarter" idx="10"/>
          </p:nvPr>
        </p:nvSpPr>
        <p:spPr/>
        <p:txBody>
          <a:bodyPr/>
          <a:lstStyle/>
          <a:p>
            <a:fld id="{9F94D901-2FE0-4C88-8B97-5591F7AE3945}" type="slidenum">
              <a:rPr lang="en-US" smtClean="0"/>
              <a:t>12</a:t>
            </a:fld>
            <a:endParaRPr lang="en-US"/>
          </a:p>
        </p:txBody>
      </p:sp>
    </p:spTree>
    <p:extLst>
      <p:ext uri="{BB962C8B-B14F-4D97-AF65-F5344CB8AC3E}">
        <p14:creationId xmlns:p14="http://schemas.microsoft.com/office/powerpoint/2010/main" val="4089058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Keep law enforcement informed about progress of treatment court clients and supervision</a:t>
            </a:r>
          </a:p>
          <a:p>
            <a:r>
              <a:rPr lang="en-US" sz="1200" kern="1200" dirty="0" smtClean="0">
                <a:solidFill>
                  <a:schemeClr val="tx1"/>
                </a:solidFill>
                <a:latin typeface="+mn-lt"/>
                <a:ea typeface="+mn-ea"/>
                <a:cs typeface="+mn-cs"/>
              </a:rPr>
              <a:t>efforts, extend invitations to all drug court events, share statistical data showing positive impact of drug court on local community</a:t>
            </a:r>
          </a:p>
          <a:p>
            <a:endParaRPr lang="en-US" dirty="0"/>
          </a:p>
        </p:txBody>
      </p:sp>
      <p:sp>
        <p:nvSpPr>
          <p:cNvPr id="4" name="Slide Number Placeholder 3"/>
          <p:cNvSpPr>
            <a:spLocks noGrp="1"/>
          </p:cNvSpPr>
          <p:nvPr>
            <p:ph type="sldNum" sz="quarter" idx="10"/>
          </p:nvPr>
        </p:nvSpPr>
        <p:spPr/>
        <p:txBody>
          <a:bodyPr/>
          <a:lstStyle/>
          <a:p>
            <a:fld id="{9F94D901-2FE0-4C88-8B97-5591F7AE3945}" type="slidenum">
              <a:rPr lang="en-US" smtClean="0"/>
              <a:t>13</a:t>
            </a:fld>
            <a:endParaRPr lang="en-US"/>
          </a:p>
        </p:txBody>
      </p:sp>
    </p:spTree>
    <p:extLst>
      <p:ext uri="{BB962C8B-B14F-4D97-AF65-F5344CB8AC3E}">
        <p14:creationId xmlns:p14="http://schemas.microsoft.com/office/powerpoint/2010/main" val="3969438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intervene at the right time. Failing</a:t>
            </a:r>
            <a:r>
              <a:rPr lang="en-US" baseline="0" dirty="0" smtClean="0"/>
              <a:t> to address responsivity needs first, will not allow your participants to address any of the other needs they have. Addressing needs in this order will increase engagement in the program which will increase successful program completion and lower recidivism.</a:t>
            </a:r>
            <a:endParaRPr lang="en-US" dirty="0"/>
          </a:p>
        </p:txBody>
      </p:sp>
      <p:sp>
        <p:nvSpPr>
          <p:cNvPr id="4" name="Slide Number Placeholder 3"/>
          <p:cNvSpPr>
            <a:spLocks noGrp="1"/>
          </p:cNvSpPr>
          <p:nvPr>
            <p:ph type="sldNum" sz="quarter" idx="10"/>
          </p:nvPr>
        </p:nvSpPr>
        <p:spPr/>
        <p:txBody>
          <a:bodyPr/>
          <a:lstStyle/>
          <a:p>
            <a:fld id="{9F94D901-2FE0-4C88-8B97-5591F7AE3945}" type="slidenum">
              <a:rPr lang="en-US" smtClean="0"/>
              <a:t>16</a:t>
            </a:fld>
            <a:endParaRPr lang="en-US"/>
          </a:p>
        </p:txBody>
      </p:sp>
    </p:spTree>
    <p:extLst>
      <p:ext uri="{BB962C8B-B14F-4D97-AF65-F5344CB8AC3E}">
        <p14:creationId xmlns:p14="http://schemas.microsoft.com/office/powerpoint/2010/main" val="1462121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more wrap around</a:t>
            </a:r>
            <a:r>
              <a:rPr lang="en-US" baseline="0" dirty="0" smtClean="0"/>
              <a:t> services your program can provide, the more successful your participants will be. Reducing barriers for your participants is one of the main priorities of a treatment court program.</a:t>
            </a:r>
            <a:endParaRPr lang="en-US" dirty="0"/>
          </a:p>
        </p:txBody>
      </p:sp>
      <p:sp>
        <p:nvSpPr>
          <p:cNvPr id="4" name="Slide Number Placeholder 3"/>
          <p:cNvSpPr>
            <a:spLocks noGrp="1"/>
          </p:cNvSpPr>
          <p:nvPr>
            <p:ph type="sldNum" sz="quarter" idx="10"/>
          </p:nvPr>
        </p:nvSpPr>
        <p:spPr/>
        <p:txBody>
          <a:bodyPr/>
          <a:lstStyle/>
          <a:p>
            <a:fld id="{9F94D901-2FE0-4C88-8B97-5591F7AE3945}" type="slidenum">
              <a:rPr lang="en-US" smtClean="0"/>
              <a:t>17</a:t>
            </a:fld>
            <a:endParaRPr lang="en-US"/>
          </a:p>
        </p:txBody>
      </p:sp>
    </p:spTree>
    <p:extLst>
      <p:ext uri="{BB962C8B-B14F-4D97-AF65-F5344CB8AC3E}">
        <p14:creationId xmlns:p14="http://schemas.microsoft.com/office/powerpoint/2010/main" val="157106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Discuss how this could vary in counties - if you are a new coordinator discuss your specific role with your supervisor / judge / team. </a:t>
            </a:r>
          </a:p>
          <a:p>
            <a:endParaRPr lang="en-US" dirty="0"/>
          </a:p>
        </p:txBody>
      </p:sp>
      <p:sp>
        <p:nvSpPr>
          <p:cNvPr id="4" name="Slide Number Placeholder 3"/>
          <p:cNvSpPr>
            <a:spLocks noGrp="1"/>
          </p:cNvSpPr>
          <p:nvPr>
            <p:ph type="sldNum" sz="quarter" idx="10"/>
          </p:nvPr>
        </p:nvSpPr>
        <p:spPr/>
        <p:txBody>
          <a:bodyPr/>
          <a:lstStyle/>
          <a:p>
            <a:fld id="{9F94D901-2FE0-4C88-8B97-5591F7AE3945}" type="slidenum">
              <a:rPr lang="en-US" smtClean="0"/>
              <a:t>3</a:t>
            </a:fld>
            <a:endParaRPr lang="en-US"/>
          </a:p>
        </p:txBody>
      </p:sp>
    </p:spTree>
    <p:extLst>
      <p:ext uri="{BB962C8B-B14F-4D97-AF65-F5344CB8AC3E}">
        <p14:creationId xmlns:p14="http://schemas.microsoft.com/office/powerpoint/2010/main" val="274566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Schedule regular meetings focused on program structure, revisits program mission, goals &amp; objectives w/team, arranges team building activities, conducts quality assurance of all services</a:t>
            </a:r>
          </a:p>
          <a:p>
            <a:endParaRPr lang="en-US" dirty="0"/>
          </a:p>
        </p:txBody>
      </p:sp>
      <p:sp>
        <p:nvSpPr>
          <p:cNvPr id="4" name="Slide Number Placeholder 3"/>
          <p:cNvSpPr>
            <a:spLocks noGrp="1"/>
          </p:cNvSpPr>
          <p:nvPr>
            <p:ph type="sldNum" sz="quarter" idx="10"/>
          </p:nvPr>
        </p:nvSpPr>
        <p:spPr/>
        <p:txBody>
          <a:bodyPr/>
          <a:lstStyle/>
          <a:p>
            <a:fld id="{9F94D901-2FE0-4C88-8B97-5591F7AE3945}" type="slidenum">
              <a:rPr lang="en-US" smtClean="0"/>
              <a:t>4</a:t>
            </a:fld>
            <a:endParaRPr lang="en-US"/>
          </a:p>
        </p:txBody>
      </p:sp>
    </p:spTree>
    <p:extLst>
      <p:ext uri="{BB962C8B-B14F-4D97-AF65-F5344CB8AC3E}">
        <p14:creationId xmlns:p14="http://schemas.microsoft.com/office/powerpoint/2010/main" val="315649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Assists, in selection of participants, works w/ the team to create appropriate incentives/sanctions, creates files for each participant, maintains a log of incentives/sanctions and assures consistency of incentives/sanctions</a:t>
            </a:r>
          </a:p>
          <a:p>
            <a:endParaRPr lang="en-US" dirty="0"/>
          </a:p>
        </p:txBody>
      </p:sp>
      <p:sp>
        <p:nvSpPr>
          <p:cNvPr id="4" name="Slide Number Placeholder 3"/>
          <p:cNvSpPr>
            <a:spLocks noGrp="1"/>
          </p:cNvSpPr>
          <p:nvPr>
            <p:ph type="sldNum" sz="quarter" idx="10"/>
          </p:nvPr>
        </p:nvSpPr>
        <p:spPr/>
        <p:txBody>
          <a:bodyPr/>
          <a:lstStyle/>
          <a:p>
            <a:fld id="{9F94D901-2FE0-4C88-8B97-5591F7AE3945}" type="slidenum">
              <a:rPr lang="en-US" smtClean="0"/>
              <a:t>5</a:t>
            </a:fld>
            <a:endParaRPr lang="en-US"/>
          </a:p>
        </p:txBody>
      </p:sp>
    </p:spTree>
    <p:extLst>
      <p:ext uri="{BB962C8B-B14F-4D97-AF65-F5344CB8AC3E}">
        <p14:creationId xmlns:p14="http://schemas.microsoft.com/office/powerpoint/2010/main" val="119281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Creates open dialogue w/treatment provider to ensure appropriate treatment, gathers information to keep team members informed, conducts quality assurance to ensure appropriate treatment and actively participates in </a:t>
            </a:r>
            <a:r>
              <a:rPr lang="en-US" sz="1200" kern="1200" dirty="0" err="1" smtClean="0">
                <a:solidFill>
                  <a:schemeClr val="tx1"/>
                </a:solidFill>
                <a:latin typeface="+mn-lt"/>
                <a:ea typeface="+mn-ea"/>
                <a:cs typeface="+mn-cs"/>
              </a:rPr>
              <a:t>staffings</a:t>
            </a:r>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9F94D901-2FE0-4C88-8B97-5591F7AE3945}" type="slidenum">
              <a:rPr lang="en-US" smtClean="0"/>
              <a:t>6</a:t>
            </a:fld>
            <a:endParaRPr lang="en-US"/>
          </a:p>
        </p:txBody>
      </p:sp>
    </p:spTree>
    <p:extLst>
      <p:ext uri="{BB962C8B-B14F-4D97-AF65-F5344CB8AC3E}">
        <p14:creationId xmlns:p14="http://schemas.microsoft.com/office/powerpoint/2010/main" val="124958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Arranges training opportunities to inform team members about cultural competence and conducts quality assurance to assure application of cultural competence by all team members</a:t>
            </a:r>
          </a:p>
          <a:p>
            <a:endParaRPr lang="en-US" dirty="0"/>
          </a:p>
        </p:txBody>
      </p:sp>
      <p:sp>
        <p:nvSpPr>
          <p:cNvPr id="4" name="Slide Number Placeholder 3"/>
          <p:cNvSpPr>
            <a:spLocks noGrp="1"/>
          </p:cNvSpPr>
          <p:nvPr>
            <p:ph type="sldNum" sz="quarter" idx="10"/>
          </p:nvPr>
        </p:nvSpPr>
        <p:spPr/>
        <p:txBody>
          <a:bodyPr/>
          <a:lstStyle/>
          <a:p>
            <a:fld id="{9F94D901-2FE0-4C88-8B97-5591F7AE3945}" type="slidenum">
              <a:rPr lang="en-US" smtClean="0"/>
              <a:t>7</a:t>
            </a:fld>
            <a:endParaRPr lang="en-US"/>
          </a:p>
        </p:txBody>
      </p:sp>
    </p:spTree>
    <p:extLst>
      <p:ext uri="{BB962C8B-B14F-4D97-AF65-F5344CB8AC3E}">
        <p14:creationId xmlns:p14="http://schemas.microsoft.com/office/powerpoint/2010/main" val="1373288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Obtain training on grant seeking and writing, create long-term funding plan, with team, not solely dependent upon grant funding, research potential funders and other sources of revenue for program, investigate how other programs obtained and maintained funding, practice grant writing in advance of actually submitting applications, create effective book keeping system including an inventory of drug court supplies </a:t>
            </a:r>
          </a:p>
          <a:p>
            <a:endParaRPr lang="en-US" dirty="0"/>
          </a:p>
        </p:txBody>
      </p:sp>
      <p:sp>
        <p:nvSpPr>
          <p:cNvPr id="4" name="Slide Number Placeholder 3"/>
          <p:cNvSpPr>
            <a:spLocks noGrp="1"/>
          </p:cNvSpPr>
          <p:nvPr>
            <p:ph type="sldNum" sz="quarter" idx="10"/>
          </p:nvPr>
        </p:nvSpPr>
        <p:spPr/>
        <p:txBody>
          <a:bodyPr/>
          <a:lstStyle/>
          <a:p>
            <a:fld id="{9F94D901-2FE0-4C88-8B97-5591F7AE3945}" type="slidenum">
              <a:rPr lang="en-US" smtClean="0"/>
              <a:t>8</a:t>
            </a:fld>
            <a:endParaRPr lang="en-US"/>
          </a:p>
        </p:txBody>
      </p:sp>
    </p:spTree>
    <p:extLst>
      <p:ext uri="{BB962C8B-B14F-4D97-AF65-F5344CB8AC3E}">
        <p14:creationId xmlns:p14="http://schemas.microsoft.com/office/powerpoint/2010/main" val="333839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Scheduling planning meetings, brainstorms with entire team on ideal program structure then compromises with team</a:t>
            </a:r>
          </a:p>
          <a:p>
            <a:r>
              <a:rPr lang="en-US" sz="1200" kern="1200" dirty="0" smtClean="0">
                <a:solidFill>
                  <a:schemeClr val="tx1"/>
                </a:solidFill>
                <a:latin typeface="+mn-lt"/>
                <a:ea typeface="+mn-ea"/>
                <a:cs typeface="+mn-cs"/>
              </a:rPr>
              <a:t>members regarding structure of program during planning process meetings, Memorializes all agreed upon terms of the program structure, Gathers information needed for team members to make informed decisions</a:t>
            </a:r>
          </a:p>
          <a:p>
            <a:endParaRPr lang="en-US" dirty="0"/>
          </a:p>
        </p:txBody>
      </p:sp>
      <p:sp>
        <p:nvSpPr>
          <p:cNvPr id="4" name="Slide Number Placeholder 3"/>
          <p:cNvSpPr>
            <a:spLocks noGrp="1"/>
          </p:cNvSpPr>
          <p:nvPr>
            <p:ph type="sldNum" sz="quarter" idx="10"/>
          </p:nvPr>
        </p:nvSpPr>
        <p:spPr/>
        <p:txBody>
          <a:bodyPr/>
          <a:lstStyle/>
          <a:p>
            <a:fld id="{9F94D901-2FE0-4C88-8B97-5591F7AE3945}" type="slidenum">
              <a:rPr lang="en-US" smtClean="0"/>
              <a:t>9</a:t>
            </a:fld>
            <a:endParaRPr lang="en-US"/>
          </a:p>
        </p:txBody>
      </p:sp>
    </p:spTree>
    <p:extLst>
      <p:ext uri="{BB962C8B-B14F-4D97-AF65-F5344CB8AC3E}">
        <p14:creationId xmlns:p14="http://schemas.microsoft.com/office/powerpoint/2010/main" val="2761634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Researches best practices for treatment and ancillary services,  Informs treatment provider about expectations including appropriate progress reports for treatment court purposes, works with team members from treatment, community supervision and law</a:t>
            </a:r>
          </a:p>
          <a:p>
            <a:r>
              <a:rPr lang="en-US" sz="1200" kern="1200" dirty="0" smtClean="0">
                <a:solidFill>
                  <a:schemeClr val="tx1"/>
                </a:solidFill>
                <a:latin typeface="+mn-lt"/>
                <a:ea typeface="+mn-ea"/>
                <a:cs typeface="+mn-cs"/>
              </a:rPr>
              <a:t> enforcement to create most effective urine collection and compliance reporting model</a:t>
            </a:r>
          </a:p>
          <a:p>
            <a:r>
              <a:rPr lang="en-US" sz="1200" kern="1200" dirty="0" smtClean="0">
                <a:solidFill>
                  <a:schemeClr val="tx1"/>
                </a:solidFill>
                <a:latin typeface="+mn-lt"/>
                <a:ea typeface="+mn-ea"/>
                <a:cs typeface="+mn-cs"/>
              </a:rPr>
              <a:t> for the treatment court program then seeks input from other team members before finalizing a method, helps to promote a productive work environment where each team member can</a:t>
            </a:r>
          </a:p>
          <a:p>
            <a:r>
              <a:rPr lang="en-US" sz="1200" kern="1200" dirty="0" smtClean="0">
                <a:solidFill>
                  <a:schemeClr val="tx1"/>
                </a:solidFill>
                <a:latin typeface="+mn-lt"/>
                <a:ea typeface="+mn-ea"/>
                <a:cs typeface="+mn-cs"/>
              </a:rPr>
              <a:t> participate, gathers information needed to keep team members informed</a:t>
            </a:r>
          </a:p>
          <a:p>
            <a:endParaRPr lang="en-US" dirty="0"/>
          </a:p>
        </p:txBody>
      </p:sp>
      <p:sp>
        <p:nvSpPr>
          <p:cNvPr id="4" name="Slide Number Placeholder 3"/>
          <p:cNvSpPr>
            <a:spLocks noGrp="1"/>
          </p:cNvSpPr>
          <p:nvPr>
            <p:ph type="sldNum" sz="quarter" idx="10"/>
          </p:nvPr>
        </p:nvSpPr>
        <p:spPr/>
        <p:txBody>
          <a:bodyPr/>
          <a:lstStyle/>
          <a:p>
            <a:fld id="{9F94D901-2FE0-4C88-8B97-5591F7AE3945}" type="slidenum">
              <a:rPr lang="en-US" smtClean="0"/>
              <a:t>10</a:t>
            </a:fld>
            <a:endParaRPr lang="en-US"/>
          </a:p>
        </p:txBody>
      </p:sp>
    </p:spTree>
    <p:extLst>
      <p:ext uri="{BB962C8B-B14F-4D97-AF65-F5344CB8AC3E}">
        <p14:creationId xmlns:p14="http://schemas.microsoft.com/office/powerpoint/2010/main" val="877717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9/27/2022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9/27/2022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Coordinator 101</a:t>
            </a:r>
            <a:endParaRPr lang="en-US" dirty="0"/>
          </a:p>
        </p:txBody>
      </p:sp>
      <p:sp>
        <p:nvSpPr>
          <p:cNvPr id="3" name="Subtitle 2"/>
          <p:cNvSpPr>
            <a:spLocks noGrp="1"/>
          </p:cNvSpPr>
          <p:nvPr>
            <p:ph type="subTitle" idx="1"/>
          </p:nvPr>
        </p:nvSpPr>
        <p:spPr/>
        <p:txBody>
          <a:bodyPr>
            <a:normAutofit/>
          </a:bodyPr>
          <a:lstStyle/>
          <a:p>
            <a:r>
              <a:rPr lang="en-US" dirty="0" smtClean="0"/>
              <a:t>Presented by:</a:t>
            </a:r>
          </a:p>
          <a:p>
            <a:r>
              <a:rPr lang="en-US" dirty="0" smtClean="0"/>
              <a:t>Heather Kierzek, statewide problem-solving coordinator</a:t>
            </a:r>
          </a:p>
          <a:p>
            <a:r>
              <a:rPr lang="en-US" dirty="0" smtClean="0"/>
              <a:t>Kristin </a:t>
            </a:r>
            <a:r>
              <a:rPr lang="en-US" dirty="0" err="1" smtClean="0"/>
              <a:t>Schier</a:t>
            </a:r>
            <a:r>
              <a:rPr lang="en-US" dirty="0" smtClean="0"/>
              <a:t>, Grant county treatment court coordinator</a:t>
            </a:r>
            <a:endParaRPr lang="en-US" dirty="0"/>
          </a:p>
        </p:txBody>
      </p:sp>
    </p:spTree>
    <p:extLst>
      <p:ext uri="{BB962C8B-B14F-4D97-AF65-F5344CB8AC3E}">
        <p14:creationId xmlns:p14="http://schemas.microsoft.com/office/powerpoint/2010/main" val="399220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competency 7</a:t>
            </a:r>
            <a:endParaRPr lang="en-US" dirty="0"/>
          </a:p>
        </p:txBody>
      </p:sp>
      <p:sp>
        <p:nvSpPr>
          <p:cNvPr id="3" name="Content Placeholder 2"/>
          <p:cNvSpPr>
            <a:spLocks noGrp="1"/>
          </p:cNvSpPr>
          <p:nvPr>
            <p:ph idx="1"/>
          </p:nvPr>
        </p:nvSpPr>
        <p:spPr/>
        <p:txBody>
          <a:bodyPr/>
          <a:lstStyle/>
          <a:p>
            <a:pPr marL="0" indent="0" algn="ctr">
              <a:buNone/>
            </a:pPr>
            <a:r>
              <a:rPr lang="en-US" dirty="0" smtClean="0"/>
              <a:t>Negotiates and monitors treatment and ancillary service contracts. Conducts site visits, reviews progress reports and assists in audits and certification monitoring. Creates and monitors standards for urine collection and compliance reporting. Ensure gender, age and culturally specific treatment services.</a:t>
            </a:r>
            <a:endParaRPr lang="en-US" dirty="0"/>
          </a:p>
        </p:txBody>
      </p:sp>
    </p:spTree>
    <p:extLst>
      <p:ext uri="{BB962C8B-B14F-4D97-AF65-F5344CB8AC3E}">
        <p14:creationId xmlns:p14="http://schemas.microsoft.com/office/powerpoint/2010/main" val="3388406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competency 8</a:t>
            </a:r>
            <a:endParaRPr lang="en-US" dirty="0"/>
          </a:p>
        </p:txBody>
      </p:sp>
      <p:sp>
        <p:nvSpPr>
          <p:cNvPr id="3" name="Content Placeholder 2"/>
          <p:cNvSpPr>
            <a:spLocks noGrp="1"/>
          </p:cNvSpPr>
          <p:nvPr>
            <p:ph idx="1"/>
          </p:nvPr>
        </p:nvSpPr>
        <p:spPr/>
        <p:txBody>
          <a:bodyPr/>
          <a:lstStyle/>
          <a:p>
            <a:pPr marL="0" indent="0" algn="ctr">
              <a:buNone/>
            </a:pPr>
            <a:r>
              <a:rPr lang="en-US" dirty="0" smtClean="0"/>
              <a:t>Create and maintains a data collection system to monitor client compliance, identify trends and provide a basis for evaluation.</a:t>
            </a:r>
            <a:endParaRPr lang="en-US" dirty="0"/>
          </a:p>
        </p:txBody>
      </p:sp>
    </p:spTree>
    <p:extLst>
      <p:ext uri="{BB962C8B-B14F-4D97-AF65-F5344CB8AC3E}">
        <p14:creationId xmlns:p14="http://schemas.microsoft.com/office/powerpoint/2010/main" val="145999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competency 9</a:t>
            </a:r>
            <a:endParaRPr lang="en-US" dirty="0"/>
          </a:p>
        </p:txBody>
      </p:sp>
      <p:sp>
        <p:nvSpPr>
          <p:cNvPr id="3" name="Content Placeholder 2"/>
          <p:cNvSpPr>
            <a:spLocks noGrp="1"/>
          </p:cNvSpPr>
          <p:nvPr>
            <p:ph idx="1"/>
          </p:nvPr>
        </p:nvSpPr>
        <p:spPr/>
        <p:txBody>
          <a:bodyPr/>
          <a:lstStyle/>
          <a:p>
            <a:pPr marL="0" indent="0" algn="ctr">
              <a:buNone/>
            </a:pPr>
            <a:r>
              <a:rPr lang="en-US" dirty="0" smtClean="0"/>
              <a:t>Create interagency linkages to address client’s ancillary needs in the areas of culture, age and gender needs, medical and mental health provision, educational, vocational, skills training and employment training and placement.</a:t>
            </a:r>
            <a:endParaRPr lang="en-US" dirty="0"/>
          </a:p>
        </p:txBody>
      </p:sp>
    </p:spTree>
    <p:extLst>
      <p:ext uri="{BB962C8B-B14F-4D97-AF65-F5344CB8AC3E}">
        <p14:creationId xmlns:p14="http://schemas.microsoft.com/office/powerpoint/2010/main" val="1919752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competency 10</a:t>
            </a:r>
            <a:endParaRPr lang="en-US" dirty="0"/>
          </a:p>
        </p:txBody>
      </p:sp>
      <p:sp>
        <p:nvSpPr>
          <p:cNvPr id="3" name="Content Placeholder 2"/>
          <p:cNvSpPr>
            <a:spLocks noGrp="1"/>
          </p:cNvSpPr>
          <p:nvPr>
            <p:ph idx="1"/>
          </p:nvPr>
        </p:nvSpPr>
        <p:spPr/>
        <p:txBody>
          <a:bodyPr/>
          <a:lstStyle/>
          <a:p>
            <a:pPr marL="0" indent="0" algn="ctr">
              <a:buNone/>
            </a:pPr>
            <a:r>
              <a:rPr lang="en-US" dirty="0" smtClean="0"/>
              <a:t>Develop police and corrections linkages to improve supervision and agency coordination.</a:t>
            </a:r>
            <a:endParaRPr lang="en-US" dirty="0"/>
          </a:p>
        </p:txBody>
      </p:sp>
    </p:spTree>
    <p:extLst>
      <p:ext uri="{BB962C8B-B14F-4D97-AF65-F5344CB8AC3E}">
        <p14:creationId xmlns:p14="http://schemas.microsoft.com/office/powerpoint/2010/main" val="57045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does all this actually look like?</a:t>
            </a:r>
            <a:endParaRPr lang="en-US" dirty="0"/>
          </a:p>
        </p:txBody>
      </p:sp>
      <p:sp>
        <p:nvSpPr>
          <p:cNvPr id="3" name="Content Placeholder 2"/>
          <p:cNvSpPr>
            <a:spLocks noGrp="1"/>
          </p:cNvSpPr>
          <p:nvPr>
            <p:ph idx="1"/>
          </p:nvPr>
        </p:nvSpPr>
        <p:spPr>
          <a:xfrm>
            <a:off x="1141412" y="2249486"/>
            <a:ext cx="9905999" cy="4303713"/>
          </a:xfrm>
        </p:spPr>
        <p:txBody>
          <a:bodyPr/>
          <a:lstStyle/>
          <a:p>
            <a:r>
              <a:rPr lang="en-US" dirty="0" smtClean="0"/>
              <a:t>Finding common goals and rolling with resistance</a:t>
            </a:r>
          </a:p>
          <a:p>
            <a:r>
              <a:rPr lang="en-US" dirty="0" smtClean="0"/>
              <a:t>Facilitating difficult conversations with team members</a:t>
            </a:r>
          </a:p>
          <a:p>
            <a:r>
              <a:rPr lang="en-US" dirty="0" smtClean="0"/>
              <a:t>Building and fixing relationships with community members, agencies, employers, county leaders</a:t>
            </a:r>
          </a:p>
          <a:p>
            <a:r>
              <a:rPr lang="en-US" dirty="0" smtClean="0"/>
              <a:t>Finding money and resources to support your clients many and varied needs</a:t>
            </a:r>
          </a:p>
          <a:p>
            <a:r>
              <a:rPr lang="en-US" dirty="0" smtClean="0"/>
              <a:t>Grant reporting, data entry/management, budgeting, program evaluation</a:t>
            </a:r>
            <a:endParaRPr lang="en-US" dirty="0"/>
          </a:p>
        </p:txBody>
      </p:sp>
    </p:spTree>
    <p:extLst>
      <p:ext uri="{BB962C8B-B14F-4D97-AF65-F5344CB8AC3E}">
        <p14:creationId xmlns:p14="http://schemas.microsoft.com/office/powerpoint/2010/main" val="3866051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does all this actually look like?</a:t>
            </a:r>
            <a:endParaRPr lang="en-US" dirty="0"/>
          </a:p>
        </p:txBody>
      </p:sp>
      <p:sp>
        <p:nvSpPr>
          <p:cNvPr id="3" name="Content Placeholder 2"/>
          <p:cNvSpPr>
            <a:spLocks noGrp="1"/>
          </p:cNvSpPr>
          <p:nvPr>
            <p:ph idx="1"/>
          </p:nvPr>
        </p:nvSpPr>
        <p:spPr>
          <a:xfrm>
            <a:off x="1141412" y="2249486"/>
            <a:ext cx="9905999" cy="4303713"/>
          </a:xfrm>
        </p:spPr>
        <p:txBody>
          <a:bodyPr/>
          <a:lstStyle/>
          <a:p>
            <a:r>
              <a:rPr lang="en-US" dirty="0" smtClean="0"/>
              <a:t>Case flow management</a:t>
            </a:r>
          </a:p>
          <a:p>
            <a:r>
              <a:rPr lang="en-US" dirty="0" smtClean="0"/>
              <a:t>Document, document, document</a:t>
            </a:r>
          </a:p>
          <a:p>
            <a:r>
              <a:rPr lang="en-US" dirty="0" smtClean="0"/>
              <a:t>Training, training, training</a:t>
            </a:r>
            <a:endParaRPr lang="en-US" dirty="0"/>
          </a:p>
        </p:txBody>
      </p:sp>
    </p:spTree>
    <p:extLst>
      <p:ext uri="{BB962C8B-B14F-4D97-AF65-F5344CB8AC3E}">
        <p14:creationId xmlns:p14="http://schemas.microsoft.com/office/powerpoint/2010/main" val="124723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084" y="51166"/>
            <a:ext cx="9905998" cy="1478570"/>
          </a:xfrm>
        </p:spPr>
        <p:txBody>
          <a:bodyPr/>
          <a:lstStyle/>
          <a:p>
            <a:pPr algn="ctr"/>
            <a:r>
              <a:rPr lang="en-US" dirty="0" smtClean="0"/>
              <a:t>CASE Flow management</a:t>
            </a:r>
            <a:endParaRPr lang="en-US" dirty="0"/>
          </a:p>
        </p:txBody>
      </p:sp>
      <p:pic>
        <p:nvPicPr>
          <p:cNvPr id="4" name="Content Placeholder 3"/>
          <p:cNvPicPr>
            <a:picLocks noGrp="1" noChangeAspect="1"/>
          </p:cNvPicPr>
          <p:nvPr>
            <p:ph idx="1"/>
          </p:nvPr>
        </p:nvPicPr>
        <p:blipFill>
          <a:blip r:embed="rId3"/>
          <a:stretch>
            <a:fillRect/>
          </a:stretch>
        </p:blipFill>
        <p:spPr>
          <a:xfrm>
            <a:off x="1124205" y="1057275"/>
            <a:ext cx="9861755" cy="5590565"/>
          </a:xfrm>
          <a:prstGeom prst="rect">
            <a:avLst/>
          </a:prstGeom>
        </p:spPr>
      </p:pic>
    </p:spTree>
    <p:extLst>
      <p:ext uri="{BB962C8B-B14F-4D97-AF65-F5344CB8AC3E}">
        <p14:creationId xmlns:p14="http://schemas.microsoft.com/office/powerpoint/2010/main" val="3572564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35060"/>
            <a:ext cx="9905998" cy="1190617"/>
          </a:xfrm>
        </p:spPr>
        <p:txBody>
          <a:bodyPr/>
          <a:lstStyle/>
          <a:p>
            <a:pPr algn="ctr"/>
            <a:r>
              <a:rPr lang="en-US" dirty="0" smtClean="0"/>
              <a:t>Wrap around services</a:t>
            </a:r>
            <a:endParaRPr lang="en-US" dirty="0"/>
          </a:p>
        </p:txBody>
      </p:sp>
      <p:pic>
        <p:nvPicPr>
          <p:cNvPr id="4" name="Content Placeholder 3"/>
          <p:cNvPicPr>
            <a:picLocks noGrp="1" noChangeAspect="1"/>
          </p:cNvPicPr>
          <p:nvPr>
            <p:ph idx="1"/>
          </p:nvPr>
        </p:nvPicPr>
        <p:blipFill>
          <a:blip r:embed="rId3"/>
          <a:stretch>
            <a:fillRect/>
          </a:stretch>
        </p:blipFill>
        <p:spPr>
          <a:xfrm>
            <a:off x="1267207" y="1212046"/>
            <a:ext cx="9654407" cy="5435613"/>
          </a:xfrm>
          <a:prstGeom prst="rect">
            <a:avLst/>
          </a:prstGeom>
        </p:spPr>
      </p:pic>
      <p:sp>
        <p:nvSpPr>
          <p:cNvPr id="3" name="Rounded Rectangle 2"/>
          <p:cNvSpPr/>
          <p:nvPr/>
        </p:nvSpPr>
        <p:spPr>
          <a:xfrm>
            <a:off x="4178710" y="5437239"/>
            <a:ext cx="1435509" cy="442451"/>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78710" y="5531506"/>
            <a:ext cx="1561303" cy="253916"/>
          </a:xfrm>
          <a:prstGeom prst="rect">
            <a:avLst/>
          </a:prstGeom>
          <a:noFill/>
        </p:spPr>
        <p:txBody>
          <a:bodyPr wrap="square" rtlCol="0">
            <a:spAutoFit/>
          </a:bodyPr>
          <a:lstStyle/>
          <a:p>
            <a:r>
              <a:rPr lang="en-US" sz="1050" dirty="0" smtClean="0"/>
              <a:t>TRANSPORTATION</a:t>
            </a:r>
            <a:endParaRPr lang="en-US" sz="1050" dirty="0"/>
          </a:p>
        </p:txBody>
      </p:sp>
    </p:spTree>
    <p:extLst>
      <p:ext uri="{BB962C8B-B14F-4D97-AF65-F5344CB8AC3E}">
        <p14:creationId xmlns:p14="http://schemas.microsoft.com/office/powerpoint/2010/main" val="1314170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requirements for Wisconsin coordinators</a:t>
            </a:r>
            <a:endParaRPr lang="en-US" dirty="0"/>
          </a:p>
        </p:txBody>
      </p:sp>
      <p:sp>
        <p:nvSpPr>
          <p:cNvPr id="3" name="Content Placeholder 2"/>
          <p:cNvSpPr>
            <a:spLocks noGrp="1"/>
          </p:cNvSpPr>
          <p:nvPr>
            <p:ph idx="1"/>
          </p:nvPr>
        </p:nvSpPr>
        <p:spPr/>
        <p:txBody>
          <a:bodyPr/>
          <a:lstStyle/>
          <a:p>
            <a:r>
              <a:rPr lang="en-US" dirty="0" smtClean="0"/>
              <a:t>If you are TAD funded</a:t>
            </a:r>
          </a:p>
          <a:p>
            <a:pPr lvl="1"/>
            <a:r>
              <a:rPr lang="en-US" dirty="0" smtClean="0"/>
              <a:t>CORE reporting</a:t>
            </a:r>
          </a:p>
          <a:p>
            <a:pPr lvl="1"/>
            <a:r>
              <a:rPr lang="en-US" dirty="0" err="1" smtClean="0"/>
              <a:t>eGrants</a:t>
            </a:r>
            <a:r>
              <a:rPr lang="en-US" smtClean="0"/>
              <a:t> reporting</a:t>
            </a:r>
            <a:endParaRPr lang="en-US"/>
          </a:p>
        </p:txBody>
      </p:sp>
    </p:spTree>
    <p:extLst>
      <p:ext uri="{BB962C8B-B14F-4D97-AF65-F5344CB8AC3E}">
        <p14:creationId xmlns:p14="http://schemas.microsoft.com/office/powerpoint/2010/main" val="358880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Managing multiple directives across diverse team member agencies/organizations</a:t>
            </a:r>
          </a:p>
          <a:p>
            <a:r>
              <a:rPr lang="en-US" dirty="0" smtClean="0"/>
              <a:t>Having responsibility but not authority to make changes</a:t>
            </a:r>
          </a:p>
          <a:p>
            <a:r>
              <a:rPr lang="en-US" dirty="0" smtClean="0"/>
              <a:t>Directing the work of team members but not having supervisory authority</a:t>
            </a:r>
          </a:p>
          <a:p>
            <a:r>
              <a:rPr lang="en-US" dirty="0" smtClean="0"/>
              <a:t>Lack of resources (financial, treatment providers, judicial, </a:t>
            </a:r>
            <a:r>
              <a:rPr lang="en-US" dirty="0" err="1" smtClean="0"/>
              <a:t>etc</a:t>
            </a:r>
            <a:r>
              <a:rPr lang="en-US" dirty="0" smtClean="0"/>
              <a:t>)</a:t>
            </a:r>
            <a:endParaRPr lang="en-US" dirty="0"/>
          </a:p>
        </p:txBody>
      </p:sp>
    </p:spTree>
    <p:extLst>
      <p:ext uri="{BB962C8B-B14F-4D97-AF65-F5344CB8AC3E}">
        <p14:creationId xmlns:p14="http://schemas.microsoft.com/office/powerpoint/2010/main" val="3446683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p:txBody>
          <a:bodyPr/>
          <a:lstStyle/>
          <a:p>
            <a:r>
              <a:rPr lang="en-US" dirty="0" smtClean="0"/>
              <a:t>Understand the complicated role of a treatment court coordinator</a:t>
            </a:r>
          </a:p>
          <a:p>
            <a:r>
              <a:rPr lang="en-US" dirty="0" smtClean="0"/>
              <a:t>Understand the unique responsibilities of a coordinator in Wisconsin</a:t>
            </a:r>
            <a:endParaRPr lang="en-US" dirty="0"/>
          </a:p>
        </p:txBody>
      </p:sp>
      <p:pic>
        <p:nvPicPr>
          <p:cNvPr id="4" name="Picture 3"/>
          <p:cNvPicPr>
            <a:picLocks noChangeAspect="1"/>
          </p:cNvPicPr>
          <p:nvPr/>
        </p:nvPicPr>
        <p:blipFill>
          <a:blip r:embed="rId3"/>
          <a:stretch>
            <a:fillRect/>
          </a:stretch>
        </p:blipFill>
        <p:spPr>
          <a:xfrm>
            <a:off x="8971478" y="3830348"/>
            <a:ext cx="2075933" cy="2699761"/>
          </a:xfrm>
          <a:prstGeom prst="rect">
            <a:avLst/>
          </a:prstGeom>
        </p:spPr>
      </p:pic>
    </p:spTree>
    <p:extLst>
      <p:ext uri="{BB962C8B-B14F-4D97-AF65-F5344CB8AC3E}">
        <p14:creationId xmlns:p14="http://schemas.microsoft.com/office/powerpoint/2010/main" val="2127516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a:t>
            </a:r>
            <a:endParaRPr lang="en-US" dirty="0"/>
          </a:p>
        </p:txBody>
      </p:sp>
      <p:sp>
        <p:nvSpPr>
          <p:cNvPr id="3" name="Content Placeholder 2"/>
          <p:cNvSpPr>
            <a:spLocks noGrp="1"/>
          </p:cNvSpPr>
          <p:nvPr>
            <p:ph idx="1"/>
          </p:nvPr>
        </p:nvSpPr>
        <p:spPr/>
        <p:txBody>
          <a:bodyPr/>
          <a:lstStyle/>
          <a:p>
            <a:r>
              <a:rPr lang="en-US" dirty="0" smtClean="0"/>
              <a:t>Coordinator listserv</a:t>
            </a:r>
          </a:p>
          <a:p>
            <a:r>
              <a:rPr lang="en-US" dirty="0" smtClean="0"/>
              <a:t>State courts website</a:t>
            </a:r>
          </a:p>
          <a:p>
            <a:r>
              <a:rPr lang="en-US" dirty="0" smtClean="0"/>
              <a:t>Treatmentcourts.org</a:t>
            </a:r>
          </a:p>
          <a:p>
            <a:endParaRPr lang="en-US" dirty="0"/>
          </a:p>
        </p:txBody>
      </p:sp>
    </p:spTree>
    <p:extLst>
      <p:ext uri="{BB962C8B-B14F-4D97-AF65-F5344CB8AC3E}">
        <p14:creationId xmlns:p14="http://schemas.microsoft.com/office/powerpoint/2010/main" val="381389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7546" y="1402821"/>
            <a:ext cx="9905999" cy="3541714"/>
          </a:xfrm>
        </p:spPr>
        <p:txBody>
          <a:bodyPr>
            <a:noAutofit/>
          </a:bodyPr>
          <a:lstStyle/>
          <a:p>
            <a:pPr marL="0" indent="0" algn="ctr">
              <a:buNone/>
            </a:pPr>
            <a:r>
              <a:rPr lang="en-US" sz="3200" dirty="0" smtClean="0"/>
              <a:t>“A drug court coordinator oversees the activity of the team, conducts quality assurance of each team member, maintains client data, remains informed regarding budgetary concerns of the drug court and coordinates services from each discipline, and the local community, in a manner that is most therapeutic to the drug court participant.”</a:t>
            </a:r>
            <a:endParaRPr lang="en-US" sz="3200" dirty="0"/>
          </a:p>
        </p:txBody>
      </p:sp>
    </p:spTree>
    <p:extLst>
      <p:ext uri="{BB962C8B-B14F-4D97-AF65-F5344CB8AC3E}">
        <p14:creationId xmlns:p14="http://schemas.microsoft.com/office/powerpoint/2010/main" val="73488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competency 1</a:t>
            </a:r>
            <a:endParaRPr lang="en-US" dirty="0"/>
          </a:p>
        </p:txBody>
      </p:sp>
      <p:sp>
        <p:nvSpPr>
          <p:cNvPr id="3" name="Content Placeholder 2"/>
          <p:cNvSpPr>
            <a:spLocks noGrp="1"/>
          </p:cNvSpPr>
          <p:nvPr>
            <p:ph idx="1"/>
          </p:nvPr>
        </p:nvSpPr>
        <p:spPr/>
        <p:txBody>
          <a:bodyPr/>
          <a:lstStyle/>
          <a:p>
            <a:pPr marL="0" indent="0" algn="ctr">
              <a:buNone/>
            </a:pPr>
            <a:r>
              <a:rPr lang="en-US" dirty="0" smtClean="0"/>
              <a:t>Participates fully as a Drug Court team member, committing him or herself to the program mission &amp; goals and works as a full partner to ensure their success.</a:t>
            </a:r>
            <a:endParaRPr lang="en-US" dirty="0"/>
          </a:p>
        </p:txBody>
      </p:sp>
    </p:spTree>
    <p:extLst>
      <p:ext uri="{BB962C8B-B14F-4D97-AF65-F5344CB8AC3E}">
        <p14:creationId xmlns:p14="http://schemas.microsoft.com/office/powerpoint/2010/main" val="311098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competency 2</a:t>
            </a:r>
            <a:endParaRPr lang="en-US" dirty="0"/>
          </a:p>
        </p:txBody>
      </p:sp>
      <p:sp>
        <p:nvSpPr>
          <p:cNvPr id="3" name="Content Placeholder 2"/>
          <p:cNvSpPr>
            <a:spLocks noGrp="1"/>
          </p:cNvSpPr>
          <p:nvPr>
            <p:ph idx="1"/>
          </p:nvPr>
        </p:nvSpPr>
        <p:spPr/>
        <p:txBody>
          <a:bodyPr/>
          <a:lstStyle/>
          <a:p>
            <a:pPr marL="0" indent="0" algn="ctr">
              <a:buNone/>
            </a:pPr>
            <a:r>
              <a:rPr lang="en-US" dirty="0" smtClean="0"/>
              <a:t>As part of the drug court team, in appropriate non-court settings (i.e. staffing), the coordinator reports on previous incentives and sanctions or lack thereof.</a:t>
            </a:r>
            <a:endParaRPr lang="en-US" dirty="0"/>
          </a:p>
        </p:txBody>
      </p:sp>
    </p:spTree>
    <p:extLst>
      <p:ext uri="{BB962C8B-B14F-4D97-AF65-F5344CB8AC3E}">
        <p14:creationId xmlns:p14="http://schemas.microsoft.com/office/powerpoint/2010/main" val="119245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competency 3</a:t>
            </a:r>
            <a:endParaRPr lang="en-US" dirty="0"/>
          </a:p>
        </p:txBody>
      </p:sp>
      <p:sp>
        <p:nvSpPr>
          <p:cNvPr id="3" name="Content Placeholder 2"/>
          <p:cNvSpPr>
            <a:spLocks noGrp="1"/>
          </p:cNvSpPr>
          <p:nvPr>
            <p:ph idx="1"/>
          </p:nvPr>
        </p:nvSpPr>
        <p:spPr/>
        <p:txBody>
          <a:bodyPr/>
          <a:lstStyle/>
          <a:p>
            <a:pPr marL="0" indent="0" algn="ctr">
              <a:buNone/>
            </a:pPr>
            <a:r>
              <a:rPr lang="en-US" dirty="0" smtClean="0"/>
              <a:t>Is knowledgeable of addiction, alcoholism and pharmacology generally and applies that knowledge to suggest responses.</a:t>
            </a:r>
            <a:endParaRPr lang="en-US" dirty="0"/>
          </a:p>
        </p:txBody>
      </p:sp>
    </p:spTree>
    <p:extLst>
      <p:ext uri="{BB962C8B-B14F-4D97-AF65-F5344CB8AC3E}">
        <p14:creationId xmlns:p14="http://schemas.microsoft.com/office/powerpoint/2010/main" val="167414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competency 4</a:t>
            </a:r>
            <a:endParaRPr lang="en-US" dirty="0"/>
          </a:p>
        </p:txBody>
      </p:sp>
      <p:sp>
        <p:nvSpPr>
          <p:cNvPr id="3" name="Content Placeholder 2"/>
          <p:cNvSpPr>
            <a:spLocks noGrp="1"/>
          </p:cNvSpPr>
          <p:nvPr>
            <p:ph idx="1"/>
          </p:nvPr>
        </p:nvSpPr>
        <p:spPr/>
        <p:txBody>
          <a:bodyPr/>
          <a:lstStyle/>
          <a:p>
            <a:pPr marL="0" indent="0" algn="ctr">
              <a:buNone/>
            </a:pPr>
            <a:r>
              <a:rPr lang="en-US" dirty="0" smtClean="0"/>
              <a:t>Is knowledgeable of gender, age and cultural issues that may impact the offender’s success.</a:t>
            </a:r>
            <a:endParaRPr lang="en-US" dirty="0"/>
          </a:p>
        </p:txBody>
      </p:sp>
    </p:spTree>
    <p:extLst>
      <p:ext uri="{BB962C8B-B14F-4D97-AF65-F5344CB8AC3E}">
        <p14:creationId xmlns:p14="http://schemas.microsoft.com/office/powerpoint/2010/main" val="306827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competency 5</a:t>
            </a:r>
            <a:endParaRPr lang="en-US" dirty="0"/>
          </a:p>
        </p:txBody>
      </p:sp>
      <p:sp>
        <p:nvSpPr>
          <p:cNvPr id="3" name="Content Placeholder 2"/>
          <p:cNvSpPr>
            <a:spLocks noGrp="1"/>
          </p:cNvSpPr>
          <p:nvPr>
            <p:ph idx="1"/>
          </p:nvPr>
        </p:nvSpPr>
        <p:spPr/>
        <p:txBody>
          <a:bodyPr/>
          <a:lstStyle/>
          <a:p>
            <a:pPr marL="0" indent="0" algn="ctr">
              <a:buNone/>
            </a:pPr>
            <a:r>
              <a:rPr lang="en-US" dirty="0" smtClean="0"/>
              <a:t>Develops team resource strategy to acquire funding. Writes grant applications and manages the program’s budget. Creates opportunities to obtain funding and build linkages by supporting team in community outreach and lobbying activities.</a:t>
            </a:r>
            <a:endParaRPr lang="en-US" dirty="0"/>
          </a:p>
        </p:txBody>
      </p:sp>
    </p:spTree>
    <p:extLst>
      <p:ext uri="{BB962C8B-B14F-4D97-AF65-F5344CB8AC3E}">
        <p14:creationId xmlns:p14="http://schemas.microsoft.com/office/powerpoint/2010/main" val="410485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competency 6</a:t>
            </a:r>
            <a:endParaRPr lang="en-US" dirty="0"/>
          </a:p>
        </p:txBody>
      </p:sp>
      <p:sp>
        <p:nvSpPr>
          <p:cNvPr id="3" name="Content Placeholder 2"/>
          <p:cNvSpPr>
            <a:spLocks noGrp="1"/>
          </p:cNvSpPr>
          <p:nvPr>
            <p:ph idx="1"/>
          </p:nvPr>
        </p:nvSpPr>
        <p:spPr/>
        <p:txBody>
          <a:bodyPr/>
          <a:lstStyle/>
          <a:p>
            <a:pPr marL="0" indent="0" algn="ctr">
              <a:buNone/>
            </a:pPr>
            <a:r>
              <a:rPr lang="en-US" dirty="0" smtClean="0"/>
              <a:t>Participates in the planning process to create and memorialize program eligibility standards, operating procedures and rules. Assist in the development of the client contract, confidentiality releases and entry procedures. Create MOUs and linkage agreements.</a:t>
            </a:r>
            <a:endParaRPr lang="en-US" dirty="0"/>
          </a:p>
        </p:txBody>
      </p:sp>
    </p:spTree>
    <p:extLst>
      <p:ext uri="{BB962C8B-B14F-4D97-AF65-F5344CB8AC3E}">
        <p14:creationId xmlns:p14="http://schemas.microsoft.com/office/powerpoint/2010/main" val="2447358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6116</TotalTime>
  <Words>1130</Words>
  <Application>Microsoft Office PowerPoint</Application>
  <PresentationFormat>Widescreen</PresentationFormat>
  <Paragraphs>89</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Tw Cen MT</vt:lpstr>
      <vt:lpstr>Circuit</vt:lpstr>
      <vt:lpstr>Coordinator 101</vt:lpstr>
      <vt:lpstr>Learning targets</vt:lpstr>
      <vt:lpstr>PowerPoint Presentation</vt:lpstr>
      <vt:lpstr>Core competency 1</vt:lpstr>
      <vt:lpstr>Core competency 2</vt:lpstr>
      <vt:lpstr>Core competency 3</vt:lpstr>
      <vt:lpstr>Core competency 4</vt:lpstr>
      <vt:lpstr>Core competency 5</vt:lpstr>
      <vt:lpstr>Core competency 6</vt:lpstr>
      <vt:lpstr>Core competency 7</vt:lpstr>
      <vt:lpstr>Core competency 8</vt:lpstr>
      <vt:lpstr>Core competency 9</vt:lpstr>
      <vt:lpstr>Core competency 10</vt:lpstr>
      <vt:lpstr>What does all this actually look like?</vt:lpstr>
      <vt:lpstr>What does all this actually look like?</vt:lpstr>
      <vt:lpstr>CASE Flow management</vt:lpstr>
      <vt:lpstr>Wrap around services</vt:lpstr>
      <vt:lpstr>Special requirements for Wisconsin coordinators</vt:lpstr>
      <vt:lpstr>challenges</vt:lpstr>
      <vt:lpstr>HELP!!</vt:lpstr>
    </vt:vector>
  </TitlesOfParts>
  <Company>CCAP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Coordinator 101</dc:title>
  <dc:creator>Heather Kierzek</dc:creator>
  <cp:lastModifiedBy>Heather Kierzek</cp:lastModifiedBy>
  <cp:revision>20</cp:revision>
  <dcterms:created xsi:type="dcterms:W3CDTF">2022-08-12T14:17:02Z</dcterms:created>
  <dcterms:modified xsi:type="dcterms:W3CDTF">2022-09-27T20:29:18Z</dcterms:modified>
</cp:coreProperties>
</file>