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handoutMasterIdLst>
    <p:handoutMasterId r:id="rId20"/>
  </p:handoutMasterIdLst>
  <p:sldIdLst>
    <p:sldId id="256" r:id="rId2"/>
    <p:sldId id="299" r:id="rId3"/>
    <p:sldId id="257" r:id="rId4"/>
    <p:sldId id="297" r:id="rId5"/>
    <p:sldId id="298" r:id="rId6"/>
    <p:sldId id="269" r:id="rId7"/>
    <p:sldId id="291" r:id="rId8"/>
    <p:sldId id="286" r:id="rId9"/>
    <p:sldId id="287" r:id="rId10"/>
    <p:sldId id="288" r:id="rId11"/>
    <p:sldId id="289" r:id="rId12"/>
    <p:sldId id="290" r:id="rId13"/>
    <p:sldId id="293" r:id="rId14"/>
    <p:sldId id="294" r:id="rId15"/>
    <p:sldId id="295" r:id="rId16"/>
    <p:sldId id="285" r:id="rId17"/>
    <p:sldId id="296" r:id="rId18"/>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p:cViewPr varScale="1">
        <p:scale>
          <a:sx n="88" d="100"/>
          <a:sy n="88" d="100"/>
        </p:scale>
        <p:origin x="720"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02CF007C-7120-4A20-8391-D772F57698CA}" type="datetimeFigureOut">
              <a:rPr lang="en-US" smtClean="0"/>
              <a:t>9/9/2022</a:t>
            </a:fld>
            <a:endParaRPr lang="en-US"/>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97B0FC77-D864-4B45-930F-6E8B98A6D607}" type="slidenum">
              <a:rPr lang="en-US" smtClean="0"/>
              <a:t>‹#›</a:t>
            </a:fld>
            <a:endParaRPr lang="en-US"/>
          </a:p>
        </p:txBody>
      </p:sp>
    </p:spTree>
    <p:extLst>
      <p:ext uri="{BB962C8B-B14F-4D97-AF65-F5344CB8AC3E}">
        <p14:creationId xmlns:p14="http://schemas.microsoft.com/office/powerpoint/2010/main" val="24500356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53D8D91-1182-438E-B5A4-DFECE42FA287}" type="datetimeFigureOut">
              <a:rPr lang="en-US" smtClean="0"/>
              <a:t>9/9/2022</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C87FF573-0D8C-458A-9848-C62BEAB14C96}" type="slidenum">
              <a:rPr lang="en-US" smtClean="0"/>
              <a:t>‹#›</a:t>
            </a:fld>
            <a:endParaRPr lang="en-US"/>
          </a:p>
        </p:txBody>
      </p:sp>
    </p:spTree>
    <p:extLst>
      <p:ext uri="{BB962C8B-B14F-4D97-AF65-F5344CB8AC3E}">
        <p14:creationId xmlns:p14="http://schemas.microsoft.com/office/powerpoint/2010/main" val="3952241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7FF573-0D8C-458A-9848-C62BEAB14C96}" type="slidenum">
              <a:rPr lang="en-US" smtClean="0"/>
              <a:t>3</a:t>
            </a:fld>
            <a:endParaRPr lang="en-US"/>
          </a:p>
        </p:txBody>
      </p:sp>
    </p:spTree>
    <p:extLst>
      <p:ext uri="{BB962C8B-B14F-4D97-AF65-F5344CB8AC3E}">
        <p14:creationId xmlns:p14="http://schemas.microsoft.com/office/powerpoint/2010/main" val="22381702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nativeamericanhm_pg1"/>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5602" name="Rectangle 2"/>
          <p:cNvSpPr>
            <a:spLocks noGrp="1" noChangeArrowheads="1"/>
          </p:cNvSpPr>
          <p:nvPr>
            <p:ph type="ctrTitle"/>
          </p:nvPr>
        </p:nvSpPr>
        <p:spPr>
          <a:xfrm>
            <a:off x="685800" y="2819400"/>
            <a:ext cx="7772400" cy="2057400"/>
          </a:xfrm>
        </p:spPr>
        <p:txBody>
          <a:bodyPr/>
          <a:lstStyle>
            <a:lvl1pPr algn="ctr">
              <a:defRPr sz="4800"/>
            </a:lvl1pPr>
          </a:lstStyle>
          <a:p>
            <a:r>
              <a:rPr lang="en-US" smtClean="0"/>
              <a:t>Click to edit Master title style</a:t>
            </a:r>
            <a:endParaRPr lang="en-US"/>
          </a:p>
        </p:txBody>
      </p:sp>
      <p:sp>
        <p:nvSpPr>
          <p:cNvPr id="25603" name="Rectangle 3"/>
          <p:cNvSpPr>
            <a:spLocks noGrp="1" noChangeArrowheads="1"/>
          </p:cNvSpPr>
          <p:nvPr>
            <p:ph type="subTitle" idx="1"/>
          </p:nvPr>
        </p:nvSpPr>
        <p:spPr>
          <a:xfrm>
            <a:off x="1219200" y="381000"/>
            <a:ext cx="6400800" cy="914400"/>
          </a:xfrm>
        </p:spPr>
        <p:txBody>
          <a:bodyPr/>
          <a:lstStyle>
            <a:lvl1pPr marL="0" indent="0" algn="ctr">
              <a:buFontTx/>
              <a:buNone/>
              <a:defRPr sz="2400"/>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9A73ED-E418-48EC-ADBF-80D68829E84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CE098E-D2EE-4223-8A5F-44289D8F5F8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67818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19200"/>
            <a:ext cx="8229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657600"/>
            <a:ext cx="8229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B6B898-500A-420C-8807-38BDA01ACE9B}"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67818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19200"/>
            <a:ext cx="40386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219200"/>
            <a:ext cx="4038600" cy="4724400"/>
          </a:xfrm>
        </p:spPr>
        <p:txBody>
          <a:bodyPr/>
          <a:lstStyle/>
          <a:p>
            <a:pPr lvl="0"/>
            <a:r>
              <a:rPr lang="en-US" noProof="0" smtClean="0"/>
              <a:t>Click icon to add clip art</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8CCD2D9-0281-46F5-BE27-719E8A32E65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04B727-AF7E-4C59-98F9-9D262EE1659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DC111CB-8319-45E5-816B-A061398E0DC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F3A725-5712-47A8-AF78-00690E9C29F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4236064-7724-438F-BA95-AA4B13429B2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E38A32A-2252-4AAD-98A0-47DEA66B9FB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36341C8-4EE9-429D-8121-1E89E285D87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AC0BFF9-5F49-488A-81C0-A2D769B0529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98E200-9833-449F-B6C5-C69B31E442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32" name="Picture 8" descr="nativeamericanhm_pg2"/>
          <p:cNvPicPr>
            <a:picLocks noChangeAspect="1" noChangeArrowheads="1"/>
          </p:cNvPicPr>
          <p:nvPr/>
        </p:nvPicPr>
        <p:blipFill>
          <a:blip r:embed="rId15" cstate="print"/>
          <a:srcRect/>
          <a:stretch>
            <a:fillRect/>
          </a:stretch>
        </p:blipFill>
        <p:spPr bwMode="auto">
          <a:xfrm>
            <a:off x="0" y="0"/>
            <a:ext cx="9144000" cy="6858000"/>
          </a:xfrm>
          <a:prstGeom prst="rect">
            <a:avLst/>
          </a:prstGeom>
          <a:noFill/>
        </p:spPr>
      </p:pic>
      <p:sp>
        <p:nvSpPr>
          <p:cNvPr id="1027" name="Rectangle 2"/>
          <p:cNvSpPr>
            <a:spLocks noGrp="1" noChangeArrowheads="1"/>
          </p:cNvSpPr>
          <p:nvPr>
            <p:ph type="title"/>
          </p:nvPr>
        </p:nvSpPr>
        <p:spPr bwMode="auto">
          <a:xfrm>
            <a:off x="457200" y="76200"/>
            <a:ext cx="67818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2192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58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1" sz="1400" smtClean="0">
                <a:latin typeface="Times New Roman" pitchFamily="18" charset="0"/>
              </a:defRPr>
            </a:lvl1pPr>
          </a:lstStyle>
          <a:p>
            <a:pPr>
              <a:defRPr/>
            </a:pPr>
            <a:endParaRPr lang="en-US"/>
          </a:p>
        </p:txBody>
      </p:sp>
      <p:sp>
        <p:nvSpPr>
          <p:cNvPr id="2458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1" sz="1400" smtClean="0">
                <a:latin typeface="Times New Roman" pitchFamily="18" charset="0"/>
              </a:defRPr>
            </a:lvl1pPr>
          </a:lstStyle>
          <a:p>
            <a:pPr>
              <a:defRPr/>
            </a:pPr>
            <a:endParaRPr lang="en-US"/>
          </a:p>
        </p:txBody>
      </p:sp>
      <p:sp>
        <p:nvSpPr>
          <p:cNvPr id="2458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1" sz="1400" smtClean="0">
                <a:latin typeface="Times New Roman" pitchFamily="18" charset="0"/>
              </a:defRPr>
            </a:lvl1pPr>
          </a:lstStyle>
          <a:p>
            <a:pPr>
              <a:defRPr/>
            </a:pPr>
            <a:fld id="{80730BB2-A99C-4F62-BEC0-385E8AC0954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iming>
    <p:tnLst>
      <p:par>
        <p:cTn id="1" dur="indefinite" restart="never" nodeType="tmRoot"/>
      </p:par>
    </p:tnLst>
  </p:timing>
  <p:txStyles>
    <p:titleStyle>
      <a:lvl1pPr algn="l" rtl="0" eaLnBrk="1" fontAlgn="base" hangingPunct="1">
        <a:spcBef>
          <a:spcPct val="0"/>
        </a:spcBef>
        <a:spcAft>
          <a:spcPct val="0"/>
        </a:spcAft>
        <a:defRPr sz="3600">
          <a:solidFill>
            <a:srgbClr val="000000"/>
          </a:solidFill>
          <a:latin typeface="+mj-lt"/>
          <a:ea typeface="+mj-ea"/>
          <a:cs typeface="+mj-cs"/>
        </a:defRPr>
      </a:lvl1pPr>
      <a:lvl2pPr algn="l" rtl="0" eaLnBrk="1" fontAlgn="base" hangingPunct="1">
        <a:spcBef>
          <a:spcPct val="0"/>
        </a:spcBef>
        <a:spcAft>
          <a:spcPct val="0"/>
        </a:spcAft>
        <a:defRPr sz="3600">
          <a:solidFill>
            <a:srgbClr val="000000"/>
          </a:solidFill>
          <a:latin typeface="Gill Sans MT" pitchFamily="34" charset="0"/>
        </a:defRPr>
      </a:lvl2pPr>
      <a:lvl3pPr algn="l" rtl="0" eaLnBrk="1" fontAlgn="base" hangingPunct="1">
        <a:spcBef>
          <a:spcPct val="0"/>
        </a:spcBef>
        <a:spcAft>
          <a:spcPct val="0"/>
        </a:spcAft>
        <a:defRPr sz="3600">
          <a:solidFill>
            <a:srgbClr val="000000"/>
          </a:solidFill>
          <a:latin typeface="Gill Sans MT" pitchFamily="34" charset="0"/>
        </a:defRPr>
      </a:lvl3pPr>
      <a:lvl4pPr algn="l" rtl="0" eaLnBrk="1" fontAlgn="base" hangingPunct="1">
        <a:spcBef>
          <a:spcPct val="0"/>
        </a:spcBef>
        <a:spcAft>
          <a:spcPct val="0"/>
        </a:spcAft>
        <a:defRPr sz="3600">
          <a:solidFill>
            <a:srgbClr val="000000"/>
          </a:solidFill>
          <a:latin typeface="Gill Sans MT" pitchFamily="34" charset="0"/>
        </a:defRPr>
      </a:lvl4pPr>
      <a:lvl5pPr algn="l" rtl="0" eaLnBrk="1" fontAlgn="base" hangingPunct="1">
        <a:spcBef>
          <a:spcPct val="0"/>
        </a:spcBef>
        <a:spcAft>
          <a:spcPct val="0"/>
        </a:spcAft>
        <a:defRPr sz="3600">
          <a:solidFill>
            <a:srgbClr val="000000"/>
          </a:solidFill>
          <a:latin typeface="Gill Sans MT" pitchFamily="34" charset="0"/>
        </a:defRPr>
      </a:lvl5pPr>
      <a:lvl6pPr marL="457200" algn="l" rtl="0" eaLnBrk="1" fontAlgn="base" hangingPunct="1">
        <a:spcBef>
          <a:spcPct val="0"/>
        </a:spcBef>
        <a:spcAft>
          <a:spcPct val="0"/>
        </a:spcAft>
        <a:defRPr sz="3600">
          <a:solidFill>
            <a:srgbClr val="000000"/>
          </a:solidFill>
          <a:latin typeface="Gill Sans MT" pitchFamily="34" charset="0"/>
        </a:defRPr>
      </a:lvl6pPr>
      <a:lvl7pPr marL="914400" algn="l" rtl="0" eaLnBrk="1" fontAlgn="base" hangingPunct="1">
        <a:spcBef>
          <a:spcPct val="0"/>
        </a:spcBef>
        <a:spcAft>
          <a:spcPct val="0"/>
        </a:spcAft>
        <a:defRPr sz="3600">
          <a:solidFill>
            <a:srgbClr val="000000"/>
          </a:solidFill>
          <a:latin typeface="Gill Sans MT" pitchFamily="34" charset="0"/>
        </a:defRPr>
      </a:lvl7pPr>
      <a:lvl8pPr marL="1371600" algn="l" rtl="0" eaLnBrk="1" fontAlgn="base" hangingPunct="1">
        <a:spcBef>
          <a:spcPct val="0"/>
        </a:spcBef>
        <a:spcAft>
          <a:spcPct val="0"/>
        </a:spcAft>
        <a:defRPr sz="3600">
          <a:solidFill>
            <a:srgbClr val="000000"/>
          </a:solidFill>
          <a:latin typeface="Gill Sans MT" pitchFamily="34" charset="0"/>
        </a:defRPr>
      </a:lvl8pPr>
      <a:lvl9pPr marL="1828800" algn="l" rtl="0" eaLnBrk="1" fontAlgn="base" hangingPunct="1">
        <a:spcBef>
          <a:spcPct val="0"/>
        </a:spcBef>
        <a:spcAft>
          <a:spcPct val="0"/>
        </a:spcAft>
        <a:defRPr sz="3600">
          <a:solidFill>
            <a:srgbClr val="000000"/>
          </a:solidFill>
          <a:latin typeface="Gill Sans MT" pitchFamily="34" charset="0"/>
        </a:defRPr>
      </a:lvl9pPr>
    </p:titleStyle>
    <p:bodyStyle>
      <a:lvl1pPr marL="342900" indent="-342900" algn="l" rtl="0" eaLnBrk="1" fontAlgn="base" hangingPunct="1">
        <a:spcBef>
          <a:spcPct val="20000"/>
        </a:spcBef>
        <a:spcAft>
          <a:spcPct val="0"/>
        </a:spcAft>
        <a:buClr>
          <a:schemeClr val="tx1"/>
        </a:buClr>
        <a:buChar char="•"/>
        <a:defRPr sz="2800">
          <a:solidFill>
            <a:srgbClr val="000000"/>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600">
          <a:solidFill>
            <a:srgbClr val="000000"/>
          </a:solidFill>
          <a:latin typeface="+mn-lt"/>
        </a:defRPr>
      </a:lvl2pPr>
      <a:lvl3pPr marL="1143000" indent="-228600" algn="l" rtl="0" eaLnBrk="1" fontAlgn="base" hangingPunct="1">
        <a:spcBef>
          <a:spcPct val="20000"/>
        </a:spcBef>
        <a:spcAft>
          <a:spcPct val="0"/>
        </a:spcAft>
        <a:buClr>
          <a:schemeClr val="tx1"/>
        </a:buClr>
        <a:buChar char="•"/>
        <a:defRPr sz="2400">
          <a:solidFill>
            <a:srgbClr val="000000"/>
          </a:solidFill>
          <a:latin typeface="+mn-lt"/>
        </a:defRPr>
      </a:lvl3pPr>
      <a:lvl4pPr marL="1600200" indent="-228600" algn="l" rtl="0" eaLnBrk="1" fontAlgn="base" hangingPunct="1">
        <a:spcBef>
          <a:spcPct val="20000"/>
        </a:spcBef>
        <a:spcAft>
          <a:spcPct val="0"/>
        </a:spcAft>
        <a:buClr>
          <a:schemeClr val="tx1"/>
        </a:buClr>
        <a:buChar char="•"/>
        <a:defRPr sz="2000">
          <a:solidFill>
            <a:srgbClr val="000000"/>
          </a:solidFill>
          <a:latin typeface="+mn-lt"/>
        </a:defRPr>
      </a:lvl4pPr>
      <a:lvl5pPr marL="2057400" indent="-228600" algn="l" rtl="0" eaLnBrk="1" fontAlgn="base" hangingPunct="1">
        <a:spcBef>
          <a:spcPct val="20000"/>
        </a:spcBef>
        <a:spcAft>
          <a:spcPct val="0"/>
        </a:spcAft>
        <a:buClr>
          <a:schemeClr val="tx1"/>
        </a:buClr>
        <a:buChar char="•"/>
        <a:defRPr sz="2000">
          <a:solidFill>
            <a:srgbClr val="000000"/>
          </a:solidFill>
          <a:latin typeface="+mn-lt"/>
        </a:defRPr>
      </a:lvl5pPr>
      <a:lvl6pPr marL="2514600" indent="-228600" algn="l" rtl="0" eaLnBrk="1" fontAlgn="base" hangingPunct="1">
        <a:spcBef>
          <a:spcPct val="20000"/>
        </a:spcBef>
        <a:spcAft>
          <a:spcPct val="0"/>
        </a:spcAft>
        <a:buClr>
          <a:schemeClr val="tx1"/>
        </a:buClr>
        <a:buChar char="•"/>
        <a:defRPr sz="2000">
          <a:solidFill>
            <a:srgbClr val="000000"/>
          </a:solidFill>
          <a:latin typeface="+mn-lt"/>
        </a:defRPr>
      </a:lvl6pPr>
      <a:lvl7pPr marL="2971800" indent="-228600" algn="l" rtl="0" eaLnBrk="1" fontAlgn="base" hangingPunct="1">
        <a:spcBef>
          <a:spcPct val="20000"/>
        </a:spcBef>
        <a:spcAft>
          <a:spcPct val="0"/>
        </a:spcAft>
        <a:buClr>
          <a:schemeClr val="tx1"/>
        </a:buClr>
        <a:buChar char="•"/>
        <a:defRPr sz="2000">
          <a:solidFill>
            <a:srgbClr val="000000"/>
          </a:solidFill>
          <a:latin typeface="+mn-lt"/>
        </a:defRPr>
      </a:lvl7pPr>
      <a:lvl8pPr marL="3429000" indent="-228600" algn="l" rtl="0" eaLnBrk="1" fontAlgn="base" hangingPunct="1">
        <a:spcBef>
          <a:spcPct val="20000"/>
        </a:spcBef>
        <a:spcAft>
          <a:spcPct val="0"/>
        </a:spcAft>
        <a:buClr>
          <a:schemeClr val="tx1"/>
        </a:buClr>
        <a:buChar char="•"/>
        <a:defRPr sz="2000">
          <a:solidFill>
            <a:srgbClr val="000000"/>
          </a:solidFill>
          <a:latin typeface="+mn-lt"/>
        </a:defRPr>
      </a:lvl8pPr>
      <a:lvl9pPr marL="3886200" indent="-228600" algn="l" rtl="0" eaLnBrk="1" fontAlgn="base" hangingPunct="1">
        <a:spcBef>
          <a:spcPct val="20000"/>
        </a:spcBef>
        <a:spcAft>
          <a:spcPct val="0"/>
        </a:spcAft>
        <a:buClr>
          <a:schemeClr val="tx1"/>
        </a:buClr>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Customs%20and%20Traditions%201.pptx" TargetMode="External"/><Relationship Id="rId2" Type="http://schemas.openxmlformats.org/officeDocument/2006/relationships/slideLayout" Target="../slideLayouts/slideLayout2.xml"/><Relationship Id="rId1" Type="http://schemas.openxmlformats.org/officeDocument/2006/relationships/video" Target="https://www.youtube.com/embed/7N3S2PRe644"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1524000"/>
            <a:ext cx="7467600" cy="1828800"/>
          </a:xfrm>
        </p:spPr>
        <p:txBody>
          <a:bodyPr/>
          <a:lstStyle/>
          <a:p>
            <a:r>
              <a:rPr lang="en-US" sz="6600" dirty="0" smtClean="0">
                <a:latin typeface="Gabriola" panose="04040605051002020D02" pitchFamily="82" charset="0"/>
              </a:rPr>
              <a:t>Custom </a:t>
            </a:r>
            <a:r>
              <a:rPr lang="en-US" sz="6600" dirty="0">
                <a:latin typeface="Gabriola" panose="04040605051002020D02" pitchFamily="82" charset="0"/>
              </a:rPr>
              <a:t>and </a:t>
            </a:r>
            <a:r>
              <a:rPr lang="en-US" sz="6600" dirty="0" smtClean="0">
                <a:latin typeface="Gabriola" panose="04040605051002020D02" pitchFamily="82" charset="0"/>
              </a:rPr>
              <a:t>Traditions</a:t>
            </a:r>
            <a:br>
              <a:rPr lang="en-US" sz="6600" dirty="0" smtClean="0">
                <a:latin typeface="Gabriola" panose="04040605051002020D02" pitchFamily="82" charset="0"/>
              </a:rPr>
            </a:br>
            <a:r>
              <a:rPr lang="en-US" sz="6600" dirty="0" smtClean="0">
                <a:latin typeface="Gabriola" panose="04040605051002020D02" pitchFamily="82" charset="0"/>
              </a:rPr>
              <a:t>Utilized within a Healing to Wellness Court</a:t>
            </a:r>
            <a:endParaRPr lang="en-US" sz="6600" dirty="0">
              <a:latin typeface="Gabriola" panose="04040605051002020D02"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Footlight MT Light" panose="0204060206030A020304" pitchFamily="18" charset="0"/>
              </a:rPr>
              <a:t>Traditional Roles – Women</a:t>
            </a:r>
            <a:endParaRPr lang="en-US" dirty="0"/>
          </a:p>
        </p:txBody>
      </p:sp>
      <p:sp>
        <p:nvSpPr>
          <p:cNvPr id="3" name="Content Placeholder 2"/>
          <p:cNvSpPr>
            <a:spLocks noGrp="1"/>
          </p:cNvSpPr>
          <p:nvPr>
            <p:ph idx="1"/>
          </p:nvPr>
        </p:nvSpPr>
        <p:spPr>
          <a:xfrm>
            <a:off x="457200" y="1219200"/>
            <a:ext cx="8229600" cy="5257800"/>
          </a:xfrm>
        </p:spPr>
        <p:txBody>
          <a:bodyPr/>
          <a:lstStyle/>
          <a:p>
            <a:pPr lvl="1">
              <a:buNone/>
            </a:pPr>
            <a:r>
              <a:rPr lang="en-US" altLang="en-US" dirty="0" smtClean="0">
                <a:latin typeface="Footlight MT Light" panose="0204060206030A020304" pitchFamily="18" charset="0"/>
              </a:rPr>
              <a:t>Gathering</a:t>
            </a:r>
          </a:p>
          <a:p>
            <a:pPr lvl="1">
              <a:buNone/>
            </a:pPr>
            <a:r>
              <a:rPr lang="en-US" altLang="en-US" dirty="0" smtClean="0">
                <a:latin typeface="Footlight MT Light" panose="0204060206030A020304" pitchFamily="18" charset="0"/>
              </a:rPr>
              <a:t>Process </a:t>
            </a:r>
            <a:r>
              <a:rPr lang="en-US" altLang="en-US" dirty="0">
                <a:latin typeface="Footlight MT Light" panose="0204060206030A020304" pitchFamily="18" charset="0"/>
              </a:rPr>
              <a:t>food</a:t>
            </a:r>
          </a:p>
          <a:p>
            <a:pPr lvl="1">
              <a:buNone/>
            </a:pPr>
            <a:r>
              <a:rPr lang="en-US" altLang="en-US" dirty="0">
                <a:latin typeface="Footlight MT Light" panose="0204060206030A020304" pitchFamily="18" charset="0"/>
              </a:rPr>
              <a:t>Cook</a:t>
            </a:r>
          </a:p>
          <a:p>
            <a:pPr lvl="1">
              <a:buNone/>
            </a:pPr>
            <a:r>
              <a:rPr lang="en-US" altLang="en-US" dirty="0">
                <a:latin typeface="Footlight MT Light" panose="0204060206030A020304" pitchFamily="18" charset="0"/>
              </a:rPr>
              <a:t>Make garments</a:t>
            </a:r>
          </a:p>
          <a:p>
            <a:pPr lvl="1">
              <a:buNone/>
            </a:pPr>
            <a:r>
              <a:rPr lang="en-US" altLang="en-US" dirty="0" smtClean="0">
                <a:latin typeface="Footlight MT Light" panose="0204060206030A020304" pitchFamily="18" charset="0"/>
              </a:rPr>
              <a:t>Take care of home</a:t>
            </a:r>
            <a:endParaRPr lang="en-US" altLang="en-US" dirty="0">
              <a:latin typeface="Footlight MT Light" panose="0204060206030A020304" pitchFamily="18" charset="0"/>
            </a:endParaRPr>
          </a:p>
          <a:p>
            <a:pPr lvl="1">
              <a:buNone/>
            </a:pPr>
            <a:r>
              <a:rPr lang="en-US" altLang="en-US" dirty="0">
                <a:latin typeface="Footlight MT Light" panose="0204060206030A020304" pitchFamily="18" charset="0"/>
              </a:rPr>
              <a:t>Take care of young children</a:t>
            </a:r>
          </a:p>
          <a:p>
            <a:pPr lvl="1">
              <a:buNone/>
            </a:pPr>
            <a:r>
              <a:rPr lang="en-US" altLang="en-US" dirty="0">
                <a:latin typeface="Footlight MT Light" panose="0204060206030A020304" pitchFamily="18" charset="0"/>
              </a:rPr>
              <a:t>Planners</a:t>
            </a:r>
          </a:p>
          <a:p>
            <a:pPr lvl="1">
              <a:buNone/>
            </a:pPr>
            <a:r>
              <a:rPr lang="en-US" altLang="en-US" dirty="0">
                <a:latin typeface="Footlight MT Light" panose="0204060206030A020304" pitchFamily="18" charset="0"/>
              </a:rPr>
              <a:t>Family ties handed down through women</a:t>
            </a:r>
          </a:p>
          <a:p>
            <a:pPr marL="0" indent="0">
              <a:buNone/>
            </a:pPr>
            <a:endParaRPr lang="en-US" dirty="0"/>
          </a:p>
        </p:txBody>
      </p:sp>
    </p:spTree>
    <p:extLst>
      <p:ext uri="{BB962C8B-B14F-4D97-AF65-F5344CB8AC3E}">
        <p14:creationId xmlns:p14="http://schemas.microsoft.com/office/powerpoint/2010/main" val="36614768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b="1" dirty="0">
                <a:latin typeface="Footlight MT Light" panose="0204060206030A020304" pitchFamily="18" charset="0"/>
              </a:rPr>
              <a:t>Traditional Roles – Elders</a:t>
            </a:r>
            <a:br>
              <a:rPr lang="en-US" altLang="en-US" b="1" dirty="0">
                <a:latin typeface="Footlight MT Light" panose="0204060206030A020304" pitchFamily="18" charset="0"/>
              </a:rPr>
            </a:br>
            <a:endParaRPr lang="en-US" dirty="0"/>
          </a:p>
        </p:txBody>
      </p:sp>
      <p:sp>
        <p:nvSpPr>
          <p:cNvPr id="3" name="Content Placeholder 2"/>
          <p:cNvSpPr>
            <a:spLocks noGrp="1"/>
          </p:cNvSpPr>
          <p:nvPr>
            <p:ph idx="1"/>
          </p:nvPr>
        </p:nvSpPr>
        <p:spPr>
          <a:xfrm>
            <a:off x="457200" y="1219200"/>
            <a:ext cx="8229600" cy="5334000"/>
          </a:xfrm>
        </p:spPr>
        <p:txBody>
          <a:bodyPr/>
          <a:lstStyle/>
          <a:p>
            <a:pPr lvl="1">
              <a:buNone/>
            </a:pPr>
            <a:r>
              <a:rPr lang="en-US" altLang="en-US" sz="2000" i="1" dirty="0" smtClean="0">
                <a:latin typeface="Footlight MT Light" panose="0204060206030A020304" pitchFamily="18" charset="0"/>
              </a:rPr>
              <a:t>One </a:t>
            </a:r>
            <a:r>
              <a:rPr lang="en-US" altLang="en-US" sz="2000" i="1" dirty="0">
                <a:latin typeface="Footlight MT Light" panose="0204060206030A020304" pitchFamily="18" charset="0"/>
              </a:rPr>
              <a:t>thing I liked about </a:t>
            </a:r>
            <a:r>
              <a:rPr lang="en-US" altLang="en-US" sz="2000" i="1" dirty="0" smtClean="0">
                <a:latin typeface="Footlight MT Light" panose="0204060206030A020304" pitchFamily="18" charset="0"/>
              </a:rPr>
              <a:t>Elders is they thought about things before they would say anything. They</a:t>
            </a:r>
            <a:r>
              <a:rPr lang="en-US" sz="2000" i="1" dirty="0" smtClean="0">
                <a:latin typeface="Footlight MT Light" panose="0204060206030A020304" pitchFamily="18" charset="0"/>
              </a:rPr>
              <a:t> </a:t>
            </a:r>
            <a:r>
              <a:rPr lang="en-US" sz="2000" i="1" dirty="0">
                <a:latin typeface="Footlight MT Light" panose="0204060206030A020304" pitchFamily="18" charset="0"/>
              </a:rPr>
              <a:t>told me that as I get older and experience life, things will start to make sense to me. </a:t>
            </a:r>
            <a:endParaRPr lang="en-US" sz="2000" dirty="0"/>
          </a:p>
          <a:p>
            <a:pPr lvl="1">
              <a:buNone/>
            </a:pPr>
            <a:r>
              <a:rPr lang="en-US" altLang="en-US" sz="2000" i="1" dirty="0" smtClean="0">
                <a:latin typeface="Footlight MT Light" panose="0204060206030A020304" pitchFamily="18" charset="0"/>
              </a:rPr>
              <a:t> </a:t>
            </a:r>
            <a:r>
              <a:rPr lang="en-US" altLang="en-US" sz="2000" i="1" dirty="0">
                <a:latin typeface="Footlight MT Light" panose="0204060206030A020304" pitchFamily="18" charset="0"/>
              </a:rPr>
              <a:t>For example, </a:t>
            </a:r>
            <a:r>
              <a:rPr lang="en-US" altLang="en-US" sz="2000" i="1" dirty="0" smtClean="0">
                <a:latin typeface="Footlight MT Light" panose="0204060206030A020304" pitchFamily="18" charset="0"/>
              </a:rPr>
              <a:t>I would ask an Elder a question. He wouldn’t respond right away. He would take his time before he answered my question. When he did answer, I thought to myself that’s not the answer I was looking for. But later when something I came up that I didn’t know how to deal with it. I would think about what my Elder told me, then what he told  before made sense to me. </a:t>
            </a:r>
            <a:endParaRPr lang="en-US" dirty="0" smtClean="0"/>
          </a:p>
        </p:txBody>
      </p:sp>
    </p:spTree>
    <p:extLst>
      <p:ext uri="{BB962C8B-B14F-4D97-AF65-F5344CB8AC3E}">
        <p14:creationId xmlns:p14="http://schemas.microsoft.com/office/powerpoint/2010/main" val="24866979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Footlight MT Light" panose="0204060206030A020304" pitchFamily="18" charset="0"/>
              </a:rPr>
              <a:t>Health and the Disabled</a:t>
            </a:r>
            <a:br>
              <a:rPr lang="en-US" altLang="en-US" b="1" dirty="0">
                <a:latin typeface="Footlight MT Light" panose="0204060206030A020304" pitchFamily="18" charset="0"/>
              </a:rPr>
            </a:br>
            <a:endParaRPr lang="en-US" dirty="0"/>
          </a:p>
        </p:txBody>
      </p:sp>
      <p:sp>
        <p:nvSpPr>
          <p:cNvPr id="3" name="Content Placeholder 2"/>
          <p:cNvSpPr>
            <a:spLocks noGrp="1"/>
          </p:cNvSpPr>
          <p:nvPr>
            <p:ph idx="1"/>
          </p:nvPr>
        </p:nvSpPr>
        <p:spPr>
          <a:xfrm>
            <a:off x="457200" y="1219200"/>
            <a:ext cx="8229600" cy="5334000"/>
          </a:xfrm>
        </p:spPr>
        <p:txBody>
          <a:bodyPr/>
          <a:lstStyle/>
          <a:p>
            <a:pPr lvl="1">
              <a:buNone/>
            </a:pPr>
            <a:r>
              <a:rPr lang="en-US" altLang="en-US" dirty="0">
                <a:latin typeface="Footlight MT Light" panose="0204060206030A020304" pitchFamily="18" charset="0"/>
              </a:rPr>
              <a:t>Traditionally being healthy and a whole person were essential to living a good life.</a:t>
            </a:r>
          </a:p>
          <a:p>
            <a:pPr lvl="1">
              <a:buNone/>
            </a:pPr>
            <a:r>
              <a:rPr lang="en-US" altLang="en-US" dirty="0">
                <a:latin typeface="Footlight MT Light" panose="0204060206030A020304" pitchFamily="18" charset="0"/>
              </a:rPr>
              <a:t>Some tribes visualized health as a medicine wheel with four parts – spiritual, mental, physical, &amp; emotional.</a:t>
            </a:r>
          </a:p>
          <a:p>
            <a:pPr lvl="1">
              <a:buNone/>
            </a:pPr>
            <a:r>
              <a:rPr lang="en-US" altLang="en-US" dirty="0">
                <a:latin typeface="Footlight MT Light" panose="0204060206030A020304" pitchFamily="18" charset="0"/>
              </a:rPr>
              <a:t>In order to be healthy, all aspects of the medicine wheel had to be in balance.</a:t>
            </a:r>
          </a:p>
          <a:p>
            <a:pPr lvl="1">
              <a:buNone/>
            </a:pPr>
            <a:r>
              <a:rPr lang="en-US" altLang="en-US" dirty="0">
                <a:latin typeface="Footlight MT Light" panose="0204060206030A020304" pitchFamily="18" charset="0"/>
              </a:rPr>
              <a:t>Another concept is that man is three-fold – mind, body, &amp; spirit.</a:t>
            </a:r>
          </a:p>
          <a:p>
            <a:pPr lvl="1">
              <a:buNone/>
            </a:pPr>
            <a:r>
              <a:rPr lang="en-US" altLang="en-US" dirty="0">
                <a:latin typeface="Footlight MT Light" panose="0204060206030A020304" pitchFamily="18" charset="0"/>
              </a:rPr>
              <a:t>Wellness is harmony in body, mind, &amp; spirit.</a:t>
            </a:r>
          </a:p>
          <a:p>
            <a:pPr lvl="1">
              <a:buNone/>
            </a:pPr>
            <a:r>
              <a:rPr lang="en-US" altLang="en-US" dirty="0">
                <a:latin typeface="Footlight MT Light" panose="0204060206030A020304" pitchFamily="18" charset="0"/>
              </a:rPr>
              <a:t>Wellness </a:t>
            </a:r>
            <a:r>
              <a:rPr lang="en-US" altLang="en-US" dirty="0" smtClean="0">
                <a:latin typeface="Footlight MT Light" panose="0204060206030A020304" pitchFamily="18" charset="0"/>
              </a:rPr>
              <a:t>is often </a:t>
            </a:r>
            <a:r>
              <a:rPr lang="en-US" altLang="en-US" dirty="0">
                <a:latin typeface="Footlight MT Light" panose="0204060206030A020304" pitchFamily="18" charset="0"/>
              </a:rPr>
              <a:t>a </a:t>
            </a:r>
            <a:r>
              <a:rPr lang="en-US" altLang="en-US" dirty="0" smtClean="0">
                <a:latin typeface="Footlight MT Light" panose="0204060206030A020304" pitchFamily="18" charset="0"/>
              </a:rPr>
              <a:t>choice.</a:t>
            </a:r>
            <a:endParaRPr lang="en-US" dirty="0" smtClean="0"/>
          </a:p>
        </p:txBody>
      </p:sp>
    </p:spTree>
    <p:extLst>
      <p:ext uri="{BB962C8B-B14F-4D97-AF65-F5344CB8AC3E}">
        <p14:creationId xmlns:p14="http://schemas.microsoft.com/office/powerpoint/2010/main" val="10902213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b="1" dirty="0" smtClean="0">
                <a:latin typeface="Footlight MT Light" panose="0204060206030A020304" pitchFamily="18" charset="0"/>
              </a:rPr>
              <a:t>Health </a:t>
            </a:r>
            <a:r>
              <a:rPr lang="en-US" altLang="en-US" b="1" dirty="0">
                <a:latin typeface="Footlight MT Light" panose="0204060206030A020304" pitchFamily="18" charset="0"/>
              </a:rPr>
              <a:t>and the Disabled (Continued</a:t>
            </a:r>
            <a:endParaRPr lang="en-US" dirty="0"/>
          </a:p>
        </p:txBody>
      </p:sp>
      <p:sp>
        <p:nvSpPr>
          <p:cNvPr id="3" name="Content Placeholder 2"/>
          <p:cNvSpPr>
            <a:spLocks noGrp="1"/>
          </p:cNvSpPr>
          <p:nvPr>
            <p:ph idx="1"/>
          </p:nvPr>
        </p:nvSpPr>
        <p:spPr>
          <a:xfrm>
            <a:off x="457200" y="1371600"/>
            <a:ext cx="8229600" cy="4876800"/>
          </a:xfrm>
        </p:spPr>
        <p:txBody>
          <a:bodyPr/>
          <a:lstStyle/>
          <a:p>
            <a:pPr lvl="1">
              <a:buNone/>
            </a:pPr>
            <a:r>
              <a:rPr lang="en-US" altLang="en-US" dirty="0">
                <a:latin typeface="Footlight MT Light" panose="0204060206030A020304" pitchFamily="18" charset="0"/>
              </a:rPr>
              <a:t>A physical disability is irrelevant to a person’s state of wellness.</a:t>
            </a:r>
          </a:p>
          <a:p>
            <a:pPr lvl="1">
              <a:buNone/>
            </a:pPr>
            <a:r>
              <a:rPr lang="en-US" altLang="en-US" dirty="0">
                <a:latin typeface="Footlight MT Light" panose="0204060206030A020304" pitchFamily="18" charset="0"/>
              </a:rPr>
              <a:t>Wellness can be accomplished in a wheelchair or without a leg.  If the body is healthy, if the mind is sharp, if the individual is following their beliefs and choosing to be in harmony with their environment, then a physical disability is irrelevant to wellness.</a:t>
            </a:r>
          </a:p>
          <a:p>
            <a:pPr lvl="1">
              <a:buNone/>
            </a:pPr>
            <a:r>
              <a:rPr lang="en-US" altLang="en-US" dirty="0">
                <a:latin typeface="Footlight MT Light" panose="0204060206030A020304" pitchFamily="18" charset="0"/>
              </a:rPr>
              <a:t>How to deal with a physical disability is not something </a:t>
            </a:r>
            <a:r>
              <a:rPr lang="en-US" altLang="en-US" dirty="0" smtClean="0">
                <a:latin typeface="Footlight MT Light" panose="0204060206030A020304" pitchFamily="18" charset="0"/>
              </a:rPr>
              <a:t>I would </a:t>
            </a:r>
            <a:r>
              <a:rPr lang="en-US" altLang="en-US" dirty="0">
                <a:latin typeface="Footlight MT Light" panose="0204060206030A020304" pitchFamily="18" charset="0"/>
              </a:rPr>
              <a:t>think about.  Instead, </a:t>
            </a:r>
            <a:r>
              <a:rPr lang="en-US" altLang="en-US" dirty="0" smtClean="0">
                <a:latin typeface="Footlight MT Light" panose="0204060206030A020304" pitchFamily="18" charset="0"/>
              </a:rPr>
              <a:t>I would </a:t>
            </a:r>
            <a:r>
              <a:rPr lang="en-US" altLang="en-US" dirty="0">
                <a:latin typeface="Footlight MT Light" panose="0204060206030A020304" pitchFamily="18" charset="0"/>
              </a:rPr>
              <a:t>probably look at how to enhance </a:t>
            </a:r>
            <a:r>
              <a:rPr lang="en-US" altLang="en-US" dirty="0" smtClean="0">
                <a:latin typeface="Footlight MT Light" panose="0204060206030A020304" pitchFamily="18" charset="0"/>
              </a:rPr>
              <a:t>my ability </a:t>
            </a:r>
            <a:r>
              <a:rPr lang="en-US" altLang="en-US" dirty="0">
                <a:latin typeface="Footlight MT Light" panose="0204060206030A020304" pitchFamily="18" charset="0"/>
              </a:rPr>
              <a:t>to fulfill </a:t>
            </a:r>
            <a:r>
              <a:rPr lang="en-US" altLang="en-US" dirty="0" smtClean="0">
                <a:latin typeface="Footlight MT Light" panose="0204060206030A020304" pitchFamily="18" charset="0"/>
              </a:rPr>
              <a:t>my role within </a:t>
            </a:r>
            <a:r>
              <a:rPr lang="en-US" altLang="en-US" dirty="0">
                <a:latin typeface="Footlight MT Light" panose="0204060206030A020304" pitchFamily="18" charset="0"/>
              </a:rPr>
              <a:t>the community.</a:t>
            </a:r>
          </a:p>
          <a:p>
            <a:pPr marL="0" indent="0">
              <a:buNone/>
            </a:pPr>
            <a:endParaRPr lang="en-US" dirty="0"/>
          </a:p>
        </p:txBody>
      </p:sp>
    </p:spTree>
    <p:extLst>
      <p:ext uri="{BB962C8B-B14F-4D97-AF65-F5344CB8AC3E}">
        <p14:creationId xmlns:p14="http://schemas.microsoft.com/office/powerpoint/2010/main" val="39391403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Footlight MT Light" panose="0204060206030A020304" pitchFamily="18" charset="0"/>
              </a:rPr>
              <a:t>Health and the Disabled (Continued</a:t>
            </a:r>
            <a:endParaRPr lang="en-US" dirty="0"/>
          </a:p>
        </p:txBody>
      </p:sp>
      <p:sp>
        <p:nvSpPr>
          <p:cNvPr id="3" name="Content Placeholder 2"/>
          <p:cNvSpPr>
            <a:spLocks noGrp="1"/>
          </p:cNvSpPr>
          <p:nvPr>
            <p:ph idx="1"/>
          </p:nvPr>
        </p:nvSpPr>
        <p:spPr/>
        <p:txBody>
          <a:bodyPr/>
          <a:lstStyle/>
          <a:p>
            <a:pPr lvl="1">
              <a:buNone/>
            </a:pPr>
            <a:r>
              <a:rPr lang="en-US" altLang="en-US" dirty="0">
                <a:latin typeface="Footlight MT Light" panose="0204060206030A020304" pitchFamily="18" charset="0"/>
              </a:rPr>
              <a:t>We are all responsible for our state of wellness; with the way we promote harmony between ourselves and the people we meet.</a:t>
            </a:r>
          </a:p>
          <a:p>
            <a:pPr lvl="2">
              <a:buNone/>
            </a:pPr>
            <a:r>
              <a:rPr lang="en-US" altLang="en-US" i="1" dirty="0">
                <a:latin typeface="Footlight MT Light" panose="0204060206030A020304" pitchFamily="18" charset="0"/>
              </a:rPr>
              <a:t>It is not the events that happen to him [man] that create his harmony, but his response to those happenings.  Every human chooses the responses he makes, and thus in this way, he chooses whether or not to be in harmony.  Being able to stand firm in his harmony is a priceless accomplishment for the Indian, for it means the disruptions of the world cannot affect him.  (Locust, 1985, p. 11)</a:t>
            </a:r>
            <a:endParaRPr lang="en-US" altLang="en-US" dirty="0">
              <a:latin typeface="Footlight MT Light" panose="0204060206030A020304" pitchFamily="18" charset="0"/>
            </a:endParaRPr>
          </a:p>
          <a:p>
            <a:endParaRPr lang="en-US" dirty="0"/>
          </a:p>
        </p:txBody>
      </p:sp>
    </p:spTree>
    <p:extLst>
      <p:ext uri="{BB962C8B-B14F-4D97-AF65-F5344CB8AC3E}">
        <p14:creationId xmlns:p14="http://schemas.microsoft.com/office/powerpoint/2010/main" val="40972375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Footlight MT Light" panose="0204060206030A020304" pitchFamily="18" charset="0"/>
              </a:rPr>
              <a:t>Traditional Leaders</a:t>
            </a:r>
            <a:endParaRPr lang="en-US" dirty="0"/>
          </a:p>
        </p:txBody>
      </p:sp>
      <p:sp>
        <p:nvSpPr>
          <p:cNvPr id="3" name="Content Placeholder 2"/>
          <p:cNvSpPr>
            <a:spLocks noGrp="1"/>
          </p:cNvSpPr>
          <p:nvPr>
            <p:ph idx="1"/>
          </p:nvPr>
        </p:nvSpPr>
        <p:spPr/>
        <p:txBody>
          <a:bodyPr/>
          <a:lstStyle/>
          <a:p>
            <a:pPr lvl="1">
              <a:buNone/>
            </a:pPr>
            <a:r>
              <a:rPr lang="en-US" altLang="en-US" dirty="0">
                <a:latin typeface="Footlight MT Light" panose="0204060206030A020304" pitchFamily="18" charset="0"/>
              </a:rPr>
              <a:t>They </a:t>
            </a:r>
            <a:r>
              <a:rPr lang="en-US" altLang="en-US" b="1" dirty="0">
                <a:latin typeface="Footlight MT Light" panose="0204060206030A020304" pitchFamily="18" charset="0"/>
              </a:rPr>
              <a:t>cared</a:t>
            </a:r>
            <a:r>
              <a:rPr lang="en-US" altLang="en-US" dirty="0">
                <a:latin typeface="Footlight MT Light" panose="0204060206030A020304" pitchFamily="18" charset="0"/>
              </a:rPr>
              <a:t> about people, not just family, but the whole tribe.</a:t>
            </a:r>
          </a:p>
          <a:p>
            <a:pPr lvl="1">
              <a:buNone/>
            </a:pPr>
            <a:r>
              <a:rPr lang="en-US" altLang="en-US" dirty="0">
                <a:latin typeface="Footlight MT Light" panose="0204060206030A020304" pitchFamily="18" charset="0"/>
              </a:rPr>
              <a:t>They </a:t>
            </a:r>
            <a:r>
              <a:rPr lang="en-US" altLang="en-US" b="1" dirty="0">
                <a:latin typeface="Footlight MT Light" panose="0204060206030A020304" pitchFamily="18" charset="0"/>
              </a:rPr>
              <a:t>respected</a:t>
            </a:r>
            <a:r>
              <a:rPr lang="en-US" altLang="en-US" dirty="0">
                <a:latin typeface="Footlight MT Light" panose="0204060206030A020304" pitchFamily="18" charset="0"/>
              </a:rPr>
              <a:t> the people around them.</a:t>
            </a:r>
          </a:p>
          <a:p>
            <a:pPr lvl="1">
              <a:buNone/>
            </a:pPr>
            <a:r>
              <a:rPr lang="en-US" altLang="en-US" dirty="0">
                <a:latin typeface="Footlight MT Light" panose="0204060206030A020304" pitchFamily="18" charset="0"/>
              </a:rPr>
              <a:t>They </a:t>
            </a:r>
            <a:r>
              <a:rPr lang="en-US" altLang="en-US" b="1" dirty="0">
                <a:latin typeface="Footlight MT Light" panose="0204060206030A020304" pitchFamily="18" charset="0"/>
              </a:rPr>
              <a:t>served</a:t>
            </a:r>
            <a:r>
              <a:rPr lang="en-US" altLang="en-US" dirty="0">
                <a:latin typeface="Footlight MT Light" panose="0204060206030A020304" pitchFamily="18" charset="0"/>
              </a:rPr>
              <a:t> the people.  The leaders often would not eat until everyone else in the tribe had eaten.</a:t>
            </a:r>
          </a:p>
          <a:p>
            <a:pPr lvl="1">
              <a:buNone/>
            </a:pPr>
            <a:r>
              <a:rPr lang="en-US" altLang="en-US" dirty="0">
                <a:latin typeface="Footlight MT Light" panose="0204060206030A020304" pitchFamily="18" charset="0"/>
              </a:rPr>
              <a:t>They </a:t>
            </a:r>
            <a:r>
              <a:rPr lang="en-US" altLang="en-US" b="1" dirty="0">
                <a:latin typeface="Footlight MT Light" panose="0204060206030A020304" pitchFamily="18" charset="0"/>
              </a:rPr>
              <a:t>were honest</a:t>
            </a:r>
            <a:r>
              <a:rPr lang="en-US" altLang="en-US" dirty="0">
                <a:latin typeface="Footlight MT Light" panose="0204060206030A020304" pitchFamily="18" charset="0"/>
              </a:rPr>
              <a:t>.  They did not lie.</a:t>
            </a:r>
          </a:p>
          <a:p>
            <a:pPr lvl="1">
              <a:buNone/>
            </a:pPr>
            <a:r>
              <a:rPr lang="en-US" altLang="en-US" dirty="0">
                <a:latin typeface="Footlight MT Light" panose="0204060206030A020304" pitchFamily="18" charset="0"/>
              </a:rPr>
              <a:t>They </a:t>
            </a:r>
            <a:r>
              <a:rPr lang="en-US" altLang="en-US" b="1" dirty="0">
                <a:latin typeface="Footlight MT Light" panose="0204060206030A020304" pitchFamily="18" charset="0"/>
              </a:rPr>
              <a:t>were courageous</a:t>
            </a:r>
            <a:r>
              <a:rPr lang="en-US" altLang="en-US" dirty="0">
                <a:latin typeface="Footlight MT Light" panose="0204060206030A020304" pitchFamily="18" charset="0"/>
              </a:rPr>
              <a:t>.  They dared to do what needed to be done.</a:t>
            </a:r>
          </a:p>
          <a:p>
            <a:pPr lvl="1">
              <a:buNone/>
            </a:pPr>
            <a:r>
              <a:rPr lang="en-US" altLang="en-US" dirty="0">
                <a:latin typeface="Footlight MT Light" panose="0204060206030A020304" pitchFamily="18" charset="0"/>
              </a:rPr>
              <a:t>They </a:t>
            </a:r>
            <a:r>
              <a:rPr lang="en-US" altLang="en-US" b="1" dirty="0">
                <a:latin typeface="Footlight MT Light" panose="0204060206030A020304" pitchFamily="18" charset="0"/>
              </a:rPr>
              <a:t>were not afraid</a:t>
            </a:r>
            <a:r>
              <a:rPr lang="en-US" altLang="en-US" dirty="0">
                <a:latin typeface="Footlight MT Light" panose="0204060206030A020304" pitchFamily="18" charset="0"/>
              </a:rPr>
              <a:t> </a:t>
            </a:r>
            <a:r>
              <a:rPr lang="en-US" altLang="en-US" b="1" dirty="0">
                <a:latin typeface="Footlight MT Light" panose="0204060206030A020304" pitchFamily="18" charset="0"/>
              </a:rPr>
              <a:t>to face reality</a:t>
            </a:r>
            <a:r>
              <a:rPr lang="en-US" altLang="en-US" dirty="0">
                <a:latin typeface="Footlight MT Light" panose="0204060206030A020304" pitchFamily="18" charset="0"/>
              </a:rPr>
              <a:t> and </a:t>
            </a:r>
            <a:r>
              <a:rPr lang="en-US" altLang="en-US" b="1" dirty="0">
                <a:latin typeface="Footlight MT Light" panose="0204060206030A020304" pitchFamily="18" charset="0"/>
              </a:rPr>
              <a:t>define problems</a:t>
            </a:r>
            <a:r>
              <a:rPr lang="en-US" altLang="en-US" dirty="0">
                <a:latin typeface="Footlight MT Light" panose="0204060206030A020304" pitchFamily="18" charset="0"/>
              </a:rPr>
              <a:t>.</a:t>
            </a:r>
          </a:p>
          <a:p>
            <a:endParaRPr lang="en-US" dirty="0"/>
          </a:p>
        </p:txBody>
      </p:sp>
    </p:spTree>
    <p:extLst>
      <p:ext uri="{BB962C8B-B14F-4D97-AF65-F5344CB8AC3E}">
        <p14:creationId xmlns:p14="http://schemas.microsoft.com/office/powerpoint/2010/main" val="1999944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Ho-Chunk </a:t>
            </a:r>
            <a:r>
              <a:rPr lang="en-US" dirty="0"/>
              <a:t>Traditional Values and Spirituality </a:t>
            </a:r>
          </a:p>
        </p:txBody>
      </p:sp>
      <p:sp>
        <p:nvSpPr>
          <p:cNvPr id="3" name="Content Placeholder 2"/>
          <p:cNvSpPr>
            <a:spLocks noGrp="1"/>
          </p:cNvSpPr>
          <p:nvPr>
            <p:ph idx="1"/>
          </p:nvPr>
        </p:nvSpPr>
        <p:spPr/>
        <p:txBody>
          <a:bodyPr>
            <a:normAutofit/>
          </a:bodyPr>
          <a:lstStyle/>
          <a:p>
            <a:pPr marL="0" indent="0" algn="ctr" eaLnBrk="0" hangingPunct="0">
              <a:buNone/>
            </a:pPr>
            <a:r>
              <a:rPr lang="en-US" sz="3200" dirty="0">
                <a:latin typeface="Footlight MT Light" panose="0204060206030A020304" pitchFamily="18" charset="0"/>
              </a:rPr>
              <a:t>“Our children are taking their lives, our families are being torn apart, our culture is disappearing because of substance abuse, suicide and violence, it is time to act by committing our time, ideas and resources to stop this destruction.”  </a:t>
            </a:r>
          </a:p>
          <a:p>
            <a:pPr marL="0" indent="0">
              <a:buNone/>
            </a:pPr>
            <a:endParaRPr lang="en-US" dirty="0"/>
          </a:p>
        </p:txBody>
      </p:sp>
    </p:spTree>
    <p:extLst>
      <p:ext uri="{BB962C8B-B14F-4D97-AF65-F5344CB8AC3E}">
        <p14:creationId xmlns:p14="http://schemas.microsoft.com/office/powerpoint/2010/main" val="26524655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Footlight MT Light" panose="0204060206030A020304" pitchFamily="18" charset="0"/>
              </a:rPr>
              <a:t>Summary</a:t>
            </a:r>
            <a:endParaRPr lang="en-US" dirty="0"/>
          </a:p>
        </p:txBody>
      </p:sp>
      <p:sp>
        <p:nvSpPr>
          <p:cNvPr id="3" name="Content Placeholder 2"/>
          <p:cNvSpPr>
            <a:spLocks noGrp="1"/>
          </p:cNvSpPr>
          <p:nvPr>
            <p:ph idx="1"/>
          </p:nvPr>
        </p:nvSpPr>
        <p:spPr/>
        <p:txBody>
          <a:bodyPr/>
          <a:lstStyle/>
          <a:p>
            <a:pPr lvl="1">
              <a:buNone/>
            </a:pPr>
            <a:r>
              <a:rPr lang="en-US" altLang="en-US" dirty="0">
                <a:latin typeface="Footlight MT Light" panose="0204060206030A020304" pitchFamily="18" charset="0"/>
              </a:rPr>
              <a:t>This presentation summarizes some of the ideals, beliefs, and values of traditional </a:t>
            </a:r>
            <a:r>
              <a:rPr lang="en-US" altLang="en-US" dirty="0" smtClean="0">
                <a:latin typeface="Footlight MT Light" panose="0204060206030A020304" pitchFamily="18" charset="0"/>
              </a:rPr>
              <a:t>Ho-Chunk ways.</a:t>
            </a:r>
            <a:endParaRPr lang="en-US" altLang="en-US" dirty="0">
              <a:latin typeface="Footlight MT Light" panose="0204060206030A020304" pitchFamily="18" charset="0"/>
            </a:endParaRPr>
          </a:p>
          <a:p>
            <a:pPr lvl="1">
              <a:buNone/>
            </a:pPr>
            <a:r>
              <a:rPr lang="en-US" altLang="en-US" dirty="0">
                <a:latin typeface="Footlight MT Light" panose="0204060206030A020304" pitchFamily="18" charset="0"/>
              </a:rPr>
              <a:t>These are the values we need to hold on to if we wish to </a:t>
            </a:r>
            <a:r>
              <a:rPr lang="en-US" altLang="en-US" dirty="0" smtClean="0">
                <a:latin typeface="Footlight MT Light" panose="0204060206030A020304" pitchFamily="18" charset="0"/>
              </a:rPr>
              <a:t>live a good life.</a:t>
            </a:r>
            <a:endParaRPr lang="en-US" altLang="en-US" dirty="0">
              <a:latin typeface="Footlight MT Light" panose="0204060206030A020304" pitchFamily="18" charset="0"/>
            </a:endParaRPr>
          </a:p>
          <a:p>
            <a:pPr lvl="1">
              <a:buNone/>
            </a:pPr>
            <a:r>
              <a:rPr lang="en-US" altLang="en-US" dirty="0">
                <a:latin typeface="Footlight MT Light" panose="0204060206030A020304" pitchFamily="18" charset="0"/>
              </a:rPr>
              <a:t>These are the values we must build upon if we wish to </a:t>
            </a:r>
            <a:r>
              <a:rPr lang="en-US" altLang="en-US" dirty="0" smtClean="0">
                <a:latin typeface="Footlight MT Light" panose="0204060206030A020304" pitchFamily="18" charset="0"/>
              </a:rPr>
              <a:t>grow</a:t>
            </a:r>
            <a:r>
              <a:rPr lang="en-US" altLang="en-US" dirty="0" smtClean="0">
                <a:latin typeface="Footlight MT Light" panose="0204060206030A020304" pitchFamily="18" charset="0"/>
              </a:rPr>
              <a:t>.</a:t>
            </a:r>
          </a:p>
          <a:p>
            <a:pPr lvl="1">
              <a:buNone/>
            </a:pPr>
            <a:r>
              <a:rPr lang="en-US" altLang="en-US" dirty="0" smtClean="0">
                <a:latin typeface="Footlight MT Light" panose="0204060206030A020304" pitchFamily="18" charset="0"/>
              </a:rPr>
              <a:t>Each Tribe has similar ideals, beliefs </a:t>
            </a:r>
            <a:r>
              <a:rPr lang="en-US" altLang="en-US" smtClean="0">
                <a:latin typeface="Footlight MT Light" panose="0204060206030A020304" pitchFamily="18" charset="0"/>
              </a:rPr>
              <a:t>and values.</a:t>
            </a:r>
            <a:endParaRPr lang="en-US" altLang="en-US" dirty="0">
              <a:latin typeface="Footlight MT Light" panose="0204060206030A020304" pitchFamily="18" charset="0"/>
            </a:endParaRPr>
          </a:p>
          <a:p>
            <a:pPr lvl="1">
              <a:buNone/>
            </a:pPr>
            <a:r>
              <a:rPr lang="en-US" altLang="en-US" dirty="0">
                <a:latin typeface="Footlight MT Light" panose="0204060206030A020304" pitchFamily="18" charset="0"/>
              </a:rPr>
              <a:t>These are the values we must spread to our non-Indian brothers and sisters if America is going to grow as a country.</a:t>
            </a:r>
          </a:p>
          <a:p>
            <a:endParaRPr lang="en-US" dirty="0"/>
          </a:p>
        </p:txBody>
      </p:sp>
    </p:spTree>
    <p:extLst>
      <p:ext uri="{BB962C8B-B14F-4D97-AF65-F5344CB8AC3E}">
        <p14:creationId xmlns:p14="http://schemas.microsoft.com/office/powerpoint/2010/main" val="1049541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idx="1"/>
          </p:nvPr>
        </p:nvSpPr>
        <p:spPr/>
        <p:txBody>
          <a:bodyPr/>
          <a:lstStyle/>
          <a:p>
            <a:pPr marL="0" indent="0">
              <a:buNone/>
            </a:pPr>
            <a:r>
              <a:rPr lang="en-US" dirty="0"/>
              <a:t>Tribal Healing to Wellness Court team includes not only tribal judges, advocates, prosecutors, police officers, educators and substance abuse and mental health professionals, but also tribal elders and traditional healers. “The concept borrows from traditional problem-solving methods utilized since time immemorial and utilizes the unique strengths and history of each tribe.”</a:t>
            </a:r>
            <a:endParaRPr lang="en-US" dirty="0"/>
          </a:p>
          <a:p>
            <a:pPr marL="0" indent="0">
              <a:buNone/>
            </a:pPr>
            <a:endParaRPr lang="en-US" dirty="0"/>
          </a:p>
        </p:txBody>
      </p:sp>
    </p:spTree>
    <p:extLst>
      <p:ext uri="{BB962C8B-B14F-4D97-AF65-F5344CB8AC3E}">
        <p14:creationId xmlns:p14="http://schemas.microsoft.com/office/powerpoint/2010/main" val="2185354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76200"/>
            <a:ext cx="8001000" cy="1066800"/>
          </a:xfrm>
        </p:spPr>
        <p:txBody>
          <a:bodyPr/>
          <a:lstStyle/>
          <a:p>
            <a:r>
              <a:rPr lang="en-US" sz="3200" dirty="0" smtClean="0"/>
              <a:t>Purpose</a:t>
            </a:r>
            <a:r>
              <a:rPr lang="en-US" sz="3200" dirty="0"/>
              <a:t/>
            </a:r>
            <a:br>
              <a:rPr lang="en-US" sz="3200" dirty="0"/>
            </a:br>
            <a:endParaRPr lang="en-US" sz="3200" dirty="0" smtClean="0"/>
          </a:p>
        </p:txBody>
      </p:sp>
      <p:sp>
        <p:nvSpPr>
          <p:cNvPr id="4099" name="Rectangle 3"/>
          <p:cNvSpPr>
            <a:spLocks noGrp="1" noChangeArrowheads="1"/>
          </p:cNvSpPr>
          <p:nvPr>
            <p:ph idx="1"/>
          </p:nvPr>
        </p:nvSpPr>
        <p:spPr>
          <a:xfrm>
            <a:off x="457200" y="1295400"/>
            <a:ext cx="8229600" cy="5410200"/>
          </a:xfrm>
        </p:spPr>
        <p:txBody>
          <a:bodyPr/>
          <a:lstStyle/>
          <a:p>
            <a:r>
              <a:rPr lang="en-US" sz="3200" dirty="0" smtClean="0">
                <a:latin typeface="Footlight MT Light" panose="0204060206030A020304" pitchFamily="18" charset="0"/>
              </a:rPr>
              <a:t>Elevates </a:t>
            </a:r>
            <a:r>
              <a:rPr lang="en-US" sz="3200" dirty="0">
                <a:latin typeface="Footlight MT Light" panose="0204060206030A020304" pitchFamily="18" charset="0"/>
              </a:rPr>
              <a:t>importance of tribal identities, culture, spiritual beliefs, and practices as essential for improving well-being</a:t>
            </a:r>
          </a:p>
          <a:p>
            <a:r>
              <a:rPr lang="en-US" sz="3200" dirty="0">
                <a:latin typeface="Footlight MT Light" panose="0204060206030A020304" pitchFamily="18" charset="0"/>
              </a:rPr>
              <a:t>Ensures cultural wisdom and traditional practices are taken into account and supported as fundamental elements of programs, policies, and activities for improving behavioral health</a:t>
            </a:r>
          </a:p>
          <a:p>
            <a:pPr marL="0" indent="0" algn="just">
              <a:buNone/>
            </a:pPr>
            <a:r>
              <a:rPr lang="en-US" sz="2400" dirty="0" smtClean="0"/>
              <a:t>	</a:t>
            </a:r>
            <a:endParaRPr lang="en-US"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Footlight MT Light" panose="0204060206030A020304" pitchFamily="18" charset="0"/>
              </a:rPr>
              <a:t>Common Beliefs</a:t>
            </a:r>
            <a:endParaRPr lang="en-US" dirty="0"/>
          </a:p>
        </p:txBody>
      </p:sp>
      <p:sp>
        <p:nvSpPr>
          <p:cNvPr id="3" name="Content Placeholder 2"/>
          <p:cNvSpPr>
            <a:spLocks noGrp="1"/>
          </p:cNvSpPr>
          <p:nvPr>
            <p:ph idx="1"/>
          </p:nvPr>
        </p:nvSpPr>
        <p:spPr>
          <a:xfrm>
            <a:off x="457200" y="1219200"/>
            <a:ext cx="8229600" cy="5257800"/>
          </a:xfrm>
        </p:spPr>
        <p:txBody>
          <a:bodyPr/>
          <a:lstStyle/>
          <a:p>
            <a:pPr>
              <a:buFontTx/>
              <a:buAutoNum type="arabicPeriod"/>
            </a:pPr>
            <a:r>
              <a:rPr lang="en-US" altLang="en-US" sz="2400" dirty="0" smtClean="0">
                <a:latin typeface="Footlight MT Light" panose="0204060206030A020304" pitchFamily="18" charset="0"/>
              </a:rPr>
              <a:t>Ho-Chunk life </a:t>
            </a:r>
            <a:r>
              <a:rPr lang="en-US" altLang="en-US" sz="2400" dirty="0">
                <a:latin typeface="Footlight MT Light" panose="0204060206030A020304" pitchFamily="18" charset="0"/>
              </a:rPr>
              <a:t>is centered on the four seasons and the natural world.</a:t>
            </a:r>
          </a:p>
          <a:p>
            <a:pPr>
              <a:buFontTx/>
              <a:buAutoNum type="arabicPeriod"/>
            </a:pPr>
            <a:r>
              <a:rPr lang="en-US" altLang="en-US" sz="2400" dirty="0">
                <a:latin typeface="Footlight MT Light" panose="0204060206030A020304" pitchFamily="18" charset="0"/>
              </a:rPr>
              <a:t>Traditional spirituality is not a ‘religion’ so much as it is </a:t>
            </a:r>
            <a:r>
              <a:rPr lang="en-US" altLang="en-US" sz="2400" dirty="0" smtClean="0">
                <a:latin typeface="Footlight MT Light" panose="0204060206030A020304" pitchFamily="18" charset="0"/>
              </a:rPr>
              <a:t>a way of life.</a:t>
            </a:r>
            <a:endParaRPr lang="en-US" altLang="en-US" sz="2400" dirty="0">
              <a:latin typeface="Footlight MT Light" panose="0204060206030A020304" pitchFamily="18" charset="0"/>
            </a:endParaRPr>
          </a:p>
          <a:p>
            <a:pPr>
              <a:buFontTx/>
              <a:buAutoNum type="arabicPeriod"/>
            </a:pPr>
            <a:r>
              <a:rPr lang="en-US" altLang="en-US" sz="2400" dirty="0">
                <a:latin typeface="Footlight MT Light" panose="0204060206030A020304" pitchFamily="18" charset="0"/>
              </a:rPr>
              <a:t>Native spirituality and beliefs are sacred.  To use them in any way other than the way they were intended would be sacrilegious.</a:t>
            </a:r>
          </a:p>
          <a:p>
            <a:pPr>
              <a:buFontTx/>
              <a:buAutoNum type="arabicPeriod"/>
            </a:pPr>
            <a:r>
              <a:rPr lang="en-US" altLang="en-US" sz="2400" dirty="0">
                <a:latin typeface="Footlight MT Light" panose="0204060206030A020304" pitchFamily="18" charset="0"/>
              </a:rPr>
              <a:t>Learning to live in the traditional ways is not easy.</a:t>
            </a:r>
          </a:p>
          <a:p>
            <a:pPr>
              <a:buFontTx/>
              <a:buAutoNum type="arabicPeriod"/>
            </a:pPr>
            <a:endParaRPr lang="en-US" altLang="en-US" sz="2400" dirty="0">
              <a:latin typeface="Footlight MT Light" panose="0204060206030A020304" pitchFamily="18" charset="0"/>
            </a:endParaRPr>
          </a:p>
          <a:p>
            <a:pPr>
              <a:buNone/>
            </a:pPr>
            <a:r>
              <a:rPr lang="en-US" altLang="en-US" sz="2400" i="1" dirty="0">
                <a:latin typeface="Footlight MT Light" panose="0204060206030A020304" pitchFamily="18" charset="0"/>
              </a:rPr>
              <a:t>	</a:t>
            </a:r>
            <a:endParaRPr lang="en-US" dirty="0"/>
          </a:p>
        </p:txBody>
      </p:sp>
    </p:spTree>
    <p:extLst>
      <p:ext uri="{BB962C8B-B14F-4D97-AF65-F5344CB8AC3E}">
        <p14:creationId xmlns:p14="http://schemas.microsoft.com/office/powerpoint/2010/main" val="620864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 of the Big Voice </a:t>
            </a:r>
            <a:endParaRPr lang="en-US" dirty="0"/>
          </a:p>
        </p:txBody>
      </p:sp>
      <p:pic>
        <p:nvPicPr>
          <p:cNvPr id="4" name="7N3S2PRe644">
            <a:hlinkClick r:id="rId3" action="ppaction://hlinkpres?slideindex=1&amp;slidetitle="/>
          </p:cNvPr>
          <p:cNvPicPr>
            <a:picLocks noGrp="1" noRot="1" noChangeAspect="1"/>
          </p:cNvPicPr>
          <p:nvPr>
            <p:ph idx="1"/>
            <a:videoFile r:link="rId1"/>
          </p:nvPr>
        </p:nvPicPr>
        <p:blipFill>
          <a:blip r:embed="rId4"/>
          <a:stretch>
            <a:fillRect/>
          </a:stretch>
        </p:blipFill>
        <p:spPr>
          <a:xfrm>
            <a:off x="0" y="1143000"/>
            <a:ext cx="9144000" cy="5715000"/>
          </a:xfrm>
          <a:prstGeom prst="rect">
            <a:avLst/>
          </a:prstGeom>
        </p:spPr>
      </p:pic>
    </p:spTree>
    <p:extLst>
      <p:ext uri="{BB962C8B-B14F-4D97-AF65-F5344CB8AC3E}">
        <p14:creationId xmlns:p14="http://schemas.microsoft.com/office/powerpoint/2010/main" val="2785951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b="1" dirty="0" smtClean="0">
                <a:latin typeface="Footlight MT Light" panose="0204060206030A020304" pitchFamily="18" charset="0"/>
              </a:rPr>
              <a:t>Beliefs </a:t>
            </a:r>
            <a:r>
              <a:rPr lang="en-US" altLang="en-US" b="1" dirty="0">
                <a:latin typeface="Footlight MT Light" panose="0204060206030A020304" pitchFamily="18" charset="0"/>
              </a:rPr>
              <a:t>Common to Most </a:t>
            </a:r>
            <a:r>
              <a:rPr lang="en-US" altLang="en-US" b="1" dirty="0" smtClean="0">
                <a:latin typeface="Footlight MT Light" panose="0204060206030A020304" pitchFamily="18" charset="0"/>
              </a:rPr>
              <a:t>Tribes</a:t>
            </a:r>
            <a:endParaRPr lang="en-US" dirty="0"/>
          </a:p>
        </p:txBody>
      </p:sp>
      <p:sp>
        <p:nvSpPr>
          <p:cNvPr id="3" name="Content Placeholder 2"/>
          <p:cNvSpPr>
            <a:spLocks noGrp="1"/>
          </p:cNvSpPr>
          <p:nvPr>
            <p:ph idx="1"/>
          </p:nvPr>
        </p:nvSpPr>
        <p:spPr>
          <a:xfrm>
            <a:off x="457200" y="1828800"/>
            <a:ext cx="8382000" cy="4800600"/>
          </a:xfrm>
        </p:spPr>
        <p:txBody>
          <a:bodyPr>
            <a:normAutofit fontScale="92500"/>
          </a:bodyPr>
          <a:lstStyle/>
          <a:p>
            <a:pPr>
              <a:spcBef>
                <a:spcPct val="0"/>
              </a:spcBef>
            </a:pPr>
            <a:r>
              <a:rPr lang="en-US" altLang="en-US" sz="2400" dirty="0">
                <a:latin typeface="Footlight MT Light" panose="0204060206030A020304" pitchFamily="18" charset="0"/>
              </a:rPr>
              <a:t>There is a Supreme Being, a Creator, a Great Spirit, God.</a:t>
            </a:r>
          </a:p>
          <a:p>
            <a:r>
              <a:rPr lang="en-US" altLang="en-US" sz="2400" dirty="0">
                <a:latin typeface="Footlight MT Light" panose="0204060206030A020304" pitchFamily="18" charset="0"/>
              </a:rPr>
              <a:t>Everything the Great Spirit has created is good.</a:t>
            </a:r>
          </a:p>
          <a:p>
            <a:r>
              <a:rPr lang="en-US" altLang="en-US" sz="2400" dirty="0">
                <a:latin typeface="Footlight MT Light" panose="0204060206030A020304" pitchFamily="18" charset="0"/>
              </a:rPr>
              <a:t>Many lesser spirits wander the earth, some control weather, some interact with humans, some inhabit the underworld.</a:t>
            </a:r>
          </a:p>
          <a:p>
            <a:r>
              <a:rPr lang="en-US" altLang="en-US" sz="2400" dirty="0">
                <a:latin typeface="Footlight MT Light" panose="0204060206030A020304" pitchFamily="18" charset="0"/>
              </a:rPr>
              <a:t>Plants and animals, as well as humans, are part of a spirit world.</a:t>
            </a:r>
          </a:p>
          <a:p>
            <a:r>
              <a:rPr lang="en-US" altLang="en-US" sz="2400" dirty="0">
                <a:latin typeface="Footlight MT Light" panose="0204060206030A020304" pitchFamily="18" charset="0"/>
              </a:rPr>
              <a:t>This spirit world exists side-by-side with the physical world and often intermingles with this physical world.</a:t>
            </a:r>
          </a:p>
          <a:p>
            <a:r>
              <a:rPr lang="en-US" altLang="en-US" sz="2400" dirty="0">
                <a:latin typeface="Footlight MT Light" panose="0204060206030A020304" pitchFamily="18" charset="0"/>
              </a:rPr>
              <a:t>Before you were conceived, before you were born, you had a spirit.</a:t>
            </a:r>
          </a:p>
          <a:p>
            <a:r>
              <a:rPr lang="en-US" altLang="en-US" sz="2400" dirty="0">
                <a:latin typeface="Footlight MT Light" panose="0204060206030A020304" pitchFamily="18" charset="0"/>
              </a:rPr>
              <a:t>When your body dies, your spirit will live on.</a:t>
            </a:r>
          </a:p>
          <a:p>
            <a:r>
              <a:rPr lang="en-US" altLang="en-US" sz="2400" dirty="0">
                <a:latin typeface="Footlight MT Light" panose="0204060206030A020304" pitchFamily="18" charset="0"/>
              </a:rPr>
              <a:t>Take care of Grandmother Earth, and Grandmother Earth will take care of </a:t>
            </a:r>
            <a:r>
              <a:rPr lang="en-US" altLang="en-US" sz="2400" dirty="0" smtClean="0">
                <a:latin typeface="Footlight MT Light" panose="0204060206030A020304" pitchFamily="18" charset="0"/>
              </a:rPr>
              <a:t>you.</a:t>
            </a:r>
            <a:endParaRPr lang="en-US"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latin typeface="Footlight MT Light" panose="0204060206030A020304" pitchFamily="18" charset="0"/>
              </a:rPr>
              <a:t>Teaching Values</a:t>
            </a:r>
            <a:r>
              <a:rPr lang="en-US" dirty="0"/>
              <a:t/>
            </a:r>
            <a:br>
              <a:rPr lang="en-US" dirty="0"/>
            </a:br>
            <a:endParaRPr lang="en-US" dirty="0"/>
          </a:p>
        </p:txBody>
      </p:sp>
      <p:sp>
        <p:nvSpPr>
          <p:cNvPr id="3" name="Content Placeholder 2"/>
          <p:cNvSpPr>
            <a:spLocks noGrp="1"/>
          </p:cNvSpPr>
          <p:nvPr>
            <p:ph idx="1"/>
          </p:nvPr>
        </p:nvSpPr>
        <p:spPr>
          <a:xfrm>
            <a:off x="457200" y="1219200"/>
            <a:ext cx="8229600" cy="5486400"/>
          </a:xfrm>
        </p:spPr>
        <p:txBody>
          <a:bodyPr/>
          <a:lstStyle/>
          <a:p>
            <a:pPr lvl="2">
              <a:buFont typeface="Wingdings" panose="05000000000000000000" pitchFamily="2" charset="2"/>
              <a:buChar char="Ø"/>
            </a:pPr>
            <a:r>
              <a:rPr lang="en-US" altLang="en-US" b="1" dirty="0">
                <a:latin typeface="Footlight MT Light" panose="0204060206030A020304" pitchFamily="18" charset="0"/>
              </a:rPr>
              <a:t>Responsibility</a:t>
            </a:r>
          </a:p>
          <a:p>
            <a:pPr lvl="2">
              <a:buFont typeface="Wingdings" panose="05000000000000000000" pitchFamily="2" charset="2"/>
              <a:buChar char="Ø"/>
            </a:pPr>
            <a:r>
              <a:rPr lang="en-US" altLang="en-US" b="1" dirty="0" smtClean="0">
                <a:latin typeface="Footlight MT Light" panose="0204060206030A020304" pitchFamily="18" charset="0"/>
              </a:rPr>
              <a:t>Duty</a:t>
            </a:r>
          </a:p>
          <a:p>
            <a:pPr lvl="2">
              <a:buFont typeface="Wingdings" panose="05000000000000000000" pitchFamily="2" charset="2"/>
              <a:buChar char="Ø"/>
            </a:pPr>
            <a:r>
              <a:rPr lang="en-US" altLang="en-US" b="1" dirty="0" smtClean="0">
                <a:latin typeface="Footlight MT Light" panose="0204060206030A020304" pitchFamily="18" charset="0"/>
              </a:rPr>
              <a:t>Courage</a:t>
            </a:r>
            <a:r>
              <a:rPr lang="en-US" altLang="en-US" b="1" dirty="0">
                <a:latin typeface="Footlight MT Light" panose="0204060206030A020304" pitchFamily="18" charset="0"/>
              </a:rPr>
              <a:t>	</a:t>
            </a:r>
            <a:endParaRPr lang="en-US" altLang="en-US" b="1" dirty="0" smtClean="0">
              <a:latin typeface="Footlight MT Light" panose="0204060206030A020304" pitchFamily="18" charset="0"/>
            </a:endParaRPr>
          </a:p>
          <a:p>
            <a:pPr lvl="2">
              <a:buFont typeface="Wingdings" panose="05000000000000000000" pitchFamily="2" charset="2"/>
              <a:buChar char="Ø"/>
            </a:pPr>
            <a:r>
              <a:rPr lang="en-US" altLang="en-US" b="1" dirty="0" smtClean="0">
                <a:latin typeface="Footlight MT Light" panose="0204060206030A020304" pitchFamily="18" charset="0"/>
              </a:rPr>
              <a:t>Leadership</a:t>
            </a:r>
            <a:r>
              <a:rPr lang="en-US" altLang="en-US" b="1" dirty="0">
                <a:latin typeface="Footlight MT Light" panose="0204060206030A020304" pitchFamily="18" charset="0"/>
              </a:rPr>
              <a:t>   </a:t>
            </a:r>
          </a:p>
          <a:p>
            <a:pPr lvl="2">
              <a:buFont typeface="Wingdings" panose="05000000000000000000" pitchFamily="2" charset="2"/>
              <a:buChar char="Ø"/>
            </a:pPr>
            <a:r>
              <a:rPr lang="en-US" altLang="en-US" b="1" dirty="0" smtClean="0">
                <a:latin typeface="Footlight MT Light" panose="0204060206030A020304" pitchFamily="18" charset="0"/>
              </a:rPr>
              <a:t>Honesty   </a:t>
            </a:r>
          </a:p>
          <a:p>
            <a:pPr lvl="2">
              <a:buFont typeface="Wingdings" panose="05000000000000000000" pitchFamily="2" charset="2"/>
              <a:buChar char="Ø"/>
            </a:pPr>
            <a:r>
              <a:rPr lang="en-US" altLang="en-US" b="1" dirty="0" smtClean="0">
                <a:latin typeface="Footlight MT Light" panose="0204060206030A020304" pitchFamily="18" charset="0"/>
              </a:rPr>
              <a:t>Respect</a:t>
            </a:r>
            <a:endParaRPr lang="en-US" altLang="en-US" b="1" dirty="0">
              <a:latin typeface="Footlight MT Light" panose="0204060206030A020304" pitchFamily="18" charset="0"/>
            </a:endParaRPr>
          </a:p>
          <a:p>
            <a:pPr lvl="2">
              <a:buFont typeface="Wingdings" panose="05000000000000000000" pitchFamily="2" charset="2"/>
              <a:buChar char="Ø"/>
            </a:pPr>
            <a:r>
              <a:rPr lang="en-US" altLang="en-US" b="1" dirty="0" smtClean="0">
                <a:latin typeface="Footlight MT Light" panose="0204060206030A020304" pitchFamily="18" charset="0"/>
              </a:rPr>
              <a:t>Generosity</a:t>
            </a:r>
          </a:p>
          <a:p>
            <a:pPr lvl="2">
              <a:buFont typeface="Wingdings" panose="05000000000000000000" pitchFamily="2" charset="2"/>
              <a:buChar char="Ø"/>
            </a:pPr>
            <a:r>
              <a:rPr lang="en-US" altLang="en-US" b="1" dirty="0" smtClean="0">
                <a:latin typeface="Footlight MT Light" panose="0204060206030A020304" pitchFamily="18" charset="0"/>
              </a:rPr>
              <a:t>Honor</a:t>
            </a:r>
          </a:p>
          <a:p>
            <a:pPr lvl="2">
              <a:buFont typeface="Wingdings" panose="05000000000000000000" pitchFamily="2" charset="2"/>
              <a:buChar char="Ø"/>
            </a:pPr>
            <a:r>
              <a:rPr lang="en-US" altLang="en-US" b="1" dirty="0" smtClean="0">
                <a:latin typeface="Footlight MT Light" panose="0204060206030A020304" pitchFamily="18" charset="0"/>
              </a:rPr>
              <a:t>Love</a:t>
            </a:r>
            <a:r>
              <a:rPr lang="en-US" altLang="en-US" b="1" dirty="0">
                <a:latin typeface="Footlight MT Light" panose="0204060206030A020304" pitchFamily="18" charset="0"/>
              </a:rPr>
              <a:t>	</a:t>
            </a:r>
            <a:r>
              <a:rPr lang="en-US" altLang="en-US" b="1" dirty="0" smtClean="0">
                <a:latin typeface="Footlight MT Light" panose="0204060206030A020304" pitchFamily="18" charset="0"/>
              </a:rPr>
              <a:t>  	</a:t>
            </a:r>
            <a:r>
              <a:rPr lang="en-US" altLang="en-US" b="1" dirty="0">
                <a:latin typeface="Footlight MT Light" panose="0204060206030A020304" pitchFamily="18" charset="0"/>
              </a:rPr>
              <a:t>	 	          </a:t>
            </a:r>
            <a:r>
              <a:rPr lang="en-US" altLang="en-US" b="1" dirty="0" smtClean="0">
                <a:latin typeface="Footlight MT Light" panose="0204060206030A020304" pitchFamily="18" charset="0"/>
              </a:rPr>
              <a:t>	</a:t>
            </a:r>
            <a:endParaRPr lang="en-US" altLang="en-US" b="1" dirty="0">
              <a:latin typeface="Footlight MT Light" panose="0204060206030A020304" pitchFamily="18" charset="0"/>
            </a:endParaRPr>
          </a:p>
          <a:p>
            <a:pPr lvl="2">
              <a:buFont typeface="Wingdings" panose="05000000000000000000" pitchFamily="2" charset="2"/>
              <a:buChar char="Ø"/>
            </a:pPr>
            <a:r>
              <a:rPr lang="en-US" altLang="en-US" b="1" dirty="0" smtClean="0">
                <a:latin typeface="Footlight MT Light" panose="0204060206030A020304" pitchFamily="18" charset="0"/>
              </a:rPr>
              <a:t>Harmony</a:t>
            </a:r>
            <a:r>
              <a:rPr lang="en-US" altLang="en-US" b="1" dirty="0">
                <a:latin typeface="Footlight MT Light" panose="0204060206030A020304" pitchFamily="18" charset="0"/>
              </a:rPr>
              <a:t>	</a:t>
            </a:r>
            <a:endParaRPr lang="en-US" altLang="en-US" b="1" dirty="0" smtClean="0">
              <a:latin typeface="Footlight MT Light" panose="0204060206030A020304" pitchFamily="18" charset="0"/>
            </a:endParaRPr>
          </a:p>
          <a:p>
            <a:pPr lvl="2">
              <a:buFont typeface="Wingdings" panose="05000000000000000000" pitchFamily="2" charset="2"/>
              <a:buChar char="Ø"/>
            </a:pPr>
            <a:r>
              <a:rPr lang="en-US" altLang="en-US" b="1" dirty="0" smtClean="0">
                <a:latin typeface="Footlight MT Light" panose="0204060206030A020304" pitchFamily="18" charset="0"/>
              </a:rPr>
              <a:t>Balance</a:t>
            </a:r>
            <a:r>
              <a:rPr lang="en-US" altLang="en-US" b="1" dirty="0">
                <a:latin typeface="Footlight MT Light" panose="0204060206030A020304" pitchFamily="18" charset="0"/>
              </a:rPr>
              <a:t>	 </a:t>
            </a:r>
            <a:r>
              <a:rPr lang="en-US" altLang="en-US" b="1" dirty="0" smtClean="0">
                <a:latin typeface="Footlight MT Light" panose="0204060206030A020304" pitchFamily="18" charset="0"/>
              </a:rPr>
              <a:t>         	          	</a:t>
            </a:r>
            <a:r>
              <a:rPr lang="en-US" altLang="en-US" b="1" dirty="0">
                <a:latin typeface="Footlight MT Light" panose="0204060206030A020304" pitchFamily="18" charset="0"/>
              </a:rPr>
              <a:t>		 </a:t>
            </a:r>
            <a:endParaRPr lang="en-US" altLang="en-US" b="1" dirty="0" smtClean="0">
              <a:latin typeface="Footlight MT Light" panose="0204060206030A020304" pitchFamily="18" charset="0"/>
            </a:endParaRPr>
          </a:p>
          <a:p>
            <a:pPr lvl="2">
              <a:buFont typeface="Wingdings" panose="05000000000000000000" pitchFamily="2" charset="2"/>
              <a:buChar char="Ø"/>
            </a:pPr>
            <a:r>
              <a:rPr lang="en-US" altLang="en-US" b="1" dirty="0" smtClean="0">
                <a:latin typeface="Footlight MT Light" panose="0204060206030A020304" pitchFamily="18" charset="0"/>
              </a:rPr>
              <a:t>Wisdom</a:t>
            </a:r>
            <a:endParaRPr lang="en-US" altLang="en-US" b="1" dirty="0">
              <a:latin typeface="Footlight MT Light" panose="0204060206030A020304" pitchFamily="18" charset="0"/>
            </a:endParaRPr>
          </a:p>
          <a:p>
            <a:pPr>
              <a:buNone/>
            </a:pPr>
            <a:r>
              <a:rPr lang="en-US" altLang="en-US" sz="2400" b="1" dirty="0">
                <a:latin typeface="Footlight MT Light" panose="0204060206030A020304" pitchFamily="18" charset="0"/>
              </a:rPr>
              <a:t>	</a:t>
            </a:r>
            <a:endParaRPr lang="en-US" dirty="0"/>
          </a:p>
        </p:txBody>
      </p:sp>
    </p:spTree>
    <p:extLst>
      <p:ext uri="{BB962C8B-B14F-4D97-AF65-F5344CB8AC3E}">
        <p14:creationId xmlns:p14="http://schemas.microsoft.com/office/powerpoint/2010/main" val="8672344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b="1" dirty="0">
                <a:latin typeface="Footlight MT Light" panose="0204060206030A020304" pitchFamily="18" charset="0"/>
              </a:rPr>
              <a:t>Traditional Roles – Children</a:t>
            </a:r>
            <a:br>
              <a:rPr lang="en-US" altLang="en-US" b="1" dirty="0">
                <a:latin typeface="Footlight MT Light" panose="0204060206030A020304" pitchFamily="18" charset="0"/>
              </a:rPr>
            </a:br>
            <a:endParaRPr lang="en-US" dirty="0"/>
          </a:p>
        </p:txBody>
      </p:sp>
      <p:sp>
        <p:nvSpPr>
          <p:cNvPr id="3" name="Content Placeholder 2"/>
          <p:cNvSpPr>
            <a:spLocks noGrp="1"/>
          </p:cNvSpPr>
          <p:nvPr>
            <p:ph idx="1"/>
          </p:nvPr>
        </p:nvSpPr>
        <p:spPr/>
        <p:txBody>
          <a:bodyPr/>
          <a:lstStyle/>
          <a:p>
            <a:pPr lvl="1">
              <a:buNone/>
            </a:pPr>
            <a:r>
              <a:rPr lang="en-US" altLang="en-US" dirty="0" smtClean="0">
                <a:latin typeface="Footlight MT Light" panose="0204060206030A020304" pitchFamily="18" charset="0"/>
              </a:rPr>
              <a:t>	Responsibilities</a:t>
            </a:r>
            <a:endParaRPr lang="en-US" altLang="en-US" dirty="0">
              <a:latin typeface="Footlight MT Light" panose="0204060206030A020304" pitchFamily="18" charset="0"/>
            </a:endParaRPr>
          </a:p>
          <a:p>
            <a:pPr lvl="1">
              <a:buNone/>
            </a:pPr>
            <a:r>
              <a:rPr lang="en-US" altLang="en-US" dirty="0">
                <a:latin typeface="Footlight MT Light" panose="0204060206030A020304" pitchFamily="18" charset="0"/>
              </a:rPr>
              <a:t>	Respect the Elders</a:t>
            </a:r>
          </a:p>
          <a:p>
            <a:pPr lvl="1">
              <a:buNone/>
            </a:pPr>
            <a:r>
              <a:rPr lang="en-US" altLang="en-US" dirty="0" smtClean="0">
                <a:latin typeface="Footlight MT Light" panose="0204060206030A020304" pitchFamily="18" charset="0"/>
              </a:rPr>
              <a:t>	Seek </a:t>
            </a:r>
            <a:r>
              <a:rPr lang="en-US" altLang="en-US" dirty="0">
                <a:latin typeface="Footlight MT Light" panose="0204060206030A020304" pitchFamily="18" charset="0"/>
              </a:rPr>
              <a:t>Knowledge from Elders</a:t>
            </a:r>
          </a:p>
          <a:p>
            <a:pPr lvl="1">
              <a:buNone/>
            </a:pPr>
            <a:r>
              <a:rPr lang="en-US" altLang="en-US" dirty="0">
                <a:latin typeface="Footlight MT Light" panose="0204060206030A020304" pitchFamily="18" charset="0"/>
              </a:rPr>
              <a:t>	Learn to be Quiet and Listen</a:t>
            </a:r>
          </a:p>
          <a:p>
            <a:pPr lvl="1">
              <a:buNone/>
            </a:pPr>
            <a:r>
              <a:rPr lang="en-US" altLang="en-US" dirty="0">
                <a:latin typeface="Footlight MT Light" panose="0204060206030A020304" pitchFamily="18" charset="0"/>
              </a:rPr>
              <a:t>	Learn by Example</a:t>
            </a:r>
          </a:p>
          <a:p>
            <a:pPr lvl="1">
              <a:buNone/>
            </a:pPr>
            <a:r>
              <a:rPr lang="en-US" altLang="en-US" dirty="0">
                <a:latin typeface="Footlight MT Light" panose="0204060206030A020304" pitchFamily="18" charset="0"/>
              </a:rPr>
              <a:t>	</a:t>
            </a:r>
            <a:r>
              <a:rPr lang="en-US" altLang="en-US" dirty="0" smtClean="0">
                <a:latin typeface="Footlight MT Light" panose="0204060206030A020304" pitchFamily="18" charset="0"/>
              </a:rPr>
              <a:t>Learn</a:t>
            </a:r>
            <a:r>
              <a:rPr lang="en-US" altLang="en-US" dirty="0">
                <a:latin typeface="Footlight MT Light" panose="0204060206030A020304" pitchFamily="18" charset="0"/>
              </a:rPr>
              <a:t>, through play, by practicing what they see</a:t>
            </a:r>
          </a:p>
          <a:p>
            <a:endParaRPr lang="en-US" dirty="0"/>
          </a:p>
        </p:txBody>
      </p:sp>
    </p:spTree>
    <p:extLst>
      <p:ext uri="{BB962C8B-B14F-4D97-AF65-F5344CB8AC3E}">
        <p14:creationId xmlns:p14="http://schemas.microsoft.com/office/powerpoint/2010/main" val="38781750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latin typeface="Footlight MT Light" panose="0204060206030A020304" pitchFamily="18" charset="0"/>
              </a:rPr>
              <a:t>Traditional Roles – Men</a:t>
            </a:r>
            <a:endParaRPr lang="en-US" dirty="0"/>
          </a:p>
        </p:txBody>
      </p:sp>
      <p:sp>
        <p:nvSpPr>
          <p:cNvPr id="3" name="Content Placeholder 2"/>
          <p:cNvSpPr>
            <a:spLocks noGrp="1"/>
          </p:cNvSpPr>
          <p:nvPr>
            <p:ph idx="1"/>
          </p:nvPr>
        </p:nvSpPr>
        <p:spPr/>
        <p:txBody>
          <a:bodyPr/>
          <a:lstStyle/>
          <a:p>
            <a:r>
              <a:rPr lang="en-US" dirty="0" smtClean="0">
                <a:latin typeface="Footlight MT Light" panose="0204060206030A020304" pitchFamily="18" charset="0"/>
              </a:rPr>
              <a:t>Patrilineal (females respect for male relatives)</a:t>
            </a:r>
          </a:p>
          <a:p>
            <a:r>
              <a:rPr lang="en-US" dirty="0" smtClean="0">
                <a:latin typeface="Footlight MT Light" panose="0204060206030A020304" pitchFamily="18" charset="0"/>
              </a:rPr>
              <a:t>Kinship to be respected</a:t>
            </a:r>
          </a:p>
          <a:p>
            <a:r>
              <a:rPr lang="en-US" dirty="0" smtClean="0">
                <a:latin typeface="Footlight MT Light" panose="0204060206030A020304" pitchFamily="18" charset="0"/>
              </a:rPr>
              <a:t>Respect for self &amp; others</a:t>
            </a:r>
          </a:p>
          <a:p>
            <a:pPr lvl="1">
              <a:buNone/>
            </a:pPr>
            <a:r>
              <a:rPr lang="en-US" altLang="en-US" dirty="0">
                <a:latin typeface="Footlight MT Light" panose="0204060206030A020304" pitchFamily="18" charset="0"/>
              </a:rPr>
              <a:t>Protectors (Warriors) – Keep tribe safe</a:t>
            </a:r>
          </a:p>
          <a:p>
            <a:pPr lvl="1">
              <a:buNone/>
            </a:pPr>
            <a:r>
              <a:rPr lang="en-US" altLang="en-US" dirty="0">
                <a:latin typeface="Footlight MT Light" panose="0204060206030A020304" pitchFamily="18" charset="0"/>
              </a:rPr>
              <a:t>Hunters – Provided for tribe</a:t>
            </a:r>
          </a:p>
          <a:p>
            <a:pPr lvl="1">
              <a:buNone/>
            </a:pPr>
            <a:r>
              <a:rPr lang="en-US" altLang="en-US" dirty="0">
                <a:latin typeface="Footlight MT Light" panose="0204060206030A020304" pitchFamily="18" charset="0"/>
              </a:rPr>
              <a:t>Planners</a:t>
            </a:r>
          </a:p>
          <a:p>
            <a:pPr lvl="1">
              <a:buNone/>
            </a:pPr>
            <a:r>
              <a:rPr lang="en-US" altLang="en-US" dirty="0" smtClean="0">
                <a:latin typeface="Footlight MT Light" panose="0204060206030A020304" pitchFamily="18" charset="0"/>
              </a:rPr>
              <a:t>Conduct </a:t>
            </a:r>
            <a:r>
              <a:rPr lang="en-US" altLang="en-US" dirty="0">
                <a:latin typeface="Footlight MT Light" panose="0204060206030A020304" pitchFamily="18" charset="0"/>
              </a:rPr>
              <a:t>Ceremonies</a:t>
            </a:r>
          </a:p>
          <a:p>
            <a:pPr lvl="1">
              <a:buNone/>
            </a:pPr>
            <a:r>
              <a:rPr lang="en-US" altLang="en-US" dirty="0">
                <a:latin typeface="Footlight MT Light" panose="0204060206030A020304" pitchFamily="18" charset="0"/>
              </a:rPr>
              <a:t>Made items for Rituals/Ceremonies</a:t>
            </a:r>
          </a:p>
          <a:p>
            <a:pPr lvl="1">
              <a:buNone/>
            </a:pPr>
            <a:r>
              <a:rPr lang="en-US" altLang="en-US" dirty="0">
                <a:latin typeface="Footlight MT Light" panose="0204060206030A020304" pitchFamily="18" charset="0"/>
              </a:rPr>
              <a:t>Teach older children</a:t>
            </a:r>
          </a:p>
          <a:p>
            <a:endParaRPr lang="en-US" dirty="0"/>
          </a:p>
        </p:txBody>
      </p:sp>
    </p:spTree>
    <p:extLst>
      <p:ext uri="{BB962C8B-B14F-4D97-AF65-F5344CB8AC3E}">
        <p14:creationId xmlns:p14="http://schemas.microsoft.com/office/powerpoint/2010/main" val="3423654045"/>
      </p:ext>
    </p:extLst>
  </p:cSld>
  <p:clrMapOvr>
    <a:masterClrMapping/>
  </p:clrMapOvr>
  <p:timing>
    <p:tnLst>
      <p:par>
        <p:cTn id="1" dur="indefinite" restart="never" nodeType="tmRoot"/>
      </p:par>
    </p:tnLst>
  </p:timing>
</p:sld>
</file>

<file path=ppt/theme/theme1.xml><?xml version="1.0" encoding="utf-8"?>
<a:theme xmlns:a="http://schemas.openxmlformats.org/drawingml/2006/main" name="Native American Heritage Month presentation">
  <a:themeElements>
    <a:clrScheme name="Presentation on product or service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fontScheme name="Presentation on product or service">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 on product or servic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Presentation on product or servic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Presentation on product or servic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Presentation on product or servic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Presentation on product or service 5">
        <a:dk1>
          <a:srgbClr val="000000"/>
        </a:dk1>
        <a:lt1>
          <a:srgbClr val="FFFFFF"/>
        </a:lt1>
        <a:dk2>
          <a:srgbClr val="000000"/>
        </a:dk2>
        <a:lt2>
          <a:srgbClr val="996633"/>
        </a:lt2>
        <a:accent1>
          <a:srgbClr val="CC9900"/>
        </a:accent1>
        <a:accent2>
          <a:srgbClr val="FFECB7"/>
        </a:accent2>
        <a:accent3>
          <a:srgbClr val="FFFFFF"/>
        </a:accent3>
        <a:accent4>
          <a:srgbClr val="000000"/>
        </a:accent4>
        <a:accent5>
          <a:srgbClr val="E2CAAA"/>
        </a:accent5>
        <a:accent6>
          <a:srgbClr val="E7D6A6"/>
        </a:accent6>
        <a:hlink>
          <a:srgbClr val="996633"/>
        </a:hlink>
        <a:folHlink>
          <a:srgbClr val="FF9900"/>
        </a:folHlink>
      </a:clrScheme>
      <a:clrMap bg1="lt1" tx1="dk1" bg2="lt2" tx2="dk2" accent1="accent1" accent2="accent2" accent3="accent3" accent4="accent4" accent5="accent5" accent6="accent6" hlink="hlink" folHlink="folHlink"/>
    </a:extraClrScheme>
    <a:extraClrScheme>
      <a:clrScheme name="Presentation on product or service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2413</TotalTime>
  <Words>1107</Words>
  <Application>Microsoft Office PowerPoint</Application>
  <PresentationFormat>On-screen Show (4:3)</PresentationFormat>
  <Paragraphs>97</Paragraphs>
  <Slides>17</Slides>
  <Notes>1</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Footlight MT Light</vt:lpstr>
      <vt:lpstr>Gabriola</vt:lpstr>
      <vt:lpstr>Gill Sans MT</vt:lpstr>
      <vt:lpstr>Times New Roman</vt:lpstr>
      <vt:lpstr>Wingdings</vt:lpstr>
      <vt:lpstr>Native American Heritage Month presentation</vt:lpstr>
      <vt:lpstr>Custom and Traditions Utilized within a Healing to Wellness Court</vt:lpstr>
      <vt:lpstr>History</vt:lpstr>
      <vt:lpstr>Purpose </vt:lpstr>
      <vt:lpstr>Common Beliefs</vt:lpstr>
      <vt:lpstr>People of the Big Voice </vt:lpstr>
      <vt:lpstr>Beliefs Common to Most Tribes</vt:lpstr>
      <vt:lpstr>Teaching Values </vt:lpstr>
      <vt:lpstr>Traditional Roles – Children </vt:lpstr>
      <vt:lpstr>Traditional Roles – Men</vt:lpstr>
      <vt:lpstr>Traditional Roles – Women</vt:lpstr>
      <vt:lpstr>Traditional Roles – Elders </vt:lpstr>
      <vt:lpstr>Health and the Disabled </vt:lpstr>
      <vt:lpstr>Health and the Disabled (Continued</vt:lpstr>
      <vt:lpstr>Health and the Disabled (Continued</vt:lpstr>
      <vt:lpstr>Traditional Leaders</vt:lpstr>
      <vt:lpstr>Ho-Chunk Traditional Values and Spirituality </vt:lpstr>
      <vt:lpstr>Summary</vt:lpstr>
    </vt:vector>
  </TitlesOfParts>
  <Manager/>
  <Company>Ho-chunk Nation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Reporter Training pursuant to the  Hocak Nation Children and Family Act, 4 HCC § 3</dc:title>
  <dc:subject/>
  <dc:creator>homernm</dc:creator>
  <cp:keywords/>
  <dc:description/>
  <cp:lastModifiedBy>Robert J. Mann</cp:lastModifiedBy>
  <cp:revision>118</cp:revision>
  <cp:lastPrinted>2019-01-25T16:06:03Z</cp:lastPrinted>
  <dcterms:created xsi:type="dcterms:W3CDTF">2010-12-28T20:02:57Z</dcterms:created>
  <dcterms:modified xsi:type="dcterms:W3CDTF">2022-09-09T20:52:42Z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TC102383731033</vt:lpwstr>
  </property>
</Properties>
</file>