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4" r:id="rId9"/>
    <p:sldId id="265" r:id="rId10"/>
    <p:sldId id="270" r:id="rId11"/>
    <p:sldId id="266" r:id="rId12"/>
    <p:sldId id="267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1EA61-6D30-4284-B373-428A96B61A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988598"/>
            <a:ext cx="8676222" cy="870012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Evaluation 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3C66E4-62B3-4AF6-9E4A-563CE251A6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Paul D. Gregory, Ph.D.</a:t>
            </a:r>
          </a:p>
          <a:p>
            <a:r>
              <a:rPr lang="en-US" dirty="0"/>
              <a:t>October 6, 2022</a:t>
            </a:r>
          </a:p>
        </p:txBody>
      </p:sp>
    </p:spTree>
    <p:extLst>
      <p:ext uri="{BB962C8B-B14F-4D97-AF65-F5344CB8AC3E}">
        <p14:creationId xmlns:p14="http://schemas.microsoft.com/office/powerpoint/2010/main" val="3895273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1EA61-6D30-4284-B373-428A96B61A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59784"/>
            <a:ext cx="8676222" cy="58594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Evaluation 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3C66E4-62B3-4AF6-9E4A-563CE251A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895" y="663177"/>
            <a:ext cx="11088210" cy="77502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92D050"/>
                </a:solidFill>
              </a:rPr>
              <a:t>Question 3: “</a:t>
            </a:r>
            <a:r>
              <a:rPr lang="en-US" sz="3900" b="1" dirty="0">
                <a:solidFill>
                  <a:srgbClr val="92D050"/>
                </a:solidFill>
              </a:rPr>
              <a:t>What</a:t>
            </a:r>
            <a:r>
              <a:rPr lang="en-US" sz="3200" b="1" dirty="0">
                <a:solidFill>
                  <a:srgbClr val="92D050"/>
                </a:solidFill>
              </a:rPr>
              <a:t> should my program measure?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12B152-921F-42CB-A4C5-595E5AD96A93}"/>
              </a:ext>
            </a:extLst>
          </p:cNvPr>
          <p:cNvSpPr txBox="1"/>
          <p:nvPr/>
        </p:nvSpPr>
        <p:spPr>
          <a:xfrm>
            <a:off x="167717" y="2110255"/>
            <a:ext cx="11842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Don’t forget to measure both in the short and long term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96A003D-17E3-46A3-9A39-6038DB946E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694137"/>
              </p:ext>
            </p:extLst>
          </p:nvPr>
        </p:nvGraphicFramePr>
        <p:xfrm>
          <a:off x="2032000" y="3232046"/>
          <a:ext cx="8128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09247061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5976581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Short-term Measures (proximal)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Long-term Measures (distal)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446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Retention (graduation, length of time in program)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Recidivism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849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Sobriety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56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Recidivism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696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Payment of fines, fees,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27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98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1EA61-6D30-4284-B373-428A96B61A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59784"/>
            <a:ext cx="8676222" cy="58594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Evaluation 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3C66E4-62B3-4AF6-9E4A-563CE251A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895" y="663177"/>
            <a:ext cx="11088210" cy="77502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92D050"/>
                </a:solidFill>
              </a:rPr>
              <a:t>Question 4: “</a:t>
            </a:r>
            <a:r>
              <a:rPr lang="en-US" sz="3900" b="1" dirty="0">
                <a:solidFill>
                  <a:srgbClr val="92D050"/>
                </a:solidFill>
              </a:rPr>
              <a:t>How</a:t>
            </a:r>
            <a:r>
              <a:rPr lang="en-US" sz="3200" b="1" dirty="0">
                <a:solidFill>
                  <a:srgbClr val="92D050"/>
                </a:solidFill>
              </a:rPr>
              <a:t> should my program measure?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12B152-921F-42CB-A4C5-595E5AD96A93}"/>
              </a:ext>
            </a:extLst>
          </p:cNvPr>
          <p:cNvSpPr txBox="1"/>
          <p:nvPr/>
        </p:nvSpPr>
        <p:spPr>
          <a:xfrm>
            <a:off x="167717" y="1941591"/>
            <a:ext cx="11842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YOU MUST HAVE AN EVALUATION PLAN!!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67E7A61-252B-4A85-A5A5-806B210425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694719"/>
              </p:ext>
            </p:extLst>
          </p:nvPr>
        </p:nvGraphicFramePr>
        <p:xfrm>
          <a:off x="1304031" y="2909830"/>
          <a:ext cx="525656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67">
                  <a:extLst>
                    <a:ext uri="{9D8B030D-6E8A-4147-A177-3AD203B41FA5}">
                      <a16:colId xmlns:a16="http://schemas.microsoft.com/office/drawing/2014/main" val="40402606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EVALUATION PLAN MUST HAVE’S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318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1. MIS system in which to store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134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2. DATA (somebody’s </a:t>
                      </a:r>
                      <a:r>
                        <a:rPr lang="en-US" dirty="0" err="1"/>
                        <a:t>gotta</a:t>
                      </a:r>
                      <a:r>
                        <a:rPr lang="en-US" dirty="0"/>
                        <a:t> enter this stuff</a:t>
                      </a:r>
                      <a:r>
                        <a:rPr lang="en-US" dirty="0">
                          <a:sym typeface="Wingdings" panose="05000000000000000000" pitchFamily="2" charset="2"/>
                        </a:rPr>
                        <a:t>)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207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3. Program goals and objectives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767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851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583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1EA61-6D30-4284-B373-428A96B61A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59784"/>
            <a:ext cx="8676222" cy="58594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Evaluation 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3C66E4-62B3-4AF6-9E4A-563CE251A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895" y="663177"/>
            <a:ext cx="11088210" cy="77502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92D050"/>
                </a:solidFill>
              </a:rPr>
              <a:t>Question 4: “</a:t>
            </a:r>
            <a:r>
              <a:rPr lang="en-US" sz="3900" b="1" dirty="0">
                <a:solidFill>
                  <a:srgbClr val="92D050"/>
                </a:solidFill>
              </a:rPr>
              <a:t>How</a:t>
            </a:r>
            <a:r>
              <a:rPr lang="en-US" sz="3200" b="1" dirty="0">
                <a:solidFill>
                  <a:srgbClr val="92D050"/>
                </a:solidFill>
              </a:rPr>
              <a:t> should my program measure?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12B152-921F-42CB-A4C5-595E5AD96A93}"/>
              </a:ext>
            </a:extLst>
          </p:cNvPr>
          <p:cNvSpPr txBox="1"/>
          <p:nvPr/>
        </p:nvSpPr>
        <p:spPr>
          <a:xfrm>
            <a:off x="167717" y="1941591"/>
            <a:ext cx="118428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FFFF00"/>
                </a:solidFill>
              </a:rPr>
              <a:t>MIS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Online and accessible by program team members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Reports and “data dump” access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u="sng" dirty="0">
                <a:solidFill>
                  <a:srgbClr val="FFFF00"/>
                </a:solidFill>
              </a:rPr>
              <a:t>OPTIONS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FFFF00"/>
                </a:solidFill>
              </a:rPr>
              <a:t>Private Vendors ($$$) Northpointe,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FFFF00"/>
                </a:solidFill>
              </a:rPr>
              <a:t>CORE is available, it’s quirky, reports are nice, data dump isn’t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FFFF00"/>
                </a:solidFill>
              </a:rPr>
              <a:t>Talk with WIDOJ about CORE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FFFF00"/>
                </a:solidFill>
              </a:rPr>
              <a:t>Spreadsheets, separate systems with export features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FFFF00"/>
                </a:solidFill>
              </a:rPr>
              <a:t>Pencil &amp; Paper (NOOOOOO!!) – Evaluators Nightmare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078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1EA61-6D30-4284-B373-428A96B61A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59784"/>
            <a:ext cx="8676222" cy="58594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Evaluation 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3C66E4-62B3-4AF6-9E4A-563CE251A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895" y="663177"/>
            <a:ext cx="11088210" cy="77502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92D050"/>
                </a:solidFill>
              </a:rPr>
              <a:t>Question 4: “</a:t>
            </a:r>
            <a:r>
              <a:rPr lang="en-US" sz="3900" b="1" dirty="0">
                <a:solidFill>
                  <a:srgbClr val="92D050"/>
                </a:solidFill>
              </a:rPr>
              <a:t>How</a:t>
            </a:r>
            <a:r>
              <a:rPr lang="en-US" sz="3200" b="1" dirty="0">
                <a:solidFill>
                  <a:srgbClr val="92D050"/>
                </a:solidFill>
              </a:rPr>
              <a:t> should my program measure?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12B152-921F-42CB-A4C5-595E5AD96A93}"/>
              </a:ext>
            </a:extLst>
          </p:cNvPr>
          <p:cNvSpPr txBox="1"/>
          <p:nvPr/>
        </p:nvSpPr>
        <p:spPr>
          <a:xfrm>
            <a:off x="167717" y="1941591"/>
            <a:ext cx="118428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FFFF00"/>
                </a:solidFill>
              </a:rPr>
              <a:t>Data Entry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Somebody has to do it. Get started now…anytime is a good time!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Paid data entry position?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Remember your team members? Your buddies from the weeklong DTC training? Where did they go?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Student Interns</a:t>
            </a:r>
          </a:p>
        </p:txBody>
      </p:sp>
    </p:spTree>
    <p:extLst>
      <p:ext uri="{BB962C8B-B14F-4D97-AF65-F5344CB8AC3E}">
        <p14:creationId xmlns:p14="http://schemas.microsoft.com/office/powerpoint/2010/main" val="3447249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1EA61-6D30-4284-B373-428A96B61A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59784"/>
            <a:ext cx="8676222" cy="58594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Evaluation 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3C66E4-62B3-4AF6-9E4A-563CE251A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895" y="663177"/>
            <a:ext cx="11088210" cy="77502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92D050"/>
                </a:solidFill>
              </a:rPr>
              <a:t>Question 4: “</a:t>
            </a:r>
            <a:r>
              <a:rPr lang="en-US" sz="3900" b="1" dirty="0">
                <a:solidFill>
                  <a:srgbClr val="92D050"/>
                </a:solidFill>
              </a:rPr>
              <a:t>How</a:t>
            </a:r>
            <a:r>
              <a:rPr lang="en-US" sz="3200" b="1" dirty="0">
                <a:solidFill>
                  <a:srgbClr val="92D050"/>
                </a:solidFill>
              </a:rPr>
              <a:t> should my program measure?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12B152-921F-42CB-A4C5-595E5AD96A93}"/>
              </a:ext>
            </a:extLst>
          </p:cNvPr>
          <p:cNvSpPr txBox="1"/>
          <p:nvPr/>
        </p:nvSpPr>
        <p:spPr>
          <a:xfrm>
            <a:off x="167717" y="1941591"/>
            <a:ext cx="118428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FFFF00"/>
                </a:solidFill>
              </a:rPr>
              <a:t>Program Goals and Objectives</a:t>
            </a:r>
          </a:p>
          <a:p>
            <a:endParaRPr lang="en-US" sz="2800" u="sng" dirty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“Do we have these?”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When were they last updated?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Goals - Reduce recidivism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Objectives - 75% of all program graduates will not be arrested while in the program.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WHO IS COLLECTING THESE DATA? </a:t>
            </a:r>
          </a:p>
        </p:txBody>
      </p:sp>
    </p:spTree>
    <p:extLst>
      <p:ext uri="{BB962C8B-B14F-4D97-AF65-F5344CB8AC3E}">
        <p14:creationId xmlns:p14="http://schemas.microsoft.com/office/powerpoint/2010/main" val="3879904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87D75-809E-4CC2-A76D-8A2918E5A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1C771-10BA-48F1-AB99-1E936877D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Paul D. Gregory</a:t>
            </a:r>
          </a:p>
          <a:p>
            <a:pPr marL="0" indent="0" algn="ctr">
              <a:buNone/>
            </a:pPr>
            <a:r>
              <a:rPr lang="en-US" dirty="0"/>
              <a:t>Associate Professor of Sociology</a:t>
            </a:r>
          </a:p>
          <a:p>
            <a:pPr marL="0" indent="0" algn="ctr">
              <a:buNone/>
            </a:pPr>
            <a:r>
              <a:rPr lang="en-US" dirty="0"/>
              <a:t>University of Wisconsin-Whitewater</a:t>
            </a:r>
          </a:p>
          <a:p>
            <a:pPr marL="0" indent="0" algn="ctr">
              <a:buNone/>
            </a:pPr>
            <a:r>
              <a:rPr lang="en-US" dirty="0"/>
              <a:t>262-203-3228</a:t>
            </a:r>
          </a:p>
          <a:p>
            <a:pPr marL="0" indent="0" algn="ctr">
              <a:buNone/>
            </a:pPr>
            <a:r>
              <a:rPr lang="en-US" dirty="0"/>
              <a:t>gregoryp@uww.edu</a:t>
            </a:r>
          </a:p>
        </p:txBody>
      </p:sp>
    </p:spTree>
    <p:extLst>
      <p:ext uri="{BB962C8B-B14F-4D97-AF65-F5344CB8AC3E}">
        <p14:creationId xmlns:p14="http://schemas.microsoft.com/office/powerpoint/2010/main" val="3753887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725BEB1-928B-47A2-B758-58B3DAC67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645" y="1841398"/>
            <a:ext cx="5699465" cy="729575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</a:rPr>
              <a:t>I WILL </a:t>
            </a:r>
            <a:r>
              <a:rPr lang="en-US" sz="2800" b="1" i="1" u="sng" dirty="0">
                <a:solidFill>
                  <a:srgbClr val="FFFF00"/>
                </a:solidFill>
              </a:rPr>
              <a:t>NOT</a:t>
            </a:r>
            <a:r>
              <a:rPr lang="en-US" sz="2800" dirty="0">
                <a:solidFill>
                  <a:srgbClr val="FFFF00"/>
                </a:solidFill>
              </a:rPr>
              <a:t> INCLUDE: </a:t>
            </a:r>
          </a:p>
          <a:p>
            <a:pPr algn="l"/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868957-0F43-45CB-A7DC-E42F68188E5C}"/>
              </a:ext>
            </a:extLst>
          </p:cNvPr>
          <p:cNvSpPr txBox="1"/>
          <p:nvPr/>
        </p:nvSpPr>
        <p:spPr>
          <a:xfrm>
            <a:off x="1149604" y="2436832"/>
            <a:ext cx="9987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No fancy bells or whistles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No </a:t>
            </a:r>
            <a:r>
              <a:rPr lang="en-US" sz="2400" b="1" dirty="0">
                <a:solidFill>
                  <a:srgbClr val="FFFF00"/>
                </a:solidFill>
              </a:rPr>
              <a:t>complicated</a:t>
            </a:r>
            <a:r>
              <a:rPr lang="en-US" sz="2400" dirty="0">
                <a:solidFill>
                  <a:srgbClr val="FFFF00"/>
                </a:solidFill>
              </a:rPr>
              <a:t> charts, figures with terms like chi-square, linear regression, etc.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1EB04B-5C1B-4133-BFA2-C00490AF8BD9}"/>
              </a:ext>
            </a:extLst>
          </p:cNvPr>
          <p:cNvSpPr txBox="1"/>
          <p:nvPr/>
        </p:nvSpPr>
        <p:spPr>
          <a:xfrm>
            <a:off x="684645" y="3970448"/>
            <a:ext cx="9987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WHAT I WILL INCLUDE: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28F6F4-98D7-4723-BE02-233ECDDC1D7D}"/>
              </a:ext>
            </a:extLst>
          </p:cNvPr>
          <p:cNvSpPr txBox="1"/>
          <p:nvPr/>
        </p:nvSpPr>
        <p:spPr>
          <a:xfrm>
            <a:off x="1149604" y="4570246"/>
            <a:ext cx="10462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A handful of definitions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Answers to 4 important questions on program evaluation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4D5C10-F91C-498E-8CD4-3D4D883A4599}"/>
              </a:ext>
            </a:extLst>
          </p:cNvPr>
          <p:cNvSpPr txBox="1"/>
          <p:nvPr/>
        </p:nvSpPr>
        <p:spPr>
          <a:xfrm>
            <a:off x="684645" y="705258"/>
            <a:ext cx="6896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Evaluation 101: Just the basics</a:t>
            </a:r>
          </a:p>
        </p:txBody>
      </p:sp>
    </p:spTree>
    <p:extLst>
      <p:ext uri="{BB962C8B-B14F-4D97-AF65-F5344CB8AC3E}">
        <p14:creationId xmlns:p14="http://schemas.microsoft.com/office/powerpoint/2010/main" val="411633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1EA61-6D30-4284-B373-428A96B61A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59784"/>
            <a:ext cx="8676222" cy="870012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definitions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3C66E4-62B3-4AF6-9E4A-563CE251A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538" y="1373819"/>
            <a:ext cx="11088210" cy="5009226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</a:rPr>
              <a:t>Evaluation Types: process &amp; outcome</a:t>
            </a:r>
          </a:p>
          <a:p>
            <a:pPr algn="l"/>
            <a:r>
              <a:rPr lang="en-US" sz="2800" b="1" u="sng" dirty="0">
                <a:solidFill>
                  <a:srgbClr val="FFFF00"/>
                </a:solidFill>
              </a:rPr>
              <a:t>Process evaluation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Review of how services are offered in your program.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“how do participants get into the program, what happens while they’re in the program, and how do they get out of the program.”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*Tells us how program outcomes were achieved*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*How well do the structures of your program mirror the 17 treatment court standards*</a:t>
            </a:r>
          </a:p>
          <a:p>
            <a:pPr algn="l"/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856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1EA61-6D30-4284-B373-428A96B61A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59784"/>
            <a:ext cx="8676222" cy="5770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Evaluation 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3C66E4-62B3-4AF6-9E4A-563CE251A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538" y="1258405"/>
            <a:ext cx="11088210" cy="5009226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FFFF00"/>
                </a:solidFill>
              </a:rPr>
              <a:t>Evaluation Types: process &amp; outcome</a:t>
            </a:r>
          </a:p>
          <a:p>
            <a:pPr algn="l"/>
            <a:endParaRPr lang="en-US" sz="3200" dirty="0">
              <a:solidFill>
                <a:srgbClr val="FFFF00"/>
              </a:solidFill>
            </a:endParaRPr>
          </a:p>
          <a:p>
            <a:pPr algn="l"/>
            <a:r>
              <a:rPr lang="en-US" sz="3200" b="1" u="sng" dirty="0">
                <a:solidFill>
                  <a:srgbClr val="FFFF00"/>
                </a:solidFill>
              </a:rPr>
              <a:t>outcome evaluation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  <a:effectLst/>
              </a:rPr>
              <a:t>assess the effectiveness of a program in producing change.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Recidivism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Abstinence from Drugs and Alcohol</a:t>
            </a:r>
          </a:p>
          <a:p>
            <a:pPr algn="l"/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166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1EA61-6D30-4284-B373-428A96B61A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7889" y="106532"/>
            <a:ext cx="8676222" cy="559279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Evaluation 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3C66E4-62B3-4AF6-9E4A-563CE251A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894" y="824289"/>
            <a:ext cx="11088210" cy="77502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92D050"/>
                </a:solidFill>
              </a:rPr>
              <a:t>Question 1: “</a:t>
            </a:r>
            <a:r>
              <a:rPr lang="en-US" sz="3900" b="1" dirty="0">
                <a:solidFill>
                  <a:srgbClr val="92D050"/>
                </a:solidFill>
              </a:rPr>
              <a:t>When</a:t>
            </a:r>
            <a:r>
              <a:rPr lang="en-US" sz="3200" b="1" dirty="0">
                <a:solidFill>
                  <a:srgbClr val="92D050"/>
                </a:solidFill>
              </a:rPr>
              <a:t> should my program be evaluated?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A24F5B-82B1-4AD3-B3EB-563C59638960}"/>
              </a:ext>
            </a:extLst>
          </p:cNvPr>
          <p:cNvSpPr txBox="1"/>
          <p:nvPr/>
        </p:nvSpPr>
        <p:spPr>
          <a:xfrm>
            <a:off x="475488" y="2456505"/>
            <a:ext cx="3982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Answer: Yesterday!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E1879B-4087-4B1A-B04A-CA78A8AB0AEC}"/>
              </a:ext>
            </a:extLst>
          </p:cNvPr>
          <p:cNvSpPr txBox="1"/>
          <p:nvPr/>
        </p:nvSpPr>
        <p:spPr>
          <a:xfrm>
            <a:off x="4457668" y="2465428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Just kidding</a:t>
            </a:r>
            <a:r>
              <a:rPr lang="en-US" sz="3200" b="1" dirty="0">
                <a:solidFill>
                  <a:srgbClr val="FFFF00"/>
                </a:solidFill>
                <a:sym typeface="Wingdings" panose="05000000000000000000" pitchFamily="2" charset="2"/>
              </a:rPr>
              <a:t>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25688D-CF8C-440F-AB1C-46F3171927CB}"/>
              </a:ext>
            </a:extLst>
          </p:cNvPr>
          <p:cNvSpPr txBox="1"/>
          <p:nvPr/>
        </p:nvSpPr>
        <p:spPr>
          <a:xfrm>
            <a:off x="7346600" y="2465428"/>
            <a:ext cx="1661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Kinda:0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12B152-921F-42CB-A4C5-595E5AD96A93}"/>
              </a:ext>
            </a:extLst>
          </p:cNvPr>
          <p:cNvSpPr txBox="1"/>
          <p:nvPr/>
        </p:nvSpPr>
        <p:spPr>
          <a:xfrm>
            <a:off x="551894" y="3173068"/>
            <a:ext cx="109002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Not the first year – get all your “ducks in a row.”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A process evaluation Year 2 would be good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Much easier to make changes when #’s are low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An outcome evaluation after that depending on the numbers in your program.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Remember that patterns emerge as #’s increase</a:t>
            </a:r>
          </a:p>
        </p:txBody>
      </p:sp>
    </p:spTree>
    <p:extLst>
      <p:ext uri="{BB962C8B-B14F-4D97-AF65-F5344CB8AC3E}">
        <p14:creationId xmlns:p14="http://schemas.microsoft.com/office/powerpoint/2010/main" val="219548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1EA61-6D30-4284-B373-428A96B61A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59784"/>
            <a:ext cx="8676222" cy="58594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Evaluation 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3C66E4-62B3-4AF6-9E4A-563CE251A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895" y="805222"/>
            <a:ext cx="11088210" cy="77502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92D050"/>
                </a:solidFill>
              </a:rPr>
              <a:t>Question 2: “</a:t>
            </a:r>
            <a:r>
              <a:rPr lang="en-US" sz="3900" b="1" dirty="0">
                <a:solidFill>
                  <a:srgbClr val="92D050"/>
                </a:solidFill>
              </a:rPr>
              <a:t>Whom</a:t>
            </a:r>
            <a:r>
              <a:rPr lang="en-US" sz="3200" b="1" dirty="0">
                <a:solidFill>
                  <a:srgbClr val="92D050"/>
                </a:solidFill>
              </a:rPr>
              <a:t> should my program keep data 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A24F5B-82B1-4AD3-B3EB-563C59638960}"/>
              </a:ext>
            </a:extLst>
          </p:cNvPr>
          <p:cNvSpPr txBox="1"/>
          <p:nvPr/>
        </p:nvSpPr>
        <p:spPr>
          <a:xfrm>
            <a:off x="475488" y="1684147"/>
            <a:ext cx="4104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Answer: Everybody!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12B152-921F-42CB-A4C5-595E5AD96A93}"/>
              </a:ext>
            </a:extLst>
          </p:cNvPr>
          <p:cNvSpPr txBox="1"/>
          <p:nvPr/>
        </p:nvSpPr>
        <p:spPr>
          <a:xfrm>
            <a:off x="689499" y="2375043"/>
            <a:ext cx="109491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ALL program participants (graduates AND UNSUCCESSFULS)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Individuals rejected from the program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41644F-1B98-4B3A-92FF-71BA2E4D42C6}"/>
              </a:ext>
            </a:extLst>
          </p:cNvPr>
          <p:cNvSpPr txBox="1"/>
          <p:nvPr/>
        </p:nvSpPr>
        <p:spPr>
          <a:xfrm>
            <a:off x="843630" y="3528851"/>
            <a:ext cx="10640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keeps you on track re: eligibility criteria (low risk/needs)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Keeps you on track re: inclusion of marginalized groups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Be careful for the “Johnny is </a:t>
            </a:r>
            <a:r>
              <a:rPr lang="en-US" sz="2800" b="1" i="1" dirty="0">
                <a:solidFill>
                  <a:srgbClr val="FF0000"/>
                </a:solidFill>
              </a:rPr>
              <a:t>technically eligible, but…”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FF0000"/>
                </a:solidFill>
              </a:rPr>
              <a:t>Importantly, for what SPECIFIC reasons are you rejecting referred individuals?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32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1EA61-6D30-4284-B373-428A96B61A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59784"/>
            <a:ext cx="8676222" cy="58594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Evaluation 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3C66E4-62B3-4AF6-9E4A-563CE251A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895" y="805222"/>
            <a:ext cx="11088210" cy="77502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92D050"/>
                </a:solidFill>
              </a:rPr>
              <a:t>Question 2: “</a:t>
            </a:r>
            <a:r>
              <a:rPr lang="en-US" sz="3900" b="1" dirty="0">
                <a:solidFill>
                  <a:srgbClr val="92D050"/>
                </a:solidFill>
              </a:rPr>
              <a:t>Whom</a:t>
            </a:r>
            <a:r>
              <a:rPr lang="en-US" sz="3200" b="1" dirty="0">
                <a:solidFill>
                  <a:srgbClr val="92D050"/>
                </a:solidFill>
              </a:rPr>
              <a:t> should my program keep data 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A24F5B-82B1-4AD3-B3EB-563C59638960}"/>
              </a:ext>
            </a:extLst>
          </p:cNvPr>
          <p:cNvSpPr txBox="1"/>
          <p:nvPr/>
        </p:nvSpPr>
        <p:spPr>
          <a:xfrm>
            <a:off x="475488" y="1684147"/>
            <a:ext cx="5673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Control/comparison groups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12B152-921F-42CB-A4C5-595E5AD96A93}"/>
              </a:ext>
            </a:extLst>
          </p:cNvPr>
          <p:cNvSpPr txBox="1"/>
          <p:nvPr/>
        </p:nvSpPr>
        <p:spPr>
          <a:xfrm>
            <a:off x="174594" y="2898828"/>
            <a:ext cx="118428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Program Coordinator Gregory-“My program graduates have a 60% recidivism rate. Isn’t that good?”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City Manager-“Compared to what?”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*Waiting lists, Other Court Program Participants, Matched Pairs,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72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1EA61-6D30-4284-B373-428A96B61A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59784"/>
            <a:ext cx="8676222" cy="58594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Evaluation 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3C66E4-62B3-4AF6-9E4A-563CE251A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895" y="805222"/>
            <a:ext cx="11088210" cy="77502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92D050"/>
                </a:solidFill>
              </a:rPr>
              <a:t>Question 3: “</a:t>
            </a:r>
            <a:r>
              <a:rPr lang="en-US" sz="3900" b="1" dirty="0">
                <a:solidFill>
                  <a:srgbClr val="92D050"/>
                </a:solidFill>
              </a:rPr>
              <a:t>What</a:t>
            </a:r>
            <a:r>
              <a:rPr lang="en-US" sz="3200" b="1" dirty="0">
                <a:solidFill>
                  <a:srgbClr val="92D050"/>
                </a:solidFill>
              </a:rPr>
              <a:t> should my program measure?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12B152-921F-42CB-A4C5-595E5AD96A93}"/>
              </a:ext>
            </a:extLst>
          </p:cNvPr>
          <p:cNvSpPr txBox="1"/>
          <p:nvPr/>
        </p:nvSpPr>
        <p:spPr>
          <a:xfrm>
            <a:off x="167717" y="1488815"/>
            <a:ext cx="11842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What data should my program be collecting?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Risk Factors (also known as moderator variables)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Factors that </a:t>
            </a:r>
            <a:r>
              <a:rPr lang="en-US" sz="2400" i="1" u="sng" dirty="0">
                <a:solidFill>
                  <a:srgbClr val="FFFF00"/>
                </a:solidFill>
              </a:rPr>
              <a:t>influence</a:t>
            </a:r>
            <a:r>
              <a:rPr lang="en-US" sz="2400" dirty="0">
                <a:solidFill>
                  <a:srgbClr val="FFFF00"/>
                </a:solidFill>
              </a:rPr>
              <a:t> the effects of your program intervention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3CE60A2-F839-4BC5-AEEE-0F22BACC7F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824183"/>
              </p:ext>
            </p:extLst>
          </p:nvPr>
        </p:nvGraphicFramePr>
        <p:xfrm>
          <a:off x="3295095" y="3174841"/>
          <a:ext cx="5351755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1755">
                  <a:extLst>
                    <a:ext uri="{9D8B030D-6E8A-4147-A177-3AD203B41FA5}">
                      <a16:colId xmlns:a16="http://schemas.microsoft.com/office/drawing/2014/main" val="36218758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List of Risk Factors to Collect (at a minimum)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90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Gender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778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Education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783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79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Marital 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785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Number of prior convictions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602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DSM primary and secondary diagnoses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254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Living Arrangements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614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 of onset of criminal 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460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253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1EA61-6D30-4284-B373-428A96B61A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44370"/>
            <a:ext cx="8676222" cy="58594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Evaluation 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3C66E4-62B3-4AF6-9E4A-563CE251A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895" y="574397"/>
            <a:ext cx="11088210" cy="775021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92D050"/>
                </a:solidFill>
              </a:rPr>
              <a:t>Question 3: “</a:t>
            </a:r>
            <a:r>
              <a:rPr lang="en-US" sz="3900" b="1" dirty="0">
                <a:solidFill>
                  <a:srgbClr val="92D050"/>
                </a:solidFill>
              </a:rPr>
              <a:t>What</a:t>
            </a:r>
            <a:r>
              <a:rPr lang="en-US" sz="3200" b="1" dirty="0">
                <a:solidFill>
                  <a:srgbClr val="92D050"/>
                </a:solidFill>
              </a:rPr>
              <a:t> should my program measure?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12B152-921F-42CB-A4C5-595E5AD96A93}"/>
              </a:ext>
            </a:extLst>
          </p:cNvPr>
          <p:cNvSpPr txBox="1"/>
          <p:nvPr/>
        </p:nvSpPr>
        <p:spPr>
          <a:xfrm>
            <a:off x="167717" y="1142580"/>
            <a:ext cx="11842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Mediator Variables, which are supervision/treatment services that </a:t>
            </a:r>
            <a:r>
              <a:rPr lang="en-US" sz="2800" b="1" i="1" u="sng" dirty="0">
                <a:solidFill>
                  <a:srgbClr val="FFFF00"/>
                </a:solidFill>
              </a:rPr>
              <a:t>effect</a:t>
            </a:r>
            <a:r>
              <a:rPr lang="en-US" sz="2800" dirty="0">
                <a:solidFill>
                  <a:srgbClr val="FFFF00"/>
                </a:solidFill>
              </a:rPr>
              <a:t> program outcomes.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3CE60A2-F839-4BC5-AEEE-0F22BACC7F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172382"/>
              </p:ext>
            </p:extLst>
          </p:nvPr>
        </p:nvGraphicFramePr>
        <p:xfrm>
          <a:off x="443892" y="2491254"/>
          <a:ext cx="10963922" cy="2852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990">
                  <a:extLst>
                    <a:ext uri="{9D8B030D-6E8A-4147-A177-3AD203B41FA5}">
                      <a16:colId xmlns:a16="http://schemas.microsoft.com/office/drawing/2014/main" val="3621875823"/>
                    </a:ext>
                  </a:extLst>
                </a:gridCol>
                <a:gridCol w="3946679">
                  <a:extLst>
                    <a:ext uri="{9D8B030D-6E8A-4147-A177-3AD203B41FA5}">
                      <a16:colId xmlns:a16="http://schemas.microsoft.com/office/drawing/2014/main" val="1681343640"/>
                    </a:ext>
                  </a:extLst>
                </a:gridCol>
                <a:gridCol w="3087253">
                  <a:extLst>
                    <a:ext uri="{9D8B030D-6E8A-4147-A177-3AD203B41FA5}">
                      <a16:colId xmlns:a16="http://schemas.microsoft.com/office/drawing/2014/main" val="4283847576"/>
                    </a:ext>
                  </a:extLst>
                </a:gridCol>
              </a:tblGrid>
              <a:tr h="270115">
                <a:tc>
                  <a:txBody>
                    <a:bodyPr/>
                    <a:lstStyle/>
                    <a:p>
                      <a:r>
                        <a:rPr lang="en-US" dirty="0"/>
                        <a:t>Supervision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Treatment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Restrictive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90295"/>
                  </a:ext>
                </a:extLst>
              </a:tr>
              <a:tr h="466226">
                <a:tc>
                  <a:txBody>
                    <a:bodyPr/>
                    <a:lstStyle/>
                    <a:p>
                      <a:r>
                        <a:rPr lang="en-US" dirty="0"/>
                        <a:t>Status hearing attendance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Substance abuse 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778750"/>
                  </a:ext>
                </a:extLst>
              </a:tr>
              <a:tr h="466226">
                <a:tc>
                  <a:txBody>
                    <a:bodyPr/>
                    <a:lstStyle/>
                    <a:p>
                      <a:r>
                        <a:rPr lang="en-US" dirty="0"/>
                        <a:t>Case manager contacts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Modality of 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Monitoring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783778"/>
                  </a:ext>
                </a:extLst>
              </a:tr>
              <a:tr h="466226">
                <a:tc>
                  <a:txBody>
                    <a:bodyPr/>
                    <a:lstStyle/>
                    <a:p>
                      <a:r>
                        <a:rPr lang="en-US" dirty="0"/>
                        <a:t>Testing (urine, breath, sweat, saliva,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Residential Treatment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79218"/>
                  </a:ext>
                </a:extLst>
              </a:tr>
              <a:tr h="270115">
                <a:tc>
                  <a:txBody>
                    <a:bodyPr/>
                    <a:lstStyle/>
                    <a:p>
                      <a:r>
                        <a:rPr lang="en-US" dirty="0"/>
                        <a:t>Sanctions/Incentives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Adjunctive Services (MH counseling, anger management,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785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49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963</TotalTime>
  <Words>821</Words>
  <Application>Microsoft Office PowerPoint</Application>
  <PresentationFormat>Widescreen</PresentationFormat>
  <Paragraphs>137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</vt:lpstr>
      <vt:lpstr>Mesh</vt:lpstr>
      <vt:lpstr>Evaluation 101</vt:lpstr>
      <vt:lpstr>PowerPoint Presentation</vt:lpstr>
      <vt:lpstr>definitions</vt:lpstr>
      <vt:lpstr>Evaluation 101</vt:lpstr>
      <vt:lpstr>Evaluation 101</vt:lpstr>
      <vt:lpstr>Evaluation 101</vt:lpstr>
      <vt:lpstr>Evaluation 101</vt:lpstr>
      <vt:lpstr>Evaluation 101</vt:lpstr>
      <vt:lpstr>Evaluation 101</vt:lpstr>
      <vt:lpstr>Evaluation 101</vt:lpstr>
      <vt:lpstr>Evaluation 101</vt:lpstr>
      <vt:lpstr>Evaluation 101</vt:lpstr>
      <vt:lpstr>Evaluation 101</vt:lpstr>
      <vt:lpstr>Evaluation 101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101</dc:title>
  <dc:creator>Gregory, Paul D</dc:creator>
  <cp:lastModifiedBy>Gregory, Paul D</cp:lastModifiedBy>
  <cp:revision>39</cp:revision>
  <dcterms:created xsi:type="dcterms:W3CDTF">2022-10-05T21:44:49Z</dcterms:created>
  <dcterms:modified xsi:type="dcterms:W3CDTF">2022-10-06T13:48:30Z</dcterms:modified>
</cp:coreProperties>
</file>