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6" r:id="rId2"/>
    <p:sldId id="276" r:id="rId3"/>
    <p:sldId id="296" r:id="rId4"/>
    <p:sldId id="308" r:id="rId5"/>
    <p:sldId id="298" r:id="rId6"/>
    <p:sldId id="299" r:id="rId7"/>
    <p:sldId id="280" r:id="rId8"/>
    <p:sldId id="300" r:id="rId9"/>
    <p:sldId id="301" r:id="rId10"/>
    <p:sldId id="309" r:id="rId11"/>
    <p:sldId id="302" r:id="rId12"/>
    <p:sldId id="304" r:id="rId13"/>
    <p:sldId id="305" r:id="rId14"/>
    <p:sldId id="307" r:id="rId15"/>
    <p:sldId id="306" r:id="rId16"/>
    <p:sldId id="292" r:id="rId17"/>
    <p:sldId id="294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6" d="100"/>
          <a:sy n="36" d="100"/>
        </p:scale>
        <p:origin x="184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97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38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5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43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10/5/2022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10/5/2022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10/5/2022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10/5/2022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10/5/2022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10/5/2022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10/5/2022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10/5/2022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10/5/2022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s0iwY6YjS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Historical Trauma in Native Populations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Simone Ninham, MSW, APSW</a:t>
            </a:r>
          </a:p>
          <a:p>
            <a:r>
              <a:rPr lang="en-US" dirty="0"/>
              <a:t>Oneida Nation Healing to Wellness Court Coordinator</a:t>
            </a: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CEE6A44-3315-48AC-9A77-D48230D86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06" y="897940"/>
            <a:ext cx="5070788" cy="506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18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CBC186-F4D0-43BD-A8A2-540D804EC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371600"/>
            <a:ext cx="9144000" cy="4114800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 present as: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294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Anxiety disorders</a:t>
            </a:r>
          </a:p>
          <a:p>
            <a:pPr marL="66294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Depression, mood disorders, and other symptoms of mental illness</a:t>
            </a:r>
          </a:p>
          <a:p>
            <a:pPr marL="66294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Fearfulness or unwillingness to take risks</a:t>
            </a:r>
          </a:p>
          <a:p>
            <a:pPr marL="66294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Hypervigilance</a:t>
            </a:r>
          </a:p>
          <a:p>
            <a:pPr marL="66294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Separation anxiety</a:t>
            </a:r>
          </a:p>
          <a:p>
            <a:pPr marL="66294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Unrealistic fears about dying or losing a loved one</a:t>
            </a:r>
          </a:p>
          <a:p>
            <a:pPr marL="66294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Increased risk of substance abuse</a:t>
            </a:r>
          </a:p>
          <a:p>
            <a:pPr marL="66294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Uncharacteristic behavior and acting out</a:t>
            </a:r>
          </a:p>
          <a:p>
            <a:pPr marL="66294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Intense feelings of shame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294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Social avoidance and withdrawal</a:t>
            </a:r>
          </a:p>
        </p:txBody>
      </p:sp>
    </p:spTree>
    <p:extLst>
      <p:ext uri="{BB962C8B-B14F-4D97-AF65-F5344CB8AC3E}">
        <p14:creationId xmlns:p14="http://schemas.microsoft.com/office/powerpoint/2010/main" val="322761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6BC44-7BA4-4609-A1C9-D5219DF04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371600"/>
            <a:ext cx="9144000" cy="4114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Parenting</a:t>
            </a:r>
          </a:p>
          <a:p>
            <a:r>
              <a:rPr lang="en-US" dirty="0"/>
              <a:t>Relationships</a:t>
            </a:r>
          </a:p>
          <a:p>
            <a:r>
              <a:rPr lang="en-US" dirty="0"/>
              <a:t>Substance use</a:t>
            </a:r>
          </a:p>
          <a:p>
            <a:r>
              <a:rPr lang="en-US" dirty="0"/>
              <a:t>High mortality rates</a:t>
            </a:r>
          </a:p>
          <a:p>
            <a:r>
              <a:rPr lang="en-US" dirty="0"/>
              <a:t>Lower life expectancy</a:t>
            </a:r>
          </a:p>
          <a:p>
            <a:r>
              <a:rPr lang="en-US" dirty="0"/>
              <a:t>Suicide</a:t>
            </a:r>
          </a:p>
          <a:p>
            <a:r>
              <a:rPr lang="en-US" dirty="0"/>
              <a:t>Lateral violence</a:t>
            </a:r>
          </a:p>
          <a:p>
            <a:r>
              <a:rPr lang="en-US" dirty="0"/>
              <a:t>Mental health</a:t>
            </a:r>
          </a:p>
          <a:p>
            <a:r>
              <a:rPr lang="en-US" dirty="0"/>
              <a:t>Childhood trauma</a:t>
            </a:r>
          </a:p>
        </p:txBody>
      </p:sp>
    </p:spTree>
    <p:extLst>
      <p:ext uri="{BB962C8B-B14F-4D97-AF65-F5344CB8AC3E}">
        <p14:creationId xmlns:p14="http://schemas.microsoft.com/office/powerpoint/2010/main" val="283787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2E9133-BD64-47AA-8ECE-8C08F9A2A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Culture and Community Can Help in Healing</a:t>
            </a:r>
          </a:p>
        </p:txBody>
      </p:sp>
    </p:spTree>
    <p:extLst>
      <p:ext uri="{BB962C8B-B14F-4D97-AF65-F5344CB8AC3E}">
        <p14:creationId xmlns:p14="http://schemas.microsoft.com/office/powerpoint/2010/main" val="324862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07E69-9E21-4845-A4B6-6F603A569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Releasing the historical trauma through healing and reclaiming traditional protective values and practices</a:t>
            </a:r>
          </a:p>
          <a:p>
            <a:pPr lvl="1"/>
            <a:r>
              <a:rPr lang="en-US" dirty="0"/>
              <a:t>Language revitalization </a:t>
            </a:r>
          </a:p>
          <a:p>
            <a:pPr lvl="1"/>
            <a:r>
              <a:rPr lang="en-US" dirty="0"/>
              <a:t>Tribal ceremonies, beliefs, and practices</a:t>
            </a:r>
          </a:p>
          <a:p>
            <a:pPr lvl="1"/>
            <a:r>
              <a:rPr lang="en-US" dirty="0"/>
              <a:t>Identify an elder/spiritual leader within the community who can serve as a mentor</a:t>
            </a:r>
          </a:p>
          <a:p>
            <a:endParaRPr lang="en-US" dirty="0"/>
          </a:p>
          <a:p>
            <a:r>
              <a:rPr lang="en-US" dirty="0"/>
              <a:t>Look at multiple layers of cultural identity</a:t>
            </a:r>
          </a:p>
          <a:p>
            <a:pPr lvl="1"/>
            <a:r>
              <a:rPr lang="en-US" dirty="0"/>
              <a:t>Tribal, gender, military status,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F4A65E-2CCC-4837-B804-CD1935A95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Healing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01866F-5E94-4BA5-A448-FC1FF0B41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survivors</a:t>
            </a:r>
          </a:p>
          <a:p>
            <a:r>
              <a:rPr lang="en-US" dirty="0"/>
              <a:t>We are resilient</a:t>
            </a:r>
          </a:p>
          <a:p>
            <a:r>
              <a:rPr lang="en-US" dirty="0"/>
              <a:t>We are committed to healing</a:t>
            </a:r>
          </a:p>
        </p:txBody>
      </p:sp>
    </p:spTree>
    <p:extLst>
      <p:ext uri="{BB962C8B-B14F-4D97-AF65-F5344CB8AC3E}">
        <p14:creationId xmlns:p14="http://schemas.microsoft.com/office/powerpoint/2010/main" val="313127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0823"/>
            <a:ext cx="9144000" cy="4381990"/>
          </a:xfrm>
        </p:spPr>
        <p:txBody>
          <a:bodyPr>
            <a:normAutofit/>
          </a:bodyPr>
          <a:lstStyle/>
          <a:p>
            <a:r>
              <a:rPr lang="en-US" sz="4400" dirty="0">
                <a:hlinkClick r:id="rId3"/>
              </a:rPr>
              <a:t>https://www.youtube.com/watch?v=Gs0iwY6YjSk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6103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E81A2-5477-4C53-B66B-A50F36C48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86672"/>
            <a:ext cx="11847871" cy="2651760"/>
          </a:xfrm>
        </p:spPr>
        <p:txBody>
          <a:bodyPr>
            <a:normAutofit/>
          </a:bodyPr>
          <a:lstStyle/>
          <a:p>
            <a:r>
              <a:rPr lang="en-US" sz="5400" dirty="0" err="1"/>
              <a:t>Yaw^ko</a:t>
            </a:r>
            <a:r>
              <a:rPr lang="en-US" sz="5400" dirty="0"/>
              <a:t>!</a:t>
            </a:r>
            <a:br>
              <a:rPr lang="en-US" sz="5400" dirty="0"/>
            </a:br>
            <a:r>
              <a:rPr lang="en-US" sz="5400" dirty="0" err="1"/>
              <a:t>Miigwech</a:t>
            </a:r>
            <a:r>
              <a:rPr lang="en-US" sz="5400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EBCCE-A072-4809-95F6-6C73D062F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6148"/>
            <a:ext cx="9144000" cy="1082939"/>
          </a:xfrm>
        </p:spPr>
        <p:txBody>
          <a:bodyPr/>
          <a:lstStyle/>
          <a:p>
            <a:r>
              <a:rPr lang="en-US" dirty="0"/>
              <a:t>sninham2@oneidanation.org</a:t>
            </a:r>
          </a:p>
        </p:txBody>
      </p:sp>
    </p:spTree>
    <p:extLst>
      <p:ext uri="{BB962C8B-B14F-4D97-AF65-F5344CB8AC3E}">
        <p14:creationId xmlns:p14="http://schemas.microsoft.com/office/powerpoint/2010/main" val="238518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FD72E-C29E-44B1-B51C-F0CAF53D5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3F76C-066A-4AB6-9C4D-2DCC1E681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dirty="0"/>
              <a:t>What is Historical Trauma?</a:t>
            </a:r>
          </a:p>
          <a:p>
            <a:pPr lvl="0"/>
            <a:r>
              <a:rPr lang="en-US" sz="4000" dirty="0"/>
              <a:t>How does Historical Trauma present in the populations we serve?</a:t>
            </a:r>
          </a:p>
          <a:p>
            <a:pPr lvl="0"/>
            <a:r>
              <a:rPr lang="en-US" sz="4000" dirty="0"/>
              <a:t>How culture and community can help in healing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FE315-5CC2-4D16-AD75-B8C77EC49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5" name="Content Placeholder 4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E9D4C9C4-04A8-4779-B25C-29742E8F4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29439"/>
            <a:ext cx="1780728" cy="2999122"/>
          </a:xfrm>
        </p:spPr>
      </p:pic>
      <p:pic>
        <p:nvPicPr>
          <p:cNvPr id="7" name="Picture 6" descr="A picture containing text, outdoor, old, stone&#10;&#10;Description automatically generated">
            <a:extLst>
              <a:ext uri="{FF2B5EF4-FFF2-40B4-BE49-F238E27FC236}">
                <a16:creationId xmlns:a16="http://schemas.microsoft.com/office/drawing/2014/main" id="{4DFFD793-773E-4AD7-BCB2-0F437CC58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68" y="2093494"/>
            <a:ext cx="3157846" cy="2671011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A917F31-4091-4D90-A3C6-C6D1D5D822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274" y="1708653"/>
            <a:ext cx="1740130" cy="41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0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sky, outdoor, grass&#10;&#10;Description automatically generated">
            <a:extLst>
              <a:ext uri="{FF2B5EF4-FFF2-40B4-BE49-F238E27FC236}">
                <a16:creationId xmlns:a16="http://schemas.microsoft.com/office/drawing/2014/main" id="{77974B53-86AD-4A4B-A050-B760D6286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95" y="1803985"/>
            <a:ext cx="2648902" cy="4114800"/>
          </a:xfr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285BAEE-76ED-4196-AE23-27761AAB9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618" y="1045913"/>
            <a:ext cx="3956009" cy="527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28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99400A-8921-4386-8A87-2DC14CB51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Historical Trauma?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12014-9F58-453B-9F1B-5054EA852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5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93DB0E-56DB-4BD0-950F-B0256AE01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Indian Policy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297DBC-FB10-4D38-85DF-39D9C6F495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Contact</a:t>
            </a:r>
          </a:p>
          <a:p>
            <a:r>
              <a:rPr lang="en-US" dirty="0"/>
              <a:t>Removal (1830s-1850s)</a:t>
            </a:r>
          </a:p>
          <a:p>
            <a:r>
              <a:rPr lang="en-US" dirty="0"/>
              <a:t>Allotment and Assimilation Era (1880s-1940s)</a:t>
            </a:r>
          </a:p>
          <a:p>
            <a:r>
              <a:rPr lang="en-US" dirty="0"/>
              <a:t>Boarding Schools (1860s-1960s)</a:t>
            </a:r>
          </a:p>
          <a:p>
            <a:r>
              <a:rPr lang="en-US" dirty="0"/>
              <a:t>Termination and Relocation Era (1940s-1960s)</a:t>
            </a:r>
          </a:p>
          <a:p>
            <a:r>
              <a:rPr lang="en-US" dirty="0"/>
              <a:t>Self-Determination Era (1960s-now)</a:t>
            </a:r>
          </a:p>
          <a:p>
            <a:r>
              <a:rPr lang="en-US" dirty="0"/>
              <a:t>American Indian Religious Freedom Act (1978)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A1E30-6431-4EB5-B648-171C5D216F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4DC392-25E6-4FD8-8F58-5B44C9DC9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989" y="1284941"/>
            <a:ext cx="3228902" cy="428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F1BC2A-D634-46D3-BAD1-8785658B9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1" y="1309293"/>
            <a:ext cx="4432310" cy="44323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E3D1DB-354C-4584-B8D4-8F907A414519}"/>
              </a:ext>
            </a:extLst>
          </p:cNvPr>
          <p:cNvSpPr txBox="1"/>
          <p:nvPr/>
        </p:nvSpPr>
        <p:spPr>
          <a:xfrm>
            <a:off x="5053263" y="793954"/>
            <a:ext cx="67537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>
                <a:solidFill>
                  <a:srgbClr val="12302E"/>
                </a:solidFill>
                <a:effectLst/>
                <a:latin typeface="Open Sans" panose="020B0606030504020204" pitchFamily="34" charset="0"/>
              </a:rPr>
              <a:t>"A great general has said that the only good Indian is a dead one, and that high sanction of his destruction has been an enormous factor in promoting Indian massacres. In a sense, I agree with the sentiment, but only in this: that all the Indian there is in the race should be dead. Kill the Indian in him, and save the man."</a:t>
            </a:r>
            <a:br>
              <a:rPr lang="en-US" sz="2000" dirty="0"/>
            </a:br>
            <a:r>
              <a:rPr lang="en-US" sz="2000" b="0" i="1" dirty="0">
                <a:solidFill>
                  <a:srgbClr val="12302E"/>
                </a:solidFill>
                <a:effectLst/>
                <a:latin typeface="Open Sans" panose="020B0606030504020204" pitchFamily="34" charset="0"/>
              </a:rPr>
              <a:t>— Gen. Richard Henry Pratt</a:t>
            </a: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19B8C8-C383-4462-8D47-F874F9666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061" y="2915102"/>
            <a:ext cx="2691869" cy="35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79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ACCDE2-CC1F-47E2-AD58-2E89C1FC9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Trauma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412E72-4FC5-47D2-9691-0B213F46B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by Maria </a:t>
            </a:r>
            <a:r>
              <a:rPr lang="en-US" dirty="0" err="1"/>
              <a:t>Yellowhorse</a:t>
            </a:r>
            <a:r>
              <a:rPr lang="en-US" dirty="0"/>
              <a:t> Braveheart, PhD (Hunkpapa</a:t>
            </a:r>
            <a:r>
              <a:rPr lang="en-US"/>
              <a:t>/Oglala Lakota) </a:t>
            </a:r>
            <a:r>
              <a:rPr lang="en-US" dirty="0"/>
              <a:t>in the mid-1980’s and has become critical in understanding the impact of colonization on Native populations</a:t>
            </a:r>
          </a:p>
          <a:p>
            <a:r>
              <a:rPr lang="en-US" i="1" dirty="0"/>
              <a:t>Historical trauma </a:t>
            </a:r>
            <a:r>
              <a:rPr lang="en-US" dirty="0"/>
              <a:t>is cumulative emotional and psychological wounding over the lifespan and across generations, emanating from massive group trauma</a:t>
            </a:r>
          </a:p>
          <a:p>
            <a:r>
              <a:rPr lang="en-US" dirty="0"/>
              <a:t>The </a:t>
            </a:r>
            <a:r>
              <a:rPr lang="en-US" i="1" dirty="0"/>
              <a:t>historical trauma response </a:t>
            </a:r>
            <a:r>
              <a:rPr lang="en-US" dirty="0"/>
              <a:t>is a constellation of features in reaction to massive group trauma</a:t>
            </a:r>
          </a:p>
          <a:p>
            <a:pPr lvl="1"/>
            <a:r>
              <a:rPr lang="en-US" dirty="0"/>
              <a:t>This response is observed among Lakota and other Native populations, Jewish Holocaust survivors and descendants, Japanese American internment camp survivors and descendants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4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7CEC35-6EFD-46BD-8F27-47B38E1BA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Historical Trauma Presents in the Populations We Serve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33123B-68D8-4849-90DE-50722FE1DF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0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10145</TotalTime>
  <Words>445</Words>
  <Application>Microsoft Office PowerPoint</Application>
  <PresentationFormat>Widescreen</PresentationFormat>
  <Paragraphs>66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Schoolbook</vt:lpstr>
      <vt:lpstr>Open Sans</vt:lpstr>
      <vt:lpstr>Symbol</vt:lpstr>
      <vt:lpstr>FLOWERS 16X9</vt:lpstr>
      <vt:lpstr>Understanding Historical Trauma in Native Populations</vt:lpstr>
      <vt:lpstr>Objectives </vt:lpstr>
      <vt:lpstr>About Me</vt:lpstr>
      <vt:lpstr>PowerPoint Presentation</vt:lpstr>
      <vt:lpstr>What is Historical Trauma?</vt:lpstr>
      <vt:lpstr>Federal Indian Policy</vt:lpstr>
      <vt:lpstr>PowerPoint Presentation</vt:lpstr>
      <vt:lpstr>Historical Trauma</vt:lpstr>
      <vt:lpstr>How Historical Trauma Presents in the Populations We Serve</vt:lpstr>
      <vt:lpstr>PowerPoint Presentation</vt:lpstr>
      <vt:lpstr>PowerPoint Presentation</vt:lpstr>
      <vt:lpstr>PowerPoint Presentation</vt:lpstr>
      <vt:lpstr>How Culture and Community Can Help in Healing</vt:lpstr>
      <vt:lpstr>PowerPoint Presentation</vt:lpstr>
      <vt:lpstr>Focus on Healing</vt:lpstr>
      <vt:lpstr>Video</vt:lpstr>
      <vt:lpstr>Yaw^ko! Miigwech!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Culturally Responsive Services to Patients</dc:title>
  <dc:creator>Misty Wilkie</dc:creator>
  <cp:lastModifiedBy>Simone A. Ninham</cp:lastModifiedBy>
  <cp:revision>45</cp:revision>
  <cp:lastPrinted>2018-06-01T02:30:28Z</cp:lastPrinted>
  <dcterms:created xsi:type="dcterms:W3CDTF">2018-05-30T17:13:37Z</dcterms:created>
  <dcterms:modified xsi:type="dcterms:W3CDTF">2022-10-05T19:27:03Z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