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8" r:id="rId3"/>
    <p:sldId id="285" r:id="rId4"/>
    <p:sldId id="276" r:id="rId5"/>
    <p:sldId id="288" r:id="rId6"/>
    <p:sldId id="290" r:id="rId7"/>
    <p:sldId id="292" r:id="rId8"/>
    <p:sldId id="289" r:id="rId9"/>
    <p:sldId id="291" r:id="rId10"/>
    <p:sldId id="309" r:id="rId11"/>
    <p:sldId id="293" r:id="rId12"/>
    <p:sldId id="298" r:id="rId13"/>
    <p:sldId id="295" r:id="rId14"/>
    <p:sldId id="304" r:id="rId15"/>
    <p:sldId id="299" r:id="rId16"/>
    <p:sldId id="297" r:id="rId17"/>
    <p:sldId id="296" r:id="rId18"/>
    <p:sldId id="294" r:id="rId19"/>
    <p:sldId id="308" r:id="rId20"/>
    <p:sldId id="301" r:id="rId21"/>
    <p:sldId id="302" r:id="rId22"/>
    <p:sldId id="283" r:id="rId23"/>
    <p:sldId id="310" r:id="rId24"/>
    <p:sldId id="306" r:id="rId25"/>
    <p:sldId id="287" r:id="rId26"/>
    <p:sldId id="303" r:id="rId27"/>
    <p:sldId id="307" r:id="rId28"/>
    <p:sldId id="319" r:id="rId29"/>
    <p:sldId id="259" r:id="rId30"/>
    <p:sldId id="32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userDrawn="1">
          <p15:clr>
            <a:srgbClr val="A4A3A4"/>
          </p15:clr>
        </p15:guide>
        <p15:guide id="3" pos="7680" userDrawn="1">
          <p15:clr>
            <a:srgbClr val="A4A3A4"/>
          </p15:clr>
        </p15:guide>
        <p15:guide id="4" pos="672" userDrawn="1">
          <p15:clr>
            <a:srgbClr val="A4A3A4"/>
          </p15:clr>
        </p15:guide>
        <p15:guide id="5" pos="7008" userDrawn="1">
          <p15:clr>
            <a:srgbClr val="A4A3A4"/>
          </p15:clr>
        </p15:guide>
        <p15:guide id="6" orient="horz" pos="3984" userDrawn="1">
          <p15:clr>
            <a:srgbClr val="A4A3A4"/>
          </p15:clr>
        </p15:guide>
        <p15:guide id="7" pos="7344" userDrawn="1">
          <p15:clr>
            <a:srgbClr val="A4A3A4"/>
          </p15:clr>
        </p15:guide>
        <p15:guide id="8" pos="336" userDrawn="1">
          <p15:clr>
            <a:srgbClr val="A4A3A4"/>
          </p15:clr>
        </p15:guide>
        <p15:guide id="9" orient="horz" pos="336" userDrawn="1">
          <p15:clr>
            <a:srgbClr val="A4A3A4"/>
          </p15:clr>
        </p15:guide>
        <p15:guide id="10" orient="horz" pos="672" userDrawn="1">
          <p15:clr>
            <a:srgbClr val="A4A3A4"/>
          </p15:clr>
        </p15:guide>
        <p15:guide id="11" orient="horz" pos="3648" userDrawn="1">
          <p15:clr>
            <a:srgbClr val="A4A3A4"/>
          </p15:clr>
        </p15:guide>
        <p15:guide id="1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FFEA"/>
    <a:srgbClr val="FF9350"/>
    <a:srgbClr val="6E655D"/>
    <a:srgbClr val="00E700"/>
    <a:srgbClr val="32D17E"/>
    <a:srgbClr val="5A5047"/>
    <a:srgbClr val="BEB4AB"/>
    <a:srgbClr val="DAEE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70"/>
    <p:restoredTop sz="97840"/>
  </p:normalViewPr>
  <p:slideViewPr>
    <p:cSldViewPr snapToObjects="1">
      <p:cViewPr varScale="1">
        <p:scale>
          <a:sx n="112" d="100"/>
          <a:sy n="112" d="100"/>
        </p:scale>
        <p:origin x="252" y="96"/>
      </p:cViewPr>
      <p:guideLst>
        <p:guide orient="horz" pos="2160"/>
        <p:guide/>
        <p:guide pos="7680"/>
        <p:guide pos="672"/>
        <p:guide pos="7008"/>
        <p:guide orient="horz" pos="3984"/>
        <p:guide pos="7344"/>
        <p:guide pos="336"/>
        <p:guide orient="horz" pos="336"/>
        <p:guide orient="horz" pos="672"/>
        <p:guide orient="horz" pos="3648"/>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FF348C-ECCC-BE4E-98BC-FCC07CB18EF5}" type="datetimeFigureOut">
              <a:rPr lang="en-US" smtClean="0"/>
              <a:t>10/4/2022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375158-8E0F-A346-B6FB-90F69FC679D4}" type="slidenum">
              <a:rPr lang="en-US" smtClean="0"/>
              <a:t>‹#›</a:t>
            </a:fld>
            <a:endParaRPr lang="en-US" dirty="0"/>
          </a:p>
        </p:txBody>
      </p:sp>
    </p:spTree>
    <p:extLst>
      <p:ext uri="{BB962C8B-B14F-4D97-AF65-F5344CB8AC3E}">
        <p14:creationId xmlns:p14="http://schemas.microsoft.com/office/powerpoint/2010/main" val="1778407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75158-8E0F-A346-B6FB-90F69FC679D4}" type="slidenum">
              <a:rPr lang="en-US" smtClean="0"/>
              <a:t>1</a:t>
            </a:fld>
            <a:endParaRPr lang="en-US" dirty="0"/>
          </a:p>
        </p:txBody>
      </p:sp>
    </p:spTree>
    <p:extLst>
      <p:ext uri="{BB962C8B-B14F-4D97-AF65-F5344CB8AC3E}">
        <p14:creationId xmlns:p14="http://schemas.microsoft.com/office/powerpoint/2010/main" val="1646190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0E976-9B5E-8C41-8BDB-6C519D11AB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A92D19-F86B-DB4D-92D3-746A7B13E9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7E5F07-055A-1147-B900-FBB9E041BB3E}"/>
              </a:ext>
            </a:extLst>
          </p:cNvPr>
          <p:cNvSpPr>
            <a:spLocks noGrp="1"/>
          </p:cNvSpPr>
          <p:nvPr>
            <p:ph type="dt" sz="half" idx="10"/>
          </p:nvPr>
        </p:nvSpPr>
        <p:spPr/>
        <p:txBody>
          <a:bodyPr/>
          <a:lstStyle/>
          <a:p>
            <a:fld id="{B0504654-3BBD-E946-A049-FD6D6EEB426B}" type="datetimeFigureOut">
              <a:rPr lang="en-US" smtClean="0"/>
              <a:t>10/4/2022</a:t>
            </a:fld>
            <a:endParaRPr lang="en-US" dirty="0"/>
          </a:p>
        </p:txBody>
      </p:sp>
      <p:sp>
        <p:nvSpPr>
          <p:cNvPr id="5" name="Footer Placeholder 4">
            <a:extLst>
              <a:ext uri="{FF2B5EF4-FFF2-40B4-BE49-F238E27FC236}">
                <a16:creationId xmlns:a16="http://schemas.microsoft.com/office/drawing/2014/main" id="{38262501-0A7D-DD4C-A1D0-6E9CD38AD8D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3658E5-8643-0A40-91BB-40422063DF05}"/>
              </a:ext>
            </a:extLst>
          </p:cNvPr>
          <p:cNvSpPr>
            <a:spLocks noGrp="1"/>
          </p:cNvSpPr>
          <p:nvPr>
            <p:ph type="sldNum" sz="quarter" idx="12"/>
          </p:nvPr>
        </p:nvSpPr>
        <p:spPr/>
        <p:txBody>
          <a:bodyPr/>
          <a:lstStyle/>
          <a:p>
            <a:fld id="{3F121B19-703E-FA47-A0E4-3C8806D92B9E}" type="slidenum">
              <a:rPr lang="en-US" smtClean="0"/>
              <a:t>‹#›</a:t>
            </a:fld>
            <a:endParaRPr lang="en-US" dirty="0"/>
          </a:p>
        </p:txBody>
      </p:sp>
    </p:spTree>
    <p:extLst>
      <p:ext uri="{BB962C8B-B14F-4D97-AF65-F5344CB8AC3E}">
        <p14:creationId xmlns:p14="http://schemas.microsoft.com/office/powerpoint/2010/main" val="903408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78E54-4650-6647-8184-218BF43E6E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19854F-122F-7346-96CB-024EE7BD90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2D0FB-C64E-2745-BA64-3A91DFB16A7A}"/>
              </a:ext>
            </a:extLst>
          </p:cNvPr>
          <p:cNvSpPr>
            <a:spLocks noGrp="1"/>
          </p:cNvSpPr>
          <p:nvPr>
            <p:ph type="dt" sz="half" idx="10"/>
          </p:nvPr>
        </p:nvSpPr>
        <p:spPr/>
        <p:txBody>
          <a:bodyPr/>
          <a:lstStyle/>
          <a:p>
            <a:fld id="{B0504654-3BBD-E946-A049-FD6D6EEB426B}" type="datetimeFigureOut">
              <a:rPr lang="en-US" smtClean="0"/>
              <a:t>10/4/2022</a:t>
            </a:fld>
            <a:endParaRPr lang="en-US" dirty="0"/>
          </a:p>
        </p:txBody>
      </p:sp>
      <p:sp>
        <p:nvSpPr>
          <p:cNvPr id="5" name="Footer Placeholder 4">
            <a:extLst>
              <a:ext uri="{FF2B5EF4-FFF2-40B4-BE49-F238E27FC236}">
                <a16:creationId xmlns:a16="http://schemas.microsoft.com/office/drawing/2014/main" id="{C33C4D0F-B905-7A4C-A857-6E515274E2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913A52-4FE3-F246-9AA3-155BF557215E}"/>
              </a:ext>
            </a:extLst>
          </p:cNvPr>
          <p:cNvSpPr>
            <a:spLocks noGrp="1"/>
          </p:cNvSpPr>
          <p:nvPr>
            <p:ph type="sldNum" sz="quarter" idx="12"/>
          </p:nvPr>
        </p:nvSpPr>
        <p:spPr/>
        <p:txBody>
          <a:bodyPr/>
          <a:lstStyle/>
          <a:p>
            <a:fld id="{3F121B19-703E-FA47-A0E4-3C8806D92B9E}" type="slidenum">
              <a:rPr lang="en-US" smtClean="0"/>
              <a:t>‹#›</a:t>
            </a:fld>
            <a:endParaRPr lang="en-US" dirty="0"/>
          </a:p>
        </p:txBody>
      </p:sp>
    </p:spTree>
    <p:extLst>
      <p:ext uri="{BB962C8B-B14F-4D97-AF65-F5344CB8AC3E}">
        <p14:creationId xmlns:p14="http://schemas.microsoft.com/office/powerpoint/2010/main" val="2240758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894FCE-212A-3446-B64D-4730B3039A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638076-DD72-7F4E-9E3E-D355A3609C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7363B0-A14F-9F42-BFA3-AF80F991F563}"/>
              </a:ext>
            </a:extLst>
          </p:cNvPr>
          <p:cNvSpPr>
            <a:spLocks noGrp="1"/>
          </p:cNvSpPr>
          <p:nvPr>
            <p:ph type="dt" sz="half" idx="10"/>
          </p:nvPr>
        </p:nvSpPr>
        <p:spPr/>
        <p:txBody>
          <a:bodyPr/>
          <a:lstStyle/>
          <a:p>
            <a:fld id="{B0504654-3BBD-E946-A049-FD6D6EEB426B}" type="datetimeFigureOut">
              <a:rPr lang="en-US" smtClean="0"/>
              <a:t>10/4/2022</a:t>
            </a:fld>
            <a:endParaRPr lang="en-US" dirty="0"/>
          </a:p>
        </p:txBody>
      </p:sp>
      <p:sp>
        <p:nvSpPr>
          <p:cNvPr id="5" name="Footer Placeholder 4">
            <a:extLst>
              <a:ext uri="{FF2B5EF4-FFF2-40B4-BE49-F238E27FC236}">
                <a16:creationId xmlns:a16="http://schemas.microsoft.com/office/drawing/2014/main" id="{4B1E3286-5ED8-884B-B69F-E6915A9185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B7D2E6-56C5-F04B-B0B4-520833D8B59E}"/>
              </a:ext>
            </a:extLst>
          </p:cNvPr>
          <p:cNvSpPr>
            <a:spLocks noGrp="1"/>
          </p:cNvSpPr>
          <p:nvPr>
            <p:ph type="sldNum" sz="quarter" idx="12"/>
          </p:nvPr>
        </p:nvSpPr>
        <p:spPr/>
        <p:txBody>
          <a:bodyPr/>
          <a:lstStyle/>
          <a:p>
            <a:fld id="{3F121B19-703E-FA47-A0E4-3C8806D92B9E}" type="slidenum">
              <a:rPr lang="en-US" smtClean="0"/>
              <a:t>‹#›</a:t>
            </a:fld>
            <a:endParaRPr lang="en-US" dirty="0"/>
          </a:p>
        </p:txBody>
      </p:sp>
    </p:spTree>
    <p:extLst>
      <p:ext uri="{BB962C8B-B14F-4D97-AF65-F5344CB8AC3E}">
        <p14:creationId xmlns:p14="http://schemas.microsoft.com/office/powerpoint/2010/main" val="785353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06AB4-B48A-BE4B-A400-0970B67D06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36D3A3-E14E-204A-A7E5-C70BE9341E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429419-E7F4-794F-962E-842B408C9378}"/>
              </a:ext>
            </a:extLst>
          </p:cNvPr>
          <p:cNvSpPr>
            <a:spLocks noGrp="1"/>
          </p:cNvSpPr>
          <p:nvPr>
            <p:ph type="dt" sz="half" idx="10"/>
          </p:nvPr>
        </p:nvSpPr>
        <p:spPr/>
        <p:txBody>
          <a:bodyPr/>
          <a:lstStyle/>
          <a:p>
            <a:fld id="{B0504654-3BBD-E946-A049-FD6D6EEB426B}" type="datetimeFigureOut">
              <a:rPr lang="en-US" smtClean="0"/>
              <a:t>10/4/2022</a:t>
            </a:fld>
            <a:endParaRPr lang="en-US" dirty="0"/>
          </a:p>
        </p:txBody>
      </p:sp>
      <p:sp>
        <p:nvSpPr>
          <p:cNvPr id="5" name="Footer Placeholder 4">
            <a:extLst>
              <a:ext uri="{FF2B5EF4-FFF2-40B4-BE49-F238E27FC236}">
                <a16:creationId xmlns:a16="http://schemas.microsoft.com/office/drawing/2014/main" id="{5915A697-A4E7-C146-8DD1-FB758BF9545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39A44A4-3B7B-7042-9CA4-CE9CF88C5E1B}"/>
              </a:ext>
            </a:extLst>
          </p:cNvPr>
          <p:cNvSpPr>
            <a:spLocks noGrp="1"/>
          </p:cNvSpPr>
          <p:nvPr>
            <p:ph type="sldNum" sz="quarter" idx="12"/>
          </p:nvPr>
        </p:nvSpPr>
        <p:spPr/>
        <p:txBody>
          <a:bodyPr/>
          <a:lstStyle/>
          <a:p>
            <a:fld id="{3F121B19-703E-FA47-A0E4-3C8806D92B9E}" type="slidenum">
              <a:rPr lang="en-US" smtClean="0"/>
              <a:t>‹#›</a:t>
            </a:fld>
            <a:endParaRPr lang="en-US" dirty="0"/>
          </a:p>
        </p:txBody>
      </p:sp>
    </p:spTree>
    <p:extLst>
      <p:ext uri="{BB962C8B-B14F-4D97-AF65-F5344CB8AC3E}">
        <p14:creationId xmlns:p14="http://schemas.microsoft.com/office/powerpoint/2010/main" val="903903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1E326-50A3-3E4D-884E-852862DBCF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460ABB-AAC9-BF41-893C-ABBE791CA9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BFDA1C-B32E-8345-B56F-A573D32BF5B7}"/>
              </a:ext>
            </a:extLst>
          </p:cNvPr>
          <p:cNvSpPr>
            <a:spLocks noGrp="1"/>
          </p:cNvSpPr>
          <p:nvPr>
            <p:ph type="dt" sz="half" idx="10"/>
          </p:nvPr>
        </p:nvSpPr>
        <p:spPr/>
        <p:txBody>
          <a:bodyPr/>
          <a:lstStyle/>
          <a:p>
            <a:fld id="{B0504654-3BBD-E946-A049-FD6D6EEB426B}" type="datetimeFigureOut">
              <a:rPr lang="en-US" smtClean="0"/>
              <a:t>10/4/2022</a:t>
            </a:fld>
            <a:endParaRPr lang="en-US" dirty="0"/>
          </a:p>
        </p:txBody>
      </p:sp>
      <p:sp>
        <p:nvSpPr>
          <p:cNvPr id="5" name="Footer Placeholder 4">
            <a:extLst>
              <a:ext uri="{FF2B5EF4-FFF2-40B4-BE49-F238E27FC236}">
                <a16:creationId xmlns:a16="http://schemas.microsoft.com/office/drawing/2014/main" id="{94F4DBFD-B035-E64A-A703-203961BA6F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FD4AD27-CC3D-B845-B55A-B3F6D09107CA}"/>
              </a:ext>
            </a:extLst>
          </p:cNvPr>
          <p:cNvSpPr>
            <a:spLocks noGrp="1"/>
          </p:cNvSpPr>
          <p:nvPr>
            <p:ph type="sldNum" sz="quarter" idx="12"/>
          </p:nvPr>
        </p:nvSpPr>
        <p:spPr/>
        <p:txBody>
          <a:bodyPr/>
          <a:lstStyle/>
          <a:p>
            <a:fld id="{3F121B19-703E-FA47-A0E4-3C8806D92B9E}" type="slidenum">
              <a:rPr lang="en-US" smtClean="0"/>
              <a:t>‹#›</a:t>
            </a:fld>
            <a:endParaRPr lang="en-US" dirty="0"/>
          </a:p>
        </p:txBody>
      </p:sp>
    </p:spTree>
    <p:extLst>
      <p:ext uri="{BB962C8B-B14F-4D97-AF65-F5344CB8AC3E}">
        <p14:creationId xmlns:p14="http://schemas.microsoft.com/office/powerpoint/2010/main" val="206271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44809-11F2-5446-88D4-427B07FB9F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E7C45B-6E13-F142-9678-02E7E2534B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5792B2-4A3F-8446-8D66-B766A9097D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DD6D4C-2E48-6644-8FDB-A638ED795023}"/>
              </a:ext>
            </a:extLst>
          </p:cNvPr>
          <p:cNvSpPr>
            <a:spLocks noGrp="1"/>
          </p:cNvSpPr>
          <p:nvPr>
            <p:ph type="dt" sz="half" idx="10"/>
          </p:nvPr>
        </p:nvSpPr>
        <p:spPr/>
        <p:txBody>
          <a:bodyPr/>
          <a:lstStyle/>
          <a:p>
            <a:fld id="{B0504654-3BBD-E946-A049-FD6D6EEB426B}" type="datetimeFigureOut">
              <a:rPr lang="en-US" smtClean="0"/>
              <a:t>10/4/2022</a:t>
            </a:fld>
            <a:endParaRPr lang="en-US" dirty="0"/>
          </a:p>
        </p:txBody>
      </p:sp>
      <p:sp>
        <p:nvSpPr>
          <p:cNvPr id="6" name="Footer Placeholder 5">
            <a:extLst>
              <a:ext uri="{FF2B5EF4-FFF2-40B4-BE49-F238E27FC236}">
                <a16:creationId xmlns:a16="http://schemas.microsoft.com/office/drawing/2014/main" id="{45CE919C-462F-FC4C-8236-933A126CA2F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4B69DEA-971D-3140-955C-13924CCC5104}"/>
              </a:ext>
            </a:extLst>
          </p:cNvPr>
          <p:cNvSpPr>
            <a:spLocks noGrp="1"/>
          </p:cNvSpPr>
          <p:nvPr>
            <p:ph type="sldNum" sz="quarter" idx="12"/>
          </p:nvPr>
        </p:nvSpPr>
        <p:spPr/>
        <p:txBody>
          <a:bodyPr/>
          <a:lstStyle/>
          <a:p>
            <a:fld id="{3F121B19-703E-FA47-A0E4-3C8806D92B9E}" type="slidenum">
              <a:rPr lang="en-US" smtClean="0"/>
              <a:t>‹#›</a:t>
            </a:fld>
            <a:endParaRPr lang="en-US" dirty="0"/>
          </a:p>
        </p:txBody>
      </p:sp>
    </p:spTree>
    <p:extLst>
      <p:ext uri="{BB962C8B-B14F-4D97-AF65-F5344CB8AC3E}">
        <p14:creationId xmlns:p14="http://schemas.microsoft.com/office/powerpoint/2010/main" val="3441356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BE47E-274D-5F47-B2DB-7CDA20E262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45CE06-F8EB-9F4A-86E4-25F04AB7D2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A5DDDF-4E0B-3F44-838E-93109AA0D2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AB03F7-5EE1-6841-9DAB-228B79475E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E1E304-99DA-3346-889D-8CD2C52F7E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7B92C4-F519-2746-A175-9F50449E9ACF}"/>
              </a:ext>
            </a:extLst>
          </p:cNvPr>
          <p:cNvSpPr>
            <a:spLocks noGrp="1"/>
          </p:cNvSpPr>
          <p:nvPr>
            <p:ph type="dt" sz="half" idx="10"/>
          </p:nvPr>
        </p:nvSpPr>
        <p:spPr/>
        <p:txBody>
          <a:bodyPr/>
          <a:lstStyle/>
          <a:p>
            <a:fld id="{B0504654-3BBD-E946-A049-FD6D6EEB426B}" type="datetimeFigureOut">
              <a:rPr lang="en-US" smtClean="0"/>
              <a:t>10/4/2022</a:t>
            </a:fld>
            <a:endParaRPr lang="en-US" dirty="0"/>
          </a:p>
        </p:txBody>
      </p:sp>
      <p:sp>
        <p:nvSpPr>
          <p:cNvPr id="8" name="Footer Placeholder 7">
            <a:extLst>
              <a:ext uri="{FF2B5EF4-FFF2-40B4-BE49-F238E27FC236}">
                <a16:creationId xmlns:a16="http://schemas.microsoft.com/office/drawing/2014/main" id="{C6E50534-08AA-0048-90EF-E05473D583E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8D71FB4-4CD2-6D40-87EF-C2ADC743F09D}"/>
              </a:ext>
            </a:extLst>
          </p:cNvPr>
          <p:cNvSpPr>
            <a:spLocks noGrp="1"/>
          </p:cNvSpPr>
          <p:nvPr>
            <p:ph type="sldNum" sz="quarter" idx="12"/>
          </p:nvPr>
        </p:nvSpPr>
        <p:spPr/>
        <p:txBody>
          <a:bodyPr/>
          <a:lstStyle/>
          <a:p>
            <a:fld id="{3F121B19-703E-FA47-A0E4-3C8806D92B9E}" type="slidenum">
              <a:rPr lang="en-US" smtClean="0"/>
              <a:t>‹#›</a:t>
            </a:fld>
            <a:endParaRPr lang="en-US" dirty="0"/>
          </a:p>
        </p:txBody>
      </p:sp>
    </p:spTree>
    <p:extLst>
      <p:ext uri="{BB962C8B-B14F-4D97-AF65-F5344CB8AC3E}">
        <p14:creationId xmlns:p14="http://schemas.microsoft.com/office/powerpoint/2010/main" val="745351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FC89F-0A9F-F34F-828D-3CC0339188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AB3E00-A528-EB4E-AFEF-D8F63341B3C2}"/>
              </a:ext>
            </a:extLst>
          </p:cNvPr>
          <p:cNvSpPr>
            <a:spLocks noGrp="1"/>
          </p:cNvSpPr>
          <p:nvPr>
            <p:ph type="dt" sz="half" idx="10"/>
          </p:nvPr>
        </p:nvSpPr>
        <p:spPr/>
        <p:txBody>
          <a:bodyPr/>
          <a:lstStyle/>
          <a:p>
            <a:fld id="{B0504654-3BBD-E946-A049-FD6D6EEB426B}" type="datetimeFigureOut">
              <a:rPr lang="en-US" smtClean="0"/>
              <a:t>10/4/2022</a:t>
            </a:fld>
            <a:endParaRPr lang="en-US" dirty="0"/>
          </a:p>
        </p:txBody>
      </p:sp>
      <p:sp>
        <p:nvSpPr>
          <p:cNvPr id="4" name="Footer Placeholder 3">
            <a:extLst>
              <a:ext uri="{FF2B5EF4-FFF2-40B4-BE49-F238E27FC236}">
                <a16:creationId xmlns:a16="http://schemas.microsoft.com/office/drawing/2014/main" id="{69EC5029-C291-334C-A817-FBE2146B7FF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4D53A42-399F-B342-ACCC-BB9411915EB8}"/>
              </a:ext>
            </a:extLst>
          </p:cNvPr>
          <p:cNvSpPr>
            <a:spLocks noGrp="1"/>
          </p:cNvSpPr>
          <p:nvPr>
            <p:ph type="sldNum" sz="quarter" idx="12"/>
          </p:nvPr>
        </p:nvSpPr>
        <p:spPr/>
        <p:txBody>
          <a:bodyPr/>
          <a:lstStyle/>
          <a:p>
            <a:fld id="{3F121B19-703E-FA47-A0E4-3C8806D92B9E}" type="slidenum">
              <a:rPr lang="en-US" smtClean="0"/>
              <a:t>‹#›</a:t>
            </a:fld>
            <a:endParaRPr lang="en-US" dirty="0"/>
          </a:p>
        </p:txBody>
      </p:sp>
    </p:spTree>
    <p:extLst>
      <p:ext uri="{BB962C8B-B14F-4D97-AF65-F5344CB8AC3E}">
        <p14:creationId xmlns:p14="http://schemas.microsoft.com/office/powerpoint/2010/main" val="3906713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3C90CC-DA0F-F147-8DF2-66EEB2586575}"/>
              </a:ext>
            </a:extLst>
          </p:cNvPr>
          <p:cNvSpPr>
            <a:spLocks noGrp="1"/>
          </p:cNvSpPr>
          <p:nvPr>
            <p:ph type="dt" sz="half" idx="10"/>
          </p:nvPr>
        </p:nvSpPr>
        <p:spPr/>
        <p:txBody>
          <a:bodyPr/>
          <a:lstStyle/>
          <a:p>
            <a:fld id="{B0504654-3BBD-E946-A049-FD6D6EEB426B}" type="datetimeFigureOut">
              <a:rPr lang="en-US" smtClean="0"/>
              <a:t>10/4/2022</a:t>
            </a:fld>
            <a:endParaRPr lang="en-US" dirty="0"/>
          </a:p>
        </p:txBody>
      </p:sp>
      <p:sp>
        <p:nvSpPr>
          <p:cNvPr id="3" name="Footer Placeholder 2">
            <a:extLst>
              <a:ext uri="{FF2B5EF4-FFF2-40B4-BE49-F238E27FC236}">
                <a16:creationId xmlns:a16="http://schemas.microsoft.com/office/drawing/2014/main" id="{DEF69C82-C4DE-CA40-9B0C-C1412BFDDF9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60B7804-4770-224D-9518-660CFCE52A36}"/>
              </a:ext>
            </a:extLst>
          </p:cNvPr>
          <p:cNvSpPr>
            <a:spLocks noGrp="1"/>
          </p:cNvSpPr>
          <p:nvPr>
            <p:ph type="sldNum" sz="quarter" idx="12"/>
          </p:nvPr>
        </p:nvSpPr>
        <p:spPr/>
        <p:txBody>
          <a:bodyPr/>
          <a:lstStyle/>
          <a:p>
            <a:fld id="{3F121B19-703E-FA47-A0E4-3C8806D92B9E}" type="slidenum">
              <a:rPr lang="en-US" smtClean="0"/>
              <a:t>‹#›</a:t>
            </a:fld>
            <a:endParaRPr lang="en-US" dirty="0"/>
          </a:p>
        </p:txBody>
      </p:sp>
    </p:spTree>
    <p:extLst>
      <p:ext uri="{BB962C8B-B14F-4D97-AF65-F5344CB8AC3E}">
        <p14:creationId xmlns:p14="http://schemas.microsoft.com/office/powerpoint/2010/main" val="656463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48EFE-D6A4-DF43-80C1-AA98652285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CE2C0F-98C3-4F4C-B97C-F0DD732531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B73FF5-5195-4244-A0FB-FBD7B3E768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5C6E81-71CD-5442-B73C-348AEDB98176}"/>
              </a:ext>
            </a:extLst>
          </p:cNvPr>
          <p:cNvSpPr>
            <a:spLocks noGrp="1"/>
          </p:cNvSpPr>
          <p:nvPr>
            <p:ph type="dt" sz="half" idx="10"/>
          </p:nvPr>
        </p:nvSpPr>
        <p:spPr/>
        <p:txBody>
          <a:bodyPr/>
          <a:lstStyle/>
          <a:p>
            <a:fld id="{B0504654-3BBD-E946-A049-FD6D6EEB426B}" type="datetimeFigureOut">
              <a:rPr lang="en-US" smtClean="0"/>
              <a:t>10/4/2022</a:t>
            </a:fld>
            <a:endParaRPr lang="en-US" dirty="0"/>
          </a:p>
        </p:txBody>
      </p:sp>
      <p:sp>
        <p:nvSpPr>
          <p:cNvPr id="6" name="Footer Placeholder 5">
            <a:extLst>
              <a:ext uri="{FF2B5EF4-FFF2-40B4-BE49-F238E27FC236}">
                <a16:creationId xmlns:a16="http://schemas.microsoft.com/office/drawing/2014/main" id="{F2BB9072-D720-544D-9D00-647C71255B5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B454D6-64F3-DF46-86EE-3A7DC0D05864}"/>
              </a:ext>
            </a:extLst>
          </p:cNvPr>
          <p:cNvSpPr>
            <a:spLocks noGrp="1"/>
          </p:cNvSpPr>
          <p:nvPr>
            <p:ph type="sldNum" sz="quarter" idx="12"/>
          </p:nvPr>
        </p:nvSpPr>
        <p:spPr/>
        <p:txBody>
          <a:bodyPr/>
          <a:lstStyle/>
          <a:p>
            <a:fld id="{3F121B19-703E-FA47-A0E4-3C8806D92B9E}" type="slidenum">
              <a:rPr lang="en-US" smtClean="0"/>
              <a:t>‹#›</a:t>
            </a:fld>
            <a:endParaRPr lang="en-US" dirty="0"/>
          </a:p>
        </p:txBody>
      </p:sp>
    </p:spTree>
    <p:extLst>
      <p:ext uri="{BB962C8B-B14F-4D97-AF65-F5344CB8AC3E}">
        <p14:creationId xmlns:p14="http://schemas.microsoft.com/office/powerpoint/2010/main" val="1217409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0DCDE-7B62-2D49-ADFD-B7058792DE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42CBD6-042F-9945-8BC1-498A2B6F1D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D710A75-BE2C-2B4D-96E1-55125A0B91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E3F06D-FFE0-B64F-A3E7-0E5B37AF3FAC}"/>
              </a:ext>
            </a:extLst>
          </p:cNvPr>
          <p:cNvSpPr>
            <a:spLocks noGrp="1"/>
          </p:cNvSpPr>
          <p:nvPr>
            <p:ph type="dt" sz="half" idx="10"/>
          </p:nvPr>
        </p:nvSpPr>
        <p:spPr/>
        <p:txBody>
          <a:bodyPr/>
          <a:lstStyle/>
          <a:p>
            <a:fld id="{B0504654-3BBD-E946-A049-FD6D6EEB426B}" type="datetimeFigureOut">
              <a:rPr lang="en-US" smtClean="0"/>
              <a:t>10/4/2022</a:t>
            </a:fld>
            <a:endParaRPr lang="en-US" dirty="0"/>
          </a:p>
        </p:txBody>
      </p:sp>
      <p:sp>
        <p:nvSpPr>
          <p:cNvPr id="6" name="Footer Placeholder 5">
            <a:extLst>
              <a:ext uri="{FF2B5EF4-FFF2-40B4-BE49-F238E27FC236}">
                <a16:creationId xmlns:a16="http://schemas.microsoft.com/office/drawing/2014/main" id="{096A65C6-CE34-9D4A-9CE3-B6951FE2955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7D38352-3B35-6446-A114-5D0AAFB07868}"/>
              </a:ext>
            </a:extLst>
          </p:cNvPr>
          <p:cNvSpPr>
            <a:spLocks noGrp="1"/>
          </p:cNvSpPr>
          <p:nvPr>
            <p:ph type="sldNum" sz="quarter" idx="12"/>
          </p:nvPr>
        </p:nvSpPr>
        <p:spPr/>
        <p:txBody>
          <a:bodyPr/>
          <a:lstStyle/>
          <a:p>
            <a:fld id="{3F121B19-703E-FA47-A0E4-3C8806D92B9E}" type="slidenum">
              <a:rPr lang="en-US" smtClean="0"/>
              <a:t>‹#›</a:t>
            </a:fld>
            <a:endParaRPr lang="en-US" dirty="0"/>
          </a:p>
        </p:txBody>
      </p:sp>
    </p:spTree>
    <p:extLst>
      <p:ext uri="{BB962C8B-B14F-4D97-AF65-F5344CB8AC3E}">
        <p14:creationId xmlns:p14="http://schemas.microsoft.com/office/powerpoint/2010/main" val="233262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EA1AD5-AA51-6F4F-A930-66E8D23A17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388BB9-746C-D24F-95AA-C5878F45B7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F1DD20-59CF-3B46-8DE7-921D065EDC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04654-3BBD-E946-A049-FD6D6EEB426B}" type="datetimeFigureOut">
              <a:rPr lang="en-US" smtClean="0"/>
              <a:t>10/4/2022</a:t>
            </a:fld>
            <a:endParaRPr lang="en-US" dirty="0"/>
          </a:p>
        </p:txBody>
      </p:sp>
      <p:sp>
        <p:nvSpPr>
          <p:cNvPr id="5" name="Footer Placeholder 4">
            <a:extLst>
              <a:ext uri="{FF2B5EF4-FFF2-40B4-BE49-F238E27FC236}">
                <a16:creationId xmlns:a16="http://schemas.microsoft.com/office/drawing/2014/main" id="{6124BCB8-A2ED-A545-8779-A7BE6D5CD6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552E45F-DD57-5F47-BD18-B746E697D1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121B19-703E-FA47-A0E4-3C8806D92B9E}" type="slidenum">
              <a:rPr lang="en-US" smtClean="0"/>
              <a:t>‹#›</a:t>
            </a:fld>
            <a:endParaRPr lang="en-US" dirty="0"/>
          </a:p>
        </p:txBody>
      </p:sp>
    </p:spTree>
    <p:extLst>
      <p:ext uri="{BB962C8B-B14F-4D97-AF65-F5344CB8AC3E}">
        <p14:creationId xmlns:p14="http://schemas.microsoft.com/office/powerpoint/2010/main" val="3427296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hyperlink" Target="https://www.academia.edu/download/41441253/Moderating_Probation_and_Parole_Officer_20160122-4434-141xcms.pdf" TargetMode="External"/><Relationship Id="rId3" Type="http://schemas.openxmlformats.org/officeDocument/2006/relationships/hyperlink" Target="https://www.researchgate.net/profile/Patrick-Kennealy/publication/221733072_Firm_Fair_and_Caring_Officer-Offender_Relationships_Protect_Against_Supervision_Failure/links/0912f51128869d9697000000/Firm-Fair-and-Caring-Officer-Offender-Relationships-Protect-Against-Supervision-Failure.pdf" TargetMode="External"/><Relationship Id="rId7" Type="http://schemas.openxmlformats.org/officeDocument/2006/relationships/hyperlink" Target="https://doi.org/10.1177/0306624X03257765" TargetMode="External"/><Relationship Id="rId2" Type="http://schemas.openxmlformats.org/officeDocument/2006/relationships/hyperlink" Target="https://www.ndci.org/sites/default/files/nadcp/Mono9.QualityImprovement2.pdf" TargetMode="External"/><Relationship Id="rId1" Type="http://schemas.openxmlformats.org/officeDocument/2006/relationships/slideLayout" Target="../slideLayouts/slideLayout6.xml"/><Relationship Id="rId6" Type="http://schemas.openxmlformats.org/officeDocument/2006/relationships/hyperlink" Target="https://www.researchgate.net/profile/Edward-Latessa/publication/247261746_Probation_Officers'_Roles_in_Intensive_Supervision_Surveillance_Versus_Treatment/links/5acb7fbda6fdcc8bfc85f5cf/Probation-Officers-Roles-in-Intensive-Supervision-Surveillance-Versus-Treatment.pdf" TargetMode="External"/><Relationship Id="rId5" Type="http://schemas.openxmlformats.org/officeDocument/2006/relationships/hyperlink" Target="https://www.researchgate.net/profile/Ros-Burnett/publication/247755710_The_place_of_the_officer-offender_relationship_in_assisting_offenders_to_desist_from_crime/links/542c54c30cf29bbc126ce721/The-place-of-the-officer-offender-relationship-in-assisting-offenders-to-desist-from-crime.pdf" TargetMode="External"/><Relationship Id="rId10" Type="http://schemas.openxmlformats.org/officeDocument/2006/relationships/image" Target="../media/image2.png"/><Relationship Id="rId4" Type="http://schemas.openxmlformats.org/officeDocument/2006/relationships/hyperlink" Target="https://www.researchgate.net/profile/Devon-Polaschek/publication/5762663_Assessing_Relationship_Quality_in_Mandated_Community_Treatment_Blending_Care_With_Control/links/0fcfd510c6e0acfdf1000000/Assessing-Relationship-Quality-in-Mandated-Community-Treatment-Blending-Care-With-Control.pdf" TargetMode="External"/><Relationship Id="rId9" Type="http://schemas.openxmlformats.org/officeDocument/2006/relationships/hyperlink" Target="https://www.ndci.org/wp-content/uploads/CourtingNewSolutions.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hyperlink" Target="https://ncvc.dspacedirect.org/bitstream/handle/20.500.11990/3657/3347.pdf?sequence=1&amp;isAllowed=y" TargetMode="External"/><Relationship Id="rId3" Type="http://schemas.openxmlformats.org/officeDocument/2006/relationships/hyperlink" Target="https://slideplayer.com/slide/11975943/" TargetMode="External"/><Relationship Id="rId7" Type="http://schemas.openxmlformats.org/officeDocument/2006/relationships/hyperlink" Target="https://globcci.org/wp-content/uploads/2021/07/Adult-Probation-Officer-Attitudes-Toward-Evidence-Based-Practice-in-the-U.S.-2018.pdf" TargetMode="External"/><Relationship Id="rId2" Type="http://schemas.openxmlformats.org/officeDocument/2006/relationships/hyperlink" Target="https://doi.org/10.1080/23774657.2018.1538710" TargetMode="External"/><Relationship Id="rId1" Type="http://schemas.openxmlformats.org/officeDocument/2006/relationships/slideLayout" Target="../slideLayouts/slideLayout6.xml"/><Relationship Id="rId6" Type="http://schemas.openxmlformats.org/officeDocument/2006/relationships/hyperlink" Target="https://www.google.com/url?sa=t&amp;rct=j&amp;q=&amp;esrc=s&amp;source=web&amp;cd=&amp;cad=rja&amp;uact=8&amp;ved=2ahUKEwi4l-ippMn6AhXiATQIHfBBDo4QFnoECAkQAQ&amp;url=https%3A%2F%2Fwww.jcjc.pa.gov%2FPublications%2FDocuments%2FFour_Core_Competencies_Bench_Card.pdf&amp;usg=AOvVaw0gkju2LHKJCQ2NDg48_YPu" TargetMode="External"/><Relationship Id="rId11" Type="http://schemas.openxmlformats.org/officeDocument/2006/relationships/image" Target="../media/image2.png"/><Relationship Id="rId5" Type="http://schemas.openxmlformats.org/officeDocument/2006/relationships/hyperlink" Target="https://doi.org/10.1016/j.jsat.2011.11.004" TargetMode="External"/><Relationship Id="rId10" Type="http://schemas.openxmlformats.org/officeDocument/2006/relationships/hyperlink" Target="s_Board_of_Probation_Parole_An_assessment_of_offenders" TargetMode="External"/><Relationship Id="rId4" Type="http://schemas.openxmlformats.org/officeDocument/2006/relationships/hyperlink" Target="https://www.ndci.org/wp-content/uploads/BehaviorModification101forDrugCourts.pdf" TargetMode="External"/><Relationship Id="rId9" Type="http://schemas.openxmlformats.org/officeDocument/2006/relationships/hyperlink" Target="https://core.ac.uk/download/pdf/231063778.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able, indoor&#10;&#10;Description automatically generated">
            <a:extLst>
              <a:ext uri="{FF2B5EF4-FFF2-40B4-BE49-F238E27FC236}">
                <a16:creationId xmlns:a16="http://schemas.microsoft.com/office/drawing/2014/main" id="{67B00B82-0155-3D4C-BEE3-C4F0DB85FC4B}"/>
              </a:ext>
            </a:extLst>
          </p:cNvPr>
          <p:cNvPicPr>
            <a:picLocks noChangeAspect="1"/>
          </p:cNvPicPr>
          <p:nvPr/>
        </p:nvPicPr>
        <p:blipFill rotWithShape="1">
          <a:blip r:embed="rId3">
            <a:alphaModFix/>
            <a:duotone>
              <a:prstClr val="black"/>
              <a:srgbClr val="FF9350">
                <a:tint val="45000"/>
                <a:satMod val="400000"/>
              </a:srgbClr>
            </a:duotone>
          </a:blip>
          <a:srcRect l="7089" t="26950" r="17293" b="9220"/>
          <a:stretch/>
        </p:blipFill>
        <p:spPr>
          <a:xfrm>
            <a:off x="0" y="1"/>
            <a:ext cx="12192000" cy="6857999"/>
          </a:xfrm>
          <a:prstGeom prst="rect">
            <a:avLst/>
          </a:prstGeom>
        </p:spPr>
      </p:pic>
      <p:sp>
        <p:nvSpPr>
          <p:cNvPr id="4" name="Title 3">
            <a:extLst>
              <a:ext uri="{FF2B5EF4-FFF2-40B4-BE49-F238E27FC236}">
                <a16:creationId xmlns:a16="http://schemas.microsoft.com/office/drawing/2014/main" id="{B6057E97-3BB3-5942-BEE1-57294F55B451}"/>
              </a:ext>
            </a:extLst>
          </p:cNvPr>
          <p:cNvSpPr>
            <a:spLocks noGrp="1"/>
          </p:cNvSpPr>
          <p:nvPr>
            <p:ph type="ctrTitle"/>
          </p:nvPr>
        </p:nvSpPr>
        <p:spPr>
          <a:xfrm>
            <a:off x="975360" y="1122363"/>
            <a:ext cx="9692640" cy="2306637"/>
          </a:xfrm>
        </p:spPr>
        <p:txBody>
          <a:bodyPr>
            <a:normAutofit/>
          </a:bodyPr>
          <a:lstStyle/>
          <a:p>
            <a:pPr algn="l"/>
            <a:r>
              <a:rPr lang="en-US" sz="8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Managing the Dual Role of Case Managers</a:t>
            </a:r>
            <a:endParaRPr lang="en-US" sz="8000" b="1" dirty="0">
              <a:solidFill>
                <a:schemeClr val="bg1"/>
              </a:solidFill>
              <a:latin typeface="Domine" panose="02040503040403060204" pitchFamily="18" charset="0"/>
            </a:endParaRPr>
          </a:p>
        </p:txBody>
      </p:sp>
      <p:cxnSp>
        <p:nvCxnSpPr>
          <p:cNvPr id="9" name="Straight Connector 8">
            <a:extLst>
              <a:ext uri="{FF2B5EF4-FFF2-40B4-BE49-F238E27FC236}">
                <a16:creationId xmlns:a16="http://schemas.microsoft.com/office/drawing/2014/main" id="{AD932A3D-E5EC-A449-BBE3-8717683D30DE}"/>
              </a:ext>
            </a:extLst>
          </p:cNvPr>
          <p:cNvCxnSpPr>
            <a:cxnSpLocks/>
          </p:cNvCxnSpPr>
          <p:nvPr/>
        </p:nvCxnSpPr>
        <p:spPr>
          <a:xfrm>
            <a:off x="1066800" y="3429000"/>
            <a:ext cx="5105400" cy="0"/>
          </a:xfrm>
          <a:prstGeom prst="line">
            <a:avLst/>
          </a:prstGeom>
          <a:ln w="57150">
            <a:solidFill>
              <a:schemeClr val="bg1"/>
            </a:solidFill>
          </a:ln>
        </p:spPr>
        <p:style>
          <a:lnRef idx="3">
            <a:schemeClr val="accent6"/>
          </a:lnRef>
          <a:fillRef idx="0">
            <a:schemeClr val="accent6"/>
          </a:fillRef>
          <a:effectRef idx="2">
            <a:schemeClr val="accent6"/>
          </a:effectRef>
          <a:fontRef idx="minor">
            <a:schemeClr val="tx1"/>
          </a:fontRef>
        </p:style>
      </p:cxnSp>
      <p:pic>
        <p:nvPicPr>
          <p:cNvPr id="3" name="Picture 2" descr="Logo&#10;&#10;Description automatically generated with medium confidence">
            <a:extLst>
              <a:ext uri="{FF2B5EF4-FFF2-40B4-BE49-F238E27FC236}">
                <a16:creationId xmlns:a16="http://schemas.microsoft.com/office/drawing/2014/main" id="{664E0ACA-9CCA-614A-836A-E468AF333B28}"/>
              </a:ext>
            </a:extLst>
          </p:cNvPr>
          <p:cNvPicPr>
            <a:picLocks noChangeAspect="1"/>
          </p:cNvPicPr>
          <p:nvPr/>
        </p:nvPicPr>
        <p:blipFill>
          <a:blip r:embed="rId4"/>
          <a:stretch>
            <a:fillRect/>
          </a:stretch>
        </p:blipFill>
        <p:spPr>
          <a:xfrm>
            <a:off x="8382000" y="5276967"/>
            <a:ext cx="3313357" cy="742833"/>
          </a:xfrm>
          <a:prstGeom prst="rect">
            <a:avLst/>
          </a:prstGeom>
        </p:spPr>
      </p:pic>
    </p:spTree>
    <p:extLst>
      <p:ext uri="{BB962C8B-B14F-4D97-AF65-F5344CB8AC3E}">
        <p14:creationId xmlns:p14="http://schemas.microsoft.com/office/powerpoint/2010/main" val="2889060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D6F3EB4-61A3-5345-ABB1-871A4DA9BB7F}"/>
              </a:ext>
            </a:extLst>
          </p:cNvPr>
          <p:cNvSpPr/>
          <p:nvPr/>
        </p:nvSpPr>
        <p:spPr>
          <a:xfrm>
            <a:off x="533400" y="533400"/>
            <a:ext cx="11125200" cy="5791200"/>
          </a:xfrm>
          <a:prstGeom prst="rect">
            <a:avLst/>
          </a:prstGeom>
          <a:solidFill>
            <a:srgbClr val="6E655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35A206-7619-0F48-92BC-F938D8FE28B1}"/>
              </a:ext>
            </a:extLst>
          </p:cNvPr>
          <p:cNvSpPr>
            <a:spLocks noGrp="1"/>
          </p:cNvSpPr>
          <p:nvPr>
            <p:ph type="title"/>
          </p:nvPr>
        </p:nvSpPr>
        <p:spPr>
          <a:xfrm>
            <a:off x="990600" y="1709739"/>
            <a:ext cx="10356850" cy="1719262"/>
          </a:xfrm>
        </p:spPr>
        <p:txBody>
          <a:bodyPr>
            <a:normAutofit/>
          </a:bodyPr>
          <a:lstStyle/>
          <a:p>
            <a:r>
              <a:rPr lang="en-US" sz="4500" dirty="0">
                <a:solidFill>
                  <a:srgbClr val="FF9350"/>
                </a:solidFill>
                <a:latin typeface="Domine" panose="02040503040403060204" pitchFamily="18" charset="0"/>
              </a:rPr>
              <a:t>Final Thought</a:t>
            </a:r>
          </a:p>
        </p:txBody>
      </p:sp>
      <p:sp>
        <p:nvSpPr>
          <p:cNvPr id="10" name="Text Placeholder 2">
            <a:extLst>
              <a:ext uri="{FF2B5EF4-FFF2-40B4-BE49-F238E27FC236}">
                <a16:creationId xmlns:a16="http://schemas.microsoft.com/office/drawing/2014/main" id="{CB1B63A3-E5E5-8246-BE6A-985353CEF7B6}"/>
              </a:ext>
            </a:extLst>
          </p:cNvPr>
          <p:cNvSpPr>
            <a:spLocks noGrp="1"/>
          </p:cNvSpPr>
          <p:nvPr>
            <p:ph type="body" idx="1"/>
          </p:nvPr>
        </p:nvSpPr>
        <p:spPr>
          <a:xfrm>
            <a:off x="990600" y="3581400"/>
            <a:ext cx="10356850" cy="2432044"/>
          </a:xfrm>
        </p:spPr>
        <p:txBody>
          <a:bodyPr/>
          <a:lstStyle/>
          <a:p>
            <a:r>
              <a:rPr lang="en-US" dirty="0">
                <a:solidFill>
                  <a:srgbClr val="5A5047"/>
                </a:solidFill>
                <a:latin typeface="Source Sans Pro" panose="020B0503030403020204" pitchFamily="34" charset="77"/>
              </a:rPr>
              <a:t>“The evidence upon which we have drawn all concludes that any positive impact which correctional measures can have upon offenders [sic] will rely heavily upon the personal relationship with the various staff with whom they interact.”</a:t>
            </a:r>
          </a:p>
          <a:p>
            <a:r>
              <a:rPr lang="en-US" dirty="0">
                <a:solidFill>
                  <a:srgbClr val="5A5047"/>
                </a:solidFill>
                <a:latin typeface="Source Sans Pro" panose="020B0503030403020204" pitchFamily="34" charset="77"/>
              </a:rPr>
              <a:t>Dowden &amp; Andrews 2004</a:t>
            </a:r>
            <a:endParaRPr lang="en-US" dirty="0">
              <a:solidFill>
                <a:schemeClr val="tx1"/>
              </a:solidFill>
              <a:latin typeface="Source Sans Pro" panose="020B0503030403020204" pitchFamily="34" charset="77"/>
            </a:endParaRPr>
          </a:p>
        </p:txBody>
      </p:sp>
      <p:pic>
        <p:nvPicPr>
          <p:cNvPr id="8" name="Picture 7" descr="Logo&#10;&#10;Description automatically generated with medium confidence">
            <a:extLst>
              <a:ext uri="{FF2B5EF4-FFF2-40B4-BE49-F238E27FC236}">
                <a16:creationId xmlns:a16="http://schemas.microsoft.com/office/drawing/2014/main" id="{7A3C1A9A-DA5A-6342-B54A-64F211A1DD53}"/>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5B2E00B6-AA91-604A-AE5B-FBF13F7D7541}"/>
              </a:ext>
            </a:extLst>
          </p:cNvPr>
          <p:cNvPicPr>
            <a:picLocks noChangeAspect="1"/>
          </p:cNvPicPr>
          <p:nvPr/>
        </p:nvPicPr>
        <p:blipFill rotWithShape="1">
          <a:blip r:embed="rId3">
            <a:alphaModFix amt="21000"/>
          </a:blip>
          <a:srcRect l="38125" r="27834"/>
          <a:stretch/>
        </p:blipFill>
        <p:spPr>
          <a:xfrm>
            <a:off x="533399" y="533399"/>
            <a:ext cx="11658601" cy="4584768"/>
          </a:xfrm>
          <a:prstGeom prst="rect">
            <a:avLst/>
          </a:prstGeom>
        </p:spPr>
      </p:pic>
    </p:spTree>
    <p:extLst>
      <p:ext uri="{BB962C8B-B14F-4D97-AF65-F5344CB8AC3E}">
        <p14:creationId xmlns:p14="http://schemas.microsoft.com/office/powerpoint/2010/main" val="2642131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D6F3EB4-61A3-5345-ABB1-871A4DA9BB7F}"/>
              </a:ext>
            </a:extLst>
          </p:cNvPr>
          <p:cNvSpPr/>
          <p:nvPr/>
        </p:nvSpPr>
        <p:spPr>
          <a:xfrm>
            <a:off x="533400" y="533400"/>
            <a:ext cx="11125200" cy="5791200"/>
          </a:xfrm>
          <a:prstGeom prst="rect">
            <a:avLst/>
          </a:prstGeom>
          <a:solidFill>
            <a:srgbClr val="6E655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35A206-7619-0F48-92BC-F938D8FE28B1}"/>
              </a:ext>
            </a:extLst>
          </p:cNvPr>
          <p:cNvSpPr>
            <a:spLocks noGrp="1"/>
          </p:cNvSpPr>
          <p:nvPr>
            <p:ph type="title"/>
          </p:nvPr>
        </p:nvSpPr>
        <p:spPr>
          <a:xfrm>
            <a:off x="990600" y="1709739"/>
            <a:ext cx="10356850" cy="1719262"/>
          </a:xfrm>
        </p:spPr>
        <p:txBody>
          <a:bodyPr>
            <a:normAutofit/>
          </a:bodyPr>
          <a:lstStyle/>
          <a:p>
            <a:r>
              <a:rPr lang="en-US" sz="4500" dirty="0">
                <a:solidFill>
                  <a:srgbClr val="FF9350"/>
                </a:solidFill>
                <a:latin typeface="Domine" panose="02040503040403060204" pitchFamily="18" charset="0"/>
              </a:rPr>
              <a:t>Objective 2</a:t>
            </a:r>
          </a:p>
        </p:txBody>
      </p:sp>
      <p:sp>
        <p:nvSpPr>
          <p:cNvPr id="10" name="Text Placeholder 2">
            <a:extLst>
              <a:ext uri="{FF2B5EF4-FFF2-40B4-BE49-F238E27FC236}">
                <a16:creationId xmlns:a16="http://schemas.microsoft.com/office/drawing/2014/main" id="{CB1B63A3-E5E5-8246-BE6A-985353CEF7B6}"/>
              </a:ext>
            </a:extLst>
          </p:cNvPr>
          <p:cNvSpPr>
            <a:spLocks noGrp="1"/>
          </p:cNvSpPr>
          <p:nvPr>
            <p:ph type="body" idx="1"/>
          </p:nvPr>
        </p:nvSpPr>
        <p:spPr>
          <a:xfrm>
            <a:off x="990600" y="3581400"/>
            <a:ext cx="10356850" cy="2432044"/>
          </a:xfrm>
        </p:spPr>
        <p:txBody>
          <a:bodyPr/>
          <a:lstStyle/>
          <a:p>
            <a:r>
              <a:rPr lang="en-US" dirty="0">
                <a:solidFill>
                  <a:schemeClr val="tx1"/>
                </a:solidFill>
                <a:latin typeface="Source Sans Pro" panose="020B0503030403020204" pitchFamily="34" charset="77"/>
              </a:rPr>
              <a:t>Participants will discuss strategies to hold clients accountable without harming their working relationship</a:t>
            </a:r>
          </a:p>
          <a:p>
            <a:endParaRPr lang="en-US" dirty="0">
              <a:solidFill>
                <a:schemeClr val="tx1"/>
              </a:solidFill>
              <a:latin typeface="Source Sans Pro" panose="020B0503030403020204" pitchFamily="34" charset="77"/>
            </a:endParaRPr>
          </a:p>
        </p:txBody>
      </p:sp>
      <p:pic>
        <p:nvPicPr>
          <p:cNvPr id="8" name="Picture 7" descr="Logo&#10;&#10;Description automatically generated with medium confidence">
            <a:extLst>
              <a:ext uri="{FF2B5EF4-FFF2-40B4-BE49-F238E27FC236}">
                <a16:creationId xmlns:a16="http://schemas.microsoft.com/office/drawing/2014/main" id="{7A3C1A9A-DA5A-6342-B54A-64F211A1DD53}"/>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5B2E00B6-AA91-604A-AE5B-FBF13F7D7541}"/>
              </a:ext>
            </a:extLst>
          </p:cNvPr>
          <p:cNvPicPr>
            <a:picLocks noChangeAspect="1"/>
          </p:cNvPicPr>
          <p:nvPr/>
        </p:nvPicPr>
        <p:blipFill rotWithShape="1">
          <a:blip r:embed="rId3">
            <a:alphaModFix amt="21000"/>
          </a:blip>
          <a:srcRect l="38125" r="27834"/>
          <a:stretch/>
        </p:blipFill>
        <p:spPr>
          <a:xfrm>
            <a:off x="533399" y="533399"/>
            <a:ext cx="11658601" cy="4584768"/>
          </a:xfrm>
          <a:prstGeom prst="rect">
            <a:avLst/>
          </a:prstGeom>
        </p:spPr>
      </p:pic>
    </p:spTree>
    <p:extLst>
      <p:ext uri="{BB962C8B-B14F-4D97-AF65-F5344CB8AC3E}">
        <p14:creationId xmlns:p14="http://schemas.microsoft.com/office/powerpoint/2010/main" val="999461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D6F3EB4-61A3-5345-ABB1-871A4DA9BB7F}"/>
              </a:ext>
            </a:extLst>
          </p:cNvPr>
          <p:cNvSpPr/>
          <p:nvPr/>
        </p:nvSpPr>
        <p:spPr>
          <a:xfrm>
            <a:off x="533400" y="533400"/>
            <a:ext cx="11125200" cy="5791200"/>
          </a:xfrm>
          <a:prstGeom prst="rect">
            <a:avLst/>
          </a:prstGeom>
          <a:solidFill>
            <a:srgbClr val="6E655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35A206-7619-0F48-92BC-F938D8FE28B1}"/>
              </a:ext>
            </a:extLst>
          </p:cNvPr>
          <p:cNvSpPr>
            <a:spLocks noGrp="1"/>
          </p:cNvSpPr>
          <p:nvPr>
            <p:ph type="title"/>
          </p:nvPr>
        </p:nvSpPr>
        <p:spPr>
          <a:xfrm>
            <a:off x="990600" y="1709739"/>
            <a:ext cx="10356850" cy="1719262"/>
          </a:xfrm>
        </p:spPr>
        <p:txBody>
          <a:bodyPr>
            <a:normAutofit/>
          </a:bodyPr>
          <a:lstStyle/>
          <a:p>
            <a:r>
              <a:rPr lang="en-US" sz="4500" dirty="0">
                <a:solidFill>
                  <a:srgbClr val="FF9350"/>
                </a:solidFill>
                <a:latin typeface="Domine" panose="02040503040403060204" pitchFamily="18" charset="0"/>
              </a:rPr>
              <a:t>Make a List</a:t>
            </a:r>
          </a:p>
        </p:txBody>
      </p:sp>
      <p:sp>
        <p:nvSpPr>
          <p:cNvPr id="10" name="Text Placeholder 2">
            <a:extLst>
              <a:ext uri="{FF2B5EF4-FFF2-40B4-BE49-F238E27FC236}">
                <a16:creationId xmlns:a16="http://schemas.microsoft.com/office/drawing/2014/main" id="{CB1B63A3-E5E5-8246-BE6A-985353CEF7B6}"/>
              </a:ext>
            </a:extLst>
          </p:cNvPr>
          <p:cNvSpPr>
            <a:spLocks noGrp="1"/>
          </p:cNvSpPr>
          <p:nvPr>
            <p:ph type="body" idx="1"/>
          </p:nvPr>
        </p:nvSpPr>
        <p:spPr>
          <a:xfrm>
            <a:off x="990600" y="3581400"/>
            <a:ext cx="10356850" cy="2432044"/>
          </a:xfrm>
        </p:spPr>
        <p:txBody>
          <a:bodyPr/>
          <a:lstStyle/>
          <a:p>
            <a:r>
              <a:rPr lang="en-US" dirty="0">
                <a:solidFill>
                  <a:srgbClr val="5A5047"/>
                </a:solidFill>
              </a:rPr>
              <a:t>At your table make a list of strategies or techniques that may help a case manger use accountability measures (punishment, response to behaviors, surveillance) without harming rapport or professional alliance</a:t>
            </a:r>
          </a:p>
          <a:p>
            <a:endParaRPr lang="en-US" dirty="0">
              <a:solidFill>
                <a:srgbClr val="5A5047"/>
              </a:solidFill>
            </a:endParaRPr>
          </a:p>
          <a:p>
            <a:r>
              <a:rPr lang="en-US" dirty="0">
                <a:solidFill>
                  <a:srgbClr val="5A5047"/>
                </a:solidFill>
              </a:rPr>
              <a:t>As we go through the slides, cross off any that are mentioned. We will ask for the remaining ideas at the end of this section.</a:t>
            </a:r>
            <a:endParaRPr lang="en-US" dirty="0">
              <a:solidFill>
                <a:schemeClr val="tx1"/>
              </a:solidFill>
            </a:endParaRPr>
          </a:p>
        </p:txBody>
      </p:sp>
      <p:pic>
        <p:nvPicPr>
          <p:cNvPr id="8" name="Picture 7" descr="Logo&#10;&#10;Description automatically generated with medium confidence">
            <a:extLst>
              <a:ext uri="{FF2B5EF4-FFF2-40B4-BE49-F238E27FC236}">
                <a16:creationId xmlns:a16="http://schemas.microsoft.com/office/drawing/2014/main" id="{7A3C1A9A-DA5A-6342-B54A-64F211A1DD53}"/>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5B2E00B6-AA91-604A-AE5B-FBF13F7D7541}"/>
              </a:ext>
            </a:extLst>
          </p:cNvPr>
          <p:cNvPicPr>
            <a:picLocks noChangeAspect="1"/>
          </p:cNvPicPr>
          <p:nvPr/>
        </p:nvPicPr>
        <p:blipFill rotWithShape="1">
          <a:blip r:embed="rId3">
            <a:alphaModFix amt="21000"/>
          </a:blip>
          <a:srcRect l="38125" r="27834"/>
          <a:stretch/>
        </p:blipFill>
        <p:spPr>
          <a:xfrm>
            <a:off x="533399" y="533399"/>
            <a:ext cx="11658601" cy="4584768"/>
          </a:xfrm>
          <a:prstGeom prst="rect">
            <a:avLst/>
          </a:prstGeom>
        </p:spPr>
      </p:pic>
    </p:spTree>
    <p:extLst>
      <p:ext uri="{BB962C8B-B14F-4D97-AF65-F5344CB8AC3E}">
        <p14:creationId xmlns:p14="http://schemas.microsoft.com/office/powerpoint/2010/main" val="1280628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608D701-406B-4C45-AE36-2624F08FAB33}"/>
              </a:ext>
            </a:extLst>
          </p:cNvPr>
          <p:cNvSpPr/>
          <p:nvPr/>
        </p:nvSpPr>
        <p:spPr>
          <a:xfrm>
            <a:off x="533400" y="533400"/>
            <a:ext cx="11125200" cy="5791200"/>
          </a:xfrm>
          <a:prstGeom prst="rect">
            <a:avLst/>
          </a:prstGeom>
          <a:solidFill>
            <a:srgbClr val="6E655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Set Clear expectations</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5A5047"/>
            </a:solidFill>
          </a:ln>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DF476784-9185-9645-BAEE-ABBD278539BF}"/>
              </a:ext>
            </a:extLst>
          </p:cNvPr>
          <p:cNvSpPr txBox="1"/>
          <p:nvPr/>
        </p:nvSpPr>
        <p:spPr>
          <a:xfrm>
            <a:off x="990600" y="1828799"/>
            <a:ext cx="10210800" cy="4343399"/>
          </a:xfrm>
          <a:prstGeom prst="rect">
            <a:avLst/>
          </a:prstGeom>
          <a:noFill/>
        </p:spPr>
        <p:txBody>
          <a:bodyPr wrap="square" numCol="1" spcCol="182880" rtlCol="0">
            <a:noAutofit/>
          </a:bodyPr>
          <a:lstStyle/>
          <a:p>
            <a:pPr marL="457200" indent="-457200" fontAlgn="t">
              <a:spcAft>
                <a:spcPts val="600"/>
              </a:spcAft>
              <a:buFont typeface="Arial" panose="020B0604020202020204" pitchFamily="34" charset="0"/>
              <a:buChar char="•"/>
            </a:pPr>
            <a:r>
              <a:rPr lang="en-US" sz="2400" dirty="0">
                <a:solidFill>
                  <a:srgbClr val="5A5047"/>
                </a:solidFill>
                <a:latin typeface="Source Sans Pro" panose="020B0503030403020204" pitchFamily="34" charset="0"/>
                <a:ea typeface="Source Sans Pro" panose="020B0503030403020204" pitchFamily="34" charset="0"/>
              </a:rPr>
              <a:t>Explicitly explain expectations/target behaviors AND consequences</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0"/>
                <a:ea typeface="Source Sans Pro" panose="020B0503030403020204" pitchFamily="34" charset="0"/>
              </a:rPr>
              <a:t>“Right now, we are focused on making sure you show up and get started on the right foot. If you miss appointments, we will look at time management exercises, increasing your reporting schedule, or look into using GPS. If you are on time for the next 3 appointments in a row you can get a pull from the fishbowl – you’ll also get a big round of applause from me! Does that goal and the reward work for you?”</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0"/>
                <a:ea typeface="Source Sans Pro" panose="020B0503030403020204" pitchFamily="34" charset="0"/>
              </a:rPr>
              <a:t>Get client buy-in for goals and rewards</a:t>
            </a:r>
          </a:p>
          <a:p>
            <a:pPr marL="457200" indent="-457200" fontAlgn="t">
              <a:spcAft>
                <a:spcPts val="600"/>
              </a:spcAft>
              <a:buFont typeface="Arial" panose="020B0604020202020204" pitchFamily="34" charset="0"/>
              <a:buChar char="•"/>
            </a:pPr>
            <a:r>
              <a:rPr lang="en-US" sz="2400" dirty="0">
                <a:solidFill>
                  <a:srgbClr val="5A5047"/>
                </a:solidFill>
                <a:latin typeface="Source Sans Pro" panose="020B0503030403020204" pitchFamily="34" charset="0"/>
                <a:ea typeface="Source Sans Pro" panose="020B0503030403020204" pitchFamily="34" charset="0"/>
              </a:rPr>
              <a:t>Explain the dual role of the case manager up front</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0"/>
                <a:ea typeface="Source Sans Pro" panose="020B0503030403020204" pitchFamily="34" charset="0"/>
              </a:rPr>
              <a:t>“I want you to be successful. On one hand, my job is to hold you accountable to the rules and to making progress in the program. On the other hand, I am also here to listen, to help, and support you.”</a:t>
            </a:r>
          </a:p>
          <a:p>
            <a:pPr marL="457200" indent="-457200" fontAlgn="t">
              <a:spcAft>
                <a:spcPts val="600"/>
              </a:spcAft>
              <a:buFont typeface="Arial" panose="020B0604020202020204" pitchFamily="34" charset="0"/>
              <a:buChar char="•"/>
            </a:pPr>
            <a:endParaRPr lang="en-US" sz="2200" dirty="0">
              <a:solidFill>
                <a:srgbClr val="5A5047"/>
              </a:solidFill>
              <a:latin typeface="Source Sans Pro" panose="020B0503030403020204" pitchFamily="34" charset="0"/>
              <a:ea typeface="Source Sans Pro" panose="020B0503030403020204" pitchFamily="34" charset="0"/>
            </a:endParaRPr>
          </a:p>
          <a:p>
            <a:pPr marL="914400" lvl="1" indent="-457200" fontAlgn="t">
              <a:spcAft>
                <a:spcPts val="600"/>
              </a:spcAft>
              <a:buFont typeface="Arial" panose="020B0604020202020204" pitchFamily="34" charset="0"/>
              <a:buChar char="•"/>
            </a:pPr>
            <a:endParaRPr lang="en-US" sz="2200" dirty="0">
              <a:solidFill>
                <a:srgbClr val="5A5047"/>
              </a:solidFill>
              <a:latin typeface="Source Sans Pro" panose="020B0503030403020204" pitchFamily="34" charset="0"/>
              <a:ea typeface="Source Sans Pro" panose="020B0503030403020204" pitchFamily="34" charset="0"/>
            </a:endParaRPr>
          </a:p>
          <a:p>
            <a:pPr marL="457200" indent="-457200" fontAlgn="t">
              <a:spcAft>
                <a:spcPts val="600"/>
              </a:spcAft>
              <a:buFont typeface="Arial" panose="020B0604020202020204" pitchFamily="34" charset="0"/>
              <a:buChar char="•"/>
            </a:pPr>
            <a:endParaRPr lang="en-US" sz="2800" dirty="0">
              <a:solidFill>
                <a:srgbClr val="5A5047"/>
              </a:solidFill>
              <a:latin typeface="Source Sans Pro" panose="020B0503030403020204" pitchFamily="34" charset="77"/>
            </a:endParaRPr>
          </a:p>
        </p:txBody>
      </p:sp>
      <p:pic>
        <p:nvPicPr>
          <p:cNvPr id="11" name="Picture 10" descr="Logo&#10;&#10;Description automatically generated with medium confidence">
            <a:extLst>
              <a:ext uri="{FF2B5EF4-FFF2-40B4-BE49-F238E27FC236}">
                <a16:creationId xmlns:a16="http://schemas.microsoft.com/office/drawing/2014/main" id="{27E1F159-ABE0-AC46-A55B-AE2FF0A8D5A5}"/>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spTree>
    <p:extLst>
      <p:ext uri="{BB962C8B-B14F-4D97-AF65-F5344CB8AC3E}">
        <p14:creationId xmlns:p14="http://schemas.microsoft.com/office/powerpoint/2010/main" val="250058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608D701-406B-4C45-AE36-2624F08FAB33}"/>
              </a:ext>
            </a:extLst>
          </p:cNvPr>
          <p:cNvSpPr/>
          <p:nvPr/>
        </p:nvSpPr>
        <p:spPr>
          <a:xfrm>
            <a:off x="533400" y="533400"/>
            <a:ext cx="11125200" cy="5791200"/>
          </a:xfrm>
          <a:prstGeom prst="rect">
            <a:avLst/>
          </a:prstGeom>
          <a:solidFill>
            <a:srgbClr val="6E655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Set Clear expectations</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5A5047"/>
            </a:solidFill>
          </a:ln>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DF476784-9185-9645-BAEE-ABBD278539BF}"/>
              </a:ext>
            </a:extLst>
          </p:cNvPr>
          <p:cNvSpPr txBox="1"/>
          <p:nvPr/>
        </p:nvSpPr>
        <p:spPr>
          <a:xfrm>
            <a:off x="990600" y="1828799"/>
            <a:ext cx="10210800" cy="4343399"/>
          </a:xfrm>
          <a:prstGeom prst="rect">
            <a:avLst/>
          </a:prstGeom>
          <a:noFill/>
        </p:spPr>
        <p:txBody>
          <a:bodyPr wrap="square" numCol="1" spcCol="182880" rtlCol="0">
            <a:noAutofit/>
          </a:bodyPr>
          <a:lstStyle/>
          <a:p>
            <a:pPr marL="457200" indent="-457200" fontAlgn="t">
              <a:spcAft>
                <a:spcPts val="600"/>
              </a:spcAft>
              <a:buFont typeface="Arial" panose="020B0604020202020204" pitchFamily="34" charset="0"/>
              <a:buChar char="•"/>
            </a:pPr>
            <a:r>
              <a:rPr lang="en-US" sz="2000" dirty="0">
                <a:solidFill>
                  <a:srgbClr val="5A5047"/>
                </a:solidFill>
                <a:latin typeface="Source Sans Pro" panose="020B0503030403020204" pitchFamily="34" charset="0"/>
                <a:ea typeface="Source Sans Pro" panose="020B0503030403020204" pitchFamily="34" charset="0"/>
              </a:rPr>
              <a:t>Explain the reason for the sanction and deliver a therapeutic response</a:t>
            </a:r>
          </a:p>
          <a:p>
            <a:pPr marL="914400" lvl="1" indent="-457200" fontAlgn="t">
              <a:spcAft>
                <a:spcPts val="600"/>
              </a:spcAft>
              <a:buFont typeface="Arial" panose="020B0604020202020204" pitchFamily="34" charset="0"/>
              <a:buChar char="•"/>
            </a:pPr>
            <a:r>
              <a:rPr lang="en-US" sz="2000" dirty="0">
                <a:solidFill>
                  <a:srgbClr val="5A5047"/>
                </a:solidFill>
                <a:latin typeface="Source Sans Pro" panose="020B0503030403020204" pitchFamily="34" charset="0"/>
                <a:ea typeface="Source Sans Pro" panose="020B0503030403020204" pitchFamily="34" charset="0"/>
              </a:rPr>
              <a:t>“You were absent from treatment. Attending treatment is one of the big goals you are working on. To hold you accountable, the judge is going to see you on Thursday and you won’t earn points for this week. In my role to help and support you, we will work directly on some problem solving so you can avoid any more missed treatment appointments. Can you think of anything else you and I can do that would help you prevent any more problems in this area?”</a:t>
            </a:r>
          </a:p>
          <a:p>
            <a:pPr marL="914400" lvl="1" indent="-457200" fontAlgn="t">
              <a:spcAft>
                <a:spcPts val="600"/>
              </a:spcAft>
              <a:buFont typeface="Arial" panose="020B0604020202020204" pitchFamily="34" charset="0"/>
              <a:buChar char="•"/>
            </a:pPr>
            <a:r>
              <a:rPr lang="en-US" sz="2000" dirty="0">
                <a:solidFill>
                  <a:srgbClr val="5A5047"/>
                </a:solidFill>
                <a:latin typeface="Source Sans Pro" panose="020B0503030403020204" pitchFamily="34" charset="0"/>
                <a:ea typeface="Source Sans Pro" panose="020B0503030403020204" pitchFamily="34" charset="0"/>
              </a:rPr>
              <a:t>If the client doesn’t agree with the outcome be respectful but explain the reasoning that was used</a:t>
            </a:r>
          </a:p>
          <a:p>
            <a:pPr marL="1371600" lvl="2" indent="-457200" fontAlgn="t">
              <a:spcAft>
                <a:spcPts val="600"/>
              </a:spcAft>
              <a:buFont typeface="Arial" panose="020B0604020202020204" pitchFamily="34" charset="0"/>
              <a:buChar char="•"/>
            </a:pPr>
            <a:r>
              <a:rPr lang="en-US" sz="2000" dirty="0">
                <a:solidFill>
                  <a:srgbClr val="5A5047"/>
                </a:solidFill>
                <a:latin typeface="Source Sans Pro" panose="020B0503030403020204" pitchFamily="34" charset="0"/>
                <a:ea typeface="Source Sans Pro" panose="020B0503030403020204" pitchFamily="34" charset="0"/>
              </a:rPr>
              <a:t>Focus on moving past the present situation using a solution focused perspective</a:t>
            </a:r>
          </a:p>
          <a:p>
            <a:pPr marL="1828800" lvl="3" indent="-457200" fontAlgn="t">
              <a:spcAft>
                <a:spcPts val="600"/>
              </a:spcAft>
              <a:buFont typeface="Arial" panose="020B0604020202020204" pitchFamily="34" charset="0"/>
              <a:buChar char="•"/>
            </a:pPr>
            <a:r>
              <a:rPr lang="en-US" sz="2000" dirty="0">
                <a:solidFill>
                  <a:srgbClr val="5A5047"/>
                </a:solidFill>
                <a:latin typeface="Source Sans Pro" panose="020B0503030403020204" pitchFamily="34" charset="0"/>
                <a:ea typeface="Source Sans Pro" panose="020B0503030403020204" pitchFamily="34" charset="0"/>
              </a:rPr>
              <a:t>How will you rectify the current situation</a:t>
            </a:r>
          </a:p>
          <a:p>
            <a:pPr marL="1828800" lvl="3" indent="-457200" fontAlgn="t">
              <a:spcAft>
                <a:spcPts val="600"/>
              </a:spcAft>
              <a:buFont typeface="Arial" panose="020B0604020202020204" pitchFamily="34" charset="0"/>
              <a:buChar char="•"/>
            </a:pPr>
            <a:r>
              <a:rPr lang="en-US" sz="2000" dirty="0">
                <a:solidFill>
                  <a:srgbClr val="5A5047"/>
                </a:solidFill>
                <a:latin typeface="Source Sans Pro" panose="020B0503030403020204" pitchFamily="34" charset="0"/>
                <a:ea typeface="Source Sans Pro" panose="020B0503030403020204" pitchFamily="34" charset="0"/>
              </a:rPr>
              <a:t>How will we prevent this in the future</a:t>
            </a:r>
          </a:p>
          <a:p>
            <a:pPr marL="1828800" lvl="3" indent="-457200" fontAlgn="t">
              <a:spcAft>
                <a:spcPts val="600"/>
              </a:spcAft>
              <a:buFont typeface="Arial" panose="020B0604020202020204" pitchFamily="34" charset="0"/>
              <a:buChar char="•"/>
            </a:pPr>
            <a:r>
              <a:rPr lang="en-US" sz="2000" dirty="0">
                <a:solidFill>
                  <a:srgbClr val="5A5047"/>
                </a:solidFill>
                <a:latin typeface="Source Sans Pro" panose="020B0503030403020204" pitchFamily="34" charset="0"/>
                <a:ea typeface="Source Sans Pro" panose="020B0503030403020204" pitchFamily="34" charset="0"/>
              </a:rPr>
              <a:t>What rewards will you gain by changing the behavior</a:t>
            </a:r>
          </a:p>
          <a:p>
            <a:pPr marL="457200" indent="-457200" fontAlgn="t">
              <a:spcAft>
                <a:spcPts val="600"/>
              </a:spcAft>
              <a:buFont typeface="Arial" panose="020B0604020202020204" pitchFamily="34" charset="0"/>
              <a:buChar char="•"/>
            </a:pPr>
            <a:endParaRPr lang="en-US" sz="2800" dirty="0">
              <a:solidFill>
                <a:srgbClr val="5A5047"/>
              </a:solidFill>
              <a:latin typeface="Source Sans Pro" panose="020B0503030403020204" pitchFamily="34" charset="77"/>
            </a:endParaRPr>
          </a:p>
        </p:txBody>
      </p:sp>
      <p:pic>
        <p:nvPicPr>
          <p:cNvPr id="11" name="Picture 10" descr="Logo&#10;&#10;Description automatically generated with medium confidence">
            <a:extLst>
              <a:ext uri="{FF2B5EF4-FFF2-40B4-BE49-F238E27FC236}">
                <a16:creationId xmlns:a16="http://schemas.microsoft.com/office/drawing/2014/main" id="{27E1F159-ABE0-AC46-A55B-AE2FF0A8D5A5}"/>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sp>
        <p:nvSpPr>
          <p:cNvPr id="4" name="Arrow: Left 3">
            <a:extLst>
              <a:ext uri="{FF2B5EF4-FFF2-40B4-BE49-F238E27FC236}">
                <a16:creationId xmlns:a16="http://schemas.microsoft.com/office/drawing/2014/main" id="{9E229329-407D-9853-D7B6-D692757836F0}"/>
              </a:ext>
            </a:extLst>
          </p:cNvPr>
          <p:cNvSpPr/>
          <p:nvPr/>
        </p:nvSpPr>
        <p:spPr>
          <a:xfrm>
            <a:off x="7391400" y="5334000"/>
            <a:ext cx="3505200" cy="609581"/>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Leverage strengths</a:t>
            </a:r>
          </a:p>
        </p:txBody>
      </p:sp>
    </p:spTree>
    <p:extLst>
      <p:ext uri="{BB962C8B-B14F-4D97-AF65-F5344CB8AC3E}">
        <p14:creationId xmlns:p14="http://schemas.microsoft.com/office/powerpoint/2010/main" val="59237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D6F3EB4-61A3-5345-ABB1-871A4DA9BB7F}"/>
              </a:ext>
            </a:extLst>
          </p:cNvPr>
          <p:cNvSpPr/>
          <p:nvPr/>
        </p:nvSpPr>
        <p:spPr>
          <a:xfrm>
            <a:off x="533400" y="533400"/>
            <a:ext cx="11125200" cy="5791200"/>
          </a:xfrm>
          <a:prstGeom prst="rect">
            <a:avLst/>
          </a:prstGeom>
          <a:solidFill>
            <a:srgbClr val="6E655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35A206-7619-0F48-92BC-F938D8FE28B1}"/>
              </a:ext>
            </a:extLst>
          </p:cNvPr>
          <p:cNvSpPr>
            <a:spLocks noGrp="1"/>
          </p:cNvSpPr>
          <p:nvPr>
            <p:ph type="title"/>
          </p:nvPr>
        </p:nvSpPr>
        <p:spPr>
          <a:xfrm>
            <a:off x="990600" y="1709738"/>
            <a:ext cx="10356850" cy="4386261"/>
          </a:xfrm>
        </p:spPr>
        <p:txBody>
          <a:bodyPr>
            <a:normAutofit fontScale="90000"/>
          </a:bodyPr>
          <a:lstStyle/>
          <a:p>
            <a:r>
              <a:rPr lang="en-US" sz="4000" dirty="0">
                <a:latin typeface="Domine" panose="02040503040403060204" pitchFamily="18" charset="0"/>
              </a:rPr>
              <a:t>“If clients do not have advanced notice about the specific behaviors that may trigger a sanction and the types of sanctions that can be imposed, they will be apt to view the imposition of sanctions as unfair. This is unlikely to improver their behavior and may lead some clients to sabotage their own treatment goals. Moreover, it leaves room for after-the-fact misinterpretation or reinterpretation of the rules, which may give clients ‘wriggle room’.”</a:t>
            </a:r>
            <a:br>
              <a:rPr lang="en-US" sz="4500" dirty="0">
                <a:latin typeface="Domine" panose="02040503040403060204" pitchFamily="18" charset="0"/>
              </a:rPr>
            </a:br>
            <a:r>
              <a:rPr lang="en-US" sz="4500" dirty="0">
                <a:latin typeface="Domine" panose="02040503040403060204" pitchFamily="18" charset="0"/>
              </a:rPr>
              <a:t>- </a:t>
            </a:r>
            <a:r>
              <a:rPr lang="en-US" sz="2700" dirty="0">
                <a:latin typeface="Domine" panose="02040503040403060204" pitchFamily="18" charset="0"/>
              </a:rPr>
              <a:t>Marlowe 2008</a:t>
            </a:r>
          </a:p>
        </p:txBody>
      </p:sp>
      <p:pic>
        <p:nvPicPr>
          <p:cNvPr id="8" name="Picture 7" descr="Logo&#10;&#10;Description automatically generated with medium confidence">
            <a:extLst>
              <a:ext uri="{FF2B5EF4-FFF2-40B4-BE49-F238E27FC236}">
                <a16:creationId xmlns:a16="http://schemas.microsoft.com/office/drawing/2014/main" id="{7A3C1A9A-DA5A-6342-B54A-64F211A1DD53}"/>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5B2E00B6-AA91-604A-AE5B-FBF13F7D7541}"/>
              </a:ext>
            </a:extLst>
          </p:cNvPr>
          <p:cNvPicPr>
            <a:picLocks noChangeAspect="1"/>
          </p:cNvPicPr>
          <p:nvPr/>
        </p:nvPicPr>
        <p:blipFill rotWithShape="1">
          <a:blip r:embed="rId3">
            <a:alphaModFix amt="21000"/>
          </a:blip>
          <a:srcRect l="38125" r="27834"/>
          <a:stretch/>
        </p:blipFill>
        <p:spPr>
          <a:xfrm>
            <a:off x="533399" y="533399"/>
            <a:ext cx="11658601" cy="4584768"/>
          </a:xfrm>
          <a:prstGeom prst="rect">
            <a:avLst/>
          </a:prstGeom>
        </p:spPr>
      </p:pic>
    </p:spTree>
    <p:extLst>
      <p:ext uri="{BB962C8B-B14F-4D97-AF65-F5344CB8AC3E}">
        <p14:creationId xmlns:p14="http://schemas.microsoft.com/office/powerpoint/2010/main" val="144342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608D701-406B-4C45-AE36-2624F08FAB33}"/>
              </a:ext>
            </a:extLst>
          </p:cNvPr>
          <p:cNvSpPr/>
          <p:nvPr/>
        </p:nvSpPr>
        <p:spPr>
          <a:xfrm>
            <a:off x="533400" y="533400"/>
            <a:ext cx="11125200" cy="5791200"/>
          </a:xfrm>
          <a:prstGeom prst="rect">
            <a:avLst/>
          </a:prstGeom>
          <a:solidFill>
            <a:srgbClr val="6E655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Less is more</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5A5047"/>
            </a:solidFill>
          </a:ln>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DF476784-9185-9645-BAEE-ABBD278539BF}"/>
              </a:ext>
            </a:extLst>
          </p:cNvPr>
          <p:cNvSpPr txBox="1"/>
          <p:nvPr/>
        </p:nvSpPr>
        <p:spPr>
          <a:xfrm>
            <a:off x="990600" y="1828800"/>
            <a:ext cx="10210800" cy="3962400"/>
          </a:xfrm>
          <a:prstGeom prst="rect">
            <a:avLst/>
          </a:prstGeom>
          <a:noFill/>
        </p:spPr>
        <p:txBody>
          <a:bodyPr wrap="square" numCol="1" spcCol="182880" rtlCol="0">
            <a:noAutofit/>
          </a:bodyPr>
          <a:lstStyle/>
          <a:p>
            <a:pPr marL="457200"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Do not overwhelm clients</a:t>
            </a:r>
          </a:p>
          <a:p>
            <a:pPr marL="914400" lvl="1" indent="-457200" fontAlgn="t">
              <a:spcAft>
                <a:spcPts val="600"/>
              </a:spcAft>
              <a:buFont typeface="Arial" panose="020B0604020202020204" pitchFamily="34" charset="0"/>
              <a:buChar char="•"/>
            </a:pPr>
            <a:r>
              <a:rPr lang="en-US" sz="2200" strike="sngStrike" dirty="0">
                <a:solidFill>
                  <a:srgbClr val="5A5047"/>
                </a:solidFill>
                <a:latin typeface="Source Sans Pro" panose="020B0503030403020204" pitchFamily="34" charset="77"/>
              </a:rPr>
              <a:t>Here is a list of all the rules, sign here that you have read it</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Sets them up for failure</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They are more likely to feel they are being treated unfairly</a:t>
            </a:r>
          </a:p>
          <a:p>
            <a:pPr marL="457200"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Focus on proximal goals</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Small steps that are within the client’s ability to achieve</a:t>
            </a:r>
          </a:p>
          <a:p>
            <a:pPr marL="457200"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Target specific behaviors</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Unclear or over-broad expectations are problematic</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A small number of specific behaviors is more likely to result in change</a:t>
            </a:r>
          </a:p>
          <a:p>
            <a:pPr marL="1371600" lvl="2"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Change that has become habituated/mastered should always be addressed if there is backsliding</a:t>
            </a:r>
          </a:p>
          <a:p>
            <a:pPr marL="457200" indent="-457200" fontAlgn="t">
              <a:spcAft>
                <a:spcPts val="600"/>
              </a:spcAft>
              <a:buFont typeface="Arial" panose="020B0604020202020204" pitchFamily="34" charset="0"/>
              <a:buChar char="•"/>
            </a:pPr>
            <a:endParaRPr lang="en-US" sz="2800" dirty="0">
              <a:solidFill>
                <a:srgbClr val="5A5047"/>
              </a:solidFill>
              <a:latin typeface="Source Sans Pro" panose="020B0503030403020204" pitchFamily="34" charset="77"/>
            </a:endParaRPr>
          </a:p>
        </p:txBody>
      </p:sp>
      <p:pic>
        <p:nvPicPr>
          <p:cNvPr id="11" name="Picture 10" descr="Logo&#10;&#10;Description automatically generated with medium confidence">
            <a:extLst>
              <a:ext uri="{FF2B5EF4-FFF2-40B4-BE49-F238E27FC236}">
                <a16:creationId xmlns:a16="http://schemas.microsoft.com/office/drawing/2014/main" id="{27E1F159-ABE0-AC46-A55B-AE2FF0A8D5A5}"/>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spTree>
    <p:extLst>
      <p:ext uri="{BB962C8B-B14F-4D97-AF65-F5344CB8AC3E}">
        <p14:creationId xmlns:p14="http://schemas.microsoft.com/office/powerpoint/2010/main" val="101654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608D701-406B-4C45-AE36-2624F08FAB33}"/>
              </a:ext>
            </a:extLst>
          </p:cNvPr>
          <p:cNvSpPr/>
          <p:nvPr/>
        </p:nvSpPr>
        <p:spPr>
          <a:xfrm>
            <a:off x="533400" y="533400"/>
            <a:ext cx="11125200" cy="5791200"/>
          </a:xfrm>
          <a:prstGeom prst="rect">
            <a:avLst/>
          </a:prstGeom>
          <a:solidFill>
            <a:srgbClr val="6E655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Do Not punish honesty</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5A5047"/>
            </a:solidFill>
          </a:ln>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DF476784-9185-9645-BAEE-ABBD278539BF}"/>
              </a:ext>
            </a:extLst>
          </p:cNvPr>
          <p:cNvSpPr txBox="1"/>
          <p:nvPr/>
        </p:nvSpPr>
        <p:spPr>
          <a:xfrm>
            <a:off x="990600" y="1828800"/>
            <a:ext cx="10210800" cy="3962400"/>
          </a:xfrm>
          <a:prstGeom prst="rect">
            <a:avLst/>
          </a:prstGeom>
          <a:noFill/>
        </p:spPr>
        <p:txBody>
          <a:bodyPr wrap="square" numCol="1" spcCol="182880" rtlCol="0">
            <a:noAutofit/>
          </a:bodyPr>
          <a:lstStyle/>
          <a:p>
            <a:pPr marL="457200"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Honesty should be praised</a:t>
            </a:r>
          </a:p>
          <a:p>
            <a:pPr marL="457200"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If a client is honest about a negative behavior or violation, they should NOT be punished for the behavior</a:t>
            </a:r>
          </a:p>
          <a:p>
            <a:pPr marL="914400" lvl="1"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Must be honest in the FIRST INSTANCE</a:t>
            </a:r>
          </a:p>
          <a:p>
            <a:pPr marL="914400" lvl="1"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Punishment will be seen as punishing honesty NOT the behavior</a:t>
            </a:r>
          </a:p>
          <a:p>
            <a:pPr marL="914400" lvl="1"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Therapeutic responses are still appropriate</a:t>
            </a:r>
          </a:p>
          <a:p>
            <a:pPr marL="914400" lvl="1"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This rule is NOT applied to clients who have demonstrated honesty as a habitual response</a:t>
            </a:r>
          </a:p>
          <a:p>
            <a:pPr marL="457200" indent="-457200" fontAlgn="t">
              <a:spcAft>
                <a:spcPts val="600"/>
              </a:spcAft>
              <a:buFont typeface="Arial" panose="020B0604020202020204" pitchFamily="34" charset="0"/>
              <a:buChar char="•"/>
            </a:pPr>
            <a:endParaRPr lang="en-US" sz="2800" dirty="0">
              <a:solidFill>
                <a:srgbClr val="5A5047"/>
              </a:solidFill>
              <a:latin typeface="Source Sans Pro" panose="020B0503030403020204" pitchFamily="34" charset="77"/>
            </a:endParaRPr>
          </a:p>
        </p:txBody>
      </p:sp>
      <p:pic>
        <p:nvPicPr>
          <p:cNvPr id="11" name="Picture 10" descr="Logo&#10;&#10;Description automatically generated with medium confidence">
            <a:extLst>
              <a:ext uri="{FF2B5EF4-FFF2-40B4-BE49-F238E27FC236}">
                <a16:creationId xmlns:a16="http://schemas.microsoft.com/office/drawing/2014/main" id="{27E1F159-ABE0-AC46-A55B-AE2FF0A8D5A5}"/>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spTree>
    <p:extLst>
      <p:ext uri="{BB962C8B-B14F-4D97-AF65-F5344CB8AC3E}">
        <p14:creationId xmlns:p14="http://schemas.microsoft.com/office/powerpoint/2010/main" val="419637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608D701-406B-4C45-AE36-2624F08FAB33}"/>
              </a:ext>
            </a:extLst>
          </p:cNvPr>
          <p:cNvSpPr/>
          <p:nvPr/>
        </p:nvSpPr>
        <p:spPr>
          <a:xfrm>
            <a:off x="533400" y="533400"/>
            <a:ext cx="11125200" cy="5791200"/>
          </a:xfrm>
          <a:prstGeom prst="rect">
            <a:avLst/>
          </a:prstGeom>
          <a:solidFill>
            <a:srgbClr val="6E655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Non-judgmental listening</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5A5047"/>
            </a:solidFill>
          </a:ln>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DF476784-9185-9645-BAEE-ABBD278539BF}"/>
              </a:ext>
            </a:extLst>
          </p:cNvPr>
          <p:cNvSpPr txBox="1"/>
          <p:nvPr/>
        </p:nvSpPr>
        <p:spPr>
          <a:xfrm>
            <a:off x="990600" y="1828800"/>
            <a:ext cx="10210800" cy="3962400"/>
          </a:xfrm>
          <a:prstGeom prst="rect">
            <a:avLst/>
          </a:prstGeom>
          <a:noFill/>
        </p:spPr>
        <p:txBody>
          <a:bodyPr wrap="square" numCol="1" spcCol="182880" rtlCol="0">
            <a:noAutofit/>
          </a:bodyPr>
          <a:lstStyle/>
          <a:p>
            <a:pPr marL="457200" indent="-457200" fontAlgn="t">
              <a:spcAft>
                <a:spcPts val="600"/>
              </a:spcAft>
              <a:buFont typeface="Arial" panose="020B0604020202020204" pitchFamily="34" charset="0"/>
              <a:buChar char="•"/>
            </a:pPr>
            <a:r>
              <a:rPr lang="en-US" sz="2400" dirty="0">
                <a:solidFill>
                  <a:srgbClr val="5A5047"/>
                </a:solidFill>
                <a:latin typeface="Source Sans Pro" panose="020B0503030403020204" pitchFamily="34" charset="77"/>
              </a:rPr>
              <a:t>Clients equate being heard with fairness</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They are less likely to resist the punishment</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They are more likely to feel respected and maintain a positive relationship</a:t>
            </a:r>
          </a:p>
          <a:p>
            <a:pPr marL="457200" indent="-457200" fontAlgn="t">
              <a:spcAft>
                <a:spcPts val="600"/>
              </a:spcAft>
              <a:buFont typeface="Arial" panose="020B0604020202020204" pitchFamily="34" charset="0"/>
              <a:buChar char="•"/>
            </a:pPr>
            <a:r>
              <a:rPr lang="en-US" sz="2400" dirty="0">
                <a:solidFill>
                  <a:srgbClr val="5A5047"/>
                </a:solidFill>
                <a:latin typeface="Source Sans Pro" panose="020B0503030403020204" pitchFamily="34" charset="77"/>
              </a:rPr>
              <a:t>Listening and believing a client should not overturn objective data</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Behavior response on things like GPS, FTA, or drug tests should be based on the factual data regardless of the of the explanation</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Explicitly explain this to the clients</a:t>
            </a:r>
          </a:p>
          <a:p>
            <a:pPr marL="1371600" lvl="2"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Accountability responses = concrete</a:t>
            </a:r>
          </a:p>
          <a:p>
            <a:pPr marL="1371600" lvl="2"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Therapeutic responses = flexible (but must be present)</a:t>
            </a:r>
          </a:p>
          <a:p>
            <a:pPr marL="457200" indent="-457200" fontAlgn="t">
              <a:spcAft>
                <a:spcPts val="600"/>
              </a:spcAft>
              <a:buFont typeface="Arial" panose="020B0604020202020204" pitchFamily="34" charset="0"/>
              <a:buChar char="•"/>
            </a:pPr>
            <a:r>
              <a:rPr lang="en-US" sz="2400" dirty="0">
                <a:solidFill>
                  <a:srgbClr val="5A5047"/>
                </a:solidFill>
                <a:latin typeface="Source Sans Pro" panose="020B0503030403020204" pitchFamily="34" charset="77"/>
              </a:rPr>
              <a:t>Non-judgmental listening is a primary condition for professional alliance with clients in treatment (</a:t>
            </a:r>
            <a:r>
              <a:rPr lang="en-US" sz="2400" dirty="0" err="1">
                <a:solidFill>
                  <a:srgbClr val="5A5047"/>
                </a:solidFill>
                <a:latin typeface="Source Sans Pro" panose="020B0503030403020204" pitchFamily="34" charset="77"/>
              </a:rPr>
              <a:t>Redko</a:t>
            </a:r>
            <a:r>
              <a:rPr lang="en-US" sz="2400" dirty="0">
                <a:solidFill>
                  <a:srgbClr val="5A5047"/>
                </a:solidFill>
                <a:latin typeface="Source Sans Pro" panose="020B0503030403020204" pitchFamily="34" charset="77"/>
              </a:rPr>
              <a:t> et al. 2007)</a:t>
            </a:r>
          </a:p>
          <a:p>
            <a:pPr marL="457200" indent="-457200" fontAlgn="t">
              <a:spcAft>
                <a:spcPts val="600"/>
              </a:spcAft>
              <a:buFont typeface="Arial" panose="020B0604020202020204" pitchFamily="34" charset="0"/>
              <a:buChar char="•"/>
            </a:pPr>
            <a:endParaRPr lang="en-US" sz="2800" dirty="0">
              <a:solidFill>
                <a:srgbClr val="5A5047"/>
              </a:solidFill>
              <a:latin typeface="Source Sans Pro" panose="020B0503030403020204" pitchFamily="34" charset="77"/>
            </a:endParaRPr>
          </a:p>
        </p:txBody>
      </p:sp>
      <p:pic>
        <p:nvPicPr>
          <p:cNvPr id="11" name="Picture 10" descr="Logo&#10;&#10;Description automatically generated with medium confidence">
            <a:extLst>
              <a:ext uri="{FF2B5EF4-FFF2-40B4-BE49-F238E27FC236}">
                <a16:creationId xmlns:a16="http://schemas.microsoft.com/office/drawing/2014/main" id="{27E1F159-ABE0-AC46-A55B-AE2FF0A8D5A5}"/>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spTree>
    <p:extLst>
      <p:ext uri="{BB962C8B-B14F-4D97-AF65-F5344CB8AC3E}">
        <p14:creationId xmlns:p14="http://schemas.microsoft.com/office/powerpoint/2010/main" val="150142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D6F3EB4-61A3-5345-ABB1-871A4DA9BB7F}"/>
              </a:ext>
            </a:extLst>
          </p:cNvPr>
          <p:cNvSpPr/>
          <p:nvPr/>
        </p:nvSpPr>
        <p:spPr>
          <a:xfrm>
            <a:off x="533400" y="533400"/>
            <a:ext cx="11125200" cy="5791200"/>
          </a:xfrm>
          <a:prstGeom prst="rect">
            <a:avLst/>
          </a:prstGeom>
          <a:solidFill>
            <a:srgbClr val="6E655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35A206-7619-0F48-92BC-F938D8FE28B1}"/>
              </a:ext>
            </a:extLst>
          </p:cNvPr>
          <p:cNvSpPr>
            <a:spLocks noGrp="1"/>
          </p:cNvSpPr>
          <p:nvPr>
            <p:ph type="title"/>
          </p:nvPr>
        </p:nvSpPr>
        <p:spPr>
          <a:xfrm>
            <a:off x="990600" y="1709739"/>
            <a:ext cx="10356850" cy="1719262"/>
          </a:xfrm>
        </p:spPr>
        <p:txBody>
          <a:bodyPr>
            <a:normAutofit/>
          </a:bodyPr>
          <a:lstStyle/>
          <a:p>
            <a:r>
              <a:rPr lang="en-US" sz="4500" dirty="0">
                <a:solidFill>
                  <a:srgbClr val="FF9350"/>
                </a:solidFill>
                <a:latin typeface="Domine" panose="02040503040403060204" pitchFamily="18" charset="0"/>
              </a:rPr>
              <a:t>Non-Judgmental Listening</a:t>
            </a:r>
          </a:p>
        </p:txBody>
      </p:sp>
      <p:sp>
        <p:nvSpPr>
          <p:cNvPr id="10" name="Text Placeholder 2">
            <a:extLst>
              <a:ext uri="{FF2B5EF4-FFF2-40B4-BE49-F238E27FC236}">
                <a16:creationId xmlns:a16="http://schemas.microsoft.com/office/drawing/2014/main" id="{CB1B63A3-E5E5-8246-BE6A-985353CEF7B6}"/>
              </a:ext>
            </a:extLst>
          </p:cNvPr>
          <p:cNvSpPr>
            <a:spLocks noGrp="1"/>
          </p:cNvSpPr>
          <p:nvPr>
            <p:ph type="body" idx="1"/>
          </p:nvPr>
        </p:nvSpPr>
        <p:spPr>
          <a:xfrm>
            <a:off x="990600" y="3581400"/>
            <a:ext cx="10356850" cy="2432044"/>
          </a:xfrm>
        </p:spPr>
        <p:txBody>
          <a:bodyPr>
            <a:normAutofit lnSpcReduction="10000"/>
          </a:bodyPr>
          <a:lstStyle/>
          <a:p>
            <a:r>
              <a:rPr lang="en-US" dirty="0">
                <a:solidFill>
                  <a:schemeClr val="tx1"/>
                </a:solidFill>
                <a:latin typeface="Source Sans Pro" panose="020B0503030403020204" pitchFamily="34" charset="77"/>
              </a:rPr>
              <a:t>“When an officer is considerate, listens to an offender [sic], and provides him or her with an opportunity to take part in ongoing decisions, the offender [sic] may feel responsible to follow the law and help the officer do their job. In contrast, when an officer is controlling, demanding, inflexible, and authoritarian in interactions with an offender [sic], he or she may feel coerced and react against the imposed rules.”</a:t>
            </a:r>
          </a:p>
          <a:p>
            <a:r>
              <a:rPr lang="en-US" dirty="0" err="1">
                <a:solidFill>
                  <a:schemeClr val="tx1"/>
                </a:solidFill>
                <a:latin typeface="Source Sans Pro" panose="020B0503030403020204" pitchFamily="34" charset="77"/>
              </a:rPr>
              <a:t>Kennealy</a:t>
            </a:r>
            <a:r>
              <a:rPr lang="en-US" dirty="0">
                <a:solidFill>
                  <a:schemeClr val="tx1"/>
                </a:solidFill>
                <a:latin typeface="Source Sans Pro" panose="020B0503030403020204" pitchFamily="34" charset="77"/>
              </a:rPr>
              <a:t> et al. 2012</a:t>
            </a:r>
          </a:p>
        </p:txBody>
      </p:sp>
      <p:pic>
        <p:nvPicPr>
          <p:cNvPr id="8" name="Picture 7" descr="Logo&#10;&#10;Description automatically generated with medium confidence">
            <a:extLst>
              <a:ext uri="{FF2B5EF4-FFF2-40B4-BE49-F238E27FC236}">
                <a16:creationId xmlns:a16="http://schemas.microsoft.com/office/drawing/2014/main" id="{7A3C1A9A-DA5A-6342-B54A-64F211A1DD53}"/>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5B2E00B6-AA91-604A-AE5B-FBF13F7D7541}"/>
              </a:ext>
            </a:extLst>
          </p:cNvPr>
          <p:cNvPicPr>
            <a:picLocks noChangeAspect="1"/>
          </p:cNvPicPr>
          <p:nvPr/>
        </p:nvPicPr>
        <p:blipFill rotWithShape="1">
          <a:blip r:embed="rId3">
            <a:alphaModFix amt="21000"/>
          </a:blip>
          <a:srcRect l="38125" r="27834"/>
          <a:stretch/>
        </p:blipFill>
        <p:spPr>
          <a:xfrm>
            <a:off x="533399" y="533399"/>
            <a:ext cx="11658601" cy="4584768"/>
          </a:xfrm>
          <a:prstGeom prst="rect">
            <a:avLst/>
          </a:prstGeom>
        </p:spPr>
      </p:pic>
    </p:spTree>
    <p:extLst>
      <p:ext uri="{BB962C8B-B14F-4D97-AF65-F5344CB8AC3E}">
        <p14:creationId xmlns:p14="http://schemas.microsoft.com/office/powerpoint/2010/main" val="1545820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EC437C-04E4-0F4C-824A-6A7378576366}"/>
              </a:ext>
            </a:extLst>
          </p:cNvPr>
          <p:cNvSpPr/>
          <p:nvPr/>
        </p:nvSpPr>
        <p:spPr>
          <a:xfrm>
            <a:off x="533400" y="533400"/>
            <a:ext cx="11125200" cy="5791200"/>
          </a:xfrm>
          <a:prstGeom prst="rect">
            <a:avLst/>
          </a:prstGeom>
          <a:solidFill>
            <a:srgbClr val="6E6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picture containing text, clipart&#10;&#10;Description automatically generated">
            <a:extLst>
              <a:ext uri="{FF2B5EF4-FFF2-40B4-BE49-F238E27FC236}">
                <a16:creationId xmlns:a16="http://schemas.microsoft.com/office/drawing/2014/main" id="{5391FB43-F298-E543-96D6-37D733D9AC31}"/>
              </a:ext>
            </a:extLst>
          </p:cNvPr>
          <p:cNvPicPr>
            <a:picLocks noChangeAspect="1"/>
          </p:cNvPicPr>
          <p:nvPr/>
        </p:nvPicPr>
        <p:blipFill rotWithShape="1">
          <a:blip r:embed="rId2">
            <a:alphaModFix amt="21000"/>
          </a:blip>
          <a:srcRect l="38125" r="27834"/>
          <a:stretch/>
        </p:blipFill>
        <p:spPr>
          <a:xfrm>
            <a:off x="533399" y="533399"/>
            <a:ext cx="11658601" cy="4584768"/>
          </a:xfrm>
          <a:prstGeom prst="rect">
            <a:avLst/>
          </a:prstGeom>
        </p:spPr>
      </p:pic>
      <p:sp>
        <p:nvSpPr>
          <p:cNvPr id="2" name="Title 1">
            <a:extLst>
              <a:ext uri="{FF2B5EF4-FFF2-40B4-BE49-F238E27FC236}">
                <a16:creationId xmlns:a16="http://schemas.microsoft.com/office/drawing/2014/main" id="{8E35A206-7619-0F48-92BC-F938D8FE28B1}"/>
              </a:ext>
            </a:extLst>
          </p:cNvPr>
          <p:cNvSpPr>
            <a:spLocks noGrp="1"/>
          </p:cNvSpPr>
          <p:nvPr>
            <p:ph type="title"/>
          </p:nvPr>
        </p:nvSpPr>
        <p:spPr>
          <a:xfrm>
            <a:off x="990600" y="1709739"/>
            <a:ext cx="10356850" cy="1719262"/>
          </a:xfrm>
        </p:spPr>
        <p:txBody>
          <a:bodyPr>
            <a:normAutofit/>
          </a:bodyPr>
          <a:lstStyle/>
          <a:p>
            <a:r>
              <a:rPr lang="en-US" sz="5400" dirty="0">
                <a:solidFill>
                  <a:schemeClr val="bg1"/>
                </a:solidFill>
                <a:latin typeface="Domine" panose="02040503040403060204" pitchFamily="18" charset="0"/>
              </a:rPr>
              <a:t>Objectives</a:t>
            </a:r>
            <a:endParaRPr lang="en-US" sz="5400" dirty="0">
              <a:latin typeface="Domine" panose="02040503040403060204" pitchFamily="18" charset="0"/>
            </a:endParaRPr>
          </a:p>
        </p:txBody>
      </p:sp>
      <p:sp>
        <p:nvSpPr>
          <p:cNvPr id="3" name="Text Placeholder 2">
            <a:extLst>
              <a:ext uri="{FF2B5EF4-FFF2-40B4-BE49-F238E27FC236}">
                <a16:creationId xmlns:a16="http://schemas.microsoft.com/office/drawing/2014/main" id="{02AE30D3-243F-6848-BBF2-330B868CCE75}"/>
              </a:ext>
            </a:extLst>
          </p:cNvPr>
          <p:cNvSpPr>
            <a:spLocks noGrp="1"/>
          </p:cNvSpPr>
          <p:nvPr>
            <p:ph type="body" idx="1"/>
          </p:nvPr>
        </p:nvSpPr>
        <p:spPr>
          <a:xfrm>
            <a:off x="990600" y="3581400"/>
            <a:ext cx="10356850" cy="2432044"/>
          </a:xfrm>
        </p:spPr>
        <p:txBody>
          <a:bodyPr/>
          <a:lstStyle/>
          <a:p>
            <a:r>
              <a:rPr lang="en-US" dirty="0">
                <a:solidFill>
                  <a:schemeClr val="bg1"/>
                </a:solidFill>
                <a:latin typeface="Source Sans Pro" panose="020B0503030403020204" pitchFamily="34" charset="77"/>
              </a:rPr>
              <a:t>1. Participants will explore the multiple roles of case managers</a:t>
            </a:r>
          </a:p>
          <a:p>
            <a:r>
              <a:rPr lang="en-US" dirty="0">
                <a:solidFill>
                  <a:schemeClr val="bg1"/>
                </a:solidFill>
                <a:latin typeface="Source Sans Pro" panose="020B0503030403020204" pitchFamily="34" charset="77"/>
              </a:rPr>
              <a:t>2. Participants will discuss strategies to hold clients accountable without harming their working relationship</a:t>
            </a:r>
          </a:p>
          <a:p>
            <a:r>
              <a:rPr lang="en-US" dirty="0">
                <a:solidFill>
                  <a:schemeClr val="bg1"/>
                </a:solidFill>
                <a:latin typeface="Source Sans Pro" panose="020B0503030403020204" pitchFamily="34" charset="77"/>
              </a:rPr>
              <a:t>3. Participants will discuss factors that can improve professional alliance and build rapport</a:t>
            </a:r>
          </a:p>
        </p:txBody>
      </p:sp>
      <p:cxnSp>
        <p:nvCxnSpPr>
          <p:cNvPr id="7" name="Straight Connector 6">
            <a:extLst>
              <a:ext uri="{FF2B5EF4-FFF2-40B4-BE49-F238E27FC236}">
                <a16:creationId xmlns:a16="http://schemas.microsoft.com/office/drawing/2014/main" id="{FD46C7AA-50EC-EB4C-984C-9F9D31D1A214}"/>
              </a:ext>
            </a:extLst>
          </p:cNvPr>
          <p:cNvCxnSpPr>
            <a:cxnSpLocks/>
          </p:cNvCxnSpPr>
          <p:nvPr/>
        </p:nvCxnSpPr>
        <p:spPr>
          <a:xfrm>
            <a:off x="1066800" y="3429000"/>
            <a:ext cx="6477000" cy="0"/>
          </a:xfrm>
          <a:prstGeom prst="line">
            <a:avLst/>
          </a:prstGeom>
          <a:ln w="57150">
            <a:solidFill>
              <a:schemeClr val="bg1"/>
            </a:solidFill>
          </a:ln>
        </p:spPr>
        <p:style>
          <a:lnRef idx="3">
            <a:schemeClr val="accent6"/>
          </a:lnRef>
          <a:fillRef idx="0">
            <a:schemeClr val="accent6"/>
          </a:fillRef>
          <a:effectRef idx="2">
            <a:schemeClr val="accent6"/>
          </a:effectRef>
          <a:fontRef idx="minor">
            <a:schemeClr val="tx1"/>
          </a:fontRef>
        </p:style>
      </p:cxnSp>
      <p:pic>
        <p:nvPicPr>
          <p:cNvPr id="12" name="Picture 11" descr="Logo&#10;&#10;Description automatically generated with medium confidence">
            <a:extLst>
              <a:ext uri="{FF2B5EF4-FFF2-40B4-BE49-F238E27FC236}">
                <a16:creationId xmlns:a16="http://schemas.microsoft.com/office/drawing/2014/main" id="{FABA526E-2861-554C-8FF0-EE4B14E7127E}"/>
              </a:ext>
            </a:extLst>
          </p:cNvPr>
          <p:cNvPicPr>
            <a:picLocks noChangeAspect="1"/>
          </p:cNvPicPr>
          <p:nvPr/>
        </p:nvPicPr>
        <p:blipFill>
          <a:blip r:embed="rId3"/>
          <a:stretch>
            <a:fillRect/>
          </a:stretch>
        </p:blipFill>
        <p:spPr>
          <a:xfrm>
            <a:off x="8611943" y="5572976"/>
            <a:ext cx="3313357" cy="742833"/>
          </a:xfrm>
          <a:prstGeom prst="rect">
            <a:avLst/>
          </a:prstGeom>
        </p:spPr>
      </p:pic>
    </p:spTree>
    <p:extLst>
      <p:ext uri="{BB962C8B-B14F-4D97-AF65-F5344CB8AC3E}">
        <p14:creationId xmlns:p14="http://schemas.microsoft.com/office/powerpoint/2010/main" val="3338183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608D701-406B-4C45-AE36-2624F08FAB33}"/>
              </a:ext>
            </a:extLst>
          </p:cNvPr>
          <p:cNvSpPr/>
          <p:nvPr/>
        </p:nvSpPr>
        <p:spPr>
          <a:xfrm>
            <a:off x="533400" y="533400"/>
            <a:ext cx="11125200" cy="5791200"/>
          </a:xfrm>
          <a:prstGeom prst="rect">
            <a:avLst/>
          </a:prstGeom>
          <a:solidFill>
            <a:srgbClr val="6E655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Structure</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5A5047"/>
            </a:solidFill>
          </a:ln>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DF476784-9185-9645-BAEE-ABBD278539BF}"/>
              </a:ext>
            </a:extLst>
          </p:cNvPr>
          <p:cNvSpPr txBox="1"/>
          <p:nvPr/>
        </p:nvSpPr>
        <p:spPr>
          <a:xfrm>
            <a:off x="990600" y="1828800"/>
            <a:ext cx="10210800" cy="3962400"/>
          </a:xfrm>
          <a:prstGeom prst="rect">
            <a:avLst/>
          </a:prstGeom>
          <a:noFill/>
        </p:spPr>
        <p:txBody>
          <a:bodyPr wrap="square" numCol="1" spcCol="182880" rtlCol="0">
            <a:noAutofit/>
          </a:bodyPr>
          <a:lstStyle/>
          <a:p>
            <a:pPr marL="457200" indent="-457200" fontAlgn="t">
              <a:spcAft>
                <a:spcPts val="600"/>
              </a:spcAft>
              <a:buFont typeface="Arial" panose="020B0604020202020204" pitchFamily="34" charset="0"/>
              <a:buChar char="•"/>
            </a:pPr>
            <a:r>
              <a:rPr lang="en-US" sz="2400" dirty="0">
                <a:solidFill>
                  <a:srgbClr val="5A5047"/>
                </a:solidFill>
                <a:latin typeface="Source Sans Pro" panose="020B0503030403020204" pitchFamily="34" charset="77"/>
              </a:rPr>
              <a:t>Consistency across clients and case managers</a:t>
            </a:r>
          </a:p>
          <a:p>
            <a:pPr marL="914400" lvl="1" indent="-457200" fontAlgn="t">
              <a:spcAft>
                <a:spcPts val="600"/>
              </a:spcAft>
              <a:buFont typeface="Arial" panose="020B0604020202020204" pitchFamily="34" charset="0"/>
              <a:buChar char="•"/>
            </a:pPr>
            <a:r>
              <a:rPr lang="en-US" sz="2400" dirty="0">
                <a:solidFill>
                  <a:srgbClr val="5A5047"/>
                </a:solidFill>
                <a:latin typeface="Source Sans Pro" panose="020B0503030403020204" pitchFamily="34" charset="77"/>
              </a:rPr>
              <a:t>Predictable and fair</a:t>
            </a:r>
          </a:p>
          <a:p>
            <a:pPr marL="457200" indent="-457200" fontAlgn="t">
              <a:spcAft>
                <a:spcPts val="600"/>
              </a:spcAft>
              <a:buFont typeface="Arial" panose="020B0604020202020204" pitchFamily="34" charset="0"/>
              <a:buChar char="•"/>
            </a:pPr>
            <a:r>
              <a:rPr lang="en-US" sz="2400" dirty="0">
                <a:solidFill>
                  <a:srgbClr val="5A5047"/>
                </a:solidFill>
                <a:latin typeface="Source Sans Pro" panose="020B0503030403020204" pitchFamily="34" charset="77"/>
              </a:rPr>
              <a:t>Structure is reassuring for clients and provides a pro-social model</a:t>
            </a:r>
          </a:p>
          <a:p>
            <a:pPr marL="914400" lvl="1" indent="-457200" fontAlgn="t">
              <a:spcAft>
                <a:spcPts val="600"/>
              </a:spcAft>
              <a:buFont typeface="Arial" panose="020B0604020202020204" pitchFamily="34" charset="0"/>
              <a:buChar char="•"/>
            </a:pPr>
            <a:r>
              <a:rPr lang="en-US" sz="2400" dirty="0">
                <a:solidFill>
                  <a:srgbClr val="5A5047"/>
                </a:solidFill>
                <a:latin typeface="Source Sans Pro" panose="020B0503030403020204" pitchFamily="34" charset="77"/>
              </a:rPr>
              <a:t>Predictability is less stressful and provides a sense of control </a:t>
            </a:r>
          </a:p>
          <a:p>
            <a:pPr marL="457200" indent="-457200" fontAlgn="t">
              <a:spcAft>
                <a:spcPts val="600"/>
              </a:spcAft>
              <a:buFont typeface="Arial" panose="020B0604020202020204" pitchFamily="34" charset="0"/>
              <a:buChar char="•"/>
            </a:pPr>
            <a:r>
              <a:rPr lang="en-US" sz="2400" dirty="0">
                <a:solidFill>
                  <a:srgbClr val="5A5047"/>
                </a:solidFill>
                <a:latin typeface="Source Sans Pro" panose="020B0503030403020204" pitchFamily="34" charset="77"/>
              </a:rPr>
              <a:t>Follow due process expectations</a:t>
            </a:r>
          </a:p>
          <a:p>
            <a:pPr marL="457200" indent="-457200" fontAlgn="t">
              <a:spcAft>
                <a:spcPts val="600"/>
              </a:spcAft>
              <a:buFont typeface="Arial" panose="020B0604020202020204" pitchFamily="34" charset="0"/>
              <a:buChar char="•"/>
            </a:pPr>
            <a:r>
              <a:rPr lang="en-US" sz="2400" dirty="0">
                <a:solidFill>
                  <a:srgbClr val="5A5047"/>
                </a:solidFill>
                <a:latin typeface="Source Sans Pro" panose="020B0503030403020204" pitchFamily="34" charset="77"/>
              </a:rPr>
              <a:t>No Second Chances (Marlow 2008)</a:t>
            </a:r>
          </a:p>
          <a:p>
            <a:pPr marL="914400" lvl="1" indent="-457200" fontAlgn="t">
              <a:spcAft>
                <a:spcPts val="600"/>
              </a:spcAft>
              <a:buFont typeface="Arial" panose="020B0604020202020204" pitchFamily="34" charset="0"/>
              <a:buChar char="•"/>
            </a:pPr>
            <a:r>
              <a:rPr lang="en-US" sz="2400" dirty="0">
                <a:solidFill>
                  <a:srgbClr val="5A5047"/>
                </a:solidFill>
                <a:latin typeface="Source Sans Pro" panose="020B0503030403020204" pitchFamily="34" charset="77"/>
              </a:rPr>
              <a:t>Contradicts the Certainty principle of behavior change</a:t>
            </a:r>
          </a:p>
          <a:p>
            <a:pPr marL="1371600" lvl="2" indent="-457200" fontAlgn="t">
              <a:spcAft>
                <a:spcPts val="600"/>
              </a:spcAft>
              <a:buFont typeface="Arial" panose="020B0604020202020204" pitchFamily="34" charset="0"/>
              <a:buChar char="•"/>
            </a:pPr>
            <a:r>
              <a:rPr lang="en-US" sz="2400" dirty="0">
                <a:solidFill>
                  <a:srgbClr val="5A5047"/>
                </a:solidFill>
                <a:latin typeface="Source Sans Pro" panose="020B0503030403020204" pitchFamily="34" charset="77"/>
              </a:rPr>
              <a:t>Undermines how they see sanctions in general</a:t>
            </a:r>
          </a:p>
          <a:p>
            <a:pPr marL="914400" lvl="1" indent="-457200" fontAlgn="t">
              <a:spcAft>
                <a:spcPts val="600"/>
              </a:spcAft>
              <a:buFont typeface="Arial" panose="020B0604020202020204" pitchFamily="34" charset="0"/>
              <a:buChar char="•"/>
            </a:pPr>
            <a:r>
              <a:rPr lang="en-US" sz="2400" dirty="0">
                <a:solidFill>
                  <a:srgbClr val="5A5047"/>
                </a:solidFill>
                <a:latin typeface="Source Sans Pro" panose="020B0503030403020204" pitchFamily="34" charset="77"/>
              </a:rPr>
              <a:t>Instead, apply a sanction but suspend the sanction pending concrete time-limited corrective actions</a:t>
            </a:r>
          </a:p>
          <a:p>
            <a:pPr marL="914400" lvl="1" indent="-457200" fontAlgn="t">
              <a:spcAft>
                <a:spcPts val="600"/>
              </a:spcAft>
              <a:buFont typeface="Arial" panose="020B0604020202020204" pitchFamily="34" charset="0"/>
              <a:buChar char="•"/>
            </a:pPr>
            <a:endParaRPr lang="en-US" sz="2800" dirty="0">
              <a:solidFill>
                <a:srgbClr val="5A5047"/>
              </a:solidFill>
              <a:latin typeface="Source Sans Pro" panose="020B0503030403020204" pitchFamily="34" charset="77"/>
            </a:endParaRPr>
          </a:p>
          <a:p>
            <a:pPr marL="457200" indent="-457200" fontAlgn="t">
              <a:spcAft>
                <a:spcPts val="600"/>
              </a:spcAft>
              <a:buFont typeface="Arial" panose="020B0604020202020204" pitchFamily="34" charset="0"/>
              <a:buChar char="•"/>
            </a:pPr>
            <a:endParaRPr lang="en-US" sz="2800" dirty="0">
              <a:solidFill>
                <a:srgbClr val="5A5047"/>
              </a:solidFill>
              <a:latin typeface="Source Sans Pro" panose="020B0503030403020204" pitchFamily="34" charset="77"/>
            </a:endParaRPr>
          </a:p>
        </p:txBody>
      </p:sp>
      <p:pic>
        <p:nvPicPr>
          <p:cNvPr id="11" name="Picture 10" descr="Logo&#10;&#10;Description automatically generated with medium confidence">
            <a:extLst>
              <a:ext uri="{FF2B5EF4-FFF2-40B4-BE49-F238E27FC236}">
                <a16:creationId xmlns:a16="http://schemas.microsoft.com/office/drawing/2014/main" id="{27E1F159-ABE0-AC46-A55B-AE2FF0A8D5A5}"/>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spTree>
    <p:extLst>
      <p:ext uri="{BB962C8B-B14F-4D97-AF65-F5344CB8AC3E}">
        <p14:creationId xmlns:p14="http://schemas.microsoft.com/office/powerpoint/2010/main" val="107695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608D701-406B-4C45-AE36-2624F08FAB33}"/>
              </a:ext>
            </a:extLst>
          </p:cNvPr>
          <p:cNvSpPr/>
          <p:nvPr/>
        </p:nvSpPr>
        <p:spPr>
          <a:xfrm>
            <a:off x="533400" y="533400"/>
            <a:ext cx="11125200" cy="5791200"/>
          </a:xfrm>
          <a:prstGeom prst="rect">
            <a:avLst/>
          </a:prstGeom>
          <a:solidFill>
            <a:srgbClr val="6E655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Equal Opportunity – Stick </a:t>
            </a:r>
            <a:r>
              <a:rPr lang="en-US" sz="3200" b="1" i="1" u="sng" cap="all" dirty="0">
                <a:solidFill>
                  <a:srgbClr val="FF9350"/>
                </a:solidFill>
                <a:latin typeface="Domine" panose="02040503040403060204" pitchFamily="18" charset="0"/>
              </a:rPr>
              <a:t>and</a:t>
            </a:r>
            <a:r>
              <a:rPr lang="en-US" sz="3200" b="1" cap="all" dirty="0">
                <a:solidFill>
                  <a:srgbClr val="FF9350"/>
                </a:solidFill>
                <a:latin typeface="Domine" panose="02040503040403060204" pitchFamily="18" charset="0"/>
              </a:rPr>
              <a:t> carrot</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5A5047"/>
            </a:solidFill>
          </a:ln>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DF476784-9185-9645-BAEE-ABBD278539BF}"/>
              </a:ext>
            </a:extLst>
          </p:cNvPr>
          <p:cNvSpPr txBox="1"/>
          <p:nvPr/>
        </p:nvSpPr>
        <p:spPr>
          <a:xfrm>
            <a:off x="990600" y="1828800"/>
            <a:ext cx="10210800" cy="3962400"/>
          </a:xfrm>
          <a:prstGeom prst="rect">
            <a:avLst/>
          </a:prstGeom>
          <a:noFill/>
        </p:spPr>
        <p:txBody>
          <a:bodyPr wrap="square" numCol="1" spcCol="182880" rtlCol="0">
            <a:noAutofit/>
          </a:bodyPr>
          <a:lstStyle/>
          <a:p>
            <a:pPr marL="457200" indent="-457200" fontAlgn="t">
              <a:spcAft>
                <a:spcPts val="600"/>
              </a:spcAft>
              <a:buFont typeface="Arial" panose="020B0604020202020204" pitchFamily="34" charset="0"/>
              <a:buChar char="•"/>
            </a:pPr>
            <a:r>
              <a:rPr lang="en-US" sz="2600" dirty="0">
                <a:solidFill>
                  <a:srgbClr val="5A5047"/>
                </a:solidFill>
                <a:latin typeface="Source Sans Pro" panose="020B0503030403020204" pitchFamily="34" charset="77"/>
              </a:rPr>
              <a:t>There should always be equal opportunity to earn a positive reward</a:t>
            </a:r>
          </a:p>
          <a:p>
            <a:pPr marL="914400" lvl="1" indent="-457200" fontAlgn="t">
              <a:spcAft>
                <a:spcPts val="600"/>
              </a:spcAft>
              <a:buFont typeface="Arial" panose="020B0604020202020204" pitchFamily="34" charset="0"/>
              <a:buChar char="•"/>
            </a:pPr>
            <a:r>
              <a:rPr lang="en-US" sz="2600" dirty="0">
                <a:solidFill>
                  <a:srgbClr val="5A5047"/>
                </a:solidFill>
                <a:latin typeface="Source Sans Pro" panose="020B0503030403020204" pitchFamily="34" charset="77"/>
              </a:rPr>
              <a:t>Every behavior that results in a punishment should be paired with a behavior (usually the opposite) that results in a reward</a:t>
            </a:r>
          </a:p>
          <a:p>
            <a:pPr marL="457200" indent="-457200" fontAlgn="t">
              <a:spcAft>
                <a:spcPts val="600"/>
              </a:spcAft>
              <a:buFont typeface="Arial" panose="020B0604020202020204" pitchFamily="34" charset="0"/>
              <a:buChar char="•"/>
            </a:pPr>
            <a:r>
              <a:rPr lang="en-US" sz="2600" dirty="0">
                <a:solidFill>
                  <a:srgbClr val="5A5047"/>
                </a:solidFill>
                <a:latin typeface="Source Sans Pro" panose="020B0503030403020204" pitchFamily="34" charset="77"/>
              </a:rPr>
              <a:t>4:1 Ratio of reinforcement to punishments</a:t>
            </a:r>
          </a:p>
          <a:p>
            <a:pPr marL="914400" lvl="1" indent="-457200" fontAlgn="t">
              <a:spcAft>
                <a:spcPts val="600"/>
              </a:spcAft>
              <a:buFont typeface="Arial" panose="020B0604020202020204" pitchFamily="34" charset="0"/>
              <a:buChar char="•"/>
            </a:pPr>
            <a:r>
              <a:rPr lang="en-US" sz="2600" dirty="0">
                <a:solidFill>
                  <a:srgbClr val="5A5047"/>
                </a:solidFill>
                <a:latin typeface="Source Sans Pro" panose="020B0503030403020204" pitchFamily="34" charset="77"/>
              </a:rPr>
              <a:t>Clients who don’t feel like their behavior can be rewarded won’t change their behavior</a:t>
            </a:r>
          </a:p>
          <a:p>
            <a:pPr marL="914400" lvl="1" indent="-457200" fontAlgn="t">
              <a:spcAft>
                <a:spcPts val="600"/>
              </a:spcAft>
              <a:buFont typeface="Arial" panose="020B0604020202020204" pitchFamily="34" charset="0"/>
              <a:buChar char="•"/>
            </a:pPr>
            <a:r>
              <a:rPr lang="en-US" sz="2600" dirty="0">
                <a:solidFill>
                  <a:srgbClr val="5A5047"/>
                </a:solidFill>
                <a:latin typeface="Source Sans Pro" panose="020B0503030403020204" pitchFamily="34" charset="77"/>
              </a:rPr>
              <a:t>Even if they are being punished in this instance, they know they can receive rewards in other instances</a:t>
            </a:r>
          </a:p>
          <a:p>
            <a:pPr marL="1371600" lvl="2" indent="-457200" fontAlgn="t">
              <a:spcAft>
                <a:spcPts val="600"/>
              </a:spcAft>
              <a:buFont typeface="Arial" panose="020B0604020202020204" pitchFamily="34" charset="0"/>
              <a:buChar char="•"/>
            </a:pPr>
            <a:r>
              <a:rPr lang="en-US" sz="2600" dirty="0">
                <a:solidFill>
                  <a:srgbClr val="5A5047"/>
                </a:solidFill>
                <a:latin typeface="Source Sans Pro" panose="020B0503030403020204" pitchFamily="34" charset="77"/>
              </a:rPr>
              <a:t>Remember not to mix rewards and punishments</a:t>
            </a:r>
          </a:p>
          <a:p>
            <a:pPr marL="457200" indent="-457200" fontAlgn="t">
              <a:spcAft>
                <a:spcPts val="600"/>
              </a:spcAft>
              <a:buFont typeface="Arial" panose="020B0604020202020204" pitchFamily="34" charset="0"/>
              <a:buChar char="•"/>
            </a:pPr>
            <a:endParaRPr lang="en-US" sz="2800" dirty="0">
              <a:solidFill>
                <a:srgbClr val="5A5047"/>
              </a:solidFill>
              <a:latin typeface="Source Sans Pro" panose="020B0503030403020204" pitchFamily="34" charset="77"/>
            </a:endParaRPr>
          </a:p>
        </p:txBody>
      </p:sp>
      <p:pic>
        <p:nvPicPr>
          <p:cNvPr id="11" name="Picture 10" descr="Logo&#10;&#10;Description automatically generated with medium confidence">
            <a:extLst>
              <a:ext uri="{FF2B5EF4-FFF2-40B4-BE49-F238E27FC236}">
                <a16:creationId xmlns:a16="http://schemas.microsoft.com/office/drawing/2014/main" id="{27E1F159-ABE0-AC46-A55B-AE2FF0A8D5A5}"/>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spTree>
    <p:extLst>
      <p:ext uri="{BB962C8B-B14F-4D97-AF65-F5344CB8AC3E}">
        <p14:creationId xmlns:p14="http://schemas.microsoft.com/office/powerpoint/2010/main" val="165584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D6F3EB4-61A3-5345-ABB1-871A4DA9BB7F}"/>
              </a:ext>
            </a:extLst>
          </p:cNvPr>
          <p:cNvSpPr/>
          <p:nvPr/>
        </p:nvSpPr>
        <p:spPr>
          <a:xfrm>
            <a:off x="533400" y="533400"/>
            <a:ext cx="11125200" cy="5791200"/>
          </a:xfrm>
          <a:prstGeom prst="rect">
            <a:avLst/>
          </a:prstGeom>
          <a:solidFill>
            <a:srgbClr val="6E655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35A206-7619-0F48-92BC-F938D8FE28B1}"/>
              </a:ext>
            </a:extLst>
          </p:cNvPr>
          <p:cNvSpPr>
            <a:spLocks noGrp="1"/>
          </p:cNvSpPr>
          <p:nvPr>
            <p:ph type="title"/>
          </p:nvPr>
        </p:nvSpPr>
        <p:spPr>
          <a:xfrm>
            <a:off x="990600" y="1709739"/>
            <a:ext cx="10356850" cy="1719262"/>
          </a:xfrm>
        </p:spPr>
        <p:txBody>
          <a:bodyPr>
            <a:normAutofit/>
          </a:bodyPr>
          <a:lstStyle/>
          <a:p>
            <a:r>
              <a:rPr lang="en-US" sz="4500" dirty="0">
                <a:solidFill>
                  <a:srgbClr val="FF9350"/>
                </a:solidFill>
                <a:latin typeface="Domine" panose="02040503040403060204" pitchFamily="18" charset="0"/>
              </a:rPr>
              <a:t>Revisit Lists	</a:t>
            </a:r>
          </a:p>
        </p:txBody>
      </p:sp>
      <p:sp>
        <p:nvSpPr>
          <p:cNvPr id="10" name="Text Placeholder 2">
            <a:extLst>
              <a:ext uri="{FF2B5EF4-FFF2-40B4-BE49-F238E27FC236}">
                <a16:creationId xmlns:a16="http://schemas.microsoft.com/office/drawing/2014/main" id="{CB1B63A3-E5E5-8246-BE6A-985353CEF7B6}"/>
              </a:ext>
            </a:extLst>
          </p:cNvPr>
          <p:cNvSpPr>
            <a:spLocks noGrp="1"/>
          </p:cNvSpPr>
          <p:nvPr>
            <p:ph type="body" idx="1"/>
          </p:nvPr>
        </p:nvSpPr>
        <p:spPr>
          <a:xfrm>
            <a:off x="990600" y="3581400"/>
            <a:ext cx="10356850" cy="2432044"/>
          </a:xfrm>
        </p:spPr>
        <p:txBody>
          <a:bodyPr/>
          <a:lstStyle/>
          <a:p>
            <a:r>
              <a:rPr lang="en-US" dirty="0">
                <a:solidFill>
                  <a:srgbClr val="5A5047"/>
                </a:solidFill>
                <a:latin typeface="Source Sans Pro" panose="020B0503030403020204" pitchFamily="34" charset="77"/>
              </a:rPr>
              <a:t>I’m sure that there are semantic differences but what ideas have not yet been mentioned?</a:t>
            </a:r>
            <a:endParaRPr lang="en-US" dirty="0">
              <a:solidFill>
                <a:schemeClr val="tx1"/>
              </a:solidFill>
              <a:latin typeface="Source Sans Pro" panose="020B0503030403020204" pitchFamily="34" charset="77"/>
            </a:endParaRPr>
          </a:p>
        </p:txBody>
      </p:sp>
      <p:pic>
        <p:nvPicPr>
          <p:cNvPr id="8" name="Picture 7" descr="Logo&#10;&#10;Description automatically generated with medium confidence">
            <a:extLst>
              <a:ext uri="{FF2B5EF4-FFF2-40B4-BE49-F238E27FC236}">
                <a16:creationId xmlns:a16="http://schemas.microsoft.com/office/drawing/2014/main" id="{7A3C1A9A-DA5A-6342-B54A-64F211A1DD53}"/>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5B2E00B6-AA91-604A-AE5B-FBF13F7D7541}"/>
              </a:ext>
            </a:extLst>
          </p:cNvPr>
          <p:cNvPicPr>
            <a:picLocks noChangeAspect="1"/>
          </p:cNvPicPr>
          <p:nvPr/>
        </p:nvPicPr>
        <p:blipFill rotWithShape="1">
          <a:blip r:embed="rId3">
            <a:alphaModFix amt="21000"/>
          </a:blip>
          <a:srcRect l="38125" r="27834"/>
          <a:stretch/>
        </p:blipFill>
        <p:spPr>
          <a:xfrm>
            <a:off x="533399" y="533399"/>
            <a:ext cx="11658601" cy="4584768"/>
          </a:xfrm>
          <a:prstGeom prst="rect">
            <a:avLst/>
          </a:prstGeom>
        </p:spPr>
      </p:pic>
    </p:spTree>
    <p:extLst>
      <p:ext uri="{BB962C8B-B14F-4D97-AF65-F5344CB8AC3E}">
        <p14:creationId xmlns:p14="http://schemas.microsoft.com/office/powerpoint/2010/main" val="3158925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D6F3EB4-61A3-5345-ABB1-871A4DA9BB7F}"/>
              </a:ext>
            </a:extLst>
          </p:cNvPr>
          <p:cNvSpPr/>
          <p:nvPr/>
        </p:nvSpPr>
        <p:spPr>
          <a:xfrm>
            <a:off x="533400" y="533400"/>
            <a:ext cx="11125200" cy="5791200"/>
          </a:xfrm>
          <a:prstGeom prst="rect">
            <a:avLst/>
          </a:prstGeom>
          <a:solidFill>
            <a:srgbClr val="6E655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35A206-7619-0F48-92BC-F938D8FE28B1}"/>
              </a:ext>
            </a:extLst>
          </p:cNvPr>
          <p:cNvSpPr>
            <a:spLocks noGrp="1"/>
          </p:cNvSpPr>
          <p:nvPr>
            <p:ph type="title"/>
          </p:nvPr>
        </p:nvSpPr>
        <p:spPr>
          <a:xfrm>
            <a:off x="990600" y="1709739"/>
            <a:ext cx="10356850" cy="1719262"/>
          </a:xfrm>
        </p:spPr>
        <p:txBody>
          <a:bodyPr>
            <a:normAutofit/>
          </a:bodyPr>
          <a:lstStyle/>
          <a:p>
            <a:r>
              <a:rPr lang="en-US" sz="4500" dirty="0">
                <a:solidFill>
                  <a:srgbClr val="FF9350"/>
                </a:solidFill>
                <a:latin typeface="Domine" panose="02040503040403060204" pitchFamily="18" charset="0"/>
              </a:rPr>
              <a:t>Final Thought	</a:t>
            </a:r>
          </a:p>
        </p:txBody>
      </p:sp>
      <p:sp>
        <p:nvSpPr>
          <p:cNvPr id="10" name="Text Placeholder 2">
            <a:extLst>
              <a:ext uri="{FF2B5EF4-FFF2-40B4-BE49-F238E27FC236}">
                <a16:creationId xmlns:a16="http://schemas.microsoft.com/office/drawing/2014/main" id="{CB1B63A3-E5E5-8246-BE6A-985353CEF7B6}"/>
              </a:ext>
            </a:extLst>
          </p:cNvPr>
          <p:cNvSpPr>
            <a:spLocks noGrp="1"/>
          </p:cNvSpPr>
          <p:nvPr>
            <p:ph type="body" idx="1"/>
          </p:nvPr>
        </p:nvSpPr>
        <p:spPr>
          <a:xfrm>
            <a:off x="990600" y="3581400"/>
            <a:ext cx="10356850" cy="2432044"/>
          </a:xfrm>
        </p:spPr>
        <p:txBody>
          <a:bodyPr/>
          <a:lstStyle/>
          <a:p>
            <a:r>
              <a:rPr lang="en-US" dirty="0">
                <a:solidFill>
                  <a:srgbClr val="5A5047"/>
                </a:solidFill>
                <a:latin typeface="Source Sans Pro" panose="020B0503030403020204" pitchFamily="34" charset="77"/>
              </a:rPr>
              <a:t>“The achievement of a working alliance is more likely to elicit ‘normative compliance’, based on a sense of moral obligation, a wish to maintain the alliance, and the perceived ‘legitimacy’ of the conditions imposed. This is in contrast to ‘instrumental compliance’ influenced by deterrents and incentives, but which do not affect the person’s internal value system.”</a:t>
            </a:r>
          </a:p>
          <a:p>
            <a:r>
              <a:rPr lang="en-US" dirty="0">
                <a:solidFill>
                  <a:srgbClr val="5A5047"/>
                </a:solidFill>
                <a:latin typeface="Source Sans Pro" panose="020B0503030403020204" pitchFamily="34" charset="77"/>
              </a:rPr>
              <a:t>Burnett 2005</a:t>
            </a:r>
          </a:p>
        </p:txBody>
      </p:sp>
      <p:pic>
        <p:nvPicPr>
          <p:cNvPr id="8" name="Picture 7" descr="Logo&#10;&#10;Description automatically generated with medium confidence">
            <a:extLst>
              <a:ext uri="{FF2B5EF4-FFF2-40B4-BE49-F238E27FC236}">
                <a16:creationId xmlns:a16="http://schemas.microsoft.com/office/drawing/2014/main" id="{7A3C1A9A-DA5A-6342-B54A-64F211A1DD53}"/>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5B2E00B6-AA91-604A-AE5B-FBF13F7D7541}"/>
              </a:ext>
            </a:extLst>
          </p:cNvPr>
          <p:cNvPicPr>
            <a:picLocks noChangeAspect="1"/>
          </p:cNvPicPr>
          <p:nvPr/>
        </p:nvPicPr>
        <p:blipFill rotWithShape="1">
          <a:blip r:embed="rId3">
            <a:alphaModFix amt="21000"/>
          </a:blip>
          <a:srcRect l="38125" r="27834"/>
          <a:stretch/>
        </p:blipFill>
        <p:spPr>
          <a:xfrm>
            <a:off x="533399" y="533399"/>
            <a:ext cx="11658601" cy="4584768"/>
          </a:xfrm>
          <a:prstGeom prst="rect">
            <a:avLst/>
          </a:prstGeom>
        </p:spPr>
      </p:pic>
    </p:spTree>
    <p:extLst>
      <p:ext uri="{BB962C8B-B14F-4D97-AF65-F5344CB8AC3E}">
        <p14:creationId xmlns:p14="http://schemas.microsoft.com/office/powerpoint/2010/main" val="1131708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D6F3EB4-61A3-5345-ABB1-871A4DA9BB7F}"/>
              </a:ext>
            </a:extLst>
          </p:cNvPr>
          <p:cNvSpPr/>
          <p:nvPr/>
        </p:nvSpPr>
        <p:spPr>
          <a:xfrm>
            <a:off x="533400" y="533400"/>
            <a:ext cx="11125200" cy="5791200"/>
          </a:xfrm>
          <a:prstGeom prst="rect">
            <a:avLst/>
          </a:prstGeom>
          <a:solidFill>
            <a:srgbClr val="6E655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35A206-7619-0F48-92BC-F938D8FE28B1}"/>
              </a:ext>
            </a:extLst>
          </p:cNvPr>
          <p:cNvSpPr>
            <a:spLocks noGrp="1"/>
          </p:cNvSpPr>
          <p:nvPr>
            <p:ph type="title"/>
          </p:nvPr>
        </p:nvSpPr>
        <p:spPr>
          <a:xfrm>
            <a:off x="990600" y="1709739"/>
            <a:ext cx="10356850" cy="1719262"/>
          </a:xfrm>
        </p:spPr>
        <p:txBody>
          <a:bodyPr>
            <a:normAutofit/>
          </a:bodyPr>
          <a:lstStyle/>
          <a:p>
            <a:r>
              <a:rPr lang="en-US" sz="4500" dirty="0">
                <a:solidFill>
                  <a:srgbClr val="FF9350"/>
                </a:solidFill>
                <a:latin typeface="Domine" panose="02040503040403060204" pitchFamily="18" charset="0"/>
              </a:rPr>
              <a:t>Objective 3	</a:t>
            </a:r>
          </a:p>
        </p:txBody>
      </p:sp>
      <p:sp>
        <p:nvSpPr>
          <p:cNvPr id="10" name="Text Placeholder 2">
            <a:extLst>
              <a:ext uri="{FF2B5EF4-FFF2-40B4-BE49-F238E27FC236}">
                <a16:creationId xmlns:a16="http://schemas.microsoft.com/office/drawing/2014/main" id="{CB1B63A3-E5E5-8246-BE6A-985353CEF7B6}"/>
              </a:ext>
            </a:extLst>
          </p:cNvPr>
          <p:cNvSpPr>
            <a:spLocks noGrp="1"/>
          </p:cNvSpPr>
          <p:nvPr>
            <p:ph type="body" idx="1"/>
          </p:nvPr>
        </p:nvSpPr>
        <p:spPr>
          <a:xfrm>
            <a:off x="990600" y="3581400"/>
            <a:ext cx="10356850" cy="2432044"/>
          </a:xfrm>
        </p:spPr>
        <p:txBody>
          <a:bodyPr/>
          <a:lstStyle/>
          <a:p>
            <a:r>
              <a:rPr lang="en-US" dirty="0">
                <a:solidFill>
                  <a:schemeClr val="tx1"/>
                </a:solidFill>
                <a:latin typeface="Source Sans Pro" panose="020B0503030403020204" pitchFamily="34" charset="77"/>
              </a:rPr>
              <a:t>Participants will discuss factors that can improve professional alliance and build rapport</a:t>
            </a:r>
          </a:p>
        </p:txBody>
      </p:sp>
      <p:pic>
        <p:nvPicPr>
          <p:cNvPr id="8" name="Picture 7" descr="Logo&#10;&#10;Description automatically generated with medium confidence">
            <a:extLst>
              <a:ext uri="{FF2B5EF4-FFF2-40B4-BE49-F238E27FC236}">
                <a16:creationId xmlns:a16="http://schemas.microsoft.com/office/drawing/2014/main" id="{7A3C1A9A-DA5A-6342-B54A-64F211A1DD53}"/>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5B2E00B6-AA91-604A-AE5B-FBF13F7D7541}"/>
              </a:ext>
            </a:extLst>
          </p:cNvPr>
          <p:cNvPicPr>
            <a:picLocks noChangeAspect="1"/>
          </p:cNvPicPr>
          <p:nvPr/>
        </p:nvPicPr>
        <p:blipFill rotWithShape="1">
          <a:blip r:embed="rId3">
            <a:alphaModFix amt="21000"/>
          </a:blip>
          <a:srcRect l="38125" r="27834"/>
          <a:stretch/>
        </p:blipFill>
        <p:spPr>
          <a:xfrm>
            <a:off x="533399" y="533399"/>
            <a:ext cx="11658601" cy="4584768"/>
          </a:xfrm>
          <a:prstGeom prst="rect">
            <a:avLst/>
          </a:prstGeom>
        </p:spPr>
      </p:pic>
    </p:spTree>
    <p:extLst>
      <p:ext uri="{BB962C8B-B14F-4D97-AF65-F5344CB8AC3E}">
        <p14:creationId xmlns:p14="http://schemas.microsoft.com/office/powerpoint/2010/main" val="3914677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608D701-406B-4C45-AE36-2624F08FAB33}"/>
              </a:ext>
            </a:extLst>
          </p:cNvPr>
          <p:cNvSpPr/>
          <p:nvPr/>
        </p:nvSpPr>
        <p:spPr>
          <a:xfrm>
            <a:off x="533400" y="533400"/>
            <a:ext cx="11125200" cy="5791200"/>
          </a:xfrm>
          <a:prstGeom prst="rect">
            <a:avLst/>
          </a:prstGeom>
          <a:solidFill>
            <a:srgbClr val="6E655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CCTT Model: </a:t>
            </a:r>
            <a:r>
              <a:rPr lang="en-US" sz="3200" b="1" cap="all" dirty="0" err="1">
                <a:solidFill>
                  <a:srgbClr val="FF9350"/>
                </a:solidFill>
                <a:latin typeface="Domine" panose="02040503040403060204" pitchFamily="18" charset="0"/>
              </a:rPr>
              <a:t>Belenko</a:t>
            </a:r>
            <a:r>
              <a:rPr lang="en-US" sz="3200" b="1" cap="all" dirty="0">
                <a:solidFill>
                  <a:srgbClr val="FF9350"/>
                </a:solidFill>
                <a:latin typeface="Domine" panose="02040503040403060204" pitchFamily="18" charset="0"/>
              </a:rPr>
              <a:t>, Wexler, &amp; Taxman 2008</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5A5047"/>
            </a:solidFill>
          </a:ln>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DF476784-9185-9645-BAEE-ABBD278539BF}"/>
              </a:ext>
            </a:extLst>
          </p:cNvPr>
          <p:cNvSpPr txBox="1"/>
          <p:nvPr/>
        </p:nvSpPr>
        <p:spPr>
          <a:xfrm>
            <a:off x="990600" y="1828800"/>
            <a:ext cx="10210800" cy="3962400"/>
          </a:xfrm>
          <a:prstGeom prst="rect">
            <a:avLst/>
          </a:prstGeom>
          <a:noFill/>
        </p:spPr>
        <p:txBody>
          <a:bodyPr wrap="square" numCol="2" spcCol="182880" rtlCol="0">
            <a:noAutofit/>
          </a:bodyPr>
          <a:lstStyle/>
          <a:p>
            <a:pPr fontAlgn="t">
              <a:spcAft>
                <a:spcPts val="600"/>
              </a:spcAft>
            </a:pPr>
            <a:endParaRPr lang="en-US" sz="2800" dirty="0">
              <a:solidFill>
                <a:srgbClr val="5A5047"/>
              </a:solidFill>
              <a:latin typeface="Source Sans Pro" panose="020B0503030403020204" pitchFamily="34" charset="77"/>
            </a:endParaRPr>
          </a:p>
        </p:txBody>
      </p:sp>
      <p:pic>
        <p:nvPicPr>
          <p:cNvPr id="11" name="Picture 10" descr="Logo&#10;&#10;Description automatically generated with medium confidence">
            <a:extLst>
              <a:ext uri="{FF2B5EF4-FFF2-40B4-BE49-F238E27FC236}">
                <a16:creationId xmlns:a16="http://schemas.microsoft.com/office/drawing/2014/main" id="{27E1F159-ABE0-AC46-A55B-AE2FF0A8D5A5}"/>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pic>
        <p:nvPicPr>
          <p:cNvPr id="4" name="Picture 2">
            <a:extLst>
              <a:ext uri="{FF2B5EF4-FFF2-40B4-BE49-F238E27FC236}">
                <a16:creationId xmlns:a16="http://schemas.microsoft.com/office/drawing/2014/main" id="{911BC517-BBCA-9FB6-7469-2AD2579C86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276" t="19568" r="-11202" b="-6916"/>
          <a:stretch/>
        </p:blipFill>
        <p:spPr bwMode="auto">
          <a:xfrm>
            <a:off x="1466850" y="1752600"/>
            <a:ext cx="9258300" cy="4872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932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608D701-406B-4C45-AE36-2624F08FAB33}"/>
              </a:ext>
            </a:extLst>
          </p:cNvPr>
          <p:cNvSpPr/>
          <p:nvPr/>
        </p:nvSpPr>
        <p:spPr>
          <a:xfrm>
            <a:off x="533400" y="533400"/>
            <a:ext cx="11125200" cy="5791200"/>
          </a:xfrm>
          <a:prstGeom prst="rect">
            <a:avLst/>
          </a:prstGeom>
          <a:solidFill>
            <a:srgbClr val="6E655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14 Professional Alliance traits</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5A5047"/>
            </a:solidFill>
          </a:ln>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DF476784-9185-9645-BAEE-ABBD278539BF}"/>
              </a:ext>
            </a:extLst>
          </p:cNvPr>
          <p:cNvSpPr txBox="1"/>
          <p:nvPr/>
        </p:nvSpPr>
        <p:spPr>
          <a:xfrm>
            <a:off x="990600" y="1828800"/>
            <a:ext cx="10210800" cy="3962400"/>
          </a:xfrm>
          <a:prstGeom prst="rect">
            <a:avLst/>
          </a:prstGeom>
          <a:noFill/>
        </p:spPr>
        <p:txBody>
          <a:bodyPr wrap="square" numCol="3" spcCol="182880" rtlCol="0">
            <a:noAutofit/>
          </a:bodyPr>
          <a:lstStyle/>
          <a:p>
            <a:pPr marL="457200"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Articulate</a:t>
            </a:r>
          </a:p>
          <a:p>
            <a:pPr marL="457200"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Attentive</a:t>
            </a:r>
          </a:p>
          <a:p>
            <a:pPr marL="457200"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Authentic</a:t>
            </a:r>
          </a:p>
          <a:p>
            <a:pPr marL="457200"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Confident</a:t>
            </a:r>
          </a:p>
          <a:p>
            <a:pPr marL="457200"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Empathetic</a:t>
            </a:r>
          </a:p>
          <a:p>
            <a:pPr marL="457200"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Empowering</a:t>
            </a:r>
          </a:p>
          <a:p>
            <a:pPr marL="457200"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Flexible</a:t>
            </a:r>
          </a:p>
          <a:p>
            <a:pPr marL="457200"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Listens Actively </a:t>
            </a:r>
          </a:p>
          <a:p>
            <a:pPr marL="457200"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Person-Oriented</a:t>
            </a:r>
          </a:p>
          <a:p>
            <a:pPr marL="457200"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Purposeful</a:t>
            </a:r>
          </a:p>
          <a:p>
            <a:pPr marL="457200"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Reinforcing</a:t>
            </a:r>
          </a:p>
          <a:p>
            <a:pPr marL="457200"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Respectful</a:t>
            </a:r>
          </a:p>
          <a:p>
            <a:pPr marL="457200"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Humor</a:t>
            </a:r>
          </a:p>
          <a:p>
            <a:pPr marL="457200"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Strength-Based</a:t>
            </a:r>
          </a:p>
          <a:p>
            <a:pPr marL="457200" indent="-457200" fontAlgn="t">
              <a:spcAft>
                <a:spcPts val="600"/>
              </a:spcAft>
              <a:buFont typeface="Arial" panose="020B0604020202020204" pitchFamily="34" charset="0"/>
              <a:buChar char="•"/>
            </a:pPr>
            <a:endParaRPr lang="en-US" sz="2800" dirty="0">
              <a:solidFill>
                <a:srgbClr val="5A5047"/>
              </a:solidFill>
              <a:latin typeface="Source Sans Pro" panose="020B0503030403020204" pitchFamily="34" charset="77"/>
            </a:endParaRPr>
          </a:p>
          <a:p>
            <a:pPr marL="457200" indent="-457200" fontAlgn="t">
              <a:spcAft>
                <a:spcPts val="600"/>
              </a:spcAft>
              <a:buFont typeface="Arial" panose="020B0604020202020204" pitchFamily="34" charset="0"/>
              <a:buChar char="•"/>
            </a:pPr>
            <a:endParaRPr lang="en-US" sz="2800" dirty="0">
              <a:solidFill>
                <a:srgbClr val="5A5047"/>
              </a:solidFill>
              <a:latin typeface="Source Sans Pro" panose="020B0503030403020204" pitchFamily="34" charset="77"/>
            </a:endParaRPr>
          </a:p>
        </p:txBody>
      </p:sp>
      <p:pic>
        <p:nvPicPr>
          <p:cNvPr id="11" name="Picture 10" descr="Logo&#10;&#10;Description automatically generated with medium confidence">
            <a:extLst>
              <a:ext uri="{FF2B5EF4-FFF2-40B4-BE49-F238E27FC236}">
                <a16:creationId xmlns:a16="http://schemas.microsoft.com/office/drawing/2014/main" id="{27E1F159-ABE0-AC46-A55B-AE2FF0A8D5A5}"/>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sp>
        <p:nvSpPr>
          <p:cNvPr id="4" name="TextBox 3">
            <a:extLst>
              <a:ext uri="{FF2B5EF4-FFF2-40B4-BE49-F238E27FC236}">
                <a16:creationId xmlns:a16="http://schemas.microsoft.com/office/drawing/2014/main" id="{0ED70670-9691-D7FC-DA8F-19D8F9295C5A}"/>
              </a:ext>
            </a:extLst>
          </p:cNvPr>
          <p:cNvSpPr txBox="1"/>
          <p:nvPr/>
        </p:nvSpPr>
        <p:spPr>
          <a:xfrm>
            <a:off x="7772400" y="1752600"/>
            <a:ext cx="3657600" cy="4154984"/>
          </a:xfrm>
          <a:prstGeom prst="rect">
            <a:avLst/>
          </a:prstGeom>
          <a:solidFill>
            <a:schemeClr val="accent2"/>
          </a:solidFill>
        </p:spPr>
        <p:txBody>
          <a:bodyPr wrap="square" rtlCol="0">
            <a:spAutoFit/>
          </a:bodyPr>
          <a:lstStyle/>
          <a:p>
            <a:pPr algn="ctr"/>
            <a:r>
              <a:rPr lang="en-US" sz="2400" u="sng" dirty="0">
                <a:solidFill>
                  <a:schemeClr val="bg1"/>
                </a:solidFill>
              </a:rPr>
              <a:t>Let’s Talk</a:t>
            </a:r>
          </a:p>
          <a:p>
            <a:pPr algn="ctr"/>
            <a:endParaRPr lang="en-US" sz="2000" dirty="0">
              <a:solidFill>
                <a:schemeClr val="bg1"/>
              </a:solidFill>
            </a:endParaRPr>
          </a:p>
          <a:p>
            <a:r>
              <a:rPr lang="en-US" sz="2000" dirty="0">
                <a:solidFill>
                  <a:schemeClr val="bg1"/>
                </a:solidFill>
              </a:rPr>
              <a:t>There is a lot of crossover between this objective and my presentation tomorrow.</a:t>
            </a:r>
          </a:p>
          <a:p>
            <a:endParaRPr lang="en-US" sz="2000" dirty="0">
              <a:solidFill>
                <a:schemeClr val="bg1"/>
              </a:solidFill>
            </a:endParaRPr>
          </a:p>
          <a:p>
            <a:r>
              <a:rPr lang="en-US" sz="2000" dirty="0">
                <a:solidFill>
                  <a:schemeClr val="bg1"/>
                </a:solidFill>
              </a:rPr>
              <a:t>In a smaller room, we can have a better discussion though.</a:t>
            </a:r>
          </a:p>
          <a:p>
            <a:endParaRPr lang="en-US" sz="2000" dirty="0">
              <a:solidFill>
                <a:schemeClr val="bg1"/>
              </a:solidFill>
            </a:endParaRPr>
          </a:p>
          <a:p>
            <a:r>
              <a:rPr lang="en-US" sz="2000" dirty="0">
                <a:solidFill>
                  <a:schemeClr val="bg1"/>
                </a:solidFill>
              </a:rPr>
              <a:t>How can we help ourselves and our staff manage the dual-role, improve professional alliance, and build rapport?  </a:t>
            </a:r>
          </a:p>
        </p:txBody>
      </p:sp>
    </p:spTree>
    <p:extLst>
      <p:ext uri="{BB962C8B-B14F-4D97-AF65-F5344CB8AC3E}">
        <p14:creationId xmlns:p14="http://schemas.microsoft.com/office/powerpoint/2010/main" val="35680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D6F3EB4-61A3-5345-ABB1-871A4DA9BB7F}"/>
              </a:ext>
            </a:extLst>
          </p:cNvPr>
          <p:cNvSpPr/>
          <p:nvPr/>
        </p:nvSpPr>
        <p:spPr>
          <a:xfrm>
            <a:off x="533400" y="533400"/>
            <a:ext cx="11125200" cy="5791200"/>
          </a:xfrm>
          <a:prstGeom prst="rect">
            <a:avLst/>
          </a:prstGeom>
          <a:solidFill>
            <a:srgbClr val="6E655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35A206-7619-0F48-92BC-F938D8FE28B1}"/>
              </a:ext>
            </a:extLst>
          </p:cNvPr>
          <p:cNvSpPr>
            <a:spLocks noGrp="1"/>
          </p:cNvSpPr>
          <p:nvPr>
            <p:ph type="title"/>
          </p:nvPr>
        </p:nvSpPr>
        <p:spPr>
          <a:xfrm>
            <a:off x="990600" y="1709739"/>
            <a:ext cx="10356850" cy="1719262"/>
          </a:xfrm>
        </p:spPr>
        <p:txBody>
          <a:bodyPr>
            <a:normAutofit/>
          </a:bodyPr>
          <a:lstStyle/>
          <a:p>
            <a:r>
              <a:rPr lang="en-US" sz="4500" dirty="0">
                <a:solidFill>
                  <a:srgbClr val="FF9350"/>
                </a:solidFill>
                <a:latin typeface="Domine" panose="02040503040403060204" pitchFamily="18" charset="0"/>
              </a:rPr>
              <a:t>Final Thought</a:t>
            </a:r>
          </a:p>
        </p:txBody>
      </p:sp>
      <p:sp>
        <p:nvSpPr>
          <p:cNvPr id="10" name="Text Placeholder 2">
            <a:extLst>
              <a:ext uri="{FF2B5EF4-FFF2-40B4-BE49-F238E27FC236}">
                <a16:creationId xmlns:a16="http://schemas.microsoft.com/office/drawing/2014/main" id="{CB1B63A3-E5E5-8246-BE6A-985353CEF7B6}"/>
              </a:ext>
            </a:extLst>
          </p:cNvPr>
          <p:cNvSpPr>
            <a:spLocks noGrp="1"/>
          </p:cNvSpPr>
          <p:nvPr>
            <p:ph type="body" idx="1"/>
          </p:nvPr>
        </p:nvSpPr>
        <p:spPr>
          <a:xfrm>
            <a:off x="990600" y="3581400"/>
            <a:ext cx="10356850" cy="2743200"/>
          </a:xfrm>
        </p:spPr>
        <p:txBody>
          <a:bodyPr>
            <a:normAutofit lnSpcReduction="10000"/>
          </a:bodyPr>
          <a:lstStyle/>
          <a:p>
            <a:r>
              <a:rPr lang="en-US" dirty="0">
                <a:solidFill>
                  <a:schemeClr val="tx1"/>
                </a:solidFill>
                <a:latin typeface="Source Sans Pro" panose="020B0503030403020204" pitchFamily="34" charset="77"/>
              </a:rPr>
              <a:t>“</a:t>
            </a:r>
            <a:r>
              <a:rPr lang="en-US" b="1" dirty="0">
                <a:solidFill>
                  <a:schemeClr val="tx1"/>
                </a:solidFill>
                <a:latin typeface="Source Sans Pro" panose="020B0503030403020204" pitchFamily="34" charset="77"/>
              </a:rPr>
              <a:t>First, dual-role relationships characterized by a firm, fair, and caring approach help protect against rearrest </a:t>
            </a:r>
            <a:r>
              <a:rPr lang="en-US" dirty="0">
                <a:solidFill>
                  <a:schemeClr val="tx1"/>
                </a:solidFill>
                <a:latin typeface="Source Sans Pro" panose="020B0503030403020204" pitchFamily="34" charset="77"/>
              </a:rPr>
              <a:t>among general offenders…Second, the quality of the dual role relationship predicted </a:t>
            </a:r>
            <a:r>
              <a:rPr lang="en-US" dirty="0" err="1">
                <a:solidFill>
                  <a:schemeClr val="tx1"/>
                </a:solidFill>
                <a:latin typeface="Source Sans Pro" panose="020B0503030403020204" pitchFamily="34" charset="77"/>
              </a:rPr>
              <a:t>rearreast</a:t>
            </a:r>
            <a:r>
              <a:rPr lang="en-US" dirty="0">
                <a:solidFill>
                  <a:schemeClr val="tx1"/>
                </a:solidFill>
                <a:latin typeface="Source Sans Pro" panose="020B0503030403020204" pitchFamily="34" charset="77"/>
              </a:rPr>
              <a:t>, above and beyond the influence of offenders’ [sic] problematic personality traits and level of risk for rearrest. . . </a:t>
            </a:r>
            <a:r>
              <a:rPr lang="en-US" b="1" dirty="0">
                <a:solidFill>
                  <a:schemeClr val="tx1"/>
                </a:solidFill>
                <a:latin typeface="Source Sans Pro" panose="020B0503030403020204" pitchFamily="34" charset="77"/>
              </a:rPr>
              <a:t>Even for high risk offenders [sic] with negative traits, strong officer-offender [sic] relationships can be established and reduce the risk of rearrest.”</a:t>
            </a:r>
          </a:p>
          <a:p>
            <a:r>
              <a:rPr lang="en-US" dirty="0" err="1">
                <a:solidFill>
                  <a:schemeClr val="tx1"/>
                </a:solidFill>
                <a:latin typeface="Source Sans Pro" panose="020B0503030403020204" pitchFamily="34" charset="77"/>
              </a:rPr>
              <a:t>Kennealy</a:t>
            </a:r>
            <a:r>
              <a:rPr lang="en-US" dirty="0">
                <a:solidFill>
                  <a:schemeClr val="tx1"/>
                </a:solidFill>
                <a:latin typeface="Source Sans Pro" panose="020B0503030403020204" pitchFamily="34" charset="77"/>
              </a:rPr>
              <a:t> et al. 2012</a:t>
            </a:r>
          </a:p>
          <a:p>
            <a:endParaRPr lang="en-US" dirty="0">
              <a:solidFill>
                <a:schemeClr val="tx1"/>
              </a:solidFill>
              <a:latin typeface="Source Sans Pro" panose="020B0503030403020204" pitchFamily="34" charset="77"/>
            </a:endParaRPr>
          </a:p>
        </p:txBody>
      </p:sp>
      <p:pic>
        <p:nvPicPr>
          <p:cNvPr id="8" name="Picture 7" descr="Logo&#10;&#10;Description automatically generated with medium confidence">
            <a:extLst>
              <a:ext uri="{FF2B5EF4-FFF2-40B4-BE49-F238E27FC236}">
                <a16:creationId xmlns:a16="http://schemas.microsoft.com/office/drawing/2014/main" id="{7A3C1A9A-DA5A-6342-B54A-64F211A1DD53}"/>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5B2E00B6-AA91-604A-AE5B-FBF13F7D7541}"/>
              </a:ext>
            </a:extLst>
          </p:cNvPr>
          <p:cNvPicPr>
            <a:picLocks noChangeAspect="1"/>
          </p:cNvPicPr>
          <p:nvPr/>
        </p:nvPicPr>
        <p:blipFill rotWithShape="1">
          <a:blip r:embed="rId3">
            <a:alphaModFix amt="21000"/>
          </a:blip>
          <a:srcRect l="38125" r="27834"/>
          <a:stretch/>
        </p:blipFill>
        <p:spPr>
          <a:xfrm>
            <a:off x="533399" y="533399"/>
            <a:ext cx="11658601" cy="4584768"/>
          </a:xfrm>
          <a:prstGeom prst="rect">
            <a:avLst/>
          </a:prstGeom>
        </p:spPr>
      </p:pic>
    </p:spTree>
    <p:extLst>
      <p:ext uri="{BB962C8B-B14F-4D97-AF65-F5344CB8AC3E}">
        <p14:creationId xmlns:p14="http://schemas.microsoft.com/office/powerpoint/2010/main" val="491808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EC437C-04E4-0F4C-824A-6A7378576366}"/>
              </a:ext>
            </a:extLst>
          </p:cNvPr>
          <p:cNvSpPr/>
          <p:nvPr/>
        </p:nvSpPr>
        <p:spPr>
          <a:xfrm>
            <a:off x="533400" y="533400"/>
            <a:ext cx="11125200" cy="5791200"/>
          </a:xfrm>
          <a:prstGeom prst="rect">
            <a:avLst/>
          </a:prstGeom>
          <a:solidFill>
            <a:srgbClr val="6E6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picture containing text, clipart&#10;&#10;Description automatically generated">
            <a:extLst>
              <a:ext uri="{FF2B5EF4-FFF2-40B4-BE49-F238E27FC236}">
                <a16:creationId xmlns:a16="http://schemas.microsoft.com/office/drawing/2014/main" id="{5391FB43-F298-E543-96D6-37D733D9AC31}"/>
              </a:ext>
            </a:extLst>
          </p:cNvPr>
          <p:cNvPicPr>
            <a:picLocks noChangeAspect="1"/>
          </p:cNvPicPr>
          <p:nvPr/>
        </p:nvPicPr>
        <p:blipFill rotWithShape="1">
          <a:blip r:embed="rId2">
            <a:alphaModFix amt="21000"/>
          </a:blip>
          <a:srcRect l="38125" r="27834"/>
          <a:stretch/>
        </p:blipFill>
        <p:spPr>
          <a:xfrm>
            <a:off x="533399" y="533399"/>
            <a:ext cx="11658601" cy="4584768"/>
          </a:xfrm>
          <a:prstGeom prst="rect">
            <a:avLst/>
          </a:prstGeom>
        </p:spPr>
      </p:pic>
      <p:sp>
        <p:nvSpPr>
          <p:cNvPr id="2" name="Title 1">
            <a:extLst>
              <a:ext uri="{FF2B5EF4-FFF2-40B4-BE49-F238E27FC236}">
                <a16:creationId xmlns:a16="http://schemas.microsoft.com/office/drawing/2014/main" id="{8E35A206-7619-0F48-92BC-F938D8FE28B1}"/>
              </a:ext>
            </a:extLst>
          </p:cNvPr>
          <p:cNvSpPr>
            <a:spLocks noGrp="1"/>
          </p:cNvSpPr>
          <p:nvPr>
            <p:ph type="title"/>
          </p:nvPr>
        </p:nvSpPr>
        <p:spPr>
          <a:xfrm>
            <a:off x="990600" y="1709739"/>
            <a:ext cx="10356850" cy="1719262"/>
          </a:xfrm>
        </p:spPr>
        <p:txBody>
          <a:bodyPr>
            <a:normAutofit/>
          </a:bodyPr>
          <a:lstStyle/>
          <a:p>
            <a:r>
              <a:rPr lang="en-US" sz="5400" dirty="0">
                <a:solidFill>
                  <a:schemeClr val="bg1"/>
                </a:solidFill>
                <a:latin typeface="Domine" panose="02040503040403060204" pitchFamily="18" charset="0"/>
              </a:rPr>
              <a:t>Contact Information</a:t>
            </a:r>
            <a:endParaRPr lang="en-US" sz="5400" dirty="0">
              <a:latin typeface="Domine" panose="02040503040403060204" pitchFamily="18" charset="0"/>
            </a:endParaRPr>
          </a:p>
        </p:txBody>
      </p:sp>
      <p:sp>
        <p:nvSpPr>
          <p:cNvPr id="3" name="Text Placeholder 2">
            <a:extLst>
              <a:ext uri="{FF2B5EF4-FFF2-40B4-BE49-F238E27FC236}">
                <a16:creationId xmlns:a16="http://schemas.microsoft.com/office/drawing/2014/main" id="{02AE30D3-243F-6848-BBF2-330B868CCE75}"/>
              </a:ext>
            </a:extLst>
          </p:cNvPr>
          <p:cNvSpPr>
            <a:spLocks noGrp="1"/>
          </p:cNvSpPr>
          <p:nvPr>
            <p:ph type="body" idx="1"/>
          </p:nvPr>
        </p:nvSpPr>
        <p:spPr>
          <a:xfrm>
            <a:off x="990600" y="3581400"/>
            <a:ext cx="10356850" cy="2432044"/>
          </a:xfrm>
        </p:spPr>
        <p:txBody>
          <a:bodyPr/>
          <a:lstStyle/>
          <a:p>
            <a:pPr marL="0" marR="0" indent="0">
              <a:lnSpc>
                <a:spcPct val="100000"/>
              </a:lnSpc>
              <a:spcBef>
                <a:spcPts val="0"/>
              </a:spcBef>
              <a:spcAft>
                <a:spcPts val="0"/>
              </a:spcAft>
              <a:buNone/>
            </a:pPr>
            <a:r>
              <a:rPr lang="en-US" sz="2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Jason Chapman</a:t>
            </a:r>
          </a:p>
          <a:p>
            <a:pPr marL="0" marR="0" indent="0">
              <a:lnSpc>
                <a:spcPct val="100000"/>
              </a:lnSpc>
              <a:spcBef>
                <a:spcPts val="0"/>
              </a:spcBef>
              <a:spcAft>
                <a:spcPts val="0"/>
              </a:spcAft>
              <a:buNone/>
            </a:pPr>
            <a:r>
              <a:rPr lang="en-US"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Training and Quality Control Coordinator</a:t>
            </a:r>
          </a:p>
          <a:p>
            <a:pPr marL="0" marR="0" indent="0">
              <a:lnSpc>
                <a:spcPct val="100000"/>
              </a:lnSpc>
              <a:spcBef>
                <a:spcPts val="0"/>
              </a:spcBef>
              <a:spcAft>
                <a:spcPts val="0"/>
              </a:spcAft>
              <a:buNone/>
            </a:pPr>
            <a:r>
              <a:rPr lang="en-US"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jchapman@justicepoint.org</a:t>
            </a:r>
          </a:p>
          <a:p>
            <a:pPr marL="0" marR="0" indent="0">
              <a:lnSpc>
                <a:spcPct val="100000"/>
              </a:lnSpc>
              <a:spcBef>
                <a:spcPts val="0"/>
              </a:spcBef>
              <a:spcAft>
                <a:spcPts val="0"/>
              </a:spcAft>
              <a:buNone/>
            </a:pPr>
            <a:r>
              <a:rPr lang="en-US"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Cell: 262-825-4245</a:t>
            </a:r>
          </a:p>
          <a:p>
            <a:pPr marL="0" marR="0" indent="0">
              <a:lnSpc>
                <a:spcPct val="100000"/>
              </a:lnSpc>
              <a:spcBef>
                <a:spcPts val="0"/>
              </a:spcBef>
              <a:spcAft>
                <a:spcPts val="0"/>
              </a:spcAft>
              <a:buNone/>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cxnSp>
        <p:nvCxnSpPr>
          <p:cNvPr id="7" name="Straight Connector 6">
            <a:extLst>
              <a:ext uri="{FF2B5EF4-FFF2-40B4-BE49-F238E27FC236}">
                <a16:creationId xmlns:a16="http://schemas.microsoft.com/office/drawing/2014/main" id="{FD46C7AA-50EC-EB4C-984C-9F9D31D1A214}"/>
              </a:ext>
            </a:extLst>
          </p:cNvPr>
          <p:cNvCxnSpPr>
            <a:cxnSpLocks/>
          </p:cNvCxnSpPr>
          <p:nvPr/>
        </p:nvCxnSpPr>
        <p:spPr>
          <a:xfrm>
            <a:off x="1066800" y="3429000"/>
            <a:ext cx="6477000" cy="0"/>
          </a:xfrm>
          <a:prstGeom prst="line">
            <a:avLst/>
          </a:prstGeom>
          <a:ln w="57150">
            <a:solidFill>
              <a:schemeClr val="bg1"/>
            </a:solidFill>
          </a:ln>
        </p:spPr>
        <p:style>
          <a:lnRef idx="3">
            <a:schemeClr val="accent6"/>
          </a:lnRef>
          <a:fillRef idx="0">
            <a:schemeClr val="accent6"/>
          </a:fillRef>
          <a:effectRef idx="2">
            <a:schemeClr val="accent6"/>
          </a:effectRef>
          <a:fontRef idx="minor">
            <a:schemeClr val="tx1"/>
          </a:fontRef>
        </p:style>
      </p:cxnSp>
      <p:pic>
        <p:nvPicPr>
          <p:cNvPr id="12" name="Picture 11" descr="Logo&#10;&#10;Description automatically generated with medium confidence">
            <a:extLst>
              <a:ext uri="{FF2B5EF4-FFF2-40B4-BE49-F238E27FC236}">
                <a16:creationId xmlns:a16="http://schemas.microsoft.com/office/drawing/2014/main" id="{FABA526E-2861-554C-8FF0-EE4B14E7127E}"/>
              </a:ext>
            </a:extLst>
          </p:cNvPr>
          <p:cNvPicPr>
            <a:picLocks noChangeAspect="1"/>
          </p:cNvPicPr>
          <p:nvPr/>
        </p:nvPicPr>
        <p:blipFill>
          <a:blip r:embed="rId3"/>
          <a:stretch>
            <a:fillRect/>
          </a:stretch>
        </p:blipFill>
        <p:spPr>
          <a:xfrm>
            <a:off x="8382000" y="5276967"/>
            <a:ext cx="3313357" cy="742833"/>
          </a:xfrm>
          <a:prstGeom prst="rect">
            <a:avLst/>
          </a:prstGeom>
        </p:spPr>
      </p:pic>
    </p:spTree>
    <p:extLst>
      <p:ext uri="{BB962C8B-B14F-4D97-AF65-F5344CB8AC3E}">
        <p14:creationId xmlns:p14="http://schemas.microsoft.com/office/powerpoint/2010/main" val="4176316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References</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FF9350"/>
            </a:solidFill>
          </a:ln>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DF476784-9185-9645-BAEE-ABBD278539BF}"/>
              </a:ext>
            </a:extLst>
          </p:cNvPr>
          <p:cNvSpPr txBox="1"/>
          <p:nvPr/>
        </p:nvSpPr>
        <p:spPr>
          <a:xfrm>
            <a:off x="990600" y="1828799"/>
            <a:ext cx="10210800" cy="4876795"/>
          </a:xfrm>
          <a:prstGeom prst="rect">
            <a:avLst/>
          </a:prstGeom>
          <a:noFill/>
        </p:spPr>
        <p:txBody>
          <a:bodyPr wrap="square" numCol="2" spcCol="182880" rtlCol="0">
            <a:noAutofit/>
          </a:bodyPr>
          <a:lstStyle/>
          <a:p>
            <a:pPr marL="0" marR="0">
              <a:lnSpc>
                <a:spcPct val="107000"/>
              </a:lnSpc>
              <a:spcBef>
                <a:spcPts val="0"/>
              </a:spcBef>
              <a:spcAft>
                <a:spcPts val="800"/>
              </a:spcAft>
            </a:pP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Hardin, C., &amp; Kushner, J. N. (2008). Quality improvement for drug courts: Evidence-based practices. </a:t>
            </a:r>
            <a:r>
              <a:rPr lang="en-US" sz="1000" i="1" dirty="0">
                <a:effectLst/>
                <a:latin typeface="Calibri" panose="020F0502020204030204" pitchFamily="34" charset="0"/>
                <a:ea typeface="Calibri" panose="020F0502020204030204" pitchFamily="34" charset="0"/>
                <a:cs typeface="Times New Roman" panose="02020603050405020304" pitchFamily="18" charset="0"/>
              </a:rPr>
              <a:t>Alexandria, VA: National Drug Court Institute</a:t>
            </a:r>
            <a:r>
              <a:rPr lang="en-US" sz="1000" dirty="0">
                <a:effectLst/>
                <a:latin typeface="Calibri" panose="020F0502020204030204" pitchFamily="34" charset="0"/>
                <a:ea typeface="Calibri" panose="020F0502020204030204" pitchFamily="34" charset="0"/>
                <a:cs typeface="Times New Roman" panose="02020603050405020304" pitchFamily="18" charset="0"/>
              </a:rPr>
              <a:t>. Accessed 10/5/22 </a:t>
            </a:r>
            <a:r>
              <a:rPr lang="en-US"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https://www.ndci.org/sites/default/files/nadcp/Mono9.QualityImprovement2.pdf</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Calibri" panose="020F0502020204030204" pitchFamily="34" charset="0"/>
              </a:rPr>
              <a:t>***</a:t>
            </a:r>
            <a:r>
              <a:rPr lang="en-US" sz="1000" dirty="0" err="1">
                <a:effectLst/>
                <a:latin typeface="Calibri" panose="020F0502020204030204" pitchFamily="34" charset="0"/>
                <a:ea typeface="Calibri" panose="020F0502020204030204" pitchFamily="34" charset="0"/>
                <a:cs typeface="Calibri" panose="020F0502020204030204" pitchFamily="34" charset="0"/>
              </a:rPr>
              <a:t>Kennealy</a:t>
            </a:r>
            <a:r>
              <a:rPr lang="en-US" sz="1000" dirty="0">
                <a:effectLst/>
                <a:latin typeface="Calibri" panose="020F0502020204030204" pitchFamily="34" charset="0"/>
                <a:ea typeface="Calibri" panose="020F0502020204030204" pitchFamily="34" charset="0"/>
                <a:cs typeface="Calibri" panose="020F0502020204030204" pitchFamily="34" charset="0"/>
              </a:rPr>
              <a:t>, Patrick &amp; </a:t>
            </a:r>
            <a:r>
              <a:rPr lang="en-US" sz="1000" dirty="0" err="1">
                <a:effectLst/>
                <a:latin typeface="Calibri" panose="020F0502020204030204" pitchFamily="34" charset="0"/>
                <a:ea typeface="Calibri" panose="020F0502020204030204" pitchFamily="34" charset="0"/>
                <a:cs typeface="Calibri" panose="020F0502020204030204" pitchFamily="34" charset="0"/>
              </a:rPr>
              <a:t>Skeem</a:t>
            </a:r>
            <a:r>
              <a:rPr lang="en-US" sz="1000" dirty="0">
                <a:effectLst/>
                <a:latin typeface="Calibri" panose="020F0502020204030204" pitchFamily="34" charset="0"/>
                <a:ea typeface="Calibri" panose="020F0502020204030204" pitchFamily="34" charset="0"/>
                <a:cs typeface="Calibri" panose="020F0502020204030204" pitchFamily="34" charset="0"/>
              </a:rPr>
              <a:t>, Jennifer &amp; </a:t>
            </a:r>
            <a:r>
              <a:rPr lang="en-US" sz="1000" dirty="0" err="1">
                <a:effectLst/>
                <a:latin typeface="Calibri" panose="020F0502020204030204" pitchFamily="34" charset="0"/>
                <a:ea typeface="Calibri" panose="020F0502020204030204" pitchFamily="34" charset="0"/>
                <a:cs typeface="Calibri" panose="020F0502020204030204" pitchFamily="34" charset="0"/>
              </a:rPr>
              <a:t>Manchak</a:t>
            </a:r>
            <a:r>
              <a:rPr lang="en-US" sz="1000" dirty="0">
                <a:effectLst/>
                <a:latin typeface="Calibri" panose="020F0502020204030204" pitchFamily="34" charset="0"/>
                <a:ea typeface="Calibri" panose="020F0502020204030204" pitchFamily="34" charset="0"/>
                <a:cs typeface="Calibri" panose="020F0502020204030204" pitchFamily="34" charset="0"/>
              </a:rPr>
              <a:t>, Sarah &amp; Eno Louden, Jennifer. (2012). Firm, Fair, and Caring Officer-Offender Relationships Protect Against Supervision Failure. Law and human behavior. 36. 10.1037/h0093935. Accessed 10/5/22 </a:t>
            </a:r>
            <a:r>
              <a:rPr lang="en-US" sz="1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www.researchgate.net/profile/Patrick-Kennealy/publication/221733072_Firm_Fair_and_Caring_Officer-Offender_Relationships_Protect_Against_Supervision_Failure/links/0912f51128869d9697000000/Firm-Fair-and-Caring-Officer-Offender-Relationships-Protect-Against-Supervision-Failure.pdf</a:t>
            </a:r>
            <a:r>
              <a:rPr lang="en-US" sz="1000" dirty="0">
                <a:effectLst/>
                <a:latin typeface="Calibri" panose="020F0502020204030204" pitchFamily="34" charset="0"/>
                <a:ea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err="1">
                <a:effectLst/>
                <a:latin typeface="Calibri" panose="020F0502020204030204" pitchFamily="34" charset="0"/>
                <a:ea typeface="Calibri" panose="020F0502020204030204" pitchFamily="34" charset="0"/>
                <a:cs typeface="Calibri" panose="020F0502020204030204" pitchFamily="34" charset="0"/>
              </a:rPr>
              <a:t>Skeem</a:t>
            </a:r>
            <a:r>
              <a:rPr lang="en-US" sz="1000" dirty="0">
                <a:effectLst/>
                <a:latin typeface="Calibri" panose="020F0502020204030204" pitchFamily="34" charset="0"/>
                <a:ea typeface="Calibri" panose="020F0502020204030204" pitchFamily="34" charset="0"/>
                <a:cs typeface="Calibri" panose="020F0502020204030204" pitchFamily="34" charset="0"/>
              </a:rPr>
              <a:t>, Jennifer &amp; Eno Louden, Jennifer &amp; </a:t>
            </a:r>
            <a:r>
              <a:rPr lang="en-US" sz="1000" dirty="0" err="1">
                <a:effectLst/>
                <a:latin typeface="Calibri" panose="020F0502020204030204" pitchFamily="34" charset="0"/>
                <a:ea typeface="Calibri" panose="020F0502020204030204" pitchFamily="34" charset="0"/>
                <a:cs typeface="Calibri" panose="020F0502020204030204" pitchFamily="34" charset="0"/>
              </a:rPr>
              <a:t>Polaschek</a:t>
            </a:r>
            <a:r>
              <a:rPr lang="en-US" sz="1000" dirty="0">
                <a:effectLst/>
                <a:latin typeface="Calibri" panose="020F0502020204030204" pitchFamily="34" charset="0"/>
                <a:ea typeface="Calibri" panose="020F0502020204030204" pitchFamily="34" charset="0"/>
                <a:cs typeface="Calibri" panose="020F0502020204030204" pitchFamily="34" charset="0"/>
              </a:rPr>
              <a:t>, Devon &amp; Camp, Jacqueline. (2008). Assessing Relationship Quality in Mandated Community Treatment: Blending Care With Control. Psychological assessment. 19. 397-410. 10.1037/1040-3590.19.4.397. Accessed 10/5/22 </a:t>
            </a:r>
            <a:r>
              <a:rPr lang="en-US" sz="1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www.researchgate.net/profile/Devon-Polaschek/publication/5762663_Assessing_Relationship_Quality_in_Mandated_Community_Treatment_Blending_Care_With_Control/links/0fcfd510c6e0acfdf1000000/Assessing-Relationship-Quality-in-Mandated-Community-Treatment-Blending-Care-With-Control.pdf</a:t>
            </a:r>
            <a:r>
              <a:rPr lang="en-US" sz="1000" dirty="0">
                <a:effectLst/>
                <a:latin typeface="Calibri" panose="020F0502020204030204" pitchFamily="34" charset="0"/>
                <a:ea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Calibri" panose="020F0502020204030204" pitchFamily="34" charset="0"/>
              </a:rPr>
              <a:t>Burnett, Ros. (2005). The place of the officer-offender relationship in assisting offenders to desist from crime. Probation Journal. 52. 221-242. 10.1177/0264550505055112. Accessed 10/5/22 </a:t>
            </a:r>
            <a:r>
              <a:rPr lang="en-US" sz="1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s://www.researchgate.net/profile/Ros-Burnett/publication/247755710_The_place_of_the_officer-offender_relationship_in_assisting_offenders_to_desist_from_crime/links/542c54c30cf29bbc126ce721/The-place-of-the-officer-offender-relationship-in-assisting-offenders-to-desist-from-crime.pdf</a:t>
            </a:r>
            <a:r>
              <a:rPr lang="en-US" sz="1000" dirty="0">
                <a:effectLst/>
                <a:latin typeface="Calibri" panose="020F0502020204030204" pitchFamily="34" charset="0"/>
                <a:ea typeface="Calibri" panose="020F0502020204030204" pitchFamily="34" charset="0"/>
                <a:cs typeface="Calibri" panose="020F0502020204030204" pitchFamily="34" charset="0"/>
              </a:rPr>
              <a:t> (This article is particularly interesting as it is focused on the British justice system and commonalities and differences were quite interesting. Also an interesting and different perspective on system change)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Calibri" panose="020F0502020204030204" pitchFamily="34" charset="0"/>
              </a:rPr>
              <a:t>Clear, Todd &amp; </a:t>
            </a:r>
            <a:r>
              <a:rPr lang="en-US" sz="1000" dirty="0" err="1">
                <a:effectLst/>
                <a:latin typeface="Calibri" panose="020F0502020204030204" pitchFamily="34" charset="0"/>
                <a:ea typeface="Calibri" panose="020F0502020204030204" pitchFamily="34" charset="0"/>
                <a:cs typeface="Calibri" panose="020F0502020204030204" pitchFamily="34" charset="0"/>
              </a:rPr>
              <a:t>Latessa</a:t>
            </a:r>
            <a:r>
              <a:rPr lang="en-US" sz="1000" dirty="0">
                <a:effectLst/>
                <a:latin typeface="Calibri" panose="020F0502020204030204" pitchFamily="34" charset="0"/>
                <a:ea typeface="Calibri" panose="020F0502020204030204" pitchFamily="34" charset="0"/>
                <a:cs typeface="Calibri" panose="020F0502020204030204" pitchFamily="34" charset="0"/>
              </a:rPr>
              <a:t>, Edward. (1993). Probation Officers' Roles in Intensive Supervision: Surveillance Versus Treatment. Justice Quarterly - JUSTICE Q. 10. 441-462. 10.1080/07418829300091921. Accessed 10/4/22 </a:t>
            </a:r>
            <a:r>
              <a:rPr lang="en-US" sz="1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https://www.researchgate.net/profile/Edward-Latessa/publication/247261746_Probation_Officers'_Roles_in_Intensive_Supervision_Surveillance_Versus_Treatment/links/5acb7fbda6fdcc8bfc85f5cf/Probation-Officers-Roles-in-Intensive-Supervision-Surveillance-Versus-Treatment.pdf</a:t>
            </a:r>
            <a:r>
              <a:rPr lang="en-US" sz="1000" dirty="0">
                <a:effectLst/>
                <a:latin typeface="Calibri" panose="020F0502020204030204" pitchFamily="34" charset="0"/>
                <a:ea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Calibri" panose="020F0502020204030204" pitchFamily="34" charset="0"/>
              </a:rPr>
              <a:t>Dowden, C., &amp; Andrews, D. A. (2004). The Importance of Staff Practice in Delivering Effective Correctional Treatment: A Meta-Analytic Review of Core Correctional Practice. International Journal of Offender Therapy and Comparative Criminology, 48(2), 203–214. </a:t>
            </a:r>
            <a:r>
              <a:rPr lang="en-US" sz="1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https://doi.org/10.1177/0306624X03257765</a:t>
            </a:r>
            <a:r>
              <a:rPr lang="en-US" sz="1000" dirty="0">
                <a:effectLst/>
                <a:latin typeface="Calibri" panose="020F0502020204030204" pitchFamily="34" charset="0"/>
                <a:ea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Fulton, B., </a:t>
            </a:r>
            <a:r>
              <a:rPr lang="en-US" sz="10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Stichman</a:t>
            </a: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 Travis, L., &amp; </a:t>
            </a:r>
            <a:r>
              <a:rPr lang="en-US" sz="10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Latessa</a:t>
            </a: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E. (1997). Moderating probation and parole officer attitudes to achieve desired outcomes. </a:t>
            </a:r>
            <a:r>
              <a:rPr lang="en-US" sz="1000" i="1" dirty="0">
                <a:effectLst/>
                <a:latin typeface="Calibri" panose="020F0502020204030204" pitchFamily="34" charset="0"/>
                <a:ea typeface="Calibri" panose="020F0502020204030204" pitchFamily="34" charset="0"/>
                <a:cs typeface="Times New Roman" panose="02020603050405020304" pitchFamily="18" charset="0"/>
              </a:rPr>
              <a:t>The Prison Journal</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i="1" dirty="0">
                <a:effectLst/>
                <a:latin typeface="Calibri" panose="020F0502020204030204" pitchFamily="34" charset="0"/>
                <a:ea typeface="Calibri" panose="020F0502020204030204" pitchFamily="34" charset="0"/>
                <a:cs typeface="Times New Roman" panose="02020603050405020304" pitchFamily="18" charset="0"/>
              </a:rPr>
              <a:t>77</a:t>
            </a:r>
            <a:r>
              <a:rPr lang="en-US" sz="1000" dirty="0">
                <a:effectLst/>
                <a:latin typeface="Calibri" panose="020F0502020204030204" pitchFamily="34" charset="0"/>
                <a:ea typeface="Calibri" panose="020F0502020204030204" pitchFamily="34" charset="0"/>
                <a:cs typeface="Times New Roman" panose="02020603050405020304" pitchFamily="18" charset="0"/>
              </a:rPr>
              <a:t>(3), 295-312. Accessed 10/4/22 </a:t>
            </a:r>
            <a:r>
              <a:rPr lang="en-US"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https://www.academia.edu/download/41441253/Moderating_Probation_and_Parole_Officer_20160122-4434-141xcms.pdf</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Harris, M. K. (1987). Observations of a Friend of the Court on the Future of Probation and Parole. </a:t>
            </a:r>
            <a:r>
              <a:rPr lang="en-US" sz="1000" i="1" dirty="0">
                <a:effectLst/>
                <a:latin typeface="Calibri" panose="020F0502020204030204" pitchFamily="34" charset="0"/>
                <a:ea typeface="Calibri" panose="020F0502020204030204" pitchFamily="34" charset="0"/>
                <a:cs typeface="Times New Roman" panose="02020603050405020304" pitchFamily="18" charset="0"/>
              </a:rPr>
              <a:t>Fed. Probation</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i="1" dirty="0">
                <a:effectLst/>
                <a:latin typeface="Calibri" panose="020F0502020204030204" pitchFamily="34" charset="0"/>
                <a:ea typeface="Calibri" panose="020F0502020204030204" pitchFamily="34" charset="0"/>
                <a:cs typeface="Times New Roman" panose="02020603050405020304" pitchFamily="18" charset="0"/>
              </a:rPr>
              <a:t>51</a:t>
            </a:r>
            <a:r>
              <a:rPr lang="en-US" sz="1000" dirty="0">
                <a:effectLst/>
                <a:latin typeface="Calibri" panose="020F0502020204030204" pitchFamily="34" charset="0"/>
                <a:ea typeface="Calibri" panose="020F0502020204030204" pitchFamily="34" charset="0"/>
                <a:cs typeface="Times New Roman" panose="02020603050405020304" pitchFamily="18" charset="0"/>
              </a:rPr>
              <a:t>, 12.</a:t>
            </a:r>
          </a:p>
          <a:p>
            <a:pPr marL="0" marR="0">
              <a:lnSpc>
                <a:spcPct val="107000"/>
              </a:lnSpc>
              <a:spcBef>
                <a:spcPts val="0"/>
              </a:spcBef>
              <a:spcAft>
                <a:spcPts val="800"/>
              </a:spcAft>
            </a:pP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Hora, P. F. (2011). Courting new solutions using problem-solving justice: Key components, guiding principles, strategies, responses, models, approaches, blueprints and tool kits. </a:t>
            </a:r>
            <a:r>
              <a:rPr lang="en-US" sz="1000" i="1" dirty="0">
                <a:effectLst/>
                <a:latin typeface="Calibri" panose="020F0502020204030204" pitchFamily="34" charset="0"/>
                <a:ea typeface="Calibri" panose="020F0502020204030204" pitchFamily="34" charset="0"/>
                <a:cs typeface="Times New Roman" panose="02020603050405020304" pitchFamily="18" charset="0"/>
              </a:rPr>
              <a:t>Chap. J. Crim. Just.</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i="1" dirty="0">
                <a:effectLst/>
                <a:latin typeface="Calibri" panose="020F0502020204030204" pitchFamily="34" charset="0"/>
                <a:ea typeface="Calibri" panose="020F0502020204030204" pitchFamily="34" charset="0"/>
                <a:cs typeface="Times New Roman" panose="02020603050405020304" pitchFamily="18" charset="0"/>
              </a:rPr>
              <a:t>2</a:t>
            </a:r>
            <a:r>
              <a:rPr lang="en-US" sz="1000" dirty="0">
                <a:effectLst/>
                <a:latin typeface="Calibri" panose="020F0502020204030204" pitchFamily="34" charset="0"/>
                <a:ea typeface="Calibri" panose="020F0502020204030204" pitchFamily="34" charset="0"/>
                <a:cs typeface="Times New Roman" panose="02020603050405020304" pitchFamily="18" charset="0"/>
              </a:rPr>
              <a:t>, 7.Accessed 10/5/22 </a:t>
            </a:r>
            <a:r>
              <a:rPr lang="en-US"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https://www.ndci.org/wp-content/uploads/CourtingNewSolutions.pdf</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fontAlgn="t">
              <a:spcAft>
                <a:spcPts val="600"/>
              </a:spcAft>
            </a:pPr>
            <a:endParaRPr lang="en-US" sz="2800" dirty="0">
              <a:solidFill>
                <a:srgbClr val="5A5047"/>
              </a:solidFill>
              <a:latin typeface="Source Sans Pro" panose="020B0503030403020204" pitchFamily="34" charset="77"/>
            </a:endParaRPr>
          </a:p>
          <a:p>
            <a:pPr marL="457200" indent="-457200" fontAlgn="t">
              <a:spcAft>
                <a:spcPts val="600"/>
              </a:spcAft>
              <a:buFont typeface="Arial" panose="020B0604020202020204" pitchFamily="34" charset="0"/>
              <a:buChar char="•"/>
            </a:pPr>
            <a:endParaRPr lang="en-US" sz="2800" dirty="0">
              <a:solidFill>
                <a:srgbClr val="5A5047"/>
              </a:solidFill>
              <a:latin typeface="Source Sans Pro" panose="020B0503030403020204" pitchFamily="34" charset="77"/>
            </a:endParaRPr>
          </a:p>
        </p:txBody>
      </p:sp>
      <p:pic>
        <p:nvPicPr>
          <p:cNvPr id="7" name="Picture 6" descr="Logo&#10;&#10;Description automatically generated with medium confidence">
            <a:extLst>
              <a:ext uri="{FF2B5EF4-FFF2-40B4-BE49-F238E27FC236}">
                <a16:creationId xmlns:a16="http://schemas.microsoft.com/office/drawing/2014/main" id="{D34C11A2-C240-D942-A19F-B7D1799AC0BA}"/>
              </a:ext>
            </a:extLst>
          </p:cNvPr>
          <p:cNvPicPr>
            <a:picLocks noChangeAspect="1"/>
          </p:cNvPicPr>
          <p:nvPr/>
        </p:nvPicPr>
        <p:blipFill rotWithShape="1">
          <a:blip r:embed="rId10"/>
          <a:srcRect l="20697" t="38452" r="19507"/>
          <a:stretch/>
        </p:blipFill>
        <p:spPr>
          <a:xfrm>
            <a:off x="10287000" y="6477000"/>
            <a:ext cx="1676400" cy="386862"/>
          </a:xfrm>
          <a:prstGeom prst="rect">
            <a:avLst/>
          </a:prstGeom>
        </p:spPr>
      </p:pic>
    </p:spTree>
    <p:extLst>
      <p:ext uri="{BB962C8B-B14F-4D97-AF65-F5344CB8AC3E}">
        <p14:creationId xmlns:p14="http://schemas.microsoft.com/office/powerpoint/2010/main" val="1094832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D6F3EB4-61A3-5345-ABB1-871A4DA9BB7F}"/>
              </a:ext>
            </a:extLst>
          </p:cNvPr>
          <p:cNvSpPr/>
          <p:nvPr/>
        </p:nvSpPr>
        <p:spPr>
          <a:xfrm>
            <a:off x="533400" y="533400"/>
            <a:ext cx="11125200" cy="5791200"/>
          </a:xfrm>
          <a:prstGeom prst="rect">
            <a:avLst/>
          </a:prstGeom>
          <a:solidFill>
            <a:srgbClr val="6E655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35A206-7619-0F48-92BC-F938D8FE28B1}"/>
              </a:ext>
            </a:extLst>
          </p:cNvPr>
          <p:cNvSpPr>
            <a:spLocks noGrp="1"/>
          </p:cNvSpPr>
          <p:nvPr>
            <p:ph type="title"/>
          </p:nvPr>
        </p:nvSpPr>
        <p:spPr>
          <a:xfrm>
            <a:off x="990600" y="1709739"/>
            <a:ext cx="10356850" cy="1719262"/>
          </a:xfrm>
        </p:spPr>
        <p:txBody>
          <a:bodyPr>
            <a:normAutofit/>
          </a:bodyPr>
          <a:lstStyle/>
          <a:p>
            <a:r>
              <a:rPr lang="en-US" sz="4500" dirty="0">
                <a:solidFill>
                  <a:srgbClr val="FF9350"/>
                </a:solidFill>
                <a:latin typeface="Domine" panose="02040503040403060204" pitchFamily="18" charset="0"/>
              </a:rPr>
              <a:t>Objective 1</a:t>
            </a:r>
          </a:p>
        </p:txBody>
      </p:sp>
      <p:sp>
        <p:nvSpPr>
          <p:cNvPr id="10" name="Text Placeholder 2">
            <a:extLst>
              <a:ext uri="{FF2B5EF4-FFF2-40B4-BE49-F238E27FC236}">
                <a16:creationId xmlns:a16="http://schemas.microsoft.com/office/drawing/2014/main" id="{CB1B63A3-E5E5-8246-BE6A-985353CEF7B6}"/>
              </a:ext>
            </a:extLst>
          </p:cNvPr>
          <p:cNvSpPr>
            <a:spLocks noGrp="1"/>
          </p:cNvSpPr>
          <p:nvPr>
            <p:ph type="body" idx="1"/>
          </p:nvPr>
        </p:nvSpPr>
        <p:spPr>
          <a:xfrm>
            <a:off x="990600" y="3581400"/>
            <a:ext cx="10356850" cy="2432044"/>
          </a:xfrm>
        </p:spPr>
        <p:txBody>
          <a:bodyPr/>
          <a:lstStyle/>
          <a:p>
            <a:r>
              <a:rPr lang="en-US">
                <a:solidFill>
                  <a:schemeClr val="tx1"/>
                </a:solidFill>
                <a:latin typeface="Source Sans Pro" panose="020B0503030403020204" pitchFamily="34" charset="77"/>
              </a:rPr>
              <a:t>Participants will explore the multiple roles of case managers</a:t>
            </a:r>
            <a:endParaRPr lang="en-US" dirty="0">
              <a:solidFill>
                <a:schemeClr val="tx1"/>
              </a:solidFill>
              <a:latin typeface="Source Sans Pro" panose="020B0503030403020204" pitchFamily="34" charset="77"/>
            </a:endParaRPr>
          </a:p>
        </p:txBody>
      </p:sp>
      <p:pic>
        <p:nvPicPr>
          <p:cNvPr id="8" name="Picture 7" descr="Logo&#10;&#10;Description automatically generated with medium confidence">
            <a:extLst>
              <a:ext uri="{FF2B5EF4-FFF2-40B4-BE49-F238E27FC236}">
                <a16:creationId xmlns:a16="http://schemas.microsoft.com/office/drawing/2014/main" id="{7A3C1A9A-DA5A-6342-B54A-64F211A1DD53}"/>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5B2E00B6-AA91-604A-AE5B-FBF13F7D7541}"/>
              </a:ext>
            </a:extLst>
          </p:cNvPr>
          <p:cNvPicPr>
            <a:picLocks noChangeAspect="1"/>
          </p:cNvPicPr>
          <p:nvPr/>
        </p:nvPicPr>
        <p:blipFill rotWithShape="1">
          <a:blip r:embed="rId3">
            <a:alphaModFix amt="21000"/>
          </a:blip>
          <a:srcRect l="38125" r="27834"/>
          <a:stretch/>
        </p:blipFill>
        <p:spPr>
          <a:xfrm>
            <a:off x="533399" y="533399"/>
            <a:ext cx="11658601" cy="4584768"/>
          </a:xfrm>
          <a:prstGeom prst="rect">
            <a:avLst/>
          </a:prstGeom>
        </p:spPr>
      </p:pic>
    </p:spTree>
    <p:extLst>
      <p:ext uri="{BB962C8B-B14F-4D97-AF65-F5344CB8AC3E}">
        <p14:creationId xmlns:p14="http://schemas.microsoft.com/office/powerpoint/2010/main" val="3283027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References</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FF9350"/>
            </a:solidFill>
          </a:ln>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DF476784-9185-9645-BAEE-ABBD278539BF}"/>
              </a:ext>
            </a:extLst>
          </p:cNvPr>
          <p:cNvSpPr txBox="1"/>
          <p:nvPr/>
        </p:nvSpPr>
        <p:spPr>
          <a:xfrm>
            <a:off x="990600" y="1828799"/>
            <a:ext cx="10210800" cy="4876795"/>
          </a:xfrm>
          <a:prstGeom prst="rect">
            <a:avLst/>
          </a:prstGeom>
          <a:noFill/>
        </p:spPr>
        <p:txBody>
          <a:bodyPr wrap="square" numCol="2" spcCol="182880" rtlCol="0">
            <a:noAutofit/>
          </a:bodyPr>
          <a:lstStyle/>
          <a:p>
            <a:pPr marL="0" marR="0">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Calibri" panose="020F0502020204030204" pitchFamily="34" charset="0"/>
              </a:rPr>
              <a:t>Lacey Schaefer &amp; Gemma C. Williams (2018): The Impact of Probation and Parole Officers’ Attitudes about Offenders on Professional Practices, Corrections, DOI: 10.1080/23774657.2018.1538710 Accessed 10/4/22  </a:t>
            </a:r>
            <a:r>
              <a:rPr lang="en-US" sz="1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https://doi.org/10.1080/23774657.2018.1538710</a:t>
            </a:r>
            <a:r>
              <a:rPr lang="en-US" sz="1000" dirty="0">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r>
              <a:rPr lang="en-US" sz="10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Latessa</a:t>
            </a: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E.J. (PowerPoint) Evidence Based Practices: What Gets in the Way and some Ideas to Help Systems Move Forward. Accessed 9/27/22 </a:t>
            </a:r>
            <a:r>
              <a:rPr lang="en-US" sz="1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https://slideplayer.com/slide/11975943/</a:t>
            </a: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a:solidFill>
                  <a:srgbClr val="222222"/>
                </a:solidFill>
                <a:effectLst/>
                <a:latin typeface="Calibri" panose="020F0502020204030204" pitchFamily="34" charset="0"/>
                <a:ea typeface="Calibri" panose="020F0502020204030204" pitchFamily="34" charset="0"/>
                <a:cs typeface="Calibri" panose="020F0502020204030204" pitchFamily="34" charset="0"/>
              </a:rPr>
              <a:t>Marlowe</a:t>
            </a: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D. B. (2012). Drug Court Practitioner.</a:t>
            </a:r>
            <a:r>
              <a:rPr lang="en-US" sz="1000" dirty="0">
                <a:effectLst/>
                <a:latin typeface="Calibri" panose="020F0502020204030204" pitchFamily="34" charset="0"/>
                <a:ea typeface="Calibri" panose="020F0502020204030204" pitchFamily="34" charset="0"/>
                <a:cs typeface="Times New Roman" panose="02020603050405020304" pitchFamily="18" charset="0"/>
              </a:rPr>
              <a:t> Accessed 10/5/22 </a:t>
            </a:r>
            <a:r>
              <a:rPr lang="en-US"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https://www.ndci.org/wp-content/uploads/BehaviorModification101forDrugCourts.pdf</a:t>
            </a:r>
            <a:r>
              <a:rPr lang="en-US" sz="1000" dirty="0">
                <a:effectLst/>
                <a:latin typeface="Calibri" panose="020F0502020204030204" pitchFamily="34" charset="0"/>
                <a:ea typeface="Calibri" panose="020F0502020204030204" pitchFamily="34" charset="0"/>
                <a:cs typeface="Times New Roman" panose="02020603050405020304" pitchFamily="18" charset="0"/>
              </a:rPr>
              <a:t> (great, succinct, concrete advice)</a:t>
            </a:r>
          </a:p>
          <a:p>
            <a:pPr marL="0" marR="0">
              <a:lnSpc>
                <a:spcPct val="107000"/>
              </a:lnSpc>
              <a:spcBef>
                <a:spcPts val="0"/>
              </a:spcBef>
              <a:spcAft>
                <a:spcPts val="800"/>
              </a:spcAft>
            </a:pPr>
            <a:r>
              <a:rPr lang="en-US" sz="10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Murphy, A., Rhodes, A. G., &amp; Taxman, F. S. (2012). Adaptability of contingency management in justice settings: survey findings on attitudes toward using rewards. </a:t>
            </a:r>
            <a:r>
              <a:rPr lang="en-US" sz="1000" i="1" dirty="0">
                <a:effectLst/>
                <a:latin typeface="Calibri" panose="020F0502020204030204" pitchFamily="34" charset="0"/>
                <a:ea typeface="Calibri" panose="020F0502020204030204" pitchFamily="34" charset="0"/>
                <a:cs typeface="Times New Roman" panose="02020603050405020304" pitchFamily="18" charset="0"/>
              </a:rPr>
              <a:t>Journal of substance abuse treatment</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i="1" dirty="0">
                <a:effectLst/>
                <a:latin typeface="Calibri" panose="020F0502020204030204" pitchFamily="34" charset="0"/>
                <a:ea typeface="Calibri" panose="020F0502020204030204" pitchFamily="34" charset="0"/>
                <a:cs typeface="Times New Roman" panose="02020603050405020304" pitchFamily="18" charset="0"/>
              </a:rPr>
              <a:t>43</a:t>
            </a:r>
            <a:r>
              <a:rPr lang="en-US" sz="1000" dirty="0">
                <a:effectLst/>
                <a:latin typeface="Calibri" panose="020F0502020204030204" pitchFamily="34" charset="0"/>
                <a:ea typeface="Calibri" panose="020F0502020204030204" pitchFamily="34" charset="0"/>
                <a:cs typeface="Times New Roman" panose="02020603050405020304" pitchFamily="18" charset="0"/>
              </a:rPr>
              <a:t>(2), 168–177.  Accessed 10/5/22 </a:t>
            </a:r>
            <a:r>
              <a:rPr lang="en-US"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https://doi.org/10.1016/j.jsat.2011.11.004</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REDKO, C., RAPP, R. C., ELMS, C., SNYDER, M., &amp; CARLSON, R. G. (2007). Understanding the Working Alliance Between Persons with Substance Abuse Problems and Strengths-Based Case Managers. </a:t>
            </a:r>
            <a:r>
              <a:rPr lang="en-US" sz="100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Journal of psychoactive drugs</a:t>
            </a: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en-US" sz="100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39</a:t>
            </a: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(3), 241-250. Made available by Doctor </a:t>
            </a:r>
            <a:r>
              <a:rPr lang="en-US" sz="10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Redko</a:t>
            </a: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upon request – thank you!</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Calibri" panose="020F0502020204030204" pitchFamily="34" charset="0"/>
              </a:rPr>
              <a:t>The Carey Group. The 4 Core Competencies for Juvenile Justice Professionals - Pennsylvania Juvenile Justice [Flyer] Accessed 10/5/22 </a:t>
            </a:r>
            <a:r>
              <a:rPr lang="en-US" sz="1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https://www.google.com/url?sa=t&amp;rct=j&amp;q=&amp;esrc=s&amp;source=web&amp;cd=&amp;cad=rja&amp;uact=8&amp;ved=2ahUKEwi4l-ippMn6AhXiATQIHfBBDo4QFnoECAkQAQ&amp;url=https%3A%2F%2Fwww.jcjc.pa.gov%2FPublications%2FDocuments%2FFour_Core_Competencies_Bench_Card.pdf&amp;usg=AOvVaw0gkju2LHKJCQ2NDg48_YPu</a:t>
            </a:r>
            <a:r>
              <a:rPr lang="en-US" sz="1000" dirty="0">
                <a:effectLst/>
                <a:latin typeface="Calibri" panose="020F0502020204030204" pitchFamily="34" charset="0"/>
                <a:ea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Viglione</a:t>
            </a: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J. (2018). A multi-level examination of organizational context on adult probation officer attitudes toward evidence-based practice. </a:t>
            </a:r>
            <a:r>
              <a:rPr lang="en-US" sz="1000" i="1" dirty="0">
                <a:effectLst/>
                <a:latin typeface="Calibri" panose="020F0502020204030204" pitchFamily="34" charset="0"/>
                <a:ea typeface="Calibri" panose="020F0502020204030204" pitchFamily="34" charset="0"/>
                <a:cs typeface="Times New Roman" panose="02020603050405020304" pitchFamily="18" charset="0"/>
              </a:rPr>
              <a:t>International journal of offender therapy and comparative criminology</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i="1" dirty="0">
                <a:effectLst/>
                <a:latin typeface="Calibri" panose="020F0502020204030204" pitchFamily="34" charset="0"/>
                <a:ea typeface="Calibri" panose="020F0502020204030204" pitchFamily="34" charset="0"/>
                <a:cs typeface="Times New Roman" panose="02020603050405020304" pitchFamily="18" charset="0"/>
              </a:rPr>
              <a:t>62</a:t>
            </a:r>
            <a:r>
              <a:rPr lang="en-US" sz="1000" dirty="0">
                <a:effectLst/>
                <a:latin typeface="Calibri" panose="020F0502020204030204" pitchFamily="34" charset="0"/>
                <a:ea typeface="Calibri" panose="020F0502020204030204" pitchFamily="34" charset="0"/>
                <a:cs typeface="Times New Roman" panose="02020603050405020304" pitchFamily="18" charset="0"/>
              </a:rPr>
              <a:t>(5), 1331-1356.Accessed 10/4/22 </a:t>
            </a:r>
            <a:r>
              <a:rPr lang="en-US"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https://globcci.org/wp-content/uploads/2021/07/Adult-Probation-Officer-Attitudes-Toward-Evidence-Based-Practice-in-the-U.S.-2018.pdf</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Willits, D., </a:t>
            </a:r>
            <a:r>
              <a:rPr lang="en-US" sz="10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Broidy</a:t>
            </a: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L., &amp; Lyons, C. (2020). Parole Officer Attitudes Towards Parolees: Assessing the Link between Global Orientations.</a:t>
            </a:r>
            <a:r>
              <a:rPr lang="en-US" sz="1000" dirty="0">
                <a:effectLst/>
                <a:latin typeface="Calibri" panose="020F0502020204030204" pitchFamily="34" charset="0"/>
                <a:ea typeface="Calibri" panose="020F0502020204030204" pitchFamily="34" charset="0"/>
                <a:cs typeface="Times New Roman" panose="02020603050405020304" pitchFamily="18" charset="0"/>
              </a:rPr>
              <a:t> Accessed  10/4/</a:t>
            </a:r>
            <a:r>
              <a:rPr lang="en-US" sz="1000" dirty="0">
                <a:effectLst/>
                <a:latin typeface="Calibri" panose="020F0502020204030204" pitchFamily="34" charset="0"/>
                <a:ea typeface="Calibri" panose="020F0502020204030204" pitchFamily="34" charset="0"/>
                <a:cs typeface="Calibri" panose="020F0502020204030204" pitchFamily="34" charset="0"/>
              </a:rPr>
              <a:t> </a:t>
            </a:r>
            <a:r>
              <a:rPr lang="en-US" sz="1000" u="sng" dirty="0">
                <a:solidFill>
                  <a:srgbClr val="222222"/>
                </a:solidFill>
                <a:effectLst/>
                <a:latin typeface="Calibri" panose="020F0502020204030204" pitchFamily="34" charset="0"/>
                <a:ea typeface="Calibri" panose="020F0502020204030204" pitchFamily="34" charset="0"/>
                <a:cs typeface="Calibri" panose="020F0502020204030204" pitchFamily="34" charset="0"/>
                <a:hlinkClick r:id="rId8"/>
              </a:rPr>
              <a:t>https://ncvc.dspacedirect.org/bitstream/handle/20.500.11990/3657/3347.pdf?sequence=1&amp;isAllowed=y</a:t>
            </a: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22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Winick, B. J., &amp; Wexler, D. B. (2001). Drug treatment court: Therapeutic jurisprudence applied. </a:t>
            </a:r>
            <a:r>
              <a:rPr lang="en-US" sz="1000" i="1" dirty="0">
                <a:effectLst/>
                <a:latin typeface="Calibri" panose="020F0502020204030204" pitchFamily="34" charset="0"/>
                <a:ea typeface="Calibri" panose="020F0502020204030204" pitchFamily="34" charset="0"/>
                <a:cs typeface="Times New Roman" panose="02020603050405020304" pitchFamily="18" charset="0"/>
              </a:rPr>
              <a:t>Touro L. Rev.</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i="1" dirty="0">
                <a:effectLst/>
                <a:latin typeface="Calibri" panose="020F0502020204030204" pitchFamily="34" charset="0"/>
                <a:ea typeface="Calibri" panose="020F0502020204030204" pitchFamily="34" charset="0"/>
                <a:cs typeface="Times New Roman" panose="02020603050405020304" pitchFamily="18" charset="0"/>
              </a:rPr>
              <a:t>18</a:t>
            </a:r>
            <a:r>
              <a:rPr lang="en-US" sz="1000" dirty="0">
                <a:effectLst/>
                <a:latin typeface="Calibri" panose="020F0502020204030204" pitchFamily="34" charset="0"/>
                <a:ea typeface="Calibri" panose="020F0502020204030204" pitchFamily="34" charset="0"/>
                <a:cs typeface="Times New Roman" panose="02020603050405020304" pitchFamily="18" charset="0"/>
              </a:rPr>
              <a:t>, 479. Accessed 10/5/22 </a:t>
            </a:r>
            <a:r>
              <a:rPr lang="en-US"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https://core.ac.uk/download/pdf/231063778.pdf</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000" dirty="0" err="1">
                <a:effectLst/>
                <a:latin typeface="Calibri" panose="020F0502020204030204" pitchFamily="34" charset="0"/>
                <a:ea typeface="Calibri" panose="020F0502020204030204" pitchFamily="34" charset="0"/>
                <a:cs typeface="Calibri" panose="020F0502020204030204" pitchFamily="34" charset="0"/>
              </a:rPr>
              <a:t>Zortman</a:t>
            </a:r>
            <a:r>
              <a:rPr lang="en-US" sz="1000" dirty="0">
                <a:effectLst/>
                <a:latin typeface="Calibri" panose="020F0502020204030204" pitchFamily="34" charset="0"/>
                <a:ea typeface="Calibri" panose="020F0502020204030204" pitchFamily="34" charset="0"/>
                <a:cs typeface="Calibri" panose="020F0502020204030204" pitchFamily="34" charset="0"/>
              </a:rPr>
              <a:t>, J. &amp; Powers, Thomas &amp; </a:t>
            </a:r>
            <a:r>
              <a:rPr lang="en-US" sz="1000" dirty="0" err="1">
                <a:effectLst/>
                <a:latin typeface="Calibri" panose="020F0502020204030204" pitchFamily="34" charset="0"/>
                <a:ea typeface="Calibri" panose="020F0502020204030204" pitchFamily="34" charset="0"/>
                <a:cs typeface="Calibri" panose="020F0502020204030204" pitchFamily="34" charset="0"/>
              </a:rPr>
              <a:t>Hiester</a:t>
            </a:r>
            <a:r>
              <a:rPr lang="en-US" sz="1000" dirty="0">
                <a:effectLst/>
                <a:latin typeface="Calibri" panose="020F0502020204030204" pitchFamily="34" charset="0"/>
                <a:ea typeface="Calibri" panose="020F0502020204030204" pitchFamily="34" charset="0"/>
                <a:cs typeface="Calibri" panose="020F0502020204030204" pitchFamily="34" charset="0"/>
              </a:rPr>
              <a:t>, Michele &amp; </a:t>
            </a:r>
            <a:r>
              <a:rPr lang="en-US" sz="1000" dirty="0" err="1">
                <a:effectLst/>
                <a:latin typeface="Calibri" panose="020F0502020204030204" pitchFamily="34" charset="0"/>
                <a:ea typeface="Calibri" panose="020F0502020204030204" pitchFamily="34" charset="0"/>
                <a:cs typeface="Calibri" panose="020F0502020204030204" pitchFamily="34" charset="0"/>
              </a:rPr>
              <a:t>Klunk</a:t>
            </a:r>
            <a:r>
              <a:rPr lang="en-US" sz="1000" dirty="0">
                <a:effectLst/>
                <a:latin typeface="Calibri" panose="020F0502020204030204" pitchFamily="34" charset="0"/>
                <a:ea typeface="Calibri" panose="020F0502020204030204" pitchFamily="34" charset="0"/>
                <a:cs typeface="Calibri" panose="020F0502020204030204" pitchFamily="34" charset="0"/>
              </a:rPr>
              <a:t>, Frederick &amp; Antonio, Michael. (2016). Evaluating reentry programming in Pennsylvania’s Board of Probation &amp; Parole: An assessment of offenders’ perceptions and recidivism outcomes. Journal of Offender Rehabilitation. 55. 419-442. 10.1080/10509674.2016.1194945. Accessed 10/5/22 </a:t>
            </a:r>
            <a:r>
              <a:rPr lang="en-US" sz="1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0" action="ppaction://hlinkfile"/>
              </a:rPr>
              <a:t>https://www.researchgate.net/profile/J-Zortman-2/publication/304906058_Evaluating_reentry_programming_in_Pennsylvania's_Board_of_Probation_Parole_An_assessment_of_offenders'_perceptions_and_recidivism_outcomes/links/5a9d805eaca272ad0110349c/Evaluating-reentry-programming-in-Pennsylvanias-Board-of-Probation-Parole-An-assessment-of-offenders-perceptions-and-recidivism-outcomes.pdf</a:t>
            </a:r>
            <a:r>
              <a:rPr lang="en-US" sz="1000" dirty="0">
                <a:effectLst/>
                <a:latin typeface="Calibri" panose="020F0502020204030204" pitchFamily="34" charset="0"/>
                <a:ea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fontAlgn="t">
              <a:spcAft>
                <a:spcPts val="600"/>
              </a:spcAft>
            </a:pPr>
            <a:endParaRPr lang="en-US" sz="2800" dirty="0">
              <a:solidFill>
                <a:srgbClr val="5A5047"/>
              </a:solidFill>
              <a:latin typeface="Source Sans Pro" panose="020B0503030403020204" pitchFamily="34" charset="77"/>
            </a:endParaRPr>
          </a:p>
          <a:p>
            <a:pPr marL="457200" indent="-457200" fontAlgn="t">
              <a:spcAft>
                <a:spcPts val="600"/>
              </a:spcAft>
              <a:buFont typeface="Arial" panose="020B0604020202020204" pitchFamily="34" charset="0"/>
              <a:buChar char="•"/>
            </a:pPr>
            <a:endParaRPr lang="en-US" sz="2800" dirty="0">
              <a:solidFill>
                <a:srgbClr val="5A5047"/>
              </a:solidFill>
              <a:latin typeface="Source Sans Pro" panose="020B0503030403020204" pitchFamily="34" charset="77"/>
            </a:endParaRPr>
          </a:p>
        </p:txBody>
      </p:sp>
      <p:pic>
        <p:nvPicPr>
          <p:cNvPr id="7" name="Picture 6" descr="Logo&#10;&#10;Description automatically generated with medium confidence">
            <a:extLst>
              <a:ext uri="{FF2B5EF4-FFF2-40B4-BE49-F238E27FC236}">
                <a16:creationId xmlns:a16="http://schemas.microsoft.com/office/drawing/2014/main" id="{D34C11A2-C240-D942-A19F-B7D1799AC0BA}"/>
              </a:ext>
            </a:extLst>
          </p:cNvPr>
          <p:cNvPicPr>
            <a:picLocks noChangeAspect="1"/>
          </p:cNvPicPr>
          <p:nvPr/>
        </p:nvPicPr>
        <p:blipFill rotWithShape="1">
          <a:blip r:embed="rId11"/>
          <a:srcRect l="20697" t="38452" r="19507"/>
          <a:stretch/>
        </p:blipFill>
        <p:spPr>
          <a:xfrm>
            <a:off x="10287000" y="6477000"/>
            <a:ext cx="1676400" cy="386862"/>
          </a:xfrm>
          <a:prstGeom prst="rect">
            <a:avLst/>
          </a:prstGeom>
        </p:spPr>
      </p:pic>
    </p:spTree>
    <p:extLst>
      <p:ext uri="{BB962C8B-B14F-4D97-AF65-F5344CB8AC3E}">
        <p14:creationId xmlns:p14="http://schemas.microsoft.com/office/powerpoint/2010/main" val="4189047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608D701-406B-4C45-AE36-2624F08FAB33}"/>
              </a:ext>
            </a:extLst>
          </p:cNvPr>
          <p:cNvSpPr/>
          <p:nvPr/>
        </p:nvSpPr>
        <p:spPr>
          <a:xfrm>
            <a:off x="533400" y="533400"/>
            <a:ext cx="11125200" cy="5791200"/>
          </a:xfrm>
          <a:prstGeom prst="rect">
            <a:avLst/>
          </a:prstGeom>
          <a:solidFill>
            <a:srgbClr val="6E655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Role Tension</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5A5047"/>
            </a:solidFill>
          </a:ln>
        </p:spPr>
        <p:style>
          <a:lnRef idx="3">
            <a:schemeClr val="accent6"/>
          </a:lnRef>
          <a:fillRef idx="0">
            <a:schemeClr val="accent6"/>
          </a:fillRef>
          <a:effectRef idx="2">
            <a:schemeClr val="accent6"/>
          </a:effectRef>
          <a:fontRef idx="minor">
            <a:schemeClr val="tx1"/>
          </a:fontRef>
        </p:style>
      </p:cxnSp>
      <p:pic>
        <p:nvPicPr>
          <p:cNvPr id="11" name="Picture 10" descr="Logo&#10;&#10;Description automatically generated with medium confidence">
            <a:extLst>
              <a:ext uri="{FF2B5EF4-FFF2-40B4-BE49-F238E27FC236}">
                <a16:creationId xmlns:a16="http://schemas.microsoft.com/office/drawing/2014/main" id="{27E1F159-ABE0-AC46-A55B-AE2FF0A8D5A5}"/>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sp>
        <p:nvSpPr>
          <p:cNvPr id="10" name="Isosceles Triangle 9">
            <a:extLst>
              <a:ext uri="{FF2B5EF4-FFF2-40B4-BE49-F238E27FC236}">
                <a16:creationId xmlns:a16="http://schemas.microsoft.com/office/drawing/2014/main" id="{48655CF6-6098-A5EC-4601-1F62F1E94F5B}"/>
              </a:ext>
            </a:extLst>
          </p:cNvPr>
          <p:cNvSpPr/>
          <p:nvPr/>
        </p:nvSpPr>
        <p:spPr>
          <a:xfrm>
            <a:off x="5689599" y="5325532"/>
            <a:ext cx="812800" cy="812800"/>
          </a:xfrm>
          <a:prstGeom prst="triangle">
            <a:avLst/>
          </a:prstGeom>
          <a:solidFill>
            <a:schemeClr val="accent2">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Rectangle 11">
            <a:extLst>
              <a:ext uri="{FF2B5EF4-FFF2-40B4-BE49-F238E27FC236}">
                <a16:creationId xmlns:a16="http://schemas.microsoft.com/office/drawing/2014/main" id="{6B388613-AF02-3860-9AD4-B947B66314F1}"/>
              </a:ext>
            </a:extLst>
          </p:cNvPr>
          <p:cNvSpPr/>
          <p:nvPr/>
        </p:nvSpPr>
        <p:spPr>
          <a:xfrm>
            <a:off x="1913466" y="4985240"/>
            <a:ext cx="8373534" cy="329454"/>
          </a:xfrm>
          <a:prstGeom prst="rect">
            <a:avLst/>
          </a:prstGeom>
          <a:solidFill>
            <a:schemeClr val="accent2">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Freeform: Shape 12">
            <a:extLst>
              <a:ext uri="{FF2B5EF4-FFF2-40B4-BE49-F238E27FC236}">
                <a16:creationId xmlns:a16="http://schemas.microsoft.com/office/drawing/2014/main" id="{001483DD-CC65-34D7-0C5C-937F5BD6ED54}"/>
              </a:ext>
            </a:extLst>
          </p:cNvPr>
          <p:cNvSpPr/>
          <p:nvPr/>
        </p:nvSpPr>
        <p:spPr>
          <a:xfrm>
            <a:off x="6278882" y="4270503"/>
            <a:ext cx="1950720" cy="667579"/>
          </a:xfrm>
          <a:custGeom>
            <a:avLst/>
            <a:gdLst>
              <a:gd name="connsiteX0" fmla="*/ 0 w 1950720"/>
              <a:gd name="connsiteY0" fmla="*/ 111265 h 667579"/>
              <a:gd name="connsiteX1" fmla="*/ 111265 w 1950720"/>
              <a:gd name="connsiteY1" fmla="*/ 0 h 667579"/>
              <a:gd name="connsiteX2" fmla="*/ 1839455 w 1950720"/>
              <a:gd name="connsiteY2" fmla="*/ 0 h 667579"/>
              <a:gd name="connsiteX3" fmla="*/ 1950720 w 1950720"/>
              <a:gd name="connsiteY3" fmla="*/ 111265 h 667579"/>
              <a:gd name="connsiteX4" fmla="*/ 1950720 w 1950720"/>
              <a:gd name="connsiteY4" fmla="*/ 556314 h 667579"/>
              <a:gd name="connsiteX5" fmla="*/ 1839455 w 1950720"/>
              <a:gd name="connsiteY5" fmla="*/ 667579 h 667579"/>
              <a:gd name="connsiteX6" fmla="*/ 111265 w 1950720"/>
              <a:gd name="connsiteY6" fmla="*/ 667579 h 667579"/>
              <a:gd name="connsiteX7" fmla="*/ 0 w 1950720"/>
              <a:gd name="connsiteY7" fmla="*/ 556314 h 667579"/>
              <a:gd name="connsiteX8" fmla="*/ 0 w 1950720"/>
              <a:gd name="connsiteY8" fmla="*/ 111265 h 66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0720" h="667579">
                <a:moveTo>
                  <a:pt x="0" y="111265"/>
                </a:moveTo>
                <a:cubicBezTo>
                  <a:pt x="0" y="49815"/>
                  <a:pt x="49815" y="0"/>
                  <a:pt x="111265" y="0"/>
                </a:cubicBezTo>
                <a:lnTo>
                  <a:pt x="1839455" y="0"/>
                </a:lnTo>
                <a:cubicBezTo>
                  <a:pt x="1900905" y="0"/>
                  <a:pt x="1950720" y="49815"/>
                  <a:pt x="1950720" y="111265"/>
                </a:cubicBezTo>
                <a:lnTo>
                  <a:pt x="1950720" y="556314"/>
                </a:lnTo>
                <a:cubicBezTo>
                  <a:pt x="1950720" y="617764"/>
                  <a:pt x="1900905" y="667579"/>
                  <a:pt x="1839455" y="667579"/>
                </a:cubicBezTo>
                <a:lnTo>
                  <a:pt x="111265" y="667579"/>
                </a:lnTo>
                <a:cubicBezTo>
                  <a:pt x="49815" y="667579"/>
                  <a:pt x="0" y="617764"/>
                  <a:pt x="0" y="556314"/>
                </a:cubicBezTo>
                <a:lnTo>
                  <a:pt x="0" y="111265"/>
                </a:lnTo>
                <a:close/>
              </a:path>
            </a:pathLst>
          </a:cu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789" tIns="108789" rIns="108789" bIns="108789" numCol="1" spcCol="1270" anchor="ctr" anchorCtr="0">
            <a:noAutofit/>
          </a:bodyPr>
          <a:lstStyle/>
          <a:p>
            <a:pPr marL="0" lvl="0" indent="0" algn="ctr" defTabSz="889000">
              <a:lnSpc>
                <a:spcPct val="90000"/>
              </a:lnSpc>
              <a:spcBef>
                <a:spcPct val="0"/>
              </a:spcBef>
              <a:spcAft>
                <a:spcPct val="35000"/>
              </a:spcAft>
              <a:buNone/>
            </a:pPr>
            <a:r>
              <a:rPr lang="en-US" sz="2000" kern="1200" dirty="0"/>
              <a:t>Client Autonomy</a:t>
            </a:r>
          </a:p>
        </p:txBody>
      </p:sp>
      <p:sp>
        <p:nvSpPr>
          <p:cNvPr id="14" name="Freeform: Shape 13">
            <a:extLst>
              <a:ext uri="{FF2B5EF4-FFF2-40B4-BE49-F238E27FC236}">
                <a16:creationId xmlns:a16="http://schemas.microsoft.com/office/drawing/2014/main" id="{E2A90BA8-3A69-41CD-78DB-66C9A3DEDC88}"/>
              </a:ext>
            </a:extLst>
          </p:cNvPr>
          <p:cNvSpPr/>
          <p:nvPr/>
        </p:nvSpPr>
        <p:spPr>
          <a:xfrm>
            <a:off x="6273185" y="3611067"/>
            <a:ext cx="1950720" cy="667579"/>
          </a:xfrm>
          <a:custGeom>
            <a:avLst/>
            <a:gdLst>
              <a:gd name="connsiteX0" fmla="*/ 0 w 1950720"/>
              <a:gd name="connsiteY0" fmla="*/ 111265 h 667579"/>
              <a:gd name="connsiteX1" fmla="*/ 111265 w 1950720"/>
              <a:gd name="connsiteY1" fmla="*/ 0 h 667579"/>
              <a:gd name="connsiteX2" fmla="*/ 1839455 w 1950720"/>
              <a:gd name="connsiteY2" fmla="*/ 0 h 667579"/>
              <a:gd name="connsiteX3" fmla="*/ 1950720 w 1950720"/>
              <a:gd name="connsiteY3" fmla="*/ 111265 h 667579"/>
              <a:gd name="connsiteX4" fmla="*/ 1950720 w 1950720"/>
              <a:gd name="connsiteY4" fmla="*/ 556314 h 667579"/>
              <a:gd name="connsiteX5" fmla="*/ 1839455 w 1950720"/>
              <a:gd name="connsiteY5" fmla="*/ 667579 h 667579"/>
              <a:gd name="connsiteX6" fmla="*/ 111265 w 1950720"/>
              <a:gd name="connsiteY6" fmla="*/ 667579 h 667579"/>
              <a:gd name="connsiteX7" fmla="*/ 0 w 1950720"/>
              <a:gd name="connsiteY7" fmla="*/ 556314 h 667579"/>
              <a:gd name="connsiteX8" fmla="*/ 0 w 1950720"/>
              <a:gd name="connsiteY8" fmla="*/ 111265 h 66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0720" h="667579">
                <a:moveTo>
                  <a:pt x="0" y="111265"/>
                </a:moveTo>
                <a:cubicBezTo>
                  <a:pt x="0" y="49815"/>
                  <a:pt x="49815" y="0"/>
                  <a:pt x="111265" y="0"/>
                </a:cubicBezTo>
                <a:lnTo>
                  <a:pt x="1839455" y="0"/>
                </a:lnTo>
                <a:cubicBezTo>
                  <a:pt x="1900905" y="0"/>
                  <a:pt x="1950720" y="49815"/>
                  <a:pt x="1950720" y="111265"/>
                </a:cubicBezTo>
                <a:lnTo>
                  <a:pt x="1950720" y="556314"/>
                </a:lnTo>
                <a:cubicBezTo>
                  <a:pt x="1950720" y="617764"/>
                  <a:pt x="1900905" y="667579"/>
                  <a:pt x="1839455" y="667579"/>
                </a:cubicBezTo>
                <a:lnTo>
                  <a:pt x="111265" y="667579"/>
                </a:lnTo>
                <a:cubicBezTo>
                  <a:pt x="49815" y="667579"/>
                  <a:pt x="0" y="617764"/>
                  <a:pt x="0" y="556314"/>
                </a:cubicBezTo>
                <a:lnTo>
                  <a:pt x="0" y="111265"/>
                </a:lnTo>
                <a:close/>
              </a:path>
            </a:pathLst>
          </a:cu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789" tIns="108789" rIns="108789" bIns="108789" numCol="1" spcCol="1270" anchor="ctr" anchorCtr="0">
            <a:noAutofit/>
          </a:bodyPr>
          <a:lstStyle/>
          <a:p>
            <a:pPr marL="0" lvl="0" indent="0" algn="ctr" defTabSz="889000">
              <a:lnSpc>
                <a:spcPct val="90000"/>
              </a:lnSpc>
              <a:spcBef>
                <a:spcPct val="0"/>
              </a:spcBef>
              <a:spcAft>
                <a:spcPct val="35000"/>
              </a:spcAft>
              <a:buNone/>
            </a:pPr>
            <a:r>
              <a:rPr lang="en-US" sz="2000" kern="1200" dirty="0"/>
              <a:t>Assistance</a:t>
            </a:r>
          </a:p>
        </p:txBody>
      </p:sp>
      <p:sp>
        <p:nvSpPr>
          <p:cNvPr id="15" name="Freeform: Shape 14">
            <a:extLst>
              <a:ext uri="{FF2B5EF4-FFF2-40B4-BE49-F238E27FC236}">
                <a16:creationId xmlns:a16="http://schemas.microsoft.com/office/drawing/2014/main" id="{FDDB087D-019A-93A2-E78A-489A681287C4}"/>
              </a:ext>
            </a:extLst>
          </p:cNvPr>
          <p:cNvSpPr/>
          <p:nvPr/>
        </p:nvSpPr>
        <p:spPr>
          <a:xfrm>
            <a:off x="6273185" y="2942551"/>
            <a:ext cx="1950720" cy="667579"/>
          </a:xfrm>
          <a:custGeom>
            <a:avLst/>
            <a:gdLst>
              <a:gd name="connsiteX0" fmla="*/ 0 w 1950720"/>
              <a:gd name="connsiteY0" fmla="*/ 111265 h 667579"/>
              <a:gd name="connsiteX1" fmla="*/ 111265 w 1950720"/>
              <a:gd name="connsiteY1" fmla="*/ 0 h 667579"/>
              <a:gd name="connsiteX2" fmla="*/ 1839455 w 1950720"/>
              <a:gd name="connsiteY2" fmla="*/ 0 h 667579"/>
              <a:gd name="connsiteX3" fmla="*/ 1950720 w 1950720"/>
              <a:gd name="connsiteY3" fmla="*/ 111265 h 667579"/>
              <a:gd name="connsiteX4" fmla="*/ 1950720 w 1950720"/>
              <a:gd name="connsiteY4" fmla="*/ 556314 h 667579"/>
              <a:gd name="connsiteX5" fmla="*/ 1839455 w 1950720"/>
              <a:gd name="connsiteY5" fmla="*/ 667579 h 667579"/>
              <a:gd name="connsiteX6" fmla="*/ 111265 w 1950720"/>
              <a:gd name="connsiteY6" fmla="*/ 667579 h 667579"/>
              <a:gd name="connsiteX7" fmla="*/ 0 w 1950720"/>
              <a:gd name="connsiteY7" fmla="*/ 556314 h 667579"/>
              <a:gd name="connsiteX8" fmla="*/ 0 w 1950720"/>
              <a:gd name="connsiteY8" fmla="*/ 111265 h 66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0720" h="667579">
                <a:moveTo>
                  <a:pt x="0" y="111265"/>
                </a:moveTo>
                <a:cubicBezTo>
                  <a:pt x="0" y="49815"/>
                  <a:pt x="49815" y="0"/>
                  <a:pt x="111265" y="0"/>
                </a:cubicBezTo>
                <a:lnTo>
                  <a:pt x="1839455" y="0"/>
                </a:lnTo>
                <a:cubicBezTo>
                  <a:pt x="1900905" y="0"/>
                  <a:pt x="1950720" y="49815"/>
                  <a:pt x="1950720" y="111265"/>
                </a:cubicBezTo>
                <a:lnTo>
                  <a:pt x="1950720" y="556314"/>
                </a:lnTo>
                <a:cubicBezTo>
                  <a:pt x="1950720" y="617764"/>
                  <a:pt x="1900905" y="667579"/>
                  <a:pt x="1839455" y="667579"/>
                </a:cubicBezTo>
                <a:lnTo>
                  <a:pt x="111265" y="667579"/>
                </a:lnTo>
                <a:cubicBezTo>
                  <a:pt x="49815" y="667579"/>
                  <a:pt x="0" y="617764"/>
                  <a:pt x="0" y="556314"/>
                </a:cubicBezTo>
                <a:lnTo>
                  <a:pt x="0" y="111265"/>
                </a:lnTo>
                <a:close/>
              </a:path>
            </a:pathLst>
          </a:cu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789" tIns="108789" rIns="108789" bIns="108789" numCol="1" spcCol="1270" anchor="ctr" anchorCtr="0">
            <a:noAutofit/>
          </a:bodyPr>
          <a:lstStyle/>
          <a:p>
            <a:pPr marL="0" lvl="0" indent="0" algn="ctr" defTabSz="889000">
              <a:lnSpc>
                <a:spcPct val="90000"/>
              </a:lnSpc>
              <a:spcBef>
                <a:spcPct val="0"/>
              </a:spcBef>
              <a:spcAft>
                <a:spcPct val="35000"/>
              </a:spcAft>
              <a:buNone/>
            </a:pPr>
            <a:r>
              <a:rPr lang="en-US" sz="2000" kern="1200" dirty="0"/>
              <a:t>Adviser</a:t>
            </a:r>
          </a:p>
        </p:txBody>
      </p:sp>
      <p:sp>
        <p:nvSpPr>
          <p:cNvPr id="16" name="Freeform: Shape 15">
            <a:extLst>
              <a:ext uri="{FF2B5EF4-FFF2-40B4-BE49-F238E27FC236}">
                <a16:creationId xmlns:a16="http://schemas.microsoft.com/office/drawing/2014/main" id="{BBAC7DB0-395E-C219-C7A3-9BCE939D1781}"/>
              </a:ext>
            </a:extLst>
          </p:cNvPr>
          <p:cNvSpPr/>
          <p:nvPr/>
        </p:nvSpPr>
        <p:spPr>
          <a:xfrm>
            <a:off x="6278882" y="2262402"/>
            <a:ext cx="1950720" cy="667579"/>
          </a:xfrm>
          <a:custGeom>
            <a:avLst/>
            <a:gdLst>
              <a:gd name="connsiteX0" fmla="*/ 0 w 1950720"/>
              <a:gd name="connsiteY0" fmla="*/ 111265 h 667579"/>
              <a:gd name="connsiteX1" fmla="*/ 111265 w 1950720"/>
              <a:gd name="connsiteY1" fmla="*/ 0 h 667579"/>
              <a:gd name="connsiteX2" fmla="*/ 1839455 w 1950720"/>
              <a:gd name="connsiteY2" fmla="*/ 0 h 667579"/>
              <a:gd name="connsiteX3" fmla="*/ 1950720 w 1950720"/>
              <a:gd name="connsiteY3" fmla="*/ 111265 h 667579"/>
              <a:gd name="connsiteX4" fmla="*/ 1950720 w 1950720"/>
              <a:gd name="connsiteY4" fmla="*/ 556314 h 667579"/>
              <a:gd name="connsiteX5" fmla="*/ 1839455 w 1950720"/>
              <a:gd name="connsiteY5" fmla="*/ 667579 h 667579"/>
              <a:gd name="connsiteX6" fmla="*/ 111265 w 1950720"/>
              <a:gd name="connsiteY6" fmla="*/ 667579 h 667579"/>
              <a:gd name="connsiteX7" fmla="*/ 0 w 1950720"/>
              <a:gd name="connsiteY7" fmla="*/ 556314 h 667579"/>
              <a:gd name="connsiteX8" fmla="*/ 0 w 1950720"/>
              <a:gd name="connsiteY8" fmla="*/ 111265 h 66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0720" h="667579">
                <a:moveTo>
                  <a:pt x="0" y="111265"/>
                </a:moveTo>
                <a:cubicBezTo>
                  <a:pt x="0" y="49815"/>
                  <a:pt x="49815" y="0"/>
                  <a:pt x="111265" y="0"/>
                </a:cubicBezTo>
                <a:lnTo>
                  <a:pt x="1839455" y="0"/>
                </a:lnTo>
                <a:cubicBezTo>
                  <a:pt x="1900905" y="0"/>
                  <a:pt x="1950720" y="49815"/>
                  <a:pt x="1950720" y="111265"/>
                </a:cubicBezTo>
                <a:lnTo>
                  <a:pt x="1950720" y="556314"/>
                </a:lnTo>
                <a:cubicBezTo>
                  <a:pt x="1950720" y="617764"/>
                  <a:pt x="1900905" y="667579"/>
                  <a:pt x="1839455" y="667579"/>
                </a:cubicBezTo>
                <a:lnTo>
                  <a:pt x="111265" y="667579"/>
                </a:lnTo>
                <a:cubicBezTo>
                  <a:pt x="49815" y="667579"/>
                  <a:pt x="0" y="617764"/>
                  <a:pt x="0" y="556314"/>
                </a:cubicBezTo>
                <a:lnTo>
                  <a:pt x="0" y="111265"/>
                </a:lnTo>
                <a:close/>
              </a:path>
            </a:pathLst>
          </a:cu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789" tIns="108789" rIns="108789" bIns="108789" numCol="1" spcCol="1270" anchor="ctr" anchorCtr="0">
            <a:noAutofit/>
          </a:bodyPr>
          <a:lstStyle/>
          <a:p>
            <a:pPr marL="0" lvl="0" indent="0" algn="ctr" defTabSz="889000">
              <a:lnSpc>
                <a:spcPct val="90000"/>
              </a:lnSpc>
              <a:spcBef>
                <a:spcPct val="0"/>
              </a:spcBef>
              <a:spcAft>
                <a:spcPct val="35000"/>
              </a:spcAft>
              <a:buNone/>
            </a:pPr>
            <a:r>
              <a:rPr lang="en-US" sz="2000" kern="1200" dirty="0"/>
              <a:t>Social Worker</a:t>
            </a:r>
          </a:p>
        </p:txBody>
      </p:sp>
      <p:sp>
        <p:nvSpPr>
          <p:cNvPr id="17" name="Freeform: Shape 16">
            <a:extLst>
              <a:ext uri="{FF2B5EF4-FFF2-40B4-BE49-F238E27FC236}">
                <a16:creationId xmlns:a16="http://schemas.microsoft.com/office/drawing/2014/main" id="{77EAAB69-4BD2-9D91-037B-545AFB76BEA9}"/>
              </a:ext>
            </a:extLst>
          </p:cNvPr>
          <p:cNvSpPr/>
          <p:nvPr/>
        </p:nvSpPr>
        <p:spPr>
          <a:xfrm>
            <a:off x="3962400" y="4278646"/>
            <a:ext cx="1950720" cy="667579"/>
          </a:xfrm>
          <a:custGeom>
            <a:avLst/>
            <a:gdLst>
              <a:gd name="connsiteX0" fmla="*/ 0 w 1950720"/>
              <a:gd name="connsiteY0" fmla="*/ 111265 h 667579"/>
              <a:gd name="connsiteX1" fmla="*/ 111265 w 1950720"/>
              <a:gd name="connsiteY1" fmla="*/ 0 h 667579"/>
              <a:gd name="connsiteX2" fmla="*/ 1839455 w 1950720"/>
              <a:gd name="connsiteY2" fmla="*/ 0 h 667579"/>
              <a:gd name="connsiteX3" fmla="*/ 1950720 w 1950720"/>
              <a:gd name="connsiteY3" fmla="*/ 111265 h 667579"/>
              <a:gd name="connsiteX4" fmla="*/ 1950720 w 1950720"/>
              <a:gd name="connsiteY4" fmla="*/ 556314 h 667579"/>
              <a:gd name="connsiteX5" fmla="*/ 1839455 w 1950720"/>
              <a:gd name="connsiteY5" fmla="*/ 667579 h 667579"/>
              <a:gd name="connsiteX6" fmla="*/ 111265 w 1950720"/>
              <a:gd name="connsiteY6" fmla="*/ 667579 h 667579"/>
              <a:gd name="connsiteX7" fmla="*/ 0 w 1950720"/>
              <a:gd name="connsiteY7" fmla="*/ 556314 h 667579"/>
              <a:gd name="connsiteX8" fmla="*/ 0 w 1950720"/>
              <a:gd name="connsiteY8" fmla="*/ 111265 h 66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0720" h="667579">
                <a:moveTo>
                  <a:pt x="0" y="111265"/>
                </a:moveTo>
                <a:cubicBezTo>
                  <a:pt x="0" y="49815"/>
                  <a:pt x="49815" y="0"/>
                  <a:pt x="111265" y="0"/>
                </a:cubicBezTo>
                <a:lnTo>
                  <a:pt x="1839455" y="0"/>
                </a:lnTo>
                <a:cubicBezTo>
                  <a:pt x="1900905" y="0"/>
                  <a:pt x="1950720" y="49815"/>
                  <a:pt x="1950720" y="111265"/>
                </a:cubicBezTo>
                <a:lnTo>
                  <a:pt x="1950720" y="556314"/>
                </a:lnTo>
                <a:cubicBezTo>
                  <a:pt x="1950720" y="617764"/>
                  <a:pt x="1900905" y="667579"/>
                  <a:pt x="1839455" y="667579"/>
                </a:cubicBezTo>
                <a:lnTo>
                  <a:pt x="111265" y="667579"/>
                </a:lnTo>
                <a:cubicBezTo>
                  <a:pt x="49815" y="667579"/>
                  <a:pt x="0" y="617764"/>
                  <a:pt x="0" y="556314"/>
                </a:cubicBezTo>
                <a:lnTo>
                  <a:pt x="0" y="11126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789" tIns="108789" rIns="108789" bIns="108789" numCol="1" spcCol="1270" anchor="ctr" anchorCtr="0">
            <a:noAutofit/>
          </a:bodyPr>
          <a:lstStyle/>
          <a:p>
            <a:pPr marL="0" lvl="0" indent="0" algn="ctr" defTabSz="889000">
              <a:lnSpc>
                <a:spcPct val="90000"/>
              </a:lnSpc>
              <a:spcBef>
                <a:spcPct val="0"/>
              </a:spcBef>
              <a:spcAft>
                <a:spcPct val="35000"/>
              </a:spcAft>
              <a:buNone/>
            </a:pPr>
            <a:r>
              <a:rPr lang="en-US" sz="2000" kern="1200" dirty="0"/>
              <a:t>Safety</a:t>
            </a:r>
          </a:p>
        </p:txBody>
      </p:sp>
      <p:sp>
        <p:nvSpPr>
          <p:cNvPr id="18" name="Freeform: Shape 17">
            <a:extLst>
              <a:ext uri="{FF2B5EF4-FFF2-40B4-BE49-F238E27FC236}">
                <a16:creationId xmlns:a16="http://schemas.microsoft.com/office/drawing/2014/main" id="{1B3FEF16-180C-2630-A052-09C58134710F}"/>
              </a:ext>
            </a:extLst>
          </p:cNvPr>
          <p:cNvSpPr/>
          <p:nvPr/>
        </p:nvSpPr>
        <p:spPr>
          <a:xfrm>
            <a:off x="3962400" y="3601741"/>
            <a:ext cx="1950720" cy="667579"/>
          </a:xfrm>
          <a:custGeom>
            <a:avLst/>
            <a:gdLst>
              <a:gd name="connsiteX0" fmla="*/ 0 w 1950720"/>
              <a:gd name="connsiteY0" fmla="*/ 111265 h 667579"/>
              <a:gd name="connsiteX1" fmla="*/ 111265 w 1950720"/>
              <a:gd name="connsiteY1" fmla="*/ 0 h 667579"/>
              <a:gd name="connsiteX2" fmla="*/ 1839455 w 1950720"/>
              <a:gd name="connsiteY2" fmla="*/ 0 h 667579"/>
              <a:gd name="connsiteX3" fmla="*/ 1950720 w 1950720"/>
              <a:gd name="connsiteY3" fmla="*/ 111265 h 667579"/>
              <a:gd name="connsiteX4" fmla="*/ 1950720 w 1950720"/>
              <a:gd name="connsiteY4" fmla="*/ 556314 h 667579"/>
              <a:gd name="connsiteX5" fmla="*/ 1839455 w 1950720"/>
              <a:gd name="connsiteY5" fmla="*/ 667579 h 667579"/>
              <a:gd name="connsiteX6" fmla="*/ 111265 w 1950720"/>
              <a:gd name="connsiteY6" fmla="*/ 667579 h 667579"/>
              <a:gd name="connsiteX7" fmla="*/ 0 w 1950720"/>
              <a:gd name="connsiteY7" fmla="*/ 556314 h 667579"/>
              <a:gd name="connsiteX8" fmla="*/ 0 w 1950720"/>
              <a:gd name="connsiteY8" fmla="*/ 111265 h 66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0720" h="667579">
                <a:moveTo>
                  <a:pt x="0" y="111265"/>
                </a:moveTo>
                <a:cubicBezTo>
                  <a:pt x="0" y="49815"/>
                  <a:pt x="49815" y="0"/>
                  <a:pt x="111265" y="0"/>
                </a:cubicBezTo>
                <a:lnTo>
                  <a:pt x="1839455" y="0"/>
                </a:lnTo>
                <a:cubicBezTo>
                  <a:pt x="1900905" y="0"/>
                  <a:pt x="1950720" y="49815"/>
                  <a:pt x="1950720" y="111265"/>
                </a:cubicBezTo>
                <a:lnTo>
                  <a:pt x="1950720" y="556314"/>
                </a:lnTo>
                <a:cubicBezTo>
                  <a:pt x="1950720" y="617764"/>
                  <a:pt x="1900905" y="667579"/>
                  <a:pt x="1839455" y="667579"/>
                </a:cubicBezTo>
                <a:lnTo>
                  <a:pt x="111265" y="667579"/>
                </a:lnTo>
                <a:cubicBezTo>
                  <a:pt x="49815" y="667579"/>
                  <a:pt x="0" y="617764"/>
                  <a:pt x="0" y="556314"/>
                </a:cubicBezTo>
                <a:lnTo>
                  <a:pt x="0" y="11126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789" tIns="108789" rIns="108789" bIns="108789" numCol="1" spcCol="1270" anchor="ctr" anchorCtr="0">
            <a:noAutofit/>
          </a:bodyPr>
          <a:lstStyle/>
          <a:p>
            <a:pPr marL="0" lvl="0" indent="0" algn="ctr" defTabSz="889000">
              <a:lnSpc>
                <a:spcPct val="90000"/>
              </a:lnSpc>
              <a:spcBef>
                <a:spcPct val="0"/>
              </a:spcBef>
              <a:spcAft>
                <a:spcPct val="35000"/>
              </a:spcAft>
              <a:buNone/>
            </a:pPr>
            <a:r>
              <a:rPr lang="en-US" sz="2000" kern="1200" dirty="0"/>
              <a:t>Authority</a:t>
            </a:r>
          </a:p>
        </p:txBody>
      </p:sp>
      <p:sp>
        <p:nvSpPr>
          <p:cNvPr id="19" name="Freeform: Shape 18">
            <a:extLst>
              <a:ext uri="{FF2B5EF4-FFF2-40B4-BE49-F238E27FC236}">
                <a16:creationId xmlns:a16="http://schemas.microsoft.com/office/drawing/2014/main" id="{DE853041-1870-0862-CF7F-A60B94102E9E}"/>
              </a:ext>
            </a:extLst>
          </p:cNvPr>
          <p:cNvSpPr/>
          <p:nvPr/>
        </p:nvSpPr>
        <p:spPr>
          <a:xfrm>
            <a:off x="3938187" y="2943940"/>
            <a:ext cx="1950720" cy="667579"/>
          </a:xfrm>
          <a:custGeom>
            <a:avLst/>
            <a:gdLst>
              <a:gd name="connsiteX0" fmla="*/ 0 w 1950720"/>
              <a:gd name="connsiteY0" fmla="*/ 111265 h 667579"/>
              <a:gd name="connsiteX1" fmla="*/ 111265 w 1950720"/>
              <a:gd name="connsiteY1" fmla="*/ 0 h 667579"/>
              <a:gd name="connsiteX2" fmla="*/ 1839455 w 1950720"/>
              <a:gd name="connsiteY2" fmla="*/ 0 h 667579"/>
              <a:gd name="connsiteX3" fmla="*/ 1950720 w 1950720"/>
              <a:gd name="connsiteY3" fmla="*/ 111265 h 667579"/>
              <a:gd name="connsiteX4" fmla="*/ 1950720 w 1950720"/>
              <a:gd name="connsiteY4" fmla="*/ 556314 h 667579"/>
              <a:gd name="connsiteX5" fmla="*/ 1839455 w 1950720"/>
              <a:gd name="connsiteY5" fmla="*/ 667579 h 667579"/>
              <a:gd name="connsiteX6" fmla="*/ 111265 w 1950720"/>
              <a:gd name="connsiteY6" fmla="*/ 667579 h 667579"/>
              <a:gd name="connsiteX7" fmla="*/ 0 w 1950720"/>
              <a:gd name="connsiteY7" fmla="*/ 556314 h 667579"/>
              <a:gd name="connsiteX8" fmla="*/ 0 w 1950720"/>
              <a:gd name="connsiteY8" fmla="*/ 111265 h 66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0720" h="667579">
                <a:moveTo>
                  <a:pt x="0" y="111265"/>
                </a:moveTo>
                <a:cubicBezTo>
                  <a:pt x="0" y="49815"/>
                  <a:pt x="49815" y="0"/>
                  <a:pt x="111265" y="0"/>
                </a:cubicBezTo>
                <a:lnTo>
                  <a:pt x="1839455" y="0"/>
                </a:lnTo>
                <a:cubicBezTo>
                  <a:pt x="1900905" y="0"/>
                  <a:pt x="1950720" y="49815"/>
                  <a:pt x="1950720" y="111265"/>
                </a:cubicBezTo>
                <a:lnTo>
                  <a:pt x="1950720" y="556314"/>
                </a:lnTo>
                <a:cubicBezTo>
                  <a:pt x="1950720" y="617764"/>
                  <a:pt x="1900905" y="667579"/>
                  <a:pt x="1839455" y="667579"/>
                </a:cubicBezTo>
                <a:lnTo>
                  <a:pt x="111265" y="667579"/>
                </a:lnTo>
                <a:cubicBezTo>
                  <a:pt x="49815" y="667579"/>
                  <a:pt x="0" y="617764"/>
                  <a:pt x="0" y="556314"/>
                </a:cubicBezTo>
                <a:lnTo>
                  <a:pt x="0" y="11126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789" tIns="108789" rIns="108789" bIns="108789" numCol="1" spcCol="1270" anchor="ctr" anchorCtr="0">
            <a:noAutofit/>
          </a:bodyPr>
          <a:lstStyle/>
          <a:p>
            <a:pPr marL="0" lvl="0" indent="0" algn="ctr" defTabSz="889000">
              <a:lnSpc>
                <a:spcPct val="90000"/>
              </a:lnSpc>
              <a:spcBef>
                <a:spcPct val="0"/>
              </a:spcBef>
              <a:spcAft>
                <a:spcPct val="35000"/>
              </a:spcAft>
              <a:buNone/>
            </a:pPr>
            <a:r>
              <a:rPr lang="en-US" sz="2000" kern="1200" dirty="0"/>
              <a:t>Director</a:t>
            </a:r>
          </a:p>
        </p:txBody>
      </p:sp>
      <p:sp>
        <p:nvSpPr>
          <p:cNvPr id="20" name="Freeform: Shape 19">
            <a:extLst>
              <a:ext uri="{FF2B5EF4-FFF2-40B4-BE49-F238E27FC236}">
                <a16:creationId xmlns:a16="http://schemas.microsoft.com/office/drawing/2014/main" id="{FFF8F764-01C8-68DF-658C-6AA1B760A69E}"/>
              </a:ext>
            </a:extLst>
          </p:cNvPr>
          <p:cNvSpPr/>
          <p:nvPr/>
        </p:nvSpPr>
        <p:spPr>
          <a:xfrm>
            <a:off x="3938187" y="2257683"/>
            <a:ext cx="1950720" cy="667579"/>
          </a:xfrm>
          <a:custGeom>
            <a:avLst/>
            <a:gdLst>
              <a:gd name="connsiteX0" fmla="*/ 0 w 1950720"/>
              <a:gd name="connsiteY0" fmla="*/ 111265 h 667579"/>
              <a:gd name="connsiteX1" fmla="*/ 111265 w 1950720"/>
              <a:gd name="connsiteY1" fmla="*/ 0 h 667579"/>
              <a:gd name="connsiteX2" fmla="*/ 1839455 w 1950720"/>
              <a:gd name="connsiteY2" fmla="*/ 0 h 667579"/>
              <a:gd name="connsiteX3" fmla="*/ 1950720 w 1950720"/>
              <a:gd name="connsiteY3" fmla="*/ 111265 h 667579"/>
              <a:gd name="connsiteX4" fmla="*/ 1950720 w 1950720"/>
              <a:gd name="connsiteY4" fmla="*/ 556314 h 667579"/>
              <a:gd name="connsiteX5" fmla="*/ 1839455 w 1950720"/>
              <a:gd name="connsiteY5" fmla="*/ 667579 h 667579"/>
              <a:gd name="connsiteX6" fmla="*/ 111265 w 1950720"/>
              <a:gd name="connsiteY6" fmla="*/ 667579 h 667579"/>
              <a:gd name="connsiteX7" fmla="*/ 0 w 1950720"/>
              <a:gd name="connsiteY7" fmla="*/ 556314 h 667579"/>
              <a:gd name="connsiteX8" fmla="*/ 0 w 1950720"/>
              <a:gd name="connsiteY8" fmla="*/ 111265 h 66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0720" h="667579">
                <a:moveTo>
                  <a:pt x="0" y="111265"/>
                </a:moveTo>
                <a:cubicBezTo>
                  <a:pt x="0" y="49815"/>
                  <a:pt x="49815" y="0"/>
                  <a:pt x="111265" y="0"/>
                </a:cubicBezTo>
                <a:lnTo>
                  <a:pt x="1839455" y="0"/>
                </a:lnTo>
                <a:cubicBezTo>
                  <a:pt x="1900905" y="0"/>
                  <a:pt x="1950720" y="49815"/>
                  <a:pt x="1950720" y="111265"/>
                </a:cubicBezTo>
                <a:lnTo>
                  <a:pt x="1950720" y="556314"/>
                </a:lnTo>
                <a:cubicBezTo>
                  <a:pt x="1950720" y="617764"/>
                  <a:pt x="1900905" y="667579"/>
                  <a:pt x="1839455" y="667579"/>
                </a:cubicBezTo>
                <a:lnTo>
                  <a:pt x="111265" y="667579"/>
                </a:lnTo>
                <a:cubicBezTo>
                  <a:pt x="49815" y="667579"/>
                  <a:pt x="0" y="617764"/>
                  <a:pt x="0" y="556314"/>
                </a:cubicBezTo>
                <a:lnTo>
                  <a:pt x="0" y="11126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789" tIns="108789" rIns="108789" bIns="108789" numCol="1" spcCol="1270" anchor="ctr" anchorCtr="0">
            <a:noAutofit/>
          </a:bodyPr>
          <a:lstStyle/>
          <a:p>
            <a:pPr marL="0" lvl="0" indent="0" algn="ctr" defTabSz="889000">
              <a:lnSpc>
                <a:spcPct val="90000"/>
              </a:lnSpc>
              <a:spcBef>
                <a:spcPct val="0"/>
              </a:spcBef>
              <a:spcAft>
                <a:spcPct val="35000"/>
              </a:spcAft>
              <a:buNone/>
            </a:pPr>
            <a:r>
              <a:rPr lang="en-US" sz="2000" kern="1200" dirty="0"/>
              <a:t>Legal Role</a:t>
            </a:r>
          </a:p>
        </p:txBody>
      </p:sp>
      <p:sp>
        <p:nvSpPr>
          <p:cNvPr id="21" name="Freeform: Shape 20">
            <a:extLst>
              <a:ext uri="{FF2B5EF4-FFF2-40B4-BE49-F238E27FC236}">
                <a16:creationId xmlns:a16="http://schemas.microsoft.com/office/drawing/2014/main" id="{FFC31692-3376-285E-E517-68FE4F7314C0}"/>
              </a:ext>
            </a:extLst>
          </p:cNvPr>
          <p:cNvSpPr/>
          <p:nvPr/>
        </p:nvSpPr>
        <p:spPr>
          <a:xfrm>
            <a:off x="1913466" y="2934162"/>
            <a:ext cx="1950720" cy="667579"/>
          </a:xfrm>
          <a:custGeom>
            <a:avLst/>
            <a:gdLst>
              <a:gd name="connsiteX0" fmla="*/ 0 w 1950720"/>
              <a:gd name="connsiteY0" fmla="*/ 111265 h 667579"/>
              <a:gd name="connsiteX1" fmla="*/ 111265 w 1950720"/>
              <a:gd name="connsiteY1" fmla="*/ 0 h 667579"/>
              <a:gd name="connsiteX2" fmla="*/ 1839455 w 1950720"/>
              <a:gd name="connsiteY2" fmla="*/ 0 h 667579"/>
              <a:gd name="connsiteX3" fmla="*/ 1950720 w 1950720"/>
              <a:gd name="connsiteY3" fmla="*/ 111265 h 667579"/>
              <a:gd name="connsiteX4" fmla="*/ 1950720 w 1950720"/>
              <a:gd name="connsiteY4" fmla="*/ 556314 h 667579"/>
              <a:gd name="connsiteX5" fmla="*/ 1839455 w 1950720"/>
              <a:gd name="connsiteY5" fmla="*/ 667579 h 667579"/>
              <a:gd name="connsiteX6" fmla="*/ 111265 w 1950720"/>
              <a:gd name="connsiteY6" fmla="*/ 667579 h 667579"/>
              <a:gd name="connsiteX7" fmla="*/ 0 w 1950720"/>
              <a:gd name="connsiteY7" fmla="*/ 556314 h 667579"/>
              <a:gd name="connsiteX8" fmla="*/ 0 w 1950720"/>
              <a:gd name="connsiteY8" fmla="*/ 111265 h 66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0720" h="667579">
                <a:moveTo>
                  <a:pt x="0" y="111265"/>
                </a:moveTo>
                <a:cubicBezTo>
                  <a:pt x="0" y="49815"/>
                  <a:pt x="49815" y="0"/>
                  <a:pt x="111265" y="0"/>
                </a:cubicBezTo>
                <a:lnTo>
                  <a:pt x="1839455" y="0"/>
                </a:lnTo>
                <a:cubicBezTo>
                  <a:pt x="1900905" y="0"/>
                  <a:pt x="1950720" y="49815"/>
                  <a:pt x="1950720" y="111265"/>
                </a:cubicBezTo>
                <a:lnTo>
                  <a:pt x="1950720" y="556314"/>
                </a:lnTo>
                <a:cubicBezTo>
                  <a:pt x="1950720" y="617764"/>
                  <a:pt x="1900905" y="667579"/>
                  <a:pt x="1839455" y="667579"/>
                </a:cubicBezTo>
                <a:lnTo>
                  <a:pt x="111265" y="667579"/>
                </a:lnTo>
                <a:cubicBezTo>
                  <a:pt x="49815" y="667579"/>
                  <a:pt x="0" y="617764"/>
                  <a:pt x="0" y="556314"/>
                </a:cubicBezTo>
                <a:lnTo>
                  <a:pt x="0" y="11126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789" tIns="108789" rIns="108789" bIns="108789" numCol="1" spcCol="1270" anchor="ctr" anchorCtr="0">
            <a:noAutofit/>
          </a:bodyPr>
          <a:lstStyle/>
          <a:p>
            <a:pPr marL="0" lvl="0" indent="0" algn="ctr" defTabSz="889000">
              <a:lnSpc>
                <a:spcPct val="90000"/>
              </a:lnSpc>
              <a:spcBef>
                <a:spcPct val="0"/>
              </a:spcBef>
              <a:spcAft>
                <a:spcPct val="35000"/>
              </a:spcAft>
              <a:buNone/>
            </a:pPr>
            <a:r>
              <a:rPr lang="en-US" sz="2000" kern="1200" dirty="0"/>
              <a:t>Coercion</a:t>
            </a:r>
          </a:p>
        </p:txBody>
      </p:sp>
      <p:sp>
        <p:nvSpPr>
          <p:cNvPr id="22" name="Freeform: Shape 21">
            <a:extLst>
              <a:ext uri="{FF2B5EF4-FFF2-40B4-BE49-F238E27FC236}">
                <a16:creationId xmlns:a16="http://schemas.microsoft.com/office/drawing/2014/main" id="{00BF28BB-4519-2548-CEC8-96EBA3BE3CA6}"/>
              </a:ext>
            </a:extLst>
          </p:cNvPr>
          <p:cNvSpPr/>
          <p:nvPr/>
        </p:nvSpPr>
        <p:spPr>
          <a:xfrm>
            <a:off x="1913466" y="2254366"/>
            <a:ext cx="1950720" cy="667579"/>
          </a:xfrm>
          <a:custGeom>
            <a:avLst/>
            <a:gdLst>
              <a:gd name="connsiteX0" fmla="*/ 0 w 1950720"/>
              <a:gd name="connsiteY0" fmla="*/ 111265 h 667579"/>
              <a:gd name="connsiteX1" fmla="*/ 111265 w 1950720"/>
              <a:gd name="connsiteY1" fmla="*/ 0 h 667579"/>
              <a:gd name="connsiteX2" fmla="*/ 1839455 w 1950720"/>
              <a:gd name="connsiteY2" fmla="*/ 0 h 667579"/>
              <a:gd name="connsiteX3" fmla="*/ 1950720 w 1950720"/>
              <a:gd name="connsiteY3" fmla="*/ 111265 h 667579"/>
              <a:gd name="connsiteX4" fmla="*/ 1950720 w 1950720"/>
              <a:gd name="connsiteY4" fmla="*/ 556314 h 667579"/>
              <a:gd name="connsiteX5" fmla="*/ 1839455 w 1950720"/>
              <a:gd name="connsiteY5" fmla="*/ 667579 h 667579"/>
              <a:gd name="connsiteX6" fmla="*/ 111265 w 1950720"/>
              <a:gd name="connsiteY6" fmla="*/ 667579 h 667579"/>
              <a:gd name="connsiteX7" fmla="*/ 0 w 1950720"/>
              <a:gd name="connsiteY7" fmla="*/ 556314 h 667579"/>
              <a:gd name="connsiteX8" fmla="*/ 0 w 1950720"/>
              <a:gd name="connsiteY8" fmla="*/ 111265 h 66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0720" h="667579">
                <a:moveTo>
                  <a:pt x="0" y="111265"/>
                </a:moveTo>
                <a:cubicBezTo>
                  <a:pt x="0" y="49815"/>
                  <a:pt x="49815" y="0"/>
                  <a:pt x="111265" y="0"/>
                </a:cubicBezTo>
                <a:lnTo>
                  <a:pt x="1839455" y="0"/>
                </a:lnTo>
                <a:cubicBezTo>
                  <a:pt x="1900905" y="0"/>
                  <a:pt x="1950720" y="49815"/>
                  <a:pt x="1950720" y="111265"/>
                </a:cubicBezTo>
                <a:lnTo>
                  <a:pt x="1950720" y="556314"/>
                </a:lnTo>
                <a:cubicBezTo>
                  <a:pt x="1950720" y="617764"/>
                  <a:pt x="1900905" y="667579"/>
                  <a:pt x="1839455" y="667579"/>
                </a:cubicBezTo>
                <a:lnTo>
                  <a:pt x="111265" y="667579"/>
                </a:lnTo>
                <a:cubicBezTo>
                  <a:pt x="49815" y="667579"/>
                  <a:pt x="0" y="617764"/>
                  <a:pt x="0" y="556314"/>
                </a:cubicBezTo>
                <a:lnTo>
                  <a:pt x="0" y="11126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789" tIns="108789" rIns="108789" bIns="108789" numCol="1" spcCol="1270" anchor="ctr" anchorCtr="0">
            <a:noAutofit/>
          </a:bodyPr>
          <a:lstStyle/>
          <a:p>
            <a:pPr marL="0" lvl="0" indent="0" algn="ctr" defTabSz="889000">
              <a:lnSpc>
                <a:spcPct val="90000"/>
              </a:lnSpc>
              <a:spcBef>
                <a:spcPct val="0"/>
              </a:spcBef>
              <a:spcAft>
                <a:spcPct val="35000"/>
              </a:spcAft>
              <a:buNone/>
            </a:pPr>
            <a:r>
              <a:rPr lang="en-US" sz="2000" kern="1200" dirty="0"/>
              <a:t>Regulate Behavior</a:t>
            </a:r>
          </a:p>
        </p:txBody>
      </p:sp>
      <p:sp>
        <p:nvSpPr>
          <p:cNvPr id="23" name="Freeform: Shape 22">
            <a:extLst>
              <a:ext uri="{FF2B5EF4-FFF2-40B4-BE49-F238E27FC236}">
                <a16:creationId xmlns:a16="http://schemas.microsoft.com/office/drawing/2014/main" id="{7AFF3BC5-E66D-F39B-8A58-906BEE9DBB8C}"/>
              </a:ext>
            </a:extLst>
          </p:cNvPr>
          <p:cNvSpPr/>
          <p:nvPr/>
        </p:nvSpPr>
        <p:spPr>
          <a:xfrm>
            <a:off x="1913466" y="3625505"/>
            <a:ext cx="1950720" cy="667579"/>
          </a:xfrm>
          <a:custGeom>
            <a:avLst/>
            <a:gdLst>
              <a:gd name="connsiteX0" fmla="*/ 0 w 1950720"/>
              <a:gd name="connsiteY0" fmla="*/ 111265 h 667579"/>
              <a:gd name="connsiteX1" fmla="*/ 111265 w 1950720"/>
              <a:gd name="connsiteY1" fmla="*/ 0 h 667579"/>
              <a:gd name="connsiteX2" fmla="*/ 1839455 w 1950720"/>
              <a:gd name="connsiteY2" fmla="*/ 0 h 667579"/>
              <a:gd name="connsiteX3" fmla="*/ 1950720 w 1950720"/>
              <a:gd name="connsiteY3" fmla="*/ 111265 h 667579"/>
              <a:gd name="connsiteX4" fmla="*/ 1950720 w 1950720"/>
              <a:gd name="connsiteY4" fmla="*/ 556314 h 667579"/>
              <a:gd name="connsiteX5" fmla="*/ 1839455 w 1950720"/>
              <a:gd name="connsiteY5" fmla="*/ 667579 h 667579"/>
              <a:gd name="connsiteX6" fmla="*/ 111265 w 1950720"/>
              <a:gd name="connsiteY6" fmla="*/ 667579 h 667579"/>
              <a:gd name="connsiteX7" fmla="*/ 0 w 1950720"/>
              <a:gd name="connsiteY7" fmla="*/ 556314 h 667579"/>
              <a:gd name="connsiteX8" fmla="*/ 0 w 1950720"/>
              <a:gd name="connsiteY8" fmla="*/ 111265 h 66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0720" h="667579">
                <a:moveTo>
                  <a:pt x="0" y="111265"/>
                </a:moveTo>
                <a:cubicBezTo>
                  <a:pt x="0" y="49815"/>
                  <a:pt x="49815" y="0"/>
                  <a:pt x="111265" y="0"/>
                </a:cubicBezTo>
                <a:lnTo>
                  <a:pt x="1839455" y="0"/>
                </a:lnTo>
                <a:cubicBezTo>
                  <a:pt x="1900905" y="0"/>
                  <a:pt x="1950720" y="49815"/>
                  <a:pt x="1950720" y="111265"/>
                </a:cubicBezTo>
                <a:lnTo>
                  <a:pt x="1950720" y="556314"/>
                </a:lnTo>
                <a:cubicBezTo>
                  <a:pt x="1950720" y="617764"/>
                  <a:pt x="1900905" y="667579"/>
                  <a:pt x="1839455" y="667579"/>
                </a:cubicBezTo>
                <a:lnTo>
                  <a:pt x="111265" y="667579"/>
                </a:lnTo>
                <a:cubicBezTo>
                  <a:pt x="49815" y="667579"/>
                  <a:pt x="0" y="617764"/>
                  <a:pt x="0" y="556314"/>
                </a:cubicBezTo>
                <a:lnTo>
                  <a:pt x="0" y="11126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789" tIns="108789" rIns="108789" bIns="108789" numCol="1" spcCol="1270" anchor="ctr" anchorCtr="0">
            <a:noAutofit/>
          </a:bodyPr>
          <a:lstStyle/>
          <a:p>
            <a:pPr marL="0" lvl="0" indent="0" algn="ctr" defTabSz="889000">
              <a:lnSpc>
                <a:spcPct val="90000"/>
              </a:lnSpc>
              <a:spcBef>
                <a:spcPct val="0"/>
              </a:spcBef>
              <a:spcAft>
                <a:spcPct val="35000"/>
              </a:spcAft>
              <a:buNone/>
            </a:pPr>
            <a:r>
              <a:rPr lang="en-US" sz="2000" kern="1200" dirty="0"/>
              <a:t>Surveillance</a:t>
            </a:r>
          </a:p>
        </p:txBody>
      </p:sp>
      <p:sp>
        <p:nvSpPr>
          <p:cNvPr id="24" name="Freeform: Shape 23">
            <a:extLst>
              <a:ext uri="{FF2B5EF4-FFF2-40B4-BE49-F238E27FC236}">
                <a16:creationId xmlns:a16="http://schemas.microsoft.com/office/drawing/2014/main" id="{C2F24867-C22B-C4EF-6319-3DCB28713265}"/>
              </a:ext>
            </a:extLst>
          </p:cNvPr>
          <p:cNvSpPr/>
          <p:nvPr/>
        </p:nvSpPr>
        <p:spPr>
          <a:xfrm>
            <a:off x="1913466" y="4269488"/>
            <a:ext cx="1950720" cy="667579"/>
          </a:xfrm>
          <a:custGeom>
            <a:avLst/>
            <a:gdLst>
              <a:gd name="connsiteX0" fmla="*/ 0 w 1950720"/>
              <a:gd name="connsiteY0" fmla="*/ 111265 h 667579"/>
              <a:gd name="connsiteX1" fmla="*/ 111265 w 1950720"/>
              <a:gd name="connsiteY1" fmla="*/ 0 h 667579"/>
              <a:gd name="connsiteX2" fmla="*/ 1839455 w 1950720"/>
              <a:gd name="connsiteY2" fmla="*/ 0 h 667579"/>
              <a:gd name="connsiteX3" fmla="*/ 1950720 w 1950720"/>
              <a:gd name="connsiteY3" fmla="*/ 111265 h 667579"/>
              <a:gd name="connsiteX4" fmla="*/ 1950720 w 1950720"/>
              <a:gd name="connsiteY4" fmla="*/ 556314 h 667579"/>
              <a:gd name="connsiteX5" fmla="*/ 1839455 w 1950720"/>
              <a:gd name="connsiteY5" fmla="*/ 667579 h 667579"/>
              <a:gd name="connsiteX6" fmla="*/ 111265 w 1950720"/>
              <a:gd name="connsiteY6" fmla="*/ 667579 h 667579"/>
              <a:gd name="connsiteX7" fmla="*/ 0 w 1950720"/>
              <a:gd name="connsiteY7" fmla="*/ 556314 h 667579"/>
              <a:gd name="connsiteX8" fmla="*/ 0 w 1950720"/>
              <a:gd name="connsiteY8" fmla="*/ 111265 h 66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0720" h="667579">
                <a:moveTo>
                  <a:pt x="0" y="111265"/>
                </a:moveTo>
                <a:cubicBezTo>
                  <a:pt x="0" y="49815"/>
                  <a:pt x="49815" y="0"/>
                  <a:pt x="111265" y="0"/>
                </a:cubicBezTo>
                <a:lnTo>
                  <a:pt x="1839455" y="0"/>
                </a:lnTo>
                <a:cubicBezTo>
                  <a:pt x="1900905" y="0"/>
                  <a:pt x="1950720" y="49815"/>
                  <a:pt x="1950720" y="111265"/>
                </a:cubicBezTo>
                <a:lnTo>
                  <a:pt x="1950720" y="556314"/>
                </a:lnTo>
                <a:cubicBezTo>
                  <a:pt x="1950720" y="617764"/>
                  <a:pt x="1900905" y="667579"/>
                  <a:pt x="1839455" y="667579"/>
                </a:cubicBezTo>
                <a:lnTo>
                  <a:pt x="111265" y="667579"/>
                </a:lnTo>
                <a:cubicBezTo>
                  <a:pt x="49815" y="667579"/>
                  <a:pt x="0" y="617764"/>
                  <a:pt x="0" y="556314"/>
                </a:cubicBezTo>
                <a:lnTo>
                  <a:pt x="0" y="11126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789" tIns="108789" rIns="108789" bIns="108789" numCol="1" spcCol="1270" anchor="ctr" anchorCtr="0">
            <a:noAutofit/>
          </a:bodyPr>
          <a:lstStyle/>
          <a:p>
            <a:pPr marL="0" lvl="0" indent="0" algn="ctr" defTabSz="889000">
              <a:lnSpc>
                <a:spcPct val="90000"/>
              </a:lnSpc>
              <a:spcBef>
                <a:spcPct val="0"/>
              </a:spcBef>
              <a:spcAft>
                <a:spcPct val="35000"/>
              </a:spcAft>
              <a:buNone/>
            </a:pPr>
            <a:r>
              <a:rPr lang="en-US" sz="2000" kern="1200" dirty="0"/>
              <a:t>Supervision</a:t>
            </a:r>
          </a:p>
        </p:txBody>
      </p:sp>
      <p:sp>
        <p:nvSpPr>
          <p:cNvPr id="25" name="Freeform: Shape 24">
            <a:extLst>
              <a:ext uri="{FF2B5EF4-FFF2-40B4-BE49-F238E27FC236}">
                <a16:creationId xmlns:a16="http://schemas.microsoft.com/office/drawing/2014/main" id="{E262814B-FCC4-2463-80A3-81508FFA3600}"/>
              </a:ext>
            </a:extLst>
          </p:cNvPr>
          <p:cNvSpPr/>
          <p:nvPr/>
        </p:nvSpPr>
        <p:spPr>
          <a:xfrm>
            <a:off x="8322119" y="4269320"/>
            <a:ext cx="1950720" cy="667579"/>
          </a:xfrm>
          <a:custGeom>
            <a:avLst/>
            <a:gdLst>
              <a:gd name="connsiteX0" fmla="*/ 0 w 1950720"/>
              <a:gd name="connsiteY0" fmla="*/ 111265 h 667579"/>
              <a:gd name="connsiteX1" fmla="*/ 111265 w 1950720"/>
              <a:gd name="connsiteY1" fmla="*/ 0 h 667579"/>
              <a:gd name="connsiteX2" fmla="*/ 1839455 w 1950720"/>
              <a:gd name="connsiteY2" fmla="*/ 0 h 667579"/>
              <a:gd name="connsiteX3" fmla="*/ 1950720 w 1950720"/>
              <a:gd name="connsiteY3" fmla="*/ 111265 h 667579"/>
              <a:gd name="connsiteX4" fmla="*/ 1950720 w 1950720"/>
              <a:gd name="connsiteY4" fmla="*/ 556314 h 667579"/>
              <a:gd name="connsiteX5" fmla="*/ 1839455 w 1950720"/>
              <a:gd name="connsiteY5" fmla="*/ 667579 h 667579"/>
              <a:gd name="connsiteX6" fmla="*/ 111265 w 1950720"/>
              <a:gd name="connsiteY6" fmla="*/ 667579 h 667579"/>
              <a:gd name="connsiteX7" fmla="*/ 0 w 1950720"/>
              <a:gd name="connsiteY7" fmla="*/ 556314 h 667579"/>
              <a:gd name="connsiteX8" fmla="*/ 0 w 1950720"/>
              <a:gd name="connsiteY8" fmla="*/ 111265 h 66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0720" h="667579">
                <a:moveTo>
                  <a:pt x="0" y="111265"/>
                </a:moveTo>
                <a:cubicBezTo>
                  <a:pt x="0" y="49815"/>
                  <a:pt x="49815" y="0"/>
                  <a:pt x="111265" y="0"/>
                </a:cubicBezTo>
                <a:lnTo>
                  <a:pt x="1839455" y="0"/>
                </a:lnTo>
                <a:cubicBezTo>
                  <a:pt x="1900905" y="0"/>
                  <a:pt x="1950720" y="49815"/>
                  <a:pt x="1950720" y="111265"/>
                </a:cubicBezTo>
                <a:lnTo>
                  <a:pt x="1950720" y="556314"/>
                </a:lnTo>
                <a:cubicBezTo>
                  <a:pt x="1950720" y="617764"/>
                  <a:pt x="1900905" y="667579"/>
                  <a:pt x="1839455" y="667579"/>
                </a:cubicBezTo>
                <a:lnTo>
                  <a:pt x="111265" y="667579"/>
                </a:lnTo>
                <a:cubicBezTo>
                  <a:pt x="49815" y="667579"/>
                  <a:pt x="0" y="617764"/>
                  <a:pt x="0" y="556314"/>
                </a:cubicBezTo>
                <a:lnTo>
                  <a:pt x="0" y="111265"/>
                </a:lnTo>
                <a:close/>
              </a:path>
            </a:pathLst>
          </a:cu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789" tIns="108789" rIns="108789" bIns="108789" numCol="1" spcCol="1270" anchor="ctr" anchorCtr="0">
            <a:noAutofit/>
          </a:bodyPr>
          <a:lstStyle/>
          <a:p>
            <a:pPr marL="0" lvl="0" indent="0" algn="ctr" defTabSz="889000">
              <a:lnSpc>
                <a:spcPct val="90000"/>
              </a:lnSpc>
              <a:spcBef>
                <a:spcPct val="0"/>
              </a:spcBef>
              <a:spcAft>
                <a:spcPct val="35000"/>
              </a:spcAft>
              <a:buNone/>
            </a:pPr>
            <a:r>
              <a:rPr lang="en-US" sz="2000" kern="1200" dirty="0"/>
              <a:t>Advocate</a:t>
            </a:r>
          </a:p>
        </p:txBody>
      </p:sp>
      <p:sp>
        <p:nvSpPr>
          <p:cNvPr id="26" name="Freeform: Shape 25">
            <a:extLst>
              <a:ext uri="{FF2B5EF4-FFF2-40B4-BE49-F238E27FC236}">
                <a16:creationId xmlns:a16="http://schemas.microsoft.com/office/drawing/2014/main" id="{9BF62487-B13E-3B19-6114-7D34075E8140}"/>
              </a:ext>
            </a:extLst>
          </p:cNvPr>
          <p:cNvSpPr/>
          <p:nvPr/>
        </p:nvSpPr>
        <p:spPr>
          <a:xfrm>
            <a:off x="8327814" y="3616500"/>
            <a:ext cx="1950720" cy="667579"/>
          </a:xfrm>
          <a:custGeom>
            <a:avLst/>
            <a:gdLst>
              <a:gd name="connsiteX0" fmla="*/ 0 w 1950720"/>
              <a:gd name="connsiteY0" fmla="*/ 111265 h 667579"/>
              <a:gd name="connsiteX1" fmla="*/ 111265 w 1950720"/>
              <a:gd name="connsiteY1" fmla="*/ 0 h 667579"/>
              <a:gd name="connsiteX2" fmla="*/ 1839455 w 1950720"/>
              <a:gd name="connsiteY2" fmla="*/ 0 h 667579"/>
              <a:gd name="connsiteX3" fmla="*/ 1950720 w 1950720"/>
              <a:gd name="connsiteY3" fmla="*/ 111265 h 667579"/>
              <a:gd name="connsiteX4" fmla="*/ 1950720 w 1950720"/>
              <a:gd name="connsiteY4" fmla="*/ 556314 h 667579"/>
              <a:gd name="connsiteX5" fmla="*/ 1839455 w 1950720"/>
              <a:gd name="connsiteY5" fmla="*/ 667579 h 667579"/>
              <a:gd name="connsiteX6" fmla="*/ 111265 w 1950720"/>
              <a:gd name="connsiteY6" fmla="*/ 667579 h 667579"/>
              <a:gd name="connsiteX7" fmla="*/ 0 w 1950720"/>
              <a:gd name="connsiteY7" fmla="*/ 556314 h 667579"/>
              <a:gd name="connsiteX8" fmla="*/ 0 w 1950720"/>
              <a:gd name="connsiteY8" fmla="*/ 111265 h 66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0720" h="667579">
                <a:moveTo>
                  <a:pt x="0" y="111265"/>
                </a:moveTo>
                <a:cubicBezTo>
                  <a:pt x="0" y="49815"/>
                  <a:pt x="49815" y="0"/>
                  <a:pt x="111265" y="0"/>
                </a:cubicBezTo>
                <a:lnTo>
                  <a:pt x="1839455" y="0"/>
                </a:lnTo>
                <a:cubicBezTo>
                  <a:pt x="1900905" y="0"/>
                  <a:pt x="1950720" y="49815"/>
                  <a:pt x="1950720" y="111265"/>
                </a:cubicBezTo>
                <a:lnTo>
                  <a:pt x="1950720" y="556314"/>
                </a:lnTo>
                <a:cubicBezTo>
                  <a:pt x="1950720" y="617764"/>
                  <a:pt x="1900905" y="667579"/>
                  <a:pt x="1839455" y="667579"/>
                </a:cubicBezTo>
                <a:lnTo>
                  <a:pt x="111265" y="667579"/>
                </a:lnTo>
                <a:cubicBezTo>
                  <a:pt x="49815" y="667579"/>
                  <a:pt x="0" y="617764"/>
                  <a:pt x="0" y="556314"/>
                </a:cubicBezTo>
                <a:lnTo>
                  <a:pt x="0" y="111265"/>
                </a:lnTo>
                <a:close/>
              </a:path>
            </a:pathLst>
          </a:cu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789" tIns="108789" rIns="108789" bIns="108789" numCol="1" spcCol="1270" anchor="ctr" anchorCtr="0">
            <a:noAutofit/>
          </a:bodyPr>
          <a:lstStyle/>
          <a:p>
            <a:pPr marL="0" lvl="0" indent="0" algn="ctr" defTabSz="889000">
              <a:lnSpc>
                <a:spcPct val="90000"/>
              </a:lnSpc>
              <a:spcBef>
                <a:spcPct val="0"/>
              </a:spcBef>
              <a:spcAft>
                <a:spcPct val="35000"/>
              </a:spcAft>
              <a:buNone/>
            </a:pPr>
            <a:r>
              <a:rPr lang="en-US" sz="2000" kern="1200" dirty="0"/>
              <a:t>Rehabilitate</a:t>
            </a:r>
          </a:p>
        </p:txBody>
      </p:sp>
      <p:sp>
        <p:nvSpPr>
          <p:cNvPr id="27" name="Freeform: Shape 26">
            <a:extLst>
              <a:ext uri="{FF2B5EF4-FFF2-40B4-BE49-F238E27FC236}">
                <a16:creationId xmlns:a16="http://schemas.microsoft.com/office/drawing/2014/main" id="{F562E4C7-44C2-8B55-9E82-7A9F0D5D6C18}"/>
              </a:ext>
            </a:extLst>
          </p:cNvPr>
          <p:cNvSpPr/>
          <p:nvPr/>
        </p:nvSpPr>
        <p:spPr>
          <a:xfrm>
            <a:off x="8327814" y="2940703"/>
            <a:ext cx="1950720" cy="667579"/>
          </a:xfrm>
          <a:custGeom>
            <a:avLst/>
            <a:gdLst>
              <a:gd name="connsiteX0" fmla="*/ 0 w 1950720"/>
              <a:gd name="connsiteY0" fmla="*/ 111265 h 667579"/>
              <a:gd name="connsiteX1" fmla="*/ 111265 w 1950720"/>
              <a:gd name="connsiteY1" fmla="*/ 0 h 667579"/>
              <a:gd name="connsiteX2" fmla="*/ 1839455 w 1950720"/>
              <a:gd name="connsiteY2" fmla="*/ 0 h 667579"/>
              <a:gd name="connsiteX3" fmla="*/ 1950720 w 1950720"/>
              <a:gd name="connsiteY3" fmla="*/ 111265 h 667579"/>
              <a:gd name="connsiteX4" fmla="*/ 1950720 w 1950720"/>
              <a:gd name="connsiteY4" fmla="*/ 556314 h 667579"/>
              <a:gd name="connsiteX5" fmla="*/ 1839455 w 1950720"/>
              <a:gd name="connsiteY5" fmla="*/ 667579 h 667579"/>
              <a:gd name="connsiteX6" fmla="*/ 111265 w 1950720"/>
              <a:gd name="connsiteY6" fmla="*/ 667579 h 667579"/>
              <a:gd name="connsiteX7" fmla="*/ 0 w 1950720"/>
              <a:gd name="connsiteY7" fmla="*/ 556314 h 667579"/>
              <a:gd name="connsiteX8" fmla="*/ 0 w 1950720"/>
              <a:gd name="connsiteY8" fmla="*/ 111265 h 66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0720" h="667579">
                <a:moveTo>
                  <a:pt x="0" y="111265"/>
                </a:moveTo>
                <a:cubicBezTo>
                  <a:pt x="0" y="49815"/>
                  <a:pt x="49815" y="0"/>
                  <a:pt x="111265" y="0"/>
                </a:cubicBezTo>
                <a:lnTo>
                  <a:pt x="1839455" y="0"/>
                </a:lnTo>
                <a:cubicBezTo>
                  <a:pt x="1900905" y="0"/>
                  <a:pt x="1950720" y="49815"/>
                  <a:pt x="1950720" y="111265"/>
                </a:cubicBezTo>
                <a:lnTo>
                  <a:pt x="1950720" y="556314"/>
                </a:lnTo>
                <a:cubicBezTo>
                  <a:pt x="1950720" y="617764"/>
                  <a:pt x="1900905" y="667579"/>
                  <a:pt x="1839455" y="667579"/>
                </a:cubicBezTo>
                <a:lnTo>
                  <a:pt x="111265" y="667579"/>
                </a:lnTo>
                <a:cubicBezTo>
                  <a:pt x="49815" y="667579"/>
                  <a:pt x="0" y="617764"/>
                  <a:pt x="0" y="556314"/>
                </a:cubicBezTo>
                <a:lnTo>
                  <a:pt x="0" y="111265"/>
                </a:lnTo>
                <a:close/>
              </a:path>
            </a:pathLst>
          </a:custGeom>
          <a:solidFill>
            <a:srgbClr val="D9FFEA"/>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789" tIns="108789" rIns="108789" bIns="108789"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Negotiation</a:t>
            </a:r>
          </a:p>
        </p:txBody>
      </p:sp>
      <p:sp>
        <p:nvSpPr>
          <p:cNvPr id="28" name="Freeform: Shape 27">
            <a:extLst>
              <a:ext uri="{FF2B5EF4-FFF2-40B4-BE49-F238E27FC236}">
                <a16:creationId xmlns:a16="http://schemas.microsoft.com/office/drawing/2014/main" id="{8FA71966-1FF7-FC5D-A22A-49D0A1444A84}"/>
              </a:ext>
            </a:extLst>
          </p:cNvPr>
          <p:cNvSpPr/>
          <p:nvPr/>
        </p:nvSpPr>
        <p:spPr>
          <a:xfrm>
            <a:off x="8318334" y="2262402"/>
            <a:ext cx="1950720" cy="667579"/>
          </a:xfrm>
          <a:custGeom>
            <a:avLst/>
            <a:gdLst>
              <a:gd name="connsiteX0" fmla="*/ 0 w 1950720"/>
              <a:gd name="connsiteY0" fmla="*/ 111265 h 667579"/>
              <a:gd name="connsiteX1" fmla="*/ 111265 w 1950720"/>
              <a:gd name="connsiteY1" fmla="*/ 0 h 667579"/>
              <a:gd name="connsiteX2" fmla="*/ 1839455 w 1950720"/>
              <a:gd name="connsiteY2" fmla="*/ 0 h 667579"/>
              <a:gd name="connsiteX3" fmla="*/ 1950720 w 1950720"/>
              <a:gd name="connsiteY3" fmla="*/ 111265 h 667579"/>
              <a:gd name="connsiteX4" fmla="*/ 1950720 w 1950720"/>
              <a:gd name="connsiteY4" fmla="*/ 556314 h 667579"/>
              <a:gd name="connsiteX5" fmla="*/ 1839455 w 1950720"/>
              <a:gd name="connsiteY5" fmla="*/ 667579 h 667579"/>
              <a:gd name="connsiteX6" fmla="*/ 111265 w 1950720"/>
              <a:gd name="connsiteY6" fmla="*/ 667579 h 667579"/>
              <a:gd name="connsiteX7" fmla="*/ 0 w 1950720"/>
              <a:gd name="connsiteY7" fmla="*/ 556314 h 667579"/>
              <a:gd name="connsiteX8" fmla="*/ 0 w 1950720"/>
              <a:gd name="connsiteY8" fmla="*/ 111265 h 66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0720" h="667579">
                <a:moveTo>
                  <a:pt x="0" y="111265"/>
                </a:moveTo>
                <a:cubicBezTo>
                  <a:pt x="0" y="49815"/>
                  <a:pt x="49815" y="0"/>
                  <a:pt x="111265" y="0"/>
                </a:cubicBezTo>
                <a:lnTo>
                  <a:pt x="1839455" y="0"/>
                </a:lnTo>
                <a:cubicBezTo>
                  <a:pt x="1900905" y="0"/>
                  <a:pt x="1950720" y="49815"/>
                  <a:pt x="1950720" y="111265"/>
                </a:cubicBezTo>
                <a:lnTo>
                  <a:pt x="1950720" y="556314"/>
                </a:lnTo>
                <a:cubicBezTo>
                  <a:pt x="1950720" y="617764"/>
                  <a:pt x="1900905" y="667579"/>
                  <a:pt x="1839455" y="667579"/>
                </a:cubicBezTo>
                <a:lnTo>
                  <a:pt x="111265" y="667579"/>
                </a:lnTo>
                <a:cubicBezTo>
                  <a:pt x="49815" y="667579"/>
                  <a:pt x="0" y="617764"/>
                  <a:pt x="0" y="556314"/>
                </a:cubicBezTo>
                <a:lnTo>
                  <a:pt x="0" y="111265"/>
                </a:lnTo>
                <a:close/>
              </a:path>
            </a:pathLst>
          </a:custGeom>
          <a:solidFill>
            <a:srgbClr val="D9FFEA"/>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789" tIns="108789" rIns="108789" bIns="108789"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Counseling</a:t>
            </a:r>
          </a:p>
        </p:txBody>
      </p:sp>
      <p:sp>
        <p:nvSpPr>
          <p:cNvPr id="29" name="Freeform: Shape 28">
            <a:extLst>
              <a:ext uri="{FF2B5EF4-FFF2-40B4-BE49-F238E27FC236}">
                <a16:creationId xmlns:a16="http://schemas.microsoft.com/office/drawing/2014/main" id="{C0054EC3-6595-5905-5F5D-8671004F0744}"/>
              </a:ext>
            </a:extLst>
          </p:cNvPr>
          <p:cNvSpPr/>
          <p:nvPr/>
        </p:nvSpPr>
        <p:spPr>
          <a:xfrm>
            <a:off x="6272963" y="4270503"/>
            <a:ext cx="1950720" cy="667579"/>
          </a:xfrm>
          <a:custGeom>
            <a:avLst/>
            <a:gdLst>
              <a:gd name="connsiteX0" fmla="*/ 0 w 1950720"/>
              <a:gd name="connsiteY0" fmla="*/ 111265 h 667579"/>
              <a:gd name="connsiteX1" fmla="*/ 111265 w 1950720"/>
              <a:gd name="connsiteY1" fmla="*/ 0 h 667579"/>
              <a:gd name="connsiteX2" fmla="*/ 1839455 w 1950720"/>
              <a:gd name="connsiteY2" fmla="*/ 0 h 667579"/>
              <a:gd name="connsiteX3" fmla="*/ 1950720 w 1950720"/>
              <a:gd name="connsiteY3" fmla="*/ 111265 h 667579"/>
              <a:gd name="connsiteX4" fmla="*/ 1950720 w 1950720"/>
              <a:gd name="connsiteY4" fmla="*/ 556314 h 667579"/>
              <a:gd name="connsiteX5" fmla="*/ 1839455 w 1950720"/>
              <a:gd name="connsiteY5" fmla="*/ 667579 h 667579"/>
              <a:gd name="connsiteX6" fmla="*/ 111265 w 1950720"/>
              <a:gd name="connsiteY6" fmla="*/ 667579 h 667579"/>
              <a:gd name="connsiteX7" fmla="*/ 0 w 1950720"/>
              <a:gd name="connsiteY7" fmla="*/ 556314 h 667579"/>
              <a:gd name="connsiteX8" fmla="*/ 0 w 1950720"/>
              <a:gd name="connsiteY8" fmla="*/ 111265 h 66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0720" h="667579">
                <a:moveTo>
                  <a:pt x="0" y="111265"/>
                </a:moveTo>
                <a:cubicBezTo>
                  <a:pt x="0" y="49815"/>
                  <a:pt x="49815" y="0"/>
                  <a:pt x="111265" y="0"/>
                </a:cubicBezTo>
                <a:lnTo>
                  <a:pt x="1839455" y="0"/>
                </a:lnTo>
                <a:cubicBezTo>
                  <a:pt x="1900905" y="0"/>
                  <a:pt x="1950720" y="49815"/>
                  <a:pt x="1950720" y="111265"/>
                </a:cubicBezTo>
                <a:lnTo>
                  <a:pt x="1950720" y="556314"/>
                </a:lnTo>
                <a:cubicBezTo>
                  <a:pt x="1950720" y="617764"/>
                  <a:pt x="1900905" y="667579"/>
                  <a:pt x="1839455" y="667579"/>
                </a:cubicBezTo>
                <a:lnTo>
                  <a:pt x="111265" y="667579"/>
                </a:lnTo>
                <a:cubicBezTo>
                  <a:pt x="49815" y="667579"/>
                  <a:pt x="0" y="617764"/>
                  <a:pt x="0" y="556314"/>
                </a:cubicBezTo>
                <a:lnTo>
                  <a:pt x="0" y="111265"/>
                </a:lnTo>
                <a:close/>
              </a:path>
            </a:pathLst>
          </a:custGeom>
          <a:solidFill>
            <a:srgbClr val="D9FFEA"/>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789" tIns="108789" rIns="108789" bIns="108789"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Client Autonomy</a:t>
            </a:r>
          </a:p>
        </p:txBody>
      </p:sp>
      <p:sp>
        <p:nvSpPr>
          <p:cNvPr id="30" name="Freeform: Shape 29">
            <a:extLst>
              <a:ext uri="{FF2B5EF4-FFF2-40B4-BE49-F238E27FC236}">
                <a16:creationId xmlns:a16="http://schemas.microsoft.com/office/drawing/2014/main" id="{4EEE1758-4D97-1F5C-2006-5D91F641BD19}"/>
              </a:ext>
            </a:extLst>
          </p:cNvPr>
          <p:cNvSpPr/>
          <p:nvPr/>
        </p:nvSpPr>
        <p:spPr>
          <a:xfrm>
            <a:off x="6267266" y="3611067"/>
            <a:ext cx="1950720" cy="667579"/>
          </a:xfrm>
          <a:custGeom>
            <a:avLst/>
            <a:gdLst>
              <a:gd name="connsiteX0" fmla="*/ 0 w 1950720"/>
              <a:gd name="connsiteY0" fmla="*/ 111265 h 667579"/>
              <a:gd name="connsiteX1" fmla="*/ 111265 w 1950720"/>
              <a:gd name="connsiteY1" fmla="*/ 0 h 667579"/>
              <a:gd name="connsiteX2" fmla="*/ 1839455 w 1950720"/>
              <a:gd name="connsiteY2" fmla="*/ 0 h 667579"/>
              <a:gd name="connsiteX3" fmla="*/ 1950720 w 1950720"/>
              <a:gd name="connsiteY3" fmla="*/ 111265 h 667579"/>
              <a:gd name="connsiteX4" fmla="*/ 1950720 w 1950720"/>
              <a:gd name="connsiteY4" fmla="*/ 556314 h 667579"/>
              <a:gd name="connsiteX5" fmla="*/ 1839455 w 1950720"/>
              <a:gd name="connsiteY5" fmla="*/ 667579 h 667579"/>
              <a:gd name="connsiteX6" fmla="*/ 111265 w 1950720"/>
              <a:gd name="connsiteY6" fmla="*/ 667579 h 667579"/>
              <a:gd name="connsiteX7" fmla="*/ 0 w 1950720"/>
              <a:gd name="connsiteY7" fmla="*/ 556314 h 667579"/>
              <a:gd name="connsiteX8" fmla="*/ 0 w 1950720"/>
              <a:gd name="connsiteY8" fmla="*/ 111265 h 66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0720" h="667579">
                <a:moveTo>
                  <a:pt x="0" y="111265"/>
                </a:moveTo>
                <a:cubicBezTo>
                  <a:pt x="0" y="49815"/>
                  <a:pt x="49815" y="0"/>
                  <a:pt x="111265" y="0"/>
                </a:cubicBezTo>
                <a:lnTo>
                  <a:pt x="1839455" y="0"/>
                </a:lnTo>
                <a:cubicBezTo>
                  <a:pt x="1900905" y="0"/>
                  <a:pt x="1950720" y="49815"/>
                  <a:pt x="1950720" y="111265"/>
                </a:cubicBezTo>
                <a:lnTo>
                  <a:pt x="1950720" y="556314"/>
                </a:lnTo>
                <a:cubicBezTo>
                  <a:pt x="1950720" y="617764"/>
                  <a:pt x="1900905" y="667579"/>
                  <a:pt x="1839455" y="667579"/>
                </a:cubicBezTo>
                <a:lnTo>
                  <a:pt x="111265" y="667579"/>
                </a:lnTo>
                <a:cubicBezTo>
                  <a:pt x="49815" y="667579"/>
                  <a:pt x="0" y="617764"/>
                  <a:pt x="0" y="556314"/>
                </a:cubicBezTo>
                <a:lnTo>
                  <a:pt x="0" y="111265"/>
                </a:lnTo>
                <a:close/>
              </a:path>
            </a:pathLst>
          </a:custGeom>
          <a:solidFill>
            <a:srgbClr val="D9FFEA"/>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789" tIns="108789" rIns="108789" bIns="108789"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Assistance</a:t>
            </a:r>
          </a:p>
        </p:txBody>
      </p:sp>
      <p:sp>
        <p:nvSpPr>
          <p:cNvPr id="31" name="Freeform: Shape 30">
            <a:extLst>
              <a:ext uri="{FF2B5EF4-FFF2-40B4-BE49-F238E27FC236}">
                <a16:creationId xmlns:a16="http://schemas.microsoft.com/office/drawing/2014/main" id="{DA88D937-73FF-4804-C6CF-A7982A6D871C}"/>
              </a:ext>
            </a:extLst>
          </p:cNvPr>
          <p:cNvSpPr/>
          <p:nvPr/>
        </p:nvSpPr>
        <p:spPr>
          <a:xfrm>
            <a:off x="6267266" y="2942551"/>
            <a:ext cx="1950720" cy="667579"/>
          </a:xfrm>
          <a:custGeom>
            <a:avLst/>
            <a:gdLst>
              <a:gd name="connsiteX0" fmla="*/ 0 w 1950720"/>
              <a:gd name="connsiteY0" fmla="*/ 111265 h 667579"/>
              <a:gd name="connsiteX1" fmla="*/ 111265 w 1950720"/>
              <a:gd name="connsiteY1" fmla="*/ 0 h 667579"/>
              <a:gd name="connsiteX2" fmla="*/ 1839455 w 1950720"/>
              <a:gd name="connsiteY2" fmla="*/ 0 h 667579"/>
              <a:gd name="connsiteX3" fmla="*/ 1950720 w 1950720"/>
              <a:gd name="connsiteY3" fmla="*/ 111265 h 667579"/>
              <a:gd name="connsiteX4" fmla="*/ 1950720 w 1950720"/>
              <a:gd name="connsiteY4" fmla="*/ 556314 h 667579"/>
              <a:gd name="connsiteX5" fmla="*/ 1839455 w 1950720"/>
              <a:gd name="connsiteY5" fmla="*/ 667579 h 667579"/>
              <a:gd name="connsiteX6" fmla="*/ 111265 w 1950720"/>
              <a:gd name="connsiteY6" fmla="*/ 667579 h 667579"/>
              <a:gd name="connsiteX7" fmla="*/ 0 w 1950720"/>
              <a:gd name="connsiteY7" fmla="*/ 556314 h 667579"/>
              <a:gd name="connsiteX8" fmla="*/ 0 w 1950720"/>
              <a:gd name="connsiteY8" fmla="*/ 111265 h 66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0720" h="667579">
                <a:moveTo>
                  <a:pt x="0" y="111265"/>
                </a:moveTo>
                <a:cubicBezTo>
                  <a:pt x="0" y="49815"/>
                  <a:pt x="49815" y="0"/>
                  <a:pt x="111265" y="0"/>
                </a:cubicBezTo>
                <a:lnTo>
                  <a:pt x="1839455" y="0"/>
                </a:lnTo>
                <a:cubicBezTo>
                  <a:pt x="1900905" y="0"/>
                  <a:pt x="1950720" y="49815"/>
                  <a:pt x="1950720" y="111265"/>
                </a:cubicBezTo>
                <a:lnTo>
                  <a:pt x="1950720" y="556314"/>
                </a:lnTo>
                <a:cubicBezTo>
                  <a:pt x="1950720" y="617764"/>
                  <a:pt x="1900905" y="667579"/>
                  <a:pt x="1839455" y="667579"/>
                </a:cubicBezTo>
                <a:lnTo>
                  <a:pt x="111265" y="667579"/>
                </a:lnTo>
                <a:cubicBezTo>
                  <a:pt x="49815" y="667579"/>
                  <a:pt x="0" y="617764"/>
                  <a:pt x="0" y="556314"/>
                </a:cubicBezTo>
                <a:lnTo>
                  <a:pt x="0" y="111265"/>
                </a:lnTo>
                <a:close/>
              </a:path>
            </a:pathLst>
          </a:custGeom>
          <a:solidFill>
            <a:srgbClr val="D9FFEA"/>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789" tIns="108789" rIns="108789" bIns="108789"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Adviser</a:t>
            </a:r>
          </a:p>
        </p:txBody>
      </p:sp>
      <p:sp>
        <p:nvSpPr>
          <p:cNvPr id="32" name="Freeform: Shape 31">
            <a:extLst>
              <a:ext uri="{FF2B5EF4-FFF2-40B4-BE49-F238E27FC236}">
                <a16:creationId xmlns:a16="http://schemas.microsoft.com/office/drawing/2014/main" id="{01217709-4153-1769-7B5C-4EFC0BB38BC9}"/>
              </a:ext>
            </a:extLst>
          </p:cNvPr>
          <p:cNvSpPr/>
          <p:nvPr/>
        </p:nvSpPr>
        <p:spPr>
          <a:xfrm>
            <a:off x="6272963" y="2262402"/>
            <a:ext cx="1950720" cy="667579"/>
          </a:xfrm>
          <a:custGeom>
            <a:avLst/>
            <a:gdLst>
              <a:gd name="connsiteX0" fmla="*/ 0 w 1950720"/>
              <a:gd name="connsiteY0" fmla="*/ 111265 h 667579"/>
              <a:gd name="connsiteX1" fmla="*/ 111265 w 1950720"/>
              <a:gd name="connsiteY1" fmla="*/ 0 h 667579"/>
              <a:gd name="connsiteX2" fmla="*/ 1839455 w 1950720"/>
              <a:gd name="connsiteY2" fmla="*/ 0 h 667579"/>
              <a:gd name="connsiteX3" fmla="*/ 1950720 w 1950720"/>
              <a:gd name="connsiteY3" fmla="*/ 111265 h 667579"/>
              <a:gd name="connsiteX4" fmla="*/ 1950720 w 1950720"/>
              <a:gd name="connsiteY4" fmla="*/ 556314 h 667579"/>
              <a:gd name="connsiteX5" fmla="*/ 1839455 w 1950720"/>
              <a:gd name="connsiteY5" fmla="*/ 667579 h 667579"/>
              <a:gd name="connsiteX6" fmla="*/ 111265 w 1950720"/>
              <a:gd name="connsiteY6" fmla="*/ 667579 h 667579"/>
              <a:gd name="connsiteX7" fmla="*/ 0 w 1950720"/>
              <a:gd name="connsiteY7" fmla="*/ 556314 h 667579"/>
              <a:gd name="connsiteX8" fmla="*/ 0 w 1950720"/>
              <a:gd name="connsiteY8" fmla="*/ 111265 h 66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0720" h="667579">
                <a:moveTo>
                  <a:pt x="0" y="111265"/>
                </a:moveTo>
                <a:cubicBezTo>
                  <a:pt x="0" y="49815"/>
                  <a:pt x="49815" y="0"/>
                  <a:pt x="111265" y="0"/>
                </a:cubicBezTo>
                <a:lnTo>
                  <a:pt x="1839455" y="0"/>
                </a:lnTo>
                <a:cubicBezTo>
                  <a:pt x="1900905" y="0"/>
                  <a:pt x="1950720" y="49815"/>
                  <a:pt x="1950720" y="111265"/>
                </a:cubicBezTo>
                <a:lnTo>
                  <a:pt x="1950720" y="556314"/>
                </a:lnTo>
                <a:cubicBezTo>
                  <a:pt x="1950720" y="617764"/>
                  <a:pt x="1900905" y="667579"/>
                  <a:pt x="1839455" y="667579"/>
                </a:cubicBezTo>
                <a:lnTo>
                  <a:pt x="111265" y="667579"/>
                </a:lnTo>
                <a:cubicBezTo>
                  <a:pt x="49815" y="667579"/>
                  <a:pt x="0" y="617764"/>
                  <a:pt x="0" y="556314"/>
                </a:cubicBezTo>
                <a:lnTo>
                  <a:pt x="0" y="111265"/>
                </a:lnTo>
                <a:close/>
              </a:path>
            </a:pathLst>
          </a:custGeom>
          <a:solidFill>
            <a:srgbClr val="D9FFEA"/>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789" tIns="108789" rIns="108789" bIns="108789"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Social Worker</a:t>
            </a:r>
          </a:p>
        </p:txBody>
      </p:sp>
      <p:sp>
        <p:nvSpPr>
          <p:cNvPr id="33" name="Freeform: Shape 32">
            <a:extLst>
              <a:ext uri="{FF2B5EF4-FFF2-40B4-BE49-F238E27FC236}">
                <a16:creationId xmlns:a16="http://schemas.microsoft.com/office/drawing/2014/main" id="{1FB35787-24B7-013F-FC8D-4A8347E203C1}"/>
              </a:ext>
            </a:extLst>
          </p:cNvPr>
          <p:cNvSpPr/>
          <p:nvPr/>
        </p:nvSpPr>
        <p:spPr>
          <a:xfrm>
            <a:off x="8316200" y="4269320"/>
            <a:ext cx="1950720" cy="667579"/>
          </a:xfrm>
          <a:custGeom>
            <a:avLst/>
            <a:gdLst>
              <a:gd name="connsiteX0" fmla="*/ 0 w 1950720"/>
              <a:gd name="connsiteY0" fmla="*/ 111265 h 667579"/>
              <a:gd name="connsiteX1" fmla="*/ 111265 w 1950720"/>
              <a:gd name="connsiteY1" fmla="*/ 0 h 667579"/>
              <a:gd name="connsiteX2" fmla="*/ 1839455 w 1950720"/>
              <a:gd name="connsiteY2" fmla="*/ 0 h 667579"/>
              <a:gd name="connsiteX3" fmla="*/ 1950720 w 1950720"/>
              <a:gd name="connsiteY3" fmla="*/ 111265 h 667579"/>
              <a:gd name="connsiteX4" fmla="*/ 1950720 w 1950720"/>
              <a:gd name="connsiteY4" fmla="*/ 556314 h 667579"/>
              <a:gd name="connsiteX5" fmla="*/ 1839455 w 1950720"/>
              <a:gd name="connsiteY5" fmla="*/ 667579 h 667579"/>
              <a:gd name="connsiteX6" fmla="*/ 111265 w 1950720"/>
              <a:gd name="connsiteY6" fmla="*/ 667579 h 667579"/>
              <a:gd name="connsiteX7" fmla="*/ 0 w 1950720"/>
              <a:gd name="connsiteY7" fmla="*/ 556314 h 667579"/>
              <a:gd name="connsiteX8" fmla="*/ 0 w 1950720"/>
              <a:gd name="connsiteY8" fmla="*/ 111265 h 66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0720" h="667579">
                <a:moveTo>
                  <a:pt x="0" y="111265"/>
                </a:moveTo>
                <a:cubicBezTo>
                  <a:pt x="0" y="49815"/>
                  <a:pt x="49815" y="0"/>
                  <a:pt x="111265" y="0"/>
                </a:cubicBezTo>
                <a:lnTo>
                  <a:pt x="1839455" y="0"/>
                </a:lnTo>
                <a:cubicBezTo>
                  <a:pt x="1900905" y="0"/>
                  <a:pt x="1950720" y="49815"/>
                  <a:pt x="1950720" y="111265"/>
                </a:cubicBezTo>
                <a:lnTo>
                  <a:pt x="1950720" y="556314"/>
                </a:lnTo>
                <a:cubicBezTo>
                  <a:pt x="1950720" y="617764"/>
                  <a:pt x="1900905" y="667579"/>
                  <a:pt x="1839455" y="667579"/>
                </a:cubicBezTo>
                <a:lnTo>
                  <a:pt x="111265" y="667579"/>
                </a:lnTo>
                <a:cubicBezTo>
                  <a:pt x="49815" y="667579"/>
                  <a:pt x="0" y="617764"/>
                  <a:pt x="0" y="556314"/>
                </a:cubicBezTo>
                <a:lnTo>
                  <a:pt x="0" y="111265"/>
                </a:lnTo>
                <a:close/>
              </a:path>
            </a:pathLst>
          </a:custGeom>
          <a:solidFill>
            <a:srgbClr val="D9FFEA"/>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789" tIns="108789" rIns="108789" bIns="108789"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Advocate</a:t>
            </a:r>
          </a:p>
        </p:txBody>
      </p:sp>
      <p:sp>
        <p:nvSpPr>
          <p:cNvPr id="34" name="Freeform: Shape 33">
            <a:extLst>
              <a:ext uri="{FF2B5EF4-FFF2-40B4-BE49-F238E27FC236}">
                <a16:creationId xmlns:a16="http://schemas.microsoft.com/office/drawing/2014/main" id="{F08315CC-D0E7-26AE-FA8D-1428D3595ED3}"/>
              </a:ext>
            </a:extLst>
          </p:cNvPr>
          <p:cNvSpPr/>
          <p:nvPr/>
        </p:nvSpPr>
        <p:spPr>
          <a:xfrm>
            <a:off x="8321895" y="3616500"/>
            <a:ext cx="1950720" cy="667579"/>
          </a:xfrm>
          <a:custGeom>
            <a:avLst/>
            <a:gdLst>
              <a:gd name="connsiteX0" fmla="*/ 0 w 1950720"/>
              <a:gd name="connsiteY0" fmla="*/ 111265 h 667579"/>
              <a:gd name="connsiteX1" fmla="*/ 111265 w 1950720"/>
              <a:gd name="connsiteY1" fmla="*/ 0 h 667579"/>
              <a:gd name="connsiteX2" fmla="*/ 1839455 w 1950720"/>
              <a:gd name="connsiteY2" fmla="*/ 0 h 667579"/>
              <a:gd name="connsiteX3" fmla="*/ 1950720 w 1950720"/>
              <a:gd name="connsiteY3" fmla="*/ 111265 h 667579"/>
              <a:gd name="connsiteX4" fmla="*/ 1950720 w 1950720"/>
              <a:gd name="connsiteY4" fmla="*/ 556314 h 667579"/>
              <a:gd name="connsiteX5" fmla="*/ 1839455 w 1950720"/>
              <a:gd name="connsiteY5" fmla="*/ 667579 h 667579"/>
              <a:gd name="connsiteX6" fmla="*/ 111265 w 1950720"/>
              <a:gd name="connsiteY6" fmla="*/ 667579 h 667579"/>
              <a:gd name="connsiteX7" fmla="*/ 0 w 1950720"/>
              <a:gd name="connsiteY7" fmla="*/ 556314 h 667579"/>
              <a:gd name="connsiteX8" fmla="*/ 0 w 1950720"/>
              <a:gd name="connsiteY8" fmla="*/ 111265 h 66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0720" h="667579">
                <a:moveTo>
                  <a:pt x="0" y="111265"/>
                </a:moveTo>
                <a:cubicBezTo>
                  <a:pt x="0" y="49815"/>
                  <a:pt x="49815" y="0"/>
                  <a:pt x="111265" y="0"/>
                </a:cubicBezTo>
                <a:lnTo>
                  <a:pt x="1839455" y="0"/>
                </a:lnTo>
                <a:cubicBezTo>
                  <a:pt x="1900905" y="0"/>
                  <a:pt x="1950720" y="49815"/>
                  <a:pt x="1950720" y="111265"/>
                </a:cubicBezTo>
                <a:lnTo>
                  <a:pt x="1950720" y="556314"/>
                </a:lnTo>
                <a:cubicBezTo>
                  <a:pt x="1950720" y="617764"/>
                  <a:pt x="1900905" y="667579"/>
                  <a:pt x="1839455" y="667579"/>
                </a:cubicBezTo>
                <a:lnTo>
                  <a:pt x="111265" y="667579"/>
                </a:lnTo>
                <a:cubicBezTo>
                  <a:pt x="49815" y="667579"/>
                  <a:pt x="0" y="617764"/>
                  <a:pt x="0" y="556314"/>
                </a:cubicBezTo>
                <a:lnTo>
                  <a:pt x="0" y="111265"/>
                </a:lnTo>
                <a:close/>
              </a:path>
            </a:pathLst>
          </a:custGeom>
          <a:solidFill>
            <a:srgbClr val="D9FFEA"/>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789" tIns="108789" rIns="108789" bIns="108789"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Rehabilitate</a:t>
            </a:r>
          </a:p>
        </p:txBody>
      </p:sp>
      <p:sp>
        <p:nvSpPr>
          <p:cNvPr id="35" name="Arrow: Down 34">
            <a:extLst>
              <a:ext uri="{FF2B5EF4-FFF2-40B4-BE49-F238E27FC236}">
                <a16:creationId xmlns:a16="http://schemas.microsoft.com/office/drawing/2014/main" id="{736B0851-27F1-0777-84C3-342A172DB21E}"/>
              </a:ext>
            </a:extLst>
          </p:cNvPr>
          <p:cNvSpPr/>
          <p:nvPr/>
        </p:nvSpPr>
        <p:spPr>
          <a:xfrm>
            <a:off x="609600" y="2133600"/>
            <a:ext cx="1194038" cy="4004732"/>
          </a:xfrm>
          <a:prstGeom prst="downArrow">
            <a:avLst>
              <a:gd name="adj1" fmla="val 7301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t>Less Experienced</a:t>
            </a:r>
          </a:p>
          <a:p>
            <a:pPr algn="ctr"/>
            <a:r>
              <a:rPr lang="en-US" sz="1400" dirty="0"/>
              <a:t>More Contact with Inmates/High Risk</a:t>
            </a:r>
          </a:p>
          <a:p>
            <a:pPr algn="ctr"/>
            <a:r>
              <a:rPr lang="en-US" sz="1400" dirty="0"/>
              <a:t>Limited Job Authority</a:t>
            </a:r>
          </a:p>
          <a:p>
            <a:pPr algn="ctr"/>
            <a:r>
              <a:rPr lang="en-US" sz="1400" dirty="0"/>
              <a:t>Meet Clients Within Institution</a:t>
            </a:r>
          </a:p>
        </p:txBody>
      </p:sp>
      <p:sp>
        <p:nvSpPr>
          <p:cNvPr id="36" name="Arrow: Down 35">
            <a:extLst>
              <a:ext uri="{FF2B5EF4-FFF2-40B4-BE49-F238E27FC236}">
                <a16:creationId xmlns:a16="http://schemas.microsoft.com/office/drawing/2014/main" id="{5A878C6E-7785-7A52-95AC-622E2D9B9721}"/>
              </a:ext>
            </a:extLst>
          </p:cNvPr>
          <p:cNvSpPr/>
          <p:nvPr/>
        </p:nvSpPr>
        <p:spPr>
          <a:xfrm>
            <a:off x="10378660" y="2133600"/>
            <a:ext cx="1194038" cy="4004732"/>
          </a:xfrm>
          <a:prstGeom prst="downArrow">
            <a:avLst>
              <a:gd name="adj1" fmla="val 73015"/>
              <a:gd name="adj2" fmla="val 50000"/>
            </a:avLst>
          </a:prstGeom>
          <a:solidFill>
            <a:srgbClr val="D9FFEA"/>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400" dirty="0">
                <a:solidFill>
                  <a:schemeClr val="tx1"/>
                </a:solidFill>
              </a:rPr>
              <a:t>Older/More Experienced</a:t>
            </a:r>
          </a:p>
          <a:p>
            <a:pPr algn="ctr"/>
            <a:r>
              <a:rPr lang="en-US" sz="1400" dirty="0">
                <a:solidFill>
                  <a:schemeClr val="tx1"/>
                </a:solidFill>
              </a:rPr>
              <a:t>Minority</a:t>
            </a:r>
          </a:p>
          <a:p>
            <a:pPr algn="ctr"/>
            <a:r>
              <a:rPr lang="en-US" sz="1400" dirty="0">
                <a:solidFill>
                  <a:schemeClr val="tx1"/>
                </a:solidFill>
              </a:rPr>
              <a:t>Education Level</a:t>
            </a:r>
          </a:p>
          <a:p>
            <a:pPr algn="ctr"/>
            <a:r>
              <a:rPr lang="en-US" sz="1400" dirty="0">
                <a:solidFill>
                  <a:schemeClr val="tx1"/>
                </a:solidFill>
              </a:rPr>
              <a:t>Lower Work Stress</a:t>
            </a:r>
          </a:p>
        </p:txBody>
      </p:sp>
      <p:sp>
        <p:nvSpPr>
          <p:cNvPr id="37" name="Arrow: Left-Right 36">
            <a:extLst>
              <a:ext uri="{FF2B5EF4-FFF2-40B4-BE49-F238E27FC236}">
                <a16:creationId xmlns:a16="http://schemas.microsoft.com/office/drawing/2014/main" id="{F2739882-5CAA-CA3D-93CB-4E3513AAF654}"/>
              </a:ext>
            </a:extLst>
          </p:cNvPr>
          <p:cNvSpPr/>
          <p:nvPr/>
        </p:nvSpPr>
        <p:spPr>
          <a:xfrm>
            <a:off x="3314699" y="5063801"/>
            <a:ext cx="5562600" cy="966813"/>
          </a:xfrm>
          <a:prstGeom prst="leftRightArrow">
            <a:avLst>
              <a:gd name="adj1" fmla="val 67679"/>
              <a:gd name="adj2" fmla="val 52330"/>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rPr>
              <a:t>Client Characteristics</a:t>
            </a:r>
          </a:p>
          <a:p>
            <a:pPr algn="ctr"/>
            <a:r>
              <a:rPr lang="en-US" sz="1400" dirty="0">
                <a:ln w="0"/>
                <a:solidFill>
                  <a:schemeClr val="tx1"/>
                </a:solidFill>
                <a:effectLst>
                  <a:outerShdw blurRad="38100" dist="19050" dir="2700000" algn="tl" rotWithShape="0">
                    <a:schemeClr val="dk1">
                      <a:alpha val="40000"/>
                    </a:schemeClr>
                  </a:outerShdw>
                </a:effectLst>
              </a:rPr>
              <a:t>Workplace Culture</a:t>
            </a:r>
          </a:p>
          <a:p>
            <a:pPr algn="ctr"/>
            <a:r>
              <a:rPr lang="en-US" sz="1400" dirty="0">
                <a:ln w="0"/>
                <a:solidFill>
                  <a:schemeClr val="tx1"/>
                </a:solidFill>
                <a:effectLst>
                  <a:outerShdw blurRad="38100" dist="19050" dir="2700000" algn="tl" rotWithShape="0">
                    <a:schemeClr val="dk1">
                      <a:alpha val="40000"/>
                    </a:schemeClr>
                  </a:outerShdw>
                </a:effectLst>
              </a:rPr>
              <a:t>Political Orientation</a:t>
            </a:r>
          </a:p>
        </p:txBody>
      </p:sp>
    </p:spTree>
    <p:extLst>
      <p:ext uri="{BB962C8B-B14F-4D97-AF65-F5344CB8AC3E}">
        <p14:creationId xmlns:p14="http://schemas.microsoft.com/office/powerpoint/2010/main" val="266622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608D701-406B-4C45-AE36-2624F08FAB33}"/>
              </a:ext>
            </a:extLst>
          </p:cNvPr>
          <p:cNvSpPr/>
          <p:nvPr/>
        </p:nvSpPr>
        <p:spPr>
          <a:xfrm>
            <a:off x="533400" y="533400"/>
            <a:ext cx="11125200" cy="5791200"/>
          </a:xfrm>
          <a:prstGeom prst="rect">
            <a:avLst/>
          </a:prstGeom>
          <a:solidFill>
            <a:srgbClr val="6E655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Role Response</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5A5047"/>
            </a:solidFill>
          </a:ln>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DF476784-9185-9645-BAEE-ABBD278539BF}"/>
              </a:ext>
            </a:extLst>
          </p:cNvPr>
          <p:cNvSpPr txBox="1"/>
          <p:nvPr/>
        </p:nvSpPr>
        <p:spPr>
          <a:xfrm>
            <a:off x="990600" y="1543940"/>
            <a:ext cx="10210800" cy="3962400"/>
          </a:xfrm>
          <a:prstGeom prst="rect">
            <a:avLst/>
          </a:prstGeom>
          <a:noFill/>
        </p:spPr>
        <p:txBody>
          <a:bodyPr wrap="square" numCol="1" spcCol="182880" rtlCol="0">
            <a:noAutofit/>
          </a:bodyPr>
          <a:lstStyle/>
          <a:p>
            <a:pPr marL="457200"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Role Conflict</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Simultaneous decrease in punishment AND decreased support/counseling</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Negative job attitudes and increased burnout</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63% of agents who reported burnout experienced role conflict (Fulton et al. 1997)</a:t>
            </a:r>
          </a:p>
          <a:p>
            <a:pPr marL="1371600" lvl="2"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“Civil Service Malaise”</a:t>
            </a:r>
          </a:p>
          <a:p>
            <a:pPr marL="457200"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Concrete view of role and purpose</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Comfortable with extreme version of preferred role</a:t>
            </a:r>
          </a:p>
          <a:p>
            <a:pPr marL="457200"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Adaptive view of role and purpose</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Shift role according to client’s behavior and needs</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Case managers “less disturbed by the inherent conceptual conflicts performed both roles.” (ibid.)</a:t>
            </a:r>
          </a:p>
          <a:p>
            <a:pPr marL="914400" lvl="1" indent="-457200" fontAlgn="t">
              <a:spcAft>
                <a:spcPts val="600"/>
              </a:spcAft>
              <a:buFont typeface="Arial" panose="020B0604020202020204" pitchFamily="34" charset="0"/>
              <a:buChar char="•"/>
            </a:pPr>
            <a:endParaRPr lang="en-US" sz="2200" dirty="0">
              <a:solidFill>
                <a:srgbClr val="5A5047"/>
              </a:solidFill>
              <a:latin typeface="Source Sans Pro" panose="020B0503030403020204" pitchFamily="34" charset="77"/>
            </a:endParaRPr>
          </a:p>
          <a:p>
            <a:pPr marL="457200" indent="-457200" fontAlgn="t">
              <a:spcAft>
                <a:spcPts val="600"/>
              </a:spcAft>
              <a:buFont typeface="Arial" panose="020B0604020202020204" pitchFamily="34" charset="0"/>
              <a:buChar char="•"/>
            </a:pPr>
            <a:endParaRPr lang="en-US" sz="2800" dirty="0">
              <a:solidFill>
                <a:srgbClr val="5A5047"/>
              </a:solidFill>
              <a:latin typeface="Source Sans Pro" panose="020B0503030403020204" pitchFamily="34" charset="77"/>
            </a:endParaRPr>
          </a:p>
        </p:txBody>
      </p:sp>
      <p:pic>
        <p:nvPicPr>
          <p:cNvPr id="11" name="Picture 10" descr="Logo&#10;&#10;Description automatically generated with medium confidence">
            <a:extLst>
              <a:ext uri="{FF2B5EF4-FFF2-40B4-BE49-F238E27FC236}">
                <a16:creationId xmlns:a16="http://schemas.microsoft.com/office/drawing/2014/main" id="{27E1F159-ABE0-AC46-A55B-AE2FF0A8D5A5}"/>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spTree>
    <p:extLst>
      <p:ext uri="{BB962C8B-B14F-4D97-AF65-F5344CB8AC3E}">
        <p14:creationId xmlns:p14="http://schemas.microsoft.com/office/powerpoint/2010/main" val="405937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608D701-406B-4C45-AE36-2624F08FAB33}"/>
              </a:ext>
            </a:extLst>
          </p:cNvPr>
          <p:cNvSpPr/>
          <p:nvPr/>
        </p:nvSpPr>
        <p:spPr>
          <a:xfrm>
            <a:off x="533400" y="533400"/>
            <a:ext cx="11125200" cy="5791200"/>
          </a:xfrm>
          <a:prstGeom prst="rect">
            <a:avLst/>
          </a:prstGeom>
          <a:solidFill>
            <a:srgbClr val="6E655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Complications with Extreme Control</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5A5047"/>
            </a:solidFill>
          </a:ln>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DF476784-9185-9645-BAEE-ABBD278539BF}"/>
              </a:ext>
            </a:extLst>
          </p:cNvPr>
          <p:cNvSpPr txBox="1"/>
          <p:nvPr/>
        </p:nvSpPr>
        <p:spPr>
          <a:xfrm>
            <a:off x="990600" y="1828800"/>
            <a:ext cx="10210800" cy="3962400"/>
          </a:xfrm>
          <a:prstGeom prst="rect">
            <a:avLst/>
          </a:prstGeom>
          <a:noFill/>
        </p:spPr>
        <p:txBody>
          <a:bodyPr wrap="square" numCol="1" spcCol="182880" rtlCol="0">
            <a:noAutofit/>
          </a:bodyPr>
          <a:lstStyle/>
          <a:p>
            <a:pPr marL="457200"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“Become the avowed enemies of their charges, operating …to incarcerate and, as … urine takers, money collectors, compliance monitors, electronic surveillance gadget readers, and law enforcers.” (Harris 1987)</a:t>
            </a:r>
          </a:p>
          <a:p>
            <a:pPr marL="457200"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Less likely to adopt EBP</a:t>
            </a:r>
          </a:p>
          <a:p>
            <a:pPr marL="457200"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Does not reduce recidivism</a:t>
            </a:r>
          </a:p>
          <a:p>
            <a:pPr marL="457200"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Increases program failure rate</a:t>
            </a:r>
          </a:p>
          <a:p>
            <a:pPr marL="457200"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Boredom and lack of job satisfaction</a:t>
            </a:r>
          </a:p>
          <a:p>
            <a:pPr marL="457200" indent="-457200" fontAlgn="t">
              <a:spcAft>
                <a:spcPts val="600"/>
              </a:spcAft>
              <a:buFont typeface="Arial" panose="020B0604020202020204" pitchFamily="34" charset="0"/>
              <a:buChar char="•"/>
            </a:pPr>
            <a:endParaRPr lang="en-US" sz="2800" dirty="0">
              <a:solidFill>
                <a:srgbClr val="5A5047"/>
              </a:solidFill>
              <a:latin typeface="Source Sans Pro" panose="020B0503030403020204" pitchFamily="34" charset="77"/>
            </a:endParaRPr>
          </a:p>
        </p:txBody>
      </p:sp>
      <p:pic>
        <p:nvPicPr>
          <p:cNvPr id="11" name="Picture 10" descr="Logo&#10;&#10;Description automatically generated with medium confidence">
            <a:extLst>
              <a:ext uri="{FF2B5EF4-FFF2-40B4-BE49-F238E27FC236}">
                <a16:creationId xmlns:a16="http://schemas.microsoft.com/office/drawing/2014/main" id="{27E1F159-ABE0-AC46-A55B-AE2FF0A8D5A5}"/>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spTree>
    <p:extLst>
      <p:ext uri="{BB962C8B-B14F-4D97-AF65-F5344CB8AC3E}">
        <p14:creationId xmlns:p14="http://schemas.microsoft.com/office/powerpoint/2010/main" val="253328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608D701-406B-4C45-AE36-2624F08FAB33}"/>
              </a:ext>
            </a:extLst>
          </p:cNvPr>
          <p:cNvSpPr/>
          <p:nvPr/>
        </p:nvSpPr>
        <p:spPr>
          <a:xfrm>
            <a:off x="533400" y="533400"/>
            <a:ext cx="11125200" cy="5791200"/>
          </a:xfrm>
          <a:prstGeom prst="rect">
            <a:avLst/>
          </a:prstGeom>
          <a:solidFill>
            <a:srgbClr val="6E655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Complications with Extreme Counseling Role </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5A5047"/>
            </a:solidFill>
          </a:ln>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DF476784-9185-9645-BAEE-ABBD278539BF}"/>
              </a:ext>
            </a:extLst>
          </p:cNvPr>
          <p:cNvSpPr txBox="1"/>
          <p:nvPr/>
        </p:nvSpPr>
        <p:spPr>
          <a:xfrm>
            <a:off x="990600" y="1828800"/>
            <a:ext cx="10210800" cy="3962400"/>
          </a:xfrm>
          <a:prstGeom prst="rect">
            <a:avLst/>
          </a:prstGeom>
          <a:noFill/>
        </p:spPr>
        <p:txBody>
          <a:bodyPr wrap="square" numCol="1" spcCol="182880" rtlCol="0">
            <a:noAutofit/>
          </a:bodyPr>
          <a:lstStyle/>
          <a:p>
            <a:pPr marL="457200" indent="-457200" fontAlgn="t">
              <a:spcAft>
                <a:spcPts val="600"/>
              </a:spcAft>
              <a:buFont typeface="Arial" panose="020B0604020202020204" pitchFamily="34" charset="0"/>
              <a:buChar char="•"/>
            </a:pPr>
            <a:r>
              <a:rPr lang="en-US" sz="2400" dirty="0">
                <a:solidFill>
                  <a:srgbClr val="5A5047"/>
                </a:solidFill>
                <a:latin typeface="Source Sans Pro" panose="020B0503030403020204" pitchFamily="34" charset="77"/>
              </a:rPr>
              <a:t>Burnout </a:t>
            </a:r>
          </a:p>
          <a:p>
            <a:pPr marL="914400" lvl="1" indent="-457200" fontAlgn="t">
              <a:spcAft>
                <a:spcPts val="600"/>
              </a:spcAft>
              <a:buFont typeface="Arial" panose="020B0604020202020204" pitchFamily="34" charset="0"/>
              <a:buChar char="•"/>
            </a:pPr>
            <a:r>
              <a:rPr lang="en-US" sz="2400" dirty="0">
                <a:solidFill>
                  <a:srgbClr val="5A5047"/>
                </a:solidFill>
                <a:latin typeface="Source Sans Pro" panose="020B0503030403020204" pitchFamily="34" charset="77"/>
              </a:rPr>
              <a:t>Positive view of clients is a mediator and decreases negative impacts below (compared to pessimistic case managers)</a:t>
            </a:r>
          </a:p>
          <a:p>
            <a:pPr marL="1371600" lvl="2" indent="-457200" fontAlgn="t">
              <a:spcAft>
                <a:spcPts val="600"/>
              </a:spcAft>
              <a:buFont typeface="Arial" panose="020B0604020202020204" pitchFamily="34" charset="0"/>
              <a:buChar char="•"/>
            </a:pPr>
            <a:r>
              <a:rPr lang="en-US" sz="2400" dirty="0">
                <a:solidFill>
                  <a:srgbClr val="5A5047"/>
                </a:solidFill>
                <a:latin typeface="Source Sans Pro" panose="020B0503030403020204" pitchFamily="34" charset="77"/>
              </a:rPr>
              <a:t>Extreme efforts on behalf of clients</a:t>
            </a:r>
          </a:p>
          <a:p>
            <a:pPr marL="1371600" lvl="2" indent="-457200" fontAlgn="t">
              <a:spcAft>
                <a:spcPts val="600"/>
              </a:spcAft>
              <a:buFont typeface="Arial" panose="020B0604020202020204" pitchFamily="34" charset="0"/>
              <a:buChar char="•"/>
            </a:pPr>
            <a:r>
              <a:rPr lang="en-US" sz="2400" dirty="0">
                <a:solidFill>
                  <a:srgbClr val="5A5047"/>
                </a:solidFill>
                <a:latin typeface="Source Sans Pro" panose="020B0503030403020204" pitchFamily="34" charset="77"/>
              </a:rPr>
              <a:t>Poor boundary setting</a:t>
            </a:r>
          </a:p>
          <a:p>
            <a:pPr marL="1371600" lvl="2" indent="-457200" fontAlgn="t">
              <a:spcAft>
                <a:spcPts val="600"/>
              </a:spcAft>
              <a:buFont typeface="Arial" panose="020B0604020202020204" pitchFamily="34" charset="0"/>
              <a:buChar char="•"/>
            </a:pPr>
            <a:r>
              <a:rPr lang="en-US" sz="2400" dirty="0">
                <a:solidFill>
                  <a:srgbClr val="5A5047"/>
                </a:solidFill>
                <a:latin typeface="Source Sans Pro" panose="020B0503030403020204" pitchFamily="34" charset="77"/>
              </a:rPr>
              <a:t>Success rate doesn’t align with expectations</a:t>
            </a:r>
          </a:p>
          <a:p>
            <a:pPr marL="457200" indent="-457200" fontAlgn="t">
              <a:spcAft>
                <a:spcPts val="600"/>
              </a:spcAft>
              <a:buFont typeface="Arial" panose="020B0604020202020204" pitchFamily="34" charset="0"/>
              <a:buChar char="•"/>
            </a:pPr>
            <a:r>
              <a:rPr lang="en-US" sz="2400" dirty="0">
                <a:solidFill>
                  <a:srgbClr val="5A5047"/>
                </a:solidFill>
                <a:latin typeface="Source Sans Pro" panose="020B0503030403020204" pitchFamily="34" charset="77"/>
              </a:rPr>
              <a:t>Increased risk of learned helplessness in clients</a:t>
            </a:r>
          </a:p>
          <a:p>
            <a:pPr marL="457200" indent="-457200" fontAlgn="t">
              <a:spcAft>
                <a:spcPts val="600"/>
              </a:spcAft>
              <a:buFont typeface="Arial" panose="020B0604020202020204" pitchFamily="34" charset="0"/>
              <a:buChar char="•"/>
            </a:pPr>
            <a:r>
              <a:rPr lang="en-US" sz="2400" dirty="0">
                <a:solidFill>
                  <a:srgbClr val="5A5047"/>
                </a:solidFill>
                <a:latin typeface="Source Sans Pro" panose="020B0503030403020204" pitchFamily="34" charset="77"/>
              </a:rPr>
              <a:t>Noncompliance with risk assessment (Schaefer &amp; Williams 2018)</a:t>
            </a:r>
          </a:p>
          <a:p>
            <a:pPr marL="914400" lvl="1" indent="-457200" fontAlgn="t">
              <a:spcAft>
                <a:spcPts val="600"/>
              </a:spcAft>
              <a:buFont typeface="Arial" panose="020B0604020202020204" pitchFamily="34" charset="0"/>
              <a:buChar char="•"/>
            </a:pPr>
            <a:r>
              <a:rPr lang="en-US" sz="2400" dirty="0">
                <a:solidFill>
                  <a:srgbClr val="5A5047"/>
                </a:solidFill>
                <a:latin typeface="Source Sans Pro" panose="020B0503030403020204" pitchFamily="34" charset="77"/>
              </a:rPr>
              <a:t>More likely to manipulate scores when administering </a:t>
            </a:r>
          </a:p>
          <a:p>
            <a:pPr marL="914400" lvl="1" indent="-457200" fontAlgn="t">
              <a:spcAft>
                <a:spcPts val="600"/>
              </a:spcAft>
              <a:buFont typeface="Arial" panose="020B0604020202020204" pitchFamily="34" charset="0"/>
              <a:buChar char="•"/>
            </a:pPr>
            <a:r>
              <a:rPr lang="en-US" sz="2400" dirty="0">
                <a:solidFill>
                  <a:srgbClr val="5A5047"/>
                </a:solidFill>
                <a:latin typeface="Source Sans Pro" panose="020B0503030403020204" pitchFamily="34" charset="77"/>
              </a:rPr>
              <a:t>Less likely to have decision making guided by risk assessment</a:t>
            </a:r>
          </a:p>
          <a:p>
            <a:pPr marL="457200" indent="-457200" fontAlgn="t">
              <a:spcAft>
                <a:spcPts val="600"/>
              </a:spcAft>
              <a:buFont typeface="Arial" panose="020B0604020202020204" pitchFamily="34" charset="0"/>
              <a:buChar char="•"/>
            </a:pPr>
            <a:endParaRPr lang="en-US" sz="2800" dirty="0">
              <a:solidFill>
                <a:srgbClr val="5A5047"/>
              </a:solidFill>
              <a:latin typeface="Source Sans Pro" panose="020B0503030403020204" pitchFamily="34" charset="77"/>
            </a:endParaRPr>
          </a:p>
        </p:txBody>
      </p:sp>
      <p:pic>
        <p:nvPicPr>
          <p:cNvPr id="11" name="Picture 10" descr="Logo&#10;&#10;Description automatically generated with medium confidence">
            <a:extLst>
              <a:ext uri="{FF2B5EF4-FFF2-40B4-BE49-F238E27FC236}">
                <a16:creationId xmlns:a16="http://schemas.microsoft.com/office/drawing/2014/main" id="{27E1F159-ABE0-AC46-A55B-AE2FF0A8D5A5}"/>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spTree>
    <p:extLst>
      <p:ext uri="{BB962C8B-B14F-4D97-AF65-F5344CB8AC3E}">
        <p14:creationId xmlns:p14="http://schemas.microsoft.com/office/powerpoint/2010/main" val="417404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clipart&#10;&#10;Description automatically generated">
            <a:extLst>
              <a:ext uri="{FF2B5EF4-FFF2-40B4-BE49-F238E27FC236}">
                <a16:creationId xmlns:a16="http://schemas.microsoft.com/office/drawing/2014/main" id="{5B2E00B6-AA91-604A-AE5B-FBF13F7D7541}"/>
              </a:ext>
            </a:extLst>
          </p:cNvPr>
          <p:cNvPicPr>
            <a:picLocks noChangeAspect="1"/>
          </p:cNvPicPr>
          <p:nvPr/>
        </p:nvPicPr>
        <p:blipFill rotWithShape="1">
          <a:blip r:embed="rId2">
            <a:alphaModFix amt="21000"/>
          </a:blip>
          <a:srcRect l="38125" r="27834"/>
          <a:stretch/>
        </p:blipFill>
        <p:spPr>
          <a:xfrm>
            <a:off x="533399" y="533399"/>
            <a:ext cx="11658601" cy="4584768"/>
          </a:xfrm>
          <a:prstGeom prst="rect">
            <a:avLst/>
          </a:prstGeom>
        </p:spPr>
      </p:pic>
      <p:sp>
        <p:nvSpPr>
          <p:cNvPr id="9" name="Rectangle 8">
            <a:extLst>
              <a:ext uri="{FF2B5EF4-FFF2-40B4-BE49-F238E27FC236}">
                <a16:creationId xmlns:a16="http://schemas.microsoft.com/office/drawing/2014/main" id="{5D6F3EB4-61A3-5345-ABB1-871A4DA9BB7F}"/>
              </a:ext>
            </a:extLst>
          </p:cNvPr>
          <p:cNvSpPr/>
          <p:nvPr/>
        </p:nvSpPr>
        <p:spPr>
          <a:xfrm>
            <a:off x="533400" y="533400"/>
            <a:ext cx="11125200" cy="5791200"/>
          </a:xfrm>
          <a:prstGeom prst="rect">
            <a:avLst/>
          </a:prstGeom>
          <a:solidFill>
            <a:srgbClr val="6E655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35A206-7619-0F48-92BC-F938D8FE28B1}"/>
              </a:ext>
            </a:extLst>
          </p:cNvPr>
          <p:cNvSpPr>
            <a:spLocks noGrp="1"/>
          </p:cNvSpPr>
          <p:nvPr>
            <p:ph type="title"/>
          </p:nvPr>
        </p:nvSpPr>
        <p:spPr>
          <a:xfrm>
            <a:off x="990600" y="996957"/>
            <a:ext cx="10356850" cy="2432044"/>
          </a:xfrm>
        </p:spPr>
        <p:txBody>
          <a:bodyPr>
            <a:normAutofit fontScale="90000"/>
          </a:bodyPr>
          <a:lstStyle/>
          <a:p>
            <a:r>
              <a:rPr lang="en-US" sz="4500" dirty="0">
                <a:solidFill>
                  <a:srgbClr val="FF9350"/>
                </a:solidFill>
                <a:latin typeface="Domine" panose="02040503040403060204" pitchFamily="18" charset="0"/>
              </a:rPr>
              <a:t>“An organizational philosophy of treatment is more instrumental in producing support tasks than is the officer’s personal preference.” – Fulton et al. 1997</a:t>
            </a:r>
          </a:p>
        </p:txBody>
      </p:sp>
      <p:sp>
        <p:nvSpPr>
          <p:cNvPr id="10" name="Text Placeholder 2">
            <a:extLst>
              <a:ext uri="{FF2B5EF4-FFF2-40B4-BE49-F238E27FC236}">
                <a16:creationId xmlns:a16="http://schemas.microsoft.com/office/drawing/2014/main" id="{CB1B63A3-E5E5-8246-BE6A-985353CEF7B6}"/>
              </a:ext>
            </a:extLst>
          </p:cNvPr>
          <p:cNvSpPr>
            <a:spLocks noGrp="1"/>
          </p:cNvSpPr>
          <p:nvPr>
            <p:ph type="body" idx="1"/>
          </p:nvPr>
        </p:nvSpPr>
        <p:spPr>
          <a:xfrm>
            <a:off x="990600" y="3581400"/>
            <a:ext cx="10356850" cy="2432044"/>
          </a:xfrm>
        </p:spPr>
        <p:txBody>
          <a:bodyPr>
            <a:normAutofit/>
          </a:bodyPr>
          <a:lstStyle/>
          <a:p>
            <a:r>
              <a:rPr lang="en-US" sz="2800" dirty="0">
                <a:solidFill>
                  <a:srgbClr val="5A5047"/>
                </a:solidFill>
                <a:latin typeface="Source Sans Pro" panose="020B0503030403020204" pitchFamily="34" charset="77"/>
              </a:rPr>
              <a:t>How can we encourage an adaptive view of Case Management roles?</a:t>
            </a:r>
          </a:p>
          <a:p>
            <a:pPr marL="800100" lvl="1" indent="-342900">
              <a:buFont typeface="Arial" panose="020B0604020202020204" pitchFamily="34" charset="0"/>
              <a:buChar char="•"/>
            </a:pPr>
            <a:r>
              <a:rPr lang="en-US" sz="2800" dirty="0">
                <a:solidFill>
                  <a:srgbClr val="5A5047"/>
                </a:solidFill>
                <a:latin typeface="Source Sans Pro" panose="020B0503030403020204" pitchFamily="34" charset="77"/>
              </a:rPr>
              <a:t>Training?</a:t>
            </a:r>
          </a:p>
          <a:p>
            <a:pPr marL="800100" lvl="1" indent="-342900">
              <a:buFont typeface="Arial" panose="020B0604020202020204" pitchFamily="34" charset="0"/>
              <a:buChar char="•"/>
            </a:pPr>
            <a:r>
              <a:rPr lang="en-US" sz="2800" dirty="0">
                <a:solidFill>
                  <a:srgbClr val="5A5047"/>
                </a:solidFill>
                <a:latin typeface="Source Sans Pro" panose="020B0503030403020204" pitchFamily="34" charset="77"/>
              </a:rPr>
              <a:t>Culture?</a:t>
            </a:r>
          </a:p>
          <a:p>
            <a:pPr marL="800100" lvl="1" indent="-342900">
              <a:buFont typeface="Arial" panose="020B0604020202020204" pitchFamily="34" charset="0"/>
              <a:buChar char="•"/>
            </a:pPr>
            <a:r>
              <a:rPr lang="en-US" sz="2800" dirty="0">
                <a:solidFill>
                  <a:srgbClr val="5A5047"/>
                </a:solidFill>
                <a:latin typeface="Source Sans Pro" panose="020B0503030403020204" pitchFamily="34" charset="77"/>
              </a:rPr>
              <a:t>Procedural?</a:t>
            </a:r>
          </a:p>
          <a:p>
            <a:pPr marL="800100" lvl="1" indent="-342900">
              <a:buFont typeface="Arial" panose="020B0604020202020204" pitchFamily="34" charset="0"/>
              <a:buChar char="•"/>
            </a:pPr>
            <a:r>
              <a:rPr lang="en-US" sz="2800" dirty="0">
                <a:solidFill>
                  <a:srgbClr val="5A5047"/>
                </a:solidFill>
                <a:latin typeface="Source Sans Pro" panose="020B0503030403020204" pitchFamily="34" charset="77"/>
              </a:rPr>
              <a:t>With stake holders? </a:t>
            </a:r>
            <a:endParaRPr lang="en-US" sz="2800" dirty="0">
              <a:solidFill>
                <a:schemeClr val="tx1"/>
              </a:solidFill>
              <a:latin typeface="Source Sans Pro" panose="020B0503030403020204" pitchFamily="34" charset="77"/>
            </a:endParaRPr>
          </a:p>
        </p:txBody>
      </p:sp>
      <p:pic>
        <p:nvPicPr>
          <p:cNvPr id="8" name="Picture 7" descr="Logo&#10;&#10;Description automatically generated with medium confidence">
            <a:extLst>
              <a:ext uri="{FF2B5EF4-FFF2-40B4-BE49-F238E27FC236}">
                <a16:creationId xmlns:a16="http://schemas.microsoft.com/office/drawing/2014/main" id="{7A3C1A9A-DA5A-6342-B54A-64F211A1DD53}"/>
              </a:ext>
            </a:extLst>
          </p:cNvPr>
          <p:cNvPicPr>
            <a:picLocks noChangeAspect="1"/>
          </p:cNvPicPr>
          <p:nvPr/>
        </p:nvPicPr>
        <p:blipFill rotWithShape="1">
          <a:blip r:embed="rId3"/>
          <a:srcRect l="20697" t="38452" r="19507"/>
          <a:stretch/>
        </p:blipFill>
        <p:spPr>
          <a:xfrm>
            <a:off x="10287000" y="6477000"/>
            <a:ext cx="1676400" cy="386862"/>
          </a:xfrm>
          <a:prstGeom prst="rect">
            <a:avLst/>
          </a:prstGeom>
        </p:spPr>
      </p:pic>
    </p:spTree>
    <p:extLst>
      <p:ext uri="{BB962C8B-B14F-4D97-AF65-F5344CB8AC3E}">
        <p14:creationId xmlns:p14="http://schemas.microsoft.com/office/powerpoint/2010/main" val="2768334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608D701-406B-4C45-AE36-2624F08FAB33}"/>
              </a:ext>
            </a:extLst>
          </p:cNvPr>
          <p:cNvSpPr/>
          <p:nvPr/>
        </p:nvSpPr>
        <p:spPr>
          <a:xfrm>
            <a:off x="533400" y="533400"/>
            <a:ext cx="11125200" cy="5791200"/>
          </a:xfrm>
          <a:prstGeom prst="rect">
            <a:avLst/>
          </a:prstGeom>
          <a:solidFill>
            <a:srgbClr val="6E655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Possible Responses from the literature  </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5A5047"/>
            </a:solidFill>
          </a:ln>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DF476784-9185-9645-BAEE-ABBD278539BF}"/>
              </a:ext>
            </a:extLst>
          </p:cNvPr>
          <p:cNvSpPr txBox="1"/>
          <p:nvPr/>
        </p:nvSpPr>
        <p:spPr>
          <a:xfrm>
            <a:off x="987750" y="1676401"/>
            <a:ext cx="10442249" cy="4571999"/>
          </a:xfrm>
          <a:prstGeom prst="rect">
            <a:avLst/>
          </a:prstGeom>
          <a:noFill/>
        </p:spPr>
        <p:txBody>
          <a:bodyPr wrap="square" numCol="2" spcCol="182880" rtlCol="0">
            <a:noAutofit/>
          </a:bodyPr>
          <a:lstStyle/>
          <a:p>
            <a:pPr marL="457200" indent="-457200" fontAlgn="t">
              <a:spcAft>
                <a:spcPts val="600"/>
              </a:spcAft>
              <a:buFont typeface="Arial" panose="020B0604020202020204" pitchFamily="34" charset="0"/>
              <a:buChar char="•"/>
            </a:pPr>
            <a:r>
              <a:rPr lang="en-US" sz="2400" dirty="0">
                <a:solidFill>
                  <a:srgbClr val="5A5047"/>
                </a:solidFill>
                <a:latin typeface="Source Sans Pro" panose="020B0503030403020204" pitchFamily="34" charset="77"/>
              </a:rPr>
              <a:t>Primary goal of behavior change</a:t>
            </a:r>
          </a:p>
          <a:p>
            <a:pPr marL="914400" lvl="1" indent="-457200" fontAlgn="t">
              <a:spcAft>
                <a:spcPts val="600"/>
              </a:spcAft>
              <a:buFont typeface="Arial" panose="020B0604020202020204" pitchFamily="34" charset="0"/>
              <a:buChar char="•"/>
            </a:pPr>
            <a:r>
              <a:rPr lang="en-US" sz="2400" dirty="0">
                <a:solidFill>
                  <a:srgbClr val="5A5047"/>
                </a:solidFill>
                <a:latin typeface="Source Sans Pro" panose="020B0503030403020204" pitchFamily="34" charset="77"/>
              </a:rPr>
              <a:t>Not control</a:t>
            </a:r>
          </a:p>
          <a:p>
            <a:pPr marL="457200" indent="-457200" fontAlgn="t">
              <a:spcAft>
                <a:spcPts val="600"/>
              </a:spcAft>
              <a:buFont typeface="Arial" panose="020B0604020202020204" pitchFamily="34" charset="0"/>
              <a:buChar char="•"/>
            </a:pPr>
            <a:r>
              <a:rPr lang="en-US" sz="2400" dirty="0">
                <a:solidFill>
                  <a:srgbClr val="5A5047"/>
                </a:solidFill>
                <a:latin typeface="Source Sans Pro" panose="020B0503030403020204" pitchFamily="34" charset="77"/>
              </a:rPr>
              <a:t>Structure and support as foundation for change</a:t>
            </a:r>
          </a:p>
          <a:p>
            <a:pPr marL="457200" indent="-457200" fontAlgn="t">
              <a:spcAft>
                <a:spcPts val="600"/>
              </a:spcAft>
              <a:buFont typeface="Arial" panose="020B0604020202020204" pitchFamily="34" charset="0"/>
              <a:buChar char="•"/>
            </a:pPr>
            <a:r>
              <a:rPr lang="en-US" sz="2400" dirty="0">
                <a:solidFill>
                  <a:srgbClr val="5A5047"/>
                </a:solidFill>
                <a:latin typeface="Source Sans Pro" panose="020B0503030403020204" pitchFamily="34" charset="77"/>
              </a:rPr>
              <a:t>Case Manager as “advocate” for client’s behavior change </a:t>
            </a:r>
          </a:p>
          <a:p>
            <a:pPr marL="457200" indent="-457200" fontAlgn="t">
              <a:spcAft>
                <a:spcPts val="600"/>
              </a:spcAft>
              <a:buFont typeface="Arial" panose="020B0604020202020204" pitchFamily="34" charset="0"/>
              <a:buChar char="•"/>
            </a:pPr>
            <a:r>
              <a:rPr lang="en-US" sz="2400" dirty="0">
                <a:solidFill>
                  <a:srgbClr val="5A5047"/>
                </a:solidFill>
                <a:latin typeface="Source Sans Pro" panose="020B0503030403020204" pitchFamily="34" charset="77"/>
              </a:rPr>
              <a:t>Elevate role of relationships with clients</a:t>
            </a:r>
          </a:p>
          <a:p>
            <a:pPr marL="457200" indent="-457200" fontAlgn="t">
              <a:spcAft>
                <a:spcPts val="600"/>
              </a:spcAft>
              <a:buFont typeface="Arial" panose="020B0604020202020204" pitchFamily="34" charset="0"/>
              <a:buChar char="•"/>
            </a:pPr>
            <a:r>
              <a:rPr lang="en-US" sz="2400" dirty="0">
                <a:solidFill>
                  <a:srgbClr val="5A5047"/>
                </a:solidFill>
                <a:latin typeface="Source Sans Pro" panose="020B0503030403020204" pitchFamily="34" charset="77"/>
              </a:rPr>
              <a:t>Role coaching by supervisor</a:t>
            </a:r>
          </a:p>
          <a:p>
            <a:pPr marL="457200" indent="-457200" fontAlgn="t">
              <a:spcAft>
                <a:spcPts val="600"/>
              </a:spcAft>
              <a:buFont typeface="Arial" panose="020B0604020202020204" pitchFamily="34" charset="0"/>
              <a:buChar char="•"/>
            </a:pPr>
            <a:r>
              <a:rPr lang="en-US" sz="2400" dirty="0">
                <a:solidFill>
                  <a:srgbClr val="5A5047"/>
                </a:solidFill>
                <a:latin typeface="Source Sans Pro" panose="020B0503030403020204" pitchFamily="34" charset="77"/>
              </a:rPr>
              <a:t>Include in performance metrics</a:t>
            </a:r>
          </a:p>
          <a:p>
            <a:pPr marL="457200" indent="-457200" fontAlgn="t">
              <a:spcAft>
                <a:spcPts val="600"/>
              </a:spcAft>
              <a:buFont typeface="Arial" panose="020B0604020202020204" pitchFamily="34" charset="0"/>
              <a:buChar char="•"/>
            </a:pPr>
            <a:r>
              <a:rPr lang="en-US" sz="2400" dirty="0">
                <a:solidFill>
                  <a:srgbClr val="5A5047"/>
                </a:solidFill>
                <a:latin typeface="Source Sans Pro" panose="020B0503030403020204" pitchFamily="34" charset="77"/>
              </a:rPr>
              <a:t>Decrease overall job stress/demands </a:t>
            </a:r>
          </a:p>
          <a:p>
            <a:pPr marL="457200" indent="-457200" fontAlgn="t">
              <a:spcAft>
                <a:spcPts val="600"/>
              </a:spcAft>
              <a:buFont typeface="Arial" panose="020B0604020202020204" pitchFamily="34" charset="0"/>
              <a:buChar char="•"/>
            </a:pPr>
            <a:r>
              <a:rPr lang="en-US" sz="2400" dirty="0">
                <a:solidFill>
                  <a:srgbClr val="5A5047"/>
                </a:solidFill>
                <a:latin typeface="Source Sans Pro" panose="020B0503030403020204" pitchFamily="34" charset="77"/>
              </a:rPr>
              <a:t>Increased Training</a:t>
            </a:r>
          </a:p>
          <a:p>
            <a:pPr marL="914400" lvl="1" indent="-457200" fontAlgn="t">
              <a:spcAft>
                <a:spcPts val="600"/>
              </a:spcAft>
              <a:buFont typeface="Arial" panose="020B0604020202020204" pitchFamily="34" charset="0"/>
              <a:buChar char="•"/>
            </a:pPr>
            <a:r>
              <a:rPr lang="en-US" sz="2400" dirty="0">
                <a:solidFill>
                  <a:srgbClr val="5A5047"/>
                </a:solidFill>
                <a:latin typeface="Source Sans Pro" panose="020B0503030403020204" pitchFamily="34" charset="77"/>
              </a:rPr>
              <a:t>Motivational Interviewing training “of specific importance”</a:t>
            </a:r>
          </a:p>
          <a:p>
            <a:pPr marL="457200" indent="-457200" fontAlgn="t">
              <a:spcAft>
                <a:spcPts val="600"/>
              </a:spcAft>
              <a:buFont typeface="Arial" panose="020B0604020202020204" pitchFamily="34" charset="0"/>
              <a:buChar char="•"/>
            </a:pPr>
            <a:endParaRPr lang="en-US" sz="2800" dirty="0">
              <a:solidFill>
                <a:srgbClr val="5A5047"/>
              </a:solidFill>
              <a:latin typeface="Source Sans Pro" panose="020B0503030403020204" pitchFamily="34" charset="77"/>
            </a:endParaRPr>
          </a:p>
        </p:txBody>
      </p:sp>
      <p:pic>
        <p:nvPicPr>
          <p:cNvPr id="11" name="Picture 10" descr="Logo&#10;&#10;Description automatically generated with medium confidence">
            <a:extLst>
              <a:ext uri="{FF2B5EF4-FFF2-40B4-BE49-F238E27FC236}">
                <a16:creationId xmlns:a16="http://schemas.microsoft.com/office/drawing/2014/main" id="{27E1F159-ABE0-AC46-A55B-AE2FF0A8D5A5}"/>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sp>
        <p:nvSpPr>
          <p:cNvPr id="4" name="Scroll: Vertical 3">
            <a:extLst>
              <a:ext uri="{FF2B5EF4-FFF2-40B4-BE49-F238E27FC236}">
                <a16:creationId xmlns:a16="http://schemas.microsoft.com/office/drawing/2014/main" id="{5CA9066D-064C-DCF2-BD13-10591A7A2117}"/>
              </a:ext>
            </a:extLst>
          </p:cNvPr>
          <p:cNvSpPr/>
          <p:nvPr/>
        </p:nvSpPr>
        <p:spPr>
          <a:xfrm>
            <a:off x="6781800" y="4114800"/>
            <a:ext cx="4572000" cy="2133600"/>
          </a:xfrm>
          <a:prstGeom prst="verticalScroll">
            <a:avLst>
              <a:gd name="adj" fmla="val 809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“Organizational positions are important and can determine staff members’ attitudes and tasks. . . A forceful organizational policy on treatment apparently can lead to staff actions which advance that philosophy”</a:t>
            </a:r>
          </a:p>
          <a:p>
            <a:pPr algn="ctr"/>
            <a:r>
              <a:rPr lang="en-US" sz="1600" dirty="0"/>
              <a:t>Clear &amp; </a:t>
            </a:r>
            <a:r>
              <a:rPr lang="en-US" sz="1600" dirty="0" err="1"/>
              <a:t>Latessa</a:t>
            </a:r>
            <a:r>
              <a:rPr lang="en-US" sz="1600" dirty="0"/>
              <a:t> 1993</a:t>
            </a:r>
          </a:p>
        </p:txBody>
      </p:sp>
    </p:spTree>
    <p:extLst>
      <p:ext uri="{BB962C8B-B14F-4D97-AF65-F5344CB8AC3E}">
        <p14:creationId xmlns:p14="http://schemas.microsoft.com/office/powerpoint/2010/main" val="290210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4647</TotalTime>
  <Words>3088</Words>
  <Application>Microsoft Office PowerPoint</Application>
  <PresentationFormat>Widescreen</PresentationFormat>
  <Paragraphs>223</Paragraphs>
  <Slides>30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Domine</vt:lpstr>
      <vt:lpstr>Source Sans Pro</vt:lpstr>
      <vt:lpstr>Office Theme</vt:lpstr>
      <vt:lpstr>Managing the Dual Role of Case Managers</vt:lpstr>
      <vt:lpstr>Objectives</vt:lpstr>
      <vt:lpstr>Objective 1</vt:lpstr>
      <vt:lpstr>Role Tension</vt:lpstr>
      <vt:lpstr>Role Response</vt:lpstr>
      <vt:lpstr>Complications with Extreme Control</vt:lpstr>
      <vt:lpstr>Complications with Extreme Counseling Role </vt:lpstr>
      <vt:lpstr>“An organizational philosophy of treatment is more instrumental in producing support tasks than is the officer’s personal preference.” – Fulton et al. 1997</vt:lpstr>
      <vt:lpstr>Possible Responses from the literature  </vt:lpstr>
      <vt:lpstr>Final Thought</vt:lpstr>
      <vt:lpstr>Objective 2</vt:lpstr>
      <vt:lpstr>Make a List</vt:lpstr>
      <vt:lpstr>Set Clear expectations</vt:lpstr>
      <vt:lpstr>Set Clear expectations</vt:lpstr>
      <vt:lpstr>“If clients do not have advanced notice about the specific behaviors that may trigger a sanction and the types of sanctions that can be imposed, they will be apt to view the imposition of sanctions as unfair. This is unlikely to improver their behavior and may lead some clients to sabotage their own treatment goals. Moreover, it leaves room for after-the-fact misinterpretation or reinterpretation of the rules, which may give clients ‘wriggle room’.” - Marlowe 2008</vt:lpstr>
      <vt:lpstr>Less is more</vt:lpstr>
      <vt:lpstr>Do Not punish honesty</vt:lpstr>
      <vt:lpstr>Non-judgmental listening</vt:lpstr>
      <vt:lpstr>Non-Judgmental Listening</vt:lpstr>
      <vt:lpstr>Structure</vt:lpstr>
      <vt:lpstr>Equal Opportunity – Stick and carrot</vt:lpstr>
      <vt:lpstr>Revisit Lists </vt:lpstr>
      <vt:lpstr>Final Thought </vt:lpstr>
      <vt:lpstr>Objective 3 </vt:lpstr>
      <vt:lpstr>CCTT Model: Belenko, Wexler, &amp; Taxman 2008</vt:lpstr>
      <vt:lpstr>14 Professional Alliance traits</vt:lpstr>
      <vt:lpstr>Final Thought</vt:lpstr>
      <vt:lpstr>Contact Information</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Suicide</dc:title>
  <dc:creator>jon@lengthofdaylight.com</dc:creator>
  <cp:lastModifiedBy>Jason Chapman</cp:lastModifiedBy>
  <cp:revision>15</cp:revision>
  <dcterms:created xsi:type="dcterms:W3CDTF">2021-09-13T21:09:51Z</dcterms:created>
  <dcterms:modified xsi:type="dcterms:W3CDTF">2022-10-05T15:30:21Z</dcterms:modified>
</cp:coreProperties>
</file>