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slideLayouts/slideLayout7.xml" ContentType="application/vnd.openxmlformats-officedocument.presentationml.slideLayout+xml"/>
  <Override PartName="/ppt/theme/theme4.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5.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slideLayouts/slideLayout10.xml" ContentType="application/vnd.openxmlformats-officedocument.presentationml.slideLayout+xml"/>
  <Override PartName="/ppt/theme/theme6.xml" ContentType="application/vnd.openxmlformats-officedocument.theme+xml"/>
  <Override PartName="/ppt/tags/tag16.xml" ContentType="application/vnd.openxmlformats-officedocument.presentationml.tags+xml"/>
  <Override PartName="/ppt/tags/tag17.xml" ContentType="application/vnd.openxmlformats-officedocument.presentationml.tags+xml"/>
  <Override PartName="/ppt/slideLayouts/slideLayout11.xml" ContentType="application/vnd.openxmlformats-officedocument.presentationml.slideLayout+xml"/>
  <Override PartName="/ppt/theme/theme7.xml" ContentType="application/vnd.openxmlformats-officedocument.theme+xml"/>
  <Override PartName="/ppt/tags/tag18.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8.xml" ContentType="application/vnd.openxmlformats-officedocument.them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slideLayouts/slideLayout14.xml" ContentType="application/vnd.openxmlformats-officedocument.presentationml.slideLayout+xml"/>
  <Override PartName="/ppt/theme/theme9.xml" ContentType="application/vnd.openxmlformats-officedocument.theme+xml"/>
  <Override PartName="/ppt/tags/tag22.xml" ContentType="application/vnd.openxmlformats-officedocument.presentationml.tags+xml"/>
  <Override PartName="/ppt/tags/tag23.xml" ContentType="application/vnd.openxmlformats-officedocument.presentationml.tags+xml"/>
  <Override PartName="/ppt/slideLayouts/slideLayout15.xml" ContentType="application/vnd.openxmlformats-officedocument.presentationml.slideLayout+xml"/>
  <Override PartName="/ppt/theme/theme10.xml" ContentType="application/vnd.openxmlformats-officedocument.theme+xml"/>
  <Override PartName="/ppt/tags/tag24.xml" ContentType="application/vnd.openxmlformats-officedocument.presentationml.tags+xml"/>
  <Override PartName="/ppt/tags/tag25.xml" ContentType="application/vnd.openxmlformats-officedocument.presentationml.tags+xml"/>
  <Override PartName="/ppt/theme/theme11.xml" ContentType="application/vnd.openxmlformats-officedocument.them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31.xml" ContentType="application/vnd.openxmlformats-officedocument.presentationml.tags+xml"/>
  <Override PartName="/ppt/tags/tag32.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6" r:id="rId4"/>
    <p:sldMasterId id="2147483709" r:id="rId5"/>
    <p:sldMasterId id="2147483660" r:id="rId6"/>
    <p:sldMasterId id="2147483730" r:id="rId7"/>
    <p:sldMasterId id="2147483732" r:id="rId8"/>
    <p:sldMasterId id="2147483668" r:id="rId9"/>
    <p:sldMasterId id="2147483734" r:id="rId10"/>
    <p:sldMasterId id="2147483690" r:id="rId11"/>
    <p:sldMasterId id="2147483692" r:id="rId12"/>
    <p:sldMasterId id="2147483741" r:id="rId13"/>
  </p:sldMasterIdLst>
  <p:notesMasterIdLst>
    <p:notesMasterId r:id="rId42"/>
  </p:notesMasterIdLst>
  <p:sldIdLst>
    <p:sldId id="283" r:id="rId14"/>
    <p:sldId id="307" r:id="rId15"/>
    <p:sldId id="304" r:id="rId16"/>
    <p:sldId id="309" r:id="rId17"/>
    <p:sldId id="320" r:id="rId18"/>
    <p:sldId id="296" r:id="rId19"/>
    <p:sldId id="315" r:id="rId20"/>
    <p:sldId id="321" r:id="rId21"/>
    <p:sldId id="322" r:id="rId22"/>
    <p:sldId id="329" r:id="rId23"/>
    <p:sldId id="317" r:id="rId24"/>
    <p:sldId id="323" r:id="rId25"/>
    <p:sldId id="316" r:id="rId26"/>
    <p:sldId id="324" r:id="rId27"/>
    <p:sldId id="326" r:id="rId28"/>
    <p:sldId id="333" r:id="rId29"/>
    <p:sldId id="328" r:id="rId30"/>
    <p:sldId id="334" r:id="rId31"/>
    <p:sldId id="319" r:id="rId32"/>
    <p:sldId id="335" r:id="rId33"/>
    <p:sldId id="332" r:id="rId34"/>
    <p:sldId id="336" r:id="rId35"/>
    <p:sldId id="330" r:id="rId36"/>
    <p:sldId id="337" r:id="rId37"/>
    <p:sldId id="331" r:id="rId38"/>
    <p:sldId id="325" r:id="rId39"/>
    <p:sldId id="301" r:id="rId40"/>
    <p:sldId id="286" r:id="rId41"/>
  </p:sldIdLst>
  <p:sldSz cx="12192000" cy="6858000"/>
  <p:notesSz cx="6858000" cy="9144000"/>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ishop, Theresa K." initials="BTK" lastIdx="1" clrIdx="0">
    <p:extLst>
      <p:ext uri="{19B8F6BF-5375-455C-9EA6-DF929625EA0E}">
        <p15:presenceInfo xmlns:p15="http://schemas.microsoft.com/office/powerpoint/2012/main" userId="Bishop, Theresa K."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E6600"/>
    <a:srgbClr val="009E9A"/>
    <a:srgbClr val="485164"/>
    <a:srgbClr val="FF0000"/>
    <a:srgbClr val="657989"/>
    <a:srgbClr val="FFFFFF"/>
    <a:srgbClr val="41BAA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393A55-3B58-4D9F-841D-E35CE7638EDE}" v="654" dt="2020-08-24T17:57:38.805"/>
    <p1510:client id="{54F2BE39-FB5B-B2C2-83B3-24EF4809D470}" v="1139" dt="2022-10-04T14:57:23.645"/>
    <p1510:client id="{887F89E0-EFDB-3492-75EB-9FB9F50DBBE6}" v="466" dt="2022-10-04T19:19:02.742"/>
    <p1510:client id="{8A38A5DC-12CC-B4F4-1F64-AE0E7183E3CC}" v="352" dt="2022-09-13T17:41:09.096"/>
    <p1510:client id="{ECE6437E-A83A-4081-9616-946690D573CB}" v="2770" dt="2022-10-04T17:00:45.985"/>
    <p1510:client id="{F0487560-0E23-5CAC-9D37-F1F1EFB9722D}" v="10" dt="2022-10-05T16:02:53.42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microsoft.com/office/2015/10/relationships/revisionInfo" Target="revisionInfo.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tags" Target="tags/tag1.xml"/><Relationship Id="rId48"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viewProps" Target="viewProps.xml"/><Relationship Id="rId20" Type="http://schemas.openxmlformats.org/officeDocument/2006/relationships/slide" Target="slides/slide7.xml"/><Relationship Id="rId41" Type="http://schemas.openxmlformats.org/officeDocument/2006/relationships/slide" Target="slides/slide28.xml"/><Relationship Id="rId1" Type="http://schemas.openxmlformats.org/officeDocument/2006/relationships/customXml" Target="../customXml/item1.xml"/><Relationship Id="rId6"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9C1158-A915-4C40-AB6C-D6628BA739EB}" type="doc">
      <dgm:prSet loTypeId="urn:microsoft.com/office/officeart/2005/8/layout/venn3" loCatId="relationship" qsTypeId="urn:microsoft.com/office/officeart/2005/8/quickstyle/simple1" qsCatId="simple" csTypeId="urn:microsoft.com/office/officeart/2005/8/colors/accent5_4" csCatId="accent5" phldr="1"/>
      <dgm:spPr/>
      <dgm:t>
        <a:bodyPr/>
        <a:lstStyle/>
        <a:p>
          <a:endParaRPr lang="en-US"/>
        </a:p>
      </dgm:t>
    </dgm:pt>
    <dgm:pt modelId="{226196A4-CFF6-4D89-8EE9-D6196BAA4608}">
      <dgm:prSet phldrT="[Text]" custT="1"/>
      <dgm:spPr/>
      <dgm:t>
        <a:bodyPr/>
        <a:lstStyle/>
        <a:p>
          <a:r>
            <a:rPr lang="en-US" sz="2400">
              <a:latin typeface="Californian FB" panose="0207040306080B030204" pitchFamily="18" charset="0"/>
            </a:rPr>
            <a:t>Eligibility</a:t>
          </a:r>
        </a:p>
      </dgm:t>
    </dgm:pt>
    <dgm:pt modelId="{5889A15E-6B5F-449D-98A7-6D668F24D090}" type="parTrans" cxnId="{7890953D-CCEE-4E98-B928-67CCF416DCF5}">
      <dgm:prSet/>
      <dgm:spPr/>
      <dgm:t>
        <a:bodyPr/>
        <a:lstStyle/>
        <a:p>
          <a:endParaRPr lang="en-US"/>
        </a:p>
      </dgm:t>
    </dgm:pt>
    <dgm:pt modelId="{77D44459-A3EF-4CA8-B610-FE8FA0C4EA94}" type="sibTrans" cxnId="{7890953D-CCEE-4E98-B928-67CCF416DCF5}">
      <dgm:prSet/>
      <dgm:spPr/>
      <dgm:t>
        <a:bodyPr/>
        <a:lstStyle/>
        <a:p>
          <a:endParaRPr lang="en-US"/>
        </a:p>
      </dgm:t>
    </dgm:pt>
    <dgm:pt modelId="{5F0E5BA5-7052-45F4-BB48-769AFD36B7B4}">
      <dgm:prSet phldrT="[Text]" custT="1"/>
      <dgm:spPr/>
      <dgm:t>
        <a:bodyPr/>
        <a:lstStyle/>
        <a:p>
          <a:r>
            <a:rPr lang="en-US" sz="1900">
              <a:latin typeface="Californian FB" panose="0207040306080B030204" pitchFamily="18" charset="0"/>
            </a:rPr>
            <a:t>Pre- or Post- Court Involvement</a:t>
          </a:r>
        </a:p>
      </dgm:t>
    </dgm:pt>
    <dgm:pt modelId="{E1AFD5C2-C068-4EF1-AB77-C90BACF31334}" type="parTrans" cxnId="{C4A0616E-581A-4657-9E4F-2C782C798D0E}">
      <dgm:prSet/>
      <dgm:spPr/>
      <dgm:t>
        <a:bodyPr/>
        <a:lstStyle/>
        <a:p>
          <a:endParaRPr lang="en-US"/>
        </a:p>
      </dgm:t>
    </dgm:pt>
    <dgm:pt modelId="{C07922EB-881F-4417-911C-B224230F7A33}" type="sibTrans" cxnId="{C4A0616E-581A-4657-9E4F-2C782C798D0E}">
      <dgm:prSet/>
      <dgm:spPr/>
      <dgm:t>
        <a:bodyPr/>
        <a:lstStyle/>
        <a:p>
          <a:endParaRPr lang="en-US"/>
        </a:p>
      </dgm:t>
    </dgm:pt>
    <dgm:pt modelId="{43D1481D-0AAA-4883-AAEB-3681A2C44297}" type="pres">
      <dgm:prSet presAssocID="{DD9C1158-A915-4C40-AB6C-D6628BA739EB}" presName="Name0" presStyleCnt="0">
        <dgm:presLayoutVars>
          <dgm:dir/>
          <dgm:resizeHandles val="exact"/>
        </dgm:presLayoutVars>
      </dgm:prSet>
      <dgm:spPr/>
    </dgm:pt>
    <dgm:pt modelId="{FEDB833B-E0E9-4AE8-831F-1839FDD17A8B}" type="pres">
      <dgm:prSet presAssocID="{226196A4-CFF6-4D89-8EE9-D6196BAA4608}" presName="Name5" presStyleLbl="vennNode1" presStyleIdx="0" presStyleCnt="2">
        <dgm:presLayoutVars>
          <dgm:bulletEnabled val="1"/>
        </dgm:presLayoutVars>
      </dgm:prSet>
      <dgm:spPr/>
    </dgm:pt>
    <dgm:pt modelId="{FE4D7E0F-165C-48A5-AA59-73368529EEEA}" type="pres">
      <dgm:prSet presAssocID="{77D44459-A3EF-4CA8-B610-FE8FA0C4EA94}" presName="space" presStyleCnt="0"/>
      <dgm:spPr/>
    </dgm:pt>
    <dgm:pt modelId="{D6734C79-3509-4209-905C-44F21591E556}" type="pres">
      <dgm:prSet presAssocID="{5F0E5BA5-7052-45F4-BB48-769AFD36B7B4}" presName="Name5" presStyleLbl="vennNode1" presStyleIdx="1" presStyleCnt="2">
        <dgm:presLayoutVars>
          <dgm:bulletEnabled val="1"/>
        </dgm:presLayoutVars>
      </dgm:prSet>
      <dgm:spPr/>
    </dgm:pt>
  </dgm:ptLst>
  <dgm:cxnLst>
    <dgm:cxn modelId="{5EE3FA11-332C-4003-B0B7-0F6B2C9ABF66}" type="presOf" srcId="{5F0E5BA5-7052-45F4-BB48-769AFD36B7B4}" destId="{D6734C79-3509-4209-905C-44F21591E556}" srcOrd="0" destOrd="0" presId="urn:microsoft.com/office/officeart/2005/8/layout/venn3"/>
    <dgm:cxn modelId="{7890953D-CCEE-4E98-B928-67CCF416DCF5}" srcId="{DD9C1158-A915-4C40-AB6C-D6628BA739EB}" destId="{226196A4-CFF6-4D89-8EE9-D6196BAA4608}" srcOrd="0" destOrd="0" parTransId="{5889A15E-6B5F-449D-98A7-6D668F24D090}" sibTransId="{77D44459-A3EF-4CA8-B610-FE8FA0C4EA94}"/>
    <dgm:cxn modelId="{C4A0616E-581A-4657-9E4F-2C782C798D0E}" srcId="{DD9C1158-A915-4C40-AB6C-D6628BA739EB}" destId="{5F0E5BA5-7052-45F4-BB48-769AFD36B7B4}" srcOrd="1" destOrd="0" parTransId="{E1AFD5C2-C068-4EF1-AB77-C90BACF31334}" sibTransId="{C07922EB-881F-4417-911C-B224230F7A33}"/>
    <dgm:cxn modelId="{A615A2E0-5A67-43AA-92D0-BF5468A80112}" type="presOf" srcId="{226196A4-CFF6-4D89-8EE9-D6196BAA4608}" destId="{FEDB833B-E0E9-4AE8-831F-1839FDD17A8B}" srcOrd="0" destOrd="0" presId="urn:microsoft.com/office/officeart/2005/8/layout/venn3"/>
    <dgm:cxn modelId="{C7278DEB-2EFC-4F52-96A0-EB12E9995A63}" type="presOf" srcId="{DD9C1158-A915-4C40-AB6C-D6628BA739EB}" destId="{43D1481D-0AAA-4883-AAEB-3681A2C44297}" srcOrd="0" destOrd="0" presId="urn:microsoft.com/office/officeart/2005/8/layout/venn3"/>
    <dgm:cxn modelId="{2741AF1D-C3E6-4E1A-ABA2-BCABC3488DBE}" type="presParOf" srcId="{43D1481D-0AAA-4883-AAEB-3681A2C44297}" destId="{FEDB833B-E0E9-4AE8-831F-1839FDD17A8B}" srcOrd="0" destOrd="0" presId="urn:microsoft.com/office/officeart/2005/8/layout/venn3"/>
    <dgm:cxn modelId="{BC5E6A18-01B4-43C0-899D-2C509ED22D88}" type="presParOf" srcId="{43D1481D-0AAA-4883-AAEB-3681A2C44297}" destId="{FE4D7E0F-165C-48A5-AA59-73368529EEEA}" srcOrd="1" destOrd="0" presId="urn:microsoft.com/office/officeart/2005/8/layout/venn3"/>
    <dgm:cxn modelId="{3CE630DB-9C17-423C-A9BF-619165088F00}" type="presParOf" srcId="{43D1481D-0AAA-4883-AAEB-3681A2C44297}" destId="{D6734C79-3509-4209-905C-44F21591E556}" srcOrd="2"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A20ED98-2BBC-499B-A5E1-09373BD95669}" type="doc">
      <dgm:prSet loTypeId="urn:microsoft.com/office/officeart/2005/8/layout/venn3" loCatId="relationship" qsTypeId="urn:microsoft.com/office/officeart/2005/8/quickstyle/simple1" qsCatId="simple" csTypeId="urn:microsoft.com/office/officeart/2005/8/colors/colorful1" csCatId="colorful" phldr="1"/>
      <dgm:spPr/>
      <dgm:t>
        <a:bodyPr/>
        <a:lstStyle/>
        <a:p>
          <a:endParaRPr lang="en-US"/>
        </a:p>
      </dgm:t>
    </dgm:pt>
    <dgm:pt modelId="{BC36A1B3-A7CD-4C74-9B3C-41AE8A033A37}">
      <dgm:prSet phldrT="[Text]"/>
      <dgm:spPr/>
      <dgm:t>
        <a:bodyPr/>
        <a:lstStyle/>
        <a:p>
          <a:r>
            <a:rPr lang="en-US"/>
            <a:t>Phases/Behavior Milestones</a:t>
          </a:r>
        </a:p>
      </dgm:t>
    </dgm:pt>
    <dgm:pt modelId="{D6441D28-41B1-49F4-A7DE-F8266370E1E6}" type="parTrans" cxnId="{0613E3E3-2C7F-490B-B4B9-00406C5FCE21}">
      <dgm:prSet/>
      <dgm:spPr/>
      <dgm:t>
        <a:bodyPr/>
        <a:lstStyle/>
        <a:p>
          <a:endParaRPr lang="en-US"/>
        </a:p>
      </dgm:t>
    </dgm:pt>
    <dgm:pt modelId="{A670E7DF-A610-4E9A-BA58-D23284BA6674}" type="sibTrans" cxnId="{0613E3E3-2C7F-490B-B4B9-00406C5FCE21}">
      <dgm:prSet/>
      <dgm:spPr/>
      <dgm:t>
        <a:bodyPr/>
        <a:lstStyle/>
        <a:p>
          <a:endParaRPr lang="en-US"/>
        </a:p>
      </dgm:t>
    </dgm:pt>
    <dgm:pt modelId="{C1E018FF-D7CD-4F9A-9DEB-4FE1BC1BB985}">
      <dgm:prSet phldrT="[Text]"/>
      <dgm:spPr/>
      <dgm:t>
        <a:bodyPr/>
        <a:lstStyle/>
        <a:p>
          <a:r>
            <a:rPr lang="en-US"/>
            <a:t>Evidence-Based Interventions</a:t>
          </a:r>
        </a:p>
      </dgm:t>
    </dgm:pt>
    <dgm:pt modelId="{D48CDB56-327E-45AD-A9A3-3FD370D02A4E}" type="parTrans" cxnId="{44E3BDE7-352F-481A-8C45-AA823926CAD7}">
      <dgm:prSet/>
      <dgm:spPr/>
      <dgm:t>
        <a:bodyPr/>
        <a:lstStyle/>
        <a:p>
          <a:endParaRPr lang="en-US"/>
        </a:p>
      </dgm:t>
    </dgm:pt>
    <dgm:pt modelId="{ADB6F7CE-2CB0-4B79-9598-589DB394A21A}" type="sibTrans" cxnId="{44E3BDE7-352F-481A-8C45-AA823926CAD7}">
      <dgm:prSet/>
      <dgm:spPr/>
      <dgm:t>
        <a:bodyPr/>
        <a:lstStyle/>
        <a:p>
          <a:endParaRPr lang="en-US"/>
        </a:p>
      </dgm:t>
    </dgm:pt>
    <dgm:pt modelId="{10F88055-BE9F-44AE-A264-7BB02FACFB67}">
      <dgm:prSet phldrT="[Text]"/>
      <dgm:spPr/>
      <dgm:t>
        <a:bodyPr/>
        <a:lstStyle/>
        <a:p>
          <a:r>
            <a:rPr lang="en-US"/>
            <a:t>Cultural/Pro-Social Involvement</a:t>
          </a:r>
        </a:p>
      </dgm:t>
    </dgm:pt>
    <dgm:pt modelId="{DDC1263E-229F-4C49-829F-8FBB57BC70AF}" type="parTrans" cxnId="{EA40D201-C864-4151-8E84-6700A672FEF9}">
      <dgm:prSet/>
      <dgm:spPr/>
      <dgm:t>
        <a:bodyPr/>
        <a:lstStyle/>
        <a:p>
          <a:endParaRPr lang="en-US"/>
        </a:p>
      </dgm:t>
    </dgm:pt>
    <dgm:pt modelId="{C73173AD-C260-4FFF-91D2-7A7C0891815D}" type="sibTrans" cxnId="{EA40D201-C864-4151-8E84-6700A672FEF9}">
      <dgm:prSet/>
      <dgm:spPr/>
      <dgm:t>
        <a:bodyPr/>
        <a:lstStyle/>
        <a:p>
          <a:endParaRPr lang="en-US"/>
        </a:p>
      </dgm:t>
    </dgm:pt>
    <dgm:pt modelId="{C44E9C4A-D8B0-4943-8025-32F6A377088D}" type="pres">
      <dgm:prSet presAssocID="{1A20ED98-2BBC-499B-A5E1-09373BD95669}" presName="Name0" presStyleCnt="0">
        <dgm:presLayoutVars>
          <dgm:dir/>
          <dgm:resizeHandles val="exact"/>
        </dgm:presLayoutVars>
      </dgm:prSet>
      <dgm:spPr/>
    </dgm:pt>
    <dgm:pt modelId="{EB0DD2E2-4568-4DA9-9F65-B1D611CA679C}" type="pres">
      <dgm:prSet presAssocID="{BC36A1B3-A7CD-4C74-9B3C-41AE8A033A37}" presName="Name5" presStyleLbl="vennNode1" presStyleIdx="0" presStyleCnt="3">
        <dgm:presLayoutVars>
          <dgm:bulletEnabled val="1"/>
        </dgm:presLayoutVars>
      </dgm:prSet>
      <dgm:spPr/>
    </dgm:pt>
    <dgm:pt modelId="{ED15DA4A-6C56-4D0E-AE80-A732EA000D95}" type="pres">
      <dgm:prSet presAssocID="{A670E7DF-A610-4E9A-BA58-D23284BA6674}" presName="space" presStyleCnt="0"/>
      <dgm:spPr/>
    </dgm:pt>
    <dgm:pt modelId="{E6B36939-60BB-4435-A33C-813F33948827}" type="pres">
      <dgm:prSet presAssocID="{C1E018FF-D7CD-4F9A-9DEB-4FE1BC1BB985}" presName="Name5" presStyleLbl="vennNode1" presStyleIdx="1" presStyleCnt="3">
        <dgm:presLayoutVars>
          <dgm:bulletEnabled val="1"/>
        </dgm:presLayoutVars>
      </dgm:prSet>
      <dgm:spPr/>
    </dgm:pt>
    <dgm:pt modelId="{1104237F-2A51-48F7-8719-F118656547F4}" type="pres">
      <dgm:prSet presAssocID="{ADB6F7CE-2CB0-4B79-9598-589DB394A21A}" presName="space" presStyleCnt="0"/>
      <dgm:spPr/>
    </dgm:pt>
    <dgm:pt modelId="{48F47B63-5568-42A1-B5D5-F0EB58606A21}" type="pres">
      <dgm:prSet presAssocID="{10F88055-BE9F-44AE-A264-7BB02FACFB67}" presName="Name5" presStyleLbl="vennNode1" presStyleIdx="2" presStyleCnt="3">
        <dgm:presLayoutVars>
          <dgm:bulletEnabled val="1"/>
        </dgm:presLayoutVars>
      </dgm:prSet>
      <dgm:spPr/>
    </dgm:pt>
  </dgm:ptLst>
  <dgm:cxnLst>
    <dgm:cxn modelId="{EA40D201-C864-4151-8E84-6700A672FEF9}" srcId="{1A20ED98-2BBC-499B-A5E1-09373BD95669}" destId="{10F88055-BE9F-44AE-A264-7BB02FACFB67}" srcOrd="2" destOrd="0" parTransId="{DDC1263E-229F-4C49-829F-8FBB57BC70AF}" sibTransId="{C73173AD-C260-4FFF-91D2-7A7C0891815D}"/>
    <dgm:cxn modelId="{7E8B7B09-316D-4393-8385-421503EA9D45}" type="presOf" srcId="{BC36A1B3-A7CD-4C74-9B3C-41AE8A033A37}" destId="{EB0DD2E2-4568-4DA9-9F65-B1D611CA679C}" srcOrd="0" destOrd="0" presId="urn:microsoft.com/office/officeart/2005/8/layout/venn3"/>
    <dgm:cxn modelId="{E93959B1-6000-4C51-83E1-97E9881A8E9F}" type="presOf" srcId="{1A20ED98-2BBC-499B-A5E1-09373BD95669}" destId="{C44E9C4A-D8B0-4943-8025-32F6A377088D}" srcOrd="0" destOrd="0" presId="urn:microsoft.com/office/officeart/2005/8/layout/venn3"/>
    <dgm:cxn modelId="{EC3202B2-B796-4758-A112-AB83051ACB2F}" type="presOf" srcId="{C1E018FF-D7CD-4F9A-9DEB-4FE1BC1BB985}" destId="{E6B36939-60BB-4435-A33C-813F33948827}" srcOrd="0" destOrd="0" presId="urn:microsoft.com/office/officeart/2005/8/layout/venn3"/>
    <dgm:cxn modelId="{A3E779E1-02CA-40D5-A418-AB9388F2DEAA}" type="presOf" srcId="{10F88055-BE9F-44AE-A264-7BB02FACFB67}" destId="{48F47B63-5568-42A1-B5D5-F0EB58606A21}" srcOrd="0" destOrd="0" presId="urn:microsoft.com/office/officeart/2005/8/layout/venn3"/>
    <dgm:cxn modelId="{0613E3E3-2C7F-490B-B4B9-00406C5FCE21}" srcId="{1A20ED98-2BBC-499B-A5E1-09373BD95669}" destId="{BC36A1B3-A7CD-4C74-9B3C-41AE8A033A37}" srcOrd="0" destOrd="0" parTransId="{D6441D28-41B1-49F4-A7DE-F8266370E1E6}" sibTransId="{A670E7DF-A610-4E9A-BA58-D23284BA6674}"/>
    <dgm:cxn modelId="{44E3BDE7-352F-481A-8C45-AA823926CAD7}" srcId="{1A20ED98-2BBC-499B-A5E1-09373BD95669}" destId="{C1E018FF-D7CD-4F9A-9DEB-4FE1BC1BB985}" srcOrd="1" destOrd="0" parTransId="{D48CDB56-327E-45AD-A9A3-3FD370D02A4E}" sibTransId="{ADB6F7CE-2CB0-4B79-9598-589DB394A21A}"/>
    <dgm:cxn modelId="{02B12F1E-3066-4D85-A851-43F37DB5F86F}" type="presParOf" srcId="{C44E9C4A-D8B0-4943-8025-32F6A377088D}" destId="{EB0DD2E2-4568-4DA9-9F65-B1D611CA679C}" srcOrd="0" destOrd="0" presId="urn:microsoft.com/office/officeart/2005/8/layout/venn3"/>
    <dgm:cxn modelId="{9EDF45BA-CB6C-434E-A64B-4FCB1A947A7D}" type="presParOf" srcId="{C44E9C4A-D8B0-4943-8025-32F6A377088D}" destId="{ED15DA4A-6C56-4D0E-AE80-A732EA000D95}" srcOrd="1" destOrd="0" presId="urn:microsoft.com/office/officeart/2005/8/layout/venn3"/>
    <dgm:cxn modelId="{D7CC75B8-8C3C-428A-B5BD-85855F8BCBEA}" type="presParOf" srcId="{C44E9C4A-D8B0-4943-8025-32F6A377088D}" destId="{E6B36939-60BB-4435-A33C-813F33948827}" srcOrd="2" destOrd="0" presId="urn:microsoft.com/office/officeart/2005/8/layout/venn3"/>
    <dgm:cxn modelId="{FE4B27AC-91AF-4BC7-A022-CCA3925DD974}" type="presParOf" srcId="{C44E9C4A-D8B0-4943-8025-32F6A377088D}" destId="{1104237F-2A51-48F7-8719-F118656547F4}" srcOrd="3" destOrd="0" presId="urn:microsoft.com/office/officeart/2005/8/layout/venn3"/>
    <dgm:cxn modelId="{3FE782EC-671F-4F5F-A69C-BF1BB7611900}" type="presParOf" srcId="{C44E9C4A-D8B0-4943-8025-32F6A377088D}" destId="{48F47B63-5568-42A1-B5D5-F0EB58606A21}" srcOrd="4"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A20ED98-2BBC-499B-A5E1-09373BD95669}" type="doc">
      <dgm:prSet loTypeId="urn:microsoft.com/office/officeart/2005/8/layout/venn3" loCatId="relationship" qsTypeId="urn:microsoft.com/office/officeart/2005/8/quickstyle/simple1" qsCatId="simple" csTypeId="urn:microsoft.com/office/officeart/2005/8/colors/colorful1" csCatId="colorful" phldr="1"/>
      <dgm:spPr/>
      <dgm:t>
        <a:bodyPr/>
        <a:lstStyle/>
        <a:p>
          <a:endParaRPr lang="en-US"/>
        </a:p>
      </dgm:t>
    </dgm:pt>
    <dgm:pt modelId="{BC36A1B3-A7CD-4C74-9B3C-41AE8A033A37}">
      <dgm:prSet phldrT="[Text]"/>
      <dgm:spPr/>
      <dgm:t>
        <a:bodyPr/>
        <a:lstStyle/>
        <a:p>
          <a:r>
            <a:rPr lang="en-US">
              <a:latin typeface="Californian FB" panose="0207040306080B030204" pitchFamily="18" charset="0"/>
            </a:rPr>
            <a:t>Case Management </a:t>
          </a:r>
        </a:p>
      </dgm:t>
    </dgm:pt>
    <dgm:pt modelId="{D6441D28-41B1-49F4-A7DE-F8266370E1E6}" type="parTrans" cxnId="{0613E3E3-2C7F-490B-B4B9-00406C5FCE21}">
      <dgm:prSet/>
      <dgm:spPr/>
      <dgm:t>
        <a:bodyPr/>
        <a:lstStyle/>
        <a:p>
          <a:endParaRPr lang="en-US"/>
        </a:p>
      </dgm:t>
    </dgm:pt>
    <dgm:pt modelId="{A670E7DF-A610-4E9A-BA58-D23284BA6674}" type="sibTrans" cxnId="{0613E3E3-2C7F-490B-B4B9-00406C5FCE21}">
      <dgm:prSet/>
      <dgm:spPr/>
      <dgm:t>
        <a:bodyPr/>
        <a:lstStyle/>
        <a:p>
          <a:endParaRPr lang="en-US"/>
        </a:p>
      </dgm:t>
    </dgm:pt>
    <dgm:pt modelId="{C1E018FF-D7CD-4F9A-9DEB-4FE1BC1BB985}">
      <dgm:prSet phldrT="[Text]"/>
      <dgm:spPr/>
      <dgm:t>
        <a:bodyPr/>
        <a:lstStyle/>
        <a:p>
          <a:pPr rtl="0"/>
          <a:r>
            <a:rPr lang="en-US">
              <a:latin typeface="Californian FB"/>
            </a:rPr>
            <a:t>Supervision Checks </a:t>
          </a:r>
        </a:p>
      </dgm:t>
    </dgm:pt>
    <dgm:pt modelId="{D48CDB56-327E-45AD-A9A3-3FD370D02A4E}" type="parTrans" cxnId="{44E3BDE7-352F-481A-8C45-AA823926CAD7}">
      <dgm:prSet/>
      <dgm:spPr/>
      <dgm:t>
        <a:bodyPr/>
        <a:lstStyle/>
        <a:p>
          <a:endParaRPr lang="en-US"/>
        </a:p>
      </dgm:t>
    </dgm:pt>
    <dgm:pt modelId="{ADB6F7CE-2CB0-4B79-9598-589DB394A21A}" type="sibTrans" cxnId="{44E3BDE7-352F-481A-8C45-AA823926CAD7}">
      <dgm:prSet/>
      <dgm:spPr/>
      <dgm:t>
        <a:bodyPr/>
        <a:lstStyle/>
        <a:p>
          <a:endParaRPr lang="en-US"/>
        </a:p>
      </dgm:t>
    </dgm:pt>
    <dgm:pt modelId="{10F88055-BE9F-44AE-A264-7BB02FACFB67}">
      <dgm:prSet phldrT="[Text]"/>
      <dgm:spPr/>
      <dgm:t>
        <a:bodyPr/>
        <a:lstStyle/>
        <a:p>
          <a:r>
            <a:rPr lang="en-US">
              <a:latin typeface="Californian FB" panose="0207040306080B030204" pitchFamily="18" charset="0"/>
            </a:rPr>
            <a:t>Drug Testing</a:t>
          </a:r>
        </a:p>
      </dgm:t>
    </dgm:pt>
    <dgm:pt modelId="{DDC1263E-229F-4C49-829F-8FBB57BC70AF}" type="parTrans" cxnId="{EA40D201-C864-4151-8E84-6700A672FEF9}">
      <dgm:prSet/>
      <dgm:spPr/>
      <dgm:t>
        <a:bodyPr/>
        <a:lstStyle/>
        <a:p>
          <a:endParaRPr lang="en-US"/>
        </a:p>
      </dgm:t>
    </dgm:pt>
    <dgm:pt modelId="{C73173AD-C260-4FFF-91D2-7A7C0891815D}" type="sibTrans" cxnId="{EA40D201-C864-4151-8E84-6700A672FEF9}">
      <dgm:prSet/>
      <dgm:spPr/>
      <dgm:t>
        <a:bodyPr/>
        <a:lstStyle/>
        <a:p>
          <a:endParaRPr lang="en-US"/>
        </a:p>
      </dgm:t>
    </dgm:pt>
    <dgm:pt modelId="{C44E9C4A-D8B0-4943-8025-32F6A377088D}" type="pres">
      <dgm:prSet presAssocID="{1A20ED98-2BBC-499B-A5E1-09373BD95669}" presName="Name0" presStyleCnt="0">
        <dgm:presLayoutVars>
          <dgm:dir/>
          <dgm:resizeHandles val="exact"/>
        </dgm:presLayoutVars>
      </dgm:prSet>
      <dgm:spPr/>
    </dgm:pt>
    <dgm:pt modelId="{EB0DD2E2-4568-4DA9-9F65-B1D611CA679C}" type="pres">
      <dgm:prSet presAssocID="{BC36A1B3-A7CD-4C74-9B3C-41AE8A033A37}" presName="Name5" presStyleLbl="vennNode1" presStyleIdx="0" presStyleCnt="3">
        <dgm:presLayoutVars>
          <dgm:bulletEnabled val="1"/>
        </dgm:presLayoutVars>
      </dgm:prSet>
      <dgm:spPr/>
    </dgm:pt>
    <dgm:pt modelId="{ED15DA4A-6C56-4D0E-AE80-A732EA000D95}" type="pres">
      <dgm:prSet presAssocID="{A670E7DF-A610-4E9A-BA58-D23284BA6674}" presName="space" presStyleCnt="0"/>
      <dgm:spPr/>
    </dgm:pt>
    <dgm:pt modelId="{E6B36939-60BB-4435-A33C-813F33948827}" type="pres">
      <dgm:prSet presAssocID="{C1E018FF-D7CD-4F9A-9DEB-4FE1BC1BB985}" presName="Name5" presStyleLbl="vennNode1" presStyleIdx="1" presStyleCnt="3">
        <dgm:presLayoutVars>
          <dgm:bulletEnabled val="1"/>
        </dgm:presLayoutVars>
      </dgm:prSet>
      <dgm:spPr/>
    </dgm:pt>
    <dgm:pt modelId="{1104237F-2A51-48F7-8719-F118656547F4}" type="pres">
      <dgm:prSet presAssocID="{ADB6F7CE-2CB0-4B79-9598-589DB394A21A}" presName="space" presStyleCnt="0"/>
      <dgm:spPr/>
    </dgm:pt>
    <dgm:pt modelId="{48F47B63-5568-42A1-B5D5-F0EB58606A21}" type="pres">
      <dgm:prSet presAssocID="{10F88055-BE9F-44AE-A264-7BB02FACFB67}" presName="Name5" presStyleLbl="vennNode1" presStyleIdx="2" presStyleCnt="3">
        <dgm:presLayoutVars>
          <dgm:bulletEnabled val="1"/>
        </dgm:presLayoutVars>
      </dgm:prSet>
      <dgm:spPr/>
    </dgm:pt>
  </dgm:ptLst>
  <dgm:cxnLst>
    <dgm:cxn modelId="{EA40D201-C864-4151-8E84-6700A672FEF9}" srcId="{1A20ED98-2BBC-499B-A5E1-09373BD95669}" destId="{10F88055-BE9F-44AE-A264-7BB02FACFB67}" srcOrd="2" destOrd="0" parTransId="{DDC1263E-229F-4C49-829F-8FBB57BC70AF}" sibTransId="{C73173AD-C260-4FFF-91D2-7A7C0891815D}"/>
    <dgm:cxn modelId="{7E8B7B09-316D-4393-8385-421503EA9D45}" type="presOf" srcId="{BC36A1B3-A7CD-4C74-9B3C-41AE8A033A37}" destId="{EB0DD2E2-4568-4DA9-9F65-B1D611CA679C}" srcOrd="0" destOrd="0" presId="urn:microsoft.com/office/officeart/2005/8/layout/venn3"/>
    <dgm:cxn modelId="{E93959B1-6000-4C51-83E1-97E9881A8E9F}" type="presOf" srcId="{1A20ED98-2BBC-499B-A5E1-09373BD95669}" destId="{C44E9C4A-D8B0-4943-8025-32F6A377088D}" srcOrd="0" destOrd="0" presId="urn:microsoft.com/office/officeart/2005/8/layout/venn3"/>
    <dgm:cxn modelId="{EC3202B2-B796-4758-A112-AB83051ACB2F}" type="presOf" srcId="{C1E018FF-D7CD-4F9A-9DEB-4FE1BC1BB985}" destId="{E6B36939-60BB-4435-A33C-813F33948827}" srcOrd="0" destOrd="0" presId="urn:microsoft.com/office/officeart/2005/8/layout/venn3"/>
    <dgm:cxn modelId="{A3E779E1-02CA-40D5-A418-AB9388F2DEAA}" type="presOf" srcId="{10F88055-BE9F-44AE-A264-7BB02FACFB67}" destId="{48F47B63-5568-42A1-B5D5-F0EB58606A21}" srcOrd="0" destOrd="0" presId="urn:microsoft.com/office/officeart/2005/8/layout/venn3"/>
    <dgm:cxn modelId="{0613E3E3-2C7F-490B-B4B9-00406C5FCE21}" srcId="{1A20ED98-2BBC-499B-A5E1-09373BD95669}" destId="{BC36A1B3-A7CD-4C74-9B3C-41AE8A033A37}" srcOrd="0" destOrd="0" parTransId="{D6441D28-41B1-49F4-A7DE-F8266370E1E6}" sibTransId="{A670E7DF-A610-4E9A-BA58-D23284BA6674}"/>
    <dgm:cxn modelId="{44E3BDE7-352F-481A-8C45-AA823926CAD7}" srcId="{1A20ED98-2BBC-499B-A5E1-09373BD95669}" destId="{C1E018FF-D7CD-4F9A-9DEB-4FE1BC1BB985}" srcOrd="1" destOrd="0" parTransId="{D48CDB56-327E-45AD-A9A3-3FD370D02A4E}" sibTransId="{ADB6F7CE-2CB0-4B79-9598-589DB394A21A}"/>
    <dgm:cxn modelId="{02B12F1E-3066-4D85-A851-43F37DB5F86F}" type="presParOf" srcId="{C44E9C4A-D8B0-4943-8025-32F6A377088D}" destId="{EB0DD2E2-4568-4DA9-9F65-B1D611CA679C}" srcOrd="0" destOrd="0" presId="urn:microsoft.com/office/officeart/2005/8/layout/venn3"/>
    <dgm:cxn modelId="{9EDF45BA-CB6C-434E-A64B-4FCB1A947A7D}" type="presParOf" srcId="{C44E9C4A-D8B0-4943-8025-32F6A377088D}" destId="{ED15DA4A-6C56-4D0E-AE80-A732EA000D95}" srcOrd="1" destOrd="0" presId="urn:microsoft.com/office/officeart/2005/8/layout/venn3"/>
    <dgm:cxn modelId="{D7CC75B8-8C3C-428A-B5BD-85855F8BCBEA}" type="presParOf" srcId="{C44E9C4A-D8B0-4943-8025-32F6A377088D}" destId="{E6B36939-60BB-4435-A33C-813F33948827}" srcOrd="2" destOrd="0" presId="urn:microsoft.com/office/officeart/2005/8/layout/venn3"/>
    <dgm:cxn modelId="{FE4B27AC-91AF-4BC7-A022-CCA3925DD974}" type="presParOf" srcId="{C44E9C4A-D8B0-4943-8025-32F6A377088D}" destId="{1104237F-2A51-48F7-8719-F118656547F4}" srcOrd="3" destOrd="0" presId="urn:microsoft.com/office/officeart/2005/8/layout/venn3"/>
    <dgm:cxn modelId="{3FE782EC-671F-4F5F-A69C-BF1BB7611900}" type="presParOf" srcId="{C44E9C4A-D8B0-4943-8025-32F6A377088D}" destId="{48F47B63-5568-42A1-B5D5-F0EB58606A21}" srcOrd="4"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DB833B-E0E9-4AE8-831F-1839FDD17A8B}">
      <dsp:nvSpPr>
        <dsp:cNvPr id="0" name=""/>
        <dsp:cNvSpPr/>
      </dsp:nvSpPr>
      <dsp:spPr>
        <a:xfrm>
          <a:off x="54232" y="1338"/>
          <a:ext cx="2407940" cy="2407940"/>
        </a:xfrm>
        <a:prstGeom prst="ellipse">
          <a:avLst/>
        </a:prstGeom>
        <a:solidFill>
          <a:schemeClr val="accent5">
            <a:shade val="80000"/>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2517" tIns="30480" rIns="132517" bIns="30480" numCol="1" spcCol="1270" anchor="ctr" anchorCtr="0">
          <a:noAutofit/>
        </a:bodyPr>
        <a:lstStyle/>
        <a:p>
          <a:pPr marL="0" lvl="0" indent="0" algn="ctr" defTabSz="1066800">
            <a:lnSpc>
              <a:spcPct val="90000"/>
            </a:lnSpc>
            <a:spcBef>
              <a:spcPct val="0"/>
            </a:spcBef>
            <a:spcAft>
              <a:spcPct val="35000"/>
            </a:spcAft>
            <a:buNone/>
          </a:pPr>
          <a:r>
            <a:rPr lang="en-US" sz="2400" kern="1200">
              <a:latin typeface="Californian FB" panose="0207040306080B030204" pitchFamily="18" charset="0"/>
            </a:rPr>
            <a:t>Eligibility</a:t>
          </a:r>
        </a:p>
      </dsp:txBody>
      <dsp:txXfrm>
        <a:off x="406867" y="353973"/>
        <a:ext cx="1702670" cy="1702670"/>
      </dsp:txXfrm>
    </dsp:sp>
    <dsp:sp modelId="{D6734C79-3509-4209-905C-44F21591E556}">
      <dsp:nvSpPr>
        <dsp:cNvPr id="0" name=""/>
        <dsp:cNvSpPr/>
      </dsp:nvSpPr>
      <dsp:spPr>
        <a:xfrm>
          <a:off x="1980585" y="1338"/>
          <a:ext cx="2407940" cy="2407940"/>
        </a:xfrm>
        <a:prstGeom prst="ellipse">
          <a:avLst/>
        </a:prstGeom>
        <a:solidFill>
          <a:schemeClr val="accent5">
            <a:shade val="80000"/>
            <a:alpha val="50000"/>
            <a:hueOff val="350884"/>
            <a:satOff val="2586"/>
            <a:lumOff val="307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2517" tIns="24130" rIns="132517" bIns="24130" numCol="1" spcCol="1270" anchor="ctr" anchorCtr="0">
          <a:noAutofit/>
        </a:bodyPr>
        <a:lstStyle/>
        <a:p>
          <a:pPr marL="0" lvl="0" indent="0" algn="ctr" defTabSz="844550">
            <a:lnSpc>
              <a:spcPct val="90000"/>
            </a:lnSpc>
            <a:spcBef>
              <a:spcPct val="0"/>
            </a:spcBef>
            <a:spcAft>
              <a:spcPct val="35000"/>
            </a:spcAft>
            <a:buNone/>
          </a:pPr>
          <a:r>
            <a:rPr lang="en-US" sz="1900" kern="1200">
              <a:latin typeface="Californian FB" panose="0207040306080B030204" pitchFamily="18" charset="0"/>
            </a:rPr>
            <a:t>Pre- or Post- Court Involvement</a:t>
          </a:r>
        </a:p>
      </dsp:txBody>
      <dsp:txXfrm>
        <a:off x="2333220" y="353973"/>
        <a:ext cx="1702670" cy="17026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0DD2E2-4568-4DA9-9F65-B1D611CA679C}">
      <dsp:nvSpPr>
        <dsp:cNvPr id="0" name=""/>
        <dsp:cNvSpPr/>
      </dsp:nvSpPr>
      <dsp:spPr>
        <a:xfrm>
          <a:off x="2827" y="319592"/>
          <a:ext cx="2472315" cy="2472315"/>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6060" tIns="21590" rIns="136060" bIns="21590" numCol="1" spcCol="1270" anchor="ctr" anchorCtr="0">
          <a:noAutofit/>
        </a:bodyPr>
        <a:lstStyle/>
        <a:p>
          <a:pPr marL="0" lvl="0" indent="0" algn="ctr" defTabSz="755650">
            <a:lnSpc>
              <a:spcPct val="90000"/>
            </a:lnSpc>
            <a:spcBef>
              <a:spcPct val="0"/>
            </a:spcBef>
            <a:spcAft>
              <a:spcPct val="35000"/>
            </a:spcAft>
            <a:buNone/>
          </a:pPr>
          <a:r>
            <a:rPr lang="en-US" sz="1700" kern="1200"/>
            <a:t>Phases/Behavior Milestones</a:t>
          </a:r>
        </a:p>
      </dsp:txBody>
      <dsp:txXfrm>
        <a:off x="364889" y="681654"/>
        <a:ext cx="1748191" cy="1748191"/>
      </dsp:txXfrm>
    </dsp:sp>
    <dsp:sp modelId="{E6B36939-60BB-4435-A33C-813F33948827}">
      <dsp:nvSpPr>
        <dsp:cNvPr id="0" name=""/>
        <dsp:cNvSpPr/>
      </dsp:nvSpPr>
      <dsp:spPr>
        <a:xfrm>
          <a:off x="1980680" y="319592"/>
          <a:ext cx="2472315" cy="2472315"/>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6060" tIns="21590" rIns="136060" bIns="21590" numCol="1" spcCol="1270" anchor="ctr" anchorCtr="0">
          <a:noAutofit/>
        </a:bodyPr>
        <a:lstStyle/>
        <a:p>
          <a:pPr marL="0" lvl="0" indent="0" algn="ctr" defTabSz="755650">
            <a:lnSpc>
              <a:spcPct val="90000"/>
            </a:lnSpc>
            <a:spcBef>
              <a:spcPct val="0"/>
            </a:spcBef>
            <a:spcAft>
              <a:spcPct val="35000"/>
            </a:spcAft>
            <a:buNone/>
          </a:pPr>
          <a:r>
            <a:rPr lang="en-US" sz="1700" kern="1200"/>
            <a:t>Evidence-Based Interventions</a:t>
          </a:r>
        </a:p>
      </dsp:txBody>
      <dsp:txXfrm>
        <a:off x="2342742" y="681654"/>
        <a:ext cx="1748191" cy="1748191"/>
      </dsp:txXfrm>
    </dsp:sp>
    <dsp:sp modelId="{48F47B63-5568-42A1-B5D5-F0EB58606A21}">
      <dsp:nvSpPr>
        <dsp:cNvPr id="0" name=""/>
        <dsp:cNvSpPr/>
      </dsp:nvSpPr>
      <dsp:spPr>
        <a:xfrm>
          <a:off x="3958532" y="319592"/>
          <a:ext cx="2472315" cy="2472315"/>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6060" tIns="21590" rIns="136060" bIns="21590" numCol="1" spcCol="1270" anchor="ctr" anchorCtr="0">
          <a:noAutofit/>
        </a:bodyPr>
        <a:lstStyle/>
        <a:p>
          <a:pPr marL="0" lvl="0" indent="0" algn="ctr" defTabSz="755650">
            <a:lnSpc>
              <a:spcPct val="90000"/>
            </a:lnSpc>
            <a:spcBef>
              <a:spcPct val="0"/>
            </a:spcBef>
            <a:spcAft>
              <a:spcPct val="35000"/>
            </a:spcAft>
            <a:buNone/>
          </a:pPr>
          <a:r>
            <a:rPr lang="en-US" sz="1700" kern="1200"/>
            <a:t>Cultural/Pro-Social Involvement</a:t>
          </a:r>
        </a:p>
      </dsp:txBody>
      <dsp:txXfrm>
        <a:off x="4320594" y="681654"/>
        <a:ext cx="1748191" cy="174819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0DD2E2-4568-4DA9-9F65-B1D611CA679C}">
      <dsp:nvSpPr>
        <dsp:cNvPr id="0" name=""/>
        <dsp:cNvSpPr/>
      </dsp:nvSpPr>
      <dsp:spPr>
        <a:xfrm>
          <a:off x="2827" y="319592"/>
          <a:ext cx="2472315" cy="2472315"/>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6060" tIns="26670" rIns="136060" bIns="26670" numCol="1" spcCol="1270" anchor="ctr" anchorCtr="0">
          <a:noAutofit/>
        </a:bodyPr>
        <a:lstStyle/>
        <a:p>
          <a:pPr marL="0" lvl="0" indent="0" algn="ctr" defTabSz="933450">
            <a:lnSpc>
              <a:spcPct val="90000"/>
            </a:lnSpc>
            <a:spcBef>
              <a:spcPct val="0"/>
            </a:spcBef>
            <a:spcAft>
              <a:spcPct val="35000"/>
            </a:spcAft>
            <a:buNone/>
          </a:pPr>
          <a:r>
            <a:rPr lang="en-US" sz="2100" kern="1200">
              <a:latin typeface="Californian FB" panose="0207040306080B030204" pitchFamily="18" charset="0"/>
            </a:rPr>
            <a:t>Case Management </a:t>
          </a:r>
        </a:p>
      </dsp:txBody>
      <dsp:txXfrm>
        <a:off x="364889" y="681654"/>
        <a:ext cx="1748191" cy="1748191"/>
      </dsp:txXfrm>
    </dsp:sp>
    <dsp:sp modelId="{E6B36939-60BB-4435-A33C-813F33948827}">
      <dsp:nvSpPr>
        <dsp:cNvPr id="0" name=""/>
        <dsp:cNvSpPr/>
      </dsp:nvSpPr>
      <dsp:spPr>
        <a:xfrm>
          <a:off x="1980680" y="319592"/>
          <a:ext cx="2472315" cy="2472315"/>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6060" tIns="26670" rIns="136060" bIns="26670" numCol="1" spcCol="1270" anchor="ctr" anchorCtr="0">
          <a:noAutofit/>
        </a:bodyPr>
        <a:lstStyle/>
        <a:p>
          <a:pPr marL="0" lvl="0" indent="0" algn="ctr" defTabSz="933450" rtl="0">
            <a:lnSpc>
              <a:spcPct val="90000"/>
            </a:lnSpc>
            <a:spcBef>
              <a:spcPct val="0"/>
            </a:spcBef>
            <a:spcAft>
              <a:spcPct val="35000"/>
            </a:spcAft>
            <a:buNone/>
          </a:pPr>
          <a:r>
            <a:rPr lang="en-US" sz="2100" kern="1200">
              <a:latin typeface="Californian FB"/>
            </a:rPr>
            <a:t>Supervision Checks </a:t>
          </a:r>
        </a:p>
      </dsp:txBody>
      <dsp:txXfrm>
        <a:off x="2342742" y="681654"/>
        <a:ext cx="1748191" cy="1748191"/>
      </dsp:txXfrm>
    </dsp:sp>
    <dsp:sp modelId="{48F47B63-5568-42A1-B5D5-F0EB58606A21}">
      <dsp:nvSpPr>
        <dsp:cNvPr id="0" name=""/>
        <dsp:cNvSpPr/>
      </dsp:nvSpPr>
      <dsp:spPr>
        <a:xfrm>
          <a:off x="3958532" y="319592"/>
          <a:ext cx="2472315" cy="2472315"/>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6060" tIns="26670" rIns="136060" bIns="26670" numCol="1" spcCol="1270" anchor="ctr" anchorCtr="0">
          <a:noAutofit/>
        </a:bodyPr>
        <a:lstStyle/>
        <a:p>
          <a:pPr marL="0" lvl="0" indent="0" algn="ctr" defTabSz="933450">
            <a:lnSpc>
              <a:spcPct val="90000"/>
            </a:lnSpc>
            <a:spcBef>
              <a:spcPct val="0"/>
            </a:spcBef>
            <a:spcAft>
              <a:spcPct val="35000"/>
            </a:spcAft>
            <a:buNone/>
          </a:pPr>
          <a:r>
            <a:rPr lang="en-US" sz="2100" kern="1200">
              <a:latin typeface="Californian FB" panose="0207040306080B030204" pitchFamily="18" charset="0"/>
            </a:rPr>
            <a:t>Drug Testing</a:t>
          </a:r>
        </a:p>
      </dsp:txBody>
      <dsp:txXfrm>
        <a:off x="4320594" y="681654"/>
        <a:ext cx="1748191" cy="1748191"/>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853FD8-1F69-487E-9DEB-180ACCAC985A}" type="datetimeFigureOut">
              <a:rPr lang="en-US" smtClean="0"/>
              <a:t>10/5/2022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A8DBE6-548D-493D-90A7-F0C13535E33C}" type="slidenum">
              <a:rPr lang="en-US" smtClean="0"/>
              <a:t>‹#›</a:t>
            </a:fld>
            <a:endParaRPr lang="en-US"/>
          </a:p>
        </p:txBody>
      </p:sp>
    </p:spTree>
    <p:extLst>
      <p:ext uri="{BB962C8B-B14F-4D97-AF65-F5344CB8AC3E}">
        <p14:creationId xmlns:p14="http://schemas.microsoft.com/office/powerpoint/2010/main" val="21128696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0.xml"/></Relationships>
</file>

<file path=ppt/slideLayouts/_rels/slideLayout13.xml.rels><?xml version="1.0" encoding="UTF-8" standalone="yes"?>
<Relationships xmlns="http://schemas.openxmlformats.org/package/2006/relationships"><Relationship Id="rId8" Type="http://schemas.openxmlformats.org/officeDocument/2006/relationships/hyperlink" Target="mailto:wellness@tlpi.org" TargetMode="External"/><Relationship Id="rId3" Type="http://schemas.openxmlformats.org/officeDocument/2006/relationships/hyperlink" Target="https://www.home.tlpi.org/" TargetMode="External"/><Relationship Id="rId7" Type="http://schemas.openxmlformats.org/officeDocument/2006/relationships/hyperlink" Target="http://www.wellnesscourts.org/" TargetMode="External"/><Relationship Id="rId2" Type="http://schemas.openxmlformats.org/officeDocument/2006/relationships/slideMaster" Target="../slideMasters/slideMaster8.xml"/><Relationship Id="rId1" Type="http://schemas.openxmlformats.org/officeDocument/2006/relationships/tags" Target="../tags/tag21.xml"/><Relationship Id="rId6" Type="http://schemas.openxmlformats.org/officeDocument/2006/relationships/image" Target="../media/image15.png"/><Relationship Id="rId5" Type="http://schemas.openxmlformats.org/officeDocument/2006/relationships/hyperlink" Target="http://www.home.tlpi.org/" TargetMode="External"/><Relationship Id="rId4" Type="http://schemas.openxmlformats.org/officeDocument/2006/relationships/image" Target="../media/image14.png"/></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3.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25.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3.xml"/><Relationship Id="rId1" Type="http://schemas.openxmlformats.org/officeDocument/2006/relationships/tags" Target="../tags/tag9.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3.xml"/><Relationship Id="rId1" Type="http://schemas.openxmlformats.org/officeDocument/2006/relationships/tags" Target="../tags/tag10.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2.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4.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D2D83-4CE0-49FD-872E-35757F863B19}"/>
              </a:ext>
            </a:extLst>
          </p:cNvPr>
          <p:cNvSpPr>
            <a:spLocks noGrp="1"/>
          </p:cNvSpPr>
          <p:nvPr>
            <p:ph type="title" hasCustomPrompt="1"/>
          </p:nvPr>
        </p:nvSpPr>
        <p:spPr>
          <a:xfrm>
            <a:off x="5184743" y="2505251"/>
            <a:ext cx="6811897" cy="784719"/>
          </a:xfrm>
          <a:prstGeom prst="rect">
            <a:avLst/>
          </a:prstGeom>
        </p:spPr>
        <p:txBody>
          <a:bodyPr/>
          <a:lstStyle>
            <a:lvl1pPr>
              <a:defRPr sz="6600" cap="small" baseline="0">
                <a:solidFill>
                  <a:schemeClr val="tx1">
                    <a:lumMod val="85000"/>
                    <a:lumOff val="15000"/>
                  </a:schemeClr>
                </a:solidFill>
                <a:latin typeface="+mn-lt"/>
                <a:cs typeface="Calibri" panose="020F0502020204030204" pitchFamily="34" charset="0"/>
              </a:defRPr>
            </a:lvl1pPr>
          </a:lstStyle>
          <a:p>
            <a:r>
              <a:rPr lang="en-US"/>
              <a:t>Click to Enter Title</a:t>
            </a:r>
          </a:p>
        </p:txBody>
      </p:sp>
      <p:sp>
        <p:nvSpPr>
          <p:cNvPr id="6" name="Text Placeholder 5">
            <a:extLst>
              <a:ext uri="{FF2B5EF4-FFF2-40B4-BE49-F238E27FC236}">
                <a16:creationId xmlns:a16="http://schemas.microsoft.com/office/drawing/2014/main" id="{CAD97EDE-C84D-479B-9FB0-4E6C189F133D}"/>
              </a:ext>
            </a:extLst>
          </p:cNvPr>
          <p:cNvSpPr>
            <a:spLocks noGrp="1"/>
          </p:cNvSpPr>
          <p:nvPr>
            <p:ph type="body" sz="quarter" idx="11" hasCustomPrompt="1"/>
          </p:nvPr>
        </p:nvSpPr>
        <p:spPr>
          <a:xfrm>
            <a:off x="5722079" y="3289970"/>
            <a:ext cx="5737225" cy="728662"/>
          </a:xfrm>
          <a:prstGeom prst="rect">
            <a:avLst/>
          </a:prstGeom>
        </p:spPr>
        <p:txBody>
          <a:bodyPr/>
          <a:lstStyle>
            <a:lvl1pPr marL="0" indent="0" algn="ctr">
              <a:buNone/>
              <a:defRPr sz="3200">
                <a:solidFill>
                  <a:schemeClr val="tx1">
                    <a:lumMod val="85000"/>
                    <a:lumOff val="15000"/>
                  </a:schemeClr>
                </a:solidFill>
              </a:defRPr>
            </a:lvl1pPr>
          </a:lstStyle>
          <a:p>
            <a:pPr lvl="0"/>
            <a:r>
              <a:rPr lang="en-US"/>
              <a:t>Click to enter date</a:t>
            </a:r>
          </a:p>
        </p:txBody>
      </p:sp>
    </p:spTree>
    <p:custDataLst>
      <p:tags r:id="rId1"/>
    </p:custDataLst>
    <p:extLst>
      <p:ext uri="{BB962C8B-B14F-4D97-AF65-F5344CB8AC3E}">
        <p14:creationId xmlns:p14="http://schemas.microsoft.com/office/powerpoint/2010/main" val="7959067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ideo_enter">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3B8A90E-8917-411E-888F-956FAA436C2A}"/>
              </a:ext>
            </a:extLst>
          </p:cNvPr>
          <p:cNvSpPr>
            <a:spLocks noGrp="1"/>
          </p:cNvSpPr>
          <p:nvPr>
            <p:ph sz="quarter" idx="10" hasCustomPrompt="1"/>
          </p:nvPr>
        </p:nvSpPr>
        <p:spPr>
          <a:xfrm>
            <a:off x="1486832" y="505752"/>
            <a:ext cx="4737395" cy="449108"/>
          </a:xfrm>
          <a:prstGeom prst="rect">
            <a:avLst/>
          </a:prstGeom>
        </p:spPr>
        <p:txBody>
          <a:bodyPr/>
          <a:lstStyle>
            <a:lvl1pPr marL="0" indent="0">
              <a:buNone/>
              <a:defRPr sz="3200" cap="small" baseline="0">
                <a:solidFill>
                  <a:schemeClr val="tx1">
                    <a:lumMod val="85000"/>
                    <a:lumOff val="15000"/>
                  </a:schemeClr>
                </a:solidFill>
              </a:defRPr>
            </a:lvl1pPr>
          </a:lstStyle>
          <a:p>
            <a:pPr lvl="0"/>
            <a:r>
              <a:rPr lang="en-US"/>
              <a:t>Video</a:t>
            </a:r>
          </a:p>
        </p:txBody>
      </p:sp>
      <p:sp>
        <p:nvSpPr>
          <p:cNvPr id="6" name="Content Placeholder 5">
            <a:extLst>
              <a:ext uri="{FF2B5EF4-FFF2-40B4-BE49-F238E27FC236}">
                <a16:creationId xmlns:a16="http://schemas.microsoft.com/office/drawing/2014/main" id="{511D2C7C-A004-442D-A318-815A14D71C19}"/>
              </a:ext>
            </a:extLst>
          </p:cNvPr>
          <p:cNvSpPr>
            <a:spLocks noGrp="1"/>
          </p:cNvSpPr>
          <p:nvPr>
            <p:ph sz="quarter" idx="11" hasCustomPrompt="1"/>
          </p:nvPr>
        </p:nvSpPr>
        <p:spPr>
          <a:xfrm>
            <a:off x="7346936" y="2153015"/>
            <a:ext cx="4406900" cy="533400"/>
          </a:xfrm>
          <a:prstGeom prst="rect">
            <a:avLst/>
          </a:prstGeom>
        </p:spPr>
        <p:txBody>
          <a:bodyPr/>
          <a:lstStyle>
            <a:lvl1pPr marL="0" indent="0">
              <a:buNone/>
              <a:defRPr sz="3200" cap="small" baseline="0">
                <a:solidFill>
                  <a:schemeClr val="tx1">
                    <a:lumMod val="85000"/>
                    <a:lumOff val="15000"/>
                  </a:schemeClr>
                </a:solidFill>
              </a:defRPr>
            </a:lvl1pPr>
          </a:lstStyle>
          <a:p>
            <a:pPr lvl="0"/>
            <a:r>
              <a:rPr lang="en-US"/>
              <a:t>Click to Enter Title</a:t>
            </a:r>
          </a:p>
        </p:txBody>
      </p:sp>
      <p:sp>
        <p:nvSpPr>
          <p:cNvPr id="8" name="Content Placeholder 7">
            <a:extLst>
              <a:ext uri="{FF2B5EF4-FFF2-40B4-BE49-F238E27FC236}">
                <a16:creationId xmlns:a16="http://schemas.microsoft.com/office/drawing/2014/main" id="{43AFB832-173B-43A0-9AD4-DF760EB13CF4}"/>
              </a:ext>
            </a:extLst>
          </p:cNvPr>
          <p:cNvSpPr>
            <a:spLocks noGrp="1"/>
          </p:cNvSpPr>
          <p:nvPr>
            <p:ph sz="quarter" idx="12" hasCustomPrompt="1"/>
          </p:nvPr>
        </p:nvSpPr>
        <p:spPr>
          <a:xfrm>
            <a:off x="7346936" y="2686752"/>
            <a:ext cx="4418013" cy="1690688"/>
          </a:xfrm>
          <a:prstGeom prst="rect">
            <a:avLst/>
          </a:prstGeom>
        </p:spPr>
        <p:txBody>
          <a:bodyPr/>
          <a:lstStyle>
            <a:lvl1pPr marL="0" indent="0">
              <a:buNone/>
              <a:defRPr sz="1800">
                <a:solidFill>
                  <a:schemeClr val="tx1">
                    <a:lumMod val="85000"/>
                    <a:lumOff val="15000"/>
                  </a:schemeClr>
                </a:solidFill>
              </a:defRPr>
            </a:lvl1pPr>
          </a:lstStyle>
          <a:p>
            <a:pPr lvl="0"/>
            <a:r>
              <a:rPr lang="en-US"/>
              <a:t>Click to enter content</a:t>
            </a:r>
          </a:p>
        </p:txBody>
      </p:sp>
      <p:sp>
        <p:nvSpPr>
          <p:cNvPr id="10" name="Media Placeholder 9">
            <a:extLst>
              <a:ext uri="{FF2B5EF4-FFF2-40B4-BE49-F238E27FC236}">
                <a16:creationId xmlns:a16="http://schemas.microsoft.com/office/drawing/2014/main" id="{6046C43D-8D49-4264-87D5-B6965F08B7E1}"/>
              </a:ext>
            </a:extLst>
          </p:cNvPr>
          <p:cNvSpPr>
            <a:spLocks noGrp="1"/>
          </p:cNvSpPr>
          <p:nvPr>
            <p:ph type="media" sz="quarter" idx="13"/>
          </p:nvPr>
        </p:nvSpPr>
        <p:spPr>
          <a:xfrm>
            <a:off x="1319395" y="2528888"/>
            <a:ext cx="4546600" cy="2100262"/>
          </a:xfrm>
          <a:prstGeom prst="rect">
            <a:avLst/>
          </a:prstGeom>
        </p:spPr>
        <p:txBody>
          <a:bodyPr/>
          <a:lstStyle/>
          <a:p>
            <a:endParaRPr lang="en-US"/>
          </a:p>
        </p:txBody>
      </p:sp>
    </p:spTree>
    <p:custDataLst>
      <p:tags r:id="rId1"/>
    </p:custDataLst>
    <p:extLst>
      <p:ext uri="{BB962C8B-B14F-4D97-AF65-F5344CB8AC3E}">
        <p14:creationId xmlns:p14="http://schemas.microsoft.com/office/powerpoint/2010/main" val="36379752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DD20A-2D51-5E18-E6DB-9DB622EAA09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E87784-7B09-5C31-34CD-02B172CA256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0169647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act us background">
    <p:spTree>
      <p:nvGrpSpPr>
        <p:cNvPr id="1" name=""/>
        <p:cNvGrpSpPr/>
        <p:nvPr/>
      </p:nvGrpSpPr>
      <p:grpSpPr>
        <a:xfrm>
          <a:off x="0" y="0"/>
          <a:ext cx="0" cy="0"/>
          <a:chOff x="0" y="0"/>
          <a:chExt cx="0" cy="0"/>
        </a:xfrm>
      </p:grpSpPr>
      <p:sp>
        <p:nvSpPr>
          <p:cNvPr id="2" name="Content Placeholder 3">
            <a:extLst>
              <a:ext uri="{FF2B5EF4-FFF2-40B4-BE49-F238E27FC236}">
                <a16:creationId xmlns:a16="http://schemas.microsoft.com/office/drawing/2014/main" id="{A91575B5-4E0B-4ECD-88FD-9E59C649A450}"/>
              </a:ext>
            </a:extLst>
          </p:cNvPr>
          <p:cNvSpPr>
            <a:spLocks noGrp="1"/>
          </p:cNvSpPr>
          <p:nvPr>
            <p:ph sz="quarter" idx="10" hasCustomPrompt="1"/>
          </p:nvPr>
        </p:nvSpPr>
        <p:spPr>
          <a:xfrm>
            <a:off x="405277" y="1795744"/>
            <a:ext cx="10653712" cy="1219200"/>
          </a:xfrm>
          <a:prstGeom prst="rect">
            <a:avLst/>
          </a:prstGeom>
        </p:spPr>
        <p:txBody>
          <a:bodyPr/>
          <a:lstStyle>
            <a:lvl1pPr marL="0" indent="0">
              <a:buNone/>
              <a:defRPr sz="2000">
                <a:solidFill>
                  <a:schemeClr val="tx1">
                    <a:lumMod val="85000"/>
                    <a:lumOff val="15000"/>
                  </a:schemeClr>
                </a:solidFill>
              </a:defRPr>
            </a:lvl1pPr>
          </a:lstStyle>
          <a:p>
            <a:pPr lvl="0"/>
            <a:r>
              <a:rPr lang="en-US"/>
              <a:t>Click to enter text.</a:t>
            </a:r>
          </a:p>
        </p:txBody>
      </p:sp>
      <p:sp>
        <p:nvSpPr>
          <p:cNvPr id="5" name="Content Placeholder 2">
            <a:extLst>
              <a:ext uri="{FF2B5EF4-FFF2-40B4-BE49-F238E27FC236}">
                <a16:creationId xmlns:a16="http://schemas.microsoft.com/office/drawing/2014/main" id="{41717D54-C292-426E-87B8-2D02F2BFB5CF}"/>
              </a:ext>
            </a:extLst>
          </p:cNvPr>
          <p:cNvSpPr>
            <a:spLocks noGrp="1"/>
          </p:cNvSpPr>
          <p:nvPr>
            <p:ph sz="quarter" idx="13" hasCustomPrompt="1"/>
          </p:nvPr>
        </p:nvSpPr>
        <p:spPr>
          <a:xfrm>
            <a:off x="1799206" y="523792"/>
            <a:ext cx="5983287" cy="650875"/>
          </a:xfrm>
          <a:prstGeom prst="rect">
            <a:avLst/>
          </a:prstGeom>
        </p:spPr>
        <p:txBody>
          <a:bodyPr/>
          <a:lstStyle>
            <a:lvl1pPr marL="0" indent="0">
              <a:buNone/>
              <a:defRPr sz="3200" cap="small" baseline="0"/>
            </a:lvl1pPr>
          </a:lstStyle>
          <a:p>
            <a:pPr lvl="0"/>
            <a:r>
              <a:rPr lang="en-US"/>
              <a:t>Click to Enter Title</a:t>
            </a:r>
          </a:p>
        </p:txBody>
      </p:sp>
    </p:spTree>
    <p:custDataLst>
      <p:tags r:id="rId1"/>
    </p:custDataLst>
    <p:extLst>
      <p:ext uri="{BB962C8B-B14F-4D97-AF65-F5344CB8AC3E}">
        <p14:creationId xmlns:p14="http://schemas.microsoft.com/office/powerpoint/2010/main" val="15050262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act u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9EBC08-F014-4D82-AC92-F2FED44E38B6}"/>
              </a:ext>
            </a:extLst>
          </p:cNvPr>
          <p:cNvSpPr>
            <a:spLocks noGrp="1"/>
          </p:cNvSpPr>
          <p:nvPr>
            <p:ph sz="quarter" idx="10" hasCustomPrompt="1"/>
          </p:nvPr>
        </p:nvSpPr>
        <p:spPr>
          <a:xfrm>
            <a:off x="1493192" y="523875"/>
            <a:ext cx="5983287" cy="650875"/>
          </a:xfrm>
          <a:prstGeom prst="rect">
            <a:avLst/>
          </a:prstGeom>
        </p:spPr>
        <p:txBody>
          <a:bodyPr/>
          <a:lstStyle>
            <a:lvl1pPr marL="0" indent="0">
              <a:buNone/>
              <a:defRPr sz="3200" cap="small" baseline="0"/>
            </a:lvl1pPr>
          </a:lstStyle>
          <a:p>
            <a:pPr lvl="0"/>
            <a:r>
              <a:rPr lang="en-US"/>
              <a:t>Contact Us</a:t>
            </a:r>
          </a:p>
        </p:txBody>
      </p:sp>
      <p:pic>
        <p:nvPicPr>
          <p:cNvPr id="5" name="Picture 4">
            <a:hlinkClick r:id="rId3"/>
            <a:extLst>
              <a:ext uri="{FF2B5EF4-FFF2-40B4-BE49-F238E27FC236}">
                <a16:creationId xmlns:a16="http://schemas.microsoft.com/office/drawing/2014/main" id="{7C3913C7-BFA3-4A13-A664-848D63A5C6F4}"/>
              </a:ext>
            </a:extLst>
          </p:cNvPr>
          <p:cNvPicPr>
            <a:picLocks noChangeAspect="1"/>
          </p:cNvPicPr>
          <p:nvPr userDrawn="1"/>
        </p:nvPicPr>
        <p:blipFill>
          <a:blip r:embed="rId4" cstate="hqprint">
            <a:extLst>
              <a:ext uri="{28A0092B-C50C-407E-A947-70E740481C1C}">
                <a14:useLocalDpi xmlns:a14="http://schemas.microsoft.com/office/drawing/2010/main" val="0"/>
              </a:ext>
            </a:extLst>
          </a:blip>
          <a:srcRect/>
          <a:stretch/>
        </p:blipFill>
        <p:spPr>
          <a:xfrm>
            <a:off x="1755406" y="1652013"/>
            <a:ext cx="2317058" cy="2315017"/>
          </a:xfrm>
          <a:prstGeom prst="rect">
            <a:avLst/>
          </a:prstGeom>
        </p:spPr>
      </p:pic>
      <p:sp>
        <p:nvSpPr>
          <p:cNvPr id="9" name="Content Placeholder 8">
            <a:extLst>
              <a:ext uri="{FF2B5EF4-FFF2-40B4-BE49-F238E27FC236}">
                <a16:creationId xmlns:a16="http://schemas.microsoft.com/office/drawing/2014/main" id="{AE3F1273-0C39-4A29-891D-E65F4883D21E}"/>
              </a:ext>
            </a:extLst>
          </p:cNvPr>
          <p:cNvSpPr>
            <a:spLocks noGrp="1"/>
          </p:cNvSpPr>
          <p:nvPr>
            <p:ph sz="quarter" idx="11" hasCustomPrompt="1"/>
          </p:nvPr>
        </p:nvSpPr>
        <p:spPr>
          <a:xfrm>
            <a:off x="631217" y="4363251"/>
            <a:ext cx="4548187" cy="352425"/>
          </a:xfrm>
          <a:prstGeom prst="rect">
            <a:avLst/>
          </a:prstGeom>
        </p:spPr>
        <p:txBody>
          <a:bodyPr/>
          <a:lstStyle>
            <a:lvl1pPr marL="0" indent="0">
              <a:buNone/>
              <a:defRPr sz="2000" b="1">
                <a:solidFill>
                  <a:schemeClr val="tx1">
                    <a:lumMod val="85000"/>
                    <a:lumOff val="15000"/>
                  </a:schemeClr>
                </a:solidFill>
                <a:latin typeface="Britannic Bold" panose="020B0903060703020204" pitchFamily="34" charset="0"/>
              </a:defRPr>
            </a:lvl1pPr>
          </a:lstStyle>
          <a:p>
            <a:pPr marL="0" indent="0" algn="ctr">
              <a:spcBef>
                <a:spcPts val="0"/>
              </a:spcBef>
              <a:buFont typeface="Arial" panose="020B0604020202020204" pitchFamily="34" charset="0"/>
              <a:buNone/>
            </a:pPr>
            <a:r>
              <a:rPr lang="en-US" sz="2000" b="1"/>
              <a:t>Tribal Law and Policy Institute</a:t>
            </a:r>
            <a:endParaRPr lang="en-US" sz="2000"/>
          </a:p>
        </p:txBody>
      </p:sp>
      <p:sp>
        <p:nvSpPr>
          <p:cNvPr id="11" name="Content Placeholder 10">
            <a:extLst>
              <a:ext uri="{FF2B5EF4-FFF2-40B4-BE49-F238E27FC236}">
                <a16:creationId xmlns:a16="http://schemas.microsoft.com/office/drawing/2014/main" id="{AEA311D2-B0F3-470C-934B-750513E293B0}"/>
              </a:ext>
            </a:extLst>
          </p:cNvPr>
          <p:cNvSpPr>
            <a:spLocks noGrp="1"/>
          </p:cNvSpPr>
          <p:nvPr>
            <p:ph sz="quarter" idx="12" hasCustomPrompt="1"/>
          </p:nvPr>
        </p:nvSpPr>
        <p:spPr>
          <a:xfrm>
            <a:off x="614125" y="4785898"/>
            <a:ext cx="4548187" cy="855361"/>
          </a:xfrm>
          <a:prstGeom prst="rect">
            <a:avLst/>
          </a:prstGeom>
        </p:spPr>
        <p:txBody>
          <a:bodyPr/>
          <a:lstStyle>
            <a:lvl1pPr marL="0" indent="0">
              <a:buNone/>
              <a:defRPr sz="2000">
                <a:solidFill>
                  <a:schemeClr val="tx1">
                    <a:lumMod val="85000"/>
                    <a:lumOff val="15000"/>
                  </a:schemeClr>
                </a:solidFill>
              </a:defRPr>
            </a:lvl1pPr>
          </a:lstStyle>
          <a:p>
            <a:pPr marL="0" indent="0" algn="ctr">
              <a:spcBef>
                <a:spcPts val="0"/>
              </a:spcBef>
              <a:buFont typeface="Arial" panose="020B0604020202020204" pitchFamily="34" charset="0"/>
              <a:buNone/>
            </a:pPr>
            <a:r>
              <a:rPr lang="en-US" sz="2000"/>
              <a:t>8229 Santa Monica Blvd., Suite 201</a:t>
            </a:r>
          </a:p>
          <a:p>
            <a:pPr marL="0" indent="0" algn="ctr">
              <a:spcBef>
                <a:spcPts val="0"/>
              </a:spcBef>
              <a:buFont typeface="Arial" panose="020B0604020202020204" pitchFamily="34" charset="0"/>
              <a:buNone/>
            </a:pPr>
            <a:r>
              <a:rPr lang="en-US" sz="2000"/>
              <a:t>West Hollywood, CA 90046</a:t>
            </a:r>
          </a:p>
          <a:p>
            <a:pPr marL="0" indent="0" algn="ctr">
              <a:spcBef>
                <a:spcPts val="0"/>
              </a:spcBef>
              <a:buFont typeface="Arial" panose="020B0604020202020204" pitchFamily="34" charset="0"/>
              <a:buNone/>
            </a:pPr>
            <a:r>
              <a:rPr lang="en-US" sz="2000"/>
              <a:t>(323)650-5467 ~ fax: (888) 233-7383</a:t>
            </a:r>
          </a:p>
          <a:p>
            <a:pPr lvl="0"/>
            <a:endParaRPr lang="en-US"/>
          </a:p>
        </p:txBody>
      </p:sp>
      <p:sp>
        <p:nvSpPr>
          <p:cNvPr id="13" name="Content Placeholder 12">
            <a:extLst>
              <a:ext uri="{FF2B5EF4-FFF2-40B4-BE49-F238E27FC236}">
                <a16:creationId xmlns:a16="http://schemas.microsoft.com/office/drawing/2014/main" id="{354A1C30-2495-4A50-BFD3-E51E55968BAE}"/>
              </a:ext>
            </a:extLst>
          </p:cNvPr>
          <p:cNvSpPr>
            <a:spLocks noGrp="1"/>
          </p:cNvSpPr>
          <p:nvPr>
            <p:ph sz="quarter" idx="13" hasCustomPrompt="1"/>
          </p:nvPr>
        </p:nvSpPr>
        <p:spPr>
          <a:xfrm>
            <a:off x="614125" y="5750964"/>
            <a:ext cx="4548187" cy="352425"/>
          </a:xfrm>
          <a:prstGeom prst="rect">
            <a:avLst/>
          </a:prstGeom>
        </p:spPr>
        <p:txBody>
          <a:bodyPr/>
          <a:lstStyle>
            <a:lvl1pPr marL="0" indent="0">
              <a:buNone/>
              <a:defRPr sz="2000" b="1">
                <a:solidFill>
                  <a:srgbClr val="009E9A"/>
                </a:solidFill>
              </a:defRPr>
            </a:lvl1pPr>
          </a:lstStyle>
          <a:p>
            <a:pPr marL="0" indent="0" algn="ctr">
              <a:spcBef>
                <a:spcPts val="0"/>
              </a:spcBef>
              <a:buFont typeface="Arial" panose="020B0604020202020204" pitchFamily="34" charset="0"/>
              <a:buNone/>
            </a:pPr>
            <a:r>
              <a:rPr lang="en-US" sz="2000" b="1">
                <a:solidFill>
                  <a:srgbClr val="009E9A"/>
                </a:solidFill>
                <a:hlinkClick r:id="rId5">
                  <a:extLst>
                    <a:ext uri="{A12FA001-AC4F-418D-AE19-62706E023703}">
                      <ahyp:hlinkClr xmlns:ahyp="http://schemas.microsoft.com/office/drawing/2018/hyperlinkcolor" val="tx"/>
                    </a:ext>
                  </a:extLst>
                </a:hlinkClick>
              </a:rPr>
              <a:t>www.Home.tlpi.org</a:t>
            </a:r>
            <a:endParaRPr lang="en-US" sz="2000" b="1">
              <a:solidFill>
                <a:srgbClr val="009E9A"/>
              </a:solidFill>
            </a:endParaRPr>
          </a:p>
        </p:txBody>
      </p:sp>
      <p:pic>
        <p:nvPicPr>
          <p:cNvPr id="2" name="Picture 1">
            <a:extLst>
              <a:ext uri="{FF2B5EF4-FFF2-40B4-BE49-F238E27FC236}">
                <a16:creationId xmlns:a16="http://schemas.microsoft.com/office/drawing/2014/main" id="{1A5C2780-538A-4657-BDB8-DC7609E67C14}"/>
              </a:ext>
            </a:extLst>
          </p:cNvPr>
          <p:cNvPicPr>
            <a:picLocks noChangeAspect="1"/>
          </p:cNvPicPr>
          <p:nvPr userDrawn="1"/>
        </p:nvPicPr>
        <p:blipFill>
          <a:blip r:embed="rId6" cstate="hqprint">
            <a:extLst>
              <a:ext uri="{28A0092B-C50C-407E-A947-70E740481C1C}">
                <a14:useLocalDpi xmlns:a14="http://schemas.microsoft.com/office/drawing/2010/main" val="0"/>
              </a:ext>
            </a:extLst>
          </a:blip>
          <a:srcRect/>
          <a:stretch/>
        </p:blipFill>
        <p:spPr>
          <a:xfrm>
            <a:off x="6706892" y="1415619"/>
            <a:ext cx="4423534" cy="2788618"/>
          </a:xfrm>
          <a:prstGeom prst="rect">
            <a:avLst/>
          </a:prstGeom>
        </p:spPr>
      </p:pic>
      <p:sp>
        <p:nvSpPr>
          <p:cNvPr id="4" name="TextBox 3">
            <a:extLst>
              <a:ext uri="{FF2B5EF4-FFF2-40B4-BE49-F238E27FC236}">
                <a16:creationId xmlns:a16="http://schemas.microsoft.com/office/drawing/2014/main" id="{60274317-0A26-4DE1-ADC7-17FB8E0BB1B0}"/>
              </a:ext>
            </a:extLst>
          </p:cNvPr>
          <p:cNvSpPr txBox="1"/>
          <p:nvPr userDrawn="1"/>
        </p:nvSpPr>
        <p:spPr>
          <a:xfrm>
            <a:off x="6566497" y="4371862"/>
            <a:ext cx="50290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a:solidFill>
                  <a:srgbClr val="DE6600"/>
                </a:solidFill>
                <a:effectLst/>
                <a:latin typeface="Britannic Bold" panose="020B0903060703020204" pitchFamily="34" charset="0"/>
                <a:ea typeface="Calibri" panose="020F0502020204030204" pitchFamily="34" charset="0"/>
                <a:cs typeface="Calibri" panose="020F0502020204030204" pitchFamily="34" charset="0"/>
              </a:rPr>
              <a:t>Tribal Healing to Wellness Court</a:t>
            </a:r>
            <a:endParaRPr lang="en-US" sz="2000">
              <a:solidFill>
                <a:schemeClr val="bg1"/>
              </a:solidFill>
            </a:endParaRPr>
          </a:p>
        </p:txBody>
      </p:sp>
      <p:sp>
        <p:nvSpPr>
          <p:cNvPr id="6" name="TextBox 5">
            <a:extLst>
              <a:ext uri="{FF2B5EF4-FFF2-40B4-BE49-F238E27FC236}">
                <a16:creationId xmlns:a16="http://schemas.microsoft.com/office/drawing/2014/main" id="{09E562A5-A4BA-4E4F-9419-6C0F7F825A86}"/>
              </a:ext>
            </a:extLst>
          </p:cNvPr>
          <p:cNvSpPr txBox="1"/>
          <p:nvPr userDrawn="1"/>
        </p:nvSpPr>
        <p:spPr>
          <a:xfrm>
            <a:off x="7016097" y="4800120"/>
            <a:ext cx="4170348" cy="707886"/>
          </a:xfrm>
          <a:prstGeom prst="rect">
            <a:avLst/>
          </a:prstGeom>
          <a:noFill/>
        </p:spPr>
        <p:txBody>
          <a:bodyPr wrap="square" rtlCol="0">
            <a:spAutoFit/>
          </a:bodyPr>
          <a:lstStyle/>
          <a:p>
            <a:pPr algn="ctr"/>
            <a:r>
              <a:rPr lang="en-US" sz="2000" b="1" u="sng">
                <a:solidFill>
                  <a:srgbClr val="009E9A"/>
                </a:solidFill>
                <a:effectLst/>
                <a:latin typeface="+mn-lt"/>
                <a:ea typeface="Calibri" panose="020F0502020204030204" pitchFamily="34" charset="0"/>
                <a:hlinkClick r:id="rId7">
                  <a:extLst>
                    <a:ext uri="{A12FA001-AC4F-418D-AE19-62706E023703}">
                      <ahyp:hlinkClr xmlns:ahyp="http://schemas.microsoft.com/office/drawing/2018/hyperlinkcolor" val="tx"/>
                    </a:ext>
                  </a:extLst>
                </a:hlinkClick>
              </a:rPr>
              <a:t>www.wellnesscourts.org</a:t>
            </a:r>
            <a:endParaRPr lang="en-US" sz="2000" b="1" u="sng">
              <a:solidFill>
                <a:srgbClr val="009E9A"/>
              </a:solidFill>
              <a:effectLst/>
              <a:latin typeface="+mn-lt"/>
              <a:ea typeface="Calibri" panose="020F0502020204030204" pitchFamily="34" charset="0"/>
            </a:endParaRPr>
          </a:p>
          <a:p>
            <a:pPr algn="ctr"/>
            <a:r>
              <a:rPr lang="en-US" sz="2000" b="1" u="sng">
                <a:solidFill>
                  <a:srgbClr val="009E9A"/>
                </a:solidFill>
                <a:effectLst/>
                <a:latin typeface="+mn-lt"/>
                <a:ea typeface="Calibri" panose="020F0502020204030204" pitchFamily="34" charset="0"/>
                <a:hlinkClick r:id="rId8">
                  <a:extLst>
                    <a:ext uri="{A12FA001-AC4F-418D-AE19-62706E023703}">
                      <ahyp:hlinkClr xmlns:ahyp="http://schemas.microsoft.com/office/drawing/2018/hyperlinkcolor" val="tx"/>
                    </a:ext>
                  </a:extLst>
                </a:hlinkClick>
              </a:rPr>
              <a:t>wellness@tlpi.org</a:t>
            </a:r>
            <a:r>
              <a:rPr lang="en-US" sz="2000" b="1">
                <a:solidFill>
                  <a:srgbClr val="009E9A"/>
                </a:solidFill>
                <a:effectLst/>
                <a:latin typeface="+mn-lt"/>
                <a:ea typeface="Calibri" panose="020F0502020204030204" pitchFamily="34" charset="0"/>
              </a:rPr>
              <a:t>  </a:t>
            </a:r>
            <a:endParaRPr lang="en-US" sz="2000" b="1">
              <a:solidFill>
                <a:srgbClr val="009E9A"/>
              </a:solidFill>
              <a:latin typeface="+mn-lt"/>
            </a:endParaRPr>
          </a:p>
        </p:txBody>
      </p:sp>
    </p:spTree>
    <p:custDataLst>
      <p:tags r:id="rId1"/>
    </p:custDataLst>
    <p:extLst>
      <p:ext uri="{BB962C8B-B14F-4D97-AF65-F5344CB8AC3E}">
        <p14:creationId xmlns:p14="http://schemas.microsoft.com/office/powerpoint/2010/main" val="29024937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3C7F3-7048-474D-B3DB-C18BAFD85278}"/>
              </a:ext>
            </a:extLst>
          </p:cNvPr>
          <p:cNvSpPr>
            <a:spLocks noGrp="1"/>
          </p:cNvSpPr>
          <p:nvPr>
            <p:ph type="title" hasCustomPrompt="1"/>
          </p:nvPr>
        </p:nvSpPr>
        <p:spPr>
          <a:xfrm>
            <a:off x="5879847" y="2393968"/>
            <a:ext cx="6266410" cy="1325563"/>
          </a:xfrm>
          <a:prstGeom prst="rect">
            <a:avLst/>
          </a:prstGeom>
        </p:spPr>
        <p:txBody>
          <a:bodyPr/>
          <a:lstStyle>
            <a:lvl1pPr algn="ctr">
              <a:defRPr sz="6600" b="0" cap="small" baseline="0">
                <a:solidFill>
                  <a:schemeClr val="bg1"/>
                </a:solidFill>
                <a:latin typeface="+mn-lt"/>
              </a:defRPr>
            </a:lvl1pPr>
          </a:lstStyle>
          <a:p>
            <a:r>
              <a:rPr lang="en-US"/>
              <a:t>Thank You!</a:t>
            </a:r>
          </a:p>
        </p:txBody>
      </p:sp>
    </p:spTree>
    <p:custDataLst>
      <p:tags r:id="rId1"/>
    </p:custDataLst>
    <p:extLst>
      <p:ext uri="{BB962C8B-B14F-4D97-AF65-F5344CB8AC3E}">
        <p14:creationId xmlns:p14="http://schemas.microsoft.com/office/powerpoint/2010/main" val="25415254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3DF11-DC15-495E-B355-979EB03FA886}"/>
              </a:ext>
            </a:extLst>
          </p:cNvPr>
          <p:cNvSpPr>
            <a:spLocks noGrp="1"/>
          </p:cNvSpPr>
          <p:nvPr>
            <p:ph type="ctrTitle" hasCustomPrompt="1"/>
          </p:nvPr>
        </p:nvSpPr>
        <p:spPr>
          <a:xfrm>
            <a:off x="733555" y="255203"/>
            <a:ext cx="9144000" cy="942256"/>
          </a:xfrm>
          <a:prstGeom prst="rect">
            <a:avLst/>
          </a:prstGeom>
        </p:spPr>
        <p:txBody>
          <a:bodyPr anchor="b"/>
          <a:lstStyle>
            <a:lvl1pPr algn="l">
              <a:defRPr sz="5400" cap="small" baseline="0">
                <a:latin typeface="+mn-lt"/>
              </a:defRPr>
            </a:lvl1pPr>
          </a:lstStyle>
          <a:p>
            <a:r>
              <a:rPr lang="en-US"/>
              <a:t>Click to Enter Title</a:t>
            </a:r>
          </a:p>
        </p:txBody>
      </p:sp>
      <p:sp>
        <p:nvSpPr>
          <p:cNvPr id="3" name="Subtitle 2">
            <a:extLst>
              <a:ext uri="{FF2B5EF4-FFF2-40B4-BE49-F238E27FC236}">
                <a16:creationId xmlns:a16="http://schemas.microsoft.com/office/drawing/2014/main" id="{9718266D-ACDD-4ADB-B8BB-272BA6E9A4D7}"/>
              </a:ext>
            </a:extLst>
          </p:cNvPr>
          <p:cNvSpPr>
            <a:spLocks noGrp="1"/>
          </p:cNvSpPr>
          <p:nvPr>
            <p:ph type="subTitle" idx="1" hasCustomPrompt="1"/>
          </p:nvPr>
        </p:nvSpPr>
        <p:spPr>
          <a:xfrm>
            <a:off x="733555" y="1633672"/>
            <a:ext cx="9144000" cy="1655762"/>
          </a:xfrm>
          <a:prstGeom prst="rect">
            <a:avLst/>
          </a:prstGeom>
        </p:spPr>
        <p:txBody>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enter content.</a:t>
            </a:r>
          </a:p>
        </p:txBody>
      </p:sp>
    </p:spTree>
    <p:custDataLst>
      <p:tags r:id="rId1"/>
    </p:custDataLst>
    <p:extLst>
      <p:ext uri="{BB962C8B-B14F-4D97-AF65-F5344CB8AC3E}">
        <p14:creationId xmlns:p14="http://schemas.microsoft.com/office/powerpoint/2010/main" val="3707349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ribal law and policy">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9AC73010-4ECE-4849-9FF9-F06528ABFF13}"/>
              </a:ext>
            </a:extLst>
          </p:cNvPr>
          <p:cNvSpPr>
            <a:spLocks noGrp="1"/>
          </p:cNvSpPr>
          <p:nvPr>
            <p:ph sz="quarter" idx="11" hasCustomPrompt="1"/>
          </p:nvPr>
        </p:nvSpPr>
        <p:spPr>
          <a:xfrm>
            <a:off x="6195812" y="1592742"/>
            <a:ext cx="5527675" cy="469857"/>
          </a:xfrm>
          <a:prstGeom prst="rect">
            <a:avLst/>
          </a:prstGeom>
        </p:spPr>
        <p:txBody>
          <a:bodyPr/>
          <a:lstStyle>
            <a:lvl1pPr marL="0" indent="0">
              <a:buNone/>
              <a:defRPr sz="3200" b="1" cap="small" baseline="0">
                <a:solidFill>
                  <a:schemeClr val="tx1">
                    <a:lumMod val="85000"/>
                    <a:lumOff val="15000"/>
                  </a:schemeClr>
                </a:solidFill>
              </a:defRPr>
            </a:lvl1pPr>
          </a:lstStyle>
          <a:p>
            <a:pPr lvl="0"/>
            <a:r>
              <a:rPr lang="en-US"/>
              <a:t>Tribal Law and Policy Institute</a:t>
            </a:r>
          </a:p>
        </p:txBody>
      </p:sp>
      <p:sp>
        <p:nvSpPr>
          <p:cNvPr id="8" name="Content Placeholder 7">
            <a:extLst>
              <a:ext uri="{FF2B5EF4-FFF2-40B4-BE49-F238E27FC236}">
                <a16:creationId xmlns:a16="http://schemas.microsoft.com/office/drawing/2014/main" id="{0367EAB8-70CE-4C03-A394-3D4557B63342}"/>
              </a:ext>
            </a:extLst>
          </p:cNvPr>
          <p:cNvSpPr>
            <a:spLocks noGrp="1"/>
          </p:cNvSpPr>
          <p:nvPr>
            <p:ph sz="quarter" idx="12" hasCustomPrompt="1"/>
          </p:nvPr>
        </p:nvSpPr>
        <p:spPr>
          <a:xfrm>
            <a:off x="6195728" y="2061840"/>
            <a:ext cx="5527675" cy="469900"/>
          </a:xfrm>
          <a:prstGeom prst="rect">
            <a:avLst/>
          </a:prstGeom>
        </p:spPr>
        <p:txBody>
          <a:bodyPr/>
          <a:lstStyle>
            <a:lvl1pPr marL="0" indent="0">
              <a:buNone/>
              <a:defRPr sz="2400" b="1"/>
            </a:lvl1pPr>
          </a:lstStyle>
          <a:p>
            <a:pPr lvl="0"/>
            <a:r>
              <a:rPr lang="en-US"/>
              <a:t>A Native American operated non-profit:</a:t>
            </a:r>
          </a:p>
        </p:txBody>
      </p:sp>
      <p:sp>
        <p:nvSpPr>
          <p:cNvPr id="10" name="Content Placeholder 9">
            <a:extLst>
              <a:ext uri="{FF2B5EF4-FFF2-40B4-BE49-F238E27FC236}">
                <a16:creationId xmlns:a16="http://schemas.microsoft.com/office/drawing/2014/main" id="{D7415A72-BEF0-4528-B5AF-D9E375EFD22B}"/>
              </a:ext>
            </a:extLst>
          </p:cNvPr>
          <p:cNvSpPr>
            <a:spLocks noGrp="1"/>
          </p:cNvSpPr>
          <p:nvPr>
            <p:ph sz="quarter" idx="13" hasCustomPrompt="1"/>
          </p:nvPr>
        </p:nvSpPr>
        <p:spPr>
          <a:xfrm>
            <a:off x="6195728" y="2531697"/>
            <a:ext cx="5527675" cy="3171825"/>
          </a:xfrm>
          <a:prstGeom prst="rect">
            <a:avLst/>
          </a:prstGeom>
        </p:spPr>
        <p:txBody>
          <a:bodyPr/>
          <a:lstStyle>
            <a:lvl1pPr marL="0" indent="0">
              <a:buNone/>
              <a:defRPr sz="2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a:solidFill>
                  <a:schemeClr val="tx2">
                    <a:lumMod val="50000"/>
                  </a:schemeClr>
                </a:solidFill>
              </a:rPr>
              <a:t>Dedicated to providing free publication resources, comprehensive training, and technical assistance for Native nations and tribal justice systems in pursuit of our vision to empower Native communities to create and control their own institutions for the benefit of all community members, now, and for future generations.</a:t>
            </a:r>
          </a:p>
          <a:p>
            <a:pPr lvl="0"/>
            <a:endParaRPr lang="en-US"/>
          </a:p>
        </p:txBody>
      </p:sp>
    </p:spTree>
    <p:custDataLst>
      <p:tags r:id="rId1"/>
    </p:custDataLst>
    <p:extLst>
      <p:ext uri="{BB962C8B-B14F-4D97-AF65-F5344CB8AC3E}">
        <p14:creationId xmlns:p14="http://schemas.microsoft.com/office/powerpoint/2010/main" val="9373910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1">
    <p:spTree>
      <p:nvGrpSpPr>
        <p:cNvPr id="1" name=""/>
        <p:cNvGrpSpPr/>
        <p:nvPr/>
      </p:nvGrpSpPr>
      <p:grpSpPr>
        <a:xfrm>
          <a:off x="0" y="0"/>
          <a:ext cx="0" cy="0"/>
          <a:chOff x="0" y="0"/>
          <a:chExt cx="0" cy="0"/>
        </a:xfrm>
      </p:grpSpPr>
      <p:sp>
        <p:nvSpPr>
          <p:cNvPr id="2" name="Content Placeholder 5">
            <a:extLst>
              <a:ext uri="{FF2B5EF4-FFF2-40B4-BE49-F238E27FC236}">
                <a16:creationId xmlns:a16="http://schemas.microsoft.com/office/drawing/2014/main" id="{0BD5764A-6702-4236-B5AA-4638F3D78926}"/>
              </a:ext>
            </a:extLst>
          </p:cNvPr>
          <p:cNvSpPr>
            <a:spLocks noGrp="1"/>
          </p:cNvSpPr>
          <p:nvPr>
            <p:ph sz="quarter" idx="11" hasCustomPrompt="1"/>
          </p:nvPr>
        </p:nvSpPr>
        <p:spPr>
          <a:xfrm>
            <a:off x="6210384" y="1607315"/>
            <a:ext cx="5527675" cy="469857"/>
          </a:xfrm>
          <a:prstGeom prst="rect">
            <a:avLst/>
          </a:prstGeom>
        </p:spPr>
        <p:txBody>
          <a:bodyPr/>
          <a:lstStyle>
            <a:lvl1pPr marL="0" indent="0">
              <a:buNone/>
              <a:defRPr sz="3200" b="1" cap="small" baseline="0">
                <a:solidFill>
                  <a:schemeClr val="tx1">
                    <a:lumMod val="85000"/>
                    <a:lumOff val="15000"/>
                  </a:schemeClr>
                </a:solidFill>
              </a:defRPr>
            </a:lvl1pPr>
          </a:lstStyle>
          <a:p>
            <a:pPr lvl="0"/>
            <a:r>
              <a:rPr lang="en-US"/>
              <a:t>Click to Enter Title</a:t>
            </a:r>
          </a:p>
        </p:txBody>
      </p:sp>
      <p:sp>
        <p:nvSpPr>
          <p:cNvPr id="3" name="Content Placeholder 7">
            <a:extLst>
              <a:ext uri="{FF2B5EF4-FFF2-40B4-BE49-F238E27FC236}">
                <a16:creationId xmlns:a16="http://schemas.microsoft.com/office/drawing/2014/main" id="{64672169-F5D2-4659-9127-3B1518D43107}"/>
              </a:ext>
            </a:extLst>
          </p:cNvPr>
          <p:cNvSpPr>
            <a:spLocks noGrp="1"/>
          </p:cNvSpPr>
          <p:nvPr>
            <p:ph sz="quarter" idx="12" hasCustomPrompt="1"/>
          </p:nvPr>
        </p:nvSpPr>
        <p:spPr>
          <a:xfrm>
            <a:off x="6210300" y="2076413"/>
            <a:ext cx="5527675" cy="469900"/>
          </a:xfrm>
          <a:prstGeom prst="rect">
            <a:avLst/>
          </a:prstGeom>
        </p:spPr>
        <p:txBody>
          <a:bodyPr/>
          <a:lstStyle>
            <a:lvl1pPr marL="0" indent="0">
              <a:buNone/>
              <a:defRPr sz="2400" b="1"/>
            </a:lvl1pPr>
          </a:lstStyle>
          <a:p>
            <a:pPr lvl="0"/>
            <a:r>
              <a:rPr lang="en-US"/>
              <a:t>Click to enter subtitle:</a:t>
            </a:r>
          </a:p>
        </p:txBody>
      </p:sp>
      <p:sp>
        <p:nvSpPr>
          <p:cNvPr id="4" name="Content Placeholder 9">
            <a:extLst>
              <a:ext uri="{FF2B5EF4-FFF2-40B4-BE49-F238E27FC236}">
                <a16:creationId xmlns:a16="http://schemas.microsoft.com/office/drawing/2014/main" id="{16B22114-9B7C-42A4-B071-268CA1C33662}"/>
              </a:ext>
            </a:extLst>
          </p:cNvPr>
          <p:cNvSpPr>
            <a:spLocks noGrp="1"/>
          </p:cNvSpPr>
          <p:nvPr>
            <p:ph sz="quarter" idx="13" hasCustomPrompt="1"/>
          </p:nvPr>
        </p:nvSpPr>
        <p:spPr>
          <a:xfrm>
            <a:off x="6210300" y="2546270"/>
            <a:ext cx="5527675" cy="3171825"/>
          </a:xfrm>
          <a:prstGeom prst="rect">
            <a:avLst/>
          </a:prstGeom>
        </p:spPr>
        <p:txBody>
          <a:bodyPr/>
          <a:lstStyle>
            <a:lvl1pPr marL="0" indent="0">
              <a:buNone/>
              <a:defRPr sz="2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a:solidFill>
                  <a:schemeClr val="tx2">
                    <a:lumMod val="50000"/>
                  </a:schemeClr>
                </a:solidFill>
              </a:rPr>
              <a:t>Click to enter content.</a:t>
            </a:r>
          </a:p>
          <a:p>
            <a:pPr lvl="0"/>
            <a:endParaRPr lang="en-US"/>
          </a:p>
        </p:txBody>
      </p:sp>
    </p:spTree>
    <p:custDataLst>
      <p:tags r:id="rId1"/>
    </p:custDataLst>
    <p:extLst>
      <p:ext uri="{BB962C8B-B14F-4D97-AF65-F5344CB8AC3E}">
        <p14:creationId xmlns:p14="http://schemas.microsoft.com/office/powerpoint/2010/main" val="4156101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0E379-BCFC-4476-BD15-4D2F18BEACD6}"/>
              </a:ext>
            </a:extLst>
          </p:cNvPr>
          <p:cNvSpPr>
            <a:spLocks noGrp="1"/>
          </p:cNvSpPr>
          <p:nvPr>
            <p:ph type="title" hasCustomPrompt="1"/>
          </p:nvPr>
        </p:nvSpPr>
        <p:spPr>
          <a:xfrm>
            <a:off x="587347" y="365126"/>
            <a:ext cx="10515600" cy="427894"/>
          </a:xfrm>
          <a:prstGeom prst="rect">
            <a:avLst/>
          </a:prstGeom>
        </p:spPr>
        <p:txBody>
          <a:bodyPr/>
          <a:lstStyle>
            <a:lvl1pPr>
              <a:defRPr sz="3200" cap="small" baseline="0">
                <a:solidFill>
                  <a:schemeClr val="bg1"/>
                </a:solidFill>
                <a:latin typeface="+mn-lt"/>
              </a:defRPr>
            </a:lvl1pPr>
          </a:lstStyle>
          <a:p>
            <a:r>
              <a:rPr lang="en-US"/>
              <a:t>Click to Enter Title</a:t>
            </a:r>
          </a:p>
        </p:txBody>
      </p:sp>
      <p:sp>
        <p:nvSpPr>
          <p:cNvPr id="4" name="Content Placeholder 3">
            <a:extLst>
              <a:ext uri="{FF2B5EF4-FFF2-40B4-BE49-F238E27FC236}">
                <a16:creationId xmlns:a16="http://schemas.microsoft.com/office/drawing/2014/main" id="{5AEE2428-8FCB-4812-9039-D2D53E548E11}"/>
              </a:ext>
            </a:extLst>
          </p:cNvPr>
          <p:cNvSpPr>
            <a:spLocks noGrp="1"/>
          </p:cNvSpPr>
          <p:nvPr>
            <p:ph sz="quarter" idx="10" hasCustomPrompt="1"/>
          </p:nvPr>
        </p:nvSpPr>
        <p:spPr>
          <a:xfrm>
            <a:off x="587347" y="1083645"/>
            <a:ext cx="10653712" cy="1219200"/>
          </a:xfrm>
          <a:prstGeom prst="rect">
            <a:avLst/>
          </a:prstGeom>
        </p:spPr>
        <p:txBody>
          <a:bodyPr/>
          <a:lstStyle>
            <a:lvl1pPr marL="0" indent="0">
              <a:buNone/>
              <a:defRPr sz="2000">
                <a:solidFill>
                  <a:schemeClr val="tx1">
                    <a:lumMod val="85000"/>
                    <a:lumOff val="15000"/>
                  </a:schemeClr>
                </a:solidFill>
              </a:defRPr>
            </a:lvl1pPr>
          </a:lstStyle>
          <a:p>
            <a:pPr lvl="0"/>
            <a:r>
              <a:rPr lang="en-US"/>
              <a:t>Click to enter text.</a:t>
            </a:r>
          </a:p>
        </p:txBody>
      </p:sp>
      <p:sp>
        <p:nvSpPr>
          <p:cNvPr id="6" name="Text Placeholder 5">
            <a:extLst>
              <a:ext uri="{FF2B5EF4-FFF2-40B4-BE49-F238E27FC236}">
                <a16:creationId xmlns:a16="http://schemas.microsoft.com/office/drawing/2014/main" id="{EC4DB8E2-EF03-4572-8981-9DACB663F8CE}"/>
              </a:ext>
            </a:extLst>
          </p:cNvPr>
          <p:cNvSpPr>
            <a:spLocks noGrp="1"/>
          </p:cNvSpPr>
          <p:nvPr>
            <p:ph type="body" sz="quarter" idx="11" hasCustomPrompt="1"/>
          </p:nvPr>
        </p:nvSpPr>
        <p:spPr>
          <a:xfrm>
            <a:off x="559024" y="2479774"/>
            <a:ext cx="9863138" cy="715962"/>
          </a:xfrm>
          <a:prstGeom prst="rect">
            <a:avLst/>
          </a:prstGeom>
        </p:spPr>
        <p:txBody>
          <a:bodyPr/>
          <a:lstStyle>
            <a:lvl1pPr marL="0" indent="0">
              <a:buNone/>
              <a:defRPr sz="2000">
                <a:solidFill>
                  <a:schemeClr val="tx1">
                    <a:lumMod val="85000"/>
                    <a:lumOff val="15000"/>
                  </a:schemeClr>
                </a:solidFill>
              </a:defRPr>
            </a:lvl1pPr>
          </a:lstStyle>
          <a:p>
            <a:pPr lvl="0"/>
            <a:r>
              <a:rPr lang="en-US"/>
              <a:t>Click to enter text.</a:t>
            </a:r>
          </a:p>
        </p:txBody>
      </p:sp>
      <p:sp>
        <p:nvSpPr>
          <p:cNvPr id="7" name="Text Placeholder 5">
            <a:extLst>
              <a:ext uri="{FF2B5EF4-FFF2-40B4-BE49-F238E27FC236}">
                <a16:creationId xmlns:a16="http://schemas.microsoft.com/office/drawing/2014/main" id="{54A98DD7-AD93-4C0E-B644-B5E91F8A25FB}"/>
              </a:ext>
            </a:extLst>
          </p:cNvPr>
          <p:cNvSpPr>
            <a:spLocks noGrp="1"/>
          </p:cNvSpPr>
          <p:nvPr>
            <p:ph type="body" sz="quarter" idx="12" hasCustomPrompt="1"/>
          </p:nvPr>
        </p:nvSpPr>
        <p:spPr>
          <a:xfrm>
            <a:off x="559024" y="3465654"/>
            <a:ext cx="9863138" cy="715962"/>
          </a:xfrm>
          <a:prstGeom prst="rect">
            <a:avLst/>
          </a:prstGeom>
        </p:spPr>
        <p:txBody>
          <a:bodyPr/>
          <a:lstStyle>
            <a:lvl1pPr marL="0" indent="0">
              <a:buNone/>
              <a:defRPr sz="2000">
                <a:solidFill>
                  <a:schemeClr val="tx1">
                    <a:lumMod val="85000"/>
                    <a:lumOff val="15000"/>
                  </a:schemeClr>
                </a:solidFill>
              </a:defRPr>
            </a:lvl1pPr>
          </a:lstStyle>
          <a:p>
            <a:pPr lvl="0"/>
            <a:r>
              <a:rPr lang="en-US"/>
              <a:t>Click to enter text.</a:t>
            </a:r>
          </a:p>
        </p:txBody>
      </p:sp>
      <p:sp>
        <p:nvSpPr>
          <p:cNvPr id="8" name="Text Placeholder 5">
            <a:extLst>
              <a:ext uri="{FF2B5EF4-FFF2-40B4-BE49-F238E27FC236}">
                <a16:creationId xmlns:a16="http://schemas.microsoft.com/office/drawing/2014/main" id="{8886B516-06B9-48D3-A64C-345E325FB85A}"/>
              </a:ext>
            </a:extLst>
          </p:cNvPr>
          <p:cNvSpPr>
            <a:spLocks noGrp="1"/>
          </p:cNvSpPr>
          <p:nvPr>
            <p:ph type="body" sz="quarter" idx="13" hasCustomPrompt="1"/>
          </p:nvPr>
        </p:nvSpPr>
        <p:spPr>
          <a:xfrm>
            <a:off x="559024" y="4451533"/>
            <a:ext cx="11222979" cy="1219199"/>
          </a:xfrm>
          <a:prstGeom prst="rect">
            <a:avLst/>
          </a:prstGeom>
        </p:spPr>
        <p:txBody>
          <a:bodyPr/>
          <a:lstStyle>
            <a:lvl1pPr marL="0" indent="0">
              <a:buNone/>
              <a:defRPr sz="2000">
                <a:solidFill>
                  <a:schemeClr val="tx1">
                    <a:lumMod val="85000"/>
                    <a:lumOff val="15000"/>
                  </a:schemeClr>
                </a:solidFill>
              </a:defRPr>
            </a:lvl1pPr>
          </a:lstStyle>
          <a:p>
            <a:pPr lvl="0"/>
            <a:r>
              <a:rPr lang="en-US"/>
              <a:t>Click to enter text.</a:t>
            </a:r>
          </a:p>
        </p:txBody>
      </p:sp>
    </p:spTree>
    <p:custDataLst>
      <p:tags r:id="rId1"/>
    </p:custDataLst>
    <p:extLst>
      <p:ext uri="{BB962C8B-B14F-4D97-AF65-F5344CB8AC3E}">
        <p14:creationId xmlns:p14="http://schemas.microsoft.com/office/powerpoint/2010/main" val="6254010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2-a">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7C96732-4E96-46FA-8C73-824C3795CA73}"/>
              </a:ext>
            </a:extLst>
          </p:cNvPr>
          <p:cNvSpPr>
            <a:spLocks noGrp="1"/>
          </p:cNvSpPr>
          <p:nvPr>
            <p:ph type="title" hasCustomPrompt="1"/>
          </p:nvPr>
        </p:nvSpPr>
        <p:spPr>
          <a:xfrm>
            <a:off x="587347" y="365126"/>
            <a:ext cx="10515600" cy="427894"/>
          </a:xfrm>
          <a:prstGeom prst="rect">
            <a:avLst/>
          </a:prstGeom>
        </p:spPr>
        <p:txBody>
          <a:bodyPr/>
          <a:lstStyle>
            <a:lvl1pPr>
              <a:defRPr sz="3200" cap="small" baseline="0">
                <a:solidFill>
                  <a:schemeClr val="bg1"/>
                </a:solidFill>
                <a:latin typeface="+mn-lt"/>
              </a:defRPr>
            </a:lvl1pPr>
          </a:lstStyle>
          <a:p>
            <a:r>
              <a:rPr lang="en-US"/>
              <a:t>Click to Enter Title</a:t>
            </a:r>
          </a:p>
        </p:txBody>
      </p:sp>
      <p:sp>
        <p:nvSpPr>
          <p:cNvPr id="4" name="Content Placeholder 3">
            <a:extLst>
              <a:ext uri="{FF2B5EF4-FFF2-40B4-BE49-F238E27FC236}">
                <a16:creationId xmlns:a16="http://schemas.microsoft.com/office/drawing/2014/main" id="{04B88A1F-BF8B-4C26-9431-A36BFE3CAE9C}"/>
              </a:ext>
            </a:extLst>
          </p:cNvPr>
          <p:cNvSpPr>
            <a:spLocks noGrp="1"/>
          </p:cNvSpPr>
          <p:nvPr>
            <p:ph sz="quarter" idx="10" hasCustomPrompt="1"/>
          </p:nvPr>
        </p:nvSpPr>
        <p:spPr>
          <a:xfrm>
            <a:off x="587347" y="1370912"/>
            <a:ext cx="10653712" cy="1219200"/>
          </a:xfrm>
          <a:prstGeom prst="rect">
            <a:avLst/>
          </a:prstGeom>
        </p:spPr>
        <p:txBody>
          <a:bodyPr/>
          <a:lstStyle>
            <a:lvl1pPr marL="0" indent="0">
              <a:buNone/>
              <a:defRPr sz="2000">
                <a:solidFill>
                  <a:schemeClr val="tx1">
                    <a:lumMod val="85000"/>
                    <a:lumOff val="15000"/>
                  </a:schemeClr>
                </a:solidFill>
              </a:defRPr>
            </a:lvl1pPr>
          </a:lstStyle>
          <a:p>
            <a:pPr lvl="0"/>
            <a:r>
              <a:rPr lang="en-US"/>
              <a:t>Click to enter text.</a:t>
            </a:r>
          </a:p>
        </p:txBody>
      </p:sp>
      <p:sp>
        <p:nvSpPr>
          <p:cNvPr id="7" name="Text Placeholder 5">
            <a:extLst>
              <a:ext uri="{FF2B5EF4-FFF2-40B4-BE49-F238E27FC236}">
                <a16:creationId xmlns:a16="http://schemas.microsoft.com/office/drawing/2014/main" id="{DAE41CD7-479B-406A-8370-03B577024A64}"/>
              </a:ext>
            </a:extLst>
          </p:cNvPr>
          <p:cNvSpPr>
            <a:spLocks noGrp="1"/>
          </p:cNvSpPr>
          <p:nvPr>
            <p:ph type="body" sz="quarter" idx="13" hasCustomPrompt="1"/>
          </p:nvPr>
        </p:nvSpPr>
        <p:spPr>
          <a:xfrm>
            <a:off x="559024" y="2960955"/>
            <a:ext cx="11222979" cy="2344785"/>
          </a:xfrm>
          <a:prstGeom prst="rect">
            <a:avLst/>
          </a:prstGeom>
        </p:spPr>
        <p:txBody>
          <a:bodyPr/>
          <a:lstStyle>
            <a:lvl1pPr marL="0" indent="0">
              <a:buNone/>
              <a:defRPr sz="2000"/>
            </a:lvl1pPr>
          </a:lstStyle>
          <a:p>
            <a:pPr lvl="0"/>
            <a:r>
              <a:rPr lang="en-US"/>
              <a:t>Click to enter text.</a:t>
            </a:r>
          </a:p>
        </p:txBody>
      </p:sp>
      <p:grpSp>
        <p:nvGrpSpPr>
          <p:cNvPr id="11" name="Group 10">
            <a:extLst>
              <a:ext uri="{FF2B5EF4-FFF2-40B4-BE49-F238E27FC236}">
                <a16:creationId xmlns:a16="http://schemas.microsoft.com/office/drawing/2014/main" id="{861E9D05-481D-44D5-9C94-59B610AE8D72}"/>
              </a:ext>
            </a:extLst>
          </p:cNvPr>
          <p:cNvGrpSpPr/>
          <p:nvPr userDrawn="1"/>
        </p:nvGrpSpPr>
        <p:grpSpPr>
          <a:xfrm>
            <a:off x="309762" y="1057707"/>
            <a:ext cx="563310" cy="4580641"/>
            <a:chOff x="309762" y="1057707"/>
            <a:chExt cx="563310" cy="4580641"/>
          </a:xfrm>
        </p:grpSpPr>
        <p:pic>
          <p:nvPicPr>
            <p:cNvPr id="12" name="Picture 11">
              <a:extLst>
                <a:ext uri="{FF2B5EF4-FFF2-40B4-BE49-F238E27FC236}">
                  <a16:creationId xmlns:a16="http://schemas.microsoft.com/office/drawing/2014/main" id="{4B5630F9-FE9A-4E12-B52F-77AFADF4C3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rot="5400000">
              <a:off x="365839" y="1055472"/>
              <a:ext cx="504998" cy="509468"/>
            </a:xfrm>
            <a:prstGeom prst="rect">
              <a:avLst/>
            </a:prstGeom>
          </p:spPr>
        </p:pic>
        <p:pic>
          <p:nvPicPr>
            <p:cNvPr id="19" name="Picture 18">
              <a:extLst>
                <a:ext uri="{FF2B5EF4-FFF2-40B4-BE49-F238E27FC236}">
                  <a16:creationId xmlns:a16="http://schemas.microsoft.com/office/drawing/2014/main" id="{30A03609-C14F-4F32-AC23-1690654C3A9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09762" y="5128880"/>
              <a:ext cx="504998" cy="509468"/>
            </a:xfrm>
            <a:prstGeom prst="rect">
              <a:avLst/>
            </a:prstGeom>
          </p:spPr>
        </p:pic>
      </p:grpSp>
      <p:grpSp>
        <p:nvGrpSpPr>
          <p:cNvPr id="20" name="Group 19">
            <a:extLst>
              <a:ext uri="{FF2B5EF4-FFF2-40B4-BE49-F238E27FC236}">
                <a16:creationId xmlns:a16="http://schemas.microsoft.com/office/drawing/2014/main" id="{CB642655-8E18-431A-B32E-F8D4E45E009B}"/>
              </a:ext>
            </a:extLst>
          </p:cNvPr>
          <p:cNvGrpSpPr/>
          <p:nvPr userDrawn="1"/>
        </p:nvGrpSpPr>
        <p:grpSpPr>
          <a:xfrm rot="10800000">
            <a:off x="11080634" y="1022001"/>
            <a:ext cx="563310" cy="4757502"/>
            <a:chOff x="309762" y="880846"/>
            <a:chExt cx="563310" cy="4757502"/>
          </a:xfrm>
        </p:grpSpPr>
        <p:pic>
          <p:nvPicPr>
            <p:cNvPr id="21" name="Picture 20">
              <a:extLst>
                <a:ext uri="{FF2B5EF4-FFF2-40B4-BE49-F238E27FC236}">
                  <a16:creationId xmlns:a16="http://schemas.microsoft.com/office/drawing/2014/main" id="{8A9DA9CF-E3ED-400F-887D-FAE889547AA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rot="5400000">
              <a:off x="365839" y="878611"/>
              <a:ext cx="504998" cy="509468"/>
            </a:xfrm>
            <a:prstGeom prst="rect">
              <a:avLst/>
            </a:prstGeom>
          </p:spPr>
        </p:pic>
        <p:pic>
          <p:nvPicPr>
            <p:cNvPr id="22" name="Picture 21">
              <a:extLst>
                <a:ext uri="{FF2B5EF4-FFF2-40B4-BE49-F238E27FC236}">
                  <a16:creationId xmlns:a16="http://schemas.microsoft.com/office/drawing/2014/main" id="{A58FF21A-5F03-41A8-B89D-55218E08948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09762" y="5128880"/>
              <a:ext cx="504998" cy="509468"/>
            </a:xfrm>
            <a:prstGeom prst="rect">
              <a:avLst/>
            </a:prstGeom>
          </p:spPr>
        </p:pic>
      </p:grpSp>
    </p:spTree>
    <p:custDataLst>
      <p:tags r:id="rId1"/>
    </p:custDataLst>
    <p:extLst>
      <p:ext uri="{BB962C8B-B14F-4D97-AF65-F5344CB8AC3E}">
        <p14:creationId xmlns:p14="http://schemas.microsoft.com/office/powerpoint/2010/main" val="2563853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2-b">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33295CBF-05E7-46E9-88F7-22012B3B68DE}"/>
              </a:ext>
            </a:extLst>
          </p:cNvPr>
          <p:cNvSpPr>
            <a:spLocks noGrp="1"/>
          </p:cNvSpPr>
          <p:nvPr>
            <p:ph sz="quarter" idx="10" hasCustomPrompt="1"/>
          </p:nvPr>
        </p:nvSpPr>
        <p:spPr>
          <a:xfrm>
            <a:off x="587347" y="1370912"/>
            <a:ext cx="4838363" cy="1219200"/>
          </a:xfrm>
          <a:prstGeom prst="rect">
            <a:avLst/>
          </a:prstGeom>
        </p:spPr>
        <p:txBody>
          <a:bodyPr/>
          <a:lstStyle>
            <a:lvl1pPr marL="0" indent="0">
              <a:buNone/>
              <a:defRPr sz="2000">
                <a:solidFill>
                  <a:schemeClr val="tx1">
                    <a:lumMod val="85000"/>
                    <a:lumOff val="15000"/>
                  </a:schemeClr>
                </a:solidFill>
              </a:defRPr>
            </a:lvl1pPr>
          </a:lstStyle>
          <a:p>
            <a:pPr lvl="0"/>
            <a:r>
              <a:rPr lang="en-US"/>
              <a:t>Click to enter text.</a:t>
            </a:r>
          </a:p>
        </p:txBody>
      </p:sp>
      <p:sp>
        <p:nvSpPr>
          <p:cNvPr id="11" name="Title 1">
            <a:extLst>
              <a:ext uri="{FF2B5EF4-FFF2-40B4-BE49-F238E27FC236}">
                <a16:creationId xmlns:a16="http://schemas.microsoft.com/office/drawing/2014/main" id="{4BBB5B55-5665-4B60-8B9C-10D34BCEC43F}"/>
              </a:ext>
            </a:extLst>
          </p:cNvPr>
          <p:cNvSpPr>
            <a:spLocks noGrp="1"/>
          </p:cNvSpPr>
          <p:nvPr>
            <p:ph type="title" hasCustomPrompt="1"/>
          </p:nvPr>
        </p:nvSpPr>
        <p:spPr>
          <a:xfrm>
            <a:off x="587347" y="365126"/>
            <a:ext cx="6019800" cy="427894"/>
          </a:xfrm>
          <a:prstGeom prst="rect">
            <a:avLst/>
          </a:prstGeom>
        </p:spPr>
        <p:txBody>
          <a:bodyPr/>
          <a:lstStyle>
            <a:lvl1pPr>
              <a:defRPr sz="3200" cap="small" baseline="0">
                <a:solidFill>
                  <a:schemeClr val="bg1"/>
                </a:solidFill>
                <a:latin typeface="+mn-lt"/>
              </a:defRPr>
            </a:lvl1pPr>
          </a:lstStyle>
          <a:p>
            <a:r>
              <a:rPr lang="en-US"/>
              <a:t>Click to Enter Title</a:t>
            </a:r>
          </a:p>
        </p:txBody>
      </p:sp>
      <p:sp>
        <p:nvSpPr>
          <p:cNvPr id="13" name="Content Placeholder 12">
            <a:extLst>
              <a:ext uri="{FF2B5EF4-FFF2-40B4-BE49-F238E27FC236}">
                <a16:creationId xmlns:a16="http://schemas.microsoft.com/office/drawing/2014/main" id="{0480B2C3-50C2-4CE5-82D8-F36B03EBB4D0}"/>
              </a:ext>
            </a:extLst>
          </p:cNvPr>
          <p:cNvSpPr>
            <a:spLocks noGrp="1"/>
          </p:cNvSpPr>
          <p:nvPr>
            <p:ph sz="quarter" idx="11" hasCustomPrompt="1"/>
          </p:nvPr>
        </p:nvSpPr>
        <p:spPr>
          <a:xfrm>
            <a:off x="5656263" y="1371601"/>
            <a:ext cx="5656262" cy="360096"/>
          </a:xfrm>
          <a:prstGeom prst="rect">
            <a:avLst/>
          </a:prstGeom>
        </p:spPr>
        <p:txBody>
          <a:bodyPr/>
          <a:lstStyle>
            <a:lvl1pPr marL="0" indent="0">
              <a:buNone/>
              <a:defRPr sz="2000" b="1">
                <a:solidFill>
                  <a:schemeClr val="tx1">
                    <a:lumMod val="85000"/>
                    <a:lumOff val="15000"/>
                  </a:schemeClr>
                </a:solidFill>
              </a:defRPr>
            </a:lvl1pPr>
            <a:lvl2pPr>
              <a:buClr>
                <a:srgbClr val="009E9A"/>
              </a:buClr>
              <a:defRPr sz="2000"/>
            </a:lvl2pPr>
          </a:lstStyle>
          <a:p>
            <a:pPr lvl="0"/>
            <a:r>
              <a:rPr lang="en-US"/>
              <a:t>Click to edit content title</a:t>
            </a:r>
          </a:p>
        </p:txBody>
      </p:sp>
      <p:sp>
        <p:nvSpPr>
          <p:cNvPr id="15" name="Text Placeholder 14">
            <a:extLst>
              <a:ext uri="{FF2B5EF4-FFF2-40B4-BE49-F238E27FC236}">
                <a16:creationId xmlns:a16="http://schemas.microsoft.com/office/drawing/2014/main" id="{55D64BBC-0B0A-498C-8E8C-80BC944B0796}"/>
              </a:ext>
            </a:extLst>
          </p:cNvPr>
          <p:cNvSpPr>
            <a:spLocks noGrp="1"/>
          </p:cNvSpPr>
          <p:nvPr>
            <p:ph type="body" sz="quarter" idx="12"/>
          </p:nvPr>
        </p:nvSpPr>
        <p:spPr>
          <a:xfrm>
            <a:off x="5656263" y="1812925"/>
            <a:ext cx="5713412" cy="3625850"/>
          </a:xfrm>
          <a:prstGeom prst="rect">
            <a:avLst/>
          </a:prstGeom>
        </p:spPr>
        <p:txBody>
          <a:bodyPr/>
          <a:lstStyle>
            <a:lvl1pPr>
              <a:buClr>
                <a:srgbClr val="009E9A"/>
              </a:buClr>
              <a:defRPr sz="2000">
                <a:solidFill>
                  <a:schemeClr val="tx1">
                    <a:lumMod val="85000"/>
                    <a:lumOff val="15000"/>
                  </a:schemeClr>
                </a:solidFill>
              </a:defRPr>
            </a:lvl1pPr>
          </a:lstStyle>
          <a:p>
            <a:pPr lvl="0"/>
            <a:r>
              <a:rPr lang="en-US"/>
              <a:t>Click to edit Master text styles</a:t>
            </a:r>
          </a:p>
        </p:txBody>
      </p:sp>
      <p:grpSp>
        <p:nvGrpSpPr>
          <p:cNvPr id="12" name="Group 11">
            <a:extLst>
              <a:ext uri="{FF2B5EF4-FFF2-40B4-BE49-F238E27FC236}">
                <a16:creationId xmlns:a16="http://schemas.microsoft.com/office/drawing/2014/main" id="{047C1464-ADD3-4965-818C-37ECA7D547EE}"/>
              </a:ext>
            </a:extLst>
          </p:cNvPr>
          <p:cNvGrpSpPr/>
          <p:nvPr userDrawn="1"/>
        </p:nvGrpSpPr>
        <p:grpSpPr>
          <a:xfrm>
            <a:off x="309762" y="1057707"/>
            <a:ext cx="563310" cy="4580641"/>
            <a:chOff x="309762" y="1057707"/>
            <a:chExt cx="563310" cy="4580641"/>
          </a:xfrm>
        </p:grpSpPr>
        <p:pic>
          <p:nvPicPr>
            <p:cNvPr id="14" name="Picture 13">
              <a:extLst>
                <a:ext uri="{FF2B5EF4-FFF2-40B4-BE49-F238E27FC236}">
                  <a16:creationId xmlns:a16="http://schemas.microsoft.com/office/drawing/2014/main" id="{3D97F030-5A71-4F42-84A5-8C8D2887F77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rot="5400000">
              <a:off x="365839" y="1055472"/>
              <a:ext cx="504998" cy="509468"/>
            </a:xfrm>
            <a:prstGeom prst="rect">
              <a:avLst/>
            </a:prstGeom>
          </p:spPr>
        </p:pic>
        <p:pic>
          <p:nvPicPr>
            <p:cNvPr id="16" name="Picture 15">
              <a:extLst>
                <a:ext uri="{FF2B5EF4-FFF2-40B4-BE49-F238E27FC236}">
                  <a16:creationId xmlns:a16="http://schemas.microsoft.com/office/drawing/2014/main" id="{D44BC443-54B7-43DB-98B1-9DAC3B48338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09762" y="5128880"/>
              <a:ext cx="504998" cy="509468"/>
            </a:xfrm>
            <a:prstGeom prst="rect">
              <a:avLst/>
            </a:prstGeom>
          </p:spPr>
        </p:pic>
      </p:grpSp>
      <p:grpSp>
        <p:nvGrpSpPr>
          <p:cNvPr id="17" name="Group 16">
            <a:extLst>
              <a:ext uri="{FF2B5EF4-FFF2-40B4-BE49-F238E27FC236}">
                <a16:creationId xmlns:a16="http://schemas.microsoft.com/office/drawing/2014/main" id="{3D149B78-85F8-421D-A848-33BB67ABF088}"/>
              </a:ext>
            </a:extLst>
          </p:cNvPr>
          <p:cNvGrpSpPr/>
          <p:nvPr userDrawn="1"/>
        </p:nvGrpSpPr>
        <p:grpSpPr>
          <a:xfrm rot="10800000">
            <a:off x="11080634" y="1022001"/>
            <a:ext cx="563310" cy="4757502"/>
            <a:chOff x="309762" y="880846"/>
            <a:chExt cx="563310" cy="4757502"/>
          </a:xfrm>
        </p:grpSpPr>
        <p:pic>
          <p:nvPicPr>
            <p:cNvPr id="18" name="Picture 17">
              <a:extLst>
                <a:ext uri="{FF2B5EF4-FFF2-40B4-BE49-F238E27FC236}">
                  <a16:creationId xmlns:a16="http://schemas.microsoft.com/office/drawing/2014/main" id="{99DD201D-33CF-429A-9307-33224564435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rot="5400000">
              <a:off x="365839" y="878611"/>
              <a:ext cx="504998" cy="509468"/>
            </a:xfrm>
            <a:prstGeom prst="rect">
              <a:avLst/>
            </a:prstGeom>
          </p:spPr>
        </p:pic>
        <p:pic>
          <p:nvPicPr>
            <p:cNvPr id="19" name="Picture 18">
              <a:extLst>
                <a:ext uri="{FF2B5EF4-FFF2-40B4-BE49-F238E27FC236}">
                  <a16:creationId xmlns:a16="http://schemas.microsoft.com/office/drawing/2014/main" id="{FD66A230-EBDB-464E-B757-1BE43ADE6A3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09762" y="5128880"/>
              <a:ext cx="504998" cy="509468"/>
            </a:xfrm>
            <a:prstGeom prst="rect">
              <a:avLst/>
            </a:prstGeom>
          </p:spPr>
        </p:pic>
      </p:grpSp>
    </p:spTree>
    <p:custDataLst>
      <p:tags r:id="rId1"/>
    </p:custDataLst>
    <p:extLst>
      <p:ext uri="{BB962C8B-B14F-4D97-AF65-F5344CB8AC3E}">
        <p14:creationId xmlns:p14="http://schemas.microsoft.com/office/powerpoint/2010/main" val="4152863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3DF11-DC15-495E-B355-979EB03FA886}"/>
              </a:ext>
            </a:extLst>
          </p:cNvPr>
          <p:cNvSpPr>
            <a:spLocks noGrp="1"/>
          </p:cNvSpPr>
          <p:nvPr>
            <p:ph type="ctrTitle" hasCustomPrompt="1"/>
          </p:nvPr>
        </p:nvSpPr>
        <p:spPr>
          <a:xfrm>
            <a:off x="733555" y="255203"/>
            <a:ext cx="9144000" cy="942256"/>
          </a:xfrm>
          <a:prstGeom prst="rect">
            <a:avLst/>
          </a:prstGeom>
        </p:spPr>
        <p:txBody>
          <a:bodyPr anchor="b"/>
          <a:lstStyle>
            <a:lvl1pPr algn="l">
              <a:defRPr sz="5400" cap="small" baseline="0">
                <a:latin typeface="+mn-lt"/>
              </a:defRPr>
            </a:lvl1pPr>
          </a:lstStyle>
          <a:p>
            <a:r>
              <a:rPr lang="en-US"/>
              <a:t>Click to Enter Title</a:t>
            </a:r>
          </a:p>
        </p:txBody>
      </p:sp>
      <p:sp>
        <p:nvSpPr>
          <p:cNvPr id="3" name="Subtitle 2">
            <a:extLst>
              <a:ext uri="{FF2B5EF4-FFF2-40B4-BE49-F238E27FC236}">
                <a16:creationId xmlns:a16="http://schemas.microsoft.com/office/drawing/2014/main" id="{9718266D-ACDD-4ADB-B8BB-272BA6E9A4D7}"/>
              </a:ext>
            </a:extLst>
          </p:cNvPr>
          <p:cNvSpPr>
            <a:spLocks noGrp="1"/>
          </p:cNvSpPr>
          <p:nvPr>
            <p:ph type="subTitle" idx="1" hasCustomPrompt="1"/>
          </p:nvPr>
        </p:nvSpPr>
        <p:spPr>
          <a:xfrm>
            <a:off x="733555" y="1633672"/>
            <a:ext cx="9144000" cy="1655762"/>
          </a:xfrm>
          <a:prstGeom prst="rect">
            <a:avLst/>
          </a:prstGeom>
        </p:spPr>
        <p:txBody>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enter content.</a:t>
            </a:r>
          </a:p>
        </p:txBody>
      </p:sp>
    </p:spTree>
    <p:custDataLst>
      <p:tags r:id="rId1"/>
    </p:custDataLst>
    <p:extLst>
      <p:ext uri="{BB962C8B-B14F-4D97-AF65-F5344CB8AC3E}">
        <p14:creationId xmlns:p14="http://schemas.microsoft.com/office/powerpoint/2010/main" val="3087836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content slide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3DF11-DC15-495E-B355-979EB03FA886}"/>
              </a:ext>
            </a:extLst>
          </p:cNvPr>
          <p:cNvSpPr>
            <a:spLocks noGrp="1"/>
          </p:cNvSpPr>
          <p:nvPr>
            <p:ph type="ctrTitle" hasCustomPrompt="1"/>
          </p:nvPr>
        </p:nvSpPr>
        <p:spPr>
          <a:xfrm>
            <a:off x="733555" y="255203"/>
            <a:ext cx="9144000" cy="942256"/>
          </a:xfrm>
          <a:prstGeom prst="rect">
            <a:avLst/>
          </a:prstGeom>
        </p:spPr>
        <p:txBody>
          <a:bodyPr anchor="b"/>
          <a:lstStyle>
            <a:lvl1pPr algn="l">
              <a:defRPr sz="5400" cap="small" baseline="0">
                <a:latin typeface="+mn-lt"/>
              </a:defRPr>
            </a:lvl1pPr>
          </a:lstStyle>
          <a:p>
            <a:r>
              <a:rPr lang="en-US"/>
              <a:t>Click to Enter Title</a:t>
            </a:r>
          </a:p>
        </p:txBody>
      </p:sp>
      <p:sp>
        <p:nvSpPr>
          <p:cNvPr id="3" name="Subtitle 2">
            <a:extLst>
              <a:ext uri="{FF2B5EF4-FFF2-40B4-BE49-F238E27FC236}">
                <a16:creationId xmlns:a16="http://schemas.microsoft.com/office/drawing/2014/main" id="{9718266D-ACDD-4ADB-B8BB-272BA6E9A4D7}"/>
              </a:ext>
            </a:extLst>
          </p:cNvPr>
          <p:cNvSpPr>
            <a:spLocks noGrp="1"/>
          </p:cNvSpPr>
          <p:nvPr>
            <p:ph type="subTitle" idx="1" hasCustomPrompt="1"/>
          </p:nvPr>
        </p:nvSpPr>
        <p:spPr>
          <a:xfrm>
            <a:off x="733555" y="1633672"/>
            <a:ext cx="9144000" cy="1655762"/>
          </a:xfrm>
          <a:prstGeom prst="rect">
            <a:avLst/>
          </a:prstGeom>
        </p:spPr>
        <p:txBody>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enter content.</a:t>
            </a:r>
          </a:p>
        </p:txBody>
      </p:sp>
    </p:spTree>
    <p:custDataLst>
      <p:tags r:id="rId1"/>
    </p:custDataLst>
    <p:extLst>
      <p:ext uri="{BB962C8B-B14F-4D97-AF65-F5344CB8AC3E}">
        <p14:creationId xmlns:p14="http://schemas.microsoft.com/office/powerpoint/2010/main" val="327633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D0CBB49-D7FB-42ED-A08D-FF80125854E0}"/>
              </a:ext>
            </a:extLst>
          </p:cNvPr>
          <p:cNvSpPr>
            <a:spLocks noGrp="1"/>
          </p:cNvSpPr>
          <p:nvPr>
            <p:ph type="ctrTitle" hasCustomPrompt="1"/>
          </p:nvPr>
        </p:nvSpPr>
        <p:spPr>
          <a:xfrm>
            <a:off x="733555" y="255203"/>
            <a:ext cx="9144000" cy="942256"/>
          </a:xfrm>
          <a:prstGeom prst="rect">
            <a:avLst/>
          </a:prstGeom>
        </p:spPr>
        <p:txBody>
          <a:bodyPr anchor="b"/>
          <a:lstStyle>
            <a:lvl1pPr algn="l">
              <a:defRPr sz="5400" cap="small" baseline="0">
                <a:latin typeface="+mn-lt"/>
              </a:defRPr>
            </a:lvl1pPr>
          </a:lstStyle>
          <a:p>
            <a:r>
              <a:rPr lang="en-US"/>
              <a:t>Click to Enter Title</a:t>
            </a:r>
          </a:p>
        </p:txBody>
      </p:sp>
      <p:sp>
        <p:nvSpPr>
          <p:cNvPr id="8" name="Subtitle 2">
            <a:extLst>
              <a:ext uri="{FF2B5EF4-FFF2-40B4-BE49-F238E27FC236}">
                <a16:creationId xmlns:a16="http://schemas.microsoft.com/office/drawing/2014/main" id="{7EBD683C-5B83-4A1A-B292-8E09732F3214}"/>
              </a:ext>
            </a:extLst>
          </p:cNvPr>
          <p:cNvSpPr>
            <a:spLocks noGrp="1"/>
          </p:cNvSpPr>
          <p:nvPr>
            <p:ph type="subTitle" idx="1" hasCustomPrompt="1"/>
          </p:nvPr>
        </p:nvSpPr>
        <p:spPr>
          <a:xfrm>
            <a:off x="733555" y="1633672"/>
            <a:ext cx="9144000" cy="1655762"/>
          </a:xfrm>
          <a:prstGeom prst="rect">
            <a:avLst/>
          </a:prstGeom>
        </p:spPr>
        <p:txBody>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enter content.</a:t>
            </a:r>
          </a:p>
        </p:txBody>
      </p:sp>
    </p:spTree>
    <p:custDataLst>
      <p:tags r:id="rId1"/>
    </p:custDataLst>
    <p:extLst>
      <p:ext uri="{BB962C8B-B14F-4D97-AF65-F5344CB8AC3E}">
        <p14:creationId xmlns:p14="http://schemas.microsoft.com/office/powerpoint/2010/main" val="2007757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tags" Target="../tags/tag2.xml"/><Relationship Id="rId7" Type="http://schemas.openxmlformats.org/officeDocument/2006/relationships/hyperlink" Target="mailto:wellness@tlpi.org" TargetMode="External"/><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hyperlink" Target="http://www.wellnesscourts.org/" TargetMode="External"/><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4.png"/></Relationships>
</file>

<file path=ppt/slideMasters/_rels/slideMaster10.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heme" Target="../theme/theme10.xml"/><Relationship Id="rId1" Type="http://schemas.openxmlformats.org/officeDocument/2006/relationships/slideLayout" Target="../slideLayouts/slideLayout15.xml"/><Relationship Id="rId5" Type="http://schemas.openxmlformats.org/officeDocument/2006/relationships/image" Target="../media/image4.png"/><Relationship Id="rId4" Type="http://schemas.openxmlformats.org/officeDocument/2006/relationships/image" Target="../media/image7.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heme" Target="../theme/theme2.xml"/><Relationship Id="rId7" Type="http://schemas.openxmlformats.org/officeDocument/2006/relationships/hyperlink" Target="mailto:wellness@tlpi.org" TargetMode="Externa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hyperlink" Target="http://www.wellnesscourts.org/" TargetMode="External"/><Relationship Id="rId5" Type="http://schemas.openxmlformats.org/officeDocument/2006/relationships/image" Target="../media/image5.png"/><Relationship Id="rId4" Type="http://schemas.openxmlformats.org/officeDocument/2006/relationships/tags" Target="../tags/tag4.xml"/><Relationship Id="rId9"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pn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tags" Target="../tags/tag7.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theme" Target="../theme/theme4.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9.pn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7" Type="http://schemas.openxmlformats.org/officeDocument/2006/relationships/image" Target="../media/image4.pn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7.png"/><Relationship Id="rId5" Type="http://schemas.openxmlformats.org/officeDocument/2006/relationships/image" Target="../media/image1.png"/><Relationship Id="rId4" Type="http://schemas.openxmlformats.org/officeDocument/2006/relationships/tags" Target="../tags/tag13.xml"/></Relationships>
</file>

<file path=ppt/slideMasters/_rels/slideMaster6.xml.rels><?xml version="1.0" encoding="UTF-8" standalone="yes"?>
<Relationships xmlns="http://schemas.openxmlformats.org/package/2006/relationships"><Relationship Id="rId3" Type="http://schemas.openxmlformats.org/officeDocument/2006/relationships/tags" Target="../tags/tag16.xml"/><Relationship Id="rId7" Type="http://schemas.openxmlformats.org/officeDocument/2006/relationships/image" Target="../media/image4.png"/><Relationship Id="rId2" Type="http://schemas.openxmlformats.org/officeDocument/2006/relationships/theme" Target="../theme/theme6.xml"/><Relationship Id="rId1" Type="http://schemas.openxmlformats.org/officeDocument/2006/relationships/slideLayout" Target="../slideLayouts/slideLayout10.xml"/><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10.png"/></Relationships>
</file>

<file path=ppt/slideMasters/_rels/slideMaster7.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heme" Target="../theme/theme7.xml"/><Relationship Id="rId1" Type="http://schemas.openxmlformats.org/officeDocument/2006/relationships/slideLayout" Target="../slideLayouts/slideLayout11.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12.png"/></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heme" Target="../theme/theme8.xml"/><Relationship Id="rId7" Type="http://schemas.openxmlformats.org/officeDocument/2006/relationships/image" Target="../media/image7.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png"/><Relationship Id="rId4" Type="http://schemas.openxmlformats.org/officeDocument/2006/relationships/tags" Target="../tags/tag19.xml"/></Relationships>
</file>

<file path=ppt/slideMasters/_rels/slideMaster9.xml.rels><?xml version="1.0" encoding="UTF-8" standalone="yes"?>
<Relationships xmlns="http://schemas.openxmlformats.org/package/2006/relationships"><Relationship Id="rId8" Type="http://schemas.openxmlformats.org/officeDocument/2006/relationships/hyperlink" Target="mailto:wellness@tlpi.org" TargetMode="External"/><Relationship Id="rId3" Type="http://schemas.openxmlformats.org/officeDocument/2006/relationships/tags" Target="../tags/tag22.xml"/><Relationship Id="rId7" Type="http://schemas.openxmlformats.org/officeDocument/2006/relationships/hyperlink" Target="http://www.wellnesscourts.org/" TargetMode="External"/><Relationship Id="rId2" Type="http://schemas.openxmlformats.org/officeDocument/2006/relationships/theme" Target="../theme/theme9.xml"/><Relationship Id="rId1" Type="http://schemas.openxmlformats.org/officeDocument/2006/relationships/slideLayout" Target="../slideLayouts/slideLayout14.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1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93AFA17-A662-4F19-A6E7-5BED593478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14440" y="177881"/>
            <a:ext cx="6202683" cy="6260652"/>
          </a:xfrm>
          <a:prstGeom prst="rect">
            <a:avLst/>
          </a:prstGeom>
        </p:spPr>
      </p:pic>
      <p:sp>
        <p:nvSpPr>
          <p:cNvPr id="12" name="Rectangle 11">
            <a:extLst>
              <a:ext uri="{FF2B5EF4-FFF2-40B4-BE49-F238E27FC236}">
                <a16:creationId xmlns:a16="http://schemas.microsoft.com/office/drawing/2014/main" id="{A1373661-BFBE-4DF8-B89C-FEA5445E682D}"/>
              </a:ext>
            </a:extLst>
          </p:cNvPr>
          <p:cNvSpPr/>
          <p:nvPr userDrawn="1"/>
        </p:nvSpPr>
        <p:spPr>
          <a:xfrm>
            <a:off x="579117" y="-1"/>
            <a:ext cx="3942080" cy="5716749"/>
          </a:xfrm>
          <a:prstGeom prst="rect">
            <a:avLst/>
          </a:prstGeom>
          <a:solidFill>
            <a:srgbClr val="DE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BD73BE4-1A91-4B1F-AE7C-74611BE7FD0B}"/>
              </a:ext>
            </a:extLst>
          </p:cNvPr>
          <p:cNvSpPr/>
          <p:nvPr userDrawn="1"/>
        </p:nvSpPr>
        <p:spPr>
          <a:xfrm>
            <a:off x="-6362" y="6501290"/>
            <a:ext cx="12188735" cy="366584"/>
          </a:xfrm>
          <a:prstGeom prst="rect">
            <a:avLst/>
          </a:prstGeom>
          <a:solidFill>
            <a:srgbClr val="DE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327B3D13-AA36-4B51-99A3-052BF00BAA94}"/>
              </a:ext>
            </a:extLst>
          </p:cNvPr>
          <p:cNvPicPr>
            <a:picLocks noChangeAspect="1"/>
          </p:cNvPicPr>
          <p:nvPr userDrawn="1"/>
        </p:nvPicPr>
        <p:blipFill>
          <a:blip r:embed="rId5" cstate="hqprint">
            <a:extLst>
              <a:ext uri="{28A0092B-C50C-407E-A947-70E740481C1C}">
                <a14:useLocalDpi xmlns:a14="http://schemas.microsoft.com/office/drawing/2010/main" val="0"/>
              </a:ext>
            </a:extLst>
          </a:blip>
          <a:srcRect/>
          <a:stretch/>
        </p:blipFill>
        <p:spPr>
          <a:xfrm>
            <a:off x="154237" y="1331536"/>
            <a:ext cx="4855344" cy="3060833"/>
          </a:xfrm>
          <a:prstGeom prst="rect">
            <a:avLst/>
          </a:prstGeom>
        </p:spPr>
      </p:pic>
      <p:sp>
        <p:nvSpPr>
          <p:cNvPr id="6" name="TextBox 5">
            <a:extLst>
              <a:ext uri="{FF2B5EF4-FFF2-40B4-BE49-F238E27FC236}">
                <a16:creationId xmlns:a16="http://schemas.microsoft.com/office/drawing/2014/main" id="{19768E45-C394-4244-8B32-7D1E009A9930}"/>
              </a:ext>
            </a:extLst>
          </p:cNvPr>
          <p:cNvSpPr txBox="1"/>
          <p:nvPr userDrawn="1"/>
        </p:nvSpPr>
        <p:spPr>
          <a:xfrm>
            <a:off x="839534" y="4446373"/>
            <a:ext cx="368166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solidFill>
                  <a:schemeClr val="bg1"/>
                </a:solidFill>
                <a:effectLst/>
                <a:latin typeface="Britannic Bold" panose="020B0903060703020204" pitchFamily="34" charset="0"/>
                <a:ea typeface="Calibri" panose="020F0502020204030204" pitchFamily="34" charset="0"/>
                <a:cs typeface="Calibri" panose="020F0502020204030204" pitchFamily="34" charset="0"/>
              </a:rPr>
              <a:t>Tribal Healing to Wellness Court</a:t>
            </a:r>
            <a:endParaRPr lang="en-US" sz="1800">
              <a:solidFill>
                <a:schemeClr val="bg1"/>
              </a:solidFill>
              <a:effectLst/>
              <a:latin typeface="Britannic Bold" panose="020B0903060703020204" pitchFamily="34" charset="0"/>
              <a:ea typeface="Calibri" panose="020F0502020204030204" pitchFamily="34" charset="0"/>
              <a:cs typeface="Times New Roman" panose="02020603050405020304" pitchFamily="18" charset="0"/>
            </a:endParaRPr>
          </a:p>
          <a:p>
            <a:endParaRPr lang="en-US">
              <a:solidFill>
                <a:schemeClr val="bg1"/>
              </a:solidFill>
            </a:endParaRPr>
          </a:p>
        </p:txBody>
      </p:sp>
      <p:sp>
        <p:nvSpPr>
          <p:cNvPr id="14" name="TextBox 13">
            <a:extLst>
              <a:ext uri="{FF2B5EF4-FFF2-40B4-BE49-F238E27FC236}">
                <a16:creationId xmlns:a16="http://schemas.microsoft.com/office/drawing/2014/main" id="{734CD766-DBE4-4993-B0D6-92F54BAB0791}"/>
              </a:ext>
            </a:extLst>
          </p:cNvPr>
          <p:cNvSpPr txBox="1"/>
          <p:nvPr userDrawn="1"/>
        </p:nvSpPr>
        <p:spPr>
          <a:xfrm>
            <a:off x="579117" y="4893792"/>
            <a:ext cx="3942080" cy="461665"/>
          </a:xfrm>
          <a:prstGeom prst="rect">
            <a:avLst/>
          </a:prstGeom>
          <a:noFill/>
        </p:spPr>
        <p:txBody>
          <a:bodyPr wrap="square" rtlCol="0">
            <a:spAutoFit/>
          </a:bodyPr>
          <a:lstStyle/>
          <a:p>
            <a:pPr algn="ctr"/>
            <a:r>
              <a:rPr lang="en-US" sz="1200" u="sng">
                <a:solidFill>
                  <a:schemeClr val="bg1"/>
                </a:solidFill>
                <a:effectLst/>
                <a:latin typeface="+mn-lt"/>
                <a:ea typeface="Calibri" panose="020F0502020204030204" pitchFamily="34" charset="0"/>
                <a:hlinkClick r:id="rId6">
                  <a:extLst>
                    <a:ext uri="{A12FA001-AC4F-418D-AE19-62706E023703}">
                      <ahyp:hlinkClr xmlns:ahyp="http://schemas.microsoft.com/office/drawing/2018/hyperlinkcolor" val="tx"/>
                    </a:ext>
                  </a:extLst>
                </a:hlinkClick>
              </a:rPr>
              <a:t>www.wellnesscourts.org</a:t>
            </a:r>
            <a:endParaRPr lang="en-US" sz="1200" u="sng">
              <a:solidFill>
                <a:schemeClr val="bg1"/>
              </a:solidFill>
              <a:effectLst/>
              <a:latin typeface="+mn-lt"/>
              <a:ea typeface="Calibri" panose="020F0502020204030204" pitchFamily="34" charset="0"/>
            </a:endParaRPr>
          </a:p>
          <a:p>
            <a:pPr algn="ctr"/>
            <a:r>
              <a:rPr lang="en-US" sz="1200" u="sng">
                <a:solidFill>
                  <a:schemeClr val="bg1"/>
                </a:solidFill>
                <a:effectLst/>
                <a:latin typeface="+mn-lt"/>
                <a:ea typeface="Calibri" panose="020F0502020204030204" pitchFamily="34" charset="0"/>
                <a:hlinkClick r:id="rId7">
                  <a:extLst>
                    <a:ext uri="{A12FA001-AC4F-418D-AE19-62706E023703}">
                      <ahyp:hlinkClr xmlns:ahyp="http://schemas.microsoft.com/office/drawing/2018/hyperlinkcolor" val="tx"/>
                    </a:ext>
                  </a:extLst>
                </a:hlinkClick>
              </a:rPr>
              <a:t>wellness@tlpi.org</a:t>
            </a:r>
            <a:r>
              <a:rPr lang="en-US" sz="1200">
                <a:solidFill>
                  <a:schemeClr val="bg1"/>
                </a:solidFill>
                <a:effectLst/>
                <a:latin typeface="+mn-lt"/>
                <a:ea typeface="Calibri" panose="020F0502020204030204" pitchFamily="34" charset="0"/>
              </a:rPr>
              <a:t>  </a:t>
            </a:r>
            <a:endParaRPr lang="en-US" sz="1200">
              <a:solidFill>
                <a:schemeClr val="bg1"/>
              </a:solidFill>
              <a:latin typeface="+mn-lt"/>
            </a:endParaRPr>
          </a:p>
        </p:txBody>
      </p:sp>
      <p:pic>
        <p:nvPicPr>
          <p:cNvPr id="16" name="Picture 15">
            <a:extLst>
              <a:ext uri="{FF2B5EF4-FFF2-40B4-BE49-F238E27FC236}">
                <a16:creationId xmlns:a16="http://schemas.microsoft.com/office/drawing/2014/main" id="{BE69F3F3-6D90-4B50-A509-1A1B22A621EC}"/>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rot="5400000">
            <a:off x="2471348" y="-1843836"/>
            <a:ext cx="221123" cy="4099930"/>
          </a:xfrm>
          <a:prstGeom prst="rect">
            <a:avLst/>
          </a:prstGeom>
        </p:spPr>
      </p:pic>
      <p:pic>
        <p:nvPicPr>
          <p:cNvPr id="20" name="Picture 19">
            <a:extLst>
              <a:ext uri="{FF2B5EF4-FFF2-40B4-BE49-F238E27FC236}">
                <a16:creationId xmlns:a16="http://schemas.microsoft.com/office/drawing/2014/main" id="{AD5E90D6-623A-4DE0-AF83-7E101F27343C}"/>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rot="16200000">
            <a:off x="2371264" y="3465591"/>
            <a:ext cx="221123" cy="4099930"/>
          </a:xfrm>
          <a:prstGeom prst="rect">
            <a:avLst/>
          </a:prstGeom>
        </p:spPr>
      </p:pic>
      <p:pic>
        <p:nvPicPr>
          <p:cNvPr id="24" name="Picture 23" descr="TLPI screen footer.">
            <a:extLst>
              <a:ext uri="{FF2B5EF4-FFF2-40B4-BE49-F238E27FC236}">
                <a16:creationId xmlns:a16="http://schemas.microsoft.com/office/drawing/2014/main" id="{C10DE3F5-92AA-44EC-8E9E-79FFEC02D198}"/>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11132905" y="6206384"/>
            <a:ext cx="572203" cy="593941"/>
          </a:xfrm>
          <a:prstGeom prst="rect">
            <a:avLst/>
          </a:prstGeom>
        </p:spPr>
      </p:pic>
      <p:sp>
        <p:nvSpPr>
          <p:cNvPr id="28" name="TextBox 27" descr="TLPI screen footer.">
            <a:extLst>
              <a:ext uri="{FF2B5EF4-FFF2-40B4-BE49-F238E27FC236}">
                <a16:creationId xmlns:a16="http://schemas.microsoft.com/office/drawing/2014/main" id="{ED46BAF6-22E9-474A-8356-E2E6CDF240EF}"/>
              </a:ext>
            </a:extLst>
          </p:cNvPr>
          <p:cNvSpPr txBox="1"/>
          <p:nvPr userDrawn="1"/>
        </p:nvSpPr>
        <p:spPr>
          <a:xfrm>
            <a:off x="8108382" y="6533532"/>
            <a:ext cx="3081862" cy="261610"/>
          </a:xfrm>
          <a:prstGeom prst="rect">
            <a:avLst/>
          </a:prstGeom>
          <a:noFill/>
        </p:spPr>
        <p:txBody>
          <a:bodyPr wrap="square" rtlCol="0">
            <a:spAutoFit/>
          </a:bodyPr>
          <a:lstStyle/>
          <a:p>
            <a:r>
              <a:rPr lang="en-US" sz="1100">
                <a:solidFill>
                  <a:schemeClr val="bg1"/>
                </a:solidFill>
              </a:rPr>
              <a:t>Tribal Law &amp; Policy Institute   www.Home.TLPI.org</a:t>
            </a:r>
          </a:p>
        </p:txBody>
      </p:sp>
    </p:spTree>
    <p:custDataLst>
      <p:tags r:id="rId3"/>
    </p:custDataLst>
    <p:extLst>
      <p:ext uri="{BB962C8B-B14F-4D97-AF65-F5344CB8AC3E}">
        <p14:creationId xmlns:p14="http://schemas.microsoft.com/office/powerpoint/2010/main" val="2492053474"/>
      </p:ext>
    </p:extLst>
  </p:cSld>
  <p:clrMap bg1="lt1" tx1="dk1" bg2="lt2" tx2="dk2" accent1="accent1" accent2="accent2" accent3="accent3" accent4="accent4" accent5="accent5" accent6="accent6" hlink="hlink" folHlink="folHlink"/>
  <p:sldLayoutIdLst>
    <p:sldLayoutId id="2147483701" r:id="rId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58902BA-E803-4F3F-B1F9-A109A9F2EEFF}"/>
              </a:ext>
            </a:extLst>
          </p:cNvPr>
          <p:cNvSpPr/>
          <p:nvPr userDrawn="1"/>
        </p:nvSpPr>
        <p:spPr>
          <a:xfrm>
            <a:off x="0" y="6591153"/>
            <a:ext cx="12188735" cy="366584"/>
          </a:xfrm>
          <a:prstGeom prst="rect">
            <a:avLst/>
          </a:prstGeom>
          <a:solidFill>
            <a:srgbClr val="DE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0B8A3CF-84AB-4746-9367-2EFF866634BE}"/>
              </a:ext>
            </a:extLst>
          </p:cNvPr>
          <p:cNvSpPr txBox="1"/>
          <p:nvPr userDrawn="1"/>
        </p:nvSpPr>
        <p:spPr>
          <a:xfrm>
            <a:off x="11778232" y="6594354"/>
            <a:ext cx="483627" cy="338554"/>
          </a:xfrm>
          <a:prstGeom prst="rect">
            <a:avLst/>
          </a:prstGeom>
          <a:noFill/>
        </p:spPr>
        <p:txBody>
          <a:bodyPr wrap="square" rtlCol="0">
            <a:spAutoFit/>
          </a:bodyPr>
          <a:lstStyle/>
          <a:p>
            <a:pPr algn="ctr"/>
            <a:fld id="{7E387747-E607-480E-85C1-B90F28B2C087}" type="slidenum">
              <a:rPr lang="en-US" sz="1600" smtClean="0">
                <a:solidFill>
                  <a:schemeClr val="bg1"/>
                </a:solidFill>
              </a:rPr>
              <a:pPr algn="ctr"/>
              <a:t>‹#›</a:t>
            </a:fld>
            <a:endParaRPr lang="en-US" sz="1600">
              <a:solidFill>
                <a:schemeClr val="bg1"/>
              </a:solidFill>
            </a:endParaRPr>
          </a:p>
        </p:txBody>
      </p:sp>
      <p:sp>
        <p:nvSpPr>
          <p:cNvPr id="4" name="TextBox 3" descr="TLPI screen footer.">
            <a:extLst>
              <a:ext uri="{FF2B5EF4-FFF2-40B4-BE49-F238E27FC236}">
                <a16:creationId xmlns:a16="http://schemas.microsoft.com/office/drawing/2014/main" id="{FA313168-D11B-4350-8B66-9877285AD988}"/>
              </a:ext>
            </a:extLst>
          </p:cNvPr>
          <p:cNvSpPr txBox="1"/>
          <p:nvPr userDrawn="1"/>
        </p:nvSpPr>
        <p:spPr>
          <a:xfrm>
            <a:off x="8108382" y="6647832"/>
            <a:ext cx="3081862" cy="261610"/>
          </a:xfrm>
          <a:prstGeom prst="rect">
            <a:avLst/>
          </a:prstGeom>
          <a:noFill/>
        </p:spPr>
        <p:txBody>
          <a:bodyPr wrap="square" rtlCol="0">
            <a:spAutoFit/>
          </a:bodyPr>
          <a:lstStyle/>
          <a:p>
            <a:r>
              <a:rPr lang="en-US" sz="1100">
                <a:solidFill>
                  <a:schemeClr val="bg1"/>
                </a:solidFill>
              </a:rPr>
              <a:t>Tribal Law &amp; Policy Institute   www.Home.TLPI.org</a:t>
            </a:r>
          </a:p>
        </p:txBody>
      </p:sp>
      <p:pic>
        <p:nvPicPr>
          <p:cNvPr id="5" name="Picture 4">
            <a:extLst>
              <a:ext uri="{FF2B5EF4-FFF2-40B4-BE49-F238E27FC236}">
                <a16:creationId xmlns:a16="http://schemas.microsoft.com/office/drawing/2014/main" id="{342BBCA5-0230-47E9-990D-25BCC97B8F3E}"/>
              </a:ext>
            </a:extLst>
          </p:cNvPr>
          <p:cNvPicPr>
            <a:picLocks noChangeAspect="1"/>
          </p:cNvPicPr>
          <p:nvPr userDrawn="1"/>
        </p:nvPicPr>
        <p:blipFill>
          <a:blip r:embed="rId4" cstate="hqprint">
            <a:extLst>
              <a:ext uri="{28A0092B-C50C-407E-A947-70E740481C1C}">
                <a14:useLocalDpi xmlns:a14="http://schemas.microsoft.com/office/drawing/2010/main" val="0"/>
              </a:ext>
            </a:extLst>
          </a:blip>
          <a:srcRect/>
          <a:stretch/>
        </p:blipFill>
        <p:spPr>
          <a:xfrm>
            <a:off x="-121108" y="6385505"/>
            <a:ext cx="12521679" cy="185615"/>
          </a:xfrm>
          <a:prstGeom prst="rect">
            <a:avLst/>
          </a:prstGeom>
        </p:spPr>
      </p:pic>
      <p:pic>
        <p:nvPicPr>
          <p:cNvPr id="6" name="Picture 5" descr="TLPI screen footer.">
            <a:extLst>
              <a:ext uri="{FF2B5EF4-FFF2-40B4-BE49-F238E27FC236}">
                <a16:creationId xmlns:a16="http://schemas.microsoft.com/office/drawing/2014/main" id="{1D4BA93D-666B-4905-8E21-3534BD23E8D7}"/>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1132905" y="6320684"/>
            <a:ext cx="572203" cy="593941"/>
          </a:xfrm>
          <a:prstGeom prst="rect">
            <a:avLst/>
          </a:prstGeom>
        </p:spPr>
      </p:pic>
    </p:spTree>
    <p:custDataLst>
      <p:tags r:id="rId3"/>
    </p:custDataLst>
    <p:extLst>
      <p:ext uri="{BB962C8B-B14F-4D97-AF65-F5344CB8AC3E}">
        <p14:creationId xmlns:p14="http://schemas.microsoft.com/office/powerpoint/2010/main" val="1724685658"/>
      </p:ext>
    </p:extLst>
  </p:cSld>
  <p:clrMap bg1="lt1" tx1="dk1" bg2="lt2" tx2="dk2" accent1="accent1" accent2="accent2" accent3="accent3" accent4="accent4" accent5="accent5" accent6="accent6" hlink="hlink" folHlink="folHlink"/>
  <p:sldLayoutIdLst>
    <p:sldLayoutId id="214748374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AB2B204-DC03-4232-831A-DE17AC9D12CB}"/>
              </a:ext>
            </a:extLst>
          </p:cNvPr>
          <p:cNvSpPr/>
          <p:nvPr userDrawn="1"/>
        </p:nvSpPr>
        <p:spPr>
          <a:xfrm>
            <a:off x="0" y="1"/>
            <a:ext cx="5742609" cy="6854022"/>
          </a:xfrm>
          <a:prstGeom prst="rect">
            <a:avLst/>
          </a:prstGeom>
          <a:solidFill>
            <a:srgbClr val="DE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9E9A"/>
              </a:solidFill>
            </a:endParaRPr>
          </a:p>
        </p:txBody>
      </p:sp>
      <p:pic>
        <p:nvPicPr>
          <p:cNvPr id="2" name="Picture 1">
            <a:extLst>
              <a:ext uri="{FF2B5EF4-FFF2-40B4-BE49-F238E27FC236}">
                <a16:creationId xmlns:a16="http://schemas.microsoft.com/office/drawing/2014/main" id="{6347F435-9403-40C0-9563-F2776C75CDA0}"/>
              </a:ext>
            </a:extLst>
          </p:cNvPr>
          <p:cNvPicPr>
            <a:picLocks noChangeAspect="1"/>
          </p:cNvPicPr>
          <p:nvPr userDrawn="1"/>
        </p:nvPicPr>
        <p:blipFill>
          <a:blip r:embed="rId5" cstate="hqprint">
            <a:extLst>
              <a:ext uri="{28A0092B-C50C-407E-A947-70E740481C1C}">
                <a14:useLocalDpi xmlns:a14="http://schemas.microsoft.com/office/drawing/2010/main" val="0"/>
              </a:ext>
            </a:extLst>
          </a:blip>
          <a:srcRect/>
          <a:stretch/>
        </p:blipFill>
        <p:spPr>
          <a:xfrm>
            <a:off x="407132" y="1477478"/>
            <a:ext cx="5156269" cy="3250538"/>
          </a:xfrm>
          <a:prstGeom prst="rect">
            <a:avLst/>
          </a:prstGeom>
        </p:spPr>
      </p:pic>
      <p:sp>
        <p:nvSpPr>
          <p:cNvPr id="3" name="TextBox 2">
            <a:extLst>
              <a:ext uri="{FF2B5EF4-FFF2-40B4-BE49-F238E27FC236}">
                <a16:creationId xmlns:a16="http://schemas.microsoft.com/office/drawing/2014/main" id="{EE48D3F9-F243-4970-946C-AE2FB6AEEA11}"/>
              </a:ext>
            </a:extLst>
          </p:cNvPr>
          <p:cNvSpPr txBox="1"/>
          <p:nvPr userDrawn="1"/>
        </p:nvSpPr>
        <p:spPr>
          <a:xfrm>
            <a:off x="640072" y="4820520"/>
            <a:ext cx="46903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a:solidFill>
                  <a:schemeClr val="bg1"/>
                </a:solidFill>
                <a:effectLst/>
                <a:latin typeface="Britannic Bold" panose="020B0903060703020204" pitchFamily="34" charset="0"/>
                <a:ea typeface="Calibri" panose="020F0502020204030204" pitchFamily="34" charset="0"/>
                <a:cs typeface="Calibri" panose="020F0502020204030204" pitchFamily="34" charset="0"/>
              </a:rPr>
              <a:t>Tribal Healing to Wellness Court</a:t>
            </a:r>
            <a:endParaRPr lang="en-US" sz="2400">
              <a:solidFill>
                <a:schemeClr val="bg1"/>
              </a:solidFill>
              <a:effectLst/>
              <a:latin typeface="Britannic Bold" panose="020B0903060703020204" pitchFamily="34" charset="0"/>
              <a:ea typeface="Calibri" panose="020F0502020204030204" pitchFamily="34" charset="0"/>
              <a:cs typeface="Times New Roman" panose="02020603050405020304" pitchFamily="18" charset="0"/>
            </a:endParaRPr>
          </a:p>
          <a:p>
            <a:endParaRPr lang="en-US">
              <a:solidFill>
                <a:schemeClr val="bg1"/>
              </a:solidFill>
            </a:endParaRPr>
          </a:p>
        </p:txBody>
      </p:sp>
      <p:sp>
        <p:nvSpPr>
          <p:cNvPr id="4" name="Right Triangle 3">
            <a:extLst>
              <a:ext uri="{FF2B5EF4-FFF2-40B4-BE49-F238E27FC236}">
                <a16:creationId xmlns:a16="http://schemas.microsoft.com/office/drawing/2014/main" id="{AD3E600C-75AC-4071-B105-55F8F9F74417}"/>
              </a:ext>
            </a:extLst>
          </p:cNvPr>
          <p:cNvSpPr/>
          <p:nvPr userDrawn="1"/>
        </p:nvSpPr>
        <p:spPr>
          <a:xfrm rot="13480925">
            <a:off x="5567646" y="1601755"/>
            <a:ext cx="493821" cy="493821"/>
          </a:xfrm>
          <a:prstGeom prst="rtTriangle">
            <a:avLst/>
          </a:prstGeom>
          <a:solidFill>
            <a:srgbClr val="DE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73DE3EE-BAAF-4756-9FC3-591E47B1CD8A}"/>
              </a:ext>
            </a:extLst>
          </p:cNvPr>
          <p:cNvSpPr txBox="1"/>
          <p:nvPr userDrawn="1"/>
        </p:nvSpPr>
        <p:spPr>
          <a:xfrm>
            <a:off x="0" y="5698747"/>
            <a:ext cx="5742609" cy="523220"/>
          </a:xfrm>
          <a:prstGeom prst="rect">
            <a:avLst/>
          </a:prstGeom>
          <a:noFill/>
        </p:spPr>
        <p:txBody>
          <a:bodyPr wrap="square" rtlCol="0">
            <a:spAutoFit/>
          </a:bodyPr>
          <a:lstStyle/>
          <a:p>
            <a:pPr algn="ctr"/>
            <a:r>
              <a:rPr lang="en-US" sz="1400" u="sng">
                <a:solidFill>
                  <a:schemeClr val="bg1"/>
                </a:solidFill>
                <a:effectLst/>
                <a:latin typeface="+mn-lt"/>
                <a:ea typeface="Calibri" panose="020F0502020204030204" pitchFamily="34" charset="0"/>
                <a:hlinkClick r:id="rId6">
                  <a:extLst>
                    <a:ext uri="{A12FA001-AC4F-418D-AE19-62706E023703}">
                      <ahyp:hlinkClr xmlns:ahyp="http://schemas.microsoft.com/office/drawing/2018/hyperlinkcolor" val="tx"/>
                    </a:ext>
                  </a:extLst>
                </a:hlinkClick>
              </a:rPr>
              <a:t>www.wellnesscourts.org</a:t>
            </a:r>
            <a:endParaRPr lang="en-US" sz="1400" u="sng">
              <a:solidFill>
                <a:schemeClr val="bg1"/>
              </a:solidFill>
              <a:effectLst/>
              <a:latin typeface="+mn-lt"/>
              <a:ea typeface="Calibri" panose="020F0502020204030204" pitchFamily="34" charset="0"/>
            </a:endParaRPr>
          </a:p>
          <a:p>
            <a:pPr algn="ctr"/>
            <a:r>
              <a:rPr lang="en-US" sz="1400" u="sng">
                <a:solidFill>
                  <a:schemeClr val="bg1"/>
                </a:solidFill>
                <a:effectLst/>
                <a:latin typeface="+mn-lt"/>
                <a:ea typeface="Calibri" panose="020F0502020204030204" pitchFamily="34" charset="0"/>
                <a:hlinkClick r:id="rId7">
                  <a:extLst>
                    <a:ext uri="{A12FA001-AC4F-418D-AE19-62706E023703}">
                      <ahyp:hlinkClr xmlns:ahyp="http://schemas.microsoft.com/office/drawing/2018/hyperlinkcolor" val="tx"/>
                    </a:ext>
                  </a:extLst>
                </a:hlinkClick>
              </a:rPr>
              <a:t>wellness@tlpi.org</a:t>
            </a:r>
            <a:r>
              <a:rPr lang="en-US" sz="1400">
                <a:solidFill>
                  <a:schemeClr val="bg1"/>
                </a:solidFill>
                <a:effectLst/>
                <a:latin typeface="+mn-lt"/>
                <a:ea typeface="Calibri" panose="020F0502020204030204" pitchFamily="34" charset="0"/>
              </a:rPr>
              <a:t>  </a:t>
            </a:r>
            <a:endParaRPr lang="en-US" sz="1400">
              <a:solidFill>
                <a:schemeClr val="bg1"/>
              </a:solidFill>
              <a:latin typeface="+mn-lt"/>
            </a:endParaRPr>
          </a:p>
        </p:txBody>
      </p:sp>
      <p:pic>
        <p:nvPicPr>
          <p:cNvPr id="13" name="Picture 12">
            <a:extLst>
              <a:ext uri="{FF2B5EF4-FFF2-40B4-BE49-F238E27FC236}">
                <a16:creationId xmlns:a16="http://schemas.microsoft.com/office/drawing/2014/main" id="{60DF7EE6-ACC3-47F6-968A-B4F8219DD38A}"/>
              </a:ext>
            </a:extLst>
          </p:cNvPr>
          <p:cNvPicPr>
            <a:picLocks noChangeAspect="1"/>
          </p:cNvPicPr>
          <p:nvPr userDrawn="1"/>
        </p:nvPicPr>
        <p:blipFill>
          <a:blip r:embed="rId8" cstate="hqprint">
            <a:extLst>
              <a:ext uri="{28A0092B-C50C-407E-A947-70E740481C1C}">
                <a14:useLocalDpi xmlns:a14="http://schemas.microsoft.com/office/drawing/2010/main" val="0"/>
              </a:ext>
            </a:extLst>
          </a:blip>
          <a:srcRect/>
          <a:stretch/>
        </p:blipFill>
        <p:spPr>
          <a:xfrm>
            <a:off x="65777" y="-17972"/>
            <a:ext cx="230175" cy="6854022"/>
          </a:xfrm>
          <a:prstGeom prst="rect">
            <a:avLst/>
          </a:prstGeom>
        </p:spPr>
      </p:pic>
      <p:sp>
        <p:nvSpPr>
          <p:cNvPr id="15" name="TextBox 14">
            <a:extLst>
              <a:ext uri="{FF2B5EF4-FFF2-40B4-BE49-F238E27FC236}">
                <a16:creationId xmlns:a16="http://schemas.microsoft.com/office/drawing/2014/main" id="{3D6DF317-A7A5-4BD8-A47C-8BF2BB9FC383}"/>
              </a:ext>
            </a:extLst>
          </p:cNvPr>
          <p:cNvSpPr txBox="1"/>
          <p:nvPr userDrawn="1"/>
        </p:nvSpPr>
        <p:spPr>
          <a:xfrm>
            <a:off x="11709302" y="6483470"/>
            <a:ext cx="483627" cy="338554"/>
          </a:xfrm>
          <a:prstGeom prst="rect">
            <a:avLst/>
          </a:prstGeom>
          <a:noFill/>
        </p:spPr>
        <p:txBody>
          <a:bodyPr wrap="square" rtlCol="0">
            <a:spAutoFit/>
          </a:bodyPr>
          <a:lstStyle/>
          <a:p>
            <a:pPr algn="ctr"/>
            <a:fld id="{7E387747-E607-480E-85C1-B90F28B2C087}" type="slidenum">
              <a:rPr lang="en-US" sz="1600" smtClean="0">
                <a:solidFill>
                  <a:schemeClr val="tx1">
                    <a:lumMod val="85000"/>
                    <a:lumOff val="15000"/>
                  </a:schemeClr>
                </a:solidFill>
              </a:rPr>
              <a:pPr algn="ctr"/>
              <a:t>‹#›</a:t>
            </a:fld>
            <a:endParaRPr lang="en-US" sz="1600">
              <a:solidFill>
                <a:schemeClr val="tx1">
                  <a:lumMod val="85000"/>
                  <a:lumOff val="15000"/>
                </a:schemeClr>
              </a:solidFill>
            </a:endParaRPr>
          </a:p>
        </p:txBody>
      </p:sp>
      <p:pic>
        <p:nvPicPr>
          <p:cNvPr id="23" name="Picture 22" descr="TLPI screen footer.">
            <a:extLst>
              <a:ext uri="{FF2B5EF4-FFF2-40B4-BE49-F238E27FC236}">
                <a16:creationId xmlns:a16="http://schemas.microsoft.com/office/drawing/2014/main" id="{6F46568B-7D51-47F8-9EB4-55FFAB7F8CCE}"/>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11132905" y="6206384"/>
            <a:ext cx="572203" cy="593941"/>
          </a:xfrm>
          <a:prstGeom prst="rect">
            <a:avLst/>
          </a:prstGeom>
        </p:spPr>
      </p:pic>
      <p:sp>
        <p:nvSpPr>
          <p:cNvPr id="29" name="TextBox 28" descr="TLPI screen footer.">
            <a:extLst>
              <a:ext uri="{FF2B5EF4-FFF2-40B4-BE49-F238E27FC236}">
                <a16:creationId xmlns:a16="http://schemas.microsoft.com/office/drawing/2014/main" id="{E42CB519-1DAD-49DC-A3B2-266D91DB5C15}"/>
              </a:ext>
            </a:extLst>
          </p:cNvPr>
          <p:cNvSpPr txBox="1"/>
          <p:nvPr userDrawn="1"/>
        </p:nvSpPr>
        <p:spPr>
          <a:xfrm>
            <a:off x="8108382" y="6533532"/>
            <a:ext cx="3081862" cy="261610"/>
          </a:xfrm>
          <a:prstGeom prst="rect">
            <a:avLst/>
          </a:prstGeom>
          <a:noFill/>
        </p:spPr>
        <p:txBody>
          <a:bodyPr wrap="square" rtlCol="0">
            <a:spAutoFit/>
          </a:bodyPr>
          <a:lstStyle/>
          <a:p>
            <a:r>
              <a:rPr lang="en-US" sz="1100">
                <a:solidFill>
                  <a:schemeClr val="tx1">
                    <a:lumMod val="85000"/>
                    <a:lumOff val="15000"/>
                  </a:schemeClr>
                </a:solidFill>
              </a:rPr>
              <a:t>Tribal Law &amp; Policy Institute   www.Home.TLPI.org</a:t>
            </a:r>
          </a:p>
        </p:txBody>
      </p:sp>
    </p:spTree>
    <p:custDataLst>
      <p:tags r:id="rId4"/>
    </p:custDataLst>
    <p:extLst>
      <p:ext uri="{BB962C8B-B14F-4D97-AF65-F5344CB8AC3E}">
        <p14:creationId xmlns:p14="http://schemas.microsoft.com/office/powerpoint/2010/main" val="3853891372"/>
      </p:ext>
    </p:extLst>
  </p:cSld>
  <p:clrMap bg1="lt1" tx1="dk1" bg2="lt2" tx2="dk2" accent1="accent1" accent2="accent2" accent3="accent3" accent4="accent4" accent5="accent5" accent6="accent6" hlink="hlink" folHlink="folHlink"/>
  <p:sldLayoutIdLst>
    <p:sldLayoutId id="2147483712" r:id="rId1"/>
    <p:sldLayoutId id="2147483711" r:id="rId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AB2B204-DC03-4232-831A-DE17AC9D12CB}"/>
              </a:ext>
            </a:extLst>
          </p:cNvPr>
          <p:cNvSpPr/>
          <p:nvPr userDrawn="1"/>
        </p:nvSpPr>
        <p:spPr>
          <a:xfrm>
            <a:off x="0" y="318099"/>
            <a:ext cx="6740939" cy="584524"/>
          </a:xfrm>
          <a:prstGeom prst="rect">
            <a:avLst/>
          </a:prstGeom>
          <a:solidFill>
            <a:srgbClr val="DE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9E9A"/>
              </a:solidFill>
            </a:endParaRPr>
          </a:p>
        </p:txBody>
      </p:sp>
      <p:sp>
        <p:nvSpPr>
          <p:cNvPr id="2" name="Rectangle 1">
            <a:extLst>
              <a:ext uri="{FF2B5EF4-FFF2-40B4-BE49-F238E27FC236}">
                <a16:creationId xmlns:a16="http://schemas.microsoft.com/office/drawing/2014/main" id="{2DECFF1B-6D1F-4721-998E-EF42B2EE335F}"/>
              </a:ext>
            </a:extLst>
          </p:cNvPr>
          <p:cNvSpPr/>
          <p:nvPr userDrawn="1"/>
        </p:nvSpPr>
        <p:spPr>
          <a:xfrm>
            <a:off x="0" y="6591153"/>
            <a:ext cx="12188735" cy="366584"/>
          </a:xfrm>
          <a:prstGeom prst="rect">
            <a:avLst/>
          </a:prstGeom>
          <a:solidFill>
            <a:srgbClr val="DE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190BBCE-71F9-4E0A-9895-3C31BD821364}"/>
              </a:ext>
            </a:extLst>
          </p:cNvPr>
          <p:cNvSpPr txBox="1"/>
          <p:nvPr userDrawn="1"/>
        </p:nvSpPr>
        <p:spPr>
          <a:xfrm>
            <a:off x="11778232" y="6594354"/>
            <a:ext cx="483627" cy="338554"/>
          </a:xfrm>
          <a:prstGeom prst="rect">
            <a:avLst/>
          </a:prstGeom>
          <a:noFill/>
        </p:spPr>
        <p:txBody>
          <a:bodyPr wrap="square" rtlCol="0">
            <a:spAutoFit/>
          </a:bodyPr>
          <a:lstStyle/>
          <a:p>
            <a:pPr algn="ctr"/>
            <a:fld id="{7E387747-E607-480E-85C1-B90F28B2C087}" type="slidenum">
              <a:rPr lang="en-US" sz="1600" smtClean="0">
                <a:solidFill>
                  <a:schemeClr val="bg1"/>
                </a:solidFill>
              </a:rPr>
              <a:pPr algn="ctr"/>
              <a:t>‹#›</a:t>
            </a:fld>
            <a:endParaRPr lang="en-US" sz="1600">
              <a:solidFill>
                <a:schemeClr val="bg1"/>
              </a:solidFill>
            </a:endParaRPr>
          </a:p>
        </p:txBody>
      </p:sp>
      <p:sp>
        <p:nvSpPr>
          <p:cNvPr id="4" name="TextBox 3" descr="TLPI screen footer.">
            <a:extLst>
              <a:ext uri="{FF2B5EF4-FFF2-40B4-BE49-F238E27FC236}">
                <a16:creationId xmlns:a16="http://schemas.microsoft.com/office/drawing/2014/main" id="{D6D6D7B4-E58B-4625-BBB8-7D599C4E76EE}"/>
              </a:ext>
            </a:extLst>
          </p:cNvPr>
          <p:cNvSpPr txBox="1"/>
          <p:nvPr userDrawn="1"/>
        </p:nvSpPr>
        <p:spPr>
          <a:xfrm>
            <a:off x="8108382" y="6647832"/>
            <a:ext cx="3081862" cy="261610"/>
          </a:xfrm>
          <a:prstGeom prst="rect">
            <a:avLst/>
          </a:prstGeom>
          <a:noFill/>
        </p:spPr>
        <p:txBody>
          <a:bodyPr wrap="square" rtlCol="0">
            <a:spAutoFit/>
          </a:bodyPr>
          <a:lstStyle/>
          <a:p>
            <a:r>
              <a:rPr lang="en-US" sz="1100">
                <a:solidFill>
                  <a:schemeClr val="bg1"/>
                </a:solidFill>
              </a:rPr>
              <a:t>Tribal Law &amp; Policy Institute   www.Home.TLPI.org</a:t>
            </a:r>
          </a:p>
        </p:txBody>
      </p:sp>
      <p:pic>
        <p:nvPicPr>
          <p:cNvPr id="5" name="Picture 4">
            <a:extLst>
              <a:ext uri="{FF2B5EF4-FFF2-40B4-BE49-F238E27FC236}">
                <a16:creationId xmlns:a16="http://schemas.microsoft.com/office/drawing/2014/main" id="{FF42F4B4-B55F-4DF9-8F6C-574E4A74B4F0}"/>
              </a:ext>
            </a:extLst>
          </p:cNvPr>
          <p:cNvPicPr>
            <a:picLocks noChangeAspect="1"/>
          </p:cNvPicPr>
          <p:nvPr userDrawn="1"/>
        </p:nvPicPr>
        <p:blipFill>
          <a:blip r:embed="rId6" cstate="hqprint">
            <a:extLst>
              <a:ext uri="{28A0092B-C50C-407E-A947-70E740481C1C}">
                <a14:useLocalDpi xmlns:a14="http://schemas.microsoft.com/office/drawing/2010/main" val="0"/>
              </a:ext>
            </a:extLst>
          </a:blip>
          <a:srcRect/>
          <a:stretch/>
        </p:blipFill>
        <p:spPr>
          <a:xfrm>
            <a:off x="-121108" y="6385505"/>
            <a:ext cx="12521679" cy="185615"/>
          </a:xfrm>
          <a:prstGeom prst="rect">
            <a:avLst/>
          </a:prstGeom>
        </p:spPr>
      </p:pic>
      <p:pic>
        <p:nvPicPr>
          <p:cNvPr id="6" name="Picture 5" descr="TLPI screen footer.">
            <a:extLst>
              <a:ext uri="{FF2B5EF4-FFF2-40B4-BE49-F238E27FC236}">
                <a16:creationId xmlns:a16="http://schemas.microsoft.com/office/drawing/2014/main" id="{3FF7E564-35F2-4D16-9748-B32BBABEB41D}"/>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11132905" y="6320684"/>
            <a:ext cx="572203" cy="593941"/>
          </a:xfrm>
          <a:prstGeom prst="rect">
            <a:avLst/>
          </a:prstGeom>
        </p:spPr>
      </p:pic>
      <p:sp>
        <p:nvSpPr>
          <p:cNvPr id="8" name="Right Triangle 7">
            <a:extLst>
              <a:ext uri="{FF2B5EF4-FFF2-40B4-BE49-F238E27FC236}">
                <a16:creationId xmlns:a16="http://schemas.microsoft.com/office/drawing/2014/main" id="{654BE189-CD22-4BA2-96A9-3D8174306FBB}"/>
              </a:ext>
            </a:extLst>
          </p:cNvPr>
          <p:cNvSpPr/>
          <p:nvPr userDrawn="1"/>
        </p:nvSpPr>
        <p:spPr>
          <a:xfrm rot="13480925">
            <a:off x="-2980" y="442439"/>
            <a:ext cx="335842" cy="33584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5"/>
    </p:custDataLst>
    <p:extLst>
      <p:ext uri="{BB962C8B-B14F-4D97-AF65-F5344CB8AC3E}">
        <p14:creationId xmlns:p14="http://schemas.microsoft.com/office/powerpoint/2010/main" val="318692917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715" r:id="rId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4F0D1189-AD96-4BDE-958D-D163895D9F2B}"/>
              </a:ext>
            </a:extLst>
          </p:cNvPr>
          <p:cNvPicPr>
            <a:picLocks noChangeAspect="1"/>
          </p:cNvPicPr>
          <p:nvPr userDrawn="1"/>
        </p:nvPicPr>
        <p:blipFill>
          <a:blip r:embed="rId4" cstate="hqprint">
            <a:alphaModFix amt="6000"/>
            <a:extLst>
              <a:ext uri="{28A0092B-C50C-407E-A947-70E740481C1C}">
                <a14:useLocalDpi xmlns:a14="http://schemas.microsoft.com/office/drawing/2010/main" val="0"/>
              </a:ext>
            </a:extLst>
          </a:blip>
          <a:srcRect/>
          <a:stretch/>
        </p:blipFill>
        <p:spPr>
          <a:xfrm>
            <a:off x="3064702" y="1518054"/>
            <a:ext cx="6062596" cy="3821892"/>
          </a:xfrm>
          <a:prstGeom prst="rect">
            <a:avLst/>
          </a:prstGeom>
        </p:spPr>
      </p:pic>
      <p:sp>
        <p:nvSpPr>
          <p:cNvPr id="2" name="Rectangle 1">
            <a:extLst>
              <a:ext uri="{FF2B5EF4-FFF2-40B4-BE49-F238E27FC236}">
                <a16:creationId xmlns:a16="http://schemas.microsoft.com/office/drawing/2014/main" id="{D58902BA-E803-4F3F-B1F9-A109A9F2EEFF}"/>
              </a:ext>
            </a:extLst>
          </p:cNvPr>
          <p:cNvSpPr/>
          <p:nvPr userDrawn="1"/>
        </p:nvSpPr>
        <p:spPr>
          <a:xfrm>
            <a:off x="0" y="6591153"/>
            <a:ext cx="12188735" cy="366584"/>
          </a:xfrm>
          <a:prstGeom prst="rect">
            <a:avLst/>
          </a:prstGeom>
          <a:solidFill>
            <a:srgbClr val="DE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0B8A3CF-84AB-4746-9367-2EFF866634BE}"/>
              </a:ext>
            </a:extLst>
          </p:cNvPr>
          <p:cNvSpPr txBox="1"/>
          <p:nvPr userDrawn="1"/>
        </p:nvSpPr>
        <p:spPr>
          <a:xfrm>
            <a:off x="11778232" y="6594354"/>
            <a:ext cx="483627" cy="338554"/>
          </a:xfrm>
          <a:prstGeom prst="rect">
            <a:avLst/>
          </a:prstGeom>
          <a:noFill/>
        </p:spPr>
        <p:txBody>
          <a:bodyPr wrap="square" rtlCol="0">
            <a:spAutoFit/>
          </a:bodyPr>
          <a:lstStyle/>
          <a:p>
            <a:pPr algn="ctr"/>
            <a:fld id="{7E387747-E607-480E-85C1-B90F28B2C087}" type="slidenum">
              <a:rPr lang="en-US" sz="1600" smtClean="0">
                <a:solidFill>
                  <a:schemeClr val="bg1"/>
                </a:solidFill>
              </a:rPr>
              <a:pPr algn="ctr"/>
              <a:t>‹#›</a:t>
            </a:fld>
            <a:endParaRPr lang="en-US" sz="1600">
              <a:solidFill>
                <a:schemeClr val="bg1"/>
              </a:solidFill>
            </a:endParaRPr>
          </a:p>
        </p:txBody>
      </p:sp>
      <p:sp>
        <p:nvSpPr>
          <p:cNvPr id="4" name="TextBox 3" descr="TLPI screen footer.">
            <a:extLst>
              <a:ext uri="{FF2B5EF4-FFF2-40B4-BE49-F238E27FC236}">
                <a16:creationId xmlns:a16="http://schemas.microsoft.com/office/drawing/2014/main" id="{FA313168-D11B-4350-8B66-9877285AD988}"/>
              </a:ext>
            </a:extLst>
          </p:cNvPr>
          <p:cNvSpPr txBox="1"/>
          <p:nvPr userDrawn="1"/>
        </p:nvSpPr>
        <p:spPr>
          <a:xfrm>
            <a:off x="8108382" y="6647832"/>
            <a:ext cx="3081862" cy="261610"/>
          </a:xfrm>
          <a:prstGeom prst="rect">
            <a:avLst/>
          </a:prstGeom>
          <a:noFill/>
        </p:spPr>
        <p:txBody>
          <a:bodyPr wrap="square" rtlCol="0">
            <a:spAutoFit/>
          </a:bodyPr>
          <a:lstStyle/>
          <a:p>
            <a:r>
              <a:rPr lang="en-US" sz="1100">
                <a:solidFill>
                  <a:schemeClr val="bg1"/>
                </a:solidFill>
              </a:rPr>
              <a:t>Tribal Law &amp; Policy Institute   www.Home.TLPI.org</a:t>
            </a:r>
          </a:p>
        </p:txBody>
      </p:sp>
      <p:pic>
        <p:nvPicPr>
          <p:cNvPr id="5" name="Picture 4">
            <a:extLst>
              <a:ext uri="{FF2B5EF4-FFF2-40B4-BE49-F238E27FC236}">
                <a16:creationId xmlns:a16="http://schemas.microsoft.com/office/drawing/2014/main" id="{342BBCA5-0230-47E9-990D-25BCC97B8F3E}"/>
              </a:ext>
            </a:extLst>
          </p:cNvPr>
          <p:cNvPicPr>
            <a:picLocks noChangeAspect="1"/>
          </p:cNvPicPr>
          <p:nvPr userDrawn="1"/>
        </p:nvPicPr>
        <p:blipFill>
          <a:blip r:embed="rId5" cstate="hqprint">
            <a:extLst>
              <a:ext uri="{28A0092B-C50C-407E-A947-70E740481C1C}">
                <a14:useLocalDpi xmlns:a14="http://schemas.microsoft.com/office/drawing/2010/main" val="0"/>
              </a:ext>
            </a:extLst>
          </a:blip>
          <a:srcRect/>
          <a:stretch/>
        </p:blipFill>
        <p:spPr>
          <a:xfrm>
            <a:off x="-121108" y="6385505"/>
            <a:ext cx="12521679" cy="185615"/>
          </a:xfrm>
          <a:prstGeom prst="rect">
            <a:avLst/>
          </a:prstGeom>
        </p:spPr>
      </p:pic>
      <p:pic>
        <p:nvPicPr>
          <p:cNvPr id="6" name="Picture 5" descr="TLPI screen footer.">
            <a:extLst>
              <a:ext uri="{FF2B5EF4-FFF2-40B4-BE49-F238E27FC236}">
                <a16:creationId xmlns:a16="http://schemas.microsoft.com/office/drawing/2014/main" id="{1D4BA93D-666B-4905-8E21-3534BD23E8D7}"/>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1132905" y="6320684"/>
            <a:ext cx="572203" cy="593941"/>
          </a:xfrm>
          <a:prstGeom prst="rect">
            <a:avLst/>
          </a:prstGeom>
        </p:spPr>
      </p:pic>
      <p:sp>
        <p:nvSpPr>
          <p:cNvPr id="7" name="Right Triangle 6">
            <a:extLst>
              <a:ext uri="{FF2B5EF4-FFF2-40B4-BE49-F238E27FC236}">
                <a16:creationId xmlns:a16="http://schemas.microsoft.com/office/drawing/2014/main" id="{BA9A0DF3-1D3A-4A33-A7D5-F7799A7C108E}"/>
              </a:ext>
            </a:extLst>
          </p:cNvPr>
          <p:cNvSpPr/>
          <p:nvPr userDrawn="1"/>
        </p:nvSpPr>
        <p:spPr>
          <a:xfrm rot="13480925">
            <a:off x="102267" y="469928"/>
            <a:ext cx="493821" cy="493821"/>
          </a:xfrm>
          <a:prstGeom prst="rtTriangle">
            <a:avLst/>
          </a:prstGeom>
          <a:solidFill>
            <a:srgbClr val="DE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3"/>
    </p:custDataLst>
    <p:extLst>
      <p:ext uri="{BB962C8B-B14F-4D97-AF65-F5344CB8AC3E}">
        <p14:creationId xmlns:p14="http://schemas.microsoft.com/office/powerpoint/2010/main" val="1490815128"/>
      </p:ext>
    </p:extLst>
  </p:cSld>
  <p:clrMap bg1="lt1" tx1="dk1" bg2="lt2" tx2="dk2" accent1="accent1" accent2="accent2" accent3="accent3" accent4="accent4" accent5="accent5" accent6="accent6" hlink="hlink" folHlink="folHlink"/>
  <p:sldLayoutIdLst>
    <p:sldLayoutId id="214748373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98B168-FD15-43B7-9D00-69D485F0AAB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314440" y="177881"/>
            <a:ext cx="6202683" cy="6260652"/>
          </a:xfrm>
          <a:prstGeom prst="rect">
            <a:avLst/>
          </a:prstGeom>
        </p:spPr>
      </p:pic>
      <p:sp>
        <p:nvSpPr>
          <p:cNvPr id="3" name="Rectangle 2">
            <a:extLst>
              <a:ext uri="{FF2B5EF4-FFF2-40B4-BE49-F238E27FC236}">
                <a16:creationId xmlns:a16="http://schemas.microsoft.com/office/drawing/2014/main" id="{B2AF5157-BD92-45FA-91D0-895188DBFE81}"/>
              </a:ext>
            </a:extLst>
          </p:cNvPr>
          <p:cNvSpPr/>
          <p:nvPr userDrawn="1"/>
        </p:nvSpPr>
        <p:spPr>
          <a:xfrm>
            <a:off x="0" y="6591153"/>
            <a:ext cx="12188735" cy="366584"/>
          </a:xfrm>
          <a:prstGeom prst="rect">
            <a:avLst/>
          </a:prstGeom>
          <a:solidFill>
            <a:srgbClr val="DE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7E218C1-7AB2-4FA7-9627-1679CFFF4BF7}"/>
              </a:ext>
            </a:extLst>
          </p:cNvPr>
          <p:cNvSpPr txBox="1"/>
          <p:nvPr userDrawn="1"/>
        </p:nvSpPr>
        <p:spPr>
          <a:xfrm>
            <a:off x="11778232" y="6594354"/>
            <a:ext cx="483627" cy="338554"/>
          </a:xfrm>
          <a:prstGeom prst="rect">
            <a:avLst/>
          </a:prstGeom>
          <a:noFill/>
        </p:spPr>
        <p:txBody>
          <a:bodyPr wrap="square" rtlCol="0">
            <a:spAutoFit/>
          </a:bodyPr>
          <a:lstStyle/>
          <a:p>
            <a:pPr algn="ctr"/>
            <a:fld id="{7E387747-E607-480E-85C1-B90F28B2C087}" type="slidenum">
              <a:rPr lang="en-US" sz="1600" smtClean="0">
                <a:solidFill>
                  <a:schemeClr val="bg1"/>
                </a:solidFill>
              </a:rPr>
              <a:pPr algn="ctr"/>
              <a:t>‹#›</a:t>
            </a:fld>
            <a:endParaRPr lang="en-US" sz="1600">
              <a:solidFill>
                <a:schemeClr val="bg1"/>
              </a:solidFill>
            </a:endParaRPr>
          </a:p>
        </p:txBody>
      </p:sp>
      <p:sp>
        <p:nvSpPr>
          <p:cNvPr id="5" name="TextBox 4" descr="TLPI screen footer.">
            <a:extLst>
              <a:ext uri="{FF2B5EF4-FFF2-40B4-BE49-F238E27FC236}">
                <a16:creationId xmlns:a16="http://schemas.microsoft.com/office/drawing/2014/main" id="{3564A1AB-A21C-4B9A-89A8-DCE81A6D0545}"/>
              </a:ext>
            </a:extLst>
          </p:cNvPr>
          <p:cNvSpPr txBox="1"/>
          <p:nvPr userDrawn="1"/>
        </p:nvSpPr>
        <p:spPr>
          <a:xfrm>
            <a:off x="8108382" y="6647832"/>
            <a:ext cx="3081862" cy="261610"/>
          </a:xfrm>
          <a:prstGeom prst="rect">
            <a:avLst/>
          </a:prstGeom>
          <a:noFill/>
        </p:spPr>
        <p:txBody>
          <a:bodyPr wrap="square" rtlCol="0">
            <a:spAutoFit/>
          </a:bodyPr>
          <a:lstStyle/>
          <a:p>
            <a:r>
              <a:rPr lang="en-US" sz="1100">
                <a:solidFill>
                  <a:schemeClr val="bg1"/>
                </a:solidFill>
              </a:rPr>
              <a:t>Tribal Law &amp; Policy Institute   www.Home.TLPI.org</a:t>
            </a:r>
          </a:p>
        </p:txBody>
      </p:sp>
      <p:pic>
        <p:nvPicPr>
          <p:cNvPr id="6" name="Picture 5">
            <a:extLst>
              <a:ext uri="{FF2B5EF4-FFF2-40B4-BE49-F238E27FC236}">
                <a16:creationId xmlns:a16="http://schemas.microsoft.com/office/drawing/2014/main" id="{B59F271E-DD58-40EF-B7DC-C3E195955F9E}"/>
              </a:ext>
            </a:extLst>
          </p:cNvPr>
          <p:cNvPicPr>
            <a:picLocks noChangeAspect="1"/>
          </p:cNvPicPr>
          <p:nvPr userDrawn="1"/>
        </p:nvPicPr>
        <p:blipFill>
          <a:blip r:embed="rId6" cstate="hqprint">
            <a:extLst>
              <a:ext uri="{28A0092B-C50C-407E-A947-70E740481C1C}">
                <a14:useLocalDpi xmlns:a14="http://schemas.microsoft.com/office/drawing/2010/main" val="0"/>
              </a:ext>
            </a:extLst>
          </a:blip>
          <a:srcRect/>
          <a:stretch/>
        </p:blipFill>
        <p:spPr>
          <a:xfrm>
            <a:off x="-121108" y="6385505"/>
            <a:ext cx="12521679" cy="185615"/>
          </a:xfrm>
          <a:prstGeom prst="rect">
            <a:avLst/>
          </a:prstGeom>
        </p:spPr>
      </p:pic>
      <p:pic>
        <p:nvPicPr>
          <p:cNvPr id="7" name="Picture 6" descr="TLPI screen footer.">
            <a:extLst>
              <a:ext uri="{FF2B5EF4-FFF2-40B4-BE49-F238E27FC236}">
                <a16:creationId xmlns:a16="http://schemas.microsoft.com/office/drawing/2014/main" id="{DD59787D-4685-4E12-8919-BCD04A327537}"/>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11132905" y="6320684"/>
            <a:ext cx="572203" cy="593941"/>
          </a:xfrm>
          <a:prstGeom prst="rect">
            <a:avLst/>
          </a:prstGeom>
        </p:spPr>
      </p:pic>
      <p:sp>
        <p:nvSpPr>
          <p:cNvPr id="21" name="Right Triangle 20">
            <a:extLst>
              <a:ext uri="{FF2B5EF4-FFF2-40B4-BE49-F238E27FC236}">
                <a16:creationId xmlns:a16="http://schemas.microsoft.com/office/drawing/2014/main" id="{065BF06C-124E-4EF5-AF7D-D806E3B314EE}"/>
              </a:ext>
            </a:extLst>
          </p:cNvPr>
          <p:cNvSpPr/>
          <p:nvPr userDrawn="1"/>
        </p:nvSpPr>
        <p:spPr>
          <a:xfrm rot="13480925">
            <a:off x="102267" y="469928"/>
            <a:ext cx="493821" cy="493821"/>
          </a:xfrm>
          <a:prstGeom prst="rtTriangle">
            <a:avLst/>
          </a:prstGeom>
          <a:solidFill>
            <a:srgbClr val="DE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4"/>
    </p:custDataLst>
    <p:extLst>
      <p:ext uri="{BB962C8B-B14F-4D97-AF65-F5344CB8AC3E}">
        <p14:creationId xmlns:p14="http://schemas.microsoft.com/office/powerpoint/2010/main" val="476952808"/>
      </p:ext>
    </p:extLst>
  </p:cSld>
  <p:clrMap bg1="lt1" tx1="dk1" bg2="lt2" tx2="dk2" accent1="accent1" accent2="accent2" accent3="accent3" accent4="accent4" accent5="accent5" accent6="accent6" hlink="hlink" folHlink="folHlink"/>
  <p:sldLayoutIdLst>
    <p:sldLayoutId id="2147483733" r:id="rId1"/>
    <p:sldLayoutId id="214748373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9295045-21BC-4DB0-BABA-B76CC93A3E9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362207" y="1796665"/>
            <a:ext cx="6571958" cy="3696727"/>
          </a:xfrm>
          <a:prstGeom prst="rect">
            <a:avLst/>
          </a:prstGeom>
        </p:spPr>
      </p:pic>
      <p:sp>
        <p:nvSpPr>
          <p:cNvPr id="16" name="Rectangle 15">
            <a:extLst>
              <a:ext uri="{FF2B5EF4-FFF2-40B4-BE49-F238E27FC236}">
                <a16:creationId xmlns:a16="http://schemas.microsoft.com/office/drawing/2014/main" id="{342B8D6A-A34E-4D76-A056-F8F20D1B317C}"/>
              </a:ext>
            </a:extLst>
          </p:cNvPr>
          <p:cNvSpPr/>
          <p:nvPr userDrawn="1"/>
        </p:nvSpPr>
        <p:spPr>
          <a:xfrm>
            <a:off x="383874" y="-1"/>
            <a:ext cx="1087117" cy="1348109"/>
          </a:xfrm>
          <a:prstGeom prst="rect">
            <a:avLst/>
          </a:prstGeom>
          <a:solidFill>
            <a:srgbClr val="DE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9E9A"/>
              </a:solidFill>
            </a:endParaRPr>
          </a:p>
        </p:txBody>
      </p:sp>
      <p:pic>
        <p:nvPicPr>
          <p:cNvPr id="5" name="Picture 4">
            <a:extLst>
              <a:ext uri="{FF2B5EF4-FFF2-40B4-BE49-F238E27FC236}">
                <a16:creationId xmlns:a16="http://schemas.microsoft.com/office/drawing/2014/main" id="{F4CE4DD8-0B36-4D68-88E9-C60942E427A7}"/>
              </a:ext>
            </a:extLst>
          </p:cNvPr>
          <p:cNvPicPr>
            <a:picLocks noChangeAspect="1"/>
          </p:cNvPicPr>
          <p:nvPr userDrawn="1"/>
        </p:nvPicPr>
        <p:blipFill>
          <a:blip r:embed="rId5" cstate="hqprint">
            <a:extLst>
              <a:ext uri="{28A0092B-C50C-407E-A947-70E740481C1C}">
                <a14:useLocalDpi xmlns:a14="http://schemas.microsoft.com/office/drawing/2010/main" val="0"/>
              </a:ext>
            </a:extLst>
          </a:blip>
          <a:srcRect/>
          <a:stretch/>
        </p:blipFill>
        <p:spPr>
          <a:xfrm>
            <a:off x="584640" y="401005"/>
            <a:ext cx="717855" cy="715792"/>
          </a:xfrm>
          <a:prstGeom prst="rect">
            <a:avLst/>
          </a:prstGeom>
        </p:spPr>
      </p:pic>
      <p:sp>
        <p:nvSpPr>
          <p:cNvPr id="2" name="Rectangle 1">
            <a:extLst>
              <a:ext uri="{FF2B5EF4-FFF2-40B4-BE49-F238E27FC236}">
                <a16:creationId xmlns:a16="http://schemas.microsoft.com/office/drawing/2014/main" id="{A965D344-9226-44C2-A7B5-41602032CD5A}"/>
              </a:ext>
            </a:extLst>
          </p:cNvPr>
          <p:cNvSpPr/>
          <p:nvPr userDrawn="1"/>
        </p:nvSpPr>
        <p:spPr>
          <a:xfrm>
            <a:off x="0" y="6591153"/>
            <a:ext cx="12188735" cy="366584"/>
          </a:xfrm>
          <a:prstGeom prst="rect">
            <a:avLst/>
          </a:prstGeom>
          <a:solidFill>
            <a:srgbClr val="DE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55255EC-9A65-459E-A297-B8CB3CDB72A1}"/>
              </a:ext>
            </a:extLst>
          </p:cNvPr>
          <p:cNvSpPr txBox="1"/>
          <p:nvPr userDrawn="1"/>
        </p:nvSpPr>
        <p:spPr>
          <a:xfrm>
            <a:off x="11778232" y="6594354"/>
            <a:ext cx="483627" cy="338554"/>
          </a:xfrm>
          <a:prstGeom prst="rect">
            <a:avLst/>
          </a:prstGeom>
          <a:noFill/>
        </p:spPr>
        <p:txBody>
          <a:bodyPr wrap="square" rtlCol="0">
            <a:spAutoFit/>
          </a:bodyPr>
          <a:lstStyle/>
          <a:p>
            <a:pPr algn="ctr"/>
            <a:fld id="{7E387747-E607-480E-85C1-B90F28B2C087}" type="slidenum">
              <a:rPr lang="en-US" sz="1600" smtClean="0">
                <a:solidFill>
                  <a:schemeClr val="bg1"/>
                </a:solidFill>
              </a:rPr>
              <a:pPr algn="ctr"/>
              <a:t>‹#›</a:t>
            </a:fld>
            <a:endParaRPr lang="en-US" sz="1600">
              <a:solidFill>
                <a:schemeClr val="bg1"/>
              </a:solidFill>
            </a:endParaRPr>
          </a:p>
        </p:txBody>
      </p:sp>
      <p:sp>
        <p:nvSpPr>
          <p:cNvPr id="4" name="TextBox 3" descr="TLPI screen footer.">
            <a:extLst>
              <a:ext uri="{FF2B5EF4-FFF2-40B4-BE49-F238E27FC236}">
                <a16:creationId xmlns:a16="http://schemas.microsoft.com/office/drawing/2014/main" id="{DCEFC0A8-BCC3-421C-8B1E-4BFC70C0B8D8}"/>
              </a:ext>
            </a:extLst>
          </p:cNvPr>
          <p:cNvSpPr txBox="1"/>
          <p:nvPr userDrawn="1"/>
        </p:nvSpPr>
        <p:spPr>
          <a:xfrm>
            <a:off x="8108382" y="6647832"/>
            <a:ext cx="3081862" cy="261610"/>
          </a:xfrm>
          <a:prstGeom prst="rect">
            <a:avLst/>
          </a:prstGeom>
          <a:noFill/>
        </p:spPr>
        <p:txBody>
          <a:bodyPr wrap="square" rtlCol="0">
            <a:spAutoFit/>
          </a:bodyPr>
          <a:lstStyle/>
          <a:p>
            <a:r>
              <a:rPr lang="en-US" sz="1100">
                <a:solidFill>
                  <a:schemeClr val="bg1"/>
                </a:solidFill>
              </a:rPr>
              <a:t>Tribal Law &amp; Policy Institute   www.Home.TLPI.org</a:t>
            </a:r>
          </a:p>
        </p:txBody>
      </p:sp>
      <p:pic>
        <p:nvPicPr>
          <p:cNvPr id="6" name="Picture 5">
            <a:extLst>
              <a:ext uri="{FF2B5EF4-FFF2-40B4-BE49-F238E27FC236}">
                <a16:creationId xmlns:a16="http://schemas.microsoft.com/office/drawing/2014/main" id="{25DAF1B2-B78C-4B85-AD80-F2AB41EDFD3C}"/>
              </a:ext>
            </a:extLst>
          </p:cNvPr>
          <p:cNvPicPr>
            <a:picLocks noChangeAspect="1"/>
          </p:cNvPicPr>
          <p:nvPr userDrawn="1"/>
        </p:nvPicPr>
        <p:blipFill>
          <a:blip r:embed="rId6" cstate="hqprint">
            <a:extLst>
              <a:ext uri="{28A0092B-C50C-407E-A947-70E740481C1C}">
                <a14:useLocalDpi xmlns:a14="http://schemas.microsoft.com/office/drawing/2010/main" val="0"/>
              </a:ext>
            </a:extLst>
          </a:blip>
          <a:srcRect/>
          <a:stretch/>
        </p:blipFill>
        <p:spPr>
          <a:xfrm>
            <a:off x="-121108" y="6385505"/>
            <a:ext cx="12521679" cy="185615"/>
          </a:xfrm>
          <a:prstGeom prst="rect">
            <a:avLst/>
          </a:prstGeom>
        </p:spPr>
      </p:pic>
      <p:pic>
        <p:nvPicPr>
          <p:cNvPr id="7" name="Picture 6" descr="TLPI screen footer.">
            <a:extLst>
              <a:ext uri="{FF2B5EF4-FFF2-40B4-BE49-F238E27FC236}">
                <a16:creationId xmlns:a16="http://schemas.microsoft.com/office/drawing/2014/main" id="{6CE69F3C-5ECC-4D49-BFED-294EF0539B86}"/>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11132905" y="6320684"/>
            <a:ext cx="572203" cy="593941"/>
          </a:xfrm>
          <a:prstGeom prst="rect">
            <a:avLst/>
          </a:prstGeom>
        </p:spPr>
      </p:pic>
      <p:sp>
        <p:nvSpPr>
          <p:cNvPr id="9" name="Right Triangle 8">
            <a:extLst>
              <a:ext uri="{FF2B5EF4-FFF2-40B4-BE49-F238E27FC236}">
                <a16:creationId xmlns:a16="http://schemas.microsoft.com/office/drawing/2014/main" id="{335C3029-27EB-4BB9-B5D8-AE8A8081497B}"/>
              </a:ext>
            </a:extLst>
          </p:cNvPr>
          <p:cNvSpPr/>
          <p:nvPr userDrawn="1"/>
        </p:nvSpPr>
        <p:spPr>
          <a:xfrm rot="13480925">
            <a:off x="6779848" y="2134791"/>
            <a:ext cx="493821" cy="493821"/>
          </a:xfrm>
          <a:prstGeom prst="rtTriangle">
            <a:avLst/>
          </a:prstGeom>
          <a:solidFill>
            <a:srgbClr val="DE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3"/>
    </p:custDataLst>
    <p:extLst>
      <p:ext uri="{BB962C8B-B14F-4D97-AF65-F5344CB8AC3E}">
        <p14:creationId xmlns:p14="http://schemas.microsoft.com/office/powerpoint/2010/main" val="3876640468"/>
      </p:ext>
    </p:extLst>
  </p:cSld>
  <p:clrMap bg1="lt1" tx1="dk1" bg2="lt2" tx2="dk2" accent1="accent1" accent2="accent2" accent3="accent3" accent4="accent4" accent5="accent5" accent6="accent6" hlink="hlink" folHlink="folHlink"/>
  <p:sldLayoutIdLst>
    <p:sldLayoutId id="2147483670" r:id="rId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large body of water&#10;&#10;Description automatically generated">
            <a:extLst>
              <a:ext uri="{FF2B5EF4-FFF2-40B4-BE49-F238E27FC236}">
                <a16:creationId xmlns:a16="http://schemas.microsoft.com/office/drawing/2014/main" id="{BB241A0B-14A9-4AB3-997A-67AEFA4266E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1071"/>
            <a:ext cx="12196195" cy="6823241"/>
          </a:xfrm>
          <a:prstGeom prst="rect">
            <a:avLst/>
          </a:prstGeom>
        </p:spPr>
      </p:pic>
      <p:sp>
        <p:nvSpPr>
          <p:cNvPr id="2" name="Rectangle 1">
            <a:extLst>
              <a:ext uri="{FF2B5EF4-FFF2-40B4-BE49-F238E27FC236}">
                <a16:creationId xmlns:a16="http://schemas.microsoft.com/office/drawing/2014/main" id="{31DB6107-2DD3-45C3-839B-2E1F507F0DC6}"/>
              </a:ext>
            </a:extLst>
          </p:cNvPr>
          <p:cNvSpPr/>
          <p:nvPr userDrawn="1"/>
        </p:nvSpPr>
        <p:spPr>
          <a:xfrm>
            <a:off x="0" y="6591153"/>
            <a:ext cx="12188735" cy="366584"/>
          </a:xfrm>
          <a:prstGeom prst="rect">
            <a:avLst/>
          </a:prstGeom>
          <a:solidFill>
            <a:srgbClr val="DE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9F7F009-A9B7-40C2-9F39-88D9E255BABB}"/>
              </a:ext>
            </a:extLst>
          </p:cNvPr>
          <p:cNvSpPr txBox="1"/>
          <p:nvPr userDrawn="1"/>
        </p:nvSpPr>
        <p:spPr>
          <a:xfrm>
            <a:off x="11778232" y="6594354"/>
            <a:ext cx="483627" cy="338554"/>
          </a:xfrm>
          <a:prstGeom prst="rect">
            <a:avLst/>
          </a:prstGeom>
          <a:noFill/>
        </p:spPr>
        <p:txBody>
          <a:bodyPr wrap="square" rtlCol="0">
            <a:spAutoFit/>
          </a:bodyPr>
          <a:lstStyle/>
          <a:p>
            <a:pPr algn="ctr"/>
            <a:fld id="{7E387747-E607-480E-85C1-B90F28B2C087}" type="slidenum">
              <a:rPr lang="en-US" sz="1600" smtClean="0">
                <a:solidFill>
                  <a:schemeClr val="bg1"/>
                </a:solidFill>
              </a:rPr>
              <a:pPr algn="ctr"/>
              <a:t>‹#›</a:t>
            </a:fld>
            <a:endParaRPr lang="en-US" sz="1600">
              <a:solidFill>
                <a:schemeClr val="bg1"/>
              </a:solidFill>
            </a:endParaRPr>
          </a:p>
        </p:txBody>
      </p:sp>
      <p:sp>
        <p:nvSpPr>
          <p:cNvPr id="4" name="TextBox 3" descr="TLPI screen footer.">
            <a:extLst>
              <a:ext uri="{FF2B5EF4-FFF2-40B4-BE49-F238E27FC236}">
                <a16:creationId xmlns:a16="http://schemas.microsoft.com/office/drawing/2014/main" id="{317C5E1E-0C24-457D-AAC4-4B397A0C124A}"/>
              </a:ext>
            </a:extLst>
          </p:cNvPr>
          <p:cNvSpPr txBox="1"/>
          <p:nvPr userDrawn="1"/>
        </p:nvSpPr>
        <p:spPr>
          <a:xfrm>
            <a:off x="8108382" y="6647832"/>
            <a:ext cx="3081862" cy="261610"/>
          </a:xfrm>
          <a:prstGeom prst="rect">
            <a:avLst/>
          </a:prstGeom>
          <a:noFill/>
        </p:spPr>
        <p:txBody>
          <a:bodyPr wrap="square" rtlCol="0">
            <a:spAutoFit/>
          </a:bodyPr>
          <a:lstStyle/>
          <a:p>
            <a:r>
              <a:rPr lang="en-US" sz="1100">
                <a:solidFill>
                  <a:schemeClr val="bg1"/>
                </a:solidFill>
              </a:rPr>
              <a:t>Tribal Law &amp; Policy Institute   www.Home.TLPI.org</a:t>
            </a:r>
          </a:p>
        </p:txBody>
      </p:sp>
      <p:pic>
        <p:nvPicPr>
          <p:cNvPr id="5" name="Picture 4">
            <a:extLst>
              <a:ext uri="{FF2B5EF4-FFF2-40B4-BE49-F238E27FC236}">
                <a16:creationId xmlns:a16="http://schemas.microsoft.com/office/drawing/2014/main" id="{DDE9173A-7767-4284-92A1-F299CB3CEF19}"/>
              </a:ext>
            </a:extLst>
          </p:cNvPr>
          <p:cNvPicPr>
            <a:picLocks noChangeAspect="1"/>
          </p:cNvPicPr>
          <p:nvPr userDrawn="1"/>
        </p:nvPicPr>
        <p:blipFill>
          <a:blip r:embed="rId5" cstate="hqprint">
            <a:extLst>
              <a:ext uri="{28A0092B-C50C-407E-A947-70E740481C1C}">
                <a14:useLocalDpi xmlns:a14="http://schemas.microsoft.com/office/drawing/2010/main" val="0"/>
              </a:ext>
            </a:extLst>
          </a:blip>
          <a:srcRect/>
          <a:stretch/>
        </p:blipFill>
        <p:spPr>
          <a:xfrm>
            <a:off x="-121108" y="6385505"/>
            <a:ext cx="12521679" cy="185615"/>
          </a:xfrm>
          <a:prstGeom prst="rect">
            <a:avLst/>
          </a:prstGeom>
        </p:spPr>
      </p:pic>
      <p:pic>
        <p:nvPicPr>
          <p:cNvPr id="6" name="Picture 5" descr="TLPI screen footer.">
            <a:extLst>
              <a:ext uri="{FF2B5EF4-FFF2-40B4-BE49-F238E27FC236}">
                <a16:creationId xmlns:a16="http://schemas.microsoft.com/office/drawing/2014/main" id="{BF3334C6-03A2-45A0-B7A2-11865B73DFBA}"/>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1132905" y="6320684"/>
            <a:ext cx="572203" cy="593941"/>
          </a:xfrm>
          <a:prstGeom prst="rect">
            <a:avLst/>
          </a:prstGeom>
        </p:spPr>
      </p:pic>
      <p:sp>
        <p:nvSpPr>
          <p:cNvPr id="23" name="Right Triangle 22">
            <a:extLst>
              <a:ext uri="{FF2B5EF4-FFF2-40B4-BE49-F238E27FC236}">
                <a16:creationId xmlns:a16="http://schemas.microsoft.com/office/drawing/2014/main" id="{B04DE7A6-21EE-4689-9DE5-D851094045FE}"/>
              </a:ext>
            </a:extLst>
          </p:cNvPr>
          <p:cNvSpPr/>
          <p:nvPr userDrawn="1"/>
        </p:nvSpPr>
        <p:spPr>
          <a:xfrm rot="13480925">
            <a:off x="102267" y="469928"/>
            <a:ext cx="493821" cy="493821"/>
          </a:xfrm>
          <a:prstGeom prst="rtTriangle">
            <a:avLst/>
          </a:prstGeom>
          <a:solidFill>
            <a:srgbClr val="DE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3"/>
    </p:custDataLst>
    <p:extLst>
      <p:ext uri="{BB962C8B-B14F-4D97-AF65-F5344CB8AC3E}">
        <p14:creationId xmlns:p14="http://schemas.microsoft.com/office/powerpoint/2010/main" val="3212805730"/>
      </p:ext>
    </p:extLst>
  </p:cSld>
  <p:clrMap bg1="lt1" tx1="dk1" bg2="lt2" tx2="dk2" accent1="accent1" accent2="accent2" accent3="accent3" accent4="accent4" accent5="accent5" accent6="accent6" hlink="hlink" folHlink="folHlink"/>
  <p:sldLayoutIdLst>
    <p:sldLayoutId id="214748374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9B779-CAAC-45B8-B1AE-58AC881ED30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314440" y="177881"/>
            <a:ext cx="6202683" cy="6260652"/>
          </a:xfrm>
          <a:prstGeom prst="rect">
            <a:avLst/>
          </a:prstGeom>
        </p:spPr>
      </p:pic>
      <p:sp>
        <p:nvSpPr>
          <p:cNvPr id="16" name="Rectangle 15">
            <a:extLst>
              <a:ext uri="{FF2B5EF4-FFF2-40B4-BE49-F238E27FC236}">
                <a16:creationId xmlns:a16="http://schemas.microsoft.com/office/drawing/2014/main" id="{342B8D6A-A34E-4D76-A056-F8F20D1B317C}"/>
              </a:ext>
            </a:extLst>
          </p:cNvPr>
          <p:cNvSpPr/>
          <p:nvPr userDrawn="1"/>
        </p:nvSpPr>
        <p:spPr>
          <a:xfrm>
            <a:off x="383874" y="-1"/>
            <a:ext cx="1087117" cy="1348109"/>
          </a:xfrm>
          <a:prstGeom prst="rect">
            <a:avLst/>
          </a:prstGeom>
          <a:solidFill>
            <a:srgbClr val="DE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9E9A"/>
              </a:solidFill>
            </a:endParaRPr>
          </a:p>
        </p:txBody>
      </p:sp>
      <p:pic>
        <p:nvPicPr>
          <p:cNvPr id="5" name="Picture 4">
            <a:extLst>
              <a:ext uri="{FF2B5EF4-FFF2-40B4-BE49-F238E27FC236}">
                <a16:creationId xmlns:a16="http://schemas.microsoft.com/office/drawing/2014/main" id="{F4CE4DD8-0B36-4D68-88E9-C60942E427A7}"/>
              </a:ext>
            </a:extLst>
          </p:cNvPr>
          <p:cNvPicPr>
            <a:picLocks noChangeAspect="1"/>
          </p:cNvPicPr>
          <p:nvPr userDrawn="1"/>
        </p:nvPicPr>
        <p:blipFill>
          <a:blip r:embed="rId6" cstate="hqprint">
            <a:extLst>
              <a:ext uri="{28A0092B-C50C-407E-A947-70E740481C1C}">
                <a14:useLocalDpi xmlns:a14="http://schemas.microsoft.com/office/drawing/2010/main" val="0"/>
              </a:ext>
            </a:extLst>
          </a:blip>
          <a:srcRect/>
          <a:stretch/>
        </p:blipFill>
        <p:spPr>
          <a:xfrm>
            <a:off x="579637" y="401005"/>
            <a:ext cx="714211" cy="715792"/>
          </a:xfrm>
          <a:prstGeom prst="rect">
            <a:avLst/>
          </a:prstGeom>
        </p:spPr>
      </p:pic>
      <p:sp>
        <p:nvSpPr>
          <p:cNvPr id="3" name="Rectangle 2">
            <a:extLst>
              <a:ext uri="{FF2B5EF4-FFF2-40B4-BE49-F238E27FC236}">
                <a16:creationId xmlns:a16="http://schemas.microsoft.com/office/drawing/2014/main" id="{526783D8-F45F-4420-BACB-15D0AEC5F35D}"/>
              </a:ext>
            </a:extLst>
          </p:cNvPr>
          <p:cNvSpPr/>
          <p:nvPr userDrawn="1"/>
        </p:nvSpPr>
        <p:spPr>
          <a:xfrm>
            <a:off x="0" y="6591153"/>
            <a:ext cx="12188735" cy="366584"/>
          </a:xfrm>
          <a:prstGeom prst="rect">
            <a:avLst/>
          </a:prstGeom>
          <a:solidFill>
            <a:srgbClr val="DE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CFA5ADE-C6EF-48F3-B5A3-D3CCD126CD99}"/>
              </a:ext>
            </a:extLst>
          </p:cNvPr>
          <p:cNvSpPr txBox="1"/>
          <p:nvPr userDrawn="1"/>
        </p:nvSpPr>
        <p:spPr>
          <a:xfrm>
            <a:off x="11778232" y="6594354"/>
            <a:ext cx="483627" cy="338554"/>
          </a:xfrm>
          <a:prstGeom prst="rect">
            <a:avLst/>
          </a:prstGeom>
          <a:noFill/>
        </p:spPr>
        <p:txBody>
          <a:bodyPr wrap="square" rtlCol="0">
            <a:spAutoFit/>
          </a:bodyPr>
          <a:lstStyle/>
          <a:p>
            <a:pPr algn="ctr"/>
            <a:fld id="{7E387747-E607-480E-85C1-B90F28B2C087}" type="slidenum">
              <a:rPr lang="en-US" sz="1600" smtClean="0">
                <a:solidFill>
                  <a:schemeClr val="bg1"/>
                </a:solidFill>
              </a:rPr>
              <a:pPr algn="ctr"/>
              <a:t>‹#›</a:t>
            </a:fld>
            <a:endParaRPr lang="en-US" sz="1600">
              <a:solidFill>
                <a:schemeClr val="bg1"/>
              </a:solidFill>
            </a:endParaRPr>
          </a:p>
        </p:txBody>
      </p:sp>
      <p:sp>
        <p:nvSpPr>
          <p:cNvPr id="6" name="TextBox 5" descr="TLPI screen footer.">
            <a:extLst>
              <a:ext uri="{FF2B5EF4-FFF2-40B4-BE49-F238E27FC236}">
                <a16:creationId xmlns:a16="http://schemas.microsoft.com/office/drawing/2014/main" id="{3EEB20B5-F45E-4643-A828-B2E495652AE3}"/>
              </a:ext>
            </a:extLst>
          </p:cNvPr>
          <p:cNvSpPr txBox="1"/>
          <p:nvPr userDrawn="1"/>
        </p:nvSpPr>
        <p:spPr>
          <a:xfrm>
            <a:off x="8108382" y="6647832"/>
            <a:ext cx="3081862" cy="261610"/>
          </a:xfrm>
          <a:prstGeom prst="rect">
            <a:avLst/>
          </a:prstGeom>
          <a:noFill/>
        </p:spPr>
        <p:txBody>
          <a:bodyPr wrap="square" rtlCol="0">
            <a:spAutoFit/>
          </a:bodyPr>
          <a:lstStyle/>
          <a:p>
            <a:r>
              <a:rPr lang="en-US" sz="1100">
                <a:solidFill>
                  <a:schemeClr val="bg1"/>
                </a:solidFill>
              </a:rPr>
              <a:t>Tribal Law &amp; Policy Institute   www.Home.TLPI.org</a:t>
            </a:r>
          </a:p>
        </p:txBody>
      </p:sp>
      <p:pic>
        <p:nvPicPr>
          <p:cNvPr id="7" name="Picture 6">
            <a:extLst>
              <a:ext uri="{FF2B5EF4-FFF2-40B4-BE49-F238E27FC236}">
                <a16:creationId xmlns:a16="http://schemas.microsoft.com/office/drawing/2014/main" id="{34B862F2-DBC9-4583-BAA4-BF4C9B48AF26}"/>
              </a:ext>
            </a:extLst>
          </p:cNvPr>
          <p:cNvPicPr>
            <a:picLocks noChangeAspect="1"/>
          </p:cNvPicPr>
          <p:nvPr userDrawn="1"/>
        </p:nvPicPr>
        <p:blipFill>
          <a:blip r:embed="rId7" cstate="hqprint">
            <a:extLst>
              <a:ext uri="{28A0092B-C50C-407E-A947-70E740481C1C}">
                <a14:useLocalDpi xmlns:a14="http://schemas.microsoft.com/office/drawing/2010/main" val="0"/>
              </a:ext>
            </a:extLst>
          </a:blip>
          <a:srcRect/>
          <a:stretch/>
        </p:blipFill>
        <p:spPr>
          <a:xfrm>
            <a:off x="-121108" y="6385505"/>
            <a:ext cx="12521679" cy="185615"/>
          </a:xfrm>
          <a:prstGeom prst="rect">
            <a:avLst/>
          </a:prstGeom>
        </p:spPr>
      </p:pic>
      <p:pic>
        <p:nvPicPr>
          <p:cNvPr id="8" name="Picture 7" descr="TLPI screen footer.">
            <a:extLst>
              <a:ext uri="{FF2B5EF4-FFF2-40B4-BE49-F238E27FC236}">
                <a16:creationId xmlns:a16="http://schemas.microsoft.com/office/drawing/2014/main" id="{6CD7741D-1D80-4C5D-9ECB-6A40C99F6D24}"/>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11132905" y="6320684"/>
            <a:ext cx="572203" cy="593941"/>
          </a:xfrm>
          <a:prstGeom prst="rect">
            <a:avLst/>
          </a:prstGeom>
        </p:spPr>
      </p:pic>
    </p:spTree>
    <p:custDataLst>
      <p:tags r:id="rId4"/>
    </p:custDataLst>
    <p:extLst>
      <p:ext uri="{BB962C8B-B14F-4D97-AF65-F5344CB8AC3E}">
        <p14:creationId xmlns:p14="http://schemas.microsoft.com/office/powerpoint/2010/main" val="351963596"/>
      </p:ext>
    </p:extLst>
  </p:cSld>
  <p:clrMap bg1="lt1" tx1="dk1" bg2="lt2" tx2="dk2" accent1="accent1" accent2="accent2" accent3="accent3" accent4="accent4" accent5="accent5" accent6="accent6" hlink="hlink" folHlink="folHlink"/>
  <p:sldLayoutIdLst>
    <p:sldLayoutId id="2147483719" r:id="rId1"/>
    <p:sldLayoutId id="2147483691" r:id="rId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AB2B204-DC03-4232-831A-DE17AC9D12CB}"/>
              </a:ext>
            </a:extLst>
          </p:cNvPr>
          <p:cNvSpPr/>
          <p:nvPr userDrawn="1"/>
        </p:nvSpPr>
        <p:spPr>
          <a:xfrm>
            <a:off x="0" y="1"/>
            <a:ext cx="12188735" cy="6458464"/>
          </a:xfrm>
          <a:prstGeom prst="rect">
            <a:avLst/>
          </a:prstGeom>
          <a:solidFill>
            <a:srgbClr val="DE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9E9A"/>
              </a:solidFill>
            </a:endParaRPr>
          </a:p>
        </p:txBody>
      </p:sp>
      <p:pic>
        <p:nvPicPr>
          <p:cNvPr id="27" name="Picture 26">
            <a:extLst>
              <a:ext uri="{FF2B5EF4-FFF2-40B4-BE49-F238E27FC236}">
                <a16:creationId xmlns:a16="http://schemas.microsoft.com/office/drawing/2014/main" id="{6E963214-D0A8-4699-B0C0-5322EF0F7B93}"/>
              </a:ext>
            </a:extLst>
          </p:cNvPr>
          <p:cNvPicPr>
            <a:picLocks noChangeAspect="1"/>
          </p:cNvPicPr>
          <p:nvPr userDrawn="1"/>
        </p:nvPicPr>
        <p:blipFill>
          <a:blip r:embed="rId4" cstate="hqprint">
            <a:extLst>
              <a:ext uri="{28A0092B-C50C-407E-A947-70E740481C1C}">
                <a14:useLocalDpi xmlns:a14="http://schemas.microsoft.com/office/drawing/2010/main" val="0"/>
              </a:ext>
            </a:extLst>
          </a:blip>
          <a:srcRect/>
          <a:stretch/>
        </p:blipFill>
        <p:spPr>
          <a:xfrm>
            <a:off x="499278" y="1085862"/>
            <a:ext cx="5832467" cy="3676816"/>
          </a:xfrm>
          <a:prstGeom prst="rect">
            <a:avLst/>
          </a:prstGeom>
        </p:spPr>
      </p:pic>
      <p:sp>
        <p:nvSpPr>
          <p:cNvPr id="29" name="TextBox 28">
            <a:extLst>
              <a:ext uri="{FF2B5EF4-FFF2-40B4-BE49-F238E27FC236}">
                <a16:creationId xmlns:a16="http://schemas.microsoft.com/office/drawing/2014/main" id="{E78D1B9B-DE04-48C1-93CA-A7A1DBDF7BF0}"/>
              </a:ext>
            </a:extLst>
          </p:cNvPr>
          <p:cNvSpPr txBox="1"/>
          <p:nvPr userDrawn="1"/>
        </p:nvSpPr>
        <p:spPr>
          <a:xfrm>
            <a:off x="900979" y="5017542"/>
            <a:ext cx="502906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a:solidFill>
                  <a:schemeClr val="bg1"/>
                </a:solidFill>
                <a:effectLst/>
                <a:latin typeface="Britannic Bold" panose="020B0903060703020204" pitchFamily="34" charset="0"/>
                <a:ea typeface="Calibri" panose="020F0502020204030204" pitchFamily="34" charset="0"/>
                <a:cs typeface="Calibri" panose="020F0502020204030204" pitchFamily="34" charset="0"/>
              </a:rPr>
              <a:t>Tribal Healing to Wellness Court</a:t>
            </a:r>
            <a:endParaRPr lang="en-US" sz="2400">
              <a:solidFill>
                <a:schemeClr val="bg1"/>
              </a:solidFill>
              <a:effectLst/>
              <a:latin typeface="Britannic Bold" panose="020B0903060703020204" pitchFamily="34" charset="0"/>
              <a:ea typeface="Calibri" panose="020F0502020204030204" pitchFamily="34" charset="0"/>
              <a:cs typeface="Times New Roman" panose="02020603050405020304" pitchFamily="18" charset="0"/>
            </a:endParaRPr>
          </a:p>
          <a:p>
            <a:endParaRPr lang="en-US" sz="2400">
              <a:solidFill>
                <a:schemeClr val="bg1"/>
              </a:solidFill>
            </a:endParaRPr>
          </a:p>
        </p:txBody>
      </p:sp>
      <p:pic>
        <p:nvPicPr>
          <p:cNvPr id="31" name="Picture 30">
            <a:extLst>
              <a:ext uri="{FF2B5EF4-FFF2-40B4-BE49-F238E27FC236}">
                <a16:creationId xmlns:a16="http://schemas.microsoft.com/office/drawing/2014/main" id="{E7EBDD44-E06E-4C09-A9E7-EFD6786670F3}"/>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85734" y="-58881"/>
            <a:ext cx="231301" cy="6858000"/>
          </a:xfrm>
          <a:prstGeom prst="rect">
            <a:avLst/>
          </a:prstGeom>
        </p:spPr>
      </p:pic>
      <p:sp>
        <p:nvSpPr>
          <p:cNvPr id="33" name="TextBox 32" descr="TLPI screen footer.">
            <a:extLst>
              <a:ext uri="{FF2B5EF4-FFF2-40B4-BE49-F238E27FC236}">
                <a16:creationId xmlns:a16="http://schemas.microsoft.com/office/drawing/2014/main" id="{EEC6E54A-EF6B-4F37-BC3E-3EB8C3A26E47}"/>
              </a:ext>
            </a:extLst>
          </p:cNvPr>
          <p:cNvSpPr txBox="1"/>
          <p:nvPr userDrawn="1"/>
        </p:nvSpPr>
        <p:spPr>
          <a:xfrm>
            <a:off x="8108382" y="6540738"/>
            <a:ext cx="3081862" cy="261610"/>
          </a:xfrm>
          <a:prstGeom prst="rect">
            <a:avLst/>
          </a:prstGeom>
          <a:noFill/>
        </p:spPr>
        <p:txBody>
          <a:bodyPr wrap="square" rtlCol="0">
            <a:spAutoFit/>
          </a:bodyPr>
          <a:lstStyle/>
          <a:p>
            <a:r>
              <a:rPr lang="en-US" sz="1100">
                <a:solidFill>
                  <a:schemeClr val="tx1">
                    <a:lumMod val="85000"/>
                    <a:lumOff val="15000"/>
                  </a:schemeClr>
                </a:solidFill>
              </a:rPr>
              <a:t>Tribal Law &amp; Policy Institute   www.Home.TLPI.org</a:t>
            </a:r>
          </a:p>
        </p:txBody>
      </p:sp>
      <p:pic>
        <p:nvPicPr>
          <p:cNvPr id="35" name="Picture 34" descr="TLPI screen footer.">
            <a:extLst>
              <a:ext uri="{FF2B5EF4-FFF2-40B4-BE49-F238E27FC236}">
                <a16:creationId xmlns:a16="http://schemas.microsoft.com/office/drawing/2014/main" id="{70AD6812-C83B-40F3-A6FC-D810F91A908A}"/>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1132905" y="6320684"/>
            <a:ext cx="572203" cy="593941"/>
          </a:xfrm>
          <a:prstGeom prst="rect">
            <a:avLst/>
          </a:prstGeom>
        </p:spPr>
      </p:pic>
      <p:pic>
        <p:nvPicPr>
          <p:cNvPr id="37" name="Picture 36">
            <a:extLst>
              <a:ext uri="{FF2B5EF4-FFF2-40B4-BE49-F238E27FC236}">
                <a16:creationId xmlns:a16="http://schemas.microsoft.com/office/drawing/2014/main" id="{9051F8ED-FCEF-491B-9581-8402F1F345D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rot="10800000">
            <a:off x="11878346" y="-1"/>
            <a:ext cx="231301" cy="6858000"/>
          </a:xfrm>
          <a:prstGeom prst="rect">
            <a:avLst/>
          </a:prstGeom>
        </p:spPr>
      </p:pic>
      <p:sp>
        <p:nvSpPr>
          <p:cNvPr id="39" name="TextBox 38">
            <a:extLst>
              <a:ext uri="{FF2B5EF4-FFF2-40B4-BE49-F238E27FC236}">
                <a16:creationId xmlns:a16="http://schemas.microsoft.com/office/drawing/2014/main" id="{432BECC3-C998-419F-A4E6-65081707309E}"/>
              </a:ext>
            </a:extLst>
          </p:cNvPr>
          <p:cNvSpPr txBox="1"/>
          <p:nvPr userDrawn="1"/>
        </p:nvSpPr>
        <p:spPr>
          <a:xfrm>
            <a:off x="11778232" y="6487260"/>
            <a:ext cx="483627" cy="338554"/>
          </a:xfrm>
          <a:prstGeom prst="rect">
            <a:avLst/>
          </a:prstGeom>
          <a:noFill/>
        </p:spPr>
        <p:txBody>
          <a:bodyPr wrap="square" rtlCol="0">
            <a:spAutoFit/>
          </a:bodyPr>
          <a:lstStyle/>
          <a:p>
            <a:pPr algn="ctr"/>
            <a:fld id="{7E387747-E607-480E-85C1-B90F28B2C087}" type="slidenum">
              <a:rPr lang="en-US" sz="1600" smtClean="0">
                <a:solidFill>
                  <a:schemeClr val="tx1">
                    <a:lumMod val="85000"/>
                    <a:lumOff val="15000"/>
                  </a:schemeClr>
                </a:solidFill>
              </a:rPr>
              <a:pPr algn="ctr"/>
              <a:t>‹#›</a:t>
            </a:fld>
            <a:endParaRPr lang="en-US" sz="1600">
              <a:solidFill>
                <a:schemeClr val="tx1">
                  <a:lumMod val="85000"/>
                  <a:lumOff val="15000"/>
                </a:schemeClr>
              </a:solidFill>
            </a:endParaRPr>
          </a:p>
        </p:txBody>
      </p:sp>
      <p:sp>
        <p:nvSpPr>
          <p:cNvPr id="41" name="TextBox 40">
            <a:extLst>
              <a:ext uri="{FF2B5EF4-FFF2-40B4-BE49-F238E27FC236}">
                <a16:creationId xmlns:a16="http://schemas.microsoft.com/office/drawing/2014/main" id="{27AE2224-6158-47C3-AA8A-F9CF716322A6}"/>
              </a:ext>
            </a:extLst>
          </p:cNvPr>
          <p:cNvSpPr txBox="1"/>
          <p:nvPr userDrawn="1"/>
        </p:nvSpPr>
        <p:spPr>
          <a:xfrm>
            <a:off x="821891" y="5698747"/>
            <a:ext cx="4920718" cy="523220"/>
          </a:xfrm>
          <a:prstGeom prst="rect">
            <a:avLst/>
          </a:prstGeom>
          <a:noFill/>
        </p:spPr>
        <p:txBody>
          <a:bodyPr wrap="square" rtlCol="0">
            <a:spAutoFit/>
          </a:bodyPr>
          <a:lstStyle/>
          <a:p>
            <a:pPr algn="ctr"/>
            <a:r>
              <a:rPr lang="en-US" sz="1400" u="sng">
                <a:solidFill>
                  <a:schemeClr val="bg1"/>
                </a:solidFill>
                <a:effectLst/>
                <a:latin typeface="+mn-lt"/>
                <a:ea typeface="Calibri" panose="020F0502020204030204" pitchFamily="34" charset="0"/>
                <a:hlinkClick r:id="rId7">
                  <a:extLst>
                    <a:ext uri="{A12FA001-AC4F-418D-AE19-62706E023703}">
                      <ahyp:hlinkClr xmlns:ahyp="http://schemas.microsoft.com/office/drawing/2018/hyperlinkcolor" val="tx"/>
                    </a:ext>
                  </a:extLst>
                </a:hlinkClick>
              </a:rPr>
              <a:t>www.wellnesscourts.org</a:t>
            </a:r>
            <a:endParaRPr lang="en-US" sz="1400" u="sng">
              <a:solidFill>
                <a:schemeClr val="bg1"/>
              </a:solidFill>
              <a:effectLst/>
              <a:latin typeface="+mn-lt"/>
              <a:ea typeface="Calibri" panose="020F0502020204030204" pitchFamily="34" charset="0"/>
            </a:endParaRPr>
          </a:p>
          <a:p>
            <a:pPr algn="ctr"/>
            <a:r>
              <a:rPr lang="en-US" sz="1400" u="sng">
                <a:solidFill>
                  <a:schemeClr val="bg1"/>
                </a:solidFill>
                <a:effectLst/>
                <a:latin typeface="+mn-lt"/>
                <a:ea typeface="Calibri" panose="020F0502020204030204" pitchFamily="34" charset="0"/>
                <a:hlinkClick r:id="rId8">
                  <a:extLst>
                    <a:ext uri="{A12FA001-AC4F-418D-AE19-62706E023703}">
                      <ahyp:hlinkClr xmlns:ahyp="http://schemas.microsoft.com/office/drawing/2018/hyperlinkcolor" val="tx"/>
                    </a:ext>
                  </a:extLst>
                </a:hlinkClick>
              </a:rPr>
              <a:t>wellness@tlpi.org</a:t>
            </a:r>
            <a:r>
              <a:rPr lang="en-US" sz="1400">
                <a:solidFill>
                  <a:schemeClr val="bg1"/>
                </a:solidFill>
                <a:effectLst/>
                <a:latin typeface="+mn-lt"/>
                <a:ea typeface="Calibri" panose="020F0502020204030204" pitchFamily="34" charset="0"/>
              </a:rPr>
              <a:t>  </a:t>
            </a:r>
            <a:endParaRPr lang="en-US" sz="1400">
              <a:solidFill>
                <a:schemeClr val="bg1"/>
              </a:solidFill>
              <a:latin typeface="+mn-lt"/>
            </a:endParaRPr>
          </a:p>
        </p:txBody>
      </p:sp>
    </p:spTree>
    <p:custDataLst>
      <p:tags r:id="rId3"/>
    </p:custDataLst>
    <p:extLst>
      <p:ext uri="{BB962C8B-B14F-4D97-AF65-F5344CB8AC3E}">
        <p14:creationId xmlns:p14="http://schemas.microsoft.com/office/powerpoint/2010/main" val="1498714165"/>
      </p:ext>
    </p:extLst>
  </p:cSld>
  <p:clrMap bg1="lt1" tx1="dk1" bg2="lt2" tx2="dk2" accent1="accent1" accent2="accent2" accent3="accent3" accent4="accent4" accent5="accent5" accent6="accent6" hlink="hlink" folHlink="folHlink"/>
  <p:sldLayoutIdLst>
    <p:sldLayoutId id="2147483694" r:id="rId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31.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32.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2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0.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69741-26FD-494D-B8AC-C0C8D0A26F74}"/>
              </a:ext>
            </a:extLst>
          </p:cNvPr>
          <p:cNvSpPr>
            <a:spLocks noGrp="1"/>
          </p:cNvSpPr>
          <p:nvPr>
            <p:ph type="title"/>
          </p:nvPr>
        </p:nvSpPr>
        <p:spPr>
          <a:xfrm>
            <a:off x="5001734" y="401282"/>
            <a:ext cx="6554465" cy="4718285"/>
          </a:xfrm>
        </p:spPr>
        <p:txBody>
          <a:bodyPr lIns="91440" tIns="45720" rIns="91440" bIns="45720" anchor="t"/>
          <a:lstStyle/>
          <a:p>
            <a:pPr algn="ctr"/>
            <a:r>
              <a:rPr lang="en-US" sz="6000">
                <a:ea typeface="+mn-lt"/>
                <a:cs typeface="+mn-lt"/>
              </a:rPr>
              <a:t>10 Essential Elements/National Drug Court Standards</a:t>
            </a:r>
            <a:endParaRPr lang="en-US"/>
          </a:p>
          <a:p>
            <a:pPr algn="ctr"/>
            <a:r>
              <a:rPr lang="en-US" sz="6000">
                <a:ea typeface="+mn-lt"/>
                <a:cs typeface="+mn-lt"/>
              </a:rPr>
              <a:t>  </a:t>
            </a:r>
            <a:endParaRPr lang="en-US" sz="6000"/>
          </a:p>
        </p:txBody>
      </p:sp>
      <p:sp>
        <p:nvSpPr>
          <p:cNvPr id="3" name="Text Placeholder 2">
            <a:extLst>
              <a:ext uri="{FF2B5EF4-FFF2-40B4-BE49-F238E27FC236}">
                <a16:creationId xmlns:a16="http://schemas.microsoft.com/office/drawing/2014/main" id="{DF879C74-F3A2-46A3-905B-F89814551AF0}"/>
              </a:ext>
            </a:extLst>
          </p:cNvPr>
          <p:cNvSpPr>
            <a:spLocks noGrp="1"/>
          </p:cNvSpPr>
          <p:nvPr>
            <p:ph type="body" sz="quarter" idx="11"/>
          </p:nvPr>
        </p:nvSpPr>
        <p:spPr>
          <a:xfrm>
            <a:off x="5134962" y="3953459"/>
            <a:ext cx="6012106" cy="1474643"/>
          </a:xfrm>
        </p:spPr>
        <p:txBody>
          <a:bodyPr lIns="91440" tIns="45720" rIns="91440" bIns="45720" anchor="t"/>
          <a:lstStyle/>
          <a:p>
            <a:r>
              <a:rPr lang="en-US">
                <a:ea typeface="+mn-lt"/>
                <a:cs typeface="+mn-lt"/>
              </a:rPr>
              <a:t>Presented by: Alyssa Harrold</a:t>
            </a:r>
            <a:endParaRPr lang="en-US"/>
          </a:p>
          <a:p>
            <a:r>
              <a:rPr lang="en-US">
                <a:ea typeface="+mn-lt"/>
                <a:cs typeface="+mn-lt"/>
              </a:rPr>
              <a:t>TLPI Wellness Court Specialist </a:t>
            </a:r>
            <a:endParaRPr lang="en-US"/>
          </a:p>
          <a:p>
            <a:endParaRPr lang="en-US">
              <a:cs typeface="Calibri"/>
            </a:endParaRPr>
          </a:p>
        </p:txBody>
      </p:sp>
    </p:spTree>
    <p:custDataLst>
      <p:tags r:id="rId1"/>
    </p:custDataLst>
    <p:extLst>
      <p:ext uri="{BB962C8B-B14F-4D97-AF65-F5344CB8AC3E}">
        <p14:creationId xmlns:p14="http://schemas.microsoft.com/office/powerpoint/2010/main" val="9237804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FD44A-06B3-104C-1EE4-5AEBE7EF455E}"/>
              </a:ext>
            </a:extLst>
          </p:cNvPr>
          <p:cNvSpPr>
            <a:spLocks noGrp="1"/>
          </p:cNvSpPr>
          <p:nvPr>
            <p:ph type="title"/>
          </p:nvPr>
        </p:nvSpPr>
        <p:spPr/>
        <p:txBody>
          <a:bodyPr lIns="91440" tIns="45720" rIns="91440" bIns="45720" anchor="t"/>
          <a:lstStyle/>
          <a:p>
            <a:r>
              <a:rPr lang="en-US">
                <a:cs typeface="Calibri"/>
              </a:rPr>
              <a:t>Guiding principle: legal process </a:t>
            </a:r>
            <a:endParaRPr lang="en-US"/>
          </a:p>
        </p:txBody>
      </p:sp>
      <p:sp>
        <p:nvSpPr>
          <p:cNvPr id="3" name="Content Placeholder 2">
            <a:extLst>
              <a:ext uri="{FF2B5EF4-FFF2-40B4-BE49-F238E27FC236}">
                <a16:creationId xmlns:a16="http://schemas.microsoft.com/office/drawing/2014/main" id="{4A3003E3-9DD7-D716-099E-900041BC3BBC}"/>
              </a:ext>
            </a:extLst>
          </p:cNvPr>
          <p:cNvSpPr>
            <a:spLocks noGrp="1"/>
          </p:cNvSpPr>
          <p:nvPr>
            <p:ph sz="quarter" idx="10"/>
          </p:nvPr>
        </p:nvSpPr>
        <p:spPr>
          <a:xfrm>
            <a:off x="587347" y="862912"/>
            <a:ext cx="10653712" cy="4659453"/>
          </a:xfrm>
        </p:spPr>
        <p:txBody>
          <a:bodyPr lIns="91440" tIns="45720" rIns="91440" bIns="45720" anchor="t"/>
          <a:lstStyle/>
          <a:p>
            <a:endParaRPr lang="en-US" sz="3600">
              <a:cs typeface="Calibri"/>
            </a:endParaRPr>
          </a:p>
          <a:p>
            <a:pPr marL="342900" indent="-342900">
              <a:buChar char="•"/>
            </a:pPr>
            <a:r>
              <a:rPr lang="en-US" sz="3600">
                <a:cs typeface="Calibri"/>
              </a:rPr>
              <a:t>Initial assessments and program explanation </a:t>
            </a:r>
          </a:p>
          <a:p>
            <a:pPr marL="342900" indent="-342900">
              <a:buChar char="•"/>
            </a:pPr>
            <a:r>
              <a:rPr lang="en-US" sz="3600">
                <a:cs typeface="Calibri"/>
              </a:rPr>
              <a:t>Contract (legal assistance) </a:t>
            </a:r>
          </a:p>
          <a:p>
            <a:pPr marL="342900" indent="-342900">
              <a:buChar char="•"/>
            </a:pPr>
            <a:r>
              <a:rPr lang="en-US" sz="3600">
                <a:cs typeface="Calibri"/>
              </a:rPr>
              <a:t>Participant handbook </a:t>
            </a:r>
          </a:p>
          <a:p>
            <a:pPr marL="342900" indent="-342900">
              <a:buChar char="•"/>
            </a:pPr>
            <a:r>
              <a:rPr lang="en-US" sz="3600">
                <a:cs typeface="Calibri"/>
              </a:rPr>
              <a:t>Sanctions &amp; incentives explained </a:t>
            </a:r>
          </a:p>
          <a:p>
            <a:pPr marL="342900" indent="-342900">
              <a:buChar char="•"/>
            </a:pPr>
            <a:r>
              <a:rPr lang="en-US" sz="3600">
                <a:cs typeface="Calibri"/>
              </a:rPr>
              <a:t>Participants should have a clear understanding of programming </a:t>
            </a:r>
          </a:p>
        </p:txBody>
      </p:sp>
    </p:spTree>
    <p:extLst>
      <p:ext uri="{BB962C8B-B14F-4D97-AF65-F5344CB8AC3E}">
        <p14:creationId xmlns:p14="http://schemas.microsoft.com/office/powerpoint/2010/main" val="24811329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CCAA7-4F1F-4930-2DDE-55162CAF9573}"/>
              </a:ext>
            </a:extLst>
          </p:cNvPr>
          <p:cNvSpPr>
            <a:spLocks noGrp="1"/>
          </p:cNvSpPr>
          <p:nvPr>
            <p:ph type="ctrTitle"/>
          </p:nvPr>
        </p:nvSpPr>
        <p:spPr>
          <a:xfrm>
            <a:off x="733555" y="-5227"/>
            <a:ext cx="11343189" cy="1713900"/>
          </a:xfrm>
        </p:spPr>
        <p:txBody>
          <a:bodyPr lIns="91440" tIns="45720" rIns="91440" bIns="45720" anchor="b"/>
          <a:lstStyle/>
          <a:p>
            <a:r>
              <a:rPr lang="en-US">
                <a:ea typeface="+mn-lt"/>
                <a:cs typeface="+mn-lt"/>
              </a:rPr>
              <a:t>Key component #3: Screening &amp; eligibility </a:t>
            </a:r>
            <a:endParaRPr lang="en-US"/>
          </a:p>
        </p:txBody>
      </p:sp>
      <p:sp>
        <p:nvSpPr>
          <p:cNvPr id="3" name="Subtitle 2">
            <a:extLst>
              <a:ext uri="{FF2B5EF4-FFF2-40B4-BE49-F238E27FC236}">
                <a16:creationId xmlns:a16="http://schemas.microsoft.com/office/drawing/2014/main" id="{A7F6C0EF-9FFB-C45C-7B79-B338FEFA2371}"/>
              </a:ext>
            </a:extLst>
          </p:cNvPr>
          <p:cNvSpPr>
            <a:spLocks noGrp="1"/>
          </p:cNvSpPr>
          <p:nvPr>
            <p:ph type="subTitle" idx="1"/>
          </p:nvPr>
        </p:nvSpPr>
        <p:spPr>
          <a:xfrm>
            <a:off x="722401" y="1539887"/>
            <a:ext cx="11112907" cy="4557625"/>
          </a:xfrm>
        </p:spPr>
        <p:txBody>
          <a:bodyPr lIns="91440" tIns="45720" rIns="91440" bIns="45720" anchor="t"/>
          <a:lstStyle/>
          <a:p>
            <a:endParaRPr lang="en-US" sz="4000"/>
          </a:p>
          <a:p>
            <a:r>
              <a:rPr lang="en-US" sz="4000">
                <a:cs typeface="Calibri"/>
              </a:rPr>
              <a:t>Court-involved individuals with substance related offenses are identified early through legal &amp; clinical screening for eligibility. Individuals screened as eligible clients are promptly placed into Tribal Healing to Wellness Court. </a:t>
            </a:r>
          </a:p>
          <a:p>
            <a:endParaRPr lang="en-US">
              <a:cs typeface="Calibri"/>
            </a:endParaRPr>
          </a:p>
        </p:txBody>
      </p:sp>
    </p:spTree>
    <p:extLst>
      <p:ext uri="{BB962C8B-B14F-4D97-AF65-F5344CB8AC3E}">
        <p14:creationId xmlns:p14="http://schemas.microsoft.com/office/powerpoint/2010/main" val="5979567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9288A-A34B-5EED-C87B-7D1C8C18F2EB}"/>
              </a:ext>
            </a:extLst>
          </p:cNvPr>
          <p:cNvSpPr>
            <a:spLocks noGrp="1"/>
          </p:cNvSpPr>
          <p:nvPr>
            <p:ph type="title"/>
          </p:nvPr>
        </p:nvSpPr>
        <p:spPr/>
        <p:txBody>
          <a:bodyPr lIns="91440" tIns="45720" rIns="91440" bIns="45720" anchor="t"/>
          <a:lstStyle/>
          <a:p>
            <a:r>
              <a:rPr lang="en-US">
                <a:cs typeface="Calibri"/>
              </a:rPr>
              <a:t>Guiding principle: assessments </a:t>
            </a:r>
            <a:endParaRPr lang="en-US"/>
          </a:p>
        </p:txBody>
      </p:sp>
      <p:sp>
        <p:nvSpPr>
          <p:cNvPr id="3" name="Content Placeholder 2">
            <a:extLst>
              <a:ext uri="{FF2B5EF4-FFF2-40B4-BE49-F238E27FC236}">
                <a16:creationId xmlns:a16="http://schemas.microsoft.com/office/drawing/2014/main" id="{13BDA18F-AD98-DD79-3180-ACB089D7EB4F}"/>
              </a:ext>
            </a:extLst>
          </p:cNvPr>
          <p:cNvSpPr>
            <a:spLocks noGrp="1"/>
          </p:cNvSpPr>
          <p:nvPr>
            <p:ph sz="quarter" idx="10"/>
          </p:nvPr>
        </p:nvSpPr>
        <p:spPr>
          <a:xfrm>
            <a:off x="575624" y="1370912"/>
            <a:ext cx="10665435" cy="4454769"/>
          </a:xfrm>
        </p:spPr>
        <p:txBody>
          <a:bodyPr lIns="91440" tIns="45720" rIns="91440" bIns="45720" anchor="t"/>
          <a:lstStyle/>
          <a:p>
            <a:pPr>
              <a:lnSpc>
                <a:spcPct val="100000"/>
              </a:lnSpc>
              <a:spcBef>
                <a:spcPts val="0"/>
              </a:spcBef>
            </a:pPr>
            <a:r>
              <a:rPr lang="en-US" sz="2400" b="1">
                <a:ea typeface="+mn-lt"/>
                <a:cs typeface="+mn-lt"/>
              </a:rPr>
              <a:t>Legal and Clinical Eligibility Criteria</a:t>
            </a:r>
            <a:endParaRPr lang="en-US" sz="2400">
              <a:ea typeface="+mn-lt"/>
              <a:cs typeface="+mn-lt"/>
            </a:endParaRPr>
          </a:p>
          <a:p>
            <a:pPr marL="571500" indent="-571500">
              <a:lnSpc>
                <a:spcPct val="100000"/>
              </a:lnSpc>
              <a:spcBef>
                <a:spcPts val="0"/>
              </a:spcBef>
              <a:buFont typeface="Arial"/>
              <a:buChar char="•"/>
            </a:pPr>
            <a:r>
              <a:rPr lang="en-US" sz="2400">
                <a:ea typeface="+mn-lt"/>
                <a:cs typeface="+mn-lt"/>
              </a:rPr>
              <a:t>Eligibility criteria what clients will be accepted into the program; needs to be outlined in your policy &amp; procedure manual </a:t>
            </a:r>
          </a:p>
          <a:p>
            <a:pPr>
              <a:lnSpc>
                <a:spcPct val="100000"/>
              </a:lnSpc>
              <a:spcBef>
                <a:spcPts val="0"/>
              </a:spcBef>
            </a:pPr>
            <a:r>
              <a:rPr lang="en-US" sz="2400" b="1">
                <a:ea typeface="+mn-lt"/>
                <a:cs typeface="+mn-lt"/>
              </a:rPr>
              <a:t>Assessment process </a:t>
            </a:r>
            <a:endParaRPr lang="en-US" sz="2400">
              <a:ea typeface="+mn-lt"/>
              <a:cs typeface="+mn-lt"/>
            </a:endParaRPr>
          </a:p>
          <a:p>
            <a:pPr marL="571500" indent="-571500">
              <a:lnSpc>
                <a:spcPct val="100000"/>
              </a:lnSpc>
              <a:spcBef>
                <a:spcPts val="0"/>
              </a:spcBef>
              <a:buFont typeface="Arial"/>
              <a:buChar char="•"/>
            </a:pPr>
            <a:r>
              <a:rPr lang="en-US" sz="2400">
                <a:ea typeface="+mn-lt"/>
                <a:cs typeface="+mn-lt"/>
              </a:rPr>
              <a:t>Applied to </a:t>
            </a:r>
            <a:r>
              <a:rPr lang="en-US" sz="2400">
                <a:solidFill>
                  <a:schemeClr val="accent1"/>
                </a:solidFill>
                <a:ea typeface="+mn-lt"/>
                <a:cs typeface="+mn-lt"/>
              </a:rPr>
              <a:t>ALL </a:t>
            </a:r>
            <a:r>
              <a:rPr lang="en-US" sz="2400">
                <a:ea typeface="+mn-lt"/>
                <a:cs typeface="+mn-lt"/>
              </a:rPr>
              <a:t>individuals coming into the tribal justice system to provide consistency for sentencing </a:t>
            </a:r>
          </a:p>
          <a:p>
            <a:pPr>
              <a:lnSpc>
                <a:spcPct val="100000"/>
              </a:lnSpc>
              <a:spcBef>
                <a:spcPts val="0"/>
              </a:spcBef>
            </a:pPr>
            <a:r>
              <a:rPr lang="en-US" sz="2400" b="1">
                <a:ea typeface="+mn-lt"/>
                <a:cs typeface="+mn-lt"/>
              </a:rPr>
              <a:t>Screening Tool</a:t>
            </a:r>
            <a:endParaRPr lang="en-US" sz="2400">
              <a:ea typeface="+mn-lt"/>
              <a:cs typeface="+mn-lt"/>
            </a:endParaRPr>
          </a:p>
          <a:p>
            <a:pPr marL="571500" indent="-571500">
              <a:lnSpc>
                <a:spcPct val="100000"/>
              </a:lnSpc>
              <a:spcBef>
                <a:spcPts val="0"/>
              </a:spcBef>
              <a:buFont typeface="Arial"/>
              <a:buChar char="•"/>
            </a:pPr>
            <a:r>
              <a:rPr lang="en-US" sz="2400">
                <a:ea typeface="+mn-lt"/>
                <a:cs typeface="+mn-lt"/>
              </a:rPr>
              <a:t>Tools should be standardized, scientifically sound, and appropriate for the population served.</a:t>
            </a:r>
          </a:p>
          <a:p>
            <a:pPr marL="571500" indent="-571500">
              <a:lnSpc>
                <a:spcPct val="100000"/>
              </a:lnSpc>
              <a:spcBef>
                <a:spcPts val="0"/>
              </a:spcBef>
              <a:buFont typeface="Arial"/>
              <a:buChar char="•"/>
            </a:pPr>
            <a:r>
              <a:rPr lang="en-US" sz="2400">
                <a:ea typeface="+mn-lt"/>
                <a:cs typeface="+mn-lt"/>
              </a:rPr>
              <a:t>Training for staff administering and reading results</a:t>
            </a:r>
          </a:p>
          <a:p>
            <a:endParaRPr lang="en-US">
              <a:cs typeface="Calibri"/>
            </a:endParaRPr>
          </a:p>
        </p:txBody>
      </p:sp>
    </p:spTree>
    <p:extLst>
      <p:ext uri="{BB962C8B-B14F-4D97-AF65-F5344CB8AC3E}">
        <p14:creationId xmlns:p14="http://schemas.microsoft.com/office/powerpoint/2010/main" val="4966455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CD8E4-FC3A-19B8-F82D-58AFF259F844}"/>
              </a:ext>
            </a:extLst>
          </p:cNvPr>
          <p:cNvSpPr>
            <a:spLocks noGrp="1"/>
          </p:cNvSpPr>
          <p:nvPr>
            <p:ph type="ctrTitle"/>
          </p:nvPr>
        </p:nvSpPr>
        <p:spPr/>
        <p:txBody>
          <a:bodyPr lIns="91440" tIns="45720" rIns="91440" bIns="45720" anchor="b"/>
          <a:lstStyle/>
          <a:p>
            <a:endParaRPr lang="en-US" b="1">
              <a:ea typeface="+mn-lt"/>
              <a:cs typeface="+mn-lt"/>
            </a:endParaRPr>
          </a:p>
          <a:p>
            <a:br>
              <a:rPr lang="en-US">
                <a:ea typeface="+mn-lt"/>
                <a:cs typeface="+mn-lt"/>
              </a:rPr>
            </a:br>
            <a:endParaRPr lang="en-US">
              <a:ea typeface="+mn-lt"/>
              <a:cs typeface="+mn-lt"/>
            </a:endParaRPr>
          </a:p>
          <a:p>
            <a:endParaRPr lang="en-US" b="1">
              <a:cs typeface="Calibri"/>
            </a:endParaRPr>
          </a:p>
        </p:txBody>
      </p:sp>
      <p:sp>
        <p:nvSpPr>
          <p:cNvPr id="3" name="Subtitle 2">
            <a:extLst>
              <a:ext uri="{FF2B5EF4-FFF2-40B4-BE49-F238E27FC236}">
                <a16:creationId xmlns:a16="http://schemas.microsoft.com/office/drawing/2014/main" id="{8DE87FA1-2F42-79C8-9AD1-C6CCF5DDB210}"/>
              </a:ext>
            </a:extLst>
          </p:cNvPr>
          <p:cNvSpPr>
            <a:spLocks noGrp="1"/>
          </p:cNvSpPr>
          <p:nvPr>
            <p:ph type="subTitle" idx="1"/>
          </p:nvPr>
        </p:nvSpPr>
        <p:spPr>
          <a:xfrm>
            <a:off x="874232" y="168287"/>
            <a:ext cx="10110271" cy="1545436"/>
          </a:xfrm>
        </p:spPr>
        <p:txBody>
          <a:bodyPr lIns="91440" tIns="45720" rIns="91440" bIns="45720" anchor="t"/>
          <a:lstStyle/>
          <a:p>
            <a:pPr>
              <a:spcBef>
                <a:spcPct val="0"/>
              </a:spcBef>
            </a:pPr>
            <a:r>
              <a:rPr lang="en-US" sz="4800" b="1" cap="small">
                <a:ea typeface="+mn-lt"/>
                <a:cs typeface="+mn-lt"/>
              </a:rPr>
              <a:t>Key Component #4: Treatment and Rehabilitation</a:t>
            </a:r>
            <a:endParaRPr lang="en-US" sz="4800">
              <a:ea typeface="+mn-lt"/>
              <a:cs typeface="+mn-lt"/>
            </a:endParaRPr>
          </a:p>
          <a:p>
            <a:pPr>
              <a:spcBef>
                <a:spcPct val="0"/>
              </a:spcBef>
            </a:pPr>
            <a:br>
              <a:rPr lang="en-US" sz="4800">
                <a:ea typeface="+mn-lt"/>
                <a:cs typeface="+mn-lt"/>
              </a:rPr>
            </a:br>
            <a:r>
              <a:rPr lang="en-US" sz="4400">
                <a:ea typeface="+mn-lt"/>
                <a:cs typeface="+mn-lt"/>
              </a:rPr>
              <a:t>Wellness Court provides access to holistic, structured treatment and rehabilitation services that incorporate culture and tradition.</a:t>
            </a:r>
            <a:endParaRPr lang="en-US" sz="4400">
              <a:cs typeface="Calibri"/>
            </a:endParaRPr>
          </a:p>
          <a:p>
            <a:endParaRPr lang="en-US" sz="2400">
              <a:cs typeface="Calibri"/>
            </a:endParaRPr>
          </a:p>
        </p:txBody>
      </p:sp>
      <p:graphicFrame>
        <p:nvGraphicFramePr>
          <p:cNvPr id="4" name="Diagram 3">
            <a:extLst>
              <a:ext uri="{FF2B5EF4-FFF2-40B4-BE49-F238E27FC236}">
                <a16:creationId xmlns:a16="http://schemas.microsoft.com/office/drawing/2014/main" id="{91BFB1D1-2A04-9FBF-0F92-7CFC2C958436}"/>
              </a:ext>
            </a:extLst>
          </p:cNvPr>
          <p:cNvGraphicFramePr/>
          <p:nvPr>
            <p:extLst>
              <p:ext uri="{D42A27DB-BD31-4B8C-83A1-F6EECF244321}">
                <p14:modId xmlns:p14="http://schemas.microsoft.com/office/powerpoint/2010/main" val="3449118278"/>
              </p:ext>
            </p:extLst>
          </p:nvPr>
        </p:nvGraphicFramePr>
        <p:xfrm>
          <a:off x="5685855" y="3578237"/>
          <a:ext cx="6433676" cy="31115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823729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92222-8EED-F459-4FC2-87BCC33AB060}"/>
              </a:ext>
            </a:extLst>
          </p:cNvPr>
          <p:cNvSpPr>
            <a:spLocks noGrp="1"/>
          </p:cNvSpPr>
          <p:nvPr>
            <p:ph type="title"/>
          </p:nvPr>
        </p:nvSpPr>
        <p:spPr/>
        <p:txBody>
          <a:bodyPr lIns="91440" tIns="45720" rIns="91440" bIns="45720" anchor="t"/>
          <a:lstStyle/>
          <a:p>
            <a:r>
              <a:rPr lang="en-US">
                <a:cs typeface="Calibri"/>
              </a:rPr>
              <a:t>Guiding principle: treatment </a:t>
            </a:r>
            <a:endParaRPr lang="en-US"/>
          </a:p>
        </p:txBody>
      </p:sp>
      <p:sp>
        <p:nvSpPr>
          <p:cNvPr id="3" name="Content Placeholder 2">
            <a:extLst>
              <a:ext uri="{FF2B5EF4-FFF2-40B4-BE49-F238E27FC236}">
                <a16:creationId xmlns:a16="http://schemas.microsoft.com/office/drawing/2014/main" id="{4EC9E1FD-137E-4A2C-E50E-93AB14C5CA09}"/>
              </a:ext>
            </a:extLst>
          </p:cNvPr>
          <p:cNvSpPr>
            <a:spLocks noGrp="1"/>
          </p:cNvSpPr>
          <p:nvPr>
            <p:ph sz="quarter" idx="10"/>
          </p:nvPr>
        </p:nvSpPr>
        <p:spPr>
          <a:xfrm>
            <a:off x="659918" y="1711998"/>
            <a:ext cx="10442697" cy="3727938"/>
          </a:xfrm>
        </p:spPr>
        <p:txBody>
          <a:bodyPr lIns="91440" tIns="45720" rIns="91440" bIns="45720" anchor="t"/>
          <a:lstStyle/>
          <a:p>
            <a:pPr marL="342900" indent="-342900">
              <a:buChar char="•"/>
            </a:pPr>
            <a:r>
              <a:rPr lang="en-US" sz="4000">
                <a:latin typeface="Calibri Light"/>
                <a:cs typeface="Calibri" panose="020F0502020204030204"/>
              </a:rPr>
              <a:t>Phased treatment plans </a:t>
            </a:r>
          </a:p>
          <a:p>
            <a:pPr marL="342900" indent="-342900">
              <a:buChar char="•"/>
            </a:pPr>
            <a:r>
              <a:rPr lang="en-US" sz="4000">
                <a:latin typeface="Calibri Light"/>
                <a:cs typeface="Calibri" panose="020F0502020204030204"/>
              </a:rPr>
              <a:t>Individualized treatment plans </a:t>
            </a:r>
          </a:p>
          <a:p>
            <a:pPr marL="342900" indent="-342900">
              <a:buChar char="•"/>
            </a:pPr>
            <a:r>
              <a:rPr lang="en-US" sz="4000">
                <a:latin typeface="Calibri Light"/>
                <a:cs typeface="Calibri" panose="020F0502020204030204"/>
              </a:rPr>
              <a:t>Treatment goals &amp; interventions </a:t>
            </a:r>
          </a:p>
          <a:p>
            <a:pPr marL="342900" indent="-342900">
              <a:buChar char="•"/>
            </a:pPr>
            <a:r>
              <a:rPr lang="en-US" sz="4000">
                <a:latin typeface="Calibri Light"/>
                <a:cs typeface="Calibri" panose="020F0502020204030204"/>
              </a:rPr>
              <a:t>Relapse prevention, aftercare &amp; community integration </a:t>
            </a:r>
          </a:p>
        </p:txBody>
      </p:sp>
    </p:spTree>
    <p:extLst>
      <p:ext uri="{BB962C8B-B14F-4D97-AF65-F5344CB8AC3E}">
        <p14:creationId xmlns:p14="http://schemas.microsoft.com/office/powerpoint/2010/main" val="41678686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7B8A4-5722-341D-710F-15A6588E467D}"/>
              </a:ext>
            </a:extLst>
          </p:cNvPr>
          <p:cNvSpPr>
            <a:spLocks noGrp="1"/>
          </p:cNvSpPr>
          <p:nvPr>
            <p:ph type="ctrTitle"/>
          </p:nvPr>
        </p:nvSpPr>
        <p:spPr>
          <a:xfrm>
            <a:off x="733555" y="1239941"/>
            <a:ext cx="9144000" cy="942256"/>
          </a:xfrm>
        </p:spPr>
        <p:txBody>
          <a:bodyPr lIns="91440" tIns="45720" rIns="91440" bIns="45720" anchor="b"/>
          <a:lstStyle/>
          <a:p>
            <a:r>
              <a:rPr lang="en-US" b="1">
                <a:ea typeface="+mn-lt"/>
                <a:cs typeface="+mn-lt"/>
              </a:rPr>
              <a:t>Key Component #5: Intensive Supervision</a:t>
            </a:r>
            <a:endParaRPr lang="en-US"/>
          </a:p>
        </p:txBody>
      </p:sp>
      <p:sp>
        <p:nvSpPr>
          <p:cNvPr id="3" name="Subtitle 2">
            <a:extLst>
              <a:ext uri="{FF2B5EF4-FFF2-40B4-BE49-F238E27FC236}">
                <a16:creationId xmlns:a16="http://schemas.microsoft.com/office/drawing/2014/main" id="{35E9A5FC-9486-0D58-A279-4F6390B9C236}"/>
              </a:ext>
            </a:extLst>
          </p:cNvPr>
          <p:cNvSpPr>
            <a:spLocks noGrp="1"/>
          </p:cNvSpPr>
          <p:nvPr>
            <p:ph type="subTitle" idx="1"/>
          </p:nvPr>
        </p:nvSpPr>
        <p:spPr>
          <a:xfrm>
            <a:off x="745278" y="2055703"/>
            <a:ext cx="10714892" cy="2546715"/>
          </a:xfrm>
        </p:spPr>
        <p:txBody>
          <a:bodyPr lIns="91440" tIns="45720" rIns="91440" bIns="45720" anchor="t"/>
          <a:lstStyle/>
          <a:p>
            <a:r>
              <a:rPr lang="en-US">
                <a:ea typeface="+mn-lt"/>
                <a:cs typeface="+mn-lt"/>
              </a:rPr>
              <a:t>Tribal Healing to Wellness Court participants are monitored through intensive supervision that includes frequent and random testing for alcohol and drug use, while participants and their families benefit from effective team-based case management.</a:t>
            </a:r>
            <a:endParaRPr lang="en-US"/>
          </a:p>
          <a:p>
            <a:endParaRPr lang="en-US">
              <a:cs typeface="Calibri"/>
            </a:endParaRPr>
          </a:p>
        </p:txBody>
      </p:sp>
      <p:graphicFrame>
        <p:nvGraphicFramePr>
          <p:cNvPr id="4" name="Diagram 3">
            <a:extLst>
              <a:ext uri="{FF2B5EF4-FFF2-40B4-BE49-F238E27FC236}">
                <a16:creationId xmlns:a16="http://schemas.microsoft.com/office/drawing/2014/main" id="{6000846A-FEA0-B2AB-8DEF-9DF82B94BCC7}"/>
              </a:ext>
            </a:extLst>
          </p:cNvPr>
          <p:cNvGraphicFramePr/>
          <p:nvPr>
            <p:extLst>
              <p:ext uri="{D42A27DB-BD31-4B8C-83A1-F6EECF244321}">
                <p14:modId xmlns:p14="http://schemas.microsoft.com/office/powerpoint/2010/main" val="2050722563"/>
              </p:ext>
            </p:extLst>
          </p:nvPr>
        </p:nvGraphicFramePr>
        <p:xfrm>
          <a:off x="2522100" y="3452207"/>
          <a:ext cx="6433676" cy="31115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436237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D4C74-0FC3-1119-AE75-D473108478A6}"/>
              </a:ext>
            </a:extLst>
          </p:cNvPr>
          <p:cNvSpPr>
            <a:spLocks noGrp="1"/>
          </p:cNvSpPr>
          <p:nvPr>
            <p:ph type="title"/>
          </p:nvPr>
        </p:nvSpPr>
        <p:spPr/>
        <p:txBody>
          <a:bodyPr lIns="91440" tIns="45720" rIns="91440" bIns="45720" anchor="t"/>
          <a:lstStyle/>
          <a:p>
            <a:r>
              <a:rPr lang="en-US">
                <a:cs typeface="Calibri"/>
              </a:rPr>
              <a:t>Guiding principle: supervision </a:t>
            </a:r>
            <a:endParaRPr lang="en-US"/>
          </a:p>
        </p:txBody>
      </p:sp>
      <p:sp>
        <p:nvSpPr>
          <p:cNvPr id="3" name="Content Placeholder 2">
            <a:extLst>
              <a:ext uri="{FF2B5EF4-FFF2-40B4-BE49-F238E27FC236}">
                <a16:creationId xmlns:a16="http://schemas.microsoft.com/office/drawing/2014/main" id="{593FEE48-95CC-9EA8-38E7-29BDEA4C5D6B}"/>
              </a:ext>
            </a:extLst>
          </p:cNvPr>
          <p:cNvSpPr>
            <a:spLocks noGrp="1"/>
          </p:cNvSpPr>
          <p:nvPr>
            <p:ph sz="quarter" idx="10"/>
          </p:nvPr>
        </p:nvSpPr>
        <p:spPr>
          <a:xfrm>
            <a:off x="587347" y="1777312"/>
            <a:ext cx="10653712" cy="3587261"/>
          </a:xfrm>
        </p:spPr>
        <p:txBody>
          <a:bodyPr lIns="91440" tIns="45720" rIns="91440" bIns="45720" anchor="t"/>
          <a:lstStyle/>
          <a:p>
            <a:pPr marL="342900" indent="-342900">
              <a:buChar char="•"/>
            </a:pPr>
            <a:r>
              <a:rPr lang="en-US" sz="3600">
                <a:cs typeface="Calibri" panose="020F0502020204030204"/>
              </a:rPr>
              <a:t>Case management plans </a:t>
            </a:r>
          </a:p>
          <a:p>
            <a:pPr marL="342900" indent="-342900">
              <a:buChar char="•"/>
            </a:pPr>
            <a:r>
              <a:rPr lang="en-US" sz="3600">
                <a:cs typeface="Calibri" panose="020F0502020204030204"/>
              </a:rPr>
              <a:t>Supervision checks (home checks, curfew checks &amp; employment checks) </a:t>
            </a:r>
          </a:p>
          <a:p>
            <a:pPr marL="342900" indent="-342900">
              <a:buChar char="•"/>
            </a:pPr>
            <a:r>
              <a:rPr lang="en-US" sz="3600">
                <a:cs typeface="Calibri" panose="020F0502020204030204"/>
              </a:rPr>
              <a:t>Drug testing (random, observed &amp; frequent) </a:t>
            </a:r>
          </a:p>
          <a:p>
            <a:pPr marL="342900" indent="-342900">
              <a:buChar char="•"/>
            </a:pPr>
            <a:r>
              <a:rPr lang="en-US" sz="3600">
                <a:cs typeface="Calibri" panose="020F0502020204030204"/>
              </a:rPr>
              <a:t>Using your assessment data </a:t>
            </a:r>
          </a:p>
          <a:p>
            <a:endParaRPr lang="en-US">
              <a:cs typeface="Calibri" panose="020F0502020204030204"/>
            </a:endParaRPr>
          </a:p>
          <a:p>
            <a:endParaRPr lang="en-US">
              <a:cs typeface="Calibri" panose="020F0502020204030204"/>
            </a:endParaRPr>
          </a:p>
        </p:txBody>
      </p:sp>
    </p:spTree>
    <p:extLst>
      <p:ext uri="{BB962C8B-B14F-4D97-AF65-F5344CB8AC3E}">
        <p14:creationId xmlns:p14="http://schemas.microsoft.com/office/powerpoint/2010/main" val="19587364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21B5D-ECDD-135F-AD16-8FAFD00EF079}"/>
              </a:ext>
            </a:extLst>
          </p:cNvPr>
          <p:cNvSpPr>
            <a:spLocks noGrp="1"/>
          </p:cNvSpPr>
          <p:nvPr>
            <p:ph type="ctrTitle"/>
          </p:nvPr>
        </p:nvSpPr>
        <p:spPr>
          <a:xfrm>
            <a:off x="765305" y="132436"/>
            <a:ext cx="9144000" cy="1524340"/>
          </a:xfrm>
        </p:spPr>
        <p:txBody>
          <a:bodyPr lIns="91440" tIns="45720" rIns="91440" bIns="45720" anchor="b"/>
          <a:lstStyle/>
          <a:p>
            <a:r>
              <a:rPr lang="en-US" b="1">
                <a:ea typeface="+mn-lt"/>
                <a:cs typeface="+mn-lt"/>
              </a:rPr>
              <a:t>Key Component #6: Incentives and Sanctions</a:t>
            </a:r>
            <a:endParaRPr lang="en-US"/>
          </a:p>
        </p:txBody>
      </p:sp>
      <p:sp>
        <p:nvSpPr>
          <p:cNvPr id="3" name="Subtitle 2">
            <a:extLst>
              <a:ext uri="{FF2B5EF4-FFF2-40B4-BE49-F238E27FC236}">
                <a16:creationId xmlns:a16="http://schemas.microsoft.com/office/drawing/2014/main" id="{30FBEF60-60EC-F23A-B80C-F2B8671118A0}"/>
              </a:ext>
            </a:extLst>
          </p:cNvPr>
          <p:cNvSpPr>
            <a:spLocks noGrp="1"/>
          </p:cNvSpPr>
          <p:nvPr>
            <p:ph type="subTitle" idx="1"/>
          </p:nvPr>
        </p:nvSpPr>
        <p:spPr>
          <a:xfrm>
            <a:off x="617138" y="1617390"/>
            <a:ext cx="8469597" cy="4722880"/>
          </a:xfrm>
        </p:spPr>
        <p:txBody>
          <a:bodyPr lIns="91440" tIns="45720" rIns="91440" bIns="45720" anchor="t"/>
          <a:lstStyle/>
          <a:p>
            <a:pPr marL="457200" indent="-457200">
              <a:buChar char="•"/>
            </a:pPr>
            <a:r>
              <a:rPr lang="en-US">
                <a:cs typeface="Calibri"/>
              </a:rPr>
              <a:t>Responding to participant behavior how to utilize incentives and sanctions to promote behavioral change </a:t>
            </a:r>
          </a:p>
          <a:p>
            <a:pPr marL="457200" indent="-457200">
              <a:buChar char="•"/>
            </a:pPr>
            <a:r>
              <a:rPr lang="en-US">
                <a:cs typeface="Calibri"/>
              </a:rPr>
              <a:t>Sanction- a response/consequence to participant behavior that is in violation of programming </a:t>
            </a:r>
          </a:p>
          <a:p>
            <a:pPr marL="457200" indent="-457200">
              <a:buChar char="•"/>
            </a:pPr>
            <a:r>
              <a:rPr lang="en-US">
                <a:cs typeface="Calibri"/>
              </a:rPr>
              <a:t>Incentive- a response/reward to positive participant behavior </a:t>
            </a:r>
          </a:p>
          <a:p>
            <a:pPr marL="457200" indent="-457200">
              <a:buChar char="•"/>
            </a:pPr>
            <a:r>
              <a:rPr lang="en-US">
                <a:cs typeface="Calibri"/>
              </a:rPr>
              <a:t>Therapeutic changes are used to address the clinical needs of a participant. They are never used as a sanction and only should come from a treatment provider. </a:t>
            </a:r>
          </a:p>
        </p:txBody>
      </p:sp>
      <p:sp>
        <p:nvSpPr>
          <p:cNvPr id="27" name="Oval 26">
            <a:extLst>
              <a:ext uri="{FF2B5EF4-FFF2-40B4-BE49-F238E27FC236}">
                <a16:creationId xmlns:a16="http://schemas.microsoft.com/office/drawing/2014/main" id="{FE9CE4C0-73A8-8B11-6378-7D0D8A4DAE1F}"/>
              </a:ext>
            </a:extLst>
          </p:cNvPr>
          <p:cNvSpPr/>
          <p:nvPr/>
        </p:nvSpPr>
        <p:spPr>
          <a:xfrm>
            <a:off x="9088959" y="2184381"/>
            <a:ext cx="2535733" cy="2495589"/>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b="1">
                <a:solidFill>
                  <a:srgbClr val="FFFFFF"/>
                </a:solidFill>
                <a:latin typeface="Californian FB"/>
                <a:cs typeface="Segoe UI"/>
              </a:rPr>
              <a:t>Incentives, Sanctions &amp; Therapeutic Adjustments </a:t>
            </a:r>
            <a:endParaRPr lang="en-US"/>
          </a:p>
        </p:txBody>
      </p:sp>
    </p:spTree>
    <p:extLst>
      <p:ext uri="{BB962C8B-B14F-4D97-AF65-F5344CB8AC3E}">
        <p14:creationId xmlns:p14="http://schemas.microsoft.com/office/powerpoint/2010/main" val="16167823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1A9FF-D8E6-F61C-9AEF-5704B007D963}"/>
              </a:ext>
            </a:extLst>
          </p:cNvPr>
          <p:cNvSpPr>
            <a:spLocks noGrp="1"/>
          </p:cNvSpPr>
          <p:nvPr>
            <p:ph type="title"/>
          </p:nvPr>
        </p:nvSpPr>
        <p:spPr/>
        <p:txBody>
          <a:bodyPr lIns="91440" tIns="45720" rIns="91440" bIns="45720" anchor="t"/>
          <a:lstStyle/>
          <a:p>
            <a:r>
              <a:rPr lang="en-US">
                <a:cs typeface="Calibri"/>
              </a:rPr>
              <a:t>Guiding principle: behaviors </a:t>
            </a:r>
            <a:endParaRPr lang="en-US"/>
          </a:p>
        </p:txBody>
      </p:sp>
      <p:sp>
        <p:nvSpPr>
          <p:cNvPr id="3" name="Content Placeholder 2">
            <a:extLst>
              <a:ext uri="{FF2B5EF4-FFF2-40B4-BE49-F238E27FC236}">
                <a16:creationId xmlns:a16="http://schemas.microsoft.com/office/drawing/2014/main" id="{16B8ED9E-C09D-2EFD-3DCF-181ACD20CD59}"/>
              </a:ext>
            </a:extLst>
          </p:cNvPr>
          <p:cNvSpPr>
            <a:spLocks noGrp="1"/>
          </p:cNvSpPr>
          <p:nvPr>
            <p:ph sz="quarter" idx="10"/>
          </p:nvPr>
        </p:nvSpPr>
        <p:spPr>
          <a:xfrm>
            <a:off x="580493" y="1370912"/>
            <a:ext cx="10660566" cy="1548593"/>
          </a:xfrm>
          <a:ln>
            <a:solidFill>
              <a:schemeClr val="tx1"/>
            </a:solidFill>
          </a:ln>
        </p:spPr>
        <p:txBody>
          <a:bodyPr lIns="91440" tIns="45720" rIns="91440" bIns="45720" anchor="t"/>
          <a:lstStyle/>
          <a:p>
            <a:pPr marL="342900" indent="-342900">
              <a:buChar char="•"/>
            </a:pPr>
            <a:r>
              <a:rPr lang="en-US" sz="2800">
                <a:solidFill>
                  <a:schemeClr val="tx1"/>
                </a:solidFill>
                <a:cs typeface="Calibri" panose="020F0502020204030204"/>
              </a:rPr>
              <a:t>Incentive and sanctions:</a:t>
            </a:r>
            <a:r>
              <a:rPr lang="en-US" sz="2800">
                <a:solidFill>
                  <a:schemeClr val="accent1"/>
                </a:solidFill>
                <a:cs typeface="Calibri" panose="020F0502020204030204"/>
              </a:rPr>
              <a:t> 4:1 ratio </a:t>
            </a:r>
          </a:p>
          <a:p>
            <a:pPr marL="342900" indent="-342900">
              <a:buChar char="•"/>
            </a:pPr>
            <a:r>
              <a:rPr lang="en-US" sz="2800">
                <a:cs typeface="Calibri" panose="020F0502020204030204"/>
              </a:rPr>
              <a:t>Motivation of participant </a:t>
            </a:r>
          </a:p>
          <a:p>
            <a:pPr marL="342900" indent="-342900">
              <a:buChar char="•"/>
            </a:pPr>
            <a:r>
              <a:rPr lang="en-US" sz="2800">
                <a:cs typeface="Calibri" panose="020F0502020204030204"/>
              </a:rPr>
              <a:t>Detention is the last resort </a:t>
            </a:r>
          </a:p>
        </p:txBody>
      </p:sp>
      <p:sp>
        <p:nvSpPr>
          <p:cNvPr id="4" name="Text Placeholder 3">
            <a:extLst>
              <a:ext uri="{FF2B5EF4-FFF2-40B4-BE49-F238E27FC236}">
                <a16:creationId xmlns:a16="http://schemas.microsoft.com/office/drawing/2014/main" id="{9040B033-CB4E-43B9-81BF-D5504F6160E7}"/>
              </a:ext>
            </a:extLst>
          </p:cNvPr>
          <p:cNvSpPr>
            <a:spLocks noGrp="1"/>
          </p:cNvSpPr>
          <p:nvPr>
            <p:ph type="body" sz="quarter" idx="13"/>
          </p:nvPr>
        </p:nvSpPr>
        <p:spPr>
          <a:xfrm>
            <a:off x="585231" y="3277044"/>
            <a:ext cx="11222979" cy="2344785"/>
          </a:xfrm>
        </p:spPr>
        <p:txBody>
          <a:bodyPr lIns="91440" tIns="45720" rIns="91440" bIns="45720" anchor="t"/>
          <a:lstStyle/>
          <a:p>
            <a:r>
              <a:rPr lang="en-US" sz="2800">
                <a:cs typeface="Calibri"/>
              </a:rPr>
              <a:t>Therapeutic Adjustments: should come from the treatment provider </a:t>
            </a:r>
          </a:p>
          <a:p>
            <a:r>
              <a:rPr lang="en-US" sz="2800">
                <a:cs typeface="Calibri"/>
              </a:rPr>
              <a:t>-enhance treatment services </a:t>
            </a:r>
          </a:p>
          <a:p>
            <a:r>
              <a:rPr lang="en-US" sz="2800">
                <a:cs typeface="Calibri"/>
              </a:rPr>
              <a:t>-reduction of treatment services</a:t>
            </a:r>
          </a:p>
        </p:txBody>
      </p:sp>
    </p:spTree>
    <p:extLst>
      <p:ext uri="{BB962C8B-B14F-4D97-AF65-F5344CB8AC3E}">
        <p14:creationId xmlns:p14="http://schemas.microsoft.com/office/powerpoint/2010/main" val="19389122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ectangle 11">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09D9A3C1-4024-36F8-5F7D-6900C5C233FA}"/>
              </a:ext>
            </a:extLst>
          </p:cNvPr>
          <p:cNvSpPr>
            <a:spLocks noGrp="1"/>
          </p:cNvSpPr>
          <p:nvPr>
            <p:ph type="ctrTitle"/>
          </p:nvPr>
        </p:nvSpPr>
        <p:spPr>
          <a:xfrm>
            <a:off x="3080570" y="1380754"/>
            <a:ext cx="5808122" cy="2513516"/>
          </a:xfrm>
        </p:spPr>
        <p:txBody>
          <a:bodyPr vert="horz" lIns="91440" tIns="45720" rIns="91440" bIns="45720" rtlCol="0" anchor="b">
            <a:normAutofit/>
          </a:bodyPr>
          <a:lstStyle/>
          <a:p>
            <a:pPr algn="ctr"/>
            <a:r>
              <a:rPr lang="en-US" sz="5600" b="1" kern="1200">
                <a:solidFill>
                  <a:schemeClr val="tx1"/>
                </a:solidFill>
                <a:latin typeface="+mj-lt"/>
                <a:ea typeface="+mj-ea"/>
                <a:cs typeface="+mj-cs"/>
              </a:rPr>
              <a:t>Key Component #7: Judicial Interaction</a:t>
            </a:r>
            <a:endParaRPr lang="en-US" sz="5600" kern="1200">
              <a:solidFill>
                <a:schemeClr val="tx1"/>
              </a:solidFill>
              <a:latin typeface="+mj-lt"/>
              <a:ea typeface="+mj-ea"/>
              <a:cs typeface="+mj-cs"/>
            </a:endParaRPr>
          </a:p>
        </p:txBody>
      </p:sp>
      <p:sp>
        <p:nvSpPr>
          <p:cNvPr id="3" name="Subtitle 2">
            <a:extLst>
              <a:ext uri="{FF2B5EF4-FFF2-40B4-BE49-F238E27FC236}">
                <a16:creationId xmlns:a16="http://schemas.microsoft.com/office/drawing/2014/main" id="{C7EA0D81-C3E8-8102-C7ED-5699762598B4}"/>
              </a:ext>
            </a:extLst>
          </p:cNvPr>
          <p:cNvSpPr>
            <a:spLocks noGrp="1"/>
          </p:cNvSpPr>
          <p:nvPr>
            <p:ph type="subTitle" idx="1"/>
          </p:nvPr>
        </p:nvSpPr>
        <p:spPr>
          <a:xfrm>
            <a:off x="3315031" y="4076802"/>
            <a:ext cx="5561938" cy="1534587"/>
          </a:xfrm>
        </p:spPr>
        <p:txBody>
          <a:bodyPr vert="horz" lIns="91440" tIns="45720" rIns="91440" bIns="45720" rtlCol="0">
            <a:normAutofit/>
          </a:bodyPr>
          <a:lstStyle/>
          <a:p>
            <a:pPr algn="ctr"/>
            <a:r>
              <a:rPr lang="en-US" sz="2200" kern="1200">
                <a:solidFill>
                  <a:schemeClr val="tx1"/>
                </a:solidFill>
                <a:latin typeface="+mn-lt"/>
                <a:ea typeface="+mn-ea"/>
                <a:cs typeface="+mn-cs"/>
              </a:rPr>
              <a:t>The Wellness Court Judge should be involved and interacting with the Team, engaged in staffing and have a relationship with each participant as an essential part of the program. </a:t>
            </a:r>
          </a:p>
        </p:txBody>
      </p:sp>
      <p:sp>
        <p:nvSpPr>
          <p:cNvPr id="16" name="Arc 15">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Oval 17">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82012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5524F-ED17-4CAB-8E8B-BBDDFA8F75B1}"/>
              </a:ext>
            </a:extLst>
          </p:cNvPr>
          <p:cNvSpPr>
            <a:spLocks noGrp="1"/>
          </p:cNvSpPr>
          <p:nvPr>
            <p:ph type="ctrTitle"/>
          </p:nvPr>
        </p:nvSpPr>
        <p:spPr/>
        <p:txBody>
          <a:bodyPr/>
          <a:lstStyle/>
          <a:p>
            <a:r>
              <a:rPr lang="en-US"/>
              <a:t>Disclaimer</a:t>
            </a:r>
          </a:p>
        </p:txBody>
      </p:sp>
      <p:sp>
        <p:nvSpPr>
          <p:cNvPr id="3" name="Subtitle 2">
            <a:extLst>
              <a:ext uri="{FF2B5EF4-FFF2-40B4-BE49-F238E27FC236}">
                <a16:creationId xmlns:a16="http://schemas.microsoft.com/office/drawing/2014/main" id="{337686BF-0CA5-4D15-B36A-78DAF19D34E5}"/>
              </a:ext>
            </a:extLst>
          </p:cNvPr>
          <p:cNvSpPr>
            <a:spLocks noGrp="1"/>
          </p:cNvSpPr>
          <p:nvPr>
            <p:ph type="subTitle" idx="1"/>
          </p:nvPr>
        </p:nvSpPr>
        <p:spPr>
          <a:xfrm>
            <a:off x="733554" y="1633672"/>
            <a:ext cx="10915901" cy="3832904"/>
          </a:xfrm>
        </p:spPr>
        <p:txBody>
          <a:bodyPr/>
          <a:lstStyle/>
          <a:p>
            <a:r>
              <a:rPr lang="en-US"/>
              <a:t>This project was supported by Grant No. 2019-DC-BX-K001 awarded by the Bureau of Justice Assistance. The Bureau of Justice Assistance is a component of the Department of Justice’s Office of Justice Programs, which also includes the Bureau of Justice Statistics, the National Institute of Justices, The Office of Juvenile Justice and Delinquency Prevention, the Office of Victims of Crime, and the SMART Office. Points of view or opinions in this document are those of the author and do not necessarily represent the official position or policies of the U.S. Department of Justice. </a:t>
            </a:r>
          </a:p>
        </p:txBody>
      </p:sp>
    </p:spTree>
    <p:custDataLst>
      <p:tags r:id="rId1"/>
    </p:custDataLst>
    <p:extLst>
      <p:ext uri="{BB962C8B-B14F-4D97-AF65-F5344CB8AC3E}">
        <p14:creationId xmlns:p14="http://schemas.microsoft.com/office/powerpoint/2010/main" val="16186965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D0379-0E31-92B7-7EFA-4700B34E0F36}"/>
              </a:ext>
            </a:extLst>
          </p:cNvPr>
          <p:cNvSpPr>
            <a:spLocks noGrp="1"/>
          </p:cNvSpPr>
          <p:nvPr>
            <p:ph type="title"/>
          </p:nvPr>
        </p:nvSpPr>
        <p:spPr>
          <a:xfrm>
            <a:off x="298937" y="220751"/>
            <a:ext cx="9085384" cy="815458"/>
          </a:xfrm>
        </p:spPr>
        <p:txBody>
          <a:bodyPr vert="horz" lIns="91440" tIns="45720" rIns="91440" bIns="45720" rtlCol="0" anchor="b">
            <a:normAutofit fontScale="90000"/>
          </a:bodyPr>
          <a:lstStyle/>
          <a:p>
            <a:r>
              <a:rPr lang="en-US" sz="4900" kern="1200">
                <a:solidFill>
                  <a:schemeClr val="tx1"/>
                </a:solidFill>
                <a:latin typeface="+mj-lt"/>
                <a:ea typeface="+mj-ea"/>
                <a:cs typeface="+mj-cs"/>
              </a:rPr>
              <a:t>Guiding principle: judicial</a:t>
            </a:r>
            <a:r>
              <a:rPr lang="en-US" sz="5400" kern="1200">
                <a:solidFill>
                  <a:schemeClr val="tx1"/>
                </a:solidFill>
                <a:latin typeface="+mj-lt"/>
                <a:ea typeface="+mj-ea"/>
                <a:cs typeface="+mj-cs"/>
              </a:rPr>
              <a:t> </a:t>
            </a:r>
          </a:p>
        </p:txBody>
      </p:sp>
      <p:graphicFrame>
        <p:nvGraphicFramePr>
          <p:cNvPr id="6" name="Content Placeholder 5">
            <a:extLst>
              <a:ext uri="{FF2B5EF4-FFF2-40B4-BE49-F238E27FC236}">
                <a16:creationId xmlns:a16="http://schemas.microsoft.com/office/drawing/2014/main" id="{2B2EA44E-9F4B-C26F-97F4-2DCEAFAFFF35}"/>
              </a:ext>
            </a:extLst>
          </p:cNvPr>
          <p:cNvGraphicFramePr>
            <a:graphicFrameLocks noGrp="1"/>
          </p:cNvGraphicFramePr>
          <p:nvPr>
            <p:ph sz="quarter" idx="10"/>
            <p:extLst>
              <p:ext uri="{D42A27DB-BD31-4B8C-83A1-F6EECF244321}">
                <p14:modId xmlns:p14="http://schemas.microsoft.com/office/powerpoint/2010/main" val="91422273"/>
              </p:ext>
            </p:extLst>
          </p:nvPr>
        </p:nvGraphicFramePr>
        <p:xfrm>
          <a:off x="758930" y="1454073"/>
          <a:ext cx="10515599" cy="4500442"/>
        </p:xfrm>
        <a:graphic>
          <a:graphicData uri="http://schemas.openxmlformats.org/drawingml/2006/table">
            <a:tbl>
              <a:tblPr firstRow="1" bandRow="1">
                <a:noFill/>
                <a:tableStyleId>{5C22544A-7EE6-4342-B048-85BDC9FD1C3A}</a:tableStyleId>
              </a:tblPr>
              <a:tblGrid>
                <a:gridCol w="10515599">
                  <a:extLst>
                    <a:ext uri="{9D8B030D-6E8A-4147-A177-3AD203B41FA5}">
                      <a16:colId xmlns:a16="http://schemas.microsoft.com/office/drawing/2014/main" val="3850546258"/>
                    </a:ext>
                  </a:extLst>
                </a:gridCol>
              </a:tblGrid>
              <a:tr h="2692800">
                <a:tc>
                  <a:txBody>
                    <a:bodyPr/>
                    <a:lstStyle/>
                    <a:p>
                      <a:pPr marL="285750" indent="-285750">
                        <a:buFont typeface="Arial"/>
                        <a:buChar char="•"/>
                      </a:pPr>
                      <a:r>
                        <a:rPr lang="en-US" sz="3600" b="0" cap="none" spc="0">
                          <a:solidFill>
                            <a:schemeClr val="tx1"/>
                          </a:solidFill>
                          <a:effectLst/>
                        </a:rPr>
                        <a:t>Wellness Court Judges need to be both a leader and a team player </a:t>
                      </a:r>
                    </a:p>
                    <a:p>
                      <a:pPr marL="285750" lvl="0" indent="-285750">
                        <a:buFont typeface="Arial"/>
                        <a:buChar char="•"/>
                      </a:pPr>
                      <a:r>
                        <a:rPr lang="en-US" sz="3600" b="0" cap="none" spc="0">
                          <a:solidFill>
                            <a:schemeClr val="tx1"/>
                          </a:solidFill>
                          <a:effectLst/>
                        </a:rPr>
                        <a:t>Wellness Court Judges interact on a frequent basis with participants </a:t>
                      </a:r>
                    </a:p>
                    <a:p>
                      <a:pPr marL="285750" lvl="0" indent="-285750">
                        <a:buFont typeface="Arial"/>
                        <a:buChar char="•"/>
                      </a:pPr>
                      <a:r>
                        <a:rPr lang="en-US" sz="3600" b="0" cap="none" spc="0">
                          <a:solidFill>
                            <a:schemeClr val="tx1"/>
                          </a:solidFill>
                          <a:effectLst/>
                        </a:rPr>
                        <a:t>Wellness Court Judges maintain authority and are the final decision maker </a:t>
                      </a:r>
                    </a:p>
                  </a:txBody>
                  <a:tcPr marL="99186" marR="99186" marT="69430" marB="69430" anchor="ctr">
                    <a:lnL w="12700" cmpd="sng">
                      <a:noFill/>
                    </a:lnL>
                    <a:lnR w="12700" cmpd="sng">
                      <a:noFill/>
                    </a:lnR>
                    <a:lnT w="28575" cap="flat" cmpd="sng" algn="ctr">
                      <a:solidFill>
                        <a:schemeClr val="tx1"/>
                      </a:solidFill>
                      <a:prstDash val="solid"/>
                    </a:lnT>
                    <a:lnB w="38100" cmpd="sng">
                      <a:noFill/>
                    </a:lnB>
                    <a:noFill/>
                  </a:tcPr>
                </a:tc>
                <a:extLst>
                  <a:ext uri="{0D108BD9-81ED-4DB2-BD59-A6C34878D82A}">
                    <a16:rowId xmlns:a16="http://schemas.microsoft.com/office/drawing/2014/main" val="409904069"/>
                  </a:ext>
                </a:extLst>
              </a:tr>
              <a:tr h="1069742">
                <a:tc>
                  <a:txBody>
                    <a:bodyPr/>
                    <a:lstStyle/>
                    <a:p>
                      <a:endParaRPr lang="en-US" sz="1400" cap="none" spc="0">
                        <a:solidFill>
                          <a:schemeClr val="tx1"/>
                        </a:solidFill>
                        <a:effectLst/>
                      </a:endParaRPr>
                    </a:p>
                  </a:txBody>
                  <a:tcPr marL="99186" marR="99186" marT="69430" marB="69430" anchor="ctr">
                    <a:lnL w="28575" cap="flat" cmpd="sng" algn="ctr">
                      <a:noFill/>
                      <a:prstDash val="solid"/>
                    </a:lnL>
                    <a:lnR w="28575" cap="flat" cmpd="sng" algn="ctr">
                      <a:noFill/>
                      <a:prstDash val="solid"/>
                    </a:lnR>
                    <a:lnT w="38100" cmpd="sng">
                      <a:noFill/>
                    </a:lnT>
                    <a:lnB w="28575" cap="flat" cmpd="sng" algn="ctr">
                      <a:noFill/>
                      <a:prstDash val="solid"/>
                    </a:lnB>
                    <a:noFill/>
                  </a:tcPr>
                </a:tc>
                <a:extLst>
                  <a:ext uri="{0D108BD9-81ED-4DB2-BD59-A6C34878D82A}">
                    <a16:rowId xmlns:a16="http://schemas.microsoft.com/office/drawing/2014/main" val="326351133"/>
                  </a:ext>
                </a:extLst>
              </a:tr>
            </a:tbl>
          </a:graphicData>
        </a:graphic>
      </p:graphicFrame>
    </p:spTree>
    <p:extLst>
      <p:ext uri="{BB962C8B-B14F-4D97-AF65-F5344CB8AC3E}">
        <p14:creationId xmlns:p14="http://schemas.microsoft.com/office/powerpoint/2010/main" val="38126432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E483F-E91C-8A2B-C64D-CED48D754BA8}"/>
              </a:ext>
            </a:extLst>
          </p:cNvPr>
          <p:cNvSpPr>
            <a:spLocks noGrp="1"/>
          </p:cNvSpPr>
          <p:nvPr>
            <p:ph type="ctrTitle"/>
          </p:nvPr>
        </p:nvSpPr>
        <p:spPr>
          <a:xfrm>
            <a:off x="733555" y="-823320"/>
            <a:ext cx="12121661" cy="2606933"/>
          </a:xfrm>
        </p:spPr>
        <p:txBody>
          <a:bodyPr lIns="91440" tIns="45720" rIns="91440" bIns="45720" anchor="b"/>
          <a:lstStyle/>
          <a:p>
            <a:r>
              <a:rPr lang="en-US" b="1">
                <a:ea typeface="+mn-lt"/>
                <a:cs typeface="+mn-lt"/>
              </a:rPr>
              <a:t>Key Component #8: Monitoring and Evaluation</a:t>
            </a:r>
            <a:endParaRPr lang="en-US"/>
          </a:p>
        </p:txBody>
      </p:sp>
      <p:sp>
        <p:nvSpPr>
          <p:cNvPr id="3" name="Subtitle 2">
            <a:extLst>
              <a:ext uri="{FF2B5EF4-FFF2-40B4-BE49-F238E27FC236}">
                <a16:creationId xmlns:a16="http://schemas.microsoft.com/office/drawing/2014/main" id="{69FD1E18-9713-53C6-1EBB-DA9336D306FE}"/>
              </a:ext>
            </a:extLst>
          </p:cNvPr>
          <p:cNvSpPr>
            <a:spLocks noGrp="1"/>
          </p:cNvSpPr>
          <p:nvPr>
            <p:ph type="subTitle" idx="1"/>
          </p:nvPr>
        </p:nvSpPr>
        <p:spPr>
          <a:xfrm>
            <a:off x="604602" y="2079149"/>
            <a:ext cx="10972800" cy="3742469"/>
          </a:xfrm>
        </p:spPr>
        <p:txBody>
          <a:bodyPr lIns="91440" tIns="45720" rIns="91440" bIns="45720" anchor="t"/>
          <a:lstStyle/>
          <a:p>
            <a:r>
              <a:rPr lang="en-US" sz="3600">
                <a:ea typeface="+mn-lt"/>
                <a:cs typeface="+mn-lt"/>
              </a:rPr>
              <a:t>Performance measurement, and evaluation are tools used to monitor and evaluate the achievement of program goals, identify needed improvements, determined participant progress, and provide information to outside agencies. </a:t>
            </a:r>
            <a:endParaRPr lang="en-US" sz="3600">
              <a:cs typeface="Calibri" panose="020F0502020204030204"/>
            </a:endParaRPr>
          </a:p>
        </p:txBody>
      </p:sp>
    </p:spTree>
    <p:extLst>
      <p:ext uri="{BB962C8B-B14F-4D97-AF65-F5344CB8AC3E}">
        <p14:creationId xmlns:p14="http://schemas.microsoft.com/office/powerpoint/2010/main" val="27970660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1F8A5-BE62-44E8-AD81-09F8D2AC39C0}"/>
              </a:ext>
            </a:extLst>
          </p:cNvPr>
          <p:cNvSpPr>
            <a:spLocks noGrp="1"/>
          </p:cNvSpPr>
          <p:nvPr>
            <p:ph type="title"/>
          </p:nvPr>
        </p:nvSpPr>
        <p:spPr/>
        <p:txBody>
          <a:bodyPr lIns="91440" tIns="45720" rIns="91440" bIns="45720" anchor="t"/>
          <a:lstStyle/>
          <a:p>
            <a:r>
              <a:rPr lang="en-US">
                <a:cs typeface="Calibri"/>
              </a:rPr>
              <a:t>Guiding principle: data </a:t>
            </a:r>
            <a:endParaRPr lang="en-US"/>
          </a:p>
        </p:txBody>
      </p:sp>
      <p:sp>
        <p:nvSpPr>
          <p:cNvPr id="4" name="Text Placeholder 3">
            <a:extLst>
              <a:ext uri="{FF2B5EF4-FFF2-40B4-BE49-F238E27FC236}">
                <a16:creationId xmlns:a16="http://schemas.microsoft.com/office/drawing/2014/main" id="{596BF57B-4DCF-331A-D7EE-3ADD38551786}"/>
              </a:ext>
            </a:extLst>
          </p:cNvPr>
          <p:cNvSpPr>
            <a:spLocks noGrp="1"/>
          </p:cNvSpPr>
          <p:nvPr>
            <p:ph type="body" sz="quarter" idx="13"/>
          </p:nvPr>
        </p:nvSpPr>
        <p:spPr>
          <a:xfrm>
            <a:off x="969331" y="1624524"/>
            <a:ext cx="11222979" cy="4572169"/>
          </a:xfrm>
        </p:spPr>
        <p:txBody>
          <a:bodyPr lIns="91440" tIns="45720" rIns="91440" bIns="45720" anchor="t"/>
          <a:lstStyle/>
          <a:p>
            <a:pPr marL="342900" indent="-342900">
              <a:buChar char="•"/>
            </a:pPr>
            <a:r>
              <a:rPr lang="en-US" sz="3200">
                <a:cs typeface="Calibri" panose="020F0502020204030204"/>
              </a:rPr>
              <a:t>Identify the goals of programming </a:t>
            </a:r>
          </a:p>
          <a:p>
            <a:pPr marL="342900" indent="-342900">
              <a:buChar char="•"/>
            </a:pPr>
            <a:r>
              <a:rPr lang="en-US" sz="3200">
                <a:cs typeface="Calibri" panose="020F0502020204030204"/>
              </a:rPr>
              <a:t>Select data points that measure the success of goals </a:t>
            </a:r>
          </a:p>
          <a:p>
            <a:pPr marL="342900" indent="-342900">
              <a:buChar char="•"/>
            </a:pPr>
            <a:r>
              <a:rPr lang="en-US" sz="3200">
                <a:cs typeface="Calibri" panose="020F0502020204030204"/>
              </a:rPr>
              <a:t>Collect and store information </a:t>
            </a:r>
          </a:p>
          <a:p>
            <a:pPr marL="342900" indent="-342900">
              <a:buChar char="•"/>
            </a:pPr>
            <a:r>
              <a:rPr lang="en-US" sz="3200">
                <a:cs typeface="Calibri" panose="020F0502020204030204"/>
              </a:rPr>
              <a:t>Review data with team on a semi-regular basis </a:t>
            </a:r>
          </a:p>
          <a:p>
            <a:pPr marL="342900" indent="-342900">
              <a:buChar char="•"/>
            </a:pPr>
            <a:r>
              <a:rPr lang="en-US" sz="3200">
                <a:cs typeface="Calibri" panose="020F0502020204030204"/>
              </a:rPr>
              <a:t>Review with advisory committee once a year </a:t>
            </a:r>
          </a:p>
          <a:p>
            <a:pPr marL="342900" indent="-342900">
              <a:buChar char="•"/>
            </a:pPr>
            <a:r>
              <a:rPr lang="en-US" sz="3200">
                <a:cs typeface="Calibri" panose="020F0502020204030204"/>
              </a:rPr>
              <a:t>Provide data to the community for engagement </a:t>
            </a:r>
          </a:p>
        </p:txBody>
      </p:sp>
    </p:spTree>
    <p:extLst>
      <p:ext uri="{BB962C8B-B14F-4D97-AF65-F5344CB8AC3E}">
        <p14:creationId xmlns:p14="http://schemas.microsoft.com/office/powerpoint/2010/main" val="18367566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2855E-CAA3-DA25-808F-7517272A5E06}"/>
              </a:ext>
            </a:extLst>
          </p:cNvPr>
          <p:cNvSpPr>
            <a:spLocks noGrp="1"/>
          </p:cNvSpPr>
          <p:nvPr>
            <p:ph type="ctrTitle"/>
          </p:nvPr>
        </p:nvSpPr>
        <p:spPr>
          <a:xfrm>
            <a:off x="827340" y="231757"/>
            <a:ext cx="10597661" cy="1481517"/>
          </a:xfrm>
        </p:spPr>
        <p:txBody>
          <a:bodyPr lIns="91440" tIns="45720" rIns="91440" bIns="45720" anchor="b"/>
          <a:lstStyle/>
          <a:p>
            <a:r>
              <a:rPr lang="en-US" sz="4000">
                <a:ea typeface="+mn-lt"/>
                <a:cs typeface="+mn-lt"/>
              </a:rPr>
              <a:t>Key Component #9: Continuing Interdisciplinary and Community education </a:t>
            </a:r>
            <a:endParaRPr lang="en-US" sz="4800">
              <a:cs typeface="Calibri"/>
            </a:endParaRPr>
          </a:p>
        </p:txBody>
      </p:sp>
      <p:sp>
        <p:nvSpPr>
          <p:cNvPr id="3" name="Subtitle 2">
            <a:extLst>
              <a:ext uri="{FF2B5EF4-FFF2-40B4-BE49-F238E27FC236}">
                <a16:creationId xmlns:a16="http://schemas.microsoft.com/office/drawing/2014/main" id="{BD3105DD-E34B-53E2-D943-B3F5B8C3C532}"/>
              </a:ext>
            </a:extLst>
          </p:cNvPr>
          <p:cNvSpPr>
            <a:spLocks noGrp="1"/>
          </p:cNvSpPr>
          <p:nvPr>
            <p:ph type="subTitle" idx="1"/>
          </p:nvPr>
        </p:nvSpPr>
        <p:spPr>
          <a:xfrm>
            <a:off x="569432" y="2102596"/>
            <a:ext cx="11324490" cy="3883146"/>
          </a:xfrm>
        </p:spPr>
        <p:txBody>
          <a:bodyPr lIns="91440" tIns="45720" rIns="91440" bIns="45720" anchor="t"/>
          <a:lstStyle/>
          <a:p>
            <a:r>
              <a:rPr lang="en-US" sz="4400">
                <a:ea typeface="+mn-lt"/>
                <a:cs typeface="+mn-lt"/>
              </a:rPr>
              <a:t>Continuing interdisciplinary and community education promote effective Tribal Healing to Wellness Court planning, implementation, and operation.</a:t>
            </a:r>
          </a:p>
        </p:txBody>
      </p:sp>
    </p:spTree>
    <p:extLst>
      <p:ext uri="{BB962C8B-B14F-4D97-AF65-F5344CB8AC3E}">
        <p14:creationId xmlns:p14="http://schemas.microsoft.com/office/powerpoint/2010/main" val="17162918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FE4A8-8D78-0F87-51DA-4ACAE5ED411E}"/>
              </a:ext>
            </a:extLst>
          </p:cNvPr>
          <p:cNvSpPr>
            <a:spLocks noGrp="1"/>
          </p:cNvSpPr>
          <p:nvPr>
            <p:ph type="title"/>
          </p:nvPr>
        </p:nvSpPr>
        <p:spPr/>
        <p:txBody>
          <a:bodyPr lIns="91440" tIns="45720" rIns="91440" bIns="45720" anchor="t"/>
          <a:lstStyle/>
          <a:p>
            <a:r>
              <a:rPr lang="en-US">
                <a:cs typeface="Calibri"/>
              </a:rPr>
              <a:t>Guiding principle: training </a:t>
            </a:r>
            <a:endParaRPr lang="en-US"/>
          </a:p>
        </p:txBody>
      </p:sp>
      <p:sp>
        <p:nvSpPr>
          <p:cNvPr id="3" name="Content Placeholder 2">
            <a:extLst>
              <a:ext uri="{FF2B5EF4-FFF2-40B4-BE49-F238E27FC236}">
                <a16:creationId xmlns:a16="http://schemas.microsoft.com/office/drawing/2014/main" id="{C2CF346E-09A3-5292-1B3B-B1241AADD4D2}"/>
              </a:ext>
            </a:extLst>
          </p:cNvPr>
          <p:cNvSpPr>
            <a:spLocks noGrp="1"/>
          </p:cNvSpPr>
          <p:nvPr>
            <p:ph sz="quarter" idx="10"/>
          </p:nvPr>
        </p:nvSpPr>
        <p:spPr>
          <a:xfrm>
            <a:off x="587347" y="1370912"/>
            <a:ext cx="10184789" cy="3938953"/>
          </a:xfrm>
        </p:spPr>
        <p:txBody>
          <a:bodyPr lIns="91440" tIns="45720" rIns="91440" bIns="45720" anchor="t"/>
          <a:lstStyle/>
          <a:p>
            <a:pPr>
              <a:lnSpc>
                <a:spcPct val="100000"/>
              </a:lnSpc>
              <a:spcBef>
                <a:spcPts val="0"/>
              </a:spcBef>
            </a:pPr>
            <a:endParaRPr lang="en-US" sz="2800" b="1">
              <a:ea typeface="+mn-lt"/>
              <a:cs typeface="+mn-lt"/>
            </a:endParaRPr>
          </a:p>
          <a:p>
            <a:pPr marL="571500" indent="-571500">
              <a:lnSpc>
                <a:spcPct val="100000"/>
              </a:lnSpc>
              <a:spcBef>
                <a:spcPts val="0"/>
              </a:spcBef>
              <a:buFont typeface="Arial"/>
              <a:buChar char="•"/>
            </a:pPr>
            <a:r>
              <a:rPr lang="en-US" sz="2800">
                <a:ea typeface="+mn-lt"/>
                <a:cs typeface="+mn-lt"/>
              </a:rPr>
              <a:t>Wellness Court Enhancement Training</a:t>
            </a:r>
          </a:p>
          <a:p>
            <a:pPr marL="571500" indent="-571500">
              <a:lnSpc>
                <a:spcPct val="100000"/>
              </a:lnSpc>
              <a:spcBef>
                <a:spcPts val="0"/>
              </a:spcBef>
              <a:buFont typeface="Arial"/>
              <a:buChar char="•"/>
            </a:pPr>
            <a:r>
              <a:rPr lang="en-US" sz="2800">
                <a:ea typeface="+mn-lt"/>
                <a:cs typeface="+mn-lt"/>
              </a:rPr>
              <a:t>NADCP National Conference</a:t>
            </a:r>
          </a:p>
          <a:p>
            <a:pPr marL="571500" indent="-571500">
              <a:lnSpc>
                <a:spcPct val="100000"/>
              </a:lnSpc>
              <a:spcBef>
                <a:spcPts val="0"/>
              </a:spcBef>
              <a:buFont typeface="Arial"/>
              <a:buChar char="•"/>
            </a:pPr>
            <a:r>
              <a:rPr lang="en-US" sz="2800">
                <a:ea typeface="+mn-lt"/>
                <a:cs typeface="+mn-lt"/>
              </a:rPr>
              <a:t>National Council of Juvenile and Family Court Judges (NCJFCJ)</a:t>
            </a:r>
          </a:p>
          <a:p>
            <a:pPr marL="571500" indent="-571500">
              <a:lnSpc>
                <a:spcPct val="100000"/>
              </a:lnSpc>
              <a:spcBef>
                <a:spcPts val="0"/>
              </a:spcBef>
              <a:buFont typeface="Arial"/>
              <a:buChar char="•"/>
            </a:pPr>
            <a:r>
              <a:rPr lang="en-US" sz="2800">
                <a:ea typeface="+mn-lt"/>
                <a:cs typeface="+mn-lt"/>
              </a:rPr>
              <a:t>Team member orientation training</a:t>
            </a:r>
          </a:p>
          <a:p>
            <a:pPr marL="571500" indent="-571500">
              <a:lnSpc>
                <a:spcPct val="100000"/>
              </a:lnSpc>
              <a:spcBef>
                <a:spcPts val="0"/>
              </a:spcBef>
              <a:buFont typeface="Arial"/>
              <a:buChar char="•"/>
            </a:pPr>
            <a:r>
              <a:rPr lang="en-US" sz="2800">
                <a:ea typeface="+mn-lt"/>
                <a:cs typeface="+mn-lt"/>
              </a:rPr>
              <a:t>Treatment Courts Online Learning Platform</a:t>
            </a:r>
          </a:p>
          <a:p>
            <a:pPr marL="571500" indent="-571500">
              <a:lnSpc>
                <a:spcPct val="100000"/>
              </a:lnSpc>
              <a:spcBef>
                <a:spcPts val="0"/>
              </a:spcBef>
              <a:buFont typeface="Arial"/>
              <a:buChar char="•"/>
            </a:pPr>
            <a:r>
              <a:rPr lang="en-US" sz="2800">
                <a:solidFill>
                  <a:srgbClr val="262626"/>
                </a:solidFill>
                <a:cs typeface="Calibri" panose="020F0502020204030204"/>
              </a:rPr>
              <a:t>Technical assistance </a:t>
            </a:r>
          </a:p>
          <a:p>
            <a:pPr marL="571500" indent="-571500">
              <a:lnSpc>
                <a:spcPct val="100000"/>
              </a:lnSpc>
              <a:spcBef>
                <a:spcPts val="0"/>
              </a:spcBef>
              <a:buFont typeface="Arial"/>
              <a:buChar char="•"/>
            </a:pPr>
            <a:endParaRPr lang="en-US">
              <a:solidFill>
                <a:srgbClr val="262626"/>
              </a:solidFill>
              <a:cs typeface="Calibri" panose="020F0502020204030204"/>
            </a:endParaRPr>
          </a:p>
          <a:p>
            <a:pPr marL="1028700" lvl="1" indent="-571500">
              <a:lnSpc>
                <a:spcPct val="100000"/>
              </a:lnSpc>
              <a:spcBef>
                <a:spcPts val="0"/>
              </a:spcBef>
              <a:buFont typeface="Arial"/>
              <a:buChar char="►"/>
            </a:pPr>
            <a:endParaRPr lang="en-US">
              <a:cs typeface="Calibri" panose="020F0502020204030204"/>
            </a:endParaRPr>
          </a:p>
        </p:txBody>
      </p:sp>
    </p:spTree>
    <p:extLst>
      <p:ext uri="{BB962C8B-B14F-4D97-AF65-F5344CB8AC3E}">
        <p14:creationId xmlns:p14="http://schemas.microsoft.com/office/powerpoint/2010/main" val="15073848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A23A0-45B0-A557-3689-75BCCEFA5F25}"/>
              </a:ext>
            </a:extLst>
          </p:cNvPr>
          <p:cNvSpPr>
            <a:spLocks noGrp="1"/>
          </p:cNvSpPr>
          <p:nvPr>
            <p:ph type="ctrTitle"/>
          </p:nvPr>
        </p:nvSpPr>
        <p:spPr>
          <a:xfrm>
            <a:off x="836272" y="1169603"/>
            <a:ext cx="11567885" cy="528599"/>
          </a:xfrm>
        </p:spPr>
        <p:txBody>
          <a:bodyPr lIns="91440" tIns="45720" rIns="91440" bIns="45720" anchor="b"/>
          <a:lstStyle/>
          <a:p>
            <a:r>
              <a:rPr lang="en-US" b="1">
                <a:ea typeface="+mn-lt"/>
                <a:cs typeface="+mn-lt"/>
              </a:rPr>
              <a:t>Key Component #10: Team Interaction</a:t>
            </a:r>
            <a:endParaRPr lang="en-US"/>
          </a:p>
        </p:txBody>
      </p:sp>
      <p:sp>
        <p:nvSpPr>
          <p:cNvPr id="3" name="Subtitle 2">
            <a:extLst>
              <a:ext uri="{FF2B5EF4-FFF2-40B4-BE49-F238E27FC236}">
                <a16:creationId xmlns:a16="http://schemas.microsoft.com/office/drawing/2014/main" id="{F0F1E0B8-69DE-9D7F-C3CE-936FF96C6818}"/>
              </a:ext>
            </a:extLst>
          </p:cNvPr>
          <p:cNvSpPr>
            <a:spLocks noGrp="1"/>
          </p:cNvSpPr>
          <p:nvPr>
            <p:ph type="subTitle" idx="1"/>
          </p:nvPr>
        </p:nvSpPr>
        <p:spPr>
          <a:xfrm>
            <a:off x="827340" y="2430841"/>
            <a:ext cx="10398370" cy="2640501"/>
          </a:xfrm>
        </p:spPr>
        <p:txBody>
          <a:bodyPr lIns="91440" tIns="45720" rIns="91440" bIns="45720" anchor="t"/>
          <a:lstStyle/>
          <a:p>
            <a:r>
              <a:rPr lang="en-US" sz="4000">
                <a:cs typeface="Calibri"/>
              </a:rPr>
              <a:t>Working together to promote successful client engagement and how to engage within defined roles. </a:t>
            </a:r>
          </a:p>
        </p:txBody>
      </p:sp>
    </p:spTree>
    <p:extLst>
      <p:ext uri="{BB962C8B-B14F-4D97-AF65-F5344CB8AC3E}">
        <p14:creationId xmlns:p14="http://schemas.microsoft.com/office/powerpoint/2010/main" val="24555383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A5777-C9A1-963A-228F-B03315707C23}"/>
              </a:ext>
            </a:extLst>
          </p:cNvPr>
          <p:cNvSpPr>
            <a:spLocks noGrp="1"/>
          </p:cNvSpPr>
          <p:nvPr>
            <p:ph type="title"/>
          </p:nvPr>
        </p:nvSpPr>
        <p:spPr/>
        <p:txBody>
          <a:bodyPr lIns="91440" tIns="45720" rIns="91440" bIns="45720" anchor="t"/>
          <a:lstStyle/>
          <a:p>
            <a:r>
              <a:rPr lang="en-US">
                <a:cs typeface="Calibri"/>
              </a:rPr>
              <a:t>Guiding principle: team function </a:t>
            </a:r>
            <a:endParaRPr lang="en-US"/>
          </a:p>
        </p:txBody>
      </p:sp>
      <p:sp>
        <p:nvSpPr>
          <p:cNvPr id="4" name="Text Placeholder 3">
            <a:extLst>
              <a:ext uri="{FF2B5EF4-FFF2-40B4-BE49-F238E27FC236}">
                <a16:creationId xmlns:a16="http://schemas.microsoft.com/office/drawing/2014/main" id="{92C259D2-5884-A4F7-62D0-F199BD3BB105}"/>
              </a:ext>
            </a:extLst>
          </p:cNvPr>
          <p:cNvSpPr>
            <a:spLocks noGrp="1"/>
          </p:cNvSpPr>
          <p:nvPr>
            <p:ph type="body" sz="quarter" idx="13"/>
          </p:nvPr>
        </p:nvSpPr>
        <p:spPr>
          <a:xfrm>
            <a:off x="394901" y="1718309"/>
            <a:ext cx="10261687" cy="4619061"/>
          </a:xfrm>
        </p:spPr>
        <p:txBody>
          <a:bodyPr lIns="91440" tIns="45720" rIns="91440" bIns="45720" anchor="t"/>
          <a:lstStyle/>
          <a:p>
            <a:pPr marL="571500" indent="-571500">
              <a:lnSpc>
                <a:spcPct val="100000"/>
              </a:lnSpc>
              <a:spcBef>
                <a:spcPts val="0"/>
              </a:spcBef>
              <a:buFont typeface="Arial"/>
              <a:buChar char="•"/>
            </a:pPr>
            <a:r>
              <a:rPr lang="en-US" sz="3200">
                <a:ea typeface="+mn-lt"/>
                <a:cs typeface="+mn-lt"/>
              </a:rPr>
              <a:t>Defined roles and organization structure of the team </a:t>
            </a:r>
          </a:p>
          <a:p>
            <a:pPr marL="571500" indent="-571500">
              <a:lnSpc>
                <a:spcPct val="100000"/>
              </a:lnSpc>
              <a:spcBef>
                <a:spcPts val="0"/>
              </a:spcBef>
              <a:buFont typeface="Arial"/>
              <a:buChar char="•"/>
            </a:pPr>
            <a:r>
              <a:rPr lang="en-US" sz="3200">
                <a:ea typeface="+mn-lt"/>
                <a:cs typeface="+mn-lt"/>
              </a:rPr>
              <a:t>Defined confidentiality rules set within policies and procedures </a:t>
            </a:r>
          </a:p>
          <a:p>
            <a:pPr marL="571500" indent="-571500">
              <a:lnSpc>
                <a:spcPct val="100000"/>
              </a:lnSpc>
              <a:spcBef>
                <a:spcPts val="0"/>
              </a:spcBef>
              <a:buFont typeface="Arial"/>
              <a:buChar char="•"/>
            </a:pPr>
            <a:r>
              <a:rPr lang="en-US" sz="3200">
                <a:ea typeface="+mn-lt"/>
                <a:cs typeface="+mn-lt"/>
              </a:rPr>
              <a:t>Communication rules outlined </a:t>
            </a:r>
          </a:p>
          <a:p>
            <a:pPr marL="571500" indent="-571500">
              <a:lnSpc>
                <a:spcPct val="100000"/>
              </a:lnSpc>
              <a:spcBef>
                <a:spcPts val="0"/>
              </a:spcBef>
              <a:buFont typeface="Arial"/>
              <a:buChar char="•"/>
            </a:pPr>
            <a:r>
              <a:rPr lang="en-US" sz="3200">
                <a:ea typeface="+mn-lt"/>
                <a:cs typeface="+mn-lt"/>
              </a:rPr>
              <a:t>Regular team staffing with consistent attendance of all team members</a:t>
            </a:r>
          </a:p>
          <a:p>
            <a:pPr marL="571500" indent="-571500">
              <a:lnSpc>
                <a:spcPct val="100000"/>
              </a:lnSpc>
              <a:spcBef>
                <a:spcPts val="0"/>
              </a:spcBef>
              <a:buFont typeface="Arial"/>
              <a:buChar char="•"/>
            </a:pPr>
            <a:r>
              <a:rPr lang="en-US" sz="3200">
                <a:cs typeface="Calibri"/>
              </a:rPr>
              <a:t>One team voice </a:t>
            </a:r>
          </a:p>
          <a:p>
            <a:endParaRPr lang="en-US">
              <a:cs typeface="Calibri"/>
            </a:endParaRPr>
          </a:p>
        </p:txBody>
      </p:sp>
    </p:spTree>
    <p:extLst>
      <p:ext uri="{BB962C8B-B14F-4D97-AF65-F5344CB8AC3E}">
        <p14:creationId xmlns:p14="http://schemas.microsoft.com/office/powerpoint/2010/main" val="39817873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AA91608-F4E5-4855-A372-15B2C2FE670B}"/>
              </a:ext>
            </a:extLst>
          </p:cNvPr>
          <p:cNvSpPr>
            <a:spLocks noGrp="1"/>
          </p:cNvSpPr>
          <p:nvPr>
            <p:ph sz="quarter" idx="10"/>
          </p:nvPr>
        </p:nvSpPr>
        <p:spPr>
          <a:xfrm>
            <a:off x="3045947" y="336970"/>
            <a:ext cx="5983287" cy="650875"/>
          </a:xfrm>
        </p:spPr>
        <p:txBody>
          <a:bodyPr lIns="91440" tIns="45720" rIns="91440" bIns="45720" anchor="t"/>
          <a:lstStyle/>
          <a:p>
            <a:r>
              <a:rPr lang="en-US">
                <a:cs typeface="Calibri"/>
              </a:rPr>
              <a:t>Questions, Please contact US </a:t>
            </a:r>
            <a:endParaRPr lang="en-US"/>
          </a:p>
        </p:txBody>
      </p:sp>
      <p:sp>
        <p:nvSpPr>
          <p:cNvPr id="3" name="Content Placeholder 2">
            <a:extLst>
              <a:ext uri="{FF2B5EF4-FFF2-40B4-BE49-F238E27FC236}">
                <a16:creationId xmlns:a16="http://schemas.microsoft.com/office/drawing/2014/main" id="{2F651D79-D120-4555-B9A4-A12DA42C0F40}"/>
              </a:ext>
            </a:extLst>
          </p:cNvPr>
          <p:cNvSpPr>
            <a:spLocks noGrp="1"/>
          </p:cNvSpPr>
          <p:nvPr>
            <p:ph sz="quarter" idx="11"/>
          </p:nvPr>
        </p:nvSpPr>
        <p:spPr>
          <a:xfrm>
            <a:off x="616840" y="3960685"/>
            <a:ext cx="4548187" cy="352425"/>
          </a:xfrm>
        </p:spPr>
        <p:txBody>
          <a:bodyPr/>
          <a:lstStyle/>
          <a:p>
            <a:pPr algn="ctr"/>
            <a:r>
              <a:rPr lang="en-US" sz="2000" b="1"/>
              <a:t>Tribal Law and Policy Institute</a:t>
            </a:r>
            <a:endParaRPr lang="en-US" sz="2000"/>
          </a:p>
          <a:p>
            <a:pPr algn="ctr"/>
            <a:endParaRPr lang="en-US"/>
          </a:p>
        </p:txBody>
      </p:sp>
      <p:sp>
        <p:nvSpPr>
          <p:cNvPr id="4" name="Content Placeholder 3">
            <a:extLst>
              <a:ext uri="{FF2B5EF4-FFF2-40B4-BE49-F238E27FC236}">
                <a16:creationId xmlns:a16="http://schemas.microsoft.com/office/drawing/2014/main" id="{3F71506C-F912-4AA7-8C39-F758477DD93F}"/>
              </a:ext>
            </a:extLst>
          </p:cNvPr>
          <p:cNvSpPr>
            <a:spLocks noGrp="1"/>
          </p:cNvSpPr>
          <p:nvPr>
            <p:ph sz="quarter" idx="12"/>
          </p:nvPr>
        </p:nvSpPr>
        <p:spPr>
          <a:xfrm>
            <a:off x="614125" y="4325823"/>
            <a:ext cx="4548187" cy="855361"/>
          </a:xfrm>
        </p:spPr>
        <p:txBody>
          <a:bodyPr lIns="91440" tIns="45720" rIns="91440" bIns="45720" anchor="t"/>
          <a:lstStyle/>
          <a:p>
            <a:pPr marL="0" indent="0" algn="ctr">
              <a:spcBef>
                <a:spcPts val="0"/>
              </a:spcBef>
              <a:buFont typeface="Arial" panose="020B0604020202020204" pitchFamily="34" charset="0"/>
              <a:buNone/>
            </a:pPr>
            <a:r>
              <a:rPr lang="en-US" sz="2000"/>
              <a:t>8229 Santa Monica Blvd., Suite 201</a:t>
            </a:r>
          </a:p>
          <a:p>
            <a:pPr marL="0" indent="0" algn="ctr">
              <a:spcBef>
                <a:spcPts val="0"/>
              </a:spcBef>
              <a:buFont typeface="Arial" panose="020B0604020202020204" pitchFamily="34" charset="0"/>
              <a:buNone/>
            </a:pPr>
            <a:r>
              <a:rPr lang="en-US" sz="2000"/>
              <a:t>West Hollywood, CA 90046</a:t>
            </a:r>
          </a:p>
          <a:p>
            <a:pPr algn="ctr">
              <a:spcBef>
                <a:spcPts val="0"/>
              </a:spcBef>
            </a:pPr>
            <a:r>
              <a:rPr lang="en-US" sz="2000"/>
              <a:t>(323)650-5467 ~ fax: (</a:t>
            </a:r>
            <a:r>
              <a:rPr lang="en-US"/>
              <a:t>888</a:t>
            </a:r>
            <a:r>
              <a:rPr lang="en-US" sz="2000"/>
              <a:t>) </a:t>
            </a:r>
            <a:r>
              <a:rPr lang="en-US"/>
              <a:t>233-7383</a:t>
            </a:r>
            <a:endParaRPr lang="en-US" sz="2000"/>
          </a:p>
          <a:p>
            <a:pPr algn="ctr"/>
            <a:r>
              <a:rPr lang="en-US">
                <a:cs typeface="Calibri"/>
              </a:rPr>
              <a:t>Alyssa@tlpi.org</a:t>
            </a:r>
            <a:endParaRPr lang="en-US"/>
          </a:p>
        </p:txBody>
      </p:sp>
      <p:sp>
        <p:nvSpPr>
          <p:cNvPr id="5" name="Content Placeholder 4">
            <a:extLst>
              <a:ext uri="{FF2B5EF4-FFF2-40B4-BE49-F238E27FC236}">
                <a16:creationId xmlns:a16="http://schemas.microsoft.com/office/drawing/2014/main" id="{B872ADB5-E1FF-4947-A4FB-1E06F3429921}"/>
              </a:ext>
            </a:extLst>
          </p:cNvPr>
          <p:cNvSpPr>
            <a:spLocks noGrp="1"/>
          </p:cNvSpPr>
          <p:nvPr>
            <p:ph sz="quarter" idx="13"/>
          </p:nvPr>
        </p:nvSpPr>
        <p:spPr/>
        <p:txBody>
          <a:bodyPr/>
          <a:lstStyle/>
          <a:p>
            <a:pPr algn="ctr"/>
            <a:r>
              <a:rPr lang="en-US"/>
              <a:t>www.home.tlpi.org</a:t>
            </a:r>
          </a:p>
        </p:txBody>
      </p:sp>
    </p:spTree>
    <p:custDataLst>
      <p:tags r:id="rId1"/>
    </p:custDataLst>
    <p:extLst>
      <p:ext uri="{BB962C8B-B14F-4D97-AF65-F5344CB8AC3E}">
        <p14:creationId xmlns:p14="http://schemas.microsoft.com/office/powerpoint/2010/main" val="5060419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09ACD-A784-4D36-A497-BF0BD66D0378}"/>
              </a:ext>
            </a:extLst>
          </p:cNvPr>
          <p:cNvSpPr>
            <a:spLocks noGrp="1"/>
          </p:cNvSpPr>
          <p:nvPr>
            <p:ph type="title"/>
          </p:nvPr>
        </p:nvSpPr>
        <p:spPr>
          <a:xfrm>
            <a:off x="5835707" y="2554124"/>
            <a:ext cx="6356293" cy="1325563"/>
          </a:xfrm>
        </p:spPr>
        <p:txBody>
          <a:bodyPr/>
          <a:lstStyle/>
          <a:p>
            <a:endParaRPr lang="en-US"/>
          </a:p>
        </p:txBody>
      </p:sp>
    </p:spTree>
    <p:custDataLst>
      <p:tags r:id="rId1"/>
    </p:custDataLst>
    <p:extLst>
      <p:ext uri="{BB962C8B-B14F-4D97-AF65-F5344CB8AC3E}">
        <p14:creationId xmlns:p14="http://schemas.microsoft.com/office/powerpoint/2010/main" val="3988620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A2EBF79-229D-451C-9520-C71CF303330D}"/>
              </a:ext>
            </a:extLst>
          </p:cNvPr>
          <p:cNvSpPr>
            <a:spLocks noGrp="1"/>
          </p:cNvSpPr>
          <p:nvPr>
            <p:ph sz="quarter" idx="11"/>
          </p:nvPr>
        </p:nvSpPr>
        <p:spPr/>
        <p:txBody>
          <a:bodyPr/>
          <a:lstStyle/>
          <a:p>
            <a:r>
              <a:rPr lang="en-US"/>
              <a:t>Tribal Law and Policy Institute</a:t>
            </a:r>
          </a:p>
          <a:p>
            <a:endParaRPr lang="en-US"/>
          </a:p>
        </p:txBody>
      </p:sp>
      <p:sp>
        <p:nvSpPr>
          <p:cNvPr id="3" name="Content Placeholder 2">
            <a:extLst>
              <a:ext uri="{FF2B5EF4-FFF2-40B4-BE49-F238E27FC236}">
                <a16:creationId xmlns:a16="http://schemas.microsoft.com/office/drawing/2014/main" id="{871B5CB5-365D-490F-93ED-784B113CBD86}"/>
              </a:ext>
            </a:extLst>
          </p:cNvPr>
          <p:cNvSpPr>
            <a:spLocks noGrp="1"/>
          </p:cNvSpPr>
          <p:nvPr>
            <p:ph sz="quarter" idx="12"/>
          </p:nvPr>
        </p:nvSpPr>
        <p:spPr/>
        <p:txBody>
          <a:bodyPr/>
          <a:lstStyle/>
          <a:p>
            <a:r>
              <a:rPr lang="en-US"/>
              <a:t>A Native American operated non-profit:</a:t>
            </a:r>
          </a:p>
        </p:txBody>
      </p:sp>
      <p:sp>
        <p:nvSpPr>
          <p:cNvPr id="4" name="Content Placeholder 3">
            <a:extLst>
              <a:ext uri="{FF2B5EF4-FFF2-40B4-BE49-F238E27FC236}">
                <a16:creationId xmlns:a16="http://schemas.microsoft.com/office/drawing/2014/main" id="{4EB495C1-6065-4E29-8ADB-2F7A57DD5707}"/>
              </a:ext>
            </a:extLst>
          </p:cNvPr>
          <p:cNvSpPr>
            <a:spLocks noGrp="1"/>
          </p:cNvSpPr>
          <p:nvPr>
            <p:ph sz="quarter" idx="13"/>
          </p:nvPr>
        </p:nvSpPr>
        <p:spPr/>
        <p:txBody>
          <a:bodyPr/>
          <a:lstStyle/>
          <a:p>
            <a:pPr>
              <a:defRPr/>
            </a:pPr>
            <a:r>
              <a:rPr lang="en-US">
                <a:solidFill>
                  <a:schemeClr val="tx2">
                    <a:lumMod val="50000"/>
                  </a:schemeClr>
                </a:solidFill>
              </a:rPr>
              <a:t>Dedicated to providing free publication resources, comprehensive training, and technical assistance for Native nations and tribal justice systems in pursuit of our vision to empower Native communities to create and control their own institutions for the benefit of all community members, now, and for future generations.</a:t>
            </a:r>
          </a:p>
        </p:txBody>
      </p:sp>
    </p:spTree>
    <p:custDataLst>
      <p:tags r:id="rId1"/>
    </p:custDataLst>
    <p:extLst>
      <p:ext uri="{BB962C8B-B14F-4D97-AF65-F5344CB8AC3E}">
        <p14:creationId xmlns:p14="http://schemas.microsoft.com/office/powerpoint/2010/main" val="27594939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85AF7-8B36-4554-8506-84AA8782E0C5}"/>
              </a:ext>
            </a:extLst>
          </p:cNvPr>
          <p:cNvSpPr>
            <a:spLocks noGrp="1"/>
          </p:cNvSpPr>
          <p:nvPr>
            <p:ph type="ctrTitle"/>
          </p:nvPr>
        </p:nvSpPr>
        <p:spPr/>
        <p:txBody>
          <a:bodyPr lIns="91440" tIns="45720" rIns="91440" bIns="45720" anchor="b"/>
          <a:lstStyle/>
          <a:p>
            <a:r>
              <a:rPr lang="en-US">
                <a:ea typeface="+mn-lt"/>
                <a:cs typeface="+mn-lt"/>
              </a:rPr>
              <a:t>10 key components </a:t>
            </a:r>
            <a:endParaRPr lang="en-US"/>
          </a:p>
        </p:txBody>
      </p:sp>
      <p:sp>
        <p:nvSpPr>
          <p:cNvPr id="3" name="Subtitle 2">
            <a:extLst>
              <a:ext uri="{FF2B5EF4-FFF2-40B4-BE49-F238E27FC236}">
                <a16:creationId xmlns:a16="http://schemas.microsoft.com/office/drawing/2014/main" id="{AE7C94B2-1B44-4516-B11D-4B10F1ADAEB8}"/>
              </a:ext>
            </a:extLst>
          </p:cNvPr>
          <p:cNvSpPr>
            <a:spLocks noGrp="1"/>
          </p:cNvSpPr>
          <p:nvPr>
            <p:ph type="subTitle" idx="1"/>
          </p:nvPr>
        </p:nvSpPr>
        <p:spPr>
          <a:xfrm>
            <a:off x="649921" y="1289843"/>
            <a:ext cx="11030414" cy="5066176"/>
          </a:xfrm>
        </p:spPr>
        <p:txBody>
          <a:bodyPr lIns="91440" tIns="45720" rIns="91440" bIns="45720" anchor="t"/>
          <a:lstStyle/>
          <a:p>
            <a:r>
              <a:rPr lang="en-US">
                <a:ea typeface="+mn-lt"/>
                <a:cs typeface="+mn-lt"/>
              </a:rPr>
              <a:t>#1: Individual and Community Healing Focus </a:t>
            </a:r>
          </a:p>
          <a:p>
            <a:r>
              <a:rPr lang="en-US">
                <a:ea typeface="+mn-lt"/>
                <a:cs typeface="+mn-lt"/>
              </a:rPr>
              <a:t>#2: Referral Points and Legal Process</a:t>
            </a:r>
            <a:endParaRPr lang="en-US">
              <a:cs typeface="Calibri"/>
            </a:endParaRPr>
          </a:p>
          <a:p>
            <a:r>
              <a:rPr lang="en-US">
                <a:ea typeface="+mn-lt"/>
                <a:cs typeface="+mn-lt"/>
              </a:rPr>
              <a:t>#3: Screening and Eligibility</a:t>
            </a:r>
          </a:p>
          <a:p>
            <a:r>
              <a:rPr lang="en-US">
                <a:ea typeface="+mn-lt"/>
                <a:cs typeface="+mn-lt"/>
              </a:rPr>
              <a:t>#4: Treatment and Rehabilitation </a:t>
            </a:r>
          </a:p>
          <a:p>
            <a:r>
              <a:rPr lang="en-US">
                <a:ea typeface="+mn-lt"/>
                <a:cs typeface="+mn-lt"/>
              </a:rPr>
              <a:t>#5: Intensive Supervision</a:t>
            </a:r>
          </a:p>
          <a:p>
            <a:r>
              <a:rPr lang="en-US">
                <a:ea typeface="+mn-lt"/>
                <a:cs typeface="+mn-lt"/>
              </a:rPr>
              <a:t>#6: Sanctions and Incentives</a:t>
            </a:r>
          </a:p>
          <a:p>
            <a:r>
              <a:rPr lang="en-US">
                <a:ea typeface="+mn-lt"/>
                <a:cs typeface="+mn-lt"/>
              </a:rPr>
              <a:t>#7: Judicial Interaction</a:t>
            </a:r>
          </a:p>
          <a:p>
            <a:r>
              <a:rPr lang="en-US">
                <a:ea typeface="+mn-lt"/>
                <a:cs typeface="+mn-lt"/>
              </a:rPr>
              <a:t>#8: Monitoring and Evaluation</a:t>
            </a:r>
          </a:p>
          <a:p>
            <a:r>
              <a:rPr lang="en-US">
                <a:ea typeface="+mn-lt"/>
                <a:cs typeface="+mn-lt"/>
              </a:rPr>
              <a:t>#9: Continuing Interdisciplinary and Community Education</a:t>
            </a:r>
          </a:p>
          <a:p>
            <a:r>
              <a:rPr lang="en-US">
                <a:ea typeface="+mn-lt"/>
                <a:cs typeface="+mn-lt"/>
              </a:rPr>
              <a:t>#10: Team Interaction </a:t>
            </a:r>
            <a:endParaRPr lang="en-US">
              <a:cs typeface="Calibri"/>
            </a:endParaRPr>
          </a:p>
        </p:txBody>
      </p:sp>
      <p:sp>
        <p:nvSpPr>
          <p:cNvPr id="4" name="Oval 3">
            <a:extLst>
              <a:ext uri="{FF2B5EF4-FFF2-40B4-BE49-F238E27FC236}">
                <a16:creationId xmlns:a16="http://schemas.microsoft.com/office/drawing/2014/main" id="{D94B360E-3EA2-3F72-CB27-D0063F7917FC}"/>
              </a:ext>
            </a:extLst>
          </p:cNvPr>
          <p:cNvSpPr/>
          <p:nvPr/>
        </p:nvSpPr>
        <p:spPr>
          <a:xfrm>
            <a:off x="6697240" y="1490059"/>
            <a:ext cx="3934523" cy="376168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b="1">
                <a:solidFill>
                  <a:schemeClr val="accent1"/>
                </a:solidFill>
                <a:latin typeface="Californian FB"/>
                <a:ea typeface="Segoe UI"/>
                <a:cs typeface="Segoe UI"/>
              </a:rPr>
              <a:t>Healing to </a:t>
            </a:r>
            <a:endParaRPr lang="en-US">
              <a:solidFill>
                <a:schemeClr val="accent1"/>
              </a:solidFill>
              <a:cs typeface="Calibri"/>
            </a:endParaRPr>
          </a:p>
          <a:p>
            <a:pPr algn="ctr"/>
            <a:r>
              <a:rPr lang="en-US" b="1">
                <a:solidFill>
                  <a:schemeClr val="accent1"/>
                </a:solidFill>
                <a:latin typeface="Californian FB"/>
                <a:ea typeface="Segoe UI"/>
                <a:cs typeface="Segoe UI"/>
              </a:rPr>
              <a:t>Wellness Court</a:t>
            </a:r>
            <a:r>
              <a:rPr lang="en-US">
                <a:solidFill>
                  <a:schemeClr val="accent1"/>
                </a:solidFill>
                <a:latin typeface="Californian FB"/>
                <a:ea typeface="Segoe UI"/>
                <a:cs typeface="Segoe UI"/>
              </a:rPr>
              <a:t>​</a:t>
            </a:r>
            <a:endParaRPr lang="en-US">
              <a:solidFill>
                <a:schemeClr val="accent1"/>
              </a:solidFill>
              <a:cs typeface="Calibri"/>
            </a:endParaRPr>
          </a:p>
          <a:p>
            <a:pPr algn="ctr" rtl="0"/>
            <a:r>
              <a:rPr lang="en-US">
                <a:solidFill>
                  <a:schemeClr val="accent1"/>
                </a:solidFill>
                <a:latin typeface="Californian FB"/>
                <a:ea typeface="Segoe UI"/>
                <a:cs typeface="Segoe UI"/>
              </a:rPr>
              <a:t>10 Key Components​</a:t>
            </a:r>
            <a:endParaRPr lang="en-US">
              <a:solidFill>
                <a:schemeClr val="accent1"/>
              </a:solidFill>
              <a:latin typeface="Californian FB" panose="0207040306080B030204" pitchFamily="18" charset="0"/>
            </a:endParaRPr>
          </a:p>
        </p:txBody>
      </p:sp>
    </p:spTree>
    <p:custDataLst>
      <p:tags r:id="rId1"/>
    </p:custDataLst>
    <p:extLst>
      <p:ext uri="{BB962C8B-B14F-4D97-AF65-F5344CB8AC3E}">
        <p14:creationId xmlns:p14="http://schemas.microsoft.com/office/powerpoint/2010/main" val="40769827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339CB-95C5-915A-D3C0-65E2F87BA45E}"/>
              </a:ext>
            </a:extLst>
          </p:cNvPr>
          <p:cNvSpPr>
            <a:spLocks noGrp="1"/>
          </p:cNvSpPr>
          <p:nvPr>
            <p:ph type="ctrTitle"/>
          </p:nvPr>
        </p:nvSpPr>
        <p:spPr>
          <a:xfrm>
            <a:off x="1146704" y="243022"/>
            <a:ext cx="9144000" cy="1546105"/>
          </a:xfrm>
        </p:spPr>
        <p:txBody>
          <a:bodyPr lIns="91440" tIns="45720" rIns="91440" bIns="45720" anchor="b"/>
          <a:lstStyle/>
          <a:p>
            <a:r>
              <a:rPr lang="en-US">
                <a:cs typeface="Calibri"/>
              </a:rPr>
              <a:t>Key Component #1:Individual &amp; Community healing focus </a:t>
            </a:r>
          </a:p>
        </p:txBody>
      </p:sp>
      <p:sp>
        <p:nvSpPr>
          <p:cNvPr id="3" name="Subtitle 2">
            <a:extLst>
              <a:ext uri="{FF2B5EF4-FFF2-40B4-BE49-F238E27FC236}">
                <a16:creationId xmlns:a16="http://schemas.microsoft.com/office/drawing/2014/main" id="{95F2F009-DCB3-AEA0-4276-D6D69EC69E9B}"/>
              </a:ext>
            </a:extLst>
          </p:cNvPr>
          <p:cNvSpPr>
            <a:spLocks noGrp="1"/>
          </p:cNvSpPr>
          <p:nvPr>
            <p:ph type="subTitle" idx="1"/>
          </p:nvPr>
        </p:nvSpPr>
        <p:spPr>
          <a:xfrm>
            <a:off x="973041" y="2243272"/>
            <a:ext cx="10239680" cy="4613581"/>
          </a:xfrm>
        </p:spPr>
        <p:txBody>
          <a:bodyPr lIns="91440" tIns="45720" rIns="91440" bIns="45720" anchor="t"/>
          <a:lstStyle/>
          <a:p>
            <a:endParaRPr lang="en-US" sz="3600">
              <a:cs typeface="Calibri"/>
            </a:endParaRPr>
          </a:p>
          <a:p>
            <a:r>
              <a:rPr lang="en-US" sz="3600">
                <a:ea typeface="+mn-lt"/>
                <a:cs typeface="+mn-lt"/>
              </a:rPr>
              <a:t>Tribal Healing to Wellness Courts focus on community healing resources to provide treatment services utilizing a team approach. </a:t>
            </a:r>
          </a:p>
          <a:p>
            <a:endParaRPr lang="en-US" sz="3600">
              <a:ea typeface="+mn-lt"/>
              <a:cs typeface="+mn-lt"/>
            </a:endParaRPr>
          </a:p>
          <a:p>
            <a:endParaRPr lang="en-US">
              <a:ea typeface="+mn-lt"/>
              <a:cs typeface="+mn-lt"/>
            </a:endParaRPr>
          </a:p>
          <a:p>
            <a:endParaRPr lang="en-US">
              <a:cs typeface="Calibri"/>
            </a:endParaRPr>
          </a:p>
        </p:txBody>
      </p:sp>
    </p:spTree>
    <p:extLst>
      <p:ext uri="{BB962C8B-B14F-4D97-AF65-F5344CB8AC3E}">
        <p14:creationId xmlns:p14="http://schemas.microsoft.com/office/powerpoint/2010/main" val="25266366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E6192A-9EF3-42E4-9978-27EEF447F86C}"/>
              </a:ext>
            </a:extLst>
          </p:cNvPr>
          <p:cNvSpPr>
            <a:spLocks noGrp="1"/>
          </p:cNvSpPr>
          <p:nvPr>
            <p:ph type="title"/>
          </p:nvPr>
        </p:nvSpPr>
        <p:spPr>
          <a:xfrm>
            <a:off x="376332" y="376849"/>
            <a:ext cx="6019800" cy="427894"/>
          </a:xfrm>
        </p:spPr>
        <p:txBody>
          <a:bodyPr lIns="91440" tIns="45720" rIns="91440" bIns="45720" anchor="t"/>
          <a:lstStyle/>
          <a:p>
            <a:r>
              <a:rPr lang="en-US">
                <a:cs typeface="Calibri"/>
              </a:rPr>
              <a:t>Guiding principle:  values</a:t>
            </a:r>
            <a:endParaRPr lang="en-US"/>
          </a:p>
        </p:txBody>
      </p:sp>
      <p:sp>
        <p:nvSpPr>
          <p:cNvPr id="5" name="Text Placeholder 4">
            <a:extLst>
              <a:ext uri="{FF2B5EF4-FFF2-40B4-BE49-F238E27FC236}">
                <a16:creationId xmlns:a16="http://schemas.microsoft.com/office/drawing/2014/main" id="{D59367D6-C961-4B42-9D4F-D3289710EFDA}"/>
              </a:ext>
            </a:extLst>
          </p:cNvPr>
          <p:cNvSpPr>
            <a:spLocks noGrp="1"/>
          </p:cNvSpPr>
          <p:nvPr>
            <p:ph type="body" sz="quarter" idx="12"/>
          </p:nvPr>
        </p:nvSpPr>
        <p:spPr>
          <a:xfrm>
            <a:off x="791989" y="1353637"/>
            <a:ext cx="9909631" cy="3897247"/>
          </a:xfrm>
        </p:spPr>
        <p:txBody>
          <a:bodyPr lIns="91440" tIns="45720" rIns="91440" bIns="45720" anchor="t"/>
          <a:lstStyle/>
          <a:p>
            <a:pPr marL="0" indent="0">
              <a:buNone/>
            </a:pPr>
            <a:endParaRPr lang="en-US" sz="3600">
              <a:ea typeface="+mn-lt"/>
              <a:cs typeface="+mn-lt"/>
            </a:endParaRPr>
          </a:p>
          <a:p>
            <a:endParaRPr lang="en-US">
              <a:cs typeface="Calibri"/>
            </a:endParaRPr>
          </a:p>
        </p:txBody>
      </p:sp>
      <p:sp>
        <p:nvSpPr>
          <p:cNvPr id="2" name="TextBox 1">
            <a:extLst>
              <a:ext uri="{FF2B5EF4-FFF2-40B4-BE49-F238E27FC236}">
                <a16:creationId xmlns:a16="http://schemas.microsoft.com/office/drawing/2014/main" id="{64784722-3D87-58F3-1F80-39240ED0B98D}"/>
              </a:ext>
            </a:extLst>
          </p:cNvPr>
          <p:cNvSpPr txBox="1"/>
          <p:nvPr/>
        </p:nvSpPr>
        <p:spPr>
          <a:xfrm>
            <a:off x="557815" y="814312"/>
            <a:ext cx="11433234"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endParaRPr lang="en-US" sz="3600">
              <a:cs typeface="Calibri"/>
            </a:endParaRPr>
          </a:p>
          <a:p>
            <a:pPr marL="457200" indent="-457200">
              <a:buFont typeface="Arial"/>
              <a:buChar char="•"/>
            </a:pPr>
            <a:r>
              <a:rPr lang="en-US" sz="3600">
                <a:cs typeface="Calibri"/>
              </a:rPr>
              <a:t>Utilizing your community values to build of the foundation of your mission and vision statement for programming </a:t>
            </a:r>
          </a:p>
          <a:p>
            <a:pPr marL="457200" indent="-457200">
              <a:buFont typeface="Arial"/>
              <a:buChar char="•"/>
            </a:pPr>
            <a:r>
              <a:rPr lang="en-US" sz="3600">
                <a:cs typeface="Calibri"/>
              </a:rPr>
              <a:t>Advisory committee for implementation and monitoring/evaluation </a:t>
            </a:r>
          </a:p>
          <a:p>
            <a:pPr marL="457200" indent="-457200">
              <a:buFont typeface="Arial"/>
              <a:buChar char="•"/>
            </a:pPr>
            <a:r>
              <a:rPr lang="en-US" sz="3600">
                <a:cs typeface="Calibri"/>
              </a:rPr>
              <a:t>Team selection and MOU review </a:t>
            </a:r>
          </a:p>
          <a:p>
            <a:pPr marL="457200" indent="-457200">
              <a:buFont typeface="Arial"/>
              <a:buChar char="•"/>
            </a:pPr>
            <a:r>
              <a:rPr lang="en-US" sz="3600">
                <a:cs typeface="Calibri"/>
              </a:rPr>
              <a:t>Community resources and connections </a:t>
            </a:r>
          </a:p>
          <a:p>
            <a:endParaRPr lang="en-US">
              <a:cs typeface="Calibri"/>
            </a:endParaRPr>
          </a:p>
          <a:p>
            <a:endParaRPr lang="en-US">
              <a:cs typeface="Calibri"/>
            </a:endParaRPr>
          </a:p>
        </p:txBody>
      </p:sp>
    </p:spTree>
    <p:custDataLst>
      <p:tags r:id="rId1"/>
    </p:custDataLst>
    <p:extLst>
      <p:ext uri="{BB962C8B-B14F-4D97-AF65-F5344CB8AC3E}">
        <p14:creationId xmlns:p14="http://schemas.microsoft.com/office/powerpoint/2010/main" val="881958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4A660-5EEA-7DD9-0D97-CA1F251B83D0}"/>
              </a:ext>
            </a:extLst>
          </p:cNvPr>
          <p:cNvSpPr>
            <a:spLocks noGrp="1"/>
          </p:cNvSpPr>
          <p:nvPr>
            <p:ph type="ctrTitle"/>
          </p:nvPr>
        </p:nvSpPr>
        <p:spPr>
          <a:xfrm>
            <a:off x="827407" y="-95045"/>
            <a:ext cx="10998679" cy="2067883"/>
          </a:xfrm>
        </p:spPr>
        <p:txBody>
          <a:bodyPr lIns="91440" tIns="45720" rIns="91440" bIns="45720" anchor="b"/>
          <a:lstStyle/>
          <a:p>
            <a:r>
              <a:rPr lang="en-US">
                <a:ea typeface="+mn-lt"/>
                <a:cs typeface="+mn-lt"/>
              </a:rPr>
              <a:t>Key component #2: Referral points &amp; legal process </a:t>
            </a:r>
            <a:endParaRPr lang="en-US"/>
          </a:p>
        </p:txBody>
      </p:sp>
      <p:sp>
        <p:nvSpPr>
          <p:cNvPr id="3" name="Subtitle 2">
            <a:extLst>
              <a:ext uri="{FF2B5EF4-FFF2-40B4-BE49-F238E27FC236}">
                <a16:creationId xmlns:a16="http://schemas.microsoft.com/office/drawing/2014/main" id="{65DCA11C-1476-7631-E8E6-26F1BE824950}"/>
              </a:ext>
            </a:extLst>
          </p:cNvPr>
          <p:cNvSpPr>
            <a:spLocks noGrp="1"/>
          </p:cNvSpPr>
          <p:nvPr>
            <p:ph type="subTitle" idx="1"/>
          </p:nvPr>
        </p:nvSpPr>
        <p:spPr>
          <a:xfrm>
            <a:off x="575540" y="1515367"/>
            <a:ext cx="10046228" cy="2896351"/>
          </a:xfrm>
        </p:spPr>
        <p:txBody>
          <a:bodyPr lIns="91440" tIns="45720" rIns="91440" bIns="45720" anchor="t"/>
          <a:lstStyle/>
          <a:p>
            <a:endParaRPr lang="en-US" sz="4000">
              <a:cs typeface="Calibri" panose="020F0502020204030204"/>
            </a:endParaRPr>
          </a:p>
          <a:p>
            <a:r>
              <a:rPr lang="en-US" sz="4000">
                <a:latin typeface="Calibri Light"/>
                <a:cs typeface="Calibri"/>
              </a:rPr>
              <a:t>Participants enter Wellness Court through various </a:t>
            </a:r>
            <a:r>
              <a:rPr lang="en-US" sz="4000" u="sng">
                <a:solidFill>
                  <a:schemeClr val="accent1"/>
                </a:solidFill>
                <a:latin typeface="Calibri Light"/>
                <a:cs typeface="Calibri"/>
              </a:rPr>
              <a:t>referral points </a:t>
            </a:r>
            <a:r>
              <a:rPr lang="en-US" sz="4000">
                <a:latin typeface="Calibri Light"/>
                <a:cs typeface="Calibri"/>
              </a:rPr>
              <a:t>and </a:t>
            </a:r>
            <a:r>
              <a:rPr lang="en-US" sz="4000" u="sng">
                <a:solidFill>
                  <a:schemeClr val="accent1"/>
                </a:solidFill>
                <a:latin typeface="Calibri Light"/>
                <a:cs typeface="Calibri"/>
              </a:rPr>
              <a:t>legal processes</a:t>
            </a:r>
            <a:r>
              <a:rPr lang="en-US" sz="4000">
                <a:solidFill>
                  <a:srgbClr val="7030A0"/>
                </a:solidFill>
                <a:latin typeface="Calibri Light"/>
                <a:cs typeface="Calibri"/>
              </a:rPr>
              <a:t> </a:t>
            </a:r>
            <a:r>
              <a:rPr lang="en-US" sz="4000">
                <a:latin typeface="Calibri Light"/>
                <a:cs typeface="Calibri"/>
              </a:rPr>
              <a:t>that promote tribal sovereignty and the participant’s due (fair) process rights.</a:t>
            </a:r>
            <a:endParaRPr lang="en-US" sz="4000">
              <a:latin typeface="Calibri Light"/>
              <a:cs typeface="Calibri Light"/>
            </a:endParaRPr>
          </a:p>
        </p:txBody>
      </p:sp>
      <p:graphicFrame>
        <p:nvGraphicFramePr>
          <p:cNvPr id="4" name="Diagram 3">
            <a:extLst>
              <a:ext uri="{FF2B5EF4-FFF2-40B4-BE49-F238E27FC236}">
                <a16:creationId xmlns:a16="http://schemas.microsoft.com/office/drawing/2014/main" id="{4CDACE5D-D788-4AAD-4FDE-9D68DF5F8A80}"/>
              </a:ext>
            </a:extLst>
          </p:cNvPr>
          <p:cNvGraphicFramePr/>
          <p:nvPr>
            <p:extLst>
              <p:ext uri="{D42A27DB-BD31-4B8C-83A1-F6EECF244321}">
                <p14:modId xmlns:p14="http://schemas.microsoft.com/office/powerpoint/2010/main" val="3282631897"/>
              </p:ext>
            </p:extLst>
          </p:nvPr>
        </p:nvGraphicFramePr>
        <p:xfrm>
          <a:off x="5953461" y="3992880"/>
          <a:ext cx="4442759" cy="24106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249198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E4DCC-3F14-693F-CEDD-506BB9259224}"/>
              </a:ext>
            </a:extLst>
          </p:cNvPr>
          <p:cNvSpPr>
            <a:spLocks noGrp="1"/>
          </p:cNvSpPr>
          <p:nvPr>
            <p:ph type="title"/>
          </p:nvPr>
        </p:nvSpPr>
        <p:spPr/>
        <p:txBody>
          <a:bodyPr lIns="91440" tIns="45720" rIns="91440" bIns="45720" anchor="t"/>
          <a:lstStyle/>
          <a:p>
            <a:r>
              <a:rPr lang="en-US">
                <a:cs typeface="Calibri"/>
              </a:rPr>
              <a:t>Guiding principle: Referral points  </a:t>
            </a:r>
            <a:endParaRPr lang="en-US"/>
          </a:p>
        </p:txBody>
      </p:sp>
      <p:sp>
        <p:nvSpPr>
          <p:cNvPr id="5" name="TextBox 4">
            <a:extLst>
              <a:ext uri="{FF2B5EF4-FFF2-40B4-BE49-F238E27FC236}">
                <a16:creationId xmlns:a16="http://schemas.microsoft.com/office/drawing/2014/main" id="{2FA1880D-0F4A-2E91-D452-EB5C1DEA4502}"/>
              </a:ext>
            </a:extLst>
          </p:cNvPr>
          <p:cNvSpPr txBox="1"/>
          <p:nvPr/>
        </p:nvSpPr>
        <p:spPr>
          <a:xfrm>
            <a:off x="586329" y="982178"/>
            <a:ext cx="11315700"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endParaRPr lang="en-US" sz="2800">
              <a:cs typeface="Calibri"/>
            </a:endParaRPr>
          </a:p>
          <a:p>
            <a:pPr marL="457200" indent="-457200">
              <a:buFont typeface="Arial"/>
              <a:buChar char="•"/>
            </a:pPr>
            <a:r>
              <a:rPr lang="en-US" sz="3200">
                <a:cs typeface="Calibri"/>
              </a:rPr>
              <a:t>Prosecutor Office </a:t>
            </a:r>
          </a:p>
          <a:p>
            <a:pPr marL="457200" indent="-457200">
              <a:buFont typeface="Arial"/>
              <a:buChar char="•"/>
            </a:pPr>
            <a:r>
              <a:rPr lang="en-US" sz="3200">
                <a:cs typeface="Calibri"/>
              </a:rPr>
              <a:t>Defense Attorneys </a:t>
            </a:r>
          </a:p>
          <a:p>
            <a:pPr marL="457200" indent="-457200">
              <a:buFont typeface="Arial"/>
              <a:buChar char="•"/>
            </a:pPr>
            <a:r>
              <a:rPr lang="en-US" sz="3200">
                <a:cs typeface="Calibri"/>
              </a:rPr>
              <a:t>County/State Courts </a:t>
            </a:r>
          </a:p>
          <a:p>
            <a:pPr marL="457200" indent="-457200">
              <a:buFont typeface="Arial"/>
              <a:buChar char="•"/>
            </a:pPr>
            <a:r>
              <a:rPr lang="en-US" sz="3200">
                <a:cs typeface="Calibri"/>
              </a:rPr>
              <a:t>Peacemaking Programs </a:t>
            </a:r>
          </a:p>
          <a:p>
            <a:pPr marL="457200" indent="-457200">
              <a:buFont typeface="Arial"/>
              <a:buChar char="•"/>
            </a:pPr>
            <a:r>
              <a:rPr lang="en-US" sz="3200">
                <a:cs typeface="Calibri"/>
              </a:rPr>
              <a:t>Social Services </a:t>
            </a:r>
          </a:p>
          <a:p>
            <a:pPr marL="457200" indent="-457200">
              <a:buFont typeface="Arial"/>
              <a:buChar char="•"/>
            </a:pPr>
            <a:r>
              <a:rPr lang="en-US" sz="3200">
                <a:cs typeface="Calibri"/>
              </a:rPr>
              <a:t>Probation officers </a:t>
            </a:r>
          </a:p>
          <a:p>
            <a:pPr marL="457200" indent="-457200">
              <a:buFont typeface="Arial"/>
              <a:buChar char="•"/>
            </a:pPr>
            <a:r>
              <a:rPr lang="en-US" sz="3200">
                <a:cs typeface="Calibri"/>
              </a:rPr>
              <a:t>Self-referral</a:t>
            </a:r>
          </a:p>
          <a:p>
            <a:pPr marL="457200" indent="-457200">
              <a:buFont typeface="Arial"/>
              <a:buChar char="•"/>
            </a:pPr>
            <a:r>
              <a:rPr lang="en-US" sz="3200">
                <a:cs typeface="Calibri"/>
              </a:rPr>
              <a:t>Community </a:t>
            </a:r>
          </a:p>
          <a:p>
            <a:endParaRPr lang="en-US">
              <a:cs typeface="Calibri"/>
            </a:endParaRPr>
          </a:p>
          <a:p>
            <a:endParaRPr lang="en-US">
              <a:cs typeface="Calibri"/>
            </a:endParaRPr>
          </a:p>
        </p:txBody>
      </p:sp>
    </p:spTree>
    <p:extLst>
      <p:ext uri="{BB962C8B-B14F-4D97-AF65-F5344CB8AC3E}">
        <p14:creationId xmlns:p14="http://schemas.microsoft.com/office/powerpoint/2010/main" val="30979050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92EF4-A7B3-F7F0-38AF-B232E0A3D942}"/>
              </a:ext>
            </a:extLst>
          </p:cNvPr>
          <p:cNvSpPr>
            <a:spLocks noGrp="1"/>
          </p:cNvSpPr>
          <p:nvPr>
            <p:ph type="title"/>
          </p:nvPr>
        </p:nvSpPr>
        <p:spPr/>
        <p:txBody>
          <a:bodyPr lIns="91440" tIns="45720" rIns="91440" bIns="45720" anchor="t"/>
          <a:lstStyle/>
          <a:p>
            <a:r>
              <a:rPr lang="en-US">
                <a:cs typeface="Calibri"/>
              </a:rPr>
              <a:t>Guiding principle: entry points</a:t>
            </a:r>
            <a:endParaRPr lang="en-US"/>
          </a:p>
        </p:txBody>
      </p:sp>
      <p:sp>
        <p:nvSpPr>
          <p:cNvPr id="4" name="Text Placeholder 3">
            <a:extLst>
              <a:ext uri="{FF2B5EF4-FFF2-40B4-BE49-F238E27FC236}">
                <a16:creationId xmlns:a16="http://schemas.microsoft.com/office/drawing/2014/main" id="{35FD87A6-902C-60F3-C28F-53F4F3871A20}"/>
              </a:ext>
            </a:extLst>
          </p:cNvPr>
          <p:cNvSpPr>
            <a:spLocks noGrp="1"/>
          </p:cNvSpPr>
          <p:nvPr>
            <p:ph type="body" sz="quarter" idx="13"/>
          </p:nvPr>
        </p:nvSpPr>
        <p:spPr>
          <a:xfrm>
            <a:off x="485336" y="580612"/>
            <a:ext cx="11222979" cy="4243539"/>
          </a:xfrm>
        </p:spPr>
        <p:txBody>
          <a:bodyPr lIns="91440" tIns="45720" rIns="91440" bIns="45720" anchor="t"/>
          <a:lstStyle/>
          <a:p>
            <a:endParaRPr lang="en-US" sz="3600">
              <a:cs typeface="Calibri"/>
            </a:endParaRPr>
          </a:p>
          <a:p>
            <a:pPr marL="457200" indent="-457200">
              <a:buChar char="•"/>
            </a:pPr>
            <a:r>
              <a:rPr lang="en-US" sz="3600">
                <a:cs typeface="Calibri"/>
              </a:rPr>
              <a:t>Pre-disposition: after arrest, before criminal charges are filed </a:t>
            </a:r>
          </a:p>
          <a:p>
            <a:pPr marL="457200" indent="-457200">
              <a:buChar char="•"/>
            </a:pPr>
            <a:r>
              <a:rPr lang="en-US" sz="3600">
                <a:cs typeface="Calibri"/>
              </a:rPr>
              <a:t>Post-plea: case has been adjudicated; plea agreement has been negotiated</a:t>
            </a:r>
          </a:p>
          <a:p>
            <a:pPr marL="457200" indent="-457200">
              <a:buChar char="•"/>
            </a:pPr>
            <a:r>
              <a:rPr lang="en-US" sz="3600">
                <a:cs typeface="Calibri"/>
              </a:rPr>
              <a:t>Post-disposition: found guilty. Judge may order sentencing </a:t>
            </a:r>
          </a:p>
          <a:p>
            <a:pPr marL="457200" indent="-457200">
              <a:buChar char="•"/>
            </a:pPr>
            <a:r>
              <a:rPr lang="en-US" sz="3600">
                <a:cs typeface="Calibri"/>
              </a:rPr>
              <a:t>Transfer/shared jurisdiction: from another tribal, state or county jurisdictions </a:t>
            </a:r>
          </a:p>
        </p:txBody>
      </p:sp>
    </p:spTree>
    <p:extLst>
      <p:ext uri="{BB962C8B-B14F-4D97-AF65-F5344CB8AC3E}">
        <p14:creationId xmlns:p14="http://schemas.microsoft.com/office/powerpoint/2010/main" val="62311644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FIRST PAGE" val="vN0fm7D2"/>
  <p:tag name="ARTICULATE_DESIGN_ID_VISION-MISSION" val="TUxQ6oa5"/>
  <p:tag name="ARTICULATE_DESIGN_ID_CONTENT PAGE" val="LWUVPknq"/>
  <p:tag name="ARTICULATE_DESIGN_ID_QUESTIONS" val="GvC38wZz"/>
  <p:tag name="ARTICULATE_DESIGN_ID_PRESENTERS" val="PVws6DeY"/>
  <p:tag name="ARTICULATE_DESIGN_ID_1_TITLE SLIDE-TWO" val="uQNVqdyI"/>
  <p:tag name="ARTICULATE_DESIGN_ID_TITLE SLIDE-TWO" val="6yuwzGQR"/>
  <p:tag name="ARTICULATE_DESIGN_ID_TITLE SLIDE-THREE" val="ZK4DM5bS"/>
  <p:tag name="ARTICULATE_DESIGN_ID_TITLE SLIDE-ONE" val="6M7ix1fb"/>
  <p:tag name="ARTICULATE_DESIGN_ID_1_QUESTIONS" val="Eb4IMzob"/>
  <p:tag name="ARTICULATE_DESIGN_ID_VIDEO" val="sHaYh2tA"/>
  <p:tag name="ARTICULATE_DESIGN_ID_1_CONTENT PAGE" val="YqfTt6KY"/>
  <p:tag name="ARTICULATE_DESIGN_ID_CONTENT PAGE - ONE" val="7QYN2dHT"/>
  <p:tag name="ARTICULATE_DESIGN_ID_1_TECHNICAL ASSISTANCE" val="OTI3oNK1"/>
  <p:tag name="ARTICULATE_SLIDE_THUMBNAIL_REFRESH" val="1"/>
  <p:tag name="ARTICULATE_DESIGN_ID_TECHNICAL ASSISTANCE" val="CUVGEWJO"/>
  <p:tag name="ARTICULATE_DESIGN_ID_1_CONTENT PAGE - ONE" val="E5YTU3dX"/>
  <p:tag name="ARTICULATE_DESIGN_ID_PUBLICATIONS" val="G0GVNsIi"/>
  <p:tag name="ARTICULATE_DESIGN_ID_CONTENT PLACEMENT" val="0jkXQrRX"/>
  <p:tag name="ARTICULATE_DESIGN_ID_1_VIDEO" val="hUPGTWWW"/>
  <p:tag name="ARTICULATE_DESIGN_ID_2_VIDEO" val="dfUe0KOV"/>
  <p:tag name="ARTICULATE_DESIGN_ID_3_VIDEO" val="MjzYXQTi"/>
  <p:tag name="ARTICULATE_DESIGN_ID_4_VIDEO" val="stypc5J8"/>
  <p:tag name="ARTICULATE_DESIGN_ID_1_PRESENTERS" val="LfcRYNaP"/>
  <p:tag name="ARTICULATE_DESIGN_ID_2_PRESENTERS" val="qbxOLeNm"/>
  <p:tag name="ARTICULATE_DESIGN_ID_3_PRESENTERS" val="ZygIsqzl"/>
  <p:tag name="ARTICULATE_DESIGN_ID_5_VIDEO" val="HIqtHXje"/>
  <p:tag name="ARTICULATE_DESIGN_ID_CONTACT US" val="alupbZzF"/>
  <p:tag name="ARTICULATE_DESIGN_ID_WEBSITES" val="eOvXi4be"/>
  <p:tag name="ARTICULATE_DESIGN_ID_WEBSITE 2" val="8gRLl4b0"/>
  <p:tag name="ARTICULATE_DESIGN_ID_WEBSITE 3" val="z4uWu14E"/>
  <p:tag name="ARTICULATE_DESIGN_ID_TECHNICAL ASSIST 1" val="PDkhrHVr"/>
  <p:tag name="ARTICULATE_DESIGN_ID_TECHNICAL ASSIST 2" val="8Of3v8Is"/>
  <p:tag name="ARTICULATE_DESIGN_ID_TECHNICAL ASSIST 3" val="RMZPHO1i"/>
  <p:tag name="ARTICULATE_DESIGN_ID_CLEARING HOUSE 1" val="F2hA3NZz"/>
  <p:tag name="ARTICULATE_DESIGN_ID_1_FIRST PAGE" val="Ar0KosKY"/>
  <p:tag name="ARTICULATE_DESIGN_ID_THANK YOU" val="3QAotY1k"/>
  <p:tag name="ARTICULATE_DESIGN_ID_1_TITLE SLIDE-ONE" val="56k8hijz"/>
  <p:tag name="ARTICULATE_DESIGN_ID_2_TITLE SLIDE-ONE" val="wZmMedIp"/>
  <p:tag name="ARTICULATE_DESIGN_ID_PRESENTATION TITLE SCREEN" val="8j9eVs6p"/>
  <p:tag name="ARTICULATE_DESIGN_ID_1_TECHNICAL ASSIST 1" val="jTmktC8B"/>
  <p:tag name="ARTICULATE_DESIGN_ID_BEFORE WE BEGIN" val="keVgbSFF"/>
  <p:tag name="ARTICULATE_DESIGN_ID_1_BEFORE WE BEGIN" val="RaEOLAoy"/>
  <p:tag name="ARTICULATE_DESIGN_ID_TEST SAMPLE ONE" val="DY0cVgpi"/>
  <p:tag name="ARTICULATE_DESIGN_ID_LAW AND POLICY" val="t1T3FkCN"/>
  <p:tag name="ARTICULATE_DESIGN_ID_LAW AND POLICY_BACKGROUND" val="QkseSeU7"/>
  <p:tag name="ARTICULATE_DESIGN_ID_CONTENT SLIDE_ONE" val="P0rp32GQ"/>
  <p:tag name="ARTICULATE_DESIGN_ID_CUSTOM DESIGN" val="QQjKjsZd"/>
  <p:tag name="ARTICULATE_DESIGN_ID_TRIBAL AND LAW POLICY INSTITUTE SCREEN" val="XsahNAWh"/>
  <p:tag name="ARTICULATE_DESIGN_ID_CONTENT SLIDE_TWO" val="d50pNbRp"/>
  <p:tag name="ARTICULATE_DESIGN_ID_TRIBAL LAW_POLICY_SLIDE" val="TGnv5srI"/>
  <p:tag name="ARTICULATE_DESIGN_ID_TECHNICAL ASSISTANCE_SLIDE" val="pLdiLgAh"/>
  <p:tag name="ARTICULATE_DESIGN_ID_PRESENTATION TITLE" val="Db4DuORB"/>
  <p:tag name="ARTICULATE_DESIGN_ID_TRIBAL LAW_POLICY_MAIN" val="fh26Hc9N"/>
  <p:tag name="ARTICULATE_DESIGN_ID_CONTENT SLIDE-1" val="QS3gIqCa"/>
  <p:tag name="ARTICULATE_DESIGN_ID_CONTENT SLIDE 2" val="XvkkzUWJ"/>
  <p:tag name="ARTICULATE_DESIGN_ID_CONTENT SLIDE 1" val="yeyOg9pw"/>
  <p:tag name="ARTICULATE_DESIGN_ID_CONTENT SLIDE 3" val="ZEgMuX5X"/>
  <p:tag name="ARTICULATE_DESIGN_ID_QUESTIONS AND ANSWERS" val="t7ucxSZk"/>
  <p:tag name="ARTICULATE_DESIGN_ID_WEBSITES 1" val="M930pBoN"/>
  <p:tag name="ARTICULATE_DESIGN_ID_TRAINING AND TECH ASSIST 1" val="pnLqeHS8"/>
  <p:tag name="ARTICULATE_DESIGN_ID_TRAINING AND TECH ASSIST 2" val="PpRUUxGd"/>
  <p:tag name="ARTICULATE_DESIGN_ID_TRAINING AND TECH ASSIST 3" val="CDW070nZ"/>
  <p:tag name="ARTICULATE_DESIGN_ID_CLEARINGHOUSE" val="oWijaDtb"/>
  <p:tag name="ARTICULATE_DESIGN_ID_1_QUESTIONS AND ANSWERS" val="QzrwLAn4"/>
  <p:tag name="ARTICULATE_DESIGN_ID_QUESTION AND ANSWERS_SLIDE" val="BLRs6j8T"/>
  <p:tag name="ARTICULATE_DESIGN_ID_VISION_MISSION" val="kd8XQRWK"/>
  <p:tag name="ARTICULATE_DESIGN_ID_VIDEO_BACKGROUND" val="dpWyj3Y6"/>
  <p:tag name="ARTICULATE_DESIGN_ID_QUESTIONS AND ANSWERS_BACKGROUND" val="jrqFecRB"/>
  <p:tag name="ARTICULATE_DESIGN_ID_PRESENTER_PLAIN" val="aYdtFknM"/>
  <p:tag name="ARTICULATE_DESIGN_ID_TITLE SLIDE 2" val="tMuswnBV"/>
  <p:tag name="ARTICULATE_DESIGN_ID_1_TITLE SLIDE 2" val="dEcJKrjD"/>
  <p:tag name="ARTICULATE_DESIGN_ID_TITLE SLIDE 3" val="QSeaxI2w"/>
  <p:tag name="ARTICULATE_DESIGN_ID_TITLE SLIDE 4" val="V7SMZ2Vx"/>
  <p:tag name="ARTICULATE_DESIGN_ID_1_TRAINING AND TECH ASSIST 3" val="OjMxKdhy"/>
  <p:tag name="ARTICULATE_DESIGN_ID_TRAINING AND TECH ASSISTANCE BACKGROUND" val="Mk0JpzVO"/>
  <p:tag name="ARTICULATE_DESIGN_ID_1_WEBSITE 3" val="VVVyxo0U"/>
  <p:tag name="ARTICULATE_DESIGN_ID_WEBSITE BACKGROUNDS" val="MFuStFSK"/>
  <p:tag name="ARTICULATE_DESIGN_ID_WEBSITE BACKGROUND" val="Ds3QE5uh"/>
  <p:tag name="ARTICULATE_DESIGN_ID_BACKGROUND 1" val="Y0cKH2Bv"/>
  <p:tag name="ARTICULATE_DESIGN_ID_WEBSITE CONTENT SLIDE" val="kwlXBJxH"/>
  <p:tag name="ARTICULATE_DESIGN_ID_1_CONTENT SLIDE 3" val="XXeKw9Yi"/>
  <p:tag name="ARTICULATE_DESIGN_ID_CONTENT SLIDE 4" val="hVlMCpi8"/>
  <p:tag name="ARTICULATE_DESIGN_ID_CONTENT SLIDE 5" val="QS7Jqwic"/>
  <p:tag name="ARTICULATE_DESIGN_ID_1_CONTENT SLIDE 5" val="2sZPokeG"/>
  <p:tag name="ARTICULATE_DESIGN_ID_CONTENT SLIDE 6" val="wxRpty1T"/>
  <p:tag name="ARTICULATE_DESIGN_ID_CONTENT SLIDE 7" val="gA04mycM"/>
  <p:tag name="ARTICULATE_PROJECT_OPEN" val="0"/>
  <p:tag name="ARTICULATE_SLIDE_COUNT" val="14"/>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presentation ti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content slide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 slide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ntent slide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ontent slide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ontent slide 4">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video_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content slide 5">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contact u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thank you">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88A6EC8F7BECC4E87CA221A300FD971" ma:contentTypeVersion="13" ma:contentTypeDescription="Create a new document." ma:contentTypeScope="" ma:versionID="b7a3c9066a1ba21205f76409f303aeb9">
  <xsd:schema xmlns:xsd="http://www.w3.org/2001/XMLSchema" xmlns:xs="http://www.w3.org/2001/XMLSchema" xmlns:p="http://schemas.microsoft.com/office/2006/metadata/properties" xmlns:ns3="8c3dc44c-3e78-4ef1-999c-1b4b0a0940f4" xmlns:ns4="059600b0-9457-481f-b7d0-8661d7628f77" targetNamespace="http://schemas.microsoft.com/office/2006/metadata/properties" ma:root="true" ma:fieldsID="fbd6aea45b4a8535445853440c794320" ns3:_="" ns4:_="">
    <xsd:import namespace="8c3dc44c-3e78-4ef1-999c-1b4b0a0940f4"/>
    <xsd:import namespace="059600b0-9457-481f-b7d0-8661d7628f77"/>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DateTaken"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3dc44c-3e78-4ef1-999c-1b4b0a0940f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59600b0-9457-481f-b7d0-8661d7628f77"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C4ADB41-CF99-451B-9CF3-3C899F6D0503}">
  <ds:schemaRefs>
    <ds:schemaRef ds:uri="059600b0-9457-481f-b7d0-8661d7628f77"/>
    <ds:schemaRef ds:uri="8c3dc44c-3e78-4ef1-999c-1b4b0a0940f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0F61905-130E-48D4-91D4-953A6B4BC122}">
  <ds:schemaRefs>
    <ds:schemaRef ds:uri="http://schemas.microsoft.com/sharepoint/v3/contenttype/forms"/>
  </ds:schemaRefs>
</ds:datastoreItem>
</file>

<file path=customXml/itemProps3.xml><?xml version="1.0" encoding="utf-8"?>
<ds:datastoreItem xmlns:ds="http://schemas.openxmlformats.org/officeDocument/2006/customXml" ds:itemID="{3A1B865B-F596-42D4-8CF9-97E9DB31F32F}">
  <ds:schemaRefs>
    <ds:schemaRef ds:uri="059600b0-9457-481f-b7d0-8661d7628f77"/>
    <ds:schemaRef ds:uri="8c3dc44c-3e78-4ef1-999c-1b4b0a0940f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28</Slides>
  <Notes>0</Notes>
  <HiddenSlides>1</HiddenSlides>
  <ScaleCrop>false</ScaleCrop>
  <HeadingPairs>
    <vt:vector size="4" baseType="variant">
      <vt:variant>
        <vt:lpstr>Theme</vt:lpstr>
      </vt:variant>
      <vt:variant>
        <vt:i4>10</vt:i4>
      </vt:variant>
      <vt:variant>
        <vt:lpstr>Slide Titles</vt:lpstr>
      </vt:variant>
      <vt:variant>
        <vt:i4>28</vt:i4>
      </vt:variant>
    </vt:vector>
  </HeadingPairs>
  <TitlesOfParts>
    <vt:vector size="38" baseType="lpstr">
      <vt:lpstr>presentation title</vt:lpstr>
      <vt:lpstr>content slide 1</vt:lpstr>
      <vt:lpstr>content slide 2</vt:lpstr>
      <vt:lpstr>content slide 3</vt:lpstr>
      <vt:lpstr>content slide 4</vt:lpstr>
      <vt:lpstr>video_background</vt:lpstr>
      <vt:lpstr>content slide 5</vt:lpstr>
      <vt:lpstr>contact us</vt:lpstr>
      <vt:lpstr>thank you</vt:lpstr>
      <vt:lpstr>1_content slide 3</vt:lpstr>
      <vt:lpstr>10 Essential Elements/National Drug Court Standards   </vt:lpstr>
      <vt:lpstr>Disclaimer</vt:lpstr>
      <vt:lpstr>PowerPoint Presentation</vt:lpstr>
      <vt:lpstr>10 key components </vt:lpstr>
      <vt:lpstr>Key Component #1:Individual &amp; Community healing focus </vt:lpstr>
      <vt:lpstr>Guiding principle:  values</vt:lpstr>
      <vt:lpstr>Key component #2: Referral points &amp; legal process </vt:lpstr>
      <vt:lpstr>Guiding principle: Referral points  </vt:lpstr>
      <vt:lpstr>Guiding principle: entry points</vt:lpstr>
      <vt:lpstr>Guiding principle: legal process </vt:lpstr>
      <vt:lpstr>Key component #3: Screening &amp; eligibility </vt:lpstr>
      <vt:lpstr>Guiding principle: assessments </vt:lpstr>
      <vt:lpstr>   </vt:lpstr>
      <vt:lpstr>Guiding principle: treatment </vt:lpstr>
      <vt:lpstr>Key Component #5: Intensive Supervision</vt:lpstr>
      <vt:lpstr>Guiding principle: supervision </vt:lpstr>
      <vt:lpstr>Key Component #6: Incentives and Sanctions</vt:lpstr>
      <vt:lpstr>Guiding principle: behaviors </vt:lpstr>
      <vt:lpstr>Key Component #7: Judicial Interaction</vt:lpstr>
      <vt:lpstr>Guiding principle: judicial </vt:lpstr>
      <vt:lpstr>Key Component #8: Monitoring and Evaluation</vt:lpstr>
      <vt:lpstr>Guiding principle: data </vt:lpstr>
      <vt:lpstr>Key Component #9: Continuing Interdisciplinary and Community education </vt:lpstr>
      <vt:lpstr>Guiding principle: training </vt:lpstr>
      <vt:lpstr>Key Component #10: Team Interaction</vt:lpstr>
      <vt:lpstr>Guiding principle: team function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Theresa Bishop</dc:creator>
  <cp:revision>3</cp:revision>
  <dcterms:created xsi:type="dcterms:W3CDTF">2020-05-04T19:58:36Z</dcterms:created>
  <dcterms:modified xsi:type="dcterms:W3CDTF">2022-10-05T16:47:31Z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0x010100A88A6EC8F7BECC4E87CA221A300FD971</vt:lpwstr>
  </property>
  <property fmtid="{D5CDD505-2E9C-101B-9397-08002B2CF9AE}" pid="3" name="ArticulateGUID">
    <vt:lpwstr>B3EDFB49-DD78-4C27-9095-E63039308E06</vt:lpwstr>
  </property>
  <property fmtid="{D5CDD505-2E9C-101B-9397-08002B2CF9AE}" pid="4" name="ArticulatePath">
    <vt:lpwstr>https://foxvalleytechnicalcollege-my.sharepoint.com/personal/bishopt_fvtc_edu/Documents/TBISH/TLPI/presentation/TLPI</vt:lpwstr>
  </property>
</Properties>
</file>