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6" r:id="rId1"/>
  </p:sldMasterIdLst>
  <p:notesMasterIdLst>
    <p:notesMasterId r:id="rId22"/>
  </p:notesMasterIdLst>
  <p:handoutMasterIdLst>
    <p:handoutMasterId r:id="rId23"/>
  </p:handoutMasterIdLst>
  <p:sldIdLst>
    <p:sldId id="323" r:id="rId2"/>
    <p:sldId id="258" r:id="rId3"/>
    <p:sldId id="291" r:id="rId4"/>
    <p:sldId id="268" r:id="rId5"/>
    <p:sldId id="277" r:id="rId6"/>
    <p:sldId id="278" r:id="rId7"/>
    <p:sldId id="276" r:id="rId8"/>
    <p:sldId id="299" r:id="rId9"/>
    <p:sldId id="298" r:id="rId10"/>
    <p:sldId id="297" r:id="rId11"/>
    <p:sldId id="273" r:id="rId12"/>
    <p:sldId id="300" r:id="rId13"/>
    <p:sldId id="326" r:id="rId14"/>
    <p:sldId id="292" r:id="rId15"/>
    <p:sldId id="293" r:id="rId16"/>
    <p:sldId id="302" r:id="rId17"/>
    <p:sldId id="301" r:id="rId18"/>
    <p:sldId id="321" r:id="rId19"/>
    <p:sldId id="317" r:id="rId20"/>
    <p:sldId id="265"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D2052-A084-42A9-84B1-B2DED30C9803}" v="162" dt="2023-10-09T18:00:07.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204" autoAdjust="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12800-BDD1-4B71-A101-48BC2D38B8D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9DAC2C7-032E-463A-A861-214ED4730CC8}">
      <dgm:prSet/>
      <dgm:spPr/>
      <dgm:t>
        <a:bodyPr/>
        <a:lstStyle/>
        <a:p>
          <a:pPr>
            <a:lnSpc>
              <a:spcPct val="100000"/>
            </a:lnSpc>
          </a:pPr>
          <a:r>
            <a:rPr lang="en-US" b="1" dirty="0"/>
            <a:t>Healthy Boundary  </a:t>
          </a:r>
          <a:r>
            <a:rPr lang="en-US" dirty="0"/>
            <a:t>the respected space between the worker’s power and the client’s vulnerability.</a:t>
          </a:r>
        </a:p>
      </dgm:t>
    </dgm:pt>
    <dgm:pt modelId="{1C3463EB-7E46-49F3-8117-312A86D3D86B}" type="parTrans" cxnId="{D6CDC21C-DF59-4D14-B75B-A52414D546FB}">
      <dgm:prSet/>
      <dgm:spPr/>
      <dgm:t>
        <a:bodyPr/>
        <a:lstStyle/>
        <a:p>
          <a:endParaRPr lang="en-US"/>
        </a:p>
      </dgm:t>
    </dgm:pt>
    <dgm:pt modelId="{30F1F237-1EC5-4818-98C1-C9A869B72881}" type="sibTrans" cxnId="{D6CDC21C-DF59-4D14-B75B-A52414D546FB}">
      <dgm:prSet/>
      <dgm:spPr/>
      <dgm:t>
        <a:bodyPr/>
        <a:lstStyle/>
        <a:p>
          <a:endParaRPr lang="en-US"/>
        </a:p>
      </dgm:t>
    </dgm:pt>
    <dgm:pt modelId="{7BB9A0B3-D9BE-4C8B-8D90-14AAC42797A1}">
      <dgm:prSet/>
      <dgm:spPr/>
      <dgm:t>
        <a:bodyPr/>
        <a:lstStyle/>
        <a:p>
          <a:pPr>
            <a:lnSpc>
              <a:spcPct val="100000"/>
            </a:lnSpc>
          </a:pPr>
          <a:r>
            <a:rPr lang="en-US" b="1" dirty="0"/>
            <a:t>Overlapping Boundary  </a:t>
          </a:r>
          <a:r>
            <a:rPr lang="en-US" dirty="0"/>
            <a:t>having contact with clients outside the professional relationship where there is </a:t>
          </a:r>
          <a:r>
            <a:rPr lang="en-US" b="1" u="sng" dirty="0"/>
            <a:t>no</a:t>
          </a:r>
          <a:r>
            <a:rPr lang="en-US" u="sng" dirty="0"/>
            <a:t> significant role conflict </a:t>
          </a:r>
          <a:r>
            <a:rPr lang="en-US" dirty="0"/>
            <a:t>or boundary crossing.</a:t>
          </a:r>
        </a:p>
      </dgm:t>
    </dgm:pt>
    <dgm:pt modelId="{36DCB22E-3EC1-48B5-AF40-72BD7CC81592}" type="parTrans" cxnId="{402A4149-9785-40D2-BE0B-E0FE1F1303FD}">
      <dgm:prSet/>
      <dgm:spPr/>
      <dgm:t>
        <a:bodyPr/>
        <a:lstStyle/>
        <a:p>
          <a:endParaRPr lang="en-US"/>
        </a:p>
      </dgm:t>
    </dgm:pt>
    <dgm:pt modelId="{94DB6B67-4105-481B-9EAA-28DD27CE1F0E}" type="sibTrans" cxnId="{402A4149-9785-40D2-BE0B-E0FE1F1303FD}">
      <dgm:prSet/>
      <dgm:spPr/>
      <dgm:t>
        <a:bodyPr/>
        <a:lstStyle/>
        <a:p>
          <a:endParaRPr lang="en-US"/>
        </a:p>
      </dgm:t>
    </dgm:pt>
    <dgm:pt modelId="{A736C8DD-4893-4EE7-8912-24850631A4CA}">
      <dgm:prSet/>
      <dgm:spPr/>
      <dgm:t>
        <a:bodyPr/>
        <a:lstStyle/>
        <a:p>
          <a:pPr>
            <a:lnSpc>
              <a:spcPct val="100000"/>
            </a:lnSpc>
          </a:pPr>
          <a:r>
            <a:rPr lang="en-US" b="1" dirty="0"/>
            <a:t>Boundary Crossing  </a:t>
          </a:r>
          <a:r>
            <a:rPr lang="en-US" dirty="0"/>
            <a:t>departing from or </a:t>
          </a:r>
          <a:r>
            <a:rPr lang="en-US" b="1" dirty="0"/>
            <a:t>not supporting </a:t>
          </a:r>
          <a:r>
            <a:rPr lang="en-US" dirty="0"/>
            <a:t>commonly accepted practices or safe connections. </a:t>
          </a:r>
        </a:p>
      </dgm:t>
    </dgm:pt>
    <dgm:pt modelId="{3CDFCBCF-C9E8-46D5-A380-A7CA299584DB}" type="parTrans" cxnId="{5286367D-BD20-40E2-99BD-D71A47A013B2}">
      <dgm:prSet/>
      <dgm:spPr/>
      <dgm:t>
        <a:bodyPr/>
        <a:lstStyle/>
        <a:p>
          <a:endParaRPr lang="en-US"/>
        </a:p>
      </dgm:t>
    </dgm:pt>
    <dgm:pt modelId="{FCADE50C-5929-4EB0-AA91-5DCFF3A3E1DB}" type="sibTrans" cxnId="{5286367D-BD20-40E2-99BD-D71A47A013B2}">
      <dgm:prSet/>
      <dgm:spPr/>
      <dgm:t>
        <a:bodyPr/>
        <a:lstStyle/>
        <a:p>
          <a:endParaRPr lang="en-US"/>
        </a:p>
      </dgm:t>
    </dgm:pt>
    <dgm:pt modelId="{03F2F8E6-979C-47DE-8DE8-496857689913}">
      <dgm:prSet/>
      <dgm:spPr/>
      <dgm:t>
        <a:bodyPr/>
        <a:lstStyle/>
        <a:p>
          <a:pPr>
            <a:lnSpc>
              <a:spcPct val="100000"/>
            </a:lnSpc>
          </a:pPr>
          <a:r>
            <a:rPr lang="en-US" b="1" dirty="0"/>
            <a:t>Boundary Violation  </a:t>
          </a:r>
          <a:r>
            <a:rPr lang="en-US" dirty="0"/>
            <a:t>acts or actions that moves professional relationships to the unprofessional. </a:t>
          </a:r>
        </a:p>
      </dgm:t>
    </dgm:pt>
    <dgm:pt modelId="{B293CFB2-4CA4-4AD4-A5C2-90982FF75ECD}" type="parTrans" cxnId="{146BECFD-01A7-487E-B87E-CB08C458340E}">
      <dgm:prSet/>
      <dgm:spPr/>
      <dgm:t>
        <a:bodyPr/>
        <a:lstStyle/>
        <a:p>
          <a:endParaRPr lang="en-US"/>
        </a:p>
      </dgm:t>
    </dgm:pt>
    <dgm:pt modelId="{DA8B70E3-C300-468D-828E-FD666499BC22}" type="sibTrans" cxnId="{146BECFD-01A7-487E-B87E-CB08C458340E}">
      <dgm:prSet/>
      <dgm:spPr/>
      <dgm:t>
        <a:bodyPr/>
        <a:lstStyle/>
        <a:p>
          <a:endParaRPr lang="en-US"/>
        </a:p>
      </dgm:t>
    </dgm:pt>
    <dgm:pt modelId="{424BFDFB-DC93-41BF-8535-FCEA3BD72D46}" type="pres">
      <dgm:prSet presAssocID="{3E112800-BDD1-4B71-A101-48BC2D38B8D3}" presName="root" presStyleCnt="0">
        <dgm:presLayoutVars>
          <dgm:dir/>
          <dgm:resizeHandles val="exact"/>
        </dgm:presLayoutVars>
      </dgm:prSet>
      <dgm:spPr/>
    </dgm:pt>
    <dgm:pt modelId="{B228F0CA-16BA-4937-9FC8-A4B082076A8C}" type="pres">
      <dgm:prSet presAssocID="{69DAC2C7-032E-463A-A861-214ED4730CC8}" presName="compNode" presStyleCnt="0"/>
      <dgm:spPr/>
    </dgm:pt>
    <dgm:pt modelId="{24E5CD59-C436-4BB0-BCC1-BF84EDB35C11}" type="pres">
      <dgm:prSet presAssocID="{69DAC2C7-032E-463A-A861-214ED4730CC8}" presName="bgRect" presStyleLbl="bgShp" presStyleIdx="0" presStyleCnt="4"/>
      <dgm:spPr/>
    </dgm:pt>
    <dgm:pt modelId="{8A891D37-8380-4667-A5B0-64F4EE24059C}" type="pres">
      <dgm:prSet presAssocID="{69DAC2C7-032E-463A-A861-214ED4730C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5EFAFB5B-D435-4F5B-89E9-84D94C1CD6F2}" type="pres">
      <dgm:prSet presAssocID="{69DAC2C7-032E-463A-A861-214ED4730CC8}" presName="spaceRect" presStyleCnt="0"/>
      <dgm:spPr/>
    </dgm:pt>
    <dgm:pt modelId="{D981534A-8499-4CD6-9E3B-86FE70248F1D}" type="pres">
      <dgm:prSet presAssocID="{69DAC2C7-032E-463A-A861-214ED4730CC8}" presName="parTx" presStyleLbl="revTx" presStyleIdx="0" presStyleCnt="4">
        <dgm:presLayoutVars>
          <dgm:chMax val="0"/>
          <dgm:chPref val="0"/>
        </dgm:presLayoutVars>
      </dgm:prSet>
      <dgm:spPr/>
    </dgm:pt>
    <dgm:pt modelId="{EFF89287-D6F1-455D-89BF-4CEC8A211094}" type="pres">
      <dgm:prSet presAssocID="{30F1F237-1EC5-4818-98C1-C9A869B72881}" presName="sibTrans" presStyleCnt="0"/>
      <dgm:spPr/>
    </dgm:pt>
    <dgm:pt modelId="{3A8ABF45-EAFF-4AD8-8BAF-814DFEED1630}" type="pres">
      <dgm:prSet presAssocID="{7BB9A0B3-D9BE-4C8B-8D90-14AAC42797A1}" presName="compNode" presStyleCnt="0"/>
      <dgm:spPr/>
    </dgm:pt>
    <dgm:pt modelId="{D97F306C-536D-48B2-A38F-B78E1A1F787B}" type="pres">
      <dgm:prSet presAssocID="{7BB9A0B3-D9BE-4C8B-8D90-14AAC42797A1}" presName="bgRect" presStyleLbl="bgShp" presStyleIdx="1" presStyleCnt="4"/>
      <dgm:spPr/>
    </dgm:pt>
    <dgm:pt modelId="{6F921636-ED64-4116-99C0-77E356043A5D}" type="pres">
      <dgm:prSet presAssocID="{7BB9A0B3-D9BE-4C8B-8D90-14AAC42797A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2A4083DA-8B05-48F8-A517-8A4FC20A82E1}" type="pres">
      <dgm:prSet presAssocID="{7BB9A0B3-D9BE-4C8B-8D90-14AAC42797A1}" presName="spaceRect" presStyleCnt="0"/>
      <dgm:spPr/>
    </dgm:pt>
    <dgm:pt modelId="{120B2B03-6500-43BE-91B1-2DC45A5D98E6}" type="pres">
      <dgm:prSet presAssocID="{7BB9A0B3-D9BE-4C8B-8D90-14AAC42797A1}" presName="parTx" presStyleLbl="revTx" presStyleIdx="1" presStyleCnt="4">
        <dgm:presLayoutVars>
          <dgm:chMax val="0"/>
          <dgm:chPref val="0"/>
        </dgm:presLayoutVars>
      </dgm:prSet>
      <dgm:spPr/>
    </dgm:pt>
    <dgm:pt modelId="{643F591A-49F9-4951-9BA4-05C793F9A710}" type="pres">
      <dgm:prSet presAssocID="{94DB6B67-4105-481B-9EAA-28DD27CE1F0E}" presName="sibTrans" presStyleCnt="0"/>
      <dgm:spPr/>
    </dgm:pt>
    <dgm:pt modelId="{F45A2676-6BC3-4B9D-95E7-DF9106D5E69D}" type="pres">
      <dgm:prSet presAssocID="{A736C8DD-4893-4EE7-8912-24850631A4CA}" presName="compNode" presStyleCnt="0"/>
      <dgm:spPr/>
    </dgm:pt>
    <dgm:pt modelId="{D1DD8EFC-D5FE-4A9D-BE80-D9AACF325123}" type="pres">
      <dgm:prSet presAssocID="{A736C8DD-4893-4EE7-8912-24850631A4CA}" presName="bgRect" presStyleLbl="bgShp" presStyleIdx="2" presStyleCnt="4"/>
      <dgm:spPr/>
    </dgm:pt>
    <dgm:pt modelId="{91D6692A-790C-48A7-8B78-5270970B508A}" type="pres">
      <dgm:prSet presAssocID="{A736C8DD-4893-4EE7-8912-24850631A4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9C53B590-8E84-4308-BAD6-5C456E813AEA}" type="pres">
      <dgm:prSet presAssocID="{A736C8DD-4893-4EE7-8912-24850631A4CA}" presName="spaceRect" presStyleCnt="0"/>
      <dgm:spPr/>
    </dgm:pt>
    <dgm:pt modelId="{6EB6B8F1-8CF9-431A-AD4F-AF68057108E9}" type="pres">
      <dgm:prSet presAssocID="{A736C8DD-4893-4EE7-8912-24850631A4CA}" presName="parTx" presStyleLbl="revTx" presStyleIdx="2" presStyleCnt="4">
        <dgm:presLayoutVars>
          <dgm:chMax val="0"/>
          <dgm:chPref val="0"/>
        </dgm:presLayoutVars>
      </dgm:prSet>
      <dgm:spPr/>
    </dgm:pt>
    <dgm:pt modelId="{8347B402-A7D1-4D0A-B9D5-9F3E6312682B}" type="pres">
      <dgm:prSet presAssocID="{FCADE50C-5929-4EB0-AA91-5DCFF3A3E1DB}" presName="sibTrans" presStyleCnt="0"/>
      <dgm:spPr/>
    </dgm:pt>
    <dgm:pt modelId="{57409656-0ABA-4ACA-97AC-73E336109EA5}" type="pres">
      <dgm:prSet presAssocID="{03F2F8E6-979C-47DE-8DE8-496857689913}" presName="compNode" presStyleCnt="0"/>
      <dgm:spPr/>
    </dgm:pt>
    <dgm:pt modelId="{18F3DCC7-C2C9-4CCD-A2DF-963ADECC3FB2}" type="pres">
      <dgm:prSet presAssocID="{03F2F8E6-979C-47DE-8DE8-496857689913}" presName="bgRect" presStyleLbl="bgShp" presStyleIdx="3" presStyleCnt="4"/>
      <dgm:spPr/>
    </dgm:pt>
    <dgm:pt modelId="{BF678640-A044-43A8-8425-7C158383EBA6}" type="pres">
      <dgm:prSet presAssocID="{03F2F8E6-979C-47DE-8DE8-4968576899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enn Diagram"/>
        </a:ext>
      </dgm:extLst>
    </dgm:pt>
    <dgm:pt modelId="{22CD152A-1075-4344-A82A-95966B92C543}" type="pres">
      <dgm:prSet presAssocID="{03F2F8E6-979C-47DE-8DE8-496857689913}" presName="spaceRect" presStyleCnt="0"/>
      <dgm:spPr/>
    </dgm:pt>
    <dgm:pt modelId="{94A9545B-41A9-4501-8C3B-5428339F3213}" type="pres">
      <dgm:prSet presAssocID="{03F2F8E6-979C-47DE-8DE8-496857689913}" presName="parTx" presStyleLbl="revTx" presStyleIdx="3" presStyleCnt="4">
        <dgm:presLayoutVars>
          <dgm:chMax val="0"/>
          <dgm:chPref val="0"/>
        </dgm:presLayoutVars>
      </dgm:prSet>
      <dgm:spPr/>
    </dgm:pt>
  </dgm:ptLst>
  <dgm:cxnLst>
    <dgm:cxn modelId="{D6CDC21C-DF59-4D14-B75B-A52414D546FB}" srcId="{3E112800-BDD1-4B71-A101-48BC2D38B8D3}" destId="{69DAC2C7-032E-463A-A861-214ED4730CC8}" srcOrd="0" destOrd="0" parTransId="{1C3463EB-7E46-49F3-8117-312A86D3D86B}" sibTransId="{30F1F237-1EC5-4818-98C1-C9A869B72881}"/>
    <dgm:cxn modelId="{86E8542E-1A15-491A-80CF-2582FE1A3C98}" type="presOf" srcId="{3E112800-BDD1-4B71-A101-48BC2D38B8D3}" destId="{424BFDFB-DC93-41BF-8535-FCEA3BD72D46}" srcOrd="0" destOrd="0" presId="urn:microsoft.com/office/officeart/2018/2/layout/IconVerticalSolidList"/>
    <dgm:cxn modelId="{B5458339-E35B-43EE-B8EB-24AED536A40F}" type="presOf" srcId="{03F2F8E6-979C-47DE-8DE8-496857689913}" destId="{94A9545B-41A9-4501-8C3B-5428339F3213}" srcOrd="0" destOrd="0" presId="urn:microsoft.com/office/officeart/2018/2/layout/IconVerticalSolidList"/>
    <dgm:cxn modelId="{A3E71C5C-7ED0-416C-83F1-34E5FE0F0B1D}" type="presOf" srcId="{7BB9A0B3-D9BE-4C8B-8D90-14AAC42797A1}" destId="{120B2B03-6500-43BE-91B1-2DC45A5D98E6}" srcOrd="0" destOrd="0" presId="urn:microsoft.com/office/officeart/2018/2/layout/IconVerticalSolidList"/>
    <dgm:cxn modelId="{402A4149-9785-40D2-BE0B-E0FE1F1303FD}" srcId="{3E112800-BDD1-4B71-A101-48BC2D38B8D3}" destId="{7BB9A0B3-D9BE-4C8B-8D90-14AAC42797A1}" srcOrd="1" destOrd="0" parTransId="{36DCB22E-3EC1-48B5-AF40-72BD7CC81592}" sibTransId="{94DB6B67-4105-481B-9EAA-28DD27CE1F0E}"/>
    <dgm:cxn modelId="{5286367D-BD20-40E2-99BD-D71A47A013B2}" srcId="{3E112800-BDD1-4B71-A101-48BC2D38B8D3}" destId="{A736C8DD-4893-4EE7-8912-24850631A4CA}" srcOrd="2" destOrd="0" parTransId="{3CDFCBCF-C9E8-46D5-A380-A7CA299584DB}" sibTransId="{FCADE50C-5929-4EB0-AA91-5DCFF3A3E1DB}"/>
    <dgm:cxn modelId="{7EF697AB-6462-4F07-B75C-57A22B23E2A6}" type="presOf" srcId="{69DAC2C7-032E-463A-A861-214ED4730CC8}" destId="{D981534A-8499-4CD6-9E3B-86FE70248F1D}" srcOrd="0" destOrd="0" presId="urn:microsoft.com/office/officeart/2018/2/layout/IconVerticalSolidList"/>
    <dgm:cxn modelId="{3A4120E9-25B4-451F-B13A-07A433784BEC}" type="presOf" srcId="{A736C8DD-4893-4EE7-8912-24850631A4CA}" destId="{6EB6B8F1-8CF9-431A-AD4F-AF68057108E9}" srcOrd="0" destOrd="0" presId="urn:microsoft.com/office/officeart/2018/2/layout/IconVerticalSolidList"/>
    <dgm:cxn modelId="{146BECFD-01A7-487E-B87E-CB08C458340E}" srcId="{3E112800-BDD1-4B71-A101-48BC2D38B8D3}" destId="{03F2F8E6-979C-47DE-8DE8-496857689913}" srcOrd="3" destOrd="0" parTransId="{B293CFB2-4CA4-4AD4-A5C2-90982FF75ECD}" sibTransId="{DA8B70E3-C300-468D-828E-FD666499BC22}"/>
    <dgm:cxn modelId="{E8329B35-FCCC-4A7F-9053-DCC7A4745365}" type="presParOf" srcId="{424BFDFB-DC93-41BF-8535-FCEA3BD72D46}" destId="{B228F0CA-16BA-4937-9FC8-A4B082076A8C}" srcOrd="0" destOrd="0" presId="urn:microsoft.com/office/officeart/2018/2/layout/IconVerticalSolidList"/>
    <dgm:cxn modelId="{A78B3568-BFD8-430C-A845-53F8C297733E}" type="presParOf" srcId="{B228F0CA-16BA-4937-9FC8-A4B082076A8C}" destId="{24E5CD59-C436-4BB0-BCC1-BF84EDB35C11}" srcOrd="0" destOrd="0" presId="urn:microsoft.com/office/officeart/2018/2/layout/IconVerticalSolidList"/>
    <dgm:cxn modelId="{F7FF0430-3639-49CA-BF97-1BA5C35F21CA}" type="presParOf" srcId="{B228F0CA-16BA-4937-9FC8-A4B082076A8C}" destId="{8A891D37-8380-4667-A5B0-64F4EE24059C}" srcOrd="1" destOrd="0" presId="urn:microsoft.com/office/officeart/2018/2/layout/IconVerticalSolidList"/>
    <dgm:cxn modelId="{0F82087C-9383-472E-ABED-47C5A47052A2}" type="presParOf" srcId="{B228F0CA-16BA-4937-9FC8-A4B082076A8C}" destId="{5EFAFB5B-D435-4F5B-89E9-84D94C1CD6F2}" srcOrd="2" destOrd="0" presId="urn:microsoft.com/office/officeart/2018/2/layout/IconVerticalSolidList"/>
    <dgm:cxn modelId="{0DACD631-23A7-4544-95AB-09A397C3E72D}" type="presParOf" srcId="{B228F0CA-16BA-4937-9FC8-A4B082076A8C}" destId="{D981534A-8499-4CD6-9E3B-86FE70248F1D}" srcOrd="3" destOrd="0" presId="urn:microsoft.com/office/officeart/2018/2/layout/IconVerticalSolidList"/>
    <dgm:cxn modelId="{7F1F5864-C89F-486E-A854-3C8F0BF7564D}" type="presParOf" srcId="{424BFDFB-DC93-41BF-8535-FCEA3BD72D46}" destId="{EFF89287-D6F1-455D-89BF-4CEC8A211094}" srcOrd="1" destOrd="0" presId="urn:microsoft.com/office/officeart/2018/2/layout/IconVerticalSolidList"/>
    <dgm:cxn modelId="{14BB0035-047F-4C41-8851-0ADC6C029BC5}" type="presParOf" srcId="{424BFDFB-DC93-41BF-8535-FCEA3BD72D46}" destId="{3A8ABF45-EAFF-4AD8-8BAF-814DFEED1630}" srcOrd="2" destOrd="0" presId="urn:microsoft.com/office/officeart/2018/2/layout/IconVerticalSolidList"/>
    <dgm:cxn modelId="{C05FAB98-B25D-4247-9712-1B1371C96ACC}" type="presParOf" srcId="{3A8ABF45-EAFF-4AD8-8BAF-814DFEED1630}" destId="{D97F306C-536D-48B2-A38F-B78E1A1F787B}" srcOrd="0" destOrd="0" presId="urn:microsoft.com/office/officeart/2018/2/layout/IconVerticalSolidList"/>
    <dgm:cxn modelId="{36DC42D8-B189-4D11-A1A3-F5C2FDF6AFA4}" type="presParOf" srcId="{3A8ABF45-EAFF-4AD8-8BAF-814DFEED1630}" destId="{6F921636-ED64-4116-99C0-77E356043A5D}" srcOrd="1" destOrd="0" presId="urn:microsoft.com/office/officeart/2018/2/layout/IconVerticalSolidList"/>
    <dgm:cxn modelId="{8F1D5C2F-755F-4046-A6B5-E2206DFAAF5F}" type="presParOf" srcId="{3A8ABF45-EAFF-4AD8-8BAF-814DFEED1630}" destId="{2A4083DA-8B05-48F8-A517-8A4FC20A82E1}" srcOrd="2" destOrd="0" presId="urn:microsoft.com/office/officeart/2018/2/layout/IconVerticalSolidList"/>
    <dgm:cxn modelId="{5A38BB51-BA4A-4A9F-881E-A14601581A1B}" type="presParOf" srcId="{3A8ABF45-EAFF-4AD8-8BAF-814DFEED1630}" destId="{120B2B03-6500-43BE-91B1-2DC45A5D98E6}" srcOrd="3" destOrd="0" presId="urn:microsoft.com/office/officeart/2018/2/layout/IconVerticalSolidList"/>
    <dgm:cxn modelId="{00068375-8B23-40B7-B425-D5D7696D7383}" type="presParOf" srcId="{424BFDFB-DC93-41BF-8535-FCEA3BD72D46}" destId="{643F591A-49F9-4951-9BA4-05C793F9A710}" srcOrd="3" destOrd="0" presId="urn:microsoft.com/office/officeart/2018/2/layout/IconVerticalSolidList"/>
    <dgm:cxn modelId="{034A7DEE-6E08-48E7-B9B0-F689F5264573}" type="presParOf" srcId="{424BFDFB-DC93-41BF-8535-FCEA3BD72D46}" destId="{F45A2676-6BC3-4B9D-95E7-DF9106D5E69D}" srcOrd="4" destOrd="0" presId="urn:microsoft.com/office/officeart/2018/2/layout/IconVerticalSolidList"/>
    <dgm:cxn modelId="{08788A9E-BFB2-4FF8-82CE-DC482A15B6D9}" type="presParOf" srcId="{F45A2676-6BC3-4B9D-95E7-DF9106D5E69D}" destId="{D1DD8EFC-D5FE-4A9D-BE80-D9AACF325123}" srcOrd="0" destOrd="0" presId="urn:microsoft.com/office/officeart/2018/2/layout/IconVerticalSolidList"/>
    <dgm:cxn modelId="{A905C183-5040-400A-AEDB-9D488CB35F10}" type="presParOf" srcId="{F45A2676-6BC3-4B9D-95E7-DF9106D5E69D}" destId="{91D6692A-790C-48A7-8B78-5270970B508A}" srcOrd="1" destOrd="0" presId="urn:microsoft.com/office/officeart/2018/2/layout/IconVerticalSolidList"/>
    <dgm:cxn modelId="{29857F37-000B-4270-ACB3-DD261272C5BA}" type="presParOf" srcId="{F45A2676-6BC3-4B9D-95E7-DF9106D5E69D}" destId="{9C53B590-8E84-4308-BAD6-5C456E813AEA}" srcOrd="2" destOrd="0" presId="urn:microsoft.com/office/officeart/2018/2/layout/IconVerticalSolidList"/>
    <dgm:cxn modelId="{F23E4969-075B-4E37-8BCD-ACCE8B5FE48D}" type="presParOf" srcId="{F45A2676-6BC3-4B9D-95E7-DF9106D5E69D}" destId="{6EB6B8F1-8CF9-431A-AD4F-AF68057108E9}" srcOrd="3" destOrd="0" presId="urn:microsoft.com/office/officeart/2018/2/layout/IconVerticalSolidList"/>
    <dgm:cxn modelId="{591EA383-CA65-4080-8C98-454BC5B9FEA5}" type="presParOf" srcId="{424BFDFB-DC93-41BF-8535-FCEA3BD72D46}" destId="{8347B402-A7D1-4D0A-B9D5-9F3E6312682B}" srcOrd="5" destOrd="0" presId="urn:microsoft.com/office/officeart/2018/2/layout/IconVerticalSolidList"/>
    <dgm:cxn modelId="{5191260C-3AF0-4AD7-93E2-C9EFC83FEE28}" type="presParOf" srcId="{424BFDFB-DC93-41BF-8535-FCEA3BD72D46}" destId="{57409656-0ABA-4ACA-97AC-73E336109EA5}" srcOrd="6" destOrd="0" presId="urn:microsoft.com/office/officeart/2018/2/layout/IconVerticalSolidList"/>
    <dgm:cxn modelId="{DDE34FB5-755D-4CFA-9E20-D2FEFC3C4C1F}" type="presParOf" srcId="{57409656-0ABA-4ACA-97AC-73E336109EA5}" destId="{18F3DCC7-C2C9-4CCD-A2DF-963ADECC3FB2}" srcOrd="0" destOrd="0" presId="urn:microsoft.com/office/officeart/2018/2/layout/IconVerticalSolidList"/>
    <dgm:cxn modelId="{BCBA4A60-84FF-4F08-9948-44F32969B8C8}" type="presParOf" srcId="{57409656-0ABA-4ACA-97AC-73E336109EA5}" destId="{BF678640-A044-43A8-8425-7C158383EBA6}" srcOrd="1" destOrd="0" presId="urn:microsoft.com/office/officeart/2018/2/layout/IconVerticalSolidList"/>
    <dgm:cxn modelId="{1193EEB4-392F-40B7-A2C1-24B6C843FFA3}" type="presParOf" srcId="{57409656-0ABA-4ACA-97AC-73E336109EA5}" destId="{22CD152A-1075-4344-A82A-95966B92C543}" srcOrd="2" destOrd="0" presId="urn:microsoft.com/office/officeart/2018/2/layout/IconVerticalSolidList"/>
    <dgm:cxn modelId="{BB2415F9-27DE-4B76-8664-969E83E10BBE}" type="presParOf" srcId="{57409656-0ABA-4ACA-97AC-73E336109EA5}" destId="{94A9545B-41A9-4501-8C3B-5428339F32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82327D-C3E5-4B5C-9C1D-41AF6F09F20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7A86E9B-EDEA-4A3F-B8C4-6531132D6A77}">
      <dgm:prSet/>
      <dgm:spPr/>
      <dgm:t>
        <a:bodyPr/>
        <a:lstStyle/>
        <a:p>
          <a:r>
            <a:rPr lang="en-US" dirty="0"/>
            <a:t>“A worker’s divulgence of personal thoughts, information, feelings, values, or experiences to his/her/their client (Kohn, 2010)”</a:t>
          </a:r>
        </a:p>
      </dgm:t>
    </dgm:pt>
    <dgm:pt modelId="{8A04F975-1A52-4569-8DE6-C50EB6E88EC6}" type="parTrans" cxnId="{C7495D6A-4F11-46BD-BA9D-25008B5FDA6F}">
      <dgm:prSet/>
      <dgm:spPr/>
      <dgm:t>
        <a:bodyPr/>
        <a:lstStyle/>
        <a:p>
          <a:endParaRPr lang="en-US"/>
        </a:p>
      </dgm:t>
    </dgm:pt>
    <dgm:pt modelId="{DBD31764-9242-484C-80E2-779C645B4F87}" type="sibTrans" cxnId="{C7495D6A-4F11-46BD-BA9D-25008B5FDA6F}">
      <dgm:prSet/>
      <dgm:spPr/>
      <dgm:t>
        <a:bodyPr/>
        <a:lstStyle/>
        <a:p>
          <a:endParaRPr lang="en-US"/>
        </a:p>
      </dgm:t>
    </dgm:pt>
    <dgm:pt modelId="{A663B0D0-0BC6-4263-BCF0-604D1B50AB0A}">
      <dgm:prSet/>
      <dgm:spPr/>
      <dgm:t>
        <a:bodyPr/>
        <a:lstStyle/>
        <a:p>
          <a:r>
            <a:rPr lang="en-US" dirty="0"/>
            <a:t>Any self-disclosure should always benefit or be in the best interest of the participant.</a:t>
          </a:r>
        </a:p>
      </dgm:t>
    </dgm:pt>
    <dgm:pt modelId="{C1D83964-40D0-475F-B9DF-61ABE286F738}" type="parTrans" cxnId="{4B943A67-B2C9-4E49-8D3B-058F4A0A13B2}">
      <dgm:prSet/>
      <dgm:spPr/>
      <dgm:t>
        <a:bodyPr/>
        <a:lstStyle/>
        <a:p>
          <a:endParaRPr lang="en-US"/>
        </a:p>
      </dgm:t>
    </dgm:pt>
    <dgm:pt modelId="{627CD8A5-77F8-4E3B-81C0-CEA6F555F24A}" type="sibTrans" cxnId="{4B943A67-B2C9-4E49-8D3B-058F4A0A13B2}">
      <dgm:prSet/>
      <dgm:spPr/>
      <dgm:t>
        <a:bodyPr/>
        <a:lstStyle/>
        <a:p>
          <a:endParaRPr lang="en-US"/>
        </a:p>
      </dgm:t>
    </dgm:pt>
    <dgm:pt modelId="{0EA7916B-D459-4F9A-B89C-DA433F965A0D}">
      <dgm:prSet/>
      <dgm:spPr/>
      <dgm:t>
        <a:bodyPr/>
        <a:lstStyle/>
        <a:p>
          <a:r>
            <a:rPr lang="en-US" dirty="0"/>
            <a:t>Self-disclosure should be for a </a:t>
          </a:r>
          <a:r>
            <a:rPr lang="en-US" b="1" u="sng" dirty="0"/>
            <a:t>specific</a:t>
          </a:r>
          <a:r>
            <a:rPr lang="en-US" dirty="0"/>
            <a:t> purpose.</a:t>
          </a:r>
        </a:p>
      </dgm:t>
    </dgm:pt>
    <dgm:pt modelId="{9EE63912-690A-4B09-8DF2-17DA6393ABF2}" type="parTrans" cxnId="{C6D129DC-3003-4556-BBD4-39568E3375A1}">
      <dgm:prSet/>
      <dgm:spPr/>
      <dgm:t>
        <a:bodyPr/>
        <a:lstStyle/>
        <a:p>
          <a:endParaRPr lang="en-US"/>
        </a:p>
      </dgm:t>
    </dgm:pt>
    <dgm:pt modelId="{DE562A58-32A5-436F-A394-82604746E361}" type="sibTrans" cxnId="{C6D129DC-3003-4556-BBD4-39568E3375A1}">
      <dgm:prSet/>
      <dgm:spPr/>
      <dgm:t>
        <a:bodyPr/>
        <a:lstStyle/>
        <a:p>
          <a:endParaRPr lang="en-US"/>
        </a:p>
      </dgm:t>
    </dgm:pt>
    <dgm:pt modelId="{CE67BE38-A78F-43CE-B863-756434B6B99D}">
      <dgm:prSet/>
      <dgm:spPr/>
      <dgm:t>
        <a:bodyPr/>
        <a:lstStyle/>
        <a:p>
          <a:r>
            <a:rPr lang="en-US" dirty="0"/>
            <a:t>Self-disclosure requires judgment about when, what, and how much to share with a participant.</a:t>
          </a:r>
        </a:p>
      </dgm:t>
    </dgm:pt>
    <dgm:pt modelId="{E431F2A9-7E14-4552-A90C-9CA77CB49F9A}" type="parTrans" cxnId="{920B4B41-97C0-47DC-AF3B-89A93B78A0E1}">
      <dgm:prSet/>
      <dgm:spPr/>
      <dgm:t>
        <a:bodyPr/>
        <a:lstStyle/>
        <a:p>
          <a:endParaRPr lang="en-US"/>
        </a:p>
      </dgm:t>
    </dgm:pt>
    <dgm:pt modelId="{B3D6072D-3411-4E5C-A099-BAF5BAF31638}" type="sibTrans" cxnId="{920B4B41-97C0-47DC-AF3B-89A93B78A0E1}">
      <dgm:prSet/>
      <dgm:spPr/>
      <dgm:t>
        <a:bodyPr/>
        <a:lstStyle/>
        <a:p>
          <a:endParaRPr lang="en-US"/>
        </a:p>
      </dgm:t>
    </dgm:pt>
    <dgm:pt modelId="{9CE76CC8-D401-41B1-8D06-755B1789B8BC}">
      <dgm:prSet/>
      <dgm:spPr/>
      <dgm:t>
        <a:bodyPr/>
        <a:lstStyle/>
        <a:p>
          <a:r>
            <a:rPr lang="en-US" dirty="0"/>
            <a:t>Self-disclosure is done to facilitate relationship building. </a:t>
          </a:r>
        </a:p>
      </dgm:t>
    </dgm:pt>
    <dgm:pt modelId="{D0E15790-3CF3-4AC3-B1F0-2133E910E760}" type="parTrans" cxnId="{DA0C9ED5-5090-4FAF-8492-1F9A41228C37}">
      <dgm:prSet/>
      <dgm:spPr/>
      <dgm:t>
        <a:bodyPr/>
        <a:lstStyle/>
        <a:p>
          <a:endParaRPr lang="en-US"/>
        </a:p>
      </dgm:t>
    </dgm:pt>
    <dgm:pt modelId="{E18A69BC-7F1A-4D8F-B11C-07DFB8414F67}" type="sibTrans" cxnId="{DA0C9ED5-5090-4FAF-8492-1F9A41228C37}">
      <dgm:prSet/>
      <dgm:spPr/>
      <dgm:t>
        <a:bodyPr/>
        <a:lstStyle/>
        <a:p>
          <a:endParaRPr lang="en-US"/>
        </a:p>
      </dgm:t>
    </dgm:pt>
    <dgm:pt modelId="{8482DAD5-EC5D-44A6-A27B-4C471EA7281F}">
      <dgm:prSet custT="1"/>
      <dgm:spPr/>
      <dgm:t>
        <a:bodyPr/>
        <a:lstStyle/>
        <a:p>
          <a:pPr algn="ctr"/>
          <a:r>
            <a:rPr lang="en-US" sz="2800" b="1" dirty="0"/>
            <a:t>Guidelines for self-disclosure</a:t>
          </a:r>
          <a:endParaRPr lang="en-US" sz="2000" dirty="0"/>
        </a:p>
      </dgm:t>
    </dgm:pt>
    <dgm:pt modelId="{57750FDD-4FCA-45AB-AE1F-762E0CAA6A8A}" type="parTrans" cxnId="{39E898C6-66F5-427C-BFBD-805A28CB022C}">
      <dgm:prSet/>
      <dgm:spPr/>
      <dgm:t>
        <a:bodyPr/>
        <a:lstStyle/>
        <a:p>
          <a:endParaRPr lang="en-US"/>
        </a:p>
      </dgm:t>
    </dgm:pt>
    <dgm:pt modelId="{EBEBFA6E-EFE8-4B47-8EAE-005B02C75C72}" type="sibTrans" cxnId="{39E898C6-66F5-427C-BFBD-805A28CB022C}">
      <dgm:prSet/>
      <dgm:spPr/>
      <dgm:t>
        <a:bodyPr/>
        <a:lstStyle/>
        <a:p>
          <a:endParaRPr lang="en-US"/>
        </a:p>
      </dgm:t>
    </dgm:pt>
    <dgm:pt modelId="{8F45B0B4-CBDB-4EF9-83B5-0E8EC536F1C8}" type="pres">
      <dgm:prSet presAssocID="{7182327D-C3E5-4B5C-9C1D-41AF6F09F201}" presName="vert0" presStyleCnt="0">
        <dgm:presLayoutVars>
          <dgm:dir/>
          <dgm:animOne val="branch"/>
          <dgm:animLvl val="lvl"/>
        </dgm:presLayoutVars>
      </dgm:prSet>
      <dgm:spPr/>
    </dgm:pt>
    <dgm:pt modelId="{F1356C54-057F-430E-A598-33540B94DCB4}" type="pres">
      <dgm:prSet presAssocID="{A7A86E9B-EDEA-4A3F-B8C4-6531132D6A77}" presName="thickLine" presStyleLbl="alignNode1" presStyleIdx="0" presStyleCnt="6"/>
      <dgm:spPr/>
    </dgm:pt>
    <dgm:pt modelId="{7EA9ECA7-B266-4992-8C7C-B48CB48A3709}" type="pres">
      <dgm:prSet presAssocID="{A7A86E9B-EDEA-4A3F-B8C4-6531132D6A77}" presName="horz1" presStyleCnt="0"/>
      <dgm:spPr/>
    </dgm:pt>
    <dgm:pt modelId="{F6770548-ECC8-4917-BB89-571ACDF5A395}" type="pres">
      <dgm:prSet presAssocID="{A7A86E9B-EDEA-4A3F-B8C4-6531132D6A77}" presName="tx1" presStyleLbl="revTx" presStyleIdx="0" presStyleCnt="6"/>
      <dgm:spPr/>
    </dgm:pt>
    <dgm:pt modelId="{0D0F8EE4-C581-44B5-B352-953197AED21A}" type="pres">
      <dgm:prSet presAssocID="{A7A86E9B-EDEA-4A3F-B8C4-6531132D6A77}" presName="vert1" presStyleCnt="0"/>
      <dgm:spPr/>
    </dgm:pt>
    <dgm:pt modelId="{61E1FFCF-B729-4366-98C6-F965F73EE07C}" type="pres">
      <dgm:prSet presAssocID="{8482DAD5-EC5D-44A6-A27B-4C471EA7281F}" presName="thickLine" presStyleLbl="alignNode1" presStyleIdx="1" presStyleCnt="6"/>
      <dgm:spPr/>
    </dgm:pt>
    <dgm:pt modelId="{925ACD8A-90A2-420A-8E1D-FBC0F5CC2E4F}" type="pres">
      <dgm:prSet presAssocID="{8482DAD5-EC5D-44A6-A27B-4C471EA7281F}" presName="horz1" presStyleCnt="0"/>
      <dgm:spPr/>
    </dgm:pt>
    <dgm:pt modelId="{5F9D5374-380B-4C47-9F00-48388965D7F2}" type="pres">
      <dgm:prSet presAssocID="{8482DAD5-EC5D-44A6-A27B-4C471EA7281F}" presName="tx1" presStyleLbl="revTx" presStyleIdx="1" presStyleCnt="6"/>
      <dgm:spPr/>
    </dgm:pt>
    <dgm:pt modelId="{5E6D0164-3299-4FF0-88B2-59EB960D2705}" type="pres">
      <dgm:prSet presAssocID="{8482DAD5-EC5D-44A6-A27B-4C471EA7281F}" presName="vert1" presStyleCnt="0"/>
      <dgm:spPr/>
    </dgm:pt>
    <dgm:pt modelId="{320CF801-DD7B-4428-B6C1-59F08C285DBA}" type="pres">
      <dgm:prSet presAssocID="{A663B0D0-0BC6-4263-BCF0-604D1B50AB0A}" presName="thickLine" presStyleLbl="alignNode1" presStyleIdx="2" presStyleCnt="6"/>
      <dgm:spPr/>
    </dgm:pt>
    <dgm:pt modelId="{2A46F736-3EF0-4BD0-B16D-A5A6A9A72040}" type="pres">
      <dgm:prSet presAssocID="{A663B0D0-0BC6-4263-BCF0-604D1B50AB0A}" presName="horz1" presStyleCnt="0"/>
      <dgm:spPr/>
    </dgm:pt>
    <dgm:pt modelId="{A54FDECC-5D21-4C59-976F-2DA5EBF66827}" type="pres">
      <dgm:prSet presAssocID="{A663B0D0-0BC6-4263-BCF0-604D1B50AB0A}" presName="tx1" presStyleLbl="revTx" presStyleIdx="2" presStyleCnt="6"/>
      <dgm:spPr/>
    </dgm:pt>
    <dgm:pt modelId="{BA8877FF-3A4D-42AC-A204-F5E3BE017731}" type="pres">
      <dgm:prSet presAssocID="{A663B0D0-0BC6-4263-BCF0-604D1B50AB0A}" presName="vert1" presStyleCnt="0"/>
      <dgm:spPr/>
    </dgm:pt>
    <dgm:pt modelId="{543730C4-6BED-45AA-A1A9-0B4846BE8203}" type="pres">
      <dgm:prSet presAssocID="{0EA7916B-D459-4F9A-B89C-DA433F965A0D}" presName="thickLine" presStyleLbl="alignNode1" presStyleIdx="3" presStyleCnt="6"/>
      <dgm:spPr/>
    </dgm:pt>
    <dgm:pt modelId="{FCDCCBBE-03F7-49EF-A132-593C30891C50}" type="pres">
      <dgm:prSet presAssocID="{0EA7916B-D459-4F9A-B89C-DA433F965A0D}" presName="horz1" presStyleCnt="0"/>
      <dgm:spPr/>
    </dgm:pt>
    <dgm:pt modelId="{39756BDF-5C80-4EDC-B2BB-9492934E5FFC}" type="pres">
      <dgm:prSet presAssocID="{0EA7916B-D459-4F9A-B89C-DA433F965A0D}" presName="tx1" presStyleLbl="revTx" presStyleIdx="3" presStyleCnt="6"/>
      <dgm:spPr/>
    </dgm:pt>
    <dgm:pt modelId="{CDE9ECCA-7EDA-442D-B913-AF27F0765F43}" type="pres">
      <dgm:prSet presAssocID="{0EA7916B-D459-4F9A-B89C-DA433F965A0D}" presName="vert1" presStyleCnt="0"/>
      <dgm:spPr/>
    </dgm:pt>
    <dgm:pt modelId="{CA6121FD-2105-4D43-8113-BF70F0C613BC}" type="pres">
      <dgm:prSet presAssocID="{CE67BE38-A78F-43CE-B863-756434B6B99D}" presName="thickLine" presStyleLbl="alignNode1" presStyleIdx="4" presStyleCnt="6"/>
      <dgm:spPr/>
    </dgm:pt>
    <dgm:pt modelId="{C7D2A58E-D63E-4EBB-B91E-AD014B10078F}" type="pres">
      <dgm:prSet presAssocID="{CE67BE38-A78F-43CE-B863-756434B6B99D}" presName="horz1" presStyleCnt="0"/>
      <dgm:spPr/>
    </dgm:pt>
    <dgm:pt modelId="{562C0DC4-605F-4DDD-9F85-CFDA7DB74A8F}" type="pres">
      <dgm:prSet presAssocID="{CE67BE38-A78F-43CE-B863-756434B6B99D}" presName="tx1" presStyleLbl="revTx" presStyleIdx="4" presStyleCnt="6"/>
      <dgm:spPr/>
    </dgm:pt>
    <dgm:pt modelId="{79C9D09E-13F6-43CF-8B6D-2FE37AA3FC99}" type="pres">
      <dgm:prSet presAssocID="{CE67BE38-A78F-43CE-B863-756434B6B99D}" presName="vert1" presStyleCnt="0"/>
      <dgm:spPr/>
    </dgm:pt>
    <dgm:pt modelId="{CCADDC61-86D4-42B6-8438-D98C83B7C086}" type="pres">
      <dgm:prSet presAssocID="{9CE76CC8-D401-41B1-8D06-755B1789B8BC}" presName="thickLine" presStyleLbl="alignNode1" presStyleIdx="5" presStyleCnt="6"/>
      <dgm:spPr/>
    </dgm:pt>
    <dgm:pt modelId="{28302310-C889-420E-B34A-6199199174FE}" type="pres">
      <dgm:prSet presAssocID="{9CE76CC8-D401-41B1-8D06-755B1789B8BC}" presName="horz1" presStyleCnt="0"/>
      <dgm:spPr/>
    </dgm:pt>
    <dgm:pt modelId="{9C4F6222-91CF-4385-8A45-B574238A65C1}" type="pres">
      <dgm:prSet presAssocID="{9CE76CC8-D401-41B1-8D06-755B1789B8BC}" presName="tx1" presStyleLbl="revTx" presStyleIdx="5" presStyleCnt="6"/>
      <dgm:spPr/>
    </dgm:pt>
    <dgm:pt modelId="{DF15BA4A-E39C-4CD3-BAC0-446EDD6DDE63}" type="pres">
      <dgm:prSet presAssocID="{9CE76CC8-D401-41B1-8D06-755B1789B8BC}" presName="vert1" presStyleCnt="0"/>
      <dgm:spPr/>
    </dgm:pt>
  </dgm:ptLst>
  <dgm:cxnLst>
    <dgm:cxn modelId="{5BEB7F19-013A-4969-A20B-A575A9A81FEA}" type="presOf" srcId="{A663B0D0-0BC6-4263-BCF0-604D1B50AB0A}" destId="{A54FDECC-5D21-4C59-976F-2DA5EBF66827}" srcOrd="0" destOrd="0" presId="urn:microsoft.com/office/officeart/2008/layout/LinedList"/>
    <dgm:cxn modelId="{6DB9E219-AD1D-4EB6-B694-604045FB5C7E}" type="presOf" srcId="{9CE76CC8-D401-41B1-8D06-755B1789B8BC}" destId="{9C4F6222-91CF-4385-8A45-B574238A65C1}" srcOrd="0" destOrd="0" presId="urn:microsoft.com/office/officeart/2008/layout/LinedList"/>
    <dgm:cxn modelId="{5FC9C01B-0017-4A57-AB0F-CB7A380F1F81}" type="presOf" srcId="{A7A86E9B-EDEA-4A3F-B8C4-6531132D6A77}" destId="{F6770548-ECC8-4917-BB89-571ACDF5A395}" srcOrd="0" destOrd="0" presId="urn:microsoft.com/office/officeart/2008/layout/LinedList"/>
    <dgm:cxn modelId="{6CE75825-DF0A-4FA6-A4FA-93A1F2BF6D19}" type="presOf" srcId="{0EA7916B-D459-4F9A-B89C-DA433F965A0D}" destId="{39756BDF-5C80-4EDC-B2BB-9492934E5FFC}" srcOrd="0" destOrd="0" presId="urn:microsoft.com/office/officeart/2008/layout/LinedList"/>
    <dgm:cxn modelId="{F433893D-7959-4716-A49F-B125778A503A}" type="presOf" srcId="{CE67BE38-A78F-43CE-B863-756434B6B99D}" destId="{562C0DC4-605F-4DDD-9F85-CFDA7DB74A8F}" srcOrd="0" destOrd="0" presId="urn:microsoft.com/office/officeart/2008/layout/LinedList"/>
    <dgm:cxn modelId="{920B4B41-97C0-47DC-AF3B-89A93B78A0E1}" srcId="{7182327D-C3E5-4B5C-9C1D-41AF6F09F201}" destId="{CE67BE38-A78F-43CE-B863-756434B6B99D}" srcOrd="4" destOrd="0" parTransId="{E431F2A9-7E14-4552-A90C-9CA77CB49F9A}" sibTransId="{B3D6072D-3411-4E5C-A099-BAF5BAF31638}"/>
    <dgm:cxn modelId="{4B943A67-B2C9-4E49-8D3B-058F4A0A13B2}" srcId="{7182327D-C3E5-4B5C-9C1D-41AF6F09F201}" destId="{A663B0D0-0BC6-4263-BCF0-604D1B50AB0A}" srcOrd="2" destOrd="0" parTransId="{C1D83964-40D0-475F-B9DF-61ABE286F738}" sibTransId="{627CD8A5-77F8-4E3B-81C0-CEA6F555F24A}"/>
    <dgm:cxn modelId="{C7495D6A-4F11-46BD-BA9D-25008B5FDA6F}" srcId="{7182327D-C3E5-4B5C-9C1D-41AF6F09F201}" destId="{A7A86E9B-EDEA-4A3F-B8C4-6531132D6A77}" srcOrd="0" destOrd="0" parTransId="{8A04F975-1A52-4569-8DE6-C50EB6E88EC6}" sibTransId="{DBD31764-9242-484C-80E2-779C645B4F87}"/>
    <dgm:cxn modelId="{58813D88-8EB1-46CA-8BC0-39836291F683}" type="presOf" srcId="{7182327D-C3E5-4B5C-9C1D-41AF6F09F201}" destId="{8F45B0B4-CBDB-4EF9-83B5-0E8EC536F1C8}" srcOrd="0" destOrd="0" presId="urn:microsoft.com/office/officeart/2008/layout/LinedList"/>
    <dgm:cxn modelId="{68A16BB6-741E-4409-822A-C5049375A79C}" type="presOf" srcId="{8482DAD5-EC5D-44A6-A27B-4C471EA7281F}" destId="{5F9D5374-380B-4C47-9F00-48388965D7F2}" srcOrd="0" destOrd="0" presId="urn:microsoft.com/office/officeart/2008/layout/LinedList"/>
    <dgm:cxn modelId="{39E898C6-66F5-427C-BFBD-805A28CB022C}" srcId="{7182327D-C3E5-4B5C-9C1D-41AF6F09F201}" destId="{8482DAD5-EC5D-44A6-A27B-4C471EA7281F}" srcOrd="1" destOrd="0" parTransId="{57750FDD-4FCA-45AB-AE1F-762E0CAA6A8A}" sibTransId="{EBEBFA6E-EFE8-4B47-8EAE-005B02C75C72}"/>
    <dgm:cxn modelId="{DA0C9ED5-5090-4FAF-8492-1F9A41228C37}" srcId="{7182327D-C3E5-4B5C-9C1D-41AF6F09F201}" destId="{9CE76CC8-D401-41B1-8D06-755B1789B8BC}" srcOrd="5" destOrd="0" parTransId="{D0E15790-3CF3-4AC3-B1F0-2133E910E760}" sibTransId="{E18A69BC-7F1A-4D8F-B11C-07DFB8414F67}"/>
    <dgm:cxn modelId="{C6D129DC-3003-4556-BBD4-39568E3375A1}" srcId="{7182327D-C3E5-4B5C-9C1D-41AF6F09F201}" destId="{0EA7916B-D459-4F9A-B89C-DA433F965A0D}" srcOrd="3" destOrd="0" parTransId="{9EE63912-690A-4B09-8DF2-17DA6393ABF2}" sibTransId="{DE562A58-32A5-436F-A394-82604746E361}"/>
    <dgm:cxn modelId="{11539B7B-5841-4522-8D4F-E03535DC08EB}" type="presParOf" srcId="{8F45B0B4-CBDB-4EF9-83B5-0E8EC536F1C8}" destId="{F1356C54-057F-430E-A598-33540B94DCB4}" srcOrd="0" destOrd="0" presId="urn:microsoft.com/office/officeart/2008/layout/LinedList"/>
    <dgm:cxn modelId="{7A933746-BE0A-4240-AC2B-A96270808E8D}" type="presParOf" srcId="{8F45B0B4-CBDB-4EF9-83B5-0E8EC536F1C8}" destId="{7EA9ECA7-B266-4992-8C7C-B48CB48A3709}" srcOrd="1" destOrd="0" presId="urn:microsoft.com/office/officeart/2008/layout/LinedList"/>
    <dgm:cxn modelId="{1C745EAF-42F2-42D8-B3A9-CDDCFD73757A}" type="presParOf" srcId="{7EA9ECA7-B266-4992-8C7C-B48CB48A3709}" destId="{F6770548-ECC8-4917-BB89-571ACDF5A395}" srcOrd="0" destOrd="0" presId="urn:microsoft.com/office/officeart/2008/layout/LinedList"/>
    <dgm:cxn modelId="{DE414701-CBD4-4E38-AA18-B9907208758D}" type="presParOf" srcId="{7EA9ECA7-B266-4992-8C7C-B48CB48A3709}" destId="{0D0F8EE4-C581-44B5-B352-953197AED21A}" srcOrd="1" destOrd="0" presId="urn:microsoft.com/office/officeart/2008/layout/LinedList"/>
    <dgm:cxn modelId="{8089FACB-44D7-45E6-BD6E-0C6363D19499}" type="presParOf" srcId="{8F45B0B4-CBDB-4EF9-83B5-0E8EC536F1C8}" destId="{61E1FFCF-B729-4366-98C6-F965F73EE07C}" srcOrd="2" destOrd="0" presId="urn:microsoft.com/office/officeart/2008/layout/LinedList"/>
    <dgm:cxn modelId="{4C6D3D06-05A7-4EDC-A6FB-EA832A02D6B5}" type="presParOf" srcId="{8F45B0B4-CBDB-4EF9-83B5-0E8EC536F1C8}" destId="{925ACD8A-90A2-420A-8E1D-FBC0F5CC2E4F}" srcOrd="3" destOrd="0" presId="urn:microsoft.com/office/officeart/2008/layout/LinedList"/>
    <dgm:cxn modelId="{63DF687A-C58D-4154-A2E9-F06F70E8F7E8}" type="presParOf" srcId="{925ACD8A-90A2-420A-8E1D-FBC0F5CC2E4F}" destId="{5F9D5374-380B-4C47-9F00-48388965D7F2}" srcOrd="0" destOrd="0" presId="urn:microsoft.com/office/officeart/2008/layout/LinedList"/>
    <dgm:cxn modelId="{5E74F64D-E336-4622-A849-8F992173F311}" type="presParOf" srcId="{925ACD8A-90A2-420A-8E1D-FBC0F5CC2E4F}" destId="{5E6D0164-3299-4FF0-88B2-59EB960D2705}" srcOrd="1" destOrd="0" presId="urn:microsoft.com/office/officeart/2008/layout/LinedList"/>
    <dgm:cxn modelId="{87B49418-F482-433E-93C7-0FFC8B84551A}" type="presParOf" srcId="{8F45B0B4-CBDB-4EF9-83B5-0E8EC536F1C8}" destId="{320CF801-DD7B-4428-B6C1-59F08C285DBA}" srcOrd="4" destOrd="0" presId="urn:microsoft.com/office/officeart/2008/layout/LinedList"/>
    <dgm:cxn modelId="{83CFDD5B-8B8E-44B3-88D6-FC128837A2E2}" type="presParOf" srcId="{8F45B0B4-CBDB-4EF9-83B5-0E8EC536F1C8}" destId="{2A46F736-3EF0-4BD0-B16D-A5A6A9A72040}" srcOrd="5" destOrd="0" presId="urn:microsoft.com/office/officeart/2008/layout/LinedList"/>
    <dgm:cxn modelId="{FABA92B8-FED8-49D1-9496-31214C62D9F3}" type="presParOf" srcId="{2A46F736-3EF0-4BD0-B16D-A5A6A9A72040}" destId="{A54FDECC-5D21-4C59-976F-2DA5EBF66827}" srcOrd="0" destOrd="0" presId="urn:microsoft.com/office/officeart/2008/layout/LinedList"/>
    <dgm:cxn modelId="{65B37474-0532-4BF3-88C1-64A29FFC30C2}" type="presParOf" srcId="{2A46F736-3EF0-4BD0-B16D-A5A6A9A72040}" destId="{BA8877FF-3A4D-42AC-A204-F5E3BE017731}" srcOrd="1" destOrd="0" presId="urn:microsoft.com/office/officeart/2008/layout/LinedList"/>
    <dgm:cxn modelId="{8D77ED66-8F56-43D9-9C8D-796565BDA2E3}" type="presParOf" srcId="{8F45B0B4-CBDB-4EF9-83B5-0E8EC536F1C8}" destId="{543730C4-6BED-45AA-A1A9-0B4846BE8203}" srcOrd="6" destOrd="0" presId="urn:microsoft.com/office/officeart/2008/layout/LinedList"/>
    <dgm:cxn modelId="{5D386520-D1D3-4BEE-8224-0B8819A185EA}" type="presParOf" srcId="{8F45B0B4-CBDB-4EF9-83B5-0E8EC536F1C8}" destId="{FCDCCBBE-03F7-49EF-A132-593C30891C50}" srcOrd="7" destOrd="0" presId="urn:microsoft.com/office/officeart/2008/layout/LinedList"/>
    <dgm:cxn modelId="{6F5340D7-31AC-43BB-8044-7EC263B3AF2B}" type="presParOf" srcId="{FCDCCBBE-03F7-49EF-A132-593C30891C50}" destId="{39756BDF-5C80-4EDC-B2BB-9492934E5FFC}" srcOrd="0" destOrd="0" presId="urn:microsoft.com/office/officeart/2008/layout/LinedList"/>
    <dgm:cxn modelId="{AED97E91-2B5A-41B1-9A66-8535B79392BD}" type="presParOf" srcId="{FCDCCBBE-03F7-49EF-A132-593C30891C50}" destId="{CDE9ECCA-7EDA-442D-B913-AF27F0765F43}" srcOrd="1" destOrd="0" presId="urn:microsoft.com/office/officeart/2008/layout/LinedList"/>
    <dgm:cxn modelId="{3FE79A38-9AC8-4A41-B19C-2B6E44A825DF}" type="presParOf" srcId="{8F45B0B4-CBDB-4EF9-83B5-0E8EC536F1C8}" destId="{CA6121FD-2105-4D43-8113-BF70F0C613BC}" srcOrd="8" destOrd="0" presId="urn:microsoft.com/office/officeart/2008/layout/LinedList"/>
    <dgm:cxn modelId="{4FCB8104-7379-4B95-8FA8-A1F5092BE273}" type="presParOf" srcId="{8F45B0B4-CBDB-4EF9-83B5-0E8EC536F1C8}" destId="{C7D2A58E-D63E-4EBB-B91E-AD014B10078F}" srcOrd="9" destOrd="0" presId="urn:microsoft.com/office/officeart/2008/layout/LinedList"/>
    <dgm:cxn modelId="{1FFFB613-8AEE-4D97-B67A-665E6EB41094}" type="presParOf" srcId="{C7D2A58E-D63E-4EBB-B91E-AD014B10078F}" destId="{562C0DC4-605F-4DDD-9F85-CFDA7DB74A8F}" srcOrd="0" destOrd="0" presId="urn:microsoft.com/office/officeart/2008/layout/LinedList"/>
    <dgm:cxn modelId="{A3E59264-1B96-47AB-8684-9AF23088E196}" type="presParOf" srcId="{C7D2A58E-D63E-4EBB-B91E-AD014B10078F}" destId="{79C9D09E-13F6-43CF-8B6D-2FE37AA3FC99}" srcOrd="1" destOrd="0" presId="urn:microsoft.com/office/officeart/2008/layout/LinedList"/>
    <dgm:cxn modelId="{FCF93976-7887-4CDB-939F-B79C4E644DEC}" type="presParOf" srcId="{8F45B0B4-CBDB-4EF9-83B5-0E8EC536F1C8}" destId="{CCADDC61-86D4-42B6-8438-D98C83B7C086}" srcOrd="10" destOrd="0" presId="urn:microsoft.com/office/officeart/2008/layout/LinedList"/>
    <dgm:cxn modelId="{40555B24-6EC1-4C3B-B2E6-C1A61FBA329E}" type="presParOf" srcId="{8F45B0B4-CBDB-4EF9-83B5-0E8EC536F1C8}" destId="{28302310-C889-420E-B34A-6199199174FE}" srcOrd="11" destOrd="0" presId="urn:microsoft.com/office/officeart/2008/layout/LinedList"/>
    <dgm:cxn modelId="{23C22D8C-0603-42F0-B3F6-6F82DAA669B3}" type="presParOf" srcId="{28302310-C889-420E-B34A-6199199174FE}" destId="{9C4F6222-91CF-4385-8A45-B574238A65C1}" srcOrd="0" destOrd="0" presId="urn:microsoft.com/office/officeart/2008/layout/LinedList"/>
    <dgm:cxn modelId="{E667B4E1-60BB-47A4-A4BE-7D17891D7A79}" type="presParOf" srcId="{28302310-C889-420E-B34A-6199199174FE}" destId="{DF15BA4A-E39C-4CD3-BAC0-446EDD6DDE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47F39-8184-4807-B6AE-0A9FE0D3832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7671C9E4-A18C-4D7C-8CFC-0AC5ECE8C5B9}">
      <dgm:prSet/>
      <dgm:spPr/>
      <dgm:t>
        <a:bodyPr/>
        <a:lstStyle/>
        <a:p>
          <a:r>
            <a:rPr lang="en-US" dirty="0"/>
            <a:t>Participant Consequences</a:t>
          </a:r>
        </a:p>
      </dgm:t>
    </dgm:pt>
    <dgm:pt modelId="{FBBAA376-E3CE-4A3E-9E79-F35AA6E7CFB0}" type="parTrans" cxnId="{2FD654EB-E0EE-4958-B46C-1B2333401889}">
      <dgm:prSet/>
      <dgm:spPr/>
      <dgm:t>
        <a:bodyPr/>
        <a:lstStyle/>
        <a:p>
          <a:endParaRPr lang="en-US"/>
        </a:p>
      </dgm:t>
    </dgm:pt>
    <dgm:pt modelId="{15050CF8-FCA7-4F5D-9347-B2B3A172B650}" type="sibTrans" cxnId="{2FD654EB-E0EE-4958-B46C-1B2333401889}">
      <dgm:prSet/>
      <dgm:spPr/>
      <dgm:t>
        <a:bodyPr/>
        <a:lstStyle/>
        <a:p>
          <a:endParaRPr lang="en-US"/>
        </a:p>
      </dgm:t>
    </dgm:pt>
    <dgm:pt modelId="{A92FE991-B07C-4995-932B-200572DA3489}">
      <dgm:prSet/>
      <dgm:spPr/>
      <dgm:t>
        <a:bodyPr/>
        <a:lstStyle/>
        <a:p>
          <a:r>
            <a:rPr lang="en-US" dirty="0"/>
            <a:t>Worker dependency</a:t>
          </a:r>
        </a:p>
      </dgm:t>
    </dgm:pt>
    <dgm:pt modelId="{50641306-A92A-49FD-BFFB-003B72594758}" type="parTrans" cxnId="{F21B78D0-7371-4A1F-8245-591470C6DCE5}">
      <dgm:prSet/>
      <dgm:spPr/>
      <dgm:t>
        <a:bodyPr/>
        <a:lstStyle/>
        <a:p>
          <a:endParaRPr lang="en-US"/>
        </a:p>
      </dgm:t>
    </dgm:pt>
    <dgm:pt modelId="{1344DD54-EA7A-44F7-B68A-951966FBC460}" type="sibTrans" cxnId="{F21B78D0-7371-4A1F-8245-591470C6DCE5}">
      <dgm:prSet/>
      <dgm:spPr/>
      <dgm:t>
        <a:bodyPr/>
        <a:lstStyle/>
        <a:p>
          <a:endParaRPr lang="en-US"/>
        </a:p>
      </dgm:t>
    </dgm:pt>
    <dgm:pt modelId="{9A18F159-CBD0-4806-9856-22F9335F847C}">
      <dgm:prSet/>
      <dgm:spPr/>
      <dgm:t>
        <a:bodyPr/>
        <a:lstStyle/>
        <a:p>
          <a:r>
            <a:rPr lang="en-US" dirty="0"/>
            <a:t>Regression</a:t>
          </a:r>
        </a:p>
      </dgm:t>
    </dgm:pt>
    <dgm:pt modelId="{3652C26F-709E-42EA-A500-1F95077C371B}" type="parTrans" cxnId="{DF97C14B-FE39-4877-9C4C-80ED2DA29439}">
      <dgm:prSet/>
      <dgm:spPr/>
      <dgm:t>
        <a:bodyPr/>
        <a:lstStyle/>
        <a:p>
          <a:endParaRPr lang="en-US"/>
        </a:p>
      </dgm:t>
    </dgm:pt>
    <dgm:pt modelId="{61928926-2DD3-40EB-B219-56AE1774F6E2}" type="sibTrans" cxnId="{DF97C14B-FE39-4877-9C4C-80ED2DA29439}">
      <dgm:prSet/>
      <dgm:spPr/>
      <dgm:t>
        <a:bodyPr/>
        <a:lstStyle/>
        <a:p>
          <a:endParaRPr lang="en-US"/>
        </a:p>
      </dgm:t>
    </dgm:pt>
    <dgm:pt modelId="{5530C46E-3051-4B41-864A-DC040E05AA2F}">
      <dgm:prSet/>
      <dgm:spPr/>
      <dgm:t>
        <a:bodyPr/>
        <a:lstStyle/>
        <a:p>
          <a:r>
            <a:rPr lang="en-US" dirty="0"/>
            <a:t>Develop feelings of mistrust</a:t>
          </a:r>
        </a:p>
      </dgm:t>
    </dgm:pt>
    <dgm:pt modelId="{C494ADBA-1897-4CB6-B2F4-6B2A1A838836}" type="parTrans" cxnId="{9C63FE02-2D79-47CC-A4F6-B8D753098136}">
      <dgm:prSet/>
      <dgm:spPr/>
      <dgm:t>
        <a:bodyPr/>
        <a:lstStyle/>
        <a:p>
          <a:endParaRPr lang="en-US"/>
        </a:p>
      </dgm:t>
    </dgm:pt>
    <dgm:pt modelId="{267B9286-0871-47E5-8DF2-A1766026D6D0}" type="sibTrans" cxnId="{9C63FE02-2D79-47CC-A4F6-B8D753098136}">
      <dgm:prSet/>
      <dgm:spPr/>
      <dgm:t>
        <a:bodyPr/>
        <a:lstStyle/>
        <a:p>
          <a:endParaRPr lang="en-US"/>
        </a:p>
      </dgm:t>
    </dgm:pt>
    <dgm:pt modelId="{B5FF96DA-7F19-48FA-BDF5-6C8A230F4E25}">
      <dgm:prSet/>
      <dgm:spPr/>
      <dgm:t>
        <a:bodyPr/>
        <a:lstStyle/>
        <a:p>
          <a:r>
            <a:rPr lang="en-US" dirty="0"/>
            <a:t>Worker Consequences</a:t>
          </a:r>
        </a:p>
      </dgm:t>
    </dgm:pt>
    <dgm:pt modelId="{1F1ED965-6279-48B3-AA9D-1D97B3310429}" type="parTrans" cxnId="{9D84FCBF-A1FF-41B0-9004-BE176E140DF2}">
      <dgm:prSet/>
      <dgm:spPr/>
      <dgm:t>
        <a:bodyPr/>
        <a:lstStyle/>
        <a:p>
          <a:endParaRPr lang="en-US"/>
        </a:p>
      </dgm:t>
    </dgm:pt>
    <dgm:pt modelId="{DEFEB4AA-8BE6-43EC-8B71-DB947ED76656}" type="sibTrans" cxnId="{9D84FCBF-A1FF-41B0-9004-BE176E140DF2}">
      <dgm:prSet/>
      <dgm:spPr/>
      <dgm:t>
        <a:bodyPr/>
        <a:lstStyle/>
        <a:p>
          <a:endParaRPr lang="en-US"/>
        </a:p>
      </dgm:t>
    </dgm:pt>
    <dgm:pt modelId="{0D4D7F4D-2838-4676-AD3C-07E6D110BE38}">
      <dgm:prSet/>
      <dgm:spPr/>
      <dgm:t>
        <a:bodyPr/>
        <a:lstStyle/>
        <a:p>
          <a:r>
            <a:rPr lang="en-US" dirty="0"/>
            <a:t>Negative impact on Career</a:t>
          </a:r>
        </a:p>
      </dgm:t>
    </dgm:pt>
    <dgm:pt modelId="{52FA990A-D9A0-42EC-AC62-873C55DC070C}" type="parTrans" cxnId="{2F0EE5E0-160E-4E7D-8249-C0A7CA9758E6}">
      <dgm:prSet/>
      <dgm:spPr/>
      <dgm:t>
        <a:bodyPr/>
        <a:lstStyle/>
        <a:p>
          <a:endParaRPr lang="en-US"/>
        </a:p>
      </dgm:t>
    </dgm:pt>
    <dgm:pt modelId="{B1AA3AA9-2BAF-4568-A5C3-22BC01575692}" type="sibTrans" cxnId="{2F0EE5E0-160E-4E7D-8249-C0A7CA9758E6}">
      <dgm:prSet/>
      <dgm:spPr/>
      <dgm:t>
        <a:bodyPr/>
        <a:lstStyle/>
        <a:p>
          <a:endParaRPr lang="en-US"/>
        </a:p>
      </dgm:t>
    </dgm:pt>
    <dgm:pt modelId="{E43403AC-CFD0-4BA5-B16D-8D39D6CFF597}">
      <dgm:prSet/>
      <dgm:spPr/>
      <dgm:t>
        <a:bodyPr/>
        <a:lstStyle/>
        <a:p>
          <a:r>
            <a:rPr lang="en-US" dirty="0"/>
            <a:t>Implications for license/certification</a:t>
          </a:r>
        </a:p>
      </dgm:t>
    </dgm:pt>
    <dgm:pt modelId="{400D709F-E4B5-49DD-A7D3-728D2563E37F}" type="parTrans" cxnId="{1545D5CD-2B2E-4618-ACC2-D26D960B7DEC}">
      <dgm:prSet/>
      <dgm:spPr/>
      <dgm:t>
        <a:bodyPr/>
        <a:lstStyle/>
        <a:p>
          <a:endParaRPr lang="en-US"/>
        </a:p>
      </dgm:t>
    </dgm:pt>
    <dgm:pt modelId="{2FE56A9D-5FDD-408E-83D8-70EA624C570C}" type="sibTrans" cxnId="{1545D5CD-2B2E-4618-ACC2-D26D960B7DEC}">
      <dgm:prSet/>
      <dgm:spPr/>
      <dgm:t>
        <a:bodyPr/>
        <a:lstStyle/>
        <a:p>
          <a:endParaRPr lang="en-US"/>
        </a:p>
      </dgm:t>
    </dgm:pt>
    <dgm:pt modelId="{833F577D-F04D-45DB-868F-D7F66BC5131A}">
      <dgm:prSet/>
      <dgm:spPr/>
      <dgm:t>
        <a:bodyPr/>
        <a:lstStyle/>
        <a:p>
          <a:r>
            <a:rPr lang="en-US"/>
            <a:t>Burn-out</a:t>
          </a:r>
        </a:p>
      </dgm:t>
    </dgm:pt>
    <dgm:pt modelId="{E952DDC4-4994-4E18-8612-F5CA52010C35}" type="parTrans" cxnId="{0D09C02B-F07E-49D0-8D1B-E4F8E8F2DD1B}">
      <dgm:prSet/>
      <dgm:spPr/>
      <dgm:t>
        <a:bodyPr/>
        <a:lstStyle/>
        <a:p>
          <a:endParaRPr lang="en-US"/>
        </a:p>
      </dgm:t>
    </dgm:pt>
    <dgm:pt modelId="{0FCFDC83-0523-4762-876C-B5C9FDB0FB2E}" type="sibTrans" cxnId="{0D09C02B-F07E-49D0-8D1B-E4F8E8F2DD1B}">
      <dgm:prSet/>
      <dgm:spPr/>
      <dgm:t>
        <a:bodyPr/>
        <a:lstStyle/>
        <a:p>
          <a:endParaRPr lang="en-US"/>
        </a:p>
      </dgm:t>
    </dgm:pt>
    <dgm:pt modelId="{770DBEBD-C252-4B06-A3A9-9EA4FC523D98}">
      <dgm:prSet/>
      <dgm:spPr/>
      <dgm:t>
        <a:bodyPr/>
        <a:lstStyle/>
        <a:p>
          <a:r>
            <a:rPr lang="en-US" dirty="0"/>
            <a:t>Negative impact on professional reputation</a:t>
          </a:r>
        </a:p>
      </dgm:t>
    </dgm:pt>
    <dgm:pt modelId="{7FB7A4F7-ED4C-4C0B-88B8-E4E26CC70654}" type="parTrans" cxnId="{1EA2724D-3630-46AF-A175-82988708FBF4}">
      <dgm:prSet/>
      <dgm:spPr/>
      <dgm:t>
        <a:bodyPr/>
        <a:lstStyle/>
        <a:p>
          <a:endParaRPr lang="en-US"/>
        </a:p>
      </dgm:t>
    </dgm:pt>
    <dgm:pt modelId="{631FD05E-918F-43E7-8059-4A5B241019AD}" type="sibTrans" cxnId="{1EA2724D-3630-46AF-A175-82988708FBF4}">
      <dgm:prSet/>
      <dgm:spPr/>
      <dgm:t>
        <a:bodyPr/>
        <a:lstStyle/>
        <a:p>
          <a:endParaRPr lang="en-US"/>
        </a:p>
      </dgm:t>
    </dgm:pt>
    <dgm:pt modelId="{4596A356-8EEB-459F-9B48-623D8E2BC60C}">
      <dgm:prSet/>
      <dgm:spPr/>
      <dgm:t>
        <a:bodyPr/>
        <a:lstStyle/>
        <a:p>
          <a:r>
            <a:rPr lang="en-US" dirty="0"/>
            <a:t>Physical and emotional stress</a:t>
          </a:r>
        </a:p>
      </dgm:t>
    </dgm:pt>
    <dgm:pt modelId="{DA253399-F8BB-4396-AD0E-2A5C68BA47FC}" type="parTrans" cxnId="{335C3D89-CEA4-4631-B696-C42B48525890}">
      <dgm:prSet/>
      <dgm:spPr/>
      <dgm:t>
        <a:bodyPr/>
        <a:lstStyle/>
        <a:p>
          <a:endParaRPr lang="en-US"/>
        </a:p>
      </dgm:t>
    </dgm:pt>
    <dgm:pt modelId="{A0F20B8A-5E1E-47DC-92A8-EBA85BB96940}" type="sibTrans" cxnId="{335C3D89-CEA4-4631-B696-C42B48525890}">
      <dgm:prSet/>
      <dgm:spPr/>
      <dgm:t>
        <a:bodyPr/>
        <a:lstStyle/>
        <a:p>
          <a:endParaRPr lang="en-US"/>
        </a:p>
      </dgm:t>
    </dgm:pt>
    <dgm:pt modelId="{5BCB6218-8093-42A6-A89D-9787F8CDABCA}" type="pres">
      <dgm:prSet presAssocID="{00547F39-8184-4807-B6AE-0A9FE0D38329}" presName="Name0" presStyleCnt="0">
        <dgm:presLayoutVars>
          <dgm:dir/>
          <dgm:animLvl val="lvl"/>
          <dgm:resizeHandles val="exact"/>
        </dgm:presLayoutVars>
      </dgm:prSet>
      <dgm:spPr/>
    </dgm:pt>
    <dgm:pt modelId="{0919FD53-3230-4494-9302-0F0A4AF68D3C}" type="pres">
      <dgm:prSet presAssocID="{7671C9E4-A18C-4D7C-8CFC-0AC5ECE8C5B9}" presName="composite" presStyleCnt="0"/>
      <dgm:spPr/>
    </dgm:pt>
    <dgm:pt modelId="{0D1A9A41-687D-4CA6-BF7E-0972976E8827}" type="pres">
      <dgm:prSet presAssocID="{7671C9E4-A18C-4D7C-8CFC-0AC5ECE8C5B9}" presName="parTx" presStyleLbl="alignNode1" presStyleIdx="0" presStyleCnt="2">
        <dgm:presLayoutVars>
          <dgm:chMax val="0"/>
          <dgm:chPref val="0"/>
          <dgm:bulletEnabled val="1"/>
        </dgm:presLayoutVars>
      </dgm:prSet>
      <dgm:spPr/>
    </dgm:pt>
    <dgm:pt modelId="{DD3DBCF2-8B06-4DAF-9A3B-063D0DCA715E}" type="pres">
      <dgm:prSet presAssocID="{7671C9E4-A18C-4D7C-8CFC-0AC5ECE8C5B9}" presName="desTx" presStyleLbl="alignAccFollowNode1" presStyleIdx="0" presStyleCnt="2">
        <dgm:presLayoutVars>
          <dgm:bulletEnabled val="1"/>
        </dgm:presLayoutVars>
      </dgm:prSet>
      <dgm:spPr/>
    </dgm:pt>
    <dgm:pt modelId="{2ECF409F-2844-42CA-A9A0-C5ABCE18E4EF}" type="pres">
      <dgm:prSet presAssocID="{15050CF8-FCA7-4F5D-9347-B2B3A172B650}" presName="space" presStyleCnt="0"/>
      <dgm:spPr/>
    </dgm:pt>
    <dgm:pt modelId="{67C6B0F1-F30C-47FC-A01C-E573731EE410}" type="pres">
      <dgm:prSet presAssocID="{B5FF96DA-7F19-48FA-BDF5-6C8A230F4E25}" presName="composite" presStyleCnt="0"/>
      <dgm:spPr/>
    </dgm:pt>
    <dgm:pt modelId="{E6E8D42A-D9BD-4119-961A-CB6A287B37B9}" type="pres">
      <dgm:prSet presAssocID="{B5FF96DA-7F19-48FA-BDF5-6C8A230F4E25}" presName="parTx" presStyleLbl="alignNode1" presStyleIdx="1" presStyleCnt="2">
        <dgm:presLayoutVars>
          <dgm:chMax val="0"/>
          <dgm:chPref val="0"/>
          <dgm:bulletEnabled val="1"/>
        </dgm:presLayoutVars>
      </dgm:prSet>
      <dgm:spPr/>
    </dgm:pt>
    <dgm:pt modelId="{030BE89B-1E8B-4929-8592-492DFEE76CC8}" type="pres">
      <dgm:prSet presAssocID="{B5FF96DA-7F19-48FA-BDF5-6C8A230F4E25}" presName="desTx" presStyleLbl="alignAccFollowNode1" presStyleIdx="1" presStyleCnt="2">
        <dgm:presLayoutVars>
          <dgm:bulletEnabled val="1"/>
        </dgm:presLayoutVars>
      </dgm:prSet>
      <dgm:spPr/>
    </dgm:pt>
  </dgm:ptLst>
  <dgm:cxnLst>
    <dgm:cxn modelId="{9C63FE02-2D79-47CC-A4F6-B8D753098136}" srcId="{7671C9E4-A18C-4D7C-8CFC-0AC5ECE8C5B9}" destId="{5530C46E-3051-4B41-864A-DC040E05AA2F}" srcOrd="3" destOrd="0" parTransId="{C494ADBA-1897-4CB6-B2F4-6B2A1A838836}" sibTransId="{267B9286-0871-47E5-8DF2-A1766026D6D0}"/>
    <dgm:cxn modelId="{28381A0B-D3C6-4C4F-B3C7-EF7E2446B57A}" type="presOf" srcId="{4596A356-8EEB-459F-9B48-623D8E2BC60C}" destId="{DD3DBCF2-8B06-4DAF-9A3B-063D0DCA715E}" srcOrd="0" destOrd="1" presId="urn:microsoft.com/office/officeart/2005/8/layout/hList1"/>
    <dgm:cxn modelId="{0D09C02B-F07E-49D0-8D1B-E4F8E8F2DD1B}" srcId="{B5FF96DA-7F19-48FA-BDF5-6C8A230F4E25}" destId="{833F577D-F04D-45DB-868F-D7F66BC5131A}" srcOrd="2" destOrd="0" parTransId="{E952DDC4-4994-4E18-8612-F5CA52010C35}" sibTransId="{0FCFDC83-0523-4762-876C-B5C9FDB0FB2E}"/>
    <dgm:cxn modelId="{5DC55E34-B49A-4004-A11E-6A77240F2AAE}" type="presOf" srcId="{0D4D7F4D-2838-4676-AD3C-07E6D110BE38}" destId="{030BE89B-1E8B-4929-8592-492DFEE76CC8}" srcOrd="0" destOrd="0" presId="urn:microsoft.com/office/officeart/2005/8/layout/hList1"/>
    <dgm:cxn modelId="{1DC9225D-A4E1-4095-9A00-92BB6A107CA3}" type="presOf" srcId="{E43403AC-CFD0-4BA5-B16D-8D39D6CFF597}" destId="{030BE89B-1E8B-4929-8592-492DFEE76CC8}" srcOrd="0" destOrd="1" presId="urn:microsoft.com/office/officeart/2005/8/layout/hList1"/>
    <dgm:cxn modelId="{DF97C14B-FE39-4877-9C4C-80ED2DA29439}" srcId="{7671C9E4-A18C-4D7C-8CFC-0AC5ECE8C5B9}" destId="{9A18F159-CBD0-4806-9856-22F9335F847C}" srcOrd="2" destOrd="0" parTransId="{3652C26F-709E-42EA-A500-1F95077C371B}" sibTransId="{61928926-2DD3-40EB-B219-56AE1774F6E2}"/>
    <dgm:cxn modelId="{7F03CC6B-0B8C-4067-AF40-BD855360BF1F}" type="presOf" srcId="{A92FE991-B07C-4995-932B-200572DA3489}" destId="{DD3DBCF2-8B06-4DAF-9A3B-063D0DCA715E}" srcOrd="0" destOrd="0" presId="urn:microsoft.com/office/officeart/2005/8/layout/hList1"/>
    <dgm:cxn modelId="{1EA2724D-3630-46AF-A175-82988708FBF4}" srcId="{B5FF96DA-7F19-48FA-BDF5-6C8A230F4E25}" destId="{770DBEBD-C252-4B06-A3A9-9EA4FC523D98}" srcOrd="3" destOrd="0" parTransId="{7FB7A4F7-ED4C-4C0B-88B8-E4E26CC70654}" sibTransId="{631FD05E-918F-43E7-8059-4A5B241019AD}"/>
    <dgm:cxn modelId="{5C53C180-07AB-4C66-AA25-56EE5766B15A}" type="presOf" srcId="{00547F39-8184-4807-B6AE-0A9FE0D38329}" destId="{5BCB6218-8093-42A6-A89D-9787F8CDABCA}" srcOrd="0" destOrd="0" presId="urn:microsoft.com/office/officeart/2005/8/layout/hList1"/>
    <dgm:cxn modelId="{94C46886-A5DA-4976-86C2-BEA59A6C9159}" type="presOf" srcId="{B5FF96DA-7F19-48FA-BDF5-6C8A230F4E25}" destId="{E6E8D42A-D9BD-4119-961A-CB6A287B37B9}" srcOrd="0" destOrd="0" presId="urn:microsoft.com/office/officeart/2005/8/layout/hList1"/>
    <dgm:cxn modelId="{4BE99F86-ACBB-46FD-ADC3-F4759DCB4A5F}" type="presOf" srcId="{833F577D-F04D-45DB-868F-D7F66BC5131A}" destId="{030BE89B-1E8B-4929-8592-492DFEE76CC8}" srcOrd="0" destOrd="2" presId="urn:microsoft.com/office/officeart/2005/8/layout/hList1"/>
    <dgm:cxn modelId="{335C3D89-CEA4-4631-B696-C42B48525890}" srcId="{7671C9E4-A18C-4D7C-8CFC-0AC5ECE8C5B9}" destId="{4596A356-8EEB-459F-9B48-623D8E2BC60C}" srcOrd="1" destOrd="0" parTransId="{DA253399-F8BB-4396-AD0E-2A5C68BA47FC}" sibTransId="{A0F20B8A-5E1E-47DC-92A8-EBA85BB96940}"/>
    <dgm:cxn modelId="{46EF18B8-9440-4AAB-B162-EF96D31F3D07}" type="presOf" srcId="{770DBEBD-C252-4B06-A3A9-9EA4FC523D98}" destId="{030BE89B-1E8B-4929-8592-492DFEE76CC8}" srcOrd="0" destOrd="3" presId="urn:microsoft.com/office/officeart/2005/8/layout/hList1"/>
    <dgm:cxn modelId="{9D84FCBF-A1FF-41B0-9004-BE176E140DF2}" srcId="{00547F39-8184-4807-B6AE-0A9FE0D38329}" destId="{B5FF96DA-7F19-48FA-BDF5-6C8A230F4E25}" srcOrd="1" destOrd="0" parTransId="{1F1ED965-6279-48B3-AA9D-1D97B3310429}" sibTransId="{DEFEB4AA-8BE6-43EC-8B71-DB947ED76656}"/>
    <dgm:cxn modelId="{1545D5CD-2B2E-4618-ACC2-D26D960B7DEC}" srcId="{B5FF96DA-7F19-48FA-BDF5-6C8A230F4E25}" destId="{E43403AC-CFD0-4BA5-B16D-8D39D6CFF597}" srcOrd="1" destOrd="0" parTransId="{400D709F-E4B5-49DD-A7D3-728D2563E37F}" sibTransId="{2FE56A9D-5FDD-408E-83D8-70EA624C570C}"/>
    <dgm:cxn modelId="{F21B78D0-7371-4A1F-8245-591470C6DCE5}" srcId="{7671C9E4-A18C-4D7C-8CFC-0AC5ECE8C5B9}" destId="{A92FE991-B07C-4995-932B-200572DA3489}" srcOrd="0" destOrd="0" parTransId="{50641306-A92A-49FD-BFFB-003B72594758}" sibTransId="{1344DD54-EA7A-44F7-B68A-951966FBC460}"/>
    <dgm:cxn modelId="{2F0EE5E0-160E-4E7D-8249-C0A7CA9758E6}" srcId="{B5FF96DA-7F19-48FA-BDF5-6C8A230F4E25}" destId="{0D4D7F4D-2838-4676-AD3C-07E6D110BE38}" srcOrd="0" destOrd="0" parTransId="{52FA990A-D9A0-42EC-AC62-873C55DC070C}" sibTransId="{B1AA3AA9-2BAF-4568-A5C3-22BC01575692}"/>
    <dgm:cxn modelId="{396F5DE7-87C5-43B0-BD29-7CAEE25EC733}" type="presOf" srcId="{5530C46E-3051-4B41-864A-DC040E05AA2F}" destId="{DD3DBCF2-8B06-4DAF-9A3B-063D0DCA715E}" srcOrd="0" destOrd="3" presId="urn:microsoft.com/office/officeart/2005/8/layout/hList1"/>
    <dgm:cxn modelId="{2FD654EB-E0EE-4958-B46C-1B2333401889}" srcId="{00547F39-8184-4807-B6AE-0A9FE0D38329}" destId="{7671C9E4-A18C-4D7C-8CFC-0AC5ECE8C5B9}" srcOrd="0" destOrd="0" parTransId="{FBBAA376-E3CE-4A3E-9E79-F35AA6E7CFB0}" sibTransId="{15050CF8-FCA7-4F5D-9347-B2B3A172B650}"/>
    <dgm:cxn modelId="{5E8803F7-D471-4C17-872F-F30D4782E281}" type="presOf" srcId="{7671C9E4-A18C-4D7C-8CFC-0AC5ECE8C5B9}" destId="{0D1A9A41-687D-4CA6-BF7E-0972976E8827}" srcOrd="0" destOrd="0" presId="urn:microsoft.com/office/officeart/2005/8/layout/hList1"/>
    <dgm:cxn modelId="{C58C51F9-8E37-481C-9C7F-139CFF987AEB}" type="presOf" srcId="{9A18F159-CBD0-4806-9856-22F9335F847C}" destId="{DD3DBCF2-8B06-4DAF-9A3B-063D0DCA715E}" srcOrd="0" destOrd="2" presId="urn:microsoft.com/office/officeart/2005/8/layout/hList1"/>
    <dgm:cxn modelId="{6024CA12-8B32-4EC8-8640-EA6604B83D9B}" type="presParOf" srcId="{5BCB6218-8093-42A6-A89D-9787F8CDABCA}" destId="{0919FD53-3230-4494-9302-0F0A4AF68D3C}" srcOrd="0" destOrd="0" presId="urn:microsoft.com/office/officeart/2005/8/layout/hList1"/>
    <dgm:cxn modelId="{551DA508-51AB-4116-A71D-E1CCE250A631}" type="presParOf" srcId="{0919FD53-3230-4494-9302-0F0A4AF68D3C}" destId="{0D1A9A41-687D-4CA6-BF7E-0972976E8827}" srcOrd="0" destOrd="0" presId="urn:microsoft.com/office/officeart/2005/8/layout/hList1"/>
    <dgm:cxn modelId="{1FBAC464-E211-4D3B-B46F-6C57588D5D7A}" type="presParOf" srcId="{0919FD53-3230-4494-9302-0F0A4AF68D3C}" destId="{DD3DBCF2-8B06-4DAF-9A3B-063D0DCA715E}" srcOrd="1" destOrd="0" presId="urn:microsoft.com/office/officeart/2005/8/layout/hList1"/>
    <dgm:cxn modelId="{D82E173F-2A45-47F6-AFDE-E4ECF0155C0C}" type="presParOf" srcId="{5BCB6218-8093-42A6-A89D-9787F8CDABCA}" destId="{2ECF409F-2844-42CA-A9A0-C5ABCE18E4EF}" srcOrd="1" destOrd="0" presId="urn:microsoft.com/office/officeart/2005/8/layout/hList1"/>
    <dgm:cxn modelId="{C21A8E1E-0B68-42F4-AEE6-2E4BDF3341D1}" type="presParOf" srcId="{5BCB6218-8093-42A6-A89D-9787F8CDABCA}" destId="{67C6B0F1-F30C-47FC-A01C-E573731EE410}" srcOrd="2" destOrd="0" presId="urn:microsoft.com/office/officeart/2005/8/layout/hList1"/>
    <dgm:cxn modelId="{24D91F3D-66DD-4604-B46F-D211DA263228}" type="presParOf" srcId="{67C6B0F1-F30C-47FC-A01C-E573731EE410}" destId="{E6E8D42A-D9BD-4119-961A-CB6A287B37B9}" srcOrd="0" destOrd="0" presId="urn:microsoft.com/office/officeart/2005/8/layout/hList1"/>
    <dgm:cxn modelId="{DDBDB26D-CD21-4B2C-9D80-C63C5E20CE22}" type="presParOf" srcId="{67C6B0F1-F30C-47FC-A01C-E573731EE410}" destId="{030BE89B-1E8B-4929-8592-492DFEE76CC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5CD59-C436-4BB0-BCC1-BF84EDB35C11}">
      <dsp:nvSpPr>
        <dsp:cNvPr id="0" name=""/>
        <dsp:cNvSpPr/>
      </dsp:nvSpPr>
      <dsp:spPr>
        <a:xfrm>
          <a:off x="0" y="1844"/>
          <a:ext cx="11763376" cy="934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91D37-8380-4667-A5B0-64F4EE24059C}">
      <dsp:nvSpPr>
        <dsp:cNvPr id="0" name=""/>
        <dsp:cNvSpPr/>
      </dsp:nvSpPr>
      <dsp:spPr>
        <a:xfrm>
          <a:off x="282740" y="212146"/>
          <a:ext cx="514073" cy="514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81534A-8499-4CD6-9E3B-86FE70248F1D}">
      <dsp:nvSpPr>
        <dsp:cNvPr id="0" name=""/>
        <dsp:cNvSpPr/>
      </dsp:nvSpPr>
      <dsp:spPr>
        <a:xfrm>
          <a:off x="1079553" y="1844"/>
          <a:ext cx="10683822" cy="93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20" tIns="98920" rIns="98920" bIns="98920" numCol="1" spcCol="1270" anchor="ctr" anchorCtr="0">
          <a:noAutofit/>
        </a:bodyPr>
        <a:lstStyle/>
        <a:p>
          <a:pPr marL="0" lvl="0" indent="0" algn="l" defTabSz="977900">
            <a:lnSpc>
              <a:spcPct val="100000"/>
            </a:lnSpc>
            <a:spcBef>
              <a:spcPct val="0"/>
            </a:spcBef>
            <a:spcAft>
              <a:spcPct val="35000"/>
            </a:spcAft>
            <a:buNone/>
          </a:pPr>
          <a:r>
            <a:rPr lang="en-US" sz="2200" b="1" kern="1200" dirty="0"/>
            <a:t>Healthy Boundary  </a:t>
          </a:r>
          <a:r>
            <a:rPr lang="en-US" sz="2200" kern="1200" dirty="0"/>
            <a:t>the respected space between the worker’s power and the client’s vulnerability.</a:t>
          </a:r>
        </a:p>
      </dsp:txBody>
      <dsp:txXfrm>
        <a:off x="1079553" y="1844"/>
        <a:ext cx="10683822" cy="934678"/>
      </dsp:txXfrm>
    </dsp:sp>
    <dsp:sp modelId="{D97F306C-536D-48B2-A38F-B78E1A1F787B}">
      <dsp:nvSpPr>
        <dsp:cNvPr id="0" name=""/>
        <dsp:cNvSpPr/>
      </dsp:nvSpPr>
      <dsp:spPr>
        <a:xfrm>
          <a:off x="0" y="1170192"/>
          <a:ext cx="11763376" cy="934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21636-ED64-4116-99C0-77E356043A5D}">
      <dsp:nvSpPr>
        <dsp:cNvPr id="0" name=""/>
        <dsp:cNvSpPr/>
      </dsp:nvSpPr>
      <dsp:spPr>
        <a:xfrm>
          <a:off x="282740" y="1380495"/>
          <a:ext cx="514073" cy="514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0B2B03-6500-43BE-91B1-2DC45A5D98E6}">
      <dsp:nvSpPr>
        <dsp:cNvPr id="0" name=""/>
        <dsp:cNvSpPr/>
      </dsp:nvSpPr>
      <dsp:spPr>
        <a:xfrm>
          <a:off x="1079553" y="1170192"/>
          <a:ext cx="10683822" cy="93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20" tIns="98920" rIns="98920" bIns="98920" numCol="1" spcCol="1270" anchor="ctr" anchorCtr="0">
          <a:noAutofit/>
        </a:bodyPr>
        <a:lstStyle/>
        <a:p>
          <a:pPr marL="0" lvl="0" indent="0" algn="l" defTabSz="977900">
            <a:lnSpc>
              <a:spcPct val="100000"/>
            </a:lnSpc>
            <a:spcBef>
              <a:spcPct val="0"/>
            </a:spcBef>
            <a:spcAft>
              <a:spcPct val="35000"/>
            </a:spcAft>
            <a:buNone/>
          </a:pPr>
          <a:r>
            <a:rPr lang="en-US" sz="2200" b="1" kern="1200" dirty="0"/>
            <a:t>Overlapping Boundary  </a:t>
          </a:r>
          <a:r>
            <a:rPr lang="en-US" sz="2200" kern="1200" dirty="0"/>
            <a:t>having contact with clients outside the professional relationship where there is </a:t>
          </a:r>
          <a:r>
            <a:rPr lang="en-US" sz="2200" b="1" u="sng" kern="1200" dirty="0"/>
            <a:t>no</a:t>
          </a:r>
          <a:r>
            <a:rPr lang="en-US" sz="2200" u="sng" kern="1200" dirty="0"/>
            <a:t> significant role conflict </a:t>
          </a:r>
          <a:r>
            <a:rPr lang="en-US" sz="2200" kern="1200" dirty="0"/>
            <a:t>or boundary crossing.</a:t>
          </a:r>
        </a:p>
      </dsp:txBody>
      <dsp:txXfrm>
        <a:off x="1079553" y="1170192"/>
        <a:ext cx="10683822" cy="934678"/>
      </dsp:txXfrm>
    </dsp:sp>
    <dsp:sp modelId="{D1DD8EFC-D5FE-4A9D-BE80-D9AACF325123}">
      <dsp:nvSpPr>
        <dsp:cNvPr id="0" name=""/>
        <dsp:cNvSpPr/>
      </dsp:nvSpPr>
      <dsp:spPr>
        <a:xfrm>
          <a:off x="0" y="2338540"/>
          <a:ext cx="11763376" cy="934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D6692A-790C-48A7-8B78-5270970B508A}">
      <dsp:nvSpPr>
        <dsp:cNvPr id="0" name=""/>
        <dsp:cNvSpPr/>
      </dsp:nvSpPr>
      <dsp:spPr>
        <a:xfrm>
          <a:off x="282740" y="2548843"/>
          <a:ext cx="514073" cy="514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B6B8F1-8CF9-431A-AD4F-AF68057108E9}">
      <dsp:nvSpPr>
        <dsp:cNvPr id="0" name=""/>
        <dsp:cNvSpPr/>
      </dsp:nvSpPr>
      <dsp:spPr>
        <a:xfrm>
          <a:off x="1079553" y="2338540"/>
          <a:ext cx="10683822" cy="93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20" tIns="98920" rIns="98920" bIns="98920" numCol="1" spcCol="1270" anchor="ctr" anchorCtr="0">
          <a:noAutofit/>
        </a:bodyPr>
        <a:lstStyle/>
        <a:p>
          <a:pPr marL="0" lvl="0" indent="0" algn="l" defTabSz="977900">
            <a:lnSpc>
              <a:spcPct val="100000"/>
            </a:lnSpc>
            <a:spcBef>
              <a:spcPct val="0"/>
            </a:spcBef>
            <a:spcAft>
              <a:spcPct val="35000"/>
            </a:spcAft>
            <a:buNone/>
          </a:pPr>
          <a:r>
            <a:rPr lang="en-US" sz="2200" b="1" kern="1200" dirty="0"/>
            <a:t>Boundary Crossing  </a:t>
          </a:r>
          <a:r>
            <a:rPr lang="en-US" sz="2200" kern="1200" dirty="0"/>
            <a:t>departing from or </a:t>
          </a:r>
          <a:r>
            <a:rPr lang="en-US" sz="2200" b="1" kern="1200" dirty="0"/>
            <a:t>not supporting </a:t>
          </a:r>
          <a:r>
            <a:rPr lang="en-US" sz="2200" kern="1200" dirty="0"/>
            <a:t>commonly accepted practices or safe connections. </a:t>
          </a:r>
        </a:p>
      </dsp:txBody>
      <dsp:txXfrm>
        <a:off x="1079553" y="2338540"/>
        <a:ext cx="10683822" cy="934678"/>
      </dsp:txXfrm>
    </dsp:sp>
    <dsp:sp modelId="{18F3DCC7-C2C9-4CCD-A2DF-963ADECC3FB2}">
      <dsp:nvSpPr>
        <dsp:cNvPr id="0" name=""/>
        <dsp:cNvSpPr/>
      </dsp:nvSpPr>
      <dsp:spPr>
        <a:xfrm>
          <a:off x="0" y="3506889"/>
          <a:ext cx="11763376" cy="934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78640-A044-43A8-8425-7C158383EBA6}">
      <dsp:nvSpPr>
        <dsp:cNvPr id="0" name=""/>
        <dsp:cNvSpPr/>
      </dsp:nvSpPr>
      <dsp:spPr>
        <a:xfrm>
          <a:off x="282740" y="3717191"/>
          <a:ext cx="514073" cy="514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A9545B-41A9-4501-8C3B-5428339F3213}">
      <dsp:nvSpPr>
        <dsp:cNvPr id="0" name=""/>
        <dsp:cNvSpPr/>
      </dsp:nvSpPr>
      <dsp:spPr>
        <a:xfrm>
          <a:off x="1079553" y="3506889"/>
          <a:ext cx="10683822" cy="93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20" tIns="98920" rIns="98920" bIns="98920" numCol="1" spcCol="1270" anchor="ctr" anchorCtr="0">
          <a:noAutofit/>
        </a:bodyPr>
        <a:lstStyle/>
        <a:p>
          <a:pPr marL="0" lvl="0" indent="0" algn="l" defTabSz="977900">
            <a:lnSpc>
              <a:spcPct val="100000"/>
            </a:lnSpc>
            <a:spcBef>
              <a:spcPct val="0"/>
            </a:spcBef>
            <a:spcAft>
              <a:spcPct val="35000"/>
            </a:spcAft>
            <a:buNone/>
          </a:pPr>
          <a:r>
            <a:rPr lang="en-US" sz="2200" b="1" kern="1200" dirty="0"/>
            <a:t>Boundary Violation  </a:t>
          </a:r>
          <a:r>
            <a:rPr lang="en-US" sz="2200" kern="1200" dirty="0"/>
            <a:t>acts or actions that moves professional relationships to the unprofessional. </a:t>
          </a:r>
        </a:p>
      </dsp:txBody>
      <dsp:txXfrm>
        <a:off x="1079553" y="3506889"/>
        <a:ext cx="10683822" cy="934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6C54-057F-430E-A598-33540B94DCB4}">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770548-ECC8-4917-BB89-571ACDF5A395}">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 worker’s divulgence of personal thoughts, information, feelings, values, or experiences to his/her/their client (Kohn, 2010)”</a:t>
          </a:r>
        </a:p>
      </dsp:txBody>
      <dsp:txXfrm>
        <a:off x="0" y="2124"/>
        <a:ext cx="10515600" cy="724514"/>
      </dsp:txXfrm>
    </dsp:sp>
    <dsp:sp modelId="{61E1FFCF-B729-4366-98C6-F965F73EE07C}">
      <dsp:nvSpPr>
        <dsp:cNvPr id="0" name=""/>
        <dsp:cNvSpPr/>
      </dsp:nvSpPr>
      <dsp:spPr>
        <a:xfrm>
          <a:off x="0" y="72663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D5374-380B-4C47-9F00-48388965D7F2}">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dirty="0"/>
            <a:t>Guidelines for self-disclosure</a:t>
          </a:r>
          <a:endParaRPr lang="en-US" sz="2000" kern="1200" dirty="0"/>
        </a:p>
      </dsp:txBody>
      <dsp:txXfrm>
        <a:off x="0" y="726639"/>
        <a:ext cx="10515600" cy="724514"/>
      </dsp:txXfrm>
    </dsp:sp>
    <dsp:sp modelId="{320CF801-DD7B-4428-B6C1-59F08C285DBA}">
      <dsp:nvSpPr>
        <dsp:cNvPr id="0" name=""/>
        <dsp:cNvSpPr/>
      </dsp:nvSpPr>
      <dsp:spPr>
        <a:xfrm>
          <a:off x="0" y="1451154"/>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FDECC-5D21-4C59-976F-2DA5EBF66827}">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Any self-disclosure should always benefit or be in the best interest of the participant.</a:t>
          </a:r>
        </a:p>
      </dsp:txBody>
      <dsp:txXfrm>
        <a:off x="0" y="1451154"/>
        <a:ext cx="10515600" cy="724514"/>
      </dsp:txXfrm>
    </dsp:sp>
    <dsp:sp modelId="{543730C4-6BED-45AA-A1A9-0B4846BE8203}">
      <dsp:nvSpPr>
        <dsp:cNvPr id="0" name=""/>
        <dsp:cNvSpPr/>
      </dsp:nvSpPr>
      <dsp:spPr>
        <a:xfrm>
          <a:off x="0" y="2175669"/>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56BDF-5C80-4EDC-B2BB-9492934E5FFC}">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Self-disclosure should be for a </a:t>
          </a:r>
          <a:r>
            <a:rPr lang="en-US" sz="2000" b="1" u="sng" kern="1200" dirty="0"/>
            <a:t>specific</a:t>
          </a:r>
          <a:r>
            <a:rPr lang="en-US" sz="2000" kern="1200" dirty="0"/>
            <a:t> purpose.</a:t>
          </a:r>
        </a:p>
      </dsp:txBody>
      <dsp:txXfrm>
        <a:off x="0" y="2175669"/>
        <a:ext cx="10515600" cy="724514"/>
      </dsp:txXfrm>
    </dsp:sp>
    <dsp:sp modelId="{CA6121FD-2105-4D43-8113-BF70F0C613BC}">
      <dsp:nvSpPr>
        <dsp:cNvPr id="0" name=""/>
        <dsp:cNvSpPr/>
      </dsp:nvSpPr>
      <dsp:spPr>
        <a:xfrm>
          <a:off x="0" y="2900183"/>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C0DC4-605F-4DDD-9F85-CFDA7DB74A8F}">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Self-disclosure requires judgment about when, what, and how much to share with a participant.</a:t>
          </a:r>
        </a:p>
      </dsp:txBody>
      <dsp:txXfrm>
        <a:off x="0" y="2900183"/>
        <a:ext cx="10515600" cy="724514"/>
      </dsp:txXfrm>
    </dsp:sp>
    <dsp:sp modelId="{CCADDC61-86D4-42B6-8438-D98C83B7C086}">
      <dsp:nvSpPr>
        <dsp:cNvPr id="0" name=""/>
        <dsp:cNvSpPr/>
      </dsp:nvSpPr>
      <dsp:spPr>
        <a:xfrm>
          <a:off x="0" y="362469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F6222-91CF-4385-8A45-B574238A65C1}">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Self-disclosure is done to facilitate relationship building. </a:t>
          </a:r>
        </a:p>
      </dsp:txBody>
      <dsp:txXfrm>
        <a:off x="0" y="3624698"/>
        <a:ext cx="10515600" cy="724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A9A41-687D-4CA6-BF7E-0972976E8827}">
      <dsp:nvSpPr>
        <dsp:cNvPr id="0" name=""/>
        <dsp:cNvSpPr/>
      </dsp:nvSpPr>
      <dsp:spPr>
        <a:xfrm>
          <a:off x="51" y="179621"/>
          <a:ext cx="4913783" cy="864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Participant Consequences</a:t>
          </a:r>
        </a:p>
      </dsp:txBody>
      <dsp:txXfrm>
        <a:off x="51" y="179621"/>
        <a:ext cx="4913783" cy="864000"/>
      </dsp:txXfrm>
    </dsp:sp>
    <dsp:sp modelId="{DD3DBCF2-8B06-4DAF-9A3B-063D0DCA715E}">
      <dsp:nvSpPr>
        <dsp:cNvPr id="0" name=""/>
        <dsp:cNvSpPr/>
      </dsp:nvSpPr>
      <dsp:spPr>
        <a:xfrm>
          <a:off x="51" y="1043621"/>
          <a:ext cx="4913783" cy="31293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Worker dependency</a:t>
          </a:r>
        </a:p>
        <a:p>
          <a:pPr marL="285750" lvl="1" indent="-285750" algn="l" defTabSz="1333500">
            <a:lnSpc>
              <a:spcPct val="90000"/>
            </a:lnSpc>
            <a:spcBef>
              <a:spcPct val="0"/>
            </a:spcBef>
            <a:spcAft>
              <a:spcPct val="15000"/>
            </a:spcAft>
            <a:buChar char="•"/>
          </a:pPr>
          <a:r>
            <a:rPr lang="en-US" sz="3000" kern="1200" dirty="0"/>
            <a:t>Physical and emotional stress</a:t>
          </a:r>
        </a:p>
        <a:p>
          <a:pPr marL="285750" lvl="1" indent="-285750" algn="l" defTabSz="1333500">
            <a:lnSpc>
              <a:spcPct val="90000"/>
            </a:lnSpc>
            <a:spcBef>
              <a:spcPct val="0"/>
            </a:spcBef>
            <a:spcAft>
              <a:spcPct val="15000"/>
            </a:spcAft>
            <a:buChar char="•"/>
          </a:pPr>
          <a:r>
            <a:rPr lang="en-US" sz="3000" kern="1200" dirty="0"/>
            <a:t>Regression</a:t>
          </a:r>
        </a:p>
        <a:p>
          <a:pPr marL="285750" lvl="1" indent="-285750" algn="l" defTabSz="1333500">
            <a:lnSpc>
              <a:spcPct val="90000"/>
            </a:lnSpc>
            <a:spcBef>
              <a:spcPct val="0"/>
            </a:spcBef>
            <a:spcAft>
              <a:spcPct val="15000"/>
            </a:spcAft>
            <a:buChar char="•"/>
          </a:pPr>
          <a:r>
            <a:rPr lang="en-US" sz="3000" kern="1200" dirty="0"/>
            <a:t>Develop feelings of mistrust</a:t>
          </a:r>
        </a:p>
      </dsp:txBody>
      <dsp:txXfrm>
        <a:off x="51" y="1043621"/>
        <a:ext cx="4913783" cy="3129300"/>
      </dsp:txXfrm>
    </dsp:sp>
    <dsp:sp modelId="{E6E8D42A-D9BD-4119-961A-CB6A287B37B9}">
      <dsp:nvSpPr>
        <dsp:cNvPr id="0" name=""/>
        <dsp:cNvSpPr/>
      </dsp:nvSpPr>
      <dsp:spPr>
        <a:xfrm>
          <a:off x="5601764" y="179621"/>
          <a:ext cx="4913783" cy="864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Worker Consequences</a:t>
          </a:r>
        </a:p>
      </dsp:txBody>
      <dsp:txXfrm>
        <a:off x="5601764" y="179621"/>
        <a:ext cx="4913783" cy="864000"/>
      </dsp:txXfrm>
    </dsp:sp>
    <dsp:sp modelId="{030BE89B-1E8B-4929-8592-492DFEE76CC8}">
      <dsp:nvSpPr>
        <dsp:cNvPr id="0" name=""/>
        <dsp:cNvSpPr/>
      </dsp:nvSpPr>
      <dsp:spPr>
        <a:xfrm>
          <a:off x="5601764" y="1043621"/>
          <a:ext cx="4913783" cy="31293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Negative impact on Career</a:t>
          </a:r>
        </a:p>
        <a:p>
          <a:pPr marL="285750" lvl="1" indent="-285750" algn="l" defTabSz="1333500">
            <a:lnSpc>
              <a:spcPct val="90000"/>
            </a:lnSpc>
            <a:spcBef>
              <a:spcPct val="0"/>
            </a:spcBef>
            <a:spcAft>
              <a:spcPct val="15000"/>
            </a:spcAft>
            <a:buChar char="•"/>
          </a:pPr>
          <a:r>
            <a:rPr lang="en-US" sz="3000" kern="1200" dirty="0"/>
            <a:t>Implications for license/certification</a:t>
          </a:r>
        </a:p>
        <a:p>
          <a:pPr marL="285750" lvl="1" indent="-285750" algn="l" defTabSz="1333500">
            <a:lnSpc>
              <a:spcPct val="90000"/>
            </a:lnSpc>
            <a:spcBef>
              <a:spcPct val="0"/>
            </a:spcBef>
            <a:spcAft>
              <a:spcPct val="15000"/>
            </a:spcAft>
            <a:buChar char="•"/>
          </a:pPr>
          <a:r>
            <a:rPr lang="en-US" sz="3000" kern="1200"/>
            <a:t>Burn-out</a:t>
          </a:r>
        </a:p>
        <a:p>
          <a:pPr marL="285750" lvl="1" indent="-285750" algn="l" defTabSz="1333500">
            <a:lnSpc>
              <a:spcPct val="90000"/>
            </a:lnSpc>
            <a:spcBef>
              <a:spcPct val="0"/>
            </a:spcBef>
            <a:spcAft>
              <a:spcPct val="15000"/>
            </a:spcAft>
            <a:buChar char="•"/>
          </a:pPr>
          <a:r>
            <a:rPr lang="en-US" sz="3000" kern="1200" dirty="0"/>
            <a:t>Negative impact on professional reputation</a:t>
          </a:r>
        </a:p>
      </dsp:txBody>
      <dsp:txXfrm>
        <a:off x="5601764" y="1043621"/>
        <a:ext cx="4913783" cy="31293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956E1-FEA1-0523-017A-5A9B1F450CF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2A1ECF-CEA9-9F9F-D7D9-A368F2005487}"/>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a:t>10/07/2022</a:t>
            </a:r>
          </a:p>
        </p:txBody>
      </p:sp>
      <p:sp>
        <p:nvSpPr>
          <p:cNvPr id="4" name="Footer Placeholder 3">
            <a:extLst>
              <a:ext uri="{FF2B5EF4-FFF2-40B4-BE49-F238E27FC236}">
                <a16:creationId xmlns:a16="http://schemas.microsoft.com/office/drawing/2014/main" id="{AEEF8623-6C8F-44C3-10AC-B23104504242}"/>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a:t>10/07/2022:  UWGB Continuing Education Series</a:t>
            </a:r>
          </a:p>
        </p:txBody>
      </p:sp>
      <p:sp>
        <p:nvSpPr>
          <p:cNvPr id="5" name="Slide Number Placeholder 4">
            <a:extLst>
              <a:ext uri="{FF2B5EF4-FFF2-40B4-BE49-F238E27FC236}">
                <a16:creationId xmlns:a16="http://schemas.microsoft.com/office/drawing/2014/main" id="{4773D39E-3FF5-3FC7-C860-93CBFEBD850A}"/>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24907AF-46F6-4E68-B6AD-ADA0C4F3EC4F}" type="slidenum">
              <a:rPr lang="en-US" smtClean="0"/>
              <a:t>‹#›</a:t>
            </a:fld>
            <a:endParaRPr lang="en-US"/>
          </a:p>
        </p:txBody>
      </p:sp>
    </p:spTree>
    <p:extLst>
      <p:ext uri="{BB962C8B-B14F-4D97-AF65-F5344CB8AC3E}">
        <p14:creationId xmlns:p14="http://schemas.microsoft.com/office/powerpoint/2010/main" val="29259782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10/07/2022</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10/07/2022:  UWGB Continuing Education Series</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3EA4420-3396-45F4-B38C-F51430CF50C6}" type="slidenum">
              <a:rPr lang="en-US" smtClean="0"/>
              <a:t>‹#›</a:t>
            </a:fld>
            <a:endParaRPr lang="en-US"/>
          </a:p>
        </p:txBody>
      </p:sp>
    </p:spTree>
    <p:extLst>
      <p:ext uri="{BB962C8B-B14F-4D97-AF65-F5344CB8AC3E}">
        <p14:creationId xmlns:p14="http://schemas.microsoft.com/office/powerpoint/2010/main" val="15634715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4B48B0-85B2-40C4-A05A-571C99C8AB57}" type="slidenum">
              <a:rPr lang="en-US" noProof="0" smtClean="0"/>
              <a:t>2</a:t>
            </a:fld>
            <a:endParaRPr lang="en-US" noProof="0" dirty="0"/>
          </a:p>
        </p:txBody>
      </p:sp>
      <p:sp>
        <p:nvSpPr>
          <p:cNvPr id="6" name="Footer Placeholder 5">
            <a:extLst>
              <a:ext uri="{FF2B5EF4-FFF2-40B4-BE49-F238E27FC236}">
                <a16:creationId xmlns:a16="http://schemas.microsoft.com/office/drawing/2014/main" id="{E4443674-449F-D83C-A360-613CF36E3F37}"/>
              </a:ext>
            </a:extLst>
          </p:cNvPr>
          <p:cNvSpPr>
            <a:spLocks noGrp="1"/>
          </p:cNvSpPr>
          <p:nvPr>
            <p:ph type="ftr" sz="quarter" idx="4"/>
          </p:nvPr>
        </p:nvSpPr>
        <p:spPr/>
        <p:txBody>
          <a:bodyPr/>
          <a:lstStyle/>
          <a:p>
            <a:r>
              <a:rPr lang="en-US"/>
              <a:t>10/07/2022:  UWGB Continuing Education Series</a:t>
            </a:r>
          </a:p>
        </p:txBody>
      </p:sp>
    </p:spTree>
    <p:extLst>
      <p:ext uri="{BB962C8B-B14F-4D97-AF65-F5344CB8AC3E}">
        <p14:creationId xmlns:p14="http://schemas.microsoft.com/office/powerpoint/2010/main" val="210440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B3E6-65D6-3A4D-46B7-408ABFA110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3A7908-1721-F246-F8CC-9C9D3300A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ABE7D8-9AC1-91CB-2426-F406F09C160E}"/>
              </a:ext>
            </a:extLst>
          </p:cNvPr>
          <p:cNvSpPr>
            <a:spLocks noGrp="1"/>
          </p:cNvSpPr>
          <p:nvPr>
            <p:ph type="dt" sz="half" idx="10"/>
          </p:nvPr>
        </p:nvSpPr>
        <p:spPr/>
        <p:txBody>
          <a:bodyPr/>
          <a:lstStyle/>
          <a:p>
            <a:fld id="{E36990C3-D6AE-49AD-9942-4665C8C9EE39}" type="datetime1">
              <a:rPr lang="en-US" smtClean="0"/>
              <a:t>10/11/2023</a:t>
            </a:fld>
            <a:endParaRPr lang="en-US"/>
          </a:p>
        </p:txBody>
      </p:sp>
      <p:sp>
        <p:nvSpPr>
          <p:cNvPr id="5" name="Footer Placeholder 4">
            <a:extLst>
              <a:ext uri="{FF2B5EF4-FFF2-40B4-BE49-F238E27FC236}">
                <a16:creationId xmlns:a16="http://schemas.microsoft.com/office/drawing/2014/main" id="{F9455E46-8290-3763-28C2-688EBB787B37}"/>
              </a:ext>
            </a:extLst>
          </p:cNvPr>
          <p:cNvSpPr>
            <a:spLocks noGrp="1"/>
          </p:cNvSpPr>
          <p:nvPr>
            <p:ph type="ftr" sz="quarter" idx="11"/>
          </p:nvPr>
        </p:nvSpPr>
        <p:spPr/>
        <p:txBody>
          <a:bodyPr/>
          <a:lstStyle/>
          <a:p>
            <a:r>
              <a:rPr lang="en-US"/>
              <a:t>Wisconsin Association of Treatment Court Professionals: 2023 Treatment Court Coordinator Conference </a:t>
            </a:r>
          </a:p>
        </p:txBody>
      </p:sp>
      <p:sp>
        <p:nvSpPr>
          <p:cNvPr id="6" name="Slide Number Placeholder 5">
            <a:extLst>
              <a:ext uri="{FF2B5EF4-FFF2-40B4-BE49-F238E27FC236}">
                <a16:creationId xmlns:a16="http://schemas.microsoft.com/office/drawing/2014/main" id="{4C0CE798-442A-1B17-26FD-C660F022F87C}"/>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0650182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04CB-46C1-8989-CD2A-F0B4827C02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9BF0E-644E-E06C-ADEA-1F8493DEF2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2CBC7-3EA5-3507-BD13-77511D4BBBF1}"/>
              </a:ext>
            </a:extLst>
          </p:cNvPr>
          <p:cNvSpPr>
            <a:spLocks noGrp="1"/>
          </p:cNvSpPr>
          <p:nvPr>
            <p:ph type="dt" sz="half" idx="10"/>
          </p:nvPr>
        </p:nvSpPr>
        <p:spPr/>
        <p:txBody>
          <a:bodyPr/>
          <a:lstStyle/>
          <a:p>
            <a:fld id="{6A9CBE3D-2E5E-407F-AF9C-C9C9B1BBFEFB}" type="datetime1">
              <a:rPr lang="en-US" smtClean="0"/>
              <a:t>10/11/2023</a:t>
            </a:fld>
            <a:endParaRPr lang="en-US"/>
          </a:p>
        </p:txBody>
      </p:sp>
      <p:sp>
        <p:nvSpPr>
          <p:cNvPr id="5" name="Footer Placeholder 4">
            <a:extLst>
              <a:ext uri="{FF2B5EF4-FFF2-40B4-BE49-F238E27FC236}">
                <a16:creationId xmlns:a16="http://schemas.microsoft.com/office/drawing/2014/main" id="{2F116708-BDD4-5531-C8B6-9A3A588E3CD3}"/>
              </a:ext>
            </a:extLst>
          </p:cNvPr>
          <p:cNvSpPr>
            <a:spLocks noGrp="1"/>
          </p:cNvSpPr>
          <p:nvPr>
            <p:ph type="ftr" sz="quarter" idx="11"/>
          </p:nvPr>
        </p:nvSpPr>
        <p:spPr/>
        <p:txBody>
          <a:bodyPr/>
          <a:lstStyle/>
          <a:p>
            <a:r>
              <a:rPr lang="en-US"/>
              <a:t>Wisconsin Association of Treatment Court Professionals: 2023 Treatment Court Coordinator Conference </a:t>
            </a:r>
          </a:p>
        </p:txBody>
      </p:sp>
      <p:sp>
        <p:nvSpPr>
          <p:cNvPr id="6" name="Slide Number Placeholder 5">
            <a:extLst>
              <a:ext uri="{FF2B5EF4-FFF2-40B4-BE49-F238E27FC236}">
                <a16:creationId xmlns:a16="http://schemas.microsoft.com/office/drawing/2014/main" id="{76DA25F4-EF8D-B48E-DDB1-501871704E4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48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8EAC25-201D-7B3D-DD51-6AB39ABC45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6DBE52-E992-69B2-E531-393B28FE5D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3BB0B-5DF6-C3FC-12AD-521C16BB57C1}"/>
              </a:ext>
            </a:extLst>
          </p:cNvPr>
          <p:cNvSpPr>
            <a:spLocks noGrp="1"/>
          </p:cNvSpPr>
          <p:nvPr>
            <p:ph type="dt" sz="half" idx="10"/>
          </p:nvPr>
        </p:nvSpPr>
        <p:spPr/>
        <p:txBody>
          <a:bodyPr/>
          <a:lstStyle/>
          <a:p>
            <a:fld id="{08D10F32-6A0D-4463-8132-91CC0B5713B0}" type="datetime1">
              <a:rPr lang="en-US" smtClean="0"/>
              <a:t>10/11/2023</a:t>
            </a:fld>
            <a:endParaRPr lang="en-US"/>
          </a:p>
        </p:txBody>
      </p:sp>
      <p:sp>
        <p:nvSpPr>
          <p:cNvPr id="5" name="Footer Placeholder 4">
            <a:extLst>
              <a:ext uri="{FF2B5EF4-FFF2-40B4-BE49-F238E27FC236}">
                <a16:creationId xmlns:a16="http://schemas.microsoft.com/office/drawing/2014/main" id="{77033E5E-D54F-90B1-B3B1-04FE2F79B867}"/>
              </a:ext>
            </a:extLst>
          </p:cNvPr>
          <p:cNvSpPr>
            <a:spLocks noGrp="1"/>
          </p:cNvSpPr>
          <p:nvPr>
            <p:ph type="ftr" sz="quarter" idx="11"/>
          </p:nvPr>
        </p:nvSpPr>
        <p:spPr/>
        <p:txBody>
          <a:bodyPr/>
          <a:lstStyle/>
          <a:p>
            <a:r>
              <a:rPr lang="en-US"/>
              <a:t>Wisconsin Association of Treatment Court Professionals: 2023 Treatment Court Coordinator Conference </a:t>
            </a:r>
          </a:p>
        </p:txBody>
      </p:sp>
      <p:sp>
        <p:nvSpPr>
          <p:cNvPr id="6" name="Slide Number Placeholder 5">
            <a:extLst>
              <a:ext uri="{FF2B5EF4-FFF2-40B4-BE49-F238E27FC236}">
                <a16:creationId xmlns:a16="http://schemas.microsoft.com/office/drawing/2014/main" id="{8A0E932D-D096-1729-D4B4-3A7AE038624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5171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62EC3-0A69-4422-A96E-D2D7F52483A2}" type="datetime1">
              <a:rPr lang="en-US" smtClean="0"/>
              <a:t>10/11/2023</a:t>
            </a:fld>
            <a:endParaRPr lang="en-US" dirty="0"/>
          </a:p>
        </p:txBody>
      </p:sp>
      <p:sp>
        <p:nvSpPr>
          <p:cNvPr id="5" name="Footer Placeholder 4"/>
          <p:cNvSpPr>
            <a:spLocks noGrp="1"/>
          </p:cNvSpPr>
          <p:nvPr>
            <p:ph type="ftr" sz="quarter" idx="11"/>
          </p:nvPr>
        </p:nvSpPr>
        <p:spPr/>
        <p:txBody>
          <a:bodyPr/>
          <a:lstStyle/>
          <a:p>
            <a:r>
              <a:rPr lang="en-US"/>
              <a:t>Wisconsin Association of Treatment Court Professionals: 2023 Treatment Court Coordinator Conference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1464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1EFCF77A-9A03-462E-8F41-6D1E62E6EFC4}" type="datetime1">
              <a:rPr lang="en-US" noProof="0" smtClean="0"/>
              <a:t>10/11/2023</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a:t>Wisconsin Association of Treatment Court Professionals: 2023 Treatment Court Coordinator Conference </a:t>
            </a:r>
            <a:endParaRPr lang="en-US" noProof="0"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45236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ECC0E6BE-A2F6-431B-9858-7B3140815760}" type="datetime1">
              <a:rPr lang="en-US" noProof="0" smtClean="0"/>
              <a:t>10/11/2023</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a:t>Wisconsin Association of Treatment Court Professionals: 2023 Treatment Court Coordinator Conference </a:t>
            </a:r>
            <a:endParaRPr lang="en-US" noProof="0"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111711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4DFC-3779-C108-E5CD-C38BB4156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90DB3E-EAAB-C577-F3D3-53CB1743B9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1FA13-7D0C-2445-13E3-899790B63DB5}"/>
              </a:ext>
            </a:extLst>
          </p:cNvPr>
          <p:cNvSpPr>
            <a:spLocks noGrp="1"/>
          </p:cNvSpPr>
          <p:nvPr>
            <p:ph type="dt" sz="half" idx="10"/>
          </p:nvPr>
        </p:nvSpPr>
        <p:spPr/>
        <p:txBody>
          <a:bodyPr/>
          <a:lstStyle/>
          <a:p>
            <a:fld id="{C0D1EC2A-9E85-4602-8E1C-F5A6233F24FD}" type="datetime1">
              <a:rPr lang="en-US" smtClean="0"/>
              <a:t>10/11/2023</a:t>
            </a:fld>
            <a:endParaRPr lang="en-US" dirty="0"/>
          </a:p>
        </p:txBody>
      </p:sp>
      <p:sp>
        <p:nvSpPr>
          <p:cNvPr id="5" name="Footer Placeholder 4">
            <a:extLst>
              <a:ext uri="{FF2B5EF4-FFF2-40B4-BE49-F238E27FC236}">
                <a16:creationId xmlns:a16="http://schemas.microsoft.com/office/drawing/2014/main" id="{A415D079-7EB9-ABA4-AA94-F1AFD999425B}"/>
              </a:ext>
            </a:extLst>
          </p:cNvPr>
          <p:cNvSpPr>
            <a:spLocks noGrp="1"/>
          </p:cNvSpPr>
          <p:nvPr>
            <p:ph type="ftr" sz="quarter" idx="11"/>
          </p:nvPr>
        </p:nvSpPr>
        <p:spPr/>
        <p:txBody>
          <a:bodyPr/>
          <a:lstStyle/>
          <a:p>
            <a:r>
              <a:rPr lang="en-US"/>
              <a:t>Wisconsin Association of Treatment Court Professionals: 2023 Treatment Court Coordinator Conference </a:t>
            </a:r>
          </a:p>
        </p:txBody>
      </p:sp>
      <p:sp>
        <p:nvSpPr>
          <p:cNvPr id="6" name="Slide Number Placeholder 5">
            <a:extLst>
              <a:ext uri="{FF2B5EF4-FFF2-40B4-BE49-F238E27FC236}">
                <a16:creationId xmlns:a16="http://schemas.microsoft.com/office/drawing/2014/main" id="{1BE64443-B104-C9BD-0CF5-1691E93037B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035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BDC0-470D-A4E9-1DA8-B2CCCB03B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04C5E7-B99F-1FFD-C6C5-3335890A0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8A6844-8142-010E-29A3-636AEB91A2BF}"/>
              </a:ext>
            </a:extLst>
          </p:cNvPr>
          <p:cNvSpPr>
            <a:spLocks noGrp="1"/>
          </p:cNvSpPr>
          <p:nvPr>
            <p:ph type="dt" sz="half" idx="10"/>
          </p:nvPr>
        </p:nvSpPr>
        <p:spPr/>
        <p:txBody>
          <a:bodyPr/>
          <a:lstStyle/>
          <a:p>
            <a:fld id="{D12B8AB9-7156-43C9-B92C-D81A5F7DF371}" type="datetime1">
              <a:rPr lang="en-US" smtClean="0"/>
              <a:t>10/11/2023</a:t>
            </a:fld>
            <a:endParaRPr lang="en-US"/>
          </a:p>
        </p:txBody>
      </p:sp>
      <p:sp>
        <p:nvSpPr>
          <p:cNvPr id="5" name="Footer Placeholder 4">
            <a:extLst>
              <a:ext uri="{FF2B5EF4-FFF2-40B4-BE49-F238E27FC236}">
                <a16:creationId xmlns:a16="http://schemas.microsoft.com/office/drawing/2014/main" id="{E0740725-277A-16E2-594B-A8BEA2F43A88}"/>
              </a:ext>
            </a:extLst>
          </p:cNvPr>
          <p:cNvSpPr>
            <a:spLocks noGrp="1"/>
          </p:cNvSpPr>
          <p:nvPr>
            <p:ph type="ftr" sz="quarter" idx="11"/>
          </p:nvPr>
        </p:nvSpPr>
        <p:spPr/>
        <p:txBody>
          <a:bodyPr/>
          <a:lstStyle/>
          <a:p>
            <a:r>
              <a:rPr lang="en-US"/>
              <a:t>Wisconsin Association of Treatment Court Professionals: 2023 Treatment Court Coordinator Conference </a:t>
            </a:r>
          </a:p>
        </p:txBody>
      </p:sp>
      <p:sp>
        <p:nvSpPr>
          <p:cNvPr id="6" name="Slide Number Placeholder 5">
            <a:extLst>
              <a:ext uri="{FF2B5EF4-FFF2-40B4-BE49-F238E27FC236}">
                <a16:creationId xmlns:a16="http://schemas.microsoft.com/office/drawing/2014/main" id="{59AAB2C0-9FE5-7F32-1E15-60CF773FAB8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3373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9685-C4E5-E6FD-265F-7BA770F82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97F61-7D90-098F-20DA-98479DE4F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5930B0-2680-DF8E-FCB3-FE50B673B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DDC069-22E9-457C-FB23-07346CD26C52}"/>
              </a:ext>
            </a:extLst>
          </p:cNvPr>
          <p:cNvSpPr>
            <a:spLocks noGrp="1"/>
          </p:cNvSpPr>
          <p:nvPr>
            <p:ph type="dt" sz="half" idx="10"/>
          </p:nvPr>
        </p:nvSpPr>
        <p:spPr/>
        <p:txBody>
          <a:bodyPr/>
          <a:lstStyle/>
          <a:p>
            <a:fld id="{79C0A2C5-BE42-4B43-B062-EFC72DE9C394}" type="datetime1">
              <a:rPr lang="en-US" smtClean="0"/>
              <a:t>10/11/2023</a:t>
            </a:fld>
            <a:endParaRPr lang="en-US"/>
          </a:p>
        </p:txBody>
      </p:sp>
      <p:sp>
        <p:nvSpPr>
          <p:cNvPr id="6" name="Footer Placeholder 5">
            <a:extLst>
              <a:ext uri="{FF2B5EF4-FFF2-40B4-BE49-F238E27FC236}">
                <a16:creationId xmlns:a16="http://schemas.microsoft.com/office/drawing/2014/main" id="{9B54C932-B30B-4C05-B097-E76FA29EBF1A}"/>
              </a:ext>
            </a:extLst>
          </p:cNvPr>
          <p:cNvSpPr>
            <a:spLocks noGrp="1"/>
          </p:cNvSpPr>
          <p:nvPr>
            <p:ph type="ftr" sz="quarter" idx="11"/>
          </p:nvPr>
        </p:nvSpPr>
        <p:spPr/>
        <p:txBody>
          <a:bodyPr/>
          <a:lstStyle/>
          <a:p>
            <a:r>
              <a:rPr lang="en-US"/>
              <a:t>Wisconsin Association of Treatment Court Professionals: 2023 Treatment Court Coordinator Conference </a:t>
            </a:r>
          </a:p>
        </p:txBody>
      </p:sp>
      <p:sp>
        <p:nvSpPr>
          <p:cNvPr id="7" name="Slide Number Placeholder 6">
            <a:extLst>
              <a:ext uri="{FF2B5EF4-FFF2-40B4-BE49-F238E27FC236}">
                <a16:creationId xmlns:a16="http://schemas.microsoft.com/office/drawing/2014/main" id="{B9DD82A5-4036-CA18-07CF-BA30D96D3CC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4720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CEA5-9B4E-BBE7-01AF-249CF483BC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A0D75C-3A54-5EDD-9EAB-07BF95D2F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DD4705-199A-AC68-A417-70AAAD84F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A26F8-8EFD-1753-FDAA-C4E501B797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55F31-8009-3773-E911-AA0B9104F3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8725FD-DBD8-6F7B-7E8B-A9D6E5C107D3}"/>
              </a:ext>
            </a:extLst>
          </p:cNvPr>
          <p:cNvSpPr>
            <a:spLocks noGrp="1"/>
          </p:cNvSpPr>
          <p:nvPr>
            <p:ph type="dt" sz="half" idx="10"/>
          </p:nvPr>
        </p:nvSpPr>
        <p:spPr/>
        <p:txBody>
          <a:bodyPr/>
          <a:lstStyle/>
          <a:p>
            <a:fld id="{3E264983-82F3-44D5-9DAB-430CFF42D76C}" type="datetime1">
              <a:rPr lang="en-US" smtClean="0"/>
              <a:t>10/11/2023</a:t>
            </a:fld>
            <a:endParaRPr lang="en-US" dirty="0"/>
          </a:p>
        </p:txBody>
      </p:sp>
      <p:sp>
        <p:nvSpPr>
          <p:cNvPr id="8" name="Footer Placeholder 7">
            <a:extLst>
              <a:ext uri="{FF2B5EF4-FFF2-40B4-BE49-F238E27FC236}">
                <a16:creationId xmlns:a16="http://schemas.microsoft.com/office/drawing/2014/main" id="{9F1F61B9-ED22-E434-2E37-6839A53F938D}"/>
              </a:ext>
            </a:extLst>
          </p:cNvPr>
          <p:cNvSpPr>
            <a:spLocks noGrp="1"/>
          </p:cNvSpPr>
          <p:nvPr>
            <p:ph type="ftr" sz="quarter" idx="11"/>
          </p:nvPr>
        </p:nvSpPr>
        <p:spPr/>
        <p:txBody>
          <a:bodyPr/>
          <a:lstStyle/>
          <a:p>
            <a:r>
              <a:rPr lang="en-US"/>
              <a:t>Wisconsin Association of Treatment Court Professionals: 2023 Treatment Court Coordinator Conference </a:t>
            </a:r>
            <a:endParaRPr lang="en-US" dirty="0"/>
          </a:p>
        </p:txBody>
      </p:sp>
      <p:sp>
        <p:nvSpPr>
          <p:cNvPr id="9" name="Slide Number Placeholder 8">
            <a:extLst>
              <a:ext uri="{FF2B5EF4-FFF2-40B4-BE49-F238E27FC236}">
                <a16:creationId xmlns:a16="http://schemas.microsoft.com/office/drawing/2014/main" id="{830940C4-CA71-C337-7BE4-967DF47EF278}"/>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4180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00AB-BC19-5A58-F522-E411D72542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A17F6-96D0-4A66-C50E-5B35C4D2BF66}"/>
              </a:ext>
            </a:extLst>
          </p:cNvPr>
          <p:cNvSpPr>
            <a:spLocks noGrp="1"/>
          </p:cNvSpPr>
          <p:nvPr>
            <p:ph type="dt" sz="half" idx="10"/>
          </p:nvPr>
        </p:nvSpPr>
        <p:spPr/>
        <p:txBody>
          <a:bodyPr/>
          <a:lstStyle/>
          <a:p>
            <a:fld id="{247E2C25-5E96-48A9-8D4D-C6942DAEB121}" type="datetime1">
              <a:rPr lang="en-US" smtClean="0"/>
              <a:t>10/11/2023</a:t>
            </a:fld>
            <a:endParaRPr lang="en-US"/>
          </a:p>
        </p:txBody>
      </p:sp>
      <p:sp>
        <p:nvSpPr>
          <p:cNvPr id="4" name="Footer Placeholder 3">
            <a:extLst>
              <a:ext uri="{FF2B5EF4-FFF2-40B4-BE49-F238E27FC236}">
                <a16:creationId xmlns:a16="http://schemas.microsoft.com/office/drawing/2014/main" id="{90F6CF3F-880A-38A3-0E05-0711966B02AD}"/>
              </a:ext>
            </a:extLst>
          </p:cNvPr>
          <p:cNvSpPr>
            <a:spLocks noGrp="1"/>
          </p:cNvSpPr>
          <p:nvPr>
            <p:ph type="ftr" sz="quarter" idx="11"/>
          </p:nvPr>
        </p:nvSpPr>
        <p:spPr/>
        <p:txBody>
          <a:bodyPr/>
          <a:lstStyle/>
          <a:p>
            <a:r>
              <a:rPr lang="en-US"/>
              <a:t>Wisconsin Association of Treatment Court Professionals: 2023 Treatment Court Coordinator Conference </a:t>
            </a:r>
          </a:p>
        </p:txBody>
      </p:sp>
      <p:sp>
        <p:nvSpPr>
          <p:cNvPr id="5" name="Slide Number Placeholder 4">
            <a:extLst>
              <a:ext uri="{FF2B5EF4-FFF2-40B4-BE49-F238E27FC236}">
                <a16:creationId xmlns:a16="http://schemas.microsoft.com/office/drawing/2014/main" id="{99D33A84-D65C-09F2-426A-4925077CC05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5805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D5AF9E-B612-49BB-AE8C-78A6538F6207}"/>
              </a:ext>
            </a:extLst>
          </p:cNvPr>
          <p:cNvSpPr>
            <a:spLocks noGrp="1"/>
          </p:cNvSpPr>
          <p:nvPr>
            <p:ph type="dt" sz="half" idx="10"/>
          </p:nvPr>
        </p:nvSpPr>
        <p:spPr/>
        <p:txBody>
          <a:bodyPr/>
          <a:lstStyle/>
          <a:p>
            <a:fld id="{3B32662E-D6B1-4C93-80CF-B625A7CC173C}" type="datetime1">
              <a:rPr lang="en-US" smtClean="0"/>
              <a:t>10/11/2023</a:t>
            </a:fld>
            <a:endParaRPr lang="en-US"/>
          </a:p>
        </p:txBody>
      </p:sp>
      <p:sp>
        <p:nvSpPr>
          <p:cNvPr id="3" name="Footer Placeholder 2">
            <a:extLst>
              <a:ext uri="{FF2B5EF4-FFF2-40B4-BE49-F238E27FC236}">
                <a16:creationId xmlns:a16="http://schemas.microsoft.com/office/drawing/2014/main" id="{96FD7107-8E33-7F4B-08B2-CF44ED5EEE05}"/>
              </a:ext>
            </a:extLst>
          </p:cNvPr>
          <p:cNvSpPr>
            <a:spLocks noGrp="1"/>
          </p:cNvSpPr>
          <p:nvPr>
            <p:ph type="ftr" sz="quarter" idx="11"/>
          </p:nvPr>
        </p:nvSpPr>
        <p:spPr/>
        <p:txBody>
          <a:bodyPr/>
          <a:lstStyle/>
          <a:p>
            <a:r>
              <a:rPr lang="en-US"/>
              <a:t>Wisconsin Association of Treatment Court Professionals: 2023 Treatment Court Coordinator Conference </a:t>
            </a:r>
          </a:p>
        </p:txBody>
      </p:sp>
      <p:sp>
        <p:nvSpPr>
          <p:cNvPr id="4" name="Slide Number Placeholder 3">
            <a:extLst>
              <a:ext uri="{FF2B5EF4-FFF2-40B4-BE49-F238E27FC236}">
                <a16:creationId xmlns:a16="http://schemas.microsoft.com/office/drawing/2014/main" id="{7F5B4697-37B3-66CD-907F-C7532BBBE1F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7034324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9B2E-1FE2-E51C-ECC9-E441A4A33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A2757B-AFB7-C9C1-FD57-CB2A42BD9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253C8B-2243-60BC-9140-3C4E38725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85686-1D88-7F57-8191-351B77193BFA}"/>
              </a:ext>
            </a:extLst>
          </p:cNvPr>
          <p:cNvSpPr>
            <a:spLocks noGrp="1"/>
          </p:cNvSpPr>
          <p:nvPr>
            <p:ph type="dt" sz="half" idx="10"/>
          </p:nvPr>
        </p:nvSpPr>
        <p:spPr/>
        <p:txBody>
          <a:bodyPr/>
          <a:lstStyle/>
          <a:p>
            <a:fld id="{6FFF8DD3-D8F5-409F-8BD9-907A6726E89A}" type="datetime1">
              <a:rPr lang="en-US" smtClean="0"/>
              <a:t>10/11/2023</a:t>
            </a:fld>
            <a:endParaRPr lang="en-US"/>
          </a:p>
        </p:txBody>
      </p:sp>
      <p:sp>
        <p:nvSpPr>
          <p:cNvPr id="6" name="Footer Placeholder 5">
            <a:extLst>
              <a:ext uri="{FF2B5EF4-FFF2-40B4-BE49-F238E27FC236}">
                <a16:creationId xmlns:a16="http://schemas.microsoft.com/office/drawing/2014/main" id="{1B2CF400-1A2C-0940-0BCD-DABDF41AA9FB}"/>
              </a:ext>
            </a:extLst>
          </p:cNvPr>
          <p:cNvSpPr>
            <a:spLocks noGrp="1"/>
          </p:cNvSpPr>
          <p:nvPr>
            <p:ph type="ftr" sz="quarter" idx="11"/>
          </p:nvPr>
        </p:nvSpPr>
        <p:spPr/>
        <p:txBody>
          <a:bodyPr/>
          <a:lstStyle/>
          <a:p>
            <a:r>
              <a:rPr lang="en-US"/>
              <a:t>Wisconsin Association of Treatment Court Professionals: 2023 Treatment Court Coordinator Conference </a:t>
            </a:r>
          </a:p>
        </p:txBody>
      </p:sp>
      <p:sp>
        <p:nvSpPr>
          <p:cNvPr id="7" name="Slide Number Placeholder 6">
            <a:extLst>
              <a:ext uri="{FF2B5EF4-FFF2-40B4-BE49-F238E27FC236}">
                <a16:creationId xmlns:a16="http://schemas.microsoft.com/office/drawing/2014/main" id="{87400BD2-C90D-186A-6A70-746CEFC15CE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29692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0901-0067-B887-13AF-3393F94B7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00494A-352A-FB91-B7E7-8C976288C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5CD75E-35FB-BA99-2921-51E72A031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1105A-D42A-3CF2-E6E0-374489B7F9B7}"/>
              </a:ext>
            </a:extLst>
          </p:cNvPr>
          <p:cNvSpPr>
            <a:spLocks noGrp="1"/>
          </p:cNvSpPr>
          <p:nvPr>
            <p:ph type="dt" sz="half" idx="10"/>
          </p:nvPr>
        </p:nvSpPr>
        <p:spPr/>
        <p:txBody>
          <a:bodyPr/>
          <a:lstStyle/>
          <a:p>
            <a:fld id="{27D4F8BE-2E59-4F3C-9E27-23520C0EC1EC}" type="datetime1">
              <a:rPr lang="en-US" smtClean="0"/>
              <a:t>10/11/2023</a:t>
            </a:fld>
            <a:endParaRPr lang="en-US" dirty="0"/>
          </a:p>
        </p:txBody>
      </p:sp>
      <p:sp>
        <p:nvSpPr>
          <p:cNvPr id="6" name="Footer Placeholder 5">
            <a:extLst>
              <a:ext uri="{FF2B5EF4-FFF2-40B4-BE49-F238E27FC236}">
                <a16:creationId xmlns:a16="http://schemas.microsoft.com/office/drawing/2014/main" id="{248017FD-38E6-A2BC-1D7D-BCDA9EC49F94}"/>
              </a:ext>
            </a:extLst>
          </p:cNvPr>
          <p:cNvSpPr>
            <a:spLocks noGrp="1"/>
          </p:cNvSpPr>
          <p:nvPr>
            <p:ph type="ftr" sz="quarter" idx="11"/>
          </p:nvPr>
        </p:nvSpPr>
        <p:spPr/>
        <p:txBody>
          <a:bodyPr/>
          <a:lstStyle/>
          <a:p>
            <a:r>
              <a:rPr lang="en-US"/>
              <a:t>Wisconsin Association of Treatment Court Professionals: 2023 Treatment Court Coordinator Conference </a:t>
            </a:r>
            <a:endParaRPr lang="en-US" dirty="0"/>
          </a:p>
        </p:txBody>
      </p:sp>
      <p:sp>
        <p:nvSpPr>
          <p:cNvPr id="7" name="Slide Number Placeholder 6">
            <a:extLst>
              <a:ext uri="{FF2B5EF4-FFF2-40B4-BE49-F238E27FC236}">
                <a16:creationId xmlns:a16="http://schemas.microsoft.com/office/drawing/2014/main" id="{AC858828-CAB2-1086-4BFB-DBB7B1B9CBE5}"/>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38010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87FDE-EC44-FADC-5293-969D416DF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FF7147-130E-0E9D-96A4-C456EEBA9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DA821-9C8D-820B-643C-4BBB58AA1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DAAB0-7C64-4CBC-B87D-4DB32AC2FF48}" type="datetime1">
              <a:rPr lang="en-US" smtClean="0"/>
              <a:t>10/11/2023</a:t>
            </a:fld>
            <a:endParaRPr lang="en-US" dirty="0"/>
          </a:p>
        </p:txBody>
      </p:sp>
      <p:sp>
        <p:nvSpPr>
          <p:cNvPr id="5" name="Footer Placeholder 4">
            <a:extLst>
              <a:ext uri="{FF2B5EF4-FFF2-40B4-BE49-F238E27FC236}">
                <a16:creationId xmlns:a16="http://schemas.microsoft.com/office/drawing/2014/main" id="{79E878F1-B6F3-A1DD-C728-9EE97A1F9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Wisconsin Association of Treatment Court Professionals: 2023 Treatment Court Coordinator Conference </a:t>
            </a:r>
            <a:endParaRPr lang="en-US" dirty="0"/>
          </a:p>
        </p:txBody>
      </p:sp>
      <p:sp>
        <p:nvSpPr>
          <p:cNvPr id="6" name="Slide Number Placeholder 5">
            <a:extLst>
              <a:ext uri="{FF2B5EF4-FFF2-40B4-BE49-F238E27FC236}">
                <a16:creationId xmlns:a16="http://schemas.microsoft.com/office/drawing/2014/main" id="{F85CBB09-C77B-F69F-7D1E-EEA92E281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44857375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41" r:id="rId12"/>
    <p:sldLayoutId id="2147483691" r:id="rId13"/>
    <p:sldLayoutId id="2147483687"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kkipp@uwsp.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socialworkers.org/About/Ethics/Code-of-Ethics/Code-of-Ethics-English" TargetMode="External"/><Relationship Id="rId2" Type="http://schemas.openxmlformats.org/officeDocument/2006/relationships/hyperlink" Target="https://www.nadcp.org/wp-content/uploads/2022/05/Adult-Drug-Court-Best-Practice-Standards-Volume-2-Text-Revision-December-2018-corrected-May-2022.pdf" TargetMode="External"/><Relationship Id="rId1" Type="http://schemas.openxmlformats.org/officeDocument/2006/relationships/slideLayout" Target="../slideLayouts/slideLayout2.xml"/><Relationship Id="rId6" Type="http://schemas.openxmlformats.org/officeDocument/2006/relationships/hyperlink" Target="https://www.socialworktoday.com/archive/081617.shtml" TargetMode="External"/><Relationship Id="rId5" Type="http://schemas.openxmlformats.org/officeDocument/2006/relationships/hyperlink" Target="https://www.socialworktoday.com/news/eoe_011515.shtml" TargetMode="External"/><Relationship Id="rId4" Type="http://schemas.openxmlformats.org/officeDocument/2006/relationships/hyperlink" Target="https://www.ncsbn.org/public-files/ProfessionalBoundaries_Complete.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descr="Hands holding each other's wrists and interlinked to form a circle">
            <a:extLst>
              <a:ext uri="{FF2B5EF4-FFF2-40B4-BE49-F238E27FC236}">
                <a16:creationId xmlns:a16="http://schemas.microsoft.com/office/drawing/2014/main" id="{A071E242-9A72-5BA9-B40B-D2D6656BB008}"/>
              </a:ext>
            </a:extLst>
          </p:cNvPr>
          <p:cNvPicPr>
            <a:picLocks noChangeAspect="1"/>
          </p:cNvPicPr>
          <p:nvPr/>
        </p:nvPicPr>
        <p:blipFill rotWithShape="1">
          <a:blip r:embed="rId2">
            <a:alphaModFix amt="50000"/>
          </a:blip>
          <a:srcRect r="-1" b="15708"/>
          <a:stretch/>
        </p:blipFill>
        <p:spPr>
          <a:xfrm>
            <a:off x="20" y="10"/>
            <a:ext cx="12188930" cy="6857990"/>
          </a:xfrm>
          <a:prstGeom prst="rect">
            <a:avLst/>
          </a:prstGeom>
        </p:spPr>
      </p:pic>
      <p:sp>
        <p:nvSpPr>
          <p:cNvPr id="2" name="Title 1">
            <a:extLst>
              <a:ext uri="{FF2B5EF4-FFF2-40B4-BE49-F238E27FC236}">
                <a16:creationId xmlns:a16="http://schemas.microsoft.com/office/drawing/2014/main" id="{5AE55A0D-BB4F-912F-E053-EAEE4CC502A9}"/>
              </a:ext>
            </a:extLst>
          </p:cNvPr>
          <p:cNvSpPr>
            <a:spLocks noGrp="1"/>
          </p:cNvSpPr>
          <p:nvPr>
            <p:ph type="ctrTitle"/>
          </p:nvPr>
        </p:nvSpPr>
        <p:spPr>
          <a:xfrm>
            <a:off x="1524000" y="722376"/>
            <a:ext cx="9144000" cy="3463227"/>
          </a:xfrm>
        </p:spPr>
        <p:txBody>
          <a:bodyPr vert="horz" lIns="91440" tIns="45720" rIns="91440" bIns="45720" rtlCol="0">
            <a:normAutofit fontScale="90000"/>
          </a:bodyPr>
          <a:lstStyle/>
          <a:p>
            <a:r>
              <a:rPr lang="en-US" sz="6600" b="1" dirty="0">
                <a:solidFill>
                  <a:srgbClr val="FFFFFF"/>
                </a:solidFill>
                <a:latin typeface="Amasis MT Pro Black" panose="02040A04050005020304" pitchFamily="18" charset="0"/>
              </a:rPr>
              <a:t>Boundaries &amp; Dual Relationships </a:t>
            </a:r>
            <a:r>
              <a:rPr lang="en-US" sz="6600" b="1" i="0" dirty="0">
                <a:solidFill>
                  <a:srgbClr val="FFFFFF"/>
                </a:solidFill>
                <a:latin typeface="Amasis MT Pro Black" panose="02040A04050005020304" pitchFamily="18" charset="0"/>
              </a:rPr>
              <a:t>Treatment Court Team Members</a:t>
            </a:r>
            <a:endParaRPr lang="en-US" sz="6600" dirty="0">
              <a:solidFill>
                <a:srgbClr val="FFFFFF"/>
              </a:solidFill>
              <a:latin typeface="Amasis MT Pro Black" panose="02040A04050005020304" pitchFamily="18" charset="0"/>
            </a:endParaRPr>
          </a:p>
        </p:txBody>
      </p:sp>
      <p:sp>
        <p:nvSpPr>
          <p:cNvPr id="3" name="Subtitle 2">
            <a:extLst>
              <a:ext uri="{FF2B5EF4-FFF2-40B4-BE49-F238E27FC236}">
                <a16:creationId xmlns:a16="http://schemas.microsoft.com/office/drawing/2014/main" id="{6427526F-3BC6-4F04-7402-C74002A5B975}"/>
              </a:ext>
            </a:extLst>
          </p:cNvPr>
          <p:cNvSpPr>
            <a:spLocks noGrp="1"/>
          </p:cNvSpPr>
          <p:nvPr>
            <p:ph type="subTitle" idx="1"/>
          </p:nvPr>
        </p:nvSpPr>
        <p:spPr>
          <a:xfrm>
            <a:off x="1527048" y="4599432"/>
            <a:ext cx="9144000" cy="1536192"/>
          </a:xfrm>
        </p:spPr>
        <p:txBody>
          <a:bodyPr vert="horz" lIns="91440" tIns="45720" rIns="91440" bIns="45720" rtlCol="0">
            <a:normAutofit/>
          </a:bodyPr>
          <a:lstStyle/>
          <a:p>
            <a:r>
              <a:rPr lang="en-US" b="1" dirty="0">
                <a:solidFill>
                  <a:srgbClr val="FFFFFF"/>
                </a:solidFill>
                <a:latin typeface="Amasis MT Pro Black" panose="02040A04050005020304" pitchFamily="18" charset="0"/>
              </a:rPr>
              <a:t>Kate Ann Kipp, MSSW, APSW</a:t>
            </a:r>
          </a:p>
          <a:p>
            <a:r>
              <a:rPr lang="en-US" b="1" dirty="0">
                <a:solidFill>
                  <a:srgbClr val="FFFFFF"/>
                </a:solidFill>
                <a:latin typeface="Amasis MT Pro Black" panose="02040A04050005020304" pitchFamily="18" charset="0"/>
              </a:rPr>
              <a:t>2023 Coordinator Conference</a:t>
            </a:r>
          </a:p>
          <a:p>
            <a:r>
              <a:rPr lang="en-US" b="1" dirty="0">
                <a:solidFill>
                  <a:srgbClr val="FFFFFF"/>
                </a:solidFill>
                <a:latin typeface="Amasis MT Pro Black" panose="02040A04050005020304" pitchFamily="18" charset="0"/>
              </a:rPr>
              <a:t>WATCP</a:t>
            </a:r>
          </a:p>
        </p:txBody>
      </p:sp>
      <p:sp>
        <p:nvSpPr>
          <p:cNvPr id="14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2986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6272-C1A0-4700-A2CB-3A1DB9A8AD3B}"/>
              </a:ext>
            </a:extLst>
          </p:cNvPr>
          <p:cNvSpPr>
            <a:spLocks noGrp="1"/>
          </p:cNvSpPr>
          <p:nvPr>
            <p:ph type="title"/>
          </p:nvPr>
        </p:nvSpPr>
        <p:spPr>
          <a:xfrm>
            <a:off x="4965430" y="629268"/>
            <a:ext cx="6586491" cy="1286160"/>
          </a:xfrm>
        </p:spPr>
        <p:txBody>
          <a:bodyPr anchor="b">
            <a:normAutofit/>
          </a:bodyPr>
          <a:lstStyle/>
          <a:p>
            <a:r>
              <a:rPr lang="en-US" b="1"/>
              <a:t>Other Boundary Issues</a:t>
            </a:r>
          </a:p>
        </p:txBody>
      </p:sp>
      <p:sp>
        <p:nvSpPr>
          <p:cNvPr id="3" name="Content Placeholder 2">
            <a:extLst>
              <a:ext uri="{FF2B5EF4-FFF2-40B4-BE49-F238E27FC236}">
                <a16:creationId xmlns:a16="http://schemas.microsoft.com/office/drawing/2014/main" id="{CF6B79DC-55DC-42AD-98A1-C5A511A240B4}"/>
              </a:ext>
            </a:extLst>
          </p:cNvPr>
          <p:cNvSpPr>
            <a:spLocks noGrp="1"/>
          </p:cNvSpPr>
          <p:nvPr>
            <p:ph idx="1"/>
          </p:nvPr>
        </p:nvSpPr>
        <p:spPr>
          <a:xfrm>
            <a:off x="4965431" y="2438400"/>
            <a:ext cx="6586489" cy="3785419"/>
          </a:xfrm>
        </p:spPr>
        <p:txBody>
          <a:bodyPr>
            <a:normAutofit lnSpcReduction="10000"/>
          </a:bodyPr>
          <a:lstStyle/>
          <a:p>
            <a:pPr>
              <a:buClr>
                <a:srgbClr val="1DDCFF"/>
              </a:buClr>
            </a:pPr>
            <a:r>
              <a:rPr lang="en-US" sz="2000" b="1" dirty="0"/>
              <a:t>Overfamiliarity</a:t>
            </a:r>
          </a:p>
          <a:p>
            <a:pPr lvl="1">
              <a:buClr>
                <a:srgbClr val="1DDCFF"/>
              </a:buClr>
            </a:pPr>
            <a:r>
              <a:rPr lang="en-US" sz="2000" dirty="0"/>
              <a:t>Discussions of topics unrelated to services</a:t>
            </a:r>
          </a:p>
          <a:p>
            <a:pPr>
              <a:buClr>
                <a:srgbClr val="1DDCFF"/>
              </a:buClr>
            </a:pPr>
            <a:r>
              <a:rPr lang="en-US" sz="2000" b="1" dirty="0"/>
              <a:t>Personal Gain</a:t>
            </a:r>
          </a:p>
          <a:p>
            <a:pPr lvl="1">
              <a:buClr>
                <a:srgbClr val="1DDCFF"/>
              </a:buClr>
            </a:pPr>
            <a:r>
              <a:rPr lang="en-US" sz="2000" dirty="0"/>
              <a:t>Taking advantage of a professional relationship</a:t>
            </a:r>
          </a:p>
          <a:p>
            <a:pPr lvl="1">
              <a:buClr>
                <a:srgbClr val="1DDCFF"/>
              </a:buClr>
            </a:pPr>
            <a:r>
              <a:rPr lang="en-US" sz="2000" dirty="0"/>
              <a:t>Conflicts of interest</a:t>
            </a:r>
          </a:p>
          <a:p>
            <a:pPr>
              <a:buClr>
                <a:srgbClr val="1DDCFF"/>
              </a:buClr>
            </a:pPr>
            <a:r>
              <a:rPr lang="en-US" sz="2000" b="1" dirty="0"/>
              <a:t>Gift Giving</a:t>
            </a:r>
          </a:p>
          <a:p>
            <a:pPr lvl="1">
              <a:buClr>
                <a:srgbClr val="1DDCFF"/>
              </a:buClr>
            </a:pPr>
            <a:r>
              <a:rPr lang="en-US" sz="2000" dirty="0"/>
              <a:t>Giving or accepting goods and services</a:t>
            </a:r>
          </a:p>
          <a:p>
            <a:pPr>
              <a:buClr>
                <a:srgbClr val="1DDCFF"/>
              </a:buClr>
            </a:pPr>
            <a:r>
              <a:rPr lang="en-US" sz="2000" b="1" dirty="0"/>
              <a:t>Providing Services to Family and Friends</a:t>
            </a:r>
          </a:p>
          <a:p>
            <a:pPr>
              <a:buClr>
                <a:srgbClr val="1DDCFF"/>
              </a:buClr>
            </a:pPr>
            <a:r>
              <a:rPr lang="en-US" sz="2000" b="1" dirty="0"/>
              <a:t>Social Contact</a:t>
            </a:r>
          </a:p>
          <a:p>
            <a:pPr lvl="1">
              <a:buClr>
                <a:srgbClr val="1DDCFF"/>
              </a:buClr>
            </a:pPr>
            <a:r>
              <a:rPr lang="en-US" sz="2000" dirty="0"/>
              <a:t>Contact with participants outside professional relationship</a:t>
            </a:r>
          </a:p>
          <a:p>
            <a:pPr marL="0" indent="0">
              <a:buClr>
                <a:srgbClr val="1DDCFF"/>
              </a:buClr>
              <a:buNone/>
            </a:pPr>
            <a:endParaRPr lang="en-US" sz="2000" dirty="0"/>
          </a:p>
        </p:txBody>
      </p:sp>
      <p:pic>
        <p:nvPicPr>
          <p:cNvPr id="53" name="Picture 52" descr="Colourful strings being woven togehter">
            <a:extLst>
              <a:ext uri="{FF2B5EF4-FFF2-40B4-BE49-F238E27FC236}">
                <a16:creationId xmlns:a16="http://schemas.microsoft.com/office/drawing/2014/main" id="{CE238764-E924-3079-64C6-00E6FE425D1C}"/>
              </a:ext>
            </a:extLst>
          </p:cNvPr>
          <p:cNvPicPr>
            <a:picLocks noChangeAspect="1"/>
          </p:cNvPicPr>
          <p:nvPr/>
        </p:nvPicPr>
        <p:blipFill rotWithShape="1">
          <a:blip r:embed="rId2"/>
          <a:srcRect l="37144" r="17737" b="-1"/>
          <a:stretch/>
        </p:blipFill>
        <p:spPr>
          <a:xfrm>
            <a:off x="20" y="10"/>
            <a:ext cx="4635571" cy="6857990"/>
          </a:xfrm>
          <a:prstGeom prst="rect">
            <a:avLst/>
          </a:prstGeom>
          <a:effectLst/>
        </p:spPr>
      </p:pic>
      <p:cxnSp>
        <p:nvCxnSpPr>
          <p:cNvPr id="57" name="Straight Connector 5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A419"/>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10BC1FB5-8A2E-45A8-9FDD-98BE79AB4CA1}"/>
              </a:ext>
            </a:extLst>
          </p:cNvPr>
          <p:cNvSpPr>
            <a:spLocks noGrp="1"/>
          </p:cNvSpPr>
          <p:nvPr>
            <p:ph type="ftr" sz="quarter" idx="11"/>
          </p:nvPr>
        </p:nvSpPr>
        <p:spPr>
          <a:xfrm>
            <a:off x="4965430" y="6356350"/>
            <a:ext cx="4139134" cy="365125"/>
          </a:xfrm>
        </p:spPr>
        <p:txBody>
          <a:bodyPr>
            <a:normAutofit/>
          </a:bodyPr>
          <a:lstStyle/>
          <a:p>
            <a:pPr algn="l">
              <a:lnSpc>
                <a:spcPct val="90000"/>
              </a:lnSpc>
              <a:spcAft>
                <a:spcPts val="600"/>
              </a:spcAft>
            </a:pPr>
            <a:r>
              <a:rPr lang="en-US" sz="900"/>
              <a:t>Wisconsin Association of Treatment Court Professionals: 2023 Treatment Court Coordinator Conference </a:t>
            </a:r>
          </a:p>
        </p:txBody>
      </p:sp>
    </p:spTree>
    <p:extLst>
      <p:ext uri="{BB962C8B-B14F-4D97-AF65-F5344CB8AC3E}">
        <p14:creationId xmlns:p14="http://schemas.microsoft.com/office/powerpoint/2010/main" val="391344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E0D60F-6864-BF0E-661C-339A55106E8A}"/>
              </a:ext>
            </a:extLst>
          </p:cNvPr>
          <p:cNvPicPr>
            <a:picLocks noChangeAspect="1"/>
          </p:cNvPicPr>
          <p:nvPr/>
        </p:nvPicPr>
        <p:blipFill rotWithShape="1">
          <a:blip r:embed="rId2">
            <a:duotone>
              <a:schemeClr val="bg2">
                <a:shade val="45000"/>
                <a:satMod val="135000"/>
              </a:schemeClr>
              <a:prstClr val="white"/>
            </a:duotone>
          </a:blip>
          <a:srcRect l="6325" r="12341" b="-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A2E11-A450-4D9B-A7E0-5E82311AD725}"/>
              </a:ext>
            </a:extLst>
          </p:cNvPr>
          <p:cNvSpPr>
            <a:spLocks noGrp="1"/>
          </p:cNvSpPr>
          <p:nvPr>
            <p:ph type="title"/>
          </p:nvPr>
        </p:nvSpPr>
        <p:spPr>
          <a:xfrm>
            <a:off x="838200" y="365125"/>
            <a:ext cx="10515600" cy="1325563"/>
          </a:xfrm>
        </p:spPr>
        <p:txBody>
          <a:bodyPr>
            <a:normAutofit/>
          </a:bodyPr>
          <a:lstStyle/>
          <a:p>
            <a:r>
              <a:rPr lang="en-US" dirty="0"/>
              <a:t>Boundaries &amp; Self-Disclosure</a:t>
            </a:r>
          </a:p>
        </p:txBody>
      </p:sp>
      <p:sp>
        <p:nvSpPr>
          <p:cNvPr id="6" name="Footer Placeholder 5">
            <a:extLst>
              <a:ext uri="{FF2B5EF4-FFF2-40B4-BE49-F238E27FC236}">
                <a16:creationId xmlns:a16="http://schemas.microsoft.com/office/drawing/2014/main" id="{B2B12DD3-0106-4C5E-B7D4-26EB3910B4FE}"/>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a:t>Wisconsin Association of Treatment Court Professionals: 2023 Treatment Court Coordinator Conference </a:t>
            </a:r>
          </a:p>
        </p:txBody>
      </p:sp>
      <p:graphicFrame>
        <p:nvGraphicFramePr>
          <p:cNvPr id="5" name="Content Placeholder 2">
            <a:extLst>
              <a:ext uri="{FF2B5EF4-FFF2-40B4-BE49-F238E27FC236}">
                <a16:creationId xmlns:a16="http://schemas.microsoft.com/office/drawing/2014/main" id="{C584D05D-61D8-451B-AFFB-54BA6E281155}"/>
              </a:ext>
            </a:extLst>
          </p:cNvPr>
          <p:cNvGraphicFramePr>
            <a:graphicFrameLocks noGrp="1"/>
          </p:cNvGraphicFramePr>
          <p:nvPr>
            <p:ph idx="1"/>
            <p:extLst>
              <p:ext uri="{D42A27DB-BD31-4B8C-83A1-F6EECF244321}">
                <p14:modId xmlns:p14="http://schemas.microsoft.com/office/powerpoint/2010/main" val="34339278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745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C31D4-AFE2-45DE-952C-2CCA654C04D9}"/>
              </a:ext>
            </a:extLst>
          </p:cNvPr>
          <p:cNvSpPr>
            <a:spLocks noGrp="1"/>
          </p:cNvSpPr>
          <p:nvPr>
            <p:ph type="title"/>
          </p:nvPr>
        </p:nvSpPr>
        <p:spPr>
          <a:xfrm>
            <a:off x="838200" y="557188"/>
            <a:ext cx="10515600" cy="1133499"/>
          </a:xfrm>
        </p:spPr>
        <p:txBody>
          <a:bodyPr>
            <a:normAutofit/>
          </a:bodyPr>
          <a:lstStyle/>
          <a:p>
            <a:pPr algn="ctr"/>
            <a:r>
              <a:rPr lang="en-US" sz="5200" b="1"/>
              <a:t>Consequences of Boundary Violations</a:t>
            </a:r>
          </a:p>
        </p:txBody>
      </p:sp>
      <p:sp>
        <p:nvSpPr>
          <p:cNvPr id="4" name="Footer Placeholder 3">
            <a:extLst>
              <a:ext uri="{FF2B5EF4-FFF2-40B4-BE49-F238E27FC236}">
                <a16:creationId xmlns:a16="http://schemas.microsoft.com/office/drawing/2014/main" id="{6A625295-3129-4957-A4BB-B5B257C92509}"/>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a:t>Wisconsin Association of Treatment Court Professionals: 2023 Treatment Court Coordinator Conference </a:t>
            </a:r>
          </a:p>
        </p:txBody>
      </p:sp>
      <p:graphicFrame>
        <p:nvGraphicFramePr>
          <p:cNvPr id="5" name="Content Placeholder 2">
            <a:extLst>
              <a:ext uri="{FF2B5EF4-FFF2-40B4-BE49-F238E27FC236}">
                <a16:creationId xmlns:a16="http://schemas.microsoft.com/office/drawing/2014/main" id="{6632A7B1-1892-4AA5-BD3B-B3309D39BE57}"/>
              </a:ext>
            </a:extLst>
          </p:cNvPr>
          <p:cNvGraphicFramePr>
            <a:graphicFrameLocks noGrp="1"/>
          </p:cNvGraphicFramePr>
          <p:nvPr>
            <p:ph idx="1"/>
            <p:extLst>
              <p:ext uri="{D42A27DB-BD31-4B8C-83A1-F6EECF244321}">
                <p14:modId xmlns:p14="http://schemas.microsoft.com/office/powerpoint/2010/main" val="82811896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227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E854B2A-1425-07E0-2B44-6CBE1667DC77}"/>
              </a:ext>
            </a:extLst>
          </p:cNvPr>
          <p:cNvPicPr>
            <a:picLocks noChangeAspect="1"/>
          </p:cNvPicPr>
          <p:nvPr/>
        </p:nvPicPr>
        <p:blipFill rotWithShape="1">
          <a:blip r:embed="rId2">
            <a:alphaModFix amt="50000"/>
          </a:blip>
          <a:srcRect b="43750"/>
          <a:stretch/>
        </p:blipFill>
        <p:spPr>
          <a:xfrm>
            <a:off x="20" y="1"/>
            <a:ext cx="12191980" cy="6857999"/>
          </a:xfrm>
          <a:prstGeom prst="rect">
            <a:avLst/>
          </a:prstGeom>
        </p:spPr>
      </p:pic>
      <p:sp>
        <p:nvSpPr>
          <p:cNvPr id="2" name="Title 1">
            <a:extLst>
              <a:ext uri="{FF2B5EF4-FFF2-40B4-BE49-F238E27FC236}">
                <a16:creationId xmlns:a16="http://schemas.microsoft.com/office/drawing/2014/main" id="{EE7D0BEE-AC11-EDAD-9559-7D5194D6941A}"/>
              </a:ext>
            </a:extLst>
          </p:cNvPr>
          <p:cNvSpPr>
            <a:spLocks noGrp="1"/>
          </p:cNvSpPr>
          <p:nvPr>
            <p:ph type="ctrTitle"/>
          </p:nvPr>
        </p:nvSpPr>
        <p:spPr>
          <a:xfrm>
            <a:off x="1524000" y="1122362"/>
            <a:ext cx="9144000" cy="2900518"/>
          </a:xfrm>
        </p:spPr>
        <p:txBody>
          <a:bodyPr>
            <a:normAutofit/>
          </a:bodyPr>
          <a:lstStyle/>
          <a:p>
            <a:r>
              <a:rPr lang="en-US">
                <a:solidFill>
                  <a:srgbClr val="FFFFFF"/>
                </a:solidFill>
              </a:rPr>
              <a:t>Dual Relationships </a:t>
            </a:r>
          </a:p>
        </p:txBody>
      </p:sp>
      <p:sp>
        <p:nvSpPr>
          <p:cNvPr id="3" name="Subtitle 2">
            <a:extLst>
              <a:ext uri="{FF2B5EF4-FFF2-40B4-BE49-F238E27FC236}">
                <a16:creationId xmlns:a16="http://schemas.microsoft.com/office/drawing/2014/main" id="{66EBE732-A3B3-30A0-DF22-C4F87C6B909E}"/>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Module IV</a:t>
            </a:r>
          </a:p>
        </p:txBody>
      </p:sp>
    </p:spTree>
    <p:extLst>
      <p:ext uri="{BB962C8B-B14F-4D97-AF65-F5344CB8AC3E}">
        <p14:creationId xmlns:p14="http://schemas.microsoft.com/office/powerpoint/2010/main" val="109505467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AC90-FC87-4BDD-BF87-68902A5051BE}"/>
              </a:ext>
            </a:extLst>
          </p:cNvPr>
          <p:cNvSpPr>
            <a:spLocks noGrp="1"/>
          </p:cNvSpPr>
          <p:nvPr>
            <p:ph type="title"/>
          </p:nvPr>
        </p:nvSpPr>
        <p:spPr>
          <a:xfrm>
            <a:off x="838200" y="963877"/>
            <a:ext cx="3494362" cy="4930246"/>
          </a:xfrm>
        </p:spPr>
        <p:txBody>
          <a:bodyPr>
            <a:normAutofit/>
          </a:bodyPr>
          <a:lstStyle/>
          <a:p>
            <a:pPr algn="r"/>
            <a:r>
              <a:rPr lang="en-US" b="1"/>
              <a:t>What is a Dual Relationship?</a:t>
            </a:r>
          </a:p>
        </p:txBody>
      </p:sp>
      <p:cxnSp>
        <p:nvCxnSpPr>
          <p:cNvPr id="108" name="Straight Connector 10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687A3F-31D2-47FA-BAF9-9F97EC3619A4}"/>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When multiple roles exist between a professional and a client. </a:t>
            </a:r>
          </a:p>
          <a:p>
            <a:pPr lvl="1"/>
            <a:r>
              <a:rPr lang="en-US" dirty="0"/>
              <a:t>Participant is also a student, friend, family member, employee or business associate of worker. </a:t>
            </a:r>
          </a:p>
        </p:txBody>
      </p:sp>
      <p:sp>
        <p:nvSpPr>
          <p:cNvPr id="38" name="Footer Placeholder 37">
            <a:extLst>
              <a:ext uri="{FF2B5EF4-FFF2-40B4-BE49-F238E27FC236}">
                <a16:creationId xmlns:a16="http://schemas.microsoft.com/office/drawing/2014/main" id="{9081F80B-D7F9-4825-B72A-D47DD886D595}"/>
              </a:ext>
            </a:extLst>
          </p:cNvPr>
          <p:cNvSpPr>
            <a:spLocks noGrp="1"/>
          </p:cNvSpPr>
          <p:nvPr>
            <p:ph type="ftr" sz="quarter" idx="11"/>
          </p:nvPr>
        </p:nvSpPr>
        <p:spPr>
          <a:xfrm>
            <a:off x="4976031" y="6355080"/>
            <a:ext cx="5259985" cy="365125"/>
          </a:xfrm>
        </p:spPr>
        <p:txBody>
          <a:bodyPr>
            <a:normAutofit/>
          </a:bodyPr>
          <a:lstStyle/>
          <a:p>
            <a:pPr algn="l">
              <a:lnSpc>
                <a:spcPct val="90000"/>
              </a:lnSpc>
              <a:spcAft>
                <a:spcPts val="600"/>
              </a:spcAft>
            </a:pPr>
            <a:r>
              <a:rPr lang="en-US" sz="900">
                <a:solidFill>
                  <a:schemeClr val="tx1">
                    <a:alpha val="80000"/>
                  </a:schemeClr>
                </a:solidFill>
              </a:rPr>
              <a:t>Wisconsin Association of Treatment Court Professionals: 2023 Treatment Court Coordinator Conference </a:t>
            </a:r>
          </a:p>
        </p:txBody>
      </p:sp>
    </p:spTree>
    <p:extLst>
      <p:ext uri="{BB962C8B-B14F-4D97-AF65-F5344CB8AC3E}">
        <p14:creationId xmlns:p14="http://schemas.microsoft.com/office/powerpoint/2010/main" val="337181875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A1DE5-D7BC-4AB3-885A-DBF79BE08785}"/>
              </a:ext>
            </a:extLst>
          </p:cNvPr>
          <p:cNvSpPr>
            <a:spLocks noGrp="1"/>
          </p:cNvSpPr>
          <p:nvPr>
            <p:ph type="title"/>
          </p:nvPr>
        </p:nvSpPr>
        <p:spPr>
          <a:xfrm>
            <a:off x="838200" y="963877"/>
            <a:ext cx="3494362" cy="4930246"/>
          </a:xfrm>
        </p:spPr>
        <p:txBody>
          <a:bodyPr>
            <a:normAutofit/>
          </a:bodyPr>
          <a:lstStyle/>
          <a:p>
            <a:pPr algn="r"/>
            <a:r>
              <a:rPr lang="en-US"/>
              <a:t>Types of Dual Relationships</a:t>
            </a:r>
          </a:p>
        </p:txBody>
      </p:sp>
      <p:cxnSp>
        <p:nvCxnSpPr>
          <p:cNvPr id="28" name="Straight Connector 2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CFF7AE-8F51-4604-9C75-2E60AB059804}"/>
              </a:ext>
            </a:extLst>
          </p:cNvPr>
          <p:cNvSpPr>
            <a:spLocks noGrp="1"/>
          </p:cNvSpPr>
          <p:nvPr>
            <p:ph idx="1"/>
          </p:nvPr>
        </p:nvSpPr>
        <p:spPr>
          <a:xfrm>
            <a:off x="4976031" y="963877"/>
            <a:ext cx="6377769" cy="4930246"/>
          </a:xfrm>
        </p:spPr>
        <p:txBody>
          <a:bodyPr anchor="ctr">
            <a:normAutofit/>
          </a:bodyPr>
          <a:lstStyle/>
          <a:p>
            <a:pPr lvl="0"/>
            <a:r>
              <a:rPr lang="en-US" sz="2400" b="1" u="sng"/>
              <a:t>Social</a:t>
            </a:r>
            <a:r>
              <a:rPr lang="en-US" sz="2400"/>
              <a:t>  Worker &amp; client are friends or have some other social relationship. </a:t>
            </a:r>
          </a:p>
          <a:p>
            <a:pPr lvl="0"/>
            <a:r>
              <a:rPr lang="en-US" sz="2400" b="1" u="sng"/>
              <a:t>Professional </a:t>
            </a:r>
            <a:r>
              <a:rPr lang="en-US" sz="2400"/>
              <a:t>Worker and client are colleagues in some capacity</a:t>
            </a:r>
          </a:p>
          <a:p>
            <a:pPr lvl="0"/>
            <a:r>
              <a:rPr lang="en-US" sz="2400" b="1" u="sng"/>
              <a:t>Business </a:t>
            </a:r>
            <a:r>
              <a:rPr lang="en-US" sz="2400"/>
              <a:t>Worker &amp; client have an employer-employee relationship.</a:t>
            </a:r>
          </a:p>
          <a:p>
            <a:pPr lvl="0"/>
            <a:r>
              <a:rPr lang="en-US" sz="2400" b="1" u="sng"/>
              <a:t>Communal </a:t>
            </a:r>
            <a:r>
              <a:rPr lang="en-US" sz="2400"/>
              <a:t> Worker and client live in the community, belong to the same church, etc.</a:t>
            </a:r>
          </a:p>
          <a:p>
            <a:pPr lvl="0"/>
            <a:r>
              <a:rPr lang="en-US" sz="2400" b="1" u="sng"/>
              <a:t>Supervisory</a:t>
            </a:r>
            <a:r>
              <a:rPr lang="en-US" sz="2400"/>
              <a:t> relationships with multiple roles, loyalties, responsibilities and functions. </a:t>
            </a:r>
          </a:p>
          <a:p>
            <a:pPr lvl="0"/>
            <a:r>
              <a:rPr lang="en-US" sz="2400" b="1" u="sng"/>
              <a:t>Digital</a:t>
            </a:r>
            <a:r>
              <a:rPr lang="en-US" sz="2400"/>
              <a:t> Relationships that take place online, such as social networking sites</a:t>
            </a:r>
          </a:p>
        </p:txBody>
      </p:sp>
      <p:sp>
        <p:nvSpPr>
          <p:cNvPr id="7" name="Footer Placeholder 6">
            <a:extLst>
              <a:ext uri="{FF2B5EF4-FFF2-40B4-BE49-F238E27FC236}">
                <a16:creationId xmlns:a16="http://schemas.microsoft.com/office/drawing/2014/main" id="{8E92482E-2E20-4884-AD35-6683AD220E1B}"/>
              </a:ext>
            </a:extLst>
          </p:cNvPr>
          <p:cNvSpPr>
            <a:spLocks noGrp="1"/>
          </p:cNvSpPr>
          <p:nvPr>
            <p:ph type="ftr" sz="quarter" idx="11"/>
          </p:nvPr>
        </p:nvSpPr>
        <p:spPr>
          <a:xfrm>
            <a:off x="4976031" y="6355080"/>
            <a:ext cx="5259985" cy="365125"/>
          </a:xfrm>
        </p:spPr>
        <p:txBody>
          <a:bodyPr>
            <a:normAutofit/>
          </a:bodyPr>
          <a:lstStyle/>
          <a:p>
            <a:pPr algn="l">
              <a:lnSpc>
                <a:spcPct val="90000"/>
              </a:lnSpc>
              <a:spcAft>
                <a:spcPts val="600"/>
              </a:spcAft>
            </a:pPr>
            <a:r>
              <a:rPr lang="en-US" sz="900">
                <a:solidFill>
                  <a:schemeClr val="tx1">
                    <a:alpha val="80000"/>
                  </a:schemeClr>
                </a:solidFill>
              </a:rPr>
              <a:t>Wisconsin Association of Treatment Court Professionals: 2023 Treatment Court Coordinator Conference </a:t>
            </a:r>
          </a:p>
        </p:txBody>
      </p:sp>
    </p:spTree>
    <p:extLst>
      <p:ext uri="{BB962C8B-B14F-4D97-AF65-F5344CB8AC3E}">
        <p14:creationId xmlns:p14="http://schemas.microsoft.com/office/powerpoint/2010/main" val="164108908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C2EDF-3F00-430E-8E5F-03B4E22250E4}"/>
              </a:ext>
            </a:extLst>
          </p:cNvPr>
          <p:cNvSpPr>
            <a:spLocks noGrp="1"/>
          </p:cNvSpPr>
          <p:nvPr>
            <p:ph type="title"/>
          </p:nvPr>
        </p:nvSpPr>
        <p:spPr>
          <a:xfrm>
            <a:off x="838200" y="963877"/>
            <a:ext cx="3494362" cy="4930246"/>
          </a:xfrm>
        </p:spPr>
        <p:txBody>
          <a:bodyPr>
            <a:normAutofit/>
          </a:bodyPr>
          <a:lstStyle/>
          <a:p>
            <a:pPr algn="r"/>
            <a:br>
              <a:rPr lang="en-US" b="1"/>
            </a:br>
            <a:r>
              <a:rPr lang="en-US" b="1"/>
              <a:t>Managing </a:t>
            </a:r>
            <a:br>
              <a:rPr lang="en-US" b="1"/>
            </a:br>
            <a:r>
              <a:rPr lang="en-US" b="1"/>
              <a:t>Dual Relationships</a:t>
            </a:r>
          </a:p>
        </p:txBody>
      </p:sp>
      <p:cxnSp>
        <p:nvCxnSpPr>
          <p:cNvPr id="56" name="Straight Connector 5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784AA1A-F96C-47F7-980C-CD75ADC66484}"/>
              </a:ext>
            </a:extLst>
          </p:cNvPr>
          <p:cNvSpPr>
            <a:spLocks noGrp="1"/>
          </p:cNvSpPr>
          <p:nvPr>
            <p:ph idx="1"/>
          </p:nvPr>
        </p:nvSpPr>
        <p:spPr>
          <a:xfrm>
            <a:off x="4976031" y="963877"/>
            <a:ext cx="6377769" cy="4930246"/>
          </a:xfrm>
        </p:spPr>
        <p:txBody>
          <a:bodyPr anchor="ctr">
            <a:normAutofit/>
          </a:bodyPr>
          <a:lstStyle/>
          <a:p>
            <a:pPr marL="342900" indent="-342900">
              <a:buFont typeface="+mj-lt"/>
              <a:buAutoNum type="arabicPeriod"/>
            </a:pPr>
            <a:endParaRPr lang="en-US" sz="2200"/>
          </a:p>
          <a:p>
            <a:pPr marL="342900" indent="-342900">
              <a:buFont typeface="+mj-lt"/>
              <a:buAutoNum type="arabicPeriod"/>
            </a:pPr>
            <a:r>
              <a:rPr lang="en-US" sz="2200"/>
              <a:t>Be alert to potential or actual conflicts of interest.</a:t>
            </a:r>
          </a:p>
          <a:p>
            <a:pPr marL="342900" indent="-342900">
              <a:buFont typeface="+mj-lt"/>
              <a:buAutoNum type="arabicPeriod"/>
            </a:pPr>
            <a:r>
              <a:rPr lang="en-US" sz="2200"/>
              <a:t>Inform clients and colleagues about potential or actual conflicts of interest; explore alternative remedies. </a:t>
            </a:r>
          </a:p>
          <a:p>
            <a:pPr marL="342900" indent="-342900">
              <a:buFont typeface="+mj-lt"/>
              <a:buAutoNum type="arabicPeriod"/>
            </a:pPr>
            <a:r>
              <a:rPr lang="en-US" sz="2200"/>
              <a:t>Consult with others in complex cases and document clearly.</a:t>
            </a:r>
          </a:p>
          <a:p>
            <a:pPr marL="342900" indent="-342900">
              <a:buFont typeface="+mj-lt"/>
              <a:buAutoNum type="arabicPeriod"/>
            </a:pPr>
            <a:r>
              <a:rPr lang="en-US" sz="2200"/>
              <a:t>Study the complexities of entering a dual relationship.</a:t>
            </a:r>
          </a:p>
          <a:p>
            <a:pPr marL="342900" indent="-342900">
              <a:buFont typeface="+mj-lt"/>
              <a:buAutoNum type="arabicPeriod"/>
            </a:pPr>
            <a:r>
              <a:rPr lang="en-US" sz="2200"/>
              <a:t>Create policies that include the risks of dual relationships.</a:t>
            </a:r>
          </a:p>
          <a:p>
            <a:pPr marL="342900" indent="-342900">
              <a:buFont typeface="+mj-lt"/>
              <a:buAutoNum type="arabicPeriod"/>
            </a:pPr>
            <a:r>
              <a:rPr lang="en-US" sz="2200"/>
              <a:t>End any dual relationship that causes conflict of interest, harm or distress.</a:t>
            </a:r>
          </a:p>
        </p:txBody>
      </p:sp>
      <p:sp>
        <p:nvSpPr>
          <p:cNvPr id="7" name="Footer Placeholder 6">
            <a:extLst>
              <a:ext uri="{FF2B5EF4-FFF2-40B4-BE49-F238E27FC236}">
                <a16:creationId xmlns:a16="http://schemas.microsoft.com/office/drawing/2014/main" id="{E3793501-5697-4F37-AE2F-71CE8E3327BE}"/>
              </a:ext>
            </a:extLst>
          </p:cNvPr>
          <p:cNvSpPr>
            <a:spLocks noGrp="1"/>
          </p:cNvSpPr>
          <p:nvPr>
            <p:ph type="ftr" sz="quarter" idx="11"/>
          </p:nvPr>
        </p:nvSpPr>
        <p:spPr>
          <a:xfrm>
            <a:off x="4976031" y="6355080"/>
            <a:ext cx="5259985" cy="365125"/>
          </a:xfrm>
        </p:spPr>
        <p:txBody>
          <a:bodyPr>
            <a:normAutofit/>
          </a:bodyPr>
          <a:lstStyle/>
          <a:p>
            <a:pPr algn="l">
              <a:lnSpc>
                <a:spcPct val="90000"/>
              </a:lnSpc>
              <a:spcAft>
                <a:spcPts val="600"/>
              </a:spcAft>
            </a:pPr>
            <a:r>
              <a:rPr lang="en-US" sz="900">
                <a:solidFill>
                  <a:schemeClr val="tx1">
                    <a:alpha val="80000"/>
                  </a:schemeClr>
                </a:solidFill>
              </a:rPr>
              <a:t>Wisconsin Association of Treatment Court Professionals: 2023 Treatment Court Coordinator Conference </a:t>
            </a:r>
          </a:p>
        </p:txBody>
      </p:sp>
    </p:spTree>
    <p:extLst>
      <p:ext uri="{BB962C8B-B14F-4D97-AF65-F5344CB8AC3E}">
        <p14:creationId xmlns:p14="http://schemas.microsoft.com/office/powerpoint/2010/main" val="40112083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C0782-A2E3-4AC0-A43F-40D336E1FC76}"/>
              </a:ext>
            </a:extLst>
          </p:cNvPr>
          <p:cNvSpPr>
            <a:spLocks noGrp="1"/>
          </p:cNvSpPr>
          <p:nvPr>
            <p:ph type="title"/>
          </p:nvPr>
        </p:nvSpPr>
        <p:spPr>
          <a:xfrm>
            <a:off x="838200" y="963877"/>
            <a:ext cx="3494362" cy="4930246"/>
          </a:xfrm>
        </p:spPr>
        <p:txBody>
          <a:bodyPr>
            <a:normAutofit/>
          </a:bodyPr>
          <a:lstStyle/>
          <a:p>
            <a:pPr algn="r"/>
            <a:r>
              <a:rPr lang="en-US" b="1" dirty="0"/>
              <a:t>Questions to Ask</a:t>
            </a:r>
            <a:br>
              <a:rPr lang="en-US" b="1" dirty="0"/>
            </a:br>
            <a:r>
              <a:rPr lang="en-US" b="1"/>
              <a:t>(or </a:t>
            </a:r>
            <a:r>
              <a:rPr lang="en-US" b="1" u="sng"/>
              <a:t>have someone ask you</a:t>
            </a:r>
            <a:r>
              <a:rPr lang="en-US" b="1"/>
              <a:t>)</a:t>
            </a:r>
          </a:p>
        </p:txBody>
      </p:sp>
      <p:cxnSp>
        <p:nvCxnSpPr>
          <p:cNvPr id="16" name="Straight Connector 1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64DC7D-88E6-4D9C-A180-01D1756C7EBC}"/>
              </a:ext>
            </a:extLst>
          </p:cNvPr>
          <p:cNvSpPr>
            <a:spLocks noGrp="1"/>
          </p:cNvSpPr>
          <p:nvPr>
            <p:ph idx="1"/>
          </p:nvPr>
        </p:nvSpPr>
        <p:spPr>
          <a:xfrm>
            <a:off x="4976031" y="963877"/>
            <a:ext cx="6377769" cy="4930246"/>
          </a:xfrm>
        </p:spPr>
        <p:txBody>
          <a:bodyPr anchor="ctr">
            <a:normAutofit/>
          </a:bodyPr>
          <a:lstStyle/>
          <a:p>
            <a:pPr marL="0" lvl="0" indent="0">
              <a:buNone/>
            </a:pPr>
            <a:r>
              <a:rPr lang="en-US" sz="2400" b="1" dirty="0"/>
              <a:t>Review relationship from beginning to present</a:t>
            </a:r>
          </a:p>
          <a:p>
            <a:pPr lvl="1"/>
            <a:r>
              <a:rPr lang="en-US" b="1" dirty="0"/>
              <a:t>Are you still objective?</a:t>
            </a:r>
          </a:p>
          <a:p>
            <a:pPr lvl="1"/>
            <a:r>
              <a:rPr lang="en-US" b="1" dirty="0"/>
              <a:t>Can you see all sides of an issue?</a:t>
            </a:r>
          </a:p>
          <a:p>
            <a:pPr lvl="1"/>
            <a:r>
              <a:rPr lang="en-US" b="1" dirty="0"/>
              <a:t>Are you treating a participant differently?</a:t>
            </a:r>
          </a:p>
          <a:p>
            <a:pPr lvl="1"/>
            <a:r>
              <a:rPr lang="en-US" b="1" dirty="0"/>
              <a:t>Is one participant not held to the same standards?</a:t>
            </a:r>
          </a:p>
          <a:p>
            <a:pPr lvl="1"/>
            <a:r>
              <a:rPr lang="en-US" b="1" dirty="0"/>
              <a:t>Is one participant allowed to do things others are not?</a:t>
            </a:r>
          </a:p>
          <a:p>
            <a:pPr lvl="1"/>
            <a:r>
              <a:rPr lang="en-US" b="1" dirty="0"/>
              <a:t>Are you self-disclosing more to one participant?</a:t>
            </a:r>
          </a:p>
          <a:p>
            <a:pPr marL="457200" lvl="1" indent="0">
              <a:buNone/>
            </a:pPr>
            <a:endParaRPr lang="en-US" dirty="0"/>
          </a:p>
        </p:txBody>
      </p:sp>
      <p:sp>
        <p:nvSpPr>
          <p:cNvPr id="9" name="Footer Placeholder 8">
            <a:extLst>
              <a:ext uri="{FF2B5EF4-FFF2-40B4-BE49-F238E27FC236}">
                <a16:creationId xmlns:a16="http://schemas.microsoft.com/office/drawing/2014/main" id="{3393DC38-DD97-404B-8849-AC9587685106}"/>
              </a:ext>
            </a:extLst>
          </p:cNvPr>
          <p:cNvSpPr>
            <a:spLocks noGrp="1"/>
          </p:cNvSpPr>
          <p:nvPr>
            <p:ph type="ftr" sz="quarter" idx="11"/>
          </p:nvPr>
        </p:nvSpPr>
        <p:spPr>
          <a:xfrm>
            <a:off x="4976031" y="6355080"/>
            <a:ext cx="5259985" cy="365125"/>
          </a:xfrm>
        </p:spPr>
        <p:txBody>
          <a:bodyPr>
            <a:normAutofit/>
          </a:bodyPr>
          <a:lstStyle/>
          <a:p>
            <a:pPr algn="l">
              <a:lnSpc>
                <a:spcPct val="90000"/>
              </a:lnSpc>
              <a:spcAft>
                <a:spcPts val="600"/>
              </a:spcAft>
            </a:pPr>
            <a:r>
              <a:rPr lang="en-US" sz="900">
                <a:solidFill>
                  <a:schemeClr val="tx1">
                    <a:alpha val="80000"/>
                  </a:schemeClr>
                </a:solidFill>
              </a:rPr>
              <a:t>Wisconsin Association of Treatment Court Professionals: 2023 Treatment Court Coordinator Conference </a:t>
            </a:r>
          </a:p>
        </p:txBody>
      </p:sp>
    </p:spTree>
    <p:extLst>
      <p:ext uri="{BB962C8B-B14F-4D97-AF65-F5344CB8AC3E}">
        <p14:creationId xmlns:p14="http://schemas.microsoft.com/office/powerpoint/2010/main" val="189758825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Shape 58">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8B3B05-3718-4B72-8D10-9D66E08FBF52}"/>
              </a:ext>
            </a:extLst>
          </p:cNvPr>
          <p:cNvSpPr>
            <a:spLocks noGrp="1"/>
          </p:cNvSpPr>
          <p:nvPr>
            <p:ph type="title"/>
          </p:nvPr>
        </p:nvSpPr>
        <p:spPr>
          <a:xfrm>
            <a:off x="804671" y="365125"/>
            <a:ext cx="3405821" cy="3117038"/>
          </a:xfrm>
        </p:spPr>
        <p:txBody>
          <a:bodyPr anchor="ctr">
            <a:normAutofit/>
          </a:bodyPr>
          <a:lstStyle/>
          <a:p>
            <a:r>
              <a:rPr lang="en-US"/>
              <a:t>Wrap Up</a:t>
            </a:r>
          </a:p>
        </p:txBody>
      </p:sp>
      <p:sp>
        <p:nvSpPr>
          <p:cNvPr id="3" name="Content Placeholder 2">
            <a:extLst>
              <a:ext uri="{FF2B5EF4-FFF2-40B4-BE49-F238E27FC236}">
                <a16:creationId xmlns:a16="http://schemas.microsoft.com/office/drawing/2014/main" id="{B0A125CD-97D2-44EB-8E10-C88E13CB8ABD}"/>
              </a:ext>
            </a:extLst>
          </p:cNvPr>
          <p:cNvSpPr>
            <a:spLocks noGrp="1"/>
          </p:cNvSpPr>
          <p:nvPr>
            <p:ph idx="1"/>
          </p:nvPr>
        </p:nvSpPr>
        <p:spPr>
          <a:xfrm>
            <a:off x="6374219" y="994145"/>
            <a:ext cx="5156364" cy="4832498"/>
          </a:xfrm>
        </p:spPr>
        <p:txBody>
          <a:bodyPr anchor="ctr">
            <a:normAutofit/>
          </a:bodyPr>
          <a:lstStyle/>
          <a:p>
            <a:pPr marL="0" indent="0">
              <a:buNone/>
            </a:pPr>
            <a:endParaRPr lang="en-US" sz="2100" dirty="0"/>
          </a:p>
          <a:p>
            <a:pPr marL="0" indent="0" algn="ctr">
              <a:buNone/>
            </a:pPr>
            <a:r>
              <a:rPr lang="en-US" sz="4000" dirty="0"/>
              <a:t>Take good care and thank you for the important work you do!</a:t>
            </a:r>
          </a:p>
        </p:txBody>
      </p:sp>
      <p:sp>
        <p:nvSpPr>
          <p:cNvPr id="4" name="Footer Placeholder 3">
            <a:extLst>
              <a:ext uri="{FF2B5EF4-FFF2-40B4-BE49-F238E27FC236}">
                <a16:creationId xmlns:a16="http://schemas.microsoft.com/office/drawing/2014/main" id="{D7D3F722-2F11-4D1C-91F6-E820E5B5B554}"/>
              </a:ext>
            </a:extLst>
          </p:cNvPr>
          <p:cNvSpPr>
            <a:spLocks noGrp="1"/>
          </p:cNvSpPr>
          <p:nvPr>
            <p:ph type="ftr" sz="quarter" idx="11"/>
          </p:nvPr>
        </p:nvSpPr>
        <p:spPr>
          <a:xfrm>
            <a:off x="804671" y="6199632"/>
            <a:ext cx="4325537" cy="365125"/>
          </a:xfrm>
        </p:spPr>
        <p:txBody>
          <a:bodyPr>
            <a:normAutofit/>
          </a:bodyPr>
          <a:lstStyle/>
          <a:p>
            <a:pPr algn="l">
              <a:lnSpc>
                <a:spcPct val="90000"/>
              </a:lnSpc>
              <a:spcAft>
                <a:spcPts val="600"/>
              </a:spcAft>
            </a:pPr>
            <a:r>
              <a:rPr lang="en-US" sz="900">
                <a:solidFill>
                  <a:schemeClr val="tx1">
                    <a:alpha val="80000"/>
                  </a:schemeClr>
                </a:solidFill>
              </a:rPr>
              <a:t>Wisconsin Association of Treatment Court Professionals: 2023 Treatment Court Coordinator Conference </a:t>
            </a:r>
          </a:p>
        </p:txBody>
      </p:sp>
    </p:spTree>
    <p:extLst>
      <p:ext uri="{BB962C8B-B14F-4D97-AF65-F5344CB8AC3E}">
        <p14:creationId xmlns:p14="http://schemas.microsoft.com/office/powerpoint/2010/main" val="316363584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22607-B6C8-4909-A81A-856A3F078488}"/>
              </a:ext>
            </a:extLst>
          </p:cNvPr>
          <p:cNvSpPr>
            <a:spLocks noGrp="1"/>
          </p:cNvSpPr>
          <p:nvPr>
            <p:ph type="title"/>
          </p:nvPr>
        </p:nvSpPr>
        <p:spPr>
          <a:xfrm>
            <a:off x="838200" y="963877"/>
            <a:ext cx="3494362" cy="4930246"/>
          </a:xfrm>
        </p:spPr>
        <p:txBody>
          <a:bodyPr>
            <a:normAutofit/>
          </a:bodyPr>
          <a:lstStyle/>
          <a:p>
            <a:pPr algn="r"/>
            <a:r>
              <a:rPr lang="en-US" b="1"/>
              <a:t>Thank you kindly!</a:t>
            </a:r>
          </a:p>
        </p:txBody>
      </p:sp>
      <p:cxnSp>
        <p:nvCxnSpPr>
          <p:cNvPr id="27" name="Straight Connector 2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BBAC6D-F4EB-4A8E-ADE1-F6C101984DB4}"/>
              </a:ext>
            </a:extLst>
          </p:cNvPr>
          <p:cNvSpPr>
            <a:spLocks noGrp="1"/>
          </p:cNvSpPr>
          <p:nvPr>
            <p:ph idx="1"/>
          </p:nvPr>
        </p:nvSpPr>
        <p:spPr>
          <a:xfrm>
            <a:off x="4976031" y="963877"/>
            <a:ext cx="6377769" cy="4930246"/>
          </a:xfrm>
        </p:spPr>
        <p:txBody>
          <a:bodyPr anchor="ctr">
            <a:normAutofit/>
          </a:bodyPr>
          <a:lstStyle/>
          <a:p>
            <a:pPr marL="0" indent="0">
              <a:buNone/>
            </a:pPr>
            <a:r>
              <a:rPr lang="en-US" sz="2400"/>
              <a:t>Kate Ann Kipp, MSSW, APSW</a:t>
            </a:r>
          </a:p>
          <a:p>
            <a:pPr marL="0" indent="0">
              <a:buNone/>
            </a:pPr>
            <a:r>
              <a:rPr lang="en-US" sz="2400"/>
              <a:t>Assistant Professor of Social Work</a:t>
            </a:r>
          </a:p>
          <a:p>
            <a:pPr marL="0" indent="0">
              <a:buNone/>
            </a:pPr>
            <a:r>
              <a:rPr lang="en-US" sz="2400"/>
              <a:t>University of Wisconsin – Stevens Point</a:t>
            </a:r>
          </a:p>
          <a:p>
            <a:pPr marL="0" indent="0">
              <a:buNone/>
            </a:pPr>
            <a:r>
              <a:rPr lang="en-US" sz="2400">
                <a:hlinkClick r:id="rId2"/>
              </a:rPr>
              <a:t>kkipp@uwsp.edu</a:t>
            </a:r>
            <a:endParaRPr lang="en-US" sz="2400"/>
          </a:p>
          <a:p>
            <a:endParaRPr lang="en-US" sz="2400"/>
          </a:p>
        </p:txBody>
      </p:sp>
      <p:sp>
        <p:nvSpPr>
          <p:cNvPr id="5" name="Footer Placeholder 4">
            <a:extLst>
              <a:ext uri="{FF2B5EF4-FFF2-40B4-BE49-F238E27FC236}">
                <a16:creationId xmlns:a16="http://schemas.microsoft.com/office/drawing/2014/main" id="{96017A5C-2B80-4CB9-8A12-0F9A6F5749BA}"/>
              </a:ext>
            </a:extLst>
          </p:cNvPr>
          <p:cNvSpPr>
            <a:spLocks noGrp="1"/>
          </p:cNvSpPr>
          <p:nvPr>
            <p:ph type="ftr" sz="quarter" idx="11"/>
          </p:nvPr>
        </p:nvSpPr>
        <p:spPr>
          <a:xfrm>
            <a:off x="4976031" y="6355080"/>
            <a:ext cx="5259985" cy="365125"/>
          </a:xfrm>
        </p:spPr>
        <p:txBody>
          <a:bodyPr>
            <a:normAutofit/>
          </a:bodyPr>
          <a:lstStyle/>
          <a:p>
            <a:pPr algn="l">
              <a:lnSpc>
                <a:spcPct val="90000"/>
              </a:lnSpc>
              <a:spcAft>
                <a:spcPts val="600"/>
              </a:spcAft>
            </a:pPr>
            <a:r>
              <a:rPr lang="en-US" sz="900">
                <a:solidFill>
                  <a:schemeClr val="tx1">
                    <a:alpha val="80000"/>
                  </a:schemeClr>
                </a:solidFill>
              </a:rPr>
              <a:t>Wisconsin Association of Treatment Court Professionals: 2023 Treatment Court Coordinator Conference </a:t>
            </a:r>
          </a:p>
        </p:txBody>
      </p:sp>
    </p:spTree>
    <p:extLst>
      <p:ext uri="{BB962C8B-B14F-4D97-AF65-F5344CB8AC3E}">
        <p14:creationId xmlns:p14="http://schemas.microsoft.com/office/powerpoint/2010/main" val="349396610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263D3-DCA9-4DAE-8BB1-48BAD7759B3E}"/>
              </a:ext>
            </a:extLst>
          </p:cNvPr>
          <p:cNvSpPr>
            <a:spLocks noGrp="1"/>
          </p:cNvSpPr>
          <p:nvPr>
            <p:ph type="title"/>
          </p:nvPr>
        </p:nvSpPr>
        <p:spPr>
          <a:xfrm>
            <a:off x="841248" y="548640"/>
            <a:ext cx="3600860" cy="5431536"/>
          </a:xfrm>
          <a:prstGeom prst="rect">
            <a:avLst/>
          </a:prstGeom>
        </p:spPr>
        <p:txBody>
          <a:bodyPr vert="horz" lIns="91440" tIns="45720" rIns="91440" bIns="45720" rtlCol="0" anchor="ctr">
            <a:normAutofit/>
          </a:bodyPr>
          <a:lstStyle/>
          <a:p>
            <a:r>
              <a:rPr lang="en-US" sz="5400" kern="1200" dirty="0">
                <a:solidFill>
                  <a:schemeClr val="tx1"/>
                </a:solidFill>
                <a:latin typeface="+mj-lt"/>
                <a:ea typeface="+mj-ea"/>
                <a:cs typeface="+mj-cs"/>
              </a:rPr>
              <a:t>Why is Ethical Practice Important?</a:t>
            </a:r>
          </a:p>
        </p:txBody>
      </p:sp>
      <p:sp>
        <p:nvSpPr>
          <p:cNvPr id="2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747BF85-657B-4637-ACA1-DC3DF03B15B3}"/>
              </a:ext>
            </a:extLst>
          </p:cNvPr>
          <p:cNvSpPr>
            <a:spLocks noGrp="1"/>
          </p:cNvSpPr>
          <p:nvPr>
            <p:ph sz="half" idx="1"/>
          </p:nvPr>
        </p:nvSpPr>
        <p:spPr>
          <a:xfrm>
            <a:off x="5126418" y="552091"/>
            <a:ext cx="6224335" cy="5431536"/>
          </a:xfrm>
          <a:prstGeom prst="rect">
            <a:avLst/>
          </a:prstGeom>
        </p:spPr>
        <p:txBody>
          <a:bodyPr vert="horz" lIns="91440" tIns="45720" rIns="91440" bIns="45720" rtlCol="0" anchor="ctr">
            <a:normAutofit/>
          </a:bodyPr>
          <a:lstStyle/>
          <a:p>
            <a:r>
              <a:rPr lang="en-US" sz="2200" dirty="0"/>
              <a:t>Treatment Teams Professionals confront unique and complex problems.</a:t>
            </a:r>
          </a:p>
          <a:p>
            <a:r>
              <a:rPr lang="en-US" sz="2200" dirty="0"/>
              <a:t>Obligations to treatment court participants, their families, communities, funders, and society</a:t>
            </a:r>
          </a:p>
          <a:p>
            <a:r>
              <a:rPr lang="en-US" sz="2200" dirty="0"/>
              <a:t>Frequent Issues for Treatment Courts:</a:t>
            </a:r>
          </a:p>
          <a:p>
            <a:pPr lvl="1"/>
            <a:r>
              <a:rPr lang="en-US" sz="2200" dirty="0"/>
              <a:t>Confidentiality</a:t>
            </a:r>
          </a:p>
          <a:p>
            <a:pPr lvl="1"/>
            <a:r>
              <a:rPr lang="en-US" sz="2200" dirty="0"/>
              <a:t>Informed Consent</a:t>
            </a:r>
          </a:p>
          <a:p>
            <a:pPr lvl="1"/>
            <a:r>
              <a:rPr lang="en-US" sz="2200" dirty="0"/>
              <a:t>Client Self-Determination</a:t>
            </a:r>
          </a:p>
          <a:p>
            <a:pPr lvl="1"/>
            <a:r>
              <a:rPr lang="en-US" sz="2200" dirty="0"/>
              <a:t>Responsibility to Protect</a:t>
            </a:r>
          </a:p>
          <a:p>
            <a:pPr lvl="1"/>
            <a:r>
              <a:rPr lang="en-US" sz="2200" dirty="0"/>
              <a:t>Value Differences</a:t>
            </a:r>
          </a:p>
          <a:p>
            <a:endParaRPr lang="en-US" sz="2200" dirty="0"/>
          </a:p>
        </p:txBody>
      </p:sp>
      <p:sp>
        <p:nvSpPr>
          <p:cNvPr id="20" name="Footer Placeholder 19">
            <a:extLst>
              <a:ext uri="{FF2B5EF4-FFF2-40B4-BE49-F238E27FC236}">
                <a16:creationId xmlns:a16="http://schemas.microsoft.com/office/drawing/2014/main" id="{805046CF-B3CF-4CA0-B521-A4EA86751D5F}"/>
              </a:ext>
            </a:extLst>
          </p:cNvPr>
          <p:cNvSpPr>
            <a:spLocks noGrp="1"/>
          </p:cNvSpPr>
          <p:nvPr>
            <p:ph type="ftr" sz="quarter" idx="11"/>
          </p:nvPr>
        </p:nvSpPr>
        <p:spPr>
          <a:xfrm>
            <a:off x="4038600" y="6356350"/>
            <a:ext cx="3582572" cy="365125"/>
          </a:xfrm>
        </p:spPr>
        <p:txBody>
          <a:bodyPr vert="horz" lIns="91440" tIns="45720" rIns="91440" bIns="45720" rtlCol="0" anchor="ctr">
            <a:normAutofit fontScale="92500" lnSpcReduction="20000"/>
          </a:bodyPr>
          <a:lstStyle/>
          <a:p>
            <a:pPr>
              <a:spcAft>
                <a:spcPts val="600"/>
              </a:spcAft>
            </a:pPr>
            <a:r>
              <a:rPr lang="en-US" kern="1200" dirty="0">
                <a:solidFill>
                  <a:schemeClr val="tx1">
                    <a:tint val="75000"/>
                  </a:schemeClr>
                </a:solidFill>
                <a:latin typeface="+mn-lt"/>
                <a:ea typeface="+mn-ea"/>
                <a:cs typeface="+mn-cs"/>
              </a:rPr>
              <a:t>Wisconsin Association of Treatment Court Professionals: 2023 Treatment Court Coordinator Conference </a:t>
            </a:r>
          </a:p>
        </p:txBody>
      </p:sp>
    </p:spTree>
    <p:extLst>
      <p:ext uri="{BB962C8B-B14F-4D97-AF65-F5344CB8AC3E}">
        <p14:creationId xmlns:p14="http://schemas.microsoft.com/office/powerpoint/2010/main" val="2977427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FFDF-4846-476C-B793-1E19FB76990C}"/>
              </a:ext>
            </a:extLst>
          </p:cNvPr>
          <p:cNvSpPr>
            <a:spLocks noGrp="1"/>
          </p:cNvSpPr>
          <p:nvPr>
            <p:ph type="title"/>
          </p:nvPr>
        </p:nvSpPr>
        <p:spPr>
          <a:xfrm>
            <a:off x="1198182" y="381000"/>
            <a:ext cx="10003218" cy="1600124"/>
          </a:xfrm>
        </p:spPr>
        <p:txBody>
          <a:bodyPr>
            <a:normAutofit/>
          </a:bodyPr>
          <a:lstStyle/>
          <a:p>
            <a:pPr algn="ctr"/>
            <a:r>
              <a:rPr lang="en-US" dirty="0"/>
              <a:t>Sources</a:t>
            </a:r>
          </a:p>
        </p:txBody>
      </p:sp>
      <p:sp>
        <p:nvSpPr>
          <p:cNvPr id="3" name="Content Placeholder 2">
            <a:extLst>
              <a:ext uri="{FF2B5EF4-FFF2-40B4-BE49-F238E27FC236}">
                <a16:creationId xmlns:a16="http://schemas.microsoft.com/office/drawing/2014/main" id="{D808F015-82E1-46C4-9695-DE011F9A3D49}"/>
              </a:ext>
            </a:extLst>
          </p:cNvPr>
          <p:cNvSpPr>
            <a:spLocks noGrp="1"/>
          </p:cNvSpPr>
          <p:nvPr>
            <p:ph idx="1"/>
          </p:nvPr>
        </p:nvSpPr>
        <p:spPr>
          <a:xfrm>
            <a:off x="1198182" y="2433970"/>
            <a:ext cx="10318458" cy="3123445"/>
          </a:xfrm>
        </p:spPr>
        <p:txBody>
          <a:bodyPr anchor="ctr">
            <a:normAutofit fontScale="92500" lnSpcReduction="20000"/>
          </a:bodyPr>
          <a:lstStyle/>
          <a:p>
            <a:pPr marL="0" indent="0">
              <a:buNone/>
            </a:pPr>
            <a:endParaRPr lang="en-US" sz="1050" dirty="0">
              <a:solidFill>
                <a:schemeClr val="tx1">
                  <a:alpha val="80000"/>
                </a:schemeClr>
              </a:solidFill>
            </a:endParaRPr>
          </a:p>
          <a:p>
            <a:pPr marL="0" indent="0">
              <a:buNone/>
            </a:pPr>
            <a:r>
              <a:rPr lang="en-US" sz="1050" dirty="0"/>
              <a:t>National Association of Drug Court Professionals (2022). Adult Drug Court Best Practice Standards, Volume II.  National Association of Drug Court Professionals. Alexandria, Virginia.  Retrieved on 	02/20/2023 from </a:t>
            </a:r>
            <a:r>
              <a:rPr lang="en-US" sz="1050" dirty="0">
                <a:solidFill>
                  <a:srgbClr val="6B9F25"/>
                </a:solidFill>
                <a:hlinkClick r:id="rId2">
                  <a:extLst>
                    <a:ext uri="{A12FA001-AC4F-418D-AE19-62706E023703}">
                      <ahyp:hlinkClr xmlns:ahyp="http://schemas.microsoft.com/office/drawing/2018/hyperlinkcolor" val="tx"/>
                    </a:ext>
                  </a:extLst>
                </a:hlinkClick>
              </a:rPr>
              <a:t>https://www.nadcp.org/wp-content/uploads/2022/05/Adult-Drug-Court-Best-Practice-Standards-Volume-2-Text-Revision-December-2018-corrected-May-</a:t>
            </a:r>
            <a:r>
              <a:rPr lang="en-US" sz="1050" dirty="0">
                <a:solidFill>
                  <a:schemeClr val="bg1"/>
                </a:solidFill>
                <a:hlinkClick r:id="rId2">
                  <a:extLst>
                    <a:ext uri="{A12FA001-AC4F-418D-AE19-62706E023703}">
                      <ahyp:hlinkClr xmlns:ahyp="http://schemas.microsoft.com/office/drawing/2018/hyperlinkcolor" val="tx"/>
                    </a:ext>
                  </a:extLst>
                </a:hlinkClick>
              </a:rPr>
              <a:t>	</a:t>
            </a:r>
            <a:r>
              <a:rPr lang="en-US" sz="1050" dirty="0">
                <a:solidFill>
                  <a:srgbClr val="6B9F25"/>
                </a:solidFill>
                <a:hlinkClick r:id="rId2">
                  <a:extLst>
                    <a:ext uri="{A12FA001-AC4F-418D-AE19-62706E023703}">
                      <ahyp:hlinkClr xmlns:ahyp="http://schemas.microsoft.com/office/drawing/2018/hyperlinkcolor" val="tx"/>
                    </a:ext>
                  </a:extLst>
                </a:hlinkClick>
              </a:rPr>
              <a:t>2022.pdf</a:t>
            </a:r>
            <a:endParaRPr lang="en-US" sz="1050" dirty="0"/>
          </a:p>
          <a:p>
            <a:pPr marL="0" indent="0">
              <a:buNone/>
            </a:pPr>
            <a:r>
              <a:rPr lang="en-US" sz="1050" dirty="0">
                <a:solidFill>
                  <a:schemeClr val="tx1">
                    <a:alpha val="80000"/>
                  </a:schemeClr>
                </a:solidFill>
              </a:rPr>
              <a:t>National Association of Social Workers (2021).  The NASW Code of Ethics [Web page].  Retrieved on 02/17/2023 from, </a:t>
            </a:r>
            <a:r>
              <a:rPr lang="en-US" sz="1050" dirty="0">
                <a:solidFill>
                  <a:srgbClr val="6B9F25"/>
                </a:solidFill>
                <a:hlinkClick r:id="rId3">
                  <a:extLst>
                    <a:ext uri="{A12FA001-AC4F-418D-AE19-62706E023703}">
                      <ahyp:hlinkClr xmlns:ahyp="http://schemas.microsoft.com/office/drawing/2018/hyperlinkcolor" val="tx"/>
                    </a:ext>
                  </a:extLst>
                </a:hlinkClick>
              </a:rPr>
              <a:t>https://www.socialworkers.org/About/Ethics/Code-of-Ethics/Code-  </a:t>
            </a:r>
            <a:r>
              <a:rPr lang="en-US" sz="1050" dirty="0">
                <a:solidFill>
                  <a:schemeClr val="bg1">
                    <a:alpha val="80000"/>
                  </a:schemeClr>
                </a:solidFill>
                <a:hlinkClick r:id="rId3">
                  <a:extLst>
                    <a:ext uri="{A12FA001-AC4F-418D-AE19-62706E023703}">
                      <ahyp:hlinkClr xmlns:ahyp="http://schemas.microsoft.com/office/drawing/2018/hyperlinkcolor" val="tx"/>
                    </a:ext>
                  </a:extLst>
                </a:hlinkClick>
              </a:rPr>
              <a:t>	</a:t>
            </a:r>
            <a:r>
              <a:rPr lang="en-US" sz="1050" dirty="0">
                <a:solidFill>
                  <a:srgbClr val="6B9F25"/>
                </a:solidFill>
                <a:hlinkClick r:id="rId3">
                  <a:extLst>
                    <a:ext uri="{A12FA001-AC4F-418D-AE19-62706E023703}">
                      <ahyp:hlinkClr xmlns:ahyp="http://schemas.microsoft.com/office/drawing/2018/hyperlinkcolor" val="tx"/>
                    </a:ext>
                  </a:extLst>
                </a:hlinkClick>
              </a:rPr>
              <a:t>of-Ethics-English</a:t>
            </a:r>
            <a:endParaRPr lang="en-US" sz="1050" dirty="0">
              <a:solidFill>
                <a:schemeClr val="tx1">
                  <a:alpha val="80000"/>
                </a:schemeClr>
              </a:solidFill>
            </a:endParaRPr>
          </a:p>
          <a:p>
            <a:pPr marL="0" indent="0">
              <a:buNone/>
            </a:pPr>
            <a:r>
              <a:rPr lang="en-US" sz="1050" dirty="0">
                <a:solidFill>
                  <a:schemeClr val="tx1"/>
                </a:solidFill>
              </a:rPr>
              <a:t>National Association of Social Workers. (2021).   </a:t>
            </a:r>
            <a:r>
              <a:rPr lang="en-US" sz="1050" i="1" dirty="0">
                <a:solidFill>
                  <a:schemeClr val="tx1"/>
                </a:solidFill>
              </a:rPr>
              <a:t>Read the Code of Ethics </a:t>
            </a:r>
            <a:r>
              <a:rPr lang="en-US" sz="1050" dirty="0">
                <a:solidFill>
                  <a:schemeClr val="tx1"/>
                </a:solidFill>
              </a:rPr>
              <a:t>[Web page].  Retrieved from </a:t>
            </a:r>
            <a:r>
              <a:rPr lang="en-US" sz="1050" dirty="0">
                <a:solidFill>
                  <a:schemeClr val="accent2">
                    <a:lumMod val="75000"/>
                  </a:schemeClr>
                </a:solidFill>
                <a:hlinkClick r:id="rId3">
                  <a:extLst>
                    <a:ext uri="{A12FA001-AC4F-418D-AE19-62706E023703}">
                      <ahyp:hlinkClr xmlns:ahyp="http://schemas.microsoft.com/office/drawing/2018/hyperlinkcolor" val="tx"/>
                    </a:ext>
                  </a:extLst>
                </a:hlinkClick>
              </a:rPr>
              <a:t>https://www.socialworkers.org/About/Ethics/Code-of-Ethics/Code-of-Ethics-English</a:t>
            </a:r>
            <a:endParaRPr lang="en-US" sz="1050" dirty="0">
              <a:solidFill>
                <a:schemeClr val="accent2">
                  <a:lumMod val="75000"/>
                </a:schemeClr>
              </a:solidFill>
            </a:endParaRPr>
          </a:p>
          <a:p>
            <a:pPr marL="0" indent="0">
              <a:buNone/>
            </a:pPr>
            <a:r>
              <a:rPr lang="en-US" sz="1050" dirty="0"/>
              <a:t>National Council of State Boards of Nursing (2018).  A Nurse’s Guide to Professional Boundaries.  Retrieved on 02/10/2023 from </a:t>
            </a:r>
            <a:r>
              <a:rPr lang="en-US" sz="1050" dirty="0">
                <a:solidFill>
                  <a:srgbClr val="6B9F25"/>
                </a:solidFill>
                <a:hlinkClick r:id="rId4">
                  <a:extLst>
                    <a:ext uri="{A12FA001-AC4F-418D-AE19-62706E023703}">
                      <ahyp:hlinkClr xmlns:ahyp="http://schemas.microsoft.com/office/drawing/2018/hyperlinkcolor" val="tx"/>
                    </a:ext>
                  </a:extLst>
                </a:hlinkClick>
              </a:rPr>
              <a:t>https://www.ncsbn.org/public-</a:t>
            </a:r>
            <a:r>
              <a:rPr lang="en-US" sz="1050" dirty="0">
                <a:solidFill>
                  <a:schemeClr val="bg1"/>
                </a:solidFill>
                <a:hlinkClick r:id="rId4">
                  <a:extLst>
                    <a:ext uri="{A12FA001-AC4F-418D-AE19-62706E023703}">
                      <ahyp:hlinkClr xmlns:ahyp="http://schemas.microsoft.com/office/drawing/2018/hyperlinkcolor" val="tx"/>
                    </a:ext>
                  </a:extLst>
                </a:hlinkClick>
              </a:rPr>
              <a:t>	</a:t>
            </a:r>
            <a:r>
              <a:rPr lang="en-US" sz="1050" dirty="0">
                <a:solidFill>
                  <a:srgbClr val="6B9F25"/>
                </a:solidFill>
                <a:hlinkClick r:id="rId4">
                  <a:extLst>
                    <a:ext uri="{A12FA001-AC4F-418D-AE19-62706E023703}">
                      <ahyp:hlinkClr xmlns:ahyp="http://schemas.microsoft.com/office/drawing/2018/hyperlinkcolor" val="tx"/>
                    </a:ext>
                  </a:extLst>
                </a:hlinkClick>
              </a:rPr>
              <a:t>files/ProfessionalBoundaries_Complete.pdf</a:t>
            </a:r>
            <a:endParaRPr lang="en-US" sz="1050" dirty="0"/>
          </a:p>
          <a:p>
            <a:pPr marL="0" indent="0">
              <a:buNone/>
            </a:pPr>
            <a:r>
              <a:rPr lang="en-US" sz="1050" dirty="0">
                <a:solidFill>
                  <a:schemeClr val="tx1"/>
                </a:solidFill>
              </a:rPr>
              <a:t>Reamer, Frederic G. (2015).  The Challenge of Distributive Justice.  </a:t>
            </a:r>
            <a:r>
              <a:rPr lang="en-US" sz="1050" i="1" dirty="0">
                <a:solidFill>
                  <a:schemeClr val="tx1"/>
                </a:solidFill>
              </a:rPr>
              <a:t>Eye on Ethics</a:t>
            </a:r>
            <a:r>
              <a:rPr lang="en-US" sz="1050" dirty="0">
                <a:solidFill>
                  <a:schemeClr val="tx1"/>
                </a:solidFill>
              </a:rPr>
              <a:t>.</a:t>
            </a:r>
            <a:r>
              <a:rPr lang="en-US" sz="1050" dirty="0">
                <a:solidFill>
                  <a:schemeClr val="tx1">
                    <a:alpha val="80000"/>
                  </a:schemeClr>
                </a:solidFill>
              </a:rPr>
              <a:t>  Retrieved on 01/20/2021 from</a:t>
            </a:r>
            <a:r>
              <a:rPr lang="en-US" sz="1050" dirty="0">
                <a:solidFill>
                  <a:schemeClr val="tx1">
                    <a:alpha val="80000"/>
                  </a:schemeClr>
                </a:solidFill>
                <a:hlinkClick r:id="rId5"/>
              </a:rPr>
              <a:t>https://www.socialworktoday.com/news/eoe_011515.shtml</a:t>
            </a:r>
            <a:endParaRPr lang="en-US" sz="1050" dirty="0">
              <a:solidFill>
                <a:schemeClr val="tx1"/>
              </a:solidFill>
            </a:endParaRPr>
          </a:p>
          <a:p>
            <a:pPr marL="0" indent="0" algn="l">
              <a:buNone/>
            </a:pPr>
            <a:r>
              <a:rPr lang="en-US" sz="1050" dirty="0">
                <a:solidFill>
                  <a:srgbClr val="333333"/>
                </a:solidFill>
              </a:rPr>
              <a:t>Reamer, Frederic G. (2016).  The Complexities of Client Privacy, Confidentiality, and Privileged Communication.  </a:t>
            </a:r>
            <a:r>
              <a:rPr lang="en-US" sz="1050" i="1" dirty="0">
                <a:solidFill>
                  <a:srgbClr val="333333"/>
                </a:solidFill>
              </a:rPr>
              <a:t>Eye on Ethics</a:t>
            </a:r>
            <a:r>
              <a:rPr lang="en-US" sz="1050" dirty="0">
                <a:solidFill>
                  <a:srgbClr val="333333"/>
                </a:solidFill>
              </a:rPr>
              <a:t>.  Retrieved on 01/20/2021 from,	</a:t>
            </a:r>
            <a:r>
              <a:rPr lang="en-US" sz="1050" dirty="0">
                <a:solidFill>
                  <a:schemeClr val="tx2"/>
                </a:solidFill>
                <a:hlinkClick r:id="rId3"/>
              </a:rPr>
              <a:t>https://www.socialworkers.org/About/Ethics/Code-of-Ethics/Code-of-Ethics-English</a:t>
            </a:r>
            <a:endParaRPr lang="en-US" sz="1050" dirty="0">
              <a:solidFill>
                <a:schemeClr val="tx2"/>
              </a:solidFill>
            </a:endParaRPr>
          </a:p>
          <a:p>
            <a:pPr marL="0" indent="0" algn="l">
              <a:buNone/>
            </a:pPr>
            <a:r>
              <a:rPr lang="en-US" sz="1050" dirty="0">
                <a:solidFill>
                  <a:schemeClr val="tx2"/>
                </a:solidFill>
              </a:rPr>
              <a:t>Reamer, Frederic G. (2017).  New NASW Ethics Standards for the Digital Age.  </a:t>
            </a:r>
            <a:r>
              <a:rPr lang="en-US" sz="1050" i="1" dirty="0">
                <a:solidFill>
                  <a:schemeClr val="tx2"/>
                </a:solidFill>
              </a:rPr>
              <a:t>Eye on Ethics</a:t>
            </a:r>
            <a:r>
              <a:rPr lang="en-US" sz="1050" dirty="0">
                <a:solidFill>
                  <a:schemeClr val="tx2"/>
                </a:solidFill>
              </a:rPr>
              <a:t>.  Retrieved on 02/22/2023 from </a:t>
            </a:r>
            <a:r>
              <a:rPr lang="en-US" sz="1050" dirty="0">
                <a:solidFill>
                  <a:schemeClr val="tx2"/>
                </a:solidFill>
                <a:hlinkClick r:id="rId6"/>
              </a:rPr>
              <a:t>https://www.socialworktoday.com/archive/081617.shtml</a:t>
            </a:r>
            <a:endParaRPr lang="en-US" sz="1050" dirty="0">
              <a:solidFill>
                <a:schemeClr val="tx2"/>
              </a:solidFill>
            </a:endParaRPr>
          </a:p>
          <a:p>
            <a:pPr marL="0" indent="0" algn="l">
              <a:buNone/>
            </a:pPr>
            <a:r>
              <a:rPr lang="en-US" sz="1050" dirty="0">
                <a:solidFill>
                  <a:schemeClr val="tx2"/>
                </a:solidFill>
              </a:rPr>
              <a:t>Rothman, Juliet. (2013</a:t>
            </a:r>
            <a:r>
              <a:rPr lang="en-US" sz="1050" i="1" dirty="0">
                <a:solidFill>
                  <a:schemeClr val="tx2"/>
                </a:solidFill>
              </a:rPr>
              <a:t>).  From the Front Lines:  Student Cases in Social Work Ethics</a:t>
            </a:r>
            <a:r>
              <a:rPr lang="en-US" sz="1050" dirty="0">
                <a:solidFill>
                  <a:schemeClr val="tx2"/>
                </a:solidFill>
              </a:rPr>
              <a:t>.  Boston, MA:  Pearson.</a:t>
            </a:r>
          </a:p>
          <a:p>
            <a:pPr marL="0" indent="0">
              <a:buNone/>
            </a:pPr>
            <a:r>
              <a:rPr lang="en-US" sz="1050" dirty="0">
                <a:solidFill>
                  <a:schemeClr val="tx1">
                    <a:alpha val="80000"/>
                  </a:schemeClr>
                </a:solidFill>
              </a:rPr>
              <a:t>Zhou, </a:t>
            </a:r>
            <a:r>
              <a:rPr lang="en-US" sz="1050" dirty="0" err="1">
                <a:solidFill>
                  <a:schemeClr val="tx1">
                    <a:alpha val="80000"/>
                  </a:schemeClr>
                </a:solidFill>
              </a:rPr>
              <a:t>Leming</a:t>
            </a:r>
            <a:r>
              <a:rPr lang="en-US" sz="1050" dirty="0">
                <a:solidFill>
                  <a:schemeClr val="tx1">
                    <a:alpha val="80000"/>
                  </a:schemeClr>
                </a:solidFill>
              </a:rPr>
              <a:t>, </a:t>
            </a:r>
            <a:r>
              <a:rPr lang="en-US" sz="1050" dirty="0" err="1">
                <a:solidFill>
                  <a:schemeClr val="tx1">
                    <a:alpha val="80000"/>
                  </a:schemeClr>
                </a:solidFill>
              </a:rPr>
              <a:t>Thieret</a:t>
            </a:r>
            <a:r>
              <a:rPr lang="en-US" sz="1050" dirty="0">
                <a:solidFill>
                  <a:schemeClr val="tx1">
                    <a:alpha val="80000"/>
                  </a:schemeClr>
                </a:solidFill>
              </a:rPr>
              <a:t>, Robert, et. al.  (2019).  A Telehealth Privacy and Security Self-Assessment Questionnaire for Telehealth   Providers:  Development and Validation.  </a:t>
            </a:r>
            <a:r>
              <a:rPr lang="en-US" sz="1050" i="1" dirty="0">
                <a:solidFill>
                  <a:schemeClr val="tx1">
                    <a:alpha val="80000"/>
                  </a:schemeClr>
                </a:solidFill>
              </a:rPr>
              <a:t>International   	Journal of </a:t>
            </a:r>
            <a:r>
              <a:rPr lang="en-US" sz="1050" i="1" dirty="0" err="1">
                <a:solidFill>
                  <a:schemeClr val="tx1">
                    <a:alpha val="80000"/>
                  </a:schemeClr>
                </a:solidFill>
              </a:rPr>
              <a:t>Telerehabiliation</a:t>
            </a:r>
            <a:r>
              <a:rPr lang="en-US" sz="1050" dirty="0">
                <a:solidFill>
                  <a:schemeClr val="tx1">
                    <a:alpha val="80000"/>
                  </a:schemeClr>
                </a:solidFill>
              </a:rPr>
              <a:t>.  2019 Spring 11(1): 3-14.</a:t>
            </a:r>
          </a:p>
          <a:p>
            <a:pPr algn="l"/>
            <a:endParaRPr lang="en-US" sz="1000" i="0" dirty="0">
              <a:solidFill>
                <a:srgbClr val="333333"/>
              </a:solidFill>
              <a:effectLst/>
              <a:latin typeface="Arial" panose="020B0604020202020204" pitchFamily="34" charset="0"/>
            </a:endParaRPr>
          </a:p>
          <a:p>
            <a:endParaRPr lang="en-US" sz="1200" dirty="0">
              <a:solidFill>
                <a:schemeClr val="tx1">
                  <a:alpha val="80000"/>
                </a:schemeClr>
              </a:solidFill>
            </a:endParaRPr>
          </a:p>
        </p:txBody>
      </p:sp>
      <p:sp>
        <p:nvSpPr>
          <p:cNvPr id="5" name="Footer Placeholder 4">
            <a:extLst>
              <a:ext uri="{FF2B5EF4-FFF2-40B4-BE49-F238E27FC236}">
                <a16:creationId xmlns:a16="http://schemas.microsoft.com/office/drawing/2014/main" id="{9A4F59D0-2F44-4893-86DE-A176462A730C}"/>
              </a:ext>
            </a:extLst>
          </p:cNvPr>
          <p:cNvSpPr>
            <a:spLocks noGrp="1"/>
          </p:cNvSpPr>
          <p:nvPr>
            <p:ph type="ftr" sz="quarter" idx="11"/>
          </p:nvPr>
        </p:nvSpPr>
        <p:spPr/>
        <p:txBody>
          <a:bodyPr/>
          <a:lstStyle/>
          <a:p>
            <a:r>
              <a:rPr lang="en-US"/>
              <a:t>Wisconsin Association of Treatment Court Professionals: 2023 Treatment Court Coordinator Conference </a:t>
            </a:r>
          </a:p>
        </p:txBody>
      </p:sp>
    </p:spTree>
    <p:extLst>
      <p:ext uri="{BB962C8B-B14F-4D97-AF65-F5344CB8AC3E}">
        <p14:creationId xmlns:p14="http://schemas.microsoft.com/office/powerpoint/2010/main" val="296603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5DB41-9BEE-4AC1-8AE8-0362B6E8DA7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t>Why Ethics &amp; Boundaries?</a:t>
            </a: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7AE85C4-17D7-46C0-8167-6DB57E040EBE}"/>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000" dirty="0"/>
              <a:t>Ethical Dilemma</a:t>
            </a:r>
          </a:p>
          <a:p>
            <a:pPr lvl="1" indent="-228600">
              <a:buFont typeface="Arial" panose="020B0604020202020204" pitchFamily="34" charset="0"/>
              <a:buChar char="•"/>
            </a:pPr>
            <a:r>
              <a:rPr lang="en-US" sz="2000" dirty="0"/>
              <a:t>Di lemma : two horns</a:t>
            </a:r>
          </a:p>
          <a:p>
            <a:pPr lvl="1" indent="-228600">
              <a:buFont typeface="Arial" panose="020B0604020202020204" pitchFamily="34" charset="0"/>
              <a:buChar char="•"/>
            </a:pPr>
            <a:r>
              <a:rPr lang="en-US" sz="2000" dirty="0"/>
              <a:t>Equal in size, equal in complexity</a:t>
            </a:r>
          </a:p>
          <a:p>
            <a:pPr lvl="1"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Lifelong learning</a:t>
            </a:r>
          </a:p>
          <a:p>
            <a:pPr indent="-228600">
              <a:buFont typeface="Arial" panose="020B0604020202020204" pitchFamily="34" charset="0"/>
              <a:buChar char="•"/>
            </a:pPr>
            <a:r>
              <a:rPr lang="en-US" sz="2000" dirty="0"/>
              <a:t>Licensure </a:t>
            </a:r>
          </a:p>
          <a:p>
            <a:pPr indent="-228600">
              <a:buFont typeface="Arial" panose="020B0604020202020204" pitchFamily="34" charset="0"/>
              <a:buChar char="•"/>
            </a:pPr>
            <a:r>
              <a:rPr lang="en-US" sz="2000" dirty="0"/>
              <a:t>Consultation</a:t>
            </a:r>
          </a:p>
          <a:p>
            <a:pPr indent="-228600">
              <a:buFont typeface="Arial" panose="020B0604020202020204" pitchFamily="34" charset="0"/>
              <a:buChar char="•"/>
            </a:pPr>
            <a:r>
              <a:rPr lang="en-US" sz="2000" dirty="0"/>
              <a:t>Self assessment</a:t>
            </a:r>
          </a:p>
        </p:txBody>
      </p:sp>
      <p:pic>
        <p:nvPicPr>
          <p:cNvPr id="10" name="Picture 9">
            <a:extLst>
              <a:ext uri="{FF2B5EF4-FFF2-40B4-BE49-F238E27FC236}">
                <a16:creationId xmlns:a16="http://schemas.microsoft.com/office/drawing/2014/main" id="{C888C2DF-5754-486B-9D72-51011D245BE5}"/>
              </a:ext>
            </a:extLst>
          </p:cNvPr>
          <p:cNvPicPr>
            <a:picLocks noChangeAspect="1"/>
          </p:cNvPicPr>
          <p:nvPr/>
        </p:nvPicPr>
        <p:blipFill rotWithShape="1">
          <a:blip r:embed="rId2"/>
          <a:srcRect t="801"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4" name="Footer Placeholder 13">
            <a:extLst>
              <a:ext uri="{FF2B5EF4-FFF2-40B4-BE49-F238E27FC236}">
                <a16:creationId xmlns:a16="http://schemas.microsoft.com/office/drawing/2014/main" id="{D66A1621-F79D-4194-B628-8555CEF0DB61}"/>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lnSpc>
                <a:spcPct val="90000"/>
              </a:lnSpc>
              <a:spcAft>
                <a:spcPts val="600"/>
              </a:spcAft>
              <a:defRPr/>
            </a:pPr>
            <a:r>
              <a:rPr lang="en-US" sz="900" kern="1200">
                <a:solidFill>
                  <a:srgbClr val="FFFFFF"/>
                </a:solidFill>
                <a:latin typeface="Calibri" panose="020F0502020204030204"/>
                <a:ea typeface="+mn-ea"/>
                <a:cs typeface="+mn-cs"/>
              </a:rPr>
              <a:t>Wisconsin Association of Treatment Court Professionals: 2023 Treatment Court Coordinator Conference </a:t>
            </a:r>
          </a:p>
        </p:txBody>
      </p:sp>
    </p:spTree>
    <p:extLst>
      <p:ext uri="{BB962C8B-B14F-4D97-AF65-F5344CB8AC3E}">
        <p14:creationId xmlns:p14="http://schemas.microsoft.com/office/powerpoint/2010/main" val="245552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5" name="Picture 6">
            <a:extLst>
              <a:ext uri="{FF2B5EF4-FFF2-40B4-BE49-F238E27FC236}">
                <a16:creationId xmlns:a16="http://schemas.microsoft.com/office/drawing/2014/main" id="{C583173F-B3E6-78B1-99AF-2E095820D414}"/>
              </a:ext>
            </a:extLst>
          </p:cNvPr>
          <p:cNvPicPr>
            <a:picLocks noChangeAspect="1"/>
          </p:cNvPicPr>
          <p:nvPr/>
        </p:nvPicPr>
        <p:blipFill rotWithShape="1">
          <a:blip r:embed="rId2"/>
          <a:srcRect t="23081" r="-1" b="20654"/>
          <a:stretch/>
        </p:blipFill>
        <p:spPr>
          <a:xfrm>
            <a:off x="1524" y="10"/>
            <a:ext cx="12188952" cy="6857990"/>
          </a:xfrm>
          <a:prstGeom prst="rect">
            <a:avLst/>
          </a:prstGeom>
        </p:spPr>
      </p:pic>
      <p:sp>
        <p:nvSpPr>
          <p:cNvPr id="27" name="Freeform: Shape 26">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le 1">
            <a:extLst>
              <a:ext uri="{FF2B5EF4-FFF2-40B4-BE49-F238E27FC236}">
                <a16:creationId xmlns:a16="http://schemas.microsoft.com/office/drawing/2014/main" id="{475544CA-C107-47F4-A4D2-664B73137D53}"/>
              </a:ext>
            </a:extLst>
          </p:cNvPr>
          <p:cNvSpPr>
            <a:spLocks noGrp="1"/>
          </p:cNvSpPr>
          <p:nvPr>
            <p:ph type="ctrTitle"/>
          </p:nvPr>
        </p:nvSpPr>
        <p:spPr>
          <a:xfrm>
            <a:off x="1416871" y="1685677"/>
            <a:ext cx="4181444" cy="2714873"/>
          </a:xfrm>
        </p:spPr>
        <p:txBody>
          <a:bodyPr vert="horz" lIns="91440" tIns="45720" rIns="91440" bIns="45720" rtlCol="0" anchor="b">
            <a:normAutofit/>
          </a:bodyPr>
          <a:lstStyle/>
          <a:p>
            <a:r>
              <a:rPr lang="en-US" sz="5400" kern="1200" dirty="0">
                <a:solidFill>
                  <a:schemeClr val="tx1">
                    <a:lumMod val="75000"/>
                    <a:lumOff val="25000"/>
                  </a:schemeClr>
                </a:solidFill>
                <a:latin typeface="+mj-lt"/>
                <a:ea typeface="+mj-ea"/>
                <a:cs typeface="+mj-cs"/>
              </a:rPr>
              <a:t>Professional Boundaries</a:t>
            </a:r>
          </a:p>
        </p:txBody>
      </p:sp>
    </p:spTree>
    <p:extLst>
      <p:ext uri="{BB962C8B-B14F-4D97-AF65-F5344CB8AC3E}">
        <p14:creationId xmlns:p14="http://schemas.microsoft.com/office/powerpoint/2010/main" val="321913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43">
            <a:extLst>
              <a:ext uri="{FF2B5EF4-FFF2-40B4-BE49-F238E27FC236}">
                <a16:creationId xmlns:a16="http://schemas.microsoft.com/office/drawing/2014/main" id="{43B739C9-4112-E896-4466-6A821E46DF89}"/>
              </a:ext>
            </a:extLst>
          </p:cNvPr>
          <p:cNvPicPr>
            <a:picLocks noChangeAspect="1"/>
          </p:cNvPicPr>
          <p:nvPr/>
        </p:nvPicPr>
        <p:blipFill rotWithShape="1">
          <a:blip r:embed="rId2"/>
          <a:srcRect b="1747"/>
          <a:stretch/>
        </p:blipFill>
        <p:spPr>
          <a:xfrm>
            <a:off x="20" y="10"/>
            <a:ext cx="12191980" cy="6857990"/>
          </a:xfrm>
          <a:prstGeom prst="rect">
            <a:avLst/>
          </a:prstGeom>
        </p:spPr>
      </p:pic>
      <p:sp>
        <p:nvSpPr>
          <p:cNvPr id="60"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58592"/>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2C55A231-6611-4942-8612-9EEE1CE8727B}"/>
              </a:ext>
            </a:extLst>
          </p:cNvPr>
          <p:cNvSpPr>
            <a:spLocks noGrp="1"/>
          </p:cNvSpPr>
          <p:nvPr>
            <p:ph type="title"/>
          </p:nvPr>
        </p:nvSpPr>
        <p:spPr>
          <a:xfrm>
            <a:off x="2628900" y="2419350"/>
            <a:ext cx="6619875" cy="2400300"/>
          </a:xfrm>
        </p:spPr>
        <p:txBody>
          <a:bodyPr vert="horz" lIns="91440" tIns="45720" rIns="91440" bIns="45720" rtlCol="0" anchor="b">
            <a:normAutofit fontScale="90000"/>
          </a:bodyPr>
          <a:lstStyle/>
          <a:p>
            <a:pPr algn="ctr"/>
            <a:r>
              <a:rPr lang="en-US" sz="2400" b="1" dirty="0"/>
              <a:t>“</a:t>
            </a:r>
            <a:r>
              <a:rPr lang="en-US" sz="2800" b="1" dirty="0"/>
              <a:t>Professional boundaries are defined as the </a:t>
            </a:r>
            <a:r>
              <a:rPr lang="en-US" sz="2800" b="1" u="sng" dirty="0"/>
              <a:t>space</a:t>
            </a:r>
            <a:r>
              <a:rPr lang="en-US" sz="2800" b="1" dirty="0"/>
              <a:t> between a </a:t>
            </a:r>
            <a:r>
              <a:rPr lang="en-US" sz="2800" b="1" u="sng" dirty="0"/>
              <a:t>professional’s power</a:t>
            </a:r>
            <a:r>
              <a:rPr lang="en-US" sz="2800" b="1" dirty="0"/>
              <a:t> and the </a:t>
            </a:r>
            <a:r>
              <a:rPr lang="en-US" sz="2800" b="1" u="sng" dirty="0"/>
              <a:t>client’s vulnerability</a:t>
            </a:r>
            <a:r>
              <a:rPr lang="en-US" sz="2800" b="1" dirty="0"/>
              <a:t>. The power of the professional comes from the </a:t>
            </a:r>
            <a:r>
              <a:rPr lang="en-US" sz="2800" b="1" u="sng" dirty="0"/>
              <a:t>position we hold and the access to private knowledge </a:t>
            </a:r>
            <a:r>
              <a:rPr lang="en-US" sz="2800" b="1" dirty="0"/>
              <a:t>about the client.”</a:t>
            </a:r>
            <a:br>
              <a:rPr lang="en-US" sz="2800" b="1" dirty="0"/>
            </a:br>
            <a:br>
              <a:rPr lang="en-US" sz="2800" b="1" dirty="0"/>
            </a:br>
            <a:r>
              <a:rPr lang="en-US" sz="1800" b="1" dirty="0"/>
              <a:t>National Council of State Boards of Nursing, 2018</a:t>
            </a:r>
          </a:p>
        </p:txBody>
      </p:sp>
      <p:sp>
        <p:nvSpPr>
          <p:cNvPr id="17" name="Footer Placeholder 16">
            <a:extLst>
              <a:ext uri="{FF2B5EF4-FFF2-40B4-BE49-F238E27FC236}">
                <a16:creationId xmlns:a16="http://schemas.microsoft.com/office/drawing/2014/main" id="{A1FC9378-CEAF-4357-AC65-F8394F6E1CF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defRPr/>
            </a:pPr>
            <a:r>
              <a:rPr lang="en-US" sz="900" kern="1200">
                <a:solidFill>
                  <a:srgbClr val="FFFFFF"/>
                </a:solidFill>
                <a:latin typeface="Calibri" panose="020F0502020204030204"/>
                <a:ea typeface="+mn-ea"/>
                <a:cs typeface="+mn-cs"/>
              </a:rPr>
              <a:t>Wisconsin Association of Treatment Court Professionals: 2023 Treatment Court Coordinator Conference </a:t>
            </a:r>
          </a:p>
        </p:txBody>
      </p:sp>
    </p:spTree>
    <p:extLst>
      <p:ext uri="{BB962C8B-B14F-4D97-AF65-F5344CB8AC3E}">
        <p14:creationId xmlns:p14="http://schemas.microsoft.com/office/powerpoint/2010/main" val="112609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5AD3-966E-4C9A-9BBA-86A16EDA84D7}"/>
              </a:ext>
            </a:extLst>
          </p:cNvPr>
          <p:cNvSpPr>
            <a:spLocks noGrp="1"/>
          </p:cNvSpPr>
          <p:nvPr>
            <p:ph type="title"/>
          </p:nvPr>
        </p:nvSpPr>
        <p:spPr/>
        <p:txBody>
          <a:bodyPr>
            <a:normAutofit/>
          </a:bodyPr>
          <a:lstStyle/>
          <a:p>
            <a:r>
              <a:rPr lang="en-US" dirty="0"/>
              <a:t>Boundaries</a:t>
            </a:r>
          </a:p>
        </p:txBody>
      </p:sp>
      <p:graphicFrame>
        <p:nvGraphicFramePr>
          <p:cNvPr id="5" name="Content Placeholder 2">
            <a:extLst>
              <a:ext uri="{FF2B5EF4-FFF2-40B4-BE49-F238E27FC236}">
                <a16:creationId xmlns:a16="http://schemas.microsoft.com/office/drawing/2014/main" id="{DD09FAC3-4E6E-4839-BFC1-FD8F762AE05B}"/>
              </a:ext>
            </a:extLst>
          </p:cNvPr>
          <p:cNvGraphicFramePr>
            <a:graphicFrameLocks noGrp="1"/>
          </p:cNvGraphicFramePr>
          <p:nvPr>
            <p:ph idx="1"/>
            <p:extLst>
              <p:ext uri="{D42A27DB-BD31-4B8C-83A1-F6EECF244321}">
                <p14:modId xmlns:p14="http://schemas.microsoft.com/office/powerpoint/2010/main" val="673669848"/>
              </p:ext>
            </p:extLst>
          </p:nvPr>
        </p:nvGraphicFramePr>
        <p:xfrm>
          <a:off x="276224" y="1690688"/>
          <a:ext cx="11763376" cy="4443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79F432F2-EC86-4EC8-8C9D-4FF2D9E50EBC}"/>
              </a:ext>
            </a:extLst>
          </p:cNvPr>
          <p:cNvSpPr>
            <a:spLocks noGrp="1"/>
          </p:cNvSpPr>
          <p:nvPr>
            <p:ph type="ftr" sz="quarter" idx="11"/>
          </p:nvPr>
        </p:nvSpPr>
        <p:spPr>
          <a:xfrm>
            <a:off x="4038599" y="6356350"/>
            <a:ext cx="4960545" cy="365125"/>
          </a:xfrm>
        </p:spPr>
        <p:txBody>
          <a:bodyPr/>
          <a:lstStyle/>
          <a:p>
            <a:r>
              <a:rPr lang="en-US"/>
              <a:t>Wisconsin Association of Treatment Court Professionals: 2023 Treatment Court Coordinator Conference </a:t>
            </a:r>
            <a:endParaRPr lang="en-US" dirty="0"/>
          </a:p>
        </p:txBody>
      </p:sp>
    </p:spTree>
    <p:extLst>
      <p:ext uri="{BB962C8B-B14F-4D97-AF65-F5344CB8AC3E}">
        <p14:creationId xmlns:p14="http://schemas.microsoft.com/office/powerpoint/2010/main" val="176830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82D2F-609B-4DFE-9425-28AEC02E04A2}"/>
              </a:ext>
            </a:extLst>
          </p:cNvPr>
          <p:cNvSpPr>
            <a:spLocks noGrp="1"/>
          </p:cNvSpPr>
          <p:nvPr>
            <p:ph type="title"/>
          </p:nvPr>
        </p:nvSpPr>
        <p:spPr>
          <a:xfrm>
            <a:off x="838200" y="963877"/>
            <a:ext cx="3494362" cy="3707711"/>
          </a:xfrm>
        </p:spPr>
        <p:txBody>
          <a:bodyPr>
            <a:normAutofit/>
          </a:bodyPr>
          <a:lstStyle/>
          <a:p>
            <a:pPr algn="r"/>
            <a:br>
              <a:rPr lang="en-US" sz="4100" dirty="0"/>
            </a:br>
            <a:br>
              <a:rPr lang="en-US" sz="4100" dirty="0"/>
            </a:br>
            <a:r>
              <a:rPr lang="en-US" sz="4100" dirty="0"/>
              <a:t>Professional Relationship Considerations</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857C24-BB21-45B8-A842-7D4238FED494}"/>
              </a:ext>
            </a:extLst>
          </p:cNvPr>
          <p:cNvSpPr>
            <a:spLocks noGrp="1"/>
          </p:cNvSpPr>
          <p:nvPr>
            <p:ph idx="1"/>
          </p:nvPr>
        </p:nvSpPr>
        <p:spPr>
          <a:xfrm>
            <a:off x="4976031" y="963877"/>
            <a:ext cx="6377769" cy="4930246"/>
          </a:xfrm>
        </p:spPr>
        <p:txBody>
          <a:bodyPr anchor="ctr">
            <a:normAutofit/>
          </a:bodyPr>
          <a:lstStyle/>
          <a:p>
            <a:r>
              <a:rPr lang="en-US" sz="2400" b="1" dirty="0"/>
              <a:t>Boundaries exist on a continuum</a:t>
            </a:r>
          </a:p>
          <a:p>
            <a:pPr lvl="1"/>
            <a:r>
              <a:rPr lang="en-US" dirty="0"/>
              <a:t>Can be hard to know if we/someone has blurred or violated boundaries</a:t>
            </a:r>
          </a:p>
          <a:p>
            <a:r>
              <a:rPr lang="en-US" sz="2400" b="1" dirty="0"/>
              <a:t>If you are bending rules toward the personal:</a:t>
            </a:r>
          </a:p>
          <a:p>
            <a:pPr lvl="1"/>
            <a:r>
              <a:rPr lang="en-US" dirty="0"/>
              <a:t>Reflect on why you are doing this.</a:t>
            </a:r>
          </a:p>
          <a:p>
            <a:pPr lvl="1"/>
            <a:r>
              <a:rPr lang="en-US" dirty="0"/>
              <a:t>Utilize consultation/ Point out concerns of colleague</a:t>
            </a:r>
          </a:p>
          <a:p>
            <a:r>
              <a:rPr lang="en-US" sz="2400" b="1" dirty="0"/>
              <a:t>Be aware of relationships that are conducive to becoming personal:</a:t>
            </a:r>
          </a:p>
          <a:p>
            <a:pPr lvl="1"/>
            <a:r>
              <a:rPr lang="en-US" dirty="0"/>
              <a:t>Type of setting</a:t>
            </a:r>
          </a:p>
          <a:p>
            <a:pPr lvl="1"/>
            <a:r>
              <a:rPr lang="en-US" dirty="0"/>
              <a:t>Specific professional role</a:t>
            </a:r>
          </a:p>
        </p:txBody>
      </p:sp>
      <p:sp>
        <p:nvSpPr>
          <p:cNvPr id="7" name="Footer Placeholder 6">
            <a:extLst>
              <a:ext uri="{FF2B5EF4-FFF2-40B4-BE49-F238E27FC236}">
                <a16:creationId xmlns:a16="http://schemas.microsoft.com/office/drawing/2014/main" id="{63239B72-019D-4C7D-A96A-F8CF0FA80A6C}"/>
              </a:ext>
            </a:extLst>
          </p:cNvPr>
          <p:cNvSpPr>
            <a:spLocks noGrp="1"/>
          </p:cNvSpPr>
          <p:nvPr>
            <p:ph type="ftr" sz="quarter" idx="11"/>
          </p:nvPr>
        </p:nvSpPr>
        <p:spPr>
          <a:xfrm>
            <a:off x="4976031" y="6355080"/>
            <a:ext cx="5259985" cy="365125"/>
          </a:xfrm>
        </p:spPr>
        <p:txBody>
          <a:bodyPr>
            <a:normAutofit/>
          </a:bodyPr>
          <a:lstStyle/>
          <a:p>
            <a:pPr algn="l">
              <a:lnSpc>
                <a:spcPct val="90000"/>
              </a:lnSpc>
              <a:spcAft>
                <a:spcPts val="600"/>
              </a:spcAft>
            </a:pPr>
            <a:r>
              <a:rPr lang="en-US" sz="900">
                <a:solidFill>
                  <a:schemeClr val="tx1">
                    <a:alpha val="80000"/>
                  </a:schemeClr>
                </a:solidFill>
              </a:rPr>
              <a:t>Wisconsin Association of Treatment Court Professionals: 2023 Treatment Court Coordinator Conference </a:t>
            </a:r>
          </a:p>
        </p:txBody>
      </p:sp>
    </p:spTree>
    <p:extLst>
      <p:ext uri="{BB962C8B-B14F-4D97-AF65-F5344CB8AC3E}">
        <p14:creationId xmlns:p14="http://schemas.microsoft.com/office/powerpoint/2010/main" val="20775171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E476E-421B-4F2E-8860-932DACDB9C22}"/>
              </a:ext>
            </a:extLst>
          </p:cNvPr>
          <p:cNvSpPr>
            <a:spLocks noGrp="1"/>
          </p:cNvSpPr>
          <p:nvPr>
            <p:ph type="title"/>
          </p:nvPr>
        </p:nvSpPr>
        <p:spPr>
          <a:xfrm>
            <a:off x="838200" y="963877"/>
            <a:ext cx="3494362" cy="4930246"/>
          </a:xfrm>
        </p:spPr>
        <p:txBody>
          <a:bodyPr>
            <a:normAutofit/>
          </a:bodyPr>
          <a:lstStyle/>
          <a:p>
            <a:pPr algn="r"/>
            <a:r>
              <a:rPr lang="en-US" b="1"/>
              <a:t>Physical Boundaries</a:t>
            </a:r>
          </a:p>
        </p:txBody>
      </p:sp>
      <p:cxnSp>
        <p:nvCxnSpPr>
          <p:cNvPr id="51" name="Straight Connector 4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50A25564-C0A8-4AA8-9EF9-75A7DB63EB46}"/>
              </a:ext>
            </a:extLst>
          </p:cNvPr>
          <p:cNvSpPr>
            <a:spLocks noGrp="1"/>
          </p:cNvSpPr>
          <p:nvPr>
            <p:ph idx="1"/>
          </p:nvPr>
        </p:nvSpPr>
        <p:spPr>
          <a:xfrm>
            <a:off x="4976031" y="963877"/>
            <a:ext cx="6377769" cy="4930246"/>
          </a:xfrm>
        </p:spPr>
        <p:txBody>
          <a:bodyPr anchor="ctr">
            <a:normAutofit/>
          </a:bodyPr>
          <a:lstStyle/>
          <a:p>
            <a:pPr lvl="0"/>
            <a:r>
              <a:rPr lang="en-US" sz="2400"/>
              <a:t>Maybe?</a:t>
            </a:r>
          </a:p>
          <a:p>
            <a:pPr lvl="1"/>
            <a:r>
              <a:rPr lang="en-US" b="1" u="sng"/>
              <a:t>Client permission IS PARAMOUNT! ALWAYS!</a:t>
            </a:r>
          </a:p>
          <a:p>
            <a:pPr lvl="1"/>
            <a:r>
              <a:rPr lang="en-US"/>
              <a:t>Provides momentary comfort</a:t>
            </a:r>
          </a:p>
          <a:p>
            <a:pPr lvl="1"/>
            <a:r>
              <a:rPr lang="en-US"/>
              <a:t>The client is clear about intentions</a:t>
            </a:r>
          </a:p>
          <a:p>
            <a:pPr lvl="0"/>
            <a:r>
              <a:rPr lang="en-US" sz="2400"/>
              <a:t>Further Considerations:</a:t>
            </a:r>
          </a:p>
          <a:p>
            <a:pPr lvl="1"/>
            <a:r>
              <a:rPr lang="en-US"/>
              <a:t>Trauma experienced by client</a:t>
            </a:r>
          </a:p>
          <a:p>
            <a:pPr lvl="1"/>
            <a:r>
              <a:rPr lang="en-US"/>
              <a:t>The age of the client</a:t>
            </a:r>
          </a:p>
          <a:p>
            <a:pPr lvl="1"/>
            <a:r>
              <a:rPr lang="en-US"/>
              <a:t>The gender identification of the client &amp; the worker</a:t>
            </a:r>
          </a:p>
          <a:p>
            <a:pPr lvl="0"/>
            <a:r>
              <a:rPr lang="en-US" sz="2400"/>
              <a:t>Don’t:</a:t>
            </a:r>
          </a:p>
          <a:p>
            <a:pPr lvl="1"/>
            <a:r>
              <a:rPr lang="en-US"/>
              <a:t>When possibility of psychological harm</a:t>
            </a:r>
          </a:p>
        </p:txBody>
      </p:sp>
      <p:sp>
        <p:nvSpPr>
          <p:cNvPr id="5" name="Footer Placeholder 4">
            <a:extLst>
              <a:ext uri="{FF2B5EF4-FFF2-40B4-BE49-F238E27FC236}">
                <a16:creationId xmlns:a16="http://schemas.microsoft.com/office/drawing/2014/main" id="{C61C6A13-7543-4E1A-BDDD-EF02EA1CD84C}"/>
              </a:ext>
            </a:extLst>
          </p:cNvPr>
          <p:cNvSpPr>
            <a:spLocks noGrp="1"/>
          </p:cNvSpPr>
          <p:nvPr>
            <p:ph type="ftr" sz="quarter" idx="11"/>
          </p:nvPr>
        </p:nvSpPr>
        <p:spPr>
          <a:xfrm>
            <a:off x="4976031" y="6355080"/>
            <a:ext cx="5259985" cy="365125"/>
          </a:xfrm>
        </p:spPr>
        <p:txBody>
          <a:bodyPr>
            <a:normAutofit/>
          </a:bodyPr>
          <a:lstStyle/>
          <a:p>
            <a:pPr algn="l">
              <a:lnSpc>
                <a:spcPct val="90000"/>
              </a:lnSpc>
              <a:spcAft>
                <a:spcPts val="600"/>
              </a:spcAft>
            </a:pPr>
            <a:r>
              <a:rPr lang="en-US" sz="900">
                <a:solidFill>
                  <a:schemeClr val="tx1">
                    <a:alpha val="80000"/>
                  </a:schemeClr>
                </a:solidFill>
              </a:rPr>
              <a:t>Wisconsin Association of Treatment Court Professionals: 2023 Treatment Court Coordinator Conference </a:t>
            </a:r>
          </a:p>
        </p:txBody>
      </p:sp>
    </p:spTree>
    <p:extLst>
      <p:ext uri="{BB962C8B-B14F-4D97-AF65-F5344CB8AC3E}">
        <p14:creationId xmlns:p14="http://schemas.microsoft.com/office/powerpoint/2010/main" val="54609759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5112AC23-F046-4DC5-9B92-07CA6CC7C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75AAFE7-143D-45AC-B616-09521E0F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BA5DB72-E109-4D37-B6DD-C328D5397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C34EE77-74D1-42B4-801B-40B35A68C1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0" name="Oval 49">
              <a:extLst>
                <a:ext uri="{FF2B5EF4-FFF2-40B4-BE49-F238E27FC236}">
                  <a16:creationId xmlns:a16="http://schemas.microsoft.com/office/drawing/2014/main" id="{12152B4E-1BCF-43D1-814C-F560CEB52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5486774-B7FC-480F-9AAF-9F55F4C43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8FA6A4C-BA1F-4EF8-B3BD-F28CB66DE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BF89DB3-EA73-4FD0-AACB-5FE32C149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CBAB203A-25C6-422F-9DB6-C69F0EE9F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74730A1-7A3A-4ACF-965D-A6DCEC7DB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EB2D1A1F-B200-4444-AE01-EFC97AF7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4" y="1042604"/>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70E4CB9D-2256-4786-8DDF-ADFBF35337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0" name="Straight Connector 59">
              <a:extLst>
                <a:ext uri="{FF2B5EF4-FFF2-40B4-BE49-F238E27FC236}">
                  <a16:creationId xmlns:a16="http://schemas.microsoft.com/office/drawing/2014/main" id="{180841E3-DFCC-429A-B907-8B06EDB1E9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54698A1-0C53-4620-97E1-B4689288CF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DBDFF7F-BD40-4085-952D-F6EC5908D9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F29CA06-4FE5-44A6-8D40-A9C36449CE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568E6F37-AE05-46BF-A77F-5505926E92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6" name="Straight Connector 65">
              <a:extLst>
                <a:ext uri="{FF2B5EF4-FFF2-40B4-BE49-F238E27FC236}">
                  <a16:creationId xmlns:a16="http://schemas.microsoft.com/office/drawing/2014/main" id="{8D6F5ECB-975C-4A38-BD48-A3C2B38E9E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F36011-C922-4FD6-B09D-781A87054B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FD3DC2-6A33-4C9E-B0F5-5D6209717F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E4F800E-82BC-4AEF-9F07-7F95C8B8C3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4C5F5C2-2536-40C2-B8BD-69E3D496D61C}"/>
              </a:ext>
            </a:extLst>
          </p:cNvPr>
          <p:cNvSpPr>
            <a:spLocks noGrp="1"/>
          </p:cNvSpPr>
          <p:nvPr>
            <p:ph type="title"/>
          </p:nvPr>
        </p:nvSpPr>
        <p:spPr>
          <a:xfrm>
            <a:off x="630936" y="630936"/>
            <a:ext cx="4989918" cy="5478640"/>
          </a:xfrm>
          <a:noFill/>
        </p:spPr>
        <p:txBody>
          <a:bodyPr anchor="ctr">
            <a:normAutofit/>
          </a:bodyPr>
          <a:lstStyle/>
          <a:p>
            <a:r>
              <a:rPr lang="en-US" sz="4800">
                <a:solidFill>
                  <a:schemeClr val="bg1"/>
                </a:solidFill>
              </a:rPr>
              <a:t>Sexual Boundaries</a:t>
            </a:r>
          </a:p>
        </p:txBody>
      </p:sp>
      <p:sp>
        <p:nvSpPr>
          <p:cNvPr id="71" name="Rectangle 70">
            <a:extLst>
              <a:ext uri="{FF2B5EF4-FFF2-40B4-BE49-F238E27FC236}">
                <a16:creationId xmlns:a16="http://schemas.microsoft.com/office/drawing/2014/main" id="{C8D9C5DD-B8B3-46A0-8FBC-EE462F96C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01066" y="497785"/>
            <a:ext cx="5678424" cy="567484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56EA8C-99C7-41E5-8009-92E93787AC62}"/>
              </a:ext>
            </a:extLst>
          </p:cNvPr>
          <p:cNvSpPr>
            <a:spLocks noGrp="1"/>
          </p:cNvSpPr>
          <p:nvPr>
            <p:ph idx="1"/>
          </p:nvPr>
        </p:nvSpPr>
        <p:spPr>
          <a:xfrm>
            <a:off x="6041946" y="630936"/>
            <a:ext cx="4982273" cy="5478672"/>
          </a:xfrm>
          <a:noFill/>
        </p:spPr>
        <p:txBody>
          <a:bodyPr anchor="ctr">
            <a:normAutofit/>
          </a:bodyPr>
          <a:lstStyle/>
          <a:p>
            <a:pPr lvl="0"/>
            <a:r>
              <a:rPr lang="en-US" sz="1800" dirty="0">
                <a:solidFill>
                  <a:schemeClr val="bg1"/>
                </a:solidFill>
              </a:rPr>
              <a:t>No Sexual Contact with Clients</a:t>
            </a:r>
          </a:p>
          <a:p>
            <a:pPr lvl="0"/>
            <a:r>
              <a:rPr lang="en-US" sz="1800" dirty="0">
                <a:solidFill>
                  <a:schemeClr val="bg1"/>
                </a:solidFill>
              </a:rPr>
              <a:t>NASW Code- 1.09:</a:t>
            </a:r>
          </a:p>
          <a:p>
            <a:pPr lvl="1"/>
            <a:r>
              <a:rPr lang="en-US" sz="1800" dirty="0">
                <a:solidFill>
                  <a:schemeClr val="bg1"/>
                </a:solidFill>
              </a:rPr>
              <a:t>No engagement in sexual activities with current clients, whether consensual or forced</a:t>
            </a:r>
          </a:p>
          <a:p>
            <a:pPr lvl="1"/>
            <a:r>
              <a:rPr lang="en-US" sz="1800" b="1" u="sng" dirty="0">
                <a:solidFill>
                  <a:schemeClr val="bg1"/>
                </a:solidFill>
              </a:rPr>
              <a:t>Worker assumes full burden of setting boundaries</a:t>
            </a:r>
          </a:p>
          <a:p>
            <a:pPr lvl="1"/>
            <a:r>
              <a:rPr lang="en-US" sz="1800" dirty="0">
                <a:solidFill>
                  <a:schemeClr val="bg1"/>
                </a:solidFill>
              </a:rPr>
              <a:t>No sexual activities with former clients</a:t>
            </a:r>
          </a:p>
          <a:p>
            <a:pPr lvl="1"/>
            <a:r>
              <a:rPr lang="en-US" sz="1800" dirty="0">
                <a:solidFill>
                  <a:schemeClr val="bg1"/>
                </a:solidFill>
              </a:rPr>
              <a:t>No services to a person they have had a prior relationship with.</a:t>
            </a:r>
          </a:p>
          <a:p>
            <a:pPr lvl="0"/>
            <a:r>
              <a:rPr lang="en-US" sz="1800" dirty="0">
                <a:solidFill>
                  <a:schemeClr val="bg1"/>
                </a:solidFill>
              </a:rPr>
              <a:t>2.06 (a):</a:t>
            </a:r>
          </a:p>
          <a:p>
            <a:pPr lvl="1"/>
            <a:r>
              <a:rPr lang="en-US" sz="1800" dirty="0">
                <a:solidFill>
                  <a:schemeClr val="bg1"/>
                </a:solidFill>
              </a:rPr>
              <a:t>Workers should not engage in relationships with those they are supervising or teaching</a:t>
            </a:r>
          </a:p>
        </p:txBody>
      </p:sp>
      <p:sp>
        <p:nvSpPr>
          <p:cNvPr id="6" name="Footer Placeholder 5">
            <a:extLst>
              <a:ext uri="{FF2B5EF4-FFF2-40B4-BE49-F238E27FC236}">
                <a16:creationId xmlns:a16="http://schemas.microsoft.com/office/drawing/2014/main" id="{D9A59BD3-78B1-4373-9554-06ECAE832DE6}"/>
              </a:ext>
            </a:extLst>
          </p:cNvPr>
          <p:cNvSpPr>
            <a:spLocks noGrp="1"/>
          </p:cNvSpPr>
          <p:nvPr>
            <p:ph type="ftr" sz="quarter" idx="11"/>
          </p:nvPr>
        </p:nvSpPr>
        <p:spPr>
          <a:xfrm>
            <a:off x="630936" y="6308832"/>
            <a:ext cx="8320722" cy="548640"/>
          </a:xfrm>
        </p:spPr>
        <p:txBody>
          <a:bodyPr anchor="ctr">
            <a:normAutofit/>
          </a:bodyPr>
          <a:lstStyle/>
          <a:p>
            <a:pPr algn="just">
              <a:spcAft>
                <a:spcPts val="600"/>
              </a:spcAft>
            </a:pPr>
            <a:r>
              <a:rPr lang="en-US" sz="1050">
                <a:solidFill>
                  <a:schemeClr val="bg1"/>
                </a:solidFill>
              </a:rPr>
              <a:t>Wisconsin Association of Treatment Court Professionals: 2023 Treatment Court Coordinator Conference </a:t>
            </a:r>
          </a:p>
        </p:txBody>
      </p:sp>
    </p:spTree>
    <p:extLst>
      <p:ext uri="{BB962C8B-B14F-4D97-AF65-F5344CB8AC3E}">
        <p14:creationId xmlns:p14="http://schemas.microsoft.com/office/powerpoint/2010/main" val="3178916724"/>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2040</TotalTime>
  <Words>1406</Words>
  <Application>Microsoft Office PowerPoint</Application>
  <PresentationFormat>Widescreen</PresentationFormat>
  <Paragraphs>153</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Meiryo</vt:lpstr>
      <vt:lpstr>Amasis MT Pro Black</vt:lpstr>
      <vt:lpstr>Arial</vt:lpstr>
      <vt:lpstr>Calibri</vt:lpstr>
      <vt:lpstr>Calibri Light</vt:lpstr>
      <vt:lpstr>Office Theme</vt:lpstr>
      <vt:lpstr>Boundaries &amp; Dual Relationships Treatment Court Team Members</vt:lpstr>
      <vt:lpstr>Why is Ethical Practice Important?</vt:lpstr>
      <vt:lpstr>Why Ethics &amp; Boundaries?</vt:lpstr>
      <vt:lpstr>Professional Boundaries</vt:lpstr>
      <vt:lpstr>“Professional boundaries are defined as the space between a professional’s power and the client’s vulnerability. The power of the professional comes from the position we hold and the access to private knowledge about the client.”  National Council of State Boards of Nursing, 2018</vt:lpstr>
      <vt:lpstr>Boundaries</vt:lpstr>
      <vt:lpstr>  Professional Relationship Considerations</vt:lpstr>
      <vt:lpstr>Physical Boundaries</vt:lpstr>
      <vt:lpstr>Sexual Boundaries</vt:lpstr>
      <vt:lpstr>Other Boundary Issues</vt:lpstr>
      <vt:lpstr>Boundaries &amp; Self-Disclosure</vt:lpstr>
      <vt:lpstr>Consequences of Boundary Violations</vt:lpstr>
      <vt:lpstr>Dual Relationships </vt:lpstr>
      <vt:lpstr>What is a Dual Relationship?</vt:lpstr>
      <vt:lpstr>Types of Dual Relationships</vt:lpstr>
      <vt:lpstr> Managing  Dual Relationships</vt:lpstr>
      <vt:lpstr>Questions to Ask (or have someone ask you)</vt:lpstr>
      <vt:lpstr>Wrap Up</vt:lpstr>
      <vt:lpstr>Thank you kindly!</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&amp; Boundaries:  Implications for Rural Practice</dc:title>
  <dc:creator>Kipp, Kate</dc:creator>
  <cp:lastModifiedBy>Kipp, Kate</cp:lastModifiedBy>
  <cp:revision>10</cp:revision>
  <cp:lastPrinted>2022-01-05T18:42:54Z</cp:lastPrinted>
  <dcterms:created xsi:type="dcterms:W3CDTF">2021-01-29T21:07:19Z</dcterms:created>
  <dcterms:modified xsi:type="dcterms:W3CDTF">2023-10-11T15:24:15Z</dcterms:modified>
</cp:coreProperties>
</file>