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2_7170D9B4.xml" ContentType="application/vnd.ms-powerpoint.comments+xml"/>
  <Override PartName="/ppt/comments/modernComment_10A_A710E3C.xml" ContentType="application/vnd.ms-powerpoint.comments+xml"/>
  <Override PartName="/ppt/comments/modernComment_10B_8704A054.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59" r:id="rId5"/>
    <p:sldId id="260"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82" r:id="rId19"/>
    <p:sldId id="277" r:id="rId20"/>
    <p:sldId id="264" r:id="rId21"/>
    <p:sldId id="278" r:id="rId22"/>
    <p:sldId id="279" r:id="rId23"/>
    <p:sldId id="280" r:id="rId24"/>
    <p:sldId id="281" r:id="rId25"/>
    <p:sldId id="283" r:id="rId26"/>
    <p:sldId id="284" r:id="rId27"/>
    <p:sldId id="285" r:id="rId28"/>
    <p:sldId id="286" r:id="rId29"/>
    <p:sldId id="28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14B78B-0C82-A010-20CF-F7E0B539CDBD}" name="Horvath, Kaley M." initials="HKM" userId="S::horvakmgoc@doj.state.wi.us::f60591a9-670e-47f3-82cf-fb7a6458e1d4" providerId="AD"/>
  <p188:author id="{889276C0-5134-29C4-62C4-235A5768DF5E}" name="Marsha Schiszik" initials="MS" userId="S::schismjeup@doj.state.wi.us::0f08b6c4-99c4-4f85-ba8a-34b02bd9c9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6" d="100"/>
          <a:sy n="106" d="100"/>
        </p:scale>
        <p:origin x="12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8/10/relationships/authors" Target="authors.xml"/><Relationship Id="rId8" Type="http://schemas.openxmlformats.org/officeDocument/2006/relationships/slide" Target="slides/slide7.xml"/></Relationships>
</file>

<file path=ppt/comments/modernComment_102_7170D9B4.xml><?xml version="1.0" encoding="utf-8"?>
<p188:cmLst xmlns:a="http://schemas.openxmlformats.org/drawingml/2006/main" xmlns:r="http://schemas.openxmlformats.org/officeDocument/2006/relationships" xmlns:p188="http://schemas.microsoft.com/office/powerpoint/2018/8/main">
  <p188:cm id="{B04B1DED-25D1-45E3-9CB2-681D00FB7FD9}" authorId="{889276C0-5134-29C4-62C4-235A5768DF5E}" created="2023-07-26T18:17:26.879">
    <ac:txMkLst xmlns:ac="http://schemas.microsoft.com/office/drawing/2013/main/command">
      <pc:docMk xmlns:pc="http://schemas.microsoft.com/office/powerpoint/2013/main/command"/>
      <pc:sldMk xmlns:pc="http://schemas.microsoft.com/office/powerpoint/2013/main/command" cId="1903221172" sldId="258"/>
      <ac:spMk id="3" creationId="{4A249B66-1CC4-D053-EF5E-F1387BADE46F}"/>
      <ac:txMk cp="25" len="25">
        <ac:context len="384" hash="768354055"/>
      </ac:txMk>
    </ac:txMkLst>
    <p188:pos x="3856375" y="764867"/>
    <p188:replyLst>
      <p188:reply id="{643E9EAA-EDE5-403D-86CC-9F7AB28F2A76}" authorId="{2114B78B-0C82-A010-20CF-F7E0B539CDBD}" created="2023-08-30T15:24:28.806">
        <p188:txBody>
          <a:bodyPr/>
          <a:lstStyle/>
          <a:p>
            <a:r>
              <a:rPr lang="en-US"/>
              <a:t>Discharge Summary - works almost identical to Admission Summary but for discharges
Case Summary - can be used for a participant, will show an overview of their total CORE data</a:t>
            </a:r>
          </a:p>
        </p188:txBody>
      </p188:reply>
    </p188:replyLst>
    <p188:txBody>
      <a:bodyPr/>
      <a:lstStyle/>
      <a:p>
        <a:r>
          <a:rPr lang="en-US"/>
          <a:t>What other reports can be directly pulled from CORE?</a:t>
        </a:r>
      </a:p>
    </p188:txBody>
  </p188:cm>
</p188:cmLst>
</file>

<file path=ppt/comments/modernComment_10A_A710E3C.xml><?xml version="1.0" encoding="utf-8"?>
<p188:cmLst xmlns:a="http://schemas.openxmlformats.org/drawingml/2006/main" xmlns:r="http://schemas.openxmlformats.org/officeDocument/2006/relationships" xmlns:p188="http://schemas.microsoft.com/office/powerpoint/2018/8/main">
  <p188:cm id="{F7D4832A-6455-4DDA-9CE7-2E85A7DF3717}" authorId="{889276C0-5134-29C4-62C4-235A5768DF5E}" created="2023-07-26T18:23:02.998">
    <ac:txMkLst xmlns:ac="http://schemas.microsoft.com/office/drawing/2013/main/command">
      <pc:docMk xmlns:pc="http://schemas.microsoft.com/office/powerpoint/2013/main/command"/>
      <pc:sldMk xmlns:pc="http://schemas.microsoft.com/office/powerpoint/2013/main/command" cId="175181372" sldId="266"/>
      <ac:graphicFrameMk id="4" creationId="{DCAA0D4C-4096-131C-B779-D473D1E545BF}"/>
      <ac:tblMk/>
      <ac:tcMk rowId="3207856739" colId="1151756332"/>
      <ac:txMk cp="3" len="18">
        <ac:context len="22" hash="786046239"/>
      </ac:txMk>
    </ac:txMkLst>
    <p188:pos x="2087535" y="3744717"/>
    <p188:txBody>
      <a:bodyPr/>
      <a:lstStyle/>
      <a:p>
        <a:r>
          <a:rPr lang="en-US"/>
          <a:t>Do we need to explain on this is measured? </a:t>
        </a:r>
      </a:p>
    </p188:txBody>
  </p188:cm>
</p188:cmLst>
</file>

<file path=ppt/comments/modernComment_10B_8704A054.xml><?xml version="1.0" encoding="utf-8"?>
<p188:cmLst xmlns:a="http://schemas.openxmlformats.org/drawingml/2006/main" xmlns:r="http://schemas.openxmlformats.org/officeDocument/2006/relationships" xmlns:p188="http://schemas.microsoft.com/office/powerpoint/2018/8/main">
  <p188:cm id="{4EB3D7F8-CD04-4964-8E4D-55CECE31CBE2}" authorId="{889276C0-5134-29C4-62C4-235A5768DF5E}" created="2023-07-26T18:23:25.968">
    <ac:txMkLst xmlns:ac="http://schemas.microsoft.com/office/drawing/2013/main/command">
      <pc:docMk xmlns:pc="http://schemas.microsoft.com/office/powerpoint/2013/main/command"/>
      <pc:sldMk xmlns:pc="http://schemas.microsoft.com/office/powerpoint/2013/main/command" cId="2265227348" sldId="267"/>
      <ac:graphicFrameMk id="4" creationId="{DCAA0D4C-4096-131C-B779-D473D1E545BF}"/>
      <ac:tblMk/>
      <ac:tcMk rowId="4016236006" colId="1151756332"/>
      <ac:txMk cp="3" len="24">
        <ac:context len="97" hash="2301101826"/>
      </ac:txMk>
    </ac:txMkLst>
    <p188:pos x="2398426" y="1721045"/>
    <p188:txBody>
      <a:bodyPr/>
      <a:lstStyle/>
      <a:p>
        <a:r>
          <a:rPr lang="en-US"/>
          <a:t>Do we need to explain on this is measured?</a:t>
        </a:r>
      </a:p>
    </p188:txBody>
  </p188:cm>
  <p188:cm id="{97B153D6-79AE-488A-A5D0-44078B22202C}" authorId="{889276C0-5134-29C4-62C4-235A5768DF5E}" created="2023-07-26T18:24:00.202">
    <ac:deMkLst xmlns:ac="http://schemas.microsoft.com/office/drawing/2013/main/command">
      <pc:docMk xmlns:pc="http://schemas.microsoft.com/office/powerpoint/2013/main/command"/>
      <pc:sldMk xmlns:pc="http://schemas.microsoft.com/office/powerpoint/2013/main/command" cId="2265227348" sldId="267"/>
      <ac:graphicFrameMk id="4" creationId="{DCAA0D4C-4096-131C-B779-D473D1E545BF}"/>
    </ac:deMkLst>
    <p188:txBody>
      <a:bodyPr/>
      <a:lstStyle/>
      <a:p>
        <a:r>
          <a:rPr lang="en-US"/>
          <a:t>Do we need to explain on this is measured?</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350785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78682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019516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84638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830405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296335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270225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7425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70796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54634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10/10/2023</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77827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10/10/2023</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471571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1" r:id="rId5"/>
    <p:sldLayoutId id="2147483706" r:id="rId6"/>
    <p:sldLayoutId id="2147483702" r:id="rId7"/>
    <p:sldLayoutId id="2147483703" r:id="rId8"/>
    <p:sldLayoutId id="2147483704" r:id="rId9"/>
    <p:sldLayoutId id="2147483705" r:id="rId10"/>
    <p:sldLayoutId id="2147483707"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kaminjk@doj.state.wi.us" TargetMode="External"/><Relationship Id="rId2" Type="http://schemas.openxmlformats.org/officeDocument/2006/relationships/hyperlink" Target="mailto:horvathkm@doj.state.wi.us" TargetMode="External"/><Relationship Id="rId1" Type="http://schemas.openxmlformats.org/officeDocument/2006/relationships/slideLayout" Target="../slideLayouts/slideLayout2.xml"/><Relationship Id="rId5" Type="http://schemas.openxmlformats.org/officeDocument/2006/relationships/hyperlink" Target="mailto:schiszikmj@doj.state.wi.us" TargetMode="External"/><Relationship Id="rId4" Type="http://schemas.openxmlformats.org/officeDocument/2006/relationships/hyperlink" Target="mailto:derrmg@doj.state.wi.u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mailto:kaminjk@doj.state.wi.us" TargetMode="External"/><Relationship Id="rId2" Type="http://schemas.openxmlformats.org/officeDocument/2006/relationships/hyperlink" Target="mailto:horvathkm@doj.state.wi.us" TargetMode="External"/><Relationship Id="rId1" Type="http://schemas.openxmlformats.org/officeDocument/2006/relationships/slideLayout" Target="../slideLayouts/slideLayout2.xml"/><Relationship Id="rId5" Type="http://schemas.openxmlformats.org/officeDocument/2006/relationships/hyperlink" Target="mailto:schiszikmj@doj.state.wi.us" TargetMode="External"/><Relationship Id="rId4" Type="http://schemas.openxmlformats.org/officeDocument/2006/relationships/hyperlink" Target="mailto:derrmg@doj.state.wi.us" TargetMode="External"/></Relationships>
</file>

<file path=ppt/slides/_rels/slide3.xml.rels><?xml version="1.0" encoding="UTF-8" standalone="yes"?>
<Relationships xmlns="http://schemas.openxmlformats.org/package/2006/relationships"><Relationship Id="rId2" Type="http://schemas.microsoft.com/office/2018/10/relationships/comments" Target="../comments/modernComment_102_7170D9B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0A_A710E3C.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0B_8704A05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0AC1A1-34F8-B418-937F-C9CE4BFD4462}"/>
              </a:ext>
            </a:extLst>
          </p:cNvPr>
          <p:cNvSpPr>
            <a:spLocks noGrp="1"/>
          </p:cNvSpPr>
          <p:nvPr>
            <p:ph type="ctrTitle"/>
          </p:nvPr>
        </p:nvSpPr>
        <p:spPr>
          <a:xfrm>
            <a:off x="5604552" y="871758"/>
            <a:ext cx="5825448" cy="3871143"/>
          </a:xfrm>
        </p:spPr>
        <p:txBody>
          <a:bodyPr>
            <a:normAutofit/>
          </a:bodyPr>
          <a:lstStyle/>
          <a:p>
            <a:pPr algn="ctr"/>
            <a:br>
              <a:rPr lang="en-US" sz="6600" dirty="0"/>
            </a:br>
            <a:r>
              <a:rPr lang="en-US" sz="6600" dirty="0"/>
              <a:t>CORE 201 Training</a:t>
            </a:r>
          </a:p>
        </p:txBody>
      </p:sp>
      <p:sp>
        <p:nvSpPr>
          <p:cNvPr id="3" name="Subtitle 2">
            <a:extLst>
              <a:ext uri="{FF2B5EF4-FFF2-40B4-BE49-F238E27FC236}">
                <a16:creationId xmlns:a16="http://schemas.microsoft.com/office/drawing/2014/main" id="{164CE172-2C36-CF9E-DC05-C6EE972E4C18}"/>
              </a:ext>
            </a:extLst>
          </p:cNvPr>
          <p:cNvSpPr>
            <a:spLocks noGrp="1"/>
          </p:cNvSpPr>
          <p:nvPr>
            <p:ph type="subTitle" idx="1"/>
          </p:nvPr>
        </p:nvSpPr>
        <p:spPr>
          <a:xfrm>
            <a:off x="5619964" y="4785543"/>
            <a:ext cx="5322013" cy="1005657"/>
          </a:xfrm>
        </p:spPr>
        <p:txBody>
          <a:bodyPr>
            <a:normAutofit/>
          </a:bodyPr>
          <a:lstStyle/>
          <a:p>
            <a:r>
              <a:rPr lang="en-US" dirty="0"/>
              <a:t>Presented by Kaley Horvath</a:t>
            </a:r>
          </a:p>
        </p:txBody>
      </p:sp>
      <p:pic>
        <p:nvPicPr>
          <p:cNvPr id="4" name="Picture 3">
            <a:extLst>
              <a:ext uri="{FF2B5EF4-FFF2-40B4-BE49-F238E27FC236}">
                <a16:creationId xmlns:a16="http://schemas.microsoft.com/office/drawing/2014/main" id="{A449479D-475C-B78E-4A5D-CCA9E2C6D50E}"/>
              </a:ext>
            </a:extLst>
          </p:cNvPr>
          <p:cNvPicPr>
            <a:picLocks noChangeAspect="1"/>
          </p:cNvPicPr>
          <p:nvPr/>
        </p:nvPicPr>
        <p:blipFill rotWithShape="1">
          <a:blip r:embed="rId2"/>
          <a:srcRect l="21255" r="7633"/>
          <a:stretch/>
        </p:blipFill>
        <p:spPr>
          <a:xfrm>
            <a:off x="1" y="10"/>
            <a:ext cx="4876799" cy="6857989"/>
          </a:xfrm>
          <a:prstGeom prst="rect">
            <a:avLst/>
          </a:prstGeom>
        </p:spPr>
      </p:pic>
      <p:cxnSp>
        <p:nvCxnSpPr>
          <p:cNvPr id="11" name="Straight Connector 10">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723900"/>
            <a:ext cx="57062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CF06E40-3ECB-4820-95B5-8A70B07D4B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6134100"/>
            <a:ext cx="56681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55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3931296907"/>
              </p:ext>
            </p:extLst>
          </p:nvPr>
        </p:nvGraphicFramePr>
        <p:xfrm>
          <a:off x="406076" y="1655271"/>
          <a:ext cx="11379848" cy="4643120"/>
        </p:xfrm>
        <a:graphic>
          <a:graphicData uri="http://schemas.openxmlformats.org/drawingml/2006/table">
            <a:tbl>
              <a:tblPr firstRow="1" bandRow="1">
                <a:tableStyleId>{5C22544A-7EE6-4342-B048-85BDC9FD1C3A}</a:tableStyleId>
              </a:tblPr>
              <a:tblGrid>
                <a:gridCol w="8045042">
                  <a:extLst>
                    <a:ext uri="{9D8B030D-6E8A-4147-A177-3AD203B41FA5}">
                      <a16:colId xmlns:a16="http://schemas.microsoft.com/office/drawing/2014/main" val="2544461041"/>
                    </a:ext>
                  </a:extLst>
                </a:gridCol>
                <a:gridCol w="3334806">
                  <a:extLst>
                    <a:ext uri="{9D8B030D-6E8A-4147-A177-3AD203B41FA5}">
                      <a16:colId xmlns:a16="http://schemas.microsoft.com/office/drawing/2014/main" val="1397258327"/>
                    </a:ext>
                  </a:extLst>
                </a:gridCol>
              </a:tblGrid>
              <a:tr h="370840">
                <a:tc>
                  <a:txBody>
                    <a:bodyPr/>
                    <a:lstStyle/>
                    <a:p>
                      <a:r>
                        <a:rPr lang="en-US" sz="1600" dirty="0"/>
                        <a:t>OWI Tx </a:t>
                      </a:r>
                      <a:r>
                        <a:rPr lang="en-US" sz="1600" dirty="0" err="1"/>
                        <a:t>Crt</a:t>
                      </a:r>
                      <a:r>
                        <a:rPr lang="en-US" sz="1600" dirty="0"/>
                        <a:t> Performance Measures</a:t>
                      </a:r>
                    </a:p>
                  </a:txBody>
                  <a:tcPr>
                    <a:solidFill>
                      <a:srgbClr val="92D050"/>
                    </a:solidFill>
                  </a:tcPr>
                </a:tc>
                <a:tc>
                  <a:txBody>
                    <a:bodyPr/>
                    <a:lstStyle/>
                    <a:p>
                      <a:r>
                        <a:rPr lang="en-US" sz="1600" dirty="0"/>
                        <a:t>CORE Report</a:t>
                      </a:r>
                    </a:p>
                  </a:txBody>
                  <a:tcPr/>
                </a:tc>
                <a:extLst>
                  <a:ext uri="{0D108BD9-81ED-4DB2-BD59-A6C34878D82A}">
                    <a16:rowId xmlns:a16="http://schemas.microsoft.com/office/drawing/2014/main" val="83353176"/>
                  </a:ext>
                </a:extLst>
              </a:tr>
              <a:tr h="370840">
                <a:tc>
                  <a:txBody>
                    <a:bodyPr/>
                    <a:lstStyle/>
                    <a:p>
                      <a:r>
                        <a:rPr lang="en-US" sz="1400" b="1" dirty="0"/>
                        <a:t>Processing and Admission Measures</a:t>
                      </a:r>
                    </a:p>
                  </a:txBody>
                  <a:tcPr/>
                </a:tc>
                <a:tc>
                  <a:txBody>
                    <a:bodyPr/>
                    <a:lstStyle/>
                    <a:p>
                      <a:endParaRPr lang="en-US" sz="1400" dirty="0"/>
                    </a:p>
                  </a:txBody>
                  <a:tcPr/>
                </a:tc>
                <a:extLst>
                  <a:ext uri="{0D108BD9-81ED-4DB2-BD59-A6C34878D82A}">
                    <a16:rowId xmlns:a16="http://schemas.microsoft.com/office/drawing/2014/main" val="1057207468"/>
                  </a:ext>
                </a:extLst>
              </a:tr>
              <a:tr h="370840">
                <a:tc>
                  <a:txBody>
                    <a:bodyPr/>
                    <a:lstStyle/>
                    <a:p>
                      <a:r>
                        <a:rPr lang="en-US" sz="1400" dirty="0"/>
                        <a:t>4. Processing Time</a:t>
                      </a:r>
                    </a:p>
                  </a:txBody>
                  <a:tcPr/>
                </a:tc>
                <a:tc>
                  <a:txBody>
                    <a:bodyPr/>
                    <a:lstStyle/>
                    <a:p>
                      <a:r>
                        <a:rPr lang="en-US" sz="1400" dirty="0"/>
                        <a:t>Data Extract</a:t>
                      </a:r>
                    </a:p>
                  </a:txBody>
                  <a:tcPr/>
                </a:tc>
                <a:extLst>
                  <a:ext uri="{0D108BD9-81ED-4DB2-BD59-A6C34878D82A}">
                    <a16:rowId xmlns:a16="http://schemas.microsoft.com/office/drawing/2014/main" val="4250627523"/>
                  </a:ext>
                </a:extLst>
              </a:tr>
              <a:tr h="370840">
                <a:tc>
                  <a:txBody>
                    <a:bodyPr/>
                    <a:lstStyle/>
                    <a:p>
                      <a:r>
                        <a:rPr lang="en-US" sz="1400" dirty="0"/>
                        <a:t>5. Screening and Assessment</a:t>
                      </a:r>
                    </a:p>
                    <a:p>
                      <a:pPr marL="342900" indent="-342900">
                        <a:buAutoNum type="alphaLcPeriod"/>
                      </a:pPr>
                      <a:r>
                        <a:rPr lang="en-US" sz="1400" b="1" dirty="0">
                          <a:solidFill>
                            <a:srgbClr val="FF0000"/>
                          </a:solidFill>
                        </a:rPr>
                        <a:t>Percentage of Individuals with Applicable OWI Offenses screened</a:t>
                      </a:r>
                    </a:p>
                    <a:p>
                      <a:pPr marL="342900" indent="-342900">
                        <a:buAutoNum type="alphaLcPeriod"/>
                      </a:pPr>
                      <a:r>
                        <a:rPr lang="en-US" sz="1400" b="1" dirty="0">
                          <a:solidFill>
                            <a:srgbClr val="FF0000"/>
                          </a:solidFill>
                        </a:rPr>
                        <a:t>Percentage of Referred Individuals Admitted to the Program by Risk/Need Category</a:t>
                      </a:r>
                    </a:p>
                    <a:p>
                      <a:pPr marL="342900" indent="-342900">
                        <a:buAutoNum type="alphaLcPeriod"/>
                      </a:pPr>
                      <a:r>
                        <a:rPr lang="en-US" sz="1400" b="1" dirty="0">
                          <a:solidFill>
                            <a:srgbClr val="FF0000"/>
                          </a:solidFill>
                        </a:rPr>
                        <a:t>Percentage of Participants by Risk/Need Category and Program Track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mn-lt"/>
                          <a:ea typeface="+mn-ea"/>
                          <a:cs typeface="+mn-cs"/>
                        </a:rPr>
                        <a:t>Not in CORE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Admission Summary, 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Admission Summary, Data Extract</a:t>
                      </a:r>
                    </a:p>
                  </a:txBody>
                  <a:tcPr/>
                </a:tc>
                <a:extLst>
                  <a:ext uri="{0D108BD9-81ED-4DB2-BD59-A6C34878D82A}">
                    <a16:rowId xmlns:a16="http://schemas.microsoft.com/office/drawing/2014/main" val="1057913253"/>
                  </a:ext>
                </a:extLst>
              </a:tr>
              <a:tr h="370840">
                <a:tc>
                  <a:txBody>
                    <a:bodyPr/>
                    <a:lstStyle/>
                    <a:p>
                      <a:r>
                        <a:rPr lang="en-US" sz="1400" b="1" dirty="0">
                          <a:solidFill>
                            <a:srgbClr val="FF0000"/>
                          </a:solidFill>
                        </a:rPr>
                        <a:t>6.  Percentage of Participants who Obtain Peer Sober Support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7924207"/>
                  </a:ext>
                </a:extLst>
              </a:tr>
              <a:tr h="370840">
                <a:tc>
                  <a:txBody>
                    <a:bodyPr/>
                    <a:lstStyle/>
                    <a:p>
                      <a:r>
                        <a:rPr lang="en-US" sz="1400" dirty="0"/>
                        <a:t>7. Discharge Type (NRAC)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1230938623"/>
                  </a:ext>
                </a:extLst>
              </a:tr>
              <a:tr h="370840">
                <a:tc>
                  <a:txBody>
                    <a:bodyPr/>
                    <a:lstStyle/>
                    <a:p>
                      <a:r>
                        <a:rPr lang="en-US" sz="1400" dirty="0"/>
                        <a:t>8. Average Length-of-Stay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567493934"/>
                  </a:ext>
                </a:extLst>
              </a:tr>
              <a:tr h="370840">
                <a:tc>
                  <a:txBody>
                    <a:bodyPr/>
                    <a:lstStyle/>
                    <a:p>
                      <a:r>
                        <a:rPr lang="en-US" sz="1400" b="1" dirty="0">
                          <a:solidFill>
                            <a:srgbClr val="FF0000"/>
                          </a:solidFill>
                        </a:rPr>
                        <a:t>9. Average Length-of-Stay per Phase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31530940"/>
                  </a:ext>
                </a:extLst>
              </a:tr>
              <a:tr h="370840">
                <a:tc>
                  <a:txBody>
                    <a:bodyPr/>
                    <a:lstStyle/>
                    <a:p>
                      <a:r>
                        <a:rPr lang="en-US" sz="1400" b="1" dirty="0">
                          <a:solidFill>
                            <a:srgbClr val="FF0000"/>
                          </a:solidFill>
                        </a:rPr>
                        <a:t>10. Team Collaboration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703684455"/>
                  </a:ext>
                </a:extLst>
              </a:tr>
              <a:tr h="370840">
                <a:tc>
                  <a:txBody>
                    <a:bodyPr/>
                    <a:lstStyle/>
                    <a:p>
                      <a:r>
                        <a:rPr lang="en-US" sz="1400" b="1" dirty="0">
                          <a:solidFill>
                            <a:srgbClr val="FF0000"/>
                          </a:solidFill>
                        </a:rPr>
                        <a:t>11. Relapse Prevention Plan</a:t>
                      </a:r>
                    </a:p>
                    <a:p>
                      <a:pPr marL="342900" indent="-342900">
                        <a:buAutoNum type="alphaLcPeriod"/>
                      </a:pPr>
                      <a:r>
                        <a:rPr lang="en-US" sz="1400" b="1" dirty="0">
                          <a:solidFill>
                            <a:srgbClr val="FF0000"/>
                          </a:solidFill>
                        </a:rPr>
                        <a:t>Development</a:t>
                      </a:r>
                    </a:p>
                    <a:p>
                      <a:pPr marL="342900" indent="-342900">
                        <a:buAutoNum type="alphaLcPeriod"/>
                      </a:pPr>
                      <a:r>
                        <a:rPr lang="en-US" sz="1400" b="1" dirty="0">
                          <a:solidFill>
                            <a:srgbClr val="FF0000"/>
                          </a:solidFill>
                        </a:rPr>
                        <a:t>Compliance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Coming soon!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358874909"/>
                  </a:ext>
                </a:extLst>
              </a:tr>
            </a:tbl>
          </a:graphicData>
        </a:graphic>
      </p:graphicFrame>
    </p:spTree>
    <p:extLst>
      <p:ext uri="{BB962C8B-B14F-4D97-AF65-F5344CB8AC3E}">
        <p14:creationId xmlns:p14="http://schemas.microsoft.com/office/powerpoint/2010/main" val="240531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859577384"/>
              </p:ext>
            </p:extLst>
          </p:nvPr>
        </p:nvGraphicFramePr>
        <p:xfrm>
          <a:off x="700635" y="1610003"/>
          <a:ext cx="10790730" cy="4287520"/>
        </p:xfrm>
        <a:graphic>
          <a:graphicData uri="http://schemas.openxmlformats.org/drawingml/2006/table">
            <a:tbl>
              <a:tblPr firstRow="1" bandRow="1">
                <a:tableStyleId>{5C22544A-7EE6-4342-B048-85BDC9FD1C3A}</a:tableStyleId>
              </a:tblPr>
              <a:tblGrid>
                <a:gridCol w="7207016">
                  <a:extLst>
                    <a:ext uri="{9D8B030D-6E8A-4147-A177-3AD203B41FA5}">
                      <a16:colId xmlns:a16="http://schemas.microsoft.com/office/drawing/2014/main" val="2544461041"/>
                    </a:ext>
                  </a:extLst>
                </a:gridCol>
                <a:gridCol w="3583714">
                  <a:extLst>
                    <a:ext uri="{9D8B030D-6E8A-4147-A177-3AD203B41FA5}">
                      <a16:colId xmlns:a16="http://schemas.microsoft.com/office/drawing/2014/main" val="1397258327"/>
                    </a:ext>
                  </a:extLst>
                </a:gridCol>
              </a:tblGrid>
              <a:tr h="370840">
                <a:tc>
                  <a:txBody>
                    <a:bodyPr/>
                    <a:lstStyle/>
                    <a:p>
                      <a:r>
                        <a:rPr lang="en-US" dirty="0"/>
                        <a:t>OWI Tx </a:t>
                      </a:r>
                      <a:r>
                        <a:rPr lang="en-US" dirty="0" err="1"/>
                        <a:t>Crt</a:t>
                      </a:r>
                      <a:r>
                        <a:rPr lang="en-US" dirty="0"/>
                        <a:t> Performance Measures</a:t>
                      </a:r>
                    </a:p>
                  </a:txBody>
                  <a:tcPr>
                    <a:solidFill>
                      <a:srgbClr val="92D050"/>
                    </a:solidFill>
                  </a:tcPr>
                </a:tc>
                <a:tc>
                  <a:txBody>
                    <a:bodyPr/>
                    <a:lstStyle/>
                    <a:p>
                      <a:r>
                        <a:rPr lang="en-US" dirty="0"/>
                        <a:t>CORE Report</a:t>
                      </a:r>
                    </a:p>
                  </a:txBody>
                  <a:tcPr/>
                </a:tc>
                <a:extLst>
                  <a:ext uri="{0D108BD9-81ED-4DB2-BD59-A6C34878D82A}">
                    <a16:rowId xmlns:a16="http://schemas.microsoft.com/office/drawing/2014/main" val="83353176"/>
                  </a:ext>
                </a:extLst>
              </a:tr>
              <a:tr h="370840">
                <a:tc>
                  <a:txBody>
                    <a:bodyPr/>
                    <a:lstStyle/>
                    <a:p>
                      <a:r>
                        <a:rPr lang="en-US" sz="1600" b="1" dirty="0"/>
                        <a:t>Dosage Measures</a:t>
                      </a:r>
                    </a:p>
                  </a:txBody>
                  <a:tcPr/>
                </a:tc>
                <a:tc>
                  <a:txBody>
                    <a:bodyPr/>
                    <a:lstStyle/>
                    <a:p>
                      <a:endParaRPr lang="en-US" sz="1600" dirty="0"/>
                    </a:p>
                  </a:txBody>
                  <a:tcPr/>
                </a:tc>
                <a:extLst>
                  <a:ext uri="{0D108BD9-81ED-4DB2-BD59-A6C34878D82A}">
                    <a16:rowId xmlns:a16="http://schemas.microsoft.com/office/drawing/2014/main" val="1057207468"/>
                  </a:ext>
                </a:extLst>
              </a:tr>
              <a:tr h="370840">
                <a:tc>
                  <a:txBody>
                    <a:bodyPr/>
                    <a:lstStyle/>
                    <a:p>
                      <a:r>
                        <a:rPr lang="en-US" sz="1600" dirty="0"/>
                        <a:t>12. Incentives and Sanctions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4206492399"/>
                  </a:ext>
                </a:extLst>
              </a:tr>
              <a:tr h="370840">
                <a:tc>
                  <a:txBody>
                    <a:bodyPr/>
                    <a:lstStyle/>
                    <a:p>
                      <a:r>
                        <a:rPr lang="en-US" sz="1600" dirty="0"/>
                        <a:t>13. Attendance at Scheduled Treatment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4250627523"/>
                  </a:ext>
                </a:extLst>
              </a:tr>
              <a:tr h="370840">
                <a:tc>
                  <a:txBody>
                    <a:bodyPr/>
                    <a:lstStyle/>
                    <a:p>
                      <a:r>
                        <a:rPr lang="en-US" sz="1600" dirty="0"/>
                        <a:t>14. Frequency of Status Hearings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1057913253"/>
                  </a:ext>
                </a:extLst>
              </a:tr>
              <a:tr h="370840">
                <a:tc>
                  <a:txBody>
                    <a:bodyPr/>
                    <a:lstStyle/>
                    <a:p>
                      <a:r>
                        <a:rPr lang="en-US" sz="1600" dirty="0"/>
                        <a:t>15. Frequency of Supervision Contacts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7924207"/>
                  </a:ext>
                </a:extLst>
              </a:tr>
              <a:tr h="370840">
                <a:tc>
                  <a:txBody>
                    <a:bodyPr/>
                    <a:lstStyle/>
                    <a:p>
                      <a:r>
                        <a:rPr lang="en-US" sz="1600" dirty="0"/>
                        <a:t>16. Frequency of Drug &amp; Alcohol Testing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90067426"/>
                  </a:ext>
                </a:extLst>
              </a:tr>
              <a:tr h="370840">
                <a:tc>
                  <a:txBody>
                    <a:bodyPr/>
                    <a:lstStyle/>
                    <a:p>
                      <a:r>
                        <a:rPr lang="en-US" sz="1600" b="1" dirty="0">
                          <a:solidFill>
                            <a:srgbClr val="FF0000"/>
                          </a:solidFill>
                        </a:rPr>
                        <a:t>17. Frequency of Contact with Peer Sober Support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1784222363"/>
                  </a:ext>
                </a:extLst>
              </a:tr>
              <a:tr h="370840">
                <a:tc>
                  <a:txBody>
                    <a:bodyPr/>
                    <a:lstStyle/>
                    <a:p>
                      <a:r>
                        <a:rPr lang="en-US" sz="1600" b="1" dirty="0"/>
                        <a:t>Procedural Fairness Measures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328164054"/>
                  </a:ext>
                </a:extLst>
              </a:tr>
              <a:tr h="370840">
                <a:tc>
                  <a:txBody>
                    <a:bodyPr/>
                    <a:lstStyle/>
                    <a:p>
                      <a:r>
                        <a:rPr lang="en-US" sz="1600" b="0" dirty="0"/>
                        <a:t>18. Perceived Procedural Fairness</a:t>
                      </a:r>
                    </a:p>
                  </a:txBody>
                  <a:tcPr/>
                </a:tc>
                <a:tc>
                  <a:txBody>
                    <a:bodyPr/>
                    <a:lstStyle/>
                    <a:p>
                      <a:r>
                        <a:rPr lang="en-US" sz="1600" dirty="0"/>
                        <a:t>Completed yearly by DOJ</a:t>
                      </a:r>
                    </a:p>
                  </a:txBody>
                  <a:tcPr/>
                </a:tc>
                <a:extLst>
                  <a:ext uri="{0D108BD9-81ED-4DB2-BD59-A6C34878D82A}">
                    <a16:rowId xmlns:a16="http://schemas.microsoft.com/office/drawing/2014/main" val="1975026441"/>
                  </a:ext>
                </a:extLst>
              </a:tr>
              <a:tr h="370840">
                <a:tc>
                  <a:txBody>
                    <a:bodyPr/>
                    <a:lstStyle/>
                    <a:p>
                      <a:r>
                        <a:rPr lang="en-US" sz="1600" b="1" dirty="0">
                          <a:solidFill>
                            <a:srgbClr val="FF0000"/>
                          </a:solidFill>
                        </a:rPr>
                        <a:t>19. Access and Fairness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Admission Summary, Discharge Summary, Data Extract</a:t>
                      </a:r>
                    </a:p>
                  </a:txBody>
                  <a:tcPr/>
                </a:tc>
                <a:extLst>
                  <a:ext uri="{0D108BD9-81ED-4DB2-BD59-A6C34878D82A}">
                    <a16:rowId xmlns:a16="http://schemas.microsoft.com/office/drawing/2014/main" val="2492703749"/>
                  </a:ext>
                </a:extLst>
              </a:tr>
            </a:tbl>
          </a:graphicData>
        </a:graphic>
      </p:graphicFrame>
    </p:spTree>
    <p:extLst>
      <p:ext uri="{BB962C8B-B14F-4D97-AF65-F5344CB8AC3E}">
        <p14:creationId xmlns:p14="http://schemas.microsoft.com/office/powerpoint/2010/main" val="817796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764407350"/>
              </p:ext>
            </p:extLst>
          </p:nvPr>
        </p:nvGraphicFramePr>
        <p:xfrm>
          <a:off x="800099" y="1691485"/>
          <a:ext cx="10691265" cy="2799034"/>
        </p:xfrm>
        <a:graphic>
          <a:graphicData uri="http://schemas.openxmlformats.org/drawingml/2006/table">
            <a:tbl>
              <a:tblPr firstRow="1" bandRow="1">
                <a:tableStyleId>{5C22544A-7EE6-4342-B048-85BDC9FD1C3A}</a:tableStyleId>
              </a:tblPr>
              <a:tblGrid>
                <a:gridCol w="7854354">
                  <a:extLst>
                    <a:ext uri="{9D8B030D-6E8A-4147-A177-3AD203B41FA5}">
                      <a16:colId xmlns:a16="http://schemas.microsoft.com/office/drawing/2014/main" val="2544461041"/>
                    </a:ext>
                  </a:extLst>
                </a:gridCol>
                <a:gridCol w="2836911">
                  <a:extLst>
                    <a:ext uri="{9D8B030D-6E8A-4147-A177-3AD203B41FA5}">
                      <a16:colId xmlns:a16="http://schemas.microsoft.com/office/drawing/2014/main" val="1397258327"/>
                    </a:ext>
                  </a:extLst>
                </a:gridCol>
              </a:tblGrid>
              <a:tr h="436213">
                <a:tc>
                  <a:txBody>
                    <a:bodyPr/>
                    <a:lstStyle/>
                    <a:p>
                      <a:r>
                        <a:rPr lang="en-US" dirty="0"/>
                        <a:t>OWI Tx </a:t>
                      </a:r>
                      <a:r>
                        <a:rPr lang="en-US" dirty="0" err="1"/>
                        <a:t>Crt</a:t>
                      </a:r>
                      <a:r>
                        <a:rPr lang="en-US" dirty="0"/>
                        <a:t> Performance Measures</a:t>
                      </a:r>
                    </a:p>
                  </a:txBody>
                  <a:tcPr>
                    <a:solidFill>
                      <a:srgbClr val="92D050"/>
                    </a:solidFill>
                  </a:tcPr>
                </a:tc>
                <a:tc>
                  <a:txBody>
                    <a:bodyPr/>
                    <a:lstStyle/>
                    <a:p>
                      <a:r>
                        <a:rPr lang="en-US" dirty="0"/>
                        <a:t>CORE Report</a:t>
                      </a:r>
                    </a:p>
                  </a:txBody>
                  <a:tcPr/>
                </a:tc>
                <a:extLst>
                  <a:ext uri="{0D108BD9-81ED-4DB2-BD59-A6C34878D82A}">
                    <a16:rowId xmlns:a16="http://schemas.microsoft.com/office/drawing/2014/main" val="83353176"/>
                  </a:ext>
                </a:extLst>
              </a:tr>
              <a:tr h="399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Social Functioning Measures</a:t>
                      </a:r>
                    </a:p>
                  </a:txBody>
                  <a:tcPr/>
                </a:tc>
                <a:tc>
                  <a:txBody>
                    <a:bodyPr/>
                    <a:lstStyle/>
                    <a:p>
                      <a:endParaRPr lang="en-US" sz="1600" dirty="0"/>
                    </a:p>
                  </a:txBody>
                  <a:tcPr/>
                </a:tc>
                <a:extLst>
                  <a:ext uri="{0D108BD9-81ED-4DB2-BD59-A6C34878D82A}">
                    <a16:rowId xmlns:a16="http://schemas.microsoft.com/office/drawing/2014/main" val="1057207468"/>
                  </a:ext>
                </a:extLst>
              </a:tr>
              <a:tr h="690671">
                <a:tc>
                  <a:txBody>
                    <a:bodyPr/>
                    <a:lstStyle/>
                    <a:p>
                      <a:r>
                        <a:rPr lang="en-US" sz="1600" dirty="0"/>
                        <a:t>20. Employment Stability</a:t>
                      </a:r>
                    </a:p>
                  </a:txBody>
                  <a:tcPr/>
                </a:tc>
                <a:tc>
                  <a:txBody>
                    <a:bodyPr/>
                    <a:lstStyle/>
                    <a:p>
                      <a:r>
                        <a:rPr lang="en-US" sz="1600" dirty="0"/>
                        <a:t>Discharge Summary, Data Extract</a:t>
                      </a:r>
                    </a:p>
                  </a:txBody>
                  <a:tcPr/>
                </a:tc>
                <a:extLst>
                  <a:ext uri="{0D108BD9-81ED-4DB2-BD59-A6C34878D82A}">
                    <a16:rowId xmlns:a16="http://schemas.microsoft.com/office/drawing/2014/main" val="4250627523"/>
                  </a:ext>
                </a:extLst>
              </a:tr>
              <a:tr h="1272288">
                <a:tc>
                  <a:txBody>
                    <a:bodyPr/>
                    <a:lstStyle/>
                    <a:p>
                      <a:r>
                        <a:rPr lang="en-US" sz="1600" dirty="0"/>
                        <a:t>21. Transportation Stability</a:t>
                      </a:r>
                    </a:p>
                    <a:p>
                      <a:pPr marL="342900" indent="-342900">
                        <a:buAutoNum type="alphaLcPeriod"/>
                      </a:pPr>
                      <a:r>
                        <a:rPr lang="en-US" sz="1600" dirty="0"/>
                        <a:t>Driver’s License Eligibility</a:t>
                      </a:r>
                    </a:p>
                    <a:p>
                      <a:pPr marL="342900" indent="-342900">
                        <a:buAutoNum type="alphaLcPeriod"/>
                      </a:pPr>
                      <a:r>
                        <a:rPr lang="en-US" sz="1600" dirty="0"/>
                        <a:t>Driver’s License Status</a:t>
                      </a:r>
                    </a:p>
                    <a:p>
                      <a:pPr marL="342900" indent="-342900">
                        <a:buAutoNum type="alphaLcPeriod"/>
                      </a:pPr>
                      <a:r>
                        <a:rPr lang="en-US" sz="1600" dirty="0">
                          <a:solidFill>
                            <a:srgbClr val="FF0000"/>
                          </a:solidFill>
                        </a:rPr>
                        <a:t>Transportation Plan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7924207"/>
                  </a:ext>
                </a:extLst>
              </a:tr>
            </a:tbl>
          </a:graphicData>
        </a:graphic>
      </p:graphicFrame>
    </p:spTree>
    <p:extLst>
      <p:ext uri="{BB962C8B-B14F-4D97-AF65-F5344CB8AC3E}">
        <p14:creationId xmlns:p14="http://schemas.microsoft.com/office/powerpoint/2010/main" val="4150548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B13E-FF19-2DB9-E3AC-3D0806E6CDC1}"/>
              </a:ext>
            </a:extLst>
          </p:cNvPr>
          <p:cNvSpPr>
            <a:spLocks noGrp="1"/>
          </p:cNvSpPr>
          <p:nvPr>
            <p:ph type="title"/>
          </p:nvPr>
        </p:nvSpPr>
        <p:spPr>
          <a:xfrm>
            <a:off x="700634" y="748073"/>
            <a:ext cx="10691265" cy="1371030"/>
          </a:xfrm>
        </p:spPr>
        <p:txBody>
          <a:bodyPr>
            <a:normAutofit/>
          </a:bodyPr>
          <a:lstStyle/>
          <a:p>
            <a:r>
              <a:rPr lang="en-US" sz="2700" dirty="0"/>
              <a:t>Statewide Veterans Treatment Court Performance Measures</a:t>
            </a:r>
            <a:br>
              <a:rPr lang="en-US" dirty="0"/>
            </a:br>
            <a:endParaRPr lang="en-US" dirty="0"/>
          </a:p>
        </p:txBody>
      </p:sp>
      <p:sp>
        <p:nvSpPr>
          <p:cNvPr id="7" name="Content Placeholder 6">
            <a:extLst>
              <a:ext uri="{FF2B5EF4-FFF2-40B4-BE49-F238E27FC236}">
                <a16:creationId xmlns:a16="http://schemas.microsoft.com/office/drawing/2014/main" id="{7B526F61-0B4A-81C3-AB82-4C6914A0E8D2}"/>
              </a:ext>
            </a:extLst>
          </p:cNvPr>
          <p:cNvSpPr>
            <a:spLocks noGrp="1"/>
          </p:cNvSpPr>
          <p:nvPr>
            <p:ph idx="1"/>
          </p:nvPr>
        </p:nvSpPr>
        <p:spPr>
          <a:xfrm>
            <a:off x="700634" y="1197099"/>
            <a:ext cx="10691265" cy="3636088"/>
          </a:xfrm>
        </p:spPr>
        <p:txBody>
          <a:bodyPr>
            <a:normAutofit/>
          </a:bodyPr>
          <a:lstStyle/>
          <a:p>
            <a:r>
              <a:rPr lang="en-US" sz="1800" dirty="0"/>
              <a:t>Intersection of Performance Measures and CORE data utilization</a:t>
            </a:r>
          </a:p>
          <a:p>
            <a:pPr lvl="1"/>
            <a:r>
              <a:rPr lang="en-US" sz="1600" dirty="0"/>
              <a:t>What performance measures data can I “pull” from CORE?  </a:t>
            </a:r>
          </a:p>
          <a:p>
            <a:r>
              <a:rPr lang="en-US" sz="1600" dirty="0"/>
              <a:t>Veterans Treatment Court Performance measures have additional measures to the previously used Drug and Hybrid Court Performance Measures.  Additional measures will be highlighted in </a:t>
            </a:r>
            <a:r>
              <a:rPr lang="en-US" sz="1800" b="1" dirty="0">
                <a:solidFill>
                  <a:srgbClr val="0070C0"/>
                </a:solidFill>
              </a:rPr>
              <a:t>blue</a:t>
            </a:r>
            <a:r>
              <a:rPr lang="en-US" sz="1800" dirty="0"/>
              <a:t>.  </a:t>
            </a:r>
          </a:p>
        </p:txBody>
      </p:sp>
      <p:graphicFrame>
        <p:nvGraphicFramePr>
          <p:cNvPr id="4" name="Table 4">
            <a:extLst>
              <a:ext uri="{FF2B5EF4-FFF2-40B4-BE49-F238E27FC236}">
                <a16:creationId xmlns:a16="http://schemas.microsoft.com/office/drawing/2014/main" id="{DCAA0D4C-4096-131C-B779-D473D1E545BF}"/>
              </a:ext>
            </a:extLst>
          </p:cNvPr>
          <p:cNvGraphicFramePr>
            <a:graphicFrameLocks noGrp="1"/>
          </p:cNvGraphicFramePr>
          <p:nvPr>
            <p:extLst>
              <p:ext uri="{D42A27DB-BD31-4B8C-83A1-F6EECF244321}">
                <p14:modId xmlns:p14="http://schemas.microsoft.com/office/powerpoint/2010/main" val="2976940815"/>
              </p:ext>
            </p:extLst>
          </p:nvPr>
        </p:nvGraphicFramePr>
        <p:xfrm>
          <a:off x="469783" y="2718696"/>
          <a:ext cx="11303118" cy="3741302"/>
        </p:xfrm>
        <a:graphic>
          <a:graphicData uri="http://schemas.openxmlformats.org/drawingml/2006/table">
            <a:tbl>
              <a:tblPr firstRow="1" bandRow="1">
                <a:tableStyleId>{5C22544A-7EE6-4342-B048-85BDC9FD1C3A}</a:tableStyleId>
              </a:tblPr>
              <a:tblGrid>
                <a:gridCol w="8108702">
                  <a:extLst>
                    <a:ext uri="{9D8B030D-6E8A-4147-A177-3AD203B41FA5}">
                      <a16:colId xmlns:a16="http://schemas.microsoft.com/office/drawing/2014/main" val="1151756332"/>
                    </a:ext>
                  </a:extLst>
                </a:gridCol>
                <a:gridCol w="3194416">
                  <a:extLst>
                    <a:ext uri="{9D8B030D-6E8A-4147-A177-3AD203B41FA5}">
                      <a16:colId xmlns:a16="http://schemas.microsoft.com/office/drawing/2014/main" val="1887280124"/>
                    </a:ext>
                  </a:extLst>
                </a:gridCol>
              </a:tblGrid>
              <a:tr h="365746">
                <a:tc>
                  <a:txBody>
                    <a:bodyPr/>
                    <a:lstStyle/>
                    <a:p>
                      <a:r>
                        <a:rPr lang="en-US" dirty="0"/>
                        <a:t>Veterans Treatment Court Performance Measures</a:t>
                      </a:r>
                    </a:p>
                  </a:txBody>
                  <a:tcPr>
                    <a:solidFill>
                      <a:srgbClr val="00B0F0"/>
                    </a:solidFill>
                  </a:tcPr>
                </a:tc>
                <a:tc>
                  <a:txBody>
                    <a:bodyPr/>
                    <a:lstStyle/>
                    <a:p>
                      <a:r>
                        <a:rPr lang="en-US" dirty="0"/>
                        <a:t>CORE Report</a:t>
                      </a:r>
                    </a:p>
                  </a:txBody>
                  <a:tcPr/>
                </a:tc>
                <a:extLst>
                  <a:ext uri="{0D108BD9-81ED-4DB2-BD59-A6C34878D82A}">
                    <a16:rowId xmlns:a16="http://schemas.microsoft.com/office/drawing/2014/main" val="3050584930"/>
                  </a:ext>
                </a:extLst>
              </a:tr>
              <a:tr h="3023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Outcome Measures – Sobriety</a:t>
                      </a:r>
                    </a:p>
                  </a:txBody>
                  <a:tcPr/>
                </a:tc>
                <a:tc>
                  <a:txBody>
                    <a:bodyPr/>
                    <a:lstStyle/>
                    <a:p>
                      <a:endParaRPr lang="en-US" sz="1600" dirty="0"/>
                    </a:p>
                  </a:txBody>
                  <a:tcPr/>
                </a:tc>
                <a:extLst>
                  <a:ext uri="{0D108BD9-81ED-4DB2-BD59-A6C34878D82A}">
                    <a16:rowId xmlns:a16="http://schemas.microsoft.com/office/drawing/2014/main" val="1331110384"/>
                  </a:ext>
                </a:extLst>
              </a:tr>
              <a:tr h="32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1a. Average Percent of Positive Drug and Alcohol Tests (NRAC)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535681965"/>
                  </a:ext>
                </a:extLst>
              </a:tr>
              <a:tr h="329871">
                <a:tc>
                  <a:txBody>
                    <a:bodyPr/>
                    <a:lstStyle/>
                    <a:p>
                      <a:r>
                        <a:rPr lang="en-US" sz="1600" dirty="0"/>
                        <a:t>1b. </a:t>
                      </a:r>
                      <a:r>
                        <a:rPr kumimoji="0" lang="en-US" sz="1600" b="0" i="0" u="none" strike="noStrike" kern="1200" cap="none" spc="0" normalizeH="0" baseline="0" noProof="0" dirty="0">
                          <a:ln>
                            <a:noFill/>
                          </a:ln>
                          <a:solidFill>
                            <a:srgbClr val="000000"/>
                          </a:solidFill>
                          <a:effectLst/>
                          <a:uLnTx/>
                          <a:uFillTx/>
                          <a:latin typeface="+mn-lt"/>
                          <a:ea typeface="+mn-ea"/>
                          <a:cs typeface="+mn-cs"/>
                        </a:rPr>
                        <a:t>Average Percent of Days with Positive Continuous Monitoring Alcohol Tests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4016236006"/>
                  </a:ext>
                </a:extLst>
              </a:tr>
              <a:tr h="376989">
                <a:tc>
                  <a:txBody>
                    <a:bodyPr/>
                    <a:lstStyle/>
                    <a:p>
                      <a:r>
                        <a:rPr lang="en-US" sz="1600" dirty="0"/>
                        <a:t>1c. Average Period of Time from Last Positive Drug  or Alcohol Test to Discharge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089159930"/>
                  </a:ext>
                </a:extLst>
              </a:tr>
              <a:tr h="329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 In-program Recidivism</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lang="en-US" sz="1600" b="1" dirty="0">
                          <a:solidFill>
                            <a:srgbClr val="0070C0"/>
                          </a:solidFill>
                        </a:rPr>
                        <a:t>Rearrests</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lang="en-US" sz="1600" dirty="0"/>
                        <a:t>Convictions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292232184"/>
                  </a:ext>
                </a:extLst>
              </a:tr>
              <a:tr h="3467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3. Post-program Recidivism</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lang="en-US" sz="1600" b="1" dirty="0">
                          <a:solidFill>
                            <a:srgbClr val="0070C0"/>
                          </a:solidFill>
                        </a:rPr>
                        <a:t>Rearrests</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lang="en-US" sz="1600" dirty="0"/>
                        <a:t>Convictions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3207856739"/>
                  </a:ext>
                </a:extLst>
              </a:tr>
              <a:tr h="3467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4. Average Time Between Arrests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1443161264"/>
                  </a:ext>
                </a:extLst>
              </a:tr>
            </a:tbl>
          </a:graphicData>
        </a:graphic>
      </p:graphicFrame>
    </p:spTree>
    <p:extLst>
      <p:ext uri="{BB962C8B-B14F-4D97-AF65-F5344CB8AC3E}">
        <p14:creationId xmlns:p14="http://schemas.microsoft.com/office/powerpoint/2010/main" val="1328409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2903553847"/>
              </p:ext>
            </p:extLst>
          </p:nvPr>
        </p:nvGraphicFramePr>
        <p:xfrm>
          <a:off x="700635" y="1735444"/>
          <a:ext cx="10790730" cy="3387112"/>
        </p:xfrm>
        <a:graphic>
          <a:graphicData uri="http://schemas.openxmlformats.org/drawingml/2006/table">
            <a:tbl>
              <a:tblPr firstRow="1" bandRow="1">
                <a:tableStyleId>{5C22544A-7EE6-4342-B048-85BDC9FD1C3A}</a:tableStyleId>
              </a:tblPr>
              <a:tblGrid>
                <a:gridCol w="7094654">
                  <a:extLst>
                    <a:ext uri="{9D8B030D-6E8A-4147-A177-3AD203B41FA5}">
                      <a16:colId xmlns:a16="http://schemas.microsoft.com/office/drawing/2014/main" val="2544461041"/>
                    </a:ext>
                  </a:extLst>
                </a:gridCol>
                <a:gridCol w="3696076">
                  <a:extLst>
                    <a:ext uri="{9D8B030D-6E8A-4147-A177-3AD203B41FA5}">
                      <a16:colId xmlns:a16="http://schemas.microsoft.com/office/drawing/2014/main" val="1397258327"/>
                    </a:ext>
                  </a:extLst>
                </a:gridCol>
              </a:tblGrid>
              <a:tr h="423389">
                <a:tc>
                  <a:txBody>
                    <a:bodyPr/>
                    <a:lstStyle/>
                    <a:p>
                      <a:r>
                        <a:rPr lang="en-US" dirty="0"/>
                        <a:t>Veterans Tx </a:t>
                      </a:r>
                      <a:r>
                        <a:rPr lang="en-US" dirty="0" err="1"/>
                        <a:t>Crt</a:t>
                      </a:r>
                      <a:r>
                        <a:rPr lang="en-US" dirty="0"/>
                        <a:t> Performance Measure</a:t>
                      </a:r>
                    </a:p>
                  </a:txBody>
                  <a:tcPr>
                    <a:solidFill>
                      <a:srgbClr val="00B0F0"/>
                    </a:solidFill>
                  </a:tcPr>
                </a:tc>
                <a:tc>
                  <a:txBody>
                    <a:bodyPr/>
                    <a:lstStyle/>
                    <a:p>
                      <a:r>
                        <a:rPr lang="en-US" dirty="0"/>
                        <a:t>CORE Report</a:t>
                      </a:r>
                    </a:p>
                  </a:txBody>
                  <a:tcPr/>
                </a:tc>
                <a:extLst>
                  <a:ext uri="{0D108BD9-81ED-4DB2-BD59-A6C34878D82A}">
                    <a16:rowId xmlns:a16="http://schemas.microsoft.com/office/drawing/2014/main" val="83353176"/>
                  </a:ext>
                </a:extLst>
              </a:tr>
              <a:tr h="423389">
                <a:tc>
                  <a:txBody>
                    <a:bodyPr/>
                    <a:lstStyle/>
                    <a:p>
                      <a:r>
                        <a:rPr lang="en-US" sz="1600" b="1" dirty="0"/>
                        <a:t>Processing and Admission Measures</a:t>
                      </a:r>
                    </a:p>
                  </a:txBody>
                  <a:tcPr/>
                </a:tc>
                <a:tc>
                  <a:txBody>
                    <a:bodyPr/>
                    <a:lstStyle/>
                    <a:p>
                      <a:endParaRPr lang="en-US" sz="1600" dirty="0"/>
                    </a:p>
                  </a:txBody>
                  <a:tcPr/>
                </a:tc>
                <a:extLst>
                  <a:ext uri="{0D108BD9-81ED-4DB2-BD59-A6C34878D82A}">
                    <a16:rowId xmlns:a16="http://schemas.microsoft.com/office/drawing/2014/main" val="1057207468"/>
                  </a:ext>
                </a:extLst>
              </a:tr>
              <a:tr h="423389">
                <a:tc>
                  <a:txBody>
                    <a:bodyPr/>
                    <a:lstStyle/>
                    <a:p>
                      <a:r>
                        <a:rPr lang="en-US" sz="1600" dirty="0"/>
                        <a:t>5. Processing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4250627523"/>
                  </a:ext>
                </a:extLst>
              </a:tr>
              <a:tr h="423389">
                <a:tc>
                  <a:txBody>
                    <a:bodyPr/>
                    <a:lstStyle/>
                    <a:p>
                      <a:r>
                        <a:rPr lang="en-US" sz="1600" dirty="0"/>
                        <a:t>6. Percentage of Participants by Risk/Need Category and Program Track</a:t>
                      </a:r>
                      <a:endParaRPr lang="en-US" sz="1600" b="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Admission Summary, Data Extract)</a:t>
                      </a:r>
                    </a:p>
                  </a:txBody>
                  <a:tcPr/>
                </a:tc>
                <a:extLst>
                  <a:ext uri="{0D108BD9-81ED-4DB2-BD59-A6C34878D82A}">
                    <a16:rowId xmlns:a16="http://schemas.microsoft.com/office/drawing/2014/main" val="1057913253"/>
                  </a:ext>
                </a:extLst>
              </a:tr>
              <a:tr h="423389">
                <a:tc>
                  <a:txBody>
                    <a:bodyPr/>
                    <a:lstStyle/>
                    <a:p>
                      <a:r>
                        <a:rPr lang="en-US" sz="1600" b="1" dirty="0">
                          <a:solidFill>
                            <a:srgbClr val="0070C0"/>
                          </a:solidFill>
                        </a:rPr>
                        <a:t>7. Ratio of Eligible Trained Mentors to Admissions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7924207"/>
                  </a:ext>
                </a:extLst>
              </a:tr>
              <a:tr h="423389">
                <a:tc>
                  <a:txBody>
                    <a:bodyPr/>
                    <a:lstStyle/>
                    <a:p>
                      <a:r>
                        <a:rPr lang="en-US" sz="1600" dirty="0"/>
                        <a:t>8. Discharge Type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1230938623"/>
                  </a:ext>
                </a:extLst>
              </a:tr>
              <a:tr h="423389">
                <a:tc>
                  <a:txBody>
                    <a:bodyPr/>
                    <a:lstStyle/>
                    <a:p>
                      <a:r>
                        <a:rPr lang="en-US" sz="1600" dirty="0"/>
                        <a:t>9. Average Length-of-Stay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567493934"/>
                  </a:ext>
                </a:extLst>
              </a:tr>
              <a:tr h="4233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70C0"/>
                          </a:solidFill>
                          <a:effectLst/>
                          <a:uLnTx/>
                          <a:uFillTx/>
                          <a:latin typeface="+mn-lt"/>
                          <a:ea typeface="+mn-ea"/>
                          <a:cs typeface="+mn-cs"/>
                        </a:rPr>
                        <a:t>10. Team Collaboration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331530940"/>
                  </a:ext>
                </a:extLst>
              </a:tr>
            </a:tbl>
          </a:graphicData>
        </a:graphic>
      </p:graphicFrame>
    </p:spTree>
    <p:extLst>
      <p:ext uri="{BB962C8B-B14F-4D97-AF65-F5344CB8AC3E}">
        <p14:creationId xmlns:p14="http://schemas.microsoft.com/office/powerpoint/2010/main" val="12318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1829688244"/>
              </p:ext>
            </p:extLst>
          </p:nvPr>
        </p:nvGraphicFramePr>
        <p:xfrm>
          <a:off x="700635" y="1610002"/>
          <a:ext cx="10790730" cy="4039360"/>
        </p:xfrm>
        <a:graphic>
          <a:graphicData uri="http://schemas.openxmlformats.org/drawingml/2006/table">
            <a:tbl>
              <a:tblPr firstRow="1" bandRow="1">
                <a:tableStyleId>{5C22544A-7EE6-4342-B048-85BDC9FD1C3A}</a:tableStyleId>
              </a:tblPr>
              <a:tblGrid>
                <a:gridCol w="7128440">
                  <a:extLst>
                    <a:ext uri="{9D8B030D-6E8A-4147-A177-3AD203B41FA5}">
                      <a16:colId xmlns:a16="http://schemas.microsoft.com/office/drawing/2014/main" val="2544461041"/>
                    </a:ext>
                  </a:extLst>
                </a:gridCol>
                <a:gridCol w="3662290">
                  <a:extLst>
                    <a:ext uri="{9D8B030D-6E8A-4147-A177-3AD203B41FA5}">
                      <a16:colId xmlns:a16="http://schemas.microsoft.com/office/drawing/2014/main" val="1397258327"/>
                    </a:ext>
                  </a:extLst>
                </a:gridCol>
              </a:tblGrid>
              <a:tr h="386973">
                <a:tc>
                  <a:txBody>
                    <a:bodyPr/>
                    <a:lstStyle/>
                    <a:p>
                      <a:r>
                        <a:rPr lang="en-US" dirty="0"/>
                        <a:t>Veterans Tx </a:t>
                      </a:r>
                      <a:r>
                        <a:rPr lang="en-US" dirty="0" err="1"/>
                        <a:t>Crt</a:t>
                      </a:r>
                      <a:r>
                        <a:rPr lang="en-US" dirty="0"/>
                        <a:t> Performance Measure</a:t>
                      </a:r>
                    </a:p>
                  </a:txBody>
                  <a:tcPr>
                    <a:solidFill>
                      <a:srgbClr val="00B0F0"/>
                    </a:solidFill>
                  </a:tcPr>
                </a:tc>
                <a:tc>
                  <a:txBody>
                    <a:bodyPr/>
                    <a:lstStyle/>
                    <a:p>
                      <a:r>
                        <a:rPr lang="en-US" dirty="0"/>
                        <a:t>CORE Report</a:t>
                      </a:r>
                    </a:p>
                  </a:txBody>
                  <a:tcPr/>
                </a:tc>
                <a:extLst>
                  <a:ext uri="{0D108BD9-81ED-4DB2-BD59-A6C34878D82A}">
                    <a16:rowId xmlns:a16="http://schemas.microsoft.com/office/drawing/2014/main" val="83353176"/>
                  </a:ext>
                </a:extLst>
              </a:tr>
              <a:tr h="386973">
                <a:tc>
                  <a:txBody>
                    <a:bodyPr/>
                    <a:lstStyle/>
                    <a:p>
                      <a:r>
                        <a:rPr lang="en-US" sz="1600" b="1" dirty="0"/>
                        <a:t>Dosage Measures</a:t>
                      </a:r>
                    </a:p>
                  </a:txBody>
                  <a:tcPr/>
                </a:tc>
                <a:tc>
                  <a:txBody>
                    <a:bodyPr/>
                    <a:lstStyle/>
                    <a:p>
                      <a:endParaRPr lang="en-US" sz="1600" dirty="0"/>
                    </a:p>
                  </a:txBody>
                  <a:tcPr/>
                </a:tc>
                <a:extLst>
                  <a:ext uri="{0D108BD9-81ED-4DB2-BD59-A6C34878D82A}">
                    <a16:rowId xmlns:a16="http://schemas.microsoft.com/office/drawing/2014/main" val="1057207468"/>
                  </a:ext>
                </a:extLst>
              </a:tr>
              <a:tr h="858761">
                <a:tc>
                  <a:txBody>
                    <a:bodyPr/>
                    <a:lstStyle/>
                    <a:p>
                      <a:r>
                        <a:rPr lang="en-US" sz="1600" dirty="0"/>
                        <a:t>11. Incentives and Sanctions</a:t>
                      </a:r>
                    </a:p>
                    <a:p>
                      <a:pPr marL="342900" indent="-342900">
                        <a:buAutoNum type="alphaLcPeriod"/>
                      </a:pPr>
                      <a:r>
                        <a:rPr lang="en-US" sz="1600" b="1" dirty="0">
                          <a:solidFill>
                            <a:srgbClr val="0070C0"/>
                          </a:solidFill>
                        </a:rPr>
                        <a:t>Incentive/Sanction Ratio</a:t>
                      </a:r>
                    </a:p>
                    <a:p>
                      <a:pPr marL="342900" indent="-342900">
                        <a:buAutoNum type="alphaLcPeriod"/>
                      </a:pPr>
                      <a:r>
                        <a:rPr lang="en-US" sz="1600" b="1" dirty="0">
                          <a:solidFill>
                            <a:srgbClr val="0070C0"/>
                          </a:solidFill>
                        </a:rPr>
                        <a:t>Time between Negative Behavior and Response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4206492399"/>
                  </a:ext>
                </a:extLst>
              </a:tr>
              <a:tr h="386973">
                <a:tc>
                  <a:txBody>
                    <a:bodyPr/>
                    <a:lstStyle/>
                    <a:p>
                      <a:r>
                        <a:rPr lang="en-US" sz="1600" dirty="0"/>
                        <a:t>12. Attendance at Scheduled Treatment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4250627523"/>
                  </a:ext>
                </a:extLst>
              </a:tr>
              <a:tr h="386973">
                <a:tc>
                  <a:txBody>
                    <a:bodyPr/>
                    <a:lstStyle/>
                    <a:p>
                      <a:r>
                        <a:rPr lang="en-US" sz="1600" dirty="0"/>
                        <a:t>13. Frequency of Status Hearings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1057913253"/>
                  </a:ext>
                </a:extLst>
              </a:tr>
              <a:tr h="386973">
                <a:tc>
                  <a:txBody>
                    <a:bodyPr/>
                    <a:lstStyle/>
                    <a:p>
                      <a:r>
                        <a:rPr lang="en-US" sz="1600" dirty="0"/>
                        <a:t>14. Frequency of Supervision Contacts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7924207"/>
                  </a:ext>
                </a:extLst>
              </a:tr>
              <a:tr h="386973">
                <a:tc>
                  <a:txBody>
                    <a:bodyPr/>
                    <a:lstStyle/>
                    <a:p>
                      <a:r>
                        <a:rPr lang="en-US" sz="1600" dirty="0"/>
                        <a:t>15. Frequency of Drug &amp; Alcohol Testing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90067426"/>
                  </a:ext>
                </a:extLst>
              </a:tr>
              <a:tr h="858761">
                <a:tc>
                  <a:txBody>
                    <a:bodyPr/>
                    <a:lstStyle/>
                    <a:p>
                      <a:r>
                        <a:rPr lang="en-US" sz="1600" b="1" dirty="0">
                          <a:solidFill>
                            <a:srgbClr val="0070C0"/>
                          </a:solidFill>
                        </a:rPr>
                        <a:t>16. Mentor Relationship</a:t>
                      </a:r>
                    </a:p>
                    <a:p>
                      <a:pPr marL="342900" indent="-342900">
                        <a:buAutoNum type="alphaLcPeriod"/>
                      </a:pPr>
                      <a:r>
                        <a:rPr lang="en-US" sz="1600" b="1" dirty="0">
                          <a:solidFill>
                            <a:srgbClr val="0070C0"/>
                          </a:solidFill>
                        </a:rPr>
                        <a:t>Frequency of Contact with Mentor</a:t>
                      </a:r>
                    </a:p>
                    <a:p>
                      <a:pPr marL="342900" indent="-342900">
                        <a:buAutoNum type="alphaLcPeriod"/>
                      </a:pPr>
                      <a:r>
                        <a:rPr lang="en-US" sz="1600" b="1" dirty="0">
                          <a:solidFill>
                            <a:srgbClr val="0070C0"/>
                          </a:solidFill>
                        </a:rPr>
                        <a:t>Length of Mentorship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1784222363"/>
                  </a:ext>
                </a:extLst>
              </a:tr>
            </a:tbl>
          </a:graphicData>
        </a:graphic>
      </p:graphicFrame>
    </p:spTree>
    <p:extLst>
      <p:ext uri="{BB962C8B-B14F-4D97-AF65-F5344CB8AC3E}">
        <p14:creationId xmlns:p14="http://schemas.microsoft.com/office/powerpoint/2010/main" val="205899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3998865285"/>
              </p:ext>
            </p:extLst>
          </p:nvPr>
        </p:nvGraphicFramePr>
        <p:xfrm>
          <a:off x="700634" y="1610003"/>
          <a:ext cx="10691265" cy="4739640"/>
        </p:xfrm>
        <a:graphic>
          <a:graphicData uri="http://schemas.openxmlformats.org/drawingml/2006/table">
            <a:tbl>
              <a:tblPr firstRow="1" bandRow="1">
                <a:tableStyleId>{5C22544A-7EE6-4342-B048-85BDC9FD1C3A}</a:tableStyleId>
              </a:tblPr>
              <a:tblGrid>
                <a:gridCol w="6163111">
                  <a:extLst>
                    <a:ext uri="{9D8B030D-6E8A-4147-A177-3AD203B41FA5}">
                      <a16:colId xmlns:a16="http://schemas.microsoft.com/office/drawing/2014/main" val="2544461041"/>
                    </a:ext>
                  </a:extLst>
                </a:gridCol>
                <a:gridCol w="4528154">
                  <a:extLst>
                    <a:ext uri="{9D8B030D-6E8A-4147-A177-3AD203B41FA5}">
                      <a16:colId xmlns:a16="http://schemas.microsoft.com/office/drawing/2014/main" val="1397258327"/>
                    </a:ext>
                  </a:extLst>
                </a:gridCol>
              </a:tblGrid>
              <a:tr h="370840">
                <a:tc>
                  <a:txBody>
                    <a:bodyPr/>
                    <a:lstStyle/>
                    <a:p>
                      <a:r>
                        <a:rPr lang="en-US" dirty="0"/>
                        <a:t>Veterans Tx </a:t>
                      </a:r>
                      <a:r>
                        <a:rPr lang="en-US" dirty="0" err="1"/>
                        <a:t>Crt</a:t>
                      </a:r>
                      <a:r>
                        <a:rPr lang="en-US" dirty="0"/>
                        <a:t> Performance Measure</a:t>
                      </a:r>
                    </a:p>
                  </a:txBody>
                  <a:tcPr>
                    <a:solidFill>
                      <a:srgbClr val="00B0F0"/>
                    </a:solidFill>
                  </a:tcPr>
                </a:tc>
                <a:tc>
                  <a:txBody>
                    <a:bodyPr/>
                    <a:lstStyle/>
                    <a:p>
                      <a:r>
                        <a:rPr lang="en-US" dirty="0"/>
                        <a:t>CORE Report</a:t>
                      </a:r>
                    </a:p>
                  </a:txBody>
                  <a:tcPr/>
                </a:tc>
                <a:extLst>
                  <a:ext uri="{0D108BD9-81ED-4DB2-BD59-A6C34878D82A}">
                    <a16:rowId xmlns:a16="http://schemas.microsoft.com/office/drawing/2014/main" val="83353176"/>
                  </a:ext>
                </a:extLst>
              </a:tr>
              <a:tr h="370840">
                <a:tc>
                  <a:txBody>
                    <a:bodyPr/>
                    <a:lstStyle/>
                    <a:p>
                      <a:r>
                        <a:rPr lang="en-US" sz="1600" b="1" dirty="0"/>
                        <a:t>Procedural Fairness Measures</a:t>
                      </a:r>
                    </a:p>
                  </a:txBody>
                  <a:tcPr/>
                </a:tc>
                <a:tc>
                  <a:txBody>
                    <a:bodyPr/>
                    <a:lstStyle/>
                    <a:p>
                      <a:endParaRPr lang="en-US" sz="1600" dirty="0"/>
                    </a:p>
                  </a:txBody>
                  <a:tcPr/>
                </a:tc>
                <a:extLst>
                  <a:ext uri="{0D108BD9-81ED-4DB2-BD59-A6C34878D82A}">
                    <a16:rowId xmlns:a16="http://schemas.microsoft.com/office/drawing/2014/main" val="1057207468"/>
                  </a:ext>
                </a:extLst>
              </a:tr>
              <a:tr h="370840">
                <a:tc>
                  <a:txBody>
                    <a:bodyPr/>
                    <a:lstStyle/>
                    <a:p>
                      <a:r>
                        <a:rPr lang="en-US" sz="1600" dirty="0"/>
                        <a:t>17. Perceived Procedural Fairness</a:t>
                      </a:r>
                      <a:endParaRPr lang="en-US" sz="1600" b="1"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Completed yearly by DOJ</a:t>
                      </a:r>
                    </a:p>
                  </a:txBody>
                  <a:tcPr/>
                </a:tc>
                <a:extLst>
                  <a:ext uri="{0D108BD9-81ED-4DB2-BD59-A6C34878D82A}">
                    <a16:rowId xmlns:a16="http://schemas.microsoft.com/office/drawing/2014/main" val="4206492399"/>
                  </a:ext>
                </a:extLst>
              </a:tr>
              <a:tr h="370840">
                <a:tc>
                  <a:txBody>
                    <a:bodyPr/>
                    <a:lstStyle/>
                    <a:p>
                      <a:r>
                        <a:rPr lang="en-US" sz="1600" b="1" dirty="0">
                          <a:solidFill>
                            <a:srgbClr val="0070C0"/>
                          </a:solidFill>
                        </a:rPr>
                        <a:t>18.  Access and Fairness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Admission Summary, Discharge Summary, Data Extract</a:t>
                      </a:r>
                    </a:p>
                  </a:txBody>
                  <a:tcPr/>
                </a:tc>
                <a:extLst>
                  <a:ext uri="{0D108BD9-81ED-4DB2-BD59-A6C34878D82A}">
                    <a16:rowId xmlns:a16="http://schemas.microsoft.com/office/drawing/2014/main" val="4250627523"/>
                  </a:ext>
                </a:extLst>
              </a:tr>
              <a:tr h="370840">
                <a:tc>
                  <a:txBody>
                    <a:bodyPr/>
                    <a:lstStyle/>
                    <a:p>
                      <a:r>
                        <a:rPr lang="en-US" sz="1600" b="1" dirty="0">
                          <a:solidFill>
                            <a:srgbClr val="0070C0"/>
                          </a:solidFill>
                        </a:rPr>
                        <a:t>19. Availability of Services</a:t>
                      </a:r>
                    </a:p>
                    <a:p>
                      <a:pPr marL="342900" indent="-342900">
                        <a:buAutoNum type="alphaLcPeriod"/>
                      </a:pPr>
                      <a:r>
                        <a:rPr lang="en-US" sz="1600" b="1" dirty="0">
                          <a:solidFill>
                            <a:srgbClr val="0070C0"/>
                          </a:solidFill>
                        </a:rPr>
                        <a:t>Average Time Waiting for Services</a:t>
                      </a:r>
                    </a:p>
                    <a:p>
                      <a:pPr marL="342900" indent="-342900">
                        <a:buAutoNum type="alphaLcPeriod"/>
                      </a:pPr>
                      <a:r>
                        <a:rPr lang="en-US" sz="1600" b="1" dirty="0">
                          <a:solidFill>
                            <a:srgbClr val="0070C0"/>
                          </a:solidFill>
                        </a:rPr>
                        <a:t>Percentage of Services Unavailable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1057913253"/>
                  </a:ext>
                </a:extLst>
              </a:tr>
              <a:tr h="370840">
                <a:tc>
                  <a:txBody>
                    <a:bodyPr/>
                    <a:lstStyle/>
                    <a:p>
                      <a:r>
                        <a:rPr lang="en-US" sz="1600" b="1" dirty="0"/>
                        <a:t>Social Functioning Measures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7924207"/>
                  </a:ext>
                </a:extLst>
              </a:tr>
              <a:tr h="370840">
                <a:tc>
                  <a:txBody>
                    <a:bodyPr/>
                    <a:lstStyle/>
                    <a:p>
                      <a:r>
                        <a:rPr lang="en-US" sz="1600" dirty="0"/>
                        <a:t>20. Improvement in Employment 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90067426"/>
                  </a:ext>
                </a:extLst>
              </a:tr>
              <a:tr h="370840">
                <a:tc>
                  <a:txBody>
                    <a:bodyPr/>
                    <a:lstStyle/>
                    <a:p>
                      <a:r>
                        <a:rPr lang="en-US" sz="1600" b="0" dirty="0">
                          <a:solidFill>
                            <a:schemeClr val="tx1"/>
                          </a:solidFill>
                        </a:rPr>
                        <a:t>21. Improvement in Educational 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1784222363"/>
                  </a:ext>
                </a:extLst>
              </a:tr>
              <a:tr h="370840">
                <a:tc>
                  <a:txBody>
                    <a:bodyPr/>
                    <a:lstStyle/>
                    <a:p>
                      <a:r>
                        <a:rPr lang="en-US" sz="1600" b="0" dirty="0">
                          <a:solidFill>
                            <a:schemeClr val="tx1"/>
                          </a:solidFill>
                        </a:rPr>
                        <a:t>22. Improvement in Residency 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2325159627"/>
                  </a:ext>
                </a:extLst>
              </a:tr>
              <a:tr h="370840">
                <a:tc>
                  <a:txBody>
                    <a:bodyPr/>
                    <a:lstStyle/>
                    <a:p>
                      <a:r>
                        <a:rPr lang="en-US" sz="1600" b="1" dirty="0">
                          <a:solidFill>
                            <a:srgbClr val="0070C0"/>
                          </a:solidFill>
                        </a:rPr>
                        <a:t>23. Medication Compliance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622492219"/>
                  </a:ext>
                </a:extLst>
              </a:tr>
              <a:tr h="370840">
                <a:tc>
                  <a:txBody>
                    <a:bodyPr/>
                    <a:lstStyle/>
                    <a:p>
                      <a:r>
                        <a:rPr lang="en-US" sz="1600" b="1" dirty="0">
                          <a:solidFill>
                            <a:srgbClr val="0070C0"/>
                          </a:solidFill>
                        </a:rPr>
                        <a:t>24. Military Benefits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4069314204"/>
                  </a:ext>
                </a:extLst>
              </a:tr>
            </a:tbl>
          </a:graphicData>
        </a:graphic>
      </p:graphicFrame>
    </p:spTree>
    <p:extLst>
      <p:ext uri="{BB962C8B-B14F-4D97-AF65-F5344CB8AC3E}">
        <p14:creationId xmlns:p14="http://schemas.microsoft.com/office/powerpoint/2010/main" val="2716655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4FA317-8B9A-A189-28DC-63C2B64E793F}"/>
              </a:ext>
            </a:extLst>
          </p:cNvPr>
          <p:cNvSpPr>
            <a:spLocks noGrp="1"/>
          </p:cNvSpPr>
          <p:nvPr>
            <p:ph type="title"/>
          </p:nvPr>
        </p:nvSpPr>
        <p:spPr/>
        <p:txBody>
          <a:bodyPr/>
          <a:lstStyle/>
          <a:p>
            <a:pPr algn="ctr"/>
            <a:r>
              <a:rPr lang="en-US" dirty="0"/>
              <a:t>Questions</a:t>
            </a:r>
          </a:p>
        </p:txBody>
      </p:sp>
    </p:spTree>
    <p:extLst>
      <p:ext uri="{BB962C8B-B14F-4D97-AF65-F5344CB8AC3E}">
        <p14:creationId xmlns:p14="http://schemas.microsoft.com/office/powerpoint/2010/main" val="130698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B4458-CD03-D2CE-C0BC-6BA971FA7A64}"/>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D0B5C6F8-4DCC-88EA-497A-11FA65995AF9}"/>
              </a:ext>
            </a:extLst>
          </p:cNvPr>
          <p:cNvSpPr>
            <a:spLocks noGrp="1"/>
          </p:cNvSpPr>
          <p:nvPr>
            <p:ph idx="1"/>
          </p:nvPr>
        </p:nvSpPr>
        <p:spPr>
          <a:xfrm>
            <a:off x="700635" y="1668544"/>
            <a:ext cx="10691265" cy="4260670"/>
          </a:xfrm>
        </p:spPr>
        <p:txBody>
          <a:bodyPr>
            <a:normAutofit fontScale="92500" lnSpcReduction="10000"/>
          </a:bodyPr>
          <a:lstStyle/>
          <a:p>
            <a:pPr marL="0" indent="0">
              <a:buNone/>
            </a:pPr>
            <a:r>
              <a:rPr lang="en-US" sz="2400" b="1" dirty="0">
                <a:solidFill>
                  <a:schemeClr val="accent6">
                    <a:lumMod val="75000"/>
                  </a:schemeClr>
                </a:solidFill>
              </a:rPr>
              <a:t>CORE/TAD Program and Policy Analyst:</a:t>
            </a:r>
          </a:p>
          <a:p>
            <a:pPr marL="0" indent="0">
              <a:buNone/>
            </a:pPr>
            <a:r>
              <a:rPr lang="en-US" dirty="0"/>
              <a:t>Kaley Horvath – </a:t>
            </a:r>
            <a:r>
              <a:rPr lang="en-US" dirty="0">
                <a:hlinkClick r:id="rId2"/>
              </a:rPr>
              <a:t>horvathkm@doj.state.wi.us</a:t>
            </a:r>
            <a:r>
              <a:rPr lang="en-US" dirty="0"/>
              <a:t> | (608) 267-8943 (email is best!)</a:t>
            </a:r>
          </a:p>
          <a:p>
            <a:pPr marL="0" indent="0">
              <a:buNone/>
            </a:pPr>
            <a:endParaRPr lang="en-US" dirty="0"/>
          </a:p>
          <a:p>
            <a:pPr marL="0" indent="0">
              <a:buNone/>
            </a:pPr>
            <a:r>
              <a:rPr lang="en-US" sz="2400" b="1" dirty="0">
                <a:solidFill>
                  <a:schemeClr val="accent4">
                    <a:lumMod val="75000"/>
                  </a:schemeClr>
                </a:solidFill>
              </a:rPr>
              <a:t>TAD Grant Specialist:</a:t>
            </a:r>
          </a:p>
          <a:p>
            <a:pPr marL="0" indent="0">
              <a:buNone/>
            </a:pPr>
            <a:r>
              <a:rPr lang="en-US" dirty="0"/>
              <a:t>Jacqueline </a:t>
            </a:r>
            <a:r>
              <a:rPr lang="en-US" dirty="0" err="1"/>
              <a:t>Kamin</a:t>
            </a:r>
            <a:r>
              <a:rPr lang="en-US" dirty="0"/>
              <a:t> – </a:t>
            </a:r>
            <a:r>
              <a:rPr lang="en-US" dirty="0">
                <a:hlinkClick r:id="rId3"/>
              </a:rPr>
              <a:t>kaminjk@doj.state.wi.us</a:t>
            </a:r>
            <a:r>
              <a:rPr lang="en-US" dirty="0"/>
              <a:t> | (608) 419-5878</a:t>
            </a:r>
          </a:p>
          <a:p>
            <a:pPr marL="0" indent="0">
              <a:buNone/>
            </a:pPr>
            <a:endParaRPr lang="en-US" dirty="0"/>
          </a:p>
          <a:p>
            <a:pPr marL="0" indent="0">
              <a:buNone/>
            </a:pPr>
            <a:r>
              <a:rPr lang="en-US" sz="2400" b="1" dirty="0">
                <a:solidFill>
                  <a:schemeClr val="accent2">
                    <a:lumMod val="75000"/>
                  </a:schemeClr>
                </a:solidFill>
              </a:rPr>
              <a:t>TAD Program Specialist:</a:t>
            </a:r>
          </a:p>
          <a:p>
            <a:pPr marL="0" indent="0">
              <a:buNone/>
            </a:pPr>
            <a:r>
              <a:rPr lang="en-US" dirty="0"/>
              <a:t>Mike Derr – </a:t>
            </a:r>
            <a:r>
              <a:rPr lang="en-US" dirty="0">
                <a:hlinkClick r:id="rId4"/>
              </a:rPr>
              <a:t>derrmg@doj.state.wi.us</a:t>
            </a:r>
            <a:r>
              <a:rPr lang="en-US" dirty="0"/>
              <a:t> | (608) 598-9876</a:t>
            </a:r>
          </a:p>
          <a:p>
            <a:pPr marL="0" indent="0">
              <a:buNone/>
            </a:pPr>
            <a:r>
              <a:rPr lang="en-US" dirty="0"/>
              <a:t>Marsha Schiszik – </a:t>
            </a:r>
            <a:r>
              <a:rPr lang="en-US" dirty="0">
                <a:hlinkClick r:id="rId5"/>
              </a:rPr>
              <a:t>schiszikmj@doj.state.wi.us</a:t>
            </a:r>
            <a:r>
              <a:rPr lang="en-US" dirty="0"/>
              <a:t> | (608) 609-6741</a:t>
            </a:r>
          </a:p>
          <a:p>
            <a:endParaRPr lang="en-US" dirty="0"/>
          </a:p>
        </p:txBody>
      </p:sp>
    </p:spTree>
    <p:extLst>
      <p:ext uri="{BB962C8B-B14F-4D97-AF65-F5344CB8AC3E}">
        <p14:creationId xmlns:p14="http://schemas.microsoft.com/office/powerpoint/2010/main" val="4095489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BC4D2-6B58-6ABC-A258-26091A38E9CB}"/>
              </a:ext>
            </a:extLst>
          </p:cNvPr>
          <p:cNvSpPr>
            <a:spLocks noGrp="1"/>
          </p:cNvSpPr>
          <p:nvPr>
            <p:ph type="title"/>
          </p:nvPr>
        </p:nvSpPr>
        <p:spPr>
          <a:xfrm>
            <a:off x="750367" y="1386553"/>
            <a:ext cx="10691265" cy="1371030"/>
          </a:xfrm>
        </p:spPr>
        <p:txBody>
          <a:bodyPr>
            <a:normAutofit fontScale="90000"/>
          </a:bodyPr>
          <a:lstStyle/>
          <a:p>
            <a:pPr marL="0" marR="0" algn="ctr">
              <a:spcBef>
                <a:spcPts val="0"/>
              </a:spcBef>
              <a:spcAft>
                <a:spcPts val="0"/>
              </a:spcAft>
            </a:pPr>
            <a:r>
              <a:rPr lang="en-US" sz="4000" dirty="0">
                <a:effectLst/>
                <a:latin typeface="Calisto MT" panose="02040603050505030304" pitchFamily="18" charset="0"/>
                <a:ea typeface="Calibri" panose="020F0502020204030204" pitchFamily="34" charset="0"/>
              </a:rPr>
              <a:t>Extracting Data from CORE – </a:t>
            </a:r>
            <a:br>
              <a:rPr lang="en-US" sz="4000" dirty="0">
                <a:effectLst/>
                <a:latin typeface="Calisto MT" panose="02040603050505030304" pitchFamily="18" charset="0"/>
                <a:ea typeface="Calibri" panose="020F0502020204030204" pitchFamily="34" charset="0"/>
              </a:rPr>
            </a:br>
            <a:br>
              <a:rPr lang="en-US" sz="4000" dirty="0">
                <a:effectLst/>
                <a:latin typeface="Calisto MT" panose="02040603050505030304" pitchFamily="18" charset="0"/>
                <a:ea typeface="Calibri" panose="020F0502020204030204" pitchFamily="34" charset="0"/>
              </a:rPr>
            </a:br>
            <a:r>
              <a:rPr lang="en-US" sz="3600" dirty="0">
                <a:effectLst/>
                <a:latin typeface="Calisto MT" panose="02040603050505030304" pitchFamily="18" charset="0"/>
                <a:ea typeface="Calibri" panose="020F0502020204030204" pitchFamily="34" charset="0"/>
              </a:rPr>
              <a:t>A how-to on formatting an excel spreadsheet with data elements from your CORE data   </a:t>
            </a:r>
            <a:br>
              <a:rPr lang="en-US" sz="3600" dirty="0">
                <a:effectLst/>
                <a:latin typeface="Calisto MT" panose="02040603050505030304" pitchFamily="18" charset="0"/>
                <a:ea typeface="Calibri" panose="020F0502020204030204" pitchFamily="34" charset="0"/>
              </a:rPr>
            </a:br>
            <a:br>
              <a:rPr lang="en-US" sz="3600" dirty="0">
                <a:effectLst/>
                <a:latin typeface="Calisto MT" panose="02040603050505030304" pitchFamily="18" charset="0"/>
                <a:ea typeface="Calibri" panose="020F0502020204030204" pitchFamily="34" charset="0"/>
              </a:rPr>
            </a:br>
            <a:r>
              <a:rPr lang="en-US" sz="3600" dirty="0">
                <a:effectLst/>
                <a:latin typeface="Calisto MT" panose="02040603050505030304" pitchFamily="18" charset="0"/>
                <a:ea typeface="Calibri" panose="020F0502020204030204" pitchFamily="34" charset="0"/>
              </a:rPr>
              <a:t>Break Out Session</a:t>
            </a:r>
            <a:br>
              <a:rPr lang="en-US" sz="4000" dirty="0">
                <a:effectLst/>
                <a:latin typeface="Calisto MT" panose="02040603050505030304" pitchFamily="18" charset="0"/>
                <a:ea typeface="Calibri" panose="020F0502020204030204" pitchFamily="34" charset="0"/>
              </a:rPr>
            </a:br>
            <a:endParaRPr lang="en-US" dirty="0">
              <a:latin typeface="Calisto MT" panose="02040603050505030304" pitchFamily="18" charset="0"/>
            </a:endParaRPr>
          </a:p>
        </p:txBody>
      </p:sp>
    </p:spTree>
    <p:extLst>
      <p:ext uri="{BB962C8B-B14F-4D97-AF65-F5344CB8AC3E}">
        <p14:creationId xmlns:p14="http://schemas.microsoft.com/office/powerpoint/2010/main" val="1701273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444BE5-8FDC-AC01-9766-C24FB8F40C50}"/>
              </a:ext>
            </a:extLst>
          </p:cNvPr>
          <p:cNvSpPr>
            <a:spLocks noGrp="1"/>
          </p:cNvSpPr>
          <p:nvPr>
            <p:ph type="title"/>
          </p:nvPr>
        </p:nvSpPr>
        <p:spPr/>
        <p:txBody>
          <a:bodyPr/>
          <a:lstStyle/>
          <a:p>
            <a:r>
              <a:rPr lang="en-US" dirty="0"/>
              <a:t>What to do with CORE Data?  </a:t>
            </a:r>
          </a:p>
        </p:txBody>
      </p:sp>
      <p:sp>
        <p:nvSpPr>
          <p:cNvPr id="5" name="Content Placeholder 4">
            <a:extLst>
              <a:ext uri="{FF2B5EF4-FFF2-40B4-BE49-F238E27FC236}">
                <a16:creationId xmlns:a16="http://schemas.microsoft.com/office/drawing/2014/main" id="{30BAAD54-902A-4D88-AF09-24418B40EE22}"/>
              </a:ext>
            </a:extLst>
          </p:cNvPr>
          <p:cNvSpPr>
            <a:spLocks noGrp="1"/>
          </p:cNvSpPr>
          <p:nvPr>
            <p:ph idx="1"/>
          </p:nvPr>
        </p:nvSpPr>
        <p:spPr>
          <a:xfrm>
            <a:off x="700635" y="1736035"/>
            <a:ext cx="10691265" cy="4193179"/>
          </a:xfrm>
        </p:spPr>
        <p:txBody>
          <a:bodyPr>
            <a:normAutofit fontScale="92500"/>
          </a:bodyPr>
          <a:lstStyle/>
          <a:p>
            <a:r>
              <a:rPr lang="en-US" dirty="0"/>
              <a:t>Evaluate your data as it relates to Wisconsin Performance Measures as defined in the:</a:t>
            </a:r>
          </a:p>
          <a:p>
            <a:pPr lvl="1"/>
            <a:r>
              <a:rPr lang="en-US" dirty="0"/>
              <a:t>Wisconsin Statewide Drug and Hybrid Court Performance Measures</a:t>
            </a:r>
          </a:p>
          <a:p>
            <a:pPr lvl="1"/>
            <a:r>
              <a:rPr lang="en-US" dirty="0"/>
              <a:t>Wisconsin Statewide Drug and Hybrid Court Performance Measures – Mental Health Track Supplement</a:t>
            </a:r>
          </a:p>
          <a:p>
            <a:pPr lvl="1"/>
            <a:r>
              <a:rPr lang="en-US" sz="1800" b="0" i="0" u="none" strike="noStrike" dirty="0">
                <a:effectLst/>
                <a:latin typeface="Calisto MT" panose="02040603050505030304" pitchFamily="18" charset="0"/>
              </a:rPr>
              <a:t>W</a:t>
            </a:r>
            <a:r>
              <a:rPr lang="en-US" dirty="0">
                <a:latin typeface="Calisto MT" panose="02040603050505030304" pitchFamily="18" charset="0"/>
              </a:rPr>
              <a:t>isconsin Statewide OWI Treatment Court Performance Measures</a:t>
            </a:r>
          </a:p>
          <a:p>
            <a:pPr lvl="1"/>
            <a:r>
              <a:rPr lang="en-US" sz="1800" b="0" i="0" u="none" strike="noStrike" dirty="0">
                <a:effectLst/>
                <a:latin typeface="Calisto MT" panose="02040603050505030304" pitchFamily="18" charset="0"/>
              </a:rPr>
              <a:t>Wisconsin Statewide Veterans Treatment Court Performance Measures</a:t>
            </a:r>
          </a:p>
          <a:p>
            <a:r>
              <a:rPr lang="en-US" dirty="0"/>
              <a:t>Decisions about funding</a:t>
            </a:r>
          </a:p>
          <a:p>
            <a:r>
              <a:rPr lang="en-US" dirty="0"/>
              <a:t>Policy changes</a:t>
            </a:r>
          </a:p>
          <a:p>
            <a:r>
              <a:rPr lang="en-US" dirty="0"/>
              <a:t>Identify training needs</a:t>
            </a:r>
          </a:p>
          <a:p>
            <a:r>
              <a:rPr lang="en-US" dirty="0"/>
              <a:t>Diversion Program Performance Measures – still in draft status but hoping to finalize by end of 2023</a:t>
            </a:r>
          </a:p>
        </p:txBody>
      </p:sp>
    </p:spTree>
    <p:extLst>
      <p:ext uri="{BB962C8B-B14F-4D97-AF65-F5344CB8AC3E}">
        <p14:creationId xmlns:p14="http://schemas.microsoft.com/office/powerpoint/2010/main" val="193625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47D0D-C19F-9A73-806F-EA5CAC345C48}"/>
              </a:ext>
            </a:extLst>
          </p:cNvPr>
          <p:cNvSpPr>
            <a:spLocks noGrp="1"/>
          </p:cNvSpPr>
          <p:nvPr>
            <p:ph type="title"/>
          </p:nvPr>
        </p:nvSpPr>
        <p:spPr>
          <a:xfrm>
            <a:off x="700635" y="922096"/>
            <a:ext cx="10691265" cy="882641"/>
          </a:xfrm>
        </p:spPr>
        <p:txBody>
          <a:bodyPr>
            <a:normAutofit/>
          </a:bodyPr>
          <a:lstStyle/>
          <a:p>
            <a:r>
              <a:rPr lang="en-US" sz="3600" dirty="0"/>
              <a:t>How do I run a Data Extract? Itinerary</a:t>
            </a:r>
          </a:p>
        </p:txBody>
      </p:sp>
      <p:sp>
        <p:nvSpPr>
          <p:cNvPr id="3" name="Content Placeholder 2">
            <a:extLst>
              <a:ext uri="{FF2B5EF4-FFF2-40B4-BE49-F238E27FC236}">
                <a16:creationId xmlns:a16="http://schemas.microsoft.com/office/drawing/2014/main" id="{D4B328A8-E053-5CE0-116A-337690872182}"/>
              </a:ext>
            </a:extLst>
          </p:cNvPr>
          <p:cNvSpPr>
            <a:spLocks noGrp="1"/>
          </p:cNvSpPr>
          <p:nvPr>
            <p:ph idx="1"/>
          </p:nvPr>
        </p:nvSpPr>
        <p:spPr>
          <a:xfrm>
            <a:off x="700635" y="1804737"/>
            <a:ext cx="10691265" cy="4124477"/>
          </a:xfrm>
        </p:spPr>
        <p:txBody>
          <a:bodyPr/>
          <a:lstStyle/>
          <a:p>
            <a:r>
              <a:rPr lang="en-US" dirty="0"/>
              <a:t>Several performance measures and data points can be pulled out of CORE via the CORE Data Extract, which can be a bit complicated to use properly</a:t>
            </a:r>
          </a:p>
          <a:p>
            <a:r>
              <a:rPr lang="en-US" dirty="0"/>
              <a:t>We’ll be going over 2 examples from the CORE website</a:t>
            </a:r>
          </a:p>
          <a:p>
            <a:pPr lvl="1"/>
            <a:r>
              <a:rPr lang="en-US" dirty="0"/>
              <a:t>Number of drug and alcohol tests, per participant, and their results</a:t>
            </a:r>
          </a:p>
          <a:p>
            <a:pPr lvl="1"/>
            <a:r>
              <a:rPr lang="en-US" dirty="0"/>
              <a:t>Incentives and sanctions ratio, per participant/program</a:t>
            </a:r>
          </a:p>
          <a:p>
            <a:r>
              <a:rPr lang="en-US" dirty="0"/>
              <a:t>Showing necessary steps within Excel to transform data into something legible</a:t>
            </a:r>
          </a:p>
          <a:p>
            <a:r>
              <a:rPr lang="en-US" dirty="0"/>
              <a:t>End with Q&amp;A</a:t>
            </a:r>
          </a:p>
          <a:p>
            <a:pPr marL="457200" lvl="1" indent="0">
              <a:buNone/>
            </a:pPr>
            <a:endParaRPr lang="en-US" dirty="0"/>
          </a:p>
        </p:txBody>
      </p:sp>
    </p:spTree>
    <p:extLst>
      <p:ext uri="{BB962C8B-B14F-4D97-AF65-F5344CB8AC3E}">
        <p14:creationId xmlns:p14="http://schemas.microsoft.com/office/powerpoint/2010/main" val="1232458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84665-B669-69C1-D143-2CCB6465A066}"/>
              </a:ext>
            </a:extLst>
          </p:cNvPr>
          <p:cNvSpPr>
            <a:spLocks noGrp="1"/>
          </p:cNvSpPr>
          <p:nvPr>
            <p:ph type="title"/>
          </p:nvPr>
        </p:nvSpPr>
        <p:spPr>
          <a:xfrm>
            <a:off x="750368" y="904625"/>
            <a:ext cx="10825489" cy="730535"/>
          </a:xfrm>
        </p:spPr>
        <p:txBody>
          <a:bodyPr/>
          <a:lstStyle/>
          <a:p>
            <a:r>
              <a:rPr lang="en-US" dirty="0"/>
              <a:t>Drug and alcohol test data</a:t>
            </a:r>
          </a:p>
        </p:txBody>
      </p:sp>
      <p:pic>
        <p:nvPicPr>
          <p:cNvPr id="5" name="Content Placeholder 4" descr="Graphical user interface, text&#10;&#10;Description automatically generated">
            <a:extLst>
              <a:ext uri="{FF2B5EF4-FFF2-40B4-BE49-F238E27FC236}">
                <a16:creationId xmlns:a16="http://schemas.microsoft.com/office/drawing/2014/main" id="{22E7D771-4952-78D4-FCC2-7FA08D7455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0368" y="1635160"/>
            <a:ext cx="7512788" cy="4318215"/>
          </a:xfrm>
        </p:spPr>
      </p:pic>
      <p:sp>
        <p:nvSpPr>
          <p:cNvPr id="8" name="TextBox 7">
            <a:extLst>
              <a:ext uri="{FF2B5EF4-FFF2-40B4-BE49-F238E27FC236}">
                <a16:creationId xmlns:a16="http://schemas.microsoft.com/office/drawing/2014/main" id="{C3714BB3-772A-CC8C-EC01-00D88C3B8FDF}"/>
              </a:ext>
            </a:extLst>
          </p:cNvPr>
          <p:cNvSpPr txBox="1"/>
          <p:nvPr/>
        </p:nvSpPr>
        <p:spPr>
          <a:xfrm>
            <a:off x="8347046" y="1635160"/>
            <a:ext cx="3304484" cy="3693319"/>
          </a:xfrm>
          <a:prstGeom prst="rect">
            <a:avLst/>
          </a:prstGeom>
          <a:noFill/>
        </p:spPr>
        <p:txBody>
          <a:bodyPr wrap="square" rtlCol="0">
            <a:spAutoFit/>
          </a:bodyPr>
          <a:lstStyle/>
          <a:p>
            <a:r>
              <a:rPr lang="en-US" dirty="0"/>
              <a:t>Navigate to CORE Data Extract page and select all sections of CORE that you’d like to download and hit Submit</a:t>
            </a:r>
          </a:p>
          <a:p>
            <a:pPr marL="285750" indent="-285750">
              <a:buFont typeface="Arial" panose="020B0604020202020204" pitchFamily="34" charset="0"/>
              <a:buChar char="•"/>
            </a:pPr>
            <a:r>
              <a:rPr lang="en-US" dirty="0"/>
              <a:t>It will export </a:t>
            </a:r>
            <a:r>
              <a:rPr lang="en-US" b="1" i="1" dirty="0"/>
              <a:t>all</a:t>
            </a:r>
            <a:r>
              <a:rPr lang="en-US" dirty="0"/>
              <a:t> data entered into CORE since program’s creation – can filter by relevant dates in Excel</a:t>
            </a:r>
          </a:p>
          <a:p>
            <a:pPr marL="285750" indent="-285750">
              <a:buFont typeface="Arial" panose="020B0604020202020204" pitchFamily="34" charset="0"/>
              <a:buChar char="•"/>
            </a:pPr>
            <a:r>
              <a:rPr lang="en-US" dirty="0"/>
              <a:t>If you have access to multiple programs’ data, ensure you’ve selected the correct one in the Program dropdown at the top</a:t>
            </a:r>
          </a:p>
        </p:txBody>
      </p:sp>
    </p:spTree>
    <p:extLst>
      <p:ext uri="{BB962C8B-B14F-4D97-AF65-F5344CB8AC3E}">
        <p14:creationId xmlns:p14="http://schemas.microsoft.com/office/powerpoint/2010/main" val="2500525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E202F-3A14-51A7-7358-532190DD5A6C}"/>
              </a:ext>
            </a:extLst>
          </p:cNvPr>
          <p:cNvSpPr>
            <a:spLocks noGrp="1"/>
          </p:cNvSpPr>
          <p:nvPr>
            <p:ph type="title"/>
          </p:nvPr>
        </p:nvSpPr>
        <p:spPr>
          <a:xfrm>
            <a:off x="700635" y="922096"/>
            <a:ext cx="10691265" cy="655034"/>
          </a:xfrm>
        </p:spPr>
        <p:txBody>
          <a:bodyPr>
            <a:normAutofit fontScale="90000"/>
          </a:bodyPr>
          <a:lstStyle/>
          <a:p>
            <a:r>
              <a:rPr lang="en-US" dirty="0"/>
              <a:t>Drug and alcohol test data</a:t>
            </a:r>
          </a:p>
        </p:txBody>
      </p:sp>
      <p:sp>
        <p:nvSpPr>
          <p:cNvPr id="3" name="Content Placeholder 2">
            <a:extLst>
              <a:ext uri="{FF2B5EF4-FFF2-40B4-BE49-F238E27FC236}">
                <a16:creationId xmlns:a16="http://schemas.microsoft.com/office/drawing/2014/main" id="{ACF419C3-2580-54E5-B318-B4EF3D6755F4}"/>
              </a:ext>
            </a:extLst>
          </p:cNvPr>
          <p:cNvSpPr>
            <a:spLocks noGrp="1"/>
          </p:cNvSpPr>
          <p:nvPr>
            <p:ph idx="1"/>
          </p:nvPr>
        </p:nvSpPr>
        <p:spPr>
          <a:xfrm>
            <a:off x="8127824" y="1502799"/>
            <a:ext cx="3363541" cy="4426415"/>
          </a:xfrm>
        </p:spPr>
        <p:txBody>
          <a:bodyPr>
            <a:normAutofit fontScale="92500"/>
          </a:bodyPr>
          <a:lstStyle/>
          <a:p>
            <a:pPr marL="0" indent="0">
              <a:buNone/>
            </a:pPr>
            <a:r>
              <a:rPr lang="en-US" dirty="0"/>
              <a:t>Open .csv file from the zipped folder that will download – all the relevant data will be in a one row per instance format, with a record’s entire data contained in a single cell separated by semi-colons</a:t>
            </a:r>
          </a:p>
          <a:p>
            <a:pPr marL="0" indent="0">
              <a:buNone/>
            </a:pPr>
            <a:r>
              <a:rPr lang="en-US" dirty="0"/>
              <a:t>To transform the data:</a:t>
            </a:r>
          </a:p>
          <a:p>
            <a:pPr marL="457200" indent="-457200">
              <a:buAutoNum type="arabicPeriod"/>
            </a:pPr>
            <a:r>
              <a:rPr lang="en-US" dirty="0"/>
              <a:t>Highlight Column A</a:t>
            </a:r>
          </a:p>
          <a:p>
            <a:pPr marL="457200" indent="-457200">
              <a:buAutoNum type="arabicPeriod"/>
            </a:pPr>
            <a:r>
              <a:rPr lang="en-US" dirty="0"/>
              <a:t>Navigate to Data tab</a:t>
            </a:r>
          </a:p>
          <a:p>
            <a:pPr marL="457200" indent="-457200">
              <a:buAutoNum type="arabicPeriod"/>
            </a:pPr>
            <a:r>
              <a:rPr lang="en-US" dirty="0"/>
              <a:t>Select Text to Columns</a:t>
            </a:r>
          </a:p>
        </p:txBody>
      </p:sp>
      <p:pic>
        <p:nvPicPr>
          <p:cNvPr id="5" name="Picture 4" descr="A computer screen capture&#10;&#10;Description automatically generated with medium confidence">
            <a:extLst>
              <a:ext uri="{FF2B5EF4-FFF2-40B4-BE49-F238E27FC236}">
                <a16:creationId xmlns:a16="http://schemas.microsoft.com/office/drawing/2014/main" id="{C46DDCF7-1ED9-D252-8226-83FCF81F1C8A}"/>
              </a:ext>
            </a:extLst>
          </p:cNvPr>
          <p:cNvPicPr>
            <a:picLocks noChangeAspect="1"/>
          </p:cNvPicPr>
          <p:nvPr/>
        </p:nvPicPr>
        <p:blipFill rotWithShape="1">
          <a:blip r:embed="rId2">
            <a:extLst>
              <a:ext uri="{28A0092B-C50C-407E-A947-70E740481C1C}">
                <a14:useLocalDpi xmlns:a14="http://schemas.microsoft.com/office/drawing/2010/main" val="0"/>
              </a:ext>
            </a:extLst>
          </a:blip>
          <a:srcRect t="-1" r="37151" b="34373"/>
          <a:stretch/>
        </p:blipFill>
        <p:spPr>
          <a:xfrm>
            <a:off x="700635" y="1514632"/>
            <a:ext cx="7161320" cy="4500747"/>
          </a:xfrm>
          <a:prstGeom prst="rect">
            <a:avLst/>
          </a:prstGeom>
        </p:spPr>
      </p:pic>
      <p:sp>
        <p:nvSpPr>
          <p:cNvPr id="6" name="TextBox 5">
            <a:extLst>
              <a:ext uri="{FF2B5EF4-FFF2-40B4-BE49-F238E27FC236}">
                <a16:creationId xmlns:a16="http://schemas.microsoft.com/office/drawing/2014/main" id="{5CECEAC4-EBB1-6FAE-0245-7ADC7C3FD679}"/>
              </a:ext>
            </a:extLst>
          </p:cNvPr>
          <p:cNvSpPr txBox="1"/>
          <p:nvPr/>
        </p:nvSpPr>
        <p:spPr>
          <a:xfrm>
            <a:off x="966504" y="3059668"/>
            <a:ext cx="482050" cy="369332"/>
          </a:xfrm>
          <a:prstGeom prst="rect">
            <a:avLst/>
          </a:prstGeom>
          <a:noFill/>
        </p:spPr>
        <p:txBody>
          <a:bodyPr wrap="square" rtlCol="0">
            <a:spAutoFit/>
          </a:bodyPr>
          <a:lstStyle/>
          <a:p>
            <a:r>
              <a:rPr lang="en-US" dirty="0">
                <a:solidFill>
                  <a:srgbClr val="FF0000"/>
                </a:solidFill>
              </a:rPr>
              <a:t>1.</a:t>
            </a:r>
          </a:p>
        </p:txBody>
      </p:sp>
      <p:sp>
        <p:nvSpPr>
          <p:cNvPr id="7" name="TextBox 6">
            <a:extLst>
              <a:ext uri="{FF2B5EF4-FFF2-40B4-BE49-F238E27FC236}">
                <a16:creationId xmlns:a16="http://schemas.microsoft.com/office/drawing/2014/main" id="{007EE7C6-88A1-7680-732C-F50B624B60CF}"/>
              </a:ext>
            </a:extLst>
          </p:cNvPr>
          <p:cNvSpPr txBox="1"/>
          <p:nvPr/>
        </p:nvSpPr>
        <p:spPr>
          <a:xfrm>
            <a:off x="3164059" y="1514632"/>
            <a:ext cx="420185" cy="369332"/>
          </a:xfrm>
          <a:prstGeom prst="rect">
            <a:avLst/>
          </a:prstGeom>
          <a:noFill/>
        </p:spPr>
        <p:txBody>
          <a:bodyPr wrap="square" rtlCol="0">
            <a:spAutoFit/>
          </a:bodyPr>
          <a:lstStyle/>
          <a:p>
            <a:r>
              <a:rPr lang="en-US" dirty="0">
                <a:solidFill>
                  <a:srgbClr val="FF0000"/>
                </a:solidFill>
              </a:rPr>
              <a:t>2.</a:t>
            </a:r>
          </a:p>
        </p:txBody>
      </p:sp>
      <p:sp>
        <p:nvSpPr>
          <p:cNvPr id="8" name="Oval 7">
            <a:extLst>
              <a:ext uri="{FF2B5EF4-FFF2-40B4-BE49-F238E27FC236}">
                <a16:creationId xmlns:a16="http://schemas.microsoft.com/office/drawing/2014/main" id="{A2CD18D0-E6B7-C40D-7D5A-15C3C45D987D}"/>
              </a:ext>
            </a:extLst>
          </p:cNvPr>
          <p:cNvSpPr/>
          <p:nvPr/>
        </p:nvSpPr>
        <p:spPr>
          <a:xfrm>
            <a:off x="3449743" y="1532668"/>
            <a:ext cx="345025" cy="262627"/>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B6345BA-AA41-D79D-7CA5-A7B8916951A7}"/>
              </a:ext>
            </a:extLst>
          </p:cNvPr>
          <p:cNvSpPr txBox="1"/>
          <p:nvPr/>
        </p:nvSpPr>
        <p:spPr>
          <a:xfrm>
            <a:off x="6047667" y="1764401"/>
            <a:ext cx="420185" cy="369332"/>
          </a:xfrm>
          <a:prstGeom prst="rect">
            <a:avLst/>
          </a:prstGeom>
          <a:noFill/>
        </p:spPr>
        <p:txBody>
          <a:bodyPr wrap="square" rtlCol="0">
            <a:spAutoFit/>
          </a:bodyPr>
          <a:lstStyle/>
          <a:p>
            <a:r>
              <a:rPr lang="en-US" dirty="0">
                <a:solidFill>
                  <a:srgbClr val="FF0000"/>
                </a:solidFill>
              </a:rPr>
              <a:t>3.</a:t>
            </a:r>
          </a:p>
        </p:txBody>
      </p:sp>
      <p:sp>
        <p:nvSpPr>
          <p:cNvPr id="10" name="Oval 9">
            <a:extLst>
              <a:ext uri="{FF2B5EF4-FFF2-40B4-BE49-F238E27FC236}">
                <a16:creationId xmlns:a16="http://schemas.microsoft.com/office/drawing/2014/main" id="{79FEB0CF-FFA7-98D0-DFB4-BF3CEBAED05C}"/>
              </a:ext>
            </a:extLst>
          </p:cNvPr>
          <p:cNvSpPr/>
          <p:nvPr/>
        </p:nvSpPr>
        <p:spPr>
          <a:xfrm>
            <a:off x="6352243" y="1653510"/>
            <a:ext cx="576241" cy="761434"/>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7061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Graphical user interface&#10;&#10;Description automatically generated">
            <a:extLst>
              <a:ext uri="{FF2B5EF4-FFF2-40B4-BE49-F238E27FC236}">
                <a16:creationId xmlns:a16="http://schemas.microsoft.com/office/drawing/2014/main" id="{43AD339E-4E4D-D4DE-1AAF-7F349ACC19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425" y="1508532"/>
            <a:ext cx="4422858" cy="3552355"/>
          </a:xfrm>
          <a:prstGeom prst="rect">
            <a:avLst/>
          </a:prstGeom>
        </p:spPr>
      </p:pic>
      <p:pic>
        <p:nvPicPr>
          <p:cNvPr id="11" name="Picture 10" descr="Graphical user interface, text&#10;&#10;Description automatically generated">
            <a:extLst>
              <a:ext uri="{FF2B5EF4-FFF2-40B4-BE49-F238E27FC236}">
                <a16:creationId xmlns:a16="http://schemas.microsoft.com/office/drawing/2014/main" id="{36E5554D-400C-23DE-6517-0EDD88DFFE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7321" y="1508532"/>
            <a:ext cx="4422858" cy="3552355"/>
          </a:xfrm>
          <a:prstGeom prst="rect">
            <a:avLst/>
          </a:prstGeom>
        </p:spPr>
      </p:pic>
      <p:sp>
        <p:nvSpPr>
          <p:cNvPr id="2" name="Title 1">
            <a:extLst>
              <a:ext uri="{FF2B5EF4-FFF2-40B4-BE49-F238E27FC236}">
                <a16:creationId xmlns:a16="http://schemas.microsoft.com/office/drawing/2014/main" id="{088E202F-3A14-51A7-7358-532190DD5A6C}"/>
              </a:ext>
            </a:extLst>
          </p:cNvPr>
          <p:cNvSpPr>
            <a:spLocks noGrp="1"/>
          </p:cNvSpPr>
          <p:nvPr>
            <p:ph type="title"/>
          </p:nvPr>
        </p:nvSpPr>
        <p:spPr>
          <a:xfrm>
            <a:off x="700635" y="922096"/>
            <a:ext cx="10691265" cy="655034"/>
          </a:xfrm>
        </p:spPr>
        <p:txBody>
          <a:bodyPr>
            <a:normAutofit fontScale="90000"/>
          </a:bodyPr>
          <a:lstStyle/>
          <a:p>
            <a:r>
              <a:rPr lang="en-US" dirty="0"/>
              <a:t>Drug and alcohol test data</a:t>
            </a:r>
          </a:p>
        </p:txBody>
      </p:sp>
      <p:sp>
        <p:nvSpPr>
          <p:cNvPr id="3" name="Content Placeholder 2">
            <a:extLst>
              <a:ext uri="{FF2B5EF4-FFF2-40B4-BE49-F238E27FC236}">
                <a16:creationId xmlns:a16="http://schemas.microsoft.com/office/drawing/2014/main" id="{ACF419C3-2580-54E5-B318-B4EF3D6755F4}"/>
              </a:ext>
            </a:extLst>
          </p:cNvPr>
          <p:cNvSpPr>
            <a:spLocks noGrp="1"/>
          </p:cNvSpPr>
          <p:nvPr>
            <p:ph idx="1"/>
          </p:nvPr>
        </p:nvSpPr>
        <p:spPr>
          <a:xfrm>
            <a:off x="1047321" y="5185373"/>
            <a:ext cx="11020285" cy="1143000"/>
          </a:xfrm>
        </p:spPr>
        <p:txBody>
          <a:bodyPr numCol="2" spcCol="0">
            <a:normAutofit/>
          </a:bodyPr>
          <a:lstStyle/>
          <a:p>
            <a:pPr marL="0" indent="0">
              <a:buNone/>
            </a:pPr>
            <a:r>
              <a:rPr lang="en-US" sz="1800" dirty="0"/>
              <a:t>4. Select “Delimited” file type, then Next</a:t>
            </a:r>
          </a:p>
          <a:p>
            <a:pPr marL="0" indent="0">
              <a:buNone/>
            </a:pPr>
            <a:r>
              <a:rPr lang="en-US" sz="1800" dirty="0"/>
              <a:t>5. Unselect “Tab” from delimiters, select “Semicolon”</a:t>
            </a:r>
          </a:p>
          <a:p>
            <a:pPr marL="0" indent="0">
              <a:buNone/>
            </a:pPr>
            <a:r>
              <a:rPr lang="en-US" sz="1800" dirty="0"/>
              <a:t> 6. Finish</a:t>
            </a:r>
          </a:p>
        </p:txBody>
      </p:sp>
      <p:sp>
        <p:nvSpPr>
          <p:cNvPr id="6" name="TextBox 5">
            <a:extLst>
              <a:ext uri="{FF2B5EF4-FFF2-40B4-BE49-F238E27FC236}">
                <a16:creationId xmlns:a16="http://schemas.microsoft.com/office/drawing/2014/main" id="{5CECEAC4-EBB1-6FAE-0245-7ADC7C3FD679}"/>
              </a:ext>
            </a:extLst>
          </p:cNvPr>
          <p:cNvSpPr txBox="1"/>
          <p:nvPr/>
        </p:nvSpPr>
        <p:spPr>
          <a:xfrm>
            <a:off x="1047321" y="2382661"/>
            <a:ext cx="482050" cy="369332"/>
          </a:xfrm>
          <a:prstGeom prst="rect">
            <a:avLst/>
          </a:prstGeom>
          <a:noFill/>
        </p:spPr>
        <p:txBody>
          <a:bodyPr wrap="square" rtlCol="0">
            <a:spAutoFit/>
          </a:bodyPr>
          <a:lstStyle/>
          <a:p>
            <a:r>
              <a:rPr lang="en-US" dirty="0">
                <a:solidFill>
                  <a:srgbClr val="FF0000"/>
                </a:solidFill>
              </a:rPr>
              <a:t>4.</a:t>
            </a:r>
          </a:p>
        </p:txBody>
      </p:sp>
      <p:sp>
        <p:nvSpPr>
          <p:cNvPr id="7" name="TextBox 6">
            <a:extLst>
              <a:ext uri="{FF2B5EF4-FFF2-40B4-BE49-F238E27FC236}">
                <a16:creationId xmlns:a16="http://schemas.microsoft.com/office/drawing/2014/main" id="{007EE7C6-88A1-7680-732C-F50B624B60CF}"/>
              </a:ext>
            </a:extLst>
          </p:cNvPr>
          <p:cNvSpPr txBox="1"/>
          <p:nvPr/>
        </p:nvSpPr>
        <p:spPr>
          <a:xfrm>
            <a:off x="6148215" y="2261446"/>
            <a:ext cx="420185" cy="369332"/>
          </a:xfrm>
          <a:prstGeom prst="rect">
            <a:avLst/>
          </a:prstGeom>
          <a:noFill/>
        </p:spPr>
        <p:txBody>
          <a:bodyPr wrap="square" rtlCol="0">
            <a:spAutoFit/>
          </a:bodyPr>
          <a:lstStyle/>
          <a:p>
            <a:r>
              <a:rPr lang="en-US" dirty="0">
                <a:solidFill>
                  <a:srgbClr val="FF0000"/>
                </a:solidFill>
              </a:rPr>
              <a:t>5.</a:t>
            </a:r>
          </a:p>
        </p:txBody>
      </p:sp>
      <p:sp>
        <p:nvSpPr>
          <p:cNvPr id="9" name="TextBox 8">
            <a:extLst>
              <a:ext uri="{FF2B5EF4-FFF2-40B4-BE49-F238E27FC236}">
                <a16:creationId xmlns:a16="http://schemas.microsoft.com/office/drawing/2014/main" id="{6B6345BA-AA41-D79D-7CA5-A7B8916951A7}"/>
              </a:ext>
            </a:extLst>
          </p:cNvPr>
          <p:cNvSpPr txBox="1"/>
          <p:nvPr/>
        </p:nvSpPr>
        <p:spPr>
          <a:xfrm>
            <a:off x="10843859" y="4730463"/>
            <a:ext cx="420185" cy="369332"/>
          </a:xfrm>
          <a:prstGeom prst="rect">
            <a:avLst/>
          </a:prstGeom>
          <a:noFill/>
        </p:spPr>
        <p:txBody>
          <a:bodyPr wrap="square" rtlCol="0">
            <a:spAutoFit/>
          </a:bodyPr>
          <a:lstStyle/>
          <a:p>
            <a:r>
              <a:rPr lang="en-US" dirty="0">
                <a:solidFill>
                  <a:srgbClr val="FF0000"/>
                </a:solidFill>
              </a:rPr>
              <a:t>6.</a:t>
            </a:r>
          </a:p>
        </p:txBody>
      </p:sp>
      <p:sp>
        <p:nvSpPr>
          <p:cNvPr id="18" name="TextBox 17">
            <a:extLst>
              <a:ext uri="{FF2B5EF4-FFF2-40B4-BE49-F238E27FC236}">
                <a16:creationId xmlns:a16="http://schemas.microsoft.com/office/drawing/2014/main" id="{0C5DDEA7-15B6-30AF-E089-3A5DC2CA6C3F}"/>
              </a:ext>
            </a:extLst>
          </p:cNvPr>
          <p:cNvSpPr txBox="1"/>
          <p:nvPr/>
        </p:nvSpPr>
        <p:spPr>
          <a:xfrm>
            <a:off x="6358308" y="2222060"/>
            <a:ext cx="420185" cy="400110"/>
          </a:xfrm>
          <a:prstGeom prst="rect">
            <a:avLst/>
          </a:prstGeom>
          <a:noFill/>
        </p:spPr>
        <p:txBody>
          <a:bodyPr wrap="square" rtlCol="0">
            <a:spAutoFit/>
          </a:bodyPr>
          <a:lstStyle/>
          <a:p>
            <a:r>
              <a:rPr lang="en-US" sz="2000" dirty="0">
                <a:solidFill>
                  <a:srgbClr val="FF0000"/>
                </a:solidFill>
              </a:rPr>
              <a:t>[</a:t>
            </a:r>
          </a:p>
        </p:txBody>
      </p:sp>
      <p:sp>
        <p:nvSpPr>
          <p:cNvPr id="19" name="Oval 18">
            <a:extLst>
              <a:ext uri="{FF2B5EF4-FFF2-40B4-BE49-F238E27FC236}">
                <a16:creationId xmlns:a16="http://schemas.microsoft.com/office/drawing/2014/main" id="{F43706BD-7207-8210-93BC-B6FD7D35AF3A}"/>
              </a:ext>
            </a:extLst>
          </p:cNvPr>
          <p:cNvSpPr/>
          <p:nvPr/>
        </p:nvSpPr>
        <p:spPr>
          <a:xfrm>
            <a:off x="10134564" y="4669353"/>
            <a:ext cx="709295" cy="477112"/>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6801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E202F-3A14-51A7-7358-532190DD5A6C}"/>
              </a:ext>
            </a:extLst>
          </p:cNvPr>
          <p:cNvSpPr>
            <a:spLocks noGrp="1"/>
          </p:cNvSpPr>
          <p:nvPr>
            <p:ph type="title"/>
          </p:nvPr>
        </p:nvSpPr>
        <p:spPr>
          <a:xfrm>
            <a:off x="700635" y="922096"/>
            <a:ext cx="10691265" cy="655034"/>
          </a:xfrm>
        </p:spPr>
        <p:txBody>
          <a:bodyPr>
            <a:normAutofit fontScale="90000"/>
          </a:bodyPr>
          <a:lstStyle/>
          <a:p>
            <a:r>
              <a:rPr lang="en-US" dirty="0"/>
              <a:t>Drug and alcohol test data</a:t>
            </a:r>
          </a:p>
        </p:txBody>
      </p:sp>
      <p:sp>
        <p:nvSpPr>
          <p:cNvPr id="3" name="Content Placeholder 2">
            <a:extLst>
              <a:ext uri="{FF2B5EF4-FFF2-40B4-BE49-F238E27FC236}">
                <a16:creationId xmlns:a16="http://schemas.microsoft.com/office/drawing/2014/main" id="{ACF419C3-2580-54E5-B318-B4EF3D6755F4}"/>
              </a:ext>
            </a:extLst>
          </p:cNvPr>
          <p:cNvSpPr>
            <a:spLocks noGrp="1"/>
          </p:cNvSpPr>
          <p:nvPr>
            <p:ph idx="1"/>
          </p:nvPr>
        </p:nvSpPr>
        <p:spPr>
          <a:xfrm>
            <a:off x="7946795" y="1577131"/>
            <a:ext cx="3544569" cy="4358774"/>
          </a:xfrm>
        </p:spPr>
        <p:txBody>
          <a:bodyPr numCol="1" spcCol="0">
            <a:normAutofit/>
          </a:bodyPr>
          <a:lstStyle/>
          <a:p>
            <a:pPr marL="0" indent="0">
              <a:buNone/>
            </a:pPr>
            <a:r>
              <a:rPr lang="en-US" sz="1800" dirty="0"/>
              <a:t>Your data should now be separated in a one row per record, one column per variable format</a:t>
            </a:r>
          </a:p>
          <a:p>
            <a:pPr>
              <a:buFontTx/>
              <a:buChar char="-"/>
            </a:pPr>
            <a:r>
              <a:rPr lang="en-US" sz="1800" dirty="0"/>
              <a:t>Be wary of using semi-colons in the Notes sections of CORE, as it may complicate this process </a:t>
            </a:r>
          </a:p>
          <a:p>
            <a:pPr>
              <a:buFontTx/>
              <a:buChar char="-"/>
            </a:pPr>
            <a:r>
              <a:rPr lang="en-US" sz="1800" dirty="0"/>
              <a:t>If multiple substances detected or drug panels have been selected, you will have to transform the data in the way described in the Incentives &amp; Sanctions section</a:t>
            </a:r>
          </a:p>
        </p:txBody>
      </p:sp>
      <p:pic>
        <p:nvPicPr>
          <p:cNvPr id="5" name="Picture 4" descr="Table, Excel&#10;&#10;Description automatically generated">
            <a:extLst>
              <a:ext uri="{FF2B5EF4-FFF2-40B4-BE49-F238E27FC236}">
                <a16:creationId xmlns:a16="http://schemas.microsoft.com/office/drawing/2014/main" id="{A9CD0E2A-E715-CDB4-08D5-9B24946C17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635" y="1541687"/>
            <a:ext cx="7134624" cy="4394217"/>
          </a:xfrm>
          <a:prstGeom prst="rect">
            <a:avLst/>
          </a:prstGeom>
        </p:spPr>
      </p:pic>
    </p:spTree>
    <p:extLst>
      <p:ext uri="{BB962C8B-B14F-4D97-AF65-F5344CB8AC3E}">
        <p14:creationId xmlns:p14="http://schemas.microsoft.com/office/powerpoint/2010/main" val="3433143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E202F-3A14-51A7-7358-532190DD5A6C}"/>
              </a:ext>
            </a:extLst>
          </p:cNvPr>
          <p:cNvSpPr>
            <a:spLocks noGrp="1"/>
          </p:cNvSpPr>
          <p:nvPr>
            <p:ph type="title"/>
          </p:nvPr>
        </p:nvSpPr>
        <p:spPr>
          <a:xfrm>
            <a:off x="700635" y="922096"/>
            <a:ext cx="10691265" cy="655034"/>
          </a:xfrm>
        </p:spPr>
        <p:txBody>
          <a:bodyPr>
            <a:normAutofit fontScale="90000"/>
          </a:bodyPr>
          <a:lstStyle/>
          <a:p>
            <a:r>
              <a:rPr lang="en-US" dirty="0"/>
              <a:t>Incentives and sanctions data</a:t>
            </a:r>
          </a:p>
        </p:txBody>
      </p:sp>
      <p:sp>
        <p:nvSpPr>
          <p:cNvPr id="3" name="Content Placeholder 2">
            <a:extLst>
              <a:ext uri="{FF2B5EF4-FFF2-40B4-BE49-F238E27FC236}">
                <a16:creationId xmlns:a16="http://schemas.microsoft.com/office/drawing/2014/main" id="{ACF419C3-2580-54E5-B318-B4EF3D6755F4}"/>
              </a:ext>
            </a:extLst>
          </p:cNvPr>
          <p:cNvSpPr>
            <a:spLocks noGrp="1"/>
          </p:cNvSpPr>
          <p:nvPr>
            <p:ph idx="1"/>
          </p:nvPr>
        </p:nvSpPr>
        <p:spPr>
          <a:xfrm>
            <a:off x="878187" y="1577131"/>
            <a:ext cx="10613178" cy="4358774"/>
          </a:xfrm>
        </p:spPr>
        <p:txBody>
          <a:bodyPr numCol="1" spcCol="0">
            <a:normAutofit lnSpcReduction="10000"/>
          </a:bodyPr>
          <a:lstStyle/>
          <a:p>
            <a:pPr marL="0" indent="0">
              <a:buNone/>
            </a:pPr>
            <a:r>
              <a:rPr lang="en-US" sz="1800" dirty="0"/>
              <a:t>Follow steps 1-6 for both the Incentives and Sanctions files that will be present within the zipped ‘Progress Updates’ folder you download</a:t>
            </a:r>
          </a:p>
          <a:p>
            <a:pPr>
              <a:buFontTx/>
              <a:buChar char="-"/>
            </a:pPr>
            <a:r>
              <a:rPr lang="en-US" sz="1800" dirty="0"/>
              <a:t>This data is different from most drug and alcohol data in that there will be one row for every listed sanction, as well as for every listed reason for the sanction</a:t>
            </a:r>
          </a:p>
          <a:p>
            <a:pPr>
              <a:buFontTx/>
              <a:buChar char="-"/>
            </a:pPr>
            <a:r>
              <a:rPr lang="en-US" sz="1800" dirty="0"/>
              <a:t>For example, if a sanction instance has Reasons A and B that resulted in Sanctions X, Y, and Z, there will be 3 rows present for both Reason A and B, resulting in 6 rows for the single instance (breakdown below)</a:t>
            </a:r>
          </a:p>
          <a:p>
            <a:pPr lvl="1">
              <a:buFontTx/>
              <a:buChar char="-"/>
            </a:pPr>
            <a:r>
              <a:rPr lang="en-US" sz="1600" dirty="0">
                <a:sym typeface="Wingdings" panose="05000000000000000000" pitchFamily="2" charset="2"/>
              </a:rPr>
              <a:t>Reason A, resulting in Sanction X</a:t>
            </a:r>
          </a:p>
          <a:p>
            <a:pPr lvl="1">
              <a:buFontTx/>
              <a:buChar char="-"/>
            </a:pPr>
            <a:r>
              <a:rPr lang="en-US" sz="1600" dirty="0">
                <a:sym typeface="Wingdings" panose="05000000000000000000" pitchFamily="2" charset="2"/>
              </a:rPr>
              <a:t>Reason A, resulting in Sanction Y</a:t>
            </a:r>
          </a:p>
          <a:p>
            <a:pPr lvl="1">
              <a:buFontTx/>
              <a:buChar char="-"/>
            </a:pPr>
            <a:r>
              <a:rPr lang="en-US" sz="1600" dirty="0">
                <a:sym typeface="Wingdings" panose="05000000000000000000" pitchFamily="2" charset="2"/>
              </a:rPr>
              <a:t>Reason A, resulting in Sanction Z</a:t>
            </a:r>
          </a:p>
          <a:p>
            <a:pPr lvl="1">
              <a:buFontTx/>
              <a:buChar char="-"/>
            </a:pPr>
            <a:r>
              <a:rPr lang="en-US" sz="1600" dirty="0">
                <a:sym typeface="Wingdings" panose="05000000000000000000" pitchFamily="2" charset="2"/>
              </a:rPr>
              <a:t>Reason B, resulting in Sanction X</a:t>
            </a:r>
          </a:p>
          <a:p>
            <a:pPr lvl="1">
              <a:buFontTx/>
              <a:buChar char="-"/>
            </a:pPr>
            <a:r>
              <a:rPr lang="en-US" sz="1600" dirty="0">
                <a:sym typeface="Wingdings" panose="05000000000000000000" pitchFamily="2" charset="2"/>
              </a:rPr>
              <a:t>Reason B, resulting in Sanction Y</a:t>
            </a:r>
          </a:p>
          <a:p>
            <a:pPr lvl="1">
              <a:buFontTx/>
              <a:buChar char="-"/>
            </a:pPr>
            <a:r>
              <a:rPr lang="en-US" sz="1600" dirty="0">
                <a:sym typeface="Wingdings" panose="05000000000000000000" pitchFamily="2" charset="2"/>
              </a:rPr>
              <a:t>Reason B, resulting in Sanction Z</a:t>
            </a:r>
            <a:endParaRPr lang="en-US" sz="1600" dirty="0"/>
          </a:p>
          <a:p>
            <a:pPr>
              <a:buFontTx/>
              <a:buChar char="-"/>
            </a:pPr>
            <a:endParaRPr lang="en-US" sz="1800" dirty="0"/>
          </a:p>
        </p:txBody>
      </p:sp>
      <p:sp>
        <p:nvSpPr>
          <p:cNvPr id="4" name="TextBox 3">
            <a:extLst>
              <a:ext uri="{FF2B5EF4-FFF2-40B4-BE49-F238E27FC236}">
                <a16:creationId xmlns:a16="http://schemas.microsoft.com/office/drawing/2014/main" id="{CEE28923-0A06-D56D-CB67-415D4E3E3A94}"/>
              </a:ext>
            </a:extLst>
          </p:cNvPr>
          <p:cNvSpPr txBox="1"/>
          <p:nvPr/>
        </p:nvSpPr>
        <p:spPr>
          <a:xfrm>
            <a:off x="4661087" y="3419276"/>
            <a:ext cx="1865014" cy="2215991"/>
          </a:xfrm>
          <a:prstGeom prst="rect">
            <a:avLst/>
          </a:prstGeom>
          <a:noFill/>
        </p:spPr>
        <p:txBody>
          <a:bodyPr wrap="square" rtlCol="0">
            <a:spAutoFit/>
          </a:bodyPr>
          <a:lstStyle/>
          <a:p>
            <a:r>
              <a:rPr lang="en-US" sz="13800" dirty="0">
                <a:solidFill>
                  <a:schemeClr val="accent6">
                    <a:lumMod val="75000"/>
                  </a:schemeClr>
                </a:solidFill>
              </a:rPr>
              <a:t>}</a:t>
            </a:r>
          </a:p>
        </p:txBody>
      </p:sp>
      <p:sp>
        <p:nvSpPr>
          <p:cNvPr id="6" name="TextBox 5">
            <a:extLst>
              <a:ext uri="{FF2B5EF4-FFF2-40B4-BE49-F238E27FC236}">
                <a16:creationId xmlns:a16="http://schemas.microsoft.com/office/drawing/2014/main" id="{F24CC313-D5B4-8C86-7CCC-B152C448A57D}"/>
              </a:ext>
            </a:extLst>
          </p:cNvPr>
          <p:cNvSpPr txBox="1"/>
          <p:nvPr/>
        </p:nvSpPr>
        <p:spPr>
          <a:xfrm>
            <a:off x="5495453" y="3756518"/>
            <a:ext cx="5995912" cy="1908215"/>
          </a:xfrm>
          <a:prstGeom prst="rect">
            <a:avLst/>
          </a:prstGeom>
          <a:noFill/>
        </p:spPr>
        <p:txBody>
          <a:bodyPr wrap="square" rtlCol="0">
            <a:spAutoFit/>
          </a:bodyPr>
          <a:lstStyle/>
          <a:p>
            <a:r>
              <a:rPr lang="en-US" dirty="0"/>
              <a:t>One single sanction instance</a:t>
            </a:r>
          </a:p>
          <a:p>
            <a:pPr marL="285750" indent="-285750">
              <a:buFont typeface="Arial" panose="020B0604020202020204" pitchFamily="34" charset="0"/>
              <a:buChar char="•"/>
            </a:pPr>
            <a:r>
              <a:rPr lang="en-US" dirty="0">
                <a:sym typeface="Wingdings" panose="05000000000000000000" pitchFamily="2" charset="2"/>
              </a:rPr>
              <a:t>This can also be seen by looking at the PARTICIPANT_PU_SANCTION/INCENTIVE_ID* (Column F)  all 6 rows will have the same ID number</a:t>
            </a:r>
          </a:p>
          <a:p>
            <a:endParaRPr lang="en-US" dirty="0">
              <a:sym typeface="Wingdings" panose="05000000000000000000" pitchFamily="2" charset="2"/>
            </a:endParaRPr>
          </a:p>
          <a:p>
            <a:r>
              <a:rPr lang="en-US" sz="1400" i="1" dirty="0">
                <a:sym typeface="Wingdings" panose="05000000000000000000" pitchFamily="2" charset="2"/>
              </a:rPr>
              <a:t>*make sure you are </a:t>
            </a:r>
            <a:r>
              <a:rPr lang="en-US" sz="1400" i="1" u="sng" dirty="0">
                <a:sym typeface="Wingdings" panose="05000000000000000000" pitchFamily="2" charset="2"/>
              </a:rPr>
              <a:t>not</a:t>
            </a:r>
            <a:r>
              <a:rPr lang="en-US" sz="1400" i="1" dirty="0">
                <a:sym typeface="Wingdings" panose="05000000000000000000" pitchFamily="2" charset="2"/>
              </a:rPr>
              <a:t> looking at the PARTICIPANT_ID (Column A), as one participant will likely have several incentives/sanctions assigned to their ID</a:t>
            </a:r>
            <a:endParaRPr lang="en-US" sz="1400" i="1" dirty="0"/>
          </a:p>
        </p:txBody>
      </p:sp>
    </p:spTree>
    <p:extLst>
      <p:ext uri="{BB962C8B-B14F-4D97-AF65-F5344CB8AC3E}">
        <p14:creationId xmlns:p14="http://schemas.microsoft.com/office/powerpoint/2010/main" val="489960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E202F-3A14-51A7-7358-532190DD5A6C}"/>
              </a:ext>
            </a:extLst>
          </p:cNvPr>
          <p:cNvSpPr>
            <a:spLocks noGrp="1"/>
          </p:cNvSpPr>
          <p:nvPr>
            <p:ph type="title"/>
          </p:nvPr>
        </p:nvSpPr>
        <p:spPr>
          <a:xfrm>
            <a:off x="700635" y="922096"/>
            <a:ext cx="10691265" cy="655034"/>
          </a:xfrm>
        </p:spPr>
        <p:txBody>
          <a:bodyPr>
            <a:normAutofit fontScale="90000"/>
          </a:bodyPr>
          <a:lstStyle/>
          <a:p>
            <a:r>
              <a:rPr lang="en-US" dirty="0"/>
              <a:t>Incentives and sanctions data</a:t>
            </a:r>
          </a:p>
        </p:txBody>
      </p:sp>
      <p:sp>
        <p:nvSpPr>
          <p:cNvPr id="3" name="Content Placeholder 2">
            <a:extLst>
              <a:ext uri="{FF2B5EF4-FFF2-40B4-BE49-F238E27FC236}">
                <a16:creationId xmlns:a16="http://schemas.microsoft.com/office/drawing/2014/main" id="{ACF419C3-2580-54E5-B318-B4EF3D6755F4}"/>
              </a:ext>
            </a:extLst>
          </p:cNvPr>
          <p:cNvSpPr>
            <a:spLocks noGrp="1"/>
          </p:cNvSpPr>
          <p:nvPr>
            <p:ph idx="1"/>
          </p:nvPr>
        </p:nvSpPr>
        <p:spPr>
          <a:xfrm>
            <a:off x="8011722" y="1756240"/>
            <a:ext cx="4006391" cy="4358774"/>
          </a:xfrm>
        </p:spPr>
        <p:txBody>
          <a:bodyPr numCol="1" spcCol="0">
            <a:normAutofit/>
          </a:bodyPr>
          <a:lstStyle/>
          <a:p>
            <a:pPr marL="0" indent="0">
              <a:buNone/>
            </a:pPr>
            <a:r>
              <a:rPr lang="en-US" sz="1800" dirty="0"/>
              <a:t>To filter by single, unique sanction/incentive instances in Excel:</a:t>
            </a:r>
          </a:p>
          <a:p>
            <a:pPr marL="342900" indent="-342900">
              <a:buAutoNum type="arabicPeriod"/>
            </a:pPr>
            <a:r>
              <a:rPr lang="en-US" sz="1800" dirty="0"/>
              <a:t>Highlight Column F (PARTICIPANT_PU_SANCTION/INCENTIVE_ID)</a:t>
            </a:r>
          </a:p>
          <a:p>
            <a:pPr marL="342900" indent="-342900">
              <a:buAutoNum type="arabicPeriod"/>
            </a:pPr>
            <a:r>
              <a:rPr lang="en-US" sz="1800" dirty="0"/>
              <a:t>Navigate to Data tab</a:t>
            </a:r>
          </a:p>
          <a:p>
            <a:pPr marL="342900" indent="-342900">
              <a:buAutoNum type="arabicPeriod"/>
            </a:pPr>
            <a:r>
              <a:rPr lang="en-US" sz="1800" dirty="0"/>
              <a:t>Select Advanced in Sort &amp; Filter section</a:t>
            </a:r>
          </a:p>
          <a:p>
            <a:pPr marL="342900" indent="-342900">
              <a:buAutoNum type="arabicPeriod"/>
            </a:pPr>
            <a:endParaRPr lang="en-US" sz="1800" dirty="0"/>
          </a:p>
        </p:txBody>
      </p:sp>
      <p:pic>
        <p:nvPicPr>
          <p:cNvPr id="6" name="Picture 5" descr="Graphical user interface, application&#10;&#10;Description automatically generated">
            <a:extLst>
              <a:ext uri="{FF2B5EF4-FFF2-40B4-BE49-F238E27FC236}">
                <a16:creationId xmlns:a16="http://schemas.microsoft.com/office/drawing/2014/main" id="{55061CA1-B952-6F47-0DF0-F5157B83AAE5}"/>
              </a:ext>
            </a:extLst>
          </p:cNvPr>
          <p:cNvPicPr>
            <a:picLocks noChangeAspect="1"/>
          </p:cNvPicPr>
          <p:nvPr/>
        </p:nvPicPr>
        <p:blipFill rotWithShape="1">
          <a:blip r:embed="rId2">
            <a:extLst>
              <a:ext uri="{28A0092B-C50C-407E-A947-70E740481C1C}">
                <a14:useLocalDpi xmlns:a14="http://schemas.microsoft.com/office/drawing/2010/main" val="0"/>
              </a:ext>
            </a:extLst>
          </a:blip>
          <a:srcRect b="10910"/>
          <a:stretch/>
        </p:blipFill>
        <p:spPr>
          <a:xfrm>
            <a:off x="700635" y="1756240"/>
            <a:ext cx="7181233" cy="3985514"/>
          </a:xfrm>
          <a:prstGeom prst="rect">
            <a:avLst/>
          </a:prstGeom>
        </p:spPr>
      </p:pic>
      <p:sp>
        <p:nvSpPr>
          <p:cNvPr id="7" name="TextBox 6">
            <a:extLst>
              <a:ext uri="{FF2B5EF4-FFF2-40B4-BE49-F238E27FC236}">
                <a16:creationId xmlns:a16="http://schemas.microsoft.com/office/drawing/2014/main" id="{5450ECAF-1029-4CE5-A8D5-1C480BA84996}"/>
              </a:ext>
            </a:extLst>
          </p:cNvPr>
          <p:cNvSpPr txBox="1"/>
          <p:nvPr/>
        </p:nvSpPr>
        <p:spPr>
          <a:xfrm>
            <a:off x="3709680" y="3564331"/>
            <a:ext cx="373432" cy="369332"/>
          </a:xfrm>
          <a:prstGeom prst="rect">
            <a:avLst/>
          </a:prstGeom>
          <a:noFill/>
        </p:spPr>
        <p:txBody>
          <a:bodyPr wrap="square" rtlCol="0">
            <a:spAutoFit/>
          </a:bodyPr>
          <a:lstStyle/>
          <a:p>
            <a:r>
              <a:rPr lang="en-US" dirty="0">
                <a:solidFill>
                  <a:srgbClr val="FF0000"/>
                </a:solidFill>
              </a:rPr>
              <a:t>1.</a:t>
            </a:r>
          </a:p>
        </p:txBody>
      </p:sp>
      <p:sp>
        <p:nvSpPr>
          <p:cNvPr id="8" name="TextBox 7">
            <a:extLst>
              <a:ext uri="{FF2B5EF4-FFF2-40B4-BE49-F238E27FC236}">
                <a16:creationId xmlns:a16="http://schemas.microsoft.com/office/drawing/2014/main" id="{7BAB9AED-CCBD-6B85-048F-3D6B571C5EBA}"/>
              </a:ext>
            </a:extLst>
          </p:cNvPr>
          <p:cNvSpPr txBox="1"/>
          <p:nvPr/>
        </p:nvSpPr>
        <p:spPr>
          <a:xfrm>
            <a:off x="3522964" y="1756240"/>
            <a:ext cx="373432" cy="369332"/>
          </a:xfrm>
          <a:prstGeom prst="rect">
            <a:avLst/>
          </a:prstGeom>
          <a:noFill/>
        </p:spPr>
        <p:txBody>
          <a:bodyPr wrap="square" rtlCol="0">
            <a:spAutoFit/>
          </a:bodyPr>
          <a:lstStyle/>
          <a:p>
            <a:r>
              <a:rPr lang="en-US" dirty="0">
                <a:solidFill>
                  <a:srgbClr val="FF0000"/>
                </a:solidFill>
              </a:rPr>
              <a:t>2.</a:t>
            </a:r>
          </a:p>
        </p:txBody>
      </p:sp>
      <p:sp>
        <p:nvSpPr>
          <p:cNvPr id="9" name="TextBox 8">
            <a:extLst>
              <a:ext uri="{FF2B5EF4-FFF2-40B4-BE49-F238E27FC236}">
                <a16:creationId xmlns:a16="http://schemas.microsoft.com/office/drawing/2014/main" id="{A239BE0F-3889-CA29-DE40-9F393F56FDF9}"/>
              </a:ext>
            </a:extLst>
          </p:cNvPr>
          <p:cNvSpPr txBox="1"/>
          <p:nvPr/>
        </p:nvSpPr>
        <p:spPr>
          <a:xfrm>
            <a:off x="6096000" y="2343206"/>
            <a:ext cx="373432" cy="369332"/>
          </a:xfrm>
          <a:prstGeom prst="rect">
            <a:avLst/>
          </a:prstGeom>
          <a:noFill/>
        </p:spPr>
        <p:txBody>
          <a:bodyPr wrap="square" rtlCol="0">
            <a:spAutoFit/>
          </a:bodyPr>
          <a:lstStyle/>
          <a:p>
            <a:r>
              <a:rPr lang="en-US" dirty="0">
                <a:solidFill>
                  <a:srgbClr val="FF0000"/>
                </a:solidFill>
              </a:rPr>
              <a:t>3.</a:t>
            </a:r>
          </a:p>
        </p:txBody>
      </p:sp>
      <p:sp>
        <p:nvSpPr>
          <p:cNvPr id="10" name="Oval 9">
            <a:extLst>
              <a:ext uri="{FF2B5EF4-FFF2-40B4-BE49-F238E27FC236}">
                <a16:creationId xmlns:a16="http://schemas.microsoft.com/office/drawing/2014/main" id="{CAC37C6D-4371-F4DA-06CE-0ED4F185FC00}"/>
              </a:ext>
            </a:extLst>
          </p:cNvPr>
          <p:cNvSpPr/>
          <p:nvPr/>
        </p:nvSpPr>
        <p:spPr>
          <a:xfrm>
            <a:off x="3777711" y="1756240"/>
            <a:ext cx="402567" cy="280790"/>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562BB2C-980A-9D33-EC53-6703BC6468A7}"/>
              </a:ext>
            </a:extLst>
          </p:cNvPr>
          <p:cNvSpPr/>
          <p:nvPr/>
        </p:nvSpPr>
        <p:spPr>
          <a:xfrm>
            <a:off x="6363596" y="2387477"/>
            <a:ext cx="812054" cy="280790"/>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6297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E202F-3A14-51A7-7358-532190DD5A6C}"/>
              </a:ext>
            </a:extLst>
          </p:cNvPr>
          <p:cNvSpPr>
            <a:spLocks noGrp="1"/>
          </p:cNvSpPr>
          <p:nvPr>
            <p:ph type="title"/>
          </p:nvPr>
        </p:nvSpPr>
        <p:spPr>
          <a:xfrm>
            <a:off x="700635" y="922096"/>
            <a:ext cx="10691265" cy="655034"/>
          </a:xfrm>
        </p:spPr>
        <p:txBody>
          <a:bodyPr>
            <a:normAutofit fontScale="90000"/>
          </a:bodyPr>
          <a:lstStyle/>
          <a:p>
            <a:r>
              <a:rPr lang="en-US" dirty="0"/>
              <a:t>Incentives and sanctions data</a:t>
            </a:r>
          </a:p>
        </p:txBody>
      </p:sp>
      <p:sp>
        <p:nvSpPr>
          <p:cNvPr id="3" name="Content Placeholder 2">
            <a:extLst>
              <a:ext uri="{FF2B5EF4-FFF2-40B4-BE49-F238E27FC236}">
                <a16:creationId xmlns:a16="http://schemas.microsoft.com/office/drawing/2014/main" id="{ACF419C3-2580-54E5-B318-B4EF3D6755F4}"/>
              </a:ext>
            </a:extLst>
          </p:cNvPr>
          <p:cNvSpPr>
            <a:spLocks noGrp="1"/>
          </p:cNvSpPr>
          <p:nvPr>
            <p:ph idx="1"/>
          </p:nvPr>
        </p:nvSpPr>
        <p:spPr>
          <a:xfrm>
            <a:off x="7672953" y="1591740"/>
            <a:ext cx="4259514" cy="4358774"/>
          </a:xfrm>
        </p:spPr>
        <p:txBody>
          <a:bodyPr numCol="1" spcCol="0">
            <a:normAutofit/>
          </a:bodyPr>
          <a:lstStyle/>
          <a:p>
            <a:pPr marL="0" indent="0">
              <a:buNone/>
            </a:pPr>
            <a:r>
              <a:rPr lang="en-US" sz="1800" dirty="0"/>
              <a:t>4. Keep “Filter the list, in-place” selected</a:t>
            </a:r>
          </a:p>
          <a:p>
            <a:pPr marL="0" indent="0">
              <a:buNone/>
            </a:pPr>
            <a:r>
              <a:rPr lang="en-US" sz="1800" dirty="0"/>
              <a:t>5. Select “Unique records only”</a:t>
            </a:r>
          </a:p>
          <a:p>
            <a:pPr marL="0" indent="0">
              <a:buNone/>
            </a:pPr>
            <a:r>
              <a:rPr lang="en-US" sz="1800" dirty="0"/>
              <a:t>6. Select Okay</a:t>
            </a:r>
          </a:p>
          <a:p>
            <a:pPr marL="0" indent="0">
              <a:buNone/>
            </a:pPr>
            <a:r>
              <a:rPr lang="en-US" sz="1800" dirty="0"/>
              <a:t>Your data will now be filtered by single sanction/incentive instances, with the Participant ID of each sanction/incentive in Column A</a:t>
            </a:r>
          </a:p>
          <a:p>
            <a:pPr marL="0" indent="0">
              <a:buNone/>
            </a:pPr>
            <a:r>
              <a:rPr lang="en-US" sz="1800" dirty="0"/>
              <a:t>- Filtering can be done by Participant ID to find the number per participant for incentives/sanctions and subsequently the ratio</a:t>
            </a:r>
          </a:p>
        </p:txBody>
      </p:sp>
      <p:pic>
        <p:nvPicPr>
          <p:cNvPr id="13" name="Picture 12" descr="Table&#10;&#10;Description automatically generated">
            <a:extLst>
              <a:ext uri="{FF2B5EF4-FFF2-40B4-BE49-F238E27FC236}">
                <a16:creationId xmlns:a16="http://schemas.microsoft.com/office/drawing/2014/main" id="{A66E3370-B7C4-A6CD-828C-35B6B0B8B4D0}"/>
              </a:ext>
            </a:extLst>
          </p:cNvPr>
          <p:cNvPicPr>
            <a:picLocks noChangeAspect="1"/>
          </p:cNvPicPr>
          <p:nvPr/>
        </p:nvPicPr>
        <p:blipFill rotWithShape="1">
          <a:blip r:embed="rId2">
            <a:extLst>
              <a:ext uri="{28A0092B-C50C-407E-A947-70E740481C1C}">
                <a14:useLocalDpi xmlns:a14="http://schemas.microsoft.com/office/drawing/2010/main" val="0"/>
              </a:ext>
            </a:extLst>
          </a:blip>
          <a:srcRect r="9197"/>
          <a:stretch/>
        </p:blipFill>
        <p:spPr>
          <a:xfrm>
            <a:off x="700635" y="1937309"/>
            <a:ext cx="6851008" cy="3667637"/>
          </a:xfrm>
          <a:prstGeom prst="rect">
            <a:avLst/>
          </a:prstGeom>
        </p:spPr>
      </p:pic>
    </p:spTree>
    <p:extLst>
      <p:ext uri="{BB962C8B-B14F-4D97-AF65-F5344CB8AC3E}">
        <p14:creationId xmlns:p14="http://schemas.microsoft.com/office/powerpoint/2010/main" val="3476049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4FA317-8B9A-A189-28DC-63C2B64E793F}"/>
              </a:ext>
            </a:extLst>
          </p:cNvPr>
          <p:cNvSpPr>
            <a:spLocks noGrp="1"/>
          </p:cNvSpPr>
          <p:nvPr>
            <p:ph type="title"/>
          </p:nvPr>
        </p:nvSpPr>
        <p:spPr/>
        <p:txBody>
          <a:bodyPr/>
          <a:lstStyle/>
          <a:p>
            <a:pPr algn="ctr"/>
            <a:r>
              <a:rPr lang="en-US" dirty="0"/>
              <a:t>Questions</a:t>
            </a:r>
          </a:p>
        </p:txBody>
      </p:sp>
    </p:spTree>
    <p:extLst>
      <p:ext uri="{BB962C8B-B14F-4D97-AF65-F5344CB8AC3E}">
        <p14:creationId xmlns:p14="http://schemas.microsoft.com/office/powerpoint/2010/main" val="1945287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B4458-CD03-D2CE-C0BC-6BA971FA7A64}"/>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D0B5C6F8-4DCC-88EA-497A-11FA65995AF9}"/>
              </a:ext>
            </a:extLst>
          </p:cNvPr>
          <p:cNvSpPr>
            <a:spLocks noGrp="1"/>
          </p:cNvSpPr>
          <p:nvPr>
            <p:ph idx="1"/>
          </p:nvPr>
        </p:nvSpPr>
        <p:spPr>
          <a:xfrm>
            <a:off x="700635" y="1668544"/>
            <a:ext cx="10691265" cy="4260670"/>
          </a:xfrm>
        </p:spPr>
        <p:txBody>
          <a:bodyPr>
            <a:normAutofit fontScale="92500" lnSpcReduction="10000"/>
          </a:bodyPr>
          <a:lstStyle/>
          <a:p>
            <a:pPr marL="0" indent="0">
              <a:buNone/>
            </a:pPr>
            <a:r>
              <a:rPr lang="en-US" sz="2400" b="1" dirty="0">
                <a:solidFill>
                  <a:schemeClr val="accent6">
                    <a:lumMod val="75000"/>
                  </a:schemeClr>
                </a:solidFill>
              </a:rPr>
              <a:t>CORE/TAD Program and Policy Analyst:</a:t>
            </a:r>
          </a:p>
          <a:p>
            <a:pPr marL="0" indent="0">
              <a:buNone/>
            </a:pPr>
            <a:r>
              <a:rPr lang="en-US" dirty="0"/>
              <a:t>Kaley Horvath – </a:t>
            </a:r>
            <a:r>
              <a:rPr lang="en-US" dirty="0">
                <a:hlinkClick r:id="rId2"/>
              </a:rPr>
              <a:t>horvathkm@doj.state.wi.us</a:t>
            </a:r>
            <a:r>
              <a:rPr lang="en-US" dirty="0"/>
              <a:t> | (608) 267-8943 (email is best!)</a:t>
            </a:r>
          </a:p>
          <a:p>
            <a:pPr marL="0" indent="0">
              <a:buNone/>
            </a:pPr>
            <a:endParaRPr lang="en-US" dirty="0"/>
          </a:p>
          <a:p>
            <a:pPr marL="0" indent="0">
              <a:buNone/>
            </a:pPr>
            <a:r>
              <a:rPr lang="en-US" sz="2400" b="1" dirty="0">
                <a:solidFill>
                  <a:schemeClr val="accent4">
                    <a:lumMod val="75000"/>
                  </a:schemeClr>
                </a:solidFill>
              </a:rPr>
              <a:t>TAD Grant Specialist:</a:t>
            </a:r>
          </a:p>
          <a:p>
            <a:pPr marL="0" indent="0">
              <a:buNone/>
            </a:pPr>
            <a:r>
              <a:rPr lang="en-US" dirty="0"/>
              <a:t>Jacqueline </a:t>
            </a:r>
            <a:r>
              <a:rPr lang="en-US" dirty="0" err="1"/>
              <a:t>Kamin</a:t>
            </a:r>
            <a:r>
              <a:rPr lang="en-US" dirty="0"/>
              <a:t> – </a:t>
            </a:r>
            <a:r>
              <a:rPr lang="en-US" dirty="0">
                <a:hlinkClick r:id="rId3"/>
              </a:rPr>
              <a:t>kaminjk@doj.state.wi.us</a:t>
            </a:r>
            <a:r>
              <a:rPr lang="en-US" dirty="0"/>
              <a:t> | (608) 419-5878</a:t>
            </a:r>
          </a:p>
          <a:p>
            <a:pPr marL="0" indent="0">
              <a:buNone/>
            </a:pPr>
            <a:endParaRPr lang="en-US" dirty="0"/>
          </a:p>
          <a:p>
            <a:pPr marL="0" indent="0">
              <a:buNone/>
            </a:pPr>
            <a:r>
              <a:rPr lang="en-US" sz="2400" b="1" dirty="0">
                <a:solidFill>
                  <a:schemeClr val="accent2">
                    <a:lumMod val="75000"/>
                  </a:schemeClr>
                </a:solidFill>
              </a:rPr>
              <a:t>TAD Program Specialist:</a:t>
            </a:r>
          </a:p>
          <a:p>
            <a:pPr marL="0" indent="0">
              <a:buNone/>
            </a:pPr>
            <a:r>
              <a:rPr lang="en-US" dirty="0"/>
              <a:t>Mike Derr – </a:t>
            </a:r>
            <a:r>
              <a:rPr lang="en-US" dirty="0">
                <a:hlinkClick r:id="rId4"/>
              </a:rPr>
              <a:t>derrmg@doj.state.wi.us</a:t>
            </a:r>
            <a:r>
              <a:rPr lang="en-US" dirty="0"/>
              <a:t> | (608) 598-9876</a:t>
            </a:r>
          </a:p>
          <a:p>
            <a:pPr marL="0" indent="0">
              <a:buNone/>
            </a:pPr>
            <a:r>
              <a:rPr lang="en-US" dirty="0"/>
              <a:t>Marsha Schiszik – </a:t>
            </a:r>
            <a:r>
              <a:rPr lang="en-US" dirty="0">
                <a:hlinkClick r:id="rId5"/>
              </a:rPr>
              <a:t>schiszikmj@doj.state.wi.us</a:t>
            </a:r>
            <a:r>
              <a:rPr lang="en-US" dirty="0"/>
              <a:t> | (608) 609-6741</a:t>
            </a:r>
          </a:p>
          <a:p>
            <a:endParaRPr lang="en-US" dirty="0"/>
          </a:p>
        </p:txBody>
      </p:sp>
    </p:spTree>
    <p:extLst>
      <p:ext uri="{BB962C8B-B14F-4D97-AF65-F5344CB8AC3E}">
        <p14:creationId xmlns:p14="http://schemas.microsoft.com/office/powerpoint/2010/main" val="3015776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96232-E2F0-AA9A-D6A3-0B1D3501694A}"/>
              </a:ext>
            </a:extLst>
          </p:cNvPr>
          <p:cNvSpPr>
            <a:spLocks noGrp="1"/>
          </p:cNvSpPr>
          <p:nvPr>
            <p:ph type="title"/>
          </p:nvPr>
        </p:nvSpPr>
        <p:spPr/>
        <p:txBody>
          <a:bodyPr/>
          <a:lstStyle/>
          <a:p>
            <a:r>
              <a:rPr lang="en-US" dirty="0"/>
              <a:t>How do I Get the data for my Program</a:t>
            </a:r>
          </a:p>
        </p:txBody>
      </p:sp>
      <p:sp>
        <p:nvSpPr>
          <p:cNvPr id="3" name="Content Placeholder 2">
            <a:extLst>
              <a:ext uri="{FF2B5EF4-FFF2-40B4-BE49-F238E27FC236}">
                <a16:creationId xmlns:a16="http://schemas.microsoft.com/office/drawing/2014/main" id="{4A249B66-1CC4-D053-EF5E-F1387BADE46F}"/>
              </a:ext>
            </a:extLst>
          </p:cNvPr>
          <p:cNvSpPr>
            <a:spLocks noGrp="1"/>
          </p:cNvSpPr>
          <p:nvPr>
            <p:ph idx="1"/>
          </p:nvPr>
        </p:nvSpPr>
        <p:spPr/>
        <p:txBody>
          <a:bodyPr/>
          <a:lstStyle/>
          <a:p>
            <a:r>
              <a:rPr lang="en-US" dirty="0"/>
              <a:t>Existing reports in CORE</a:t>
            </a:r>
          </a:p>
          <a:p>
            <a:pPr lvl="1"/>
            <a:r>
              <a:rPr lang="en-US" dirty="0"/>
              <a:t>Program Admission Summary</a:t>
            </a:r>
          </a:p>
          <a:p>
            <a:pPr lvl="1"/>
            <a:r>
              <a:rPr lang="en-US" dirty="0"/>
              <a:t>Program Discharge Summary</a:t>
            </a:r>
          </a:p>
          <a:p>
            <a:pPr lvl="2"/>
            <a:r>
              <a:rPr lang="en-US" dirty="0"/>
              <a:t>Can narrow down by program status, funding source, and admission/discharge time frame</a:t>
            </a:r>
          </a:p>
          <a:p>
            <a:pPr lvl="1"/>
            <a:r>
              <a:rPr lang="en-US" dirty="0"/>
              <a:t>Case Summary</a:t>
            </a:r>
          </a:p>
          <a:p>
            <a:pPr lvl="2"/>
            <a:r>
              <a:rPr lang="en-US" dirty="0"/>
              <a:t>Single participant history – drug/alcohol testing, incentives/sanctions, phase changes, etc.</a:t>
            </a:r>
          </a:p>
          <a:p>
            <a:r>
              <a:rPr lang="en-US" dirty="0"/>
              <a:t>Data extract tutorial – this will be the focus during the breakout session immediately following this presentation</a:t>
            </a:r>
          </a:p>
        </p:txBody>
      </p:sp>
    </p:spTree>
    <p:extLst>
      <p:ext uri="{BB962C8B-B14F-4D97-AF65-F5344CB8AC3E}">
        <p14:creationId xmlns:p14="http://schemas.microsoft.com/office/powerpoint/2010/main" val="1903221172"/>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B13E-FF19-2DB9-E3AC-3D0806E6CDC1}"/>
              </a:ext>
            </a:extLst>
          </p:cNvPr>
          <p:cNvSpPr>
            <a:spLocks noGrp="1"/>
          </p:cNvSpPr>
          <p:nvPr>
            <p:ph type="title"/>
          </p:nvPr>
        </p:nvSpPr>
        <p:spPr/>
        <p:txBody>
          <a:bodyPr>
            <a:normAutofit/>
          </a:bodyPr>
          <a:lstStyle/>
          <a:p>
            <a:r>
              <a:rPr lang="en-US" sz="2700" dirty="0"/>
              <a:t>Drug and Hybrid Court Performance Measure &amp; CORE Reports</a:t>
            </a:r>
            <a:br>
              <a:rPr lang="en-US" dirty="0"/>
            </a:br>
            <a:endParaRPr lang="en-US" dirty="0"/>
          </a:p>
        </p:txBody>
      </p:sp>
      <p:sp>
        <p:nvSpPr>
          <p:cNvPr id="7" name="Content Placeholder 6">
            <a:extLst>
              <a:ext uri="{FF2B5EF4-FFF2-40B4-BE49-F238E27FC236}">
                <a16:creationId xmlns:a16="http://schemas.microsoft.com/office/drawing/2014/main" id="{7B526F61-0B4A-81C3-AB82-4C6914A0E8D2}"/>
              </a:ext>
            </a:extLst>
          </p:cNvPr>
          <p:cNvSpPr>
            <a:spLocks noGrp="1"/>
          </p:cNvSpPr>
          <p:nvPr>
            <p:ph idx="1"/>
          </p:nvPr>
        </p:nvSpPr>
        <p:spPr>
          <a:xfrm>
            <a:off x="700634" y="1610956"/>
            <a:ext cx="10691265" cy="3636088"/>
          </a:xfrm>
        </p:spPr>
        <p:txBody>
          <a:bodyPr/>
          <a:lstStyle/>
          <a:p>
            <a:r>
              <a:rPr lang="en-US" dirty="0"/>
              <a:t>Intersection of Performance Measures and CORE data utilization</a:t>
            </a:r>
          </a:p>
          <a:p>
            <a:pPr lvl="1"/>
            <a:r>
              <a:rPr lang="en-US" dirty="0"/>
              <a:t>What performance measures data can I “pull” from CORE?  </a:t>
            </a:r>
          </a:p>
        </p:txBody>
      </p:sp>
      <p:graphicFrame>
        <p:nvGraphicFramePr>
          <p:cNvPr id="4" name="Table 4">
            <a:extLst>
              <a:ext uri="{FF2B5EF4-FFF2-40B4-BE49-F238E27FC236}">
                <a16:creationId xmlns:a16="http://schemas.microsoft.com/office/drawing/2014/main" id="{DCAA0D4C-4096-131C-B779-D473D1E545BF}"/>
              </a:ext>
            </a:extLst>
          </p:cNvPr>
          <p:cNvGraphicFramePr>
            <a:graphicFrameLocks noGrp="1"/>
          </p:cNvGraphicFramePr>
          <p:nvPr>
            <p:extLst>
              <p:ext uri="{D42A27DB-BD31-4B8C-83A1-F6EECF244321}">
                <p14:modId xmlns:p14="http://schemas.microsoft.com/office/powerpoint/2010/main" val="403831032"/>
              </p:ext>
            </p:extLst>
          </p:nvPr>
        </p:nvGraphicFramePr>
        <p:xfrm>
          <a:off x="700633" y="2573363"/>
          <a:ext cx="10790733" cy="3275178"/>
        </p:xfrm>
        <a:graphic>
          <a:graphicData uri="http://schemas.openxmlformats.org/drawingml/2006/table">
            <a:tbl>
              <a:tblPr firstRow="1" bandRow="1">
                <a:tableStyleId>{5C22544A-7EE6-4342-B048-85BDC9FD1C3A}</a:tableStyleId>
              </a:tblPr>
              <a:tblGrid>
                <a:gridCol w="7266417">
                  <a:extLst>
                    <a:ext uri="{9D8B030D-6E8A-4147-A177-3AD203B41FA5}">
                      <a16:colId xmlns:a16="http://schemas.microsoft.com/office/drawing/2014/main" val="1151756332"/>
                    </a:ext>
                  </a:extLst>
                </a:gridCol>
                <a:gridCol w="3524316">
                  <a:extLst>
                    <a:ext uri="{9D8B030D-6E8A-4147-A177-3AD203B41FA5}">
                      <a16:colId xmlns:a16="http://schemas.microsoft.com/office/drawing/2014/main" val="1887280124"/>
                    </a:ext>
                  </a:extLst>
                </a:gridCol>
              </a:tblGrid>
              <a:tr h="414240">
                <a:tc>
                  <a:txBody>
                    <a:bodyPr/>
                    <a:lstStyle/>
                    <a:p>
                      <a:r>
                        <a:rPr lang="en-US" dirty="0"/>
                        <a:t>Drug and Hybrid Court Performance Measure</a:t>
                      </a:r>
                    </a:p>
                  </a:txBody>
                  <a:tcPr>
                    <a:solidFill>
                      <a:schemeClr val="accent6"/>
                    </a:solidFill>
                  </a:tcPr>
                </a:tc>
                <a:tc>
                  <a:txBody>
                    <a:bodyPr/>
                    <a:lstStyle/>
                    <a:p>
                      <a:r>
                        <a:rPr lang="en-US" dirty="0"/>
                        <a:t>CORE Report</a:t>
                      </a:r>
                    </a:p>
                  </a:txBody>
                  <a:tcPr/>
                </a:tc>
                <a:extLst>
                  <a:ext uri="{0D108BD9-81ED-4DB2-BD59-A6C34878D82A}">
                    <a16:rowId xmlns:a16="http://schemas.microsoft.com/office/drawing/2014/main" val="3050584930"/>
                  </a:ext>
                </a:extLst>
              </a:tr>
              <a:tr h="379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Outcome Measures – Sobriety</a:t>
                      </a:r>
                    </a:p>
                  </a:txBody>
                  <a:tcPr/>
                </a:tc>
                <a:tc>
                  <a:txBody>
                    <a:bodyPr/>
                    <a:lstStyle/>
                    <a:p>
                      <a:endParaRPr lang="en-US" sz="1600" dirty="0"/>
                    </a:p>
                  </a:txBody>
                  <a:tcPr/>
                </a:tc>
                <a:extLst>
                  <a:ext uri="{0D108BD9-81ED-4DB2-BD59-A6C34878D82A}">
                    <a16:rowId xmlns:a16="http://schemas.microsoft.com/office/drawing/2014/main" val="1331110384"/>
                  </a:ext>
                </a:extLst>
              </a:tr>
              <a:tr h="379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1a. Average Percent of Positive Drug and Alcohol Tests (NRAC)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535681965"/>
                  </a:ext>
                </a:extLst>
              </a:tr>
              <a:tr h="379720">
                <a:tc>
                  <a:txBody>
                    <a:bodyPr/>
                    <a:lstStyle/>
                    <a:p>
                      <a:r>
                        <a:rPr lang="en-US" sz="1600" dirty="0"/>
                        <a:t>1b. </a:t>
                      </a:r>
                      <a:r>
                        <a:rPr kumimoji="0" lang="en-US" sz="1600" b="0" i="0" u="none" strike="noStrike" kern="1200" cap="none" spc="0" normalizeH="0" baseline="0" noProof="0" dirty="0">
                          <a:ln>
                            <a:noFill/>
                          </a:ln>
                          <a:solidFill>
                            <a:srgbClr val="000000"/>
                          </a:solidFill>
                          <a:effectLst/>
                          <a:uLnTx/>
                          <a:uFillTx/>
                          <a:latin typeface="+mn-lt"/>
                          <a:ea typeface="+mn-ea"/>
                          <a:cs typeface="+mn-cs"/>
                        </a:rPr>
                        <a:t>Average Percent of Days with Positive Continuous Monitoring Tests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4016236006"/>
                  </a:ext>
                </a:extLst>
              </a:tr>
              <a:tr h="569579">
                <a:tc>
                  <a:txBody>
                    <a:bodyPr/>
                    <a:lstStyle/>
                    <a:p>
                      <a:r>
                        <a:rPr lang="en-US" sz="1600" dirty="0"/>
                        <a:t>1c. Average Period of Time from Last Positive Drug Test to Discharge </a:t>
                      </a:r>
                      <a:r>
                        <a:rPr lang="en-US" sz="1100" dirty="0"/>
                        <a:t>(Modification of NRAC measure).</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3089159930"/>
                  </a:ext>
                </a:extLst>
              </a:tr>
              <a:tr h="379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 In-program Recidivism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292232184"/>
                  </a:ext>
                </a:extLst>
              </a:tr>
              <a:tr h="392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3. Post-program Recidivism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3207856739"/>
                  </a:ext>
                </a:extLst>
              </a:tr>
              <a:tr h="379720">
                <a:tc>
                  <a:txBody>
                    <a:bodyPr/>
                    <a:lstStyle/>
                    <a:p>
                      <a:r>
                        <a:rPr lang="en-US" sz="1600" dirty="0"/>
                        <a:t>4. Restitution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511096075"/>
                  </a:ext>
                </a:extLst>
              </a:tr>
            </a:tbl>
          </a:graphicData>
        </a:graphic>
      </p:graphicFrame>
    </p:spTree>
    <p:extLst>
      <p:ext uri="{BB962C8B-B14F-4D97-AF65-F5344CB8AC3E}">
        <p14:creationId xmlns:p14="http://schemas.microsoft.com/office/powerpoint/2010/main" val="419441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2922941115"/>
              </p:ext>
            </p:extLst>
          </p:nvPr>
        </p:nvGraphicFramePr>
        <p:xfrm>
          <a:off x="700633" y="1610003"/>
          <a:ext cx="10790731" cy="4450080"/>
        </p:xfrm>
        <a:graphic>
          <a:graphicData uri="http://schemas.openxmlformats.org/drawingml/2006/table">
            <a:tbl>
              <a:tblPr firstRow="1" bandRow="1">
                <a:tableStyleId>{5C22544A-7EE6-4342-B048-85BDC9FD1C3A}</a:tableStyleId>
              </a:tblPr>
              <a:tblGrid>
                <a:gridCol w="7073936">
                  <a:extLst>
                    <a:ext uri="{9D8B030D-6E8A-4147-A177-3AD203B41FA5}">
                      <a16:colId xmlns:a16="http://schemas.microsoft.com/office/drawing/2014/main" val="2544461041"/>
                    </a:ext>
                  </a:extLst>
                </a:gridCol>
                <a:gridCol w="3716795">
                  <a:extLst>
                    <a:ext uri="{9D8B030D-6E8A-4147-A177-3AD203B41FA5}">
                      <a16:colId xmlns:a16="http://schemas.microsoft.com/office/drawing/2014/main" val="1397258327"/>
                    </a:ext>
                  </a:extLst>
                </a:gridCol>
              </a:tblGrid>
              <a:tr h="370840">
                <a:tc>
                  <a:txBody>
                    <a:bodyPr/>
                    <a:lstStyle/>
                    <a:p>
                      <a:r>
                        <a:rPr lang="en-US" dirty="0"/>
                        <a:t>Drug &amp; Hybrid Tx </a:t>
                      </a:r>
                      <a:r>
                        <a:rPr lang="en-US" dirty="0" err="1"/>
                        <a:t>Crt</a:t>
                      </a:r>
                      <a:r>
                        <a:rPr lang="en-US" dirty="0"/>
                        <a:t> Performance Measure</a:t>
                      </a:r>
                    </a:p>
                  </a:txBody>
                  <a:tcPr>
                    <a:solidFill>
                      <a:schemeClr val="accent6"/>
                    </a:solidFill>
                  </a:tcPr>
                </a:tc>
                <a:tc>
                  <a:txBody>
                    <a:bodyPr/>
                    <a:lstStyle/>
                    <a:p>
                      <a:r>
                        <a:rPr lang="en-US" dirty="0"/>
                        <a:t>CORE Report</a:t>
                      </a:r>
                    </a:p>
                  </a:txBody>
                  <a:tcPr/>
                </a:tc>
                <a:extLst>
                  <a:ext uri="{0D108BD9-81ED-4DB2-BD59-A6C34878D82A}">
                    <a16:rowId xmlns:a16="http://schemas.microsoft.com/office/drawing/2014/main" val="83353176"/>
                  </a:ext>
                </a:extLst>
              </a:tr>
              <a:tr h="370840">
                <a:tc>
                  <a:txBody>
                    <a:bodyPr/>
                    <a:lstStyle/>
                    <a:p>
                      <a:r>
                        <a:rPr lang="en-US" sz="1600" b="1" dirty="0"/>
                        <a:t>Processing and Admission Measures</a:t>
                      </a:r>
                    </a:p>
                  </a:txBody>
                  <a:tcPr/>
                </a:tc>
                <a:tc>
                  <a:txBody>
                    <a:bodyPr/>
                    <a:lstStyle/>
                    <a:p>
                      <a:endParaRPr lang="en-US" sz="1600" dirty="0"/>
                    </a:p>
                  </a:txBody>
                  <a:tcPr/>
                </a:tc>
                <a:extLst>
                  <a:ext uri="{0D108BD9-81ED-4DB2-BD59-A6C34878D82A}">
                    <a16:rowId xmlns:a16="http://schemas.microsoft.com/office/drawing/2014/main" val="1057207468"/>
                  </a:ext>
                </a:extLst>
              </a:tr>
              <a:tr h="370840">
                <a:tc>
                  <a:txBody>
                    <a:bodyPr/>
                    <a:lstStyle/>
                    <a:p>
                      <a:r>
                        <a:rPr lang="en-US" sz="1600" dirty="0"/>
                        <a:t>5. Processing Time</a:t>
                      </a:r>
                    </a:p>
                  </a:txBody>
                  <a:tcPr/>
                </a:tc>
                <a:tc>
                  <a:txBody>
                    <a:bodyPr/>
                    <a:lstStyle/>
                    <a:p>
                      <a:r>
                        <a:rPr lang="en-US" sz="1600" dirty="0"/>
                        <a:t>Data Extract</a:t>
                      </a:r>
                    </a:p>
                  </a:txBody>
                  <a:tcPr/>
                </a:tc>
                <a:extLst>
                  <a:ext uri="{0D108BD9-81ED-4DB2-BD59-A6C34878D82A}">
                    <a16:rowId xmlns:a16="http://schemas.microsoft.com/office/drawing/2014/main" val="4250627523"/>
                  </a:ext>
                </a:extLst>
              </a:tr>
              <a:tr h="370840">
                <a:tc>
                  <a:txBody>
                    <a:bodyPr/>
                    <a:lstStyle/>
                    <a:p>
                      <a:r>
                        <a:rPr lang="en-US" sz="1600" dirty="0"/>
                        <a:t>6. Screening and Assessment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1057913253"/>
                  </a:ext>
                </a:extLst>
              </a:tr>
              <a:tr h="370840">
                <a:tc>
                  <a:txBody>
                    <a:bodyPr/>
                    <a:lstStyle/>
                    <a:p>
                      <a:r>
                        <a:rPr lang="en-US" sz="1600" dirty="0"/>
                        <a:t>7. Discharge Type (NRAC)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7924207"/>
                  </a:ext>
                </a:extLst>
              </a:tr>
              <a:tr h="370840">
                <a:tc>
                  <a:txBody>
                    <a:bodyPr/>
                    <a:lstStyle/>
                    <a:p>
                      <a:r>
                        <a:rPr lang="en-US" sz="1600" dirty="0"/>
                        <a:t>8. Average Length-of-Stay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90067426"/>
                  </a:ext>
                </a:extLst>
              </a:tr>
              <a:tr h="370840">
                <a:tc>
                  <a:txBody>
                    <a:bodyPr/>
                    <a:lstStyle/>
                    <a:p>
                      <a:r>
                        <a:rPr lang="en-US" sz="1600" b="1" dirty="0"/>
                        <a:t>Dosage Measures</a:t>
                      </a:r>
                    </a:p>
                  </a:txBody>
                  <a:tcPr/>
                </a:tc>
                <a:tc>
                  <a:txBody>
                    <a:bodyPr/>
                    <a:lstStyle/>
                    <a:p>
                      <a:endParaRPr lang="en-US" sz="1600" dirty="0"/>
                    </a:p>
                  </a:txBody>
                  <a:tcPr/>
                </a:tc>
                <a:extLst>
                  <a:ext uri="{0D108BD9-81ED-4DB2-BD59-A6C34878D82A}">
                    <a16:rowId xmlns:a16="http://schemas.microsoft.com/office/drawing/2014/main" val="1230938623"/>
                  </a:ext>
                </a:extLst>
              </a:tr>
              <a:tr h="370840">
                <a:tc>
                  <a:txBody>
                    <a:bodyPr/>
                    <a:lstStyle/>
                    <a:p>
                      <a:r>
                        <a:rPr lang="en-US" sz="1600" dirty="0"/>
                        <a:t>9. Incentives and Sanctions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567493934"/>
                  </a:ext>
                </a:extLst>
              </a:tr>
              <a:tr h="370840">
                <a:tc>
                  <a:txBody>
                    <a:bodyPr/>
                    <a:lstStyle/>
                    <a:p>
                      <a:r>
                        <a:rPr lang="en-US" sz="1600" dirty="0"/>
                        <a:t>10. Treatment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31530940"/>
                  </a:ext>
                </a:extLst>
              </a:tr>
              <a:tr h="370840">
                <a:tc>
                  <a:txBody>
                    <a:bodyPr/>
                    <a:lstStyle/>
                    <a:p>
                      <a:r>
                        <a:rPr lang="en-US" sz="1600" dirty="0"/>
                        <a:t>11. Frequency of Status Hearings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703684455"/>
                  </a:ext>
                </a:extLst>
              </a:tr>
              <a:tr h="370840">
                <a:tc>
                  <a:txBody>
                    <a:bodyPr/>
                    <a:lstStyle/>
                    <a:p>
                      <a:r>
                        <a:rPr lang="en-US" sz="1600" dirty="0"/>
                        <a:t>12. Frequency of Supervision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58874909"/>
                  </a:ext>
                </a:extLst>
              </a:tr>
              <a:tr h="370840">
                <a:tc>
                  <a:txBody>
                    <a:bodyPr/>
                    <a:lstStyle/>
                    <a:p>
                      <a:r>
                        <a:rPr lang="en-US" sz="1600" dirty="0"/>
                        <a:t>13. Frequency of Drug &amp; Alcohol Testing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1656595123"/>
                  </a:ext>
                </a:extLst>
              </a:tr>
            </a:tbl>
          </a:graphicData>
        </a:graphic>
      </p:graphicFrame>
    </p:spTree>
    <p:extLst>
      <p:ext uri="{BB962C8B-B14F-4D97-AF65-F5344CB8AC3E}">
        <p14:creationId xmlns:p14="http://schemas.microsoft.com/office/powerpoint/2010/main" val="412169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580FE-378D-D9EC-300F-6664FCD5F39A}"/>
              </a:ext>
            </a:extLst>
          </p:cNvPr>
          <p:cNvSpPr>
            <a:spLocks noGrp="1"/>
          </p:cNvSpPr>
          <p:nvPr>
            <p:ph type="title"/>
          </p:nvPr>
        </p:nvSpPr>
        <p:spPr>
          <a:xfrm>
            <a:off x="700635" y="922096"/>
            <a:ext cx="10691265" cy="938788"/>
          </a:xfrm>
        </p:spPr>
        <p:txBody>
          <a:bodyPr/>
          <a:lstStyle/>
          <a:p>
            <a:r>
              <a:rPr kumimoji="0" lang="en-US" sz="4000" b="0" i="0" u="none" strike="noStrike" kern="1200" cap="all" spc="30" normalizeH="0" baseline="0" noProof="0" dirty="0">
                <a:ln>
                  <a:noFill/>
                </a:ln>
                <a:solidFill>
                  <a:srgbClr val="000000"/>
                </a:solidFill>
                <a:effectLst/>
                <a:uLnTx/>
                <a:uFillTx/>
                <a:latin typeface="Univers Condensed"/>
                <a:ea typeface="+mj-ea"/>
                <a:cs typeface="+mj-cs"/>
              </a:rPr>
              <a:t>Performance Measure &amp; CORE Reports</a:t>
            </a:r>
            <a:endParaRPr lang="en-US" dirty="0"/>
          </a:p>
        </p:txBody>
      </p:sp>
      <p:graphicFrame>
        <p:nvGraphicFramePr>
          <p:cNvPr id="12" name="Table 12">
            <a:extLst>
              <a:ext uri="{FF2B5EF4-FFF2-40B4-BE49-F238E27FC236}">
                <a16:creationId xmlns:a16="http://schemas.microsoft.com/office/drawing/2014/main" id="{828C8D39-5DDB-3158-E08E-714160DA437F}"/>
              </a:ext>
            </a:extLst>
          </p:cNvPr>
          <p:cNvGraphicFramePr>
            <a:graphicFrameLocks noGrp="1"/>
          </p:cNvGraphicFramePr>
          <p:nvPr>
            <p:extLst>
              <p:ext uri="{D42A27DB-BD31-4B8C-83A1-F6EECF244321}">
                <p14:modId xmlns:p14="http://schemas.microsoft.com/office/powerpoint/2010/main" val="1415417416"/>
              </p:ext>
            </p:extLst>
          </p:nvPr>
        </p:nvGraphicFramePr>
        <p:xfrm>
          <a:off x="700635" y="1860885"/>
          <a:ext cx="10790730" cy="3697945"/>
        </p:xfrm>
        <a:graphic>
          <a:graphicData uri="http://schemas.openxmlformats.org/drawingml/2006/table">
            <a:tbl>
              <a:tblPr firstRow="1" bandRow="1">
                <a:tableStyleId>{5C22544A-7EE6-4342-B048-85BDC9FD1C3A}</a:tableStyleId>
              </a:tblPr>
              <a:tblGrid>
                <a:gridCol w="6805404">
                  <a:extLst>
                    <a:ext uri="{9D8B030D-6E8A-4147-A177-3AD203B41FA5}">
                      <a16:colId xmlns:a16="http://schemas.microsoft.com/office/drawing/2014/main" val="2544461041"/>
                    </a:ext>
                  </a:extLst>
                </a:gridCol>
                <a:gridCol w="3985326">
                  <a:extLst>
                    <a:ext uri="{9D8B030D-6E8A-4147-A177-3AD203B41FA5}">
                      <a16:colId xmlns:a16="http://schemas.microsoft.com/office/drawing/2014/main" val="1397258327"/>
                    </a:ext>
                  </a:extLst>
                </a:gridCol>
              </a:tblGrid>
              <a:tr h="568915">
                <a:tc>
                  <a:txBody>
                    <a:bodyPr/>
                    <a:lstStyle/>
                    <a:p>
                      <a:r>
                        <a:rPr lang="en-US" dirty="0"/>
                        <a:t>Drug &amp; Hybrid Tx </a:t>
                      </a:r>
                      <a:r>
                        <a:rPr lang="en-US" dirty="0" err="1"/>
                        <a:t>Crt</a:t>
                      </a:r>
                      <a:r>
                        <a:rPr lang="en-US" dirty="0"/>
                        <a:t> Performance Measure</a:t>
                      </a:r>
                    </a:p>
                  </a:txBody>
                  <a:tcPr>
                    <a:solidFill>
                      <a:schemeClr val="accent6"/>
                    </a:solidFill>
                  </a:tcPr>
                </a:tc>
                <a:tc>
                  <a:txBody>
                    <a:bodyPr/>
                    <a:lstStyle/>
                    <a:p>
                      <a:r>
                        <a:rPr lang="en-US" dirty="0"/>
                        <a:t>CORE Report</a:t>
                      </a:r>
                    </a:p>
                  </a:txBody>
                  <a:tcPr/>
                </a:tc>
                <a:extLst>
                  <a:ext uri="{0D108BD9-81ED-4DB2-BD59-A6C34878D82A}">
                    <a16:rowId xmlns:a16="http://schemas.microsoft.com/office/drawing/2014/main" val="83353176"/>
                  </a:ext>
                </a:extLst>
              </a:tr>
              <a:tr h="521505">
                <a:tc>
                  <a:txBody>
                    <a:bodyPr/>
                    <a:lstStyle/>
                    <a:p>
                      <a:r>
                        <a:rPr lang="en-US" sz="1600" b="1" dirty="0"/>
                        <a:t>Perceived Procedural Fairness</a:t>
                      </a:r>
                    </a:p>
                  </a:txBody>
                  <a:tcPr/>
                </a:tc>
                <a:tc>
                  <a:txBody>
                    <a:bodyPr/>
                    <a:lstStyle/>
                    <a:p>
                      <a:endParaRPr lang="en-US" sz="1600" dirty="0"/>
                    </a:p>
                  </a:txBody>
                  <a:tcPr/>
                </a:tc>
                <a:extLst>
                  <a:ext uri="{0D108BD9-81ED-4DB2-BD59-A6C34878D82A}">
                    <a16:rowId xmlns:a16="http://schemas.microsoft.com/office/drawing/2014/main" val="1057207468"/>
                  </a:ext>
                </a:extLst>
              </a:tr>
              <a:tr h="521505">
                <a:tc>
                  <a:txBody>
                    <a:bodyPr/>
                    <a:lstStyle/>
                    <a:p>
                      <a:r>
                        <a:rPr lang="en-US" sz="1600" dirty="0"/>
                        <a:t>14. Perceived Procedural Fairness</a:t>
                      </a:r>
                    </a:p>
                  </a:txBody>
                  <a:tcPr/>
                </a:tc>
                <a:tc>
                  <a:txBody>
                    <a:bodyPr/>
                    <a:lstStyle/>
                    <a:p>
                      <a:r>
                        <a:rPr lang="en-US" sz="1600" dirty="0"/>
                        <a:t>Completed yearly by DOJ</a:t>
                      </a:r>
                    </a:p>
                  </a:txBody>
                  <a:tcPr/>
                </a:tc>
                <a:extLst>
                  <a:ext uri="{0D108BD9-81ED-4DB2-BD59-A6C34878D82A}">
                    <a16:rowId xmlns:a16="http://schemas.microsoft.com/office/drawing/2014/main" val="4250627523"/>
                  </a:ext>
                </a:extLst>
              </a:tr>
              <a:tr h="521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Social Functioning Measures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57913253"/>
                  </a:ext>
                </a:extLst>
              </a:tr>
              <a:tr h="521505">
                <a:tc>
                  <a:txBody>
                    <a:bodyPr/>
                    <a:lstStyle/>
                    <a:p>
                      <a:r>
                        <a:rPr lang="en-US" sz="1600" dirty="0"/>
                        <a:t>15. Improvement in Employment 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7924207"/>
                  </a:ext>
                </a:extLst>
              </a:tr>
              <a:tr h="521505">
                <a:tc>
                  <a:txBody>
                    <a:bodyPr/>
                    <a:lstStyle/>
                    <a:p>
                      <a:r>
                        <a:rPr lang="en-US" sz="1600" dirty="0"/>
                        <a:t>16. Improvement in Educational 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Discharge Summary, Data Extract</a:t>
                      </a:r>
                    </a:p>
                  </a:txBody>
                  <a:tcPr/>
                </a:tc>
                <a:extLst>
                  <a:ext uri="{0D108BD9-81ED-4DB2-BD59-A6C34878D82A}">
                    <a16:rowId xmlns:a16="http://schemas.microsoft.com/office/drawing/2014/main" val="90067426"/>
                  </a:ext>
                </a:extLst>
              </a:tr>
              <a:tr h="521505">
                <a:tc>
                  <a:txBody>
                    <a:bodyPr/>
                    <a:lstStyle/>
                    <a:p>
                      <a:r>
                        <a:rPr lang="en-US" sz="1600" b="0" dirty="0"/>
                        <a:t>17. Improvement in Residency 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endParaRPr lang="en-US" sz="1600" dirty="0"/>
                    </a:p>
                  </a:txBody>
                  <a:tcPr/>
                </a:tc>
                <a:extLst>
                  <a:ext uri="{0D108BD9-81ED-4DB2-BD59-A6C34878D82A}">
                    <a16:rowId xmlns:a16="http://schemas.microsoft.com/office/drawing/2014/main" val="1230938623"/>
                  </a:ext>
                </a:extLst>
              </a:tr>
            </a:tbl>
          </a:graphicData>
        </a:graphic>
      </p:graphicFrame>
    </p:spTree>
    <p:extLst>
      <p:ext uri="{BB962C8B-B14F-4D97-AF65-F5344CB8AC3E}">
        <p14:creationId xmlns:p14="http://schemas.microsoft.com/office/powerpoint/2010/main" val="2681200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B13E-FF19-2DB9-E3AC-3D0806E6CDC1}"/>
              </a:ext>
            </a:extLst>
          </p:cNvPr>
          <p:cNvSpPr>
            <a:spLocks noGrp="1"/>
          </p:cNvSpPr>
          <p:nvPr>
            <p:ph type="title"/>
          </p:nvPr>
        </p:nvSpPr>
        <p:spPr>
          <a:xfrm>
            <a:off x="700635" y="922096"/>
            <a:ext cx="10691265" cy="999469"/>
          </a:xfrm>
        </p:spPr>
        <p:txBody>
          <a:bodyPr>
            <a:normAutofit fontScale="90000"/>
          </a:bodyPr>
          <a:lstStyle/>
          <a:p>
            <a:pPr algn="ctr"/>
            <a:r>
              <a:rPr lang="en-US" sz="2700" dirty="0"/>
              <a:t>Drug and Hybrid Court Performance Measure &amp; CORE Reports – Mental Health Track </a:t>
            </a:r>
            <a:r>
              <a:rPr lang="en-US" sz="2700" u="sng" dirty="0"/>
              <a:t>Supplement</a:t>
            </a:r>
            <a:br>
              <a:rPr lang="en-US" dirty="0"/>
            </a:br>
            <a:endParaRPr lang="en-US" dirty="0"/>
          </a:p>
        </p:txBody>
      </p:sp>
      <p:graphicFrame>
        <p:nvGraphicFramePr>
          <p:cNvPr id="4" name="Table 4">
            <a:extLst>
              <a:ext uri="{FF2B5EF4-FFF2-40B4-BE49-F238E27FC236}">
                <a16:creationId xmlns:a16="http://schemas.microsoft.com/office/drawing/2014/main" id="{DCAA0D4C-4096-131C-B779-D473D1E545BF}"/>
              </a:ext>
            </a:extLst>
          </p:cNvPr>
          <p:cNvGraphicFramePr>
            <a:graphicFrameLocks noGrp="1"/>
          </p:cNvGraphicFramePr>
          <p:nvPr>
            <p:extLst>
              <p:ext uri="{D42A27DB-BD31-4B8C-83A1-F6EECF244321}">
                <p14:modId xmlns:p14="http://schemas.microsoft.com/office/powerpoint/2010/main" val="2425797673"/>
              </p:ext>
            </p:extLst>
          </p:nvPr>
        </p:nvGraphicFramePr>
        <p:xfrm>
          <a:off x="800099" y="1921564"/>
          <a:ext cx="10691265" cy="3836439"/>
        </p:xfrm>
        <a:graphic>
          <a:graphicData uri="http://schemas.openxmlformats.org/drawingml/2006/table">
            <a:tbl>
              <a:tblPr firstRow="1" bandRow="1">
                <a:tableStyleId>{5C22544A-7EE6-4342-B048-85BDC9FD1C3A}</a:tableStyleId>
              </a:tblPr>
              <a:tblGrid>
                <a:gridCol w="7219853">
                  <a:extLst>
                    <a:ext uri="{9D8B030D-6E8A-4147-A177-3AD203B41FA5}">
                      <a16:colId xmlns:a16="http://schemas.microsoft.com/office/drawing/2014/main" val="1151756332"/>
                    </a:ext>
                  </a:extLst>
                </a:gridCol>
                <a:gridCol w="3471412">
                  <a:extLst>
                    <a:ext uri="{9D8B030D-6E8A-4147-A177-3AD203B41FA5}">
                      <a16:colId xmlns:a16="http://schemas.microsoft.com/office/drawing/2014/main" val="1887280124"/>
                    </a:ext>
                  </a:extLst>
                </a:gridCol>
              </a:tblGrid>
              <a:tr h="411981">
                <a:tc>
                  <a:txBody>
                    <a:bodyPr/>
                    <a:lstStyle/>
                    <a:p>
                      <a:r>
                        <a:rPr lang="en-US" dirty="0"/>
                        <a:t>Mental Health Track Supplement</a:t>
                      </a:r>
                    </a:p>
                  </a:txBody>
                  <a:tcPr>
                    <a:solidFill>
                      <a:schemeClr val="accent4"/>
                    </a:solidFill>
                  </a:tcPr>
                </a:tc>
                <a:tc>
                  <a:txBody>
                    <a:bodyPr/>
                    <a:lstStyle/>
                    <a:p>
                      <a:r>
                        <a:rPr lang="en-US" dirty="0"/>
                        <a:t>CORE Report</a:t>
                      </a:r>
                    </a:p>
                  </a:txBody>
                  <a:tcPr/>
                </a:tc>
                <a:extLst>
                  <a:ext uri="{0D108BD9-81ED-4DB2-BD59-A6C34878D82A}">
                    <a16:rowId xmlns:a16="http://schemas.microsoft.com/office/drawing/2014/main" val="3050584930"/>
                  </a:ext>
                </a:extLst>
              </a:tr>
              <a:tr h="3776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Outcome Measures – Sobriety</a:t>
                      </a:r>
                    </a:p>
                  </a:txBody>
                  <a:tcPr/>
                </a:tc>
                <a:tc>
                  <a:txBody>
                    <a:bodyPr/>
                    <a:lstStyle/>
                    <a:p>
                      <a:endParaRPr lang="en-US" sz="1600" dirty="0"/>
                    </a:p>
                  </a:txBody>
                  <a:tcPr/>
                </a:tc>
                <a:extLst>
                  <a:ext uri="{0D108BD9-81ED-4DB2-BD59-A6C34878D82A}">
                    <a16:rowId xmlns:a16="http://schemas.microsoft.com/office/drawing/2014/main" val="1331110384"/>
                  </a:ext>
                </a:extLst>
              </a:tr>
              <a:tr h="9269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  In-program Recidivism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  Rearrests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b.  Convictions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535681965"/>
                  </a:ext>
                </a:extLst>
              </a:tr>
              <a:tr h="926957">
                <a:tc>
                  <a:txBody>
                    <a:bodyPr/>
                    <a:lstStyle/>
                    <a:p>
                      <a:pPr marL="0" indent="0">
                        <a:buNone/>
                      </a:pPr>
                      <a:r>
                        <a:rPr lang="en-US" sz="1600" dirty="0"/>
                        <a:t>2.  Post-Program Recidivism</a:t>
                      </a:r>
                    </a:p>
                    <a:p>
                      <a:pPr marL="342900" indent="-342900">
                        <a:buAutoNum type="alphaLcPeriod"/>
                      </a:pPr>
                      <a:r>
                        <a:rPr lang="en-US" sz="1600" dirty="0"/>
                        <a:t>Rearrests</a:t>
                      </a:r>
                    </a:p>
                    <a:p>
                      <a:pPr marL="342900" indent="-342900">
                        <a:buAutoNum type="alphaLcPeriod"/>
                      </a:pPr>
                      <a:r>
                        <a:rPr lang="en-US" sz="1600" dirty="0"/>
                        <a:t>Convictions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r>
                        <a:rPr kumimoji="0" lang="en-US" sz="16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4016236006"/>
                  </a:ext>
                </a:extLst>
              </a:tr>
              <a:tr h="424629">
                <a:tc>
                  <a:txBody>
                    <a:bodyPr/>
                    <a:lstStyle/>
                    <a:p>
                      <a:pPr marL="0" indent="0">
                        <a:buNone/>
                      </a:pPr>
                      <a:r>
                        <a:rPr lang="en-US" sz="1600" dirty="0"/>
                        <a:t>3. Average Time Between Arrests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3089159930"/>
                  </a:ext>
                </a:extLst>
              </a:tr>
              <a:tr h="3776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Processing and Admission Measures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292232184"/>
                  </a:ext>
                </a:extLst>
              </a:tr>
              <a:tr h="3906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4. Team Collaboration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3207856739"/>
                  </a:ext>
                </a:extLst>
              </a:tr>
            </a:tbl>
          </a:graphicData>
        </a:graphic>
      </p:graphicFrame>
    </p:spTree>
    <p:extLst>
      <p:ext uri="{BB962C8B-B14F-4D97-AF65-F5344CB8AC3E}">
        <p14:creationId xmlns:p14="http://schemas.microsoft.com/office/powerpoint/2010/main" val="175181372"/>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B13E-FF19-2DB9-E3AC-3D0806E6CDC1}"/>
              </a:ext>
            </a:extLst>
          </p:cNvPr>
          <p:cNvSpPr>
            <a:spLocks noGrp="1"/>
          </p:cNvSpPr>
          <p:nvPr>
            <p:ph type="title"/>
          </p:nvPr>
        </p:nvSpPr>
        <p:spPr>
          <a:xfrm>
            <a:off x="700635" y="922096"/>
            <a:ext cx="10691265" cy="999469"/>
          </a:xfrm>
        </p:spPr>
        <p:txBody>
          <a:bodyPr>
            <a:normAutofit fontScale="90000"/>
          </a:bodyPr>
          <a:lstStyle/>
          <a:p>
            <a:pPr algn="ctr"/>
            <a:r>
              <a:rPr lang="en-US" sz="2700" dirty="0"/>
              <a:t>Drug and Hybrid Court Performance Measure &amp; CORE Reports – Mental Health Track </a:t>
            </a:r>
            <a:r>
              <a:rPr lang="en-US" sz="2700" u="sng" dirty="0"/>
              <a:t>Supplement</a:t>
            </a:r>
            <a:br>
              <a:rPr lang="en-US" dirty="0"/>
            </a:br>
            <a:endParaRPr lang="en-US" dirty="0"/>
          </a:p>
        </p:txBody>
      </p:sp>
      <p:graphicFrame>
        <p:nvGraphicFramePr>
          <p:cNvPr id="4" name="Table 4">
            <a:extLst>
              <a:ext uri="{FF2B5EF4-FFF2-40B4-BE49-F238E27FC236}">
                <a16:creationId xmlns:a16="http://schemas.microsoft.com/office/drawing/2014/main" id="{DCAA0D4C-4096-131C-B779-D473D1E545BF}"/>
              </a:ext>
            </a:extLst>
          </p:cNvPr>
          <p:cNvGraphicFramePr>
            <a:graphicFrameLocks noGrp="1"/>
          </p:cNvGraphicFramePr>
          <p:nvPr>
            <p:extLst>
              <p:ext uri="{D42A27DB-BD31-4B8C-83A1-F6EECF244321}">
                <p14:modId xmlns:p14="http://schemas.microsoft.com/office/powerpoint/2010/main" val="305319429"/>
              </p:ext>
            </p:extLst>
          </p:nvPr>
        </p:nvGraphicFramePr>
        <p:xfrm>
          <a:off x="800100" y="1921565"/>
          <a:ext cx="10691264" cy="3276181"/>
        </p:xfrm>
        <a:graphic>
          <a:graphicData uri="http://schemas.openxmlformats.org/drawingml/2006/table">
            <a:tbl>
              <a:tblPr firstRow="1" bandRow="1">
                <a:tableStyleId>{5C22544A-7EE6-4342-B048-85BDC9FD1C3A}</a:tableStyleId>
              </a:tblPr>
              <a:tblGrid>
                <a:gridCol w="6742466">
                  <a:extLst>
                    <a:ext uri="{9D8B030D-6E8A-4147-A177-3AD203B41FA5}">
                      <a16:colId xmlns:a16="http://schemas.microsoft.com/office/drawing/2014/main" val="1151756332"/>
                    </a:ext>
                  </a:extLst>
                </a:gridCol>
                <a:gridCol w="3948798">
                  <a:extLst>
                    <a:ext uri="{9D8B030D-6E8A-4147-A177-3AD203B41FA5}">
                      <a16:colId xmlns:a16="http://schemas.microsoft.com/office/drawing/2014/main" val="1887280124"/>
                    </a:ext>
                  </a:extLst>
                </a:gridCol>
              </a:tblGrid>
              <a:tr h="490912">
                <a:tc>
                  <a:txBody>
                    <a:bodyPr/>
                    <a:lstStyle/>
                    <a:p>
                      <a:r>
                        <a:rPr lang="en-US" dirty="0"/>
                        <a:t>Mental Health Track Supplement</a:t>
                      </a:r>
                    </a:p>
                  </a:txBody>
                  <a:tcPr>
                    <a:solidFill>
                      <a:schemeClr val="accent3"/>
                    </a:solidFill>
                  </a:tcPr>
                </a:tc>
                <a:tc>
                  <a:txBody>
                    <a:bodyPr/>
                    <a:lstStyle/>
                    <a:p>
                      <a:r>
                        <a:rPr lang="en-US" dirty="0"/>
                        <a:t>CORE Report</a:t>
                      </a:r>
                    </a:p>
                  </a:txBody>
                  <a:tcPr/>
                </a:tc>
                <a:extLst>
                  <a:ext uri="{0D108BD9-81ED-4DB2-BD59-A6C34878D82A}">
                    <a16:rowId xmlns:a16="http://schemas.microsoft.com/office/drawing/2014/main" val="3050584930"/>
                  </a:ext>
                </a:extLst>
              </a:tr>
              <a:tr h="4500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Procedural Fairness Measures</a:t>
                      </a:r>
                    </a:p>
                  </a:txBody>
                  <a:tcPr/>
                </a:tc>
                <a:tc>
                  <a:txBody>
                    <a:bodyPr/>
                    <a:lstStyle/>
                    <a:p>
                      <a:endParaRPr lang="en-US" sz="1600" dirty="0"/>
                    </a:p>
                  </a:txBody>
                  <a:tcPr/>
                </a:tc>
                <a:extLst>
                  <a:ext uri="{0D108BD9-81ED-4DB2-BD59-A6C34878D82A}">
                    <a16:rowId xmlns:a16="http://schemas.microsoft.com/office/drawing/2014/main" val="1331110384"/>
                  </a:ext>
                </a:extLst>
              </a:tr>
              <a:tr h="4500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5. Access and Fairness</a:t>
                      </a: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Admission Summary, Data Extract</a:t>
                      </a:r>
                    </a:p>
                  </a:txBody>
                  <a:tcPr/>
                </a:tc>
                <a:extLst>
                  <a:ext uri="{0D108BD9-81ED-4DB2-BD59-A6C34878D82A}">
                    <a16:rowId xmlns:a16="http://schemas.microsoft.com/office/drawing/2014/main" val="3535681965"/>
                  </a:ext>
                </a:extLst>
              </a:tr>
              <a:tr h="969806">
                <a:tc>
                  <a:txBody>
                    <a:bodyPr/>
                    <a:lstStyle/>
                    <a:p>
                      <a:pPr marL="0" indent="0">
                        <a:buNone/>
                      </a:pPr>
                      <a:r>
                        <a:rPr lang="en-US" sz="1600" dirty="0"/>
                        <a:t>6. Availability of Services</a:t>
                      </a:r>
                    </a:p>
                    <a:p>
                      <a:pPr marL="342900" indent="-342900">
                        <a:buAutoNum type="alphaLcPeriod"/>
                      </a:pPr>
                      <a:r>
                        <a:rPr lang="en-US" sz="1600" dirty="0"/>
                        <a:t>Average Time Waiting for Services</a:t>
                      </a:r>
                    </a:p>
                    <a:p>
                      <a:pPr marL="342900" indent="-342900">
                        <a:buAutoNum type="alphaLcPeriod"/>
                      </a:pPr>
                      <a:r>
                        <a:rPr lang="en-US" sz="1600" dirty="0"/>
                        <a:t>Percentage of Services Unavailable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4016236006"/>
                  </a:ext>
                </a:extLst>
              </a:tr>
              <a:tr h="4500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Social Functioning Measures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292232184"/>
                  </a:ext>
                </a:extLst>
              </a:tr>
              <a:tr h="4654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7. Medication Compliance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Coming soon!</a:t>
                      </a:r>
                    </a:p>
                  </a:txBody>
                  <a:tcPr/>
                </a:tc>
                <a:extLst>
                  <a:ext uri="{0D108BD9-81ED-4DB2-BD59-A6C34878D82A}">
                    <a16:rowId xmlns:a16="http://schemas.microsoft.com/office/drawing/2014/main" val="3207856739"/>
                  </a:ext>
                </a:extLst>
              </a:tr>
            </a:tbl>
          </a:graphicData>
        </a:graphic>
      </p:graphicFrame>
    </p:spTree>
    <p:extLst>
      <p:ext uri="{BB962C8B-B14F-4D97-AF65-F5344CB8AC3E}">
        <p14:creationId xmlns:p14="http://schemas.microsoft.com/office/powerpoint/2010/main" val="2265227348"/>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B13E-FF19-2DB9-E3AC-3D0806E6CDC1}"/>
              </a:ext>
            </a:extLst>
          </p:cNvPr>
          <p:cNvSpPr>
            <a:spLocks noGrp="1"/>
          </p:cNvSpPr>
          <p:nvPr>
            <p:ph type="title"/>
          </p:nvPr>
        </p:nvSpPr>
        <p:spPr/>
        <p:txBody>
          <a:bodyPr>
            <a:normAutofit/>
          </a:bodyPr>
          <a:lstStyle/>
          <a:p>
            <a:r>
              <a:rPr lang="en-US" sz="2700" dirty="0"/>
              <a:t>Statewide OWI Treatment Court Performance Measures</a:t>
            </a:r>
            <a:br>
              <a:rPr lang="en-US" dirty="0"/>
            </a:br>
            <a:endParaRPr lang="en-US" dirty="0"/>
          </a:p>
        </p:txBody>
      </p:sp>
      <p:sp>
        <p:nvSpPr>
          <p:cNvPr id="7" name="Content Placeholder 6">
            <a:extLst>
              <a:ext uri="{FF2B5EF4-FFF2-40B4-BE49-F238E27FC236}">
                <a16:creationId xmlns:a16="http://schemas.microsoft.com/office/drawing/2014/main" id="{7B526F61-0B4A-81C3-AB82-4C6914A0E8D2}"/>
              </a:ext>
            </a:extLst>
          </p:cNvPr>
          <p:cNvSpPr>
            <a:spLocks noGrp="1"/>
          </p:cNvSpPr>
          <p:nvPr>
            <p:ph idx="1"/>
          </p:nvPr>
        </p:nvSpPr>
        <p:spPr>
          <a:xfrm>
            <a:off x="700634" y="1610956"/>
            <a:ext cx="10691265" cy="3636088"/>
          </a:xfrm>
        </p:spPr>
        <p:txBody>
          <a:bodyPr/>
          <a:lstStyle/>
          <a:p>
            <a:r>
              <a:rPr lang="en-US" dirty="0"/>
              <a:t>Intersection of Performance Measures and CORE data utilization</a:t>
            </a:r>
          </a:p>
          <a:p>
            <a:pPr lvl="1"/>
            <a:r>
              <a:rPr lang="en-US" dirty="0"/>
              <a:t>What performance measures data can I “pull” from CORE?  </a:t>
            </a:r>
          </a:p>
          <a:p>
            <a:r>
              <a:rPr lang="en-US" sz="1800" dirty="0"/>
              <a:t>OWI Treatment Court Performance measures have additional measures to the previously used Drug and Hybrid Court Performance Measures.  Additional measures will be highlighted in </a:t>
            </a:r>
            <a:r>
              <a:rPr lang="en-US" b="1" dirty="0">
                <a:solidFill>
                  <a:srgbClr val="FF0000"/>
                </a:solidFill>
              </a:rPr>
              <a:t>red</a:t>
            </a:r>
            <a:r>
              <a:rPr lang="en-US" dirty="0"/>
              <a:t>.  </a:t>
            </a:r>
          </a:p>
        </p:txBody>
      </p:sp>
      <p:graphicFrame>
        <p:nvGraphicFramePr>
          <p:cNvPr id="4" name="Table 4">
            <a:extLst>
              <a:ext uri="{FF2B5EF4-FFF2-40B4-BE49-F238E27FC236}">
                <a16:creationId xmlns:a16="http://schemas.microsoft.com/office/drawing/2014/main" id="{DCAA0D4C-4096-131C-B779-D473D1E545BF}"/>
              </a:ext>
            </a:extLst>
          </p:cNvPr>
          <p:cNvGraphicFramePr>
            <a:graphicFrameLocks noGrp="1"/>
          </p:cNvGraphicFramePr>
          <p:nvPr>
            <p:extLst>
              <p:ext uri="{D42A27DB-BD31-4B8C-83A1-F6EECF244321}">
                <p14:modId xmlns:p14="http://schemas.microsoft.com/office/powerpoint/2010/main" val="1361866248"/>
              </p:ext>
            </p:extLst>
          </p:nvPr>
        </p:nvGraphicFramePr>
        <p:xfrm>
          <a:off x="783421" y="3303111"/>
          <a:ext cx="10810164" cy="2632793"/>
        </p:xfrm>
        <a:graphic>
          <a:graphicData uri="http://schemas.openxmlformats.org/drawingml/2006/table">
            <a:tbl>
              <a:tblPr firstRow="1" bandRow="1">
                <a:tableStyleId>{5C22544A-7EE6-4342-B048-85BDC9FD1C3A}</a:tableStyleId>
              </a:tblPr>
              <a:tblGrid>
                <a:gridCol w="7178842">
                  <a:extLst>
                    <a:ext uri="{9D8B030D-6E8A-4147-A177-3AD203B41FA5}">
                      <a16:colId xmlns:a16="http://schemas.microsoft.com/office/drawing/2014/main" val="1151756332"/>
                    </a:ext>
                  </a:extLst>
                </a:gridCol>
                <a:gridCol w="3631322">
                  <a:extLst>
                    <a:ext uri="{9D8B030D-6E8A-4147-A177-3AD203B41FA5}">
                      <a16:colId xmlns:a16="http://schemas.microsoft.com/office/drawing/2014/main" val="1887280124"/>
                    </a:ext>
                  </a:extLst>
                </a:gridCol>
              </a:tblGrid>
              <a:tr h="365746">
                <a:tc>
                  <a:txBody>
                    <a:bodyPr/>
                    <a:lstStyle/>
                    <a:p>
                      <a:r>
                        <a:rPr lang="en-US" dirty="0"/>
                        <a:t>OWI Treatment Court Performance Measures</a:t>
                      </a:r>
                    </a:p>
                  </a:txBody>
                  <a:tcPr>
                    <a:solidFill>
                      <a:srgbClr val="92D050"/>
                    </a:solidFill>
                  </a:tcPr>
                </a:tc>
                <a:tc>
                  <a:txBody>
                    <a:bodyPr/>
                    <a:lstStyle/>
                    <a:p>
                      <a:r>
                        <a:rPr lang="en-US" dirty="0"/>
                        <a:t>CORE Report</a:t>
                      </a:r>
                    </a:p>
                  </a:txBody>
                  <a:tcPr/>
                </a:tc>
                <a:extLst>
                  <a:ext uri="{0D108BD9-81ED-4DB2-BD59-A6C34878D82A}">
                    <a16:rowId xmlns:a16="http://schemas.microsoft.com/office/drawing/2014/main" val="3050584930"/>
                  </a:ext>
                </a:extLst>
              </a:tr>
              <a:tr h="3023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Outcome Measures – Sobriety</a:t>
                      </a:r>
                    </a:p>
                  </a:txBody>
                  <a:tcPr/>
                </a:tc>
                <a:tc>
                  <a:txBody>
                    <a:bodyPr/>
                    <a:lstStyle/>
                    <a:p>
                      <a:endParaRPr lang="en-US" sz="1600" dirty="0"/>
                    </a:p>
                  </a:txBody>
                  <a:tcPr/>
                </a:tc>
                <a:extLst>
                  <a:ext uri="{0D108BD9-81ED-4DB2-BD59-A6C34878D82A}">
                    <a16:rowId xmlns:a16="http://schemas.microsoft.com/office/drawing/2014/main" val="1331110384"/>
                  </a:ext>
                </a:extLst>
              </a:tr>
              <a:tr h="32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1a. Average Percent of Positive Drug and Alcohol Tests (NRAC)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3535681965"/>
                  </a:ext>
                </a:extLst>
              </a:tr>
              <a:tr h="329871">
                <a:tc>
                  <a:txBody>
                    <a:bodyPr/>
                    <a:lstStyle/>
                    <a:p>
                      <a:r>
                        <a:rPr lang="en-US" sz="1600" dirty="0"/>
                        <a:t>1b. </a:t>
                      </a:r>
                      <a:r>
                        <a:rPr kumimoji="0" lang="en-US" sz="1600" b="0" i="0" u="none" strike="noStrike" kern="1200" cap="none" spc="0" normalizeH="0" baseline="0" noProof="0" dirty="0">
                          <a:ln>
                            <a:noFill/>
                          </a:ln>
                          <a:solidFill>
                            <a:srgbClr val="000000"/>
                          </a:solidFill>
                          <a:effectLst/>
                          <a:uLnTx/>
                          <a:uFillTx/>
                          <a:latin typeface="+mn-lt"/>
                          <a:ea typeface="+mn-ea"/>
                          <a:cs typeface="+mn-cs"/>
                        </a:rPr>
                        <a:t>Average Percent of Days with Positive Continuous Monitoring Alcohol Tests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4016236006"/>
                  </a:ext>
                </a:extLst>
              </a:tr>
              <a:tr h="376989">
                <a:tc>
                  <a:txBody>
                    <a:bodyPr/>
                    <a:lstStyle/>
                    <a:p>
                      <a:r>
                        <a:rPr lang="en-US" sz="1600" dirty="0"/>
                        <a:t>1c. Average Period of Time from Last Positive Drug  or Alcohol Test to Discharge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Data Extract</a:t>
                      </a:r>
                    </a:p>
                  </a:txBody>
                  <a:tcPr/>
                </a:tc>
                <a:extLst>
                  <a:ext uri="{0D108BD9-81ED-4DB2-BD59-A6C34878D82A}">
                    <a16:rowId xmlns:a16="http://schemas.microsoft.com/office/drawing/2014/main" val="3089159930"/>
                  </a:ext>
                </a:extLst>
              </a:tr>
              <a:tr h="329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 In-program Recidivism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Case Summary, Data Extract</a:t>
                      </a:r>
                    </a:p>
                  </a:txBody>
                  <a:tcPr/>
                </a:tc>
                <a:extLst>
                  <a:ext uri="{0D108BD9-81ED-4DB2-BD59-A6C34878D82A}">
                    <a16:rowId xmlns:a16="http://schemas.microsoft.com/office/drawing/2014/main" val="292232184"/>
                  </a:ext>
                </a:extLst>
              </a:tr>
              <a:tr h="3467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3. Post-program Recidivism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mn-lt"/>
                          <a:ea typeface="+mn-ea"/>
                          <a:cs typeface="+mn-cs"/>
                        </a:rPr>
                        <a:t>Not in CORE</a:t>
                      </a:r>
                    </a:p>
                  </a:txBody>
                  <a:tcPr/>
                </a:tc>
                <a:extLst>
                  <a:ext uri="{0D108BD9-81ED-4DB2-BD59-A6C34878D82A}">
                    <a16:rowId xmlns:a16="http://schemas.microsoft.com/office/drawing/2014/main" val="3207856739"/>
                  </a:ext>
                </a:extLst>
              </a:tr>
            </a:tbl>
          </a:graphicData>
        </a:graphic>
      </p:graphicFrame>
    </p:spTree>
    <p:extLst>
      <p:ext uri="{BB962C8B-B14F-4D97-AF65-F5344CB8AC3E}">
        <p14:creationId xmlns:p14="http://schemas.microsoft.com/office/powerpoint/2010/main" val="1902382315"/>
      </p:ext>
    </p:extLst>
  </p:cSld>
  <p:clrMapOvr>
    <a:masterClrMapping/>
  </p:clrMapOvr>
</p:sld>
</file>

<file path=ppt/theme/theme1.xml><?xml version="1.0" encoding="utf-8"?>
<a:theme xmlns:a="http://schemas.openxmlformats.org/drawingml/2006/main" name="ChronicleVTI">
  <a:themeElements>
    <a:clrScheme name="AnalogousFromLightSeedLeftStep">
      <a:dk1>
        <a:srgbClr val="000000"/>
      </a:dk1>
      <a:lt1>
        <a:srgbClr val="FFFFFF"/>
      </a:lt1>
      <a:dk2>
        <a:srgbClr val="412429"/>
      </a:dk2>
      <a:lt2>
        <a:srgbClr val="E2E8E7"/>
      </a:lt2>
      <a:accent1>
        <a:srgbClr val="D5878F"/>
      </a:accent1>
      <a:accent2>
        <a:srgbClr val="CC6C9E"/>
      </a:accent2>
      <a:accent3>
        <a:srgbClr val="D587D0"/>
      </a:accent3>
      <a:accent4>
        <a:srgbClr val="AB6CCC"/>
      </a:accent4>
      <a:accent5>
        <a:srgbClr val="9987D5"/>
      </a:accent5>
      <a:accent6>
        <a:srgbClr val="6C7ECC"/>
      </a:accent6>
      <a:hlink>
        <a:srgbClr val="568E88"/>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emplate>Facet</Template>
  <TotalTime>3908</TotalTime>
  <Words>2332</Words>
  <Application>Microsoft Office PowerPoint</Application>
  <PresentationFormat>Widescreen</PresentationFormat>
  <Paragraphs>368</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Calisto MT</vt:lpstr>
      <vt:lpstr>Univers Condensed</vt:lpstr>
      <vt:lpstr>ChronicleVTI</vt:lpstr>
      <vt:lpstr> CORE 201 Training</vt:lpstr>
      <vt:lpstr>What to do with CORE Data?  </vt:lpstr>
      <vt:lpstr>How do I Get the data for my Program</vt:lpstr>
      <vt:lpstr>Drug and Hybrid Court Performance Measure &amp; CORE Reports </vt:lpstr>
      <vt:lpstr>Performance Measure &amp; CORE Reports</vt:lpstr>
      <vt:lpstr>Performance Measure &amp; CORE Reports</vt:lpstr>
      <vt:lpstr>Drug and Hybrid Court Performance Measure &amp; CORE Reports – Mental Health Track Supplement </vt:lpstr>
      <vt:lpstr>Drug and Hybrid Court Performance Measure &amp; CORE Reports – Mental Health Track Supplement </vt:lpstr>
      <vt:lpstr>Statewide OWI Treatment Court Performance Measures </vt:lpstr>
      <vt:lpstr>Performance Measure &amp; CORE Reports</vt:lpstr>
      <vt:lpstr>Performance Measure &amp; CORE Reports</vt:lpstr>
      <vt:lpstr>Performance Measure &amp; CORE Reports</vt:lpstr>
      <vt:lpstr>Statewide Veterans Treatment Court Performance Measures </vt:lpstr>
      <vt:lpstr>Performance Measure &amp; CORE Reports</vt:lpstr>
      <vt:lpstr>Performance Measure &amp; CORE Reports</vt:lpstr>
      <vt:lpstr>Performance Measure &amp; CORE Reports</vt:lpstr>
      <vt:lpstr>Questions</vt:lpstr>
      <vt:lpstr>Contact information</vt:lpstr>
      <vt:lpstr>Extracting Data from CORE –   A how-to on formatting an excel spreadsheet with data elements from your CORE data     Break Out Session </vt:lpstr>
      <vt:lpstr>How do I run a Data Extract? Itinerary</vt:lpstr>
      <vt:lpstr>Drug and alcohol test data</vt:lpstr>
      <vt:lpstr>Drug and alcohol test data</vt:lpstr>
      <vt:lpstr>Drug and alcohol test data</vt:lpstr>
      <vt:lpstr>Drug and alcohol test data</vt:lpstr>
      <vt:lpstr>Incentives and sanctions data</vt:lpstr>
      <vt:lpstr>Incentives and sanctions data</vt:lpstr>
      <vt:lpstr>Incentives and sanctions data</vt:lpstr>
      <vt:lpstr>Questions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201 Training</dc:title>
  <dc:creator>Schiszik, Marsha J.</dc:creator>
  <cp:lastModifiedBy>Horvath, Kaley M.</cp:lastModifiedBy>
  <cp:revision>66</cp:revision>
  <dcterms:created xsi:type="dcterms:W3CDTF">2023-05-25T20:24:21Z</dcterms:created>
  <dcterms:modified xsi:type="dcterms:W3CDTF">2023-10-11T17:30:33Z</dcterms:modified>
</cp:coreProperties>
</file>