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8" r:id="rId5"/>
  </p:sldMasterIdLst>
  <p:notesMasterIdLst>
    <p:notesMasterId r:id="rId50"/>
  </p:notesMasterIdLst>
  <p:sldIdLst>
    <p:sldId id="258" r:id="rId6"/>
    <p:sldId id="333" r:id="rId7"/>
    <p:sldId id="270" r:id="rId8"/>
    <p:sldId id="264" r:id="rId9"/>
    <p:sldId id="532" r:id="rId10"/>
    <p:sldId id="344" r:id="rId11"/>
    <p:sldId id="527" r:id="rId12"/>
    <p:sldId id="340" r:id="rId13"/>
    <p:sldId id="306" r:id="rId14"/>
    <p:sldId id="308" r:id="rId15"/>
    <p:sldId id="313" r:id="rId16"/>
    <p:sldId id="321" r:id="rId17"/>
    <p:sldId id="314" r:id="rId18"/>
    <p:sldId id="319" r:id="rId19"/>
    <p:sldId id="273" r:id="rId20"/>
    <p:sldId id="511" r:id="rId21"/>
    <p:sldId id="535" r:id="rId22"/>
    <p:sldId id="500" r:id="rId23"/>
    <p:sldId id="501" r:id="rId24"/>
    <p:sldId id="536" r:id="rId25"/>
    <p:sldId id="513" r:id="rId26"/>
    <p:sldId id="517" r:id="rId27"/>
    <p:sldId id="519" r:id="rId28"/>
    <p:sldId id="518" r:id="rId29"/>
    <p:sldId id="512" r:id="rId30"/>
    <p:sldId id="525" r:id="rId31"/>
    <p:sldId id="531" r:id="rId32"/>
    <p:sldId id="534" r:id="rId33"/>
    <p:sldId id="337" r:id="rId34"/>
    <p:sldId id="503" r:id="rId35"/>
    <p:sldId id="520" r:id="rId36"/>
    <p:sldId id="336" r:id="rId37"/>
    <p:sldId id="508" r:id="rId38"/>
    <p:sldId id="335" r:id="rId39"/>
    <p:sldId id="522" r:id="rId40"/>
    <p:sldId id="523" r:id="rId41"/>
    <p:sldId id="502" r:id="rId42"/>
    <p:sldId id="338" r:id="rId43"/>
    <p:sldId id="521" r:id="rId44"/>
    <p:sldId id="506" r:id="rId45"/>
    <p:sldId id="533" r:id="rId46"/>
    <p:sldId id="528" r:id="rId47"/>
    <p:sldId id="507" r:id="rId48"/>
    <p:sldId id="537" r:id="rId49"/>
  </p:sldIdLst>
  <p:sldSz cx="12192000" cy="6858000"/>
  <p:notesSz cx="6858000" cy="9144000"/>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B5D7137-872F-1DD8-B9BA-13EA42CB2619}" name="Courtney Williams" initials="CW" userId="S::cwilliams@nycourts.gov::f69fe3b7-f579-494b-a774-6834ff2f8b3a" providerId="AD"/>
  <p188:author id="{47AD4638-BF37-7049-E499-96BAFF2EF8FD}" name="Sheila E.McCarthy" initials="SE" userId="S::semccart@nycourts.gov::f07d2d70-31c9-42f7-90a7-d44a5e779aac" providerId="AD"/>
  <p188:author id="{7746EC44-6592-3713-9C6C-8F2EE063545E}" name="Kelly Van Develde" initials="KVD" userId="S::kvandevelde@nycourts.gov::5d66147c-d2f6-4c4b-af9d-91e19bad9d2e" providerId="AD"/>
  <p188:author id="{6D28679D-9F50-290C-BBB9-7566E0178B2D}" name="Shawn Rogers" initials="SR" userId="S::srogers@nycourts.gov::f2e9e0d5-179d-43f6-96d7-fe46ce8fc8e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9524D"/>
    <a:srgbClr val="55BE93"/>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CD069D-36FD-491D-8CE1-59DAE2E8237B}" v="263" dt="2023-10-10T22:22:40.284"/>
    <p1510:client id="{9C77D40C-A905-C44F-96CC-06751B622539}" v="549" dt="2023-10-10T22:05:37.8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62439"/>
  </p:normalViewPr>
  <p:slideViewPr>
    <p:cSldViewPr snapToGrid="0">
      <p:cViewPr>
        <p:scale>
          <a:sx n="70" d="100"/>
          <a:sy n="70" d="100"/>
        </p:scale>
        <p:origin x="2176" y="14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8" Type="http://schemas.microsoft.com/office/2018/10/relationships/authors" Target="author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microsoft.com/office/2015/10/relationships/revisionInfo" Target="revisionInfo.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ylor DeClerck" userId="ea52d73d-3a55-43b7-a1c5-51454cb5a937" providerId="ADAL" clId="{2ECD069D-36FD-491D-8CE1-59DAE2E8237B}"/>
    <pc:docChg chg="undo custSel addSld delSld modSld sldOrd">
      <pc:chgData name="Taylor DeClerck" userId="ea52d73d-3a55-43b7-a1c5-51454cb5a937" providerId="ADAL" clId="{2ECD069D-36FD-491D-8CE1-59DAE2E8237B}" dt="2023-10-10T22:22:40.285" v="6148" actId="20577"/>
      <pc:docMkLst>
        <pc:docMk/>
      </pc:docMkLst>
      <pc:sldChg chg="modSp mod modNotesTx">
        <pc:chgData name="Taylor DeClerck" userId="ea52d73d-3a55-43b7-a1c5-51454cb5a937" providerId="ADAL" clId="{2ECD069D-36FD-491D-8CE1-59DAE2E8237B}" dt="2023-10-10T21:23:38.233" v="5891" actId="20577"/>
        <pc:sldMkLst>
          <pc:docMk/>
          <pc:sldMk cId="3889757167" sldId="258"/>
        </pc:sldMkLst>
        <pc:spChg chg="mod">
          <ac:chgData name="Taylor DeClerck" userId="ea52d73d-3a55-43b7-a1c5-51454cb5a937" providerId="ADAL" clId="{2ECD069D-36FD-491D-8CE1-59DAE2E8237B}" dt="2023-09-18T20:13:48.775" v="51" actId="6549"/>
          <ac:spMkLst>
            <pc:docMk/>
            <pc:sldMk cId="3889757167" sldId="258"/>
            <ac:spMk id="4" creationId="{D2644331-8B48-4B3E-B345-0162CAF5A767}"/>
          </ac:spMkLst>
        </pc:spChg>
        <pc:spChg chg="mod">
          <ac:chgData name="Taylor DeClerck" userId="ea52d73d-3a55-43b7-a1c5-51454cb5a937" providerId="ADAL" clId="{2ECD069D-36FD-491D-8CE1-59DAE2E8237B}" dt="2023-09-18T20:13:55.846" v="72" actId="20577"/>
          <ac:spMkLst>
            <pc:docMk/>
            <pc:sldMk cId="3889757167" sldId="258"/>
            <ac:spMk id="6" creationId="{D49ABCF2-281F-947A-8AD5-A9FCDDB8EF75}"/>
          </ac:spMkLst>
        </pc:spChg>
      </pc:sldChg>
      <pc:sldChg chg="modNotesTx">
        <pc:chgData name="Taylor DeClerck" userId="ea52d73d-3a55-43b7-a1c5-51454cb5a937" providerId="ADAL" clId="{2ECD069D-36FD-491D-8CE1-59DAE2E8237B}" dt="2023-09-28T16:25:57.251" v="626" actId="20577"/>
        <pc:sldMkLst>
          <pc:docMk/>
          <pc:sldMk cId="1990048699" sldId="264"/>
        </pc:sldMkLst>
      </pc:sldChg>
      <pc:sldChg chg="ord modNotesTx">
        <pc:chgData name="Taylor DeClerck" userId="ea52d73d-3a55-43b7-a1c5-51454cb5a937" providerId="ADAL" clId="{2ECD069D-36FD-491D-8CE1-59DAE2E8237B}" dt="2023-10-10T21:23:44.643" v="5893" actId="20577"/>
        <pc:sldMkLst>
          <pc:docMk/>
          <pc:sldMk cId="4088223072" sldId="270"/>
        </pc:sldMkLst>
      </pc:sldChg>
      <pc:sldChg chg="modSp mod modNotesTx">
        <pc:chgData name="Taylor DeClerck" userId="ea52d73d-3a55-43b7-a1c5-51454cb5a937" providerId="ADAL" clId="{2ECD069D-36FD-491D-8CE1-59DAE2E8237B}" dt="2023-10-10T22:22:40.285" v="6148" actId="20577"/>
        <pc:sldMkLst>
          <pc:docMk/>
          <pc:sldMk cId="1623352529" sldId="273"/>
        </pc:sldMkLst>
        <pc:spChg chg="mod">
          <ac:chgData name="Taylor DeClerck" userId="ea52d73d-3a55-43b7-a1c5-51454cb5a937" providerId="ADAL" clId="{2ECD069D-36FD-491D-8CE1-59DAE2E8237B}" dt="2023-10-06T13:39:30.506" v="743" actId="1076"/>
          <ac:spMkLst>
            <pc:docMk/>
            <pc:sldMk cId="1623352529" sldId="273"/>
            <ac:spMk id="3" creationId="{CC8BBABA-BC9F-4D20-AB74-CAA9DADA96DD}"/>
          </ac:spMkLst>
        </pc:spChg>
        <pc:spChg chg="mod">
          <ac:chgData name="Taylor DeClerck" userId="ea52d73d-3a55-43b7-a1c5-51454cb5a937" providerId="ADAL" clId="{2ECD069D-36FD-491D-8CE1-59DAE2E8237B}" dt="2023-10-10T22:22:34.697" v="6146" actId="20577"/>
          <ac:spMkLst>
            <pc:docMk/>
            <pc:sldMk cId="1623352529" sldId="273"/>
            <ac:spMk id="4" creationId="{FB834E10-E864-4298-A1A5-846646838668}"/>
          </ac:spMkLst>
        </pc:spChg>
      </pc:sldChg>
      <pc:sldChg chg="addSp delSp modSp mod">
        <pc:chgData name="Taylor DeClerck" userId="ea52d73d-3a55-43b7-a1c5-51454cb5a937" providerId="ADAL" clId="{2ECD069D-36FD-491D-8CE1-59DAE2E8237B}" dt="2023-09-28T16:28:09.368" v="627" actId="478"/>
        <pc:sldMkLst>
          <pc:docMk/>
          <pc:sldMk cId="750809564" sldId="321"/>
        </pc:sldMkLst>
        <pc:spChg chg="del">
          <ac:chgData name="Taylor DeClerck" userId="ea52d73d-3a55-43b7-a1c5-51454cb5a937" providerId="ADAL" clId="{2ECD069D-36FD-491D-8CE1-59DAE2E8237B}" dt="2023-09-28T16:28:09.368" v="627" actId="478"/>
          <ac:spMkLst>
            <pc:docMk/>
            <pc:sldMk cId="750809564" sldId="321"/>
            <ac:spMk id="2" creationId="{4052F46D-B64D-559F-8FCF-325C9CFED611}"/>
          </ac:spMkLst>
        </pc:spChg>
        <pc:spChg chg="add mod">
          <ac:chgData name="Taylor DeClerck" userId="ea52d73d-3a55-43b7-a1c5-51454cb5a937" providerId="ADAL" clId="{2ECD069D-36FD-491D-8CE1-59DAE2E8237B}" dt="2023-09-28T16:28:09.368" v="627" actId="478"/>
          <ac:spMkLst>
            <pc:docMk/>
            <pc:sldMk cId="750809564" sldId="321"/>
            <ac:spMk id="9" creationId="{77315D60-C818-49B8-93E3-E1EBBF94658C}"/>
          </ac:spMkLst>
        </pc:spChg>
      </pc:sldChg>
      <pc:sldChg chg="modNotesTx">
        <pc:chgData name="Taylor DeClerck" userId="ea52d73d-3a55-43b7-a1c5-51454cb5a937" providerId="ADAL" clId="{2ECD069D-36FD-491D-8CE1-59DAE2E8237B}" dt="2023-10-10T21:23:41.804" v="5892" actId="20577"/>
        <pc:sldMkLst>
          <pc:docMk/>
          <pc:sldMk cId="1903740100" sldId="333"/>
        </pc:sldMkLst>
      </pc:sldChg>
      <pc:sldChg chg="modSp mod modNotesTx">
        <pc:chgData name="Taylor DeClerck" userId="ea52d73d-3a55-43b7-a1c5-51454cb5a937" providerId="ADAL" clId="{2ECD069D-36FD-491D-8CE1-59DAE2E8237B}" dt="2023-10-10T21:43:50.728" v="6089" actId="242"/>
        <pc:sldMkLst>
          <pc:docMk/>
          <pc:sldMk cId="3194120303" sldId="335"/>
        </pc:sldMkLst>
        <pc:spChg chg="mod">
          <ac:chgData name="Taylor DeClerck" userId="ea52d73d-3a55-43b7-a1c5-51454cb5a937" providerId="ADAL" clId="{2ECD069D-36FD-491D-8CE1-59DAE2E8237B}" dt="2023-10-10T21:43:40.923" v="6088" actId="1076"/>
          <ac:spMkLst>
            <pc:docMk/>
            <pc:sldMk cId="3194120303" sldId="335"/>
            <ac:spMk id="2" creationId="{96B8CF95-CF2E-4151-AFA3-FA36D5BE8B01}"/>
          </ac:spMkLst>
        </pc:spChg>
        <pc:spChg chg="mod">
          <ac:chgData name="Taylor DeClerck" userId="ea52d73d-3a55-43b7-a1c5-51454cb5a937" providerId="ADAL" clId="{2ECD069D-36FD-491D-8CE1-59DAE2E8237B}" dt="2023-10-10T21:43:50.728" v="6089" actId="242"/>
          <ac:spMkLst>
            <pc:docMk/>
            <pc:sldMk cId="3194120303" sldId="335"/>
            <ac:spMk id="3" creationId="{30D039C0-6DAC-4EC7-BD56-F8692D7A0EE5}"/>
          </ac:spMkLst>
        </pc:spChg>
      </pc:sldChg>
      <pc:sldChg chg="modNotesTx">
        <pc:chgData name="Taylor DeClerck" userId="ea52d73d-3a55-43b7-a1c5-51454cb5a937" providerId="ADAL" clId="{2ECD069D-36FD-491D-8CE1-59DAE2E8237B}" dt="2023-10-06T15:21:51.556" v="3836" actId="20577"/>
        <pc:sldMkLst>
          <pc:docMk/>
          <pc:sldMk cId="2111946783" sldId="336"/>
        </pc:sldMkLst>
      </pc:sldChg>
      <pc:sldChg chg="modNotesTx">
        <pc:chgData name="Taylor DeClerck" userId="ea52d73d-3a55-43b7-a1c5-51454cb5a937" providerId="ADAL" clId="{2ECD069D-36FD-491D-8CE1-59DAE2E8237B}" dt="2023-09-18T20:38:49.931" v="141" actId="20577"/>
        <pc:sldMkLst>
          <pc:docMk/>
          <pc:sldMk cId="3844032704" sldId="337"/>
        </pc:sldMkLst>
      </pc:sldChg>
      <pc:sldChg chg="modNotesTx">
        <pc:chgData name="Taylor DeClerck" userId="ea52d73d-3a55-43b7-a1c5-51454cb5a937" providerId="ADAL" clId="{2ECD069D-36FD-491D-8CE1-59DAE2E8237B}" dt="2023-09-18T20:39:36.467" v="162"/>
        <pc:sldMkLst>
          <pc:docMk/>
          <pc:sldMk cId="1742348088" sldId="338"/>
        </pc:sldMkLst>
      </pc:sldChg>
      <pc:sldChg chg="addSp delSp modSp mod modClrScheme chgLayout modNotesTx">
        <pc:chgData name="Taylor DeClerck" userId="ea52d73d-3a55-43b7-a1c5-51454cb5a937" providerId="ADAL" clId="{2ECD069D-36FD-491D-8CE1-59DAE2E8237B}" dt="2023-10-06T13:35:26.154" v="679" actId="700"/>
        <pc:sldMkLst>
          <pc:docMk/>
          <pc:sldMk cId="0" sldId="344"/>
        </pc:sldMkLst>
        <pc:spChg chg="add del mod ord">
          <ac:chgData name="Taylor DeClerck" userId="ea52d73d-3a55-43b7-a1c5-51454cb5a937" providerId="ADAL" clId="{2ECD069D-36FD-491D-8CE1-59DAE2E8237B}" dt="2023-10-06T13:35:03.176" v="673" actId="700"/>
          <ac:spMkLst>
            <pc:docMk/>
            <pc:sldMk cId="0" sldId="344"/>
            <ac:spMk id="2" creationId="{7FBCAF64-E807-423A-A073-F6D792BFC634}"/>
          </ac:spMkLst>
        </pc:spChg>
        <pc:spChg chg="del mod">
          <ac:chgData name="Taylor DeClerck" userId="ea52d73d-3a55-43b7-a1c5-51454cb5a937" providerId="ADAL" clId="{2ECD069D-36FD-491D-8CE1-59DAE2E8237B}" dt="2023-10-06T13:35:16.940" v="676" actId="478"/>
          <ac:spMkLst>
            <pc:docMk/>
            <pc:sldMk cId="0" sldId="344"/>
            <ac:spMk id="3" creationId="{F9DA924C-BD9B-07E2-59E8-D964F77C0122}"/>
          </ac:spMkLst>
        </pc:spChg>
        <pc:spChg chg="add del mod ord">
          <ac:chgData name="Taylor DeClerck" userId="ea52d73d-3a55-43b7-a1c5-51454cb5a937" providerId="ADAL" clId="{2ECD069D-36FD-491D-8CE1-59DAE2E8237B}" dt="2023-10-06T13:35:03.176" v="673" actId="700"/>
          <ac:spMkLst>
            <pc:docMk/>
            <pc:sldMk cId="0" sldId="344"/>
            <ac:spMk id="4" creationId="{E16ABB82-2F57-4F2D-8E05-28BC584304A1}"/>
          </ac:spMkLst>
        </pc:spChg>
        <pc:spChg chg="add mod ord">
          <ac:chgData name="Taylor DeClerck" userId="ea52d73d-3a55-43b7-a1c5-51454cb5a937" providerId="ADAL" clId="{2ECD069D-36FD-491D-8CE1-59DAE2E8237B}" dt="2023-10-06T13:35:26.154" v="679" actId="700"/>
          <ac:spMkLst>
            <pc:docMk/>
            <pc:sldMk cId="0" sldId="344"/>
            <ac:spMk id="5" creationId="{88B960A0-F084-419F-8EF3-7B5F9C2B19D5}"/>
          </ac:spMkLst>
        </pc:spChg>
        <pc:spChg chg="add del mod ord">
          <ac:chgData name="Taylor DeClerck" userId="ea52d73d-3a55-43b7-a1c5-51454cb5a937" providerId="ADAL" clId="{2ECD069D-36FD-491D-8CE1-59DAE2E8237B}" dt="2023-10-06T13:35:26.154" v="679" actId="700"/>
          <ac:spMkLst>
            <pc:docMk/>
            <pc:sldMk cId="0" sldId="344"/>
            <ac:spMk id="6" creationId="{EA41BD18-2E96-48AD-AD41-BA0142B031ED}"/>
          </ac:spMkLst>
        </pc:spChg>
        <pc:spChg chg="add mod ord">
          <ac:chgData name="Taylor DeClerck" userId="ea52d73d-3a55-43b7-a1c5-51454cb5a937" providerId="ADAL" clId="{2ECD069D-36FD-491D-8CE1-59DAE2E8237B}" dt="2023-10-06T13:35:26.154" v="679" actId="700"/>
          <ac:spMkLst>
            <pc:docMk/>
            <pc:sldMk cId="0" sldId="344"/>
            <ac:spMk id="7" creationId="{212E0077-7B0C-416D-814D-EFB07B737BBE}"/>
          </ac:spMkLst>
        </pc:spChg>
        <pc:spChg chg="mod ord">
          <ac:chgData name="Taylor DeClerck" userId="ea52d73d-3a55-43b7-a1c5-51454cb5a937" providerId="ADAL" clId="{2ECD069D-36FD-491D-8CE1-59DAE2E8237B}" dt="2023-10-06T13:35:26.154" v="679" actId="700"/>
          <ac:spMkLst>
            <pc:docMk/>
            <pc:sldMk cId="0" sldId="344"/>
            <ac:spMk id="316" creationId="{00000000-0000-0000-0000-000000000000}"/>
          </ac:spMkLst>
        </pc:spChg>
      </pc:sldChg>
      <pc:sldChg chg="modSp mod ord modNotesTx">
        <pc:chgData name="Taylor DeClerck" userId="ea52d73d-3a55-43b7-a1c5-51454cb5a937" providerId="ADAL" clId="{2ECD069D-36FD-491D-8CE1-59DAE2E8237B}" dt="2023-10-10T22:13:12.087" v="6115"/>
        <pc:sldMkLst>
          <pc:docMk/>
          <pc:sldMk cId="2559503307" sldId="500"/>
        </pc:sldMkLst>
        <pc:spChg chg="mod">
          <ac:chgData name="Taylor DeClerck" userId="ea52d73d-3a55-43b7-a1c5-51454cb5a937" providerId="ADAL" clId="{2ECD069D-36FD-491D-8CE1-59DAE2E8237B}" dt="2023-10-06T15:17:07.975" v="3073" actId="403"/>
          <ac:spMkLst>
            <pc:docMk/>
            <pc:sldMk cId="2559503307" sldId="500"/>
            <ac:spMk id="10" creationId="{4A12757E-BEA4-9349-9873-1AB3650B4F3D}"/>
          </ac:spMkLst>
        </pc:spChg>
        <pc:spChg chg="mod">
          <ac:chgData name="Taylor DeClerck" userId="ea52d73d-3a55-43b7-a1c5-51454cb5a937" providerId="ADAL" clId="{2ECD069D-36FD-491D-8CE1-59DAE2E8237B}" dt="2023-10-06T15:16:23.997" v="3066" actId="27636"/>
          <ac:spMkLst>
            <pc:docMk/>
            <pc:sldMk cId="2559503307" sldId="500"/>
            <ac:spMk id="13" creationId="{FE412699-1B96-4575-95AE-9B0A40EEBB2F}"/>
          </ac:spMkLst>
        </pc:spChg>
        <pc:spChg chg="mod">
          <ac:chgData name="Taylor DeClerck" userId="ea52d73d-3a55-43b7-a1c5-51454cb5a937" providerId="ADAL" clId="{2ECD069D-36FD-491D-8CE1-59DAE2E8237B}" dt="2023-10-06T15:16:13.595" v="3058" actId="27636"/>
          <ac:spMkLst>
            <pc:docMk/>
            <pc:sldMk cId="2559503307" sldId="500"/>
            <ac:spMk id="14" creationId="{3B12B355-0A94-7245-5556-5BD9441C9CE3}"/>
          </ac:spMkLst>
        </pc:spChg>
        <pc:spChg chg="mod">
          <ac:chgData name="Taylor DeClerck" userId="ea52d73d-3a55-43b7-a1c5-51454cb5a937" providerId="ADAL" clId="{2ECD069D-36FD-491D-8CE1-59DAE2E8237B}" dt="2023-10-06T15:16:32.354" v="3067" actId="1076"/>
          <ac:spMkLst>
            <pc:docMk/>
            <pc:sldMk cId="2559503307" sldId="500"/>
            <ac:spMk id="15" creationId="{DA20FC1C-5A14-BC33-FA13-3A5BCC1FE434}"/>
          </ac:spMkLst>
        </pc:spChg>
        <pc:spChg chg="mod">
          <ac:chgData name="Taylor DeClerck" userId="ea52d73d-3a55-43b7-a1c5-51454cb5a937" providerId="ADAL" clId="{2ECD069D-36FD-491D-8CE1-59DAE2E8237B}" dt="2023-10-06T15:15:53.656" v="3047" actId="1037"/>
          <ac:spMkLst>
            <pc:docMk/>
            <pc:sldMk cId="2559503307" sldId="500"/>
            <ac:spMk id="16" creationId="{8FB7C2DA-D025-1D2C-EB40-A81FA9BB88A5}"/>
          </ac:spMkLst>
        </pc:spChg>
      </pc:sldChg>
      <pc:sldChg chg="modSp mod modNotesTx">
        <pc:chgData name="Taylor DeClerck" userId="ea52d73d-3a55-43b7-a1c5-51454cb5a937" providerId="ADAL" clId="{2ECD069D-36FD-491D-8CE1-59DAE2E8237B}" dt="2023-10-06T15:13:32.779" v="2874" actId="20577"/>
        <pc:sldMkLst>
          <pc:docMk/>
          <pc:sldMk cId="1169667454" sldId="501"/>
        </pc:sldMkLst>
        <pc:spChg chg="mod">
          <ac:chgData name="Taylor DeClerck" userId="ea52d73d-3a55-43b7-a1c5-51454cb5a937" providerId="ADAL" clId="{2ECD069D-36FD-491D-8CE1-59DAE2E8237B}" dt="2023-10-06T14:00:19.934" v="1950" actId="242"/>
          <ac:spMkLst>
            <pc:docMk/>
            <pc:sldMk cId="1169667454" sldId="501"/>
            <ac:spMk id="3" creationId="{26A29EB1-99F2-B197-E674-73DE58E37C40}"/>
          </ac:spMkLst>
        </pc:spChg>
      </pc:sldChg>
      <pc:sldChg chg="modNotesTx">
        <pc:chgData name="Taylor DeClerck" userId="ea52d73d-3a55-43b7-a1c5-51454cb5a937" providerId="ADAL" clId="{2ECD069D-36FD-491D-8CE1-59DAE2E8237B}" dt="2023-10-06T15:31:59.555" v="5099" actId="20577"/>
        <pc:sldMkLst>
          <pc:docMk/>
          <pc:sldMk cId="660623013" sldId="502"/>
        </pc:sldMkLst>
      </pc:sldChg>
      <pc:sldChg chg="modNotesTx">
        <pc:chgData name="Taylor DeClerck" userId="ea52d73d-3a55-43b7-a1c5-51454cb5a937" providerId="ADAL" clId="{2ECD069D-36FD-491D-8CE1-59DAE2E8237B}" dt="2023-10-06T15:18:38.298" v="3207" actId="20577"/>
        <pc:sldMkLst>
          <pc:docMk/>
          <pc:sldMk cId="3562916052" sldId="503"/>
        </pc:sldMkLst>
      </pc:sldChg>
      <pc:sldChg chg="modNotesTx">
        <pc:chgData name="Taylor DeClerck" userId="ea52d73d-3a55-43b7-a1c5-51454cb5a937" providerId="ADAL" clId="{2ECD069D-36FD-491D-8CE1-59DAE2E8237B}" dt="2023-09-18T20:39:45.475" v="166"/>
        <pc:sldMkLst>
          <pc:docMk/>
          <pc:sldMk cId="960985447" sldId="506"/>
        </pc:sldMkLst>
      </pc:sldChg>
      <pc:sldChg chg="modSp mod">
        <pc:chgData name="Taylor DeClerck" userId="ea52d73d-3a55-43b7-a1c5-51454cb5a937" providerId="ADAL" clId="{2ECD069D-36FD-491D-8CE1-59DAE2E8237B}" dt="2023-09-26T16:42:17.404" v="625" actId="20577"/>
        <pc:sldMkLst>
          <pc:docMk/>
          <pc:sldMk cId="2670852039" sldId="507"/>
        </pc:sldMkLst>
        <pc:spChg chg="mod">
          <ac:chgData name="Taylor DeClerck" userId="ea52d73d-3a55-43b7-a1c5-51454cb5a937" providerId="ADAL" clId="{2ECD069D-36FD-491D-8CE1-59DAE2E8237B}" dt="2023-09-26T16:42:17.404" v="625" actId="20577"/>
          <ac:spMkLst>
            <pc:docMk/>
            <pc:sldMk cId="2670852039" sldId="507"/>
            <ac:spMk id="3" creationId="{A2648F75-AB7E-4278-A4EA-2BDAAB13E587}"/>
          </ac:spMkLst>
        </pc:spChg>
      </pc:sldChg>
      <pc:sldChg chg="modNotesTx">
        <pc:chgData name="Taylor DeClerck" userId="ea52d73d-3a55-43b7-a1c5-51454cb5a937" providerId="ADAL" clId="{2ECD069D-36FD-491D-8CE1-59DAE2E8237B}" dt="2023-10-10T20:38:03.577" v="5884" actId="20577"/>
        <pc:sldMkLst>
          <pc:docMk/>
          <pc:sldMk cId="2014485954" sldId="508"/>
        </pc:sldMkLst>
      </pc:sldChg>
      <pc:sldChg chg="del modNotesTx">
        <pc:chgData name="Taylor DeClerck" userId="ea52d73d-3a55-43b7-a1c5-51454cb5a937" providerId="ADAL" clId="{2ECD069D-36FD-491D-8CE1-59DAE2E8237B}" dt="2023-10-06T14:00:56.634" v="1981" actId="47"/>
        <pc:sldMkLst>
          <pc:docMk/>
          <pc:sldMk cId="1550027488" sldId="509"/>
        </pc:sldMkLst>
      </pc:sldChg>
      <pc:sldChg chg="addSp delSp modSp add del mod modClrScheme chgLayout modNotesTx">
        <pc:chgData name="Taylor DeClerck" userId="ea52d73d-3a55-43b7-a1c5-51454cb5a937" providerId="ADAL" clId="{2ECD069D-36FD-491D-8CE1-59DAE2E8237B}" dt="2023-10-06T13:38:55.909" v="738" actId="47"/>
        <pc:sldMkLst>
          <pc:docMk/>
          <pc:sldMk cId="1077364355" sldId="510"/>
        </pc:sldMkLst>
        <pc:spChg chg="mod ord">
          <ac:chgData name="Taylor DeClerck" userId="ea52d73d-3a55-43b7-a1c5-51454cb5a937" providerId="ADAL" clId="{2ECD069D-36FD-491D-8CE1-59DAE2E8237B}" dt="2023-10-06T13:37:54.473" v="706" actId="21"/>
          <ac:spMkLst>
            <pc:docMk/>
            <pc:sldMk cId="1077364355" sldId="510"/>
            <ac:spMk id="2" creationId="{831DECE3-20AB-7628-8F90-37AA0B0AD946}"/>
          </ac:spMkLst>
        </pc:spChg>
        <pc:spChg chg="mod ord">
          <ac:chgData name="Taylor DeClerck" userId="ea52d73d-3a55-43b7-a1c5-51454cb5a937" providerId="ADAL" clId="{2ECD069D-36FD-491D-8CE1-59DAE2E8237B}" dt="2023-10-06T13:37:14.193" v="704" actId="404"/>
          <ac:spMkLst>
            <pc:docMk/>
            <pc:sldMk cId="1077364355" sldId="510"/>
            <ac:spMk id="3" creationId="{78D4CA13-67E5-BFFF-4D1F-CA39F8EB8B58}"/>
          </ac:spMkLst>
        </pc:spChg>
        <pc:spChg chg="add del mod ord">
          <ac:chgData name="Taylor DeClerck" userId="ea52d73d-3a55-43b7-a1c5-51454cb5a937" providerId="ADAL" clId="{2ECD069D-36FD-491D-8CE1-59DAE2E8237B}" dt="2023-10-06T13:36:03.577" v="684" actId="700"/>
          <ac:spMkLst>
            <pc:docMk/>
            <pc:sldMk cId="1077364355" sldId="510"/>
            <ac:spMk id="4" creationId="{C40B31D1-02B3-4573-890F-A4D6C4222EFF}"/>
          </ac:spMkLst>
        </pc:spChg>
        <pc:spChg chg="add mod ord">
          <ac:chgData name="Taylor DeClerck" userId="ea52d73d-3a55-43b7-a1c5-51454cb5a937" providerId="ADAL" clId="{2ECD069D-36FD-491D-8CE1-59DAE2E8237B}" dt="2023-10-06T13:36:27.251" v="686" actId="700"/>
          <ac:spMkLst>
            <pc:docMk/>
            <pc:sldMk cId="1077364355" sldId="510"/>
            <ac:spMk id="5" creationId="{6D8039E1-6E12-42DB-BD53-343154C0E213}"/>
          </ac:spMkLst>
        </pc:spChg>
      </pc:sldChg>
      <pc:sldChg chg="addSp delSp modSp mod modClrScheme chgLayout modNotesTx">
        <pc:chgData name="Taylor DeClerck" userId="ea52d73d-3a55-43b7-a1c5-51454cb5a937" providerId="ADAL" clId="{2ECD069D-36FD-491D-8CE1-59DAE2E8237B}" dt="2023-10-10T22:08:54.730" v="6113" actId="1036"/>
        <pc:sldMkLst>
          <pc:docMk/>
          <pc:sldMk cId="3454337424" sldId="511"/>
        </pc:sldMkLst>
        <pc:spChg chg="mod ord">
          <ac:chgData name="Taylor DeClerck" userId="ea52d73d-3a55-43b7-a1c5-51454cb5a937" providerId="ADAL" clId="{2ECD069D-36FD-491D-8CE1-59DAE2E8237B}" dt="2023-10-10T22:08:46.906" v="6111" actId="1076"/>
          <ac:spMkLst>
            <pc:docMk/>
            <pc:sldMk cId="3454337424" sldId="511"/>
            <ac:spMk id="5" creationId="{EE571ACC-28C5-FB25-3FF5-9F1C0D3A3381}"/>
          </ac:spMkLst>
        </pc:spChg>
        <pc:spChg chg="mod ord">
          <ac:chgData name="Taylor DeClerck" userId="ea52d73d-3a55-43b7-a1c5-51454cb5a937" providerId="ADAL" clId="{2ECD069D-36FD-491D-8CE1-59DAE2E8237B}" dt="2023-10-10T22:08:22.233" v="6105" actId="255"/>
          <ac:spMkLst>
            <pc:docMk/>
            <pc:sldMk cId="3454337424" sldId="511"/>
            <ac:spMk id="6" creationId="{F2EF8D09-F334-A2B9-3291-55F4335956E8}"/>
          </ac:spMkLst>
        </pc:spChg>
        <pc:spChg chg="add del">
          <ac:chgData name="Taylor DeClerck" userId="ea52d73d-3a55-43b7-a1c5-51454cb5a937" providerId="ADAL" clId="{2ECD069D-36FD-491D-8CE1-59DAE2E8237B}" dt="2023-10-10T22:07:33.288" v="6091" actId="700"/>
          <ac:spMkLst>
            <pc:docMk/>
            <pc:sldMk cId="3454337424" sldId="511"/>
            <ac:spMk id="9" creationId="{8CA23D3E-3C6F-32E7-2688-F2FB6800CDAC}"/>
          </ac:spMkLst>
        </pc:spChg>
        <pc:picChg chg="mod">
          <ac:chgData name="Taylor DeClerck" userId="ea52d73d-3a55-43b7-a1c5-51454cb5a937" providerId="ADAL" clId="{2ECD069D-36FD-491D-8CE1-59DAE2E8237B}" dt="2023-10-10T22:08:54.730" v="6113" actId="1036"/>
          <ac:picMkLst>
            <pc:docMk/>
            <pc:sldMk cId="3454337424" sldId="511"/>
            <ac:picMk id="8" creationId="{0806B0FB-BD6C-BEAA-53E0-EDECBFA22D18}"/>
          </ac:picMkLst>
        </pc:picChg>
      </pc:sldChg>
      <pc:sldChg chg="modSp mod">
        <pc:chgData name="Taylor DeClerck" userId="ea52d73d-3a55-43b7-a1c5-51454cb5a937" providerId="ADAL" clId="{2ECD069D-36FD-491D-8CE1-59DAE2E8237B}" dt="2023-10-10T21:38:27.595" v="6083" actId="403"/>
        <pc:sldMkLst>
          <pc:docMk/>
          <pc:sldMk cId="0" sldId="512"/>
        </pc:sldMkLst>
        <pc:spChg chg="mod">
          <ac:chgData name="Taylor DeClerck" userId="ea52d73d-3a55-43b7-a1c5-51454cb5a937" providerId="ADAL" clId="{2ECD069D-36FD-491D-8CE1-59DAE2E8237B}" dt="2023-10-10T21:38:27.595" v="6083" actId="403"/>
          <ac:spMkLst>
            <pc:docMk/>
            <pc:sldMk cId="0" sldId="512"/>
            <ac:spMk id="2" creationId="{00000000-0000-0000-0000-000000000000}"/>
          </ac:spMkLst>
        </pc:spChg>
        <pc:spChg chg="mod">
          <ac:chgData name="Taylor DeClerck" userId="ea52d73d-3a55-43b7-a1c5-51454cb5a937" providerId="ADAL" clId="{2ECD069D-36FD-491D-8CE1-59DAE2E8237B}" dt="2023-10-10T21:38:27.595" v="6083" actId="403"/>
          <ac:spMkLst>
            <pc:docMk/>
            <pc:sldMk cId="0" sldId="512"/>
            <ac:spMk id="3" creationId="{00000000-0000-0000-0000-000000000000}"/>
          </ac:spMkLst>
        </pc:spChg>
        <pc:spChg chg="mod">
          <ac:chgData name="Taylor DeClerck" userId="ea52d73d-3a55-43b7-a1c5-51454cb5a937" providerId="ADAL" clId="{2ECD069D-36FD-491D-8CE1-59DAE2E8237B}" dt="2023-10-10T21:38:27.595" v="6083" actId="403"/>
          <ac:spMkLst>
            <pc:docMk/>
            <pc:sldMk cId="0" sldId="512"/>
            <ac:spMk id="4" creationId="{00000000-0000-0000-0000-000000000000}"/>
          </ac:spMkLst>
        </pc:spChg>
        <pc:spChg chg="mod">
          <ac:chgData name="Taylor DeClerck" userId="ea52d73d-3a55-43b7-a1c5-51454cb5a937" providerId="ADAL" clId="{2ECD069D-36FD-491D-8CE1-59DAE2E8237B}" dt="2023-10-10T21:38:27.595" v="6083" actId="403"/>
          <ac:spMkLst>
            <pc:docMk/>
            <pc:sldMk cId="0" sldId="512"/>
            <ac:spMk id="5" creationId="{00000000-0000-0000-0000-000000000000}"/>
          </ac:spMkLst>
        </pc:spChg>
        <pc:spChg chg="mod">
          <ac:chgData name="Taylor DeClerck" userId="ea52d73d-3a55-43b7-a1c5-51454cb5a937" providerId="ADAL" clId="{2ECD069D-36FD-491D-8CE1-59DAE2E8237B}" dt="2023-10-10T21:38:27.595" v="6083" actId="403"/>
          <ac:spMkLst>
            <pc:docMk/>
            <pc:sldMk cId="0" sldId="512"/>
            <ac:spMk id="7" creationId="{00000000-0000-0000-0000-000000000000}"/>
          </ac:spMkLst>
        </pc:spChg>
        <pc:spChg chg="mod">
          <ac:chgData name="Taylor DeClerck" userId="ea52d73d-3a55-43b7-a1c5-51454cb5a937" providerId="ADAL" clId="{2ECD069D-36FD-491D-8CE1-59DAE2E8237B}" dt="2023-10-10T21:38:27.595" v="6083" actId="403"/>
          <ac:spMkLst>
            <pc:docMk/>
            <pc:sldMk cId="0" sldId="512"/>
            <ac:spMk id="8" creationId="{00000000-0000-0000-0000-000000000000}"/>
          </ac:spMkLst>
        </pc:spChg>
        <pc:spChg chg="mod">
          <ac:chgData name="Taylor DeClerck" userId="ea52d73d-3a55-43b7-a1c5-51454cb5a937" providerId="ADAL" clId="{2ECD069D-36FD-491D-8CE1-59DAE2E8237B}" dt="2023-10-10T21:38:27.595" v="6083" actId="403"/>
          <ac:spMkLst>
            <pc:docMk/>
            <pc:sldMk cId="0" sldId="512"/>
            <ac:spMk id="9" creationId="{00000000-0000-0000-0000-000000000000}"/>
          </ac:spMkLst>
        </pc:spChg>
        <pc:spChg chg="mod">
          <ac:chgData name="Taylor DeClerck" userId="ea52d73d-3a55-43b7-a1c5-51454cb5a937" providerId="ADAL" clId="{2ECD069D-36FD-491D-8CE1-59DAE2E8237B}" dt="2023-10-10T21:38:27.595" v="6083" actId="403"/>
          <ac:spMkLst>
            <pc:docMk/>
            <pc:sldMk cId="0" sldId="512"/>
            <ac:spMk id="11" creationId="{00000000-0000-0000-0000-000000000000}"/>
          </ac:spMkLst>
        </pc:spChg>
        <pc:spChg chg="mod">
          <ac:chgData name="Taylor DeClerck" userId="ea52d73d-3a55-43b7-a1c5-51454cb5a937" providerId="ADAL" clId="{2ECD069D-36FD-491D-8CE1-59DAE2E8237B}" dt="2023-10-10T21:38:27.595" v="6083" actId="403"/>
          <ac:spMkLst>
            <pc:docMk/>
            <pc:sldMk cId="0" sldId="512"/>
            <ac:spMk id="12" creationId="{00000000-0000-0000-0000-000000000000}"/>
          </ac:spMkLst>
        </pc:spChg>
        <pc:spChg chg="mod">
          <ac:chgData name="Taylor DeClerck" userId="ea52d73d-3a55-43b7-a1c5-51454cb5a937" providerId="ADAL" clId="{2ECD069D-36FD-491D-8CE1-59DAE2E8237B}" dt="2023-10-10T21:38:27.595" v="6083" actId="403"/>
          <ac:spMkLst>
            <pc:docMk/>
            <pc:sldMk cId="0" sldId="512"/>
            <ac:spMk id="13" creationId="{00000000-0000-0000-0000-000000000000}"/>
          </ac:spMkLst>
        </pc:spChg>
        <pc:spChg chg="mod">
          <ac:chgData name="Taylor DeClerck" userId="ea52d73d-3a55-43b7-a1c5-51454cb5a937" providerId="ADAL" clId="{2ECD069D-36FD-491D-8CE1-59DAE2E8237B}" dt="2023-10-10T21:38:27.595" v="6083" actId="403"/>
          <ac:spMkLst>
            <pc:docMk/>
            <pc:sldMk cId="0" sldId="512"/>
            <ac:spMk id="15" creationId="{00000000-0000-0000-0000-000000000000}"/>
          </ac:spMkLst>
        </pc:spChg>
        <pc:spChg chg="mod">
          <ac:chgData name="Taylor DeClerck" userId="ea52d73d-3a55-43b7-a1c5-51454cb5a937" providerId="ADAL" clId="{2ECD069D-36FD-491D-8CE1-59DAE2E8237B}" dt="2023-10-10T21:38:27.595" v="6083" actId="403"/>
          <ac:spMkLst>
            <pc:docMk/>
            <pc:sldMk cId="0" sldId="512"/>
            <ac:spMk id="16" creationId="{00000000-0000-0000-0000-000000000000}"/>
          </ac:spMkLst>
        </pc:spChg>
        <pc:spChg chg="mod">
          <ac:chgData name="Taylor DeClerck" userId="ea52d73d-3a55-43b7-a1c5-51454cb5a937" providerId="ADAL" clId="{2ECD069D-36FD-491D-8CE1-59DAE2E8237B}" dt="2023-10-10T21:38:27.595" v="6083" actId="403"/>
          <ac:spMkLst>
            <pc:docMk/>
            <pc:sldMk cId="0" sldId="512"/>
            <ac:spMk id="17" creationId="{00000000-0000-0000-0000-000000000000}"/>
          </ac:spMkLst>
        </pc:spChg>
        <pc:spChg chg="mod">
          <ac:chgData name="Taylor DeClerck" userId="ea52d73d-3a55-43b7-a1c5-51454cb5a937" providerId="ADAL" clId="{2ECD069D-36FD-491D-8CE1-59DAE2E8237B}" dt="2023-10-10T21:38:27.595" v="6083" actId="403"/>
          <ac:spMkLst>
            <pc:docMk/>
            <pc:sldMk cId="0" sldId="512"/>
            <ac:spMk id="19" creationId="{00000000-0000-0000-0000-000000000000}"/>
          </ac:spMkLst>
        </pc:spChg>
        <pc:spChg chg="mod">
          <ac:chgData name="Taylor DeClerck" userId="ea52d73d-3a55-43b7-a1c5-51454cb5a937" providerId="ADAL" clId="{2ECD069D-36FD-491D-8CE1-59DAE2E8237B}" dt="2023-10-10T21:38:27.595" v="6083" actId="403"/>
          <ac:spMkLst>
            <pc:docMk/>
            <pc:sldMk cId="0" sldId="512"/>
            <ac:spMk id="20" creationId="{00000000-0000-0000-0000-000000000000}"/>
          </ac:spMkLst>
        </pc:spChg>
        <pc:spChg chg="mod">
          <ac:chgData name="Taylor DeClerck" userId="ea52d73d-3a55-43b7-a1c5-51454cb5a937" providerId="ADAL" clId="{2ECD069D-36FD-491D-8CE1-59DAE2E8237B}" dt="2023-10-10T21:38:27.595" v="6083" actId="403"/>
          <ac:spMkLst>
            <pc:docMk/>
            <pc:sldMk cId="0" sldId="512"/>
            <ac:spMk id="21" creationId="{00000000-0000-0000-0000-000000000000}"/>
          </ac:spMkLst>
        </pc:spChg>
        <pc:spChg chg="mod">
          <ac:chgData name="Taylor DeClerck" userId="ea52d73d-3a55-43b7-a1c5-51454cb5a937" providerId="ADAL" clId="{2ECD069D-36FD-491D-8CE1-59DAE2E8237B}" dt="2023-10-10T21:38:27.595" v="6083" actId="403"/>
          <ac:spMkLst>
            <pc:docMk/>
            <pc:sldMk cId="0" sldId="512"/>
            <ac:spMk id="23" creationId="{00000000-0000-0000-0000-000000000000}"/>
          </ac:spMkLst>
        </pc:spChg>
        <pc:spChg chg="mod">
          <ac:chgData name="Taylor DeClerck" userId="ea52d73d-3a55-43b7-a1c5-51454cb5a937" providerId="ADAL" clId="{2ECD069D-36FD-491D-8CE1-59DAE2E8237B}" dt="2023-10-10T21:38:27.595" v="6083" actId="403"/>
          <ac:spMkLst>
            <pc:docMk/>
            <pc:sldMk cId="0" sldId="512"/>
            <ac:spMk id="24" creationId="{00000000-0000-0000-0000-000000000000}"/>
          </ac:spMkLst>
        </pc:spChg>
        <pc:spChg chg="mod">
          <ac:chgData name="Taylor DeClerck" userId="ea52d73d-3a55-43b7-a1c5-51454cb5a937" providerId="ADAL" clId="{2ECD069D-36FD-491D-8CE1-59DAE2E8237B}" dt="2023-10-10T21:38:27.595" v="6083" actId="403"/>
          <ac:spMkLst>
            <pc:docMk/>
            <pc:sldMk cId="0" sldId="512"/>
            <ac:spMk id="25" creationId="{00000000-0000-0000-0000-000000000000}"/>
          </ac:spMkLst>
        </pc:spChg>
        <pc:spChg chg="mod">
          <ac:chgData name="Taylor DeClerck" userId="ea52d73d-3a55-43b7-a1c5-51454cb5a937" providerId="ADAL" clId="{2ECD069D-36FD-491D-8CE1-59DAE2E8237B}" dt="2023-10-10T21:38:27.595" v="6083" actId="403"/>
          <ac:spMkLst>
            <pc:docMk/>
            <pc:sldMk cId="0" sldId="512"/>
            <ac:spMk id="27" creationId="{00000000-0000-0000-0000-000000000000}"/>
          </ac:spMkLst>
        </pc:spChg>
        <pc:spChg chg="mod">
          <ac:chgData name="Taylor DeClerck" userId="ea52d73d-3a55-43b7-a1c5-51454cb5a937" providerId="ADAL" clId="{2ECD069D-36FD-491D-8CE1-59DAE2E8237B}" dt="2023-10-10T21:38:27.595" v="6083" actId="403"/>
          <ac:spMkLst>
            <pc:docMk/>
            <pc:sldMk cId="0" sldId="512"/>
            <ac:spMk id="28" creationId="{00000000-0000-0000-0000-000000000000}"/>
          </ac:spMkLst>
        </pc:spChg>
        <pc:spChg chg="mod">
          <ac:chgData name="Taylor DeClerck" userId="ea52d73d-3a55-43b7-a1c5-51454cb5a937" providerId="ADAL" clId="{2ECD069D-36FD-491D-8CE1-59DAE2E8237B}" dt="2023-10-10T21:38:27.595" v="6083" actId="403"/>
          <ac:spMkLst>
            <pc:docMk/>
            <pc:sldMk cId="0" sldId="512"/>
            <ac:spMk id="29" creationId="{00000000-0000-0000-0000-000000000000}"/>
          </ac:spMkLst>
        </pc:spChg>
        <pc:spChg chg="mod">
          <ac:chgData name="Taylor DeClerck" userId="ea52d73d-3a55-43b7-a1c5-51454cb5a937" providerId="ADAL" clId="{2ECD069D-36FD-491D-8CE1-59DAE2E8237B}" dt="2023-10-10T21:38:27.595" v="6083" actId="403"/>
          <ac:spMkLst>
            <pc:docMk/>
            <pc:sldMk cId="0" sldId="512"/>
            <ac:spMk id="31" creationId="{00000000-0000-0000-0000-000000000000}"/>
          </ac:spMkLst>
        </pc:spChg>
        <pc:spChg chg="mod">
          <ac:chgData name="Taylor DeClerck" userId="ea52d73d-3a55-43b7-a1c5-51454cb5a937" providerId="ADAL" clId="{2ECD069D-36FD-491D-8CE1-59DAE2E8237B}" dt="2023-10-10T21:38:27.595" v="6083" actId="403"/>
          <ac:spMkLst>
            <pc:docMk/>
            <pc:sldMk cId="0" sldId="512"/>
            <ac:spMk id="32" creationId="{00000000-0000-0000-0000-000000000000}"/>
          </ac:spMkLst>
        </pc:spChg>
        <pc:spChg chg="mod">
          <ac:chgData name="Taylor DeClerck" userId="ea52d73d-3a55-43b7-a1c5-51454cb5a937" providerId="ADAL" clId="{2ECD069D-36FD-491D-8CE1-59DAE2E8237B}" dt="2023-10-10T21:38:27.595" v="6083" actId="403"/>
          <ac:spMkLst>
            <pc:docMk/>
            <pc:sldMk cId="0" sldId="512"/>
            <ac:spMk id="33" creationId="{00000000-0000-0000-0000-000000000000}"/>
          </ac:spMkLst>
        </pc:spChg>
        <pc:spChg chg="mod">
          <ac:chgData name="Taylor DeClerck" userId="ea52d73d-3a55-43b7-a1c5-51454cb5a937" providerId="ADAL" clId="{2ECD069D-36FD-491D-8CE1-59DAE2E8237B}" dt="2023-10-10T21:38:27.595" v="6083" actId="403"/>
          <ac:spMkLst>
            <pc:docMk/>
            <pc:sldMk cId="0" sldId="512"/>
            <ac:spMk id="35" creationId="{00000000-0000-0000-0000-000000000000}"/>
          </ac:spMkLst>
        </pc:spChg>
        <pc:spChg chg="mod">
          <ac:chgData name="Taylor DeClerck" userId="ea52d73d-3a55-43b7-a1c5-51454cb5a937" providerId="ADAL" clId="{2ECD069D-36FD-491D-8CE1-59DAE2E8237B}" dt="2023-10-10T21:38:27.595" v="6083" actId="403"/>
          <ac:spMkLst>
            <pc:docMk/>
            <pc:sldMk cId="0" sldId="512"/>
            <ac:spMk id="36" creationId="{00000000-0000-0000-0000-000000000000}"/>
          </ac:spMkLst>
        </pc:spChg>
        <pc:spChg chg="mod">
          <ac:chgData name="Taylor DeClerck" userId="ea52d73d-3a55-43b7-a1c5-51454cb5a937" providerId="ADAL" clId="{2ECD069D-36FD-491D-8CE1-59DAE2E8237B}" dt="2023-10-10T21:38:27.595" v="6083" actId="403"/>
          <ac:spMkLst>
            <pc:docMk/>
            <pc:sldMk cId="0" sldId="512"/>
            <ac:spMk id="37" creationId="{00000000-0000-0000-0000-000000000000}"/>
          </ac:spMkLst>
        </pc:spChg>
        <pc:spChg chg="mod">
          <ac:chgData name="Taylor DeClerck" userId="ea52d73d-3a55-43b7-a1c5-51454cb5a937" providerId="ADAL" clId="{2ECD069D-36FD-491D-8CE1-59DAE2E8237B}" dt="2023-10-10T21:38:27.595" v="6083" actId="403"/>
          <ac:spMkLst>
            <pc:docMk/>
            <pc:sldMk cId="0" sldId="512"/>
            <ac:spMk id="39" creationId="{00000000-0000-0000-0000-000000000000}"/>
          </ac:spMkLst>
        </pc:spChg>
        <pc:spChg chg="mod">
          <ac:chgData name="Taylor DeClerck" userId="ea52d73d-3a55-43b7-a1c5-51454cb5a937" providerId="ADAL" clId="{2ECD069D-36FD-491D-8CE1-59DAE2E8237B}" dt="2023-10-10T21:38:27.595" v="6083" actId="403"/>
          <ac:spMkLst>
            <pc:docMk/>
            <pc:sldMk cId="0" sldId="512"/>
            <ac:spMk id="40" creationId="{00000000-0000-0000-0000-000000000000}"/>
          </ac:spMkLst>
        </pc:spChg>
        <pc:spChg chg="mod">
          <ac:chgData name="Taylor DeClerck" userId="ea52d73d-3a55-43b7-a1c5-51454cb5a937" providerId="ADAL" clId="{2ECD069D-36FD-491D-8CE1-59DAE2E8237B}" dt="2023-10-10T21:38:27.595" v="6083" actId="403"/>
          <ac:spMkLst>
            <pc:docMk/>
            <pc:sldMk cId="0" sldId="512"/>
            <ac:spMk id="41" creationId="{00000000-0000-0000-0000-000000000000}"/>
          </ac:spMkLst>
        </pc:spChg>
        <pc:spChg chg="mod">
          <ac:chgData name="Taylor DeClerck" userId="ea52d73d-3a55-43b7-a1c5-51454cb5a937" providerId="ADAL" clId="{2ECD069D-36FD-491D-8CE1-59DAE2E8237B}" dt="2023-10-10T21:38:27.595" v="6083" actId="403"/>
          <ac:spMkLst>
            <pc:docMk/>
            <pc:sldMk cId="0" sldId="512"/>
            <ac:spMk id="43" creationId="{00000000-0000-0000-0000-000000000000}"/>
          </ac:spMkLst>
        </pc:spChg>
        <pc:spChg chg="mod">
          <ac:chgData name="Taylor DeClerck" userId="ea52d73d-3a55-43b7-a1c5-51454cb5a937" providerId="ADAL" clId="{2ECD069D-36FD-491D-8CE1-59DAE2E8237B}" dt="2023-10-10T21:38:27.595" v="6083" actId="403"/>
          <ac:spMkLst>
            <pc:docMk/>
            <pc:sldMk cId="0" sldId="512"/>
            <ac:spMk id="44" creationId="{00000000-0000-0000-0000-000000000000}"/>
          </ac:spMkLst>
        </pc:spChg>
        <pc:spChg chg="mod">
          <ac:chgData name="Taylor DeClerck" userId="ea52d73d-3a55-43b7-a1c5-51454cb5a937" providerId="ADAL" clId="{2ECD069D-36FD-491D-8CE1-59DAE2E8237B}" dt="2023-10-10T21:38:27.595" v="6083" actId="403"/>
          <ac:spMkLst>
            <pc:docMk/>
            <pc:sldMk cId="0" sldId="512"/>
            <ac:spMk id="45" creationId="{00000000-0000-0000-0000-000000000000}"/>
          </ac:spMkLst>
        </pc:spChg>
      </pc:sldChg>
      <pc:sldChg chg="modNotesTx">
        <pc:chgData name="Taylor DeClerck" userId="ea52d73d-3a55-43b7-a1c5-51454cb5a937" providerId="ADAL" clId="{2ECD069D-36FD-491D-8CE1-59DAE2E8237B}" dt="2023-09-18T20:38:59.252" v="145"/>
        <pc:sldMkLst>
          <pc:docMk/>
          <pc:sldMk cId="199685220" sldId="520"/>
        </pc:sldMkLst>
      </pc:sldChg>
      <pc:sldChg chg="modNotesTx">
        <pc:chgData name="Taylor DeClerck" userId="ea52d73d-3a55-43b7-a1c5-51454cb5a937" providerId="ADAL" clId="{2ECD069D-36FD-491D-8CE1-59DAE2E8237B}" dt="2023-09-18T20:39:41.178" v="164"/>
        <pc:sldMkLst>
          <pc:docMk/>
          <pc:sldMk cId="3743176235" sldId="521"/>
        </pc:sldMkLst>
      </pc:sldChg>
      <pc:sldChg chg="modNotesTx">
        <pc:chgData name="Taylor DeClerck" userId="ea52d73d-3a55-43b7-a1c5-51454cb5a937" providerId="ADAL" clId="{2ECD069D-36FD-491D-8CE1-59DAE2E8237B}" dt="2023-09-18T20:39:22.455" v="156"/>
        <pc:sldMkLst>
          <pc:docMk/>
          <pc:sldMk cId="1127647107" sldId="522"/>
        </pc:sldMkLst>
      </pc:sldChg>
      <pc:sldChg chg="modNotesTx">
        <pc:chgData name="Taylor DeClerck" userId="ea52d73d-3a55-43b7-a1c5-51454cb5a937" providerId="ADAL" clId="{2ECD069D-36FD-491D-8CE1-59DAE2E8237B}" dt="2023-10-06T15:29:15.026" v="4950" actId="20577"/>
        <pc:sldMkLst>
          <pc:docMk/>
          <pc:sldMk cId="2979977947" sldId="523"/>
        </pc:sldMkLst>
      </pc:sldChg>
      <pc:sldChg chg="modSp mod">
        <pc:chgData name="Taylor DeClerck" userId="ea52d73d-3a55-43b7-a1c5-51454cb5a937" providerId="ADAL" clId="{2ECD069D-36FD-491D-8CE1-59DAE2E8237B}" dt="2023-10-10T21:38:58.682" v="6086" actId="1076"/>
        <pc:sldMkLst>
          <pc:docMk/>
          <pc:sldMk cId="4085354994" sldId="525"/>
        </pc:sldMkLst>
        <pc:spChg chg="mod">
          <ac:chgData name="Taylor DeClerck" userId="ea52d73d-3a55-43b7-a1c5-51454cb5a937" providerId="ADAL" clId="{2ECD069D-36FD-491D-8CE1-59DAE2E8237B}" dt="2023-10-10T21:38:58.682" v="6086" actId="1076"/>
          <ac:spMkLst>
            <pc:docMk/>
            <pc:sldMk cId="4085354994" sldId="525"/>
            <ac:spMk id="4" creationId="{37261DA3-73D3-FF26-4D57-55238CACC089}"/>
          </ac:spMkLst>
        </pc:spChg>
        <pc:spChg chg="mod">
          <ac:chgData name="Taylor DeClerck" userId="ea52d73d-3a55-43b7-a1c5-51454cb5a937" providerId="ADAL" clId="{2ECD069D-36FD-491D-8CE1-59DAE2E8237B}" dt="2023-10-10T21:38:54.107" v="6085" actId="14100"/>
          <ac:spMkLst>
            <pc:docMk/>
            <pc:sldMk cId="4085354994" sldId="525"/>
            <ac:spMk id="5" creationId="{6D21FFD0-D6FA-89C3-A266-1512EDC0F401}"/>
          </ac:spMkLst>
        </pc:spChg>
      </pc:sldChg>
      <pc:sldChg chg="modNotesTx">
        <pc:chgData name="Taylor DeClerck" userId="ea52d73d-3a55-43b7-a1c5-51454cb5a937" providerId="ADAL" clId="{2ECD069D-36FD-491D-8CE1-59DAE2E8237B}" dt="2023-09-18T20:37:21.318" v="120" actId="20577"/>
        <pc:sldMkLst>
          <pc:docMk/>
          <pc:sldMk cId="1686930158" sldId="527"/>
        </pc:sldMkLst>
      </pc:sldChg>
      <pc:sldChg chg="modNotesTx">
        <pc:chgData name="Taylor DeClerck" userId="ea52d73d-3a55-43b7-a1c5-51454cb5a937" providerId="ADAL" clId="{2ECD069D-36FD-491D-8CE1-59DAE2E8237B}" dt="2023-10-06T15:43:39.454" v="5881" actId="20577"/>
        <pc:sldMkLst>
          <pc:docMk/>
          <pc:sldMk cId="1799732507" sldId="528"/>
        </pc:sldMkLst>
      </pc:sldChg>
      <pc:sldChg chg="modSp del mod modNotesTx">
        <pc:chgData name="Taylor DeClerck" userId="ea52d73d-3a55-43b7-a1c5-51454cb5a937" providerId="ADAL" clId="{2ECD069D-36FD-491D-8CE1-59DAE2E8237B}" dt="2023-10-06T13:58:56.016" v="1931" actId="47"/>
        <pc:sldMkLst>
          <pc:docMk/>
          <pc:sldMk cId="3167213489" sldId="530"/>
        </pc:sldMkLst>
        <pc:spChg chg="mod">
          <ac:chgData name="Taylor DeClerck" userId="ea52d73d-3a55-43b7-a1c5-51454cb5a937" providerId="ADAL" clId="{2ECD069D-36FD-491D-8CE1-59DAE2E8237B}" dt="2023-10-06T13:58:41.815" v="1925" actId="21"/>
          <ac:spMkLst>
            <pc:docMk/>
            <pc:sldMk cId="3167213489" sldId="530"/>
            <ac:spMk id="316" creationId="{00000000-0000-0000-0000-000000000000}"/>
          </ac:spMkLst>
        </pc:spChg>
      </pc:sldChg>
      <pc:sldChg chg="addSp delSp modSp mod">
        <pc:chgData name="Taylor DeClerck" userId="ea52d73d-3a55-43b7-a1c5-51454cb5a937" providerId="ADAL" clId="{2ECD069D-36FD-491D-8CE1-59DAE2E8237B}" dt="2023-10-10T21:34:32.902" v="6075" actId="6549"/>
        <pc:sldMkLst>
          <pc:docMk/>
          <pc:sldMk cId="3767422072" sldId="531"/>
        </pc:sldMkLst>
        <pc:spChg chg="del">
          <ac:chgData name="Taylor DeClerck" userId="ea52d73d-3a55-43b7-a1c5-51454cb5a937" providerId="ADAL" clId="{2ECD069D-36FD-491D-8CE1-59DAE2E8237B}" dt="2023-10-10T21:26:33.347" v="5894" actId="21"/>
          <ac:spMkLst>
            <pc:docMk/>
            <pc:sldMk cId="3767422072" sldId="531"/>
            <ac:spMk id="2" creationId="{3B214BA3-7C3A-53D9-8C10-6417C64A2F8C}"/>
          </ac:spMkLst>
        </pc:spChg>
        <pc:spChg chg="mod">
          <ac:chgData name="Taylor DeClerck" userId="ea52d73d-3a55-43b7-a1c5-51454cb5a937" providerId="ADAL" clId="{2ECD069D-36FD-491D-8CE1-59DAE2E8237B}" dt="2023-10-10T21:29:18.193" v="5920" actId="20577"/>
          <ac:spMkLst>
            <pc:docMk/>
            <pc:sldMk cId="3767422072" sldId="531"/>
            <ac:spMk id="3" creationId="{FFE74B94-ED12-D082-5115-81DBF847FF7C}"/>
          </ac:spMkLst>
        </pc:spChg>
        <pc:spChg chg="add del mod">
          <ac:chgData name="Taylor DeClerck" userId="ea52d73d-3a55-43b7-a1c5-51454cb5a937" providerId="ADAL" clId="{2ECD069D-36FD-491D-8CE1-59DAE2E8237B}" dt="2023-10-10T21:26:52.826" v="5900" actId="478"/>
          <ac:spMkLst>
            <pc:docMk/>
            <pc:sldMk cId="3767422072" sldId="531"/>
            <ac:spMk id="6" creationId="{2B1ED85E-93FD-4343-B729-02774776818D}"/>
          </ac:spMkLst>
        </pc:spChg>
        <pc:spChg chg="add mod">
          <ac:chgData name="Taylor DeClerck" userId="ea52d73d-3a55-43b7-a1c5-51454cb5a937" providerId="ADAL" clId="{2ECD069D-36FD-491D-8CE1-59DAE2E8237B}" dt="2023-10-10T21:34:32.902" v="6075" actId="6549"/>
          <ac:spMkLst>
            <pc:docMk/>
            <pc:sldMk cId="3767422072" sldId="531"/>
            <ac:spMk id="7" creationId="{7C83AC20-39BE-4A73-B2B4-A8E3A9F32B5C}"/>
          </ac:spMkLst>
        </pc:spChg>
      </pc:sldChg>
      <pc:sldChg chg="addSp delSp modSp new mod modClrScheme chgLayout modNotesTx">
        <pc:chgData name="Taylor DeClerck" userId="ea52d73d-3a55-43b7-a1c5-51454cb5a937" providerId="ADAL" clId="{2ECD069D-36FD-491D-8CE1-59DAE2E8237B}" dt="2023-10-06T15:38:58.890" v="5763" actId="20577"/>
        <pc:sldMkLst>
          <pc:docMk/>
          <pc:sldMk cId="2829228760" sldId="533"/>
        </pc:sldMkLst>
        <pc:spChg chg="del">
          <ac:chgData name="Taylor DeClerck" userId="ea52d73d-3a55-43b7-a1c5-51454cb5a937" providerId="ADAL" clId="{2ECD069D-36FD-491D-8CE1-59DAE2E8237B}" dt="2023-09-18T20:35:08.893" v="76" actId="478"/>
          <ac:spMkLst>
            <pc:docMk/>
            <pc:sldMk cId="2829228760" sldId="533"/>
            <ac:spMk id="2" creationId="{215B5DCA-B7C1-416F-A9DE-73BDA28A546F}"/>
          </ac:spMkLst>
        </pc:spChg>
        <pc:spChg chg="mod ord">
          <ac:chgData name="Taylor DeClerck" userId="ea52d73d-3a55-43b7-a1c5-51454cb5a937" providerId="ADAL" clId="{2ECD069D-36FD-491D-8CE1-59DAE2E8237B}" dt="2023-10-03T14:38:36.638" v="641" actId="20577"/>
          <ac:spMkLst>
            <pc:docMk/>
            <pc:sldMk cId="2829228760" sldId="533"/>
            <ac:spMk id="3" creationId="{5D390613-226B-4C3C-BE04-A4A12747C431}"/>
          </ac:spMkLst>
        </pc:spChg>
        <pc:spChg chg="del mod ord">
          <ac:chgData name="Taylor DeClerck" userId="ea52d73d-3a55-43b7-a1c5-51454cb5a937" providerId="ADAL" clId="{2ECD069D-36FD-491D-8CE1-59DAE2E8237B}" dt="2023-09-18T20:41:30.981" v="168" actId="700"/>
          <ac:spMkLst>
            <pc:docMk/>
            <pc:sldMk cId="2829228760" sldId="533"/>
            <ac:spMk id="4" creationId="{9D0B3CC9-1041-4A0C-A0E6-F4F821A10AA1}"/>
          </ac:spMkLst>
        </pc:spChg>
        <pc:spChg chg="add mod ord">
          <ac:chgData name="Taylor DeClerck" userId="ea52d73d-3a55-43b7-a1c5-51454cb5a937" providerId="ADAL" clId="{2ECD069D-36FD-491D-8CE1-59DAE2E8237B}" dt="2023-09-18T20:58:30.176" v="606" actId="20577"/>
          <ac:spMkLst>
            <pc:docMk/>
            <pc:sldMk cId="2829228760" sldId="533"/>
            <ac:spMk id="5" creationId="{91166A3B-EDE5-46F6-838E-1E3617B1B649}"/>
          </ac:spMkLst>
        </pc:spChg>
        <pc:spChg chg="add mod ord">
          <ac:chgData name="Taylor DeClerck" userId="ea52d73d-3a55-43b7-a1c5-51454cb5a937" providerId="ADAL" clId="{2ECD069D-36FD-491D-8CE1-59DAE2E8237B}" dt="2023-09-18T20:41:30.981" v="168" actId="700"/>
          <ac:spMkLst>
            <pc:docMk/>
            <pc:sldMk cId="2829228760" sldId="533"/>
            <ac:spMk id="6" creationId="{D87FFC19-8291-4C53-B65F-E52B66BE390E}"/>
          </ac:spMkLst>
        </pc:spChg>
      </pc:sldChg>
      <pc:sldChg chg="addSp delSp modSp new mod modClrScheme chgLayout">
        <pc:chgData name="Taylor DeClerck" userId="ea52d73d-3a55-43b7-a1c5-51454cb5a937" providerId="ADAL" clId="{2ECD069D-36FD-491D-8CE1-59DAE2E8237B}" dt="2023-10-10T21:37:15.874" v="6079"/>
        <pc:sldMkLst>
          <pc:docMk/>
          <pc:sldMk cId="1713316678" sldId="534"/>
        </pc:sldMkLst>
        <pc:spChg chg="del">
          <ac:chgData name="Taylor DeClerck" userId="ea52d73d-3a55-43b7-a1c5-51454cb5a937" providerId="ADAL" clId="{2ECD069D-36FD-491D-8CE1-59DAE2E8237B}" dt="2023-10-03T20:04:46.428" v="657" actId="700"/>
          <ac:spMkLst>
            <pc:docMk/>
            <pc:sldMk cId="1713316678" sldId="534"/>
            <ac:spMk id="2" creationId="{FB27CB53-81D4-41F2-A2AC-3B2FDA6FE54F}"/>
          </ac:spMkLst>
        </pc:spChg>
        <pc:spChg chg="add del mod">
          <ac:chgData name="Taylor DeClerck" userId="ea52d73d-3a55-43b7-a1c5-51454cb5a937" providerId="ADAL" clId="{2ECD069D-36FD-491D-8CE1-59DAE2E8237B}" dt="2023-10-10T21:37:15.874" v="6079"/>
          <ac:spMkLst>
            <pc:docMk/>
            <pc:sldMk cId="1713316678" sldId="534"/>
            <ac:spMk id="4" creationId="{BFBAE025-EAF5-4206-9E38-D27AEE1CCE19}"/>
          </ac:spMkLst>
        </pc:spChg>
        <pc:spChg chg="add mod ord">
          <ac:chgData name="Taylor DeClerck" userId="ea52d73d-3a55-43b7-a1c5-51454cb5a937" providerId="ADAL" clId="{2ECD069D-36FD-491D-8CE1-59DAE2E8237B}" dt="2023-10-03T20:07:06.082" v="666" actId="700"/>
          <ac:spMkLst>
            <pc:docMk/>
            <pc:sldMk cId="1713316678" sldId="534"/>
            <ac:spMk id="8" creationId="{E1844672-6C66-4CE9-A863-886C4E34A181}"/>
          </ac:spMkLst>
        </pc:spChg>
        <pc:graphicFrameChg chg="add del mod">
          <ac:chgData name="Taylor DeClerck" userId="ea52d73d-3a55-43b7-a1c5-51454cb5a937" providerId="ADAL" clId="{2ECD069D-36FD-491D-8CE1-59DAE2E8237B}" dt="2023-10-03T20:05:49.612" v="659" actId="478"/>
          <ac:graphicFrameMkLst>
            <pc:docMk/>
            <pc:sldMk cId="1713316678" sldId="534"/>
            <ac:graphicFrameMk id="3" creationId="{A23D4BDA-3239-492A-BC15-F1274348033A}"/>
          </ac:graphicFrameMkLst>
        </pc:graphicFrameChg>
        <pc:picChg chg="add del mod">
          <ac:chgData name="Taylor DeClerck" userId="ea52d73d-3a55-43b7-a1c5-51454cb5a937" providerId="ADAL" clId="{2ECD069D-36FD-491D-8CE1-59DAE2E8237B}" dt="2023-10-03T20:06:54.520" v="661" actId="478"/>
          <ac:picMkLst>
            <pc:docMk/>
            <pc:sldMk cId="1713316678" sldId="534"/>
            <ac:picMk id="5" creationId="{F504D130-6400-4230-874D-9E23748C82C8}"/>
          </ac:picMkLst>
        </pc:picChg>
        <pc:picChg chg="add mod">
          <ac:chgData name="Taylor DeClerck" userId="ea52d73d-3a55-43b7-a1c5-51454cb5a937" providerId="ADAL" clId="{2ECD069D-36FD-491D-8CE1-59DAE2E8237B}" dt="2023-10-03T20:07:25.804" v="669" actId="1076"/>
          <ac:picMkLst>
            <pc:docMk/>
            <pc:sldMk cId="1713316678" sldId="534"/>
            <ac:picMk id="7" creationId="{CC9BFAF8-1921-4E48-ABC5-CC9B7684CA55}"/>
          </ac:picMkLst>
        </pc:picChg>
      </pc:sldChg>
      <pc:sldChg chg="modSp add mod ord modNotesTx">
        <pc:chgData name="Taylor DeClerck" userId="ea52d73d-3a55-43b7-a1c5-51454cb5a937" providerId="ADAL" clId="{2ECD069D-36FD-491D-8CE1-59DAE2E8237B}" dt="2023-10-06T14:03:49.602" v="2662" actId="20577"/>
        <pc:sldMkLst>
          <pc:docMk/>
          <pc:sldMk cId="33186813" sldId="535"/>
        </pc:sldMkLst>
        <pc:spChg chg="mod">
          <ac:chgData name="Taylor DeClerck" userId="ea52d73d-3a55-43b7-a1c5-51454cb5a937" providerId="ADAL" clId="{2ECD069D-36FD-491D-8CE1-59DAE2E8237B}" dt="2023-10-06T13:58:52.849" v="1930" actId="1076"/>
          <ac:spMkLst>
            <pc:docMk/>
            <pc:sldMk cId="33186813" sldId="535"/>
            <ac:spMk id="3" creationId="{CC8BBABA-BC9F-4D20-AB74-CAA9DADA96DD}"/>
          </ac:spMkLst>
        </pc:spChg>
        <pc:spChg chg="mod">
          <ac:chgData name="Taylor DeClerck" userId="ea52d73d-3a55-43b7-a1c5-51454cb5a937" providerId="ADAL" clId="{2ECD069D-36FD-491D-8CE1-59DAE2E8237B}" dt="2023-10-06T13:59:52.019" v="1949" actId="948"/>
          <ac:spMkLst>
            <pc:docMk/>
            <pc:sldMk cId="33186813" sldId="535"/>
            <ac:spMk id="4" creationId="{FB834E10-E864-4298-A1A5-846646838668}"/>
          </ac:spMkLst>
        </pc:spChg>
      </pc:sldChg>
      <pc:sldChg chg="modSp add mod modNotesTx">
        <pc:chgData name="Taylor DeClerck" userId="ea52d73d-3a55-43b7-a1c5-51454cb5a937" providerId="ADAL" clId="{2ECD069D-36FD-491D-8CE1-59DAE2E8237B}" dt="2023-10-06T15:15:12.975" v="3022" actId="20577"/>
        <pc:sldMkLst>
          <pc:docMk/>
          <pc:sldMk cId="3428801950" sldId="536"/>
        </pc:sldMkLst>
        <pc:spChg chg="mod">
          <ac:chgData name="Taylor DeClerck" userId="ea52d73d-3a55-43b7-a1c5-51454cb5a937" providerId="ADAL" clId="{2ECD069D-36FD-491D-8CE1-59DAE2E8237B}" dt="2023-10-06T14:00:54.006" v="1980" actId="20577"/>
          <ac:spMkLst>
            <pc:docMk/>
            <pc:sldMk cId="3428801950" sldId="536"/>
            <ac:spMk id="3" creationId="{CC8BBABA-BC9F-4D20-AB74-CAA9DADA96DD}"/>
          </ac:spMkLst>
        </pc:spChg>
        <pc:spChg chg="mod">
          <ac:chgData name="Taylor DeClerck" userId="ea52d73d-3a55-43b7-a1c5-51454cb5a937" providerId="ADAL" clId="{2ECD069D-36FD-491D-8CE1-59DAE2E8237B}" dt="2023-10-06T15:13:49.475" v="2877" actId="20577"/>
          <ac:spMkLst>
            <pc:docMk/>
            <pc:sldMk cId="3428801950" sldId="536"/>
            <ac:spMk id="4" creationId="{FB834E10-E864-4298-A1A5-846646838668}"/>
          </ac:spMkLst>
        </pc:spChg>
      </pc:sldChg>
      <pc:sldChg chg="addSp modSp new mod">
        <pc:chgData name="Taylor DeClerck" userId="ea52d73d-3a55-43b7-a1c5-51454cb5a937" providerId="ADAL" clId="{2ECD069D-36FD-491D-8CE1-59DAE2E8237B}" dt="2023-10-10T21:06:02.911" v="5890" actId="1076"/>
        <pc:sldMkLst>
          <pc:docMk/>
          <pc:sldMk cId="2413410264" sldId="537"/>
        </pc:sldMkLst>
        <pc:picChg chg="add mod">
          <ac:chgData name="Taylor DeClerck" userId="ea52d73d-3a55-43b7-a1c5-51454cb5a937" providerId="ADAL" clId="{2ECD069D-36FD-491D-8CE1-59DAE2E8237B}" dt="2023-10-10T21:06:02.911" v="5890" actId="1076"/>
          <ac:picMkLst>
            <pc:docMk/>
            <pc:sldMk cId="2413410264" sldId="537"/>
            <ac:picMk id="4" creationId="{063246D0-D6B8-4C82-B67A-3B10727F5E4A}"/>
          </ac:picMkLst>
        </pc:picChg>
      </pc:sldChg>
      <pc:sldChg chg="new del">
        <pc:chgData name="Taylor DeClerck" userId="ea52d73d-3a55-43b7-a1c5-51454cb5a937" providerId="ADAL" clId="{2ECD069D-36FD-491D-8CE1-59DAE2E8237B}" dt="2023-10-10T21:36:54.653" v="6077" actId="680"/>
        <pc:sldMkLst>
          <pc:docMk/>
          <pc:sldMk cId="3697725330" sldId="538"/>
        </pc:sldMkLst>
      </pc:sldChg>
    </pc:docChg>
  </pc:docChgLst>
  <pc:docChgLst>
    <pc:chgData name="Shawn Rogers" userId="S::srogers@nycourts.gov::f2e9e0d5-179d-43f6-96d7-fe46ce8fc8eb" providerId="AD" clId="Web-{C1772FBC-0BCC-ACE3-3744-DC0973A22140}"/>
    <pc:docChg chg="modSld">
      <pc:chgData name="Shawn Rogers" userId="S::srogers@nycourts.gov::f2e9e0d5-179d-43f6-96d7-fe46ce8fc8eb" providerId="AD" clId="Web-{C1772FBC-0BCC-ACE3-3744-DC0973A22140}" dt="2023-09-28T17:48:12.587" v="329"/>
      <pc:docMkLst>
        <pc:docMk/>
      </pc:docMkLst>
      <pc:sldChg chg="modNotes">
        <pc:chgData name="Shawn Rogers" userId="S::srogers@nycourts.gov::f2e9e0d5-179d-43f6-96d7-fe46ce8fc8eb" providerId="AD" clId="Web-{C1772FBC-0BCC-ACE3-3744-DC0973A22140}" dt="2023-09-28T16:16:38.825" v="8"/>
        <pc:sldMkLst>
          <pc:docMk/>
          <pc:sldMk cId="1990048699" sldId="264"/>
        </pc:sldMkLst>
      </pc:sldChg>
      <pc:sldChg chg="modNotes">
        <pc:chgData name="Shawn Rogers" userId="S::srogers@nycourts.gov::f2e9e0d5-179d-43f6-96d7-fe46ce8fc8eb" providerId="AD" clId="Web-{C1772FBC-0BCC-ACE3-3744-DC0973A22140}" dt="2023-09-28T17:48:12.587" v="329"/>
        <pc:sldMkLst>
          <pc:docMk/>
          <pc:sldMk cId="76796675" sldId="306"/>
        </pc:sldMkLst>
      </pc:sldChg>
      <pc:sldChg chg="modNotes">
        <pc:chgData name="Shawn Rogers" userId="S::srogers@nycourts.gov::f2e9e0d5-179d-43f6-96d7-fe46ce8fc8eb" providerId="AD" clId="Web-{C1772FBC-0BCC-ACE3-3744-DC0973A22140}" dt="2023-09-28T17:02:50.724" v="261"/>
        <pc:sldMkLst>
          <pc:docMk/>
          <pc:sldMk cId="100288237" sldId="308"/>
        </pc:sldMkLst>
      </pc:sldChg>
      <pc:sldChg chg="modNotes">
        <pc:chgData name="Shawn Rogers" userId="S::srogers@nycourts.gov::f2e9e0d5-179d-43f6-96d7-fe46ce8fc8eb" providerId="AD" clId="Web-{C1772FBC-0BCC-ACE3-3744-DC0973A22140}" dt="2023-09-28T16:19:05.218" v="72"/>
        <pc:sldMkLst>
          <pc:docMk/>
          <pc:sldMk cId="2463578283" sldId="313"/>
        </pc:sldMkLst>
      </pc:sldChg>
      <pc:sldChg chg="modNotes">
        <pc:chgData name="Shawn Rogers" userId="S::srogers@nycourts.gov::f2e9e0d5-179d-43f6-96d7-fe46ce8fc8eb" providerId="AD" clId="Web-{C1772FBC-0BCC-ACE3-3744-DC0973A22140}" dt="2023-09-28T17:07:26.043" v="265"/>
        <pc:sldMkLst>
          <pc:docMk/>
          <pc:sldMk cId="1447112982" sldId="314"/>
        </pc:sldMkLst>
      </pc:sldChg>
      <pc:sldChg chg="modNotes">
        <pc:chgData name="Shawn Rogers" userId="S::srogers@nycourts.gov::f2e9e0d5-179d-43f6-96d7-fe46ce8fc8eb" providerId="AD" clId="Web-{C1772FBC-0BCC-ACE3-3744-DC0973A22140}" dt="2023-09-28T16:19:26.859" v="84"/>
        <pc:sldMkLst>
          <pc:docMk/>
          <pc:sldMk cId="4123293685" sldId="319"/>
        </pc:sldMkLst>
      </pc:sldChg>
      <pc:sldChg chg="modNotes">
        <pc:chgData name="Shawn Rogers" userId="S::srogers@nycourts.gov::f2e9e0d5-179d-43f6-96d7-fe46ce8fc8eb" providerId="AD" clId="Web-{C1772FBC-0BCC-ACE3-3744-DC0973A22140}" dt="2023-09-28T16:19:12.375" v="76"/>
        <pc:sldMkLst>
          <pc:docMk/>
          <pc:sldMk cId="750809564" sldId="321"/>
        </pc:sldMkLst>
      </pc:sldChg>
      <pc:sldChg chg="modNotes">
        <pc:chgData name="Shawn Rogers" userId="S::srogers@nycourts.gov::f2e9e0d5-179d-43f6-96d7-fe46ce8fc8eb" providerId="AD" clId="Web-{C1772FBC-0BCC-ACE3-3744-DC0973A22140}" dt="2023-09-28T16:18:21.108" v="57"/>
        <pc:sldMkLst>
          <pc:docMk/>
          <pc:sldMk cId="3820632574" sldId="340"/>
        </pc:sldMkLst>
      </pc:sldChg>
      <pc:sldChg chg="modNotes">
        <pc:chgData name="Shawn Rogers" userId="S::srogers@nycourts.gov::f2e9e0d5-179d-43f6-96d7-fe46ce8fc8eb" providerId="AD" clId="Web-{C1772FBC-0BCC-ACE3-3744-DC0973A22140}" dt="2023-09-28T16:21:22.361" v="120"/>
        <pc:sldMkLst>
          <pc:docMk/>
          <pc:sldMk cId="0" sldId="512"/>
        </pc:sldMkLst>
      </pc:sldChg>
      <pc:sldChg chg="modNotes">
        <pc:chgData name="Shawn Rogers" userId="S::srogers@nycourts.gov::f2e9e0d5-179d-43f6-96d7-fe46ce8fc8eb" providerId="AD" clId="Web-{C1772FBC-0BCC-ACE3-3744-DC0973A22140}" dt="2023-09-28T16:20:41.470" v="90"/>
        <pc:sldMkLst>
          <pc:docMk/>
          <pc:sldMk cId="607434565" sldId="513"/>
        </pc:sldMkLst>
      </pc:sldChg>
      <pc:sldChg chg="modNotes">
        <pc:chgData name="Shawn Rogers" userId="S::srogers@nycourts.gov::f2e9e0d5-179d-43f6-96d7-fe46ce8fc8eb" providerId="AD" clId="Web-{C1772FBC-0BCC-ACE3-3744-DC0973A22140}" dt="2023-09-28T16:21:01.486" v="99"/>
        <pc:sldMkLst>
          <pc:docMk/>
          <pc:sldMk cId="3389904230" sldId="517"/>
        </pc:sldMkLst>
      </pc:sldChg>
      <pc:sldChg chg="modNotes">
        <pc:chgData name="Shawn Rogers" userId="S::srogers@nycourts.gov::f2e9e0d5-179d-43f6-96d7-fe46ce8fc8eb" providerId="AD" clId="Web-{C1772FBC-0BCC-ACE3-3744-DC0973A22140}" dt="2023-09-28T17:37:17.358" v="327"/>
        <pc:sldMkLst>
          <pc:docMk/>
          <pc:sldMk cId="2490772642" sldId="518"/>
        </pc:sldMkLst>
      </pc:sldChg>
      <pc:sldChg chg="modNotes">
        <pc:chgData name="Shawn Rogers" userId="S::srogers@nycourts.gov::f2e9e0d5-179d-43f6-96d7-fe46ce8fc8eb" providerId="AD" clId="Web-{C1772FBC-0BCC-ACE3-3744-DC0973A22140}" dt="2023-09-28T16:21:09.205" v="106"/>
        <pc:sldMkLst>
          <pc:docMk/>
          <pc:sldMk cId="3178334941" sldId="519"/>
        </pc:sldMkLst>
      </pc:sldChg>
      <pc:sldChg chg="modNotes">
        <pc:chgData name="Shawn Rogers" userId="S::srogers@nycourts.gov::f2e9e0d5-179d-43f6-96d7-fe46ce8fc8eb" providerId="AD" clId="Web-{C1772FBC-0BCC-ACE3-3744-DC0973A22140}" dt="2023-09-28T16:21:34.565" v="123"/>
        <pc:sldMkLst>
          <pc:docMk/>
          <pc:sldMk cId="4085354994" sldId="525"/>
        </pc:sldMkLst>
      </pc:sldChg>
      <pc:sldChg chg="modNotes">
        <pc:chgData name="Shawn Rogers" userId="S::srogers@nycourts.gov::f2e9e0d5-179d-43f6-96d7-fe46ce8fc8eb" providerId="AD" clId="Web-{C1772FBC-0BCC-ACE3-3744-DC0973A22140}" dt="2023-09-28T16:21:39.455" v="124"/>
        <pc:sldMkLst>
          <pc:docMk/>
          <pc:sldMk cId="3767422072" sldId="531"/>
        </pc:sldMkLst>
      </pc:sldChg>
      <pc:sldChg chg="modNotes">
        <pc:chgData name="Shawn Rogers" userId="S::srogers@nycourts.gov::f2e9e0d5-179d-43f6-96d7-fe46ce8fc8eb" providerId="AD" clId="Web-{C1772FBC-0BCC-ACE3-3744-DC0973A22140}" dt="2023-09-28T16:55:17.696" v="127"/>
        <pc:sldMkLst>
          <pc:docMk/>
          <pc:sldMk cId="2777689432" sldId="532"/>
        </pc:sldMkLst>
      </pc:sldChg>
    </pc:docChg>
  </pc:docChgLst>
  <pc:docChgLst>
    <pc:chgData name="Sheila E.McCarthy" userId="S::semccart@nycourts.gov::f07d2d70-31c9-42f7-90a7-d44a5e779aac" providerId="AD" clId="Web-{099537B5-C01E-3BCB-4C7F-D336C561ABC3}"/>
    <pc:docChg chg="modSld">
      <pc:chgData name="Sheila E.McCarthy" userId="S::semccart@nycourts.gov::f07d2d70-31c9-42f7-90a7-d44a5e779aac" providerId="AD" clId="Web-{099537B5-C01E-3BCB-4C7F-D336C561ABC3}" dt="2023-09-13T17:33:42.798" v="3"/>
      <pc:docMkLst>
        <pc:docMk/>
      </pc:docMkLst>
      <pc:sldChg chg="modNotes">
        <pc:chgData name="Sheila E.McCarthy" userId="S::semccart@nycourts.gov::f07d2d70-31c9-42f7-90a7-d44a5e779aac" providerId="AD" clId="Web-{099537B5-C01E-3BCB-4C7F-D336C561ABC3}" dt="2023-09-13T17:32:38.813" v="0"/>
        <pc:sldMkLst>
          <pc:docMk/>
          <pc:sldMk cId="0" sldId="344"/>
        </pc:sldMkLst>
      </pc:sldChg>
      <pc:sldChg chg="modNotes">
        <pc:chgData name="Sheila E.McCarthy" userId="S::semccart@nycourts.gov::f07d2d70-31c9-42f7-90a7-d44a5e779aac" providerId="AD" clId="Web-{099537B5-C01E-3BCB-4C7F-D336C561ABC3}" dt="2023-09-13T17:33:14.251" v="1"/>
        <pc:sldMkLst>
          <pc:docMk/>
          <pc:sldMk cId="3454337424" sldId="511"/>
        </pc:sldMkLst>
      </pc:sldChg>
      <pc:sldChg chg="modNotes">
        <pc:chgData name="Sheila E.McCarthy" userId="S::semccart@nycourts.gov::f07d2d70-31c9-42f7-90a7-d44a5e779aac" providerId="AD" clId="Web-{099537B5-C01E-3BCB-4C7F-D336C561ABC3}" dt="2023-09-13T17:33:42.798" v="3"/>
        <pc:sldMkLst>
          <pc:docMk/>
          <pc:sldMk cId="4085354994" sldId="525"/>
        </pc:sldMkLst>
      </pc:sldChg>
      <pc:sldChg chg="modNotes">
        <pc:chgData name="Sheila E.McCarthy" userId="S::semccart@nycourts.gov::f07d2d70-31c9-42f7-90a7-d44a5e779aac" providerId="AD" clId="Web-{099537B5-C01E-3BCB-4C7F-D336C561ABC3}" dt="2023-09-13T17:33:20.314" v="2"/>
        <pc:sldMkLst>
          <pc:docMk/>
          <pc:sldMk cId="3167213489" sldId="530"/>
        </pc:sldMkLst>
      </pc:sldChg>
    </pc:docChg>
  </pc:docChgLst>
  <pc:docChgLst>
    <pc:chgData name="Shawn Rogers" userId="f2e9e0d5-179d-43f6-96d7-fe46ce8fc8eb" providerId="ADAL" clId="{9C77D40C-A905-C44F-96CC-06751B622539}"/>
    <pc:docChg chg="undo custSel addSld delSld modSld">
      <pc:chgData name="Shawn Rogers" userId="f2e9e0d5-179d-43f6-96d7-fe46ce8fc8eb" providerId="ADAL" clId="{9C77D40C-A905-C44F-96CC-06751B622539}" dt="2023-10-11T00:38:21.143" v="11018" actId="20577"/>
      <pc:docMkLst>
        <pc:docMk/>
      </pc:docMkLst>
      <pc:sldChg chg="modNotesTx">
        <pc:chgData name="Shawn Rogers" userId="f2e9e0d5-179d-43f6-96d7-fe46ce8fc8eb" providerId="ADAL" clId="{9C77D40C-A905-C44F-96CC-06751B622539}" dt="2023-10-10T21:13:15.585" v="9762" actId="20577"/>
        <pc:sldMkLst>
          <pc:docMk/>
          <pc:sldMk cId="3889757167" sldId="258"/>
        </pc:sldMkLst>
      </pc:sldChg>
      <pc:sldChg chg="modNotesTx">
        <pc:chgData name="Shawn Rogers" userId="f2e9e0d5-179d-43f6-96d7-fe46ce8fc8eb" providerId="ADAL" clId="{9C77D40C-A905-C44F-96CC-06751B622539}" dt="2023-10-07T02:30:58.672" v="2914" actId="20577"/>
        <pc:sldMkLst>
          <pc:docMk/>
          <pc:sldMk cId="1990048699" sldId="264"/>
        </pc:sldMkLst>
      </pc:sldChg>
      <pc:sldChg chg="modNotesTx">
        <pc:chgData name="Shawn Rogers" userId="f2e9e0d5-179d-43f6-96d7-fe46ce8fc8eb" providerId="ADAL" clId="{9C77D40C-A905-C44F-96CC-06751B622539}" dt="2023-10-10T19:18:18.356" v="9615" actId="20577"/>
        <pc:sldMkLst>
          <pc:docMk/>
          <pc:sldMk cId="76796675" sldId="306"/>
        </pc:sldMkLst>
      </pc:sldChg>
      <pc:sldChg chg="modNotesTx">
        <pc:chgData name="Shawn Rogers" userId="f2e9e0d5-179d-43f6-96d7-fe46ce8fc8eb" providerId="ADAL" clId="{9C77D40C-A905-C44F-96CC-06751B622539}" dt="2023-10-07T15:21:32.332" v="3742" actId="5793"/>
        <pc:sldMkLst>
          <pc:docMk/>
          <pc:sldMk cId="100288237" sldId="308"/>
        </pc:sldMkLst>
      </pc:sldChg>
      <pc:sldChg chg="modNotesTx">
        <pc:chgData name="Shawn Rogers" userId="f2e9e0d5-179d-43f6-96d7-fe46ce8fc8eb" providerId="ADAL" clId="{9C77D40C-A905-C44F-96CC-06751B622539}" dt="2023-10-07T15:24:19.750" v="4003" actId="20577"/>
        <pc:sldMkLst>
          <pc:docMk/>
          <pc:sldMk cId="2463578283" sldId="313"/>
        </pc:sldMkLst>
      </pc:sldChg>
      <pc:sldChg chg="modNotesTx">
        <pc:chgData name="Shawn Rogers" userId="f2e9e0d5-179d-43f6-96d7-fe46ce8fc8eb" providerId="ADAL" clId="{9C77D40C-A905-C44F-96CC-06751B622539}" dt="2023-10-07T15:41:58.208" v="5440" actId="20577"/>
        <pc:sldMkLst>
          <pc:docMk/>
          <pc:sldMk cId="1447112982" sldId="314"/>
        </pc:sldMkLst>
      </pc:sldChg>
      <pc:sldChg chg="modNotesTx">
        <pc:chgData name="Shawn Rogers" userId="f2e9e0d5-179d-43f6-96d7-fe46ce8fc8eb" providerId="ADAL" clId="{9C77D40C-A905-C44F-96CC-06751B622539}" dt="2023-10-10T20:01:38.796" v="9691" actId="20577"/>
        <pc:sldMkLst>
          <pc:docMk/>
          <pc:sldMk cId="4123293685" sldId="319"/>
        </pc:sldMkLst>
      </pc:sldChg>
      <pc:sldChg chg="modNotesTx">
        <pc:chgData name="Shawn Rogers" userId="f2e9e0d5-179d-43f6-96d7-fe46ce8fc8eb" providerId="ADAL" clId="{9C77D40C-A905-C44F-96CC-06751B622539}" dt="2023-10-07T15:31:57.258" v="4659" actId="313"/>
        <pc:sldMkLst>
          <pc:docMk/>
          <pc:sldMk cId="750809564" sldId="321"/>
        </pc:sldMkLst>
      </pc:sldChg>
      <pc:sldChg chg="modNotesTx">
        <pc:chgData name="Shawn Rogers" userId="f2e9e0d5-179d-43f6-96d7-fe46ce8fc8eb" providerId="ADAL" clId="{9C77D40C-A905-C44F-96CC-06751B622539}" dt="2023-10-07T15:16:32.054" v="3288" actId="20577"/>
        <pc:sldMkLst>
          <pc:docMk/>
          <pc:sldMk cId="3820632574" sldId="340"/>
        </pc:sldMkLst>
      </pc:sldChg>
      <pc:sldChg chg="modNotesTx">
        <pc:chgData name="Shawn Rogers" userId="f2e9e0d5-179d-43f6-96d7-fe46ce8fc8eb" providerId="ADAL" clId="{9C77D40C-A905-C44F-96CC-06751B622539}" dt="2023-10-07T16:39:14.107" v="9053" actId="20577"/>
        <pc:sldMkLst>
          <pc:docMk/>
          <pc:sldMk cId="0" sldId="512"/>
        </pc:sldMkLst>
      </pc:sldChg>
      <pc:sldChg chg="modNotesTx">
        <pc:chgData name="Shawn Rogers" userId="f2e9e0d5-179d-43f6-96d7-fe46ce8fc8eb" providerId="ADAL" clId="{9C77D40C-A905-C44F-96CC-06751B622539}" dt="2023-10-10T22:05:37.883" v="10161" actId="20577"/>
        <pc:sldMkLst>
          <pc:docMk/>
          <pc:sldMk cId="3389904230" sldId="517"/>
        </pc:sldMkLst>
      </pc:sldChg>
      <pc:sldChg chg="modNotesTx">
        <pc:chgData name="Shawn Rogers" userId="f2e9e0d5-179d-43f6-96d7-fe46ce8fc8eb" providerId="ADAL" clId="{9C77D40C-A905-C44F-96CC-06751B622539}" dt="2023-10-11T00:23:45.970" v="10165" actId="20577"/>
        <pc:sldMkLst>
          <pc:docMk/>
          <pc:sldMk cId="2490772642" sldId="518"/>
        </pc:sldMkLst>
      </pc:sldChg>
      <pc:sldChg chg="modNotesTx">
        <pc:chgData name="Shawn Rogers" userId="f2e9e0d5-179d-43f6-96d7-fe46ce8fc8eb" providerId="ADAL" clId="{9C77D40C-A905-C44F-96CC-06751B622539}" dt="2023-10-10T20:06:08.576" v="9738" actId="20577"/>
        <pc:sldMkLst>
          <pc:docMk/>
          <pc:sldMk cId="3178334941" sldId="519"/>
        </pc:sldMkLst>
      </pc:sldChg>
      <pc:sldChg chg="modSp mod modNotesTx">
        <pc:chgData name="Shawn Rogers" userId="f2e9e0d5-179d-43f6-96d7-fe46ce8fc8eb" providerId="ADAL" clId="{9C77D40C-A905-C44F-96CC-06751B622539}" dt="2023-10-10T19:37:53.549" v="9617" actId="20577"/>
        <pc:sldMkLst>
          <pc:docMk/>
          <pc:sldMk cId="4085354994" sldId="525"/>
        </pc:sldMkLst>
        <pc:spChg chg="mod">
          <ac:chgData name="Shawn Rogers" userId="f2e9e0d5-179d-43f6-96d7-fe46ce8fc8eb" providerId="ADAL" clId="{9C77D40C-A905-C44F-96CC-06751B622539}" dt="2023-10-07T16:40:59.724" v="9054" actId="20577"/>
          <ac:spMkLst>
            <pc:docMk/>
            <pc:sldMk cId="4085354994" sldId="525"/>
            <ac:spMk id="5" creationId="{6D21FFD0-D6FA-89C3-A266-1512EDC0F401}"/>
          </ac:spMkLst>
        </pc:spChg>
      </pc:sldChg>
      <pc:sldChg chg="modSp mod modNotesTx">
        <pc:chgData name="Shawn Rogers" userId="f2e9e0d5-179d-43f6-96d7-fe46ce8fc8eb" providerId="ADAL" clId="{9C77D40C-A905-C44F-96CC-06751B622539}" dt="2023-10-11T00:38:13.942" v="11017" actId="20577"/>
        <pc:sldMkLst>
          <pc:docMk/>
          <pc:sldMk cId="3767422072" sldId="531"/>
        </pc:sldMkLst>
        <pc:spChg chg="mod">
          <ac:chgData name="Shawn Rogers" userId="f2e9e0d5-179d-43f6-96d7-fe46ce8fc8eb" providerId="ADAL" clId="{9C77D40C-A905-C44F-96CC-06751B622539}" dt="2023-10-07T17:01:15.243" v="9310" actId="20577"/>
          <ac:spMkLst>
            <pc:docMk/>
            <pc:sldMk cId="3767422072" sldId="531"/>
            <ac:spMk id="2" creationId="{3B214BA3-7C3A-53D9-8C10-6417C64A2F8C}"/>
          </ac:spMkLst>
        </pc:spChg>
        <pc:spChg chg="mod">
          <ac:chgData name="Shawn Rogers" userId="f2e9e0d5-179d-43f6-96d7-fe46ce8fc8eb" providerId="ADAL" clId="{9C77D40C-A905-C44F-96CC-06751B622539}" dt="2023-10-11T00:34:11.690" v="10635" actId="20577"/>
          <ac:spMkLst>
            <pc:docMk/>
            <pc:sldMk cId="3767422072" sldId="531"/>
            <ac:spMk id="3" creationId="{FFE74B94-ED12-D082-5115-81DBF847FF7C}"/>
          </ac:spMkLst>
        </pc:spChg>
        <pc:spChg chg="mod">
          <ac:chgData name="Shawn Rogers" userId="f2e9e0d5-179d-43f6-96d7-fe46ce8fc8eb" providerId="ADAL" clId="{9C77D40C-A905-C44F-96CC-06751B622539}" dt="2023-10-11T00:37:12.326" v="10989" actId="20577"/>
          <ac:spMkLst>
            <pc:docMk/>
            <pc:sldMk cId="3767422072" sldId="531"/>
            <ac:spMk id="7" creationId="{7C83AC20-39BE-4A73-B2B4-A8E3A9F32B5C}"/>
          </ac:spMkLst>
        </pc:spChg>
      </pc:sldChg>
      <pc:sldChg chg="modNotesTx">
        <pc:chgData name="Shawn Rogers" userId="f2e9e0d5-179d-43f6-96d7-fe46ce8fc8eb" providerId="ADAL" clId="{9C77D40C-A905-C44F-96CC-06751B622539}" dt="2023-10-03T19:34:17.061" v="1189" actId="20577"/>
        <pc:sldMkLst>
          <pc:docMk/>
          <pc:sldMk cId="2777689432" sldId="532"/>
        </pc:sldMkLst>
      </pc:sldChg>
      <pc:sldChg chg="modNotesTx">
        <pc:chgData name="Shawn Rogers" userId="f2e9e0d5-179d-43f6-96d7-fe46ce8fc8eb" providerId="ADAL" clId="{9C77D40C-A905-C44F-96CC-06751B622539}" dt="2023-10-11T00:38:21.143" v="11018" actId="20577"/>
        <pc:sldMkLst>
          <pc:docMk/>
          <pc:sldMk cId="1713316678" sldId="534"/>
        </pc:sldMkLst>
      </pc:sldChg>
      <pc:sldChg chg="new del">
        <pc:chgData name="Shawn Rogers" userId="f2e9e0d5-179d-43f6-96d7-fe46ce8fc8eb" providerId="ADAL" clId="{9C77D40C-A905-C44F-96CC-06751B622539}" dt="2023-10-11T00:28:32.517" v="10493" actId="680"/>
        <pc:sldMkLst>
          <pc:docMk/>
          <pc:sldMk cId="4192143295" sldId="53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E32DDD-DE4C-4EA2-ABEB-73EB0258AC3F}"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68C9E3B1-091E-4B82-AB7A-6EED4EE96EF2}">
      <dgm:prSet phldrT="[Text]" custT="1"/>
      <dgm:spPr>
        <a:xfrm rot="5400000">
          <a:off x="3749352" y="1115597"/>
          <a:ext cx="2421049" cy="2106312"/>
        </a:xfrm>
        <a:prstGeom prst="hexagon">
          <a:avLst>
            <a:gd name="adj" fmla="val 25000"/>
            <a:gd name="vf" fmla="val 115470"/>
          </a:avLst>
        </a:prstGeom>
        <a:solidFill>
          <a:srgbClr val="4F81BD">
            <a:lumMod val="75000"/>
          </a:srgbClr>
        </a:solidFill>
        <a:ln w="25400" cap="flat" cmpd="sng" algn="ctr">
          <a:solidFill>
            <a:sysClr val="window" lastClr="FFFFFF">
              <a:hueOff val="0"/>
              <a:satOff val="0"/>
              <a:lumOff val="0"/>
              <a:alphaOff val="0"/>
            </a:sysClr>
          </a:solidFill>
          <a:prstDash val="solid"/>
        </a:ln>
        <a:effectLst/>
      </dgm:spPr>
      <dgm:t>
        <a:bodyPr/>
        <a:lstStyle/>
        <a:p>
          <a:pPr>
            <a:buNone/>
          </a:pPr>
          <a:r>
            <a:rPr lang="en-US" sz="2800">
              <a:solidFill>
                <a:sysClr val="windowText" lastClr="000000"/>
              </a:solidFill>
              <a:latin typeface="Glacial Indifference" panose="020B0604020202020204" charset="0"/>
              <a:ea typeface="+mn-ea"/>
              <a:cs typeface="+mn-cs"/>
            </a:rPr>
            <a:t>Social</a:t>
          </a:r>
          <a:endParaRPr lang="en-US" sz="2000">
            <a:solidFill>
              <a:sysClr val="windowText" lastClr="000000"/>
            </a:solidFill>
            <a:latin typeface="Glacial Indifference" panose="020B0604020202020204" charset="0"/>
            <a:ea typeface="+mn-ea"/>
            <a:cs typeface="+mn-cs"/>
          </a:endParaRPr>
        </a:p>
      </dgm:t>
    </dgm:pt>
    <dgm:pt modelId="{70B181EA-CF8A-47B8-A244-C9D9A3E9D414}" type="parTrans" cxnId="{7F334124-F8AA-4F4B-BCF7-BD2792D8091B}">
      <dgm:prSet/>
      <dgm:spPr/>
      <dgm:t>
        <a:bodyPr/>
        <a:lstStyle/>
        <a:p>
          <a:endParaRPr lang="en-US"/>
        </a:p>
      </dgm:t>
    </dgm:pt>
    <dgm:pt modelId="{DD6335E5-53A0-4364-83B0-32402D03B230}" type="sibTrans" cxnId="{7F334124-F8AA-4F4B-BCF7-BD2792D8091B}">
      <dgm:prSet custT="1"/>
      <dgm:spPr>
        <a:xfrm rot="5400000">
          <a:off x="1411471" y="1142616"/>
          <a:ext cx="2421049" cy="2106312"/>
        </a:xfrm>
        <a:prstGeom prst="hexagon">
          <a:avLst>
            <a:gd name="adj" fmla="val 25000"/>
            <a:gd name="vf" fmla="val 115470"/>
          </a:avLst>
        </a:prstGeom>
        <a:solidFill>
          <a:srgbClr val="FFC000"/>
        </a:solidFill>
        <a:ln w="25400" cap="flat" cmpd="sng" algn="ctr">
          <a:solidFill>
            <a:sysClr val="window" lastClr="FFFFFF">
              <a:hueOff val="0"/>
              <a:satOff val="0"/>
              <a:lumOff val="0"/>
              <a:alphaOff val="0"/>
            </a:sysClr>
          </a:solidFill>
          <a:prstDash val="solid"/>
        </a:ln>
        <a:effectLst/>
      </dgm:spPr>
      <dgm:t>
        <a:bodyPr/>
        <a:lstStyle/>
        <a:p>
          <a:pPr>
            <a:buNone/>
          </a:pPr>
          <a:r>
            <a:rPr lang="en-US" sz="2800">
              <a:solidFill>
                <a:sysClr val="windowText" lastClr="000000"/>
              </a:solidFill>
              <a:latin typeface="Glacial Indifference" panose="020B0604020202020204" charset="0"/>
              <a:ea typeface="+mn-ea"/>
              <a:cs typeface="+mn-cs"/>
            </a:rPr>
            <a:t>Personal</a:t>
          </a:r>
          <a:endParaRPr lang="en-US" sz="2000">
            <a:solidFill>
              <a:sysClr val="windowText" lastClr="000000"/>
            </a:solidFill>
            <a:latin typeface="Glacial Indifference" panose="020B0604020202020204" charset="0"/>
            <a:ea typeface="+mn-ea"/>
            <a:cs typeface="+mn-cs"/>
          </a:endParaRPr>
        </a:p>
      </dgm:t>
    </dgm:pt>
    <dgm:pt modelId="{D5D863E4-62C8-44F8-A088-F95EC745DF39}">
      <dgm:prSet phldrT="[Text]" custT="1"/>
      <dgm:spPr>
        <a:xfrm rot="5400000">
          <a:off x="2466146" y="3243384"/>
          <a:ext cx="2421049" cy="2106312"/>
        </a:xfrm>
        <a:prstGeom prst="hexagon">
          <a:avLst>
            <a:gd name="adj" fmla="val 25000"/>
            <a:gd name="vf" fmla="val 115470"/>
          </a:avLst>
        </a:prstGeom>
        <a:solidFill>
          <a:srgbClr val="9BBB59">
            <a:lumMod val="75000"/>
          </a:srgbClr>
        </a:solidFill>
        <a:ln w="25400" cap="flat" cmpd="sng" algn="ctr">
          <a:solidFill>
            <a:sysClr val="window" lastClr="FFFFFF">
              <a:hueOff val="0"/>
              <a:satOff val="0"/>
              <a:lumOff val="0"/>
              <a:alphaOff val="0"/>
            </a:sysClr>
          </a:solidFill>
          <a:prstDash val="solid"/>
        </a:ln>
        <a:effectLst/>
      </dgm:spPr>
      <dgm:t>
        <a:bodyPr/>
        <a:lstStyle/>
        <a:p>
          <a:pPr>
            <a:buNone/>
          </a:pPr>
          <a:endParaRPr lang="en-US" sz="2000">
            <a:solidFill>
              <a:sysClr val="windowText" lastClr="000000"/>
            </a:solidFill>
            <a:latin typeface="Glacial Indifference" panose="020B0604020202020204" charset="0"/>
            <a:ea typeface="+mn-ea"/>
            <a:cs typeface="+mn-cs"/>
          </a:endParaRPr>
        </a:p>
        <a:p>
          <a:pPr>
            <a:buNone/>
          </a:pPr>
          <a:r>
            <a:rPr lang="en-US" sz="2000">
              <a:solidFill>
                <a:sysClr val="windowText" lastClr="000000"/>
              </a:solidFill>
              <a:latin typeface="Glacial Indifference" panose="020B0604020202020204" charset="0"/>
              <a:ea typeface="+mn-ea"/>
              <a:cs typeface="+mn-cs"/>
            </a:rPr>
            <a:t>Culture &amp; Community</a:t>
          </a:r>
          <a:r>
            <a:rPr lang="en-US" sz="2400">
              <a:solidFill>
                <a:sysClr val="windowText" lastClr="000000"/>
              </a:solidFill>
              <a:latin typeface="Glacial Indifference" panose="020B0604020202020204" charset="0"/>
              <a:ea typeface="+mn-ea"/>
              <a:cs typeface="+mn-cs"/>
            </a:rPr>
            <a:t> </a:t>
          </a:r>
        </a:p>
        <a:p>
          <a:pPr>
            <a:buNone/>
          </a:pPr>
          <a:r>
            <a:rPr lang="en-US" sz="2800">
              <a:solidFill>
                <a:sysClr val="windowText" lastClr="000000"/>
              </a:solidFill>
              <a:latin typeface="Glacial Indifference" panose="020B0604020202020204" charset="0"/>
              <a:ea typeface="+mn-ea"/>
              <a:cs typeface="+mn-cs"/>
            </a:rPr>
            <a:t>	</a:t>
          </a:r>
        </a:p>
      </dgm:t>
    </dgm:pt>
    <dgm:pt modelId="{193ED32E-35B3-4684-B832-724299095B38}" type="sibTrans" cxnId="{90038DF8-DC91-4659-82C4-D23B35E4B284}">
      <dgm:prSet custT="1"/>
      <dgm:spPr>
        <a:xfrm rot="5400000">
          <a:off x="4819340" y="3237840"/>
          <a:ext cx="2421049" cy="2106312"/>
        </a:xfrm>
        <a:prstGeom prst="hexagon">
          <a:avLst>
            <a:gd name="adj" fmla="val 25000"/>
            <a:gd name="vf" fmla="val 115470"/>
          </a:avLst>
        </a:prstGeom>
        <a:solidFill>
          <a:srgbClr val="C0504D"/>
        </a:solidFill>
        <a:ln w="25400" cap="flat" cmpd="sng" algn="ctr">
          <a:solidFill>
            <a:sysClr val="window" lastClr="FFFFFF">
              <a:hueOff val="0"/>
              <a:satOff val="0"/>
              <a:lumOff val="0"/>
              <a:alphaOff val="0"/>
            </a:sysClr>
          </a:solidFill>
          <a:prstDash val="solid"/>
        </a:ln>
        <a:effectLst/>
      </dgm:spPr>
      <dgm:t>
        <a:bodyPr/>
        <a:lstStyle/>
        <a:p>
          <a:pPr>
            <a:buNone/>
          </a:pPr>
          <a:r>
            <a:rPr lang="en-US" sz="2800">
              <a:solidFill>
                <a:sysClr val="windowText" lastClr="000000"/>
              </a:solidFill>
              <a:latin typeface="Glacial Indifference" panose="020B0604020202020204" charset="0"/>
              <a:ea typeface="+mn-ea"/>
              <a:cs typeface="+mn-cs"/>
            </a:rPr>
            <a:t>Well-Being</a:t>
          </a:r>
          <a:endParaRPr lang="en-US" sz="2000">
            <a:solidFill>
              <a:sysClr val="windowText" lastClr="000000"/>
            </a:solidFill>
            <a:latin typeface="Glacial Indifference" panose="020B0604020202020204" charset="0"/>
            <a:ea typeface="+mn-ea"/>
            <a:cs typeface="+mn-cs"/>
          </a:endParaRPr>
        </a:p>
      </dgm:t>
    </dgm:pt>
    <dgm:pt modelId="{98673DA7-492B-48BE-8AFE-F318DF6120C3}" type="parTrans" cxnId="{90038DF8-DC91-4659-82C4-D23B35E4B284}">
      <dgm:prSet/>
      <dgm:spPr/>
      <dgm:t>
        <a:bodyPr/>
        <a:lstStyle/>
        <a:p>
          <a:endParaRPr lang="en-US"/>
        </a:p>
      </dgm:t>
    </dgm:pt>
    <dgm:pt modelId="{FB806212-3D54-41E7-B596-B86E81942B93}" type="pres">
      <dgm:prSet presAssocID="{89E32DDD-DE4C-4EA2-ABEB-73EB0258AC3F}" presName="Name0" presStyleCnt="0">
        <dgm:presLayoutVars>
          <dgm:chMax/>
          <dgm:chPref/>
          <dgm:dir/>
          <dgm:animLvl val="lvl"/>
        </dgm:presLayoutVars>
      </dgm:prSet>
      <dgm:spPr/>
    </dgm:pt>
    <dgm:pt modelId="{CBB0D72C-65E8-4CE0-8726-650D79E30B11}" type="pres">
      <dgm:prSet presAssocID="{68C9E3B1-091E-4B82-AB7A-6EED4EE96EF2}" presName="composite" presStyleCnt="0"/>
      <dgm:spPr/>
    </dgm:pt>
    <dgm:pt modelId="{852BDD3B-2360-49EA-B65C-6321830EC444}" type="pres">
      <dgm:prSet presAssocID="{68C9E3B1-091E-4B82-AB7A-6EED4EE96EF2}" presName="Parent1" presStyleLbl="node1" presStyleIdx="0" presStyleCnt="4" custLinFactNeighborX="2994" custLinFactNeighborY="-2778">
        <dgm:presLayoutVars>
          <dgm:chMax val="1"/>
          <dgm:chPref val="1"/>
          <dgm:bulletEnabled val="1"/>
        </dgm:presLayoutVars>
      </dgm:prSet>
      <dgm:spPr/>
    </dgm:pt>
    <dgm:pt modelId="{6B07378D-A3BE-46CB-8E0B-1E71150EA2B1}" type="pres">
      <dgm:prSet presAssocID="{68C9E3B1-091E-4B82-AB7A-6EED4EE96EF2}" presName="Childtext1" presStyleLbl="revTx" presStyleIdx="0" presStyleCnt="2">
        <dgm:presLayoutVars>
          <dgm:chMax val="0"/>
          <dgm:chPref val="0"/>
          <dgm:bulletEnabled val="1"/>
        </dgm:presLayoutVars>
      </dgm:prSet>
      <dgm:spPr>
        <a:xfrm>
          <a:off x="6013886" y="1509695"/>
          <a:ext cx="2701890" cy="1452629"/>
        </a:xfrm>
        <a:prstGeom prst="rect">
          <a:avLst/>
        </a:prstGeom>
        <a:noFill/>
        <a:ln>
          <a:noFill/>
        </a:ln>
        <a:effectLst/>
      </dgm:spPr>
    </dgm:pt>
    <dgm:pt modelId="{D13428E3-C09C-42A9-99BB-C4118D6ACAC2}" type="pres">
      <dgm:prSet presAssocID="{68C9E3B1-091E-4B82-AB7A-6EED4EE96EF2}" presName="BalanceSpacing" presStyleCnt="0"/>
      <dgm:spPr/>
    </dgm:pt>
    <dgm:pt modelId="{FD5452B7-1849-4A4A-81D9-BEB122290703}" type="pres">
      <dgm:prSet presAssocID="{68C9E3B1-091E-4B82-AB7A-6EED4EE96EF2}" presName="BalanceSpacing1" presStyleCnt="0"/>
      <dgm:spPr/>
    </dgm:pt>
    <dgm:pt modelId="{3825D861-90EC-40CE-952A-CC646A50B50F}" type="pres">
      <dgm:prSet presAssocID="{DD6335E5-53A0-4364-83B0-32402D03B230}" presName="Accent1Text" presStyleLbl="node1" presStyleIdx="1" presStyleCnt="4" custLinFactNeighborY="-1662"/>
      <dgm:spPr/>
    </dgm:pt>
    <dgm:pt modelId="{C0D4ED50-9E4C-4A57-A0F7-403DBBEB96C1}" type="pres">
      <dgm:prSet presAssocID="{DD6335E5-53A0-4364-83B0-32402D03B230}" presName="spaceBetweenRectangles" presStyleCnt="0"/>
      <dgm:spPr/>
    </dgm:pt>
    <dgm:pt modelId="{89BE5D2C-398F-46FB-9BE3-B301F5463756}" type="pres">
      <dgm:prSet presAssocID="{D5D863E4-62C8-44F8-A088-F95EC745DF39}" presName="composite" presStyleCnt="0"/>
      <dgm:spPr/>
    </dgm:pt>
    <dgm:pt modelId="{A269E82F-D001-4D23-8C7B-EA6F6FE21BD4}" type="pres">
      <dgm:prSet presAssocID="{D5D863E4-62C8-44F8-A088-F95EC745DF39}" presName="Parent1" presStyleLbl="node1" presStyleIdx="2" presStyleCnt="4" custScaleX="100186" custScaleY="102198" custLinFactNeighborX="-3721" custLinFactNeighborY="229">
        <dgm:presLayoutVars>
          <dgm:chMax val="1"/>
          <dgm:chPref val="1"/>
          <dgm:bulletEnabled val="1"/>
        </dgm:presLayoutVars>
      </dgm:prSet>
      <dgm:spPr/>
    </dgm:pt>
    <dgm:pt modelId="{E53E6818-84D4-404D-A223-FF69742C271C}" type="pres">
      <dgm:prSet presAssocID="{D5D863E4-62C8-44F8-A088-F95EC745DF39}" presName="Childtext1" presStyleLbl="revTx" presStyleIdx="1" presStyleCnt="2">
        <dgm:presLayoutVars>
          <dgm:chMax val="0"/>
          <dgm:chPref val="0"/>
          <dgm:bulletEnabled val="1"/>
        </dgm:presLayoutVars>
      </dgm:prSet>
      <dgm:spPr>
        <a:xfrm>
          <a:off x="0" y="3564682"/>
          <a:ext cx="2614733" cy="1452629"/>
        </a:xfrm>
        <a:prstGeom prst="rect">
          <a:avLst/>
        </a:prstGeom>
        <a:noFill/>
        <a:ln>
          <a:noFill/>
        </a:ln>
        <a:effectLst/>
      </dgm:spPr>
    </dgm:pt>
    <dgm:pt modelId="{F7F80D70-A1DD-4B66-8218-A1966EAB4D9F}" type="pres">
      <dgm:prSet presAssocID="{D5D863E4-62C8-44F8-A088-F95EC745DF39}" presName="BalanceSpacing" presStyleCnt="0"/>
      <dgm:spPr/>
    </dgm:pt>
    <dgm:pt modelId="{76614BE0-E93C-439B-82A7-0F9228A27DBC}" type="pres">
      <dgm:prSet presAssocID="{D5D863E4-62C8-44F8-A088-F95EC745DF39}" presName="BalanceSpacing1" presStyleCnt="0"/>
      <dgm:spPr/>
    </dgm:pt>
    <dgm:pt modelId="{59CD894B-1E7A-4F41-8C4C-5055C6DB70FD}" type="pres">
      <dgm:prSet presAssocID="{193ED32E-35B3-4684-B832-724299095B38}" presName="Accent1Text" presStyleLbl="node1" presStyleIdx="3" presStyleCnt="4"/>
      <dgm:spPr/>
    </dgm:pt>
  </dgm:ptLst>
  <dgm:cxnLst>
    <dgm:cxn modelId="{7F334124-F8AA-4F4B-BCF7-BD2792D8091B}" srcId="{89E32DDD-DE4C-4EA2-ABEB-73EB0258AC3F}" destId="{68C9E3B1-091E-4B82-AB7A-6EED4EE96EF2}" srcOrd="0" destOrd="0" parTransId="{70B181EA-CF8A-47B8-A244-C9D9A3E9D414}" sibTransId="{DD6335E5-53A0-4364-83B0-32402D03B230}"/>
    <dgm:cxn modelId="{06D11928-18DE-40B3-8C21-C6B8E8F42C7B}" type="presOf" srcId="{193ED32E-35B3-4684-B832-724299095B38}" destId="{59CD894B-1E7A-4F41-8C4C-5055C6DB70FD}" srcOrd="0" destOrd="0" presId="urn:microsoft.com/office/officeart/2008/layout/AlternatingHexagons"/>
    <dgm:cxn modelId="{D5C0E930-97B6-4387-98CE-23E6415B0BA8}" type="presOf" srcId="{D5D863E4-62C8-44F8-A088-F95EC745DF39}" destId="{A269E82F-D001-4D23-8C7B-EA6F6FE21BD4}" srcOrd="0" destOrd="0" presId="urn:microsoft.com/office/officeart/2008/layout/AlternatingHexagons"/>
    <dgm:cxn modelId="{DF18738A-6918-4257-B5F1-724D1A600507}" type="presOf" srcId="{DD6335E5-53A0-4364-83B0-32402D03B230}" destId="{3825D861-90EC-40CE-952A-CC646A50B50F}" srcOrd="0" destOrd="0" presId="urn:microsoft.com/office/officeart/2008/layout/AlternatingHexagons"/>
    <dgm:cxn modelId="{3D9446C8-BAD5-448B-BD5C-09B425FD40EA}" type="presOf" srcId="{89E32DDD-DE4C-4EA2-ABEB-73EB0258AC3F}" destId="{FB806212-3D54-41E7-B596-B86E81942B93}" srcOrd="0" destOrd="0" presId="urn:microsoft.com/office/officeart/2008/layout/AlternatingHexagons"/>
    <dgm:cxn modelId="{A75C69F6-1BCF-4D2A-8EE7-E86B4F5A936A}" type="presOf" srcId="{68C9E3B1-091E-4B82-AB7A-6EED4EE96EF2}" destId="{852BDD3B-2360-49EA-B65C-6321830EC444}" srcOrd="0" destOrd="0" presId="urn:microsoft.com/office/officeart/2008/layout/AlternatingHexagons"/>
    <dgm:cxn modelId="{90038DF8-DC91-4659-82C4-D23B35E4B284}" srcId="{89E32DDD-DE4C-4EA2-ABEB-73EB0258AC3F}" destId="{D5D863E4-62C8-44F8-A088-F95EC745DF39}" srcOrd="1" destOrd="0" parTransId="{98673DA7-492B-48BE-8AFE-F318DF6120C3}" sibTransId="{193ED32E-35B3-4684-B832-724299095B38}"/>
    <dgm:cxn modelId="{6D26F37C-1784-446C-A873-391C5A6367D6}" type="presParOf" srcId="{FB806212-3D54-41E7-B596-B86E81942B93}" destId="{CBB0D72C-65E8-4CE0-8726-650D79E30B11}" srcOrd="0" destOrd="0" presId="urn:microsoft.com/office/officeart/2008/layout/AlternatingHexagons"/>
    <dgm:cxn modelId="{9963DBDC-8781-4641-9F06-AB488241423F}" type="presParOf" srcId="{CBB0D72C-65E8-4CE0-8726-650D79E30B11}" destId="{852BDD3B-2360-49EA-B65C-6321830EC444}" srcOrd="0" destOrd="0" presId="urn:microsoft.com/office/officeart/2008/layout/AlternatingHexagons"/>
    <dgm:cxn modelId="{5A25CF34-053E-4D51-BEC4-5C6181CA211B}" type="presParOf" srcId="{CBB0D72C-65E8-4CE0-8726-650D79E30B11}" destId="{6B07378D-A3BE-46CB-8E0B-1E71150EA2B1}" srcOrd="1" destOrd="0" presId="urn:microsoft.com/office/officeart/2008/layout/AlternatingHexagons"/>
    <dgm:cxn modelId="{58D14E47-BD7D-4DB2-9063-937DF2AB8581}" type="presParOf" srcId="{CBB0D72C-65E8-4CE0-8726-650D79E30B11}" destId="{D13428E3-C09C-42A9-99BB-C4118D6ACAC2}" srcOrd="2" destOrd="0" presId="urn:microsoft.com/office/officeart/2008/layout/AlternatingHexagons"/>
    <dgm:cxn modelId="{F07DFDE1-B4C2-4DFA-AD6B-F172404F4A46}" type="presParOf" srcId="{CBB0D72C-65E8-4CE0-8726-650D79E30B11}" destId="{FD5452B7-1849-4A4A-81D9-BEB122290703}" srcOrd="3" destOrd="0" presId="urn:microsoft.com/office/officeart/2008/layout/AlternatingHexagons"/>
    <dgm:cxn modelId="{1921DFC1-6D98-49CC-BC84-3BD0B664B4DC}" type="presParOf" srcId="{CBB0D72C-65E8-4CE0-8726-650D79E30B11}" destId="{3825D861-90EC-40CE-952A-CC646A50B50F}" srcOrd="4" destOrd="0" presId="urn:microsoft.com/office/officeart/2008/layout/AlternatingHexagons"/>
    <dgm:cxn modelId="{76AEBB94-A7F5-4EA9-AD96-96B1D0303650}" type="presParOf" srcId="{FB806212-3D54-41E7-B596-B86E81942B93}" destId="{C0D4ED50-9E4C-4A57-A0F7-403DBBEB96C1}" srcOrd="1" destOrd="0" presId="urn:microsoft.com/office/officeart/2008/layout/AlternatingHexagons"/>
    <dgm:cxn modelId="{0DD3C16A-D8BE-45B1-B483-1AC9506AAAB5}" type="presParOf" srcId="{FB806212-3D54-41E7-B596-B86E81942B93}" destId="{89BE5D2C-398F-46FB-9BE3-B301F5463756}" srcOrd="2" destOrd="0" presId="urn:microsoft.com/office/officeart/2008/layout/AlternatingHexagons"/>
    <dgm:cxn modelId="{392E7AA5-6D04-43CB-9BB7-439F63C425D2}" type="presParOf" srcId="{89BE5D2C-398F-46FB-9BE3-B301F5463756}" destId="{A269E82F-D001-4D23-8C7B-EA6F6FE21BD4}" srcOrd="0" destOrd="0" presId="urn:microsoft.com/office/officeart/2008/layout/AlternatingHexagons"/>
    <dgm:cxn modelId="{D3502DF1-8B30-49A2-A43C-93B6326F5D2A}" type="presParOf" srcId="{89BE5D2C-398F-46FB-9BE3-B301F5463756}" destId="{E53E6818-84D4-404D-A223-FF69742C271C}" srcOrd="1" destOrd="0" presId="urn:microsoft.com/office/officeart/2008/layout/AlternatingHexagons"/>
    <dgm:cxn modelId="{370338AA-2DB0-4450-80E5-0153555993F6}" type="presParOf" srcId="{89BE5D2C-398F-46FB-9BE3-B301F5463756}" destId="{F7F80D70-A1DD-4B66-8218-A1966EAB4D9F}" srcOrd="2" destOrd="0" presId="urn:microsoft.com/office/officeart/2008/layout/AlternatingHexagons"/>
    <dgm:cxn modelId="{885453C3-1FA0-48A1-A58C-05E3C6F23BE9}" type="presParOf" srcId="{89BE5D2C-398F-46FB-9BE3-B301F5463756}" destId="{76614BE0-E93C-439B-82A7-0F9228A27DBC}" srcOrd="3" destOrd="0" presId="urn:microsoft.com/office/officeart/2008/layout/AlternatingHexagons"/>
    <dgm:cxn modelId="{2FCD039C-F2A9-4671-B9BD-58963F756BC2}" type="presParOf" srcId="{89BE5D2C-398F-46FB-9BE3-B301F5463756}" destId="{59CD894B-1E7A-4F41-8C4C-5055C6DB70FD}"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2BDD3B-2360-49EA-B65C-6321830EC444}">
      <dsp:nvSpPr>
        <dsp:cNvPr id="0" name=""/>
        <dsp:cNvSpPr/>
      </dsp:nvSpPr>
      <dsp:spPr>
        <a:xfrm rot="5400000">
          <a:off x="3780414" y="1000376"/>
          <a:ext cx="2441106" cy="2123762"/>
        </a:xfrm>
        <a:prstGeom prst="hexagon">
          <a:avLst>
            <a:gd name="adj" fmla="val 25000"/>
            <a:gd name="vf" fmla="val 115470"/>
          </a:avLst>
        </a:prstGeom>
        <a:solidFill>
          <a:srgbClr val="4F81BD">
            <a:lumMod val="7500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solidFill>
                <a:sysClr val="windowText" lastClr="000000"/>
              </a:solidFill>
              <a:latin typeface="Glacial Indifference" panose="020B0604020202020204" charset="0"/>
              <a:ea typeface="+mn-ea"/>
              <a:cs typeface="+mn-cs"/>
            </a:rPr>
            <a:t>Social</a:t>
          </a:r>
          <a:endParaRPr lang="en-US" sz="2000" kern="1200">
            <a:solidFill>
              <a:sysClr val="windowText" lastClr="000000"/>
            </a:solidFill>
            <a:latin typeface="Glacial Indifference" panose="020B0604020202020204" charset="0"/>
            <a:ea typeface="+mn-ea"/>
            <a:cs typeface="+mn-cs"/>
          </a:endParaRPr>
        </a:p>
      </dsp:txBody>
      <dsp:txXfrm rot="-5400000">
        <a:off x="4270039" y="1222110"/>
        <a:ext cx="1461856" cy="1680294"/>
      </dsp:txXfrm>
    </dsp:sp>
    <dsp:sp modelId="{6B07378D-A3BE-46CB-8E0B-1E71150EA2B1}">
      <dsp:nvSpPr>
        <dsp:cNvPr id="0" name=""/>
        <dsp:cNvSpPr/>
      </dsp:nvSpPr>
      <dsp:spPr>
        <a:xfrm>
          <a:off x="6063708" y="1397739"/>
          <a:ext cx="2724274" cy="1464663"/>
        </a:xfrm>
        <a:prstGeom prst="rect">
          <a:avLst/>
        </a:prstGeom>
        <a:noFill/>
        <a:ln>
          <a:noFill/>
        </a:ln>
        <a:effectLst/>
      </dsp:spPr>
      <dsp:style>
        <a:lnRef idx="0">
          <a:scrgbClr r="0" g="0" b="0"/>
        </a:lnRef>
        <a:fillRef idx="0">
          <a:scrgbClr r="0" g="0" b="0"/>
        </a:fillRef>
        <a:effectRef idx="0">
          <a:scrgbClr r="0" g="0" b="0"/>
        </a:effectRef>
        <a:fontRef idx="minor"/>
      </dsp:style>
    </dsp:sp>
    <dsp:sp modelId="{3825D861-90EC-40CE-952A-CC646A50B50F}">
      <dsp:nvSpPr>
        <dsp:cNvPr id="0" name=""/>
        <dsp:cNvSpPr/>
      </dsp:nvSpPr>
      <dsp:spPr>
        <a:xfrm rot="5400000">
          <a:off x="1423165" y="1027619"/>
          <a:ext cx="2441106" cy="2123762"/>
        </a:xfrm>
        <a:prstGeom prst="hexagon">
          <a:avLst>
            <a:gd name="adj" fmla="val 25000"/>
            <a:gd name="vf" fmla="val 115470"/>
          </a:avLst>
        </a:prstGeom>
        <a:solidFill>
          <a:srgbClr val="FFC000"/>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a:solidFill>
                <a:sysClr val="windowText" lastClr="000000"/>
              </a:solidFill>
              <a:latin typeface="Glacial Indifference" panose="020B0604020202020204" charset="0"/>
              <a:ea typeface="+mn-ea"/>
              <a:cs typeface="+mn-cs"/>
            </a:rPr>
            <a:t>Personal</a:t>
          </a:r>
          <a:endParaRPr lang="en-US" sz="2000" kern="1200">
            <a:solidFill>
              <a:sysClr val="windowText" lastClr="000000"/>
            </a:solidFill>
            <a:latin typeface="Glacial Indifference" panose="020B0604020202020204" charset="0"/>
            <a:ea typeface="+mn-ea"/>
            <a:cs typeface="+mn-cs"/>
          </a:endParaRPr>
        </a:p>
      </dsp:txBody>
      <dsp:txXfrm rot="-5400000">
        <a:off x="1912790" y="1249353"/>
        <a:ext cx="1461856" cy="1680294"/>
      </dsp:txXfrm>
    </dsp:sp>
    <dsp:sp modelId="{A269E82F-D001-4D23-8C7B-EA6F6FE21BD4}">
      <dsp:nvSpPr>
        <dsp:cNvPr id="0" name=""/>
        <dsp:cNvSpPr/>
      </dsp:nvSpPr>
      <dsp:spPr>
        <a:xfrm rot="5400000">
          <a:off x="2459749" y="3170644"/>
          <a:ext cx="2494761" cy="2127712"/>
        </a:xfrm>
        <a:prstGeom prst="hexagon">
          <a:avLst>
            <a:gd name="adj" fmla="val 25000"/>
            <a:gd name="vf" fmla="val 115470"/>
          </a:avLst>
        </a:prstGeom>
        <a:solidFill>
          <a:srgbClr val="9BBB59">
            <a:lumMod val="7500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a:solidFill>
              <a:sysClr val="windowText" lastClr="000000"/>
            </a:solidFill>
            <a:latin typeface="Glacial Indifference" panose="020B0604020202020204" charset="0"/>
            <a:ea typeface="+mn-ea"/>
            <a:cs typeface="+mn-cs"/>
          </a:endParaRPr>
        </a:p>
        <a:p>
          <a:pPr marL="0" lvl="0" indent="0" algn="ctr" defTabSz="889000">
            <a:lnSpc>
              <a:spcPct val="90000"/>
            </a:lnSpc>
            <a:spcBef>
              <a:spcPct val="0"/>
            </a:spcBef>
            <a:spcAft>
              <a:spcPct val="35000"/>
            </a:spcAft>
            <a:buNone/>
          </a:pPr>
          <a:r>
            <a:rPr lang="en-US" sz="2000" kern="1200">
              <a:solidFill>
                <a:sysClr val="windowText" lastClr="000000"/>
              </a:solidFill>
              <a:latin typeface="Glacial Indifference" panose="020B0604020202020204" charset="0"/>
              <a:ea typeface="+mn-ea"/>
              <a:cs typeface="+mn-cs"/>
            </a:rPr>
            <a:t>Culture &amp; Community</a:t>
          </a:r>
          <a:r>
            <a:rPr lang="en-US" sz="2400" kern="1200">
              <a:solidFill>
                <a:sysClr val="windowText" lastClr="000000"/>
              </a:solidFill>
              <a:latin typeface="Glacial Indifference" panose="020B0604020202020204" charset="0"/>
              <a:ea typeface="+mn-ea"/>
              <a:cs typeface="+mn-cs"/>
            </a:rPr>
            <a:t> </a:t>
          </a:r>
        </a:p>
        <a:p>
          <a:pPr marL="0" lvl="0" indent="0" algn="ctr" defTabSz="889000">
            <a:lnSpc>
              <a:spcPct val="90000"/>
            </a:lnSpc>
            <a:spcBef>
              <a:spcPct val="0"/>
            </a:spcBef>
            <a:spcAft>
              <a:spcPct val="35000"/>
            </a:spcAft>
            <a:buNone/>
          </a:pPr>
          <a:r>
            <a:rPr lang="en-US" sz="2800" kern="1200">
              <a:solidFill>
                <a:sysClr val="windowText" lastClr="000000"/>
              </a:solidFill>
              <a:latin typeface="Glacial Indifference" panose="020B0604020202020204" charset="0"/>
              <a:ea typeface="+mn-ea"/>
              <a:cs typeface="+mn-cs"/>
            </a:rPr>
            <a:t>	</a:t>
          </a:r>
        </a:p>
      </dsp:txBody>
      <dsp:txXfrm rot="-5400000">
        <a:off x="2971805" y="3372326"/>
        <a:ext cx="1470648" cy="1724349"/>
      </dsp:txXfrm>
    </dsp:sp>
    <dsp:sp modelId="{E53E6818-84D4-404D-A223-FF69742C271C}">
      <dsp:nvSpPr>
        <dsp:cNvPr id="0" name=""/>
        <dsp:cNvSpPr/>
      </dsp:nvSpPr>
      <dsp:spPr>
        <a:xfrm>
          <a:off x="0" y="3496578"/>
          <a:ext cx="2636394" cy="1464663"/>
        </a:xfrm>
        <a:prstGeom prst="rect">
          <a:avLst/>
        </a:prstGeom>
        <a:noFill/>
        <a:ln>
          <a:noFill/>
        </a:ln>
        <a:effectLst/>
      </dsp:spPr>
      <dsp:style>
        <a:lnRef idx="0">
          <a:scrgbClr r="0" g="0" b="0"/>
        </a:lnRef>
        <a:fillRef idx="0">
          <a:scrgbClr r="0" g="0" b="0"/>
        </a:fillRef>
        <a:effectRef idx="0">
          <a:scrgbClr r="0" g="0" b="0"/>
        </a:effectRef>
        <a:fontRef idx="minor"/>
      </dsp:style>
    </dsp:sp>
    <dsp:sp modelId="{59CD894B-1E7A-4F41-8C4C-5055C6DB70FD}">
      <dsp:nvSpPr>
        <dsp:cNvPr id="0" name=""/>
        <dsp:cNvSpPr/>
      </dsp:nvSpPr>
      <dsp:spPr>
        <a:xfrm rot="5400000">
          <a:off x="4859266" y="3167029"/>
          <a:ext cx="2441106" cy="2123762"/>
        </a:xfrm>
        <a:prstGeom prst="hexagon">
          <a:avLst>
            <a:gd name="adj" fmla="val 25000"/>
            <a:gd name="vf" fmla="val 115470"/>
          </a:avLst>
        </a:prstGeom>
        <a:solidFill>
          <a:srgbClr val="C0504D"/>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a:solidFill>
                <a:sysClr val="windowText" lastClr="000000"/>
              </a:solidFill>
              <a:latin typeface="Glacial Indifference" panose="020B0604020202020204" charset="0"/>
              <a:ea typeface="+mn-ea"/>
              <a:cs typeface="+mn-cs"/>
            </a:rPr>
            <a:t>Well-Being</a:t>
          </a:r>
          <a:endParaRPr lang="en-US" sz="2000" kern="1200">
            <a:solidFill>
              <a:sysClr val="windowText" lastClr="000000"/>
            </a:solidFill>
            <a:latin typeface="Glacial Indifference" panose="020B0604020202020204" charset="0"/>
            <a:ea typeface="+mn-ea"/>
            <a:cs typeface="+mn-cs"/>
          </a:endParaRPr>
        </a:p>
      </dsp:txBody>
      <dsp:txXfrm rot="-5400000">
        <a:off x="5348891" y="3388763"/>
        <a:ext cx="1461856" cy="1680294"/>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D0A762-3A47-49D8-B12E-22CF39C788DB}" type="datetimeFigureOut">
              <a:rPr lang="en-US" smtClean="0"/>
              <a:t>10/6/23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E34FB2-93EB-434B-A428-0BE1EEE9F2A4}" type="slidenum">
              <a:rPr lang="en-US" smtClean="0"/>
              <a:t>‹#›</a:t>
            </a:fld>
            <a:endParaRPr lang="en-US"/>
          </a:p>
        </p:txBody>
      </p:sp>
    </p:spTree>
    <p:extLst>
      <p:ext uri="{BB962C8B-B14F-4D97-AF65-F5344CB8AC3E}">
        <p14:creationId xmlns:p14="http://schemas.microsoft.com/office/powerpoint/2010/main" val="3172262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DE34FB2-93EB-434B-A428-0BE1EEE9F2A4}" type="slidenum">
              <a:rPr lang="en-US" smtClean="0"/>
              <a:t>1</a:t>
            </a:fld>
            <a:endParaRPr lang="en-US"/>
          </a:p>
        </p:txBody>
      </p:sp>
    </p:spTree>
    <p:extLst>
      <p:ext uri="{BB962C8B-B14F-4D97-AF65-F5344CB8AC3E}">
        <p14:creationId xmlns:p14="http://schemas.microsoft.com/office/powerpoint/2010/main" val="1997148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u="sng" dirty="0"/>
              <a:t>Shawn</a:t>
            </a:r>
            <a:endParaRPr lang="en-US" dirty="0"/>
          </a:p>
          <a:p>
            <a:pPr>
              <a:defRPr/>
            </a:pPr>
            <a:endParaRPr lang="en-US" dirty="0"/>
          </a:p>
          <a:p>
            <a:pPr>
              <a:defRPr/>
            </a:pPr>
            <a:r>
              <a:rPr lang="en-US" sz="1200" dirty="0"/>
              <a:t>Use of person-centered and inclusive language may</a:t>
            </a:r>
            <a:r>
              <a:rPr lang="en-US" dirty="0"/>
              <a:t> </a:t>
            </a:r>
            <a:r>
              <a:rPr lang="en-US" b="1" dirty="0"/>
              <a:t>build trust</a:t>
            </a:r>
            <a:r>
              <a:rPr lang="en-US" dirty="0">
                <a:solidFill>
                  <a:srgbClr val="000000"/>
                </a:solidFill>
              </a:rPr>
              <a:t> and</a:t>
            </a:r>
            <a:r>
              <a:rPr lang="en-US" dirty="0"/>
              <a:t> </a:t>
            </a:r>
            <a:r>
              <a:rPr lang="en-US" b="1" dirty="0"/>
              <a:t>strengthen communication</a:t>
            </a:r>
            <a:r>
              <a:rPr lang="en-US" sz="1200" dirty="0"/>
              <a:t> </a:t>
            </a:r>
            <a:r>
              <a:rPr lang="en-US" dirty="0">
                <a:solidFill>
                  <a:srgbClr val="000000"/>
                </a:solidFill>
              </a:rPr>
              <a:t>between</a:t>
            </a:r>
            <a:r>
              <a:rPr lang="en-US" sz="1200" dirty="0"/>
              <a:t> clients and providers.</a:t>
            </a:r>
            <a:r>
              <a:rPr lang="en-US" dirty="0"/>
              <a:t> I like to think of </a:t>
            </a:r>
            <a:r>
              <a:rPr lang="en-US" b="1" dirty="0"/>
              <a:t>trust</a:t>
            </a:r>
            <a:r>
              <a:rPr lang="en-US" dirty="0"/>
              <a:t> and </a:t>
            </a:r>
            <a:r>
              <a:rPr lang="en-US" b="1" dirty="0"/>
              <a:t>communication</a:t>
            </a:r>
            <a:r>
              <a:rPr lang="en-US" dirty="0"/>
              <a:t> as the foundation upon which a strong therapeutic alliance can be built. Taylor is going to go into more depth about the importance of the therapeutic alliance, </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000000"/>
              </a:solidFill>
              <a:effectLst/>
              <a:latin typeface="Calibri" panose="020F0502020204030204" pitchFamily="34" charset="0"/>
            </a:endParaRPr>
          </a:p>
          <a:p>
            <a:pPr>
              <a:defRPr/>
            </a:pPr>
            <a:r>
              <a:rPr lang="en-US" sz="1200" b="0" i="0" dirty="0">
                <a:solidFill>
                  <a:srgbClr val="000000"/>
                </a:solidFill>
                <a:effectLst/>
                <a:latin typeface="Calibri"/>
                <a:cs typeface="Calibri"/>
              </a:rPr>
              <a:t>In treatment court contexts, failure to use person-centered language may impede communication and enact implicit and explicit negative bias, thus affecting quality of care. </a:t>
            </a:r>
            <a:r>
              <a:rPr lang="en-US" dirty="0">
                <a:solidFill>
                  <a:srgbClr val="000000"/>
                </a:solidFill>
                <a:latin typeface="Calibri"/>
                <a:cs typeface="Calibri"/>
              </a:rPr>
              <a:t> </a:t>
            </a:r>
            <a:endParaRPr lang="en-US" sz="1200" b="0" i="0" dirty="0">
              <a:solidFill>
                <a:srgbClr val="000000"/>
              </a:solidFill>
              <a:effectLst/>
              <a:latin typeface="Calibri" panose="020F050202020403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000000"/>
              </a:solidFill>
              <a:effectLst/>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Calibri"/>
                <a:cs typeface="Calibri"/>
              </a:rPr>
              <a:t>Self-labeling should be differentiated from professional use and should not be modeled.</a:t>
            </a:r>
            <a:r>
              <a:rPr lang="en-US" sz="1200" b="0" i="0" baseline="30000" dirty="0">
                <a:solidFill>
                  <a:srgbClr val="000000"/>
                </a:solidFill>
                <a:effectLst/>
                <a:latin typeface="Calibri"/>
                <a:cs typeface="Calibri"/>
              </a:rPr>
              <a:t>12</a:t>
            </a:r>
            <a:r>
              <a:rPr lang="en-US" sz="1200" b="0" i="0" dirty="0">
                <a:solidFill>
                  <a:srgbClr val="000000"/>
                </a:solidFill>
                <a:effectLst/>
                <a:latin typeface="Calibri"/>
                <a:cs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000000"/>
              </a:solidFill>
              <a:effectLst/>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Calibri"/>
                <a:cs typeface="Calibri"/>
              </a:rPr>
              <a:t>I’m in recovery myself…</a:t>
            </a:r>
            <a:endParaRPr lang="en-US" dirty="0">
              <a:latin typeface="Calibri"/>
              <a:cs typeface="Calibri"/>
            </a:endParaRPr>
          </a:p>
          <a:p>
            <a:endParaRPr lang="en-US" dirty="0"/>
          </a:p>
        </p:txBody>
      </p:sp>
      <p:sp>
        <p:nvSpPr>
          <p:cNvPr id="4" name="Slide Number Placeholder 3"/>
          <p:cNvSpPr>
            <a:spLocks noGrp="1"/>
          </p:cNvSpPr>
          <p:nvPr>
            <p:ph type="sldNum" sz="quarter" idx="5"/>
          </p:nvPr>
        </p:nvSpPr>
        <p:spPr/>
        <p:txBody>
          <a:bodyPr/>
          <a:lstStyle/>
          <a:p>
            <a:fld id="{9DE34FB2-93EB-434B-A428-0BE1EEE9F2A4}" type="slidenum">
              <a:rPr lang="en-US" smtClean="0"/>
              <a:t>10</a:t>
            </a:fld>
            <a:endParaRPr lang="en-US"/>
          </a:p>
        </p:txBody>
      </p:sp>
    </p:spTree>
    <p:extLst>
      <p:ext uri="{BB962C8B-B14F-4D97-AF65-F5344CB8AC3E}">
        <p14:creationId xmlns:p14="http://schemas.microsoft.com/office/powerpoint/2010/main" val="2101836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Shawn</a:t>
            </a:r>
            <a:endParaRPr lang="en-US" dirty="0"/>
          </a:p>
          <a:p>
            <a:endParaRPr lang="en-US" dirty="0">
              <a:latin typeface="Avenir Next LT Pro"/>
            </a:endParaRPr>
          </a:p>
          <a:p>
            <a:r>
              <a:rPr lang="en-US" sz="1200" dirty="0">
                <a:latin typeface="Avenir Next LT Pro"/>
              </a:rPr>
              <a:t>Person-First or Person-Center Language</a:t>
            </a:r>
          </a:p>
          <a:p>
            <a:endParaRPr lang="en-US" sz="1200" dirty="0">
              <a:latin typeface="Avenir Next LT Pro"/>
            </a:endParaRPr>
          </a:p>
          <a:p>
            <a:r>
              <a:rPr lang="en-US" sz="1200" dirty="0">
                <a:latin typeface="Avenir Next LT Pro"/>
              </a:rPr>
              <a:t>This language prioritizes the individual over their health condition, disability, or disease</a:t>
            </a:r>
          </a:p>
          <a:p>
            <a:endParaRPr lang="en-US" dirty="0"/>
          </a:p>
          <a:p>
            <a:r>
              <a:rPr lang="en-US" sz="1200" dirty="0">
                <a:latin typeface="Avenir Next LT Pro"/>
              </a:rPr>
              <a:t>Also, p</a:t>
            </a:r>
            <a:r>
              <a:rPr lang="en-US" sz="1200" dirty="0"/>
              <a:t>erson-first language can be used when discussing people involved with the criminal legal system. “A person involved with the criminal legal system” is less stigmatizing and can be used instead of de-humanizing words such as “offender,” “convict,” or “ex-con.” The way that I like to think of this: “is don’t label people”. Labels are often stigmatizing and it’s best to try and steer clear of them as much as possible. </a:t>
            </a:r>
            <a:r>
              <a:rPr lang="en-US" dirty="0"/>
              <a:t> </a:t>
            </a:r>
            <a:endParaRPr lang="en-US" dirty="0">
              <a:cs typeface="Calibri"/>
            </a:endParaRPr>
          </a:p>
          <a:p>
            <a:endParaRPr lang="en-US" sz="1200" dirty="0"/>
          </a:p>
          <a:p>
            <a:endParaRPr lang="en-US" dirty="0"/>
          </a:p>
        </p:txBody>
      </p:sp>
      <p:sp>
        <p:nvSpPr>
          <p:cNvPr id="4" name="Slide Number Placeholder 3"/>
          <p:cNvSpPr>
            <a:spLocks noGrp="1"/>
          </p:cNvSpPr>
          <p:nvPr>
            <p:ph type="sldNum" sz="quarter" idx="5"/>
          </p:nvPr>
        </p:nvSpPr>
        <p:spPr/>
        <p:txBody>
          <a:bodyPr/>
          <a:lstStyle/>
          <a:p>
            <a:fld id="{9DE34FB2-93EB-434B-A428-0BE1EEE9F2A4}" type="slidenum">
              <a:rPr lang="en-US" smtClean="0"/>
              <a:t>11</a:t>
            </a:fld>
            <a:endParaRPr lang="en-US"/>
          </a:p>
        </p:txBody>
      </p:sp>
    </p:spTree>
    <p:extLst>
      <p:ext uri="{BB962C8B-B14F-4D97-AF65-F5344CB8AC3E}">
        <p14:creationId xmlns:p14="http://schemas.microsoft.com/office/powerpoint/2010/main" val="4201668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Shawn</a:t>
            </a:r>
            <a:endParaRPr lang="en-US" dirty="0"/>
          </a:p>
          <a:p>
            <a:endParaRPr lang="en-US" dirty="0"/>
          </a:p>
          <a:p>
            <a:r>
              <a:rPr lang="en-US" sz="1200" dirty="0"/>
              <a:t>For example, “a person with a substance use disorder” can be used instead of stigmatizing words like “addict.”</a:t>
            </a:r>
            <a:r>
              <a:rPr lang="en-US" dirty="0"/>
              <a:t> </a:t>
            </a:r>
          </a:p>
          <a:p>
            <a:endParaRPr lang="en-US" dirty="0">
              <a:cs typeface="Calibri" panose="020F0502020204030204"/>
            </a:endParaRPr>
          </a:p>
          <a:p>
            <a:r>
              <a:rPr lang="en-US" dirty="0">
                <a:cs typeface="Calibri" panose="020F0502020204030204"/>
              </a:rPr>
              <a:t>If you need to be more specific, instead of  “a person with a substance use disorder,” you could say: “a person with an alcohol use disorder” or “a person with an opioid use disorder”. Again, what we are trying to do here is to move away from labels. Labels are general bad; labels tend to stigmatize. </a:t>
            </a:r>
          </a:p>
          <a:p>
            <a:pPr algn="l" fontAlgn="base"/>
            <a:endParaRPr lang="en-US" b="0" i="0" dirty="0">
              <a:solidFill>
                <a:srgbClr val="333333"/>
              </a:solidFill>
              <a:effectLst/>
              <a:latin typeface="Raleway" pitchFamily="2" charset="0"/>
            </a:endParaRPr>
          </a:p>
          <a:p>
            <a:pPr algn="l" fontAlgn="base"/>
            <a:r>
              <a:rPr lang="en-US" b="0" i="0" dirty="0">
                <a:solidFill>
                  <a:srgbClr val="333333"/>
                </a:solidFill>
                <a:effectLst/>
                <a:latin typeface="Raleway" pitchFamily="2" charset="0"/>
              </a:rPr>
              <a:t>I’m not making this up, there is a substantial and growing body of research around how the use of language can improve outcomes for our clients. </a:t>
            </a:r>
          </a:p>
          <a:p>
            <a:pPr algn="l" fontAlgn="base"/>
            <a:endParaRPr lang="en-US" b="0" i="0" dirty="0">
              <a:solidFill>
                <a:srgbClr val="333333"/>
              </a:solidFill>
              <a:effectLst/>
              <a:latin typeface="Raleway" pitchFamily="2" charset="0"/>
            </a:endParaRPr>
          </a:p>
          <a:p>
            <a:pPr algn="l" fontAlgn="base"/>
            <a:r>
              <a:rPr lang="en-US" b="0" i="0" dirty="0">
                <a:solidFill>
                  <a:srgbClr val="333333"/>
                </a:solidFill>
                <a:effectLst/>
                <a:latin typeface="Raleway"/>
              </a:rPr>
              <a:t>Recovery Research Institute has went so far as to say:</a:t>
            </a:r>
          </a:p>
          <a:p>
            <a:pPr fontAlgn="base">
              <a:defRPr/>
            </a:pPr>
            <a:r>
              <a:rPr lang="en-US" sz="1200" b="0" i="0" dirty="0">
                <a:solidFill>
                  <a:srgbClr val="000000"/>
                </a:solidFill>
                <a:effectLst/>
                <a:latin typeface="Calibri"/>
                <a:cs typeface="Calibri"/>
              </a:rPr>
              <a:t>“Reframing language about drug use, addiction, and overdose is essential to enacting behavioral change.”</a:t>
            </a:r>
            <a:r>
              <a:rPr lang="en-US" dirty="0">
                <a:solidFill>
                  <a:srgbClr val="000000"/>
                </a:solidFill>
                <a:latin typeface="Calibri"/>
                <a:cs typeface="Calibri"/>
              </a:rPr>
              <a:t> </a:t>
            </a:r>
            <a:endParaRPr lang="en-US" sz="1200" b="0" i="0" dirty="0">
              <a:solidFill>
                <a:srgbClr val="000000"/>
              </a:solidFill>
              <a:effectLst/>
              <a:latin typeface="Calibri"/>
              <a:cs typeface="Calibri"/>
            </a:endParaRPr>
          </a:p>
          <a:p>
            <a:pPr algn="l" fontAlgn="base"/>
            <a:endParaRPr lang="en-US" b="0" i="0" dirty="0">
              <a:solidFill>
                <a:srgbClr val="333333"/>
              </a:solidFill>
              <a:effectLst/>
              <a:latin typeface="Raleway" pitchFamily="2" charset="0"/>
            </a:endParaRPr>
          </a:p>
          <a:p>
            <a:endParaRPr lang="en-US" dirty="0"/>
          </a:p>
        </p:txBody>
      </p:sp>
      <p:sp>
        <p:nvSpPr>
          <p:cNvPr id="4" name="Slide Number Placeholder 3"/>
          <p:cNvSpPr>
            <a:spLocks noGrp="1"/>
          </p:cNvSpPr>
          <p:nvPr>
            <p:ph type="sldNum" sz="quarter" idx="5"/>
          </p:nvPr>
        </p:nvSpPr>
        <p:spPr/>
        <p:txBody>
          <a:bodyPr/>
          <a:lstStyle/>
          <a:p>
            <a:fld id="{9DE34FB2-93EB-434B-A428-0BE1EEE9F2A4}" type="slidenum">
              <a:rPr lang="en-US" smtClean="0"/>
              <a:t>12</a:t>
            </a:fld>
            <a:endParaRPr lang="en-US"/>
          </a:p>
        </p:txBody>
      </p:sp>
    </p:spTree>
    <p:extLst>
      <p:ext uri="{BB962C8B-B14F-4D97-AF65-F5344CB8AC3E}">
        <p14:creationId xmlns:p14="http://schemas.microsoft.com/office/powerpoint/2010/main" val="2066103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u="sng" dirty="0"/>
              <a:t>Shawn</a:t>
            </a:r>
            <a:endParaRPr lang="en-US" dirty="0"/>
          </a:p>
          <a:p>
            <a:pPr>
              <a:defRPr/>
            </a:pPr>
            <a:endParaRPr lang="en-US" dirty="0"/>
          </a:p>
          <a:p>
            <a:pPr>
              <a:defRPr/>
            </a:pPr>
            <a:r>
              <a:rPr lang="en-US" sz="1200" dirty="0"/>
              <a:t>Using a strengths-based approach can also serve to </a:t>
            </a:r>
            <a:r>
              <a:rPr lang="en-US" sz="1200" b="1" dirty="0"/>
              <a:t>reduce stigma</a:t>
            </a:r>
            <a:r>
              <a:rPr lang="en-US" sz="1200" dirty="0"/>
              <a:t> and </a:t>
            </a:r>
            <a:r>
              <a:rPr lang="en-US" sz="1200" b="1" dirty="0"/>
              <a:t>facilitate engagement </a:t>
            </a:r>
            <a:r>
              <a:rPr lang="en-US" sz="1200" dirty="0"/>
              <a:t>with clients. </a:t>
            </a:r>
          </a:p>
          <a:p>
            <a:pPr marL="171450" indent="-171450">
              <a:buFont typeface="Arial" panose="020B0604020202020204" pitchFamily="34" charset="0"/>
              <a:buChar char="•"/>
              <a:defRPr/>
            </a:pPr>
            <a:r>
              <a:rPr lang="en-US" sz="1200" dirty="0"/>
              <a:t>We are trying to do two things here: reduce stigma and facilitate engagement</a:t>
            </a:r>
            <a:r>
              <a:rPr lang="en-US" dirty="0"/>
              <a:t> </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For example, if treatment reports a positive urinalysis, the provider may say: “You received a positive test” instead of referring to clean/dirty results. Let’s save the use of clean and dirty for things like laundry, my car or my apartment.</a:t>
            </a:r>
            <a:endParaRPr lang="en-US" sz="120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a:defRPr/>
            </a:pPr>
            <a:r>
              <a:rPr lang="en-US" sz="1200" dirty="0"/>
              <a:t>Similarly, instead of saying a client has “slipped up” or “relapsed”, it would be appropriate to label their action as “a reuse”, or as “a recurrence of use”. Again, what we are trying to do here is distinguish the person form the symptoms of a disease or condition. This can help clients to reframe their action away from an internal failing; separating the action from the individual’s worth will help focus on treatment.</a:t>
            </a:r>
            <a:r>
              <a:rPr lang="en-US" dirty="0"/>
              <a:t> </a:t>
            </a:r>
            <a:endParaRPr lang="en-US" dirty="0">
              <a:cs typeface="Calibri" panose="020F0502020204030204"/>
            </a:endParaRPr>
          </a:p>
          <a:p>
            <a:pPr>
              <a:defRPr/>
            </a:pPr>
            <a:endParaRPr lang="en-US" dirty="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should consistently be trying to do is to build up the protective factors that will make clients not only successful in our programs, but successful in the long-term, once they leave our programs. </a:t>
            </a:r>
            <a:endParaRPr lang="en-US" dirty="0">
              <a:cs typeface="Calibri"/>
            </a:endParaRPr>
          </a:p>
        </p:txBody>
      </p:sp>
      <p:sp>
        <p:nvSpPr>
          <p:cNvPr id="4" name="Slide Number Placeholder 3"/>
          <p:cNvSpPr>
            <a:spLocks noGrp="1"/>
          </p:cNvSpPr>
          <p:nvPr>
            <p:ph type="sldNum" sz="quarter" idx="5"/>
          </p:nvPr>
        </p:nvSpPr>
        <p:spPr/>
        <p:txBody>
          <a:bodyPr/>
          <a:lstStyle/>
          <a:p>
            <a:fld id="{9DE34FB2-93EB-434B-A428-0BE1EEE9F2A4}" type="slidenum">
              <a:rPr lang="en-US" smtClean="0"/>
              <a:t>13</a:t>
            </a:fld>
            <a:endParaRPr lang="en-US"/>
          </a:p>
        </p:txBody>
      </p:sp>
    </p:spTree>
    <p:extLst>
      <p:ext uri="{BB962C8B-B14F-4D97-AF65-F5344CB8AC3E}">
        <p14:creationId xmlns:p14="http://schemas.microsoft.com/office/powerpoint/2010/main" val="2931137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u="sng" dirty="0"/>
              <a:t>Shawn</a:t>
            </a:r>
            <a:endParaRPr lang="en-US" dirty="0"/>
          </a:p>
          <a:p>
            <a:pPr>
              <a:defRPr/>
            </a:pPr>
            <a:endParaRPr lang="en-US" dirty="0">
              <a:latin typeface="Calibri"/>
              <a:ea typeface="Calibri" panose="020F0502020204030204" pitchFamily="34" charset="0"/>
              <a:cs typeface="Calibri"/>
            </a:endParaRPr>
          </a:p>
          <a:p>
            <a:pPr>
              <a:defRPr/>
            </a:pPr>
            <a:r>
              <a:rPr lang="en-US" sz="1200" dirty="0">
                <a:effectLst/>
                <a:latin typeface="Calibri"/>
                <a:ea typeface="Calibri" panose="020F0502020204030204" pitchFamily="34" charset="0"/>
                <a:cs typeface="Calibri"/>
              </a:rPr>
              <a:t>Person-centered approach for </a:t>
            </a:r>
            <a:r>
              <a:rPr lang="en-US" sz="1200" dirty="0" err="1">
                <a:effectLst/>
                <a:latin typeface="Calibri"/>
                <a:ea typeface="Calibri" panose="020F0502020204030204" pitchFamily="34" charset="0"/>
                <a:cs typeface="Calibri"/>
              </a:rPr>
              <a:t>indiviidualized</a:t>
            </a:r>
            <a:r>
              <a:rPr lang="en-US" sz="1200" dirty="0">
                <a:effectLst/>
                <a:latin typeface="Calibri"/>
                <a:ea typeface="Calibri" panose="020F0502020204030204" pitchFamily="34" charset="0"/>
                <a:cs typeface="Calibri"/>
              </a:rPr>
              <a:t> justice</a:t>
            </a:r>
            <a:r>
              <a:rPr lang="en-US" dirty="0">
                <a:latin typeface="Calibri"/>
                <a:ea typeface="Calibri" panose="020F0502020204030204" pitchFamily="34" charset="0"/>
                <a:cs typeface="Calibri"/>
              </a:rPr>
              <a: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Person drives the case management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The theory behind this is that it creates buy-in from the client. If the client is taking an active role in the process, then they are identifying goals. What we really don’t want is case managers saying “you’re going to do XYZ”, or worse “DO XYZ!” That sort of paternalistic approach generally doesn’t lead to behavioral change in adults. What does lead to behavioral change is an engaged client, so that’s what we want to strive for.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Goals could be broader than recovery...Taylor will touch on this later, but it's helpful to have participants input for buy-in.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9DE34FB2-93EB-434B-A428-0BE1EEE9F2A4}" type="slidenum">
              <a:rPr lang="en-US" smtClean="0"/>
              <a:t>14</a:t>
            </a:fld>
            <a:endParaRPr lang="en-US"/>
          </a:p>
        </p:txBody>
      </p:sp>
    </p:spTree>
    <p:extLst>
      <p:ext uri="{BB962C8B-B14F-4D97-AF65-F5344CB8AC3E}">
        <p14:creationId xmlns:p14="http://schemas.microsoft.com/office/powerpoint/2010/main" val="26046361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Taylor</a:t>
            </a:r>
          </a:p>
          <a:p>
            <a:endParaRPr lang="en-US" dirty="0"/>
          </a:p>
          <a:p>
            <a:r>
              <a:rPr lang="en-US" dirty="0"/>
              <a:t>Build Therapeutic Alliance from day 1 – starts at the time of assessment</a:t>
            </a:r>
          </a:p>
          <a:p>
            <a:br>
              <a:rPr lang="en-US" dirty="0"/>
            </a:br>
            <a:r>
              <a:rPr lang="en-US" sz="1200" dirty="0"/>
              <a:t>Collaborative planning &amp; therapeutic alliance increases client retention, recovery buy-in, longer-term stability</a:t>
            </a:r>
          </a:p>
          <a:p>
            <a:endParaRPr lang="en-US" dirty="0"/>
          </a:p>
          <a:p>
            <a:r>
              <a:rPr lang="en-US" dirty="0"/>
              <a:t>Here are ways to conduct a strength-based assessment to foster a therapeutic alliance</a:t>
            </a:r>
          </a:p>
          <a:p>
            <a:endParaRPr lang="en-US" dirty="0"/>
          </a:p>
        </p:txBody>
      </p:sp>
      <p:sp>
        <p:nvSpPr>
          <p:cNvPr id="4" name="Slide Number Placeholder 3"/>
          <p:cNvSpPr>
            <a:spLocks noGrp="1"/>
          </p:cNvSpPr>
          <p:nvPr>
            <p:ph type="sldNum" sz="quarter" idx="5"/>
          </p:nvPr>
        </p:nvSpPr>
        <p:spPr/>
        <p:txBody>
          <a:bodyPr/>
          <a:lstStyle/>
          <a:p>
            <a:fld id="{9DE34FB2-93EB-434B-A428-0BE1EEE9F2A4}" type="slidenum">
              <a:rPr lang="en-US" smtClean="0"/>
              <a:t>15</a:t>
            </a:fld>
            <a:endParaRPr lang="en-US"/>
          </a:p>
        </p:txBody>
      </p:sp>
    </p:spTree>
    <p:extLst>
      <p:ext uri="{BB962C8B-B14F-4D97-AF65-F5344CB8AC3E}">
        <p14:creationId xmlns:p14="http://schemas.microsoft.com/office/powerpoint/2010/main" val="19483932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Taylor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Who here is trained in Motivational Interviewing?</a:t>
            </a:r>
          </a:p>
          <a:p>
            <a:endParaRPr lang="en-US" dirty="0"/>
          </a:p>
          <a:p>
            <a:r>
              <a:rPr lang="en-US" dirty="0"/>
              <a:t>When conducting assessments, it is important to use motivational interviewing. </a:t>
            </a:r>
          </a:p>
          <a:p>
            <a:endParaRPr lang="en-US" dirty="0"/>
          </a:p>
          <a:p>
            <a:r>
              <a:rPr lang="en-US" dirty="0"/>
              <a:t>MI helps mitigate a power imbalance, shows a genuine interest in the individual and what is going on</a:t>
            </a:r>
          </a:p>
          <a:p>
            <a:endParaRPr lang="en-US" dirty="0"/>
          </a:p>
          <a:p>
            <a:r>
              <a:rPr lang="en-US" dirty="0"/>
              <a:t>MI must be done slowly to truly hear the participant and what they are sharing. It often goes beyond just hearing the words and digging deeper.</a:t>
            </a:r>
          </a:p>
          <a:p>
            <a:endParaRPr lang="en-US" dirty="0"/>
          </a:p>
          <a:p>
            <a:r>
              <a:rPr lang="en-US" dirty="0"/>
              <a:t>We have the transtheoretical model of change up here because often during the assessment phase participants are in pre-contemplation. MI is a great tool that can help move a participant through the different stages of change and are ready to make behavioral changes.</a:t>
            </a:r>
          </a:p>
          <a:p>
            <a:endParaRPr lang="en-US" dirty="0"/>
          </a:p>
          <a:p>
            <a:endParaRPr lang="en-US" dirty="0"/>
          </a:p>
        </p:txBody>
      </p:sp>
      <p:sp>
        <p:nvSpPr>
          <p:cNvPr id="4" name="Slide Number Placeholder 3"/>
          <p:cNvSpPr>
            <a:spLocks noGrp="1"/>
          </p:cNvSpPr>
          <p:nvPr>
            <p:ph type="sldNum" sz="quarter" idx="5"/>
          </p:nvPr>
        </p:nvSpPr>
        <p:spPr/>
        <p:txBody>
          <a:bodyPr/>
          <a:lstStyle/>
          <a:p>
            <a:fld id="{9DE34FB2-93EB-434B-A428-0BE1EEE9F2A4}" type="slidenum">
              <a:rPr lang="en-US" smtClean="0"/>
              <a:t>16</a:t>
            </a:fld>
            <a:endParaRPr lang="en-US"/>
          </a:p>
        </p:txBody>
      </p:sp>
    </p:spTree>
    <p:extLst>
      <p:ext uri="{BB962C8B-B14F-4D97-AF65-F5344CB8AC3E}">
        <p14:creationId xmlns:p14="http://schemas.microsoft.com/office/powerpoint/2010/main" val="23901918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Taylor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some example questions to ask during an assessment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answers to these questions can help a participant through the program. Who/what are their supports? Circle back to these supports when struggles come up through the program.</a:t>
            </a:r>
          </a:p>
        </p:txBody>
      </p:sp>
      <p:sp>
        <p:nvSpPr>
          <p:cNvPr id="4" name="Slide Number Placeholder 3"/>
          <p:cNvSpPr>
            <a:spLocks noGrp="1"/>
          </p:cNvSpPr>
          <p:nvPr>
            <p:ph type="sldNum" sz="quarter" idx="5"/>
          </p:nvPr>
        </p:nvSpPr>
        <p:spPr/>
        <p:txBody>
          <a:bodyPr/>
          <a:lstStyle/>
          <a:p>
            <a:fld id="{9DE34FB2-93EB-434B-A428-0BE1EEE9F2A4}" type="slidenum">
              <a:rPr lang="en-US" smtClean="0"/>
              <a:t>17</a:t>
            </a:fld>
            <a:endParaRPr lang="en-US"/>
          </a:p>
        </p:txBody>
      </p:sp>
    </p:spTree>
    <p:extLst>
      <p:ext uri="{BB962C8B-B14F-4D97-AF65-F5344CB8AC3E}">
        <p14:creationId xmlns:p14="http://schemas.microsoft.com/office/powerpoint/2010/main" val="16459856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Taylor</a:t>
            </a:r>
            <a:endParaRPr lang="en-US" sz="1800" b="0" i="0">
              <a:solidFill>
                <a:srgbClr val="000000"/>
              </a:solidFill>
              <a:effectLst/>
              <a:latin typeface="PalatinoRoman"/>
            </a:endParaRPr>
          </a:p>
          <a:p>
            <a:endParaRPr lang="en-US" sz="1800" b="0" i="0">
              <a:solidFill>
                <a:srgbClr val="000000"/>
              </a:solidFill>
              <a:effectLst/>
              <a:latin typeface="PalatinoRoman"/>
            </a:endParaRPr>
          </a:p>
          <a:p>
            <a:r>
              <a:rPr lang="en-US" sz="1800" b="0" i="0">
                <a:solidFill>
                  <a:srgbClr val="000000"/>
                </a:solidFill>
                <a:effectLst/>
                <a:latin typeface="PalatinoRoman"/>
              </a:rPr>
              <a:t>Want to be looking at the whole person: Recognizing the importance of family, social networks, and community systems in the treatment and recovery process</a:t>
            </a:r>
            <a:r>
              <a:rPr lang="en-US"/>
              <a:t> and u</a:t>
            </a:r>
            <a:r>
              <a:rPr lang="en-US" sz="1800" b="0" i="0">
                <a:solidFill>
                  <a:srgbClr val="000000"/>
                </a:solidFill>
                <a:effectLst/>
                <a:latin typeface="PalatinoRoman"/>
              </a:rPr>
              <a:t>nderstanding the value of an interdisciplinary approach</a:t>
            </a:r>
            <a:br>
              <a:rPr lang="en-US"/>
            </a:br>
            <a:endParaRPr lang="en-US"/>
          </a:p>
          <a:p>
            <a:r>
              <a:rPr lang="en-US" dirty="0"/>
              <a:t>These different buckets should be incorporated into the case management plan</a:t>
            </a:r>
          </a:p>
          <a:p>
            <a:endParaRPr lang="en-US"/>
          </a:p>
        </p:txBody>
      </p:sp>
      <p:sp>
        <p:nvSpPr>
          <p:cNvPr id="4" name="Slide Number Placeholder 3"/>
          <p:cNvSpPr>
            <a:spLocks noGrp="1"/>
          </p:cNvSpPr>
          <p:nvPr>
            <p:ph type="sldNum" sz="quarter" idx="5"/>
          </p:nvPr>
        </p:nvSpPr>
        <p:spPr/>
        <p:txBody>
          <a:bodyPr/>
          <a:lstStyle/>
          <a:p>
            <a:fld id="{9DE34FB2-93EB-434B-A428-0BE1EEE9F2A4}" type="slidenum">
              <a:rPr lang="en-US" smtClean="0"/>
              <a:t>18</a:t>
            </a:fld>
            <a:endParaRPr lang="en-US"/>
          </a:p>
        </p:txBody>
      </p:sp>
    </p:spTree>
    <p:extLst>
      <p:ext uri="{BB962C8B-B14F-4D97-AF65-F5344CB8AC3E}">
        <p14:creationId xmlns:p14="http://schemas.microsoft.com/office/powerpoint/2010/main" val="2814472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Taylor</a:t>
            </a:r>
            <a:endParaRPr lang="en-US" sz="1800" b="1" i="0">
              <a:solidFill>
                <a:srgbClr val="000000"/>
              </a:solidFill>
              <a:effectLst/>
              <a:latin typeface="Palatino"/>
            </a:endParaRPr>
          </a:p>
          <a:p>
            <a:endParaRPr lang="en-US" sz="1800" b="1" i="0">
              <a:solidFill>
                <a:srgbClr val="000000"/>
              </a:solidFill>
              <a:effectLst/>
              <a:latin typeface="Palatino"/>
            </a:endParaRPr>
          </a:p>
          <a:p>
            <a:r>
              <a:rPr lang="en-US" sz="1800" b="1" i="0">
                <a:solidFill>
                  <a:srgbClr val="000000"/>
                </a:solidFill>
                <a:effectLst/>
                <a:latin typeface="Palatino"/>
              </a:rPr>
              <a:t>Case management must be flexible. </a:t>
            </a:r>
          </a:p>
          <a:p>
            <a:r>
              <a:rPr lang="en-US" sz="1800" b="1" i="0">
                <a:solidFill>
                  <a:srgbClr val="000000"/>
                </a:solidFill>
                <a:effectLst/>
                <a:latin typeface="Palatino"/>
              </a:rPr>
              <a:t>Pivot/examples</a:t>
            </a:r>
            <a:endParaRPr lang="en-US" sz="1800" b="1" i="0" dirty="0">
              <a:solidFill>
                <a:srgbClr val="000000"/>
              </a:solidFill>
              <a:effectLst/>
              <a:latin typeface="Palatino"/>
            </a:endParaRPr>
          </a:p>
          <a:p>
            <a:endParaRPr lang="en-US" sz="1800" b="1" i="0" dirty="0">
              <a:solidFill>
                <a:srgbClr val="000000"/>
              </a:solidFill>
              <a:effectLst/>
              <a:latin typeface="Palatino"/>
            </a:endParaRPr>
          </a:p>
          <a:p>
            <a:r>
              <a:rPr lang="en-US" sz="1800" b="1" i="0" dirty="0">
                <a:solidFill>
                  <a:srgbClr val="000000"/>
                </a:solidFill>
                <a:effectLst/>
                <a:latin typeface="Palatino"/>
              </a:rPr>
              <a:t>A participant came in for a journaling session, disclosed his mother just passed away, sent him home. Applauded him for still coming in and sent him home.</a:t>
            </a:r>
            <a:endParaRPr lang="en-US" dirty="0"/>
          </a:p>
        </p:txBody>
      </p:sp>
      <p:sp>
        <p:nvSpPr>
          <p:cNvPr id="4" name="Slide Number Placeholder 3"/>
          <p:cNvSpPr>
            <a:spLocks noGrp="1"/>
          </p:cNvSpPr>
          <p:nvPr>
            <p:ph type="sldNum" sz="quarter" idx="5"/>
          </p:nvPr>
        </p:nvSpPr>
        <p:spPr/>
        <p:txBody>
          <a:bodyPr/>
          <a:lstStyle/>
          <a:p>
            <a:fld id="{9DE34FB2-93EB-434B-A428-0BE1EEE9F2A4}" type="slidenum">
              <a:rPr lang="en-US" smtClean="0"/>
              <a:t>19</a:t>
            </a:fld>
            <a:endParaRPr lang="en-US"/>
          </a:p>
        </p:txBody>
      </p:sp>
    </p:spTree>
    <p:extLst>
      <p:ext uri="{BB962C8B-B14F-4D97-AF65-F5344CB8AC3E}">
        <p14:creationId xmlns:p14="http://schemas.microsoft.com/office/powerpoint/2010/main" val="49081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9DE34FB2-93EB-434B-A428-0BE1EEE9F2A4}" type="slidenum">
              <a:rPr lang="en-US" smtClean="0"/>
              <a:t>2</a:t>
            </a:fld>
            <a:endParaRPr lang="en-US"/>
          </a:p>
        </p:txBody>
      </p:sp>
    </p:spTree>
    <p:extLst>
      <p:ext uri="{BB962C8B-B14F-4D97-AF65-F5344CB8AC3E}">
        <p14:creationId xmlns:p14="http://schemas.microsoft.com/office/powerpoint/2010/main" val="31295692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Taylor</a:t>
            </a:r>
          </a:p>
          <a:p>
            <a:pPr marL="0" indent="0">
              <a:buFont typeface="Arial" panose="020B0604020202020204" pitchFamily="34" charset="0"/>
              <a:buNone/>
            </a:pPr>
            <a:endParaRPr lang="en-US" sz="1800" b="0" i="0" dirty="0">
              <a:solidFill>
                <a:srgbClr val="000000"/>
              </a:solidFill>
              <a:effectLst/>
              <a:latin typeface="PalatinoRoman"/>
            </a:endParaRPr>
          </a:p>
          <a:p>
            <a:pPr marL="457200" indent="-457200">
              <a:buFont typeface="Arial" panose="020B0604020202020204" pitchFamily="34" charset="0"/>
              <a:buChar char="•"/>
            </a:pPr>
            <a:r>
              <a:rPr lang="en-US" sz="1800" b="0" i="0" dirty="0">
                <a:solidFill>
                  <a:srgbClr val="000000"/>
                </a:solidFill>
                <a:effectLst/>
                <a:latin typeface="PalatinoRoman"/>
              </a:rPr>
              <a:t>Understanding diverse cultures and incorporating the relevant needs of culturally diverse groups, as well as people with disabilities, into clinical practice</a:t>
            </a:r>
            <a:r>
              <a:rPr lang="en-US" dirty="0"/>
              <a:t> </a:t>
            </a:r>
            <a:br>
              <a:rPr lang="en-US" dirty="0"/>
            </a:br>
            <a:r>
              <a:rPr lang="en-US" sz="1200" b="0" i="0" dirty="0">
                <a:solidFill>
                  <a:srgbClr val="000000"/>
                </a:solidFill>
                <a:effectLst/>
                <a:latin typeface="Avenir Next LT Pro" panose="020B0504020202020204" pitchFamily="34" charset="0"/>
              </a:rPr>
              <a:t>Valuing diversity</a:t>
            </a:r>
          </a:p>
          <a:p>
            <a:pPr marL="457200" indent="-457200">
              <a:buFont typeface="Arial" panose="020B0604020202020204" pitchFamily="34" charset="0"/>
              <a:buChar char="•"/>
            </a:pPr>
            <a:r>
              <a:rPr lang="en-US" sz="1200" dirty="0">
                <a:solidFill>
                  <a:srgbClr val="000000"/>
                </a:solidFill>
                <a:latin typeface="Avenir Next LT Pro" panose="020B0504020202020204" pitchFamily="34" charset="0"/>
              </a:rPr>
              <a:t>M</a:t>
            </a:r>
            <a:r>
              <a:rPr lang="en-US" sz="1200" b="0" i="0" dirty="0">
                <a:solidFill>
                  <a:srgbClr val="000000"/>
                </a:solidFill>
                <a:effectLst/>
                <a:latin typeface="Avenir Next LT Pro" panose="020B0504020202020204" pitchFamily="34" charset="0"/>
              </a:rPr>
              <a:t>aking a cultural self-assessment</a:t>
            </a:r>
            <a:endParaRPr lang="en-US" sz="1200" dirty="0">
              <a:solidFill>
                <a:srgbClr val="000000"/>
              </a:solidFill>
              <a:latin typeface="Avenir Next LT Pro" panose="020B0504020202020204" pitchFamily="34" charset="0"/>
            </a:endParaRPr>
          </a:p>
          <a:p>
            <a:pPr marL="457200" indent="-457200">
              <a:buFont typeface="Arial" panose="020B0604020202020204" pitchFamily="34" charset="0"/>
              <a:buChar char="•"/>
            </a:pPr>
            <a:r>
              <a:rPr lang="en-US" sz="1200" dirty="0">
                <a:solidFill>
                  <a:srgbClr val="000000"/>
                </a:solidFill>
                <a:latin typeface="Avenir Next LT Pro" panose="020B0504020202020204" pitchFamily="34" charset="0"/>
              </a:rPr>
              <a:t>U</a:t>
            </a:r>
            <a:r>
              <a:rPr lang="en-US" sz="1200" b="0" i="0" dirty="0">
                <a:solidFill>
                  <a:srgbClr val="000000"/>
                </a:solidFill>
                <a:effectLst/>
                <a:latin typeface="Avenir Next LT Pro" panose="020B0504020202020204" pitchFamily="34" charset="0"/>
              </a:rPr>
              <a:t>nderstanding the dynamics of cultural interaction</a:t>
            </a:r>
          </a:p>
          <a:p>
            <a:pPr marL="457200" indent="-457200">
              <a:buFont typeface="Arial" panose="020B0604020202020204" pitchFamily="34" charset="0"/>
              <a:buChar char="•"/>
            </a:pPr>
            <a:r>
              <a:rPr lang="en-US" sz="1200" dirty="0">
                <a:solidFill>
                  <a:srgbClr val="000000"/>
                </a:solidFill>
                <a:latin typeface="Avenir Next LT Pro" panose="020B0504020202020204" pitchFamily="34" charset="0"/>
              </a:rPr>
              <a:t>I</a:t>
            </a:r>
            <a:r>
              <a:rPr lang="en-US" sz="1200" b="0" i="0" dirty="0">
                <a:solidFill>
                  <a:srgbClr val="000000"/>
                </a:solidFill>
                <a:effectLst/>
                <a:latin typeface="Avenir Next LT Pro" panose="020B0504020202020204" pitchFamily="34" charset="0"/>
              </a:rPr>
              <a:t>ncorporating cultural knowledge </a:t>
            </a:r>
          </a:p>
          <a:p>
            <a:pPr marL="457200" indent="-457200">
              <a:buFont typeface="Arial" panose="020B0604020202020204" pitchFamily="34" charset="0"/>
              <a:buChar char="•"/>
            </a:pPr>
            <a:r>
              <a:rPr lang="en-US" sz="1200" dirty="0">
                <a:solidFill>
                  <a:srgbClr val="000000"/>
                </a:solidFill>
                <a:latin typeface="Avenir Next LT Pro" panose="020B0504020202020204" pitchFamily="34" charset="0"/>
              </a:rPr>
              <a:t>A</a:t>
            </a:r>
            <a:r>
              <a:rPr lang="en-US" sz="1200" b="0" i="0" dirty="0">
                <a:solidFill>
                  <a:srgbClr val="000000"/>
                </a:solidFill>
                <a:effectLst/>
                <a:latin typeface="Avenir Next LT Pro" panose="020B0504020202020204" pitchFamily="34" charset="0"/>
              </a:rPr>
              <a:t>dapting practices to the diversity present in each setting</a:t>
            </a:r>
            <a:r>
              <a:rPr lang="en-US" sz="1200" dirty="0">
                <a:latin typeface="Avenir Next LT Pro" panose="020B0504020202020204" pitchFamily="34" charset="0"/>
              </a:rPr>
              <a:t> </a:t>
            </a:r>
            <a:endParaRPr lang="en-US" dirty="0"/>
          </a:p>
          <a:p>
            <a:endParaRPr lang="en-US" dirty="0"/>
          </a:p>
          <a:p>
            <a:r>
              <a:rPr lang="en-US" dirty="0"/>
              <a:t>EXAMPLE: Offering to shake hands with Hasidic Jewish man, learned, provided Kosher snacks at graduation</a:t>
            </a:r>
          </a:p>
        </p:txBody>
      </p:sp>
      <p:sp>
        <p:nvSpPr>
          <p:cNvPr id="4" name="Slide Number Placeholder 3"/>
          <p:cNvSpPr>
            <a:spLocks noGrp="1"/>
          </p:cNvSpPr>
          <p:nvPr>
            <p:ph type="sldNum" sz="quarter" idx="5"/>
          </p:nvPr>
        </p:nvSpPr>
        <p:spPr/>
        <p:txBody>
          <a:bodyPr/>
          <a:lstStyle/>
          <a:p>
            <a:fld id="{9DE34FB2-93EB-434B-A428-0BE1EEE9F2A4}" type="slidenum">
              <a:rPr lang="en-US" smtClean="0"/>
              <a:t>20</a:t>
            </a:fld>
            <a:endParaRPr lang="en-US"/>
          </a:p>
        </p:txBody>
      </p:sp>
    </p:spTree>
    <p:extLst>
      <p:ext uri="{BB962C8B-B14F-4D97-AF65-F5344CB8AC3E}">
        <p14:creationId xmlns:p14="http://schemas.microsoft.com/office/powerpoint/2010/main" val="20726763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cs typeface="Calibri"/>
              </a:rPr>
              <a:t>Shawn</a:t>
            </a:r>
          </a:p>
        </p:txBody>
      </p:sp>
      <p:sp>
        <p:nvSpPr>
          <p:cNvPr id="4" name="Slide Number Placeholder 3"/>
          <p:cNvSpPr>
            <a:spLocks noGrp="1"/>
          </p:cNvSpPr>
          <p:nvPr>
            <p:ph type="sldNum" sz="quarter" idx="5"/>
          </p:nvPr>
        </p:nvSpPr>
        <p:spPr/>
        <p:txBody>
          <a:bodyPr/>
          <a:lstStyle/>
          <a:p>
            <a:fld id="{9DE34FB2-93EB-434B-A428-0BE1EEE9F2A4}" type="slidenum">
              <a:rPr lang="en-US" smtClean="0"/>
              <a:t>21</a:t>
            </a:fld>
            <a:endParaRPr lang="en-US"/>
          </a:p>
        </p:txBody>
      </p:sp>
    </p:spTree>
    <p:extLst>
      <p:ext uri="{BB962C8B-B14F-4D97-AF65-F5344CB8AC3E}">
        <p14:creationId xmlns:p14="http://schemas.microsoft.com/office/powerpoint/2010/main" val="39187274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1c58d853c8_1_1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2700" marR="168275">
              <a:spcBef>
                <a:spcPts val="100"/>
              </a:spcBef>
              <a:buClr>
                <a:srgbClr val="4F81BC"/>
              </a:buClr>
              <a:tabLst>
                <a:tab pos="241300" algn="l"/>
              </a:tabLst>
            </a:pPr>
            <a:r>
              <a:rPr lang="en-US" u="sng" spc="-10" dirty="0">
                <a:latin typeface="Calibri"/>
                <a:cs typeface="Calibri"/>
              </a:rPr>
              <a:t>Shawn</a:t>
            </a:r>
          </a:p>
          <a:p>
            <a:pPr marL="12700" marR="168275">
              <a:spcBef>
                <a:spcPts val="100"/>
              </a:spcBef>
              <a:buClr>
                <a:srgbClr val="4F81BC"/>
              </a:buClr>
              <a:tabLst>
                <a:tab pos="241300" algn="l"/>
              </a:tabLst>
            </a:pPr>
            <a:r>
              <a:rPr lang="en-US" sz="1200" u="none" spc="-10" dirty="0">
                <a:latin typeface="Calibri"/>
                <a:cs typeface="Calibri"/>
              </a:rPr>
              <a:t>Identifying Challenges / Problem Statement</a:t>
            </a:r>
          </a:p>
          <a:p>
            <a:pPr marL="12700" marR="168275">
              <a:spcBef>
                <a:spcPts val="100"/>
              </a:spcBef>
              <a:buClr>
                <a:srgbClr val="4F81BC"/>
              </a:buClr>
              <a:tabLst>
                <a:tab pos="241300" algn="l"/>
              </a:tabLst>
            </a:pPr>
            <a:endParaRPr lang="en-US" sz="1200" spc="-10" dirty="0">
              <a:latin typeface="Calibri"/>
              <a:cs typeface="Calibri"/>
            </a:endParaRPr>
          </a:p>
          <a:p>
            <a:pPr marL="241300" marR="168275" indent="-228600">
              <a:spcBef>
                <a:spcPts val="100"/>
              </a:spcBef>
              <a:buClr>
                <a:srgbClr val="4F81BC"/>
              </a:buClr>
              <a:buFont typeface="Arial"/>
              <a:buChar char="•"/>
              <a:tabLst>
                <a:tab pos="241300" algn="l"/>
              </a:tabLst>
            </a:pPr>
            <a:r>
              <a:rPr lang="en-US" sz="1200" spc="-10" dirty="0">
                <a:latin typeface="Calibri"/>
                <a:cs typeface="Calibri"/>
              </a:rPr>
              <a:t>Problem statements are based on information gathered during the initial assessment (ASK TAYLOR IF THESE SHOULD BE OUTSIDE OF SUD-SPECIFIC CHALLENGS)</a:t>
            </a:r>
          </a:p>
          <a:p>
            <a:pPr marL="698500" marR="168275" lvl="1" indent="-228600">
              <a:spcBef>
                <a:spcPts val="100"/>
              </a:spcBef>
              <a:buClr>
                <a:srgbClr val="4F81BC"/>
              </a:buClr>
              <a:buFont typeface="Arial"/>
              <a:buChar char="•"/>
              <a:tabLst>
                <a:tab pos="241300" algn="l"/>
              </a:tabLst>
            </a:pPr>
            <a:r>
              <a:rPr lang="en-US" sz="1200" spc="-10" dirty="0">
                <a:latin typeface="Calibri"/>
                <a:cs typeface="Calibri"/>
              </a:rPr>
              <a:t>Look at the most significant issues present in the client’s life (e.g., housing insecurity, employment or education, transportation, substance use, legal </a:t>
            </a:r>
            <a:r>
              <a:rPr lang="en-US" sz="1200" spc="-10" dirty="0" err="1">
                <a:latin typeface="Calibri"/>
                <a:cs typeface="Calibri"/>
              </a:rPr>
              <a:t>involvmenet</a:t>
            </a:r>
            <a:r>
              <a:rPr lang="en-US" sz="1200" spc="-10" dirty="0">
                <a:latin typeface="Calibri"/>
                <a:cs typeface="Calibri"/>
              </a:rPr>
              <a:t>)</a:t>
            </a:r>
          </a:p>
          <a:p>
            <a:pPr marL="698500" marR="168275" lvl="1" indent="-228600">
              <a:spcBef>
                <a:spcPts val="100"/>
              </a:spcBef>
              <a:buClr>
                <a:srgbClr val="4F81BC"/>
              </a:buClr>
              <a:buFont typeface="Arial"/>
              <a:buChar char="•"/>
              <a:tabLst>
                <a:tab pos="241300" algn="l"/>
              </a:tabLst>
            </a:pPr>
            <a:r>
              <a:rPr lang="en-US" sz="1200" spc="-10" dirty="0">
                <a:latin typeface="Calibri"/>
                <a:cs typeface="Calibri"/>
              </a:rPr>
              <a:t>Identify the challenges that are most acute or troubling to the clients, and balance this with the priority areas. </a:t>
            </a:r>
          </a:p>
          <a:p>
            <a:pPr marL="698500" marR="168275" lvl="1" indent="-228600">
              <a:spcBef>
                <a:spcPts val="100"/>
              </a:spcBef>
              <a:buClr>
                <a:srgbClr val="4F81BC"/>
              </a:buClr>
              <a:buFont typeface="Arial"/>
              <a:buChar char="•"/>
              <a:tabLst>
                <a:tab pos="241300" algn="l"/>
              </a:tabLst>
            </a:pPr>
            <a:endParaRPr lang="en-US" sz="1200" spc="-5" dirty="0">
              <a:latin typeface="Calibri"/>
              <a:cs typeface="Calibri"/>
            </a:endParaRPr>
          </a:p>
        </p:txBody>
      </p:sp>
      <p:sp>
        <p:nvSpPr>
          <p:cNvPr id="314" name="Google Shape;314;g21c58d853c8_1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376992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1c58d853c8_1_1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u="sng" dirty="0">
                <a:cs typeface="Calibri"/>
              </a:rPr>
              <a:t>Shawn</a:t>
            </a:r>
            <a:endParaRPr lang="en-US" dirty="0"/>
          </a:p>
          <a:p>
            <a:endParaRPr lang="en-US" dirty="0"/>
          </a:p>
          <a:p>
            <a:r>
              <a:rPr lang="en-US" dirty="0"/>
              <a:t>A goal is simply a brief statement of the problem or situation you expect to change, and that’s tied to the assessment and the challenges / problem statement.</a:t>
            </a:r>
          </a:p>
          <a:p>
            <a:endParaRPr lang="en-US" dirty="0"/>
          </a:p>
          <a:p>
            <a:r>
              <a:rPr lang="en-US" dirty="0"/>
              <a:t>Goals need to be based on challenges that the client is confronting, and Goals need to be achievable.</a:t>
            </a:r>
          </a:p>
          <a:p>
            <a:pPr marL="171450" indent="-171450">
              <a:buFont typeface="Arial" panose="020B0604020202020204" pitchFamily="34" charset="0"/>
              <a:buChar char="•"/>
            </a:pPr>
            <a:r>
              <a:rPr lang="en-US" dirty="0"/>
              <a:t>“Achievable” is important here. Remember the people that we are working with are often at a very low point in their lives. Really, everything that that we are talking about today is centered around building them up, and in particular building up the protective factors.</a:t>
            </a:r>
          </a:p>
          <a:p>
            <a:pPr marL="171450" indent="-171450">
              <a:buFont typeface="Arial" panose="020B0604020202020204" pitchFamily="34" charset="0"/>
              <a:buChar char="•"/>
            </a:pPr>
            <a:r>
              <a:rPr lang="en-US" dirty="0"/>
              <a:t>The last thing we want to do is to establish a set of unachievable goals for a client. If we do that, we are only setting them up for more failure, which will add to layers of guilt and shame.  </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If you CAN see a client doing something, it’s an objective. (e.g., completing a journal entry, attending a support group meeting) </a:t>
            </a:r>
          </a:p>
          <a:p>
            <a:pPr marL="0" indent="0">
              <a:buFont typeface="Arial" panose="020B0604020202020204" pitchFamily="34" charset="0"/>
              <a:buNone/>
            </a:pPr>
            <a:r>
              <a:rPr lang="en-US" dirty="0"/>
              <a:t>If you CAN’T see a client doing something, it’s a goal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Example of a Goal include:</a:t>
            </a:r>
          </a:p>
          <a:p>
            <a:pPr marL="171450" indent="-171450">
              <a:buFont typeface="Arial" panose="020B0604020202020204" pitchFamily="34" charset="0"/>
              <a:buChar char="•"/>
            </a:pPr>
            <a:r>
              <a:rPr lang="en-US" dirty="0"/>
              <a:t>Reduce my anxiety</a:t>
            </a:r>
          </a:p>
          <a:p>
            <a:pPr marL="171450" indent="-171450">
              <a:buFont typeface="Arial" panose="020B0604020202020204" pitchFamily="34" charset="0"/>
              <a:buChar char="•"/>
            </a:pPr>
            <a:r>
              <a:rPr lang="en-US" dirty="0"/>
              <a:t>Increase my employability</a:t>
            </a:r>
          </a:p>
          <a:p>
            <a:endParaRPr lang="en-US" dirty="0"/>
          </a:p>
          <a:p>
            <a:pPr marL="0" lvl="0" indent="0" algn="l" rtl="0">
              <a:lnSpc>
                <a:spcPct val="100000"/>
              </a:lnSpc>
              <a:spcBef>
                <a:spcPts val="0"/>
              </a:spcBef>
              <a:spcAft>
                <a:spcPts val="0"/>
              </a:spcAft>
              <a:buSzPts val="1100"/>
              <a:buNone/>
            </a:pPr>
            <a:r>
              <a:rPr lang="en-US" dirty="0"/>
              <a:t>On the next slide, I’m going to discuss objectives</a:t>
            </a:r>
          </a:p>
          <a:p>
            <a:pPr marL="0" lvl="0" indent="0" algn="l" rtl="0">
              <a:lnSpc>
                <a:spcPct val="100000"/>
              </a:lnSpc>
              <a:spcBef>
                <a:spcPts val="0"/>
              </a:spcBef>
              <a:spcAft>
                <a:spcPts val="0"/>
              </a:spcAft>
              <a:buSzPts val="1100"/>
              <a:buNone/>
            </a:pPr>
            <a:endParaRPr dirty="0"/>
          </a:p>
        </p:txBody>
      </p:sp>
      <p:sp>
        <p:nvSpPr>
          <p:cNvPr id="314" name="Google Shape;314;g21c58d853c8_1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300016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1c58d853c8_1_1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u="sng" dirty="0">
                <a:latin typeface="Avenir Next LT Pro"/>
              </a:rPr>
              <a:t>Shawn</a:t>
            </a:r>
            <a:endParaRPr lang="en-US" dirty="0">
              <a:latin typeface="Avenir Next LT Pro"/>
            </a:endParaRPr>
          </a:p>
          <a:p>
            <a:endParaRPr lang="en-US" dirty="0">
              <a:latin typeface="Avenir Next LT Pro"/>
            </a:endParaRPr>
          </a:p>
          <a:p>
            <a:r>
              <a:rPr lang="en-US" dirty="0">
                <a:latin typeface="Avenir Next LT Pro"/>
              </a:rPr>
              <a:t>Objectives are what the client will do, the steps that a client will take, to achieve a goals (think skill development). </a:t>
            </a:r>
            <a:endParaRPr lang="en-US" b="1" dirty="0">
              <a:latin typeface="Avenir Next LT Pro"/>
            </a:endParaRPr>
          </a:p>
          <a:p>
            <a:br>
              <a:rPr lang="en-US" dirty="0">
                <a:latin typeface="Avenir Next LT Pro"/>
              </a:rPr>
            </a:br>
            <a:r>
              <a:rPr lang="en-US" dirty="0">
                <a:latin typeface="Avenir Next LT Pro"/>
              </a:rPr>
              <a:t>Objectives (visible) must be stated in behaviorally measurable language and it should be very clear when the client has completed the objectives. (e.g., attend a treatment session, write a journal entry, etc.)</a:t>
            </a:r>
          </a:p>
          <a:p>
            <a:endParaRPr lang="en-US" dirty="0">
              <a:latin typeface="Avenir Next LT Pro" panose="020B0504020202020204" pitchFamily="34" charset="0"/>
            </a:endParaRPr>
          </a:p>
          <a:p>
            <a:r>
              <a:rPr lang="en-US" dirty="0">
                <a:latin typeface="Avenir Next LT Pro"/>
              </a:rPr>
              <a:t>Objectives should be stated so clearly that almost anyone would know when he or she saw it.</a:t>
            </a:r>
          </a:p>
          <a:p>
            <a:endParaRPr lang="en-US" dirty="0">
              <a:latin typeface="Avenir Next LT Pro"/>
            </a:endParaRPr>
          </a:p>
          <a:p>
            <a:r>
              <a:rPr lang="en-US" dirty="0">
                <a:latin typeface="Avenir Next LT Pro"/>
              </a:rPr>
              <a:t>Objectives are the skills developed by the client and, when accomplished, will result in progress towards the achieving the long-term goal. </a:t>
            </a:r>
          </a:p>
          <a:p>
            <a:endParaRPr lang="en-US" dirty="0">
              <a:latin typeface="Avenir Next LT Pro" panose="020B0504020202020204" pitchFamily="34" charset="0"/>
            </a:endParaRPr>
          </a:p>
          <a:p>
            <a:r>
              <a:rPr lang="en-US" dirty="0">
                <a:latin typeface="Avenir Next LT Pro"/>
              </a:rPr>
              <a:t>Each objective should include a targeted end date for completion. (e.g., complete two journals each week in November, attend 3 support group meetings each week in November). </a:t>
            </a:r>
            <a:endParaRPr lang="en-US" dirty="0">
              <a:latin typeface="Avenir Next LT Pro" panose="020B0504020202020204" pitchFamily="34" charset="0"/>
            </a:endParaRPr>
          </a:p>
          <a:p>
            <a:endParaRPr lang="en-US" dirty="0">
              <a:latin typeface="Avenir Next LT Pro" panose="020B0504020202020204" pitchFamily="34" charset="0"/>
            </a:endParaRPr>
          </a:p>
          <a:p>
            <a:pPr marL="0" lvl="0" indent="0" algn="l" rtl="0">
              <a:lnSpc>
                <a:spcPct val="100000"/>
              </a:lnSpc>
              <a:spcBef>
                <a:spcPts val="0"/>
              </a:spcBef>
              <a:spcAft>
                <a:spcPts val="0"/>
              </a:spcAft>
              <a:buSzPts val="1100"/>
              <a:buNone/>
            </a:pPr>
            <a:endParaRPr dirty="0"/>
          </a:p>
        </p:txBody>
      </p:sp>
      <p:sp>
        <p:nvSpPr>
          <p:cNvPr id="314" name="Google Shape;314;g21c58d853c8_1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706855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Shawn</a:t>
            </a:r>
            <a:endParaRPr lang="en-US"/>
          </a:p>
          <a:p>
            <a:endParaRPr lang="en-US"/>
          </a:p>
          <a:p>
            <a:r>
              <a:rPr lang="en-US"/>
              <a:t>You’ve maybe heard of SMART Goals; Here we want to use SMART Objectives!</a:t>
            </a:r>
          </a:p>
          <a:p>
            <a:endParaRPr lang="en-US"/>
          </a:p>
          <a:p>
            <a:r>
              <a:rPr lang="en-US"/>
              <a:t>Using SMART Objectives as part of care coordination can help to build rapport between the case manager and client. It improves communication and collaboration while demonstrating self-management skills. SMART Objectives can enhance morale as individuals see incremental steps and build momentum toward their intended health outcomes. </a:t>
            </a:r>
          </a:p>
          <a:p>
            <a:endParaRPr lang="en-US">
              <a:cs typeface="Calibri" panose="020F0502020204030204"/>
            </a:endParaRPr>
          </a:p>
          <a:p>
            <a:r>
              <a:rPr lang="en-US">
                <a:cs typeface="Calibri" panose="020F0502020204030204"/>
              </a:rPr>
              <a:t>SPECIFIC Write exactly what the client will be doing to develop skills</a:t>
            </a:r>
          </a:p>
          <a:p>
            <a:r>
              <a:rPr lang="en-US">
                <a:cs typeface="Calibri" panose="020F0502020204030204"/>
              </a:rPr>
              <a:t>MEASURABLE: Generally, use numbers to quantify. Could someone else observe the skill and determine if it was completed?</a:t>
            </a:r>
          </a:p>
          <a:p>
            <a:r>
              <a:rPr lang="en-US">
                <a:cs typeface="Calibri" panose="020F0502020204030204"/>
              </a:rPr>
              <a:t>ATTAINABLE: Is it possible to achieve the objective within the allotted time in treatment?</a:t>
            </a:r>
          </a:p>
          <a:p>
            <a:r>
              <a:rPr lang="en-US">
                <a:cs typeface="Calibri" panose="020F0502020204030204"/>
              </a:rPr>
              <a:t>REALISTIC: The objective must be related to the assessment, problem state, and goal. Is it related? </a:t>
            </a:r>
          </a:p>
          <a:p>
            <a:r>
              <a:rPr lang="en-US">
                <a:cs typeface="Calibri" panose="020F0502020204030204"/>
              </a:rPr>
              <a:t>TIME LIMITED: Is the target completion date reasonable and individualized? </a:t>
            </a:r>
          </a:p>
        </p:txBody>
      </p:sp>
      <p:sp>
        <p:nvSpPr>
          <p:cNvPr id="4" name="Slide Number Placeholder 3"/>
          <p:cNvSpPr>
            <a:spLocks noGrp="1"/>
          </p:cNvSpPr>
          <p:nvPr>
            <p:ph type="sldNum" sz="quarter" idx="5"/>
          </p:nvPr>
        </p:nvSpPr>
        <p:spPr/>
        <p:txBody>
          <a:bodyPr/>
          <a:lstStyle/>
          <a:p>
            <a:fld id="{9DE34FB2-93EB-434B-A428-0BE1EEE9F2A4}" type="slidenum">
              <a:rPr lang="en-US" smtClean="0"/>
              <a:t>25</a:t>
            </a:fld>
            <a:endParaRPr lang="en-US"/>
          </a:p>
        </p:txBody>
      </p:sp>
    </p:spTree>
    <p:extLst>
      <p:ext uri="{BB962C8B-B14F-4D97-AF65-F5344CB8AC3E}">
        <p14:creationId xmlns:p14="http://schemas.microsoft.com/office/powerpoint/2010/main" val="19843292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u="sng" dirty="0">
                <a:cs typeface="Calibri"/>
              </a:rPr>
              <a:t>Shawn</a:t>
            </a:r>
          </a:p>
          <a:p>
            <a:pPr marL="0" indent="0">
              <a:buFont typeface="Arial" panose="020B0604020202020204" pitchFamily="34" charset="0"/>
              <a:buNone/>
            </a:pPr>
            <a:endParaRPr lang="en-US" u="sng" dirty="0">
              <a:cs typeface="Calibri"/>
            </a:endParaRPr>
          </a:p>
          <a:p>
            <a:pPr marL="0" indent="0">
              <a:buFont typeface="Arial" panose="020B0604020202020204" pitchFamily="34" charset="0"/>
              <a:buNone/>
            </a:pPr>
            <a:r>
              <a:rPr lang="en-US" u="none" dirty="0">
                <a:cs typeface="Calibri"/>
              </a:rPr>
              <a:t>Here's a case study....read through it. </a:t>
            </a:r>
          </a:p>
          <a:p>
            <a:pPr marL="0" indent="0">
              <a:buFont typeface="Arial" panose="020B0604020202020204" pitchFamily="34" charset="0"/>
              <a:buNone/>
            </a:pPr>
            <a:endParaRPr lang="en-US" u="none" dirty="0">
              <a:cs typeface="Calibri"/>
            </a:endParaRPr>
          </a:p>
        </p:txBody>
      </p:sp>
      <p:sp>
        <p:nvSpPr>
          <p:cNvPr id="4" name="Slide Number Placeholder 3"/>
          <p:cNvSpPr>
            <a:spLocks noGrp="1"/>
          </p:cNvSpPr>
          <p:nvPr>
            <p:ph type="sldNum" sz="quarter" idx="5"/>
          </p:nvPr>
        </p:nvSpPr>
        <p:spPr/>
        <p:txBody>
          <a:bodyPr/>
          <a:lstStyle/>
          <a:p>
            <a:fld id="{9DE34FB2-93EB-434B-A428-0BE1EEE9F2A4}" type="slidenum">
              <a:rPr lang="en-US" smtClean="0"/>
              <a:t>26</a:t>
            </a:fld>
            <a:endParaRPr lang="en-US"/>
          </a:p>
        </p:txBody>
      </p:sp>
    </p:spTree>
    <p:extLst>
      <p:ext uri="{BB962C8B-B14F-4D97-AF65-F5344CB8AC3E}">
        <p14:creationId xmlns:p14="http://schemas.microsoft.com/office/powerpoint/2010/main" val="20626908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Shawn</a:t>
            </a:r>
          </a:p>
          <a:p>
            <a:endParaRPr lang="en-US" b="1" u="sng" dirty="0"/>
          </a:p>
          <a:p>
            <a:r>
              <a:rPr lang="en-US" b="0" u="none" dirty="0"/>
              <a:t>Goals</a:t>
            </a:r>
            <a:br>
              <a:rPr lang="en-US" b="0" u="none" dirty="0"/>
            </a:br>
            <a:r>
              <a:rPr lang="en-US" b="0" u="none" dirty="0"/>
              <a:t>Develop a statement with the client about his / her hopes, wishes, and / or intentions for the future. If possible, help the client connect their objectives with their larger vision for the future. </a:t>
            </a:r>
          </a:p>
          <a:p>
            <a:endParaRPr lang="en-US" b="0" u="none" dirty="0"/>
          </a:p>
          <a:p>
            <a:r>
              <a:rPr lang="en-US" b="0" u="none" dirty="0"/>
              <a:t>Sam's Goal: To become more employable / increase job prospects</a:t>
            </a:r>
          </a:p>
          <a:p>
            <a:endParaRPr lang="en-US" b="0" u="none" dirty="0"/>
          </a:p>
          <a:p>
            <a:r>
              <a:rPr lang="en-US" b="0" u="none" dirty="0"/>
              <a:t>Example questions for goals:</a:t>
            </a:r>
          </a:p>
          <a:p>
            <a:pPr marL="171450" indent="-171450">
              <a:buFont typeface="Arial" panose="020B0604020202020204" pitchFamily="34" charset="0"/>
              <a:buChar char="•"/>
            </a:pPr>
            <a:r>
              <a:rPr lang="en-US" b="0" u="none" dirty="0"/>
              <a:t>What steps do you need to take to reach your goal, to increase your job prospects? (e.g., resume updating class, )</a:t>
            </a:r>
          </a:p>
          <a:p>
            <a:pPr marL="171450" indent="-171450">
              <a:buFont typeface="Arial" panose="020B0604020202020204" pitchFamily="34" charset="0"/>
              <a:buChar char="•"/>
            </a:pPr>
            <a:r>
              <a:rPr lang="en-US" b="0" u="none" dirty="0"/>
              <a:t>What resources do your need to take reach your goals? (e.g., financial, transportation, childcare, </a:t>
            </a:r>
            <a:r>
              <a:rPr lang="en-US" b="0" u="none" dirty="0" err="1"/>
              <a:t>etc</a:t>
            </a:r>
            <a:r>
              <a:rPr lang="en-US" b="0" u="none" dirty="0"/>
              <a:t>). </a:t>
            </a:r>
          </a:p>
          <a:p>
            <a:endParaRPr lang="en-US" b="0" u="none" dirty="0"/>
          </a:p>
          <a:p>
            <a:r>
              <a:rPr lang="en-US" b="0" u="none" dirty="0"/>
              <a:t>Objectives:</a:t>
            </a:r>
          </a:p>
          <a:p>
            <a:r>
              <a:rPr lang="en-US" b="0" u="none" dirty="0"/>
              <a:t>Action-oriented with individualized indicators appropriate for your program</a:t>
            </a:r>
          </a:p>
          <a:p>
            <a:endParaRPr lang="en-US" b="0" u="none" dirty="0"/>
          </a:p>
          <a:p>
            <a:r>
              <a:rPr lang="en-US" b="0" u="none" dirty="0"/>
              <a:t>Sam’s Objective: Obtain her HSE within 6 months</a:t>
            </a:r>
          </a:p>
          <a:p>
            <a:endParaRPr lang="en-US" b="0" u="none" dirty="0"/>
          </a:p>
          <a:p>
            <a:r>
              <a:rPr lang="en-US" b="0" u="none" dirty="0"/>
              <a:t>Example questions about objectives:</a:t>
            </a:r>
          </a:p>
          <a:p>
            <a:pPr marL="171450" indent="-171450">
              <a:buFont typeface="Arial" panose="020B0604020202020204" pitchFamily="34" charset="0"/>
              <a:buChar char="•"/>
            </a:pPr>
            <a:r>
              <a:rPr lang="en-US" b="0" u="none" dirty="0"/>
              <a:t>What specifically do you need to accomplish this objective?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u="none" dirty="0"/>
              <a:t>What resources do you need to take reach this objective? (e.g., financial, transportation, childcare, </a:t>
            </a:r>
            <a:r>
              <a:rPr lang="en-US" b="0" u="none" dirty="0" err="1"/>
              <a:t>etc</a:t>
            </a:r>
            <a:r>
              <a:rPr lang="en-US" b="0" u="none" dirty="0"/>
              <a:t>). </a:t>
            </a:r>
          </a:p>
          <a:p>
            <a:pPr marL="171450" indent="-171450">
              <a:buFont typeface="Arial" panose="020B0604020202020204" pitchFamily="34" charset="0"/>
              <a:buChar char="•"/>
            </a:pPr>
            <a:endParaRPr lang="en-US" b="0" u="none" dirty="0"/>
          </a:p>
          <a:p>
            <a:pPr marL="171450" indent="-171450">
              <a:buFont typeface="Arial" panose="020B0604020202020204" pitchFamily="34" charset="0"/>
              <a:buChar char="•"/>
            </a:pPr>
            <a:endParaRPr lang="en-US" b="0" u="none" dirty="0"/>
          </a:p>
        </p:txBody>
      </p:sp>
      <p:sp>
        <p:nvSpPr>
          <p:cNvPr id="4" name="Slide Number Placeholder 3"/>
          <p:cNvSpPr>
            <a:spLocks noGrp="1"/>
          </p:cNvSpPr>
          <p:nvPr>
            <p:ph type="sldNum" sz="quarter" idx="5"/>
          </p:nvPr>
        </p:nvSpPr>
        <p:spPr/>
        <p:txBody>
          <a:bodyPr/>
          <a:lstStyle/>
          <a:p>
            <a:fld id="{9DE34FB2-93EB-434B-A428-0BE1EEE9F2A4}" type="slidenum">
              <a:rPr lang="en-US" smtClean="0"/>
              <a:t>27</a:t>
            </a:fld>
            <a:endParaRPr lang="en-US"/>
          </a:p>
        </p:txBody>
      </p:sp>
    </p:spTree>
    <p:extLst>
      <p:ext uri="{BB962C8B-B14F-4D97-AF65-F5344CB8AC3E}">
        <p14:creationId xmlns:p14="http://schemas.microsoft.com/office/powerpoint/2010/main" val="20765788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a table that could be used to record goals, objectives. </a:t>
            </a:r>
          </a:p>
          <a:p>
            <a:endParaRPr lang="en-US" dirty="0"/>
          </a:p>
        </p:txBody>
      </p:sp>
      <p:sp>
        <p:nvSpPr>
          <p:cNvPr id="4" name="Slide Number Placeholder 3"/>
          <p:cNvSpPr>
            <a:spLocks noGrp="1"/>
          </p:cNvSpPr>
          <p:nvPr>
            <p:ph type="sldNum" sz="quarter" idx="5"/>
          </p:nvPr>
        </p:nvSpPr>
        <p:spPr/>
        <p:txBody>
          <a:bodyPr/>
          <a:lstStyle/>
          <a:p>
            <a:fld id="{9DE34FB2-93EB-434B-A428-0BE1EEE9F2A4}" type="slidenum">
              <a:rPr lang="en-US" smtClean="0"/>
              <a:t>28</a:t>
            </a:fld>
            <a:endParaRPr lang="en-US"/>
          </a:p>
        </p:txBody>
      </p:sp>
    </p:spTree>
    <p:extLst>
      <p:ext uri="{BB962C8B-B14F-4D97-AF65-F5344CB8AC3E}">
        <p14:creationId xmlns:p14="http://schemas.microsoft.com/office/powerpoint/2010/main" val="28032197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Taylor</a:t>
            </a:r>
          </a:p>
          <a:p>
            <a:endParaRPr lang="en-US"/>
          </a:p>
          <a:p>
            <a:r>
              <a:rPr lang="en-US"/>
              <a:t>Although case managers are members of the treatment court team, there are many responsibilities for case managers that are outside of substance use treatment.</a:t>
            </a:r>
          </a:p>
          <a:p>
            <a:endParaRPr lang="en-US"/>
          </a:p>
        </p:txBody>
      </p:sp>
      <p:sp>
        <p:nvSpPr>
          <p:cNvPr id="4" name="Slide Number Placeholder 3"/>
          <p:cNvSpPr>
            <a:spLocks noGrp="1"/>
          </p:cNvSpPr>
          <p:nvPr>
            <p:ph type="sldNum" sz="quarter" idx="5"/>
          </p:nvPr>
        </p:nvSpPr>
        <p:spPr/>
        <p:txBody>
          <a:bodyPr/>
          <a:lstStyle/>
          <a:p>
            <a:fld id="{9DE34FB2-93EB-434B-A428-0BE1EEE9F2A4}" type="slidenum">
              <a:rPr lang="en-US" smtClean="0"/>
              <a:t>29</a:t>
            </a:fld>
            <a:endParaRPr lang="en-US"/>
          </a:p>
        </p:txBody>
      </p:sp>
    </p:spTree>
    <p:extLst>
      <p:ext uri="{BB962C8B-B14F-4D97-AF65-F5344CB8AC3E}">
        <p14:creationId xmlns:p14="http://schemas.microsoft.com/office/powerpoint/2010/main" val="3398468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E34FB2-93EB-434B-A428-0BE1EEE9F2A4}" type="slidenum">
              <a:rPr lang="en-US" smtClean="0"/>
              <a:t>3</a:t>
            </a:fld>
            <a:endParaRPr lang="en-US"/>
          </a:p>
        </p:txBody>
      </p:sp>
    </p:spTree>
    <p:extLst>
      <p:ext uri="{BB962C8B-B14F-4D97-AF65-F5344CB8AC3E}">
        <p14:creationId xmlns:p14="http://schemas.microsoft.com/office/powerpoint/2010/main" val="27318015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Taylor</a:t>
            </a:r>
          </a:p>
          <a:p>
            <a:endParaRPr lang="en-US"/>
          </a:p>
          <a:p>
            <a:r>
              <a:rPr lang="en-US"/>
              <a:t>Assessment and planning are common parts of case management. As </a:t>
            </a:r>
            <a:r>
              <a:rPr lang="en-US" dirty="0"/>
              <a:t>Shawn</a:t>
            </a:r>
            <a:r>
              <a:rPr lang="en-US"/>
              <a:t> has touched on already, these are important functions of being a case manager. However, there is more to case management than conducting assessments and creating case management plans.</a:t>
            </a:r>
          </a:p>
          <a:p>
            <a:endParaRPr lang="en-US"/>
          </a:p>
          <a:p>
            <a:r>
              <a:rPr lang="en-US"/>
              <a:t>We want to highlight other functions of case management, like linkage, monitoring, and advocacy.</a:t>
            </a:r>
            <a:endParaRPr lang="en-US">
              <a:cs typeface="Calibri"/>
            </a:endParaRPr>
          </a:p>
          <a:p>
            <a:endParaRPr lang="en-US"/>
          </a:p>
          <a:p>
            <a:r>
              <a:rPr lang="en-US"/>
              <a:t>Let’s go into more depth about these three functions of case management.</a:t>
            </a:r>
            <a:endParaRPr lang="en-US">
              <a:cs typeface="Calibri"/>
            </a:endParaRPr>
          </a:p>
        </p:txBody>
      </p:sp>
      <p:sp>
        <p:nvSpPr>
          <p:cNvPr id="4" name="Slide Number Placeholder 3"/>
          <p:cNvSpPr>
            <a:spLocks noGrp="1"/>
          </p:cNvSpPr>
          <p:nvPr>
            <p:ph type="sldNum" sz="quarter" idx="5"/>
          </p:nvPr>
        </p:nvSpPr>
        <p:spPr/>
        <p:txBody>
          <a:bodyPr/>
          <a:lstStyle/>
          <a:p>
            <a:fld id="{9DE34FB2-93EB-434B-A428-0BE1EEE9F2A4}" type="slidenum">
              <a:rPr lang="en-US" smtClean="0"/>
              <a:t>30</a:t>
            </a:fld>
            <a:endParaRPr lang="en-US"/>
          </a:p>
        </p:txBody>
      </p:sp>
    </p:spTree>
    <p:extLst>
      <p:ext uri="{BB962C8B-B14F-4D97-AF65-F5344CB8AC3E}">
        <p14:creationId xmlns:p14="http://schemas.microsoft.com/office/powerpoint/2010/main" val="15357585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Taylor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First, we are going to talk about LINKAGE. As I’m sure many of us know, linking participants to treatment is a vital function of treatment court. However, it is equally as important to link participants to additional support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9DE34FB2-93EB-434B-A428-0BE1EEE9F2A4}" type="slidenum">
              <a:rPr lang="en-US" smtClean="0"/>
              <a:t>31</a:t>
            </a:fld>
            <a:endParaRPr lang="en-US"/>
          </a:p>
        </p:txBody>
      </p:sp>
    </p:spTree>
    <p:extLst>
      <p:ext uri="{BB962C8B-B14F-4D97-AF65-F5344CB8AC3E}">
        <p14:creationId xmlns:p14="http://schemas.microsoft.com/office/powerpoint/2010/main" val="37208347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Taylor</a:t>
            </a:r>
          </a:p>
          <a:p>
            <a:endParaRPr lang="en-US"/>
          </a:p>
          <a:p>
            <a:r>
              <a:rPr lang="en-US"/>
              <a:t>As treatment court team members, we are familiar with SUD – substance use disorder. However, there is another SUD that impacts many of our participants – system underperformance disorder.</a:t>
            </a:r>
          </a:p>
          <a:p>
            <a:endParaRPr lang="en-US">
              <a:cs typeface="Calibri"/>
            </a:endParaRPr>
          </a:p>
          <a:p>
            <a:r>
              <a:rPr lang="en-US">
                <a:cs typeface="Calibri"/>
              </a:rPr>
              <a:t>We often talk about "the systems" at play in an individual's life, but it is important to critically think about how these systems impact our participants and how they may react towards us.</a:t>
            </a:r>
          </a:p>
          <a:p>
            <a:endParaRPr lang="en-US">
              <a:cs typeface="Calibri"/>
            </a:endParaRPr>
          </a:p>
          <a:p>
            <a:r>
              <a:rPr lang="en-US" dirty="0">
                <a:cs typeface="Calibri"/>
              </a:rPr>
              <a:t>Our participants </a:t>
            </a:r>
            <a:r>
              <a:rPr lang="en-US">
                <a:cs typeface="Calibri"/>
              </a:rPr>
              <a:t>may have had </a:t>
            </a:r>
            <a:r>
              <a:rPr lang="en-US" dirty="0">
                <a:cs typeface="Calibri"/>
              </a:rPr>
              <a:t>a history </a:t>
            </a:r>
            <a:r>
              <a:rPr lang="en-US">
                <a:cs typeface="Calibri"/>
              </a:rPr>
              <a:t>with </a:t>
            </a:r>
            <a:r>
              <a:rPr lang="en-US" dirty="0">
                <a:cs typeface="Calibri"/>
              </a:rPr>
              <a:t>any of these systems. How does this history impact our participants? ANSWERS: Resistance, frustration, anger, distrust</a:t>
            </a:r>
          </a:p>
          <a:p>
            <a:endParaRPr lang="en-US" dirty="0">
              <a:cs typeface="Calibri"/>
            </a:endParaRPr>
          </a:p>
          <a:p>
            <a:r>
              <a:rPr lang="en-US" dirty="0">
                <a:cs typeface="Calibri"/>
              </a:rPr>
              <a:t>As case managers, although we did not cause these feelings, we can help mitigate and assist clients navigation through these systems</a:t>
            </a:r>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9DE34FB2-93EB-434B-A428-0BE1EEE9F2A4}" type="slidenum">
              <a:rPr lang="en-US" smtClean="0"/>
              <a:t>32</a:t>
            </a:fld>
            <a:endParaRPr lang="en-US"/>
          </a:p>
        </p:txBody>
      </p:sp>
    </p:spTree>
    <p:extLst>
      <p:ext uri="{BB962C8B-B14F-4D97-AF65-F5344CB8AC3E}">
        <p14:creationId xmlns:p14="http://schemas.microsoft.com/office/powerpoint/2010/main" val="207471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Taylor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case managers, we help refer our participants to a multitude of resources, many from the previous list. </a:t>
            </a:r>
            <a:r>
              <a:rPr lang="en-US"/>
              <a:t>Linkage goes beyond merely providing clients with a referral list of available resources.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As case managers, we must work to develop a network of formal and informal resources and contacts to provide needed services for their clients. </a:t>
            </a:r>
          </a:p>
          <a:p>
            <a:endParaRPr lang="en-US"/>
          </a:p>
          <a:p>
            <a:endParaRPr lang="en-US"/>
          </a:p>
          <a:p>
            <a:r>
              <a:rPr lang="en-US"/>
              <a:t>When referring participants to external agencies it is important to have a point of contact. Having a specific staff person and knowing the referral process will make accessing the services far easier for the participant</a:t>
            </a:r>
          </a:p>
          <a:p>
            <a:endParaRPr lang="en-US"/>
          </a:p>
          <a:p>
            <a:r>
              <a:rPr lang="en-US"/>
              <a:t>A soft handoff is a way of informally introducing someone to the point of contact or the organization. Providing a soft handoff can help ease some tension for the participants and demystify the referral process. </a:t>
            </a:r>
            <a:r>
              <a:rPr lang="en-US" b="1"/>
              <a:t>EXAMPLE: </a:t>
            </a:r>
            <a:r>
              <a:rPr lang="en-US" b="0"/>
              <a:t>when referring participants, I would call and introduce them to the organization/point of contact.</a:t>
            </a:r>
          </a:p>
          <a:p>
            <a:endParaRPr lang="en-US" b="0"/>
          </a:p>
          <a:p>
            <a:r>
              <a:rPr lang="en-US" b="0"/>
              <a:t>As part of the soft handoff, I found it helpful to share agency information like location, proximity to public transportation, hours.</a:t>
            </a:r>
          </a:p>
          <a:p>
            <a:endParaRPr lang="en-US" b="0"/>
          </a:p>
          <a:p>
            <a:r>
              <a:rPr lang="en-US" b="0"/>
              <a:t>To take it a step further, visiting the agencies and meeting people in person goes a long way. You can see the agency, develop a more personal relationship with the point of contact/staff.</a:t>
            </a:r>
            <a:endParaRPr lang="en-US"/>
          </a:p>
        </p:txBody>
      </p:sp>
      <p:sp>
        <p:nvSpPr>
          <p:cNvPr id="4" name="Slide Number Placeholder 3"/>
          <p:cNvSpPr>
            <a:spLocks noGrp="1"/>
          </p:cNvSpPr>
          <p:nvPr>
            <p:ph type="sldNum" sz="quarter" idx="5"/>
          </p:nvPr>
        </p:nvSpPr>
        <p:spPr/>
        <p:txBody>
          <a:bodyPr/>
          <a:lstStyle/>
          <a:p>
            <a:fld id="{9DE34FB2-93EB-434B-A428-0BE1EEE9F2A4}" type="slidenum">
              <a:rPr lang="en-US" smtClean="0"/>
              <a:t>33</a:t>
            </a:fld>
            <a:endParaRPr lang="en-US"/>
          </a:p>
        </p:txBody>
      </p:sp>
    </p:spTree>
    <p:extLst>
      <p:ext uri="{BB962C8B-B14F-4D97-AF65-F5344CB8AC3E}">
        <p14:creationId xmlns:p14="http://schemas.microsoft.com/office/powerpoint/2010/main" val="29370495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Taylor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As a case manager, it is our responsibility to be a single point of contact for our participants who receive services from multiple agencies.</a:t>
            </a:r>
          </a:p>
          <a:p>
            <a:endParaRPr lang="en-US"/>
          </a:p>
          <a:p>
            <a:r>
              <a:rPr lang="en-US"/>
              <a:t>As we spoke, participants are receiving treatment but may also connect with other agencies for housing, social service/benefits, transportation, food, employment, education, etc. </a:t>
            </a:r>
          </a:p>
          <a:p>
            <a:endParaRPr lang="en-US"/>
          </a:p>
          <a:p>
            <a:r>
              <a:rPr lang="en-US"/>
              <a:t>Case management replaces a haphazard process of referrals with a single, well-structured service. In doing so, it offers the client continuity. </a:t>
            </a:r>
          </a:p>
          <a:p>
            <a:endParaRPr lang="en-US"/>
          </a:p>
          <a:p>
            <a:r>
              <a:rPr lang="en-US"/>
              <a:t>More work for the case manager but better outcomes for the participants</a:t>
            </a:r>
          </a:p>
        </p:txBody>
      </p:sp>
      <p:sp>
        <p:nvSpPr>
          <p:cNvPr id="4" name="Slide Number Placeholder 3"/>
          <p:cNvSpPr>
            <a:spLocks noGrp="1"/>
          </p:cNvSpPr>
          <p:nvPr>
            <p:ph type="sldNum" sz="quarter" idx="5"/>
          </p:nvPr>
        </p:nvSpPr>
        <p:spPr/>
        <p:txBody>
          <a:bodyPr/>
          <a:lstStyle/>
          <a:p>
            <a:fld id="{9DE34FB2-93EB-434B-A428-0BE1EEE9F2A4}" type="slidenum">
              <a:rPr lang="en-US" smtClean="0"/>
              <a:t>34</a:t>
            </a:fld>
            <a:endParaRPr lang="en-US"/>
          </a:p>
        </p:txBody>
      </p:sp>
    </p:spTree>
    <p:extLst>
      <p:ext uri="{BB962C8B-B14F-4D97-AF65-F5344CB8AC3E}">
        <p14:creationId xmlns:p14="http://schemas.microsoft.com/office/powerpoint/2010/main" val="37652805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Taylor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After linking and referring participants to treatment and additional support services, the next step is monitoring.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In treatment courts, monitoring has a different meaning depending on the team members role. Treatment views monitoring as following treatment plan. Probation view monitoring as public safety. Let’s discuss what monitoring looks like for case managers as part of the treatment court team.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9DE34FB2-93EB-434B-A428-0BE1EEE9F2A4}" type="slidenum">
              <a:rPr lang="en-US" smtClean="0"/>
              <a:t>35</a:t>
            </a:fld>
            <a:endParaRPr lang="en-US"/>
          </a:p>
        </p:txBody>
      </p:sp>
    </p:spTree>
    <p:extLst>
      <p:ext uri="{BB962C8B-B14F-4D97-AF65-F5344CB8AC3E}">
        <p14:creationId xmlns:p14="http://schemas.microsoft.com/office/powerpoint/2010/main" val="28299871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Taylor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Monitoring participant progress, and adjusting services plans as needed, is an essential function of case management.</a:t>
            </a:r>
            <a:r>
              <a:rPr lang="en-US" dirty="0"/>
              <a:t> When adjustments are needed to the case plan, it is important to still include the participant in the new identified goals, objectives, or timeline.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t>Participant progress doesn’t only constitute phase advancement but progress in self-identified goals. </a:t>
            </a:r>
          </a:p>
          <a:p>
            <a:endParaRPr lang="en-US" dirty="0"/>
          </a:p>
          <a:p>
            <a:endParaRPr lang="en-US" dirty="0"/>
          </a:p>
          <a:p>
            <a:r>
              <a:rPr lang="en-US" dirty="0"/>
              <a:t>Example: Sam from our case example, her visitation time with her children conflicts with the HSE test prep classes. You sit down with her and ask how does she want to proceed. She decided to see her children and enroll in night test prep classes starting next month. </a:t>
            </a:r>
            <a:endParaRPr lang="en-US"/>
          </a:p>
        </p:txBody>
      </p:sp>
      <p:sp>
        <p:nvSpPr>
          <p:cNvPr id="4" name="Slide Number Placeholder 3"/>
          <p:cNvSpPr>
            <a:spLocks noGrp="1"/>
          </p:cNvSpPr>
          <p:nvPr>
            <p:ph type="sldNum" sz="quarter" idx="5"/>
          </p:nvPr>
        </p:nvSpPr>
        <p:spPr/>
        <p:txBody>
          <a:bodyPr/>
          <a:lstStyle/>
          <a:p>
            <a:fld id="{9DE34FB2-93EB-434B-A428-0BE1EEE9F2A4}" type="slidenum">
              <a:rPr lang="en-US" smtClean="0"/>
              <a:t>36</a:t>
            </a:fld>
            <a:endParaRPr lang="en-US"/>
          </a:p>
        </p:txBody>
      </p:sp>
    </p:spTree>
    <p:extLst>
      <p:ext uri="{BB962C8B-B14F-4D97-AF65-F5344CB8AC3E}">
        <p14:creationId xmlns:p14="http://schemas.microsoft.com/office/powerpoint/2010/main" val="3199206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Taylor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Coupled with monitoring is the need to share client information with relevant parties. As a member of the treatment court team, information that is shared should be related to case management goals.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For instance, if a client who is involved in the criminal justice system tests positive for drugs, both the treatment counselor and the probation officer may need to know.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Case managers bring a holistic approach to the participant</a:t>
            </a:r>
          </a:p>
          <a:p>
            <a:endParaRPr lang="en-US" dirty="0"/>
          </a:p>
          <a:p>
            <a:r>
              <a:rPr lang="en-US" dirty="0"/>
              <a:t>EXAMPLE: Sam’s adjustment to HSE test prep classes – participant called PO and got approval. Share new schedule with team and that the PO has approved.</a:t>
            </a:r>
            <a:endParaRPr lang="en-US"/>
          </a:p>
        </p:txBody>
      </p:sp>
      <p:sp>
        <p:nvSpPr>
          <p:cNvPr id="4" name="Slide Number Placeholder 3"/>
          <p:cNvSpPr>
            <a:spLocks noGrp="1"/>
          </p:cNvSpPr>
          <p:nvPr>
            <p:ph type="sldNum" sz="quarter" idx="5"/>
          </p:nvPr>
        </p:nvSpPr>
        <p:spPr/>
        <p:txBody>
          <a:bodyPr/>
          <a:lstStyle/>
          <a:p>
            <a:fld id="{9DE34FB2-93EB-434B-A428-0BE1EEE9F2A4}" type="slidenum">
              <a:rPr lang="en-US" smtClean="0"/>
              <a:t>37</a:t>
            </a:fld>
            <a:endParaRPr lang="en-US"/>
          </a:p>
        </p:txBody>
      </p:sp>
    </p:spTree>
    <p:extLst>
      <p:ext uri="{BB962C8B-B14F-4D97-AF65-F5344CB8AC3E}">
        <p14:creationId xmlns:p14="http://schemas.microsoft.com/office/powerpoint/2010/main" val="18726145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800"/>
              <a:t>Taylor</a:t>
            </a:r>
          </a:p>
          <a:p>
            <a:pPr algn="l" rtl="0" fontAlgn="base"/>
            <a:endParaRPr lang="en-US" sz="1800" b="0" i="0" u="none" strike="noStrike">
              <a:solidFill>
                <a:srgbClr val="000000"/>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Who has a MOU – written agreements with other agencies or organizations for services and coordination</a:t>
            </a:r>
            <a:r>
              <a:rPr lang="en-US" sz="1800" b="0" i="0">
                <a:solidFill>
                  <a:srgbClr val="000000"/>
                </a:solidFill>
                <a:effectLst/>
                <a:latin typeface="Calibri" panose="020F0502020204030204" pitchFamily="34" charset="0"/>
              </a:rPr>
              <a:t>​.</a:t>
            </a:r>
          </a:p>
          <a:p>
            <a:pPr algn="l" rtl="0" fontAlgn="base"/>
            <a:endParaRPr lang="en-US" sz="1800" b="0" i="0">
              <a:solidFill>
                <a:srgbClr val="000000"/>
              </a:solidFill>
              <a:effectLst/>
              <a:latin typeface="Calibri" panose="020F0502020204030204" pitchFamily="34" charset="0"/>
            </a:endParaRPr>
          </a:p>
          <a:p>
            <a:pPr algn="l" rtl="0" fontAlgn="base"/>
            <a:r>
              <a:rPr lang="en-US" sz="1800" b="0" i="0">
                <a:solidFill>
                  <a:srgbClr val="000000"/>
                </a:solidFill>
                <a:effectLst/>
                <a:latin typeface="Calibri" panose="020F0502020204030204" pitchFamily="34" charset="0"/>
              </a:rPr>
              <a:t>This is a different MOU than sharing HIPPA and personal information sharing… Internal team dynamics, not external</a:t>
            </a:r>
            <a:endParaRPr lang="en-US" b="0" i="0">
              <a:solidFill>
                <a:srgbClr val="444444"/>
              </a:solidFill>
              <a:effectLst/>
              <a:latin typeface="Calibri" panose="020F0502020204030204" pitchFamily="34" charset="0"/>
            </a:endParaRPr>
          </a:p>
          <a:p>
            <a:pPr algn="l" rtl="0" fontAlgn="base"/>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If you don’t already have it, your team needs to have an MOU for team roles as soon as possible, including:</a:t>
            </a:r>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ROLE</a:t>
            </a:r>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RESPONSIBILITY</a:t>
            </a:r>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ETHICS</a:t>
            </a:r>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You can also include a description of this in the problem solving court context vs regular court, which might or might not change (ethics shouldn't change).</a:t>
            </a:r>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NDCI has a template</a:t>
            </a:r>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[Unrelated: Remember, policies and procedures manuals are not designed to be operations manuals (which tell you </a:t>
            </a:r>
            <a:r>
              <a:rPr lang="en-US" sz="1800" b="0" i="1" u="none" strike="noStrike">
                <a:solidFill>
                  <a:srgbClr val="000000"/>
                </a:solidFill>
                <a:effectLst/>
                <a:latin typeface="Calibri" panose="020F0502020204030204" pitchFamily="34" charset="0"/>
              </a:rPr>
              <a:t>how</a:t>
            </a:r>
            <a:r>
              <a:rPr lang="en-US" sz="1800" b="0" i="0" u="none" strike="noStrike">
                <a:solidFill>
                  <a:srgbClr val="000000"/>
                </a:solidFill>
                <a:effectLst/>
                <a:latin typeface="Calibri" panose="020F0502020204030204" pitchFamily="34" charset="0"/>
              </a:rPr>
              <a:t> to do things).]</a:t>
            </a:r>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9DE34FB2-93EB-434B-A428-0BE1EEE9F2A4}" type="slidenum">
              <a:rPr lang="en-US" smtClean="0"/>
              <a:t>38</a:t>
            </a:fld>
            <a:endParaRPr lang="en-US"/>
          </a:p>
        </p:txBody>
      </p:sp>
    </p:spTree>
    <p:extLst>
      <p:ext uri="{BB962C8B-B14F-4D97-AF65-F5344CB8AC3E}">
        <p14:creationId xmlns:p14="http://schemas.microsoft.com/office/powerpoint/2010/main" val="11570481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Taylor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Through monitoring, case managers many needs to take additional steps on the client’s behalf. These next steps include advocating on behalf on the participant.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9DE34FB2-93EB-434B-A428-0BE1EEE9F2A4}" type="slidenum">
              <a:rPr lang="en-US" smtClean="0"/>
              <a:t>39</a:t>
            </a:fld>
            <a:endParaRPr lang="en-US"/>
          </a:p>
        </p:txBody>
      </p:sp>
    </p:spTree>
    <p:extLst>
      <p:ext uri="{BB962C8B-B14F-4D97-AF65-F5344CB8AC3E}">
        <p14:creationId xmlns:p14="http://schemas.microsoft.com/office/powerpoint/2010/main" val="3279586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Shawn</a:t>
            </a:r>
            <a:endParaRPr lang="en-US" dirty="0"/>
          </a:p>
          <a:p>
            <a:endParaRPr lang="en-US" dirty="0"/>
          </a:p>
          <a:p>
            <a:r>
              <a:rPr lang="en-US" dirty="0"/>
              <a:t>Before we get started, who here is a case manager? Are you employed by the court or outside agency?</a:t>
            </a:r>
            <a:endParaRPr lang="en-US" dirty="0">
              <a:cs typeface="Calibri"/>
            </a:endParaRPr>
          </a:p>
          <a:p>
            <a:endParaRPr lang="en-US" dirty="0"/>
          </a:p>
          <a:p>
            <a:r>
              <a:rPr lang="en-US" dirty="0"/>
              <a:t>Who wears multiple hats and one of them is as case manager?</a:t>
            </a:r>
          </a:p>
          <a:p>
            <a:endParaRPr lang="en-US" dirty="0">
              <a:cs typeface="Calibri"/>
            </a:endParaRPr>
          </a:p>
          <a:p>
            <a:r>
              <a:rPr lang="en-US" dirty="0">
                <a:cs typeface="Calibri"/>
              </a:rPr>
              <a:t>This slide lists the learning objectives, what we hope you are able to take away from this presentation:</a:t>
            </a:r>
          </a:p>
          <a:p>
            <a:endParaRPr lang="en-US" dirty="0">
              <a:cs typeface="Calibri"/>
            </a:endParaRPr>
          </a:p>
          <a:p>
            <a:pPr marL="228600" indent="-228600">
              <a:buFont typeface="+mj-lt"/>
              <a:buAutoNum type="arabicPeriod"/>
            </a:pPr>
            <a:r>
              <a:rPr lang="en-US" dirty="0">
                <a:cs typeface="Calibri"/>
              </a:rPr>
              <a:t>An Understanding of how the language that you use, from the very first engagement, affects the individuals that you work with. </a:t>
            </a:r>
          </a:p>
          <a:p>
            <a:pPr marL="228600" indent="-228600">
              <a:buFont typeface="+mj-lt"/>
              <a:buAutoNum type="arabicPeriod"/>
            </a:pPr>
            <a:r>
              <a:rPr lang="en-US" dirty="0">
                <a:cs typeface="Calibri"/>
              </a:rPr>
              <a:t>We hope that you’ll walk away from this presentation client-oriented, or if you already consider yourself client-oriented, then more client oriented</a:t>
            </a:r>
          </a:p>
          <a:p>
            <a:pPr marL="228600" indent="-228600">
              <a:buFont typeface="+mj-lt"/>
              <a:buAutoNum type="arabicPeriod"/>
            </a:pPr>
            <a:r>
              <a:rPr lang="en-US" dirty="0">
                <a:cs typeface="Calibri"/>
              </a:rPr>
              <a:t>A Better understanding about how to develop case management plans</a:t>
            </a:r>
          </a:p>
          <a:p>
            <a:pPr marL="228600" indent="-228600">
              <a:buFont typeface="+mj-lt"/>
              <a:buAutoNum type="arabicPeriod"/>
            </a:pPr>
            <a:r>
              <a:rPr lang="en-US" dirty="0">
                <a:cs typeface="Calibri"/>
              </a:rPr>
              <a:t>How to assist with needs other than those related to Substance Use Disorder</a:t>
            </a:r>
          </a:p>
          <a:p>
            <a:pPr marL="228600" indent="-228600">
              <a:buFont typeface="+mj-lt"/>
              <a:buAutoNum type="arabicPeriod"/>
            </a:pPr>
            <a:r>
              <a:rPr lang="en-US" dirty="0">
                <a:cs typeface="Calibri"/>
              </a:rPr>
              <a:t>How you can serve as a single point of contact for the client. </a:t>
            </a:r>
          </a:p>
        </p:txBody>
      </p:sp>
      <p:sp>
        <p:nvSpPr>
          <p:cNvPr id="4" name="Slide Number Placeholder 3"/>
          <p:cNvSpPr>
            <a:spLocks noGrp="1"/>
          </p:cNvSpPr>
          <p:nvPr>
            <p:ph type="sldNum" sz="quarter" idx="5"/>
          </p:nvPr>
        </p:nvSpPr>
        <p:spPr/>
        <p:txBody>
          <a:bodyPr/>
          <a:lstStyle/>
          <a:p>
            <a:fld id="{9DE34FB2-93EB-434B-A428-0BE1EEE9F2A4}" type="slidenum">
              <a:rPr lang="en-US" smtClean="0"/>
              <a:t>4</a:t>
            </a:fld>
            <a:endParaRPr lang="en-US"/>
          </a:p>
        </p:txBody>
      </p:sp>
    </p:spTree>
    <p:extLst>
      <p:ext uri="{BB962C8B-B14F-4D97-AF65-F5344CB8AC3E}">
        <p14:creationId xmlns:p14="http://schemas.microsoft.com/office/powerpoint/2010/main" val="10845157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Taylor</a:t>
            </a:r>
          </a:p>
          <a:p>
            <a:endParaRPr lang="en-US"/>
          </a:p>
          <a:p>
            <a:r>
              <a:rPr lang="en-US"/>
              <a:t>Client advocacy should always be geared toward achieving the goals established in the service plan. </a:t>
            </a:r>
          </a:p>
          <a:p>
            <a:endParaRPr lang="en-US"/>
          </a:p>
          <a:p>
            <a:r>
              <a:rPr lang="en-US"/>
              <a:t>Advocacy on behalf of a client should always be direct and professional. Advocacy can take many forms, from a straightforward discussion with a landlord or an employer, to a letter to a judge or probation officer.</a:t>
            </a:r>
          </a:p>
          <a:p>
            <a:endParaRPr lang="en-US"/>
          </a:p>
          <a:p>
            <a:r>
              <a:rPr lang="en-US"/>
              <a:t>Advocacy often involves </a:t>
            </a:r>
            <a:r>
              <a:rPr lang="en-US" b="1"/>
              <a:t>educating service providers </a:t>
            </a:r>
            <a:r>
              <a:rPr lang="en-US"/>
              <a:t>to dispel myths they may believe about substance use, or negative interactions that may have taken place between the participant and the service provider. </a:t>
            </a:r>
          </a:p>
          <a:p>
            <a:endParaRPr lang="en-US"/>
          </a:p>
          <a:p>
            <a:r>
              <a:rPr lang="en-US"/>
              <a:t>Three guidelines for advocating on behalf of a client are getting at least three “No’s” before escalating the advocacy effort, understanding the point of view of the organization that is withholding service, and consulting with supervisory personnel regularly before moving to the next level of advocacy.</a:t>
            </a:r>
          </a:p>
          <a:p>
            <a:endParaRPr lang="en-US"/>
          </a:p>
          <a:p>
            <a:endParaRPr lang="en-US"/>
          </a:p>
          <a:p>
            <a:r>
              <a:rPr lang="en-US"/>
              <a:t>Provide examples – DSS/Medicaid, education about employment barriers</a:t>
            </a:r>
          </a:p>
        </p:txBody>
      </p:sp>
      <p:sp>
        <p:nvSpPr>
          <p:cNvPr id="4" name="Slide Number Placeholder 3"/>
          <p:cNvSpPr>
            <a:spLocks noGrp="1"/>
          </p:cNvSpPr>
          <p:nvPr>
            <p:ph type="sldNum" sz="quarter" idx="5"/>
          </p:nvPr>
        </p:nvSpPr>
        <p:spPr/>
        <p:txBody>
          <a:bodyPr/>
          <a:lstStyle/>
          <a:p>
            <a:fld id="{9DE34FB2-93EB-434B-A428-0BE1EEE9F2A4}" type="slidenum">
              <a:rPr lang="en-US" smtClean="0"/>
              <a:t>40</a:t>
            </a:fld>
            <a:endParaRPr lang="en-US"/>
          </a:p>
        </p:txBody>
      </p:sp>
    </p:spTree>
    <p:extLst>
      <p:ext uri="{BB962C8B-B14F-4D97-AF65-F5344CB8AC3E}">
        <p14:creationId xmlns:p14="http://schemas.microsoft.com/office/powerpoint/2010/main" val="9536972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Taylor</a:t>
            </a:r>
          </a:p>
          <a:p>
            <a:endParaRPr lang="en-US"/>
          </a:p>
          <a:p>
            <a:r>
              <a:rPr lang="en-US"/>
              <a:t>Disengagement looks different working in a treatment court setting. The guidelines for completion </a:t>
            </a:r>
            <a:r>
              <a:rPr lang="en-US" dirty="0"/>
              <a:t>should </a:t>
            </a:r>
            <a:r>
              <a:rPr lang="en-US"/>
              <a:t>clear from the beginning</a:t>
            </a:r>
            <a:r>
              <a:rPr lang="en-US" dirty="0"/>
              <a:t> of the program.</a:t>
            </a:r>
          </a:p>
          <a:p>
            <a:endParaRPr lang="en-US" dirty="0"/>
          </a:p>
          <a:p>
            <a:r>
              <a:rPr lang="en-US" dirty="0"/>
              <a:t>Disengagement should be discussed from the beginning of the program. The program is not forever and participants should be well informed of what will happen. </a:t>
            </a:r>
          </a:p>
          <a:p>
            <a:endParaRPr lang="en-US" dirty="0"/>
          </a:p>
          <a:p>
            <a:r>
              <a:rPr lang="en-US" dirty="0"/>
              <a:t>At this time, we discuss continuum of care. This looks different depending on your agency</a:t>
            </a:r>
            <a:r>
              <a:rPr lang="en-US"/>
              <a:t>.</a:t>
            </a:r>
            <a:r>
              <a:rPr lang="en-US" dirty="0"/>
              <a:t> Do you stay in contact with participants? What happens after the complete and they need assistance engaging with services? </a:t>
            </a:r>
            <a:endParaRPr lang="en-US"/>
          </a:p>
          <a:p>
            <a:endParaRPr lang="en-US"/>
          </a:p>
          <a:p>
            <a:r>
              <a:rPr lang="en-US"/>
              <a:t>Teaching skills like time management, keeping a schedule, advocacy</a:t>
            </a:r>
          </a:p>
        </p:txBody>
      </p:sp>
      <p:sp>
        <p:nvSpPr>
          <p:cNvPr id="4" name="Slide Number Placeholder 3"/>
          <p:cNvSpPr>
            <a:spLocks noGrp="1"/>
          </p:cNvSpPr>
          <p:nvPr>
            <p:ph type="sldNum" sz="quarter" idx="5"/>
          </p:nvPr>
        </p:nvSpPr>
        <p:spPr/>
        <p:txBody>
          <a:bodyPr/>
          <a:lstStyle/>
          <a:p>
            <a:fld id="{9DE34FB2-93EB-434B-A428-0BE1EEE9F2A4}" type="slidenum">
              <a:rPr lang="en-US" smtClean="0"/>
              <a:t>41</a:t>
            </a:fld>
            <a:endParaRPr lang="en-US"/>
          </a:p>
        </p:txBody>
      </p:sp>
    </p:spTree>
    <p:extLst>
      <p:ext uri="{BB962C8B-B14F-4D97-AF65-F5344CB8AC3E}">
        <p14:creationId xmlns:p14="http://schemas.microsoft.com/office/powerpoint/2010/main" val="7913655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helpful checklist that you can use during your </a:t>
            </a:r>
            <a:r>
              <a:rPr lang="en-US"/>
              <a:t>case management. </a:t>
            </a:r>
          </a:p>
        </p:txBody>
      </p:sp>
      <p:sp>
        <p:nvSpPr>
          <p:cNvPr id="4" name="Slide Number Placeholder 3"/>
          <p:cNvSpPr>
            <a:spLocks noGrp="1"/>
          </p:cNvSpPr>
          <p:nvPr>
            <p:ph type="sldNum" sz="quarter" idx="5"/>
          </p:nvPr>
        </p:nvSpPr>
        <p:spPr/>
        <p:txBody>
          <a:bodyPr/>
          <a:lstStyle/>
          <a:p>
            <a:fld id="{9DE34FB2-93EB-434B-A428-0BE1EEE9F2A4}" type="slidenum">
              <a:rPr lang="en-US" smtClean="0"/>
              <a:t>42</a:t>
            </a:fld>
            <a:endParaRPr lang="en-US"/>
          </a:p>
        </p:txBody>
      </p:sp>
    </p:spTree>
    <p:extLst>
      <p:ext uri="{BB962C8B-B14F-4D97-AF65-F5344CB8AC3E}">
        <p14:creationId xmlns:p14="http://schemas.microsoft.com/office/powerpoint/2010/main" val="1091643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Shawn</a:t>
            </a:r>
          </a:p>
          <a:p>
            <a:endParaRPr lang="en-US" dirty="0">
              <a:cs typeface="Calibri"/>
            </a:endParaRPr>
          </a:p>
          <a:p>
            <a:r>
              <a:rPr lang="en-US" dirty="0">
                <a:cs typeface="Calibri"/>
              </a:rPr>
              <a:t>Advocacy – Communication - Transparency - Referral to treatment</a:t>
            </a:r>
          </a:p>
          <a:p>
            <a:endParaRPr lang="en-US" dirty="0">
              <a:cs typeface="Calibri"/>
            </a:endParaRPr>
          </a:p>
          <a:p>
            <a:endParaRPr lang="en-US" dirty="0">
              <a:cs typeface="Calibri"/>
            </a:endParaRPr>
          </a:p>
          <a:p>
            <a:r>
              <a:rPr lang="en-US" dirty="0">
                <a:cs typeface="Calibri"/>
              </a:rPr>
              <a:t>Challenges:</a:t>
            </a:r>
          </a:p>
          <a:p>
            <a:endParaRPr lang="en-US" dirty="0">
              <a:cs typeface="Calibri"/>
            </a:endParaRPr>
          </a:p>
          <a:p>
            <a:r>
              <a:rPr lang="en-US" dirty="0">
                <a:cs typeface="Calibri"/>
              </a:rPr>
              <a:t>Not enough time - not enough resources - lack of funding</a:t>
            </a:r>
          </a:p>
        </p:txBody>
      </p:sp>
      <p:sp>
        <p:nvSpPr>
          <p:cNvPr id="4" name="Slide Number Placeholder 3"/>
          <p:cNvSpPr>
            <a:spLocks noGrp="1"/>
          </p:cNvSpPr>
          <p:nvPr>
            <p:ph type="sldNum" sz="quarter" idx="5"/>
          </p:nvPr>
        </p:nvSpPr>
        <p:spPr/>
        <p:txBody>
          <a:bodyPr/>
          <a:lstStyle/>
          <a:p>
            <a:fld id="{9DE34FB2-93EB-434B-A428-0BE1EEE9F2A4}" type="slidenum">
              <a:rPr lang="en-US" smtClean="0"/>
              <a:t>5</a:t>
            </a:fld>
            <a:endParaRPr lang="en-US"/>
          </a:p>
        </p:txBody>
      </p:sp>
    </p:spTree>
    <p:extLst>
      <p:ext uri="{BB962C8B-B14F-4D97-AF65-F5344CB8AC3E}">
        <p14:creationId xmlns:p14="http://schemas.microsoft.com/office/powerpoint/2010/main" val="1283750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1c58d853c8_1_1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a:t>Taylor</a:t>
            </a:r>
            <a:br>
              <a:rPr lang="en-US">
                <a:cs typeface="+mn-lt"/>
              </a:rPr>
            </a:br>
            <a:endParaRPr lang="en-US">
              <a:cs typeface="Calibri"/>
            </a:endParaRPr>
          </a:p>
          <a:p>
            <a:pPr marL="342900" indent="-342900">
              <a:buFont typeface="Arial" panose="020B0604020202020204" pitchFamily="34" charset="0"/>
              <a:buChar char="•"/>
            </a:pPr>
            <a:r>
              <a:rPr lang="en-US" sz="1200">
                <a:latin typeface="Avenir"/>
              </a:rPr>
              <a:t>Offers the client a single point of contact with the health and social services systems </a:t>
            </a:r>
          </a:p>
          <a:p>
            <a:pPr marL="342900" indent="-342900">
              <a:buFont typeface="Arial" panose="020B0604020202020204" pitchFamily="34" charset="0"/>
              <a:buChar char="•"/>
            </a:pPr>
            <a:r>
              <a:rPr lang="en-US" sz="1200">
                <a:latin typeface="Avenir"/>
              </a:rPr>
              <a:t>Client-driven and driven by client need </a:t>
            </a:r>
          </a:p>
          <a:p>
            <a:pPr marL="342900" indent="-342900">
              <a:buFont typeface="Arial" panose="020B0604020202020204" pitchFamily="34" charset="0"/>
              <a:buChar char="•"/>
            </a:pPr>
            <a:r>
              <a:rPr lang="en-US" sz="1200">
                <a:latin typeface="Avenir"/>
              </a:rPr>
              <a:t>Involves advocacy </a:t>
            </a:r>
          </a:p>
          <a:p>
            <a:pPr marL="342900" indent="-342900">
              <a:buFont typeface="Arial" panose="020B0604020202020204" pitchFamily="34" charset="0"/>
              <a:buChar char="•"/>
            </a:pPr>
            <a:r>
              <a:rPr lang="en-US" sz="1200">
                <a:latin typeface="Avenir"/>
              </a:rPr>
              <a:t>Community-based </a:t>
            </a:r>
          </a:p>
          <a:p>
            <a:pPr marL="342900" indent="-342900">
              <a:buFont typeface="Arial" panose="020B0604020202020204" pitchFamily="34" charset="0"/>
              <a:buChar char="•"/>
            </a:pPr>
            <a:r>
              <a:rPr lang="en-US" sz="1200">
                <a:latin typeface="Avenir"/>
              </a:rPr>
              <a:t>Pragmatic</a:t>
            </a:r>
          </a:p>
          <a:p>
            <a:pPr marL="342900" indent="-342900">
              <a:buFont typeface="Arial" panose="020B0604020202020204" pitchFamily="34" charset="0"/>
              <a:buChar char="•"/>
            </a:pPr>
            <a:r>
              <a:rPr lang="en-US" sz="1200">
                <a:latin typeface="Avenir"/>
              </a:rPr>
              <a:t>Anticipatory</a:t>
            </a:r>
          </a:p>
          <a:p>
            <a:pPr marL="342900" indent="-342900">
              <a:buFont typeface="Arial" panose="020B0604020202020204" pitchFamily="34" charset="0"/>
              <a:buChar char="•"/>
            </a:pPr>
            <a:r>
              <a:rPr lang="en-US" sz="1200">
                <a:latin typeface="Avenir"/>
              </a:rPr>
              <a:t>Must be flexible</a:t>
            </a:r>
          </a:p>
          <a:p>
            <a:pPr marL="342900" indent="-342900">
              <a:buFont typeface="Arial" panose="020B0604020202020204" pitchFamily="34" charset="0"/>
              <a:buChar char="•"/>
            </a:pPr>
            <a:r>
              <a:rPr lang="en-US" sz="1200">
                <a:latin typeface="Avenir"/>
              </a:rPr>
              <a:t>Culturally sensitive </a:t>
            </a:r>
          </a:p>
          <a:p>
            <a:pPr marL="342900" indent="-342900">
              <a:buFont typeface="Arial" panose="020B0604020202020204" pitchFamily="34" charset="0"/>
              <a:buChar char="•"/>
            </a:pPr>
            <a:endParaRPr lang="en-US" sz="1200">
              <a:latin typeface="Avenir"/>
            </a:endParaRPr>
          </a:p>
          <a:p>
            <a:pPr marL="342900" indent="-342900">
              <a:buFont typeface="Arial" panose="020B0604020202020204" pitchFamily="34" charset="0"/>
              <a:buChar char="•"/>
            </a:pPr>
            <a:endParaRPr lang="en-US" sz="1200">
              <a:latin typeface="Avenir"/>
            </a:endParaRPr>
          </a:p>
          <a:p>
            <a:pPr marL="0" lvl="0" indent="0" algn="l" rtl="0">
              <a:lnSpc>
                <a:spcPct val="100000"/>
              </a:lnSpc>
              <a:spcBef>
                <a:spcPts val="0"/>
              </a:spcBef>
              <a:spcAft>
                <a:spcPts val="0"/>
              </a:spcAft>
              <a:buSzPts val="1100"/>
              <a:buNone/>
            </a:pPr>
            <a:endParaRPr/>
          </a:p>
        </p:txBody>
      </p:sp>
      <p:sp>
        <p:nvSpPr>
          <p:cNvPr id="314" name="Google Shape;314;g21c58d853c8_1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1c58d853c8_1_1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a:t>Taylor</a:t>
            </a:r>
          </a:p>
          <a:p>
            <a:pPr marL="0" lvl="0" indent="0" algn="l" rtl="0">
              <a:lnSpc>
                <a:spcPct val="100000"/>
              </a:lnSpc>
              <a:spcBef>
                <a:spcPts val="0"/>
              </a:spcBef>
              <a:spcAft>
                <a:spcPts val="0"/>
              </a:spcAft>
              <a:buSzPts val="1100"/>
              <a:buNone/>
            </a:pPr>
            <a:endParaRPr lang="en-US"/>
          </a:p>
          <a:p>
            <a:pPr marL="457200" indent="-457200">
              <a:buFont typeface="Arial" panose="020B0604020202020204" pitchFamily="34" charset="0"/>
              <a:buChar char="•"/>
            </a:pPr>
            <a:r>
              <a:rPr lang="en-US"/>
              <a:t>Assessing the client’s needs</a:t>
            </a:r>
          </a:p>
          <a:p>
            <a:pPr marL="457200" indent="-457200">
              <a:buFont typeface="Arial" panose="020B0604020202020204" pitchFamily="34" charset="0"/>
              <a:buChar char="•"/>
            </a:pPr>
            <a:r>
              <a:rPr lang="en-US"/>
              <a:t>Developing a service plan</a:t>
            </a:r>
          </a:p>
          <a:p>
            <a:pPr marL="457200" indent="-457200">
              <a:buFont typeface="Arial" panose="020B0604020202020204" pitchFamily="34" charset="0"/>
              <a:buChar char="•"/>
            </a:pPr>
            <a:r>
              <a:rPr lang="en-US"/>
              <a:t>Linking the client to appropriate services</a:t>
            </a:r>
          </a:p>
          <a:p>
            <a:pPr marL="457200" indent="-457200">
              <a:buFont typeface="Arial" panose="020B0604020202020204" pitchFamily="34" charset="0"/>
              <a:buChar char="•"/>
            </a:pPr>
            <a:r>
              <a:rPr lang="en-US"/>
              <a:t>Monitoring client progress</a:t>
            </a:r>
          </a:p>
          <a:p>
            <a:pPr marL="457200" indent="-457200">
              <a:buFont typeface="Arial" panose="020B0604020202020204" pitchFamily="34" charset="0"/>
              <a:buChar char="•"/>
            </a:pPr>
            <a:r>
              <a:rPr lang="en-US"/>
              <a:t>Advocating for the client as needed</a:t>
            </a:r>
          </a:p>
          <a:p>
            <a:pPr marL="0" lvl="0" indent="0" algn="l" rtl="0">
              <a:lnSpc>
                <a:spcPct val="100000"/>
              </a:lnSpc>
              <a:spcBef>
                <a:spcPts val="0"/>
              </a:spcBef>
              <a:spcAft>
                <a:spcPts val="0"/>
              </a:spcAft>
              <a:buSzPts val="1100"/>
              <a:buNone/>
            </a:pPr>
            <a:endParaRPr/>
          </a:p>
        </p:txBody>
      </p:sp>
      <p:sp>
        <p:nvSpPr>
          <p:cNvPr id="314" name="Google Shape;314;g21c58d853c8_1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83085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cs typeface="Calibri"/>
              </a:rPr>
              <a:t>Shawn</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going to start at the beginning, and walk through the key concepts for initial engagement and assessment, and we are going to start by discussing language</a:t>
            </a:r>
          </a:p>
          <a:p>
            <a:pPr algn="l"/>
            <a:endParaRPr lang="en-US" dirty="0"/>
          </a:p>
          <a:p>
            <a:pPr algn="l"/>
            <a:endParaRPr lang="en-US" dirty="0"/>
          </a:p>
          <a:p>
            <a:pPr algn="l"/>
            <a:r>
              <a:rPr lang="en-US" dirty="0"/>
              <a:t>Key concepts for initial engagement and assessment</a:t>
            </a:r>
            <a:endParaRPr lang="en-US" dirty="0">
              <a:cs typeface="Calibri" panose="020F0502020204030204"/>
            </a:endParaRPr>
          </a:p>
          <a:p>
            <a:pPr algn="l"/>
            <a:r>
              <a:rPr lang="en-US" dirty="0"/>
              <a:t>Strength-based – person-centered process</a:t>
            </a:r>
            <a:endParaRPr lang="en-US" dirty="0">
              <a:cs typeface="Calibri" panose="020F0502020204030204"/>
            </a:endParaRPr>
          </a:p>
          <a:p>
            <a:pPr algn="l"/>
            <a:r>
              <a:rPr lang="en-US" dirty="0"/>
              <a:t>Culturally sensitive</a:t>
            </a:r>
            <a:endParaRPr lang="en-US" dirty="0">
              <a:cs typeface="Calibri" panose="020F0502020204030204"/>
            </a:endParaRPr>
          </a:p>
          <a:p>
            <a:pPr algn="l"/>
            <a:r>
              <a:rPr lang="en-US" dirty="0"/>
              <a:t>Interactive</a:t>
            </a:r>
            <a:endParaRPr lang="en-US" dirty="0">
              <a:cs typeface="Calibri" panose="020F0502020204030204"/>
            </a:endParaRPr>
          </a:p>
          <a:p>
            <a:pPr algn="l"/>
            <a:r>
              <a:rPr lang="en-US" dirty="0"/>
              <a:t>Individualized</a:t>
            </a:r>
            <a:endParaRPr lang="en-US" dirty="0">
              <a:cs typeface="Calibri" panose="020F0502020204030204"/>
            </a:endParaRPr>
          </a:p>
          <a:p>
            <a:pPr algn="l"/>
            <a:r>
              <a:rPr lang="en-US" dirty="0"/>
              <a:t>Professionally Responsible</a:t>
            </a:r>
            <a:endParaRPr lang="en-US" dirty="0">
              <a:cs typeface="Calibri" panose="020F0502020204030204"/>
            </a:endParaRPr>
          </a:p>
          <a:p>
            <a:pPr algn="l"/>
            <a:endParaRPr lang="en-US" dirty="0"/>
          </a:p>
          <a:p>
            <a:pPr algn="l"/>
            <a:r>
              <a:rPr lang="en-US" dirty="0"/>
              <a:t>Start with the impact of language from the first point of engagement</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venir Next LT Pro"/>
            </a:endParaRPr>
          </a:p>
          <a:p>
            <a:pPr marL="171450" indent="-171450">
              <a:buFont typeface="Arial" panose="020B0604020202020204" pitchFamily="34" charset="0"/>
              <a:buChar char="•"/>
            </a:pPr>
            <a:endParaRPr lang="en-US" dirty="0"/>
          </a:p>
          <a:p>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DE34FB2-93EB-434B-A428-0BE1EEE9F2A4}" type="slidenum">
              <a:rPr lang="en-US" smtClean="0"/>
              <a:t>8</a:t>
            </a:fld>
            <a:endParaRPr lang="en-US"/>
          </a:p>
        </p:txBody>
      </p:sp>
    </p:spTree>
    <p:extLst>
      <p:ext uri="{BB962C8B-B14F-4D97-AF65-F5344CB8AC3E}">
        <p14:creationId xmlns:p14="http://schemas.microsoft.com/office/powerpoint/2010/main" val="986361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u="sng" dirty="0">
                <a:cs typeface="Calibri"/>
              </a:rPr>
              <a:t>Shawn</a:t>
            </a:r>
            <a:endParaRPr lang="en-US" dirty="0"/>
          </a:p>
          <a:p>
            <a:pPr>
              <a:defRPr/>
            </a:pPr>
            <a:endParaRPr lang="en-US" dirty="0"/>
          </a:p>
          <a:p>
            <a:pPr>
              <a:defRPr/>
            </a:pPr>
            <a:r>
              <a:rPr lang="en-US" sz="1200" dirty="0"/>
              <a:t>Stigmatizing language can reinforce</a:t>
            </a:r>
            <a:r>
              <a:rPr lang="en-US" dirty="0"/>
              <a:t> </a:t>
            </a:r>
            <a:r>
              <a:rPr lang="en-US" b="1" dirty="0"/>
              <a:t>negative public</a:t>
            </a:r>
            <a:r>
              <a:rPr lang="en-US" b="1" dirty="0">
                <a:solidFill>
                  <a:srgbClr val="000000"/>
                </a:solidFill>
              </a:rPr>
              <a:t> perceptions </a:t>
            </a:r>
            <a:r>
              <a:rPr lang="en-US" dirty="0">
                <a:solidFill>
                  <a:srgbClr val="000000"/>
                </a:solidFill>
              </a:rPr>
              <a:t>of</a:t>
            </a:r>
            <a:r>
              <a:rPr lang="en-US" dirty="0"/>
              <a:t> people who use substances</a:t>
            </a:r>
            <a:endParaRPr lang="en-US" dirty="0">
              <a:cs typeface="Calibri"/>
            </a:endParaRPr>
          </a:p>
          <a:p>
            <a:pPr>
              <a:defRPr/>
            </a:pPr>
            <a:endParaRPr lang="en-US" dirty="0">
              <a:latin typeface="Avenir Next LT Pro"/>
            </a:endParaRPr>
          </a:p>
          <a:p>
            <a:pPr marL="0" marR="0" lvl="0" indent="0" algn="l" defTabSz="914400">
              <a:lnSpc>
                <a:spcPct val="100000"/>
              </a:lnSpc>
              <a:spcBef>
                <a:spcPts val="0"/>
              </a:spcBef>
              <a:spcAft>
                <a:spcPts val="0"/>
              </a:spcAft>
              <a:buClrTx/>
              <a:buSzTx/>
              <a:buFontTx/>
              <a:buNone/>
              <a:tabLst/>
              <a:defRPr/>
            </a:pPr>
            <a:r>
              <a:rPr lang="en-US" sz="1200" dirty="0">
                <a:latin typeface="Avenir Next LT Pro"/>
              </a:rPr>
              <a:t>Language is an important tool. Like most tools, it can lead to improvements when used properly. Misused, it can have damaging consequences, often unintended. </a:t>
            </a:r>
          </a:p>
          <a:p>
            <a:pPr marL="0" marR="0" lvl="0" indent="0" algn="l" defTabSz="914400">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DE34FB2-93EB-434B-A428-0BE1EEE9F2A4}" type="slidenum">
              <a:rPr lang="en-US" smtClean="0"/>
              <a:t>9</a:t>
            </a:fld>
            <a:endParaRPr lang="en-US"/>
          </a:p>
        </p:txBody>
      </p:sp>
    </p:spTree>
    <p:extLst>
      <p:ext uri="{BB962C8B-B14F-4D97-AF65-F5344CB8AC3E}">
        <p14:creationId xmlns:p14="http://schemas.microsoft.com/office/powerpoint/2010/main" val="13071934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with Photo">
    <p:bg>
      <p:bgPr>
        <a:solidFill>
          <a:srgbClr val="19524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ACA91-2A7B-4850-AF56-0834182AC41B}"/>
              </a:ext>
            </a:extLst>
          </p:cNvPr>
          <p:cNvSpPr>
            <a:spLocks noGrp="1"/>
          </p:cNvSpPr>
          <p:nvPr>
            <p:ph type="ctrTitle" hasCustomPrompt="1"/>
          </p:nvPr>
        </p:nvSpPr>
        <p:spPr>
          <a:xfrm>
            <a:off x="262128" y="2035699"/>
            <a:ext cx="7086600" cy="2387600"/>
          </a:xfrm>
          <a:prstGeom prst="rect">
            <a:avLst/>
          </a:prstGeom>
        </p:spPr>
        <p:txBody>
          <a:bodyPr anchor="ctr">
            <a:normAutofit/>
          </a:bodyPr>
          <a:lstStyle>
            <a:lvl1pPr algn="l">
              <a:defRPr sz="4800">
                <a:solidFill>
                  <a:schemeClr val="bg1"/>
                </a:solidFill>
                <a:latin typeface="Avenir Next LT Pro Demi" panose="020B07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1BE1B3D4-ABDE-418C-92D8-6B3CF7486BA3}"/>
              </a:ext>
            </a:extLst>
          </p:cNvPr>
          <p:cNvSpPr>
            <a:spLocks noGrp="1"/>
          </p:cNvSpPr>
          <p:nvPr>
            <p:ph type="subTitle" idx="1" hasCustomPrompt="1"/>
          </p:nvPr>
        </p:nvSpPr>
        <p:spPr>
          <a:xfrm>
            <a:off x="262128" y="4436460"/>
            <a:ext cx="7086600" cy="389048"/>
          </a:xfrm>
          <a:prstGeom prst="rect">
            <a:avLst/>
          </a:prstGeom>
        </p:spPr>
        <p:txBody>
          <a:bodyPr/>
          <a:lstStyle>
            <a:lvl1pPr marL="0" indent="0" algn="l">
              <a:buNone/>
              <a:defRPr sz="2400">
                <a:solidFill>
                  <a:srgbClr val="55BE93"/>
                </a:solidFill>
                <a:latin typeface="Avenir Next L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Do not make smaller than 24pt font size</a:t>
            </a:r>
          </a:p>
        </p:txBody>
      </p:sp>
      <p:sp>
        <p:nvSpPr>
          <p:cNvPr id="9" name="Subtitle 2">
            <a:extLst>
              <a:ext uri="{FF2B5EF4-FFF2-40B4-BE49-F238E27FC236}">
                <a16:creationId xmlns:a16="http://schemas.microsoft.com/office/drawing/2014/main" id="{2B1D42F1-B7D3-4C5B-BD25-EA1E49955F35}"/>
              </a:ext>
            </a:extLst>
          </p:cNvPr>
          <p:cNvSpPr txBox="1">
            <a:spLocks/>
          </p:cNvSpPr>
          <p:nvPr/>
        </p:nvSpPr>
        <p:spPr>
          <a:xfrm>
            <a:off x="262128" y="1633491"/>
            <a:ext cx="7086600" cy="402208"/>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a:solidFill>
                <a:srgbClr val="55BE93"/>
              </a:solidFill>
              <a:latin typeface="Avenir Next LT Pro Demi" panose="020B0704020202020204" pitchFamily="34" charset="0"/>
            </a:endParaRPr>
          </a:p>
        </p:txBody>
      </p:sp>
      <p:pic>
        <p:nvPicPr>
          <p:cNvPr id="10" name="Picture 2">
            <a:extLst>
              <a:ext uri="{FF2B5EF4-FFF2-40B4-BE49-F238E27FC236}">
                <a16:creationId xmlns:a16="http://schemas.microsoft.com/office/drawing/2014/main" id="{FD839D94-C70A-4E97-A8D5-0A3639014BB0}"/>
              </a:ext>
            </a:extLst>
          </p:cNvPr>
          <p:cNvPicPr>
            <a:picLocks noChangeAspect="1"/>
          </p:cNvPicPr>
          <p:nvPr/>
        </p:nvPicPr>
        <p:blipFill>
          <a:blip r:embed="rId2"/>
          <a:srcRect l="3124" t="1574" b="3312"/>
          <a:stretch>
            <a:fillRect/>
          </a:stretch>
        </p:blipFill>
        <p:spPr>
          <a:xfrm>
            <a:off x="7865531" y="795570"/>
            <a:ext cx="4213619" cy="5356819"/>
          </a:xfrm>
          <a:prstGeom prst="rect">
            <a:avLst/>
          </a:prstGeom>
        </p:spPr>
      </p:pic>
      <p:cxnSp>
        <p:nvCxnSpPr>
          <p:cNvPr id="13" name="Straight Connector 12">
            <a:extLst>
              <a:ext uri="{FF2B5EF4-FFF2-40B4-BE49-F238E27FC236}">
                <a16:creationId xmlns:a16="http://schemas.microsoft.com/office/drawing/2014/main" id="{7934EFA5-F48F-4956-8BA9-ABDC34A22D9F}"/>
              </a:ext>
            </a:extLst>
          </p:cNvPr>
          <p:cNvCxnSpPr/>
          <p:nvPr/>
        </p:nvCxnSpPr>
        <p:spPr>
          <a:xfrm>
            <a:off x="0" y="559293"/>
            <a:ext cx="121920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pic>
        <p:nvPicPr>
          <p:cNvPr id="15" name="Picture 14" descr="Text&#10;&#10;Description automatically generated">
            <a:extLst>
              <a:ext uri="{FF2B5EF4-FFF2-40B4-BE49-F238E27FC236}">
                <a16:creationId xmlns:a16="http://schemas.microsoft.com/office/drawing/2014/main" id="{338DFFCA-7275-4B28-A4FE-1CFFEFB53B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2389"/>
            <a:ext cx="1500292" cy="705611"/>
          </a:xfrm>
          <a:prstGeom prst="rect">
            <a:avLst/>
          </a:prstGeom>
        </p:spPr>
      </p:pic>
      <p:sp>
        <p:nvSpPr>
          <p:cNvPr id="16" name="AutoShape 4">
            <a:extLst>
              <a:ext uri="{FF2B5EF4-FFF2-40B4-BE49-F238E27FC236}">
                <a16:creationId xmlns:a16="http://schemas.microsoft.com/office/drawing/2014/main" id="{2BB25959-F2DF-47D4-8E28-A4E92AB98A00}"/>
              </a:ext>
            </a:extLst>
          </p:cNvPr>
          <p:cNvSpPr/>
          <p:nvPr/>
        </p:nvSpPr>
        <p:spPr>
          <a:xfrm rot="-5400000">
            <a:off x="586786" y="-59254"/>
            <a:ext cx="63520" cy="1237093"/>
          </a:xfrm>
          <a:prstGeom prst="rect">
            <a:avLst/>
          </a:prstGeom>
          <a:solidFill>
            <a:srgbClr val="55BE93"/>
          </a:solidFill>
        </p:spPr>
      </p:sp>
      <p:sp>
        <p:nvSpPr>
          <p:cNvPr id="7" name="Text Placeholder 6">
            <a:extLst>
              <a:ext uri="{FF2B5EF4-FFF2-40B4-BE49-F238E27FC236}">
                <a16:creationId xmlns:a16="http://schemas.microsoft.com/office/drawing/2014/main" id="{2C63BE74-601B-447E-841A-CD96E36E633B}"/>
              </a:ext>
            </a:extLst>
          </p:cNvPr>
          <p:cNvSpPr>
            <a:spLocks noGrp="1"/>
          </p:cNvSpPr>
          <p:nvPr>
            <p:ph type="body" sz="quarter" idx="10" hasCustomPrompt="1"/>
          </p:nvPr>
        </p:nvSpPr>
        <p:spPr>
          <a:xfrm>
            <a:off x="262128" y="1631467"/>
            <a:ext cx="7086600" cy="388938"/>
          </a:xfrm>
          <a:prstGeom prst="rect">
            <a:avLst/>
          </a:prstGeom>
        </p:spPr>
        <p:txBody>
          <a:bodyPr/>
          <a:lstStyle>
            <a:lvl1pPr marL="0" indent="0">
              <a:buNone/>
              <a:defRPr sz="2400">
                <a:solidFill>
                  <a:srgbClr val="55BE93"/>
                </a:solidFill>
                <a:latin typeface="Avenir Next LT Pro" panose="020B05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Do not make smaller than 24pt font size</a:t>
            </a:r>
          </a:p>
        </p:txBody>
      </p:sp>
      <p:sp>
        <p:nvSpPr>
          <p:cNvPr id="17" name="Text Placeholder 13">
            <a:extLst>
              <a:ext uri="{FF2B5EF4-FFF2-40B4-BE49-F238E27FC236}">
                <a16:creationId xmlns:a16="http://schemas.microsoft.com/office/drawing/2014/main" id="{20558230-56F2-46C8-BB06-B61D9333D961}"/>
              </a:ext>
            </a:extLst>
          </p:cNvPr>
          <p:cNvSpPr>
            <a:spLocks noGrp="1"/>
          </p:cNvSpPr>
          <p:nvPr>
            <p:ph type="body" sz="quarter" idx="11"/>
          </p:nvPr>
        </p:nvSpPr>
        <p:spPr>
          <a:xfrm>
            <a:off x="10630134" y="6376924"/>
            <a:ext cx="1449016" cy="278264"/>
          </a:xfrm>
          <a:prstGeom prst="rect">
            <a:avLst/>
          </a:prstGeom>
        </p:spPr>
        <p:txBody>
          <a:bodyPr/>
          <a:lstStyle>
            <a:lvl1pPr marL="0" indent="0">
              <a:buNone/>
              <a:defRPr sz="1200">
                <a:solidFill>
                  <a:schemeClr val="bg1"/>
                </a:solidFill>
                <a:latin typeface="Avenir Next LT Pro" panose="020B05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446020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Section Header">
    <p:bg>
      <p:bgPr>
        <a:solidFill>
          <a:srgbClr val="19524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45D2A-CA6D-425B-8B85-0CB4396DBCB9}"/>
              </a:ext>
            </a:extLst>
          </p:cNvPr>
          <p:cNvSpPr>
            <a:spLocks noGrp="1"/>
          </p:cNvSpPr>
          <p:nvPr>
            <p:ph type="title" hasCustomPrompt="1"/>
          </p:nvPr>
        </p:nvSpPr>
        <p:spPr>
          <a:xfrm>
            <a:off x="908050" y="1155702"/>
            <a:ext cx="10515600" cy="1339848"/>
          </a:xfrm>
          <a:prstGeom prst="rect">
            <a:avLst/>
          </a:prstGeom>
        </p:spPr>
        <p:txBody>
          <a:bodyPr anchor="b">
            <a:normAutofit/>
          </a:bodyPr>
          <a:lstStyle>
            <a:lvl1pPr algn="ctr">
              <a:defRPr sz="4400">
                <a:solidFill>
                  <a:schemeClr val="bg1"/>
                </a:solidFill>
                <a:latin typeface="Avenir Next LT Pro Demi" panose="020B07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7CD60900-2C4F-4CF6-8BB0-2793F53F8B7F}"/>
              </a:ext>
            </a:extLst>
          </p:cNvPr>
          <p:cNvCxnSpPr/>
          <p:nvPr/>
        </p:nvCxnSpPr>
        <p:spPr>
          <a:xfrm>
            <a:off x="0" y="559293"/>
            <a:ext cx="121920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8" name="AutoShape 4">
            <a:extLst>
              <a:ext uri="{FF2B5EF4-FFF2-40B4-BE49-F238E27FC236}">
                <a16:creationId xmlns:a16="http://schemas.microsoft.com/office/drawing/2014/main" id="{E7B0F469-E108-474A-83D0-8F525B86A78A}"/>
              </a:ext>
            </a:extLst>
          </p:cNvPr>
          <p:cNvSpPr/>
          <p:nvPr/>
        </p:nvSpPr>
        <p:spPr>
          <a:xfrm rot="-5400000">
            <a:off x="586786" y="-59254"/>
            <a:ext cx="63520" cy="1237093"/>
          </a:xfrm>
          <a:prstGeom prst="rect">
            <a:avLst/>
          </a:prstGeom>
          <a:solidFill>
            <a:srgbClr val="55BE93"/>
          </a:solidFill>
        </p:spPr>
      </p:sp>
      <p:pic>
        <p:nvPicPr>
          <p:cNvPr id="9" name="Picture 8" descr="Text&#10;&#10;Description automatically generated">
            <a:extLst>
              <a:ext uri="{FF2B5EF4-FFF2-40B4-BE49-F238E27FC236}">
                <a16:creationId xmlns:a16="http://schemas.microsoft.com/office/drawing/2014/main" id="{ABCE8AA7-BC1A-4BAA-8E6C-570B2159FE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52389"/>
            <a:ext cx="1500292" cy="705611"/>
          </a:xfrm>
          <a:prstGeom prst="rect">
            <a:avLst/>
          </a:prstGeom>
        </p:spPr>
      </p:pic>
      <p:sp>
        <p:nvSpPr>
          <p:cNvPr id="10" name="Content Placeholder 2">
            <a:extLst>
              <a:ext uri="{FF2B5EF4-FFF2-40B4-BE49-F238E27FC236}">
                <a16:creationId xmlns:a16="http://schemas.microsoft.com/office/drawing/2014/main" id="{46F328B6-C8E9-4B2D-8695-7F8BB5799538}"/>
              </a:ext>
            </a:extLst>
          </p:cNvPr>
          <p:cNvSpPr>
            <a:spLocks noGrp="1"/>
          </p:cNvSpPr>
          <p:nvPr>
            <p:ph idx="1"/>
          </p:nvPr>
        </p:nvSpPr>
        <p:spPr>
          <a:xfrm>
            <a:off x="908050" y="2891676"/>
            <a:ext cx="10515600" cy="2648913"/>
          </a:xfrm>
          <a:prstGeom prst="rect">
            <a:avLst/>
          </a:prstGeom>
        </p:spPr>
        <p:txBody>
          <a:bodyPr/>
          <a:lstStyle>
            <a:lvl1pPr marL="0" indent="0">
              <a:buNone/>
              <a:defRPr>
                <a:solidFill>
                  <a:schemeClr val="bg1"/>
                </a:solidFill>
                <a:latin typeface="Avenir Next LT Pro" panose="020B0504020202020204" pitchFamily="34" charset="0"/>
              </a:defRPr>
            </a:lvl1pPr>
            <a:lvl2pPr>
              <a:defRPr>
                <a:solidFill>
                  <a:schemeClr val="bg1"/>
                </a:solidFill>
                <a:latin typeface="Avenir Next LT Pro" panose="020B0504020202020204" pitchFamily="34" charset="0"/>
              </a:defRPr>
            </a:lvl2pPr>
            <a:lvl3pPr>
              <a:defRPr>
                <a:solidFill>
                  <a:schemeClr val="bg1"/>
                </a:solidFill>
                <a:latin typeface="Avenir Next LT Pro" panose="020B0504020202020204" pitchFamily="34" charset="0"/>
              </a:defRPr>
            </a:lvl3pPr>
            <a:lvl4pPr>
              <a:defRPr>
                <a:solidFill>
                  <a:schemeClr val="bg1"/>
                </a:solidFill>
                <a:latin typeface="Avenir Next LT Pro" panose="020B0504020202020204" pitchFamily="34" charset="0"/>
              </a:defRPr>
            </a:lvl4pPr>
            <a:lvl5pPr>
              <a:defRPr>
                <a:solidFill>
                  <a:schemeClr val="bg1"/>
                </a:solidFill>
                <a:latin typeface="Avenir Next LT Pro"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3">
            <a:extLst>
              <a:ext uri="{FF2B5EF4-FFF2-40B4-BE49-F238E27FC236}">
                <a16:creationId xmlns:a16="http://schemas.microsoft.com/office/drawing/2014/main" id="{4DE40F52-EB96-4B0F-BA12-C72C910142D2}"/>
              </a:ext>
            </a:extLst>
          </p:cNvPr>
          <p:cNvSpPr>
            <a:spLocks noGrp="1"/>
          </p:cNvSpPr>
          <p:nvPr>
            <p:ph type="body" sz="quarter" idx="11"/>
          </p:nvPr>
        </p:nvSpPr>
        <p:spPr>
          <a:xfrm>
            <a:off x="10630134" y="6376924"/>
            <a:ext cx="1449016" cy="278264"/>
          </a:xfrm>
          <a:prstGeom prst="rect">
            <a:avLst/>
          </a:prstGeom>
        </p:spPr>
        <p:txBody>
          <a:bodyPr/>
          <a:lstStyle>
            <a:lvl1pPr marL="0" indent="0">
              <a:buNone/>
              <a:defRPr sz="1200">
                <a:solidFill>
                  <a:schemeClr val="bg1"/>
                </a:solidFill>
                <a:latin typeface="Avenir Next LT Pro" panose="020B05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120954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bg>
      <p:bgPr>
        <a:solidFill>
          <a:srgbClr val="19524D"/>
        </a:solidFill>
        <a:effectLst/>
      </p:bgPr>
    </p:bg>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256ABE41-E55F-4448-AE44-306BD5A78E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52389"/>
            <a:ext cx="1500292" cy="705611"/>
          </a:xfrm>
          <a:prstGeom prst="rect">
            <a:avLst/>
          </a:prstGeom>
        </p:spPr>
      </p:pic>
      <p:cxnSp>
        <p:nvCxnSpPr>
          <p:cNvPr id="7" name="Straight Connector 6">
            <a:extLst>
              <a:ext uri="{FF2B5EF4-FFF2-40B4-BE49-F238E27FC236}">
                <a16:creationId xmlns:a16="http://schemas.microsoft.com/office/drawing/2014/main" id="{72FF49A5-B6EE-4CF7-97B9-7308AF6947EF}"/>
              </a:ext>
            </a:extLst>
          </p:cNvPr>
          <p:cNvCxnSpPr/>
          <p:nvPr/>
        </p:nvCxnSpPr>
        <p:spPr>
          <a:xfrm>
            <a:off x="0" y="559293"/>
            <a:ext cx="121920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8" name="AutoShape 4">
            <a:extLst>
              <a:ext uri="{FF2B5EF4-FFF2-40B4-BE49-F238E27FC236}">
                <a16:creationId xmlns:a16="http://schemas.microsoft.com/office/drawing/2014/main" id="{1B7F4581-3139-4AEC-9FAA-73AB69AB7E1F}"/>
              </a:ext>
            </a:extLst>
          </p:cNvPr>
          <p:cNvSpPr/>
          <p:nvPr/>
        </p:nvSpPr>
        <p:spPr>
          <a:xfrm rot="-5400000">
            <a:off x="586786" y="-59254"/>
            <a:ext cx="63520" cy="1237093"/>
          </a:xfrm>
          <a:prstGeom prst="rect">
            <a:avLst/>
          </a:prstGeom>
          <a:solidFill>
            <a:srgbClr val="55BE93"/>
          </a:solidFill>
        </p:spPr>
      </p:sp>
      <p:sp>
        <p:nvSpPr>
          <p:cNvPr id="10" name="Text Placeholder 13">
            <a:extLst>
              <a:ext uri="{FF2B5EF4-FFF2-40B4-BE49-F238E27FC236}">
                <a16:creationId xmlns:a16="http://schemas.microsoft.com/office/drawing/2014/main" id="{56AD21D3-D3D9-411B-8C87-8C5BA040D2B7}"/>
              </a:ext>
            </a:extLst>
          </p:cNvPr>
          <p:cNvSpPr>
            <a:spLocks noGrp="1"/>
          </p:cNvSpPr>
          <p:nvPr>
            <p:ph type="body" sz="quarter" idx="11"/>
          </p:nvPr>
        </p:nvSpPr>
        <p:spPr>
          <a:xfrm>
            <a:off x="10630134" y="6376924"/>
            <a:ext cx="1449016" cy="278264"/>
          </a:xfrm>
          <a:prstGeom prst="rect">
            <a:avLst/>
          </a:prstGeom>
        </p:spPr>
        <p:txBody>
          <a:bodyPr/>
          <a:lstStyle>
            <a:lvl1pPr marL="0" indent="0">
              <a:buNone/>
              <a:defRPr sz="1200">
                <a:solidFill>
                  <a:schemeClr val="bg1"/>
                </a:solidFill>
                <a:latin typeface="Avenir Next LT Pro" panose="020B05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7142472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Title Only">
    <p:bg>
      <p:bgPr>
        <a:solidFill>
          <a:srgbClr val="19524D"/>
        </a:solidFill>
        <a:effectLst/>
      </p:bgPr>
    </p:bg>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256ABE41-E55F-4448-AE44-306BD5A78E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52389"/>
            <a:ext cx="1500292" cy="705611"/>
          </a:xfrm>
          <a:prstGeom prst="rect">
            <a:avLst/>
          </a:prstGeom>
        </p:spPr>
      </p:pic>
      <p:sp>
        <p:nvSpPr>
          <p:cNvPr id="9" name="Oval 8">
            <a:extLst>
              <a:ext uri="{FF2B5EF4-FFF2-40B4-BE49-F238E27FC236}">
                <a16:creationId xmlns:a16="http://schemas.microsoft.com/office/drawing/2014/main" id="{9ACDA52C-9779-4D3F-85BC-84216E717409}"/>
              </a:ext>
            </a:extLst>
          </p:cNvPr>
          <p:cNvSpPr/>
          <p:nvPr/>
        </p:nvSpPr>
        <p:spPr>
          <a:xfrm>
            <a:off x="1205023" y="287582"/>
            <a:ext cx="9781954" cy="62865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C5C16FD7-7EBF-4F01-9232-4BDAC6C53108}"/>
              </a:ext>
            </a:extLst>
          </p:cNvPr>
          <p:cNvSpPr>
            <a:spLocks noGrp="1"/>
          </p:cNvSpPr>
          <p:nvPr>
            <p:ph type="title" hasCustomPrompt="1"/>
          </p:nvPr>
        </p:nvSpPr>
        <p:spPr>
          <a:xfrm>
            <a:off x="3180630" y="1173930"/>
            <a:ext cx="5830740" cy="1419669"/>
          </a:xfrm>
          <a:prstGeom prst="rect">
            <a:avLst/>
          </a:prstGeom>
        </p:spPr>
        <p:txBody>
          <a:bodyPr>
            <a:noAutofit/>
          </a:bodyPr>
          <a:lstStyle>
            <a:lvl1pPr>
              <a:defRPr sz="4400">
                <a:solidFill>
                  <a:srgbClr val="19524D"/>
                </a:solidFill>
                <a:latin typeface="Avenir Next LT Pro Demi" panose="020B0704020202020204" pitchFamily="34" charset="0"/>
              </a:defRPr>
            </a:lvl1pPr>
          </a:lstStyle>
          <a:p>
            <a:r>
              <a:rPr lang="en-US"/>
              <a:t>CLICK TO EDIT MASTER TITLE STYLE</a:t>
            </a:r>
          </a:p>
        </p:txBody>
      </p:sp>
      <p:sp>
        <p:nvSpPr>
          <p:cNvPr id="11" name="Content Placeholder 3">
            <a:extLst>
              <a:ext uri="{FF2B5EF4-FFF2-40B4-BE49-F238E27FC236}">
                <a16:creationId xmlns:a16="http://schemas.microsoft.com/office/drawing/2014/main" id="{4BCEC86A-2C4A-4A19-8513-9CA44B20C535}"/>
              </a:ext>
            </a:extLst>
          </p:cNvPr>
          <p:cNvSpPr>
            <a:spLocks noGrp="1"/>
          </p:cNvSpPr>
          <p:nvPr>
            <p:ph sz="half" idx="2"/>
          </p:nvPr>
        </p:nvSpPr>
        <p:spPr>
          <a:xfrm>
            <a:off x="3180630" y="2982433"/>
            <a:ext cx="5830740" cy="2669880"/>
          </a:xfrm>
          <a:prstGeom prst="rect">
            <a:avLst/>
          </a:prstGeom>
        </p:spPr>
        <p:txBody>
          <a:bodyPr/>
          <a:lstStyle>
            <a:lvl1pPr marL="0" indent="0">
              <a:buNone/>
              <a:defRPr>
                <a:solidFill>
                  <a:schemeClr val="tx1"/>
                </a:solidFill>
                <a:latin typeface="Avenir Next LT Pro" panose="020B0504020202020204" pitchFamily="34" charset="0"/>
              </a:defRPr>
            </a:lvl1pPr>
            <a:lvl2pPr>
              <a:defRPr>
                <a:latin typeface="Avenir Next LT Pro" panose="020B0504020202020204" pitchFamily="34" charset="0"/>
              </a:defRPr>
            </a:lvl2pPr>
            <a:lvl3pPr>
              <a:defRPr>
                <a:latin typeface="Avenir Next LT Pro" panose="020B0504020202020204" pitchFamily="34" charset="0"/>
              </a:defRPr>
            </a:lvl3pPr>
            <a:lvl4pPr>
              <a:defRPr>
                <a:latin typeface="Avenir Next LT Pro" panose="020B0504020202020204" pitchFamily="34" charset="0"/>
              </a:defRPr>
            </a:lvl4pPr>
            <a:lvl5pPr>
              <a:defRPr>
                <a:latin typeface="Avenir Next LT Pro"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3">
            <a:extLst>
              <a:ext uri="{FF2B5EF4-FFF2-40B4-BE49-F238E27FC236}">
                <a16:creationId xmlns:a16="http://schemas.microsoft.com/office/drawing/2014/main" id="{2DB4DA60-53E6-4BF5-B37E-A5902D08CDA6}"/>
              </a:ext>
            </a:extLst>
          </p:cNvPr>
          <p:cNvSpPr>
            <a:spLocks noGrp="1"/>
          </p:cNvSpPr>
          <p:nvPr>
            <p:ph type="body" sz="quarter" idx="11"/>
          </p:nvPr>
        </p:nvSpPr>
        <p:spPr>
          <a:xfrm>
            <a:off x="10630134" y="6376924"/>
            <a:ext cx="1449016" cy="278264"/>
          </a:xfrm>
          <a:prstGeom prst="rect">
            <a:avLst/>
          </a:prstGeom>
        </p:spPr>
        <p:txBody>
          <a:bodyPr/>
          <a:lstStyle>
            <a:lvl1pPr marL="0" indent="0">
              <a:buNone/>
              <a:defRPr sz="1200">
                <a:solidFill>
                  <a:schemeClr val="bg1"/>
                </a:solidFill>
                <a:latin typeface="Avenir Next LT Pro" panose="020B05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826026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2638D628-2104-4764-BA2A-B657458071D5}"/>
              </a:ext>
            </a:extLst>
          </p:cNvPr>
          <p:cNvSpPr/>
          <p:nvPr/>
        </p:nvSpPr>
        <p:spPr>
          <a:xfrm>
            <a:off x="1205023" y="285749"/>
            <a:ext cx="9781954" cy="6286501"/>
          </a:xfrm>
          <a:prstGeom prst="ellipse">
            <a:avLst/>
          </a:prstGeom>
          <a:solidFill>
            <a:srgbClr val="195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Graphical user interface, text&#10;&#10;Description automatically generated">
            <a:extLst>
              <a:ext uri="{FF2B5EF4-FFF2-40B4-BE49-F238E27FC236}">
                <a16:creationId xmlns:a16="http://schemas.microsoft.com/office/drawing/2014/main" id="{E0D75D6E-AC8B-443A-9164-EB4CA4FCA7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76963"/>
            <a:ext cx="1449016" cy="681038"/>
          </a:xfrm>
          <a:prstGeom prst="rect">
            <a:avLst/>
          </a:prstGeom>
        </p:spPr>
      </p:pic>
      <p:sp>
        <p:nvSpPr>
          <p:cNvPr id="10" name="Content Placeholder 3">
            <a:extLst>
              <a:ext uri="{FF2B5EF4-FFF2-40B4-BE49-F238E27FC236}">
                <a16:creationId xmlns:a16="http://schemas.microsoft.com/office/drawing/2014/main" id="{A25CB167-C700-4A84-9C3C-4A9ACB1B6232}"/>
              </a:ext>
            </a:extLst>
          </p:cNvPr>
          <p:cNvSpPr>
            <a:spLocks noGrp="1"/>
          </p:cNvSpPr>
          <p:nvPr>
            <p:ph sz="half" idx="2"/>
          </p:nvPr>
        </p:nvSpPr>
        <p:spPr>
          <a:xfrm>
            <a:off x="3180630" y="2982433"/>
            <a:ext cx="5830740" cy="2669880"/>
          </a:xfrm>
          <a:prstGeom prst="rect">
            <a:avLst/>
          </a:prstGeom>
        </p:spPr>
        <p:txBody>
          <a:bodyPr/>
          <a:lstStyle>
            <a:lvl1pPr marL="0" indent="0">
              <a:buNone/>
              <a:defRPr>
                <a:solidFill>
                  <a:schemeClr val="bg1"/>
                </a:solidFill>
                <a:latin typeface="Avenir Next LT Pro" panose="020B0504020202020204" pitchFamily="34" charset="0"/>
              </a:defRPr>
            </a:lvl1pPr>
            <a:lvl2pPr>
              <a:defRPr>
                <a:solidFill>
                  <a:schemeClr val="bg1"/>
                </a:solidFill>
                <a:latin typeface="Avenir Next LT Pro" panose="020B0504020202020204" pitchFamily="34" charset="0"/>
              </a:defRPr>
            </a:lvl2pPr>
            <a:lvl3pPr>
              <a:defRPr>
                <a:solidFill>
                  <a:schemeClr val="bg1"/>
                </a:solidFill>
                <a:latin typeface="Avenir Next LT Pro" panose="020B0504020202020204" pitchFamily="34" charset="0"/>
              </a:defRPr>
            </a:lvl3pPr>
            <a:lvl4pPr>
              <a:defRPr>
                <a:solidFill>
                  <a:schemeClr val="bg1"/>
                </a:solidFill>
                <a:latin typeface="Avenir Next LT Pro" panose="020B0504020202020204" pitchFamily="34" charset="0"/>
              </a:defRPr>
            </a:lvl4pPr>
            <a:lvl5pPr>
              <a:defRPr>
                <a:solidFill>
                  <a:schemeClr val="bg1"/>
                </a:solidFill>
                <a:latin typeface="Avenir Next LT Pro"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3BEB6414-7366-4B4D-8F96-5012A2D8FEB9}"/>
              </a:ext>
            </a:extLst>
          </p:cNvPr>
          <p:cNvSpPr>
            <a:spLocks noGrp="1"/>
          </p:cNvSpPr>
          <p:nvPr>
            <p:ph type="title" hasCustomPrompt="1"/>
          </p:nvPr>
        </p:nvSpPr>
        <p:spPr>
          <a:xfrm>
            <a:off x="3180630" y="1173930"/>
            <a:ext cx="5830740" cy="1419669"/>
          </a:xfrm>
          <a:prstGeom prst="rect">
            <a:avLst/>
          </a:prstGeom>
        </p:spPr>
        <p:txBody>
          <a:bodyPr>
            <a:noAutofit/>
          </a:bodyPr>
          <a:lstStyle>
            <a:lvl1pPr>
              <a:defRPr sz="4400">
                <a:solidFill>
                  <a:schemeClr val="bg1"/>
                </a:solidFill>
                <a:latin typeface="Avenir Next LT Pro Demi" panose="020B0704020202020204" pitchFamily="34" charset="0"/>
              </a:defRPr>
            </a:lvl1pPr>
          </a:lstStyle>
          <a:p>
            <a:r>
              <a:rPr lang="en-US"/>
              <a:t>CLICK TO EDIT MASTER TITLE STYLE</a:t>
            </a:r>
          </a:p>
        </p:txBody>
      </p:sp>
      <p:sp>
        <p:nvSpPr>
          <p:cNvPr id="14" name="Text Placeholder 13">
            <a:extLst>
              <a:ext uri="{FF2B5EF4-FFF2-40B4-BE49-F238E27FC236}">
                <a16:creationId xmlns:a16="http://schemas.microsoft.com/office/drawing/2014/main" id="{5EEE20DD-49D0-4B86-9354-4C7573889CB9}"/>
              </a:ext>
            </a:extLst>
          </p:cNvPr>
          <p:cNvSpPr>
            <a:spLocks noGrp="1"/>
          </p:cNvSpPr>
          <p:nvPr>
            <p:ph type="body" sz="quarter" idx="11"/>
          </p:nvPr>
        </p:nvSpPr>
        <p:spPr>
          <a:xfrm>
            <a:off x="10630134" y="6376924"/>
            <a:ext cx="1449016" cy="278264"/>
          </a:xfrm>
          <a:prstGeom prst="rect">
            <a:avLst/>
          </a:prstGeom>
        </p:spPr>
        <p:txBody>
          <a:bodyPr/>
          <a:lstStyle>
            <a:lvl1pPr marL="0" indent="0">
              <a:buNone/>
              <a:defRPr sz="1200">
                <a:solidFill>
                  <a:srgbClr val="19524D"/>
                </a:solidFill>
                <a:latin typeface="Avenir Next LT Pro" panose="020B05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44983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JA">
    <p:spTree>
      <p:nvGrpSpPr>
        <p:cNvPr id="1" name=""/>
        <p:cNvGrpSpPr/>
        <p:nvPr/>
      </p:nvGrpSpPr>
      <p:grpSpPr>
        <a:xfrm>
          <a:off x="0" y="0"/>
          <a:ext cx="0" cy="0"/>
          <a:chOff x="0" y="0"/>
          <a:chExt cx="0" cy="0"/>
        </a:xfrm>
      </p:grpSpPr>
      <p:sp>
        <p:nvSpPr>
          <p:cNvPr id="7" name="AutoShape 2">
            <a:extLst>
              <a:ext uri="{FF2B5EF4-FFF2-40B4-BE49-F238E27FC236}">
                <a16:creationId xmlns:a16="http://schemas.microsoft.com/office/drawing/2014/main" id="{1A5D095E-FD1D-4E9C-B13C-CEBB73BF0D43}"/>
              </a:ext>
            </a:extLst>
          </p:cNvPr>
          <p:cNvSpPr/>
          <p:nvPr/>
        </p:nvSpPr>
        <p:spPr>
          <a:xfrm>
            <a:off x="0" y="0"/>
            <a:ext cx="12192000" cy="3162925"/>
          </a:xfrm>
          <a:prstGeom prst="rect">
            <a:avLst/>
          </a:prstGeom>
          <a:solidFill>
            <a:srgbClr val="19524D"/>
          </a:solidFill>
        </p:spPr>
        <p:txBody>
          <a:bodyPr/>
          <a:lstStyle/>
          <a:p>
            <a:endParaRPr lang="en-US"/>
          </a:p>
        </p:txBody>
      </p:sp>
      <p:cxnSp>
        <p:nvCxnSpPr>
          <p:cNvPr id="9" name="Straight Connector 8">
            <a:extLst>
              <a:ext uri="{FF2B5EF4-FFF2-40B4-BE49-F238E27FC236}">
                <a16:creationId xmlns:a16="http://schemas.microsoft.com/office/drawing/2014/main" id="{3CD11B42-41DC-459D-844C-85ABAA9E99E5}"/>
              </a:ext>
            </a:extLst>
          </p:cNvPr>
          <p:cNvCxnSpPr/>
          <p:nvPr/>
        </p:nvCxnSpPr>
        <p:spPr>
          <a:xfrm>
            <a:off x="0" y="559293"/>
            <a:ext cx="121920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0" name="AutoShape 4">
            <a:extLst>
              <a:ext uri="{FF2B5EF4-FFF2-40B4-BE49-F238E27FC236}">
                <a16:creationId xmlns:a16="http://schemas.microsoft.com/office/drawing/2014/main" id="{14123790-1470-4ADB-97CD-6AAE47415EFD}"/>
              </a:ext>
            </a:extLst>
          </p:cNvPr>
          <p:cNvSpPr/>
          <p:nvPr/>
        </p:nvSpPr>
        <p:spPr>
          <a:xfrm rot="-5400000">
            <a:off x="586786" y="-59254"/>
            <a:ext cx="63520" cy="1237093"/>
          </a:xfrm>
          <a:prstGeom prst="rect">
            <a:avLst/>
          </a:prstGeom>
          <a:solidFill>
            <a:srgbClr val="55BE93"/>
          </a:solidFill>
        </p:spPr>
      </p:sp>
      <p:pic>
        <p:nvPicPr>
          <p:cNvPr id="12" name="Picture 11" descr="Graphical user interface, text&#10;&#10;Description automatically generated">
            <a:extLst>
              <a:ext uri="{FF2B5EF4-FFF2-40B4-BE49-F238E27FC236}">
                <a16:creationId xmlns:a16="http://schemas.microsoft.com/office/drawing/2014/main" id="{0BD4D547-479A-4DAA-AAEE-61BF63DB20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07" y="6159161"/>
            <a:ext cx="1449016" cy="681038"/>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5154D03E-9533-43FF-BF78-7C3154F66C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7437" y="5571694"/>
            <a:ext cx="2697126" cy="1083494"/>
          </a:xfrm>
          <a:prstGeom prst="rect">
            <a:avLst/>
          </a:prstGeom>
        </p:spPr>
      </p:pic>
      <p:sp>
        <p:nvSpPr>
          <p:cNvPr id="5" name="TextBox 4">
            <a:extLst>
              <a:ext uri="{FF2B5EF4-FFF2-40B4-BE49-F238E27FC236}">
                <a16:creationId xmlns:a16="http://schemas.microsoft.com/office/drawing/2014/main" id="{4E3EC863-418F-4EF6-A5E9-E1E2B148B59D}"/>
              </a:ext>
            </a:extLst>
          </p:cNvPr>
          <p:cNvSpPr txBox="1"/>
          <p:nvPr/>
        </p:nvSpPr>
        <p:spPr>
          <a:xfrm>
            <a:off x="3714195" y="1339924"/>
            <a:ext cx="4763610" cy="769441"/>
          </a:xfrm>
          <a:prstGeom prst="rect">
            <a:avLst/>
          </a:prstGeom>
          <a:noFill/>
        </p:spPr>
        <p:txBody>
          <a:bodyPr wrap="square" rtlCol="0">
            <a:spAutoFit/>
          </a:bodyPr>
          <a:lstStyle/>
          <a:p>
            <a:r>
              <a:rPr lang="en-US" sz="4400">
                <a:solidFill>
                  <a:schemeClr val="bg1"/>
                </a:solidFill>
                <a:latin typeface="Avenir Next LT Pro Demi" panose="020B0704020202020204" pitchFamily="34" charset="0"/>
              </a:rPr>
              <a:t>First things first…</a:t>
            </a:r>
          </a:p>
        </p:txBody>
      </p:sp>
      <p:sp>
        <p:nvSpPr>
          <p:cNvPr id="6" name="TextBox 5">
            <a:extLst>
              <a:ext uri="{FF2B5EF4-FFF2-40B4-BE49-F238E27FC236}">
                <a16:creationId xmlns:a16="http://schemas.microsoft.com/office/drawing/2014/main" id="{D38B0163-D751-4454-874D-DFF2FB1F7A70}"/>
              </a:ext>
            </a:extLst>
          </p:cNvPr>
          <p:cNvSpPr txBox="1"/>
          <p:nvPr/>
        </p:nvSpPr>
        <p:spPr>
          <a:xfrm>
            <a:off x="714401" y="3316500"/>
            <a:ext cx="1076319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0">
                <a:effectLst/>
                <a:latin typeface="Avenir Next LT Pro" panose="020B0504020202020204" pitchFamily="34" charset="0"/>
              </a:rPr>
              <a:t>The opinions, findings, and recommendations expressed in this presentation are those of the authors and do not necessarily represent the positions or policies of the Bureau of Justice Assistance or the Center for Justice Innovation State-Based Adult Drug Court Training and Technical Assistance Program. </a:t>
            </a:r>
            <a:endParaRPr lang="en-US" sz="2400" b="0" i="0">
              <a:effectLst/>
            </a:endParaRPr>
          </a:p>
        </p:txBody>
      </p:sp>
      <p:sp>
        <p:nvSpPr>
          <p:cNvPr id="13" name="Text Placeholder 13">
            <a:extLst>
              <a:ext uri="{FF2B5EF4-FFF2-40B4-BE49-F238E27FC236}">
                <a16:creationId xmlns:a16="http://schemas.microsoft.com/office/drawing/2014/main" id="{36328593-C637-4905-BEBF-66BB3D389227}"/>
              </a:ext>
            </a:extLst>
          </p:cNvPr>
          <p:cNvSpPr>
            <a:spLocks noGrp="1"/>
          </p:cNvSpPr>
          <p:nvPr>
            <p:ph type="body" sz="quarter" idx="11"/>
          </p:nvPr>
        </p:nvSpPr>
        <p:spPr>
          <a:xfrm>
            <a:off x="10630134" y="6376924"/>
            <a:ext cx="1449016" cy="278264"/>
          </a:xfrm>
          <a:prstGeom prst="rect">
            <a:avLst/>
          </a:prstGeom>
        </p:spPr>
        <p:txBody>
          <a:bodyPr/>
          <a:lstStyle>
            <a:lvl1pPr marL="0" indent="0">
              <a:buNone/>
              <a:defRPr sz="1200">
                <a:solidFill>
                  <a:srgbClr val="19524D"/>
                </a:solidFill>
                <a:latin typeface="Avenir Next LT Pro" panose="020B05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7743988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1" type="titleOnly">
  <p:cSld name="Title Only 1">
    <p:spTree>
      <p:nvGrpSpPr>
        <p:cNvPr id="1" name="Shape 34"/>
        <p:cNvGrpSpPr/>
        <p:nvPr/>
      </p:nvGrpSpPr>
      <p:grpSpPr>
        <a:xfrm>
          <a:off x="0" y="0"/>
          <a:ext cx="0" cy="0"/>
          <a:chOff x="0" y="0"/>
          <a:chExt cx="0" cy="0"/>
        </a:xfrm>
      </p:grpSpPr>
      <p:sp>
        <p:nvSpPr>
          <p:cNvPr id="35" name="Google Shape;35;g21c58d853c8_1_19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6" name="Google Shape;36;g21c58d853c8_1_19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7" name="Google Shape;37;g21c58d853c8_1_19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8" name="Google Shape;38;g21c58d853c8_1_19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574272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10190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1064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AutoShape 2">
            <a:extLst>
              <a:ext uri="{FF2B5EF4-FFF2-40B4-BE49-F238E27FC236}">
                <a16:creationId xmlns:a16="http://schemas.microsoft.com/office/drawing/2014/main" id="{1A5D095E-FD1D-4E9C-B13C-CEBB73BF0D43}"/>
              </a:ext>
            </a:extLst>
          </p:cNvPr>
          <p:cNvSpPr/>
          <p:nvPr userDrawn="1"/>
        </p:nvSpPr>
        <p:spPr>
          <a:xfrm>
            <a:off x="0" y="-1250809"/>
            <a:ext cx="12192000" cy="3162925"/>
          </a:xfrm>
          <a:prstGeom prst="rect">
            <a:avLst/>
          </a:prstGeom>
          <a:solidFill>
            <a:srgbClr val="19524D"/>
          </a:solidFill>
        </p:spPr>
        <p:txBody>
          <a:bodyPr/>
          <a:lstStyle/>
          <a:p>
            <a:endParaRPr lang="en-US"/>
          </a:p>
        </p:txBody>
      </p:sp>
      <p:sp>
        <p:nvSpPr>
          <p:cNvPr id="2" name="Title 1">
            <a:extLst>
              <a:ext uri="{FF2B5EF4-FFF2-40B4-BE49-F238E27FC236}">
                <a16:creationId xmlns:a16="http://schemas.microsoft.com/office/drawing/2014/main" id="{97CA1147-6EC5-4BF2-942C-D1B342DBB38D}"/>
              </a:ext>
            </a:extLst>
          </p:cNvPr>
          <p:cNvSpPr>
            <a:spLocks noGrp="1"/>
          </p:cNvSpPr>
          <p:nvPr>
            <p:ph type="title" hasCustomPrompt="1"/>
          </p:nvPr>
        </p:nvSpPr>
        <p:spPr>
          <a:xfrm>
            <a:off x="838200" y="744560"/>
            <a:ext cx="10439400" cy="852664"/>
          </a:xfrm>
          <a:prstGeom prst="rect">
            <a:avLst/>
          </a:prstGeom>
        </p:spPr>
        <p:txBody>
          <a:bodyPr/>
          <a:lstStyle>
            <a:lvl1pPr>
              <a:defRPr>
                <a:solidFill>
                  <a:schemeClr val="bg1"/>
                </a:solidFill>
                <a:latin typeface="Avenir Next LT Pro Demi" panose="020B07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4AA9C2FC-ABB7-4322-9CCA-73D5009AFADA}"/>
              </a:ext>
            </a:extLst>
          </p:cNvPr>
          <p:cNvSpPr>
            <a:spLocks noGrp="1"/>
          </p:cNvSpPr>
          <p:nvPr>
            <p:ph idx="1"/>
          </p:nvPr>
        </p:nvSpPr>
        <p:spPr>
          <a:xfrm>
            <a:off x="838200" y="2219417"/>
            <a:ext cx="10439400" cy="3957545"/>
          </a:xfrm>
          <a:prstGeom prst="rect">
            <a:avLst/>
          </a:prstGeom>
        </p:spPr>
        <p:txBody>
          <a:bodyPr/>
          <a:lstStyle>
            <a:lvl1pPr marL="0" indent="0">
              <a:buNone/>
              <a:defRPr>
                <a:latin typeface="Avenir Next LT Pro" panose="020B0504020202020204" pitchFamily="34" charset="0"/>
              </a:defRPr>
            </a:lvl1pPr>
            <a:lvl2pPr>
              <a:defRPr>
                <a:latin typeface="Avenir Next LT Pro" panose="020B0504020202020204" pitchFamily="34" charset="0"/>
              </a:defRPr>
            </a:lvl2pPr>
            <a:lvl3pPr>
              <a:defRPr>
                <a:latin typeface="Avenir Next LT Pro" panose="020B0504020202020204" pitchFamily="34" charset="0"/>
              </a:defRPr>
            </a:lvl3pPr>
            <a:lvl4pPr>
              <a:defRPr>
                <a:latin typeface="Avenir Next LT Pro" panose="020B0504020202020204" pitchFamily="34" charset="0"/>
              </a:defRPr>
            </a:lvl4pPr>
            <a:lvl5pPr>
              <a:defRPr>
                <a:latin typeface="Avenir Next LT Pro"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3CD11B42-41DC-459D-844C-85ABAA9E99E5}"/>
              </a:ext>
            </a:extLst>
          </p:cNvPr>
          <p:cNvCxnSpPr/>
          <p:nvPr userDrawn="1"/>
        </p:nvCxnSpPr>
        <p:spPr>
          <a:xfrm>
            <a:off x="0" y="559293"/>
            <a:ext cx="121920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0" name="AutoShape 4">
            <a:extLst>
              <a:ext uri="{FF2B5EF4-FFF2-40B4-BE49-F238E27FC236}">
                <a16:creationId xmlns:a16="http://schemas.microsoft.com/office/drawing/2014/main" id="{14123790-1470-4ADB-97CD-6AAE47415EFD}"/>
              </a:ext>
            </a:extLst>
          </p:cNvPr>
          <p:cNvSpPr/>
          <p:nvPr userDrawn="1"/>
        </p:nvSpPr>
        <p:spPr>
          <a:xfrm rot="-5400000">
            <a:off x="586786" y="-59254"/>
            <a:ext cx="63520" cy="1237093"/>
          </a:xfrm>
          <a:prstGeom prst="rect">
            <a:avLst/>
          </a:prstGeom>
          <a:solidFill>
            <a:srgbClr val="55BE93"/>
          </a:solidFill>
        </p:spPr>
      </p:sp>
      <p:pic>
        <p:nvPicPr>
          <p:cNvPr id="12" name="Picture 11" descr="Graphical user interface, text&#10;&#10;Description automatically generated">
            <a:extLst>
              <a:ext uri="{FF2B5EF4-FFF2-40B4-BE49-F238E27FC236}">
                <a16:creationId xmlns:a16="http://schemas.microsoft.com/office/drawing/2014/main" id="{0BD4D547-479A-4DAA-AAEE-61BF63DB2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76963"/>
            <a:ext cx="1449016" cy="681038"/>
          </a:xfrm>
          <a:prstGeom prst="rect">
            <a:avLst/>
          </a:prstGeom>
        </p:spPr>
      </p:pic>
      <p:sp>
        <p:nvSpPr>
          <p:cNvPr id="13" name="Text Placeholder 13">
            <a:extLst>
              <a:ext uri="{FF2B5EF4-FFF2-40B4-BE49-F238E27FC236}">
                <a16:creationId xmlns:a16="http://schemas.microsoft.com/office/drawing/2014/main" id="{A43FA32B-CEBE-4710-A04A-AA45DB8B6682}"/>
              </a:ext>
            </a:extLst>
          </p:cNvPr>
          <p:cNvSpPr>
            <a:spLocks noGrp="1"/>
          </p:cNvSpPr>
          <p:nvPr>
            <p:ph type="body" sz="quarter" idx="12"/>
          </p:nvPr>
        </p:nvSpPr>
        <p:spPr>
          <a:xfrm>
            <a:off x="10630134" y="6376924"/>
            <a:ext cx="1449016" cy="278264"/>
          </a:xfrm>
          <a:prstGeom prst="rect">
            <a:avLst/>
          </a:prstGeom>
        </p:spPr>
        <p:txBody>
          <a:bodyPr/>
          <a:lstStyle>
            <a:lvl1pPr marL="0" indent="0">
              <a:buNone/>
              <a:defRPr sz="1200">
                <a:solidFill>
                  <a:srgbClr val="19524D"/>
                </a:solidFill>
                <a:latin typeface="Avenir Next LT Pro" panose="020B0504020202020204" pitchFamily="34" charset="0"/>
              </a:defRPr>
            </a:lvl1pPr>
          </a:lstStyle>
          <a:p>
            <a:pPr lvl="0"/>
            <a:endParaRPr lang="en-US"/>
          </a:p>
        </p:txBody>
      </p:sp>
    </p:spTree>
    <p:extLst>
      <p:ext uri="{BB962C8B-B14F-4D97-AF65-F5344CB8AC3E}">
        <p14:creationId xmlns:p14="http://schemas.microsoft.com/office/powerpoint/2010/main" val="1854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with Photo">
    <p:bg>
      <p:bgPr>
        <a:solidFill>
          <a:srgbClr val="19524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ACA91-2A7B-4850-AF56-0834182AC41B}"/>
              </a:ext>
            </a:extLst>
          </p:cNvPr>
          <p:cNvSpPr>
            <a:spLocks noGrp="1"/>
          </p:cNvSpPr>
          <p:nvPr>
            <p:ph type="ctrTitle" hasCustomPrompt="1"/>
          </p:nvPr>
        </p:nvSpPr>
        <p:spPr>
          <a:xfrm>
            <a:off x="262128" y="2035699"/>
            <a:ext cx="7086600" cy="2387600"/>
          </a:xfrm>
          <a:prstGeom prst="rect">
            <a:avLst/>
          </a:prstGeom>
        </p:spPr>
        <p:txBody>
          <a:bodyPr anchor="ctr">
            <a:normAutofit/>
          </a:bodyPr>
          <a:lstStyle>
            <a:lvl1pPr algn="l">
              <a:defRPr sz="4800">
                <a:solidFill>
                  <a:schemeClr val="bg1"/>
                </a:solidFill>
                <a:latin typeface="Avenir Next LT Pro Demi" panose="020B07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1BE1B3D4-ABDE-418C-92D8-6B3CF7486BA3}"/>
              </a:ext>
            </a:extLst>
          </p:cNvPr>
          <p:cNvSpPr>
            <a:spLocks noGrp="1"/>
          </p:cNvSpPr>
          <p:nvPr>
            <p:ph type="subTitle" idx="1" hasCustomPrompt="1"/>
          </p:nvPr>
        </p:nvSpPr>
        <p:spPr>
          <a:xfrm>
            <a:off x="262128" y="4436460"/>
            <a:ext cx="7086600" cy="389048"/>
          </a:xfrm>
          <a:prstGeom prst="rect">
            <a:avLst/>
          </a:prstGeom>
        </p:spPr>
        <p:txBody>
          <a:bodyPr/>
          <a:lstStyle>
            <a:lvl1pPr marL="0" indent="0" algn="l">
              <a:buNone/>
              <a:defRPr sz="2400">
                <a:solidFill>
                  <a:srgbClr val="55BE93"/>
                </a:solidFill>
                <a:latin typeface="Avenir Next L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Do not make smaller than 24pt font size</a:t>
            </a:r>
          </a:p>
        </p:txBody>
      </p:sp>
      <p:sp>
        <p:nvSpPr>
          <p:cNvPr id="9" name="Subtitle 2">
            <a:extLst>
              <a:ext uri="{FF2B5EF4-FFF2-40B4-BE49-F238E27FC236}">
                <a16:creationId xmlns:a16="http://schemas.microsoft.com/office/drawing/2014/main" id="{2B1D42F1-B7D3-4C5B-BD25-EA1E49955F35}"/>
              </a:ext>
            </a:extLst>
          </p:cNvPr>
          <p:cNvSpPr txBox="1">
            <a:spLocks/>
          </p:cNvSpPr>
          <p:nvPr userDrawn="1"/>
        </p:nvSpPr>
        <p:spPr>
          <a:xfrm>
            <a:off x="262128" y="1633491"/>
            <a:ext cx="7086600" cy="402208"/>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a:solidFill>
                <a:srgbClr val="55BE93"/>
              </a:solidFill>
              <a:latin typeface="Avenir Next LT Pro Demi" panose="020B0704020202020204" pitchFamily="34" charset="0"/>
            </a:endParaRPr>
          </a:p>
        </p:txBody>
      </p:sp>
      <p:pic>
        <p:nvPicPr>
          <p:cNvPr id="10" name="Picture 2">
            <a:extLst>
              <a:ext uri="{FF2B5EF4-FFF2-40B4-BE49-F238E27FC236}">
                <a16:creationId xmlns:a16="http://schemas.microsoft.com/office/drawing/2014/main" id="{FD839D94-C70A-4E97-A8D5-0A3639014BB0}"/>
              </a:ext>
            </a:extLst>
          </p:cNvPr>
          <p:cNvPicPr>
            <a:picLocks noChangeAspect="1"/>
          </p:cNvPicPr>
          <p:nvPr userDrawn="1"/>
        </p:nvPicPr>
        <p:blipFill>
          <a:blip r:embed="rId2"/>
          <a:srcRect l="3124" t="1574" b="3312"/>
          <a:stretch>
            <a:fillRect/>
          </a:stretch>
        </p:blipFill>
        <p:spPr>
          <a:xfrm>
            <a:off x="7865531" y="795570"/>
            <a:ext cx="4213619" cy="5356819"/>
          </a:xfrm>
          <a:prstGeom prst="rect">
            <a:avLst/>
          </a:prstGeom>
        </p:spPr>
      </p:pic>
      <p:cxnSp>
        <p:nvCxnSpPr>
          <p:cNvPr id="13" name="Straight Connector 12">
            <a:extLst>
              <a:ext uri="{FF2B5EF4-FFF2-40B4-BE49-F238E27FC236}">
                <a16:creationId xmlns:a16="http://schemas.microsoft.com/office/drawing/2014/main" id="{7934EFA5-F48F-4956-8BA9-ABDC34A22D9F}"/>
              </a:ext>
            </a:extLst>
          </p:cNvPr>
          <p:cNvCxnSpPr/>
          <p:nvPr userDrawn="1"/>
        </p:nvCxnSpPr>
        <p:spPr>
          <a:xfrm>
            <a:off x="0" y="559293"/>
            <a:ext cx="121920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pic>
        <p:nvPicPr>
          <p:cNvPr id="15" name="Picture 14" descr="Text&#10;&#10;Description automatically generated">
            <a:extLst>
              <a:ext uri="{FF2B5EF4-FFF2-40B4-BE49-F238E27FC236}">
                <a16:creationId xmlns:a16="http://schemas.microsoft.com/office/drawing/2014/main" id="{338DFFCA-7275-4B28-A4FE-1CFFEFB53B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152389"/>
            <a:ext cx="1500292" cy="705611"/>
          </a:xfrm>
          <a:prstGeom prst="rect">
            <a:avLst/>
          </a:prstGeom>
        </p:spPr>
      </p:pic>
      <p:sp>
        <p:nvSpPr>
          <p:cNvPr id="16" name="AutoShape 4">
            <a:extLst>
              <a:ext uri="{FF2B5EF4-FFF2-40B4-BE49-F238E27FC236}">
                <a16:creationId xmlns:a16="http://schemas.microsoft.com/office/drawing/2014/main" id="{2BB25959-F2DF-47D4-8E28-A4E92AB98A00}"/>
              </a:ext>
            </a:extLst>
          </p:cNvPr>
          <p:cNvSpPr/>
          <p:nvPr userDrawn="1"/>
        </p:nvSpPr>
        <p:spPr>
          <a:xfrm rot="-5400000">
            <a:off x="586786" y="-59254"/>
            <a:ext cx="63520" cy="1237093"/>
          </a:xfrm>
          <a:prstGeom prst="rect">
            <a:avLst/>
          </a:prstGeom>
          <a:solidFill>
            <a:srgbClr val="55BE93"/>
          </a:solidFill>
        </p:spPr>
      </p:sp>
      <p:sp>
        <p:nvSpPr>
          <p:cNvPr id="7" name="Text Placeholder 6">
            <a:extLst>
              <a:ext uri="{FF2B5EF4-FFF2-40B4-BE49-F238E27FC236}">
                <a16:creationId xmlns:a16="http://schemas.microsoft.com/office/drawing/2014/main" id="{2C63BE74-601B-447E-841A-CD96E36E633B}"/>
              </a:ext>
            </a:extLst>
          </p:cNvPr>
          <p:cNvSpPr>
            <a:spLocks noGrp="1"/>
          </p:cNvSpPr>
          <p:nvPr>
            <p:ph type="body" sz="quarter" idx="10" hasCustomPrompt="1"/>
          </p:nvPr>
        </p:nvSpPr>
        <p:spPr>
          <a:xfrm>
            <a:off x="262128" y="1631467"/>
            <a:ext cx="7086600" cy="388938"/>
          </a:xfrm>
          <a:prstGeom prst="rect">
            <a:avLst/>
          </a:prstGeom>
        </p:spPr>
        <p:txBody>
          <a:bodyPr/>
          <a:lstStyle>
            <a:lvl1pPr marL="0" indent="0">
              <a:buNone/>
              <a:defRPr sz="2400">
                <a:solidFill>
                  <a:srgbClr val="55BE93"/>
                </a:solidFill>
                <a:latin typeface="Avenir Next LT Pro" panose="020B05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Do not make smaller than 24pt font size</a:t>
            </a:r>
          </a:p>
        </p:txBody>
      </p:sp>
      <p:sp>
        <p:nvSpPr>
          <p:cNvPr id="17" name="Text Placeholder 13">
            <a:extLst>
              <a:ext uri="{FF2B5EF4-FFF2-40B4-BE49-F238E27FC236}">
                <a16:creationId xmlns:a16="http://schemas.microsoft.com/office/drawing/2014/main" id="{20558230-56F2-46C8-BB06-B61D9333D961}"/>
              </a:ext>
            </a:extLst>
          </p:cNvPr>
          <p:cNvSpPr>
            <a:spLocks noGrp="1"/>
          </p:cNvSpPr>
          <p:nvPr>
            <p:ph type="body" sz="quarter" idx="11"/>
          </p:nvPr>
        </p:nvSpPr>
        <p:spPr>
          <a:xfrm>
            <a:off x="10630134" y="6376924"/>
            <a:ext cx="1449016" cy="278264"/>
          </a:xfrm>
          <a:prstGeom prst="rect">
            <a:avLst/>
          </a:prstGeom>
        </p:spPr>
        <p:txBody>
          <a:bodyPr/>
          <a:lstStyle>
            <a:lvl1pPr marL="0" indent="0">
              <a:buNone/>
              <a:defRPr sz="1200">
                <a:solidFill>
                  <a:schemeClr val="bg1"/>
                </a:solidFill>
                <a:latin typeface="Avenir Next LT Pro" panose="020B0504020202020204" pitchFamily="34" charset="0"/>
              </a:defRPr>
            </a:lvl1pPr>
          </a:lstStyle>
          <a:p>
            <a:pPr lvl="0"/>
            <a:endParaRPr lang="en-US"/>
          </a:p>
        </p:txBody>
      </p:sp>
    </p:spTree>
    <p:extLst>
      <p:ext uri="{BB962C8B-B14F-4D97-AF65-F5344CB8AC3E}">
        <p14:creationId xmlns:p14="http://schemas.microsoft.com/office/powerpoint/2010/main" val="3163997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p:bg>
      <p:bgPr>
        <a:solidFill>
          <a:srgbClr val="19524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ACA91-2A7B-4850-AF56-0834182AC41B}"/>
              </a:ext>
            </a:extLst>
          </p:cNvPr>
          <p:cNvSpPr>
            <a:spLocks noGrp="1"/>
          </p:cNvSpPr>
          <p:nvPr>
            <p:ph type="ctrTitle" hasCustomPrompt="1"/>
          </p:nvPr>
        </p:nvSpPr>
        <p:spPr>
          <a:xfrm>
            <a:off x="262128" y="2035699"/>
            <a:ext cx="7086600" cy="2387600"/>
          </a:xfrm>
          <a:prstGeom prst="rect">
            <a:avLst/>
          </a:prstGeom>
        </p:spPr>
        <p:txBody>
          <a:bodyPr anchor="ctr">
            <a:normAutofit/>
          </a:bodyPr>
          <a:lstStyle>
            <a:lvl1pPr algn="l">
              <a:defRPr sz="4800">
                <a:solidFill>
                  <a:schemeClr val="bg1"/>
                </a:solidFill>
                <a:latin typeface="Avenir Next LT Pro Demi" panose="020B07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1BE1B3D4-ABDE-418C-92D8-6B3CF7486BA3}"/>
              </a:ext>
            </a:extLst>
          </p:cNvPr>
          <p:cNvSpPr>
            <a:spLocks noGrp="1"/>
          </p:cNvSpPr>
          <p:nvPr>
            <p:ph type="subTitle" idx="1" hasCustomPrompt="1"/>
          </p:nvPr>
        </p:nvSpPr>
        <p:spPr>
          <a:xfrm>
            <a:off x="262128" y="4436460"/>
            <a:ext cx="7086600" cy="389048"/>
          </a:xfrm>
          <a:prstGeom prst="rect">
            <a:avLst/>
          </a:prstGeom>
        </p:spPr>
        <p:txBody>
          <a:bodyPr/>
          <a:lstStyle>
            <a:lvl1pPr marL="0" indent="0" algn="l">
              <a:buNone/>
              <a:defRPr sz="2400">
                <a:solidFill>
                  <a:srgbClr val="55BE93"/>
                </a:solidFill>
                <a:latin typeface="Avenir Next L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Do not make smaller than 24pt font size</a:t>
            </a:r>
          </a:p>
        </p:txBody>
      </p:sp>
      <p:sp>
        <p:nvSpPr>
          <p:cNvPr id="9" name="Subtitle 2">
            <a:extLst>
              <a:ext uri="{FF2B5EF4-FFF2-40B4-BE49-F238E27FC236}">
                <a16:creationId xmlns:a16="http://schemas.microsoft.com/office/drawing/2014/main" id="{2B1D42F1-B7D3-4C5B-BD25-EA1E49955F35}"/>
              </a:ext>
            </a:extLst>
          </p:cNvPr>
          <p:cNvSpPr txBox="1">
            <a:spLocks/>
          </p:cNvSpPr>
          <p:nvPr/>
        </p:nvSpPr>
        <p:spPr>
          <a:xfrm>
            <a:off x="262128" y="1633491"/>
            <a:ext cx="7086600" cy="402208"/>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a:solidFill>
                <a:srgbClr val="55BE93"/>
              </a:solidFill>
              <a:latin typeface="Avenir Next LT Pro Demi" panose="020B0704020202020204" pitchFamily="34" charset="0"/>
            </a:endParaRPr>
          </a:p>
        </p:txBody>
      </p:sp>
      <p:cxnSp>
        <p:nvCxnSpPr>
          <p:cNvPr id="13" name="Straight Connector 12">
            <a:extLst>
              <a:ext uri="{FF2B5EF4-FFF2-40B4-BE49-F238E27FC236}">
                <a16:creationId xmlns:a16="http://schemas.microsoft.com/office/drawing/2014/main" id="{7934EFA5-F48F-4956-8BA9-ABDC34A22D9F}"/>
              </a:ext>
            </a:extLst>
          </p:cNvPr>
          <p:cNvCxnSpPr/>
          <p:nvPr/>
        </p:nvCxnSpPr>
        <p:spPr>
          <a:xfrm>
            <a:off x="0" y="559293"/>
            <a:ext cx="121920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pic>
        <p:nvPicPr>
          <p:cNvPr id="15" name="Picture 14" descr="Text&#10;&#10;Description automatically generated">
            <a:extLst>
              <a:ext uri="{FF2B5EF4-FFF2-40B4-BE49-F238E27FC236}">
                <a16:creationId xmlns:a16="http://schemas.microsoft.com/office/drawing/2014/main" id="{338DFFCA-7275-4B28-A4FE-1CFFEFB53B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52389"/>
            <a:ext cx="1500292" cy="705611"/>
          </a:xfrm>
          <a:prstGeom prst="rect">
            <a:avLst/>
          </a:prstGeom>
        </p:spPr>
      </p:pic>
      <p:sp>
        <p:nvSpPr>
          <p:cNvPr id="16" name="AutoShape 4">
            <a:extLst>
              <a:ext uri="{FF2B5EF4-FFF2-40B4-BE49-F238E27FC236}">
                <a16:creationId xmlns:a16="http://schemas.microsoft.com/office/drawing/2014/main" id="{2BB25959-F2DF-47D4-8E28-A4E92AB98A00}"/>
              </a:ext>
            </a:extLst>
          </p:cNvPr>
          <p:cNvSpPr/>
          <p:nvPr/>
        </p:nvSpPr>
        <p:spPr>
          <a:xfrm rot="-5400000">
            <a:off x="586786" y="-59254"/>
            <a:ext cx="63520" cy="1237093"/>
          </a:xfrm>
          <a:prstGeom prst="rect">
            <a:avLst/>
          </a:prstGeom>
          <a:solidFill>
            <a:srgbClr val="55BE93"/>
          </a:solidFill>
        </p:spPr>
      </p:sp>
      <p:sp>
        <p:nvSpPr>
          <p:cNvPr id="7" name="Text Placeholder 6">
            <a:extLst>
              <a:ext uri="{FF2B5EF4-FFF2-40B4-BE49-F238E27FC236}">
                <a16:creationId xmlns:a16="http://schemas.microsoft.com/office/drawing/2014/main" id="{2C63BE74-601B-447E-841A-CD96E36E633B}"/>
              </a:ext>
            </a:extLst>
          </p:cNvPr>
          <p:cNvSpPr>
            <a:spLocks noGrp="1"/>
          </p:cNvSpPr>
          <p:nvPr>
            <p:ph type="body" sz="quarter" idx="10" hasCustomPrompt="1"/>
          </p:nvPr>
        </p:nvSpPr>
        <p:spPr>
          <a:xfrm>
            <a:off x="262128" y="1631467"/>
            <a:ext cx="7086600" cy="388938"/>
          </a:xfrm>
          <a:prstGeom prst="rect">
            <a:avLst/>
          </a:prstGeom>
        </p:spPr>
        <p:txBody>
          <a:bodyPr/>
          <a:lstStyle>
            <a:lvl1pPr marL="0" indent="0">
              <a:buNone/>
              <a:defRPr sz="2400">
                <a:solidFill>
                  <a:srgbClr val="55BE93"/>
                </a:solidFill>
                <a:latin typeface="Avenir Next LT Pro" panose="020B05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Do not make smaller than 24pt font size</a:t>
            </a:r>
          </a:p>
        </p:txBody>
      </p:sp>
      <p:sp>
        <p:nvSpPr>
          <p:cNvPr id="17" name="Text Placeholder 13">
            <a:extLst>
              <a:ext uri="{FF2B5EF4-FFF2-40B4-BE49-F238E27FC236}">
                <a16:creationId xmlns:a16="http://schemas.microsoft.com/office/drawing/2014/main" id="{20558230-56F2-46C8-BB06-B61D9333D961}"/>
              </a:ext>
            </a:extLst>
          </p:cNvPr>
          <p:cNvSpPr>
            <a:spLocks noGrp="1"/>
          </p:cNvSpPr>
          <p:nvPr>
            <p:ph type="body" sz="quarter" idx="11"/>
          </p:nvPr>
        </p:nvSpPr>
        <p:spPr>
          <a:xfrm>
            <a:off x="10630134" y="6376924"/>
            <a:ext cx="1449016" cy="278264"/>
          </a:xfrm>
          <a:prstGeom prst="rect">
            <a:avLst/>
          </a:prstGeom>
        </p:spPr>
        <p:txBody>
          <a:bodyPr/>
          <a:lstStyle>
            <a:lvl1pPr marL="0" indent="0">
              <a:buNone/>
              <a:defRPr sz="1200">
                <a:solidFill>
                  <a:schemeClr val="bg1"/>
                </a:solidFill>
                <a:latin typeface="Avenir Next LT Pro" panose="020B0504020202020204" pitchFamily="34" charset="0"/>
              </a:defRPr>
            </a:lvl1pPr>
          </a:lstStyle>
          <a:p>
            <a:pPr lvl="0"/>
            <a:r>
              <a:rPr lang="en-US"/>
              <a:t>Click to edit Master text styles</a:t>
            </a:r>
          </a:p>
        </p:txBody>
      </p:sp>
      <p:sp>
        <p:nvSpPr>
          <p:cNvPr id="5" name="Picture Placeholder 4">
            <a:extLst>
              <a:ext uri="{FF2B5EF4-FFF2-40B4-BE49-F238E27FC236}">
                <a16:creationId xmlns:a16="http://schemas.microsoft.com/office/drawing/2014/main" id="{BBD7AFE7-322F-4EA4-92B8-7C1317C7F46B}"/>
              </a:ext>
            </a:extLst>
          </p:cNvPr>
          <p:cNvSpPr>
            <a:spLocks noGrp="1"/>
          </p:cNvSpPr>
          <p:nvPr>
            <p:ph type="pic" sz="quarter" idx="12"/>
          </p:nvPr>
        </p:nvSpPr>
        <p:spPr>
          <a:xfrm>
            <a:off x="8123238" y="1027906"/>
            <a:ext cx="3806825" cy="4802187"/>
          </a:xfrm>
          <a:prstGeom prst="rect">
            <a:avLst/>
          </a:prstGeom>
        </p:spPr>
        <p:txBody>
          <a:bodyPr/>
          <a:lstStyle/>
          <a:p>
            <a:r>
              <a:rPr lang="en-US"/>
              <a:t>Click icon to add picture</a:t>
            </a:r>
          </a:p>
        </p:txBody>
      </p:sp>
    </p:spTree>
    <p:extLst>
      <p:ext uri="{BB962C8B-B14F-4D97-AF65-F5344CB8AC3E}">
        <p14:creationId xmlns:p14="http://schemas.microsoft.com/office/powerpoint/2010/main" val="33300611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19524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ACA91-2A7B-4850-AF56-0834182AC41B}"/>
              </a:ext>
            </a:extLst>
          </p:cNvPr>
          <p:cNvSpPr>
            <a:spLocks noGrp="1"/>
          </p:cNvSpPr>
          <p:nvPr>
            <p:ph type="ctrTitle" hasCustomPrompt="1"/>
          </p:nvPr>
        </p:nvSpPr>
        <p:spPr>
          <a:xfrm>
            <a:off x="262128" y="2035699"/>
            <a:ext cx="7086600" cy="2387600"/>
          </a:xfrm>
          <a:prstGeom prst="rect">
            <a:avLst/>
          </a:prstGeom>
        </p:spPr>
        <p:txBody>
          <a:bodyPr anchor="ctr">
            <a:normAutofit/>
          </a:bodyPr>
          <a:lstStyle>
            <a:lvl1pPr algn="l">
              <a:defRPr sz="4800">
                <a:solidFill>
                  <a:schemeClr val="bg1"/>
                </a:solidFill>
                <a:latin typeface="Avenir Next LT Pro Demi" panose="020B07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1BE1B3D4-ABDE-418C-92D8-6B3CF7486BA3}"/>
              </a:ext>
            </a:extLst>
          </p:cNvPr>
          <p:cNvSpPr>
            <a:spLocks noGrp="1"/>
          </p:cNvSpPr>
          <p:nvPr>
            <p:ph type="subTitle" idx="1" hasCustomPrompt="1"/>
          </p:nvPr>
        </p:nvSpPr>
        <p:spPr>
          <a:xfrm>
            <a:off x="262128" y="4436460"/>
            <a:ext cx="7086600" cy="389048"/>
          </a:xfrm>
          <a:prstGeom prst="rect">
            <a:avLst/>
          </a:prstGeom>
        </p:spPr>
        <p:txBody>
          <a:bodyPr/>
          <a:lstStyle>
            <a:lvl1pPr marL="0" indent="0" algn="l">
              <a:buNone/>
              <a:defRPr sz="2400">
                <a:solidFill>
                  <a:srgbClr val="55BE93"/>
                </a:solidFill>
                <a:latin typeface="Avenir Next L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Do not make smaller than 24pt font size</a:t>
            </a:r>
          </a:p>
        </p:txBody>
      </p:sp>
      <p:sp>
        <p:nvSpPr>
          <p:cNvPr id="9" name="Subtitle 2">
            <a:extLst>
              <a:ext uri="{FF2B5EF4-FFF2-40B4-BE49-F238E27FC236}">
                <a16:creationId xmlns:a16="http://schemas.microsoft.com/office/drawing/2014/main" id="{2B1D42F1-B7D3-4C5B-BD25-EA1E49955F35}"/>
              </a:ext>
            </a:extLst>
          </p:cNvPr>
          <p:cNvSpPr txBox="1">
            <a:spLocks/>
          </p:cNvSpPr>
          <p:nvPr userDrawn="1"/>
        </p:nvSpPr>
        <p:spPr>
          <a:xfrm>
            <a:off x="262128" y="1633491"/>
            <a:ext cx="7086600" cy="402208"/>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a:solidFill>
                <a:srgbClr val="55BE93"/>
              </a:solidFill>
              <a:latin typeface="Avenir Next LT Pro Demi" panose="020B0704020202020204" pitchFamily="34" charset="0"/>
            </a:endParaRPr>
          </a:p>
        </p:txBody>
      </p:sp>
      <p:cxnSp>
        <p:nvCxnSpPr>
          <p:cNvPr id="13" name="Straight Connector 12">
            <a:extLst>
              <a:ext uri="{FF2B5EF4-FFF2-40B4-BE49-F238E27FC236}">
                <a16:creationId xmlns:a16="http://schemas.microsoft.com/office/drawing/2014/main" id="{7934EFA5-F48F-4956-8BA9-ABDC34A22D9F}"/>
              </a:ext>
            </a:extLst>
          </p:cNvPr>
          <p:cNvCxnSpPr/>
          <p:nvPr userDrawn="1"/>
        </p:nvCxnSpPr>
        <p:spPr>
          <a:xfrm>
            <a:off x="0" y="559293"/>
            <a:ext cx="121920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pic>
        <p:nvPicPr>
          <p:cNvPr id="15" name="Picture 14" descr="Text&#10;&#10;Description automatically generated">
            <a:extLst>
              <a:ext uri="{FF2B5EF4-FFF2-40B4-BE49-F238E27FC236}">
                <a16:creationId xmlns:a16="http://schemas.microsoft.com/office/drawing/2014/main" id="{338DFFCA-7275-4B28-A4FE-1CFFEFB53B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52389"/>
            <a:ext cx="1500292" cy="705611"/>
          </a:xfrm>
          <a:prstGeom prst="rect">
            <a:avLst/>
          </a:prstGeom>
        </p:spPr>
      </p:pic>
      <p:sp>
        <p:nvSpPr>
          <p:cNvPr id="16" name="AutoShape 4">
            <a:extLst>
              <a:ext uri="{FF2B5EF4-FFF2-40B4-BE49-F238E27FC236}">
                <a16:creationId xmlns:a16="http://schemas.microsoft.com/office/drawing/2014/main" id="{2BB25959-F2DF-47D4-8E28-A4E92AB98A00}"/>
              </a:ext>
            </a:extLst>
          </p:cNvPr>
          <p:cNvSpPr/>
          <p:nvPr userDrawn="1"/>
        </p:nvSpPr>
        <p:spPr>
          <a:xfrm rot="-5400000">
            <a:off x="586786" y="-59254"/>
            <a:ext cx="63520" cy="1237093"/>
          </a:xfrm>
          <a:prstGeom prst="rect">
            <a:avLst/>
          </a:prstGeom>
          <a:solidFill>
            <a:srgbClr val="55BE93"/>
          </a:solidFill>
        </p:spPr>
      </p:sp>
      <p:sp>
        <p:nvSpPr>
          <p:cNvPr id="7" name="Text Placeholder 6">
            <a:extLst>
              <a:ext uri="{FF2B5EF4-FFF2-40B4-BE49-F238E27FC236}">
                <a16:creationId xmlns:a16="http://schemas.microsoft.com/office/drawing/2014/main" id="{2C63BE74-601B-447E-841A-CD96E36E633B}"/>
              </a:ext>
            </a:extLst>
          </p:cNvPr>
          <p:cNvSpPr>
            <a:spLocks noGrp="1"/>
          </p:cNvSpPr>
          <p:nvPr>
            <p:ph type="body" sz="quarter" idx="10" hasCustomPrompt="1"/>
          </p:nvPr>
        </p:nvSpPr>
        <p:spPr>
          <a:xfrm>
            <a:off x="262128" y="1631467"/>
            <a:ext cx="7086600" cy="388938"/>
          </a:xfrm>
          <a:prstGeom prst="rect">
            <a:avLst/>
          </a:prstGeom>
        </p:spPr>
        <p:txBody>
          <a:bodyPr/>
          <a:lstStyle>
            <a:lvl1pPr marL="0" indent="0">
              <a:buNone/>
              <a:defRPr sz="2400">
                <a:solidFill>
                  <a:srgbClr val="55BE93"/>
                </a:solidFill>
                <a:latin typeface="Avenir Next LT Pro" panose="020B05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Do not make smaller than 24pt font size</a:t>
            </a:r>
          </a:p>
        </p:txBody>
      </p:sp>
      <p:sp>
        <p:nvSpPr>
          <p:cNvPr id="17" name="Text Placeholder 13">
            <a:extLst>
              <a:ext uri="{FF2B5EF4-FFF2-40B4-BE49-F238E27FC236}">
                <a16:creationId xmlns:a16="http://schemas.microsoft.com/office/drawing/2014/main" id="{20558230-56F2-46C8-BB06-B61D9333D961}"/>
              </a:ext>
            </a:extLst>
          </p:cNvPr>
          <p:cNvSpPr>
            <a:spLocks noGrp="1"/>
          </p:cNvSpPr>
          <p:nvPr>
            <p:ph type="body" sz="quarter" idx="11"/>
          </p:nvPr>
        </p:nvSpPr>
        <p:spPr>
          <a:xfrm>
            <a:off x="10630134" y="6376924"/>
            <a:ext cx="1449016" cy="278264"/>
          </a:xfrm>
          <a:prstGeom prst="rect">
            <a:avLst/>
          </a:prstGeom>
        </p:spPr>
        <p:txBody>
          <a:bodyPr/>
          <a:lstStyle>
            <a:lvl1pPr marL="0" indent="0">
              <a:buNone/>
              <a:defRPr sz="1200">
                <a:solidFill>
                  <a:schemeClr val="bg1"/>
                </a:solidFill>
                <a:latin typeface="Avenir Next LT Pro" panose="020B0504020202020204" pitchFamily="34" charset="0"/>
              </a:defRPr>
            </a:lvl1pPr>
          </a:lstStyle>
          <a:p>
            <a:pPr lvl="0"/>
            <a:endParaRPr lang="en-US"/>
          </a:p>
        </p:txBody>
      </p:sp>
      <p:sp>
        <p:nvSpPr>
          <p:cNvPr id="5" name="Picture Placeholder 4">
            <a:extLst>
              <a:ext uri="{FF2B5EF4-FFF2-40B4-BE49-F238E27FC236}">
                <a16:creationId xmlns:a16="http://schemas.microsoft.com/office/drawing/2014/main" id="{BBD7AFE7-322F-4EA4-92B8-7C1317C7F46B}"/>
              </a:ext>
            </a:extLst>
          </p:cNvPr>
          <p:cNvSpPr>
            <a:spLocks noGrp="1"/>
          </p:cNvSpPr>
          <p:nvPr>
            <p:ph type="pic" sz="quarter" idx="12"/>
          </p:nvPr>
        </p:nvSpPr>
        <p:spPr>
          <a:xfrm>
            <a:off x="8123238" y="1027906"/>
            <a:ext cx="3806825" cy="4802187"/>
          </a:xfrm>
          <a:prstGeom prst="rect">
            <a:avLst/>
          </a:prstGeom>
        </p:spPr>
        <p:txBody>
          <a:bodyPr/>
          <a:lstStyle/>
          <a:p>
            <a:endParaRPr lang="en-US"/>
          </a:p>
        </p:txBody>
      </p:sp>
    </p:spTree>
    <p:extLst>
      <p:ext uri="{BB962C8B-B14F-4D97-AF65-F5344CB8AC3E}">
        <p14:creationId xmlns:p14="http://schemas.microsoft.com/office/powerpoint/2010/main" val="29567757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AutoShape 2">
            <a:extLst>
              <a:ext uri="{FF2B5EF4-FFF2-40B4-BE49-F238E27FC236}">
                <a16:creationId xmlns:a16="http://schemas.microsoft.com/office/drawing/2014/main" id="{1A5D095E-FD1D-4E9C-B13C-CEBB73BF0D43}"/>
              </a:ext>
            </a:extLst>
          </p:cNvPr>
          <p:cNvSpPr/>
          <p:nvPr userDrawn="1"/>
        </p:nvSpPr>
        <p:spPr>
          <a:xfrm>
            <a:off x="0" y="0"/>
            <a:ext cx="12192000" cy="3162925"/>
          </a:xfrm>
          <a:prstGeom prst="rect">
            <a:avLst/>
          </a:prstGeom>
          <a:solidFill>
            <a:srgbClr val="19524D"/>
          </a:solidFill>
        </p:spPr>
        <p:txBody>
          <a:bodyPr/>
          <a:lstStyle/>
          <a:p>
            <a:endParaRPr lang="en-US"/>
          </a:p>
        </p:txBody>
      </p:sp>
      <p:sp>
        <p:nvSpPr>
          <p:cNvPr id="2" name="Title 1">
            <a:extLst>
              <a:ext uri="{FF2B5EF4-FFF2-40B4-BE49-F238E27FC236}">
                <a16:creationId xmlns:a16="http://schemas.microsoft.com/office/drawing/2014/main" id="{97CA1147-6EC5-4BF2-942C-D1B342DBB38D}"/>
              </a:ext>
            </a:extLst>
          </p:cNvPr>
          <p:cNvSpPr>
            <a:spLocks noGrp="1"/>
          </p:cNvSpPr>
          <p:nvPr>
            <p:ph type="title" hasCustomPrompt="1"/>
          </p:nvPr>
        </p:nvSpPr>
        <p:spPr>
          <a:xfrm>
            <a:off x="838200" y="744559"/>
            <a:ext cx="6746823" cy="1998641"/>
          </a:xfrm>
          <a:prstGeom prst="rect">
            <a:avLst/>
          </a:prstGeom>
        </p:spPr>
        <p:txBody>
          <a:bodyPr/>
          <a:lstStyle>
            <a:lvl1pPr>
              <a:defRPr>
                <a:solidFill>
                  <a:schemeClr val="bg1"/>
                </a:solidFill>
                <a:latin typeface="Avenir Next LT Pro Demi" panose="020B07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4AA9C2FC-ABB7-4322-9CCA-73D5009AFADA}"/>
              </a:ext>
            </a:extLst>
          </p:cNvPr>
          <p:cNvSpPr>
            <a:spLocks noGrp="1"/>
          </p:cNvSpPr>
          <p:nvPr>
            <p:ph idx="1"/>
          </p:nvPr>
        </p:nvSpPr>
        <p:spPr>
          <a:xfrm>
            <a:off x="838200" y="3528049"/>
            <a:ext cx="6746823" cy="2648913"/>
          </a:xfrm>
          <a:prstGeom prst="rect">
            <a:avLst/>
          </a:prstGeom>
        </p:spPr>
        <p:txBody>
          <a:bodyPr/>
          <a:lstStyle>
            <a:lvl1pPr marL="0" indent="0">
              <a:buNone/>
              <a:defRPr>
                <a:latin typeface="Avenir Next LT Pro" panose="020B0504020202020204" pitchFamily="34" charset="0"/>
              </a:defRPr>
            </a:lvl1pPr>
            <a:lvl2pPr>
              <a:defRPr>
                <a:latin typeface="Avenir Next LT Pro" panose="020B0504020202020204" pitchFamily="34" charset="0"/>
              </a:defRPr>
            </a:lvl2pPr>
            <a:lvl3pPr>
              <a:defRPr>
                <a:latin typeface="Avenir Next LT Pro" panose="020B0504020202020204" pitchFamily="34" charset="0"/>
              </a:defRPr>
            </a:lvl3pPr>
            <a:lvl4pPr>
              <a:defRPr>
                <a:latin typeface="Avenir Next LT Pro" panose="020B0504020202020204" pitchFamily="34" charset="0"/>
              </a:defRPr>
            </a:lvl4pPr>
            <a:lvl5pPr>
              <a:defRPr>
                <a:latin typeface="Avenir Next LT Pro"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2" descr="Exchanging ideas in the boardroom">
            <a:extLst>
              <a:ext uri="{FF2B5EF4-FFF2-40B4-BE49-F238E27FC236}">
                <a16:creationId xmlns:a16="http://schemas.microsoft.com/office/drawing/2014/main" id="{0375B5AA-114E-4A86-ABA4-7E6923E7B6A7}"/>
              </a:ext>
            </a:extLst>
          </p:cNvPr>
          <p:cNvPicPr>
            <a:picLocks noChangeAspect="1"/>
          </p:cNvPicPr>
          <p:nvPr userDrawn="1"/>
        </p:nvPicPr>
        <p:blipFill>
          <a:blip r:embed="rId2">
            <a:extLst>
              <a:ext uri="{28A0092B-C50C-407E-A947-70E740481C1C}">
                <a14:useLocalDpi xmlns:a14="http://schemas.microsoft.com/office/drawing/2010/main" val="0"/>
              </a:ext>
            </a:extLst>
          </a:blip>
          <a:srcRect l="27431" r="27431"/>
          <a:stretch/>
        </p:blipFill>
        <p:spPr>
          <a:xfrm>
            <a:off x="8423223" y="979151"/>
            <a:ext cx="3200400" cy="4732673"/>
          </a:xfrm>
          <a:prstGeom prst="rect">
            <a:avLst/>
          </a:prstGeom>
        </p:spPr>
      </p:pic>
      <p:cxnSp>
        <p:nvCxnSpPr>
          <p:cNvPr id="9" name="Straight Connector 8">
            <a:extLst>
              <a:ext uri="{FF2B5EF4-FFF2-40B4-BE49-F238E27FC236}">
                <a16:creationId xmlns:a16="http://schemas.microsoft.com/office/drawing/2014/main" id="{3CD11B42-41DC-459D-844C-85ABAA9E99E5}"/>
              </a:ext>
            </a:extLst>
          </p:cNvPr>
          <p:cNvCxnSpPr/>
          <p:nvPr userDrawn="1"/>
        </p:nvCxnSpPr>
        <p:spPr>
          <a:xfrm>
            <a:off x="0" y="559293"/>
            <a:ext cx="121920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0" name="AutoShape 4">
            <a:extLst>
              <a:ext uri="{FF2B5EF4-FFF2-40B4-BE49-F238E27FC236}">
                <a16:creationId xmlns:a16="http://schemas.microsoft.com/office/drawing/2014/main" id="{14123790-1470-4ADB-97CD-6AAE47415EFD}"/>
              </a:ext>
            </a:extLst>
          </p:cNvPr>
          <p:cNvSpPr/>
          <p:nvPr userDrawn="1"/>
        </p:nvSpPr>
        <p:spPr>
          <a:xfrm rot="-5400000">
            <a:off x="586786" y="-59254"/>
            <a:ext cx="63520" cy="1237093"/>
          </a:xfrm>
          <a:prstGeom prst="rect">
            <a:avLst/>
          </a:prstGeom>
          <a:solidFill>
            <a:srgbClr val="55BE93"/>
          </a:solidFill>
        </p:spPr>
      </p:sp>
      <p:pic>
        <p:nvPicPr>
          <p:cNvPr id="12" name="Picture 11" descr="Graphical user interface, text&#10;&#10;Description automatically generated">
            <a:extLst>
              <a:ext uri="{FF2B5EF4-FFF2-40B4-BE49-F238E27FC236}">
                <a16:creationId xmlns:a16="http://schemas.microsoft.com/office/drawing/2014/main" id="{0BD4D547-479A-4DAA-AAEE-61BF63DB207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176963"/>
            <a:ext cx="1449016" cy="681038"/>
          </a:xfrm>
          <a:prstGeom prst="rect">
            <a:avLst/>
          </a:prstGeom>
        </p:spPr>
      </p:pic>
      <p:sp>
        <p:nvSpPr>
          <p:cNvPr id="14" name="Text Placeholder 13">
            <a:extLst>
              <a:ext uri="{FF2B5EF4-FFF2-40B4-BE49-F238E27FC236}">
                <a16:creationId xmlns:a16="http://schemas.microsoft.com/office/drawing/2014/main" id="{4BFB7B02-320F-40C2-A3C4-20DB2E8660C8}"/>
              </a:ext>
            </a:extLst>
          </p:cNvPr>
          <p:cNvSpPr>
            <a:spLocks noGrp="1"/>
          </p:cNvSpPr>
          <p:nvPr>
            <p:ph type="body" sz="quarter" idx="11"/>
          </p:nvPr>
        </p:nvSpPr>
        <p:spPr>
          <a:xfrm>
            <a:off x="10630134" y="6376924"/>
            <a:ext cx="1449016" cy="278264"/>
          </a:xfrm>
          <a:prstGeom prst="rect">
            <a:avLst/>
          </a:prstGeom>
        </p:spPr>
        <p:txBody>
          <a:bodyPr/>
          <a:lstStyle>
            <a:lvl1pPr marL="0" indent="0">
              <a:buNone/>
              <a:defRPr sz="1200">
                <a:solidFill>
                  <a:srgbClr val="19524D"/>
                </a:solidFill>
                <a:latin typeface="Avenir Next LT Pro" panose="020B0504020202020204" pitchFamily="34" charset="0"/>
              </a:defRPr>
            </a:lvl1pPr>
          </a:lstStyle>
          <a:p>
            <a:pPr lvl="0"/>
            <a:endParaRPr lang="en-US"/>
          </a:p>
        </p:txBody>
      </p:sp>
    </p:spTree>
    <p:extLst>
      <p:ext uri="{BB962C8B-B14F-4D97-AF65-F5344CB8AC3E}">
        <p14:creationId xmlns:p14="http://schemas.microsoft.com/office/powerpoint/2010/main" val="27405250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AutoShape 2">
            <a:extLst>
              <a:ext uri="{FF2B5EF4-FFF2-40B4-BE49-F238E27FC236}">
                <a16:creationId xmlns:a16="http://schemas.microsoft.com/office/drawing/2014/main" id="{1A5D095E-FD1D-4E9C-B13C-CEBB73BF0D43}"/>
              </a:ext>
            </a:extLst>
          </p:cNvPr>
          <p:cNvSpPr/>
          <p:nvPr userDrawn="1"/>
        </p:nvSpPr>
        <p:spPr>
          <a:xfrm>
            <a:off x="0" y="0"/>
            <a:ext cx="12192000" cy="3162925"/>
          </a:xfrm>
          <a:prstGeom prst="rect">
            <a:avLst/>
          </a:prstGeom>
          <a:solidFill>
            <a:srgbClr val="19524D"/>
          </a:solidFill>
        </p:spPr>
        <p:txBody>
          <a:bodyPr/>
          <a:lstStyle/>
          <a:p>
            <a:endParaRPr lang="en-US"/>
          </a:p>
        </p:txBody>
      </p:sp>
      <p:sp>
        <p:nvSpPr>
          <p:cNvPr id="2" name="Title 1">
            <a:extLst>
              <a:ext uri="{FF2B5EF4-FFF2-40B4-BE49-F238E27FC236}">
                <a16:creationId xmlns:a16="http://schemas.microsoft.com/office/drawing/2014/main" id="{97CA1147-6EC5-4BF2-942C-D1B342DBB38D}"/>
              </a:ext>
            </a:extLst>
          </p:cNvPr>
          <p:cNvSpPr>
            <a:spLocks noGrp="1"/>
          </p:cNvSpPr>
          <p:nvPr>
            <p:ph type="title" hasCustomPrompt="1"/>
          </p:nvPr>
        </p:nvSpPr>
        <p:spPr>
          <a:xfrm>
            <a:off x="838200" y="744559"/>
            <a:ext cx="6746823" cy="1998641"/>
          </a:xfrm>
          <a:prstGeom prst="rect">
            <a:avLst/>
          </a:prstGeom>
        </p:spPr>
        <p:txBody>
          <a:bodyPr/>
          <a:lstStyle>
            <a:lvl1pPr>
              <a:defRPr>
                <a:solidFill>
                  <a:schemeClr val="bg1"/>
                </a:solidFill>
                <a:latin typeface="Avenir Next LT Pro Demi" panose="020B07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4AA9C2FC-ABB7-4322-9CCA-73D5009AFADA}"/>
              </a:ext>
            </a:extLst>
          </p:cNvPr>
          <p:cNvSpPr>
            <a:spLocks noGrp="1"/>
          </p:cNvSpPr>
          <p:nvPr>
            <p:ph idx="1"/>
          </p:nvPr>
        </p:nvSpPr>
        <p:spPr>
          <a:xfrm>
            <a:off x="838200" y="3528049"/>
            <a:ext cx="6746823" cy="2648913"/>
          </a:xfrm>
          <a:prstGeom prst="rect">
            <a:avLst/>
          </a:prstGeom>
        </p:spPr>
        <p:txBody>
          <a:bodyPr/>
          <a:lstStyle>
            <a:lvl1pPr marL="0" indent="0">
              <a:buNone/>
              <a:defRPr>
                <a:latin typeface="Avenir Next LT Pro" panose="020B0504020202020204" pitchFamily="34" charset="0"/>
              </a:defRPr>
            </a:lvl1pPr>
            <a:lvl2pPr>
              <a:defRPr>
                <a:latin typeface="Avenir Next LT Pro" panose="020B0504020202020204" pitchFamily="34" charset="0"/>
              </a:defRPr>
            </a:lvl2pPr>
            <a:lvl3pPr>
              <a:defRPr>
                <a:latin typeface="Avenir Next LT Pro" panose="020B0504020202020204" pitchFamily="34" charset="0"/>
              </a:defRPr>
            </a:lvl3pPr>
            <a:lvl4pPr>
              <a:defRPr>
                <a:latin typeface="Avenir Next LT Pro" panose="020B0504020202020204" pitchFamily="34" charset="0"/>
              </a:defRPr>
            </a:lvl4pPr>
            <a:lvl5pPr>
              <a:defRPr>
                <a:latin typeface="Avenir Next LT Pro"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3CD11B42-41DC-459D-844C-85ABAA9E99E5}"/>
              </a:ext>
            </a:extLst>
          </p:cNvPr>
          <p:cNvCxnSpPr/>
          <p:nvPr userDrawn="1"/>
        </p:nvCxnSpPr>
        <p:spPr>
          <a:xfrm>
            <a:off x="0" y="559293"/>
            <a:ext cx="121920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0" name="AutoShape 4">
            <a:extLst>
              <a:ext uri="{FF2B5EF4-FFF2-40B4-BE49-F238E27FC236}">
                <a16:creationId xmlns:a16="http://schemas.microsoft.com/office/drawing/2014/main" id="{14123790-1470-4ADB-97CD-6AAE47415EFD}"/>
              </a:ext>
            </a:extLst>
          </p:cNvPr>
          <p:cNvSpPr/>
          <p:nvPr userDrawn="1"/>
        </p:nvSpPr>
        <p:spPr>
          <a:xfrm rot="-5400000">
            <a:off x="586786" y="-59254"/>
            <a:ext cx="63520" cy="1237093"/>
          </a:xfrm>
          <a:prstGeom prst="rect">
            <a:avLst/>
          </a:prstGeom>
          <a:solidFill>
            <a:srgbClr val="55BE93"/>
          </a:solidFill>
        </p:spPr>
      </p:sp>
      <p:pic>
        <p:nvPicPr>
          <p:cNvPr id="12" name="Picture 11" descr="Graphical user interface, text&#10;&#10;Description automatically generated">
            <a:extLst>
              <a:ext uri="{FF2B5EF4-FFF2-40B4-BE49-F238E27FC236}">
                <a16:creationId xmlns:a16="http://schemas.microsoft.com/office/drawing/2014/main" id="{0BD4D547-479A-4DAA-AAEE-61BF63DB2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76963"/>
            <a:ext cx="1449016" cy="681038"/>
          </a:xfrm>
          <a:prstGeom prst="rect">
            <a:avLst/>
          </a:prstGeom>
        </p:spPr>
      </p:pic>
      <p:sp>
        <p:nvSpPr>
          <p:cNvPr id="14" name="Text Placeholder 13">
            <a:extLst>
              <a:ext uri="{FF2B5EF4-FFF2-40B4-BE49-F238E27FC236}">
                <a16:creationId xmlns:a16="http://schemas.microsoft.com/office/drawing/2014/main" id="{4BFB7B02-320F-40C2-A3C4-20DB2E8660C8}"/>
              </a:ext>
            </a:extLst>
          </p:cNvPr>
          <p:cNvSpPr>
            <a:spLocks noGrp="1"/>
          </p:cNvSpPr>
          <p:nvPr>
            <p:ph type="body" sz="quarter" idx="11"/>
          </p:nvPr>
        </p:nvSpPr>
        <p:spPr>
          <a:xfrm>
            <a:off x="10630134" y="6376924"/>
            <a:ext cx="1449016" cy="278264"/>
          </a:xfrm>
          <a:prstGeom prst="rect">
            <a:avLst/>
          </a:prstGeom>
        </p:spPr>
        <p:txBody>
          <a:bodyPr/>
          <a:lstStyle>
            <a:lvl1pPr marL="0" indent="0">
              <a:buNone/>
              <a:defRPr sz="1200">
                <a:solidFill>
                  <a:srgbClr val="19524D"/>
                </a:solidFill>
                <a:latin typeface="Avenir Next LT Pro" panose="020B0504020202020204" pitchFamily="34" charset="0"/>
              </a:defRPr>
            </a:lvl1pPr>
          </a:lstStyle>
          <a:p>
            <a:pPr lvl="0"/>
            <a:endParaRPr lang="en-US"/>
          </a:p>
        </p:txBody>
      </p:sp>
      <p:sp>
        <p:nvSpPr>
          <p:cNvPr id="5" name="Picture Placeholder 4">
            <a:extLst>
              <a:ext uri="{FF2B5EF4-FFF2-40B4-BE49-F238E27FC236}">
                <a16:creationId xmlns:a16="http://schemas.microsoft.com/office/drawing/2014/main" id="{86FA3C28-46F8-4884-8F1E-966232298F72}"/>
              </a:ext>
            </a:extLst>
          </p:cNvPr>
          <p:cNvSpPr>
            <a:spLocks noGrp="1"/>
          </p:cNvSpPr>
          <p:nvPr>
            <p:ph type="pic" sz="quarter" idx="12"/>
          </p:nvPr>
        </p:nvSpPr>
        <p:spPr>
          <a:xfrm>
            <a:off x="8397875" y="744538"/>
            <a:ext cx="3524250" cy="5283200"/>
          </a:xfrm>
          <a:prstGeom prst="rect">
            <a:avLst/>
          </a:prstGeom>
        </p:spPr>
        <p:txBody>
          <a:bodyPr/>
          <a:lstStyle/>
          <a:p>
            <a:endParaRPr lang="en-US"/>
          </a:p>
        </p:txBody>
      </p:sp>
    </p:spTree>
    <p:extLst>
      <p:ext uri="{BB962C8B-B14F-4D97-AF65-F5344CB8AC3E}">
        <p14:creationId xmlns:p14="http://schemas.microsoft.com/office/powerpoint/2010/main" val="31202852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AutoShape 2">
            <a:extLst>
              <a:ext uri="{FF2B5EF4-FFF2-40B4-BE49-F238E27FC236}">
                <a16:creationId xmlns:a16="http://schemas.microsoft.com/office/drawing/2014/main" id="{1A5D095E-FD1D-4E9C-B13C-CEBB73BF0D43}"/>
              </a:ext>
            </a:extLst>
          </p:cNvPr>
          <p:cNvSpPr/>
          <p:nvPr userDrawn="1"/>
        </p:nvSpPr>
        <p:spPr>
          <a:xfrm>
            <a:off x="0" y="-846368"/>
            <a:ext cx="12192000" cy="3162925"/>
          </a:xfrm>
          <a:prstGeom prst="rect">
            <a:avLst/>
          </a:prstGeom>
          <a:solidFill>
            <a:srgbClr val="19524D"/>
          </a:solidFill>
        </p:spPr>
        <p:txBody>
          <a:bodyPr/>
          <a:lstStyle/>
          <a:p>
            <a:endParaRPr lang="en-US"/>
          </a:p>
        </p:txBody>
      </p:sp>
      <p:sp>
        <p:nvSpPr>
          <p:cNvPr id="2" name="Title 1">
            <a:extLst>
              <a:ext uri="{FF2B5EF4-FFF2-40B4-BE49-F238E27FC236}">
                <a16:creationId xmlns:a16="http://schemas.microsoft.com/office/drawing/2014/main" id="{97CA1147-6EC5-4BF2-942C-D1B342DBB38D}"/>
              </a:ext>
            </a:extLst>
          </p:cNvPr>
          <p:cNvSpPr>
            <a:spLocks noGrp="1"/>
          </p:cNvSpPr>
          <p:nvPr>
            <p:ph type="title" hasCustomPrompt="1"/>
          </p:nvPr>
        </p:nvSpPr>
        <p:spPr>
          <a:xfrm>
            <a:off x="838200" y="744559"/>
            <a:ext cx="6746823" cy="1252155"/>
          </a:xfrm>
          <a:prstGeom prst="rect">
            <a:avLst/>
          </a:prstGeom>
        </p:spPr>
        <p:txBody>
          <a:bodyPr/>
          <a:lstStyle>
            <a:lvl1pPr>
              <a:defRPr>
                <a:solidFill>
                  <a:schemeClr val="bg1"/>
                </a:solidFill>
                <a:latin typeface="Avenir Next LT Pro Demi" panose="020B07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4AA9C2FC-ABB7-4322-9CCA-73D5009AFADA}"/>
              </a:ext>
            </a:extLst>
          </p:cNvPr>
          <p:cNvSpPr>
            <a:spLocks noGrp="1"/>
          </p:cNvSpPr>
          <p:nvPr>
            <p:ph idx="1"/>
          </p:nvPr>
        </p:nvSpPr>
        <p:spPr>
          <a:xfrm>
            <a:off x="838200" y="2565647"/>
            <a:ext cx="6746823" cy="3611315"/>
          </a:xfrm>
          <a:prstGeom prst="rect">
            <a:avLst/>
          </a:prstGeom>
        </p:spPr>
        <p:txBody>
          <a:bodyPr/>
          <a:lstStyle>
            <a:lvl1pPr marL="0" indent="0">
              <a:buNone/>
              <a:defRPr>
                <a:latin typeface="Avenir Next LT Pro" panose="020B0504020202020204" pitchFamily="34" charset="0"/>
              </a:defRPr>
            </a:lvl1pPr>
            <a:lvl2pPr>
              <a:defRPr>
                <a:latin typeface="Avenir Next LT Pro" panose="020B0504020202020204" pitchFamily="34" charset="0"/>
              </a:defRPr>
            </a:lvl2pPr>
            <a:lvl3pPr>
              <a:defRPr>
                <a:latin typeface="Avenir Next LT Pro" panose="020B0504020202020204" pitchFamily="34" charset="0"/>
              </a:defRPr>
            </a:lvl3pPr>
            <a:lvl4pPr>
              <a:defRPr>
                <a:latin typeface="Avenir Next LT Pro" panose="020B0504020202020204" pitchFamily="34" charset="0"/>
              </a:defRPr>
            </a:lvl4pPr>
            <a:lvl5pPr>
              <a:defRPr>
                <a:latin typeface="Avenir Next LT Pro"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3CD11B42-41DC-459D-844C-85ABAA9E99E5}"/>
              </a:ext>
            </a:extLst>
          </p:cNvPr>
          <p:cNvCxnSpPr/>
          <p:nvPr userDrawn="1"/>
        </p:nvCxnSpPr>
        <p:spPr>
          <a:xfrm>
            <a:off x="0" y="559293"/>
            <a:ext cx="121920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0" name="AutoShape 4">
            <a:extLst>
              <a:ext uri="{FF2B5EF4-FFF2-40B4-BE49-F238E27FC236}">
                <a16:creationId xmlns:a16="http://schemas.microsoft.com/office/drawing/2014/main" id="{14123790-1470-4ADB-97CD-6AAE47415EFD}"/>
              </a:ext>
            </a:extLst>
          </p:cNvPr>
          <p:cNvSpPr/>
          <p:nvPr userDrawn="1"/>
        </p:nvSpPr>
        <p:spPr>
          <a:xfrm rot="-5400000">
            <a:off x="586786" y="-59254"/>
            <a:ext cx="63520" cy="1237093"/>
          </a:xfrm>
          <a:prstGeom prst="rect">
            <a:avLst/>
          </a:prstGeom>
          <a:solidFill>
            <a:srgbClr val="55BE93"/>
          </a:solidFill>
        </p:spPr>
      </p:sp>
      <p:pic>
        <p:nvPicPr>
          <p:cNvPr id="12" name="Picture 11" descr="Graphical user interface, text&#10;&#10;Description automatically generated">
            <a:extLst>
              <a:ext uri="{FF2B5EF4-FFF2-40B4-BE49-F238E27FC236}">
                <a16:creationId xmlns:a16="http://schemas.microsoft.com/office/drawing/2014/main" id="{0BD4D547-479A-4DAA-AAEE-61BF63DB2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76963"/>
            <a:ext cx="1449016" cy="681038"/>
          </a:xfrm>
          <a:prstGeom prst="rect">
            <a:avLst/>
          </a:prstGeom>
        </p:spPr>
      </p:pic>
      <p:sp>
        <p:nvSpPr>
          <p:cNvPr id="14" name="Text Placeholder 13">
            <a:extLst>
              <a:ext uri="{FF2B5EF4-FFF2-40B4-BE49-F238E27FC236}">
                <a16:creationId xmlns:a16="http://schemas.microsoft.com/office/drawing/2014/main" id="{4BFB7B02-320F-40C2-A3C4-20DB2E8660C8}"/>
              </a:ext>
            </a:extLst>
          </p:cNvPr>
          <p:cNvSpPr>
            <a:spLocks noGrp="1"/>
          </p:cNvSpPr>
          <p:nvPr>
            <p:ph type="body" sz="quarter" idx="11"/>
          </p:nvPr>
        </p:nvSpPr>
        <p:spPr>
          <a:xfrm>
            <a:off x="10630134" y="6376924"/>
            <a:ext cx="1449016" cy="278264"/>
          </a:xfrm>
          <a:prstGeom prst="rect">
            <a:avLst/>
          </a:prstGeom>
        </p:spPr>
        <p:txBody>
          <a:bodyPr/>
          <a:lstStyle>
            <a:lvl1pPr marL="0" indent="0">
              <a:buNone/>
              <a:defRPr sz="1200">
                <a:solidFill>
                  <a:srgbClr val="19524D"/>
                </a:solidFill>
                <a:latin typeface="Avenir Next LT Pro" panose="020B0504020202020204" pitchFamily="34" charset="0"/>
              </a:defRPr>
            </a:lvl1pPr>
          </a:lstStyle>
          <a:p>
            <a:pPr lvl="0"/>
            <a:endParaRPr lang="en-US"/>
          </a:p>
        </p:txBody>
      </p:sp>
      <p:sp>
        <p:nvSpPr>
          <p:cNvPr id="5" name="Picture Placeholder 4">
            <a:extLst>
              <a:ext uri="{FF2B5EF4-FFF2-40B4-BE49-F238E27FC236}">
                <a16:creationId xmlns:a16="http://schemas.microsoft.com/office/drawing/2014/main" id="{86FA3C28-46F8-4884-8F1E-966232298F72}"/>
              </a:ext>
            </a:extLst>
          </p:cNvPr>
          <p:cNvSpPr>
            <a:spLocks noGrp="1"/>
          </p:cNvSpPr>
          <p:nvPr>
            <p:ph type="pic" sz="quarter" idx="12"/>
          </p:nvPr>
        </p:nvSpPr>
        <p:spPr>
          <a:xfrm>
            <a:off x="8397875" y="744538"/>
            <a:ext cx="3524250" cy="5283200"/>
          </a:xfrm>
          <a:prstGeom prst="rect">
            <a:avLst/>
          </a:prstGeom>
        </p:spPr>
        <p:txBody>
          <a:bodyPr/>
          <a:lstStyle/>
          <a:p>
            <a:endParaRPr lang="en-US"/>
          </a:p>
        </p:txBody>
      </p:sp>
    </p:spTree>
    <p:extLst>
      <p:ext uri="{BB962C8B-B14F-4D97-AF65-F5344CB8AC3E}">
        <p14:creationId xmlns:p14="http://schemas.microsoft.com/office/powerpoint/2010/main" val="36624241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e Center">
    <p:bg>
      <p:bgPr>
        <a:solidFill>
          <a:srgbClr val="19524D"/>
        </a:solidFill>
        <a:effectLst/>
      </p:bgPr>
    </p:bg>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256ABE41-E55F-4448-AE44-306BD5A78E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52389"/>
            <a:ext cx="1500292" cy="705611"/>
          </a:xfrm>
          <a:prstGeom prst="rect">
            <a:avLst/>
          </a:prstGeom>
        </p:spPr>
      </p:pic>
      <p:cxnSp>
        <p:nvCxnSpPr>
          <p:cNvPr id="7" name="Straight Connector 6">
            <a:extLst>
              <a:ext uri="{FF2B5EF4-FFF2-40B4-BE49-F238E27FC236}">
                <a16:creationId xmlns:a16="http://schemas.microsoft.com/office/drawing/2014/main" id="{72FF49A5-B6EE-4CF7-97B9-7308AF6947EF}"/>
              </a:ext>
            </a:extLst>
          </p:cNvPr>
          <p:cNvCxnSpPr/>
          <p:nvPr userDrawn="1"/>
        </p:nvCxnSpPr>
        <p:spPr>
          <a:xfrm>
            <a:off x="0" y="559293"/>
            <a:ext cx="121920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8" name="AutoShape 4">
            <a:extLst>
              <a:ext uri="{FF2B5EF4-FFF2-40B4-BE49-F238E27FC236}">
                <a16:creationId xmlns:a16="http://schemas.microsoft.com/office/drawing/2014/main" id="{1B7F4581-3139-4AEC-9FAA-73AB69AB7E1F}"/>
              </a:ext>
            </a:extLst>
          </p:cNvPr>
          <p:cNvSpPr/>
          <p:nvPr userDrawn="1"/>
        </p:nvSpPr>
        <p:spPr>
          <a:xfrm rot="-5400000">
            <a:off x="586786" y="-59254"/>
            <a:ext cx="63520" cy="1237093"/>
          </a:xfrm>
          <a:prstGeom prst="rect">
            <a:avLst/>
          </a:prstGeom>
          <a:solidFill>
            <a:srgbClr val="55BE93"/>
          </a:solidFill>
        </p:spPr>
      </p:sp>
      <p:pic>
        <p:nvPicPr>
          <p:cNvPr id="1026" name="Picture 2">
            <a:extLst>
              <a:ext uri="{FF2B5EF4-FFF2-40B4-BE49-F238E27FC236}">
                <a16:creationId xmlns:a16="http://schemas.microsoft.com/office/drawing/2014/main" id="{8C76D6B6-B2A9-43D0-BB3A-39C5AED1BC0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85023" y="0"/>
            <a:ext cx="4606977" cy="35325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E5FFD5D-D0D2-411E-81F3-5F61365FFBC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675543" y="4006419"/>
            <a:ext cx="3516457" cy="28515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FFD1ED0-E1F8-434D-9083-2A44FC3F7BCE}"/>
              </a:ext>
            </a:extLst>
          </p:cNvPr>
          <p:cNvSpPr txBox="1"/>
          <p:nvPr userDrawn="1"/>
        </p:nvSpPr>
        <p:spPr>
          <a:xfrm>
            <a:off x="403049" y="685159"/>
            <a:ext cx="7018683" cy="707886"/>
          </a:xfrm>
          <a:prstGeom prst="rect">
            <a:avLst/>
          </a:prstGeom>
          <a:noFill/>
        </p:spPr>
        <p:txBody>
          <a:bodyPr wrap="square" rtlCol="0">
            <a:spAutoFit/>
          </a:bodyPr>
          <a:lstStyle/>
          <a:p>
            <a:r>
              <a:rPr lang="en-US" sz="4000">
                <a:solidFill>
                  <a:srgbClr val="55BE93"/>
                </a:solidFill>
                <a:latin typeface="Avenir Next LT Pro Demi" panose="020B0704020202020204" pitchFamily="34" charset="0"/>
              </a:rPr>
              <a:t>Center for Justice Innovation</a:t>
            </a:r>
          </a:p>
        </p:txBody>
      </p:sp>
      <p:sp>
        <p:nvSpPr>
          <p:cNvPr id="4" name="TextBox 3">
            <a:extLst>
              <a:ext uri="{FF2B5EF4-FFF2-40B4-BE49-F238E27FC236}">
                <a16:creationId xmlns:a16="http://schemas.microsoft.com/office/drawing/2014/main" id="{3D8F36F9-87FA-4ED8-A7BE-BED545D23054}"/>
              </a:ext>
            </a:extLst>
          </p:cNvPr>
          <p:cNvSpPr txBox="1"/>
          <p:nvPr userDrawn="1"/>
        </p:nvSpPr>
        <p:spPr>
          <a:xfrm>
            <a:off x="474070" y="1637820"/>
            <a:ext cx="7583519" cy="3724096"/>
          </a:xfrm>
          <a:prstGeom prst="rect">
            <a:avLst/>
          </a:prstGeom>
          <a:noFill/>
        </p:spPr>
        <p:txBody>
          <a:bodyPr wrap="square" rtlCol="0">
            <a:spAutoFit/>
          </a:bodyPr>
          <a:lstStyle/>
          <a:p>
            <a:pPr lvl="0" algn="l"/>
            <a:r>
              <a:rPr lang="en-US" sz="2000">
                <a:solidFill>
                  <a:schemeClr val="bg1"/>
                </a:solidFill>
                <a:latin typeface="Avenir Next LT Pro" panose="020B0504020202020204" pitchFamily="34" charset="0"/>
              </a:rPr>
              <a:t>Our approach involves collaboration among: </a:t>
            </a:r>
          </a:p>
          <a:p>
            <a:pPr marL="742950" lvl="1" indent="-285750" algn="l">
              <a:buFont typeface="Arial" panose="020B0604020202020204" pitchFamily="34" charset="0"/>
              <a:buChar char="•"/>
            </a:pPr>
            <a:r>
              <a:rPr lang="en-US" sz="2000" b="0">
                <a:solidFill>
                  <a:schemeClr val="bg1"/>
                </a:solidFill>
                <a:latin typeface="Avenir Next LT Pro" panose="020B0504020202020204" pitchFamily="34" charset="0"/>
              </a:rPr>
              <a:t>research and evaluation</a:t>
            </a:r>
          </a:p>
          <a:p>
            <a:pPr marL="742950" lvl="1" indent="-285750" algn="l">
              <a:buFont typeface="Arial" panose="020B0604020202020204" pitchFamily="34" charset="0"/>
              <a:buChar char="•"/>
            </a:pPr>
            <a:r>
              <a:rPr lang="en-US" sz="2000" b="0">
                <a:solidFill>
                  <a:schemeClr val="bg1"/>
                </a:solidFill>
                <a:latin typeface="Avenir Next LT Pro" panose="020B0504020202020204" pitchFamily="34" charset="0"/>
              </a:rPr>
              <a:t>direct-service programming</a:t>
            </a:r>
          </a:p>
          <a:p>
            <a:pPr marL="742950" lvl="1" indent="-285750" algn="l">
              <a:buFont typeface="Arial" panose="020B0604020202020204" pitchFamily="34" charset="0"/>
              <a:buChar char="•"/>
            </a:pPr>
            <a:r>
              <a:rPr lang="en-US" sz="2000" b="0">
                <a:solidFill>
                  <a:schemeClr val="bg1"/>
                </a:solidFill>
                <a:latin typeface="Avenir Next LT Pro" panose="020B0504020202020204" pitchFamily="34" charset="0"/>
              </a:rPr>
              <a:t>training and expert assistance.</a:t>
            </a:r>
          </a:p>
          <a:p>
            <a:pPr marL="742950" lvl="1" indent="-285750" algn="l">
              <a:buFont typeface="Arial" panose="020B0604020202020204" pitchFamily="34" charset="0"/>
              <a:buChar char="•"/>
            </a:pPr>
            <a:endParaRPr lang="en-US" sz="2000" b="0">
              <a:solidFill>
                <a:schemeClr val="bg1"/>
              </a:solidFill>
              <a:latin typeface="Avenir Next LT Pro" panose="020B0504020202020204" pitchFamily="34" charset="0"/>
            </a:endParaRPr>
          </a:p>
          <a:p>
            <a:pPr marL="742950" lvl="1" indent="-285750" algn="l">
              <a:buFont typeface="Arial" panose="020B0604020202020204" pitchFamily="34" charset="0"/>
              <a:buChar char="•"/>
            </a:pPr>
            <a:endParaRPr lang="en-US" sz="1600" b="0">
              <a:solidFill>
                <a:schemeClr val="bg1"/>
              </a:solidFill>
              <a:latin typeface="Avenir Next LT Pro" panose="020B0504020202020204" pitchFamily="34" charset="0"/>
            </a:endParaRPr>
          </a:p>
          <a:p>
            <a:pPr lvl="0" algn="l"/>
            <a:r>
              <a:rPr lang="en-US" sz="2000">
                <a:solidFill>
                  <a:schemeClr val="bg1"/>
                </a:solidFill>
                <a:latin typeface="Avenir Next LT Pro" panose="020B0504020202020204" pitchFamily="34" charset="0"/>
              </a:rPr>
              <a:t>The technical assistance (TA) team provides specialized support to multidisciplinary criminal legal stakeholders and organizations. As thought partners, we take time to identify and understand stakeholders’ needs and address those needs with targeted training or specialized assistance from appropriate experts in the field. </a:t>
            </a:r>
            <a:endParaRPr lang="en-US" sz="2400"/>
          </a:p>
        </p:txBody>
      </p:sp>
      <p:sp>
        <p:nvSpPr>
          <p:cNvPr id="14" name="Text Placeholder 13">
            <a:extLst>
              <a:ext uri="{FF2B5EF4-FFF2-40B4-BE49-F238E27FC236}">
                <a16:creationId xmlns:a16="http://schemas.microsoft.com/office/drawing/2014/main" id="{B2DBB729-EA78-499D-9B9F-42F61A8720F5}"/>
              </a:ext>
            </a:extLst>
          </p:cNvPr>
          <p:cNvSpPr>
            <a:spLocks noGrp="1"/>
          </p:cNvSpPr>
          <p:nvPr>
            <p:ph type="body" sz="quarter" idx="11"/>
          </p:nvPr>
        </p:nvSpPr>
        <p:spPr>
          <a:xfrm>
            <a:off x="7229977" y="6376924"/>
            <a:ext cx="1449016" cy="278264"/>
          </a:xfrm>
          <a:prstGeom prst="rect">
            <a:avLst/>
          </a:prstGeom>
        </p:spPr>
        <p:txBody>
          <a:bodyPr/>
          <a:lstStyle>
            <a:lvl1pPr marL="0" indent="0">
              <a:buNone/>
              <a:defRPr sz="1200">
                <a:solidFill>
                  <a:schemeClr val="bg1"/>
                </a:solidFill>
                <a:latin typeface="Avenir Next LT Pro" panose="020B0504020202020204" pitchFamily="34" charset="0"/>
              </a:defRPr>
            </a:lvl1pPr>
          </a:lstStyle>
          <a:p>
            <a:pPr lvl="0"/>
            <a:endParaRPr lang="en-US"/>
          </a:p>
        </p:txBody>
      </p:sp>
    </p:spTree>
    <p:extLst>
      <p:ext uri="{BB962C8B-B14F-4D97-AF65-F5344CB8AC3E}">
        <p14:creationId xmlns:p14="http://schemas.microsoft.com/office/powerpoint/2010/main" val="13304316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19524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45D2A-CA6D-425B-8B85-0CB4396DBCB9}"/>
              </a:ext>
            </a:extLst>
          </p:cNvPr>
          <p:cNvSpPr>
            <a:spLocks noGrp="1"/>
          </p:cNvSpPr>
          <p:nvPr>
            <p:ph type="title" hasCustomPrompt="1"/>
          </p:nvPr>
        </p:nvSpPr>
        <p:spPr>
          <a:xfrm>
            <a:off x="908050" y="1155701"/>
            <a:ext cx="10515600" cy="2852737"/>
          </a:xfrm>
          <a:prstGeom prst="rect">
            <a:avLst/>
          </a:prstGeom>
        </p:spPr>
        <p:txBody>
          <a:bodyPr anchor="b"/>
          <a:lstStyle>
            <a:lvl1pPr algn="ctr">
              <a:defRPr sz="6000">
                <a:solidFill>
                  <a:schemeClr val="bg1"/>
                </a:solidFill>
                <a:latin typeface="Avenir Next LT Pro Demi" panose="020B07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A5338F52-D576-4EF9-960E-F8E5C91EFC9C}"/>
              </a:ext>
            </a:extLst>
          </p:cNvPr>
          <p:cNvSpPr>
            <a:spLocks noGrp="1"/>
          </p:cNvSpPr>
          <p:nvPr>
            <p:ph type="body" idx="1" hasCustomPrompt="1"/>
          </p:nvPr>
        </p:nvSpPr>
        <p:spPr>
          <a:xfrm>
            <a:off x="908050" y="4008438"/>
            <a:ext cx="10515600" cy="1500187"/>
          </a:xfrm>
          <a:prstGeom prst="rect">
            <a:avLst/>
          </a:prstGeom>
        </p:spPr>
        <p:txBody>
          <a:bodyPr/>
          <a:lstStyle>
            <a:lvl1pPr marL="0" indent="0" algn="ctr">
              <a:buNone/>
              <a:defRPr sz="2400">
                <a:solidFill>
                  <a:srgbClr val="55BE93"/>
                </a:solidFill>
                <a:latin typeface="Avenir Next LT Pro Demi" panose="020B07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Do not make smaller than 24pt font size</a:t>
            </a:r>
          </a:p>
        </p:txBody>
      </p:sp>
      <p:cxnSp>
        <p:nvCxnSpPr>
          <p:cNvPr id="7" name="Straight Connector 6">
            <a:extLst>
              <a:ext uri="{FF2B5EF4-FFF2-40B4-BE49-F238E27FC236}">
                <a16:creationId xmlns:a16="http://schemas.microsoft.com/office/drawing/2014/main" id="{7CD60900-2C4F-4CF6-8BB0-2793F53F8B7F}"/>
              </a:ext>
            </a:extLst>
          </p:cNvPr>
          <p:cNvCxnSpPr/>
          <p:nvPr userDrawn="1"/>
        </p:nvCxnSpPr>
        <p:spPr>
          <a:xfrm>
            <a:off x="0" y="559293"/>
            <a:ext cx="121920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8" name="AutoShape 4">
            <a:extLst>
              <a:ext uri="{FF2B5EF4-FFF2-40B4-BE49-F238E27FC236}">
                <a16:creationId xmlns:a16="http://schemas.microsoft.com/office/drawing/2014/main" id="{E7B0F469-E108-474A-83D0-8F525B86A78A}"/>
              </a:ext>
            </a:extLst>
          </p:cNvPr>
          <p:cNvSpPr/>
          <p:nvPr userDrawn="1"/>
        </p:nvSpPr>
        <p:spPr>
          <a:xfrm rot="-5400000">
            <a:off x="586786" y="-59254"/>
            <a:ext cx="63520" cy="1237093"/>
          </a:xfrm>
          <a:prstGeom prst="rect">
            <a:avLst/>
          </a:prstGeom>
          <a:solidFill>
            <a:srgbClr val="55BE93"/>
          </a:solidFill>
        </p:spPr>
      </p:sp>
      <p:pic>
        <p:nvPicPr>
          <p:cNvPr id="9" name="Picture 8" descr="Text&#10;&#10;Description automatically generated">
            <a:extLst>
              <a:ext uri="{FF2B5EF4-FFF2-40B4-BE49-F238E27FC236}">
                <a16:creationId xmlns:a16="http://schemas.microsoft.com/office/drawing/2014/main" id="{ABCE8AA7-BC1A-4BAA-8E6C-570B2159FE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52389"/>
            <a:ext cx="1500292" cy="705611"/>
          </a:xfrm>
          <a:prstGeom prst="rect">
            <a:avLst/>
          </a:prstGeom>
        </p:spPr>
      </p:pic>
      <p:sp>
        <p:nvSpPr>
          <p:cNvPr id="12" name="Text Placeholder 13">
            <a:extLst>
              <a:ext uri="{FF2B5EF4-FFF2-40B4-BE49-F238E27FC236}">
                <a16:creationId xmlns:a16="http://schemas.microsoft.com/office/drawing/2014/main" id="{5D7260AB-E543-49B2-A24C-B590BE69663E}"/>
              </a:ext>
            </a:extLst>
          </p:cNvPr>
          <p:cNvSpPr>
            <a:spLocks noGrp="1"/>
          </p:cNvSpPr>
          <p:nvPr>
            <p:ph type="body" sz="quarter" idx="11"/>
          </p:nvPr>
        </p:nvSpPr>
        <p:spPr>
          <a:xfrm>
            <a:off x="10630134" y="6376924"/>
            <a:ext cx="1449016" cy="278264"/>
          </a:xfrm>
          <a:prstGeom prst="rect">
            <a:avLst/>
          </a:prstGeom>
        </p:spPr>
        <p:txBody>
          <a:bodyPr/>
          <a:lstStyle>
            <a:lvl1pPr marL="0" indent="0">
              <a:buNone/>
              <a:defRPr sz="1200">
                <a:solidFill>
                  <a:schemeClr val="bg1"/>
                </a:solidFill>
                <a:latin typeface="Avenir Next LT Pro" panose="020B0504020202020204" pitchFamily="34" charset="0"/>
              </a:defRPr>
            </a:lvl1pPr>
          </a:lstStyle>
          <a:p>
            <a:pPr lvl="0"/>
            <a:endParaRPr lang="en-US"/>
          </a:p>
        </p:txBody>
      </p:sp>
    </p:spTree>
    <p:extLst>
      <p:ext uri="{BB962C8B-B14F-4D97-AF65-F5344CB8AC3E}">
        <p14:creationId xmlns:p14="http://schemas.microsoft.com/office/powerpoint/2010/main" val="41521356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AutoShape 3">
            <a:extLst>
              <a:ext uri="{FF2B5EF4-FFF2-40B4-BE49-F238E27FC236}">
                <a16:creationId xmlns:a16="http://schemas.microsoft.com/office/drawing/2014/main" id="{EB281E3D-5F2C-4B11-9ED8-4553FB41EED1}"/>
              </a:ext>
            </a:extLst>
          </p:cNvPr>
          <p:cNvSpPr/>
          <p:nvPr userDrawn="1"/>
        </p:nvSpPr>
        <p:spPr>
          <a:xfrm>
            <a:off x="0" y="0"/>
            <a:ext cx="5724525" cy="6858000"/>
          </a:xfrm>
          <a:prstGeom prst="rect">
            <a:avLst/>
          </a:prstGeom>
          <a:solidFill>
            <a:srgbClr val="19524D"/>
          </a:solidFill>
        </p:spPr>
        <p:txBody>
          <a:bodyPr/>
          <a:lstStyle/>
          <a:p>
            <a:endParaRPr lang="en-US"/>
          </a:p>
        </p:txBody>
      </p:sp>
      <p:sp>
        <p:nvSpPr>
          <p:cNvPr id="2" name="Title 1">
            <a:extLst>
              <a:ext uri="{FF2B5EF4-FFF2-40B4-BE49-F238E27FC236}">
                <a16:creationId xmlns:a16="http://schemas.microsoft.com/office/drawing/2014/main" id="{E31F6B13-748D-4A4A-B4B0-F36BEB4A849C}"/>
              </a:ext>
            </a:extLst>
          </p:cNvPr>
          <p:cNvSpPr>
            <a:spLocks noGrp="1"/>
          </p:cNvSpPr>
          <p:nvPr>
            <p:ph type="title" hasCustomPrompt="1"/>
          </p:nvPr>
        </p:nvSpPr>
        <p:spPr>
          <a:xfrm>
            <a:off x="504824" y="2195512"/>
            <a:ext cx="4714876" cy="2466975"/>
          </a:xfrm>
          <a:prstGeom prst="rect">
            <a:avLst/>
          </a:prstGeom>
        </p:spPr>
        <p:txBody>
          <a:bodyPr>
            <a:noAutofit/>
          </a:bodyPr>
          <a:lstStyle>
            <a:lvl1pPr>
              <a:defRPr sz="4400">
                <a:solidFill>
                  <a:schemeClr val="bg1"/>
                </a:solidFill>
                <a:latin typeface="Avenir Next LT Pro Demi" panose="020B0704020202020204" pitchFamily="34"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49F6047-A421-48CA-818F-64C049FEA251}"/>
              </a:ext>
            </a:extLst>
          </p:cNvPr>
          <p:cNvSpPr>
            <a:spLocks noGrp="1"/>
          </p:cNvSpPr>
          <p:nvPr>
            <p:ph sz="half" idx="2"/>
          </p:nvPr>
        </p:nvSpPr>
        <p:spPr>
          <a:xfrm>
            <a:off x="6172200" y="923925"/>
            <a:ext cx="5181600" cy="5253038"/>
          </a:xfrm>
          <a:prstGeom prst="rect">
            <a:avLst/>
          </a:prstGeom>
        </p:spPr>
        <p:txBody>
          <a:bodyPr/>
          <a:lstStyle>
            <a:lvl1pPr marL="0" indent="0">
              <a:buNone/>
              <a:defRPr>
                <a:solidFill>
                  <a:schemeClr val="tx1"/>
                </a:solidFill>
                <a:latin typeface="Avenir Next LT Pro" panose="020B0504020202020204" pitchFamily="34" charset="0"/>
              </a:defRPr>
            </a:lvl1pPr>
            <a:lvl2pPr>
              <a:defRPr>
                <a:latin typeface="Avenir Next LT Pro" panose="020B0504020202020204" pitchFamily="34" charset="0"/>
              </a:defRPr>
            </a:lvl2pPr>
            <a:lvl3pPr>
              <a:defRPr>
                <a:latin typeface="Avenir Next LT Pro" panose="020B0504020202020204" pitchFamily="34" charset="0"/>
              </a:defRPr>
            </a:lvl3pPr>
            <a:lvl4pPr>
              <a:defRPr>
                <a:latin typeface="Avenir Next LT Pro" panose="020B0504020202020204" pitchFamily="34" charset="0"/>
              </a:defRPr>
            </a:lvl4pPr>
            <a:lvl5pPr>
              <a:defRPr>
                <a:latin typeface="Avenir Next LT Pro"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Text&#10;&#10;Description automatically generated">
            <a:extLst>
              <a:ext uri="{FF2B5EF4-FFF2-40B4-BE49-F238E27FC236}">
                <a16:creationId xmlns:a16="http://schemas.microsoft.com/office/drawing/2014/main" id="{FBE94880-9122-4EE0-8D33-A75D48ACC5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52389"/>
            <a:ext cx="1500292" cy="705611"/>
          </a:xfrm>
          <a:prstGeom prst="rect">
            <a:avLst/>
          </a:prstGeom>
        </p:spPr>
      </p:pic>
      <p:sp>
        <p:nvSpPr>
          <p:cNvPr id="11" name="Text Placeholder 13">
            <a:extLst>
              <a:ext uri="{FF2B5EF4-FFF2-40B4-BE49-F238E27FC236}">
                <a16:creationId xmlns:a16="http://schemas.microsoft.com/office/drawing/2014/main" id="{DEC67FBB-8F35-4D50-A169-D60521B53B60}"/>
              </a:ext>
            </a:extLst>
          </p:cNvPr>
          <p:cNvSpPr>
            <a:spLocks noGrp="1"/>
          </p:cNvSpPr>
          <p:nvPr>
            <p:ph type="body" sz="quarter" idx="11"/>
          </p:nvPr>
        </p:nvSpPr>
        <p:spPr>
          <a:xfrm>
            <a:off x="10630134" y="6376924"/>
            <a:ext cx="1449016" cy="278264"/>
          </a:xfrm>
          <a:prstGeom prst="rect">
            <a:avLst/>
          </a:prstGeom>
        </p:spPr>
        <p:txBody>
          <a:bodyPr/>
          <a:lstStyle>
            <a:lvl1pPr marL="0" indent="0">
              <a:buNone/>
              <a:defRPr sz="1200">
                <a:solidFill>
                  <a:srgbClr val="19524D"/>
                </a:solidFill>
                <a:latin typeface="Avenir Next LT Pro" panose="020B0504020202020204" pitchFamily="34" charset="0"/>
              </a:defRPr>
            </a:lvl1pPr>
          </a:lstStyle>
          <a:p>
            <a:pPr lvl="0"/>
            <a:endParaRPr lang="en-US"/>
          </a:p>
        </p:txBody>
      </p:sp>
    </p:spTree>
    <p:extLst>
      <p:ext uri="{BB962C8B-B14F-4D97-AF65-F5344CB8AC3E}">
        <p14:creationId xmlns:p14="http://schemas.microsoft.com/office/powerpoint/2010/main" val="4071436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AutoShape 3">
            <a:extLst>
              <a:ext uri="{FF2B5EF4-FFF2-40B4-BE49-F238E27FC236}">
                <a16:creationId xmlns:a16="http://schemas.microsoft.com/office/drawing/2014/main" id="{CAD5F565-108B-4E89-A64F-2A037E4F2860}"/>
              </a:ext>
            </a:extLst>
          </p:cNvPr>
          <p:cNvSpPr/>
          <p:nvPr userDrawn="1"/>
        </p:nvSpPr>
        <p:spPr>
          <a:xfrm>
            <a:off x="6467476" y="-1"/>
            <a:ext cx="5724525" cy="6858000"/>
          </a:xfrm>
          <a:prstGeom prst="rect">
            <a:avLst/>
          </a:prstGeom>
          <a:solidFill>
            <a:srgbClr val="19524D"/>
          </a:solidFill>
        </p:spPr>
        <p:txBody>
          <a:bodyPr/>
          <a:lstStyle/>
          <a:p>
            <a:endParaRPr lang="en-US"/>
          </a:p>
        </p:txBody>
      </p:sp>
      <p:sp>
        <p:nvSpPr>
          <p:cNvPr id="12" name="Title 1">
            <a:extLst>
              <a:ext uri="{FF2B5EF4-FFF2-40B4-BE49-F238E27FC236}">
                <a16:creationId xmlns:a16="http://schemas.microsoft.com/office/drawing/2014/main" id="{0D7AC17F-16A8-46FA-9814-8E790DB3D879}"/>
              </a:ext>
            </a:extLst>
          </p:cNvPr>
          <p:cNvSpPr>
            <a:spLocks noGrp="1"/>
          </p:cNvSpPr>
          <p:nvPr>
            <p:ph type="title" hasCustomPrompt="1"/>
          </p:nvPr>
        </p:nvSpPr>
        <p:spPr>
          <a:xfrm>
            <a:off x="6972299" y="2195512"/>
            <a:ext cx="4714876" cy="2466975"/>
          </a:xfrm>
          <a:prstGeom prst="rect">
            <a:avLst/>
          </a:prstGeom>
        </p:spPr>
        <p:txBody>
          <a:bodyPr>
            <a:noAutofit/>
          </a:bodyPr>
          <a:lstStyle>
            <a:lvl1pPr>
              <a:defRPr sz="4400">
                <a:solidFill>
                  <a:schemeClr val="bg1"/>
                </a:solidFill>
                <a:latin typeface="Avenir Next LT Pro Demi" panose="020B0704020202020204" pitchFamily="34" charset="0"/>
              </a:defRPr>
            </a:lvl1pPr>
          </a:lstStyle>
          <a:p>
            <a:r>
              <a:rPr lang="en-US"/>
              <a:t>CLICK TO EDIT MASTER TITLE STYLE</a:t>
            </a:r>
          </a:p>
        </p:txBody>
      </p:sp>
      <p:sp>
        <p:nvSpPr>
          <p:cNvPr id="13" name="Content Placeholder 3">
            <a:extLst>
              <a:ext uri="{FF2B5EF4-FFF2-40B4-BE49-F238E27FC236}">
                <a16:creationId xmlns:a16="http://schemas.microsoft.com/office/drawing/2014/main" id="{D001A903-871F-461E-AEA6-3653F5542BA1}"/>
              </a:ext>
            </a:extLst>
          </p:cNvPr>
          <p:cNvSpPr>
            <a:spLocks noGrp="1"/>
          </p:cNvSpPr>
          <p:nvPr>
            <p:ph sz="half" idx="2"/>
          </p:nvPr>
        </p:nvSpPr>
        <p:spPr>
          <a:xfrm>
            <a:off x="542926" y="866775"/>
            <a:ext cx="5181600" cy="5253038"/>
          </a:xfrm>
          <a:prstGeom prst="rect">
            <a:avLst/>
          </a:prstGeom>
        </p:spPr>
        <p:txBody>
          <a:bodyPr/>
          <a:lstStyle>
            <a:lvl1pPr marL="0" indent="0">
              <a:buNone/>
              <a:defRPr>
                <a:solidFill>
                  <a:schemeClr val="tx1"/>
                </a:solidFill>
                <a:latin typeface="Avenir Next LT Pro" panose="020B0504020202020204" pitchFamily="34" charset="0"/>
              </a:defRPr>
            </a:lvl1pPr>
            <a:lvl2pPr>
              <a:defRPr>
                <a:latin typeface="Avenir Next LT Pro" panose="020B0504020202020204" pitchFamily="34" charset="0"/>
              </a:defRPr>
            </a:lvl2pPr>
            <a:lvl3pPr>
              <a:defRPr>
                <a:latin typeface="Avenir Next LT Pro" panose="020B0504020202020204" pitchFamily="34" charset="0"/>
              </a:defRPr>
            </a:lvl3pPr>
            <a:lvl4pPr>
              <a:defRPr>
                <a:latin typeface="Avenir Next LT Pro" panose="020B0504020202020204" pitchFamily="34" charset="0"/>
              </a:defRPr>
            </a:lvl4pPr>
            <a:lvl5pPr>
              <a:defRPr>
                <a:latin typeface="Avenir Next LT Pro"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descr="Graphical user interface, text&#10;&#10;Description automatically generated">
            <a:extLst>
              <a:ext uri="{FF2B5EF4-FFF2-40B4-BE49-F238E27FC236}">
                <a16:creationId xmlns:a16="http://schemas.microsoft.com/office/drawing/2014/main" id="{753C389D-B72B-4D70-9A90-E8ED938C80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76963"/>
            <a:ext cx="1449016" cy="681038"/>
          </a:xfrm>
          <a:prstGeom prst="rect">
            <a:avLst/>
          </a:prstGeom>
        </p:spPr>
      </p:pic>
      <p:sp>
        <p:nvSpPr>
          <p:cNvPr id="8" name="Text Placeholder 13">
            <a:extLst>
              <a:ext uri="{FF2B5EF4-FFF2-40B4-BE49-F238E27FC236}">
                <a16:creationId xmlns:a16="http://schemas.microsoft.com/office/drawing/2014/main" id="{5C9802FC-0FB3-47A3-9D3A-39FFB849A79D}"/>
              </a:ext>
            </a:extLst>
          </p:cNvPr>
          <p:cNvSpPr>
            <a:spLocks noGrp="1"/>
          </p:cNvSpPr>
          <p:nvPr>
            <p:ph type="body" sz="quarter" idx="11"/>
          </p:nvPr>
        </p:nvSpPr>
        <p:spPr>
          <a:xfrm>
            <a:off x="10630134" y="6376924"/>
            <a:ext cx="1449016" cy="278264"/>
          </a:xfrm>
          <a:prstGeom prst="rect">
            <a:avLst/>
          </a:prstGeom>
        </p:spPr>
        <p:txBody>
          <a:bodyPr/>
          <a:lstStyle>
            <a:lvl1pPr marL="0" indent="0">
              <a:buNone/>
              <a:defRPr sz="1200">
                <a:solidFill>
                  <a:schemeClr val="bg1"/>
                </a:solidFill>
                <a:latin typeface="Avenir Next LT Pro" panose="020B0504020202020204" pitchFamily="34" charset="0"/>
              </a:defRPr>
            </a:lvl1pPr>
          </a:lstStyle>
          <a:p>
            <a:pPr lvl="0"/>
            <a:endParaRPr lang="en-US"/>
          </a:p>
        </p:txBody>
      </p:sp>
    </p:spTree>
    <p:extLst>
      <p:ext uri="{BB962C8B-B14F-4D97-AF65-F5344CB8AC3E}">
        <p14:creationId xmlns:p14="http://schemas.microsoft.com/office/powerpoint/2010/main" val="22073266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AutoShape 2">
            <a:extLst>
              <a:ext uri="{FF2B5EF4-FFF2-40B4-BE49-F238E27FC236}">
                <a16:creationId xmlns:a16="http://schemas.microsoft.com/office/drawing/2014/main" id="{1A5D095E-FD1D-4E9C-B13C-CEBB73BF0D43}"/>
              </a:ext>
            </a:extLst>
          </p:cNvPr>
          <p:cNvSpPr/>
          <p:nvPr userDrawn="1"/>
        </p:nvSpPr>
        <p:spPr>
          <a:xfrm>
            <a:off x="0" y="0"/>
            <a:ext cx="12192000" cy="3162925"/>
          </a:xfrm>
          <a:prstGeom prst="rect">
            <a:avLst/>
          </a:prstGeom>
          <a:solidFill>
            <a:srgbClr val="19524D"/>
          </a:solidFill>
        </p:spPr>
        <p:txBody>
          <a:bodyPr/>
          <a:lstStyle/>
          <a:p>
            <a:endParaRPr lang="en-US"/>
          </a:p>
        </p:txBody>
      </p:sp>
      <p:sp>
        <p:nvSpPr>
          <p:cNvPr id="2" name="Title 1">
            <a:extLst>
              <a:ext uri="{FF2B5EF4-FFF2-40B4-BE49-F238E27FC236}">
                <a16:creationId xmlns:a16="http://schemas.microsoft.com/office/drawing/2014/main" id="{97CA1147-6EC5-4BF2-942C-D1B342DBB38D}"/>
              </a:ext>
            </a:extLst>
          </p:cNvPr>
          <p:cNvSpPr>
            <a:spLocks noGrp="1"/>
          </p:cNvSpPr>
          <p:nvPr>
            <p:ph type="title" hasCustomPrompt="1"/>
          </p:nvPr>
        </p:nvSpPr>
        <p:spPr>
          <a:xfrm>
            <a:off x="838200" y="744559"/>
            <a:ext cx="10439400" cy="1998641"/>
          </a:xfrm>
          <a:prstGeom prst="rect">
            <a:avLst/>
          </a:prstGeom>
        </p:spPr>
        <p:txBody>
          <a:bodyPr/>
          <a:lstStyle>
            <a:lvl1pPr>
              <a:defRPr>
                <a:solidFill>
                  <a:schemeClr val="bg1"/>
                </a:solidFill>
                <a:latin typeface="Avenir Next LT Pro Demi" panose="020B07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4AA9C2FC-ABB7-4322-9CCA-73D5009AFADA}"/>
              </a:ext>
            </a:extLst>
          </p:cNvPr>
          <p:cNvSpPr>
            <a:spLocks noGrp="1"/>
          </p:cNvSpPr>
          <p:nvPr>
            <p:ph idx="1"/>
          </p:nvPr>
        </p:nvSpPr>
        <p:spPr>
          <a:xfrm>
            <a:off x="838200" y="3528049"/>
            <a:ext cx="10439400" cy="2648913"/>
          </a:xfrm>
          <a:prstGeom prst="rect">
            <a:avLst/>
          </a:prstGeom>
        </p:spPr>
        <p:txBody>
          <a:bodyPr/>
          <a:lstStyle>
            <a:lvl1pPr marL="0" indent="0">
              <a:buNone/>
              <a:defRPr>
                <a:latin typeface="Avenir Next LT Pro" panose="020B0504020202020204" pitchFamily="34" charset="0"/>
              </a:defRPr>
            </a:lvl1pPr>
            <a:lvl2pPr>
              <a:defRPr>
                <a:latin typeface="Avenir Next LT Pro" panose="020B0504020202020204" pitchFamily="34" charset="0"/>
              </a:defRPr>
            </a:lvl2pPr>
            <a:lvl3pPr>
              <a:defRPr>
                <a:latin typeface="Avenir Next LT Pro" panose="020B0504020202020204" pitchFamily="34" charset="0"/>
              </a:defRPr>
            </a:lvl3pPr>
            <a:lvl4pPr>
              <a:defRPr>
                <a:latin typeface="Avenir Next LT Pro" panose="020B0504020202020204" pitchFamily="34" charset="0"/>
              </a:defRPr>
            </a:lvl4pPr>
            <a:lvl5pPr>
              <a:defRPr>
                <a:latin typeface="Avenir Next LT Pro"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3CD11B42-41DC-459D-844C-85ABAA9E99E5}"/>
              </a:ext>
            </a:extLst>
          </p:cNvPr>
          <p:cNvCxnSpPr/>
          <p:nvPr userDrawn="1"/>
        </p:nvCxnSpPr>
        <p:spPr>
          <a:xfrm>
            <a:off x="0" y="559293"/>
            <a:ext cx="121920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0" name="AutoShape 4">
            <a:extLst>
              <a:ext uri="{FF2B5EF4-FFF2-40B4-BE49-F238E27FC236}">
                <a16:creationId xmlns:a16="http://schemas.microsoft.com/office/drawing/2014/main" id="{14123790-1470-4ADB-97CD-6AAE47415EFD}"/>
              </a:ext>
            </a:extLst>
          </p:cNvPr>
          <p:cNvSpPr/>
          <p:nvPr userDrawn="1"/>
        </p:nvSpPr>
        <p:spPr>
          <a:xfrm rot="-5400000">
            <a:off x="586786" y="-59254"/>
            <a:ext cx="63520" cy="1237093"/>
          </a:xfrm>
          <a:prstGeom prst="rect">
            <a:avLst/>
          </a:prstGeom>
          <a:solidFill>
            <a:srgbClr val="55BE93"/>
          </a:solidFill>
        </p:spPr>
      </p:sp>
      <p:pic>
        <p:nvPicPr>
          <p:cNvPr id="12" name="Picture 11" descr="Graphical user interface, text&#10;&#10;Description automatically generated">
            <a:extLst>
              <a:ext uri="{FF2B5EF4-FFF2-40B4-BE49-F238E27FC236}">
                <a16:creationId xmlns:a16="http://schemas.microsoft.com/office/drawing/2014/main" id="{0BD4D547-479A-4DAA-AAEE-61BF63DB2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76963"/>
            <a:ext cx="1449016" cy="681038"/>
          </a:xfrm>
          <a:prstGeom prst="rect">
            <a:avLst/>
          </a:prstGeom>
        </p:spPr>
      </p:pic>
      <p:sp>
        <p:nvSpPr>
          <p:cNvPr id="13" name="Text Placeholder 13">
            <a:extLst>
              <a:ext uri="{FF2B5EF4-FFF2-40B4-BE49-F238E27FC236}">
                <a16:creationId xmlns:a16="http://schemas.microsoft.com/office/drawing/2014/main" id="{A43FA32B-CEBE-4710-A04A-AA45DB8B6682}"/>
              </a:ext>
            </a:extLst>
          </p:cNvPr>
          <p:cNvSpPr>
            <a:spLocks noGrp="1"/>
          </p:cNvSpPr>
          <p:nvPr>
            <p:ph type="body" sz="quarter" idx="12"/>
          </p:nvPr>
        </p:nvSpPr>
        <p:spPr>
          <a:xfrm>
            <a:off x="10630134" y="6376924"/>
            <a:ext cx="1449016" cy="278264"/>
          </a:xfrm>
          <a:prstGeom prst="rect">
            <a:avLst/>
          </a:prstGeom>
        </p:spPr>
        <p:txBody>
          <a:bodyPr/>
          <a:lstStyle>
            <a:lvl1pPr marL="0" indent="0">
              <a:buNone/>
              <a:defRPr sz="1200">
                <a:solidFill>
                  <a:srgbClr val="19524D"/>
                </a:solidFill>
                <a:latin typeface="Avenir Next LT Pro" panose="020B0504020202020204" pitchFamily="34" charset="0"/>
              </a:defRPr>
            </a:lvl1pPr>
          </a:lstStyle>
          <a:p>
            <a:pPr lvl="0"/>
            <a:endParaRPr lang="en-US"/>
          </a:p>
        </p:txBody>
      </p:sp>
    </p:spTree>
    <p:extLst>
      <p:ext uri="{BB962C8B-B14F-4D97-AF65-F5344CB8AC3E}">
        <p14:creationId xmlns:p14="http://schemas.microsoft.com/office/powerpoint/2010/main" val="2501654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AutoShape 2">
            <a:extLst>
              <a:ext uri="{FF2B5EF4-FFF2-40B4-BE49-F238E27FC236}">
                <a16:creationId xmlns:a16="http://schemas.microsoft.com/office/drawing/2014/main" id="{1A5D095E-FD1D-4E9C-B13C-CEBB73BF0D43}"/>
              </a:ext>
            </a:extLst>
          </p:cNvPr>
          <p:cNvSpPr/>
          <p:nvPr userDrawn="1"/>
        </p:nvSpPr>
        <p:spPr>
          <a:xfrm>
            <a:off x="0" y="-1250809"/>
            <a:ext cx="12192000" cy="3162925"/>
          </a:xfrm>
          <a:prstGeom prst="rect">
            <a:avLst/>
          </a:prstGeom>
          <a:solidFill>
            <a:srgbClr val="19524D"/>
          </a:solidFill>
        </p:spPr>
        <p:txBody>
          <a:bodyPr/>
          <a:lstStyle/>
          <a:p>
            <a:endParaRPr lang="en-US"/>
          </a:p>
        </p:txBody>
      </p:sp>
      <p:sp>
        <p:nvSpPr>
          <p:cNvPr id="2" name="Title 1">
            <a:extLst>
              <a:ext uri="{FF2B5EF4-FFF2-40B4-BE49-F238E27FC236}">
                <a16:creationId xmlns:a16="http://schemas.microsoft.com/office/drawing/2014/main" id="{97CA1147-6EC5-4BF2-942C-D1B342DBB38D}"/>
              </a:ext>
            </a:extLst>
          </p:cNvPr>
          <p:cNvSpPr>
            <a:spLocks noGrp="1"/>
          </p:cNvSpPr>
          <p:nvPr>
            <p:ph type="title" hasCustomPrompt="1"/>
          </p:nvPr>
        </p:nvSpPr>
        <p:spPr>
          <a:xfrm>
            <a:off x="838200" y="744560"/>
            <a:ext cx="10439400" cy="852664"/>
          </a:xfrm>
          <a:prstGeom prst="rect">
            <a:avLst/>
          </a:prstGeom>
        </p:spPr>
        <p:txBody>
          <a:bodyPr/>
          <a:lstStyle>
            <a:lvl1pPr>
              <a:defRPr>
                <a:solidFill>
                  <a:schemeClr val="bg1"/>
                </a:solidFill>
                <a:latin typeface="Avenir Next LT Pro Demi" panose="020B07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4AA9C2FC-ABB7-4322-9CCA-73D5009AFADA}"/>
              </a:ext>
            </a:extLst>
          </p:cNvPr>
          <p:cNvSpPr>
            <a:spLocks noGrp="1"/>
          </p:cNvSpPr>
          <p:nvPr>
            <p:ph idx="1"/>
          </p:nvPr>
        </p:nvSpPr>
        <p:spPr>
          <a:xfrm>
            <a:off x="838200" y="2219417"/>
            <a:ext cx="10439400" cy="3957545"/>
          </a:xfrm>
          <a:prstGeom prst="rect">
            <a:avLst/>
          </a:prstGeom>
        </p:spPr>
        <p:txBody>
          <a:bodyPr/>
          <a:lstStyle>
            <a:lvl1pPr marL="0" indent="0">
              <a:buNone/>
              <a:defRPr>
                <a:latin typeface="Avenir Next LT Pro" panose="020B0504020202020204" pitchFamily="34" charset="0"/>
              </a:defRPr>
            </a:lvl1pPr>
            <a:lvl2pPr>
              <a:defRPr>
                <a:latin typeface="Avenir Next LT Pro" panose="020B0504020202020204" pitchFamily="34" charset="0"/>
              </a:defRPr>
            </a:lvl2pPr>
            <a:lvl3pPr>
              <a:defRPr>
                <a:latin typeface="Avenir Next LT Pro" panose="020B0504020202020204" pitchFamily="34" charset="0"/>
              </a:defRPr>
            </a:lvl3pPr>
            <a:lvl4pPr>
              <a:defRPr>
                <a:latin typeface="Avenir Next LT Pro" panose="020B0504020202020204" pitchFamily="34" charset="0"/>
              </a:defRPr>
            </a:lvl4pPr>
            <a:lvl5pPr>
              <a:defRPr>
                <a:latin typeface="Avenir Next LT Pro"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3CD11B42-41DC-459D-844C-85ABAA9E99E5}"/>
              </a:ext>
            </a:extLst>
          </p:cNvPr>
          <p:cNvCxnSpPr/>
          <p:nvPr userDrawn="1"/>
        </p:nvCxnSpPr>
        <p:spPr>
          <a:xfrm>
            <a:off x="0" y="559293"/>
            <a:ext cx="121920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0" name="AutoShape 4">
            <a:extLst>
              <a:ext uri="{FF2B5EF4-FFF2-40B4-BE49-F238E27FC236}">
                <a16:creationId xmlns:a16="http://schemas.microsoft.com/office/drawing/2014/main" id="{14123790-1470-4ADB-97CD-6AAE47415EFD}"/>
              </a:ext>
            </a:extLst>
          </p:cNvPr>
          <p:cNvSpPr/>
          <p:nvPr userDrawn="1"/>
        </p:nvSpPr>
        <p:spPr>
          <a:xfrm rot="-5400000">
            <a:off x="586786" y="-59254"/>
            <a:ext cx="63520" cy="1237093"/>
          </a:xfrm>
          <a:prstGeom prst="rect">
            <a:avLst/>
          </a:prstGeom>
          <a:solidFill>
            <a:srgbClr val="55BE93"/>
          </a:solidFill>
        </p:spPr>
      </p:sp>
      <p:pic>
        <p:nvPicPr>
          <p:cNvPr id="12" name="Picture 11" descr="Graphical user interface, text&#10;&#10;Description automatically generated">
            <a:extLst>
              <a:ext uri="{FF2B5EF4-FFF2-40B4-BE49-F238E27FC236}">
                <a16:creationId xmlns:a16="http://schemas.microsoft.com/office/drawing/2014/main" id="{0BD4D547-479A-4DAA-AAEE-61BF63DB2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76963"/>
            <a:ext cx="1449016" cy="681038"/>
          </a:xfrm>
          <a:prstGeom prst="rect">
            <a:avLst/>
          </a:prstGeom>
        </p:spPr>
      </p:pic>
      <p:sp>
        <p:nvSpPr>
          <p:cNvPr id="13" name="Text Placeholder 13">
            <a:extLst>
              <a:ext uri="{FF2B5EF4-FFF2-40B4-BE49-F238E27FC236}">
                <a16:creationId xmlns:a16="http://schemas.microsoft.com/office/drawing/2014/main" id="{A43FA32B-CEBE-4710-A04A-AA45DB8B6682}"/>
              </a:ext>
            </a:extLst>
          </p:cNvPr>
          <p:cNvSpPr>
            <a:spLocks noGrp="1"/>
          </p:cNvSpPr>
          <p:nvPr>
            <p:ph type="body" sz="quarter" idx="12"/>
          </p:nvPr>
        </p:nvSpPr>
        <p:spPr>
          <a:xfrm>
            <a:off x="10630134" y="6376924"/>
            <a:ext cx="1449016" cy="278264"/>
          </a:xfrm>
          <a:prstGeom prst="rect">
            <a:avLst/>
          </a:prstGeom>
        </p:spPr>
        <p:txBody>
          <a:bodyPr/>
          <a:lstStyle>
            <a:lvl1pPr marL="0" indent="0">
              <a:buNone/>
              <a:defRPr sz="1200">
                <a:solidFill>
                  <a:srgbClr val="19524D"/>
                </a:solidFill>
                <a:latin typeface="Avenir Next LT Pro" panose="020B0504020202020204" pitchFamily="34" charset="0"/>
              </a:defRPr>
            </a:lvl1pPr>
          </a:lstStyle>
          <a:p>
            <a:pPr lvl="0"/>
            <a:endParaRPr lang="en-US"/>
          </a:p>
        </p:txBody>
      </p:sp>
    </p:spTree>
    <p:extLst>
      <p:ext uri="{BB962C8B-B14F-4D97-AF65-F5344CB8AC3E}">
        <p14:creationId xmlns:p14="http://schemas.microsoft.com/office/powerpoint/2010/main" val="3994674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AutoShape 2">
            <a:extLst>
              <a:ext uri="{FF2B5EF4-FFF2-40B4-BE49-F238E27FC236}">
                <a16:creationId xmlns:a16="http://schemas.microsoft.com/office/drawing/2014/main" id="{1A5D095E-FD1D-4E9C-B13C-CEBB73BF0D43}"/>
              </a:ext>
            </a:extLst>
          </p:cNvPr>
          <p:cNvSpPr/>
          <p:nvPr/>
        </p:nvSpPr>
        <p:spPr>
          <a:xfrm>
            <a:off x="0" y="0"/>
            <a:ext cx="12192000" cy="3162925"/>
          </a:xfrm>
          <a:prstGeom prst="rect">
            <a:avLst/>
          </a:prstGeom>
          <a:solidFill>
            <a:srgbClr val="19524D"/>
          </a:solidFill>
        </p:spPr>
        <p:txBody>
          <a:bodyPr/>
          <a:lstStyle/>
          <a:p>
            <a:endParaRPr lang="en-US"/>
          </a:p>
        </p:txBody>
      </p:sp>
      <p:sp>
        <p:nvSpPr>
          <p:cNvPr id="2" name="Title 1">
            <a:extLst>
              <a:ext uri="{FF2B5EF4-FFF2-40B4-BE49-F238E27FC236}">
                <a16:creationId xmlns:a16="http://schemas.microsoft.com/office/drawing/2014/main" id="{97CA1147-6EC5-4BF2-942C-D1B342DBB38D}"/>
              </a:ext>
            </a:extLst>
          </p:cNvPr>
          <p:cNvSpPr>
            <a:spLocks noGrp="1"/>
          </p:cNvSpPr>
          <p:nvPr>
            <p:ph type="title" hasCustomPrompt="1"/>
          </p:nvPr>
        </p:nvSpPr>
        <p:spPr>
          <a:xfrm>
            <a:off x="838200" y="744559"/>
            <a:ext cx="6746823" cy="1998641"/>
          </a:xfrm>
          <a:prstGeom prst="rect">
            <a:avLst/>
          </a:prstGeom>
        </p:spPr>
        <p:txBody>
          <a:bodyPr/>
          <a:lstStyle>
            <a:lvl1pPr>
              <a:defRPr>
                <a:solidFill>
                  <a:schemeClr val="bg1"/>
                </a:solidFill>
                <a:latin typeface="Avenir Next LT Pro Demi" panose="020B07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4AA9C2FC-ABB7-4322-9CCA-73D5009AFADA}"/>
              </a:ext>
            </a:extLst>
          </p:cNvPr>
          <p:cNvSpPr>
            <a:spLocks noGrp="1"/>
          </p:cNvSpPr>
          <p:nvPr>
            <p:ph idx="1"/>
          </p:nvPr>
        </p:nvSpPr>
        <p:spPr>
          <a:xfrm>
            <a:off x="838200" y="3528049"/>
            <a:ext cx="6746823" cy="2648913"/>
          </a:xfrm>
          <a:prstGeom prst="rect">
            <a:avLst/>
          </a:prstGeom>
        </p:spPr>
        <p:txBody>
          <a:bodyPr/>
          <a:lstStyle>
            <a:lvl1pPr marL="0" indent="0">
              <a:buNone/>
              <a:defRPr>
                <a:latin typeface="Avenir Next LT Pro" panose="020B0504020202020204" pitchFamily="34" charset="0"/>
              </a:defRPr>
            </a:lvl1pPr>
            <a:lvl2pPr>
              <a:defRPr>
                <a:latin typeface="Avenir Next LT Pro" panose="020B0504020202020204" pitchFamily="34" charset="0"/>
              </a:defRPr>
            </a:lvl2pPr>
            <a:lvl3pPr>
              <a:defRPr>
                <a:latin typeface="Avenir Next LT Pro" panose="020B0504020202020204" pitchFamily="34" charset="0"/>
              </a:defRPr>
            </a:lvl3pPr>
            <a:lvl4pPr>
              <a:defRPr>
                <a:latin typeface="Avenir Next LT Pro" panose="020B0504020202020204" pitchFamily="34" charset="0"/>
              </a:defRPr>
            </a:lvl4pPr>
            <a:lvl5pPr>
              <a:defRPr>
                <a:latin typeface="Avenir Next LT Pro"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2" descr="Exchanging ideas in the boardroom">
            <a:extLst>
              <a:ext uri="{FF2B5EF4-FFF2-40B4-BE49-F238E27FC236}">
                <a16:creationId xmlns:a16="http://schemas.microsoft.com/office/drawing/2014/main" id="{0375B5AA-114E-4A86-ABA4-7E6923E7B6A7}"/>
              </a:ext>
            </a:extLst>
          </p:cNvPr>
          <p:cNvPicPr>
            <a:picLocks noChangeAspect="1"/>
          </p:cNvPicPr>
          <p:nvPr/>
        </p:nvPicPr>
        <p:blipFill>
          <a:blip r:embed="rId2">
            <a:extLst>
              <a:ext uri="{28A0092B-C50C-407E-A947-70E740481C1C}">
                <a14:useLocalDpi xmlns:a14="http://schemas.microsoft.com/office/drawing/2010/main" val="0"/>
              </a:ext>
            </a:extLst>
          </a:blip>
          <a:srcRect l="27431" r="27431"/>
          <a:stretch/>
        </p:blipFill>
        <p:spPr>
          <a:xfrm>
            <a:off x="8423223" y="979151"/>
            <a:ext cx="3200400" cy="4732673"/>
          </a:xfrm>
          <a:prstGeom prst="rect">
            <a:avLst/>
          </a:prstGeom>
        </p:spPr>
      </p:pic>
      <p:cxnSp>
        <p:nvCxnSpPr>
          <p:cNvPr id="9" name="Straight Connector 8">
            <a:extLst>
              <a:ext uri="{FF2B5EF4-FFF2-40B4-BE49-F238E27FC236}">
                <a16:creationId xmlns:a16="http://schemas.microsoft.com/office/drawing/2014/main" id="{3CD11B42-41DC-459D-844C-85ABAA9E99E5}"/>
              </a:ext>
            </a:extLst>
          </p:cNvPr>
          <p:cNvCxnSpPr/>
          <p:nvPr/>
        </p:nvCxnSpPr>
        <p:spPr>
          <a:xfrm>
            <a:off x="0" y="559293"/>
            <a:ext cx="121920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0" name="AutoShape 4">
            <a:extLst>
              <a:ext uri="{FF2B5EF4-FFF2-40B4-BE49-F238E27FC236}">
                <a16:creationId xmlns:a16="http://schemas.microsoft.com/office/drawing/2014/main" id="{14123790-1470-4ADB-97CD-6AAE47415EFD}"/>
              </a:ext>
            </a:extLst>
          </p:cNvPr>
          <p:cNvSpPr/>
          <p:nvPr/>
        </p:nvSpPr>
        <p:spPr>
          <a:xfrm rot="-5400000">
            <a:off x="586786" y="-59254"/>
            <a:ext cx="63520" cy="1237093"/>
          </a:xfrm>
          <a:prstGeom prst="rect">
            <a:avLst/>
          </a:prstGeom>
          <a:solidFill>
            <a:srgbClr val="55BE93"/>
          </a:solidFill>
        </p:spPr>
      </p:sp>
      <p:pic>
        <p:nvPicPr>
          <p:cNvPr id="12" name="Picture 11" descr="Graphical user interface, text&#10;&#10;Description automatically generated">
            <a:extLst>
              <a:ext uri="{FF2B5EF4-FFF2-40B4-BE49-F238E27FC236}">
                <a16:creationId xmlns:a16="http://schemas.microsoft.com/office/drawing/2014/main" id="{0BD4D547-479A-4DAA-AAEE-61BF63DB2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76963"/>
            <a:ext cx="1449016" cy="681038"/>
          </a:xfrm>
          <a:prstGeom prst="rect">
            <a:avLst/>
          </a:prstGeom>
        </p:spPr>
      </p:pic>
      <p:sp>
        <p:nvSpPr>
          <p:cNvPr id="14" name="Text Placeholder 13">
            <a:extLst>
              <a:ext uri="{FF2B5EF4-FFF2-40B4-BE49-F238E27FC236}">
                <a16:creationId xmlns:a16="http://schemas.microsoft.com/office/drawing/2014/main" id="{4BFB7B02-320F-40C2-A3C4-20DB2E8660C8}"/>
              </a:ext>
            </a:extLst>
          </p:cNvPr>
          <p:cNvSpPr>
            <a:spLocks noGrp="1"/>
          </p:cNvSpPr>
          <p:nvPr>
            <p:ph type="body" sz="quarter" idx="11"/>
          </p:nvPr>
        </p:nvSpPr>
        <p:spPr>
          <a:xfrm>
            <a:off x="10630134" y="6376924"/>
            <a:ext cx="1449016" cy="278264"/>
          </a:xfrm>
          <a:prstGeom prst="rect">
            <a:avLst/>
          </a:prstGeom>
        </p:spPr>
        <p:txBody>
          <a:bodyPr/>
          <a:lstStyle>
            <a:lvl1pPr marL="0" indent="0">
              <a:buNone/>
              <a:defRPr sz="1200">
                <a:solidFill>
                  <a:srgbClr val="19524D"/>
                </a:solidFill>
                <a:latin typeface="Avenir Next LT Pro" panose="020B05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8715665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AutoShape 2">
            <a:extLst>
              <a:ext uri="{FF2B5EF4-FFF2-40B4-BE49-F238E27FC236}">
                <a16:creationId xmlns:a16="http://schemas.microsoft.com/office/drawing/2014/main" id="{1A5D095E-FD1D-4E9C-B13C-CEBB73BF0D43}"/>
              </a:ext>
            </a:extLst>
          </p:cNvPr>
          <p:cNvSpPr/>
          <p:nvPr userDrawn="1"/>
        </p:nvSpPr>
        <p:spPr>
          <a:xfrm>
            <a:off x="0" y="-1250809"/>
            <a:ext cx="12192000" cy="3162925"/>
          </a:xfrm>
          <a:prstGeom prst="rect">
            <a:avLst/>
          </a:prstGeom>
          <a:solidFill>
            <a:srgbClr val="19524D"/>
          </a:solidFill>
        </p:spPr>
        <p:txBody>
          <a:bodyPr/>
          <a:lstStyle/>
          <a:p>
            <a:endParaRPr lang="en-US"/>
          </a:p>
        </p:txBody>
      </p:sp>
      <p:sp>
        <p:nvSpPr>
          <p:cNvPr id="2" name="Title 1">
            <a:extLst>
              <a:ext uri="{FF2B5EF4-FFF2-40B4-BE49-F238E27FC236}">
                <a16:creationId xmlns:a16="http://schemas.microsoft.com/office/drawing/2014/main" id="{97CA1147-6EC5-4BF2-942C-D1B342DBB38D}"/>
              </a:ext>
            </a:extLst>
          </p:cNvPr>
          <p:cNvSpPr>
            <a:spLocks noGrp="1"/>
          </p:cNvSpPr>
          <p:nvPr>
            <p:ph type="title" hasCustomPrompt="1"/>
          </p:nvPr>
        </p:nvSpPr>
        <p:spPr>
          <a:xfrm>
            <a:off x="838200" y="744560"/>
            <a:ext cx="10439400" cy="852664"/>
          </a:xfrm>
          <a:prstGeom prst="rect">
            <a:avLst/>
          </a:prstGeom>
        </p:spPr>
        <p:txBody>
          <a:bodyPr/>
          <a:lstStyle>
            <a:lvl1pPr>
              <a:defRPr>
                <a:solidFill>
                  <a:schemeClr val="bg1"/>
                </a:solidFill>
                <a:latin typeface="Avenir Next LT Pro Demi" panose="020B07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4AA9C2FC-ABB7-4322-9CCA-73D5009AFADA}"/>
              </a:ext>
            </a:extLst>
          </p:cNvPr>
          <p:cNvSpPr>
            <a:spLocks noGrp="1"/>
          </p:cNvSpPr>
          <p:nvPr>
            <p:ph idx="1"/>
          </p:nvPr>
        </p:nvSpPr>
        <p:spPr>
          <a:xfrm>
            <a:off x="838200" y="2219417"/>
            <a:ext cx="4950041" cy="3957545"/>
          </a:xfrm>
          <a:prstGeom prst="rect">
            <a:avLst/>
          </a:prstGeom>
        </p:spPr>
        <p:txBody>
          <a:bodyPr/>
          <a:lstStyle>
            <a:lvl1pPr marL="0" indent="0">
              <a:buNone/>
              <a:defRPr>
                <a:latin typeface="Avenir Next LT Pro" panose="020B0504020202020204" pitchFamily="34" charset="0"/>
              </a:defRPr>
            </a:lvl1pPr>
            <a:lvl2pPr>
              <a:defRPr>
                <a:latin typeface="Avenir Next LT Pro" panose="020B0504020202020204" pitchFamily="34" charset="0"/>
              </a:defRPr>
            </a:lvl2pPr>
            <a:lvl3pPr>
              <a:defRPr>
                <a:latin typeface="Avenir Next LT Pro" panose="020B0504020202020204" pitchFamily="34" charset="0"/>
              </a:defRPr>
            </a:lvl3pPr>
            <a:lvl4pPr>
              <a:defRPr>
                <a:latin typeface="Avenir Next LT Pro" panose="020B0504020202020204" pitchFamily="34" charset="0"/>
              </a:defRPr>
            </a:lvl4pPr>
            <a:lvl5pPr>
              <a:defRPr>
                <a:latin typeface="Avenir Next LT Pro"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3CD11B42-41DC-459D-844C-85ABAA9E99E5}"/>
              </a:ext>
            </a:extLst>
          </p:cNvPr>
          <p:cNvCxnSpPr/>
          <p:nvPr userDrawn="1"/>
        </p:nvCxnSpPr>
        <p:spPr>
          <a:xfrm>
            <a:off x="0" y="559293"/>
            <a:ext cx="121920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0" name="AutoShape 4">
            <a:extLst>
              <a:ext uri="{FF2B5EF4-FFF2-40B4-BE49-F238E27FC236}">
                <a16:creationId xmlns:a16="http://schemas.microsoft.com/office/drawing/2014/main" id="{14123790-1470-4ADB-97CD-6AAE47415EFD}"/>
              </a:ext>
            </a:extLst>
          </p:cNvPr>
          <p:cNvSpPr/>
          <p:nvPr userDrawn="1"/>
        </p:nvSpPr>
        <p:spPr>
          <a:xfrm rot="-5400000">
            <a:off x="586786" y="-59254"/>
            <a:ext cx="63520" cy="1237093"/>
          </a:xfrm>
          <a:prstGeom prst="rect">
            <a:avLst/>
          </a:prstGeom>
          <a:solidFill>
            <a:srgbClr val="55BE93"/>
          </a:solidFill>
        </p:spPr>
      </p:sp>
      <p:pic>
        <p:nvPicPr>
          <p:cNvPr id="12" name="Picture 11" descr="Graphical user interface, text&#10;&#10;Description automatically generated">
            <a:extLst>
              <a:ext uri="{FF2B5EF4-FFF2-40B4-BE49-F238E27FC236}">
                <a16:creationId xmlns:a16="http://schemas.microsoft.com/office/drawing/2014/main" id="{0BD4D547-479A-4DAA-AAEE-61BF63DB2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76963"/>
            <a:ext cx="1449016" cy="681038"/>
          </a:xfrm>
          <a:prstGeom prst="rect">
            <a:avLst/>
          </a:prstGeom>
        </p:spPr>
      </p:pic>
      <p:sp>
        <p:nvSpPr>
          <p:cNvPr id="13" name="Text Placeholder 13">
            <a:extLst>
              <a:ext uri="{FF2B5EF4-FFF2-40B4-BE49-F238E27FC236}">
                <a16:creationId xmlns:a16="http://schemas.microsoft.com/office/drawing/2014/main" id="{A43FA32B-CEBE-4710-A04A-AA45DB8B6682}"/>
              </a:ext>
            </a:extLst>
          </p:cNvPr>
          <p:cNvSpPr>
            <a:spLocks noGrp="1"/>
          </p:cNvSpPr>
          <p:nvPr>
            <p:ph type="body" sz="quarter" idx="12"/>
          </p:nvPr>
        </p:nvSpPr>
        <p:spPr>
          <a:xfrm>
            <a:off x="10630134" y="6376924"/>
            <a:ext cx="1449016" cy="278264"/>
          </a:xfrm>
          <a:prstGeom prst="rect">
            <a:avLst/>
          </a:prstGeom>
        </p:spPr>
        <p:txBody>
          <a:bodyPr/>
          <a:lstStyle>
            <a:lvl1pPr marL="0" indent="0">
              <a:buNone/>
              <a:defRPr sz="1200">
                <a:solidFill>
                  <a:srgbClr val="19524D"/>
                </a:solidFill>
                <a:latin typeface="Avenir Next LT Pro" panose="020B0504020202020204" pitchFamily="34" charset="0"/>
              </a:defRPr>
            </a:lvl1pPr>
          </a:lstStyle>
          <a:p>
            <a:pPr lvl="0"/>
            <a:endParaRPr lang="en-US"/>
          </a:p>
        </p:txBody>
      </p:sp>
      <p:sp>
        <p:nvSpPr>
          <p:cNvPr id="11" name="Content Placeholder 2">
            <a:extLst>
              <a:ext uri="{FF2B5EF4-FFF2-40B4-BE49-F238E27FC236}">
                <a16:creationId xmlns:a16="http://schemas.microsoft.com/office/drawing/2014/main" id="{D9A5565B-276C-4BE1-BC23-1629F81A300B}"/>
              </a:ext>
            </a:extLst>
          </p:cNvPr>
          <p:cNvSpPr>
            <a:spLocks noGrp="1"/>
          </p:cNvSpPr>
          <p:nvPr>
            <p:ph idx="13"/>
          </p:nvPr>
        </p:nvSpPr>
        <p:spPr>
          <a:xfrm>
            <a:off x="6403759" y="2219417"/>
            <a:ext cx="4950041" cy="3957545"/>
          </a:xfrm>
          <a:prstGeom prst="rect">
            <a:avLst/>
          </a:prstGeom>
        </p:spPr>
        <p:txBody>
          <a:bodyPr/>
          <a:lstStyle>
            <a:lvl1pPr marL="0" indent="0">
              <a:buNone/>
              <a:defRPr>
                <a:latin typeface="Avenir Next LT Pro" panose="020B0504020202020204" pitchFamily="34" charset="0"/>
              </a:defRPr>
            </a:lvl1pPr>
            <a:lvl2pPr>
              <a:defRPr>
                <a:latin typeface="Avenir Next LT Pro" panose="020B0504020202020204" pitchFamily="34" charset="0"/>
              </a:defRPr>
            </a:lvl2pPr>
            <a:lvl3pPr>
              <a:defRPr>
                <a:latin typeface="Avenir Next LT Pro" panose="020B0504020202020204" pitchFamily="34" charset="0"/>
              </a:defRPr>
            </a:lvl3pPr>
            <a:lvl4pPr>
              <a:defRPr>
                <a:latin typeface="Avenir Next LT Pro" panose="020B0504020202020204" pitchFamily="34" charset="0"/>
              </a:defRPr>
            </a:lvl4pPr>
            <a:lvl5pPr>
              <a:defRPr>
                <a:latin typeface="Avenir Next LT Pro"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12461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19524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45D2A-CA6D-425B-8B85-0CB4396DBCB9}"/>
              </a:ext>
            </a:extLst>
          </p:cNvPr>
          <p:cNvSpPr>
            <a:spLocks noGrp="1"/>
          </p:cNvSpPr>
          <p:nvPr>
            <p:ph type="title" hasCustomPrompt="1"/>
          </p:nvPr>
        </p:nvSpPr>
        <p:spPr>
          <a:xfrm>
            <a:off x="908050" y="1155702"/>
            <a:ext cx="10515600" cy="1339848"/>
          </a:xfrm>
          <a:prstGeom prst="rect">
            <a:avLst/>
          </a:prstGeom>
        </p:spPr>
        <p:txBody>
          <a:bodyPr anchor="b">
            <a:normAutofit/>
          </a:bodyPr>
          <a:lstStyle>
            <a:lvl1pPr algn="ctr">
              <a:defRPr sz="4400">
                <a:solidFill>
                  <a:schemeClr val="bg1"/>
                </a:solidFill>
                <a:latin typeface="Avenir Next LT Pro Demi" panose="020B07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7CD60900-2C4F-4CF6-8BB0-2793F53F8B7F}"/>
              </a:ext>
            </a:extLst>
          </p:cNvPr>
          <p:cNvCxnSpPr/>
          <p:nvPr userDrawn="1"/>
        </p:nvCxnSpPr>
        <p:spPr>
          <a:xfrm>
            <a:off x="0" y="559293"/>
            <a:ext cx="121920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8" name="AutoShape 4">
            <a:extLst>
              <a:ext uri="{FF2B5EF4-FFF2-40B4-BE49-F238E27FC236}">
                <a16:creationId xmlns:a16="http://schemas.microsoft.com/office/drawing/2014/main" id="{E7B0F469-E108-474A-83D0-8F525B86A78A}"/>
              </a:ext>
            </a:extLst>
          </p:cNvPr>
          <p:cNvSpPr/>
          <p:nvPr userDrawn="1"/>
        </p:nvSpPr>
        <p:spPr>
          <a:xfrm rot="-5400000">
            <a:off x="586786" y="-59254"/>
            <a:ext cx="63520" cy="1237093"/>
          </a:xfrm>
          <a:prstGeom prst="rect">
            <a:avLst/>
          </a:prstGeom>
          <a:solidFill>
            <a:srgbClr val="55BE93"/>
          </a:solidFill>
        </p:spPr>
      </p:sp>
      <p:pic>
        <p:nvPicPr>
          <p:cNvPr id="9" name="Picture 8" descr="Text&#10;&#10;Description automatically generated">
            <a:extLst>
              <a:ext uri="{FF2B5EF4-FFF2-40B4-BE49-F238E27FC236}">
                <a16:creationId xmlns:a16="http://schemas.microsoft.com/office/drawing/2014/main" id="{ABCE8AA7-BC1A-4BAA-8E6C-570B2159FE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52389"/>
            <a:ext cx="1500292" cy="705611"/>
          </a:xfrm>
          <a:prstGeom prst="rect">
            <a:avLst/>
          </a:prstGeom>
        </p:spPr>
      </p:pic>
      <p:sp>
        <p:nvSpPr>
          <p:cNvPr id="10" name="Content Placeholder 2">
            <a:extLst>
              <a:ext uri="{FF2B5EF4-FFF2-40B4-BE49-F238E27FC236}">
                <a16:creationId xmlns:a16="http://schemas.microsoft.com/office/drawing/2014/main" id="{46F328B6-C8E9-4B2D-8695-7F8BB5799538}"/>
              </a:ext>
            </a:extLst>
          </p:cNvPr>
          <p:cNvSpPr>
            <a:spLocks noGrp="1"/>
          </p:cNvSpPr>
          <p:nvPr>
            <p:ph idx="1"/>
          </p:nvPr>
        </p:nvSpPr>
        <p:spPr>
          <a:xfrm>
            <a:off x="908050" y="2891676"/>
            <a:ext cx="10515600" cy="2648913"/>
          </a:xfrm>
          <a:prstGeom prst="rect">
            <a:avLst/>
          </a:prstGeom>
        </p:spPr>
        <p:txBody>
          <a:bodyPr/>
          <a:lstStyle>
            <a:lvl1pPr marL="0" indent="0">
              <a:buNone/>
              <a:defRPr>
                <a:solidFill>
                  <a:schemeClr val="bg1"/>
                </a:solidFill>
                <a:latin typeface="Avenir Next LT Pro" panose="020B0504020202020204" pitchFamily="34" charset="0"/>
              </a:defRPr>
            </a:lvl1pPr>
            <a:lvl2pPr>
              <a:defRPr>
                <a:solidFill>
                  <a:schemeClr val="bg1"/>
                </a:solidFill>
                <a:latin typeface="Avenir Next LT Pro" panose="020B0504020202020204" pitchFamily="34" charset="0"/>
              </a:defRPr>
            </a:lvl2pPr>
            <a:lvl3pPr>
              <a:defRPr>
                <a:solidFill>
                  <a:schemeClr val="bg1"/>
                </a:solidFill>
                <a:latin typeface="Avenir Next LT Pro" panose="020B0504020202020204" pitchFamily="34" charset="0"/>
              </a:defRPr>
            </a:lvl3pPr>
            <a:lvl4pPr>
              <a:defRPr>
                <a:solidFill>
                  <a:schemeClr val="bg1"/>
                </a:solidFill>
                <a:latin typeface="Avenir Next LT Pro" panose="020B0504020202020204" pitchFamily="34" charset="0"/>
              </a:defRPr>
            </a:lvl4pPr>
            <a:lvl5pPr>
              <a:defRPr>
                <a:solidFill>
                  <a:schemeClr val="bg1"/>
                </a:solidFill>
                <a:latin typeface="Avenir Next LT Pro"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3">
            <a:extLst>
              <a:ext uri="{FF2B5EF4-FFF2-40B4-BE49-F238E27FC236}">
                <a16:creationId xmlns:a16="http://schemas.microsoft.com/office/drawing/2014/main" id="{4DE40F52-EB96-4B0F-BA12-C72C910142D2}"/>
              </a:ext>
            </a:extLst>
          </p:cNvPr>
          <p:cNvSpPr>
            <a:spLocks noGrp="1"/>
          </p:cNvSpPr>
          <p:nvPr>
            <p:ph type="body" sz="quarter" idx="11"/>
          </p:nvPr>
        </p:nvSpPr>
        <p:spPr>
          <a:xfrm>
            <a:off x="10630134" y="6376924"/>
            <a:ext cx="1449016" cy="278264"/>
          </a:xfrm>
          <a:prstGeom prst="rect">
            <a:avLst/>
          </a:prstGeom>
        </p:spPr>
        <p:txBody>
          <a:bodyPr/>
          <a:lstStyle>
            <a:lvl1pPr marL="0" indent="0">
              <a:buNone/>
              <a:defRPr sz="1200">
                <a:solidFill>
                  <a:schemeClr val="bg1"/>
                </a:solidFill>
                <a:latin typeface="Avenir Next LT Pro" panose="020B0504020202020204" pitchFamily="34" charset="0"/>
              </a:defRPr>
            </a:lvl1pPr>
          </a:lstStyle>
          <a:p>
            <a:pPr lvl="0"/>
            <a:endParaRPr lang="en-US"/>
          </a:p>
        </p:txBody>
      </p:sp>
    </p:spTree>
    <p:extLst>
      <p:ext uri="{BB962C8B-B14F-4D97-AF65-F5344CB8AC3E}">
        <p14:creationId xmlns:p14="http://schemas.microsoft.com/office/powerpoint/2010/main" val="11566775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rgbClr val="19524D"/>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7CD60900-2C4F-4CF6-8BB0-2793F53F8B7F}"/>
              </a:ext>
            </a:extLst>
          </p:cNvPr>
          <p:cNvCxnSpPr/>
          <p:nvPr userDrawn="1"/>
        </p:nvCxnSpPr>
        <p:spPr>
          <a:xfrm>
            <a:off x="0" y="559293"/>
            <a:ext cx="121920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8" name="AutoShape 4">
            <a:extLst>
              <a:ext uri="{FF2B5EF4-FFF2-40B4-BE49-F238E27FC236}">
                <a16:creationId xmlns:a16="http://schemas.microsoft.com/office/drawing/2014/main" id="{E7B0F469-E108-474A-83D0-8F525B86A78A}"/>
              </a:ext>
            </a:extLst>
          </p:cNvPr>
          <p:cNvSpPr/>
          <p:nvPr userDrawn="1"/>
        </p:nvSpPr>
        <p:spPr>
          <a:xfrm rot="-5400000">
            <a:off x="586786" y="-59254"/>
            <a:ext cx="63520" cy="1237093"/>
          </a:xfrm>
          <a:prstGeom prst="rect">
            <a:avLst/>
          </a:prstGeom>
          <a:solidFill>
            <a:srgbClr val="55BE93"/>
          </a:solidFill>
        </p:spPr>
      </p:sp>
      <p:pic>
        <p:nvPicPr>
          <p:cNvPr id="9" name="Picture 8" descr="Text&#10;&#10;Description automatically generated">
            <a:extLst>
              <a:ext uri="{FF2B5EF4-FFF2-40B4-BE49-F238E27FC236}">
                <a16:creationId xmlns:a16="http://schemas.microsoft.com/office/drawing/2014/main" id="{ABCE8AA7-BC1A-4BAA-8E6C-570B2159FE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52389"/>
            <a:ext cx="1500292" cy="705611"/>
          </a:xfrm>
          <a:prstGeom prst="rect">
            <a:avLst/>
          </a:prstGeom>
        </p:spPr>
      </p:pic>
      <p:sp>
        <p:nvSpPr>
          <p:cNvPr id="13" name="Text Placeholder 13">
            <a:extLst>
              <a:ext uri="{FF2B5EF4-FFF2-40B4-BE49-F238E27FC236}">
                <a16:creationId xmlns:a16="http://schemas.microsoft.com/office/drawing/2014/main" id="{4DE40F52-EB96-4B0F-BA12-C72C910142D2}"/>
              </a:ext>
            </a:extLst>
          </p:cNvPr>
          <p:cNvSpPr>
            <a:spLocks noGrp="1"/>
          </p:cNvSpPr>
          <p:nvPr>
            <p:ph type="body" sz="quarter" idx="11"/>
          </p:nvPr>
        </p:nvSpPr>
        <p:spPr>
          <a:xfrm>
            <a:off x="10630134" y="6376924"/>
            <a:ext cx="1449016" cy="278264"/>
          </a:xfrm>
          <a:prstGeom prst="rect">
            <a:avLst/>
          </a:prstGeom>
        </p:spPr>
        <p:txBody>
          <a:bodyPr/>
          <a:lstStyle>
            <a:lvl1pPr marL="0" indent="0">
              <a:buNone/>
              <a:defRPr sz="1200">
                <a:solidFill>
                  <a:schemeClr val="bg1"/>
                </a:solidFill>
                <a:latin typeface="Avenir Next LT Pro" panose="020B0504020202020204" pitchFamily="34" charset="0"/>
              </a:defRPr>
            </a:lvl1pPr>
          </a:lstStyle>
          <a:p>
            <a:pPr lvl="0"/>
            <a:endParaRPr lang="en-US"/>
          </a:p>
        </p:txBody>
      </p:sp>
      <p:pic>
        <p:nvPicPr>
          <p:cNvPr id="4" name="Picture 3" descr="Qr code&#10;&#10;Description automatically generated">
            <a:extLst>
              <a:ext uri="{FF2B5EF4-FFF2-40B4-BE49-F238E27FC236}">
                <a16:creationId xmlns:a16="http://schemas.microsoft.com/office/drawing/2014/main" id="{6ED536B8-CFDC-43D2-B2AD-89A1F89A49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54752" y="2123008"/>
            <a:ext cx="3232750" cy="4024773"/>
          </a:xfrm>
          <a:prstGeom prst="rect">
            <a:avLst/>
          </a:prstGeom>
        </p:spPr>
      </p:pic>
      <p:sp>
        <p:nvSpPr>
          <p:cNvPr id="6" name="TextBox 5">
            <a:extLst>
              <a:ext uri="{FF2B5EF4-FFF2-40B4-BE49-F238E27FC236}">
                <a16:creationId xmlns:a16="http://schemas.microsoft.com/office/drawing/2014/main" id="{848EC21B-5BEB-4C24-88D7-5B9025DA0B54}"/>
              </a:ext>
            </a:extLst>
          </p:cNvPr>
          <p:cNvSpPr txBox="1"/>
          <p:nvPr userDrawn="1"/>
        </p:nvSpPr>
        <p:spPr>
          <a:xfrm>
            <a:off x="1963851" y="1030384"/>
            <a:ext cx="8414552" cy="7017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rgbClr val="55BE93"/>
                </a:solidFill>
                <a:effectLst/>
                <a:uLnTx/>
                <a:uFillTx/>
                <a:latin typeface="Avenir Next LT Pro" panose="020B0504020202020204" pitchFamily="34" charset="0"/>
                <a:ea typeface="+mn-ea"/>
                <a:cs typeface="+mn-cs"/>
              </a:rPr>
              <a:t>Please share your feedback! </a:t>
            </a:r>
          </a:p>
        </p:txBody>
      </p:sp>
    </p:spTree>
    <p:extLst>
      <p:ext uri="{BB962C8B-B14F-4D97-AF65-F5344CB8AC3E}">
        <p14:creationId xmlns:p14="http://schemas.microsoft.com/office/powerpoint/2010/main" val="796547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19524D"/>
        </a:solidFill>
        <a:effectLst/>
      </p:bgPr>
    </p:bg>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256ABE41-E55F-4448-AE44-306BD5A78E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52389"/>
            <a:ext cx="1500292" cy="705611"/>
          </a:xfrm>
          <a:prstGeom prst="rect">
            <a:avLst/>
          </a:prstGeom>
        </p:spPr>
      </p:pic>
      <p:cxnSp>
        <p:nvCxnSpPr>
          <p:cNvPr id="7" name="Straight Connector 6">
            <a:extLst>
              <a:ext uri="{FF2B5EF4-FFF2-40B4-BE49-F238E27FC236}">
                <a16:creationId xmlns:a16="http://schemas.microsoft.com/office/drawing/2014/main" id="{72FF49A5-B6EE-4CF7-97B9-7308AF6947EF}"/>
              </a:ext>
            </a:extLst>
          </p:cNvPr>
          <p:cNvCxnSpPr/>
          <p:nvPr userDrawn="1"/>
        </p:nvCxnSpPr>
        <p:spPr>
          <a:xfrm>
            <a:off x="0" y="559293"/>
            <a:ext cx="121920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8" name="AutoShape 4">
            <a:extLst>
              <a:ext uri="{FF2B5EF4-FFF2-40B4-BE49-F238E27FC236}">
                <a16:creationId xmlns:a16="http://schemas.microsoft.com/office/drawing/2014/main" id="{1B7F4581-3139-4AEC-9FAA-73AB69AB7E1F}"/>
              </a:ext>
            </a:extLst>
          </p:cNvPr>
          <p:cNvSpPr/>
          <p:nvPr userDrawn="1"/>
        </p:nvSpPr>
        <p:spPr>
          <a:xfrm rot="-5400000">
            <a:off x="586786" y="-59254"/>
            <a:ext cx="63520" cy="1237093"/>
          </a:xfrm>
          <a:prstGeom prst="rect">
            <a:avLst/>
          </a:prstGeom>
          <a:solidFill>
            <a:srgbClr val="55BE93"/>
          </a:solidFill>
        </p:spPr>
      </p:sp>
      <p:sp>
        <p:nvSpPr>
          <p:cNvPr id="10" name="Text Placeholder 13">
            <a:extLst>
              <a:ext uri="{FF2B5EF4-FFF2-40B4-BE49-F238E27FC236}">
                <a16:creationId xmlns:a16="http://schemas.microsoft.com/office/drawing/2014/main" id="{56AD21D3-D3D9-411B-8C87-8C5BA040D2B7}"/>
              </a:ext>
            </a:extLst>
          </p:cNvPr>
          <p:cNvSpPr>
            <a:spLocks noGrp="1"/>
          </p:cNvSpPr>
          <p:nvPr>
            <p:ph type="body" sz="quarter" idx="11"/>
          </p:nvPr>
        </p:nvSpPr>
        <p:spPr>
          <a:xfrm>
            <a:off x="10630134" y="6376924"/>
            <a:ext cx="1449016" cy="278264"/>
          </a:xfrm>
          <a:prstGeom prst="rect">
            <a:avLst/>
          </a:prstGeom>
        </p:spPr>
        <p:txBody>
          <a:bodyPr/>
          <a:lstStyle>
            <a:lvl1pPr marL="0" indent="0">
              <a:buNone/>
              <a:defRPr sz="1200">
                <a:solidFill>
                  <a:schemeClr val="bg1"/>
                </a:solidFill>
                <a:latin typeface="Avenir Next LT Pro" panose="020B0504020202020204" pitchFamily="34" charset="0"/>
              </a:defRPr>
            </a:lvl1pPr>
          </a:lstStyle>
          <a:p>
            <a:pPr lvl="0"/>
            <a:endParaRPr lang="en-US"/>
          </a:p>
        </p:txBody>
      </p:sp>
    </p:spTree>
    <p:extLst>
      <p:ext uri="{BB962C8B-B14F-4D97-AF65-F5344CB8AC3E}">
        <p14:creationId xmlns:p14="http://schemas.microsoft.com/office/powerpoint/2010/main" val="14771905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rgbClr val="19524D"/>
        </a:solidFill>
        <a:effectLst/>
      </p:bgPr>
    </p:bg>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256ABE41-E55F-4448-AE44-306BD5A78E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52389"/>
            <a:ext cx="1500292" cy="705611"/>
          </a:xfrm>
          <a:prstGeom prst="rect">
            <a:avLst/>
          </a:prstGeom>
        </p:spPr>
      </p:pic>
      <p:sp>
        <p:nvSpPr>
          <p:cNvPr id="9" name="Oval 8">
            <a:extLst>
              <a:ext uri="{FF2B5EF4-FFF2-40B4-BE49-F238E27FC236}">
                <a16:creationId xmlns:a16="http://schemas.microsoft.com/office/drawing/2014/main" id="{9ACDA52C-9779-4D3F-85BC-84216E717409}"/>
              </a:ext>
            </a:extLst>
          </p:cNvPr>
          <p:cNvSpPr/>
          <p:nvPr userDrawn="1"/>
        </p:nvSpPr>
        <p:spPr>
          <a:xfrm>
            <a:off x="1205023" y="287582"/>
            <a:ext cx="9781954" cy="62865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C5C16FD7-7EBF-4F01-9232-4BDAC6C53108}"/>
              </a:ext>
            </a:extLst>
          </p:cNvPr>
          <p:cNvSpPr>
            <a:spLocks noGrp="1"/>
          </p:cNvSpPr>
          <p:nvPr>
            <p:ph type="title" hasCustomPrompt="1"/>
          </p:nvPr>
        </p:nvSpPr>
        <p:spPr>
          <a:xfrm>
            <a:off x="3180630" y="1173930"/>
            <a:ext cx="5830740" cy="1419669"/>
          </a:xfrm>
          <a:prstGeom prst="rect">
            <a:avLst/>
          </a:prstGeom>
        </p:spPr>
        <p:txBody>
          <a:bodyPr>
            <a:noAutofit/>
          </a:bodyPr>
          <a:lstStyle>
            <a:lvl1pPr>
              <a:defRPr sz="4400">
                <a:solidFill>
                  <a:srgbClr val="19524D"/>
                </a:solidFill>
                <a:latin typeface="Avenir Next LT Pro Demi" panose="020B0704020202020204" pitchFamily="34" charset="0"/>
              </a:defRPr>
            </a:lvl1pPr>
          </a:lstStyle>
          <a:p>
            <a:r>
              <a:rPr lang="en-US"/>
              <a:t>CLICK TO EDIT MASTER TITLE STYLE</a:t>
            </a:r>
          </a:p>
        </p:txBody>
      </p:sp>
      <p:sp>
        <p:nvSpPr>
          <p:cNvPr id="11" name="Content Placeholder 3">
            <a:extLst>
              <a:ext uri="{FF2B5EF4-FFF2-40B4-BE49-F238E27FC236}">
                <a16:creationId xmlns:a16="http://schemas.microsoft.com/office/drawing/2014/main" id="{4BCEC86A-2C4A-4A19-8513-9CA44B20C535}"/>
              </a:ext>
            </a:extLst>
          </p:cNvPr>
          <p:cNvSpPr>
            <a:spLocks noGrp="1"/>
          </p:cNvSpPr>
          <p:nvPr>
            <p:ph sz="half" idx="2"/>
          </p:nvPr>
        </p:nvSpPr>
        <p:spPr>
          <a:xfrm>
            <a:off x="3180630" y="2982433"/>
            <a:ext cx="5830740" cy="2669880"/>
          </a:xfrm>
          <a:prstGeom prst="rect">
            <a:avLst/>
          </a:prstGeom>
        </p:spPr>
        <p:txBody>
          <a:bodyPr/>
          <a:lstStyle>
            <a:lvl1pPr marL="0" indent="0">
              <a:buNone/>
              <a:defRPr>
                <a:solidFill>
                  <a:schemeClr val="tx1"/>
                </a:solidFill>
                <a:latin typeface="Avenir Next LT Pro" panose="020B0504020202020204" pitchFamily="34" charset="0"/>
              </a:defRPr>
            </a:lvl1pPr>
            <a:lvl2pPr>
              <a:defRPr>
                <a:latin typeface="Avenir Next LT Pro" panose="020B0504020202020204" pitchFamily="34" charset="0"/>
              </a:defRPr>
            </a:lvl2pPr>
            <a:lvl3pPr>
              <a:defRPr>
                <a:latin typeface="Avenir Next LT Pro" panose="020B0504020202020204" pitchFamily="34" charset="0"/>
              </a:defRPr>
            </a:lvl3pPr>
            <a:lvl4pPr>
              <a:defRPr>
                <a:latin typeface="Avenir Next LT Pro" panose="020B0504020202020204" pitchFamily="34" charset="0"/>
              </a:defRPr>
            </a:lvl4pPr>
            <a:lvl5pPr>
              <a:defRPr>
                <a:latin typeface="Avenir Next LT Pro"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3">
            <a:extLst>
              <a:ext uri="{FF2B5EF4-FFF2-40B4-BE49-F238E27FC236}">
                <a16:creationId xmlns:a16="http://schemas.microsoft.com/office/drawing/2014/main" id="{2DB4DA60-53E6-4BF5-B37E-A5902D08CDA6}"/>
              </a:ext>
            </a:extLst>
          </p:cNvPr>
          <p:cNvSpPr>
            <a:spLocks noGrp="1"/>
          </p:cNvSpPr>
          <p:nvPr>
            <p:ph type="body" sz="quarter" idx="11"/>
          </p:nvPr>
        </p:nvSpPr>
        <p:spPr>
          <a:xfrm>
            <a:off x="10630134" y="6376924"/>
            <a:ext cx="1449016" cy="278264"/>
          </a:xfrm>
          <a:prstGeom prst="rect">
            <a:avLst/>
          </a:prstGeom>
        </p:spPr>
        <p:txBody>
          <a:bodyPr/>
          <a:lstStyle>
            <a:lvl1pPr marL="0" indent="0">
              <a:buNone/>
              <a:defRPr sz="1200">
                <a:solidFill>
                  <a:schemeClr val="bg1"/>
                </a:solidFill>
                <a:latin typeface="Avenir Next LT Pro" panose="020B0504020202020204" pitchFamily="34" charset="0"/>
              </a:defRPr>
            </a:lvl1pPr>
          </a:lstStyle>
          <a:p>
            <a:pPr lvl="0"/>
            <a:endParaRPr lang="en-US"/>
          </a:p>
        </p:txBody>
      </p:sp>
    </p:spTree>
    <p:extLst>
      <p:ext uri="{BB962C8B-B14F-4D97-AF65-F5344CB8AC3E}">
        <p14:creationId xmlns:p14="http://schemas.microsoft.com/office/powerpoint/2010/main" val="24161066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2638D628-2104-4764-BA2A-B657458071D5}"/>
              </a:ext>
            </a:extLst>
          </p:cNvPr>
          <p:cNvSpPr/>
          <p:nvPr userDrawn="1"/>
        </p:nvSpPr>
        <p:spPr>
          <a:xfrm>
            <a:off x="1205023" y="285749"/>
            <a:ext cx="9781954" cy="6286501"/>
          </a:xfrm>
          <a:prstGeom prst="ellipse">
            <a:avLst/>
          </a:prstGeom>
          <a:solidFill>
            <a:srgbClr val="195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Graphical user interface, text&#10;&#10;Description automatically generated">
            <a:extLst>
              <a:ext uri="{FF2B5EF4-FFF2-40B4-BE49-F238E27FC236}">
                <a16:creationId xmlns:a16="http://schemas.microsoft.com/office/drawing/2014/main" id="{E0D75D6E-AC8B-443A-9164-EB4CA4FCA7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76963"/>
            <a:ext cx="1449016" cy="681038"/>
          </a:xfrm>
          <a:prstGeom prst="rect">
            <a:avLst/>
          </a:prstGeom>
        </p:spPr>
      </p:pic>
      <p:sp>
        <p:nvSpPr>
          <p:cNvPr id="10" name="Content Placeholder 3">
            <a:extLst>
              <a:ext uri="{FF2B5EF4-FFF2-40B4-BE49-F238E27FC236}">
                <a16:creationId xmlns:a16="http://schemas.microsoft.com/office/drawing/2014/main" id="{A25CB167-C700-4A84-9C3C-4A9ACB1B6232}"/>
              </a:ext>
            </a:extLst>
          </p:cNvPr>
          <p:cNvSpPr>
            <a:spLocks noGrp="1"/>
          </p:cNvSpPr>
          <p:nvPr>
            <p:ph sz="half" idx="2"/>
          </p:nvPr>
        </p:nvSpPr>
        <p:spPr>
          <a:xfrm>
            <a:off x="3180630" y="2982433"/>
            <a:ext cx="5830740" cy="2669880"/>
          </a:xfrm>
          <a:prstGeom prst="rect">
            <a:avLst/>
          </a:prstGeom>
        </p:spPr>
        <p:txBody>
          <a:bodyPr/>
          <a:lstStyle>
            <a:lvl1pPr marL="0" indent="0">
              <a:buNone/>
              <a:defRPr>
                <a:solidFill>
                  <a:schemeClr val="bg1"/>
                </a:solidFill>
                <a:latin typeface="Avenir Next LT Pro" panose="020B0504020202020204" pitchFamily="34" charset="0"/>
              </a:defRPr>
            </a:lvl1pPr>
            <a:lvl2pPr>
              <a:defRPr>
                <a:solidFill>
                  <a:schemeClr val="bg1"/>
                </a:solidFill>
                <a:latin typeface="Avenir Next LT Pro" panose="020B0504020202020204" pitchFamily="34" charset="0"/>
              </a:defRPr>
            </a:lvl2pPr>
            <a:lvl3pPr>
              <a:defRPr>
                <a:solidFill>
                  <a:schemeClr val="bg1"/>
                </a:solidFill>
                <a:latin typeface="Avenir Next LT Pro" panose="020B0504020202020204" pitchFamily="34" charset="0"/>
              </a:defRPr>
            </a:lvl3pPr>
            <a:lvl4pPr>
              <a:defRPr>
                <a:solidFill>
                  <a:schemeClr val="bg1"/>
                </a:solidFill>
                <a:latin typeface="Avenir Next LT Pro" panose="020B0504020202020204" pitchFamily="34" charset="0"/>
              </a:defRPr>
            </a:lvl4pPr>
            <a:lvl5pPr>
              <a:defRPr>
                <a:solidFill>
                  <a:schemeClr val="bg1"/>
                </a:solidFill>
                <a:latin typeface="Avenir Next LT Pro"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3BEB6414-7366-4B4D-8F96-5012A2D8FEB9}"/>
              </a:ext>
            </a:extLst>
          </p:cNvPr>
          <p:cNvSpPr>
            <a:spLocks noGrp="1"/>
          </p:cNvSpPr>
          <p:nvPr>
            <p:ph type="title" hasCustomPrompt="1"/>
          </p:nvPr>
        </p:nvSpPr>
        <p:spPr>
          <a:xfrm>
            <a:off x="3180630" y="1173930"/>
            <a:ext cx="5830740" cy="1419669"/>
          </a:xfrm>
          <a:prstGeom prst="rect">
            <a:avLst/>
          </a:prstGeom>
        </p:spPr>
        <p:txBody>
          <a:bodyPr>
            <a:noAutofit/>
          </a:bodyPr>
          <a:lstStyle>
            <a:lvl1pPr>
              <a:defRPr sz="4400">
                <a:solidFill>
                  <a:schemeClr val="bg1"/>
                </a:solidFill>
                <a:latin typeface="Avenir Next LT Pro Demi" panose="020B0704020202020204" pitchFamily="34" charset="0"/>
              </a:defRPr>
            </a:lvl1pPr>
          </a:lstStyle>
          <a:p>
            <a:r>
              <a:rPr lang="en-US"/>
              <a:t>CLICK TO EDIT MASTER TITLE STYLE</a:t>
            </a:r>
          </a:p>
        </p:txBody>
      </p:sp>
      <p:sp>
        <p:nvSpPr>
          <p:cNvPr id="14" name="Text Placeholder 13">
            <a:extLst>
              <a:ext uri="{FF2B5EF4-FFF2-40B4-BE49-F238E27FC236}">
                <a16:creationId xmlns:a16="http://schemas.microsoft.com/office/drawing/2014/main" id="{5EEE20DD-49D0-4B86-9354-4C7573889CB9}"/>
              </a:ext>
            </a:extLst>
          </p:cNvPr>
          <p:cNvSpPr>
            <a:spLocks noGrp="1"/>
          </p:cNvSpPr>
          <p:nvPr>
            <p:ph type="body" sz="quarter" idx="11"/>
          </p:nvPr>
        </p:nvSpPr>
        <p:spPr>
          <a:xfrm>
            <a:off x="10630134" y="6376924"/>
            <a:ext cx="1449016" cy="278264"/>
          </a:xfrm>
          <a:prstGeom prst="rect">
            <a:avLst/>
          </a:prstGeom>
        </p:spPr>
        <p:txBody>
          <a:bodyPr/>
          <a:lstStyle>
            <a:lvl1pPr marL="0" indent="0">
              <a:buNone/>
              <a:defRPr sz="1200">
                <a:solidFill>
                  <a:srgbClr val="19524D"/>
                </a:solidFill>
                <a:latin typeface="Avenir Next LT Pro" panose="020B0504020202020204" pitchFamily="34" charset="0"/>
              </a:defRPr>
            </a:lvl1pPr>
          </a:lstStyle>
          <a:p>
            <a:pPr lvl="0"/>
            <a:endParaRPr lang="en-US"/>
          </a:p>
        </p:txBody>
      </p:sp>
    </p:spTree>
    <p:extLst>
      <p:ext uri="{BB962C8B-B14F-4D97-AF65-F5344CB8AC3E}">
        <p14:creationId xmlns:p14="http://schemas.microsoft.com/office/powerpoint/2010/main" val="19098111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JA">
    <p:spTree>
      <p:nvGrpSpPr>
        <p:cNvPr id="1" name=""/>
        <p:cNvGrpSpPr/>
        <p:nvPr/>
      </p:nvGrpSpPr>
      <p:grpSpPr>
        <a:xfrm>
          <a:off x="0" y="0"/>
          <a:ext cx="0" cy="0"/>
          <a:chOff x="0" y="0"/>
          <a:chExt cx="0" cy="0"/>
        </a:xfrm>
      </p:grpSpPr>
      <p:sp>
        <p:nvSpPr>
          <p:cNvPr id="7" name="AutoShape 2">
            <a:extLst>
              <a:ext uri="{FF2B5EF4-FFF2-40B4-BE49-F238E27FC236}">
                <a16:creationId xmlns:a16="http://schemas.microsoft.com/office/drawing/2014/main" id="{1A5D095E-FD1D-4E9C-B13C-CEBB73BF0D43}"/>
              </a:ext>
            </a:extLst>
          </p:cNvPr>
          <p:cNvSpPr/>
          <p:nvPr userDrawn="1"/>
        </p:nvSpPr>
        <p:spPr>
          <a:xfrm>
            <a:off x="0" y="0"/>
            <a:ext cx="12192000" cy="3162925"/>
          </a:xfrm>
          <a:prstGeom prst="rect">
            <a:avLst/>
          </a:prstGeom>
          <a:solidFill>
            <a:srgbClr val="19524D"/>
          </a:solidFill>
        </p:spPr>
        <p:txBody>
          <a:bodyPr/>
          <a:lstStyle/>
          <a:p>
            <a:endParaRPr lang="en-US"/>
          </a:p>
        </p:txBody>
      </p:sp>
      <p:cxnSp>
        <p:nvCxnSpPr>
          <p:cNvPr id="9" name="Straight Connector 8">
            <a:extLst>
              <a:ext uri="{FF2B5EF4-FFF2-40B4-BE49-F238E27FC236}">
                <a16:creationId xmlns:a16="http://schemas.microsoft.com/office/drawing/2014/main" id="{3CD11B42-41DC-459D-844C-85ABAA9E99E5}"/>
              </a:ext>
            </a:extLst>
          </p:cNvPr>
          <p:cNvCxnSpPr/>
          <p:nvPr userDrawn="1"/>
        </p:nvCxnSpPr>
        <p:spPr>
          <a:xfrm>
            <a:off x="0" y="559293"/>
            <a:ext cx="121920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0" name="AutoShape 4">
            <a:extLst>
              <a:ext uri="{FF2B5EF4-FFF2-40B4-BE49-F238E27FC236}">
                <a16:creationId xmlns:a16="http://schemas.microsoft.com/office/drawing/2014/main" id="{14123790-1470-4ADB-97CD-6AAE47415EFD}"/>
              </a:ext>
            </a:extLst>
          </p:cNvPr>
          <p:cNvSpPr/>
          <p:nvPr userDrawn="1"/>
        </p:nvSpPr>
        <p:spPr>
          <a:xfrm rot="-5400000">
            <a:off x="586786" y="-59254"/>
            <a:ext cx="63520" cy="1237093"/>
          </a:xfrm>
          <a:prstGeom prst="rect">
            <a:avLst/>
          </a:prstGeom>
          <a:solidFill>
            <a:srgbClr val="55BE93"/>
          </a:solidFill>
        </p:spPr>
      </p:sp>
      <p:pic>
        <p:nvPicPr>
          <p:cNvPr id="12" name="Picture 11" descr="Graphical user interface, text&#10;&#10;Description automatically generated">
            <a:extLst>
              <a:ext uri="{FF2B5EF4-FFF2-40B4-BE49-F238E27FC236}">
                <a16:creationId xmlns:a16="http://schemas.microsoft.com/office/drawing/2014/main" id="{0BD4D547-479A-4DAA-AAEE-61BF63DB2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07" y="6159161"/>
            <a:ext cx="1449016" cy="681038"/>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5154D03E-9533-43FF-BF78-7C3154F66CF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47437" y="5571694"/>
            <a:ext cx="2697126" cy="1083494"/>
          </a:xfrm>
          <a:prstGeom prst="rect">
            <a:avLst/>
          </a:prstGeom>
        </p:spPr>
      </p:pic>
      <p:sp>
        <p:nvSpPr>
          <p:cNvPr id="5" name="TextBox 4">
            <a:extLst>
              <a:ext uri="{FF2B5EF4-FFF2-40B4-BE49-F238E27FC236}">
                <a16:creationId xmlns:a16="http://schemas.microsoft.com/office/drawing/2014/main" id="{4E3EC863-418F-4EF6-A5E9-E1E2B148B59D}"/>
              </a:ext>
            </a:extLst>
          </p:cNvPr>
          <p:cNvSpPr txBox="1"/>
          <p:nvPr userDrawn="1"/>
        </p:nvSpPr>
        <p:spPr>
          <a:xfrm>
            <a:off x="3714195" y="1339924"/>
            <a:ext cx="4763610" cy="769441"/>
          </a:xfrm>
          <a:prstGeom prst="rect">
            <a:avLst/>
          </a:prstGeom>
          <a:noFill/>
        </p:spPr>
        <p:txBody>
          <a:bodyPr wrap="square" rtlCol="0">
            <a:spAutoFit/>
          </a:bodyPr>
          <a:lstStyle/>
          <a:p>
            <a:r>
              <a:rPr lang="en-US" sz="4400">
                <a:solidFill>
                  <a:schemeClr val="bg1"/>
                </a:solidFill>
                <a:latin typeface="Avenir Next LT Pro Demi" panose="020B0704020202020204" pitchFamily="34" charset="0"/>
              </a:rPr>
              <a:t>First things first…</a:t>
            </a:r>
          </a:p>
        </p:txBody>
      </p:sp>
      <p:sp>
        <p:nvSpPr>
          <p:cNvPr id="6" name="TextBox 5">
            <a:extLst>
              <a:ext uri="{FF2B5EF4-FFF2-40B4-BE49-F238E27FC236}">
                <a16:creationId xmlns:a16="http://schemas.microsoft.com/office/drawing/2014/main" id="{D38B0163-D751-4454-874D-DFF2FB1F7A70}"/>
              </a:ext>
            </a:extLst>
          </p:cNvPr>
          <p:cNvSpPr txBox="1"/>
          <p:nvPr userDrawn="1"/>
        </p:nvSpPr>
        <p:spPr>
          <a:xfrm>
            <a:off x="714401" y="3316500"/>
            <a:ext cx="1076319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0">
                <a:effectLst/>
                <a:latin typeface="Avenir Next LT Pro" panose="020B0504020202020204" pitchFamily="34" charset="0"/>
              </a:rPr>
              <a:t>The opinions, findings, and recommendations expressed in this presentation are those of the authors and do not necessarily represent the positions or policies of the Bureau of Justice Assistance or the Center for Justice Innovation State-Based Adult Drug Court Training and Technical Assistance Program. </a:t>
            </a:r>
            <a:endParaRPr lang="en-US" sz="2400" b="0" i="0">
              <a:effectLst/>
            </a:endParaRPr>
          </a:p>
        </p:txBody>
      </p:sp>
      <p:sp>
        <p:nvSpPr>
          <p:cNvPr id="13" name="Text Placeholder 13">
            <a:extLst>
              <a:ext uri="{FF2B5EF4-FFF2-40B4-BE49-F238E27FC236}">
                <a16:creationId xmlns:a16="http://schemas.microsoft.com/office/drawing/2014/main" id="{36328593-C637-4905-BEBF-66BB3D389227}"/>
              </a:ext>
            </a:extLst>
          </p:cNvPr>
          <p:cNvSpPr>
            <a:spLocks noGrp="1"/>
          </p:cNvSpPr>
          <p:nvPr>
            <p:ph type="body" sz="quarter" idx="11"/>
          </p:nvPr>
        </p:nvSpPr>
        <p:spPr>
          <a:xfrm>
            <a:off x="10630134" y="6376924"/>
            <a:ext cx="1449016" cy="278264"/>
          </a:xfrm>
          <a:prstGeom prst="rect">
            <a:avLst/>
          </a:prstGeom>
        </p:spPr>
        <p:txBody>
          <a:bodyPr/>
          <a:lstStyle>
            <a:lvl1pPr marL="0" indent="0">
              <a:buNone/>
              <a:defRPr sz="1200">
                <a:solidFill>
                  <a:srgbClr val="19524D"/>
                </a:solidFill>
                <a:latin typeface="Avenir Next LT Pro" panose="020B0504020202020204" pitchFamily="34" charset="0"/>
              </a:defRPr>
            </a:lvl1pPr>
          </a:lstStyle>
          <a:p>
            <a:pPr lvl="0"/>
            <a:endParaRPr lang="en-US"/>
          </a:p>
        </p:txBody>
      </p:sp>
    </p:spTree>
    <p:extLst>
      <p:ext uri="{BB962C8B-B14F-4D97-AF65-F5344CB8AC3E}">
        <p14:creationId xmlns:p14="http://schemas.microsoft.com/office/powerpoint/2010/main" val="3132996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AutoShape 2">
            <a:extLst>
              <a:ext uri="{FF2B5EF4-FFF2-40B4-BE49-F238E27FC236}">
                <a16:creationId xmlns:a16="http://schemas.microsoft.com/office/drawing/2014/main" id="{1A5D095E-FD1D-4E9C-B13C-CEBB73BF0D43}"/>
              </a:ext>
            </a:extLst>
          </p:cNvPr>
          <p:cNvSpPr/>
          <p:nvPr/>
        </p:nvSpPr>
        <p:spPr>
          <a:xfrm>
            <a:off x="0" y="0"/>
            <a:ext cx="12192000" cy="3162925"/>
          </a:xfrm>
          <a:prstGeom prst="rect">
            <a:avLst/>
          </a:prstGeom>
          <a:solidFill>
            <a:srgbClr val="19524D"/>
          </a:solidFill>
        </p:spPr>
        <p:txBody>
          <a:bodyPr/>
          <a:lstStyle/>
          <a:p>
            <a:endParaRPr lang="en-US"/>
          </a:p>
        </p:txBody>
      </p:sp>
      <p:sp>
        <p:nvSpPr>
          <p:cNvPr id="2" name="Title 1">
            <a:extLst>
              <a:ext uri="{FF2B5EF4-FFF2-40B4-BE49-F238E27FC236}">
                <a16:creationId xmlns:a16="http://schemas.microsoft.com/office/drawing/2014/main" id="{97CA1147-6EC5-4BF2-942C-D1B342DBB38D}"/>
              </a:ext>
            </a:extLst>
          </p:cNvPr>
          <p:cNvSpPr>
            <a:spLocks noGrp="1"/>
          </p:cNvSpPr>
          <p:nvPr>
            <p:ph type="title" hasCustomPrompt="1"/>
          </p:nvPr>
        </p:nvSpPr>
        <p:spPr>
          <a:xfrm>
            <a:off x="838200" y="744559"/>
            <a:ext cx="6746823" cy="1998641"/>
          </a:xfrm>
          <a:prstGeom prst="rect">
            <a:avLst/>
          </a:prstGeom>
        </p:spPr>
        <p:txBody>
          <a:bodyPr/>
          <a:lstStyle>
            <a:lvl1pPr>
              <a:defRPr>
                <a:solidFill>
                  <a:schemeClr val="bg1"/>
                </a:solidFill>
                <a:latin typeface="Avenir Next LT Pro Demi" panose="020B07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4AA9C2FC-ABB7-4322-9CCA-73D5009AFADA}"/>
              </a:ext>
            </a:extLst>
          </p:cNvPr>
          <p:cNvSpPr>
            <a:spLocks noGrp="1"/>
          </p:cNvSpPr>
          <p:nvPr>
            <p:ph idx="1"/>
          </p:nvPr>
        </p:nvSpPr>
        <p:spPr>
          <a:xfrm>
            <a:off x="838200" y="3528049"/>
            <a:ext cx="6746823" cy="2648913"/>
          </a:xfrm>
          <a:prstGeom prst="rect">
            <a:avLst/>
          </a:prstGeom>
        </p:spPr>
        <p:txBody>
          <a:bodyPr/>
          <a:lstStyle>
            <a:lvl1pPr marL="0" indent="0">
              <a:buNone/>
              <a:defRPr>
                <a:latin typeface="Avenir Next LT Pro" panose="020B0504020202020204" pitchFamily="34" charset="0"/>
              </a:defRPr>
            </a:lvl1pPr>
            <a:lvl2pPr>
              <a:defRPr>
                <a:latin typeface="Avenir Next LT Pro" panose="020B0504020202020204" pitchFamily="34" charset="0"/>
              </a:defRPr>
            </a:lvl2pPr>
            <a:lvl3pPr>
              <a:defRPr>
                <a:latin typeface="Avenir Next LT Pro" panose="020B0504020202020204" pitchFamily="34" charset="0"/>
              </a:defRPr>
            </a:lvl3pPr>
            <a:lvl4pPr>
              <a:defRPr>
                <a:latin typeface="Avenir Next LT Pro" panose="020B0504020202020204" pitchFamily="34" charset="0"/>
              </a:defRPr>
            </a:lvl4pPr>
            <a:lvl5pPr>
              <a:defRPr>
                <a:latin typeface="Avenir Next LT Pro"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3CD11B42-41DC-459D-844C-85ABAA9E99E5}"/>
              </a:ext>
            </a:extLst>
          </p:cNvPr>
          <p:cNvCxnSpPr/>
          <p:nvPr/>
        </p:nvCxnSpPr>
        <p:spPr>
          <a:xfrm>
            <a:off x="0" y="559293"/>
            <a:ext cx="121920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0" name="AutoShape 4">
            <a:extLst>
              <a:ext uri="{FF2B5EF4-FFF2-40B4-BE49-F238E27FC236}">
                <a16:creationId xmlns:a16="http://schemas.microsoft.com/office/drawing/2014/main" id="{14123790-1470-4ADB-97CD-6AAE47415EFD}"/>
              </a:ext>
            </a:extLst>
          </p:cNvPr>
          <p:cNvSpPr/>
          <p:nvPr/>
        </p:nvSpPr>
        <p:spPr>
          <a:xfrm rot="-5400000">
            <a:off x="586786" y="-59254"/>
            <a:ext cx="63520" cy="1237093"/>
          </a:xfrm>
          <a:prstGeom prst="rect">
            <a:avLst/>
          </a:prstGeom>
          <a:solidFill>
            <a:srgbClr val="55BE93"/>
          </a:solidFill>
        </p:spPr>
      </p:sp>
      <p:pic>
        <p:nvPicPr>
          <p:cNvPr id="12" name="Picture 11" descr="Graphical user interface, text&#10;&#10;Description automatically generated">
            <a:extLst>
              <a:ext uri="{FF2B5EF4-FFF2-40B4-BE49-F238E27FC236}">
                <a16:creationId xmlns:a16="http://schemas.microsoft.com/office/drawing/2014/main" id="{0BD4D547-479A-4DAA-AAEE-61BF63DB20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76963"/>
            <a:ext cx="1449016" cy="681038"/>
          </a:xfrm>
          <a:prstGeom prst="rect">
            <a:avLst/>
          </a:prstGeom>
        </p:spPr>
      </p:pic>
      <p:sp>
        <p:nvSpPr>
          <p:cNvPr id="14" name="Text Placeholder 13">
            <a:extLst>
              <a:ext uri="{FF2B5EF4-FFF2-40B4-BE49-F238E27FC236}">
                <a16:creationId xmlns:a16="http://schemas.microsoft.com/office/drawing/2014/main" id="{4BFB7B02-320F-40C2-A3C4-20DB2E8660C8}"/>
              </a:ext>
            </a:extLst>
          </p:cNvPr>
          <p:cNvSpPr>
            <a:spLocks noGrp="1"/>
          </p:cNvSpPr>
          <p:nvPr>
            <p:ph type="body" sz="quarter" idx="11"/>
          </p:nvPr>
        </p:nvSpPr>
        <p:spPr>
          <a:xfrm>
            <a:off x="10630134" y="6376924"/>
            <a:ext cx="1449016" cy="278264"/>
          </a:xfrm>
          <a:prstGeom prst="rect">
            <a:avLst/>
          </a:prstGeom>
        </p:spPr>
        <p:txBody>
          <a:bodyPr/>
          <a:lstStyle>
            <a:lvl1pPr marL="0" indent="0">
              <a:buNone/>
              <a:defRPr sz="1200">
                <a:solidFill>
                  <a:srgbClr val="19524D"/>
                </a:solidFill>
                <a:latin typeface="Avenir Next LT Pro" panose="020B0504020202020204" pitchFamily="34" charset="0"/>
              </a:defRPr>
            </a:lvl1pPr>
          </a:lstStyle>
          <a:p>
            <a:pPr lvl="0"/>
            <a:r>
              <a:rPr lang="en-US"/>
              <a:t>Click to edit Master text styles</a:t>
            </a:r>
          </a:p>
        </p:txBody>
      </p:sp>
      <p:sp>
        <p:nvSpPr>
          <p:cNvPr id="5" name="Picture Placeholder 4">
            <a:extLst>
              <a:ext uri="{FF2B5EF4-FFF2-40B4-BE49-F238E27FC236}">
                <a16:creationId xmlns:a16="http://schemas.microsoft.com/office/drawing/2014/main" id="{86FA3C28-46F8-4884-8F1E-966232298F72}"/>
              </a:ext>
            </a:extLst>
          </p:cNvPr>
          <p:cNvSpPr>
            <a:spLocks noGrp="1"/>
          </p:cNvSpPr>
          <p:nvPr>
            <p:ph type="pic" sz="quarter" idx="12"/>
          </p:nvPr>
        </p:nvSpPr>
        <p:spPr>
          <a:xfrm>
            <a:off x="8397875" y="744538"/>
            <a:ext cx="3524250" cy="5283200"/>
          </a:xfrm>
          <a:prstGeom prst="rect">
            <a:avLst/>
          </a:prstGeom>
        </p:spPr>
        <p:txBody>
          <a:bodyPr/>
          <a:lstStyle/>
          <a:p>
            <a:r>
              <a:rPr lang="en-US"/>
              <a:t>Click icon to add picture</a:t>
            </a:r>
          </a:p>
        </p:txBody>
      </p:sp>
    </p:spTree>
    <p:extLst>
      <p:ext uri="{BB962C8B-B14F-4D97-AF65-F5344CB8AC3E}">
        <p14:creationId xmlns:p14="http://schemas.microsoft.com/office/powerpoint/2010/main" val="364659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he Center">
    <p:bg>
      <p:bgPr>
        <a:solidFill>
          <a:srgbClr val="19524D"/>
        </a:solidFill>
        <a:effectLst/>
      </p:bgPr>
    </p:bg>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256ABE41-E55F-4448-AE44-306BD5A78E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52389"/>
            <a:ext cx="1500292" cy="705611"/>
          </a:xfrm>
          <a:prstGeom prst="rect">
            <a:avLst/>
          </a:prstGeom>
        </p:spPr>
      </p:pic>
      <p:cxnSp>
        <p:nvCxnSpPr>
          <p:cNvPr id="7" name="Straight Connector 6">
            <a:extLst>
              <a:ext uri="{FF2B5EF4-FFF2-40B4-BE49-F238E27FC236}">
                <a16:creationId xmlns:a16="http://schemas.microsoft.com/office/drawing/2014/main" id="{72FF49A5-B6EE-4CF7-97B9-7308AF6947EF}"/>
              </a:ext>
            </a:extLst>
          </p:cNvPr>
          <p:cNvCxnSpPr/>
          <p:nvPr/>
        </p:nvCxnSpPr>
        <p:spPr>
          <a:xfrm>
            <a:off x="0" y="559293"/>
            <a:ext cx="121920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8" name="AutoShape 4">
            <a:extLst>
              <a:ext uri="{FF2B5EF4-FFF2-40B4-BE49-F238E27FC236}">
                <a16:creationId xmlns:a16="http://schemas.microsoft.com/office/drawing/2014/main" id="{1B7F4581-3139-4AEC-9FAA-73AB69AB7E1F}"/>
              </a:ext>
            </a:extLst>
          </p:cNvPr>
          <p:cNvSpPr/>
          <p:nvPr/>
        </p:nvSpPr>
        <p:spPr>
          <a:xfrm rot="-5400000">
            <a:off x="586786" y="-59254"/>
            <a:ext cx="63520" cy="1237093"/>
          </a:xfrm>
          <a:prstGeom prst="rect">
            <a:avLst/>
          </a:prstGeom>
          <a:solidFill>
            <a:srgbClr val="55BE93"/>
          </a:solidFill>
        </p:spPr>
      </p:sp>
      <p:pic>
        <p:nvPicPr>
          <p:cNvPr id="1026" name="Picture 2">
            <a:extLst>
              <a:ext uri="{FF2B5EF4-FFF2-40B4-BE49-F238E27FC236}">
                <a16:creationId xmlns:a16="http://schemas.microsoft.com/office/drawing/2014/main" id="{8C76D6B6-B2A9-43D0-BB3A-39C5AED1B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5023" y="0"/>
            <a:ext cx="4606977" cy="35325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E5FFD5D-D0D2-411E-81F3-5F61365FFB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5543" y="4006419"/>
            <a:ext cx="3516457" cy="28515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FFD1ED0-E1F8-434D-9083-2A44FC3F7BCE}"/>
              </a:ext>
            </a:extLst>
          </p:cNvPr>
          <p:cNvSpPr txBox="1"/>
          <p:nvPr/>
        </p:nvSpPr>
        <p:spPr>
          <a:xfrm>
            <a:off x="474070" y="908225"/>
            <a:ext cx="6755907" cy="677108"/>
          </a:xfrm>
          <a:prstGeom prst="rect">
            <a:avLst/>
          </a:prstGeom>
          <a:noFill/>
        </p:spPr>
        <p:txBody>
          <a:bodyPr wrap="square" rtlCol="0">
            <a:spAutoFit/>
          </a:bodyPr>
          <a:lstStyle/>
          <a:p>
            <a:r>
              <a:rPr lang="en-US" sz="3800">
                <a:solidFill>
                  <a:srgbClr val="55BE93"/>
                </a:solidFill>
                <a:latin typeface="Avenir Next LT Pro Demi" panose="020B0704020202020204" pitchFamily="34" charset="0"/>
              </a:rPr>
              <a:t>Center for Justice Innovation</a:t>
            </a:r>
          </a:p>
        </p:txBody>
      </p:sp>
      <p:sp>
        <p:nvSpPr>
          <p:cNvPr id="4" name="TextBox 3">
            <a:extLst>
              <a:ext uri="{FF2B5EF4-FFF2-40B4-BE49-F238E27FC236}">
                <a16:creationId xmlns:a16="http://schemas.microsoft.com/office/drawing/2014/main" id="{3D8F36F9-87FA-4ED8-A7BE-BED545D23054}"/>
              </a:ext>
            </a:extLst>
          </p:cNvPr>
          <p:cNvSpPr txBox="1"/>
          <p:nvPr/>
        </p:nvSpPr>
        <p:spPr>
          <a:xfrm>
            <a:off x="474070" y="1980581"/>
            <a:ext cx="7583519" cy="4001095"/>
          </a:xfrm>
          <a:prstGeom prst="rect">
            <a:avLst/>
          </a:prstGeom>
          <a:noFill/>
        </p:spPr>
        <p:txBody>
          <a:bodyPr wrap="square" rtlCol="0">
            <a:spAutoFit/>
          </a:bodyPr>
          <a:lstStyle/>
          <a:p>
            <a:pPr lvl="0" algn="l"/>
            <a:r>
              <a:rPr lang="en-US" sz="2000">
                <a:solidFill>
                  <a:schemeClr val="bg1"/>
                </a:solidFill>
                <a:latin typeface="Avenir Next LT Pro" panose="020B0504020202020204" pitchFamily="34" charset="0"/>
              </a:rPr>
              <a:t>Our approach involves collaboration among: </a:t>
            </a:r>
          </a:p>
          <a:p>
            <a:pPr marL="742950" lvl="1" indent="-285750" algn="l">
              <a:buFont typeface="Arial" panose="020B0604020202020204" pitchFamily="34" charset="0"/>
              <a:buChar char="•"/>
            </a:pPr>
            <a:r>
              <a:rPr lang="en-US" sz="2000" b="0">
                <a:solidFill>
                  <a:schemeClr val="bg1"/>
                </a:solidFill>
                <a:latin typeface="Avenir Next LT Pro" panose="020B0504020202020204" pitchFamily="34" charset="0"/>
              </a:rPr>
              <a:t>research and evaluation</a:t>
            </a:r>
          </a:p>
          <a:p>
            <a:pPr marL="742950" lvl="1" indent="-285750" algn="l">
              <a:buFont typeface="Arial" panose="020B0604020202020204" pitchFamily="34" charset="0"/>
              <a:buChar char="•"/>
            </a:pPr>
            <a:r>
              <a:rPr lang="en-US" sz="2000" b="0">
                <a:solidFill>
                  <a:schemeClr val="bg1"/>
                </a:solidFill>
                <a:latin typeface="Avenir Next LT Pro" panose="020B0504020202020204" pitchFamily="34" charset="0"/>
              </a:rPr>
              <a:t>direct-service programming</a:t>
            </a:r>
          </a:p>
          <a:p>
            <a:pPr marL="742950" lvl="1" indent="-285750" algn="l">
              <a:buFont typeface="Arial" panose="020B0604020202020204" pitchFamily="34" charset="0"/>
              <a:buChar char="•"/>
            </a:pPr>
            <a:r>
              <a:rPr lang="en-US" sz="2000" b="0">
                <a:solidFill>
                  <a:schemeClr val="bg1"/>
                </a:solidFill>
                <a:latin typeface="Avenir Next LT Pro" panose="020B0504020202020204" pitchFamily="34" charset="0"/>
              </a:rPr>
              <a:t>training and expert assistance</a:t>
            </a:r>
          </a:p>
          <a:p>
            <a:pPr marL="742950" lvl="1" indent="-285750" algn="l">
              <a:buFont typeface="Arial" panose="020B0604020202020204" pitchFamily="34" charset="0"/>
              <a:buChar char="•"/>
            </a:pPr>
            <a:endParaRPr lang="en-US" sz="2000" b="0">
              <a:solidFill>
                <a:schemeClr val="bg1"/>
              </a:solidFill>
              <a:latin typeface="Avenir Next LT Pro" panose="020B0504020202020204" pitchFamily="34" charset="0"/>
            </a:endParaRPr>
          </a:p>
          <a:p>
            <a:pPr marL="742950" lvl="1" indent="-285750" algn="l">
              <a:buFont typeface="Arial" panose="020B0604020202020204" pitchFamily="34" charset="0"/>
              <a:buChar char="•"/>
            </a:pPr>
            <a:endParaRPr lang="en-US" sz="1600" b="0">
              <a:solidFill>
                <a:schemeClr val="bg1"/>
              </a:solidFill>
              <a:latin typeface="Avenir Next LT Pro" panose="020B0504020202020204" pitchFamily="34" charset="0"/>
            </a:endParaRPr>
          </a:p>
          <a:p>
            <a:pPr lvl="0" algn="l"/>
            <a:r>
              <a:rPr lang="en-US" sz="2000">
                <a:solidFill>
                  <a:schemeClr val="bg1"/>
                </a:solidFill>
                <a:latin typeface="Avenir Next LT Pro" panose="020B0504020202020204" pitchFamily="34" charset="0"/>
              </a:rPr>
              <a:t>The technical assistance (TA) team provides specialized support to multidisciplinary criminal legal stakeholders and organizations. As thought partners, we take time to identify and understand stakeholders’ needs and address those needs with targeted training or specialized assistance from appropriate experts in the field. </a:t>
            </a:r>
            <a:endParaRPr lang="en-US" sz="2400"/>
          </a:p>
          <a:p>
            <a:pPr algn="just"/>
            <a:endParaRPr lang="en-US"/>
          </a:p>
        </p:txBody>
      </p:sp>
      <p:sp>
        <p:nvSpPr>
          <p:cNvPr id="14" name="Text Placeholder 13">
            <a:extLst>
              <a:ext uri="{FF2B5EF4-FFF2-40B4-BE49-F238E27FC236}">
                <a16:creationId xmlns:a16="http://schemas.microsoft.com/office/drawing/2014/main" id="{B2DBB729-EA78-499D-9B9F-42F61A8720F5}"/>
              </a:ext>
            </a:extLst>
          </p:cNvPr>
          <p:cNvSpPr>
            <a:spLocks noGrp="1"/>
          </p:cNvSpPr>
          <p:nvPr>
            <p:ph type="body" sz="quarter" idx="11"/>
          </p:nvPr>
        </p:nvSpPr>
        <p:spPr>
          <a:xfrm>
            <a:off x="7229977" y="6376924"/>
            <a:ext cx="1449016" cy="278264"/>
          </a:xfrm>
          <a:prstGeom prst="rect">
            <a:avLst/>
          </a:prstGeom>
        </p:spPr>
        <p:txBody>
          <a:bodyPr/>
          <a:lstStyle>
            <a:lvl1pPr marL="0" indent="0">
              <a:buNone/>
              <a:defRPr sz="1200">
                <a:solidFill>
                  <a:schemeClr val="bg1"/>
                </a:solidFill>
                <a:latin typeface="Avenir Next LT Pro" panose="020B05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036187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p:bg>
      <p:bgPr>
        <a:solidFill>
          <a:srgbClr val="19524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45D2A-CA6D-425B-8B85-0CB4396DBCB9}"/>
              </a:ext>
            </a:extLst>
          </p:cNvPr>
          <p:cNvSpPr>
            <a:spLocks noGrp="1"/>
          </p:cNvSpPr>
          <p:nvPr>
            <p:ph type="title" hasCustomPrompt="1"/>
          </p:nvPr>
        </p:nvSpPr>
        <p:spPr>
          <a:xfrm>
            <a:off x="908050" y="1155701"/>
            <a:ext cx="10515600" cy="2852737"/>
          </a:xfrm>
          <a:prstGeom prst="rect">
            <a:avLst/>
          </a:prstGeom>
        </p:spPr>
        <p:txBody>
          <a:bodyPr anchor="b"/>
          <a:lstStyle>
            <a:lvl1pPr algn="ctr">
              <a:defRPr sz="6000">
                <a:solidFill>
                  <a:schemeClr val="bg1"/>
                </a:solidFill>
                <a:latin typeface="Avenir Next LT Pro Demi" panose="020B07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A5338F52-D576-4EF9-960E-F8E5C91EFC9C}"/>
              </a:ext>
            </a:extLst>
          </p:cNvPr>
          <p:cNvSpPr>
            <a:spLocks noGrp="1"/>
          </p:cNvSpPr>
          <p:nvPr>
            <p:ph type="body" idx="1" hasCustomPrompt="1"/>
          </p:nvPr>
        </p:nvSpPr>
        <p:spPr>
          <a:xfrm>
            <a:off x="908050" y="4008438"/>
            <a:ext cx="10515600" cy="1500187"/>
          </a:xfrm>
          <a:prstGeom prst="rect">
            <a:avLst/>
          </a:prstGeom>
        </p:spPr>
        <p:txBody>
          <a:bodyPr/>
          <a:lstStyle>
            <a:lvl1pPr marL="0" indent="0" algn="ctr">
              <a:buNone/>
              <a:defRPr sz="2400">
                <a:solidFill>
                  <a:srgbClr val="55BE93"/>
                </a:solidFill>
                <a:latin typeface="Avenir Next LT Pro Demi" panose="020B07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Do not make smaller than 24pt font size</a:t>
            </a:r>
          </a:p>
        </p:txBody>
      </p:sp>
      <p:cxnSp>
        <p:nvCxnSpPr>
          <p:cNvPr id="7" name="Straight Connector 6">
            <a:extLst>
              <a:ext uri="{FF2B5EF4-FFF2-40B4-BE49-F238E27FC236}">
                <a16:creationId xmlns:a16="http://schemas.microsoft.com/office/drawing/2014/main" id="{7CD60900-2C4F-4CF6-8BB0-2793F53F8B7F}"/>
              </a:ext>
            </a:extLst>
          </p:cNvPr>
          <p:cNvCxnSpPr/>
          <p:nvPr/>
        </p:nvCxnSpPr>
        <p:spPr>
          <a:xfrm>
            <a:off x="0" y="559293"/>
            <a:ext cx="121920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8" name="AutoShape 4">
            <a:extLst>
              <a:ext uri="{FF2B5EF4-FFF2-40B4-BE49-F238E27FC236}">
                <a16:creationId xmlns:a16="http://schemas.microsoft.com/office/drawing/2014/main" id="{E7B0F469-E108-474A-83D0-8F525B86A78A}"/>
              </a:ext>
            </a:extLst>
          </p:cNvPr>
          <p:cNvSpPr/>
          <p:nvPr/>
        </p:nvSpPr>
        <p:spPr>
          <a:xfrm rot="-5400000">
            <a:off x="586786" y="-59254"/>
            <a:ext cx="63520" cy="1237093"/>
          </a:xfrm>
          <a:prstGeom prst="rect">
            <a:avLst/>
          </a:prstGeom>
          <a:solidFill>
            <a:srgbClr val="55BE93"/>
          </a:solidFill>
        </p:spPr>
      </p:sp>
      <p:pic>
        <p:nvPicPr>
          <p:cNvPr id="9" name="Picture 8" descr="Text&#10;&#10;Description automatically generated">
            <a:extLst>
              <a:ext uri="{FF2B5EF4-FFF2-40B4-BE49-F238E27FC236}">
                <a16:creationId xmlns:a16="http://schemas.microsoft.com/office/drawing/2014/main" id="{ABCE8AA7-BC1A-4BAA-8E6C-570B2159FE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52389"/>
            <a:ext cx="1500292" cy="705611"/>
          </a:xfrm>
          <a:prstGeom prst="rect">
            <a:avLst/>
          </a:prstGeom>
        </p:spPr>
      </p:pic>
      <p:sp>
        <p:nvSpPr>
          <p:cNvPr id="12" name="Text Placeholder 13">
            <a:extLst>
              <a:ext uri="{FF2B5EF4-FFF2-40B4-BE49-F238E27FC236}">
                <a16:creationId xmlns:a16="http://schemas.microsoft.com/office/drawing/2014/main" id="{5D7260AB-E543-49B2-A24C-B590BE69663E}"/>
              </a:ext>
            </a:extLst>
          </p:cNvPr>
          <p:cNvSpPr>
            <a:spLocks noGrp="1"/>
          </p:cNvSpPr>
          <p:nvPr>
            <p:ph type="body" sz="quarter" idx="11"/>
          </p:nvPr>
        </p:nvSpPr>
        <p:spPr>
          <a:xfrm>
            <a:off x="10630134" y="6376924"/>
            <a:ext cx="1449016" cy="278264"/>
          </a:xfrm>
          <a:prstGeom prst="rect">
            <a:avLst/>
          </a:prstGeom>
        </p:spPr>
        <p:txBody>
          <a:bodyPr/>
          <a:lstStyle>
            <a:lvl1pPr marL="0" indent="0">
              <a:buNone/>
              <a:defRPr sz="1200">
                <a:solidFill>
                  <a:schemeClr val="bg1"/>
                </a:solidFill>
                <a:latin typeface="Avenir Next LT Pro" panose="020B05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087295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AutoShape 3">
            <a:extLst>
              <a:ext uri="{FF2B5EF4-FFF2-40B4-BE49-F238E27FC236}">
                <a16:creationId xmlns:a16="http://schemas.microsoft.com/office/drawing/2014/main" id="{EB281E3D-5F2C-4B11-9ED8-4553FB41EED1}"/>
              </a:ext>
            </a:extLst>
          </p:cNvPr>
          <p:cNvSpPr/>
          <p:nvPr/>
        </p:nvSpPr>
        <p:spPr>
          <a:xfrm>
            <a:off x="0" y="0"/>
            <a:ext cx="5724525" cy="6858000"/>
          </a:xfrm>
          <a:prstGeom prst="rect">
            <a:avLst/>
          </a:prstGeom>
          <a:solidFill>
            <a:srgbClr val="19524D"/>
          </a:solidFill>
        </p:spPr>
        <p:txBody>
          <a:bodyPr/>
          <a:lstStyle/>
          <a:p>
            <a:endParaRPr lang="en-US"/>
          </a:p>
        </p:txBody>
      </p:sp>
      <p:sp>
        <p:nvSpPr>
          <p:cNvPr id="2" name="Title 1">
            <a:extLst>
              <a:ext uri="{FF2B5EF4-FFF2-40B4-BE49-F238E27FC236}">
                <a16:creationId xmlns:a16="http://schemas.microsoft.com/office/drawing/2014/main" id="{E31F6B13-748D-4A4A-B4B0-F36BEB4A849C}"/>
              </a:ext>
            </a:extLst>
          </p:cNvPr>
          <p:cNvSpPr>
            <a:spLocks noGrp="1"/>
          </p:cNvSpPr>
          <p:nvPr>
            <p:ph type="title" hasCustomPrompt="1"/>
          </p:nvPr>
        </p:nvSpPr>
        <p:spPr>
          <a:xfrm>
            <a:off x="504824" y="2195512"/>
            <a:ext cx="4714876" cy="2466975"/>
          </a:xfrm>
          <a:prstGeom prst="rect">
            <a:avLst/>
          </a:prstGeom>
        </p:spPr>
        <p:txBody>
          <a:bodyPr>
            <a:noAutofit/>
          </a:bodyPr>
          <a:lstStyle>
            <a:lvl1pPr>
              <a:defRPr sz="4400">
                <a:solidFill>
                  <a:schemeClr val="bg1"/>
                </a:solidFill>
                <a:latin typeface="Avenir Next LT Pro Demi" panose="020B0704020202020204" pitchFamily="34"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49F6047-A421-48CA-818F-64C049FEA251}"/>
              </a:ext>
            </a:extLst>
          </p:cNvPr>
          <p:cNvSpPr>
            <a:spLocks noGrp="1"/>
          </p:cNvSpPr>
          <p:nvPr>
            <p:ph sz="half" idx="2"/>
          </p:nvPr>
        </p:nvSpPr>
        <p:spPr>
          <a:xfrm>
            <a:off x="6172200" y="923925"/>
            <a:ext cx="5181600" cy="5253038"/>
          </a:xfrm>
          <a:prstGeom prst="rect">
            <a:avLst/>
          </a:prstGeom>
        </p:spPr>
        <p:txBody>
          <a:bodyPr/>
          <a:lstStyle>
            <a:lvl1pPr marL="0" indent="0">
              <a:buNone/>
              <a:defRPr>
                <a:solidFill>
                  <a:schemeClr val="tx1"/>
                </a:solidFill>
                <a:latin typeface="Avenir Next LT Pro" panose="020B0504020202020204" pitchFamily="34" charset="0"/>
              </a:defRPr>
            </a:lvl1pPr>
            <a:lvl2pPr>
              <a:defRPr>
                <a:latin typeface="Avenir Next LT Pro" panose="020B0504020202020204" pitchFamily="34" charset="0"/>
              </a:defRPr>
            </a:lvl2pPr>
            <a:lvl3pPr>
              <a:defRPr>
                <a:latin typeface="Avenir Next LT Pro" panose="020B0504020202020204" pitchFamily="34" charset="0"/>
              </a:defRPr>
            </a:lvl3pPr>
            <a:lvl4pPr>
              <a:defRPr>
                <a:latin typeface="Avenir Next LT Pro" panose="020B0504020202020204" pitchFamily="34" charset="0"/>
              </a:defRPr>
            </a:lvl4pPr>
            <a:lvl5pPr>
              <a:defRPr>
                <a:latin typeface="Avenir Next LT Pro"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Text&#10;&#10;Description automatically generated">
            <a:extLst>
              <a:ext uri="{FF2B5EF4-FFF2-40B4-BE49-F238E27FC236}">
                <a16:creationId xmlns:a16="http://schemas.microsoft.com/office/drawing/2014/main" id="{FBE94880-9122-4EE0-8D33-A75D48ACC5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52389"/>
            <a:ext cx="1500292" cy="705611"/>
          </a:xfrm>
          <a:prstGeom prst="rect">
            <a:avLst/>
          </a:prstGeom>
        </p:spPr>
      </p:pic>
      <p:sp>
        <p:nvSpPr>
          <p:cNvPr id="11" name="Text Placeholder 13">
            <a:extLst>
              <a:ext uri="{FF2B5EF4-FFF2-40B4-BE49-F238E27FC236}">
                <a16:creationId xmlns:a16="http://schemas.microsoft.com/office/drawing/2014/main" id="{DEC67FBB-8F35-4D50-A169-D60521B53B60}"/>
              </a:ext>
            </a:extLst>
          </p:cNvPr>
          <p:cNvSpPr>
            <a:spLocks noGrp="1"/>
          </p:cNvSpPr>
          <p:nvPr>
            <p:ph type="body" sz="quarter" idx="11"/>
          </p:nvPr>
        </p:nvSpPr>
        <p:spPr>
          <a:xfrm>
            <a:off x="10630134" y="6376924"/>
            <a:ext cx="1449016" cy="278264"/>
          </a:xfrm>
          <a:prstGeom prst="rect">
            <a:avLst/>
          </a:prstGeom>
        </p:spPr>
        <p:txBody>
          <a:bodyPr/>
          <a:lstStyle>
            <a:lvl1pPr marL="0" indent="0">
              <a:buNone/>
              <a:defRPr sz="1200">
                <a:solidFill>
                  <a:srgbClr val="19524D"/>
                </a:solidFill>
                <a:latin typeface="Avenir Next LT Pro" panose="020B05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297061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1" name="AutoShape 3">
            <a:extLst>
              <a:ext uri="{FF2B5EF4-FFF2-40B4-BE49-F238E27FC236}">
                <a16:creationId xmlns:a16="http://schemas.microsoft.com/office/drawing/2014/main" id="{CAD5F565-108B-4E89-A64F-2A037E4F2860}"/>
              </a:ext>
            </a:extLst>
          </p:cNvPr>
          <p:cNvSpPr/>
          <p:nvPr/>
        </p:nvSpPr>
        <p:spPr>
          <a:xfrm>
            <a:off x="6467476" y="-1"/>
            <a:ext cx="5724525" cy="6858000"/>
          </a:xfrm>
          <a:prstGeom prst="rect">
            <a:avLst/>
          </a:prstGeom>
          <a:solidFill>
            <a:srgbClr val="19524D"/>
          </a:solidFill>
        </p:spPr>
        <p:txBody>
          <a:bodyPr/>
          <a:lstStyle/>
          <a:p>
            <a:endParaRPr lang="en-US"/>
          </a:p>
        </p:txBody>
      </p:sp>
      <p:sp>
        <p:nvSpPr>
          <p:cNvPr id="12" name="Title 1">
            <a:extLst>
              <a:ext uri="{FF2B5EF4-FFF2-40B4-BE49-F238E27FC236}">
                <a16:creationId xmlns:a16="http://schemas.microsoft.com/office/drawing/2014/main" id="{0D7AC17F-16A8-46FA-9814-8E790DB3D879}"/>
              </a:ext>
            </a:extLst>
          </p:cNvPr>
          <p:cNvSpPr>
            <a:spLocks noGrp="1"/>
          </p:cNvSpPr>
          <p:nvPr>
            <p:ph type="title" hasCustomPrompt="1"/>
          </p:nvPr>
        </p:nvSpPr>
        <p:spPr>
          <a:xfrm>
            <a:off x="6972299" y="2195512"/>
            <a:ext cx="4714876" cy="2466975"/>
          </a:xfrm>
          <a:prstGeom prst="rect">
            <a:avLst/>
          </a:prstGeom>
        </p:spPr>
        <p:txBody>
          <a:bodyPr>
            <a:noAutofit/>
          </a:bodyPr>
          <a:lstStyle>
            <a:lvl1pPr>
              <a:defRPr sz="4400">
                <a:solidFill>
                  <a:schemeClr val="bg1"/>
                </a:solidFill>
                <a:latin typeface="Avenir Next LT Pro Demi" panose="020B0704020202020204" pitchFamily="34" charset="0"/>
              </a:defRPr>
            </a:lvl1pPr>
          </a:lstStyle>
          <a:p>
            <a:r>
              <a:rPr lang="en-US"/>
              <a:t>CLICK TO EDIT MASTER TITLE STYLE</a:t>
            </a:r>
          </a:p>
        </p:txBody>
      </p:sp>
      <p:sp>
        <p:nvSpPr>
          <p:cNvPr id="13" name="Content Placeholder 3">
            <a:extLst>
              <a:ext uri="{FF2B5EF4-FFF2-40B4-BE49-F238E27FC236}">
                <a16:creationId xmlns:a16="http://schemas.microsoft.com/office/drawing/2014/main" id="{D001A903-871F-461E-AEA6-3653F5542BA1}"/>
              </a:ext>
            </a:extLst>
          </p:cNvPr>
          <p:cNvSpPr>
            <a:spLocks noGrp="1"/>
          </p:cNvSpPr>
          <p:nvPr>
            <p:ph sz="half" idx="2"/>
          </p:nvPr>
        </p:nvSpPr>
        <p:spPr>
          <a:xfrm>
            <a:off x="542926" y="866775"/>
            <a:ext cx="5181600" cy="5253038"/>
          </a:xfrm>
          <a:prstGeom prst="rect">
            <a:avLst/>
          </a:prstGeom>
        </p:spPr>
        <p:txBody>
          <a:bodyPr/>
          <a:lstStyle>
            <a:lvl1pPr marL="0" indent="0">
              <a:buNone/>
              <a:defRPr>
                <a:solidFill>
                  <a:schemeClr val="tx1"/>
                </a:solidFill>
                <a:latin typeface="Avenir Next LT Pro" panose="020B0504020202020204" pitchFamily="34" charset="0"/>
              </a:defRPr>
            </a:lvl1pPr>
            <a:lvl2pPr>
              <a:defRPr>
                <a:latin typeface="Avenir Next LT Pro" panose="020B0504020202020204" pitchFamily="34" charset="0"/>
              </a:defRPr>
            </a:lvl2pPr>
            <a:lvl3pPr>
              <a:defRPr>
                <a:latin typeface="Avenir Next LT Pro" panose="020B0504020202020204" pitchFamily="34" charset="0"/>
              </a:defRPr>
            </a:lvl3pPr>
            <a:lvl4pPr>
              <a:defRPr>
                <a:latin typeface="Avenir Next LT Pro" panose="020B0504020202020204" pitchFamily="34" charset="0"/>
              </a:defRPr>
            </a:lvl4pPr>
            <a:lvl5pPr>
              <a:defRPr>
                <a:latin typeface="Avenir Next LT Pro"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descr="Graphical user interface, text&#10;&#10;Description automatically generated">
            <a:extLst>
              <a:ext uri="{FF2B5EF4-FFF2-40B4-BE49-F238E27FC236}">
                <a16:creationId xmlns:a16="http://schemas.microsoft.com/office/drawing/2014/main" id="{753C389D-B72B-4D70-9A90-E8ED938C80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76963"/>
            <a:ext cx="1449016" cy="681038"/>
          </a:xfrm>
          <a:prstGeom prst="rect">
            <a:avLst/>
          </a:prstGeom>
        </p:spPr>
      </p:pic>
      <p:sp>
        <p:nvSpPr>
          <p:cNvPr id="8" name="Text Placeholder 13">
            <a:extLst>
              <a:ext uri="{FF2B5EF4-FFF2-40B4-BE49-F238E27FC236}">
                <a16:creationId xmlns:a16="http://schemas.microsoft.com/office/drawing/2014/main" id="{5C9802FC-0FB3-47A3-9D3A-39FFB849A79D}"/>
              </a:ext>
            </a:extLst>
          </p:cNvPr>
          <p:cNvSpPr>
            <a:spLocks noGrp="1"/>
          </p:cNvSpPr>
          <p:nvPr>
            <p:ph type="body" sz="quarter" idx="11"/>
          </p:nvPr>
        </p:nvSpPr>
        <p:spPr>
          <a:xfrm>
            <a:off x="10630134" y="6376924"/>
            <a:ext cx="1449016" cy="278264"/>
          </a:xfrm>
          <a:prstGeom prst="rect">
            <a:avLst/>
          </a:prstGeom>
        </p:spPr>
        <p:txBody>
          <a:bodyPr/>
          <a:lstStyle>
            <a:lvl1pPr marL="0" indent="0">
              <a:buNone/>
              <a:defRPr sz="1200">
                <a:solidFill>
                  <a:schemeClr val="bg1"/>
                </a:solidFill>
                <a:latin typeface="Avenir Next LT Pro" panose="020B05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795497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AutoShape 2">
            <a:extLst>
              <a:ext uri="{FF2B5EF4-FFF2-40B4-BE49-F238E27FC236}">
                <a16:creationId xmlns:a16="http://schemas.microsoft.com/office/drawing/2014/main" id="{1A5D095E-FD1D-4E9C-B13C-CEBB73BF0D43}"/>
              </a:ext>
            </a:extLst>
          </p:cNvPr>
          <p:cNvSpPr/>
          <p:nvPr/>
        </p:nvSpPr>
        <p:spPr>
          <a:xfrm>
            <a:off x="0" y="0"/>
            <a:ext cx="12192000" cy="3162925"/>
          </a:xfrm>
          <a:prstGeom prst="rect">
            <a:avLst/>
          </a:prstGeom>
          <a:solidFill>
            <a:srgbClr val="19524D"/>
          </a:solidFill>
        </p:spPr>
        <p:txBody>
          <a:bodyPr/>
          <a:lstStyle/>
          <a:p>
            <a:endParaRPr lang="en-US"/>
          </a:p>
        </p:txBody>
      </p:sp>
      <p:sp>
        <p:nvSpPr>
          <p:cNvPr id="2" name="Title 1">
            <a:extLst>
              <a:ext uri="{FF2B5EF4-FFF2-40B4-BE49-F238E27FC236}">
                <a16:creationId xmlns:a16="http://schemas.microsoft.com/office/drawing/2014/main" id="{97CA1147-6EC5-4BF2-942C-D1B342DBB38D}"/>
              </a:ext>
            </a:extLst>
          </p:cNvPr>
          <p:cNvSpPr>
            <a:spLocks noGrp="1"/>
          </p:cNvSpPr>
          <p:nvPr>
            <p:ph type="title" hasCustomPrompt="1"/>
          </p:nvPr>
        </p:nvSpPr>
        <p:spPr>
          <a:xfrm>
            <a:off x="838200" y="744559"/>
            <a:ext cx="10439400" cy="1998641"/>
          </a:xfrm>
          <a:prstGeom prst="rect">
            <a:avLst/>
          </a:prstGeom>
        </p:spPr>
        <p:txBody>
          <a:bodyPr/>
          <a:lstStyle>
            <a:lvl1pPr>
              <a:defRPr>
                <a:solidFill>
                  <a:schemeClr val="bg1"/>
                </a:solidFill>
                <a:latin typeface="Avenir Next LT Pro Demi" panose="020B07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4AA9C2FC-ABB7-4322-9CCA-73D5009AFADA}"/>
              </a:ext>
            </a:extLst>
          </p:cNvPr>
          <p:cNvSpPr>
            <a:spLocks noGrp="1"/>
          </p:cNvSpPr>
          <p:nvPr>
            <p:ph idx="1"/>
          </p:nvPr>
        </p:nvSpPr>
        <p:spPr>
          <a:xfrm>
            <a:off x="838200" y="3528049"/>
            <a:ext cx="10439400" cy="2648913"/>
          </a:xfrm>
          <a:prstGeom prst="rect">
            <a:avLst/>
          </a:prstGeom>
        </p:spPr>
        <p:txBody>
          <a:bodyPr/>
          <a:lstStyle>
            <a:lvl1pPr marL="0" indent="0">
              <a:buNone/>
              <a:defRPr>
                <a:latin typeface="Avenir Next LT Pro" panose="020B0504020202020204" pitchFamily="34" charset="0"/>
              </a:defRPr>
            </a:lvl1pPr>
            <a:lvl2pPr>
              <a:defRPr>
                <a:latin typeface="Avenir Next LT Pro" panose="020B0504020202020204" pitchFamily="34" charset="0"/>
              </a:defRPr>
            </a:lvl2pPr>
            <a:lvl3pPr>
              <a:defRPr>
                <a:latin typeface="Avenir Next LT Pro" panose="020B0504020202020204" pitchFamily="34" charset="0"/>
              </a:defRPr>
            </a:lvl3pPr>
            <a:lvl4pPr>
              <a:defRPr>
                <a:latin typeface="Avenir Next LT Pro" panose="020B0504020202020204" pitchFamily="34" charset="0"/>
              </a:defRPr>
            </a:lvl4pPr>
            <a:lvl5pPr>
              <a:defRPr>
                <a:latin typeface="Avenir Next LT Pro"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3CD11B42-41DC-459D-844C-85ABAA9E99E5}"/>
              </a:ext>
            </a:extLst>
          </p:cNvPr>
          <p:cNvCxnSpPr/>
          <p:nvPr/>
        </p:nvCxnSpPr>
        <p:spPr>
          <a:xfrm>
            <a:off x="0" y="559293"/>
            <a:ext cx="121920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0" name="AutoShape 4">
            <a:extLst>
              <a:ext uri="{FF2B5EF4-FFF2-40B4-BE49-F238E27FC236}">
                <a16:creationId xmlns:a16="http://schemas.microsoft.com/office/drawing/2014/main" id="{14123790-1470-4ADB-97CD-6AAE47415EFD}"/>
              </a:ext>
            </a:extLst>
          </p:cNvPr>
          <p:cNvSpPr/>
          <p:nvPr/>
        </p:nvSpPr>
        <p:spPr>
          <a:xfrm rot="-5400000">
            <a:off x="586786" y="-59254"/>
            <a:ext cx="63520" cy="1237093"/>
          </a:xfrm>
          <a:prstGeom prst="rect">
            <a:avLst/>
          </a:prstGeom>
          <a:solidFill>
            <a:srgbClr val="55BE93"/>
          </a:solidFill>
        </p:spPr>
      </p:sp>
      <p:pic>
        <p:nvPicPr>
          <p:cNvPr id="12" name="Picture 11" descr="Graphical user interface, text&#10;&#10;Description automatically generated">
            <a:extLst>
              <a:ext uri="{FF2B5EF4-FFF2-40B4-BE49-F238E27FC236}">
                <a16:creationId xmlns:a16="http://schemas.microsoft.com/office/drawing/2014/main" id="{0BD4D547-479A-4DAA-AAEE-61BF63DB20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76963"/>
            <a:ext cx="1449016" cy="681038"/>
          </a:xfrm>
          <a:prstGeom prst="rect">
            <a:avLst/>
          </a:prstGeom>
        </p:spPr>
      </p:pic>
      <p:sp>
        <p:nvSpPr>
          <p:cNvPr id="13" name="Text Placeholder 13">
            <a:extLst>
              <a:ext uri="{FF2B5EF4-FFF2-40B4-BE49-F238E27FC236}">
                <a16:creationId xmlns:a16="http://schemas.microsoft.com/office/drawing/2014/main" id="{A43FA32B-CEBE-4710-A04A-AA45DB8B6682}"/>
              </a:ext>
            </a:extLst>
          </p:cNvPr>
          <p:cNvSpPr>
            <a:spLocks noGrp="1"/>
          </p:cNvSpPr>
          <p:nvPr>
            <p:ph type="body" sz="quarter" idx="12"/>
          </p:nvPr>
        </p:nvSpPr>
        <p:spPr>
          <a:xfrm>
            <a:off x="10630134" y="6376924"/>
            <a:ext cx="1449016" cy="278264"/>
          </a:xfrm>
          <a:prstGeom prst="rect">
            <a:avLst/>
          </a:prstGeom>
        </p:spPr>
        <p:txBody>
          <a:bodyPr/>
          <a:lstStyle>
            <a:lvl1pPr marL="0" indent="0">
              <a:buNone/>
              <a:defRPr sz="1200">
                <a:solidFill>
                  <a:srgbClr val="19524D"/>
                </a:solidFill>
                <a:latin typeface="Avenir Next LT Pro" panose="020B05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4045480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18249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97"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153313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hyperlink" Target="https://www.ndci.org/resource/sample-documents/"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2.xml"/><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0C79D-6D86-418D-80D5-3367C6441744}"/>
              </a:ext>
            </a:extLst>
          </p:cNvPr>
          <p:cNvSpPr>
            <a:spLocks noGrp="1"/>
          </p:cNvSpPr>
          <p:nvPr>
            <p:ph type="ctrTitle"/>
          </p:nvPr>
        </p:nvSpPr>
        <p:spPr>
          <a:xfrm>
            <a:off x="-138223" y="2141761"/>
            <a:ext cx="12330223" cy="1755248"/>
          </a:xfrm>
        </p:spPr>
        <p:txBody>
          <a:bodyPr lIns="91440" tIns="45720" rIns="91440" bIns="45720" anchor="ctr">
            <a:normAutofit/>
          </a:bodyPr>
          <a:lstStyle/>
          <a:p>
            <a:pPr algn="ctr"/>
            <a:r>
              <a:rPr lang="en-US" sz="6000" dirty="0">
                <a:latin typeface="Avenir Next LT Pro Demi"/>
              </a:rPr>
              <a:t>Case Management for Justice Professionals</a:t>
            </a:r>
          </a:p>
        </p:txBody>
      </p:sp>
      <p:sp>
        <p:nvSpPr>
          <p:cNvPr id="3" name="Subtitle 2">
            <a:extLst>
              <a:ext uri="{FF2B5EF4-FFF2-40B4-BE49-F238E27FC236}">
                <a16:creationId xmlns:a16="http://schemas.microsoft.com/office/drawing/2014/main" id="{8E448AA3-78E8-471A-B11F-63B8AE5B751E}"/>
              </a:ext>
            </a:extLst>
          </p:cNvPr>
          <p:cNvSpPr>
            <a:spLocks noGrp="1"/>
          </p:cNvSpPr>
          <p:nvPr>
            <p:ph type="subTitle" idx="1"/>
          </p:nvPr>
        </p:nvSpPr>
        <p:spPr>
          <a:xfrm>
            <a:off x="0" y="3941638"/>
            <a:ext cx="12192000" cy="389048"/>
          </a:xfrm>
        </p:spPr>
        <p:txBody>
          <a:bodyPr/>
          <a:lstStyle/>
          <a:p>
            <a:pPr algn="ctr"/>
            <a:r>
              <a:rPr lang="en-US" sz="3200" b="1"/>
              <a:t>How to lead from the front line</a:t>
            </a:r>
          </a:p>
        </p:txBody>
      </p:sp>
      <p:sp>
        <p:nvSpPr>
          <p:cNvPr id="4" name="Text Placeholder 3">
            <a:extLst>
              <a:ext uri="{FF2B5EF4-FFF2-40B4-BE49-F238E27FC236}">
                <a16:creationId xmlns:a16="http://schemas.microsoft.com/office/drawing/2014/main" id="{D2644331-8B48-4B3E-B345-0162CAF5A767}"/>
              </a:ext>
            </a:extLst>
          </p:cNvPr>
          <p:cNvSpPr>
            <a:spLocks noGrp="1"/>
          </p:cNvSpPr>
          <p:nvPr>
            <p:ph type="body" sz="quarter" idx="10"/>
          </p:nvPr>
        </p:nvSpPr>
        <p:spPr>
          <a:xfrm>
            <a:off x="0" y="1368087"/>
            <a:ext cx="12192000" cy="407395"/>
          </a:xfrm>
        </p:spPr>
        <p:txBody>
          <a:bodyPr lIns="91440" tIns="45720" rIns="91440" bIns="45720" anchor="t"/>
          <a:lstStyle/>
          <a:p>
            <a:pPr algn="ctr">
              <a:spcBef>
                <a:spcPts val="0"/>
              </a:spcBef>
            </a:pPr>
            <a:r>
              <a:rPr lang="en-US">
                <a:latin typeface="Avenir Next LT Pro"/>
              </a:rPr>
              <a:t>2023 WACP Coordinator Conference </a:t>
            </a:r>
          </a:p>
        </p:txBody>
      </p:sp>
      <p:sp>
        <p:nvSpPr>
          <p:cNvPr id="6" name="TextBox 5">
            <a:extLst>
              <a:ext uri="{FF2B5EF4-FFF2-40B4-BE49-F238E27FC236}">
                <a16:creationId xmlns:a16="http://schemas.microsoft.com/office/drawing/2014/main" id="{D49ABCF2-281F-947A-8AD5-A9FCDDB8EF75}"/>
              </a:ext>
            </a:extLst>
          </p:cNvPr>
          <p:cNvSpPr txBox="1"/>
          <p:nvPr/>
        </p:nvSpPr>
        <p:spPr>
          <a:xfrm>
            <a:off x="1998564" y="4845973"/>
            <a:ext cx="4097436" cy="1015663"/>
          </a:xfrm>
          <a:prstGeom prst="rect">
            <a:avLst/>
          </a:prstGeom>
          <a:noFill/>
        </p:spPr>
        <p:txBody>
          <a:bodyPr wrap="square" rtlCol="0">
            <a:spAutoFit/>
          </a:bodyPr>
          <a:lstStyle/>
          <a:p>
            <a:r>
              <a:rPr lang="en-US" sz="2000" b="1">
                <a:solidFill>
                  <a:schemeClr val="bg1"/>
                </a:solidFill>
                <a:latin typeface="Avenir Next LT Pro" panose="020B0504020202020204" pitchFamily="34" charset="0"/>
              </a:rPr>
              <a:t>Shawn Rogers</a:t>
            </a:r>
          </a:p>
          <a:p>
            <a:pPr marL="0" marR="0">
              <a:spcBef>
                <a:spcPts val="0"/>
              </a:spcBef>
              <a:spcAft>
                <a:spcPts val="0"/>
              </a:spcAft>
            </a:pPr>
            <a:r>
              <a:rPr lang="en-US" sz="2000">
                <a:solidFill>
                  <a:schemeClr val="bg1"/>
                </a:solidFill>
                <a:effectLst/>
                <a:latin typeface="Avenir Next LT Pro" panose="020B0504020202020204" pitchFamily="34" charset="0"/>
                <a:ea typeface="Times New Roman" panose="02020603050405020304" pitchFamily="18" charset="0"/>
                <a:cs typeface="Times New Roman" panose="02020603050405020304" pitchFamily="18" charset="0"/>
              </a:rPr>
              <a:t>Senior Program Manager</a:t>
            </a:r>
          </a:p>
          <a:p>
            <a:r>
              <a:rPr lang="en-US" sz="2000">
                <a:solidFill>
                  <a:schemeClr val="bg1"/>
                </a:solidFill>
                <a:effectLst/>
                <a:latin typeface="Avenir Next LT Pro" panose="020B0504020202020204" pitchFamily="34" charset="0"/>
                <a:ea typeface="Times New Roman" panose="02020603050405020304" pitchFamily="18" charset="0"/>
              </a:rPr>
              <a:t>Center for Justice Innovation</a:t>
            </a:r>
            <a:endParaRPr lang="en-US" sz="2000">
              <a:solidFill>
                <a:schemeClr val="bg1"/>
              </a:solidFill>
              <a:latin typeface="Avenir Next LT Pro" panose="020B0504020202020204" pitchFamily="34" charset="0"/>
            </a:endParaRPr>
          </a:p>
        </p:txBody>
      </p:sp>
      <p:sp>
        <p:nvSpPr>
          <p:cNvPr id="7" name="TextBox 6">
            <a:extLst>
              <a:ext uri="{FF2B5EF4-FFF2-40B4-BE49-F238E27FC236}">
                <a16:creationId xmlns:a16="http://schemas.microsoft.com/office/drawing/2014/main" id="{DEBDD118-97E5-2026-235F-56A560710F5E}"/>
              </a:ext>
            </a:extLst>
          </p:cNvPr>
          <p:cNvSpPr txBox="1"/>
          <p:nvPr/>
        </p:nvSpPr>
        <p:spPr>
          <a:xfrm>
            <a:off x="7257206" y="4845973"/>
            <a:ext cx="4097436" cy="1015663"/>
          </a:xfrm>
          <a:prstGeom prst="rect">
            <a:avLst/>
          </a:prstGeom>
          <a:noFill/>
        </p:spPr>
        <p:txBody>
          <a:bodyPr wrap="square" rtlCol="0">
            <a:spAutoFit/>
          </a:bodyPr>
          <a:lstStyle/>
          <a:p>
            <a:r>
              <a:rPr lang="en-US" sz="2000" b="1">
                <a:solidFill>
                  <a:schemeClr val="bg1"/>
                </a:solidFill>
                <a:latin typeface="Avenir Next LT Pro" panose="020B0504020202020204" pitchFamily="34" charset="0"/>
              </a:rPr>
              <a:t>Taylor DeClerck</a:t>
            </a:r>
          </a:p>
          <a:p>
            <a:pPr marL="0" marR="0">
              <a:spcBef>
                <a:spcPts val="0"/>
              </a:spcBef>
              <a:spcAft>
                <a:spcPts val="0"/>
              </a:spcAft>
            </a:pPr>
            <a:r>
              <a:rPr lang="en-US" sz="2000">
                <a:solidFill>
                  <a:schemeClr val="bg1"/>
                </a:solidFill>
                <a:effectLst/>
                <a:latin typeface="Avenir Next LT Pro" panose="020B0504020202020204" pitchFamily="34" charset="0"/>
                <a:ea typeface="Times New Roman" panose="02020603050405020304" pitchFamily="18" charset="0"/>
                <a:cs typeface="Times New Roman" panose="02020603050405020304" pitchFamily="18" charset="0"/>
              </a:rPr>
              <a:t>Program Manager </a:t>
            </a:r>
          </a:p>
          <a:p>
            <a:r>
              <a:rPr lang="en-US" sz="2000">
                <a:solidFill>
                  <a:schemeClr val="bg1"/>
                </a:solidFill>
                <a:effectLst/>
                <a:latin typeface="Avenir Next LT Pro" panose="020B0504020202020204" pitchFamily="34" charset="0"/>
                <a:ea typeface="Times New Roman" panose="02020603050405020304" pitchFamily="18" charset="0"/>
              </a:rPr>
              <a:t>Center for Justice Innovation</a:t>
            </a:r>
            <a:endParaRPr lang="en-US" sz="2000">
              <a:solidFill>
                <a:schemeClr val="bg1"/>
              </a:solidFill>
              <a:latin typeface="Avenir Next LT Pro" panose="020B0504020202020204" pitchFamily="34" charset="0"/>
            </a:endParaRPr>
          </a:p>
        </p:txBody>
      </p:sp>
    </p:spTree>
    <p:extLst>
      <p:ext uri="{BB962C8B-B14F-4D97-AF65-F5344CB8AC3E}">
        <p14:creationId xmlns:p14="http://schemas.microsoft.com/office/powerpoint/2010/main" val="3889757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8EF10-1A42-F7F4-33CB-90B537FAA7CE}"/>
              </a:ext>
            </a:extLst>
          </p:cNvPr>
          <p:cNvSpPr>
            <a:spLocks noGrp="1"/>
          </p:cNvSpPr>
          <p:nvPr>
            <p:ph type="title"/>
          </p:nvPr>
        </p:nvSpPr>
        <p:spPr>
          <a:xfrm>
            <a:off x="908050" y="1155701"/>
            <a:ext cx="10515600" cy="3214821"/>
          </a:xfrm>
        </p:spPr>
        <p:txBody>
          <a:bodyPr/>
          <a:lstStyle/>
          <a:p>
            <a:pPr algn="ctr"/>
            <a:r>
              <a:rPr lang="en-US" sz="4800"/>
              <a:t>Use of person-centered and inclusive language may </a:t>
            </a:r>
            <a:r>
              <a:rPr lang="en-US" sz="4800">
                <a:solidFill>
                  <a:srgbClr val="99FF66"/>
                </a:solidFill>
              </a:rPr>
              <a:t>build trust </a:t>
            </a:r>
            <a:r>
              <a:rPr lang="en-US" sz="4800"/>
              <a:t>and </a:t>
            </a:r>
            <a:r>
              <a:rPr lang="en-US" sz="4800">
                <a:solidFill>
                  <a:srgbClr val="99FF66"/>
                </a:solidFill>
              </a:rPr>
              <a:t>strengthen communication</a:t>
            </a:r>
            <a:r>
              <a:rPr lang="en-US" sz="4800"/>
              <a:t> between participants and providers. </a:t>
            </a:r>
          </a:p>
        </p:txBody>
      </p:sp>
      <p:sp>
        <p:nvSpPr>
          <p:cNvPr id="4" name="Text Placeholder 3">
            <a:extLst>
              <a:ext uri="{FF2B5EF4-FFF2-40B4-BE49-F238E27FC236}">
                <a16:creationId xmlns:a16="http://schemas.microsoft.com/office/drawing/2014/main" id="{7D474790-84E0-D72A-2E90-855B110159C4}"/>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002882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E33EC-423E-1503-F3F1-C258EA31C315}"/>
              </a:ext>
            </a:extLst>
          </p:cNvPr>
          <p:cNvSpPr>
            <a:spLocks noGrp="1"/>
          </p:cNvSpPr>
          <p:nvPr>
            <p:ph type="title"/>
          </p:nvPr>
        </p:nvSpPr>
        <p:spPr>
          <a:xfrm>
            <a:off x="0" y="744559"/>
            <a:ext cx="7060674" cy="1998641"/>
          </a:xfrm>
        </p:spPr>
        <p:txBody>
          <a:bodyPr lIns="91440" tIns="45720" rIns="91440" bIns="45720" anchor="t"/>
          <a:lstStyle/>
          <a:p>
            <a:pPr algn="ctr"/>
            <a:r>
              <a:rPr lang="en-US">
                <a:latin typeface="Avenir Next LT Pro Demi"/>
              </a:rPr>
              <a:t>Person-First or Person-Centered Language </a:t>
            </a:r>
            <a:endParaRPr lang="en-US"/>
          </a:p>
        </p:txBody>
      </p:sp>
      <p:sp>
        <p:nvSpPr>
          <p:cNvPr id="3" name="Content Placeholder 2">
            <a:extLst>
              <a:ext uri="{FF2B5EF4-FFF2-40B4-BE49-F238E27FC236}">
                <a16:creationId xmlns:a16="http://schemas.microsoft.com/office/drawing/2014/main" id="{75074E06-2C8A-DD4E-A300-CB07E3330B4A}"/>
              </a:ext>
            </a:extLst>
          </p:cNvPr>
          <p:cNvSpPr>
            <a:spLocks noGrp="1"/>
          </p:cNvSpPr>
          <p:nvPr>
            <p:ph idx="1"/>
          </p:nvPr>
        </p:nvSpPr>
        <p:spPr>
          <a:xfrm>
            <a:off x="0" y="3160060"/>
            <a:ext cx="7060674" cy="2953382"/>
          </a:xfrm>
        </p:spPr>
        <p:txBody>
          <a:bodyPr lIns="91440" tIns="45720" rIns="91440" bIns="45720" anchor="t"/>
          <a:lstStyle/>
          <a:p>
            <a:pPr marL="342900" indent="-342900" algn="ctr">
              <a:buFont typeface="Arial" panose="020B0604020202020204" pitchFamily="34" charset="0"/>
              <a:buChar char="•"/>
            </a:pPr>
            <a:endParaRPr lang="en-US" sz="2400"/>
          </a:p>
          <a:p>
            <a:pPr algn="ctr"/>
            <a:r>
              <a:rPr lang="en-US" sz="3600">
                <a:latin typeface="Avenir Next LT Pro"/>
              </a:rPr>
              <a:t>This language prioritizes the individual over their health condition, disability, or disease. </a:t>
            </a:r>
            <a:endParaRPr lang="en-US" sz="3600"/>
          </a:p>
          <a:p>
            <a:pPr algn="ctr"/>
            <a:endParaRPr lang="en-US" sz="2400"/>
          </a:p>
          <a:p>
            <a:pPr marL="342900" indent="-342900" algn="ctr">
              <a:buFont typeface="Arial" panose="020B0604020202020204" pitchFamily="34" charset="0"/>
              <a:buChar char="•"/>
            </a:pPr>
            <a:endParaRPr lang="en-US" sz="2400"/>
          </a:p>
        </p:txBody>
      </p:sp>
      <p:sp>
        <p:nvSpPr>
          <p:cNvPr id="4" name="Text Placeholder 3">
            <a:extLst>
              <a:ext uri="{FF2B5EF4-FFF2-40B4-BE49-F238E27FC236}">
                <a16:creationId xmlns:a16="http://schemas.microsoft.com/office/drawing/2014/main" id="{42A773E4-DC8F-0270-2456-4C03CB042D43}"/>
              </a:ext>
            </a:extLst>
          </p:cNvPr>
          <p:cNvSpPr>
            <a:spLocks noGrp="1"/>
          </p:cNvSpPr>
          <p:nvPr>
            <p:ph type="body" sz="quarter" idx="12"/>
          </p:nvPr>
        </p:nvSpPr>
        <p:spPr/>
        <p:txBody>
          <a:bodyPr/>
          <a:lstStyle/>
          <a:p>
            <a:endParaRPr lang="en-US"/>
          </a:p>
        </p:txBody>
      </p:sp>
      <p:pic>
        <p:nvPicPr>
          <p:cNvPr id="5" name="Picture 4">
            <a:extLst>
              <a:ext uri="{FF2B5EF4-FFF2-40B4-BE49-F238E27FC236}">
                <a16:creationId xmlns:a16="http://schemas.microsoft.com/office/drawing/2014/main" id="{D601703C-24E6-A811-1484-CB630210E6A3}"/>
              </a:ext>
            </a:extLst>
          </p:cNvPr>
          <p:cNvPicPr>
            <a:picLocks noChangeAspect="1"/>
          </p:cNvPicPr>
          <p:nvPr/>
        </p:nvPicPr>
        <p:blipFill>
          <a:blip r:embed="rId3"/>
          <a:stretch>
            <a:fillRect/>
          </a:stretch>
        </p:blipFill>
        <p:spPr>
          <a:xfrm>
            <a:off x="7060674" y="0"/>
            <a:ext cx="5131326" cy="6858000"/>
          </a:xfrm>
          <a:prstGeom prst="rect">
            <a:avLst/>
          </a:prstGeom>
        </p:spPr>
      </p:pic>
    </p:spTree>
    <p:extLst>
      <p:ext uri="{BB962C8B-B14F-4D97-AF65-F5344CB8AC3E}">
        <p14:creationId xmlns:p14="http://schemas.microsoft.com/office/powerpoint/2010/main" val="24635782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D98A314F-29A6-F17E-FD01-CFF185E31E68}"/>
              </a:ext>
            </a:extLst>
          </p:cNvPr>
          <p:cNvSpPr/>
          <p:nvPr/>
        </p:nvSpPr>
        <p:spPr>
          <a:xfrm>
            <a:off x="7261934" y="718937"/>
            <a:ext cx="3400148" cy="579711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highlight>
                <a:srgbClr val="000000"/>
              </a:highlight>
            </a:endParaRPr>
          </a:p>
        </p:txBody>
      </p:sp>
      <p:sp>
        <p:nvSpPr>
          <p:cNvPr id="3" name="Oval 2">
            <a:extLst>
              <a:ext uri="{FF2B5EF4-FFF2-40B4-BE49-F238E27FC236}">
                <a16:creationId xmlns:a16="http://schemas.microsoft.com/office/drawing/2014/main" id="{E5491A26-C1F5-0B00-BE68-2B8FC79F4A95}"/>
              </a:ext>
            </a:extLst>
          </p:cNvPr>
          <p:cNvSpPr/>
          <p:nvPr/>
        </p:nvSpPr>
        <p:spPr>
          <a:xfrm>
            <a:off x="1751826" y="718937"/>
            <a:ext cx="3400148" cy="5797119"/>
          </a:xfrm>
          <a:prstGeom prst="ellipse">
            <a:avLst/>
          </a:prstGeom>
          <a:solidFill>
            <a:schemeClr val="bg1"/>
          </a:solidFill>
          <a:ln>
            <a:solidFill>
              <a:srgbClr val="1952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venir Next LT Pro" panose="020B0504020202020204" pitchFamily="34" charset="0"/>
              </a:rPr>
              <a:t>Addict</a:t>
            </a:r>
          </a:p>
          <a:p>
            <a:pPr algn="ctr"/>
            <a:r>
              <a:rPr lang="en-US" sz="4000">
                <a:solidFill>
                  <a:schemeClr val="tx1"/>
                </a:solidFill>
                <a:latin typeface="Avenir Next LT Pro" panose="020B0504020202020204" pitchFamily="34" charset="0"/>
              </a:rPr>
              <a:t>Abuser </a:t>
            </a:r>
          </a:p>
        </p:txBody>
      </p:sp>
      <p:sp>
        <p:nvSpPr>
          <p:cNvPr id="5" name="Text Placeholder 1">
            <a:extLst>
              <a:ext uri="{FF2B5EF4-FFF2-40B4-BE49-F238E27FC236}">
                <a16:creationId xmlns:a16="http://schemas.microsoft.com/office/drawing/2014/main" id="{638AF47D-518A-31C4-35E5-74A095E72476}"/>
              </a:ext>
            </a:extLst>
          </p:cNvPr>
          <p:cNvSpPr txBox="1">
            <a:spLocks/>
          </p:cNvSpPr>
          <p:nvPr/>
        </p:nvSpPr>
        <p:spPr>
          <a:xfrm>
            <a:off x="7261934" y="2098641"/>
            <a:ext cx="3178240" cy="1869148"/>
          </a:xfrm>
          <a:prstGeom prst="rect">
            <a:avLst/>
          </a:prstGeom>
          <a:noFill/>
          <a:ln>
            <a:noFill/>
          </a:ln>
        </p:spPr>
        <p:txBody>
          <a:bodyPr spcFirstLastPara="1" wrap="square" lIns="0" tIns="0" rIns="0" bIns="0" anchor="t" anchorCtr="0">
            <a:noAutofit/>
          </a:bodyPr>
          <a:lstStyle>
            <a:lvl1pPr marL="457200" marR="0" lvl="0" indent="-228600" algn="l" defTabSz="914400" rtl="0" eaLnBrk="1" latinLnBrk="0" hangingPunct="1">
              <a:lnSpc>
                <a:spcPct val="100000"/>
              </a:lnSpc>
              <a:spcBef>
                <a:spcPts val="750"/>
              </a:spcBef>
              <a:spcAft>
                <a:spcPts val="0"/>
              </a:spcAft>
              <a:buClr>
                <a:schemeClr val="dk1"/>
              </a:buClr>
              <a:buSzPts val="2100"/>
              <a:buFont typeface="Noto Sans Symbols"/>
              <a:buNone/>
              <a:defRPr sz="2100" b="0" i="0" u="none" strike="noStrike" kern="1200" cap="none">
                <a:solidFill>
                  <a:schemeClr val="dk1"/>
                </a:solidFill>
                <a:latin typeface="Arial"/>
                <a:ea typeface="Arial"/>
                <a:cs typeface="Arial"/>
                <a:sym typeface="Arial"/>
              </a:defRPr>
            </a:lvl1pPr>
            <a:lvl2pPr marL="914400" marR="0" lvl="1" indent="-342900" algn="l" defTabSz="914400" rtl="0" eaLnBrk="1" latinLnBrk="0" hangingPunct="1">
              <a:lnSpc>
                <a:spcPct val="100000"/>
              </a:lnSpc>
              <a:spcBef>
                <a:spcPts val="375"/>
              </a:spcBef>
              <a:spcAft>
                <a:spcPts val="0"/>
              </a:spcAft>
              <a:buClr>
                <a:schemeClr val="dk1"/>
              </a:buClr>
              <a:buSzPts val="1800"/>
              <a:buFont typeface="Noto Sans Symbols"/>
              <a:buChar char="▪"/>
              <a:defRPr sz="1800" b="0" i="0" u="none" strike="noStrike" kern="1200" cap="none">
                <a:solidFill>
                  <a:schemeClr val="dk1"/>
                </a:solidFill>
                <a:latin typeface="Arial"/>
                <a:ea typeface="Arial"/>
                <a:cs typeface="Arial"/>
                <a:sym typeface="Arial"/>
              </a:defRPr>
            </a:lvl2pPr>
            <a:lvl3pPr marL="1371600" marR="0" lvl="2" indent="-323850" algn="l" defTabSz="914400" rtl="0" eaLnBrk="1" latinLnBrk="0" hangingPunct="1">
              <a:lnSpc>
                <a:spcPct val="100000"/>
              </a:lnSpc>
              <a:spcBef>
                <a:spcPts val="375"/>
              </a:spcBef>
              <a:spcAft>
                <a:spcPts val="0"/>
              </a:spcAft>
              <a:buClr>
                <a:schemeClr val="dk1"/>
              </a:buClr>
              <a:buSzPts val="1500"/>
              <a:buFont typeface="Noto Sans Symbols"/>
              <a:buChar char="▪"/>
              <a:defRPr sz="1500" b="0" i="0" u="none" strike="noStrike" kern="1200" cap="none">
                <a:solidFill>
                  <a:schemeClr val="dk1"/>
                </a:solidFill>
                <a:latin typeface="Arial"/>
                <a:ea typeface="Arial"/>
                <a:cs typeface="Arial"/>
                <a:sym typeface="Arial"/>
              </a:defRPr>
            </a:lvl3pPr>
            <a:lvl4pPr marL="1828800" marR="0" lvl="3" indent="-314325" algn="l" defTabSz="914400" rtl="0" eaLnBrk="1" latinLnBrk="0" hangingPunct="1">
              <a:lnSpc>
                <a:spcPct val="100000"/>
              </a:lnSpc>
              <a:spcBef>
                <a:spcPts val="375"/>
              </a:spcBef>
              <a:spcAft>
                <a:spcPts val="0"/>
              </a:spcAft>
              <a:buClr>
                <a:schemeClr val="dk1"/>
              </a:buClr>
              <a:buSzPts val="1350"/>
              <a:buFont typeface="Noto Sans Symbols"/>
              <a:buChar char="▪"/>
              <a:defRPr sz="1350" b="0" i="0" u="none" strike="noStrike" kern="1200" cap="none">
                <a:solidFill>
                  <a:schemeClr val="dk1"/>
                </a:solidFill>
                <a:latin typeface="Arial"/>
                <a:ea typeface="Arial"/>
                <a:cs typeface="Arial"/>
                <a:sym typeface="Arial"/>
              </a:defRPr>
            </a:lvl4pPr>
            <a:lvl5pPr marL="2286000" marR="0" lvl="4" indent="-314325" algn="l" defTabSz="914400" rtl="0" eaLnBrk="1" latinLnBrk="0" hangingPunct="1">
              <a:lnSpc>
                <a:spcPct val="100000"/>
              </a:lnSpc>
              <a:spcBef>
                <a:spcPts val="375"/>
              </a:spcBef>
              <a:spcAft>
                <a:spcPts val="0"/>
              </a:spcAft>
              <a:buClr>
                <a:schemeClr val="dk1"/>
              </a:buClr>
              <a:buSzPts val="1350"/>
              <a:buFont typeface="Noto Sans Symbols"/>
              <a:buChar char="▪"/>
              <a:defRPr sz="1350" b="0" i="0" u="none" strike="noStrike" kern="1200" cap="none">
                <a:solidFill>
                  <a:schemeClr val="dk1"/>
                </a:solidFill>
                <a:latin typeface="Arial"/>
                <a:ea typeface="Arial"/>
                <a:cs typeface="Arial"/>
                <a:sym typeface="Arial"/>
              </a:defRPr>
            </a:lvl5pPr>
            <a:lvl6pPr marL="2743200" marR="0" lvl="5"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6pPr>
            <a:lvl7pPr marL="3200400" marR="0" lvl="6"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7pPr>
            <a:lvl8pPr marL="3657600" marR="0" lvl="7"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8pPr>
            <a:lvl9pPr marL="4114800" marR="0" lvl="8"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9pPr>
          </a:lstStyle>
          <a:p>
            <a:pPr algn="ctr"/>
            <a:r>
              <a:rPr lang="en-US" sz="2800">
                <a:solidFill>
                  <a:schemeClr val="tx1"/>
                </a:solidFill>
                <a:latin typeface="Avenir Next LT Pro" panose="020B0504020202020204" pitchFamily="34" charset="0"/>
              </a:rPr>
              <a:t>	A person with substance use disorder </a:t>
            </a:r>
          </a:p>
          <a:p>
            <a:pPr algn="ctr"/>
            <a:r>
              <a:rPr lang="en-US" sz="2800">
                <a:solidFill>
                  <a:schemeClr val="tx1"/>
                </a:solidFill>
                <a:latin typeface="Avenir Next LT Pro" panose="020B0504020202020204" pitchFamily="34" charset="0"/>
              </a:rPr>
              <a:t>A person with, or suffering from, addiction or substance use disorder</a:t>
            </a:r>
          </a:p>
        </p:txBody>
      </p:sp>
      <p:sp>
        <p:nvSpPr>
          <p:cNvPr id="6" name="Arrow: Right 5">
            <a:extLst>
              <a:ext uri="{FF2B5EF4-FFF2-40B4-BE49-F238E27FC236}">
                <a16:creationId xmlns:a16="http://schemas.microsoft.com/office/drawing/2014/main" id="{98F26E75-3431-391D-53E6-7EF2F59608B7}"/>
              </a:ext>
            </a:extLst>
          </p:cNvPr>
          <p:cNvSpPr/>
          <p:nvPr/>
        </p:nvSpPr>
        <p:spPr>
          <a:xfrm>
            <a:off x="5463078" y="3186684"/>
            <a:ext cx="1576948" cy="781105"/>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D9EAA93-998E-ECF3-A43D-3563155B67D4}"/>
              </a:ext>
            </a:extLst>
          </p:cNvPr>
          <p:cNvSpPr txBox="1"/>
          <p:nvPr/>
        </p:nvSpPr>
        <p:spPr>
          <a:xfrm>
            <a:off x="772402" y="126500"/>
            <a:ext cx="10958300" cy="430887"/>
          </a:xfrm>
          <a:prstGeom prst="rect">
            <a:avLst/>
          </a:prstGeom>
          <a:noFill/>
        </p:spPr>
        <p:txBody>
          <a:bodyPr wrap="square">
            <a:spAutoFit/>
          </a:bodyPr>
          <a:lstStyle/>
          <a:p>
            <a:r>
              <a:rPr lang="en-US" sz="2200">
                <a:solidFill>
                  <a:schemeClr val="bg1"/>
                </a:solidFill>
                <a:latin typeface="Avenir"/>
              </a:rPr>
              <a:t>https://www.recoveryanswers.org/research-post/the-real-stigma-of-substance-use-disorders/</a:t>
            </a:r>
          </a:p>
        </p:txBody>
      </p:sp>
      <p:sp>
        <p:nvSpPr>
          <p:cNvPr id="9" name="Text Placeholder 8">
            <a:extLst>
              <a:ext uri="{FF2B5EF4-FFF2-40B4-BE49-F238E27FC236}">
                <a16:creationId xmlns:a16="http://schemas.microsoft.com/office/drawing/2014/main" id="{77315D60-C818-49B8-93E3-E1EBBF94658C}"/>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750809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73F80-F79F-FC53-53A0-7755A447B122}"/>
              </a:ext>
            </a:extLst>
          </p:cNvPr>
          <p:cNvSpPr>
            <a:spLocks noGrp="1"/>
          </p:cNvSpPr>
          <p:nvPr>
            <p:ph type="title"/>
          </p:nvPr>
        </p:nvSpPr>
        <p:spPr>
          <a:xfrm>
            <a:off x="4898880" y="744559"/>
            <a:ext cx="7293120" cy="1998641"/>
          </a:xfrm>
        </p:spPr>
        <p:txBody>
          <a:bodyPr/>
          <a:lstStyle/>
          <a:p>
            <a:pPr algn="ctr"/>
            <a:r>
              <a:rPr lang="en-US"/>
              <a:t>Strengths-Based Approach </a:t>
            </a:r>
          </a:p>
        </p:txBody>
      </p:sp>
      <p:sp>
        <p:nvSpPr>
          <p:cNvPr id="3" name="Content Placeholder 2">
            <a:extLst>
              <a:ext uri="{FF2B5EF4-FFF2-40B4-BE49-F238E27FC236}">
                <a16:creationId xmlns:a16="http://schemas.microsoft.com/office/drawing/2014/main" id="{E1CF6666-E97C-2550-212E-F7B4C569EEBB}"/>
              </a:ext>
            </a:extLst>
          </p:cNvPr>
          <p:cNvSpPr>
            <a:spLocks noGrp="1"/>
          </p:cNvSpPr>
          <p:nvPr>
            <p:ph idx="1"/>
          </p:nvPr>
        </p:nvSpPr>
        <p:spPr>
          <a:xfrm>
            <a:off x="4898880" y="3939988"/>
            <a:ext cx="7028661" cy="2918012"/>
          </a:xfrm>
        </p:spPr>
        <p:txBody>
          <a:bodyPr/>
          <a:lstStyle/>
          <a:p>
            <a:pPr algn="ctr"/>
            <a:r>
              <a:rPr lang="en-US" sz="3200"/>
              <a:t>Using a strengths-based approach can also serve to reduce stigma and facilitate engagement with participants. </a:t>
            </a:r>
          </a:p>
        </p:txBody>
      </p:sp>
      <p:pic>
        <p:nvPicPr>
          <p:cNvPr id="5" name="Picture 4">
            <a:extLst>
              <a:ext uri="{FF2B5EF4-FFF2-40B4-BE49-F238E27FC236}">
                <a16:creationId xmlns:a16="http://schemas.microsoft.com/office/drawing/2014/main" id="{C88E0D43-AC0B-D48E-0E32-87FF967F8AEA}"/>
              </a:ext>
            </a:extLst>
          </p:cNvPr>
          <p:cNvPicPr>
            <a:picLocks noChangeAspect="1"/>
          </p:cNvPicPr>
          <p:nvPr/>
        </p:nvPicPr>
        <p:blipFill>
          <a:blip r:embed="rId3"/>
          <a:stretch>
            <a:fillRect/>
          </a:stretch>
        </p:blipFill>
        <p:spPr>
          <a:xfrm>
            <a:off x="0" y="0"/>
            <a:ext cx="4898880" cy="6858000"/>
          </a:xfrm>
          <a:prstGeom prst="rect">
            <a:avLst/>
          </a:prstGeom>
        </p:spPr>
      </p:pic>
    </p:spTree>
    <p:extLst>
      <p:ext uri="{BB962C8B-B14F-4D97-AF65-F5344CB8AC3E}">
        <p14:creationId xmlns:p14="http://schemas.microsoft.com/office/powerpoint/2010/main" val="1447112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6BA3A-F019-0162-B26D-10D6A402905B}"/>
              </a:ext>
            </a:extLst>
          </p:cNvPr>
          <p:cNvSpPr>
            <a:spLocks noGrp="1"/>
          </p:cNvSpPr>
          <p:nvPr>
            <p:ph type="title"/>
          </p:nvPr>
        </p:nvSpPr>
        <p:spPr>
          <a:xfrm>
            <a:off x="838200" y="1411310"/>
            <a:ext cx="10439400" cy="1031854"/>
          </a:xfrm>
        </p:spPr>
        <p:txBody>
          <a:bodyPr/>
          <a:lstStyle/>
          <a:p>
            <a:r>
              <a:rPr lang="en-US"/>
              <a:t>Person-Centered Approach for Individualized Justice</a:t>
            </a:r>
          </a:p>
        </p:txBody>
      </p:sp>
      <p:sp>
        <p:nvSpPr>
          <p:cNvPr id="3" name="Content Placeholder 2">
            <a:extLst>
              <a:ext uri="{FF2B5EF4-FFF2-40B4-BE49-F238E27FC236}">
                <a16:creationId xmlns:a16="http://schemas.microsoft.com/office/drawing/2014/main" id="{B2A29306-956E-F417-5804-422DCC9B5FAA}"/>
              </a:ext>
            </a:extLst>
          </p:cNvPr>
          <p:cNvSpPr>
            <a:spLocks noGrp="1"/>
          </p:cNvSpPr>
          <p:nvPr>
            <p:ph idx="1"/>
          </p:nvPr>
        </p:nvSpPr>
        <p:spPr>
          <a:xfrm>
            <a:off x="838200" y="3429000"/>
            <a:ext cx="10439400" cy="2500745"/>
          </a:xfrm>
        </p:spPr>
        <p:txBody>
          <a:bodyPr lIns="91440" tIns="45720" rIns="91440" bIns="45720" anchor="t"/>
          <a:lstStyle/>
          <a:p>
            <a:pPr marL="457200" indent="-457200">
              <a:buFont typeface="Arial" panose="020B0604020202020204" pitchFamily="34" charset="0"/>
              <a:buChar char="•"/>
            </a:pPr>
            <a:r>
              <a:rPr lang="en-US">
                <a:latin typeface="Avenir Next LT Pro"/>
              </a:rPr>
              <a:t>Participants know themselves best</a:t>
            </a:r>
          </a:p>
          <a:p>
            <a:pPr marL="457200" indent="-457200">
              <a:buFont typeface="Arial" panose="020B0604020202020204" pitchFamily="34" charset="0"/>
              <a:buChar char="•"/>
            </a:pPr>
            <a:r>
              <a:rPr lang="en-US">
                <a:latin typeface="Avenir Next LT Pro"/>
              </a:rPr>
              <a:t>Important to incorporate a participant’s perspective and input into their plan</a:t>
            </a:r>
          </a:p>
          <a:p>
            <a:pPr marL="457200" indent="-457200">
              <a:buFont typeface="Arial" panose="020B0604020202020204" pitchFamily="34" charset="0"/>
              <a:buChar char="•"/>
            </a:pPr>
            <a:r>
              <a:rPr lang="en-US">
                <a:latin typeface="Avenir Next LT Pro"/>
              </a:rPr>
              <a:t>Driven by the participant</a:t>
            </a:r>
          </a:p>
          <a:p>
            <a:pPr marL="457200" indent="-457200">
              <a:buFont typeface="Arial" panose="020B0604020202020204" pitchFamily="34" charset="0"/>
              <a:buChar char="•"/>
            </a:pPr>
            <a:r>
              <a:rPr lang="en-US"/>
              <a:t>Link participants to tailored community-based services</a:t>
            </a:r>
          </a:p>
          <a:p>
            <a:endParaRPr lang="en-US"/>
          </a:p>
          <a:p>
            <a:endParaRPr lang="en-US"/>
          </a:p>
          <a:p>
            <a:endParaRPr lang="en-US"/>
          </a:p>
        </p:txBody>
      </p:sp>
    </p:spTree>
    <p:extLst>
      <p:ext uri="{BB962C8B-B14F-4D97-AF65-F5344CB8AC3E}">
        <p14:creationId xmlns:p14="http://schemas.microsoft.com/office/powerpoint/2010/main" val="41232936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8BBABA-BC9F-4D20-AB74-CAA9DADA96DD}"/>
              </a:ext>
            </a:extLst>
          </p:cNvPr>
          <p:cNvSpPr>
            <a:spLocks noGrp="1"/>
          </p:cNvSpPr>
          <p:nvPr>
            <p:ph type="title"/>
          </p:nvPr>
        </p:nvSpPr>
        <p:spPr>
          <a:xfrm>
            <a:off x="838200" y="892154"/>
            <a:ext cx="10439400" cy="852664"/>
          </a:xfrm>
        </p:spPr>
        <p:txBody>
          <a:bodyPr/>
          <a:lstStyle/>
          <a:p>
            <a:r>
              <a:rPr lang="en-US" dirty="0"/>
              <a:t>Therapeutic Alliance</a:t>
            </a:r>
          </a:p>
        </p:txBody>
      </p:sp>
      <p:sp>
        <p:nvSpPr>
          <p:cNvPr id="4" name="Content Placeholder 3">
            <a:extLst>
              <a:ext uri="{FF2B5EF4-FFF2-40B4-BE49-F238E27FC236}">
                <a16:creationId xmlns:a16="http://schemas.microsoft.com/office/drawing/2014/main" id="{FB834E10-E864-4298-A1A5-846646838668}"/>
              </a:ext>
            </a:extLst>
          </p:cNvPr>
          <p:cNvSpPr>
            <a:spLocks noGrp="1"/>
          </p:cNvSpPr>
          <p:nvPr>
            <p:ph idx="1"/>
          </p:nvPr>
        </p:nvSpPr>
        <p:spPr>
          <a:xfrm>
            <a:off x="838200" y="2008301"/>
            <a:ext cx="10439400" cy="3957545"/>
          </a:xfrm>
        </p:spPr>
        <p:txBody>
          <a:bodyPr/>
          <a:lstStyle/>
          <a:p>
            <a:r>
              <a:rPr lang="en-US" dirty="0"/>
              <a:t>Increases client retention, recovery buy-in, longer-term stability</a:t>
            </a:r>
          </a:p>
          <a:p>
            <a:endParaRPr lang="en-US" sz="1000" dirty="0"/>
          </a:p>
          <a:p>
            <a:r>
              <a:rPr lang="en-US" dirty="0"/>
              <a:t>Conducting strength-based assessments:</a:t>
            </a:r>
          </a:p>
          <a:p>
            <a:pPr marL="457200" indent="-457200">
              <a:buFont typeface="Arial" panose="020B0604020202020204" pitchFamily="34" charset="0"/>
              <a:buChar char="•"/>
            </a:pPr>
            <a:r>
              <a:rPr lang="en-US" sz="2200" dirty="0"/>
              <a:t>Friendly conversation, not interrogation</a:t>
            </a:r>
          </a:p>
          <a:p>
            <a:pPr marL="457200" indent="-457200">
              <a:buFont typeface="Arial" panose="020B0604020202020204" pitchFamily="34" charset="0"/>
              <a:buChar char="•"/>
            </a:pPr>
            <a:r>
              <a:rPr lang="en-US" sz="2200" dirty="0"/>
              <a:t>Actively listen to client’s perspectives and experiences and take their ideas seriously</a:t>
            </a:r>
          </a:p>
          <a:p>
            <a:pPr marL="457200" indent="-457200">
              <a:buFont typeface="Arial" panose="020B0604020202020204" pitchFamily="34" charset="0"/>
              <a:buChar char="•"/>
            </a:pPr>
            <a:r>
              <a:rPr lang="en-US" sz="2200" dirty="0"/>
              <a:t>Notice something positive about the person</a:t>
            </a:r>
          </a:p>
          <a:p>
            <a:pPr marL="457200" indent="-457200">
              <a:buFont typeface="Arial" panose="020B0604020202020204" pitchFamily="34" charset="0"/>
              <a:buChar char="•"/>
            </a:pPr>
            <a:r>
              <a:rPr lang="en-US" sz="2200" dirty="0"/>
              <a:t>Ask yourself if you are expecting strengths and not just challenges</a:t>
            </a:r>
          </a:p>
          <a:p>
            <a:pPr marL="457200" indent="-457200">
              <a:buFont typeface="Arial" panose="020B0604020202020204" pitchFamily="34" charset="0"/>
              <a:buChar char="•"/>
            </a:pPr>
            <a:r>
              <a:rPr lang="en-US" sz="2200" dirty="0"/>
              <a:t>Avoid blaming, diagnosing or labeling</a:t>
            </a:r>
          </a:p>
          <a:p>
            <a:endParaRPr lang="en-US" dirty="0"/>
          </a:p>
          <a:p>
            <a:endParaRPr lang="en-US" dirty="0"/>
          </a:p>
        </p:txBody>
      </p:sp>
      <p:sp>
        <p:nvSpPr>
          <p:cNvPr id="5" name="Text Placeholder 4">
            <a:extLst>
              <a:ext uri="{FF2B5EF4-FFF2-40B4-BE49-F238E27FC236}">
                <a16:creationId xmlns:a16="http://schemas.microsoft.com/office/drawing/2014/main" id="{929EE314-3A95-4D1A-931F-E76596D15AD4}"/>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623352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E571ACC-28C5-FB25-3FF5-9F1C0D3A3381}"/>
              </a:ext>
            </a:extLst>
          </p:cNvPr>
          <p:cNvSpPr>
            <a:spLocks noGrp="1"/>
          </p:cNvSpPr>
          <p:nvPr>
            <p:ph type="title"/>
          </p:nvPr>
        </p:nvSpPr>
        <p:spPr>
          <a:xfrm>
            <a:off x="635204" y="329107"/>
            <a:ext cx="4714876" cy="1205779"/>
          </a:xfrm>
        </p:spPr>
        <p:txBody>
          <a:bodyPr/>
          <a:lstStyle/>
          <a:p>
            <a:pPr algn="ctr"/>
            <a:r>
              <a:rPr lang="en-US"/>
              <a:t>Motivational Interviewing</a:t>
            </a:r>
          </a:p>
        </p:txBody>
      </p:sp>
      <p:sp>
        <p:nvSpPr>
          <p:cNvPr id="6" name="Content Placeholder 5">
            <a:extLst>
              <a:ext uri="{FF2B5EF4-FFF2-40B4-BE49-F238E27FC236}">
                <a16:creationId xmlns:a16="http://schemas.microsoft.com/office/drawing/2014/main" id="{F2EF8D09-F334-A2B9-3291-55F4335956E8}"/>
              </a:ext>
            </a:extLst>
          </p:cNvPr>
          <p:cNvSpPr>
            <a:spLocks noGrp="1"/>
          </p:cNvSpPr>
          <p:nvPr>
            <p:ph sz="half" idx="2"/>
          </p:nvPr>
        </p:nvSpPr>
        <p:spPr>
          <a:xfrm>
            <a:off x="379143" y="1894115"/>
            <a:ext cx="5226999" cy="3565440"/>
          </a:xfrm>
        </p:spPr>
        <p:txBody>
          <a:bodyPr/>
          <a:lstStyle/>
          <a:p>
            <a:pPr marL="457200" indent="-457200">
              <a:buFont typeface="Arial" panose="020B0604020202020204" pitchFamily="34" charset="0"/>
              <a:buChar char="•"/>
            </a:pPr>
            <a:r>
              <a:rPr lang="en-US" sz="2500">
                <a:solidFill>
                  <a:schemeClr val="bg1"/>
                </a:solidFill>
              </a:rPr>
              <a:t>Helps mitigate power imbalance</a:t>
            </a:r>
          </a:p>
          <a:p>
            <a:pPr marL="457200" indent="-457200">
              <a:buFont typeface="Arial" panose="020B0604020202020204" pitchFamily="34" charset="0"/>
              <a:buChar char="•"/>
            </a:pPr>
            <a:r>
              <a:rPr lang="en-US" sz="2500">
                <a:solidFill>
                  <a:schemeClr val="bg1"/>
                </a:solidFill>
              </a:rPr>
              <a:t>MI requires slowing down, listening</a:t>
            </a:r>
          </a:p>
          <a:p>
            <a:pPr marL="457200" indent="-457200">
              <a:buFont typeface="Arial" panose="020B0604020202020204" pitchFamily="34" charset="0"/>
              <a:buChar char="•"/>
            </a:pPr>
            <a:r>
              <a:rPr lang="en-US" sz="2500">
                <a:solidFill>
                  <a:schemeClr val="bg1"/>
                </a:solidFill>
              </a:rPr>
              <a:t>Saying motivational things is not MI</a:t>
            </a:r>
          </a:p>
          <a:p>
            <a:pPr marL="457200" indent="-457200">
              <a:buFont typeface="Arial" panose="020B0604020202020204" pitchFamily="34" charset="0"/>
              <a:buChar char="•"/>
            </a:pPr>
            <a:r>
              <a:rPr lang="en-US" sz="2500">
                <a:solidFill>
                  <a:schemeClr val="bg1"/>
                </a:solidFill>
              </a:rPr>
              <a:t>Common misstep: the ‘pep talk’</a:t>
            </a:r>
          </a:p>
          <a:p>
            <a:pPr marL="457200" indent="-457200">
              <a:buFont typeface="Arial" panose="020B0604020202020204" pitchFamily="34" charset="0"/>
              <a:buChar char="•"/>
            </a:pPr>
            <a:r>
              <a:rPr lang="en-US" sz="2500">
                <a:solidFill>
                  <a:schemeClr val="bg1"/>
                </a:solidFill>
              </a:rPr>
              <a:t>MI misuse consequence: clients are compliant, but not invested</a:t>
            </a:r>
          </a:p>
        </p:txBody>
      </p:sp>
      <p:sp>
        <p:nvSpPr>
          <p:cNvPr id="9" name="Text Placeholder 8">
            <a:extLst>
              <a:ext uri="{FF2B5EF4-FFF2-40B4-BE49-F238E27FC236}">
                <a16:creationId xmlns:a16="http://schemas.microsoft.com/office/drawing/2014/main" id="{8CA23D3E-3C6F-32E7-2688-F2FB6800CDAC}"/>
              </a:ext>
            </a:extLst>
          </p:cNvPr>
          <p:cNvSpPr>
            <a:spLocks noGrp="1"/>
          </p:cNvSpPr>
          <p:nvPr>
            <p:ph type="body" sz="quarter" idx="11"/>
          </p:nvPr>
        </p:nvSpPr>
        <p:spPr/>
        <p:txBody>
          <a:bodyPr/>
          <a:lstStyle/>
          <a:p>
            <a:endParaRPr lang="en-US"/>
          </a:p>
        </p:txBody>
      </p:sp>
      <p:pic>
        <p:nvPicPr>
          <p:cNvPr id="8" name="Picture 4" descr="Key Points - The Transtheoretical model">
            <a:extLst>
              <a:ext uri="{FF2B5EF4-FFF2-40B4-BE49-F238E27FC236}">
                <a16:creationId xmlns:a16="http://schemas.microsoft.com/office/drawing/2014/main" id="{0806B0FB-BD6C-BEAA-53E0-EDECBFA22D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3581" y="1108298"/>
            <a:ext cx="5629276" cy="5047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3374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8BBABA-BC9F-4D20-AB74-CAA9DADA96DD}"/>
              </a:ext>
            </a:extLst>
          </p:cNvPr>
          <p:cNvSpPr>
            <a:spLocks noGrp="1"/>
          </p:cNvSpPr>
          <p:nvPr>
            <p:ph type="title"/>
          </p:nvPr>
        </p:nvSpPr>
        <p:spPr>
          <a:xfrm>
            <a:off x="838200" y="635676"/>
            <a:ext cx="10439400" cy="852664"/>
          </a:xfrm>
        </p:spPr>
        <p:txBody>
          <a:bodyPr/>
          <a:lstStyle/>
          <a:p>
            <a:r>
              <a:rPr kumimoji="0" lang="en-US" sz="4400" b="0" i="0" u="none" strike="noStrike" kern="1200" cap="none" spc="0" normalizeH="0" baseline="0" noProof="0" dirty="0">
                <a:ln>
                  <a:noFill/>
                </a:ln>
                <a:solidFill>
                  <a:prstClr val="white"/>
                </a:solidFill>
                <a:effectLst/>
                <a:uLnTx/>
                <a:uFillTx/>
                <a:latin typeface="Avenir Next LT Pro Demi" panose="020B0704020202020204" pitchFamily="34" charset="0"/>
                <a:ea typeface="+mj-ea"/>
                <a:cs typeface="+mj-cs"/>
              </a:rPr>
              <a:t>Example questions to elicit strengths during assessment</a:t>
            </a:r>
            <a:endParaRPr lang="en-US" dirty="0"/>
          </a:p>
        </p:txBody>
      </p:sp>
      <p:sp>
        <p:nvSpPr>
          <p:cNvPr id="4" name="Content Placeholder 3">
            <a:extLst>
              <a:ext uri="{FF2B5EF4-FFF2-40B4-BE49-F238E27FC236}">
                <a16:creationId xmlns:a16="http://schemas.microsoft.com/office/drawing/2014/main" id="{FB834E10-E864-4298-A1A5-846646838668}"/>
              </a:ext>
            </a:extLst>
          </p:cNvPr>
          <p:cNvSpPr>
            <a:spLocks noGrp="1"/>
          </p:cNvSpPr>
          <p:nvPr>
            <p:ph idx="1"/>
          </p:nvPr>
        </p:nvSpPr>
        <p:spPr>
          <a:xfrm>
            <a:off x="838200" y="2097510"/>
            <a:ext cx="10970941" cy="3957545"/>
          </a:xfrm>
        </p:spPr>
        <p:txBody>
          <a:bodyPr/>
          <a:lstStyle/>
          <a:p>
            <a:pPr>
              <a:spcAft>
                <a:spcPts val="600"/>
              </a:spcAft>
            </a:pPr>
            <a:r>
              <a:rPr lang="en-US" sz="2600" b="1" dirty="0">
                <a:latin typeface="Avenir"/>
              </a:rPr>
              <a:t>Resilience</a:t>
            </a:r>
            <a:r>
              <a:rPr lang="en-US" sz="2600" dirty="0">
                <a:latin typeface="Avenir"/>
              </a:rPr>
              <a:t>: How have you managed to overcome/survive the challenges that you have faced? What have you learned about yourself during those times?</a:t>
            </a:r>
          </a:p>
          <a:p>
            <a:pPr>
              <a:spcAft>
                <a:spcPts val="600"/>
              </a:spcAft>
            </a:pPr>
            <a:r>
              <a:rPr lang="en-US" sz="2600" b="1" dirty="0">
                <a:latin typeface="Avenir"/>
              </a:rPr>
              <a:t>Support</a:t>
            </a:r>
            <a:r>
              <a:rPr lang="en-US" sz="2600" dirty="0">
                <a:latin typeface="Avenir"/>
              </a:rPr>
              <a:t>: Who are the people that you can rely on? Who makes you feel understood, supported, or encouraged? </a:t>
            </a:r>
          </a:p>
          <a:p>
            <a:pPr>
              <a:spcAft>
                <a:spcPts val="600"/>
              </a:spcAft>
            </a:pPr>
            <a:r>
              <a:rPr lang="en-US" sz="2600" b="1" dirty="0">
                <a:latin typeface="Avenir"/>
              </a:rPr>
              <a:t>Esteem</a:t>
            </a:r>
            <a:r>
              <a:rPr lang="en-US" sz="2600" dirty="0">
                <a:latin typeface="Avenir"/>
              </a:rPr>
              <a:t>: What do you feel proud of? What positive things do other people say about you?</a:t>
            </a:r>
          </a:p>
          <a:p>
            <a:pPr>
              <a:spcAft>
                <a:spcPts val="600"/>
              </a:spcAft>
            </a:pPr>
            <a:r>
              <a:rPr lang="en-US" sz="2600" b="1" dirty="0">
                <a:latin typeface="Avenir"/>
              </a:rPr>
              <a:t>Perspective</a:t>
            </a:r>
            <a:r>
              <a:rPr lang="en-US" sz="2600" dirty="0">
                <a:latin typeface="Avenir"/>
              </a:rPr>
              <a:t>: What are your ideas about your current situation?</a:t>
            </a:r>
          </a:p>
          <a:p>
            <a:pPr>
              <a:spcAft>
                <a:spcPts val="600"/>
              </a:spcAft>
            </a:pPr>
            <a:r>
              <a:rPr lang="en-US" sz="2600" b="1" dirty="0">
                <a:latin typeface="Avenir"/>
              </a:rPr>
              <a:t>Change</a:t>
            </a:r>
            <a:r>
              <a:rPr lang="en-US" sz="2600" dirty="0">
                <a:latin typeface="Avenir"/>
              </a:rPr>
              <a:t>: What do you think is necessary for things to change? What can you do to make it happen? </a:t>
            </a:r>
          </a:p>
        </p:txBody>
      </p:sp>
      <p:sp>
        <p:nvSpPr>
          <p:cNvPr id="5" name="Text Placeholder 4">
            <a:extLst>
              <a:ext uri="{FF2B5EF4-FFF2-40B4-BE49-F238E27FC236}">
                <a16:creationId xmlns:a16="http://schemas.microsoft.com/office/drawing/2014/main" id="{929EE314-3A95-4D1A-931F-E76596D15AD4}"/>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31868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A12757E-BEA4-9349-9873-1AB3650B4F3D}"/>
              </a:ext>
            </a:extLst>
          </p:cNvPr>
          <p:cNvSpPr txBox="1"/>
          <p:nvPr/>
        </p:nvSpPr>
        <p:spPr>
          <a:xfrm>
            <a:off x="1223905" y="506417"/>
            <a:ext cx="8787984" cy="923073"/>
          </a:xfrm>
          <a:prstGeom prst="rect">
            <a:avLst/>
          </a:prstGeom>
          <a:noFill/>
        </p:spPr>
        <p:txBody>
          <a:bodyPr wrap="square">
            <a:spAutoFit/>
          </a:bodyPr>
          <a:lstStyle/>
          <a:p>
            <a:pPr algn="ctr" defTabSz="609630">
              <a:lnSpc>
                <a:spcPts val="6800"/>
              </a:lnSpc>
              <a:defRPr/>
            </a:pPr>
            <a:r>
              <a:rPr lang="en-US" sz="4800" dirty="0">
                <a:solidFill>
                  <a:srgbClr val="FFFFFF"/>
                </a:solidFill>
                <a:latin typeface="Antonio Bold"/>
              </a:rPr>
              <a:t>I</a:t>
            </a:r>
            <a:r>
              <a:rPr lang="en-US" sz="4800" dirty="0">
                <a:solidFill>
                  <a:srgbClr val="FFFFFF"/>
                </a:solidFill>
                <a:latin typeface="Avenir"/>
              </a:rPr>
              <a:t>NTEGRATED PLANNING</a:t>
            </a:r>
          </a:p>
        </p:txBody>
      </p:sp>
      <p:graphicFrame>
        <p:nvGraphicFramePr>
          <p:cNvPr id="12" name="Diagram 11">
            <a:extLst>
              <a:ext uri="{FF2B5EF4-FFF2-40B4-BE49-F238E27FC236}">
                <a16:creationId xmlns:a16="http://schemas.microsoft.com/office/drawing/2014/main" id="{54F23AB7-2FE5-949C-E175-6998E8A43827}"/>
              </a:ext>
            </a:extLst>
          </p:cNvPr>
          <p:cNvGraphicFramePr/>
          <p:nvPr>
            <p:extLst>
              <p:ext uri="{D42A27DB-BD31-4B8C-83A1-F6EECF244321}">
                <p14:modId xmlns:p14="http://schemas.microsoft.com/office/powerpoint/2010/main" val="422930066"/>
              </p:ext>
            </p:extLst>
          </p:nvPr>
        </p:nvGraphicFramePr>
        <p:xfrm>
          <a:off x="2034915" y="906240"/>
          <a:ext cx="8787983" cy="63858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Content Placeholder 2">
            <a:extLst>
              <a:ext uri="{FF2B5EF4-FFF2-40B4-BE49-F238E27FC236}">
                <a16:creationId xmlns:a16="http://schemas.microsoft.com/office/drawing/2014/main" id="{FE412699-1B96-4575-95AE-9B0A40EEBB2F}"/>
              </a:ext>
            </a:extLst>
          </p:cNvPr>
          <p:cNvSpPr txBox="1">
            <a:spLocks/>
          </p:cNvSpPr>
          <p:nvPr/>
        </p:nvSpPr>
        <p:spPr>
          <a:xfrm>
            <a:off x="178634" y="1572323"/>
            <a:ext cx="3360313" cy="2352906"/>
          </a:xfrm>
          <a:prstGeom prst="rect">
            <a:avLst/>
          </a:prstGeom>
        </p:spPr>
        <p:txBody>
          <a:bodyPr>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09630">
              <a:buFont typeface="Arial" pitchFamily="34" charset="0"/>
              <a:buNone/>
            </a:pPr>
            <a:r>
              <a:rPr lang="en-US" sz="2400" b="1" dirty="0">
                <a:solidFill>
                  <a:srgbClr val="FD6925"/>
                </a:solidFill>
                <a:latin typeface="Glacial Indifference" panose="020B0604020202020204" charset="0"/>
              </a:rPr>
              <a:t>Personal</a:t>
            </a:r>
          </a:p>
          <a:p>
            <a:pPr marL="0" indent="0" defTabSz="609630">
              <a:buFont typeface="Arial" pitchFamily="34" charset="0"/>
              <a:buNone/>
            </a:pPr>
            <a:r>
              <a:rPr lang="en-US" sz="2400" dirty="0">
                <a:solidFill>
                  <a:prstClr val="white"/>
                </a:solidFill>
                <a:latin typeface="Glacial Indifference" panose="020B0604020202020204" charset="0"/>
              </a:rPr>
              <a:t>Human: values, skills, self-esteem, self-knowledge</a:t>
            </a:r>
          </a:p>
          <a:p>
            <a:pPr marL="0" indent="0" defTabSz="609630">
              <a:buFont typeface="Arial" pitchFamily="34" charset="0"/>
              <a:buNone/>
            </a:pPr>
            <a:r>
              <a:rPr lang="en-US" sz="2400" dirty="0">
                <a:solidFill>
                  <a:prstClr val="white"/>
                </a:solidFill>
                <a:latin typeface="Glacial Indifference" panose="020B0604020202020204" charset="0"/>
              </a:rPr>
              <a:t>Physical/financial: income, housing, food stability, mobility, system navigation </a:t>
            </a:r>
          </a:p>
        </p:txBody>
      </p:sp>
      <p:sp>
        <p:nvSpPr>
          <p:cNvPr id="14" name="Content Placeholder 2">
            <a:extLst>
              <a:ext uri="{FF2B5EF4-FFF2-40B4-BE49-F238E27FC236}">
                <a16:creationId xmlns:a16="http://schemas.microsoft.com/office/drawing/2014/main" id="{3B12B355-0A94-7245-5556-5BD9441C9CE3}"/>
              </a:ext>
            </a:extLst>
          </p:cNvPr>
          <p:cNvSpPr txBox="1">
            <a:spLocks/>
          </p:cNvSpPr>
          <p:nvPr/>
        </p:nvSpPr>
        <p:spPr>
          <a:xfrm>
            <a:off x="967468" y="4374478"/>
            <a:ext cx="3360313" cy="1792146"/>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09630">
              <a:spcBef>
                <a:spcPts val="667"/>
              </a:spcBef>
              <a:buNone/>
            </a:pPr>
            <a:r>
              <a:rPr lang="en-US" sz="2600" b="1" dirty="0">
                <a:solidFill>
                  <a:srgbClr val="FD6925"/>
                </a:solidFill>
                <a:latin typeface="Glacial Indifference" panose="020B0604020202020204" charset="0"/>
              </a:rPr>
              <a:t>Cultural &amp; Community</a:t>
            </a:r>
          </a:p>
          <a:p>
            <a:pPr marL="0" indent="0" defTabSz="609630">
              <a:spcBef>
                <a:spcPts val="667"/>
              </a:spcBef>
              <a:buNone/>
            </a:pPr>
            <a:r>
              <a:rPr lang="en-US" sz="2600" dirty="0">
                <a:solidFill>
                  <a:prstClr val="white"/>
                </a:solidFill>
                <a:latin typeface="Glacial Indifference" panose="020B0604020202020204" charset="0"/>
              </a:rPr>
              <a:t>Shared experiences, values, spiritual/religious orientation; </a:t>
            </a:r>
          </a:p>
          <a:p>
            <a:pPr marL="0" indent="0" defTabSz="609630">
              <a:spcBef>
                <a:spcPts val="667"/>
              </a:spcBef>
              <a:buNone/>
            </a:pPr>
            <a:r>
              <a:rPr lang="en-US" sz="2600" dirty="0">
                <a:solidFill>
                  <a:prstClr val="white"/>
                </a:solidFill>
                <a:latin typeface="Glacial Indifference" panose="020B0604020202020204" charset="0"/>
              </a:rPr>
              <a:t>Recovery-oriented services; visible and accessible</a:t>
            </a:r>
          </a:p>
          <a:p>
            <a:pPr marL="0" indent="0" defTabSz="609630">
              <a:spcBef>
                <a:spcPts val="667"/>
              </a:spcBef>
              <a:buNone/>
            </a:pPr>
            <a:endParaRPr lang="en-US" sz="1800">
              <a:solidFill>
                <a:prstClr val="white"/>
              </a:solidFill>
              <a:latin typeface="Glacial Indifference" panose="020B0604020202020204" charset="0"/>
            </a:endParaRPr>
          </a:p>
        </p:txBody>
      </p:sp>
      <p:sp>
        <p:nvSpPr>
          <p:cNvPr id="15" name="Content Placeholder 2">
            <a:extLst>
              <a:ext uri="{FF2B5EF4-FFF2-40B4-BE49-F238E27FC236}">
                <a16:creationId xmlns:a16="http://schemas.microsoft.com/office/drawing/2014/main" id="{DA20FC1C-5A14-BC33-FA13-3A5BCC1FE434}"/>
              </a:ext>
            </a:extLst>
          </p:cNvPr>
          <p:cNvSpPr txBox="1">
            <a:spLocks/>
          </p:cNvSpPr>
          <p:nvPr/>
        </p:nvSpPr>
        <p:spPr>
          <a:xfrm>
            <a:off x="8309054" y="1884236"/>
            <a:ext cx="3581291" cy="1641632"/>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09630">
              <a:spcBef>
                <a:spcPts val="667"/>
              </a:spcBef>
              <a:buNone/>
            </a:pPr>
            <a:r>
              <a:rPr lang="en-US" sz="2600" b="1" dirty="0">
                <a:solidFill>
                  <a:srgbClr val="FD6925"/>
                </a:solidFill>
                <a:latin typeface="Glacial Indifference" panose="020B0604020202020204" charset="0"/>
              </a:rPr>
              <a:t>Social</a:t>
            </a:r>
          </a:p>
          <a:p>
            <a:pPr marL="0" indent="0" defTabSz="609630">
              <a:spcBef>
                <a:spcPts val="667"/>
              </a:spcBef>
              <a:buNone/>
            </a:pPr>
            <a:r>
              <a:rPr lang="en-US" sz="2600" dirty="0">
                <a:solidFill>
                  <a:prstClr val="white"/>
                </a:solidFill>
                <a:latin typeface="Glacial Indifference" panose="020B0604020202020204" charset="0"/>
              </a:rPr>
              <a:t>Family, friends, partners, colleagues</a:t>
            </a:r>
          </a:p>
          <a:p>
            <a:pPr marL="0" indent="0" defTabSz="609630">
              <a:spcBef>
                <a:spcPts val="667"/>
              </a:spcBef>
              <a:buNone/>
            </a:pPr>
            <a:r>
              <a:rPr lang="en-US" sz="2600" dirty="0">
                <a:solidFill>
                  <a:prstClr val="white"/>
                </a:solidFill>
                <a:latin typeface="Glacial Indifference" panose="020B0604020202020204" charset="0"/>
              </a:rPr>
              <a:t>Groups: recovery-oriented; activity or skill/interest-based</a:t>
            </a:r>
          </a:p>
          <a:p>
            <a:pPr marL="0" indent="0" defTabSz="609630">
              <a:spcBef>
                <a:spcPts val="667"/>
              </a:spcBef>
              <a:buNone/>
            </a:pPr>
            <a:endParaRPr lang="en-US" sz="1800">
              <a:solidFill>
                <a:prstClr val="black"/>
              </a:solidFill>
              <a:latin typeface="Glacial Indifference" panose="020B0604020202020204" charset="0"/>
            </a:endParaRPr>
          </a:p>
        </p:txBody>
      </p:sp>
      <p:sp>
        <p:nvSpPr>
          <p:cNvPr id="16" name="Content Placeholder 2">
            <a:extLst>
              <a:ext uri="{FF2B5EF4-FFF2-40B4-BE49-F238E27FC236}">
                <a16:creationId xmlns:a16="http://schemas.microsoft.com/office/drawing/2014/main" id="{8FB7C2DA-D025-1D2C-EB40-A81FA9BB88A5}"/>
              </a:ext>
            </a:extLst>
          </p:cNvPr>
          <p:cNvSpPr txBox="1">
            <a:spLocks/>
          </p:cNvSpPr>
          <p:nvPr/>
        </p:nvSpPr>
        <p:spPr>
          <a:xfrm>
            <a:off x="9251960" y="4069738"/>
            <a:ext cx="3360313" cy="192645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09630">
              <a:spcBef>
                <a:spcPts val="667"/>
              </a:spcBef>
              <a:buNone/>
            </a:pPr>
            <a:r>
              <a:rPr lang="en-US" sz="2400" b="1" dirty="0">
                <a:solidFill>
                  <a:srgbClr val="FD6925"/>
                </a:solidFill>
                <a:latin typeface="Glacial Indifference" panose="020B0604020202020204" charset="0"/>
              </a:rPr>
              <a:t>Well-Being</a:t>
            </a:r>
          </a:p>
          <a:p>
            <a:pPr marL="0" indent="0" defTabSz="609630">
              <a:spcBef>
                <a:spcPts val="667"/>
              </a:spcBef>
              <a:buNone/>
            </a:pPr>
            <a:r>
              <a:rPr lang="en-US" sz="2400" dirty="0">
                <a:solidFill>
                  <a:prstClr val="white"/>
                </a:solidFill>
                <a:latin typeface="Glacial Indifference" panose="020B0604020202020204" charset="0"/>
              </a:rPr>
              <a:t>Hope for the future; happiness; future-orientation</a:t>
            </a:r>
          </a:p>
          <a:p>
            <a:pPr marL="0" indent="0" defTabSz="609630">
              <a:spcBef>
                <a:spcPts val="667"/>
              </a:spcBef>
              <a:buNone/>
            </a:pPr>
            <a:r>
              <a:rPr lang="en-US" sz="2400" dirty="0">
                <a:solidFill>
                  <a:prstClr val="white"/>
                </a:solidFill>
                <a:latin typeface="Glacial Indifference" panose="020B0604020202020204" charset="0"/>
              </a:rPr>
              <a:t>Managed stress, anxiety, MH</a:t>
            </a:r>
          </a:p>
        </p:txBody>
      </p:sp>
    </p:spTree>
    <p:extLst>
      <p:ext uri="{BB962C8B-B14F-4D97-AF65-F5344CB8AC3E}">
        <p14:creationId xmlns:p14="http://schemas.microsoft.com/office/powerpoint/2010/main" val="2559503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A29EB1-99F2-B197-E674-73DE58E37C40}"/>
              </a:ext>
            </a:extLst>
          </p:cNvPr>
          <p:cNvSpPr>
            <a:spLocks noGrp="1"/>
          </p:cNvSpPr>
          <p:nvPr>
            <p:ph type="title"/>
          </p:nvPr>
        </p:nvSpPr>
        <p:spPr/>
        <p:txBody>
          <a:bodyPr anchor="ctr"/>
          <a:lstStyle/>
          <a:p>
            <a:r>
              <a:rPr lang="en-US"/>
              <a:t>Case management must be flexible</a:t>
            </a:r>
          </a:p>
        </p:txBody>
      </p:sp>
      <p:sp>
        <p:nvSpPr>
          <p:cNvPr id="4" name="Content Placeholder 3">
            <a:extLst>
              <a:ext uri="{FF2B5EF4-FFF2-40B4-BE49-F238E27FC236}">
                <a16:creationId xmlns:a16="http://schemas.microsoft.com/office/drawing/2014/main" id="{9067B3FB-F34C-0F29-159B-99649BE9C2AA}"/>
              </a:ext>
            </a:extLst>
          </p:cNvPr>
          <p:cNvSpPr>
            <a:spLocks noGrp="1"/>
          </p:cNvSpPr>
          <p:nvPr>
            <p:ph idx="1"/>
          </p:nvPr>
        </p:nvSpPr>
        <p:spPr/>
        <p:txBody>
          <a:bodyPr/>
          <a:lstStyle/>
          <a:p>
            <a:r>
              <a:rPr lang="en-US"/>
              <a:t>Case management requires an ability to understand the natural course of addiction and recovery, to foresee a problem, to understand the options available to manage it, and to take appropriate action.</a:t>
            </a:r>
          </a:p>
        </p:txBody>
      </p:sp>
      <p:sp>
        <p:nvSpPr>
          <p:cNvPr id="5" name="Text Placeholder 4">
            <a:extLst>
              <a:ext uri="{FF2B5EF4-FFF2-40B4-BE49-F238E27FC236}">
                <a16:creationId xmlns:a16="http://schemas.microsoft.com/office/drawing/2014/main" id="{FC19D3AE-4042-20CB-D75B-5770CA78D235}"/>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169667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7401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8BBABA-BC9F-4D20-AB74-CAA9DADA96DD}"/>
              </a:ext>
            </a:extLst>
          </p:cNvPr>
          <p:cNvSpPr>
            <a:spLocks noGrp="1"/>
          </p:cNvSpPr>
          <p:nvPr>
            <p:ph type="title"/>
          </p:nvPr>
        </p:nvSpPr>
        <p:spPr>
          <a:xfrm>
            <a:off x="838200" y="892154"/>
            <a:ext cx="10439400" cy="852664"/>
          </a:xfrm>
        </p:spPr>
        <p:txBody>
          <a:bodyPr/>
          <a:lstStyle/>
          <a:p>
            <a:r>
              <a:rPr lang="en-US" dirty="0"/>
              <a:t>Culturally Sensitive</a:t>
            </a:r>
          </a:p>
        </p:txBody>
      </p:sp>
      <p:sp>
        <p:nvSpPr>
          <p:cNvPr id="4" name="Content Placeholder 3">
            <a:extLst>
              <a:ext uri="{FF2B5EF4-FFF2-40B4-BE49-F238E27FC236}">
                <a16:creationId xmlns:a16="http://schemas.microsoft.com/office/drawing/2014/main" id="{FB834E10-E864-4298-A1A5-846646838668}"/>
              </a:ext>
            </a:extLst>
          </p:cNvPr>
          <p:cNvSpPr>
            <a:spLocks noGrp="1"/>
          </p:cNvSpPr>
          <p:nvPr>
            <p:ph idx="1"/>
          </p:nvPr>
        </p:nvSpPr>
        <p:spPr>
          <a:xfrm>
            <a:off x="838200" y="2008301"/>
            <a:ext cx="10439400" cy="3957545"/>
          </a:xfrm>
        </p:spPr>
        <p:txBody>
          <a:bodyPr/>
          <a:lstStyle/>
          <a:p>
            <a:pPr marL="457200" indent="-457200">
              <a:buFont typeface="Arial" panose="020B0604020202020204" pitchFamily="34" charset="0"/>
              <a:buChar char="•"/>
            </a:pPr>
            <a:r>
              <a:rPr lang="en-US" sz="2800" b="0" i="0" dirty="0">
                <a:solidFill>
                  <a:srgbClr val="000000"/>
                </a:solidFill>
                <a:effectLst/>
                <a:latin typeface="Avenir Next LT Pro" panose="020B0504020202020204" pitchFamily="34" charset="0"/>
              </a:rPr>
              <a:t>Valuing diversity</a:t>
            </a:r>
          </a:p>
          <a:p>
            <a:pPr marL="457200" indent="-457200">
              <a:buFont typeface="Arial" panose="020B0604020202020204" pitchFamily="34" charset="0"/>
              <a:buChar char="•"/>
            </a:pPr>
            <a:r>
              <a:rPr lang="en-US" sz="2800" dirty="0">
                <a:solidFill>
                  <a:srgbClr val="000000"/>
                </a:solidFill>
                <a:latin typeface="Avenir Next LT Pro" panose="020B0504020202020204" pitchFamily="34" charset="0"/>
              </a:rPr>
              <a:t>M</a:t>
            </a:r>
            <a:r>
              <a:rPr lang="en-US" sz="2800" b="0" i="0" dirty="0">
                <a:solidFill>
                  <a:srgbClr val="000000"/>
                </a:solidFill>
                <a:effectLst/>
                <a:latin typeface="Avenir Next LT Pro" panose="020B0504020202020204" pitchFamily="34" charset="0"/>
              </a:rPr>
              <a:t>aking a cultural self-assessment</a:t>
            </a:r>
            <a:endParaRPr lang="en-US" sz="2800" dirty="0">
              <a:solidFill>
                <a:srgbClr val="000000"/>
              </a:solidFill>
              <a:latin typeface="Avenir Next LT Pro" panose="020B0504020202020204" pitchFamily="34" charset="0"/>
            </a:endParaRPr>
          </a:p>
          <a:p>
            <a:pPr marL="457200" indent="-457200">
              <a:buFont typeface="Arial" panose="020B0604020202020204" pitchFamily="34" charset="0"/>
              <a:buChar char="•"/>
            </a:pPr>
            <a:r>
              <a:rPr lang="en-US" sz="2800" dirty="0">
                <a:solidFill>
                  <a:srgbClr val="000000"/>
                </a:solidFill>
                <a:latin typeface="Avenir Next LT Pro" panose="020B0504020202020204" pitchFamily="34" charset="0"/>
              </a:rPr>
              <a:t>U</a:t>
            </a:r>
            <a:r>
              <a:rPr lang="en-US" sz="2800" b="0" i="0" dirty="0">
                <a:solidFill>
                  <a:srgbClr val="000000"/>
                </a:solidFill>
                <a:effectLst/>
                <a:latin typeface="Avenir Next LT Pro" panose="020B0504020202020204" pitchFamily="34" charset="0"/>
              </a:rPr>
              <a:t>nderstanding the dynamics of cultural interaction</a:t>
            </a:r>
          </a:p>
          <a:p>
            <a:pPr marL="457200" indent="-457200">
              <a:buFont typeface="Arial" panose="020B0604020202020204" pitchFamily="34" charset="0"/>
              <a:buChar char="•"/>
            </a:pPr>
            <a:r>
              <a:rPr lang="en-US" sz="2800" dirty="0">
                <a:solidFill>
                  <a:srgbClr val="000000"/>
                </a:solidFill>
                <a:latin typeface="Avenir Next LT Pro" panose="020B0504020202020204" pitchFamily="34" charset="0"/>
              </a:rPr>
              <a:t>I</a:t>
            </a:r>
            <a:r>
              <a:rPr lang="en-US" sz="2800" b="0" i="0" dirty="0">
                <a:solidFill>
                  <a:srgbClr val="000000"/>
                </a:solidFill>
                <a:effectLst/>
                <a:latin typeface="Avenir Next LT Pro" panose="020B0504020202020204" pitchFamily="34" charset="0"/>
              </a:rPr>
              <a:t>ncorporating cultural knowledge </a:t>
            </a:r>
          </a:p>
          <a:p>
            <a:pPr marL="457200" indent="-457200">
              <a:buFont typeface="Arial" panose="020B0604020202020204" pitchFamily="34" charset="0"/>
              <a:buChar char="•"/>
            </a:pPr>
            <a:r>
              <a:rPr lang="en-US" sz="2800" dirty="0">
                <a:solidFill>
                  <a:srgbClr val="000000"/>
                </a:solidFill>
                <a:latin typeface="Avenir Next LT Pro" panose="020B0504020202020204" pitchFamily="34" charset="0"/>
              </a:rPr>
              <a:t>A</a:t>
            </a:r>
            <a:r>
              <a:rPr lang="en-US" sz="2800" b="0" i="0" dirty="0">
                <a:solidFill>
                  <a:srgbClr val="000000"/>
                </a:solidFill>
                <a:effectLst/>
                <a:latin typeface="Avenir Next LT Pro" panose="020B0504020202020204" pitchFamily="34" charset="0"/>
              </a:rPr>
              <a:t>dapting practices to the diversity present in each setting</a:t>
            </a:r>
            <a:r>
              <a:rPr lang="en-US" sz="2800" dirty="0">
                <a:latin typeface="Avenir Next LT Pro" panose="020B0504020202020204" pitchFamily="34" charset="0"/>
              </a:rPr>
              <a:t> </a:t>
            </a:r>
            <a:endParaRPr lang="en-US" dirty="0"/>
          </a:p>
          <a:p>
            <a:endParaRPr lang="en-US" dirty="0"/>
          </a:p>
        </p:txBody>
      </p:sp>
      <p:sp>
        <p:nvSpPr>
          <p:cNvPr id="5" name="Text Placeholder 4">
            <a:extLst>
              <a:ext uri="{FF2B5EF4-FFF2-40B4-BE49-F238E27FC236}">
                <a16:creationId xmlns:a16="http://schemas.microsoft.com/office/drawing/2014/main" id="{929EE314-3A95-4D1A-931F-E76596D15AD4}"/>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4288019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33192-F0B9-A36D-746D-D19C68AA6A87}"/>
              </a:ext>
            </a:extLst>
          </p:cNvPr>
          <p:cNvSpPr>
            <a:spLocks noGrp="1"/>
          </p:cNvSpPr>
          <p:nvPr>
            <p:ph type="title"/>
          </p:nvPr>
        </p:nvSpPr>
        <p:spPr>
          <a:xfrm>
            <a:off x="637309" y="1155701"/>
            <a:ext cx="10786341" cy="2917535"/>
          </a:xfrm>
        </p:spPr>
        <p:txBody>
          <a:bodyPr/>
          <a:lstStyle/>
          <a:p>
            <a:r>
              <a:rPr lang="en-US"/>
              <a:t>Identify Problem Statement, Goal, Objectives, and Interventions to Create a Plan</a:t>
            </a:r>
          </a:p>
        </p:txBody>
      </p:sp>
    </p:spTree>
    <p:extLst>
      <p:ext uri="{BB962C8B-B14F-4D97-AF65-F5344CB8AC3E}">
        <p14:creationId xmlns:p14="http://schemas.microsoft.com/office/powerpoint/2010/main" val="6074345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g21c58d853c8_1_115"/>
          <p:cNvSpPr txBox="1">
            <a:spLocks noGrp="1"/>
          </p:cNvSpPr>
          <p:nvPr>
            <p:ph type="title"/>
          </p:nvPr>
        </p:nvSpPr>
        <p:spPr>
          <a:xfrm>
            <a:off x="0" y="365125"/>
            <a:ext cx="12192000" cy="1596900"/>
          </a:xfrm>
          <a:prstGeom prst="rect">
            <a:avLst/>
          </a:prstGeom>
          <a:solidFill>
            <a:srgbClr val="19524D"/>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kumimoji="0" lang="en-US" sz="4400" b="0" i="0" u="none" strike="noStrike" kern="1200" cap="none" spc="0" normalizeH="0" baseline="0" noProof="0">
                <a:ln>
                  <a:noFill/>
                </a:ln>
                <a:solidFill>
                  <a:prstClr val="white"/>
                </a:solidFill>
                <a:effectLst/>
                <a:uLnTx/>
                <a:uFillTx/>
                <a:latin typeface="Avenir Next LT Pro Demi" panose="020B0704020202020204" pitchFamily="34" charset="0"/>
                <a:ea typeface="+mj-ea"/>
                <a:cs typeface="+mj-cs"/>
              </a:rPr>
              <a:t>Challenges/problem statements</a:t>
            </a:r>
            <a:endParaRPr sz="4800">
              <a:solidFill>
                <a:schemeClr val="lt1"/>
              </a:solidFill>
              <a:latin typeface="Avenir"/>
              <a:ea typeface="Avenir"/>
              <a:cs typeface="Avenir"/>
              <a:sym typeface="Avenir"/>
            </a:endParaRPr>
          </a:p>
        </p:txBody>
      </p:sp>
      <p:pic>
        <p:nvPicPr>
          <p:cNvPr id="317" name="Google Shape;317;g21c58d853c8_1_115"/>
          <p:cNvPicPr preferRelativeResize="0"/>
          <p:nvPr/>
        </p:nvPicPr>
        <p:blipFill rotWithShape="1">
          <a:blip r:embed="rId3">
            <a:alphaModFix/>
          </a:blip>
          <a:srcRect/>
          <a:stretch/>
        </p:blipFill>
        <p:spPr>
          <a:xfrm>
            <a:off x="0" y="6177141"/>
            <a:ext cx="1449001" cy="680858"/>
          </a:xfrm>
          <a:prstGeom prst="rect">
            <a:avLst/>
          </a:prstGeom>
          <a:noFill/>
          <a:ln>
            <a:noFill/>
          </a:ln>
        </p:spPr>
      </p:pic>
      <p:sp>
        <p:nvSpPr>
          <p:cNvPr id="3" name="TextBox 2">
            <a:extLst>
              <a:ext uri="{FF2B5EF4-FFF2-40B4-BE49-F238E27FC236}">
                <a16:creationId xmlns:a16="http://schemas.microsoft.com/office/drawing/2014/main" id="{F9DA924C-BD9B-07E2-59E8-D964F77C0122}"/>
              </a:ext>
            </a:extLst>
          </p:cNvPr>
          <p:cNvSpPr txBox="1"/>
          <p:nvPr/>
        </p:nvSpPr>
        <p:spPr>
          <a:xfrm>
            <a:off x="600501" y="2130484"/>
            <a:ext cx="11163869" cy="4031873"/>
          </a:xfrm>
          <a:prstGeom prst="rect">
            <a:avLst/>
          </a:prstGeom>
          <a:noFill/>
        </p:spPr>
        <p:txBody>
          <a:bodyPr wrap="square">
            <a:spAutoFit/>
          </a:bodyPr>
          <a:lstStyle/>
          <a:p>
            <a:r>
              <a:rPr lang="en-US" sz="3200">
                <a:latin typeface="Avenir"/>
              </a:rPr>
              <a:t>Problem statements are based on information gathered during the assessment</a:t>
            </a:r>
          </a:p>
          <a:p>
            <a:endParaRPr lang="en-US" sz="3200">
              <a:latin typeface="Avenir"/>
            </a:endParaRPr>
          </a:p>
          <a:p>
            <a:r>
              <a:rPr lang="en-US" sz="3200">
                <a:latin typeface="Avenir"/>
              </a:rPr>
              <a:t>Look at the most significant issues present in the client’s life </a:t>
            </a:r>
          </a:p>
          <a:p>
            <a:endParaRPr lang="en-US" sz="3200">
              <a:latin typeface="Avenir"/>
            </a:endParaRPr>
          </a:p>
          <a:p>
            <a:r>
              <a:rPr lang="en-US" sz="3200">
                <a:latin typeface="Avenir"/>
              </a:rPr>
              <a:t>Identify the challenges that are most acute or troubling to the clients functioning and balance this with their priority areas</a:t>
            </a:r>
          </a:p>
          <a:p>
            <a:endParaRPr lang="en-US" sz="3200">
              <a:latin typeface="Avenir"/>
            </a:endParaRPr>
          </a:p>
        </p:txBody>
      </p:sp>
    </p:spTree>
    <p:extLst>
      <p:ext uri="{BB962C8B-B14F-4D97-AF65-F5344CB8AC3E}">
        <p14:creationId xmlns:p14="http://schemas.microsoft.com/office/powerpoint/2010/main" val="33899042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g21c58d853c8_1_115"/>
          <p:cNvSpPr txBox="1">
            <a:spLocks noGrp="1"/>
          </p:cNvSpPr>
          <p:nvPr>
            <p:ph type="title"/>
          </p:nvPr>
        </p:nvSpPr>
        <p:spPr>
          <a:xfrm>
            <a:off x="0" y="365125"/>
            <a:ext cx="12192000" cy="1596900"/>
          </a:xfrm>
          <a:prstGeom prst="rect">
            <a:avLst/>
          </a:prstGeom>
          <a:solidFill>
            <a:srgbClr val="19524D"/>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kumimoji="0" lang="en-US" sz="4400" b="0" i="0" u="none" strike="noStrike" kern="1200" cap="none" spc="0" normalizeH="0" baseline="0" noProof="0">
                <a:ln>
                  <a:noFill/>
                </a:ln>
                <a:solidFill>
                  <a:prstClr val="white"/>
                </a:solidFill>
                <a:effectLst/>
                <a:uLnTx/>
                <a:uFillTx/>
                <a:latin typeface="Avenir Next LT Pro Demi" panose="020B0704020202020204" pitchFamily="34" charset="0"/>
                <a:ea typeface="+mj-ea"/>
                <a:cs typeface="+mj-cs"/>
              </a:rPr>
              <a:t>Creating a Goal</a:t>
            </a:r>
            <a:endParaRPr sz="4800">
              <a:solidFill>
                <a:schemeClr val="lt1"/>
              </a:solidFill>
              <a:latin typeface="Avenir"/>
              <a:ea typeface="Avenir"/>
              <a:cs typeface="Avenir"/>
              <a:sym typeface="Avenir"/>
            </a:endParaRPr>
          </a:p>
        </p:txBody>
      </p:sp>
      <p:pic>
        <p:nvPicPr>
          <p:cNvPr id="317" name="Google Shape;317;g21c58d853c8_1_115"/>
          <p:cNvPicPr preferRelativeResize="0"/>
          <p:nvPr/>
        </p:nvPicPr>
        <p:blipFill rotWithShape="1">
          <a:blip r:embed="rId3">
            <a:alphaModFix/>
          </a:blip>
          <a:srcRect/>
          <a:stretch/>
        </p:blipFill>
        <p:spPr>
          <a:xfrm>
            <a:off x="0" y="6177141"/>
            <a:ext cx="1449001" cy="680858"/>
          </a:xfrm>
          <a:prstGeom prst="rect">
            <a:avLst/>
          </a:prstGeom>
          <a:noFill/>
          <a:ln>
            <a:noFill/>
          </a:ln>
        </p:spPr>
      </p:pic>
      <p:sp>
        <p:nvSpPr>
          <p:cNvPr id="4" name="TextBox 3">
            <a:extLst>
              <a:ext uri="{FF2B5EF4-FFF2-40B4-BE49-F238E27FC236}">
                <a16:creationId xmlns:a16="http://schemas.microsoft.com/office/drawing/2014/main" id="{41415694-36A9-390A-E335-98CAD1AE7B83}"/>
              </a:ext>
            </a:extLst>
          </p:cNvPr>
          <p:cNvSpPr txBox="1"/>
          <p:nvPr/>
        </p:nvSpPr>
        <p:spPr>
          <a:xfrm>
            <a:off x="724500" y="2288698"/>
            <a:ext cx="10930687" cy="3108543"/>
          </a:xfrm>
          <a:prstGeom prst="rect">
            <a:avLst/>
          </a:prstGeom>
          <a:noFill/>
        </p:spPr>
        <p:txBody>
          <a:bodyPr wrap="square">
            <a:spAutoFit/>
          </a:bodyPr>
          <a:lstStyle/>
          <a:p>
            <a:r>
              <a:rPr lang="en-US" sz="2800">
                <a:latin typeface="Avenir"/>
              </a:rPr>
              <a:t>A brief statement of the problem/situation you expect to change</a:t>
            </a:r>
          </a:p>
          <a:p>
            <a:r>
              <a:rPr lang="en-US" sz="2800">
                <a:latin typeface="Avenir"/>
              </a:rPr>
              <a:t>Tied to the assessment and challenges/problem statement</a:t>
            </a:r>
          </a:p>
          <a:p>
            <a:endParaRPr lang="en-US" sz="2800">
              <a:latin typeface="Avenir"/>
            </a:endParaRPr>
          </a:p>
          <a:p>
            <a:r>
              <a:rPr lang="en-US" sz="2800">
                <a:latin typeface="Avenir"/>
              </a:rPr>
              <a:t>Goals are based on challenges and reasonably achievable</a:t>
            </a:r>
          </a:p>
          <a:p>
            <a:pPr marL="342900" indent="-342900">
              <a:buFont typeface="Arial" panose="020B0604020202020204" pitchFamily="34" charset="0"/>
              <a:buChar char="•"/>
            </a:pPr>
            <a:r>
              <a:rPr lang="en-US" sz="2800">
                <a:latin typeface="Avenir"/>
              </a:rPr>
              <a:t>If you </a:t>
            </a:r>
            <a:r>
              <a:rPr lang="en-US" sz="2800" u="sng">
                <a:latin typeface="Avenir"/>
              </a:rPr>
              <a:t>can</a:t>
            </a:r>
            <a:r>
              <a:rPr lang="en-US" sz="2800">
                <a:latin typeface="Avenir"/>
              </a:rPr>
              <a:t> see the client do something (i.e.-complete a journal entry, attend appointment, etc.) then it is an objective.</a:t>
            </a:r>
          </a:p>
          <a:p>
            <a:pPr marL="342900" indent="-342900">
              <a:buFont typeface="Arial" panose="020B0604020202020204" pitchFamily="34" charset="0"/>
              <a:buChar char="•"/>
            </a:pPr>
            <a:r>
              <a:rPr lang="en-US" sz="2800">
                <a:latin typeface="Avenir"/>
              </a:rPr>
              <a:t>If you </a:t>
            </a:r>
            <a:r>
              <a:rPr lang="en-US" sz="2800" u="sng">
                <a:latin typeface="Avenir"/>
              </a:rPr>
              <a:t>can’t</a:t>
            </a:r>
            <a:r>
              <a:rPr lang="en-US" sz="2800">
                <a:latin typeface="Avenir"/>
              </a:rPr>
              <a:t> see a client do something (i.e.-reduce anxiety) it is a goal</a:t>
            </a:r>
          </a:p>
        </p:txBody>
      </p:sp>
    </p:spTree>
    <p:extLst>
      <p:ext uri="{BB962C8B-B14F-4D97-AF65-F5344CB8AC3E}">
        <p14:creationId xmlns:p14="http://schemas.microsoft.com/office/powerpoint/2010/main" val="31783349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g21c58d853c8_1_115"/>
          <p:cNvSpPr txBox="1">
            <a:spLocks noGrp="1"/>
          </p:cNvSpPr>
          <p:nvPr>
            <p:ph type="title"/>
          </p:nvPr>
        </p:nvSpPr>
        <p:spPr>
          <a:xfrm>
            <a:off x="0" y="365125"/>
            <a:ext cx="12192000" cy="1596900"/>
          </a:xfrm>
          <a:prstGeom prst="rect">
            <a:avLst/>
          </a:prstGeom>
          <a:solidFill>
            <a:srgbClr val="19524D"/>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kumimoji="0" lang="en-US" sz="4400" b="0" i="0" u="none" strike="noStrike" kern="1200" cap="none" spc="0" normalizeH="0" baseline="0" noProof="0">
                <a:ln>
                  <a:noFill/>
                </a:ln>
                <a:solidFill>
                  <a:prstClr val="white"/>
                </a:solidFill>
                <a:effectLst/>
                <a:uLnTx/>
                <a:uFillTx/>
                <a:latin typeface="Avenir Next LT Pro Demi" panose="020B0704020202020204" pitchFamily="34" charset="0"/>
                <a:ea typeface="+mj-ea"/>
                <a:cs typeface="+mj-cs"/>
              </a:rPr>
              <a:t>Creating Objectives</a:t>
            </a:r>
            <a:endParaRPr sz="4800">
              <a:solidFill>
                <a:schemeClr val="lt1"/>
              </a:solidFill>
              <a:latin typeface="Avenir"/>
              <a:ea typeface="Avenir"/>
              <a:cs typeface="Avenir"/>
              <a:sym typeface="Avenir"/>
            </a:endParaRPr>
          </a:p>
        </p:txBody>
      </p:sp>
      <p:pic>
        <p:nvPicPr>
          <p:cNvPr id="317" name="Google Shape;317;g21c58d853c8_1_115"/>
          <p:cNvPicPr preferRelativeResize="0"/>
          <p:nvPr/>
        </p:nvPicPr>
        <p:blipFill rotWithShape="1">
          <a:blip r:embed="rId3">
            <a:alphaModFix/>
          </a:blip>
          <a:srcRect/>
          <a:stretch/>
        </p:blipFill>
        <p:spPr>
          <a:xfrm>
            <a:off x="0" y="6177141"/>
            <a:ext cx="1449001" cy="680858"/>
          </a:xfrm>
          <a:prstGeom prst="rect">
            <a:avLst/>
          </a:prstGeom>
          <a:noFill/>
          <a:ln>
            <a:noFill/>
          </a:ln>
        </p:spPr>
      </p:pic>
      <p:sp>
        <p:nvSpPr>
          <p:cNvPr id="4" name="TextBox 3">
            <a:extLst>
              <a:ext uri="{FF2B5EF4-FFF2-40B4-BE49-F238E27FC236}">
                <a16:creationId xmlns:a16="http://schemas.microsoft.com/office/drawing/2014/main" id="{A9FDB3FF-DEBF-4BA2-645C-46808F4492F5}"/>
              </a:ext>
            </a:extLst>
          </p:cNvPr>
          <p:cNvSpPr txBox="1"/>
          <p:nvPr/>
        </p:nvSpPr>
        <p:spPr>
          <a:xfrm>
            <a:off x="1037230" y="2170585"/>
            <a:ext cx="10399594" cy="3816429"/>
          </a:xfrm>
          <a:prstGeom prst="rect">
            <a:avLst/>
          </a:prstGeom>
          <a:noFill/>
        </p:spPr>
        <p:txBody>
          <a:bodyPr wrap="square">
            <a:spAutoFit/>
          </a:bodyPr>
          <a:lstStyle/>
          <a:p>
            <a:r>
              <a:rPr lang="en-US" sz="2200">
                <a:latin typeface="Avenir Next LT Pro" panose="020B0504020202020204" pitchFamily="34" charset="0"/>
              </a:rPr>
              <a:t>Objectives are what the client will do to meet those goals </a:t>
            </a:r>
          </a:p>
          <a:p>
            <a:endParaRPr lang="en-US" sz="2200">
              <a:latin typeface="Avenir Next LT Pro" panose="020B0504020202020204" pitchFamily="34" charset="0"/>
            </a:endParaRPr>
          </a:p>
          <a:p>
            <a:r>
              <a:rPr lang="en-US" sz="2200">
                <a:latin typeface="Avenir Next LT Pro" panose="020B0504020202020204" pitchFamily="34" charset="0"/>
              </a:rPr>
              <a:t>Objectives (visible) must be stated in measurable language, and it should be very clear when the client has completed the objectives.</a:t>
            </a:r>
          </a:p>
          <a:p>
            <a:endParaRPr lang="en-US" sz="2200">
              <a:latin typeface="Avenir Next LT Pro" panose="020B0504020202020204" pitchFamily="34" charset="0"/>
            </a:endParaRPr>
          </a:p>
          <a:p>
            <a:r>
              <a:rPr lang="en-US" sz="2200">
                <a:latin typeface="Avenir Next LT Pro" panose="020B0504020202020204" pitchFamily="34" charset="0"/>
              </a:rPr>
              <a:t>Should be clearly stated </a:t>
            </a:r>
          </a:p>
          <a:p>
            <a:endParaRPr lang="en-US" sz="2200">
              <a:latin typeface="Avenir Next LT Pro" panose="020B0504020202020204" pitchFamily="34" charset="0"/>
            </a:endParaRPr>
          </a:p>
          <a:p>
            <a:r>
              <a:rPr lang="en-US" sz="2200">
                <a:latin typeface="Avenir Next LT Pro" panose="020B0504020202020204" pitchFamily="34" charset="0"/>
              </a:rPr>
              <a:t>Objectives are the skills developed by the client and, when accomplished, will result in the achievement of the long-term goal.</a:t>
            </a:r>
          </a:p>
          <a:p>
            <a:endParaRPr lang="en-US" sz="2200">
              <a:latin typeface="Avenir Next LT Pro" panose="020B0504020202020204" pitchFamily="34" charset="0"/>
            </a:endParaRPr>
          </a:p>
          <a:p>
            <a:r>
              <a:rPr lang="en-US" sz="2200">
                <a:latin typeface="Avenir Next LT Pro" panose="020B0504020202020204" pitchFamily="34" charset="0"/>
              </a:rPr>
              <a:t>Each objective should include a target end date for completion</a:t>
            </a:r>
          </a:p>
        </p:txBody>
      </p:sp>
    </p:spTree>
    <p:extLst>
      <p:ext uri="{BB962C8B-B14F-4D97-AF65-F5344CB8AC3E}">
        <p14:creationId xmlns:p14="http://schemas.microsoft.com/office/powerpoint/2010/main" val="24907726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59941" y="467994"/>
            <a:ext cx="7996173" cy="720069"/>
          </a:xfrm>
          <a:prstGeom prst="rect">
            <a:avLst/>
          </a:prstGeom>
        </p:spPr>
        <p:txBody>
          <a:bodyPr vert="horz" wrap="square" lIns="0" tIns="12065" rIns="0" bIns="0" rtlCol="0">
            <a:spAutoFit/>
          </a:bodyPr>
          <a:lstStyle/>
          <a:p>
            <a:pPr marL="12700" algn="ctr">
              <a:lnSpc>
                <a:spcPct val="100000"/>
              </a:lnSpc>
              <a:spcBef>
                <a:spcPts val="95"/>
              </a:spcBef>
            </a:pPr>
            <a:r>
              <a:rPr lang="en-US" sz="4600" spc="-105">
                <a:solidFill>
                  <a:srgbClr val="19524D"/>
                </a:solidFill>
                <a:latin typeface="Avenir Next LT Pro" panose="020B0504020202020204" pitchFamily="34" charset="0"/>
              </a:rPr>
              <a:t>Th</a:t>
            </a:r>
            <a:r>
              <a:rPr lang="en-US" sz="4600" spc="-110">
                <a:solidFill>
                  <a:srgbClr val="19524D"/>
                </a:solidFill>
                <a:latin typeface="Avenir Next LT Pro" panose="020B0504020202020204" pitchFamily="34" charset="0"/>
              </a:rPr>
              <a:t>i</a:t>
            </a:r>
            <a:r>
              <a:rPr lang="en-US" sz="4600" spc="-100">
                <a:solidFill>
                  <a:srgbClr val="19524D"/>
                </a:solidFill>
                <a:latin typeface="Avenir Next LT Pro" panose="020B0504020202020204" pitchFamily="34" charset="0"/>
              </a:rPr>
              <a:t>n</a:t>
            </a:r>
            <a:r>
              <a:rPr lang="en-US" sz="4600" spc="-5">
                <a:solidFill>
                  <a:srgbClr val="19524D"/>
                </a:solidFill>
                <a:latin typeface="Avenir Next LT Pro" panose="020B0504020202020204" pitchFamily="34" charset="0"/>
              </a:rPr>
              <a:t>k</a:t>
            </a:r>
            <a:r>
              <a:rPr lang="en-US" sz="4600" spc="-210">
                <a:solidFill>
                  <a:srgbClr val="19524D"/>
                </a:solidFill>
                <a:latin typeface="Avenir Next LT Pro" panose="020B0504020202020204" pitchFamily="34" charset="0"/>
              </a:rPr>
              <a:t> </a:t>
            </a:r>
            <a:r>
              <a:rPr lang="en-US" sz="4600" spc="-105">
                <a:solidFill>
                  <a:srgbClr val="19524D"/>
                </a:solidFill>
                <a:latin typeface="Avenir Next LT Pro" panose="020B0504020202020204" pitchFamily="34" charset="0"/>
              </a:rPr>
              <a:t>SM</a:t>
            </a:r>
            <a:r>
              <a:rPr lang="en-US" sz="4600" spc="-100">
                <a:solidFill>
                  <a:srgbClr val="19524D"/>
                </a:solidFill>
                <a:latin typeface="Avenir Next LT Pro" panose="020B0504020202020204" pitchFamily="34" charset="0"/>
              </a:rPr>
              <a:t>A</a:t>
            </a:r>
            <a:r>
              <a:rPr lang="en-US" sz="4600" spc="-245">
                <a:solidFill>
                  <a:srgbClr val="19524D"/>
                </a:solidFill>
                <a:latin typeface="Avenir Next LT Pro" panose="020B0504020202020204" pitchFamily="34" charset="0"/>
              </a:rPr>
              <a:t>R</a:t>
            </a:r>
            <a:r>
              <a:rPr lang="en-US" sz="4600" spc="-5">
                <a:solidFill>
                  <a:srgbClr val="19524D"/>
                </a:solidFill>
                <a:latin typeface="Avenir Next LT Pro" panose="020B0504020202020204" pitchFamily="34" charset="0"/>
              </a:rPr>
              <a:t>T</a:t>
            </a:r>
            <a:endParaRPr lang="en-US" sz="4600">
              <a:solidFill>
                <a:srgbClr val="19524D"/>
              </a:solidFill>
              <a:latin typeface="Avenir Next LT Pro" panose="020B0504020202020204" pitchFamily="34" charset="0"/>
            </a:endParaRPr>
          </a:p>
        </p:txBody>
      </p:sp>
      <p:sp>
        <p:nvSpPr>
          <p:cNvPr id="3" name="object 3"/>
          <p:cNvSpPr/>
          <p:nvPr/>
        </p:nvSpPr>
        <p:spPr>
          <a:xfrm>
            <a:off x="10056114" y="5650229"/>
            <a:ext cx="71120" cy="396240"/>
          </a:xfrm>
          <a:custGeom>
            <a:avLst/>
            <a:gdLst/>
            <a:ahLst/>
            <a:cxnLst/>
            <a:rect l="l" t="t" r="r" b="b"/>
            <a:pathLst>
              <a:path w="71120" h="396239">
                <a:moveTo>
                  <a:pt x="71119" y="396240"/>
                </a:moveTo>
                <a:lnTo>
                  <a:pt x="43451" y="390651"/>
                </a:lnTo>
                <a:lnTo>
                  <a:pt x="20843" y="375410"/>
                </a:lnTo>
                <a:lnTo>
                  <a:pt x="5593" y="352804"/>
                </a:lnTo>
                <a:lnTo>
                  <a:pt x="0" y="325120"/>
                </a:lnTo>
                <a:lnTo>
                  <a:pt x="0" y="71120"/>
                </a:lnTo>
                <a:lnTo>
                  <a:pt x="5593" y="43435"/>
                </a:lnTo>
                <a:lnTo>
                  <a:pt x="20843" y="20829"/>
                </a:lnTo>
                <a:lnTo>
                  <a:pt x="43451" y="5588"/>
                </a:lnTo>
                <a:lnTo>
                  <a:pt x="71119" y="0"/>
                </a:lnTo>
              </a:path>
            </a:pathLst>
          </a:custGeom>
          <a:ln w="19812">
            <a:solidFill>
              <a:srgbClr val="FFFFFF"/>
            </a:solidFill>
          </a:ln>
        </p:spPr>
        <p:txBody>
          <a:bodyPr wrap="square" lIns="0" tIns="0" rIns="0" bIns="0" rtlCol="0"/>
          <a:lstStyle/>
          <a:p>
            <a:endParaRPr lang="en-US"/>
          </a:p>
        </p:txBody>
      </p:sp>
      <p:sp>
        <p:nvSpPr>
          <p:cNvPr id="4" name="object 4"/>
          <p:cNvSpPr/>
          <p:nvPr/>
        </p:nvSpPr>
        <p:spPr>
          <a:xfrm>
            <a:off x="10533633" y="5650229"/>
            <a:ext cx="71120" cy="396240"/>
          </a:xfrm>
          <a:custGeom>
            <a:avLst/>
            <a:gdLst/>
            <a:ahLst/>
            <a:cxnLst/>
            <a:rect l="l" t="t" r="r" b="b"/>
            <a:pathLst>
              <a:path w="71120" h="396239">
                <a:moveTo>
                  <a:pt x="0" y="0"/>
                </a:moveTo>
                <a:lnTo>
                  <a:pt x="27668" y="5588"/>
                </a:lnTo>
                <a:lnTo>
                  <a:pt x="50276" y="20829"/>
                </a:lnTo>
                <a:lnTo>
                  <a:pt x="65526" y="43435"/>
                </a:lnTo>
                <a:lnTo>
                  <a:pt x="71120" y="71120"/>
                </a:lnTo>
                <a:lnTo>
                  <a:pt x="71120" y="325120"/>
                </a:lnTo>
                <a:lnTo>
                  <a:pt x="65526" y="352804"/>
                </a:lnTo>
                <a:lnTo>
                  <a:pt x="50276" y="375410"/>
                </a:lnTo>
                <a:lnTo>
                  <a:pt x="27668" y="390651"/>
                </a:lnTo>
                <a:lnTo>
                  <a:pt x="0" y="396240"/>
                </a:lnTo>
              </a:path>
            </a:pathLst>
          </a:custGeom>
          <a:ln w="19812">
            <a:solidFill>
              <a:srgbClr val="FFFFFF"/>
            </a:solidFill>
          </a:ln>
        </p:spPr>
        <p:txBody>
          <a:bodyPr wrap="square" lIns="0" tIns="0" rIns="0" bIns="0" rtlCol="0"/>
          <a:lstStyle/>
          <a:p>
            <a:endParaRPr lang="en-US"/>
          </a:p>
        </p:txBody>
      </p:sp>
      <p:sp>
        <p:nvSpPr>
          <p:cNvPr id="5" name="object 5"/>
          <p:cNvSpPr txBox="1"/>
          <p:nvPr/>
        </p:nvSpPr>
        <p:spPr>
          <a:xfrm>
            <a:off x="10260584" y="5683402"/>
            <a:ext cx="141605" cy="299720"/>
          </a:xfrm>
          <a:prstGeom prst="rect">
            <a:avLst/>
          </a:prstGeom>
        </p:spPr>
        <p:txBody>
          <a:bodyPr vert="horz" wrap="square" lIns="0" tIns="12700" rIns="0" bIns="0" rtlCol="0">
            <a:spAutoFit/>
          </a:bodyPr>
          <a:lstStyle/>
          <a:p>
            <a:pPr marL="12700">
              <a:spcBef>
                <a:spcPts val="100"/>
              </a:spcBef>
            </a:pPr>
            <a:r>
              <a:rPr lang="en-US">
                <a:solidFill>
                  <a:srgbClr val="FFFFFF"/>
                </a:solidFill>
                <a:latin typeface="Calibri"/>
                <a:cs typeface="Calibri"/>
              </a:rPr>
              <a:t>9</a:t>
            </a:r>
            <a:endParaRPr lang="en-US">
              <a:latin typeface="Calibri"/>
              <a:cs typeface="Calibri"/>
            </a:endParaRPr>
          </a:p>
        </p:txBody>
      </p:sp>
      <p:grpSp>
        <p:nvGrpSpPr>
          <p:cNvPr id="6" name="object 6"/>
          <p:cNvGrpSpPr/>
          <p:nvPr/>
        </p:nvGrpSpPr>
        <p:grpSpPr>
          <a:xfrm>
            <a:off x="1907286" y="2321813"/>
            <a:ext cx="1511935" cy="603885"/>
            <a:chOff x="383286" y="2321813"/>
            <a:chExt cx="1511935" cy="603885"/>
          </a:xfrm>
          <a:solidFill>
            <a:srgbClr val="19524D"/>
          </a:solidFill>
        </p:grpSpPr>
        <p:sp>
          <p:nvSpPr>
            <p:cNvPr id="7" name="object 7"/>
            <p:cNvSpPr/>
            <p:nvPr/>
          </p:nvSpPr>
          <p:spPr>
            <a:xfrm>
              <a:off x="383286" y="2321813"/>
              <a:ext cx="1511935" cy="603885"/>
            </a:xfrm>
            <a:custGeom>
              <a:avLst/>
              <a:gdLst/>
              <a:ahLst/>
              <a:cxnLst/>
              <a:rect l="l" t="t" r="r" b="b"/>
              <a:pathLst>
                <a:path w="1511935" h="603885">
                  <a:moveTo>
                    <a:pt x="1210056" y="0"/>
                  </a:moveTo>
                  <a:lnTo>
                    <a:pt x="0" y="0"/>
                  </a:lnTo>
                  <a:lnTo>
                    <a:pt x="301752" y="301751"/>
                  </a:lnTo>
                  <a:lnTo>
                    <a:pt x="0" y="603503"/>
                  </a:lnTo>
                  <a:lnTo>
                    <a:pt x="1210056" y="603503"/>
                  </a:lnTo>
                  <a:lnTo>
                    <a:pt x="1511808" y="301751"/>
                  </a:lnTo>
                  <a:lnTo>
                    <a:pt x="1210056" y="0"/>
                  </a:lnTo>
                  <a:close/>
                </a:path>
              </a:pathLst>
            </a:custGeom>
            <a:grpFill/>
          </p:spPr>
          <p:txBody>
            <a:bodyPr wrap="square" lIns="0" tIns="0" rIns="0" bIns="0" rtlCol="0"/>
            <a:lstStyle/>
            <a:p>
              <a:endParaRPr/>
            </a:p>
          </p:txBody>
        </p:sp>
        <p:sp>
          <p:nvSpPr>
            <p:cNvPr id="8" name="object 8"/>
            <p:cNvSpPr/>
            <p:nvPr/>
          </p:nvSpPr>
          <p:spPr>
            <a:xfrm>
              <a:off x="383286" y="2321813"/>
              <a:ext cx="1511935" cy="603885"/>
            </a:xfrm>
            <a:custGeom>
              <a:avLst/>
              <a:gdLst/>
              <a:ahLst/>
              <a:cxnLst/>
              <a:rect l="l" t="t" r="r" b="b"/>
              <a:pathLst>
                <a:path w="1511935" h="603885">
                  <a:moveTo>
                    <a:pt x="0" y="0"/>
                  </a:moveTo>
                  <a:lnTo>
                    <a:pt x="1210056" y="0"/>
                  </a:lnTo>
                  <a:lnTo>
                    <a:pt x="1511808" y="301751"/>
                  </a:lnTo>
                  <a:lnTo>
                    <a:pt x="1210056" y="603503"/>
                  </a:lnTo>
                  <a:lnTo>
                    <a:pt x="0" y="603503"/>
                  </a:lnTo>
                  <a:lnTo>
                    <a:pt x="301752" y="301751"/>
                  </a:lnTo>
                  <a:lnTo>
                    <a:pt x="0" y="0"/>
                  </a:lnTo>
                  <a:close/>
                </a:path>
              </a:pathLst>
            </a:custGeom>
            <a:grpFill/>
            <a:ln w="25908">
              <a:solidFill>
                <a:srgbClr val="FFFFFF"/>
              </a:solidFill>
            </a:ln>
          </p:spPr>
          <p:txBody>
            <a:bodyPr wrap="square" lIns="0" tIns="0" rIns="0" bIns="0" rtlCol="0"/>
            <a:lstStyle/>
            <a:p>
              <a:endParaRPr/>
            </a:p>
          </p:txBody>
        </p:sp>
      </p:grpSp>
      <p:sp>
        <p:nvSpPr>
          <p:cNvPr id="9" name="object 9"/>
          <p:cNvSpPr txBox="1"/>
          <p:nvPr/>
        </p:nvSpPr>
        <p:spPr>
          <a:xfrm>
            <a:off x="2383637" y="2482724"/>
            <a:ext cx="576580" cy="228909"/>
          </a:xfrm>
          <a:prstGeom prst="rect">
            <a:avLst/>
          </a:prstGeom>
        </p:spPr>
        <p:txBody>
          <a:bodyPr vert="horz" wrap="square" lIns="0" tIns="13335" rIns="0" bIns="0" rtlCol="0">
            <a:spAutoFit/>
          </a:bodyPr>
          <a:lstStyle/>
          <a:p>
            <a:pPr marL="12700">
              <a:spcBef>
                <a:spcPts val="105"/>
              </a:spcBef>
            </a:pPr>
            <a:r>
              <a:rPr lang="en-US" sz="1400" spc="-5">
                <a:solidFill>
                  <a:srgbClr val="FFFFFF"/>
                </a:solidFill>
                <a:latin typeface="Calibri"/>
                <a:cs typeface="Calibri"/>
              </a:rPr>
              <a:t>Specific</a:t>
            </a:r>
            <a:endParaRPr lang="en-US" sz="1400">
              <a:latin typeface="Calibri"/>
              <a:cs typeface="Calibri"/>
            </a:endParaRPr>
          </a:p>
        </p:txBody>
      </p:sp>
      <p:grpSp>
        <p:nvGrpSpPr>
          <p:cNvPr id="10" name="object 10"/>
          <p:cNvGrpSpPr/>
          <p:nvPr/>
        </p:nvGrpSpPr>
        <p:grpSpPr>
          <a:xfrm>
            <a:off x="3222499" y="2372106"/>
            <a:ext cx="6224270" cy="502920"/>
            <a:chOff x="1698498" y="2372105"/>
            <a:chExt cx="6224270" cy="502920"/>
          </a:xfrm>
        </p:grpSpPr>
        <p:sp>
          <p:nvSpPr>
            <p:cNvPr id="11" name="object 11"/>
            <p:cNvSpPr/>
            <p:nvPr/>
          </p:nvSpPr>
          <p:spPr>
            <a:xfrm>
              <a:off x="1698498" y="2372105"/>
              <a:ext cx="6224270" cy="502920"/>
            </a:xfrm>
            <a:custGeom>
              <a:avLst/>
              <a:gdLst/>
              <a:ahLst/>
              <a:cxnLst/>
              <a:rect l="l" t="t" r="r" b="b"/>
              <a:pathLst>
                <a:path w="6224270" h="502919">
                  <a:moveTo>
                    <a:pt x="5972556" y="0"/>
                  </a:moveTo>
                  <a:lnTo>
                    <a:pt x="0" y="0"/>
                  </a:lnTo>
                  <a:lnTo>
                    <a:pt x="251459" y="251460"/>
                  </a:lnTo>
                  <a:lnTo>
                    <a:pt x="0" y="502920"/>
                  </a:lnTo>
                  <a:lnTo>
                    <a:pt x="5972556" y="502920"/>
                  </a:lnTo>
                  <a:lnTo>
                    <a:pt x="6224016" y="251460"/>
                  </a:lnTo>
                  <a:lnTo>
                    <a:pt x="5972556" y="0"/>
                  </a:lnTo>
                  <a:close/>
                </a:path>
              </a:pathLst>
            </a:custGeom>
            <a:solidFill>
              <a:srgbClr val="D0D7E8">
                <a:alpha val="90194"/>
              </a:srgbClr>
            </a:solidFill>
          </p:spPr>
          <p:txBody>
            <a:bodyPr wrap="square" lIns="0" tIns="0" rIns="0" bIns="0" rtlCol="0"/>
            <a:lstStyle/>
            <a:p>
              <a:endParaRPr/>
            </a:p>
          </p:txBody>
        </p:sp>
        <p:sp>
          <p:nvSpPr>
            <p:cNvPr id="12" name="object 12"/>
            <p:cNvSpPr/>
            <p:nvPr/>
          </p:nvSpPr>
          <p:spPr>
            <a:xfrm>
              <a:off x="1698498" y="2372105"/>
              <a:ext cx="6224270" cy="502920"/>
            </a:xfrm>
            <a:custGeom>
              <a:avLst/>
              <a:gdLst/>
              <a:ahLst/>
              <a:cxnLst/>
              <a:rect l="l" t="t" r="r" b="b"/>
              <a:pathLst>
                <a:path w="6224270" h="502919">
                  <a:moveTo>
                    <a:pt x="0" y="0"/>
                  </a:moveTo>
                  <a:lnTo>
                    <a:pt x="5972556" y="0"/>
                  </a:lnTo>
                  <a:lnTo>
                    <a:pt x="6224016" y="251460"/>
                  </a:lnTo>
                  <a:lnTo>
                    <a:pt x="5972556" y="502920"/>
                  </a:lnTo>
                  <a:lnTo>
                    <a:pt x="0" y="502920"/>
                  </a:lnTo>
                  <a:lnTo>
                    <a:pt x="251459" y="251460"/>
                  </a:lnTo>
                  <a:lnTo>
                    <a:pt x="0" y="0"/>
                  </a:lnTo>
                  <a:close/>
                </a:path>
              </a:pathLst>
            </a:custGeom>
            <a:ln w="25908">
              <a:solidFill>
                <a:srgbClr val="D0D7E8"/>
              </a:solidFill>
            </a:ln>
          </p:spPr>
          <p:txBody>
            <a:bodyPr wrap="square" lIns="0" tIns="0" rIns="0" bIns="0" rtlCol="0"/>
            <a:lstStyle/>
            <a:p>
              <a:endParaRPr/>
            </a:p>
          </p:txBody>
        </p:sp>
      </p:grpSp>
      <p:sp>
        <p:nvSpPr>
          <p:cNvPr id="13" name="object 13"/>
          <p:cNvSpPr txBox="1"/>
          <p:nvPr/>
        </p:nvSpPr>
        <p:spPr>
          <a:xfrm>
            <a:off x="3481198" y="2337055"/>
            <a:ext cx="5512435" cy="527709"/>
          </a:xfrm>
          <a:prstGeom prst="rect">
            <a:avLst/>
          </a:prstGeom>
        </p:spPr>
        <p:txBody>
          <a:bodyPr vert="horz" wrap="square" lIns="0" tIns="40005" rIns="0" bIns="0" rtlCol="0">
            <a:spAutoFit/>
          </a:bodyPr>
          <a:lstStyle/>
          <a:p>
            <a:pPr marL="12700" marR="5080">
              <a:lnSpc>
                <a:spcPts val="1860"/>
              </a:lnSpc>
              <a:spcBef>
                <a:spcPts val="315"/>
              </a:spcBef>
            </a:pPr>
            <a:r>
              <a:rPr lang="en-US" sz="1700" spc="-15">
                <a:latin typeface="Avenir Next LT Pro" panose="020B0504020202020204" pitchFamily="34" charset="0"/>
                <a:cs typeface="Calibri"/>
              </a:rPr>
              <a:t>Write</a:t>
            </a:r>
            <a:r>
              <a:rPr lang="en-US" sz="1700" spc="-25">
                <a:latin typeface="Avenir Next LT Pro" panose="020B0504020202020204" pitchFamily="34" charset="0"/>
                <a:cs typeface="Calibri"/>
              </a:rPr>
              <a:t> </a:t>
            </a:r>
            <a:r>
              <a:rPr lang="en-US" sz="1700" spc="-5">
                <a:latin typeface="Avenir Next LT Pro" panose="020B0504020202020204" pitchFamily="34" charset="0"/>
                <a:cs typeface="Calibri"/>
              </a:rPr>
              <a:t>exactly</a:t>
            </a:r>
            <a:r>
              <a:rPr lang="en-US" sz="1700" spc="-15">
                <a:latin typeface="Avenir Next LT Pro" panose="020B0504020202020204" pitchFamily="34" charset="0"/>
                <a:cs typeface="Calibri"/>
              </a:rPr>
              <a:t> </a:t>
            </a:r>
            <a:r>
              <a:rPr lang="en-US" sz="1700">
                <a:latin typeface="Avenir Next LT Pro" panose="020B0504020202020204" pitchFamily="34" charset="0"/>
                <a:cs typeface="Calibri"/>
              </a:rPr>
              <a:t>what</a:t>
            </a:r>
            <a:r>
              <a:rPr lang="en-US" sz="1700" spc="-15">
                <a:latin typeface="Avenir Next LT Pro" panose="020B0504020202020204" pitchFamily="34" charset="0"/>
                <a:cs typeface="Calibri"/>
              </a:rPr>
              <a:t> </a:t>
            </a:r>
            <a:r>
              <a:rPr lang="en-US" sz="1700" spc="5">
                <a:latin typeface="Avenir Next LT Pro" panose="020B0504020202020204" pitchFamily="34" charset="0"/>
                <a:cs typeface="Calibri"/>
              </a:rPr>
              <a:t>the</a:t>
            </a:r>
            <a:r>
              <a:rPr lang="en-US" sz="1700" spc="-20">
                <a:latin typeface="Avenir Next LT Pro" panose="020B0504020202020204" pitchFamily="34" charset="0"/>
                <a:cs typeface="Calibri"/>
              </a:rPr>
              <a:t> </a:t>
            </a:r>
            <a:r>
              <a:rPr lang="en-US" sz="1700">
                <a:latin typeface="Avenir Next LT Pro" panose="020B0504020202020204" pitchFamily="34" charset="0"/>
                <a:cs typeface="Calibri"/>
              </a:rPr>
              <a:t>client</a:t>
            </a:r>
            <a:r>
              <a:rPr lang="en-US" sz="1700" spc="-30">
                <a:latin typeface="Avenir Next LT Pro" panose="020B0504020202020204" pitchFamily="34" charset="0"/>
                <a:cs typeface="Calibri"/>
              </a:rPr>
              <a:t> </a:t>
            </a:r>
            <a:r>
              <a:rPr lang="en-US" sz="1700">
                <a:latin typeface="Avenir Next LT Pro" panose="020B0504020202020204" pitchFamily="34" charset="0"/>
                <a:cs typeface="Calibri"/>
              </a:rPr>
              <a:t>will</a:t>
            </a:r>
            <a:r>
              <a:rPr lang="en-US" sz="1700" spc="-20">
                <a:latin typeface="Avenir Next LT Pro" panose="020B0504020202020204" pitchFamily="34" charset="0"/>
                <a:cs typeface="Calibri"/>
              </a:rPr>
              <a:t> </a:t>
            </a:r>
            <a:r>
              <a:rPr lang="en-US" sz="1700">
                <a:latin typeface="Avenir Next LT Pro" panose="020B0504020202020204" pitchFamily="34" charset="0"/>
                <a:cs typeface="Calibri"/>
              </a:rPr>
              <a:t>be</a:t>
            </a:r>
            <a:r>
              <a:rPr lang="en-US" sz="1700" spc="-5">
                <a:latin typeface="Avenir Next LT Pro" panose="020B0504020202020204" pitchFamily="34" charset="0"/>
                <a:cs typeface="Calibri"/>
              </a:rPr>
              <a:t> </a:t>
            </a:r>
            <a:r>
              <a:rPr lang="en-US" sz="1700">
                <a:latin typeface="Avenir Next LT Pro" panose="020B0504020202020204" pitchFamily="34" charset="0"/>
                <a:cs typeface="Calibri"/>
              </a:rPr>
              <a:t>doing</a:t>
            </a:r>
            <a:r>
              <a:rPr lang="en-US" sz="1700" spc="-15">
                <a:latin typeface="Avenir Next LT Pro" panose="020B0504020202020204" pitchFamily="34" charset="0"/>
                <a:cs typeface="Calibri"/>
              </a:rPr>
              <a:t> </a:t>
            </a:r>
            <a:r>
              <a:rPr lang="en-US" sz="1700">
                <a:latin typeface="Avenir Next LT Pro" panose="020B0504020202020204" pitchFamily="34" charset="0"/>
                <a:cs typeface="Calibri"/>
              </a:rPr>
              <a:t>to</a:t>
            </a:r>
            <a:r>
              <a:rPr lang="en-US" sz="1700" spc="-10">
                <a:latin typeface="Avenir Next LT Pro" panose="020B0504020202020204" pitchFamily="34" charset="0"/>
                <a:cs typeface="Calibri"/>
              </a:rPr>
              <a:t> </a:t>
            </a:r>
            <a:r>
              <a:rPr lang="en-US" sz="1700" spc="-5">
                <a:latin typeface="Avenir Next LT Pro" panose="020B0504020202020204" pitchFamily="34" charset="0"/>
                <a:cs typeface="Calibri"/>
              </a:rPr>
              <a:t>develop</a:t>
            </a:r>
            <a:r>
              <a:rPr lang="en-US" sz="1700" spc="-30">
                <a:latin typeface="Avenir Next LT Pro" panose="020B0504020202020204" pitchFamily="34" charset="0"/>
                <a:cs typeface="Calibri"/>
              </a:rPr>
              <a:t> </a:t>
            </a:r>
            <a:r>
              <a:rPr lang="en-US" sz="1700">
                <a:latin typeface="Avenir Next LT Pro" panose="020B0504020202020204" pitchFamily="34" charset="0"/>
                <a:cs typeface="Calibri"/>
              </a:rPr>
              <a:t>skills</a:t>
            </a:r>
            <a:r>
              <a:rPr lang="en-US" sz="1700" spc="-25">
                <a:latin typeface="Avenir Next LT Pro" panose="020B0504020202020204" pitchFamily="34" charset="0"/>
                <a:cs typeface="Calibri"/>
              </a:rPr>
              <a:t> </a:t>
            </a:r>
            <a:endParaRPr lang="en-US" sz="1700">
              <a:latin typeface="Avenir Next LT Pro" panose="020B0504020202020204" pitchFamily="34" charset="0"/>
              <a:cs typeface="Calibri"/>
            </a:endParaRPr>
          </a:p>
        </p:txBody>
      </p:sp>
      <p:grpSp>
        <p:nvGrpSpPr>
          <p:cNvPr id="14" name="object 14"/>
          <p:cNvGrpSpPr/>
          <p:nvPr/>
        </p:nvGrpSpPr>
        <p:grpSpPr>
          <a:xfrm>
            <a:off x="1907286" y="3010662"/>
            <a:ext cx="1511935" cy="603885"/>
            <a:chOff x="383286" y="3010662"/>
            <a:chExt cx="1511935" cy="603885"/>
          </a:xfrm>
          <a:solidFill>
            <a:srgbClr val="19524D"/>
          </a:solidFill>
        </p:grpSpPr>
        <p:sp>
          <p:nvSpPr>
            <p:cNvPr id="15" name="object 15"/>
            <p:cNvSpPr/>
            <p:nvPr/>
          </p:nvSpPr>
          <p:spPr>
            <a:xfrm>
              <a:off x="383286" y="3010662"/>
              <a:ext cx="1511935" cy="603885"/>
            </a:xfrm>
            <a:custGeom>
              <a:avLst/>
              <a:gdLst/>
              <a:ahLst/>
              <a:cxnLst/>
              <a:rect l="l" t="t" r="r" b="b"/>
              <a:pathLst>
                <a:path w="1511935" h="603885">
                  <a:moveTo>
                    <a:pt x="1210056" y="0"/>
                  </a:moveTo>
                  <a:lnTo>
                    <a:pt x="0" y="0"/>
                  </a:lnTo>
                  <a:lnTo>
                    <a:pt x="301752" y="301751"/>
                  </a:lnTo>
                  <a:lnTo>
                    <a:pt x="0" y="603504"/>
                  </a:lnTo>
                  <a:lnTo>
                    <a:pt x="1210056" y="603504"/>
                  </a:lnTo>
                  <a:lnTo>
                    <a:pt x="1511808" y="301751"/>
                  </a:lnTo>
                  <a:lnTo>
                    <a:pt x="1210056" y="0"/>
                  </a:lnTo>
                  <a:close/>
                </a:path>
              </a:pathLst>
            </a:custGeom>
            <a:grpFill/>
          </p:spPr>
          <p:txBody>
            <a:bodyPr wrap="square" lIns="0" tIns="0" rIns="0" bIns="0" rtlCol="0"/>
            <a:lstStyle/>
            <a:p>
              <a:endParaRPr/>
            </a:p>
          </p:txBody>
        </p:sp>
        <p:sp>
          <p:nvSpPr>
            <p:cNvPr id="16" name="object 16"/>
            <p:cNvSpPr/>
            <p:nvPr/>
          </p:nvSpPr>
          <p:spPr>
            <a:xfrm>
              <a:off x="383286" y="3010662"/>
              <a:ext cx="1511935" cy="603885"/>
            </a:xfrm>
            <a:custGeom>
              <a:avLst/>
              <a:gdLst/>
              <a:ahLst/>
              <a:cxnLst/>
              <a:rect l="l" t="t" r="r" b="b"/>
              <a:pathLst>
                <a:path w="1511935" h="603885">
                  <a:moveTo>
                    <a:pt x="0" y="0"/>
                  </a:moveTo>
                  <a:lnTo>
                    <a:pt x="1210056" y="0"/>
                  </a:lnTo>
                  <a:lnTo>
                    <a:pt x="1511808" y="301751"/>
                  </a:lnTo>
                  <a:lnTo>
                    <a:pt x="1210056" y="603504"/>
                  </a:lnTo>
                  <a:lnTo>
                    <a:pt x="0" y="603504"/>
                  </a:lnTo>
                  <a:lnTo>
                    <a:pt x="301752" y="301751"/>
                  </a:lnTo>
                  <a:lnTo>
                    <a:pt x="0" y="0"/>
                  </a:lnTo>
                  <a:close/>
                </a:path>
              </a:pathLst>
            </a:custGeom>
            <a:grpFill/>
            <a:ln w="25908">
              <a:solidFill>
                <a:srgbClr val="FFFFFF"/>
              </a:solidFill>
            </a:ln>
          </p:spPr>
          <p:txBody>
            <a:bodyPr wrap="square" lIns="0" tIns="0" rIns="0" bIns="0" rtlCol="0"/>
            <a:lstStyle/>
            <a:p>
              <a:endParaRPr/>
            </a:p>
          </p:txBody>
        </p:sp>
      </p:grpSp>
      <p:sp>
        <p:nvSpPr>
          <p:cNvPr id="17" name="object 17"/>
          <p:cNvSpPr txBox="1"/>
          <p:nvPr/>
        </p:nvSpPr>
        <p:spPr>
          <a:xfrm>
            <a:off x="2229713" y="3171571"/>
            <a:ext cx="882650" cy="228909"/>
          </a:xfrm>
          <a:prstGeom prst="rect">
            <a:avLst/>
          </a:prstGeom>
        </p:spPr>
        <p:txBody>
          <a:bodyPr vert="horz" wrap="square" lIns="0" tIns="13335" rIns="0" bIns="0" rtlCol="0">
            <a:spAutoFit/>
          </a:bodyPr>
          <a:lstStyle/>
          <a:p>
            <a:pPr marL="12700">
              <a:spcBef>
                <a:spcPts val="105"/>
              </a:spcBef>
            </a:pPr>
            <a:r>
              <a:rPr lang="en-US" sz="1400" spc="-5">
                <a:solidFill>
                  <a:srgbClr val="FFFFFF"/>
                </a:solidFill>
                <a:latin typeface="Calibri"/>
                <a:cs typeface="Calibri"/>
              </a:rPr>
              <a:t>Measurable</a:t>
            </a:r>
            <a:endParaRPr lang="en-US" sz="1400">
              <a:latin typeface="Calibri"/>
              <a:cs typeface="Calibri"/>
            </a:endParaRPr>
          </a:p>
        </p:txBody>
      </p:sp>
      <p:grpSp>
        <p:nvGrpSpPr>
          <p:cNvPr id="18" name="object 18"/>
          <p:cNvGrpSpPr/>
          <p:nvPr/>
        </p:nvGrpSpPr>
        <p:grpSpPr>
          <a:xfrm>
            <a:off x="3222499" y="3060954"/>
            <a:ext cx="6301740" cy="502920"/>
            <a:chOff x="1698498" y="3060953"/>
            <a:chExt cx="6301740" cy="502920"/>
          </a:xfrm>
        </p:grpSpPr>
        <p:sp>
          <p:nvSpPr>
            <p:cNvPr id="19" name="object 19"/>
            <p:cNvSpPr/>
            <p:nvPr/>
          </p:nvSpPr>
          <p:spPr>
            <a:xfrm>
              <a:off x="1698498" y="3060953"/>
              <a:ext cx="6301740" cy="502920"/>
            </a:xfrm>
            <a:custGeom>
              <a:avLst/>
              <a:gdLst/>
              <a:ahLst/>
              <a:cxnLst/>
              <a:rect l="l" t="t" r="r" b="b"/>
              <a:pathLst>
                <a:path w="6301740" h="502920">
                  <a:moveTo>
                    <a:pt x="6050280" y="0"/>
                  </a:moveTo>
                  <a:lnTo>
                    <a:pt x="0" y="0"/>
                  </a:lnTo>
                  <a:lnTo>
                    <a:pt x="251459" y="251460"/>
                  </a:lnTo>
                  <a:lnTo>
                    <a:pt x="0" y="502920"/>
                  </a:lnTo>
                  <a:lnTo>
                    <a:pt x="6050280" y="502920"/>
                  </a:lnTo>
                  <a:lnTo>
                    <a:pt x="6301740" y="251460"/>
                  </a:lnTo>
                  <a:lnTo>
                    <a:pt x="6050280" y="0"/>
                  </a:lnTo>
                  <a:close/>
                </a:path>
              </a:pathLst>
            </a:custGeom>
            <a:solidFill>
              <a:srgbClr val="D0D7E8">
                <a:alpha val="90194"/>
              </a:srgbClr>
            </a:solidFill>
          </p:spPr>
          <p:txBody>
            <a:bodyPr wrap="square" lIns="0" tIns="0" rIns="0" bIns="0" rtlCol="0"/>
            <a:lstStyle/>
            <a:p>
              <a:endParaRPr/>
            </a:p>
          </p:txBody>
        </p:sp>
        <p:sp>
          <p:nvSpPr>
            <p:cNvPr id="20" name="object 20"/>
            <p:cNvSpPr/>
            <p:nvPr/>
          </p:nvSpPr>
          <p:spPr>
            <a:xfrm>
              <a:off x="1698498" y="3060953"/>
              <a:ext cx="6301740" cy="502920"/>
            </a:xfrm>
            <a:custGeom>
              <a:avLst/>
              <a:gdLst/>
              <a:ahLst/>
              <a:cxnLst/>
              <a:rect l="l" t="t" r="r" b="b"/>
              <a:pathLst>
                <a:path w="6301740" h="502920">
                  <a:moveTo>
                    <a:pt x="0" y="0"/>
                  </a:moveTo>
                  <a:lnTo>
                    <a:pt x="6050280" y="0"/>
                  </a:lnTo>
                  <a:lnTo>
                    <a:pt x="6301740" y="251460"/>
                  </a:lnTo>
                  <a:lnTo>
                    <a:pt x="6050280" y="502920"/>
                  </a:lnTo>
                  <a:lnTo>
                    <a:pt x="0" y="502920"/>
                  </a:lnTo>
                  <a:lnTo>
                    <a:pt x="251459" y="251460"/>
                  </a:lnTo>
                  <a:lnTo>
                    <a:pt x="0" y="0"/>
                  </a:lnTo>
                  <a:close/>
                </a:path>
              </a:pathLst>
            </a:custGeom>
            <a:ln w="25908">
              <a:solidFill>
                <a:srgbClr val="D0D7E8"/>
              </a:solidFill>
            </a:ln>
          </p:spPr>
          <p:txBody>
            <a:bodyPr wrap="square" lIns="0" tIns="0" rIns="0" bIns="0" rtlCol="0"/>
            <a:lstStyle/>
            <a:p>
              <a:endParaRPr/>
            </a:p>
          </p:txBody>
        </p:sp>
      </p:grpSp>
      <p:sp>
        <p:nvSpPr>
          <p:cNvPr id="21" name="object 21"/>
          <p:cNvSpPr txBox="1"/>
          <p:nvPr/>
        </p:nvSpPr>
        <p:spPr>
          <a:xfrm>
            <a:off x="3481198" y="3026157"/>
            <a:ext cx="5700395" cy="527709"/>
          </a:xfrm>
          <a:prstGeom prst="rect">
            <a:avLst/>
          </a:prstGeom>
        </p:spPr>
        <p:txBody>
          <a:bodyPr vert="horz" wrap="square" lIns="0" tIns="40005" rIns="0" bIns="0" rtlCol="0">
            <a:spAutoFit/>
          </a:bodyPr>
          <a:lstStyle/>
          <a:p>
            <a:pPr marL="12700" marR="5080">
              <a:lnSpc>
                <a:spcPts val="1860"/>
              </a:lnSpc>
              <a:spcBef>
                <a:spcPts val="315"/>
              </a:spcBef>
            </a:pPr>
            <a:r>
              <a:rPr lang="en-US" sz="1700" spc="-15">
                <a:latin typeface="Avenir Next LT Pro" panose="020B0504020202020204" pitchFamily="34" charset="0"/>
                <a:cs typeface="Calibri"/>
              </a:rPr>
              <a:t>Generally,</a:t>
            </a:r>
            <a:r>
              <a:rPr lang="en-US" sz="1700" spc="-40">
                <a:latin typeface="Avenir Next LT Pro" panose="020B0504020202020204" pitchFamily="34" charset="0"/>
                <a:cs typeface="Calibri"/>
              </a:rPr>
              <a:t> </a:t>
            </a:r>
            <a:r>
              <a:rPr lang="en-US" sz="1700" spc="5">
                <a:latin typeface="Avenir Next LT Pro" panose="020B0504020202020204" pitchFamily="34" charset="0"/>
                <a:cs typeface="Calibri"/>
              </a:rPr>
              <a:t>use</a:t>
            </a:r>
            <a:r>
              <a:rPr lang="en-US" sz="1700" spc="-25">
                <a:latin typeface="Avenir Next LT Pro" panose="020B0504020202020204" pitchFamily="34" charset="0"/>
                <a:cs typeface="Calibri"/>
              </a:rPr>
              <a:t> </a:t>
            </a:r>
            <a:r>
              <a:rPr lang="en-US" sz="1700">
                <a:latin typeface="Avenir Next LT Pro" panose="020B0504020202020204" pitchFamily="34" charset="0"/>
                <a:cs typeface="Calibri"/>
              </a:rPr>
              <a:t>numbers</a:t>
            </a:r>
            <a:r>
              <a:rPr lang="en-US" sz="1700" spc="-45">
                <a:latin typeface="Avenir Next LT Pro" panose="020B0504020202020204" pitchFamily="34" charset="0"/>
                <a:cs typeface="Calibri"/>
              </a:rPr>
              <a:t> </a:t>
            </a:r>
            <a:r>
              <a:rPr lang="en-US" sz="1700">
                <a:latin typeface="Avenir Next LT Pro" panose="020B0504020202020204" pitchFamily="34" charset="0"/>
                <a:cs typeface="Calibri"/>
              </a:rPr>
              <a:t>to</a:t>
            </a:r>
            <a:r>
              <a:rPr lang="en-US" sz="1700" spc="-20">
                <a:latin typeface="Avenir Next LT Pro" panose="020B0504020202020204" pitchFamily="34" charset="0"/>
                <a:cs typeface="Calibri"/>
              </a:rPr>
              <a:t> </a:t>
            </a:r>
            <a:r>
              <a:rPr lang="en-US" sz="1700" spc="-10">
                <a:latin typeface="Avenir Next LT Pro" panose="020B0504020202020204" pitchFamily="34" charset="0"/>
                <a:cs typeface="Calibri"/>
              </a:rPr>
              <a:t>quantify.</a:t>
            </a:r>
            <a:r>
              <a:rPr lang="en-US" sz="1700" spc="-50">
                <a:latin typeface="Avenir Next LT Pro" panose="020B0504020202020204" pitchFamily="34" charset="0"/>
                <a:cs typeface="Calibri"/>
              </a:rPr>
              <a:t> </a:t>
            </a:r>
            <a:r>
              <a:rPr lang="en-US" sz="1700">
                <a:latin typeface="Avenir Next LT Pro" panose="020B0504020202020204" pitchFamily="34" charset="0"/>
                <a:cs typeface="Calibri"/>
              </a:rPr>
              <a:t>Could</a:t>
            </a:r>
            <a:r>
              <a:rPr lang="en-US" sz="1700" spc="-15">
                <a:latin typeface="Avenir Next LT Pro" panose="020B0504020202020204" pitchFamily="34" charset="0"/>
                <a:cs typeface="Calibri"/>
              </a:rPr>
              <a:t> </a:t>
            </a:r>
            <a:r>
              <a:rPr lang="en-US" sz="1700">
                <a:latin typeface="Avenir Next LT Pro" panose="020B0504020202020204" pitchFamily="34" charset="0"/>
                <a:cs typeface="Calibri"/>
              </a:rPr>
              <a:t>someone</a:t>
            </a:r>
            <a:r>
              <a:rPr lang="en-US" sz="1700" spc="-35">
                <a:latin typeface="Avenir Next LT Pro" panose="020B0504020202020204" pitchFamily="34" charset="0"/>
                <a:cs typeface="Calibri"/>
              </a:rPr>
              <a:t> </a:t>
            </a:r>
            <a:r>
              <a:rPr lang="en-US" sz="1700">
                <a:latin typeface="Avenir Next LT Pro" panose="020B0504020202020204" pitchFamily="34" charset="0"/>
                <a:cs typeface="Calibri"/>
              </a:rPr>
              <a:t>else</a:t>
            </a:r>
            <a:r>
              <a:rPr lang="en-US" sz="1700" spc="-30">
                <a:latin typeface="Avenir Next LT Pro" panose="020B0504020202020204" pitchFamily="34" charset="0"/>
                <a:cs typeface="Calibri"/>
              </a:rPr>
              <a:t> </a:t>
            </a:r>
            <a:r>
              <a:rPr lang="en-US" sz="1700">
                <a:latin typeface="Avenir Next LT Pro" panose="020B0504020202020204" pitchFamily="34" charset="0"/>
                <a:cs typeface="Calibri"/>
              </a:rPr>
              <a:t>observe </a:t>
            </a:r>
            <a:r>
              <a:rPr lang="en-US" sz="1700" spc="-370">
                <a:latin typeface="Avenir Next LT Pro" panose="020B0504020202020204" pitchFamily="34" charset="0"/>
                <a:cs typeface="Calibri"/>
              </a:rPr>
              <a:t> </a:t>
            </a:r>
            <a:r>
              <a:rPr lang="en-US" sz="1700" spc="5">
                <a:latin typeface="Avenir Next LT Pro" panose="020B0504020202020204" pitchFamily="34" charset="0"/>
                <a:cs typeface="Calibri"/>
              </a:rPr>
              <a:t>the</a:t>
            </a:r>
            <a:r>
              <a:rPr lang="en-US" sz="1700" spc="-30">
                <a:latin typeface="Avenir Next LT Pro" panose="020B0504020202020204" pitchFamily="34" charset="0"/>
                <a:cs typeface="Calibri"/>
              </a:rPr>
              <a:t> </a:t>
            </a:r>
            <a:r>
              <a:rPr lang="en-US" sz="1700">
                <a:latin typeface="Avenir Next LT Pro" panose="020B0504020202020204" pitchFamily="34" charset="0"/>
                <a:cs typeface="Calibri"/>
              </a:rPr>
              <a:t>skill</a:t>
            </a:r>
            <a:r>
              <a:rPr lang="en-US" sz="1700" spc="-20">
                <a:latin typeface="Avenir Next LT Pro" panose="020B0504020202020204" pitchFamily="34" charset="0"/>
                <a:cs typeface="Calibri"/>
              </a:rPr>
              <a:t> </a:t>
            </a:r>
            <a:r>
              <a:rPr lang="en-US" sz="1700">
                <a:latin typeface="Avenir Next LT Pro" panose="020B0504020202020204" pitchFamily="34" charset="0"/>
                <a:cs typeface="Calibri"/>
              </a:rPr>
              <a:t>and</a:t>
            </a:r>
            <a:r>
              <a:rPr lang="en-US" sz="1700" spc="-10">
                <a:latin typeface="Avenir Next LT Pro" panose="020B0504020202020204" pitchFamily="34" charset="0"/>
                <a:cs typeface="Calibri"/>
              </a:rPr>
              <a:t> </a:t>
            </a:r>
            <a:r>
              <a:rPr lang="en-US" sz="1700">
                <a:latin typeface="Avenir Next LT Pro" panose="020B0504020202020204" pitchFamily="34" charset="0"/>
                <a:cs typeface="Calibri"/>
              </a:rPr>
              <a:t>determine</a:t>
            </a:r>
            <a:r>
              <a:rPr lang="en-US" sz="1700" spc="-45">
                <a:latin typeface="Avenir Next LT Pro" panose="020B0504020202020204" pitchFamily="34" charset="0"/>
                <a:cs typeface="Calibri"/>
              </a:rPr>
              <a:t> </a:t>
            </a:r>
            <a:r>
              <a:rPr lang="en-US" sz="1700">
                <a:latin typeface="Avenir Next LT Pro" panose="020B0504020202020204" pitchFamily="34" charset="0"/>
                <a:cs typeface="Calibri"/>
              </a:rPr>
              <a:t>if it</a:t>
            </a:r>
            <a:r>
              <a:rPr lang="en-US" sz="1700" spc="-10">
                <a:latin typeface="Avenir Next LT Pro" panose="020B0504020202020204" pitchFamily="34" charset="0"/>
                <a:cs typeface="Calibri"/>
              </a:rPr>
              <a:t> </a:t>
            </a:r>
            <a:r>
              <a:rPr lang="en-US" sz="1700" spc="-5">
                <a:latin typeface="Avenir Next LT Pro" panose="020B0504020202020204" pitchFamily="34" charset="0"/>
                <a:cs typeface="Calibri"/>
              </a:rPr>
              <a:t>was completed?</a:t>
            </a:r>
            <a:endParaRPr lang="en-US" sz="1700">
              <a:latin typeface="Avenir Next LT Pro" panose="020B0504020202020204" pitchFamily="34" charset="0"/>
              <a:cs typeface="Calibri"/>
            </a:endParaRPr>
          </a:p>
        </p:txBody>
      </p:sp>
      <p:grpSp>
        <p:nvGrpSpPr>
          <p:cNvPr id="22" name="object 22"/>
          <p:cNvGrpSpPr/>
          <p:nvPr/>
        </p:nvGrpSpPr>
        <p:grpSpPr>
          <a:xfrm>
            <a:off x="1907286" y="3699509"/>
            <a:ext cx="1511935" cy="603885"/>
            <a:chOff x="383286" y="3699509"/>
            <a:chExt cx="1511935" cy="603885"/>
          </a:xfrm>
          <a:solidFill>
            <a:srgbClr val="19524D"/>
          </a:solidFill>
        </p:grpSpPr>
        <p:sp>
          <p:nvSpPr>
            <p:cNvPr id="23" name="object 23"/>
            <p:cNvSpPr/>
            <p:nvPr/>
          </p:nvSpPr>
          <p:spPr>
            <a:xfrm>
              <a:off x="383286" y="3699509"/>
              <a:ext cx="1511935" cy="603885"/>
            </a:xfrm>
            <a:custGeom>
              <a:avLst/>
              <a:gdLst/>
              <a:ahLst/>
              <a:cxnLst/>
              <a:rect l="l" t="t" r="r" b="b"/>
              <a:pathLst>
                <a:path w="1511935" h="603885">
                  <a:moveTo>
                    <a:pt x="1210056" y="0"/>
                  </a:moveTo>
                  <a:lnTo>
                    <a:pt x="0" y="0"/>
                  </a:lnTo>
                  <a:lnTo>
                    <a:pt x="301752" y="301751"/>
                  </a:lnTo>
                  <a:lnTo>
                    <a:pt x="0" y="603503"/>
                  </a:lnTo>
                  <a:lnTo>
                    <a:pt x="1210056" y="603503"/>
                  </a:lnTo>
                  <a:lnTo>
                    <a:pt x="1511808" y="301751"/>
                  </a:lnTo>
                  <a:lnTo>
                    <a:pt x="1210056" y="0"/>
                  </a:lnTo>
                  <a:close/>
                </a:path>
              </a:pathLst>
            </a:custGeom>
            <a:grpFill/>
          </p:spPr>
          <p:txBody>
            <a:bodyPr wrap="square" lIns="0" tIns="0" rIns="0" bIns="0" rtlCol="0"/>
            <a:lstStyle/>
            <a:p>
              <a:endParaRPr/>
            </a:p>
          </p:txBody>
        </p:sp>
        <p:sp>
          <p:nvSpPr>
            <p:cNvPr id="24" name="object 24"/>
            <p:cNvSpPr/>
            <p:nvPr/>
          </p:nvSpPr>
          <p:spPr>
            <a:xfrm>
              <a:off x="383286" y="3699509"/>
              <a:ext cx="1511935" cy="603885"/>
            </a:xfrm>
            <a:custGeom>
              <a:avLst/>
              <a:gdLst/>
              <a:ahLst/>
              <a:cxnLst/>
              <a:rect l="l" t="t" r="r" b="b"/>
              <a:pathLst>
                <a:path w="1511935" h="603885">
                  <a:moveTo>
                    <a:pt x="0" y="0"/>
                  </a:moveTo>
                  <a:lnTo>
                    <a:pt x="1210056" y="0"/>
                  </a:lnTo>
                  <a:lnTo>
                    <a:pt x="1511808" y="301751"/>
                  </a:lnTo>
                  <a:lnTo>
                    <a:pt x="1210056" y="603503"/>
                  </a:lnTo>
                  <a:lnTo>
                    <a:pt x="0" y="603503"/>
                  </a:lnTo>
                  <a:lnTo>
                    <a:pt x="301752" y="301751"/>
                  </a:lnTo>
                  <a:lnTo>
                    <a:pt x="0" y="0"/>
                  </a:lnTo>
                  <a:close/>
                </a:path>
              </a:pathLst>
            </a:custGeom>
            <a:grpFill/>
            <a:ln w="25908">
              <a:solidFill>
                <a:srgbClr val="FFFFFF"/>
              </a:solidFill>
            </a:ln>
          </p:spPr>
          <p:txBody>
            <a:bodyPr wrap="square" lIns="0" tIns="0" rIns="0" bIns="0" rtlCol="0"/>
            <a:lstStyle/>
            <a:p>
              <a:endParaRPr/>
            </a:p>
          </p:txBody>
        </p:sp>
      </p:grpSp>
      <p:sp>
        <p:nvSpPr>
          <p:cNvPr id="25" name="object 25"/>
          <p:cNvSpPr txBox="1"/>
          <p:nvPr/>
        </p:nvSpPr>
        <p:spPr>
          <a:xfrm>
            <a:off x="2287625" y="3860672"/>
            <a:ext cx="767080" cy="228268"/>
          </a:xfrm>
          <a:prstGeom prst="rect">
            <a:avLst/>
          </a:prstGeom>
        </p:spPr>
        <p:txBody>
          <a:bodyPr vert="horz" wrap="square" lIns="0" tIns="12700" rIns="0" bIns="0" rtlCol="0">
            <a:spAutoFit/>
          </a:bodyPr>
          <a:lstStyle/>
          <a:p>
            <a:pPr marL="12700">
              <a:spcBef>
                <a:spcPts val="100"/>
              </a:spcBef>
            </a:pPr>
            <a:r>
              <a:rPr lang="en-US" sz="1400" spc="-10">
                <a:solidFill>
                  <a:srgbClr val="FFFFFF"/>
                </a:solidFill>
                <a:latin typeface="Calibri"/>
                <a:cs typeface="Calibri"/>
              </a:rPr>
              <a:t>Attainable</a:t>
            </a:r>
            <a:endParaRPr lang="en-US" sz="1400">
              <a:latin typeface="Calibri"/>
              <a:cs typeface="Calibri"/>
            </a:endParaRPr>
          </a:p>
        </p:txBody>
      </p:sp>
      <p:grpSp>
        <p:nvGrpSpPr>
          <p:cNvPr id="26" name="object 26"/>
          <p:cNvGrpSpPr/>
          <p:nvPr/>
        </p:nvGrpSpPr>
        <p:grpSpPr>
          <a:xfrm>
            <a:off x="3222499" y="3749802"/>
            <a:ext cx="6225540" cy="502920"/>
            <a:chOff x="1698498" y="3749801"/>
            <a:chExt cx="6225540" cy="502920"/>
          </a:xfrm>
        </p:grpSpPr>
        <p:sp>
          <p:nvSpPr>
            <p:cNvPr id="27" name="object 27"/>
            <p:cNvSpPr/>
            <p:nvPr/>
          </p:nvSpPr>
          <p:spPr>
            <a:xfrm>
              <a:off x="1698498" y="3749801"/>
              <a:ext cx="6225540" cy="502920"/>
            </a:xfrm>
            <a:custGeom>
              <a:avLst/>
              <a:gdLst/>
              <a:ahLst/>
              <a:cxnLst/>
              <a:rect l="l" t="t" r="r" b="b"/>
              <a:pathLst>
                <a:path w="6225540" h="502920">
                  <a:moveTo>
                    <a:pt x="5974080" y="0"/>
                  </a:moveTo>
                  <a:lnTo>
                    <a:pt x="0" y="0"/>
                  </a:lnTo>
                  <a:lnTo>
                    <a:pt x="251459" y="251460"/>
                  </a:lnTo>
                  <a:lnTo>
                    <a:pt x="0" y="502920"/>
                  </a:lnTo>
                  <a:lnTo>
                    <a:pt x="5974080" y="502920"/>
                  </a:lnTo>
                  <a:lnTo>
                    <a:pt x="6225540" y="251460"/>
                  </a:lnTo>
                  <a:lnTo>
                    <a:pt x="5974080" y="0"/>
                  </a:lnTo>
                  <a:close/>
                </a:path>
              </a:pathLst>
            </a:custGeom>
            <a:solidFill>
              <a:srgbClr val="D0D7E8">
                <a:alpha val="90194"/>
              </a:srgbClr>
            </a:solidFill>
          </p:spPr>
          <p:txBody>
            <a:bodyPr wrap="square" lIns="0" tIns="0" rIns="0" bIns="0" rtlCol="0"/>
            <a:lstStyle/>
            <a:p>
              <a:endParaRPr/>
            </a:p>
          </p:txBody>
        </p:sp>
        <p:sp>
          <p:nvSpPr>
            <p:cNvPr id="28" name="object 28"/>
            <p:cNvSpPr/>
            <p:nvPr/>
          </p:nvSpPr>
          <p:spPr>
            <a:xfrm>
              <a:off x="1698498" y="3749801"/>
              <a:ext cx="6225540" cy="502920"/>
            </a:xfrm>
            <a:custGeom>
              <a:avLst/>
              <a:gdLst/>
              <a:ahLst/>
              <a:cxnLst/>
              <a:rect l="l" t="t" r="r" b="b"/>
              <a:pathLst>
                <a:path w="6225540" h="502920">
                  <a:moveTo>
                    <a:pt x="0" y="0"/>
                  </a:moveTo>
                  <a:lnTo>
                    <a:pt x="5974080" y="0"/>
                  </a:lnTo>
                  <a:lnTo>
                    <a:pt x="6225540" y="251460"/>
                  </a:lnTo>
                  <a:lnTo>
                    <a:pt x="5974080" y="502920"/>
                  </a:lnTo>
                  <a:lnTo>
                    <a:pt x="0" y="502920"/>
                  </a:lnTo>
                  <a:lnTo>
                    <a:pt x="251459" y="251460"/>
                  </a:lnTo>
                  <a:lnTo>
                    <a:pt x="0" y="0"/>
                  </a:lnTo>
                  <a:close/>
                </a:path>
              </a:pathLst>
            </a:custGeom>
            <a:ln w="25908">
              <a:solidFill>
                <a:srgbClr val="D0D7E8"/>
              </a:solidFill>
            </a:ln>
          </p:spPr>
          <p:txBody>
            <a:bodyPr wrap="square" lIns="0" tIns="0" rIns="0" bIns="0" rtlCol="0"/>
            <a:lstStyle/>
            <a:p>
              <a:endParaRPr/>
            </a:p>
          </p:txBody>
        </p:sp>
      </p:grpSp>
      <p:sp>
        <p:nvSpPr>
          <p:cNvPr id="29" name="object 29"/>
          <p:cNvSpPr txBox="1"/>
          <p:nvPr/>
        </p:nvSpPr>
        <p:spPr>
          <a:xfrm>
            <a:off x="3481197" y="3738674"/>
            <a:ext cx="5700396" cy="536044"/>
          </a:xfrm>
          <a:prstGeom prst="rect">
            <a:avLst/>
          </a:prstGeom>
        </p:spPr>
        <p:txBody>
          <a:bodyPr vert="horz" wrap="square" lIns="0" tIns="12700" rIns="0" bIns="0" rtlCol="0">
            <a:spAutoFit/>
          </a:bodyPr>
          <a:lstStyle/>
          <a:p>
            <a:pPr marL="12700">
              <a:spcBef>
                <a:spcPts val="100"/>
              </a:spcBef>
            </a:pPr>
            <a:r>
              <a:rPr lang="en-US" sz="1700">
                <a:latin typeface="Avenir Next LT Pro" panose="020B0504020202020204" pitchFamily="34" charset="0"/>
                <a:cs typeface="Calibri"/>
              </a:rPr>
              <a:t>Is</a:t>
            </a:r>
            <a:r>
              <a:rPr lang="en-US" sz="1700" spc="-10">
                <a:latin typeface="Avenir Next LT Pro" panose="020B0504020202020204" pitchFamily="34" charset="0"/>
                <a:cs typeface="Calibri"/>
              </a:rPr>
              <a:t> </a:t>
            </a:r>
            <a:r>
              <a:rPr lang="en-US" sz="1700" spc="5">
                <a:latin typeface="Avenir Next LT Pro" panose="020B0504020202020204" pitchFamily="34" charset="0"/>
                <a:cs typeface="Calibri"/>
              </a:rPr>
              <a:t>the</a:t>
            </a:r>
            <a:r>
              <a:rPr lang="en-US" sz="1700" spc="-15">
                <a:latin typeface="Avenir Next LT Pro" panose="020B0504020202020204" pitchFamily="34" charset="0"/>
                <a:cs typeface="Calibri"/>
              </a:rPr>
              <a:t> </a:t>
            </a:r>
            <a:r>
              <a:rPr lang="en-US" sz="1700">
                <a:latin typeface="Avenir Next LT Pro" panose="020B0504020202020204" pitchFamily="34" charset="0"/>
                <a:cs typeface="Calibri"/>
              </a:rPr>
              <a:t>objective</a:t>
            </a:r>
            <a:r>
              <a:rPr lang="en-US" sz="1700" spc="-50">
                <a:latin typeface="Avenir Next LT Pro" panose="020B0504020202020204" pitchFamily="34" charset="0"/>
                <a:cs typeface="Calibri"/>
              </a:rPr>
              <a:t> </a:t>
            </a:r>
            <a:r>
              <a:rPr lang="en-US" sz="1700" spc="-5">
                <a:latin typeface="Avenir Next LT Pro" panose="020B0504020202020204" pitchFamily="34" charset="0"/>
                <a:cs typeface="Calibri"/>
              </a:rPr>
              <a:t>attainable/realistic</a:t>
            </a:r>
            <a:r>
              <a:rPr lang="en-US" sz="1700" spc="-35">
                <a:latin typeface="Avenir Next LT Pro" panose="020B0504020202020204" pitchFamily="34" charset="0"/>
                <a:cs typeface="Calibri"/>
              </a:rPr>
              <a:t> </a:t>
            </a:r>
            <a:r>
              <a:rPr lang="en-US" sz="1700" spc="5">
                <a:latin typeface="Avenir Next LT Pro" panose="020B0504020202020204" pitchFamily="34" charset="0"/>
                <a:cs typeface="Calibri"/>
              </a:rPr>
              <a:t>within</a:t>
            </a:r>
            <a:r>
              <a:rPr lang="en-US" sz="1700" spc="-35">
                <a:latin typeface="Avenir Next LT Pro" panose="020B0504020202020204" pitchFamily="34" charset="0"/>
                <a:cs typeface="Calibri"/>
              </a:rPr>
              <a:t> </a:t>
            </a:r>
            <a:r>
              <a:rPr lang="en-US" sz="1700">
                <a:latin typeface="Avenir Next LT Pro" panose="020B0504020202020204" pitchFamily="34" charset="0"/>
                <a:cs typeface="Calibri"/>
              </a:rPr>
              <a:t>time</a:t>
            </a:r>
            <a:r>
              <a:rPr lang="en-US" sz="1700" spc="-15">
                <a:latin typeface="Avenir Next LT Pro" panose="020B0504020202020204" pitchFamily="34" charset="0"/>
                <a:cs typeface="Calibri"/>
              </a:rPr>
              <a:t> </a:t>
            </a:r>
            <a:r>
              <a:rPr lang="en-US" sz="1700">
                <a:latin typeface="Avenir Next LT Pro" panose="020B0504020202020204" pitchFamily="34" charset="0"/>
                <a:cs typeface="Calibri"/>
              </a:rPr>
              <a:t>in</a:t>
            </a:r>
            <a:r>
              <a:rPr lang="en-US" sz="1700" spc="-20">
                <a:latin typeface="Avenir Next LT Pro" panose="020B0504020202020204" pitchFamily="34" charset="0"/>
                <a:cs typeface="Calibri"/>
              </a:rPr>
              <a:t> </a:t>
            </a:r>
            <a:r>
              <a:rPr lang="en-US" sz="1700" spc="-5">
                <a:latin typeface="Avenir Next LT Pro" panose="020B0504020202020204" pitchFamily="34" charset="0"/>
                <a:cs typeface="Calibri"/>
              </a:rPr>
              <a:t>treatment?</a:t>
            </a:r>
            <a:endParaRPr lang="en-US" sz="1700">
              <a:latin typeface="Avenir Next LT Pro" panose="020B0504020202020204" pitchFamily="34" charset="0"/>
              <a:cs typeface="Calibri"/>
            </a:endParaRPr>
          </a:p>
        </p:txBody>
      </p:sp>
      <p:grpSp>
        <p:nvGrpSpPr>
          <p:cNvPr id="30" name="object 30"/>
          <p:cNvGrpSpPr/>
          <p:nvPr/>
        </p:nvGrpSpPr>
        <p:grpSpPr>
          <a:xfrm>
            <a:off x="1907286" y="4388358"/>
            <a:ext cx="1511935" cy="603885"/>
            <a:chOff x="383286" y="4388358"/>
            <a:chExt cx="1511935" cy="603885"/>
          </a:xfrm>
          <a:solidFill>
            <a:srgbClr val="19524D"/>
          </a:solidFill>
        </p:grpSpPr>
        <p:sp>
          <p:nvSpPr>
            <p:cNvPr id="31" name="object 31"/>
            <p:cNvSpPr/>
            <p:nvPr/>
          </p:nvSpPr>
          <p:spPr>
            <a:xfrm>
              <a:off x="383286" y="4388358"/>
              <a:ext cx="1511935" cy="603885"/>
            </a:xfrm>
            <a:custGeom>
              <a:avLst/>
              <a:gdLst/>
              <a:ahLst/>
              <a:cxnLst/>
              <a:rect l="l" t="t" r="r" b="b"/>
              <a:pathLst>
                <a:path w="1511935" h="603885">
                  <a:moveTo>
                    <a:pt x="1210056" y="0"/>
                  </a:moveTo>
                  <a:lnTo>
                    <a:pt x="0" y="0"/>
                  </a:lnTo>
                  <a:lnTo>
                    <a:pt x="301752" y="301752"/>
                  </a:lnTo>
                  <a:lnTo>
                    <a:pt x="0" y="603504"/>
                  </a:lnTo>
                  <a:lnTo>
                    <a:pt x="1210056" y="603504"/>
                  </a:lnTo>
                  <a:lnTo>
                    <a:pt x="1511808" y="301752"/>
                  </a:lnTo>
                  <a:lnTo>
                    <a:pt x="1210056" y="0"/>
                  </a:lnTo>
                  <a:close/>
                </a:path>
              </a:pathLst>
            </a:custGeom>
            <a:grpFill/>
          </p:spPr>
          <p:txBody>
            <a:bodyPr wrap="square" lIns="0" tIns="0" rIns="0" bIns="0" rtlCol="0"/>
            <a:lstStyle/>
            <a:p>
              <a:endParaRPr/>
            </a:p>
          </p:txBody>
        </p:sp>
        <p:sp>
          <p:nvSpPr>
            <p:cNvPr id="32" name="object 32"/>
            <p:cNvSpPr/>
            <p:nvPr/>
          </p:nvSpPr>
          <p:spPr>
            <a:xfrm>
              <a:off x="383286" y="4388358"/>
              <a:ext cx="1511935" cy="603885"/>
            </a:xfrm>
            <a:custGeom>
              <a:avLst/>
              <a:gdLst/>
              <a:ahLst/>
              <a:cxnLst/>
              <a:rect l="l" t="t" r="r" b="b"/>
              <a:pathLst>
                <a:path w="1511935" h="603885">
                  <a:moveTo>
                    <a:pt x="0" y="0"/>
                  </a:moveTo>
                  <a:lnTo>
                    <a:pt x="1210056" y="0"/>
                  </a:lnTo>
                  <a:lnTo>
                    <a:pt x="1511808" y="301752"/>
                  </a:lnTo>
                  <a:lnTo>
                    <a:pt x="1210056" y="603504"/>
                  </a:lnTo>
                  <a:lnTo>
                    <a:pt x="0" y="603504"/>
                  </a:lnTo>
                  <a:lnTo>
                    <a:pt x="301752" y="301752"/>
                  </a:lnTo>
                  <a:lnTo>
                    <a:pt x="0" y="0"/>
                  </a:lnTo>
                  <a:close/>
                </a:path>
              </a:pathLst>
            </a:custGeom>
            <a:grpFill/>
            <a:ln w="25908">
              <a:solidFill>
                <a:srgbClr val="FFFFFF"/>
              </a:solidFill>
            </a:ln>
          </p:spPr>
          <p:txBody>
            <a:bodyPr wrap="square" lIns="0" tIns="0" rIns="0" bIns="0" rtlCol="0"/>
            <a:lstStyle/>
            <a:p>
              <a:endParaRPr/>
            </a:p>
          </p:txBody>
        </p:sp>
      </p:grpSp>
      <p:sp>
        <p:nvSpPr>
          <p:cNvPr id="33" name="object 33"/>
          <p:cNvSpPr txBox="1"/>
          <p:nvPr/>
        </p:nvSpPr>
        <p:spPr>
          <a:xfrm>
            <a:off x="2345538" y="4549217"/>
            <a:ext cx="650875" cy="228909"/>
          </a:xfrm>
          <a:prstGeom prst="rect">
            <a:avLst/>
          </a:prstGeom>
        </p:spPr>
        <p:txBody>
          <a:bodyPr vert="horz" wrap="square" lIns="0" tIns="13335" rIns="0" bIns="0" rtlCol="0">
            <a:spAutoFit/>
          </a:bodyPr>
          <a:lstStyle/>
          <a:p>
            <a:pPr marL="12700">
              <a:spcBef>
                <a:spcPts val="105"/>
              </a:spcBef>
            </a:pPr>
            <a:r>
              <a:rPr lang="en-US" sz="1400" spc="-20">
                <a:solidFill>
                  <a:srgbClr val="FFFFFF"/>
                </a:solidFill>
                <a:latin typeface="Calibri"/>
                <a:cs typeface="Calibri"/>
              </a:rPr>
              <a:t>R</a:t>
            </a:r>
            <a:r>
              <a:rPr lang="en-US" sz="1400" spc="-5">
                <a:solidFill>
                  <a:srgbClr val="FFFFFF"/>
                </a:solidFill>
                <a:latin typeface="Calibri"/>
                <a:cs typeface="Calibri"/>
              </a:rPr>
              <a:t>ealistic</a:t>
            </a:r>
            <a:endParaRPr lang="en-US" sz="1400">
              <a:latin typeface="Calibri"/>
              <a:cs typeface="Calibri"/>
            </a:endParaRPr>
          </a:p>
        </p:txBody>
      </p:sp>
      <p:grpSp>
        <p:nvGrpSpPr>
          <p:cNvPr id="34" name="object 34"/>
          <p:cNvGrpSpPr/>
          <p:nvPr/>
        </p:nvGrpSpPr>
        <p:grpSpPr>
          <a:xfrm>
            <a:off x="3222498" y="4438651"/>
            <a:ext cx="6152515" cy="502920"/>
            <a:chOff x="1698498" y="4438650"/>
            <a:chExt cx="6152515" cy="502920"/>
          </a:xfrm>
        </p:grpSpPr>
        <p:sp>
          <p:nvSpPr>
            <p:cNvPr id="35" name="object 35"/>
            <p:cNvSpPr/>
            <p:nvPr/>
          </p:nvSpPr>
          <p:spPr>
            <a:xfrm>
              <a:off x="1698498" y="4438650"/>
              <a:ext cx="6152515" cy="502920"/>
            </a:xfrm>
            <a:custGeom>
              <a:avLst/>
              <a:gdLst/>
              <a:ahLst/>
              <a:cxnLst/>
              <a:rect l="l" t="t" r="r" b="b"/>
              <a:pathLst>
                <a:path w="6152515" h="502920">
                  <a:moveTo>
                    <a:pt x="5900928" y="0"/>
                  </a:moveTo>
                  <a:lnTo>
                    <a:pt x="0" y="0"/>
                  </a:lnTo>
                  <a:lnTo>
                    <a:pt x="251459" y="251460"/>
                  </a:lnTo>
                  <a:lnTo>
                    <a:pt x="0" y="502919"/>
                  </a:lnTo>
                  <a:lnTo>
                    <a:pt x="5900928" y="502919"/>
                  </a:lnTo>
                  <a:lnTo>
                    <a:pt x="6152387" y="251460"/>
                  </a:lnTo>
                  <a:lnTo>
                    <a:pt x="5900928" y="0"/>
                  </a:lnTo>
                  <a:close/>
                </a:path>
              </a:pathLst>
            </a:custGeom>
            <a:solidFill>
              <a:srgbClr val="D0D7E8">
                <a:alpha val="90194"/>
              </a:srgbClr>
            </a:solidFill>
          </p:spPr>
          <p:txBody>
            <a:bodyPr wrap="square" lIns="0" tIns="0" rIns="0" bIns="0" rtlCol="0"/>
            <a:lstStyle/>
            <a:p>
              <a:endParaRPr/>
            </a:p>
          </p:txBody>
        </p:sp>
        <p:sp>
          <p:nvSpPr>
            <p:cNvPr id="36" name="object 36"/>
            <p:cNvSpPr/>
            <p:nvPr/>
          </p:nvSpPr>
          <p:spPr>
            <a:xfrm>
              <a:off x="1698498" y="4438650"/>
              <a:ext cx="6152515" cy="502920"/>
            </a:xfrm>
            <a:custGeom>
              <a:avLst/>
              <a:gdLst/>
              <a:ahLst/>
              <a:cxnLst/>
              <a:rect l="l" t="t" r="r" b="b"/>
              <a:pathLst>
                <a:path w="6152515" h="502920">
                  <a:moveTo>
                    <a:pt x="0" y="0"/>
                  </a:moveTo>
                  <a:lnTo>
                    <a:pt x="5900928" y="0"/>
                  </a:lnTo>
                  <a:lnTo>
                    <a:pt x="6152387" y="251460"/>
                  </a:lnTo>
                  <a:lnTo>
                    <a:pt x="5900928" y="502919"/>
                  </a:lnTo>
                  <a:lnTo>
                    <a:pt x="0" y="502919"/>
                  </a:lnTo>
                  <a:lnTo>
                    <a:pt x="251459" y="251460"/>
                  </a:lnTo>
                  <a:lnTo>
                    <a:pt x="0" y="0"/>
                  </a:lnTo>
                  <a:close/>
                </a:path>
              </a:pathLst>
            </a:custGeom>
            <a:ln w="25908">
              <a:solidFill>
                <a:srgbClr val="D0D7E8"/>
              </a:solidFill>
            </a:ln>
          </p:spPr>
          <p:txBody>
            <a:bodyPr wrap="square" lIns="0" tIns="0" rIns="0" bIns="0" rtlCol="0"/>
            <a:lstStyle/>
            <a:p>
              <a:endParaRPr/>
            </a:p>
          </p:txBody>
        </p:sp>
      </p:grpSp>
      <p:sp>
        <p:nvSpPr>
          <p:cNvPr id="37" name="object 37"/>
          <p:cNvSpPr txBox="1"/>
          <p:nvPr/>
        </p:nvSpPr>
        <p:spPr>
          <a:xfrm>
            <a:off x="3481197" y="4404106"/>
            <a:ext cx="5700396" cy="527709"/>
          </a:xfrm>
          <a:prstGeom prst="rect">
            <a:avLst/>
          </a:prstGeom>
        </p:spPr>
        <p:txBody>
          <a:bodyPr vert="horz" wrap="square" lIns="0" tIns="40005" rIns="0" bIns="0" rtlCol="0">
            <a:spAutoFit/>
          </a:bodyPr>
          <a:lstStyle/>
          <a:p>
            <a:pPr marL="12700" marR="5080">
              <a:lnSpc>
                <a:spcPts val="1860"/>
              </a:lnSpc>
              <a:spcBef>
                <a:spcPts val="315"/>
              </a:spcBef>
            </a:pPr>
            <a:r>
              <a:rPr lang="en-US" sz="1700">
                <a:latin typeface="Avenir Next LT Pro" panose="020B0504020202020204" pitchFamily="34" charset="0"/>
                <a:cs typeface="Calibri"/>
              </a:rPr>
              <a:t>The</a:t>
            </a:r>
            <a:r>
              <a:rPr lang="en-US" sz="1700" spc="-20">
                <a:latin typeface="Avenir Next LT Pro" panose="020B0504020202020204" pitchFamily="34" charset="0"/>
                <a:cs typeface="Calibri"/>
              </a:rPr>
              <a:t> </a:t>
            </a:r>
            <a:r>
              <a:rPr lang="en-US" sz="1700">
                <a:latin typeface="Avenir Next LT Pro" panose="020B0504020202020204" pitchFamily="34" charset="0"/>
                <a:cs typeface="Calibri"/>
              </a:rPr>
              <a:t>objective</a:t>
            </a:r>
            <a:r>
              <a:rPr lang="en-US" sz="1700" spc="-15">
                <a:latin typeface="Avenir Next LT Pro" panose="020B0504020202020204" pitchFamily="34" charset="0"/>
                <a:cs typeface="Calibri"/>
              </a:rPr>
              <a:t> </a:t>
            </a:r>
            <a:r>
              <a:rPr lang="en-US" sz="1700" spc="-5">
                <a:latin typeface="Avenir Next LT Pro" panose="020B0504020202020204" pitchFamily="34" charset="0"/>
                <a:cs typeface="Calibri"/>
              </a:rPr>
              <a:t>must</a:t>
            </a:r>
            <a:r>
              <a:rPr lang="en-US" sz="1700" spc="-45">
                <a:latin typeface="Avenir Next LT Pro" panose="020B0504020202020204" pitchFamily="34" charset="0"/>
                <a:cs typeface="Calibri"/>
              </a:rPr>
              <a:t> </a:t>
            </a:r>
            <a:r>
              <a:rPr lang="en-US" sz="1700">
                <a:latin typeface="Avenir Next LT Pro" panose="020B0504020202020204" pitchFamily="34" charset="0"/>
                <a:cs typeface="Calibri"/>
              </a:rPr>
              <a:t>be</a:t>
            </a:r>
            <a:r>
              <a:rPr lang="en-US" sz="1700" spc="-15">
                <a:latin typeface="Avenir Next LT Pro" panose="020B0504020202020204" pitchFamily="34" charset="0"/>
                <a:cs typeface="Calibri"/>
              </a:rPr>
              <a:t> </a:t>
            </a:r>
            <a:r>
              <a:rPr lang="en-US" sz="1700" spc="-5">
                <a:latin typeface="Avenir Next LT Pro" panose="020B0504020202020204" pitchFamily="34" charset="0"/>
                <a:cs typeface="Calibri"/>
              </a:rPr>
              <a:t>related</a:t>
            </a:r>
            <a:r>
              <a:rPr lang="en-US" sz="1700" spc="-40">
                <a:latin typeface="Avenir Next LT Pro" panose="020B0504020202020204" pitchFamily="34" charset="0"/>
                <a:cs typeface="Calibri"/>
              </a:rPr>
              <a:t> </a:t>
            </a:r>
            <a:r>
              <a:rPr lang="en-US" sz="1700">
                <a:latin typeface="Avenir Next LT Pro" panose="020B0504020202020204" pitchFamily="34" charset="0"/>
                <a:cs typeface="Calibri"/>
              </a:rPr>
              <a:t>to</a:t>
            </a:r>
            <a:r>
              <a:rPr lang="en-US" sz="1700" spc="-20">
                <a:latin typeface="Avenir Next LT Pro" panose="020B0504020202020204" pitchFamily="34" charset="0"/>
                <a:cs typeface="Calibri"/>
              </a:rPr>
              <a:t> </a:t>
            </a:r>
            <a:r>
              <a:rPr lang="en-US" sz="1700" spc="5">
                <a:latin typeface="Avenir Next LT Pro" panose="020B0504020202020204" pitchFamily="34" charset="0"/>
                <a:cs typeface="Calibri"/>
              </a:rPr>
              <a:t>the</a:t>
            </a:r>
            <a:r>
              <a:rPr lang="en-US" sz="1700" spc="-15">
                <a:latin typeface="Avenir Next LT Pro" panose="020B0504020202020204" pitchFamily="34" charset="0"/>
                <a:cs typeface="Calibri"/>
              </a:rPr>
              <a:t> </a:t>
            </a:r>
            <a:r>
              <a:rPr lang="en-US" sz="1700">
                <a:latin typeface="Avenir Next LT Pro" panose="020B0504020202020204" pitchFamily="34" charset="0"/>
                <a:cs typeface="Calibri"/>
              </a:rPr>
              <a:t>assessment,</a:t>
            </a:r>
            <a:r>
              <a:rPr lang="en-US" sz="1700" spc="-50">
                <a:latin typeface="Avenir Next LT Pro" panose="020B0504020202020204" pitchFamily="34" charset="0"/>
                <a:cs typeface="Calibri"/>
              </a:rPr>
              <a:t> </a:t>
            </a:r>
            <a:r>
              <a:rPr lang="en-US" sz="1700">
                <a:latin typeface="Avenir Next LT Pro" panose="020B0504020202020204" pitchFamily="34" charset="0"/>
                <a:cs typeface="Calibri"/>
              </a:rPr>
              <a:t>problem </a:t>
            </a:r>
            <a:r>
              <a:rPr lang="en-US" sz="1700" spc="-370">
                <a:latin typeface="Avenir Next LT Pro" panose="020B0504020202020204" pitchFamily="34" charset="0"/>
                <a:cs typeface="Calibri"/>
              </a:rPr>
              <a:t> </a:t>
            </a:r>
            <a:r>
              <a:rPr lang="en-US" sz="1700" spc="-10">
                <a:latin typeface="Avenir Next LT Pro" panose="020B0504020202020204" pitchFamily="34" charset="0"/>
                <a:cs typeface="Calibri"/>
              </a:rPr>
              <a:t>statement,</a:t>
            </a:r>
            <a:r>
              <a:rPr lang="en-US" sz="1700" spc="-45">
                <a:latin typeface="Avenir Next LT Pro" panose="020B0504020202020204" pitchFamily="34" charset="0"/>
                <a:cs typeface="Calibri"/>
              </a:rPr>
              <a:t> </a:t>
            </a:r>
            <a:r>
              <a:rPr lang="en-US" sz="1700">
                <a:latin typeface="Avenir Next LT Pro" panose="020B0504020202020204" pitchFamily="34" charset="0"/>
                <a:cs typeface="Calibri"/>
              </a:rPr>
              <a:t>and</a:t>
            </a:r>
            <a:r>
              <a:rPr lang="en-US" sz="1700" spc="-10">
                <a:latin typeface="Avenir Next LT Pro" panose="020B0504020202020204" pitchFamily="34" charset="0"/>
                <a:cs typeface="Calibri"/>
              </a:rPr>
              <a:t> </a:t>
            </a:r>
            <a:r>
              <a:rPr lang="en-US" sz="1700" spc="-5">
                <a:latin typeface="Avenir Next LT Pro" panose="020B0504020202020204" pitchFamily="34" charset="0"/>
                <a:cs typeface="Calibri"/>
              </a:rPr>
              <a:t>goal.</a:t>
            </a:r>
            <a:r>
              <a:rPr lang="en-US" sz="1700" spc="-20">
                <a:latin typeface="Avenir Next LT Pro" panose="020B0504020202020204" pitchFamily="34" charset="0"/>
                <a:cs typeface="Calibri"/>
              </a:rPr>
              <a:t> </a:t>
            </a:r>
            <a:r>
              <a:rPr lang="en-US" sz="1700">
                <a:latin typeface="Avenir Next LT Pro" panose="020B0504020202020204" pitchFamily="34" charset="0"/>
                <a:cs typeface="Calibri"/>
              </a:rPr>
              <a:t>Is</a:t>
            </a:r>
            <a:r>
              <a:rPr lang="en-US" sz="1700" spc="5">
                <a:latin typeface="Avenir Next LT Pro" panose="020B0504020202020204" pitchFamily="34" charset="0"/>
                <a:cs typeface="Calibri"/>
              </a:rPr>
              <a:t> </a:t>
            </a:r>
            <a:r>
              <a:rPr lang="en-US" sz="1700">
                <a:latin typeface="Avenir Next LT Pro" panose="020B0504020202020204" pitchFamily="34" charset="0"/>
                <a:cs typeface="Calibri"/>
              </a:rPr>
              <a:t>it</a:t>
            </a:r>
            <a:r>
              <a:rPr lang="en-US" sz="1700" spc="-5">
                <a:latin typeface="Avenir Next LT Pro" panose="020B0504020202020204" pitchFamily="34" charset="0"/>
                <a:cs typeface="Calibri"/>
              </a:rPr>
              <a:t> related?</a:t>
            </a:r>
            <a:r>
              <a:rPr lang="en-US" sz="1700" spc="-40">
                <a:latin typeface="Avenir Next LT Pro" panose="020B0504020202020204" pitchFamily="34" charset="0"/>
                <a:cs typeface="Calibri"/>
              </a:rPr>
              <a:t> </a:t>
            </a:r>
            <a:endParaRPr lang="en-US" sz="1700">
              <a:latin typeface="Avenir Next LT Pro" panose="020B0504020202020204" pitchFamily="34" charset="0"/>
              <a:cs typeface="Calibri"/>
            </a:endParaRPr>
          </a:p>
        </p:txBody>
      </p:sp>
      <p:grpSp>
        <p:nvGrpSpPr>
          <p:cNvPr id="38" name="object 38"/>
          <p:cNvGrpSpPr/>
          <p:nvPr/>
        </p:nvGrpSpPr>
        <p:grpSpPr>
          <a:xfrm>
            <a:off x="1907286" y="5077206"/>
            <a:ext cx="1511935" cy="603885"/>
            <a:chOff x="383286" y="5077206"/>
            <a:chExt cx="1511935" cy="603885"/>
          </a:xfrm>
          <a:solidFill>
            <a:srgbClr val="19524D"/>
          </a:solidFill>
        </p:grpSpPr>
        <p:sp>
          <p:nvSpPr>
            <p:cNvPr id="39" name="object 39"/>
            <p:cNvSpPr/>
            <p:nvPr/>
          </p:nvSpPr>
          <p:spPr>
            <a:xfrm>
              <a:off x="383286" y="5077206"/>
              <a:ext cx="1511935" cy="603885"/>
            </a:xfrm>
            <a:custGeom>
              <a:avLst/>
              <a:gdLst/>
              <a:ahLst/>
              <a:cxnLst/>
              <a:rect l="l" t="t" r="r" b="b"/>
              <a:pathLst>
                <a:path w="1511935" h="603885">
                  <a:moveTo>
                    <a:pt x="1210056" y="0"/>
                  </a:moveTo>
                  <a:lnTo>
                    <a:pt x="0" y="0"/>
                  </a:lnTo>
                  <a:lnTo>
                    <a:pt x="301752" y="301752"/>
                  </a:lnTo>
                  <a:lnTo>
                    <a:pt x="0" y="603504"/>
                  </a:lnTo>
                  <a:lnTo>
                    <a:pt x="1210056" y="603504"/>
                  </a:lnTo>
                  <a:lnTo>
                    <a:pt x="1511808" y="301752"/>
                  </a:lnTo>
                  <a:lnTo>
                    <a:pt x="1210056" y="0"/>
                  </a:lnTo>
                  <a:close/>
                </a:path>
              </a:pathLst>
            </a:custGeom>
            <a:grpFill/>
          </p:spPr>
          <p:txBody>
            <a:bodyPr wrap="square" lIns="0" tIns="0" rIns="0" bIns="0" rtlCol="0"/>
            <a:lstStyle/>
            <a:p>
              <a:endParaRPr/>
            </a:p>
          </p:txBody>
        </p:sp>
        <p:sp>
          <p:nvSpPr>
            <p:cNvPr id="40" name="object 40"/>
            <p:cNvSpPr/>
            <p:nvPr/>
          </p:nvSpPr>
          <p:spPr>
            <a:xfrm>
              <a:off x="383286" y="5077206"/>
              <a:ext cx="1511935" cy="603885"/>
            </a:xfrm>
            <a:custGeom>
              <a:avLst/>
              <a:gdLst/>
              <a:ahLst/>
              <a:cxnLst/>
              <a:rect l="l" t="t" r="r" b="b"/>
              <a:pathLst>
                <a:path w="1511935" h="603885">
                  <a:moveTo>
                    <a:pt x="0" y="0"/>
                  </a:moveTo>
                  <a:lnTo>
                    <a:pt x="1210056" y="0"/>
                  </a:lnTo>
                  <a:lnTo>
                    <a:pt x="1511808" y="301752"/>
                  </a:lnTo>
                  <a:lnTo>
                    <a:pt x="1210056" y="603504"/>
                  </a:lnTo>
                  <a:lnTo>
                    <a:pt x="0" y="603504"/>
                  </a:lnTo>
                  <a:lnTo>
                    <a:pt x="301752" y="301752"/>
                  </a:lnTo>
                  <a:lnTo>
                    <a:pt x="0" y="0"/>
                  </a:lnTo>
                  <a:close/>
                </a:path>
              </a:pathLst>
            </a:custGeom>
            <a:grpFill/>
            <a:ln w="25908">
              <a:solidFill>
                <a:srgbClr val="FFFFFF"/>
              </a:solidFill>
            </a:ln>
          </p:spPr>
          <p:txBody>
            <a:bodyPr wrap="square" lIns="0" tIns="0" rIns="0" bIns="0" rtlCol="0"/>
            <a:lstStyle/>
            <a:p>
              <a:endParaRPr/>
            </a:p>
          </p:txBody>
        </p:sp>
      </p:grpSp>
      <p:sp>
        <p:nvSpPr>
          <p:cNvPr id="41" name="object 41"/>
          <p:cNvSpPr txBox="1"/>
          <p:nvPr/>
        </p:nvSpPr>
        <p:spPr>
          <a:xfrm>
            <a:off x="2389734" y="5140529"/>
            <a:ext cx="564515" cy="435609"/>
          </a:xfrm>
          <a:prstGeom prst="rect">
            <a:avLst/>
          </a:prstGeom>
          <a:solidFill>
            <a:srgbClr val="19524D"/>
          </a:solidFill>
        </p:spPr>
        <p:txBody>
          <a:bodyPr vert="horz" wrap="square" lIns="0" tIns="13335" rIns="0" bIns="0" rtlCol="0">
            <a:spAutoFit/>
          </a:bodyPr>
          <a:lstStyle/>
          <a:p>
            <a:pPr algn="ctr">
              <a:lnSpc>
                <a:spcPts val="1610"/>
              </a:lnSpc>
              <a:spcBef>
                <a:spcPts val="105"/>
              </a:spcBef>
            </a:pPr>
            <a:r>
              <a:rPr lang="en-US" sz="1400" spc="-5">
                <a:solidFill>
                  <a:srgbClr val="FFFFFF"/>
                </a:solidFill>
                <a:latin typeface="Calibri"/>
                <a:cs typeface="Calibri"/>
              </a:rPr>
              <a:t>Time</a:t>
            </a:r>
            <a:endParaRPr lang="en-US" sz="1400">
              <a:latin typeface="Calibri"/>
              <a:cs typeface="Calibri"/>
            </a:endParaRPr>
          </a:p>
          <a:p>
            <a:pPr algn="ctr">
              <a:lnSpc>
                <a:spcPts val="1610"/>
              </a:lnSpc>
            </a:pPr>
            <a:r>
              <a:rPr lang="en-US" sz="1400" spc="-5">
                <a:solidFill>
                  <a:srgbClr val="FFFFFF"/>
                </a:solidFill>
                <a:latin typeface="Calibri"/>
                <a:cs typeface="Calibri"/>
              </a:rPr>
              <a:t>Limited</a:t>
            </a:r>
            <a:endParaRPr lang="en-US" sz="1400">
              <a:latin typeface="Calibri"/>
              <a:cs typeface="Calibri"/>
            </a:endParaRPr>
          </a:p>
        </p:txBody>
      </p:sp>
      <p:grpSp>
        <p:nvGrpSpPr>
          <p:cNvPr id="42" name="object 42"/>
          <p:cNvGrpSpPr/>
          <p:nvPr/>
        </p:nvGrpSpPr>
        <p:grpSpPr>
          <a:xfrm>
            <a:off x="3235452" y="5134228"/>
            <a:ext cx="6116320" cy="502920"/>
            <a:chOff x="1698498" y="5127498"/>
            <a:chExt cx="6116320" cy="502920"/>
          </a:xfrm>
        </p:grpSpPr>
        <p:sp>
          <p:nvSpPr>
            <p:cNvPr id="43" name="object 43"/>
            <p:cNvSpPr/>
            <p:nvPr/>
          </p:nvSpPr>
          <p:spPr>
            <a:xfrm>
              <a:off x="1698498" y="5127498"/>
              <a:ext cx="6116320" cy="502920"/>
            </a:xfrm>
            <a:custGeom>
              <a:avLst/>
              <a:gdLst/>
              <a:ahLst/>
              <a:cxnLst/>
              <a:rect l="l" t="t" r="r" b="b"/>
              <a:pathLst>
                <a:path w="6116320" h="502920">
                  <a:moveTo>
                    <a:pt x="5864352" y="0"/>
                  </a:moveTo>
                  <a:lnTo>
                    <a:pt x="0" y="0"/>
                  </a:lnTo>
                  <a:lnTo>
                    <a:pt x="251459" y="251459"/>
                  </a:lnTo>
                  <a:lnTo>
                    <a:pt x="0" y="502919"/>
                  </a:lnTo>
                  <a:lnTo>
                    <a:pt x="5864352" y="502919"/>
                  </a:lnTo>
                  <a:lnTo>
                    <a:pt x="6115811" y="251459"/>
                  </a:lnTo>
                  <a:lnTo>
                    <a:pt x="5864352" y="0"/>
                  </a:lnTo>
                  <a:close/>
                </a:path>
              </a:pathLst>
            </a:custGeom>
            <a:solidFill>
              <a:srgbClr val="D0D7E8">
                <a:alpha val="90194"/>
              </a:srgbClr>
            </a:solidFill>
          </p:spPr>
          <p:txBody>
            <a:bodyPr wrap="square" lIns="0" tIns="0" rIns="0" bIns="0" rtlCol="0"/>
            <a:lstStyle/>
            <a:p>
              <a:endParaRPr>
                <a:latin typeface="Avenir Next LT Pro" panose="020B0504020202020204" pitchFamily="34" charset="0"/>
              </a:endParaRPr>
            </a:p>
          </p:txBody>
        </p:sp>
        <p:sp>
          <p:nvSpPr>
            <p:cNvPr id="44" name="object 44"/>
            <p:cNvSpPr/>
            <p:nvPr/>
          </p:nvSpPr>
          <p:spPr>
            <a:xfrm>
              <a:off x="1698498" y="5127498"/>
              <a:ext cx="6116320" cy="502920"/>
            </a:xfrm>
            <a:custGeom>
              <a:avLst/>
              <a:gdLst/>
              <a:ahLst/>
              <a:cxnLst/>
              <a:rect l="l" t="t" r="r" b="b"/>
              <a:pathLst>
                <a:path w="6116320" h="502920">
                  <a:moveTo>
                    <a:pt x="0" y="0"/>
                  </a:moveTo>
                  <a:lnTo>
                    <a:pt x="5864352" y="0"/>
                  </a:lnTo>
                  <a:lnTo>
                    <a:pt x="6115811" y="251459"/>
                  </a:lnTo>
                  <a:lnTo>
                    <a:pt x="5864352" y="502919"/>
                  </a:lnTo>
                  <a:lnTo>
                    <a:pt x="0" y="502919"/>
                  </a:lnTo>
                  <a:lnTo>
                    <a:pt x="251459" y="251459"/>
                  </a:lnTo>
                  <a:lnTo>
                    <a:pt x="0" y="0"/>
                  </a:lnTo>
                  <a:close/>
                </a:path>
              </a:pathLst>
            </a:custGeom>
            <a:ln w="25908">
              <a:solidFill>
                <a:srgbClr val="D0D7E8"/>
              </a:solidFill>
            </a:ln>
          </p:spPr>
          <p:txBody>
            <a:bodyPr wrap="square" lIns="0" tIns="0" rIns="0" bIns="0" rtlCol="0"/>
            <a:lstStyle/>
            <a:p>
              <a:endParaRPr>
                <a:latin typeface="Avenir Next LT Pro" panose="020B0504020202020204" pitchFamily="34" charset="0"/>
              </a:endParaRPr>
            </a:p>
          </p:txBody>
        </p:sp>
      </p:grpSp>
      <p:sp>
        <p:nvSpPr>
          <p:cNvPr id="45" name="object 45"/>
          <p:cNvSpPr txBox="1"/>
          <p:nvPr/>
        </p:nvSpPr>
        <p:spPr>
          <a:xfrm>
            <a:off x="3481197" y="5087179"/>
            <a:ext cx="5325110" cy="536044"/>
          </a:xfrm>
          <a:prstGeom prst="rect">
            <a:avLst/>
          </a:prstGeom>
        </p:spPr>
        <p:txBody>
          <a:bodyPr vert="horz" wrap="square" lIns="0" tIns="12700" rIns="0" bIns="0" rtlCol="0">
            <a:spAutoFit/>
          </a:bodyPr>
          <a:lstStyle/>
          <a:p>
            <a:pPr marL="12700">
              <a:spcBef>
                <a:spcPts val="100"/>
              </a:spcBef>
            </a:pPr>
            <a:r>
              <a:rPr lang="en-US" sz="1700">
                <a:latin typeface="Avenir Next LT Pro" panose="020B0504020202020204" pitchFamily="34" charset="0"/>
                <a:cs typeface="Calibri"/>
              </a:rPr>
              <a:t>Is </a:t>
            </a:r>
            <a:r>
              <a:rPr lang="en-US" sz="1700" spc="5">
                <a:latin typeface="Avenir Next LT Pro" panose="020B0504020202020204" pitchFamily="34" charset="0"/>
                <a:cs typeface="Calibri"/>
              </a:rPr>
              <a:t>the</a:t>
            </a:r>
            <a:r>
              <a:rPr lang="en-US" sz="1700" spc="-5">
                <a:latin typeface="Avenir Next LT Pro" panose="020B0504020202020204" pitchFamily="34" charset="0"/>
                <a:cs typeface="Calibri"/>
              </a:rPr>
              <a:t> </a:t>
            </a:r>
            <a:r>
              <a:rPr lang="en-US" sz="1700" spc="-10">
                <a:latin typeface="Avenir Next LT Pro" panose="020B0504020202020204" pitchFamily="34" charset="0"/>
                <a:cs typeface="Calibri"/>
              </a:rPr>
              <a:t>target</a:t>
            </a:r>
            <a:r>
              <a:rPr lang="en-US" sz="1700" spc="-25">
                <a:latin typeface="Avenir Next LT Pro" panose="020B0504020202020204" pitchFamily="34" charset="0"/>
                <a:cs typeface="Calibri"/>
              </a:rPr>
              <a:t> </a:t>
            </a:r>
            <a:r>
              <a:rPr lang="en-US" sz="1700">
                <a:latin typeface="Avenir Next LT Pro" panose="020B0504020202020204" pitchFamily="34" charset="0"/>
                <a:cs typeface="Calibri"/>
              </a:rPr>
              <a:t>completion</a:t>
            </a:r>
            <a:r>
              <a:rPr lang="en-US" sz="1700" spc="-30">
                <a:latin typeface="Avenir Next LT Pro" panose="020B0504020202020204" pitchFamily="34" charset="0"/>
                <a:cs typeface="Calibri"/>
              </a:rPr>
              <a:t> </a:t>
            </a:r>
            <a:r>
              <a:rPr lang="en-US" sz="1700" spc="-10">
                <a:latin typeface="Avenir Next LT Pro" panose="020B0504020202020204" pitchFamily="34" charset="0"/>
                <a:cs typeface="Calibri"/>
              </a:rPr>
              <a:t>date</a:t>
            </a:r>
            <a:r>
              <a:rPr lang="en-US" sz="1700" spc="-20">
                <a:latin typeface="Avenir Next LT Pro" panose="020B0504020202020204" pitchFamily="34" charset="0"/>
                <a:cs typeface="Calibri"/>
              </a:rPr>
              <a:t> </a:t>
            </a:r>
            <a:r>
              <a:rPr lang="en-US" sz="1700" spc="-5">
                <a:latin typeface="Avenir Next LT Pro" panose="020B0504020202020204" pitchFamily="34" charset="0"/>
                <a:cs typeface="Calibri"/>
              </a:rPr>
              <a:t>reasonable</a:t>
            </a:r>
            <a:r>
              <a:rPr lang="en-US" sz="1700" spc="-25">
                <a:latin typeface="Avenir Next LT Pro" panose="020B0504020202020204" pitchFamily="34" charset="0"/>
                <a:cs typeface="Calibri"/>
              </a:rPr>
              <a:t> </a:t>
            </a:r>
            <a:r>
              <a:rPr lang="en-US" sz="1700">
                <a:latin typeface="Avenir Next LT Pro" panose="020B0504020202020204" pitchFamily="34" charset="0"/>
                <a:cs typeface="Calibri"/>
              </a:rPr>
              <a:t>and</a:t>
            </a:r>
            <a:r>
              <a:rPr lang="en-US" sz="1700" spc="-5">
                <a:latin typeface="Avenir Next LT Pro" panose="020B0504020202020204" pitchFamily="34" charset="0"/>
                <a:cs typeface="Calibri"/>
              </a:rPr>
              <a:t> individualized</a:t>
            </a:r>
            <a:r>
              <a:rPr lang="en-US" sz="1700" spc="-5">
                <a:latin typeface="Calibri"/>
                <a:cs typeface="Calibri"/>
              </a:rPr>
              <a:t>?</a:t>
            </a:r>
            <a:endParaRPr lang="en-US" sz="1700">
              <a:latin typeface="Calibri"/>
              <a:cs typeface="Calibri"/>
            </a:endParaRPr>
          </a:p>
        </p:txBody>
      </p:sp>
      <p:pic>
        <p:nvPicPr>
          <p:cNvPr id="46" name="Google Shape;317;g21c58d853c8_1_115">
            <a:extLst>
              <a:ext uri="{FF2B5EF4-FFF2-40B4-BE49-F238E27FC236}">
                <a16:creationId xmlns:a16="http://schemas.microsoft.com/office/drawing/2014/main" id="{9B7C5543-296B-426F-3C05-402D9C1E4A58}"/>
              </a:ext>
            </a:extLst>
          </p:cNvPr>
          <p:cNvPicPr preferRelativeResize="0"/>
          <p:nvPr/>
        </p:nvPicPr>
        <p:blipFill rotWithShape="1">
          <a:blip r:embed="rId3">
            <a:alphaModFix/>
          </a:blip>
          <a:srcRect/>
          <a:stretch/>
        </p:blipFill>
        <p:spPr>
          <a:xfrm>
            <a:off x="0" y="6177141"/>
            <a:ext cx="1449001" cy="68085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261DA3-73D3-FF26-4D57-55238CACC089}"/>
              </a:ext>
            </a:extLst>
          </p:cNvPr>
          <p:cNvSpPr>
            <a:spLocks noGrp="1"/>
          </p:cNvSpPr>
          <p:nvPr>
            <p:ph type="title"/>
          </p:nvPr>
        </p:nvSpPr>
        <p:spPr>
          <a:xfrm>
            <a:off x="908050" y="875490"/>
            <a:ext cx="10515600" cy="594080"/>
          </a:xfrm>
        </p:spPr>
        <p:txBody>
          <a:bodyPr>
            <a:normAutofit fontScale="90000"/>
          </a:bodyPr>
          <a:lstStyle/>
          <a:p>
            <a:r>
              <a:rPr lang="en-US"/>
              <a:t>Identified needs </a:t>
            </a:r>
          </a:p>
        </p:txBody>
      </p:sp>
      <p:sp>
        <p:nvSpPr>
          <p:cNvPr id="5" name="Content Placeholder 4">
            <a:extLst>
              <a:ext uri="{FF2B5EF4-FFF2-40B4-BE49-F238E27FC236}">
                <a16:creationId xmlns:a16="http://schemas.microsoft.com/office/drawing/2014/main" id="{6D21FFD0-D6FA-89C3-A266-1512EDC0F401}"/>
              </a:ext>
            </a:extLst>
          </p:cNvPr>
          <p:cNvSpPr>
            <a:spLocks noGrp="1"/>
          </p:cNvSpPr>
          <p:nvPr>
            <p:ph idx="1"/>
          </p:nvPr>
        </p:nvSpPr>
        <p:spPr>
          <a:xfrm>
            <a:off x="908050" y="1810100"/>
            <a:ext cx="10515600" cy="3578330"/>
          </a:xfrm>
        </p:spPr>
        <p:txBody>
          <a:bodyPr/>
          <a:lstStyle/>
          <a:p>
            <a:pPr>
              <a:spcAft>
                <a:spcPts val="1000"/>
              </a:spcAft>
            </a:pPr>
            <a:r>
              <a:rPr lang="en-US" sz="2000"/>
              <a:t>Sam and the case manager work together to develop a list of needs to be addressed, related goals, and objectives. The case manager discusses with Sam a list of services intended to address these needs and meet her goals. These services include:</a:t>
            </a:r>
          </a:p>
          <a:p>
            <a:endParaRPr lang="en-US" sz="2000"/>
          </a:p>
          <a:p>
            <a:pPr marL="285750" indent="-285750">
              <a:buFont typeface="Arial" panose="020B0604020202020204" pitchFamily="34" charset="0"/>
              <a:buChar char="•"/>
            </a:pPr>
            <a:r>
              <a:rPr lang="en-US" sz="2000"/>
              <a:t>Outpatient treatment (indicated by a standardized tool)</a:t>
            </a:r>
          </a:p>
          <a:p>
            <a:pPr marL="285750" indent="-285750">
              <a:buFont typeface="Arial" panose="020B0604020202020204" pitchFamily="34" charset="0"/>
              <a:buChar char="•"/>
            </a:pPr>
            <a:r>
              <a:rPr lang="en-US" sz="2000"/>
              <a:t>High School Equivalency Exam </a:t>
            </a:r>
          </a:p>
          <a:p>
            <a:pPr marL="285750" indent="-285750">
              <a:buFont typeface="Arial" panose="020B0604020202020204" pitchFamily="34" charset="0"/>
              <a:buChar char="•"/>
            </a:pPr>
            <a:r>
              <a:rPr lang="en-US" sz="2000"/>
              <a:t>Prosocial recovery groups/activities </a:t>
            </a:r>
          </a:p>
          <a:p>
            <a:pPr marL="285750" indent="-285750">
              <a:buFont typeface="Arial" panose="020B0604020202020204" pitchFamily="34" charset="0"/>
              <a:buChar char="•"/>
            </a:pPr>
            <a:r>
              <a:rPr lang="en-US" sz="2000"/>
              <a:t>Case conferences with a social worker assigned to child custody cases to coordinate services and court orders</a:t>
            </a:r>
          </a:p>
        </p:txBody>
      </p:sp>
      <p:sp>
        <p:nvSpPr>
          <p:cNvPr id="6" name="Text Placeholder 5">
            <a:extLst>
              <a:ext uri="{FF2B5EF4-FFF2-40B4-BE49-F238E27FC236}">
                <a16:creationId xmlns:a16="http://schemas.microsoft.com/office/drawing/2014/main" id="{1303B330-E8F1-644B-C198-792BECC5A743}"/>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0853549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E74B94-ED12-D082-5115-81DBF847FF7C}"/>
              </a:ext>
            </a:extLst>
          </p:cNvPr>
          <p:cNvSpPr>
            <a:spLocks noGrp="1"/>
          </p:cNvSpPr>
          <p:nvPr>
            <p:ph sz="half" idx="2"/>
          </p:nvPr>
        </p:nvSpPr>
        <p:spPr>
          <a:xfrm>
            <a:off x="198120" y="403325"/>
            <a:ext cx="5354782" cy="5705908"/>
          </a:xfrm>
        </p:spPr>
        <p:txBody>
          <a:bodyPr/>
          <a:lstStyle/>
          <a:p>
            <a:pPr>
              <a:lnSpc>
                <a:spcPct val="100000"/>
              </a:lnSpc>
              <a:spcBef>
                <a:spcPts val="0"/>
              </a:spcBef>
            </a:pPr>
            <a:r>
              <a:rPr lang="en-US" sz="2400" b="1" u="sng" dirty="0">
                <a:solidFill>
                  <a:schemeClr val="bg1"/>
                </a:solidFill>
              </a:rPr>
              <a:t>Goals</a:t>
            </a:r>
          </a:p>
          <a:p>
            <a:pPr>
              <a:lnSpc>
                <a:spcPct val="100000"/>
              </a:lnSpc>
              <a:spcBef>
                <a:spcPts val="0"/>
              </a:spcBef>
            </a:pPr>
            <a:r>
              <a:rPr lang="en-US" sz="2000" dirty="0">
                <a:solidFill>
                  <a:schemeClr val="bg1"/>
                </a:solidFill>
              </a:rPr>
              <a:t>Develop a statement with the client about his/her hopes, wishes, and /or intentions for the future. If possible, help client connect their objectives with their larger vision for the future</a:t>
            </a:r>
          </a:p>
          <a:p>
            <a:pPr>
              <a:lnSpc>
                <a:spcPct val="100000"/>
              </a:lnSpc>
              <a:spcBef>
                <a:spcPts val="0"/>
              </a:spcBef>
            </a:pPr>
            <a:endParaRPr lang="en-US" sz="2000" dirty="0">
              <a:solidFill>
                <a:schemeClr val="bg1"/>
              </a:solidFill>
            </a:endParaRPr>
          </a:p>
          <a:p>
            <a:pPr>
              <a:lnSpc>
                <a:spcPct val="100000"/>
              </a:lnSpc>
              <a:spcBef>
                <a:spcPts val="0"/>
              </a:spcBef>
            </a:pPr>
            <a:r>
              <a:rPr lang="en-US" sz="2000" b="1" dirty="0">
                <a:solidFill>
                  <a:schemeClr val="bg1"/>
                </a:solidFill>
              </a:rPr>
              <a:t>Sam’s Goal</a:t>
            </a:r>
            <a:r>
              <a:rPr lang="en-US" sz="2000" dirty="0">
                <a:solidFill>
                  <a:schemeClr val="bg1"/>
                </a:solidFill>
              </a:rPr>
              <a:t>: </a:t>
            </a:r>
          </a:p>
          <a:p>
            <a:pPr>
              <a:lnSpc>
                <a:spcPct val="100000"/>
              </a:lnSpc>
              <a:spcBef>
                <a:spcPts val="0"/>
              </a:spcBef>
            </a:pPr>
            <a:r>
              <a:rPr lang="en-US" sz="2000" dirty="0">
                <a:solidFill>
                  <a:schemeClr val="bg1"/>
                </a:solidFill>
              </a:rPr>
              <a:t>To become more employable / increase her job prospects</a:t>
            </a:r>
          </a:p>
          <a:p>
            <a:pPr>
              <a:lnSpc>
                <a:spcPct val="100000"/>
              </a:lnSpc>
              <a:spcBef>
                <a:spcPts val="0"/>
              </a:spcBef>
            </a:pPr>
            <a:endParaRPr lang="en-US" sz="2000" dirty="0">
              <a:solidFill>
                <a:schemeClr val="bg1"/>
              </a:solidFill>
            </a:endParaRPr>
          </a:p>
          <a:p>
            <a:pPr>
              <a:lnSpc>
                <a:spcPct val="100000"/>
              </a:lnSpc>
              <a:spcBef>
                <a:spcPts val="0"/>
              </a:spcBef>
            </a:pPr>
            <a:r>
              <a:rPr lang="en-US" sz="2000" u="sng" dirty="0">
                <a:solidFill>
                  <a:schemeClr val="bg1"/>
                </a:solidFill>
              </a:rPr>
              <a:t>Example questions for goals:</a:t>
            </a:r>
          </a:p>
          <a:p>
            <a:pPr marL="342900" indent="-342900">
              <a:lnSpc>
                <a:spcPct val="100000"/>
              </a:lnSpc>
              <a:spcBef>
                <a:spcPts val="0"/>
              </a:spcBef>
              <a:buFontTx/>
              <a:buChar char="-"/>
            </a:pPr>
            <a:r>
              <a:rPr lang="en-US" sz="2000" dirty="0">
                <a:solidFill>
                  <a:schemeClr val="bg1"/>
                </a:solidFill>
              </a:rPr>
              <a:t>What needs to happen for your future to become what you want it to be?</a:t>
            </a:r>
          </a:p>
          <a:p>
            <a:pPr marL="342900" indent="-342900">
              <a:lnSpc>
                <a:spcPct val="100000"/>
              </a:lnSpc>
              <a:spcBef>
                <a:spcPts val="0"/>
              </a:spcBef>
              <a:buFontTx/>
              <a:buChar char="-"/>
            </a:pPr>
            <a:r>
              <a:rPr lang="en-US" sz="2000" dirty="0">
                <a:solidFill>
                  <a:schemeClr val="bg1"/>
                </a:solidFill>
              </a:rPr>
              <a:t>How will you notice when things are on track to the future you want?</a:t>
            </a:r>
          </a:p>
        </p:txBody>
      </p:sp>
      <p:sp>
        <p:nvSpPr>
          <p:cNvPr id="4" name="Text Placeholder 3">
            <a:extLst>
              <a:ext uri="{FF2B5EF4-FFF2-40B4-BE49-F238E27FC236}">
                <a16:creationId xmlns:a16="http://schemas.microsoft.com/office/drawing/2014/main" id="{9E05EC36-B18D-BF47-EF4D-6246870077A9}"/>
              </a:ext>
            </a:extLst>
          </p:cNvPr>
          <p:cNvSpPr>
            <a:spLocks noGrp="1"/>
          </p:cNvSpPr>
          <p:nvPr>
            <p:ph type="body" sz="quarter" idx="11"/>
          </p:nvPr>
        </p:nvSpPr>
        <p:spPr/>
        <p:txBody>
          <a:bodyPr/>
          <a:lstStyle/>
          <a:p>
            <a:endParaRPr lang="en-US"/>
          </a:p>
        </p:txBody>
      </p:sp>
      <p:sp>
        <p:nvSpPr>
          <p:cNvPr id="7" name="Title 1">
            <a:extLst>
              <a:ext uri="{FF2B5EF4-FFF2-40B4-BE49-F238E27FC236}">
                <a16:creationId xmlns:a16="http://schemas.microsoft.com/office/drawing/2014/main" id="{7C83AC20-39BE-4A73-B2B4-A8E3A9F32B5C}"/>
              </a:ext>
            </a:extLst>
          </p:cNvPr>
          <p:cNvSpPr txBox="1">
            <a:spLocks/>
          </p:cNvSpPr>
          <p:nvPr/>
        </p:nvSpPr>
        <p:spPr>
          <a:xfrm>
            <a:off x="6400775" y="660856"/>
            <a:ext cx="4953867" cy="570590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bg1"/>
                </a:solidFill>
                <a:latin typeface="Avenir Next LT Pro Demi" panose="020B0704020202020204" pitchFamily="34" charset="0"/>
                <a:ea typeface="+mj-ea"/>
                <a:cs typeface="+mj-cs"/>
              </a:defRPr>
            </a:lvl1pPr>
          </a:lstStyle>
          <a:p>
            <a:r>
              <a:rPr lang="en-US" sz="2400" b="1" u="sng" dirty="0">
                <a:solidFill>
                  <a:schemeClr val="tx1"/>
                </a:solidFill>
                <a:latin typeface="Avenir Next LT Pro" panose="020B0504020202020204" pitchFamily="34" charset="0"/>
              </a:rPr>
              <a:t>Objectives</a:t>
            </a:r>
            <a:br>
              <a:rPr lang="en-US" sz="2000" dirty="0">
                <a:solidFill>
                  <a:schemeClr val="tx1"/>
                </a:solidFill>
                <a:latin typeface="Avenir Next LT Pro" panose="020B0504020202020204" pitchFamily="34" charset="0"/>
              </a:rPr>
            </a:br>
            <a:r>
              <a:rPr lang="en-US" sz="2000" dirty="0">
                <a:solidFill>
                  <a:schemeClr val="tx1"/>
                </a:solidFill>
                <a:latin typeface="Avenir Next LT Pro" panose="020B0504020202020204" pitchFamily="34" charset="0"/>
              </a:rPr>
              <a:t>Action-oriented with individualized indicators appropriate for your program</a:t>
            </a:r>
            <a:br>
              <a:rPr lang="en-US" sz="2000" dirty="0">
                <a:solidFill>
                  <a:schemeClr val="tx1"/>
                </a:solidFill>
                <a:latin typeface="Avenir Next LT Pro" panose="020B0504020202020204" pitchFamily="34" charset="0"/>
              </a:rPr>
            </a:br>
            <a:br>
              <a:rPr lang="en-US" sz="2000" dirty="0">
                <a:solidFill>
                  <a:schemeClr val="tx1"/>
                </a:solidFill>
                <a:latin typeface="Avenir Next LT Pro" panose="020B0504020202020204" pitchFamily="34" charset="0"/>
              </a:rPr>
            </a:br>
            <a:br>
              <a:rPr lang="en-US" sz="2000" dirty="0">
                <a:solidFill>
                  <a:schemeClr val="tx1"/>
                </a:solidFill>
                <a:latin typeface="Avenir Next LT Pro" panose="020B0504020202020204" pitchFamily="34" charset="0"/>
              </a:rPr>
            </a:br>
            <a:r>
              <a:rPr lang="en-US" sz="2000" b="1" dirty="0">
                <a:solidFill>
                  <a:schemeClr val="tx1"/>
                </a:solidFill>
                <a:latin typeface="Avenir Next LT Pro" panose="020B0504020202020204" pitchFamily="34" charset="0"/>
              </a:rPr>
              <a:t>Sam’s Objective</a:t>
            </a:r>
            <a:r>
              <a:rPr lang="en-US" sz="2000" dirty="0">
                <a:solidFill>
                  <a:schemeClr val="tx1"/>
                </a:solidFill>
                <a:latin typeface="Avenir Next LT Pro" panose="020B0504020202020204" pitchFamily="34" charset="0"/>
              </a:rPr>
              <a:t>: </a:t>
            </a:r>
            <a:br>
              <a:rPr lang="en-US" sz="2000" dirty="0">
                <a:solidFill>
                  <a:schemeClr val="tx1"/>
                </a:solidFill>
                <a:latin typeface="Avenir Next LT Pro" panose="020B0504020202020204" pitchFamily="34" charset="0"/>
              </a:rPr>
            </a:br>
            <a:r>
              <a:rPr lang="en-US" sz="2000" dirty="0">
                <a:solidFill>
                  <a:schemeClr val="tx1"/>
                </a:solidFill>
                <a:latin typeface="Avenir Next LT Pro" panose="020B0504020202020204" pitchFamily="34" charset="0"/>
              </a:rPr>
              <a:t>Sam will obtain her HSE within 6 months</a:t>
            </a:r>
            <a:br>
              <a:rPr lang="en-US" sz="2000" dirty="0">
                <a:solidFill>
                  <a:schemeClr val="tx1"/>
                </a:solidFill>
                <a:latin typeface="Avenir Next LT Pro" panose="020B0504020202020204" pitchFamily="34" charset="0"/>
              </a:rPr>
            </a:br>
            <a:br>
              <a:rPr lang="en-US" sz="2000" dirty="0">
                <a:solidFill>
                  <a:schemeClr val="tx1"/>
                </a:solidFill>
                <a:latin typeface="Avenir Next LT Pro" panose="020B0504020202020204" pitchFamily="34" charset="0"/>
              </a:rPr>
            </a:br>
            <a:br>
              <a:rPr lang="en-US" sz="2000" dirty="0">
                <a:solidFill>
                  <a:schemeClr val="tx1"/>
                </a:solidFill>
                <a:latin typeface="Avenir Next LT Pro" panose="020B0504020202020204" pitchFamily="34" charset="0"/>
              </a:rPr>
            </a:br>
            <a:r>
              <a:rPr lang="en-US" sz="2000" u="sng" dirty="0">
                <a:solidFill>
                  <a:schemeClr val="tx1"/>
                </a:solidFill>
                <a:latin typeface="Avenir Next LT Pro" panose="020B0504020202020204" pitchFamily="34" charset="0"/>
              </a:rPr>
              <a:t>Example questions about objectives:</a:t>
            </a:r>
            <a:br>
              <a:rPr lang="en-US" sz="2000" dirty="0">
                <a:solidFill>
                  <a:schemeClr val="tx1"/>
                </a:solidFill>
                <a:latin typeface="Avenir Next LT Pro" panose="020B0504020202020204" pitchFamily="34" charset="0"/>
              </a:rPr>
            </a:br>
            <a:br>
              <a:rPr lang="en-US" sz="2000" dirty="0">
                <a:solidFill>
                  <a:schemeClr val="tx1"/>
                </a:solidFill>
                <a:latin typeface="Avenir Next LT Pro" panose="020B0504020202020204" pitchFamily="34" charset="0"/>
              </a:rPr>
            </a:br>
            <a:r>
              <a:rPr lang="en-US" sz="2000" dirty="0">
                <a:solidFill>
                  <a:schemeClr val="tx1"/>
                </a:solidFill>
                <a:latin typeface="Avenir Next LT Pro" panose="020B0504020202020204" pitchFamily="34" charset="0"/>
              </a:rPr>
              <a:t> - What specifically do you need to accomplish to reach this objective?</a:t>
            </a:r>
            <a:br>
              <a:rPr lang="en-US" sz="2000" dirty="0">
                <a:solidFill>
                  <a:schemeClr val="tx1"/>
                </a:solidFill>
                <a:latin typeface="Avenir Next LT Pro" panose="020B0504020202020204" pitchFamily="34" charset="0"/>
              </a:rPr>
            </a:br>
            <a:br>
              <a:rPr lang="en-US" sz="2000" dirty="0">
                <a:solidFill>
                  <a:schemeClr val="tx1"/>
                </a:solidFill>
                <a:latin typeface="Avenir Next LT Pro" panose="020B0504020202020204" pitchFamily="34" charset="0"/>
              </a:rPr>
            </a:br>
            <a:r>
              <a:rPr lang="en-US" sz="2000" dirty="0">
                <a:solidFill>
                  <a:schemeClr val="tx1"/>
                </a:solidFill>
                <a:latin typeface="Avenir Next LT Pro" panose="020B0504020202020204" pitchFamily="34" charset="0"/>
              </a:rPr>
              <a:t>- What resources do you need to reach this objective?</a:t>
            </a:r>
          </a:p>
        </p:txBody>
      </p:sp>
    </p:spTree>
    <p:extLst>
      <p:ext uri="{BB962C8B-B14F-4D97-AF65-F5344CB8AC3E}">
        <p14:creationId xmlns:p14="http://schemas.microsoft.com/office/powerpoint/2010/main" val="37674220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able&#10;&#10;Description automatically generated">
            <a:extLst>
              <a:ext uri="{FF2B5EF4-FFF2-40B4-BE49-F238E27FC236}">
                <a16:creationId xmlns:a16="http://schemas.microsoft.com/office/drawing/2014/main" id="{CC9BFAF8-1921-4E48-ABC5-CC9B7684CA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8682" y="600205"/>
            <a:ext cx="9469171" cy="5915851"/>
          </a:xfrm>
          <a:prstGeom prst="rect">
            <a:avLst/>
          </a:prstGeom>
        </p:spPr>
      </p:pic>
      <p:sp>
        <p:nvSpPr>
          <p:cNvPr id="8" name="Text Placeholder 7">
            <a:extLst>
              <a:ext uri="{FF2B5EF4-FFF2-40B4-BE49-F238E27FC236}">
                <a16:creationId xmlns:a16="http://schemas.microsoft.com/office/drawing/2014/main" id="{E1844672-6C66-4CE9-A863-886C4E34A181}"/>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133166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3821A6-2D39-4C66-B5DE-09F92961E46B}"/>
              </a:ext>
            </a:extLst>
          </p:cNvPr>
          <p:cNvSpPr>
            <a:spLocks noGrp="1"/>
          </p:cNvSpPr>
          <p:nvPr>
            <p:ph type="title"/>
          </p:nvPr>
        </p:nvSpPr>
        <p:spPr>
          <a:xfrm>
            <a:off x="1934347" y="2423610"/>
            <a:ext cx="8323305" cy="1233990"/>
          </a:xfrm>
        </p:spPr>
        <p:txBody>
          <a:bodyPr/>
          <a:lstStyle/>
          <a:p>
            <a:pPr algn="ctr"/>
            <a:r>
              <a:rPr lang="en-US" sz="6000"/>
              <a:t>Needs Outside of Substance Use</a:t>
            </a:r>
          </a:p>
        </p:txBody>
      </p:sp>
      <p:sp>
        <p:nvSpPr>
          <p:cNvPr id="4" name="Text Placeholder 3">
            <a:extLst>
              <a:ext uri="{FF2B5EF4-FFF2-40B4-BE49-F238E27FC236}">
                <a16:creationId xmlns:a16="http://schemas.microsoft.com/office/drawing/2014/main" id="{B6C127FF-B4C8-419D-9D72-6C39DA1D7EF7}"/>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844032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82230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21F2A-2208-4E1D-9F23-1884567F8BF9}"/>
              </a:ext>
            </a:extLst>
          </p:cNvPr>
          <p:cNvSpPr>
            <a:spLocks noGrp="1"/>
          </p:cNvSpPr>
          <p:nvPr>
            <p:ph type="title"/>
          </p:nvPr>
        </p:nvSpPr>
        <p:spPr/>
        <p:txBody>
          <a:bodyPr anchor="ctr"/>
          <a:lstStyle/>
          <a:p>
            <a:r>
              <a:rPr lang="en-US"/>
              <a:t>Functions of Case Management</a:t>
            </a:r>
          </a:p>
        </p:txBody>
      </p:sp>
      <p:sp>
        <p:nvSpPr>
          <p:cNvPr id="3" name="Content Placeholder 2">
            <a:extLst>
              <a:ext uri="{FF2B5EF4-FFF2-40B4-BE49-F238E27FC236}">
                <a16:creationId xmlns:a16="http://schemas.microsoft.com/office/drawing/2014/main" id="{6F2F3BB8-20F8-44CB-865F-17FF680594A3}"/>
              </a:ext>
            </a:extLst>
          </p:cNvPr>
          <p:cNvSpPr>
            <a:spLocks noGrp="1"/>
          </p:cNvSpPr>
          <p:nvPr>
            <p:ph idx="1"/>
          </p:nvPr>
        </p:nvSpPr>
        <p:spPr>
          <a:xfrm>
            <a:off x="838200" y="3447839"/>
            <a:ext cx="10439400" cy="2648913"/>
          </a:xfrm>
        </p:spPr>
        <p:txBody>
          <a:bodyPr/>
          <a:lstStyle/>
          <a:p>
            <a:pPr marL="514350" indent="-514350">
              <a:buFont typeface="+mj-lt"/>
              <a:buAutoNum type="arabicPeriod"/>
            </a:pPr>
            <a:r>
              <a:rPr lang="en-US"/>
              <a:t>Assessment</a:t>
            </a:r>
          </a:p>
          <a:p>
            <a:pPr marL="514350" indent="-514350">
              <a:buFont typeface="+mj-lt"/>
              <a:buAutoNum type="arabicPeriod"/>
            </a:pPr>
            <a:r>
              <a:rPr lang="en-US"/>
              <a:t>Planning</a:t>
            </a:r>
          </a:p>
          <a:p>
            <a:pPr marL="514350" indent="-514350">
              <a:buFont typeface="+mj-lt"/>
              <a:buAutoNum type="arabicPeriod"/>
            </a:pPr>
            <a:r>
              <a:rPr lang="en-US"/>
              <a:t>Linkage</a:t>
            </a:r>
          </a:p>
          <a:p>
            <a:pPr marL="514350" indent="-514350">
              <a:buFont typeface="+mj-lt"/>
              <a:buAutoNum type="arabicPeriod"/>
            </a:pPr>
            <a:r>
              <a:rPr lang="en-US"/>
              <a:t>Monitoring</a:t>
            </a:r>
          </a:p>
          <a:p>
            <a:pPr marL="514350" indent="-514350">
              <a:buFont typeface="+mj-lt"/>
              <a:buAutoNum type="arabicPeriod"/>
            </a:pPr>
            <a:r>
              <a:rPr lang="en-US"/>
              <a:t>Advocacy</a:t>
            </a:r>
          </a:p>
        </p:txBody>
      </p:sp>
      <p:sp>
        <p:nvSpPr>
          <p:cNvPr id="4" name="Text Placeholder 3">
            <a:extLst>
              <a:ext uri="{FF2B5EF4-FFF2-40B4-BE49-F238E27FC236}">
                <a16:creationId xmlns:a16="http://schemas.microsoft.com/office/drawing/2014/main" id="{CEE56B01-F944-42FC-86D9-BA8EFD899E92}"/>
              </a:ext>
            </a:extLst>
          </p:cNvPr>
          <p:cNvSpPr>
            <a:spLocks noGrp="1"/>
          </p:cNvSpPr>
          <p:nvPr>
            <p:ph type="body" sz="quarter" idx="12"/>
          </p:nvPr>
        </p:nvSpPr>
        <p:spPr>
          <a:xfrm>
            <a:off x="7138737" y="6376924"/>
            <a:ext cx="4940413" cy="200339"/>
          </a:xfrm>
        </p:spPr>
        <p:txBody>
          <a:bodyPr/>
          <a:lstStyle/>
          <a:p>
            <a:r>
              <a:rPr lang="en-US"/>
              <a:t>https://store.samhsa.gov/sites/default/files/d7/priv/sma15-4215.pdf</a:t>
            </a:r>
          </a:p>
        </p:txBody>
      </p:sp>
    </p:spTree>
    <p:extLst>
      <p:ext uri="{BB962C8B-B14F-4D97-AF65-F5344CB8AC3E}">
        <p14:creationId xmlns:p14="http://schemas.microsoft.com/office/powerpoint/2010/main" val="35629160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00BAD-97ED-4A62-A851-FD6003EA87D5}"/>
              </a:ext>
            </a:extLst>
          </p:cNvPr>
          <p:cNvSpPr>
            <a:spLocks noGrp="1"/>
          </p:cNvSpPr>
          <p:nvPr>
            <p:ph type="title"/>
          </p:nvPr>
        </p:nvSpPr>
        <p:spPr>
          <a:xfrm>
            <a:off x="3903784" y="2909399"/>
            <a:ext cx="4384431" cy="1039201"/>
          </a:xfrm>
        </p:spPr>
        <p:txBody>
          <a:bodyPr>
            <a:normAutofit/>
          </a:bodyPr>
          <a:lstStyle/>
          <a:p>
            <a:r>
              <a:rPr lang="en-US" sz="6000">
                <a:solidFill>
                  <a:srgbClr val="55BE93"/>
                </a:solidFill>
              </a:rPr>
              <a:t>LINKAGE</a:t>
            </a:r>
          </a:p>
        </p:txBody>
      </p:sp>
      <p:sp>
        <p:nvSpPr>
          <p:cNvPr id="4" name="Text Placeholder 3">
            <a:extLst>
              <a:ext uri="{FF2B5EF4-FFF2-40B4-BE49-F238E27FC236}">
                <a16:creationId xmlns:a16="http://schemas.microsoft.com/office/drawing/2014/main" id="{E2AE1D6D-9AAB-48BD-AECA-77E2135297E2}"/>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99685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426C0-70B0-42CD-A438-BA7A04AB1892}"/>
              </a:ext>
            </a:extLst>
          </p:cNvPr>
          <p:cNvSpPr>
            <a:spLocks noGrp="1"/>
          </p:cNvSpPr>
          <p:nvPr>
            <p:ph type="title"/>
          </p:nvPr>
        </p:nvSpPr>
        <p:spPr>
          <a:xfrm>
            <a:off x="161923" y="2195512"/>
            <a:ext cx="5353051" cy="2466975"/>
          </a:xfrm>
        </p:spPr>
        <p:txBody>
          <a:bodyPr/>
          <a:lstStyle/>
          <a:p>
            <a:pPr algn="ctr"/>
            <a:r>
              <a:rPr lang="en-US"/>
              <a:t>The ‘Other’ SUD:</a:t>
            </a:r>
            <a:br>
              <a:rPr lang="en-US"/>
            </a:br>
            <a:r>
              <a:rPr lang="en-US"/>
              <a:t>System </a:t>
            </a:r>
            <a:r>
              <a:rPr lang="en-US" i="1"/>
              <a:t>Underperformance </a:t>
            </a:r>
            <a:r>
              <a:rPr lang="en-US"/>
              <a:t>Disorder</a:t>
            </a:r>
          </a:p>
        </p:txBody>
      </p:sp>
      <p:sp>
        <p:nvSpPr>
          <p:cNvPr id="3" name="Content Placeholder 2">
            <a:extLst>
              <a:ext uri="{FF2B5EF4-FFF2-40B4-BE49-F238E27FC236}">
                <a16:creationId xmlns:a16="http://schemas.microsoft.com/office/drawing/2014/main" id="{BA2C3E92-09A4-44B7-83F4-937C59522C97}"/>
              </a:ext>
            </a:extLst>
          </p:cNvPr>
          <p:cNvSpPr>
            <a:spLocks noGrp="1"/>
          </p:cNvSpPr>
          <p:nvPr>
            <p:ph sz="half" idx="2"/>
          </p:nvPr>
        </p:nvSpPr>
        <p:spPr>
          <a:xfrm>
            <a:off x="6173042" y="514350"/>
            <a:ext cx="5353050" cy="5576888"/>
          </a:xfrm>
        </p:spPr>
        <p:txBody>
          <a:bodyPr/>
          <a:lstStyle/>
          <a:p>
            <a:r>
              <a:rPr lang="en-US" b="1"/>
              <a:t>Consider individual’s history with:</a:t>
            </a:r>
          </a:p>
          <a:p>
            <a:pPr marL="457200" indent="-457200">
              <a:buFont typeface="Arial" panose="020B0604020202020204" pitchFamily="34" charset="0"/>
              <a:buChar char="•"/>
            </a:pPr>
            <a:r>
              <a:rPr lang="en-US"/>
              <a:t>Schools/teachers</a:t>
            </a:r>
          </a:p>
          <a:p>
            <a:pPr marL="457200" indent="-457200">
              <a:buFont typeface="Arial" panose="020B0604020202020204" pitchFamily="34" charset="0"/>
              <a:buChar char="•"/>
            </a:pPr>
            <a:r>
              <a:rPr lang="en-US"/>
              <a:t>Child welfare/social workers</a:t>
            </a:r>
          </a:p>
          <a:p>
            <a:pPr marL="457200" indent="-457200">
              <a:buFont typeface="Arial" panose="020B0604020202020204" pitchFamily="34" charset="0"/>
              <a:buChar char="•"/>
            </a:pPr>
            <a:r>
              <a:rPr lang="en-US"/>
              <a:t>Healthcare/doctors, nurses</a:t>
            </a:r>
          </a:p>
          <a:p>
            <a:pPr marL="457200" indent="-457200">
              <a:buFont typeface="Arial" panose="020B0604020202020204" pitchFamily="34" charset="0"/>
              <a:buChar char="•"/>
            </a:pPr>
            <a:r>
              <a:rPr lang="en-US"/>
              <a:t>Social services/housing</a:t>
            </a:r>
          </a:p>
          <a:p>
            <a:pPr marL="457200" indent="-457200">
              <a:buFont typeface="Arial" panose="020B0604020202020204" pitchFamily="34" charset="0"/>
              <a:buChar char="•"/>
            </a:pPr>
            <a:r>
              <a:rPr lang="en-US"/>
              <a:t>Psychiatry/doctors</a:t>
            </a:r>
          </a:p>
          <a:p>
            <a:pPr marL="457200" indent="-457200">
              <a:buFont typeface="Arial" panose="020B0604020202020204" pitchFamily="34" charset="0"/>
              <a:buChar char="•"/>
            </a:pPr>
            <a:r>
              <a:rPr lang="en-US"/>
              <a:t>Jails and prisons/police</a:t>
            </a:r>
          </a:p>
          <a:p>
            <a:pPr marL="457200" indent="-457200">
              <a:buFont typeface="Arial" panose="020B0604020202020204" pitchFamily="34" charset="0"/>
              <a:buChar char="•"/>
            </a:pPr>
            <a:r>
              <a:rPr lang="en-US"/>
              <a:t>Courts/judges, lawyers</a:t>
            </a:r>
          </a:p>
          <a:p>
            <a:pPr marL="457200" indent="-457200">
              <a:buFont typeface="Arial" panose="020B0604020202020204" pitchFamily="34" charset="0"/>
              <a:buChar char="•"/>
            </a:pPr>
            <a:r>
              <a:rPr lang="en-US"/>
              <a:t>Media/journalists, public opinion</a:t>
            </a:r>
          </a:p>
          <a:p>
            <a:pPr marL="457200" indent="-457200">
              <a:buFont typeface="Arial" panose="020B0604020202020204" pitchFamily="34" charset="0"/>
              <a:buChar char="•"/>
            </a:pPr>
            <a:endParaRPr lang="en-US"/>
          </a:p>
        </p:txBody>
      </p:sp>
    </p:spTree>
    <p:extLst>
      <p:ext uri="{BB962C8B-B14F-4D97-AF65-F5344CB8AC3E}">
        <p14:creationId xmlns:p14="http://schemas.microsoft.com/office/powerpoint/2010/main" val="21119467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138E60-EC72-444B-9137-AA1D499DF627}"/>
              </a:ext>
            </a:extLst>
          </p:cNvPr>
          <p:cNvSpPr>
            <a:spLocks noGrp="1"/>
          </p:cNvSpPr>
          <p:nvPr>
            <p:ph type="title"/>
          </p:nvPr>
        </p:nvSpPr>
        <p:spPr/>
        <p:txBody>
          <a:bodyPr/>
          <a:lstStyle/>
          <a:p>
            <a:pPr algn="ctr"/>
            <a:r>
              <a:rPr lang="en-US"/>
              <a:t>Linking Participants with External Agencies</a:t>
            </a:r>
          </a:p>
        </p:txBody>
      </p:sp>
      <p:sp>
        <p:nvSpPr>
          <p:cNvPr id="6" name="Content Placeholder 5">
            <a:extLst>
              <a:ext uri="{FF2B5EF4-FFF2-40B4-BE49-F238E27FC236}">
                <a16:creationId xmlns:a16="http://schemas.microsoft.com/office/drawing/2014/main" id="{3E704B5B-03E6-4F14-B809-9C3F9ED5AC92}"/>
              </a:ext>
            </a:extLst>
          </p:cNvPr>
          <p:cNvSpPr>
            <a:spLocks noGrp="1"/>
          </p:cNvSpPr>
          <p:nvPr>
            <p:ph sz="half" idx="2"/>
          </p:nvPr>
        </p:nvSpPr>
        <p:spPr/>
        <p:txBody>
          <a:bodyPr anchor="ctr"/>
          <a:lstStyle/>
          <a:p>
            <a:pPr marL="457200" indent="-457200">
              <a:buFont typeface="Arial" panose="020B0604020202020204" pitchFamily="34" charset="0"/>
              <a:buChar char="•"/>
            </a:pPr>
            <a:r>
              <a:rPr lang="en-US"/>
              <a:t>Identifying a point of contact</a:t>
            </a:r>
          </a:p>
          <a:p>
            <a:pPr marL="457200" indent="-457200">
              <a:buFont typeface="Arial" panose="020B0604020202020204" pitchFamily="34" charset="0"/>
              <a:buChar char="•"/>
            </a:pPr>
            <a:endParaRPr lang="en-US"/>
          </a:p>
          <a:p>
            <a:pPr marL="457200" indent="-457200">
              <a:buFont typeface="Arial" panose="020B0604020202020204" pitchFamily="34" charset="0"/>
              <a:buChar char="•"/>
            </a:pPr>
            <a:r>
              <a:rPr lang="en-US"/>
              <a:t>Providing “soft” handoffs</a:t>
            </a:r>
          </a:p>
          <a:p>
            <a:pPr marL="457200" indent="-457200">
              <a:buFont typeface="Arial" panose="020B0604020202020204" pitchFamily="34" charset="0"/>
              <a:buChar char="•"/>
            </a:pPr>
            <a:endParaRPr lang="en-US"/>
          </a:p>
          <a:p>
            <a:pPr marL="457200" indent="-457200">
              <a:buFont typeface="Arial" panose="020B0604020202020204" pitchFamily="34" charset="0"/>
              <a:buChar char="•"/>
            </a:pPr>
            <a:r>
              <a:rPr lang="en-US"/>
              <a:t>Sharing pertinent case information</a:t>
            </a:r>
          </a:p>
        </p:txBody>
      </p:sp>
    </p:spTree>
    <p:extLst>
      <p:ext uri="{BB962C8B-B14F-4D97-AF65-F5344CB8AC3E}">
        <p14:creationId xmlns:p14="http://schemas.microsoft.com/office/powerpoint/2010/main" val="20144859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8CF95-CF2E-4151-AFA3-FA36D5BE8B01}"/>
              </a:ext>
            </a:extLst>
          </p:cNvPr>
          <p:cNvSpPr>
            <a:spLocks noGrp="1"/>
          </p:cNvSpPr>
          <p:nvPr>
            <p:ph type="title"/>
          </p:nvPr>
        </p:nvSpPr>
        <p:spPr>
          <a:xfrm>
            <a:off x="548367" y="2344171"/>
            <a:ext cx="4714876" cy="2169658"/>
          </a:xfrm>
        </p:spPr>
        <p:txBody>
          <a:bodyPr/>
          <a:lstStyle/>
          <a:p>
            <a:pPr algn="ctr"/>
            <a:r>
              <a:rPr lang="en-US" sz="6000"/>
              <a:t>Single Point of Contact</a:t>
            </a:r>
          </a:p>
        </p:txBody>
      </p:sp>
      <p:sp>
        <p:nvSpPr>
          <p:cNvPr id="3" name="Content Placeholder 2">
            <a:extLst>
              <a:ext uri="{FF2B5EF4-FFF2-40B4-BE49-F238E27FC236}">
                <a16:creationId xmlns:a16="http://schemas.microsoft.com/office/drawing/2014/main" id="{30D039C0-6DAC-4EC7-BD56-F8692D7A0EE5}"/>
              </a:ext>
            </a:extLst>
          </p:cNvPr>
          <p:cNvSpPr>
            <a:spLocks noGrp="1"/>
          </p:cNvSpPr>
          <p:nvPr>
            <p:ph sz="half" idx="2"/>
          </p:nvPr>
        </p:nvSpPr>
        <p:spPr/>
        <p:txBody>
          <a:bodyPr anchor="ctr"/>
          <a:lstStyle/>
          <a:p>
            <a:pPr marL="457200" indent="-457200">
              <a:buFont typeface="Arial" panose="020B0604020202020204" pitchFamily="34" charset="0"/>
              <a:buChar char="•"/>
            </a:pPr>
            <a:r>
              <a:rPr lang="en-US"/>
              <a:t>Participants receive services from multiple agencies</a:t>
            </a:r>
          </a:p>
          <a:p>
            <a:pPr marL="457200" indent="-457200">
              <a:buFont typeface="Arial" panose="020B0604020202020204" pitchFamily="34" charset="0"/>
              <a:buChar char="•"/>
            </a:pPr>
            <a:endParaRPr lang="en-US"/>
          </a:p>
          <a:p>
            <a:pPr marL="457200" indent="-457200">
              <a:buFont typeface="Arial" panose="020B0604020202020204" pitchFamily="34" charset="0"/>
              <a:buChar char="•"/>
            </a:pPr>
            <a:r>
              <a:rPr lang="en-US"/>
              <a:t>Provide well-structured referrals</a:t>
            </a:r>
          </a:p>
          <a:p>
            <a:endParaRPr lang="en-US"/>
          </a:p>
          <a:p>
            <a:pPr marL="457200" indent="-457200">
              <a:buFont typeface="Arial" panose="020B0604020202020204" pitchFamily="34" charset="0"/>
              <a:buChar char="•"/>
            </a:pPr>
            <a:r>
              <a:rPr lang="en-US"/>
              <a:t>Offers continuity for participants</a:t>
            </a:r>
          </a:p>
          <a:p>
            <a:pPr marL="457200" indent="-457200">
              <a:buFont typeface="Arial" panose="020B0604020202020204" pitchFamily="34" charset="0"/>
              <a:buChar char="•"/>
            </a:pPr>
            <a:endParaRPr lang="en-US"/>
          </a:p>
        </p:txBody>
      </p:sp>
    </p:spTree>
    <p:extLst>
      <p:ext uri="{BB962C8B-B14F-4D97-AF65-F5344CB8AC3E}">
        <p14:creationId xmlns:p14="http://schemas.microsoft.com/office/powerpoint/2010/main" val="31941203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00BAD-97ED-4A62-A851-FD6003EA87D5}"/>
              </a:ext>
            </a:extLst>
          </p:cNvPr>
          <p:cNvSpPr>
            <a:spLocks noGrp="1"/>
          </p:cNvSpPr>
          <p:nvPr>
            <p:ph type="title"/>
          </p:nvPr>
        </p:nvSpPr>
        <p:spPr>
          <a:xfrm>
            <a:off x="3370384" y="2909399"/>
            <a:ext cx="5451231" cy="1039201"/>
          </a:xfrm>
        </p:spPr>
        <p:txBody>
          <a:bodyPr>
            <a:normAutofit/>
          </a:bodyPr>
          <a:lstStyle/>
          <a:p>
            <a:r>
              <a:rPr lang="en-US" sz="6000">
                <a:solidFill>
                  <a:srgbClr val="55BE93"/>
                </a:solidFill>
              </a:rPr>
              <a:t>MONITORING</a:t>
            </a:r>
          </a:p>
        </p:txBody>
      </p:sp>
      <p:sp>
        <p:nvSpPr>
          <p:cNvPr id="4" name="Text Placeholder 3">
            <a:extLst>
              <a:ext uri="{FF2B5EF4-FFF2-40B4-BE49-F238E27FC236}">
                <a16:creationId xmlns:a16="http://schemas.microsoft.com/office/drawing/2014/main" id="{E2AE1D6D-9AAB-48BD-AECA-77E2135297E2}"/>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1276471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A9BB7-969F-47E2-96DF-E21174A2631C}"/>
              </a:ext>
            </a:extLst>
          </p:cNvPr>
          <p:cNvSpPr>
            <a:spLocks noGrp="1"/>
          </p:cNvSpPr>
          <p:nvPr>
            <p:ph type="title"/>
          </p:nvPr>
        </p:nvSpPr>
        <p:spPr/>
        <p:txBody>
          <a:bodyPr anchor="ctr"/>
          <a:lstStyle/>
          <a:p>
            <a:r>
              <a:rPr lang="en-US"/>
              <a:t>Monitoring</a:t>
            </a:r>
          </a:p>
        </p:txBody>
      </p:sp>
      <p:sp>
        <p:nvSpPr>
          <p:cNvPr id="3" name="Content Placeholder 2">
            <a:extLst>
              <a:ext uri="{FF2B5EF4-FFF2-40B4-BE49-F238E27FC236}">
                <a16:creationId xmlns:a16="http://schemas.microsoft.com/office/drawing/2014/main" id="{BF28555E-AC5B-4228-AACE-AB768A3A9CBA}"/>
              </a:ext>
            </a:extLst>
          </p:cNvPr>
          <p:cNvSpPr>
            <a:spLocks noGrp="1"/>
          </p:cNvSpPr>
          <p:nvPr>
            <p:ph idx="1"/>
          </p:nvPr>
        </p:nvSpPr>
        <p:spPr/>
        <p:txBody>
          <a:bodyPr/>
          <a:lstStyle/>
          <a:p>
            <a:pPr marL="457200" indent="-457200">
              <a:buFont typeface="Arial" panose="020B0604020202020204" pitchFamily="34" charset="0"/>
              <a:buChar char="•"/>
            </a:pPr>
            <a:r>
              <a:rPr lang="en-US"/>
              <a:t>Participant progress</a:t>
            </a:r>
          </a:p>
          <a:p>
            <a:pPr marL="457200" indent="-457200">
              <a:buFont typeface="Arial" panose="020B0604020202020204" pitchFamily="34" charset="0"/>
              <a:buChar char="•"/>
            </a:pPr>
            <a:r>
              <a:rPr lang="en-US"/>
              <a:t>Adjusting case management plans</a:t>
            </a:r>
          </a:p>
          <a:p>
            <a:pPr marL="457200" indent="-457200">
              <a:buFont typeface="Arial" panose="020B0604020202020204" pitchFamily="34" charset="0"/>
              <a:buChar char="•"/>
            </a:pPr>
            <a:r>
              <a:rPr lang="en-US"/>
              <a:t>Sharing information with relevant parties</a:t>
            </a:r>
          </a:p>
        </p:txBody>
      </p:sp>
      <p:sp>
        <p:nvSpPr>
          <p:cNvPr id="4" name="Text Placeholder 3">
            <a:extLst>
              <a:ext uri="{FF2B5EF4-FFF2-40B4-BE49-F238E27FC236}">
                <a16:creationId xmlns:a16="http://schemas.microsoft.com/office/drawing/2014/main" id="{00A858DB-6B04-4986-B94B-7A47CBAEAA60}"/>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9799779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6BE9C-C457-4489-B458-F428E68AD425}"/>
              </a:ext>
            </a:extLst>
          </p:cNvPr>
          <p:cNvSpPr>
            <a:spLocks noGrp="1"/>
          </p:cNvSpPr>
          <p:nvPr>
            <p:ph type="title"/>
          </p:nvPr>
        </p:nvSpPr>
        <p:spPr/>
        <p:txBody>
          <a:bodyPr anchor="ctr"/>
          <a:lstStyle/>
          <a:p>
            <a:r>
              <a:rPr lang="en-US"/>
              <a:t>Basic Information to Share</a:t>
            </a:r>
          </a:p>
        </p:txBody>
      </p:sp>
      <p:sp>
        <p:nvSpPr>
          <p:cNvPr id="3" name="Content Placeholder 2">
            <a:extLst>
              <a:ext uri="{FF2B5EF4-FFF2-40B4-BE49-F238E27FC236}">
                <a16:creationId xmlns:a16="http://schemas.microsoft.com/office/drawing/2014/main" id="{BAEA1173-109D-4796-AC28-6B7C0DACBFD3}"/>
              </a:ext>
            </a:extLst>
          </p:cNvPr>
          <p:cNvSpPr>
            <a:spLocks noGrp="1"/>
          </p:cNvSpPr>
          <p:nvPr>
            <p:ph idx="1"/>
          </p:nvPr>
        </p:nvSpPr>
        <p:spPr/>
        <p:txBody>
          <a:bodyPr/>
          <a:lstStyle/>
          <a:p>
            <a:pPr marL="457200" indent="-457200">
              <a:buFont typeface="Arial" panose="020B0604020202020204" pitchFamily="34" charset="0"/>
              <a:buChar char="•"/>
            </a:pPr>
            <a:r>
              <a:rPr lang="en-US"/>
              <a:t>Referral to treatment and behavioral heath, housing, and social services</a:t>
            </a:r>
          </a:p>
          <a:p>
            <a:pPr marL="457200" indent="-457200">
              <a:buFont typeface="Arial" panose="020B0604020202020204" pitchFamily="34" charset="0"/>
              <a:buChar char="•"/>
            </a:pPr>
            <a:r>
              <a:rPr lang="en-US"/>
              <a:t>Attainment and maintaining employment or enrolling in an educational program</a:t>
            </a:r>
          </a:p>
          <a:p>
            <a:pPr marL="457200" indent="-457200">
              <a:buFont typeface="Arial" panose="020B0604020202020204" pitchFamily="34" charset="0"/>
              <a:buChar char="•"/>
            </a:pPr>
            <a:r>
              <a:rPr lang="en-US"/>
              <a:t>Completion of case management goals</a:t>
            </a:r>
          </a:p>
          <a:p>
            <a:pPr marL="457200" indent="-457200">
              <a:buFont typeface="Arial" panose="020B0604020202020204" pitchFamily="34" charset="0"/>
              <a:buChar char="•"/>
            </a:pPr>
            <a:endParaRPr lang="en-US"/>
          </a:p>
        </p:txBody>
      </p:sp>
      <p:sp>
        <p:nvSpPr>
          <p:cNvPr id="4" name="Text Placeholder 3">
            <a:extLst>
              <a:ext uri="{FF2B5EF4-FFF2-40B4-BE49-F238E27FC236}">
                <a16:creationId xmlns:a16="http://schemas.microsoft.com/office/drawing/2014/main" id="{8675E47B-EDE6-4E02-8605-1670DCFBE1AA}"/>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6606230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85225-77DC-41AB-B4CB-EEC80BCD6B26}"/>
              </a:ext>
            </a:extLst>
          </p:cNvPr>
          <p:cNvSpPr>
            <a:spLocks noGrp="1"/>
          </p:cNvSpPr>
          <p:nvPr>
            <p:ph type="title"/>
          </p:nvPr>
        </p:nvSpPr>
        <p:spPr/>
        <p:txBody>
          <a:bodyPr/>
          <a:lstStyle/>
          <a:p>
            <a:pPr algn="ctr"/>
            <a:r>
              <a:rPr lang="en-US"/>
              <a:t>Memorandums of Understanding</a:t>
            </a:r>
          </a:p>
        </p:txBody>
      </p:sp>
      <p:sp>
        <p:nvSpPr>
          <p:cNvPr id="3" name="Content Placeholder 2">
            <a:extLst>
              <a:ext uri="{FF2B5EF4-FFF2-40B4-BE49-F238E27FC236}">
                <a16:creationId xmlns:a16="http://schemas.microsoft.com/office/drawing/2014/main" id="{CEF202F9-70C4-4863-9FFD-2CC0B194BDCF}"/>
              </a:ext>
            </a:extLst>
          </p:cNvPr>
          <p:cNvSpPr>
            <a:spLocks noGrp="1"/>
          </p:cNvSpPr>
          <p:nvPr>
            <p:ph sz="half" idx="2"/>
          </p:nvPr>
        </p:nvSpPr>
        <p:spPr/>
        <p:txBody>
          <a:bodyPr/>
          <a:lstStyle/>
          <a:p>
            <a:r>
              <a:rPr lang="en-US"/>
              <a:t>Include MOUs for each team role, including:</a:t>
            </a:r>
          </a:p>
          <a:p>
            <a:pPr marL="457200" indent="-457200">
              <a:buFont typeface="Arial" panose="020B0604020202020204" pitchFamily="34" charset="0"/>
              <a:buChar char="•"/>
            </a:pPr>
            <a:r>
              <a:rPr lang="en-US"/>
              <a:t>Role</a:t>
            </a:r>
          </a:p>
          <a:p>
            <a:pPr marL="457200" indent="-457200">
              <a:buFont typeface="Arial" panose="020B0604020202020204" pitchFamily="34" charset="0"/>
              <a:buChar char="•"/>
            </a:pPr>
            <a:r>
              <a:rPr lang="en-US"/>
              <a:t>Responsibility</a:t>
            </a:r>
          </a:p>
          <a:p>
            <a:pPr marL="457200" indent="-457200">
              <a:buFont typeface="Arial" panose="020B0604020202020204" pitchFamily="34" charset="0"/>
              <a:buChar char="•"/>
            </a:pPr>
            <a:r>
              <a:rPr lang="en-US"/>
              <a:t>Ethics</a:t>
            </a:r>
          </a:p>
          <a:p>
            <a:pPr marL="457200" indent="-457200">
              <a:buFont typeface="Arial" panose="020B0604020202020204" pitchFamily="34" charset="0"/>
              <a:buChar char="•"/>
            </a:pPr>
            <a:endParaRPr lang="en-US"/>
          </a:p>
          <a:p>
            <a:r>
              <a:rPr lang="en-US"/>
              <a:t>All team members should have the MOUs for each team role</a:t>
            </a:r>
          </a:p>
          <a:p>
            <a:endParaRPr lang="en-US" sz="1100"/>
          </a:p>
          <a:p>
            <a:r>
              <a:rPr lang="en-US" sz="1800" b="0" i="0" u="sng" strike="noStrike">
                <a:solidFill>
                  <a:srgbClr val="0000FF"/>
                </a:solidFill>
                <a:effectLst/>
                <a:latin typeface="Calibri" panose="020F0502020204030204" pitchFamily="34" charset="0"/>
                <a:hlinkClick r:id="rId3"/>
              </a:rPr>
              <a:t>https://www.ndci.org/resource/sample-documents/</a:t>
            </a:r>
            <a:endParaRPr lang="en-US" sz="1800"/>
          </a:p>
        </p:txBody>
      </p:sp>
    </p:spTree>
    <p:extLst>
      <p:ext uri="{BB962C8B-B14F-4D97-AF65-F5344CB8AC3E}">
        <p14:creationId xmlns:p14="http://schemas.microsoft.com/office/powerpoint/2010/main" val="17423480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00BAD-97ED-4A62-A851-FD6003EA87D5}"/>
              </a:ext>
            </a:extLst>
          </p:cNvPr>
          <p:cNvSpPr>
            <a:spLocks noGrp="1"/>
          </p:cNvSpPr>
          <p:nvPr>
            <p:ph type="title"/>
          </p:nvPr>
        </p:nvSpPr>
        <p:spPr>
          <a:xfrm>
            <a:off x="3903784" y="2909399"/>
            <a:ext cx="4536831" cy="1039201"/>
          </a:xfrm>
        </p:spPr>
        <p:txBody>
          <a:bodyPr>
            <a:normAutofit/>
          </a:bodyPr>
          <a:lstStyle/>
          <a:p>
            <a:r>
              <a:rPr lang="en-US" sz="6000">
                <a:solidFill>
                  <a:srgbClr val="55BE93"/>
                </a:solidFill>
              </a:rPr>
              <a:t>ADVOCACY</a:t>
            </a:r>
          </a:p>
        </p:txBody>
      </p:sp>
    </p:spTree>
    <p:extLst>
      <p:ext uri="{BB962C8B-B14F-4D97-AF65-F5344CB8AC3E}">
        <p14:creationId xmlns:p14="http://schemas.microsoft.com/office/powerpoint/2010/main" val="3743176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B599C-95DE-4190-A202-CB42A6901FD2}"/>
              </a:ext>
            </a:extLst>
          </p:cNvPr>
          <p:cNvSpPr>
            <a:spLocks noGrp="1"/>
          </p:cNvSpPr>
          <p:nvPr>
            <p:ph type="title"/>
          </p:nvPr>
        </p:nvSpPr>
        <p:spPr>
          <a:xfrm>
            <a:off x="991842" y="2692684"/>
            <a:ext cx="3232288" cy="1472631"/>
          </a:xfrm>
        </p:spPr>
        <p:txBody>
          <a:bodyPr/>
          <a:lstStyle/>
          <a:p>
            <a:r>
              <a:rPr lang="en-US" dirty="0"/>
              <a:t>Learning Objectives</a:t>
            </a:r>
          </a:p>
        </p:txBody>
      </p:sp>
      <p:sp>
        <p:nvSpPr>
          <p:cNvPr id="3" name="Content Placeholder 2">
            <a:extLst>
              <a:ext uri="{FF2B5EF4-FFF2-40B4-BE49-F238E27FC236}">
                <a16:creationId xmlns:a16="http://schemas.microsoft.com/office/drawing/2014/main" id="{5DD09E25-7542-462B-A9F4-8688AC1E897E}"/>
              </a:ext>
            </a:extLst>
          </p:cNvPr>
          <p:cNvSpPr>
            <a:spLocks noGrp="1"/>
          </p:cNvSpPr>
          <p:nvPr>
            <p:ph sz="half" idx="2"/>
          </p:nvPr>
        </p:nvSpPr>
        <p:spPr>
          <a:xfrm>
            <a:off x="6301509" y="941025"/>
            <a:ext cx="5181600" cy="5253038"/>
          </a:xfrm>
        </p:spPr>
        <p:txBody>
          <a:bodyPr/>
          <a:lstStyle/>
          <a:p>
            <a:pPr marL="457200" indent="-457200">
              <a:spcBef>
                <a:spcPts val="2400"/>
              </a:spcBef>
              <a:buFont typeface="Arial" panose="020B0604020202020204" pitchFamily="34" charset="0"/>
              <a:buChar char="•"/>
            </a:pPr>
            <a:r>
              <a:rPr lang="en-US" sz="2400" dirty="0"/>
              <a:t>Understand the impact of language use on individuals, starting at initial engagement</a:t>
            </a:r>
          </a:p>
          <a:p>
            <a:pPr marL="457200" indent="-457200">
              <a:spcBef>
                <a:spcPts val="2400"/>
              </a:spcBef>
              <a:buFont typeface="Arial" panose="020B0604020202020204" pitchFamily="34" charset="0"/>
              <a:buChar char="•"/>
            </a:pPr>
            <a:r>
              <a:rPr lang="en-US" sz="2400" dirty="0"/>
              <a:t>Become client oriented</a:t>
            </a:r>
          </a:p>
          <a:p>
            <a:pPr marL="457200" indent="-457200">
              <a:spcBef>
                <a:spcPts val="2400"/>
              </a:spcBef>
              <a:buFont typeface="Arial" panose="020B0604020202020204" pitchFamily="34" charset="0"/>
              <a:buChar char="•"/>
            </a:pPr>
            <a:r>
              <a:rPr lang="en-US" sz="2400" dirty="0"/>
              <a:t>Develop case management plans</a:t>
            </a:r>
          </a:p>
          <a:p>
            <a:pPr marL="457200" indent="-457200">
              <a:spcBef>
                <a:spcPts val="2400"/>
              </a:spcBef>
              <a:buFont typeface="Arial" panose="020B0604020202020204" pitchFamily="34" charset="0"/>
              <a:buChar char="•"/>
            </a:pPr>
            <a:r>
              <a:rPr lang="en-US" sz="2400" dirty="0"/>
              <a:t>Assist with needs outside of SUD treatment</a:t>
            </a:r>
          </a:p>
          <a:p>
            <a:pPr marL="457200" indent="-457200">
              <a:spcBef>
                <a:spcPts val="2400"/>
              </a:spcBef>
              <a:buFont typeface="Arial" panose="020B0604020202020204" pitchFamily="34" charset="0"/>
              <a:buChar char="•"/>
            </a:pPr>
            <a:r>
              <a:rPr lang="en-US" sz="2400" dirty="0"/>
              <a:t>Serve as a single point of contact for client</a:t>
            </a:r>
          </a:p>
        </p:txBody>
      </p:sp>
    </p:spTree>
    <p:extLst>
      <p:ext uri="{BB962C8B-B14F-4D97-AF65-F5344CB8AC3E}">
        <p14:creationId xmlns:p14="http://schemas.microsoft.com/office/powerpoint/2010/main" val="19900486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FED5D-04E7-417A-95E0-A50546EE0438}"/>
              </a:ext>
            </a:extLst>
          </p:cNvPr>
          <p:cNvSpPr>
            <a:spLocks noGrp="1"/>
          </p:cNvSpPr>
          <p:nvPr>
            <p:ph type="title"/>
          </p:nvPr>
        </p:nvSpPr>
        <p:spPr/>
        <p:txBody>
          <a:bodyPr anchor="ctr"/>
          <a:lstStyle/>
          <a:p>
            <a:r>
              <a:rPr lang="en-US"/>
              <a:t>Advocacy</a:t>
            </a:r>
          </a:p>
        </p:txBody>
      </p:sp>
      <p:sp>
        <p:nvSpPr>
          <p:cNvPr id="5" name="Content Placeholder 4">
            <a:extLst>
              <a:ext uri="{FF2B5EF4-FFF2-40B4-BE49-F238E27FC236}">
                <a16:creationId xmlns:a16="http://schemas.microsoft.com/office/drawing/2014/main" id="{76083AA9-5BF6-41CA-8835-8B49C6E37592}"/>
              </a:ext>
            </a:extLst>
          </p:cNvPr>
          <p:cNvSpPr>
            <a:spLocks noGrp="1"/>
          </p:cNvSpPr>
          <p:nvPr>
            <p:ph idx="1"/>
          </p:nvPr>
        </p:nvSpPr>
        <p:spPr/>
        <p:txBody>
          <a:bodyPr/>
          <a:lstStyle/>
          <a:p>
            <a:pPr marL="457200" indent="-457200">
              <a:buFont typeface="Arial" panose="020B0604020202020204" pitchFamily="34" charset="0"/>
              <a:buChar char="•"/>
            </a:pPr>
            <a:r>
              <a:rPr lang="en-US"/>
              <a:t>Address goals in the case management plan</a:t>
            </a:r>
          </a:p>
          <a:p>
            <a:pPr marL="457200" indent="-457200">
              <a:buFont typeface="Arial" panose="020B0604020202020204" pitchFamily="34" charset="0"/>
              <a:buChar char="•"/>
            </a:pPr>
            <a:r>
              <a:rPr lang="en-US"/>
              <a:t>Direct and professional</a:t>
            </a:r>
          </a:p>
          <a:p>
            <a:pPr marL="457200" indent="-457200">
              <a:buFont typeface="Arial" panose="020B0604020202020204" pitchFamily="34" charset="0"/>
              <a:buChar char="•"/>
            </a:pPr>
            <a:r>
              <a:rPr lang="en-US"/>
              <a:t>Individual, administrative, and policy</a:t>
            </a:r>
          </a:p>
          <a:p>
            <a:pPr marL="457200" indent="-457200">
              <a:buFont typeface="Arial" panose="020B0604020202020204" pitchFamily="34" charset="0"/>
              <a:buChar char="•"/>
            </a:pPr>
            <a:endParaRPr lang="en-US"/>
          </a:p>
        </p:txBody>
      </p:sp>
      <p:sp>
        <p:nvSpPr>
          <p:cNvPr id="6" name="Text Placeholder 5">
            <a:extLst>
              <a:ext uri="{FF2B5EF4-FFF2-40B4-BE49-F238E27FC236}">
                <a16:creationId xmlns:a16="http://schemas.microsoft.com/office/drawing/2014/main" id="{42D3F07A-4478-4C59-8051-F42CEA9EA34E}"/>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9609854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390613-226B-4C3C-BE04-A4A12747C431}"/>
              </a:ext>
            </a:extLst>
          </p:cNvPr>
          <p:cNvSpPr>
            <a:spLocks noGrp="1"/>
          </p:cNvSpPr>
          <p:nvPr>
            <p:ph type="title"/>
          </p:nvPr>
        </p:nvSpPr>
        <p:spPr/>
        <p:txBody>
          <a:bodyPr anchor="ctr"/>
          <a:lstStyle/>
          <a:p>
            <a:r>
              <a:rPr lang="en-US" sz="4800"/>
              <a:t>Disengagement (Termination)</a:t>
            </a:r>
            <a:endParaRPr lang="en-US" sz="6600"/>
          </a:p>
        </p:txBody>
      </p:sp>
      <p:sp>
        <p:nvSpPr>
          <p:cNvPr id="5" name="Content Placeholder 4">
            <a:extLst>
              <a:ext uri="{FF2B5EF4-FFF2-40B4-BE49-F238E27FC236}">
                <a16:creationId xmlns:a16="http://schemas.microsoft.com/office/drawing/2014/main" id="{91166A3B-EDE5-46F6-838E-1E3617B1B649}"/>
              </a:ext>
            </a:extLst>
          </p:cNvPr>
          <p:cNvSpPr>
            <a:spLocks noGrp="1"/>
          </p:cNvSpPr>
          <p:nvPr>
            <p:ph idx="1"/>
          </p:nvPr>
        </p:nvSpPr>
        <p:spPr/>
        <p:txBody>
          <a:bodyPr/>
          <a:lstStyle/>
          <a:p>
            <a:pPr marL="457200" indent="-457200">
              <a:buFont typeface="Arial" panose="020B0604020202020204" pitchFamily="34" charset="0"/>
              <a:buChar char="•"/>
            </a:pPr>
            <a:r>
              <a:rPr lang="en-US"/>
              <a:t>Not an event, but a process</a:t>
            </a:r>
          </a:p>
          <a:p>
            <a:pPr marL="457200" indent="-457200">
              <a:buFont typeface="Arial" panose="020B0604020202020204" pitchFamily="34" charset="0"/>
              <a:buChar char="•"/>
            </a:pPr>
            <a:r>
              <a:rPr lang="en-US"/>
              <a:t>Planned and deliberate</a:t>
            </a:r>
          </a:p>
          <a:p>
            <a:pPr marL="457200" indent="-457200">
              <a:buFont typeface="Arial" panose="020B0604020202020204" pitchFamily="34" charset="0"/>
              <a:buChar char="•"/>
            </a:pPr>
            <a:r>
              <a:rPr lang="en-US"/>
              <a:t>Review goals and accomplishments</a:t>
            </a:r>
          </a:p>
        </p:txBody>
      </p:sp>
      <p:sp>
        <p:nvSpPr>
          <p:cNvPr id="6" name="Text Placeholder 5">
            <a:extLst>
              <a:ext uri="{FF2B5EF4-FFF2-40B4-BE49-F238E27FC236}">
                <a16:creationId xmlns:a16="http://schemas.microsoft.com/office/drawing/2014/main" id="{D87FFC19-8291-4C53-B65F-E52B66BE390E}"/>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8292287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19524D"/>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26B0EB-98AC-A028-14F5-332A3851285B}"/>
              </a:ext>
            </a:extLst>
          </p:cNvPr>
          <p:cNvPicPr>
            <a:picLocks noChangeAspect="1"/>
          </p:cNvPicPr>
          <p:nvPr/>
        </p:nvPicPr>
        <p:blipFill>
          <a:blip r:embed="rId3"/>
          <a:stretch>
            <a:fillRect/>
          </a:stretch>
        </p:blipFill>
        <p:spPr>
          <a:xfrm>
            <a:off x="1828800" y="128067"/>
            <a:ext cx="8448996" cy="6527121"/>
          </a:xfrm>
          <a:prstGeom prst="rect">
            <a:avLst/>
          </a:prstGeom>
        </p:spPr>
      </p:pic>
      <p:pic>
        <p:nvPicPr>
          <p:cNvPr id="6" name="Picture 5" descr="Text&#10;&#10;Description automatically generated">
            <a:extLst>
              <a:ext uri="{FF2B5EF4-FFF2-40B4-BE49-F238E27FC236}">
                <a16:creationId xmlns:a16="http://schemas.microsoft.com/office/drawing/2014/main" id="{5E307AB7-2C3A-42AE-8A89-080B12E895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52389"/>
            <a:ext cx="1500292" cy="705611"/>
          </a:xfrm>
          <a:prstGeom prst="rect">
            <a:avLst/>
          </a:prstGeom>
        </p:spPr>
      </p:pic>
    </p:spTree>
    <p:extLst>
      <p:ext uri="{BB962C8B-B14F-4D97-AF65-F5344CB8AC3E}">
        <p14:creationId xmlns:p14="http://schemas.microsoft.com/office/powerpoint/2010/main" val="17997325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D6719-E800-4DDF-AB0B-FC496BFC0A8A}"/>
              </a:ext>
            </a:extLst>
          </p:cNvPr>
          <p:cNvSpPr>
            <a:spLocks noGrp="1"/>
          </p:cNvSpPr>
          <p:nvPr>
            <p:ph type="title"/>
          </p:nvPr>
        </p:nvSpPr>
        <p:spPr/>
        <p:txBody>
          <a:bodyPr/>
          <a:lstStyle/>
          <a:p>
            <a:r>
              <a:rPr lang="en-US" sz="8800"/>
              <a:t>Questions?</a:t>
            </a:r>
            <a:endParaRPr lang="en-US"/>
          </a:p>
        </p:txBody>
      </p:sp>
      <p:sp>
        <p:nvSpPr>
          <p:cNvPr id="3" name="Text Placeholder 2">
            <a:extLst>
              <a:ext uri="{FF2B5EF4-FFF2-40B4-BE49-F238E27FC236}">
                <a16:creationId xmlns:a16="http://schemas.microsoft.com/office/drawing/2014/main" id="{A2648F75-AB7E-4278-A4EA-2BDAAB13E587}"/>
              </a:ext>
            </a:extLst>
          </p:cNvPr>
          <p:cNvSpPr>
            <a:spLocks noGrp="1"/>
          </p:cNvSpPr>
          <p:nvPr>
            <p:ph type="body" idx="1"/>
          </p:nvPr>
        </p:nvSpPr>
        <p:spPr/>
        <p:txBody>
          <a:bodyPr/>
          <a:lstStyle/>
          <a:p>
            <a:r>
              <a:rPr lang="en-US" sz="3200"/>
              <a:t>Shawn Rogers, srogers@innovatingjustice.org</a:t>
            </a:r>
          </a:p>
          <a:p>
            <a:r>
              <a:rPr lang="en-US" sz="3200"/>
              <a:t>Taylor DeClerck, tdeclerck@innovatingjustice.org </a:t>
            </a:r>
          </a:p>
        </p:txBody>
      </p:sp>
      <p:sp>
        <p:nvSpPr>
          <p:cNvPr id="4" name="Text Placeholder 3">
            <a:extLst>
              <a:ext uri="{FF2B5EF4-FFF2-40B4-BE49-F238E27FC236}">
                <a16:creationId xmlns:a16="http://schemas.microsoft.com/office/drawing/2014/main" id="{9A789BDB-894E-4DA7-8DA3-875199B9CA4C}"/>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6708520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0744A1-2DAE-4B8F-A7FB-2B48EE389DFC}"/>
              </a:ext>
            </a:extLst>
          </p:cNvPr>
          <p:cNvSpPr>
            <a:spLocks noGrp="1"/>
          </p:cNvSpPr>
          <p:nvPr>
            <p:ph type="body" sz="quarter" idx="11"/>
          </p:nvPr>
        </p:nvSpPr>
        <p:spPr/>
        <p:txBody>
          <a:bodyPr/>
          <a:lstStyle/>
          <a:p>
            <a:endParaRPr lang="en-US"/>
          </a:p>
        </p:txBody>
      </p:sp>
      <p:pic>
        <p:nvPicPr>
          <p:cNvPr id="4" name="Picture 3" descr="Qr code&#10;&#10;Description automatically generated">
            <a:extLst>
              <a:ext uri="{FF2B5EF4-FFF2-40B4-BE49-F238E27FC236}">
                <a16:creationId xmlns:a16="http://schemas.microsoft.com/office/drawing/2014/main" id="{063246D0-D6B8-4C82-B67A-3B10727F5E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3334" y="731593"/>
            <a:ext cx="5645331" cy="5645331"/>
          </a:xfrm>
          <a:prstGeom prst="rect">
            <a:avLst/>
          </a:prstGeom>
        </p:spPr>
      </p:pic>
    </p:spTree>
    <p:extLst>
      <p:ext uri="{BB962C8B-B14F-4D97-AF65-F5344CB8AC3E}">
        <p14:creationId xmlns:p14="http://schemas.microsoft.com/office/powerpoint/2010/main" val="24134102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8F6C39-576B-4CE9-8D0C-8916416B3CCE}"/>
              </a:ext>
            </a:extLst>
          </p:cNvPr>
          <p:cNvSpPr>
            <a:spLocks noGrp="1"/>
          </p:cNvSpPr>
          <p:nvPr>
            <p:ph type="title"/>
          </p:nvPr>
        </p:nvSpPr>
        <p:spPr>
          <a:xfrm>
            <a:off x="2001186" y="1757026"/>
            <a:ext cx="8468031" cy="3490835"/>
          </a:xfrm>
        </p:spPr>
        <p:txBody>
          <a:bodyPr/>
          <a:lstStyle/>
          <a:p>
            <a:r>
              <a:rPr lang="en-US" dirty="0"/>
              <a:t>What is the most important part of being a case manager?</a:t>
            </a:r>
            <a:br>
              <a:rPr lang="en-US" dirty="0"/>
            </a:br>
            <a:br>
              <a:rPr lang="en-US" dirty="0"/>
            </a:br>
            <a:r>
              <a:rPr lang="en-US" dirty="0"/>
              <a:t>What is the biggest challenge as a case manager?</a:t>
            </a:r>
          </a:p>
        </p:txBody>
      </p:sp>
      <p:sp>
        <p:nvSpPr>
          <p:cNvPr id="7" name="Text Placeholder 6">
            <a:extLst>
              <a:ext uri="{FF2B5EF4-FFF2-40B4-BE49-F238E27FC236}">
                <a16:creationId xmlns:a16="http://schemas.microsoft.com/office/drawing/2014/main" id="{4CA68C8E-85FF-4F1E-9723-7109523E06DF}"/>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7776894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g21c58d853c8_1_115"/>
          <p:cNvSpPr txBox="1">
            <a:spLocks noGrp="1"/>
          </p:cNvSpPr>
          <p:nvPr>
            <p:ph type="title"/>
          </p:nvPr>
        </p:nvSpPr>
        <p:spPr>
          <a:prstGeom prst="rect">
            <a:avLst/>
          </a:prstGeom>
          <a:solidFill>
            <a:srgbClr val="19524D"/>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kumimoji="0" lang="en-US" sz="4400" b="0" i="0" u="none" strike="noStrike" kern="1200" cap="none" spc="0" normalizeH="0" baseline="0" noProof="0">
                <a:ln>
                  <a:noFill/>
                </a:ln>
                <a:solidFill>
                  <a:prstClr val="white"/>
                </a:solidFill>
                <a:effectLst/>
                <a:uLnTx/>
                <a:uFillTx/>
                <a:latin typeface="Avenir Next LT Pro Demi" panose="020B0704020202020204" pitchFamily="34" charset="0"/>
                <a:ea typeface="+mj-ea"/>
                <a:cs typeface="+mj-cs"/>
              </a:rPr>
              <a:t>Case Management Principles</a:t>
            </a:r>
            <a:endParaRPr sz="4800">
              <a:solidFill>
                <a:schemeClr val="lt1"/>
              </a:solidFill>
              <a:latin typeface="Avenir"/>
              <a:ea typeface="Avenir"/>
              <a:cs typeface="Avenir"/>
              <a:sym typeface="Avenir"/>
            </a:endParaRPr>
          </a:p>
        </p:txBody>
      </p:sp>
      <p:sp>
        <p:nvSpPr>
          <p:cNvPr id="5" name="Content Placeholder 4">
            <a:extLst>
              <a:ext uri="{FF2B5EF4-FFF2-40B4-BE49-F238E27FC236}">
                <a16:creationId xmlns:a16="http://schemas.microsoft.com/office/drawing/2014/main" id="{88B960A0-F084-419F-8EF3-7B5F9C2B19D5}"/>
              </a:ext>
            </a:extLst>
          </p:cNvPr>
          <p:cNvSpPr>
            <a:spLocks noGrp="1"/>
          </p:cNvSpPr>
          <p:nvPr>
            <p:ph sz="half" idx="2"/>
          </p:nvPr>
        </p:nvSpPr>
        <p:spPr/>
        <p:txBody>
          <a:bodyPr/>
          <a:lstStyle/>
          <a:p>
            <a:pPr marL="342900" indent="-342900">
              <a:buFont typeface="Arial" panose="020B0604020202020204" pitchFamily="34" charset="0"/>
              <a:buChar char="•"/>
            </a:pPr>
            <a:r>
              <a:rPr lang="en-US" sz="2800" dirty="0">
                <a:latin typeface="Avenir"/>
              </a:rPr>
              <a:t>Offers the client a single point of contact with the health and social services systems </a:t>
            </a:r>
          </a:p>
          <a:p>
            <a:pPr marL="342900" indent="-342900">
              <a:buFont typeface="Arial" panose="020B0604020202020204" pitchFamily="34" charset="0"/>
              <a:buChar char="•"/>
            </a:pPr>
            <a:r>
              <a:rPr lang="en-US" sz="2800" dirty="0">
                <a:latin typeface="Avenir"/>
              </a:rPr>
              <a:t>Client-driven and driven by client need </a:t>
            </a:r>
          </a:p>
          <a:p>
            <a:pPr marL="342900" indent="-342900">
              <a:buFont typeface="Arial" panose="020B0604020202020204" pitchFamily="34" charset="0"/>
              <a:buChar char="•"/>
            </a:pPr>
            <a:r>
              <a:rPr lang="en-US" sz="2800" dirty="0">
                <a:latin typeface="Avenir"/>
              </a:rPr>
              <a:t>Involves advocacy </a:t>
            </a:r>
          </a:p>
          <a:p>
            <a:pPr marL="342900" indent="-342900">
              <a:buFont typeface="Arial" panose="020B0604020202020204" pitchFamily="34" charset="0"/>
              <a:buChar char="•"/>
            </a:pPr>
            <a:r>
              <a:rPr lang="en-US" sz="2800" dirty="0">
                <a:latin typeface="Avenir"/>
              </a:rPr>
              <a:t>Community-based </a:t>
            </a:r>
          </a:p>
          <a:p>
            <a:pPr marL="342900" indent="-342900">
              <a:buFont typeface="Arial" panose="020B0604020202020204" pitchFamily="34" charset="0"/>
              <a:buChar char="•"/>
            </a:pPr>
            <a:r>
              <a:rPr lang="en-US" sz="2800" dirty="0">
                <a:latin typeface="Avenir"/>
              </a:rPr>
              <a:t>Pragmatic</a:t>
            </a:r>
          </a:p>
          <a:p>
            <a:pPr marL="342900" indent="-342900">
              <a:buFont typeface="Arial" panose="020B0604020202020204" pitchFamily="34" charset="0"/>
              <a:buChar char="•"/>
            </a:pPr>
            <a:r>
              <a:rPr lang="en-US" sz="2800" dirty="0">
                <a:latin typeface="Avenir"/>
              </a:rPr>
              <a:t>Anticipatory</a:t>
            </a:r>
          </a:p>
          <a:p>
            <a:pPr marL="342900" indent="-342900">
              <a:buFont typeface="Arial" panose="020B0604020202020204" pitchFamily="34" charset="0"/>
              <a:buChar char="•"/>
            </a:pPr>
            <a:r>
              <a:rPr lang="en-US" sz="2800" dirty="0">
                <a:latin typeface="Avenir"/>
              </a:rPr>
              <a:t>Must be flexible</a:t>
            </a:r>
          </a:p>
          <a:p>
            <a:pPr marL="342900" indent="-342900">
              <a:buFont typeface="Arial" panose="020B0604020202020204" pitchFamily="34" charset="0"/>
              <a:buChar char="•"/>
            </a:pPr>
            <a:r>
              <a:rPr lang="en-US" sz="2800" dirty="0">
                <a:latin typeface="Avenir"/>
              </a:rPr>
              <a:t>Culturally sensitive </a:t>
            </a:r>
          </a:p>
          <a:p>
            <a:endParaRPr lang="en-US" dirty="0"/>
          </a:p>
        </p:txBody>
      </p:sp>
      <p:sp>
        <p:nvSpPr>
          <p:cNvPr id="7" name="Text Placeholder 6">
            <a:extLst>
              <a:ext uri="{FF2B5EF4-FFF2-40B4-BE49-F238E27FC236}">
                <a16:creationId xmlns:a16="http://schemas.microsoft.com/office/drawing/2014/main" id="{212E0077-7B0C-416D-814D-EFB07B737BBE}"/>
              </a:ext>
            </a:extLst>
          </p:cNvPr>
          <p:cNvSpPr>
            <a:spLocks noGrp="1"/>
          </p:cNvSpPr>
          <p:nvPr>
            <p:ph type="body" sz="quarter" idx="11"/>
          </p:nvPr>
        </p:nvSpPr>
        <p:spPr/>
        <p:txBody>
          <a:bodyPr/>
          <a:lstStyle/>
          <a:p>
            <a:endParaRPr lang="en-US"/>
          </a:p>
        </p:txBody>
      </p:sp>
      <p:pic>
        <p:nvPicPr>
          <p:cNvPr id="317" name="Google Shape;317;g21c58d853c8_1_115"/>
          <p:cNvPicPr preferRelativeResize="0"/>
          <p:nvPr/>
        </p:nvPicPr>
        <p:blipFill rotWithShape="1">
          <a:blip r:embed="rId3">
            <a:alphaModFix/>
          </a:blip>
          <a:srcRect/>
          <a:stretch/>
        </p:blipFill>
        <p:spPr>
          <a:xfrm>
            <a:off x="0" y="6177141"/>
            <a:ext cx="1449001" cy="68085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4" name="Picture 3">
            <a:extLst>
              <a:ext uri="{FF2B5EF4-FFF2-40B4-BE49-F238E27FC236}">
                <a16:creationId xmlns:a16="http://schemas.microsoft.com/office/drawing/2014/main" id="{A14130C5-921A-A5E9-9CE7-496368E7CDE9}"/>
              </a:ext>
            </a:extLst>
          </p:cNvPr>
          <p:cNvPicPr>
            <a:picLocks noChangeAspect="1"/>
          </p:cNvPicPr>
          <p:nvPr/>
        </p:nvPicPr>
        <p:blipFill>
          <a:blip r:embed="rId3"/>
          <a:stretch>
            <a:fillRect/>
          </a:stretch>
        </p:blipFill>
        <p:spPr>
          <a:xfrm>
            <a:off x="3303998" y="948955"/>
            <a:ext cx="5430132" cy="5123071"/>
          </a:xfrm>
          <a:prstGeom prst="rect">
            <a:avLst/>
          </a:prstGeom>
        </p:spPr>
      </p:pic>
    </p:spTree>
    <p:extLst>
      <p:ext uri="{BB962C8B-B14F-4D97-AF65-F5344CB8AC3E}">
        <p14:creationId xmlns:p14="http://schemas.microsoft.com/office/powerpoint/2010/main" val="16869301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612EEC-75E8-6297-2FC5-B209593F7C94}"/>
              </a:ext>
            </a:extLst>
          </p:cNvPr>
          <p:cNvSpPr>
            <a:spLocks noGrp="1"/>
          </p:cNvSpPr>
          <p:nvPr>
            <p:ph type="title"/>
          </p:nvPr>
        </p:nvSpPr>
        <p:spPr>
          <a:xfrm>
            <a:off x="2090057" y="1974714"/>
            <a:ext cx="8312727" cy="2668537"/>
          </a:xfrm>
        </p:spPr>
        <p:txBody>
          <a:bodyPr anchor="ctr"/>
          <a:lstStyle/>
          <a:p>
            <a:pPr algn="ctr"/>
            <a:r>
              <a:rPr lang="en-US" sz="6000"/>
              <a:t>Initial Engagement and Assessment</a:t>
            </a:r>
          </a:p>
        </p:txBody>
      </p:sp>
      <p:sp>
        <p:nvSpPr>
          <p:cNvPr id="7" name="Text Placeholder 6">
            <a:extLst>
              <a:ext uri="{FF2B5EF4-FFF2-40B4-BE49-F238E27FC236}">
                <a16:creationId xmlns:a16="http://schemas.microsoft.com/office/drawing/2014/main" id="{CE18916F-53BE-8F52-0FA5-D2243DCD875A}"/>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8206325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9E4E9-BF21-1DCE-5DEC-6FC88A06BE94}"/>
              </a:ext>
            </a:extLst>
          </p:cNvPr>
          <p:cNvSpPr>
            <a:spLocks noGrp="1"/>
          </p:cNvSpPr>
          <p:nvPr>
            <p:ph type="ctrTitle"/>
          </p:nvPr>
        </p:nvSpPr>
        <p:spPr>
          <a:xfrm>
            <a:off x="262128" y="1027112"/>
            <a:ext cx="7086600" cy="4802187"/>
          </a:xfrm>
        </p:spPr>
        <p:txBody>
          <a:bodyPr>
            <a:normAutofit fontScale="90000"/>
          </a:bodyPr>
          <a:lstStyle/>
          <a:p>
            <a:r>
              <a:rPr lang="en-US" sz="6000"/>
              <a:t>Stigmatizing language can reinforce </a:t>
            </a:r>
            <a:r>
              <a:rPr lang="en-US" sz="6000">
                <a:solidFill>
                  <a:srgbClr val="99FF66"/>
                </a:solidFill>
              </a:rPr>
              <a:t>negative public perceptions </a:t>
            </a:r>
            <a:r>
              <a:rPr lang="en-US" sz="6000"/>
              <a:t>of substance users</a:t>
            </a:r>
            <a:br>
              <a:rPr lang="en-US" sz="6000"/>
            </a:br>
            <a:endParaRPr lang="en-US"/>
          </a:p>
        </p:txBody>
      </p:sp>
      <p:pic>
        <p:nvPicPr>
          <p:cNvPr id="8" name="Picture Placeholder 7" descr="A picture containing sport, athletic game&#10;&#10;Description automatically generated">
            <a:extLst>
              <a:ext uri="{FF2B5EF4-FFF2-40B4-BE49-F238E27FC236}">
                <a16:creationId xmlns:a16="http://schemas.microsoft.com/office/drawing/2014/main" id="{2A2460DA-3076-F18E-3B7E-8604E7299D49}"/>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t="2695" b="2695"/>
          <a:stretch/>
        </p:blipFill>
        <p:spPr>
          <a:xfrm>
            <a:off x="8123238" y="1027113"/>
            <a:ext cx="3806825" cy="4802187"/>
          </a:xfrm>
          <a:prstGeom prst="rect">
            <a:avLst/>
          </a:prstGeom>
        </p:spPr>
      </p:pic>
      <p:sp>
        <p:nvSpPr>
          <p:cNvPr id="7" name="TextBox 6">
            <a:extLst>
              <a:ext uri="{FF2B5EF4-FFF2-40B4-BE49-F238E27FC236}">
                <a16:creationId xmlns:a16="http://schemas.microsoft.com/office/drawing/2014/main" id="{63EFD2B8-F4BF-5D78-A31B-96667981CEA6}"/>
              </a:ext>
            </a:extLst>
          </p:cNvPr>
          <p:cNvSpPr txBox="1"/>
          <p:nvPr/>
        </p:nvSpPr>
        <p:spPr>
          <a:xfrm>
            <a:off x="1579652" y="120430"/>
            <a:ext cx="7086600" cy="461665"/>
          </a:xfrm>
          <a:prstGeom prst="rect">
            <a:avLst/>
          </a:prstGeom>
          <a:noFill/>
        </p:spPr>
        <p:txBody>
          <a:bodyPr wrap="square">
            <a:spAutoFit/>
          </a:bodyPr>
          <a:lstStyle/>
          <a:p>
            <a:r>
              <a:rPr lang="en-US" sz="2400">
                <a:solidFill>
                  <a:schemeClr val="bg1"/>
                </a:solidFill>
                <a:latin typeface="Avenir"/>
              </a:rPr>
              <a:t>Impact of Language</a:t>
            </a:r>
          </a:p>
        </p:txBody>
      </p:sp>
    </p:spTree>
    <p:extLst>
      <p:ext uri="{BB962C8B-B14F-4D97-AF65-F5344CB8AC3E}">
        <p14:creationId xmlns:p14="http://schemas.microsoft.com/office/powerpoint/2010/main" val="767966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5.3.3511"/>
  <p:tag name="SLIDO_PRESENTATION_ID" val="00000000-0000-0000-0000-000000000000"/>
  <p:tag name="SLIDO_EVENT_UUID" val="78172ba2-cbc1-48d9-8440-c28c03430caf"/>
  <p:tag name="SLIDO_EVENT_SECTION_UUID" val="6e8bb869-c9af-48e4-ad50-3b7a6543b41c"/>
</p:tagLst>
</file>

<file path=ppt/theme/theme1.xml><?xml version="1.0" encoding="utf-8"?>
<a:theme xmlns:a="http://schemas.openxmlformats.org/drawingml/2006/main" name="Dark Green Template MASTER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rk Green Template MASTER SLIDES" id="{92D33237-8D1D-4C91-A7F5-B57788CA7DF6}" vid="{219AE14B-5888-439D-A591-B45754FBEA4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rk Green Template MASTER SLIDES" id="{92D33237-8D1D-4C91-A7F5-B57788CA7DF6}" vid="{219AE14B-5888-439D-A591-B45754FBEA4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E565DAE5EDA0C4C96CEDBD1F276F1FB" ma:contentTypeVersion="16" ma:contentTypeDescription="Create a new document." ma:contentTypeScope="" ma:versionID="9f58ebb92de0f335166572972e7b81b1">
  <xsd:schema xmlns:xsd="http://www.w3.org/2001/XMLSchema" xmlns:xs="http://www.w3.org/2001/XMLSchema" xmlns:p="http://schemas.microsoft.com/office/2006/metadata/properties" xmlns:ns1="http://schemas.microsoft.com/sharepoint/v3" xmlns:ns3="b06a3c28-030d-4a9d-b450-9d185fa42d27" xmlns:ns4="0a18d4b9-927b-41bf-bc82-38e94fd63e4e" targetNamespace="http://schemas.microsoft.com/office/2006/metadata/properties" ma:root="true" ma:fieldsID="0805bbea891c99a5aa5ebac667d555ca" ns1:_="" ns3:_="" ns4:_="">
    <xsd:import namespace="http://schemas.microsoft.com/sharepoint/v3"/>
    <xsd:import namespace="b06a3c28-030d-4a9d-b450-9d185fa42d27"/>
    <xsd:import namespace="0a18d4b9-927b-41bf-bc82-38e94fd63e4e"/>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GenerationTime" minOccurs="0"/>
                <xsd:element ref="ns4:MediaServiceEventHashCode" minOccurs="0"/>
                <xsd:element ref="ns4:MediaServiceOCR" minOccurs="0"/>
                <xsd:element ref="ns4:MediaLengthInSeconds" minOccurs="0"/>
                <xsd:element ref="ns1:_ip_UnifiedCompliancePolicyProperties" minOccurs="0"/>
                <xsd:element ref="ns1:_ip_UnifiedCompliancePolicyUIAction" minOccurs="0"/>
                <xsd:element ref="ns4:_activity" minOccurs="0"/>
                <xsd:element ref="ns4:MediaServiceLocation"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06a3c28-030d-4a9d-b450-9d185fa42d2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a18d4b9-927b-41bf-bc82-38e94fd63e4e"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activity xmlns="0a18d4b9-927b-41bf-bc82-38e94fd63e4e" xsi:nil="true"/>
  </documentManagement>
</p:properties>
</file>

<file path=customXml/itemProps1.xml><?xml version="1.0" encoding="utf-8"?>
<ds:datastoreItem xmlns:ds="http://schemas.openxmlformats.org/officeDocument/2006/customXml" ds:itemID="{B1BA85DB-CE3B-40C0-B670-E4A6E1239660}">
  <ds:schemaRefs>
    <ds:schemaRef ds:uri="0a18d4b9-927b-41bf-bc82-38e94fd63e4e"/>
    <ds:schemaRef ds:uri="b06a3c28-030d-4a9d-b450-9d185fa42d2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964A67C-58FB-4557-90A7-FDAF65565EFD}">
  <ds:schemaRefs>
    <ds:schemaRef ds:uri="http://schemas.microsoft.com/sharepoint/v3/contenttype/forms"/>
  </ds:schemaRefs>
</ds:datastoreItem>
</file>

<file path=customXml/itemProps3.xml><?xml version="1.0" encoding="utf-8"?>
<ds:datastoreItem xmlns:ds="http://schemas.openxmlformats.org/officeDocument/2006/customXml" ds:itemID="{FBCD4508-92E6-4860-8EDB-C71D8675FC7D}">
  <ds:schemaRefs>
    <ds:schemaRef ds:uri="0a18d4b9-927b-41bf-bc82-38e94fd63e4e"/>
    <ds:schemaRef ds:uri="b06a3c28-030d-4a9d-b450-9d185fa42d2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Ion</Template>
  <TotalTime>0</TotalTime>
  <Words>4875</Words>
  <Application>Microsoft Macintosh PowerPoint</Application>
  <PresentationFormat>Widescreen</PresentationFormat>
  <Paragraphs>566</Paragraphs>
  <Slides>44</Slides>
  <Notes>42</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44</vt:i4>
      </vt:variant>
    </vt:vector>
  </HeadingPairs>
  <TitlesOfParts>
    <vt:vector size="58" baseType="lpstr">
      <vt:lpstr>Antonio Bold</vt:lpstr>
      <vt:lpstr>Arial</vt:lpstr>
      <vt:lpstr>Avenir</vt:lpstr>
      <vt:lpstr>Avenir Next LT Pro</vt:lpstr>
      <vt:lpstr>Avenir Next LT Pro Demi</vt:lpstr>
      <vt:lpstr>Calibri</vt:lpstr>
      <vt:lpstr>Calibri Light</vt:lpstr>
      <vt:lpstr>Glacial Indifference</vt:lpstr>
      <vt:lpstr>Noto Sans Symbols</vt:lpstr>
      <vt:lpstr>Palatino</vt:lpstr>
      <vt:lpstr>PalatinoRoman</vt:lpstr>
      <vt:lpstr>Raleway</vt:lpstr>
      <vt:lpstr>Dark Green Template MASTER SLIDES</vt:lpstr>
      <vt:lpstr>Office Theme</vt:lpstr>
      <vt:lpstr>Case Management for Justice Professionals</vt:lpstr>
      <vt:lpstr>PowerPoint Presentation</vt:lpstr>
      <vt:lpstr>PowerPoint Presentation</vt:lpstr>
      <vt:lpstr>Learning Objectives</vt:lpstr>
      <vt:lpstr>What is the most important part of being a case manager?  What is the biggest challenge as a case manager?</vt:lpstr>
      <vt:lpstr>Case Management Principles</vt:lpstr>
      <vt:lpstr>PowerPoint Presentation</vt:lpstr>
      <vt:lpstr>Initial Engagement and Assessment</vt:lpstr>
      <vt:lpstr>Stigmatizing language can reinforce negative public perceptions of substance users </vt:lpstr>
      <vt:lpstr>Use of person-centered and inclusive language may build trust and strengthen communication between participants and providers. </vt:lpstr>
      <vt:lpstr>Person-First or Person-Centered Language </vt:lpstr>
      <vt:lpstr>PowerPoint Presentation</vt:lpstr>
      <vt:lpstr>Strengths-Based Approach </vt:lpstr>
      <vt:lpstr>Person-Centered Approach for Individualized Justice</vt:lpstr>
      <vt:lpstr>Therapeutic Alliance</vt:lpstr>
      <vt:lpstr>Motivational Interviewing</vt:lpstr>
      <vt:lpstr>Example questions to elicit strengths during assessment</vt:lpstr>
      <vt:lpstr>PowerPoint Presentation</vt:lpstr>
      <vt:lpstr>Case management must be flexible</vt:lpstr>
      <vt:lpstr>Culturally Sensitive</vt:lpstr>
      <vt:lpstr>Identify Problem Statement, Goal, Objectives, and Interventions to Create a Plan</vt:lpstr>
      <vt:lpstr>Challenges/problem statements</vt:lpstr>
      <vt:lpstr>Creating a Goal</vt:lpstr>
      <vt:lpstr>Creating Objectives</vt:lpstr>
      <vt:lpstr>Think SMART</vt:lpstr>
      <vt:lpstr>Identified needs </vt:lpstr>
      <vt:lpstr>PowerPoint Presentation</vt:lpstr>
      <vt:lpstr>PowerPoint Presentation</vt:lpstr>
      <vt:lpstr>Needs Outside of Substance Use</vt:lpstr>
      <vt:lpstr>Functions of Case Management</vt:lpstr>
      <vt:lpstr>LINKAGE</vt:lpstr>
      <vt:lpstr>The ‘Other’ SUD: System Underperformance Disorder</vt:lpstr>
      <vt:lpstr>Linking Participants with External Agencies</vt:lpstr>
      <vt:lpstr>Single Point of Contact</vt:lpstr>
      <vt:lpstr>MONITORING</vt:lpstr>
      <vt:lpstr>Monitoring</vt:lpstr>
      <vt:lpstr>Basic Information to Share</vt:lpstr>
      <vt:lpstr>Memorandums of Understanding</vt:lpstr>
      <vt:lpstr>ADVOCACY</vt:lpstr>
      <vt:lpstr>Advocacy</vt:lpstr>
      <vt:lpstr>Disengagement (Termination)</vt:lpstr>
      <vt:lpstr>PowerPoint Presentation</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Taylor DeClerck</dc:creator>
  <cp:lastModifiedBy>Shawn Rogers</cp:lastModifiedBy>
  <cp:revision>1</cp:revision>
  <dcterms:created xsi:type="dcterms:W3CDTF">2023-03-14T13:23:17Z</dcterms:created>
  <dcterms:modified xsi:type="dcterms:W3CDTF">2023-10-11T00:38:26Z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1.5.3.3511</vt:lpwstr>
  </property>
  <property fmtid="{D5CDD505-2E9C-101B-9397-08002B2CF9AE}" pid="3" name="ContentTypeId">
    <vt:lpwstr>0x0101005E565DAE5EDA0C4C96CEDBD1F276F1FB</vt:lpwstr>
  </property>
</Properties>
</file>