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83" r:id="rId19"/>
    <p:sldId id="275" r:id="rId20"/>
    <p:sldId id="276" r:id="rId21"/>
    <p:sldId id="277" r:id="rId22"/>
    <p:sldId id="281" r:id="rId23"/>
    <p:sldId id="282" r:id="rId24"/>
    <p:sldId id="285" r:id="rId25"/>
    <p:sldId id="284" r:id="rId26"/>
    <p:sldId id="286" r:id="rId27"/>
    <p:sldId id="287" r:id="rId28"/>
    <p:sldId id="288" r:id="rId29"/>
    <p:sldId id="309" r:id="rId30"/>
    <p:sldId id="328" r:id="rId31"/>
    <p:sldId id="289" r:id="rId32"/>
    <p:sldId id="310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5" r:id="rId49"/>
    <p:sldId id="346" r:id="rId50"/>
    <p:sldId id="347" r:id="rId51"/>
    <p:sldId id="349" r:id="rId52"/>
    <p:sldId id="370" r:id="rId53"/>
    <p:sldId id="350" r:id="rId54"/>
    <p:sldId id="378" r:id="rId55"/>
    <p:sldId id="379" r:id="rId56"/>
    <p:sldId id="381" r:id="rId57"/>
    <p:sldId id="382" r:id="rId58"/>
    <p:sldId id="383" r:id="rId59"/>
    <p:sldId id="344" r:id="rId60"/>
    <p:sldId id="348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6C1AF-A938-A04A-A05C-DC6B681B0CEE}" type="doc">
      <dgm:prSet loTypeId="urn:microsoft.com/office/officeart/2005/8/layout/hList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A417D5-2506-AB41-9B84-49A5B84A33FB}">
      <dgm:prSet phldrT="[Text]"/>
      <dgm:spPr/>
      <dgm:t>
        <a:bodyPr/>
        <a:lstStyle/>
        <a:p>
          <a:r>
            <a:rPr lang="en-US" b="1" dirty="0"/>
            <a:t>Gabapentin</a:t>
          </a:r>
        </a:p>
        <a:p>
          <a:r>
            <a:rPr lang="en-US" dirty="0"/>
            <a:t>(Neurontin®) </a:t>
          </a:r>
          <a:endParaRPr lang="en-US" b="1" dirty="0"/>
        </a:p>
      </dgm:t>
    </dgm:pt>
    <dgm:pt modelId="{BDED23F2-BDAD-9F4D-AE10-E808357E2200}" type="parTrans" cxnId="{BFFBF566-E6AE-D442-8669-0B91AA0D522D}">
      <dgm:prSet/>
      <dgm:spPr/>
      <dgm:t>
        <a:bodyPr/>
        <a:lstStyle/>
        <a:p>
          <a:endParaRPr lang="en-US"/>
        </a:p>
      </dgm:t>
    </dgm:pt>
    <dgm:pt modelId="{1236DC06-BA2F-4E48-8D86-B32A75994B74}" type="sibTrans" cxnId="{BFFBF566-E6AE-D442-8669-0B91AA0D522D}">
      <dgm:prSet/>
      <dgm:spPr/>
      <dgm:t>
        <a:bodyPr/>
        <a:lstStyle/>
        <a:p>
          <a:endParaRPr lang="en-US"/>
        </a:p>
      </dgm:t>
    </dgm:pt>
    <dgm:pt modelId="{45207B94-34E5-904B-BA54-EA612F2B4CAB}">
      <dgm:prSet phldrT="[Text]"/>
      <dgm:spPr/>
      <dgm:t>
        <a:bodyPr/>
        <a:lstStyle/>
        <a:p>
          <a:r>
            <a:rPr lang="en-US" b="1" dirty="0"/>
            <a:t>Pregabalin</a:t>
          </a:r>
        </a:p>
        <a:p>
          <a:r>
            <a:rPr lang="en-US" b="0" dirty="0"/>
            <a:t>(Lyrica®)</a:t>
          </a:r>
        </a:p>
      </dgm:t>
    </dgm:pt>
    <dgm:pt modelId="{16384EEF-F334-A144-9B1B-2F94789FFF31}" type="parTrans" cxnId="{B59174FF-2871-1045-8922-00C964106E75}">
      <dgm:prSet/>
      <dgm:spPr/>
      <dgm:t>
        <a:bodyPr/>
        <a:lstStyle/>
        <a:p>
          <a:endParaRPr lang="en-US"/>
        </a:p>
      </dgm:t>
    </dgm:pt>
    <dgm:pt modelId="{396A2EDE-BB58-914A-8F52-A3F0E1BE3C7A}" type="sibTrans" cxnId="{B59174FF-2871-1045-8922-00C964106E75}">
      <dgm:prSet/>
      <dgm:spPr/>
      <dgm:t>
        <a:bodyPr/>
        <a:lstStyle/>
        <a:p>
          <a:endParaRPr lang="en-US"/>
        </a:p>
      </dgm:t>
    </dgm:pt>
    <dgm:pt modelId="{4E5F5939-6020-9F47-81B0-891F3AD000B5}">
      <dgm:prSet phldrT="[Text]" custT="1"/>
      <dgm:spPr/>
      <dgm:t>
        <a:bodyPr/>
        <a:lstStyle/>
        <a:p>
          <a:endParaRPr lang="en-US" sz="1300" dirty="0"/>
        </a:p>
        <a:p>
          <a:r>
            <a:rPr lang="en-US" sz="1300" b="1" dirty="0"/>
            <a:t>FDA-approved in 2004</a:t>
          </a:r>
        </a:p>
        <a:p>
          <a:r>
            <a:rPr lang="en-US" sz="1300" dirty="0"/>
            <a:t>•Indicated for neuropathic pain, post-herpetic neuralgia, seizures, and fibromyalgia</a:t>
          </a:r>
        </a:p>
        <a:p>
          <a:r>
            <a:rPr lang="en-US" sz="1300" dirty="0"/>
            <a:t>•Schedule V controlled substance</a:t>
          </a:r>
        </a:p>
        <a:p>
          <a:r>
            <a:rPr lang="en-US" sz="1300" dirty="0"/>
            <a:t>•3x faster absorption, 2.5x greater potency, non-saturable kinetics.</a:t>
          </a:r>
        </a:p>
      </dgm:t>
    </dgm:pt>
    <dgm:pt modelId="{58FC1C62-6ACB-7643-B1F0-F1D0FB83FECD}" type="parTrans" cxnId="{6E9A27EC-2209-034B-A6C1-B414B52D8742}">
      <dgm:prSet/>
      <dgm:spPr/>
      <dgm:t>
        <a:bodyPr/>
        <a:lstStyle/>
        <a:p>
          <a:endParaRPr lang="en-US"/>
        </a:p>
      </dgm:t>
    </dgm:pt>
    <dgm:pt modelId="{319C6771-27FA-0746-BDEA-BFE165198C75}" type="sibTrans" cxnId="{6E9A27EC-2209-034B-A6C1-B414B52D8742}">
      <dgm:prSet/>
      <dgm:spPr/>
      <dgm:t>
        <a:bodyPr/>
        <a:lstStyle/>
        <a:p>
          <a:endParaRPr lang="en-US"/>
        </a:p>
      </dgm:t>
    </dgm:pt>
    <dgm:pt modelId="{63B59C41-1AA5-5E48-80EB-56AB616A4078}">
      <dgm:prSet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400" b="1" dirty="0"/>
            <a:t>FDA-approved in 1993</a:t>
          </a:r>
        </a:p>
        <a:p>
          <a:pPr>
            <a:buFont typeface="Arial" panose="020B0604020202020204" pitchFamily="34" charset="0"/>
            <a:buNone/>
          </a:pPr>
          <a:r>
            <a:rPr lang="en-US" sz="1400" dirty="0"/>
            <a:t>• Indicated for herpetic neuralgia and epilepsy </a:t>
          </a:r>
        </a:p>
        <a:p>
          <a:pPr>
            <a:buNone/>
          </a:pPr>
          <a:r>
            <a:rPr lang="en-US" sz="1400" dirty="0"/>
            <a:t>• Up to 95% of prescribing is off-label</a:t>
          </a:r>
          <a:br>
            <a:rPr lang="en-US" sz="1400" dirty="0"/>
          </a:br>
          <a:r>
            <a:rPr lang="en-US" sz="1400" dirty="0"/>
            <a:t>• NOT a controlled substance </a:t>
          </a:r>
        </a:p>
      </dgm:t>
    </dgm:pt>
    <dgm:pt modelId="{FD36ACDD-7A47-254F-9403-EEAC447F87E3}" type="parTrans" cxnId="{BF04A2F6-179E-5B47-8A61-C5D1AB413E2F}">
      <dgm:prSet/>
      <dgm:spPr/>
      <dgm:t>
        <a:bodyPr/>
        <a:lstStyle/>
        <a:p>
          <a:endParaRPr lang="en-US"/>
        </a:p>
      </dgm:t>
    </dgm:pt>
    <dgm:pt modelId="{144AF743-8718-EA49-9325-5AFF9046421F}" type="sibTrans" cxnId="{BF04A2F6-179E-5B47-8A61-C5D1AB413E2F}">
      <dgm:prSet/>
      <dgm:spPr/>
      <dgm:t>
        <a:bodyPr/>
        <a:lstStyle/>
        <a:p>
          <a:endParaRPr lang="en-US"/>
        </a:p>
      </dgm:t>
    </dgm:pt>
    <dgm:pt modelId="{E920CF4F-C5A5-E742-BCAC-E60678DEF7C8}" type="pres">
      <dgm:prSet presAssocID="{7AE6C1AF-A938-A04A-A05C-DC6B681B0CEE}" presName="list" presStyleCnt="0">
        <dgm:presLayoutVars>
          <dgm:dir/>
          <dgm:animLvl val="lvl"/>
        </dgm:presLayoutVars>
      </dgm:prSet>
      <dgm:spPr/>
    </dgm:pt>
    <dgm:pt modelId="{A263AD0C-6862-DD4F-AB60-D7ADD5AD428C}" type="pres">
      <dgm:prSet presAssocID="{E4A417D5-2506-AB41-9B84-49A5B84A33FB}" presName="posSpace" presStyleCnt="0"/>
      <dgm:spPr/>
    </dgm:pt>
    <dgm:pt modelId="{CFD7708F-0E6E-E34B-994A-40DD977D95F8}" type="pres">
      <dgm:prSet presAssocID="{E4A417D5-2506-AB41-9B84-49A5B84A33FB}" presName="vertFlow" presStyleCnt="0"/>
      <dgm:spPr/>
    </dgm:pt>
    <dgm:pt modelId="{E6BD614D-707F-B144-AA4A-7781DB6374DD}" type="pres">
      <dgm:prSet presAssocID="{E4A417D5-2506-AB41-9B84-49A5B84A33FB}" presName="topSpace" presStyleCnt="0"/>
      <dgm:spPr/>
    </dgm:pt>
    <dgm:pt modelId="{A810AE40-BA57-7440-87FD-13F6D19AD8F9}" type="pres">
      <dgm:prSet presAssocID="{E4A417D5-2506-AB41-9B84-49A5B84A33FB}" presName="firstComp" presStyleCnt="0"/>
      <dgm:spPr/>
    </dgm:pt>
    <dgm:pt modelId="{320EEC85-D836-114A-A71C-956B7F12BACE}" type="pres">
      <dgm:prSet presAssocID="{E4A417D5-2506-AB41-9B84-49A5B84A33FB}" presName="firstChild" presStyleLbl="bgAccFollowNode1" presStyleIdx="0" presStyleCnt="2"/>
      <dgm:spPr/>
    </dgm:pt>
    <dgm:pt modelId="{B8808B46-22F2-3D46-AF21-20FC8ABEB37E}" type="pres">
      <dgm:prSet presAssocID="{E4A417D5-2506-AB41-9B84-49A5B84A33FB}" presName="firstChildTx" presStyleLbl="bgAccFollowNode1" presStyleIdx="0" presStyleCnt="2">
        <dgm:presLayoutVars>
          <dgm:bulletEnabled val="1"/>
        </dgm:presLayoutVars>
      </dgm:prSet>
      <dgm:spPr/>
    </dgm:pt>
    <dgm:pt modelId="{1ABC3A8C-8371-4F45-AEB0-FDC3353282F8}" type="pres">
      <dgm:prSet presAssocID="{E4A417D5-2506-AB41-9B84-49A5B84A33FB}" presName="negSpace" presStyleCnt="0"/>
      <dgm:spPr/>
    </dgm:pt>
    <dgm:pt modelId="{1FC88EBE-9D92-2A4B-8F32-A953F7AAE279}" type="pres">
      <dgm:prSet presAssocID="{E4A417D5-2506-AB41-9B84-49A5B84A33FB}" presName="circle" presStyleLbl="node1" presStyleIdx="0" presStyleCnt="2"/>
      <dgm:spPr/>
    </dgm:pt>
    <dgm:pt modelId="{B267B92D-7648-5D40-85D6-1BBCF9E1F01B}" type="pres">
      <dgm:prSet presAssocID="{1236DC06-BA2F-4E48-8D86-B32A75994B74}" presName="transSpace" presStyleCnt="0"/>
      <dgm:spPr/>
    </dgm:pt>
    <dgm:pt modelId="{26A3B209-F261-0C47-9C34-623EADC24A82}" type="pres">
      <dgm:prSet presAssocID="{45207B94-34E5-904B-BA54-EA612F2B4CAB}" presName="posSpace" presStyleCnt="0"/>
      <dgm:spPr/>
    </dgm:pt>
    <dgm:pt modelId="{466F9B8E-35D9-0049-BB06-1CA0B9BC6459}" type="pres">
      <dgm:prSet presAssocID="{45207B94-34E5-904B-BA54-EA612F2B4CAB}" presName="vertFlow" presStyleCnt="0"/>
      <dgm:spPr/>
    </dgm:pt>
    <dgm:pt modelId="{688CDF31-2596-BC4E-AFAA-9DF5C5BD2D91}" type="pres">
      <dgm:prSet presAssocID="{45207B94-34E5-904B-BA54-EA612F2B4CAB}" presName="topSpace" presStyleCnt="0"/>
      <dgm:spPr/>
    </dgm:pt>
    <dgm:pt modelId="{A4F94819-3C22-2842-BE07-34E4261E62E4}" type="pres">
      <dgm:prSet presAssocID="{45207B94-34E5-904B-BA54-EA612F2B4CAB}" presName="firstComp" presStyleCnt="0"/>
      <dgm:spPr/>
    </dgm:pt>
    <dgm:pt modelId="{D1A097BF-306A-EF46-B29E-29A92A7BD907}" type="pres">
      <dgm:prSet presAssocID="{45207B94-34E5-904B-BA54-EA612F2B4CAB}" presName="firstChild" presStyleLbl="bgAccFollowNode1" presStyleIdx="1" presStyleCnt="2"/>
      <dgm:spPr/>
    </dgm:pt>
    <dgm:pt modelId="{5BE7FD04-B2DC-0343-AA1E-7590036F62C4}" type="pres">
      <dgm:prSet presAssocID="{45207B94-34E5-904B-BA54-EA612F2B4CAB}" presName="firstChildTx" presStyleLbl="bgAccFollowNode1" presStyleIdx="1" presStyleCnt="2">
        <dgm:presLayoutVars>
          <dgm:bulletEnabled val="1"/>
        </dgm:presLayoutVars>
      </dgm:prSet>
      <dgm:spPr/>
    </dgm:pt>
    <dgm:pt modelId="{33D38A91-0E6D-8845-9B9D-675B0E8828AD}" type="pres">
      <dgm:prSet presAssocID="{45207B94-34E5-904B-BA54-EA612F2B4CAB}" presName="negSpace" presStyleCnt="0"/>
      <dgm:spPr/>
    </dgm:pt>
    <dgm:pt modelId="{8ECB6724-CAD1-F84D-AB4E-EFA3785F5744}" type="pres">
      <dgm:prSet presAssocID="{45207B94-34E5-904B-BA54-EA612F2B4CAB}" presName="circle" presStyleLbl="node1" presStyleIdx="1" presStyleCnt="2"/>
      <dgm:spPr/>
    </dgm:pt>
  </dgm:ptLst>
  <dgm:cxnLst>
    <dgm:cxn modelId="{71C7452B-77FC-CC46-968A-0CC4F97EEBB3}" type="presOf" srcId="{45207B94-34E5-904B-BA54-EA612F2B4CAB}" destId="{8ECB6724-CAD1-F84D-AB4E-EFA3785F5744}" srcOrd="0" destOrd="0" presId="urn:microsoft.com/office/officeart/2005/8/layout/hList9"/>
    <dgm:cxn modelId="{4DDE9646-9FFF-A444-9A2D-B90425DFA126}" type="presOf" srcId="{63B59C41-1AA5-5E48-80EB-56AB616A4078}" destId="{B8808B46-22F2-3D46-AF21-20FC8ABEB37E}" srcOrd="1" destOrd="0" presId="urn:microsoft.com/office/officeart/2005/8/layout/hList9"/>
    <dgm:cxn modelId="{BFFBF566-E6AE-D442-8669-0B91AA0D522D}" srcId="{7AE6C1AF-A938-A04A-A05C-DC6B681B0CEE}" destId="{E4A417D5-2506-AB41-9B84-49A5B84A33FB}" srcOrd="0" destOrd="0" parTransId="{BDED23F2-BDAD-9F4D-AE10-E808357E2200}" sibTransId="{1236DC06-BA2F-4E48-8D86-B32A75994B74}"/>
    <dgm:cxn modelId="{16078896-81BE-4647-B7BD-DC16482FA160}" type="presOf" srcId="{4E5F5939-6020-9F47-81B0-891F3AD000B5}" destId="{D1A097BF-306A-EF46-B29E-29A92A7BD907}" srcOrd="0" destOrd="0" presId="urn:microsoft.com/office/officeart/2005/8/layout/hList9"/>
    <dgm:cxn modelId="{F4ED70B2-C2C2-5443-A06C-90AA707F0FCA}" type="presOf" srcId="{7AE6C1AF-A938-A04A-A05C-DC6B681B0CEE}" destId="{E920CF4F-C5A5-E742-BCAC-E60678DEF7C8}" srcOrd="0" destOrd="0" presId="urn:microsoft.com/office/officeart/2005/8/layout/hList9"/>
    <dgm:cxn modelId="{4F023FB4-8164-4147-8965-BEA5E5779F4D}" type="presOf" srcId="{4E5F5939-6020-9F47-81B0-891F3AD000B5}" destId="{5BE7FD04-B2DC-0343-AA1E-7590036F62C4}" srcOrd="1" destOrd="0" presId="urn:microsoft.com/office/officeart/2005/8/layout/hList9"/>
    <dgm:cxn modelId="{A702AEDE-B97C-484C-9A0B-12793DFF6273}" type="presOf" srcId="{63B59C41-1AA5-5E48-80EB-56AB616A4078}" destId="{320EEC85-D836-114A-A71C-956B7F12BACE}" srcOrd="0" destOrd="0" presId="urn:microsoft.com/office/officeart/2005/8/layout/hList9"/>
    <dgm:cxn modelId="{6E9A27EC-2209-034B-A6C1-B414B52D8742}" srcId="{45207B94-34E5-904B-BA54-EA612F2B4CAB}" destId="{4E5F5939-6020-9F47-81B0-891F3AD000B5}" srcOrd="0" destOrd="0" parTransId="{58FC1C62-6ACB-7643-B1F0-F1D0FB83FECD}" sibTransId="{319C6771-27FA-0746-BDEA-BFE165198C75}"/>
    <dgm:cxn modelId="{BF04A2F6-179E-5B47-8A61-C5D1AB413E2F}" srcId="{E4A417D5-2506-AB41-9B84-49A5B84A33FB}" destId="{63B59C41-1AA5-5E48-80EB-56AB616A4078}" srcOrd="0" destOrd="0" parTransId="{FD36ACDD-7A47-254F-9403-EEAC447F87E3}" sibTransId="{144AF743-8718-EA49-9325-5AFF9046421F}"/>
    <dgm:cxn modelId="{51D2E0FE-716E-8F48-8C77-8E0DEA84A46E}" type="presOf" srcId="{E4A417D5-2506-AB41-9B84-49A5B84A33FB}" destId="{1FC88EBE-9D92-2A4B-8F32-A953F7AAE279}" srcOrd="0" destOrd="0" presId="urn:microsoft.com/office/officeart/2005/8/layout/hList9"/>
    <dgm:cxn modelId="{B59174FF-2871-1045-8922-00C964106E75}" srcId="{7AE6C1AF-A938-A04A-A05C-DC6B681B0CEE}" destId="{45207B94-34E5-904B-BA54-EA612F2B4CAB}" srcOrd="1" destOrd="0" parTransId="{16384EEF-F334-A144-9B1B-2F94789FFF31}" sibTransId="{396A2EDE-BB58-914A-8F52-A3F0E1BE3C7A}"/>
    <dgm:cxn modelId="{37E06603-89EA-114C-85EF-C0EE1D0A19A7}" type="presParOf" srcId="{E920CF4F-C5A5-E742-BCAC-E60678DEF7C8}" destId="{A263AD0C-6862-DD4F-AB60-D7ADD5AD428C}" srcOrd="0" destOrd="0" presId="urn:microsoft.com/office/officeart/2005/8/layout/hList9"/>
    <dgm:cxn modelId="{7751BAD2-1B6B-0948-8110-D946BA43DC2B}" type="presParOf" srcId="{E920CF4F-C5A5-E742-BCAC-E60678DEF7C8}" destId="{CFD7708F-0E6E-E34B-994A-40DD977D95F8}" srcOrd="1" destOrd="0" presId="urn:microsoft.com/office/officeart/2005/8/layout/hList9"/>
    <dgm:cxn modelId="{1D2C45B5-9F1F-F446-AEBC-F48937725757}" type="presParOf" srcId="{CFD7708F-0E6E-E34B-994A-40DD977D95F8}" destId="{E6BD614D-707F-B144-AA4A-7781DB6374DD}" srcOrd="0" destOrd="0" presId="urn:microsoft.com/office/officeart/2005/8/layout/hList9"/>
    <dgm:cxn modelId="{D2DA002F-E6A6-3449-A80D-853CCDCCA58A}" type="presParOf" srcId="{CFD7708F-0E6E-E34B-994A-40DD977D95F8}" destId="{A810AE40-BA57-7440-87FD-13F6D19AD8F9}" srcOrd="1" destOrd="0" presId="urn:microsoft.com/office/officeart/2005/8/layout/hList9"/>
    <dgm:cxn modelId="{C9B026CD-50AF-A949-ADCE-1E412A4E2A30}" type="presParOf" srcId="{A810AE40-BA57-7440-87FD-13F6D19AD8F9}" destId="{320EEC85-D836-114A-A71C-956B7F12BACE}" srcOrd="0" destOrd="0" presId="urn:microsoft.com/office/officeart/2005/8/layout/hList9"/>
    <dgm:cxn modelId="{651D8893-C136-5C46-B24D-C9BA9DA87029}" type="presParOf" srcId="{A810AE40-BA57-7440-87FD-13F6D19AD8F9}" destId="{B8808B46-22F2-3D46-AF21-20FC8ABEB37E}" srcOrd="1" destOrd="0" presId="urn:microsoft.com/office/officeart/2005/8/layout/hList9"/>
    <dgm:cxn modelId="{8E62ECC6-CC94-324C-82D2-7508B6176970}" type="presParOf" srcId="{E920CF4F-C5A5-E742-BCAC-E60678DEF7C8}" destId="{1ABC3A8C-8371-4F45-AEB0-FDC3353282F8}" srcOrd="2" destOrd="0" presId="urn:microsoft.com/office/officeart/2005/8/layout/hList9"/>
    <dgm:cxn modelId="{4CEAC44F-8EB8-5D48-9E8A-B027C2A9BC2E}" type="presParOf" srcId="{E920CF4F-C5A5-E742-BCAC-E60678DEF7C8}" destId="{1FC88EBE-9D92-2A4B-8F32-A953F7AAE279}" srcOrd="3" destOrd="0" presId="urn:microsoft.com/office/officeart/2005/8/layout/hList9"/>
    <dgm:cxn modelId="{5EB81B6C-EEBE-6045-8D22-8FFC8FFAB08F}" type="presParOf" srcId="{E920CF4F-C5A5-E742-BCAC-E60678DEF7C8}" destId="{B267B92D-7648-5D40-85D6-1BBCF9E1F01B}" srcOrd="4" destOrd="0" presId="urn:microsoft.com/office/officeart/2005/8/layout/hList9"/>
    <dgm:cxn modelId="{7394CDBE-93CE-B14A-842A-F63FC22286FA}" type="presParOf" srcId="{E920CF4F-C5A5-E742-BCAC-E60678DEF7C8}" destId="{26A3B209-F261-0C47-9C34-623EADC24A82}" srcOrd="5" destOrd="0" presId="urn:microsoft.com/office/officeart/2005/8/layout/hList9"/>
    <dgm:cxn modelId="{A07DEE64-188D-2E49-ACA1-411D81011A62}" type="presParOf" srcId="{E920CF4F-C5A5-E742-BCAC-E60678DEF7C8}" destId="{466F9B8E-35D9-0049-BB06-1CA0B9BC6459}" srcOrd="6" destOrd="0" presId="urn:microsoft.com/office/officeart/2005/8/layout/hList9"/>
    <dgm:cxn modelId="{636B97EA-D865-1E40-9D1E-65BB62B34769}" type="presParOf" srcId="{466F9B8E-35D9-0049-BB06-1CA0B9BC6459}" destId="{688CDF31-2596-BC4E-AFAA-9DF5C5BD2D91}" srcOrd="0" destOrd="0" presId="urn:microsoft.com/office/officeart/2005/8/layout/hList9"/>
    <dgm:cxn modelId="{54F119DC-BF8B-0046-B1EA-697FF6E75DE9}" type="presParOf" srcId="{466F9B8E-35D9-0049-BB06-1CA0B9BC6459}" destId="{A4F94819-3C22-2842-BE07-34E4261E62E4}" srcOrd="1" destOrd="0" presId="urn:microsoft.com/office/officeart/2005/8/layout/hList9"/>
    <dgm:cxn modelId="{BE1EC0E0-548D-8642-8AFF-9E4503385F5E}" type="presParOf" srcId="{A4F94819-3C22-2842-BE07-34E4261E62E4}" destId="{D1A097BF-306A-EF46-B29E-29A92A7BD907}" srcOrd="0" destOrd="0" presId="urn:microsoft.com/office/officeart/2005/8/layout/hList9"/>
    <dgm:cxn modelId="{6413403E-DE00-964F-8408-FD48DB090BF2}" type="presParOf" srcId="{A4F94819-3C22-2842-BE07-34E4261E62E4}" destId="{5BE7FD04-B2DC-0343-AA1E-7590036F62C4}" srcOrd="1" destOrd="0" presId="urn:microsoft.com/office/officeart/2005/8/layout/hList9"/>
    <dgm:cxn modelId="{FA0C0E7C-EF53-E34C-9461-1E3FD953BC72}" type="presParOf" srcId="{E920CF4F-C5A5-E742-BCAC-E60678DEF7C8}" destId="{33D38A91-0E6D-8845-9B9D-675B0E8828AD}" srcOrd="7" destOrd="0" presId="urn:microsoft.com/office/officeart/2005/8/layout/hList9"/>
    <dgm:cxn modelId="{CB99D6E2-B2F8-6148-9D85-5BC968BACEAC}" type="presParOf" srcId="{E920CF4F-C5A5-E742-BCAC-E60678DEF7C8}" destId="{8ECB6724-CAD1-F84D-AB4E-EFA3785F5744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EEC85-D836-114A-A71C-956B7F12BACE}">
      <dsp:nvSpPr>
        <dsp:cNvPr id="0" name=""/>
        <dsp:cNvSpPr/>
      </dsp:nvSpPr>
      <dsp:spPr>
        <a:xfrm>
          <a:off x="1534951" y="1322881"/>
          <a:ext cx="2874664" cy="19174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 dirty="0"/>
            <a:t>FDA-approved in 1993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• Indicated for herpetic neuralgia and epilepsy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• Up to 95% of prescribing is off-label</a:t>
          </a:r>
          <a:br>
            <a:rPr lang="en-US" sz="1400" kern="1200" dirty="0"/>
          </a:br>
          <a:r>
            <a:rPr lang="en-US" sz="1400" kern="1200" dirty="0"/>
            <a:t>• NOT a controlled substance </a:t>
          </a:r>
        </a:p>
      </dsp:txBody>
      <dsp:txXfrm>
        <a:off x="1994898" y="1322881"/>
        <a:ext cx="2414718" cy="1917401"/>
      </dsp:txXfrm>
    </dsp:sp>
    <dsp:sp modelId="{1FC88EBE-9D92-2A4B-8F32-A953F7AAE279}">
      <dsp:nvSpPr>
        <dsp:cNvPr id="0" name=""/>
        <dsp:cNvSpPr/>
      </dsp:nvSpPr>
      <dsp:spPr>
        <a:xfrm>
          <a:off x="1797" y="556304"/>
          <a:ext cx="1916442" cy="19164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Gabapentin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(Neurontin®) </a:t>
          </a:r>
          <a:endParaRPr lang="en-US" sz="1800" b="1" kern="1200" dirty="0"/>
        </a:p>
      </dsp:txBody>
      <dsp:txXfrm>
        <a:off x="282453" y="836960"/>
        <a:ext cx="1355130" cy="1355130"/>
      </dsp:txXfrm>
    </dsp:sp>
    <dsp:sp modelId="{D1A097BF-306A-EF46-B29E-29A92A7BD907}">
      <dsp:nvSpPr>
        <dsp:cNvPr id="0" name=""/>
        <dsp:cNvSpPr/>
      </dsp:nvSpPr>
      <dsp:spPr>
        <a:xfrm>
          <a:off x="6326059" y="1322881"/>
          <a:ext cx="2874664" cy="19174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2456" rIns="92456" bIns="92456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FDA-approved in 2004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•Indicated for neuropathic pain, post-herpetic neuralgia, seizures, and fibromyalgia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•Schedule V controlled substance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•3x faster absorption, 2.5x greater potency, non-saturable kinetics.</a:t>
          </a:r>
        </a:p>
      </dsp:txBody>
      <dsp:txXfrm>
        <a:off x="6786005" y="1322881"/>
        <a:ext cx="2414718" cy="1917401"/>
      </dsp:txXfrm>
    </dsp:sp>
    <dsp:sp modelId="{8ECB6724-CAD1-F84D-AB4E-EFA3785F5744}">
      <dsp:nvSpPr>
        <dsp:cNvPr id="0" name=""/>
        <dsp:cNvSpPr/>
      </dsp:nvSpPr>
      <dsp:spPr>
        <a:xfrm>
          <a:off x="4792904" y="556304"/>
          <a:ext cx="1916442" cy="19164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Pregabalin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(Lyrica®)</a:t>
          </a:r>
        </a:p>
      </dsp:txBody>
      <dsp:txXfrm>
        <a:off x="5073560" y="836960"/>
        <a:ext cx="1355130" cy="1355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BD844-0222-421D-9D95-2660D1613752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5BBA2-9288-4FDC-8CBC-791A6CCF1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Synthroid</a:t>
            </a:r>
          </a:p>
          <a:p>
            <a:pPr marL="228600" indent="-228600">
              <a:buAutoNum type="arabicPeriod"/>
            </a:pPr>
            <a:r>
              <a:rPr lang="en-US" dirty="0"/>
              <a:t>BP</a:t>
            </a:r>
          </a:p>
          <a:p>
            <a:pPr marL="228600" indent="-228600">
              <a:buAutoNum type="arabicPeriod"/>
            </a:pPr>
            <a:r>
              <a:rPr lang="en-US" dirty="0"/>
              <a:t>Statin</a:t>
            </a:r>
          </a:p>
          <a:p>
            <a:pPr marL="228600" indent="-228600">
              <a:buAutoNum type="arabicPeriod"/>
            </a:pPr>
            <a:r>
              <a:rPr lang="en-US" dirty="0"/>
              <a:t>Opioid Analgesic</a:t>
            </a:r>
          </a:p>
          <a:p>
            <a:pPr marL="228600" indent="-228600">
              <a:buAutoNum type="arabicPeriod"/>
            </a:pPr>
            <a:r>
              <a:rPr lang="en-US" dirty="0"/>
              <a:t>BP</a:t>
            </a:r>
          </a:p>
          <a:p>
            <a:pPr marL="228600" indent="-228600">
              <a:buAutoNum type="arabicPeriod"/>
            </a:pPr>
            <a:r>
              <a:rPr lang="en-US" dirty="0"/>
              <a:t>BP</a:t>
            </a:r>
          </a:p>
          <a:p>
            <a:pPr marL="228600" indent="-228600">
              <a:buAutoNum type="arabicPeriod"/>
            </a:pPr>
            <a:r>
              <a:rPr lang="en-US" dirty="0"/>
              <a:t>T2 Diabetes</a:t>
            </a:r>
          </a:p>
          <a:p>
            <a:pPr marL="228600" indent="-228600">
              <a:buAutoNum type="arabicPeriod"/>
            </a:pPr>
            <a:r>
              <a:rPr lang="en-US" dirty="0"/>
              <a:t>Acid Reflux</a:t>
            </a:r>
          </a:p>
          <a:p>
            <a:pPr marL="228600" indent="-228600">
              <a:buAutoNum type="arabicPeriod"/>
            </a:pPr>
            <a:r>
              <a:rPr lang="en-US" dirty="0" err="1"/>
              <a:t>Brochodialator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 Epilepsy/ Neuropathic Pain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34790-51FE-5944-9316-ED47535A0F2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80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34790-51FE-5944-9316-ED47535A0F2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4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23DA7-0537-441E-A71C-8A4BC37523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toxicology reports and latest drug trends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D5F5E-6D8B-4AFD-BBD1-592141FB85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Sara Schreiber, PhD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73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B0C1-6AA9-4510-A485-E362FD3C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benzodiazepines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195E1-2062-4436-A0A6-64BCDF7E5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2147917" cy="524606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949F1-F72A-4C35-A3B9-C6390C478B95}"/>
              </a:ext>
            </a:extLst>
          </p:cNvPr>
          <p:cNvSpPr txBox="1"/>
          <p:nvPr/>
        </p:nvSpPr>
        <p:spPr>
          <a:xfrm>
            <a:off x="2038525" y="3632433"/>
            <a:ext cx="3238150" cy="1477328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Detect well:</a:t>
            </a:r>
          </a:p>
          <a:p>
            <a:r>
              <a:rPr lang="en-US" dirty="0"/>
              <a:t>Oxazepam, alprazolam, clobazam, flunitrazepam, nitrazepam, </a:t>
            </a:r>
            <a:r>
              <a:rPr lang="en-US" dirty="0" err="1"/>
              <a:t>norchlordiazepoxide</a:t>
            </a:r>
            <a:r>
              <a:rPr lang="en-US" dirty="0"/>
              <a:t>, nordiazepam, temazepam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79670-DED0-4506-B1FE-A505CF3727E8}"/>
              </a:ext>
            </a:extLst>
          </p:cNvPr>
          <p:cNvSpPr txBox="1"/>
          <p:nvPr/>
        </p:nvSpPr>
        <p:spPr>
          <a:xfrm>
            <a:off x="8145709" y="3493934"/>
            <a:ext cx="3707935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Bromazepam, clorazepate, </a:t>
            </a:r>
            <a:r>
              <a:rPr lang="en-US" dirty="0" err="1"/>
              <a:t>desalkylflurazepam</a:t>
            </a:r>
            <a:r>
              <a:rPr lang="en-US" dirty="0"/>
              <a:t>, diazepam, a-</a:t>
            </a:r>
            <a:r>
              <a:rPr lang="en-US" dirty="0" err="1"/>
              <a:t>hydroxyalprazolam</a:t>
            </a:r>
            <a:r>
              <a:rPr lang="en-US" dirty="0"/>
              <a:t>, lorazepam, lorazepam-glucuronide, triazolam</a:t>
            </a:r>
          </a:p>
          <a:p>
            <a:endParaRPr lang="en-US" dirty="0"/>
          </a:p>
        </p:txBody>
      </p:sp>
      <p:pic>
        <p:nvPicPr>
          <p:cNvPr id="7170" name="Picture 2" descr="Buy Xanax (Alprazolam) 2 mg online with delivery | Research Chemicals Price">
            <a:extLst>
              <a:ext uri="{FF2B5EF4-FFF2-40B4-BE49-F238E27FC236}">
                <a16:creationId xmlns:a16="http://schemas.microsoft.com/office/drawing/2014/main" id="{58DD940E-DF68-4C86-8D0E-716E73EA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58" y="2975995"/>
            <a:ext cx="2615267" cy="261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9503E-4D92-4333-A6E6-04D9A538593F}"/>
              </a:ext>
            </a:extLst>
          </p:cNvPr>
          <p:cNvSpPr txBox="1"/>
          <p:nvPr/>
        </p:nvSpPr>
        <p:spPr>
          <a:xfrm>
            <a:off x="2038525" y="5893308"/>
            <a:ext cx="2952925" cy="369332"/>
          </a:xfrm>
          <a:prstGeom prst="rect">
            <a:avLst/>
          </a:prstGeom>
          <a:noFill/>
          <a:ln w="9525">
            <a:solidFill>
              <a:schemeClr val="tx2"/>
            </a:solidFill>
          </a:ln>
          <a:effectLst>
            <a:glow rad="101600">
              <a:srgbClr val="7030A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about designer benzos?</a:t>
            </a:r>
          </a:p>
        </p:txBody>
      </p:sp>
    </p:spTree>
    <p:extLst>
      <p:ext uri="{BB962C8B-B14F-4D97-AF65-F5344CB8AC3E}">
        <p14:creationId xmlns:p14="http://schemas.microsoft.com/office/powerpoint/2010/main" val="397078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636D-B3E2-48F4-9854-EE5115D7A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clonazepam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3EDC4-15B0-4FD4-A4E1-4A0632640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2105972" cy="491050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D9F997-4692-47F2-8435-06A44C666242}"/>
              </a:ext>
            </a:extLst>
          </p:cNvPr>
          <p:cNvSpPr txBox="1"/>
          <p:nvPr/>
        </p:nvSpPr>
        <p:spPr>
          <a:xfrm>
            <a:off x="2231136" y="3267241"/>
            <a:ext cx="2105972" cy="92333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7-aminoclonazepam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A6BE1F-40F6-4185-82FC-D9296B1C317D}"/>
              </a:ext>
            </a:extLst>
          </p:cNvPr>
          <p:cNvSpPr txBox="1"/>
          <p:nvPr/>
        </p:nvSpPr>
        <p:spPr>
          <a:xfrm>
            <a:off x="6199464" y="2638045"/>
            <a:ext cx="4848837" cy="31393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numCol="2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Clonazepam</a:t>
            </a:r>
          </a:p>
          <a:p>
            <a:r>
              <a:rPr lang="en-US" dirty="0"/>
              <a:t>Meclonazepam</a:t>
            </a:r>
          </a:p>
          <a:p>
            <a:r>
              <a:rPr lang="en-US" dirty="0"/>
              <a:t>Alprazolam</a:t>
            </a:r>
          </a:p>
          <a:p>
            <a:r>
              <a:rPr lang="en-US" dirty="0"/>
              <a:t>Clobazam</a:t>
            </a:r>
          </a:p>
          <a:p>
            <a:r>
              <a:rPr lang="en-US" dirty="0" err="1"/>
              <a:t>Desalkylflurazepam</a:t>
            </a:r>
            <a:endParaRPr lang="en-US" dirty="0"/>
          </a:p>
          <a:p>
            <a:r>
              <a:rPr lang="en-US" dirty="0"/>
              <a:t>Flunitrazepam</a:t>
            </a:r>
          </a:p>
          <a:p>
            <a:r>
              <a:rPr lang="en-US" dirty="0"/>
              <a:t>Lorazepam</a:t>
            </a:r>
          </a:p>
          <a:p>
            <a:r>
              <a:rPr lang="en-US" dirty="0"/>
              <a:t>Nitrazepam</a:t>
            </a:r>
          </a:p>
          <a:p>
            <a:r>
              <a:rPr lang="en-US" dirty="0"/>
              <a:t>Nordiazepam</a:t>
            </a:r>
          </a:p>
          <a:p>
            <a:r>
              <a:rPr lang="en-US" dirty="0"/>
              <a:t>Triazolam</a:t>
            </a:r>
          </a:p>
          <a:p>
            <a:r>
              <a:rPr lang="en-US" dirty="0"/>
              <a:t>Oxazepam</a:t>
            </a:r>
          </a:p>
          <a:p>
            <a:r>
              <a:rPr lang="en-US" dirty="0"/>
              <a:t>Bromazepam</a:t>
            </a:r>
          </a:p>
          <a:p>
            <a:r>
              <a:rPr lang="en-US" dirty="0"/>
              <a:t>Clorazepate</a:t>
            </a:r>
          </a:p>
          <a:p>
            <a:r>
              <a:rPr lang="en-US" dirty="0"/>
              <a:t>Diazepam</a:t>
            </a:r>
          </a:p>
          <a:p>
            <a:r>
              <a:rPr lang="en-US" dirty="0"/>
              <a:t>A-</a:t>
            </a:r>
            <a:r>
              <a:rPr lang="en-US" dirty="0" err="1"/>
              <a:t>hydroxyalprazolam</a:t>
            </a:r>
            <a:endParaRPr lang="en-US" dirty="0"/>
          </a:p>
          <a:p>
            <a:r>
              <a:rPr lang="en-US" dirty="0" err="1"/>
              <a:t>Lorazpem</a:t>
            </a:r>
            <a:r>
              <a:rPr lang="en-US" dirty="0"/>
              <a:t> glucuronide</a:t>
            </a:r>
          </a:p>
          <a:p>
            <a:r>
              <a:rPr lang="en-US" dirty="0" err="1"/>
              <a:t>norchlordiazepoxide</a:t>
            </a:r>
            <a:endParaRPr lang="en-US" dirty="0"/>
          </a:p>
          <a:p>
            <a:r>
              <a:rPr lang="en-US" dirty="0"/>
              <a:t>Temazepam</a:t>
            </a:r>
          </a:p>
          <a:p>
            <a:endParaRPr lang="en-US" dirty="0"/>
          </a:p>
        </p:txBody>
      </p:sp>
      <p:pic>
        <p:nvPicPr>
          <p:cNvPr id="8194" name="Picture 2" descr="Clonazepam — W.H.P.M., Inc.® Industry Leading">
            <a:extLst>
              <a:ext uri="{FF2B5EF4-FFF2-40B4-BE49-F238E27FC236}">
                <a16:creationId xmlns:a16="http://schemas.microsoft.com/office/drawing/2014/main" id="{A8F1C946-9E06-4F52-85B3-8C5CF024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4437776"/>
            <a:ext cx="3598963" cy="242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5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76F3B-CE67-4FD6-B233-2B996D5B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Cocaine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4069B-6812-4508-8848-030C504EC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114361" cy="532995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23613-AE93-4A94-96EA-6419DB853191}"/>
              </a:ext>
            </a:extLst>
          </p:cNvPr>
          <p:cNvSpPr txBox="1"/>
          <p:nvPr/>
        </p:nvSpPr>
        <p:spPr>
          <a:xfrm>
            <a:off x="1778466" y="3363985"/>
            <a:ext cx="2114361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Benzoylecgonine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0BFD24-CA96-464A-92C6-6C00E71F9FFC}"/>
              </a:ext>
            </a:extLst>
          </p:cNvPr>
          <p:cNvSpPr txBox="1"/>
          <p:nvPr/>
        </p:nvSpPr>
        <p:spPr>
          <a:xfrm>
            <a:off x="5058562" y="3028262"/>
            <a:ext cx="2525086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Cocaine</a:t>
            </a:r>
          </a:p>
          <a:p>
            <a:r>
              <a:rPr lang="en-US" dirty="0" err="1"/>
              <a:t>Cocaethylene</a:t>
            </a:r>
            <a:endParaRPr lang="en-US" dirty="0"/>
          </a:p>
          <a:p>
            <a:r>
              <a:rPr lang="en-US" dirty="0"/>
              <a:t>Ecgonine</a:t>
            </a:r>
          </a:p>
        </p:txBody>
      </p:sp>
      <p:pic>
        <p:nvPicPr>
          <p:cNvPr id="9218" name="Picture 2" descr="London is the 'cocaine capital of Europe' - and use of the drug peaks ...">
            <a:extLst>
              <a:ext uri="{FF2B5EF4-FFF2-40B4-BE49-F238E27FC236}">
                <a16:creationId xmlns:a16="http://schemas.microsoft.com/office/drawing/2014/main" id="{45F3CB3D-3AEC-4289-A795-827DF8FF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64" y="4304255"/>
            <a:ext cx="3058248" cy="229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ocaine – The Forensics Library">
            <a:extLst>
              <a:ext uri="{FF2B5EF4-FFF2-40B4-BE49-F238E27FC236}">
                <a16:creationId xmlns:a16="http://schemas.microsoft.com/office/drawing/2014/main" id="{3F7AE60D-C66C-4FDD-9563-6CFBC35E0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37" y="4289503"/>
            <a:ext cx="2753031" cy="217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77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4E8B-6F62-4CB9-9A02-99806642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Cotinine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433C6-3277-4F71-BCF4-C72FB75F8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215029" cy="608495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pic>
        <p:nvPicPr>
          <p:cNvPr id="10242" name="Picture 2" descr="File:Marlboro Cigarettes.jpg - Wikimedia Commons">
            <a:extLst>
              <a:ext uri="{FF2B5EF4-FFF2-40B4-BE49-F238E27FC236}">
                <a16:creationId xmlns:a16="http://schemas.microsoft.com/office/drawing/2014/main" id="{087F01A1-9A07-4E14-8BAF-36697C839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200" y="2258791"/>
            <a:ext cx="4437774" cy="298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C2A3C-059D-42A1-B636-E447A9C01372}"/>
              </a:ext>
            </a:extLst>
          </p:cNvPr>
          <p:cNvSpPr txBox="1"/>
          <p:nvPr/>
        </p:nvSpPr>
        <p:spPr>
          <a:xfrm>
            <a:off x="2114026" y="3682767"/>
            <a:ext cx="1831142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cotinine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9E07A7-933D-41BB-B7F9-9D87CCABF246}"/>
              </a:ext>
            </a:extLst>
          </p:cNvPr>
          <p:cNvSpPr txBox="1"/>
          <p:nvPr/>
        </p:nvSpPr>
        <p:spPr>
          <a:xfrm>
            <a:off x="2114026" y="4574420"/>
            <a:ext cx="2768367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Nicotine</a:t>
            </a:r>
          </a:p>
          <a:p>
            <a:r>
              <a:rPr lang="en-US" dirty="0"/>
              <a:t>Trans-3’-hydroxycotinine</a:t>
            </a:r>
          </a:p>
        </p:txBody>
      </p:sp>
      <p:pic>
        <p:nvPicPr>
          <p:cNvPr id="10244" name="Picture 4" descr="Beginner's Guide to Vaping: How to Get Started">
            <a:extLst>
              <a:ext uri="{FF2B5EF4-FFF2-40B4-BE49-F238E27FC236}">
                <a16:creationId xmlns:a16="http://schemas.microsoft.com/office/drawing/2014/main" id="{4A76056A-5F29-441B-B988-2215CD9C3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137" y="4412202"/>
            <a:ext cx="3938188" cy="244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5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4220-0F63-40C1-8311-34C9C24A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EDDP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82A26-B28E-42B6-BBAF-A60D2701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78046"/>
            <a:ext cx="2147917" cy="608495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pic>
        <p:nvPicPr>
          <p:cNvPr id="11266" name="Picture 2" descr="B.C. dad raps sentence in methadone death - British Columbia - CBC News">
            <a:extLst>
              <a:ext uri="{FF2B5EF4-FFF2-40B4-BE49-F238E27FC236}">
                <a16:creationId xmlns:a16="http://schemas.microsoft.com/office/drawing/2014/main" id="{DD231A3D-B12B-4152-9002-67520E8F4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309" y="3707934"/>
            <a:ext cx="5124054" cy="288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E8594-5A29-416A-84FD-5CD03AE95A2D}"/>
              </a:ext>
            </a:extLst>
          </p:cNvPr>
          <p:cNvSpPr txBox="1"/>
          <p:nvPr/>
        </p:nvSpPr>
        <p:spPr>
          <a:xfrm>
            <a:off x="1551963" y="3429000"/>
            <a:ext cx="2046914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detect well: </a:t>
            </a:r>
          </a:p>
          <a:p>
            <a:r>
              <a:rPr lang="en-US" dirty="0"/>
              <a:t>EDDP</a:t>
            </a:r>
          </a:p>
        </p:txBody>
      </p:sp>
      <p:pic>
        <p:nvPicPr>
          <p:cNvPr id="11268" name="Picture 4" descr="EDDP: The Methadone Metabolite | National Test Systems">
            <a:extLst>
              <a:ext uri="{FF2B5EF4-FFF2-40B4-BE49-F238E27FC236}">
                <a16:creationId xmlns:a16="http://schemas.microsoft.com/office/drawing/2014/main" id="{FB643A90-CEFB-4E4C-85A2-D54F8DC61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10" y="4179954"/>
            <a:ext cx="4374290" cy="246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3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5E07-D692-4CD4-9C91-07B6A05D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Fentanyl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EC47E-F1BF-4053-B249-7DDA9C16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2089194" cy="524606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pic>
        <p:nvPicPr>
          <p:cNvPr id="13314" name="Picture 2" descr="Online opioids: Easy to get, hard to curb">
            <a:extLst>
              <a:ext uri="{FF2B5EF4-FFF2-40B4-BE49-F238E27FC236}">
                <a16:creationId xmlns:a16="http://schemas.microsoft.com/office/drawing/2014/main" id="{EA5DB6F3-D59B-4031-A4BF-908983322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5" y="4153298"/>
            <a:ext cx="3449492" cy="259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EA to cops: Fentanyl can kill you too">
            <a:extLst>
              <a:ext uri="{FF2B5EF4-FFF2-40B4-BE49-F238E27FC236}">
                <a16:creationId xmlns:a16="http://schemas.microsoft.com/office/drawing/2014/main" id="{FA5499C0-63E6-4115-915A-1A2A1403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56" y="4133674"/>
            <a:ext cx="4843244" cy="27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C6D0E-4D0F-4FE1-B1FE-FC70C6A69FCB}"/>
              </a:ext>
            </a:extLst>
          </p:cNvPr>
          <p:cNvSpPr txBox="1"/>
          <p:nvPr/>
        </p:nvSpPr>
        <p:spPr>
          <a:xfrm>
            <a:off x="4177717" y="3296873"/>
            <a:ext cx="2474751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 err="1"/>
              <a:t>Norfentanyl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E116-28F3-4D09-BD2F-146DAF8FBB93}"/>
              </a:ext>
            </a:extLst>
          </p:cNvPr>
          <p:cNvSpPr txBox="1"/>
          <p:nvPr/>
        </p:nvSpPr>
        <p:spPr>
          <a:xfrm>
            <a:off x="4135772" y="4420998"/>
            <a:ext cx="274320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Fentanyl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749A72-52DB-4A2A-9067-9F0118937E07}"/>
              </a:ext>
            </a:extLst>
          </p:cNvPr>
          <p:cNvSpPr txBox="1"/>
          <p:nvPr/>
        </p:nvSpPr>
        <p:spPr>
          <a:xfrm>
            <a:off x="3957332" y="5646199"/>
            <a:ext cx="3100079" cy="36933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No mention of fentanyl analogs</a:t>
            </a:r>
          </a:p>
        </p:txBody>
      </p:sp>
    </p:spTree>
    <p:extLst>
      <p:ext uri="{BB962C8B-B14F-4D97-AF65-F5344CB8AC3E}">
        <p14:creationId xmlns:p14="http://schemas.microsoft.com/office/powerpoint/2010/main" val="4158453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F94E0-0EB9-4273-96D1-3425BBC2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KRatom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99803-9215-4376-A6A8-644482AFA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1996915" cy="491050"/>
          </a:xfrm>
        </p:spPr>
        <p:txBody>
          <a:bodyPr/>
          <a:lstStyle/>
          <a:p>
            <a:r>
              <a:rPr lang="en-US" dirty="0"/>
              <a:t>Why important?</a:t>
            </a:r>
          </a:p>
          <a:p>
            <a:endParaRPr lang="en-US" dirty="0"/>
          </a:p>
        </p:txBody>
      </p:sp>
      <p:pic>
        <p:nvPicPr>
          <p:cNvPr id="14338" name="Picture 2" descr="Cracking Down on Kratom: FDA Investigation, Enforcement, Seizure, and ...">
            <a:extLst>
              <a:ext uri="{FF2B5EF4-FFF2-40B4-BE49-F238E27FC236}">
                <a16:creationId xmlns:a16="http://schemas.microsoft.com/office/drawing/2014/main" id="{28E2E643-1143-435D-9B87-6E1015B6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56" y="3691156"/>
            <a:ext cx="5629944" cy="316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55DD37-1B34-4A14-B41B-BCA20730F12E}"/>
              </a:ext>
            </a:extLst>
          </p:cNvPr>
          <p:cNvSpPr txBox="1"/>
          <p:nvPr/>
        </p:nvSpPr>
        <p:spPr>
          <a:xfrm>
            <a:off x="1870745" y="3355596"/>
            <a:ext cx="229019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 err="1"/>
              <a:t>Mitragynine</a:t>
            </a:r>
            <a:endParaRPr lang="en-US" dirty="0"/>
          </a:p>
          <a:p>
            <a:r>
              <a:rPr lang="en-US" dirty="0"/>
              <a:t>7-hydoxymitragynine</a:t>
            </a:r>
          </a:p>
        </p:txBody>
      </p:sp>
    </p:spTree>
    <p:extLst>
      <p:ext uri="{BB962C8B-B14F-4D97-AF65-F5344CB8AC3E}">
        <p14:creationId xmlns:p14="http://schemas.microsoft.com/office/powerpoint/2010/main" val="1559904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223E-EEB6-4DB4-839B-D7B13BDB4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methamphetamine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12AC6-4733-4610-8020-35C588098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122750" cy="591717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E3D99-4F4B-416B-B508-42D064C4F7ED}"/>
              </a:ext>
            </a:extLst>
          </p:cNvPr>
          <p:cNvSpPr txBox="1"/>
          <p:nvPr/>
        </p:nvSpPr>
        <p:spPr>
          <a:xfrm>
            <a:off x="2046914" y="3229761"/>
            <a:ext cx="1914307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Methamphetamine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87BDF-87DE-4F95-BB3B-A4872F99C804}"/>
              </a:ext>
            </a:extLst>
          </p:cNvPr>
          <p:cNvSpPr txBox="1"/>
          <p:nvPr/>
        </p:nvSpPr>
        <p:spPr>
          <a:xfrm>
            <a:off x="5561901" y="3714393"/>
            <a:ext cx="2650921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Amphetamine</a:t>
            </a:r>
          </a:p>
          <a:p>
            <a:r>
              <a:rPr lang="en-US" dirty="0"/>
              <a:t>Ephedrine</a:t>
            </a:r>
          </a:p>
          <a:p>
            <a:r>
              <a:rPr lang="en-US" dirty="0"/>
              <a:t>MDEA</a:t>
            </a:r>
          </a:p>
          <a:p>
            <a:r>
              <a:rPr lang="en-US" dirty="0"/>
              <a:t>MDMA</a:t>
            </a:r>
          </a:p>
          <a:p>
            <a:r>
              <a:rPr lang="en-US" dirty="0" err="1"/>
              <a:t>Mephentermine</a:t>
            </a:r>
            <a:endParaRPr lang="en-US" dirty="0"/>
          </a:p>
        </p:txBody>
      </p:sp>
      <p:pic>
        <p:nvPicPr>
          <p:cNvPr id="15362" name="Picture 2" descr="Tell-Tale Signs of Addiction: Know Which Drug They're Doing">
            <a:extLst>
              <a:ext uri="{FF2B5EF4-FFF2-40B4-BE49-F238E27FC236}">
                <a16:creationId xmlns:a16="http://schemas.microsoft.com/office/drawing/2014/main" id="{261EFB60-778B-4743-BA37-3B10F0AC7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1" y="4527949"/>
            <a:ext cx="3122277" cy="20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14,000 methamphetamine tablets seized from home in Laval | CTV News">
            <a:extLst>
              <a:ext uri="{FF2B5EF4-FFF2-40B4-BE49-F238E27FC236}">
                <a16:creationId xmlns:a16="http://schemas.microsoft.com/office/drawing/2014/main" id="{5C7949F2-844E-40FE-B563-5BB6E5DD4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63" y="4539342"/>
            <a:ext cx="2895284" cy="209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Meth Use: What Are the Signs and Symptoms of Someone Using ...">
            <a:extLst>
              <a:ext uri="{FF2B5EF4-FFF2-40B4-BE49-F238E27FC236}">
                <a16:creationId xmlns:a16="http://schemas.microsoft.com/office/drawing/2014/main" id="{CF0616F9-4940-4D49-853B-B03304F0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522" y="2273404"/>
            <a:ext cx="2902988" cy="214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20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A4910-D9FA-4EE4-9165-0888B9D5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FFC30-1235-4EC3-A45A-6A76CDECC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290530" cy="574939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7569D6-DCEE-4C6C-8D82-76D8F9E138D3}"/>
              </a:ext>
            </a:extLst>
          </p:cNvPr>
          <p:cNvSpPr txBox="1"/>
          <p:nvPr/>
        </p:nvSpPr>
        <p:spPr>
          <a:xfrm>
            <a:off x="2332138" y="3716323"/>
            <a:ext cx="2189527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MDMA, MDEA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EFFB72-37A7-49B3-9E14-911CED0E9701}"/>
              </a:ext>
            </a:extLst>
          </p:cNvPr>
          <p:cNvSpPr txBox="1"/>
          <p:nvPr/>
        </p:nvSpPr>
        <p:spPr>
          <a:xfrm>
            <a:off x="2332138" y="4711343"/>
            <a:ext cx="221426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MDA</a:t>
            </a:r>
          </a:p>
        </p:txBody>
      </p:sp>
      <p:pic>
        <p:nvPicPr>
          <p:cNvPr id="16386" name="Picture 2" descr="How MDMA Affects the Brains of People With PTSD - ATTN:">
            <a:extLst>
              <a:ext uri="{FF2B5EF4-FFF2-40B4-BE49-F238E27FC236}">
                <a16:creationId xmlns:a16="http://schemas.microsoft.com/office/drawing/2014/main" id="{B23136F0-A402-4DEC-B036-57D410D78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030" y="3816991"/>
            <a:ext cx="4975970" cy="26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378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D5F23-8113-4BBD-B7EA-49FF1B43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Methadone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7609D-56AC-45F3-96CE-BF7385E7C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173084" cy="499439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pic>
        <p:nvPicPr>
          <p:cNvPr id="12290" name="Picture 2" descr="Do You Want to Stop Taking Methadone? | Addiction Helper">
            <a:extLst>
              <a:ext uri="{FF2B5EF4-FFF2-40B4-BE49-F238E27FC236}">
                <a16:creationId xmlns:a16="http://schemas.microsoft.com/office/drawing/2014/main" id="{6D61886B-3C7B-4F7A-BF35-C00E402F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56726"/>
            <a:ext cx="58578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AC51F-7034-4B5D-8A8A-3E022E99416F}"/>
              </a:ext>
            </a:extLst>
          </p:cNvPr>
          <p:cNvSpPr txBox="1"/>
          <p:nvPr/>
        </p:nvSpPr>
        <p:spPr>
          <a:xfrm>
            <a:off x="1803633" y="3699545"/>
            <a:ext cx="1831142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methadone</a:t>
            </a:r>
          </a:p>
        </p:txBody>
      </p:sp>
    </p:spTree>
    <p:extLst>
      <p:ext uri="{BB962C8B-B14F-4D97-AF65-F5344CB8AC3E}">
        <p14:creationId xmlns:p14="http://schemas.microsoft.com/office/powerpoint/2010/main" val="2889545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F3AE4-E6AF-49A7-8BC7-42FD2A19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Toxicology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15913-8413-4852-B886-138FE1BFD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35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1EAA-E454-489A-AC6B-6303AB428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16A05-0E8E-4B9D-AB2D-D420C258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2189862" cy="491050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B10B2-5E99-46F6-940F-8C8BA487A3A3}"/>
              </a:ext>
            </a:extLst>
          </p:cNvPr>
          <p:cNvSpPr txBox="1"/>
          <p:nvPr/>
        </p:nvSpPr>
        <p:spPr>
          <a:xfrm>
            <a:off x="1463811" y="3319271"/>
            <a:ext cx="1831142" cy="1200329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Morphine</a:t>
            </a:r>
          </a:p>
          <a:p>
            <a:r>
              <a:rPr lang="en-US" dirty="0"/>
              <a:t>Codeine</a:t>
            </a:r>
          </a:p>
          <a:p>
            <a:r>
              <a:rPr lang="en-US" dirty="0" err="1"/>
              <a:t>Ethylmorphine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108EF1-D4C7-471D-88F4-E6F8A7D7C63B}"/>
              </a:ext>
            </a:extLst>
          </p:cNvPr>
          <p:cNvSpPr txBox="1"/>
          <p:nvPr/>
        </p:nvSpPr>
        <p:spPr>
          <a:xfrm>
            <a:off x="4423272" y="3716320"/>
            <a:ext cx="2432717" cy="2585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Heroin</a:t>
            </a:r>
          </a:p>
          <a:p>
            <a:r>
              <a:rPr lang="en-US" dirty="0"/>
              <a:t>Hydrocodone</a:t>
            </a:r>
          </a:p>
          <a:p>
            <a:r>
              <a:rPr lang="en-US" dirty="0" err="1"/>
              <a:t>Hydromrphone</a:t>
            </a:r>
            <a:endParaRPr lang="en-US" dirty="0"/>
          </a:p>
          <a:p>
            <a:r>
              <a:rPr lang="en-US" dirty="0"/>
              <a:t>Levorphanol</a:t>
            </a:r>
          </a:p>
          <a:p>
            <a:r>
              <a:rPr lang="en-US" dirty="0"/>
              <a:t>Morphine 3-glucuronide</a:t>
            </a:r>
          </a:p>
          <a:p>
            <a:r>
              <a:rPr lang="en-US" dirty="0" err="1"/>
              <a:t>Nococaine</a:t>
            </a:r>
            <a:endParaRPr lang="en-US" dirty="0"/>
          </a:p>
          <a:p>
            <a:r>
              <a:rPr lang="en-US" dirty="0"/>
              <a:t>Oxycodone</a:t>
            </a:r>
          </a:p>
          <a:p>
            <a:r>
              <a:rPr lang="en-US" dirty="0"/>
              <a:t>Thebaine</a:t>
            </a:r>
          </a:p>
        </p:txBody>
      </p:sp>
      <p:pic>
        <p:nvPicPr>
          <p:cNvPr id="17410" name="Picture 2" descr="5 Most Commonly Abused Opiates in the U.S. | New Day Recovery">
            <a:extLst>
              <a:ext uri="{FF2B5EF4-FFF2-40B4-BE49-F238E27FC236}">
                <a16:creationId xmlns:a16="http://schemas.microsoft.com/office/drawing/2014/main" id="{53146EC1-C1EF-40BA-A85C-365ADFC7C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485" y="2233568"/>
            <a:ext cx="4487397" cy="29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What are the Main Differences Between Opiates and Opioids">
            <a:extLst>
              <a:ext uri="{FF2B5EF4-FFF2-40B4-BE49-F238E27FC236}">
                <a16:creationId xmlns:a16="http://schemas.microsoft.com/office/drawing/2014/main" id="{8C72142C-12B2-4218-B737-6D246CFE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5066950"/>
            <a:ext cx="2686575" cy="17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CF40E0-F992-494F-88F9-453F85091059}"/>
              </a:ext>
            </a:extLst>
          </p:cNvPr>
          <p:cNvSpPr txBox="1"/>
          <p:nvPr/>
        </p:nvSpPr>
        <p:spPr>
          <a:xfrm>
            <a:off x="7856738" y="5734975"/>
            <a:ext cx="3382762" cy="36933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No mention of designer opioids</a:t>
            </a:r>
          </a:p>
        </p:txBody>
      </p:sp>
    </p:spTree>
    <p:extLst>
      <p:ext uri="{BB962C8B-B14F-4D97-AF65-F5344CB8AC3E}">
        <p14:creationId xmlns:p14="http://schemas.microsoft.com/office/powerpoint/2010/main" val="4081887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ED43-E09E-4DA3-9322-40F5301A9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oxycodone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F87B1-E1A5-4B0E-982F-474321FF6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63212"/>
            <a:ext cx="2298919" cy="524606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pic>
        <p:nvPicPr>
          <p:cNvPr id="18434" name="Picture 2" descr="Pillbox - National Library of Medicine">
            <a:extLst>
              <a:ext uri="{FF2B5EF4-FFF2-40B4-BE49-F238E27FC236}">
                <a16:creationId xmlns:a16="http://schemas.microsoft.com/office/drawing/2014/main" id="{350C9FE0-8499-409C-9A6C-ABE12E88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116" y="3323832"/>
            <a:ext cx="45148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A84A4-1839-4E0A-81B0-EE4E3A5A8D2B}"/>
              </a:ext>
            </a:extLst>
          </p:cNvPr>
          <p:cNvSpPr txBox="1"/>
          <p:nvPr/>
        </p:nvSpPr>
        <p:spPr>
          <a:xfrm>
            <a:off x="2105637" y="3851932"/>
            <a:ext cx="1831142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Oxycodone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49409-A253-485B-BCD2-AD777F953B5F}"/>
              </a:ext>
            </a:extLst>
          </p:cNvPr>
          <p:cNvSpPr txBox="1"/>
          <p:nvPr/>
        </p:nvSpPr>
        <p:spPr>
          <a:xfrm>
            <a:off x="4404556" y="3973657"/>
            <a:ext cx="2214261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Codeine</a:t>
            </a:r>
          </a:p>
          <a:p>
            <a:r>
              <a:rPr lang="en-US" dirty="0" err="1"/>
              <a:t>Ethylmorphine</a:t>
            </a:r>
            <a:endParaRPr lang="en-US" dirty="0"/>
          </a:p>
          <a:p>
            <a:r>
              <a:rPr lang="en-US" dirty="0"/>
              <a:t>Hydrocodone</a:t>
            </a:r>
          </a:p>
          <a:p>
            <a:r>
              <a:rPr lang="en-US" dirty="0"/>
              <a:t>Hydromorphone</a:t>
            </a:r>
          </a:p>
          <a:p>
            <a:r>
              <a:rPr lang="en-US" dirty="0"/>
              <a:t>Oxymorphone</a:t>
            </a:r>
          </a:p>
        </p:txBody>
      </p:sp>
    </p:spTree>
    <p:extLst>
      <p:ext uri="{BB962C8B-B14F-4D97-AF65-F5344CB8AC3E}">
        <p14:creationId xmlns:p14="http://schemas.microsoft.com/office/powerpoint/2010/main" val="3985828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C3C3-2D2D-4E9F-BC0F-FA39E8E11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F0846-89CB-40AE-981C-C65F12AED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189862" cy="499439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pic>
        <p:nvPicPr>
          <p:cNvPr id="19458" name="Picture 2" descr="The Ultimate Marijuana FAQ: Everything A Beginner Needs to Know About ...">
            <a:extLst>
              <a:ext uri="{FF2B5EF4-FFF2-40B4-BE49-F238E27FC236}">
                <a16:creationId xmlns:a16="http://schemas.microsoft.com/office/drawing/2014/main" id="{7D0825EB-5F81-492D-B35D-6E023AEC8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3" y="3976380"/>
            <a:ext cx="4368987" cy="27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hat Is Delta 8 Thc? Here's Everything You Need To Know - My new blog 9047">
            <a:extLst>
              <a:ext uri="{FF2B5EF4-FFF2-40B4-BE49-F238E27FC236}">
                <a16:creationId xmlns:a16="http://schemas.microsoft.com/office/drawing/2014/main" id="{9EB0FB8C-C693-4A07-B453-ACB2B7E06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94" y="3976380"/>
            <a:ext cx="4139617" cy="275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339BB-D009-41F4-940A-8F9CD8C92237}"/>
              </a:ext>
            </a:extLst>
          </p:cNvPr>
          <p:cNvSpPr txBox="1"/>
          <p:nvPr/>
        </p:nvSpPr>
        <p:spPr>
          <a:xfrm>
            <a:off x="4999839" y="2793534"/>
            <a:ext cx="2323585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11-nor-9-carboxy THC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CE146-B80F-42E4-B18E-784B623CC1B4}"/>
              </a:ext>
            </a:extLst>
          </p:cNvPr>
          <p:cNvSpPr txBox="1"/>
          <p:nvPr/>
        </p:nvSpPr>
        <p:spPr>
          <a:xfrm>
            <a:off x="5259897" y="3816991"/>
            <a:ext cx="2214261" cy="17543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Delta-9-THC</a:t>
            </a:r>
          </a:p>
          <a:p>
            <a:r>
              <a:rPr lang="en-US" dirty="0"/>
              <a:t>Delta-8-THC</a:t>
            </a:r>
          </a:p>
          <a:p>
            <a:r>
              <a:rPr lang="en-US" dirty="0"/>
              <a:t>Cannabidiol</a:t>
            </a:r>
          </a:p>
          <a:p>
            <a:r>
              <a:rPr lang="en-US" dirty="0"/>
              <a:t>Cannabinol</a:t>
            </a:r>
          </a:p>
          <a:p>
            <a:r>
              <a:rPr lang="en-US" dirty="0"/>
              <a:t>11-OH THC</a:t>
            </a:r>
          </a:p>
        </p:txBody>
      </p:sp>
    </p:spTree>
    <p:extLst>
      <p:ext uri="{BB962C8B-B14F-4D97-AF65-F5344CB8AC3E}">
        <p14:creationId xmlns:p14="http://schemas.microsoft.com/office/powerpoint/2010/main" val="2044361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CF26-718D-411B-8BFD-C76984C1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Tramadol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B0EFC-3DD4-4010-AAA4-450FFA7C3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089194" cy="482661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pic>
        <p:nvPicPr>
          <p:cNvPr id="20482" name="Picture 2" descr="Tramadol (Ultram) - Side Effects, Interactions, Uses, Dosage, Warnings ...">
            <a:extLst>
              <a:ext uri="{FF2B5EF4-FFF2-40B4-BE49-F238E27FC236}">
                <a16:creationId xmlns:a16="http://schemas.microsoft.com/office/drawing/2014/main" id="{53C0860E-6F40-4626-95CA-4419B8A71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53852"/>
            <a:ext cx="3171039" cy="237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A9C67F-8CEB-485E-98FF-F7265E3E88F3}"/>
              </a:ext>
            </a:extLst>
          </p:cNvPr>
          <p:cNvSpPr txBox="1"/>
          <p:nvPr/>
        </p:nvSpPr>
        <p:spPr>
          <a:xfrm>
            <a:off x="6266576" y="2863371"/>
            <a:ext cx="1831142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detect well:</a:t>
            </a:r>
          </a:p>
          <a:p>
            <a:r>
              <a:rPr lang="en-US" dirty="0"/>
              <a:t>tramadol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772414-D4EF-4798-A24F-1AFD9C270422}"/>
              </a:ext>
            </a:extLst>
          </p:cNvPr>
          <p:cNvSpPr txBox="1"/>
          <p:nvPr/>
        </p:nvSpPr>
        <p:spPr>
          <a:xfrm>
            <a:off x="6266576" y="4219662"/>
            <a:ext cx="2217145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N-desmethyltramadol</a:t>
            </a:r>
          </a:p>
          <a:p>
            <a:r>
              <a:rPr lang="en-US" dirty="0"/>
              <a:t>O-desmethyltramadol</a:t>
            </a:r>
          </a:p>
        </p:txBody>
      </p:sp>
    </p:spTree>
    <p:extLst>
      <p:ext uri="{BB962C8B-B14F-4D97-AF65-F5344CB8AC3E}">
        <p14:creationId xmlns:p14="http://schemas.microsoft.com/office/powerpoint/2010/main" val="3125239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4A50-B778-4B44-A5E3-5B82F414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missing?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1E485-1C0E-4711-84C3-B94C398C7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2449921" cy="600106"/>
          </a:xfrm>
        </p:spPr>
        <p:txBody>
          <a:bodyPr/>
          <a:lstStyle/>
          <a:p>
            <a:r>
              <a:rPr lang="en-US" dirty="0"/>
              <a:t>Unknown unknowns</a:t>
            </a:r>
          </a:p>
        </p:txBody>
      </p:sp>
      <p:pic>
        <p:nvPicPr>
          <p:cNvPr id="22530" name="Picture 2" descr="Replace fear of the unknown with curiosity | Picture Quotes">
            <a:extLst>
              <a:ext uri="{FF2B5EF4-FFF2-40B4-BE49-F238E27FC236}">
                <a16:creationId xmlns:a16="http://schemas.microsoft.com/office/drawing/2014/main" id="{BC0580C8-E0DC-4886-96DD-055621701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014" y="2328939"/>
            <a:ext cx="3319340" cy="442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67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7C3CD-5A5A-4007-BBFF-FF4C5469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Confirmatory testing</a:t>
            </a:r>
          </a:p>
        </p:txBody>
      </p:sp>
      <p:pic>
        <p:nvPicPr>
          <p:cNvPr id="21506" name="Picture 2" descr="PNG Infinity Symbol, Infinity icons Free Download - Free Transparent ...">
            <a:extLst>
              <a:ext uri="{FF2B5EF4-FFF2-40B4-BE49-F238E27FC236}">
                <a16:creationId xmlns:a16="http://schemas.microsoft.com/office/drawing/2014/main" id="{FBBA13CB-629B-4CD7-B7D1-31EB98782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2" y="2634142"/>
            <a:ext cx="9852257" cy="382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148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266B-7AF9-4933-A9B3-A3C2CA8F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Analytical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21C36-24B0-480E-9409-4F6D15146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Liquid chromatography – mass spectrometry</a:t>
            </a:r>
          </a:p>
          <a:p>
            <a:r>
              <a:rPr lang="en-US" dirty="0"/>
              <a:t>Gas chromatography – mass spectrometry</a:t>
            </a:r>
          </a:p>
          <a:p>
            <a:r>
              <a:rPr lang="en-US" dirty="0"/>
              <a:t>Liquid chromatography – quadrupole-time of flight</a:t>
            </a:r>
          </a:p>
          <a:p>
            <a:endParaRPr lang="en-US" dirty="0"/>
          </a:p>
          <a:p>
            <a:r>
              <a:rPr lang="en-US" dirty="0"/>
              <a:t>Separation of the mixture, isolation of the analyte for identification</a:t>
            </a:r>
          </a:p>
          <a:p>
            <a:r>
              <a:rPr lang="en-US" dirty="0"/>
              <a:t>Be mindful of the scope</a:t>
            </a:r>
          </a:p>
        </p:txBody>
      </p:sp>
    </p:spTree>
    <p:extLst>
      <p:ext uri="{BB962C8B-B14F-4D97-AF65-F5344CB8AC3E}">
        <p14:creationId xmlns:p14="http://schemas.microsoft.com/office/powerpoint/2010/main" val="3469054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1AC8-91FF-461E-A127-AC7EFFEF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results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07609-3008-495C-9934-80DF91E0D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 results with some commentary</a:t>
            </a:r>
          </a:p>
        </p:txBody>
      </p:sp>
    </p:spTree>
    <p:extLst>
      <p:ext uri="{BB962C8B-B14F-4D97-AF65-F5344CB8AC3E}">
        <p14:creationId xmlns:p14="http://schemas.microsoft.com/office/powerpoint/2010/main" val="4010918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5D3D2C-A048-4176-A170-7B956EA9406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656948"/>
            <a:ext cx="12163265" cy="428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80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6"/>
          <p:cNvSpPr/>
          <p:nvPr/>
        </p:nvSpPr>
        <p:spPr>
          <a:xfrm>
            <a:off x="9360568" y="505326"/>
            <a:ext cx="1022685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HEROIN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9414710" y="1701507"/>
            <a:ext cx="914400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6-MAM</a:t>
            </a:r>
          </a:p>
        </p:txBody>
      </p:sp>
      <p:cxnSp>
        <p:nvCxnSpPr>
          <p:cNvPr id="10" name="Straight Arrow Connector 9"/>
          <p:cNvCxnSpPr>
            <a:stCxn id="7" idx="2"/>
            <a:endCxn id="8" idx="0"/>
          </p:cNvCxnSpPr>
          <p:nvPr/>
        </p:nvCxnSpPr>
        <p:spPr>
          <a:xfrm flipH="1">
            <a:off x="9871910" y="1117974"/>
            <a:ext cx="1" cy="5835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Process 10"/>
          <p:cNvSpPr/>
          <p:nvPr/>
        </p:nvSpPr>
        <p:spPr>
          <a:xfrm>
            <a:off x="10034336" y="4259179"/>
            <a:ext cx="1503947" cy="81718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OXYCODONE</a:t>
            </a:r>
          </a:p>
          <a:p>
            <a:pPr algn="ctr"/>
            <a:r>
              <a:rPr lang="en-US" sz="1600" dirty="0"/>
              <a:t>(OXYCONTIN, PERCOCET)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9871910" y="5594682"/>
            <a:ext cx="1762627" cy="806117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OXYMORPHONE</a:t>
            </a:r>
          </a:p>
          <a:p>
            <a:pPr algn="ctr"/>
            <a:r>
              <a:rPr lang="en-US" sz="1600" dirty="0"/>
              <a:t>(NUMORPHAN, OPANA)</a:t>
            </a:r>
          </a:p>
        </p:txBody>
      </p:sp>
      <p:cxnSp>
        <p:nvCxnSpPr>
          <p:cNvPr id="16" name="Straight Arrow Connector 15"/>
          <p:cNvCxnSpPr>
            <a:stCxn id="11" idx="2"/>
          </p:cNvCxnSpPr>
          <p:nvPr/>
        </p:nvCxnSpPr>
        <p:spPr>
          <a:xfrm>
            <a:off x="10786310" y="5076364"/>
            <a:ext cx="0" cy="5183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owchart: Process 17"/>
          <p:cNvSpPr/>
          <p:nvPr/>
        </p:nvSpPr>
        <p:spPr>
          <a:xfrm>
            <a:off x="5823284" y="3248526"/>
            <a:ext cx="1311442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MORPHINE</a:t>
            </a:r>
          </a:p>
        </p:txBody>
      </p:sp>
      <p:cxnSp>
        <p:nvCxnSpPr>
          <p:cNvPr id="21" name="Elbow Connector 20"/>
          <p:cNvCxnSpPr>
            <a:stCxn id="8" idx="2"/>
            <a:endCxn id="18" idx="3"/>
          </p:cNvCxnSpPr>
          <p:nvPr/>
        </p:nvCxnSpPr>
        <p:spPr>
          <a:xfrm rot="5400000">
            <a:off x="7882971" y="1565910"/>
            <a:ext cx="1240695" cy="273718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8" idx="2"/>
            <a:endCxn id="11" idx="1"/>
          </p:cNvCxnSpPr>
          <p:nvPr/>
        </p:nvCxnSpPr>
        <p:spPr>
          <a:xfrm rot="16200000" flipH="1">
            <a:off x="7853371" y="2486807"/>
            <a:ext cx="806598" cy="3555331"/>
          </a:xfrm>
          <a:prstGeom prst="bentConnector2">
            <a:avLst/>
          </a:prstGeom>
          <a:ln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owchart: Process 25"/>
          <p:cNvSpPr/>
          <p:nvPr/>
        </p:nvSpPr>
        <p:spPr>
          <a:xfrm>
            <a:off x="1925053" y="1701507"/>
            <a:ext cx="1143000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CODEINE</a:t>
            </a:r>
          </a:p>
        </p:txBody>
      </p:sp>
      <p:cxnSp>
        <p:nvCxnSpPr>
          <p:cNvPr id="28" name="Elbow Connector 27"/>
          <p:cNvCxnSpPr>
            <a:stCxn id="26" idx="2"/>
            <a:endCxn id="18" idx="1"/>
          </p:cNvCxnSpPr>
          <p:nvPr/>
        </p:nvCxnSpPr>
        <p:spPr>
          <a:xfrm rot="16200000" flipH="1">
            <a:off x="3539571" y="1271136"/>
            <a:ext cx="1240695" cy="3326731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lowchart: Process 28"/>
          <p:cNvSpPr/>
          <p:nvPr/>
        </p:nvSpPr>
        <p:spPr>
          <a:xfrm>
            <a:off x="1010653" y="4259179"/>
            <a:ext cx="1828800" cy="612648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HYDROCODONE</a:t>
            </a:r>
          </a:p>
          <a:p>
            <a:pPr algn="ctr"/>
            <a:r>
              <a:rPr lang="en-US" sz="1600" dirty="0"/>
              <a:t>(VICODIN)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069432" y="2314153"/>
            <a:ext cx="12031" cy="194502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Process 33"/>
          <p:cNvSpPr/>
          <p:nvPr/>
        </p:nvSpPr>
        <p:spPr>
          <a:xfrm>
            <a:off x="914400" y="5576157"/>
            <a:ext cx="2069432" cy="89033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HYDROMORPHONE</a:t>
            </a:r>
          </a:p>
          <a:p>
            <a:pPr algn="ctr"/>
            <a:r>
              <a:rPr lang="en-US" sz="1600" dirty="0"/>
              <a:t>(DILAUDID)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925053" y="4871827"/>
            <a:ext cx="12032" cy="7043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983832" y="6311045"/>
            <a:ext cx="6888078" cy="1"/>
          </a:xfrm>
          <a:prstGeom prst="straightConnector1">
            <a:avLst/>
          </a:prstGeom>
          <a:ln>
            <a:solidFill>
              <a:srgbClr val="FFC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/>
          <p:nvPr/>
        </p:nvCxnSpPr>
        <p:spPr>
          <a:xfrm rot="10800000" flipV="1">
            <a:off x="2983832" y="3749163"/>
            <a:ext cx="2839452" cy="2038025"/>
          </a:xfrm>
          <a:prstGeom prst="bentConnector3">
            <a:avLst/>
          </a:prstGeom>
          <a:ln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5008144" y="4989858"/>
            <a:ext cx="440656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Metabolism observed with chronic morphine administration at high doses</a:t>
            </a:r>
          </a:p>
        </p:txBody>
      </p:sp>
      <p:sp>
        <p:nvSpPr>
          <p:cNvPr id="45" name="Left Arrow 44"/>
          <p:cNvSpPr/>
          <p:nvPr/>
        </p:nvSpPr>
        <p:spPr>
          <a:xfrm>
            <a:off x="4632157" y="5054347"/>
            <a:ext cx="375987" cy="48463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 Arrow 45"/>
          <p:cNvSpPr/>
          <p:nvPr/>
        </p:nvSpPr>
        <p:spPr>
          <a:xfrm>
            <a:off x="7327230" y="4683534"/>
            <a:ext cx="484632" cy="290561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6427871" y="5911595"/>
            <a:ext cx="484632" cy="39945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433636" y="594754"/>
            <a:ext cx="369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Metabolism of Opiates</a:t>
            </a:r>
          </a:p>
        </p:txBody>
      </p:sp>
    </p:spTree>
    <p:extLst>
      <p:ext uri="{BB962C8B-B14F-4D97-AF65-F5344CB8AC3E}">
        <p14:creationId xmlns:p14="http://schemas.microsoft.com/office/powerpoint/2010/main" val="312933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4FA96-B763-4E75-8D61-B66384C2B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5A78A-C162-4D25-B45A-70EBF9B0F8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Multi-drug screen test cup</a:t>
            </a:r>
          </a:p>
          <a:p>
            <a:r>
              <a:rPr lang="en-US" dirty="0"/>
              <a:t>Cassette</a:t>
            </a:r>
          </a:p>
          <a:p>
            <a:r>
              <a:rPr lang="en-US" dirty="0"/>
              <a:t>Dip Card</a:t>
            </a:r>
          </a:p>
          <a:p>
            <a:r>
              <a:rPr lang="en-US" dirty="0"/>
              <a:t>Drug strips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4C507-9691-464D-B0B9-958A2C9E13D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Chromatographic analysis</a:t>
            </a:r>
          </a:p>
          <a:p>
            <a:r>
              <a:rPr lang="en-US" dirty="0"/>
              <a:t>Spectral identifications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8D0394-CF17-4210-AF8B-75E4C0D3F9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9934" y="2313433"/>
            <a:ext cx="4270248" cy="704087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Confirmatory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A9EE8-6C6E-4C14-B51B-239532FB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types</a:t>
            </a:r>
          </a:p>
        </p:txBody>
      </p:sp>
      <p:pic>
        <p:nvPicPr>
          <p:cNvPr id="1026" name="Picture 2" descr="10 Panel CLIA Waived Drug Test Cup | DrugTestKitUSA">
            <a:extLst>
              <a:ext uri="{FF2B5EF4-FFF2-40B4-BE49-F238E27FC236}">
                <a16:creationId xmlns:a16="http://schemas.microsoft.com/office/drawing/2014/main" id="{1CDF363E-9F08-42D5-92F6-48F9B3BB2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0" y="4433248"/>
            <a:ext cx="1975607" cy="197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Panel Drug Test Cassettes | Medical Distribution Group">
            <a:extLst>
              <a:ext uri="{FF2B5EF4-FFF2-40B4-BE49-F238E27FC236}">
                <a16:creationId xmlns:a16="http://schemas.microsoft.com/office/drawing/2014/main" id="{619B7C92-5BCB-4808-96D8-5C706BED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6113"/>
            <a:ext cx="1670764" cy="271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F6AFD81-5423-4743-81AD-39E664E1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45" y="4005980"/>
            <a:ext cx="3462369" cy="259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531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Heroin Metabolism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Heroin (2 - 6min)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867400" y="2133600"/>
            <a:ext cx="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2" name="TextBox 5"/>
          <p:cNvSpPr txBox="1">
            <a:spLocks noChangeArrowheads="1"/>
          </p:cNvSpPr>
          <p:nvPr/>
        </p:nvSpPr>
        <p:spPr bwMode="auto">
          <a:xfrm>
            <a:off x="4495800" y="3352801"/>
            <a:ext cx="2749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6-MAM (6 - 25min)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867400" y="4114800"/>
            <a:ext cx="0" cy="1066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734" name="TextBox 7"/>
          <p:cNvSpPr txBox="1">
            <a:spLocks noChangeArrowheads="1"/>
          </p:cNvSpPr>
          <p:nvPr/>
        </p:nvSpPr>
        <p:spPr bwMode="auto">
          <a:xfrm>
            <a:off x="4419601" y="5181601"/>
            <a:ext cx="2973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Morphine (2 - 3 hrs) </a:t>
            </a:r>
          </a:p>
        </p:txBody>
      </p:sp>
    </p:spTree>
    <p:extLst>
      <p:ext uri="{BB962C8B-B14F-4D97-AF65-F5344CB8AC3E}">
        <p14:creationId xmlns:p14="http://schemas.microsoft.com/office/powerpoint/2010/main" val="23331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CD950-A485-4382-A6FE-B512AD2E1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48" y="1411550"/>
            <a:ext cx="11704326" cy="309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87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3209C4-D3C7-45EE-856B-23C884D5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0179"/>
            <a:ext cx="12094448" cy="34498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928444-F8E5-4931-84EA-3C2C0853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Poppy seeds?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FF1F6-BDD0-489E-AD4E-8554558FC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348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E98181-2010-4892-9B54-70890B147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2" y="2352583"/>
            <a:ext cx="11712485" cy="21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70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3C40D0-63B2-43B5-8072-4963D776A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0" y="2663301"/>
            <a:ext cx="12206007" cy="15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89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1FC86F-3B85-4973-BCF4-1AE39FF5F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48" y="2698812"/>
            <a:ext cx="12279318" cy="145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91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59601-124D-49E2-9A88-97664450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44" y="2689934"/>
            <a:ext cx="12381776" cy="14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50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2DC80-944E-43F1-B6C0-3EE9A7D8E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25" y="2698812"/>
            <a:ext cx="12161544" cy="14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11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7E32A7-0655-4790-B385-874E3AFD1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4" y="1559369"/>
            <a:ext cx="12196364" cy="37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9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D9C7F1-729E-43AB-B56D-EEB0EC788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2" y="2914649"/>
            <a:ext cx="11467520" cy="13884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A23D06-2437-4CDE-9B9A-47A1B4F04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fluid</a:t>
            </a:r>
          </a:p>
        </p:txBody>
      </p:sp>
    </p:spTree>
    <p:extLst>
      <p:ext uri="{BB962C8B-B14F-4D97-AF65-F5344CB8AC3E}">
        <p14:creationId xmlns:p14="http://schemas.microsoft.com/office/powerpoint/2010/main" val="421879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E93DF-107D-4225-A4D4-54AE5468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Screening test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CEDA5-140A-4C8D-8C14-765C0D10D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rmAutofit lnSpcReduction="10000"/>
          </a:bodyPr>
          <a:lstStyle/>
          <a:p>
            <a:r>
              <a:rPr lang="en-US" dirty="0"/>
              <a:t>6-monoacetylmorphine</a:t>
            </a:r>
          </a:p>
          <a:p>
            <a:r>
              <a:rPr lang="en-US" dirty="0"/>
              <a:t>Amphetamine</a:t>
            </a:r>
          </a:p>
          <a:p>
            <a:r>
              <a:rPr lang="en-US" dirty="0"/>
              <a:t>Barbiturates</a:t>
            </a:r>
          </a:p>
          <a:p>
            <a:r>
              <a:rPr lang="en-US" dirty="0"/>
              <a:t>Buprenorphine</a:t>
            </a:r>
          </a:p>
          <a:p>
            <a:r>
              <a:rPr lang="en-US" dirty="0"/>
              <a:t>Benzodiazepines</a:t>
            </a:r>
          </a:p>
          <a:p>
            <a:r>
              <a:rPr lang="en-US" dirty="0"/>
              <a:t>Clonazepam</a:t>
            </a:r>
          </a:p>
          <a:p>
            <a:r>
              <a:rPr lang="en-US" dirty="0"/>
              <a:t>Cocaine</a:t>
            </a:r>
          </a:p>
          <a:p>
            <a:r>
              <a:rPr lang="en-US" dirty="0"/>
              <a:t>Cotinine</a:t>
            </a:r>
          </a:p>
          <a:p>
            <a:r>
              <a:rPr lang="en-US" dirty="0"/>
              <a:t>Methadone metabolite</a:t>
            </a:r>
          </a:p>
          <a:p>
            <a:r>
              <a:rPr lang="en-US" dirty="0" err="1"/>
              <a:t>Ethyglucuronide</a:t>
            </a:r>
            <a:endParaRPr lang="en-US" dirty="0"/>
          </a:p>
          <a:p>
            <a:r>
              <a:rPr lang="en-US" dirty="0" err="1"/>
              <a:t>Norfentanyl</a:t>
            </a:r>
            <a:endParaRPr lang="en-US" dirty="0"/>
          </a:p>
          <a:p>
            <a:r>
              <a:rPr lang="en-US" dirty="0"/>
              <a:t>Synthetic marijuana</a:t>
            </a:r>
          </a:p>
          <a:p>
            <a:r>
              <a:rPr lang="en-US" dirty="0"/>
              <a:t>AB-PINACA</a:t>
            </a:r>
          </a:p>
          <a:p>
            <a:r>
              <a:rPr lang="en-US" dirty="0" err="1"/>
              <a:t>Mitragynine</a:t>
            </a:r>
            <a:endParaRPr lang="en-US" dirty="0"/>
          </a:p>
          <a:p>
            <a:r>
              <a:rPr lang="en-US" dirty="0" err="1"/>
              <a:t>Ecstacy</a:t>
            </a:r>
            <a:endParaRPr lang="en-US" dirty="0"/>
          </a:p>
          <a:p>
            <a:r>
              <a:rPr lang="en-US" dirty="0"/>
              <a:t>Methamphetamine</a:t>
            </a:r>
          </a:p>
          <a:p>
            <a:r>
              <a:rPr lang="en-US" dirty="0"/>
              <a:t>Methadone</a:t>
            </a:r>
          </a:p>
          <a:p>
            <a:r>
              <a:rPr lang="en-US" dirty="0"/>
              <a:t>Morphine</a:t>
            </a:r>
          </a:p>
          <a:p>
            <a:r>
              <a:rPr lang="en-US" dirty="0"/>
              <a:t>Opiates</a:t>
            </a:r>
          </a:p>
          <a:p>
            <a:r>
              <a:rPr lang="en-US" dirty="0"/>
              <a:t>Oxycodone</a:t>
            </a:r>
          </a:p>
          <a:p>
            <a:r>
              <a:rPr lang="en-US" dirty="0"/>
              <a:t>Phencyclidine</a:t>
            </a:r>
          </a:p>
          <a:p>
            <a:r>
              <a:rPr lang="en-US" dirty="0"/>
              <a:t>Tricyclic antidepressants</a:t>
            </a:r>
          </a:p>
          <a:p>
            <a:r>
              <a:rPr lang="en-US" dirty="0"/>
              <a:t>Marijuana</a:t>
            </a:r>
          </a:p>
          <a:p>
            <a:r>
              <a:rPr lang="en-US" dirty="0"/>
              <a:t>Tramadol</a:t>
            </a:r>
          </a:p>
        </p:txBody>
      </p:sp>
    </p:spTree>
    <p:extLst>
      <p:ext uri="{BB962C8B-B14F-4D97-AF65-F5344CB8AC3E}">
        <p14:creationId xmlns:p14="http://schemas.microsoft.com/office/powerpoint/2010/main" val="2444274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287084-90D4-4DFA-ABE3-24FB02740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214312"/>
            <a:ext cx="78867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209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69CD42-0E7F-4446-AC4C-B45D10C35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98" y="1317601"/>
            <a:ext cx="12032202" cy="427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455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C03588-4BB7-4357-B138-FBD40AA3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8" y="2176461"/>
            <a:ext cx="12147040" cy="354963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67E465-CA34-4A07-9524-F8740AAF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fluid</a:t>
            </a:r>
          </a:p>
        </p:txBody>
      </p:sp>
    </p:spTree>
    <p:extLst>
      <p:ext uri="{BB962C8B-B14F-4D97-AF65-F5344CB8AC3E}">
        <p14:creationId xmlns:p14="http://schemas.microsoft.com/office/powerpoint/2010/main" val="3340508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829CD9-4246-4CDC-B033-742169621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7" y="712676"/>
            <a:ext cx="12067713" cy="548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7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FC5B8-3939-4CC7-A4CC-F9C2C81C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0BA9B-BC8C-4358-9E5A-9B1762EBE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A1C0D-6B4F-4A33-9621-A4CB2598D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347662"/>
            <a:ext cx="802005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51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8A53-8BB8-43C4-9D74-4EBFAE01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D8E68-05CF-4958-872E-A5158930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2BB4C-9BA5-429B-8AE0-FB094296D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7" y="685800"/>
            <a:ext cx="81248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62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BA2E3F-200A-4C69-A7BD-047BB0F07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4" y="533965"/>
            <a:ext cx="12008592" cy="579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05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3BB01-F0C0-4898-8DFD-779A7039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2E0D7-D5A8-446C-B9CA-BDAFCC422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DD3D2-BF2C-4F43-879D-89DFB093D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452437"/>
            <a:ext cx="81915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964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6ECEB2-2824-4E1E-B8DE-32AE826C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trends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93160-B5BF-472D-AB17-7FE59B9EA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258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32E530-C81E-4D3B-A72E-B3CD793E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upward trending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61DE7D-0E19-489F-8D08-B652FB78F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Opioids</a:t>
            </a:r>
          </a:p>
          <a:p>
            <a:pPr lvl="1"/>
            <a:r>
              <a:rPr lang="en-US" dirty="0"/>
              <a:t>Fentanyl</a:t>
            </a:r>
          </a:p>
          <a:p>
            <a:pPr lvl="1"/>
            <a:r>
              <a:rPr lang="en-US" dirty="0"/>
              <a:t>Designer opioids</a:t>
            </a:r>
          </a:p>
          <a:p>
            <a:r>
              <a:rPr lang="en-US" dirty="0"/>
              <a:t>Cocaine</a:t>
            </a:r>
          </a:p>
          <a:p>
            <a:r>
              <a:rPr lang="en-US" dirty="0"/>
              <a:t>Methamphetamine</a:t>
            </a:r>
          </a:p>
          <a:p>
            <a:r>
              <a:rPr lang="en-US" dirty="0"/>
              <a:t>Gabapentin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5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E2BD-CDC6-4556-B81B-A439801FB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reactivities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6CA0D-5107-47D9-B53B-6898A99C9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it detect well</a:t>
            </a:r>
          </a:p>
          <a:p>
            <a:r>
              <a:rPr lang="en-US" dirty="0"/>
              <a:t>What does it not detect well</a:t>
            </a:r>
          </a:p>
          <a:p>
            <a:r>
              <a:rPr lang="en-US" dirty="0"/>
              <a:t>Studies done under optimal conditions</a:t>
            </a:r>
          </a:p>
          <a:p>
            <a:r>
              <a:rPr lang="en-US" dirty="0"/>
              <a:t>Did not evaluate for drug-drug interactions</a:t>
            </a:r>
          </a:p>
          <a:p>
            <a:endParaRPr lang="en-US" dirty="0"/>
          </a:p>
        </p:txBody>
      </p:sp>
      <p:pic>
        <p:nvPicPr>
          <p:cNvPr id="2050" name="Picture 2" descr="INQUISITIVE MEMES image memes at relatably.com">
            <a:extLst>
              <a:ext uri="{FF2B5EF4-FFF2-40B4-BE49-F238E27FC236}">
                <a16:creationId xmlns:a16="http://schemas.microsoft.com/office/drawing/2014/main" id="{9AE49FA0-C921-43F1-88F7-C2E675BE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839" y="2448318"/>
            <a:ext cx="4619625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361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1216-95F0-44A2-B3C7-189C57D6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downward trending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9A9AC-D071-4590-BDFF-256E359BE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Heroin</a:t>
            </a:r>
          </a:p>
          <a:p>
            <a:r>
              <a:rPr lang="en-US" dirty="0"/>
              <a:t>Prescription opioids</a:t>
            </a:r>
          </a:p>
          <a:p>
            <a:r>
              <a:rPr lang="en-US" dirty="0"/>
              <a:t>Prescription benzodiazepines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6220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8063B-8737-422C-BD10-BE5892CC0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analytes of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3169-E773-4F4C-9893-555F24316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Loperamide</a:t>
            </a:r>
          </a:p>
          <a:p>
            <a:r>
              <a:rPr lang="en-US" dirty="0"/>
              <a:t>Kratom</a:t>
            </a:r>
          </a:p>
          <a:p>
            <a:r>
              <a:rPr lang="en-US" dirty="0"/>
              <a:t>Gabapentin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70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>
                <a:effectLst/>
              </a:rPr>
              <a:t>Loperamide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 lnSpcReduction="1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700"/>
              <a:t>Imodium, Diocalm, Loperin, Lopex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700"/>
              <a:t>Anti-diarrheal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700"/>
              <a:t>Opioid-receptor agonist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700"/>
              <a:t>Structurally similar to meperidine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700"/>
              <a:t>Same receptors as morphine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700"/>
              <a:t>Originally schedule II drug in 1970, schedule V in 1977, decontrolled in 1982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700"/>
              <a:t>Binds to opioid receptors in the large intestine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700"/>
              <a:t>Decreases colon motility allowing more water to be absorbed and thus producing constipation/treating diarrhea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1700"/>
              <a:t>Increases anal sphincter tone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7" r="1963" b="-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1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C4CE-6310-4BD6-BBEF-E530367C8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kratom</a:t>
            </a:r>
          </a:p>
        </p:txBody>
      </p:sp>
      <p:pic>
        <p:nvPicPr>
          <p:cNvPr id="23554" name="Picture 2" descr="Cracking Down on Kratom: FDA Investigation, Enforcement, Seizure, and ...">
            <a:extLst>
              <a:ext uri="{FF2B5EF4-FFF2-40B4-BE49-F238E27FC236}">
                <a16:creationId xmlns:a16="http://schemas.microsoft.com/office/drawing/2014/main" id="{055E6818-4C70-4CA8-9D4E-0D79ED5AED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31" y="2791333"/>
            <a:ext cx="5514622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AA7636-7F25-4BA1-8027-459E56D1A09B}"/>
              </a:ext>
            </a:extLst>
          </p:cNvPr>
          <p:cNvSpPr txBox="1"/>
          <p:nvPr/>
        </p:nvSpPr>
        <p:spPr>
          <a:xfrm>
            <a:off x="1438183" y="2592280"/>
            <a:ext cx="3568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 dose – stimulant</a:t>
            </a:r>
          </a:p>
          <a:p>
            <a:r>
              <a:rPr lang="en-US" dirty="0"/>
              <a:t>High dose – depressant</a:t>
            </a:r>
          </a:p>
          <a:p>
            <a:endParaRPr lang="en-US" dirty="0"/>
          </a:p>
          <a:p>
            <a:r>
              <a:rPr lang="en-US" dirty="0"/>
              <a:t>Substitute for opioids?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8027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71C7-3A4A-3348-B36F-EB2C54893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26" y="30252"/>
            <a:ext cx="11221844" cy="837083"/>
          </a:xfrm>
        </p:spPr>
        <p:txBody>
          <a:bodyPr/>
          <a:lstStyle/>
          <a:p>
            <a:r>
              <a:rPr lang="en-US" dirty="0"/>
              <a:t>Top Ten Medications Dispensed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FB09717-6D3D-1E42-8C0B-A03D8DE2E3FB}"/>
              </a:ext>
            </a:extLst>
          </p:cNvPr>
          <p:cNvGraphicFramePr>
            <a:graphicFrameLocks noGrp="1"/>
          </p:cNvGraphicFramePr>
          <p:nvPr/>
        </p:nvGraphicFramePr>
        <p:xfrm>
          <a:off x="1850091" y="1021976"/>
          <a:ext cx="8235206" cy="2608726"/>
        </p:xfrm>
        <a:graphic>
          <a:graphicData uri="http://schemas.openxmlformats.org/drawingml/2006/table">
            <a:tbl>
              <a:tblPr/>
              <a:tblGrid>
                <a:gridCol w="1129177">
                  <a:extLst>
                    <a:ext uri="{9D8B030D-6E8A-4147-A177-3AD203B41FA5}">
                      <a16:colId xmlns:a16="http://schemas.microsoft.com/office/drawing/2014/main" val="3116557098"/>
                    </a:ext>
                  </a:extLst>
                </a:gridCol>
                <a:gridCol w="2024731">
                  <a:extLst>
                    <a:ext uri="{9D8B030D-6E8A-4147-A177-3AD203B41FA5}">
                      <a16:colId xmlns:a16="http://schemas.microsoft.com/office/drawing/2014/main" val="4241197719"/>
                    </a:ext>
                  </a:extLst>
                </a:gridCol>
                <a:gridCol w="846883">
                  <a:extLst>
                    <a:ext uri="{9D8B030D-6E8A-4147-A177-3AD203B41FA5}">
                      <a16:colId xmlns:a16="http://schemas.microsoft.com/office/drawing/2014/main" val="813700811"/>
                    </a:ext>
                  </a:extLst>
                </a:gridCol>
                <a:gridCol w="846883">
                  <a:extLst>
                    <a:ext uri="{9D8B030D-6E8A-4147-A177-3AD203B41FA5}">
                      <a16:colId xmlns:a16="http://schemas.microsoft.com/office/drawing/2014/main" val="2100238746"/>
                    </a:ext>
                  </a:extLst>
                </a:gridCol>
                <a:gridCol w="846883">
                  <a:extLst>
                    <a:ext uri="{9D8B030D-6E8A-4147-A177-3AD203B41FA5}">
                      <a16:colId xmlns:a16="http://schemas.microsoft.com/office/drawing/2014/main" val="324869061"/>
                    </a:ext>
                  </a:extLst>
                </a:gridCol>
                <a:gridCol w="846883">
                  <a:extLst>
                    <a:ext uri="{9D8B030D-6E8A-4147-A177-3AD203B41FA5}">
                      <a16:colId xmlns:a16="http://schemas.microsoft.com/office/drawing/2014/main" val="511469158"/>
                    </a:ext>
                  </a:extLst>
                </a:gridCol>
                <a:gridCol w="846883">
                  <a:extLst>
                    <a:ext uri="{9D8B030D-6E8A-4147-A177-3AD203B41FA5}">
                      <a16:colId xmlns:a16="http://schemas.microsoft.com/office/drawing/2014/main" val="412795266"/>
                    </a:ext>
                  </a:extLst>
                </a:gridCol>
                <a:gridCol w="846883">
                  <a:extLst>
                    <a:ext uri="{9D8B030D-6E8A-4147-A177-3AD203B41FA5}">
                      <a16:colId xmlns:a16="http://schemas.microsoft.com/office/drawing/2014/main" val="3290432984"/>
                    </a:ext>
                  </a:extLst>
                </a:gridCol>
              </a:tblGrid>
              <a:tr h="4234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Dispensened Presciptions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Change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633771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Levothryoxine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525266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Lisinopril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964016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Atorvastatin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296222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Acetaminophen/ hydrocodone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-34%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863715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Metoprolol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189539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Amlodipine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918965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Meformin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792165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Omeprazole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048787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Albuteral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808888"/>
                  </a:ext>
                </a:extLst>
              </a:tr>
              <a:tr h="2185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Gabapentin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36093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569B01-C00E-D949-B9E7-2FCE8FA953E9}"/>
              </a:ext>
            </a:extLst>
          </p:cNvPr>
          <p:cNvGraphicFramePr>
            <a:graphicFrameLocks noGrp="1"/>
          </p:cNvGraphicFramePr>
          <p:nvPr/>
        </p:nvGraphicFramePr>
        <p:xfrm>
          <a:off x="1850089" y="3879476"/>
          <a:ext cx="8235209" cy="2897840"/>
        </p:xfrm>
        <a:graphic>
          <a:graphicData uri="http://schemas.openxmlformats.org/drawingml/2006/table">
            <a:tbl>
              <a:tblPr/>
              <a:tblGrid>
                <a:gridCol w="876944">
                  <a:extLst>
                    <a:ext uri="{9D8B030D-6E8A-4147-A177-3AD203B41FA5}">
                      <a16:colId xmlns:a16="http://schemas.microsoft.com/office/drawing/2014/main" val="4261015040"/>
                    </a:ext>
                  </a:extLst>
                </a:gridCol>
                <a:gridCol w="2096601">
                  <a:extLst>
                    <a:ext uri="{9D8B030D-6E8A-4147-A177-3AD203B41FA5}">
                      <a16:colId xmlns:a16="http://schemas.microsoft.com/office/drawing/2014/main" val="910910684"/>
                    </a:ext>
                  </a:extLst>
                </a:gridCol>
                <a:gridCol w="876944">
                  <a:extLst>
                    <a:ext uri="{9D8B030D-6E8A-4147-A177-3AD203B41FA5}">
                      <a16:colId xmlns:a16="http://schemas.microsoft.com/office/drawing/2014/main" val="76429592"/>
                    </a:ext>
                  </a:extLst>
                </a:gridCol>
                <a:gridCol w="876944">
                  <a:extLst>
                    <a:ext uri="{9D8B030D-6E8A-4147-A177-3AD203B41FA5}">
                      <a16:colId xmlns:a16="http://schemas.microsoft.com/office/drawing/2014/main" val="3336822936"/>
                    </a:ext>
                  </a:extLst>
                </a:gridCol>
                <a:gridCol w="876944">
                  <a:extLst>
                    <a:ext uri="{9D8B030D-6E8A-4147-A177-3AD203B41FA5}">
                      <a16:colId xmlns:a16="http://schemas.microsoft.com/office/drawing/2014/main" val="1488944750"/>
                    </a:ext>
                  </a:extLst>
                </a:gridCol>
                <a:gridCol w="876944">
                  <a:extLst>
                    <a:ext uri="{9D8B030D-6E8A-4147-A177-3AD203B41FA5}">
                      <a16:colId xmlns:a16="http://schemas.microsoft.com/office/drawing/2014/main" val="199106010"/>
                    </a:ext>
                  </a:extLst>
                </a:gridCol>
                <a:gridCol w="876944">
                  <a:extLst>
                    <a:ext uri="{9D8B030D-6E8A-4147-A177-3AD203B41FA5}">
                      <a16:colId xmlns:a16="http://schemas.microsoft.com/office/drawing/2014/main" val="648364631"/>
                    </a:ext>
                  </a:extLst>
                </a:gridCol>
                <a:gridCol w="876944">
                  <a:extLst>
                    <a:ext uri="{9D8B030D-6E8A-4147-A177-3AD203B41FA5}">
                      <a16:colId xmlns:a16="http://schemas.microsoft.com/office/drawing/2014/main" val="1413503699"/>
                    </a:ext>
                  </a:extLst>
                </a:gridCol>
              </a:tblGrid>
              <a:tr h="47033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Dispensened Presciptions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Change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62421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Atorvastatin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907594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Gabapentin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64%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287920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Meformin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599060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Amlodipine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933173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Albuteral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243699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Omeprazole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95452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Lisinopril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5882235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Levothryoxine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826164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Metoprolol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94165"/>
                  </a:ext>
                </a:extLst>
              </a:tr>
              <a:tr h="2427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Acetaminophen/ hydrocodone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16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375D-18A0-464E-81FA-E358D3B4C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53" y="80682"/>
            <a:ext cx="9601200" cy="1485900"/>
          </a:xfrm>
        </p:spPr>
        <p:txBody>
          <a:bodyPr/>
          <a:lstStyle/>
          <a:p>
            <a:r>
              <a:rPr lang="en-US"/>
              <a:t>Gabapentinoids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D11EADE-78A1-0B43-8B1F-3C21F79BC55D}"/>
              </a:ext>
            </a:extLst>
          </p:cNvPr>
          <p:cNvGraphicFramePr/>
          <p:nvPr/>
        </p:nvGraphicFramePr>
        <p:xfrm>
          <a:off x="1565451" y="446228"/>
          <a:ext cx="9202521" cy="379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E63429D-39C7-434C-BDB8-80A89C197DF9}"/>
              </a:ext>
            </a:extLst>
          </p:cNvPr>
          <p:cNvSpPr txBox="1"/>
          <p:nvPr/>
        </p:nvSpPr>
        <p:spPr>
          <a:xfrm>
            <a:off x="867121" y="4345014"/>
            <a:ext cx="115516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Both act as gamma-aminobutyric acid (GABA) analogues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Mechanism of action not entirely understood </a:t>
            </a:r>
          </a:p>
          <a:p>
            <a:pPr lvl="1"/>
            <a:r>
              <a:rPr lang="en-US" sz="2400" dirty="0"/>
              <a:t>• GABA-modulating drugs commonly abused: alcohol, benzodiazepines, Z-hypnotics </a:t>
            </a:r>
          </a:p>
          <a:p>
            <a:pPr lvl="1"/>
            <a:r>
              <a:rPr lang="en-US" sz="2400" dirty="0"/>
              <a:t>• Effects on dopaminergic system = euphoria</a:t>
            </a:r>
          </a:p>
        </p:txBody>
      </p:sp>
    </p:spTree>
    <p:extLst>
      <p:ext uri="{BB962C8B-B14F-4D97-AF65-F5344CB8AC3E}">
        <p14:creationId xmlns:p14="http://schemas.microsoft.com/office/powerpoint/2010/main" val="323030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Erowid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624" y="2512381"/>
            <a:ext cx="10786368" cy="4243526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2400" dirty="0"/>
              <a:t>Personal experiences </a:t>
            </a:r>
          </a:p>
          <a:p>
            <a:pPr lvl="1"/>
            <a:r>
              <a:rPr lang="en-US" sz="2400" dirty="0"/>
              <a:t>Staggered high doses over several hours (gabapentin/quetiapine)</a:t>
            </a:r>
          </a:p>
          <a:p>
            <a:pPr lvl="2"/>
            <a:r>
              <a:rPr lang="en-US" sz="2400" dirty="0"/>
              <a:t>Visual hallucinations</a:t>
            </a:r>
          </a:p>
          <a:p>
            <a:pPr lvl="2"/>
            <a:r>
              <a:rPr lang="en-US" sz="2400" dirty="0"/>
              <a:t>Body feels heavy</a:t>
            </a:r>
          </a:p>
          <a:p>
            <a:pPr lvl="2"/>
            <a:r>
              <a:rPr lang="en-US" sz="2400" dirty="0"/>
              <a:t>Happy/laughing/dancing</a:t>
            </a:r>
          </a:p>
          <a:p>
            <a:pPr lvl="2"/>
            <a:r>
              <a:rPr lang="en-US" sz="2400" dirty="0"/>
              <a:t>Loss of balance/bumping into walls</a:t>
            </a:r>
          </a:p>
          <a:p>
            <a:pPr lvl="1"/>
            <a:r>
              <a:rPr lang="en-US" sz="2400" dirty="0"/>
              <a:t>Staggered doses ending with opioid (gabapentin /oxycodone)</a:t>
            </a:r>
          </a:p>
          <a:p>
            <a:pPr lvl="2"/>
            <a:r>
              <a:rPr lang="en-US" sz="2400" dirty="0"/>
              <a:t>Visual hallucinations</a:t>
            </a:r>
          </a:p>
          <a:p>
            <a:pPr lvl="2"/>
            <a:r>
              <a:rPr lang="en-US" sz="2400" dirty="0"/>
              <a:t>Happy/talkative/uninhibited</a:t>
            </a:r>
          </a:p>
          <a:p>
            <a:pPr lvl="2"/>
            <a:r>
              <a:rPr lang="en-US" sz="2400" dirty="0"/>
              <a:t>Add oxy – lack of focus/sleepy, added ethanol-best video gaming EVER!</a:t>
            </a:r>
          </a:p>
          <a:p>
            <a:pPr marL="457200" lvl="1" indent="0">
              <a:buNone/>
            </a:pPr>
            <a:r>
              <a:rPr lang="en-US" sz="1500" dirty="0"/>
              <a:t> </a:t>
            </a:r>
          </a:p>
          <a:p>
            <a:pPr lvl="2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9551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/>
              <a:t>Experiences con’t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92" y="2530135"/>
            <a:ext cx="11345662" cy="417250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Several described sensory stimulations (carpet, hair, floating (like on a boat), </a:t>
            </a:r>
          </a:p>
          <a:p>
            <a:r>
              <a:rPr lang="en-US" sz="2000" dirty="0"/>
              <a:t>Emotional (mostly happy)</a:t>
            </a:r>
          </a:p>
          <a:p>
            <a:endParaRPr lang="en-US" sz="2000" dirty="0"/>
          </a:p>
          <a:p>
            <a:r>
              <a:rPr lang="en-US" sz="2000" dirty="0"/>
              <a:t>Starting with 1.8 grams, adding 300-600 mg each hour</a:t>
            </a:r>
          </a:p>
          <a:p>
            <a:endParaRPr lang="en-US" sz="2000" dirty="0"/>
          </a:p>
          <a:p>
            <a:r>
              <a:rPr lang="en-US" sz="2000" dirty="0"/>
              <a:t>Others very tired, pass out – sleep it off</a:t>
            </a:r>
          </a:p>
          <a:p>
            <a:r>
              <a:rPr lang="en-US" sz="2000" dirty="0"/>
              <a:t>Weaker doses cause sedation, higher doses stimulation/excitation</a:t>
            </a:r>
          </a:p>
          <a:p>
            <a:r>
              <a:rPr lang="en-US" sz="2000" dirty="0"/>
              <a:t>Long half-life, lengthened experience</a:t>
            </a:r>
          </a:p>
          <a:p>
            <a:r>
              <a:rPr lang="en-US" sz="2000" dirty="0"/>
              <a:t>Tolerance a consideration in dosing</a:t>
            </a:r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6489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DFC5-96E0-F641-BE1D-C018E09A4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Guidelines/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7050E-D68E-5540-A7F9-0699E84D6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i="1"/>
              <a:t>“CDC recommends clinicians consider several other medication classes before turning to opioids for patients with chronic noncancer pain”.</a:t>
            </a:r>
          </a:p>
          <a:p>
            <a:pPr marL="0" indent="0">
              <a:buNone/>
            </a:pPr>
            <a:endParaRPr lang="en-US" sz="2000" b="1"/>
          </a:p>
          <a:p>
            <a:pPr marL="0" indent="0">
              <a:buNone/>
            </a:pPr>
            <a:r>
              <a:rPr lang="en-US" sz="2000" b="1"/>
              <a:t>First Line Recommendations: </a:t>
            </a:r>
          </a:p>
          <a:p>
            <a:r>
              <a:rPr lang="en-US" sz="2000"/>
              <a:t>Acetaminophen (ineffective)</a:t>
            </a:r>
          </a:p>
          <a:p>
            <a:r>
              <a:rPr lang="en-US" sz="2000"/>
              <a:t>NSAIDs (contraindicated)</a:t>
            </a:r>
          </a:p>
          <a:p>
            <a:r>
              <a:rPr lang="en-US" sz="2000"/>
              <a:t>Gabapentinoids (Gabapentin or Pregabalin)</a:t>
            </a:r>
          </a:p>
          <a:p>
            <a:pPr marL="0" indent="0">
              <a:buNone/>
            </a:pPr>
            <a:endParaRPr lang="en-US" sz="2000"/>
          </a:p>
          <a:p>
            <a:pPr marL="514350" indent="-514350">
              <a:buFont typeface="+mj-lt"/>
              <a:buAutoNum type="arabicPeriod"/>
            </a:pP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8015A-1D60-164C-946B-653CDC77F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2924331"/>
            <a:ext cx="6253212" cy="20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43E9-EE80-4742-ADBD-6956264F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1D233-46F2-4C80-890D-5BC2B7B06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  <a:p>
            <a:r>
              <a:rPr lang="en-US" dirty="0"/>
              <a:t>Sensitivity</a:t>
            </a:r>
          </a:p>
          <a:p>
            <a:r>
              <a:rPr lang="en-US" dirty="0"/>
              <a:t>Monitor and challenge current trends</a:t>
            </a:r>
          </a:p>
          <a:p>
            <a:r>
              <a:rPr lang="en-US" dirty="0"/>
              <a:t>Trust but verify</a:t>
            </a:r>
          </a:p>
        </p:txBody>
      </p:sp>
    </p:spTree>
    <p:extLst>
      <p:ext uri="{BB962C8B-B14F-4D97-AF65-F5344CB8AC3E}">
        <p14:creationId xmlns:p14="http://schemas.microsoft.com/office/powerpoint/2010/main" val="699965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3E9D0-F36F-4EA1-8C32-78E95CD6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6-monoacetylmorphine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06387-D682-40A0-ABB5-114142A82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2374420" cy="893721"/>
          </a:xfrm>
        </p:spPr>
        <p:txBody>
          <a:bodyPr/>
          <a:lstStyle/>
          <a:p>
            <a:r>
              <a:rPr lang="en-US" dirty="0"/>
              <a:t>Why important?</a:t>
            </a:r>
          </a:p>
          <a:p>
            <a:endParaRPr lang="en-US" dirty="0"/>
          </a:p>
        </p:txBody>
      </p:sp>
      <p:pic>
        <p:nvPicPr>
          <p:cNvPr id="3074" name="Picture 2" descr="What does heroin Feel Like? - YouTube">
            <a:extLst>
              <a:ext uri="{FF2B5EF4-FFF2-40B4-BE49-F238E27FC236}">
                <a16:creationId xmlns:a16="http://schemas.microsoft.com/office/drawing/2014/main" id="{E5467F2D-98D8-4A9A-A497-6A1D7263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23" y="333357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5BC39D-81D3-4D08-9DD7-00F6564A6D39}"/>
              </a:ext>
            </a:extLst>
          </p:cNvPr>
          <p:cNvSpPr txBox="1"/>
          <p:nvPr/>
        </p:nvSpPr>
        <p:spPr>
          <a:xfrm>
            <a:off x="1015069" y="3420611"/>
            <a:ext cx="2600587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Detect well:</a:t>
            </a:r>
          </a:p>
          <a:p>
            <a:r>
              <a:rPr lang="en-US" dirty="0"/>
              <a:t>6AM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07215-754D-410A-9313-C12FC4D183ED}"/>
              </a:ext>
            </a:extLst>
          </p:cNvPr>
          <p:cNvSpPr txBox="1"/>
          <p:nvPr/>
        </p:nvSpPr>
        <p:spPr>
          <a:xfrm>
            <a:off x="3528970" y="4414506"/>
            <a:ext cx="296131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Morphine, heroin, codeine, oxycodone, oxymorphone</a:t>
            </a:r>
          </a:p>
        </p:txBody>
      </p:sp>
    </p:spTree>
    <p:extLst>
      <p:ext uri="{BB962C8B-B14F-4D97-AF65-F5344CB8AC3E}">
        <p14:creationId xmlns:p14="http://schemas.microsoft.com/office/powerpoint/2010/main" val="1471845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3FD1F9-9AAF-4406-9A5C-B969C76E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 to questions</a:t>
            </a:r>
          </a:p>
        </p:txBody>
      </p:sp>
    </p:spTree>
    <p:extLst>
      <p:ext uri="{BB962C8B-B14F-4D97-AF65-F5344CB8AC3E}">
        <p14:creationId xmlns:p14="http://schemas.microsoft.com/office/powerpoint/2010/main" val="4074054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3A94-319C-471B-BC6E-2C6D511C8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amphetamine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85AC6-0987-407F-9312-AC1788155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2206640" cy="491050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058EE-AAD7-4E0D-9A27-852599E89E01}"/>
              </a:ext>
            </a:extLst>
          </p:cNvPr>
          <p:cNvSpPr txBox="1"/>
          <p:nvPr/>
        </p:nvSpPr>
        <p:spPr>
          <a:xfrm>
            <a:off x="1921080" y="3556932"/>
            <a:ext cx="1728132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Detect well:</a:t>
            </a:r>
          </a:p>
          <a:p>
            <a:r>
              <a:rPr lang="en-US" dirty="0"/>
              <a:t>amphetamine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EAB30-7772-4F8F-A72D-1F16481D6CC3}"/>
              </a:ext>
            </a:extLst>
          </p:cNvPr>
          <p:cNvSpPr txBox="1"/>
          <p:nvPr/>
        </p:nvSpPr>
        <p:spPr>
          <a:xfrm>
            <a:off x="4437776" y="3615655"/>
            <a:ext cx="381699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not detect well: </a:t>
            </a:r>
          </a:p>
          <a:p>
            <a:r>
              <a:rPr lang="en-US" dirty="0"/>
              <a:t>MDA, phentermine, methamphetamine</a:t>
            </a:r>
          </a:p>
        </p:txBody>
      </p:sp>
      <p:pic>
        <p:nvPicPr>
          <p:cNvPr id="4098" name="Picture 2" descr="Amphetamine | Adderall Prescribing Information - MedWorks Media">
            <a:extLst>
              <a:ext uri="{FF2B5EF4-FFF2-40B4-BE49-F238E27FC236}">
                <a16:creationId xmlns:a16="http://schemas.microsoft.com/office/drawing/2014/main" id="{5D63E6F6-A99A-4438-88AC-6E85056E0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32" y="4320709"/>
            <a:ext cx="3580002" cy="238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714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F17B-17E2-47CD-9948-FA75FF991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barbiturates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12C2E-34B4-4077-B019-71B3A5D08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2206640" cy="558162"/>
          </a:xfrm>
        </p:spPr>
        <p:txBody>
          <a:bodyPr/>
          <a:lstStyle/>
          <a:p>
            <a:r>
              <a:rPr lang="en-US" dirty="0"/>
              <a:t>Why important?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E047F-98DB-452B-B993-0B5D33443608}"/>
              </a:ext>
            </a:extLst>
          </p:cNvPr>
          <p:cNvSpPr txBox="1"/>
          <p:nvPr/>
        </p:nvSpPr>
        <p:spPr>
          <a:xfrm>
            <a:off x="5176008" y="2969703"/>
            <a:ext cx="2114026" cy="230832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Detect well: </a:t>
            </a:r>
          </a:p>
          <a:p>
            <a:r>
              <a:rPr lang="en-US" dirty="0"/>
              <a:t>Secobarbital</a:t>
            </a:r>
          </a:p>
          <a:p>
            <a:r>
              <a:rPr lang="en-US" dirty="0" err="1"/>
              <a:t>Butabarbital</a:t>
            </a:r>
            <a:endParaRPr lang="en-US" dirty="0"/>
          </a:p>
          <a:p>
            <a:r>
              <a:rPr lang="en-US" dirty="0"/>
              <a:t>Butalbital </a:t>
            </a:r>
          </a:p>
          <a:p>
            <a:r>
              <a:rPr lang="en-US" dirty="0" err="1"/>
              <a:t>Cyclopentobarbital</a:t>
            </a:r>
            <a:endParaRPr lang="en-US" dirty="0"/>
          </a:p>
          <a:p>
            <a:r>
              <a:rPr lang="en-US" dirty="0"/>
              <a:t>Phenobarbital</a:t>
            </a:r>
          </a:p>
          <a:p>
            <a:r>
              <a:rPr lang="en-US" dirty="0"/>
              <a:t>Aprobarbital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17CCC2-E9CC-4194-88D9-D1B70735A3E6}"/>
              </a:ext>
            </a:extLst>
          </p:cNvPr>
          <p:cNvSpPr txBox="1"/>
          <p:nvPr/>
        </p:nvSpPr>
        <p:spPr>
          <a:xfrm>
            <a:off x="8237989" y="2969703"/>
            <a:ext cx="2265028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Does not detect well:</a:t>
            </a:r>
          </a:p>
          <a:p>
            <a:r>
              <a:rPr lang="en-US" dirty="0"/>
              <a:t>amobarbital</a:t>
            </a:r>
          </a:p>
        </p:txBody>
      </p:sp>
      <p:pic>
        <p:nvPicPr>
          <p:cNvPr id="5122" name="Picture 2" descr="Barbiturates by 14239">
            <a:extLst>
              <a:ext uri="{FF2B5EF4-FFF2-40B4-BE49-F238E27FC236}">
                <a16:creationId xmlns:a16="http://schemas.microsoft.com/office/drawing/2014/main" id="{F61DBCC4-AD49-482F-A7AF-1A4C30CCE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9" y="3429000"/>
            <a:ext cx="4367868" cy="327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529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CCDC-358D-4A97-AECC-722844304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buprenorphine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34FF-AC67-4419-82FD-4F647B365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5"/>
            <a:ext cx="2131139" cy="633662"/>
          </a:xfrm>
        </p:spPr>
        <p:txBody>
          <a:bodyPr/>
          <a:lstStyle/>
          <a:p>
            <a:r>
              <a:rPr lang="en-US" dirty="0"/>
              <a:t>Why important?</a:t>
            </a:r>
          </a:p>
        </p:txBody>
      </p:sp>
      <p:pic>
        <p:nvPicPr>
          <p:cNvPr id="6146" name="Picture 2" descr="Buprenorphine Now A Threat To Our Youth - Clearbrook">
            <a:extLst>
              <a:ext uri="{FF2B5EF4-FFF2-40B4-BE49-F238E27FC236}">
                <a16:creationId xmlns:a16="http://schemas.microsoft.com/office/drawing/2014/main" id="{7B8BCA5F-F99B-46C0-BD8C-F7B3A76E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75" y="4025717"/>
            <a:ext cx="3996130" cy="25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uprenorphine Tablets">
            <a:extLst>
              <a:ext uri="{FF2B5EF4-FFF2-40B4-BE49-F238E27FC236}">
                <a16:creationId xmlns:a16="http://schemas.microsoft.com/office/drawing/2014/main" id="{2F57394E-B6E4-4D4A-9E1C-4FBC55A7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875" y="3962541"/>
            <a:ext cx="4600896" cy="258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D3B314-F70B-4F0C-BDEC-13BCE0673426}"/>
              </a:ext>
            </a:extLst>
          </p:cNvPr>
          <p:cNvSpPr txBox="1"/>
          <p:nvPr/>
        </p:nvSpPr>
        <p:spPr>
          <a:xfrm>
            <a:off x="5100506" y="2734811"/>
            <a:ext cx="1661021" cy="6463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Detects well:</a:t>
            </a:r>
          </a:p>
          <a:p>
            <a:r>
              <a:rPr lang="en-US" dirty="0"/>
              <a:t>buprenorphine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50BAB-504E-4829-9689-5ADD4198F379}"/>
              </a:ext>
            </a:extLst>
          </p:cNvPr>
          <p:cNvSpPr txBox="1"/>
          <p:nvPr/>
        </p:nvSpPr>
        <p:spPr>
          <a:xfrm>
            <a:off x="8288323" y="2734811"/>
            <a:ext cx="1803633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 mention of metabolite</a:t>
            </a:r>
          </a:p>
        </p:txBody>
      </p:sp>
    </p:spTree>
    <p:extLst>
      <p:ext uri="{BB962C8B-B14F-4D97-AF65-F5344CB8AC3E}">
        <p14:creationId xmlns:p14="http://schemas.microsoft.com/office/powerpoint/2010/main" val="427945094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3089</TotalTime>
  <Words>1165</Words>
  <Application>Microsoft Office PowerPoint</Application>
  <PresentationFormat>Widescreen</PresentationFormat>
  <Paragraphs>498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ＭＳ Ｐゴシック</vt:lpstr>
      <vt:lpstr>Arial</vt:lpstr>
      <vt:lpstr>Calibri</vt:lpstr>
      <vt:lpstr>Gill Sans MT</vt:lpstr>
      <vt:lpstr>Wingdings</vt:lpstr>
      <vt:lpstr>Parcel</vt:lpstr>
      <vt:lpstr>Understanding toxicology reports and latest drug trends</vt:lpstr>
      <vt:lpstr>Understanding Toxicology reports</vt:lpstr>
      <vt:lpstr>testing types</vt:lpstr>
      <vt:lpstr>Screening test </vt:lpstr>
      <vt:lpstr>Cross reactivities</vt:lpstr>
      <vt:lpstr>6-monoacetylmorphine</vt:lpstr>
      <vt:lpstr>amphetamine</vt:lpstr>
      <vt:lpstr>barbiturates</vt:lpstr>
      <vt:lpstr>buprenorphine</vt:lpstr>
      <vt:lpstr>benzodiazepines</vt:lpstr>
      <vt:lpstr>clonazepam</vt:lpstr>
      <vt:lpstr>Cocaine</vt:lpstr>
      <vt:lpstr>Cotinine</vt:lpstr>
      <vt:lpstr>EDDP</vt:lpstr>
      <vt:lpstr>Fentanyl</vt:lpstr>
      <vt:lpstr>KRatom</vt:lpstr>
      <vt:lpstr>methamphetamine</vt:lpstr>
      <vt:lpstr>MDMA</vt:lpstr>
      <vt:lpstr>Methadone</vt:lpstr>
      <vt:lpstr>opiates</vt:lpstr>
      <vt:lpstr>oxycodone</vt:lpstr>
      <vt:lpstr>THC</vt:lpstr>
      <vt:lpstr>Tramadol</vt:lpstr>
      <vt:lpstr>What’s missing?</vt:lpstr>
      <vt:lpstr>Confirmatory testing</vt:lpstr>
      <vt:lpstr>Analytical instrumentation</vt:lpstr>
      <vt:lpstr>Understanding results</vt:lpstr>
      <vt:lpstr>PowerPoint Presentation</vt:lpstr>
      <vt:lpstr>PowerPoint Presentation</vt:lpstr>
      <vt:lpstr>Heroin Metabolism</vt:lpstr>
      <vt:lpstr>PowerPoint Presentation</vt:lpstr>
      <vt:lpstr>Poppy seeds?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Oral fluid</vt:lpstr>
      <vt:lpstr>PowerPoint Presentation</vt:lpstr>
      <vt:lpstr>PowerPoint Presentation</vt:lpstr>
      <vt:lpstr>Oral fluid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trends</vt:lpstr>
      <vt:lpstr>Currently upward trending</vt:lpstr>
      <vt:lpstr>Currently downward trending</vt:lpstr>
      <vt:lpstr>Other analytes of concern</vt:lpstr>
      <vt:lpstr>Loperamide</vt:lpstr>
      <vt:lpstr>kratom</vt:lpstr>
      <vt:lpstr>Top Ten Medications Dispensed</vt:lpstr>
      <vt:lpstr>Gabapentinoids</vt:lpstr>
      <vt:lpstr>Erowid</vt:lpstr>
      <vt:lpstr>Experiences con’t</vt:lpstr>
      <vt:lpstr>Guidelines/ Recommendations</vt:lpstr>
      <vt:lpstr>Take away summary</vt:lpstr>
      <vt:lpstr>Answers to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toxicology reports and latest drug trends</dc:title>
  <dc:creator>Sara Schreiber</dc:creator>
  <cp:lastModifiedBy>Sara Schreiber</cp:lastModifiedBy>
  <cp:revision>25</cp:revision>
  <dcterms:created xsi:type="dcterms:W3CDTF">2023-10-09T13:11:40Z</dcterms:created>
  <dcterms:modified xsi:type="dcterms:W3CDTF">2023-10-11T16:41:04Z</dcterms:modified>
</cp:coreProperties>
</file>