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50"/>
  </p:notesMasterIdLst>
  <p:handoutMasterIdLst>
    <p:handoutMasterId r:id="rId51"/>
  </p:handoutMasterIdLst>
  <p:sldIdLst>
    <p:sldId id="256" r:id="rId5"/>
    <p:sldId id="257" r:id="rId6"/>
    <p:sldId id="261" r:id="rId7"/>
    <p:sldId id="418" r:id="rId8"/>
    <p:sldId id="437" r:id="rId9"/>
    <p:sldId id="447" r:id="rId10"/>
    <p:sldId id="438" r:id="rId11"/>
    <p:sldId id="439" r:id="rId12"/>
    <p:sldId id="440" r:id="rId13"/>
    <p:sldId id="448" r:id="rId14"/>
    <p:sldId id="441" r:id="rId15"/>
    <p:sldId id="442" r:id="rId16"/>
    <p:sldId id="449" r:id="rId17"/>
    <p:sldId id="443" r:id="rId18"/>
    <p:sldId id="444" r:id="rId19"/>
    <p:sldId id="445" r:id="rId20"/>
    <p:sldId id="446" r:id="rId21"/>
    <p:sldId id="451" r:id="rId22"/>
    <p:sldId id="452" r:id="rId23"/>
    <p:sldId id="453" r:id="rId24"/>
    <p:sldId id="474" r:id="rId25"/>
    <p:sldId id="450" r:id="rId26"/>
    <p:sldId id="455" r:id="rId27"/>
    <p:sldId id="456" r:id="rId28"/>
    <p:sldId id="457" r:id="rId29"/>
    <p:sldId id="458" r:id="rId30"/>
    <p:sldId id="454" r:id="rId31"/>
    <p:sldId id="459" r:id="rId32"/>
    <p:sldId id="460" r:id="rId33"/>
    <p:sldId id="461" r:id="rId34"/>
    <p:sldId id="462" r:id="rId35"/>
    <p:sldId id="476" r:id="rId36"/>
    <p:sldId id="464" r:id="rId37"/>
    <p:sldId id="465" r:id="rId38"/>
    <p:sldId id="466" r:id="rId39"/>
    <p:sldId id="467" r:id="rId40"/>
    <p:sldId id="468" r:id="rId41"/>
    <p:sldId id="469" r:id="rId42"/>
    <p:sldId id="470" r:id="rId43"/>
    <p:sldId id="471" r:id="rId44"/>
    <p:sldId id="472" r:id="rId45"/>
    <p:sldId id="473" r:id="rId46"/>
    <p:sldId id="475" r:id="rId47"/>
    <p:sldId id="433" r:id="rId48"/>
    <p:sldId id="435" r:id="rId4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19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AEE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28" autoAdjust="0"/>
    <p:restoredTop sz="96081" autoAdjust="0"/>
  </p:normalViewPr>
  <p:slideViewPr>
    <p:cSldViewPr snapToGrid="0">
      <p:cViewPr varScale="1">
        <p:scale>
          <a:sx n="104" d="100"/>
          <a:sy n="104" d="100"/>
        </p:scale>
        <p:origin x="660" y="96"/>
      </p:cViewPr>
      <p:guideLst>
        <p:guide pos="3840"/>
        <p:guide orient="horz" pos="1992"/>
      </p:guideLst>
    </p:cSldViewPr>
  </p:slideViewPr>
  <p:outlineViewPr>
    <p:cViewPr>
      <p:scale>
        <a:sx n="33" d="100"/>
        <a:sy n="33" d="100"/>
      </p:scale>
      <p:origin x="0" y="-1449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2"/>
        <a:sy n="1" d="2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385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8" Type="http://schemas.openxmlformats.org/officeDocument/2006/relationships/slide" Target="slides/slide4.xml"/><Relationship Id="rId51" Type="http://schemas.openxmlformats.org/officeDocument/2006/relationships/handoutMaster" Target="handoutMasters/handoutMaster1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3E69876-2BB9-4C13-BC90-4C5170103F2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sz="1100" b="1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D70B54-AA6F-4069-B867-90F5B6AD44A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C51E737-F236-4BB9-8646-7AEE0862CFC7}" type="datetimeFigureOut">
              <a:rPr lang="en-US" sz="800"/>
              <a:t>4/22/2024</a:t>
            </a:fld>
            <a:endParaRPr lang="en-US" sz="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B0FA07-EA8A-4489-8329-C7D5E5CFC20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sz="8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E63906-4325-49A4-B35E-55495D37A99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8AE7397-DCD0-411E-96FF-56C058BB3580}" type="slidenum">
              <a:rPr lang="en-US" sz="800"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455333836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928" userDrawn="1">
          <p15:clr>
            <a:srgbClr val="F26B43"/>
          </p15:clr>
        </p15:guide>
        <p15:guide id="2" pos="2208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100" b="1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800"/>
            </a:lvl1pPr>
          </a:lstStyle>
          <a:p>
            <a:fld id="{D8DC90B5-2E03-4135-B528-1241C30C095B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schemeClr val="bg2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8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800"/>
            </a:lvl1pPr>
          </a:lstStyle>
          <a:p>
            <a:fld id="{B47F534D-C1C8-4AA5-88B2-A9405FF008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788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lnSpc>
        <a:spcPct val="120000"/>
      </a:lnSpc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lnSpc>
        <a:spcPct val="120000"/>
      </a:lnSpc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lnSpc>
        <a:spcPct val="120000"/>
      </a:lnSpc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lnSpc>
        <a:spcPct val="120000"/>
      </a:lnSpc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lnSpc>
        <a:spcPct val="120000"/>
      </a:lnSpc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928" userDrawn="1">
          <p15:clr>
            <a:srgbClr val="F26B43"/>
          </p15:clr>
        </p15:guide>
        <p15:guide id="2" pos="2208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7F534D-C1C8-4AA5-88B2-A9405FF0088B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476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sv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60EA9005-A8E7-A5C4-E87E-D2E1F5630D86}"/>
              </a:ext>
            </a:extLst>
          </p:cNvPr>
          <p:cNvGrpSpPr/>
          <p:nvPr userDrawn="1"/>
        </p:nvGrpSpPr>
        <p:grpSpPr>
          <a:xfrm>
            <a:off x="0" y="0"/>
            <a:ext cx="12192760" cy="6874451"/>
            <a:chOff x="0" y="0"/>
            <a:chExt cx="12192760" cy="6874451"/>
          </a:xfrm>
        </p:grpSpPr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8FEDE6B2-03CD-49C9-4B84-B39A11686BD4}"/>
                </a:ext>
              </a:extLst>
            </p:cNvPr>
            <p:cNvSpPr/>
            <p:nvPr userDrawn="1"/>
          </p:nvSpPr>
          <p:spPr>
            <a:xfrm>
              <a:off x="9929383" y="0"/>
              <a:ext cx="573460" cy="685800"/>
            </a:xfrm>
            <a:custGeom>
              <a:avLst/>
              <a:gdLst>
                <a:gd name="connsiteX0" fmla="*/ 0 w 573460"/>
                <a:gd name="connsiteY0" fmla="*/ 0 h 685800"/>
                <a:gd name="connsiteX1" fmla="*/ 570312 w 573460"/>
                <a:gd name="connsiteY1" fmla="*/ 0 h 685800"/>
                <a:gd name="connsiteX2" fmla="*/ 570312 w 573460"/>
                <a:gd name="connsiteY2" fmla="*/ 623671 h 685800"/>
                <a:gd name="connsiteX3" fmla="*/ 573460 w 573460"/>
                <a:gd name="connsiteY3" fmla="*/ 685800 h 685800"/>
                <a:gd name="connsiteX4" fmla="*/ 3141 w 573460"/>
                <a:gd name="connsiteY4" fmla="*/ 685800 h 685800"/>
                <a:gd name="connsiteX5" fmla="*/ 0 w 573460"/>
                <a:gd name="connsiteY5" fmla="*/ 623798 h 685800"/>
                <a:gd name="connsiteX6" fmla="*/ 0 w 573460"/>
                <a:gd name="connsiteY6" fmla="*/ 0 h 685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3460" h="685800">
                  <a:moveTo>
                    <a:pt x="0" y="0"/>
                  </a:moveTo>
                  <a:lnTo>
                    <a:pt x="570312" y="0"/>
                  </a:lnTo>
                  <a:lnTo>
                    <a:pt x="570312" y="623671"/>
                  </a:lnTo>
                  <a:lnTo>
                    <a:pt x="573460" y="685800"/>
                  </a:lnTo>
                  <a:lnTo>
                    <a:pt x="3141" y="685800"/>
                  </a:lnTo>
                  <a:lnTo>
                    <a:pt x="0" y="6237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 w="1267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E08BF00F-5359-B396-80EF-36689068907E}"/>
                </a:ext>
              </a:extLst>
            </p:cNvPr>
            <p:cNvSpPr/>
            <p:nvPr userDrawn="1"/>
          </p:nvSpPr>
          <p:spPr>
            <a:xfrm>
              <a:off x="11506200" y="2122171"/>
              <a:ext cx="685801" cy="691890"/>
            </a:xfrm>
            <a:custGeom>
              <a:avLst/>
              <a:gdLst>
                <a:gd name="connsiteX0" fmla="*/ 0 w 685801"/>
                <a:gd name="connsiteY0" fmla="*/ 0 h 691890"/>
                <a:gd name="connsiteX1" fmla="*/ 132246 w 685801"/>
                <a:gd name="connsiteY1" fmla="*/ 48496 h 691890"/>
                <a:gd name="connsiteX2" fmla="*/ 613434 w 685801"/>
                <a:gd name="connsiteY2" fmla="*/ 121449 h 691890"/>
                <a:gd name="connsiteX3" fmla="*/ 613434 w 685801"/>
                <a:gd name="connsiteY3" fmla="*/ 121575 h 691890"/>
                <a:gd name="connsiteX4" fmla="*/ 685801 w 685801"/>
                <a:gd name="connsiteY4" fmla="*/ 121575 h 691890"/>
                <a:gd name="connsiteX5" fmla="*/ 685801 w 685801"/>
                <a:gd name="connsiteY5" fmla="*/ 691890 h 691890"/>
                <a:gd name="connsiteX6" fmla="*/ 613434 w 685801"/>
                <a:gd name="connsiteY6" fmla="*/ 691890 h 691890"/>
                <a:gd name="connsiteX7" fmla="*/ 172589 w 685801"/>
                <a:gd name="connsiteY7" fmla="*/ 647311 h 691890"/>
                <a:gd name="connsiteX8" fmla="*/ 0 w 685801"/>
                <a:gd name="connsiteY8" fmla="*/ 602826 h 691890"/>
                <a:gd name="connsiteX9" fmla="*/ 0 w 685801"/>
                <a:gd name="connsiteY9" fmla="*/ 0 h 691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85801" h="691890">
                  <a:moveTo>
                    <a:pt x="0" y="0"/>
                  </a:moveTo>
                  <a:lnTo>
                    <a:pt x="132246" y="48496"/>
                  </a:lnTo>
                  <a:cubicBezTo>
                    <a:pt x="284325" y="95901"/>
                    <a:pt x="445952" y="121449"/>
                    <a:pt x="613434" y="121449"/>
                  </a:cubicBezTo>
                  <a:lnTo>
                    <a:pt x="613434" y="121575"/>
                  </a:lnTo>
                  <a:lnTo>
                    <a:pt x="685801" y="121575"/>
                  </a:lnTo>
                  <a:lnTo>
                    <a:pt x="685801" y="691890"/>
                  </a:lnTo>
                  <a:lnTo>
                    <a:pt x="613434" y="691890"/>
                  </a:lnTo>
                  <a:cubicBezTo>
                    <a:pt x="462476" y="691890"/>
                    <a:pt x="315034" y="676537"/>
                    <a:pt x="172589" y="647311"/>
                  </a:cubicBezTo>
                  <a:lnTo>
                    <a:pt x="0" y="6028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 w="1267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2345A751-CE79-E238-E34D-E0D11FF76392}"/>
                </a:ext>
              </a:extLst>
            </p:cNvPr>
            <p:cNvSpPr/>
            <p:nvPr userDrawn="1"/>
          </p:nvSpPr>
          <p:spPr>
            <a:xfrm>
              <a:off x="11506200" y="4955404"/>
              <a:ext cx="686560" cy="1098680"/>
            </a:xfrm>
            <a:custGeom>
              <a:avLst/>
              <a:gdLst>
                <a:gd name="connsiteX0" fmla="*/ 0 w 686560"/>
                <a:gd name="connsiteY0" fmla="*/ 0 h 1098680"/>
                <a:gd name="connsiteX1" fmla="*/ 40967 w 686560"/>
                <a:gd name="connsiteY1" fmla="*/ 0 h 1098680"/>
                <a:gd name="connsiteX2" fmla="*/ 686560 w 686560"/>
                <a:gd name="connsiteY2" fmla="*/ 1098680 h 1098680"/>
                <a:gd name="connsiteX3" fmla="*/ 69229 w 686560"/>
                <a:gd name="connsiteY3" fmla="*/ 1098680 h 1098680"/>
                <a:gd name="connsiteX4" fmla="*/ 0 w 686560"/>
                <a:gd name="connsiteY4" fmla="*/ 980865 h 1098680"/>
                <a:gd name="connsiteX5" fmla="*/ 0 w 686560"/>
                <a:gd name="connsiteY5" fmla="*/ 0 h 1098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86560" h="1098680">
                  <a:moveTo>
                    <a:pt x="0" y="0"/>
                  </a:moveTo>
                  <a:lnTo>
                    <a:pt x="40967" y="0"/>
                  </a:lnTo>
                  <a:lnTo>
                    <a:pt x="686560" y="1098680"/>
                  </a:lnTo>
                  <a:lnTo>
                    <a:pt x="69229" y="1098680"/>
                  </a:lnTo>
                  <a:lnTo>
                    <a:pt x="0" y="9808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 w="1267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559F5DC0-B40D-01A6-4AFD-FCC5FBE1ACA4}"/>
                </a:ext>
              </a:extLst>
            </p:cNvPr>
            <p:cNvSpPr/>
            <p:nvPr userDrawn="1"/>
          </p:nvSpPr>
          <p:spPr>
            <a:xfrm>
              <a:off x="10371564" y="6172200"/>
              <a:ext cx="546106" cy="702251"/>
            </a:xfrm>
            <a:custGeom>
              <a:avLst/>
              <a:gdLst>
                <a:gd name="connsiteX0" fmla="*/ 0 w 546106"/>
                <a:gd name="connsiteY0" fmla="*/ 0 h 702251"/>
                <a:gd name="connsiteX1" fmla="*/ 546106 w 546106"/>
                <a:gd name="connsiteY1" fmla="*/ 0 h 702251"/>
                <a:gd name="connsiteX2" fmla="*/ 546106 w 546106"/>
                <a:gd name="connsiteY2" fmla="*/ 702251 h 702251"/>
                <a:gd name="connsiteX3" fmla="*/ 0 w 546106"/>
                <a:gd name="connsiteY3" fmla="*/ 702251 h 702251"/>
                <a:gd name="connsiteX4" fmla="*/ 0 w 546106"/>
                <a:gd name="connsiteY4" fmla="*/ 0 h 702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6106" h="702251">
                  <a:moveTo>
                    <a:pt x="0" y="0"/>
                  </a:moveTo>
                  <a:lnTo>
                    <a:pt x="546106" y="0"/>
                  </a:lnTo>
                  <a:lnTo>
                    <a:pt x="546106" y="702251"/>
                  </a:lnTo>
                  <a:lnTo>
                    <a:pt x="0" y="7022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 w="1267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73613B7-3C44-F832-84B0-A6E0A399F550}"/>
                </a:ext>
              </a:extLst>
            </p:cNvPr>
            <p:cNvSpPr/>
            <p:nvPr userDrawn="1"/>
          </p:nvSpPr>
          <p:spPr>
            <a:xfrm>
              <a:off x="78829" y="0"/>
              <a:ext cx="3099834" cy="1919046"/>
            </a:xfrm>
            <a:custGeom>
              <a:avLst/>
              <a:gdLst>
                <a:gd name="connsiteX0" fmla="*/ 1278639 w 3099834"/>
                <a:gd name="connsiteY0" fmla="*/ 0 h 1919046"/>
                <a:gd name="connsiteX1" fmla="*/ 1824744 w 3099834"/>
                <a:gd name="connsiteY1" fmla="*/ 0 h 1919046"/>
                <a:gd name="connsiteX2" fmla="*/ 1824744 w 3099834"/>
                <a:gd name="connsiteY2" fmla="*/ 1919047 h 1919046"/>
                <a:gd name="connsiteX3" fmla="*/ 1278639 w 3099834"/>
                <a:gd name="connsiteY3" fmla="*/ 1919047 h 1919046"/>
                <a:gd name="connsiteX4" fmla="*/ 1278639 w 3099834"/>
                <a:gd name="connsiteY4" fmla="*/ 0 h 1919046"/>
                <a:gd name="connsiteX5" fmla="*/ 2454242 w 3099834"/>
                <a:gd name="connsiteY5" fmla="*/ 0 h 1919046"/>
                <a:gd name="connsiteX6" fmla="*/ 1836911 w 3099834"/>
                <a:gd name="connsiteY6" fmla="*/ 0 h 1919046"/>
                <a:gd name="connsiteX7" fmla="*/ 2482504 w 3099834"/>
                <a:gd name="connsiteY7" fmla="*/ 1098680 h 1919046"/>
                <a:gd name="connsiteX8" fmla="*/ 3099835 w 3099834"/>
                <a:gd name="connsiteY8" fmla="*/ 1098680 h 1919046"/>
                <a:gd name="connsiteX9" fmla="*/ 2454242 w 3099834"/>
                <a:gd name="connsiteY9" fmla="*/ 0 h 1919046"/>
                <a:gd name="connsiteX10" fmla="*/ 0 w 3099834"/>
                <a:gd name="connsiteY10" fmla="*/ 1098680 h 1919046"/>
                <a:gd name="connsiteX11" fmla="*/ 617331 w 3099834"/>
                <a:gd name="connsiteY11" fmla="*/ 1098680 h 1919046"/>
                <a:gd name="connsiteX12" fmla="*/ 1262797 w 3099834"/>
                <a:gd name="connsiteY12" fmla="*/ 0 h 1919046"/>
                <a:gd name="connsiteX13" fmla="*/ 645466 w 3099834"/>
                <a:gd name="connsiteY13" fmla="*/ 0 h 1919046"/>
                <a:gd name="connsiteX14" fmla="*/ 0 w 3099834"/>
                <a:gd name="connsiteY14" fmla="*/ 1098680 h 1919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99834" h="1919046">
                  <a:moveTo>
                    <a:pt x="1278639" y="0"/>
                  </a:moveTo>
                  <a:lnTo>
                    <a:pt x="1824744" y="0"/>
                  </a:lnTo>
                  <a:lnTo>
                    <a:pt x="1824744" y="1919047"/>
                  </a:lnTo>
                  <a:lnTo>
                    <a:pt x="1278639" y="1919047"/>
                  </a:lnTo>
                  <a:lnTo>
                    <a:pt x="1278639" y="0"/>
                  </a:lnTo>
                  <a:close/>
                  <a:moveTo>
                    <a:pt x="2454242" y="0"/>
                  </a:moveTo>
                  <a:lnTo>
                    <a:pt x="1836911" y="0"/>
                  </a:lnTo>
                  <a:lnTo>
                    <a:pt x="2482504" y="1098680"/>
                  </a:lnTo>
                  <a:lnTo>
                    <a:pt x="3099835" y="1098680"/>
                  </a:lnTo>
                  <a:lnTo>
                    <a:pt x="2454242" y="0"/>
                  </a:lnTo>
                  <a:close/>
                  <a:moveTo>
                    <a:pt x="0" y="1098680"/>
                  </a:moveTo>
                  <a:lnTo>
                    <a:pt x="617331" y="1098680"/>
                  </a:lnTo>
                  <a:lnTo>
                    <a:pt x="1262797" y="0"/>
                  </a:lnTo>
                  <a:lnTo>
                    <a:pt x="645466" y="0"/>
                  </a:lnTo>
                  <a:lnTo>
                    <a:pt x="0" y="1098680"/>
                  </a:lnTo>
                  <a:close/>
                </a:path>
              </a:pathLst>
            </a:custGeom>
            <a:solidFill>
              <a:schemeClr val="accent6"/>
            </a:solidFill>
            <a:ln w="1267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46315A0-7C40-100B-A76F-B95CF411D0D0}"/>
                </a:ext>
              </a:extLst>
            </p:cNvPr>
            <p:cNvSpPr/>
            <p:nvPr userDrawn="1"/>
          </p:nvSpPr>
          <p:spPr>
            <a:xfrm>
              <a:off x="0" y="4632631"/>
              <a:ext cx="3420223" cy="2225369"/>
            </a:xfrm>
            <a:custGeom>
              <a:avLst/>
              <a:gdLst>
                <a:gd name="connsiteX0" fmla="*/ 1230353 w 3420223"/>
                <a:gd name="connsiteY0" fmla="*/ 0 h 2225369"/>
                <a:gd name="connsiteX1" fmla="*/ 0 w 3420223"/>
                <a:gd name="connsiteY1" fmla="*/ 0 h 2225369"/>
                <a:gd name="connsiteX2" fmla="*/ 0 w 3420223"/>
                <a:gd name="connsiteY2" fmla="*/ 570315 h 2225369"/>
                <a:gd name="connsiteX3" fmla="*/ 1230353 w 3420223"/>
                <a:gd name="connsiteY3" fmla="*/ 570315 h 2225369"/>
                <a:gd name="connsiteX4" fmla="*/ 2849912 w 3420223"/>
                <a:gd name="connsiteY4" fmla="*/ 2189883 h 2225369"/>
                <a:gd name="connsiteX5" fmla="*/ 2849912 w 3420223"/>
                <a:gd name="connsiteY5" fmla="*/ 2225369 h 2225369"/>
                <a:gd name="connsiteX6" fmla="*/ 3420224 w 3420223"/>
                <a:gd name="connsiteY6" fmla="*/ 2225369 h 2225369"/>
                <a:gd name="connsiteX7" fmla="*/ 3420224 w 3420223"/>
                <a:gd name="connsiteY7" fmla="*/ 2189883 h 2225369"/>
                <a:gd name="connsiteX8" fmla="*/ 1230353 w 3420223"/>
                <a:gd name="connsiteY8" fmla="*/ 0 h 22253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20223" h="2225369">
                  <a:moveTo>
                    <a:pt x="1230353" y="0"/>
                  </a:moveTo>
                  <a:lnTo>
                    <a:pt x="0" y="0"/>
                  </a:lnTo>
                  <a:lnTo>
                    <a:pt x="0" y="570315"/>
                  </a:lnTo>
                  <a:lnTo>
                    <a:pt x="1230353" y="570315"/>
                  </a:lnTo>
                  <a:cubicBezTo>
                    <a:pt x="2123334" y="570315"/>
                    <a:pt x="2849912" y="1296769"/>
                    <a:pt x="2849912" y="2189883"/>
                  </a:cubicBezTo>
                  <a:lnTo>
                    <a:pt x="2849912" y="2225369"/>
                  </a:lnTo>
                  <a:lnTo>
                    <a:pt x="3420224" y="2225369"/>
                  </a:lnTo>
                  <a:lnTo>
                    <a:pt x="3420224" y="2189883"/>
                  </a:lnTo>
                  <a:cubicBezTo>
                    <a:pt x="3420224" y="982463"/>
                    <a:pt x="2437893" y="0"/>
                    <a:pt x="1230353" y="0"/>
                  </a:cubicBezTo>
                  <a:close/>
                </a:path>
              </a:pathLst>
            </a:custGeom>
            <a:solidFill>
              <a:schemeClr val="accent6"/>
            </a:solidFill>
            <a:ln w="1267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3A49BB08-98C7-1CB8-1B7E-1F4E728E0966}"/>
                </a:ext>
              </a:extLst>
            </p:cNvPr>
            <p:cNvSpPr/>
            <p:nvPr userDrawn="1"/>
          </p:nvSpPr>
          <p:spPr>
            <a:xfrm>
              <a:off x="685800" y="685800"/>
              <a:ext cx="10820400" cy="54864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1600" dirty="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13EDA351-461A-E798-5EE5-8F58BAC532CA}"/>
                </a:ext>
              </a:extLst>
            </p:cNvPr>
            <p:cNvSpPr/>
            <p:nvPr userDrawn="1"/>
          </p:nvSpPr>
          <p:spPr>
            <a:xfrm>
              <a:off x="9932524" y="685800"/>
              <a:ext cx="1573676" cy="2039197"/>
            </a:xfrm>
            <a:custGeom>
              <a:avLst/>
              <a:gdLst>
                <a:gd name="connsiteX0" fmla="*/ 0 w 1573676"/>
                <a:gd name="connsiteY0" fmla="*/ 0 h 2039197"/>
                <a:gd name="connsiteX1" fmla="*/ 570319 w 1573676"/>
                <a:gd name="connsiteY1" fmla="*/ 0 h 2039197"/>
                <a:gd name="connsiteX2" fmla="*/ 575550 w 1573676"/>
                <a:gd name="connsiteY2" fmla="*/ 103265 h 2039197"/>
                <a:gd name="connsiteX3" fmla="*/ 1557161 w 1573676"/>
                <a:gd name="connsiteY3" fmla="*/ 1430315 h 2039197"/>
                <a:gd name="connsiteX4" fmla="*/ 1573676 w 1573676"/>
                <a:gd name="connsiteY4" fmla="*/ 1436371 h 2039197"/>
                <a:gd name="connsiteX5" fmla="*/ 1573676 w 1573676"/>
                <a:gd name="connsiteY5" fmla="*/ 2039197 h 2039197"/>
                <a:gd name="connsiteX6" fmla="*/ 1536530 w 1573676"/>
                <a:gd name="connsiteY6" fmla="*/ 2029622 h 2039197"/>
                <a:gd name="connsiteX7" fmla="*/ 8189 w 1573676"/>
                <a:gd name="connsiteY7" fmla="*/ 161614 h 2039197"/>
                <a:gd name="connsiteX8" fmla="*/ 0 w 1573676"/>
                <a:gd name="connsiteY8" fmla="*/ 0 h 2039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73676" h="2039197">
                  <a:moveTo>
                    <a:pt x="0" y="0"/>
                  </a:moveTo>
                  <a:lnTo>
                    <a:pt x="570319" y="0"/>
                  </a:lnTo>
                  <a:lnTo>
                    <a:pt x="575550" y="103265"/>
                  </a:lnTo>
                  <a:cubicBezTo>
                    <a:pt x="636497" y="701552"/>
                    <a:pt x="1024377" y="1204579"/>
                    <a:pt x="1557161" y="1430315"/>
                  </a:cubicBezTo>
                  <a:lnTo>
                    <a:pt x="1573676" y="1436371"/>
                  </a:lnTo>
                  <a:lnTo>
                    <a:pt x="1573676" y="2039197"/>
                  </a:lnTo>
                  <a:lnTo>
                    <a:pt x="1536530" y="2029622"/>
                  </a:lnTo>
                  <a:cubicBezTo>
                    <a:pt x="714057" y="1773242"/>
                    <a:pt x="98087" y="1044049"/>
                    <a:pt x="8189" y="16161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95AEEF"/>
            </a:solidFill>
            <a:ln w="1267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374C58F6-9F74-0185-85BE-F14190B51998}"/>
                </a:ext>
              </a:extLst>
            </p:cNvPr>
            <p:cNvSpPr/>
            <p:nvPr userDrawn="1"/>
          </p:nvSpPr>
          <p:spPr>
            <a:xfrm>
              <a:off x="9092925" y="4955404"/>
              <a:ext cx="1262924" cy="1098680"/>
            </a:xfrm>
            <a:custGeom>
              <a:avLst/>
              <a:gdLst>
                <a:gd name="connsiteX0" fmla="*/ 645593 w 1262924"/>
                <a:gd name="connsiteY0" fmla="*/ 0 h 1098680"/>
                <a:gd name="connsiteX1" fmla="*/ 1262924 w 1262924"/>
                <a:gd name="connsiteY1" fmla="*/ 0 h 1098680"/>
                <a:gd name="connsiteX2" fmla="*/ 617331 w 1262924"/>
                <a:gd name="connsiteY2" fmla="*/ 1098680 h 1098680"/>
                <a:gd name="connsiteX3" fmla="*/ 0 w 1262924"/>
                <a:gd name="connsiteY3" fmla="*/ 1098680 h 1098680"/>
                <a:gd name="connsiteX4" fmla="*/ 645593 w 1262924"/>
                <a:gd name="connsiteY4" fmla="*/ 0 h 1098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2924" h="1098680">
                  <a:moveTo>
                    <a:pt x="645593" y="0"/>
                  </a:moveTo>
                  <a:lnTo>
                    <a:pt x="1262924" y="0"/>
                  </a:lnTo>
                  <a:lnTo>
                    <a:pt x="617331" y="1098680"/>
                  </a:lnTo>
                  <a:lnTo>
                    <a:pt x="0" y="1098680"/>
                  </a:lnTo>
                  <a:lnTo>
                    <a:pt x="645593" y="0"/>
                  </a:lnTo>
                  <a:close/>
                </a:path>
              </a:pathLst>
            </a:custGeom>
            <a:solidFill>
              <a:srgbClr val="95AEEF"/>
            </a:solidFill>
            <a:ln w="1267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AF1C3CC1-D51E-B099-D0AE-D49221F51C16}"/>
                </a:ext>
              </a:extLst>
            </p:cNvPr>
            <p:cNvSpPr/>
            <p:nvPr userDrawn="1"/>
          </p:nvSpPr>
          <p:spPr>
            <a:xfrm>
              <a:off x="10371564" y="4955404"/>
              <a:ext cx="546106" cy="1216796"/>
            </a:xfrm>
            <a:custGeom>
              <a:avLst/>
              <a:gdLst>
                <a:gd name="connsiteX0" fmla="*/ 0 w 546106"/>
                <a:gd name="connsiteY0" fmla="*/ 0 h 1216796"/>
                <a:gd name="connsiteX1" fmla="*/ 546106 w 546106"/>
                <a:gd name="connsiteY1" fmla="*/ 0 h 1216796"/>
                <a:gd name="connsiteX2" fmla="*/ 546106 w 546106"/>
                <a:gd name="connsiteY2" fmla="*/ 1216796 h 1216796"/>
                <a:gd name="connsiteX3" fmla="*/ 0 w 546106"/>
                <a:gd name="connsiteY3" fmla="*/ 1216796 h 1216796"/>
                <a:gd name="connsiteX4" fmla="*/ 0 w 546106"/>
                <a:gd name="connsiteY4" fmla="*/ 0 h 1216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6106" h="1216796">
                  <a:moveTo>
                    <a:pt x="0" y="0"/>
                  </a:moveTo>
                  <a:lnTo>
                    <a:pt x="546106" y="0"/>
                  </a:lnTo>
                  <a:lnTo>
                    <a:pt x="546106" y="1216796"/>
                  </a:lnTo>
                  <a:lnTo>
                    <a:pt x="0" y="12167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AEEF"/>
            </a:solidFill>
            <a:ln w="1267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6A167BFB-8379-D90D-029E-7E3AAA214E3F}"/>
                </a:ext>
              </a:extLst>
            </p:cNvPr>
            <p:cNvSpPr/>
            <p:nvPr userDrawn="1"/>
          </p:nvSpPr>
          <p:spPr>
            <a:xfrm>
              <a:off x="10929836" y="4955404"/>
              <a:ext cx="576364" cy="980865"/>
            </a:xfrm>
            <a:custGeom>
              <a:avLst/>
              <a:gdLst>
                <a:gd name="connsiteX0" fmla="*/ 0 w 576364"/>
                <a:gd name="connsiteY0" fmla="*/ 0 h 980865"/>
                <a:gd name="connsiteX1" fmla="*/ 576364 w 576364"/>
                <a:gd name="connsiteY1" fmla="*/ 0 h 980865"/>
                <a:gd name="connsiteX2" fmla="*/ 576364 w 576364"/>
                <a:gd name="connsiteY2" fmla="*/ 980865 h 980865"/>
                <a:gd name="connsiteX3" fmla="*/ 0 w 576364"/>
                <a:gd name="connsiteY3" fmla="*/ 0 h 980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76364" h="980865">
                  <a:moveTo>
                    <a:pt x="0" y="0"/>
                  </a:moveTo>
                  <a:lnTo>
                    <a:pt x="576364" y="0"/>
                  </a:lnTo>
                  <a:lnTo>
                    <a:pt x="576364" y="9808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AEEF"/>
            </a:solidFill>
            <a:ln w="1267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EF1C4EFC-78B5-045F-32F4-2944B8F52155}"/>
                </a:ext>
              </a:extLst>
            </p:cNvPr>
            <p:cNvSpPr/>
            <p:nvPr userDrawn="1"/>
          </p:nvSpPr>
          <p:spPr>
            <a:xfrm>
              <a:off x="10502843" y="685800"/>
              <a:ext cx="1003357" cy="1436371"/>
            </a:xfrm>
            <a:custGeom>
              <a:avLst/>
              <a:gdLst>
                <a:gd name="connsiteX0" fmla="*/ 0 w 1003357"/>
                <a:gd name="connsiteY0" fmla="*/ 0 h 1436371"/>
                <a:gd name="connsiteX1" fmla="*/ 1003357 w 1003357"/>
                <a:gd name="connsiteY1" fmla="*/ 0 h 1436371"/>
                <a:gd name="connsiteX2" fmla="*/ 1003357 w 1003357"/>
                <a:gd name="connsiteY2" fmla="*/ 1436371 h 1436371"/>
                <a:gd name="connsiteX3" fmla="*/ 986842 w 1003357"/>
                <a:gd name="connsiteY3" fmla="*/ 1430315 h 1436371"/>
                <a:gd name="connsiteX4" fmla="*/ 5231 w 1003357"/>
                <a:gd name="connsiteY4" fmla="*/ 103265 h 1436371"/>
                <a:gd name="connsiteX5" fmla="*/ 0 w 1003357"/>
                <a:gd name="connsiteY5" fmla="*/ 0 h 14363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3357" h="1436371">
                  <a:moveTo>
                    <a:pt x="0" y="0"/>
                  </a:moveTo>
                  <a:lnTo>
                    <a:pt x="1003357" y="0"/>
                  </a:lnTo>
                  <a:lnTo>
                    <a:pt x="1003357" y="1436371"/>
                  </a:lnTo>
                  <a:lnTo>
                    <a:pt x="986842" y="1430315"/>
                  </a:lnTo>
                  <a:cubicBezTo>
                    <a:pt x="454058" y="1204579"/>
                    <a:pt x="66178" y="701552"/>
                    <a:pt x="5231" y="103265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1267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176A2F6-09EE-411D-ABA1-2E989674E9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4300" y="2556718"/>
            <a:ext cx="7366000" cy="1233228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F8D719-2B49-447B-9B7B-DC72A26B39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4300" y="3986623"/>
            <a:ext cx="7366000" cy="1021878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1200"/>
              </a:spcAft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52" name="Graphic 51">
            <a:extLst>
              <a:ext uri="{FF2B5EF4-FFF2-40B4-BE49-F238E27FC236}">
                <a16:creationId xmlns:a16="http://schemas.microsoft.com/office/drawing/2014/main" id="{D8C1209A-ED6E-2410-41B0-F06D31DB4B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77003" y="1180962"/>
            <a:ext cx="1841500" cy="566689"/>
          </a:xfrm>
          <a:prstGeom prst="rect">
            <a:avLst/>
          </a:prstGeom>
        </p:spPr>
      </p:pic>
      <p:sp>
        <p:nvSpPr>
          <p:cNvPr id="53" name="Date Placeholder 52">
            <a:extLst>
              <a:ext uri="{FF2B5EF4-FFF2-40B4-BE49-F238E27FC236}">
                <a16:creationId xmlns:a16="http://schemas.microsoft.com/office/drawing/2014/main" id="{DA78140B-E7AC-03A0-412C-2923378435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68800" y="1558385"/>
            <a:ext cx="4381500" cy="267287"/>
          </a:xfrm>
        </p:spPr>
        <p:txBody>
          <a:bodyPr/>
          <a:lstStyle>
            <a:lvl1pPr algn="r">
              <a:defRPr sz="1200" b="1" cap="all" spc="100" baseline="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54" name="Footer Placeholder 53">
            <a:extLst>
              <a:ext uri="{FF2B5EF4-FFF2-40B4-BE49-F238E27FC236}">
                <a16:creationId xmlns:a16="http://schemas.microsoft.com/office/drawing/2014/main" id="{23819AF3-E5F3-A3AF-CC49-2534E3827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84300" y="5232400"/>
            <a:ext cx="7366000" cy="715901"/>
          </a:xfrm>
        </p:spPr>
        <p:txBody>
          <a:bodyPr>
            <a:no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5" name="Slide Number Placeholder 54">
            <a:extLst>
              <a:ext uri="{FF2B5EF4-FFF2-40B4-BE49-F238E27FC236}">
                <a16:creationId xmlns:a16="http://schemas.microsoft.com/office/drawing/2014/main" id="{8528CF1B-E011-D9E8-F9BC-7182A6470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B2643E34-DC33-45ED-8E33-EC0D5991E9A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1231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/>
  <p:extLst>
    <p:ext uri="{DCECCB84-F9BA-43D5-87BE-67443E8EF086}">
      <p15:sldGuideLst xmlns:p15="http://schemas.microsoft.com/office/powerpoint/2012/main">
        <p15:guide id="1" orient="horz" pos="432" userDrawn="1">
          <p15:clr>
            <a:srgbClr val="FBAE40"/>
          </p15:clr>
        </p15:guide>
        <p15:guide id="2" orient="horz" pos="3888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0F6D6-E358-D02B-7AF9-B40F80571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798"/>
            <a:ext cx="8978900" cy="105727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6C7A29-9070-80E9-A1E8-318430E61F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E037A7-13D3-7F97-8D0D-66DC9012176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AllRise.org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D98CEF-C751-739A-62BF-2EE66F7CC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3E34-DC33-45ED-8E33-EC0D5991E9A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7C5CE1C9-3BBE-7FF8-B370-E458B235D71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93301" y="-1"/>
            <a:ext cx="2298700" cy="1423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590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A8DF4D-2C25-47CD-B972-F229DD600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AllRise.org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FD038B-25CD-4FF4-8116-1F3AAE140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248339-A58D-4E9B-ACEE-43A570960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3E34-DC33-45ED-8E33-EC0D5991E9A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953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E08E22-9133-4AC6-A081-3D8B7986D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9550" y="685800"/>
            <a:ext cx="6216650" cy="4914903"/>
          </a:xfrm>
        </p:spPr>
        <p:txBody>
          <a:bodyPr/>
          <a:lstStyle>
            <a:lvl1pPr>
              <a:defRPr sz="28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B088B2-C1BC-4B2B-BF5D-30D44CFC2E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5801" y="3257551"/>
            <a:ext cx="3454400" cy="2343152"/>
          </a:xfrm>
        </p:spPr>
        <p:txBody>
          <a:bodyPr/>
          <a:lstStyle>
            <a:lvl1pPr marL="0" indent="0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53398D16-CEAC-4DB0-9A41-8E6E8EE59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AllRise.org</a:t>
            </a:r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B0C489C-D157-4EEE-9EE1-68218D083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F004BED-A99F-42E4-AC55-99462B2F2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3E34-DC33-45ED-8E33-EC0D5991E9A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54969A-CF52-59CE-087F-48AC835C6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798"/>
            <a:ext cx="3454400" cy="23431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259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DE460B-8492-496E-B905-F2014225D6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362450" y="0"/>
            <a:ext cx="7829550" cy="68580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065823-2B2B-4091-B95D-D36D47E5E7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5801" y="3789946"/>
            <a:ext cx="2768600" cy="1810755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277DDAD6-B9BE-4556-BF79-A4F5E47805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23200" y="6446521"/>
            <a:ext cx="2755900" cy="137160"/>
          </a:xfr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AllRise.org</a:t>
            </a:r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4FBF509-E2D9-4C2A-A111-3DB299713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801" y="6446521"/>
            <a:ext cx="2768600" cy="137160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BCDC962-FF40-4FD2-9894-ADB869524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2643E34-DC33-45ED-8E33-EC0D5991E9A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268C480-27BF-47F6-94DD-007A04B2A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201778"/>
            <a:ext cx="2768600" cy="1359567"/>
          </a:xfrm>
        </p:spPr>
        <p:txBody>
          <a:bodyPr anchor="b"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9B0F882-AD04-0CB9-5AB6-CB526C4B77C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799" y="687600"/>
            <a:ext cx="558469" cy="105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0652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 2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DE460B-8492-496E-B905-F2014225D6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10300" y="0"/>
            <a:ext cx="5981700" cy="68580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065823-2B2B-4091-B95D-D36D47E5E7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5800" y="3789946"/>
            <a:ext cx="4610099" cy="1810755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277DDAD6-B9BE-4556-BF79-A4F5E47805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23200" y="6446521"/>
            <a:ext cx="2755900" cy="137160"/>
          </a:xfr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AllRise.org</a:t>
            </a:r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4FBF509-E2D9-4C2A-A111-3DB299713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801" y="6446521"/>
            <a:ext cx="2768600" cy="137160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BCDC962-FF40-4FD2-9894-ADB869524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2643E34-DC33-45ED-8E33-EC0D5991E9A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268C480-27BF-47F6-94DD-007A04B2A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2201778"/>
            <a:ext cx="4610099" cy="1359567"/>
          </a:xfrm>
        </p:spPr>
        <p:txBody>
          <a:bodyPr anchor="b"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9B0F882-AD04-0CB9-5AB6-CB526C4B77C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799" y="687600"/>
            <a:ext cx="558469" cy="105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7125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 3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DE460B-8492-496E-B905-F2014225D6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524" y="0"/>
            <a:ext cx="12188952" cy="6858000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EB2FE4-B8E6-4397-B43C-A951254865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23200" y="6446521"/>
            <a:ext cx="2755900" cy="137160"/>
          </a:xfrm>
        </p:spPr>
        <p:txBody>
          <a:bodyPr/>
          <a:lstStyle/>
          <a:p>
            <a:pPr algn="r"/>
            <a:r>
              <a:rPr lang="en-US" dirty="0"/>
              <a:t>AllRise.org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A581C9-28B8-425E-BDF8-FDE4555EF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800" y="6446521"/>
            <a:ext cx="6400800" cy="1371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1C5BAEF-23A3-460A-8B57-7064A7752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3E34-DC33-45ED-8E33-EC0D5991E9A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2271C1F-47F7-1734-87C2-91E632DD5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4300" y="5082503"/>
            <a:ext cx="4597400" cy="1057277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545B4E3-9845-6305-F24F-B3FF054462B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10300" y="5073650"/>
            <a:ext cx="5295900" cy="1054100"/>
          </a:xfrm>
        </p:spPr>
        <p:txBody>
          <a:bodyPr anchor="b"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594349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Pictures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DE9709A6-AA1F-D5C7-496B-71773B95D6F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096000" y="2539998"/>
            <a:ext cx="6096000" cy="431800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BB6D38-2DF8-BF48-2855-017F30046693}"/>
              </a:ext>
            </a:extLst>
          </p:cNvPr>
          <p:cNvSpPr/>
          <p:nvPr userDrawn="1"/>
        </p:nvSpPr>
        <p:spPr>
          <a:xfrm>
            <a:off x="0" y="0"/>
            <a:ext cx="6096000" cy="6858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US" sz="16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74E804-871B-D387-8138-B892FFBE1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2900" y="5003800"/>
            <a:ext cx="3683000" cy="1168401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CE8C42-E579-CA0F-87CA-63EF428B6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3E34-DC33-45ED-8E33-EC0D5991E9A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Date Placeholder 1">
            <a:extLst>
              <a:ext uri="{FF2B5EF4-FFF2-40B4-BE49-F238E27FC236}">
                <a16:creationId xmlns:a16="http://schemas.microsoft.com/office/drawing/2014/main" id="{F08AF5B4-E55A-B9AA-56CC-3DFB57A6AE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23200" y="6446521"/>
            <a:ext cx="2755900" cy="137160"/>
          </a:xfrm>
        </p:spPr>
        <p:txBody>
          <a:bodyPr/>
          <a:lstStyle/>
          <a:p>
            <a:pPr algn="r"/>
            <a:r>
              <a:rPr lang="en-US" dirty="0"/>
              <a:t>AllRise.org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5F5C62DC-3A6A-17CA-F2C6-CBBBFB044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800" y="6446521"/>
            <a:ext cx="4610100" cy="13716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AB96786-2FCD-3B6D-369B-31C30588C2A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799" y="5061850"/>
            <a:ext cx="558469" cy="10523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8538DB0E-D925-3A3A-4A3B-24899CFCCC6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0" cy="431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358744E0-2ED9-9C2E-D61E-7A243A83E2C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908800" y="685800"/>
            <a:ext cx="4597400" cy="1168398"/>
          </a:xfrm>
        </p:spPr>
        <p:txBody>
          <a:bodyPr anchor="ctr"/>
          <a:lstStyle>
            <a:lvl1pPr marL="0" indent="0">
              <a:buNone/>
              <a:defRPr sz="1600"/>
            </a:lvl1pPr>
            <a:lvl2pPr marL="288925" indent="0">
              <a:buNone/>
              <a:defRPr sz="16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7042070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oup 53">
            <a:extLst>
              <a:ext uri="{FF2B5EF4-FFF2-40B4-BE49-F238E27FC236}">
                <a16:creationId xmlns:a16="http://schemas.microsoft.com/office/drawing/2014/main" id="{1D7E9927-1A9A-E407-4132-03D5842A6212}"/>
              </a:ext>
            </a:extLst>
          </p:cNvPr>
          <p:cNvGrpSpPr/>
          <p:nvPr userDrawn="1"/>
        </p:nvGrpSpPr>
        <p:grpSpPr>
          <a:xfrm>
            <a:off x="0" y="0"/>
            <a:ext cx="12192760" cy="6874451"/>
            <a:chOff x="0" y="0"/>
            <a:chExt cx="12192760" cy="6874451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4DCC70A1-071C-3145-505E-3526D91FAF09}"/>
                </a:ext>
              </a:extLst>
            </p:cNvPr>
            <p:cNvSpPr/>
            <p:nvPr userDrawn="1"/>
          </p:nvSpPr>
          <p:spPr>
            <a:xfrm>
              <a:off x="9929383" y="0"/>
              <a:ext cx="573460" cy="685800"/>
            </a:xfrm>
            <a:custGeom>
              <a:avLst/>
              <a:gdLst>
                <a:gd name="connsiteX0" fmla="*/ 0 w 573460"/>
                <a:gd name="connsiteY0" fmla="*/ 0 h 685800"/>
                <a:gd name="connsiteX1" fmla="*/ 570312 w 573460"/>
                <a:gd name="connsiteY1" fmla="*/ 0 h 685800"/>
                <a:gd name="connsiteX2" fmla="*/ 570312 w 573460"/>
                <a:gd name="connsiteY2" fmla="*/ 623671 h 685800"/>
                <a:gd name="connsiteX3" fmla="*/ 573460 w 573460"/>
                <a:gd name="connsiteY3" fmla="*/ 685800 h 685800"/>
                <a:gd name="connsiteX4" fmla="*/ 3141 w 573460"/>
                <a:gd name="connsiteY4" fmla="*/ 685800 h 685800"/>
                <a:gd name="connsiteX5" fmla="*/ 0 w 573460"/>
                <a:gd name="connsiteY5" fmla="*/ 623798 h 685800"/>
                <a:gd name="connsiteX6" fmla="*/ 0 w 573460"/>
                <a:gd name="connsiteY6" fmla="*/ 0 h 685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3460" h="685800">
                  <a:moveTo>
                    <a:pt x="0" y="0"/>
                  </a:moveTo>
                  <a:lnTo>
                    <a:pt x="570312" y="0"/>
                  </a:lnTo>
                  <a:lnTo>
                    <a:pt x="570312" y="623671"/>
                  </a:lnTo>
                  <a:lnTo>
                    <a:pt x="573460" y="685800"/>
                  </a:lnTo>
                  <a:lnTo>
                    <a:pt x="3141" y="685800"/>
                  </a:lnTo>
                  <a:lnTo>
                    <a:pt x="0" y="6237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 w="1267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EC596AAA-942E-4189-F3A5-7A4D8CA0C55F}"/>
                </a:ext>
              </a:extLst>
            </p:cNvPr>
            <p:cNvSpPr/>
            <p:nvPr userDrawn="1"/>
          </p:nvSpPr>
          <p:spPr>
            <a:xfrm>
              <a:off x="11506200" y="2122171"/>
              <a:ext cx="685801" cy="691890"/>
            </a:xfrm>
            <a:custGeom>
              <a:avLst/>
              <a:gdLst>
                <a:gd name="connsiteX0" fmla="*/ 0 w 685801"/>
                <a:gd name="connsiteY0" fmla="*/ 0 h 691890"/>
                <a:gd name="connsiteX1" fmla="*/ 132246 w 685801"/>
                <a:gd name="connsiteY1" fmla="*/ 48496 h 691890"/>
                <a:gd name="connsiteX2" fmla="*/ 613434 w 685801"/>
                <a:gd name="connsiteY2" fmla="*/ 121449 h 691890"/>
                <a:gd name="connsiteX3" fmla="*/ 613434 w 685801"/>
                <a:gd name="connsiteY3" fmla="*/ 121575 h 691890"/>
                <a:gd name="connsiteX4" fmla="*/ 685801 w 685801"/>
                <a:gd name="connsiteY4" fmla="*/ 121575 h 691890"/>
                <a:gd name="connsiteX5" fmla="*/ 685801 w 685801"/>
                <a:gd name="connsiteY5" fmla="*/ 691890 h 691890"/>
                <a:gd name="connsiteX6" fmla="*/ 613434 w 685801"/>
                <a:gd name="connsiteY6" fmla="*/ 691890 h 691890"/>
                <a:gd name="connsiteX7" fmla="*/ 172589 w 685801"/>
                <a:gd name="connsiteY7" fmla="*/ 647311 h 691890"/>
                <a:gd name="connsiteX8" fmla="*/ 0 w 685801"/>
                <a:gd name="connsiteY8" fmla="*/ 602826 h 691890"/>
                <a:gd name="connsiteX9" fmla="*/ 0 w 685801"/>
                <a:gd name="connsiteY9" fmla="*/ 0 h 691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85801" h="691890">
                  <a:moveTo>
                    <a:pt x="0" y="0"/>
                  </a:moveTo>
                  <a:lnTo>
                    <a:pt x="132246" y="48496"/>
                  </a:lnTo>
                  <a:cubicBezTo>
                    <a:pt x="284325" y="95901"/>
                    <a:pt x="445952" y="121449"/>
                    <a:pt x="613434" y="121449"/>
                  </a:cubicBezTo>
                  <a:lnTo>
                    <a:pt x="613434" y="121575"/>
                  </a:lnTo>
                  <a:lnTo>
                    <a:pt x="685801" y="121575"/>
                  </a:lnTo>
                  <a:lnTo>
                    <a:pt x="685801" y="691890"/>
                  </a:lnTo>
                  <a:lnTo>
                    <a:pt x="613434" y="691890"/>
                  </a:lnTo>
                  <a:cubicBezTo>
                    <a:pt x="462476" y="691890"/>
                    <a:pt x="315034" y="676537"/>
                    <a:pt x="172589" y="647311"/>
                  </a:cubicBezTo>
                  <a:lnTo>
                    <a:pt x="0" y="6028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 w="1267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41B7780-E1E7-2B90-08DC-FCFF24E04C59}"/>
                </a:ext>
              </a:extLst>
            </p:cNvPr>
            <p:cNvSpPr/>
            <p:nvPr userDrawn="1"/>
          </p:nvSpPr>
          <p:spPr>
            <a:xfrm>
              <a:off x="11506200" y="4955404"/>
              <a:ext cx="686560" cy="1098680"/>
            </a:xfrm>
            <a:custGeom>
              <a:avLst/>
              <a:gdLst>
                <a:gd name="connsiteX0" fmla="*/ 0 w 686560"/>
                <a:gd name="connsiteY0" fmla="*/ 0 h 1098680"/>
                <a:gd name="connsiteX1" fmla="*/ 40967 w 686560"/>
                <a:gd name="connsiteY1" fmla="*/ 0 h 1098680"/>
                <a:gd name="connsiteX2" fmla="*/ 686560 w 686560"/>
                <a:gd name="connsiteY2" fmla="*/ 1098680 h 1098680"/>
                <a:gd name="connsiteX3" fmla="*/ 69229 w 686560"/>
                <a:gd name="connsiteY3" fmla="*/ 1098680 h 1098680"/>
                <a:gd name="connsiteX4" fmla="*/ 0 w 686560"/>
                <a:gd name="connsiteY4" fmla="*/ 980865 h 1098680"/>
                <a:gd name="connsiteX5" fmla="*/ 0 w 686560"/>
                <a:gd name="connsiteY5" fmla="*/ 0 h 1098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86560" h="1098680">
                  <a:moveTo>
                    <a:pt x="0" y="0"/>
                  </a:moveTo>
                  <a:lnTo>
                    <a:pt x="40967" y="0"/>
                  </a:lnTo>
                  <a:lnTo>
                    <a:pt x="686560" y="1098680"/>
                  </a:lnTo>
                  <a:lnTo>
                    <a:pt x="69229" y="1098680"/>
                  </a:lnTo>
                  <a:lnTo>
                    <a:pt x="0" y="9808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 w="1267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58EA9B3E-6819-8D39-C335-6987A7AEDF38}"/>
                </a:ext>
              </a:extLst>
            </p:cNvPr>
            <p:cNvSpPr/>
            <p:nvPr userDrawn="1"/>
          </p:nvSpPr>
          <p:spPr>
            <a:xfrm>
              <a:off x="10371564" y="6172200"/>
              <a:ext cx="546106" cy="702251"/>
            </a:xfrm>
            <a:custGeom>
              <a:avLst/>
              <a:gdLst>
                <a:gd name="connsiteX0" fmla="*/ 0 w 546106"/>
                <a:gd name="connsiteY0" fmla="*/ 0 h 702251"/>
                <a:gd name="connsiteX1" fmla="*/ 546106 w 546106"/>
                <a:gd name="connsiteY1" fmla="*/ 0 h 702251"/>
                <a:gd name="connsiteX2" fmla="*/ 546106 w 546106"/>
                <a:gd name="connsiteY2" fmla="*/ 702251 h 702251"/>
                <a:gd name="connsiteX3" fmla="*/ 0 w 546106"/>
                <a:gd name="connsiteY3" fmla="*/ 702251 h 702251"/>
                <a:gd name="connsiteX4" fmla="*/ 0 w 546106"/>
                <a:gd name="connsiteY4" fmla="*/ 0 h 702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6106" h="702251">
                  <a:moveTo>
                    <a:pt x="0" y="0"/>
                  </a:moveTo>
                  <a:lnTo>
                    <a:pt x="546106" y="0"/>
                  </a:lnTo>
                  <a:lnTo>
                    <a:pt x="546106" y="702251"/>
                  </a:lnTo>
                  <a:lnTo>
                    <a:pt x="0" y="7022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 w="1267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2623EDE-4594-AA87-B877-1F1BB6496E79}"/>
                </a:ext>
              </a:extLst>
            </p:cNvPr>
            <p:cNvSpPr/>
            <p:nvPr userDrawn="1"/>
          </p:nvSpPr>
          <p:spPr>
            <a:xfrm>
              <a:off x="78829" y="0"/>
              <a:ext cx="3099834" cy="1919046"/>
            </a:xfrm>
            <a:custGeom>
              <a:avLst/>
              <a:gdLst>
                <a:gd name="connsiteX0" fmla="*/ 1278639 w 3099834"/>
                <a:gd name="connsiteY0" fmla="*/ 0 h 1919046"/>
                <a:gd name="connsiteX1" fmla="*/ 1824744 w 3099834"/>
                <a:gd name="connsiteY1" fmla="*/ 0 h 1919046"/>
                <a:gd name="connsiteX2" fmla="*/ 1824744 w 3099834"/>
                <a:gd name="connsiteY2" fmla="*/ 1919047 h 1919046"/>
                <a:gd name="connsiteX3" fmla="*/ 1278639 w 3099834"/>
                <a:gd name="connsiteY3" fmla="*/ 1919047 h 1919046"/>
                <a:gd name="connsiteX4" fmla="*/ 1278639 w 3099834"/>
                <a:gd name="connsiteY4" fmla="*/ 0 h 1919046"/>
                <a:gd name="connsiteX5" fmla="*/ 2454242 w 3099834"/>
                <a:gd name="connsiteY5" fmla="*/ 0 h 1919046"/>
                <a:gd name="connsiteX6" fmla="*/ 1836911 w 3099834"/>
                <a:gd name="connsiteY6" fmla="*/ 0 h 1919046"/>
                <a:gd name="connsiteX7" fmla="*/ 2482504 w 3099834"/>
                <a:gd name="connsiteY7" fmla="*/ 1098680 h 1919046"/>
                <a:gd name="connsiteX8" fmla="*/ 3099835 w 3099834"/>
                <a:gd name="connsiteY8" fmla="*/ 1098680 h 1919046"/>
                <a:gd name="connsiteX9" fmla="*/ 2454242 w 3099834"/>
                <a:gd name="connsiteY9" fmla="*/ 0 h 1919046"/>
                <a:gd name="connsiteX10" fmla="*/ 0 w 3099834"/>
                <a:gd name="connsiteY10" fmla="*/ 1098680 h 1919046"/>
                <a:gd name="connsiteX11" fmla="*/ 617331 w 3099834"/>
                <a:gd name="connsiteY11" fmla="*/ 1098680 h 1919046"/>
                <a:gd name="connsiteX12" fmla="*/ 1262797 w 3099834"/>
                <a:gd name="connsiteY12" fmla="*/ 0 h 1919046"/>
                <a:gd name="connsiteX13" fmla="*/ 645466 w 3099834"/>
                <a:gd name="connsiteY13" fmla="*/ 0 h 1919046"/>
                <a:gd name="connsiteX14" fmla="*/ 0 w 3099834"/>
                <a:gd name="connsiteY14" fmla="*/ 1098680 h 1919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99834" h="1919046">
                  <a:moveTo>
                    <a:pt x="1278639" y="0"/>
                  </a:moveTo>
                  <a:lnTo>
                    <a:pt x="1824744" y="0"/>
                  </a:lnTo>
                  <a:lnTo>
                    <a:pt x="1824744" y="1919047"/>
                  </a:lnTo>
                  <a:lnTo>
                    <a:pt x="1278639" y="1919047"/>
                  </a:lnTo>
                  <a:lnTo>
                    <a:pt x="1278639" y="0"/>
                  </a:lnTo>
                  <a:close/>
                  <a:moveTo>
                    <a:pt x="2454242" y="0"/>
                  </a:moveTo>
                  <a:lnTo>
                    <a:pt x="1836911" y="0"/>
                  </a:lnTo>
                  <a:lnTo>
                    <a:pt x="2482504" y="1098680"/>
                  </a:lnTo>
                  <a:lnTo>
                    <a:pt x="3099835" y="1098680"/>
                  </a:lnTo>
                  <a:lnTo>
                    <a:pt x="2454242" y="0"/>
                  </a:lnTo>
                  <a:close/>
                  <a:moveTo>
                    <a:pt x="0" y="1098680"/>
                  </a:moveTo>
                  <a:lnTo>
                    <a:pt x="617331" y="1098680"/>
                  </a:lnTo>
                  <a:lnTo>
                    <a:pt x="1262797" y="0"/>
                  </a:lnTo>
                  <a:lnTo>
                    <a:pt x="645466" y="0"/>
                  </a:lnTo>
                  <a:lnTo>
                    <a:pt x="0" y="1098680"/>
                  </a:lnTo>
                  <a:close/>
                </a:path>
              </a:pathLst>
            </a:custGeom>
            <a:solidFill>
              <a:schemeClr val="accent6"/>
            </a:solidFill>
            <a:ln w="1267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30DD70D5-F620-A097-133F-C87A1A425195}"/>
                </a:ext>
              </a:extLst>
            </p:cNvPr>
            <p:cNvSpPr/>
            <p:nvPr userDrawn="1"/>
          </p:nvSpPr>
          <p:spPr>
            <a:xfrm>
              <a:off x="0" y="4632631"/>
              <a:ext cx="3420223" cy="2225369"/>
            </a:xfrm>
            <a:custGeom>
              <a:avLst/>
              <a:gdLst>
                <a:gd name="connsiteX0" fmla="*/ 1230353 w 3420223"/>
                <a:gd name="connsiteY0" fmla="*/ 0 h 2225369"/>
                <a:gd name="connsiteX1" fmla="*/ 0 w 3420223"/>
                <a:gd name="connsiteY1" fmla="*/ 0 h 2225369"/>
                <a:gd name="connsiteX2" fmla="*/ 0 w 3420223"/>
                <a:gd name="connsiteY2" fmla="*/ 570315 h 2225369"/>
                <a:gd name="connsiteX3" fmla="*/ 1230353 w 3420223"/>
                <a:gd name="connsiteY3" fmla="*/ 570315 h 2225369"/>
                <a:gd name="connsiteX4" fmla="*/ 2849912 w 3420223"/>
                <a:gd name="connsiteY4" fmla="*/ 2189883 h 2225369"/>
                <a:gd name="connsiteX5" fmla="*/ 2849912 w 3420223"/>
                <a:gd name="connsiteY5" fmla="*/ 2225369 h 2225369"/>
                <a:gd name="connsiteX6" fmla="*/ 3420224 w 3420223"/>
                <a:gd name="connsiteY6" fmla="*/ 2225369 h 2225369"/>
                <a:gd name="connsiteX7" fmla="*/ 3420224 w 3420223"/>
                <a:gd name="connsiteY7" fmla="*/ 2189883 h 2225369"/>
                <a:gd name="connsiteX8" fmla="*/ 1230353 w 3420223"/>
                <a:gd name="connsiteY8" fmla="*/ 0 h 22253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20223" h="2225369">
                  <a:moveTo>
                    <a:pt x="1230353" y="0"/>
                  </a:moveTo>
                  <a:lnTo>
                    <a:pt x="0" y="0"/>
                  </a:lnTo>
                  <a:lnTo>
                    <a:pt x="0" y="570315"/>
                  </a:lnTo>
                  <a:lnTo>
                    <a:pt x="1230353" y="570315"/>
                  </a:lnTo>
                  <a:cubicBezTo>
                    <a:pt x="2123334" y="570315"/>
                    <a:pt x="2849912" y="1296769"/>
                    <a:pt x="2849912" y="2189883"/>
                  </a:cubicBezTo>
                  <a:lnTo>
                    <a:pt x="2849912" y="2225369"/>
                  </a:lnTo>
                  <a:lnTo>
                    <a:pt x="3420224" y="2225369"/>
                  </a:lnTo>
                  <a:lnTo>
                    <a:pt x="3420224" y="2189883"/>
                  </a:lnTo>
                  <a:cubicBezTo>
                    <a:pt x="3420224" y="982463"/>
                    <a:pt x="2437893" y="0"/>
                    <a:pt x="1230353" y="0"/>
                  </a:cubicBezTo>
                  <a:close/>
                </a:path>
              </a:pathLst>
            </a:custGeom>
            <a:solidFill>
              <a:schemeClr val="accent6"/>
            </a:solidFill>
            <a:ln w="1267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99EE6427-084C-2ADE-41B1-572A7428990B}"/>
                </a:ext>
              </a:extLst>
            </p:cNvPr>
            <p:cNvSpPr/>
            <p:nvPr userDrawn="1"/>
          </p:nvSpPr>
          <p:spPr>
            <a:xfrm>
              <a:off x="685800" y="685800"/>
              <a:ext cx="10820400" cy="54864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160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7C43DF1E-F8B9-134D-4081-BF3D0D963C2C}"/>
                </a:ext>
              </a:extLst>
            </p:cNvPr>
            <p:cNvSpPr/>
            <p:nvPr userDrawn="1"/>
          </p:nvSpPr>
          <p:spPr>
            <a:xfrm>
              <a:off x="9932524" y="685800"/>
              <a:ext cx="1573676" cy="2039197"/>
            </a:xfrm>
            <a:custGeom>
              <a:avLst/>
              <a:gdLst>
                <a:gd name="connsiteX0" fmla="*/ 0 w 1573676"/>
                <a:gd name="connsiteY0" fmla="*/ 0 h 2039197"/>
                <a:gd name="connsiteX1" fmla="*/ 570319 w 1573676"/>
                <a:gd name="connsiteY1" fmla="*/ 0 h 2039197"/>
                <a:gd name="connsiteX2" fmla="*/ 575550 w 1573676"/>
                <a:gd name="connsiteY2" fmla="*/ 103265 h 2039197"/>
                <a:gd name="connsiteX3" fmla="*/ 1557161 w 1573676"/>
                <a:gd name="connsiteY3" fmla="*/ 1430315 h 2039197"/>
                <a:gd name="connsiteX4" fmla="*/ 1573676 w 1573676"/>
                <a:gd name="connsiteY4" fmla="*/ 1436371 h 2039197"/>
                <a:gd name="connsiteX5" fmla="*/ 1573676 w 1573676"/>
                <a:gd name="connsiteY5" fmla="*/ 2039197 h 2039197"/>
                <a:gd name="connsiteX6" fmla="*/ 1536530 w 1573676"/>
                <a:gd name="connsiteY6" fmla="*/ 2029622 h 2039197"/>
                <a:gd name="connsiteX7" fmla="*/ 8189 w 1573676"/>
                <a:gd name="connsiteY7" fmla="*/ 161614 h 2039197"/>
                <a:gd name="connsiteX8" fmla="*/ 0 w 1573676"/>
                <a:gd name="connsiteY8" fmla="*/ 0 h 2039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73676" h="2039197">
                  <a:moveTo>
                    <a:pt x="0" y="0"/>
                  </a:moveTo>
                  <a:lnTo>
                    <a:pt x="570319" y="0"/>
                  </a:lnTo>
                  <a:lnTo>
                    <a:pt x="575550" y="103265"/>
                  </a:lnTo>
                  <a:cubicBezTo>
                    <a:pt x="636497" y="701552"/>
                    <a:pt x="1024377" y="1204579"/>
                    <a:pt x="1557161" y="1430315"/>
                  </a:cubicBezTo>
                  <a:lnTo>
                    <a:pt x="1573676" y="1436371"/>
                  </a:lnTo>
                  <a:lnTo>
                    <a:pt x="1573676" y="2039197"/>
                  </a:lnTo>
                  <a:lnTo>
                    <a:pt x="1536530" y="2029622"/>
                  </a:lnTo>
                  <a:cubicBezTo>
                    <a:pt x="714057" y="1773242"/>
                    <a:pt x="98087" y="1044049"/>
                    <a:pt x="8189" y="16161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95AEEF"/>
            </a:solidFill>
            <a:ln w="1267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C56AAC7E-4C81-9F7B-8A76-0B64564DA8C1}"/>
                </a:ext>
              </a:extLst>
            </p:cNvPr>
            <p:cNvSpPr/>
            <p:nvPr userDrawn="1"/>
          </p:nvSpPr>
          <p:spPr>
            <a:xfrm>
              <a:off x="9092925" y="4955404"/>
              <a:ext cx="1262924" cy="1098680"/>
            </a:xfrm>
            <a:custGeom>
              <a:avLst/>
              <a:gdLst>
                <a:gd name="connsiteX0" fmla="*/ 645593 w 1262924"/>
                <a:gd name="connsiteY0" fmla="*/ 0 h 1098680"/>
                <a:gd name="connsiteX1" fmla="*/ 1262924 w 1262924"/>
                <a:gd name="connsiteY1" fmla="*/ 0 h 1098680"/>
                <a:gd name="connsiteX2" fmla="*/ 617331 w 1262924"/>
                <a:gd name="connsiteY2" fmla="*/ 1098680 h 1098680"/>
                <a:gd name="connsiteX3" fmla="*/ 0 w 1262924"/>
                <a:gd name="connsiteY3" fmla="*/ 1098680 h 1098680"/>
                <a:gd name="connsiteX4" fmla="*/ 645593 w 1262924"/>
                <a:gd name="connsiteY4" fmla="*/ 0 h 1098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2924" h="1098680">
                  <a:moveTo>
                    <a:pt x="645593" y="0"/>
                  </a:moveTo>
                  <a:lnTo>
                    <a:pt x="1262924" y="0"/>
                  </a:lnTo>
                  <a:lnTo>
                    <a:pt x="617331" y="1098680"/>
                  </a:lnTo>
                  <a:lnTo>
                    <a:pt x="0" y="1098680"/>
                  </a:lnTo>
                  <a:lnTo>
                    <a:pt x="645593" y="0"/>
                  </a:lnTo>
                  <a:close/>
                </a:path>
              </a:pathLst>
            </a:custGeom>
            <a:solidFill>
              <a:srgbClr val="95AEEF"/>
            </a:solidFill>
            <a:ln w="1267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3488372F-D173-9104-2433-02C721E07EEE}"/>
                </a:ext>
              </a:extLst>
            </p:cNvPr>
            <p:cNvSpPr/>
            <p:nvPr userDrawn="1"/>
          </p:nvSpPr>
          <p:spPr>
            <a:xfrm>
              <a:off x="10371564" y="4955404"/>
              <a:ext cx="546106" cy="1216796"/>
            </a:xfrm>
            <a:custGeom>
              <a:avLst/>
              <a:gdLst>
                <a:gd name="connsiteX0" fmla="*/ 0 w 546106"/>
                <a:gd name="connsiteY0" fmla="*/ 0 h 1216796"/>
                <a:gd name="connsiteX1" fmla="*/ 546106 w 546106"/>
                <a:gd name="connsiteY1" fmla="*/ 0 h 1216796"/>
                <a:gd name="connsiteX2" fmla="*/ 546106 w 546106"/>
                <a:gd name="connsiteY2" fmla="*/ 1216796 h 1216796"/>
                <a:gd name="connsiteX3" fmla="*/ 0 w 546106"/>
                <a:gd name="connsiteY3" fmla="*/ 1216796 h 1216796"/>
                <a:gd name="connsiteX4" fmla="*/ 0 w 546106"/>
                <a:gd name="connsiteY4" fmla="*/ 0 h 1216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6106" h="1216796">
                  <a:moveTo>
                    <a:pt x="0" y="0"/>
                  </a:moveTo>
                  <a:lnTo>
                    <a:pt x="546106" y="0"/>
                  </a:lnTo>
                  <a:lnTo>
                    <a:pt x="546106" y="1216796"/>
                  </a:lnTo>
                  <a:lnTo>
                    <a:pt x="0" y="12167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AEEF"/>
            </a:solidFill>
            <a:ln w="1267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44949C8D-1F4A-B47C-F490-165640FACBBE}"/>
                </a:ext>
              </a:extLst>
            </p:cNvPr>
            <p:cNvSpPr/>
            <p:nvPr userDrawn="1"/>
          </p:nvSpPr>
          <p:spPr>
            <a:xfrm>
              <a:off x="10929836" y="4955404"/>
              <a:ext cx="576364" cy="980865"/>
            </a:xfrm>
            <a:custGeom>
              <a:avLst/>
              <a:gdLst>
                <a:gd name="connsiteX0" fmla="*/ 0 w 576364"/>
                <a:gd name="connsiteY0" fmla="*/ 0 h 980865"/>
                <a:gd name="connsiteX1" fmla="*/ 576364 w 576364"/>
                <a:gd name="connsiteY1" fmla="*/ 0 h 980865"/>
                <a:gd name="connsiteX2" fmla="*/ 576364 w 576364"/>
                <a:gd name="connsiteY2" fmla="*/ 980865 h 980865"/>
                <a:gd name="connsiteX3" fmla="*/ 0 w 576364"/>
                <a:gd name="connsiteY3" fmla="*/ 0 h 980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76364" h="980865">
                  <a:moveTo>
                    <a:pt x="0" y="0"/>
                  </a:moveTo>
                  <a:lnTo>
                    <a:pt x="576364" y="0"/>
                  </a:lnTo>
                  <a:lnTo>
                    <a:pt x="576364" y="9808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AEEF"/>
            </a:solidFill>
            <a:ln w="1267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4E4B0F4B-96B6-2D14-74DD-F1D2BD527748}"/>
                </a:ext>
              </a:extLst>
            </p:cNvPr>
            <p:cNvSpPr/>
            <p:nvPr userDrawn="1"/>
          </p:nvSpPr>
          <p:spPr>
            <a:xfrm>
              <a:off x="10502843" y="685800"/>
              <a:ext cx="1003357" cy="1436371"/>
            </a:xfrm>
            <a:custGeom>
              <a:avLst/>
              <a:gdLst>
                <a:gd name="connsiteX0" fmla="*/ 0 w 1003357"/>
                <a:gd name="connsiteY0" fmla="*/ 0 h 1436371"/>
                <a:gd name="connsiteX1" fmla="*/ 1003357 w 1003357"/>
                <a:gd name="connsiteY1" fmla="*/ 0 h 1436371"/>
                <a:gd name="connsiteX2" fmla="*/ 1003357 w 1003357"/>
                <a:gd name="connsiteY2" fmla="*/ 1436371 h 1436371"/>
                <a:gd name="connsiteX3" fmla="*/ 986842 w 1003357"/>
                <a:gd name="connsiteY3" fmla="*/ 1430315 h 1436371"/>
                <a:gd name="connsiteX4" fmla="*/ 5231 w 1003357"/>
                <a:gd name="connsiteY4" fmla="*/ 103265 h 1436371"/>
                <a:gd name="connsiteX5" fmla="*/ 0 w 1003357"/>
                <a:gd name="connsiteY5" fmla="*/ 0 h 14363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3357" h="1436371">
                  <a:moveTo>
                    <a:pt x="0" y="0"/>
                  </a:moveTo>
                  <a:lnTo>
                    <a:pt x="1003357" y="0"/>
                  </a:lnTo>
                  <a:lnTo>
                    <a:pt x="1003357" y="1436371"/>
                  </a:lnTo>
                  <a:lnTo>
                    <a:pt x="986842" y="1430315"/>
                  </a:lnTo>
                  <a:cubicBezTo>
                    <a:pt x="454058" y="1204579"/>
                    <a:pt x="66178" y="701552"/>
                    <a:pt x="5231" y="103265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1267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3" name="Media Placeholder 52">
            <a:extLst>
              <a:ext uri="{FF2B5EF4-FFF2-40B4-BE49-F238E27FC236}">
                <a16:creationId xmlns:a16="http://schemas.microsoft.com/office/drawing/2014/main" id="{F62F3670-DF21-4424-84CB-9BEB0185F3EC}"/>
              </a:ext>
            </a:extLst>
          </p:cNvPr>
          <p:cNvSpPr>
            <a:spLocks noGrp="1"/>
          </p:cNvSpPr>
          <p:nvPr userDrawn="1">
            <p:ph type="media" sz="quarter" idx="15"/>
          </p:nvPr>
        </p:nvSpPr>
        <p:spPr>
          <a:xfrm>
            <a:off x="685800" y="685800"/>
            <a:ext cx="10820400" cy="5486400"/>
          </a:xfrm>
        </p:spPr>
        <p:txBody>
          <a:bodyPr/>
          <a:lstStyle/>
          <a:p>
            <a:r>
              <a:rPr lang="en-US"/>
              <a:t>Click icon to add media</a:t>
            </a:r>
          </a:p>
        </p:txBody>
      </p:sp>
      <p:sp>
        <p:nvSpPr>
          <p:cNvPr id="49" name="Slide Number Placeholder 48">
            <a:extLst>
              <a:ext uri="{FF2B5EF4-FFF2-40B4-BE49-F238E27FC236}">
                <a16:creationId xmlns:a16="http://schemas.microsoft.com/office/drawing/2014/main" id="{1DD67B47-B522-0CCB-4D0E-962C5C570364}"/>
              </a:ext>
            </a:extLst>
          </p:cNvPr>
          <p:cNvSpPr>
            <a:spLocks noGrp="1"/>
          </p:cNvSpPr>
          <p:nvPr userDrawn="1"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B2643E34-DC33-45ED-8E33-EC0D5991E9A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0" name="Date Placeholder 1">
            <a:extLst>
              <a:ext uri="{FF2B5EF4-FFF2-40B4-BE49-F238E27FC236}">
                <a16:creationId xmlns:a16="http://schemas.microsoft.com/office/drawing/2014/main" id="{D62FDB0A-E2DD-D96A-2521-B47FA2D45CFE}"/>
              </a:ext>
            </a:extLst>
          </p:cNvPr>
          <p:cNvSpPr>
            <a:spLocks noGrp="1"/>
          </p:cNvSpPr>
          <p:nvPr userDrawn="1">
            <p:ph type="dt" sz="half" idx="14"/>
          </p:nvPr>
        </p:nvSpPr>
        <p:spPr>
          <a:xfrm>
            <a:off x="7823200" y="6446521"/>
            <a:ext cx="2755900" cy="13716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algn="r"/>
            <a:r>
              <a:rPr lang="en-US"/>
              <a:t>AllRise.org</a:t>
            </a:r>
            <a:endParaRPr lang="en-US" dirty="0"/>
          </a:p>
        </p:txBody>
      </p:sp>
      <p:sp>
        <p:nvSpPr>
          <p:cNvPr id="51" name="Footer Placeholder 3">
            <a:extLst>
              <a:ext uri="{FF2B5EF4-FFF2-40B4-BE49-F238E27FC236}">
                <a16:creationId xmlns:a16="http://schemas.microsoft.com/office/drawing/2014/main" id="{B80BED18-2A84-C082-0F82-0FB9AFF52A60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>
          <a:xfrm>
            <a:off x="685800" y="6446521"/>
            <a:ext cx="6400800" cy="13716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5182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bout U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A screenshot of a video game&#10;&#10;Description automatically generated with low confidence">
            <a:extLst>
              <a:ext uri="{FF2B5EF4-FFF2-40B4-BE49-F238E27FC236}">
                <a16:creationId xmlns:a16="http://schemas.microsoft.com/office/drawing/2014/main" id="{3EFE3AEB-5EA1-1486-ADC1-6F74A20238F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12900" y="689321"/>
            <a:ext cx="8966200" cy="4336666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01E0725-A54C-49F0-2FA1-529BC4F2D9B3}"/>
              </a:ext>
            </a:extLst>
          </p:cNvPr>
          <p:cNvSpPr/>
          <p:nvPr userDrawn="1"/>
        </p:nvSpPr>
        <p:spPr>
          <a:xfrm>
            <a:off x="1018673" y="3862137"/>
            <a:ext cx="10154653" cy="2887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4C08FF-6A0F-A503-29AA-697C9E1027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5800" y="5448897"/>
            <a:ext cx="2141621" cy="1263315"/>
          </a:xfrm>
        </p:spPr>
        <p:txBody>
          <a:bodyPr anchor="b"/>
          <a:lstStyle>
            <a:lvl1pPr>
              <a:lnSpc>
                <a:spcPct val="60000"/>
              </a:lnSpc>
              <a:defRPr/>
            </a:lvl1pPr>
          </a:lstStyle>
          <a:p>
            <a:r>
              <a:rPr lang="en-US" dirty="0"/>
              <a:t>About Us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5B34CA-EFEA-B80B-D7BD-D768C5CDB7C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454400" y="6446521"/>
            <a:ext cx="5295900" cy="1371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08778-A843-FDD3-5955-33C52D1C6F37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978900" y="6446521"/>
            <a:ext cx="1600200" cy="137160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AllRise.org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458C5F-47B2-D071-2A1A-593F2DC46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3E34-DC33-45ED-8E33-EC0D5991E9A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0E059077-A809-E17E-8D95-B58D24A7BE2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93255" y="6115653"/>
            <a:ext cx="1199176" cy="742347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26B2285-FABC-F6B8-FCD4-F9F80208EC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54400" y="5600700"/>
            <a:ext cx="8051800" cy="98298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59F018B-992C-CAE6-F171-EA1EB1B6E6BC}"/>
              </a:ext>
            </a:extLst>
          </p:cNvPr>
          <p:cNvCxnSpPr/>
          <p:nvPr userDrawn="1"/>
        </p:nvCxnSpPr>
        <p:spPr>
          <a:xfrm>
            <a:off x="685800" y="5372100"/>
            <a:ext cx="10820400" cy="0"/>
          </a:xfrm>
          <a:prstGeom prst="line">
            <a:avLst/>
          </a:prstGeom>
          <a:ln w="9525" cap="flat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90EF9DD-CA31-1821-D956-5DAAC17B9912}"/>
              </a:ext>
            </a:extLst>
          </p:cNvPr>
          <p:cNvCxnSpPr/>
          <p:nvPr userDrawn="1"/>
        </p:nvCxnSpPr>
        <p:spPr>
          <a:xfrm>
            <a:off x="685800" y="4012534"/>
            <a:ext cx="10820400" cy="0"/>
          </a:xfrm>
          <a:prstGeom prst="line">
            <a:avLst/>
          </a:prstGeom>
          <a:ln w="9525" cap="flat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2689642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bout U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C08FF-6A0F-A503-29AA-697C9E1027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5800" y="5448897"/>
            <a:ext cx="2141621" cy="1263315"/>
          </a:xfrm>
        </p:spPr>
        <p:txBody>
          <a:bodyPr anchor="b"/>
          <a:lstStyle>
            <a:lvl1pPr>
              <a:lnSpc>
                <a:spcPct val="60000"/>
              </a:lnSpc>
              <a:defRPr/>
            </a:lvl1pPr>
          </a:lstStyle>
          <a:p>
            <a:r>
              <a:rPr lang="en-US" dirty="0"/>
              <a:t>About Us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5B34CA-EFEA-B80B-D7BD-D768C5CDB7C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454400" y="6446521"/>
            <a:ext cx="5295900" cy="1371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08778-A843-FDD3-5955-33C52D1C6F37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978900" y="6446521"/>
            <a:ext cx="1600200" cy="137160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AllRise.org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458C5F-47B2-D071-2A1A-593F2DC46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3E34-DC33-45ED-8E33-EC0D5991E9A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6C7FB85B-98B1-7B3F-6187-FA62D46062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5800" y="980336"/>
            <a:ext cx="10820400" cy="3417444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0E059077-A809-E17E-8D95-B58D24A7BE2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93255" y="6115653"/>
            <a:ext cx="1199176" cy="742347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26B2285-FABC-F6B8-FCD4-F9F80208EC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54400" y="5600700"/>
            <a:ext cx="8051800" cy="98298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161739D-194B-878A-C07F-40ADF9AFAF3A}"/>
              </a:ext>
            </a:extLst>
          </p:cNvPr>
          <p:cNvCxnSpPr/>
          <p:nvPr userDrawn="1"/>
        </p:nvCxnSpPr>
        <p:spPr>
          <a:xfrm>
            <a:off x="685800" y="5372100"/>
            <a:ext cx="10820400" cy="0"/>
          </a:xfrm>
          <a:prstGeom prst="line">
            <a:avLst/>
          </a:prstGeom>
          <a:ln w="9525" cap="flat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1973762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6CA37-4E08-D4D5-439B-9FDB8AC07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666333"/>
            <a:ext cx="4610100" cy="1431496"/>
          </a:xfrm>
        </p:spPr>
        <p:txBody>
          <a:bodyPr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FF2BAF-6E37-128E-3BEA-603CEEE96F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85800" y="6446521"/>
            <a:ext cx="4610100" cy="137160"/>
          </a:xfrm>
        </p:spPr>
        <p:txBody>
          <a:bodyPr>
            <a:noAutofit/>
          </a:bodyPr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9481A-CCC1-978E-46F4-A16C6B53ADBA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685800" y="1856020"/>
            <a:ext cx="4610100" cy="137160"/>
          </a:xfrm>
        </p:spPr>
        <p:txBody>
          <a:bodyPr>
            <a:noAutofit/>
          </a:bodyPr>
          <a:lstStyle>
            <a:lvl1pPr>
              <a:defRPr b="1" cap="all" spc="100" baseline="0"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8E85DD-C25E-794C-368B-445125978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61897" y="6446521"/>
            <a:ext cx="665408" cy="137160"/>
          </a:xfrm>
        </p:spPr>
        <p:txBody>
          <a:bodyPr/>
          <a:lstStyle/>
          <a:p>
            <a:fld id="{B2643E34-DC33-45ED-8E33-EC0D5991E9A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43D33E6D-19B9-9027-F000-ADC9FCA7DD7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692150" y="700278"/>
            <a:ext cx="1841500" cy="566689"/>
          </a:xfrm>
          <a:prstGeom prst="rect">
            <a:avLst/>
          </a:prstGeom>
        </p:spPr>
      </p:pic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8C7DF2F0-111F-8A6D-0849-B9F7D5A7042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10300" y="685800"/>
            <a:ext cx="5295900" cy="6172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539E533-85A6-CEE8-245F-D307F2ACF49C}"/>
              </a:ext>
            </a:extLst>
          </p:cNvPr>
          <p:cNvCxnSpPr/>
          <p:nvPr userDrawn="1"/>
        </p:nvCxnSpPr>
        <p:spPr>
          <a:xfrm>
            <a:off x="692150" y="5600700"/>
            <a:ext cx="4603750" cy="0"/>
          </a:xfrm>
          <a:prstGeom prst="line">
            <a:avLst/>
          </a:prstGeom>
          <a:ln w="9525" cap="flat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C52293B8-683E-9FAF-F2E2-6FDFDC77BD0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2150" y="4212139"/>
            <a:ext cx="4603750" cy="1159953"/>
          </a:xfrm>
        </p:spPr>
        <p:txBody>
          <a:bodyPr/>
          <a:lstStyle>
            <a:lvl1pPr marL="0" indent="0">
              <a:buNone/>
              <a:defRPr/>
            </a:lvl1pPr>
            <a:lvl2pPr marL="28892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4BF7834C-66BD-EAB6-F4E0-6CAFD7FABEC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92150" y="5841925"/>
            <a:ext cx="4603750" cy="375996"/>
          </a:xfrm>
        </p:spPr>
        <p:txBody>
          <a:bodyPr/>
          <a:lstStyle>
            <a:lvl1pPr marL="0" indent="0">
              <a:buNone/>
              <a:defRPr sz="1600"/>
            </a:lvl1pPr>
            <a:lvl2pPr marL="28892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2665636"/>
      </p:ext>
    </p:extLst>
  </p:cSld>
  <p:clrMapOvr>
    <a:masterClrMapping/>
  </p:clrMapOvr>
  <p:hf sldNum="0" hdr="0"/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DAE61464-B2A7-BA02-0A0B-0EF0180AB9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39132" y="5600700"/>
            <a:ext cx="2031023" cy="125730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EE53D9E5-2C12-65E6-31DE-3F39DEBDDA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5800" y="3966208"/>
            <a:ext cx="4610100" cy="2743201"/>
          </a:xfrm>
        </p:spPr>
        <p:txBody>
          <a:bodyPr anchor="b"/>
          <a:lstStyle>
            <a:lvl1pPr>
              <a:lnSpc>
                <a:spcPct val="60000"/>
              </a:lnSpc>
              <a:defRPr sz="115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Thank</a:t>
            </a:r>
            <a:br>
              <a:rPr lang="en-US" dirty="0"/>
            </a:br>
            <a:r>
              <a:rPr lang="en-US" dirty="0"/>
              <a:t>You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E2985E-24C1-BEDD-9A81-A0F5BE428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3E34-DC33-45ED-8E33-EC0D5991E9A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Date Placeholder 1">
            <a:extLst>
              <a:ext uri="{FF2B5EF4-FFF2-40B4-BE49-F238E27FC236}">
                <a16:creationId xmlns:a16="http://schemas.microsoft.com/office/drawing/2014/main" id="{A4990EA9-B785-331E-ADAC-9D3B1C36A674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7823200" y="6446521"/>
            <a:ext cx="2755900" cy="13716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algn="r"/>
            <a:r>
              <a:rPr lang="en-US"/>
              <a:t>AllRise.org</a:t>
            </a:r>
            <a:endParaRPr lang="en-US" dirty="0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65A673E5-7488-E181-4D6D-A2D11A413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800" y="6446521"/>
            <a:ext cx="6400800" cy="13716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DDC47B8A-2672-B1DF-D748-040744A1C54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10300" y="3966208"/>
            <a:ext cx="5295900" cy="906581"/>
          </a:xfrm>
        </p:spPr>
        <p:txBody>
          <a:bodyPr anchor="b"/>
          <a:lstStyle>
            <a:lvl1pPr marL="0" indent="0">
              <a:buNone/>
              <a:defRPr/>
            </a:lvl1pPr>
            <a:lvl2pPr marL="288925" indent="0">
              <a:buNone/>
              <a:defRPr/>
            </a:lvl2pPr>
          </a:lstStyle>
          <a:p>
            <a:pPr lvl="0"/>
            <a:r>
              <a:rPr lang="en-US" dirty="0"/>
              <a:t>Full Name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57E7A2C-FFBE-6E65-85DB-4DCA7CBA68C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10300" y="5021981"/>
            <a:ext cx="5295900" cy="578719"/>
          </a:xfrm>
        </p:spPr>
        <p:txBody>
          <a:bodyPr anchor="t"/>
          <a:lstStyle>
            <a:lvl1pPr marL="0" indent="0">
              <a:buNone/>
              <a:defRPr sz="2000" b="0" cap="all" spc="100" baseline="0">
                <a:latin typeface="+mj-lt"/>
              </a:defRPr>
            </a:lvl1pPr>
            <a:lvl2pPr marL="288925" indent="0">
              <a:buNone/>
              <a:defRPr/>
            </a:lvl2pPr>
          </a:lstStyle>
          <a:p>
            <a:pPr lvl="0"/>
            <a:r>
              <a:rPr lang="en-US" dirty="0"/>
              <a:t>Job title, </a:t>
            </a:r>
            <a:r>
              <a:rPr lang="en-US" dirty="0" err="1"/>
              <a:t>allRise</a:t>
            </a:r>
            <a:endParaRPr lang="en-US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B50F7541-3080-BDAA-B4BF-32B9AE392B8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10300" y="5749892"/>
            <a:ext cx="5295900" cy="570901"/>
          </a:xfrm>
        </p:spPr>
        <p:txBody>
          <a:bodyPr anchor="t"/>
          <a:lstStyle>
            <a:lvl1pPr marL="0" indent="0">
              <a:buNone/>
              <a:defRPr sz="1600"/>
            </a:lvl1pPr>
            <a:lvl2pPr marL="288925" indent="0">
              <a:buNone/>
              <a:defRPr/>
            </a:lvl2pPr>
          </a:lstStyle>
          <a:p>
            <a:pPr lvl="0"/>
            <a:r>
              <a:rPr lang="en-US" dirty="0"/>
              <a:t>Name@AllRise.org</a:t>
            </a:r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B0B2E5E3-0242-245D-6399-F370042B823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85800" y="685800"/>
            <a:ext cx="1841500" cy="566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1330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of Layout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1D0389B-2D1F-4848-A9BB-0548CDA2FD8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74320" rtlCol="0" anchor="ctr"/>
          <a:lstStyle/>
          <a:p>
            <a:pPr algn="ctr">
              <a:lnSpc>
                <a:spcPct val="80000"/>
              </a:lnSpc>
            </a:pPr>
            <a:r>
              <a:rPr lang="en-US" sz="11500" cap="all" baseline="0" dirty="0">
                <a:solidFill>
                  <a:srgbClr val="FFFFFF"/>
                </a:solidFill>
              </a:rPr>
              <a:t>Do not use layouts past this point</a:t>
            </a:r>
          </a:p>
        </p:txBody>
      </p:sp>
    </p:spTree>
    <p:extLst>
      <p:ext uri="{BB962C8B-B14F-4D97-AF65-F5344CB8AC3E}">
        <p14:creationId xmlns:p14="http://schemas.microsoft.com/office/powerpoint/2010/main" val="40434177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>
            <a:extLst>
              <a:ext uri="{FF2B5EF4-FFF2-40B4-BE49-F238E27FC236}">
                <a16:creationId xmlns:a16="http://schemas.microsoft.com/office/drawing/2014/main" id="{9C8AE4A5-2167-1DA1-C32F-DCE5E3C859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5799" y="5600700"/>
            <a:ext cx="2031023" cy="12573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03FD352-4A3C-497F-9D08-51185188F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035870"/>
            <a:ext cx="10820400" cy="2743201"/>
          </a:xfrm>
        </p:spPr>
        <p:txBody>
          <a:bodyPr anchor="b"/>
          <a:lstStyle>
            <a:lvl1pPr>
              <a:defRPr sz="115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442782-C12F-41FC-B1C9-9F1C9D183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685801"/>
            <a:ext cx="10820400" cy="10541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D73739-D2F8-370A-2495-228CBC665A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23200" y="6446521"/>
            <a:ext cx="2755900" cy="137160"/>
          </a:xfrm>
        </p:spPr>
        <p:txBody>
          <a:bodyPr/>
          <a:lstStyle>
            <a:lvl1pPr algn="r"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AllRise.org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E41E29-651E-F584-4F17-FC12BF348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54400" y="6446521"/>
            <a:ext cx="3723640" cy="13716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BD2735-65FB-F3F4-F481-1E510BC51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B2643E34-DC33-45ED-8E33-EC0D5991E9A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7717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31A9E450-3037-05B9-7572-9274F9DC24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56302" y="2502568"/>
            <a:ext cx="7035698" cy="4355433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4418CA-82D1-4D77-BF0D-0416BC54B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AllRise.org</a:t>
            </a:r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921A5836-40BC-4565-9B91-02610BB2D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CBD6848A-A4A5-4326-A71B-8EF2FF7C4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3E34-DC33-45ED-8E33-EC0D5991E9A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FA20EAA-86AC-4480-9CAA-88657F3D94E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1971676"/>
            <a:ext cx="10820400" cy="36290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087A5D98-A155-4A2C-A9E2-FF413A52C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B5CAB47-951F-BC1F-34D6-49B53D5309FA}"/>
              </a:ext>
            </a:extLst>
          </p:cNvPr>
          <p:cNvSpPr/>
          <p:nvPr userDrawn="1"/>
        </p:nvSpPr>
        <p:spPr>
          <a:xfrm>
            <a:off x="0" y="0"/>
            <a:ext cx="12192000" cy="10972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>
              <a:lnSpc>
                <a:spcPct val="120000"/>
              </a:lnSpc>
            </a:pPr>
            <a:endParaRPr lang="en-US" sz="16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A873513-5EBF-B432-23A9-692CF6E4C995}"/>
              </a:ext>
            </a:extLst>
          </p:cNvPr>
          <p:cNvCxnSpPr/>
          <p:nvPr userDrawn="1"/>
        </p:nvCxnSpPr>
        <p:spPr>
          <a:xfrm>
            <a:off x="685800" y="6172200"/>
            <a:ext cx="10820400" cy="0"/>
          </a:xfrm>
          <a:prstGeom prst="line">
            <a:avLst/>
          </a:prstGeom>
          <a:ln w="9525" cap="flat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4245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020FA-0DC6-F855-9210-694B10653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798"/>
            <a:ext cx="8978900" cy="10572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097648-63A4-1B89-AF4F-E4A4DD7D0A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597949-2E05-8D4B-9B68-AF839752657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AllRise.org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0939AB-8A37-B1A2-B7B4-A8EABDA86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3E34-DC33-45ED-8E33-EC0D5991E9A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F5057C0C-0F5B-E652-178A-3EA1CEA0E49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93301" y="-1"/>
            <a:ext cx="2298700" cy="1423005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E841FC4-50C9-DAD5-8276-7B9C38089B8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1971676"/>
            <a:ext cx="10820400" cy="362902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7376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>
            <a:extLst>
              <a:ext uri="{FF2B5EF4-FFF2-40B4-BE49-F238E27FC236}">
                <a16:creationId xmlns:a16="http://schemas.microsoft.com/office/drawing/2014/main" id="{15D367A9-09BA-5C2D-DCA9-5B95F84D38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56302" y="2502568"/>
            <a:ext cx="7035698" cy="4355433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87C1AB0-F35E-D11F-11FA-A73A7C281543}"/>
              </a:ext>
            </a:extLst>
          </p:cNvPr>
          <p:cNvCxnSpPr/>
          <p:nvPr userDrawn="1"/>
        </p:nvCxnSpPr>
        <p:spPr>
          <a:xfrm>
            <a:off x="685800" y="6172200"/>
            <a:ext cx="10820400" cy="0"/>
          </a:xfrm>
          <a:prstGeom prst="line">
            <a:avLst/>
          </a:prstGeom>
          <a:ln w="9525" cap="flat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7E0A99-1A28-4D24-A585-99C2E027D9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71675"/>
            <a:ext cx="4375150" cy="3629025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0E6115-4384-41EE-B6B2-940A464999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0300" y="1971675"/>
            <a:ext cx="4375150" cy="3629025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FEA81D9C-1714-41EC-AB5C-54E1320D3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AllRise.org</a:t>
            </a:r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8C60D4-B5E0-4E33-9DD7-8166677DE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F9FE130B-2CDC-422E-A384-1923087EC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3E34-DC33-45ED-8E33-EC0D5991E9A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A65B2DC3-BD62-4AA0-806F-9A3DC1439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94A41C8-A0CF-A688-BF1A-1E15453F8817}"/>
              </a:ext>
            </a:extLst>
          </p:cNvPr>
          <p:cNvSpPr/>
          <p:nvPr userDrawn="1"/>
        </p:nvSpPr>
        <p:spPr>
          <a:xfrm>
            <a:off x="0" y="0"/>
            <a:ext cx="12192000" cy="10972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>
              <a:lnSpc>
                <a:spcPct val="120000"/>
              </a:lnSpc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280088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88A63414-2FA4-01FB-EB61-B9E64F2E2A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93301" y="-1"/>
            <a:ext cx="2298700" cy="142300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DDF4347-485D-ADB5-2FE9-A45D84FAF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798"/>
            <a:ext cx="8978900" cy="10572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F084CF-6065-77CE-6A2E-6417FF0B74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3C6446-9FF9-3EFF-4DDF-7C7A7739468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AllRise.org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88FC5E-0E2B-D7AE-5027-E404BBD34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3E34-DC33-45ED-8E33-EC0D5991E9A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83DE7E5-37AE-1F20-834A-C8ABC31B51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1968500"/>
            <a:ext cx="4381500" cy="3632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616DE79-B7AF-5B17-2EE0-E5FE484757D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10300" y="1968500"/>
            <a:ext cx="4381500" cy="3632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2056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>
            <a:extLst>
              <a:ext uri="{FF2B5EF4-FFF2-40B4-BE49-F238E27FC236}">
                <a16:creationId xmlns:a16="http://schemas.microsoft.com/office/drawing/2014/main" id="{3A3F77BF-9B4F-B625-70A1-797DED6FCD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56302" y="2502568"/>
            <a:ext cx="7035698" cy="4355433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B4E3E59-DD1C-8DC4-6CC2-A775CB6E481E}"/>
              </a:ext>
            </a:extLst>
          </p:cNvPr>
          <p:cNvCxnSpPr/>
          <p:nvPr userDrawn="1"/>
        </p:nvCxnSpPr>
        <p:spPr>
          <a:xfrm>
            <a:off x="685800" y="6172200"/>
            <a:ext cx="10820400" cy="0"/>
          </a:xfrm>
          <a:prstGeom prst="line">
            <a:avLst/>
          </a:prstGeom>
          <a:ln w="9525" cap="flat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C1079574-29EF-C66A-4D70-32429010D015}"/>
              </a:ext>
            </a:extLst>
          </p:cNvPr>
          <p:cNvSpPr/>
          <p:nvPr userDrawn="1"/>
        </p:nvSpPr>
        <p:spPr>
          <a:xfrm>
            <a:off x="0" y="0"/>
            <a:ext cx="12192000" cy="10972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>
              <a:lnSpc>
                <a:spcPct val="120000"/>
              </a:lnSpc>
            </a:pPr>
            <a:endParaRPr lang="en-US" sz="1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5D001E-6990-4A54-9749-8798CBF8F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1971676"/>
            <a:ext cx="4375150" cy="528334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000" b="0" cap="all" spc="5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A2B7C-25FA-4228-B579-2AC9437118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0" y="2728611"/>
            <a:ext cx="4375150" cy="28720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06274A-45BF-4129-B635-25169CE4E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0300" y="1971676"/>
            <a:ext cx="4375150" cy="528334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000" b="0" cap="all" spc="5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09BA14-6B93-4981-9F9D-DBDD729C62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0300" y="2728611"/>
            <a:ext cx="4375150" cy="28720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3636244A-819A-4EAE-94D5-6CA165E69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AllRise.org</a:t>
            </a:r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6857DF7F-3B65-4F1F-928D-593C4CE4A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41F10C45-6D8F-467D-B8EA-87750CB8F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wrap="none"/>
          <a:lstStyle/>
          <a:p>
            <a:fld id="{B2643E34-DC33-45ED-8E33-EC0D5991E9A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FE6DE758-0463-4F93-89C5-61F608D7A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9385440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extLst>
              <a:ext uri="{FF2B5EF4-FFF2-40B4-BE49-F238E27FC236}">
                <a16:creationId xmlns:a16="http://schemas.microsoft.com/office/drawing/2014/main" id="{B97EC57A-325E-4FE4-B92D-546062DAE0C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56302" y="2502568"/>
            <a:ext cx="7035698" cy="4355433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1B63869-64DD-FB86-2BA8-F2FDA6C49263}"/>
              </a:ext>
            </a:extLst>
          </p:cNvPr>
          <p:cNvCxnSpPr/>
          <p:nvPr userDrawn="1"/>
        </p:nvCxnSpPr>
        <p:spPr>
          <a:xfrm>
            <a:off x="685800" y="6172200"/>
            <a:ext cx="10820400" cy="0"/>
          </a:xfrm>
          <a:prstGeom prst="line">
            <a:avLst/>
          </a:prstGeom>
          <a:ln w="9525" cap="flat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F6B6E0-7C6E-4B17-A633-3073EAE2F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AllRise.org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D9042D-6A38-4BB0-9C68-8B691AEB3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C00F53-14B3-42D2-97CB-017D015B0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3E34-DC33-45ED-8E33-EC0D5991E9A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475270-F0A7-41DD-AB7A-83D81B515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6B7EE7A-844A-660F-266B-82EBE72432BB}"/>
              </a:ext>
            </a:extLst>
          </p:cNvPr>
          <p:cNvSpPr/>
          <p:nvPr userDrawn="1"/>
        </p:nvSpPr>
        <p:spPr>
          <a:xfrm>
            <a:off x="0" y="0"/>
            <a:ext cx="12192000" cy="10972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>
              <a:lnSpc>
                <a:spcPct val="120000"/>
              </a:lnSpc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913943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9BDFA8-3817-4733-A7E6-C391835FC2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1971675"/>
            <a:ext cx="10820400" cy="363558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E8890C-677F-4C91-82E6-627D8C881C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5800" y="5806441"/>
            <a:ext cx="10820400" cy="13716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8FBA51-83A7-418F-9111-FF640E9D1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798"/>
            <a:ext cx="10820400" cy="1057277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7AF948-68C6-4080-96A4-341B3E7265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06550" y="6446521"/>
            <a:ext cx="2755900" cy="13716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AllRise.org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351C1-F417-4576-B405-26A2525BAB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40792" y="6446521"/>
            <a:ext cx="665408" cy="1371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2643E34-DC33-45ED-8E33-EC0D5991E9A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C2DB199-D828-F835-CA4F-4D0C262056D1}"/>
              </a:ext>
            </a:extLst>
          </p:cNvPr>
          <p:cNvCxnSpPr/>
          <p:nvPr userDrawn="1"/>
        </p:nvCxnSpPr>
        <p:spPr>
          <a:xfrm>
            <a:off x="685800" y="6172200"/>
            <a:ext cx="10820400" cy="0"/>
          </a:xfrm>
          <a:prstGeom prst="line">
            <a:avLst/>
          </a:prstGeom>
          <a:ln w="9525" cap="flat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Graphic 10">
            <a:extLst>
              <a:ext uri="{FF2B5EF4-FFF2-40B4-BE49-F238E27FC236}">
                <a16:creationId xmlns:a16="http://schemas.microsoft.com/office/drawing/2014/main" id="{420754EE-6870-8826-23DC-E265192B921C}"/>
              </a:ext>
            </a:extLst>
          </p:cNvPr>
          <p:cNvPicPr>
            <a:picLocks noChangeAspect="1"/>
          </p:cNvPicPr>
          <p:nvPr userDrawn="1"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613929" y="6430816"/>
            <a:ext cx="547779" cy="168569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8EC9966-B7D1-FB40-EE9B-029273D357B6}"/>
              </a:ext>
            </a:extLst>
          </p:cNvPr>
          <p:cNvCxnSpPr/>
          <p:nvPr userDrawn="1"/>
        </p:nvCxnSpPr>
        <p:spPr>
          <a:xfrm>
            <a:off x="1377950" y="6371381"/>
            <a:ext cx="0" cy="287440"/>
          </a:xfrm>
          <a:prstGeom prst="line">
            <a:avLst/>
          </a:prstGeom>
          <a:ln w="9525" cap="flat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9333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51" r:id="rId3"/>
    <p:sldLayoutId id="2147483650" r:id="rId4"/>
    <p:sldLayoutId id="2147483665" r:id="rId5"/>
    <p:sldLayoutId id="2147483652" r:id="rId6"/>
    <p:sldLayoutId id="2147483666" r:id="rId7"/>
    <p:sldLayoutId id="2147483653" r:id="rId8"/>
    <p:sldLayoutId id="2147483654" r:id="rId9"/>
    <p:sldLayoutId id="2147483667" r:id="rId10"/>
    <p:sldLayoutId id="2147483655" r:id="rId11"/>
    <p:sldLayoutId id="2147483656" r:id="rId12"/>
    <p:sldLayoutId id="2147483657" r:id="rId13"/>
    <p:sldLayoutId id="2147483673" r:id="rId14"/>
    <p:sldLayoutId id="2147483663" r:id="rId15"/>
    <p:sldLayoutId id="2147483669" r:id="rId16"/>
    <p:sldLayoutId id="2147483668" r:id="rId17"/>
    <p:sldLayoutId id="2147483672" r:id="rId18"/>
    <p:sldLayoutId id="2147483671" r:id="rId19"/>
    <p:sldLayoutId id="2147483670" r:id="rId20"/>
    <p:sldLayoutId id="2147483658" r:id="rId21"/>
  </p:sldLayoutIdLst>
  <p:hf hdr="0" ftr="0"/>
  <p:txStyles>
    <p:titleStyle>
      <a:lvl1pPr algn="l" defTabSz="914400" rtl="0" eaLnBrk="1" latinLnBrk="0" hangingPunct="1">
        <a:lnSpc>
          <a:spcPct val="75000"/>
        </a:lnSpc>
        <a:spcBef>
          <a:spcPct val="0"/>
        </a:spcBef>
        <a:buNone/>
        <a:defRPr sz="5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7013" indent="-227013" algn="l" defTabSz="914400" rtl="0" eaLnBrk="1" latinLnBrk="0" hangingPunct="1">
        <a:lnSpc>
          <a:spcPct val="100000"/>
        </a:lnSpc>
        <a:spcBef>
          <a:spcPts val="1200"/>
        </a:spcBef>
        <a:buClr>
          <a:schemeClr val="tx2"/>
        </a:buClr>
        <a:buFont typeface="Cambria" panose="02040503050406030204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17525" indent="-228600" algn="l" defTabSz="914400" rtl="0" eaLnBrk="1" latinLnBrk="0" hangingPunct="1">
        <a:lnSpc>
          <a:spcPct val="100000"/>
        </a:lnSpc>
        <a:spcBef>
          <a:spcPts val="600"/>
        </a:spcBef>
        <a:buClr>
          <a:schemeClr val="tx2"/>
        </a:buClr>
        <a:buFont typeface="Cambria" panose="02040503050406030204" pitchFamily="18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6450" indent="-228600" algn="l" defTabSz="914400" rtl="0" eaLnBrk="1" latinLnBrk="0" hangingPunct="1">
        <a:lnSpc>
          <a:spcPct val="100000"/>
        </a:lnSpc>
        <a:spcBef>
          <a:spcPts val="600"/>
        </a:spcBef>
        <a:buClr>
          <a:schemeClr val="tx2"/>
        </a:buClr>
        <a:buFont typeface="Cambria" panose="02040503050406030204" pitchFamily="18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35050" indent="-180975" algn="l" defTabSz="914400" rtl="0" eaLnBrk="1" latinLnBrk="0" hangingPunct="1">
        <a:lnSpc>
          <a:spcPct val="100000"/>
        </a:lnSpc>
        <a:spcBef>
          <a:spcPts val="600"/>
        </a:spcBef>
        <a:buClr>
          <a:schemeClr val="tx2"/>
        </a:buClr>
        <a:buFont typeface="Cambria" panose="02040503050406030204" pitchFamily="18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63650" indent="-180975" algn="l" defTabSz="914400" rtl="0" eaLnBrk="1" latinLnBrk="0" hangingPunct="1">
        <a:lnSpc>
          <a:spcPct val="100000"/>
        </a:lnSpc>
        <a:spcBef>
          <a:spcPts val="600"/>
        </a:spcBef>
        <a:buClr>
          <a:schemeClr val="tx2"/>
        </a:buClr>
        <a:buFont typeface="Cambria" panose="02040503050406030204" pitchFamily="18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Cambria" panose="02040503050406030204" pitchFamily="18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Cambria" panose="02040503050406030204" pitchFamily="18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Cambria" panose="02040503050406030204" pitchFamily="18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Cambria" panose="02040503050406030204" pitchFamily="18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userDrawn="1">
          <p15:clr>
            <a:srgbClr val="F26B43"/>
          </p15:clr>
        </p15:guide>
        <p15:guide id="2" pos="7680" userDrawn="1">
          <p15:clr>
            <a:srgbClr val="F26B43"/>
          </p15:clr>
        </p15:guide>
        <p15:guide id="3" pos="432" userDrawn="1">
          <p15:clr>
            <a:srgbClr val="F26B43"/>
          </p15:clr>
        </p15:guide>
        <p15:guide id="4" pos="872" userDrawn="1">
          <p15:clr>
            <a:srgbClr val="A4A3A4"/>
          </p15:clr>
        </p15:guide>
        <p15:guide id="5" pos="1016" userDrawn="1">
          <p15:clr>
            <a:srgbClr val="A4A3A4"/>
          </p15:clr>
        </p15:guide>
        <p15:guide id="6" pos="1448" userDrawn="1">
          <p15:clr>
            <a:srgbClr val="A4A3A4"/>
          </p15:clr>
        </p15:guide>
        <p15:guide id="7" pos="1592" userDrawn="1">
          <p15:clr>
            <a:srgbClr val="A4A3A4"/>
          </p15:clr>
        </p15:guide>
        <p15:guide id="8" pos="2032" userDrawn="1">
          <p15:clr>
            <a:srgbClr val="5ACBF0"/>
          </p15:clr>
        </p15:guide>
        <p15:guide id="9" pos="2176" userDrawn="1">
          <p15:clr>
            <a:srgbClr val="5ACBF0"/>
          </p15:clr>
        </p15:guide>
        <p15:guide id="10" pos="2608" userDrawn="1">
          <p15:clr>
            <a:srgbClr val="F26B43"/>
          </p15:clr>
        </p15:guide>
        <p15:guide id="11" pos="2752" userDrawn="1">
          <p15:clr>
            <a:srgbClr val="F26B43"/>
          </p15:clr>
        </p15:guide>
        <p15:guide id="12" pos="3192" userDrawn="1">
          <p15:clr>
            <a:srgbClr val="A4A3A4"/>
          </p15:clr>
        </p15:guide>
        <p15:guide id="13" pos="3336" userDrawn="1">
          <p15:clr>
            <a:srgbClr val="A4A3A4"/>
          </p15:clr>
        </p15:guide>
        <p15:guide id="14" pos="3768" userDrawn="1">
          <p15:clr>
            <a:srgbClr val="5ACBF0"/>
          </p15:clr>
        </p15:guide>
        <p15:guide id="15" pos="3912" userDrawn="1">
          <p15:clr>
            <a:srgbClr val="5ACBF0"/>
          </p15:clr>
        </p15:guide>
        <p15:guide id="16" pos="4352" userDrawn="1">
          <p15:clr>
            <a:srgbClr val="A4A3A4"/>
          </p15:clr>
        </p15:guide>
        <p15:guide id="17" pos="4496" userDrawn="1">
          <p15:clr>
            <a:srgbClr val="A4A3A4"/>
          </p15:clr>
        </p15:guide>
        <p15:guide id="18" pos="4928" userDrawn="1">
          <p15:clr>
            <a:srgbClr val="F26B43"/>
          </p15:clr>
        </p15:guide>
        <p15:guide id="19" pos="5072" userDrawn="1">
          <p15:clr>
            <a:srgbClr val="F26B43"/>
          </p15:clr>
        </p15:guide>
        <p15:guide id="20" pos="5512" userDrawn="1">
          <p15:clr>
            <a:srgbClr val="5ACBF0"/>
          </p15:clr>
        </p15:guide>
        <p15:guide id="21" pos="5656" userDrawn="1">
          <p15:clr>
            <a:srgbClr val="5ACBF0"/>
          </p15:clr>
        </p15:guide>
        <p15:guide id="22" pos="6088" userDrawn="1">
          <p15:clr>
            <a:srgbClr val="A4A3A4"/>
          </p15:clr>
        </p15:guide>
        <p15:guide id="23" pos="6232" userDrawn="1">
          <p15:clr>
            <a:srgbClr val="A4A3A4"/>
          </p15:clr>
        </p15:guide>
        <p15:guide id="24" pos="6672" userDrawn="1">
          <p15:clr>
            <a:srgbClr val="A4A3A4"/>
          </p15:clr>
        </p15:guide>
        <p15:guide id="25" pos="6816" userDrawn="1">
          <p15:clr>
            <a:srgbClr val="A4A3A4"/>
          </p15:clr>
        </p15:guide>
        <p15:guide id="26" pos="7248" userDrawn="1">
          <p15:clr>
            <a:srgbClr val="F26B43"/>
          </p15:clr>
        </p15:guide>
        <p15:guide id="27" orient="horz" userDrawn="1">
          <p15:clr>
            <a:srgbClr val="F26B43"/>
          </p15:clr>
        </p15:guide>
        <p15:guide id="28" orient="horz" pos="4320" userDrawn="1">
          <p15:clr>
            <a:srgbClr val="F26B43"/>
          </p15:clr>
        </p15:guide>
        <p15:guide id="29" orient="horz" pos="432" userDrawn="1">
          <p15:clr>
            <a:srgbClr val="F26B43"/>
          </p15:clr>
        </p15:guide>
        <p15:guide id="30" orient="horz" pos="1096" userDrawn="1">
          <p15:clr>
            <a:srgbClr val="5ACBF0"/>
          </p15:clr>
        </p15:guide>
        <p15:guide id="31" orient="horz" pos="1240" userDrawn="1">
          <p15:clr>
            <a:srgbClr val="5ACBF0"/>
          </p15:clr>
        </p15:guide>
        <p15:guide id="32" orient="horz" pos="1912" userDrawn="1">
          <p15:clr>
            <a:srgbClr val="5ACBF0"/>
          </p15:clr>
        </p15:guide>
        <p15:guide id="33" orient="horz" pos="2056" userDrawn="1">
          <p15:clr>
            <a:srgbClr val="5ACBF0"/>
          </p15:clr>
        </p15:guide>
        <p15:guide id="34" orient="horz" pos="2720" userDrawn="1">
          <p15:clr>
            <a:srgbClr val="5ACBF0"/>
          </p15:clr>
        </p15:guide>
        <p15:guide id="35" orient="horz" pos="2864" userDrawn="1">
          <p15:clr>
            <a:srgbClr val="5ACBF0"/>
          </p15:clr>
        </p15:guide>
        <p15:guide id="36" orient="horz" pos="352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llrise.org/publications/standards/" TargetMode="Externa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73D44-C84B-4341-AFC9-2E3561F19C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Adult Treatment Court  Best Practice Standards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1A2313-35F8-491D-8472-C6388C13CF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Second edition, 2024</a:t>
            </a:r>
          </a:p>
          <a:p>
            <a:r>
              <a:rPr lang="en-US" sz="1600" dirty="0"/>
              <a:t>Douglas B. Marlowe, J.D., Ph.D., Senior Scientific Consultant for All Rise</a:t>
            </a:r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3C8B2FB-EF52-9DB5-4B49-6C33672D2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200" dirty="0"/>
              <a:t>© All Rise, 2024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043FCC1F-65D1-0BDF-9A75-ED2BD1B4EA7A}"/>
              </a:ext>
            </a:extLst>
          </p:cNvPr>
          <p:cNvGrpSpPr/>
          <p:nvPr/>
        </p:nvGrpSpPr>
        <p:grpSpPr>
          <a:xfrm>
            <a:off x="8294089" y="770539"/>
            <a:ext cx="3816301" cy="3299211"/>
            <a:chOff x="7628089" y="179895"/>
            <a:chExt cx="5213659" cy="4580819"/>
          </a:xfrm>
        </p:grpSpPr>
        <p:pic>
          <p:nvPicPr>
            <p:cNvPr id="6" name="Picture 2">
              <a:extLst>
                <a:ext uri="{FF2B5EF4-FFF2-40B4-BE49-F238E27FC236}">
                  <a16:creationId xmlns:a16="http://schemas.microsoft.com/office/drawing/2014/main" id="{B336E261-BACD-433D-9E9E-ED8B9F06608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4441" y="179895"/>
              <a:ext cx="4227136" cy="42271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6F25E05-59B2-0DE6-12E7-AE9397E5DF1A}"/>
                </a:ext>
              </a:extLst>
            </p:cNvPr>
            <p:cNvSpPr txBox="1"/>
            <p:nvPr/>
          </p:nvSpPr>
          <p:spPr>
            <a:xfrm>
              <a:off x="7628089" y="4034245"/>
              <a:ext cx="5213659" cy="7264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https://allrise.org/publications/standards/</a:t>
              </a:r>
              <a:endPara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endPara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127563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21AD7-AC6F-464C-8F33-1A236EE8B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035870"/>
            <a:ext cx="11068050" cy="2743201"/>
          </a:xfrm>
        </p:spPr>
        <p:txBody>
          <a:bodyPr/>
          <a:lstStyle/>
          <a:p>
            <a:r>
              <a:rPr lang="en-US" sz="10000" dirty="0"/>
              <a:t>The Judge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D1AEDB-45C8-42E5-AA0E-1189898ABF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Indispensable leader among equals . . .</a:t>
            </a:r>
          </a:p>
        </p:txBody>
      </p:sp>
    </p:spTree>
    <p:extLst>
      <p:ext uri="{BB962C8B-B14F-4D97-AF65-F5344CB8AC3E}">
        <p14:creationId xmlns:p14="http://schemas.microsoft.com/office/powerpoint/2010/main" val="40140159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7E4ECB5-315A-44F0-A961-B30AB1093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19550"/>
            <a:ext cx="8978900" cy="1057277"/>
          </a:xfrm>
        </p:spPr>
        <p:txBody>
          <a:bodyPr/>
          <a:lstStyle/>
          <a:p>
            <a:r>
              <a:rPr lang="en-US" dirty="0"/>
              <a:t>III. Roles and Responsibilities</a:t>
            </a:r>
            <a:br>
              <a:rPr lang="en-US" dirty="0"/>
            </a:br>
            <a:r>
              <a:rPr lang="en-US" dirty="0"/>
              <a:t>     of the Judge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A2610B-686A-4421-79EE-D1924EBA8CC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AllRise.org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C58F45-3354-ADA6-2015-A3C193A5C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3E34-DC33-45ED-8E33-EC0D5991E9A4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F44D4AD-BE72-4D8F-8537-8F51D82700E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1874977"/>
            <a:ext cx="11044382" cy="514280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Judicial Education</a:t>
            </a:r>
            <a:r>
              <a:rPr lang="en-US" sz="2100" dirty="0"/>
              <a:t> 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Sufficient to understand technical information provided by other team members</a:t>
            </a:r>
          </a:p>
          <a:p>
            <a:pPr marL="514350" indent="-514350">
              <a:spcBef>
                <a:spcPts val="1800"/>
              </a:spcBef>
              <a:buFont typeface="+mj-lt"/>
              <a:buAutoNum type="alphaUcPeriod"/>
            </a:pPr>
            <a:r>
              <a:rPr lang="en-US" dirty="0"/>
              <a:t>Judicial Term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&gt; 2 years with consistent docket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Orientation for substitute or replacement judge</a:t>
            </a:r>
          </a:p>
          <a:p>
            <a:pPr marL="514350" indent="-514350">
              <a:spcBef>
                <a:spcPts val="1800"/>
              </a:spcBef>
              <a:buFont typeface="+mj-lt"/>
              <a:buAutoNum type="alphaUcPeriod"/>
            </a:pPr>
            <a:r>
              <a:rPr lang="en-US" dirty="0" err="1"/>
              <a:t>Precourt</a:t>
            </a:r>
            <a:r>
              <a:rPr lang="en-US" dirty="0"/>
              <a:t> Staff Meetings</a:t>
            </a:r>
          </a:p>
          <a:p>
            <a:pPr marL="804862" lvl="1" indent="-514350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2100" dirty="0"/>
              <a:t>Routine participation</a:t>
            </a:r>
          </a:p>
          <a:p>
            <a:pPr marL="804862" lvl="1" indent="-514350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2100" dirty="0"/>
              <a:t>Ensure all team members contribute and are heard</a:t>
            </a:r>
          </a:p>
          <a:p>
            <a:pPr marL="804862" lvl="1" indent="-514350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2100" dirty="0"/>
              <a:t>Know what issues are resolved or contested, and prepare to intervene in court</a:t>
            </a:r>
          </a:p>
          <a:p>
            <a:pPr marL="290512" lvl="1" indent="0">
              <a:spcBef>
                <a:spcPts val="1000"/>
              </a:spcBef>
              <a:buNone/>
            </a:pPr>
            <a:endParaRPr lang="en-US" sz="21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18F9A7B-8710-2962-5970-A1857BB1A12D}"/>
              </a:ext>
            </a:extLst>
          </p:cNvPr>
          <p:cNvCxnSpPr>
            <a:cxnSpLocks/>
          </p:cNvCxnSpPr>
          <p:nvPr/>
        </p:nvCxnSpPr>
        <p:spPr>
          <a:xfrm>
            <a:off x="685800" y="1814801"/>
            <a:ext cx="8978900" cy="0"/>
          </a:xfrm>
          <a:prstGeom prst="line">
            <a:avLst/>
          </a:prstGeom>
          <a:ln w="38100" cap="flat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18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7E4ECB5-315A-44F0-A961-B30AB1093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19550"/>
            <a:ext cx="8978900" cy="1057277"/>
          </a:xfrm>
        </p:spPr>
        <p:txBody>
          <a:bodyPr/>
          <a:lstStyle/>
          <a:p>
            <a:r>
              <a:rPr lang="en-US" dirty="0"/>
              <a:t>III. Roles and Responsibilities</a:t>
            </a:r>
            <a:br>
              <a:rPr lang="en-US" dirty="0"/>
            </a:br>
            <a:r>
              <a:rPr lang="en-US" dirty="0"/>
              <a:t>     of the Judge (cont.)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A2610B-686A-4421-79EE-D1924EBA8CC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AllRise.org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C58F45-3354-ADA6-2015-A3C193A5C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3E34-DC33-45ED-8E33-EC0D5991E9A4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F44D4AD-BE72-4D8F-8537-8F51D82700E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1930393"/>
            <a:ext cx="11044382" cy="514280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 startAt="4"/>
            </a:pPr>
            <a:r>
              <a:rPr lang="en-US" dirty="0"/>
              <a:t>Court Status Hearings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(additional benchmarks and doubling down)</a:t>
            </a:r>
            <a:endParaRPr lang="en-US" sz="2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≥ every 2 weeks until </a:t>
            </a:r>
            <a:r>
              <a:rPr lang="en-US" sz="2100" i="1" dirty="0"/>
              <a:t>psychosocially stable </a:t>
            </a:r>
            <a:r>
              <a:rPr lang="en-US" sz="2100" dirty="0"/>
              <a:t>(Phase 2), then ≥ monthly until last phase 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dirty="0"/>
              <a:t>Weekly until psychosocially stable for those with very high treatment and social service needs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dirty="0"/>
              <a:t>Develop working alliance </a:t>
            </a:r>
            <a:r>
              <a:rPr lang="en-US" u="sng" dirty="0"/>
              <a:t>and</a:t>
            </a:r>
            <a:r>
              <a:rPr lang="en-US" dirty="0"/>
              <a:t> ensure accountability </a:t>
            </a:r>
            <a:r>
              <a:rPr lang="en-US" dirty="0">
                <a:cs typeface="Arial" panose="020B0604020202020204" pitchFamily="34" charset="0"/>
              </a:rPr>
              <a:t>—</a:t>
            </a:r>
            <a:r>
              <a:rPr lang="en-US" dirty="0"/>
              <a:t> procedural fairness, trauma-informed practices, therapeutic motive, and optimism (recency effect)</a:t>
            </a:r>
          </a:p>
          <a:p>
            <a:pPr marL="514350" indent="-514350">
              <a:buFont typeface="+mj-lt"/>
              <a:buAutoNum type="alphaUcPeriod" startAt="4"/>
            </a:pPr>
            <a:r>
              <a:rPr lang="en-US" dirty="0"/>
              <a:t>Judicial Decision Making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dirty="0"/>
              <a:t>Arbiter of factual disputes and actions that affect legal interests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dirty="0"/>
              <a:t>Resolve contested matters in court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dirty="0"/>
              <a:t>Rely on the expertise of treatment and supervision professionals for respective decisions 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dirty="0"/>
              <a:t>Do not interfere with defense or prosecution functions</a:t>
            </a:r>
          </a:p>
          <a:p>
            <a:pPr marL="290512" lvl="1" indent="0">
              <a:spcBef>
                <a:spcPts val="1000"/>
              </a:spcBef>
              <a:buNone/>
            </a:pPr>
            <a:endParaRPr lang="en-US" sz="21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60ABAF8-C624-95DA-AA5A-24A91E1FF43F}"/>
              </a:ext>
            </a:extLst>
          </p:cNvPr>
          <p:cNvCxnSpPr>
            <a:cxnSpLocks/>
          </p:cNvCxnSpPr>
          <p:nvPr/>
        </p:nvCxnSpPr>
        <p:spPr>
          <a:xfrm>
            <a:off x="685800" y="1814801"/>
            <a:ext cx="8978900" cy="0"/>
          </a:xfrm>
          <a:prstGeom prst="line">
            <a:avLst/>
          </a:prstGeom>
          <a:ln w="38100" cap="flat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5979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21AD7-AC6F-464C-8F33-1A236EE8B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035870"/>
            <a:ext cx="11068050" cy="2743201"/>
          </a:xfrm>
        </p:spPr>
        <p:txBody>
          <a:bodyPr/>
          <a:lstStyle/>
          <a:p>
            <a:r>
              <a:rPr lang="en-US" sz="9500" dirty="0"/>
              <a:t>Accountability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D1AEDB-45C8-42E5-AA0E-1189898ABF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Accountability </a:t>
            </a:r>
            <a:r>
              <a:rPr lang="en-US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treatment, and vice versa.</a:t>
            </a:r>
          </a:p>
        </p:txBody>
      </p:sp>
    </p:spTree>
    <p:extLst>
      <p:ext uri="{BB962C8B-B14F-4D97-AF65-F5344CB8AC3E}">
        <p14:creationId xmlns:p14="http://schemas.microsoft.com/office/powerpoint/2010/main" val="30105056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7E4ECB5-315A-44F0-A961-B30AB1093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19550"/>
            <a:ext cx="8978900" cy="1057277"/>
          </a:xfrm>
        </p:spPr>
        <p:txBody>
          <a:bodyPr/>
          <a:lstStyle/>
          <a:p>
            <a:r>
              <a:rPr lang="en-US" dirty="0"/>
              <a:t>IV. Incentives, Sanctions, and</a:t>
            </a:r>
            <a:br>
              <a:rPr lang="en-US" dirty="0"/>
            </a:br>
            <a:r>
              <a:rPr lang="en-US" dirty="0"/>
              <a:t>     Service Adjustments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A2610B-686A-4421-79EE-D1924EBA8CC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AllRise.org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C58F45-3354-ADA6-2015-A3C193A5C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3E34-DC33-45ED-8E33-EC0D5991E9A4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F44D4AD-BE72-4D8F-8537-8F51D82700E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1865741"/>
            <a:ext cx="11044382" cy="514280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Proximal, Distal, and Managed Goals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(clearer direction)</a:t>
            </a:r>
            <a:endParaRPr lang="en-US" sz="2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b="1" dirty="0"/>
              <a:t>Proximal goals 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—</a:t>
            </a:r>
            <a:r>
              <a:rPr lang="en-US" sz="2100" dirty="0"/>
              <a:t> participants can achieve and sustain for a reasonable time, although they may not want to or may not be accustomed to doing so</a:t>
            </a:r>
          </a:p>
          <a:p>
            <a:pPr marL="804862" lvl="1" indent="-5143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2100" b="1" dirty="0"/>
              <a:t>Distal goals 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— </a:t>
            </a:r>
            <a:r>
              <a:rPr lang="en-US" sz="2100" dirty="0"/>
              <a:t>participants are not yet capable of achieving or can only do so intermittently or for a limited time</a:t>
            </a:r>
          </a:p>
          <a:p>
            <a:pPr marL="804862" lvl="1" indent="-5143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2100" b="1" dirty="0"/>
              <a:t>Managed goals 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— </a:t>
            </a:r>
            <a:r>
              <a:rPr lang="en-US" sz="2100" dirty="0"/>
              <a:t>participants have reasonably initiated and sustained</a:t>
            </a:r>
          </a:p>
          <a:p>
            <a:pPr marL="804862" lvl="1" indent="-5143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2100" dirty="0"/>
              <a:t>Incentives and sanctions enhance achievement of proximal goals and maintenance of managed goals </a:t>
            </a:r>
          </a:p>
          <a:p>
            <a:pPr marL="804862" lvl="1" indent="-5143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2100" dirty="0"/>
              <a:t>Service adjustments transition distal goals into proximal (achievable) goals</a:t>
            </a:r>
          </a:p>
          <a:p>
            <a:pPr marL="804862" lvl="1" indent="-5143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2100" dirty="0"/>
              <a:t>Goal classification is the </a:t>
            </a:r>
            <a:r>
              <a:rPr lang="en-US" sz="2100" i="1" u="sng" dirty="0"/>
              <a:t>first</a:t>
            </a:r>
            <a:r>
              <a:rPr lang="en-US" sz="2100" dirty="0"/>
              <a:t> step and requires treatment and supervision expertise</a:t>
            </a:r>
          </a:p>
          <a:p>
            <a:pPr marL="0" indent="0">
              <a:buNone/>
            </a:pPr>
            <a:endParaRPr lang="en-US" dirty="0"/>
          </a:p>
          <a:p>
            <a:pPr marL="290512" lvl="1" indent="0">
              <a:spcBef>
                <a:spcPts val="1000"/>
              </a:spcBef>
              <a:buNone/>
            </a:pPr>
            <a:endParaRPr lang="en-US" sz="21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9F82D23-0846-1455-D3B6-F18ADBD24B15}"/>
              </a:ext>
            </a:extLst>
          </p:cNvPr>
          <p:cNvCxnSpPr>
            <a:cxnSpLocks/>
          </p:cNvCxnSpPr>
          <p:nvPr/>
        </p:nvCxnSpPr>
        <p:spPr>
          <a:xfrm>
            <a:off x="685800" y="1814801"/>
            <a:ext cx="8978900" cy="0"/>
          </a:xfrm>
          <a:prstGeom prst="line">
            <a:avLst/>
          </a:prstGeom>
          <a:ln w="38100" cap="flat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59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7E4ECB5-315A-44F0-A961-B30AB1093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19550"/>
            <a:ext cx="8978900" cy="1057277"/>
          </a:xfrm>
        </p:spPr>
        <p:txBody>
          <a:bodyPr/>
          <a:lstStyle/>
          <a:p>
            <a:r>
              <a:rPr lang="en-US" dirty="0"/>
              <a:t>IV. Incentives, Sanctions, and</a:t>
            </a:r>
            <a:br>
              <a:rPr lang="en-US" dirty="0"/>
            </a:br>
            <a:r>
              <a:rPr lang="en-US" dirty="0"/>
              <a:t>     Service Adjustments (cont.)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A2610B-686A-4421-79EE-D1924EBA8CC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AllRise.org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C58F45-3354-ADA6-2015-A3C193A5C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3E34-DC33-45ED-8E33-EC0D5991E9A4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F44D4AD-BE72-4D8F-8537-8F51D82700E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799" y="1865741"/>
            <a:ext cx="10915073" cy="51428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Early Remission </a:t>
            </a:r>
            <a:r>
              <a:rPr lang="en-US" sz="2400" dirty="0">
                <a:cs typeface="Arial" panose="020B0604020202020204" pitchFamily="34" charset="0"/>
              </a:rPr>
              <a:t>— when </a:t>
            </a:r>
            <a:r>
              <a:rPr lang="en-US" sz="2400" dirty="0"/>
              <a:t>distal treatment goals become proximal</a:t>
            </a:r>
          </a:p>
          <a:p>
            <a:pPr marL="461963" lvl="1" indent="-341313">
              <a:buFont typeface="Wingdings" panose="05000000000000000000" pitchFamily="2" charset="2"/>
              <a:buChar char="q"/>
            </a:pPr>
            <a:r>
              <a:rPr lang="en-US" dirty="0"/>
              <a:t>For participants with a compulsive substance use disorder</a:t>
            </a:r>
          </a:p>
          <a:p>
            <a:pPr marL="750888" lvl="2" indent="-288925">
              <a:buFont typeface="Wingdings" panose="05000000000000000000" pitchFamily="2" charset="2"/>
              <a:buChar char="Ø"/>
            </a:pPr>
            <a:r>
              <a:rPr lang="en-US" sz="1800" dirty="0"/>
              <a:t>≥ 90 days without withdrawal, anhedonia, persistent or prolonged cravings, executive dysfunction (e.g., impulsivity, hyper-reactivity to drug cues), and associated mental health symptoms (e.g., depression)</a:t>
            </a:r>
          </a:p>
          <a:p>
            <a:pPr marL="803275" lvl="1" indent="-342900">
              <a:buFont typeface="Wingdings" panose="05000000000000000000" pitchFamily="2" charset="2"/>
              <a:buChar char="Ø"/>
            </a:pPr>
            <a:r>
              <a:rPr lang="en-US" sz="1800" dirty="0"/>
              <a:t>180 days may be required for young onset, prolonged use, or highly neurotoxic or potent substances </a:t>
            </a:r>
          </a:p>
          <a:p>
            <a:pPr marL="803275" lvl="1" indent="-342900">
              <a:buFont typeface="Wingdings" panose="05000000000000000000" pitchFamily="2" charset="2"/>
              <a:buChar char="Ø"/>
            </a:pPr>
            <a:r>
              <a:rPr lang="en-US" sz="1800" dirty="0"/>
              <a:t>Service adjustments, not sanctions, for substance use </a:t>
            </a:r>
            <a:r>
              <a:rPr lang="en-US" sz="1800" dirty="0">
                <a:cs typeface="Arial" panose="020B0604020202020204" pitchFamily="34" charset="0"/>
              </a:rPr>
              <a:t>—</a:t>
            </a:r>
            <a:r>
              <a:rPr lang="en-US" sz="1800" dirty="0"/>
              <a:t> including MAT and health risk prevention </a:t>
            </a:r>
          </a:p>
          <a:p>
            <a:pPr marL="803275" lvl="1" indent="-342900">
              <a:buFont typeface="Wingdings" panose="05000000000000000000" pitchFamily="2" charset="2"/>
              <a:buChar char="Ø"/>
            </a:pPr>
            <a:r>
              <a:rPr lang="en-US" sz="1800" dirty="0"/>
              <a:t>Do not reduce drug and alcohol testing until early remission is achieved (Phase 4)</a:t>
            </a:r>
          </a:p>
          <a:p>
            <a:pPr marL="461963" lvl="1" indent="-350838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en-US" dirty="0"/>
              <a:t>For participants with an affective disorder (e.g., bipolar disorder), ≥ 60 days without symptoms</a:t>
            </a:r>
          </a:p>
          <a:p>
            <a:pPr marL="461963" lvl="1" indent="-350838">
              <a:buFont typeface="Wingdings" panose="05000000000000000000" pitchFamily="2" charset="2"/>
              <a:buChar char="q"/>
            </a:pPr>
            <a:r>
              <a:rPr lang="en-US" dirty="0"/>
              <a:t>Clinical judgment required for other participants </a:t>
            </a:r>
          </a:p>
          <a:p>
            <a:pPr marL="0" lvl="1" indent="0">
              <a:spcBef>
                <a:spcPts val="1200"/>
              </a:spcBef>
              <a:buNone/>
            </a:pPr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Sustained Remission </a:t>
            </a:r>
            <a:r>
              <a:rPr lang="en-US" sz="2400" dirty="0">
                <a:cs typeface="Arial" panose="020B0604020202020204" pitchFamily="34" charset="0"/>
              </a:rPr>
              <a:t>— when </a:t>
            </a:r>
            <a:r>
              <a:rPr lang="en-US" sz="2400" dirty="0"/>
              <a:t>proximal treatment goals become managed</a:t>
            </a:r>
          </a:p>
          <a:p>
            <a:pPr marL="461963" lvl="1" indent="-342900">
              <a:buFont typeface="Wingdings" panose="05000000000000000000" pitchFamily="2" charset="2"/>
              <a:buChar char="q"/>
            </a:pPr>
            <a:r>
              <a:rPr lang="en-US" dirty="0"/>
              <a:t>≥ 12 months without symptoms and sustained abstinence </a:t>
            </a:r>
            <a:r>
              <a:rPr lang="en-US" dirty="0">
                <a:cs typeface="Arial" panose="020B0604020202020204" pitchFamily="34" charset="0"/>
              </a:rPr>
              <a:t>—</a:t>
            </a:r>
            <a:r>
              <a:rPr lang="en-US" dirty="0"/>
              <a:t> continue intermittent incentives</a:t>
            </a:r>
            <a:endParaRPr lang="en-US" sz="21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C7F6C26-79C5-C5A9-F15E-7FC461C714E1}"/>
              </a:ext>
            </a:extLst>
          </p:cNvPr>
          <p:cNvCxnSpPr>
            <a:cxnSpLocks/>
          </p:cNvCxnSpPr>
          <p:nvPr/>
        </p:nvCxnSpPr>
        <p:spPr>
          <a:xfrm>
            <a:off x="685800" y="1796329"/>
            <a:ext cx="8978900" cy="0"/>
          </a:xfrm>
          <a:prstGeom prst="line">
            <a:avLst/>
          </a:prstGeom>
          <a:ln w="38100" cap="flat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7423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7E4ECB5-315A-44F0-A961-B30AB1093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19550"/>
            <a:ext cx="8978900" cy="1057277"/>
          </a:xfrm>
        </p:spPr>
        <p:txBody>
          <a:bodyPr/>
          <a:lstStyle/>
          <a:p>
            <a:r>
              <a:rPr lang="en-US" dirty="0"/>
              <a:t>IV. Incentives, Sanctions, and</a:t>
            </a:r>
            <a:br>
              <a:rPr lang="en-US" dirty="0"/>
            </a:br>
            <a:r>
              <a:rPr lang="en-US" dirty="0"/>
              <a:t>     Service Adjustments (cont.)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A2610B-686A-4421-79EE-D1924EBA8CC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AllRise.org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C58F45-3354-ADA6-2015-A3C193A5C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3E34-DC33-45ED-8E33-EC0D5991E9A4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F44D4AD-BE72-4D8F-8537-8F51D82700E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1764145"/>
            <a:ext cx="11044382" cy="514280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 startAt="2"/>
            </a:pPr>
            <a:r>
              <a:rPr lang="en-US" dirty="0"/>
              <a:t>Advance Notice</a:t>
            </a:r>
            <a:endParaRPr lang="en-US" sz="2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We can’t compete with natural social contingencies (e.g., peer approval, drug effects)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Trial-and-error takes too long </a:t>
            </a:r>
            <a:r>
              <a:rPr lang="en-US" sz="2100" dirty="0">
                <a:cs typeface="Arial" panose="020B0604020202020204" pitchFamily="34" charset="0"/>
              </a:rPr>
              <a:t>—</a:t>
            </a:r>
            <a:r>
              <a:rPr lang="en-US" sz="2100" dirty="0"/>
              <a:t> </a:t>
            </a:r>
            <a:r>
              <a:rPr lang="en-US" sz="2100" i="1" dirty="0"/>
              <a:t>Rule-governed</a:t>
            </a:r>
            <a:r>
              <a:rPr lang="en-US" sz="2100" dirty="0"/>
              <a:t> and </a:t>
            </a:r>
            <a:r>
              <a:rPr lang="en-US" sz="2100" i="1" dirty="0"/>
              <a:t>vicarious </a:t>
            </a:r>
            <a:r>
              <a:rPr lang="en-US" sz="2100" dirty="0"/>
              <a:t>learning</a:t>
            </a:r>
            <a:r>
              <a:rPr lang="en-US" sz="2100" i="1" dirty="0"/>
              <a:t> </a:t>
            </a:r>
            <a:r>
              <a:rPr lang="en-US" sz="2100" dirty="0"/>
              <a:t>speed the process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Clarify expectations and procedures in advance and remind everyone during delivery</a:t>
            </a:r>
          </a:p>
          <a:p>
            <a:pPr lvl="1" indent="-514350">
              <a:spcBef>
                <a:spcPts val="1200"/>
              </a:spcBef>
              <a:buFont typeface="+mj-lt"/>
              <a:buAutoNum type="alphaUcPeriod" startAt="3"/>
            </a:pPr>
            <a:r>
              <a:rPr lang="en-US" sz="2800" dirty="0"/>
              <a:t>Reliable and Timely Monitoring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(doubling down)</a:t>
            </a:r>
          </a:p>
          <a:p>
            <a:pPr lvl="2" indent="-514350">
              <a:buFont typeface="Wingdings" panose="05000000000000000000" pitchFamily="2" charset="2"/>
              <a:buChar char="Ø"/>
            </a:pPr>
            <a:r>
              <a:rPr lang="en-US" sz="2100" dirty="0"/>
              <a:t>Status hearings, drug and alcohol testing, field visits, etc. are indispensable</a:t>
            </a:r>
          </a:p>
          <a:p>
            <a:pPr lvl="1" indent="-514350">
              <a:spcBef>
                <a:spcPts val="1000"/>
              </a:spcBef>
              <a:buFont typeface="+mj-lt"/>
              <a:buAutoNum type="alphaUcPeriod" startAt="3"/>
            </a:pPr>
            <a:r>
              <a:rPr lang="en-US" sz="2800" dirty="0"/>
              <a:t>Incentives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Far easier to apply and far fewer side effects than sanctions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Certainty and swiftness are important, magnitude less so (low cost and social incentives)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“Thin” reinforcement for maintenance of managed goals, and move to next proximal goal</a:t>
            </a:r>
          </a:p>
          <a:p>
            <a:pPr marL="290512" lvl="1" indent="0">
              <a:spcBef>
                <a:spcPts val="1200"/>
              </a:spcBef>
              <a:buNone/>
            </a:pPr>
            <a:endParaRPr lang="en-US" sz="2100" dirty="0"/>
          </a:p>
          <a:p>
            <a:pPr marL="0" indent="0">
              <a:buNone/>
            </a:pPr>
            <a:endParaRPr lang="en-US" dirty="0"/>
          </a:p>
          <a:p>
            <a:pPr marL="290512" lvl="1" indent="0">
              <a:spcBef>
                <a:spcPts val="1000"/>
              </a:spcBef>
              <a:buNone/>
            </a:pPr>
            <a:endParaRPr lang="en-US" sz="21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78AE0B7-5240-6DD9-1EE3-9015CF36BD53}"/>
              </a:ext>
            </a:extLst>
          </p:cNvPr>
          <p:cNvCxnSpPr>
            <a:cxnSpLocks/>
          </p:cNvCxnSpPr>
          <p:nvPr/>
        </p:nvCxnSpPr>
        <p:spPr>
          <a:xfrm>
            <a:off x="685800" y="1768621"/>
            <a:ext cx="8978900" cy="0"/>
          </a:xfrm>
          <a:prstGeom prst="line">
            <a:avLst/>
          </a:prstGeom>
          <a:ln w="38100" cap="flat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7628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7E4ECB5-315A-44F0-A961-B30AB1093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19550"/>
            <a:ext cx="8978900" cy="1057277"/>
          </a:xfrm>
        </p:spPr>
        <p:txBody>
          <a:bodyPr/>
          <a:lstStyle/>
          <a:p>
            <a:r>
              <a:rPr lang="en-US" dirty="0"/>
              <a:t>IV. Incentives, Sanctions, and</a:t>
            </a:r>
            <a:br>
              <a:rPr lang="en-US" dirty="0"/>
            </a:br>
            <a:r>
              <a:rPr lang="en-US" dirty="0"/>
              <a:t>     Service Adjustments (cont.)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A2610B-686A-4421-79EE-D1924EBA8CC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AllRise.org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C58F45-3354-ADA6-2015-A3C193A5C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3E34-DC33-45ED-8E33-EC0D5991E9A4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F44D4AD-BE72-4D8F-8537-8F51D82700E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1874977"/>
            <a:ext cx="11044382" cy="5142809"/>
          </a:xfrm>
        </p:spPr>
        <p:txBody>
          <a:bodyPr>
            <a:normAutofit/>
          </a:bodyPr>
          <a:lstStyle/>
          <a:p>
            <a:pPr lvl="1" indent="-514350">
              <a:spcBef>
                <a:spcPts val="1200"/>
              </a:spcBef>
              <a:buFont typeface="+mj-lt"/>
              <a:buAutoNum type="alphaUcPeriod" startAt="5"/>
            </a:pPr>
            <a:r>
              <a:rPr lang="en-US" sz="2800" dirty="0"/>
              <a:t>Service Adjustments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(clearer guidance)</a:t>
            </a:r>
            <a:endParaRPr lang="en-US" sz="2800" dirty="0"/>
          </a:p>
          <a:p>
            <a:pPr lvl="2" indent="-514350">
              <a:buFont typeface="Wingdings" panose="05000000000000000000" pitchFamily="2" charset="2"/>
              <a:buChar char="Ø"/>
            </a:pPr>
            <a:r>
              <a:rPr lang="en-US" sz="2100" dirty="0"/>
              <a:t>For distal goals </a:t>
            </a:r>
            <a:r>
              <a:rPr lang="en-US" sz="2100" dirty="0">
                <a:cs typeface="Arial" panose="020B0604020202020204" pitchFamily="34" charset="0"/>
              </a:rPr>
              <a:t>—</a:t>
            </a:r>
            <a:r>
              <a:rPr lang="en-US" sz="2100" dirty="0"/>
              <a:t> includes MAT, health risk prevention, peer respites, etc., etc.</a:t>
            </a:r>
          </a:p>
          <a:p>
            <a:pPr lvl="2" indent="-5143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2100" dirty="0"/>
              <a:t>Treatment and supervision adjustments based on progress, </a:t>
            </a:r>
            <a:r>
              <a:rPr lang="en-US" sz="2100" u="sng" dirty="0"/>
              <a:t>not</a:t>
            </a:r>
            <a:r>
              <a:rPr lang="en-US" sz="2100" dirty="0"/>
              <a:t> time</a:t>
            </a:r>
          </a:p>
          <a:p>
            <a:pPr lvl="2" indent="-5143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2100" dirty="0"/>
              <a:t>Supervision reduced only after </a:t>
            </a:r>
            <a:r>
              <a:rPr lang="en-US" sz="2100" b="1" i="1" dirty="0"/>
              <a:t>psychosocial stability</a:t>
            </a:r>
            <a:r>
              <a:rPr lang="en-US" sz="2100" dirty="0"/>
              <a:t> (by the end of Phase 2): </a:t>
            </a:r>
          </a:p>
          <a:p>
            <a:pPr marL="1311275" lvl="1" indent="-396875">
              <a:buFont typeface="Wingdings" panose="05000000000000000000" pitchFamily="2" charset="2"/>
              <a:buChar char="q"/>
            </a:pPr>
            <a:r>
              <a:rPr lang="en-US" sz="1800" dirty="0"/>
              <a:t>Safe and stable housing </a:t>
            </a:r>
          </a:p>
          <a:p>
            <a:pPr marL="1311275" lvl="1" indent="-396875">
              <a:buFont typeface="Wingdings" panose="05000000000000000000" pitchFamily="2" charset="2"/>
              <a:buChar char="q"/>
            </a:pPr>
            <a:r>
              <a:rPr lang="en-US" sz="1800" dirty="0"/>
              <a:t>Capable of reliable attendance</a:t>
            </a:r>
          </a:p>
          <a:p>
            <a:pPr marL="1311275" lvl="1" indent="-396875">
              <a:buFont typeface="Wingdings" panose="05000000000000000000" pitchFamily="2" charset="2"/>
              <a:buChar char="q"/>
            </a:pPr>
            <a:r>
              <a:rPr lang="en-US" sz="1800" dirty="0"/>
              <a:t>Working alliance with at least one team or staff member</a:t>
            </a:r>
          </a:p>
          <a:p>
            <a:pPr marL="1311275" lvl="1" indent="-396875">
              <a:buFont typeface="Wingdings" panose="05000000000000000000" pitchFamily="2" charset="2"/>
              <a:buChar char="q"/>
            </a:pPr>
            <a:r>
              <a:rPr lang="en-US" sz="1800" dirty="0"/>
              <a:t>Clinical stability (no debilitating symptoms)</a:t>
            </a:r>
          </a:p>
          <a:p>
            <a:pPr marL="738188" lvl="1" indent="-396875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2100" dirty="0"/>
              <a:t>Can reduce court hearings, probation sessions, field visits, curfews, etc. (NOT drug testing)</a:t>
            </a:r>
          </a:p>
          <a:p>
            <a:pPr marL="738188" lvl="1" indent="-396875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2100" dirty="0"/>
              <a:t>Learning assignments (and community service?) are service adjustments, not sanctions</a:t>
            </a:r>
          </a:p>
          <a:p>
            <a:pPr marL="1311275" lvl="1" indent="-396875">
              <a:spcBef>
                <a:spcPts val="1200"/>
              </a:spcBef>
              <a:buFont typeface="Wingdings" panose="05000000000000000000" pitchFamily="2" charset="2"/>
              <a:buChar char="q"/>
            </a:pPr>
            <a:endParaRPr lang="en-US" sz="2100" dirty="0"/>
          </a:p>
          <a:p>
            <a:pPr marL="0" indent="0">
              <a:buNone/>
            </a:pPr>
            <a:endParaRPr lang="en-US" dirty="0"/>
          </a:p>
          <a:p>
            <a:pPr marL="290512" lvl="1" indent="0">
              <a:spcBef>
                <a:spcPts val="1000"/>
              </a:spcBef>
              <a:buNone/>
            </a:pPr>
            <a:endParaRPr lang="en-US" sz="21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E2B2AD0-C79D-2559-D666-9D7C4A8D5F18}"/>
              </a:ext>
            </a:extLst>
          </p:cNvPr>
          <p:cNvCxnSpPr>
            <a:cxnSpLocks/>
          </p:cNvCxnSpPr>
          <p:nvPr/>
        </p:nvCxnSpPr>
        <p:spPr>
          <a:xfrm>
            <a:off x="685800" y="1814801"/>
            <a:ext cx="8978900" cy="0"/>
          </a:xfrm>
          <a:prstGeom prst="line">
            <a:avLst/>
          </a:prstGeom>
          <a:ln w="38100" cap="flat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5227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7E4ECB5-315A-44F0-A961-B30AB1093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19550"/>
            <a:ext cx="8978900" cy="1057277"/>
          </a:xfrm>
        </p:spPr>
        <p:txBody>
          <a:bodyPr/>
          <a:lstStyle/>
          <a:p>
            <a:r>
              <a:rPr lang="en-US" dirty="0"/>
              <a:t>IV. Incentives, Sanctions, and</a:t>
            </a:r>
            <a:br>
              <a:rPr lang="en-US" dirty="0"/>
            </a:br>
            <a:r>
              <a:rPr lang="en-US" dirty="0"/>
              <a:t>     Service Adjustments (cont.)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A2610B-686A-4421-79EE-D1924EBA8CC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AllRise.org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C58F45-3354-ADA6-2015-A3C193A5C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3E34-DC33-45ED-8E33-EC0D5991E9A4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F44D4AD-BE72-4D8F-8537-8F51D82700E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1930393"/>
            <a:ext cx="11044382" cy="5142809"/>
          </a:xfrm>
        </p:spPr>
        <p:txBody>
          <a:bodyPr>
            <a:normAutofit/>
          </a:bodyPr>
          <a:lstStyle/>
          <a:p>
            <a:pPr lvl="1" indent="-514350">
              <a:spcBef>
                <a:spcPts val="1200"/>
              </a:spcBef>
              <a:buFont typeface="+mj-lt"/>
              <a:buAutoNum type="alphaUcPeriod" startAt="6"/>
            </a:pPr>
            <a:r>
              <a:rPr lang="en-US" sz="2800" dirty="0"/>
              <a:t>Sanctions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(clearer guidance)</a:t>
            </a:r>
            <a:endParaRPr lang="en-US" sz="2800" dirty="0"/>
          </a:p>
          <a:p>
            <a:pPr lvl="2" indent="-514350">
              <a:buFont typeface="Wingdings" panose="05000000000000000000" pitchFamily="2" charset="2"/>
              <a:buChar char="Ø"/>
            </a:pPr>
            <a:r>
              <a:rPr lang="en-US" sz="2100" dirty="0"/>
              <a:t>Have many side effects and are difficult to administer correctly</a:t>
            </a:r>
          </a:p>
          <a:p>
            <a:pPr lvl="2" indent="-514350">
              <a:buFont typeface="Wingdings" panose="05000000000000000000" pitchFamily="2" charset="2"/>
              <a:buChar char="Ø"/>
            </a:pPr>
            <a:r>
              <a:rPr lang="en-US" sz="2100" u="sng" dirty="0"/>
              <a:t>Not</a:t>
            </a:r>
            <a:r>
              <a:rPr lang="en-US" sz="2100" dirty="0"/>
              <a:t> for distal goals </a:t>
            </a:r>
            <a:r>
              <a:rPr lang="en-US" sz="2100" dirty="0">
                <a:cs typeface="Arial" panose="020B0604020202020204" pitchFamily="34" charset="0"/>
              </a:rPr>
              <a:t>—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dirty="0"/>
              <a:t>causes “learned helplessness” and worsens outcomes</a:t>
            </a:r>
          </a:p>
          <a:p>
            <a:pPr lvl="2" indent="-514350">
              <a:buFont typeface="Wingdings" panose="05000000000000000000" pitchFamily="2" charset="2"/>
              <a:buChar char="Ø"/>
            </a:pPr>
            <a:r>
              <a:rPr lang="en-US" sz="2100" dirty="0"/>
              <a:t>Procedural fairness, clear rationale, therapeutic motive, and optimism (recency effect)</a:t>
            </a:r>
          </a:p>
          <a:p>
            <a:pPr marL="514350" lvl="2" indent="-514350">
              <a:spcBef>
                <a:spcPts val="1200"/>
              </a:spcBef>
              <a:buFont typeface="+mj-lt"/>
              <a:buAutoNum type="alphaUcPeriod" startAt="7"/>
            </a:pPr>
            <a:r>
              <a:rPr lang="en-US" sz="2800" dirty="0"/>
              <a:t>Jail Sanctions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(doubling down)</a:t>
            </a:r>
            <a:endParaRPr lang="en-US" sz="2800" dirty="0"/>
          </a:p>
          <a:p>
            <a:pPr lvl="2" indent="-514350">
              <a:buFont typeface="Wingdings" panose="05000000000000000000" pitchFamily="2" charset="2"/>
              <a:buChar char="Ø"/>
            </a:pPr>
            <a:r>
              <a:rPr lang="en-US" sz="2100" dirty="0"/>
              <a:t>Numerous serious side effects for high-need persons</a:t>
            </a:r>
          </a:p>
          <a:p>
            <a:pPr lvl="2" indent="-514350">
              <a:buFont typeface="Wingdings" panose="05000000000000000000" pitchFamily="2" charset="2"/>
              <a:buChar char="Ø"/>
            </a:pPr>
            <a:r>
              <a:rPr lang="en-US" sz="2100" dirty="0"/>
              <a:t>After ~ 4-5 undeterred proximal infractions and 1-6 days in length</a:t>
            </a:r>
          </a:p>
          <a:p>
            <a:pPr lvl="2" indent="-514350">
              <a:buFont typeface="Wingdings" panose="05000000000000000000" pitchFamily="2" charset="2"/>
              <a:buChar char="Ø"/>
            </a:pPr>
            <a:r>
              <a:rPr lang="en-US" sz="2100" u="sng" dirty="0"/>
              <a:t>Not</a:t>
            </a:r>
            <a:r>
              <a:rPr lang="en-US" sz="2100" dirty="0"/>
              <a:t> for treatment, to deter overdose, or to meet social service needs, unless comparable criteria for involuntary commitment or preventive detention are met</a:t>
            </a:r>
          </a:p>
          <a:p>
            <a:pPr lvl="2" indent="-514350">
              <a:buFont typeface="Wingdings" panose="05000000000000000000" pitchFamily="2" charset="2"/>
              <a:buChar char="Ø"/>
            </a:pPr>
            <a:r>
              <a:rPr lang="en-US" sz="2100" dirty="0"/>
              <a:t>Adequate due process and careful preparation to meet treatment and other health needs</a:t>
            </a:r>
          </a:p>
          <a:p>
            <a:pPr lvl="2" indent="-514350">
              <a:buFont typeface="Wingdings" panose="05000000000000000000" pitchFamily="2" charset="2"/>
              <a:buChar char="Ø"/>
            </a:pPr>
            <a:endParaRPr lang="en-US" sz="2100" dirty="0"/>
          </a:p>
          <a:p>
            <a:pPr lvl="2" indent="-514350">
              <a:buFont typeface="Wingdings" panose="05000000000000000000" pitchFamily="2" charset="2"/>
              <a:buChar char="Ø"/>
            </a:pPr>
            <a:endParaRPr lang="en-US" sz="2100" dirty="0"/>
          </a:p>
          <a:p>
            <a:pPr marL="0" indent="0">
              <a:buNone/>
            </a:pPr>
            <a:endParaRPr lang="en-US" dirty="0"/>
          </a:p>
          <a:p>
            <a:pPr marL="290512" lvl="1" indent="0">
              <a:spcBef>
                <a:spcPts val="1000"/>
              </a:spcBef>
              <a:buNone/>
            </a:pPr>
            <a:endParaRPr lang="en-US" sz="21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149E5CE-D49C-EF75-18B5-648D105ABDC9}"/>
              </a:ext>
            </a:extLst>
          </p:cNvPr>
          <p:cNvCxnSpPr>
            <a:cxnSpLocks/>
          </p:cNvCxnSpPr>
          <p:nvPr/>
        </p:nvCxnSpPr>
        <p:spPr>
          <a:xfrm>
            <a:off x="685800" y="1814801"/>
            <a:ext cx="8978900" cy="0"/>
          </a:xfrm>
          <a:prstGeom prst="line">
            <a:avLst/>
          </a:prstGeom>
          <a:ln w="38100" cap="flat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9101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7E4ECB5-315A-44F0-A961-B30AB1093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19550"/>
            <a:ext cx="8978900" cy="1057277"/>
          </a:xfrm>
        </p:spPr>
        <p:txBody>
          <a:bodyPr/>
          <a:lstStyle/>
          <a:p>
            <a:r>
              <a:rPr lang="en-US" dirty="0"/>
              <a:t>IV. Incentives, Sanctions, and</a:t>
            </a:r>
            <a:br>
              <a:rPr lang="en-US" dirty="0"/>
            </a:br>
            <a:r>
              <a:rPr lang="en-US" dirty="0"/>
              <a:t>     Service Adjustments (cont.)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A2610B-686A-4421-79EE-D1924EBA8CC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AllRise.org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C58F45-3354-ADA6-2015-A3C193A5C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3E34-DC33-45ED-8E33-EC0D5991E9A4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F44D4AD-BE72-4D8F-8537-8F51D82700E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1773381"/>
            <a:ext cx="11044382" cy="5142809"/>
          </a:xfrm>
        </p:spPr>
        <p:txBody>
          <a:bodyPr>
            <a:normAutofit/>
          </a:bodyPr>
          <a:lstStyle/>
          <a:p>
            <a:pPr lvl="1" indent="-514350">
              <a:spcBef>
                <a:spcPts val="1200"/>
              </a:spcBef>
              <a:buFont typeface="+mj-lt"/>
              <a:buAutoNum type="alphaUcPeriod" startAt="8"/>
            </a:pPr>
            <a:r>
              <a:rPr lang="en-US" sz="2800" dirty="0"/>
              <a:t>Prescription medication and medical marijuana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(expanded focus)</a:t>
            </a:r>
            <a:endParaRPr lang="en-US" sz="2800" dirty="0"/>
          </a:p>
          <a:p>
            <a:pPr lvl="2" indent="-514350">
              <a:buFont typeface="Wingdings" panose="05000000000000000000" pitchFamily="2" charset="2"/>
              <a:buChar char="Ø"/>
            </a:pPr>
            <a:r>
              <a:rPr lang="en-US" sz="2100" u="sng" dirty="0"/>
              <a:t>No</a:t>
            </a:r>
            <a:r>
              <a:rPr lang="en-US" sz="2100" dirty="0"/>
              <a:t> prohibitions, sanctions, or discharge for prescribed use of prescribed medication</a:t>
            </a:r>
          </a:p>
          <a:p>
            <a:pPr lvl="2" indent="-514350">
              <a:buFont typeface="Wingdings" panose="05000000000000000000" pitchFamily="2" charset="2"/>
              <a:buChar char="Ø"/>
            </a:pPr>
            <a:r>
              <a:rPr lang="en-US" sz="2100" dirty="0"/>
              <a:t>Release of information to keep staff apprised and to assist, but not to interfere</a:t>
            </a:r>
          </a:p>
          <a:p>
            <a:pPr lvl="2" indent="-514350">
              <a:buFont typeface="Wingdings" panose="05000000000000000000" pitchFamily="2" charset="2"/>
              <a:buChar char="Ø"/>
            </a:pPr>
            <a:r>
              <a:rPr lang="en-US" sz="2100" dirty="0"/>
              <a:t>Follow best practices for nonprescribed use (proximal or distal infraction)</a:t>
            </a:r>
          </a:p>
          <a:p>
            <a:pPr lvl="2" indent="-514350">
              <a:buFont typeface="Wingdings" panose="05000000000000000000" pitchFamily="2" charset="2"/>
              <a:buChar char="Ø"/>
            </a:pPr>
            <a:r>
              <a:rPr lang="en-US" sz="2100" dirty="0"/>
              <a:t>Adhere to provisions of medical marijuana statute and interpretive case law</a:t>
            </a:r>
          </a:p>
          <a:p>
            <a:pPr marL="514350" lvl="2" indent="-514350">
              <a:spcBef>
                <a:spcPts val="1200"/>
              </a:spcBef>
              <a:buFont typeface="+mj-lt"/>
              <a:buAutoNum type="alphaUcPeriod" startAt="9"/>
            </a:pPr>
            <a:r>
              <a:rPr lang="en-US" sz="2800" dirty="0"/>
              <a:t>Phase Advancement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(new provision)</a:t>
            </a:r>
            <a:endParaRPr lang="en-US" sz="2800" dirty="0"/>
          </a:p>
          <a:p>
            <a:pPr lvl="2" indent="-514350">
              <a:buFont typeface="Wingdings" panose="05000000000000000000" pitchFamily="2" charset="2"/>
              <a:buChar char="Ø"/>
            </a:pPr>
            <a:r>
              <a:rPr lang="en-US" sz="2100" dirty="0"/>
              <a:t>Orderly management of proximal goals, not time or premature abstinence requirements</a:t>
            </a:r>
          </a:p>
          <a:p>
            <a:pPr lvl="3" indent="-514350">
              <a:spcBef>
                <a:spcPts val="400"/>
              </a:spcBef>
              <a:buFont typeface="+mj-lt"/>
              <a:buAutoNum type="arabicPeriod"/>
            </a:pPr>
            <a:r>
              <a:rPr lang="en-US" sz="1500" dirty="0"/>
              <a:t>Acute stabilization, orientation, assessment, and case planning (~ 30-60 days)</a:t>
            </a:r>
          </a:p>
          <a:p>
            <a:pPr lvl="3" indent="-514350">
              <a:spcBef>
                <a:spcPts val="400"/>
              </a:spcBef>
              <a:buFont typeface="+mj-lt"/>
              <a:buAutoNum type="arabicPeriod"/>
            </a:pPr>
            <a:r>
              <a:rPr lang="en-US" sz="1500" dirty="0"/>
              <a:t>Psychosocial stability, including initial clinical stability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—</a:t>
            </a:r>
            <a:r>
              <a:rPr lang="en-US" sz="1500" dirty="0"/>
              <a:t> can reduce some supervision requirements (~ 90 days)</a:t>
            </a:r>
          </a:p>
          <a:p>
            <a:pPr lvl="3" indent="-514350">
              <a:spcBef>
                <a:spcPts val="400"/>
              </a:spcBef>
              <a:buFont typeface="+mj-lt"/>
              <a:buAutoNum type="arabicPeriod"/>
            </a:pPr>
            <a:r>
              <a:rPr lang="en-US" sz="1500" dirty="0"/>
              <a:t>Prosocial routine and problem-solving skills, including abstinence efforts (~ 90-120 days)</a:t>
            </a:r>
          </a:p>
          <a:p>
            <a:pPr lvl="3" indent="-514350">
              <a:spcBef>
                <a:spcPts val="400"/>
              </a:spcBef>
              <a:buFont typeface="+mj-lt"/>
              <a:buAutoNum type="arabicPeriod"/>
            </a:pPr>
            <a:r>
              <a:rPr lang="en-US" sz="1500" dirty="0"/>
              <a:t>Life skills, adaptive role, and early remission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—</a:t>
            </a:r>
            <a:r>
              <a:rPr lang="en-US" sz="1500" dirty="0"/>
              <a:t> abstinence now proximal; can reduce drug testing (~ 90-180 days)</a:t>
            </a:r>
          </a:p>
          <a:p>
            <a:pPr lvl="3" indent="-514350">
              <a:spcBef>
                <a:spcPts val="400"/>
              </a:spcBef>
              <a:buFont typeface="+mj-lt"/>
              <a:buAutoNum type="arabicPeriod"/>
            </a:pPr>
            <a:r>
              <a:rPr lang="en-US" sz="1500" dirty="0"/>
              <a:t>Recovery management and restorative justice (~ 90 days)</a:t>
            </a:r>
          </a:p>
          <a:p>
            <a:pPr lvl="3" indent="-514350">
              <a:spcBef>
                <a:spcPts val="400"/>
              </a:spcBef>
              <a:buFont typeface="+mj-lt"/>
              <a:buAutoNum type="arabicPeriod"/>
            </a:pPr>
            <a:endParaRPr lang="en-US" sz="1500" dirty="0"/>
          </a:p>
          <a:p>
            <a:pPr lvl="2" indent="-514350">
              <a:buFont typeface="Wingdings" panose="05000000000000000000" pitchFamily="2" charset="2"/>
              <a:buChar char="Ø"/>
            </a:pPr>
            <a:endParaRPr lang="en-US" sz="2100" dirty="0"/>
          </a:p>
          <a:p>
            <a:pPr lvl="2" indent="-514350">
              <a:buFont typeface="Wingdings" panose="05000000000000000000" pitchFamily="2" charset="2"/>
              <a:buChar char="Ø"/>
            </a:pPr>
            <a:endParaRPr lang="en-US" sz="2100" dirty="0"/>
          </a:p>
          <a:p>
            <a:pPr marL="0" indent="0">
              <a:buNone/>
            </a:pPr>
            <a:endParaRPr lang="en-US" dirty="0"/>
          </a:p>
          <a:p>
            <a:pPr marL="290512" lvl="1" indent="0">
              <a:spcBef>
                <a:spcPts val="1000"/>
              </a:spcBef>
              <a:buNone/>
            </a:pPr>
            <a:endParaRPr lang="en-US" sz="21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1A9336F-6657-7219-234A-D0A704E6A10B}"/>
              </a:ext>
            </a:extLst>
          </p:cNvPr>
          <p:cNvCxnSpPr>
            <a:cxnSpLocks/>
          </p:cNvCxnSpPr>
          <p:nvPr/>
        </p:nvCxnSpPr>
        <p:spPr>
          <a:xfrm>
            <a:off x="685800" y="1777857"/>
            <a:ext cx="8978900" cy="0"/>
          </a:xfrm>
          <a:prstGeom prst="line">
            <a:avLst/>
          </a:prstGeom>
          <a:ln w="38100" cap="flat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2708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F44D4AD-BE72-4D8F-8537-8F51D82700E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1454454"/>
            <a:ext cx="10820400" cy="3629024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dirty="0"/>
              <a:t>Take a deep breath . . . the standards are still short and declarative. The commentary and research evidence have grown substantially.</a:t>
            </a:r>
          </a:p>
          <a:p>
            <a:pPr>
              <a:spcBef>
                <a:spcPts val="1800"/>
              </a:spcBef>
            </a:pPr>
            <a:r>
              <a:rPr lang="en-US" u="sng" dirty="0"/>
              <a:t>No</a:t>
            </a:r>
            <a:r>
              <a:rPr lang="en-US" dirty="0"/>
              <a:t> provision has been retracted; however, some benchmarks have changed because our challenges have become far more dire. </a:t>
            </a:r>
          </a:p>
          <a:p>
            <a:pPr>
              <a:spcBef>
                <a:spcPts val="1800"/>
              </a:spcBef>
            </a:pPr>
            <a:r>
              <a:rPr lang="en-US" dirty="0"/>
              <a:t>Best practices are consistent across treatment court models, although specific services and treatments may differ. Consult other best practice standards as well (e.g., juvenile and family treatment courts).</a:t>
            </a:r>
          </a:p>
          <a:p>
            <a:pPr>
              <a:spcBef>
                <a:spcPts val="1800"/>
              </a:spcBef>
            </a:pPr>
            <a:r>
              <a:rPr lang="en-US" dirty="0"/>
              <a:t>Remember: </a:t>
            </a:r>
            <a:r>
              <a:rPr lang="en-US" u="sng" dirty="0"/>
              <a:t>all</a:t>
            </a:r>
            <a:r>
              <a:rPr lang="en-US" dirty="0"/>
              <a:t> best practices and performance benchmarks apply for high-risk and high-need persons. Everything flows from Standard I.</a:t>
            </a:r>
          </a:p>
          <a:p>
            <a:pPr>
              <a:spcBef>
                <a:spcPts val="1800"/>
              </a:spcBef>
            </a:pP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7E4ECB5-315A-44F0-A961-B30AB1093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has changed?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C58F45-3354-ADA6-2015-A3C193A5C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3E34-DC33-45ED-8E33-EC0D5991E9A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A2610B-686A-4421-79EE-D1924EBA8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AllRise.org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500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7E4ECB5-315A-44F0-A961-B30AB1093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19550"/>
            <a:ext cx="8978900" cy="1057277"/>
          </a:xfrm>
        </p:spPr>
        <p:txBody>
          <a:bodyPr/>
          <a:lstStyle/>
          <a:p>
            <a:r>
              <a:rPr lang="en-US" dirty="0"/>
              <a:t>IV. Incentives, Sanctions, and</a:t>
            </a:r>
            <a:br>
              <a:rPr lang="en-US" dirty="0"/>
            </a:br>
            <a:r>
              <a:rPr lang="en-US" dirty="0"/>
              <a:t>     Service Adjustments (cont.)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A2610B-686A-4421-79EE-D1924EBA8CC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AllRise.org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C58F45-3354-ADA6-2015-A3C193A5C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3E34-DC33-45ED-8E33-EC0D5991E9A4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F44D4AD-BE72-4D8F-8537-8F51D82700E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1967337"/>
            <a:ext cx="10887364" cy="5142809"/>
          </a:xfrm>
        </p:spPr>
        <p:txBody>
          <a:bodyPr>
            <a:normAutofit/>
          </a:bodyPr>
          <a:lstStyle/>
          <a:p>
            <a:pPr lvl="1" indent="-514350">
              <a:spcBef>
                <a:spcPts val="1200"/>
              </a:spcBef>
              <a:buFont typeface="+mj-lt"/>
              <a:buAutoNum type="alphaUcPeriod" startAt="10"/>
            </a:pPr>
            <a:r>
              <a:rPr lang="en-US" sz="2800" dirty="0"/>
              <a:t>Program discharge</a:t>
            </a:r>
          </a:p>
          <a:p>
            <a:pPr lvl="2" indent="-5143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2100" dirty="0"/>
              <a:t>Impactful and desired legal benefit(s) for completion (e.g., dismissal, reduced charge, time served, record expungement, family reunification)</a:t>
            </a:r>
          </a:p>
          <a:p>
            <a:pPr lvl="2" indent="-5143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2100" dirty="0"/>
              <a:t>Discharge for noncompletion:</a:t>
            </a:r>
          </a:p>
          <a:p>
            <a:pPr lvl="3" indent="-514350">
              <a:buFont typeface="Wingdings" panose="05000000000000000000" pitchFamily="2" charset="2"/>
              <a:buChar char="q"/>
            </a:pPr>
            <a:r>
              <a:rPr lang="en-US" sz="1700" dirty="0"/>
              <a:t>Serious and imminent safety risk that cannot be avoided by the program’s best efforts, and/or</a:t>
            </a:r>
          </a:p>
          <a:p>
            <a:pPr lvl="3" indent="-514350">
              <a:buFont typeface="Wingdings" panose="05000000000000000000" pitchFamily="2" charset="2"/>
              <a:buChar char="q"/>
            </a:pPr>
            <a:r>
              <a:rPr lang="en-US" sz="1700" dirty="0"/>
              <a:t>Voluntary withdrawal despite staff’s best collaborative and motivational efforts, and/or</a:t>
            </a:r>
          </a:p>
          <a:p>
            <a:pPr lvl="3" indent="-514350">
              <a:buFont typeface="Wingdings" panose="05000000000000000000" pitchFamily="2" charset="2"/>
              <a:buChar char="q"/>
            </a:pPr>
            <a:r>
              <a:rPr lang="en-US" sz="1700" dirty="0"/>
              <a:t>Refusal or pattern of refusing minimally required services for safe and effective outcomes</a:t>
            </a:r>
          </a:p>
          <a:p>
            <a:pPr lvl="2" indent="-5143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2100" dirty="0"/>
              <a:t>Equivalent due process as probation revocation or TPR proceeding</a:t>
            </a:r>
          </a:p>
          <a:p>
            <a:pPr lvl="2" indent="-5143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2100" dirty="0"/>
              <a:t>Right of judicial recusal for sentencing or disposition of underlying case, if feasible</a:t>
            </a:r>
          </a:p>
          <a:p>
            <a:pPr lvl="2" indent="-514350">
              <a:buFont typeface="Wingdings" panose="05000000000000000000" pitchFamily="2" charset="2"/>
              <a:buChar char="Ø"/>
            </a:pPr>
            <a:endParaRPr lang="en-US" sz="2100" dirty="0"/>
          </a:p>
          <a:p>
            <a:pPr marL="0" indent="0">
              <a:buNone/>
            </a:pPr>
            <a:endParaRPr lang="en-US" dirty="0"/>
          </a:p>
          <a:p>
            <a:pPr marL="290512" lvl="1" indent="0">
              <a:spcBef>
                <a:spcPts val="1000"/>
              </a:spcBef>
              <a:buNone/>
            </a:pPr>
            <a:endParaRPr lang="en-US" sz="21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2EC8974-C172-43BC-2CF0-D2320D2DD82B}"/>
              </a:ext>
            </a:extLst>
          </p:cNvPr>
          <p:cNvCxnSpPr>
            <a:cxnSpLocks/>
          </p:cNvCxnSpPr>
          <p:nvPr/>
        </p:nvCxnSpPr>
        <p:spPr>
          <a:xfrm>
            <a:off x="685800" y="1814801"/>
            <a:ext cx="8978900" cy="0"/>
          </a:xfrm>
          <a:prstGeom prst="line">
            <a:avLst/>
          </a:prstGeom>
          <a:ln w="38100" cap="flat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4470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EA9F69A-2999-0824-E1E8-73036E78C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Evaluation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99D383-CC2B-1383-E2D1-AD1CE035AF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1579384"/>
            <a:ext cx="5181600" cy="484381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/>
              <a:t>On your compatible phone or tablet, open the built-in camera app.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Point the camera at the QR code.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Tap the banner that appears on your phone or tablet.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Follow the instructions on the screen to complete the evaluation.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After completion, you will be provided with a certificate that can be saved and printed. 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D3D45CF-6493-71C7-A414-82EDA1E11F1E}"/>
              </a:ext>
            </a:extLst>
          </p:cNvPr>
          <p:cNvSpPr txBox="1"/>
          <p:nvPr/>
        </p:nvSpPr>
        <p:spPr>
          <a:xfrm>
            <a:off x="931664" y="5754254"/>
            <a:ext cx="41575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70C0"/>
                </a:solidFill>
              </a:rPr>
              <a:t>https://cvent.me/yVaxBw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84D9ECE-6588-1A84-0EEF-B643131D23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3730" y="1530286"/>
            <a:ext cx="4223968" cy="4223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0647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21AD7-AC6F-464C-8F33-1A236EE8B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035870"/>
            <a:ext cx="11068050" cy="2743201"/>
          </a:xfrm>
        </p:spPr>
        <p:txBody>
          <a:bodyPr/>
          <a:lstStyle/>
          <a:p>
            <a:r>
              <a:rPr lang="en-US" sz="9500" dirty="0"/>
              <a:t>Treatment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D1AEDB-45C8-42E5-AA0E-1189898ABF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Core of the model. All other services reinforce treatment.</a:t>
            </a:r>
          </a:p>
        </p:txBody>
      </p:sp>
    </p:spTree>
    <p:extLst>
      <p:ext uri="{BB962C8B-B14F-4D97-AF65-F5344CB8AC3E}">
        <p14:creationId xmlns:p14="http://schemas.microsoft.com/office/powerpoint/2010/main" val="33519417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7E4ECB5-315A-44F0-A961-B30AB1093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19550"/>
            <a:ext cx="8978900" cy="1057277"/>
          </a:xfrm>
        </p:spPr>
        <p:txBody>
          <a:bodyPr/>
          <a:lstStyle/>
          <a:p>
            <a:r>
              <a:rPr lang="en-US" sz="4700" dirty="0"/>
              <a:t>V. Substance Use, Mental Health,</a:t>
            </a:r>
            <a:br>
              <a:rPr lang="en-US" sz="4700" dirty="0"/>
            </a:br>
            <a:r>
              <a:rPr lang="en-US" sz="4700" dirty="0"/>
              <a:t>    and Trauma Treatment and</a:t>
            </a:r>
            <a:br>
              <a:rPr lang="en-US" sz="4700" dirty="0"/>
            </a:br>
            <a:r>
              <a:rPr lang="en-US" sz="4700" dirty="0"/>
              <a:t>    Recovery Management</a:t>
            </a:r>
            <a:br>
              <a:rPr lang="en-US" sz="4700" dirty="0"/>
            </a:br>
            <a:endParaRPr lang="en-US" sz="470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A2610B-686A-4421-79EE-D1924EBA8CC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AllRise.org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C58F45-3354-ADA6-2015-A3C193A5C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3E34-DC33-45ED-8E33-EC0D5991E9A4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F44D4AD-BE72-4D8F-8537-8F51D82700E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2290608"/>
            <a:ext cx="11044382" cy="514280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Treatment Decision Making</a:t>
            </a:r>
            <a:endParaRPr lang="en-US" sz="2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Treatment decisions by treatment professionals </a:t>
            </a:r>
            <a:r>
              <a:rPr lang="en-US" sz="2100" dirty="0">
                <a:cs typeface="Arial" panose="020B0604020202020204" pitchFamily="34" charset="0"/>
              </a:rPr>
              <a:t>—</a:t>
            </a:r>
            <a:r>
              <a:rPr lang="en-US" sz="2100" dirty="0"/>
              <a:t> core team representation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Collaborative, Person-Centered Treatment Planning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(new provision)</a:t>
            </a:r>
            <a:endParaRPr lang="en-US" sz="2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03275" indent="-517525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100" dirty="0"/>
              <a:t>Mutual agreement sufficient to meet needs, protect safety, and minimize burdens</a:t>
            </a:r>
          </a:p>
          <a:p>
            <a:pPr marL="803275" indent="-517525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2100" dirty="0"/>
              <a:t>Staff serve complementary roles	in the process</a:t>
            </a:r>
          </a:p>
          <a:p>
            <a:pPr marL="803275" indent="-517525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2100" dirty="0"/>
              <a:t>No sanctions for inadequate services (credit efforts)</a:t>
            </a:r>
          </a:p>
          <a:p>
            <a:pPr lvl="1" indent="-517525">
              <a:spcBef>
                <a:spcPts val="1000"/>
              </a:spcBef>
              <a:buFont typeface="+mj-lt"/>
              <a:buAutoNum type="alphaUcPeriod" startAt="3"/>
            </a:pPr>
            <a:r>
              <a:rPr lang="en-US" sz="2800" dirty="0"/>
              <a:t>Continuum of care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03275" lvl="1" indent="-517525">
              <a:buFont typeface="Wingdings" panose="05000000000000000000" pitchFamily="2" charset="2"/>
              <a:buChar char="Ø"/>
            </a:pPr>
            <a:r>
              <a:rPr lang="en-US" sz="2100" dirty="0"/>
              <a:t>Based on preferences, needs, and progress </a:t>
            </a:r>
            <a:r>
              <a:rPr lang="en-US" sz="2100" dirty="0">
                <a:cs typeface="Arial" panose="020B0604020202020204" pitchFamily="34" charset="0"/>
              </a:rPr>
              <a:t>—</a:t>
            </a:r>
            <a:r>
              <a:rPr lang="en-US" sz="2100" dirty="0"/>
              <a:t> </a:t>
            </a:r>
            <a:r>
              <a:rPr lang="en-US" sz="2100" u="sng" dirty="0"/>
              <a:t>not</a:t>
            </a:r>
            <a:r>
              <a:rPr lang="en-US" sz="2100" dirty="0"/>
              <a:t> predetermined regimen, time, or phase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E679C52-DA00-96C3-9100-01B5BA326780}"/>
              </a:ext>
            </a:extLst>
          </p:cNvPr>
          <p:cNvCxnSpPr>
            <a:cxnSpLocks/>
          </p:cNvCxnSpPr>
          <p:nvPr/>
        </p:nvCxnSpPr>
        <p:spPr>
          <a:xfrm>
            <a:off x="685800" y="2165777"/>
            <a:ext cx="8978900" cy="0"/>
          </a:xfrm>
          <a:prstGeom prst="line">
            <a:avLst/>
          </a:prstGeom>
          <a:ln w="38100" cap="flat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6280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7E4ECB5-315A-44F0-A961-B30AB1093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19550"/>
            <a:ext cx="8978900" cy="1057277"/>
          </a:xfrm>
        </p:spPr>
        <p:txBody>
          <a:bodyPr/>
          <a:lstStyle/>
          <a:p>
            <a:r>
              <a:rPr lang="en-US" sz="4700" dirty="0"/>
              <a:t>V. Substance Use, Mental Health,</a:t>
            </a:r>
            <a:br>
              <a:rPr lang="en-US" sz="4700" dirty="0"/>
            </a:br>
            <a:r>
              <a:rPr lang="en-US" sz="4700" dirty="0"/>
              <a:t>    and Trauma Treatment and</a:t>
            </a:r>
            <a:br>
              <a:rPr lang="en-US" sz="4700" dirty="0"/>
            </a:br>
            <a:r>
              <a:rPr lang="en-US" sz="4700" dirty="0"/>
              <a:t>    Recovery Management (cont.)</a:t>
            </a:r>
            <a:br>
              <a:rPr lang="en-US" sz="4700" dirty="0"/>
            </a:br>
            <a:endParaRPr lang="en-US" sz="470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A2610B-686A-4421-79EE-D1924EBA8CC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AllRise.org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C58F45-3354-ADA6-2015-A3C193A5C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3E34-DC33-45ED-8E33-EC0D5991E9A4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F44D4AD-BE72-4D8F-8537-8F51D82700E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2207484"/>
            <a:ext cx="11044382" cy="514280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 startAt="4"/>
            </a:pPr>
            <a:r>
              <a:rPr lang="en-US" dirty="0"/>
              <a:t>Counseling Modalities</a:t>
            </a:r>
            <a:endParaRPr lang="en-US" sz="2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≥ 1 individual session in first phase, and as needed and desired thereafter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Specialized or same-sex groups focused on trauma histories or culturally related stress</a:t>
            </a:r>
          </a:p>
          <a:p>
            <a:pPr marL="514350" indent="-514350">
              <a:buFont typeface="+mj-lt"/>
              <a:buAutoNum type="alphaUcPeriod" startAt="4"/>
            </a:pPr>
            <a:r>
              <a:rPr lang="en-US" dirty="0"/>
              <a:t>Evidence-Based Counseling</a:t>
            </a:r>
            <a:endParaRPr lang="en-US" sz="2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03275" indent="-517525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100" dirty="0"/>
              <a:t>Includes manualized behavioral or CBT counseling from highly trained provider</a:t>
            </a:r>
          </a:p>
          <a:p>
            <a:pPr marL="803275" indent="-517525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100" dirty="0"/>
              <a:t>Effective sequence: 1. symptoms, 2. coping skills, 3. adaptive skills and recovery capital</a:t>
            </a:r>
          </a:p>
          <a:p>
            <a:pPr marL="803275" indent="-517525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100" dirty="0"/>
              <a:t>Rolling group admissions followed by closed membership or careful orientation</a:t>
            </a:r>
          </a:p>
          <a:p>
            <a:pPr lvl="1" indent="-517525">
              <a:spcBef>
                <a:spcPts val="1000"/>
              </a:spcBef>
              <a:buFont typeface="+mj-lt"/>
              <a:buAutoNum type="alphaUcPeriod" startAt="6"/>
            </a:pPr>
            <a:r>
              <a:rPr lang="en-US" sz="2800" dirty="0"/>
              <a:t>Treatment Dosage and Duration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03275" lvl="1" indent="-517525">
              <a:buFont typeface="Wingdings" panose="05000000000000000000" pitchFamily="2" charset="2"/>
              <a:buChar char="Ø"/>
            </a:pPr>
            <a:r>
              <a:rPr lang="en-US" sz="2100" dirty="0"/>
              <a:t>9-15 mos. of IOP (or residential) + 3 mos. of recovery management 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3A709F4-537C-96F6-B224-E5F936888B60}"/>
              </a:ext>
            </a:extLst>
          </p:cNvPr>
          <p:cNvCxnSpPr>
            <a:cxnSpLocks/>
          </p:cNvCxnSpPr>
          <p:nvPr/>
        </p:nvCxnSpPr>
        <p:spPr>
          <a:xfrm>
            <a:off x="685800" y="2165777"/>
            <a:ext cx="8978900" cy="0"/>
          </a:xfrm>
          <a:prstGeom prst="line">
            <a:avLst/>
          </a:prstGeom>
          <a:ln w="38100" cap="flat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9101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7E4ECB5-315A-44F0-A961-B30AB1093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19550"/>
            <a:ext cx="8978900" cy="1057277"/>
          </a:xfrm>
        </p:spPr>
        <p:txBody>
          <a:bodyPr/>
          <a:lstStyle/>
          <a:p>
            <a:r>
              <a:rPr lang="en-US" sz="4700" dirty="0"/>
              <a:t>V. Substance Use, Mental Health,</a:t>
            </a:r>
            <a:br>
              <a:rPr lang="en-US" sz="4700" dirty="0"/>
            </a:br>
            <a:r>
              <a:rPr lang="en-US" sz="4700" dirty="0"/>
              <a:t>    and Trauma Treatment and</a:t>
            </a:r>
            <a:br>
              <a:rPr lang="en-US" sz="4700" dirty="0"/>
            </a:br>
            <a:r>
              <a:rPr lang="en-US" sz="4700" dirty="0"/>
              <a:t>    Recovery Management (cont.)</a:t>
            </a:r>
            <a:br>
              <a:rPr lang="en-US" sz="4700" dirty="0"/>
            </a:br>
            <a:endParaRPr lang="en-US" sz="470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A2610B-686A-4421-79EE-D1924EBA8CC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AllRise.org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C58F45-3354-ADA6-2015-A3C193A5C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3E34-DC33-45ED-8E33-EC0D5991E9A4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F44D4AD-BE72-4D8F-8537-8F51D82700E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2290608"/>
            <a:ext cx="11044382" cy="514280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 startAt="7"/>
            </a:pPr>
            <a:r>
              <a:rPr lang="en-US" dirty="0"/>
              <a:t>Recovery Management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(new provision)</a:t>
            </a:r>
            <a:endParaRPr lang="en-US" sz="21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Core component of treatment court regimen (chronic care model)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Whenever acceptable to or desired by participants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E.g., peer specialists, support groups, check-ups, benefits assistants, supportive housing</a:t>
            </a:r>
          </a:p>
          <a:p>
            <a:pPr marL="514350" indent="-514350">
              <a:buFont typeface="+mj-lt"/>
              <a:buAutoNum type="alphaUcPeriod" startAt="7"/>
            </a:pPr>
            <a:r>
              <a:rPr lang="en-US" dirty="0"/>
              <a:t>Medication for Addiction Treatment</a:t>
            </a:r>
            <a:endParaRPr lang="en-US" sz="2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03275" indent="-517525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100" dirty="0"/>
              <a:t>Medical professionals decide medication choice, dosage, and duration</a:t>
            </a:r>
          </a:p>
          <a:p>
            <a:pPr marL="803275" indent="-517525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100" dirty="0"/>
              <a:t>Release of information to keep staff apprised and to assist, not to interfere</a:t>
            </a:r>
          </a:p>
          <a:p>
            <a:pPr marL="803275" indent="-517525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100" dirty="0"/>
              <a:t>Annual team training to enhance utilization (policy change insufficient alone)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B4C172A-B923-D590-52ED-ED51C7D77973}"/>
              </a:ext>
            </a:extLst>
          </p:cNvPr>
          <p:cNvCxnSpPr>
            <a:cxnSpLocks/>
          </p:cNvCxnSpPr>
          <p:nvPr/>
        </p:nvCxnSpPr>
        <p:spPr>
          <a:xfrm>
            <a:off x="685800" y="2165777"/>
            <a:ext cx="8978900" cy="0"/>
          </a:xfrm>
          <a:prstGeom prst="line">
            <a:avLst/>
          </a:prstGeom>
          <a:ln w="38100" cap="flat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6742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7E4ECB5-315A-44F0-A961-B30AB1093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19550"/>
            <a:ext cx="8978900" cy="1057277"/>
          </a:xfrm>
        </p:spPr>
        <p:txBody>
          <a:bodyPr/>
          <a:lstStyle/>
          <a:p>
            <a:r>
              <a:rPr lang="en-US" sz="4700" dirty="0"/>
              <a:t>V. Substance Use, Mental Health,</a:t>
            </a:r>
            <a:br>
              <a:rPr lang="en-US" sz="4700" dirty="0"/>
            </a:br>
            <a:r>
              <a:rPr lang="en-US" sz="4700" dirty="0"/>
              <a:t>    and Trauma Treatment and</a:t>
            </a:r>
            <a:br>
              <a:rPr lang="en-US" sz="4700" dirty="0"/>
            </a:br>
            <a:r>
              <a:rPr lang="en-US" sz="4700" dirty="0"/>
              <a:t>    Recovery Management (cont.)</a:t>
            </a:r>
            <a:br>
              <a:rPr lang="en-US" sz="4700" u="sng" dirty="0"/>
            </a:br>
            <a:endParaRPr lang="en-US" sz="4700" u="sng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A2610B-686A-4421-79EE-D1924EBA8CC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AllRise.org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C58F45-3354-ADA6-2015-A3C193A5C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3E34-DC33-45ED-8E33-EC0D5991E9A4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F44D4AD-BE72-4D8F-8537-8F51D82700E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2290608"/>
            <a:ext cx="11044382" cy="514280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 startAt="9"/>
            </a:pPr>
            <a:r>
              <a:rPr lang="en-US" dirty="0"/>
              <a:t>Co-Occurring Substance Use and Mental Health or Trauma Treatment</a:t>
            </a:r>
            <a:endParaRPr lang="en-US" sz="2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Evidence-based </a:t>
            </a:r>
            <a:r>
              <a:rPr lang="en-US" sz="2100" i="1" dirty="0"/>
              <a:t>integrated</a:t>
            </a:r>
            <a:r>
              <a:rPr lang="en-US" sz="2100" dirty="0"/>
              <a:t> treatment model addressing mutually aggravating effects and teaching self-monitoring and prevention of symptom recurrence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Unhindered access to psychiatric medication, regardless of substance use disorder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Annual training for </a:t>
            </a:r>
            <a:r>
              <a:rPr lang="en-US" sz="2100" u="sng" dirty="0"/>
              <a:t>all</a:t>
            </a:r>
            <a:r>
              <a:rPr lang="en-US" sz="2100" dirty="0"/>
              <a:t> staff on trauma-informed practices</a:t>
            </a:r>
          </a:p>
          <a:p>
            <a:pPr marL="514350" indent="-514350">
              <a:buFont typeface="+mj-lt"/>
              <a:buAutoNum type="alphaUcPeriod" startAt="9"/>
            </a:pPr>
            <a:r>
              <a:rPr lang="en-US" dirty="0"/>
              <a:t>Custody to Provide or While Awaiting Treatment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(doubling down)</a:t>
            </a:r>
            <a:endParaRPr lang="en-US" sz="21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 indent="-514350">
              <a:buFont typeface="Wingdings" panose="05000000000000000000" pitchFamily="2" charset="2"/>
              <a:buChar char="Ø"/>
            </a:pPr>
            <a:r>
              <a:rPr lang="en-US" sz="2100" u="sng" dirty="0"/>
              <a:t>Not</a:t>
            </a:r>
            <a:r>
              <a:rPr lang="en-US" sz="2100" dirty="0"/>
              <a:t> for treatment, to deter overdose, or to meet social service needs, unless comparable criteria for involuntary commitment or preventive detention are met</a:t>
            </a:r>
          </a:p>
          <a:p>
            <a:pPr lvl="2" indent="-514350">
              <a:buFont typeface="Wingdings" panose="05000000000000000000" pitchFamily="2" charset="2"/>
              <a:buChar char="Ø"/>
            </a:pPr>
            <a:r>
              <a:rPr lang="en-US" sz="2100" dirty="0"/>
              <a:t>Adequate due process and careful preparation to meet treatment and other health needs</a:t>
            </a:r>
          </a:p>
          <a:p>
            <a:pPr marL="803275" indent="-517525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US" sz="21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A4CEC32-EAD6-378F-BCEB-D15F6F210BBB}"/>
              </a:ext>
            </a:extLst>
          </p:cNvPr>
          <p:cNvCxnSpPr>
            <a:cxnSpLocks/>
          </p:cNvCxnSpPr>
          <p:nvPr/>
        </p:nvCxnSpPr>
        <p:spPr>
          <a:xfrm>
            <a:off x="685800" y="2165777"/>
            <a:ext cx="8978900" cy="0"/>
          </a:xfrm>
          <a:prstGeom prst="line">
            <a:avLst/>
          </a:prstGeom>
          <a:ln w="38100" cap="flat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7249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21AD7-AC6F-464C-8F33-1A236EE8B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035870"/>
            <a:ext cx="11068050" cy="2743201"/>
          </a:xfrm>
        </p:spPr>
        <p:txBody>
          <a:bodyPr/>
          <a:lstStyle/>
          <a:p>
            <a:r>
              <a:rPr lang="en-US" sz="9000" dirty="0"/>
              <a:t>Complementary Services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D1AEDB-45C8-42E5-AA0E-1189898ABF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Building strengths-based coping skills and recovery capital.</a:t>
            </a:r>
          </a:p>
        </p:txBody>
      </p:sp>
    </p:spTree>
    <p:extLst>
      <p:ext uri="{BB962C8B-B14F-4D97-AF65-F5344CB8AC3E}">
        <p14:creationId xmlns:p14="http://schemas.microsoft.com/office/powerpoint/2010/main" val="32262813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7E4ECB5-315A-44F0-A961-B30AB1093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19550"/>
            <a:ext cx="8978900" cy="1057277"/>
          </a:xfrm>
        </p:spPr>
        <p:txBody>
          <a:bodyPr/>
          <a:lstStyle/>
          <a:p>
            <a:r>
              <a:rPr lang="en-US" sz="4700" dirty="0"/>
              <a:t>VI. Complementary Services and</a:t>
            </a:r>
            <a:br>
              <a:rPr lang="en-US" sz="4700" dirty="0"/>
            </a:br>
            <a:r>
              <a:rPr lang="en-US" sz="4700" dirty="0"/>
              <a:t>     Recovery Capital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A2610B-686A-4421-79EE-D1924EBA8CC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AllRise.org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C58F45-3354-ADA6-2015-A3C193A5C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3E34-DC33-45ED-8E33-EC0D5991E9A4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F44D4AD-BE72-4D8F-8537-8F51D82700E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1791864"/>
            <a:ext cx="11044382" cy="514280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Health Risk Prevention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(doubling down)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Builds personal recovery capital and recognizes chronic disease course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Does </a:t>
            </a:r>
            <a:r>
              <a:rPr lang="en-US" sz="2100" u="sng" dirty="0"/>
              <a:t>not</a:t>
            </a:r>
            <a:r>
              <a:rPr lang="en-US" sz="2100" dirty="0"/>
              <a:t> increase crime or substance use and enhances self-protective measures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Guards against inadvertent ingestion (e.g., fentanyl)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Evidence-based and statutorily authorized </a:t>
            </a:r>
            <a:r>
              <a:rPr lang="en-US" sz="2100" dirty="0">
                <a:cs typeface="Arial" panose="020B0604020202020204" pitchFamily="34" charset="0"/>
              </a:rPr>
              <a:t>—</a:t>
            </a:r>
            <a:r>
              <a:rPr lang="en-US" sz="2100" dirty="0"/>
              <a:t> e.g., safer-sex education and products, naloxone or Narcan, fentanyl and Xylazine test strips, syringe services (in many states)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Based on recommendations from qualified treatment or public health professionals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Housing Assistance</a:t>
            </a:r>
            <a:endParaRPr lang="en-US" sz="21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 indent="-514350">
              <a:buFont typeface="Wingdings" panose="05000000000000000000" pitchFamily="2" charset="2"/>
              <a:buChar char="Ø"/>
            </a:pPr>
            <a:r>
              <a:rPr lang="en-US" sz="2100" dirty="0"/>
              <a:t>“Housing First” model until at least in early remission</a:t>
            </a:r>
          </a:p>
          <a:p>
            <a:pPr lvl="2" indent="-514350">
              <a:buFont typeface="Wingdings" panose="05000000000000000000" pitchFamily="2" charset="2"/>
              <a:buChar char="Ø"/>
            </a:pPr>
            <a:r>
              <a:rPr lang="en-US" sz="2100" dirty="0"/>
              <a:t>Recovery residence model thereafter (e.g., Oxford House, sober living facility)</a:t>
            </a:r>
          </a:p>
          <a:p>
            <a:pPr marL="803275" indent="-517525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US" sz="21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32B0528-7245-B7CB-9ADE-1AA394D8B965}"/>
              </a:ext>
            </a:extLst>
          </p:cNvPr>
          <p:cNvCxnSpPr>
            <a:cxnSpLocks/>
          </p:cNvCxnSpPr>
          <p:nvPr/>
        </p:nvCxnSpPr>
        <p:spPr>
          <a:xfrm>
            <a:off x="685800" y="1667022"/>
            <a:ext cx="8978900" cy="0"/>
          </a:xfrm>
          <a:prstGeom prst="line">
            <a:avLst/>
          </a:prstGeom>
          <a:ln w="38100" cap="flat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7708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7E4ECB5-315A-44F0-A961-B30AB1093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19550"/>
            <a:ext cx="8978900" cy="1057277"/>
          </a:xfrm>
        </p:spPr>
        <p:txBody>
          <a:bodyPr/>
          <a:lstStyle/>
          <a:p>
            <a:r>
              <a:rPr lang="en-US" sz="4700" dirty="0"/>
              <a:t>VI. Complementary Services and</a:t>
            </a:r>
            <a:br>
              <a:rPr lang="en-US" sz="4700" dirty="0"/>
            </a:br>
            <a:r>
              <a:rPr lang="en-US" sz="4700" dirty="0"/>
              <a:t>     Recovery Capital (cont.)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A2610B-686A-4421-79EE-D1924EBA8CC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AllRise.org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C58F45-3354-ADA6-2015-A3C193A5C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3E34-DC33-45ED-8E33-EC0D5991E9A4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F44D4AD-BE72-4D8F-8537-8F51D82700E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1828808"/>
            <a:ext cx="11044382" cy="514280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 startAt="3"/>
            </a:pPr>
            <a:r>
              <a:rPr lang="en-US" dirty="0"/>
              <a:t>Family and Significant Other Counseling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(clearer guidance)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Trained and qualified providers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When safe and desired by participant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Effective sequence: 1. psychoeducation, 2. stress reduction, 3. leveraging motivation and adherence, 4. strategic conflict resolution, 5. communication and problem-solving skills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Specialized interventions for parents or guardians, teens and young adults, and domestic violence or power imbalance</a:t>
            </a:r>
          </a:p>
          <a:p>
            <a:pPr marL="514350" indent="-514350">
              <a:buFont typeface="+mj-lt"/>
              <a:buAutoNum type="alphaUcPeriod" startAt="3"/>
            </a:pPr>
            <a:r>
              <a:rPr lang="en-US" dirty="0"/>
              <a:t>Vocational, Educational, and Life Skills Counseling</a:t>
            </a:r>
            <a:endParaRPr lang="en-US" sz="21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 indent="-514350">
              <a:buFont typeface="Wingdings" panose="05000000000000000000" pitchFamily="2" charset="2"/>
              <a:buChar char="Ø"/>
            </a:pPr>
            <a:r>
              <a:rPr lang="en-US" sz="2100" dirty="0"/>
              <a:t>Preparatory skills before placement (+ subsidies, if available)</a:t>
            </a:r>
          </a:p>
          <a:p>
            <a:pPr lvl="2" indent="-514350">
              <a:buFont typeface="Wingdings" panose="05000000000000000000" pitchFamily="2" charset="2"/>
              <a:buChar char="Ø"/>
            </a:pPr>
            <a:r>
              <a:rPr lang="en-US" sz="2100" dirty="0"/>
              <a:t>Outreach to prospective employers, providers, and resources</a:t>
            </a:r>
          </a:p>
          <a:p>
            <a:pPr marL="803275" indent="-517525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US" sz="21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33AB1BD-7028-7741-4481-215E03682F46}"/>
              </a:ext>
            </a:extLst>
          </p:cNvPr>
          <p:cNvCxnSpPr>
            <a:cxnSpLocks/>
          </p:cNvCxnSpPr>
          <p:nvPr/>
        </p:nvCxnSpPr>
        <p:spPr>
          <a:xfrm>
            <a:off x="685800" y="1676255"/>
            <a:ext cx="8978900" cy="0"/>
          </a:xfrm>
          <a:prstGeom prst="line">
            <a:avLst/>
          </a:prstGeom>
          <a:ln w="38100" cap="flat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2361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21AD7-AC6F-464C-8F33-1A236EE8B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035870"/>
            <a:ext cx="11068050" cy="2743201"/>
          </a:xfrm>
        </p:spPr>
        <p:txBody>
          <a:bodyPr/>
          <a:lstStyle/>
          <a:p>
            <a:r>
              <a:rPr lang="en-US" sz="10500" dirty="0"/>
              <a:t>Target Population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D1AEDB-45C8-42E5-AA0E-1189898ABF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685801"/>
            <a:ext cx="10046855" cy="1054100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services we should provide depends on who we are serving.   All best practices and benchmarks flow from this critical point.</a:t>
            </a:r>
          </a:p>
        </p:txBody>
      </p:sp>
    </p:spTree>
    <p:extLst>
      <p:ext uri="{BB962C8B-B14F-4D97-AF65-F5344CB8AC3E}">
        <p14:creationId xmlns:p14="http://schemas.microsoft.com/office/powerpoint/2010/main" val="5615607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7E4ECB5-315A-44F0-A961-B30AB1093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19550"/>
            <a:ext cx="8978900" cy="1057277"/>
          </a:xfrm>
        </p:spPr>
        <p:txBody>
          <a:bodyPr/>
          <a:lstStyle/>
          <a:p>
            <a:r>
              <a:rPr lang="en-US" sz="4700" dirty="0"/>
              <a:t>VI. Complementary Services and</a:t>
            </a:r>
            <a:br>
              <a:rPr lang="en-US" sz="4700" dirty="0"/>
            </a:br>
            <a:r>
              <a:rPr lang="en-US" sz="4700" dirty="0"/>
              <a:t>     Recovery Capital (cont.)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A2610B-686A-4421-79EE-D1924EBA8CC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AllRise.org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C58F45-3354-ADA6-2015-A3C193A5C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3E34-DC33-45ED-8E33-EC0D5991E9A4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F44D4AD-BE72-4D8F-8537-8F51D82700E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1884224"/>
            <a:ext cx="11044382" cy="514280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 startAt="5"/>
            </a:pPr>
            <a:r>
              <a:rPr lang="en-US" dirty="0"/>
              <a:t>Medical and Dental Care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(clearer guidance)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Routine screening by trained professional using validated tools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Benefits navigator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Outreach to prospective providers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“Culture of health” for routine screenings and health risk prevention</a:t>
            </a:r>
          </a:p>
          <a:p>
            <a:pPr marL="514350" indent="-514350">
              <a:spcBef>
                <a:spcPts val="1800"/>
              </a:spcBef>
              <a:buFont typeface="+mj-lt"/>
              <a:buAutoNum type="alphaUcPeriod" startAt="5"/>
            </a:pPr>
            <a:r>
              <a:rPr lang="en-US" dirty="0"/>
              <a:t>Community, Cultural, and Spiritual Activities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(new provision)</a:t>
            </a:r>
            <a:endParaRPr lang="en-US" sz="21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 indent="-514350">
              <a:buFont typeface="Wingdings" panose="05000000000000000000" pitchFamily="2" charset="2"/>
              <a:buChar char="Ø"/>
            </a:pPr>
            <a:r>
              <a:rPr lang="en-US" sz="2100" dirty="0"/>
              <a:t>Describe available prosocial opportunities and offer secular alternatives along with cultural, spiritual, and religious activities</a:t>
            </a:r>
          </a:p>
          <a:p>
            <a:pPr marL="803275" indent="-517525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US" sz="210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4E917C0-7EFB-FE61-4DBE-EC5951BECB8F}"/>
              </a:ext>
            </a:extLst>
          </p:cNvPr>
          <p:cNvCxnSpPr>
            <a:cxnSpLocks/>
          </p:cNvCxnSpPr>
          <p:nvPr/>
        </p:nvCxnSpPr>
        <p:spPr>
          <a:xfrm>
            <a:off x="685800" y="1676255"/>
            <a:ext cx="8978900" cy="0"/>
          </a:xfrm>
          <a:prstGeom prst="line">
            <a:avLst/>
          </a:prstGeom>
          <a:ln w="38100" cap="flat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6382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21AD7-AC6F-464C-8F33-1A236EE8B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035870"/>
            <a:ext cx="11068050" cy="2743201"/>
          </a:xfrm>
        </p:spPr>
        <p:txBody>
          <a:bodyPr/>
          <a:lstStyle/>
          <a:p>
            <a:r>
              <a:rPr lang="en-US" sz="9000" dirty="0"/>
              <a:t>Multidisciplinary Team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D1AEDB-45C8-42E5-AA0E-1189898ABF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Combined expertise, authority, and resources required to serve high-risk and high-need persons. Avoid working at cross-purposes. </a:t>
            </a:r>
          </a:p>
        </p:txBody>
      </p:sp>
    </p:spTree>
    <p:extLst>
      <p:ext uri="{BB962C8B-B14F-4D97-AF65-F5344CB8AC3E}">
        <p14:creationId xmlns:p14="http://schemas.microsoft.com/office/powerpoint/2010/main" val="11787614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7E4ECB5-315A-44F0-A961-B30AB1093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19550"/>
            <a:ext cx="8978900" cy="1057277"/>
          </a:xfrm>
        </p:spPr>
        <p:txBody>
          <a:bodyPr/>
          <a:lstStyle/>
          <a:p>
            <a:r>
              <a:rPr lang="en-US" dirty="0"/>
              <a:t>VIII. Multidisciplinary Team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A2610B-686A-4421-79EE-D1924EBA8CC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AllRise.org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C58F45-3354-ADA6-2015-A3C193A5C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3E34-DC33-45ED-8E33-EC0D5991E9A4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F44D4AD-BE72-4D8F-8537-8F51D82700E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799" y="1274624"/>
            <a:ext cx="11182927" cy="514280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Steering Committee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(new provision)</a:t>
            </a:r>
            <a:endParaRPr lang="en-US" dirty="0"/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Imprimatur, personnel, and resource commitments from leadership of partner agencies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MOUs endorse best practices and provide “political cover”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Quarterly, then semi-annual, review of performance, barriers, and needed policy changes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Treatment Court Team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50% less effective when </a:t>
            </a:r>
            <a:r>
              <a:rPr lang="en-US" sz="2100" u="sng" dirty="0"/>
              <a:t>any one</a:t>
            </a:r>
            <a:r>
              <a:rPr lang="en-US" sz="2100" dirty="0"/>
              <a:t> of these professionals is absent or insufficiently involved:</a:t>
            </a:r>
          </a:p>
          <a:p>
            <a:pPr marL="1093787" lvl="2" indent="-514350">
              <a:buFont typeface="Wingdings" panose="05000000000000000000" pitchFamily="2" charset="2"/>
              <a:buChar char="q"/>
            </a:pPr>
            <a:r>
              <a:rPr lang="en-US" sz="1800" dirty="0"/>
              <a:t>Judge or judicial officer, program coordinator, defense counsel, prosecutor, treatment representative(s), community supervision officer(s), law enforcement, and evaluator</a:t>
            </a:r>
          </a:p>
          <a:p>
            <a:pPr marL="1093787" lvl="2" indent="-514350">
              <a:buFont typeface="Wingdings" panose="05000000000000000000" pitchFamily="2" charset="2"/>
              <a:buChar char="q"/>
            </a:pPr>
            <a:r>
              <a:rPr lang="en-US" sz="1800" dirty="0"/>
              <a:t>Other needed rehabilitation, school, social service, child welfare, or public health professionals</a:t>
            </a:r>
            <a:endParaRPr lang="en-US" sz="1700" dirty="0"/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No defense counsel waiver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Peer specialists (?)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Non-adversarial does not mean non-advocacy </a:t>
            </a:r>
            <a:r>
              <a:rPr lang="en-US" sz="2100" dirty="0">
                <a:cs typeface="Arial" panose="020B0604020202020204" pitchFamily="34" charset="0"/>
              </a:rPr>
              <a:t>—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dirty="0"/>
              <a:t>let everyone do their job</a:t>
            </a:r>
          </a:p>
          <a:p>
            <a:pPr marL="290512" lvl="1" indent="0">
              <a:spcBef>
                <a:spcPts val="1000"/>
              </a:spcBef>
              <a:buNone/>
            </a:pPr>
            <a:endParaRPr lang="en-US" sz="21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D8A044A-554D-CD2F-9FF2-B2817C3532A8}"/>
              </a:ext>
            </a:extLst>
          </p:cNvPr>
          <p:cNvCxnSpPr>
            <a:cxnSpLocks/>
          </p:cNvCxnSpPr>
          <p:nvPr/>
        </p:nvCxnSpPr>
        <p:spPr>
          <a:xfrm>
            <a:off x="685800" y="1214455"/>
            <a:ext cx="8978900" cy="0"/>
          </a:xfrm>
          <a:prstGeom prst="line">
            <a:avLst/>
          </a:prstGeom>
          <a:ln w="38100" cap="flat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0586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7E4ECB5-315A-44F0-A961-B30AB1093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19550"/>
            <a:ext cx="10154992" cy="1057277"/>
          </a:xfrm>
        </p:spPr>
        <p:txBody>
          <a:bodyPr/>
          <a:lstStyle/>
          <a:p>
            <a:r>
              <a:rPr lang="en-US" dirty="0"/>
              <a:t>VIII. Multidisciplinary Team (cont.)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A2610B-686A-4421-79EE-D1924EBA8CC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AllRise.org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C58F45-3354-ADA6-2015-A3C193A5C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3E34-DC33-45ED-8E33-EC0D5991E9A4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F44D4AD-BE72-4D8F-8537-8F51D82700E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799" y="1366984"/>
            <a:ext cx="11182927" cy="514280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 startAt="3"/>
            </a:pPr>
            <a:r>
              <a:rPr lang="en-US" dirty="0"/>
              <a:t>Advisory Group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(new provision)</a:t>
            </a:r>
            <a:endParaRPr lang="en-US" dirty="0"/>
          </a:p>
          <a:p>
            <a:pPr marL="804862" lvl="1" indent="-514350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2100" dirty="0"/>
              <a:t>Wide array of stakeholders to provide support, advice, feedback, and resources</a:t>
            </a:r>
          </a:p>
          <a:p>
            <a:pPr marL="804862" lvl="1" indent="-514350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2100" dirty="0"/>
              <a:t>Open quarterly meetings with proactive invitations (no participant information discussed) </a:t>
            </a:r>
          </a:p>
          <a:p>
            <a:pPr marL="804862" lvl="1" indent="-514350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2100" dirty="0"/>
              <a:t>E.g., direct care providers, recovery community, medical practitioners, sponsors, public interest organizations, employers and educators, community and cultural organizations</a:t>
            </a:r>
          </a:p>
          <a:p>
            <a:pPr marL="514350" indent="-514350">
              <a:buFont typeface="+mj-lt"/>
              <a:buAutoNum type="alphaUcPeriod" startAt="3"/>
            </a:pPr>
            <a:r>
              <a:rPr lang="en-US" dirty="0"/>
              <a:t>Training and Education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04862" lvl="1" indent="-514350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2100" dirty="0"/>
              <a:t>Pre-implementation training for team (and ideally Steering Committee)</a:t>
            </a:r>
          </a:p>
          <a:p>
            <a:pPr marL="804862" lvl="1" indent="-514350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2100" dirty="0"/>
              <a:t>New staff orientation to best practices and key components, and observe pre-court staff meetings and court status hearings, if feasible</a:t>
            </a:r>
          </a:p>
          <a:p>
            <a:pPr marL="804862" lvl="1" indent="-514350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2100" dirty="0"/>
              <a:t>Annual continuing education </a:t>
            </a:r>
            <a:r>
              <a:rPr lang="en-US" sz="2100" dirty="0">
                <a:cs typeface="Arial" panose="020B0604020202020204" pitchFamily="34" charset="0"/>
              </a:rPr>
              <a:t>—</a:t>
            </a:r>
            <a:r>
              <a:rPr lang="en-US" sz="2100" dirty="0"/>
              <a:t> best practices decline within 6 to 12 months and new information is constantly becoming available</a:t>
            </a:r>
          </a:p>
          <a:p>
            <a:pPr marL="290512" lvl="1" indent="0">
              <a:spcBef>
                <a:spcPts val="1000"/>
              </a:spcBef>
              <a:buNone/>
            </a:pPr>
            <a:endParaRPr lang="en-US" sz="21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95286EB-7738-C2F5-C530-457FB55F4B03}"/>
              </a:ext>
            </a:extLst>
          </p:cNvPr>
          <p:cNvCxnSpPr>
            <a:cxnSpLocks/>
          </p:cNvCxnSpPr>
          <p:nvPr/>
        </p:nvCxnSpPr>
        <p:spPr>
          <a:xfrm>
            <a:off x="685800" y="1214455"/>
            <a:ext cx="9991436" cy="0"/>
          </a:xfrm>
          <a:prstGeom prst="line">
            <a:avLst/>
          </a:prstGeom>
          <a:ln w="38100" cap="flat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673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7E4ECB5-315A-44F0-A961-B30AB1093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19550"/>
            <a:ext cx="10154992" cy="1057277"/>
          </a:xfrm>
        </p:spPr>
        <p:txBody>
          <a:bodyPr/>
          <a:lstStyle/>
          <a:p>
            <a:r>
              <a:rPr lang="en-US" dirty="0"/>
              <a:t>VIII. Multidisciplinary Team (cont.)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A2610B-686A-4421-79EE-D1924EBA8CC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AllRise.org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C58F45-3354-ADA6-2015-A3C193A5C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3E34-DC33-45ED-8E33-EC0D5991E9A4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F44D4AD-BE72-4D8F-8537-8F51D82700E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799" y="1366984"/>
            <a:ext cx="11182927" cy="514280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 startAt="5"/>
            </a:pPr>
            <a:r>
              <a:rPr lang="en-US" dirty="0"/>
              <a:t>Sharing Information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(additional guidance)</a:t>
            </a:r>
            <a:endParaRPr lang="en-US" dirty="0"/>
          </a:p>
          <a:p>
            <a:pPr marL="804862" lvl="1" indent="-514350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2100" dirty="0"/>
              <a:t>Too much or too little can cause problems</a:t>
            </a:r>
          </a:p>
          <a:p>
            <a:pPr marL="804862" lvl="1" indent="-514350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2100" dirty="0"/>
              <a:t>Obtain informed consent </a:t>
            </a:r>
            <a:r>
              <a:rPr lang="en-US" sz="2100" dirty="0">
                <a:cs typeface="Arial" panose="020B0604020202020204" pitchFamily="34" charset="0"/>
              </a:rPr>
              <a:t>—</a:t>
            </a:r>
            <a:r>
              <a:rPr lang="en-US" sz="2100" dirty="0"/>
              <a:t> revocation may be prevented by court order</a:t>
            </a:r>
          </a:p>
          <a:p>
            <a:pPr marL="804862" lvl="1" indent="-514350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2100" dirty="0"/>
              <a:t>“</a:t>
            </a:r>
            <a:r>
              <a:rPr lang="en-US" sz="2100" i="1" dirty="0"/>
              <a:t>Minimum necessary rule</a:t>
            </a:r>
            <a:r>
              <a:rPr lang="en-US" sz="2100" dirty="0"/>
              <a:t>” for health information </a:t>
            </a:r>
          </a:p>
          <a:p>
            <a:pPr marL="1025525" lvl="2" indent="0">
              <a:buNone/>
            </a:pPr>
            <a:r>
              <a:rPr lang="en-US" sz="1900" dirty="0"/>
              <a:t>– proximal infractions, clinical progress, and recommendations for responses </a:t>
            </a:r>
          </a:p>
          <a:p>
            <a:pPr marL="1025525" lvl="2" indent="0">
              <a:buNone/>
            </a:pPr>
            <a:r>
              <a:rPr lang="en-US" sz="1900" dirty="0"/>
              <a:t>– distal infractions ideally monitored by non-treatment team members (e.g., supervision officer)</a:t>
            </a:r>
          </a:p>
          <a:p>
            <a:pPr marL="804862" lvl="1" indent="-5143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2100" dirty="0"/>
              <a:t>Defense attorneys with informed consent or when required to avert an imminent and serious safety risk (no substantial sanctions or discharge)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04862" lvl="1" indent="-5143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2100" dirty="0"/>
              <a:t>Peer specialists with informed consent or when required to avert an imminent and serious safety risk </a:t>
            </a:r>
            <a:r>
              <a:rPr lang="en-US" sz="2100" dirty="0">
                <a:cs typeface="Arial" panose="020B0604020202020204" pitchFamily="34" charset="0"/>
              </a:rPr>
              <a:t>—</a:t>
            </a:r>
            <a:r>
              <a:rPr lang="en-US" sz="2100" dirty="0"/>
              <a:t> report to a treatment professional to decide next steps (no substantial sanctions or discharge)</a:t>
            </a:r>
            <a:endParaRPr lang="en-US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90512" lvl="1" indent="0">
              <a:spcBef>
                <a:spcPts val="1000"/>
              </a:spcBef>
              <a:buNone/>
            </a:pPr>
            <a:endParaRPr lang="en-US" sz="21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A52B413-3FB6-2B5B-83FB-FDDB2AFCB150}"/>
              </a:ext>
            </a:extLst>
          </p:cNvPr>
          <p:cNvCxnSpPr>
            <a:cxnSpLocks/>
          </p:cNvCxnSpPr>
          <p:nvPr/>
        </p:nvCxnSpPr>
        <p:spPr>
          <a:xfrm>
            <a:off x="685800" y="1214455"/>
            <a:ext cx="9991436" cy="0"/>
          </a:xfrm>
          <a:prstGeom prst="line">
            <a:avLst/>
          </a:prstGeom>
          <a:ln w="38100" cap="flat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6776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7E4ECB5-315A-44F0-A961-B30AB1093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19550"/>
            <a:ext cx="10154992" cy="1057277"/>
          </a:xfrm>
        </p:spPr>
        <p:txBody>
          <a:bodyPr/>
          <a:lstStyle/>
          <a:p>
            <a:r>
              <a:rPr lang="en-US" dirty="0"/>
              <a:t>VIII. Multidisciplinary Team (cont.)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A2610B-686A-4421-79EE-D1924EBA8CC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AllRise.org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C58F45-3354-ADA6-2015-A3C193A5C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3E34-DC33-45ED-8E33-EC0D5991E9A4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F44D4AD-BE72-4D8F-8537-8F51D82700E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799" y="1348512"/>
            <a:ext cx="11182927" cy="514280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 startAt="6"/>
            </a:pPr>
            <a:r>
              <a:rPr lang="en-US" dirty="0"/>
              <a:t>Team Communication and Decision Making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Non-adversarial does not mean non-advocacy 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— </a:t>
            </a:r>
            <a:r>
              <a:rPr lang="en-US" sz="2100" dirty="0"/>
              <a:t>avoid “group-think”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Acquiescing to group consensus, remaining silent, dominating the discussion, or treating dissenters like outcasts, undermines effectiveness and violates one’s professional and ethical responsibilities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Evidence-based training in effective team communication and decision-making skills (e.g., NIATx Model) may be required</a:t>
            </a:r>
          </a:p>
          <a:p>
            <a:pPr marL="457200" lvl="1" indent="-457200">
              <a:spcBef>
                <a:spcPts val="1000"/>
              </a:spcBef>
              <a:buFont typeface="+mj-lt"/>
              <a:buAutoNum type="alphaUcPeriod" startAt="7"/>
            </a:pPr>
            <a:r>
              <a:rPr lang="en-US" sz="2800" dirty="0"/>
              <a:t>Pre-Court Staff Meetings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Everyone must be present and participate actively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Constitutional and ethical implications (e.g., </a:t>
            </a:r>
            <a:r>
              <a:rPr lang="en-US" sz="2100" i="1" dirty="0"/>
              <a:t>ex </a:t>
            </a:r>
            <a:r>
              <a:rPr lang="en-US" sz="2100" i="1" dirty="0" err="1"/>
              <a:t>parte</a:t>
            </a:r>
            <a:r>
              <a:rPr lang="en-US" sz="2100" i="1" dirty="0"/>
              <a:t> </a:t>
            </a:r>
            <a:r>
              <a:rPr lang="en-US" sz="2100" dirty="0"/>
              <a:t>communications, defense advocacy during “critical stage” of proceedings) 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Presumptively closed </a:t>
            </a:r>
            <a:r>
              <a:rPr lang="en-US" sz="2100" dirty="0">
                <a:cs typeface="Arial" panose="020B0604020202020204" pitchFamily="34" charset="0"/>
              </a:rPr>
              <a:t>—</a:t>
            </a:r>
            <a:r>
              <a:rPr lang="en-US" sz="2100" dirty="0"/>
              <a:t> review what was discussed and resolve contested matters in court</a:t>
            </a:r>
          </a:p>
          <a:p>
            <a:pPr marL="290512" lvl="1" indent="0">
              <a:spcBef>
                <a:spcPts val="1000"/>
              </a:spcBef>
              <a:buNone/>
            </a:pPr>
            <a:endParaRPr lang="en-US" sz="21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31E48C3-EA84-582B-8280-FF597CC335A9}"/>
              </a:ext>
            </a:extLst>
          </p:cNvPr>
          <p:cNvCxnSpPr>
            <a:cxnSpLocks/>
          </p:cNvCxnSpPr>
          <p:nvPr/>
        </p:nvCxnSpPr>
        <p:spPr>
          <a:xfrm>
            <a:off x="685800" y="1214455"/>
            <a:ext cx="9991436" cy="0"/>
          </a:xfrm>
          <a:prstGeom prst="line">
            <a:avLst/>
          </a:prstGeom>
          <a:ln w="38100" cap="flat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7332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7E4ECB5-315A-44F0-A961-B30AB1093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19550"/>
            <a:ext cx="10154992" cy="1057277"/>
          </a:xfrm>
        </p:spPr>
        <p:txBody>
          <a:bodyPr/>
          <a:lstStyle/>
          <a:p>
            <a:r>
              <a:rPr lang="en-US" dirty="0"/>
              <a:t>VIII. Multidisciplinary Team (cont.)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A2610B-686A-4421-79EE-D1924EBA8CC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AllRise.org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C58F45-3354-ADA6-2015-A3C193A5C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3E34-DC33-45ED-8E33-EC0D5991E9A4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F44D4AD-BE72-4D8F-8537-8F51D82700E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799" y="1348512"/>
            <a:ext cx="11182927" cy="514280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 startAt="8"/>
            </a:pPr>
            <a:r>
              <a:rPr lang="en-US" dirty="0"/>
              <a:t>Court Status Hearings</a:t>
            </a:r>
          </a:p>
          <a:p>
            <a:pPr marL="804862" lvl="1" indent="-514350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2100" dirty="0"/>
              <a:t>The central forum and most distinguishing feature of treatment courts</a:t>
            </a:r>
          </a:p>
          <a:p>
            <a:pPr marL="804862" lvl="1" indent="-514350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2100" dirty="0"/>
              <a:t>Everyone must be present and participate actively</a:t>
            </a:r>
          </a:p>
          <a:p>
            <a:pPr marL="804862" lvl="1" indent="-514350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2100" dirty="0"/>
              <a:t>At invitation of judge or pre-planned in staff meeting, provide praise and support, fill in missing or inaccurate information, offer recommendations, illustrate treatment-relevant concepts, and demonstrate unity of purpose for the team despite reasonable disagreements</a:t>
            </a:r>
          </a:p>
          <a:p>
            <a:pPr marL="804862" lvl="1" indent="-514350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2100" dirty="0"/>
              <a:t>Treatment professionals speak up when necessary to address pressing welfare concerns</a:t>
            </a:r>
          </a:p>
          <a:p>
            <a:pPr marL="804862" lvl="1" indent="-514350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2100" dirty="0"/>
              <a:t>Prosecutor and defense always raise relevant due process or legal concerns</a:t>
            </a:r>
          </a:p>
          <a:p>
            <a:pPr marL="290512" lvl="1" indent="0">
              <a:spcBef>
                <a:spcPts val="1000"/>
              </a:spcBef>
              <a:buNone/>
            </a:pPr>
            <a:endParaRPr lang="en-US" sz="21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FFA1F16-7616-EE3E-C221-B15C13846573}"/>
              </a:ext>
            </a:extLst>
          </p:cNvPr>
          <p:cNvCxnSpPr>
            <a:cxnSpLocks/>
          </p:cNvCxnSpPr>
          <p:nvPr/>
        </p:nvCxnSpPr>
        <p:spPr>
          <a:xfrm>
            <a:off x="685800" y="1214455"/>
            <a:ext cx="9991436" cy="0"/>
          </a:xfrm>
          <a:prstGeom prst="line">
            <a:avLst/>
          </a:prstGeom>
          <a:ln w="38100" cap="flat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7613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21AD7-AC6F-464C-8F33-1A236EE8B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035870"/>
            <a:ext cx="11068050" cy="2743201"/>
          </a:xfrm>
        </p:spPr>
        <p:txBody>
          <a:bodyPr/>
          <a:lstStyle/>
          <a:p>
            <a:r>
              <a:rPr lang="en-US" sz="8000" dirty="0"/>
              <a:t>Program Monitoring, Evaluation, and Improvement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D1AEDB-45C8-42E5-AA0E-1189898ABF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you don’t know about problems, you can’t fix them. </a:t>
            </a:r>
          </a:p>
        </p:txBody>
      </p:sp>
    </p:spTree>
    <p:extLst>
      <p:ext uri="{BB962C8B-B14F-4D97-AF65-F5344CB8AC3E}">
        <p14:creationId xmlns:p14="http://schemas.microsoft.com/office/powerpoint/2010/main" val="33761543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7E4ECB5-315A-44F0-A961-B30AB1093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19550"/>
            <a:ext cx="8978900" cy="1057277"/>
          </a:xfrm>
        </p:spPr>
        <p:txBody>
          <a:bodyPr/>
          <a:lstStyle/>
          <a:p>
            <a:r>
              <a:rPr lang="en-US" sz="5000" dirty="0"/>
              <a:t>X. Program Monitoring,</a:t>
            </a:r>
            <a:br>
              <a:rPr lang="en-US" sz="5000" dirty="0"/>
            </a:br>
            <a:r>
              <a:rPr lang="en-US" sz="5000" dirty="0"/>
              <a:t>     Evaluation, and Improvement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A2610B-686A-4421-79EE-D1924EBA8CC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AllRise.org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C58F45-3354-ADA6-2015-A3C193A5C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3E34-DC33-45ED-8E33-EC0D5991E9A4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F44D4AD-BE72-4D8F-8537-8F51D82700E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799" y="1745671"/>
            <a:ext cx="11182927" cy="514280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Monitoring Best Practices</a:t>
            </a:r>
            <a:endParaRPr lang="en-US" sz="2100" dirty="0"/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Essential to place outcomes in context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Team surveys addressing adherence to all best practices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Core dataset of key performance indicators (KPIs) that are easy and inexpensive to measure, reflect defining features of a treatment court, and affect outcomes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Compare against proven best practice benchmarks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Report for same time period as outcomes (e.g., admission cohorts)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Intent to Treat Analyses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All participants entering the program unless they received a neutral discharge unrelated to their performance in the program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Secondary analyses may compare graduates to completers of comparison condition</a:t>
            </a:r>
          </a:p>
          <a:p>
            <a:pPr marL="290512" lvl="1" indent="0">
              <a:spcBef>
                <a:spcPts val="1000"/>
              </a:spcBef>
              <a:buNone/>
            </a:pPr>
            <a:endParaRPr lang="en-US" sz="21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5E0FADC-0705-DF8B-9F6A-ABD35A05BC7A}"/>
              </a:ext>
            </a:extLst>
          </p:cNvPr>
          <p:cNvCxnSpPr>
            <a:cxnSpLocks/>
          </p:cNvCxnSpPr>
          <p:nvPr/>
        </p:nvCxnSpPr>
        <p:spPr>
          <a:xfrm>
            <a:off x="685800" y="1703982"/>
            <a:ext cx="9991436" cy="0"/>
          </a:xfrm>
          <a:prstGeom prst="line">
            <a:avLst/>
          </a:prstGeom>
          <a:ln w="38100" cap="flat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3070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7E4ECB5-315A-44F0-A961-B30AB1093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19550"/>
            <a:ext cx="8978900" cy="1057277"/>
          </a:xfrm>
        </p:spPr>
        <p:txBody>
          <a:bodyPr/>
          <a:lstStyle/>
          <a:p>
            <a:r>
              <a:rPr lang="en-US" sz="5000" dirty="0"/>
              <a:t>X. Program Monitoring,</a:t>
            </a:r>
            <a:br>
              <a:rPr lang="en-US" sz="5000" dirty="0"/>
            </a:br>
            <a:r>
              <a:rPr lang="en-US" sz="5000" dirty="0"/>
              <a:t>     Evaluation, and Improvement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A2610B-686A-4421-79EE-D1924EBA8CC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AllRise.org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C58F45-3354-ADA6-2015-A3C193A5C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3E34-DC33-45ED-8E33-EC0D5991E9A4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F44D4AD-BE72-4D8F-8537-8F51D82700E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799" y="1801087"/>
            <a:ext cx="11182927" cy="514280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 startAt="3"/>
            </a:pPr>
            <a:r>
              <a:rPr lang="en-US" dirty="0"/>
              <a:t>Comparison Groups</a:t>
            </a:r>
            <a:endParaRPr lang="en-US" sz="2100" dirty="0"/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Essential to reach casual conclusions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Random assignment, quasi-experimental, or matched-comparison group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Adjust for baseline differences that influence outcomes (e.g., propensity-score matching)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u="sng" dirty="0"/>
              <a:t>Not</a:t>
            </a:r>
            <a:r>
              <a:rPr lang="en-US" sz="2100" dirty="0"/>
              <a:t> persons who declined treatment court, were denied entry because of their needs or risk factors, were discharged unsuccessfully, or voluntarily withdrew</a:t>
            </a:r>
          </a:p>
          <a:p>
            <a:pPr marL="514350" indent="-514350">
              <a:buFont typeface="+mj-lt"/>
              <a:buAutoNum type="alphaUcPeriod" startAt="3"/>
            </a:pPr>
            <a:r>
              <a:rPr lang="en-US" dirty="0"/>
              <a:t>Time at Risk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Comparable start dates and follow-up intervals 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Date of entry </a:t>
            </a:r>
            <a:r>
              <a:rPr lang="en-US" sz="2100" u="sng" dirty="0"/>
              <a:t>and</a:t>
            </a:r>
            <a:r>
              <a:rPr lang="en-US" sz="2100" dirty="0"/>
              <a:t> date of precipitating event making them eligible (e.g., arrest)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u="sng" dirty="0"/>
              <a:t>May</a:t>
            </a:r>
            <a:r>
              <a:rPr lang="en-US" sz="2100" dirty="0"/>
              <a:t> need to adjust for time at liberty (e.g., jail detention, residential treatment)</a:t>
            </a:r>
          </a:p>
          <a:p>
            <a:pPr marL="290512" lvl="1" indent="0">
              <a:spcBef>
                <a:spcPts val="1000"/>
              </a:spcBef>
              <a:buNone/>
            </a:pPr>
            <a:endParaRPr lang="en-US" sz="21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5E0FADC-0705-DF8B-9F6A-ABD35A05BC7A}"/>
              </a:ext>
            </a:extLst>
          </p:cNvPr>
          <p:cNvCxnSpPr>
            <a:cxnSpLocks/>
          </p:cNvCxnSpPr>
          <p:nvPr/>
        </p:nvCxnSpPr>
        <p:spPr>
          <a:xfrm>
            <a:off x="685800" y="1703982"/>
            <a:ext cx="9991436" cy="0"/>
          </a:xfrm>
          <a:prstGeom prst="line">
            <a:avLst/>
          </a:prstGeom>
          <a:ln w="38100" cap="flat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5202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7E4ECB5-315A-44F0-A961-B30AB1093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19550"/>
            <a:ext cx="8978900" cy="1057277"/>
          </a:xfrm>
        </p:spPr>
        <p:txBody>
          <a:bodyPr/>
          <a:lstStyle/>
          <a:p>
            <a:r>
              <a:rPr lang="en-US" dirty="0"/>
              <a:t>I. Target Population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A2610B-686A-4421-79EE-D1924EBA8CC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AllRise.org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C58F45-3354-ADA6-2015-A3C193A5C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3E34-DC33-45ED-8E33-EC0D5991E9A4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F44D4AD-BE72-4D8F-8537-8F51D82700E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1330040"/>
            <a:ext cx="11044382" cy="5142809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Objective Eligibility and Exclusion Criteria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Avoid subjective suitability considerations (e.g., motivation, attitude, insight)</a:t>
            </a:r>
          </a:p>
          <a:p>
            <a:pPr marL="514350" indent="-514350">
              <a:spcBef>
                <a:spcPts val="600"/>
              </a:spcBef>
              <a:buFont typeface="+mj-lt"/>
              <a:buAutoNum type="alphaUcPeriod"/>
            </a:pPr>
            <a:r>
              <a:rPr lang="en-US" dirty="0"/>
              <a:t>Proactive Recruitment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(new provision)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Culturally congruent outreach within hours or days of arrest, detention, or case filing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Voluntary pre-plea services with use immunity (e.g., opioid intervention courts)</a:t>
            </a:r>
          </a:p>
          <a:p>
            <a:pPr marL="514350" indent="-514350">
              <a:spcBef>
                <a:spcPts val="600"/>
              </a:spcBef>
              <a:buFont typeface="+mj-lt"/>
              <a:buAutoNum type="alphaUcPeriod"/>
            </a:pPr>
            <a:r>
              <a:rPr lang="en-US" dirty="0"/>
              <a:t>High-Risk and High-Need Participants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(clearer and expanded definition)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Felony or serious misdemeanor offense eligible for community disposition </a:t>
            </a:r>
            <a:r>
              <a:rPr lang="en-US" sz="2100" dirty="0">
                <a:cs typeface="Arial" panose="020B0604020202020204" pitchFamily="34" charset="0"/>
              </a:rPr>
              <a:t>—</a:t>
            </a:r>
            <a:r>
              <a:rPr lang="en-US" sz="2100" dirty="0"/>
              <a:t> including property, financial, drug sales, DUI, domestic violence, and non-aggravated assault charges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“Core” or causal symptoms of a chronic or compulsive substance use disorder </a:t>
            </a:r>
            <a:r>
              <a:rPr lang="en-US" sz="2100" dirty="0">
                <a:cs typeface="Arial" panose="020B0604020202020204" pitchFamily="34" charset="0"/>
              </a:rPr>
              <a:t>—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dirty="0"/>
              <a:t>i.e., withdrawal, persistent cravings, inability to stop or reduce use, and/or loss of control or “binge” use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Serious and persistent mental health or trauma disorder, or other chronic and severe needs (e.g., cognitive limitations, traumatic brain injury, compulsive gambling)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u="sng" dirty="0"/>
              <a:t>Separate</a:t>
            </a:r>
            <a:r>
              <a:rPr lang="en-US" sz="2100" dirty="0"/>
              <a:t> tracks with reduced supervision and/or treatment for persons with low risk or need</a:t>
            </a:r>
          </a:p>
          <a:p>
            <a:pPr marL="290512" lvl="1" indent="0">
              <a:spcBef>
                <a:spcPts val="1000"/>
              </a:spcBef>
              <a:buNone/>
            </a:pPr>
            <a:endParaRPr lang="en-US" sz="210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1B56C7D-C59C-C6D4-0B1A-429BF517228C}"/>
              </a:ext>
            </a:extLst>
          </p:cNvPr>
          <p:cNvCxnSpPr>
            <a:cxnSpLocks/>
          </p:cNvCxnSpPr>
          <p:nvPr/>
        </p:nvCxnSpPr>
        <p:spPr>
          <a:xfrm>
            <a:off x="685800" y="1159021"/>
            <a:ext cx="7848600" cy="23229"/>
          </a:xfrm>
          <a:prstGeom prst="line">
            <a:avLst/>
          </a:prstGeom>
          <a:ln w="38100" cap="flat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3942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7E4ECB5-315A-44F0-A961-B30AB1093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19550"/>
            <a:ext cx="8978900" cy="1057277"/>
          </a:xfrm>
        </p:spPr>
        <p:txBody>
          <a:bodyPr/>
          <a:lstStyle/>
          <a:p>
            <a:r>
              <a:rPr lang="en-US" sz="5000" dirty="0"/>
              <a:t>X. Program Monitoring,</a:t>
            </a:r>
            <a:br>
              <a:rPr lang="en-US" sz="5000" dirty="0"/>
            </a:br>
            <a:r>
              <a:rPr lang="en-US" sz="5000" dirty="0"/>
              <a:t>     Evaluation, and Improvement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A2610B-686A-4421-79EE-D1924EBA8CC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AllRise.org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C58F45-3354-ADA6-2015-A3C193A5C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3E34-DC33-45ED-8E33-EC0D5991E9A4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F44D4AD-BE72-4D8F-8537-8F51D82700E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799" y="1801087"/>
            <a:ext cx="11182927" cy="514280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 startAt="5"/>
            </a:pPr>
            <a:r>
              <a:rPr lang="en-US" dirty="0"/>
              <a:t>Criminal Recidivism</a:t>
            </a:r>
            <a:endParaRPr lang="en-US" sz="2100" dirty="0"/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3 to 5 years </a:t>
            </a:r>
            <a:r>
              <a:rPr lang="en-US" sz="2100" dirty="0">
                <a:cs typeface="Arial" panose="020B0604020202020204" pitchFamily="34" charset="0"/>
              </a:rPr>
              <a:t>—</a:t>
            </a:r>
            <a:r>
              <a:rPr lang="en-US" sz="2100" dirty="0"/>
              <a:t> acknowledge instability of earlier recidivism rates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Report all timely and reliably available KPIs (arrests, charges, convictions, incarceration, self-report) and discuss implications of each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Classify by offense level (e.g., felony, misdemeanor, summary) and offense type (e.g., drug, DUI, person, property)</a:t>
            </a:r>
          </a:p>
          <a:p>
            <a:pPr marL="514350" indent="-514350">
              <a:buFont typeface="+mj-lt"/>
              <a:buAutoNum type="alphaUcPeriod" startAt="5"/>
            </a:pPr>
            <a:r>
              <a:rPr lang="en-US" dirty="0"/>
              <a:t>Psychosocial Outcomes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KPIs of in-program outcomes that predict psychosocial functioning (e.g., attendance rates, program completion, length of stay, drug test results, employment, housing, education)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If feasible, administer confidential psychosocial or recovery capital assessments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Compare against established performance benchmarks if comparison data is unavailable</a:t>
            </a:r>
          </a:p>
          <a:p>
            <a:pPr marL="290512" lvl="1" indent="0">
              <a:buNone/>
            </a:pPr>
            <a:endParaRPr lang="en-US" sz="21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5E0FADC-0705-DF8B-9F6A-ABD35A05BC7A}"/>
              </a:ext>
            </a:extLst>
          </p:cNvPr>
          <p:cNvCxnSpPr>
            <a:cxnSpLocks/>
          </p:cNvCxnSpPr>
          <p:nvPr/>
        </p:nvCxnSpPr>
        <p:spPr>
          <a:xfrm>
            <a:off x="685800" y="1703982"/>
            <a:ext cx="9991436" cy="0"/>
          </a:xfrm>
          <a:prstGeom prst="line">
            <a:avLst/>
          </a:prstGeom>
          <a:ln w="38100" cap="flat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6349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7E4ECB5-315A-44F0-A961-B30AB1093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19550"/>
            <a:ext cx="8978900" cy="1057277"/>
          </a:xfrm>
        </p:spPr>
        <p:txBody>
          <a:bodyPr/>
          <a:lstStyle/>
          <a:p>
            <a:r>
              <a:rPr lang="en-US" sz="5000" dirty="0"/>
              <a:t>X. Program Monitoring,</a:t>
            </a:r>
            <a:br>
              <a:rPr lang="en-US" sz="5000" dirty="0"/>
            </a:br>
            <a:r>
              <a:rPr lang="en-US" sz="5000" dirty="0"/>
              <a:t>     Evaluation, and Improvement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A2610B-686A-4421-79EE-D1924EBA8CC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AllRise.org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C58F45-3354-ADA6-2015-A3C193A5C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3E34-DC33-45ED-8E33-EC0D5991E9A4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F44D4AD-BE72-4D8F-8537-8F51D82700E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799" y="1838031"/>
            <a:ext cx="11182927" cy="514280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 startAt="7"/>
            </a:pPr>
            <a:r>
              <a:rPr lang="en-US" dirty="0"/>
              <a:t>Equity Analyses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(new provision)</a:t>
            </a:r>
            <a:endParaRPr lang="en-US" sz="21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Compare all KPIs, benchmark achievements, and outcomes by sociocultural groups 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Confidential surveys and focus groups by skilled evaluator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Respectfully obtain voluntary and confidential information on other sociocultural characteristics (e.g., ethnicity, gender identity, sexual orientation)</a:t>
            </a:r>
          </a:p>
          <a:p>
            <a:pPr marL="514350" indent="-514350">
              <a:buFont typeface="+mj-lt"/>
              <a:buAutoNum type="alphaUcPeriod" startAt="7"/>
            </a:pPr>
            <a:r>
              <a:rPr lang="en-US" dirty="0"/>
              <a:t>Timely and Reliable Data Entry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Careful staff training in accurate data collection and rationale for needing the information 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Enter contemporaneously with and no more than 48 hours after an event or service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Consequential basis for staff job performance and agency contractual compliance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Compliance with all privacy and confidentiality regulations</a:t>
            </a:r>
          </a:p>
          <a:p>
            <a:pPr marL="290512" lvl="1" indent="0">
              <a:buNone/>
            </a:pPr>
            <a:endParaRPr lang="en-US" sz="21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5E0FADC-0705-DF8B-9F6A-ABD35A05BC7A}"/>
              </a:ext>
            </a:extLst>
          </p:cNvPr>
          <p:cNvCxnSpPr>
            <a:cxnSpLocks/>
          </p:cNvCxnSpPr>
          <p:nvPr/>
        </p:nvCxnSpPr>
        <p:spPr>
          <a:xfrm>
            <a:off x="685800" y="1703982"/>
            <a:ext cx="9991436" cy="0"/>
          </a:xfrm>
          <a:prstGeom prst="line">
            <a:avLst/>
          </a:prstGeom>
          <a:ln w="38100" cap="flat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5433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7E4ECB5-315A-44F0-A961-B30AB1093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19550"/>
            <a:ext cx="8978900" cy="1057277"/>
          </a:xfrm>
        </p:spPr>
        <p:txBody>
          <a:bodyPr/>
          <a:lstStyle/>
          <a:p>
            <a:r>
              <a:rPr lang="en-US" sz="5000" dirty="0"/>
              <a:t>X. Program Monitoring,</a:t>
            </a:r>
            <a:br>
              <a:rPr lang="en-US" sz="5000" dirty="0"/>
            </a:br>
            <a:r>
              <a:rPr lang="en-US" sz="5000" dirty="0"/>
              <a:t>     Evaluation, and Improvement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A2610B-686A-4421-79EE-D1924EBA8CC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AllRise.org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C58F45-3354-ADA6-2015-A3C193A5C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3E34-DC33-45ED-8E33-EC0D5991E9A4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F44D4AD-BE72-4D8F-8537-8F51D82700E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799" y="1754907"/>
            <a:ext cx="11182927" cy="514280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 startAt="9"/>
            </a:pPr>
            <a:r>
              <a:rPr lang="en-US" dirty="0"/>
              <a:t>Electronic Database</a:t>
            </a:r>
            <a:endParaRPr lang="en-US" sz="21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Capable of generating rapid summary reports of KPIs and benchmark achievements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Compliant with applicable laws including 128-bit SSL encryption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Access carefully regulated by staff job level and responsibilities </a:t>
            </a:r>
            <a:r>
              <a:rPr lang="en-US" sz="2100" dirty="0">
                <a:cs typeface="Arial" panose="020B0604020202020204" pitchFamily="34" charset="0"/>
              </a:rPr>
              <a:t>— no over-writes</a:t>
            </a:r>
            <a:endParaRPr lang="en-US" sz="2100" dirty="0"/>
          </a:p>
          <a:p>
            <a:pPr marL="514350" indent="-514350">
              <a:buFont typeface="+mj-lt"/>
              <a:buAutoNum type="alphaUcPeriod" startAt="9"/>
            </a:pPr>
            <a:r>
              <a:rPr lang="en-US" dirty="0"/>
              <a:t>Evaluator Competency and Objectivity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Trained and qualified evaluator required for causal conclusions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Sufficiently independent to safeguard participant confidentiality, gain trust in surveys and focus groups, and provide frank critical feedback to the team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If unavailable for routine assistance, obtain external evaluation every 5 years, or if major staff or leadership turnover, census &gt; 125 participants, or supervision caseloads &gt; 30-50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Graduate thesis, dissertation, or capstone project can provide expertise at no cost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5E0FADC-0705-DF8B-9F6A-ABD35A05BC7A}"/>
              </a:ext>
            </a:extLst>
          </p:cNvPr>
          <p:cNvCxnSpPr>
            <a:cxnSpLocks/>
          </p:cNvCxnSpPr>
          <p:nvPr/>
        </p:nvCxnSpPr>
        <p:spPr>
          <a:xfrm>
            <a:off x="685800" y="1703982"/>
            <a:ext cx="9991436" cy="0"/>
          </a:xfrm>
          <a:prstGeom prst="line">
            <a:avLst/>
          </a:prstGeom>
          <a:ln w="38100" cap="flat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7869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EA9F69A-2999-0824-E1E8-73036E78C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Evaluation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99D383-CC2B-1383-E2D1-AD1CE035AF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1579384"/>
            <a:ext cx="5181600" cy="484381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/>
              <a:t>On your compatible phone or tablet, open the built-in camera app.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Point the camera at the QR code.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Tap the banner that appears on your phone or tablet.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Follow the instructions on the screen to complete the evaluation.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After completion, you will be provided with a certificate that can be saved and printed. 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D3D45CF-6493-71C7-A414-82EDA1E11F1E}"/>
              </a:ext>
            </a:extLst>
          </p:cNvPr>
          <p:cNvSpPr txBox="1"/>
          <p:nvPr/>
        </p:nvSpPr>
        <p:spPr>
          <a:xfrm>
            <a:off x="931664" y="5754254"/>
            <a:ext cx="41575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70C0"/>
                </a:solidFill>
              </a:rPr>
              <a:t>https://cvent.me/X0eoeZ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84D9ECE-6588-1A84-0EEF-B643131D23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3730" y="1530286"/>
            <a:ext cx="4223968" cy="4223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11469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3A6AF-67E9-9342-7DD5-6D4DD9CA6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8D4EF7-3388-83C7-24EB-D094A9C3855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Doug Marlowe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6A0AFD-59A6-3183-546F-910DEDB00D7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Senior Scientific Consultant, All Rise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296589-80EC-F1A3-82FB-DFD70220236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dmarlowe@allrise.org</a:t>
            </a:r>
          </a:p>
        </p:txBody>
      </p:sp>
    </p:spTree>
    <p:extLst>
      <p:ext uri="{BB962C8B-B14F-4D97-AF65-F5344CB8AC3E}">
        <p14:creationId xmlns:p14="http://schemas.microsoft.com/office/powerpoint/2010/main" val="370969795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D8BC5-E67E-B8FA-2D2B-077BE0E9A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Us </a:t>
            </a:r>
          </a:p>
        </p:txBody>
      </p:sp>
    </p:spTree>
    <p:extLst>
      <p:ext uri="{BB962C8B-B14F-4D97-AF65-F5344CB8AC3E}">
        <p14:creationId xmlns:p14="http://schemas.microsoft.com/office/powerpoint/2010/main" val="2755680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A2610B-686A-4421-79EE-D1924EBA8CC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AllRise.org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C58F45-3354-ADA6-2015-A3C193A5C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3E34-DC33-45ED-8E33-EC0D5991E9A4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F44D4AD-BE72-4D8F-8537-8F51D82700E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1422405"/>
            <a:ext cx="10820400" cy="4719776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lphaUcPeriod" startAt="4"/>
            </a:pPr>
            <a:r>
              <a:rPr lang="en-US" dirty="0"/>
              <a:t>Valid Eligibility Assessments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(doubling down)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Validated tools outperform professional judgment and enhance cultural equity, and professional overrides reduce accuracy </a:t>
            </a:r>
            <a:r>
              <a:rPr lang="en-US" sz="2100" dirty="0">
                <a:cs typeface="Arial" panose="020B0604020202020204" pitchFamily="34" charset="0"/>
              </a:rPr>
              <a:t>—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 r</a:t>
            </a:r>
            <a:r>
              <a:rPr lang="en-US" sz="2100" dirty="0"/>
              <a:t>isk tool </a:t>
            </a:r>
            <a:r>
              <a:rPr lang="en-US" sz="2100" u="sng" dirty="0"/>
              <a:t>and</a:t>
            </a:r>
            <a:r>
              <a:rPr lang="en-US" sz="2100" dirty="0"/>
              <a:t> clinical diagnostic need tool</a:t>
            </a:r>
          </a:p>
          <a:p>
            <a:pPr marL="804862" lvl="1" indent="-5143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2100" dirty="0"/>
              <a:t>Substantial training and annual boosters required for valid and culturally proficient administration, scoring, and interpretation </a:t>
            </a:r>
          </a:p>
          <a:p>
            <a:pPr marL="514350" indent="-514350">
              <a:buFont typeface="+mj-lt"/>
              <a:buAutoNum type="alphaUcPeriod" startAt="4"/>
            </a:pPr>
            <a:r>
              <a:rPr lang="en-US" dirty="0"/>
              <a:t>Criminal History Considerations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dirty="0"/>
              <a:t>More serious offenses associated with larger improvements (e.g., drug sales, some violence)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dirty="0"/>
              <a:t>Arrest and charging practices are culturally biased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dirty="0"/>
              <a:t>Crime specialization is infrequent and unrelated to recidivism risk </a:t>
            </a:r>
          </a:p>
          <a:p>
            <a:pPr marL="514350" indent="-514350">
              <a:buFont typeface="+mj-lt"/>
              <a:buAutoNum type="alphaUcPeriod" startAt="4"/>
            </a:pPr>
            <a:r>
              <a:rPr lang="en-US" dirty="0"/>
              <a:t>Treatment and Resource Considerations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(expanded focus)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dirty="0"/>
              <a:t>Remove invalid admission and exclusion conditions, including MAT, housing, fines and fees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dirty="0"/>
              <a:t>Unless services or resources reasonably available elsewhere, attempt to serve (credit efforts)</a:t>
            </a:r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DAB03CE1-A7CA-462A-2EE5-0AC9699C1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1910"/>
            <a:ext cx="8978900" cy="1057277"/>
          </a:xfrm>
        </p:spPr>
        <p:txBody>
          <a:bodyPr/>
          <a:lstStyle/>
          <a:p>
            <a:r>
              <a:rPr lang="en-US" dirty="0"/>
              <a:t>I. Target Population (cont.)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EA5753E-FD86-5598-E17E-DDB00A4BCCAD}"/>
              </a:ext>
            </a:extLst>
          </p:cNvPr>
          <p:cNvCxnSpPr>
            <a:cxnSpLocks/>
          </p:cNvCxnSpPr>
          <p:nvPr/>
        </p:nvCxnSpPr>
        <p:spPr>
          <a:xfrm>
            <a:off x="685800" y="1242145"/>
            <a:ext cx="7848600" cy="23229"/>
          </a:xfrm>
          <a:prstGeom prst="line">
            <a:avLst/>
          </a:prstGeom>
          <a:ln w="38100" cap="flat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5401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21AD7-AC6F-464C-8F33-1A236EE8B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035870"/>
            <a:ext cx="11068050" cy="2743201"/>
          </a:xfrm>
        </p:spPr>
        <p:txBody>
          <a:bodyPr/>
          <a:lstStyle/>
          <a:p>
            <a:r>
              <a:rPr lang="en-US" sz="10000" dirty="0"/>
              <a:t>Equity &amp; Inclusion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D1AEDB-45C8-42E5-AA0E-1189898ABF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Unawareness or neutral intent are not dispositive.</a:t>
            </a:r>
          </a:p>
        </p:txBody>
      </p:sp>
    </p:spTree>
    <p:extLst>
      <p:ext uri="{BB962C8B-B14F-4D97-AF65-F5344CB8AC3E}">
        <p14:creationId xmlns:p14="http://schemas.microsoft.com/office/powerpoint/2010/main" val="3482006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7E4ECB5-315A-44F0-A961-B30AB1093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19550"/>
            <a:ext cx="8978900" cy="1057277"/>
          </a:xfrm>
        </p:spPr>
        <p:txBody>
          <a:bodyPr/>
          <a:lstStyle/>
          <a:p>
            <a:r>
              <a:rPr lang="en-US" dirty="0"/>
              <a:t>II. Equity and Inclusion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A2610B-686A-4421-79EE-D1924EBA8CC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AllRise.org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C58F45-3354-ADA6-2015-A3C193A5C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3E34-DC33-45ED-8E33-EC0D5991E9A4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F44D4AD-BE72-4D8F-8537-8F51D82700E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1311568"/>
            <a:ext cx="11044382" cy="514280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Staff Diversity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(new provision)</a:t>
            </a:r>
            <a:endParaRPr lang="en-US" dirty="0"/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Sociocultural matching improves recruitment, especially age and neighborhood affiliation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Matching by cisgender sex improves outcomes in trauma treatment for women and men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Matching by race, gender identity, or sexual orientation may improve treatment outcomes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Staff Training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Implicit bias training is, at most, a first step 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Show them their data and describe proven or promising remedial actions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Equity Monitoring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(new provision)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Not knowing is a serious violation of best practices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Neutral intent is not dispositive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Continuous monitoring and at least annual reviews of the data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547256A-6207-B014-C35D-861381705833}"/>
              </a:ext>
            </a:extLst>
          </p:cNvPr>
          <p:cNvCxnSpPr>
            <a:cxnSpLocks/>
          </p:cNvCxnSpPr>
          <p:nvPr/>
        </p:nvCxnSpPr>
        <p:spPr>
          <a:xfrm>
            <a:off x="685800" y="1159021"/>
            <a:ext cx="7848600" cy="23229"/>
          </a:xfrm>
          <a:prstGeom prst="line">
            <a:avLst/>
          </a:prstGeom>
          <a:ln w="38100" cap="flat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1287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7E4ECB5-315A-44F0-A961-B30AB1093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19550"/>
            <a:ext cx="8978900" cy="1057277"/>
          </a:xfrm>
        </p:spPr>
        <p:txBody>
          <a:bodyPr/>
          <a:lstStyle/>
          <a:p>
            <a:r>
              <a:rPr lang="en-US" dirty="0"/>
              <a:t>II. Equity and Inclusion (cont.)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A2610B-686A-4421-79EE-D1924EBA8CC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AllRise.org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C58F45-3354-ADA6-2015-A3C193A5C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3E34-DC33-45ED-8E33-EC0D5991E9A4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F44D4AD-BE72-4D8F-8537-8F51D82700E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1191500"/>
            <a:ext cx="11044382" cy="514280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 startAt="4"/>
            </a:pPr>
            <a:r>
              <a:rPr lang="en-US" dirty="0"/>
              <a:t>Cultural Outreach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(new provision)</a:t>
            </a:r>
            <a:endParaRPr lang="en-US" dirty="0"/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Source and timing of recruitment is critical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Confidential surveys and focus groups to learn their perspectives (no wrong answers)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Social marketing </a:t>
            </a:r>
            <a:r>
              <a:rPr lang="en-US" sz="2100" dirty="0">
                <a:cs typeface="Arial" panose="020B0604020202020204" pitchFamily="34" charset="0"/>
              </a:rPr>
              <a:t>—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dirty="0"/>
              <a:t>if the program is not attractive, make it so</a:t>
            </a:r>
          </a:p>
          <a:p>
            <a:pPr marL="514350" indent="-514350">
              <a:spcBef>
                <a:spcPts val="600"/>
              </a:spcBef>
              <a:buFont typeface="+mj-lt"/>
              <a:buAutoNum type="alphaUcPeriod" startAt="4"/>
            </a:pPr>
            <a:r>
              <a:rPr lang="en-US" dirty="0"/>
              <a:t>Equitable Admissions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Remove invalid biasing admissions criteria and suitability determinations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Culturally equivalent or proficient tools and administration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If unavailable, gauge their reactions and validate if feasible</a:t>
            </a:r>
          </a:p>
          <a:p>
            <a:pPr marL="461963" lvl="1" indent="-457200">
              <a:buFont typeface="+mj-lt"/>
              <a:buAutoNum type="alphaUcPeriod" startAt="6"/>
            </a:pPr>
            <a:r>
              <a:rPr lang="en-US" sz="2800" dirty="0"/>
              <a:t>Equitable Treatment and Complementary Services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(expanded focus)</a:t>
            </a:r>
            <a:endParaRPr lang="en-US" sz="2800" dirty="0"/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Culturally equivalent or proficient interventions, if available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Address culturally-related stress and social determinants of health</a:t>
            </a:r>
          </a:p>
          <a:p>
            <a:pPr marL="804862" lvl="1" indent="-514350">
              <a:buFont typeface="Wingdings" panose="05000000000000000000" pitchFamily="2" charset="2"/>
              <a:buChar char="Ø"/>
            </a:pPr>
            <a:r>
              <a:rPr lang="en-US" sz="2100" dirty="0"/>
              <a:t>If unavailable, confidential surveys or focus groups to gauge their reactions 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781BB31-C323-3B5A-66DF-BD3C29B0D147}"/>
              </a:ext>
            </a:extLst>
          </p:cNvPr>
          <p:cNvCxnSpPr>
            <a:cxnSpLocks/>
          </p:cNvCxnSpPr>
          <p:nvPr/>
        </p:nvCxnSpPr>
        <p:spPr>
          <a:xfrm>
            <a:off x="685800" y="1159021"/>
            <a:ext cx="8661400" cy="0"/>
          </a:xfrm>
          <a:prstGeom prst="line">
            <a:avLst/>
          </a:prstGeom>
          <a:ln w="38100" cap="flat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0403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7E4ECB5-315A-44F0-A961-B30AB1093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19550"/>
            <a:ext cx="8978900" cy="1057277"/>
          </a:xfrm>
        </p:spPr>
        <p:txBody>
          <a:bodyPr/>
          <a:lstStyle/>
          <a:p>
            <a:r>
              <a:rPr lang="en-US" dirty="0"/>
              <a:t>II. Equity and Inclusion (cont.)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A2610B-686A-4421-79EE-D1924EBA8CC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AllRise.org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C58F45-3354-ADA6-2015-A3C193A5C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3E34-DC33-45ED-8E33-EC0D5991E9A4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F44D4AD-BE72-4D8F-8537-8F51D82700E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1330040"/>
            <a:ext cx="11044382" cy="514280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 startAt="7"/>
            </a:pPr>
            <a:r>
              <a:rPr lang="en-US" dirty="0"/>
              <a:t>Equitable Incentives, Sanctions, and Dispositions</a:t>
            </a:r>
          </a:p>
          <a:p>
            <a:pPr marL="804862" lvl="1" indent="-5143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2100" dirty="0"/>
              <a:t>Expectations and perceptions are as, or more, impactful than actual practices</a:t>
            </a:r>
          </a:p>
          <a:p>
            <a:pPr marL="804862" lvl="1" indent="-5143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2100" dirty="0"/>
              <a:t>Advance notice of procedures and explanations for decisions</a:t>
            </a:r>
          </a:p>
          <a:p>
            <a:pPr marL="804862" lvl="1" indent="-5143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2100" dirty="0"/>
              <a:t>Routine equity monitoring </a:t>
            </a:r>
          </a:p>
          <a:p>
            <a:pPr marL="514350" indent="-514350">
              <a:buFont typeface="+mj-lt"/>
              <a:buAutoNum type="alphaUcPeriod" startAt="7"/>
            </a:pPr>
            <a:r>
              <a:rPr lang="en-US" dirty="0"/>
              <a:t>Fines, Fees, and Costs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(new provision)</a:t>
            </a:r>
            <a:endParaRPr lang="en-US" dirty="0"/>
          </a:p>
          <a:p>
            <a:pPr marL="804862" lvl="1" indent="-514350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2100" dirty="0"/>
              <a:t>Implicate constitutional equal protection</a:t>
            </a:r>
          </a:p>
          <a:p>
            <a:pPr marL="804862" lvl="1" indent="-514350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2100" dirty="0"/>
              <a:t>Do </a:t>
            </a:r>
            <a:r>
              <a:rPr lang="en-US" sz="2100" u="sng" dirty="0"/>
              <a:t>not</a:t>
            </a:r>
            <a:r>
              <a:rPr lang="en-US" sz="2100" dirty="0"/>
              <a:t> deter crime or improve treatment outcomes, and exacerbate disparities</a:t>
            </a:r>
          </a:p>
          <a:p>
            <a:pPr marL="804862" lvl="1" indent="-514350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2100" dirty="0"/>
              <a:t>Only when they can be imposed without incurring familial, financial, or emotional distress that interferes with rehabilitation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05EA342-C14E-031A-DFBB-227C5D80D53C}"/>
              </a:ext>
            </a:extLst>
          </p:cNvPr>
          <p:cNvCxnSpPr>
            <a:cxnSpLocks/>
          </p:cNvCxnSpPr>
          <p:nvPr/>
        </p:nvCxnSpPr>
        <p:spPr>
          <a:xfrm>
            <a:off x="685800" y="1159021"/>
            <a:ext cx="8809182" cy="0"/>
          </a:xfrm>
          <a:prstGeom prst="line">
            <a:avLst/>
          </a:prstGeom>
          <a:ln w="38100" cap="flat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4675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llRise">
  <a:themeElements>
    <a:clrScheme name="AllRise">
      <a:dk1>
        <a:srgbClr val="34322F"/>
      </a:dk1>
      <a:lt1>
        <a:srgbClr val="FFFFFF"/>
      </a:lt1>
      <a:dk2>
        <a:srgbClr val="0074FF"/>
      </a:dk2>
      <a:lt2>
        <a:srgbClr val="FBF6F1"/>
      </a:lt2>
      <a:accent1>
        <a:srgbClr val="CEC8BE"/>
      </a:accent1>
      <a:accent2>
        <a:srgbClr val="2648B5"/>
      </a:accent2>
      <a:accent3>
        <a:srgbClr val="0C4C49"/>
      </a:accent3>
      <a:accent4>
        <a:srgbClr val="5E163A"/>
      </a:accent4>
      <a:accent5>
        <a:srgbClr val="AF3C10"/>
      </a:accent5>
      <a:accent6>
        <a:srgbClr val="00205B"/>
      </a:accent6>
      <a:hlink>
        <a:srgbClr val="0074FF"/>
      </a:hlink>
      <a:folHlink>
        <a:srgbClr val="2648B5"/>
      </a:folHlink>
    </a:clrScheme>
    <a:fontScheme name="FGM Cambria">
      <a:majorFont>
        <a:latin typeface="Franklin Gothic Medium"/>
        <a:ea typeface=""/>
        <a:cs typeface=""/>
      </a:majorFont>
      <a:minorFont>
        <a:latin typeface="Cambr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 sz="2000" dirty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 cap="flat">
          <a:solidFill>
            <a:schemeClr val="accent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algn="l">
          <a:spcBef>
            <a:spcPts val="1200"/>
          </a:spcBef>
          <a:defRPr sz="20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AllRise-PowerpointTemplate_060623_1230pm.pptx" id="{35637B84-DE33-4BC4-A2D1-AE755705E063}" vid="{6C098FA0-6044-4966-8052-52E0ED204AAA}"/>
    </a:ext>
  </a:extLst>
</a:theme>
</file>

<file path=ppt/theme/theme2.xml><?xml version="1.0" encoding="utf-8"?>
<a:theme xmlns:a="http://schemas.openxmlformats.org/drawingml/2006/main" name="Office Theme">
  <a:themeElements>
    <a:clrScheme name="AllRise">
      <a:dk1>
        <a:srgbClr val="34322F"/>
      </a:dk1>
      <a:lt1>
        <a:srgbClr val="FFFFFF"/>
      </a:lt1>
      <a:dk2>
        <a:srgbClr val="0074FF"/>
      </a:dk2>
      <a:lt2>
        <a:srgbClr val="FBF6F1"/>
      </a:lt2>
      <a:accent1>
        <a:srgbClr val="CEC8BE"/>
      </a:accent1>
      <a:accent2>
        <a:srgbClr val="2648B5"/>
      </a:accent2>
      <a:accent3>
        <a:srgbClr val="0C4C49"/>
      </a:accent3>
      <a:accent4>
        <a:srgbClr val="5E163A"/>
      </a:accent4>
      <a:accent5>
        <a:srgbClr val="AF3C10"/>
      </a:accent5>
      <a:accent6>
        <a:srgbClr val="00205B"/>
      </a:accent6>
      <a:hlink>
        <a:srgbClr val="0074FF"/>
      </a:hlink>
      <a:folHlink>
        <a:srgbClr val="2648B5"/>
      </a:folHlink>
    </a:clrScheme>
    <a:fontScheme name="AllRise 01">
      <a:majorFont>
        <a:latin typeface="Degular"/>
        <a:ea typeface=""/>
        <a:cs typeface=""/>
      </a:majorFont>
      <a:minorFont>
        <a:latin typeface="Cambr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llRise">
      <a:dk1>
        <a:srgbClr val="34322F"/>
      </a:dk1>
      <a:lt1>
        <a:srgbClr val="FFFFFF"/>
      </a:lt1>
      <a:dk2>
        <a:srgbClr val="0074FF"/>
      </a:dk2>
      <a:lt2>
        <a:srgbClr val="FBF6F1"/>
      </a:lt2>
      <a:accent1>
        <a:srgbClr val="CEC8BE"/>
      </a:accent1>
      <a:accent2>
        <a:srgbClr val="2648B5"/>
      </a:accent2>
      <a:accent3>
        <a:srgbClr val="0C4C49"/>
      </a:accent3>
      <a:accent4>
        <a:srgbClr val="5E163A"/>
      </a:accent4>
      <a:accent5>
        <a:srgbClr val="AF3C10"/>
      </a:accent5>
      <a:accent6>
        <a:srgbClr val="00205B"/>
      </a:accent6>
      <a:hlink>
        <a:srgbClr val="0074FF"/>
      </a:hlink>
      <a:folHlink>
        <a:srgbClr val="2648B5"/>
      </a:folHlink>
    </a:clrScheme>
    <a:fontScheme name="AllRise 01">
      <a:majorFont>
        <a:latin typeface="Degular"/>
        <a:ea typeface=""/>
        <a:cs typeface=""/>
      </a:majorFont>
      <a:minorFont>
        <a:latin typeface="Cambr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4422394-df10-4ee1-9d6c-269a2ede9d05">
      <Terms xmlns="http://schemas.microsoft.com/office/infopath/2007/PartnerControls"/>
    </lcf76f155ced4ddcb4097134ff3c332f>
    <TaxCatchAll xmlns="a40b18b5-92db-4df7-acaf-9f221fc3d51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908B7AA885F8488EA4684AFD16B2E0" ma:contentTypeVersion="12" ma:contentTypeDescription="Create a new document." ma:contentTypeScope="" ma:versionID="d90a0dc0c94a5da82cef209a897eb96f">
  <xsd:schema xmlns:xsd="http://www.w3.org/2001/XMLSchema" xmlns:xs="http://www.w3.org/2001/XMLSchema" xmlns:p="http://schemas.microsoft.com/office/2006/metadata/properties" xmlns:ns2="c4422394-df10-4ee1-9d6c-269a2ede9d05" xmlns:ns3="a40b18b5-92db-4df7-acaf-9f221fc3d511" targetNamespace="http://schemas.microsoft.com/office/2006/metadata/properties" ma:root="true" ma:fieldsID="bd2826189dc2f28173f20dc504c73d46" ns2:_="" ns3:_="">
    <xsd:import namespace="c4422394-df10-4ee1-9d6c-269a2ede9d05"/>
    <xsd:import namespace="a40b18b5-92db-4df7-acaf-9f221fc3d51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422394-df10-4ee1-9d6c-269a2ede9d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description="" ma:indexed="true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d7509385-6d10-4645-9c0c-e66aa172faf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0b18b5-92db-4df7-acaf-9f221fc3d511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4759763e-c948-461e-96e6-5800bc2e8460}" ma:internalName="TaxCatchAll" ma:showField="CatchAllData" ma:web="a40b18b5-92db-4df7-acaf-9f221fc3d51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5B8332B-E4E0-409D-A811-DE10E34E494C}">
  <ds:schemaRefs>
    <ds:schemaRef ds:uri="http://purl.org/dc/elements/1.1/"/>
    <ds:schemaRef ds:uri="c4422394-df10-4ee1-9d6c-269a2ede9d05"/>
    <ds:schemaRef ds:uri="a40b18b5-92db-4df7-acaf-9f221fc3d511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014D240-CE12-48E6-8ACB-36B64F0F59C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D81E0F5-85C9-428E-93C9-635F94F44E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4422394-df10-4ee1-9d6c-269a2ede9d05"/>
    <ds:schemaRef ds:uri="a40b18b5-92db-4df7-acaf-9f221fc3d5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AllRise-PowerpointTemplate_060623_1230pm (1)</Template>
  <TotalTime>1759</TotalTime>
  <Words>4148</Words>
  <Application>Microsoft Office PowerPoint</Application>
  <PresentationFormat>Widescreen</PresentationFormat>
  <Paragraphs>425</Paragraphs>
  <Slides>45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0" baseType="lpstr">
      <vt:lpstr>Arial</vt:lpstr>
      <vt:lpstr>Cambria</vt:lpstr>
      <vt:lpstr>Franklin Gothic Medium</vt:lpstr>
      <vt:lpstr>Wingdings</vt:lpstr>
      <vt:lpstr>AllRise</vt:lpstr>
      <vt:lpstr>Adult Treatment Court  Best Practice Standards </vt:lpstr>
      <vt:lpstr>What has changed?</vt:lpstr>
      <vt:lpstr>Target Population</vt:lpstr>
      <vt:lpstr>I. Target Population</vt:lpstr>
      <vt:lpstr>I. Target Population (cont.)</vt:lpstr>
      <vt:lpstr>Equity &amp; Inclusion</vt:lpstr>
      <vt:lpstr>II. Equity and Inclusion</vt:lpstr>
      <vt:lpstr>II. Equity and Inclusion (cont.)</vt:lpstr>
      <vt:lpstr>II. Equity and Inclusion (cont.)</vt:lpstr>
      <vt:lpstr>The Judge</vt:lpstr>
      <vt:lpstr>III. Roles and Responsibilities      of the Judge</vt:lpstr>
      <vt:lpstr>III. Roles and Responsibilities      of the Judge (cont.)</vt:lpstr>
      <vt:lpstr>Accountability</vt:lpstr>
      <vt:lpstr>IV. Incentives, Sanctions, and      Service Adjustments</vt:lpstr>
      <vt:lpstr>IV. Incentives, Sanctions, and      Service Adjustments (cont.)</vt:lpstr>
      <vt:lpstr>IV. Incentives, Sanctions, and      Service Adjustments (cont.)</vt:lpstr>
      <vt:lpstr>IV. Incentives, Sanctions, and      Service Adjustments (cont.)</vt:lpstr>
      <vt:lpstr>IV. Incentives, Sanctions, and      Service Adjustments (cont.)</vt:lpstr>
      <vt:lpstr>IV. Incentives, Sanctions, and      Service Adjustments (cont.)</vt:lpstr>
      <vt:lpstr>IV. Incentives, Sanctions, and      Service Adjustments (cont.)</vt:lpstr>
      <vt:lpstr>Evaluation</vt:lpstr>
      <vt:lpstr>Treatment</vt:lpstr>
      <vt:lpstr>V. Substance Use, Mental Health,     and Trauma Treatment and     Recovery Management </vt:lpstr>
      <vt:lpstr>V. Substance Use, Mental Health,     and Trauma Treatment and     Recovery Management (cont.) </vt:lpstr>
      <vt:lpstr>V. Substance Use, Mental Health,     and Trauma Treatment and     Recovery Management (cont.) </vt:lpstr>
      <vt:lpstr>V. Substance Use, Mental Health,     and Trauma Treatment and     Recovery Management (cont.) </vt:lpstr>
      <vt:lpstr>Complementary Services</vt:lpstr>
      <vt:lpstr>VI. Complementary Services and      Recovery Capital</vt:lpstr>
      <vt:lpstr>VI. Complementary Services and      Recovery Capital (cont.)</vt:lpstr>
      <vt:lpstr>VI. Complementary Services and      Recovery Capital (cont.)</vt:lpstr>
      <vt:lpstr>Multidisciplinary Team</vt:lpstr>
      <vt:lpstr>VIII. Multidisciplinary Team</vt:lpstr>
      <vt:lpstr>VIII. Multidisciplinary Team (cont.)</vt:lpstr>
      <vt:lpstr>VIII. Multidisciplinary Team (cont.)</vt:lpstr>
      <vt:lpstr>VIII. Multidisciplinary Team (cont.)</vt:lpstr>
      <vt:lpstr>VIII. Multidisciplinary Team (cont.)</vt:lpstr>
      <vt:lpstr>Program Monitoring, Evaluation, and Improvement</vt:lpstr>
      <vt:lpstr>X. Program Monitoring,      Evaluation, and Improvement </vt:lpstr>
      <vt:lpstr>X. Program Monitoring,      Evaluation, and Improvement </vt:lpstr>
      <vt:lpstr>X. Program Monitoring,      Evaluation, and Improvement </vt:lpstr>
      <vt:lpstr>X. Program Monitoring,      Evaluation, and Improvement </vt:lpstr>
      <vt:lpstr>X. Program Monitoring,      Evaluation, and Improvement </vt:lpstr>
      <vt:lpstr>Evaluation</vt:lpstr>
      <vt:lpstr>Thank You</vt:lpstr>
      <vt:lpstr>About Us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Font test</dc:title>
  <dc:creator>Meghan Wheeler</dc:creator>
  <cp:lastModifiedBy>Doug Marlowe</cp:lastModifiedBy>
  <cp:revision>172</cp:revision>
  <cp:lastPrinted>2024-04-22T15:00:59Z</cp:lastPrinted>
  <dcterms:created xsi:type="dcterms:W3CDTF">2023-06-09T18:34:23Z</dcterms:created>
  <dcterms:modified xsi:type="dcterms:W3CDTF">2024-04-22T17:40:41Z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4040125</vt:lpwstr>
  </property>
  <property fmtid="{D5CDD505-2E9C-101B-9397-08002B2CF9AE}" pid="3" name="NXPowerLiteSettings">
    <vt:lpwstr>C880073804F000</vt:lpwstr>
  </property>
  <property fmtid="{D5CDD505-2E9C-101B-9397-08002B2CF9AE}" pid="4" name="NXPowerLiteVersion">
    <vt:lpwstr>D9.1.4</vt:lpwstr>
  </property>
  <property fmtid="{D5CDD505-2E9C-101B-9397-08002B2CF9AE}" pid="5" name="ContentTypeId">
    <vt:lpwstr>0x010100E2908B7AA885F8488EA4684AFD16B2E0</vt:lpwstr>
  </property>
  <property fmtid="{D5CDD505-2E9C-101B-9397-08002B2CF9AE}" pid="6" name="Order">
    <vt:r8>27000</vt:r8>
  </property>
</Properties>
</file>