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93" r:id="rId5"/>
    <p:sldId id="298" r:id="rId6"/>
    <p:sldId id="337" r:id="rId7"/>
    <p:sldId id="339" r:id="rId8"/>
    <p:sldId id="296" r:id="rId9"/>
    <p:sldId id="297" r:id="rId10"/>
    <p:sldId id="299" r:id="rId11"/>
    <p:sldId id="300" r:id="rId12"/>
    <p:sldId id="335" r:id="rId13"/>
    <p:sldId id="317" r:id="rId14"/>
    <p:sldId id="301" r:id="rId15"/>
    <p:sldId id="318" r:id="rId16"/>
    <p:sldId id="303" r:id="rId17"/>
    <p:sldId id="340" r:id="rId18"/>
    <p:sldId id="306" r:id="rId19"/>
    <p:sldId id="316" r:id="rId20"/>
    <p:sldId id="307" r:id="rId21"/>
    <p:sldId id="319" r:id="rId22"/>
    <p:sldId id="308" r:id="rId23"/>
    <p:sldId id="329" r:id="rId24"/>
    <p:sldId id="309" r:id="rId25"/>
    <p:sldId id="330" r:id="rId26"/>
    <p:sldId id="310" r:id="rId27"/>
    <p:sldId id="331" r:id="rId28"/>
    <p:sldId id="324" r:id="rId29"/>
    <p:sldId id="311" r:id="rId30"/>
    <p:sldId id="312" r:id="rId31"/>
    <p:sldId id="313" r:id="rId32"/>
    <p:sldId id="338" r:id="rId33"/>
    <p:sldId id="314" r:id="rId34"/>
    <p:sldId id="325"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Walkowski" initials="MW" lastIdx="1" clrIdx="0">
    <p:extLst>
      <p:ext uri="{19B8F6BF-5375-455C-9EA6-DF929625EA0E}">
        <p15:presenceInfo xmlns:p15="http://schemas.microsoft.com/office/powerpoint/2012/main" userId="S::mwalkows@co.eau-claire.wi.us::829b42d2-2f11-48bb-b983-4a34624973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4249" autoAdjust="0"/>
  </p:normalViewPr>
  <p:slideViewPr>
    <p:cSldViewPr snapToGrid="0">
      <p:cViewPr varScale="1">
        <p:scale>
          <a:sx n="74" d="100"/>
          <a:sy n="74" d="100"/>
        </p:scale>
        <p:origin x="1037" y="62"/>
      </p:cViewPr>
      <p:guideLst/>
    </p:cSldViewPr>
  </p:slideViewPr>
  <p:outlineViewPr>
    <p:cViewPr>
      <p:scale>
        <a:sx n="33" d="100"/>
        <a:sy n="33" d="100"/>
      </p:scale>
      <p:origin x="0" y="-156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2071F-1457-4886-B752-ECCBEFF4BCDE}"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5438C28D-9991-48F0-9423-7896AD3D7BD6}">
      <dgm:prSet/>
      <dgm:spPr/>
      <dgm:t>
        <a:bodyPr/>
        <a:lstStyle/>
        <a:p>
          <a:r>
            <a:rPr lang="en-US"/>
            <a:t>This is not encompassing, but to give you a framework to within</a:t>
          </a:r>
        </a:p>
      </dgm:t>
    </dgm:pt>
    <dgm:pt modelId="{33C2110E-6D6A-44CD-B0B5-FC99E86A6B5D}" type="parTrans" cxnId="{1C6B0F56-71B9-4473-8839-E7ADA88BD2A4}">
      <dgm:prSet/>
      <dgm:spPr/>
      <dgm:t>
        <a:bodyPr/>
        <a:lstStyle/>
        <a:p>
          <a:endParaRPr lang="en-US"/>
        </a:p>
      </dgm:t>
    </dgm:pt>
    <dgm:pt modelId="{6E29D02B-63A7-4251-AD13-61262B2BDB19}" type="sibTrans" cxnId="{1C6B0F56-71B9-4473-8839-E7ADA88BD2A4}">
      <dgm:prSet/>
      <dgm:spPr/>
      <dgm:t>
        <a:bodyPr/>
        <a:lstStyle/>
        <a:p>
          <a:endParaRPr lang="en-US"/>
        </a:p>
      </dgm:t>
    </dgm:pt>
    <dgm:pt modelId="{8D8390F3-4895-42E6-B0E0-94AA76BA3AB8}">
      <dgm:prSet/>
      <dgm:spPr/>
      <dgm:t>
        <a:bodyPr/>
        <a:lstStyle/>
        <a:p>
          <a:r>
            <a:rPr lang="en-US"/>
            <a:t>Some main differences:</a:t>
          </a:r>
        </a:p>
      </dgm:t>
    </dgm:pt>
    <dgm:pt modelId="{7DF77FEF-45EC-4AE5-8839-C9C2438B17D1}" type="parTrans" cxnId="{C74A2A9C-2300-4C7F-BA83-FE0507147407}">
      <dgm:prSet/>
      <dgm:spPr/>
      <dgm:t>
        <a:bodyPr/>
        <a:lstStyle/>
        <a:p>
          <a:endParaRPr lang="en-US"/>
        </a:p>
      </dgm:t>
    </dgm:pt>
    <dgm:pt modelId="{C6351D23-F75F-49FA-B1D2-1BEE34C58ED3}" type="sibTrans" cxnId="{C74A2A9C-2300-4C7F-BA83-FE0507147407}">
      <dgm:prSet/>
      <dgm:spPr/>
      <dgm:t>
        <a:bodyPr/>
        <a:lstStyle/>
        <a:p>
          <a:endParaRPr lang="en-US"/>
        </a:p>
      </dgm:t>
    </dgm:pt>
    <dgm:pt modelId="{BB6D9E87-9905-4F8F-A019-6FCC65E0720E}">
      <dgm:prSet/>
      <dgm:spPr/>
      <dgm:t>
        <a:bodyPr/>
        <a:lstStyle/>
        <a:p>
          <a:r>
            <a:rPr lang="en-US"/>
            <a:t>-Chronic nature of CPTSD</a:t>
          </a:r>
        </a:p>
      </dgm:t>
    </dgm:pt>
    <dgm:pt modelId="{E219D2BA-5214-48B6-A1E7-F643237F43A4}" type="parTrans" cxnId="{1600354E-A6BF-4F5B-8248-62BD7E5F7106}">
      <dgm:prSet/>
      <dgm:spPr/>
      <dgm:t>
        <a:bodyPr/>
        <a:lstStyle/>
        <a:p>
          <a:endParaRPr lang="en-US"/>
        </a:p>
      </dgm:t>
    </dgm:pt>
    <dgm:pt modelId="{FEF99FF4-6D63-4F12-A75E-F15ED8021327}" type="sibTrans" cxnId="{1600354E-A6BF-4F5B-8248-62BD7E5F7106}">
      <dgm:prSet/>
      <dgm:spPr/>
      <dgm:t>
        <a:bodyPr/>
        <a:lstStyle/>
        <a:p>
          <a:endParaRPr lang="en-US"/>
        </a:p>
      </dgm:t>
    </dgm:pt>
    <dgm:pt modelId="{068187C8-DDF3-426E-BB31-849B62965577}">
      <dgm:prSet/>
      <dgm:spPr/>
      <dgm:t>
        <a:bodyPr/>
        <a:lstStyle/>
        <a:p>
          <a:r>
            <a:rPr lang="en-US"/>
            <a:t>Increased dissociative experiences and symptoms</a:t>
          </a:r>
        </a:p>
      </dgm:t>
    </dgm:pt>
    <dgm:pt modelId="{D64BCA3A-2EC5-4A47-8D27-6BDE82E054C9}" type="parTrans" cxnId="{0B5CFAFC-A550-455D-A994-CC7A63F21BD3}">
      <dgm:prSet/>
      <dgm:spPr/>
      <dgm:t>
        <a:bodyPr/>
        <a:lstStyle/>
        <a:p>
          <a:endParaRPr lang="en-US"/>
        </a:p>
      </dgm:t>
    </dgm:pt>
    <dgm:pt modelId="{69A049BB-F72D-40AC-B748-157A2E2DD6D6}" type="sibTrans" cxnId="{0B5CFAFC-A550-455D-A994-CC7A63F21BD3}">
      <dgm:prSet/>
      <dgm:spPr/>
      <dgm:t>
        <a:bodyPr/>
        <a:lstStyle/>
        <a:p>
          <a:endParaRPr lang="en-US"/>
        </a:p>
      </dgm:t>
    </dgm:pt>
    <dgm:pt modelId="{F37EEC32-6A74-4790-AE81-412FDD9134DD}">
      <dgm:prSet/>
      <dgm:spPr/>
      <dgm:t>
        <a:bodyPr/>
        <a:lstStyle/>
        <a:p>
          <a:r>
            <a:rPr lang="en-US"/>
            <a:t>Fearing one’s environment chronically</a:t>
          </a:r>
        </a:p>
      </dgm:t>
    </dgm:pt>
    <dgm:pt modelId="{859AA0C1-058C-4B8D-993C-98EAD72C7D5C}" type="parTrans" cxnId="{3F84B540-A474-4D7D-B77A-DCD5877AA651}">
      <dgm:prSet/>
      <dgm:spPr/>
      <dgm:t>
        <a:bodyPr/>
        <a:lstStyle/>
        <a:p>
          <a:endParaRPr lang="en-US"/>
        </a:p>
      </dgm:t>
    </dgm:pt>
    <dgm:pt modelId="{443BE015-F3F4-4607-98DD-215DB49C6A83}" type="sibTrans" cxnId="{3F84B540-A474-4D7D-B77A-DCD5877AA651}">
      <dgm:prSet/>
      <dgm:spPr/>
      <dgm:t>
        <a:bodyPr/>
        <a:lstStyle/>
        <a:p>
          <a:endParaRPr lang="en-US"/>
        </a:p>
      </dgm:t>
    </dgm:pt>
    <dgm:pt modelId="{992C3AF0-B096-4C72-8A5E-2C989485CD33}">
      <dgm:prSet/>
      <dgm:spPr/>
      <dgm:t>
        <a:bodyPr/>
        <a:lstStyle/>
        <a:p>
          <a:r>
            <a:rPr lang="en-US"/>
            <a:t>Confusing presentations and interactions</a:t>
          </a:r>
        </a:p>
      </dgm:t>
    </dgm:pt>
    <dgm:pt modelId="{D94A01DB-A9F5-408A-A35D-94D4B080D810}" type="parTrans" cxnId="{D18FE648-694B-4358-A42F-6220386015E9}">
      <dgm:prSet/>
      <dgm:spPr/>
      <dgm:t>
        <a:bodyPr/>
        <a:lstStyle/>
        <a:p>
          <a:endParaRPr lang="en-US"/>
        </a:p>
      </dgm:t>
    </dgm:pt>
    <dgm:pt modelId="{02F24187-2805-4EC6-A4E3-A45A9C759D62}" type="sibTrans" cxnId="{D18FE648-694B-4358-A42F-6220386015E9}">
      <dgm:prSet/>
      <dgm:spPr/>
      <dgm:t>
        <a:bodyPr/>
        <a:lstStyle/>
        <a:p>
          <a:endParaRPr lang="en-US"/>
        </a:p>
      </dgm:t>
    </dgm:pt>
    <dgm:pt modelId="{3790DA32-8CF4-4060-BC9F-C017ED4C3B01}" type="pres">
      <dgm:prSet presAssocID="{7122071F-1457-4886-B752-ECCBEFF4BCDE}" presName="Name0" presStyleCnt="0">
        <dgm:presLayoutVars>
          <dgm:dir/>
          <dgm:animLvl val="lvl"/>
          <dgm:resizeHandles val="exact"/>
        </dgm:presLayoutVars>
      </dgm:prSet>
      <dgm:spPr/>
    </dgm:pt>
    <dgm:pt modelId="{3A56C895-730B-4C05-9F64-CE46C2332695}" type="pres">
      <dgm:prSet presAssocID="{8D8390F3-4895-42E6-B0E0-94AA76BA3AB8}" presName="boxAndChildren" presStyleCnt="0"/>
      <dgm:spPr/>
    </dgm:pt>
    <dgm:pt modelId="{1BA4C55D-3262-4FB2-8EBC-1A0DD78A7DEB}" type="pres">
      <dgm:prSet presAssocID="{8D8390F3-4895-42E6-B0E0-94AA76BA3AB8}" presName="parentTextBox" presStyleLbl="node1" presStyleIdx="0" presStyleCnt="2"/>
      <dgm:spPr/>
    </dgm:pt>
    <dgm:pt modelId="{CD8F3191-0CE3-4713-ABF7-8E2DCAA4A63E}" type="pres">
      <dgm:prSet presAssocID="{8D8390F3-4895-42E6-B0E0-94AA76BA3AB8}" presName="entireBox" presStyleLbl="node1" presStyleIdx="0" presStyleCnt="2"/>
      <dgm:spPr/>
    </dgm:pt>
    <dgm:pt modelId="{93556165-8650-4093-A6C8-FCFCEC6B880D}" type="pres">
      <dgm:prSet presAssocID="{8D8390F3-4895-42E6-B0E0-94AA76BA3AB8}" presName="descendantBox" presStyleCnt="0"/>
      <dgm:spPr/>
    </dgm:pt>
    <dgm:pt modelId="{B137ACE5-939D-436C-9F4A-77CC276446C8}" type="pres">
      <dgm:prSet presAssocID="{BB6D9E87-9905-4F8F-A019-6FCC65E0720E}" presName="childTextBox" presStyleLbl="fgAccFollowNode1" presStyleIdx="0" presStyleCnt="4">
        <dgm:presLayoutVars>
          <dgm:bulletEnabled val="1"/>
        </dgm:presLayoutVars>
      </dgm:prSet>
      <dgm:spPr/>
    </dgm:pt>
    <dgm:pt modelId="{202BFD48-40C0-45FE-8736-65E487DA7DF8}" type="pres">
      <dgm:prSet presAssocID="{068187C8-DDF3-426E-BB31-849B62965577}" presName="childTextBox" presStyleLbl="fgAccFollowNode1" presStyleIdx="1" presStyleCnt="4">
        <dgm:presLayoutVars>
          <dgm:bulletEnabled val="1"/>
        </dgm:presLayoutVars>
      </dgm:prSet>
      <dgm:spPr/>
    </dgm:pt>
    <dgm:pt modelId="{467819C5-6578-43C4-A812-06CE40C7B20A}" type="pres">
      <dgm:prSet presAssocID="{F37EEC32-6A74-4790-AE81-412FDD9134DD}" presName="childTextBox" presStyleLbl="fgAccFollowNode1" presStyleIdx="2" presStyleCnt="4">
        <dgm:presLayoutVars>
          <dgm:bulletEnabled val="1"/>
        </dgm:presLayoutVars>
      </dgm:prSet>
      <dgm:spPr/>
    </dgm:pt>
    <dgm:pt modelId="{A8924A69-05D8-4AA0-92D8-03FCCF812A79}" type="pres">
      <dgm:prSet presAssocID="{992C3AF0-B096-4C72-8A5E-2C989485CD33}" presName="childTextBox" presStyleLbl="fgAccFollowNode1" presStyleIdx="3" presStyleCnt="4">
        <dgm:presLayoutVars>
          <dgm:bulletEnabled val="1"/>
        </dgm:presLayoutVars>
      </dgm:prSet>
      <dgm:spPr/>
    </dgm:pt>
    <dgm:pt modelId="{25F206E7-AB5F-4142-AF02-C6FC976940DA}" type="pres">
      <dgm:prSet presAssocID="{6E29D02B-63A7-4251-AD13-61262B2BDB19}" presName="sp" presStyleCnt="0"/>
      <dgm:spPr/>
    </dgm:pt>
    <dgm:pt modelId="{09D31E1E-FACB-4888-8889-CACB1DFDD720}" type="pres">
      <dgm:prSet presAssocID="{5438C28D-9991-48F0-9423-7896AD3D7BD6}" presName="arrowAndChildren" presStyleCnt="0"/>
      <dgm:spPr/>
    </dgm:pt>
    <dgm:pt modelId="{D6BF0877-EDE2-4BF6-92FD-FB990A958038}" type="pres">
      <dgm:prSet presAssocID="{5438C28D-9991-48F0-9423-7896AD3D7BD6}" presName="parentTextArrow" presStyleLbl="node1" presStyleIdx="1" presStyleCnt="2"/>
      <dgm:spPr/>
    </dgm:pt>
  </dgm:ptLst>
  <dgm:cxnLst>
    <dgm:cxn modelId="{72E8F425-70F6-4752-830E-7B43B6A4F488}" type="presOf" srcId="{BB6D9E87-9905-4F8F-A019-6FCC65E0720E}" destId="{B137ACE5-939D-436C-9F4A-77CC276446C8}" srcOrd="0" destOrd="0" presId="urn:microsoft.com/office/officeart/2005/8/layout/process4"/>
    <dgm:cxn modelId="{3F84B540-A474-4D7D-B77A-DCD5877AA651}" srcId="{8D8390F3-4895-42E6-B0E0-94AA76BA3AB8}" destId="{F37EEC32-6A74-4790-AE81-412FDD9134DD}" srcOrd="2" destOrd="0" parTransId="{859AA0C1-058C-4B8D-993C-98EAD72C7D5C}" sibTransId="{443BE015-F3F4-4607-98DD-215DB49C6A83}"/>
    <dgm:cxn modelId="{D18FE648-694B-4358-A42F-6220386015E9}" srcId="{8D8390F3-4895-42E6-B0E0-94AA76BA3AB8}" destId="{992C3AF0-B096-4C72-8A5E-2C989485CD33}" srcOrd="3" destOrd="0" parTransId="{D94A01DB-A9F5-408A-A35D-94D4B080D810}" sibTransId="{02F24187-2805-4EC6-A4E3-A45A9C759D62}"/>
    <dgm:cxn modelId="{1600354E-A6BF-4F5B-8248-62BD7E5F7106}" srcId="{8D8390F3-4895-42E6-B0E0-94AA76BA3AB8}" destId="{BB6D9E87-9905-4F8F-A019-6FCC65E0720E}" srcOrd="0" destOrd="0" parTransId="{E219D2BA-5214-48B6-A1E7-F643237F43A4}" sibTransId="{FEF99FF4-6D63-4F12-A75E-F15ED8021327}"/>
    <dgm:cxn modelId="{1C6B0F56-71B9-4473-8839-E7ADA88BD2A4}" srcId="{7122071F-1457-4886-B752-ECCBEFF4BCDE}" destId="{5438C28D-9991-48F0-9423-7896AD3D7BD6}" srcOrd="0" destOrd="0" parTransId="{33C2110E-6D6A-44CD-B0B5-FC99E86A6B5D}" sibTransId="{6E29D02B-63A7-4251-AD13-61262B2BDB19}"/>
    <dgm:cxn modelId="{D34E858B-7C36-411D-906E-9347EC3A65F5}" type="presOf" srcId="{8D8390F3-4895-42E6-B0E0-94AA76BA3AB8}" destId="{CD8F3191-0CE3-4713-ABF7-8E2DCAA4A63E}" srcOrd="1" destOrd="0" presId="urn:microsoft.com/office/officeart/2005/8/layout/process4"/>
    <dgm:cxn modelId="{C74A2A9C-2300-4C7F-BA83-FE0507147407}" srcId="{7122071F-1457-4886-B752-ECCBEFF4BCDE}" destId="{8D8390F3-4895-42E6-B0E0-94AA76BA3AB8}" srcOrd="1" destOrd="0" parTransId="{7DF77FEF-45EC-4AE5-8839-C9C2438B17D1}" sibTransId="{C6351D23-F75F-49FA-B1D2-1BEE34C58ED3}"/>
    <dgm:cxn modelId="{B701AFBD-D8A7-489B-9363-38076542D241}" type="presOf" srcId="{068187C8-DDF3-426E-BB31-849B62965577}" destId="{202BFD48-40C0-45FE-8736-65E487DA7DF8}" srcOrd="0" destOrd="0" presId="urn:microsoft.com/office/officeart/2005/8/layout/process4"/>
    <dgm:cxn modelId="{8E821CD7-FF71-4C77-8D64-F3A66B3CAFF4}" type="presOf" srcId="{5438C28D-9991-48F0-9423-7896AD3D7BD6}" destId="{D6BF0877-EDE2-4BF6-92FD-FB990A958038}" srcOrd="0" destOrd="0" presId="urn:microsoft.com/office/officeart/2005/8/layout/process4"/>
    <dgm:cxn modelId="{A47A11D9-DE0C-4C37-B32A-80A8171ACDCC}" type="presOf" srcId="{8D8390F3-4895-42E6-B0E0-94AA76BA3AB8}" destId="{1BA4C55D-3262-4FB2-8EBC-1A0DD78A7DEB}" srcOrd="0" destOrd="0" presId="urn:microsoft.com/office/officeart/2005/8/layout/process4"/>
    <dgm:cxn modelId="{5269D0E2-FDB5-45A9-AA39-E500467B190D}" type="presOf" srcId="{F37EEC32-6A74-4790-AE81-412FDD9134DD}" destId="{467819C5-6578-43C4-A812-06CE40C7B20A}" srcOrd="0" destOrd="0" presId="urn:microsoft.com/office/officeart/2005/8/layout/process4"/>
    <dgm:cxn modelId="{96829AEA-7E46-4FFB-B04D-385E7116371F}" type="presOf" srcId="{992C3AF0-B096-4C72-8A5E-2C989485CD33}" destId="{A8924A69-05D8-4AA0-92D8-03FCCF812A79}" srcOrd="0" destOrd="0" presId="urn:microsoft.com/office/officeart/2005/8/layout/process4"/>
    <dgm:cxn modelId="{BF7A22F3-AA79-49B1-A1BB-10278A7DE213}" type="presOf" srcId="{7122071F-1457-4886-B752-ECCBEFF4BCDE}" destId="{3790DA32-8CF4-4060-BC9F-C017ED4C3B01}" srcOrd="0" destOrd="0" presId="urn:microsoft.com/office/officeart/2005/8/layout/process4"/>
    <dgm:cxn modelId="{0B5CFAFC-A550-455D-A994-CC7A63F21BD3}" srcId="{8D8390F3-4895-42E6-B0E0-94AA76BA3AB8}" destId="{068187C8-DDF3-426E-BB31-849B62965577}" srcOrd="1" destOrd="0" parTransId="{D64BCA3A-2EC5-4A47-8D27-6BDE82E054C9}" sibTransId="{69A049BB-F72D-40AC-B748-157A2E2DD6D6}"/>
    <dgm:cxn modelId="{34647AF5-5D3D-4AE3-9D19-1141CB8E71B7}" type="presParOf" srcId="{3790DA32-8CF4-4060-BC9F-C017ED4C3B01}" destId="{3A56C895-730B-4C05-9F64-CE46C2332695}" srcOrd="0" destOrd="0" presId="urn:microsoft.com/office/officeart/2005/8/layout/process4"/>
    <dgm:cxn modelId="{19D8DBF0-AA5E-4177-9107-C73ECDB3E622}" type="presParOf" srcId="{3A56C895-730B-4C05-9F64-CE46C2332695}" destId="{1BA4C55D-3262-4FB2-8EBC-1A0DD78A7DEB}" srcOrd="0" destOrd="0" presId="urn:microsoft.com/office/officeart/2005/8/layout/process4"/>
    <dgm:cxn modelId="{FECE9E4E-2BBD-44B4-ACB8-050FC46D6674}" type="presParOf" srcId="{3A56C895-730B-4C05-9F64-CE46C2332695}" destId="{CD8F3191-0CE3-4713-ABF7-8E2DCAA4A63E}" srcOrd="1" destOrd="0" presId="urn:microsoft.com/office/officeart/2005/8/layout/process4"/>
    <dgm:cxn modelId="{202CBEE5-3F9C-49BB-8A05-0ED63B976A0F}" type="presParOf" srcId="{3A56C895-730B-4C05-9F64-CE46C2332695}" destId="{93556165-8650-4093-A6C8-FCFCEC6B880D}" srcOrd="2" destOrd="0" presId="urn:microsoft.com/office/officeart/2005/8/layout/process4"/>
    <dgm:cxn modelId="{187C8364-557E-407A-8657-3AE6EE64E1ED}" type="presParOf" srcId="{93556165-8650-4093-A6C8-FCFCEC6B880D}" destId="{B137ACE5-939D-436C-9F4A-77CC276446C8}" srcOrd="0" destOrd="0" presId="urn:microsoft.com/office/officeart/2005/8/layout/process4"/>
    <dgm:cxn modelId="{2262DA26-828A-4AC6-8D76-50703CAF2942}" type="presParOf" srcId="{93556165-8650-4093-A6C8-FCFCEC6B880D}" destId="{202BFD48-40C0-45FE-8736-65E487DA7DF8}" srcOrd="1" destOrd="0" presId="urn:microsoft.com/office/officeart/2005/8/layout/process4"/>
    <dgm:cxn modelId="{FE2BBEE4-3912-423A-9715-C5D518B2190D}" type="presParOf" srcId="{93556165-8650-4093-A6C8-FCFCEC6B880D}" destId="{467819C5-6578-43C4-A812-06CE40C7B20A}" srcOrd="2" destOrd="0" presId="urn:microsoft.com/office/officeart/2005/8/layout/process4"/>
    <dgm:cxn modelId="{308909E5-A6AA-4BBF-91E2-864DD539F95C}" type="presParOf" srcId="{93556165-8650-4093-A6C8-FCFCEC6B880D}" destId="{A8924A69-05D8-4AA0-92D8-03FCCF812A79}" srcOrd="3" destOrd="0" presId="urn:microsoft.com/office/officeart/2005/8/layout/process4"/>
    <dgm:cxn modelId="{A4CC0F10-30C5-456F-A63B-99BBD7DA777D}" type="presParOf" srcId="{3790DA32-8CF4-4060-BC9F-C017ED4C3B01}" destId="{25F206E7-AB5F-4142-AF02-C6FC976940DA}" srcOrd="1" destOrd="0" presId="urn:microsoft.com/office/officeart/2005/8/layout/process4"/>
    <dgm:cxn modelId="{1531BEFA-A027-415A-A495-D89388495B31}" type="presParOf" srcId="{3790DA32-8CF4-4060-BC9F-C017ED4C3B01}" destId="{09D31E1E-FACB-4888-8889-CACB1DFDD720}" srcOrd="2" destOrd="0" presId="urn:microsoft.com/office/officeart/2005/8/layout/process4"/>
    <dgm:cxn modelId="{313D9397-DA39-4071-A447-9F1CB542E6F0}" type="presParOf" srcId="{09D31E1E-FACB-4888-8889-CACB1DFDD720}" destId="{D6BF0877-EDE2-4BF6-92FD-FB990A95803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F3191-0CE3-4713-ABF7-8E2DCAA4A63E}">
      <dsp:nvSpPr>
        <dsp:cNvPr id="0" name=""/>
        <dsp:cNvSpPr/>
      </dsp:nvSpPr>
      <dsp:spPr>
        <a:xfrm>
          <a:off x="0" y="2373122"/>
          <a:ext cx="4472922" cy="15570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Some main differences:</a:t>
          </a:r>
        </a:p>
      </dsp:txBody>
      <dsp:txXfrm>
        <a:off x="0" y="2373122"/>
        <a:ext cx="4472922" cy="840793"/>
      </dsp:txXfrm>
    </dsp:sp>
    <dsp:sp modelId="{B137ACE5-939D-436C-9F4A-77CC276446C8}">
      <dsp:nvSpPr>
        <dsp:cNvPr id="0" name=""/>
        <dsp:cNvSpPr/>
      </dsp:nvSpPr>
      <dsp:spPr>
        <a:xfrm>
          <a:off x="0" y="3182775"/>
          <a:ext cx="1118230" cy="71623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-Chronic nature of CPTSD</a:t>
          </a:r>
        </a:p>
      </dsp:txBody>
      <dsp:txXfrm>
        <a:off x="0" y="3182775"/>
        <a:ext cx="1118230" cy="716231"/>
      </dsp:txXfrm>
    </dsp:sp>
    <dsp:sp modelId="{202BFD48-40C0-45FE-8736-65E487DA7DF8}">
      <dsp:nvSpPr>
        <dsp:cNvPr id="0" name=""/>
        <dsp:cNvSpPr/>
      </dsp:nvSpPr>
      <dsp:spPr>
        <a:xfrm>
          <a:off x="1118230" y="3182775"/>
          <a:ext cx="1118230" cy="71623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Increased dissociative experiences and symptoms</a:t>
          </a:r>
        </a:p>
      </dsp:txBody>
      <dsp:txXfrm>
        <a:off x="1118230" y="3182775"/>
        <a:ext cx="1118230" cy="716231"/>
      </dsp:txXfrm>
    </dsp:sp>
    <dsp:sp modelId="{467819C5-6578-43C4-A812-06CE40C7B20A}">
      <dsp:nvSpPr>
        <dsp:cNvPr id="0" name=""/>
        <dsp:cNvSpPr/>
      </dsp:nvSpPr>
      <dsp:spPr>
        <a:xfrm>
          <a:off x="2236461" y="3182775"/>
          <a:ext cx="1118230" cy="71623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Fearing one’s environment chronically</a:t>
          </a:r>
        </a:p>
      </dsp:txBody>
      <dsp:txXfrm>
        <a:off x="2236461" y="3182775"/>
        <a:ext cx="1118230" cy="716231"/>
      </dsp:txXfrm>
    </dsp:sp>
    <dsp:sp modelId="{A8924A69-05D8-4AA0-92D8-03FCCF812A79}">
      <dsp:nvSpPr>
        <dsp:cNvPr id="0" name=""/>
        <dsp:cNvSpPr/>
      </dsp:nvSpPr>
      <dsp:spPr>
        <a:xfrm>
          <a:off x="3354691" y="3182775"/>
          <a:ext cx="1118230" cy="71623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Confusing presentations and interactions</a:t>
          </a:r>
        </a:p>
      </dsp:txBody>
      <dsp:txXfrm>
        <a:off x="3354691" y="3182775"/>
        <a:ext cx="1118230" cy="716231"/>
      </dsp:txXfrm>
    </dsp:sp>
    <dsp:sp modelId="{D6BF0877-EDE2-4BF6-92FD-FB990A958038}">
      <dsp:nvSpPr>
        <dsp:cNvPr id="0" name=""/>
        <dsp:cNvSpPr/>
      </dsp:nvSpPr>
      <dsp:spPr>
        <a:xfrm rot="10800000">
          <a:off x="0" y="1773"/>
          <a:ext cx="4472922" cy="239470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This is not encompassing, but to give you a framework to within</a:t>
          </a:r>
        </a:p>
      </dsp:txBody>
      <dsp:txXfrm rot="10800000">
        <a:off x="0" y="1773"/>
        <a:ext cx="4472922" cy="155600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4/24/2024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0300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999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040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4/24/2024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796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998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4/24/2024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768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96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9782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4/24/2024</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86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4/24/2024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4/24/2024</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xYBUY1kZpf8"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bing.com/videos/search?q=resiliency+and+trauma&amp;&amp;view=detail&amp;mid=0D22C94F3C7E211D2C9F0D22C94F3C7E211D2C9F&amp;&amp;FORM=VRDGAR&amp;ru=%2Fvideos%2Fsearch%3Fq%3Dresiliency%2520and%2520trauma%26qs%3Dn%26form%3DQBVR%26sp%3D-1%26pq%3Dresiliency%2520and%2520trauma%26sc%3D8-21%26sk%3D%26cvid%3DC9B217089C90468EB9763AD094065439"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s://www.apa.org/monitor/2016/11/growth-trauma" TargetMode="External"/><Relationship Id="rId2" Type="http://schemas.openxmlformats.org/officeDocument/2006/relationships/hyperlink" Target="https://www.ptsd.va.gov/professional/treat/essentials/complex_ptsd.asp" TargetMode="External"/><Relationship Id="rId1" Type="http://schemas.openxmlformats.org/officeDocument/2006/relationships/slideLayout" Target="../slideLayouts/slideLayout4.xml"/><Relationship Id="rId4" Type="http://schemas.openxmlformats.org/officeDocument/2006/relationships/hyperlink" Target="https://icd.who.int/e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0"/>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txBody>
          <a:bodyPr/>
          <a:lstStyle/>
          <a:p>
            <a:endParaRPr lang="en-US"/>
          </a:p>
        </p:txBody>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2" y="2613546"/>
            <a:ext cx="4775075" cy="1630907"/>
          </a:xfrm>
        </p:spPr>
        <p:txBody>
          <a:bodyPr>
            <a:normAutofit fontScale="90000"/>
          </a:bodyPr>
          <a:lstStyle/>
          <a:p>
            <a:r>
              <a:rPr lang="en-US" sz="4900" dirty="0">
                <a:solidFill>
                  <a:schemeClr val="tx1"/>
                </a:solidFill>
              </a:rPr>
              <a:t>“Complex” PTSD</a:t>
            </a:r>
            <a:br>
              <a:rPr lang="en-US" sz="4400" dirty="0">
                <a:solidFill>
                  <a:schemeClr val="tx1"/>
                </a:solidFill>
              </a:rPr>
            </a:br>
            <a:r>
              <a:rPr lang="en-US" sz="2700" b="1" dirty="0">
                <a:solidFill>
                  <a:schemeClr val="tx1"/>
                </a:solidFill>
              </a:rPr>
              <a:t>Understanding and Working With</a:t>
            </a:r>
            <a:br>
              <a:rPr lang="en-US" sz="4400" b="1" dirty="0">
                <a:solidFill>
                  <a:schemeClr val="tx1"/>
                </a:solidFill>
              </a:rPr>
            </a:br>
            <a:endParaRPr lang="en-US" sz="4400" dirty="0">
              <a:solidFill>
                <a:schemeClr val="tx1"/>
              </a:solidFill>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2" y="3581830"/>
            <a:ext cx="4775075" cy="1301065"/>
          </a:xfrm>
        </p:spPr>
        <p:txBody>
          <a:bodyPr>
            <a:normAutofit fontScale="92500" lnSpcReduction="20000"/>
          </a:bodyPr>
          <a:lstStyle/>
          <a:p>
            <a:pPr>
              <a:spcAft>
                <a:spcPts val="600"/>
              </a:spcAft>
            </a:pPr>
            <a:endParaRPr lang="en-US" sz="2200" b="1" dirty="0">
              <a:solidFill>
                <a:schemeClr val="tx1"/>
              </a:solidFill>
            </a:endParaRPr>
          </a:p>
          <a:p>
            <a:pPr>
              <a:spcAft>
                <a:spcPts val="600"/>
              </a:spcAft>
            </a:pPr>
            <a:r>
              <a:rPr lang="en-US" dirty="0">
                <a:solidFill>
                  <a:schemeClr val="tx1"/>
                </a:solidFill>
              </a:rPr>
              <a:t>Presenters: </a:t>
            </a:r>
            <a:r>
              <a:rPr lang="en-US" dirty="0">
                <a:solidFill>
                  <a:schemeClr val="accent2">
                    <a:lumMod val="60000"/>
                    <a:lumOff val="40000"/>
                  </a:schemeClr>
                </a:solidFill>
              </a:rPr>
              <a:t>Mackenzie Deffenbaugh</a:t>
            </a:r>
            <a:r>
              <a:rPr lang="en-US" dirty="0">
                <a:solidFill>
                  <a:schemeClr val="tx1"/>
                </a:solidFill>
              </a:rPr>
              <a:t>, LPC, CCTP, EMDR, AOD Specialty</a:t>
            </a:r>
          </a:p>
          <a:p>
            <a:pPr>
              <a:spcAft>
                <a:spcPts val="600"/>
              </a:spcAft>
            </a:pPr>
            <a:r>
              <a:rPr lang="en-US" dirty="0">
                <a:solidFill>
                  <a:schemeClr val="accent4">
                    <a:lumMod val="60000"/>
                    <a:lumOff val="40000"/>
                  </a:schemeClr>
                </a:solidFill>
              </a:rPr>
              <a:t>Sirissa Dalibor</a:t>
            </a:r>
            <a:r>
              <a:rPr lang="en-US" dirty="0">
                <a:solidFill>
                  <a:schemeClr val="tx1"/>
                </a:solidFill>
              </a:rPr>
              <a:t>, APSW, CCTP, EMDR</a:t>
            </a:r>
          </a:p>
        </p:txBody>
      </p:sp>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59589514-D291-4640-93CF-34DC65BB466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696972" y="1354162"/>
            <a:ext cx="6539495" cy="48977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0123E6-510A-B19E-2F00-32F6CC4DD93F}"/>
              </a:ext>
            </a:extLst>
          </p:cNvPr>
          <p:cNvSpPr>
            <a:spLocks noGrp="1"/>
          </p:cNvSpPr>
          <p:nvPr>
            <p:ph type="title"/>
          </p:nvPr>
        </p:nvSpPr>
        <p:spPr>
          <a:xfrm>
            <a:off x="727753" y="293272"/>
            <a:ext cx="10058400" cy="1371600"/>
          </a:xfrm>
        </p:spPr>
        <p:txBody>
          <a:bodyPr/>
          <a:lstStyle/>
          <a:p>
            <a:r>
              <a:rPr lang="en-US" dirty="0"/>
              <a:t>Window of Tolerance</a:t>
            </a:r>
          </a:p>
        </p:txBody>
      </p:sp>
    </p:spTree>
    <p:extLst>
      <p:ext uri="{BB962C8B-B14F-4D97-AF65-F5344CB8AC3E}">
        <p14:creationId xmlns:p14="http://schemas.microsoft.com/office/powerpoint/2010/main" val="685437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1687-04CC-41A5-8E94-FCA5A77C6A49}"/>
              </a:ext>
            </a:extLst>
          </p:cNvPr>
          <p:cNvSpPr>
            <a:spLocks noGrp="1"/>
          </p:cNvSpPr>
          <p:nvPr>
            <p:ph type="title"/>
          </p:nvPr>
        </p:nvSpPr>
        <p:spPr>
          <a:xfrm>
            <a:off x="1066800" y="642594"/>
            <a:ext cx="10058400" cy="919506"/>
          </a:xfrm>
        </p:spPr>
        <p:txBody>
          <a:bodyPr/>
          <a:lstStyle/>
          <a:p>
            <a:r>
              <a:rPr lang="en-US" dirty="0"/>
              <a:t>This is your brain on trauma</a:t>
            </a:r>
          </a:p>
        </p:txBody>
      </p:sp>
      <p:sp>
        <p:nvSpPr>
          <p:cNvPr id="5" name="Text Placeholder 4">
            <a:extLst>
              <a:ext uri="{FF2B5EF4-FFF2-40B4-BE49-F238E27FC236}">
                <a16:creationId xmlns:a16="http://schemas.microsoft.com/office/drawing/2014/main" id="{AB68CBA3-853A-4233-9703-72358E8FDD5D}"/>
              </a:ext>
            </a:extLst>
          </p:cNvPr>
          <p:cNvSpPr>
            <a:spLocks noGrp="1"/>
          </p:cNvSpPr>
          <p:nvPr>
            <p:ph type="body" idx="1"/>
          </p:nvPr>
        </p:nvSpPr>
        <p:spPr>
          <a:xfrm>
            <a:off x="1066800" y="1562100"/>
            <a:ext cx="4663440" cy="640080"/>
          </a:xfrm>
        </p:spPr>
        <p:txBody>
          <a:bodyPr>
            <a:normAutofit/>
          </a:bodyPr>
          <a:lstStyle/>
          <a:p>
            <a:r>
              <a:rPr lang="en-US" dirty="0"/>
              <a:t>PTSD</a:t>
            </a:r>
          </a:p>
        </p:txBody>
      </p:sp>
      <p:pic>
        <p:nvPicPr>
          <p:cNvPr id="2050" name="Picture 2" descr="See the source image">
            <a:extLst>
              <a:ext uri="{FF2B5EF4-FFF2-40B4-BE49-F238E27FC236}">
                <a16:creationId xmlns:a16="http://schemas.microsoft.com/office/drawing/2014/main" id="{8BDDB718-4FD9-4C49-A816-5E62EBBA6AD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66800" y="2201686"/>
            <a:ext cx="5829108" cy="348024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FD46BDEF-35F5-4A65-86DF-87BD3FCD985D}"/>
              </a:ext>
            </a:extLst>
          </p:cNvPr>
          <p:cNvSpPr>
            <a:spLocks noGrp="1"/>
          </p:cNvSpPr>
          <p:nvPr>
            <p:ph sz="quarter" idx="4"/>
          </p:nvPr>
        </p:nvSpPr>
        <p:spPr>
          <a:xfrm>
            <a:off x="7028555" y="2201686"/>
            <a:ext cx="4663440" cy="3755295"/>
          </a:xfrm>
        </p:spPr>
        <p:txBody>
          <a:bodyPr/>
          <a:lstStyle/>
          <a:p>
            <a:r>
              <a:rPr lang="en-US" dirty="0"/>
              <a:t>All information goes to the base of brain up to the frontal cortex</a:t>
            </a:r>
          </a:p>
          <a:p>
            <a:r>
              <a:rPr lang="en-US" dirty="0"/>
              <a:t>Trauma sensitizes the base and middle brain</a:t>
            </a:r>
          </a:p>
          <a:p>
            <a:r>
              <a:rPr lang="en-US" dirty="0"/>
              <a:t>Trauma impairs frontal cortex- chemical changes (adrenaline, cortisol)</a:t>
            </a:r>
          </a:p>
          <a:p>
            <a:r>
              <a:rPr lang="en-US" dirty="0"/>
              <a:t>“Gut feeling” reactions</a:t>
            </a:r>
          </a:p>
          <a:p>
            <a:r>
              <a:rPr lang="en-US" dirty="0"/>
              <a:t>Any questions?</a:t>
            </a:r>
          </a:p>
        </p:txBody>
      </p:sp>
    </p:spTree>
    <p:extLst>
      <p:ext uri="{BB962C8B-B14F-4D97-AF65-F5344CB8AC3E}">
        <p14:creationId xmlns:p14="http://schemas.microsoft.com/office/powerpoint/2010/main" val="2292723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2C7F-ACA0-4246-B51B-6E57B31F1C48}"/>
              </a:ext>
            </a:extLst>
          </p:cNvPr>
          <p:cNvSpPr>
            <a:spLocks noGrp="1"/>
          </p:cNvSpPr>
          <p:nvPr>
            <p:ph type="title"/>
          </p:nvPr>
        </p:nvSpPr>
        <p:spPr>
          <a:xfrm>
            <a:off x="1066800" y="642594"/>
            <a:ext cx="10058400" cy="947667"/>
          </a:xfrm>
        </p:spPr>
        <p:txBody>
          <a:bodyPr/>
          <a:lstStyle/>
          <a:p>
            <a:r>
              <a:rPr lang="en-US" dirty="0"/>
              <a:t>This is your brain on C-PTSD</a:t>
            </a:r>
          </a:p>
        </p:txBody>
      </p:sp>
      <p:sp>
        <p:nvSpPr>
          <p:cNvPr id="3" name="Content Placeholder 2">
            <a:extLst>
              <a:ext uri="{FF2B5EF4-FFF2-40B4-BE49-F238E27FC236}">
                <a16:creationId xmlns:a16="http://schemas.microsoft.com/office/drawing/2014/main" id="{C405F9AD-8168-4DAC-B3A6-1027DE8079DF}"/>
              </a:ext>
            </a:extLst>
          </p:cNvPr>
          <p:cNvSpPr>
            <a:spLocks noGrp="1"/>
          </p:cNvSpPr>
          <p:nvPr>
            <p:ph sz="half" idx="1"/>
          </p:nvPr>
        </p:nvSpPr>
        <p:spPr>
          <a:xfrm>
            <a:off x="788505" y="2305879"/>
            <a:ext cx="4663440" cy="3519777"/>
          </a:xfrm>
        </p:spPr>
        <p:txBody>
          <a:bodyPr>
            <a:normAutofit/>
          </a:bodyPr>
          <a:lstStyle/>
          <a:p>
            <a:r>
              <a:rPr lang="en-US" sz="1800" dirty="0"/>
              <a:t>Enduring feature of C-PTSD creates severity/persistence/complexity</a:t>
            </a:r>
          </a:p>
          <a:p>
            <a:r>
              <a:rPr lang="en-US" sz="1800" dirty="0"/>
              <a:t>All milestones after trauma are disrupted and impact functioning until the first milestone is repaired</a:t>
            </a:r>
          </a:p>
          <a:p>
            <a:r>
              <a:rPr lang="en-US" dirty="0"/>
              <a:t>Meanwhile, developmental gaps increase distress, maladaptive coping, adversity and trauma, complicating their presentation and experiences further</a:t>
            </a:r>
            <a:endParaRPr lang="en-US" sz="1800" dirty="0"/>
          </a:p>
        </p:txBody>
      </p:sp>
      <p:pic>
        <p:nvPicPr>
          <p:cNvPr id="6" name="Content Placeholder 5">
            <a:extLst>
              <a:ext uri="{FF2B5EF4-FFF2-40B4-BE49-F238E27FC236}">
                <a16:creationId xmlns:a16="http://schemas.microsoft.com/office/drawing/2014/main" id="{645D4BF0-2CDF-49B3-A87D-6C8093D1FC1F}"/>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92419" y="1484244"/>
            <a:ext cx="5698434" cy="4731162"/>
          </a:xfrm>
          <a:prstGeom prst="rect">
            <a:avLst/>
          </a:prstGeom>
          <a:noFill/>
          <a:ln>
            <a:noFill/>
          </a:ln>
        </p:spPr>
      </p:pic>
    </p:spTree>
    <p:extLst>
      <p:ext uri="{BB962C8B-B14F-4D97-AF65-F5344CB8AC3E}">
        <p14:creationId xmlns:p14="http://schemas.microsoft.com/office/powerpoint/2010/main" val="2177768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mputer Generated Lights">
            <a:extLst>
              <a:ext uri="{FF2B5EF4-FFF2-40B4-BE49-F238E27FC236}">
                <a16:creationId xmlns:a16="http://schemas.microsoft.com/office/drawing/2014/main" id="{AC920DBB-79C7-CDD0-4929-3C8365D6C320}"/>
              </a:ext>
            </a:extLst>
          </p:cNvPr>
          <p:cNvPicPr>
            <a:picLocks noChangeAspect="1"/>
          </p:cNvPicPr>
          <p:nvPr/>
        </p:nvPicPr>
        <p:blipFill rotWithShape="1">
          <a:blip r:embed="rId2"/>
          <a:srcRect l="10236" r="20786"/>
          <a:stretch/>
        </p:blipFill>
        <p:spPr>
          <a:xfrm>
            <a:off x="20" y="10"/>
            <a:ext cx="6392647" cy="6857990"/>
          </a:xfrm>
          <a:prstGeom prst="rect">
            <a:avLst/>
          </a:prstGeom>
        </p:spPr>
      </p:pic>
      <p:sp>
        <p:nvSpPr>
          <p:cNvPr id="25" name="Rectangle 2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D4017C-6247-4542-BE4A-1267692FC782}"/>
              </a:ext>
            </a:extLst>
          </p:cNvPr>
          <p:cNvSpPr>
            <a:spLocks noGrp="1"/>
          </p:cNvSpPr>
          <p:nvPr>
            <p:ph type="title"/>
          </p:nvPr>
        </p:nvSpPr>
        <p:spPr>
          <a:xfrm>
            <a:off x="7064082" y="642594"/>
            <a:ext cx="4472921" cy="1371600"/>
          </a:xfrm>
        </p:spPr>
        <p:txBody>
          <a:bodyPr>
            <a:normAutofit/>
          </a:bodyPr>
          <a:lstStyle/>
          <a:p>
            <a:r>
              <a:rPr lang="en-US" b="1"/>
              <a:t>Life Impact</a:t>
            </a:r>
            <a:endParaRPr lang="en-US" b="1" dirty="0"/>
          </a:p>
        </p:txBody>
      </p:sp>
      <p:sp>
        <p:nvSpPr>
          <p:cNvPr id="3" name="Content Placeholder 2">
            <a:extLst>
              <a:ext uri="{FF2B5EF4-FFF2-40B4-BE49-F238E27FC236}">
                <a16:creationId xmlns:a16="http://schemas.microsoft.com/office/drawing/2014/main" id="{339AE904-D609-4F9F-AD3F-4580B26DBF4C}"/>
              </a:ext>
            </a:extLst>
          </p:cNvPr>
          <p:cNvSpPr>
            <a:spLocks noGrp="1"/>
          </p:cNvSpPr>
          <p:nvPr>
            <p:ph idx="1"/>
          </p:nvPr>
        </p:nvSpPr>
        <p:spPr>
          <a:xfrm>
            <a:off x="7064082" y="2103120"/>
            <a:ext cx="4472922" cy="3931920"/>
          </a:xfrm>
        </p:spPr>
        <p:txBody>
          <a:bodyPr>
            <a:normAutofit/>
          </a:bodyPr>
          <a:lstStyle/>
          <a:p>
            <a:endParaRPr lang="en-US" dirty="0">
              <a:hlinkClick r:id="rId3"/>
            </a:endParaRPr>
          </a:p>
          <a:p>
            <a:endParaRPr lang="en-US" dirty="0">
              <a:hlinkClick r:id="rId3"/>
            </a:endParaRPr>
          </a:p>
          <a:p>
            <a:r>
              <a:rPr lang="en-US" dirty="0">
                <a:hlinkClick r:id="rId3"/>
              </a:rPr>
              <a:t>Childhood Trauma and the Brain | UK Trauma Council – YouTube</a:t>
            </a:r>
            <a:endParaRPr lang="en-US" dirty="0"/>
          </a:p>
          <a:p>
            <a:pPr marL="0" indent="0">
              <a:buNone/>
            </a:pPr>
            <a:r>
              <a:rPr lang="en-US" dirty="0"/>
              <a:t>	</a:t>
            </a:r>
          </a:p>
        </p:txBody>
      </p:sp>
    </p:spTree>
    <p:extLst>
      <p:ext uri="{BB962C8B-B14F-4D97-AF65-F5344CB8AC3E}">
        <p14:creationId xmlns:p14="http://schemas.microsoft.com/office/powerpoint/2010/main" val="2104202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4E9EDDFA-8F05-462B-8D3E-5B9C4FBC7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ound this infographic helpful. : r/CPTSD">
            <a:extLst>
              <a:ext uri="{FF2B5EF4-FFF2-40B4-BE49-F238E27FC236}">
                <a16:creationId xmlns:a16="http://schemas.microsoft.com/office/drawing/2014/main" id="{E37DB7C0-48C1-AA99-18B0-A1911CF46C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7654" y="1073851"/>
            <a:ext cx="5367165" cy="4723105"/>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143F9A23-3237-4ED6-A1E9-C0E6530E0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C63CD46D-4335-4BA4-842A-BF835A99C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C6E39A-5412-D83D-292C-DF89768FB7C8}"/>
              </a:ext>
            </a:extLst>
          </p:cNvPr>
          <p:cNvSpPr>
            <a:spLocks noGrp="1"/>
          </p:cNvSpPr>
          <p:nvPr>
            <p:ph type="title"/>
          </p:nvPr>
        </p:nvSpPr>
        <p:spPr>
          <a:xfrm>
            <a:off x="7064082" y="642594"/>
            <a:ext cx="4472921" cy="1371600"/>
          </a:xfrm>
        </p:spPr>
        <p:txBody>
          <a:bodyPr>
            <a:normAutofit/>
          </a:bodyPr>
          <a:lstStyle/>
          <a:p>
            <a:r>
              <a:rPr lang="en-US" sz="3100" b="1"/>
              <a:t>Simplified Differences Between PTSD vs CPTSD	</a:t>
            </a:r>
          </a:p>
        </p:txBody>
      </p:sp>
      <p:graphicFrame>
        <p:nvGraphicFramePr>
          <p:cNvPr id="1039" name="Content Placeholder 1029">
            <a:extLst>
              <a:ext uri="{FF2B5EF4-FFF2-40B4-BE49-F238E27FC236}">
                <a16:creationId xmlns:a16="http://schemas.microsoft.com/office/drawing/2014/main" id="{4F129A00-A4AD-35FE-87D2-95B88889E377}"/>
              </a:ext>
            </a:extLst>
          </p:cNvPr>
          <p:cNvGraphicFramePr>
            <a:graphicFrameLocks noGrp="1"/>
          </p:cNvGraphicFramePr>
          <p:nvPr>
            <p:ph idx="1"/>
          </p:nvPr>
        </p:nvGraphicFramePr>
        <p:xfrm>
          <a:off x="7064082" y="2103120"/>
          <a:ext cx="4472922" cy="393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578898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CA981-633D-487C-8B4A-BC37D69E9370}"/>
              </a:ext>
            </a:extLst>
          </p:cNvPr>
          <p:cNvSpPr>
            <a:spLocks noGrp="1"/>
          </p:cNvSpPr>
          <p:nvPr>
            <p:ph type="title"/>
          </p:nvPr>
        </p:nvSpPr>
        <p:spPr/>
        <p:txBody>
          <a:bodyPr/>
          <a:lstStyle/>
          <a:p>
            <a:r>
              <a:rPr lang="en-US" dirty="0"/>
              <a:t>Now you see it…</a:t>
            </a:r>
          </a:p>
        </p:txBody>
      </p:sp>
      <p:pic>
        <p:nvPicPr>
          <p:cNvPr id="6" name="Picture Placeholder 5">
            <a:extLst>
              <a:ext uri="{FF2B5EF4-FFF2-40B4-BE49-F238E27FC236}">
                <a16:creationId xmlns:a16="http://schemas.microsoft.com/office/drawing/2014/main" id="{A51A1919-1B62-493E-AC41-EA15508B487B}"/>
              </a:ext>
            </a:extLst>
          </p:cNvPr>
          <p:cNvPicPr>
            <a:picLocks noGrp="1" noChangeAspect="1"/>
          </p:cNvPicPr>
          <p:nvPr>
            <p:ph type="pic" idx="1"/>
          </p:nvPr>
        </p:nvPicPr>
        <p:blipFill>
          <a:blip r:embed="rId2"/>
          <a:srcRect l="9801" r="9801"/>
          <a:stretch>
            <a:fillRect/>
          </a:stretch>
        </p:blipFill>
        <p:spPr>
          <a:prstGeom prst="rect">
            <a:avLst/>
          </a:prstGeom>
        </p:spPr>
      </p:pic>
      <p:sp>
        <p:nvSpPr>
          <p:cNvPr id="4" name="Text Placeholder 3">
            <a:extLst>
              <a:ext uri="{FF2B5EF4-FFF2-40B4-BE49-F238E27FC236}">
                <a16:creationId xmlns:a16="http://schemas.microsoft.com/office/drawing/2014/main" id="{2C816287-8CA3-44A6-84A4-F61562F25073}"/>
              </a:ext>
            </a:extLst>
          </p:cNvPr>
          <p:cNvSpPr>
            <a:spLocks noGrp="1"/>
          </p:cNvSpPr>
          <p:nvPr>
            <p:ph type="body" sz="half" idx="2"/>
          </p:nvPr>
        </p:nvSpPr>
        <p:spPr/>
        <p:txBody>
          <a:bodyPr/>
          <a:lstStyle/>
          <a:p>
            <a:r>
              <a:rPr lang="en-US" dirty="0"/>
              <a:t>Now you Don’t</a:t>
            </a:r>
          </a:p>
          <a:p>
            <a:endParaRPr lang="en-US" dirty="0"/>
          </a:p>
          <a:p>
            <a:endParaRPr lang="en-US" dirty="0"/>
          </a:p>
          <a:p>
            <a:endParaRPr lang="en-US" dirty="0"/>
          </a:p>
          <a:p>
            <a:r>
              <a:rPr lang="en-US" dirty="0"/>
              <a:t>Symptoms seen and unseen</a:t>
            </a:r>
          </a:p>
        </p:txBody>
      </p:sp>
    </p:spTree>
    <p:extLst>
      <p:ext uri="{BB962C8B-B14F-4D97-AF65-F5344CB8AC3E}">
        <p14:creationId xmlns:p14="http://schemas.microsoft.com/office/powerpoint/2010/main" val="2885384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iagram&#10;&#10;Description automatically generated">
            <a:extLst>
              <a:ext uri="{FF2B5EF4-FFF2-40B4-BE49-F238E27FC236}">
                <a16:creationId xmlns:a16="http://schemas.microsoft.com/office/drawing/2014/main" id="{1DE3C8A8-3EFE-4680-BC5E-3FECBB430C26}"/>
              </a:ext>
            </a:extLst>
          </p:cNvPr>
          <p:cNvPicPr>
            <a:picLocks noGrp="1" noChangeAspect="1"/>
          </p:cNvPicPr>
          <p:nvPr>
            <p:ph type="pic" idx="1"/>
          </p:nvPr>
        </p:nvPicPr>
        <p:blipFill>
          <a:blip r:embed="rId2"/>
          <a:srcRect t="9231" b="9231"/>
          <a:stretch>
            <a:fillRect/>
          </a:stretch>
        </p:blipFill>
        <p:spPr/>
      </p:pic>
      <p:sp>
        <p:nvSpPr>
          <p:cNvPr id="3" name="Title 2">
            <a:extLst>
              <a:ext uri="{FF2B5EF4-FFF2-40B4-BE49-F238E27FC236}">
                <a16:creationId xmlns:a16="http://schemas.microsoft.com/office/drawing/2014/main" id="{3A98D8D3-90FC-455C-B236-6EBAF1A46848}"/>
              </a:ext>
            </a:extLst>
          </p:cNvPr>
          <p:cNvSpPr>
            <a:spLocks noGrp="1"/>
          </p:cNvSpPr>
          <p:nvPr>
            <p:ph type="title"/>
          </p:nvPr>
        </p:nvSpPr>
        <p:spPr/>
        <p:txBody>
          <a:bodyPr/>
          <a:lstStyle/>
          <a:p>
            <a:pPr algn="ctr"/>
            <a:r>
              <a:rPr lang="en-US" dirty="0"/>
              <a:t>Adaptation Responses</a:t>
            </a:r>
          </a:p>
        </p:txBody>
      </p:sp>
      <p:sp>
        <p:nvSpPr>
          <p:cNvPr id="4" name="Text Placeholder 3">
            <a:extLst>
              <a:ext uri="{FF2B5EF4-FFF2-40B4-BE49-F238E27FC236}">
                <a16:creationId xmlns:a16="http://schemas.microsoft.com/office/drawing/2014/main" id="{8ED3DCB7-55C1-43E4-9A43-A873D8BBB453}"/>
              </a:ext>
            </a:extLst>
          </p:cNvPr>
          <p:cNvSpPr>
            <a:spLocks noGrp="1"/>
          </p:cNvSpPr>
          <p:nvPr>
            <p:ph type="body" sz="half" idx="2"/>
          </p:nvPr>
        </p:nvSpPr>
        <p:spPr/>
        <p:txBody>
          <a:bodyPr>
            <a:normAutofit lnSpcReduction="10000"/>
          </a:bodyPr>
          <a:lstStyle/>
          <a:p>
            <a:r>
              <a:rPr lang="en-US" dirty="0"/>
              <a:t>-The Four “F” responses to distress</a:t>
            </a:r>
          </a:p>
          <a:p>
            <a:r>
              <a:rPr lang="en-US" dirty="0"/>
              <a:t>-Brain adapting to survive</a:t>
            </a:r>
          </a:p>
          <a:p>
            <a:r>
              <a:rPr lang="en-US" dirty="0"/>
              <a:t>-Not conscience choices</a:t>
            </a:r>
          </a:p>
          <a:p>
            <a:r>
              <a:rPr lang="en-US" dirty="0"/>
              <a:t>-Brain decides best option for survival given the situation</a:t>
            </a:r>
          </a:p>
          <a:p>
            <a:r>
              <a:rPr lang="en-US" dirty="0"/>
              <a:t>-Mackenzie’s response in court</a:t>
            </a:r>
          </a:p>
          <a:p>
            <a:r>
              <a:rPr lang="en-US" dirty="0"/>
              <a:t>-What do you see the most?</a:t>
            </a:r>
          </a:p>
        </p:txBody>
      </p:sp>
    </p:spTree>
    <p:extLst>
      <p:ext uri="{BB962C8B-B14F-4D97-AF65-F5344CB8AC3E}">
        <p14:creationId xmlns:p14="http://schemas.microsoft.com/office/powerpoint/2010/main" val="361650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3131A-3F38-44D8-B8F3-8BA30785F6F0}"/>
              </a:ext>
            </a:extLst>
          </p:cNvPr>
          <p:cNvSpPr>
            <a:spLocks noGrp="1"/>
          </p:cNvSpPr>
          <p:nvPr>
            <p:ph type="title"/>
          </p:nvPr>
        </p:nvSpPr>
        <p:spPr>
          <a:xfrm>
            <a:off x="1066800" y="642594"/>
            <a:ext cx="10058400" cy="1058744"/>
          </a:xfrm>
        </p:spPr>
        <p:txBody>
          <a:bodyPr/>
          <a:lstStyle/>
          <a:p>
            <a:r>
              <a:rPr lang="en-US" dirty="0"/>
              <a:t>FLIGHT- what you see</a:t>
            </a:r>
          </a:p>
        </p:txBody>
      </p:sp>
      <p:sp>
        <p:nvSpPr>
          <p:cNvPr id="3" name="Content Placeholder 2">
            <a:extLst>
              <a:ext uri="{FF2B5EF4-FFF2-40B4-BE49-F238E27FC236}">
                <a16:creationId xmlns:a16="http://schemas.microsoft.com/office/drawing/2014/main" id="{9124BB79-09F8-4678-80AF-83B3176D14E9}"/>
              </a:ext>
            </a:extLst>
          </p:cNvPr>
          <p:cNvSpPr>
            <a:spLocks noGrp="1"/>
          </p:cNvSpPr>
          <p:nvPr>
            <p:ph sz="half" idx="1"/>
          </p:nvPr>
        </p:nvSpPr>
        <p:spPr>
          <a:xfrm>
            <a:off x="1066800" y="2103120"/>
            <a:ext cx="4800600" cy="3749040"/>
          </a:xfrm>
        </p:spPr>
        <p:txBody>
          <a:bodyPr>
            <a:normAutofit/>
          </a:bodyPr>
          <a:lstStyle/>
          <a:p>
            <a:r>
              <a:rPr lang="en-US" dirty="0"/>
              <a:t>Observable</a:t>
            </a:r>
          </a:p>
          <a:p>
            <a:pPr lvl="1"/>
            <a:r>
              <a:rPr lang="en-US" dirty="0"/>
              <a:t>Timid body language</a:t>
            </a:r>
          </a:p>
          <a:p>
            <a:pPr lvl="1"/>
            <a:r>
              <a:rPr lang="en-US" dirty="0"/>
              <a:t>No eye contact</a:t>
            </a:r>
          </a:p>
          <a:p>
            <a:pPr lvl="1"/>
            <a:r>
              <a:rPr lang="en-US" dirty="0"/>
              <a:t>Bouncy knee or tapping of a pen</a:t>
            </a:r>
          </a:p>
          <a:p>
            <a:pPr lvl="1"/>
            <a:r>
              <a:rPr lang="en-US" dirty="0"/>
              <a:t>Frequently looking at the door, watch, or clock</a:t>
            </a:r>
          </a:p>
          <a:p>
            <a:pPr lvl="1"/>
            <a:r>
              <a:rPr lang="en-US" dirty="0"/>
              <a:t>“Is this over yet?” or “Am I done?”</a:t>
            </a:r>
          </a:p>
          <a:p>
            <a:pPr lvl="1"/>
            <a:r>
              <a:rPr lang="en-US" dirty="0"/>
              <a:t>Absent</a:t>
            </a:r>
          </a:p>
          <a:p>
            <a:pPr lvl="1"/>
            <a:r>
              <a:rPr lang="en-US" dirty="0"/>
              <a:t>Fast/rushed talking</a:t>
            </a:r>
          </a:p>
          <a:p>
            <a:pPr lvl="1"/>
            <a:r>
              <a:rPr lang="en-US" dirty="0"/>
              <a:t>Constant body movement</a:t>
            </a:r>
          </a:p>
          <a:p>
            <a:pPr lvl="1"/>
            <a:endParaRPr lang="en-US" dirty="0"/>
          </a:p>
          <a:p>
            <a:pPr marL="274320" lvl="1" indent="0">
              <a:buNone/>
            </a:pPr>
            <a:endParaRPr lang="en-US" dirty="0"/>
          </a:p>
        </p:txBody>
      </p:sp>
      <p:pic>
        <p:nvPicPr>
          <p:cNvPr id="1026" name="Picture 2" descr="See the source image">
            <a:extLst>
              <a:ext uri="{FF2B5EF4-FFF2-40B4-BE49-F238E27FC236}">
                <a16:creationId xmlns:a16="http://schemas.microsoft.com/office/drawing/2014/main" id="{03D37476-D61B-4316-8CAC-9DAABB73567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61125" y="2610549"/>
            <a:ext cx="4664075" cy="2733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924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15611-31F5-4ED1-96D5-C801ABC4D85B}"/>
              </a:ext>
            </a:extLst>
          </p:cNvPr>
          <p:cNvSpPr>
            <a:spLocks noGrp="1"/>
          </p:cNvSpPr>
          <p:nvPr>
            <p:ph type="title"/>
          </p:nvPr>
        </p:nvSpPr>
        <p:spPr/>
        <p:txBody>
          <a:bodyPr/>
          <a:lstStyle/>
          <a:p>
            <a:r>
              <a:rPr lang="en-US" dirty="0"/>
              <a:t>FLIGHT- what you don’t see</a:t>
            </a:r>
          </a:p>
        </p:txBody>
      </p:sp>
      <p:sp>
        <p:nvSpPr>
          <p:cNvPr id="4" name="Content Placeholder 3">
            <a:extLst>
              <a:ext uri="{FF2B5EF4-FFF2-40B4-BE49-F238E27FC236}">
                <a16:creationId xmlns:a16="http://schemas.microsoft.com/office/drawing/2014/main" id="{0878D4C5-22BF-4DB9-8274-121C342BC242}"/>
              </a:ext>
            </a:extLst>
          </p:cNvPr>
          <p:cNvSpPr>
            <a:spLocks noGrp="1"/>
          </p:cNvSpPr>
          <p:nvPr>
            <p:ph sz="half" idx="2"/>
          </p:nvPr>
        </p:nvSpPr>
        <p:spPr>
          <a:xfrm>
            <a:off x="6461760" y="1762539"/>
            <a:ext cx="4663440" cy="4089621"/>
          </a:xfrm>
        </p:spPr>
        <p:txBody>
          <a:bodyPr>
            <a:normAutofit/>
          </a:bodyPr>
          <a:lstStyle/>
          <a:p>
            <a:r>
              <a:rPr lang="en-US" dirty="0"/>
              <a:t>Biological changes</a:t>
            </a:r>
          </a:p>
          <a:p>
            <a:pPr lvl="1"/>
            <a:r>
              <a:rPr lang="en-US" dirty="0"/>
              <a:t>Heart rate, temperature, blood flow</a:t>
            </a:r>
          </a:p>
          <a:p>
            <a:r>
              <a:rPr lang="en-US" dirty="0"/>
              <a:t>Body/brain are set to survival </a:t>
            </a:r>
          </a:p>
          <a:p>
            <a:r>
              <a:rPr lang="en-US" dirty="0"/>
              <a:t>Can’t meet demands of environment fully</a:t>
            </a:r>
          </a:p>
          <a:p>
            <a:pPr marL="0" indent="0">
              <a:buNone/>
            </a:pPr>
            <a:r>
              <a:rPr lang="en-US" sz="1400" dirty="0"/>
              <a:t>*** May or may not be in their awareness</a:t>
            </a:r>
          </a:p>
          <a:p>
            <a:pPr marL="0" indent="0">
              <a:buNone/>
            </a:pPr>
            <a:endParaRPr lang="en-US" dirty="0"/>
          </a:p>
        </p:txBody>
      </p:sp>
      <p:sp>
        <p:nvSpPr>
          <p:cNvPr id="5" name="Content Placeholder 3">
            <a:extLst>
              <a:ext uri="{FF2B5EF4-FFF2-40B4-BE49-F238E27FC236}">
                <a16:creationId xmlns:a16="http://schemas.microsoft.com/office/drawing/2014/main" id="{ACCA0BCA-5804-459B-94CE-91E40DF464EF}"/>
              </a:ext>
            </a:extLst>
          </p:cNvPr>
          <p:cNvSpPr>
            <a:spLocks noGrp="1"/>
          </p:cNvSpPr>
          <p:nvPr>
            <p:ph sz="half" idx="1"/>
          </p:nvPr>
        </p:nvSpPr>
        <p:spPr>
          <a:xfrm>
            <a:off x="1066800" y="1762539"/>
            <a:ext cx="4664075" cy="4452867"/>
          </a:xfrm>
        </p:spPr>
        <p:txBody>
          <a:bodyPr>
            <a:normAutofit/>
          </a:bodyPr>
          <a:lstStyle/>
          <a:p>
            <a:pPr lvl="1"/>
            <a:r>
              <a:rPr lang="en-US" dirty="0"/>
              <a:t>Negative core beliefs </a:t>
            </a:r>
          </a:p>
          <a:p>
            <a:pPr lvl="2"/>
            <a:r>
              <a:rPr lang="en-US" dirty="0"/>
              <a:t>I can’t protect myself, I can’t cope,  I will lose control or fail</a:t>
            </a:r>
          </a:p>
          <a:p>
            <a:pPr marL="548640" lvl="2" indent="0">
              <a:buNone/>
            </a:pPr>
            <a:endParaRPr lang="en-US" dirty="0"/>
          </a:p>
          <a:p>
            <a:pPr lvl="1"/>
            <a:r>
              <a:rPr lang="en-US" dirty="0"/>
              <a:t>Fear, shame, guilt, embarrassment, disgust</a:t>
            </a:r>
          </a:p>
          <a:p>
            <a:pPr lvl="2"/>
            <a:r>
              <a:rPr lang="en-US" dirty="0"/>
              <a:t>Urge to escape</a:t>
            </a:r>
          </a:p>
          <a:p>
            <a:pPr lvl="2"/>
            <a:endParaRPr lang="en-US" dirty="0"/>
          </a:p>
          <a:p>
            <a:pPr lvl="1"/>
            <a:r>
              <a:rPr lang="en-US" dirty="0"/>
              <a:t>Cognitive changes</a:t>
            </a:r>
          </a:p>
          <a:p>
            <a:pPr lvl="2"/>
            <a:r>
              <a:rPr lang="en-US" dirty="0"/>
              <a:t>Reduced problem-solving/planning</a:t>
            </a:r>
          </a:p>
          <a:p>
            <a:pPr lvl="2"/>
            <a:r>
              <a:rPr lang="en-US" dirty="0"/>
              <a:t>Reduced processing/organization</a:t>
            </a:r>
          </a:p>
          <a:p>
            <a:pPr lvl="2"/>
            <a:r>
              <a:rPr lang="en-US" dirty="0"/>
              <a:t>Reduced perspective taking/anticipation of consequences</a:t>
            </a:r>
          </a:p>
          <a:p>
            <a:pPr lvl="2"/>
            <a:r>
              <a:rPr lang="en-US" dirty="0"/>
              <a:t>Memory impairment</a:t>
            </a:r>
          </a:p>
          <a:p>
            <a:pPr marL="274320" lvl="1" indent="0">
              <a:buNone/>
            </a:pPr>
            <a:endParaRPr lang="en-US" dirty="0"/>
          </a:p>
          <a:p>
            <a:pPr marL="280988" lvl="3" indent="0">
              <a:buNone/>
            </a:pPr>
            <a:endParaRPr lang="en-US" dirty="0"/>
          </a:p>
          <a:p>
            <a:pPr marL="822960" lvl="3" indent="0">
              <a:buNone/>
            </a:pPr>
            <a:endParaRPr lang="en-US" dirty="0"/>
          </a:p>
          <a:p>
            <a:pPr marL="822960" lvl="3" indent="0">
              <a:buNone/>
            </a:pPr>
            <a:endParaRPr lang="en-US" dirty="0"/>
          </a:p>
          <a:p>
            <a:pPr marL="822960" lvl="3" indent="0">
              <a:buNone/>
            </a:pPr>
            <a:endParaRPr lang="en-US" dirty="0"/>
          </a:p>
          <a:p>
            <a:pPr lvl="2"/>
            <a:endParaRPr lang="en-US" dirty="0"/>
          </a:p>
        </p:txBody>
      </p:sp>
    </p:spTree>
    <p:extLst>
      <p:ext uri="{BB962C8B-B14F-4D97-AF65-F5344CB8AC3E}">
        <p14:creationId xmlns:p14="http://schemas.microsoft.com/office/powerpoint/2010/main" val="3144762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3131A-3F38-44D8-B8F3-8BA30785F6F0}"/>
              </a:ext>
            </a:extLst>
          </p:cNvPr>
          <p:cNvSpPr>
            <a:spLocks noGrp="1"/>
          </p:cNvSpPr>
          <p:nvPr>
            <p:ph type="title"/>
          </p:nvPr>
        </p:nvSpPr>
        <p:spPr/>
        <p:txBody>
          <a:bodyPr/>
          <a:lstStyle/>
          <a:p>
            <a:r>
              <a:rPr lang="en-US" dirty="0"/>
              <a:t>FIGHT- what you see</a:t>
            </a:r>
          </a:p>
        </p:txBody>
      </p:sp>
      <p:sp>
        <p:nvSpPr>
          <p:cNvPr id="3" name="Content Placeholder 2">
            <a:extLst>
              <a:ext uri="{FF2B5EF4-FFF2-40B4-BE49-F238E27FC236}">
                <a16:creationId xmlns:a16="http://schemas.microsoft.com/office/drawing/2014/main" id="{9124BB79-09F8-4678-80AF-83B3176D14E9}"/>
              </a:ext>
            </a:extLst>
          </p:cNvPr>
          <p:cNvSpPr>
            <a:spLocks noGrp="1"/>
          </p:cNvSpPr>
          <p:nvPr>
            <p:ph sz="half" idx="1"/>
          </p:nvPr>
        </p:nvSpPr>
        <p:spPr>
          <a:xfrm>
            <a:off x="1066800" y="2103120"/>
            <a:ext cx="4876800" cy="3992880"/>
          </a:xfrm>
        </p:spPr>
        <p:txBody>
          <a:bodyPr>
            <a:normAutofit/>
          </a:bodyPr>
          <a:lstStyle/>
          <a:p>
            <a:r>
              <a:rPr lang="en-US" dirty="0"/>
              <a:t>Observable</a:t>
            </a:r>
          </a:p>
          <a:p>
            <a:pPr lvl="1"/>
            <a:r>
              <a:rPr lang="en-US" dirty="0"/>
              <a:t>Disagreeable </a:t>
            </a:r>
          </a:p>
          <a:p>
            <a:pPr lvl="1"/>
            <a:r>
              <a:rPr lang="en-US" dirty="0"/>
              <a:t>Swearing or threatening</a:t>
            </a:r>
          </a:p>
          <a:p>
            <a:pPr lvl="1"/>
            <a:r>
              <a:rPr lang="en-US" dirty="0"/>
              <a:t>Posturing</a:t>
            </a:r>
          </a:p>
          <a:p>
            <a:pPr lvl="1"/>
            <a:r>
              <a:rPr lang="en-US" dirty="0"/>
              <a:t>Clenched fists or jaw</a:t>
            </a:r>
          </a:p>
          <a:p>
            <a:pPr lvl="1"/>
            <a:r>
              <a:rPr lang="en-US" dirty="0"/>
              <a:t>Furrowed brow</a:t>
            </a:r>
          </a:p>
          <a:p>
            <a:pPr lvl="1"/>
            <a:r>
              <a:rPr lang="en-US" dirty="0"/>
              <a:t>Sarcastic responses </a:t>
            </a:r>
          </a:p>
          <a:p>
            <a:pPr lvl="1"/>
            <a:r>
              <a:rPr lang="en-US" dirty="0"/>
              <a:t>Eye rolling</a:t>
            </a:r>
          </a:p>
          <a:p>
            <a:pPr lvl="1"/>
            <a:r>
              <a:rPr lang="en-US" dirty="0"/>
              <a:t>Disrespectful comments</a:t>
            </a:r>
          </a:p>
          <a:p>
            <a:pPr lvl="1"/>
            <a:r>
              <a:rPr lang="en-US" dirty="0"/>
              <a:t>Throwing things, slamming doors</a:t>
            </a:r>
          </a:p>
          <a:p>
            <a:pPr lvl="1"/>
            <a:r>
              <a:rPr lang="en-US" dirty="0"/>
              <a:t>Stomping feet</a:t>
            </a:r>
          </a:p>
          <a:p>
            <a:pPr lvl="1"/>
            <a:endParaRPr lang="en-US" dirty="0"/>
          </a:p>
          <a:p>
            <a:pPr marL="274320" lvl="1" indent="0">
              <a:buNone/>
            </a:pPr>
            <a:endParaRPr lang="en-US" dirty="0"/>
          </a:p>
          <a:p>
            <a:pPr lvl="1"/>
            <a:endParaRPr lang="en-US" dirty="0"/>
          </a:p>
        </p:txBody>
      </p:sp>
      <p:pic>
        <p:nvPicPr>
          <p:cNvPr id="2050" name="Picture 2" descr="See the source image">
            <a:extLst>
              <a:ext uri="{FF2B5EF4-FFF2-40B4-BE49-F238E27FC236}">
                <a16:creationId xmlns:a16="http://schemas.microsoft.com/office/drawing/2014/main" id="{5E0E24A8-AE82-49DE-8190-492B71A956E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63629" y="2381416"/>
            <a:ext cx="6764026" cy="286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09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78B2C-4883-4841-B71B-CABE1BE1C1A2}"/>
              </a:ext>
            </a:extLst>
          </p:cNvPr>
          <p:cNvSpPr>
            <a:spLocks noGrp="1"/>
          </p:cNvSpPr>
          <p:nvPr>
            <p:ph type="title"/>
          </p:nvPr>
        </p:nvSpPr>
        <p:spPr/>
        <p:txBody>
          <a:bodyPr>
            <a:normAutofit/>
          </a:bodyPr>
          <a:lstStyle/>
          <a:p>
            <a:r>
              <a:rPr lang="en-US" sz="3800" dirty="0"/>
              <a:t>Welcome</a:t>
            </a:r>
          </a:p>
        </p:txBody>
      </p:sp>
      <p:sp>
        <p:nvSpPr>
          <p:cNvPr id="3" name="Content Placeholder 2">
            <a:extLst>
              <a:ext uri="{FF2B5EF4-FFF2-40B4-BE49-F238E27FC236}">
                <a16:creationId xmlns:a16="http://schemas.microsoft.com/office/drawing/2014/main" id="{F8D9A879-344F-457B-BC5B-539306F152AB}"/>
              </a:ext>
            </a:extLst>
          </p:cNvPr>
          <p:cNvSpPr>
            <a:spLocks noGrp="1"/>
          </p:cNvSpPr>
          <p:nvPr>
            <p:ph sz="half" idx="1"/>
          </p:nvPr>
        </p:nvSpPr>
        <p:spPr>
          <a:xfrm>
            <a:off x="1066800" y="1842053"/>
            <a:ext cx="4663440" cy="4505738"/>
          </a:xfrm>
        </p:spPr>
        <p:txBody>
          <a:bodyPr>
            <a:normAutofit/>
          </a:bodyPr>
          <a:lstStyle/>
          <a:p>
            <a:r>
              <a:rPr lang="en-US" dirty="0"/>
              <a:t>Mackenzie Deffenbaugh, LPC, CCTP</a:t>
            </a:r>
          </a:p>
          <a:p>
            <a:pPr lvl="1"/>
            <a:r>
              <a:rPr lang="en-US" dirty="0"/>
              <a:t>Bachelors in Psychology, Master’s in Mental Health Counseling</a:t>
            </a:r>
          </a:p>
          <a:p>
            <a:r>
              <a:rPr lang="en-US" dirty="0"/>
              <a:t>Sirissa Dalibor, APSW, CCTP</a:t>
            </a:r>
          </a:p>
          <a:p>
            <a:pPr lvl="1"/>
            <a:r>
              <a:rPr lang="en-US" dirty="0"/>
              <a:t>Bachelors in Social Worker, Master’s in Clinical Social Work</a:t>
            </a:r>
          </a:p>
          <a:p>
            <a:endParaRPr lang="en-US" dirty="0"/>
          </a:p>
          <a:p>
            <a:r>
              <a:rPr lang="en-US" b="1" dirty="0"/>
              <a:t>Special thanks to: </a:t>
            </a:r>
          </a:p>
          <a:p>
            <a:r>
              <a:rPr lang="en-US" dirty="0"/>
              <a:t>Melissa Walkowski, LCSW, SAC, CCTP</a:t>
            </a:r>
          </a:p>
          <a:p>
            <a:r>
              <a:rPr lang="en-US" dirty="0"/>
              <a:t>Bachelors in Psychology, Master’s in Clinical Social Work</a:t>
            </a:r>
          </a:p>
          <a:p>
            <a:pPr marL="0" indent="0">
              <a:buNone/>
            </a:pPr>
            <a:endParaRPr lang="en-US" dirty="0"/>
          </a:p>
          <a:p>
            <a:endParaRPr lang="en-US" dirty="0"/>
          </a:p>
          <a:p>
            <a:pPr marL="0" indent="0">
              <a:buNone/>
            </a:pPr>
            <a:endParaRPr lang="en-US" dirty="0"/>
          </a:p>
        </p:txBody>
      </p:sp>
      <p:pic>
        <p:nvPicPr>
          <p:cNvPr id="5" name="Content Placeholder 4" descr="A couple of women wearing lanyards&#10;&#10;Description automatically generated">
            <a:extLst>
              <a:ext uri="{FF2B5EF4-FFF2-40B4-BE49-F238E27FC236}">
                <a16:creationId xmlns:a16="http://schemas.microsoft.com/office/drawing/2014/main" id="{51B94C90-27BB-B3E9-9F54-EE4221670E85}"/>
              </a:ext>
            </a:extLst>
          </p:cNvPr>
          <p:cNvPicPr>
            <a:picLocks noGrp="1" noChangeAspect="1"/>
          </p:cNvPicPr>
          <p:nvPr>
            <p:ph sz="half" idx="2"/>
          </p:nvPr>
        </p:nvPicPr>
        <p:blipFill>
          <a:blip r:embed="rId2"/>
          <a:stretch>
            <a:fillRect/>
          </a:stretch>
        </p:blipFill>
        <p:spPr>
          <a:xfrm>
            <a:off x="7605656" y="711200"/>
            <a:ext cx="3257219" cy="5140325"/>
          </a:xfrm>
        </p:spPr>
      </p:pic>
    </p:spTree>
    <p:extLst>
      <p:ext uri="{BB962C8B-B14F-4D97-AF65-F5344CB8AC3E}">
        <p14:creationId xmlns:p14="http://schemas.microsoft.com/office/powerpoint/2010/main" val="617958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C77A7-157B-4ED4-B797-2F87E781AA33}"/>
              </a:ext>
            </a:extLst>
          </p:cNvPr>
          <p:cNvSpPr txBox="1">
            <a:spLocks/>
          </p:cNvSpPr>
          <p:nvPr/>
        </p:nvSpPr>
        <p:spPr>
          <a:xfrm>
            <a:off x="1066800" y="893317"/>
            <a:ext cx="10058400" cy="891238"/>
          </a:xfrm>
          <a:prstGeom prst="rect">
            <a:avLst/>
          </a:prstGeom>
        </p:spPr>
        <p:txBody>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en-US" dirty="0"/>
              <a:t>FIGHT- what you don’t see</a:t>
            </a:r>
          </a:p>
        </p:txBody>
      </p:sp>
      <p:sp>
        <p:nvSpPr>
          <p:cNvPr id="3" name="Content Placeholder 3">
            <a:extLst>
              <a:ext uri="{FF2B5EF4-FFF2-40B4-BE49-F238E27FC236}">
                <a16:creationId xmlns:a16="http://schemas.microsoft.com/office/drawing/2014/main" id="{CB3E9136-A332-4F2A-898B-E0C72C2B10A6}"/>
              </a:ext>
            </a:extLst>
          </p:cNvPr>
          <p:cNvSpPr txBox="1">
            <a:spLocks/>
          </p:cNvSpPr>
          <p:nvPr/>
        </p:nvSpPr>
        <p:spPr>
          <a:xfrm>
            <a:off x="6461760" y="1784554"/>
            <a:ext cx="4663440" cy="4067606"/>
          </a:xfrm>
          <a:prstGeom prst="rect">
            <a:avLst/>
          </a:prstGeom>
        </p:spPr>
        <p:txBody>
          <a:bodyPr>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endParaRPr lang="en-US" sz="1400" dirty="0"/>
          </a:p>
        </p:txBody>
      </p:sp>
      <p:sp>
        <p:nvSpPr>
          <p:cNvPr id="4" name="Content Placeholder 3">
            <a:extLst>
              <a:ext uri="{FF2B5EF4-FFF2-40B4-BE49-F238E27FC236}">
                <a16:creationId xmlns:a16="http://schemas.microsoft.com/office/drawing/2014/main" id="{D2E4A7C1-14F9-48EB-8A34-EB025E7B8361}"/>
              </a:ext>
            </a:extLst>
          </p:cNvPr>
          <p:cNvSpPr txBox="1">
            <a:spLocks/>
          </p:cNvSpPr>
          <p:nvPr/>
        </p:nvSpPr>
        <p:spPr>
          <a:xfrm>
            <a:off x="1066800" y="1628078"/>
            <a:ext cx="4664075" cy="4839630"/>
          </a:xfrm>
          <a:prstGeom prst="rect">
            <a:avLst/>
          </a:prstGeom>
        </p:spPr>
        <p:txBody>
          <a:bodyPr>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sz="1800" dirty="0"/>
              <a:t>Negative core beliefs </a:t>
            </a:r>
          </a:p>
          <a:p>
            <a:pPr lvl="1"/>
            <a:r>
              <a:rPr lang="en-US" sz="1500" dirty="0"/>
              <a:t>I’m bad, I’m not good enough, I can’t be weak</a:t>
            </a:r>
          </a:p>
          <a:p>
            <a:pPr marL="274320" lvl="1" indent="0">
              <a:buNone/>
            </a:pPr>
            <a:endParaRPr lang="en-US" sz="1500" dirty="0"/>
          </a:p>
          <a:p>
            <a:r>
              <a:rPr lang="en-US" sz="1800" dirty="0"/>
              <a:t>Fear, rejection, envy, jealousy</a:t>
            </a:r>
          </a:p>
          <a:p>
            <a:pPr lvl="1"/>
            <a:r>
              <a:rPr lang="en-US" sz="1600" dirty="0"/>
              <a:t>Anger </a:t>
            </a:r>
          </a:p>
          <a:p>
            <a:pPr lvl="1"/>
            <a:r>
              <a:rPr lang="en-US" sz="1600" dirty="0"/>
              <a:t>urges to defend/attack</a:t>
            </a:r>
          </a:p>
          <a:p>
            <a:pPr marL="274320" lvl="1" indent="0">
              <a:buNone/>
            </a:pPr>
            <a:endParaRPr lang="en-US" dirty="0"/>
          </a:p>
          <a:p>
            <a:r>
              <a:rPr lang="en-US" sz="1800" dirty="0"/>
              <a:t>Cognitive changes</a:t>
            </a:r>
          </a:p>
          <a:p>
            <a:r>
              <a:rPr lang="en-US" sz="1800" dirty="0"/>
              <a:t>Biological changes</a:t>
            </a:r>
          </a:p>
          <a:p>
            <a:pPr marL="548640" lvl="2" indent="0">
              <a:buNone/>
            </a:pPr>
            <a:endParaRPr lang="en-US" sz="1600" dirty="0"/>
          </a:p>
          <a:p>
            <a:r>
              <a:rPr lang="en-US" sz="1600" dirty="0"/>
              <a:t>Body/brain are set to survival </a:t>
            </a:r>
          </a:p>
          <a:p>
            <a:r>
              <a:rPr lang="en-US" sz="1600" dirty="0"/>
              <a:t>Can’t meet demands of environment fully</a:t>
            </a:r>
          </a:p>
          <a:p>
            <a:pPr marL="0" indent="0">
              <a:buNone/>
            </a:pPr>
            <a:r>
              <a:rPr lang="en-US" sz="1800" dirty="0"/>
              <a:t> </a:t>
            </a:r>
            <a:r>
              <a:rPr lang="en-US" sz="1400" dirty="0"/>
              <a:t>*** May or may not be in their awareness</a:t>
            </a:r>
          </a:p>
          <a:p>
            <a:endParaRPr lang="en-US" sz="1700" dirty="0"/>
          </a:p>
        </p:txBody>
      </p:sp>
    </p:spTree>
    <p:extLst>
      <p:ext uri="{BB962C8B-B14F-4D97-AF65-F5344CB8AC3E}">
        <p14:creationId xmlns:p14="http://schemas.microsoft.com/office/powerpoint/2010/main" val="3680395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3131A-3F38-44D8-B8F3-8BA30785F6F0}"/>
              </a:ext>
            </a:extLst>
          </p:cNvPr>
          <p:cNvSpPr>
            <a:spLocks noGrp="1"/>
          </p:cNvSpPr>
          <p:nvPr>
            <p:ph type="title"/>
          </p:nvPr>
        </p:nvSpPr>
        <p:spPr/>
        <p:txBody>
          <a:bodyPr/>
          <a:lstStyle/>
          <a:p>
            <a:r>
              <a:rPr lang="en-US" dirty="0"/>
              <a:t>FREEZE- what you see</a:t>
            </a:r>
          </a:p>
        </p:txBody>
      </p:sp>
      <p:sp>
        <p:nvSpPr>
          <p:cNvPr id="3" name="Content Placeholder 2">
            <a:extLst>
              <a:ext uri="{FF2B5EF4-FFF2-40B4-BE49-F238E27FC236}">
                <a16:creationId xmlns:a16="http://schemas.microsoft.com/office/drawing/2014/main" id="{9124BB79-09F8-4678-80AF-83B3176D14E9}"/>
              </a:ext>
            </a:extLst>
          </p:cNvPr>
          <p:cNvSpPr>
            <a:spLocks noGrp="1"/>
          </p:cNvSpPr>
          <p:nvPr>
            <p:ph sz="half" idx="1"/>
          </p:nvPr>
        </p:nvSpPr>
        <p:spPr/>
        <p:txBody>
          <a:bodyPr/>
          <a:lstStyle/>
          <a:p>
            <a:r>
              <a:rPr lang="en-US" dirty="0"/>
              <a:t>Observable</a:t>
            </a:r>
          </a:p>
          <a:p>
            <a:pPr lvl="1"/>
            <a:r>
              <a:rPr lang="en-US" dirty="0"/>
              <a:t>Stoic face</a:t>
            </a:r>
          </a:p>
          <a:p>
            <a:pPr lvl="1"/>
            <a:r>
              <a:rPr lang="en-US" dirty="0"/>
              <a:t>Slow moving</a:t>
            </a:r>
          </a:p>
          <a:p>
            <a:pPr lvl="1"/>
            <a:r>
              <a:rPr lang="en-US" dirty="0"/>
              <a:t>“Zoned out”</a:t>
            </a:r>
          </a:p>
          <a:p>
            <a:pPr lvl="1"/>
            <a:r>
              <a:rPr lang="en-US" dirty="0"/>
              <a:t>Procrastination</a:t>
            </a:r>
          </a:p>
          <a:p>
            <a:pPr lvl="1"/>
            <a:r>
              <a:rPr lang="en-US" dirty="0"/>
              <a:t>Non-verbal communication appears </a:t>
            </a:r>
          </a:p>
          <a:p>
            <a:pPr lvl="2"/>
            <a:r>
              <a:rPr lang="en-US" dirty="0"/>
              <a:t>Stunted</a:t>
            </a:r>
          </a:p>
          <a:p>
            <a:pPr lvl="2"/>
            <a:r>
              <a:rPr lang="en-US" dirty="0"/>
              <a:t>Uncaring</a:t>
            </a:r>
          </a:p>
          <a:p>
            <a:pPr lvl="2"/>
            <a:r>
              <a:rPr lang="en-US" dirty="0"/>
              <a:t>Apathetic</a:t>
            </a:r>
          </a:p>
          <a:p>
            <a:pPr lvl="2"/>
            <a:endParaRPr lang="en-US" dirty="0"/>
          </a:p>
          <a:p>
            <a:pPr marL="548640" lvl="2" indent="0">
              <a:buNone/>
            </a:pPr>
            <a:endParaRPr lang="en-US" dirty="0"/>
          </a:p>
          <a:p>
            <a:pPr lvl="1"/>
            <a:endParaRPr lang="en-US" dirty="0">
              <a:highlight>
                <a:srgbClr val="FFFF00"/>
              </a:highlight>
            </a:endParaRPr>
          </a:p>
        </p:txBody>
      </p:sp>
      <p:pic>
        <p:nvPicPr>
          <p:cNvPr id="3074" name="Picture 2" descr="See the source image">
            <a:extLst>
              <a:ext uri="{FF2B5EF4-FFF2-40B4-BE49-F238E27FC236}">
                <a16:creationId xmlns:a16="http://schemas.microsoft.com/office/drawing/2014/main" id="{25AFFFFF-43C1-4A18-A453-3A172041FEF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70500" y="2265573"/>
            <a:ext cx="6502600" cy="2592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835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1B7F1-37EE-4B18-B27B-B3362E889B15}"/>
              </a:ext>
            </a:extLst>
          </p:cNvPr>
          <p:cNvSpPr txBox="1">
            <a:spLocks/>
          </p:cNvSpPr>
          <p:nvPr/>
        </p:nvSpPr>
        <p:spPr>
          <a:xfrm>
            <a:off x="1066800" y="642594"/>
            <a:ext cx="10058400" cy="1371600"/>
          </a:xfrm>
          <a:prstGeom prst="rect">
            <a:avLst/>
          </a:prstGeom>
        </p:spPr>
        <p:txBody>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en-US" dirty="0"/>
              <a:t>FREEZE- what you don’t see</a:t>
            </a:r>
          </a:p>
        </p:txBody>
      </p:sp>
      <p:sp>
        <p:nvSpPr>
          <p:cNvPr id="3" name="Content Placeholder 3">
            <a:extLst>
              <a:ext uri="{FF2B5EF4-FFF2-40B4-BE49-F238E27FC236}">
                <a16:creationId xmlns:a16="http://schemas.microsoft.com/office/drawing/2014/main" id="{BB210D57-B30B-46F6-BE0A-267C95D3E715}"/>
              </a:ext>
            </a:extLst>
          </p:cNvPr>
          <p:cNvSpPr txBox="1">
            <a:spLocks/>
          </p:cNvSpPr>
          <p:nvPr/>
        </p:nvSpPr>
        <p:spPr>
          <a:xfrm>
            <a:off x="6567777" y="1589254"/>
            <a:ext cx="4663440" cy="4398078"/>
          </a:xfrm>
          <a:prstGeom prst="rect">
            <a:avLst/>
          </a:prstGeom>
        </p:spPr>
        <p:txBody>
          <a:bodyPr>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endParaRPr lang="en-US" dirty="0"/>
          </a:p>
        </p:txBody>
      </p:sp>
      <p:sp>
        <p:nvSpPr>
          <p:cNvPr id="4" name="Content Placeholder 3">
            <a:extLst>
              <a:ext uri="{FF2B5EF4-FFF2-40B4-BE49-F238E27FC236}">
                <a16:creationId xmlns:a16="http://schemas.microsoft.com/office/drawing/2014/main" id="{36275732-60B3-4129-A36A-9EB83257240C}"/>
              </a:ext>
            </a:extLst>
          </p:cNvPr>
          <p:cNvSpPr txBox="1">
            <a:spLocks/>
          </p:cNvSpPr>
          <p:nvPr/>
        </p:nvSpPr>
        <p:spPr>
          <a:xfrm>
            <a:off x="960783" y="1666552"/>
            <a:ext cx="4664075" cy="4668422"/>
          </a:xfrm>
          <a:prstGeom prst="rect">
            <a:avLst/>
          </a:prstGeom>
        </p:spPr>
        <p:txBody>
          <a:bodyPr>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lvl="1"/>
            <a:r>
              <a:rPr lang="en-US" sz="1600" dirty="0"/>
              <a:t>Negative core beliefs </a:t>
            </a:r>
          </a:p>
          <a:p>
            <a:pPr lvl="2"/>
            <a:r>
              <a:rPr lang="en-US" sz="1400" dirty="0"/>
              <a:t>I’m powerless, I have no control, I’m trapped, I can’t protect myself</a:t>
            </a:r>
          </a:p>
          <a:p>
            <a:pPr lvl="2"/>
            <a:endParaRPr lang="en-US" dirty="0"/>
          </a:p>
          <a:p>
            <a:pPr lvl="1"/>
            <a:r>
              <a:rPr lang="en-US" sz="1600" dirty="0"/>
              <a:t>Fear, panic, helpless</a:t>
            </a:r>
          </a:p>
          <a:p>
            <a:pPr lvl="1"/>
            <a:endParaRPr lang="en-US" dirty="0"/>
          </a:p>
          <a:p>
            <a:pPr lvl="1"/>
            <a:r>
              <a:rPr lang="en-US" sz="1600" dirty="0"/>
              <a:t>Cognitive changes</a:t>
            </a:r>
          </a:p>
          <a:p>
            <a:pPr lvl="1"/>
            <a:endParaRPr lang="en-US" sz="1600" dirty="0"/>
          </a:p>
          <a:p>
            <a:pPr lvl="1"/>
            <a:r>
              <a:rPr lang="en-US" sz="1600" dirty="0"/>
              <a:t>Biological changes</a:t>
            </a:r>
          </a:p>
          <a:p>
            <a:pPr lvl="2"/>
            <a:r>
              <a:rPr lang="en-US" sz="1400" dirty="0"/>
              <a:t>2 systems conflict- escape and shut down</a:t>
            </a:r>
          </a:p>
          <a:p>
            <a:pPr lvl="2"/>
            <a:r>
              <a:rPr lang="en-US" sz="1400" dirty="0"/>
              <a:t>More complex trauma symptoms</a:t>
            </a:r>
          </a:p>
          <a:p>
            <a:pPr marL="548640" lvl="2" indent="0">
              <a:buNone/>
            </a:pPr>
            <a:endParaRPr lang="en-US" dirty="0"/>
          </a:p>
          <a:p>
            <a:pPr lvl="1"/>
            <a:r>
              <a:rPr lang="en-US" sz="1600" dirty="0"/>
              <a:t>Body/brain are set to survival </a:t>
            </a:r>
          </a:p>
          <a:p>
            <a:pPr lvl="1"/>
            <a:r>
              <a:rPr lang="en-US" sz="1600" dirty="0"/>
              <a:t>Can’t meet demands of environment fully</a:t>
            </a:r>
          </a:p>
          <a:p>
            <a:pPr marL="822960" lvl="3" indent="0">
              <a:buFont typeface="Garamond" pitchFamily="18" charset="0"/>
              <a:buNone/>
            </a:pPr>
            <a:endParaRPr lang="en-US" dirty="0"/>
          </a:p>
          <a:p>
            <a:pPr marL="548640" lvl="2" indent="0">
              <a:buNone/>
            </a:pPr>
            <a:r>
              <a:rPr lang="en-US" sz="1200" dirty="0"/>
              <a:t>***may or may not be awareness</a:t>
            </a:r>
          </a:p>
          <a:p>
            <a:pPr lvl="2"/>
            <a:endParaRPr lang="en-US" dirty="0"/>
          </a:p>
        </p:txBody>
      </p:sp>
    </p:spTree>
    <p:extLst>
      <p:ext uri="{BB962C8B-B14F-4D97-AF65-F5344CB8AC3E}">
        <p14:creationId xmlns:p14="http://schemas.microsoft.com/office/powerpoint/2010/main" val="2809124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3131A-3F38-44D8-B8F3-8BA30785F6F0}"/>
              </a:ext>
            </a:extLst>
          </p:cNvPr>
          <p:cNvSpPr>
            <a:spLocks noGrp="1"/>
          </p:cNvSpPr>
          <p:nvPr>
            <p:ph type="title"/>
          </p:nvPr>
        </p:nvSpPr>
        <p:spPr/>
        <p:txBody>
          <a:bodyPr/>
          <a:lstStyle/>
          <a:p>
            <a:r>
              <a:rPr lang="en-US" dirty="0"/>
              <a:t>FAWN- what you see</a:t>
            </a:r>
          </a:p>
        </p:txBody>
      </p:sp>
      <p:sp>
        <p:nvSpPr>
          <p:cNvPr id="3" name="Content Placeholder 2">
            <a:extLst>
              <a:ext uri="{FF2B5EF4-FFF2-40B4-BE49-F238E27FC236}">
                <a16:creationId xmlns:a16="http://schemas.microsoft.com/office/drawing/2014/main" id="{9124BB79-09F8-4678-80AF-83B3176D14E9}"/>
              </a:ext>
            </a:extLst>
          </p:cNvPr>
          <p:cNvSpPr>
            <a:spLocks noGrp="1"/>
          </p:cNvSpPr>
          <p:nvPr>
            <p:ph sz="half" idx="1"/>
          </p:nvPr>
        </p:nvSpPr>
        <p:spPr/>
        <p:txBody>
          <a:bodyPr>
            <a:normAutofit/>
          </a:bodyPr>
          <a:lstStyle/>
          <a:p>
            <a:r>
              <a:rPr lang="en-US" dirty="0"/>
              <a:t>Observable</a:t>
            </a:r>
          </a:p>
          <a:p>
            <a:pPr lvl="1"/>
            <a:r>
              <a:rPr lang="en-US" dirty="0"/>
              <a:t>Agreeable</a:t>
            </a:r>
          </a:p>
          <a:p>
            <a:pPr lvl="1"/>
            <a:r>
              <a:rPr lang="en-US" dirty="0"/>
              <a:t>Constantly apologizing and/or being very affirming/flattering others</a:t>
            </a:r>
          </a:p>
          <a:p>
            <a:pPr lvl="1"/>
            <a:r>
              <a:rPr lang="en-US" dirty="0"/>
              <a:t>Appears to be a victim- Victimized by narcissist or anti-social individuals</a:t>
            </a:r>
          </a:p>
          <a:p>
            <a:pPr lvl="1"/>
            <a:r>
              <a:rPr lang="en-US" dirty="0"/>
              <a:t>Difficulties with being assertive or disagreeable</a:t>
            </a:r>
          </a:p>
          <a:p>
            <a:pPr lvl="1"/>
            <a:r>
              <a:rPr lang="en-US" dirty="0"/>
              <a:t>Concerned about being accepted</a:t>
            </a:r>
          </a:p>
          <a:p>
            <a:pPr lvl="1"/>
            <a:r>
              <a:rPr lang="en-US" dirty="0"/>
              <a:t>“Yes” person</a:t>
            </a:r>
          </a:p>
          <a:p>
            <a:pPr lvl="1"/>
            <a:r>
              <a:rPr lang="en-US" dirty="0"/>
              <a:t>Self-neglect</a:t>
            </a:r>
          </a:p>
          <a:p>
            <a:pPr lvl="1"/>
            <a:endParaRPr lang="en-US" dirty="0"/>
          </a:p>
          <a:p>
            <a:pPr marL="274320" lvl="1" indent="0">
              <a:buNone/>
            </a:pPr>
            <a:endParaRPr lang="en-US" dirty="0"/>
          </a:p>
          <a:p>
            <a:pPr lvl="1"/>
            <a:endParaRPr lang="en-US" dirty="0"/>
          </a:p>
        </p:txBody>
      </p:sp>
      <p:pic>
        <p:nvPicPr>
          <p:cNvPr id="4098" name="Picture 2" descr="See the source image">
            <a:extLst>
              <a:ext uri="{FF2B5EF4-FFF2-40B4-BE49-F238E27FC236}">
                <a16:creationId xmlns:a16="http://schemas.microsoft.com/office/drawing/2014/main" id="{FF0A9E7A-D852-4528-A666-6BF9185AE8D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61125" y="2420846"/>
            <a:ext cx="4664075" cy="311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939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9280F0-030C-4612-82C2-1E94F74EA081}"/>
              </a:ext>
            </a:extLst>
          </p:cNvPr>
          <p:cNvSpPr txBox="1">
            <a:spLocks/>
          </p:cNvSpPr>
          <p:nvPr/>
        </p:nvSpPr>
        <p:spPr>
          <a:xfrm>
            <a:off x="1066800" y="642594"/>
            <a:ext cx="10058400" cy="1371600"/>
          </a:xfrm>
          <a:prstGeom prst="rect">
            <a:avLst/>
          </a:prstGeom>
        </p:spPr>
        <p:txBody>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en-US" dirty="0"/>
              <a:t>FAWN- what you don’t see</a:t>
            </a:r>
          </a:p>
        </p:txBody>
      </p:sp>
      <p:sp>
        <p:nvSpPr>
          <p:cNvPr id="5" name="Content Placeholder 3">
            <a:extLst>
              <a:ext uri="{FF2B5EF4-FFF2-40B4-BE49-F238E27FC236}">
                <a16:creationId xmlns:a16="http://schemas.microsoft.com/office/drawing/2014/main" id="{045AD13B-35DC-4E00-A612-84D88331CBDD}"/>
              </a:ext>
            </a:extLst>
          </p:cNvPr>
          <p:cNvSpPr txBox="1">
            <a:spLocks/>
          </p:cNvSpPr>
          <p:nvPr/>
        </p:nvSpPr>
        <p:spPr>
          <a:xfrm>
            <a:off x="6461760" y="2103120"/>
            <a:ext cx="4663440" cy="3749040"/>
          </a:xfrm>
          <a:prstGeom prst="rect">
            <a:avLst/>
          </a:prstGeom>
        </p:spPr>
        <p:txBody>
          <a:bodyPr>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274320" lvl="1" indent="0">
              <a:buNone/>
            </a:pPr>
            <a:endParaRPr lang="en-US" dirty="0"/>
          </a:p>
          <a:p>
            <a:endParaRPr lang="en-US" dirty="0"/>
          </a:p>
        </p:txBody>
      </p:sp>
      <p:sp>
        <p:nvSpPr>
          <p:cNvPr id="6" name="Content Placeholder 3">
            <a:extLst>
              <a:ext uri="{FF2B5EF4-FFF2-40B4-BE49-F238E27FC236}">
                <a16:creationId xmlns:a16="http://schemas.microsoft.com/office/drawing/2014/main" id="{068234B5-7788-4B40-8CF3-A6292B52D1CF}"/>
              </a:ext>
            </a:extLst>
          </p:cNvPr>
          <p:cNvSpPr txBox="1">
            <a:spLocks/>
          </p:cNvSpPr>
          <p:nvPr/>
        </p:nvSpPr>
        <p:spPr>
          <a:xfrm>
            <a:off x="1066800" y="1612232"/>
            <a:ext cx="4664075" cy="4603174"/>
          </a:xfrm>
          <a:prstGeom prst="rect">
            <a:avLst/>
          </a:prstGeom>
        </p:spPr>
        <p:txBody>
          <a:bodyPr>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lvl="1"/>
            <a:r>
              <a:rPr lang="en-US" sz="1600" dirty="0"/>
              <a:t>Negative core beliefs </a:t>
            </a:r>
          </a:p>
          <a:p>
            <a:pPr lvl="2"/>
            <a:r>
              <a:rPr lang="en-US" sz="1400" dirty="0"/>
              <a:t>I deserve this, I’m not loveable</a:t>
            </a:r>
          </a:p>
          <a:p>
            <a:pPr marL="822960" lvl="3" indent="0">
              <a:buFont typeface="Garamond" pitchFamily="18" charset="0"/>
              <a:buNone/>
            </a:pPr>
            <a:endParaRPr lang="en-US" dirty="0"/>
          </a:p>
          <a:p>
            <a:pPr lvl="1"/>
            <a:r>
              <a:rPr lang="en-US" sz="1600" dirty="0"/>
              <a:t>Emotional chameleon, dissociation</a:t>
            </a:r>
          </a:p>
          <a:p>
            <a:pPr lvl="2"/>
            <a:r>
              <a:rPr lang="en-US" sz="1500" dirty="0"/>
              <a:t>Fear, sadness</a:t>
            </a:r>
          </a:p>
          <a:p>
            <a:pPr lvl="2"/>
            <a:r>
              <a:rPr lang="en-US" sz="1500" dirty="0"/>
              <a:t>Urges to appease/submit</a:t>
            </a:r>
          </a:p>
          <a:p>
            <a:pPr marL="548640" lvl="2" indent="0">
              <a:buNone/>
            </a:pPr>
            <a:endParaRPr lang="en-US" sz="1500" dirty="0"/>
          </a:p>
          <a:p>
            <a:pPr lvl="1"/>
            <a:r>
              <a:rPr lang="en-US" sz="1600" dirty="0"/>
              <a:t>Cognitive changes</a:t>
            </a:r>
          </a:p>
          <a:p>
            <a:pPr lvl="1"/>
            <a:endParaRPr lang="en-US" sz="1600" dirty="0"/>
          </a:p>
          <a:p>
            <a:pPr lvl="1"/>
            <a:r>
              <a:rPr lang="en-US" sz="1600" dirty="0"/>
              <a:t>Biological changes</a:t>
            </a:r>
          </a:p>
          <a:p>
            <a:pPr marL="822960" lvl="3" indent="0">
              <a:buFont typeface="Garamond" pitchFamily="18" charset="0"/>
              <a:buNone/>
            </a:pPr>
            <a:endParaRPr lang="en-US" dirty="0"/>
          </a:p>
          <a:p>
            <a:pPr lvl="1"/>
            <a:r>
              <a:rPr lang="en-US" sz="1600" dirty="0"/>
              <a:t>Body/brain are set to survival </a:t>
            </a:r>
          </a:p>
          <a:p>
            <a:pPr lvl="1"/>
            <a:endParaRPr lang="en-US" sz="1600" dirty="0"/>
          </a:p>
          <a:p>
            <a:pPr lvl="1"/>
            <a:r>
              <a:rPr lang="en-US" sz="1600" dirty="0"/>
              <a:t>Can’t meet demands of environment fully</a:t>
            </a:r>
          </a:p>
          <a:p>
            <a:pPr marL="280988" lvl="3" indent="0">
              <a:buFont typeface="Garamond" pitchFamily="18" charset="0"/>
              <a:buNone/>
            </a:pPr>
            <a:endParaRPr lang="en-US" dirty="0"/>
          </a:p>
          <a:p>
            <a:pPr marL="280988" lvl="3" indent="0">
              <a:buNone/>
            </a:pPr>
            <a:r>
              <a:rPr lang="en-US" dirty="0"/>
              <a:t>    </a:t>
            </a:r>
            <a:r>
              <a:rPr lang="en-US" sz="1200" dirty="0"/>
              <a:t>*** may or may not be in their awareness</a:t>
            </a:r>
          </a:p>
          <a:p>
            <a:pPr marL="280988" lvl="3" indent="0">
              <a:buFont typeface="Garamond" pitchFamily="18" charset="0"/>
              <a:buNone/>
            </a:pPr>
            <a:endParaRPr lang="en-US" dirty="0"/>
          </a:p>
          <a:p>
            <a:pPr marL="822960" lvl="3" indent="0">
              <a:buFont typeface="Garamond" pitchFamily="18" charset="0"/>
              <a:buNone/>
            </a:pPr>
            <a:endParaRPr lang="en-US" dirty="0"/>
          </a:p>
          <a:p>
            <a:pPr marL="822960" lvl="3" indent="0">
              <a:buFont typeface="Garamond" pitchFamily="18" charset="0"/>
              <a:buNone/>
            </a:pPr>
            <a:endParaRPr lang="en-US" dirty="0"/>
          </a:p>
          <a:p>
            <a:pPr marL="822960" lvl="3" indent="0">
              <a:buFont typeface="Garamond" pitchFamily="18" charset="0"/>
              <a:buNone/>
            </a:pPr>
            <a:endParaRPr lang="en-US" dirty="0"/>
          </a:p>
          <a:p>
            <a:pPr lvl="2"/>
            <a:endParaRPr lang="en-US" dirty="0"/>
          </a:p>
        </p:txBody>
      </p:sp>
    </p:spTree>
    <p:extLst>
      <p:ext uri="{BB962C8B-B14F-4D97-AF65-F5344CB8AC3E}">
        <p14:creationId xmlns:p14="http://schemas.microsoft.com/office/powerpoint/2010/main" val="3461943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851415-CF4E-4C41-9E36-04E444B51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516B89-DEA0-4832-8C56-F048168DA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646" y="413053"/>
            <a:ext cx="8212114" cy="6064596"/>
          </a:xfrm>
          <a:prstGeom prst="rect">
            <a:avLst/>
          </a:prstGeom>
          <a:solidFill>
            <a:srgbClr val="FFFFFF"/>
          </a:solidFill>
          <a:ln w="6350" cap="sq" cmpd="sng" algn="ctr">
            <a:solidFill>
              <a:srgbClr val="404040"/>
            </a:solidFill>
            <a:prstDash val="solid"/>
            <a:miter lim="800000"/>
          </a:ln>
          <a:effectLst/>
        </p:spPr>
        <p:txBody>
          <a:bodyPr/>
          <a:lstStyle/>
          <a:p>
            <a:endParaRPr lang="en-US"/>
          </a:p>
        </p:txBody>
      </p:sp>
      <p:pic>
        <p:nvPicPr>
          <p:cNvPr id="4" name="Content Placeholder 3" descr="Diagram&#10;&#10;Description automatically generated">
            <a:extLst>
              <a:ext uri="{FF2B5EF4-FFF2-40B4-BE49-F238E27FC236}">
                <a16:creationId xmlns:a16="http://schemas.microsoft.com/office/drawing/2014/main" id="{9C14100C-66A0-22A0-992D-8E4E9FF34E5A}"/>
              </a:ext>
            </a:extLst>
          </p:cNvPr>
          <p:cNvPicPr>
            <a:picLocks noChangeAspect="1"/>
          </p:cNvPicPr>
          <p:nvPr/>
        </p:nvPicPr>
        <p:blipFill rotWithShape="1">
          <a:blip r:embed="rId2">
            <a:extLst>
              <a:ext uri="{28A0092B-C50C-407E-A947-70E740481C1C}">
                <a14:useLocalDpi xmlns:a14="http://schemas.microsoft.com/office/drawing/2010/main" val="0"/>
              </a:ext>
            </a:extLst>
          </a:blip>
          <a:srcRect t="3016" r="-2" b="-2"/>
          <a:stretch/>
        </p:blipFill>
        <p:spPr bwMode="auto">
          <a:xfrm>
            <a:off x="582638" y="413053"/>
            <a:ext cx="8109869" cy="5898942"/>
          </a:xfrm>
          <a:prstGeom prst="rect">
            <a:avLst/>
          </a:prstGeom>
          <a:noFill/>
        </p:spPr>
      </p:pic>
      <p:sp>
        <p:nvSpPr>
          <p:cNvPr id="15" name="Rectangle 14">
            <a:extLst>
              <a:ext uri="{FF2B5EF4-FFF2-40B4-BE49-F238E27FC236}">
                <a16:creationId xmlns:a16="http://schemas.microsoft.com/office/drawing/2014/main" id="{3EA2D33E-BAA2-467B-80B0-8887D9A99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6067C508-2065-42E3-98D2-F3A9B8339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978" y="402336"/>
            <a:ext cx="2596896" cy="605332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016F77-17E6-45D3-8DDF-6AE9CF944E2F}"/>
              </a:ext>
            </a:extLst>
          </p:cNvPr>
          <p:cNvSpPr>
            <a:spLocks noGrp="1"/>
          </p:cNvSpPr>
          <p:nvPr>
            <p:ph type="title"/>
          </p:nvPr>
        </p:nvSpPr>
        <p:spPr>
          <a:xfrm>
            <a:off x="9321801" y="612843"/>
            <a:ext cx="2312480" cy="1499738"/>
          </a:xfrm>
        </p:spPr>
        <p:txBody>
          <a:bodyPr anchor="b">
            <a:normAutofit/>
          </a:bodyPr>
          <a:lstStyle/>
          <a:p>
            <a:r>
              <a:rPr lang="en-US" sz="1800"/>
              <a:t>				Questions?</a:t>
            </a:r>
          </a:p>
        </p:txBody>
      </p:sp>
      <p:sp>
        <p:nvSpPr>
          <p:cNvPr id="8" name="Content Placeholder 7">
            <a:extLst>
              <a:ext uri="{FF2B5EF4-FFF2-40B4-BE49-F238E27FC236}">
                <a16:creationId xmlns:a16="http://schemas.microsoft.com/office/drawing/2014/main" id="{5CC8E05D-9A7A-716D-3E13-137544BB59BA}"/>
              </a:ext>
            </a:extLst>
          </p:cNvPr>
          <p:cNvSpPr>
            <a:spLocks noGrp="1"/>
          </p:cNvSpPr>
          <p:nvPr>
            <p:ph idx="1"/>
          </p:nvPr>
        </p:nvSpPr>
        <p:spPr>
          <a:xfrm>
            <a:off x="9321801" y="2149813"/>
            <a:ext cx="2312479" cy="4046706"/>
          </a:xfrm>
        </p:spPr>
        <p:txBody>
          <a:bodyPr>
            <a:normAutofit/>
          </a:bodyPr>
          <a:lstStyle/>
          <a:p>
            <a:r>
              <a:rPr lang="en-US" sz="1400" dirty="0">
                <a:solidFill>
                  <a:schemeClr val="tx1">
                    <a:lumMod val="85000"/>
                    <a:lumOff val="15000"/>
                  </a:schemeClr>
                </a:solidFill>
              </a:rPr>
              <a:t>Handout at the tables</a:t>
            </a:r>
          </a:p>
          <a:p>
            <a:r>
              <a:rPr lang="en-US" sz="1400" dirty="0">
                <a:solidFill>
                  <a:schemeClr val="tx1">
                    <a:lumMod val="85000"/>
                    <a:lumOff val="15000"/>
                  </a:schemeClr>
                </a:solidFill>
              </a:rPr>
              <a:t>Gives good information about the responses, symptoms, and reactions from the different types of survival states</a:t>
            </a:r>
          </a:p>
          <a:p>
            <a:endParaRPr lang="en-US" sz="1400" dirty="0">
              <a:solidFill>
                <a:schemeClr val="tx1">
                  <a:lumMod val="85000"/>
                  <a:lumOff val="15000"/>
                </a:schemeClr>
              </a:solidFill>
            </a:endParaRPr>
          </a:p>
        </p:txBody>
      </p:sp>
    </p:spTree>
    <p:extLst>
      <p:ext uri="{BB962C8B-B14F-4D97-AF65-F5344CB8AC3E}">
        <p14:creationId xmlns:p14="http://schemas.microsoft.com/office/powerpoint/2010/main" val="1703378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9" name="Rectangle 206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Rectangle 2069">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2071" name="Rectangle 2070">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2072" name="Rectangle 207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3" name="Rectangle 207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txBody>
          <a:bodyPr/>
          <a:lstStyle/>
          <a:p>
            <a:endParaRPr lang="en-US"/>
          </a:p>
        </p:txBody>
      </p:sp>
      <p:pic>
        <p:nvPicPr>
          <p:cNvPr id="2050" name="Picture 2" descr="Image result for helping those with cptsd">
            <a:extLst>
              <a:ext uri="{FF2B5EF4-FFF2-40B4-BE49-F238E27FC236}">
                <a16:creationId xmlns:a16="http://schemas.microsoft.com/office/drawing/2014/main" id="{83D18080-D82C-FA90-13A2-A739EE017C62}"/>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2875" r="36299"/>
          <a:stretch/>
        </p:blipFill>
        <p:spPr bwMode="auto">
          <a:xfrm>
            <a:off x="424928" y="419292"/>
            <a:ext cx="5522976" cy="6053328"/>
          </a:xfrm>
          <a:prstGeom prst="rect">
            <a:avLst/>
          </a:prstGeom>
          <a:noFill/>
          <a:extLst>
            <a:ext uri="{909E8E84-426E-40DD-AFC4-6F175D3DCCD1}">
              <a14:hiddenFill xmlns:a14="http://schemas.microsoft.com/office/drawing/2010/main">
                <a:solidFill>
                  <a:srgbClr val="FFFFFF"/>
                </a:solidFill>
              </a14:hiddenFill>
            </a:ext>
          </a:extLst>
        </p:spPr>
      </p:pic>
      <p:sp>
        <p:nvSpPr>
          <p:cNvPr id="2074" name="Rectangle 207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5" name="Rectangle 207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C12A22-3FE3-420D-AE2E-FAD817E36075}"/>
              </a:ext>
            </a:extLst>
          </p:cNvPr>
          <p:cNvSpPr>
            <a:spLocks noGrp="1"/>
          </p:cNvSpPr>
          <p:nvPr>
            <p:ph type="title"/>
          </p:nvPr>
        </p:nvSpPr>
        <p:spPr>
          <a:xfrm>
            <a:off x="6846137" y="727626"/>
            <a:ext cx="4602152" cy="1718225"/>
          </a:xfrm>
        </p:spPr>
        <p:txBody>
          <a:bodyPr vert="horz" lIns="91440" tIns="45720" rIns="91440" bIns="45720" rtlCol="0" anchor="ctr">
            <a:normAutofit/>
          </a:bodyPr>
          <a:lstStyle/>
          <a:p>
            <a:r>
              <a:rPr lang="en-US" sz="4800"/>
              <a:t>So, where do you start?</a:t>
            </a:r>
          </a:p>
        </p:txBody>
      </p:sp>
      <p:sp>
        <p:nvSpPr>
          <p:cNvPr id="4" name="Content Placeholder 3">
            <a:extLst>
              <a:ext uri="{FF2B5EF4-FFF2-40B4-BE49-F238E27FC236}">
                <a16:creationId xmlns:a16="http://schemas.microsoft.com/office/drawing/2014/main" id="{F6D1B882-4FE3-437D-A736-FDAFA362D5B2}"/>
              </a:ext>
            </a:extLst>
          </p:cNvPr>
          <p:cNvSpPr>
            <a:spLocks noGrp="1"/>
          </p:cNvSpPr>
          <p:nvPr>
            <p:ph sz="half" idx="2"/>
          </p:nvPr>
        </p:nvSpPr>
        <p:spPr>
          <a:xfrm>
            <a:off x="6846137" y="2538919"/>
            <a:ext cx="4602152" cy="3557805"/>
          </a:xfrm>
        </p:spPr>
        <p:txBody>
          <a:bodyPr vert="horz" lIns="91440" tIns="45720" rIns="91440" bIns="45720" rtlCol="0">
            <a:normAutofit/>
          </a:bodyPr>
          <a:lstStyle/>
          <a:p>
            <a:pPr>
              <a:lnSpc>
                <a:spcPct val="90000"/>
              </a:lnSpc>
            </a:pPr>
            <a:r>
              <a:rPr lang="en-US" dirty="0"/>
              <a:t>Interpretations of behaviors and ways to intervene</a:t>
            </a:r>
          </a:p>
          <a:p>
            <a:pPr lvl="1">
              <a:lnSpc>
                <a:spcPct val="90000"/>
              </a:lnSpc>
            </a:pPr>
            <a:r>
              <a:rPr lang="en-US" dirty="0"/>
              <a:t>Disclosure</a:t>
            </a:r>
          </a:p>
          <a:p>
            <a:pPr lvl="1">
              <a:lnSpc>
                <a:spcPct val="90000"/>
              </a:lnSpc>
            </a:pPr>
            <a:r>
              <a:rPr lang="en-US" dirty="0"/>
              <a:t>Maladaptive behaviors</a:t>
            </a:r>
          </a:p>
          <a:p>
            <a:pPr lvl="2">
              <a:lnSpc>
                <a:spcPct val="90000"/>
              </a:lnSpc>
            </a:pPr>
            <a:r>
              <a:rPr lang="en-US" dirty="0"/>
              <a:t>Is it traumatic or manipulative?</a:t>
            </a:r>
          </a:p>
          <a:p>
            <a:pPr lvl="3">
              <a:lnSpc>
                <a:spcPct val="90000"/>
              </a:lnSpc>
            </a:pPr>
            <a:r>
              <a:rPr lang="en-US" dirty="0"/>
              <a:t>Triangulation</a:t>
            </a:r>
          </a:p>
          <a:p>
            <a:pPr lvl="3">
              <a:lnSpc>
                <a:spcPct val="90000"/>
              </a:lnSpc>
            </a:pPr>
            <a:r>
              <a:rPr lang="en-US" dirty="0"/>
              <a:t>Regressive behaviors like tantrums</a:t>
            </a:r>
          </a:p>
          <a:p>
            <a:pPr lvl="3">
              <a:lnSpc>
                <a:spcPct val="90000"/>
              </a:lnSpc>
            </a:pPr>
            <a:r>
              <a:rPr lang="en-US" dirty="0"/>
              <a:t>Avoidance</a:t>
            </a:r>
          </a:p>
          <a:p>
            <a:pPr lvl="3">
              <a:lnSpc>
                <a:spcPct val="90000"/>
              </a:lnSpc>
            </a:pPr>
            <a:r>
              <a:rPr lang="en-US" dirty="0"/>
              <a:t>Resistance</a:t>
            </a:r>
          </a:p>
          <a:p>
            <a:pPr lvl="3">
              <a:lnSpc>
                <a:spcPct val="90000"/>
              </a:lnSpc>
            </a:pPr>
            <a:r>
              <a:rPr lang="en-US" dirty="0"/>
              <a:t>Attacking</a:t>
            </a:r>
          </a:p>
          <a:p>
            <a:pPr lvl="3">
              <a:lnSpc>
                <a:spcPct val="90000"/>
              </a:lnSpc>
            </a:pPr>
            <a:r>
              <a:rPr lang="en-US" dirty="0"/>
              <a:t>Inconsistency</a:t>
            </a:r>
          </a:p>
          <a:p>
            <a:pPr lvl="3">
              <a:lnSpc>
                <a:spcPct val="90000"/>
              </a:lnSpc>
            </a:pPr>
            <a:r>
              <a:rPr lang="en-US" dirty="0"/>
              <a:t>Addiction</a:t>
            </a:r>
          </a:p>
          <a:p>
            <a:pPr lvl="3">
              <a:lnSpc>
                <a:spcPct val="90000"/>
              </a:lnSpc>
            </a:pPr>
            <a:r>
              <a:rPr lang="en-US" dirty="0"/>
              <a:t>Somatic Symptoms</a:t>
            </a:r>
          </a:p>
          <a:p>
            <a:pPr lvl="1">
              <a:lnSpc>
                <a:spcPct val="90000"/>
              </a:lnSpc>
            </a:pPr>
            <a:endParaRPr lang="en-US" dirty="0"/>
          </a:p>
        </p:txBody>
      </p:sp>
    </p:spTree>
    <p:extLst>
      <p:ext uri="{BB962C8B-B14F-4D97-AF65-F5344CB8AC3E}">
        <p14:creationId xmlns:p14="http://schemas.microsoft.com/office/powerpoint/2010/main" val="1872086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A052C1-01DF-48C8-B69B-A9A8C59852A0}"/>
              </a:ext>
            </a:extLst>
          </p:cNvPr>
          <p:cNvSpPr>
            <a:spLocks noGrp="1"/>
          </p:cNvSpPr>
          <p:nvPr>
            <p:ph type="title"/>
          </p:nvPr>
        </p:nvSpPr>
        <p:spPr/>
        <p:txBody>
          <a:bodyPr/>
          <a:lstStyle/>
          <a:p>
            <a:r>
              <a:rPr lang="en-US" dirty="0"/>
              <a:t>Resiliency</a:t>
            </a:r>
          </a:p>
        </p:txBody>
      </p:sp>
      <p:sp>
        <p:nvSpPr>
          <p:cNvPr id="6" name="Content Placeholder 5">
            <a:extLst>
              <a:ext uri="{FF2B5EF4-FFF2-40B4-BE49-F238E27FC236}">
                <a16:creationId xmlns:a16="http://schemas.microsoft.com/office/drawing/2014/main" id="{A44C98EB-1E53-462A-9555-37C08ABC63A5}"/>
              </a:ext>
            </a:extLst>
          </p:cNvPr>
          <p:cNvSpPr>
            <a:spLocks noGrp="1"/>
          </p:cNvSpPr>
          <p:nvPr>
            <p:ph idx="1"/>
          </p:nvPr>
        </p:nvSpPr>
        <p:spPr/>
        <p:txBody>
          <a:bodyPr/>
          <a:lstStyle/>
          <a:p>
            <a:r>
              <a:rPr lang="en-US" dirty="0"/>
              <a:t>Video: </a:t>
            </a:r>
            <a:r>
              <a:rPr lang="en-US" dirty="0">
                <a:hlinkClick r:id="rId2"/>
              </a:rPr>
              <a:t>Trauma and Resiliency PSA - Bing video</a:t>
            </a:r>
            <a:endParaRPr lang="en-US" dirty="0"/>
          </a:p>
          <a:p>
            <a:endParaRPr lang="en-US" dirty="0"/>
          </a:p>
          <a:p>
            <a:r>
              <a:rPr lang="en-US" dirty="0"/>
              <a:t>Bessel Van Der Kolk- “Even maladaptive coping  is resiliency- they are still trying to survive”. </a:t>
            </a:r>
          </a:p>
          <a:p>
            <a:endParaRPr lang="en-US" dirty="0"/>
          </a:p>
        </p:txBody>
      </p:sp>
      <p:sp>
        <p:nvSpPr>
          <p:cNvPr id="7" name="Text Placeholder 6">
            <a:extLst>
              <a:ext uri="{FF2B5EF4-FFF2-40B4-BE49-F238E27FC236}">
                <a16:creationId xmlns:a16="http://schemas.microsoft.com/office/drawing/2014/main" id="{B8D2C844-D085-44FA-8DD4-04C840364B1C}"/>
              </a:ext>
            </a:extLst>
          </p:cNvPr>
          <p:cNvSpPr>
            <a:spLocks noGrp="1"/>
          </p:cNvSpPr>
          <p:nvPr>
            <p:ph type="body" sz="half" idx="2"/>
          </p:nvPr>
        </p:nvSpPr>
        <p:spPr/>
        <p:txBody>
          <a:bodyPr/>
          <a:lstStyle/>
          <a:p>
            <a:r>
              <a:rPr lang="en-US" dirty="0"/>
              <a:t>-Post Traumatic Growth differs from resiliency- they are not the same</a:t>
            </a:r>
          </a:p>
          <a:p>
            <a:r>
              <a:rPr lang="en-US" dirty="0"/>
              <a:t>-Stems from connection with others throughout life</a:t>
            </a:r>
          </a:p>
        </p:txBody>
      </p:sp>
      <p:pic>
        <p:nvPicPr>
          <p:cNvPr id="1028" name="Picture 4" descr="See the source image">
            <a:extLst>
              <a:ext uri="{FF2B5EF4-FFF2-40B4-BE49-F238E27FC236}">
                <a16:creationId xmlns:a16="http://schemas.microsoft.com/office/drawing/2014/main" id="{6CA3A056-B708-417E-8370-EF1BDD722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22" y="2340251"/>
            <a:ext cx="7715250"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252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1B0DCCB-8482-4911-92D2-33E52E19BD4C}"/>
              </a:ext>
            </a:extLst>
          </p:cNvPr>
          <p:cNvSpPr>
            <a:spLocks noGrp="1"/>
          </p:cNvSpPr>
          <p:nvPr>
            <p:ph type="title"/>
          </p:nvPr>
        </p:nvSpPr>
        <p:spPr>
          <a:xfrm>
            <a:off x="1066800" y="642594"/>
            <a:ext cx="10058400" cy="1033806"/>
          </a:xfrm>
        </p:spPr>
        <p:txBody>
          <a:bodyPr/>
          <a:lstStyle/>
          <a:p>
            <a:r>
              <a:rPr lang="en-US" dirty="0"/>
              <a:t>Treatment Recommendations:</a:t>
            </a:r>
          </a:p>
        </p:txBody>
      </p:sp>
      <p:sp>
        <p:nvSpPr>
          <p:cNvPr id="9" name="Text Placeholder 8">
            <a:extLst>
              <a:ext uri="{FF2B5EF4-FFF2-40B4-BE49-F238E27FC236}">
                <a16:creationId xmlns:a16="http://schemas.microsoft.com/office/drawing/2014/main" id="{92AADBE5-A9F7-4382-BA7E-2300FC18AC99}"/>
              </a:ext>
            </a:extLst>
          </p:cNvPr>
          <p:cNvSpPr>
            <a:spLocks noGrp="1"/>
          </p:cNvSpPr>
          <p:nvPr>
            <p:ph type="body" idx="1"/>
          </p:nvPr>
        </p:nvSpPr>
        <p:spPr>
          <a:xfrm>
            <a:off x="1069848" y="1774541"/>
            <a:ext cx="4663440" cy="640080"/>
          </a:xfrm>
        </p:spPr>
        <p:txBody>
          <a:bodyPr/>
          <a:lstStyle/>
          <a:p>
            <a:r>
              <a:rPr lang="en-US" dirty="0"/>
              <a:t>EMDR</a:t>
            </a:r>
          </a:p>
        </p:txBody>
      </p:sp>
      <p:sp>
        <p:nvSpPr>
          <p:cNvPr id="10" name="Content Placeholder 9">
            <a:extLst>
              <a:ext uri="{FF2B5EF4-FFF2-40B4-BE49-F238E27FC236}">
                <a16:creationId xmlns:a16="http://schemas.microsoft.com/office/drawing/2014/main" id="{F43B7A23-0973-424F-8F51-F16F8E8ED1EF}"/>
              </a:ext>
            </a:extLst>
          </p:cNvPr>
          <p:cNvSpPr>
            <a:spLocks noGrp="1"/>
          </p:cNvSpPr>
          <p:nvPr>
            <p:ph sz="half" idx="2"/>
          </p:nvPr>
        </p:nvSpPr>
        <p:spPr>
          <a:xfrm>
            <a:off x="1069848" y="2413940"/>
            <a:ext cx="4663440" cy="3542358"/>
          </a:xfrm>
        </p:spPr>
        <p:txBody>
          <a:bodyPr>
            <a:normAutofit lnSpcReduction="10000"/>
          </a:bodyPr>
          <a:lstStyle/>
          <a:p>
            <a:r>
              <a:rPr lang="en-US" dirty="0"/>
              <a:t>Primary role: Desensitization</a:t>
            </a:r>
          </a:p>
          <a:p>
            <a:r>
              <a:rPr lang="en-US" dirty="0"/>
              <a:t>Aligns thoughts, emotions and body sensations to healing</a:t>
            </a:r>
          </a:p>
          <a:p>
            <a:r>
              <a:rPr lang="en-US" dirty="0"/>
              <a:t>8 step process</a:t>
            </a:r>
          </a:p>
          <a:p>
            <a:r>
              <a:rPr lang="en-US" dirty="0"/>
              <a:t>Longer treatment for CPTSD than PTSD due to complexity</a:t>
            </a:r>
          </a:p>
          <a:p>
            <a:endParaRPr lang="en-US" dirty="0"/>
          </a:p>
          <a:p>
            <a:pPr marL="0" indent="0">
              <a:buNone/>
            </a:pPr>
            <a:r>
              <a:rPr lang="en-US" b="1" dirty="0"/>
              <a:t>**These are treatments we deliver. There are other trauma treatment options (e.g., IFS, Somatic Therapy).</a:t>
            </a:r>
          </a:p>
          <a:p>
            <a:endParaRPr lang="en-US" dirty="0"/>
          </a:p>
        </p:txBody>
      </p:sp>
      <p:sp>
        <p:nvSpPr>
          <p:cNvPr id="11" name="Text Placeholder 10">
            <a:extLst>
              <a:ext uri="{FF2B5EF4-FFF2-40B4-BE49-F238E27FC236}">
                <a16:creationId xmlns:a16="http://schemas.microsoft.com/office/drawing/2014/main" id="{F3E6FADC-F674-4806-B9DA-047A7F157967}"/>
              </a:ext>
            </a:extLst>
          </p:cNvPr>
          <p:cNvSpPr>
            <a:spLocks noGrp="1"/>
          </p:cNvSpPr>
          <p:nvPr>
            <p:ph type="body" sz="quarter" idx="3"/>
          </p:nvPr>
        </p:nvSpPr>
        <p:spPr>
          <a:xfrm>
            <a:off x="6458712" y="1774541"/>
            <a:ext cx="4663440" cy="640080"/>
          </a:xfrm>
        </p:spPr>
        <p:txBody>
          <a:bodyPr/>
          <a:lstStyle/>
          <a:p>
            <a:r>
              <a:rPr lang="en-US" dirty="0"/>
              <a:t>DBT</a:t>
            </a:r>
          </a:p>
        </p:txBody>
      </p:sp>
      <p:sp>
        <p:nvSpPr>
          <p:cNvPr id="12" name="Content Placeholder 11">
            <a:extLst>
              <a:ext uri="{FF2B5EF4-FFF2-40B4-BE49-F238E27FC236}">
                <a16:creationId xmlns:a16="http://schemas.microsoft.com/office/drawing/2014/main" id="{7E7B6D07-745A-4334-981A-C8D17AF88246}"/>
              </a:ext>
            </a:extLst>
          </p:cNvPr>
          <p:cNvSpPr>
            <a:spLocks noGrp="1"/>
          </p:cNvSpPr>
          <p:nvPr>
            <p:ph sz="quarter" idx="4"/>
          </p:nvPr>
        </p:nvSpPr>
        <p:spPr>
          <a:xfrm>
            <a:off x="6458712" y="2414621"/>
            <a:ext cx="4663440" cy="3542359"/>
          </a:xfrm>
        </p:spPr>
        <p:txBody>
          <a:bodyPr>
            <a:normAutofit lnSpcReduction="10000"/>
          </a:bodyPr>
          <a:lstStyle/>
          <a:p>
            <a:r>
              <a:rPr lang="en-US" dirty="0"/>
              <a:t>Three primary roles:</a:t>
            </a:r>
          </a:p>
          <a:p>
            <a:pPr marL="0" indent="0">
              <a:buNone/>
            </a:pPr>
            <a:endParaRPr lang="en-US" dirty="0"/>
          </a:p>
          <a:p>
            <a:pPr lvl="1"/>
            <a:r>
              <a:rPr lang="en-US" dirty="0"/>
              <a:t>Stabilization and prevention</a:t>
            </a:r>
          </a:p>
          <a:p>
            <a:pPr lvl="1"/>
            <a:endParaRPr lang="en-US" dirty="0"/>
          </a:p>
          <a:p>
            <a:pPr lvl="1"/>
            <a:r>
              <a:rPr lang="en-US" dirty="0"/>
              <a:t>Repairing developmental gaps</a:t>
            </a:r>
          </a:p>
          <a:p>
            <a:pPr marL="274320" lvl="1" indent="0">
              <a:buNone/>
            </a:pPr>
            <a:endParaRPr lang="en-US" dirty="0"/>
          </a:p>
          <a:p>
            <a:pPr lvl="1"/>
            <a:r>
              <a:rPr lang="en-US" dirty="0"/>
              <a:t>Preparing for trauma therapy</a:t>
            </a:r>
          </a:p>
          <a:p>
            <a:pPr marL="274320" lvl="1" indent="0">
              <a:buNone/>
            </a:pPr>
            <a:endParaRPr lang="en-US" dirty="0"/>
          </a:p>
          <a:p>
            <a:pPr lvl="2"/>
            <a:r>
              <a:rPr lang="en-US" dirty="0"/>
              <a:t>Modes</a:t>
            </a:r>
          </a:p>
          <a:p>
            <a:pPr lvl="3"/>
            <a:r>
              <a:rPr lang="en-US" dirty="0"/>
              <a:t>Insight development</a:t>
            </a:r>
          </a:p>
          <a:p>
            <a:pPr lvl="3"/>
            <a:r>
              <a:rPr lang="en-US" dirty="0"/>
              <a:t>Broad skill development</a:t>
            </a:r>
          </a:p>
          <a:p>
            <a:pPr marL="548640" lvl="2" indent="0">
              <a:buNone/>
            </a:pPr>
            <a:endParaRPr lang="en-US" dirty="0"/>
          </a:p>
          <a:p>
            <a:pPr lvl="2"/>
            <a:endParaRPr lang="en-US" dirty="0"/>
          </a:p>
          <a:p>
            <a:endParaRPr lang="en-US" dirty="0"/>
          </a:p>
          <a:p>
            <a:pPr lvl="2"/>
            <a:endParaRPr lang="en-US" dirty="0"/>
          </a:p>
          <a:p>
            <a:endParaRPr lang="en-US" dirty="0"/>
          </a:p>
        </p:txBody>
      </p:sp>
    </p:spTree>
    <p:extLst>
      <p:ext uri="{BB962C8B-B14F-4D97-AF65-F5344CB8AC3E}">
        <p14:creationId xmlns:p14="http://schemas.microsoft.com/office/powerpoint/2010/main" val="2465367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B040-5657-B210-5FAD-CCFEFC93FD9C}"/>
              </a:ext>
            </a:extLst>
          </p:cNvPr>
          <p:cNvSpPr>
            <a:spLocks noGrp="1"/>
          </p:cNvSpPr>
          <p:nvPr>
            <p:ph type="title"/>
          </p:nvPr>
        </p:nvSpPr>
        <p:spPr>
          <a:xfrm>
            <a:off x="1063752" y="215219"/>
            <a:ext cx="10058400" cy="1120263"/>
          </a:xfrm>
        </p:spPr>
        <p:txBody>
          <a:bodyPr/>
          <a:lstStyle/>
          <a:p>
            <a:r>
              <a:rPr lang="en-US" dirty="0"/>
              <a:t>Treatment Recommendations: </a:t>
            </a:r>
          </a:p>
        </p:txBody>
      </p:sp>
      <p:sp>
        <p:nvSpPr>
          <p:cNvPr id="3" name="Text Placeholder 2">
            <a:extLst>
              <a:ext uri="{FF2B5EF4-FFF2-40B4-BE49-F238E27FC236}">
                <a16:creationId xmlns:a16="http://schemas.microsoft.com/office/drawing/2014/main" id="{C2849185-8BBC-381F-2929-FA309C8A550E}"/>
              </a:ext>
            </a:extLst>
          </p:cNvPr>
          <p:cNvSpPr>
            <a:spLocks noGrp="1"/>
          </p:cNvSpPr>
          <p:nvPr>
            <p:ph type="body" idx="1"/>
          </p:nvPr>
        </p:nvSpPr>
        <p:spPr>
          <a:xfrm>
            <a:off x="1066800" y="1335482"/>
            <a:ext cx="4663440" cy="640080"/>
          </a:xfrm>
        </p:spPr>
        <p:txBody>
          <a:bodyPr/>
          <a:lstStyle/>
          <a:p>
            <a:r>
              <a:rPr lang="en-US" dirty="0"/>
              <a:t>Life Skills</a:t>
            </a:r>
          </a:p>
        </p:txBody>
      </p:sp>
      <p:sp>
        <p:nvSpPr>
          <p:cNvPr id="4" name="Content Placeholder 3">
            <a:extLst>
              <a:ext uri="{FF2B5EF4-FFF2-40B4-BE49-F238E27FC236}">
                <a16:creationId xmlns:a16="http://schemas.microsoft.com/office/drawing/2014/main" id="{AA78F3AB-E1D2-F653-D714-DB95150AF976}"/>
              </a:ext>
            </a:extLst>
          </p:cNvPr>
          <p:cNvSpPr>
            <a:spLocks noGrp="1"/>
          </p:cNvSpPr>
          <p:nvPr>
            <p:ph sz="half" idx="2"/>
          </p:nvPr>
        </p:nvSpPr>
        <p:spPr>
          <a:xfrm>
            <a:off x="1063752" y="1975562"/>
            <a:ext cx="4663440" cy="4436720"/>
          </a:xfrm>
        </p:spPr>
        <p:txBody>
          <a:bodyPr>
            <a:normAutofit/>
          </a:bodyPr>
          <a:lstStyle/>
          <a:p>
            <a:r>
              <a:rPr lang="en-US" dirty="0"/>
              <a:t>Assessment</a:t>
            </a:r>
          </a:p>
          <a:p>
            <a:r>
              <a:rPr lang="en-US" dirty="0"/>
              <a:t>Learning self-efficacy skills</a:t>
            </a:r>
          </a:p>
          <a:p>
            <a:r>
              <a:rPr lang="en-US" dirty="0"/>
              <a:t>Life Coaching</a:t>
            </a:r>
          </a:p>
          <a:p>
            <a:r>
              <a:rPr lang="en-US" dirty="0"/>
              <a:t>Relationship skills</a:t>
            </a:r>
          </a:p>
          <a:p>
            <a:r>
              <a:rPr lang="en-US" dirty="0"/>
              <a:t>Daily living skills (e.g. prioritize, proper self-care)</a:t>
            </a:r>
          </a:p>
          <a:p>
            <a:pPr marL="0" indent="0">
              <a:buNone/>
            </a:pPr>
            <a:endParaRPr lang="en-US" dirty="0"/>
          </a:p>
          <a:p>
            <a:pPr marL="0" indent="0">
              <a:buNone/>
            </a:pPr>
            <a:r>
              <a:rPr lang="en-US" b="1" dirty="0"/>
              <a:t>Cognitive intervention</a:t>
            </a:r>
          </a:p>
          <a:p>
            <a:r>
              <a:rPr lang="en-US" dirty="0"/>
              <a:t>IQ/LD Assessment</a:t>
            </a:r>
          </a:p>
          <a:p>
            <a:r>
              <a:rPr lang="en-US" dirty="0"/>
              <a:t>Neuropsychological evaluation</a:t>
            </a:r>
          </a:p>
          <a:p>
            <a:pPr marL="0" indent="0">
              <a:buNone/>
            </a:pPr>
            <a:endParaRPr lang="en-US" dirty="0"/>
          </a:p>
        </p:txBody>
      </p:sp>
      <p:sp>
        <p:nvSpPr>
          <p:cNvPr id="5" name="Text Placeholder 4">
            <a:extLst>
              <a:ext uri="{FF2B5EF4-FFF2-40B4-BE49-F238E27FC236}">
                <a16:creationId xmlns:a16="http://schemas.microsoft.com/office/drawing/2014/main" id="{275D2C0A-1371-CE0B-71BF-F5B799D4C4A1}"/>
              </a:ext>
            </a:extLst>
          </p:cNvPr>
          <p:cNvSpPr>
            <a:spLocks noGrp="1"/>
          </p:cNvSpPr>
          <p:nvPr>
            <p:ph type="body" sz="quarter" idx="3"/>
          </p:nvPr>
        </p:nvSpPr>
        <p:spPr>
          <a:xfrm>
            <a:off x="6458712" y="1335482"/>
            <a:ext cx="4663440" cy="640080"/>
          </a:xfrm>
        </p:spPr>
        <p:txBody>
          <a:bodyPr/>
          <a:lstStyle/>
          <a:p>
            <a:r>
              <a:rPr lang="en-US" dirty="0"/>
              <a:t>Somatic approaches</a:t>
            </a:r>
          </a:p>
        </p:txBody>
      </p:sp>
      <p:sp>
        <p:nvSpPr>
          <p:cNvPr id="6" name="Content Placeholder 5">
            <a:extLst>
              <a:ext uri="{FF2B5EF4-FFF2-40B4-BE49-F238E27FC236}">
                <a16:creationId xmlns:a16="http://schemas.microsoft.com/office/drawing/2014/main" id="{ED6E441D-4D4A-F2F4-9A44-71CABDD8DC79}"/>
              </a:ext>
            </a:extLst>
          </p:cNvPr>
          <p:cNvSpPr>
            <a:spLocks noGrp="1"/>
          </p:cNvSpPr>
          <p:nvPr>
            <p:ph sz="quarter" idx="4"/>
          </p:nvPr>
        </p:nvSpPr>
        <p:spPr>
          <a:xfrm>
            <a:off x="6458712" y="1871613"/>
            <a:ext cx="4663440" cy="4436720"/>
          </a:xfrm>
        </p:spPr>
        <p:txBody>
          <a:bodyPr>
            <a:normAutofit/>
          </a:bodyPr>
          <a:lstStyle/>
          <a:p>
            <a:r>
              <a:rPr lang="en-US" dirty="0"/>
              <a:t>“Bottom-up”</a:t>
            </a:r>
          </a:p>
          <a:p>
            <a:r>
              <a:rPr lang="en-US" dirty="0"/>
              <a:t>To reverse stress response and improve cognition/flexibility; to increase self-regulation skills</a:t>
            </a:r>
          </a:p>
          <a:p>
            <a:r>
              <a:rPr lang="en-US" dirty="0"/>
              <a:t>Clinical: EMDR (bilaterals, body awareness, right-brain attachment), Prolonged Exposure (activate/deactivate body), Somatic Experiencing Therapy </a:t>
            </a:r>
          </a:p>
          <a:p>
            <a:r>
              <a:rPr lang="en-US" dirty="0"/>
              <a:t>Non-Clinical: Alliance, body Mindfulness/ meditation, Progressive Muscle Relaxation, Yoga, Tai-chi, Qigong, exercise, breath work, any safe sensory activity</a:t>
            </a:r>
          </a:p>
          <a:p>
            <a:endParaRPr lang="en-US" dirty="0"/>
          </a:p>
        </p:txBody>
      </p:sp>
    </p:spTree>
    <p:extLst>
      <p:ext uri="{BB962C8B-B14F-4D97-AF65-F5344CB8AC3E}">
        <p14:creationId xmlns:p14="http://schemas.microsoft.com/office/powerpoint/2010/main" val="917766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7569E-8EFD-D0D8-9D01-61CE86402835}"/>
              </a:ext>
            </a:extLst>
          </p:cNvPr>
          <p:cNvSpPr>
            <a:spLocks noGrp="1"/>
          </p:cNvSpPr>
          <p:nvPr>
            <p:ph type="title"/>
          </p:nvPr>
        </p:nvSpPr>
        <p:spPr/>
        <p:txBody>
          <a:bodyPr/>
          <a:lstStyle/>
          <a:p>
            <a:r>
              <a:rPr lang="en-US" dirty="0"/>
              <a:t>What we will cover today:</a:t>
            </a:r>
          </a:p>
        </p:txBody>
      </p:sp>
      <p:sp>
        <p:nvSpPr>
          <p:cNvPr id="3" name="Content Placeholder 2">
            <a:extLst>
              <a:ext uri="{FF2B5EF4-FFF2-40B4-BE49-F238E27FC236}">
                <a16:creationId xmlns:a16="http://schemas.microsoft.com/office/drawing/2014/main" id="{FCEDF443-94C6-2B42-C73F-39CE19146BBF}"/>
              </a:ext>
            </a:extLst>
          </p:cNvPr>
          <p:cNvSpPr>
            <a:spLocks noGrp="1"/>
          </p:cNvSpPr>
          <p:nvPr>
            <p:ph idx="1"/>
          </p:nvPr>
        </p:nvSpPr>
        <p:spPr/>
        <p:txBody>
          <a:bodyPr>
            <a:normAutofit/>
          </a:bodyPr>
          <a:lstStyle/>
          <a:p>
            <a:r>
              <a:rPr lang="en-US" sz="2800" dirty="0"/>
              <a:t>Adverse Childhood Experiences assessment and discussion</a:t>
            </a:r>
          </a:p>
          <a:p>
            <a:r>
              <a:rPr lang="en-US" sz="2800" dirty="0"/>
              <a:t>PTSD vs. C-PTSD diagnostic criteria</a:t>
            </a:r>
          </a:p>
          <a:p>
            <a:r>
              <a:rPr lang="en-US" sz="2800" dirty="0"/>
              <a:t>Impact of trauma on development</a:t>
            </a:r>
          </a:p>
          <a:p>
            <a:r>
              <a:rPr lang="en-US" sz="2800" dirty="0"/>
              <a:t>Case presentation</a:t>
            </a:r>
          </a:p>
          <a:p>
            <a:r>
              <a:rPr lang="en-US" sz="2800" dirty="0"/>
              <a:t>Helpful interventions</a:t>
            </a:r>
          </a:p>
          <a:p>
            <a:r>
              <a:rPr lang="en-US" sz="2800" dirty="0"/>
              <a:t>Discussion</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42820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F84AB-E2FF-4A13-B619-65E9A95BC782}"/>
              </a:ext>
            </a:extLst>
          </p:cNvPr>
          <p:cNvSpPr>
            <a:spLocks noGrp="1"/>
          </p:cNvSpPr>
          <p:nvPr>
            <p:ph type="title"/>
          </p:nvPr>
        </p:nvSpPr>
        <p:spPr>
          <a:xfrm>
            <a:off x="2762364" y="503583"/>
            <a:ext cx="7884013" cy="2889762"/>
          </a:xfrm>
        </p:spPr>
        <p:txBody>
          <a:bodyPr/>
          <a:lstStyle/>
          <a:p>
            <a:r>
              <a:rPr lang="en-US" dirty="0"/>
              <a:t>Questions</a:t>
            </a:r>
          </a:p>
        </p:txBody>
      </p:sp>
      <p:sp>
        <p:nvSpPr>
          <p:cNvPr id="4" name="Text Placeholder 3">
            <a:extLst>
              <a:ext uri="{FF2B5EF4-FFF2-40B4-BE49-F238E27FC236}">
                <a16:creationId xmlns:a16="http://schemas.microsoft.com/office/drawing/2014/main" id="{943327A1-FBE4-4721-A1BE-638022D6D10C}"/>
              </a:ext>
            </a:extLst>
          </p:cNvPr>
          <p:cNvSpPr>
            <a:spLocks noGrp="1"/>
          </p:cNvSpPr>
          <p:nvPr>
            <p:ph type="body" sz="half" idx="2"/>
          </p:nvPr>
        </p:nvSpPr>
        <p:spPr/>
        <p:txBody>
          <a:bodyPr>
            <a:normAutofit lnSpcReduction="10000"/>
          </a:bodyPr>
          <a:lstStyle/>
          <a:p>
            <a:r>
              <a:rPr lang="en-US" sz="4000" dirty="0"/>
              <a:t>Questions?</a:t>
            </a:r>
          </a:p>
          <a:p>
            <a:r>
              <a:rPr lang="en-US" sz="2000" dirty="0"/>
              <a:t>-Sirissa Dalibor</a:t>
            </a:r>
          </a:p>
          <a:p>
            <a:r>
              <a:rPr lang="en-US" sz="2000" dirty="0"/>
              <a:t>Sirissa.Dalibor@eauclairecounty.gov</a:t>
            </a:r>
          </a:p>
          <a:p>
            <a:endParaRPr lang="en-US" sz="2000" dirty="0"/>
          </a:p>
          <a:p>
            <a:r>
              <a:rPr lang="en-US" sz="2000" dirty="0"/>
              <a:t>-Mackenzie Deffenbaugh</a:t>
            </a:r>
          </a:p>
          <a:p>
            <a:r>
              <a:rPr lang="en-US" sz="2000" dirty="0"/>
              <a:t>Mackenzie.Deffenbaugh@eauclairecounty.gov</a:t>
            </a:r>
          </a:p>
          <a:p>
            <a:endParaRPr lang="en-US" sz="2000" dirty="0"/>
          </a:p>
        </p:txBody>
      </p:sp>
      <p:pic>
        <p:nvPicPr>
          <p:cNvPr id="3074" name="Picture 2" descr="Image result for body keep the scores">
            <a:extLst>
              <a:ext uri="{FF2B5EF4-FFF2-40B4-BE49-F238E27FC236}">
                <a16:creationId xmlns:a16="http://schemas.microsoft.com/office/drawing/2014/main" id="{207CD631-0924-4A7A-AC50-7814D410E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606" y="503583"/>
            <a:ext cx="5732884" cy="5896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643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80BBE3-A3D3-46AD-BC67-01FCD5FD6C5D}"/>
              </a:ext>
            </a:extLst>
          </p:cNvPr>
          <p:cNvSpPr>
            <a:spLocks noGrp="1"/>
          </p:cNvSpPr>
          <p:nvPr>
            <p:ph type="title"/>
          </p:nvPr>
        </p:nvSpPr>
        <p:spPr>
          <a:xfrm>
            <a:off x="701040" y="152263"/>
            <a:ext cx="10058400" cy="1371600"/>
          </a:xfrm>
        </p:spPr>
        <p:txBody>
          <a:bodyPr/>
          <a:lstStyle/>
          <a:p>
            <a:r>
              <a:rPr lang="en-US" dirty="0"/>
              <a:t>References</a:t>
            </a:r>
          </a:p>
        </p:txBody>
      </p:sp>
      <p:sp>
        <p:nvSpPr>
          <p:cNvPr id="6" name="Content Placeholder 5">
            <a:extLst>
              <a:ext uri="{FF2B5EF4-FFF2-40B4-BE49-F238E27FC236}">
                <a16:creationId xmlns:a16="http://schemas.microsoft.com/office/drawing/2014/main" id="{DCFD7693-FE4F-4D7B-A638-7462C06C3B23}"/>
              </a:ext>
            </a:extLst>
          </p:cNvPr>
          <p:cNvSpPr>
            <a:spLocks noGrp="1"/>
          </p:cNvSpPr>
          <p:nvPr>
            <p:ph sz="half" idx="1"/>
          </p:nvPr>
        </p:nvSpPr>
        <p:spPr>
          <a:xfrm>
            <a:off x="701040" y="1166192"/>
            <a:ext cx="5029200" cy="5049214"/>
          </a:xfrm>
        </p:spPr>
        <p:txBody>
          <a:bodyPr>
            <a:normAutofit/>
          </a:bodyPr>
          <a:lstStyle/>
          <a:p>
            <a:r>
              <a:rPr lang="en-US" sz="1400" b="0" i="0" u="none" strike="noStrike" baseline="0" dirty="0" err="1">
                <a:solidFill>
                  <a:srgbClr val="000000"/>
                </a:solidFill>
                <a:latin typeface="Times New Roman" panose="02020603050405020304" pitchFamily="18" charset="0"/>
              </a:rPr>
              <a:t>Cloitre</a:t>
            </a:r>
            <a:r>
              <a:rPr lang="en-US" sz="1400" b="0" i="0" u="none" strike="noStrike" baseline="0" dirty="0">
                <a:solidFill>
                  <a:srgbClr val="000000"/>
                </a:solidFill>
                <a:latin typeface="Times New Roman" panose="02020603050405020304" pitchFamily="18" charset="0"/>
              </a:rPr>
              <a:t>, M., </a:t>
            </a:r>
            <a:r>
              <a:rPr lang="en-US" sz="1400" b="0" i="0" u="none" strike="noStrike" baseline="0" dirty="0" err="1">
                <a:solidFill>
                  <a:srgbClr val="000000"/>
                </a:solidFill>
                <a:latin typeface="Times New Roman" panose="02020603050405020304" pitchFamily="18" charset="0"/>
              </a:rPr>
              <a:t>Garvert</a:t>
            </a:r>
            <a:r>
              <a:rPr lang="en-US" sz="1400" b="0" i="0" u="none" strike="noStrike" baseline="0" dirty="0">
                <a:solidFill>
                  <a:srgbClr val="000000"/>
                </a:solidFill>
                <a:latin typeface="Times New Roman" panose="02020603050405020304" pitchFamily="18" charset="0"/>
              </a:rPr>
              <a:t>, D. W., Weiss, B., Carlson, E. B., &amp; Bryant, R. A. (2014). Distinguishing PTSD, complex PTSD, and borderline personality disorder: A latent class analysis. </a:t>
            </a:r>
            <a:r>
              <a:rPr lang="en-US" sz="1400" b="0" i="1" u="none" strike="noStrike" baseline="0" dirty="0">
                <a:solidFill>
                  <a:srgbClr val="000000"/>
                </a:solidFill>
                <a:latin typeface="Times New Roman" panose="02020603050405020304" pitchFamily="18" charset="0"/>
              </a:rPr>
              <a:t>European Journal of </a:t>
            </a:r>
            <a:r>
              <a:rPr lang="en-US" sz="1400" b="0" i="1" u="none" strike="noStrike" baseline="0" dirty="0" err="1">
                <a:solidFill>
                  <a:srgbClr val="000000"/>
                </a:solidFill>
                <a:latin typeface="Times New Roman" panose="02020603050405020304" pitchFamily="18" charset="0"/>
              </a:rPr>
              <a:t>Psychotraumatology</a:t>
            </a:r>
            <a:r>
              <a:rPr lang="en-US" sz="1400" b="0" i="1" u="none" strike="noStrike" baseline="0" dirty="0">
                <a:solidFill>
                  <a:srgbClr val="000000"/>
                </a:solidFill>
                <a:latin typeface="Times New Roman" panose="02020603050405020304" pitchFamily="18" charset="0"/>
              </a:rPr>
              <a:t>, 5</a:t>
            </a:r>
            <a:r>
              <a:rPr lang="en-US" sz="1400" b="0" i="0" u="none" strike="noStrike" baseline="0" dirty="0">
                <a:solidFill>
                  <a:srgbClr val="000000"/>
                </a:solidFill>
                <a:latin typeface="Times New Roman" panose="02020603050405020304" pitchFamily="18" charset="0"/>
              </a:rPr>
              <a:t>.</a:t>
            </a:r>
          </a:p>
          <a:p>
            <a:r>
              <a:rPr lang="en-US" sz="1400" dirty="0">
                <a:solidFill>
                  <a:srgbClr val="000000"/>
                </a:solidFill>
                <a:latin typeface="Times New Roman" panose="02020603050405020304" pitchFamily="18" charset="0"/>
              </a:rPr>
              <a:t>Hyland, M., Shevlin, P., </a:t>
            </a:r>
            <a:r>
              <a:rPr lang="en-US" sz="1400" dirty="0" err="1">
                <a:solidFill>
                  <a:srgbClr val="000000"/>
                </a:solidFill>
                <a:latin typeface="Times New Roman" panose="02020603050405020304" pitchFamily="18" charset="0"/>
              </a:rPr>
              <a:t>Fyvie</a:t>
            </a:r>
            <a:r>
              <a:rPr lang="en-US" sz="1400" dirty="0">
                <a:solidFill>
                  <a:srgbClr val="000000"/>
                </a:solidFill>
                <a:latin typeface="Times New Roman" panose="02020603050405020304" pitchFamily="18" charset="0"/>
              </a:rPr>
              <a:t>, C., &amp; </a:t>
            </a:r>
            <a:r>
              <a:rPr lang="en-US" sz="1400" dirty="0" err="1">
                <a:solidFill>
                  <a:srgbClr val="000000"/>
                </a:solidFill>
                <a:latin typeface="Times New Roman" panose="02020603050405020304" pitchFamily="18" charset="0"/>
              </a:rPr>
              <a:t>Karatzias</a:t>
            </a:r>
            <a:r>
              <a:rPr lang="en-US" sz="1400" dirty="0">
                <a:solidFill>
                  <a:srgbClr val="000000"/>
                </a:solidFill>
                <a:latin typeface="Times New Roman" panose="02020603050405020304" pitchFamily="18" charset="0"/>
              </a:rPr>
              <a:t>, T. (2018). Posttraumatic Stress Disorder and Complex Posttraumatic Stress Disorder in DSM-5 and ICD-11: Clinical and Behavioral Correlates. </a:t>
            </a:r>
            <a:r>
              <a:rPr lang="pt-BR" sz="1400" i="1" dirty="0">
                <a:solidFill>
                  <a:srgbClr val="000000"/>
                </a:solidFill>
                <a:latin typeface="Times New Roman" panose="02020603050405020304" pitchFamily="18" charset="0"/>
              </a:rPr>
              <a:t>Journal of Trauma Stress</a:t>
            </a:r>
            <a:r>
              <a:rPr lang="pt-BR" sz="1400" dirty="0">
                <a:solidFill>
                  <a:srgbClr val="000000"/>
                </a:solidFill>
                <a:latin typeface="Times New Roman" panose="02020603050405020304" pitchFamily="18" charset="0"/>
              </a:rPr>
              <a:t>. </a:t>
            </a:r>
            <a:r>
              <a:rPr lang="pt-BR" sz="1400" i="1" dirty="0">
                <a:solidFill>
                  <a:srgbClr val="000000"/>
                </a:solidFill>
                <a:latin typeface="Times New Roman" panose="02020603050405020304" pitchFamily="18" charset="0"/>
              </a:rPr>
              <a:t>31(2).</a:t>
            </a:r>
          </a:p>
          <a:p>
            <a:r>
              <a:rPr lang="en-US" sz="1400" b="0" i="0" u="none" strike="noStrike" baseline="0" dirty="0">
                <a:solidFill>
                  <a:srgbClr val="000000"/>
                </a:solidFill>
                <a:latin typeface="Times New Roman" panose="02020603050405020304" pitchFamily="18" charset="0"/>
              </a:rPr>
              <a:t>Powers, A., </a:t>
            </a:r>
            <a:r>
              <a:rPr lang="en-US" sz="1400" b="0" i="0" u="none" strike="noStrike" baseline="0" dirty="0" err="1">
                <a:solidFill>
                  <a:srgbClr val="000000"/>
                </a:solidFill>
                <a:latin typeface="Times New Roman" panose="02020603050405020304" pitchFamily="18" charset="0"/>
              </a:rPr>
              <a:t>Fani</a:t>
            </a:r>
            <a:r>
              <a:rPr lang="en-US" sz="1400" b="0" i="0" u="none" strike="noStrike" baseline="0" dirty="0">
                <a:solidFill>
                  <a:srgbClr val="000000"/>
                </a:solidFill>
                <a:latin typeface="Times New Roman" panose="02020603050405020304" pitchFamily="18" charset="0"/>
              </a:rPr>
              <a:t>, N., Carter, S., Cross, D., </a:t>
            </a:r>
            <a:r>
              <a:rPr lang="en-US" sz="1400" b="0" i="0" u="none" strike="noStrike" baseline="0" dirty="0" err="1">
                <a:solidFill>
                  <a:srgbClr val="000000"/>
                </a:solidFill>
                <a:latin typeface="Times New Roman" panose="02020603050405020304" pitchFamily="18" charset="0"/>
              </a:rPr>
              <a:t>Cloitre</a:t>
            </a:r>
            <a:r>
              <a:rPr lang="en-US" sz="1400" b="0" i="0" u="none" strike="noStrike" baseline="0" dirty="0">
                <a:solidFill>
                  <a:srgbClr val="000000"/>
                </a:solidFill>
                <a:latin typeface="Times New Roman" panose="02020603050405020304" pitchFamily="18" charset="0"/>
              </a:rPr>
              <a:t>, M., &amp; Bradley, B. (2017). Differential predictors of DSM-5 PTSD and ICD-11 complex PTSD among African American women. </a:t>
            </a:r>
            <a:r>
              <a:rPr lang="en-US" sz="1400" b="0" i="1" u="none" strike="noStrike" baseline="0" dirty="0">
                <a:solidFill>
                  <a:srgbClr val="000000"/>
                </a:solidFill>
                <a:latin typeface="Times New Roman" panose="02020603050405020304" pitchFamily="18" charset="0"/>
              </a:rPr>
              <a:t>European Journal of </a:t>
            </a:r>
            <a:r>
              <a:rPr lang="en-US" sz="1400" b="0" i="1" u="none" strike="noStrike" baseline="0" dirty="0" err="1">
                <a:solidFill>
                  <a:srgbClr val="000000"/>
                </a:solidFill>
                <a:latin typeface="Times New Roman" panose="02020603050405020304" pitchFamily="18" charset="0"/>
              </a:rPr>
              <a:t>Psychotraumatology</a:t>
            </a:r>
            <a:r>
              <a:rPr lang="en-US" sz="1400" b="0" i="1" u="none" strike="noStrike" baseline="0" dirty="0">
                <a:solidFill>
                  <a:srgbClr val="000000"/>
                </a:solidFill>
                <a:latin typeface="Times New Roman" panose="02020603050405020304" pitchFamily="18" charset="0"/>
              </a:rPr>
              <a:t>, 8</a:t>
            </a:r>
            <a:r>
              <a:rPr lang="en-US" sz="1400" b="0" i="0" u="none" strike="noStrike" baseline="0" dirty="0">
                <a:solidFill>
                  <a:srgbClr val="000000"/>
                </a:solidFill>
                <a:latin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U.S. Department Of Veteran’s Affairs (n.d.). Complex PTSD. &lt;</a:t>
            </a:r>
            <a:r>
              <a:rPr lang="en-US" sz="140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https://www.ptsd.va.gov/professional/treat/essentials/complex_ptsd.asp</a:t>
            </a:r>
            <a:r>
              <a:rPr lang="en-US" sz="1400" dirty="0">
                <a:latin typeface="Times New Roman" panose="02020603050405020304" pitchFamily="18" charset="0"/>
                <a:cs typeface="Times New Roman" panose="02020603050405020304" pitchFamily="18" charset="0"/>
              </a:rPr>
              <a:t>&gt;</a:t>
            </a:r>
          </a:p>
          <a:p>
            <a:endParaRPr lang="en-US" sz="1400" dirty="0">
              <a:latin typeface="Times New Roman" panose="02020603050405020304" pitchFamily="18"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25A87098-3ABE-4C00-B88B-90CF957BFD0A}"/>
              </a:ext>
            </a:extLst>
          </p:cNvPr>
          <p:cNvSpPr>
            <a:spLocks noGrp="1"/>
          </p:cNvSpPr>
          <p:nvPr>
            <p:ph sz="half" idx="2"/>
          </p:nvPr>
        </p:nvSpPr>
        <p:spPr>
          <a:xfrm>
            <a:off x="6461760" y="642593"/>
            <a:ext cx="4663440" cy="5572811"/>
          </a:xfrm>
        </p:spPr>
        <p:txBody>
          <a:bodyPr>
            <a:normAutofit/>
          </a:bodyPr>
          <a:lstStyle/>
          <a:p>
            <a:r>
              <a:rPr lang="en-US" dirty="0">
                <a:hlinkClick r:id="rId3"/>
              </a:rPr>
              <a:t>Growth after trauma (apa.org)</a:t>
            </a:r>
            <a:endParaRPr lang="en-US" dirty="0"/>
          </a:p>
          <a:p>
            <a:endParaRPr lang="en-US" dirty="0">
              <a:highlight>
                <a:srgbClr val="FFFF00"/>
              </a:highlight>
            </a:endParaRPr>
          </a:p>
          <a:p>
            <a:endParaRPr lang="en-US" dirty="0">
              <a:highlight>
                <a:srgbClr val="FFFF00"/>
              </a:highlight>
            </a:endParaRPr>
          </a:p>
          <a:p>
            <a:endParaRPr lang="en-US" dirty="0">
              <a:highlight>
                <a:srgbClr val="FFFF00"/>
              </a:highlight>
            </a:endParaRPr>
          </a:p>
          <a:p>
            <a:endParaRPr lang="en-US" dirty="0">
              <a:highlight>
                <a:srgbClr val="FFFF00"/>
              </a:highlight>
            </a:endParaRPr>
          </a:p>
          <a:p>
            <a:pPr marL="0" indent="0">
              <a:buNone/>
            </a:pPr>
            <a:endParaRPr lang="en-US" dirty="0">
              <a:highlight>
                <a:srgbClr val="FFFF00"/>
              </a:highlight>
            </a:endParaRPr>
          </a:p>
          <a:p>
            <a:pPr marL="0" indent="0">
              <a:buNone/>
            </a:pPr>
            <a:r>
              <a:rPr lang="en-US" dirty="0">
                <a:latin typeface="Times New Roman" panose="02020603050405020304" pitchFamily="18" charset="0"/>
                <a:cs typeface="Times New Roman" panose="02020603050405020304" pitchFamily="18" charset="0"/>
              </a:rPr>
              <a:t>For the ICD-11 C-PTSD Diagnostic Criteria:</a:t>
            </a:r>
          </a:p>
          <a:p>
            <a:r>
              <a:rPr lang="en-US" sz="1400" dirty="0">
                <a:latin typeface="Times New Roman" panose="02020603050405020304" pitchFamily="18" charset="0"/>
                <a:cs typeface="Times New Roman" panose="02020603050405020304" pitchFamily="18" charset="0"/>
              </a:rPr>
              <a:t>World Health Organization (2022). International Classification of Diseases 11</a:t>
            </a:r>
            <a:r>
              <a:rPr lang="en-US" sz="1400" baseline="30000" dirty="0">
                <a:latin typeface="Times New Roman" panose="02020603050405020304" pitchFamily="18" charset="0"/>
                <a:cs typeface="Times New Roman" panose="02020603050405020304" pitchFamily="18" charset="0"/>
              </a:rPr>
              <a:t>th</a:t>
            </a:r>
            <a:r>
              <a:rPr lang="en-US" sz="1400" dirty="0">
                <a:latin typeface="Times New Roman" panose="02020603050405020304" pitchFamily="18" charset="0"/>
                <a:cs typeface="Times New Roman" panose="02020603050405020304" pitchFamily="18" charset="0"/>
              </a:rPr>
              <a:t> Revision. &lt;</a:t>
            </a:r>
            <a:r>
              <a:rPr lang="en-US" sz="14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https://icd.who.int/enD-11 (who.int)</a:t>
            </a:r>
            <a:r>
              <a:rPr lang="en-US" sz="1400" dirty="0">
                <a:latin typeface="Times New Roman" panose="02020603050405020304" pitchFamily="18" charset="0"/>
                <a:cs typeface="Times New Roman" panose="02020603050405020304" pitchFamily="18" charset="0"/>
              </a:rPr>
              <a:t>&gt;</a:t>
            </a:r>
            <a:endParaRPr lang="en-US" sz="14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endParaRPr lang="en-US" dirty="0"/>
          </a:p>
          <a:p>
            <a:pPr marL="0" indent="0">
              <a:buNone/>
            </a:pPr>
            <a:endParaRPr lang="en-US" dirty="0"/>
          </a:p>
        </p:txBody>
      </p:sp>
    </p:spTree>
    <p:extLst>
      <p:ext uri="{BB962C8B-B14F-4D97-AF65-F5344CB8AC3E}">
        <p14:creationId xmlns:p14="http://schemas.microsoft.com/office/powerpoint/2010/main" val="834335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4B7AC44-1B7B-4F09-9AA4-3DFDEC57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035" name="Rectangle 1034">
            <a:extLst>
              <a:ext uri="{FF2B5EF4-FFF2-40B4-BE49-F238E27FC236}">
                <a16:creationId xmlns:a16="http://schemas.microsoft.com/office/drawing/2014/main" id="{6683E473-94FF-4ACE-9433-1F14799E8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E62EB257-7C04-B395-5B24-FEF12E15F2CD}"/>
              </a:ext>
            </a:extLst>
          </p:cNvPr>
          <p:cNvSpPr>
            <a:spLocks noGrp="1"/>
          </p:cNvSpPr>
          <p:nvPr>
            <p:ph type="title"/>
          </p:nvPr>
        </p:nvSpPr>
        <p:spPr>
          <a:xfrm>
            <a:off x="6579450" y="727627"/>
            <a:ext cx="4957553" cy="1645920"/>
          </a:xfrm>
        </p:spPr>
        <p:txBody>
          <a:bodyPr vert="horz" lIns="91440" tIns="45720" rIns="91440" bIns="45720" rtlCol="0" anchor="ctr">
            <a:normAutofit/>
          </a:bodyPr>
          <a:lstStyle/>
          <a:p>
            <a:r>
              <a:rPr lang="en-US" sz="4800"/>
              <a:t>DISCLOSURE</a:t>
            </a:r>
          </a:p>
        </p:txBody>
      </p:sp>
      <p:sp>
        <p:nvSpPr>
          <p:cNvPr id="1037" name="Rectangle 1036">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txBody>
          <a:bodyPr/>
          <a:lstStyle/>
          <a:p>
            <a:endParaRPr lang="en-US"/>
          </a:p>
        </p:txBody>
      </p:sp>
      <p:sp>
        <p:nvSpPr>
          <p:cNvPr id="1039" name="Rectangle 1038">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txBody>
          <a:bodyPr/>
          <a:lstStyle/>
          <a:p>
            <a:endParaRPr lang="en-US"/>
          </a:p>
        </p:txBody>
      </p:sp>
      <p:pic>
        <p:nvPicPr>
          <p:cNvPr id="1026" name="Picture 2" descr="Image result for take care of yourself">
            <a:extLst>
              <a:ext uri="{FF2B5EF4-FFF2-40B4-BE49-F238E27FC236}">
                <a16:creationId xmlns:a16="http://schemas.microsoft.com/office/drawing/2014/main" id="{F4552ED0-6C9E-584D-7642-0C335C70C02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1205256" y="1555147"/>
            <a:ext cx="4414438" cy="376587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1248FD0-B227-D682-844C-9506BF76C829}"/>
              </a:ext>
            </a:extLst>
          </p:cNvPr>
          <p:cNvSpPr>
            <a:spLocks noGrp="1"/>
          </p:cNvSpPr>
          <p:nvPr>
            <p:ph sz="half" idx="1"/>
          </p:nvPr>
        </p:nvSpPr>
        <p:spPr>
          <a:xfrm>
            <a:off x="6579450" y="2538919"/>
            <a:ext cx="4957554" cy="3496120"/>
          </a:xfrm>
        </p:spPr>
        <p:txBody>
          <a:bodyPr vert="horz" lIns="91440" tIns="45720" rIns="91440" bIns="45720" rtlCol="0">
            <a:normAutofit/>
          </a:bodyPr>
          <a:lstStyle/>
          <a:p>
            <a:pPr>
              <a:lnSpc>
                <a:spcPct val="100000"/>
              </a:lnSpc>
            </a:pPr>
            <a:r>
              <a:rPr lang="en-US" dirty="0"/>
              <a:t>Adverse Childhood Experiences Questionnaire can be upsetting</a:t>
            </a:r>
          </a:p>
          <a:p>
            <a:pPr>
              <a:lnSpc>
                <a:spcPct val="100000"/>
              </a:lnSpc>
            </a:pPr>
            <a:r>
              <a:rPr lang="en-US" dirty="0"/>
              <a:t>Feel free to step out if you are feeling distressed and need a moment to distract</a:t>
            </a:r>
          </a:p>
          <a:p>
            <a:pPr>
              <a:lnSpc>
                <a:spcPct val="100000"/>
              </a:lnSpc>
            </a:pPr>
            <a:r>
              <a:rPr lang="en-US" dirty="0"/>
              <a:t>Purpose is to help educate and prepare for some of the other slides to make it applicable to your life and work with the treatment court clients</a:t>
            </a:r>
          </a:p>
        </p:txBody>
      </p:sp>
    </p:spTree>
    <p:extLst>
      <p:ext uri="{BB962C8B-B14F-4D97-AF65-F5344CB8AC3E}">
        <p14:creationId xmlns:p14="http://schemas.microsoft.com/office/powerpoint/2010/main" val="2194772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010E-3D50-48DD-92EA-C55DFE66309D}"/>
              </a:ext>
            </a:extLst>
          </p:cNvPr>
          <p:cNvSpPr>
            <a:spLocks noGrp="1"/>
          </p:cNvSpPr>
          <p:nvPr>
            <p:ph type="title"/>
          </p:nvPr>
        </p:nvSpPr>
        <p:spPr>
          <a:xfrm>
            <a:off x="934278" y="549829"/>
            <a:ext cx="10058400" cy="1371600"/>
          </a:xfrm>
        </p:spPr>
        <p:txBody>
          <a:bodyPr>
            <a:normAutofit/>
          </a:bodyPr>
          <a:lstStyle/>
          <a:p>
            <a:r>
              <a:rPr lang="en-US" u="sng" dirty="0"/>
              <a:t>Let’s Get </a:t>
            </a:r>
            <a:r>
              <a:rPr lang="en-US" u="sng" dirty="0" err="1"/>
              <a:t>ACE’d</a:t>
            </a:r>
            <a:r>
              <a:rPr lang="en-US" u="sng" dirty="0"/>
              <a:t> </a:t>
            </a:r>
            <a:r>
              <a:rPr lang="en-US" dirty="0"/>
              <a:t>(</a:t>
            </a:r>
            <a:r>
              <a:rPr lang="en-US" dirty="0">
                <a:solidFill>
                  <a:srgbClr val="00B050"/>
                </a:solidFill>
              </a:rPr>
              <a:t>Go to www.menti.com</a:t>
            </a:r>
            <a:r>
              <a:rPr lang="en-US" dirty="0"/>
              <a:t>) </a:t>
            </a:r>
            <a:br>
              <a:rPr lang="en-US" dirty="0"/>
            </a:br>
            <a:r>
              <a:rPr lang="en-US" dirty="0"/>
              <a:t>	</a:t>
            </a:r>
            <a:r>
              <a:rPr lang="en-US" sz="2800" b="1" i="0" dirty="0">
                <a:effectLst/>
                <a:latin typeface="MentiText"/>
              </a:rPr>
              <a:t>2193 3241</a:t>
            </a:r>
            <a:endParaRPr lang="en-US" sz="1800" b="1" dirty="0">
              <a:highlight>
                <a:srgbClr val="FFFF00"/>
              </a:highlight>
            </a:endParaRPr>
          </a:p>
        </p:txBody>
      </p:sp>
      <p:sp>
        <p:nvSpPr>
          <p:cNvPr id="3" name="Content Placeholder 2">
            <a:extLst>
              <a:ext uri="{FF2B5EF4-FFF2-40B4-BE49-F238E27FC236}">
                <a16:creationId xmlns:a16="http://schemas.microsoft.com/office/drawing/2014/main" id="{791AD4DC-973E-4481-8A15-DBD0B3542F93}"/>
              </a:ext>
            </a:extLst>
          </p:cNvPr>
          <p:cNvSpPr>
            <a:spLocks noGrp="1"/>
          </p:cNvSpPr>
          <p:nvPr>
            <p:ph sz="half" idx="1"/>
          </p:nvPr>
        </p:nvSpPr>
        <p:spPr/>
        <p:txBody>
          <a:bodyPr/>
          <a:lstStyle/>
          <a:p>
            <a:r>
              <a:rPr lang="en-US" dirty="0"/>
              <a:t>1. Did a parent or other adult in the household often swear, insult you, put you down or humiliate you OR act in a way in a way that made you afraid that you might be physically hurt? </a:t>
            </a:r>
          </a:p>
          <a:p>
            <a:r>
              <a:rPr lang="en-US" dirty="0"/>
              <a:t>2. Did a parent or other adult in the household often … Push, grab, slap, or throw something at you? OR Ever hit you so hard that you had marks or were injured? </a:t>
            </a:r>
          </a:p>
        </p:txBody>
      </p:sp>
      <p:sp>
        <p:nvSpPr>
          <p:cNvPr id="4" name="Content Placeholder 3">
            <a:extLst>
              <a:ext uri="{FF2B5EF4-FFF2-40B4-BE49-F238E27FC236}">
                <a16:creationId xmlns:a16="http://schemas.microsoft.com/office/drawing/2014/main" id="{EDDE581E-1443-4041-836A-1E7367A3F2A9}"/>
              </a:ext>
            </a:extLst>
          </p:cNvPr>
          <p:cNvSpPr>
            <a:spLocks noGrp="1"/>
          </p:cNvSpPr>
          <p:nvPr>
            <p:ph sz="half" idx="2"/>
          </p:nvPr>
        </p:nvSpPr>
        <p:spPr/>
        <p:txBody>
          <a:bodyPr/>
          <a:lstStyle/>
          <a:p>
            <a:r>
              <a:rPr lang="en-US" dirty="0"/>
              <a:t>3. Did an adult or person at least 5 years older than you ever… Touch or fondle you or have you touch their body in a sexual way? OR Try to or actually have oral, anal, or vaginal sex with you?</a:t>
            </a:r>
          </a:p>
          <a:p>
            <a:r>
              <a:rPr lang="en-US" dirty="0"/>
              <a:t>4. Did you often feel that … No one in your family loved you or thought you were important or special? or Your family didn’t look out for each other, feel close to each other, or support each other?</a:t>
            </a:r>
          </a:p>
        </p:txBody>
      </p:sp>
    </p:spTree>
    <p:extLst>
      <p:ext uri="{BB962C8B-B14F-4D97-AF65-F5344CB8AC3E}">
        <p14:creationId xmlns:p14="http://schemas.microsoft.com/office/powerpoint/2010/main" val="3502617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46D7-9F0F-4CA7-A093-5CD83873F442}"/>
              </a:ext>
            </a:extLst>
          </p:cNvPr>
          <p:cNvSpPr>
            <a:spLocks noGrp="1"/>
          </p:cNvSpPr>
          <p:nvPr>
            <p:ph type="title"/>
          </p:nvPr>
        </p:nvSpPr>
        <p:spPr/>
        <p:txBody>
          <a:bodyPr/>
          <a:lstStyle/>
          <a:p>
            <a:r>
              <a:rPr lang="en-US" u="sng" dirty="0"/>
              <a:t>ACE continued</a:t>
            </a:r>
          </a:p>
        </p:txBody>
      </p:sp>
      <p:sp>
        <p:nvSpPr>
          <p:cNvPr id="3" name="Content Placeholder 2">
            <a:extLst>
              <a:ext uri="{FF2B5EF4-FFF2-40B4-BE49-F238E27FC236}">
                <a16:creationId xmlns:a16="http://schemas.microsoft.com/office/drawing/2014/main" id="{8A431A51-96EB-47D5-89F3-3DAEDA0CF8B9}"/>
              </a:ext>
            </a:extLst>
          </p:cNvPr>
          <p:cNvSpPr>
            <a:spLocks noGrp="1"/>
          </p:cNvSpPr>
          <p:nvPr>
            <p:ph sz="half" idx="1"/>
          </p:nvPr>
        </p:nvSpPr>
        <p:spPr>
          <a:xfrm>
            <a:off x="1066800" y="1868556"/>
            <a:ext cx="4663440" cy="4218167"/>
          </a:xfrm>
        </p:spPr>
        <p:txBody>
          <a:bodyPr>
            <a:normAutofit fontScale="92500" lnSpcReduction="10000"/>
          </a:bodyPr>
          <a:lstStyle/>
          <a:p>
            <a:r>
              <a:rPr lang="en-US" dirty="0"/>
              <a:t>5. Did you often feel that … You didn’t have enough to eat, had to wear dirty clothes, and had no one to protect you? OR Your parents were too drunk or high to take care of you or take you to the doctor if you needed it? </a:t>
            </a:r>
          </a:p>
          <a:p>
            <a:r>
              <a:rPr lang="en-US" dirty="0"/>
              <a:t>6. Were your parents ever separated or divorced? </a:t>
            </a:r>
          </a:p>
          <a:p>
            <a:r>
              <a:rPr lang="en-US" dirty="0"/>
              <a:t>7.  Was your mother or stepmother: Often pushed, grabbed, slapped, or had something thrown at her? OR Sometimes or often kicked, bitten, hit with a fist, or hit with something hard? OR Ever repeatedly hit over at least a few minutes or threatened with a gun or knife?</a:t>
            </a:r>
          </a:p>
        </p:txBody>
      </p:sp>
      <p:sp>
        <p:nvSpPr>
          <p:cNvPr id="4" name="Content Placeholder 3">
            <a:extLst>
              <a:ext uri="{FF2B5EF4-FFF2-40B4-BE49-F238E27FC236}">
                <a16:creationId xmlns:a16="http://schemas.microsoft.com/office/drawing/2014/main" id="{DD9C9EBA-3A17-4B0A-A943-AB64ADF92DAE}"/>
              </a:ext>
            </a:extLst>
          </p:cNvPr>
          <p:cNvSpPr>
            <a:spLocks noGrp="1"/>
          </p:cNvSpPr>
          <p:nvPr>
            <p:ph sz="half" idx="2"/>
          </p:nvPr>
        </p:nvSpPr>
        <p:spPr>
          <a:xfrm>
            <a:off x="6461762" y="1868556"/>
            <a:ext cx="4663440" cy="3749040"/>
          </a:xfrm>
        </p:spPr>
        <p:txBody>
          <a:bodyPr>
            <a:normAutofit fontScale="92500" lnSpcReduction="10000"/>
          </a:bodyPr>
          <a:lstStyle/>
          <a:p>
            <a:r>
              <a:rPr lang="en-US" dirty="0"/>
              <a:t>8. Did you live with anyone who was a problem drinker or alcoholic or who used street drugs? </a:t>
            </a:r>
          </a:p>
          <a:p>
            <a:r>
              <a:rPr lang="en-US" dirty="0"/>
              <a:t>9.  Was a household member depressed or mentally ill or did a household member attempt suicide? </a:t>
            </a:r>
          </a:p>
          <a:p>
            <a:r>
              <a:rPr lang="en-US" dirty="0"/>
              <a:t>10. Did a household member go to prison? </a:t>
            </a:r>
          </a:p>
        </p:txBody>
      </p:sp>
    </p:spTree>
    <p:extLst>
      <p:ext uri="{BB962C8B-B14F-4D97-AF65-F5344CB8AC3E}">
        <p14:creationId xmlns:p14="http://schemas.microsoft.com/office/powerpoint/2010/main" val="617361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24016FF-8F79-4FEE-A4E8-56C45881155B}"/>
              </a:ext>
            </a:extLst>
          </p:cNvPr>
          <p:cNvPicPr>
            <a:picLocks noGrp="1" noChangeAspect="1"/>
          </p:cNvPicPr>
          <p:nvPr>
            <p:ph idx="1"/>
          </p:nvPr>
        </p:nvPicPr>
        <p:blipFill>
          <a:blip r:embed="rId2"/>
          <a:stretch>
            <a:fillRect/>
          </a:stretch>
        </p:blipFill>
        <p:spPr>
          <a:xfrm>
            <a:off x="571837" y="1430352"/>
            <a:ext cx="7255999" cy="3800329"/>
          </a:xfrm>
          <a:prstGeom prst="rect">
            <a:avLst/>
          </a:prstGeom>
        </p:spPr>
      </p:pic>
      <p:sp>
        <p:nvSpPr>
          <p:cNvPr id="4" name="Text Placeholder 3">
            <a:extLst>
              <a:ext uri="{FF2B5EF4-FFF2-40B4-BE49-F238E27FC236}">
                <a16:creationId xmlns:a16="http://schemas.microsoft.com/office/drawing/2014/main" id="{CE48D301-364C-4D4E-96D0-D1A04EB848F1}"/>
              </a:ext>
            </a:extLst>
          </p:cNvPr>
          <p:cNvSpPr>
            <a:spLocks noGrp="1"/>
          </p:cNvSpPr>
          <p:nvPr>
            <p:ph type="body" sz="half" idx="2"/>
          </p:nvPr>
        </p:nvSpPr>
        <p:spPr>
          <a:xfrm>
            <a:off x="8458200" y="626724"/>
            <a:ext cx="3161963" cy="5051832"/>
          </a:xfrm>
        </p:spPr>
        <p:txBody>
          <a:bodyPr>
            <a:normAutofit/>
          </a:bodyPr>
          <a:lstStyle/>
          <a:p>
            <a:endParaRPr lang="en-US" dirty="0"/>
          </a:p>
          <a:p>
            <a:endParaRPr lang="en-US" dirty="0"/>
          </a:p>
          <a:p>
            <a:endParaRPr lang="en-US" dirty="0"/>
          </a:p>
          <a:p>
            <a:endParaRPr lang="en-US" dirty="0"/>
          </a:p>
          <a:p>
            <a:r>
              <a:rPr lang="en-US" dirty="0"/>
              <a:t>-Notice the differences in the room</a:t>
            </a:r>
          </a:p>
          <a:p>
            <a:r>
              <a:rPr lang="en-US" dirty="0"/>
              <a:t>-Diversity in your settings</a:t>
            </a:r>
          </a:p>
          <a:p>
            <a:r>
              <a:rPr lang="en-US" dirty="0"/>
              <a:t>-Long-term effects	</a:t>
            </a:r>
          </a:p>
          <a:p>
            <a:r>
              <a:rPr lang="en-US" dirty="0"/>
              <a:t>-More to the story…</a:t>
            </a:r>
          </a:p>
        </p:txBody>
      </p:sp>
    </p:spTree>
    <p:extLst>
      <p:ext uri="{BB962C8B-B14F-4D97-AF65-F5344CB8AC3E}">
        <p14:creationId xmlns:p14="http://schemas.microsoft.com/office/powerpoint/2010/main" val="62213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1C70-E4B6-4E33-9270-2266D6DC5C57}"/>
              </a:ext>
            </a:extLst>
          </p:cNvPr>
          <p:cNvSpPr>
            <a:spLocks noGrp="1"/>
          </p:cNvSpPr>
          <p:nvPr>
            <p:ph type="title"/>
          </p:nvPr>
        </p:nvSpPr>
        <p:spPr>
          <a:xfrm>
            <a:off x="1066800" y="642594"/>
            <a:ext cx="10058400" cy="1027180"/>
          </a:xfrm>
        </p:spPr>
        <p:txBody>
          <a:bodyPr>
            <a:normAutofit fontScale="90000"/>
          </a:bodyPr>
          <a:lstStyle/>
          <a:p>
            <a:pPr algn="ctr"/>
            <a:r>
              <a:rPr lang="en-US" dirty="0"/>
              <a:t>So, what makes a diagnosis of </a:t>
            </a:r>
            <a:br>
              <a:rPr lang="en-US" dirty="0"/>
            </a:br>
            <a:r>
              <a:rPr lang="en-US" dirty="0">
                <a:solidFill>
                  <a:srgbClr val="FF0000"/>
                </a:solidFill>
              </a:rPr>
              <a:t>P</a:t>
            </a:r>
            <a:r>
              <a:rPr lang="en-US" dirty="0"/>
              <a:t>ost </a:t>
            </a:r>
            <a:r>
              <a:rPr lang="en-US" dirty="0">
                <a:solidFill>
                  <a:srgbClr val="FF0000"/>
                </a:solidFill>
              </a:rPr>
              <a:t>T</a:t>
            </a:r>
            <a:r>
              <a:rPr lang="en-US" dirty="0"/>
              <a:t>raumatic </a:t>
            </a:r>
            <a:r>
              <a:rPr lang="en-US" dirty="0">
                <a:solidFill>
                  <a:srgbClr val="FF0000"/>
                </a:solidFill>
              </a:rPr>
              <a:t>S</a:t>
            </a:r>
            <a:r>
              <a:rPr lang="en-US" dirty="0"/>
              <a:t>tress </a:t>
            </a:r>
            <a:r>
              <a:rPr lang="en-US" dirty="0">
                <a:solidFill>
                  <a:srgbClr val="FF0000"/>
                </a:solidFill>
              </a:rPr>
              <a:t>D</a:t>
            </a:r>
            <a:r>
              <a:rPr lang="en-US" dirty="0"/>
              <a:t>isorder?</a:t>
            </a:r>
          </a:p>
        </p:txBody>
      </p:sp>
      <p:sp>
        <p:nvSpPr>
          <p:cNvPr id="3" name="Text Placeholder 2">
            <a:extLst>
              <a:ext uri="{FF2B5EF4-FFF2-40B4-BE49-F238E27FC236}">
                <a16:creationId xmlns:a16="http://schemas.microsoft.com/office/drawing/2014/main" id="{8D19AC6E-30F4-4EB8-A02E-AF076948E2C4}"/>
              </a:ext>
            </a:extLst>
          </p:cNvPr>
          <p:cNvSpPr>
            <a:spLocks noGrp="1"/>
          </p:cNvSpPr>
          <p:nvPr>
            <p:ph type="body" idx="1"/>
          </p:nvPr>
        </p:nvSpPr>
        <p:spPr>
          <a:xfrm>
            <a:off x="1069848" y="1524000"/>
            <a:ext cx="4663440" cy="879332"/>
          </a:xfrm>
        </p:spPr>
        <p:txBody>
          <a:bodyPr/>
          <a:lstStyle/>
          <a:p>
            <a:r>
              <a:rPr lang="en-US" dirty="0"/>
              <a:t>Current Definition</a:t>
            </a:r>
          </a:p>
        </p:txBody>
      </p:sp>
      <p:sp>
        <p:nvSpPr>
          <p:cNvPr id="4" name="Content Placeholder 3">
            <a:extLst>
              <a:ext uri="{FF2B5EF4-FFF2-40B4-BE49-F238E27FC236}">
                <a16:creationId xmlns:a16="http://schemas.microsoft.com/office/drawing/2014/main" id="{D0BC2D2F-1852-48C8-8E0A-CE285A65FE59}"/>
              </a:ext>
            </a:extLst>
          </p:cNvPr>
          <p:cNvSpPr>
            <a:spLocks noGrp="1"/>
          </p:cNvSpPr>
          <p:nvPr>
            <p:ph sz="half" idx="2"/>
          </p:nvPr>
        </p:nvSpPr>
        <p:spPr>
          <a:xfrm>
            <a:off x="1066800" y="2403332"/>
            <a:ext cx="4663440" cy="1885545"/>
          </a:xfrm>
        </p:spPr>
        <p:txBody>
          <a:bodyPr>
            <a:normAutofit lnSpcReduction="10000"/>
          </a:bodyPr>
          <a:lstStyle/>
          <a:p>
            <a:r>
              <a:rPr lang="en-US" dirty="0"/>
              <a:t>Definition: </a:t>
            </a:r>
            <a:r>
              <a:rPr lang="en-US" b="0" i="0" dirty="0">
                <a:solidFill>
                  <a:srgbClr val="444444"/>
                </a:solidFill>
                <a:effectLst/>
                <a:latin typeface="Roboto" panose="02000000000000000000" pitchFamily="2" charset="0"/>
              </a:rPr>
              <a:t>A mental health condition that develops following a traumatic event characterized by intrusive thoughts about the incident, recurrent distress/anxiety, flashback and avoidance of similar situations.</a:t>
            </a:r>
          </a:p>
          <a:p>
            <a:endParaRPr lang="en-US" dirty="0"/>
          </a:p>
        </p:txBody>
      </p:sp>
      <p:sp>
        <p:nvSpPr>
          <p:cNvPr id="5" name="Text Placeholder 4">
            <a:extLst>
              <a:ext uri="{FF2B5EF4-FFF2-40B4-BE49-F238E27FC236}">
                <a16:creationId xmlns:a16="http://schemas.microsoft.com/office/drawing/2014/main" id="{23E87E3E-BA0D-4243-B3E8-DBB2F1BFF415}"/>
              </a:ext>
            </a:extLst>
          </p:cNvPr>
          <p:cNvSpPr>
            <a:spLocks noGrp="1"/>
          </p:cNvSpPr>
          <p:nvPr>
            <p:ph type="body" sz="quarter" idx="3"/>
          </p:nvPr>
        </p:nvSpPr>
        <p:spPr>
          <a:xfrm>
            <a:off x="6458712" y="1603513"/>
            <a:ext cx="4663440" cy="799819"/>
          </a:xfrm>
        </p:spPr>
        <p:txBody>
          <a:bodyPr/>
          <a:lstStyle/>
          <a:p>
            <a:r>
              <a:rPr lang="en-US" dirty="0"/>
              <a:t>Current Criteria</a:t>
            </a:r>
          </a:p>
        </p:txBody>
      </p:sp>
      <p:sp>
        <p:nvSpPr>
          <p:cNvPr id="6" name="Content Placeholder 5">
            <a:extLst>
              <a:ext uri="{FF2B5EF4-FFF2-40B4-BE49-F238E27FC236}">
                <a16:creationId xmlns:a16="http://schemas.microsoft.com/office/drawing/2014/main" id="{0EC1920B-1784-4A22-830F-DB7B96962EE4}"/>
              </a:ext>
            </a:extLst>
          </p:cNvPr>
          <p:cNvSpPr>
            <a:spLocks noGrp="1"/>
          </p:cNvSpPr>
          <p:nvPr>
            <p:ph sz="quarter" idx="4"/>
          </p:nvPr>
        </p:nvSpPr>
        <p:spPr>
          <a:xfrm>
            <a:off x="6458712" y="2403332"/>
            <a:ext cx="4663440" cy="3164509"/>
          </a:xfrm>
        </p:spPr>
        <p:txBody>
          <a:bodyPr>
            <a:normAutofit lnSpcReduction="10000"/>
          </a:bodyPr>
          <a:lstStyle/>
          <a:p>
            <a:r>
              <a:rPr lang="en-US" dirty="0"/>
              <a:t>Category A: Traumatic event(s) or vicarious trauma</a:t>
            </a:r>
          </a:p>
          <a:p>
            <a:r>
              <a:rPr lang="en-US" dirty="0"/>
              <a:t>Category B: Intrusive symptoms</a:t>
            </a:r>
          </a:p>
          <a:p>
            <a:r>
              <a:rPr lang="en-US" dirty="0"/>
              <a:t>Category C: Avoidance of internal and external reminders</a:t>
            </a:r>
          </a:p>
          <a:p>
            <a:r>
              <a:rPr lang="en-US" dirty="0"/>
              <a:t>Category D: Negative cognitions and moods</a:t>
            </a:r>
          </a:p>
          <a:p>
            <a:r>
              <a:rPr lang="en-US" dirty="0"/>
              <a:t>Category E: Arousal and Reactivity</a:t>
            </a:r>
          </a:p>
        </p:txBody>
      </p:sp>
      <p:pic>
        <p:nvPicPr>
          <p:cNvPr id="1028" name="Picture 4" descr="See the source image">
            <a:extLst>
              <a:ext uri="{FF2B5EF4-FFF2-40B4-BE49-F238E27FC236}">
                <a16:creationId xmlns:a16="http://schemas.microsoft.com/office/drawing/2014/main" id="{E3788F62-C8E2-485A-BBFE-121E7DAA6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182" y="3985586"/>
            <a:ext cx="2513010" cy="201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328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C77B1E-4B40-A13F-CEA4-903034AF4695}"/>
              </a:ext>
            </a:extLst>
          </p:cNvPr>
          <p:cNvSpPr>
            <a:spLocks noGrp="1"/>
          </p:cNvSpPr>
          <p:nvPr>
            <p:ph type="title"/>
          </p:nvPr>
        </p:nvSpPr>
        <p:spPr/>
        <p:txBody>
          <a:bodyPr/>
          <a:lstStyle/>
          <a:p>
            <a:r>
              <a:rPr lang="en-US" dirty="0"/>
              <a:t>Criteria for C-PTSD</a:t>
            </a:r>
          </a:p>
        </p:txBody>
      </p:sp>
      <p:sp>
        <p:nvSpPr>
          <p:cNvPr id="8" name="Content Placeholder 7">
            <a:extLst>
              <a:ext uri="{FF2B5EF4-FFF2-40B4-BE49-F238E27FC236}">
                <a16:creationId xmlns:a16="http://schemas.microsoft.com/office/drawing/2014/main" id="{E2CD77E2-DB33-CA18-7235-27342303E84C}"/>
              </a:ext>
            </a:extLst>
          </p:cNvPr>
          <p:cNvSpPr>
            <a:spLocks noGrp="1"/>
          </p:cNvSpPr>
          <p:nvPr>
            <p:ph sz="half" idx="1"/>
          </p:nvPr>
        </p:nvSpPr>
        <p:spPr>
          <a:xfrm>
            <a:off x="1066800" y="1859622"/>
            <a:ext cx="4663440" cy="3992538"/>
          </a:xfrm>
        </p:spPr>
        <p:txBody>
          <a:bodyPr>
            <a:normAutofit lnSpcReduction="10000"/>
          </a:bodyPr>
          <a:lstStyle/>
          <a:p>
            <a:pPr>
              <a:lnSpc>
                <a:spcPct val="100000"/>
              </a:lnSpc>
            </a:pPr>
            <a:r>
              <a:rPr lang="en-US" dirty="0"/>
              <a:t>Established by WHO as a formal diagnosis in ICD-11 (2022)</a:t>
            </a:r>
          </a:p>
          <a:p>
            <a:pPr>
              <a:lnSpc>
                <a:spcPct val="100000"/>
              </a:lnSpc>
            </a:pPr>
            <a:r>
              <a:rPr lang="en-US" dirty="0"/>
              <a:t>Not yet approved by the DSM</a:t>
            </a:r>
          </a:p>
          <a:p>
            <a:endParaRPr lang="en-US" dirty="0"/>
          </a:p>
          <a:p>
            <a:pPr marL="0" indent="0">
              <a:buNone/>
            </a:pPr>
            <a:r>
              <a:rPr lang="en-US" dirty="0"/>
              <a:t>Criteria:</a:t>
            </a:r>
          </a:p>
          <a:p>
            <a:pPr marL="0" indent="0">
              <a:buNone/>
            </a:pPr>
            <a:r>
              <a:rPr lang="en-US" dirty="0"/>
              <a:t>1. Exposure to an event or series of events of an </a:t>
            </a:r>
            <a:r>
              <a:rPr lang="en-US" i="1" dirty="0">
                <a:solidFill>
                  <a:srgbClr val="00B0F0"/>
                </a:solidFill>
              </a:rPr>
              <a:t>extremely threatening or horrific </a:t>
            </a:r>
            <a:r>
              <a:rPr lang="en-US" dirty="0"/>
              <a:t>nature, most commonly </a:t>
            </a:r>
            <a:r>
              <a:rPr lang="en-US" i="1" dirty="0">
                <a:solidFill>
                  <a:srgbClr val="00B0F0"/>
                </a:solidFill>
              </a:rPr>
              <a:t>prolonged or repetitive</a:t>
            </a:r>
            <a:r>
              <a:rPr lang="en-US" i="1" dirty="0"/>
              <a:t> events</a:t>
            </a:r>
            <a:r>
              <a:rPr lang="en-US" dirty="0"/>
              <a:t> from which </a:t>
            </a:r>
            <a:r>
              <a:rPr lang="en-US" i="1" dirty="0">
                <a:solidFill>
                  <a:srgbClr val="00B0F0"/>
                </a:solidFill>
              </a:rPr>
              <a:t>escape is difficult or impossible</a:t>
            </a:r>
            <a:r>
              <a:rPr lang="en-US" dirty="0"/>
              <a:t>.</a:t>
            </a:r>
          </a:p>
          <a:p>
            <a:pPr marL="0" indent="0">
              <a:buNone/>
            </a:pPr>
            <a:r>
              <a:rPr lang="en-US" dirty="0"/>
              <a:t>2. Re-experiencing, as in PTSD, </a:t>
            </a:r>
            <a:r>
              <a:rPr lang="en-US" i="1" dirty="0">
                <a:solidFill>
                  <a:srgbClr val="00B0F0"/>
                </a:solidFill>
              </a:rPr>
              <a:t>w/o “prominent cognitive aspect”</a:t>
            </a:r>
          </a:p>
        </p:txBody>
      </p:sp>
      <p:sp>
        <p:nvSpPr>
          <p:cNvPr id="9" name="Content Placeholder 8">
            <a:extLst>
              <a:ext uri="{FF2B5EF4-FFF2-40B4-BE49-F238E27FC236}">
                <a16:creationId xmlns:a16="http://schemas.microsoft.com/office/drawing/2014/main" id="{4AB9D246-640E-5385-F9C8-3FE7DD2FA555}"/>
              </a:ext>
            </a:extLst>
          </p:cNvPr>
          <p:cNvSpPr>
            <a:spLocks noGrp="1"/>
          </p:cNvSpPr>
          <p:nvPr>
            <p:ph sz="half" idx="2"/>
          </p:nvPr>
        </p:nvSpPr>
        <p:spPr>
          <a:xfrm>
            <a:off x="6461760" y="1859622"/>
            <a:ext cx="4663440" cy="4465764"/>
          </a:xfrm>
        </p:spPr>
        <p:txBody>
          <a:bodyPr>
            <a:normAutofit lnSpcReduction="10000"/>
          </a:bodyPr>
          <a:lstStyle/>
          <a:p>
            <a:pPr marL="0" indent="0">
              <a:buNone/>
            </a:pPr>
            <a:r>
              <a:rPr lang="en-US" dirty="0"/>
              <a:t>3. Avoidance, as in PTSD</a:t>
            </a:r>
            <a:endParaRPr lang="en-US" i="1" dirty="0"/>
          </a:p>
          <a:p>
            <a:pPr marL="0" indent="0">
              <a:buNone/>
            </a:pPr>
            <a:r>
              <a:rPr lang="en-US" dirty="0"/>
              <a:t>4. Hypervigilance, as in PTSD, </a:t>
            </a:r>
            <a:r>
              <a:rPr lang="en-US" i="1" dirty="0">
                <a:solidFill>
                  <a:srgbClr val="00B0F0"/>
                </a:solidFill>
              </a:rPr>
              <a:t>may include a lack of reactivity </a:t>
            </a:r>
            <a:endParaRPr lang="en-US" dirty="0">
              <a:solidFill>
                <a:srgbClr val="00B0F0"/>
              </a:solidFill>
            </a:endParaRPr>
          </a:p>
          <a:p>
            <a:pPr marL="0" indent="0">
              <a:buNone/>
            </a:pPr>
            <a:r>
              <a:rPr lang="en-US" dirty="0"/>
              <a:t>5. </a:t>
            </a:r>
            <a:r>
              <a:rPr lang="en-US" i="1" dirty="0">
                <a:solidFill>
                  <a:srgbClr val="00B0F0"/>
                </a:solidFill>
              </a:rPr>
              <a:t>Persistent</a:t>
            </a:r>
            <a:r>
              <a:rPr lang="en-US" dirty="0"/>
              <a:t> difficulties in relationships (avoidance, disinterest, disruption), unlike PTSD</a:t>
            </a:r>
          </a:p>
          <a:p>
            <a:pPr marL="0" indent="0">
              <a:buNone/>
            </a:pPr>
            <a:r>
              <a:rPr lang="en-US" dirty="0"/>
              <a:t>6. </a:t>
            </a:r>
            <a:r>
              <a:rPr lang="en-US" i="1" dirty="0">
                <a:solidFill>
                  <a:srgbClr val="00B0F0"/>
                </a:solidFill>
              </a:rPr>
              <a:t>Persistent</a:t>
            </a:r>
            <a:r>
              <a:rPr lang="en-US" dirty="0"/>
              <a:t> beliefs about oneself as diminished, defeated or worthless, unlike PTSD</a:t>
            </a:r>
          </a:p>
          <a:p>
            <a:pPr marL="0" indent="0">
              <a:buNone/>
            </a:pPr>
            <a:r>
              <a:rPr lang="en-US" dirty="0"/>
              <a:t>7. </a:t>
            </a:r>
            <a:r>
              <a:rPr lang="en-US" i="1" dirty="0">
                <a:solidFill>
                  <a:srgbClr val="00B0F0"/>
                </a:solidFill>
              </a:rPr>
              <a:t>Severe and pervasive </a:t>
            </a:r>
            <a:r>
              <a:rPr lang="en-US" dirty="0"/>
              <a:t>affect dysregulation, unlike PTSD (recklessness, dissociation, anhedonia)</a:t>
            </a:r>
          </a:p>
          <a:p>
            <a:pPr marL="0" indent="0">
              <a:buNone/>
            </a:pPr>
            <a:endParaRPr lang="en-US" dirty="0"/>
          </a:p>
        </p:txBody>
      </p:sp>
    </p:spTree>
    <p:extLst>
      <p:ext uri="{BB962C8B-B14F-4D97-AF65-F5344CB8AC3E}">
        <p14:creationId xmlns:p14="http://schemas.microsoft.com/office/powerpoint/2010/main" val="38303586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75FBC4-9D33-46BE-911D-419763BA9AF9}">
  <ds:schemaRefs>
    <ds:schemaRef ds:uri="http://schemas.openxmlformats.org/package/2006/metadata/core-properties"/>
    <ds:schemaRef ds:uri="71af3243-3dd4-4a8d-8c0d-dd76da1f02a5"/>
    <ds:schemaRef ds:uri="http://schemas.microsoft.com/office/2006/documentManagement/types"/>
    <ds:schemaRef ds:uri="http://purl.org/dc/dcmitype/"/>
    <ds:schemaRef ds:uri="http://schemas.microsoft.com/office/2006/metadata/properties"/>
    <ds:schemaRef ds:uri="16c05727-aa75-4e4a-9b5f-8a80a1165891"/>
    <ds:schemaRef ds:uri="http://schemas.microsoft.com/office/infopath/2007/PartnerControls"/>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4F055B-D391-44D3-A87A-BCD07BD5A3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{54A6ACC9-DDAF-4B4D-B3EA-4BC82AE5467A}tf56219246_win32</Template>
  <TotalTime>10927</TotalTime>
  <Words>1924</Words>
  <Application>Microsoft Office PowerPoint</Application>
  <PresentationFormat>Widescreen</PresentationFormat>
  <Paragraphs>302</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Avenir Next LT Pro</vt:lpstr>
      <vt:lpstr>Avenir Next LT Pro Light</vt:lpstr>
      <vt:lpstr>Garamond</vt:lpstr>
      <vt:lpstr>MentiText</vt:lpstr>
      <vt:lpstr>Roboto</vt:lpstr>
      <vt:lpstr>Times New Roman</vt:lpstr>
      <vt:lpstr>SavonVTI</vt:lpstr>
      <vt:lpstr>“Complex” PTSD Understanding and Working With </vt:lpstr>
      <vt:lpstr>Welcome</vt:lpstr>
      <vt:lpstr>What we will cover today:</vt:lpstr>
      <vt:lpstr>DISCLOSURE</vt:lpstr>
      <vt:lpstr>Let’s Get ACE’d (Go to www.menti.com)   2193 3241</vt:lpstr>
      <vt:lpstr>ACE continued</vt:lpstr>
      <vt:lpstr>PowerPoint Presentation</vt:lpstr>
      <vt:lpstr>So, what makes a diagnosis of  Post Traumatic Stress Disorder?</vt:lpstr>
      <vt:lpstr>Criteria for C-PTSD</vt:lpstr>
      <vt:lpstr>Window of Tolerance</vt:lpstr>
      <vt:lpstr>This is your brain on trauma</vt:lpstr>
      <vt:lpstr>This is your brain on C-PTSD</vt:lpstr>
      <vt:lpstr>Life Impact</vt:lpstr>
      <vt:lpstr>Simplified Differences Between PTSD vs CPTSD </vt:lpstr>
      <vt:lpstr>Now you see it…</vt:lpstr>
      <vt:lpstr>Adaptation Responses</vt:lpstr>
      <vt:lpstr>FLIGHT- what you see</vt:lpstr>
      <vt:lpstr>FLIGHT- what you don’t see</vt:lpstr>
      <vt:lpstr>FIGHT- what you see</vt:lpstr>
      <vt:lpstr>PowerPoint Presentation</vt:lpstr>
      <vt:lpstr>FREEZE- what you see</vt:lpstr>
      <vt:lpstr>PowerPoint Presentation</vt:lpstr>
      <vt:lpstr>FAWN- what you see</vt:lpstr>
      <vt:lpstr>PowerPoint Presentation</vt:lpstr>
      <vt:lpstr>    Questions?</vt:lpstr>
      <vt:lpstr>So, where do you start?</vt:lpstr>
      <vt:lpstr>Resiliency</vt:lpstr>
      <vt:lpstr>Treatment Recommendations:</vt:lpstr>
      <vt:lpstr>Treatment Recommendations: </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Mackenzie Deffenbaugh</dc:creator>
  <cp:lastModifiedBy>Mackenzie Deffenbaugh</cp:lastModifiedBy>
  <cp:revision>354</cp:revision>
  <cp:lastPrinted>2023-01-12T14:41:53Z</cp:lastPrinted>
  <dcterms:created xsi:type="dcterms:W3CDTF">2021-05-28T19:15:41Z</dcterms:created>
  <dcterms:modified xsi:type="dcterms:W3CDTF">2024-04-24T18:24:01Z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