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44"/>
  </p:notesMasterIdLst>
  <p:sldIdLst>
    <p:sldId id="256" r:id="rId2"/>
    <p:sldId id="260" r:id="rId3"/>
    <p:sldId id="258" r:id="rId4"/>
    <p:sldId id="259" r:id="rId5"/>
    <p:sldId id="261" r:id="rId6"/>
    <p:sldId id="262" r:id="rId7"/>
    <p:sldId id="263" r:id="rId8"/>
    <p:sldId id="280" r:id="rId9"/>
    <p:sldId id="269" r:id="rId10"/>
    <p:sldId id="270" r:id="rId11"/>
    <p:sldId id="271" r:id="rId12"/>
    <p:sldId id="272" r:id="rId13"/>
    <p:sldId id="265" r:id="rId14"/>
    <p:sldId id="273" r:id="rId15"/>
    <p:sldId id="274" r:id="rId16"/>
    <p:sldId id="267" r:id="rId17"/>
    <p:sldId id="275" r:id="rId18"/>
    <p:sldId id="268" r:id="rId19"/>
    <p:sldId id="276" r:id="rId20"/>
    <p:sldId id="277" r:id="rId21"/>
    <p:sldId id="278" r:id="rId22"/>
    <p:sldId id="279" r:id="rId23"/>
    <p:sldId id="282" r:id="rId24"/>
    <p:sldId id="281" r:id="rId25"/>
    <p:sldId id="283" r:id="rId26"/>
    <p:sldId id="284" r:id="rId27"/>
    <p:sldId id="285" r:id="rId28"/>
    <p:sldId id="286" r:id="rId29"/>
    <p:sldId id="287" r:id="rId30"/>
    <p:sldId id="288" r:id="rId31"/>
    <p:sldId id="290" r:id="rId32"/>
    <p:sldId id="291" r:id="rId33"/>
    <p:sldId id="292" r:id="rId34"/>
    <p:sldId id="299" r:id="rId35"/>
    <p:sldId id="293" r:id="rId36"/>
    <p:sldId id="294" r:id="rId37"/>
    <p:sldId id="296" r:id="rId38"/>
    <p:sldId id="297" r:id="rId39"/>
    <p:sldId id="289" r:id="rId40"/>
    <p:sldId id="303" r:id="rId41"/>
    <p:sldId id="302" r:id="rId42"/>
    <p:sldId id="304"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4" d="100"/>
          <a:sy n="74" d="100"/>
        </p:scale>
        <p:origin x="37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14601E-2EFB-4F83-9097-4B38626932A9}" type="datetimeFigureOut">
              <a:rPr lang="en-US" smtClean="0"/>
              <a:t>4/24/2024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F527DB-40AF-47E4-8300-DF5C91D5607F}" type="slidenum">
              <a:rPr lang="en-US" smtClean="0"/>
              <a:t>‹#›</a:t>
            </a:fld>
            <a:endParaRPr lang="en-US"/>
          </a:p>
        </p:txBody>
      </p:sp>
    </p:spTree>
    <p:extLst>
      <p:ext uri="{BB962C8B-B14F-4D97-AF65-F5344CB8AC3E}">
        <p14:creationId xmlns:p14="http://schemas.microsoft.com/office/powerpoint/2010/main" val="2880152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Miami began in 1989. Janet Reno as US AG from1993 to 2001.  . Lafayette, LA 1999/2000. </a:t>
            </a:r>
          </a:p>
        </p:txBody>
      </p:sp>
      <p:sp>
        <p:nvSpPr>
          <p:cNvPr id="4" name="Slide Number Placeholder 3"/>
          <p:cNvSpPr>
            <a:spLocks noGrp="1"/>
          </p:cNvSpPr>
          <p:nvPr>
            <p:ph type="sldNum" sz="quarter" idx="5"/>
          </p:nvPr>
        </p:nvSpPr>
        <p:spPr/>
        <p:txBody>
          <a:bodyPr/>
          <a:lstStyle/>
          <a:p>
            <a:fld id="{53F527DB-40AF-47E4-8300-DF5C91D5607F}" type="slidenum">
              <a:rPr lang="en-US" smtClean="0"/>
              <a:t>2</a:t>
            </a:fld>
            <a:endParaRPr lang="en-US"/>
          </a:p>
        </p:txBody>
      </p:sp>
    </p:spTree>
    <p:extLst>
      <p:ext uri="{BB962C8B-B14F-4D97-AF65-F5344CB8AC3E}">
        <p14:creationId xmlns:p14="http://schemas.microsoft.com/office/powerpoint/2010/main" val="7257781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a number of secular on-line recovery programs available., so courts should always have a secular option available. BPS p. 134 Evidence shows that they are as effective as in person mtgs.</a:t>
            </a:r>
          </a:p>
        </p:txBody>
      </p:sp>
      <p:sp>
        <p:nvSpPr>
          <p:cNvPr id="4" name="Slide Number Placeholder 3"/>
          <p:cNvSpPr>
            <a:spLocks noGrp="1"/>
          </p:cNvSpPr>
          <p:nvPr>
            <p:ph type="sldNum" sz="quarter" idx="5"/>
          </p:nvPr>
        </p:nvSpPr>
        <p:spPr/>
        <p:txBody>
          <a:bodyPr/>
          <a:lstStyle/>
          <a:p>
            <a:fld id="{53F527DB-40AF-47E4-8300-DF5C91D5607F}" type="slidenum">
              <a:rPr lang="en-US" smtClean="0"/>
              <a:t>25</a:t>
            </a:fld>
            <a:endParaRPr lang="en-US"/>
          </a:p>
        </p:txBody>
      </p:sp>
    </p:spTree>
    <p:extLst>
      <p:ext uri="{BB962C8B-B14F-4D97-AF65-F5344CB8AC3E}">
        <p14:creationId xmlns:p14="http://schemas.microsoft.com/office/powerpoint/2010/main" val="2488289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Evolving area as statutes change. Analysis is complicated </a:t>
            </a:r>
            <a:r>
              <a:rPr lang="en-US" dirty="0" err="1"/>
              <a:t>bec</a:t>
            </a:r>
            <a:r>
              <a:rPr lang="en-US" dirty="0"/>
              <a:t>. Marijuana is illegal acc. To federal law.</a:t>
            </a:r>
          </a:p>
        </p:txBody>
      </p:sp>
      <p:sp>
        <p:nvSpPr>
          <p:cNvPr id="4" name="Slide Number Placeholder 3"/>
          <p:cNvSpPr>
            <a:spLocks noGrp="1"/>
          </p:cNvSpPr>
          <p:nvPr>
            <p:ph type="sldNum" sz="quarter" idx="5"/>
          </p:nvPr>
        </p:nvSpPr>
        <p:spPr/>
        <p:txBody>
          <a:bodyPr/>
          <a:lstStyle/>
          <a:p>
            <a:fld id="{53F527DB-40AF-47E4-8300-DF5C91D5607F}" type="slidenum">
              <a:rPr lang="en-US" smtClean="0"/>
              <a:t>26</a:t>
            </a:fld>
            <a:endParaRPr lang="en-US"/>
          </a:p>
        </p:txBody>
      </p:sp>
    </p:spTree>
    <p:extLst>
      <p:ext uri="{BB962C8B-B14F-4D97-AF65-F5344CB8AC3E}">
        <p14:creationId xmlns:p14="http://schemas.microsoft.com/office/powerpoint/2010/main" val="6039303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one example. People v. Leal, Cal. App Ct. okayed ban where D had MM card but was convicted of selling marijuana. Found that D was using card as a shield to illegally sell marijuana. 149 Cal. </a:t>
            </a:r>
            <a:r>
              <a:rPr lang="en-US" dirty="0" err="1"/>
              <a:t>Rptr</a:t>
            </a:r>
            <a:r>
              <a:rPr lang="en-US" dirty="0"/>
              <a:t>. 3d 9,18 (Cal. Ct. App. 2012)</a:t>
            </a:r>
          </a:p>
        </p:txBody>
      </p:sp>
      <p:sp>
        <p:nvSpPr>
          <p:cNvPr id="4" name="Slide Number Placeholder 3"/>
          <p:cNvSpPr>
            <a:spLocks noGrp="1"/>
          </p:cNvSpPr>
          <p:nvPr>
            <p:ph type="sldNum" sz="quarter" idx="5"/>
          </p:nvPr>
        </p:nvSpPr>
        <p:spPr/>
        <p:txBody>
          <a:bodyPr/>
          <a:lstStyle/>
          <a:p>
            <a:fld id="{53F527DB-40AF-47E4-8300-DF5C91D5607F}" type="slidenum">
              <a:rPr lang="en-US" smtClean="0"/>
              <a:t>28</a:t>
            </a:fld>
            <a:endParaRPr lang="en-US"/>
          </a:p>
        </p:txBody>
      </p:sp>
    </p:spTree>
    <p:extLst>
      <p:ext uri="{BB962C8B-B14F-4D97-AF65-F5344CB8AC3E}">
        <p14:creationId xmlns:p14="http://schemas.microsoft.com/office/powerpoint/2010/main" val="445327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F527DB-40AF-47E4-8300-DF5C91D5607F}" type="slidenum">
              <a:rPr lang="en-US" smtClean="0"/>
              <a:t>33</a:t>
            </a:fld>
            <a:endParaRPr lang="en-US"/>
          </a:p>
        </p:txBody>
      </p:sp>
    </p:spTree>
    <p:extLst>
      <p:ext uri="{BB962C8B-B14F-4D97-AF65-F5344CB8AC3E}">
        <p14:creationId xmlns:p14="http://schemas.microsoft.com/office/powerpoint/2010/main" val="30777769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Pre-plea chapter</a:t>
            </a:r>
          </a:p>
        </p:txBody>
      </p:sp>
      <p:sp>
        <p:nvSpPr>
          <p:cNvPr id="4" name="Slide Number Placeholder 3"/>
          <p:cNvSpPr>
            <a:spLocks noGrp="1"/>
          </p:cNvSpPr>
          <p:nvPr>
            <p:ph type="sldNum" sz="quarter" idx="5"/>
          </p:nvPr>
        </p:nvSpPr>
        <p:spPr/>
        <p:txBody>
          <a:bodyPr/>
          <a:lstStyle/>
          <a:p>
            <a:fld id="{53F527DB-40AF-47E4-8300-DF5C91D5607F}" type="slidenum">
              <a:rPr lang="en-US" smtClean="0"/>
              <a:t>39</a:t>
            </a:fld>
            <a:endParaRPr lang="en-US"/>
          </a:p>
        </p:txBody>
      </p:sp>
    </p:spTree>
    <p:extLst>
      <p:ext uri="{BB962C8B-B14F-4D97-AF65-F5344CB8AC3E}">
        <p14:creationId xmlns:p14="http://schemas.microsoft.com/office/powerpoint/2010/main" val="700330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Legal issues from D/P lens. 1. what I have seen 2. traditional criticism 3. danger that relaxed nature of </a:t>
            </a:r>
            <a:r>
              <a:rPr lang="en-US" dirty="0" err="1"/>
              <a:t>tx</a:t>
            </a:r>
            <a:r>
              <a:rPr lang="en-US" dirty="0"/>
              <a:t> </a:t>
            </a:r>
            <a:r>
              <a:rPr lang="en-US" dirty="0" err="1"/>
              <a:t>cts</a:t>
            </a:r>
            <a:r>
              <a:rPr lang="en-US" dirty="0"/>
              <a:t>. Will lead to relaxed compliance w/legal standards  Participants are criminal defendants or probationers. State constitution may be broader.  What law permits and what </a:t>
            </a:r>
            <a:r>
              <a:rPr lang="en-US" dirty="0" err="1"/>
              <a:t>tx</a:t>
            </a:r>
            <a:r>
              <a:rPr lang="en-US" dirty="0"/>
              <a:t> </a:t>
            </a:r>
            <a:r>
              <a:rPr lang="en-US" dirty="0" err="1"/>
              <a:t>cts</a:t>
            </a:r>
            <a:r>
              <a:rPr lang="en-US" dirty="0"/>
              <a:t> should do may be different</a:t>
            </a:r>
          </a:p>
        </p:txBody>
      </p:sp>
      <p:sp>
        <p:nvSpPr>
          <p:cNvPr id="4" name="Slide Number Placeholder 3"/>
          <p:cNvSpPr>
            <a:spLocks noGrp="1"/>
          </p:cNvSpPr>
          <p:nvPr>
            <p:ph type="sldNum" sz="quarter" idx="5"/>
          </p:nvPr>
        </p:nvSpPr>
        <p:spPr/>
        <p:txBody>
          <a:bodyPr/>
          <a:lstStyle/>
          <a:p>
            <a:fld id="{53F527DB-40AF-47E4-8300-DF5C91D5607F}" type="slidenum">
              <a:rPr lang="en-US" smtClean="0"/>
              <a:t>3</a:t>
            </a:fld>
            <a:endParaRPr lang="en-US"/>
          </a:p>
        </p:txBody>
      </p:sp>
    </p:spTree>
    <p:extLst>
      <p:ext uri="{BB962C8B-B14F-4D97-AF65-F5344CB8AC3E}">
        <p14:creationId xmlns:p14="http://schemas.microsoft.com/office/powerpoint/2010/main" val="933624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Generally accepted. Some states differ. Premise is that D/P compliance is best practice</a:t>
            </a:r>
          </a:p>
        </p:txBody>
      </p:sp>
      <p:sp>
        <p:nvSpPr>
          <p:cNvPr id="4" name="Slide Number Placeholder 3"/>
          <p:cNvSpPr>
            <a:spLocks noGrp="1"/>
          </p:cNvSpPr>
          <p:nvPr>
            <p:ph type="sldNum" sz="quarter" idx="5"/>
          </p:nvPr>
        </p:nvSpPr>
        <p:spPr/>
        <p:txBody>
          <a:bodyPr/>
          <a:lstStyle/>
          <a:p>
            <a:fld id="{53F527DB-40AF-47E4-8300-DF5C91D5607F}" type="slidenum">
              <a:rPr lang="en-US" smtClean="0"/>
              <a:t>4</a:t>
            </a:fld>
            <a:endParaRPr lang="en-US"/>
          </a:p>
        </p:txBody>
      </p:sp>
    </p:spTree>
    <p:extLst>
      <p:ext uri="{BB962C8B-B14F-4D97-AF65-F5344CB8AC3E}">
        <p14:creationId xmlns:p14="http://schemas.microsoft.com/office/powerpoint/2010/main" val="4060249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Pre-plea beyond scope of this presentation. Data from 2012:  27% of adult </a:t>
            </a:r>
            <a:r>
              <a:rPr lang="en-US" dirty="0" err="1"/>
              <a:t>tx</a:t>
            </a:r>
            <a:r>
              <a:rPr lang="en-US" dirty="0"/>
              <a:t> </a:t>
            </a:r>
            <a:r>
              <a:rPr lang="en-US" dirty="0" err="1"/>
              <a:t>cts</a:t>
            </a:r>
            <a:r>
              <a:rPr lang="en-US" dirty="0"/>
              <a:t> . Accept pre-plea.</a:t>
            </a:r>
          </a:p>
        </p:txBody>
      </p:sp>
      <p:sp>
        <p:nvSpPr>
          <p:cNvPr id="4" name="Slide Number Placeholder 3"/>
          <p:cNvSpPr>
            <a:spLocks noGrp="1"/>
          </p:cNvSpPr>
          <p:nvPr>
            <p:ph type="sldNum" sz="quarter" idx="5"/>
          </p:nvPr>
        </p:nvSpPr>
        <p:spPr/>
        <p:txBody>
          <a:bodyPr/>
          <a:lstStyle/>
          <a:p>
            <a:fld id="{53F527DB-40AF-47E4-8300-DF5C91D5607F}" type="slidenum">
              <a:rPr lang="en-US" smtClean="0"/>
              <a:t>6</a:t>
            </a:fld>
            <a:endParaRPr lang="en-US"/>
          </a:p>
        </p:txBody>
      </p:sp>
    </p:spTree>
    <p:extLst>
      <p:ext uri="{BB962C8B-B14F-4D97-AF65-F5344CB8AC3E}">
        <p14:creationId xmlns:p14="http://schemas.microsoft.com/office/powerpoint/2010/main" val="4262978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 should have a complete understanding of the </a:t>
            </a:r>
            <a:r>
              <a:rPr lang="en-US" dirty="0" err="1"/>
              <a:t>reqs</a:t>
            </a:r>
            <a:r>
              <a:rPr lang="en-US" dirty="0"/>
              <a:t>. And what the Court expects. Observation requirement is a good tool.</a:t>
            </a:r>
          </a:p>
        </p:txBody>
      </p:sp>
      <p:sp>
        <p:nvSpPr>
          <p:cNvPr id="4" name="Slide Number Placeholder 3"/>
          <p:cNvSpPr>
            <a:spLocks noGrp="1"/>
          </p:cNvSpPr>
          <p:nvPr>
            <p:ph type="sldNum" sz="quarter" idx="5"/>
          </p:nvPr>
        </p:nvSpPr>
        <p:spPr/>
        <p:txBody>
          <a:bodyPr/>
          <a:lstStyle/>
          <a:p>
            <a:fld id="{53F527DB-40AF-47E4-8300-DF5C91D5607F}" type="slidenum">
              <a:rPr lang="en-US" smtClean="0"/>
              <a:t>7</a:t>
            </a:fld>
            <a:endParaRPr lang="en-US"/>
          </a:p>
        </p:txBody>
      </p:sp>
    </p:spTree>
    <p:extLst>
      <p:ext uri="{BB962C8B-B14F-4D97-AF65-F5344CB8AC3E}">
        <p14:creationId xmlns:p14="http://schemas.microsoft.com/office/powerpoint/2010/main" val="208621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F527DB-40AF-47E4-8300-DF5C91D5607F}" type="slidenum">
              <a:rPr lang="en-US" smtClean="0"/>
              <a:t>8</a:t>
            </a:fld>
            <a:endParaRPr lang="en-US"/>
          </a:p>
        </p:txBody>
      </p:sp>
    </p:spTree>
    <p:extLst>
      <p:ext uri="{BB962C8B-B14F-4D97-AF65-F5344CB8AC3E}">
        <p14:creationId xmlns:p14="http://schemas.microsoft.com/office/powerpoint/2010/main" val="369510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Home confinement v. writing an essay</a:t>
            </a:r>
          </a:p>
        </p:txBody>
      </p:sp>
      <p:sp>
        <p:nvSpPr>
          <p:cNvPr id="4" name="Slide Number Placeholder 3"/>
          <p:cNvSpPr>
            <a:spLocks noGrp="1"/>
          </p:cNvSpPr>
          <p:nvPr>
            <p:ph type="sldNum" sz="quarter" idx="5"/>
          </p:nvPr>
        </p:nvSpPr>
        <p:spPr/>
        <p:txBody>
          <a:bodyPr/>
          <a:lstStyle/>
          <a:p>
            <a:fld id="{53F527DB-40AF-47E4-8300-DF5C91D5607F}" type="slidenum">
              <a:rPr lang="en-US" smtClean="0"/>
              <a:t>15</a:t>
            </a:fld>
            <a:endParaRPr lang="en-US"/>
          </a:p>
        </p:txBody>
      </p:sp>
    </p:spTree>
    <p:extLst>
      <p:ext uri="{BB962C8B-B14F-4D97-AF65-F5344CB8AC3E}">
        <p14:creationId xmlns:p14="http://schemas.microsoft.com/office/powerpoint/2010/main" val="35760438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F527DB-40AF-47E4-8300-DF5C91D5607F}" type="slidenum">
              <a:rPr lang="en-US" smtClean="0"/>
              <a:t>17</a:t>
            </a:fld>
            <a:endParaRPr lang="en-US"/>
          </a:p>
        </p:txBody>
      </p:sp>
    </p:spTree>
    <p:extLst>
      <p:ext uri="{BB962C8B-B14F-4D97-AF65-F5344CB8AC3E}">
        <p14:creationId xmlns:p14="http://schemas.microsoft.com/office/powerpoint/2010/main" val="29470439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P doesn’t abuse alcohol, as </a:t>
            </a:r>
            <a:r>
              <a:rPr lang="en-US" dirty="0" err="1"/>
              <a:t>tx</a:t>
            </a:r>
            <a:r>
              <a:rPr lang="en-US" dirty="0"/>
              <a:t> </a:t>
            </a:r>
            <a:r>
              <a:rPr lang="en-US" dirty="0" err="1"/>
              <a:t>cts</a:t>
            </a:r>
            <a:r>
              <a:rPr lang="en-US" dirty="0"/>
              <a:t> move to individualized </a:t>
            </a:r>
            <a:r>
              <a:rPr lang="en-US" dirty="0" err="1"/>
              <a:t>tx</a:t>
            </a:r>
            <a:r>
              <a:rPr lang="en-US" dirty="0"/>
              <a:t> plans, condition may be removed.</a:t>
            </a:r>
          </a:p>
        </p:txBody>
      </p:sp>
      <p:sp>
        <p:nvSpPr>
          <p:cNvPr id="4" name="Slide Number Placeholder 3"/>
          <p:cNvSpPr>
            <a:spLocks noGrp="1"/>
          </p:cNvSpPr>
          <p:nvPr>
            <p:ph type="sldNum" sz="quarter" idx="5"/>
          </p:nvPr>
        </p:nvSpPr>
        <p:spPr/>
        <p:txBody>
          <a:bodyPr/>
          <a:lstStyle/>
          <a:p>
            <a:fld id="{53F527DB-40AF-47E4-8300-DF5C91D5607F}" type="slidenum">
              <a:rPr lang="en-US" smtClean="0"/>
              <a:t>24</a:t>
            </a:fld>
            <a:endParaRPr lang="en-US"/>
          </a:p>
        </p:txBody>
      </p:sp>
    </p:spTree>
    <p:extLst>
      <p:ext uri="{BB962C8B-B14F-4D97-AF65-F5344CB8AC3E}">
        <p14:creationId xmlns:p14="http://schemas.microsoft.com/office/powerpoint/2010/main" val="63408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6463175F-8C17-4BD8-B1E9-E09970B49AEB}" type="datetimeFigureOut">
              <a:rPr lang="en-US" smtClean="0"/>
              <a:t>4/24/2024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E0779-7176-46CA-87DE-863053B2D1B9}" type="slidenum">
              <a:rPr lang="en-US" smtClean="0"/>
              <a:t>‹#›</a:t>
            </a:fld>
            <a:endParaRPr lang="en-US"/>
          </a:p>
        </p:txBody>
      </p:sp>
    </p:spTree>
    <p:extLst>
      <p:ext uri="{BB962C8B-B14F-4D97-AF65-F5344CB8AC3E}">
        <p14:creationId xmlns:p14="http://schemas.microsoft.com/office/powerpoint/2010/main" val="210456757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63175F-8C17-4BD8-B1E9-E09970B49AEB}" type="datetimeFigureOut">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E0779-7176-46CA-87DE-863053B2D1B9}" type="slidenum">
              <a:rPr lang="en-US" smtClean="0"/>
              <a:t>‹#›</a:t>
            </a:fld>
            <a:endParaRPr lang="en-US"/>
          </a:p>
        </p:txBody>
      </p:sp>
    </p:spTree>
    <p:extLst>
      <p:ext uri="{BB962C8B-B14F-4D97-AF65-F5344CB8AC3E}">
        <p14:creationId xmlns:p14="http://schemas.microsoft.com/office/powerpoint/2010/main" val="1647372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63175F-8C17-4BD8-B1E9-E09970B49AEB}" type="datetimeFigureOut">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E0779-7176-46CA-87DE-863053B2D1B9}" type="slidenum">
              <a:rPr lang="en-US" smtClean="0"/>
              <a:t>‹#›</a:t>
            </a:fld>
            <a:endParaRPr lang="en-US"/>
          </a:p>
        </p:txBody>
      </p:sp>
    </p:spTree>
    <p:extLst>
      <p:ext uri="{BB962C8B-B14F-4D97-AF65-F5344CB8AC3E}">
        <p14:creationId xmlns:p14="http://schemas.microsoft.com/office/powerpoint/2010/main" val="513809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63175F-8C17-4BD8-B1E9-E09970B49AEB}" type="datetimeFigureOut">
              <a:rPr lang="en-US" smtClean="0"/>
              <a:t>4/24/2024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E0779-7176-46CA-87DE-863053B2D1B9}" type="slidenum">
              <a:rPr lang="en-US" smtClean="0"/>
              <a:t>‹#›</a:t>
            </a:fld>
            <a:endParaRPr lang="en-US"/>
          </a:p>
        </p:txBody>
      </p:sp>
    </p:spTree>
    <p:extLst>
      <p:ext uri="{BB962C8B-B14F-4D97-AF65-F5344CB8AC3E}">
        <p14:creationId xmlns:p14="http://schemas.microsoft.com/office/powerpoint/2010/main" val="3287908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6463175F-8C17-4BD8-B1E9-E09970B49AEB}" type="datetimeFigureOut">
              <a:rPr lang="en-US" smtClean="0"/>
              <a:t>4/24/2024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E0779-7176-46CA-87DE-863053B2D1B9}" type="slidenum">
              <a:rPr lang="en-US" smtClean="0"/>
              <a:t>‹#›</a:t>
            </a:fld>
            <a:endParaRPr lang="en-US"/>
          </a:p>
        </p:txBody>
      </p:sp>
    </p:spTree>
    <p:extLst>
      <p:ext uri="{BB962C8B-B14F-4D97-AF65-F5344CB8AC3E}">
        <p14:creationId xmlns:p14="http://schemas.microsoft.com/office/powerpoint/2010/main" val="114245462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6463175F-8C17-4BD8-B1E9-E09970B49AEB}" type="datetimeFigureOut">
              <a:rPr lang="en-US" smtClean="0"/>
              <a:t>4/24/2024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965E0779-7176-46CA-87DE-863053B2D1B9}" type="slidenum">
              <a:rPr lang="en-US" smtClean="0"/>
              <a:t>‹#›</a:t>
            </a:fld>
            <a:endParaRPr lang="en-US"/>
          </a:p>
        </p:txBody>
      </p:sp>
    </p:spTree>
    <p:extLst>
      <p:ext uri="{BB962C8B-B14F-4D97-AF65-F5344CB8AC3E}">
        <p14:creationId xmlns:p14="http://schemas.microsoft.com/office/powerpoint/2010/main" val="2124451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6463175F-8C17-4BD8-B1E9-E09970B49AEB}" type="datetimeFigureOut">
              <a:rPr lang="en-US" smtClean="0"/>
              <a:t>4/24/2024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E0779-7176-46CA-87DE-863053B2D1B9}"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513255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63175F-8C17-4BD8-B1E9-E09970B49AEB}" type="datetimeFigureOut">
              <a:rPr lang="en-US" smtClean="0"/>
              <a:t>4/24/2024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E0779-7176-46CA-87DE-863053B2D1B9}" type="slidenum">
              <a:rPr lang="en-US" smtClean="0"/>
              <a:t>‹#›</a:t>
            </a:fld>
            <a:endParaRPr lang="en-US"/>
          </a:p>
        </p:txBody>
      </p:sp>
    </p:spTree>
    <p:extLst>
      <p:ext uri="{BB962C8B-B14F-4D97-AF65-F5344CB8AC3E}">
        <p14:creationId xmlns:p14="http://schemas.microsoft.com/office/powerpoint/2010/main" val="3017593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63175F-8C17-4BD8-B1E9-E09970B49AEB}" type="datetimeFigureOut">
              <a:rPr lang="en-US" smtClean="0"/>
              <a:t>4/24/2024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E0779-7176-46CA-87DE-863053B2D1B9}" type="slidenum">
              <a:rPr lang="en-US" smtClean="0"/>
              <a:t>‹#›</a:t>
            </a:fld>
            <a:endParaRPr lang="en-US"/>
          </a:p>
        </p:txBody>
      </p:sp>
    </p:spTree>
    <p:extLst>
      <p:ext uri="{BB962C8B-B14F-4D97-AF65-F5344CB8AC3E}">
        <p14:creationId xmlns:p14="http://schemas.microsoft.com/office/powerpoint/2010/main" val="371515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6463175F-8C17-4BD8-B1E9-E09970B49AEB}" type="datetimeFigureOut">
              <a:rPr lang="en-US" smtClean="0"/>
              <a:t>4/24/2024</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965E0779-7176-46CA-87DE-863053B2D1B9}" type="slidenum">
              <a:rPr lang="en-US" smtClean="0"/>
              <a:t>‹#›</a:t>
            </a:fld>
            <a:endParaRPr lang="en-US"/>
          </a:p>
        </p:txBody>
      </p:sp>
    </p:spTree>
    <p:extLst>
      <p:ext uri="{BB962C8B-B14F-4D97-AF65-F5344CB8AC3E}">
        <p14:creationId xmlns:p14="http://schemas.microsoft.com/office/powerpoint/2010/main" val="213659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6463175F-8C17-4BD8-B1E9-E09970B49AEB}" type="datetimeFigureOut">
              <a:rPr lang="en-US" smtClean="0"/>
              <a:t>4/24/2024</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965E0779-7176-46CA-87DE-863053B2D1B9}" type="slidenum">
              <a:rPr lang="en-US" smtClean="0"/>
              <a:t>‹#›</a:t>
            </a:fld>
            <a:endParaRPr lang="en-US"/>
          </a:p>
        </p:txBody>
      </p:sp>
    </p:spTree>
    <p:extLst>
      <p:ext uri="{BB962C8B-B14F-4D97-AF65-F5344CB8AC3E}">
        <p14:creationId xmlns:p14="http://schemas.microsoft.com/office/powerpoint/2010/main" val="3642836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6463175F-8C17-4BD8-B1E9-E09970B49AEB}" type="datetimeFigureOut">
              <a:rPr lang="en-US" smtClean="0"/>
              <a:t>4/24/2024</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65E0779-7176-46CA-87DE-863053B2D1B9}" type="slidenum">
              <a:rPr lang="en-US" smtClean="0"/>
              <a:t>‹#›</a:t>
            </a:fld>
            <a:endParaRPr lang="en-US"/>
          </a:p>
        </p:txBody>
      </p:sp>
    </p:spTree>
    <p:extLst>
      <p:ext uri="{BB962C8B-B14F-4D97-AF65-F5344CB8AC3E}">
        <p14:creationId xmlns:p14="http://schemas.microsoft.com/office/powerpoint/2010/main" val="181114377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2.bin"/><Relationship Id="rId1" Type="http://schemas.openxmlformats.org/officeDocument/2006/relationships/slideLayout" Target="../slideLayouts/slideLayout7.xml"/><Relationship Id="rId5" Type="http://schemas.openxmlformats.org/officeDocument/2006/relationships/image" Target="../media/image4.emf"/><Relationship Id="rId4" Type="http://schemas.openxmlformats.org/officeDocument/2006/relationships/oleObject" Target="../embeddings/oleObject3.bin"/></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E7504-2119-DDFD-F798-DDB9FB8B6500}"/>
              </a:ext>
            </a:extLst>
          </p:cNvPr>
          <p:cNvSpPr>
            <a:spLocks noGrp="1"/>
          </p:cNvSpPr>
          <p:nvPr>
            <p:ph type="ctrTitle"/>
          </p:nvPr>
        </p:nvSpPr>
        <p:spPr/>
        <p:txBody>
          <a:bodyPr>
            <a:normAutofit fontScale="90000"/>
          </a:bodyPr>
          <a:lstStyle/>
          <a:p>
            <a:r>
              <a:rPr lang="en-US" dirty="0"/>
              <a:t>Constitutional and Legal Issues in Treatment Courts	</a:t>
            </a:r>
            <a:br>
              <a:rPr lang="en-US" dirty="0"/>
            </a:br>
            <a:endParaRPr lang="en-US" dirty="0"/>
          </a:p>
        </p:txBody>
      </p:sp>
      <p:sp>
        <p:nvSpPr>
          <p:cNvPr id="3" name="Subtitle 2">
            <a:extLst>
              <a:ext uri="{FF2B5EF4-FFF2-40B4-BE49-F238E27FC236}">
                <a16:creationId xmlns:a16="http://schemas.microsoft.com/office/drawing/2014/main" id="{43ED8E63-9850-E2A3-619B-18A91AC0D2C6}"/>
              </a:ext>
            </a:extLst>
          </p:cNvPr>
          <p:cNvSpPr>
            <a:spLocks noGrp="1"/>
          </p:cNvSpPr>
          <p:nvPr>
            <p:ph type="subTitle" idx="1"/>
          </p:nvPr>
        </p:nvSpPr>
        <p:spPr/>
        <p:txBody>
          <a:bodyPr/>
          <a:lstStyle/>
          <a:p>
            <a:r>
              <a:rPr lang="en-US" dirty="0"/>
              <a:t>Judge Mary Hogan Sullivan (Retired)</a:t>
            </a:r>
          </a:p>
          <a:p>
            <a:r>
              <a:rPr lang="en-US" dirty="0"/>
              <a:t>April 2024</a:t>
            </a:r>
          </a:p>
          <a:p>
            <a:endParaRPr lang="en-US" dirty="0"/>
          </a:p>
        </p:txBody>
      </p:sp>
    </p:spTree>
    <p:extLst>
      <p:ext uri="{BB962C8B-B14F-4D97-AF65-F5344CB8AC3E}">
        <p14:creationId xmlns:p14="http://schemas.microsoft.com/office/powerpoint/2010/main" val="1261270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C3597-D774-C76D-B414-7DBB3E977C40}"/>
              </a:ext>
            </a:extLst>
          </p:cNvPr>
          <p:cNvSpPr>
            <a:spLocks noGrp="1"/>
          </p:cNvSpPr>
          <p:nvPr>
            <p:ph type="title"/>
          </p:nvPr>
        </p:nvSpPr>
        <p:spPr/>
        <p:txBody>
          <a:bodyPr/>
          <a:lstStyle/>
          <a:p>
            <a:r>
              <a:rPr lang="en-US" dirty="0" err="1"/>
              <a:t>Staffings</a:t>
            </a:r>
            <a:endParaRPr lang="en-US" dirty="0"/>
          </a:p>
        </p:txBody>
      </p:sp>
      <p:sp>
        <p:nvSpPr>
          <p:cNvPr id="3" name="Content Placeholder 2">
            <a:extLst>
              <a:ext uri="{FF2B5EF4-FFF2-40B4-BE49-F238E27FC236}">
                <a16:creationId xmlns:a16="http://schemas.microsoft.com/office/drawing/2014/main" id="{EC63484D-33D9-3035-B187-83ADC07E3148}"/>
              </a:ext>
            </a:extLst>
          </p:cNvPr>
          <p:cNvSpPr>
            <a:spLocks noGrp="1"/>
          </p:cNvSpPr>
          <p:nvPr>
            <p:ph idx="1"/>
          </p:nvPr>
        </p:nvSpPr>
        <p:spPr>
          <a:xfrm>
            <a:off x="2231136" y="2268748"/>
            <a:ext cx="7729728" cy="4252822"/>
          </a:xfrm>
        </p:spPr>
        <p:txBody>
          <a:bodyPr>
            <a:noAutofit/>
          </a:bodyPr>
          <a:lstStyle/>
          <a:p>
            <a:r>
              <a:rPr lang="en-US" sz="2400" dirty="0"/>
              <a:t>pre-court meeting, not in open court, not on the record</a:t>
            </a:r>
          </a:p>
          <a:p>
            <a:r>
              <a:rPr lang="en-US" sz="2400" dirty="0"/>
              <a:t>team present (judge, ADA, D counsel, </a:t>
            </a:r>
            <a:r>
              <a:rPr lang="en-US" sz="2400" dirty="0" err="1"/>
              <a:t>tx</a:t>
            </a:r>
            <a:r>
              <a:rPr lang="en-US" sz="2400" dirty="0"/>
              <a:t> provider, probation, LEO)</a:t>
            </a:r>
          </a:p>
          <a:p>
            <a:r>
              <a:rPr lang="en-US" sz="2400" dirty="0"/>
              <a:t>info received re. P’s progress</a:t>
            </a:r>
          </a:p>
          <a:p>
            <a:r>
              <a:rPr lang="en-US" sz="2400" dirty="0"/>
              <a:t>team discusses possible responses</a:t>
            </a:r>
          </a:p>
          <a:p>
            <a:r>
              <a:rPr lang="en-US" sz="2400" dirty="0"/>
              <a:t>P not present</a:t>
            </a:r>
          </a:p>
          <a:p>
            <a:r>
              <a:rPr lang="en-US" sz="2400" dirty="0"/>
              <a:t>Not a violation of D/P</a:t>
            </a:r>
          </a:p>
          <a:p>
            <a:r>
              <a:rPr lang="en-US" sz="2400" dirty="0"/>
              <a:t>Provided that no decision is being made until open court hearing</a:t>
            </a:r>
          </a:p>
        </p:txBody>
      </p:sp>
    </p:spTree>
    <p:extLst>
      <p:ext uri="{BB962C8B-B14F-4D97-AF65-F5344CB8AC3E}">
        <p14:creationId xmlns:p14="http://schemas.microsoft.com/office/powerpoint/2010/main" val="3333971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04CAB-8870-8F7B-5F87-32D2184263F3}"/>
              </a:ext>
            </a:extLst>
          </p:cNvPr>
          <p:cNvSpPr>
            <a:spLocks noGrp="1"/>
          </p:cNvSpPr>
          <p:nvPr>
            <p:ph type="title"/>
          </p:nvPr>
        </p:nvSpPr>
        <p:spPr/>
        <p:txBody>
          <a:bodyPr/>
          <a:lstStyle/>
          <a:p>
            <a:r>
              <a:rPr lang="en-US" dirty="0"/>
              <a:t>Cases</a:t>
            </a:r>
          </a:p>
        </p:txBody>
      </p:sp>
      <p:sp>
        <p:nvSpPr>
          <p:cNvPr id="3" name="Content Placeholder 2">
            <a:extLst>
              <a:ext uri="{FF2B5EF4-FFF2-40B4-BE49-F238E27FC236}">
                <a16:creationId xmlns:a16="http://schemas.microsoft.com/office/drawing/2014/main" id="{029902E3-ADF8-DBE0-E3ED-B9363AF7511F}"/>
              </a:ext>
            </a:extLst>
          </p:cNvPr>
          <p:cNvSpPr>
            <a:spLocks noGrp="1"/>
          </p:cNvSpPr>
          <p:nvPr>
            <p:ph idx="1"/>
          </p:nvPr>
        </p:nvSpPr>
        <p:spPr>
          <a:xfrm>
            <a:off x="2231136" y="2242868"/>
            <a:ext cx="7729728" cy="4088921"/>
          </a:xfrm>
        </p:spPr>
        <p:txBody>
          <a:bodyPr>
            <a:noAutofit/>
          </a:bodyPr>
          <a:lstStyle/>
          <a:p>
            <a:r>
              <a:rPr lang="en-US" sz="2200" dirty="0"/>
              <a:t>State v. Tyler T. “[W]here a liberty interest is implicated in problem-solving ct. proceedings, an individual’s D/P rights must be respected.”</a:t>
            </a:r>
          </a:p>
          <a:p>
            <a:r>
              <a:rPr lang="en-US" sz="2200" dirty="0"/>
              <a:t>“[G]</a:t>
            </a:r>
            <a:r>
              <a:rPr lang="en-US" sz="2200" dirty="0" err="1"/>
              <a:t>iven</a:t>
            </a:r>
            <a:r>
              <a:rPr lang="en-US" sz="2200" dirty="0"/>
              <a:t> the therapeutic component of P-S courts, we are not prepared to say that each and every action in such a proceeding must be a matter of record.” 781 N.W.2d 922, 925 (Neb. 2010)</a:t>
            </a:r>
          </a:p>
          <a:p>
            <a:r>
              <a:rPr lang="en-US" sz="2200" dirty="0"/>
              <a:t>State v. Sykes  </a:t>
            </a:r>
            <a:r>
              <a:rPr lang="en-US" sz="2200" dirty="0" err="1"/>
              <a:t>Staffings</a:t>
            </a:r>
            <a:r>
              <a:rPr lang="en-US" sz="2200" dirty="0"/>
              <a:t> need not be open to the public under the ”open court” provisions of the Washington State Constitution, but Court declined to decide whether closed </a:t>
            </a:r>
            <a:r>
              <a:rPr lang="en-US" sz="2200" dirty="0" err="1"/>
              <a:t>staffings</a:t>
            </a:r>
            <a:r>
              <a:rPr lang="en-US" sz="2200" dirty="0"/>
              <a:t> are permissible under the United States Constitution. 339 P.3d 972, 977 (Wash. 2014)</a:t>
            </a:r>
          </a:p>
        </p:txBody>
      </p:sp>
    </p:spTree>
    <p:extLst>
      <p:ext uri="{BB962C8B-B14F-4D97-AF65-F5344CB8AC3E}">
        <p14:creationId xmlns:p14="http://schemas.microsoft.com/office/powerpoint/2010/main" val="2114952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96D4C-3316-AC61-2534-260107DC3D2B}"/>
              </a:ext>
            </a:extLst>
          </p:cNvPr>
          <p:cNvSpPr>
            <a:spLocks noGrp="1"/>
          </p:cNvSpPr>
          <p:nvPr>
            <p:ph type="title"/>
          </p:nvPr>
        </p:nvSpPr>
        <p:spPr/>
        <p:txBody>
          <a:bodyPr/>
          <a:lstStyle/>
          <a:p>
            <a:r>
              <a:rPr lang="en-US" dirty="0"/>
              <a:t>Status/Court Hearings</a:t>
            </a:r>
          </a:p>
        </p:txBody>
      </p:sp>
      <p:sp>
        <p:nvSpPr>
          <p:cNvPr id="3" name="Content Placeholder 2">
            <a:extLst>
              <a:ext uri="{FF2B5EF4-FFF2-40B4-BE49-F238E27FC236}">
                <a16:creationId xmlns:a16="http://schemas.microsoft.com/office/drawing/2014/main" id="{503CF11D-5461-0D0E-842E-B455013963A9}"/>
              </a:ext>
            </a:extLst>
          </p:cNvPr>
          <p:cNvSpPr>
            <a:spLocks noGrp="1"/>
          </p:cNvSpPr>
          <p:nvPr>
            <p:ph idx="1"/>
          </p:nvPr>
        </p:nvSpPr>
        <p:spPr>
          <a:xfrm>
            <a:off x="2231136" y="2260122"/>
            <a:ext cx="7729728" cy="4382218"/>
          </a:xfrm>
        </p:spPr>
        <p:txBody>
          <a:bodyPr>
            <a:noAutofit/>
          </a:bodyPr>
          <a:lstStyle/>
          <a:p>
            <a:r>
              <a:rPr lang="en-US" sz="2200" dirty="0"/>
              <a:t>Judge reviews P’s progress since last hearing</a:t>
            </a:r>
          </a:p>
          <a:p>
            <a:r>
              <a:rPr lang="en-US" sz="2200" dirty="0"/>
              <a:t>Judge engages directly with P</a:t>
            </a:r>
          </a:p>
          <a:p>
            <a:r>
              <a:rPr lang="en-US" sz="2200" dirty="0"/>
              <a:t>Incentives and sanctions given as appropriate</a:t>
            </a:r>
          </a:p>
          <a:p>
            <a:r>
              <a:rPr lang="en-US" sz="2200" dirty="0"/>
              <a:t>Because these hearings more closely reflect the character of a standard court proceeding they must be on the record, open to the public and the prosecutor and defense counsel must be present.</a:t>
            </a:r>
          </a:p>
          <a:p>
            <a:endParaRPr lang="en-US" sz="2200" dirty="0"/>
          </a:p>
          <a:p>
            <a:r>
              <a:rPr lang="en-US" sz="2200" dirty="0"/>
              <a:t>A Practitioner’s Guide to Constitutional and Legal Issues</a:t>
            </a:r>
          </a:p>
        </p:txBody>
      </p:sp>
    </p:spTree>
    <p:extLst>
      <p:ext uri="{BB962C8B-B14F-4D97-AF65-F5344CB8AC3E}">
        <p14:creationId xmlns:p14="http://schemas.microsoft.com/office/powerpoint/2010/main" val="273230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E1D29-57A0-D5B0-DA1B-9A812F02946D}"/>
              </a:ext>
            </a:extLst>
          </p:cNvPr>
          <p:cNvSpPr>
            <a:spLocks noGrp="1"/>
          </p:cNvSpPr>
          <p:nvPr>
            <p:ph type="title"/>
          </p:nvPr>
        </p:nvSpPr>
        <p:spPr/>
        <p:txBody>
          <a:bodyPr/>
          <a:lstStyle/>
          <a:p>
            <a:r>
              <a:rPr lang="en-US" dirty="0"/>
              <a:t>Jail Sanctions</a:t>
            </a:r>
          </a:p>
        </p:txBody>
      </p:sp>
      <p:sp>
        <p:nvSpPr>
          <p:cNvPr id="3" name="Content Placeholder 2">
            <a:extLst>
              <a:ext uri="{FF2B5EF4-FFF2-40B4-BE49-F238E27FC236}">
                <a16:creationId xmlns:a16="http://schemas.microsoft.com/office/drawing/2014/main" id="{BB4BC4B6-706C-12E8-099D-40EBFE41249D}"/>
              </a:ext>
            </a:extLst>
          </p:cNvPr>
          <p:cNvSpPr>
            <a:spLocks noGrp="1"/>
          </p:cNvSpPr>
          <p:nvPr>
            <p:ph idx="1"/>
          </p:nvPr>
        </p:nvSpPr>
        <p:spPr>
          <a:xfrm>
            <a:off x="2231136" y="2242868"/>
            <a:ext cx="7729728" cy="4356340"/>
          </a:xfrm>
        </p:spPr>
        <p:txBody>
          <a:bodyPr>
            <a:noAutofit/>
          </a:bodyPr>
          <a:lstStyle/>
          <a:p>
            <a:r>
              <a:rPr lang="en-US" sz="2200" dirty="0"/>
              <a:t>Imposition of jail as sanction requires D/P</a:t>
            </a:r>
          </a:p>
          <a:p>
            <a:r>
              <a:rPr lang="en-US" sz="2200" dirty="0"/>
              <a:t>P cannot waive D/P rights</a:t>
            </a:r>
          </a:p>
          <a:p>
            <a:r>
              <a:rPr lang="en-US" sz="2200" dirty="0"/>
              <a:t>Most cases treat a jail sanction hearing as equivalent to probation violation hearing</a:t>
            </a:r>
          </a:p>
          <a:p>
            <a:r>
              <a:rPr lang="en-US" sz="2200" dirty="0"/>
              <a:t>“[W]hen a drug court P contends that he or she did not engage in the conduct that is subject to a jail sanction, the court should give P a hearing w/notice of the allegations, the right to be represented by counsel, the right to testify, the right to cross-examine witnesses, and the right to call his or her own witnesses.”</a:t>
            </a:r>
          </a:p>
          <a:p>
            <a:r>
              <a:rPr lang="en-US" sz="2200" dirty="0"/>
              <a:t>NDCI, The Drug Court Judicial </a:t>
            </a:r>
            <a:r>
              <a:rPr lang="en-US" sz="2200" dirty="0" err="1"/>
              <a:t>Benchbook</a:t>
            </a:r>
            <a:endParaRPr lang="en-US" sz="2200" dirty="0"/>
          </a:p>
        </p:txBody>
      </p:sp>
    </p:spTree>
    <p:extLst>
      <p:ext uri="{BB962C8B-B14F-4D97-AF65-F5344CB8AC3E}">
        <p14:creationId xmlns:p14="http://schemas.microsoft.com/office/powerpoint/2010/main" val="2957259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6B84F-F349-8857-CA7B-E1C3A78D905C}"/>
              </a:ext>
            </a:extLst>
          </p:cNvPr>
          <p:cNvSpPr>
            <a:spLocks noGrp="1"/>
          </p:cNvSpPr>
          <p:nvPr>
            <p:ph type="title"/>
          </p:nvPr>
        </p:nvSpPr>
        <p:spPr/>
        <p:txBody>
          <a:bodyPr/>
          <a:lstStyle/>
          <a:p>
            <a:r>
              <a:rPr lang="en-US" dirty="0"/>
              <a:t>Intermediate sanctions</a:t>
            </a:r>
          </a:p>
        </p:txBody>
      </p:sp>
      <p:sp>
        <p:nvSpPr>
          <p:cNvPr id="3" name="Content Placeholder 2">
            <a:extLst>
              <a:ext uri="{FF2B5EF4-FFF2-40B4-BE49-F238E27FC236}">
                <a16:creationId xmlns:a16="http://schemas.microsoft.com/office/drawing/2014/main" id="{2248B0BA-F9D5-E383-5559-7E20505235B7}"/>
              </a:ext>
            </a:extLst>
          </p:cNvPr>
          <p:cNvSpPr>
            <a:spLocks noGrp="1"/>
          </p:cNvSpPr>
          <p:nvPr>
            <p:ph idx="1"/>
          </p:nvPr>
        </p:nvSpPr>
        <p:spPr>
          <a:xfrm>
            <a:off x="2231136" y="2277374"/>
            <a:ext cx="7729728" cy="4114800"/>
          </a:xfrm>
        </p:spPr>
        <p:txBody>
          <a:bodyPr>
            <a:noAutofit/>
          </a:bodyPr>
          <a:lstStyle/>
          <a:p>
            <a:r>
              <a:rPr lang="en-US" sz="2400" dirty="0"/>
              <a:t>D/P is implicated when a non-jail sanction is contemplated</a:t>
            </a:r>
          </a:p>
          <a:p>
            <a:r>
              <a:rPr lang="en-US" sz="2400" dirty="0"/>
              <a:t>Unclear what specific D/P protections are required</a:t>
            </a:r>
          </a:p>
          <a:p>
            <a:r>
              <a:rPr lang="en-US" sz="2400" dirty="0"/>
              <a:t>Com. v. Nicely: “The elements of D/P normally accorded a D at a probation revocation hearing are not followed for a drug court sanction on the ground that “D’s who enter drug court waive those rights while in the program, and upon discharge from the program, D retains all those rights at any probation revocation hearing that follows.” 326 S.W.3d 441, 446 (Ky. 2010)</a:t>
            </a:r>
          </a:p>
        </p:txBody>
      </p:sp>
    </p:spTree>
    <p:extLst>
      <p:ext uri="{BB962C8B-B14F-4D97-AF65-F5344CB8AC3E}">
        <p14:creationId xmlns:p14="http://schemas.microsoft.com/office/powerpoint/2010/main" val="3749051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9214D-729A-6424-A16F-DDA2FF4DC2F3}"/>
              </a:ext>
            </a:extLst>
          </p:cNvPr>
          <p:cNvSpPr>
            <a:spLocks noGrp="1"/>
          </p:cNvSpPr>
          <p:nvPr>
            <p:ph type="title"/>
          </p:nvPr>
        </p:nvSpPr>
        <p:spPr/>
        <p:txBody>
          <a:bodyPr/>
          <a:lstStyle/>
          <a:p>
            <a:r>
              <a:rPr lang="en-US" dirty="0"/>
              <a:t>Intermediate sanctions</a:t>
            </a:r>
          </a:p>
        </p:txBody>
      </p:sp>
      <p:sp>
        <p:nvSpPr>
          <p:cNvPr id="3" name="Content Placeholder 2">
            <a:extLst>
              <a:ext uri="{FF2B5EF4-FFF2-40B4-BE49-F238E27FC236}">
                <a16:creationId xmlns:a16="http://schemas.microsoft.com/office/drawing/2014/main" id="{DC587814-038C-500A-F5A4-4F03B510E356}"/>
              </a:ext>
            </a:extLst>
          </p:cNvPr>
          <p:cNvSpPr>
            <a:spLocks noGrp="1"/>
          </p:cNvSpPr>
          <p:nvPr>
            <p:ph idx="1"/>
          </p:nvPr>
        </p:nvSpPr>
        <p:spPr>
          <a:xfrm>
            <a:off x="2231136" y="2260122"/>
            <a:ext cx="7729728" cy="4149304"/>
          </a:xfrm>
        </p:spPr>
        <p:txBody>
          <a:bodyPr>
            <a:noAutofit/>
          </a:bodyPr>
          <a:lstStyle/>
          <a:p>
            <a:r>
              <a:rPr lang="en-US" sz="2200" dirty="0"/>
              <a:t>State v. Rogers  The Idaho Supreme Court held that a drug court participant facing termination from the program is entitled to the D/P protections required for a probation or parole termination. However, “intermediate sanctions imposed in these programs do not implicate the same D/P concerns, and the continued use of informal hearings and sanctions need not meet the procedural requirements articulated here.”  170 P.3d 881, 886 (Idaho 2007)</a:t>
            </a:r>
          </a:p>
          <a:p>
            <a:endParaRPr lang="en-US" sz="2200" dirty="0"/>
          </a:p>
          <a:p>
            <a:r>
              <a:rPr lang="en-US" sz="2200" dirty="0"/>
              <a:t>Note: The closer the sanction is to a deprivation of liberty the more likely that D/P applies, </a:t>
            </a:r>
            <a:r>
              <a:rPr lang="en-US" sz="2200" dirty="0" err="1"/>
              <a:t>eg.</a:t>
            </a:r>
            <a:r>
              <a:rPr lang="en-US" sz="2200" dirty="0"/>
              <a:t> home confinement</a:t>
            </a:r>
          </a:p>
        </p:txBody>
      </p:sp>
    </p:spTree>
    <p:extLst>
      <p:ext uri="{BB962C8B-B14F-4D97-AF65-F5344CB8AC3E}">
        <p14:creationId xmlns:p14="http://schemas.microsoft.com/office/powerpoint/2010/main" val="2824958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5D495-5524-9D09-C582-AF833F8D3039}"/>
              </a:ext>
            </a:extLst>
          </p:cNvPr>
          <p:cNvSpPr>
            <a:spLocks noGrp="1"/>
          </p:cNvSpPr>
          <p:nvPr>
            <p:ph type="title"/>
          </p:nvPr>
        </p:nvSpPr>
        <p:spPr/>
        <p:txBody>
          <a:bodyPr/>
          <a:lstStyle/>
          <a:p>
            <a:r>
              <a:rPr lang="en-US" dirty="0"/>
              <a:t>Termination from treatment court</a:t>
            </a:r>
          </a:p>
        </p:txBody>
      </p:sp>
      <p:sp>
        <p:nvSpPr>
          <p:cNvPr id="3" name="Content Placeholder 2">
            <a:extLst>
              <a:ext uri="{FF2B5EF4-FFF2-40B4-BE49-F238E27FC236}">
                <a16:creationId xmlns:a16="http://schemas.microsoft.com/office/drawing/2014/main" id="{C50B363E-FAF0-12B9-9966-90FAC8AE9E20}"/>
              </a:ext>
            </a:extLst>
          </p:cNvPr>
          <p:cNvSpPr>
            <a:spLocks noGrp="1"/>
          </p:cNvSpPr>
          <p:nvPr>
            <p:ph idx="1"/>
          </p:nvPr>
        </p:nvSpPr>
        <p:spPr>
          <a:xfrm>
            <a:off x="2231136" y="2320506"/>
            <a:ext cx="7729728" cy="4028536"/>
          </a:xfrm>
        </p:spPr>
        <p:txBody>
          <a:bodyPr>
            <a:noAutofit/>
          </a:bodyPr>
          <a:lstStyle/>
          <a:p>
            <a:r>
              <a:rPr lang="en-US" sz="2200" dirty="0"/>
              <a:t>Equivalent to a probation violation hearing</a:t>
            </a:r>
          </a:p>
          <a:p>
            <a:r>
              <a:rPr lang="en-US" sz="2200" dirty="0"/>
              <a:t>Gagnon v. </a:t>
            </a:r>
            <a:r>
              <a:rPr lang="en-US" sz="2200" dirty="0" err="1"/>
              <a:t>Scarpelli</a:t>
            </a:r>
            <a:r>
              <a:rPr lang="en-US" sz="2200" dirty="0"/>
              <a:t>, 411 U.S. 778, 782 (1973) rights </a:t>
            </a:r>
          </a:p>
          <a:p>
            <a:pPr marL="571500" lvl="1" indent="-342900">
              <a:buFont typeface="+mj-lt"/>
              <a:buAutoNum type="arabicPeriod"/>
            </a:pPr>
            <a:r>
              <a:rPr lang="en-US" sz="2200" dirty="0"/>
              <a:t>written notice</a:t>
            </a:r>
          </a:p>
          <a:p>
            <a:pPr marL="571500" lvl="1" indent="-342900">
              <a:buFont typeface="+mj-lt"/>
              <a:buAutoNum type="arabicPeriod"/>
            </a:pPr>
            <a:r>
              <a:rPr lang="en-US" sz="2200" dirty="0"/>
              <a:t>basis of violation</a:t>
            </a:r>
          </a:p>
          <a:p>
            <a:pPr marL="571500" lvl="1" indent="-342900">
              <a:buFont typeface="+mj-lt"/>
              <a:buAutoNum type="arabicPeriod"/>
            </a:pPr>
            <a:r>
              <a:rPr lang="en-US" sz="2200" dirty="0"/>
              <a:t>opportunity to appear in person and present evidence</a:t>
            </a:r>
          </a:p>
          <a:p>
            <a:pPr marL="571500" lvl="1" indent="-342900">
              <a:buFont typeface="+mj-lt"/>
              <a:buAutoNum type="arabicPeriod"/>
            </a:pPr>
            <a:r>
              <a:rPr lang="en-US" sz="2200" dirty="0"/>
              <a:t>right to confront and cross examine adverse witnesses</a:t>
            </a:r>
          </a:p>
          <a:p>
            <a:pPr marL="571500" lvl="1" indent="-342900">
              <a:buFont typeface="+mj-lt"/>
              <a:buAutoNum type="arabicPeriod"/>
            </a:pPr>
            <a:r>
              <a:rPr lang="en-US" sz="2200" dirty="0"/>
              <a:t>neutral and detached magistrate</a:t>
            </a:r>
          </a:p>
          <a:p>
            <a:pPr marL="571500" lvl="1" indent="-342900">
              <a:buFont typeface="+mj-lt"/>
              <a:buAutoNum type="arabicPeriod"/>
            </a:pPr>
            <a:r>
              <a:rPr lang="en-US" sz="2200" dirty="0"/>
              <a:t>written statement by magistrate explaining evidence relied on and reasons for revoking probation</a:t>
            </a:r>
          </a:p>
        </p:txBody>
      </p:sp>
    </p:spTree>
    <p:extLst>
      <p:ext uri="{BB962C8B-B14F-4D97-AF65-F5344CB8AC3E}">
        <p14:creationId xmlns:p14="http://schemas.microsoft.com/office/powerpoint/2010/main" val="3241265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35AD5-DC7C-B25F-02FF-29BC9CFBD00A}"/>
              </a:ext>
            </a:extLst>
          </p:cNvPr>
          <p:cNvSpPr>
            <a:spLocks noGrp="1"/>
          </p:cNvSpPr>
          <p:nvPr>
            <p:ph type="title"/>
          </p:nvPr>
        </p:nvSpPr>
        <p:spPr/>
        <p:txBody>
          <a:bodyPr/>
          <a:lstStyle/>
          <a:p>
            <a:r>
              <a:rPr lang="en-US" dirty="0"/>
              <a:t>Termination</a:t>
            </a:r>
          </a:p>
        </p:txBody>
      </p:sp>
      <p:sp>
        <p:nvSpPr>
          <p:cNvPr id="3" name="Content Placeholder 2">
            <a:extLst>
              <a:ext uri="{FF2B5EF4-FFF2-40B4-BE49-F238E27FC236}">
                <a16:creationId xmlns:a16="http://schemas.microsoft.com/office/drawing/2014/main" id="{D1685A72-BEC0-98F8-58D1-DF23038D18EE}"/>
              </a:ext>
            </a:extLst>
          </p:cNvPr>
          <p:cNvSpPr>
            <a:spLocks noGrp="1"/>
          </p:cNvSpPr>
          <p:nvPr>
            <p:ph idx="1"/>
          </p:nvPr>
        </p:nvSpPr>
        <p:spPr/>
        <p:txBody>
          <a:bodyPr>
            <a:normAutofit/>
          </a:bodyPr>
          <a:lstStyle/>
          <a:p>
            <a:r>
              <a:rPr lang="en-US" sz="2400" dirty="0"/>
              <a:t>D/P rights cannot be waived as a condition of entering the program</a:t>
            </a:r>
          </a:p>
          <a:p>
            <a:r>
              <a:rPr lang="en-US" sz="2400" dirty="0"/>
              <a:t>Reliable hearsay is admissible</a:t>
            </a:r>
          </a:p>
          <a:p>
            <a:r>
              <a:rPr lang="en-US" sz="2400" dirty="0"/>
              <a:t>Burden is on the state</a:t>
            </a:r>
          </a:p>
          <a:p>
            <a:r>
              <a:rPr lang="en-US" sz="2400" dirty="0"/>
              <a:t>Standard is preponderance of the evidence</a:t>
            </a:r>
          </a:p>
        </p:txBody>
      </p:sp>
    </p:spTree>
    <p:extLst>
      <p:ext uri="{BB962C8B-B14F-4D97-AF65-F5344CB8AC3E}">
        <p14:creationId xmlns:p14="http://schemas.microsoft.com/office/powerpoint/2010/main" val="4165181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24FE8-D2A6-77C4-2303-EBDA2119D8B6}"/>
              </a:ext>
            </a:extLst>
          </p:cNvPr>
          <p:cNvSpPr>
            <a:spLocks noGrp="1"/>
          </p:cNvSpPr>
          <p:nvPr>
            <p:ph type="title"/>
          </p:nvPr>
        </p:nvSpPr>
        <p:spPr/>
        <p:txBody>
          <a:bodyPr/>
          <a:lstStyle/>
          <a:p>
            <a:r>
              <a:rPr lang="en-US" dirty="0"/>
              <a:t>Can treatment court judge preside?</a:t>
            </a:r>
          </a:p>
        </p:txBody>
      </p:sp>
      <p:sp>
        <p:nvSpPr>
          <p:cNvPr id="3" name="Content Placeholder 2">
            <a:extLst>
              <a:ext uri="{FF2B5EF4-FFF2-40B4-BE49-F238E27FC236}">
                <a16:creationId xmlns:a16="http://schemas.microsoft.com/office/drawing/2014/main" id="{D7A72069-201C-572F-0201-DA5CA04D1DE7}"/>
              </a:ext>
            </a:extLst>
          </p:cNvPr>
          <p:cNvSpPr>
            <a:spLocks noGrp="1"/>
          </p:cNvSpPr>
          <p:nvPr>
            <p:ph idx="1"/>
          </p:nvPr>
        </p:nvSpPr>
        <p:spPr/>
        <p:txBody>
          <a:bodyPr>
            <a:normAutofit/>
          </a:bodyPr>
          <a:lstStyle/>
          <a:p>
            <a:r>
              <a:rPr lang="en-US" sz="2400" dirty="0"/>
              <a:t>D/P requires a neutral and detached magistrate</a:t>
            </a:r>
          </a:p>
          <a:p>
            <a:r>
              <a:rPr lang="en-US" sz="2400" dirty="0"/>
              <a:t>Yes in many states</a:t>
            </a:r>
          </a:p>
        </p:txBody>
      </p:sp>
    </p:spTree>
    <p:extLst>
      <p:ext uri="{BB962C8B-B14F-4D97-AF65-F5344CB8AC3E}">
        <p14:creationId xmlns:p14="http://schemas.microsoft.com/office/powerpoint/2010/main" val="8612808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1136E-F60F-5AC1-8CBD-E0E654D5D2FF}"/>
              </a:ext>
            </a:extLst>
          </p:cNvPr>
          <p:cNvSpPr>
            <a:spLocks noGrp="1"/>
          </p:cNvSpPr>
          <p:nvPr>
            <p:ph type="title"/>
          </p:nvPr>
        </p:nvSpPr>
        <p:spPr/>
        <p:txBody>
          <a:bodyPr/>
          <a:lstStyle/>
          <a:p>
            <a:r>
              <a:rPr lang="en-US" dirty="0"/>
              <a:t>Can the treatment court judge preside?</a:t>
            </a:r>
          </a:p>
        </p:txBody>
      </p:sp>
      <p:sp>
        <p:nvSpPr>
          <p:cNvPr id="3" name="Content Placeholder 2">
            <a:extLst>
              <a:ext uri="{FF2B5EF4-FFF2-40B4-BE49-F238E27FC236}">
                <a16:creationId xmlns:a16="http://schemas.microsoft.com/office/drawing/2014/main" id="{9EF35847-345F-1FB9-A67E-C9572CB32381}"/>
              </a:ext>
            </a:extLst>
          </p:cNvPr>
          <p:cNvSpPr>
            <a:spLocks noGrp="1"/>
          </p:cNvSpPr>
          <p:nvPr>
            <p:ph idx="1"/>
          </p:nvPr>
        </p:nvSpPr>
        <p:spPr>
          <a:xfrm>
            <a:off x="2231136" y="2638044"/>
            <a:ext cx="7729728" cy="3693745"/>
          </a:xfrm>
        </p:spPr>
        <p:txBody>
          <a:bodyPr>
            <a:noAutofit/>
          </a:bodyPr>
          <a:lstStyle/>
          <a:p>
            <a:r>
              <a:rPr lang="en-US" sz="2200" dirty="0"/>
              <a:t>No</a:t>
            </a:r>
          </a:p>
          <a:p>
            <a:r>
              <a:rPr lang="en-US" sz="2200" dirty="0"/>
              <a:t>State v. Marcotte, 943 N.W.2d 911, 918 (</a:t>
            </a:r>
            <a:r>
              <a:rPr lang="en-US" sz="2200" dirty="0" err="1"/>
              <a:t>Wisc.Ct.App</a:t>
            </a:r>
            <a:r>
              <a:rPr lang="en-US" sz="2200" dirty="0"/>
              <a:t>. 2020)</a:t>
            </a:r>
          </a:p>
          <a:p>
            <a:r>
              <a:rPr lang="en-US" sz="2200" dirty="0"/>
              <a:t>Drug court judge was objectively biased when he presided over P’s sentencing hearing. P entitled to be resentenced by another judge. District Court judge  demonstrated a “high level of personal investment in P’s case, made comments during drug court proceedings indicating how he would sentence P if he failed the program, and had significant ex </a:t>
            </a:r>
            <a:r>
              <a:rPr lang="en-US" sz="2200" dirty="0" err="1"/>
              <a:t>parte</a:t>
            </a:r>
            <a:r>
              <a:rPr lang="en-US" sz="2200" dirty="0"/>
              <a:t> information about P that no other sentencing judge would have.”</a:t>
            </a:r>
          </a:p>
        </p:txBody>
      </p:sp>
    </p:spTree>
    <p:extLst>
      <p:ext uri="{BB962C8B-B14F-4D97-AF65-F5344CB8AC3E}">
        <p14:creationId xmlns:p14="http://schemas.microsoft.com/office/powerpoint/2010/main" val="594768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698C0-EE49-763D-CB41-F37C1C674BA5}"/>
              </a:ext>
            </a:extLst>
          </p:cNvPr>
          <p:cNvSpPr>
            <a:spLocks noGrp="1"/>
          </p:cNvSpPr>
          <p:nvPr>
            <p:ph type="title"/>
          </p:nvPr>
        </p:nvSpPr>
        <p:spPr/>
        <p:txBody>
          <a:bodyPr/>
          <a:lstStyle/>
          <a:p>
            <a:r>
              <a:rPr lang="en-US" dirty="0"/>
              <a:t>Historical perspective</a:t>
            </a:r>
          </a:p>
        </p:txBody>
      </p:sp>
      <p:sp>
        <p:nvSpPr>
          <p:cNvPr id="3" name="Content Placeholder 2">
            <a:extLst>
              <a:ext uri="{FF2B5EF4-FFF2-40B4-BE49-F238E27FC236}">
                <a16:creationId xmlns:a16="http://schemas.microsoft.com/office/drawing/2014/main" id="{ABCA28AC-1012-47F7-6F80-29A428642B20}"/>
              </a:ext>
            </a:extLst>
          </p:cNvPr>
          <p:cNvSpPr>
            <a:spLocks noGrp="1"/>
          </p:cNvSpPr>
          <p:nvPr>
            <p:ph idx="1"/>
          </p:nvPr>
        </p:nvSpPr>
        <p:spPr/>
        <p:txBody>
          <a:bodyPr>
            <a:normAutofit/>
          </a:bodyPr>
          <a:lstStyle/>
          <a:p>
            <a:r>
              <a:rPr lang="en-US" sz="3200" dirty="0"/>
              <a:t>Development of treatment court principles</a:t>
            </a:r>
          </a:p>
          <a:p>
            <a:r>
              <a:rPr lang="en-US" sz="3200" dirty="0"/>
              <a:t>Data collection	</a:t>
            </a:r>
          </a:p>
          <a:p>
            <a:r>
              <a:rPr lang="en-US" sz="3200" dirty="0"/>
              <a:t>Best Practice Standards</a:t>
            </a:r>
          </a:p>
          <a:p>
            <a:r>
              <a:rPr lang="en-US" sz="3200" dirty="0"/>
              <a:t>Revised Best Practice Standards 2023, 2024</a:t>
            </a:r>
          </a:p>
        </p:txBody>
      </p:sp>
    </p:spTree>
    <p:extLst>
      <p:ext uri="{BB962C8B-B14F-4D97-AF65-F5344CB8AC3E}">
        <p14:creationId xmlns:p14="http://schemas.microsoft.com/office/powerpoint/2010/main" val="8824929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5B48B-6037-3FD5-7401-B6B7C6A4DC24}"/>
              </a:ext>
            </a:extLst>
          </p:cNvPr>
          <p:cNvSpPr>
            <a:spLocks noGrp="1"/>
          </p:cNvSpPr>
          <p:nvPr>
            <p:ph type="title"/>
          </p:nvPr>
        </p:nvSpPr>
        <p:spPr/>
        <p:txBody>
          <a:bodyPr/>
          <a:lstStyle/>
          <a:p>
            <a:r>
              <a:rPr lang="en-US" dirty="0"/>
              <a:t>Marcotte continued</a:t>
            </a:r>
          </a:p>
        </p:txBody>
      </p:sp>
      <p:sp>
        <p:nvSpPr>
          <p:cNvPr id="3" name="Content Placeholder 2">
            <a:extLst>
              <a:ext uri="{FF2B5EF4-FFF2-40B4-BE49-F238E27FC236}">
                <a16:creationId xmlns:a16="http://schemas.microsoft.com/office/drawing/2014/main" id="{9D40745D-DB12-0D62-B9FB-6AECB91F2601}"/>
              </a:ext>
            </a:extLst>
          </p:cNvPr>
          <p:cNvSpPr>
            <a:spLocks noGrp="1"/>
          </p:cNvSpPr>
          <p:nvPr>
            <p:ph idx="1"/>
          </p:nvPr>
        </p:nvSpPr>
        <p:spPr/>
        <p:txBody>
          <a:bodyPr>
            <a:normAutofit/>
          </a:bodyPr>
          <a:lstStyle/>
          <a:p>
            <a:r>
              <a:rPr lang="en-US" sz="2400" dirty="0"/>
              <a:t>Court further urged drug courts to follow the guidance of the Drug Court Judicial </a:t>
            </a:r>
            <a:r>
              <a:rPr lang="en-US" sz="2400" dirty="0" err="1"/>
              <a:t>Benchbook</a:t>
            </a:r>
            <a:r>
              <a:rPr lang="en-US" sz="2400" dirty="0"/>
              <a:t> and assign a different judge to preside over P’s sentencing hearing. </a:t>
            </a:r>
          </a:p>
          <a:p>
            <a:r>
              <a:rPr lang="en-US" sz="2400" dirty="0"/>
              <a:t>However, the Court declined to adopt a blanket rule, noting that “[w]</a:t>
            </a:r>
            <a:r>
              <a:rPr lang="en-US" sz="2400" dirty="0" err="1"/>
              <a:t>hether</a:t>
            </a:r>
            <a:r>
              <a:rPr lang="en-US" sz="2400" dirty="0"/>
              <a:t> a judge is objectively biased…must be determined on a case-by-case basis.”</a:t>
            </a:r>
          </a:p>
        </p:txBody>
      </p:sp>
    </p:spTree>
    <p:extLst>
      <p:ext uri="{BB962C8B-B14F-4D97-AF65-F5344CB8AC3E}">
        <p14:creationId xmlns:p14="http://schemas.microsoft.com/office/powerpoint/2010/main" val="884831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62428-4B50-2F5E-DF58-0CEA1655607A}"/>
              </a:ext>
            </a:extLst>
          </p:cNvPr>
          <p:cNvSpPr>
            <a:spLocks noGrp="1"/>
          </p:cNvSpPr>
          <p:nvPr>
            <p:ph type="title"/>
          </p:nvPr>
        </p:nvSpPr>
        <p:spPr/>
        <p:txBody>
          <a:bodyPr/>
          <a:lstStyle/>
          <a:p>
            <a:r>
              <a:rPr lang="en-US" dirty="0"/>
              <a:t>Recusal</a:t>
            </a:r>
          </a:p>
        </p:txBody>
      </p:sp>
      <p:sp>
        <p:nvSpPr>
          <p:cNvPr id="3" name="Content Placeholder 2">
            <a:extLst>
              <a:ext uri="{FF2B5EF4-FFF2-40B4-BE49-F238E27FC236}">
                <a16:creationId xmlns:a16="http://schemas.microsoft.com/office/drawing/2014/main" id="{E64144E3-F24A-C250-0330-6D7542603238}"/>
              </a:ext>
            </a:extLst>
          </p:cNvPr>
          <p:cNvSpPr>
            <a:spLocks noGrp="1"/>
          </p:cNvSpPr>
          <p:nvPr>
            <p:ph idx="1"/>
          </p:nvPr>
        </p:nvSpPr>
        <p:spPr>
          <a:xfrm>
            <a:off x="2231136" y="2638044"/>
            <a:ext cx="7729728" cy="3400447"/>
          </a:xfrm>
        </p:spPr>
        <p:txBody>
          <a:bodyPr>
            <a:noAutofit/>
          </a:bodyPr>
          <a:lstStyle/>
          <a:p>
            <a:pPr marL="0" indent="0">
              <a:buNone/>
            </a:pPr>
            <a:r>
              <a:rPr lang="en-US" sz="2400" dirty="0"/>
              <a:t>Judge should recuse</a:t>
            </a:r>
          </a:p>
          <a:p>
            <a:pPr marL="514350" indent="-514350">
              <a:buAutoNum type="arabicPeriod"/>
            </a:pPr>
            <a:r>
              <a:rPr lang="en-US" sz="2400" dirty="0"/>
              <a:t>If requested by P</a:t>
            </a:r>
          </a:p>
          <a:p>
            <a:pPr marL="514350" indent="-514350">
              <a:buAutoNum type="arabicPeriod"/>
            </a:pPr>
            <a:r>
              <a:rPr lang="en-US" sz="2400" dirty="0"/>
              <a:t>If necessary to avoid bias</a:t>
            </a:r>
          </a:p>
          <a:p>
            <a:pPr marL="514350" indent="-514350">
              <a:buAutoNum type="arabicPeriod"/>
            </a:pPr>
            <a:r>
              <a:rPr lang="en-US" sz="2400" dirty="0"/>
              <a:t>If necessary to avoid a reasonable appearance of bias</a:t>
            </a:r>
          </a:p>
          <a:p>
            <a:pPr marL="514350" indent="-514350">
              <a:buAutoNum type="arabicPeriod"/>
            </a:pPr>
            <a:endParaRPr lang="en-US" sz="2400" dirty="0"/>
          </a:p>
          <a:p>
            <a:pPr marL="514350" indent="-514350">
              <a:buAutoNum type="arabicPeriod"/>
            </a:pPr>
            <a:endParaRPr lang="en-US" sz="2400" dirty="0"/>
          </a:p>
          <a:p>
            <a:pPr marL="0" indent="0">
              <a:buNone/>
            </a:pPr>
            <a:r>
              <a:rPr lang="en-US" sz="2400" dirty="0"/>
              <a:t>Best Practice Standards p. 107</a:t>
            </a:r>
          </a:p>
        </p:txBody>
      </p:sp>
    </p:spTree>
    <p:extLst>
      <p:ext uri="{BB962C8B-B14F-4D97-AF65-F5344CB8AC3E}">
        <p14:creationId xmlns:p14="http://schemas.microsoft.com/office/powerpoint/2010/main" val="17658352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03BFE-54EC-2C1B-336E-38D10BDA30DC}"/>
              </a:ext>
            </a:extLst>
          </p:cNvPr>
          <p:cNvSpPr>
            <a:spLocks noGrp="1"/>
          </p:cNvSpPr>
          <p:nvPr>
            <p:ph type="title"/>
          </p:nvPr>
        </p:nvSpPr>
        <p:spPr/>
        <p:txBody>
          <a:bodyPr/>
          <a:lstStyle/>
          <a:p>
            <a:r>
              <a:rPr lang="en-US" dirty="0"/>
              <a:t>Why Else Is </a:t>
            </a:r>
            <a:r>
              <a:rPr lang="en-US"/>
              <a:t>Due Process Important?</a:t>
            </a:r>
            <a:endParaRPr lang="en-US" dirty="0"/>
          </a:p>
        </p:txBody>
      </p:sp>
      <p:sp>
        <p:nvSpPr>
          <p:cNvPr id="3" name="Content Placeholder 2">
            <a:extLst>
              <a:ext uri="{FF2B5EF4-FFF2-40B4-BE49-F238E27FC236}">
                <a16:creationId xmlns:a16="http://schemas.microsoft.com/office/drawing/2014/main" id="{B6BC3EDD-C4D0-2DA0-EC5C-B0FABAA54011}"/>
              </a:ext>
            </a:extLst>
          </p:cNvPr>
          <p:cNvSpPr>
            <a:spLocks noGrp="1"/>
          </p:cNvSpPr>
          <p:nvPr>
            <p:ph idx="1"/>
          </p:nvPr>
        </p:nvSpPr>
        <p:spPr>
          <a:xfrm>
            <a:off x="2231136" y="2286000"/>
            <a:ext cx="7729728" cy="4037162"/>
          </a:xfrm>
        </p:spPr>
        <p:txBody>
          <a:bodyPr>
            <a:noAutofit/>
          </a:bodyPr>
          <a:lstStyle/>
          <a:p>
            <a:r>
              <a:rPr lang="en-US" sz="2200" dirty="0"/>
              <a:t>Treatment court outcomes have been shown to be significantly better when participants were given a fair opportunity to offer or challenge evidence concerning factual disputes or the propriety of behavioral responses</a:t>
            </a:r>
          </a:p>
          <a:p>
            <a:r>
              <a:rPr lang="en-US" sz="2200" dirty="0"/>
              <a:t>When they believed the judge was open to new information</a:t>
            </a:r>
          </a:p>
          <a:p>
            <a:r>
              <a:rPr lang="en-US" sz="2200" dirty="0"/>
              <a:t>When they believed the judge was free from biased preconceptions</a:t>
            </a:r>
          </a:p>
          <a:p>
            <a:r>
              <a:rPr lang="en-US" sz="2200" dirty="0"/>
              <a:t>When they were given a clear explanation for how and why the judge reached a specific decision</a:t>
            </a:r>
          </a:p>
          <a:p>
            <a:r>
              <a:rPr lang="en-US" sz="2200" dirty="0"/>
              <a:t>Burke, 2010; Connor, 2019. Best Practice Standards p. 98</a:t>
            </a:r>
          </a:p>
        </p:txBody>
      </p:sp>
    </p:spTree>
    <p:extLst>
      <p:ext uri="{BB962C8B-B14F-4D97-AF65-F5344CB8AC3E}">
        <p14:creationId xmlns:p14="http://schemas.microsoft.com/office/powerpoint/2010/main" val="16873964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C88B2-109F-A82E-A71A-197DADEA95E5}"/>
              </a:ext>
            </a:extLst>
          </p:cNvPr>
          <p:cNvSpPr>
            <a:spLocks noGrp="1"/>
          </p:cNvSpPr>
          <p:nvPr>
            <p:ph type="title"/>
          </p:nvPr>
        </p:nvSpPr>
        <p:spPr/>
        <p:txBody>
          <a:bodyPr/>
          <a:lstStyle/>
          <a:p>
            <a:r>
              <a:rPr lang="en-US" sz="2800" dirty="0"/>
              <a:t>Other Constitutional Issues</a:t>
            </a:r>
            <a:endParaRPr lang="en-US" dirty="0"/>
          </a:p>
        </p:txBody>
      </p:sp>
      <p:sp>
        <p:nvSpPr>
          <p:cNvPr id="3" name="Content Placeholder 2">
            <a:extLst>
              <a:ext uri="{FF2B5EF4-FFF2-40B4-BE49-F238E27FC236}">
                <a16:creationId xmlns:a16="http://schemas.microsoft.com/office/drawing/2014/main" id="{821F1679-D00D-3168-7EFF-8059F9CD2B22}"/>
              </a:ext>
            </a:extLst>
          </p:cNvPr>
          <p:cNvSpPr>
            <a:spLocks noGrp="1"/>
          </p:cNvSpPr>
          <p:nvPr>
            <p:ph idx="1"/>
          </p:nvPr>
        </p:nvSpPr>
        <p:spPr/>
        <p:txBody>
          <a:bodyPr>
            <a:normAutofit/>
          </a:bodyPr>
          <a:lstStyle/>
          <a:p>
            <a:pPr marL="0" indent="0">
              <a:buNone/>
            </a:pPr>
            <a:endParaRPr lang="en-US" sz="4400" dirty="0"/>
          </a:p>
        </p:txBody>
      </p:sp>
    </p:spTree>
    <p:extLst>
      <p:ext uri="{BB962C8B-B14F-4D97-AF65-F5344CB8AC3E}">
        <p14:creationId xmlns:p14="http://schemas.microsoft.com/office/powerpoint/2010/main" val="26211754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DEC82-FB72-DDC5-56D3-39E0A9DBD678}"/>
              </a:ext>
            </a:extLst>
          </p:cNvPr>
          <p:cNvSpPr>
            <a:spLocks noGrp="1"/>
          </p:cNvSpPr>
          <p:nvPr>
            <p:ph type="title"/>
          </p:nvPr>
        </p:nvSpPr>
        <p:spPr/>
        <p:txBody>
          <a:bodyPr/>
          <a:lstStyle/>
          <a:p>
            <a:r>
              <a:rPr lang="en-US" dirty="0"/>
              <a:t>Alcohol restrictions</a:t>
            </a:r>
          </a:p>
        </p:txBody>
      </p:sp>
      <p:sp>
        <p:nvSpPr>
          <p:cNvPr id="3" name="Content Placeholder 2">
            <a:extLst>
              <a:ext uri="{FF2B5EF4-FFF2-40B4-BE49-F238E27FC236}">
                <a16:creationId xmlns:a16="http://schemas.microsoft.com/office/drawing/2014/main" id="{1BF58F55-49CA-0591-6040-935C31E147E2}"/>
              </a:ext>
            </a:extLst>
          </p:cNvPr>
          <p:cNvSpPr>
            <a:spLocks noGrp="1"/>
          </p:cNvSpPr>
          <p:nvPr>
            <p:ph idx="1"/>
          </p:nvPr>
        </p:nvSpPr>
        <p:spPr/>
        <p:txBody>
          <a:bodyPr>
            <a:normAutofit/>
          </a:bodyPr>
          <a:lstStyle/>
          <a:p>
            <a:r>
              <a:rPr lang="en-US" sz="2400" dirty="0"/>
              <a:t>Even though alcohol use is legal, restrictions are permissible</a:t>
            </a:r>
          </a:p>
          <a:p>
            <a:r>
              <a:rPr lang="en-US" sz="2400" dirty="0"/>
              <a:t>If reasonably related to P’s rehabilitation or</a:t>
            </a:r>
          </a:p>
          <a:p>
            <a:r>
              <a:rPr lang="en-US" sz="2400" dirty="0"/>
              <a:t>If reasonably related to the prevention of crime and</a:t>
            </a:r>
          </a:p>
          <a:p>
            <a:r>
              <a:rPr lang="en-US" sz="2400" dirty="0"/>
              <a:t>Are no more restrictive than necessary to meet these goals</a:t>
            </a:r>
          </a:p>
        </p:txBody>
      </p:sp>
    </p:spTree>
    <p:extLst>
      <p:ext uri="{BB962C8B-B14F-4D97-AF65-F5344CB8AC3E}">
        <p14:creationId xmlns:p14="http://schemas.microsoft.com/office/powerpoint/2010/main" val="4443501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413CD-58AE-A7A0-3F02-A0EF752B6E1C}"/>
              </a:ext>
            </a:extLst>
          </p:cNvPr>
          <p:cNvSpPr>
            <a:spLocks noGrp="1"/>
          </p:cNvSpPr>
          <p:nvPr>
            <p:ph type="title"/>
          </p:nvPr>
        </p:nvSpPr>
        <p:spPr/>
        <p:txBody>
          <a:bodyPr/>
          <a:lstStyle/>
          <a:p>
            <a:r>
              <a:rPr lang="en-US" dirty="0"/>
              <a:t>AA/NA meeting requirement</a:t>
            </a:r>
          </a:p>
        </p:txBody>
      </p:sp>
      <p:sp>
        <p:nvSpPr>
          <p:cNvPr id="3" name="Content Placeholder 2">
            <a:extLst>
              <a:ext uri="{FF2B5EF4-FFF2-40B4-BE49-F238E27FC236}">
                <a16:creationId xmlns:a16="http://schemas.microsoft.com/office/drawing/2014/main" id="{D6810E56-9B42-BEFF-41BA-2EDBE9934B79}"/>
              </a:ext>
            </a:extLst>
          </p:cNvPr>
          <p:cNvSpPr>
            <a:spLocks noGrp="1"/>
          </p:cNvSpPr>
          <p:nvPr>
            <p:ph idx="1"/>
          </p:nvPr>
        </p:nvSpPr>
        <p:spPr>
          <a:xfrm>
            <a:off x="2231136" y="2337758"/>
            <a:ext cx="7729728" cy="3735238"/>
          </a:xfrm>
        </p:spPr>
        <p:txBody>
          <a:bodyPr>
            <a:noAutofit/>
          </a:bodyPr>
          <a:lstStyle/>
          <a:p>
            <a:r>
              <a:rPr lang="en-US" sz="2400" dirty="0"/>
              <a:t>First Amendment to the United States Constitution prohibits the government from establishing or requiring religious practices.</a:t>
            </a:r>
          </a:p>
          <a:p>
            <a:r>
              <a:rPr lang="en-US" sz="2400" dirty="0"/>
              <a:t>Alcoholics Anonymous is a deity-based program.</a:t>
            </a:r>
          </a:p>
          <a:p>
            <a:r>
              <a:rPr lang="en-US" sz="2400" dirty="0"/>
              <a:t>Treatment courts cannot require a P to attend AA or other support groups that incorporate religious concepts or principles as core components of the intervention.</a:t>
            </a:r>
          </a:p>
          <a:p>
            <a:r>
              <a:rPr lang="en-US" sz="2400" dirty="0"/>
              <a:t>There is no First Amendment violation when there are secular alternative options available.</a:t>
            </a:r>
          </a:p>
        </p:txBody>
      </p:sp>
    </p:spTree>
    <p:extLst>
      <p:ext uri="{BB962C8B-B14F-4D97-AF65-F5344CB8AC3E}">
        <p14:creationId xmlns:p14="http://schemas.microsoft.com/office/powerpoint/2010/main" val="30830318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A8E81-ADE6-512A-2F21-B8A760D7912C}"/>
              </a:ext>
            </a:extLst>
          </p:cNvPr>
          <p:cNvSpPr>
            <a:spLocks noGrp="1"/>
          </p:cNvSpPr>
          <p:nvPr>
            <p:ph type="title"/>
          </p:nvPr>
        </p:nvSpPr>
        <p:spPr/>
        <p:txBody>
          <a:bodyPr/>
          <a:lstStyle/>
          <a:p>
            <a:r>
              <a:rPr lang="en-US" dirty="0"/>
              <a:t>Marijuana</a:t>
            </a:r>
          </a:p>
        </p:txBody>
      </p:sp>
      <p:sp>
        <p:nvSpPr>
          <p:cNvPr id="3" name="Content Placeholder 2">
            <a:extLst>
              <a:ext uri="{FF2B5EF4-FFF2-40B4-BE49-F238E27FC236}">
                <a16:creationId xmlns:a16="http://schemas.microsoft.com/office/drawing/2014/main" id="{0CD64C0E-25AB-B726-F0CD-F40301BAC3D3}"/>
              </a:ext>
            </a:extLst>
          </p:cNvPr>
          <p:cNvSpPr>
            <a:spLocks noGrp="1"/>
          </p:cNvSpPr>
          <p:nvPr>
            <p:ph idx="1"/>
          </p:nvPr>
        </p:nvSpPr>
        <p:spPr>
          <a:xfrm>
            <a:off x="2231136" y="2242868"/>
            <a:ext cx="7729728" cy="3985404"/>
          </a:xfrm>
        </p:spPr>
        <p:txBody>
          <a:bodyPr>
            <a:noAutofit/>
          </a:bodyPr>
          <a:lstStyle/>
          <a:p>
            <a:r>
              <a:rPr lang="en-US" sz="2400" dirty="0"/>
              <a:t>Where possession and use of marijuana is illegal, restrictions on its use are permissible just as they are for any unlawful drug.</a:t>
            </a:r>
          </a:p>
          <a:p>
            <a:r>
              <a:rPr lang="en-US" sz="2400" dirty="0"/>
              <a:t>Where possession and use of recreational marijuana is legal, court may prohibit its use as long as the prohibition is related to the crime for which P. was convicted or</a:t>
            </a:r>
          </a:p>
          <a:p>
            <a:r>
              <a:rPr lang="en-US" sz="2400" dirty="0"/>
              <a:t>To further P’s rehabilitation or </a:t>
            </a:r>
          </a:p>
          <a:p>
            <a:r>
              <a:rPr lang="en-US" sz="2400" dirty="0"/>
              <a:t>To prevent future crime</a:t>
            </a:r>
          </a:p>
          <a:p>
            <a:r>
              <a:rPr lang="en-US" sz="2400" dirty="0"/>
              <a:t>Parallel rationale to alcohol restrictions</a:t>
            </a:r>
          </a:p>
        </p:txBody>
      </p:sp>
    </p:spTree>
    <p:extLst>
      <p:ext uri="{BB962C8B-B14F-4D97-AF65-F5344CB8AC3E}">
        <p14:creationId xmlns:p14="http://schemas.microsoft.com/office/powerpoint/2010/main" val="15902692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FC0CC-0968-2DA5-C1A9-0672DEF61356}"/>
              </a:ext>
            </a:extLst>
          </p:cNvPr>
          <p:cNvSpPr>
            <a:spLocks noGrp="1"/>
          </p:cNvSpPr>
          <p:nvPr>
            <p:ph type="title"/>
          </p:nvPr>
        </p:nvSpPr>
        <p:spPr/>
        <p:txBody>
          <a:bodyPr/>
          <a:lstStyle/>
          <a:p>
            <a:r>
              <a:rPr lang="en-US" dirty="0"/>
              <a:t>Medical marijuana</a:t>
            </a:r>
          </a:p>
        </p:txBody>
      </p:sp>
      <p:sp>
        <p:nvSpPr>
          <p:cNvPr id="3" name="Content Placeholder 2">
            <a:extLst>
              <a:ext uri="{FF2B5EF4-FFF2-40B4-BE49-F238E27FC236}">
                <a16:creationId xmlns:a16="http://schemas.microsoft.com/office/drawing/2014/main" id="{40ACC68C-648C-B75E-D3BD-99B4A97A4FFB}"/>
              </a:ext>
            </a:extLst>
          </p:cNvPr>
          <p:cNvSpPr>
            <a:spLocks noGrp="1"/>
          </p:cNvSpPr>
          <p:nvPr>
            <p:ph idx="1"/>
          </p:nvPr>
        </p:nvSpPr>
        <p:spPr>
          <a:xfrm>
            <a:off x="2231136" y="2320506"/>
            <a:ext cx="7729728" cy="3907766"/>
          </a:xfrm>
        </p:spPr>
        <p:txBody>
          <a:bodyPr>
            <a:noAutofit/>
          </a:bodyPr>
          <a:lstStyle/>
          <a:p>
            <a:r>
              <a:rPr lang="en-US" sz="2200" dirty="0"/>
              <a:t>Can a treatment court prohibit the use of medical marijuana by P who has obtained proper authorization from a qualified health care provider for treatment of an eligible medical condition under state law?</a:t>
            </a:r>
          </a:p>
          <a:p>
            <a:r>
              <a:rPr lang="en-US" sz="2200" dirty="0"/>
              <a:t>Two answers depending on the state:   Yes and No</a:t>
            </a:r>
          </a:p>
          <a:p>
            <a:r>
              <a:rPr lang="en-US" sz="2200" dirty="0"/>
              <a:t>Yes: Court, in exercising its broad discretion in setting supervision conditions as part of sentencing, may restrict use of marijuana if the restriction is related to the crime committed, to P’s rehabilitation, or to prevent future criminal activity.</a:t>
            </a:r>
          </a:p>
          <a:p>
            <a:r>
              <a:rPr lang="en-US" sz="2200" dirty="0"/>
              <a:t>This is a case-by-case individualized determination.</a:t>
            </a:r>
          </a:p>
        </p:txBody>
      </p:sp>
    </p:spTree>
    <p:extLst>
      <p:ext uri="{BB962C8B-B14F-4D97-AF65-F5344CB8AC3E}">
        <p14:creationId xmlns:p14="http://schemas.microsoft.com/office/powerpoint/2010/main" val="36778831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1909BE-D277-2137-615E-81BAC92040E3}"/>
              </a:ext>
            </a:extLst>
          </p:cNvPr>
          <p:cNvSpPr>
            <a:spLocks noGrp="1"/>
          </p:cNvSpPr>
          <p:nvPr>
            <p:ph idx="4294967295"/>
          </p:nvPr>
        </p:nvSpPr>
        <p:spPr>
          <a:xfrm>
            <a:off x="2230437" y="2051829"/>
            <a:ext cx="7731125" cy="3848639"/>
          </a:xfrm>
        </p:spPr>
        <p:txBody>
          <a:bodyPr>
            <a:noAutofit/>
          </a:bodyPr>
          <a:lstStyle/>
          <a:p>
            <a:r>
              <a:rPr lang="en-US" sz="2400" dirty="0"/>
              <a:t>Walton v. People. The Colorado Supreme Court held that the state medical marijuana statute created a presumption that P could use marijuana, but that presumption can be rebutted if it is established that P’s use of marijuana would be contrary to the goals of sentencing. A blanket policy prohibiting probationers from using medical marijuana is invalid, but a court may prohibit medical marijuana in a particular case by looking at the individual’s circumstances and the statutory sentencing goals. 451 P.3d 1212,1217 (Colo. 2019)</a:t>
            </a:r>
          </a:p>
        </p:txBody>
      </p:sp>
    </p:spTree>
    <p:extLst>
      <p:ext uri="{BB962C8B-B14F-4D97-AF65-F5344CB8AC3E}">
        <p14:creationId xmlns:p14="http://schemas.microsoft.com/office/powerpoint/2010/main" val="16754356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1DF00-506E-A914-614B-EF9216E74647}"/>
              </a:ext>
            </a:extLst>
          </p:cNvPr>
          <p:cNvSpPr>
            <a:spLocks noGrp="1"/>
          </p:cNvSpPr>
          <p:nvPr>
            <p:ph type="title"/>
          </p:nvPr>
        </p:nvSpPr>
        <p:spPr/>
        <p:txBody>
          <a:bodyPr/>
          <a:lstStyle/>
          <a:p>
            <a:r>
              <a:rPr lang="en-US" dirty="0"/>
              <a:t>Medical Marijuana is expressly permitted</a:t>
            </a:r>
          </a:p>
        </p:txBody>
      </p:sp>
      <p:sp>
        <p:nvSpPr>
          <p:cNvPr id="3" name="Content Placeholder 2">
            <a:extLst>
              <a:ext uri="{FF2B5EF4-FFF2-40B4-BE49-F238E27FC236}">
                <a16:creationId xmlns:a16="http://schemas.microsoft.com/office/drawing/2014/main" id="{8F689000-3ADD-85FE-AE2F-3C4621942942}"/>
              </a:ext>
            </a:extLst>
          </p:cNvPr>
          <p:cNvSpPr>
            <a:spLocks noGrp="1"/>
          </p:cNvSpPr>
          <p:nvPr>
            <p:ph idx="1"/>
          </p:nvPr>
        </p:nvSpPr>
        <p:spPr>
          <a:xfrm>
            <a:off x="2231136" y="2153412"/>
            <a:ext cx="7729728" cy="4273267"/>
          </a:xfrm>
        </p:spPr>
        <p:txBody>
          <a:bodyPr>
            <a:noAutofit/>
          </a:bodyPr>
          <a:lstStyle/>
          <a:p>
            <a:r>
              <a:rPr lang="en-US" sz="2400" dirty="0"/>
              <a:t>Opposite view: Arizona, Montana, Oregon, Pennsylvania</a:t>
            </a:r>
          </a:p>
          <a:p>
            <a:r>
              <a:rPr lang="en-US" sz="2400" dirty="0"/>
              <a:t>Medical marijuana statutes, as written, have divested sentencing judges of the authority to restrict medical marijuana use by probationers.</a:t>
            </a:r>
          </a:p>
          <a:p>
            <a:r>
              <a:rPr lang="en-US" sz="2400" dirty="0"/>
              <a:t>Reed-</a:t>
            </a:r>
            <a:r>
              <a:rPr lang="en-US" sz="2400" dirty="0" err="1"/>
              <a:t>Kaliher</a:t>
            </a:r>
            <a:r>
              <a:rPr lang="en-US" sz="2400" dirty="0"/>
              <a:t> v. </a:t>
            </a:r>
            <a:r>
              <a:rPr lang="en-US" sz="2400" dirty="0" err="1"/>
              <a:t>Hoggatt</a:t>
            </a:r>
            <a:r>
              <a:rPr lang="en-US" sz="2400" dirty="0"/>
              <a:t>. Arizona Supreme Court held that sentencing court may not prohibit probationer from using medical marijuana or revoke probation for use because the statute’s language provided immunity against “penalty in any manner, or the denial of any right or privilege” for medical marijuana use. 347 P.3d 136, 138 (Ariz. 2015)</a:t>
            </a:r>
          </a:p>
        </p:txBody>
      </p:sp>
    </p:spTree>
    <p:extLst>
      <p:ext uri="{BB962C8B-B14F-4D97-AF65-F5344CB8AC3E}">
        <p14:creationId xmlns:p14="http://schemas.microsoft.com/office/powerpoint/2010/main" val="3501432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D8187-F468-AE8C-A133-644999DD30E1}"/>
              </a:ext>
            </a:extLst>
          </p:cNvPr>
          <p:cNvSpPr>
            <a:spLocks noGrp="1"/>
          </p:cNvSpPr>
          <p:nvPr>
            <p:ph type="title"/>
          </p:nvPr>
        </p:nvSpPr>
        <p:spPr/>
        <p:txBody>
          <a:bodyPr/>
          <a:lstStyle/>
          <a:p>
            <a:r>
              <a:rPr lang="en-US" dirty="0"/>
              <a:t>Due Process</a:t>
            </a:r>
          </a:p>
        </p:txBody>
      </p:sp>
      <p:sp>
        <p:nvSpPr>
          <p:cNvPr id="3" name="Content Placeholder 2">
            <a:extLst>
              <a:ext uri="{FF2B5EF4-FFF2-40B4-BE49-F238E27FC236}">
                <a16:creationId xmlns:a16="http://schemas.microsoft.com/office/drawing/2014/main" id="{E36A8109-BBD6-447F-AE3D-9DFE0AC88089}"/>
              </a:ext>
            </a:extLst>
          </p:cNvPr>
          <p:cNvSpPr>
            <a:spLocks noGrp="1"/>
          </p:cNvSpPr>
          <p:nvPr>
            <p:ph idx="1"/>
          </p:nvPr>
        </p:nvSpPr>
        <p:spPr/>
        <p:txBody>
          <a:bodyPr>
            <a:normAutofit/>
          </a:bodyPr>
          <a:lstStyle/>
          <a:p>
            <a:r>
              <a:rPr lang="en-US" sz="3200" dirty="0"/>
              <a:t>The 14</a:t>
            </a:r>
            <a:r>
              <a:rPr lang="en-US" sz="3200" baseline="30000" dirty="0"/>
              <a:t>th</a:t>
            </a:r>
            <a:r>
              <a:rPr lang="en-US" sz="3200" dirty="0"/>
              <a:t> Amendment of the United States Constitution provides that no citizen shall be deprived of life, liberty, or property without due process of law.</a:t>
            </a:r>
          </a:p>
        </p:txBody>
      </p:sp>
    </p:spTree>
    <p:extLst>
      <p:ext uri="{BB962C8B-B14F-4D97-AF65-F5344CB8AC3E}">
        <p14:creationId xmlns:p14="http://schemas.microsoft.com/office/powerpoint/2010/main" val="5639136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3F87F-4376-E99C-788E-A4E35707424B}"/>
              </a:ext>
            </a:extLst>
          </p:cNvPr>
          <p:cNvSpPr>
            <a:spLocks noGrp="1"/>
          </p:cNvSpPr>
          <p:nvPr>
            <p:ph type="title"/>
          </p:nvPr>
        </p:nvSpPr>
        <p:spPr/>
        <p:txBody>
          <a:bodyPr/>
          <a:lstStyle/>
          <a:p>
            <a:r>
              <a:rPr lang="en-US" dirty="0"/>
              <a:t>Practice tips</a:t>
            </a:r>
          </a:p>
        </p:txBody>
      </p:sp>
      <p:sp>
        <p:nvSpPr>
          <p:cNvPr id="3" name="Content Placeholder 2">
            <a:extLst>
              <a:ext uri="{FF2B5EF4-FFF2-40B4-BE49-F238E27FC236}">
                <a16:creationId xmlns:a16="http://schemas.microsoft.com/office/drawing/2014/main" id="{25941052-D18E-66A4-7194-84DC33FAD9F7}"/>
              </a:ext>
            </a:extLst>
          </p:cNvPr>
          <p:cNvSpPr>
            <a:spLocks noGrp="1"/>
          </p:cNvSpPr>
          <p:nvPr>
            <p:ph idx="1"/>
          </p:nvPr>
        </p:nvSpPr>
        <p:spPr/>
        <p:txBody>
          <a:bodyPr>
            <a:normAutofit/>
          </a:bodyPr>
          <a:lstStyle/>
          <a:p>
            <a:r>
              <a:rPr lang="en-US" sz="2400" dirty="0"/>
              <a:t>Can a treatment court prohibit the use of medical marijuana by P who has obtained </a:t>
            </a:r>
            <a:r>
              <a:rPr lang="en-US" sz="2400" dirty="0">
                <a:solidFill>
                  <a:srgbClr val="FF0000"/>
                </a:solidFill>
              </a:rPr>
              <a:t>proper authorization </a:t>
            </a:r>
            <a:r>
              <a:rPr lang="en-US" sz="2400" dirty="0"/>
              <a:t>from a </a:t>
            </a:r>
            <a:r>
              <a:rPr lang="en-US" sz="2400" dirty="0">
                <a:solidFill>
                  <a:srgbClr val="FF0000"/>
                </a:solidFill>
              </a:rPr>
              <a:t>qualified health care provider</a:t>
            </a:r>
            <a:r>
              <a:rPr lang="en-US" sz="2400" dirty="0"/>
              <a:t> for treatment of an </a:t>
            </a:r>
            <a:r>
              <a:rPr lang="en-US" sz="2400" dirty="0">
                <a:solidFill>
                  <a:srgbClr val="FF0000"/>
                </a:solidFill>
              </a:rPr>
              <a:t>eligible medical condition </a:t>
            </a:r>
            <a:r>
              <a:rPr lang="en-US" sz="2400" dirty="0"/>
              <a:t>under state law?</a:t>
            </a:r>
          </a:p>
          <a:p>
            <a:r>
              <a:rPr lang="en-US" sz="2400" dirty="0"/>
              <a:t>Check these elements of compliance with statute</a:t>
            </a:r>
          </a:p>
          <a:p>
            <a:r>
              <a:rPr lang="en-US" sz="2400" dirty="0"/>
              <a:t>Is it a valid card?</a:t>
            </a:r>
          </a:p>
          <a:p>
            <a:r>
              <a:rPr lang="en-US" sz="2400" dirty="0"/>
              <a:t>Is it current?</a:t>
            </a:r>
          </a:p>
        </p:txBody>
      </p:sp>
    </p:spTree>
    <p:extLst>
      <p:ext uri="{BB962C8B-B14F-4D97-AF65-F5344CB8AC3E}">
        <p14:creationId xmlns:p14="http://schemas.microsoft.com/office/powerpoint/2010/main" val="4107310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296C3-2CDF-3527-CD5C-540EDC7F564F}"/>
              </a:ext>
            </a:extLst>
          </p:cNvPr>
          <p:cNvSpPr>
            <a:spLocks noGrp="1"/>
          </p:cNvSpPr>
          <p:nvPr>
            <p:ph type="title"/>
          </p:nvPr>
        </p:nvSpPr>
        <p:spPr/>
        <p:txBody>
          <a:bodyPr/>
          <a:lstStyle/>
          <a:p>
            <a:r>
              <a:rPr lang="en-US" dirty="0"/>
              <a:t>Prescription medications</a:t>
            </a:r>
          </a:p>
        </p:txBody>
      </p:sp>
      <p:sp>
        <p:nvSpPr>
          <p:cNvPr id="3" name="Content Placeholder 2">
            <a:extLst>
              <a:ext uri="{FF2B5EF4-FFF2-40B4-BE49-F238E27FC236}">
                <a16:creationId xmlns:a16="http://schemas.microsoft.com/office/drawing/2014/main" id="{E762D365-8317-FF55-9DBC-0B56C4C3D910}"/>
              </a:ext>
            </a:extLst>
          </p:cNvPr>
          <p:cNvSpPr>
            <a:spLocks noGrp="1"/>
          </p:cNvSpPr>
          <p:nvPr>
            <p:ph idx="1"/>
          </p:nvPr>
        </p:nvSpPr>
        <p:spPr/>
        <p:txBody>
          <a:bodyPr>
            <a:normAutofit/>
          </a:bodyPr>
          <a:lstStyle/>
          <a:p>
            <a:r>
              <a:rPr lang="en-US" sz="2400" dirty="0"/>
              <a:t>Treatment courts may not refuse admission to, impose sanctions, or terminate Ps unsuccessfully for the prescribed use of prescription medications, including</a:t>
            </a:r>
          </a:p>
          <a:p>
            <a:r>
              <a:rPr lang="en-US" sz="2400" dirty="0"/>
              <a:t>MAT (medically assisted treatment) and MOUD (medication for opiate use disorder)</a:t>
            </a:r>
          </a:p>
          <a:p>
            <a:r>
              <a:rPr lang="en-US" sz="2400" dirty="0"/>
              <a:t>Psychiatric medications</a:t>
            </a:r>
          </a:p>
          <a:p>
            <a:r>
              <a:rPr lang="en-US" sz="2400" dirty="0"/>
              <a:t>Other prescribed medications, </a:t>
            </a:r>
            <a:r>
              <a:rPr lang="en-US" sz="2400" dirty="0" err="1"/>
              <a:t>eg</a:t>
            </a:r>
            <a:r>
              <a:rPr lang="en-US" sz="2400" dirty="0"/>
              <a:t> for pain, insomnia</a:t>
            </a:r>
          </a:p>
        </p:txBody>
      </p:sp>
    </p:spTree>
    <p:extLst>
      <p:ext uri="{BB962C8B-B14F-4D97-AF65-F5344CB8AC3E}">
        <p14:creationId xmlns:p14="http://schemas.microsoft.com/office/powerpoint/2010/main" val="5327963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ACBF9-A900-4EC8-8762-A3582AFC5A72}"/>
              </a:ext>
            </a:extLst>
          </p:cNvPr>
          <p:cNvSpPr>
            <a:spLocks noGrp="1"/>
          </p:cNvSpPr>
          <p:nvPr>
            <p:ph type="title"/>
          </p:nvPr>
        </p:nvSpPr>
        <p:spPr/>
        <p:txBody>
          <a:bodyPr/>
          <a:lstStyle/>
          <a:p>
            <a:r>
              <a:rPr lang="en-US" dirty="0"/>
              <a:t>Prescription medications continued</a:t>
            </a:r>
          </a:p>
        </p:txBody>
      </p:sp>
      <p:sp>
        <p:nvSpPr>
          <p:cNvPr id="3" name="Content Placeholder 2">
            <a:extLst>
              <a:ext uri="{FF2B5EF4-FFF2-40B4-BE49-F238E27FC236}">
                <a16:creationId xmlns:a16="http://schemas.microsoft.com/office/drawing/2014/main" id="{1C966B30-74A4-58B9-A54E-EE181BCF8F8B}"/>
              </a:ext>
            </a:extLst>
          </p:cNvPr>
          <p:cNvSpPr>
            <a:spLocks noGrp="1"/>
          </p:cNvSpPr>
          <p:nvPr>
            <p:ph idx="1"/>
          </p:nvPr>
        </p:nvSpPr>
        <p:spPr/>
        <p:txBody>
          <a:bodyPr>
            <a:normAutofit/>
          </a:bodyPr>
          <a:lstStyle/>
          <a:p>
            <a:r>
              <a:rPr lang="en-US" sz="2400" dirty="0"/>
              <a:t>P. should be required to inform all prescribers of SUD history and participation in treatment court</a:t>
            </a:r>
          </a:p>
          <a:p>
            <a:endParaRPr lang="en-US" sz="2400" dirty="0"/>
          </a:p>
          <a:p>
            <a:r>
              <a:rPr lang="en-US" sz="2400" dirty="0"/>
              <a:t>P should sign release of information for prescriber to communicate with treatment court team</a:t>
            </a:r>
          </a:p>
        </p:txBody>
      </p:sp>
    </p:spTree>
    <p:extLst>
      <p:ext uri="{BB962C8B-B14F-4D97-AF65-F5344CB8AC3E}">
        <p14:creationId xmlns:p14="http://schemas.microsoft.com/office/powerpoint/2010/main" val="36493995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A88B3-2851-7DA2-73E3-1D2B60A09C9B}"/>
              </a:ext>
            </a:extLst>
          </p:cNvPr>
          <p:cNvSpPr>
            <a:spLocks noGrp="1"/>
          </p:cNvSpPr>
          <p:nvPr>
            <p:ph type="title"/>
          </p:nvPr>
        </p:nvSpPr>
        <p:spPr/>
        <p:txBody>
          <a:bodyPr/>
          <a:lstStyle/>
          <a:p>
            <a:r>
              <a:rPr lang="en-US" dirty="0"/>
              <a:t>Prescription medications continued</a:t>
            </a:r>
          </a:p>
        </p:txBody>
      </p:sp>
      <p:sp>
        <p:nvSpPr>
          <p:cNvPr id="4" name="Content Placeholder 2">
            <a:extLst>
              <a:ext uri="{FF2B5EF4-FFF2-40B4-BE49-F238E27FC236}">
                <a16:creationId xmlns:a16="http://schemas.microsoft.com/office/drawing/2014/main" id="{074E6229-6C58-0386-5BA7-5ECDF6CB8483}"/>
              </a:ext>
            </a:extLst>
          </p:cNvPr>
          <p:cNvSpPr>
            <a:spLocks noGrp="1"/>
          </p:cNvSpPr>
          <p:nvPr>
            <p:ph idx="1"/>
          </p:nvPr>
        </p:nvSpPr>
        <p:spPr/>
        <p:txBody>
          <a:bodyPr>
            <a:normAutofit fontScale="92500" lnSpcReduction="20000"/>
          </a:bodyPr>
          <a:lstStyle/>
          <a:p>
            <a:r>
              <a:rPr lang="en-US" sz="2600" dirty="0"/>
              <a:t>Recommendations of the original provider must be followed unless the judge finds</a:t>
            </a:r>
          </a:p>
          <a:p>
            <a:r>
              <a:rPr lang="en-US" sz="2600" dirty="0"/>
              <a:t>Based on expert medical evidence that:</a:t>
            </a:r>
          </a:p>
          <a:p>
            <a:r>
              <a:rPr lang="en-US" sz="2600" dirty="0"/>
              <a:t>Care falls substantially below the generally accepted standard of care in the medical community OR</a:t>
            </a:r>
          </a:p>
          <a:p>
            <a:r>
              <a:rPr lang="en-US" sz="2600" dirty="0"/>
              <a:t>Poses a substantial risk to P’s welfare</a:t>
            </a:r>
          </a:p>
          <a:p>
            <a:r>
              <a:rPr lang="en-US" sz="2600" dirty="0"/>
              <a:t>If so, Get a new evaluation or</a:t>
            </a:r>
          </a:p>
          <a:p>
            <a:pPr lvl="1"/>
            <a:r>
              <a:rPr lang="en-US" sz="2600" dirty="0"/>
              <a:t>Get a second opinion</a:t>
            </a:r>
          </a:p>
          <a:p>
            <a:endParaRPr lang="en-US" dirty="0"/>
          </a:p>
        </p:txBody>
      </p:sp>
    </p:spTree>
    <p:extLst>
      <p:ext uri="{BB962C8B-B14F-4D97-AF65-F5344CB8AC3E}">
        <p14:creationId xmlns:p14="http://schemas.microsoft.com/office/powerpoint/2010/main" val="21854468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98614-5A44-F438-E344-228A4C6936DD}"/>
              </a:ext>
            </a:extLst>
          </p:cNvPr>
          <p:cNvSpPr>
            <a:spLocks noGrp="1"/>
          </p:cNvSpPr>
          <p:nvPr>
            <p:ph type="title"/>
          </p:nvPr>
        </p:nvSpPr>
        <p:spPr/>
        <p:txBody>
          <a:bodyPr/>
          <a:lstStyle/>
          <a:p>
            <a:r>
              <a:rPr lang="en-US" dirty="0"/>
              <a:t>Prescription medications continued</a:t>
            </a:r>
          </a:p>
        </p:txBody>
      </p:sp>
      <p:sp>
        <p:nvSpPr>
          <p:cNvPr id="3" name="Content Placeholder 2">
            <a:extLst>
              <a:ext uri="{FF2B5EF4-FFF2-40B4-BE49-F238E27FC236}">
                <a16:creationId xmlns:a16="http://schemas.microsoft.com/office/drawing/2014/main" id="{066A1845-1C37-0458-2963-E4C5C4AD7C2D}"/>
              </a:ext>
            </a:extLst>
          </p:cNvPr>
          <p:cNvSpPr>
            <a:spLocks noGrp="1"/>
          </p:cNvSpPr>
          <p:nvPr>
            <p:ph idx="1"/>
          </p:nvPr>
        </p:nvSpPr>
        <p:spPr/>
        <p:txBody>
          <a:bodyPr>
            <a:normAutofit/>
          </a:bodyPr>
          <a:lstStyle/>
          <a:p>
            <a:r>
              <a:rPr lang="en-US" sz="2400" dirty="0"/>
              <a:t>The recommendations of lawfully credentialed providers are entitled to a presumption of competence and should be substituted with the judgment of another provider only in narrow circumstances if their actions pose a demonstrable threat to P’s welfare. </a:t>
            </a:r>
          </a:p>
          <a:p>
            <a:endParaRPr lang="en-US" sz="2400" dirty="0"/>
          </a:p>
          <a:p>
            <a:r>
              <a:rPr lang="en-US" sz="2400" dirty="0"/>
              <a:t>Best Practice Standards p.99</a:t>
            </a:r>
          </a:p>
        </p:txBody>
      </p:sp>
    </p:spTree>
    <p:extLst>
      <p:ext uri="{BB962C8B-B14F-4D97-AF65-F5344CB8AC3E}">
        <p14:creationId xmlns:p14="http://schemas.microsoft.com/office/powerpoint/2010/main" val="2046618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DE648-B95D-3E4C-B69B-5A63B535E436}"/>
              </a:ext>
            </a:extLst>
          </p:cNvPr>
          <p:cNvSpPr>
            <a:spLocks noGrp="1"/>
          </p:cNvSpPr>
          <p:nvPr>
            <p:ph type="title"/>
          </p:nvPr>
        </p:nvSpPr>
        <p:spPr/>
        <p:txBody>
          <a:bodyPr/>
          <a:lstStyle/>
          <a:p>
            <a:r>
              <a:rPr lang="en-US" dirty="0"/>
              <a:t>MAT Restrictions and the ADA</a:t>
            </a:r>
          </a:p>
        </p:txBody>
      </p:sp>
      <p:sp>
        <p:nvSpPr>
          <p:cNvPr id="3" name="Content Placeholder 2">
            <a:extLst>
              <a:ext uri="{FF2B5EF4-FFF2-40B4-BE49-F238E27FC236}">
                <a16:creationId xmlns:a16="http://schemas.microsoft.com/office/drawing/2014/main" id="{16F0CB67-0BB6-7BC0-2554-0D1002D7B71C}"/>
              </a:ext>
            </a:extLst>
          </p:cNvPr>
          <p:cNvSpPr>
            <a:spLocks noGrp="1"/>
          </p:cNvSpPr>
          <p:nvPr>
            <p:ph idx="1"/>
          </p:nvPr>
        </p:nvSpPr>
        <p:spPr>
          <a:xfrm>
            <a:off x="2231136" y="2251494"/>
            <a:ext cx="7729728" cy="4157932"/>
          </a:xfrm>
        </p:spPr>
        <p:txBody>
          <a:bodyPr>
            <a:noAutofit/>
          </a:bodyPr>
          <a:lstStyle/>
          <a:p>
            <a:r>
              <a:rPr lang="en-US" sz="2200" dirty="0"/>
              <a:t>Americans with Disabilities Act prohibits state and local governments from discriminating on the basis of disability when providing access to government programs, including court- and jail-based programs.</a:t>
            </a:r>
          </a:p>
          <a:p>
            <a:r>
              <a:rPr lang="en-US" sz="2200" dirty="0"/>
              <a:t>Treatment courts are government programs under the ADA</a:t>
            </a:r>
          </a:p>
          <a:p>
            <a:r>
              <a:rPr lang="en-US" sz="2200" dirty="0"/>
              <a:t>Substance use disorder is a disability under the ADA when it substantially limits a major life activity such as caring for oneself</a:t>
            </a:r>
          </a:p>
          <a:p>
            <a:r>
              <a:rPr lang="en-US" sz="2200" dirty="0"/>
              <a:t>ADA requires the treatment court to make the reasonable accommodation of permitting Ps to use addiction medication, a lifesaving treatment that is the standard of care for the disability of SUD</a:t>
            </a:r>
          </a:p>
        </p:txBody>
      </p:sp>
    </p:spTree>
    <p:extLst>
      <p:ext uri="{BB962C8B-B14F-4D97-AF65-F5344CB8AC3E}">
        <p14:creationId xmlns:p14="http://schemas.microsoft.com/office/powerpoint/2010/main" val="18970262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7666A-ADD6-3540-3A50-55868B84E7F2}"/>
              </a:ext>
            </a:extLst>
          </p:cNvPr>
          <p:cNvSpPr>
            <a:spLocks noGrp="1"/>
          </p:cNvSpPr>
          <p:nvPr>
            <p:ph type="title"/>
          </p:nvPr>
        </p:nvSpPr>
        <p:spPr/>
        <p:txBody>
          <a:bodyPr/>
          <a:lstStyle/>
          <a:p>
            <a:r>
              <a:rPr lang="en-US" dirty="0"/>
              <a:t>ADA compliance</a:t>
            </a:r>
          </a:p>
        </p:txBody>
      </p:sp>
      <p:sp>
        <p:nvSpPr>
          <p:cNvPr id="3" name="Content Placeholder 2">
            <a:extLst>
              <a:ext uri="{FF2B5EF4-FFF2-40B4-BE49-F238E27FC236}">
                <a16:creationId xmlns:a16="http://schemas.microsoft.com/office/drawing/2014/main" id="{FA84C13A-2C8B-DC5A-A776-4C55A192692A}"/>
              </a:ext>
            </a:extLst>
          </p:cNvPr>
          <p:cNvSpPr>
            <a:spLocks noGrp="1"/>
          </p:cNvSpPr>
          <p:nvPr>
            <p:ph idx="1"/>
          </p:nvPr>
        </p:nvSpPr>
        <p:spPr>
          <a:xfrm>
            <a:off x="2231136" y="2346385"/>
            <a:ext cx="7729728" cy="3743863"/>
          </a:xfrm>
        </p:spPr>
        <p:txBody>
          <a:bodyPr>
            <a:noAutofit/>
          </a:bodyPr>
          <a:lstStyle/>
          <a:p>
            <a:r>
              <a:rPr lang="en-US" sz="2200" dirty="0"/>
              <a:t>Treatment court must permit the use of properly prescribed MAT</a:t>
            </a:r>
          </a:p>
          <a:p>
            <a:r>
              <a:rPr lang="en-US" sz="2200" dirty="0"/>
              <a:t>Treatment court must not require abstinence from MAT as a condition of admission to the court or of graduation</a:t>
            </a:r>
          </a:p>
          <a:p>
            <a:r>
              <a:rPr lang="en-US" sz="2200" dirty="0"/>
              <a:t>Treatment court must permit use of methadone, buprenorphine, and naltrexone</a:t>
            </a:r>
          </a:p>
          <a:p>
            <a:r>
              <a:rPr lang="en-US" sz="2200" dirty="0"/>
              <a:t>Treatment court must permit Ps to participate in selection medication in conjunction with prescriber</a:t>
            </a:r>
          </a:p>
          <a:p>
            <a:r>
              <a:rPr lang="en-US" sz="2200" dirty="0"/>
              <a:t>DOJ agreements in PA and MA</a:t>
            </a:r>
          </a:p>
        </p:txBody>
      </p:sp>
    </p:spTree>
    <p:extLst>
      <p:ext uri="{BB962C8B-B14F-4D97-AF65-F5344CB8AC3E}">
        <p14:creationId xmlns:p14="http://schemas.microsoft.com/office/powerpoint/2010/main" val="6865423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0C52D-9F59-B8CC-03E1-77288DA97B3B}"/>
              </a:ext>
            </a:extLst>
          </p:cNvPr>
          <p:cNvSpPr>
            <a:spLocks noGrp="1"/>
          </p:cNvSpPr>
          <p:nvPr>
            <p:ph type="title"/>
          </p:nvPr>
        </p:nvSpPr>
        <p:spPr/>
        <p:txBody>
          <a:bodyPr/>
          <a:lstStyle/>
          <a:p>
            <a:r>
              <a:rPr lang="en-US" dirty="0"/>
              <a:t>ADA in Correctional Facilities</a:t>
            </a:r>
          </a:p>
        </p:txBody>
      </p:sp>
      <p:sp>
        <p:nvSpPr>
          <p:cNvPr id="3" name="Content Placeholder 2">
            <a:extLst>
              <a:ext uri="{FF2B5EF4-FFF2-40B4-BE49-F238E27FC236}">
                <a16:creationId xmlns:a16="http://schemas.microsoft.com/office/drawing/2014/main" id="{688EB3CC-D340-0711-F719-8591759FAF1C}"/>
              </a:ext>
            </a:extLst>
          </p:cNvPr>
          <p:cNvSpPr>
            <a:spLocks noGrp="1"/>
          </p:cNvSpPr>
          <p:nvPr>
            <p:ph idx="1"/>
          </p:nvPr>
        </p:nvSpPr>
        <p:spPr>
          <a:xfrm>
            <a:off x="2231136" y="2277374"/>
            <a:ext cx="7729728" cy="4054415"/>
          </a:xfrm>
        </p:spPr>
        <p:txBody>
          <a:bodyPr>
            <a:noAutofit/>
          </a:bodyPr>
          <a:lstStyle/>
          <a:p>
            <a:r>
              <a:rPr lang="en-US" sz="2400" dirty="0" err="1"/>
              <a:t>Pesce</a:t>
            </a:r>
            <a:r>
              <a:rPr lang="en-US" sz="2400" dirty="0"/>
              <a:t> v. Coppinger, 355 F. Supp.3d 35, 46-47 (</a:t>
            </a:r>
            <a:r>
              <a:rPr lang="en-US" sz="2400" dirty="0" err="1"/>
              <a:t>D.Mass</a:t>
            </a:r>
            <a:r>
              <a:rPr lang="en-US" sz="2400" dirty="0"/>
              <a:t>. 2018)</a:t>
            </a:r>
          </a:p>
          <a:p>
            <a:r>
              <a:rPr lang="en-US" sz="2400" dirty="0"/>
              <a:t>D was in active recovery from OUD, including taking prescribed methadone. D was facing a 60 day sentence of incarceration. D filed for a preliminary injunction to order the House of Correction to provide him his prescribed methadone while incarcerated. Methadone was not available in the </a:t>
            </a:r>
            <a:r>
              <a:rPr lang="en-US" sz="2400" dirty="0" err="1"/>
              <a:t>HoC</a:t>
            </a:r>
            <a:r>
              <a:rPr lang="en-US" sz="2400" dirty="0"/>
              <a:t>. Court held a hearing at which the P’s prescribing physician testified that P ‘s health required that he continue with methadone and it was unsafe for it to be discontinued. </a:t>
            </a:r>
          </a:p>
        </p:txBody>
      </p:sp>
    </p:spTree>
    <p:extLst>
      <p:ext uri="{BB962C8B-B14F-4D97-AF65-F5344CB8AC3E}">
        <p14:creationId xmlns:p14="http://schemas.microsoft.com/office/powerpoint/2010/main" val="9126732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4B4EB-2601-8547-4560-3BCCC0C15912}"/>
              </a:ext>
            </a:extLst>
          </p:cNvPr>
          <p:cNvSpPr>
            <a:spLocks noGrp="1"/>
          </p:cNvSpPr>
          <p:nvPr>
            <p:ph type="title"/>
          </p:nvPr>
        </p:nvSpPr>
        <p:spPr/>
        <p:txBody>
          <a:bodyPr/>
          <a:lstStyle/>
          <a:p>
            <a:r>
              <a:rPr lang="en-US" dirty="0" err="1"/>
              <a:t>Pesce</a:t>
            </a:r>
            <a:r>
              <a:rPr lang="en-US" dirty="0"/>
              <a:t> continued</a:t>
            </a:r>
          </a:p>
        </p:txBody>
      </p:sp>
      <p:sp>
        <p:nvSpPr>
          <p:cNvPr id="3" name="Content Placeholder 2">
            <a:extLst>
              <a:ext uri="{FF2B5EF4-FFF2-40B4-BE49-F238E27FC236}">
                <a16:creationId xmlns:a16="http://schemas.microsoft.com/office/drawing/2014/main" id="{116CD4F9-44F8-AE71-D5F4-5AC7B0F75116}"/>
              </a:ext>
            </a:extLst>
          </p:cNvPr>
          <p:cNvSpPr>
            <a:spLocks noGrp="1"/>
          </p:cNvSpPr>
          <p:nvPr>
            <p:ph idx="1"/>
          </p:nvPr>
        </p:nvSpPr>
        <p:spPr/>
        <p:txBody>
          <a:bodyPr>
            <a:normAutofit/>
          </a:bodyPr>
          <a:lstStyle/>
          <a:p>
            <a:r>
              <a:rPr lang="en-US" sz="2400" dirty="0"/>
              <a:t>US District Court found that </a:t>
            </a:r>
            <a:r>
              <a:rPr lang="en-US" sz="2400" dirty="0" err="1"/>
              <a:t>HoC’s</a:t>
            </a:r>
            <a:r>
              <a:rPr lang="en-US" sz="2400" dirty="0"/>
              <a:t> policy of not providing methadone violated the ADA</a:t>
            </a:r>
          </a:p>
          <a:p>
            <a:r>
              <a:rPr lang="en-US" sz="2400" dirty="0"/>
              <a:t>It also found that it violated the Eighth Amendment’s prohibition against Cruel and Unusual Punishment.</a:t>
            </a:r>
          </a:p>
          <a:p>
            <a:endParaRPr lang="en-US" sz="2400" dirty="0"/>
          </a:p>
          <a:p>
            <a:r>
              <a:rPr lang="en-US" sz="2400" dirty="0"/>
              <a:t>Similar result in Smith v.  Aroostook County, 376 </a:t>
            </a:r>
            <a:r>
              <a:rPr lang="en-US" sz="2400" dirty="0" err="1"/>
              <a:t>F.Supp</a:t>
            </a:r>
            <a:r>
              <a:rPr lang="en-US" sz="2400" dirty="0"/>
              <a:t>. 3d 146,162 (</a:t>
            </a:r>
            <a:r>
              <a:rPr lang="en-US" sz="2400" dirty="0" err="1"/>
              <a:t>D.Maine</a:t>
            </a:r>
            <a:r>
              <a:rPr lang="en-US" sz="2400" dirty="0"/>
              <a:t> 2019)</a:t>
            </a:r>
          </a:p>
        </p:txBody>
      </p:sp>
    </p:spTree>
    <p:extLst>
      <p:ext uri="{BB962C8B-B14F-4D97-AF65-F5344CB8AC3E}">
        <p14:creationId xmlns:p14="http://schemas.microsoft.com/office/powerpoint/2010/main" val="19359252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6017D-406D-E843-B1B1-96793F067DC9}"/>
              </a:ext>
            </a:extLst>
          </p:cNvPr>
          <p:cNvSpPr>
            <a:spLocks noGrp="1"/>
          </p:cNvSpPr>
          <p:nvPr>
            <p:ph type="title"/>
          </p:nvPr>
        </p:nvSpPr>
        <p:spPr>
          <a:xfrm>
            <a:off x="2101740" y="295924"/>
            <a:ext cx="7729728" cy="1188720"/>
          </a:xfrm>
        </p:spPr>
        <p:txBody>
          <a:bodyPr/>
          <a:lstStyle/>
          <a:p>
            <a:r>
              <a:rPr lang="en-US" dirty="0"/>
              <a:t>Resources</a:t>
            </a:r>
          </a:p>
        </p:txBody>
      </p:sp>
      <p:pic>
        <p:nvPicPr>
          <p:cNvPr id="4" name="Content Placeholder 3">
            <a:extLst>
              <a:ext uri="{FF2B5EF4-FFF2-40B4-BE49-F238E27FC236}">
                <a16:creationId xmlns:a16="http://schemas.microsoft.com/office/drawing/2014/main" id="{DE42A9C9-86A4-4EBB-BABC-A69304D4EEA1}"/>
              </a:ext>
            </a:extLst>
          </p:cNvPr>
          <p:cNvPicPr>
            <a:picLocks noGrp="1" noChangeAspect="1"/>
          </p:cNvPicPr>
          <p:nvPr>
            <p:ph idx="1"/>
          </p:nvPr>
        </p:nvPicPr>
        <p:blipFill>
          <a:blip r:embed="rId3"/>
          <a:stretch>
            <a:fillRect/>
          </a:stretch>
        </p:blipFill>
        <p:spPr>
          <a:xfrm>
            <a:off x="838200" y="1600200"/>
            <a:ext cx="5257800" cy="5257800"/>
          </a:xfrm>
          <a:prstGeom prst="rect">
            <a:avLst/>
          </a:prstGeom>
        </p:spPr>
      </p:pic>
      <p:graphicFrame>
        <p:nvGraphicFramePr>
          <p:cNvPr id="5" name="Object 4">
            <a:extLst>
              <a:ext uri="{FF2B5EF4-FFF2-40B4-BE49-F238E27FC236}">
                <a16:creationId xmlns:a16="http://schemas.microsoft.com/office/drawing/2014/main" id="{955FD9B1-EF9F-4EEF-BDEB-408D8B15FC56}"/>
              </a:ext>
            </a:extLst>
          </p:cNvPr>
          <p:cNvGraphicFramePr>
            <a:graphicFrameLocks noChangeAspect="1"/>
          </p:cNvGraphicFramePr>
          <p:nvPr>
            <p:extLst>
              <p:ext uri="{D42A27DB-BD31-4B8C-83A1-F6EECF244321}">
                <p14:modId xmlns:p14="http://schemas.microsoft.com/office/powerpoint/2010/main" val="1957561111"/>
              </p:ext>
            </p:extLst>
          </p:nvPr>
        </p:nvGraphicFramePr>
        <p:xfrm>
          <a:off x="6932403" y="1600200"/>
          <a:ext cx="3556359" cy="4602346"/>
        </p:xfrm>
        <a:graphic>
          <a:graphicData uri="http://schemas.openxmlformats.org/presentationml/2006/ole">
            <mc:AlternateContent xmlns:mc="http://schemas.openxmlformats.org/markup-compatibility/2006">
              <mc:Choice xmlns:v="urn:schemas-microsoft-com:vml" Requires="v">
                <p:oleObj name="Acrobat Document" r:id="rId4" imgW="3886044" imgH="5029200" progId="Acrobat.Document.DC">
                  <p:embed/>
                </p:oleObj>
              </mc:Choice>
              <mc:Fallback>
                <p:oleObj name="Acrobat Document" r:id="rId4" imgW="3886044" imgH="5029200" progId="Acrobat.Document.DC">
                  <p:embed/>
                  <p:pic>
                    <p:nvPicPr>
                      <p:cNvPr id="5" name="Object 4">
                        <a:extLst>
                          <a:ext uri="{FF2B5EF4-FFF2-40B4-BE49-F238E27FC236}">
                            <a16:creationId xmlns:a16="http://schemas.microsoft.com/office/drawing/2014/main" id="{955FD9B1-EF9F-4EEF-BDEB-408D8B15FC56}"/>
                          </a:ext>
                        </a:extLst>
                      </p:cNvPr>
                      <p:cNvPicPr/>
                      <p:nvPr/>
                    </p:nvPicPr>
                    <p:blipFill>
                      <a:blip r:embed="rId5"/>
                      <a:stretch>
                        <a:fillRect/>
                      </a:stretch>
                    </p:blipFill>
                    <p:spPr>
                      <a:xfrm>
                        <a:off x="6932403" y="1600200"/>
                        <a:ext cx="3556359" cy="4602346"/>
                      </a:xfrm>
                      <a:prstGeom prst="rect">
                        <a:avLst/>
                      </a:prstGeom>
                    </p:spPr>
                  </p:pic>
                </p:oleObj>
              </mc:Fallback>
            </mc:AlternateContent>
          </a:graphicData>
        </a:graphic>
      </p:graphicFrame>
    </p:spTree>
    <p:extLst>
      <p:ext uri="{BB962C8B-B14F-4D97-AF65-F5344CB8AC3E}">
        <p14:creationId xmlns:p14="http://schemas.microsoft.com/office/powerpoint/2010/main" val="1871684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9BBEF-D180-86BA-624B-EB0C58722DF6}"/>
              </a:ext>
            </a:extLst>
          </p:cNvPr>
          <p:cNvSpPr>
            <a:spLocks noGrp="1"/>
          </p:cNvSpPr>
          <p:nvPr>
            <p:ph type="title"/>
          </p:nvPr>
        </p:nvSpPr>
        <p:spPr/>
        <p:txBody>
          <a:bodyPr/>
          <a:lstStyle/>
          <a:p>
            <a:r>
              <a:rPr lang="en-US" dirty="0"/>
              <a:t>Elements of Due Process</a:t>
            </a:r>
          </a:p>
        </p:txBody>
      </p:sp>
      <p:sp>
        <p:nvSpPr>
          <p:cNvPr id="3" name="Content Placeholder 2">
            <a:extLst>
              <a:ext uri="{FF2B5EF4-FFF2-40B4-BE49-F238E27FC236}">
                <a16:creationId xmlns:a16="http://schemas.microsoft.com/office/drawing/2014/main" id="{C4B20C2A-5ED8-92F6-F72E-2E58D28BCD24}"/>
              </a:ext>
            </a:extLst>
          </p:cNvPr>
          <p:cNvSpPr>
            <a:spLocks noGrp="1"/>
          </p:cNvSpPr>
          <p:nvPr>
            <p:ph idx="1"/>
          </p:nvPr>
        </p:nvSpPr>
        <p:spPr>
          <a:xfrm>
            <a:off x="2231136" y="2638044"/>
            <a:ext cx="7729728" cy="3581601"/>
          </a:xfrm>
        </p:spPr>
        <p:txBody>
          <a:bodyPr>
            <a:noAutofit/>
          </a:bodyPr>
          <a:lstStyle/>
          <a:p>
            <a:r>
              <a:rPr lang="en-US" sz="3200" dirty="0"/>
              <a:t>advance notice</a:t>
            </a:r>
          </a:p>
          <a:p>
            <a:r>
              <a:rPr lang="en-US" sz="3200" dirty="0"/>
              <a:t>burden on the government</a:t>
            </a:r>
          </a:p>
          <a:p>
            <a:r>
              <a:rPr lang="en-US" sz="3200" dirty="0"/>
              <a:t>opportunity to confront the evidence </a:t>
            </a:r>
            <a:r>
              <a:rPr lang="en-US" sz="3200" dirty="0" err="1"/>
              <a:t>ie</a:t>
            </a:r>
            <a:r>
              <a:rPr lang="en-US" sz="3200" dirty="0"/>
              <a:t> witnesses, documents</a:t>
            </a:r>
          </a:p>
          <a:p>
            <a:r>
              <a:rPr lang="en-US" sz="3200" dirty="0"/>
              <a:t>opportunity to present evidence</a:t>
            </a:r>
          </a:p>
          <a:p>
            <a:r>
              <a:rPr lang="en-US" sz="3200" dirty="0"/>
              <a:t>privilege against self-incrimination</a:t>
            </a:r>
          </a:p>
        </p:txBody>
      </p:sp>
    </p:spTree>
    <p:extLst>
      <p:ext uri="{BB962C8B-B14F-4D97-AF65-F5344CB8AC3E}">
        <p14:creationId xmlns:p14="http://schemas.microsoft.com/office/powerpoint/2010/main" val="22273700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062E2453-27D7-4B43-AE8F-CD9437D3299E}"/>
              </a:ext>
            </a:extLst>
          </p:cNvPr>
          <p:cNvGraphicFramePr>
            <a:graphicFrameLocks noChangeAspect="1"/>
          </p:cNvGraphicFramePr>
          <p:nvPr/>
        </p:nvGraphicFramePr>
        <p:xfrm>
          <a:off x="1097280" y="732080"/>
          <a:ext cx="4070350" cy="5302166"/>
        </p:xfrm>
        <a:graphic>
          <a:graphicData uri="http://schemas.openxmlformats.org/presentationml/2006/ole">
            <mc:AlternateContent xmlns:mc="http://schemas.openxmlformats.org/markup-compatibility/2006">
              <mc:Choice xmlns:v="urn:schemas-microsoft-com:vml" Requires="v">
                <p:oleObj name="Acrobat Document" r:id="rId2" imgW="3860661" imgH="5029200" progId="Acrobat.Document.DC">
                  <p:embed/>
                </p:oleObj>
              </mc:Choice>
              <mc:Fallback>
                <p:oleObj name="Acrobat Document" r:id="rId2" imgW="3860661" imgH="5029200" progId="Acrobat.Document.DC">
                  <p:embed/>
                  <p:pic>
                    <p:nvPicPr>
                      <p:cNvPr id="4" name="Object 3">
                        <a:extLst>
                          <a:ext uri="{FF2B5EF4-FFF2-40B4-BE49-F238E27FC236}">
                            <a16:creationId xmlns:a16="http://schemas.microsoft.com/office/drawing/2014/main" id="{062E2453-27D7-4B43-AE8F-CD9437D3299E}"/>
                          </a:ext>
                        </a:extLst>
                      </p:cNvPr>
                      <p:cNvPicPr/>
                      <p:nvPr/>
                    </p:nvPicPr>
                    <p:blipFill>
                      <a:blip r:embed="rId3"/>
                      <a:stretch>
                        <a:fillRect/>
                      </a:stretch>
                    </p:blipFill>
                    <p:spPr>
                      <a:xfrm>
                        <a:off x="1097280" y="732080"/>
                        <a:ext cx="4070350" cy="5302166"/>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FB9FD93A-112A-41C6-98C7-FC6A6C682B41}"/>
              </a:ext>
            </a:extLst>
          </p:cNvPr>
          <p:cNvGraphicFramePr>
            <a:graphicFrameLocks noChangeAspect="1"/>
          </p:cNvGraphicFramePr>
          <p:nvPr/>
        </p:nvGraphicFramePr>
        <p:xfrm>
          <a:off x="6788042" y="754940"/>
          <a:ext cx="4097128" cy="5302166"/>
        </p:xfrm>
        <a:graphic>
          <a:graphicData uri="http://schemas.openxmlformats.org/presentationml/2006/ole">
            <mc:AlternateContent xmlns:mc="http://schemas.openxmlformats.org/markup-compatibility/2006">
              <mc:Choice xmlns:v="urn:schemas-microsoft-com:vml" Requires="v">
                <p:oleObj name="Acrobat Document" r:id="rId4" imgW="3886044" imgH="5029200" progId="Acrobat.Document.DC">
                  <p:embed/>
                </p:oleObj>
              </mc:Choice>
              <mc:Fallback>
                <p:oleObj name="Acrobat Document" r:id="rId4" imgW="3886044" imgH="5029200" progId="Acrobat.Document.DC">
                  <p:embed/>
                  <p:pic>
                    <p:nvPicPr>
                      <p:cNvPr id="5" name="Object 4">
                        <a:extLst>
                          <a:ext uri="{FF2B5EF4-FFF2-40B4-BE49-F238E27FC236}">
                            <a16:creationId xmlns:a16="http://schemas.microsoft.com/office/drawing/2014/main" id="{FB9FD93A-112A-41C6-98C7-FC6A6C682B41}"/>
                          </a:ext>
                        </a:extLst>
                      </p:cNvPr>
                      <p:cNvPicPr/>
                      <p:nvPr/>
                    </p:nvPicPr>
                    <p:blipFill>
                      <a:blip r:embed="rId5"/>
                      <a:stretch>
                        <a:fillRect/>
                      </a:stretch>
                    </p:blipFill>
                    <p:spPr>
                      <a:xfrm>
                        <a:off x="6788042" y="754940"/>
                        <a:ext cx="4097128" cy="5302166"/>
                      </a:xfrm>
                      <a:prstGeom prst="rect">
                        <a:avLst/>
                      </a:prstGeom>
                    </p:spPr>
                  </p:pic>
                </p:oleObj>
              </mc:Fallback>
            </mc:AlternateContent>
          </a:graphicData>
        </a:graphic>
      </p:graphicFrame>
    </p:spTree>
    <p:extLst>
      <p:ext uri="{BB962C8B-B14F-4D97-AF65-F5344CB8AC3E}">
        <p14:creationId xmlns:p14="http://schemas.microsoft.com/office/powerpoint/2010/main" val="41035985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01B9E-2C92-A49A-B889-2B1145DD4C01}"/>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0CF9BB91-A8B0-B317-0060-1A5EE79A7FA8}"/>
              </a:ext>
            </a:extLst>
          </p:cNvPr>
          <p:cNvSpPr>
            <a:spLocks noGrp="1"/>
          </p:cNvSpPr>
          <p:nvPr>
            <p:ph idx="1"/>
          </p:nvPr>
        </p:nvSpPr>
        <p:spPr/>
        <p:txBody>
          <a:bodyPr>
            <a:normAutofit/>
          </a:bodyPr>
          <a:lstStyle/>
          <a:p>
            <a:r>
              <a:rPr lang="en-US" sz="2400" dirty="0"/>
              <a:t>Contact information</a:t>
            </a:r>
          </a:p>
          <a:p>
            <a:r>
              <a:rPr lang="en-US" sz="2400" dirty="0"/>
              <a:t>marysullivan5755@gmail.com</a:t>
            </a:r>
          </a:p>
        </p:txBody>
      </p:sp>
    </p:spTree>
    <p:extLst>
      <p:ext uri="{BB962C8B-B14F-4D97-AF65-F5344CB8AC3E}">
        <p14:creationId xmlns:p14="http://schemas.microsoft.com/office/powerpoint/2010/main" val="17193473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EA9F69A-2999-0824-E1E8-73036E78CD9D}"/>
              </a:ext>
            </a:extLst>
          </p:cNvPr>
          <p:cNvSpPr>
            <a:spLocks noGrp="1"/>
          </p:cNvSpPr>
          <p:nvPr>
            <p:ph type="title"/>
          </p:nvPr>
        </p:nvSpPr>
        <p:spPr>
          <a:xfrm>
            <a:off x="2153498" y="157858"/>
            <a:ext cx="7729728" cy="1188720"/>
          </a:xfrm>
        </p:spPr>
        <p:txBody>
          <a:bodyPr/>
          <a:lstStyle/>
          <a:p>
            <a:r>
              <a:rPr lang="en-US"/>
              <a:t>Evaluation</a:t>
            </a:r>
            <a:endParaRPr lang="en-US" dirty="0"/>
          </a:p>
        </p:txBody>
      </p:sp>
      <p:sp>
        <p:nvSpPr>
          <p:cNvPr id="6" name="Content Placeholder 5">
            <a:extLst>
              <a:ext uri="{FF2B5EF4-FFF2-40B4-BE49-F238E27FC236}">
                <a16:creationId xmlns:a16="http://schemas.microsoft.com/office/drawing/2014/main" id="{CB99D383-CC2B-1383-E2D1-AD1CE035AF42}"/>
              </a:ext>
            </a:extLst>
          </p:cNvPr>
          <p:cNvSpPr>
            <a:spLocks noGrp="1"/>
          </p:cNvSpPr>
          <p:nvPr>
            <p:ph sz="half" idx="1"/>
          </p:nvPr>
        </p:nvSpPr>
        <p:spPr>
          <a:xfrm>
            <a:off x="6172202" y="1579384"/>
            <a:ext cx="5181600" cy="4843819"/>
          </a:xfrm>
        </p:spPr>
        <p:txBody>
          <a:bodyPr>
            <a:normAutofit/>
          </a:bodyPr>
          <a:lstStyle/>
          <a:p>
            <a:pPr marL="514350" indent="-514350">
              <a:buFont typeface="+mj-lt"/>
              <a:buAutoNum type="arabicPeriod"/>
            </a:pPr>
            <a:r>
              <a:rPr lang="en-US" dirty="0"/>
              <a:t>On your compatible phone or tablet, open the built-in camera app.</a:t>
            </a:r>
          </a:p>
          <a:p>
            <a:pPr marL="514350" indent="-514350">
              <a:buFont typeface="+mj-lt"/>
              <a:buAutoNum type="arabicPeriod"/>
            </a:pPr>
            <a:r>
              <a:rPr lang="en-US" dirty="0"/>
              <a:t>Point the camera at the QR code.</a:t>
            </a:r>
          </a:p>
          <a:p>
            <a:pPr marL="514350" indent="-514350">
              <a:buFont typeface="+mj-lt"/>
              <a:buAutoNum type="arabicPeriod"/>
            </a:pPr>
            <a:r>
              <a:rPr lang="en-US" dirty="0"/>
              <a:t>Tap the banner that appears on your phone or tablet.</a:t>
            </a:r>
          </a:p>
          <a:p>
            <a:pPr marL="514350" indent="-514350">
              <a:buFont typeface="+mj-lt"/>
              <a:buAutoNum type="arabicPeriod"/>
            </a:pPr>
            <a:r>
              <a:rPr lang="en-US" dirty="0"/>
              <a:t>Follow the instructions on the screen to complete the evaluation.</a:t>
            </a:r>
          </a:p>
          <a:p>
            <a:pPr marL="514350" indent="-514350">
              <a:buFont typeface="+mj-lt"/>
              <a:buAutoNum type="arabicPeriod"/>
            </a:pPr>
            <a:r>
              <a:rPr lang="en-US" dirty="0"/>
              <a:t>After completion, you will be provided with a certificate that can be saved and printed. </a:t>
            </a:r>
          </a:p>
        </p:txBody>
      </p:sp>
      <p:sp>
        <p:nvSpPr>
          <p:cNvPr id="8" name="TextBox 7">
            <a:extLst>
              <a:ext uri="{FF2B5EF4-FFF2-40B4-BE49-F238E27FC236}">
                <a16:creationId xmlns:a16="http://schemas.microsoft.com/office/drawing/2014/main" id="{6D3D45CF-6493-71C7-A414-82EDA1E11F1E}"/>
              </a:ext>
            </a:extLst>
          </p:cNvPr>
          <p:cNvSpPr txBox="1"/>
          <p:nvPr/>
        </p:nvSpPr>
        <p:spPr>
          <a:xfrm>
            <a:off x="931664" y="6044321"/>
            <a:ext cx="4157508" cy="461665"/>
          </a:xfrm>
          <a:prstGeom prst="rect">
            <a:avLst/>
          </a:prstGeom>
          <a:noFill/>
        </p:spPr>
        <p:txBody>
          <a:bodyPr wrap="square" rtlCol="0">
            <a:spAutoFit/>
          </a:bodyPr>
          <a:lstStyle/>
          <a:p>
            <a:pPr algn="ctr"/>
            <a:r>
              <a:rPr lang="en-US" sz="2400" b="1" dirty="0">
                <a:solidFill>
                  <a:srgbClr val="0070C0"/>
                </a:solidFill>
              </a:rPr>
              <a:t>https://cvent.me/yVmBQl</a:t>
            </a:r>
          </a:p>
        </p:txBody>
      </p:sp>
      <p:pic>
        <p:nvPicPr>
          <p:cNvPr id="33" name="Picture 32" descr="A qr code on a white background&#10;&#10;Description automatically generated">
            <a:extLst>
              <a:ext uri="{FF2B5EF4-FFF2-40B4-BE49-F238E27FC236}">
                <a16:creationId xmlns:a16="http://schemas.microsoft.com/office/drawing/2014/main" id="{7EB84572-4039-73C4-1C2A-834E33633E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0615" y="1444715"/>
            <a:ext cx="4599606" cy="4599606"/>
          </a:xfrm>
          <a:prstGeom prst="rect">
            <a:avLst/>
          </a:prstGeom>
        </p:spPr>
      </p:pic>
    </p:spTree>
    <p:extLst>
      <p:ext uri="{BB962C8B-B14F-4D97-AF65-F5344CB8AC3E}">
        <p14:creationId xmlns:p14="http://schemas.microsoft.com/office/powerpoint/2010/main" val="3855064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7553A-9905-9189-2D26-9ED989DE8BD7}"/>
              </a:ext>
            </a:extLst>
          </p:cNvPr>
          <p:cNvSpPr>
            <a:spLocks noGrp="1"/>
          </p:cNvSpPr>
          <p:nvPr>
            <p:ph type="title"/>
          </p:nvPr>
        </p:nvSpPr>
        <p:spPr/>
        <p:txBody>
          <a:bodyPr/>
          <a:lstStyle/>
          <a:p>
            <a:r>
              <a:rPr lang="en-US" dirty="0"/>
              <a:t>Elements of D/P continued</a:t>
            </a:r>
          </a:p>
        </p:txBody>
      </p:sp>
      <p:sp>
        <p:nvSpPr>
          <p:cNvPr id="3" name="Content Placeholder 2">
            <a:extLst>
              <a:ext uri="{FF2B5EF4-FFF2-40B4-BE49-F238E27FC236}">
                <a16:creationId xmlns:a16="http://schemas.microsoft.com/office/drawing/2014/main" id="{A63E0891-5265-ED12-8875-01B7D4C05AF2}"/>
              </a:ext>
            </a:extLst>
          </p:cNvPr>
          <p:cNvSpPr>
            <a:spLocks noGrp="1"/>
          </p:cNvSpPr>
          <p:nvPr>
            <p:ph idx="1"/>
          </p:nvPr>
        </p:nvSpPr>
        <p:spPr>
          <a:xfrm>
            <a:off x="2231136" y="2638044"/>
            <a:ext cx="7729728" cy="3641986"/>
          </a:xfrm>
        </p:spPr>
        <p:txBody>
          <a:bodyPr>
            <a:normAutofit fontScale="92500" lnSpcReduction="20000"/>
          </a:bodyPr>
          <a:lstStyle/>
          <a:p>
            <a:r>
              <a:rPr lang="en-US" sz="3300" dirty="0"/>
              <a:t>representation of counsel</a:t>
            </a:r>
          </a:p>
          <a:p>
            <a:r>
              <a:rPr lang="en-US" sz="3300" dirty="0"/>
              <a:t>standard to be applied  (preponderance of the evidence)</a:t>
            </a:r>
          </a:p>
          <a:p>
            <a:r>
              <a:rPr lang="en-US" sz="3300" dirty="0"/>
              <a:t>impartial magistrate</a:t>
            </a:r>
          </a:p>
          <a:p>
            <a:r>
              <a:rPr lang="en-US" sz="3300" dirty="0"/>
              <a:t>findings </a:t>
            </a:r>
          </a:p>
          <a:p>
            <a:r>
              <a:rPr lang="en-US" sz="3300" dirty="0"/>
              <a:t>on the record</a:t>
            </a:r>
          </a:p>
          <a:p>
            <a:r>
              <a:rPr lang="en-US" sz="3300" dirty="0"/>
              <a:t>in open court</a:t>
            </a:r>
          </a:p>
          <a:p>
            <a:endParaRPr lang="en-US" dirty="0"/>
          </a:p>
        </p:txBody>
      </p:sp>
    </p:spTree>
    <p:extLst>
      <p:ext uri="{BB962C8B-B14F-4D97-AF65-F5344CB8AC3E}">
        <p14:creationId xmlns:p14="http://schemas.microsoft.com/office/powerpoint/2010/main" val="97963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E0AA8-7077-11E3-F7DC-B12F51FAB979}"/>
              </a:ext>
            </a:extLst>
          </p:cNvPr>
          <p:cNvSpPr>
            <a:spLocks noGrp="1"/>
          </p:cNvSpPr>
          <p:nvPr>
            <p:ph type="title"/>
          </p:nvPr>
        </p:nvSpPr>
        <p:spPr>
          <a:xfrm>
            <a:off x="838200" y="293818"/>
            <a:ext cx="10515600" cy="1325563"/>
          </a:xfrm>
        </p:spPr>
        <p:txBody>
          <a:bodyPr>
            <a:normAutofit/>
          </a:bodyPr>
          <a:lstStyle/>
          <a:p>
            <a:r>
              <a:rPr lang="en-US" sz="2800" dirty="0"/>
              <a:t>Due process as applied to treatment courts</a:t>
            </a:r>
          </a:p>
        </p:txBody>
      </p:sp>
      <p:sp>
        <p:nvSpPr>
          <p:cNvPr id="3" name="Content Placeholder 2">
            <a:extLst>
              <a:ext uri="{FF2B5EF4-FFF2-40B4-BE49-F238E27FC236}">
                <a16:creationId xmlns:a16="http://schemas.microsoft.com/office/drawing/2014/main" id="{30984B90-33FE-C3E9-1A8E-7DAC2141BC27}"/>
              </a:ext>
            </a:extLst>
          </p:cNvPr>
          <p:cNvSpPr>
            <a:spLocks noGrp="1"/>
          </p:cNvSpPr>
          <p:nvPr>
            <p:ph idx="1"/>
          </p:nvPr>
        </p:nvSpPr>
        <p:spPr>
          <a:xfrm>
            <a:off x="2231136" y="1949570"/>
            <a:ext cx="7729728" cy="3790457"/>
          </a:xfrm>
        </p:spPr>
        <p:txBody>
          <a:bodyPr>
            <a:noAutofit/>
          </a:bodyPr>
          <a:lstStyle/>
          <a:p>
            <a:r>
              <a:rPr lang="en-US" sz="2800" dirty="0"/>
              <a:t>Admissions process</a:t>
            </a:r>
          </a:p>
          <a:p>
            <a:r>
              <a:rPr lang="en-US" sz="2800" dirty="0"/>
              <a:t>Court requirements</a:t>
            </a:r>
          </a:p>
          <a:p>
            <a:r>
              <a:rPr lang="en-US" sz="2800" dirty="0"/>
              <a:t>Waivers</a:t>
            </a:r>
          </a:p>
          <a:p>
            <a:r>
              <a:rPr lang="en-US" sz="2800" dirty="0" err="1"/>
              <a:t>Staffings</a:t>
            </a:r>
            <a:endParaRPr lang="en-US" sz="2800" dirty="0"/>
          </a:p>
          <a:p>
            <a:r>
              <a:rPr lang="en-US" sz="2800" dirty="0"/>
              <a:t>Sanctions</a:t>
            </a:r>
          </a:p>
          <a:p>
            <a:r>
              <a:rPr lang="en-US" sz="2800" dirty="0"/>
              <a:t>Termination</a:t>
            </a:r>
          </a:p>
          <a:p>
            <a:r>
              <a:rPr lang="en-US" sz="2800" dirty="0"/>
              <a:t>Pre-plea rules are different</a:t>
            </a:r>
          </a:p>
        </p:txBody>
      </p:sp>
    </p:spTree>
    <p:extLst>
      <p:ext uri="{BB962C8B-B14F-4D97-AF65-F5344CB8AC3E}">
        <p14:creationId xmlns:p14="http://schemas.microsoft.com/office/powerpoint/2010/main" val="3941315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67328-3CCE-0B77-278E-9106F86D551F}"/>
              </a:ext>
            </a:extLst>
          </p:cNvPr>
          <p:cNvSpPr>
            <a:spLocks noGrp="1"/>
          </p:cNvSpPr>
          <p:nvPr>
            <p:ph type="title"/>
          </p:nvPr>
        </p:nvSpPr>
        <p:spPr/>
        <p:txBody>
          <a:bodyPr/>
          <a:lstStyle/>
          <a:p>
            <a:r>
              <a:rPr lang="en-US" dirty="0"/>
              <a:t>Admission process</a:t>
            </a:r>
          </a:p>
        </p:txBody>
      </p:sp>
      <p:sp>
        <p:nvSpPr>
          <p:cNvPr id="3" name="Content Placeholder 2">
            <a:extLst>
              <a:ext uri="{FF2B5EF4-FFF2-40B4-BE49-F238E27FC236}">
                <a16:creationId xmlns:a16="http://schemas.microsoft.com/office/drawing/2014/main" id="{A6F5D31A-F59E-A6BD-F76E-28645792AD90}"/>
              </a:ext>
            </a:extLst>
          </p:cNvPr>
          <p:cNvSpPr>
            <a:spLocks noGrp="1"/>
          </p:cNvSpPr>
          <p:nvPr>
            <p:ph idx="1"/>
          </p:nvPr>
        </p:nvSpPr>
        <p:spPr/>
        <p:txBody>
          <a:bodyPr>
            <a:noAutofit/>
          </a:bodyPr>
          <a:lstStyle/>
          <a:p>
            <a:r>
              <a:rPr lang="en-US" sz="2800" dirty="0"/>
              <a:t>Advance notice of court requirements</a:t>
            </a:r>
          </a:p>
          <a:p>
            <a:r>
              <a:rPr lang="en-US" sz="2800" dirty="0"/>
              <a:t>Advice of counsel re. decision to enter court</a:t>
            </a:r>
          </a:p>
          <a:p>
            <a:r>
              <a:rPr lang="en-US" sz="2800" dirty="0"/>
              <a:t>Advice of counsel re. court requirements</a:t>
            </a:r>
          </a:p>
          <a:p>
            <a:r>
              <a:rPr lang="en-US" sz="2800" dirty="0"/>
              <a:t>Memorialized in written documents (</a:t>
            </a:r>
            <a:r>
              <a:rPr lang="en-US" sz="2800" dirty="0" err="1"/>
              <a:t>Oper</a:t>
            </a:r>
            <a:r>
              <a:rPr lang="en-US" sz="2800" dirty="0"/>
              <a:t>. Manual, </a:t>
            </a:r>
            <a:r>
              <a:rPr lang="en-US" sz="2800" dirty="0" err="1"/>
              <a:t>Handbk</a:t>
            </a:r>
            <a:r>
              <a:rPr lang="en-US" sz="2800" dirty="0"/>
              <a:t>.,Waivers</a:t>
            </a:r>
          </a:p>
          <a:p>
            <a:r>
              <a:rPr lang="en-US" sz="2800" dirty="0"/>
              <a:t>Plea waiver colloquy	</a:t>
            </a:r>
          </a:p>
        </p:txBody>
      </p:sp>
    </p:spTree>
    <p:extLst>
      <p:ext uri="{BB962C8B-B14F-4D97-AF65-F5344CB8AC3E}">
        <p14:creationId xmlns:p14="http://schemas.microsoft.com/office/powerpoint/2010/main" val="4287540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9485B-B510-6349-CDFD-81F517C49140}"/>
              </a:ext>
            </a:extLst>
          </p:cNvPr>
          <p:cNvSpPr>
            <a:spLocks noGrp="1"/>
          </p:cNvSpPr>
          <p:nvPr>
            <p:ph type="title"/>
          </p:nvPr>
        </p:nvSpPr>
        <p:spPr/>
        <p:txBody>
          <a:bodyPr/>
          <a:lstStyle/>
          <a:p>
            <a:r>
              <a:rPr lang="en-US" dirty="0"/>
              <a:t>Court requirements</a:t>
            </a:r>
          </a:p>
        </p:txBody>
      </p:sp>
      <p:sp>
        <p:nvSpPr>
          <p:cNvPr id="3" name="Content Placeholder 2">
            <a:extLst>
              <a:ext uri="{FF2B5EF4-FFF2-40B4-BE49-F238E27FC236}">
                <a16:creationId xmlns:a16="http://schemas.microsoft.com/office/drawing/2014/main" id="{6CCF71E7-6563-FAD3-B25F-68FE50CDDC80}"/>
              </a:ext>
            </a:extLst>
          </p:cNvPr>
          <p:cNvSpPr>
            <a:spLocks noGrp="1"/>
          </p:cNvSpPr>
          <p:nvPr>
            <p:ph idx="1"/>
          </p:nvPr>
        </p:nvSpPr>
        <p:spPr/>
        <p:txBody>
          <a:bodyPr>
            <a:normAutofit/>
          </a:bodyPr>
          <a:lstStyle/>
          <a:p>
            <a:pPr lvl="1"/>
            <a:r>
              <a:rPr lang="en-US" sz="2800" dirty="0"/>
              <a:t> </a:t>
            </a:r>
            <a:r>
              <a:rPr lang="en-US" sz="3200" dirty="0"/>
              <a:t>Alcohol restrictions</a:t>
            </a:r>
          </a:p>
          <a:p>
            <a:pPr lvl="1"/>
            <a:r>
              <a:rPr lang="en-US" sz="3200" dirty="0"/>
              <a:t>Attendance at AA/NA meetings</a:t>
            </a:r>
          </a:p>
          <a:p>
            <a:pPr lvl="1"/>
            <a:r>
              <a:rPr lang="en-US" sz="3200" dirty="0"/>
              <a:t>Marijuana restrictions</a:t>
            </a:r>
          </a:p>
          <a:p>
            <a:pPr lvl="1"/>
            <a:r>
              <a:rPr lang="en-US" sz="3200" dirty="0"/>
              <a:t>Medication assisted treatment</a:t>
            </a:r>
          </a:p>
        </p:txBody>
      </p:sp>
    </p:spTree>
    <p:extLst>
      <p:ext uri="{BB962C8B-B14F-4D97-AF65-F5344CB8AC3E}">
        <p14:creationId xmlns:p14="http://schemas.microsoft.com/office/powerpoint/2010/main" val="2510587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4B15A-8A18-7FD3-09D2-A05DA6D0C546}"/>
              </a:ext>
            </a:extLst>
          </p:cNvPr>
          <p:cNvSpPr>
            <a:spLocks noGrp="1"/>
          </p:cNvSpPr>
          <p:nvPr>
            <p:ph type="title"/>
          </p:nvPr>
        </p:nvSpPr>
        <p:spPr/>
        <p:txBody>
          <a:bodyPr/>
          <a:lstStyle/>
          <a:p>
            <a:r>
              <a:rPr lang="en-US" dirty="0"/>
              <a:t>Waivers</a:t>
            </a:r>
          </a:p>
        </p:txBody>
      </p:sp>
      <p:sp>
        <p:nvSpPr>
          <p:cNvPr id="3" name="Content Placeholder 2">
            <a:extLst>
              <a:ext uri="{FF2B5EF4-FFF2-40B4-BE49-F238E27FC236}">
                <a16:creationId xmlns:a16="http://schemas.microsoft.com/office/drawing/2014/main" id="{44EA9F47-EFC1-0AFC-71EF-4AAEE40BD895}"/>
              </a:ext>
            </a:extLst>
          </p:cNvPr>
          <p:cNvSpPr>
            <a:spLocks noGrp="1"/>
          </p:cNvSpPr>
          <p:nvPr>
            <p:ph idx="1"/>
          </p:nvPr>
        </p:nvSpPr>
        <p:spPr>
          <a:xfrm>
            <a:off x="2231136" y="2346386"/>
            <a:ext cx="7729728" cy="3847380"/>
          </a:xfrm>
        </p:spPr>
        <p:txBody>
          <a:bodyPr>
            <a:noAutofit/>
          </a:bodyPr>
          <a:lstStyle/>
          <a:p>
            <a:r>
              <a:rPr lang="en-US" sz="2400" dirty="0"/>
              <a:t>Waiver must be knowing and intelligent</a:t>
            </a:r>
          </a:p>
          <a:p>
            <a:r>
              <a:rPr lang="en-US" sz="2400" dirty="0"/>
              <a:t>Cannot waive rights in advance, because it is not an informed waiver</a:t>
            </a:r>
          </a:p>
          <a:p>
            <a:r>
              <a:rPr lang="en-US" sz="2400" dirty="0"/>
              <a:t>State v. </a:t>
            </a:r>
            <a:r>
              <a:rPr lang="en-US" sz="2400" dirty="0" err="1"/>
              <a:t>LaPlaca</a:t>
            </a:r>
            <a:r>
              <a:rPr lang="en-US" sz="2400" dirty="0"/>
              <a:t>. NH Supreme Ct. rejected D’s waiver of right to termination </a:t>
            </a:r>
            <a:r>
              <a:rPr lang="en-US" sz="2400" dirty="0" err="1"/>
              <a:t>hrg</a:t>
            </a:r>
            <a:r>
              <a:rPr lang="en-US" sz="2400" dirty="0"/>
              <a:t>. because it was impossible for D to have knowledge of the allegations brought against him when the facts giving rise to those allegations had yet to occur.  27 A. 3d 719, 725-26 N.H. (2001)</a:t>
            </a:r>
          </a:p>
          <a:p>
            <a:r>
              <a:rPr lang="en-US" sz="2400" dirty="0"/>
              <a:t>Contrast: waiver of right to be present at staffing</a:t>
            </a:r>
          </a:p>
        </p:txBody>
      </p:sp>
    </p:spTree>
    <p:extLst>
      <p:ext uri="{BB962C8B-B14F-4D97-AF65-F5344CB8AC3E}">
        <p14:creationId xmlns:p14="http://schemas.microsoft.com/office/powerpoint/2010/main" val="891646582"/>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783</TotalTime>
  <Words>2675</Words>
  <Application>Microsoft Office PowerPoint</Application>
  <PresentationFormat>Widescreen</PresentationFormat>
  <Paragraphs>225</Paragraphs>
  <Slides>42</Slides>
  <Notes>14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7" baseType="lpstr">
      <vt:lpstr>Arial</vt:lpstr>
      <vt:lpstr>Calibri</vt:lpstr>
      <vt:lpstr>Gill Sans MT</vt:lpstr>
      <vt:lpstr>Parcel</vt:lpstr>
      <vt:lpstr>Acrobat Document</vt:lpstr>
      <vt:lpstr>Constitutional and Legal Issues in Treatment Courts  </vt:lpstr>
      <vt:lpstr>Historical perspective</vt:lpstr>
      <vt:lpstr>Due Process</vt:lpstr>
      <vt:lpstr>Elements of Due Process</vt:lpstr>
      <vt:lpstr>Elements of D/P continued</vt:lpstr>
      <vt:lpstr>Due process as applied to treatment courts</vt:lpstr>
      <vt:lpstr>Admission process</vt:lpstr>
      <vt:lpstr>Court requirements</vt:lpstr>
      <vt:lpstr>Waivers</vt:lpstr>
      <vt:lpstr>Staffings</vt:lpstr>
      <vt:lpstr>Cases</vt:lpstr>
      <vt:lpstr>Status/Court Hearings</vt:lpstr>
      <vt:lpstr>Jail Sanctions</vt:lpstr>
      <vt:lpstr>Intermediate sanctions</vt:lpstr>
      <vt:lpstr>Intermediate sanctions</vt:lpstr>
      <vt:lpstr>Termination from treatment court</vt:lpstr>
      <vt:lpstr>Termination</vt:lpstr>
      <vt:lpstr>Can treatment court judge preside?</vt:lpstr>
      <vt:lpstr>Can the treatment court judge preside?</vt:lpstr>
      <vt:lpstr>Marcotte continued</vt:lpstr>
      <vt:lpstr>Recusal</vt:lpstr>
      <vt:lpstr>Why Else Is Due Process Important?</vt:lpstr>
      <vt:lpstr>Other Constitutional Issues</vt:lpstr>
      <vt:lpstr>Alcohol restrictions</vt:lpstr>
      <vt:lpstr>AA/NA meeting requirement</vt:lpstr>
      <vt:lpstr>Marijuana</vt:lpstr>
      <vt:lpstr>Medical marijuana</vt:lpstr>
      <vt:lpstr>PowerPoint Presentation</vt:lpstr>
      <vt:lpstr>Medical Marijuana is expressly permitted</vt:lpstr>
      <vt:lpstr>Practice tips</vt:lpstr>
      <vt:lpstr>Prescription medications</vt:lpstr>
      <vt:lpstr>Prescription medications continued</vt:lpstr>
      <vt:lpstr>Prescription medications continued</vt:lpstr>
      <vt:lpstr>Prescription medications continued</vt:lpstr>
      <vt:lpstr>MAT Restrictions and the ADA</vt:lpstr>
      <vt:lpstr>ADA compliance</vt:lpstr>
      <vt:lpstr>ADA in Correctional Facilities</vt:lpstr>
      <vt:lpstr>Pesce continued</vt:lpstr>
      <vt:lpstr>Resources</vt:lpstr>
      <vt:lpstr>PowerPoint Presentation</vt:lpstr>
      <vt:lpstr>Questions</vt:lpstr>
      <vt:lpstr>Evaluation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and Legal Issues in Treatment Courts</dc:title>
  <dc:creator>J S</dc:creator>
  <cp:lastModifiedBy>J S</cp:lastModifiedBy>
  <cp:revision>17</cp:revision>
  <dcterms:created xsi:type="dcterms:W3CDTF">2024-03-22T15:44:38Z</dcterms:created>
  <dcterms:modified xsi:type="dcterms:W3CDTF">2024-04-25T00:02:28Z</dcterms:modified>
</cp:coreProperties>
</file>