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9"/>
  </p:notesMasterIdLst>
  <p:handoutMasterIdLst>
    <p:handoutMasterId r:id="rId40"/>
  </p:handoutMasterIdLst>
  <p:sldIdLst>
    <p:sldId id="259" r:id="rId2"/>
    <p:sldId id="376" r:id="rId3"/>
    <p:sldId id="454" r:id="rId4"/>
    <p:sldId id="377" r:id="rId5"/>
    <p:sldId id="320" r:id="rId6"/>
    <p:sldId id="327" r:id="rId7"/>
    <p:sldId id="378" r:id="rId8"/>
    <p:sldId id="455" r:id="rId9"/>
    <p:sldId id="420" r:id="rId10"/>
    <p:sldId id="418" r:id="rId11"/>
    <p:sldId id="419" r:id="rId12"/>
    <p:sldId id="438" r:id="rId13"/>
    <p:sldId id="452" r:id="rId14"/>
    <p:sldId id="374" r:id="rId15"/>
    <p:sldId id="457" r:id="rId16"/>
    <p:sldId id="458" r:id="rId17"/>
    <p:sldId id="379" r:id="rId18"/>
    <p:sldId id="422" r:id="rId19"/>
    <p:sldId id="423" r:id="rId20"/>
    <p:sldId id="424" r:id="rId21"/>
    <p:sldId id="425" r:id="rId22"/>
    <p:sldId id="463" r:id="rId23"/>
    <p:sldId id="375" r:id="rId24"/>
    <p:sldId id="382" r:id="rId25"/>
    <p:sldId id="465" r:id="rId26"/>
    <p:sldId id="384" r:id="rId27"/>
    <p:sldId id="462" r:id="rId28"/>
    <p:sldId id="464" r:id="rId29"/>
    <p:sldId id="433" r:id="rId30"/>
    <p:sldId id="270" r:id="rId31"/>
    <p:sldId id="264" r:id="rId32"/>
    <p:sldId id="434" r:id="rId33"/>
    <p:sldId id="453" r:id="rId34"/>
    <p:sldId id="442" r:id="rId35"/>
    <p:sldId id="443" r:id="rId36"/>
    <p:sldId id="444" r:id="rId37"/>
    <p:sldId id="432"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376"/>
            <p14:sldId id="454"/>
            <p14:sldId id="377"/>
            <p14:sldId id="320"/>
            <p14:sldId id="327"/>
            <p14:sldId id="378"/>
            <p14:sldId id="455"/>
            <p14:sldId id="420"/>
            <p14:sldId id="418"/>
            <p14:sldId id="419"/>
            <p14:sldId id="438"/>
            <p14:sldId id="452"/>
            <p14:sldId id="374"/>
            <p14:sldId id="457"/>
            <p14:sldId id="458"/>
            <p14:sldId id="379"/>
            <p14:sldId id="422"/>
            <p14:sldId id="423"/>
            <p14:sldId id="424"/>
            <p14:sldId id="425"/>
            <p14:sldId id="463"/>
            <p14:sldId id="375"/>
            <p14:sldId id="382"/>
            <p14:sldId id="465"/>
            <p14:sldId id="384"/>
            <p14:sldId id="462"/>
            <p14:sldId id="464"/>
            <p14:sldId id="433"/>
            <p14:sldId id="270"/>
            <p14:sldId id="264"/>
            <p14:sldId id="434"/>
            <p14:sldId id="453"/>
            <p14:sldId id="442"/>
            <p14:sldId id="443"/>
            <p14:sldId id="444"/>
            <p14:sldId id="432"/>
          </p14:sldIdLst>
        </p14:section>
        <p14:section name="Overview and Objectives" id="{ABA716BF-3A5C-4ADB-94C9-CFEF84EBA240}">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02B"/>
    <a:srgbClr val="4E38F0"/>
    <a:srgbClr val="210DB3"/>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3982" autoAdjust="0"/>
  </p:normalViewPr>
  <p:slideViewPr>
    <p:cSldViewPr>
      <p:cViewPr varScale="1">
        <p:scale>
          <a:sx n="117" d="100"/>
          <a:sy n="117" d="100"/>
        </p:scale>
        <p:origin x="1470" y="114"/>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2930" tIns="46465" rIns="92930" bIns="46465" rtlCol="0"/>
          <a:lstStyle>
            <a:lvl1pPr algn="r">
              <a:defRPr sz="1200"/>
            </a:lvl1pPr>
          </a:lstStyle>
          <a:p>
            <a:fld id="{D83FDC75-7F73-4A4A-A77C-09AADF00E0EA}" type="datetimeFigureOut">
              <a:rPr lang="en-US" smtClean="0"/>
              <a:pPr/>
              <a:t>4/11/2024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930" tIns="46465" rIns="92930" bIns="46465"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2960951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930" tIns="46465" rIns="92930" bIns="46465" rtlCol="0"/>
          <a:lstStyle>
            <a:lvl1pPr algn="r">
              <a:defRPr sz="1200"/>
            </a:lvl1pPr>
          </a:lstStyle>
          <a:p>
            <a:fld id="{48AEF76B-3757-4A0B-AF93-28494465C1DD}" type="datetimeFigureOut">
              <a:rPr lang="en-US" smtClean="0"/>
              <a:pPr/>
              <a:t>4/11/2024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930" tIns="46465" rIns="92930" bIns="46465"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33003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9305">
              <a:defRPr/>
            </a:pPr>
            <a:r>
              <a:rPr lang="en-US" dirty="0"/>
              <a:t>This template can be used as a starter file for presenting training materials in a group setting.</a:t>
            </a:r>
          </a:p>
          <a:p>
            <a:endParaRPr lang="en-US" dirty="0"/>
          </a:p>
          <a:p>
            <a:pPr lvl="0"/>
            <a:r>
              <a:rPr lang="en-US" b="1" dirty="0"/>
              <a:t>Sections</a:t>
            </a:r>
            <a:endParaRPr lang="en-US" dirty="0"/>
          </a:p>
          <a:p>
            <a:pPr lvl="0"/>
            <a:r>
              <a:rPr lang="en-US" dirty="0"/>
              <a:t>Right-click on a slide to add sections. Sections can help to organize your slides or facilitate collaboration between multiple authors.</a:t>
            </a:r>
          </a:p>
          <a:p>
            <a:pPr lvl="0"/>
            <a:endParaRPr lang="en-US" b="1" dirty="0"/>
          </a:p>
          <a:p>
            <a:pPr lvl="0"/>
            <a:r>
              <a:rPr lang="en-US" b="1" dirty="0"/>
              <a:t>Notes</a:t>
            </a:r>
          </a:p>
          <a:p>
            <a:pPr lvl="0"/>
            <a:r>
              <a:rPr lang="en-US" dirty="0"/>
              <a:t>Use the Notes section for delivery notes or to provide additional details for the audience. View these notes in Presentation View during your presentation. </a:t>
            </a:r>
          </a:p>
          <a:p>
            <a:pPr lvl="0">
              <a:buFontTx/>
              <a:buNone/>
            </a:pPr>
            <a:r>
              <a:rPr lang="en-US" dirty="0"/>
              <a:t>Keep in mind the font size (important for accessibility, visibility, videotaping, and online production)</a:t>
            </a:r>
          </a:p>
          <a:p>
            <a:pPr lvl="0"/>
            <a:endParaRPr lang="en-US" dirty="0"/>
          </a:p>
          <a:p>
            <a:pPr lvl="0">
              <a:buFontTx/>
              <a:buNone/>
            </a:pPr>
            <a:r>
              <a:rPr lang="en-US" b="1" dirty="0"/>
              <a:t>Coordinated colors </a:t>
            </a:r>
          </a:p>
          <a:p>
            <a:pPr lvl="0">
              <a:buFontTx/>
              <a:buNone/>
            </a:pPr>
            <a:r>
              <a:rPr lang="en-US" dirty="0"/>
              <a:t>Pay particular attention to the graphs, charts, and text boxes. </a:t>
            </a:r>
          </a:p>
          <a:p>
            <a:pPr lvl="0"/>
            <a:r>
              <a:rPr lang="en-US" dirty="0"/>
              <a:t>Consider that attendees will print in black and white or grayscale. Run a test print to make sure your colors work when printed in pure black and white and grayscale.</a:t>
            </a:r>
          </a:p>
          <a:p>
            <a:pPr lvl="0">
              <a:buFontTx/>
              <a:buNone/>
            </a:pPr>
            <a:endParaRPr lang="en-US" dirty="0"/>
          </a:p>
          <a:p>
            <a:pPr lvl="0">
              <a:buFontTx/>
              <a:buNone/>
            </a:pPr>
            <a:r>
              <a:rPr lang="en-US" b="1" dirty="0"/>
              <a:t>Graphics, tables, and graphs</a:t>
            </a:r>
          </a:p>
          <a:p>
            <a:pPr lvl="0"/>
            <a:r>
              <a:rPr lang="en-US" dirty="0"/>
              <a:t>Keep it simple: If possible, use consistent, non-distracting styles and colors.</a:t>
            </a:r>
          </a:p>
          <a:p>
            <a:pPr lvl="0"/>
            <a:r>
              <a:rPr lang="en-US" dirty="0"/>
              <a:t>Label all graphs and tables.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1A5E9-412A-48B9-A904-1EBAADBAEC90}" type="slidenum">
              <a:rPr lang="en-US" smtClean="0"/>
              <a:pPr/>
              <a:t>24</a:t>
            </a:fld>
            <a:endParaRPr lang="en-US"/>
          </a:p>
        </p:txBody>
      </p:sp>
    </p:spTree>
    <p:extLst>
      <p:ext uri="{BB962C8B-B14F-4D97-AF65-F5344CB8AC3E}">
        <p14:creationId xmlns:p14="http://schemas.microsoft.com/office/powerpoint/2010/main" val="1553163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4/11/2024</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4/11/2024</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www.recoveryanswers.org/" TargetMode="External"/><Relationship Id="rId2" Type="http://schemas.openxmlformats.org/officeDocument/2006/relationships/hyperlink" Target="https://www.bing.com/ck/a?!&amp;&amp;p=5065eb0c4779cd96JmltdHM9MTY5NDM5MDQwMCZpZ3VpZD0xYzMxNzMwOS0yMjJhLTZjYTAtMmQzYS02MjM3MjM4MjZkZjYmaW5zaWQ9NTQ3MQ&amp;ptn=3&amp;hsh=3&amp;fclid=1c317309-222a-6ca0-2d3a-623723826df6&amp;psq=samhsa+Tip+Peer+Support&amp;u=a1aHR0cHM6Ly93d3cuc2FtaHNhLmdvdi9yZXNvdXJjZS9lYnAvdGlwLTY0LWluY29ycG9yYXRpbmctcGVlci1zdXBwb3J0LXN1YnN0YW5jZS11c2UtZGlzb3JkZXItdHJlYXRtZW50LXNlcnZpY2VzIzp-OnRleHQ9VGhpcyUyMFRJUCUyMHN1cHBvcnRzJTIwbGVhcm5pbmclMjBhYm91dCUyMHRoZSUyMGtleSUyMGFzcGVjdHMlMkMscHJvZ3JhbXMlMjBiZXR0ZXIlMjB1bmRlcnN0YW5kJTIwYW5kJTIwcmVzcG9uZCUyMHRvJTIwdGhlc2UlMjBjaGFuZ2VzLg&amp;ntb=1" TargetMode="External"/><Relationship Id="rId1" Type="http://schemas.openxmlformats.org/officeDocument/2006/relationships/slideLayout" Target="../slideLayouts/slideLayout3.xml"/><Relationship Id="rId4" Type="http://schemas.openxmlformats.org/officeDocument/2006/relationships/hyperlink" Target="https://facesandvoicesofrecovery.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1752600" y="1066800"/>
            <a:ext cx="6942224" cy="3048000"/>
          </a:xfrm>
        </p:spPr>
        <p:txBody>
          <a:bodyPr>
            <a:noAutofit/>
          </a:bodyPr>
          <a:lstStyle/>
          <a:p>
            <a:pPr algn="ctr"/>
            <a:r>
              <a:rPr lang="en-US" sz="3600" dirty="0">
                <a:latin typeface="+mn-lt"/>
              </a:rPr>
              <a:t> Creating the Roadmap to </a:t>
            </a:r>
            <a:br>
              <a:rPr lang="en-US" sz="3600" dirty="0">
                <a:latin typeface="+mn-lt"/>
              </a:rPr>
            </a:br>
            <a:r>
              <a:rPr lang="en-US" sz="3600" dirty="0">
                <a:latin typeface="+mn-lt"/>
              </a:rPr>
              <a:t>Lasting Recovery</a:t>
            </a:r>
            <a:br>
              <a:rPr lang="en-US" sz="3600" dirty="0">
                <a:latin typeface="+mn-lt"/>
              </a:rPr>
            </a:br>
            <a:r>
              <a:rPr lang="en-US" sz="3600" dirty="0">
                <a:latin typeface="+mn-lt"/>
              </a:rPr>
              <a:t>Day One to Commencement</a:t>
            </a:r>
          </a:p>
        </p:txBody>
      </p:sp>
      <p:sp>
        <p:nvSpPr>
          <p:cNvPr id="3" name="Subtitle 2"/>
          <p:cNvSpPr>
            <a:spLocks noGrp="1"/>
          </p:cNvSpPr>
          <p:nvPr>
            <p:ph type="subTitle" idx="1"/>
            <p:custDataLst>
              <p:tags r:id="rId3"/>
            </p:custDataLst>
          </p:nvPr>
        </p:nvSpPr>
        <p:spPr>
          <a:xfrm>
            <a:off x="4724400" y="3733800"/>
            <a:ext cx="4046624" cy="2438401"/>
          </a:xfrm>
        </p:spPr>
        <p:txBody>
          <a:bodyPr>
            <a:noAutofit/>
          </a:bodyPr>
          <a:lstStyle/>
          <a:p>
            <a:pPr algn="l"/>
            <a:r>
              <a:rPr lang="en-US" sz="2400" dirty="0">
                <a:latin typeface="+mn-lt"/>
              </a:rPr>
              <a:t>Norma Jaeger, Ph.D. (ABD)</a:t>
            </a:r>
          </a:p>
          <a:p>
            <a:pPr algn="l"/>
            <a:r>
              <a:rPr lang="en-US" sz="2400" dirty="0">
                <a:latin typeface="+mn-lt"/>
              </a:rPr>
              <a:t>      Wisconsin Association of Treatment Court Professionals</a:t>
            </a:r>
          </a:p>
          <a:p>
            <a:pPr algn="ctr"/>
            <a:r>
              <a:rPr lang="en-US" sz="2400" dirty="0">
                <a:latin typeface="+mn-lt"/>
              </a:rPr>
              <a:t>April 24-26,  2024</a:t>
            </a:r>
          </a:p>
          <a:p>
            <a:pPr algn="ctr"/>
            <a:r>
              <a:rPr lang="en-US" sz="2800" b="1" dirty="0">
                <a:latin typeface="+mn-lt"/>
              </a:rPr>
              <a:t>20</a:t>
            </a:r>
            <a:r>
              <a:rPr lang="en-US" sz="2800" b="1" baseline="30000" dirty="0">
                <a:latin typeface="+mn-lt"/>
              </a:rPr>
              <a:t>th</a:t>
            </a:r>
            <a:r>
              <a:rPr lang="en-US" sz="2800" b="1" dirty="0">
                <a:latin typeface="+mn-lt"/>
              </a:rPr>
              <a:t> Anniversary</a:t>
            </a:r>
          </a:p>
          <a:p>
            <a:pPr algn="l"/>
            <a:r>
              <a:rPr lang="en-US" sz="2400" dirty="0">
                <a:latin typeface="+mn-lt"/>
              </a:rPr>
              <a:t>          </a:t>
            </a:r>
          </a:p>
          <a:p>
            <a:pPr algn="l"/>
            <a:r>
              <a:rPr lang="en-US" sz="2400" dirty="0">
                <a:latin typeface="+mn-lt"/>
              </a:rPr>
              <a:t>  </a:t>
            </a:r>
          </a:p>
        </p:txBody>
      </p:sp>
    </p:spTree>
    <p:custDataLst>
      <p:tags r:id="rId1"/>
    </p:custData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099" y="136525"/>
            <a:ext cx="8464550" cy="1407604"/>
          </a:xfrm>
        </p:spPr>
        <p:txBody>
          <a:bodyPr/>
          <a:lstStyle/>
          <a:p>
            <a:pPr algn="ctr"/>
            <a:r>
              <a:rPr lang="en-US" b="1" dirty="0"/>
              <a:t>Dimensions of Recovery</a:t>
            </a:r>
          </a:p>
        </p:txBody>
      </p:sp>
      <p:sp>
        <p:nvSpPr>
          <p:cNvPr id="3" name="Content Placeholder 2"/>
          <p:cNvSpPr>
            <a:spLocks noGrp="1"/>
          </p:cNvSpPr>
          <p:nvPr>
            <p:ph idx="1"/>
          </p:nvPr>
        </p:nvSpPr>
        <p:spPr>
          <a:xfrm>
            <a:off x="762000" y="1596413"/>
            <a:ext cx="8077200" cy="5261587"/>
          </a:xfrm>
        </p:spPr>
        <p:txBody>
          <a:bodyPr>
            <a:normAutofit lnSpcReduction="10000"/>
          </a:bodyPr>
          <a:lstStyle/>
          <a:p>
            <a:r>
              <a:rPr lang="en-US" sz="2400" b="1" i="1" dirty="0"/>
              <a:t>Health</a:t>
            </a:r>
            <a:r>
              <a:rPr lang="en-US" sz="2400" dirty="0"/>
              <a:t>:  overcoming or managing one’s disease(s) and making informed, healthy choices that support physical and emotional wellbeing.</a:t>
            </a:r>
          </a:p>
          <a:p>
            <a:r>
              <a:rPr lang="en-US" sz="2400" b="1" i="1" dirty="0"/>
              <a:t>Home:</a:t>
            </a:r>
            <a:r>
              <a:rPr lang="en-US" sz="2400" dirty="0"/>
              <a:t>  a stable and safe place to live;</a:t>
            </a:r>
          </a:p>
          <a:p>
            <a:r>
              <a:rPr lang="en-US" sz="2400" b="1" i="1" dirty="0"/>
              <a:t>Purpose:</a:t>
            </a:r>
            <a:r>
              <a:rPr lang="en-US" sz="2400" dirty="0"/>
              <a:t>  meaningful [</a:t>
            </a:r>
            <a:r>
              <a:rPr lang="en-US" sz="2400" i="1" dirty="0"/>
              <a:t>prosocial</a:t>
            </a:r>
            <a:r>
              <a:rPr lang="en-US" sz="2400" dirty="0"/>
              <a:t>] daily activities, such as a job, school, volunteerism, family caretaking, or creative endeavors, </a:t>
            </a:r>
            <a:r>
              <a:rPr lang="en-US" sz="2400" b="1" dirty="0"/>
              <a:t>and</a:t>
            </a:r>
            <a:r>
              <a:rPr lang="en-US" sz="2400" dirty="0"/>
              <a:t> the independence, income, and resources to participate in society;     </a:t>
            </a:r>
          </a:p>
          <a:p>
            <a:pPr marL="0" indent="0">
              <a:buNone/>
            </a:pPr>
            <a:r>
              <a:rPr lang="en-US" sz="2400" dirty="0"/>
              <a:t>                                          and</a:t>
            </a:r>
          </a:p>
          <a:p>
            <a:r>
              <a:rPr lang="en-US" sz="2400" b="1" i="1" dirty="0"/>
              <a:t>Community</a:t>
            </a:r>
            <a:r>
              <a:rPr lang="en-US" sz="2400" dirty="0"/>
              <a:t>:  relationships and social networks that provide support, friendship, love, and hope.</a:t>
            </a:r>
          </a:p>
          <a:p>
            <a:endParaRPr lang="en-US" sz="2400" dirty="0"/>
          </a:p>
          <a:p>
            <a:pPr marL="0" indent="0">
              <a:buNone/>
            </a:pPr>
            <a:r>
              <a:rPr lang="en-US" sz="2400" b="1" dirty="0"/>
              <a:t>Are we addressing all of these dimensions in our treatment court processes, requirements, and interventions?</a:t>
            </a:r>
          </a:p>
          <a:p>
            <a:endParaRPr lang="en-US" dirty="0"/>
          </a:p>
        </p:txBody>
      </p:sp>
      <p:sp>
        <p:nvSpPr>
          <p:cNvPr id="5" name="Slide Number Placeholder 4"/>
          <p:cNvSpPr>
            <a:spLocks noGrp="1"/>
          </p:cNvSpPr>
          <p:nvPr>
            <p:ph type="sldNum" sz="quarter" idx="12"/>
          </p:nvPr>
        </p:nvSpPr>
        <p:spPr/>
        <p:txBody>
          <a:bodyPr/>
          <a:lstStyle/>
          <a:p>
            <a:fld id="{95A587D9-6195-48FA-90F7-11A51B4F6979}" type="slidenum">
              <a:rPr lang="en-US" smtClean="0"/>
              <a:pPr/>
              <a:t>10</a:t>
            </a:fld>
            <a:endParaRPr lang="en-US"/>
          </a:p>
        </p:txBody>
      </p:sp>
    </p:spTree>
    <p:extLst>
      <p:ext uri="{BB962C8B-B14F-4D97-AF65-F5344CB8AC3E}">
        <p14:creationId xmlns:p14="http://schemas.microsoft.com/office/powerpoint/2010/main" val="2481544383"/>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39725" y="657815"/>
            <a:ext cx="8464550" cy="944562"/>
          </a:xfrm>
        </p:spPr>
        <p:txBody>
          <a:bodyPr>
            <a:normAutofit/>
          </a:bodyPr>
          <a:lstStyle/>
          <a:p>
            <a:pPr algn="ctr"/>
            <a:r>
              <a:rPr lang="en-US" sz="4000" b="1" dirty="0"/>
              <a:t>Recovery Principles</a:t>
            </a:r>
          </a:p>
        </p:txBody>
      </p:sp>
      <p:sp>
        <p:nvSpPr>
          <p:cNvPr id="7" name="Content Placeholder 6"/>
          <p:cNvSpPr>
            <a:spLocks noGrp="1"/>
          </p:cNvSpPr>
          <p:nvPr>
            <p:ph sz="half" idx="1"/>
          </p:nvPr>
        </p:nvSpPr>
        <p:spPr>
          <a:xfrm>
            <a:off x="685800" y="1793966"/>
            <a:ext cx="4038600" cy="4332197"/>
          </a:xfrm>
        </p:spPr>
        <p:txBody>
          <a:bodyPr>
            <a:noAutofit/>
          </a:bodyPr>
          <a:lstStyle/>
          <a:p>
            <a:r>
              <a:rPr lang="en-US" b="1" dirty="0"/>
              <a:t>Self-direction</a:t>
            </a:r>
          </a:p>
          <a:p>
            <a:r>
              <a:rPr lang="en-US" b="1" dirty="0"/>
              <a:t>Individualized and person-centered</a:t>
            </a:r>
          </a:p>
          <a:p>
            <a:r>
              <a:rPr lang="en-US" b="1" dirty="0"/>
              <a:t>Empowerment</a:t>
            </a:r>
          </a:p>
          <a:p>
            <a:r>
              <a:rPr lang="en-US" b="1" dirty="0"/>
              <a:t>Holistic</a:t>
            </a:r>
          </a:p>
          <a:p>
            <a:r>
              <a:rPr lang="en-US" b="1" dirty="0"/>
              <a:t>Non-linear </a:t>
            </a:r>
          </a:p>
          <a:p>
            <a:r>
              <a:rPr lang="en-US" b="1" dirty="0"/>
              <a:t>Culturally-based </a:t>
            </a:r>
          </a:p>
          <a:p>
            <a:endParaRPr lang="en-US" b="1" dirty="0"/>
          </a:p>
        </p:txBody>
      </p:sp>
      <p:sp>
        <p:nvSpPr>
          <p:cNvPr id="8" name="Content Placeholder 7"/>
          <p:cNvSpPr>
            <a:spLocks noGrp="1"/>
          </p:cNvSpPr>
          <p:nvPr>
            <p:ph sz="half" idx="2"/>
          </p:nvPr>
        </p:nvSpPr>
        <p:spPr>
          <a:xfrm>
            <a:off x="4812187" y="1981200"/>
            <a:ext cx="4299156" cy="3124200"/>
          </a:xfrm>
        </p:spPr>
        <p:txBody>
          <a:bodyPr>
            <a:normAutofit/>
          </a:bodyPr>
          <a:lstStyle/>
          <a:p>
            <a:r>
              <a:rPr lang="en-US" b="1" dirty="0"/>
              <a:t>Strengths-based</a:t>
            </a:r>
          </a:p>
          <a:p>
            <a:r>
              <a:rPr lang="en-US" b="1" dirty="0"/>
              <a:t>Peer support</a:t>
            </a:r>
          </a:p>
          <a:p>
            <a:r>
              <a:rPr lang="en-US" b="1" dirty="0"/>
              <a:t>Relationships</a:t>
            </a:r>
          </a:p>
          <a:p>
            <a:r>
              <a:rPr lang="en-US" b="1" dirty="0"/>
              <a:t>Family &amp; Community</a:t>
            </a:r>
          </a:p>
          <a:p>
            <a:r>
              <a:rPr lang="en-US" b="1" dirty="0"/>
              <a:t>Respect</a:t>
            </a:r>
          </a:p>
          <a:p>
            <a:r>
              <a:rPr lang="en-US" b="1" dirty="0"/>
              <a:t>Responsibility</a:t>
            </a:r>
          </a:p>
          <a:p>
            <a:pPr marL="0" indent="0">
              <a:buNone/>
            </a:pPr>
            <a:endParaRPr lang="en-US" dirty="0"/>
          </a:p>
        </p:txBody>
      </p:sp>
      <p:sp>
        <p:nvSpPr>
          <p:cNvPr id="5" name="Slide Number Placeholder 4"/>
          <p:cNvSpPr>
            <a:spLocks noGrp="1"/>
          </p:cNvSpPr>
          <p:nvPr>
            <p:ph type="sldNum" sz="quarter" idx="12"/>
          </p:nvPr>
        </p:nvSpPr>
        <p:spPr/>
        <p:txBody>
          <a:bodyPr/>
          <a:lstStyle/>
          <a:p>
            <a:fld id="{95A587D9-6195-48FA-90F7-11A51B4F6979}" type="slidenum">
              <a:rPr lang="en-US" smtClean="0"/>
              <a:pPr/>
              <a:t>11</a:t>
            </a:fld>
            <a:endParaRPr lang="en-US"/>
          </a:p>
        </p:txBody>
      </p:sp>
      <p:sp>
        <p:nvSpPr>
          <p:cNvPr id="3" name="TextBox 2">
            <a:extLst>
              <a:ext uri="{FF2B5EF4-FFF2-40B4-BE49-F238E27FC236}">
                <a16:creationId xmlns:a16="http://schemas.microsoft.com/office/drawing/2014/main" id="{C2BB3725-F935-DB42-5B18-B00D254A3735}"/>
              </a:ext>
            </a:extLst>
          </p:cNvPr>
          <p:cNvSpPr txBox="1"/>
          <p:nvPr/>
        </p:nvSpPr>
        <p:spPr>
          <a:xfrm>
            <a:off x="3657600" y="5546209"/>
            <a:ext cx="1676400" cy="707886"/>
          </a:xfrm>
          <a:prstGeom prst="rect">
            <a:avLst/>
          </a:prstGeom>
          <a:noFill/>
        </p:spPr>
        <p:txBody>
          <a:bodyPr wrap="square">
            <a:spAutoFit/>
          </a:bodyPr>
          <a:lstStyle/>
          <a:p>
            <a:r>
              <a:rPr lang="en-US" sz="4000" b="1" dirty="0"/>
              <a:t>Hope</a:t>
            </a:r>
          </a:p>
        </p:txBody>
      </p:sp>
    </p:spTree>
    <p:extLst>
      <p:ext uri="{BB962C8B-B14F-4D97-AF65-F5344CB8AC3E}">
        <p14:creationId xmlns:p14="http://schemas.microsoft.com/office/powerpoint/2010/main" val="1904505778"/>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6AB41D-D199-3EBD-53B9-3FEEC18D16E5}"/>
              </a:ext>
            </a:extLst>
          </p:cNvPr>
          <p:cNvSpPr>
            <a:spLocks noGrp="1"/>
          </p:cNvSpPr>
          <p:nvPr>
            <p:ph type="title"/>
          </p:nvPr>
        </p:nvSpPr>
        <p:spPr/>
        <p:txBody>
          <a:bodyPr>
            <a:noAutofit/>
          </a:bodyPr>
          <a:lstStyle/>
          <a:p>
            <a:r>
              <a:rPr lang="en-US" sz="3600" b="1" dirty="0"/>
              <a:t>Focus on Recovery: a Game Changer!</a:t>
            </a:r>
            <a:br>
              <a:rPr lang="en-US" sz="3600" b="1" dirty="0"/>
            </a:br>
            <a:r>
              <a:rPr lang="en-US" sz="3600" b="1" dirty="0"/>
              <a:t>What can we do?</a:t>
            </a:r>
          </a:p>
        </p:txBody>
      </p:sp>
      <p:sp>
        <p:nvSpPr>
          <p:cNvPr id="6" name="Content Placeholder 5">
            <a:extLst>
              <a:ext uri="{FF2B5EF4-FFF2-40B4-BE49-F238E27FC236}">
                <a16:creationId xmlns:a16="http://schemas.microsoft.com/office/drawing/2014/main" id="{57B58592-1D08-AC16-7890-2C792CD4FBF9}"/>
              </a:ext>
            </a:extLst>
          </p:cNvPr>
          <p:cNvSpPr>
            <a:spLocks noGrp="1"/>
          </p:cNvSpPr>
          <p:nvPr>
            <p:ph idx="1"/>
          </p:nvPr>
        </p:nvSpPr>
        <p:spPr>
          <a:xfrm>
            <a:off x="762000" y="1596413"/>
            <a:ext cx="8077200" cy="4991955"/>
          </a:xfrm>
        </p:spPr>
        <p:txBody>
          <a:bodyPr>
            <a:normAutofit/>
          </a:bodyPr>
          <a:lstStyle/>
          <a:p>
            <a:r>
              <a:rPr lang="en-US" dirty="0"/>
              <a:t>Understand the dimensions of recovery and develop comprehensive plans around each dimension and share real, available resources</a:t>
            </a:r>
          </a:p>
          <a:p>
            <a:r>
              <a:rPr lang="en-US" dirty="0"/>
              <a:t>Provide a concrete vision of  living in long-term recovery  (peers can help)</a:t>
            </a:r>
          </a:p>
          <a:p>
            <a:r>
              <a:rPr lang="en-US" dirty="0"/>
              <a:t>Help participants recognize, explore, and select from many pathways for their recovery</a:t>
            </a:r>
          </a:p>
          <a:p>
            <a:r>
              <a:rPr lang="en-US" dirty="0"/>
              <a:t>Truly focus on providing and practicing with recovery-sustaining tools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732628502"/>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0096-891A-980F-A452-96A5E68506D0}"/>
              </a:ext>
            </a:extLst>
          </p:cNvPr>
          <p:cNvSpPr>
            <a:spLocks noGrp="1"/>
          </p:cNvSpPr>
          <p:nvPr>
            <p:ph type="title"/>
          </p:nvPr>
        </p:nvSpPr>
        <p:spPr/>
        <p:txBody>
          <a:bodyPr>
            <a:normAutofit fontScale="90000"/>
          </a:bodyPr>
          <a:lstStyle/>
          <a:p>
            <a:r>
              <a:rPr lang="en-US" sz="3600" b="1" dirty="0"/>
              <a:t>Treatment Court is a Progressive, Time-limited Process</a:t>
            </a:r>
          </a:p>
        </p:txBody>
      </p:sp>
      <p:sp>
        <p:nvSpPr>
          <p:cNvPr id="3" name="Content Placeholder 2">
            <a:extLst>
              <a:ext uri="{FF2B5EF4-FFF2-40B4-BE49-F238E27FC236}">
                <a16:creationId xmlns:a16="http://schemas.microsoft.com/office/drawing/2014/main" id="{3AF6AAF2-1374-2459-E62D-BAA1A6AFDC46}"/>
              </a:ext>
            </a:extLst>
          </p:cNvPr>
          <p:cNvSpPr>
            <a:spLocks noGrp="1"/>
          </p:cNvSpPr>
          <p:nvPr>
            <p:ph idx="1"/>
          </p:nvPr>
        </p:nvSpPr>
        <p:spPr/>
        <p:txBody>
          <a:bodyPr>
            <a:normAutofit fontScale="85000" lnSpcReduction="20000"/>
          </a:bodyPr>
          <a:lstStyle/>
          <a:p>
            <a:r>
              <a:rPr lang="en-US" dirty="0"/>
              <a:t>It integrates justice system processes with treatment processes</a:t>
            </a:r>
          </a:p>
          <a:p>
            <a:r>
              <a:rPr lang="en-US" dirty="0"/>
              <a:t>It is an active, collaborative, team process with judicial leadership and interaction with each participant</a:t>
            </a:r>
          </a:p>
          <a:p>
            <a:r>
              <a:rPr lang="en-US" dirty="0"/>
              <a:t>“Begin with the End in Mind” (What the “end” is, and</a:t>
            </a:r>
          </a:p>
          <a:p>
            <a:pPr marL="0" indent="0">
              <a:buNone/>
            </a:pPr>
            <a:r>
              <a:rPr lang="en-US" dirty="0"/>
              <a:t>     When it is  /  End is recovery and When is a lifetime) </a:t>
            </a:r>
          </a:p>
          <a:p>
            <a:r>
              <a:rPr lang="en-US" dirty="0"/>
              <a:t>While the time it takes to complete the steps may vary, the steps and milestones should be clearly and transparently defined (phases, expectations, goals)</a:t>
            </a:r>
          </a:p>
          <a:p>
            <a:r>
              <a:rPr lang="en-US" dirty="0"/>
              <a:t>If the process lasts too long, or is unclear to all, you eventually undermine and defeat recovery</a:t>
            </a:r>
          </a:p>
        </p:txBody>
      </p:sp>
    </p:spTree>
    <p:extLst>
      <p:ext uri="{BB962C8B-B14F-4D97-AF65-F5344CB8AC3E}">
        <p14:creationId xmlns:p14="http://schemas.microsoft.com/office/powerpoint/2010/main" val="1348475805"/>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few words about motivation</a:t>
            </a:r>
          </a:p>
        </p:txBody>
      </p:sp>
      <p:sp>
        <p:nvSpPr>
          <p:cNvPr id="3" name="Content Placeholder 2"/>
          <p:cNvSpPr>
            <a:spLocks noGrp="1"/>
          </p:cNvSpPr>
          <p:nvPr>
            <p:ph idx="1"/>
          </p:nvPr>
        </p:nvSpPr>
        <p:spPr/>
        <p:txBody>
          <a:bodyPr>
            <a:normAutofit fontScale="85000" lnSpcReduction="10000"/>
          </a:bodyPr>
          <a:lstStyle/>
          <a:p>
            <a:r>
              <a:rPr lang="en-US" b="1" dirty="0"/>
              <a:t>Motivation should not be a criteria for admission to the treatment court or to treatment</a:t>
            </a:r>
          </a:p>
          <a:p>
            <a:r>
              <a:rPr lang="en-US" dirty="0"/>
              <a:t>Assessment of motivation tells what approaches are needed to achieve and support “engagement”</a:t>
            </a:r>
          </a:p>
          <a:p>
            <a:r>
              <a:rPr lang="en-US" dirty="0"/>
              <a:t>Addressing </a:t>
            </a:r>
            <a:r>
              <a:rPr lang="en-US" i="1" dirty="0"/>
              <a:t>actual</a:t>
            </a:r>
            <a:r>
              <a:rPr lang="en-US" dirty="0"/>
              <a:t> motivation in an appropriate manner builds the therapeutic alliance and engagement necessary for successful outcomes</a:t>
            </a:r>
          </a:p>
          <a:p>
            <a:r>
              <a:rPr lang="en-US" dirty="0"/>
              <a:t>Principles of motivational interviewing are key to addressing motivation at the various phases of the drug court and of treatment</a:t>
            </a:r>
          </a:p>
        </p:txBody>
      </p:sp>
    </p:spTree>
    <p:extLst>
      <p:ext uri="{BB962C8B-B14F-4D97-AF65-F5344CB8AC3E}">
        <p14:creationId xmlns:p14="http://schemas.microsoft.com/office/powerpoint/2010/main" val="823722628"/>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4D08-5FB6-175D-11ED-14E46F4DEBF4}"/>
              </a:ext>
            </a:extLst>
          </p:cNvPr>
          <p:cNvSpPr>
            <a:spLocks noGrp="1"/>
          </p:cNvSpPr>
          <p:nvPr>
            <p:ph type="title"/>
          </p:nvPr>
        </p:nvSpPr>
        <p:spPr>
          <a:xfrm>
            <a:off x="762000" y="685800"/>
            <a:ext cx="8077200" cy="5257800"/>
          </a:xfrm>
        </p:spPr>
        <p:txBody>
          <a:bodyPr>
            <a:normAutofit fontScale="90000"/>
          </a:bodyPr>
          <a:lstStyle/>
          <a:p>
            <a:pPr algn="ctr"/>
            <a:r>
              <a:rPr lang="en-US" b="1" dirty="0"/>
              <a:t>Phases provide a clear pathway to completion of court requirements,</a:t>
            </a:r>
            <a:br>
              <a:rPr lang="en-US" b="1" dirty="0"/>
            </a:br>
            <a:r>
              <a:rPr lang="en-US" b="1" dirty="0"/>
              <a:t>achieving expectations, reaching milestones along the way,  and making clear progress toward recovery -</a:t>
            </a:r>
            <a:br>
              <a:rPr lang="en-US" b="1" dirty="0"/>
            </a:br>
            <a:r>
              <a:rPr lang="en-US" b="1" i="1" dirty="0"/>
              <a:t>a Roadmap</a:t>
            </a:r>
          </a:p>
        </p:txBody>
      </p:sp>
    </p:spTree>
    <p:extLst>
      <p:ext uri="{BB962C8B-B14F-4D97-AF65-F5344CB8AC3E}">
        <p14:creationId xmlns:p14="http://schemas.microsoft.com/office/powerpoint/2010/main" val="3498506176"/>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hat are the limitations of hypnosis, self-hypnosis, and NLP? - Quora">
            <a:extLst>
              <a:ext uri="{FF2B5EF4-FFF2-40B4-BE49-F238E27FC236}">
                <a16:creationId xmlns:a16="http://schemas.microsoft.com/office/drawing/2014/main" id="{666B17EF-F0AE-1E5F-594D-B33BCEBF83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04800"/>
            <a:ext cx="7848600"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746279"/>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B794-0C9A-7070-2997-5D00B96F7C90}"/>
              </a:ext>
            </a:extLst>
          </p:cNvPr>
          <p:cNvSpPr>
            <a:spLocks noGrp="1"/>
          </p:cNvSpPr>
          <p:nvPr>
            <p:ph type="title"/>
          </p:nvPr>
        </p:nvSpPr>
        <p:spPr/>
        <p:txBody>
          <a:bodyPr/>
          <a:lstStyle/>
          <a:p>
            <a:r>
              <a:rPr lang="en-US" b="1" dirty="0"/>
              <a:t>Recovery Focus – Phase by Phase</a:t>
            </a:r>
          </a:p>
        </p:txBody>
      </p:sp>
      <p:graphicFrame>
        <p:nvGraphicFramePr>
          <p:cNvPr id="4" name="Table 4">
            <a:extLst>
              <a:ext uri="{FF2B5EF4-FFF2-40B4-BE49-F238E27FC236}">
                <a16:creationId xmlns:a16="http://schemas.microsoft.com/office/drawing/2014/main" id="{7F2B474A-E810-E2AD-4640-8F54563D64EA}"/>
              </a:ext>
            </a:extLst>
          </p:cNvPr>
          <p:cNvGraphicFramePr>
            <a:graphicFrameLocks noGrp="1"/>
          </p:cNvGraphicFramePr>
          <p:nvPr>
            <p:ph idx="1"/>
            <p:extLst>
              <p:ext uri="{D42A27DB-BD31-4B8C-83A1-F6EECF244321}">
                <p14:modId xmlns:p14="http://schemas.microsoft.com/office/powerpoint/2010/main" val="269819009"/>
              </p:ext>
            </p:extLst>
          </p:nvPr>
        </p:nvGraphicFramePr>
        <p:xfrm>
          <a:off x="1066801" y="1597024"/>
          <a:ext cx="7772400" cy="6339840"/>
        </p:xfrm>
        <a:graphic>
          <a:graphicData uri="http://schemas.openxmlformats.org/drawingml/2006/table">
            <a:tbl>
              <a:tblPr firstRow="1" bandRow="1">
                <a:tableStyleId>{5C22544A-7EE6-4342-B048-85BDC9FD1C3A}</a:tableStyleId>
              </a:tblPr>
              <a:tblGrid>
                <a:gridCol w="2666999">
                  <a:extLst>
                    <a:ext uri="{9D8B030D-6E8A-4147-A177-3AD203B41FA5}">
                      <a16:colId xmlns:a16="http://schemas.microsoft.com/office/drawing/2014/main" val="707401502"/>
                    </a:ext>
                  </a:extLst>
                </a:gridCol>
                <a:gridCol w="2819400">
                  <a:extLst>
                    <a:ext uri="{9D8B030D-6E8A-4147-A177-3AD203B41FA5}">
                      <a16:colId xmlns:a16="http://schemas.microsoft.com/office/drawing/2014/main" val="1940256676"/>
                    </a:ext>
                  </a:extLst>
                </a:gridCol>
                <a:gridCol w="2286001">
                  <a:extLst>
                    <a:ext uri="{9D8B030D-6E8A-4147-A177-3AD203B41FA5}">
                      <a16:colId xmlns:a16="http://schemas.microsoft.com/office/drawing/2014/main" val="1735501922"/>
                    </a:ext>
                  </a:extLst>
                </a:gridCol>
              </a:tblGrid>
              <a:tr h="5108575">
                <a:tc>
                  <a:txBody>
                    <a:bodyPr/>
                    <a:lstStyle/>
                    <a:p>
                      <a:r>
                        <a:rPr lang="en-US" dirty="0"/>
                        <a:t> </a:t>
                      </a:r>
                      <a:r>
                        <a:rPr lang="en-US" sz="2800" dirty="0"/>
                        <a:t>Phase  1 /GOAL </a:t>
                      </a:r>
                    </a:p>
                    <a:p>
                      <a:endParaRPr lang="en-US" sz="2800" dirty="0"/>
                    </a:p>
                    <a:p>
                      <a:r>
                        <a:rPr lang="en-US" sz="2800" dirty="0"/>
                        <a:t>Strategies:</a:t>
                      </a:r>
                    </a:p>
                    <a:p>
                      <a:r>
                        <a:rPr lang="en-US" sz="2800" dirty="0"/>
                        <a:t>(60 Days)</a:t>
                      </a:r>
                    </a:p>
                  </a:txBody>
                  <a:tcPr/>
                </a:tc>
                <a:tc>
                  <a:txBody>
                    <a:bodyPr/>
                    <a:lstStyle/>
                    <a:p>
                      <a:r>
                        <a:rPr lang="en-US" sz="2800" dirty="0"/>
                        <a:t>Stabilization</a:t>
                      </a:r>
                    </a:p>
                    <a:p>
                      <a:endParaRPr lang="en-US" sz="2800" dirty="0"/>
                    </a:p>
                    <a:p>
                      <a:r>
                        <a:rPr lang="en-US" sz="2800" dirty="0"/>
                        <a:t>Pre-treatment services /* harm reduction</a:t>
                      </a:r>
                    </a:p>
                    <a:p>
                      <a:r>
                        <a:rPr lang="en-US" sz="2800" dirty="0"/>
                        <a:t>Understanding expectations</a:t>
                      </a:r>
                    </a:p>
                    <a:p>
                      <a:r>
                        <a:rPr lang="en-US" sz="2800" dirty="0"/>
                        <a:t>Medication assessment and management</a:t>
                      </a:r>
                    </a:p>
                    <a:p>
                      <a:r>
                        <a:rPr lang="en-US" sz="2800" dirty="0"/>
                        <a:t>Direct aid</a:t>
                      </a:r>
                    </a:p>
                    <a:p>
                      <a:r>
                        <a:rPr lang="en-US" sz="2800" dirty="0"/>
                        <a:t>Relationships  &amp; Trust)</a:t>
                      </a:r>
                    </a:p>
                    <a:p>
                      <a:r>
                        <a:rPr lang="en-US" sz="2800" dirty="0"/>
                        <a:t>Peer Support</a:t>
                      </a:r>
                    </a:p>
                    <a:p>
                      <a:endParaRPr lang="en-US" dirty="0"/>
                    </a:p>
                  </a:txBody>
                  <a:tcPr/>
                </a:tc>
                <a:tc>
                  <a:txBody>
                    <a:bodyPr/>
                    <a:lstStyle/>
                    <a:p>
                      <a:r>
                        <a:rPr lang="en-US" dirty="0"/>
                        <a:t>          </a:t>
                      </a:r>
                      <a:r>
                        <a:rPr lang="en-US" sz="2400" dirty="0"/>
                        <a:t>Pre-</a:t>
                      </a:r>
                    </a:p>
                    <a:p>
                      <a:r>
                        <a:rPr lang="en-US" sz="2400" dirty="0"/>
                        <a:t>contemplation </a:t>
                      </a:r>
                    </a:p>
                    <a:p>
                      <a:r>
                        <a:rPr lang="en-US" sz="2400" dirty="0"/>
                        <a:t>          To</a:t>
                      </a:r>
                    </a:p>
                    <a:p>
                      <a:r>
                        <a:rPr lang="en-US" sz="2400" dirty="0"/>
                        <a:t>Contemplation</a:t>
                      </a:r>
                    </a:p>
                  </a:txBody>
                  <a:tcPr/>
                </a:tc>
                <a:extLst>
                  <a:ext uri="{0D108BD9-81ED-4DB2-BD59-A6C34878D82A}">
                    <a16:rowId xmlns:a16="http://schemas.microsoft.com/office/drawing/2014/main" val="2442139066"/>
                  </a:ext>
                </a:extLst>
              </a:tr>
            </a:tbl>
          </a:graphicData>
        </a:graphic>
      </p:graphicFrame>
    </p:spTree>
    <p:extLst>
      <p:ext uri="{BB962C8B-B14F-4D97-AF65-F5344CB8AC3E}">
        <p14:creationId xmlns:p14="http://schemas.microsoft.com/office/powerpoint/2010/main" val="204158832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B794-0C9A-7070-2997-5D00B96F7C90}"/>
              </a:ext>
            </a:extLst>
          </p:cNvPr>
          <p:cNvSpPr>
            <a:spLocks noGrp="1"/>
          </p:cNvSpPr>
          <p:nvPr>
            <p:ph type="title"/>
          </p:nvPr>
        </p:nvSpPr>
        <p:spPr/>
        <p:txBody>
          <a:bodyPr/>
          <a:lstStyle/>
          <a:p>
            <a:r>
              <a:rPr lang="en-US" b="1" dirty="0"/>
              <a:t>Recovery Focus – Phase by Phase</a:t>
            </a:r>
          </a:p>
        </p:txBody>
      </p:sp>
      <p:graphicFrame>
        <p:nvGraphicFramePr>
          <p:cNvPr id="4" name="Table 4">
            <a:extLst>
              <a:ext uri="{FF2B5EF4-FFF2-40B4-BE49-F238E27FC236}">
                <a16:creationId xmlns:a16="http://schemas.microsoft.com/office/drawing/2014/main" id="{7F2B474A-E810-E2AD-4640-8F54563D64EA}"/>
              </a:ext>
            </a:extLst>
          </p:cNvPr>
          <p:cNvGraphicFramePr>
            <a:graphicFrameLocks noGrp="1"/>
          </p:cNvGraphicFramePr>
          <p:nvPr>
            <p:ph idx="1"/>
            <p:extLst>
              <p:ext uri="{D42A27DB-BD31-4B8C-83A1-F6EECF244321}">
                <p14:modId xmlns:p14="http://schemas.microsoft.com/office/powerpoint/2010/main" val="685375856"/>
              </p:ext>
            </p:extLst>
          </p:nvPr>
        </p:nvGraphicFramePr>
        <p:xfrm>
          <a:off x="762000" y="1597024"/>
          <a:ext cx="8077200" cy="4803775"/>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707401502"/>
                    </a:ext>
                  </a:extLst>
                </a:gridCol>
                <a:gridCol w="3124200">
                  <a:extLst>
                    <a:ext uri="{9D8B030D-6E8A-4147-A177-3AD203B41FA5}">
                      <a16:colId xmlns:a16="http://schemas.microsoft.com/office/drawing/2014/main" val="1940256676"/>
                    </a:ext>
                  </a:extLst>
                </a:gridCol>
                <a:gridCol w="2133600">
                  <a:extLst>
                    <a:ext uri="{9D8B030D-6E8A-4147-A177-3AD203B41FA5}">
                      <a16:colId xmlns:a16="http://schemas.microsoft.com/office/drawing/2014/main" val="1582504879"/>
                    </a:ext>
                  </a:extLst>
                </a:gridCol>
              </a:tblGrid>
              <a:tr h="4803775">
                <a:tc>
                  <a:txBody>
                    <a:bodyPr/>
                    <a:lstStyle/>
                    <a:p>
                      <a:r>
                        <a:rPr lang="en-US" dirty="0"/>
                        <a:t> </a:t>
                      </a:r>
                      <a:r>
                        <a:rPr lang="en-US" sz="2800" dirty="0"/>
                        <a:t>Phase  2   GOAL</a:t>
                      </a:r>
                    </a:p>
                    <a:p>
                      <a:endParaRPr lang="en-US" sz="2800" dirty="0"/>
                    </a:p>
                    <a:p>
                      <a:r>
                        <a:rPr lang="en-US" sz="2800" dirty="0"/>
                        <a:t>Strategies:</a:t>
                      </a:r>
                    </a:p>
                    <a:p>
                      <a:r>
                        <a:rPr lang="en-US" sz="2800" dirty="0"/>
                        <a:t> (60-90 Days)</a:t>
                      </a:r>
                    </a:p>
                  </a:txBody>
                  <a:tcPr/>
                </a:tc>
                <a:tc>
                  <a:txBody>
                    <a:bodyPr/>
                    <a:lstStyle/>
                    <a:p>
                      <a:r>
                        <a:rPr lang="en-US" sz="2800" dirty="0"/>
                        <a:t>Engagement </a:t>
                      </a:r>
                    </a:p>
                    <a:p>
                      <a:endParaRPr lang="en-US" sz="2800" dirty="0"/>
                    </a:p>
                    <a:p>
                      <a:r>
                        <a:rPr lang="en-US" sz="2800" dirty="0"/>
                        <a:t>Regular attendance</a:t>
                      </a:r>
                    </a:p>
                    <a:p>
                      <a:r>
                        <a:rPr lang="en-US" sz="2800" dirty="0"/>
                        <a:t>Refine Assessment</a:t>
                      </a:r>
                    </a:p>
                    <a:p>
                      <a:r>
                        <a:rPr lang="en-US" sz="2800" dirty="0"/>
                        <a:t>Reinforce trust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Reinforce honesty</a:t>
                      </a:r>
                    </a:p>
                    <a:p>
                      <a:r>
                        <a:rPr lang="en-US" sz="2800" dirty="0"/>
                        <a:t>Gradually increase treatment </a:t>
                      </a:r>
                    </a:p>
                    <a:p>
                      <a:r>
                        <a:rPr lang="en-US" sz="2800" dirty="0"/>
                        <a:t>Reinforce participation</a:t>
                      </a:r>
                    </a:p>
                    <a:p>
                      <a:r>
                        <a:rPr lang="en-US" sz="2800" dirty="0"/>
                        <a:t>Peer Support</a:t>
                      </a:r>
                    </a:p>
                  </a:txBody>
                  <a:tcPr/>
                </a:tc>
                <a:tc>
                  <a:txBody>
                    <a:bodyPr/>
                    <a:lstStyle/>
                    <a:p>
                      <a:r>
                        <a:rPr lang="en-US" sz="2800" dirty="0"/>
                        <a:t>Preparation</a:t>
                      </a:r>
                    </a:p>
                  </a:txBody>
                  <a:tcPr/>
                </a:tc>
                <a:extLst>
                  <a:ext uri="{0D108BD9-81ED-4DB2-BD59-A6C34878D82A}">
                    <a16:rowId xmlns:a16="http://schemas.microsoft.com/office/drawing/2014/main" val="2442139066"/>
                  </a:ext>
                </a:extLst>
              </a:tr>
            </a:tbl>
          </a:graphicData>
        </a:graphic>
      </p:graphicFrame>
    </p:spTree>
    <p:extLst>
      <p:ext uri="{BB962C8B-B14F-4D97-AF65-F5344CB8AC3E}">
        <p14:creationId xmlns:p14="http://schemas.microsoft.com/office/powerpoint/2010/main" val="3710095039"/>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B794-0C9A-7070-2997-5D00B96F7C90}"/>
              </a:ext>
            </a:extLst>
          </p:cNvPr>
          <p:cNvSpPr>
            <a:spLocks noGrp="1"/>
          </p:cNvSpPr>
          <p:nvPr>
            <p:ph type="title"/>
          </p:nvPr>
        </p:nvSpPr>
        <p:spPr/>
        <p:txBody>
          <a:bodyPr/>
          <a:lstStyle/>
          <a:p>
            <a:r>
              <a:rPr lang="en-US" b="1" dirty="0"/>
              <a:t>Recovery Focus – Phase by Phase</a:t>
            </a:r>
          </a:p>
        </p:txBody>
      </p:sp>
      <p:graphicFrame>
        <p:nvGraphicFramePr>
          <p:cNvPr id="4" name="Table 4">
            <a:extLst>
              <a:ext uri="{FF2B5EF4-FFF2-40B4-BE49-F238E27FC236}">
                <a16:creationId xmlns:a16="http://schemas.microsoft.com/office/drawing/2014/main" id="{7F2B474A-E810-E2AD-4640-8F54563D64EA}"/>
              </a:ext>
            </a:extLst>
          </p:cNvPr>
          <p:cNvGraphicFramePr>
            <a:graphicFrameLocks noGrp="1"/>
          </p:cNvGraphicFramePr>
          <p:nvPr>
            <p:ph idx="1"/>
            <p:extLst>
              <p:ext uri="{D42A27DB-BD31-4B8C-83A1-F6EECF244321}">
                <p14:modId xmlns:p14="http://schemas.microsoft.com/office/powerpoint/2010/main" val="524025634"/>
              </p:ext>
            </p:extLst>
          </p:nvPr>
        </p:nvGraphicFramePr>
        <p:xfrm>
          <a:off x="838200" y="1597024"/>
          <a:ext cx="8001002" cy="478536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707401502"/>
                    </a:ext>
                  </a:extLst>
                </a:gridCol>
                <a:gridCol w="3886200">
                  <a:extLst>
                    <a:ext uri="{9D8B030D-6E8A-4147-A177-3AD203B41FA5}">
                      <a16:colId xmlns:a16="http://schemas.microsoft.com/office/drawing/2014/main" val="1940256676"/>
                    </a:ext>
                  </a:extLst>
                </a:gridCol>
                <a:gridCol w="1447802">
                  <a:extLst>
                    <a:ext uri="{9D8B030D-6E8A-4147-A177-3AD203B41FA5}">
                      <a16:colId xmlns:a16="http://schemas.microsoft.com/office/drawing/2014/main" val="4257447020"/>
                    </a:ext>
                  </a:extLst>
                </a:gridCol>
              </a:tblGrid>
              <a:tr h="4422775">
                <a:tc>
                  <a:txBody>
                    <a:bodyPr/>
                    <a:lstStyle/>
                    <a:p>
                      <a:r>
                        <a:rPr lang="en-US" sz="2800" dirty="0"/>
                        <a:t> Phase 3   GOAL</a:t>
                      </a:r>
                    </a:p>
                    <a:p>
                      <a:endParaRPr lang="en-US" sz="2800" dirty="0"/>
                    </a:p>
                    <a:p>
                      <a:r>
                        <a:rPr lang="en-US" sz="2800" dirty="0"/>
                        <a:t>Strategies:</a:t>
                      </a:r>
                    </a:p>
                    <a:p>
                      <a:r>
                        <a:rPr lang="en-US" sz="2800" dirty="0"/>
                        <a:t>(120 –180  Days)</a:t>
                      </a:r>
                    </a:p>
                  </a:txBody>
                  <a:tcPr/>
                </a:tc>
                <a:tc>
                  <a:txBody>
                    <a:bodyPr/>
                    <a:lstStyle/>
                    <a:p>
                      <a:r>
                        <a:rPr lang="en-US" sz="2800" dirty="0"/>
                        <a:t>Active  Treatment</a:t>
                      </a:r>
                    </a:p>
                    <a:p>
                      <a:endParaRPr lang="en-US" sz="2800" dirty="0"/>
                    </a:p>
                    <a:p>
                      <a:r>
                        <a:rPr lang="en-US" sz="2800" dirty="0"/>
                        <a:t>Treatment  Interventions</a:t>
                      </a:r>
                    </a:p>
                    <a:p>
                      <a:r>
                        <a:rPr lang="en-US" sz="2800" dirty="0"/>
                        <a:t>Prosocial Habilitation</a:t>
                      </a:r>
                    </a:p>
                    <a:p>
                      <a:r>
                        <a:rPr lang="en-US" sz="2800" dirty="0"/>
                        <a:t>Recovery Skill Development</a:t>
                      </a:r>
                    </a:p>
                    <a:p>
                      <a:r>
                        <a:rPr lang="en-US" sz="2800" dirty="0"/>
                        <a:t>Initiate Recovery Pathway </a:t>
                      </a:r>
                    </a:p>
                    <a:p>
                      <a:r>
                        <a:rPr lang="en-US" sz="2800" dirty="0"/>
                        <a:t>Peer Support</a:t>
                      </a:r>
                    </a:p>
                    <a:p>
                      <a:r>
                        <a:rPr lang="en-US" sz="2800" dirty="0"/>
                        <a:t>Assess physical health needs</a:t>
                      </a:r>
                    </a:p>
                  </a:txBody>
                  <a:tcPr/>
                </a:tc>
                <a:tc>
                  <a:txBody>
                    <a:bodyPr/>
                    <a:lstStyle/>
                    <a:p>
                      <a:r>
                        <a:rPr lang="en-US" sz="2800" dirty="0"/>
                        <a:t>Action -</a:t>
                      </a:r>
                    </a:p>
                    <a:p>
                      <a:r>
                        <a:rPr lang="en-US" sz="2800" dirty="0"/>
                        <a:t>Inner </a:t>
                      </a:r>
                    </a:p>
                    <a:p>
                      <a:r>
                        <a:rPr lang="en-US" sz="2800" dirty="0"/>
                        <a:t>Focused</a:t>
                      </a:r>
                    </a:p>
                  </a:txBody>
                  <a:tcPr/>
                </a:tc>
                <a:extLst>
                  <a:ext uri="{0D108BD9-81ED-4DB2-BD59-A6C34878D82A}">
                    <a16:rowId xmlns:a16="http://schemas.microsoft.com/office/drawing/2014/main" val="2442139066"/>
                  </a:ext>
                </a:extLst>
              </a:tr>
            </a:tbl>
          </a:graphicData>
        </a:graphic>
      </p:graphicFrame>
    </p:spTree>
    <p:extLst>
      <p:ext uri="{BB962C8B-B14F-4D97-AF65-F5344CB8AC3E}">
        <p14:creationId xmlns:p14="http://schemas.microsoft.com/office/powerpoint/2010/main" val="1486802029"/>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949568"/>
          </a:xfrm>
        </p:spPr>
        <p:txBody>
          <a:bodyPr>
            <a:noAutofit/>
          </a:bodyPr>
          <a:lstStyle/>
          <a:p>
            <a:r>
              <a:rPr lang="en-US" sz="3200" b="1" dirty="0"/>
              <a:t>Treatment Court: The Goal is Recovery</a:t>
            </a:r>
            <a:br>
              <a:rPr lang="en-US" sz="3200" b="1" dirty="0"/>
            </a:br>
            <a:r>
              <a:rPr lang="en-US" sz="3200" b="1" dirty="0"/>
              <a:t>Lasting Recovery</a:t>
            </a:r>
          </a:p>
        </p:txBody>
      </p:sp>
      <p:sp>
        <p:nvSpPr>
          <p:cNvPr id="3" name="Content Placeholder 2"/>
          <p:cNvSpPr>
            <a:spLocks noGrp="1"/>
          </p:cNvSpPr>
          <p:nvPr>
            <p:ph idx="1"/>
          </p:nvPr>
        </p:nvSpPr>
        <p:spPr>
          <a:xfrm>
            <a:off x="762000" y="1596413"/>
            <a:ext cx="8077200" cy="4991955"/>
          </a:xfrm>
        </p:spPr>
        <p:txBody>
          <a:bodyPr>
            <a:normAutofit fontScale="92500" lnSpcReduction="20000"/>
          </a:bodyPr>
          <a:lstStyle/>
          <a:p>
            <a:r>
              <a:rPr lang="en-US" dirty="0"/>
              <a:t>The goal of  Treatment Court is </a:t>
            </a:r>
            <a:r>
              <a:rPr lang="en-US" i="1" dirty="0"/>
              <a:t>recovery</a:t>
            </a:r>
            <a:r>
              <a:rPr lang="en-US" dirty="0"/>
              <a:t> - not just compliance</a:t>
            </a:r>
          </a:p>
          <a:p>
            <a:r>
              <a:rPr lang="en-US" dirty="0"/>
              <a:t>The goal of Treatment Court is </a:t>
            </a:r>
            <a:r>
              <a:rPr lang="en-US" i="1" dirty="0"/>
              <a:t>recovery</a:t>
            </a:r>
            <a:r>
              <a:rPr lang="en-US" dirty="0"/>
              <a:t> - not just symptom stability</a:t>
            </a:r>
          </a:p>
          <a:p>
            <a:r>
              <a:rPr lang="en-US" dirty="0"/>
              <a:t>The goal of Treatment Court is  </a:t>
            </a:r>
            <a:r>
              <a:rPr lang="en-US" i="1" dirty="0"/>
              <a:t>recovery </a:t>
            </a:r>
            <a:r>
              <a:rPr lang="en-US" dirty="0"/>
              <a:t>- not just abstinence </a:t>
            </a:r>
          </a:p>
          <a:p>
            <a:r>
              <a:rPr lang="en-US" dirty="0"/>
              <a:t>The goal of Treatment Court is  </a:t>
            </a:r>
            <a:r>
              <a:rPr lang="en-US" i="1" dirty="0"/>
              <a:t>recovery</a:t>
            </a:r>
            <a:r>
              <a:rPr lang="en-US" dirty="0"/>
              <a:t> - not just non-recidivism</a:t>
            </a:r>
          </a:p>
          <a:p>
            <a:endParaRPr lang="en-US" dirty="0"/>
          </a:p>
          <a:p>
            <a:r>
              <a:rPr lang="en-US" b="1" dirty="0"/>
              <a:t>Recovery is long-term behavior change not just short term clinical and legal compliance </a:t>
            </a:r>
          </a:p>
        </p:txBody>
      </p:sp>
    </p:spTree>
    <p:extLst>
      <p:ext uri="{BB962C8B-B14F-4D97-AF65-F5344CB8AC3E}">
        <p14:creationId xmlns:p14="http://schemas.microsoft.com/office/powerpoint/2010/main" val="160772914"/>
      </p:ext>
    </p:ext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B794-0C9A-7070-2997-5D00B96F7C90}"/>
              </a:ext>
            </a:extLst>
          </p:cNvPr>
          <p:cNvSpPr>
            <a:spLocks noGrp="1"/>
          </p:cNvSpPr>
          <p:nvPr>
            <p:ph type="title"/>
          </p:nvPr>
        </p:nvSpPr>
        <p:spPr/>
        <p:txBody>
          <a:bodyPr/>
          <a:lstStyle/>
          <a:p>
            <a:r>
              <a:rPr lang="en-US" b="1" dirty="0"/>
              <a:t>Recovery Focus – Phase by Phase</a:t>
            </a:r>
          </a:p>
        </p:txBody>
      </p:sp>
      <p:graphicFrame>
        <p:nvGraphicFramePr>
          <p:cNvPr id="4" name="Table 4">
            <a:extLst>
              <a:ext uri="{FF2B5EF4-FFF2-40B4-BE49-F238E27FC236}">
                <a16:creationId xmlns:a16="http://schemas.microsoft.com/office/drawing/2014/main" id="{7F2B474A-E810-E2AD-4640-8F54563D64EA}"/>
              </a:ext>
            </a:extLst>
          </p:cNvPr>
          <p:cNvGraphicFramePr>
            <a:graphicFrameLocks noGrp="1"/>
          </p:cNvGraphicFramePr>
          <p:nvPr>
            <p:ph idx="1"/>
            <p:extLst>
              <p:ext uri="{D42A27DB-BD31-4B8C-83A1-F6EECF244321}">
                <p14:modId xmlns:p14="http://schemas.microsoft.com/office/powerpoint/2010/main" val="1228459934"/>
              </p:ext>
            </p:extLst>
          </p:nvPr>
        </p:nvGraphicFramePr>
        <p:xfrm>
          <a:off x="762000" y="1597025"/>
          <a:ext cx="8077201" cy="472440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707401502"/>
                    </a:ext>
                  </a:extLst>
                </a:gridCol>
                <a:gridCol w="3962400">
                  <a:extLst>
                    <a:ext uri="{9D8B030D-6E8A-4147-A177-3AD203B41FA5}">
                      <a16:colId xmlns:a16="http://schemas.microsoft.com/office/drawing/2014/main" val="1940256676"/>
                    </a:ext>
                  </a:extLst>
                </a:gridCol>
                <a:gridCol w="1600201">
                  <a:extLst>
                    <a:ext uri="{9D8B030D-6E8A-4147-A177-3AD203B41FA5}">
                      <a16:colId xmlns:a16="http://schemas.microsoft.com/office/drawing/2014/main" val="3604239499"/>
                    </a:ext>
                  </a:extLst>
                </a:gridCol>
              </a:tblGrid>
              <a:tr h="370840">
                <a:tc>
                  <a:txBody>
                    <a:bodyPr/>
                    <a:lstStyle/>
                    <a:p>
                      <a:r>
                        <a:rPr lang="en-US" dirty="0"/>
                        <a:t> </a:t>
                      </a:r>
                      <a:r>
                        <a:rPr lang="en-US" sz="2800" dirty="0"/>
                        <a:t>Phase 4   GOAL</a:t>
                      </a:r>
                    </a:p>
                    <a:p>
                      <a:endParaRPr lang="en-US" sz="2800" dirty="0"/>
                    </a:p>
                    <a:p>
                      <a:r>
                        <a:rPr lang="en-US" sz="2800" dirty="0"/>
                        <a:t>Strategies:</a:t>
                      </a:r>
                    </a:p>
                    <a:p>
                      <a:r>
                        <a:rPr lang="en-US" sz="2800" dirty="0"/>
                        <a:t>(120-180 Days)</a:t>
                      </a:r>
                    </a:p>
                  </a:txBody>
                  <a:tcPr/>
                </a:tc>
                <a:tc>
                  <a:txBody>
                    <a:bodyPr/>
                    <a:lstStyle/>
                    <a:p>
                      <a:r>
                        <a:rPr lang="en-US" sz="2800" dirty="0"/>
                        <a:t>Transition</a:t>
                      </a:r>
                    </a:p>
                    <a:p>
                      <a:endParaRPr lang="en-US" sz="2800" dirty="0"/>
                    </a:p>
                    <a:p>
                      <a:r>
                        <a:rPr lang="en-US" sz="2800" dirty="0"/>
                        <a:t>Community Linkage</a:t>
                      </a:r>
                    </a:p>
                    <a:p>
                      <a:r>
                        <a:rPr lang="en-US" sz="2800" dirty="0"/>
                        <a:t>Living Skills Development</a:t>
                      </a:r>
                    </a:p>
                    <a:p>
                      <a:r>
                        <a:rPr lang="en-US" sz="2800" dirty="0"/>
                        <a:t>Recovery Capital Assessment</a:t>
                      </a:r>
                    </a:p>
                    <a:p>
                      <a:r>
                        <a:rPr lang="en-US" sz="2800" dirty="0"/>
                        <a:t>Strengthen Recovery Pathway </a:t>
                      </a:r>
                    </a:p>
                    <a:p>
                      <a:r>
                        <a:rPr lang="en-US" sz="2800" dirty="0"/>
                        <a:t>Peer Support</a:t>
                      </a:r>
                    </a:p>
                    <a:p>
                      <a:r>
                        <a:rPr lang="en-US" sz="2800" dirty="0"/>
                        <a:t>Crisis Intervention</a:t>
                      </a:r>
                    </a:p>
                    <a:p>
                      <a:endParaRPr lang="en-US" sz="2400" dirty="0"/>
                    </a:p>
                  </a:txBody>
                  <a:tcPr/>
                </a:tc>
                <a:tc>
                  <a:txBody>
                    <a:bodyPr/>
                    <a:lstStyle/>
                    <a:p>
                      <a:r>
                        <a:rPr lang="en-US" sz="2400" dirty="0"/>
                        <a:t>Action – Externally focused</a:t>
                      </a:r>
                    </a:p>
                  </a:txBody>
                  <a:tcPr/>
                </a:tc>
                <a:extLst>
                  <a:ext uri="{0D108BD9-81ED-4DB2-BD59-A6C34878D82A}">
                    <a16:rowId xmlns:a16="http://schemas.microsoft.com/office/drawing/2014/main" val="2442139066"/>
                  </a:ext>
                </a:extLst>
              </a:tr>
            </a:tbl>
          </a:graphicData>
        </a:graphic>
      </p:graphicFrame>
    </p:spTree>
    <p:extLst>
      <p:ext uri="{BB962C8B-B14F-4D97-AF65-F5344CB8AC3E}">
        <p14:creationId xmlns:p14="http://schemas.microsoft.com/office/powerpoint/2010/main" val="1972014284"/>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B794-0C9A-7070-2997-5D00B96F7C90}"/>
              </a:ext>
            </a:extLst>
          </p:cNvPr>
          <p:cNvSpPr>
            <a:spLocks noGrp="1"/>
          </p:cNvSpPr>
          <p:nvPr>
            <p:ph type="title"/>
          </p:nvPr>
        </p:nvSpPr>
        <p:spPr/>
        <p:txBody>
          <a:bodyPr/>
          <a:lstStyle/>
          <a:p>
            <a:r>
              <a:rPr lang="en-US" b="1" dirty="0"/>
              <a:t>Recovery Focus – Phase by Phase</a:t>
            </a:r>
          </a:p>
        </p:txBody>
      </p:sp>
      <p:graphicFrame>
        <p:nvGraphicFramePr>
          <p:cNvPr id="4" name="Table 4">
            <a:extLst>
              <a:ext uri="{FF2B5EF4-FFF2-40B4-BE49-F238E27FC236}">
                <a16:creationId xmlns:a16="http://schemas.microsoft.com/office/drawing/2014/main" id="{7F2B474A-E810-E2AD-4640-8F54563D64EA}"/>
              </a:ext>
            </a:extLst>
          </p:cNvPr>
          <p:cNvGraphicFramePr>
            <a:graphicFrameLocks noGrp="1"/>
          </p:cNvGraphicFramePr>
          <p:nvPr>
            <p:ph idx="1"/>
            <p:extLst>
              <p:ext uri="{D42A27DB-BD31-4B8C-83A1-F6EECF244321}">
                <p14:modId xmlns:p14="http://schemas.microsoft.com/office/powerpoint/2010/main" val="2581668117"/>
              </p:ext>
            </p:extLst>
          </p:nvPr>
        </p:nvGraphicFramePr>
        <p:xfrm>
          <a:off x="762000" y="1597025"/>
          <a:ext cx="8229599" cy="728472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707401502"/>
                    </a:ext>
                  </a:extLst>
                </a:gridCol>
                <a:gridCol w="3429000">
                  <a:extLst>
                    <a:ext uri="{9D8B030D-6E8A-4147-A177-3AD203B41FA5}">
                      <a16:colId xmlns:a16="http://schemas.microsoft.com/office/drawing/2014/main" val="1940256676"/>
                    </a:ext>
                  </a:extLst>
                </a:gridCol>
                <a:gridCol w="1904999">
                  <a:extLst>
                    <a:ext uri="{9D8B030D-6E8A-4147-A177-3AD203B41FA5}">
                      <a16:colId xmlns:a16="http://schemas.microsoft.com/office/drawing/2014/main" val="2562120651"/>
                    </a:ext>
                  </a:extLst>
                </a:gridCol>
              </a:tblGrid>
              <a:tr h="370840">
                <a:tc>
                  <a:txBody>
                    <a:bodyPr/>
                    <a:lstStyle/>
                    <a:p>
                      <a:r>
                        <a:rPr lang="en-US" dirty="0"/>
                        <a:t> </a:t>
                      </a:r>
                      <a:r>
                        <a:rPr lang="en-US" sz="2800" dirty="0"/>
                        <a:t>Phase 5   GOAL</a:t>
                      </a:r>
                    </a:p>
                    <a:p>
                      <a:endParaRPr lang="en-US" sz="2800" dirty="0"/>
                    </a:p>
                    <a:p>
                      <a:r>
                        <a:rPr lang="en-US" sz="2800" dirty="0"/>
                        <a:t>Strategies:</a:t>
                      </a:r>
                    </a:p>
                    <a:p>
                      <a:r>
                        <a:rPr lang="en-US" sz="2800" dirty="0"/>
                        <a:t>(60-90 Days)</a:t>
                      </a:r>
                    </a:p>
                  </a:txBody>
                  <a:tcPr/>
                </a:tc>
                <a:tc>
                  <a:txBody>
                    <a:bodyPr/>
                    <a:lstStyle/>
                    <a:p>
                      <a:r>
                        <a:rPr lang="en-US" sz="2800" dirty="0"/>
                        <a:t>Maintenance (Liberation)</a:t>
                      </a:r>
                    </a:p>
                    <a:p>
                      <a:endParaRPr lang="en-US" sz="2800" dirty="0"/>
                    </a:p>
                    <a:p>
                      <a:r>
                        <a:rPr lang="en-US" sz="2800" dirty="0"/>
                        <a:t>Recovery Capital    enhancement</a:t>
                      </a:r>
                    </a:p>
                    <a:p>
                      <a:r>
                        <a:rPr lang="en-US" sz="2800" dirty="0"/>
                        <a:t>Strengthen Recovery Pathway </a:t>
                      </a:r>
                    </a:p>
                    <a:p>
                      <a:r>
                        <a:rPr lang="en-US" sz="2800" dirty="0"/>
                        <a:t>Peer Support</a:t>
                      </a:r>
                    </a:p>
                    <a:p>
                      <a:r>
                        <a:rPr lang="en-US" sz="2800" dirty="0"/>
                        <a:t>Problem-solving support</a:t>
                      </a:r>
                    </a:p>
                    <a:p>
                      <a:r>
                        <a:rPr lang="en-US" sz="2800" dirty="0"/>
                        <a:t>Recruit for peer support roles</a:t>
                      </a:r>
                    </a:p>
                    <a:p>
                      <a:r>
                        <a:rPr lang="en-US" sz="2800" dirty="0"/>
                        <a:t>Initiate “Recovery Check-ups”</a:t>
                      </a:r>
                    </a:p>
                    <a:p>
                      <a:r>
                        <a:rPr lang="en-US" sz="2800" dirty="0"/>
                        <a:t>Recognition and Celebration</a:t>
                      </a:r>
                    </a:p>
                    <a:p>
                      <a:endParaRPr lang="en-US" sz="2400" dirty="0"/>
                    </a:p>
                  </a:txBody>
                  <a:tcPr/>
                </a:tc>
                <a:tc>
                  <a:txBody>
                    <a:bodyPr/>
                    <a:lstStyle/>
                    <a:p>
                      <a:r>
                        <a:rPr lang="en-US" sz="2400" dirty="0"/>
                        <a:t>Maintenance</a:t>
                      </a:r>
                    </a:p>
                  </a:txBody>
                  <a:tcPr/>
                </a:tc>
                <a:extLst>
                  <a:ext uri="{0D108BD9-81ED-4DB2-BD59-A6C34878D82A}">
                    <a16:rowId xmlns:a16="http://schemas.microsoft.com/office/drawing/2014/main" val="2442139066"/>
                  </a:ext>
                </a:extLst>
              </a:tr>
            </a:tbl>
          </a:graphicData>
        </a:graphic>
      </p:graphicFrame>
    </p:spTree>
    <p:extLst>
      <p:ext uri="{BB962C8B-B14F-4D97-AF65-F5344CB8AC3E}">
        <p14:creationId xmlns:p14="http://schemas.microsoft.com/office/powerpoint/2010/main" val="3691122653"/>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A645C-46CE-01FF-D378-3C9D1788550B}"/>
              </a:ext>
            </a:extLst>
          </p:cNvPr>
          <p:cNvSpPr>
            <a:spLocks noGrp="1"/>
          </p:cNvSpPr>
          <p:nvPr>
            <p:ph type="title"/>
          </p:nvPr>
        </p:nvSpPr>
        <p:spPr/>
        <p:txBody>
          <a:bodyPr>
            <a:normAutofit fontScale="90000"/>
          </a:bodyPr>
          <a:lstStyle/>
          <a:p>
            <a:pPr algn="ctr"/>
            <a:r>
              <a:rPr lang="en-US" b="1" dirty="0"/>
              <a:t>Three critical phases are often </a:t>
            </a:r>
            <a:br>
              <a:rPr lang="en-US" b="1" dirty="0"/>
            </a:br>
            <a:r>
              <a:rPr lang="en-US" b="1" dirty="0"/>
              <a:t>short-changed</a:t>
            </a:r>
          </a:p>
        </p:txBody>
      </p:sp>
      <p:sp>
        <p:nvSpPr>
          <p:cNvPr id="3" name="Content Placeholder 2">
            <a:extLst>
              <a:ext uri="{FF2B5EF4-FFF2-40B4-BE49-F238E27FC236}">
                <a16:creationId xmlns:a16="http://schemas.microsoft.com/office/drawing/2014/main" id="{AFBF5991-FC52-EEDE-3ED9-A82824244605}"/>
              </a:ext>
            </a:extLst>
          </p:cNvPr>
          <p:cNvSpPr>
            <a:spLocks noGrp="1"/>
          </p:cNvSpPr>
          <p:nvPr>
            <p:ph idx="1"/>
          </p:nvPr>
        </p:nvSpPr>
        <p:spPr/>
        <p:txBody>
          <a:bodyPr>
            <a:normAutofit fontScale="55000" lnSpcReduction="20000"/>
          </a:bodyPr>
          <a:lstStyle/>
          <a:p>
            <a:r>
              <a:rPr lang="en-US" b="1" dirty="0"/>
              <a:t>Stabilization</a:t>
            </a:r>
            <a:r>
              <a:rPr lang="en-US" dirty="0"/>
              <a:t> (phase one) which gives time for person to gain some abstinence, to learn the ropes, to complete some important assessments,  and grasp the expectations and rules,  with limited sanctions for missteps. Most important: to begin to determine “fairness”.  The decision about fairness happens quite early in the interactions, and forms the foundation for ‘trust”. Once fairness is determined it tends to last, except in major breaks in fairness.</a:t>
            </a:r>
          </a:p>
          <a:p>
            <a:pPr marL="0" indent="0">
              <a:buNone/>
            </a:pPr>
            <a:endParaRPr lang="en-US" dirty="0"/>
          </a:p>
          <a:p>
            <a:r>
              <a:rPr lang="en-US" b="1" dirty="0"/>
              <a:t>Engagement</a:t>
            </a:r>
            <a:r>
              <a:rPr lang="en-US" dirty="0"/>
              <a:t> (phase two)  including the trauma-informed practices and procedural justice that can foster greater engagement. </a:t>
            </a:r>
            <a:r>
              <a:rPr lang="en-US" i="1" dirty="0"/>
              <a:t>Without engagement, further treatment is ineffective and change is short-term and only driven by close supervision and sanctions.</a:t>
            </a:r>
          </a:p>
          <a:p>
            <a:pPr marL="0" indent="0">
              <a:buNone/>
            </a:pPr>
            <a:endParaRPr lang="en-US" i="1" dirty="0"/>
          </a:p>
          <a:p>
            <a:r>
              <a:rPr lang="en-US" b="1" dirty="0"/>
              <a:t>Transition</a:t>
            </a:r>
            <a:r>
              <a:rPr lang="en-US" dirty="0"/>
              <a:t> (phase four) including efforts to plan and build Recovery Capital, to establish linkages between participants and multiple community resources, and to establish stable recovery supportive relationships and environmental stability. Transition is when the focus turns from how to manage treatment court to how to manage the rest of one’s life.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91891993"/>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 </a:t>
            </a:r>
            <a:r>
              <a:rPr lang="en-US" sz="3600" b="1"/>
              <a:t>few reminders </a:t>
            </a:r>
            <a:r>
              <a:rPr lang="en-US" sz="3600" b="1" dirty="0"/>
              <a:t>about trauma</a:t>
            </a:r>
          </a:p>
        </p:txBody>
      </p:sp>
      <p:sp>
        <p:nvSpPr>
          <p:cNvPr id="3" name="Content Placeholder 2"/>
          <p:cNvSpPr>
            <a:spLocks noGrp="1"/>
          </p:cNvSpPr>
          <p:nvPr>
            <p:ph idx="1"/>
          </p:nvPr>
        </p:nvSpPr>
        <p:spPr>
          <a:xfrm>
            <a:off x="762000" y="1596413"/>
            <a:ext cx="8077200" cy="4728187"/>
          </a:xfrm>
        </p:spPr>
        <p:txBody>
          <a:bodyPr>
            <a:normAutofit fontScale="62500" lnSpcReduction="20000"/>
          </a:bodyPr>
          <a:lstStyle/>
          <a:p>
            <a:r>
              <a:rPr lang="en-US" sz="3400" dirty="0"/>
              <a:t>Trauma should be an expectation not an exception</a:t>
            </a:r>
          </a:p>
          <a:p>
            <a:r>
              <a:rPr lang="en-US" sz="3400" dirty="0"/>
              <a:t>The treatment court should operate in a trauma-responsive manner for all participants (general responsivity)</a:t>
            </a:r>
          </a:p>
          <a:p>
            <a:r>
              <a:rPr lang="en-US" sz="3400" dirty="0"/>
              <a:t>Assess individual trauma only when a therapeutic alliance has been established and when the clinical assessment indicates it is time</a:t>
            </a:r>
          </a:p>
          <a:p>
            <a:r>
              <a:rPr lang="en-US" sz="3400" b="1" dirty="0"/>
              <a:t>Consider using the ACES assessment to look at early childhood trauma</a:t>
            </a:r>
          </a:p>
          <a:p>
            <a:r>
              <a:rPr lang="en-US" sz="3400" dirty="0"/>
              <a:t>Trauma-triggered responses may masquerade as various types of non-compliance (non-engagement, defiance,  absenteeism or absconding, withdrawal)</a:t>
            </a:r>
          </a:p>
          <a:p>
            <a:r>
              <a:rPr lang="en-US" sz="3400" dirty="0"/>
              <a:t>When someone’s trauma-formed neurological pathway has been triggered, you are no longer dealing with their frontal lobe (executive functions) you are dealing with fear and survival mode reflexes or defenses</a:t>
            </a:r>
          </a:p>
          <a:p>
            <a:endParaRPr lang="en-US" dirty="0"/>
          </a:p>
        </p:txBody>
      </p:sp>
    </p:spTree>
    <p:extLst>
      <p:ext uri="{BB962C8B-B14F-4D97-AF65-F5344CB8AC3E}">
        <p14:creationId xmlns:p14="http://schemas.microsoft.com/office/powerpoint/2010/main" val="3301189845"/>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725" y="431321"/>
            <a:ext cx="8464550" cy="1197182"/>
          </a:xfrm>
        </p:spPr>
        <p:txBody>
          <a:bodyPr>
            <a:normAutofit fontScale="90000"/>
          </a:bodyPr>
          <a:lstStyle/>
          <a:p>
            <a:pPr algn="ctr"/>
            <a:r>
              <a:rPr lang="en-US" sz="4400" b="1" dirty="0"/>
              <a:t>Key principles of trauma-responsive practices</a:t>
            </a:r>
          </a:p>
        </p:txBody>
      </p:sp>
      <p:sp>
        <p:nvSpPr>
          <p:cNvPr id="7" name="Content Placeholder 6"/>
          <p:cNvSpPr>
            <a:spLocks noGrp="1"/>
          </p:cNvSpPr>
          <p:nvPr>
            <p:ph idx="1"/>
          </p:nvPr>
        </p:nvSpPr>
        <p:spPr>
          <a:xfrm>
            <a:off x="1219199" y="1950720"/>
            <a:ext cx="7585075" cy="3992563"/>
          </a:xfrm>
        </p:spPr>
        <p:txBody>
          <a:bodyPr>
            <a:noAutofit/>
          </a:bodyPr>
          <a:lstStyle/>
          <a:p>
            <a:r>
              <a:rPr lang="en-US" sz="3200" b="1" dirty="0"/>
              <a:t>Safety</a:t>
            </a:r>
          </a:p>
          <a:p>
            <a:r>
              <a:rPr lang="en-US" sz="3200" b="1" dirty="0"/>
              <a:t>Trustworthiness </a:t>
            </a:r>
          </a:p>
          <a:p>
            <a:r>
              <a:rPr lang="en-US" sz="3200" b="1" dirty="0"/>
              <a:t>Transparency / Understanding</a:t>
            </a:r>
          </a:p>
          <a:p>
            <a:r>
              <a:rPr lang="en-US" sz="3200" b="1" dirty="0"/>
              <a:t>Peer Support</a:t>
            </a:r>
          </a:p>
          <a:p>
            <a:r>
              <a:rPr lang="en-US" sz="3200" b="1" dirty="0"/>
              <a:t>Collaboration and Mutuality</a:t>
            </a:r>
          </a:p>
          <a:p>
            <a:r>
              <a:rPr lang="en-US" sz="3200" b="1" dirty="0"/>
              <a:t>Empowerment, Voice &amp; Choice</a:t>
            </a:r>
          </a:p>
          <a:p>
            <a:r>
              <a:rPr lang="en-US" sz="3200" b="1" dirty="0"/>
              <a:t>Cultural, Historical and Gender Issues</a:t>
            </a:r>
          </a:p>
        </p:txBody>
      </p:sp>
      <p:sp>
        <p:nvSpPr>
          <p:cNvPr id="6" name="Slide Number Placeholder 5"/>
          <p:cNvSpPr>
            <a:spLocks noGrp="1"/>
          </p:cNvSpPr>
          <p:nvPr>
            <p:ph type="sldNum" sz="quarter" idx="12"/>
          </p:nvPr>
        </p:nvSpPr>
        <p:spPr/>
        <p:txBody>
          <a:bodyPr/>
          <a:lstStyle/>
          <a:p>
            <a:fld id="{95A587D9-6195-48FA-90F7-11A51B4F6979}" type="slidenum">
              <a:rPr lang="en-US" smtClean="0"/>
              <a:pPr/>
              <a:t>24</a:t>
            </a:fld>
            <a:endParaRPr lang="en-US"/>
          </a:p>
        </p:txBody>
      </p:sp>
    </p:spTree>
    <p:extLst>
      <p:ext uri="{BB962C8B-B14F-4D97-AF65-F5344CB8AC3E}">
        <p14:creationId xmlns:p14="http://schemas.microsoft.com/office/powerpoint/2010/main" val="3545110196"/>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991F-A3BD-9E0B-69CC-CCB2DEBD446E}"/>
              </a:ext>
            </a:extLst>
          </p:cNvPr>
          <p:cNvSpPr>
            <a:spLocks noGrp="1"/>
          </p:cNvSpPr>
          <p:nvPr>
            <p:ph type="title"/>
          </p:nvPr>
        </p:nvSpPr>
        <p:spPr/>
        <p:txBody>
          <a:bodyPr/>
          <a:lstStyle/>
          <a:p>
            <a:r>
              <a:rPr lang="en-US" dirty="0"/>
              <a:t>Procedural Justice</a:t>
            </a:r>
          </a:p>
        </p:txBody>
      </p:sp>
      <p:sp>
        <p:nvSpPr>
          <p:cNvPr id="3" name="Content Placeholder 2">
            <a:extLst>
              <a:ext uri="{FF2B5EF4-FFF2-40B4-BE49-F238E27FC236}">
                <a16:creationId xmlns:a16="http://schemas.microsoft.com/office/drawing/2014/main" id="{E31181D6-BCF2-35E8-E0F9-D66F5D02981A}"/>
              </a:ext>
            </a:extLst>
          </p:cNvPr>
          <p:cNvSpPr>
            <a:spLocks noGrp="1"/>
          </p:cNvSpPr>
          <p:nvPr>
            <p:ph idx="1"/>
          </p:nvPr>
        </p:nvSpPr>
        <p:spPr/>
        <p:txBody>
          <a:bodyPr>
            <a:normAutofit fontScale="92500" lnSpcReduction="10000"/>
          </a:bodyPr>
          <a:lstStyle/>
          <a:p>
            <a:r>
              <a:rPr lang="en-US" dirty="0"/>
              <a:t>Refers to the processes of how decisions are made, and the interpersonal relationships between those in authority and the individual</a:t>
            </a:r>
          </a:p>
          <a:p>
            <a:r>
              <a:rPr lang="en-US" dirty="0"/>
              <a:t>Even when decisions are not those preferred or desired by the individual, if the process by which those decisions are made are believed to have been fair, the individual is more likely to accept the decision and abide by its requirements</a:t>
            </a:r>
          </a:p>
          <a:p>
            <a:r>
              <a:rPr lang="en-US" dirty="0"/>
              <a:t>Key principles underly this fairness assessment:</a:t>
            </a:r>
          </a:p>
        </p:txBody>
      </p:sp>
    </p:spTree>
    <p:extLst>
      <p:ext uri="{BB962C8B-B14F-4D97-AF65-F5344CB8AC3E}">
        <p14:creationId xmlns:p14="http://schemas.microsoft.com/office/powerpoint/2010/main" val="3304236580"/>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Key Principles of Procedural Justice</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3600" b="1" dirty="0"/>
              <a:t>Voice</a:t>
            </a:r>
          </a:p>
          <a:p>
            <a:pPr lvl="1">
              <a:buFont typeface="Arial" panose="020B0604020202020204" pitchFamily="34" charset="0"/>
              <a:buChar char="•"/>
            </a:pPr>
            <a:r>
              <a:rPr lang="en-US" sz="3600" b="1" dirty="0"/>
              <a:t>Transparency / Understanding</a:t>
            </a:r>
          </a:p>
          <a:p>
            <a:pPr lvl="1">
              <a:buFont typeface="Arial" panose="020B0604020202020204" pitchFamily="34" charset="0"/>
              <a:buChar char="•"/>
            </a:pPr>
            <a:r>
              <a:rPr lang="en-US" sz="3600" b="1" dirty="0"/>
              <a:t>Respectful Treatment / Dignity)</a:t>
            </a:r>
          </a:p>
          <a:p>
            <a:pPr lvl="1">
              <a:buFont typeface="Arial" panose="020B0604020202020204" pitchFamily="34" charset="0"/>
              <a:buChar char="•"/>
            </a:pPr>
            <a:r>
              <a:rPr lang="en-US" sz="3600" b="1" dirty="0"/>
              <a:t>Neutrality</a:t>
            </a:r>
          </a:p>
          <a:p>
            <a:pPr lvl="1">
              <a:buFont typeface="Arial" panose="020B0604020202020204" pitchFamily="34" charset="0"/>
              <a:buChar char="•"/>
            </a:pPr>
            <a:r>
              <a:rPr lang="en-US" sz="3600" b="1" dirty="0"/>
              <a:t>Trust (caring, helpfulness, and fairness)</a:t>
            </a:r>
          </a:p>
          <a:p>
            <a:endParaRPr lang="en-US" dirty="0"/>
          </a:p>
        </p:txBody>
      </p:sp>
      <p:sp>
        <p:nvSpPr>
          <p:cNvPr id="4" name="Slide Number Placeholder 3"/>
          <p:cNvSpPr>
            <a:spLocks noGrp="1"/>
          </p:cNvSpPr>
          <p:nvPr>
            <p:ph type="sldNum" sz="quarter" idx="12"/>
          </p:nvPr>
        </p:nvSpPr>
        <p:spPr/>
        <p:txBody>
          <a:bodyPr/>
          <a:lstStyle/>
          <a:p>
            <a:fld id="{95A587D9-6195-48FA-90F7-11A51B4F6979}" type="slidenum">
              <a:rPr lang="en-US" smtClean="0"/>
              <a:pPr/>
              <a:t>26</a:t>
            </a:fld>
            <a:endParaRPr lang="en-US"/>
          </a:p>
        </p:txBody>
      </p:sp>
    </p:spTree>
    <p:extLst>
      <p:ext uri="{BB962C8B-B14F-4D97-AF65-F5344CB8AC3E}">
        <p14:creationId xmlns:p14="http://schemas.microsoft.com/office/powerpoint/2010/main" val="1862474598"/>
      </p:ext>
    </p:extLst>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7FBA7-10C0-4B75-E6E1-59869895FD7C}"/>
              </a:ext>
            </a:extLst>
          </p:cNvPr>
          <p:cNvSpPr>
            <a:spLocks noGrp="1"/>
          </p:cNvSpPr>
          <p:nvPr>
            <p:ph type="title"/>
          </p:nvPr>
        </p:nvSpPr>
        <p:spPr/>
        <p:txBody>
          <a:bodyPr>
            <a:normAutofit fontScale="90000"/>
          </a:bodyPr>
          <a:lstStyle/>
          <a:p>
            <a:r>
              <a:rPr lang="en-US" b="1" dirty="0"/>
              <a:t>Transition may be our weakest link</a:t>
            </a:r>
          </a:p>
        </p:txBody>
      </p:sp>
      <p:sp>
        <p:nvSpPr>
          <p:cNvPr id="3" name="Content Placeholder 2">
            <a:extLst>
              <a:ext uri="{FF2B5EF4-FFF2-40B4-BE49-F238E27FC236}">
                <a16:creationId xmlns:a16="http://schemas.microsoft.com/office/drawing/2014/main" id="{A4469691-8912-6D90-8002-890F113F01BF}"/>
              </a:ext>
            </a:extLst>
          </p:cNvPr>
          <p:cNvSpPr>
            <a:spLocks noGrp="1"/>
          </p:cNvSpPr>
          <p:nvPr>
            <p:ph idx="1"/>
          </p:nvPr>
        </p:nvSpPr>
        <p:spPr>
          <a:xfrm>
            <a:off x="762000" y="1219201"/>
            <a:ext cx="8077200" cy="5410200"/>
          </a:xfrm>
        </p:spPr>
        <p:txBody>
          <a:bodyPr>
            <a:normAutofit fontScale="85000" lnSpcReduction="20000"/>
          </a:bodyPr>
          <a:lstStyle/>
          <a:p>
            <a:r>
              <a:rPr lang="en-US" dirty="0"/>
              <a:t>Requires intensive collaboration with community resources</a:t>
            </a:r>
          </a:p>
          <a:p>
            <a:r>
              <a:rPr lang="en-US" dirty="0"/>
              <a:t>Requires an external focus in our interventions</a:t>
            </a:r>
          </a:p>
          <a:p>
            <a:r>
              <a:rPr lang="en-US" dirty="0"/>
              <a:t>Is where we begin to take off the training wheels </a:t>
            </a:r>
          </a:p>
          <a:p>
            <a:r>
              <a:rPr lang="en-US" dirty="0"/>
              <a:t>Is where participants construct a picture of what their life in recovery will look like (develop a daily program)</a:t>
            </a:r>
          </a:p>
          <a:p>
            <a:r>
              <a:rPr lang="en-US" dirty="0"/>
              <a:t>Is where participants assess their recovery capital and develop a concrete plan to add to it</a:t>
            </a:r>
          </a:p>
          <a:p>
            <a:r>
              <a:rPr lang="en-US" dirty="0"/>
              <a:t>Is where participants develop a crisis/problem-solving  plan and connect with crisis/ problem-solving resources </a:t>
            </a:r>
          </a:p>
          <a:p>
            <a:r>
              <a:rPr lang="en-US" dirty="0"/>
              <a:t>Is where participants come to understand and recognize that relapse is NOT just about using drugs or quitting meds</a:t>
            </a:r>
          </a:p>
        </p:txBody>
      </p:sp>
    </p:spTree>
    <p:extLst>
      <p:ext uri="{BB962C8B-B14F-4D97-AF65-F5344CB8AC3E}">
        <p14:creationId xmlns:p14="http://schemas.microsoft.com/office/powerpoint/2010/main" val="2534355214"/>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C50D0-F47F-DC8E-1983-CF060B27C6E4}"/>
              </a:ext>
            </a:extLst>
          </p:cNvPr>
          <p:cNvSpPr>
            <a:spLocks noGrp="1"/>
          </p:cNvSpPr>
          <p:nvPr>
            <p:ph type="title"/>
          </p:nvPr>
        </p:nvSpPr>
        <p:spPr/>
        <p:txBody>
          <a:bodyPr>
            <a:normAutofit fontScale="90000"/>
          </a:bodyPr>
          <a:lstStyle/>
          <a:p>
            <a:r>
              <a:rPr lang="en-US" b="1" dirty="0"/>
              <a:t>Let’s talk about this concept of </a:t>
            </a:r>
            <a:r>
              <a:rPr lang="en-US" b="1" i="1" dirty="0"/>
              <a:t>Recovery Capital</a:t>
            </a:r>
          </a:p>
        </p:txBody>
      </p:sp>
      <p:sp>
        <p:nvSpPr>
          <p:cNvPr id="3" name="Content Placeholder 2">
            <a:extLst>
              <a:ext uri="{FF2B5EF4-FFF2-40B4-BE49-F238E27FC236}">
                <a16:creationId xmlns:a16="http://schemas.microsoft.com/office/drawing/2014/main" id="{90FC5D80-8FAC-E9B4-C5B8-A937F2F71F0D}"/>
              </a:ext>
            </a:extLst>
          </p:cNvPr>
          <p:cNvSpPr>
            <a:spLocks noGrp="1"/>
          </p:cNvSpPr>
          <p:nvPr>
            <p:ph idx="1"/>
          </p:nvPr>
        </p:nvSpPr>
        <p:spPr>
          <a:xfrm>
            <a:off x="762000" y="2057400"/>
            <a:ext cx="8077200" cy="3836376"/>
          </a:xfrm>
        </p:spPr>
        <p:txBody>
          <a:bodyPr/>
          <a:lstStyle/>
          <a:p>
            <a:pPr marL="0" indent="0">
              <a:buNone/>
            </a:pPr>
            <a:r>
              <a:rPr lang="en-US" b="1" i="0" dirty="0">
                <a:solidFill>
                  <a:srgbClr val="111111"/>
                </a:solidFill>
                <a:effectLst/>
                <a:latin typeface="Calibri" panose="020F0502020204030204" pitchFamily="34" charset="0"/>
                <a:cs typeface="Calibri" panose="020F0502020204030204" pitchFamily="34" charset="0"/>
              </a:rPr>
              <a:t>“…the breadth and depth of </a:t>
            </a:r>
            <a:r>
              <a:rPr lang="en-US" b="1" i="1" dirty="0">
                <a:solidFill>
                  <a:srgbClr val="111111"/>
                </a:solidFill>
                <a:effectLst/>
                <a:latin typeface="Calibri" panose="020F0502020204030204" pitchFamily="34" charset="0"/>
                <a:cs typeface="Calibri" panose="020F0502020204030204" pitchFamily="34" charset="0"/>
              </a:rPr>
              <a:t>internal</a:t>
            </a:r>
            <a:r>
              <a:rPr lang="en-US" b="1" i="0" dirty="0">
                <a:solidFill>
                  <a:srgbClr val="111111"/>
                </a:solidFill>
                <a:effectLst/>
                <a:latin typeface="Calibri" panose="020F0502020204030204" pitchFamily="34" charset="0"/>
                <a:cs typeface="Calibri" panose="020F0502020204030204" pitchFamily="34" charset="0"/>
              </a:rPr>
              <a:t> and </a:t>
            </a:r>
            <a:r>
              <a:rPr lang="en-US" b="1" i="1" dirty="0">
                <a:solidFill>
                  <a:srgbClr val="111111"/>
                </a:solidFill>
                <a:effectLst/>
                <a:latin typeface="Calibri" panose="020F0502020204030204" pitchFamily="34" charset="0"/>
                <a:cs typeface="Calibri" panose="020F0502020204030204" pitchFamily="34" charset="0"/>
              </a:rPr>
              <a:t>external</a:t>
            </a:r>
            <a:r>
              <a:rPr lang="en-US" b="1" i="0" dirty="0">
                <a:solidFill>
                  <a:srgbClr val="111111"/>
                </a:solidFill>
                <a:effectLst/>
                <a:latin typeface="Calibri" panose="020F0502020204030204" pitchFamily="34" charset="0"/>
                <a:cs typeface="Calibri" panose="020F0502020204030204" pitchFamily="34" charset="0"/>
              </a:rPr>
              <a:t> resources that can be drawn upon to initiate and sustain recovery. . . “</a:t>
            </a:r>
          </a:p>
          <a:p>
            <a:pPr marL="0" indent="0">
              <a:buNone/>
            </a:pPr>
            <a:r>
              <a:rPr lang="en-US" sz="2800" b="1" i="1" dirty="0">
                <a:solidFill>
                  <a:srgbClr val="111111"/>
                </a:solidFill>
                <a:effectLst/>
                <a:latin typeface="Calibri" panose="020F0502020204030204" pitchFamily="34" charset="0"/>
                <a:cs typeface="Calibri" panose="020F0502020204030204" pitchFamily="34" charset="0"/>
              </a:rPr>
              <a:t>William White (William White Papers, on-line) </a:t>
            </a:r>
          </a:p>
          <a:p>
            <a:endParaRPr lang="en-US" dirty="0"/>
          </a:p>
        </p:txBody>
      </p:sp>
    </p:spTree>
    <p:extLst>
      <p:ext uri="{BB962C8B-B14F-4D97-AF65-F5344CB8AC3E}">
        <p14:creationId xmlns:p14="http://schemas.microsoft.com/office/powerpoint/2010/main" val="2849484612"/>
      </p:ext>
    </p:extLst>
  </p:cSld>
  <p:clrMapOvr>
    <a:masterClrMapping/>
  </p:clrMapOvr>
  <p:transition spd="slow">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ED2EB-C443-72DC-DB1C-1F1A34EFDC45}"/>
              </a:ext>
            </a:extLst>
          </p:cNvPr>
          <p:cNvSpPr>
            <a:spLocks noGrp="1"/>
          </p:cNvSpPr>
          <p:nvPr>
            <p:ph type="title"/>
          </p:nvPr>
        </p:nvSpPr>
        <p:spPr/>
        <p:txBody>
          <a:bodyPr/>
          <a:lstStyle/>
          <a:p>
            <a:r>
              <a:rPr lang="en-US" b="1" dirty="0"/>
              <a:t>Recovery Capital = Resilience</a:t>
            </a:r>
          </a:p>
        </p:txBody>
      </p:sp>
      <p:sp>
        <p:nvSpPr>
          <p:cNvPr id="3" name="Content Placeholder 2">
            <a:extLst>
              <a:ext uri="{FF2B5EF4-FFF2-40B4-BE49-F238E27FC236}">
                <a16:creationId xmlns:a16="http://schemas.microsoft.com/office/drawing/2014/main" id="{C2CA4322-75C4-5268-D941-6EFD186E1193}"/>
              </a:ext>
            </a:extLst>
          </p:cNvPr>
          <p:cNvSpPr>
            <a:spLocks noGrp="1"/>
          </p:cNvSpPr>
          <p:nvPr>
            <p:ph idx="1"/>
          </p:nvPr>
        </p:nvSpPr>
        <p:spPr>
          <a:xfrm>
            <a:off x="762000" y="1600200"/>
            <a:ext cx="8077200" cy="4988168"/>
          </a:xfrm>
        </p:spPr>
        <p:txBody>
          <a:bodyPr>
            <a:normAutofit/>
          </a:bodyPr>
          <a:lstStyle/>
          <a:p>
            <a:r>
              <a:rPr lang="en-US" b="0" i="0" dirty="0">
                <a:solidFill>
                  <a:srgbClr val="111111"/>
                </a:solidFill>
                <a:effectLst/>
              </a:rPr>
              <a:t>Resilience: the capacity to withstand or to recover quickly from difficulties; toughness</a:t>
            </a:r>
          </a:p>
          <a:p>
            <a:r>
              <a:rPr lang="en-US" dirty="0">
                <a:solidFill>
                  <a:srgbClr val="111111"/>
                </a:solidFill>
              </a:rPr>
              <a:t>Psychological resilience: the ability to cope mentally and emotionally with a crisis, or to return to pre-crisis status quickly</a:t>
            </a:r>
            <a:endParaRPr lang="en-US" b="0" i="0" dirty="0">
              <a:solidFill>
                <a:srgbClr val="111111"/>
              </a:solidFill>
              <a:effectLst/>
            </a:endParaRPr>
          </a:p>
          <a:p>
            <a:r>
              <a:rPr lang="en-US" dirty="0"/>
              <a:t>Resilience: the ability to </a:t>
            </a:r>
            <a:r>
              <a:rPr lang="en-US" b="1" dirty="0"/>
              <a:t>call up appropriate assets</a:t>
            </a:r>
            <a:r>
              <a:rPr lang="en-US" dirty="0"/>
              <a:t> from one’s recovery capital  </a:t>
            </a:r>
          </a:p>
        </p:txBody>
      </p:sp>
    </p:spTree>
    <p:extLst>
      <p:ext uri="{BB962C8B-B14F-4D97-AF65-F5344CB8AC3E}">
        <p14:creationId xmlns:p14="http://schemas.microsoft.com/office/powerpoint/2010/main" val="444301551"/>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12366BC-D58A-1950-4B64-8829501AC54A}"/>
              </a:ext>
            </a:extLst>
          </p:cNvPr>
          <p:cNvSpPr>
            <a:spLocks noGrp="1"/>
          </p:cNvSpPr>
          <p:nvPr>
            <p:ph type="title"/>
          </p:nvPr>
        </p:nvSpPr>
        <p:spPr>
          <a:xfrm>
            <a:off x="762000" y="274638"/>
            <a:ext cx="8077200" cy="4602162"/>
          </a:xfrm>
        </p:spPr>
        <p:txBody>
          <a:bodyPr>
            <a:normAutofit/>
          </a:bodyPr>
          <a:lstStyle/>
          <a:p>
            <a:pPr algn="ctr"/>
            <a:r>
              <a:rPr lang="en-US" sz="4400" b="1" dirty="0"/>
              <a:t>Fundamentally, treatment </a:t>
            </a:r>
            <a:r>
              <a:rPr lang="en-US" b="1" dirty="0"/>
              <a:t>c</a:t>
            </a:r>
            <a:r>
              <a:rPr lang="en-US" sz="4400" b="1" dirty="0"/>
              <a:t>ourts are about behavior change</a:t>
            </a:r>
            <a:endParaRPr lang="en-US" dirty="0"/>
          </a:p>
        </p:txBody>
      </p:sp>
    </p:spTree>
    <p:extLst>
      <p:ext uri="{BB962C8B-B14F-4D97-AF65-F5344CB8AC3E}">
        <p14:creationId xmlns:p14="http://schemas.microsoft.com/office/powerpoint/2010/main" val="3844886168"/>
      </p:ext>
    </p:extLst>
  </p:cSld>
  <p:clrMapOvr>
    <a:masterClrMapping/>
  </p:clrMapOvr>
  <p:transition spd="slow">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E47C2A4-3D4B-8872-739B-B1480DBF3D6E}"/>
              </a:ext>
            </a:extLst>
          </p:cNvPr>
          <p:cNvPicPr>
            <a:picLocks noGrp="1" noChangeAspect="1" noChangeArrowheads="1"/>
          </p:cNvPicPr>
          <p:nvPr>
            <p:ph idx="4294967295"/>
          </p:nvPr>
        </p:nvPicPr>
        <p:blipFill>
          <a:blip r:embed="rId2" cstate="email">
            <a:extLst>
              <a:ext uri="{28A0092B-C50C-407E-A947-70E740481C1C}">
                <a14:useLocalDpi xmlns:a14="http://schemas.microsoft.com/office/drawing/2010/main" val="0"/>
              </a:ext>
            </a:extLst>
          </a:blip>
          <a:srcRect/>
          <a:stretch>
            <a:fillRect/>
          </a:stretch>
        </p:blipFill>
        <p:spPr bwMode="auto">
          <a:xfrm>
            <a:off x="1200150" y="381000"/>
            <a:ext cx="6732710"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617403"/>
      </p:ext>
    </p:extLst>
  </p:cSld>
  <p:clrMapOvr>
    <a:masterClrMapping/>
  </p:clrMapOvr>
  <p:transition spd="slow">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2C583-5CB7-E5A9-EECA-1E1E908F2E51}"/>
              </a:ext>
            </a:extLst>
          </p:cNvPr>
          <p:cNvSpPr>
            <a:spLocks noGrp="1"/>
          </p:cNvSpPr>
          <p:nvPr>
            <p:ph type="title"/>
          </p:nvPr>
        </p:nvSpPr>
        <p:spPr/>
        <p:txBody>
          <a:bodyPr>
            <a:noAutofit/>
          </a:bodyPr>
          <a:lstStyle/>
          <a:p>
            <a:pPr algn="ctr"/>
            <a:r>
              <a:rPr lang="en-US" sz="3600" b="1" dirty="0"/>
              <a:t>How can Peer Support Help Build Recovery Capital</a:t>
            </a:r>
          </a:p>
        </p:txBody>
      </p:sp>
      <p:sp>
        <p:nvSpPr>
          <p:cNvPr id="3" name="Content Placeholder 2">
            <a:extLst>
              <a:ext uri="{FF2B5EF4-FFF2-40B4-BE49-F238E27FC236}">
                <a16:creationId xmlns:a16="http://schemas.microsoft.com/office/drawing/2014/main" id="{721429F4-7D8F-43A4-B2BD-A7F768969399}"/>
              </a:ext>
            </a:extLst>
          </p:cNvPr>
          <p:cNvSpPr>
            <a:spLocks noGrp="1"/>
          </p:cNvSpPr>
          <p:nvPr>
            <p:ph idx="1"/>
          </p:nvPr>
        </p:nvSpPr>
        <p:spPr>
          <a:xfrm>
            <a:off x="762000" y="1596413"/>
            <a:ext cx="8077200" cy="4804387"/>
          </a:xfrm>
        </p:spPr>
        <p:txBody>
          <a:bodyPr>
            <a:normAutofit/>
          </a:bodyPr>
          <a:lstStyle/>
          <a:p>
            <a:r>
              <a:rPr lang="en-US" sz="2800" dirty="0"/>
              <a:t>Peer Support focuses on helping an individual peer identify their own goals (acknowledging system goals, of course)</a:t>
            </a:r>
          </a:p>
          <a:p>
            <a:r>
              <a:rPr lang="en-US" sz="2800" dirty="0"/>
              <a:t>Peer Support </a:t>
            </a:r>
            <a:r>
              <a:rPr lang="en-US" sz="2800" u="sng" dirty="0"/>
              <a:t>models</a:t>
            </a:r>
            <a:r>
              <a:rPr lang="en-US" sz="2800" dirty="0"/>
              <a:t> the building of recovery capital</a:t>
            </a:r>
          </a:p>
          <a:p>
            <a:r>
              <a:rPr lang="en-US" sz="2800" dirty="0"/>
              <a:t>Peer Support shares their own journey with building up recovery capital</a:t>
            </a:r>
          </a:p>
          <a:p>
            <a:r>
              <a:rPr lang="en-US" sz="2800" dirty="0"/>
              <a:t>Peer Support helps the individual identify </a:t>
            </a:r>
            <a:r>
              <a:rPr lang="en-US" sz="2800" u="sng" dirty="0"/>
              <a:t>their </a:t>
            </a:r>
            <a:r>
              <a:rPr lang="en-US" sz="2800" dirty="0"/>
              <a:t>existing recovery capital and set goals to increase their recovery capital</a:t>
            </a:r>
          </a:p>
        </p:txBody>
      </p:sp>
    </p:spTree>
    <p:extLst>
      <p:ext uri="{BB962C8B-B14F-4D97-AF65-F5344CB8AC3E}">
        <p14:creationId xmlns:p14="http://schemas.microsoft.com/office/powerpoint/2010/main" val="1836437054"/>
      </p:ext>
    </p:extLst>
  </p:cSld>
  <p:clrMapOvr>
    <a:masterClrMapping/>
  </p:clrMapOvr>
  <p:transition spd="slow">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D0CAB-C79A-654D-048C-3C67BC8738F2}"/>
              </a:ext>
            </a:extLst>
          </p:cNvPr>
          <p:cNvSpPr>
            <a:spLocks noGrp="1"/>
          </p:cNvSpPr>
          <p:nvPr>
            <p:ph type="title"/>
          </p:nvPr>
        </p:nvSpPr>
        <p:spPr/>
        <p:txBody>
          <a:bodyPr>
            <a:normAutofit fontScale="90000"/>
          </a:bodyPr>
          <a:lstStyle/>
          <a:p>
            <a:r>
              <a:rPr lang="en-US" b="1" dirty="0"/>
              <a:t>Helping Clients Build Recovery Capital</a:t>
            </a:r>
          </a:p>
        </p:txBody>
      </p:sp>
      <p:sp>
        <p:nvSpPr>
          <p:cNvPr id="3" name="Content Placeholder 2">
            <a:extLst>
              <a:ext uri="{FF2B5EF4-FFF2-40B4-BE49-F238E27FC236}">
                <a16:creationId xmlns:a16="http://schemas.microsoft.com/office/drawing/2014/main" id="{52F37D77-E43C-6B51-6FA9-F1B8EB611D8C}"/>
              </a:ext>
            </a:extLst>
          </p:cNvPr>
          <p:cNvSpPr>
            <a:spLocks noGrp="1"/>
          </p:cNvSpPr>
          <p:nvPr>
            <p:ph idx="1"/>
          </p:nvPr>
        </p:nvSpPr>
        <p:spPr/>
        <p:txBody>
          <a:bodyPr>
            <a:normAutofit/>
          </a:bodyPr>
          <a:lstStyle/>
          <a:p>
            <a:pPr marL="0" marR="0" lvl="0" indent="0">
              <a:lnSpc>
                <a:spcPct val="107000"/>
              </a:lnSpc>
              <a:spcBef>
                <a:spcPts val="0"/>
              </a:spcBef>
              <a:spcAft>
                <a:spcPts val="800"/>
              </a:spcAft>
              <a:buSzPts val="1000"/>
              <a:buNone/>
              <a:tabLst>
                <a:tab pos="457200" algn="l"/>
              </a:tabLst>
            </a:pPr>
            <a:r>
              <a:rPr lang="en-US" sz="1800" kern="0" dirty="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Help clients recognize and build their recovery capital to set them up for long-term recovery </a:t>
            </a:r>
          </a:p>
          <a:p>
            <a:pPr marL="0" marR="0" indent="0">
              <a:lnSpc>
                <a:spcPct val="107000"/>
              </a:lnSpc>
              <a:spcBef>
                <a:spcPts val="900"/>
              </a:spcBef>
              <a:spcAft>
                <a:spcPts val="0"/>
              </a:spcAft>
              <a:buNone/>
            </a:pPr>
            <a:r>
              <a:rPr lang="en-US" sz="1800" kern="0" dirty="0">
                <a:solidFill>
                  <a:srgbClr val="111111"/>
                </a:solidFill>
                <a:latin typeface="Roboto" panose="02000000000000000000" pitchFamily="2" charset="0"/>
                <a:ea typeface="Calibri" panose="020F0502020204030204" pitchFamily="34" charset="0"/>
                <a:cs typeface="Times New Roman" panose="02020603050405020304" pitchFamily="18" charset="0"/>
              </a:rPr>
              <a:t>Encourage clients to build social capital through participation in support  groups. Prepare them to participate. (12-step Facilitation is evidence-based)</a:t>
            </a:r>
          </a:p>
          <a:p>
            <a:pPr marL="0" marR="0" indent="0">
              <a:lnSpc>
                <a:spcPct val="107000"/>
              </a:lnSpc>
              <a:spcBef>
                <a:spcPts val="900"/>
              </a:spcBef>
              <a:spcAft>
                <a:spcPts val="0"/>
              </a:spcAft>
              <a:buNone/>
            </a:pPr>
            <a:r>
              <a:rPr lang="en-US" sz="1800" kern="0" dirty="0">
                <a:solidFill>
                  <a:srgbClr val="111111"/>
                </a:solidFill>
                <a:effectLst/>
                <a:latin typeface="Roboto" panose="02000000000000000000" pitchFamily="2" charset="0"/>
                <a:ea typeface="Calibri" panose="020F0502020204030204" pitchFamily="34" charset="0"/>
                <a:cs typeface="Times New Roman" panose="02020603050405020304" pitchFamily="18" charset="0"/>
              </a:rPr>
              <a:t>Help clients gain human capital with tools to cope with high-risk situ</a:t>
            </a:r>
            <a:r>
              <a:rPr lang="en-US" sz="1800" kern="0" dirty="0">
                <a:solidFill>
                  <a:srgbClr val="111111"/>
                </a:solidFill>
                <a:latin typeface="Roboto" panose="02000000000000000000" pitchFamily="2" charset="0"/>
                <a:ea typeface="Calibri" panose="020F0502020204030204" pitchFamily="34" charset="0"/>
                <a:cs typeface="Times New Roman" panose="02020603050405020304" pitchFamily="18" charset="0"/>
              </a:rPr>
              <a:t>ations (Communication, negotiation, impulse control, DBT Skills)</a:t>
            </a:r>
          </a:p>
          <a:p>
            <a:pPr marL="0" marR="0" indent="0">
              <a:lnSpc>
                <a:spcPct val="107000"/>
              </a:lnSpc>
              <a:spcBef>
                <a:spcPts val="900"/>
              </a:spcBef>
              <a:spcAft>
                <a:spcPts val="0"/>
              </a:spcAft>
              <a:buNone/>
            </a:pPr>
            <a:r>
              <a:rPr lang="en-US" sz="1800" kern="0" dirty="0">
                <a:solidFill>
                  <a:srgbClr val="111111"/>
                </a:solidFill>
                <a:effectLst/>
                <a:latin typeface="Roboto" panose="02000000000000000000" pitchFamily="2" charset="0"/>
                <a:ea typeface="Calibri" panose="020F0502020204030204" pitchFamily="34" charset="0"/>
                <a:cs typeface="Times New Roman" panose="02020603050405020304" pitchFamily="18" charset="0"/>
              </a:rPr>
              <a:t>Provide information about job training and employment opportunities to build human and community capital</a:t>
            </a:r>
          </a:p>
          <a:p>
            <a:pPr marL="0" indent="0">
              <a:lnSpc>
                <a:spcPct val="107000"/>
              </a:lnSpc>
              <a:spcBef>
                <a:spcPts val="900"/>
              </a:spcBef>
              <a:buNone/>
            </a:pPr>
            <a:r>
              <a:rPr lang="en-US" sz="1800" kern="0" dirty="0">
                <a:latin typeface="Roboto" panose="02000000000000000000" pitchFamily="2" charset="0"/>
                <a:ea typeface="Calibri" panose="020F0502020204030204" pitchFamily="34" charset="0"/>
                <a:cs typeface="Times New Roman" panose="02020603050405020304" pitchFamily="18" charset="0"/>
              </a:rPr>
              <a:t>We often speak of clients having tools, but do we really focus on “tools”?</a:t>
            </a:r>
          </a:p>
          <a:p>
            <a:pPr marL="0" indent="0">
              <a:lnSpc>
                <a:spcPct val="107000"/>
              </a:lnSpc>
              <a:spcBef>
                <a:spcPts val="900"/>
              </a:spcBef>
              <a:buNone/>
            </a:pPr>
            <a:r>
              <a:rPr lang="en-US" sz="1800" kern="0" dirty="0">
                <a:effectLst/>
                <a:latin typeface="Roboto" panose="02000000000000000000" pitchFamily="2" charset="0"/>
                <a:ea typeface="Calibri" panose="020F0502020204030204" pitchFamily="34" charset="0"/>
                <a:cs typeface="Times New Roman" panose="02020603050405020304" pitchFamily="18" charset="0"/>
              </a:rPr>
              <a:t>Finding ways to demonstrate and practice using tools is more helpful that lectures about tools.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90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1139901"/>
      </p:ext>
    </p:extLst>
  </p:cSld>
  <p:clrMapOvr>
    <a:masterClrMapping/>
  </p:clrMapOvr>
  <p:transition spd="slow">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A1EB-F310-59D7-7EA4-1106E89220F7}"/>
              </a:ext>
            </a:extLst>
          </p:cNvPr>
          <p:cNvSpPr>
            <a:spLocks noGrp="1"/>
          </p:cNvSpPr>
          <p:nvPr>
            <p:ph type="title"/>
          </p:nvPr>
        </p:nvSpPr>
        <p:spPr>
          <a:xfrm>
            <a:off x="762000" y="1219200"/>
            <a:ext cx="8077200" cy="990600"/>
          </a:xfrm>
        </p:spPr>
        <p:txBody>
          <a:bodyPr>
            <a:normAutofit fontScale="90000"/>
          </a:bodyPr>
          <a:lstStyle/>
          <a:p>
            <a:r>
              <a:rPr lang="en-US" dirty="0"/>
              <a:t>Do we really give our particpants tools?  Demonstrate them? Give opportunities to practice? Process how they are using their tools?</a:t>
            </a:r>
          </a:p>
        </p:txBody>
      </p:sp>
      <p:pic>
        <p:nvPicPr>
          <p:cNvPr id="1026" name="Picture 2" descr="Free vector toolbox for diy house repair">
            <a:extLst>
              <a:ext uri="{FF2B5EF4-FFF2-40B4-BE49-F238E27FC236}">
                <a16:creationId xmlns:a16="http://schemas.microsoft.com/office/drawing/2014/main" id="{6FB84220-E341-6816-92E9-0775BADCA2A8}"/>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2362200" y="3124200"/>
            <a:ext cx="4191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942645"/>
      </p:ext>
    </p:extLst>
  </p:cSld>
  <p:clrMapOvr>
    <a:masterClrMapping/>
  </p:clrMapOvr>
  <p:transition spd="slow">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DB89-EB50-BB71-0EB3-15FAFA2962A4}"/>
              </a:ext>
            </a:extLst>
          </p:cNvPr>
          <p:cNvSpPr>
            <a:spLocks noGrp="1"/>
          </p:cNvSpPr>
          <p:nvPr>
            <p:ph type="title"/>
          </p:nvPr>
        </p:nvSpPr>
        <p:spPr>
          <a:xfrm>
            <a:off x="762000" y="269632"/>
            <a:ext cx="8077200" cy="949568"/>
          </a:xfrm>
        </p:spPr>
        <p:txBody>
          <a:bodyPr>
            <a:normAutofit/>
          </a:bodyPr>
          <a:lstStyle/>
          <a:p>
            <a:pPr algn="ctr"/>
            <a:r>
              <a:rPr lang="en-US" sz="3200" b="1" dirty="0"/>
              <a:t>Consider</a:t>
            </a:r>
            <a:r>
              <a:rPr lang="en-US" sz="3600" b="1" dirty="0"/>
              <a:t> these Recovery Resources</a:t>
            </a:r>
          </a:p>
        </p:txBody>
      </p:sp>
      <p:sp>
        <p:nvSpPr>
          <p:cNvPr id="3" name="Content Placeholder 2">
            <a:extLst>
              <a:ext uri="{FF2B5EF4-FFF2-40B4-BE49-F238E27FC236}">
                <a16:creationId xmlns:a16="http://schemas.microsoft.com/office/drawing/2014/main" id="{4D547767-18B0-6C3B-A256-8091FCD08447}"/>
              </a:ext>
            </a:extLst>
          </p:cNvPr>
          <p:cNvSpPr>
            <a:spLocks noGrp="1"/>
          </p:cNvSpPr>
          <p:nvPr>
            <p:ph idx="1"/>
          </p:nvPr>
        </p:nvSpPr>
        <p:spPr>
          <a:xfrm>
            <a:off x="762000" y="1219200"/>
            <a:ext cx="8077200" cy="5486399"/>
          </a:xfrm>
        </p:spPr>
        <p:txBody>
          <a:bodyPr>
            <a:normAutofit fontScale="92500" lnSpcReduction="20000"/>
          </a:bodyPr>
          <a:lstStyle/>
          <a:p>
            <a:r>
              <a:rPr lang="en-US" dirty="0"/>
              <a:t>Active physical recreation and activity</a:t>
            </a:r>
          </a:p>
          <a:p>
            <a:r>
              <a:rPr lang="en-US" dirty="0"/>
              <a:t>Sober socialization groups</a:t>
            </a:r>
          </a:p>
          <a:p>
            <a:r>
              <a:rPr lang="en-US" dirty="0"/>
              <a:t>12-step and other mutual help groups</a:t>
            </a:r>
          </a:p>
          <a:p>
            <a:r>
              <a:rPr lang="en-US" dirty="0"/>
              <a:t>12-step facilitation (Manualized EBP)</a:t>
            </a:r>
          </a:p>
          <a:p>
            <a:r>
              <a:rPr lang="en-US" dirty="0"/>
              <a:t>Faith-based recovery support</a:t>
            </a:r>
          </a:p>
          <a:p>
            <a:r>
              <a:rPr lang="en-US" dirty="0"/>
              <a:t>Health and fitness management activities</a:t>
            </a:r>
          </a:p>
          <a:p>
            <a:r>
              <a:rPr lang="en-US" dirty="0"/>
              <a:t>Engagement in meaningful community roles</a:t>
            </a:r>
          </a:p>
          <a:p>
            <a:r>
              <a:rPr lang="en-US" dirty="0"/>
              <a:t>Volunteer work</a:t>
            </a:r>
          </a:p>
          <a:p>
            <a:r>
              <a:rPr lang="en-US" dirty="0"/>
              <a:t>NAMI</a:t>
            </a:r>
          </a:p>
          <a:p>
            <a:r>
              <a:rPr lang="en-US" dirty="0"/>
              <a:t>An engaging hobby or interest</a:t>
            </a:r>
          </a:p>
          <a:p>
            <a:r>
              <a:rPr lang="en-US" dirty="0"/>
              <a:t>Vocational training, services or other education</a:t>
            </a:r>
          </a:p>
          <a:p>
            <a:endParaRPr lang="en-US" dirty="0"/>
          </a:p>
        </p:txBody>
      </p:sp>
    </p:spTree>
    <p:extLst>
      <p:ext uri="{BB962C8B-B14F-4D97-AF65-F5344CB8AC3E}">
        <p14:creationId xmlns:p14="http://schemas.microsoft.com/office/powerpoint/2010/main" val="3966153366"/>
      </p:ext>
    </p:extLst>
  </p:cSld>
  <p:clrMapOvr>
    <a:masterClrMapping/>
  </p:clrMapOvr>
  <p:transition spd="slow">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311FA-CCAA-5157-2AA5-44E45588F73A}"/>
              </a:ext>
            </a:extLst>
          </p:cNvPr>
          <p:cNvSpPr>
            <a:spLocks noGrp="1"/>
          </p:cNvSpPr>
          <p:nvPr>
            <p:ph type="title"/>
          </p:nvPr>
        </p:nvSpPr>
        <p:spPr/>
        <p:txBody>
          <a:bodyPr>
            <a:normAutofit/>
          </a:bodyPr>
          <a:lstStyle/>
          <a:p>
            <a:r>
              <a:rPr lang="en-US" sz="3600" b="1" dirty="0"/>
              <a:t>Additional Recovery Resources</a:t>
            </a:r>
          </a:p>
        </p:txBody>
      </p:sp>
      <p:sp>
        <p:nvSpPr>
          <p:cNvPr id="3" name="Content Placeholder 2">
            <a:extLst>
              <a:ext uri="{FF2B5EF4-FFF2-40B4-BE49-F238E27FC236}">
                <a16:creationId xmlns:a16="http://schemas.microsoft.com/office/drawing/2014/main" id="{83A2B2F2-B4DA-17BB-784F-B37BAB98E1BC}"/>
              </a:ext>
            </a:extLst>
          </p:cNvPr>
          <p:cNvSpPr>
            <a:spLocks noGrp="1"/>
          </p:cNvSpPr>
          <p:nvPr>
            <p:ph idx="1"/>
          </p:nvPr>
        </p:nvSpPr>
        <p:spPr/>
        <p:txBody>
          <a:bodyPr>
            <a:normAutofit fontScale="85000" lnSpcReduction="10000"/>
          </a:bodyPr>
          <a:lstStyle/>
          <a:p>
            <a:r>
              <a:rPr lang="en-US" dirty="0"/>
              <a:t>Financial counseling and money management classes</a:t>
            </a:r>
          </a:p>
          <a:p>
            <a:r>
              <a:rPr lang="en-US" dirty="0"/>
              <a:t>Sober housing</a:t>
            </a:r>
          </a:p>
          <a:p>
            <a:r>
              <a:rPr lang="en-US" dirty="0"/>
              <a:t>Non-verbal recovery resources: Yoga, equine assisted activities and therapy</a:t>
            </a:r>
          </a:p>
          <a:p>
            <a:r>
              <a:rPr lang="en-US" dirty="0"/>
              <a:t>Service and emotional support animals</a:t>
            </a:r>
          </a:p>
          <a:p>
            <a:r>
              <a:rPr lang="en-US" dirty="0"/>
              <a:t>Service to others through volunteer and recovery organizations</a:t>
            </a:r>
          </a:p>
          <a:p>
            <a:r>
              <a:rPr lang="en-US" dirty="0"/>
              <a:t>Learning to be an advocate and participating in advocacy organizations and activities</a:t>
            </a:r>
          </a:p>
          <a:p>
            <a:r>
              <a:rPr lang="en-US" dirty="0"/>
              <a:t>Become a Peer Support Specialist or Recovery Coach</a:t>
            </a:r>
          </a:p>
        </p:txBody>
      </p:sp>
    </p:spTree>
    <p:extLst>
      <p:ext uri="{BB962C8B-B14F-4D97-AF65-F5344CB8AC3E}">
        <p14:creationId xmlns:p14="http://schemas.microsoft.com/office/powerpoint/2010/main" val="1961412490"/>
      </p:ext>
    </p:extLst>
  </p:cSld>
  <p:clrMapOvr>
    <a:masterClrMapping/>
  </p:clrMapOvr>
  <p:transition spd="slow">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1CC2E-4DF9-E1FF-7538-374CEDA66113}"/>
              </a:ext>
            </a:extLst>
          </p:cNvPr>
          <p:cNvSpPr>
            <a:spLocks noGrp="1"/>
          </p:cNvSpPr>
          <p:nvPr>
            <p:ph type="title"/>
          </p:nvPr>
        </p:nvSpPr>
        <p:spPr/>
        <p:txBody>
          <a:bodyPr>
            <a:noAutofit/>
          </a:bodyPr>
          <a:lstStyle/>
          <a:p>
            <a:pPr algn="ctr"/>
            <a:r>
              <a:rPr lang="en-US" sz="3600" b="1" dirty="0"/>
              <a:t>Recovery is a journey </a:t>
            </a:r>
            <a:br>
              <a:rPr lang="en-US" sz="3600" b="1" dirty="0"/>
            </a:br>
            <a:r>
              <a:rPr lang="en-US" sz="3600" b="1" dirty="0"/>
              <a:t>not a destination</a:t>
            </a:r>
          </a:p>
        </p:txBody>
      </p:sp>
      <p:sp>
        <p:nvSpPr>
          <p:cNvPr id="3" name="Content Placeholder 2">
            <a:extLst>
              <a:ext uri="{FF2B5EF4-FFF2-40B4-BE49-F238E27FC236}">
                <a16:creationId xmlns:a16="http://schemas.microsoft.com/office/drawing/2014/main" id="{AE3338A6-A0CD-67C0-3BC5-11BB104AA86E}"/>
              </a:ext>
            </a:extLst>
          </p:cNvPr>
          <p:cNvSpPr>
            <a:spLocks noGrp="1"/>
          </p:cNvSpPr>
          <p:nvPr>
            <p:ph idx="1"/>
          </p:nvPr>
        </p:nvSpPr>
        <p:spPr/>
        <p:txBody>
          <a:bodyPr>
            <a:normAutofit fontScale="85000" lnSpcReduction="20000"/>
          </a:bodyPr>
          <a:lstStyle/>
          <a:p>
            <a:r>
              <a:rPr lang="en-US" dirty="0"/>
              <a:t>Recovery is a lifelong process</a:t>
            </a:r>
          </a:p>
          <a:p>
            <a:r>
              <a:rPr lang="en-US" dirty="0"/>
              <a:t>Recovery evolves over time</a:t>
            </a:r>
          </a:p>
          <a:p>
            <a:r>
              <a:rPr lang="en-US" dirty="0"/>
              <a:t>Recovery is not linear</a:t>
            </a:r>
          </a:p>
          <a:p>
            <a:r>
              <a:rPr lang="en-US" dirty="0"/>
              <a:t>Recovery requires continued awareness</a:t>
            </a:r>
          </a:p>
          <a:p>
            <a:r>
              <a:rPr lang="en-US" dirty="0"/>
              <a:t>Recovery requires both looking inward and looking outward </a:t>
            </a:r>
          </a:p>
          <a:p>
            <a:r>
              <a:rPr lang="en-US" dirty="0"/>
              <a:t>Recovery emphasizes “connection” vs isolation</a:t>
            </a:r>
          </a:p>
          <a:p>
            <a:r>
              <a:rPr lang="en-US" i="1" dirty="0"/>
              <a:t>Recovery is Health / Health is Recovery</a:t>
            </a:r>
          </a:p>
          <a:p>
            <a:endParaRPr lang="en-US" i="1" dirty="0"/>
          </a:p>
          <a:p>
            <a:pPr marL="0" indent="0" algn="ctr">
              <a:buNone/>
            </a:pPr>
            <a:r>
              <a:rPr lang="en-US" sz="3500" b="1" dirty="0"/>
              <a:t>RECOVERY HAPPENS . . .</a:t>
            </a:r>
          </a:p>
        </p:txBody>
      </p:sp>
    </p:spTree>
    <p:extLst>
      <p:ext uri="{BB962C8B-B14F-4D97-AF65-F5344CB8AC3E}">
        <p14:creationId xmlns:p14="http://schemas.microsoft.com/office/powerpoint/2010/main" val="1515577121"/>
      </p:ext>
    </p:extLst>
  </p:cSld>
  <p:clrMapOvr>
    <a:masterClrMapping/>
  </p:clrMapOvr>
  <p:transition spd="slow">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DDF24-06DF-7E69-A8BC-E457534AC14E}"/>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376102AC-5D88-DC44-BCEC-B55EFA605128}"/>
              </a:ext>
            </a:extLst>
          </p:cNvPr>
          <p:cNvSpPr>
            <a:spLocks noGrp="1"/>
          </p:cNvSpPr>
          <p:nvPr>
            <p:ph idx="1"/>
          </p:nvPr>
        </p:nvSpPr>
        <p:spPr/>
        <p:txBody>
          <a:bodyPr>
            <a:normAutofit fontScale="92500" lnSpcReduction="20000"/>
          </a:bodyPr>
          <a:lstStyle/>
          <a:p>
            <a:r>
              <a:rPr lang="en-US" u="sng" dirty="0">
                <a:solidFill>
                  <a:srgbClr val="4007A2"/>
                </a:solidFill>
                <a:effectLst/>
                <a:latin typeface="Calibri" panose="020F0502020204030204" pitchFamily="34" charset="0"/>
                <a:cs typeface="Calibri" panose="020F0502020204030204" pitchFamily="34" charset="0"/>
                <a:hlinkClick r:id="rId2"/>
              </a:rPr>
              <a:t>TIP 64: Incorporating Peer Support Into Substance Use Disorder ... - SAMHSA</a:t>
            </a:r>
            <a:endParaRPr lang="en-US" dirty="0">
              <a:solidFill>
                <a:srgbClr val="444444"/>
              </a:solidFill>
              <a:effectLst/>
              <a:latin typeface="Calibri" panose="020F0502020204030204" pitchFamily="34" charset="0"/>
              <a:cs typeface="Calibri" panose="020F0502020204030204" pitchFamily="34" charset="0"/>
            </a:endParaRPr>
          </a:p>
          <a:p>
            <a:r>
              <a:rPr lang="en-US" dirty="0">
                <a:latin typeface="+mj-lt"/>
              </a:rPr>
              <a:t>Recovery</a:t>
            </a:r>
            <a:r>
              <a:rPr lang="en-US" dirty="0"/>
              <a:t> Research Institute 	</a:t>
            </a:r>
            <a:r>
              <a:rPr lang="en-US" u="sng" dirty="0">
                <a:solidFill>
                  <a:srgbClr val="3C3CEE"/>
                </a:solidFill>
              </a:rPr>
              <a:t>h</a:t>
            </a:r>
            <a:r>
              <a:rPr lang="en-US" dirty="0">
                <a:solidFill>
                  <a:srgbClr val="3C3CEE"/>
                </a:solidFill>
                <a:hlinkClick r:id="rId3">
                  <a:extLst>
                    <a:ext uri="{A12FA001-AC4F-418D-AE19-62706E023703}">
                      <ahyp:hlinkClr xmlns:ahyp="http://schemas.microsoft.com/office/drawing/2018/hyperlinkcolor" val="tx"/>
                    </a:ext>
                  </a:extLst>
                </a:hlinkClick>
              </a:rPr>
              <a:t>ttps:</a:t>
            </a:r>
            <a:r>
              <a:rPr lang="en-US" dirty="0">
                <a:solidFill>
                  <a:srgbClr val="0000FF"/>
                </a:solidFill>
                <a:hlinkClick r:id="rId3">
                  <a:extLst>
                    <a:ext uri="{A12FA001-AC4F-418D-AE19-62706E023703}">
                      <ahyp:hlinkClr xmlns:ahyp="http://schemas.microsoft.com/office/drawing/2018/hyperlinkcolor" val="tx"/>
                    </a:ext>
                  </a:extLst>
                </a:hlinkClick>
              </a:rPr>
              <a:t>//www.recoveryanswers.org</a:t>
            </a:r>
            <a:endParaRPr lang="en-US" dirty="0"/>
          </a:p>
          <a:p>
            <a:r>
              <a:rPr lang="en-US" dirty="0"/>
              <a:t>SAMHSA Office of Recovery</a:t>
            </a:r>
          </a:p>
          <a:p>
            <a:r>
              <a:rPr lang="en-US" dirty="0"/>
              <a:t>Faces and Voices of Recovery 	</a:t>
            </a:r>
            <a:r>
              <a:rPr lang="en-US" dirty="0">
                <a:solidFill>
                  <a:srgbClr val="0000FF"/>
                </a:solidFill>
                <a:hlinkClick r:id="rId4"/>
              </a:rPr>
              <a:t>https://</a:t>
            </a:r>
            <a:r>
              <a:rPr lang="en-US" u="sng" dirty="0">
                <a:solidFill>
                  <a:srgbClr val="4E38F0"/>
                </a:solidFill>
                <a:hlinkClick r:id="rId4"/>
              </a:rPr>
              <a:t>facesandvoicesofrecovery.org</a:t>
            </a:r>
            <a:endParaRPr lang="en-US" u="sng" dirty="0">
              <a:solidFill>
                <a:srgbClr val="4E38F0"/>
              </a:solidFill>
            </a:endParaRPr>
          </a:p>
          <a:p>
            <a:endParaRPr lang="en-US" u="sng" dirty="0">
              <a:solidFill>
                <a:srgbClr val="4E38F0"/>
              </a:solidFill>
            </a:endParaRPr>
          </a:p>
          <a:p>
            <a:r>
              <a:rPr lang="en-US" dirty="0"/>
              <a:t>Peer Recovery Center of Excellence:  	</a:t>
            </a:r>
            <a:r>
              <a:rPr lang="en-US" u="sng" dirty="0">
                <a:solidFill>
                  <a:srgbClr val="4E38F0"/>
                </a:solidFill>
              </a:rPr>
              <a:t>https://peerrecoverynow.org</a:t>
            </a:r>
          </a:p>
        </p:txBody>
      </p:sp>
    </p:spTree>
    <p:extLst>
      <p:ext uri="{BB962C8B-B14F-4D97-AF65-F5344CB8AC3E}">
        <p14:creationId xmlns:p14="http://schemas.microsoft.com/office/powerpoint/2010/main" val="623318724"/>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FDCE5-83FF-B3D7-8455-B5E34A147902}"/>
              </a:ext>
            </a:extLst>
          </p:cNvPr>
          <p:cNvSpPr>
            <a:spLocks noGrp="1"/>
          </p:cNvSpPr>
          <p:nvPr>
            <p:ph type="title"/>
          </p:nvPr>
        </p:nvSpPr>
        <p:spPr/>
        <p:txBody>
          <a:bodyPr>
            <a:normAutofit fontScale="90000"/>
          </a:bodyPr>
          <a:lstStyle/>
          <a:p>
            <a:pPr algn="ctr"/>
            <a:r>
              <a:rPr lang="en-US" b="1" dirty="0"/>
              <a:t>Behavior Change includes </a:t>
            </a:r>
            <a:br>
              <a:rPr lang="en-US" b="1" dirty="0"/>
            </a:br>
            <a:r>
              <a:rPr lang="en-US" b="1" dirty="0"/>
              <a:t>Multiple Approaches</a:t>
            </a:r>
          </a:p>
        </p:txBody>
      </p:sp>
      <p:sp>
        <p:nvSpPr>
          <p:cNvPr id="3" name="Content Placeholder 2">
            <a:extLst>
              <a:ext uri="{FF2B5EF4-FFF2-40B4-BE49-F238E27FC236}">
                <a16:creationId xmlns:a16="http://schemas.microsoft.com/office/drawing/2014/main" id="{52FA3DE9-F7BC-21D9-77E3-B89D370E3C33}"/>
              </a:ext>
            </a:extLst>
          </p:cNvPr>
          <p:cNvSpPr>
            <a:spLocks noGrp="1"/>
          </p:cNvSpPr>
          <p:nvPr>
            <p:ph idx="1"/>
          </p:nvPr>
        </p:nvSpPr>
        <p:spPr>
          <a:xfrm>
            <a:off x="762000" y="2133600"/>
            <a:ext cx="8077200" cy="3760176"/>
          </a:xfrm>
        </p:spPr>
        <p:txBody>
          <a:bodyPr/>
          <a:lstStyle/>
          <a:p>
            <a:r>
              <a:rPr lang="en-US" b="1" dirty="0"/>
              <a:t>Behavior Management  </a:t>
            </a:r>
            <a:r>
              <a:rPr lang="en-US" dirty="0"/>
              <a:t>-  what treatment courts have become good at</a:t>
            </a:r>
          </a:p>
          <a:p>
            <a:r>
              <a:rPr lang="en-US" b="1" dirty="0"/>
              <a:t>Behavior Shaping  </a:t>
            </a:r>
            <a:r>
              <a:rPr lang="en-US" dirty="0"/>
              <a:t>-  what treatment courts need to strengthen</a:t>
            </a:r>
          </a:p>
          <a:p>
            <a:r>
              <a:rPr lang="en-US" b="1" dirty="0"/>
              <a:t>Behavior Maintenance  </a:t>
            </a:r>
            <a:r>
              <a:rPr lang="en-US" dirty="0"/>
              <a:t>-  what treatment courts have not addressed well</a:t>
            </a:r>
          </a:p>
        </p:txBody>
      </p:sp>
    </p:spTree>
    <p:extLst>
      <p:ext uri="{BB962C8B-B14F-4D97-AF65-F5344CB8AC3E}">
        <p14:creationId xmlns:p14="http://schemas.microsoft.com/office/powerpoint/2010/main" val="624362104"/>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64550" cy="933060"/>
          </a:xfrm>
        </p:spPr>
        <p:txBody>
          <a:bodyPr>
            <a:normAutofit/>
          </a:bodyPr>
          <a:lstStyle/>
          <a:p>
            <a:pPr algn="ctr"/>
            <a:r>
              <a:rPr lang="en-US" sz="3600" b="1" dirty="0"/>
              <a:t>Behavior Change Approach 1</a:t>
            </a:r>
          </a:p>
        </p:txBody>
      </p:sp>
      <p:sp>
        <p:nvSpPr>
          <p:cNvPr id="3" name="Content Placeholder 2"/>
          <p:cNvSpPr>
            <a:spLocks noGrp="1"/>
          </p:cNvSpPr>
          <p:nvPr>
            <p:ph idx="1"/>
          </p:nvPr>
        </p:nvSpPr>
        <p:spPr>
          <a:xfrm>
            <a:off x="679450" y="1752600"/>
            <a:ext cx="8464550" cy="5029200"/>
          </a:xfrm>
        </p:spPr>
        <p:txBody>
          <a:bodyPr>
            <a:noAutofit/>
          </a:bodyPr>
          <a:lstStyle/>
          <a:p>
            <a:pPr marL="0" indent="0">
              <a:buNone/>
            </a:pPr>
            <a:r>
              <a:rPr lang="en-US" b="1" dirty="0"/>
              <a:t>Managing Behavior = Compliance</a:t>
            </a:r>
            <a:endParaRPr lang="en-US" dirty="0"/>
          </a:p>
          <a:p>
            <a:pPr marL="0" indent="0">
              <a:buNone/>
            </a:pPr>
            <a:r>
              <a:rPr lang="en-US" dirty="0"/>
              <a:t>Focus is on what not to do</a:t>
            </a:r>
          </a:p>
          <a:p>
            <a:pPr marL="0" indent="0">
              <a:buNone/>
            </a:pPr>
            <a:r>
              <a:rPr lang="en-US" dirty="0"/>
              <a:t>Seeks immediate or short-term change</a:t>
            </a:r>
          </a:p>
          <a:p>
            <a:pPr marL="0" indent="0">
              <a:buNone/>
            </a:pPr>
            <a:r>
              <a:rPr lang="en-US" dirty="0"/>
              <a:t>Emphasizes punishment</a:t>
            </a:r>
          </a:p>
          <a:p>
            <a:pPr marL="0" indent="0">
              <a:buNone/>
            </a:pPr>
            <a:r>
              <a:rPr lang="en-US" dirty="0"/>
              <a:t>Only lasts as long as there is monitoring  </a:t>
            </a:r>
          </a:p>
          <a:p>
            <a:pPr marL="0" indent="0">
              <a:buNone/>
            </a:pPr>
            <a:r>
              <a:rPr lang="en-US" dirty="0"/>
              <a:t>      (external management)</a:t>
            </a:r>
          </a:p>
          <a:p>
            <a:pPr marL="0" indent="0">
              <a:buNone/>
            </a:pPr>
            <a:r>
              <a:rPr lang="en-US" dirty="0"/>
              <a:t>		</a:t>
            </a:r>
          </a:p>
          <a:p>
            <a:pPr marL="0" indent="0">
              <a:buNone/>
            </a:pPr>
            <a:r>
              <a:rPr lang="en-US" dirty="0"/>
              <a:t>	</a:t>
            </a:r>
          </a:p>
        </p:txBody>
      </p:sp>
      <p:sp>
        <p:nvSpPr>
          <p:cNvPr id="5" name="Slide Number Placeholder 4"/>
          <p:cNvSpPr>
            <a:spLocks noGrp="1"/>
          </p:cNvSpPr>
          <p:nvPr>
            <p:ph type="sldNum" sz="quarter" idx="12"/>
          </p:nvPr>
        </p:nvSpPr>
        <p:spPr/>
        <p:txBody>
          <a:bodyPr/>
          <a:lstStyle/>
          <a:p>
            <a:fld id="{95A587D9-6195-48FA-90F7-11A51B4F6979}" type="slidenum">
              <a:rPr lang="en-US" smtClean="0"/>
              <a:pPr/>
              <a:t>5</a:t>
            </a:fld>
            <a:endParaRPr lang="en-US"/>
          </a:p>
        </p:txBody>
      </p:sp>
    </p:spTree>
    <p:extLst>
      <p:ext uri="{BB962C8B-B14F-4D97-AF65-F5344CB8AC3E}">
        <p14:creationId xmlns:p14="http://schemas.microsoft.com/office/powerpoint/2010/main" val="3664076553"/>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Behavior Change Approach 2</a:t>
            </a:r>
          </a:p>
        </p:txBody>
      </p:sp>
      <p:sp>
        <p:nvSpPr>
          <p:cNvPr id="3" name="Content Placeholder 2"/>
          <p:cNvSpPr>
            <a:spLocks noGrp="1"/>
          </p:cNvSpPr>
          <p:nvPr>
            <p:ph idx="1"/>
          </p:nvPr>
        </p:nvSpPr>
        <p:spPr>
          <a:xfrm>
            <a:off x="762000" y="2057400"/>
            <a:ext cx="8077200" cy="3836376"/>
          </a:xfrm>
        </p:spPr>
        <p:txBody>
          <a:bodyPr/>
          <a:lstStyle/>
          <a:p>
            <a:pPr marL="0" indent="0">
              <a:buNone/>
            </a:pPr>
            <a:r>
              <a:rPr lang="en-US" b="1" dirty="0"/>
              <a:t>Shaping Behavior = Alliance</a:t>
            </a:r>
          </a:p>
          <a:p>
            <a:pPr marL="0" indent="0">
              <a:buNone/>
            </a:pPr>
            <a:r>
              <a:rPr lang="en-US" dirty="0"/>
              <a:t>Focus is on what to do</a:t>
            </a:r>
          </a:p>
          <a:p>
            <a:pPr marL="0" indent="0">
              <a:buNone/>
            </a:pPr>
            <a:r>
              <a:rPr lang="en-US" dirty="0"/>
              <a:t>Seeks long-term change</a:t>
            </a:r>
          </a:p>
          <a:p>
            <a:pPr marL="0" indent="0">
              <a:buNone/>
            </a:pPr>
            <a:r>
              <a:rPr lang="en-US" dirty="0"/>
              <a:t>Emphasizes rewards (external and intrinsic)       </a:t>
            </a:r>
          </a:p>
          <a:p>
            <a:pPr marL="0" indent="0">
              <a:buNone/>
            </a:pPr>
            <a:r>
              <a:rPr lang="en-US" dirty="0"/>
              <a:t>Results in internalized change</a:t>
            </a:r>
          </a:p>
        </p:txBody>
      </p:sp>
    </p:spTree>
    <p:extLst>
      <p:ext uri="{BB962C8B-B14F-4D97-AF65-F5344CB8AC3E}">
        <p14:creationId xmlns:p14="http://schemas.microsoft.com/office/powerpoint/2010/main" val="658591544"/>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9CC4E-820A-AE5D-28E2-E64C78768DBF}"/>
              </a:ext>
            </a:extLst>
          </p:cNvPr>
          <p:cNvSpPr>
            <a:spLocks noGrp="1"/>
          </p:cNvSpPr>
          <p:nvPr>
            <p:ph type="title"/>
          </p:nvPr>
        </p:nvSpPr>
        <p:spPr/>
        <p:txBody>
          <a:bodyPr>
            <a:normAutofit/>
          </a:bodyPr>
          <a:lstStyle/>
          <a:p>
            <a:pPr algn="ctr"/>
            <a:r>
              <a:rPr lang="en-US" sz="3600" b="1" dirty="0"/>
              <a:t>Behavior Change Approach 3</a:t>
            </a:r>
          </a:p>
        </p:txBody>
      </p:sp>
      <p:sp>
        <p:nvSpPr>
          <p:cNvPr id="3" name="Content Placeholder 2">
            <a:extLst>
              <a:ext uri="{FF2B5EF4-FFF2-40B4-BE49-F238E27FC236}">
                <a16:creationId xmlns:a16="http://schemas.microsoft.com/office/drawing/2014/main" id="{71BE92F1-14A3-43E4-9212-0652D80C513A}"/>
              </a:ext>
            </a:extLst>
          </p:cNvPr>
          <p:cNvSpPr>
            <a:spLocks noGrp="1"/>
          </p:cNvSpPr>
          <p:nvPr>
            <p:ph idx="1"/>
          </p:nvPr>
        </p:nvSpPr>
        <p:spPr/>
        <p:txBody>
          <a:bodyPr>
            <a:normAutofit/>
          </a:bodyPr>
          <a:lstStyle/>
          <a:p>
            <a:pPr marL="0" indent="0">
              <a:buNone/>
            </a:pPr>
            <a:r>
              <a:rPr lang="en-US" b="1" dirty="0"/>
              <a:t>Sustaining Behavior = Recovery</a:t>
            </a:r>
          </a:p>
          <a:p>
            <a:pPr marL="0" indent="0">
              <a:buNone/>
            </a:pPr>
            <a:r>
              <a:rPr lang="en-US" dirty="0"/>
              <a:t>Focus is on establishing prosocial goals </a:t>
            </a:r>
          </a:p>
          <a:p>
            <a:pPr marL="0" indent="0">
              <a:buNone/>
            </a:pPr>
            <a:r>
              <a:rPr lang="en-US" dirty="0"/>
              <a:t>Illuminates a picture of life/lifetime in recovery</a:t>
            </a:r>
          </a:p>
          <a:p>
            <a:pPr marL="0" indent="0">
              <a:buNone/>
            </a:pPr>
            <a:r>
              <a:rPr lang="en-US" dirty="0"/>
              <a:t>Identifies individual recovery capital</a:t>
            </a:r>
          </a:p>
          <a:p>
            <a:pPr marL="0" indent="0">
              <a:buNone/>
            </a:pPr>
            <a:r>
              <a:rPr lang="en-US" dirty="0"/>
              <a:t>Builds additional recovery capital</a:t>
            </a:r>
          </a:p>
          <a:p>
            <a:pPr marL="0" indent="0">
              <a:buNone/>
            </a:pPr>
            <a:r>
              <a:rPr lang="en-US" dirty="0"/>
              <a:t>Validates </a:t>
            </a:r>
            <a:r>
              <a:rPr lang="en-US" i="1" dirty="0"/>
              <a:t>evolving</a:t>
            </a:r>
            <a:r>
              <a:rPr lang="en-US" dirty="0"/>
              <a:t> recovery pathway(s)</a:t>
            </a:r>
          </a:p>
          <a:p>
            <a:pPr marL="0" indent="0">
              <a:buNone/>
            </a:pPr>
            <a:r>
              <a:rPr lang="en-US" dirty="0"/>
              <a:t>Engages in opportunities for “giving back”</a:t>
            </a:r>
          </a:p>
        </p:txBody>
      </p:sp>
    </p:spTree>
    <p:extLst>
      <p:ext uri="{BB962C8B-B14F-4D97-AF65-F5344CB8AC3E}">
        <p14:creationId xmlns:p14="http://schemas.microsoft.com/office/powerpoint/2010/main" val="1987021871"/>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97AB42-D9A9-9FC7-0921-6B17139B3197}"/>
              </a:ext>
            </a:extLst>
          </p:cNvPr>
          <p:cNvSpPr>
            <a:spLocks noGrp="1"/>
          </p:cNvSpPr>
          <p:nvPr>
            <p:ph type="title"/>
          </p:nvPr>
        </p:nvSpPr>
        <p:spPr>
          <a:xfrm>
            <a:off x="762000" y="1371600"/>
            <a:ext cx="8077200" cy="3657600"/>
          </a:xfrm>
        </p:spPr>
        <p:txBody>
          <a:bodyPr>
            <a:normAutofit/>
          </a:bodyPr>
          <a:lstStyle/>
          <a:p>
            <a:r>
              <a:rPr lang="en-US" sz="4000" b="1" dirty="0"/>
              <a:t>The ultimate behavior change goal is long-term change = Recovery</a:t>
            </a:r>
          </a:p>
        </p:txBody>
      </p:sp>
    </p:spTree>
    <p:extLst>
      <p:ext uri="{BB962C8B-B14F-4D97-AF65-F5344CB8AC3E}">
        <p14:creationId xmlns:p14="http://schemas.microsoft.com/office/powerpoint/2010/main" val="4154812033"/>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4B53C-B785-0913-3809-44A7FEE616B9}"/>
              </a:ext>
            </a:extLst>
          </p:cNvPr>
          <p:cNvSpPr>
            <a:spLocks noGrp="1"/>
          </p:cNvSpPr>
          <p:nvPr>
            <p:ph type="title"/>
          </p:nvPr>
        </p:nvSpPr>
        <p:spPr>
          <a:xfrm>
            <a:off x="762000" y="0"/>
            <a:ext cx="8077200" cy="1524000"/>
          </a:xfrm>
        </p:spPr>
        <p:txBody>
          <a:bodyPr>
            <a:normAutofit/>
          </a:bodyPr>
          <a:lstStyle/>
          <a:p>
            <a:pPr algn="ctr"/>
            <a:r>
              <a:rPr lang="en-US" sz="4000" b="1" dirty="0"/>
              <a:t>Recovery Defined</a:t>
            </a:r>
          </a:p>
        </p:txBody>
      </p:sp>
      <p:sp>
        <p:nvSpPr>
          <p:cNvPr id="3" name="Content Placeholder 2">
            <a:extLst>
              <a:ext uri="{FF2B5EF4-FFF2-40B4-BE49-F238E27FC236}">
                <a16:creationId xmlns:a16="http://schemas.microsoft.com/office/drawing/2014/main" id="{009BC2D1-EB72-B97A-9113-4CA56F94BA5B}"/>
              </a:ext>
            </a:extLst>
          </p:cNvPr>
          <p:cNvSpPr>
            <a:spLocks noGrp="1"/>
          </p:cNvSpPr>
          <p:nvPr>
            <p:ph idx="1"/>
          </p:nvPr>
        </p:nvSpPr>
        <p:spPr>
          <a:xfrm>
            <a:off x="762000" y="1905000"/>
            <a:ext cx="8077200" cy="4800600"/>
          </a:xfrm>
        </p:spPr>
        <p:txBody>
          <a:bodyPr>
            <a:normAutofit/>
          </a:bodyPr>
          <a:lstStyle/>
          <a:p>
            <a:pPr marL="0" indent="0" algn="ctr">
              <a:buNone/>
            </a:pPr>
            <a:r>
              <a:rPr lang="en-US" b="1" dirty="0"/>
              <a:t>A process of change through which individuals improve their health and wellness, live a self-directed [prosocial] life, and strive to reach their full potential.</a:t>
            </a:r>
          </a:p>
          <a:p>
            <a:pPr marL="0" indent="0" algn="ctr">
              <a:buNone/>
            </a:pPr>
            <a:endParaRPr lang="en-US" b="1" dirty="0"/>
          </a:p>
          <a:p>
            <a:pPr marL="0" indent="0" algn="ctr">
              <a:buNone/>
            </a:pPr>
            <a:endParaRPr lang="en-US" b="1" dirty="0"/>
          </a:p>
          <a:p>
            <a:pPr marL="0" indent="0" algn="ctr">
              <a:buNone/>
            </a:pPr>
            <a:endParaRPr lang="en-US" b="1" dirty="0"/>
          </a:p>
          <a:p>
            <a:pPr marL="0" indent="0">
              <a:buNone/>
            </a:pPr>
            <a:r>
              <a:rPr lang="en-US" sz="2000" i="1" dirty="0"/>
              <a:t>		Substance Abuse &amp; Mental Health Services Administration </a:t>
            </a:r>
          </a:p>
          <a:p>
            <a:pPr marL="0" indent="0">
              <a:buNone/>
            </a:pPr>
            <a:r>
              <a:rPr lang="en-US" sz="2000" i="1" dirty="0"/>
              <a:t>			U.S. Department of Health and Human Services </a:t>
            </a:r>
            <a:endParaRPr lang="en-US" sz="2000" b="1" i="1" dirty="0"/>
          </a:p>
        </p:txBody>
      </p:sp>
    </p:spTree>
    <p:extLst>
      <p:ext uri="{BB962C8B-B14F-4D97-AF65-F5344CB8AC3E}">
        <p14:creationId xmlns:p14="http://schemas.microsoft.com/office/powerpoint/2010/main" val="3760083041"/>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2133</Words>
  <Application>Microsoft Office PowerPoint</Application>
  <PresentationFormat>On-screen Show (4:3)</PresentationFormat>
  <Paragraphs>288</Paragraphs>
  <Slides>37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Georgia</vt:lpstr>
      <vt:lpstr>Roboto</vt:lpstr>
      <vt:lpstr>Training</vt:lpstr>
      <vt:lpstr> Creating the Roadmap to  Lasting Recovery Day One to Commencement</vt:lpstr>
      <vt:lpstr>Treatment Court: The Goal is Recovery Lasting Recovery</vt:lpstr>
      <vt:lpstr>Fundamentally, treatment courts are about behavior change</vt:lpstr>
      <vt:lpstr>Behavior Change includes  Multiple Approaches</vt:lpstr>
      <vt:lpstr>Behavior Change Approach 1</vt:lpstr>
      <vt:lpstr>Behavior Change Approach 2</vt:lpstr>
      <vt:lpstr>Behavior Change Approach 3</vt:lpstr>
      <vt:lpstr>The ultimate behavior change goal is long-term change = Recovery</vt:lpstr>
      <vt:lpstr>Recovery Defined</vt:lpstr>
      <vt:lpstr>Dimensions of Recovery</vt:lpstr>
      <vt:lpstr>Recovery Principles</vt:lpstr>
      <vt:lpstr>Focus on Recovery: a Game Changer! What can we do?</vt:lpstr>
      <vt:lpstr>Treatment Court is a Progressive, Time-limited Process</vt:lpstr>
      <vt:lpstr>A few words about motivation</vt:lpstr>
      <vt:lpstr>Phases provide a clear pathway to completion of court requirements, achieving expectations, reaching milestones along the way,  and making clear progress toward recovery - a Roadmap</vt:lpstr>
      <vt:lpstr>PowerPoint Presentation</vt:lpstr>
      <vt:lpstr>Recovery Focus – Phase by Phase</vt:lpstr>
      <vt:lpstr>Recovery Focus – Phase by Phase</vt:lpstr>
      <vt:lpstr>Recovery Focus – Phase by Phase</vt:lpstr>
      <vt:lpstr>Recovery Focus – Phase by Phase</vt:lpstr>
      <vt:lpstr>Recovery Focus – Phase by Phase</vt:lpstr>
      <vt:lpstr>Three critical phases are often  short-changed</vt:lpstr>
      <vt:lpstr>A few reminders about trauma</vt:lpstr>
      <vt:lpstr>Key principles of trauma-responsive practices</vt:lpstr>
      <vt:lpstr>Procedural Justice</vt:lpstr>
      <vt:lpstr>Key Principles of Procedural Justice</vt:lpstr>
      <vt:lpstr>Transition may be our weakest link</vt:lpstr>
      <vt:lpstr>Let’s talk about this concept of Recovery Capital</vt:lpstr>
      <vt:lpstr>Recovery Capital = Resilience</vt:lpstr>
      <vt:lpstr>PowerPoint Presentation</vt:lpstr>
      <vt:lpstr>How can Peer Support Help Build Recovery Capital</vt:lpstr>
      <vt:lpstr>Helping Clients Build Recovery Capital</vt:lpstr>
      <vt:lpstr>Do we really give our particpants tools?  Demonstrate them? Give opportunities to practice? Process how they are using their tools?</vt:lpstr>
      <vt:lpstr>Consider these Recovery Resources</vt:lpstr>
      <vt:lpstr>Additional Recovery Resources</vt:lpstr>
      <vt:lpstr>Recovery is a journey  not a destination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2017-07-10T02:26:59Z</dcterms:created>
  <dcterms:modified xsi:type="dcterms:W3CDTF">2024-04-12T03:05:23Z</dcterms:modified>
</cp:coreProperties>
</file>