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77" r:id="rId8"/>
    <p:sldId id="262" r:id="rId9"/>
    <p:sldId id="278" r:id="rId10"/>
    <p:sldId id="263" r:id="rId11"/>
    <p:sldId id="264" r:id="rId12"/>
    <p:sldId id="267" r:id="rId13"/>
    <p:sldId id="266" r:id="rId14"/>
    <p:sldId id="265" r:id="rId15"/>
    <p:sldId id="268" r:id="rId16"/>
    <p:sldId id="269" r:id="rId17"/>
    <p:sldId id="270" r:id="rId18"/>
    <p:sldId id="279" r:id="rId19"/>
    <p:sldId id="271" r:id="rId20"/>
    <p:sldId id="280" r:id="rId21"/>
    <p:sldId id="272" r:id="rId22"/>
    <p:sldId id="273" r:id="rId23"/>
    <p:sldId id="281" r:id="rId24"/>
    <p:sldId id="274" r:id="rId25"/>
    <p:sldId id="282" r:id="rId26"/>
    <p:sldId id="275" r:id="rId27"/>
    <p:sldId id="276"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CDB858-EA41-4320-B15C-5B9044D80DD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A9CE8FD-C761-401E-B0FF-70683165371A}">
      <dgm:prSet phldrT="[Text]"/>
      <dgm:spPr/>
      <dgm:t>
        <a:bodyPr/>
        <a:lstStyle/>
        <a:p>
          <a:r>
            <a:rPr lang="en-US" dirty="0" smtClean="0"/>
            <a:t>Determining Eligibility</a:t>
          </a:r>
          <a:endParaRPr lang="en-US" dirty="0"/>
        </a:p>
      </dgm:t>
    </dgm:pt>
    <dgm:pt modelId="{8980C062-8E1D-4D85-A6F5-EC4AD868E15C}" type="parTrans" cxnId="{87B54D07-1542-43B4-A68E-38812F8EE98A}">
      <dgm:prSet/>
      <dgm:spPr/>
      <dgm:t>
        <a:bodyPr/>
        <a:lstStyle/>
        <a:p>
          <a:endParaRPr lang="en-US"/>
        </a:p>
      </dgm:t>
    </dgm:pt>
    <dgm:pt modelId="{BC9CC27E-2F70-4B32-8479-7C0B3F86A6E5}" type="sibTrans" cxnId="{87B54D07-1542-43B4-A68E-38812F8EE98A}">
      <dgm:prSet/>
      <dgm:spPr/>
      <dgm:t>
        <a:bodyPr/>
        <a:lstStyle/>
        <a:p>
          <a:endParaRPr lang="en-US"/>
        </a:p>
      </dgm:t>
    </dgm:pt>
    <dgm:pt modelId="{56C81C79-51BF-44D1-AE41-546F42F79295}">
      <dgm:prSet phldrT="[Text]"/>
      <dgm:spPr/>
      <dgm:t>
        <a:bodyPr/>
        <a:lstStyle/>
        <a:p>
          <a:r>
            <a:rPr lang="en-US" dirty="0" smtClean="0"/>
            <a:t>How to Avoid Termination</a:t>
          </a:r>
          <a:endParaRPr lang="en-US" dirty="0"/>
        </a:p>
      </dgm:t>
    </dgm:pt>
    <dgm:pt modelId="{9D72EEE7-7A76-4A6D-9378-6B815BC98111}" type="parTrans" cxnId="{DF9EB1BD-31B8-46A5-95E5-67B123AD271A}">
      <dgm:prSet/>
      <dgm:spPr/>
      <dgm:t>
        <a:bodyPr/>
        <a:lstStyle/>
        <a:p>
          <a:endParaRPr lang="en-US"/>
        </a:p>
      </dgm:t>
    </dgm:pt>
    <dgm:pt modelId="{F8000706-9C3C-4CAE-99B7-0F1992485F36}" type="sibTrans" cxnId="{DF9EB1BD-31B8-46A5-95E5-67B123AD271A}">
      <dgm:prSet/>
      <dgm:spPr/>
      <dgm:t>
        <a:bodyPr/>
        <a:lstStyle/>
        <a:p>
          <a:endParaRPr lang="en-US"/>
        </a:p>
      </dgm:t>
    </dgm:pt>
    <dgm:pt modelId="{54EDE799-DF08-41BF-966F-0A6D3AD2BD51}">
      <dgm:prSet phldrT="[Text]"/>
      <dgm:spPr/>
      <dgm:t>
        <a:bodyPr/>
        <a:lstStyle/>
        <a:p>
          <a:r>
            <a:rPr lang="en-US" dirty="0" smtClean="0"/>
            <a:t>Termination Due Process</a:t>
          </a:r>
          <a:endParaRPr lang="en-US" dirty="0"/>
        </a:p>
      </dgm:t>
    </dgm:pt>
    <dgm:pt modelId="{C2C76409-085D-486B-9124-FE2F8EC747D3}" type="parTrans" cxnId="{482A3E5F-FED1-491F-981D-34CFD0FB5410}">
      <dgm:prSet/>
      <dgm:spPr/>
      <dgm:t>
        <a:bodyPr/>
        <a:lstStyle/>
        <a:p>
          <a:endParaRPr lang="en-US"/>
        </a:p>
      </dgm:t>
    </dgm:pt>
    <dgm:pt modelId="{0F7BF815-02DE-452B-AE51-C4DED960AAFD}" type="sibTrans" cxnId="{482A3E5F-FED1-491F-981D-34CFD0FB5410}">
      <dgm:prSet/>
      <dgm:spPr/>
      <dgm:t>
        <a:bodyPr/>
        <a:lstStyle/>
        <a:p>
          <a:endParaRPr lang="en-US"/>
        </a:p>
      </dgm:t>
    </dgm:pt>
    <dgm:pt modelId="{47F40136-D3D8-4C91-8694-8536D7455968}">
      <dgm:prSet phldrT="[Text]"/>
      <dgm:spPr/>
      <dgm:t>
        <a:bodyPr/>
        <a:lstStyle/>
        <a:p>
          <a:r>
            <a:rPr lang="en-US" dirty="0" smtClean="0"/>
            <a:t>Sentencing After Termination</a:t>
          </a:r>
          <a:endParaRPr lang="en-US" dirty="0"/>
        </a:p>
      </dgm:t>
    </dgm:pt>
    <dgm:pt modelId="{55A76372-5475-4269-8FE1-C6DD001FC592}" type="parTrans" cxnId="{F1C674B6-C30E-45AC-B5EC-54BC918ECAE6}">
      <dgm:prSet/>
      <dgm:spPr/>
      <dgm:t>
        <a:bodyPr/>
        <a:lstStyle/>
        <a:p>
          <a:endParaRPr lang="en-US"/>
        </a:p>
      </dgm:t>
    </dgm:pt>
    <dgm:pt modelId="{3D80D01A-331C-45D0-A86B-02AC0267CA90}" type="sibTrans" cxnId="{F1C674B6-C30E-45AC-B5EC-54BC918ECAE6}">
      <dgm:prSet/>
      <dgm:spPr/>
      <dgm:t>
        <a:bodyPr/>
        <a:lstStyle/>
        <a:p>
          <a:endParaRPr lang="en-US"/>
        </a:p>
      </dgm:t>
    </dgm:pt>
    <dgm:pt modelId="{02D5F581-6937-4A73-80C3-2010DBEA938F}" type="pres">
      <dgm:prSet presAssocID="{AECDB858-EA41-4320-B15C-5B9044D80DDC}" presName="diagram" presStyleCnt="0">
        <dgm:presLayoutVars>
          <dgm:dir/>
          <dgm:resizeHandles val="exact"/>
        </dgm:presLayoutVars>
      </dgm:prSet>
      <dgm:spPr/>
      <dgm:t>
        <a:bodyPr/>
        <a:lstStyle/>
        <a:p>
          <a:endParaRPr lang="en-US"/>
        </a:p>
      </dgm:t>
    </dgm:pt>
    <dgm:pt modelId="{A39E23CF-0522-4119-B59C-65682F638879}" type="pres">
      <dgm:prSet presAssocID="{4A9CE8FD-C761-401E-B0FF-70683165371A}" presName="node" presStyleLbl="node1" presStyleIdx="0" presStyleCnt="4">
        <dgm:presLayoutVars>
          <dgm:bulletEnabled val="1"/>
        </dgm:presLayoutVars>
      </dgm:prSet>
      <dgm:spPr/>
      <dgm:t>
        <a:bodyPr/>
        <a:lstStyle/>
        <a:p>
          <a:endParaRPr lang="en-US"/>
        </a:p>
      </dgm:t>
    </dgm:pt>
    <dgm:pt modelId="{1A6901B7-AAAB-4DEC-AB5D-10EB294AA537}" type="pres">
      <dgm:prSet presAssocID="{BC9CC27E-2F70-4B32-8479-7C0B3F86A6E5}" presName="sibTrans" presStyleCnt="0"/>
      <dgm:spPr/>
    </dgm:pt>
    <dgm:pt modelId="{FD6B827B-36A5-4C92-A033-2FCA13521550}" type="pres">
      <dgm:prSet presAssocID="{56C81C79-51BF-44D1-AE41-546F42F79295}" presName="node" presStyleLbl="node1" presStyleIdx="1" presStyleCnt="4">
        <dgm:presLayoutVars>
          <dgm:bulletEnabled val="1"/>
        </dgm:presLayoutVars>
      </dgm:prSet>
      <dgm:spPr/>
      <dgm:t>
        <a:bodyPr/>
        <a:lstStyle/>
        <a:p>
          <a:endParaRPr lang="en-US"/>
        </a:p>
      </dgm:t>
    </dgm:pt>
    <dgm:pt modelId="{FA7051C1-D860-4BF9-A64A-6A0CA99A9B1A}" type="pres">
      <dgm:prSet presAssocID="{F8000706-9C3C-4CAE-99B7-0F1992485F36}" presName="sibTrans" presStyleCnt="0"/>
      <dgm:spPr/>
    </dgm:pt>
    <dgm:pt modelId="{0307FA87-D713-49F9-B737-7AB01B6982CF}" type="pres">
      <dgm:prSet presAssocID="{54EDE799-DF08-41BF-966F-0A6D3AD2BD51}" presName="node" presStyleLbl="node1" presStyleIdx="2" presStyleCnt="4">
        <dgm:presLayoutVars>
          <dgm:bulletEnabled val="1"/>
        </dgm:presLayoutVars>
      </dgm:prSet>
      <dgm:spPr/>
      <dgm:t>
        <a:bodyPr/>
        <a:lstStyle/>
        <a:p>
          <a:endParaRPr lang="en-US"/>
        </a:p>
      </dgm:t>
    </dgm:pt>
    <dgm:pt modelId="{932F102B-08C3-41B5-BAB7-90104D742CD3}" type="pres">
      <dgm:prSet presAssocID="{0F7BF815-02DE-452B-AE51-C4DED960AAFD}" presName="sibTrans" presStyleCnt="0"/>
      <dgm:spPr/>
    </dgm:pt>
    <dgm:pt modelId="{D721551A-CD69-41B5-A130-6F37A572A50B}" type="pres">
      <dgm:prSet presAssocID="{47F40136-D3D8-4C91-8694-8536D7455968}" presName="node" presStyleLbl="node1" presStyleIdx="3" presStyleCnt="4">
        <dgm:presLayoutVars>
          <dgm:bulletEnabled val="1"/>
        </dgm:presLayoutVars>
      </dgm:prSet>
      <dgm:spPr/>
      <dgm:t>
        <a:bodyPr/>
        <a:lstStyle/>
        <a:p>
          <a:endParaRPr lang="en-US"/>
        </a:p>
      </dgm:t>
    </dgm:pt>
  </dgm:ptLst>
  <dgm:cxnLst>
    <dgm:cxn modelId="{DF9EB1BD-31B8-46A5-95E5-67B123AD271A}" srcId="{AECDB858-EA41-4320-B15C-5B9044D80DDC}" destId="{56C81C79-51BF-44D1-AE41-546F42F79295}" srcOrd="1" destOrd="0" parTransId="{9D72EEE7-7A76-4A6D-9378-6B815BC98111}" sibTransId="{F8000706-9C3C-4CAE-99B7-0F1992485F36}"/>
    <dgm:cxn modelId="{87B54D07-1542-43B4-A68E-38812F8EE98A}" srcId="{AECDB858-EA41-4320-B15C-5B9044D80DDC}" destId="{4A9CE8FD-C761-401E-B0FF-70683165371A}" srcOrd="0" destOrd="0" parTransId="{8980C062-8E1D-4D85-A6F5-EC4AD868E15C}" sibTransId="{BC9CC27E-2F70-4B32-8479-7C0B3F86A6E5}"/>
    <dgm:cxn modelId="{F1C674B6-C30E-45AC-B5EC-54BC918ECAE6}" srcId="{AECDB858-EA41-4320-B15C-5B9044D80DDC}" destId="{47F40136-D3D8-4C91-8694-8536D7455968}" srcOrd="3" destOrd="0" parTransId="{55A76372-5475-4269-8FE1-C6DD001FC592}" sibTransId="{3D80D01A-331C-45D0-A86B-02AC0267CA90}"/>
    <dgm:cxn modelId="{EF38C6BC-7076-407B-A078-031F8B77ED72}" type="presOf" srcId="{4A9CE8FD-C761-401E-B0FF-70683165371A}" destId="{A39E23CF-0522-4119-B59C-65682F638879}" srcOrd="0" destOrd="0" presId="urn:microsoft.com/office/officeart/2005/8/layout/default"/>
    <dgm:cxn modelId="{F867B4FB-3379-41A0-89CD-88C79FB54129}" type="presOf" srcId="{47F40136-D3D8-4C91-8694-8536D7455968}" destId="{D721551A-CD69-41B5-A130-6F37A572A50B}" srcOrd="0" destOrd="0" presId="urn:microsoft.com/office/officeart/2005/8/layout/default"/>
    <dgm:cxn modelId="{482A3E5F-FED1-491F-981D-34CFD0FB5410}" srcId="{AECDB858-EA41-4320-B15C-5B9044D80DDC}" destId="{54EDE799-DF08-41BF-966F-0A6D3AD2BD51}" srcOrd="2" destOrd="0" parTransId="{C2C76409-085D-486B-9124-FE2F8EC747D3}" sibTransId="{0F7BF815-02DE-452B-AE51-C4DED960AAFD}"/>
    <dgm:cxn modelId="{2B954113-145E-4FA2-AAEF-4C1BA7B97261}" type="presOf" srcId="{AECDB858-EA41-4320-B15C-5B9044D80DDC}" destId="{02D5F581-6937-4A73-80C3-2010DBEA938F}" srcOrd="0" destOrd="0" presId="urn:microsoft.com/office/officeart/2005/8/layout/default"/>
    <dgm:cxn modelId="{22B4C65A-3AF0-455D-97F5-64C3556C6BE5}" type="presOf" srcId="{54EDE799-DF08-41BF-966F-0A6D3AD2BD51}" destId="{0307FA87-D713-49F9-B737-7AB01B6982CF}" srcOrd="0" destOrd="0" presId="urn:microsoft.com/office/officeart/2005/8/layout/default"/>
    <dgm:cxn modelId="{4B889B49-FE0D-4095-B413-E3AE21F2EE68}" type="presOf" srcId="{56C81C79-51BF-44D1-AE41-546F42F79295}" destId="{FD6B827B-36A5-4C92-A033-2FCA13521550}" srcOrd="0" destOrd="0" presId="urn:microsoft.com/office/officeart/2005/8/layout/default"/>
    <dgm:cxn modelId="{C4CAD75D-C763-464B-BA21-255AE4EFDED3}" type="presParOf" srcId="{02D5F581-6937-4A73-80C3-2010DBEA938F}" destId="{A39E23CF-0522-4119-B59C-65682F638879}" srcOrd="0" destOrd="0" presId="urn:microsoft.com/office/officeart/2005/8/layout/default"/>
    <dgm:cxn modelId="{CAD140E0-B25E-4A13-B081-2F48500612B7}" type="presParOf" srcId="{02D5F581-6937-4A73-80C3-2010DBEA938F}" destId="{1A6901B7-AAAB-4DEC-AB5D-10EB294AA537}" srcOrd="1" destOrd="0" presId="urn:microsoft.com/office/officeart/2005/8/layout/default"/>
    <dgm:cxn modelId="{75A892A4-AF1C-4B01-9414-01A826B82754}" type="presParOf" srcId="{02D5F581-6937-4A73-80C3-2010DBEA938F}" destId="{FD6B827B-36A5-4C92-A033-2FCA13521550}" srcOrd="2" destOrd="0" presId="urn:microsoft.com/office/officeart/2005/8/layout/default"/>
    <dgm:cxn modelId="{2223C142-FCD8-473B-9947-1E4E68131A4F}" type="presParOf" srcId="{02D5F581-6937-4A73-80C3-2010DBEA938F}" destId="{FA7051C1-D860-4BF9-A64A-6A0CA99A9B1A}" srcOrd="3" destOrd="0" presId="urn:microsoft.com/office/officeart/2005/8/layout/default"/>
    <dgm:cxn modelId="{5A58D5A4-F5C7-4E18-B69F-954D33BF87C2}" type="presParOf" srcId="{02D5F581-6937-4A73-80C3-2010DBEA938F}" destId="{0307FA87-D713-49F9-B737-7AB01B6982CF}" srcOrd="4" destOrd="0" presId="urn:microsoft.com/office/officeart/2005/8/layout/default"/>
    <dgm:cxn modelId="{4128F7E3-3791-4529-97CC-909DA63801C9}" type="presParOf" srcId="{02D5F581-6937-4A73-80C3-2010DBEA938F}" destId="{932F102B-08C3-41B5-BAB7-90104D742CD3}" srcOrd="5" destOrd="0" presId="urn:microsoft.com/office/officeart/2005/8/layout/default"/>
    <dgm:cxn modelId="{8E0C86E3-D887-4660-96BE-EA5142A0C2CB}" type="presParOf" srcId="{02D5F581-6937-4A73-80C3-2010DBEA938F}" destId="{D721551A-CD69-41B5-A130-6F37A572A50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E23CF-0522-4119-B59C-65682F638879}">
      <dsp:nvSpPr>
        <dsp:cNvPr id="0" name=""/>
        <dsp:cNvSpPr/>
      </dsp:nvSpPr>
      <dsp:spPr>
        <a:xfrm>
          <a:off x="1340409" y="703"/>
          <a:ext cx="3601099" cy="2160659"/>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Determining Eligibility</a:t>
          </a:r>
          <a:endParaRPr lang="en-US" sz="4300" kern="1200" dirty="0"/>
        </a:p>
      </dsp:txBody>
      <dsp:txXfrm>
        <a:off x="1340409" y="703"/>
        <a:ext cx="3601099" cy="2160659"/>
      </dsp:txXfrm>
    </dsp:sp>
    <dsp:sp modelId="{FD6B827B-36A5-4C92-A033-2FCA13521550}">
      <dsp:nvSpPr>
        <dsp:cNvPr id="0" name=""/>
        <dsp:cNvSpPr/>
      </dsp:nvSpPr>
      <dsp:spPr>
        <a:xfrm>
          <a:off x="5301618" y="703"/>
          <a:ext cx="3601099" cy="2160659"/>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How to Avoid Termination</a:t>
          </a:r>
          <a:endParaRPr lang="en-US" sz="4300" kern="1200" dirty="0"/>
        </a:p>
      </dsp:txBody>
      <dsp:txXfrm>
        <a:off x="5301618" y="703"/>
        <a:ext cx="3601099" cy="2160659"/>
      </dsp:txXfrm>
    </dsp:sp>
    <dsp:sp modelId="{0307FA87-D713-49F9-B737-7AB01B6982CF}">
      <dsp:nvSpPr>
        <dsp:cNvPr id="0" name=""/>
        <dsp:cNvSpPr/>
      </dsp:nvSpPr>
      <dsp:spPr>
        <a:xfrm>
          <a:off x="1340409" y="2521472"/>
          <a:ext cx="3601099" cy="2160659"/>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Termination Due Process</a:t>
          </a:r>
          <a:endParaRPr lang="en-US" sz="4300" kern="1200" dirty="0"/>
        </a:p>
      </dsp:txBody>
      <dsp:txXfrm>
        <a:off x="1340409" y="2521472"/>
        <a:ext cx="3601099" cy="2160659"/>
      </dsp:txXfrm>
    </dsp:sp>
    <dsp:sp modelId="{D721551A-CD69-41B5-A130-6F37A572A50B}">
      <dsp:nvSpPr>
        <dsp:cNvPr id="0" name=""/>
        <dsp:cNvSpPr/>
      </dsp:nvSpPr>
      <dsp:spPr>
        <a:xfrm>
          <a:off x="5301618" y="2521472"/>
          <a:ext cx="3601099" cy="2160659"/>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Sentencing After Termination</a:t>
          </a:r>
          <a:endParaRPr lang="en-US" sz="4300" kern="1200" dirty="0"/>
        </a:p>
      </dsp:txBody>
      <dsp:txXfrm>
        <a:off x="5301618" y="2521472"/>
        <a:ext cx="3601099" cy="21606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D5750E-AEBC-4667-A828-1C5DB4364BEE}"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228BDF-E4DC-4161-A501-A7E47ACD1249}" type="slidenum">
              <a:rPr lang="en-US" smtClean="0"/>
              <a:t>‹#›</a:t>
            </a:fld>
            <a:endParaRPr lang="en-US"/>
          </a:p>
        </p:txBody>
      </p:sp>
    </p:spTree>
    <p:extLst>
      <p:ext uri="{BB962C8B-B14F-4D97-AF65-F5344CB8AC3E}">
        <p14:creationId xmlns:p14="http://schemas.microsoft.com/office/powerpoint/2010/main" val="1423751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9A3EF6-6C1C-45AE-8F0E-A8F38080E955}"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40B987-776F-49BC-858C-1C59EAE56982}"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176B7C-E02B-4511-A326-37C2E944270A}"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F11CE3E-0A6C-49F5-90BB-81B5C4D93362}"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48A967D-2900-47C4-BD0D-51362B417956}"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3C946E9-741B-42AD-94C9-A870C4C4714B}"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D2F4B6-FBFE-43EE-9F35-4B21E28C9144}"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213975-7A15-48DE-9A22-0998F5190770}"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91BC6F-AB38-452C-AC7F-AA9A986065B5}"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D4FDF2-E3C7-4C9D-80B9-9A9EA863F29A}" type="datetime1">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D2D2F2-B621-402D-8959-6CE51EBD75E4}"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83DFC2-0F75-42E0-B49D-FFDEDF8858F2}" type="datetime1">
              <a:rPr lang="en-US" smtClean="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FB170C-0736-4BCD-B14C-17F6ACC9F914}" type="datetime1">
              <a:rPr lang="en-US" smtClean="0"/>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84E92-3CC0-4DBA-BB3F-7A892969A438}" type="datetime1">
              <a:rPr lang="en-US" smtClean="0"/>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063FF88-304C-4805-8EC3-40E090C2E0FA}"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983A77A-6A70-413F-8F4E-62DF935A5784}" type="datetime1">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5DCF9D-7927-4D62-996B-13BF9BF774A8}" type="datetime1">
              <a:rPr lang="en-US" smtClean="0"/>
              <a:t>4/23/2024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wicourts.gov/courts/programs/problemsolving/index.htm" TargetMode="External"/><Relationship Id="rId2" Type="http://schemas.openxmlformats.org/officeDocument/2006/relationships/hyperlink" Target="https://allrise.org/law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hyperlink" Target="mailto:Heather.Kierzek@wicourts.gov" TargetMode="External"/><Relationship Id="rId2" Type="http://schemas.openxmlformats.org/officeDocument/2006/relationships/hyperlink" Target="mailto:Elliott.Levine@wicourts.gov"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Due Process Considerations</a:t>
            </a:r>
            <a:endParaRPr lang="en-US" dirty="0"/>
          </a:p>
        </p:txBody>
      </p:sp>
      <p:sp>
        <p:nvSpPr>
          <p:cNvPr id="3" name="Subtitle 2"/>
          <p:cNvSpPr>
            <a:spLocks noGrp="1"/>
          </p:cNvSpPr>
          <p:nvPr>
            <p:ph type="subTitle" idx="1"/>
          </p:nvPr>
        </p:nvSpPr>
        <p:spPr/>
        <p:txBody>
          <a:bodyPr/>
          <a:lstStyle/>
          <a:p>
            <a:r>
              <a:rPr lang="en-US" dirty="0" smtClean="0"/>
              <a:t>WATCP State Conference</a:t>
            </a:r>
          </a:p>
          <a:p>
            <a:r>
              <a:rPr lang="en-US" dirty="0" smtClean="0"/>
              <a:t>April 24, 2024</a:t>
            </a:r>
            <a:endParaRPr lang="en-US" dirty="0"/>
          </a:p>
        </p:txBody>
      </p:sp>
    </p:spTree>
    <p:extLst>
      <p:ext uri="{BB962C8B-B14F-4D97-AF65-F5344CB8AC3E}">
        <p14:creationId xmlns:p14="http://schemas.microsoft.com/office/powerpoint/2010/main" val="109380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Eligibility</a:t>
            </a:r>
            <a:endParaRPr lang="en-US" sz="4400" dirty="0"/>
          </a:p>
        </p:txBody>
      </p:sp>
      <p:sp>
        <p:nvSpPr>
          <p:cNvPr id="3" name="Content Placeholder 2"/>
          <p:cNvSpPr>
            <a:spLocks noGrp="1"/>
          </p:cNvSpPr>
          <p:nvPr>
            <p:ph idx="1"/>
          </p:nvPr>
        </p:nvSpPr>
        <p:spPr/>
        <p:txBody>
          <a:bodyPr>
            <a:normAutofit/>
          </a:bodyPr>
          <a:lstStyle/>
          <a:p>
            <a:r>
              <a:rPr lang="en-US" sz="2400" dirty="0" smtClean="0"/>
              <a:t>Once eligibility is determined, no wrong door</a:t>
            </a:r>
          </a:p>
          <a:p>
            <a:pPr lvl="1"/>
            <a:r>
              <a:rPr lang="en-US" sz="2200" dirty="0" smtClean="0"/>
              <a:t>Offer program multiple times</a:t>
            </a:r>
          </a:p>
          <a:p>
            <a:pPr lvl="1"/>
            <a:r>
              <a:rPr lang="en-US" sz="2200" dirty="0" smtClean="0"/>
              <a:t>Eligibility doesn’t change based on court process</a:t>
            </a:r>
          </a:p>
          <a:p>
            <a:pPr lvl="2"/>
            <a:r>
              <a:rPr lang="en-US" sz="2000" dirty="0" smtClean="0"/>
              <a:t>Enters plea - eligible</a:t>
            </a:r>
          </a:p>
          <a:p>
            <a:pPr lvl="2"/>
            <a:r>
              <a:rPr lang="en-US" sz="2000" dirty="0" smtClean="0"/>
              <a:t>Found guilty at trial – eligible</a:t>
            </a:r>
          </a:p>
          <a:p>
            <a:pPr lvl="2"/>
            <a:r>
              <a:rPr lang="en-US" sz="2000" dirty="0" smtClean="0"/>
              <a:t>Argued sentencing </a:t>
            </a:r>
            <a:r>
              <a:rPr lang="en-US" sz="2000" smtClean="0"/>
              <a:t>- eligible</a:t>
            </a:r>
            <a:endParaRPr lang="en-US" sz="2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60470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In-program Due Process</a:t>
            </a:r>
            <a:endParaRPr lang="en-US" dirty="0"/>
          </a:p>
        </p:txBody>
      </p:sp>
      <p:sp>
        <p:nvSpPr>
          <p:cNvPr id="3" name="Content Placeholder 2"/>
          <p:cNvSpPr>
            <a:spLocks noGrp="1"/>
          </p:cNvSpPr>
          <p:nvPr>
            <p:ph idx="1"/>
          </p:nvPr>
        </p:nvSpPr>
        <p:spPr>
          <a:xfrm>
            <a:off x="2510542" y="1612373"/>
            <a:ext cx="9214338" cy="4604465"/>
          </a:xfrm>
        </p:spPr>
        <p:txBody>
          <a:bodyPr>
            <a:normAutofit/>
          </a:bodyPr>
          <a:lstStyle/>
          <a:p>
            <a:r>
              <a:rPr lang="en-US" dirty="0" smtClean="0"/>
              <a:t>Determined by program structure</a:t>
            </a:r>
          </a:p>
          <a:p>
            <a:pPr marL="0" indent="0">
              <a:buNone/>
            </a:pPr>
            <a:endParaRPr lang="en-US" dirty="0" smtClean="0"/>
          </a:p>
          <a:p>
            <a:r>
              <a:rPr lang="en-US" dirty="0" smtClean="0"/>
              <a:t>Modifying bond conditions</a:t>
            </a:r>
          </a:p>
          <a:p>
            <a:pPr lvl="1"/>
            <a:r>
              <a:rPr lang="en-US" dirty="0" smtClean="0"/>
              <a:t>Individual represented by counsel</a:t>
            </a:r>
          </a:p>
          <a:p>
            <a:pPr lvl="1"/>
            <a:r>
              <a:rPr lang="en-US" dirty="0" smtClean="0"/>
              <a:t>Individual can request a due process hearing</a:t>
            </a:r>
          </a:p>
          <a:p>
            <a:r>
              <a:rPr lang="en-US" dirty="0" smtClean="0"/>
              <a:t>Post-conviction (lifting stay of imposed incarceration)</a:t>
            </a:r>
          </a:p>
          <a:p>
            <a:pPr lvl="1"/>
            <a:r>
              <a:rPr lang="en-US" dirty="0" smtClean="0"/>
              <a:t>Individual represented by counsel</a:t>
            </a:r>
          </a:p>
          <a:p>
            <a:pPr lvl="1"/>
            <a:r>
              <a:rPr lang="en-US" dirty="0" smtClean="0"/>
              <a:t>Individual can request a due process hearing</a:t>
            </a:r>
          </a:p>
          <a:p>
            <a:r>
              <a:rPr lang="en-US" dirty="0" smtClean="0"/>
              <a:t>Post-conviction (DOC hold or Probation Review Hearings)</a:t>
            </a:r>
          </a:p>
          <a:p>
            <a:pPr lvl="1"/>
            <a:r>
              <a:rPr lang="en-US" dirty="0" smtClean="0"/>
              <a:t>Individual represented by counsel (procedural fairness)</a:t>
            </a:r>
          </a:p>
          <a:p>
            <a:pPr lvl="1"/>
            <a:r>
              <a:rPr lang="en-US" dirty="0" smtClean="0"/>
              <a:t>Individual can request a due process hearing (procedural fairness)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3809" y="1659775"/>
            <a:ext cx="1847850" cy="2466975"/>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945140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 How to Avoid It </a:t>
            </a:r>
            <a:endParaRPr lang="en-US" dirty="0"/>
          </a:p>
        </p:txBody>
      </p:sp>
      <p:sp>
        <p:nvSpPr>
          <p:cNvPr id="3" name="Content Placeholder 2"/>
          <p:cNvSpPr>
            <a:spLocks noGrp="1"/>
          </p:cNvSpPr>
          <p:nvPr>
            <p:ph idx="1"/>
          </p:nvPr>
        </p:nvSpPr>
        <p:spPr/>
        <p:txBody>
          <a:bodyPr/>
          <a:lstStyle/>
          <a:p>
            <a:r>
              <a:rPr lang="en-US" dirty="0" smtClean="0"/>
              <a:t>Behavior change is a long process – be patient!</a:t>
            </a:r>
          </a:p>
          <a:p>
            <a:r>
              <a:rPr lang="en-US" dirty="0" smtClean="0"/>
              <a:t>Incentives will change behavior faster than sanctions</a:t>
            </a:r>
          </a:p>
          <a:p>
            <a:pPr lvl="1"/>
            <a:r>
              <a:rPr lang="en-US" dirty="0" smtClean="0"/>
              <a:t>What behaviors are you incentivizing?</a:t>
            </a:r>
          </a:p>
          <a:p>
            <a:pPr lvl="1"/>
            <a:r>
              <a:rPr lang="en-US" dirty="0" smtClean="0"/>
              <a:t>Are they clear to the participant?</a:t>
            </a:r>
          </a:p>
          <a:p>
            <a:pPr lvl="1"/>
            <a:r>
              <a:rPr lang="en-US" dirty="0" smtClean="0"/>
              <a:t>Are you expecting perfection?</a:t>
            </a:r>
          </a:p>
          <a:p>
            <a:pPr lvl="1"/>
            <a:r>
              <a:rPr lang="en-US" dirty="0" smtClean="0"/>
              <a:t>Are you focused on what they are doing right or what they are doing wrong?</a:t>
            </a:r>
          </a:p>
          <a:p>
            <a:r>
              <a:rPr lang="en-US" dirty="0" smtClean="0"/>
              <a:t>Staffing discussions revolve around proximal, managed and distal goals/behaviors</a:t>
            </a:r>
          </a:p>
          <a:p>
            <a:pPr lvl="1"/>
            <a:r>
              <a:rPr lang="en-US" dirty="0" smtClean="0"/>
              <a:t>Use the correct yardstick – individual is not you or your team</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963915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747708106"/>
              </p:ext>
            </p:extLst>
          </p:nvPr>
        </p:nvGraphicFramePr>
        <p:xfrm>
          <a:off x="2912134" y="172386"/>
          <a:ext cx="8521774" cy="6575422"/>
        </p:xfrm>
        <a:graphic>
          <a:graphicData uri="http://schemas.openxmlformats.org/presentationml/2006/ole">
            <mc:AlternateContent xmlns:mc="http://schemas.openxmlformats.org/markup-compatibility/2006">
              <mc:Choice xmlns:v="urn:schemas-microsoft-com:vml" Requires="v">
                <p:oleObj spid="_x0000_s1044" name="Acrobat Document" r:id="rId3" imgW="7825680" imgH="6038280" progId="AcroExch.Document.DC">
                  <p:embed/>
                </p:oleObj>
              </mc:Choice>
              <mc:Fallback>
                <p:oleObj name="Acrobat Document" r:id="rId3" imgW="7825680" imgH="6038280" progId="AcroExch.Document.DC">
                  <p:embed/>
                  <p:pic>
                    <p:nvPicPr>
                      <p:cNvPr id="0" name=""/>
                      <p:cNvPicPr/>
                      <p:nvPr/>
                    </p:nvPicPr>
                    <p:blipFill>
                      <a:blip r:embed="rId4"/>
                      <a:stretch>
                        <a:fillRect/>
                      </a:stretch>
                    </p:blipFill>
                    <p:spPr>
                      <a:xfrm>
                        <a:off x="2912134" y="172386"/>
                        <a:ext cx="8521774" cy="6575422"/>
                      </a:xfrm>
                      <a:prstGeom prst="rect">
                        <a:avLst/>
                      </a:prstGeom>
                    </p:spPr>
                  </p:pic>
                </p:oleObj>
              </mc:Fallback>
            </mc:AlternateContent>
          </a:graphicData>
        </a:graphic>
      </p:graphicFrame>
      <p:sp>
        <p:nvSpPr>
          <p:cNvPr id="3" name="Slide Number Placeholder 2"/>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962445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 How to Avoid It</a:t>
            </a:r>
            <a:endParaRPr lang="en-US" dirty="0"/>
          </a:p>
        </p:txBody>
      </p:sp>
      <p:sp>
        <p:nvSpPr>
          <p:cNvPr id="3" name="Content Placeholder 2"/>
          <p:cNvSpPr>
            <a:spLocks noGrp="1"/>
          </p:cNvSpPr>
          <p:nvPr>
            <p:ph idx="1"/>
          </p:nvPr>
        </p:nvSpPr>
        <p:spPr>
          <a:xfrm>
            <a:off x="2145867" y="1533237"/>
            <a:ext cx="8915400" cy="3777622"/>
          </a:xfrm>
        </p:spPr>
        <p:txBody>
          <a:bodyPr>
            <a:noAutofit/>
          </a:bodyPr>
          <a:lstStyle/>
          <a:p>
            <a:r>
              <a:rPr lang="en-US" sz="2800" dirty="0" smtClean="0"/>
              <a:t>Have you…</a:t>
            </a:r>
          </a:p>
          <a:p>
            <a:pPr lvl="1"/>
            <a:r>
              <a:rPr lang="en-US" sz="2400" dirty="0" smtClean="0"/>
              <a:t>Completed additional screens, assessments, or re-assessments to determine if you’re missing something?</a:t>
            </a:r>
          </a:p>
          <a:p>
            <a:pPr lvl="2"/>
            <a:r>
              <a:rPr lang="en-US" sz="2000" dirty="0" smtClean="0"/>
              <a:t>SUD, mental health, trauma, MAT, physical health and pain, housing and basic needs, criminal thinking, family therapy, developmental challenges</a:t>
            </a:r>
          </a:p>
          <a:p>
            <a:pPr lvl="1"/>
            <a:r>
              <a:rPr lang="en-US" sz="2400" dirty="0" smtClean="0"/>
              <a:t>Integrated case planning</a:t>
            </a:r>
          </a:p>
          <a:p>
            <a:pPr lvl="1"/>
            <a:r>
              <a:rPr lang="en-US" sz="2400" dirty="0" smtClean="0"/>
              <a:t>Integrated recovery capital</a:t>
            </a:r>
          </a:p>
          <a:p>
            <a:pPr lvl="2"/>
            <a:r>
              <a:rPr lang="en-US" sz="2000" dirty="0" smtClean="0"/>
              <a:t>Personal, community, cultural, and social</a:t>
            </a:r>
          </a:p>
          <a:p>
            <a:pPr lvl="1"/>
            <a:r>
              <a:rPr lang="en-US" sz="2400" dirty="0" smtClean="0"/>
              <a:t>Assessed if the individual has built a relationship with someone on the team (therapeutic alliance) or pro-social peers?</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853193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 How to Avoid It</a:t>
            </a:r>
            <a:endParaRPr lang="en-US" dirty="0"/>
          </a:p>
        </p:txBody>
      </p:sp>
      <p:sp>
        <p:nvSpPr>
          <p:cNvPr id="3" name="Content Placeholder 2"/>
          <p:cNvSpPr>
            <a:spLocks noGrp="1"/>
          </p:cNvSpPr>
          <p:nvPr>
            <p:ph idx="1"/>
          </p:nvPr>
        </p:nvSpPr>
        <p:spPr>
          <a:xfrm>
            <a:off x="1828800" y="1607127"/>
            <a:ext cx="9675812" cy="4304095"/>
          </a:xfrm>
        </p:spPr>
        <p:txBody>
          <a:bodyPr>
            <a:noAutofit/>
          </a:bodyPr>
          <a:lstStyle/>
          <a:p>
            <a:r>
              <a:rPr lang="en-US" sz="2800" dirty="0" smtClean="0"/>
              <a:t>Have you…</a:t>
            </a:r>
          </a:p>
          <a:p>
            <a:pPr lvl="1"/>
            <a:r>
              <a:rPr lang="en-US" sz="2400" dirty="0" smtClean="0"/>
              <a:t>Used all your tools to respond to behavior? </a:t>
            </a:r>
          </a:p>
          <a:p>
            <a:pPr lvl="2"/>
            <a:r>
              <a:rPr lang="en-US" sz="2000" dirty="0" smtClean="0"/>
              <a:t>Incentives</a:t>
            </a:r>
          </a:p>
          <a:p>
            <a:pPr lvl="2"/>
            <a:r>
              <a:rPr lang="en-US" sz="2000" dirty="0" smtClean="0"/>
              <a:t>Service adjustments</a:t>
            </a:r>
          </a:p>
          <a:p>
            <a:pPr lvl="3"/>
            <a:r>
              <a:rPr lang="en-US" sz="1800" dirty="0" smtClean="0"/>
              <a:t>Supervision adjustments</a:t>
            </a:r>
          </a:p>
          <a:p>
            <a:pPr lvl="3"/>
            <a:r>
              <a:rPr lang="en-US" sz="1800" dirty="0" smtClean="0"/>
              <a:t>Treatment adjustments</a:t>
            </a:r>
          </a:p>
          <a:p>
            <a:pPr lvl="3"/>
            <a:r>
              <a:rPr lang="en-US" sz="1800" dirty="0" smtClean="0"/>
              <a:t>Learning adjustments</a:t>
            </a:r>
          </a:p>
          <a:p>
            <a:pPr lvl="2"/>
            <a:r>
              <a:rPr lang="en-US" sz="2000" dirty="0" smtClean="0"/>
              <a:t>Sanctions</a:t>
            </a:r>
          </a:p>
          <a:p>
            <a:pPr lvl="3"/>
            <a:r>
              <a:rPr lang="en-US" sz="1800" dirty="0" smtClean="0"/>
              <a:t>Remember, only used to respond to PROXIMAL infractions</a:t>
            </a:r>
          </a:p>
          <a:p>
            <a:pPr lvl="1"/>
            <a:r>
              <a:rPr lang="en-US" sz="2400" dirty="0" smtClean="0"/>
              <a:t>Individualized all your responses?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25796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Termination Appropriate?</a:t>
            </a:r>
            <a:endParaRPr lang="en-US" dirty="0"/>
          </a:p>
        </p:txBody>
      </p:sp>
      <p:sp>
        <p:nvSpPr>
          <p:cNvPr id="3" name="Content Placeholder 2"/>
          <p:cNvSpPr>
            <a:spLocks noGrp="1"/>
          </p:cNvSpPr>
          <p:nvPr>
            <p:ph idx="1"/>
          </p:nvPr>
        </p:nvSpPr>
        <p:spPr/>
        <p:txBody>
          <a:bodyPr>
            <a:normAutofit/>
          </a:bodyPr>
          <a:lstStyle/>
          <a:p>
            <a:r>
              <a:rPr lang="en-US" sz="2400" dirty="0" smtClean="0"/>
              <a:t>Pose an immediate threat to public safety</a:t>
            </a:r>
          </a:p>
          <a:p>
            <a:pPr marL="0" indent="0">
              <a:buNone/>
            </a:pPr>
            <a:endParaRPr lang="en-US" sz="2400" dirty="0" smtClean="0"/>
          </a:p>
          <a:p>
            <a:r>
              <a:rPr lang="en-US" sz="2400" dirty="0" smtClean="0"/>
              <a:t>Unwilling or unable to engage in treatment</a:t>
            </a:r>
          </a:p>
          <a:p>
            <a:pPr marL="0" indent="0">
              <a:buNone/>
            </a:pPr>
            <a:endParaRPr lang="en-US" sz="2400" dirty="0" smtClean="0"/>
          </a:p>
          <a:p>
            <a:r>
              <a:rPr lang="en-US" sz="2400" dirty="0" smtClean="0"/>
              <a:t>Too impaired to benefit from the treatment available in the community</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043474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 Due Process</a:t>
            </a:r>
            <a:endParaRPr lang="en-US" dirty="0"/>
          </a:p>
        </p:txBody>
      </p:sp>
      <p:sp>
        <p:nvSpPr>
          <p:cNvPr id="3" name="Content Placeholder 2"/>
          <p:cNvSpPr>
            <a:spLocks noGrp="1"/>
          </p:cNvSpPr>
          <p:nvPr>
            <p:ph idx="1"/>
          </p:nvPr>
        </p:nvSpPr>
        <p:spPr>
          <a:xfrm>
            <a:off x="2413722" y="1379224"/>
            <a:ext cx="8915400" cy="5058958"/>
          </a:xfrm>
        </p:spPr>
        <p:txBody>
          <a:bodyPr>
            <a:noAutofit/>
          </a:bodyPr>
          <a:lstStyle/>
          <a:p>
            <a:r>
              <a:rPr lang="en-US" sz="2000" dirty="0" smtClean="0"/>
              <a:t>Participant is entitled to:</a:t>
            </a:r>
          </a:p>
          <a:p>
            <a:pPr lvl="1"/>
            <a:r>
              <a:rPr lang="en-US" sz="1800" dirty="0" smtClean="0"/>
              <a:t>Notice of the violation and/or allegations used as the basis for termination</a:t>
            </a:r>
          </a:p>
          <a:p>
            <a:pPr lvl="1"/>
            <a:r>
              <a:rPr lang="en-US" sz="1800" dirty="0" smtClean="0"/>
              <a:t>Be present at the due process evidentiary hearing</a:t>
            </a:r>
          </a:p>
          <a:p>
            <a:pPr lvl="1"/>
            <a:r>
              <a:rPr lang="en-US" sz="1800" dirty="0" smtClean="0"/>
              <a:t>The right to call their own witnesses</a:t>
            </a:r>
          </a:p>
          <a:p>
            <a:pPr lvl="1"/>
            <a:r>
              <a:rPr lang="en-US" sz="1800" dirty="0" smtClean="0"/>
              <a:t>The right to cross-examine witnesses</a:t>
            </a:r>
          </a:p>
          <a:p>
            <a:pPr lvl="1"/>
            <a:r>
              <a:rPr lang="en-US" sz="1800" dirty="0" smtClean="0"/>
              <a:t>The right to factual findings</a:t>
            </a:r>
          </a:p>
          <a:p>
            <a:pPr lvl="1"/>
            <a:r>
              <a:rPr lang="en-US" sz="1800" dirty="0" smtClean="0"/>
              <a:t>The right to counsel</a:t>
            </a:r>
          </a:p>
          <a:p>
            <a:r>
              <a:rPr lang="en-US" sz="2000" dirty="0" smtClean="0"/>
              <a:t>If the participant wishes to knowingly, intelligently, and voluntarily waive their right to a due process hearing they:</a:t>
            </a:r>
          </a:p>
          <a:p>
            <a:pPr lvl="1"/>
            <a:r>
              <a:rPr lang="en-US" sz="1800" dirty="0" smtClean="0"/>
              <a:t>Have a right to be present during a waiver of the due process hearing</a:t>
            </a:r>
          </a:p>
          <a:p>
            <a:pPr lvl="1"/>
            <a:r>
              <a:rPr lang="en-US" sz="1800" dirty="0" smtClean="0"/>
              <a:t>Must be informed of their right to a due process hearing</a:t>
            </a:r>
          </a:p>
          <a:p>
            <a:pPr lvl="1"/>
            <a:r>
              <a:rPr lang="en-US" sz="1800" dirty="0" smtClean="0"/>
              <a:t>Must not be under the influence of any substances which could impact their ability to understand the waiver of the due process hearing</a:t>
            </a:r>
            <a:endParaRPr lang="en-US" sz="1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654556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17</a:t>
            </a:r>
            <a:endParaRPr lang="en-US" dirty="0"/>
          </a:p>
        </p:txBody>
      </p:sp>
      <p:sp>
        <p:nvSpPr>
          <p:cNvPr id="3" name="Content Placeholder 2"/>
          <p:cNvSpPr>
            <a:spLocks noGrp="1"/>
          </p:cNvSpPr>
          <p:nvPr>
            <p:ph idx="1"/>
          </p:nvPr>
        </p:nvSpPr>
        <p:spPr>
          <a:xfrm>
            <a:off x="2589212" y="1397000"/>
            <a:ext cx="8915400" cy="4514222"/>
          </a:xfrm>
        </p:spPr>
        <p:txBody>
          <a:bodyPr>
            <a:normAutofit lnSpcReduction="10000"/>
          </a:bodyPr>
          <a:lstStyle/>
          <a:p>
            <a:r>
              <a:rPr lang="en-US" dirty="0"/>
              <a:t>Thomas Raider, Appellant, v. Commonwealth of Kentucky, Appellee, No. 2022-CA-1070-MR (Court of Appeals of Kentucky, October 6, 2023</a:t>
            </a:r>
            <a:r>
              <a:rPr lang="en-US" dirty="0" smtClean="0"/>
              <a:t>)</a:t>
            </a:r>
          </a:p>
          <a:p>
            <a:pPr lvl="1"/>
            <a:r>
              <a:rPr lang="en-US" dirty="0"/>
              <a:t>the defendant has the same rights to due process as those contained in a probation </a:t>
            </a:r>
            <a:r>
              <a:rPr lang="en-US" dirty="0" smtClean="0"/>
              <a:t>revocation</a:t>
            </a:r>
          </a:p>
          <a:p>
            <a:r>
              <a:rPr lang="en-US" dirty="0"/>
              <a:t>State of Washington, Respondent, v. Kristopher </a:t>
            </a:r>
            <a:r>
              <a:rPr lang="en-US" dirty="0" err="1"/>
              <a:t>Suyoung</a:t>
            </a:r>
            <a:r>
              <a:rPr lang="en-US" dirty="0"/>
              <a:t> </a:t>
            </a:r>
            <a:r>
              <a:rPr lang="en-US" dirty="0" err="1"/>
              <a:t>Starkgraf</a:t>
            </a:r>
            <a:r>
              <a:rPr lang="en-US" dirty="0"/>
              <a:t>, Appellant, No. 57240-1-II, (Court of Appeals of Washington, Division Two, December 12, 2023</a:t>
            </a:r>
            <a:r>
              <a:rPr lang="en-US" dirty="0" smtClean="0"/>
              <a:t>)</a:t>
            </a:r>
          </a:p>
          <a:p>
            <a:pPr lvl="1"/>
            <a:r>
              <a:rPr lang="en-US" dirty="0"/>
              <a:t>Where the defendant was advised of the allegations against him, was afforded an evidentiary hearing with counsel, and the court announced the reasons for termination, the process did not violate defendant’s due process </a:t>
            </a:r>
            <a:r>
              <a:rPr lang="en-US" dirty="0" smtClean="0"/>
              <a:t>rights.</a:t>
            </a:r>
          </a:p>
          <a:p>
            <a:r>
              <a:rPr lang="en-US" dirty="0"/>
              <a:t>Gross v. State of Maine, Superior Court case # CR-11-4805 (2/26/13)</a:t>
            </a:r>
          </a:p>
          <a:p>
            <a:pPr lvl="1"/>
            <a:r>
              <a:rPr lang="en-US" dirty="0"/>
              <a:t>Drug Court participant entitled to: notice of the termination allegations and the evidence against him, right to call and x-examine witnesses, a hearing at which he is present, a neutral magistrate, written factual findings and the right to counsel.</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194101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74910"/>
            <a:ext cx="8911687" cy="1280890"/>
          </a:xfrm>
        </p:spPr>
        <p:txBody>
          <a:bodyPr/>
          <a:lstStyle/>
          <a:p>
            <a:r>
              <a:rPr lang="en-US" dirty="0" smtClean="0"/>
              <a:t>Right to Counsel</a:t>
            </a:r>
            <a:endParaRPr lang="en-US" dirty="0"/>
          </a:p>
        </p:txBody>
      </p:sp>
      <p:sp>
        <p:nvSpPr>
          <p:cNvPr id="3" name="Content Placeholder 2"/>
          <p:cNvSpPr>
            <a:spLocks noGrp="1"/>
          </p:cNvSpPr>
          <p:nvPr>
            <p:ph idx="1"/>
          </p:nvPr>
        </p:nvSpPr>
        <p:spPr>
          <a:xfrm>
            <a:off x="2225347" y="1496045"/>
            <a:ext cx="9279265" cy="5361955"/>
          </a:xfrm>
        </p:spPr>
        <p:txBody>
          <a:bodyPr>
            <a:normAutofit lnSpcReduction="10000"/>
          </a:bodyPr>
          <a:lstStyle/>
          <a:p>
            <a:r>
              <a:rPr lang="en-US" dirty="0" smtClean="0"/>
              <a:t>If the representative from the State Public Defender simply functions as a team member of the Treatment Court and does not individually represent each participant throughout the proceedings, this team member will not represent the participant in the due process hearing to avoid conflicts of interest</a:t>
            </a:r>
          </a:p>
          <a:p>
            <a:r>
              <a:rPr lang="en-US" dirty="0" smtClean="0"/>
              <a:t>The participant is entitled to counsel to assist them with an evidentiary hearing</a:t>
            </a:r>
          </a:p>
          <a:p>
            <a:r>
              <a:rPr lang="en-US" dirty="0" smtClean="0"/>
              <a:t>Should the participant wish to have counsel, they may apply to the State Public Defender’s office</a:t>
            </a:r>
          </a:p>
          <a:p>
            <a:pPr lvl="1"/>
            <a:r>
              <a:rPr lang="en-US" dirty="0" smtClean="0"/>
              <a:t>SPD will appoint counsel to the participant if they qualify</a:t>
            </a:r>
          </a:p>
          <a:p>
            <a:pPr lvl="1"/>
            <a:r>
              <a:rPr lang="en-US" dirty="0" smtClean="0"/>
              <a:t>If the participant doesn’t qualify, they may apply for counsel through the Court</a:t>
            </a:r>
          </a:p>
          <a:p>
            <a:pPr lvl="1"/>
            <a:r>
              <a:rPr lang="en-US" dirty="0" smtClean="0"/>
              <a:t>The participant may choose to hire their own counsel</a:t>
            </a:r>
          </a:p>
          <a:p>
            <a:r>
              <a:rPr lang="en-US" dirty="0" smtClean="0"/>
              <a:t>The hearing may be adjourned to a later date to give the participant and their counsel adequate time to prepare</a:t>
            </a:r>
          </a:p>
          <a:p>
            <a:r>
              <a:rPr lang="en-US" dirty="0" smtClean="0"/>
              <a:t>If the participant wishes to waive their right to counsel and proceed pro-se, the Court must ensure that the participant knowingly, intelligently, and voluntarily waived their right to an attorney</a:t>
            </a:r>
          </a:p>
          <a:p>
            <a:r>
              <a:rPr lang="en-US" dirty="0" smtClean="0"/>
              <a:t>A participant who has waived their right to counsel may re-assert that right</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387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Presenters</a:t>
            </a:r>
            <a:endParaRPr lang="en-US" sz="4400" dirty="0"/>
          </a:p>
        </p:txBody>
      </p:sp>
      <p:sp>
        <p:nvSpPr>
          <p:cNvPr id="4" name="Content Placeholder 3"/>
          <p:cNvSpPr>
            <a:spLocks noGrp="1"/>
          </p:cNvSpPr>
          <p:nvPr>
            <p:ph sz="half" idx="1"/>
          </p:nvPr>
        </p:nvSpPr>
        <p:spPr/>
        <p:txBody>
          <a:bodyPr/>
          <a:lstStyle/>
          <a:p>
            <a:pPr marL="0" indent="0">
              <a:buNone/>
            </a:pPr>
            <a:r>
              <a:rPr lang="en-US" b="1" dirty="0" smtClean="0"/>
              <a:t>Hon. Elliott Levine</a:t>
            </a:r>
          </a:p>
          <a:p>
            <a:pPr marL="0" indent="0">
              <a:buNone/>
            </a:pPr>
            <a:r>
              <a:rPr lang="en-US" dirty="0" smtClean="0"/>
              <a:t>Circuit Court Judge</a:t>
            </a:r>
          </a:p>
          <a:p>
            <a:pPr marL="0" indent="0">
              <a:buNone/>
            </a:pPr>
            <a:r>
              <a:rPr lang="en-US" dirty="0" smtClean="0"/>
              <a:t>OWI Treatment Court</a:t>
            </a:r>
          </a:p>
          <a:p>
            <a:pPr marL="0" indent="0">
              <a:buNone/>
            </a:pPr>
            <a:r>
              <a:rPr lang="en-US" dirty="0" smtClean="0"/>
              <a:t>La Crosse County</a:t>
            </a:r>
          </a:p>
          <a:p>
            <a:pPr marL="0" indent="0">
              <a:buNone/>
            </a:pPr>
            <a:endParaRPr lang="en-US" dirty="0"/>
          </a:p>
          <a:p>
            <a:pPr marL="0" indent="0">
              <a:buNone/>
            </a:pPr>
            <a:endParaRPr lang="en-US" dirty="0" smtClean="0"/>
          </a:p>
        </p:txBody>
      </p:sp>
      <p:sp>
        <p:nvSpPr>
          <p:cNvPr id="5" name="Content Placeholder 4"/>
          <p:cNvSpPr>
            <a:spLocks noGrp="1"/>
          </p:cNvSpPr>
          <p:nvPr>
            <p:ph sz="half" idx="2"/>
          </p:nvPr>
        </p:nvSpPr>
        <p:spPr/>
        <p:txBody>
          <a:bodyPr/>
          <a:lstStyle/>
          <a:p>
            <a:pPr marL="0" indent="0">
              <a:buNone/>
            </a:pPr>
            <a:r>
              <a:rPr lang="en-US" b="1" dirty="0" smtClean="0"/>
              <a:t>Heather Kierzek</a:t>
            </a:r>
          </a:p>
          <a:p>
            <a:pPr marL="0" indent="0">
              <a:buNone/>
            </a:pPr>
            <a:r>
              <a:rPr lang="en-US" dirty="0" smtClean="0"/>
              <a:t>Evidence-Based Program Manager</a:t>
            </a:r>
          </a:p>
          <a:p>
            <a:pPr marL="0" indent="0">
              <a:buNone/>
            </a:pPr>
            <a:r>
              <a:rPr lang="en-US" dirty="0" smtClean="0"/>
              <a:t>Director of State Courts Office</a:t>
            </a:r>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508503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19</a:t>
            </a:r>
            <a:endParaRPr lang="en-US" dirty="0"/>
          </a:p>
        </p:txBody>
      </p:sp>
      <p:sp>
        <p:nvSpPr>
          <p:cNvPr id="3" name="Content Placeholder 2"/>
          <p:cNvSpPr>
            <a:spLocks noGrp="1"/>
          </p:cNvSpPr>
          <p:nvPr>
            <p:ph idx="1"/>
          </p:nvPr>
        </p:nvSpPr>
        <p:spPr>
          <a:xfrm>
            <a:off x="2589212" y="1320800"/>
            <a:ext cx="8915400" cy="4590422"/>
          </a:xfrm>
        </p:spPr>
        <p:txBody>
          <a:bodyPr/>
          <a:lstStyle/>
          <a:p>
            <a:r>
              <a:rPr lang="en-US" i="1" dirty="0"/>
              <a:t>Iowa v. Tovar</a:t>
            </a:r>
            <a:r>
              <a:rPr lang="en-US" dirty="0"/>
              <a:t>, 541 U.S. 77, 92 (2004)</a:t>
            </a:r>
          </a:p>
          <a:p>
            <a:pPr lvl="1"/>
            <a:r>
              <a:rPr lang="en-US" dirty="0"/>
              <a:t>Searching inquiry before allowing waiver of </a:t>
            </a:r>
            <a:r>
              <a:rPr lang="en-US" dirty="0" smtClean="0"/>
              <a:t>counsel. Knowingly, intelligently &amp; voluntary. Right to attorney at Critical Stages</a:t>
            </a:r>
          </a:p>
          <a:p>
            <a:r>
              <a:rPr lang="en-US" dirty="0"/>
              <a:t>Gross v. State of Maine, Superior Court case # CR-11-4805 (2/26/13</a:t>
            </a:r>
            <a:r>
              <a:rPr lang="en-US" dirty="0" smtClean="0"/>
              <a:t>)</a:t>
            </a:r>
          </a:p>
          <a:p>
            <a:pPr lvl="1"/>
            <a:r>
              <a:rPr lang="en-US" dirty="0"/>
              <a:t>Drug Court participant entitled to: notice of the termination allegations and the evidence against him, right to call and x-examine witnesses, a hearing at which he is present, a neutral magistrate, written factual findings and </a:t>
            </a:r>
            <a:r>
              <a:rPr lang="en-US" b="1" dirty="0"/>
              <a:t>the right to </a:t>
            </a:r>
            <a:r>
              <a:rPr lang="en-US" b="1" dirty="0" smtClean="0"/>
              <a:t>counsel.</a:t>
            </a:r>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792085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a:t>
            </a:r>
            <a:endParaRPr lang="en-US" dirty="0"/>
          </a:p>
        </p:txBody>
      </p:sp>
      <p:sp>
        <p:nvSpPr>
          <p:cNvPr id="3" name="Content Placeholder 2"/>
          <p:cNvSpPr>
            <a:spLocks noGrp="1"/>
          </p:cNvSpPr>
          <p:nvPr>
            <p:ph idx="1"/>
          </p:nvPr>
        </p:nvSpPr>
        <p:spPr/>
        <p:txBody>
          <a:bodyPr/>
          <a:lstStyle/>
          <a:p>
            <a:r>
              <a:rPr lang="en-US" dirty="0" smtClean="0"/>
              <a:t>The participant and their attorney are entitled to the records related to the violations, which may include test results, reports of the testing lab, procedures of the testing lab, etc.</a:t>
            </a:r>
          </a:p>
          <a:p>
            <a:r>
              <a:rPr lang="en-US" dirty="0" smtClean="0"/>
              <a:t>If the violation(s) involve or include non-drug test violations (behavioral/other rules violations), the participant’s counsel may request such records from the appropriate reporting agency</a:t>
            </a:r>
          </a:p>
          <a:p>
            <a:r>
              <a:rPr lang="en-US" dirty="0" smtClean="0"/>
              <a:t>Waivers or releases may be required in order for participant’s counsel to receive certain protected or otherwise confidential information</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287644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of Proof</a:t>
            </a:r>
            <a:endParaRPr lang="en-US" dirty="0"/>
          </a:p>
        </p:txBody>
      </p:sp>
      <p:sp>
        <p:nvSpPr>
          <p:cNvPr id="3" name="Content Placeholder 2"/>
          <p:cNvSpPr>
            <a:spLocks noGrp="1"/>
          </p:cNvSpPr>
          <p:nvPr>
            <p:ph idx="1"/>
          </p:nvPr>
        </p:nvSpPr>
        <p:spPr/>
        <p:txBody>
          <a:bodyPr/>
          <a:lstStyle/>
          <a:p>
            <a:r>
              <a:rPr lang="en-US" dirty="0" smtClean="0"/>
              <a:t>The allegations of violations by the participant must be established by the State by the preponderance of the evidence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091854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22</a:t>
            </a:r>
            <a:endParaRPr lang="en-US" dirty="0"/>
          </a:p>
        </p:txBody>
      </p:sp>
      <p:sp>
        <p:nvSpPr>
          <p:cNvPr id="3" name="Content Placeholder 2"/>
          <p:cNvSpPr>
            <a:spLocks noGrp="1"/>
          </p:cNvSpPr>
          <p:nvPr>
            <p:ph idx="1"/>
          </p:nvPr>
        </p:nvSpPr>
        <p:spPr/>
        <p:txBody>
          <a:bodyPr/>
          <a:lstStyle/>
          <a:p>
            <a:r>
              <a:rPr lang="en-US" dirty="0"/>
              <a:t>Thomas Raider, Appellant, v. Commonwealth of Kentucky, Appellee, No. </a:t>
            </a:r>
            <a:r>
              <a:rPr lang="en-US" dirty="0" smtClean="0"/>
              <a:t>2022-CA-1070-MR </a:t>
            </a:r>
            <a:r>
              <a:rPr lang="en-US" dirty="0"/>
              <a:t>(Court of Appeals of Kentucky, October 6, 2023</a:t>
            </a:r>
            <a:r>
              <a:rPr lang="en-US" dirty="0" smtClean="0"/>
              <a:t>)</a:t>
            </a:r>
          </a:p>
          <a:p>
            <a:pPr lvl="1"/>
            <a:r>
              <a:rPr lang="en-US" dirty="0"/>
              <a:t>the Commonwealth must prove the Defendant committed a violation by a </a:t>
            </a:r>
            <a:r>
              <a:rPr lang="en-US" b="1" dirty="0"/>
              <a:t>preponderance of the evidence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549637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Evidentiary Standards</a:t>
            </a:r>
            <a:endParaRPr lang="en-US" dirty="0"/>
          </a:p>
        </p:txBody>
      </p:sp>
      <p:sp>
        <p:nvSpPr>
          <p:cNvPr id="3" name="Content Placeholder 2"/>
          <p:cNvSpPr>
            <a:spLocks noGrp="1"/>
          </p:cNvSpPr>
          <p:nvPr>
            <p:ph idx="1"/>
          </p:nvPr>
        </p:nvSpPr>
        <p:spPr/>
        <p:txBody>
          <a:bodyPr/>
          <a:lstStyle/>
          <a:p>
            <a:r>
              <a:rPr lang="en-US" dirty="0" smtClean="0"/>
              <a:t>If the violation involves drug testing results, the standard of proof for the test results must have an indicia of “sufficiently reliable”</a:t>
            </a:r>
          </a:p>
          <a:p>
            <a:r>
              <a:rPr lang="en-US" dirty="0" smtClean="0"/>
              <a:t>There must be a clear chain of custody for the samples and an opportunity for timely confirmation testing</a:t>
            </a:r>
          </a:p>
          <a:p>
            <a:r>
              <a:rPr lang="en-US" dirty="0" smtClean="0"/>
              <a:t>Hearsay is permissible in a due process hearing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784466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24</a:t>
            </a:r>
            <a:endParaRPr lang="en-US" dirty="0"/>
          </a:p>
        </p:txBody>
      </p:sp>
      <p:sp>
        <p:nvSpPr>
          <p:cNvPr id="3" name="Content Placeholder 2"/>
          <p:cNvSpPr>
            <a:spLocks noGrp="1"/>
          </p:cNvSpPr>
          <p:nvPr>
            <p:ph idx="1"/>
          </p:nvPr>
        </p:nvSpPr>
        <p:spPr/>
        <p:txBody>
          <a:bodyPr/>
          <a:lstStyle/>
          <a:p>
            <a:r>
              <a:rPr lang="en-US" dirty="0"/>
              <a:t>State v. Snow, Not Selected for Publication, 32144-4-III (Wash. App. 12-9-2014)</a:t>
            </a:r>
          </a:p>
          <a:p>
            <a:pPr lvl="1"/>
            <a:r>
              <a:rPr lang="en-US" dirty="0"/>
              <a:t>Defendant’s due process rights were not violated during termination procedure, including relying on reports reflecting dilute drug samples, </a:t>
            </a:r>
            <a:r>
              <a:rPr lang="en-US" b="1" dirty="0"/>
              <a:t>particularly where he did not contest testing result.</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528399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Hearing Procedures</a:t>
            </a:r>
            <a:endParaRPr lang="en-US" dirty="0"/>
          </a:p>
        </p:txBody>
      </p:sp>
      <p:sp>
        <p:nvSpPr>
          <p:cNvPr id="3" name="Content Placeholder 2"/>
          <p:cNvSpPr>
            <a:spLocks noGrp="1"/>
          </p:cNvSpPr>
          <p:nvPr>
            <p:ph idx="1"/>
          </p:nvPr>
        </p:nvSpPr>
        <p:spPr/>
        <p:txBody>
          <a:bodyPr/>
          <a:lstStyle/>
          <a:p>
            <a:r>
              <a:rPr lang="en-US" dirty="0" smtClean="0"/>
              <a:t>The due process hearing must be held on the record</a:t>
            </a:r>
          </a:p>
          <a:p>
            <a:r>
              <a:rPr lang="en-US" dirty="0" smtClean="0"/>
              <a:t>The hearing may be held at a time other than the usual prescribed treatment court hearings</a:t>
            </a:r>
          </a:p>
          <a:p>
            <a:r>
              <a:rPr lang="en-US" dirty="0" smtClean="0"/>
              <a:t>The State shall present its witness(</a:t>
            </a:r>
            <a:r>
              <a:rPr lang="en-US" dirty="0" err="1" smtClean="0"/>
              <a:t>es</a:t>
            </a:r>
            <a:r>
              <a:rPr lang="en-US" dirty="0" smtClean="0"/>
              <a:t>) for each of the alleged violation(s) of the participant</a:t>
            </a:r>
          </a:p>
          <a:p>
            <a:r>
              <a:rPr lang="en-US" dirty="0" smtClean="0"/>
              <a:t>The participant has a right to cross-examine the witnesses brought against them</a:t>
            </a:r>
          </a:p>
          <a:p>
            <a:r>
              <a:rPr lang="en-US" dirty="0" smtClean="0"/>
              <a:t>After the close of the State’s evidence, the participant and their counsel may present their own witnesses, subject to cross-examination by the State</a:t>
            </a:r>
          </a:p>
          <a:p>
            <a:r>
              <a:rPr lang="en-US" dirty="0" smtClean="0"/>
              <a:t>At the end of the hearing, both the State and participant’s counsel may make closing statements to the presiding judge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1081511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Sentencing After Termination</a:t>
            </a:r>
            <a:endParaRPr lang="en-US" dirty="0"/>
          </a:p>
        </p:txBody>
      </p:sp>
      <p:sp>
        <p:nvSpPr>
          <p:cNvPr id="3" name="Content Placeholder 2"/>
          <p:cNvSpPr>
            <a:spLocks noGrp="1"/>
          </p:cNvSpPr>
          <p:nvPr>
            <p:ph idx="1"/>
          </p:nvPr>
        </p:nvSpPr>
        <p:spPr/>
        <p:txBody>
          <a:bodyPr/>
          <a:lstStyle/>
          <a:p>
            <a:r>
              <a:rPr lang="en-US" dirty="0" smtClean="0"/>
              <a:t>Best practice is to have the treatment court judge recuse himself or herself</a:t>
            </a:r>
          </a:p>
          <a:p>
            <a:r>
              <a:rPr lang="en-US" dirty="0" smtClean="0"/>
              <a:t>In the alternative, avoid the need for sentencing after termination altogether by imposing but staying a sentence instead of withholding sentence before entry into the program</a:t>
            </a:r>
          </a:p>
          <a:p>
            <a:r>
              <a:rPr lang="en-US" dirty="0" smtClean="0"/>
              <a:t>If the treatment court judge does proceed with sentencing after termination, despite concerns of objective bias, a comprehensive waiver should be used</a:t>
            </a:r>
          </a:p>
          <a:p>
            <a:pPr lvl="1"/>
            <a:r>
              <a:rPr lang="en-US" dirty="0" smtClean="0"/>
              <a:t>Follow the waiver procedure for recusal outlined in Wisconsin Supreme Court Rule </a:t>
            </a:r>
            <a:r>
              <a:rPr lang="en-US" dirty="0" smtClean="0">
                <a:latin typeface="Georgia" panose="02040502050405020303" pitchFamily="18" charset="0"/>
              </a:rPr>
              <a:t>§</a:t>
            </a:r>
            <a:r>
              <a:rPr lang="en-US" dirty="0" smtClean="0"/>
              <a:t>60.04(6)</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6794588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27</a:t>
            </a:r>
            <a:endParaRPr lang="en-US" dirty="0"/>
          </a:p>
        </p:txBody>
      </p:sp>
      <p:sp>
        <p:nvSpPr>
          <p:cNvPr id="3" name="Content Placeholder 2"/>
          <p:cNvSpPr>
            <a:spLocks noGrp="1"/>
          </p:cNvSpPr>
          <p:nvPr>
            <p:ph idx="1"/>
          </p:nvPr>
        </p:nvSpPr>
        <p:spPr/>
        <p:txBody>
          <a:bodyPr/>
          <a:lstStyle/>
          <a:p>
            <a:r>
              <a:rPr lang="en-US" dirty="0" smtClean="0"/>
              <a:t>State v </a:t>
            </a:r>
            <a:r>
              <a:rPr lang="en-US" dirty="0" err="1" smtClean="0"/>
              <a:t>Marcotte</a:t>
            </a:r>
            <a:r>
              <a:rPr lang="en-US" dirty="0" smtClean="0"/>
              <a:t>, 392 Wis. 2d 183</a:t>
            </a:r>
          </a:p>
          <a:p>
            <a:pPr lvl="1"/>
            <a:r>
              <a:rPr lang="en-US" dirty="0" smtClean="0"/>
              <a:t>Objective Bias – Statements during drug court that if revoked the participant will go to prison. (Judge Morrison)</a:t>
            </a:r>
          </a:p>
          <a:p>
            <a:r>
              <a:rPr lang="en-US" dirty="0" smtClean="0"/>
              <a:t>State v Hatfield, 21AP1925(2021) Unpublished (Judge </a:t>
            </a:r>
            <a:r>
              <a:rPr lang="en-US" dirty="0" err="1" smtClean="0"/>
              <a:t>Scronock</a:t>
            </a:r>
            <a:r>
              <a:rPr lang="en-US" dirty="0" smtClean="0"/>
              <a:t>)</a:t>
            </a:r>
          </a:p>
          <a:p>
            <a:pPr lvl="1"/>
            <a:r>
              <a:rPr lang="en-US" dirty="0" smtClean="0"/>
              <a:t>No objective bias to have been the presiding Treatment Court judge on a prior case.  </a:t>
            </a:r>
            <a:r>
              <a:rPr lang="en-US" dirty="0" err="1" smtClean="0"/>
              <a:t>CofA</a:t>
            </a:r>
            <a:r>
              <a:rPr lang="en-US" dirty="0" smtClean="0"/>
              <a:t> found no bias for sentencing.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060062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accent2"/>
                </a:solidFill>
              </a:rPr>
              <a:t>All Rise Website </a:t>
            </a:r>
            <a:r>
              <a:rPr lang="en-US" sz="2800" dirty="0" smtClean="0">
                <a:solidFill>
                  <a:schemeClr val="accent2"/>
                </a:solidFill>
                <a:hlinkClick r:id="rId2"/>
              </a:rPr>
              <a:t>https://allrise.org/laws</a:t>
            </a:r>
            <a:endParaRPr lang="en-US" sz="2800" dirty="0" smtClean="0">
              <a:solidFill>
                <a:schemeClr val="accent2"/>
              </a:solidFill>
            </a:endParaRPr>
          </a:p>
          <a:p>
            <a:r>
              <a:rPr lang="en-US" sz="2800" dirty="0" smtClean="0">
                <a:solidFill>
                  <a:schemeClr val="accent2"/>
                </a:solidFill>
              </a:rPr>
              <a:t>WI State </a:t>
            </a:r>
            <a:r>
              <a:rPr lang="en-US" sz="2800" dirty="0">
                <a:solidFill>
                  <a:schemeClr val="accent2"/>
                </a:solidFill>
              </a:rPr>
              <a:t>Courts Website </a:t>
            </a:r>
            <a:r>
              <a:rPr lang="en-US" sz="2800" dirty="0">
                <a:solidFill>
                  <a:schemeClr val="accent2"/>
                </a:solidFill>
                <a:hlinkClick r:id="rId3"/>
              </a:rPr>
              <a:t>https://</a:t>
            </a:r>
            <a:r>
              <a:rPr lang="en-US" sz="2800" dirty="0" smtClean="0">
                <a:solidFill>
                  <a:schemeClr val="accent2"/>
                </a:solidFill>
                <a:hlinkClick r:id="rId3"/>
              </a:rPr>
              <a:t>www.wicourts.gov/courts/programs/problemsolving/index.htm</a:t>
            </a:r>
            <a:r>
              <a:rPr lang="en-US" sz="2800" dirty="0" smtClean="0">
                <a:solidFill>
                  <a:schemeClr val="accent2"/>
                </a:solidFill>
              </a:rPr>
              <a:t> </a:t>
            </a:r>
            <a:endParaRPr lang="en-US" sz="2800" dirty="0">
              <a:solidFill>
                <a:schemeClr val="accent2"/>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378829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400" dirty="0" smtClean="0"/>
              <a:t>Learning Objectives</a:t>
            </a:r>
            <a:endParaRPr lang="en-US" sz="4400" dirty="0">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6916699"/>
              </p:ext>
            </p:extLst>
          </p:nvPr>
        </p:nvGraphicFramePr>
        <p:xfrm>
          <a:off x="1671782" y="1496291"/>
          <a:ext cx="10243127" cy="4682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75551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5" name="Text Placeholder 4"/>
          <p:cNvSpPr>
            <a:spLocks noGrp="1"/>
          </p:cNvSpPr>
          <p:nvPr>
            <p:ph type="body" idx="1"/>
          </p:nvPr>
        </p:nvSpPr>
        <p:spPr/>
        <p:txBody>
          <a:bodyPr/>
          <a:lstStyle/>
          <a:p>
            <a:r>
              <a:rPr lang="en-US" dirty="0" smtClean="0"/>
              <a:t>Hon. Elliott Levine</a:t>
            </a:r>
            <a:endParaRPr lang="en-US" dirty="0"/>
          </a:p>
        </p:txBody>
      </p:sp>
      <p:sp>
        <p:nvSpPr>
          <p:cNvPr id="6" name="Content Placeholder 5"/>
          <p:cNvSpPr>
            <a:spLocks noGrp="1"/>
          </p:cNvSpPr>
          <p:nvPr>
            <p:ph sz="half" idx="2"/>
          </p:nvPr>
        </p:nvSpPr>
        <p:spPr/>
        <p:txBody>
          <a:bodyPr/>
          <a:lstStyle/>
          <a:p>
            <a:r>
              <a:rPr lang="en-US" dirty="0" smtClean="0">
                <a:hlinkClick r:id="rId2"/>
              </a:rPr>
              <a:t>Elliott.Levine@wicourts.gov</a:t>
            </a:r>
            <a:r>
              <a:rPr lang="en-US" dirty="0" smtClean="0"/>
              <a:t> </a:t>
            </a:r>
            <a:endParaRPr lang="en-US" dirty="0"/>
          </a:p>
        </p:txBody>
      </p:sp>
      <p:sp>
        <p:nvSpPr>
          <p:cNvPr id="7" name="Text Placeholder 6"/>
          <p:cNvSpPr>
            <a:spLocks noGrp="1"/>
          </p:cNvSpPr>
          <p:nvPr>
            <p:ph type="body" sz="quarter" idx="3"/>
          </p:nvPr>
        </p:nvSpPr>
        <p:spPr/>
        <p:txBody>
          <a:bodyPr/>
          <a:lstStyle/>
          <a:p>
            <a:r>
              <a:rPr lang="en-US" dirty="0" smtClean="0"/>
              <a:t>Heather Kierzek</a:t>
            </a:r>
            <a:endParaRPr lang="en-US" dirty="0"/>
          </a:p>
        </p:txBody>
      </p:sp>
      <p:sp>
        <p:nvSpPr>
          <p:cNvPr id="8" name="Content Placeholder 7"/>
          <p:cNvSpPr>
            <a:spLocks noGrp="1"/>
          </p:cNvSpPr>
          <p:nvPr>
            <p:ph sz="quarter" idx="4"/>
          </p:nvPr>
        </p:nvSpPr>
        <p:spPr/>
        <p:txBody>
          <a:bodyPr/>
          <a:lstStyle/>
          <a:p>
            <a:r>
              <a:rPr lang="en-US" dirty="0" smtClean="0">
                <a:hlinkClick r:id="rId3"/>
              </a:rPr>
              <a:t>Heather.Kierzek@wicourts.gov</a:t>
            </a:r>
            <a:r>
              <a:rPr lang="en-US" dirty="0" smtClean="0"/>
              <a:t> </a:t>
            </a:r>
          </a:p>
          <a:p>
            <a:r>
              <a:rPr lang="en-US" dirty="0" smtClean="0"/>
              <a:t>608-266-8861</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1568561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Treatment Courts Work!</a:t>
            </a:r>
            <a:endParaRPr lang="en-US" sz="4400" dirty="0"/>
          </a:p>
        </p:txBody>
      </p:sp>
      <p:sp>
        <p:nvSpPr>
          <p:cNvPr id="3" name="Content Placeholder 2"/>
          <p:cNvSpPr>
            <a:spLocks noGrp="1"/>
          </p:cNvSpPr>
          <p:nvPr>
            <p:ph idx="1"/>
          </p:nvPr>
        </p:nvSpPr>
        <p:spPr/>
        <p:txBody>
          <a:bodyPr>
            <a:normAutofit/>
          </a:bodyPr>
          <a:lstStyle/>
          <a:p>
            <a:r>
              <a:rPr lang="en-US" sz="2400" dirty="0" smtClean="0"/>
              <a:t>Treatment courts are the most researched criminal justice intervention</a:t>
            </a:r>
          </a:p>
          <a:p>
            <a:r>
              <a:rPr lang="en-US" sz="2400" dirty="0" smtClean="0"/>
              <a:t>If implemented correctly, treatment courts have been shown again and again to be the most successful intervention for the high-risk/high-need population</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950531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48619"/>
            <a:ext cx="8911687" cy="1280890"/>
          </a:xfrm>
        </p:spPr>
        <p:txBody>
          <a:bodyPr>
            <a:normAutofit/>
          </a:bodyPr>
          <a:lstStyle/>
          <a:p>
            <a:r>
              <a:rPr lang="en-US" sz="4400" dirty="0" smtClean="0"/>
              <a:t>Eligibility</a:t>
            </a:r>
            <a:endParaRPr lang="en-US" sz="4400" dirty="0"/>
          </a:p>
        </p:txBody>
      </p:sp>
      <p:sp>
        <p:nvSpPr>
          <p:cNvPr id="3" name="Content Placeholder 2"/>
          <p:cNvSpPr>
            <a:spLocks noGrp="1"/>
          </p:cNvSpPr>
          <p:nvPr>
            <p:ph idx="1"/>
          </p:nvPr>
        </p:nvSpPr>
        <p:spPr>
          <a:xfrm>
            <a:off x="2272145" y="1533235"/>
            <a:ext cx="9232467" cy="5033820"/>
          </a:xfrm>
        </p:spPr>
        <p:txBody>
          <a:bodyPr>
            <a:normAutofit fontScale="92500"/>
          </a:bodyPr>
          <a:lstStyle/>
          <a:p>
            <a:r>
              <a:rPr lang="en-US" sz="2400" dirty="0" smtClean="0"/>
              <a:t>Eligibility can be determined at any point</a:t>
            </a:r>
          </a:p>
          <a:p>
            <a:pPr lvl="1"/>
            <a:r>
              <a:rPr lang="en-US" sz="2200" dirty="0" smtClean="0"/>
              <a:t>Universal screening</a:t>
            </a:r>
          </a:p>
          <a:p>
            <a:r>
              <a:rPr lang="en-US" sz="2400" dirty="0" smtClean="0"/>
              <a:t>Assessments are completed BEFORE an individual is accepted into the program</a:t>
            </a:r>
          </a:p>
          <a:p>
            <a:pPr lvl="1"/>
            <a:r>
              <a:rPr lang="en-US" sz="2400" dirty="0" smtClean="0"/>
              <a:t>Includes risk assessment, clinical assessment, and any additional screening tools</a:t>
            </a:r>
          </a:p>
          <a:p>
            <a:pPr lvl="1"/>
            <a:r>
              <a:rPr lang="en-US" sz="2400" dirty="0" smtClean="0"/>
              <a:t>Common risk assessment tools include COMPAS, ORAS, LSI</a:t>
            </a:r>
          </a:p>
          <a:p>
            <a:pPr lvl="2"/>
            <a:r>
              <a:rPr lang="en-US" sz="2000" dirty="0" smtClean="0"/>
              <a:t>Additional OWI assessment tools include IDA, RANT</a:t>
            </a:r>
          </a:p>
          <a:p>
            <a:pPr lvl="2"/>
            <a:r>
              <a:rPr lang="en-US" sz="4400" b="1" dirty="0" smtClean="0"/>
              <a:t>HIGH RISK</a:t>
            </a:r>
          </a:p>
          <a:p>
            <a:pPr lvl="2"/>
            <a:r>
              <a:rPr lang="en-US" sz="4400" b="1" dirty="0" smtClean="0"/>
              <a:t>MODERATE TO SEVERE SUD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20213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Eligibility</a:t>
            </a:r>
            <a:endParaRPr lang="en-US" sz="4400" dirty="0"/>
          </a:p>
        </p:txBody>
      </p:sp>
      <p:sp>
        <p:nvSpPr>
          <p:cNvPr id="3" name="Content Placeholder 2"/>
          <p:cNvSpPr>
            <a:spLocks noGrp="1"/>
          </p:cNvSpPr>
          <p:nvPr>
            <p:ph sz="half" idx="1"/>
          </p:nvPr>
        </p:nvSpPr>
        <p:spPr/>
        <p:txBody>
          <a:bodyPr/>
          <a:lstStyle/>
          <a:p>
            <a:r>
              <a:rPr lang="en-US" dirty="0" smtClean="0"/>
              <a:t>Objective criteria ONLY</a:t>
            </a:r>
          </a:p>
          <a:p>
            <a:pPr lvl="1"/>
            <a:r>
              <a:rPr lang="en-US" dirty="0" smtClean="0"/>
              <a:t>Willing to participate</a:t>
            </a:r>
          </a:p>
          <a:p>
            <a:pPr lvl="1"/>
            <a:r>
              <a:rPr lang="en-US" dirty="0" smtClean="0"/>
              <a:t>Resident of the county</a:t>
            </a:r>
          </a:p>
          <a:p>
            <a:pPr lvl="1"/>
            <a:r>
              <a:rPr lang="en-US" dirty="0" smtClean="0"/>
              <a:t>Age restrictions</a:t>
            </a:r>
          </a:p>
          <a:p>
            <a:pPr lvl="1"/>
            <a:r>
              <a:rPr lang="en-US" dirty="0" smtClean="0"/>
              <a:t>Time left on supervision (If post-sentencing)</a:t>
            </a:r>
          </a:p>
          <a:p>
            <a:pPr lvl="1"/>
            <a:r>
              <a:rPr lang="en-US" dirty="0" smtClean="0"/>
              <a:t>Special criteria based on treatment court type</a:t>
            </a:r>
          </a:p>
          <a:p>
            <a:pPr lvl="1"/>
            <a:endParaRPr lang="en-US" dirty="0"/>
          </a:p>
        </p:txBody>
      </p:sp>
      <p:sp>
        <p:nvSpPr>
          <p:cNvPr id="4" name="Content Placeholder 3"/>
          <p:cNvSpPr>
            <a:spLocks noGrp="1"/>
          </p:cNvSpPr>
          <p:nvPr>
            <p:ph sz="half" idx="2"/>
          </p:nvPr>
        </p:nvSpPr>
        <p:spPr/>
        <p:txBody>
          <a:bodyPr/>
          <a:lstStyle/>
          <a:p>
            <a:r>
              <a:rPr lang="en-US" dirty="0" smtClean="0"/>
              <a:t>Avoid</a:t>
            </a:r>
          </a:p>
          <a:p>
            <a:pPr lvl="1"/>
            <a:r>
              <a:rPr lang="en-US" dirty="0" smtClean="0"/>
              <a:t>Transportation requirements</a:t>
            </a:r>
          </a:p>
          <a:p>
            <a:pPr lvl="1"/>
            <a:r>
              <a:rPr lang="en-US" dirty="0" smtClean="0"/>
              <a:t>Stable housing</a:t>
            </a:r>
          </a:p>
          <a:p>
            <a:pPr lvl="1"/>
            <a:r>
              <a:rPr lang="en-US" dirty="0" smtClean="0"/>
              <a:t>Motivation</a:t>
            </a:r>
          </a:p>
          <a:p>
            <a:pPr lvl="1"/>
            <a:r>
              <a:rPr lang="en-US" dirty="0" smtClean="0"/>
              <a:t>Insurance requirements</a:t>
            </a:r>
          </a:p>
          <a:p>
            <a:pPr lvl="1"/>
            <a:r>
              <a:rPr lang="en-US" dirty="0" smtClean="0"/>
              <a:t>Fees (application, program)</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3404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 for Slide 6	</a:t>
            </a:r>
            <a:endParaRPr lang="en-US" dirty="0"/>
          </a:p>
        </p:txBody>
      </p:sp>
      <p:sp>
        <p:nvSpPr>
          <p:cNvPr id="3" name="Content Placeholder 2"/>
          <p:cNvSpPr>
            <a:spLocks noGrp="1"/>
          </p:cNvSpPr>
          <p:nvPr>
            <p:ph sz="half" idx="1"/>
          </p:nvPr>
        </p:nvSpPr>
        <p:spPr/>
        <p:txBody>
          <a:bodyPr/>
          <a:lstStyle/>
          <a:p>
            <a:r>
              <a:rPr lang="en-US" dirty="0" smtClean="0"/>
              <a:t>MOUD Cases</a:t>
            </a:r>
          </a:p>
          <a:p>
            <a:r>
              <a:rPr lang="en-US" dirty="0" smtClean="0"/>
              <a:t>US v Unified Judicial System (ED Penn 2023)</a:t>
            </a:r>
          </a:p>
          <a:p>
            <a:pPr lvl="1"/>
            <a:r>
              <a:rPr lang="en-US" dirty="0" smtClean="0"/>
              <a:t>Restriction on MAT/MOUD is a violation of the ADA</a:t>
            </a:r>
          </a:p>
          <a:p>
            <a:r>
              <a:rPr lang="en-US" dirty="0" smtClean="0"/>
              <a:t>US v Mass. Trial Court –Settlement Agreement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484570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Exclusion Criteria (Examples</a:t>
            </a:r>
            <a:r>
              <a:rPr lang="en-US" sz="4400" dirty="0"/>
              <a:t>)</a:t>
            </a:r>
          </a:p>
        </p:txBody>
      </p:sp>
      <p:sp>
        <p:nvSpPr>
          <p:cNvPr id="3" name="Content Placeholder 2"/>
          <p:cNvSpPr>
            <a:spLocks noGrp="1"/>
          </p:cNvSpPr>
          <p:nvPr>
            <p:ph idx="1"/>
          </p:nvPr>
        </p:nvSpPr>
        <p:spPr/>
        <p:txBody>
          <a:bodyPr>
            <a:normAutofit/>
          </a:bodyPr>
          <a:lstStyle/>
          <a:p>
            <a:r>
              <a:rPr lang="en-US" dirty="0" smtClean="0"/>
              <a:t>Exclusion should be the exception</a:t>
            </a:r>
          </a:p>
          <a:p>
            <a:r>
              <a:rPr lang="en-US" dirty="0" smtClean="0"/>
              <a:t>Drug dealing</a:t>
            </a:r>
          </a:p>
          <a:p>
            <a:pPr lvl="1"/>
            <a:r>
              <a:rPr lang="en-US" dirty="0" smtClean="0"/>
              <a:t>Dealing for profit, not personal use</a:t>
            </a:r>
          </a:p>
          <a:p>
            <a:pPr lvl="1"/>
            <a:r>
              <a:rPr lang="en-US" dirty="0" smtClean="0"/>
              <a:t>Elaborate operations</a:t>
            </a:r>
            <a:endParaRPr lang="en-US" dirty="0"/>
          </a:p>
          <a:p>
            <a:pPr lvl="1"/>
            <a:r>
              <a:rPr lang="en-US" dirty="0" smtClean="0"/>
              <a:t>Political and risk tolerance</a:t>
            </a:r>
          </a:p>
          <a:p>
            <a:r>
              <a:rPr lang="en-US" dirty="0" smtClean="0"/>
              <a:t>Prior participation</a:t>
            </a:r>
          </a:p>
          <a:p>
            <a:r>
              <a:rPr lang="en-US" dirty="0" smtClean="0"/>
              <a:t>Grant requirements</a:t>
            </a:r>
          </a:p>
          <a:p>
            <a:pPr lvl="1"/>
            <a:r>
              <a:rPr lang="en-US" dirty="0" smtClean="0"/>
              <a:t>Violent offender</a:t>
            </a:r>
          </a:p>
          <a:p>
            <a:pPr lvl="2"/>
            <a:r>
              <a:rPr lang="en-US" i="1" dirty="0" smtClean="0"/>
              <a:t>State </a:t>
            </a:r>
            <a:r>
              <a:rPr lang="en-US" i="1" dirty="0"/>
              <a:t>v. </a:t>
            </a:r>
            <a:r>
              <a:rPr lang="en-US" i="1" dirty="0" err="1"/>
              <a:t>Keister</a:t>
            </a:r>
            <a:r>
              <a:rPr lang="en-US" dirty="0"/>
              <a:t>, 2019 WI 26, 385 Wis. 2d 739, 924 N.W.2d </a:t>
            </a:r>
            <a:r>
              <a:rPr lang="en-US" dirty="0" smtClean="0"/>
              <a:t>203 (2019)</a:t>
            </a:r>
          </a:p>
          <a:p>
            <a:pPr lvl="2"/>
            <a:r>
              <a:rPr lang="en-US" dirty="0" smtClean="0"/>
              <a:t>Opioid use disorder</a:t>
            </a: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35713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Slide 8</a:t>
            </a:r>
            <a:endParaRPr lang="en-US" dirty="0"/>
          </a:p>
        </p:txBody>
      </p:sp>
      <p:sp>
        <p:nvSpPr>
          <p:cNvPr id="3" name="Content Placeholder 2"/>
          <p:cNvSpPr>
            <a:spLocks noGrp="1"/>
          </p:cNvSpPr>
          <p:nvPr>
            <p:ph idx="1"/>
          </p:nvPr>
        </p:nvSpPr>
        <p:spPr>
          <a:xfrm>
            <a:off x="2589212" y="1327759"/>
            <a:ext cx="8915400" cy="5110619"/>
          </a:xfrm>
        </p:spPr>
        <p:txBody>
          <a:bodyPr>
            <a:normAutofit/>
          </a:bodyPr>
          <a:lstStyle/>
          <a:p>
            <a:r>
              <a:rPr lang="en-US" i="1" dirty="0"/>
              <a:t>State v. </a:t>
            </a:r>
            <a:r>
              <a:rPr lang="en-US" i="1" dirty="0" err="1"/>
              <a:t>Keister</a:t>
            </a:r>
            <a:r>
              <a:rPr lang="en-US" dirty="0"/>
              <a:t>, 2019 WI 26, 385 Wis. 2d 739, 924 N.W.2d 203</a:t>
            </a:r>
          </a:p>
          <a:p>
            <a:pPr lvl="1"/>
            <a:r>
              <a:rPr lang="en-US" dirty="0"/>
              <a:t>Holding </a:t>
            </a:r>
            <a:r>
              <a:rPr lang="en-US" dirty="0" smtClean="0"/>
              <a:t>constitutional, </a:t>
            </a:r>
            <a:r>
              <a:rPr lang="en-US" dirty="0"/>
              <a:t>statutes that prohibit defendant from being admitted to drug court or being required to be expelled from drug court because he was charged with a violent offense</a:t>
            </a:r>
            <a:r>
              <a:rPr lang="en-US" dirty="0" smtClean="0"/>
              <a:t>.  No fundamental liberty interest in exclusion.</a:t>
            </a:r>
          </a:p>
          <a:p>
            <a:r>
              <a:rPr lang="en-US" dirty="0" smtClean="0"/>
              <a:t>Andrade v State, So. 3d 307, </a:t>
            </a:r>
            <a:r>
              <a:rPr lang="en-US" dirty="0"/>
              <a:t>(Fla Dist. Court of Appeals, 4th Dist. </a:t>
            </a:r>
            <a:r>
              <a:rPr lang="en-US" dirty="0" smtClean="0"/>
              <a:t>2021)</a:t>
            </a:r>
            <a:endParaRPr lang="en-US" dirty="0"/>
          </a:p>
          <a:p>
            <a:pPr lvl="1"/>
            <a:r>
              <a:rPr lang="en-US" dirty="0" smtClean="0"/>
              <a:t>Victim objection to admission is not determinative for admission.</a:t>
            </a:r>
          </a:p>
          <a:p>
            <a:r>
              <a:rPr lang="en-US" dirty="0"/>
              <a:t>State v. Mancuso, 355 So. 3d 942 (Fla Dist. Court of Appeals, 4th Dist. 2023)</a:t>
            </a:r>
          </a:p>
          <a:p>
            <a:pPr lvl="1"/>
            <a:r>
              <a:rPr lang="en-US" dirty="0"/>
              <a:t>Court is statutorily prohibited from transferring veteran’s case to VTC, without DA approval</a:t>
            </a:r>
          </a:p>
          <a:p>
            <a:r>
              <a:rPr lang="en-US" i="1" dirty="0"/>
              <a:t>People v. MacDowell</a:t>
            </a:r>
            <a:r>
              <a:rPr lang="en-US" dirty="0"/>
              <a:t>, No. C086159, 2018 WL 6818649 (Cal. Ct. App. Dec. 28, 2018)</a:t>
            </a:r>
          </a:p>
          <a:p>
            <a:pPr lvl="1"/>
            <a:r>
              <a:rPr lang="en-US" dirty="0"/>
              <a:t>Disqualification from treatment court is valid for non-residents of the county</a:t>
            </a:r>
            <a:r>
              <a:rPr lang="en-US" dirty="0" smtClean="0"/>
              <a:t>.</a:t>
            </a:r>
          </a:p>
          <a:p>
            <a:r>
              <a:rPr lang="en-US" i="1" dirty="0"/>
              <a:t>State v. Second Jud. Dist. Ct.</a:t>
            </a:r>
            <a:r>
              <a:rPr lang="en-US" dirty="0"/>
              <a:t>, 134 Nev. 783, 432 P.3d 154 (2018</a:t>
            </a:r>
            <a:r>
              <a:rPr lang="en-US" dirty="0" smtClean="0"/>
              <a:t>)</a:t>
            </a:r>
          </a:p>
          <a:p>
            <a:pPr lvl="1"/>
            <a:r>
              <a:rPr lang="en-US" dirty="0" smtClean="0"/>
              <a:t>Prosecutor veto is a violation of separation of powers under Nevada Const.</a:t>
            </a:r>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206854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465</TotalTime>
  <Words>1941</Words>
  <Application>Microsoft Office PowerPoint</Application>
  <PresentationFormat>Widescreen</PresentationFormat>
  <Paragraphs>226</Paragraphs>
  <Slides>30</Slides>
  <Notes>0</Notes>
  <HiddenSlides>7</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Century Gothic</vt:lpstr>
      <vt:lpstr>Georgia</vt:lpstr>
      <vt:lpstr>Wingdings 3</vt:lpstr>
      <vt:lpstr>Wisp</vt:lpstr>
      <vt:lpstr>Acrobat Document</vt:lpstr>
      <vt:lpstr>Due Process Considerations</vt:lpstr>
      <vt:lpstr>Presenters</vt:lpstr>
      <vt:lpstr>Learning Objectives</vt:lpstr>
      <vt:lpstr>Treatment Courts Work!</vt:lpstr>
      <vt:lpstr>Eligibility</vt:lpstr>
      <vt:lpstr>Eligibility</vt:lpstr>
      <vt:lpstr>Cases for Slide 6 </vt:lpstr>
      <vt:lpstr>Exclusion Criteria (Examples)</vt:lpstr>
      <vt:lpstr>For Slide 8</vt:lpstr>
      <vt:lpstr>Eligibility</vt:lpstr>
      <vt:lpstr>In-program Due Process</vt:lpstr>
      <vt:lpstr>Termination: How to Avoid It </vt:lpstr>
      <vt:lpstr>PowerPoint Presentation</vt:lpstr>
      <vt:lpstr>Termination: How to Avoid It</vt:lpstr>
      <vt:lpstr>Termination: How to Avoid It</vt:lpstr>
      <vt:lpstr>When Is Termination Appropriate?</vt:lpstr>
      <vt:lpstr>Termination Due Process</vt:lpstr>
      <vt:lpstr>For Slide 17</vt:lpstr>
      <vt:lpstr>Right to Counsel</vt:lpstr>
      <vt:lpstr>For Slide 19</vt:lpstr>
      <vt:lpstr>Discovery</vt:lpstr>
      <vt:lpstr>Standard of Proof</vt:lpstr>
      <vt:lpstr>For Slide 22</vt:lpstr>
      <vt:lpstr>Evidentiary Standards</vt:lpstr>
      <vt:lpstr>For Slide 24</vt:lpstr>
      <vt:lpstr>Hearing Procedures</vt:lpstr>
      <vt:lpstr>Sentencing After Termination</vt:lpstr>
      <vt:lpstr>For Slide 27</vt:lpstr>
      <vt:lpstr>Resources</vt:lpstr>
      <vt:lpstr>Contact Information</vt:lpstr>
    </vt:vector>
  </TitlesOfParts>
  <Company>CCAP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Due Process Considerations</dc:title>
  <dc:creator>Heather Kierzek</dc:creator>
  <cp:lastModifiedBy>Heather Kierzek</cp:lastModifiedBy>
  <cp:revision>30</cp:revision>
  <dcterms:created xsi:type="dcterms:W3CDTF">2024-04-03T16:28:51Z</dcterms:created>
  <dcterms:modified xsi:type="dcterms:W3CDTF">2024-04-24T02:19:21Z</dcterms:modified>
</cp:coreProperties>
</file>