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57"/>
  </p:notesMasterIdLst>
  <p:sldIdLst>
    <p:sldId id="256" r:id="rId2"/>
    <p:sldId id="257" r:id="rId3"/>
    <p:sldId id="258" r:id="rId4"/>
    <p:sldId id="268" r:id="rId5"/>
    <p:sldId id="307" r:id="rId6"/>
    <p:sldId id="306" r:id="rId7"/>
    <p:sldId id="332" r:id="rId8"/>
    <p:sldId id="331" r:id="rId9"/>
    <p:sldId id="260" r:id="rId10"/>
    <p:sldId id="259" r:id="rId11"/>
    <p:sldId id="277" r:id="rId12"/>
    <p:sldId id="261" r:id="rId13"/>
    <p:sldId id="314" r:id="rId14"/>
    <p:sldId id="335" r:id="rId15"/>
    <p:sldId id="345" r:id="rId16"/>
    <p:sldId id="344" r:id="rId17"/>
    <p:sldId id="336" r:id="rId18"/>
    <p:sldId id="292" r:id="rId19"/>
    <p:sldId id="296" r:id="rId20"/>
    <p:sldId id="297" r:id="rId21"/>
    <p:sldId id="298" r:id="rId22"/>
    <p:sldId id="337" r:id="rId23"/>
    <p:sldId id="338" r:id="rId24"/>
    <p:sldId id="340" r:id="rId25"/>
    <p:sldId id="341" r:id="rId26"/>
    <p:sldId id="339" r:id="rId27"/>
    <p:sldId id="303" r:id="rId28"/>
    <p:sldId id="304" r:id="rId29"/>
    <p:sldId id="313" r:id="rId30"/>
    <p:sldId id="278" r:id="rId31"/>
    <p:sldId id="330" r:id="rId32"/>
    <p:sldId id="291" r:id="rId33"/>
    <p:sldId id="287" r:id="rId34"/>
    <p:sldId id="266" r:id="rId35"/>
    <p:sldId id="265" r:id="rId36"/>
    <p:sldId id="262" r:id="rId37"/>
    <p:sldId id="326" r:id="rId38"/>
    <p:sldId id="328" r:id="rId39"/>
    <p:sldId id="334" r:id="rId40"/>
    <p:sldId id="282" r:id="rId41"/>
    <p:sldId id="319" r:id="rId42"/>
    <p:sldId id="317" r:id="rId43"/>
    <p:sldId id="284" r:id="rId44"/>
    <p:sldId id="343" r:id="rId45"/>
    <p:sldId id="342" r:id="rId46"/>
    <p:sldId id="289" r:id="rId47"/>
    <p:sldId id="290" r:id="rId48"/>
    <p:sldId id="308" r:id="rId49"/>
    <p:sldId id="322" r:id="rId50"/>
    <p:sldId id="329" r:id="rId51"/>
    <p:sldId id="263" r:id="rId52"/>
    <p:sldId id="264" r:id="rId53"/>
    <p:sldId id="302" r:id="rId54"/>
    <p:sldId id="320" r:id="rId55"/>
    <p:sldId id="30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60"/>
  </p:normalViewPr>
  <p:slideViewPr>
    <p:cSldViewPr snapToGrid="0">
      <p:cViewPr varScale="1">
        <p:scale>
          <a:sx n="71" d="100"/>
          <a:sy n="71" d="100"/>
        </p:scale>
        <p:origin x="11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5.xml.rels><?xml version="1.0" encoding="UTF-8" standalone="yes"?>
<Relationships xmlns="http://schemas.openxmlformats.org/package/2006/relationships"><Relationship Id="rId1" Type="http://schemas.openxmlformats.org/officeDocument/2006/relationships/hyperlink" Target="http://www.safeproject.us/"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2" Type="http://schemas.openxmlformats.org/officeDocument/2006/relationships/hyperlink" Target="http://www.safeproject.us/" TargetMode="External"/><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4BFFB-5C78-4CDF-A2D6-F4F3FC756F9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FE79B43-4004-4AEF-9822-C8E7E8C6F148}">
      <dgm:prSet/>
      <dgm:spPr/>
      <dgm:t>
        <a:bodyPr/>
        <a:lstStyle/>
        <a:p>
          <a:r>
            <a:rPr lang="en-US" dirty="0">
              <a:latin typeface="Garamond" panose="02020404030301010803"/>
            </a:rPr>
            <a:t>4.2%</a:t>
          </a:r>
          <a:r>
            <a:rPr lang="en-US" dirty="0"/>
            <a:t> are Bisexual</a:t>
          </a:r>
        </a:p>
      </dgm:t>
    </dgm:pt>
    <dgm:pt modelId="{18C1553A-34FF-4E70-95A9-8C4A3CFD95D8}" type="parTrans" cxnId="{05BE91CF-0567-4DD1-8394-C9C3FF8FDFFB}">
      <dgm:prSet/>
      <dgm:spPr/>
      <dgm:t>
        <a:bodyPr/>
        <a:lstStyle/>
        <a:p>
          <a:endParaRPr lang="en-US"/>
        </a:p>
      </dgm:t>
    </dgm:pt>
    <dgm:pt modelId="{DB8FE6BD-0FB7-4B6A-B920-BED01D966F1D}" type="sibTrans" cxnId="{05BE91CF-0567-4DD1-8394-C9C3FF8FDFFB}">
      <dgm:prSet/>
      <dgm:spPr/>
      <dgm:t>
        <a:bodyPr/>
        <a:lstStyle/>
        <a:p>
          <a:endParaRPr lang="en-US"/>
        </a:p>
      </dgm:t>
    </dgm:pt>
    <dgm:pt modelId="{7A583EF4-1791-451B-A0A7-DDA9ACCB9A02}">
      <dgm:prSet/>
      <dgm:spPr/>
      <dgm:t>
        <a:bodyPr/>
        <a:lstStyle/>
        <a:p>
          <a:r>
            <a:rPr lang="en-US" dirty="0">
              <a:latin typeface="Garamond" panose="02020404030301010803"/>
            </a:rPr>
            <a:t>1.4%</a:t>
          </a:r>
          <a:r>
            <a:rPr lang="en-US" dirty="0"/>
            <a:t> are Gay</a:t>
          </a:r>
        </a:p>
      </dgm:t>
    </dgm:pt>
    <dgm:pt modelId="{D46CB7E2-780A-4DA2-8DDD-7383B682A428}" type="parTrans" cxnId="{DD01DF76-7878-41B7-803C-CFB541EA457E}">
      <dgm:prSet/>
      <dgm:spPr/>
      <dgm:t>
        <a:bodyPr/>
        <a:lstStyle/>
        <a:p>
          <a:endParaRPr lang="en-US"/>
        </a:p>
      </dgm:t>
    </dgm:pt>
    <dgm:pt modelId="{2584F7BA-08B3-4843-A169-3C626D589CA3}" type="sibTrans" cxnId="{DD01DF76-7878-41B7-803C-CFB541EA457E}">
      <dgm:prSet/>
      <dgm:spPr/>
      <dgm:t>
        <a:bodyPr/>
        <a:lstStyle/>
        <a:p>
          <a:endParaRPr lang="en-US"/>
        </a:p>
      </dgm:t>
    </dgm:pt>
    <dgm:pt modelId="{4636988F-304F-47B5-9AB9-239FF98185D3}">
      <dgm:prSet/>
      <dgm:spPr/>
      <dgm:t>
        <a:bodyPr/>
        <a:lstStyle/>
        <a:p>
          <a:r>
            <a:rPr lang="en-US" dirty="0">
              <a:latin typeface="Garamond" panose="02020404030301010803"/>
            </a:rPr>
            <a:t>1.0</a:t>
          </a:r>
          <a:r>
            <a:rPr lang="en-US" dirty="0"/>
            <a:t>% are Lesbian</a:t>
          </a:r>
        </a:p>
      </dgm:t>
    </dgm:pt>
    <dgm:pt modelId="{A597F9A5-B0C0-4FBA-B9B5-E9D7D3B55779}" type="parTrans" cxnId="{433A595C-4E7C-45F3-BA60-144E2D644556}">
      <dgm:prSet/>
      <dgm:spPr/>
      <dgm:t>
        <a:bodyPr/>
        <a:lstStyle/>
        <a:p>
          <a:endParaRPr lang="en-US"/>
        </a:p>
      </dgm:t>
    </dgm:pt>
    <dgm:pt modelId="{0230FA84-4F77-42FD-B215-43655EF9FD00}" type="sibTrans" cxnId="{433A595C-4E7C-45F3-BA60-144E2D644556}">
      <dgm:prSet/>
      <dgm:spPr/>
      <dgm:t>
        <a:bodyPr/>
        <a:lstStyle/>
        <a:p>
          <a:endParaRPr lang="en-US"/>
        </a:p>
      </dgm:t>
    </dgm:pt>
    <dgm:pt modelId="{56E1F297-3853-484C-9F59-A916C36F80C1}">
      <dgm:prSet/>
      <dgm:spPr/>
      <dgm:t>
        <a:bodyPr/>
        <a:lstStyle/>
        <a:p>
          <a:r>
            <a:rPr lang="en-US" dirty="0">
              <a:latin typeface="Garamond" panose="02020404030301010803"/>
            </a:rPr>
            <a:t>.06</a:t>
          </a:r>
          <a:r>
            <a:rPr lang="en-US" dirty="0"/>
            <a:t>% are Transgender</a:t>
          </a:r>
        </a:p>
      </dgm:t>
    </dgm:pt>
    <dgm:pt modelId="{08C66912-6EF0-4964-870A-A06D0BD5CD1D}" type="parTrans" cxnId="{DFD78319-F825-41E2-A19E-2F38A43DD14E}">
      <dgm:prSet/>
      <dgm:spPr/>
      <dgm:t>
        <a:bodyPr/>
        <a:lstStyle/>
        <a:p>
          <a:endParaRPr lang="en-US"/>
        </a:p>
      </dgm:t>
    </dgm:pt>
    <dgm:pt modelId="{5E2C2FA0-CE7B-480F-9CF4-3E2BA41C9B31}" type="sibTrans" cxnId="{DFD78319-F825-41E2-A19E-2F38A43DD14E}">
      <dgm:prSet/>
      <dgm:spPr/>
      <dgm:t>
        <a:bodyPr/>
        <a:lstStyle/>
        <a:p>
          <a:endParaRPr lang="en-US"/>
        </a:p>
      </dgm:t>
    </dgm:pt>
    <dgm:pt modelId="{1B4D164F-FD59-4EF3-89A4-671E5439B337}">
      <dgm:prSet/>
      <dgm:spPr/>
      <dgm:t>
        <a:bodyPr/>
        <a:lstStyle/>
        <a:p>
          <a:r>
            <a:rPr lang="en-US" dirty="0">
              <a:latin typeface="Garamond" panose="02020404030301010803"/>
            </a:rPr>
            <a:t>.04%</a:t>
          </a:r>
          <a:r>
            <a:rPr lang="en-US" dirty="0"/>
            <a:t> are Queer, Questioning, Intersex, Asexual, +</a:t>
          </a:r>
        </a:p>
      </dgm:t>
    </dgm:pt>
    <dgm:pt modelId="{0313885B-D721-4EDF-BA2C-4541D1F03E4F}" type="parTrans" cxnId="{A77D3423-A474-4B39-BEA8-7816E122578E}">
      <dgm:prSet/>
      <dgm:spPr/>
      <dgm:t>
        <a:bodyPr/>
        <a:lstStyle/>
        <a:p>
          <a:endParaRPr lang="en-US"/>
        </a:p>
      </dgm:t>
    </dgm:pt>
    <dgm:pt modelId="{7B3229AF-A201-417E-9749-9025758B5446}" type="sibTrans" cxnId="{A77D3423-A474-4B39-BEA8-7816E122578E}">
      <dgm:prSet/>
      <dgm:spPr/>
      <dgm:t>
        <a:bodyPr/>
        <a:lstStyle/>
        <a:p>
          <a:endParaRPr lang="en-US"/>
        </a:p>
      </dgm:t>
    </dgm:pt>
    <dgm:pt modelId="{3FF7FF93-9E28-4064-A430-90E53E30324A}" type="pres">
      <dgm:prSet presAssocID="{FA74BFFB-5C78-4CDF-A2D6-F4F3FC756F9E}" presName="linear" presStyleCnt="0">
        <dgm:presLayoutVars>
          <dgm:animLvl val="lvl"/>
          <dgm:resizeHandles val="exact"/>
        </dgm:presLayoutVars>
      </dgm:prSet>
      <dgm:spPr/>
    </dgm:pt>
    <dgm:pt modelId="{978FA271-917E-4704-A5E6-C862443E987A}" type="pres">
      <dgm:prSet presAssocID="{1FE79B43-4004-4AEF-9822-C8E7E8C6F148}" presName="parentText" presStyleLbl="node1" presStyleIdx="0" presStyleCnt="5">
        <dgm:presLayoutVars>
          <dgm:chMax val="0"/>
          <dgm:bulletEnabled val="1"/>
        </dgm:presLayoutVars>
      </dgm:prSet>
      <dgm:spPr/>
    </dgm:pt>
    <dgm:pt modelId="{353963A8-6641-47E5-9267-7063D6DB07E2}" type="pres">
      <dgm:prSet presAssocID="{DB8FE6BD-0FB7-4B6A-B920-BED01D966F1D}" presName="spacer" presStyleCnt="0"/>
      <dgm:spPr/>
    </dgm:pt>
    <dgm:pt modelId="{685A09C8-5882-4BE4-B6DE-F1B7F3C65080}" type="pres">
      <dgm:prSet presAssocID="{7A583EF4-1791-451B-A0A7-DDA9ACCB9A02}" presName="parentText" presStyleLbl="node1" presStyleIdx="1" presStyleCnt="5">
        <dgm:presLayoutVars>
          <dgm:chMax val="0"/>
          <dgm:bulletEnabled val="1"/>
        </dgm:presLayoutVars>
      </dgm:prSet>
      <dgm:spPr/>
    </dgm:pt>
    <dgm:pt modelId="{BC92FF48-3BAF-400E-B998-B882F79B191A}" type="pres">
      <dgm:prSet presAssocID="{2584F7BA-08B3-4843-A169-3C626D589CA3}" presName="spacer" presStyleCnt="0"/>
      <dgm:spPr/>
    </dgm:pt>
    <dgm:pt modelId="{674AC787-93A7-4032-8F48-E5F77ABC29E9}" type="pres">
      <dgm:prSet presAssocID="{4636988F-304F-47B5-9AB9-239FF98185D3}" presName="parentText" presStyleLbl="node1" presStyleIdx="2" presStyleCnt="5">
        <dgm:presLayoutVars>
          <dgm:chMax val="0"/>
          <dgm:bulletEnabled val="1"/>
        </dgm:presLayoutVars>
      </dgm:prSet>
      <dgm:spPr/>
    </dgm:pt>
    <dgm:pt modelId="{1D9B77B3-E39B-4D2E-9C35-543A1585DA06}" type="pres">
      <dgm:prSet presAssocID="{0230FA84-4F77-42FD-B215-43655EF9FD00}" presName="spacer" presStyleCnt="0"/>
      <dgm:spPr/>
    </dgm:pt>
    <dgm:pt modelId="{DB8E73C1-33E4-4855-B45D-60E0ED2A858C}" type="pres">
      <dgm:prSet presAssocID="{56E1F297-3853-484C-9F59-A916C36F80C1}" presName="parentText" presStyleLbl="node1" presStyleIdx="3" presStyleCnt="5">
        <dgm:presLayoutVars>
          <dgm:chMax val="0"/>
          <dgm:bulletEnabled val="1"/>
        </dgm:presLayoutVars>
      </dgm:prSet>
      <dgm:spPr/>
    </dgm:pt>
    <dgm:pt modelId="{ABFCE2D2-98E5-46FE-B2F0-FEF5726BA939}" type="pres">
      <dgm:prSet presAssocID="{5E2C2FA0-CE7B-480F-9CF4-3E2BA41C9B31}" presName="spacer" presStyleCnt="0"/>
      <dgm:spPr/>
    </dgm:pt>
    <dgm:pt modelId="{95D7860C-0BFC-426D-8359-070E748AC2DE}" type="pres">
      <dgm:prSet presAssocID="{1B4D164F-FD59-4EF3-89A4-671E5439B337}" presName="parentText" presStyleLbl="node1" presStyleIdx="4" presStyleCnt="5">
        <dgm:presLayoutVars>
          <dgm:chMax val="0"/>
          <dgm:bulletEnabled val="1"/>
        </dgm:presLayoutVars>
      </dgm:prSet>
      <dgm:spPr/>
    </dgm:pt>
  </dgm:ptLst>
  <dgm:cxnLst>
    <dgm:cxn modelId="{BB14CD09-6239-475F-991D-E58513F8B647}" type="presOf" srcId="{56E1F297-3853-484C-9F59-A916C36F80C1}" destId="{DB8E73C1-33E4-4855-B45D-60E0ED2A858C}" srcOrd="0" destOrd="0" presId="urn:microsoft.com/office/officeart/2005/8/layout/vList2"/>
    <dgm:cxn modelId="{C769FA14-F611-412E-B2D1-F9295E788596}" type="presOf" srcId="{1FE79B43-4004-4AEF-9822-C8E7E8C6F148}" destId="{978FA271-917E-4704-A5E6-C862443E987A}" srcOrd="0" destOrd="0" presId="urn:microsoft.com/office/officeart/2005/8/layout/vList2"/>
    <dgm:cxn modelId="{D1580617-04AB-48B9-A335-8271C3DDACD0}" type="presOf" srcId="{7A583EF4-1791-451B-A0A7-DDA9ACCB9A02}" destId="{685A09C8-5882-4BE4-B6DE-F1B7F3C65080}" srcOrd="0" destOrd="0" presId="urn:microsoft.com/office/officeart/2005/8/layout/vList2"/>
    <dgm:cxn modelId="{DFD78319-F825-41E2-A19E-2F38A43DD14E}" srcId="{FA74BFFB-5C78-4CDF-A2D6-F4F3FC756F9E}" destId="{56E1F297-3853-484C-9F59-A916C36F80C1}" srcOrd="3" destOrd="0" parTransId="{08C66912-6EF0-4964-870A-A06D0BD5CD1D}" sibTransId="{5E2C2FA0-CE7B-480F-9CF4-3E2BA41C9B31}"/>
    <dgm:cxn modelId="{A77D3423-A474-4B39-BEA8-7816E122578E}" srcId="{FA74BFFB-5C78-4CDF-A2D6-F4F3FC756F9E}" destId="{1B4D164F-FD59-4EF3-89A4-671E5439B337}" srcOrd="4" destOrd="0" parTransId="{0313885B-D721-4EDF-BA2C-4541D1F03E4F}" sibTransId="{7B3229AF-A201-417E-9749-9025758B5446}"/>
    <dgm:cxn modelId="{7E1B8E2E-4FBA-40E3-87F0-3FB7CD21DCF2}" type="presOf" srcId="{1B4D164F-FD59-4EF3-89A4-671E5439B337}" destId="{95D7860C-0BFC-426D-8359-070E748AC2DE}" srcOrd="0" destOrd="0" presId="urn:microsoft.com/office/officeart/2005/8/layout/vList2"/>
    <dgm:cxn modelId="{433A595C-4E7C-45F3-BA60-144E2D644556}" srcId="{FA74BFFB-5C78-4CDF-A2D6-F4F3FC756F9E}" destId="{4636988F-304F-47B5-9AB9-239FF98185D3}" srcOrd="2" destOrd="0" parTransId="{A597F9A5-B0C0-4FBA-B9B5-E9D7D3B55779}" sibTransId="{0230FA84-4F77-42FD-B215-43655EF9FD00}"/>
    <dgm:cxn modelId="{DD01DF76-7878-41B7-803C-CFB541EA457E}" srcId="{FA74BFFB-5C78-4CDF-A2D6-F4F3FC756F9E}" destId="{7A583EF4-1791-451B-A0A7-DDA9ACCB9A02}" srcOrd="1" destOrd="0" parTransId="{D46CB7E2-780A-4DA2-8DDD-7383B682A428}" sibTransId="{2584F7BA-08B3-4843-A169-3C626D589CA3}"/>
    <dgm:cxn modelId="{E2577E79-FC3D-4F5B-819C-62DFEFE3FFEE}" type="presOf" srcId="{FA74BFFB-5C78-4CDF-A2D6-F4F3FC756F9E}" destId="{3FF7FF93-9E28-4064-A430-90E53E30324A}" srcOrd="0" destOrd="0" presId="urn:microsoft.com/office/officeart/2005/8/layout/vList2"/>
    <dgm:cxn modelId="{214B9F99-24FB-47A7-AEC3-8F3A95F0B3DE}" type="presOf" srcId="{4636988F-304F-47B5-9AB9-239FF98185D3}" destId="{674AC787-93A7-4032-8F48-E5F77ABC29E9}" srcOrd="0" destOrd="0" presId="urn:microsoft.com/office/officeart/2005/8/layout/vList2"/>
    <dgm:cxn modelId="{05BE91CF-0567-4DD1-8394-C9C3FF8FDFFB}" srcId="{FA74BFFB-5C78-4CDF-A2D6-F4F3FC756F9E}" destId="{1FE79B43-4004-4AEF-9822-C8E7E8C6F148}" srcOrd="0" destOrd="0" parTransId="{18C1553A-34FF-4E70-95A9-8C4A3CFD95D8}" sibTransId="{DB8FE6BD-0FB7-4B6A-B920-BED01D966F1D}"/>
    <dgm:cxn modelId="{50495F8C-B6CC-472D-B89E-989616B7128D}" type="presParOf" srcId="{3FF7FF93-9E28-4064-A430-90E53E30324A}" destId="{978FA271-917E-4704-A5E6-C862443E987A}" srcOrd="0" destOrd="0" presId="urn:microsoft.com/office/officeart/2005/8/layout/vList2"/>
    <dgm:cxn modelId="{C28DA8D7-5900-4E12-9DC3-14C9D29950B1}" type="presParOf" srcId="{3FF7FF93-9E28-4064-A430-90E53E30324A}" destId="{353963A8-6641-47E5-9267-7063D6DB07E2}" srcOrd="1" destOrd="0" presId="urn:microsoft.com/office/officeart/2005/8/layout/vList2"/>
    <dgm:cxn modelId="{AC7A07A3-E00D-4B21-A7DE-FB16C66810E3}" type="presParOf" srcId="{3FF7FF93-9E28-4064-A430-90E53E30324A}" destId="{685A09C8-5882-4BE4-B6DE-F1B7F3C65080}" srcOrd="2" destOrd="0" presId="urn:microsoft.com/office/officeart/2005/8/layout/vList2"/>
    <dgm:cxn modelId="{589873B4-4222-48A5-923F-68C2C4C35B28}" type="presParOf" srcId="{3FF7FF93-9E28-4064-A430-90E53E30324A}" destId="{BC92FF48-3BAF-400E-B998-B882F79B191A}" srcOrd="3" destOrd="0" presId="urn:microsoft.com/office/officeart/2005/8/layout/vList2"/>
    <dgm:cxn modelId="{F8611A4A-6011-455E-8DA3-0CB2C9BA0BA0}" type="presParOf" srcId="{3FF7FF93-9E28-4064-A430-90E53E30324A}" destId="{674AC787-93A7-4032-8F48-E5F77ABC29E9}" srcOrd="4" destOrd="0" presId="urn:microsoft.com/office/officeart/2005/8/layout/vList2"/>
    <dgm:cxn modelId="{E5CAB345-D393-4AED-A7B9-AB31AC7B8871}" type="presParOf" srcId="{3FF7FF93-9E28-4064-A430-90E53E30324A}" destId="{1D9B77B3-E39B-4D2E-9C35-543A1585DA06}" srcOrd="5" destOrd="0" presId="urn:microsoft.com/office/officeart/2005/8/layout/vList2"/>
    <dgm:cxn modelId="{E42196C3-6F0C-4B3A-9430-5DE4BFE15E22}" type="presParOf" srcId="{3FF7FF93-9E28-4064-A430-90E53E30324A}" destId="{DB8E73C1-33E4-4855-B45D-60E0ED2A858C}" srcOrd="6" destOrd="0" presId="urn:microsoft.com/office/officeart/2005/8/layout/vList2"/>
    <dgm:cxn modelId="{6303EB22-AA2A-4009-B0E7-9804C1EAA4F7}" type="presParOf" srcId="{3FF7FF93-9E28-4064-A430-90E53E30324A}" destId="{ABFCE2D2-98E5-46FE-B2F0-FEF5726BA939}" srcOrd="7" destOrd="0" presId="urn:microsoft.com/office/officeart/2005/8/layout/vList2"/>
    <dgm:cxn modelId="{B64C5822-F8F1-4BDC-9132-8230522D5545}" type="presParOf" srcId="{3FF7FF93-9E28-4064-A430-90E53E30324A}" destId="{95D7860C-0BFC-426D-8359-070E748AC2DE}"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1286FC-A835-4230-9216-42580A306C1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36E3E6-FC04-4BFE-81BD-C7ED75B3C137}">
      <dgm:prSet/>
      <dgm:spPr/>
      <dgm:t>
        <a:bodyPr/>
        <a:lstStyle/>
        <a:p>
          <a:pPr>
            <a:defRPr b="1"/>
          </a:pPr>
          <a:r>
            <a:rPr lang="en-US"/>
            <a:t>Dispel myths and misconceptions</a:t>
          </a:r>
        </a:p>
      </dgm:t>
    </dgm:pt>
    <dgm:pt modelId="{F81FA53F-1B0E-448A-924E-5E25AA450419}" type="parTrans" cxnId="{57603356-3C0E-4B79-B865-A261465130F9}">
      <dgm:prSet/>
      <dgm:spPr/>
      <dgm:t>
        <a:bodyPr/>
        <a:lstStyle/>
        <a:p>
          <a:endParaRPr lang="en-US"/>
        </a:p>
      </dgm:t>
    </dgm:pt>
    <dgm:pt modelId="{86E8E532-AB6A-4BEF-9087-AC571A513DAC}" type="sibTrans" cxnId="{57603356-3C0E-4B79-B865-A261465130F9}">
      <dgm:prSet/>
      <dgm:spPr/>
      <dgm:t>
        <a:bodyPr/>
        <a:lstStyle/>
        <a:p>
          <a:endParaRPr lang="en-US"/>
        </a:p>
      </dgm:t>
    </dgm:pt>
    <dgm:pt modelId="{F73D457E-F079-4BED-AF7E-F49190EEEC67}">
      <dgm:prSet/>
      <dgm:spPr/>
      <dgm:t>
        <a:bodyPr/>
        <a:lstStyle/>
        <a:p>
          <a:r>
            <a:rPr lang="en-US"/>
            <a:t>Mental Illness</a:t>
          </a:r>
        </a:p>
      </dgm:t>
    </dgm:pt>
    <dgm:pt modelId="{E548120A-B968-47F5-BF0F-A903FAF2AE3A}" type="parTrans" cxnId="{4CEB04BE-578C-4F87-A4E8-6C1BB319D020}">
      <dgm:prSet/>
      <dgm:spPr/>
      <dgm:t>
        <a:bodyPr/>
        <a:lstStyle/>
        <a:p>
          <a:endParaRPr lang="en-US"/>
        </a:p>
      </dgm:t>
    </dgm:pt>
    <dgm:pt modelId="{01A4EFC2-55D7-4F2A-86AD-B7DBD28A638F}" type="sibTrans" cxnId="{4CEB04BE-578C-4F87-A4E8-6C1BB319D020}">
      <dgm:prSet/>
      <dgm:spPr/>
      <dgm:t>
        <a:bodyPr/>
        <a:lstStyle/>
        <a:p>
          <a:endParaRPr lang="en-US"/>
        </a:p>
      </dgm:t>
    </dgm:pt>
    <dgm:pt modelId="{37C23506-31E1-41DF-ACA8-A971BD86EDF6}">
      <dgm:prSet/>
      <dgm:spPr/>
      <dgm:t>
        <a:bodyPr/>
        <a:lstStyle/>
        <a:p>
          <a:r>
            <a:rPr lang="en-US"/>
            <a:t>Attention Seeking</a:t>
          </a:r>
        </a:p>
      </dgm:t>
    </dgm:pt>
    <dgm:pt modelId="{C9570A35-BCCA-42E6-97C2-7B15503610F9}" type="parTrans" cxnId="{FCA21BFE-B265-4987-9D2C-9CA15F70FF78}">
      <dgm:prSet/>
      <dgm:spPr/>
      <dgm:t>
        <a:bodyPr/>
        <a:lstStyle/>
        <a:p>
          <a:endParaRPr lang="en-US"/>
        </a:p>
      </dgm:t>
    </dgm:pt>
    <dgm:pt modelId="{68CAA435-C500-4B1C-AB35-DCDD60A6473B}" type="sibTrans" cxnId="{FCA21BFE-B265-4987-9D2C-9CA15F70FF78}">
      <dgm:prSet/>
      <dgm:spPr/>
      <dgm:t>
        <a:bodyPr/>
        <a:lstStyle/>
        <a:p>
          <a:endParaRPr lang="en-US"/>
        </a:p>
      </dgm:t>
    </dgm:pt>
    <dgm:pt modelId="{C6BD2563-DD02-46D5-ACBB-F70D125DD5EA}">
      <dgm:prSet/>
      <dgm:spPr/>
      <dgm:t>
        <a:bodyPr/>
        <a:lstStyle/>
        <a:p>
          <a:r>
            <a:rPr lang="en-US"/>
            <a:t>Trend</a:t>
          </a:r>
        </a:p>
      </dgm:t>
    </dgm:pt>
    <dgm:pt modelId="{5C067828-E057-410A-B800-C4E0A73B8521}" type="parTrans" cxnId="{DFFC9C89-9890-4B3C-BD18-B952BA545CC6}">
      <dgm:prSet/>
      <dgm:spPr/>
      <dgm:t>
        <a:bodyPr/>
        <a:lstStyle/>
        <a:p>
          <a:endParaRPr lang="en-US"/>
        </a:p>
      </dgm:t>
    </dgm:pt>
    <dgm:pt modelId="{02468BC2-4E6D-49A0-A497-5CABA59DF574}" type="sibTrans" cxnId="{DFFC9C89-9890-4B3C-BD18-B952BA545CC6}">
      <dgm:prSet/>
      <dgm:spPr/>
      <dgm:t>
        <a:bodyPr/>
        <a:lstStyle/>
        <a:p>
          <a:endParaRPr lang="en-US"/>
        </a:p>
      </dgm:t>
    </dgm:pt>
    <dgm:pt modelId="{3C1F7BE5-FB7F-40C4-AC1A-4082CF843F7A}">
      <dgm:prSet/>
      <dgm:spPr/>
      <dgm:t>
        <a:bodyPr/>
        <a:lstStyle/>
        <a:p>
          <a:pPr>
            <a:defRPr b="1"/>
          </a:pPr>
          <a:r>
            <a:rPr lang="en-US"/>
            <a:t>Genetic Proof- error in DNA</a:t>
          </a:r>
        </a:p>
      </dgm:t>
    </dgm:pt>
    <dgm:pt modelId="{D50EB0E6-1DA5-4563-93FC-FB18040D1399}" type="parTrans" cxnId="{B1751A3A-510A-44DC-AD95-B06C98A5D837}">
      <dgm:prSet/>
      <dgm:spPr/>
      <dgm:t>
        <a:bodyPr/>
        <a:lstStyle/>
        <a:p>
          <a:endParaRPr lang="en-US"/>
        </a:p>
      </dgm:t>
    </dgm:pt>
    <dgm:pt modelId="{D96A78B2-D10B-4CC7-AEFC-EE2D059917A0}" type="sibTrans" cxnId="{B1751A3A-510A-44DC-AD95-B06C98A5D837}">
      <dgm:prSet/>
      <dgm:spPr/>
      <dgm:t>
        <a:bodyPr/>
        <a:lstStyle/>
        <a:p>
          <a:endParaRPr lang="en-US"/>
        </a:p>
      </dgm:t>
    </dgm:pt>
    <dgm:pt modelId="{66986D61-FC84-47A5-91A2-30F6B135DF3D}">
      <dgm:prSet/>
      <dgm:spPr/>
      <dgm:t>
        <a:bodyPr/>
        <a:lstStyle/>
        <a:p>
          <a:r>
            <a:rPr lang="en-US"/>
            <a:t>Chimera</a:t>
          </a:r>
        </a:p>
      </dgm:t>
    </dgm:pt>
    <dgm:pt modelId="{9DEE5C60-A1F2-4703-AABB-2C4D49417A81}" type="parTrans" cxnId="{70E4225F-BC7B-486A-B1B3-206CC7D060B5}">
      <dgm:prSet/>
      <dgm:spPr/>
      <dgm:t>
        <a:bodyPr/>
        <a:lstStyle/>
        <a:p>
          <a:endParaRPr lang="en-US"/>
        </a:p>
      </dgm:t>
    </dgm:pt>
    <dgm:pt modelId="{134E31AA-1B7F-4052-8596-E52AD6421ED9}" type="sibTrans" cxnId="{70E4225F-BC7B-486A-B1B3-206CC7D060B5}">
      <dgm:prSet/>
      <dgm:spPr/>
      <dgm:t>
        <a:bodyPr/>
        <a:lstStyle/>
        <a:p>
          <a:endParaRPr lang="en-US"/>
        </a:p>
      </dgm:t>
    </dgm:pt>
    <dgm:pt modelId="{B4865FB7-A3D6-4693-BF89-B9D3C6F76E30}">
      <dgm:prSet/>
      <dgm:spPr/>
      <dgm:t>
        <a:bodyPr/>
        <a:lstStyle/>
        <a:p>
          <a:r>
            <a:rPr lang="en-US"/>
            <a:t>Intersex</a:t>
          </a:r>
        </a:p>
      </dgm:t>
    </dgm:pt>
    <dgm:pt modelId="{29720C0B-AE10-49D5-84CA-BBD9676297FA}" type="parTrans" cxnId="{506B01A4-80AF-48DA-AAF1-881C8CB47113}">
      <dgm:prSet/>
      <dgm:spPr/>
      <dgm:t>
        <a:bodyPr/>
        <a:lstStyle/>
        <a:p>
          <a:endParaRPr lang="en-US"/>
        </a:p>
      </dgm:t>
    </dgm:pt>
    <dgm:pt modelId="{AF595A6E-DCB7-4C9A-B815-6C255F2DEA88}" type="sibTrans" cxnId="{506B01A4-80AF-48DA-AAF1-881C8CB47113}">
      <dgm:prSet/>
      <dgm:spPr/>
      <dgm:t>
        <a:bodyPr/>
        <a:lstStyle/>
        <a:p>
          <a:endParaRPr lang="en-US"/>
        </a:p>
      </dgm:t>
    </dgm:pt>
    <dgm:pt modelId="{23CCEB23-4273-43E7-9766-E6E12D0D9789}">
      <dgm:prSet/>
      <dgm:spPr/>
      <dgm:t>
        <a:bodyPr/>
        <a:lstStyle/>
        <a:p>
          <a:r>
            <a:rPr lang="en-US"/>
            <a:t>Guevedoces</a:t>
          </a:r>
        </a:p>
      </dgm:t>
    </dgm:pt>
    <dgm:pt modelId="{58BB08C3-905A-403B-A1E2-0EF92BB0C610}" type="parTrans" cxnId="{B511A508-429F-4D2A-998D-211DD97DA6DA}">
      <dgm:prSet/>
      <dgm:spPr/>
      <dgm:t>
        <a:bodyPr/>
        <a:lstStyle/>
        <a:p>
          <a:endParaRPr lang="en-US"/>
        </a:p>
      </dgm:t>
    </dgm:pt>
    <dgm:pt modelId="{A4A1D143-3725-4998-9FFE-13591260FA58}" type="sibTrans" cxnId="{B511A508-429F-4D2A-998D-211DD97DA6DA}">
      <dgm:prSet/>
      <dgm:spPr/>
      <dgm:t>
        <a:bodyPr/>
        <a:lstStyle/>
        <a:p>
          <a:endParaRPr lang="en-US"/>
        </a:p>
      </dgm:t>
    </dgm:pt>
    <dgm:pt modelId="{E09A3A86-46DF-4A34-BFE5-EE06A1608FA2}" type="pres">
      <dgm:prSet presAssocID="{D81286FC-A835-4230-9216-42580A306C14}" presName="root" presStyleCnt="0">
        <dgm:presLayoutVars>
          <dgm:dir/>
          <dgm:resizeHandles val="exact"/>
        </dgm:presLayoutVars>
      </dgm:prSet>
      <dgm:spPr/>
    </dgm:pt>
    <dgm:pt modelId="{60103185-33DB-4D21-A2A1-507247DFFBD0}" type="pres">
      <dgm:prSet presAssocID="{9136E3E6-FC04-4BFE-81BD-C7ED75B3C137}" presName="compNode" presStyleCnt="0"/>
      <dgm:spPr/>
    </dgm:pt>
    <dgm:pt modelId="{B4F9A492-92D8-41CD-A7A4-FC4EA0B00417}" type="pres">
      <dgm:prSet presAssocID="{9136E3E6-FC04-4BFE-81BD-C7ED75B3C13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09D35AA9-8B62-4503-A4C8-B7673FCC7AAA}" type="pres">
      <dgm:prSet presAssocID="{9136E3E6-FC04-4BFE-81BD-C7ED75B3C137}" presName="iconSpace" presStyleCnt="0"/>
      <dgm:spPr/>
    </dgm:pt>
    <dgm:pt modelId="{E8BE8346-3449-4CC9-9F09-EABDCD2ECA76}" type="pres">
      <dgm:prSet presAssocID="{9136E3E6-FC04-4BFE-81BD-C7ED75B3C137}" presName="parTx" presStyleLbl="revTx" presStyleIdx="0" presStyleCnt="4">
        <dgm:presLayoutVars>
          <dgm:chMax val="0"/>
          <dgm:chPref val="0"/>
        </dgm:presLayoutVars>
      </dgm:prSet>
      <dgm:spPr/>
    </dgm:pt>
    <dgm:pt modelId="{6ECE473B-5E2F-43DF-895B-DC543AC4B5C3}" type="pres">
      <dgm:prSet presAssocID="{9136E3E6-FC04-4BFE-81BD-C7ED75B3C137}" presName="txSpace" presStyleCnt="0"/>
      <dgm:spPr/>
    </dgm:pt>
    <dgm:pt modelId="{DEA4C044-57C9-4D7B-A4BF-1BE5877B913E}" type="pres">
      <dgm:prSet presAssocID="{9136E3E6-FC04-4BFE-81BD-C7ED75B3C137}" presName="desTx" presStyleLbl="revTx" presStyleIdx="1" presStyleCnt="4">
        <dgm:presLayoutVars/>
      </dgm:prSet>
      <dgm:spPr/>
    </dgm:pt>
    <dgm:pt modelId="{37C88260-0B29-465D-B281-62E72897417D}" type="pres">
      <dgm:prSet presAssocID="{86E8E532-AB6A-4BEF-9087-AC571A513DAC}" presName="sibTrans" presStyleCnt="0"/>
      <dgm:spPr/>
    </dgm:pt>
    <dgm:pt modelId="{9AAD0F3F-1A44-4DBB-AD4D-C297B950C519}" type="pres">
      <dgm:prSet presAssocID="{3C1F7BE5-FB7F-40C4-AC1A-4082CF843F7A}" presName="compNode" presStyleCnt="0"/>
      <dgm:spPr/>
    </dgm:pt>
    <dgm:pt modelId="{CBB41BE4-57A6-4439-B930-1DF1CA55C99A}" type="pres">
      <dgm:prSet presAssocID="{3C1F7BE5-FB7F-40C4-AC1A-4082CF843F7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8D43D284-2EB5-4495-AE93-E426E78900A4}" type="pres">
      <dgm:prSet presAssocID="{3C1F7BE5-FB7F-40C4-AC1A-4082CF843F7A}" presName="iconSpace" presStyleCnt="0"/>
      <dgm:spPr/>
    </dgm:pt>
    <dgm:pt modelId="{C4ACE5E6-AC05-4A65-A09C-D6D9B883FAA9}" type="pres">
      <dgm:prSet presAssocID="{3C1F7BE5-FB7F-40C4-AC1A-4082CF843F7A}" presName="parTx" presStyleLbl="revTx" presStyleIdx="2" presStyleCnt="4">
        <dgm:presLayoutVars>
          <dgm:chMax val="0"/>
          <dgm:chPref val="0"/>
        </dgm:presLayoutVars>
      </dgm:prSet>
      <dgm:spPr/>
    </dgm:pt>
    <dgm:pt modelId="{FA2D923F-E0E2-498C-BE44-1AE58474F9F6}" type="pres">
      <dgm:prSet presAssocID="{3C1F7BE5-FB7F-40C4-AC1A-4082CF843F7A}" presName="txSpace" presStyleCnt="0"/>
      <dgm:spPr/>
    </dgm:pt>
    <dgm:pt modelId="{64070A99-D36D-4A69-B172-E4A9E0D37DCC}" type="pres">
      <dgm:prSet presAssocID="{3C1F7BE5-FB7F-40C4-AC1A-4082CF843F7A}" presName="desTx" presStyleLbl="revTx" presStyleIdx="3" presStyleCnt="4">
        <dgm:presLayoutVars/>
      </dgm:prSet>
      <dgm:spPr/>
    </dgm:pt>
  </dgm:ptLst>
  <dgm:cxnLst>
    <dgm:cxn modelId="{B511A508-429F-4D2A-998D-211DD97DA6DA}" srcId="{3C1F7BE5-FB7F-40C4-AC1A-4082CF843F7A}" destId="{23CCEB23-4273-43E7-9766-E6E12D0D9789}" srcOrd="2" destOrd="0" parTransId="{58BB08C3-905A-403B-A1E2-0EF92BB0C610}" sibTransId="{A4A1D143-3725-4998-9FFE-13591260FA58}"/>
    <dgm:cxn modelId="{5E632F16-B800-40EA-BC34-2CD6F8D8264D}" type="presOf" srcId="{C6BD2563-DD02-46D5-ACBB-F70D125DD5EA}" destId="{DEA4C044-57C9-4D7B-A4BF-1BE5877B913E}" srcOrd="0" destOrd="2" presId="urn:microsoft.com/office/officeart/2018/5/layout/CenteredIconLabelDescriptionList"/>
    <dgm:cxn modelId="{B1751A3A-510A-44DC-AD95-B06C98A5D837}" srcId="{D81286FC-A835-4230-9216-42580A306C14}" destId="{3C1F7BE5-FB7F-40C4-AC1A-4082CF843F7A}" srcOrd="1" destOrd="0" parTransId="{D50EB0E6-1DA5-4563-93FC-FB18040D1399}" sibTransId="{D96A78B2-D10B-4CC7-AEFC-EE2D059917A0}"/>
    <dgm:cxn modelId="{70E4225F-BC7B-486A-B1B3-206CC7D060B5}" srcId="{3C1F7BE5-FB7F-40C4-AC1A-4082CF843F7A}" destId="{66986D61-FC84-47A5-91A2-30F6B135DF3D}" srcOrd="0" destOrd="0" parTransId="{9DEE5C60-A1F2-4703-AABB-2C4D49417A81}" sibTransId="{134E31AA-1B7F-4052-8596-E52AD6421ED9}"/>
    <dgm:cxn modelId="{F2C13661-A016-4CED-8CC0-B7EFF61DA08E}" type="presOf" srcId="{F73D457E-F079-4BED-AF7E-F49190EEEC67}" destId="{DEA4C044-57C9-4D7B-A4BF-1BE5877B913E}" srcOrd="0" destOrd="0" presId="urn:microsoft.com/office/officeart/2018/5/layout/CenteredIconLabelDescriptionList"/>
    <dgm:cxn modelId="{CCFB5C4E-C929-4EC2-BC3A-930ED1D3DB35}" type="presOf" srcId="{23CCEB23-4273-43E7-9766-E6E12D0D9789}" destId="{64070A99-D36D-4A69-B172-E4A9E0D37DCC}" srcOrd="0" destOrd="2" presId="urn:microsoft.com/office/officeart/2018/5/layout/CenteredIconLabelDescriptionList"/>
    <dgm:cxn modelId="{57603356-3C0E-4B79-B865-A261465130F9}" srcId="{D81286FC-A835-4230-9216-42580A306C14}" destId="{9136E3E6-FC04-4BFE-81BD-C7ED75B3C137}" srcOrd="0" destOrd="0" parTransId="{F81FA53F-1B0E-448A-924E-5E25AA450419}" sibTransId="{86E8E532-AB6A-4BEF-9087-AC571A513DAC}"/>
    <dgm:cxn modelId="{02F8C178-12CE-4BDC-81B8-C36CAE8B90CC}" type="presOf" srcId="{3C1F7BE5-FB7F-40C4-AC1A-4082CF843F7A}" destId="{C4ACE5E6-AC05-4A65-A09C-D6D9B883FAA9}" srcOrd="0" destOrd="0" presId="urn:microsoft.com/office/officeart/2018/5/layout/CenteredIconLabelDescriptionList"/>
    <dgm:cxn modelId="{B145057F-BEE5-4723-A2FD-C8595118AB6A}" type="presOf" srcId="{37C23506-31E1-41DF-ACA8-A971BD86EDF6}" destId="{DEA4C044-57C9-4D7B-A4BF-1BE5877B913E}" srcOrd="0" destOrd="1" presId="urn:microsoft.com/office/officeart/2018/5/layout/CenteredIconLabelDescriptionList"/>
    <dgm:cxn modelId="{DFFC9C89-9890-4B3C-BD18-B952BA545CC6}" srcId="{9136E3E6-FC04-4BFE-81BD-C7ED75B3C137}" destId="{C6BD2563-DD02-46D5-ACBB-F70D125DD5EA}" srcOrd="2" destOrd="0" parTransId="{5C067828-E057-410A-B800-C4E0A73B8521}" sibTransId="{02468BC2-4E6D-49A0-A497-5CABA59DF574}"/>
    <dgm:cxn modelId="{6A08059E-9AF8-462C-AC97-86A7321D7FC4}" type="presOf" srcId="{66986D61-FC84-47A5-91A2-30F6B135DF3D}" destId="{64070A99-D36D-4A69-B172-E4A9E0D37DCC}" srcOrd="0" destOrd="0" presId="urn:microsoft.com/office/officeart/2018/5/layout/CenteredIconLabelDescriptionList"/>
    <dgm:cxn modelId="{506B01A4-80AF-48DA-AAF1-881C8CB47113}" srcId="{3C1F7BE5-FB7F-40C4-AC1A-4082CF843F7A}" destId="{B4865FB7-A3D6-4693-BF89-B9D3C6F76E30}" srcOrd="1" destOrd="0" parTransId="{29720C0B-AE10-49D5-84CA-BBD9676297FA}" sibTransId="{AF595A6E-DCB7-4C9A-B815-6C255F2DEA88}"/>
    <dgm:cxn modelId="{5669A9A6-D2F6-46C7-AC2C-C3DB8637E658}" type="presOf" srcId="{B4865FB7-A3D6-4693-BF89-B9D3C6F76E30}" destId="{64070A99-D36D-4A69-B172-E4A9E0D37DCC}" srcOrd="0" destOrd="1" presId="urn:microsoft.com/office/officeart/2018/5/layout/CenteredIconLabelDescriptionList"/>
    <dgm:cxn modelId="{4CEB04BE-578C-4F87-A4E8-6C1BB319D020}" srcId="{9136E3E6-FC04-4BFE-81BD-C7ED75B3C137}" destId="{F73D457E-F079-4BED-AF7E-F49190EEEC67}" srcOrd="0" destOrd="0" parTransId="{E548120A-B968-47F5-BF0F-A903FAF2AE3A}" sibTransId="{01A4EFC2-55D7-4F2A-86AD-B7DBD28A638F}"/>
    <dgm:cxn modelId="{97CB44DB-D23C-4795-A167-1F821BEE43CB}" type="presOf" srcId="{9136E3E6-FC04-4BFE-81BD-C7ED75B3C137}" destId="{E8BE8346-3449-4CC9-9F09-EABDCD2ECA76}" srcOrd="0" destOrd="0" presId="urn:microsoft.com/office/officeart/2018/5/layout/CenteredIconLabelDescriptionList"/>
    <dgm:cxn modelId="{7F9F4BF4-B4B7-42A1-A631-0D0084981548}" type="presOf" srcId="{D81286FC-A835-4230-9216-42580A306C14}" destId="{E09A3A86-46DF-4A34-BFE5-EE06A1608FA2}" srcOrd="0" destOrd="0" presId="urn:microsoft.com/office/officeart/2018/5/layout/CenteredIconLabelDescriptionList"/>
    <dgm:cxn modelId="{FCA21BFE-B265-4987-9D2C-9CA15F70FF78}" srcId="{9136E3E6-FC04-4BFE-81BD-C7ED75B3C137}" destId="{37C23506-31E1-41DF-ACA8-A971BD86EDF6}" srcOrd="1" destOrd="0" parTransId="{C9570A35-BCCA-42E6-97C2-7B15503610F9}" sibTransId="{68CAA435-C500-4B1C-AB35-DCDD60A6473B}"/>
    <dgm:cxn modelId="{B2A9AD76-E8F6-40CB-A43C-9AF9D4E00069}" type="presParOf" srcId="{E09A3A86-46DF-4A34-BFE5-EE06A1608FA2}" destId="{60103185-33DB-4D21-A2A1-507247DFFBD0}" srcOrd="0" destOrd="0" presId="urn:microsoft.com/office/officeart/2018/5/layout/CenteredIconLabelDescriptionList"/>
    <dgm:cxn modelId="{E12512EE-740E-4354-A5B4-273425625DFE}" type="presParOf" srcId="{60103185-33DB-4D21-A2A1-507247DFFBD0}" destId="{B4F9A492-92D8-41CD-A7A4-FC4EA0B00417}" srcOrd="0" destOrd="0" presId="urn:microsoft.com/office/officeart/2018/5/layout/CenteredIconLabelDescriptionList"/>
    <dgm:cxn modelId="{FD7FFBAB-4CDA-4F81-A16A-3A4C8BA33DE4}" type="presParOf" srcId="{60103185-33DB-4D21-A2A1-507247DFFBD0}" destId="{09D35AA9-8B62-4503-A4C8-B7673FCC7AAA}" srcOrd="1" destOrd="0" presId="urn:microsoft.com/office/officeart/2018/5/layout/CenteredIconLabelDescriptionList"/>
    <dgm:cxn modelId="{449F4FCE-1BA8-4BBC-8321-395210225666}" type="presParOf" srcId="{60103185-33DB-4D21-A2A1-507247DFFBD0}" destId="{E8BE8346-3449-4CC9-9F09-EABDCD2ECA76}" srcOrd="2" destOrd="0" presId="urn:microsoft.com/office/officeart/2018/5/layout/CenteredIconLabelDescriptionList"/>
    <dgm:cxn modelId="{AB1D864C-69AA-4158-ACA5-89EBABE699F5}" type="presParOf" srcId="{60103185-33DB-4D21-A2A1-507247DFFBD0}" destId="{6ECE473B-5E2F-43DF-895B-DC543AC4B5C3}" srcOrd="3" destOrd="0" presId="urn:microsoft.com/office/officeart/2018/5/layout/CenteredIconLabelDescriptionList"/>
    <dgm:cxn modelId="{BA410079-908E-4F26-AF0A-747AD23B13B7}" type="presParOf" srcId="{60103185-33DB-4D21-A2A1-507247DFFBD0}" destId="{DEA4C044-57C9-4D7B-A4BF-1BE5877B913E}" srcOrd="4" destOrd="0" presId="urn:microsoft.com/office/officeart/2018/5/layout/CenteredIconLabelDescriptionList"/>
    <dgm:cxn modelId="{3617471E-0A4F-4812-914E-114E9D6AB616}" type="presParOf" srcId="{E09A3A86-46DF-4A34-BFE5-EE06A1608FA2}" destId="{37C88260-0B29-465D-B281-62E72897417D}" srcOrd="1" destOrd="0" presId="urn:microsoft.com/office/officeart/2018/5/layout/CenteredIconLabelDescriptionList"/>
    <dgm:cxn modelId="{E2D0B508-5CAE-422A-9F49-69283B11A6D8}" type="presParOf" srcId="{E09A3A86-46DF-4A34-BFE5-EE06A1608FA2}" destId="{9AAD0F3F-1A44-4DBB-AD4D-C297B950C519}" srcOrd="2" destOrd="0" presId="urn:microsoft.com/office/officeart/2018/5/layout/CenteredIconLabelDescriptionList"/>
    <dgm:cxn modelId="{1BD656D9-D4AF-403D-88F4-757A2E9319CC}" type="presParOf" srcId="{9AAD0F3F-1A44-4DBB-AD4D-C297B950C519}" destId="{CBB41BE4-57A6-4439-B930-1DF1CA55C99A}" srcOrd="0" destOrd="0" presId="urn:microsoft.com/office/officeart/2018/5/layout/CenteredIconLabelDescriptionList"/>
    <dgm:cxn modelId="{94EFBC08-1813-4DB1-999C-B3CAC7CA7E50}" type="presParOf" srcId="{9AAD0F3F-1A44-4DBB-AD4D-C297B950C519}" destId="{8D43D284-2EB5-4495-AE93-E426E78900A4}" srcOrd="1" destOrd="0" presId="urn:microsoft.com/office/officeart/2018/5/layout/CenteredIconLabelDescriptionList"/>
    <dgm:cxn modelId="{E431B836-D757-4102-BB7F-CCC8123761B6}" type="presParOf" srcId="{9AAD0F3F-1A44-4DBB-AD4D-C297B950C519}" destId="{C4ACE5E6-AC05-4A65-A09C-D6D9B883FAA9}" srcOrd="2" destOrd="0" presId="urn:microsoft.com/office/officeart/2018/5/layout/CenteredIconLabelDescriptionList"/>
    <dgm:cxn modelId="{BEFBAD41-D292-48AA-A816-ED09A1156E2E}" type="presParOf" srcId="{9AAD0F3F-1A44-4DBB-AD4D-C297B950C519}" destId="{FA2D923F-E0E2-498C-BE44-1AE58474F9F6}" srcOrd="3" destOrd="0" presId="urn:microsoft.com/office/officeart/2018/5/layout/CenteredIconLabelDescriptionList"/>
    <dgm:cxn modelId="{6597396D-CEE4-448B-82D6-CE5CAD6CF717}" type="presParOf" srcId="{9AAD0F3F-1A44-4DBB-AD4D-C297B950C519}" destId="{64070A99-D36D-4A69-B172-E4A9E0D37DCC}" srcOrd="4" destOrd="0" presId="urn:microsoft.com/office/officeart/2018/5/layout/CenteredIconLabelDescri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4CA99F-FC4C-4E9F-A311-9D1C5E2DC7A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48F870D-2CFB-4BCA-80C1-010A36116EF3}">
      <dgm:prSet/>
      <dgm:spPr/>
      <dgm:t>
        <a:bodyPr/>
        <a:lstStyle/>
        <a:p>
          <a:pPr rtl="0"/>
          <a:r>
            <a:rPr lang="en-US" b="1" u="sng" dirty="0">
              <a:latin typeface="Garamond" panose="02020404030301010803"/>
            </a:rPr>
            <a:t>Discreetly</a:t>
          </a:r>
          <a:r>
            <a:rPr lang="en-US" b="1" u="sng" dirty="0"/>
            <a:t> </a:t>
          </a:r>
          <a:r>
            <a:rPr lang="en-US" dirty="0"/>
            <a:t>inquire if they have fully transitioned or not.</a:t>
          </a:r>
        </a:p>
      </dgm:t>
    </dgm:pt>
    <dgm:pt modelId="{AE4D15F1-A955-4375-A743-E187AD5EF116}" type="parTrans" cxnId="{E7CBEB00-35B5-41E0-B510-1F77E47822FB}">
      <dgm:prSet/>
      <dgm:spPr/>
      <dgm:t>
        <a:bodyPr/>
        <a:lstStyle/>
        <a:p>
          <a:endParaRPr lang="en-US"/>
        </a:p>
      </dgm:t>
    </dgm:pt>
    <dgm:pt modelId="{2543AF9B-D55C-4CDC-BAAA-2CFACB3AC989}" type="sibTrans" cxnId="{E7CBEB00-35B5-41E0-B510-1F77E47822FB}">
      <dgm:prSet/>
      <dgm:spPr/>
      <dgm:t>
        <a:bodyPr/>
        <a:lstStyle/>
        <a:p>
          <a:endParaRPr lang="en-US"/>
        </a:p>
      </dgm:t>
    </dgm:pt>
    <dgm:pt modelId="{463A224E-A3B6-48E8-8BB7-A3CB94DD2774}">
      <dgm:prSet/>
      <dgm:spPr/>
      <dgm:t>
        <a:bodyPr/>
        <a:lstStyle/>
        <a:p>
          <a:r>
            <a:rPr lang="en-US" dirty="0"/>
            <a:t>Ask the client who they would prefer to have them observe the test</a:t>
          </a:r>
        </a:p>
      </dgm:t>
    </dgm:pt>
    <dgm:pt modelId="{26E402F7-70DE-48BD-AE95-18D5EB1637F1}" type="parTrans" cxnId="{BC91E88A-421E-47D9-A50F-8C57ACD0A45D}">
      <dgm:prSet/>
      <dgm:spPr/>
      <dgm:t>
        <a:bodyPr/>
        <a:lstStyle/>
        <a:p>
          <a:endParaRPr lang="en-US"/>
        </a:p>
      </dgm:t>
    </dgm:pt>
    <dgm:pt modelId="{2F081AF2-084A-4934-BE9E-724AF960C4D8}" type="sibTrans" cxnId="{BC91E88A-421E-47D9-A50F-8C57ACD0A45D}">
      <dgm:prSet/>
      <dgm:spPr/>
      <dgm:t>
        <a:bodyPr/>
        <a:lstStyle/>
        <a:p>
          <a:endParaRPr lang="en-US"/>
        </a:p>
      </dgm:t>
    </dgm:pt>
    <dgm:pt modelId="{8C51403A-FAA8-47FA-94C6-626B68F2D57F}">
      <dgm:prSet/>
      <dgm:spPr/>
      <dgm:t>
        <a:bodyPr/>
        <a:lstStyle/>
        <a:p>
          <a:pPr rtl="0"/>
          <a:r>
            <a:rPr lang="en-US" dirty="0"/>
            <a:t>If the client asks for a staff member that does not match the sex assigned at birth</a:t>
          </a:r>
          <a:r>
            <a:rPr lang="en-US" dirty="0">
              <a:latin typeface="Garamond" panose="02020404030301010803"/>
            </a:rPr>
            <a:t> </a:t>
          </a:r>
          <a:r>
            <a:rPr lang="en-US" dirty="0"/>
            <a:t> perform an oral swab test.</a:t>
          </a:r>
        </a:p>
      </dgm:t>
    </dgm:pt>
    <dgm:pt modelId="{CCB6920F-2CA7-40CC-B347-A0A1201F39F5}" type="parTrans" cxnId="{45D7761D-98F7-4F03-A366-A80EEBF212AB}">
      <dgm:prSet/>
      <dgm:spPr/>
      <dgm:t>
        <a:bodyPr/>
        <a:lstStyle/>
        <a:p>
          <a:endParaRPr lang="en-US"/>
        </a:p>
      </dgm:t>
    </dgm:pt>
    <dgm:pt modelId="{E99E22CE-8FEF-4EFD-801E-BFD2960706D2}" type="sibTrans" cxnId="{45D7761D-98F7-4F03-A366-A80EEBF212AB}">
      <dgm:prSet/>
      <dgm:spPr/>
      <dgm:t>
        <a:bodyPr/>
        <a:lstStyle/>
        <a:p>
          <a:endParaRPr lang="en-US"/>
        </a:p>
      </dgm:t>
    </dgm:pt>
    <dgm:pt modelId="{3880945A-0196-48D8-BEE9-7F29E37AF532}">
      <dgm:prSet/>
      <dgm:spPr/>
      <dgm:t>
        <a:bodyPr/>
        <a:lstStyle/>
        <a:p>
          <a:r>
            <a:rPr lang="en-US" dirty="0"/>
            <a:t>If a staff member of the same sex assigned at birth is not available, perform an oral swab test. </a:t>
          </a:r>
        </a:p>
      </dgm:t>
    </dgm:pt>
    <dgm:pt modelId="{68A2B859-161A-44AC-A0B8-6EFB78470FA2}" type="parTrans" cxnId="{2D4C797E-BD76-45CC-9A88-320E8F507EAA}">
      <dgm:prSet/>
      <dgm:spPr/>
      <dgm:t>
        <a:bodyPr/>
        <a:lstStyle/>
        <a:p>
          <a:endParaRPr lang="en-US"/>
        </a:p>
      </dgm:t>
    </dgm:pt>
    <dgm:pt modelId="{3E3787B2-58B6-419F-BD49-40202166DC0C}" type="sibTrans" cxnId="{2D4C797E-BD76-45CC-9A88-320E8F507EAA}">
      <dgm:prSet/>
      <dgm:spPr/>
      <dgm:t>
        <a:bodyPr/>
        <a:lstStyle/>
        <a:p>
          <a:endParaRPr lang="en-US"/>
        </a:p>
      </dgm:t>
    </dgm:pt>
    <dgm:pt modelId="{5C6269C8-EBFD-4D4D-8508-14CB3A089213}">
      <dgm:prSet/>
      <dgm:spPr/>
      <dgm:t>
        <a:bodyPr/>
        <a:lstStyle/>
        <a:p>
          <a:r>
            <a:rPr lang="en-US" dirty="0"/>
            <a:t>Notify the supervisor that the client will be switched to oral swab testing for future tests. </a:t>
          </a:r>
        </a:p>
      </dgm:t>
    </dgm:pt>
    <dgm:pt modelId="{FDFE2EB6-41AA-4141-8558-0D30FB6B9198}" type="parTrans" cxnId="{857F3785-EE9F-4E49-81EC-E9D892416228}">
      <dgm:prSet/>
      <dgm:spPr/>
      <dgm:t>
        <a:bodyPr/>
        <a:lstStyle/>
        <a:p>
          <a:endParaRPr lang="en-US"/>
        </a:p>
      </dgm:t>
    </dgm:pt>
    <dgm:pt modelId="{523A22E6-4082-4341-A4FE-588DE5CA0168}" type="sibTrans" cxnId="{857F3785-EE9F-4E49-81EC-E9D892416228}">
      <dgm:prSet/>
      <dgm:spPr/>
      <dgm:t>
        <a:bodyPr/>
        <a:lstStyle/>
        <a:p>
          <a:endParaRPr lang="en-US"/>
        </a:p>
      </dgm:t>
    </dgm:pt>
    <dgm:pt modelId="{6289F130-99BC-40DA-8CEA-5909F6C1A095}">
      <dgm:prSet phldr="0"/>
      <dgm:spPr/>
      <dgm:t>
        <a:bodyPr/>
        <a:lstStyle/>
        <a:p>
          <a:pPr rtl="0"/>
          <a:r>
            <a:rPr lang="en-US" dirty="0">
              <a:latin typeface="Garamond" panose="02020404030301010803"/>
            </a:rPr>
            <a:t>Even if you don't currently have a Transgender participant, have policies and procedures in place beforehand. </a:t>
          </a:r>
        </a:p>
      </dgm:t>
    </dgm:pt>
    <dgm:pt modelId="{F779FF0D-0DD1-4053-8FC7-4BF5FED6B7F4}" type="parTrans" cxnId="{61258520-2020-4839-91BE-D03070EED16B}">
      <dgm:prSet/>
      <dgm:spPr/>
    </dgm:pt>
    <dgm:pt modelId="{B0A66058-8476-4AE0-BAB9-A12D43EEDA31}" type="sibTrans" cxnId="{61258520-2020-4839-91BE-D03070EED16B}">
      <dgm:prSet/>
      <dgm:spPr/>
    </dgm:pt>
    <dgm:pt modelId="{15C15108-F524-4DAF-8648-628FAB3C0B76}" type="pres">
      <dgm:prSet presAssocID="{D74CA99F-FC4C-4E9F-A311-9D1C5E2DC7A3}" presName="linear" presStyleCnt="0">
        <dgm:presLayoutVars>
          <dgm:animLvl val="lvl"/>
          <dgm:resizeHandles val="exact"/>
        </dgm:presLayoutVars>
      </dgm:prSet>
      <dgm:spPr/>
    </dgm:pt>
    <dgm:pt modelId="{3D0E74E8-3478-4284-AE62-C8AC7C295B6D}" type="pres">
      <dgm:prSet presAssocID="{548F870D-2CFB-4BCA-80C1-010A36116EF3}" presName="parentText" presStyleLbl="node1" presStyleIdx="0" presStyleCnt="6">
        <dgm:presLayoutVars>
          <dgm:chMax val="0"/>
          <dgm:bulletEnabled val="1"/>
        </dgm:presLayoutVars>
      </dgm:prSet>
      <dgm:spPr/>
    </dgm:pt>
    <dgm:pt modelId="{61C664B0-602A-4708-A612-FBD6C5055AB7}" type="pres">
      <dgm:prSet presAssocID="{2543AF9B-D55C-4CDC-BAAA-2CFACB3AC989}" presName="spacer" presStyleCnt="0"/>
      <dgm:spPr/>
    </dgm:pt>
    <dgm:pt modelId="{DE2527EC-7EEF-445A-AA16-B183B94DB865}" type="pres">
      <dgm:prSet presAssocID="{463A224E-A3B6-48E8-8BB7-A3CB94DD2774}" presName="parentText" presStyleLbl="node1" presStyleIdx="1" presStyleCnt="6">
        <dgm:presLayoutVars>
          <dgm:chMax val="0"/>
          <dgm:bulletEnabled val="1"/>
        </dgm:presLayoutVars>
      </dgm:prSet>
      <dgm:spPr/>
    </dgm:pt>
    <dgm:pt modelId="{F7F13EED-63F2-478E-AF55-32E837C0A1DA}" type="pres">
      <dgm:prSet presAssocID="{2F081AF2-084A-4934-BE9E-724AF960C4D8}" presName="spacer" presStyleCnt="0"/>
      <dgm:spPr/>
    </dgm:pt>
    <dgm:pt modelId="{737CFC16-DBE7-4477-B0FA-F538992C8584}" type="pres">
      <dgm:prSet presAssocID="{8C51403A-FAA8-47FA-94C6-626B68F2D57F}" presName="parentText" presStyleLbl="node1" presStyleIdx="2" presStyleCnt="6">
        <dgm:presLayoutVars>
          <dgm:chMax val="0"/>
          <dgm:bulletEnabled val="1"/>
        </dgm:presLayoutVars>
      </dgm:prSet>
      <dgm:spPr/>
    </dgm:pt>
    <dgm:pt modelId="{17EF7DDC-1BF9-4071-B671-086D66CECFEB}" type="pres">
      <dgm:prSet presAssocID="{E99E22CE-8FEF-4EFD-801E-BFD2960706D2}" presName="spacer" presStyleCnt="0"/>
      <dgm:spPr/>
    </dgm:pt>
    <dgm:pt modelId="{B6A83E39-2AC1-427E-BC68-89BBBCAC7A0A}" type="pres">
      <dgm:prSet presAssocID="{3880945A-0196-48D8-BEE9-7F29E37AF532}" presName="parentText" presStyleLbl="node1" presStyleIdx="3" presStyleCnt="6">
        <dgm:presLayoutVars>
          <dgm:chMax val="0"/>
          <dgm:bulletEnabled val="1"/>
        </dgm:presLayoutVars>
      </dgm:prSet>
      <dgm:spPr/>
    </dgm:pt>
    <dgm:pt modelId="{80EB385D-5615-44D0-B816-E28194CBD8DE}" type="pres">
      <dgm:prSet presAssocID="{3E3787B2-58B6-419F-BD49-40202166DC0C}" presName="spacer" presStyleCnt="0"/>
      <dgm:spPr/>
    </dgm:pt>
    <dgm:pt modelId="{292FE22C-24E3-4BAA-A08E-EE3BC2AC5AA4}" type="pres">
      <dgm:prSet presAssocID="{5C6269C8-EBFD-4D4D-8508-14CB3A089213}" presName="parentText" presStyleLbl="node1" presStyleIdx="4" presStyleCnt="6">
        <dgm:presLayoutVars>
          <dgm:chMax val="0"/>
          <dgm:bulletEnabled val="1"/>
        </dgm:presLayoutVars>
      </dgm:prSet>
      <dgm:spPr/>
    </dgm:pt>
    <dgm:pt modelId="{B1287806-A2E1-42A8-9EE3-B20F6F99E6A3}" type="pres">
      <dgm:prSet presAssocID="{523A22E6-4082-4341-A4FE-588DE5CA0168}" presName="spacer" presStyleCnt="0"/>
      <dgm:spPr/>
    </dgm:pt>
    <dgm:pt modelId="{D25CB1AE-356D-409A-BB3B-FD0DF6F401B1}" type="pres">
      <dgm:prSet presAssocID="{6289F130-99BC-40DA-8CEA-5909F6C1A095}" presName="parentText" presStyleLbl="node1" presStyleIdx="5" presStyleCnt="6">
        <dgm:presLayoutVars>
          <dgm:chMax val="0"/>
          <dgm:bulletEnabled val="1"/>
        </dgm:presLayoutVars>
      </dgm:prSet>
      <dgm:spPr/>
    </dgm:pt>
  </dgm:ptLst>
  <dgm:cxnLst>
    <dgm:cxn modelId="{E7CBEB00-35B5-41E0-B510-1F77E47822FB}" srcId="{D74CA99F-FC4C-4E9F-A311-9D1C5E2DC7A3}" destId="{548F870D-2CFB-4BCA-80C1-010A36116EF3}" srcOrd="0" destOrd="0" parTransId="{AE4D15F1-A955-4375-A743-E187AD5EF116}" sibTransId="{2543AF9B-D55C-4CDC-BAAA-2CFACB3AC989}"/>
    <dgm:cxn modelId="{4F204B03-5D6E-4615-A8A5-84753AD6CBA0}" type="presOf" srcId="{5C6269C8-EBFD-4D4D-8508-14CB3A089213}" destId="{292FE22C-24E3-4BAA-A08E-EE3BC2AC5AA4}" srcOrd="0" destOrd="0" presId="urn:microsoft.com/office/officeart/2005/8/layout/vList2"/>
    <dgm:cxn modelId="{45D7761D-98F7-4F03-A366-A80EEBF212AB}" srcId="{D74CA99F-FC4C-4E9F-A311-9D1C5E2DC7A3}" destId="{8C51403A-FAA8-47FA-94C6-626B68F2D57F}" srcOrd="2" destOrd="0" parTransId="{CCB6920F-2CA7-40CC-B347-A0A1201F39F5}" sibTransId="{E99E22CE-8FEF-4EFD-801E-BFD2960706D2}"/>
    <dgm:cxn modelId="{61258520-2020-4839-91BE-D03070EED16B}" srcId="{D74CA99F-FC4C-4E9F-A311-9D1C5E2DC7A3}" destId="{6289F130-99BC-40DA-8CEA-5909F6C1A095}" srcOrd="5" destOrd="0" parTransId="{F779FF0D-0DD1-4053-8FC7-4BF5FED6B7F4}" sibTransId="{B0A66058-8476-4AE0-BAB9-A12D43EEDA31}"/>
    <dgm:cxn modelId="{3573673D-13BC-4441-85FE-310130F27FCB}" type="presOf" srcId="{463A224E-A3B6-48E8-8BB7-A3CB94DD2774}" destId="{DE2527EC-7EEF-445A-AA16-B183B94DB865}" srcOrd="0" destOrd="0" presId="urn:microsoft.com/office/officeart/2005/8/layout/vList2"/>
    <dgm:cxn modelId="{8BC4F47B-85AD-4CE6-AF7D-7C5AFCD5DEBF}" type="presOf" srcId="{3880945A-0196-48D8-BEE9-7F29E37AF532}" destId="{B6A83E39-2AC1-427E-BC68-89BBBCAC7A0A}" srcOrd="0" destOrd="0" presId="urn:microsoft.com/office/officeart/2005/8/layout/vList2"/>
    <dgm:cxn modelId="{2D4C797E-BD76-45CC-9A88-320E8F507EAA}" srcId="{D74CA99F-FC4C-4E9F-A311-9D1C5E2DC7A3}" destId="{3880945A-0196-48D8-BEE9-7F29E37AF532}" srcOrd="3" destOrd="0" parTransId="{68A2B859-161A-44AC-A0B8-6EFB78470FA2}" sibTransId="{3E3787B2-58B6-419F-BD49-40202166DC0C}"/>
    <dgm:cxn modelId="{FF38E082-B8A5-4FCB-BC8F-DA0EF19DD194}" type="presOf" srcId="{548F870D-2CFB-4BCA-80C1-010A36116EF3}" destId="{3D0E74E8-3478-4284-AE62-C8AC7C295B6D}" srcOrd="0" destOrd="0" presId="urn:microsoft.com/office/officeart/2005/8/layout/vList2"/>
    <dgm:cxn modelId="{857F3785-EE9F-4E49-81EC-E9D892416228}" srcId="{D74CA99F-FC4C-4E9F-A311-9D1C5E2DC7A3}" destId="{5C6269C8-EBFD-4D4D-8508-14CB3A089213}" srcOrd="4" destOrd="0" parTransId="{FDFE2EB6-41AA-4141-8558-0D30FB6B9198}" sibTransId="{523A22E6-4082-4341-A4FE-588DE5CA0168}"/>
    <dgm:cxn modelId="{BC91E88A-421E-47D9-A50F-8C57ACD0A45D}" srcId="{D74CA99F-FC4C-4E9F-A311-9D1C5E2DC7A3}" destId="{463A224E-A3B6-48E8-8BB7-A3CB94DD2774}" srcOrd="1" destOrd="0" parTransId="{26E402F7-70DE-48BD-AE95-18D5EB1637F1}" sibTransId="{2F081AF2-084A-4934-BE9E-724AF960C4D8}"/>
    <dgm:cxn modelId="{CDB2A2CA-8914-4EEB-8284-5D16392F898B}" type="presOf" srcId="{8C51403A-FAA8-47FA-94C6-626B68F2D57F}" destId="{737CFC16-DBE7-4477-B0FA-F538992C8584}" srcOrd="0" destOrd="0" presId="urn:microsoft.com/office/officeart/2005/8/layout/vList2"/>
    <dgm:cxn modelId="{AF2949ED-2C29-4554-99B3-F581457FCE6F}" type="presOf" srcId="{D74CA99F-FC4C-4E9F-A311-9D1C5E2DC7A3}" destId="{15C15108-F524-4DAF-8648-628FAB3C0B76}" srcOrd="0" destOrd="0" presId="urn:microsoft.com/office/officeart/2005/8/layout/vList2"/>
    <dgm:cxn modelId="{158C1FFC-FE66-42F8-8097-6D65A739F182}" type="presOf" srcId="{6289F130-99BC-40DA-8CEA-5909F6C1A095}" destId="{D25CB1AE-356D-409A-BB3B-FD0DF6F401B1}" srcOrd="0" destOrd="0" presId="urn:microsoft.com/office/officeart/2005/8/layout/vList2"/>
    <dgm:cxn modelId="{059C3CD5-B6D0-44B1-B1D1-35F3307D9F3B}" type="presParOf" srcId="{15C15108-F524-4DAF-8648-628FAB3C0B76}" destId="{3D0E74E8-3478-4284-AE62-C8AC7C295B6D}" srcOrd="0" destOrd="0" presId="urn:microsoft.com/office/officeart/2005/8/layout/vList2"/>
    <dgm:cxn modelId="{6756941C-0E6C-4B5D-9759-4F6A3652D3F0}" type="presParOf" srcId="{15C15108-F524-4DAF-8648-628FAB3C0B76}" destId="{61C664B0-602A-4708-A612-FBD6C5055AB7}" srcOrd="1" destOrd="0" presId="urn:microsoft.com/office/officeart/2005/8/layout/vList2"/>
    <dgm:cxn modelId="{95C022D6-F77D-4DDE-A7A4-F222B21865BE}" type="presParOf" srcId="{15C15108-F524-4DAF-8648-628FAB3C0B76}" destId="{DE2527EC-7EEF-445A-AA16-B183B94DB865}" srcOrd="2" destOrd="0" presId="urn:microsoft.com/office/officeart/2005/8/layout/vList2"/>
    <dgm:cxn modelId="{1136E3C6-9AD3-4764-B62E-CEBD3AA5A743}" type="presParOf" srcId="{15C15108-F524-4DAF-8648-628FAB3C0B76}" destId="{F7F13EED-63F2-478E-AF55-32E837C0A1DA}" srcOrd="3" destOrd="0" presId="urn:microsoft.com/office/officeart/2005/8/layout/vList2"/>
    <dgm:cxn modelId="{0716EB95-D0F2-4D43-AA94-17F9F53BBC6B}" type="presParOf" srcId="{15C15108-F524-4DAF-8648-628FAB3C0B76}" destId="{737CFC16-DBE7-4477-B0FA-F538992C8584}" srcOrd="4" destOrd="0" presId="urn:microsoft.com/office/officeart/2005/8/layout/vList2"/>
    <dgm:cxn modelId="{64A59760-A99D-4B66-9E0C-05E7E4291E1A}" type="presParOf" srcId="{15C15108-F524-4DAF-8648-628FAB3C0B76}" destId="{17EF7DDC-1BF9-4071-B671-086D66CECFEB}" srcOrd="5" destOrd="0" presId="urn:microsoft.com/office/officeart/2005/8/layout/vList2"/>
    <dgm:cxn modelId="{B405AB38-312C-424C-9B53-48419BD8D007}" type="presParOf" srcId="{15C15108-F524-4DAF-8648-628FAB3C0B76}" destId="{B6A83E39-2AC1-427E-BC68-89BBBCAC7A0A}" srcOrd="6" destOrd="0" presId="urn:microsoft.com/office/officeart/2005/8/layout/vList2"/>
    <dgm:cxn modelId="{B65F69F6-72A5-4697-81B6-3E4948E3BD70}" type="presParOf" srcId="{15C15108-F524-4DAF-8648-628FAB3C0B76}" destId="{80EB385D-5615-44D0-B816-E28194CBD8DE}" srcOrd="7" destOrd="0" presId="urn:microsoft.com/office/officeart/2005/8/layout/vList2"/>
    <dgm:cxn modelId="{2B312C33-9377-42AB-BB86-D041A6B50808}" type="presParOf" srcId="{15C15108-F524-4DAF-8648-628FAB3C0B76}" destId="{292FE22C-24E3-4BAA-A08E-EE3BC2AC5AA4}" srcOrd="8" destOrd="0" presId="urn:microsoft.com/office/officeart/2005/8/layout/vList2"/>
    <dgm:cxn modelId="{0B7B9E58-F772-44F9-9E82-2A577B4887FA}" type="presParOf" srcId="{15C15108-F524-4DAF-8648-628FAB3C0B76}" destId="{B1287806-A2E1-42A8-9EE3-B20F6F99E6A3}" srcOrd="9" destOrd="0" presId="urn:microsoft.com/office/officeart/2005/8/layout/vList2"/>
    <dgm:cxn modelId="{6D188449-F9AF-4B6E-A3B3-9ED6D4EB81DC}" type="presParOf" srcId="{15C15108-F524-4DAF-8648-628FAB3C0B76}" destId="{D25CB1AE-356D-409A-BB3B-FD0DF6F401B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BBF788-51AA-4936-A5D8-5C19DBE99376}"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8B9D7790-DEC9-4AB6-A252-1D6C5BF43000}">
      <dgm:prSet/>
      <dgm:spPr/>
      <dgm:t>
        <a:bodyPr/>
        <a:lstStyle/>
        <a:p>
          <a:r>
            <a:rPr lang="en-US" dirty="0"/>
            <a:t>Avoid</a:t>
          </a:r>
        </a:p>
      </dgm:t>
    </dgm:pt>
    <dgm:pt modelId="{230B07E6-2D9D-4CB0-B872-273BC252043E}" type="parTrans" cxnId="{ADC51E35-4F33-4A07-A9FE-8C4BD8BFF342}">
      <dgm:prSet/>
      <dgm:spPr/>
      <dgm:t>
        <a:bodyPr/>
        <a:lstStyle/>
        <a:p>
          <a:endParaRPr lang="en-US"/>
        </a:p>
      </dgm:t>
    </dgm:pt>
    <dgm:pt modelId="{00920A4B-C63C-4014-B08C-DC83B620E5C6}" type="sibTrans" cxnId="{ADC51E35-4F33-4A07-A9FE-8C4BD8BFF342}">
      <dgm:prSet/>
      <dgm:spPr/>
      <dgm:t>
        <a:bodyPr/>
        <a:lstStyle/>
        <a:p>
          <a:endParaRPr lang="en-US"/>
        </a:p>
      </dgm:t>
    </dgm:pt>
    <dgm:pt modelId="{371AAB54-52E5-4309-A545-787B6E5D34D5}">
      <dgm:prSet/>
      <dgm:spPr/>
      <dgm:t>
        <a:bodyPr/>
        <a:lstStyle/>
        <a:p>
          <a:r>
            <a:rPr lang="en-US" dirty="0">
              <a:latin typeface="Garamond" panose="02020404030301010803"/>
            </a:rPr>
            <a:t>"</a:t>
          </a:r>
          <a:r>
            <a:rPr lang="en-US" dirty="0"/>
            <a:t>The story is about a teenager who </a:t>
          </a:r>
          <a:r>
            <a:rPr lang="en-US" b="1" u="sng" dirty="0"/>
            <a:t>transitions from male to female</a:t>
          </a:r>
          <a:r>
            <a:rPr lang="en-US" dirty="0"/>
            <a:t> in high school."</a:t>
          </a:r>
        </a:p>
      </dgm:t>
    </dgm:pt>
    <dgm:pt modelId="{CFC1E55C-60B6-4F97-BA7F-CC6FE086ACAC}" type="parTrans" cxnId="{9FA344C3-B4D4-462A-8F6C-53E319DBA953}">
      <dgm:prSet/>
      <dgm:spPr/>
      <dgm:t>
        <a:bodyPr/>
        <a:lstStyle/>
        <a:p>
          <a:endParaRPr lang="en-US"/>
        </a:p>
      </dgm:t>
    </dgm:pt>
    <dgm:pt modelId="{D4E26ADA-8ED0-44C6-B3AB-7C1F1BC3DBDF}" type="sibTrans" cxnId="{9FA344C3-B4D4-462A-8F6C-53E319DBA953}">
      <dgm:prSet/>
      <dgm:spPr/>
      <dgm:t>
        <a:bodyPr/>
        <a:lstStyle/>
        <a:p>
          <a:endParaRPr lang="en-US"/>
        </a:p>
      </dgm:t>
    </dgm:pt>
    <dgm:pt modelId="{8431BE9F-4386-4576-BBC1-A4D7F9C1A646}">
      <dgm:prSet/>
      <dgm:spPr/>
      <dgm:t>
        <a:bodyPr/>
        <a:lstStyle/>
        <a:p>
          <a:r>
            <a:rPr lang="en-US" dirty="0"/>
            <a:t>Practice</a:t>
          </a:r>
        </a:p>
      </dgm:t>
    </dgm:pt>
    <dgm:pt modelId="{EDBC90CC-B1FE-4AA6-B99E-6A185695E047}" type="parTrans" cxnId="{B5037BD4-B119-452C-94CF-F2A9B986D012}">
      <dgm:prSet/>
      <dgm:spPr/>
      <dgm:t>
        <a:bodyPr/>
        <a:lstStyle/>
        <a:p>
          <a:endParaRPr lang="en-US"/>
        </a:p>
      </dgm:t>
    </dgm:pt>
    <dgm:pt modelId="{84C93D5F-CF70-4936-B19A-E7038D7024DD}" type="sibTrans" cxnId="{B5037BD4-B119-452C-94CF-F2A9B986D012}">
      <dgm:prSet/>
      <dgm:spPr/>
      <dgm:t>
        <a:bodyPr/>
        <a:lstStyle/>
        <a:p>
          <a:endParaRPr lang="en-US"/>
        </a:p>
      </dgm:t>
    </dgm:pt>
    <dgm:pt modelId="{279FB3E2-A7ED-4A0D-BEBD-8C7D19265E5D}">
      <dgm:prSet/>
      <dgm:spPr/>
      <dgm:t>
        <a:bodyPr/>
        <a:lstStyle/>
        <a:p>
          <a:r>
            <a:rPr lang="en-US" dirty="0"/>
            <a:t>"The story is about a teenage </a:t>
          </a:r>
          <a:r>
            <a:rPr lang="en-US" b="1" u="sng" dirty="0"/>
            <a:t>trans girl who transitions </a:t>
          </a:r>
          <a:r>
            <a:rPr lang="en-US" dirty="0"/>
            <a:t>in high school."</a:t>
          </a:r>
        </a:p>
      </dgm:t>
    </dgm:pt>
    <dgm:pt modelId="{D4A0D1DC-23A8-44AC-B7B2-9EA6F733EE04}" type="parTrans" cxnId="{179B4316-1DE5-4802-B450-96E37723F738}">
      <dgm:prSet/>
      <dgm:spPr/>
      <dgm:t>
        <a:bodyPr/>
        <a:lstStyle/>
        <a:p>
          <a:endParaRPr lang="en-US"/>
        </a:p>
      </dgm:t>
    </dgm:pt>
    <dgm:pt modelId="{969DA305-E2CF-4D2B-8FEC-1D06D5F29483}" type="sibTrans" cxnId="{179B4316-1DE5-4802-B450-96E37723F738}">
      <dgm:prSet/>
      <dgm:spPr/>
      <dgm:t>
        <a:bodyPr/>
        <a:lstStyle/>
        <a:p>
          <a:endParaRPr lang="en-US"/>
        </a:p>
      </dgm:t>
    </dgm:pt>
    <dgm:pt modelId="{9F72849E-F9FA-4BE2-9DE4-BD370858C985}">
      <dgm:prSet/>
      <dgm:spPr/>
      <dgm:t>
        <a:bodyPr/>
        <a:lstStyle/>
        <a:p>
          <a:r>
            <a:rPr lang="en-US" dirty="0"/>
            <a:t>Avoid</a:t>
          </a:r>
        </a:p>
      </dgm:t>
    </dgm:pt>
    <dgm:pt modelId="{944FBECF-85E6-4A92-859E-0AFA76034F92}" type="parTrans" cxnId="{C73B560B-AAE3-4EC7-A527-EF4AF1A14E90}">
      <dgm:prSet/>
      <dgm:spPr/>
      <dgm:t>
        <a:bodyPr/>
        <a:lstStyle/>
        <a:p>
          <a:endParaRPr lang="en-US"/>
        </a:p>
      </dgm:t>
    </dgm:pt>
    <dgm:pt modelId="{B34C791E-746A-421E-A3D5-EFAA3CE31576}" type="sibTrans" cxnId="{C73B560B-AAE3-4EC7-A527-EF4AF1A14E90}">
      <dgm:prSet/>
      <dgm:spPr/>
      <dgm:t>
        <a:bodyPr/>
        <a:lstStyle/>
        <a:p>
          <a:endParaRPr lang="en-US"/>
        </a:p>
      </dgm:t>
    </dgm:pt>
    <dgm:pt modelId="{503E04DE-54BC-4C34-8104-995CFE81F8CD}">
      <dgm:prSet/>
      <dgm:spPr/>
      <dgm:t>
        <a:bodyPr/>
        <a:lstStyle/>
        <a:p>
          <a:r>
            <a:rPr lang="en-US" dirty="0"/>
            <a:t>"Beth </a:t>
          </a:r>
          <a:r>
            <a:rPr lang="en-US" b="1" u="sng" dirty="0"/>
            <a:t>grew up male and became a woman</a:t>
          </a:r>
          <a:r>
            <a:rPr lang="en-US" dirty="0"/>
            <a:t> at age 25."</a:t>
          </a:r>
        </a:p>
      </dgm:t>
    </dgm:pt>
    <dgm:pt modelId="{458CDC0C-FA2B-455A-B0FE-55C6F4B087DC}" type="parTrans" cxnId="{4DD16EA4-93F2-41A8-8039-BDFC6A9F35FB}">
      <dgm:prSet/>
      <dgm:spPr/>
      <dgm:t>
        <a:bodyPr/>
        <a:lstStyle/>
        <a:p>
          <a:endParaRPr lang="en-US"/>
        </a:p>
      </dgm:t>
    </dgm:pt>
    <dgm:pt modelId="{FA711840-4665-43BA-9C11-3D6566507921}" type="sibTrans" cxnId="{4DD16EA4-93F2-41A8-8039-BDFC6A9F35FB}">
      <dgm:prSet/>
      <dgm:spPr/>
      <dgm:t>
        <a:bodyPr/>
        <a:lstStyle/>
        <a:p>
          <a:endParaRPr lang="en-US"/>
        </a:p>
      </dgm:t>
    </dgm:pt>
    <dgm:pt modelId="{222E4EA2-D519-4E71-9776-DEAE34DB3627}">
      <dgm:prSet/>
      <dgm:spPr/>
      <dgm:t>
        <a:bodyPr/>
        <a:lstStyle/>
        <a:p>
          <a:r>
            <a:rPr lang="en-US" dirty="0"/>
            <a:t>Practice</a:t>
          </a:r>
        </a:p>
      </dgm:t>
    </dgm:pt>
    <dgm:pt modelId="{84106E33-4AF4-4BD8-AFED-106F73A215DE}" type="parTrans" cxnId="{ED012B6B-B564-4B20-8A42-A1AACFECAF19}">
      <dgm:prSet/>
      <dgm:spPr/>
      <dgm:t>
        <a:bodyPr/>
        <a:lstStyle/>
        <a:p>
          <a:endParaRPr lang="en-US"/>
        </a:p>
      </dgm:t>
    </dgm:pt>
    <dgm:pt modelId="{F3A1BC16-4CCE-44B4-B262-A4B9E8BBE1CE}" type="sibTrans" cxnId="{ED012B6B-B564-4B20-8A42-A1AACFECAF19}">
      <dgm:prSet/>
      <dgm:spPr/>
      <dgm:t>
        <a:bodyPr/>
        <a:lstStyle/>
        <a:p>
          <a:endParaRPr lang="en-US"/>
        </a:p>
      </dgm:t>
    </dgm:pt>
    <dgm:pt modelId="{B50DDF13-2FB1-471E-A9E0-89086E74F3FB}">
      <dgm:prSet/>
      <dgm:spPr/>
      <dgm:t>
        <a:bodyPr/>
        <a:lstStyle/>
        <a:p>
          <a:r>
            <a:rPr lang="en-US" dirty="0"/>
            <a:t>"When Beth was younger, she was </a:t>
          </a:r>
          <a:r>
            <a:rPr lang="en-US" b="1" u="sng" dirty="0"/>
            <a:t>perceived to be male by others.</a:t>
          </a:r>
          <a:r>
            <a:rPr lang="en-US" dirty="0"/>
            <a:t> At age 25, she disclosed that </a:t>
          </a:r>
          <a:r>
            <a:rPr lang="en-US" b="1" u="sng" dirty="0"/>
            <a:t>she is a trans woman and began her transition.</a:t>
          </a:r>
          <a:r>
            <a:rPr lang="en-US" dirty="0"/>
            <a:t>"</a:t>
          </a:r>
        </a:p>
      </dgm:t>
    </dgm:pt>
    <dgm:pt modelId="{CEF636DA-6E24-4A80-8419-448332FBCD32}" type="parTrans" cxnId="{84F488E7-A5B2-4E75-8FB6-3E84D1B4D3C1}">
      <dgm:prSet/>
      <dgm:spPr/>
      <dgm:t>
        <a:bodyPr/>
        <a:lstStyle/>
        <a:p>
          <a:endParaRPr lang="en-US"/>
        </a:p>
      </dgm:t>
    </dgm:pt>
    <dgm:pt modelId="{B73652B6-F341-4883-A16D-75353C8AB84B}" type="sibTrans" cxnId="{84F488E7-A5B2-4E75-8FB6-3E84D1B4D3C1}">
      <dgm:prSet/>
      <dgm:spPr/>
      <dgm:t>
        <a:bodyPr/>
        <a:lstStyle/>
        <a:p>
          <a:endParaRPr lang="en-US"/>
        </a:p>
      </dgm:t>
    </dgm:pt>
    <dgm:pt modelId="{9ADFE88F-FA52-4991-A771-8F18F16F0C74}">
      <dgm:prSet/>
      <dgm:spPr/>
      <dgm:t>
        <a:bodyPr/>
        <a:lstStyle/>
        <a:p>
          <a:r>
            <a:rPr lang="en-US" dirty="0"/>
            <a:t>Avoid</a:t>
          </a:r>
        </a:p>
      </dgm:t>
    </dgm:pt>
    <dgm:pt modelId="{28DC851C-9AD1-4384-9C9C-5FD39993D440}" type="parTrans" cxnId="{883985A8-A9C2-47DB-9616-CF9EC8EF8369}">
      <dgm:prSet/>
      <dgm:spPr/>
      <dgm:t>
        <a:bodyPr/>
        <a:lstStyle/>
        <a:p>
          <a:endParaRPr lang="en-US"/>
        </a:p>
      </dgm:t>
    </dgm:pt>
    <dgm:pt modelId="{DACE733B-16A8-440A-9BB5-631147176531}" type="sibTrans" cxnId="{883985A8-A9C2-47DB-9616-CF9EC8EF8369}">
      <dgm:prSet/>
      <dgm:spPr/>
      <dgm:t>
        <a:bodyPr/>
        <a:lstStyle/>
        <a:p>
          <a:endParaRPr lang="en-US"/>
        </a:p>
      </dgm:t>
    </dgm:pt>
    <dgm:pt modelId="{183CE950-03E1-450D-9FAD-24DA8BED2787}">
      <dgm:prSet/>
      <dgm:spPr/>
      <dgm:t>
        <a:bodyPr/>
        <a:lstStyle/>
        <a:p>
          <a:r>
            <a:rPr lang="en-US" dirty="0"/>
            <a:t> "The school board dismissed the parents’ complaint that Imani, a transgender girl, was participating in school athletics </a:t>
          </a:r>
          <a:r>
            <a:rPr lang="en-US" b="1" u="sng" dirty="0"/>
            <a:t>with biological females</a:t>
          </a:r>
          <a:r>
            <a:rPr lang="en-US" dirty="0"/>
            <a:t>."</a:t>
          </a:r>
        </a:p>
      </dgm:t>
    </dgm:pt>
    <dgm:pt modelId="{9B0468FB-9CE4-44FF-BBF5-C66B2CA77AE6}" type="parTrans" cxnId="{EFBA04F0-BBC1-4F2D-9FB9-746B8AB44304}">
      <dgm:prSet/>
      <dgm:spPr/>
      <dgm:t>
        <a:bodyPr/>
        <a:lstStyle/>
        <a:p>
          <a:endParaRPr lang="en-US"/>
        </a:p>
      </dgm:t>
    </dgm:pt>
    <dgm:pt modelId="{97BC94F4-9F90-49EC-A5FB-FDA86A621397}" type="sibTrans" cxnId="{EFBA04F0-BBC1-4F2D-9FB9-746B8AB44304}">
      <dgm:prSet/>
      <dgm:spPr/>
      <dgm:t>
        <a:bodyPr/>
        <a:lstStyle/>
        <a:p>
          <a:endParaRPr lang="en-US"/>
        </a:p>
      </dgm:t>
    </dgm:pt>
    <dgm:pt modelId="{30D1EC83-B15F-4658-9B09-A8BA984E88BA}">
      <dgm:prSet/>
      <dgm:spPr/>
      <dgm:t>
        <a:bodyPr/>
        <a:lstStyle/>
        <a:p>
          <a:r>
            <a:rPr lang="en-US" dirty="0"/>
            <a:t>Practice</a:t>
          </a:r>
        </a:p>
      </dgm:t>
    </dgm:pt>
    <dgm:pt modelId="{232A6A8B-8608-4EFE-BAD9-64CF3614885E}" type="parTrans" cxnId="{0EE7EECF-BB82-4FDA-87A7-44AAB03C7A0A}">
      <dgm:prSet/>
      <dgm:spPr/>
      <dgm:t>
        <a:bodyPr/>
        <a:lstStyle/>
        <a:p>
          <a:endParaRPr lang="en-US"/>
        </a:p>
      </dgm:t>
    </dgm:pt>
    <dgm:pt modelId="{74A87994-AB49-44E5-8953-D07452E7D1CC}" type="sibTrans" cxnId="{0EE7EECF-BB82-4FDA-87A7-44AAB03C7A0A}">
      <dgm:prSet/>
      <dgm:spPr/>
      <dgm:t>
        <a:bodyPr/>
        <a:lstStyle/>
        <a:p>
          <a:endParaRPr lang="en-US"/>
        </a:p>
      </dgm:t>
    </dgm:pt>
    <dgm:pt modelId="{2B0394A6-CBD0-4D77-94E4-DBAAB934A6D3}">
      <dgm:prSet/>
      <dgm:spPr/>
      <dgm:t>
        <a:bodyPr/>
        <a:lstStyle/>
        <a:p>
          <a:r>
            <a:rPr lang="en-US" dirty="0"/>
            <a:t> "The school board dismissed the parents’ complaint that Imani, a transgender girl, was participating in school athletics with</a:t>
          </a:r>
          <a:r>
            <a:rPr lang="en-US" b="1" u="sng" dirty="0"/>
            <a:t> cisgender girls.</a:t>
          </a:r>
          <a:r>
            <a:rPr lang="en-US" dirty="0"/>
            <a:t>"</a:t>
          </a:r>
        </a:p>
      </dgm:t>
    </dgm:pt>
    <dgm:pt modelId="{C54662B2-6925-48EB-A3F6-A6A047AF5A35}" type="parTrans" cxnId="{A0079893-BCD3-46A7-9523-8472AA8FC8BD}">
      <dgm:prSet/>
      <dgm:spPr/>
      <dgm:t>
        <a:bodyPr/>
        <a:lstStyle/>
        <a:p>
          <a:endParaRPr lang="en-US"/>
        </a:p>
      </dgm:t>
    </dgm:pt>
    <dgm:pt modelId="{B14D5DA2-8EDC-4506-82BF-49A08FD8D169}" type="sibTrans" cxnId="{A0079893-BCD3-46A7-9523-8472AA8FC8BD}">
      <dgm:prSet/>
      <dgm:spPr/>
      <dgm:t>
        <a:bodyPr/>
        <a:lstStyle/>
        <a:p>
          <a:endParaRPr lang="en-US"/>
        </a:p>
      </dgm:t>
    </dgm:pt>
    <dgm:pt modelId="{22244E43-2A23-4F93-ACF8-547D62DEAFD4}" type="pres">
      <dgm:prSet presAssocID="{B1BBF788-51AA-4936-A5D8-5C19DBE99376}" presName="vert0" presStyleCnt="0">
        <dgm:presLayoutVars>
          <dgm:dir/>
          <dgm:animOne val="branch"/>
          <dgm:animLvl val="lvl"/>
        </dgm:presLayoutVars>
      </dgm:prSet>
      <dgm:spPr/>
    </dgm:pt>
    <dgm:pt modelId="{C6A53598-66D1-49B9-ABC3-30A1FB9C8AC4}" type="pres">
      <dgm:prSet presAssocID="{8B9D7790-DEC9-4AB6-A252-1D6C5BF43000}" presName="thickLine" presStyleLbl="alignNode1" presStyleIdx="0" presStyleCnt="6"/>
      <dgm:spPr/>
    </dgm:pt>
    <dgm:pt modelId="{BAAA6337-B088-4EA4-B044-21AD37C6FF61}" type="pres">
      <dgm:prSet presAssocID="{8B9D7790-DEC9-4AB6-A252-1D6C5BF43000}" presName="horz1" presStyleCnt="0"/>
      <dgm:spPr/>
    </dgm:pt>
    <dgm:pt modelId="{5F18422A-3329-4D00-BEEA-C56C158C4490}" type="pres">
      <dgm:prSet presAssocID="{8B9D7790-DEC9-4AB6-A252-1D6C5BF43000}" presName="tx1" presStyleLbl="revTx" presStyleIdx="0" presStyleCnt="12"/>
      <dgm:spPr/>
    </dgm:pt>
    <dgm:pt modelId="{9988D111-7630-4260-B37E-8A606D2D39B2}" type="pres">
      <dgm:prSet presAssocID="{8B9D7790-DEC9-4AB6-A252-1D6C5BF43000}" presName="vert1" presStyleCnt="0"/>
      <dgm:spPr/>
    </dgm:pt>
    <dgm:pt modelId="{4A61F98F-06D3-4948-BD71-28C4B2FE7219}" type="pres">
      <dgm:prSet presAssocID="{371AAB54-52E5-4309-A545-787B6E5D34D5}" presName="vertSpace2a" presStyleCnt="0"/>
      <dgm:spPr/>
    </dgm:pt>
    <dgm:pt modelId="{3C9C8FED-84AC-4E9F-AED8-330233D5C991}" type="pres">
      <dgm:prSet presAssocID="{371AAB54-52E5-4309-A545-787B6E5D34D5}" presName="horz2" presStyleCnt="0"/>
      <dgm:spPr/>
    </dgm:pt>
    <dgm:pt modelId="{1A60784D-24E1-470F-82FA-BA09C5E21334}" type="pres">
      <dgm:prSet presAssocID="{371AAB54-52E5-4309-A545-787B6E5D34D5}" presName="horzSpace2" presStyleCnt="0"/>
      <dgm:spPr/>
    </dgm:pt>
    <dgm:pt modelId="{9EA3A470-8DF7-40D9-9A22-502033971131}" type="pres">
      <dgm:prSet presAssocID="{371AAB54-52E5-4309-A545-787B6E5D34D5}" presName="tx2" presStyleLbl="revTx" presStyleIdx="1" presStyleCnt="12"/>
      <dgm:spPr/>
    </dgm:pt>
    <dgm:pt modelId="{C7B56E59-2415-42AD-B63C-459EE6B7AE6F}" type="pres">
      <dgm:prSet presAssocID="{371AAB54-52E5-4309-A545-787B6E5D34D5}" presName="vert2" presStyleCnt="0"/>
      <dgm:spPr/>
    </dgm:pt>
    <dgm:pt modelId="{6BC04F63-96A3-478B-BC20-425DE0B56889}" type="pres">
      <dgm:prSet presAssocID="{371AAB54-52E5-4309-A545-787B6E5D34D5}" presName="thinLine2b" presStyleLbl="callout" presStyleIdx="0" presStyleCnt="6"/>
      <dgm:spPr/>
    </dgm:pt>
    <dgm:pt modelId="{E43420D1-579A-4B5E-AE51-52DC55EF798F}" type="pres">
      <dgm:prSet presAssocID="{371AAB54-52E5-4309-A545-787B6E5D34D5}" presName="vertSpace2b" presStyleCnt="0"/>
      <dgm:spPr/>
    </dgm:pt>
    <dgm:pt modelId="{0A4C167B-0A0E-4DC2-963D-23048927AE45}" type="pres">
      <dgm:prSet presAssocID="{8431BE9F-4386-4576-BBC1-A4D7F9C1A646}" presName="thickLine" presStyleLbl="alignNode1" presStyleIdx="1" presStyleCnt="6"/>
      <dgm:spPr/>
    </dgm:pt>
    <dgm:pt modelId="{10527B44-FBAE-4454-B12A-778A4767002B}" type="pres">
      <dgm:prSet presAssocID="{8431BE9F-4386-4576-BBC1-A4D7F9C1A646}" presName="horz1" presStyleCnt="0"/>
      <dgm:spPr/>
    </dgm:pt>
    <dgm:pt modelId="{E45575B5-9FB3-40BD-96E5-9EB754C5D4E0}" type="pres">
      <dgm:prSet presAssocID="{8431BE9F-4386-4576-BBC1-A4D7F9C1A646}" presName="tx1" presStyleLbl="revTx" presStyleIdx="2" presStyleCnt="12"/>
      <dgm:spPr/>
    </dgm:pt>
    <dgm:pt modelId="{46A3F5BC-A074-4068-9C6D-E7C71F1852AC}" type="pres">
      <dgm:prSet presAssocID="{8431BE9F-4386-4576-BBC1-A4D7F9C1A646}" presName="vert1" presStyleCnt="0"/>
      <dgm:spPr/>
    </dgm:pt>
    <dgm:pt modelId="{08923E92-7733-45E5-82C8-2008F93FD644}" type="pres">
      <dgm:prSet presAssocID="{279FB3E2-A7ED-4A0D-BEBD-8C7D19265E5D}" presName="vertSpace2a" presStyleCnt="0"/>
      <dgm:spPr/>
    </dgm:pt>
    <dgm:pt modelId="{11BB16C6-BBCE-41BE-8C60-2305CDAF2134}" type="pres">
      <dgm:prSet presAssocID="{279FB3E2-A7ED-4A0D-BEBD-8C7D19265E5D}" presName="horz2" presStyleCnt="0"/>
      <dgm:spPr/>
    </dgm:pt>
    <dgm:pt modelId="{CA7A4B7C-8364-4C9B-8F9C-C7C2D2FA6045}" type="pres">
      <dgm:prSet presAssocID="{279FB3E2-A7ED-4A0D-BEBD-8C7D19265E5D}" presName="horzSpace2" presStyleCnt="0"/>
      <dgm:spPr/>
    </dgm:pt>
    <dgm:pt modelId="{15536D6E-8B86-4328-AB40-B2AF8ECA1913}" type="pres">
      <dgm:prSet presAssocID="{279FB3E2-A7ED-4A0D-BEBD-8C7D19265E5D}" presName="tx2" presStyleLbl="revTx" presStyleIdx="3" presStyleCnt="12"/>
      <dgm:spPr/>
    </dgm:pt>
    <dgm:pt modelId="{941AF157-5A0B-4349-9AA0-2D62DEC3347D}" type="pres">
      <dgm:prSet presAssocID="{279FB3E2-A7ED-4A0D-BEBD-8C7D19265E5D}" presName="vert2" presStyleCnt="0"/>
      <dgm:spPr/>
    </dgm:pt>
    <dgm:pt modelId="{29D15D3D-FA46-4A4C-ACE8-EC99511C6E95}" type="pres">
      <dgm:prSet presAssocID="{279FB3E2-A7ED-4A0D-BEBD-8C7D19265E5D}" presName="thinLine2b" presStyleLbl="callout" presStyleIdx="1" presStyleCnt="6"/>
      <dgm:spPr/>
    </dgm:pt>
    <dgm:pt modelId="{FF875503-6698-4923-B1CF-5699E25D35FC}" type="pres">
      <dgm:prSet presAssocID="{279FB3E2-A7ED-4A0D-BEBD-8C7D19265E5D}" presName="vertSpace2b" presStyleCnt="0"/>
      <dgm:spPr/>
    </dgm:pt>
    <dgm:pt modelId="{FEC23924-2846-4DF1-A280-17E687838C9B}" type="pres">
      <dgm:prSet presAssocID="{9F72849E-F9FA-4BE2-9DE4-BD370858C985}" presName="thickLine" presStyleLbl="alignNode1" presStyleIdx="2" presStyleCnt="6"/>
      <dgm:spPr/>
    </dgm:pt>
    <dgm:pt modelId="{4B0AC7C7-8529-4477-B00C-B1EACFBFD436}" type="pres">
      <dgm:prSet presAssocID="{9F72849E-F9FA-4BE2-9DE4-BD370858C985}" presName="horz1" presStyleCnt="0"/>
      <dgm:spPr/>
    </dgm:pt>
    <dgm:pt modelId="{93C57AF0-DB2D-49B2-B1D4-35A2148D3387}" type="pres">
      <dgm:prSet presAssocID="{9F72849E-F9FA-4BE2-9DE4-BD370858C985}" presName="tx1" presStyleLbl="revTx" presStyleIdx="4" presStyleCnt="12"/>
      <dgm:spPr/>
    </dgm:pt>
    <dgm:pt modelId="{E279990C-964D-462A-B766-EF0BF2AF1F89}" type="pres">
      <dgm:prSet presAssocID="{9F72849E-F9FA-4BE2-9DE4-BD370858C985}" presName="vert1" presStyleCnt="0"/>
      <dgm:spPr/>
    </dgm:pt>
    <dgm:pt modelId="{72A548E2-F763-4B5C-BE80-4D9A4A328E88}" type="pres">
      <dgm:prSet presAssocID="{503E04DE-54BC-4C34-8104-995CFE81F8CD}" presName="vertSpace2a" presStyleCnt="0"/>
      <dgm:spPr/>
    </dgm:pt>
    <dgm:pt modelId="{9E978DA8-F28B-4173-B1DE-0C7C8EB32FAE}" type="pres">
      <dgm:prSet presAssocID="{503E04DE-54BC-4C34-8104-995CFE81F8CD}" presName="horz2" presStyleCnt="0"/>
      <dgm:spPr/>
    </dgm:pt>
    <dgm:pt modelId="{80397A23-1C80-4380-B783-D628214E4E9C}" type="pres">
      <dgm:prSet presAssocID="{503E04DE-54BC-4C34-8104-995CFE81F8CD}" presName="horzSpace2" presStyleCnt="0"/>
      <dgm:spPr/>
    </dgm:pt>
    <dgm:pt modelId="{42580161-5C53-44DB-B01D-B8DCD7A3E0CD}" type="pres">
      <dgm:prSet presAssocID="{503E04DE-54BC-4C34-8104-995CFE81F8CD}" presName="tx2" presStyleLbl="revTx" presStyleIdx="5" presStyleCnt="12"/>
      <dgm:spPr/>
    </dgm:pt>
    <dgm:pt modelId="{FC03DE64-54AE-4B47-B5BD-9F260DF3B437}" type="pres">
      <dgm:prSet presAssocID="{503E04DE-54BC-4C34-8104-995CFE81F8CD}" presName="vert2" presStyleCnt="0"/>
      <dgm:spPr/>
    </dgm:pt>
    <dgm:pt modelId="{69028517-523D-4BBB-A637-D6997CC8F1EB}" type="pres">
      <dgm:prSet presAssocID="{503E04DE-54BC-4C34-8104-995CFE81F8CD}" presName="thinLine2b" presStyleLbl="callout" presStyleIdx="2" presStyleCnt="6"/>
      <dgm:spPr/>
    </dgm:pt>
    <dgm:pt modelId="{60529908-3428-455E-8494-07188A300712}" type="pres">
      <dgm:prSet presAssocID="{503E04DE-54BC-4C34-8104-995CFE81F8CD}" presName="vertSpace2b" presStyleCnt="0"/>
      <dgm:spPr/>
    </dgm:pt>
    <dgm:pt modelId="{26787B03-085B-4547-8C2F-2CA2F4725B96}" type="pres">
      <dgm:prSet presAssocID="{222E4EA2-D519-4E71-9776-DEAE34DB3627}" presName="thickLine" presStyleLbl="alignNode1" presStyleIdx="3" presStyleCnt="6"/>
      <dgm:spPr/>
    </dgm:pt>
    <dgm:pt modelId="{CF2FCA94-E62F-42FC-9A0F-71861ABFDB61}" type="pres">
      <dgm:prSet presAssocID="{222E4EA2-D519-4E71-9776-DEAE34DB3627}" presName="horz1" presStyleCnt="0"/>
      <dgm:spPr/>
    </dgm:pt>
    <dgm:pt modelId="{01833AFD-99C8-48CF-8A62-6C137FF6AB0E}" type="pres">
      <dgm:prSet presAssocID="{222E4EA2-D519-4E71-9776-DEAE34DB3627}" presName="tx1" presStyleLbl="revTx" presStyleIdx="6" presStyleCnt="12"/>
      <dgm:spPr/>
    </dgm:pt>
    <dgm:pt modelId="{F005AB6E-96AF-42C9-8AE2-F759F360AE3B}" type="pres">
      <dgm:prSet presAssocID="{222E4EA2-D519-4E71-9776-DEAE34DB3627}" presName="vert1" presStyleCnt="0"/>
      <dgm:spPr/>
    </dgm:pt>
    <dgm:pt modelId="{070DE009-57E7-4706-B19A-31CDB60CE30A}" type="pres">
      <dgm:prSet presAssocID="{B50DDF13-2FB1-471E-A9E0-89086E74F3FB}" presName="vertSpace2a" presStyleCnt="0"/>
      <dgm:spPr/>
    </dgm:pt>
    <dgm:pt modelId="{39980104-96B9-4E47-9207-D539741113F2}" type="pres">
      <dgm:prSet presAssocID="{B50DDF13-2FB1-471E-A9E0-89086E74F3FB}" presName="horz2" presStyleCnt="0"/>
      <dgm:spPr/>
    </dgm:pt>
    <dgm:pt modelId="{698CABFE-D94E-428D-ABA4-3329CD0D9B3B}" type="pres">
      <dgm:prSet presAssocID="{B50DDF13-2FB1-471E-A9E0-89086E74F3FB}" presName="horzSpace2" presStyleCnt="0"/>
      <dgm:spPr/>
    </dgm:pt>
    <dgm:pt modelId="{3D725527-39C1-44E1-B7B8-138B7FA516C8}" type="pres">
      <dgm:prSet presAssocID="{B50DDF13-2FB1-471E-A9E0-89086E74F3FB}" presName="tx2" presStyleLbl="revTx" presStyleIdx="7" presStyleCnt="12"/>
      <dgm:spPr/>
    </dgm:pt>
    <dgm:pt modelId="{A72C65D1-20DB-4857-8132-F8459AE2D307}" type="pres">
      <dgm:prSet presAssocID="{B50DDF13-2FB1-471E-A9E0-89086E74F3FB}" presName="vert2" presStyleCnt="0"/>
      <dgm:spPr/>
    </dgm:pt>
    <dgm:pt modelId="{A027022A-F9D9-4922-9F90-2B4148DF44EC}" type="pres">
      <dgm:prSet presAssocID="{B50DDF13-2FB1-471E-A9E0-89086E74F3FB}" presName="thinLine2b" presStyleLbl="callout" presStyleIdx="3" presStyleCnt="6"/>
      <dgm:spPr/>
    </dgm:pt>
    <dgm:pt modelId="{B6851368-CC68-45BF-837B-13C0044E9E8A}" type="pres">
      <dgm:prSet presAssocID="{B50DDF13-2FB1-471E-A9E0-89086E74F3FB}" presName="vertSpace2b" presStyleCnt="0"/>
      <dgm:spPr/>
    </dgm:pt>
    <dgm:pt modelId="{187D3DD1-DDD2-42CA-91B2-386EDE556FEE}" type="pres">
      <dgm:prSet presAssocID="{9ADFE88F-FA52-4991-A771-8F18F16F0C74}" presName="thickLine" presStyleLbl="alignNode1" presStyleIdx="4" presStyleCnt="6"/>
      <dgm:spPr/>
    </dgm:pt>
    <dgm:pt modelId="{4290432E-97F5-4511-9D8E-2638BA07CC03}" type="pres">
      <dgm:prSet presAssocID="{9ADFE88F-FA52-4991-A771-8F18F16F0C74}" presName="horz1" presStyleCnt="0"/>
      <dgm:spPr/>
    </dgm:pt>
    <dgm:pt modelId="{30788004-946C-4B67-956F-7267D4141348}" type="pres">
      <dgm:prSet presAssocID="{9ADFE88F-FA52-4991-A771-8F18F16F0C74}" presName="tx1" presStyleLbl="revTx" presStyleIdx="8" presStyleCnt="12"/>
      <dgm:spPr/>
    </dgm:pt>
    <dgm:pt modelId="{71103B77-0573-4371-929C-BEEECCD93FF7}" type="pres">
      <dgm:prSet presAssocID="{9ADFE88F-FA52-4991-A771-8F18F16F0C74}" presName="vert1" presStyleCnt="0"/>
      <dgm:spPr/>
    </dgm:pt>
    <dgm:pt modelId="{63C05977-54E4-443B-9009-5732B0247E30}" type="pres">
      <dgm:prSet presAssocID="{183CE950-03E1-450D-9FAD-24DA8BED2787}" presName="vertSpace2a" presStyleCnt="0"/>
      <dgm:spPr/>
    </dgm:pt>
    <dgm:pt modelId="{35D9E848-28A9-4D22-AB69-7BAD6996F104}" type="pres">
      <dgm:prSet presAssocID="{183CE950-03E1-450D-9FAD-24DA8BED2787}" presName="horz2" presStyleCnt="0"/>
      <dgm:spPr/>
    </dgm:pt>
    <dgm:pt modelId="{E20DC11A-A123-487B-9380-D08286F2B49B}" type="pres">
      <dgm:prSet presAssocID="{183CE950-03E1-450D-9FAD-24DA8BED2787}" presName="horzSpace2" presStyleCnt="0"/>
      <dgm:spPr/>
    </dgm:pt>
    <dgm:pt modelId="{E0217540-88E6-4EF9-A5DB-16A3CC5D5081}" type="pres">
      <dgm:prSet presAssocID="{183CE950-03E1-450D-9FAD-24DA8BED2787}" presName="tx2" presStyleLbl="revTx" presStyleIdx="9" presStyleCnt="12"/>
      <dgm:spPr/>
    </dgm:pt>
    <dgm:pt modelId="{82AAFA42-1FAB-4773-AF78-1A13FFB2E1F2}" type="pres">
      <dgm:prSet presAssocID="{183CE950-03E1-450D-9FAD-24DA8BED2787}" presName="vert2" presStyleCnt="0"/>
      <dgm:spPr/>
    </dgm:pt>
    <dgm:pt modelId="{C211DA89-14C3-4ECA-846D-D00DB1A30767}" type="pres">
      <dgm:prSet presAssocID="{183CE950-03E1-450D-9FAD-24DA8BED2787}" presName="thinLine2b" presStyleLbl="callout" presStyleIdx="4" presStyleCnt="6"/>
      <dgm:spPr/>
    </dgm:pt>
    <dgm:pt modelId="{1E435D7D-86E1-4688-8523-19B8D1E94A0F}" type="pres">
      <dgm:prSet presAssocID="{183CE950-03E1-450D-9FAD-24DA8BED2787}" presName="vertSpace2b" presStyleCnt="0"/>
      <dgm:spPr/>
    </dgm:pt>
    <dgm:pt modelId="{6C354B37-5CE5-45A3-9825-C4C5B7E43E53}" type="pres">
      <dgm:prSet presAssocID="{30D1EC83-B15F-4658-9B09-A8BA984E88BA}" presName="thickLine" presStyleLbl="alignNode1" presStyleIdx="5" presStyleCnt="6"/>
      <dgm:spPr/>
    </dgm:pt>
    <dgm:pt modelId="{44327E96-B150-4495-9D42-96837759BC72}" type="pres">
      <dgm:prSet presAssocID="{30D1EC83-B15F-4658-9B09-A8BA984E88BA}" presName="horz1" presStyleCnt="0"/>
      <dgm:spPr/>
    </dgm:pt>
    <dgm:pt modelId="{6DA080E8-D5BA-4F3E-BD0B-B65035C1F9DA}" type="pres">
      <dgm:prSet presAssocID="{30D1EC83-B15F-4658-9B09-A8BA984E88BA}" presName="tx1" presStyleLbl="revTx" presStyleIdx="10" presStyleCnt="12"/>
      <dgm:spPr/>
    </dgm:pt>
    <dgm:pt modelId="{63FFD6A2-0F69-4F6A-A3AF-093B598D3982}" type="pres">
      <dgm:prSet presAssocID="{30D1EC83-B15F-4658-9B09-A8BA984E88BA}" presName="vert1" presStyleCnt="0"/>
      <dgm:spPr/>
    </dgm:pt>
    <dgm:pt modelId="{294BA26B-31A4-4F51-8820-19351E08B973}" type="pres">
      <dgm:prSet presAssocID="{2B0394A6-CBD0-4D77-94E4-DBAAB934A6D3}" presName="vertSpace2a" presStyleCnt="0"/>
      <dgm:spPr/>
    </dgm:pt>
    <dgm:pt modelId="{7AAC129C-A6E2-43A3-A830-E9A8C2025F6A}" type="pres">
      <dgm:prSet presAssocID="{2B0394A6-CBD0-4D77-94E4-DBAAB934A6D3}" presName="horz2" presStyleCnt="0"/>
      <dgm:spPr/>
    </dgm:pt>
    <dgm:pt modelId="{D46F242D-FDC8-41CF-80C0-F7F5C6B481F6}" type="pres">
      <dgm:prSet presAssocID="{2B0394A6-CBD0-4D77-94E4-DBAAB934A6D3}" presName="horzSpace2" presStyleCnt="0"/>
      <dgm:spPr/>
    </dgm:pt>
    <dgm:pt modelId="{1FAC5D86-4895-422D-B755-B95C2F15859A}" type="pres">
      <dgm:prSet presAssocID="{2B0394A6-CBD0-4D77-94E4-DBAAB934A6D3}" presName="tx2" presStyleLbl="revTx" presStyleIdx="11" presStyleCnt="12"/>
      <dgm:spPr/>
    </dgm:pt>
    <dgm:pt modelId="{11E1A29B-D9E3-40D4-A860-469B3725AF03}" type="pres">
      <dgm:prSet presAssocID="{2B0394A6-CBD0-4D77-94E4-DBAAB934A6D3}" presName="vert2" presStyleCnt="0"/>
      <dgm:spPr/>
    </dgm:pt>
    <dgm:pt modelId="{5C40BE80-B874-4DF3-B93A-658FD87172B6}" type="pres">
      <dgm:prSet presAssocID="{2B0394A6-CBD0-4D77-94E4-DBAAB934A6D3}" presName="thinLine2b" presStyleLbl="callout" presStyleIdx="5" presStyleCnt="6"/>
      <dgm:spPr/>
    </dgm:pt>
    <dgm:pt modelId="{05F5A095-DA9A-41D3-8BE8-387D0BEA0E74}" type="pres">
      <dgm:prSet presAssocID="{2B0394A6-CBD0-4D77-94E4-DBAAB934A6D3}" presName="vertSpace2b" presStyleCnt="0"/>
      <dgm:spPr/>
    </dgm:pt>
  </dgm:ptLst>
  <dgm:cxnLst>
    <dgm:cxn modelId="{38DCE003-B0EE-4666-8F3A-4F7D5FDA379D}" type="presOf" srcId="{371AAB54-52E5-4309-A545-787B6E5D34D5}" destId="{9EA3A470-8DF7-40D9-9A22-502033971131}" srcOrd="0" destOrd="0" presId="urn:microsoft.com/office/officeart/2008/layout/LinedList"/>
    <dgm:cxn modelId="{C73B560B-AAE3-4EC7-A527-EF4AF1A14E90}" srcId="{B1BBF788-51AA-4936-A5D8-5C19DBE99376}" destId="{9F72849E-F9FA-4BE2-9DE4-BD370858C985}" srcOrd="2" destOrd="0" parTransId="{944FBECF-85E6-4A92-859E-0AFA76034F92}" sibTransId="{B34C791E-746A-421E-A3D5-EFAA3CE31576}"/>
    <dgm:cxn modelId="{179B4316-1DE5-4802-B450-96E37723F738}" srcId="{8431BE9F-4386-4576-BBC1-A4D7F9C1A646}" destId="{279FB3E2-A7ED-4A0D-BEBD-8C7D19265E5D}" srcOrd="0" destOrd="0" parTransId="{D4A0D1DC-23A8-44AC-B7B2-9EA6F733EE04}" sibTransId="{969DA305-E2CF-4D2B-8FEC-1D06D5F29483}"/>
    <dgm:cxn modelId="{A288A525-18D0-4014-9FE9-0D2DA1B3F544}" type="presOf" srcId="{279FB3E2-A7ED-4A0D-BEBD-8C7D19265E5D}" destId="{15536D6E-8B86-4328-AB40-B2AF8ECA1913}" srcOrd="0" destOrd="0" presId="urn:microsoft.com/office/officeart/2008/layout/LinedList"/>
    <dgm:cxn modelId="{FBD4CB31-3457-4A2D-840D-1ED3BFAEBF1F}" type="presOf" srcId="{B50DDF13-2FB1-471E-A9E0-89086E74F3FB}" destId="{3D725527-39C1-44E1-B7B8-138B7FA516C8}" srcOrd="0" destOrd="0" presId="urn:microsoft.com/office/officeart/2008/layout/LinedList"/>
    <dgm:cxn modelId="{ADC51E35-4F33-4A07-A9FE-8C4BD8BFF342}" srcId="{B1BBF788-51AA-4936-A5D8-5C19DBE99376}" destId="{8B9D7790-DEC9-4AB6-A252-1D6C5BF43000}" srcOrd="0" destOrd="0" parTransId="{230B07E6-2D9D-4CB0-B872-273BC252043E}" sibTransId="{00920A4B-C63C-4014-B08C-DC83B620E5C6}"/>
    <dgm:cxn modelId="{443ED74A-79E0-4AB9-ABA2-EFD251D8C33F}" type="presOf" srcId="{8431BE9F-4386-4576-BBC1-A4D7F9C1A646}" destId="{E45575B5-9FB3-40BD-96E5-9EB754C5D4E0}" srcOrd="0" destOrd="0" presId="urn:microsoft.com/office/officeart/2008/layout/LinedList"/>
    <dgm:cxn modelId="{62FBF64A-3F0B-48B2-8809-2CEBC94D455B}" type="presOf" srcId="{9ADFE88F-FA52-4991-A771-8F18F16F0C74}" destId="{30788004-946C-4B67-956F-7267D4141348}" srcOrd="0" destOrd="0" presId="urn:microsoft.com/office/officeart/2008/layout/LinedList"/>
    <dgm:cxn modelId="{ED012B6B-B564-4B20-8A42-A1AACFECAF19}" srcId="{B1BBF788-51AA-4936-A5D8-5C19DBE99376}" destId="{222E4EA2-D519-4E71-9776-DEAE34DB3627}" srcOrd="3" destOrd="0" parTransId="{84106E33-4AF4-4BD8-AFED-106F73A215DE}" sibTransId="{F3A1BC16-4CCE-44B4-B262-A4B9E8BBE1CE}"/>
    <dgm:cxn modelId="{38E91772-7009-45A7-9274-04FEBF458885}" type="presOf" srcId="{503E04DE-54BC-4C34-8104-995CFE81F8CD}" destId="{42580161-5C53-44DB-B01D-B8DCD7A3E0CD}" srcOrd="0" destOrd="0" presId="urn:microsoft.com/office/officeart/2008/layout/LinedList"/>
    <dgm:cxn modelId="{D9AC3C72-0722-4339-863B-A9D188755483}" type="presOf" srcId="{8B9D7790-DEC9-4AB6-A252-1D6C5BF43000}" destId="{5F18422A-3329-4D00-BEEA-C56C158C4490}" srcOrd="0" destOrd="0" presId="urn:microsoft.com/office/officeart/2008/layout/LinedList"/>
    <dgm:cxn modelId="{C32E9A87-7B23-4E84-A4D0-386061813F43}" type="presOf" srcId="{183CE950-03E1-450D-9FAD-24DA8BED2787}" destId="{E0217540-88E6-4EF9-A5DB-16A3CC5D5081}" srcOrd="0" destOrd="0" presId="urn:microsoft.com/office/officeart/2008/layout/LinedList"/>
    <dgm:cxn modelId="{A0079893-BCD3-46A7-9523-8472AA8FC8BD}" srcId="{30D1EC83-B15F-4658-9B09-A8BA984E88BA}" destId="{2B0394A6-CBD0-4D77-94E4-DBAAB934A6D3}" srcOrd="0" destOrd="0" parTransId="{C54662B2-6925-48EB-A3F6-A6A047AF5A35}" sibTransId="{B14D5DA2-8EDC-4506-82BF-49A08FD8D169}"/>
    <dgm:cxn modelId="{5E89F899-FA5A-4EB5-9F0D-9B838DD58757}" type="presOf" srcId="{2B0394A6-CBD0-4D77-94E4-DBAAB934A6D3}" destId="{1FAC5D86-4895-422D-B755-B95C2F15859A}" srcOrd="0" destOrd="0" presId="urn:microsoft.com/office/officeart/2008/layout/LinedList"/>
    <dgm:cxn modelId="{4DD16EA4-93F2-41A8-8039-BDFC6A9F35FB}" srcId="{9F72849E-F9FA-4BE2-9DE4-BD370858C985}" destId="{503E04DE-54BC-4C34-8104-995CFE81F8CD}" srcOrd="0" destOrd="0" parTransId="{458CDC0C-FA2B-455A-B0FE-55C6F4B087DC}" sibTransId="{FA711840-4665-43BA-9C11-3D6566507921}"/>
    <dgm:cxn modelId="{883985A8-A9C2-47DB-9616-CF9EC8EF8369}" srcId="{B1BBF788-51AA-4936-A5D8-5C19DBE99376}" destId="{9ADFE88F-FA52-4991-A771-8F18F16F0C74}" srcOrd="4" destOrd="0" parTransId="{28DC851C-9AD1-4384-9C9C-5FD39993D440}" sibTransId="{DACE733B-16A8-440A-9BB5-631147176531}"/>
    <dgm:cxn modelId="{A70F6DAF-5839-4984-AB8A-779213A35CC0}" type="presOf" srcId="{B1BBF788-51AA-4936-A5D8-5C19DBE99376}" destId="{22244E43-2A23-4F93-ACF8-547D62DEAFD4}" srcOrd="0" destOrd="0" presId="urn:microsoft.com/office/officeart/2008/layout/LinedList"/>
    <dgm:cxn modelId="{96CC19B3-38E8-4E4A-87A3-3770D4D49F41}" type="presOf" srcId="{222E4EA2-D519-4E71-9776-DEAE34DB3627}" destId="{01833AFD-99C8-48CF-8A62-6C137FF6AB0E}" srcOrd="0" destOrd="0" presId="urn:microsoft.com/office/officeart/2008/layout/LinedList"/>
    <dgm:cxn modelId="{6968ADBB-7BB5-4CF1-831B-2490360CF0B2}" type="presOf" srcId="{30D1EC83-B15F-4658-9B09-A8BA984E88BA}" destId="{6DA080E8-D5BA-4F3E-BD0B-B65035C1F9DA}" srcOrd="0" destOrd="0" presId="urn:microsoft.com/office/officeart/2008/layout/LinedList"/>
    <dgm:cxn modelId="{9FA344C3-B4D4-462A-8F6C-53E319DBA953}" srcId="{8B9D7790-DEC9-4AB6-A252-1D6C5BF43000}" destId="{371AAB54-52E5-4309-A545-787B6E5D34D5}" srcOrd="0" destOrd="0" parTransId="{CFC1E55C-60B6-4F97-BA7F-CC6FE086ACAC}" sibTransId="{D4E26ADA-8ED0-44C6-B3AB-7C1F1BC3DBDF}"/>
    <dgm:cxn modelId="{0EE7EECF-BB82-4FDA-87A7-44AAB03C7A0A}" srcId="{B1BBF788-51AA-4936-A5D8-5C19DBE99376}" destId="{30D1EC83-B15F-4658-9B09-A8BA984E88BA}" srcOrd="5" destOrd="0" parTransId="{232A6A8B-8608-4EFE-BAD9-64CF3614885E}" sibTransId="{74A87994-AB49-44E5-8953-D07452E7D1CC}"/>
    <dgm:cxn modelId="{B5037BD4-B119-452C-94CF-F2A9B986D012}" srcId="{B1BBF788-51AA-4936-A5D8-5C19DBE99376}" destId="{8431BE9F-4386-4576-BBC1-A4D7F9C1A646}" srcOrd="1" destOrd="0" parTransId="{EDBC90CC-B1FE-4AA6-B99E-6A185695E047}" sibTransId="{84C93D5F-CF70-4936-B19A-E7038D7024DD}"/>
    <dgm:cxn modelId="{84F488E7-A5B2-4E75-8FB6-3E84D1B4D3C1}" srcId="{222E4EA2-D519-4E71-9776-DEAE34DB3627}" destId="{B50DDF13-2FB1-471E-A9E0-89086E74F3FB}" srcOrd="0" destOrd="0" parTransId="{CEF636DA-6E24-4A80-8419-448332FBCD32}" sibTransId="{B73652B6-F341-4883-A16D-75353C8AB84B}"/>
    <dgm:cxn modelId="{EFBA04F0-BBC1-4F2D-9FB9-746B8AB44304}" srcId="{9ADFE88F-FA52-4991-A771-8F18F16F0C74}" destId="{183CE950-03E1-450D-9FAD-24DA8BED2787}" srcOrd="0" destOrd="0" parTransId="{9B0468FB-9CE4-44FF-BBF5-C66B2CA77AE6}" sibTransId="{97BC94F4-9F90-49EC-A5FB-FDA86A621397}"/>
    <dgm:cxn modelId="{470FFBF4-E87E-4DE8-A868-212DEB6BE5F0}" type="presOf" srcId="{9F72849E-F9FA-4BE2-9DE4-BD370858C985}" destId="{93C57AF0-DB2D-49B2-B1D4-35A2148D3387}" srcOrd="0" destOrd="0" presId="urn:microsoft.com/office/officeart/2008/layout/LinedList"/>
    <dgm:cxn modelId="{EDC5244B-0D9C-4E08-8B3C-EE3151A6400E}" type="presParOf" srcId="{22244E43-2A23-4F93-ACF8-547D62DEAFD4}" destId="{C6A53598-66D1-49B9-ABC3-30A1FB9C8AC4}" srcOrd="0" destOrd="0" presId="urn:microsoft.com/office/officeart/2008/layout/LinedList"/>
    <dgm:cxn modelId="{D83EF9A4-94BE-41A2-9F82-3EFB9F2AA1F1}" type="presParOf" srcId="{22244E43-2A23-4F93-ACF8-547D62DEAFD4}" destId="{BAAA6337-B088-4EA4-B044-21AD37C6FF61}" srcOrd="1" destOrd="0" presId="urn:microsoft.com/office/officeart/2008/layout/LinedList"/>
    <dgm:cxn modelId="{171903D2-3CDE-4689-A983-3713F9F93744}" type="presParOf" srcId="{BAAA6337-B088-4EA4-B044-21AD37C6FF61}" destId="{5F18422A-3329-4D00-BEEA-C56C158C4490}" srcOrd="0" destOrd="0" presId="urn:microsoft.com/office/officeart/2008/layout/LinedList"/>
    <dgm:cxn modelId="{AE22780C-90F7-4241-88DC-AA19DADC83E8}" type="presParOf" srcId="{BAAA6337-B088-4EA4-B044-21AD37C6FF61}" destId="{9988D111-7630-4260-B37E-8A606D2D39B2}" srcOrd="1" destOrd="0" presId="urn:microsoft.com/office/officeart/2008/layout/LinedList"/>
    <dgm:cxn modelId="{64A7C66A-EECD-495E-B935-B0DB4234FD7B}" type="presParOf" srcId="{9988D111-7630-4260-B37E-8A606D2D39B2}" destId="{4A61F98F-06D3-4948-BD71-28C4B2FE7219}" srcOrd="0" destOrd="0" presId="urn:microsoft.com/office/officeart/2008/layout/LinedList"/>
    <dgm:cxn modelId="{A6493F72-D06B-4A09-9964-E463F2CDA887}" type="presParOf" srcId="{9988D111-7630-4260-B37E-8A606D2D39B2}" destId="{3C9C8FED-84AC-4E9F-AED8-330233D5C991}" srcOrd="1" destOrd="0" presId="urn:microsoft.com/office/officeart/2008/layout/LinedList"/>
    <dgm:cxn modelId="{857D4686-E580-4E70-8D5B-85BA317973CD}" type="presParOf" srcId="{3C9C8FED-84AC-4E9F-AED8-330233D5C991}" destId="{1A60784D-24E1-470F-82FA-BA09C5E21334}" srcOrd="0" destOrd="0" presId="urn:microsoft.com/office/officeart/2008/layout/LinedList"/>
    <dgm:cxn modelId="{140300C4-1269-4CF6-8AA9-F572B4FA9FAE}" type="presParOf" srcId="{3C9C8FED-84AC-4E9F-AED8-330233D5C991}" destId="{9EA3A470-8DF7-40D9-9A22-502033971131}" srcOrd="1" destOrd="0" presId="urn:microsoft.com/office/officeart/2008/layout/LinedList"/>
    <dgm:cxn modelId="{69CD3CF8-669B-46EB-BBB4-8331F6FDA463}" type="presParOf" srcId="{3C9C8FED-84AC-4E9F-AED8-330233D5C991}" destId="{C7B56E59-2415-42AD-B63C-459EE6B7AE6F}" srcOrd="2" destOrd="0" presId="urn:microsoft.com/office/officeart/2008/layout/LinedList"/>
    <dgm:cxn modelId="{CD309C30-C482-4ADF-AC94-886B21E7091F}" type="presParOf" srcId="{9988D111-7630-4260-B37E-8A606D2D39B2}" destId="{6BC04F63-96A3-478B-BC20-425DE0B56889}" srcOrd="2" destOrd="0" presId="urn:microsoft.com/office/officeart/2008/layout/LinedList"/>
    <dgm:cxn modelId="{0854B722-D0DA-4F92-8E7B-7542A71F74E1}" type="presParOf" srcId="{9988D111-7630-4260-B37E-8A606D2D39B2}" destId="{E43420D1-579A-4B5E-AE51-52DC55EF798F}" srcOrd="3" destOrd="0" presId="urn:microsoft.com/office/officeart/2008/layout/LinedList"/>
    <dgm:cxn modelId="{30A14401-BDE4-4103-A438-8FFCE3C891D2}" type="presParOf" srcId="{22244E43-2A23-4F93-ACF8-547D62DEAFD4}" destId="{0A4C167B-0A0E-4DC2-963D-23048927AE45}" srcOrd="2" destOrd="0" presId="urn:microsoft.com/office/officeart/2008/layout/LinedList"/>
    <dgm:cxn modelId="{2C009934-BF2D-489B-B563-0385DEACD526}" type="presParOf" srcId="{22244E43-2A23-4F93-ACF8-547D62DEAFD4}" destId="{10527B44-FBAE-4454-B12A-778A4767002B}" srcOrd="3" destOrd="0" presId="urn:microsoft.com/office/officeart/2008/layout/LinedList"/>
    <dgm:cxn modelId="{8730EA5D-D0F7-426E-890E-D5162566B3F0}" type="presParOf" srcId="{10527B44-FBAE-4454-B12A-778A4767002B}" destId="{E45575B5-9FB3-40BD-96E5-9EB754C5D4E0}" srcOrd="0" destOrd="0" presId="urn:microsoft.com/office/officeart/2008/layout/LinedList"/>
    <dgm:cxn modelId="{2904E143-56CD-4F6F-B97B-B368E2C39358}" type="presParOf" srcId="{10527B44-FBAE-4454-B12A-778A4767002B}" destId="{46A3F5BC-A074-4068-9C6D-E7C71F1852AC}" srcOrd="1" destOrd="0" presId="urn:microsoft.com/office/officeart/2008/layout/LinedList"/>
    <dgm:cxn modelId="{1BF966E4-E4F1-4780-9552-B5FDFA6DB406}" type="presParOf" srcId="{46A3F5BC-A074-4068-9C6D-E7C71F1852AC}" destId="{08923E92-7733-45E5-82C8-2008F93FD644}" srcOrd="0" destOrd="0" presId="urn:microsoft.com/office/officeart/2008/layout/LinedList"/>
    <dgm:cxn modelId="{A7434515-9D84-4619-A6B2-98D80A4AB4BB}" type="presParOf" srcId="{46A3F5BC-A074-4068-9C6D-E7C71F1852AC}" destId="{11BB16C6-BBCE-41BE-8C60-2305CDAF2134}" srcOrd="1" destOrd="0" presId="urn:microsoft.com/office/officeart/2008/layout/LinedList"/>
    <dgm:cxn modelId="{39035191-F715-4E64-A539-A52D617F0BAF}" type="presParOf" srcId="{11BB16C6-BBCE-41BE-8C60-2305CDAF2134}" destId="{CA7A4B7C-8364-4C9B-8F9C-C7C2D2FA6045}" srcOrd="0" destOrd="0" presId="urn:microsoft.com/office/officeart/2008/layout/LinedList"/>
    <dgm:cxn modelId="{9B1F9081-A967-4A19-8E3B-AC13B4C3BC15}" type="presParOf" srcId="{11BB16C6-BBCE-41BE-8C60-2305CDAF2134}" destId="{15536D6E-8B86-4328-AB40-B2AF8ECA1913}" srcOrd="1" destOrd="0" presId="urn:microsoft.com/office/officeart/2008/layout/LinedList"/>
    <dgm:cxn modelId="{B039C4F0-3498-4938-B5F3-E7CB9046F9D8}" type="presParOf" srcId="{11BB16C6-BBCE-41BE-8C60-2305CDAF2134}" destId="{941AF157-5A0B-4349-9AA0-2D62DEC3347D}" srcOrd="2" destOrd="0" presId="urn:microsoft.com/office/officeart/2008/layout/LinedList"/>
    <dgm:cxn modelId="{33B40E68-DE38-4981-AEBB-44E52B5B2D98}" type="presParOf" srcId="{46A3F5BC-A074-4068-9C6D-E7C71F1852AC}" destId="{29D15D3D-FA46-4A4C-ACE8-EC99511C6E95}" srcOrd="2" destOrd="0" presId="urn:microsoft.com/office/officeart/2008/layout/LinedList"/>
    <dgm:cxn modelId="{3699B4CB-D041-4D26-8641-2967A2F55334}" type="presParOf" srcId="{46A3F5BC-A074-4068-9C6D-E7C71F1852AC}" destId="{FF875503-6698-4923-B1CF-5699E25D35FC}" srcOrd="3" destOrd="0" presId="urn:microsoft.com/office/officeart/2008/layout/LinedList"/>
    <dgm:cxn modelId="{2AB626B3-12F4-47B5-9807-EA090851190C}" type="presParOf" srcId="{22244E43-2A23-4F93-ACF8-547D62DEAFD4}" destId="{FEC23924-2846-4DF1-A280-17E687838C9B}" srcOrd="4" destOrd="0" presId="urn:microsoft.com/office/officeart/2008/layout/LinedList"/>
    <dgm:cxn modelId="{6EC6ED1B-EF39-408B-A8A3-BA022087D4A6}" type="presParOf" srcId="{22244E43-2A23-4F93-ACF8-547D62DEAFD4}" destId="{4B0AC7C7-8529-4477-B00C-B1EACFBFD436}" srcOrd="5" destOrd="0" presId="urn:microsoft.com/office/officeart/2008/layout/LinedList"/>
    <dgm:cxn modelId="{3D527155-AC9F-4BC7-8C81-A33815CB8CF5}" type="presParOf" srcId="{4B0AC7C7-8529-4477-B00C-B1EACFBFD436}" destId="{93C57AF0-DB2D-49B2-B1D4-35A2148D3387}" srcOrd="0" destOrd="0" presId="urn:microsoft.com/office/officeart/2008/layout/LinedList"/>
    <dgm:cxn modelId="{1348AE54-9A90-44CA-964D-3D24443B11D8}" type="presParOf" srcId="{4B0AC7C7-8529-4477-B00C-B1EACFBFD436}" destId="{E279990C-964D-462A-B766-EF0BF2AF1F89}" srcOrd="1" destOrd="0" presId="urn:microsoft.com/office/officeart/2008/layout/LinedList"/>
    <dgm:cxn modelId="{54651C8B-4F19-4389-A768-7F2F68F01904}" type="presParOf" srcId="{E279990C-964D-462A-B766-EF0BF2AF1F89}" destId="{72A548E2-F763-4B5C-BE80-4D9A4A328E88}" srcOrd="0" destOrd="0" presId="urn:microsoft.com/office/officeart/2008/layout/LinedList"/>
    <dgm:cxn modelId="{A09E5E90-1513-4588-A92A-D32E389044CE}" type="presParOf" srcId="{E279990C-964D-462A-B766-EF0BF2AF1F89}" destId="{9E978DA8-F28B-4173-B1DE-0C7C8EB32FAE}" srcOrd="1" destOrd="0" presId="urn:microsoft.com/office/officeart/2008/layout/LinedList"/>
    <dgm:cxn modelId="{549148B6-30E3-4855-928B-DCBB87E8434B}" type="presParOf" srcId="{9E978DA8-F28B-4173-B1DE-0C7C8EB32FAE}" destId="{80397A23-1C80-4380-B783-D628214E4E9C}" srcOrd="0" destOrd="0" presId="urn:microsoft.com/office/officeart/2008/layout/LinedList"/>
    <dgm:cxn modelId="{4C4D5752-9D4B-4E58-8BC5-227D94B7B21B}" type="presParOf" srcId="{9E978DA8-F28B-4173-B1DE-0C7C8EB32FAE}" destId="{42580161-5C53-44DB-B01D-B8DCD7A3E0CD}" srcOrd="1" destOrd="0" presId="urn:microsoft.com/office/officeart/2008/layout/LinedList"/>
    <dgm:cxn modelId="{8141EDD3-38CB-449C-B983-26ADDC1ECD1B}" type="presParOf" srcId="{9E978DA8-F28B-4173-B1DE-0C7C8EB32FAE}" destId="{FC03DE64-54AE-4B47-B5BD-9F260DF3B437}" srcOrd="2" destOrd="0" presId="urn:microsoft.com/office/officeart/2008/layout/LinedList"/>
    <dgm:cxn modelId="{C6C1BCCC-661D-42E4-8395-F001631A7E77}" type="presParOf" srcId="{E279990C-964D-462A-B766-EF0BF2AF1F89}" destId="{69028517-523D-4BBB-A637-D6997CC8F1EB}" srcOrd="2" destOrd="0" presId="urn:microsoft.com/office/officeart/2008/layout/LinedList"/>
    <dgm:cxn modelId="{FBDF7FC7-5CA1-40A5-978A-5D18D6CB5BF3}" type="presParOf" srcId="{E279990C-964D-462A-B766-EF0BF2AF1F89}" destId="{60529908-3428-455E-8494-07188A300712}" srcOrd="3" destOrd="0" presId="urn:microsoft.com/office/officeart/2008/layout/LinedList"/>
    <dgm:cxn modelId="{85750926-1DA7-4315-B627-2E683A4FC5FE}" type="presParOf" srcId="{22244E43-2A23-4F93-ACF8-547D62DEAFD4}" destId="{26787B03-085B-4547-8C2F-2CA2F4725B96}" srcOrd="6" destOrd="0" presId="urn:microsoft.com/office/officeart/2008/layout/LinedList"/>
    <dgm:cxn modelId="{6F05B174-7E15-4DA4-9962-7A521CDC830C}" type="presParOf" srcId="{22244E43-2A23-4F93-ACF8-547D62DEAFD4}" destId="{CF2FCA94-E62F-42FC-9A0F-71861ABFDB61}" srcOrd="7" destOrd="0" presId="urn:microsoft.com/office/officeart/2008/layout/LinedList"/>
    <dgm:cxn modelId="{65F73ACA-8E15-4EDB-AAC2-2ABC18C4942D}" type="presParOf" srcId="{CF2FCA94-E62F-42FC-9A0F-71861ABFDB61}" destId="{01833AFD-99C8-48CF-8A62-6C137FF6AB0E}" srcOrd="0" destOrd="0" presId="urn:microsoft.com/office/officeart/2008/layout/LinedList"/>
    <dgm:cxn modelId="{4A86C8CA-B4A2-41B0-8DBB-1F7364F09A79}" type="presParOf" srcId="{CF2FCA94-E62F-42FC-9A0F-71861ABFDB61}" destId="{F005AB6E-96AF-42C9-8AE2-F759F360AE3B}" srcOrd="1" destOrd="0" presId="urn:microsoft.com/office/officeart/2008/layout/LinedList"/>
    <dgm:cxn modelId="{71F5C3B0-5E86-40CF-BC00-E1FD0F8F8409}" type="presParOf" srcId="{F005AB6E-96AF-42C9-8AE2-F759F360AE3B}" destId="{070DE009-57E7-4706-B19A-31CDB60CE30A}" srcOrd="0" destOrd="0" presId="urn:microsoft.com/office/officeart/2008/layout/LinedList"/>
    <dgm:cxn modelId="{D183822E-3D57-42E1-A089-07AA906AD528}" type="presParOf" srcId="{F005AB6E-96AF-42C9-8AE2-F759F360AE3B}" destId="{39980104-96B9-4E47-9207-D539741113F2}" srcOrd="1" destOrd="0" presId="urn:microsoft.com/office/officeart/2008/layout/LinedList"/>
    <dgm:cxn modelId="{49FC9442-3D98-4541-B43B-1465080A47B1}" type="presParOf" srcId="{39980104-96B9-4E47-9207-D539741113F2}" destId="{698CABFE-D94E-428D-ABA4-3329CD0D9B3B}" srcOrd="0" destOrd="0" presId="urn:microsoft.com/office/officeart/2008/layout/LinedList"/>
    <dgm:cxn modelId="{1F490308-ABAB-489E-97BB-18564665CA29}" type="presParOf" srcId="{39980104-96B9-4E47-9207-D539741113F2}" destId="{3D725527-39C1-44E1-B7B8-138B7FA516C8}" srcOrd="1" destOrd="0" presId="urn:microsoft.com/office/officeart/2008/layout/LinedList"/>
    <dgm:cxn modelId="{629189F4-DB16-47AB-BAD6-ACB5703BC22F}" type="presParOf" srcId="{39980104-96B9-4E47-9207-D539741113F2}" destId="{A72C65D1-20DB-4857-8132-F8459AE2D307}" srcOrd="2" destOrd="0" presId="urn:microsoft.com/office/officeart/2008/layout/LinedList"/>
    <dgm:cxn modelId="{4E9F9A08-F0E5-4202-83B9-64C482CEC710}" type="presParOf" srcId="{F005AB6E-96AF-42C9-8AE2-F759F360AE3B}" destId="{A027022A-F9D9-4922-9F90-2B4148DF44EC}" srcOrd="2" destOrd="0" presId="urn:microsoft.com/office/officeart/2008/layout/LinedList"/>
    <dgm:cxn modelId="{EA961ADB-8CB7-4D82-AA7F-9BDA760EC1F6}" type="presParOf" srcId="{F005AB6E-96AF-42C9-8AE2-F759F360AE3B}" destId="{B6851368-CC68-45BF-837B-13C0044E9E8A}" srcOrd="3" destOrd="0" presId="urn:microsoft.com/office/officeart/2008/layout/LinedList"/>
    <dgm:cxn modelId="{F30AE327-8322-4088-B563-A2F1FBDA57F9}" type="presParOf" srcId="{22244E43-2A23-4F93-ACF8-547D62DEAFD4}" destId="{187D3DD1-DDD2-42CA-91B2-386EDE556FEE}" srcOrd="8" destOrd="0" presId="urn:microsoft.com/office/officeart/2008/layout/LinedList"/>
    <dgm:cxn modelId="{4E7A6763-DA34-4550-8185-95C9497D7E77}" type="presParOf" srcId="{22244E43-2A23-4F93-ACF8-547D62DEAFD4}" destId="{4290432E-97F5-4511-9D8E-2638BA07CC03}" srcOrd="9" destOrd="0" presId="urn:microsoft.com/office/officeart/2008/layout/LinedList"/>
    <dgm:cxn modelId="{BB8E69C8-8DCA-4D51-8F85-C19DE4D0A913}" type="presParOf" srcId="{4290432E-97F5-4511-9D8E-2638BA07CC03}" destId="{30788004-946C-4B67-956F-7267D4141348}" srcOrd="0" destOrd="0" presId="urn:microsoft.com/office/officeart/2008/layout/LinedList"/>
    <dgm:cxn modelId="{2F156935-FABF-49FA-B237-263F24E6F8AA}" type="presParOf" srcId="{4290432E-97F5-4511-9D8E-2638BA07CC03}" destId="{71103B77-0573-4371-929C-BEEECCD93FF7}" srcOrd="1" destOrd="0" presId="urn:microsoft.com/office/officeart/2008/layout/LinedList"/>
    <dgm:cxn modelId="{39AB109D-1AE6-4CDA-BAF7-7F46B4784A9C}" type="presParOf" srcId="{71103B77-0573-4371-929C-BEEECCD93FF7}" destId="{63C05977-54E4-443B-9009-5732B0247E30}" srcOrd="0" destOrd="0" presId="urn:microsoft.com/office/officeart/2008/layout/LinedList"/>
    <dgm:cxn modelId="{4961D031-5004-4A10-AF37-400EF8E1DC61}" type="presParOf" srcId="{71103B77-0573-4371-929C-BEEECCD93FF7}" destId="{35D9E848-28A9-4D22-AB69-7BAD6996F104}" srcOrd="1" destOrd="0" presId="urn:microsoft.com/office/officeart/2008/layout/LinedList"/>
    <dgm:cxn modelId="{1C1216F6-8446-4919-B62B-E7A866ADF356}" type="presParOf" srcId="{35D9E848-28A9-4D22-AB69-7BAD6996F104}" destId="{E20DC11A-A123-487B-9380-D08286F2B49B}" srcOrd="0" destOrd="0" presId="urn:microsoft.com/office/officeart/2008/layout/LinedList"/>
    <dgm:cxn modelId="{62F10592-A992-4B90-BBE8-7C719CDA7A0A}" type="presParOf" srcId="{35D9E848-28A9-4D22-AB69-7BAD6996F104}" destId="{E0217540-88E6-4EF9-A5DB-16A3CC5D5081}" srcOrd="1" destOrd="0" presId="urn:microsoft.com/office/officeart/2008/layout/LinedList"/>
    <dgm:cxn modelId="{643FC5CB-7277-4A76-A1FA-84567C9738D6}" type="presParOf" srcId="{35D9E848-28A9-4D22-AB69-7BAD6996F104}" destId="{82AAFA42-1FAB-4773-AF78-1A13FFB2E1F2}" srcOrd="2" destOrd="0" presId="urn:microsoft.com/office/officeart/2008/layout/LinedList"/>
    <dgm:cxn modelId="{DDE3FCD6-318C-4E65-9152-9F4AB655D030}" type="presParOf" srcId="{71103B77-0573-4371-929C-BEEECCD93FF7}" destId="{C211DA89-14C3-4ECA-846D-D00DB1A30767}" srcOrd="2" destOrd="0" presId="urn:microsoft.com/office/officeart/2008/layout/LinedList"/>
    <dgm:cxn modelId="{15D8A2D3-18EA-4122-B0B8-BFACA7C3ED3D}" type="presParOf" srcId="{71103B77-0573-4371-929C-BEEECCD93FF7}" destId="{1E435D7D-86E1-4688-8523-19B8D1E94A0F}" srcOrd="3" destOrd="0" presId="urn:microsoft.com/office/officeart/2008/layout/LinedList"/>
    <dgm:cxn modelId="{20698972-3656-4F23-895A-1B885AEA05BA}" type="presParOf" srcId="{22244E43-2A23-4F93-ACF8-547D62DEAFD4}" destId="{6C354B37-5CE5-45A3-9825-C4C5B7E43E53}" srcOrd="10" destOrd="0" presId="urn:microsoft.com/office/officeart/2008/layout/LinedList"/>
    <dgm:cxn modelId="{0C4AC058-CC8B-47A6-9420-5E3C241E0511}" type="presParOf" srcId="{22244E43-2A23-4F93-ACF8-547D62DEAFD4}" destId="{44327E96-B150-4495-9D42-96837759BC72}" srcOrd="11" destOrd="0" presId="urn:microsoft.com/office/officeart/2008/layout/LinedList"/>
    <dgm:cxn modelId="{EB78D8F1-B763-475D-9BEB-6316C15746C5}" type="presParOf" srcId="{44327E96-B150-4495-9D42-96837759BC72}" destId="{6DA080E8-D5BA-4F3E-BD0B-B65035C1F9DA}" srcOrd="0" destOrd="0" presId="urn:microsoft.com/office/officeart/2008/layout/LinedList"/>
    <dgm:cxn modelId="{7E753500-1586-41E1-9E54-8F59BFB584C2}" type="presParOf" srcId="{44327E96-B150-4495-9D42-96837759BC72}" destId="{63FFD6A2-0F69-4F6A-A3AF-093B598D3982}" srcOrd="1" destOrd="0" presId="urn:microsoft.com/office/officeart/2008/layout/LinedList"/>
    <dgm:cxn modelId="{D5FEBF45-18A4-47E1-82D8-FA31DB63107E}" type="presParOf" srcId="{63FFD6A2-0F69-4F6A-A3AF-093B598D3982}" destId="{294BA26B-31A4-4F51-8820-19351E08B973}" srcOrd="0" destOrd="0" presId="urn:microsoft.com/office/officeart/2008/layout/LinedList"/>
    <dgm:cxn modelId="{72356464-25B7-4D22-B833-F259557309A5}" type="presParOf" srcId="{63FFD6A2-0F69-4F6A-A3AF-093B598D3982}" destId="{7AAC129C-A6E2-43A3-A830-E9A8C2025F6A}" srcOrd="1" destOrd="0" presId="urn:microsoft.com/office/officeart/2008/layout/LinedList"/>
    <dgm:cxn modelId="{52486881-03E1-43F3-88C6-33708A460E13}" type="presParOf" srcId="{7AAC129C-A6E2-43A3-A830-E9A8C2025F6A}" destId="{D46F242D-FDC8-41CF-80C0-F7F5C6B481F6}" srcOrd="0" destOrd="0" presId="urn:microsoft.com/office/officeart/2008/layout/LinedList"/>
    <dgm:cxn modelId="{590DC73D-E019-41E0-8295-9A65DBDEE542}" type="presParOf" srcId="{7AAC129C-A6E2-43A3-A830-E9A8C2025F6A}" destId="{1FAC5D86-4895-422D-B755-B95C2F15859A}" srcOrd="1" destOrd="0" presId="urn:microsoft.com/office/officeart/2008/layout/LinedList"/>
    <dgm:cxn modelId="{538D2CC7-8D2F-4AEC-AF9B-3DF12DDB32BD}" type="presParOf" srcId="{7AAC129C-A6E2-43A3-A830-E9A8C2025F6A}" destId="{11E1A29B-D9E3-40D4-A860-469B3725AF03}" srcOrd="2" destOrd="0" presId="urn:microsoft.com/office/officeart/2008/layout/LinedList"/>
    <dgm:cxn modelId="{1A5E85C0-1382-4304-9FFE-CA8A8809AA3F}" type="presParOf" srcId="{63FFD6A2-0F69-4F6A-A3AF-093B598D3982}" destId="{5C40BE80-B874-4DF3-B93A-658FD87172B6}" srcOrd="2" destOrd="0" presId="urn:microsoft.com/office/officeart/2008/layout/LinedList"/>
    <dgm:cxn modelId="{6D42AFAA-FDF1-48CF-B4D3-9A178094AD87}" type="presParOf" srcId="{63FFD6A2-0F69-4F6A-A3AF-093B598D3982}" destId="{05F5A095-DA9A-41D3-8BE8-387D0BEA0E74}"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F2C82-5592-4B5A-AFE5-17CA53C1AEC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E7C846B-9ABB-460E-8357-54B886B11003}">
      <dgm:prSet/>
      <dgm:spPr/>
      <dgm:t>
        <a:bodyPr/>
        <a:lstStyle/>
        <a:p>
          <a:r>
            <a:rPr lang="en-US"/>
            <a:t>Inspire Recovery LGBTQIA+ Program  561-621-3984</a:t>
          </a:r>
        </a:p>
      </dgm:t>
    </dgm:pt>
    <dgm:pt modelId="{37230753-1D01-4EBD-ACA0-0A9F4E0EA518}" type="parTrans" cxnId="{35554005-E78D-4ED5-A8D5-730FD3D05468}">
      <dgm:prSet/>
      <dgm:spPr/>
      <dgm:t>
        <a:bodyPr/>
        <a:lstStyle/>
        <a:p>
          <a:endParaRPr lang="en-US"/>
        </a:p>
      </dgm:t>
    </dgm:pt>
    <dgm:pt modelId="{32E68221-A87E-474C-8257-CEF5831C61FE}" type="sibTrans" cxnId="{35554005-E78D-4ED5-A8D5-730FD3D05468}">
      <dgm:prSet/>
      <dgm:spPr/>
      <dgm:t>
        <a:bodyPr/>
        <a:lstStyle/>
        <a:p>
          <a:endParaRPr lang="en-US"/>
        </a:p>
      </dgm:t>
    </dgm:pt>
    <dgm:pt modelId="{FEC0E918-3859-408D-819F-1E17C21E8F9A}">
      <dgm:prSet/>
      <dgm:spPr/>
      <dgm:t>
        <a:bodyPr/>
        <a:lstStyle/>
        <a:p>
          <a:r>
            <a:rPr lang="en-US"/>
            <a:t>SAFE Project  </a:t>
          </a:r>
          <a:r>
            <a:rPr lang="en-US">
              <a:hlinkClick xmlns:r="http://schemas.openxmlformats.org/officeDocument/2006/relationships" r:id="rId1"/>
            </a:rPr>
            <a:t>www.safeproject.us</a:t>
          </a:r>
          <a:endParaRPr lang="en-US"/>
        </a:p>
      </dgm:t>
    </dgm:pt>
    <dgm:pt modelId="{1F785AA4-2930-423B-90EF-761F56187B99}" type="parTrans" cxnId="{CE38A2E5-0584-43A5-BC0C-1C9185DB421F}">
      <dgm:prSet/>
      <dgm:spPr/>
      <dgm:t>
        <a:bodyPr/>
        <a:lstStyle/>
        <a:p>
          <a:endParaRPr lang="en-US"/>
        </a:p>
      </dgm:t>
    </dgm:pt>
    <dgm:pt modelId="{93EE313D-FAD9-40BA-AAD4-57F368A69AC2}" type="sibTrans" cxnId="{CE38A2E5-0584-43A5-BC0C-1C9185DB421F}">
      <dgm:prSet/>
      <dgm:spPr/>
      <dgm:t>
        <a:bodyPr/>
        <a:lstStyle/>
        <a:p>
          <a:endParaRPr lang="en-US"/>
        </a:p>
      </dgm:t>
    </dgm:pt>
    <dgm:pt modelId="{D4711E5E-3EC1-4C3C-9E13-F562893E4557}">
      <dgm:prSet/>
      <dgm:spPr/>
      <dgm:t>
        <a:bodyPr/>
        <a:lstStyle/>
        <a:p>
          <a:r>
            <a:rPr lang="en-US"/>
            <a:t>American Addiction Centers 313-209-9575</a:t>
          </a:r>
        </a:p>
      </dgm:t>
    </dgm:pt>
    <dgm:pt modelId="{20F36FD3-18EB-40E5-B906-01CF3E46F4B6}" type="parTrans" cxnId="{89715F7F-FE19-4998-904B-C40AE682FC4E}">
      <dgm:prSet/>
      <dgm:spPr/>
      <dgm:t>
        <a:bodyPr/>
        <a:lstStyle/>
        <a:p>
          <a:endParaRPr lang="en-US"/>
        </a:p>
      </dgm:t>
    </dgm:pt>
    <dgm:pt modelId="{4BA5E1B8-42AF-480F-A1D1-327B93FDAEDF}" type="sibTrans" cxnId="{89715F7F-FE19-4998-904B-C40AE682FC4E}">
      <dgm:prSet/>
      <dgm:spPr/>
      <dgm:t>
        <a:bodyPr/>
        <a:lstStyle/>
        <a:p>
          <a:endParaRPr lang="en-US"/>
        </a:p>
      </dgm:t>
    </dgm:pt>
    <dgm:pt modelId="{26B2A270-08CC-4BEA-AD4F-13DB1310519D}">
      <dgm:prSet/>
      <dgm:spPr/>
      <dgm:t>
        <a:bodyPr/>
        <a:lstStyle/>
        <a:p>
          <a:r>
            <a:rPr lang="en-US"/>
            <a:t>The Trevor Project 866-488-7386</a:t>
          </a:r>
        </a:p>
      </dgm:t>
    </dgm:pt>
    <dgm:pt modelId="{2969440E-594A-4D54-91A3-C6BBD73C3CDA}" type="parTrans" cxnId="{9D1C3CB0-BAC7-4161-88EF-8F7AE2EBB787}">
      <dgm:prSet/>
      <dgm:spPr/>
      <dgm:t>
        <a:bodyPr/>
        <a:lstStyle/>
        <a:p>
          <a:endParaRPr lang="en-US"/>
        </a:p>
      </dgm:t>
    </dgm:pt>
    <dgm:pt modelId="{04328438-6E6A-4E78-902D-E3B2519ADDF2}" type="sibTrans" cxnId="{9D1C3CB0-BAC7-4161-88EF-8F7AE2EBB787}">
      <dgm:prSet/>
      <dgm:spPr/>
      <dgm:t>
        <a:bodyPr/>
        <a:lstStyle/>
        <a:p>
          <a:endParaRPr lang="en-US"/>
        </a:p>
      </dgm:t>
    </dgm:pt>
    <dgm:pt modelId="{B53B6FAC-0AE1-4241-9E98-72BC69AA1B9D}">
      <dgm:prSet/>
      <dgm:spPr/>
      <dgm:t>
        <a:bodyPr/>
        <a:lstStyle/>
        <a:p>
          <a:r>
            <a:rPr lang="en-US"/>
            <a:t>LGBT National Help Center  888-843-4564</a:t>
          </a:r>
        </a:p>
      </dgm:t>
    </dgm:pt>
    <dgm:pt modelId="{C0D66A75-5922-4D81-B9E3-6C6B784D7400}" type="parTrans" cxnId="{7F597D1D-DF92-4470-973A-21BB9EC98A5E}">
      <dgm:prSet/>
      <dgm:spPr/>
      <dgm:t>
        <a:bodyPr/>
        <a:lstStyle/>
        <a:p>
          <a:endParaRPr lang="en-US"/>
        </a:p>
      </dgm:t>
    </dgm:pt>
    <dgm:pt modelId="{78ADC34F-A87C-4594-9F04-E41984D9B0C8}" type="sibTrans" cxnId="{7F597D1D-DF92-4470-973A-21BB9EC98A5E}">
      <dgm:prSet/>
      <dgm:spPr/>
      <dgm:t>
        <a:bodyPr/>
        <a:lstStyle/>
        <a:p>
          <a:endParaRPr lang="en-US"/>
        </a:p>
      </dgm:t>
    </dgm:pt>
    <dgm:pt modelId="{C7D5BAC9-DED2-423E-A677-7E34828943E3}">
      <dgm:prSet/>
      <dgm:spPr/>
      <dgm:t>
        <a:bodyPr/>
        <a:lstStyle/>
        <a:p>
          <a:r>
            <a:rPr lang="en-US"/>
            <a:t>Transgender and Intersex Specialty Care Clinic in MN 507-538-3270</a:t>
          </a:r>
        </a:p>
      </dgm:t>
    </dgm:pt>
    <dgm:pt modelId="{7F0AEBF0-5335-416D-AC8D-DE7D6D6C141E}" type="parTrans" cxnId="{8AC4F5C0-5F53-429B-9438-7722F086DEA6}">
      <dgm:prSet/>
      <dgm:spPr/>
      <dgm:t>
        <a:bodyPr/>
        <a:lstStyle/>
        <a:p>
          <a:endParaRPr lang="en-US"/>
        </a:p>
      </dgm:t>
    </dgm:pt>
    <dgm:pt modelId="{474DA94B-AE28-48E7-B5FC-E1087A9DD505}" type="sibTrans" cxnId="{8AC4F5C0-5F53-429B-9438-7722F086DEA6}">
      <dgm:prSet/>
      <dgm:spPr/>
      <dgm:t>
        <a:bodyPr/>
        <a:lstStyle/>
        <a:p>
          <a:endParaRPr lang="en-US"/>
        </a:p>
      </dgm:t>
    </dgm:pt>
    <dgm:pt modelId="{26A623B3-B16D-4866-8062-51AF3FBDEA9C}">
      <dgm:prSet/>
      <dgm:spPr/>
      <dgm:t>
        <a:bodyPr/>
        <a:lstStyle/>
        <a:p>
          <a:r>
            <a:rPr lang="en-US"/>
            <a:t>Pride Institute  888-492-2194 (Minneapolis, MN)</a:t>
          </a:r>
        </a:p>
      </dgm:t>
    </dgm:pt>
    <dgm:pt modelId="{0D55C9F0-DD7F-46FC-86E1-D9573E511D0E}" type="parTrans" cxnId="{59F8E082-FDAC-4697-8638-65654DE1DA20}">
      <dgm:prSet/>
      <dgm:spPr/>
      <dgm:t>
        <a:bodyPr/>
        <a:lstStyle/>
        <a:p>
          <a:endParaRPr lang="en-US"/>
        </a:p>
      </dgm:t>
    </dgm:pt>
    <dgm:pt modelId="{F2494982-077C-4535-A505-DF7368DDF5E7}" type="sibTrans" cxnId="{59F8E082-FDAC-4697-8638-65654DE1DA20}">
      <dgm:prSet/>
      <dgm:spPr/>
      <dgm:t>
        <a:bodyPr/>
        <a:lstStyle/>
        <a:p>
          <a:endParaRPr lang="en-US"/>
        </a:p>
      </dgm:t>
    </dgm:pt>
    <dgm:pt modelId="{8157AD77-A905-449D-9959-4C10723E234A}">
      <dgm:prSet/>
      <dgm:spPr/>
      <dgm:t>
        <a:bodyPr/>
        <a:lstStyle/>
        <a:p>
          <a:r>
            <a:rPr lang="en-US"/>
            <a:t>Hazeldon Betty Ford Foundation (MN) 866-530-5157</a:t>
          </a:r>
        </a:p>
      </dgm:t>
    </dgm:pt>
    <dgm:pt modelId="{8C8C70EB-50D4-43CF-BE52-CC80748506C2}" type="parTrans" cxnId="{94747C6E-A601-4736-9F33-E4E719D034E3}">
      <dgm:prSet/>
      <dgm:spPr/>
      <dgm:t>
        <a:bodyPr/>
        <a:lstStyle/>
        <a:p>
          <a:endParaRPr lang="en-US"/>
        </a:p>
      </dgm:t>
    </dgm:pt>
    <dgm:pt modelId="{A5FAE7EB-FA4D-48F9-BF72-2997696BA441}" type="sibTrans" cxnId="{94747C6E-A601-4736-9F33-E4E719D034E3}">
      <dgm:prSet/>
      <dgm:spPr/>
      <dgm:t>
        <a:bodyPr/>
        <a:lstStyle/>
        <a:p>
          <a:endParaRPr lang="en-US"/>
        </a:p>
      </dgm:t>
    </dgm:pt>
    <dgm:pt modelId="{3D01A4B1-A6F4-4D83-8D20-D7A2D670BC95}">
      <dgm:prSet/>
      <dgm:spPr/>
      <dgm:t>
        <a:bodyPr/>
        <a:lstStyle/>
        <a:p>
          <a:r>
            <a:rPr lang="en-US"/>
            <a:t>Serenity Lodge (WI) 877-593-7838</a:t>
          </a:r>
        </a:p>
      </dgm:t>
    </dgm:pt>
    <dgm:pt modelId="{7B8AE3E1-70BC-40FE-B872-4495AE2A9E9C}" type="parTrans" cxnId="{F7D6D859-B76F-4DEF-81EB-9384416F8A6A}">
      <dgm:prSet/>
      <dgm:spPr/>
      <dgm:t>
        <a:bodyPr/>
        <a:lstStyle/>
        <a:p>
          <a:endParaRPr lang="en-US"/>
        </a:p>
      </dgm:t>
    </dgm:pt>
    <dgm:pt modelId="{695CA585-686B-4B70-9188-42BECA51A576}" type="sibTrans" cxnId="{F7D6D859-B76F-4DEF-81EB-9384416F8A6A}">
      <dgm:prSet/>
      <dgm:spPr/>
      <dgm:t>
        <a:bodyPr/>
        <a:lstStyle/>
        <a:p>
          <a:endParaRPr lang="en-US"/>
        </a:p>
      </dgm:t>
    </dgm:pt>
    <dgm:pt modelId="{8365F744-0DD1-44E6-B0AF-E2F83422B685}">
      <dgm:prSet/>
      <dgm:spPr/>
      <dgm:t>
        <a:bodyPr/>
        <a:lstStyle/>
        <a:p>
          <a:r>
            <a:rPr lang="en-US"/>
            <a:t>Shorewood House (WI, Women Only) 414-977-5890</a:t>
          </a:r>
        </a:p>
      </dgm:t>
    </dgm:pt>
    <dgm:pt modelId="{01F76025-3B0A-4D90-80F8-E308107A8320}" type="parTrans" cxnId="{4E78F8ED-15DC-40B0-A955-DC7FF2A43BC8}">
      <dgm:prSet/>
      <dgm:spPr/>
      <dgm:t>
        <a:bodyPr/>
        <a:lstStyle/>
        <a:p>
          <a:endParaRPr lang="en-US"/>
        </a:p>
      </dgm:t>
    </dgm:pt>
    <dgm:pt modelId="{4E7FFFB3-70DF-455B-8103-8DD5C80762B6}" type="sibTrans" cxnId="{4E78F8ED-15DC-40B0-A955-DC7FF2A43BC8}">
      <dgm:prSet/>
      <dgm:spPr/>
      <dgm:t>
        <a:bodyPr/>
        <a:lstStyle/>
        <a:p>
          <a:endParaRPr lang="en-US"/>
        </a:p>
      </dgm:t>
    </dgm:pt>
    <dgm:pt modelId="{F0A0BC67-1AF3-4BBD-B7C7-F27DF2C77088}">
      <dgm:prSet/>
      <dgm:spPr/>
      <dgm:t>
        <a:bodyPr/>
        <a:lstStyle/>
        <a:p>
          <a:r>
            <a:rPr lang="en-US"/>
            <a:t>Our Safe Place (WI, Men Only) 414-933-7689</a:t>
          </a:r>
        </a:p>
      </dgm:t>
    </dgm:pt>
    <dgm:pt modelId="{DDBEF024-FA0C-44D2-8100-5CBDAAA98806}" type="parTrans" cxnId="{6C3A3F23-01E5-4148-A971-BBA00ADE9FF8}">
      <dgm:prSet/>
      <dgm:spPr/>
      <dgm:t>
        <a:bodyPr/>
        <a:lstStyle/>
        <a:p>
          <a:endParaRPr lang="en-US"/>
        </a:p>
      </dgm:t>
    </dgm:pt>
    <dgm:pt modelId="{D54FEE49-6D8A-472A-A6A3-43628BFE1B34}" type="sibTrans" cxnId="{6C3A3F23-01E5-4148-A971-BBA00ADE9FF8}">
      <dgm:prSet/>
      <dgm:spPr/>
      <dgm:t>
        <a:bodyPr/>
        <a:lstStyle/>
        <a:p>
          <a:endParaRPr lang="en-US"/>
        </a:p>
      </dgm:t>
    </dgm:pt>
    <dgm:pt modelId="{6133168D-4AE1-4DF0-AC9C-B1385D6543BC}" type="pres">
      <dgm:prSet presAssocID="{A7EF2C82-5592-4B5A-AFE5-17CA53C1AEC6}" presName="linear" presStyleCnt="0">
        <dgm:presLayoutVars>
          <dgm:animLvl val="lvl"/>
          <dgm:resizeHandles val="exact"/>
        </dgm:presLayoutVars>
      </dgm:prSet>
      <dgm:spPr/>
    </dgm:pt>
    <dgm:pt modelId="{C69ECD3E-F0EF-4251-9685-5EE0D40A6529}" type="pres">
      <dgm:prSet presAssocID="{4E7C846B-9ABB-460E-8357-54B886B11003}" presName="parentText" presStyleLbl="node1" presStyleIdx="0" presStyleCnt="11">
        <dgm:presLayoutVars>
          <dgm:chMax val="0"/>
          <dgm:bulletEnabled val="1"/>
        </dgm:presLayoutVars>
      </dgm:prSet>
      <dgm:spPr/>
    </dgm:pt>
    <dgm:pt modelId="{80DF4E18-F936-463B-8CB3-17BDBD925DF1}" type="pres">
      <dgm:prSet presAssocID="{32E68221-A87E-474C-8257-CEF5831C61FE}" presName="spacer" presStyleCnt="0"/>
      <dgm:spPr/>
    </dgm:pt>
    <dgm:pt modelId="{3838301B-F7B5-400D-9EDF-C9E90111D324}" type="pres">
      <dgm:prSet presAssocID="{FEC0E918-3859-408D-819F-1E17C21E8F9A}" presName="parentText" presStyleLbl="node1" presStyleIdx="1" presStyleCnt="11">
        <dgm:presLayoutVars>
          <dgm:chMax val="0"/>
          <dgm:bulletEnabled val="1"/>
        </dgm:presLayoutVars>
      </dgm:prSet>
      <dgm:spPr/>
    </dgm:pt>
    <dgm:pt modelId="{4957C396-748D-4BF2-AF82-32A50EFF9B6E}" type="pres">
      <dgm:prSet presAssocID="{93EE313D-FAD9-40BA-AAD4-57F368A69AC2}" presName="spacer" presStyleCnt="0"/>
      <dgm:spPr/>
    </dgm:pt>
    <dgm:pt modelId="{F0AEB40C-05EA-49C1-BCA4-5D218393460B}" type="pres">
      <dgm:prSet presAssocID="{D4711E5E-3EC1-4C3C-9E13-F562893E4557}" presName="parentText" presStyleLbl="node1" presStyleIdx="2" presStyleCnt="11">
        <dgm:presLayoutVars>
          <dgm:chMax val="0"/>
          <dgm:bulletEnabled val="1"/>
        </dgm:presLayoutVars>
      </dgm:prSet>
      <dgm:spPr/>
    </dgm:pt>
    <dgm:pt modelId="{BD4E864D-4454-4CB5-B6E3-550BCCD38C1E}" type="pres">
      <dgm:prSet presAssocID="{4BA5E1B8-42AF-480F-A1D1-327B93FDAEDF}" presName="spacer" presStyleCnt="0"/>
      <dgm:spPr/>
    </dgm:pt>
    <dgm:pt modelId="{7F970E26-DBA8-4B2E-BF37-7CE2062E90DE}" type="pres">
      <dgm:prSet presAssocID="{26B2A270-08CC-4BEA-AD4F-13DB1310519D}" presName="parentText" presStyleLbl="node1" presStyleIdx="3" presStyleCnt="11">
        <dgm:presLayoutVars>
          <dgm:chMax val="0"/>
          <dgm:bulletEnabled val="1"/>
        </dgm:presLayoutVars>
      </dgm:prSet>
      <dgm:spPr/>
    </dgm:pt>
    <dgm:pt modelId="{32452C41-EEA3-4DA7-A01C-133788757BD2}" type="pres">
      <dgm:prSet presAssocID="{04328438-6E6A-4E78-902D-E3B2519ADDF2}" presName="spacer" presStyleCnt="0"/>
      <dgm:spPr/>
    </dgm:pt>
    <dgm:pt modelId="{09A39E20-311D-4112-806B-EB4903EB387A}" type="pres">
      <dgm:prSet presAssocID="{B53B6FAC-0AE1-4241-9E98-72BC69AA1B9D}" presName="parentText" presStyleLbl="node1" presStyleIdx="4" presStyleCnt="11">
        <dgm:presLayoutVars>
          <dgm:chMax val="0"/>
          <dgm:bulletEnabled val="1"/>
        </dgm:presLayoutVars>
      </dgm:prSet>
      <dgm:spPr/>
    </dgm:pt>
    <dgm:pt modelId="{0BEF117B-2172-4FBF-AC75-C8AAB9AB3F9F}" type="pres">
      <dgm:prSet presAssocID="{78ADC34F-A87C-4594-9F04-E41984D9B0C8}" presName="spacer" presStyleCnt="0"/>
      <dgm:spPr/>
    </dgm:pt>
    <dgm:pt modelId="{7E1DCE57-AB5D-44C2-AB15-C112E08650DE}" type="pres">
      <dgm:prSet presAssocID="{C7D5BAC9-DED2-423E-A677-7E34828943E3}" presName="parentText" presStyleLbl="node1" presStyleIdx="5" presStyleCnt="11">
        <dgm:presLayoutVars>
          <dgm:chMax val="0"/>
          <dgm:bulletEnabled val="1"/>
        </dgm:presLayoutVars>
      </dgm:prSet>
      <dgm:spPr/>
    </dgm:pt>
    <dgm:pt modelId="{12CF4200-02B3-4309-BFF7-9F01444EFEE7}" type="pres">
      <dgm:prSet presAssocID="{474DA94B-AE28-48E7-B5FC-E1087A9DD505}" presName="spacer" presStyleCnt="0"/>
      <dgm:spPr/>
    </dgm:pt>
    <dgm:pt modelId="{521C4FEB-C387-4899-BEDB-730D65C96D87}" type="pres">
      <dgm:prSet presAssocID="{26A623B3-B16D-4866-8062-51AF3FBDEA9C}" presName="parentText" presStyleLbl="node1" presStyleIdx="6" presStyleCnt="11">
        <dgm:presLayoutVars>
          <dgm:chMax val="0"/>
          <dgm:bulletEnabled val="1"/>
        </dgm:presLayoutVars>
      </dgm:prSet>
      <dgm:spPr/>
    </dgm:pt>
    <dgm:pt modelId="{A9A52177-F672-4B83-AB02-800661572F3E}" type="pres">
      <dgm:prSet presAssocID="{F2494982-077C-4535-A505-DF7368DDF5E7}" presName="spacer" presStyleCnt="0"/>
      <dgm:spPr/>
    </dgm:pt>
    <dgm:pt modelId="{2E9685FD-87BC-4E98-A861-98FF45510640}" type="pres">
      <dgm:prSet presAssocID="{8157AD77-A905-449D-9959-4C10723E234A}" presName="parentText" presStyleLbl="node1" presStyleIdx="7" presStyleCnt="11">
        <dgm:presLayoutVars>
          <dgm:chMax val="0"/>
          <dgm:bulletEnabled val="1"/>
        </dgm:presLayoutVars>
      </dgm:prSet>
      <dgm:spPr/>
    </dgm:pt>
    <dgm:pt modelId="{1F9B7742-3F44-4B36-9C3A-3A770C98E353}" type="pres">
      <dgm:prSet presAssocID="{A5FAE7EB-FA4D-48F9-BF72-2997696BA441}" presName="spacer" presStyleCnt="0"/>
      <dgm:spPr/>
    </dgm:pt>
    <dgm:pt modelId="{A312DD29-B3B2-433F-87C2-74E79924D81D}" type="pres">
      <dgm:prSet presAssocID="{3D01A4B1-A6F4-4D83-8D20-D7A2D670BC95}" presName="parentText" presStyleLbl="node1" presStyleIdx="8" presStyleCnt="11">
        <dgm:presLayoutVars>
          <dgm:chMax val="0"/>
          <dgm:bulletEnabled val="1"/>
        </dgm:presLayoutVars>
      </dgm:prSet>
      <dgm:spPr/>
    </dgm:pt>
    <dgm:pt modelId="{C87B5841-B40E-4F98-BB50-420231AB20F0}" type="pres">
      <dgm:prSet presAssocID="{695CA585-686B-4B70-9188-42BECA51A576}" presName="spacer" presStyleCnt="0"/>
      <dgm:spPr/>
    </dgm:pt>
    <dgm:pt modelId="{48C219DC-EAB4-4E18-9EB8-3DB497028DE2}" type="pres">
      <dgm:prSet presAssocID="{8365F744-0DD1-44E6-B0AF-E2F83422B685}" presName="parentText" presStyleLbl="node1" presStyleIdx="9" presStyleCnt="11">
        <dgm:presLayoutVars>
          <dgm:chMax val="0"/>
          <dgm:bulletEnabled val="1"/>
        </dgm:presLayoutVars>
      </dgm:prSet>
      <dgm:spPr/>
    </dgm:pt>
    <dgm:pt modelId="{D3C94FC7-A5B7-44CD-A744-9B9E65C6A4C8}" type="pres">
      <dgm:prSet presAssocID="{4E7FFFB3-70DF-455B-8103-8DD5C80762B6}" presName="spacer" presStyleCnt="0"/>
      <dgm:spPr/>
    </dgm:pt>
    <dgm:pt modelId="{BD2954CD-6316-491B-A35A-0A1CBDE196B8}" type="pres">
      <dgm:prSet presAssocID="{F0A0BC67-1AF3-4BBD-B7C7-F27DF2C77088}" presName="parentText" presStyleLbl="node1" presStyleIdx="10" presStyleCnt="11">
        <dgm:presLayoutVars>
          <dgm:chMax val="0"/>
          <dgm:bulletEnabled val="1"/>
        </dgm:presLayoutVars>
      </dgm:prSet>
      <dgm:spPr/>
    </dgm:pt>
  </dgm:ptLst>
  <dgm:cxnLst>
    <dgm:cxn modelId="{35554005-E78D-4ED5-A8D5-730FD3D05468}" srcId="{A7EF2C82-5592-4B5A-AFE5-17CA53C1AEC6}" destId="{4E7C846B-9ABB-460E-8357-54B886B11003}" srcOrd="0" destOrd="0" parTransId="{37230753-1D01-4EBD-ACA0-0A9F4E0EA518}" sibTransId="{32E68221-A87E-474C-8257-CEF5831C61FE}"/>
    <dgm:cxn modelId="{7F597D1D-DF92-4470-973A-21BB9EC98A5E}" srcId="{A7EF2C82-5592-4B5A-AFE5-17CA53C1AEC6}" destId="{B53B6FAC-0AE1-4241-9E98-72BC69AA1B9D}" srcOrd="4" destOrd="0" parTransId="{C0D66A75-5922-4D81-B9E3-6C6B784D7400}" sibTransId="{78ADC34F-A87C-4594-9F04-E41984D9B0C8}"/>
    <dgm:cxn modelId="{6C3A3F23-01E5-4148-A971-BBA00ADE9FF8}" srcId="{A7EF2C82-5592-4B5A-AFE5-17CA53C1AEC6}" destId="{F0A0BC67-1AF3-4BBD-B7C7-F27DF2C77088}" srcOrd="10" destOrd="0" parTransId="{DDBEF024-FA0C-44D2-8100-5CBDAAA98806}" sibTransId="{D54FEE49-6D8A-472A-A6A3-43628BFE1B34}"/>
    <dgm:cxn modelId="{8B88EE37-E2AB-4F07-A38A-B50EF774BEDF}" type="presOf" srcId="{C7D5BAC9-DED2-423E-A677-7E34828943E3}" destId="{7E1DCE57-AB5D-44C2-AB15-C112E08650DE}" srcOrd="0" destOrd="0" presId="urn:microsoft.com/office/officeart/2005/8/layout/vList2"/>
    <dgm:cxn modelId="{48455E5F-4D79-4BFB-BAEA-322CA2CA2C26}" type="presOf" srcId="{F0A0BC67-1AF3-4BBD-B7C7-F27DF2C77088}" destId="{BD2954CD-6316-491B-A35A-0A1CBDE196B8}" srcOrd="0" destOrd="0" presId="urn:microsoft.com/office/officeart/2005/8/layout/vList2"/>
    <dgm:cxn modelId="{94747C6E-A601-4736-9F33-E4E719D034E3}" srcId="{A7EF2C82-5592-4B5A-AFE5-17CA53C1AEC6}" destId="{8157AD77-A905-449D-9959-4C10723E234A}" srcOrd="7" destOrd="0" parTransId="{8C8C70EB-50D4-43CF-BE52-CC80748506C2}" sibTransId="{A5FAE7EB-FA4D-48F9-BF72-2997696BA441}"/>
    <dgm:cxn modelId="{A4027175-9AE9-49D7-8B8A-9AA8F08A9FBD}" type="presOf" srcId="{D4711E5E-3EC1-4C3C-9E13-F562893E4557}" destId="{F0AEB40C-05EA-49C1-BCA4-5D218393460B}" srcOrd="0" destOrd="0" presId="urn:microsoft.com/office/officeart/2005/8/layout/vList2"/>
    <dgm:cxn modelId="{F7D6D859-B76F-4DEF-81EB-9384416F8A6A}" srcId="{A7EF2C82-5592-4B5A-AFE5-17CA53C1AEC6}" destId="{3D01A4B1-A6F4-4D83-8D20-D7A2D670BC95}" srcOrd="8" destOrd="0" parTransId="{7B8AE3E1-70BC-40FE-B872-4495AE2A9E9C}" sibTransId="{695CA585-686B-4B70-9188-42BECA51A576}"/>
    <dgm:cxn modelId="{9A570A7C-D222-4BC7-BF47-A5924CF167E5}" type="presOf" srcId="{26A623B3-B16D-4866-8062-51AF3FBDEA9C}" destId="{521C4FEB-C387-4899-BEDB-730D65C96D87}" srcOrd="0" destOrd="0" presId="urn:microsoft.com/office/officeart/2005/8/layout/vList2"/>
    <dgm:cxn modelId="{89715F7F-FE19-4998-904B-C40AE682FC4E}" srcId="{A7EF2C82-5592-4B5A-AFE5-17CA53C1AEC6}" destId="{D4711E5E-3EC1-4C3C-9E13-F562893E4557}" srcOrd="2" destOrd="0" parTransId="{20F36FD3-18EB-40E5-B906-01CF3E46F4B6}" sibTransId="{4BA5E1B8-42AF-480F-A1D1-327B93FDAEDF}"/>
    <dgm:cxn modelId="{59F8E082-FDAC-4697-8638-65654DE1DA20}" srcId="{A7EF2C82-5592-4B5A-AFE5-17CA53C1AEC6}" destId="{26A623B3-B16D-4866-8062-51AF3FBDEA9C}" srcOrd="6" destOrd="0" parTransId="{0D55C9F0-DD7F-46FC-86E1-D9573E511D0E}" sibTransId="{F2494982-077C-4535-A505-DF7368DDF5E7}"/>
    <dgm:cxn modelId="{9D69B883-3906-4298-B0AC-03EFC8DA6139}" type="presOf" srcId="{4E7C846B-9ABB-460E-8357-54B886B11003}" destId="{C69ECD3E-F0EF-4251-9685-5EE0D40A6529}" srcOrd="0" destOrd="0" presId="urn:microsoft.com/office/officeart/2005/8/layout/vList2"/>
    <dgm:cxn modelId="{0D411691-2664-40CA-8AA2-62C60DF460CD}" type="presOf" srcId="{B53B6FAC-0AE1-4241-9E98-72BC69AA1B9D}" destId="{09A39E20-311D-4112-806B-EB4903EB387A}" srcOrd="0" destOrd="0" presId="urn:microsoft.com/office/officeart/2005/8/layout/vList2"/>
    <dgm:cxn modelId="{E88362AD-5A9D-4473-B51E-FD587FC34E9B}" type="presOf" srcId="{26B2A270-08CC-4BEA-AD4F-13DB1310519D}" destId="{7F970E26-DBA8-4B2E-BF37-7CE2062E90DE}" srcOrd="0" destOrd="0" presId="urn:microsoft.com/office/officeart/2005/8/layout/vList2"/>
    <dgm:cxn modelId="{9D1C3CB0-BAC7-4161-88EF-8F7AE2EBB787}" srcId="{A7EF2C82-5592-4B5A-AFE5-17CA53C1AEC6}" destId="{26B2A270-08CC-4BEA-AD4F-13DB1310519D}" srcOrd="3" destOrd="0" parTransId="{2969440E-594A-4D54-91A3-C6BBD73C3CDA}" sibTransId="{04328438-6E6A-4E78-902D-E3B2519ADDF2}"/>
    <dgm:cxn modelId="{408FEDB2-077E-4455-B92A-922C241B8353}" type="presOf" srcId="{3D01A4B1-A6F4-4D83-8D20-D7A2D670BC95}" destId="{A312DD29-B3B2-433F-87C2-74E79924D81D}" srcOrd="0" destOrd="0" presId="urn:microsoft.com/office/officeart/2005/8/layout/vList2"/>
    <dgm:cxn modelId="{21F1F5B3-502B-483F-AC1F-0BB3B7A6EED2}" type="presOf" srcId="{8365F744-0DD1-44E6-B0AF-E2F83422B685}" destId="{48C219DC-EAB4-4E18-9EB8-3DB497028DE2}" srcOrd="0" destOrd="0" presId="urn:microsoft.com/office/officeart/2005/8/layout/vList2"/>
    <dgm:cxn modelId="{8AC4F5C0-5F53-429B-9438-7722F086DEA6}" srcId="{A7EF2C82-5592-4B5A-AFE5-17CA53C1AEC6}" destId="{C7D5BAC9-DED2-423E-A677-7E34828943E3}" srcOrd="5" destOrd="0" parTransId="{7F0AEBF0-5335-416D-AC8D-DE7D6D6C141E}" sibTransId="{474DA94B-AE28-48E7-B5FC-E1087A9DD505}"/>
    <dgm:cxn modelId="{72688DC8-9D49-45DB-B149-C84470FA6102}" type="presOf" srcId="{8157AD77-A905-449D-9959-4C10723E234A}" destId="{2E9685FD-87BC-4E98-A861-98FF45510640}" srcOrd="0" destOrd="0" presId="urn:microsoft.com/office/officeart/2005/8/layout/vList2"/>
    <dgm:cxn modelId="{0EF191D8-C9E3-4AA0-8203-7B70237FDA41}" type="presOf" srcId="{A7EF2C82-5592-4B5A-AFE5-17CA53C1AEC6}" destId="{6133168D-4AE1-4DF0-AC9C-B1385D6543BC}" srcOrd="0" destOrd="0" presId="urn:microsoft.com/office/officeart/2005/8/layout/vList2"/>
    <dgm:cxn modelId="{CE38A2E5-0584-43A5-BC0C-1C9185DB421F}" srcId="{A7EF2C82-5592-4B5A-AFE5-17CA53C1AEC6}" destId="{FEC0E918-3859-408D-819F-1E17C21E8F9A}" srcOrd="1" destOrd="0" parTransId="{1F785AA4-2930-423B-90EF-761F56187B99}" sibTransId="{93EE313D-FAD9-40BA-AAD4-57F368A69AC2}"/>
    <dgm:cxn modelId="{4E78F8ED-15DC-40B0-A955-DC7FF2A43BC8}" srcId="{A7EF2C82-5592-4B5A-AFE5-17CA53C1AEC6}" destId="{8365F744-0DD1-44E6-B0AF-E2F83422B685}" srcOrd="9" destOrd="0" parTransId="{01F76025-3B0A-4D90-80F8-E308107A8320}" sibTransId="{4E7FFFB3-70DF-455B-8103-8DD5C80762B6}"/>
    <dgm:cxn modelId="{763633F7-1280-4376-BF74-066ABED7A4E6}" type="presOf" srcId="{FEC0E918-3859-408D-819F-1E17C21E8F9A}" destId="{3838301B-F7B5-400D-9EDF-C9E90111D324}" srcOrd="0" destOrd="0" presId="urn:microsoft.com/office/officeart/2005/8/layout/vList2"/>
    <dgm:cxn modelId="{D4A73860-2E1C-408C-8AAB-D1B3F9BFDE0C}" type="presParOf" srcId="{6133168D-4AE1-4DF0-AC9C-B1385D6543BC}" destId="{C69ECD3E-F0EF-4251-9685-5EE0D40A6529}" srcOrd="0" destOrd="0" presId="urn:microsoft.com/office/officeart/2005/8/layout/vList2"/>
    <dgm:cxn modelId="{9E7F0B6C-FF79-4364-BB68-0F653A81D6B6}" type="presParOf" srcId="{6133168D-4AE1-4DF0-AC9C-B1385D6543BC}" destId="{80DF4E18-F936-463B-8CB3-17BDBD925DF1}" srcOrd="1" destOrd="0" presId="urn:microsoft.com/office/officeart/2005/8/layout/vList2"/>
    <dgm:cxn modelId="{844ECAC9-DFD3-450F-A854-951D24E8B9BA}" type="presParOf" srcId="{6133168D-4AE1-4DF0-AC9C-B1385D6543BC}" destId="{3838301B-F7B5-400D-9EDF-C9E90111D324}" srcOrd="2" destOrd="0" presId="urn:microsoft.com/office/officeart/2005/8/layout/vList2"/>
    <dgm:cxn modelId="{97864CE1-3E54-499E-BF93-5EFDD067DDAB}" type="presParOf" srcId="{6133168D-4AE1-4DF0-AC9C-B1385D6543BC}" destId="{4957C396-748D-4BF2-AF82-32A50EFF9B6E}" srcOrd="3" destOrd="0" presId="urn:microsoft.com/office/officeart/2005/8/layout/vList2"/>
    <dgm:cxn modelId="{0F95D4F2-B55E-41E2-986E-4C0AA64EB008}" type="presParOf" srcId="{6133168D-4AE1-4DF0-AC9C-B1385D6543BC}" destId="{F0AEB40C-05EA-49C1-BCA4-5D218393460B}" srcOrd="4" destOrd="0" presId="urn:microsoft.com/office/officeart/2005/8/layout/vList2"/>
    <dgm:cxn modelId="{6E03A63A-14EF-4F01-829C-3FED23972265}" type="presParOf" srcId="{6133168D-4AE1-4DF0-AC9C-B1385D6543BC}" destId="{BD4E864D-4454-4CB5-B6E3-550BCCD38C1E}" srcOrd="5" destOrd="0" presId="urn:microsoft.com/office/officeart/2005/8/layout/vList2"/>
    <dgm:cxn modelId="{91159116-E8FF-40B7-92AC-3929B8D42D32}" type="presParOf" srcId="{6133168D-4AE1-4DF0-AC9C-B1385D6543BC}" destId="{7F970E26-DBA8-4B2E-BF37-7CE2062E90DE}" srcOrd="6" destOrd="0" presId="urn:microsoft.com/office/officeart/2005/8/layout/vList2"/>
    <dgm:cxn modelId="{0C1AF308-E58B-4C44-838C-DE42FFD1BA8E}" type="presParOf" srcId="{6133168D-4AE1-4DF0-AC9C-B1385D6543BC}" destId="{32452C41-EEA3-4DA7-A01C-133788757BD2}" srcOrd="7" destOrd="0" presId="urn:microsoft.com/office/officeart/2005/8/layout/vList2"/>
    <dgm:cxn modelId="{EFF32849-3C86-49E6-ADB0-944E33B30923}" type="presParOf" srcId="{6133168D-4AE1-4DF0-AC9C-B1385D6543BC}" destId="{09A39E20-311D-4112-806B-EB4903EB387A}" srcOrd="8" destOrd="0" presId="urn:microsoft.com/office/officeart/2005/8/layout/vList2"/>
    <dgm:cxn modelId="{B2765A97-D3A7-46A0-870E-D5277923B6D4}" type="presParOf" srcId="{6133168D-4AE1-4DF0-AC9C-B1385D6543BC}" destId="{0BEF117B-2172-4FBF-AC75-C8AAB9AB3F9F}" srcOrd="9" destOrd="0" presId="urn:microsoft.com/office/officeart/2005/8/layout/vList2"/>
    <dgm:cxn modelId="{91557564-9432-457D-A018-93B06044FFB3}" type="presParOf" srcId="{6133168D-4AE1-4DF0-AC9C-B1385D6543BC}" destId="{7E1DCE57-AB5D-44C2-AB15-C112E08650DE}" srcOrd="10" destOrd="0" presId="urn:microsoft.com/office/officeart/2005/8/layout/vList2"/>
    <dgm:cxn modelId="{B4C532A9-6BCF-4DE2-A505-825E5027D98D}" type="presParOf" srcId="{6133168D-4AE1-4DF0-AC9C-B1385D6543BC}" destId="{12CF4200-02B3-4309-BFF7-9F01444EFEE7}" srcOrd="11" destOrd="0" presId="urn:microsoft.com/office/officeart/2005/8/layout/vList2"/>
    <dgm:cxn modelId="{23E80C62-0578-402F-976E-4CFAD100C6D8}" type="presParOf" srcId="{6133168D-4AE1-4DF0-AC9C-B1385D6543BC}" destId="{521C4FEB-C387-4899-BEDB-730D65C96D87}" srcOrd="12" destOrd="0" presId="urn:microsoft.com/office/officeart/2005/8/layout/vList2"/>
    <dgm:cxn modelId="{D3D42491-20D5-4424-8208-48D15F3EFC9C}" type="presParOf" srcId="{6133168D-4AE1-4DF0-AC9C-B1385D6543BC}" destId="{A9A52177-F672-4B83-AB02-800661572F3E}" srcOrd="13" destOrd="0" presId="urn:microsoft.com/office/officeart/2005/8/layout/vList2"/>
    <dgm:cxn modelId="{3AA7C0E1-0F72-4123-B358-A334A11C5D7A}" type="presParOf" srcId="{6133168D-4AE1-4DF0-AC9C-B1385D6543BC}" destId="{2E9685FD-87BC-4E98-A861-98FF45510640}" srcOrd="14" destOrd="0" presId="urn:microsoft.com/office/officeart/2005/8/layout/vList2"/>
    <dgm:cxn modelId="{AD7529DA-5772-494E-BDB6-F01F10710BD9}" type="presParOf" srcId="{6133168D-4AE1-4DF0-AC9C-B1385D6543BC}" destId="{1F9B7742-3F44-4B36-9C3A-3A770C98E353}" srcOrd="15" destOrd="0" presId="urn:microsoft.com/office/officeart/2005/8/layout/vList2"/>
    <dgm:cxn modelId="{90911FA4-EB5E-4A95-A893-7B51B07C11B2}" type="presParOf" srcId="{6133168D-4AE1-4DF0-AC9C-B1385D6543BC}" destId="{A312DD29-B3B2-433F-87C2-74E79924D81D}" srcOrd="16" destOrd="0" presId="urn:microsoft.com/office/officeart/2005/8/layout/vList2"/>
    <dgm:cxn modelId="{A50BE246-D5F7-4A1C-B7A6-728F0368DCBC}" type="presParOf" srcId="{6133168D-4AE1-4DF0-AC9C-B1385D6543BC}" destId="{C87B5841-B40E-4F98-BB50-420231AB20F0}" srcOrd="17" destOrd="0" presId="urn:microsoft.com/office/officeart/2005/8/layout/vList2"/>
    <dgm:cxn modelId="{57FD8CF9-9955-4F2F-93C9-56E5D68F7690}" type="presParOf" srcId="{6133168D-4AE1-4DF0-AC9C-B1385D6543BC}" destId="{48C219DC-EAB4-4E18-9EB8-3DB497028DE2}" srcOrd="18" destOrd="0" presId="urn:microsoft.com/office/officeart/2005/8/layout/vList2"/>
    <dgm:cxn modelId="{2DD82EC2-FDB6-45C9-A425-D983BF836B1D}" type="presParOf" srcId="{6133168D-4AE1-4DF0-AC9C-B1385D6543BC}" destId="{D3C94FC7-A5B7-44CD-A744-9B9E65C6A4C8}" srcOrd="19" destOrd="0" presId="urn:microsoft.com/office/officeart/2005/8/layout/vList2"/>
    <dgm:cxn modelId="{429DDBDE-BA8A-4464-A099-5A3F012EC535}" type="presParOf" srcId="{6133168D-4AE1-4DF0-AC9C-B1385D6543BC}" destId="{BD2954CD-6316-491B-A35A-0A1CBDE196B8}" srcOrd="2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FA271-917E-4704-A5E6-C862443E987A}">
      <dsp:nvSpPr>
        <dsp:cNvPr id="0" name=""/>
        <dsp:cNvSpPr/>
      </dsp:nvSpPr>
      <dsp:spPr>
        <a:xfrm>
          <a:off x="0" y="23721"/>
          <a:ext cx="9601196" cy="5148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Garamond" panose="02020404030301010803"/>
            </a:rPr>
            <a:t>4.2%</a:t>
          </a:r>
          <a:r>
            <a:rPr lang="en-US" sz="2200" kern="1200" dirty="0"/>
            <a:t> are Bisexual</a:t>
          </a:r>
        </a:p>
      </dsp:txBody>
      <dsp:txXfrm>
        <a:off x="25130" y="48851"/>
        <a:ext cx="9550936" cy="464540"/>
      </dsp:txXfrm>
    </dsp:sp>
    <dsp:sp modelId="{685A09C8-5882-4BE4-B6DE-F1B7F3C65080}">
      <dsp:nvSpPr>
        <dsp:cNvPr id="0" name=""/>
        <dsp:cNvSpPr/>
      </dsp:nvSpPr>
      <dsp:spPr>
        <a:xfrm>
          <a:off x="0" y="601881"/>
          <a:ext cx="9601196" cy="514800"/>
        </a:xfrm>
        <a:prstGeom prst="roundRect">
          <a:avLst/>
        </a:prstGeom>
        <a:solidFill>
          <a:schemeClr val="accent5">
            <a:hueOff val="248291"/>
            <a:satOff val="144"/>
            <a:lumOff val="142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Garamond" panose="02020404030301010803"/>
            </a:rPr>
            <a:t>1.4%</a:t>
          </a:r>
          <a:r>
            <a:rPr lang="en-US" sz="2200" kern="1200" dirty="0"/>
            <a:t> are Gay</a:t>
          </a:r>
        </a:p>
      </dsp:txBody>
      <dsp:txXfrm>
        <a:off x="25130" y="627011"/>
        <a:ext cx="9550936" cy="464540"/>
      </dsp:txXfrm>
    </dsp:sp>
    <dsp:sp modelId="{674AC787-93A7-4032-8F48-E5F77ABC29E9}">
      <dsp:nvSpPr>
        <dsp:cNvPr id="0" name=""/>
        <dsp:cNvSpPr/>
      </dsp:nvSpPr>
      <dsp:spPr>
        <a:xfrm>
          <a:off x="0" y="1180041"/>
          <a:ext cx="9601196" cy="514800"/>
        </a:xfrm>
        <a:prstGeom prst="roundRect">
          <a:avLst/>
        </a:prstGeom>
        <a:solidFill>
          <a:schemeClr val="accent5">
            <a:hueOff val="496582"/>
            <a:satOff val="288"/>
            <a:lumOff val="2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Garamond" panose="02020404030301010803"/>
            </a:rPr>
            <a:t>1.0</a:t>
          </a:r>
          <a:r>
            <a:rPr lang="en-US" sz="2200" kern="1200" dirty="0"/>
            <a:t>% are Lesbian</a:t>
          </a:r>
        </a:p>
      </dsp:txBody>
      <dsp:txXfrm>
        <a:off x="25130" y="1205171"/>
        <a:ext cx="9550936" cy="464540"/>
      </dsp:txXfrm>
    </dsp:sp>
    <dsp:sp modelId="{DB8E73C1-33E4-4855-B45D-60E0ED2A858C}">
      <dsp:nvSpPr>
        <dsp:cNvPr id="0" name=""/>
        <dsp:cNvSpPr/>
      </dsp:nvSpPr>
      <dsp:spPr>
        <a:xfrm>
          <a:off x="0" y="1758201"/>
          <a:ext cx="9601196" cy="514800"/>
        </a:xfrm>
        <a:prstGeom prst="roundRect">
          <a:avLst/>
        </a:prstGeom>
        <a:solidFill>
          <a:schemeClr val="accent5">
            <a:hueOff val="744874"/>
            <a:satOff val="432"/>
            <a:lumOff val="42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Garamond" panose="02020404030301010803"/>
            </a:rPr>
            <a:t>.06</a:t>
          </a:r>
          <a:r>
            <a:rPr lang="en-US" sz="2200" kern="1200" dirty="0"/>
            <a:t>% are Transgender</a:t>
          </a:r>
        </a:p>
      </dsp:txBody>
      <dsp:txXfrm>
        <a:off x="25130" y="1783331"/>
        <a:ext cx="9550936" cy="464540"/>
      </dsp:txXfrm>
    </dsp:sp>
    <dsp:sp modelId="{95D7860C-0BFC-426D-8359-070E748AC2DE}">
      <dsp:nvSpPr>
        <dsp:cNvPr id="0" name=""/>
        <dsp:cNvSpPr/>
      </dsp:nvSpPr>
      <dsp:spPr>
        <a:xfrm>
          <a:off x="0" y="2336361"/>
          <a:ext cx="9601196" cy="514800"/>
        </a:xfrm>
        <a:prstGeom prst="roundRect">
          <a:avLst/>
        </a:prstGeom>
        <a:solidFill>
          <a:schemeClr val="accent5">
            <a:hueOff val="993165"/>
            <a:satOff val="576"/>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Garamond" panose="02020404030301010803"/>
            </a:rPr>
            <a:t>.04%</a:t>
          </a:r>
          <a:r>
            <a:rPr lang="en-US" sz="2200" kern="1200" dirty="0"/>
            <a:t> are Queer, Questioning, Intersex, Asexual, +</a:t>
          </a:r>
        </a:p>
      </dsp:txBody>
      <dsp:txXfrm>
        <a:off x="25130" y="2361491"/>
        <a:ext cx="9550936" cy="464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9A492-92D8-41CD-A7A4-FC4EA0B00417}">
      <dsp:nvSpPr>
        <dsp:cNvPr id="0" name=""/>
        <dsp:cNvSpPr/>
      </dsp:nvSpPr>
      <dsp:spPr>
        <a:xfrm>
          <a:off x="1556919" y="15687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BE8346-3449-4CC9-9F09-EABDCD2ECA76}">
      <dsp:nvSpPr>
        <dsp:cNvPr id="0" name=""/>
        <dsp:cNvSpPr/>
      </dsp:nvSpPr>
      <dsp:spPr>
        <a:xfrm>
          <a:off x="152919" y="180620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b="1"/>
          </a:pPr>
          <a:r>
            <a:rPr lang="en-US" sz="2500" kern="1200"/>
            <a:t>Dispel myths and misconceptions</a:t>
          </a:r>
        </a:p>
      </dsp:txBody>
      <dsp:txXfrm>
        <a:off x="152919" y="1806208"/>
        <a:ext cx="4320000" cy="648000"/>
      </dsp:txXfrm>
    </dsp:sp>
    <dsp:sp modelId="{DEA4C044-57C9-4D7B-A4BF-1BE5877B913E}">
      <dsp:nvSpPr>
        <dsp:cNvPr id="0" name=""/>
        <dsp:cNvSpPr/>
      </dsp:nvSpPr>
      <dsp:spPr>
        <a:xfrm>
          <a:off x="152919" y="2518082"/>
          <a:ext cx="4320000" cy="832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Mental Illness</a:t>
          </a:r>
        </a:p>
        <a:p>
          <a:pPr marL="0" lvl="0" indent="0" algn="ctr" defTabSz="755650">
            <a:lnSpc>
              <a:spcPct val="90000"/>
            </a:lnSpc>
            <a:spcBef>
              <a:spcPct val="0"/>
            </a:spcBef>
            <a:spcAft>
              <a:spcPct val="35000"/>
            </a:spcAft>
            <a:buNone/>
          </a:pPr>
          <a:r>
            <a:rPr lang="en-US" sz="1700" kern="1200"/>
            <a:t>Attention Seeking</a:t>
          </a:r>
        </a:p>
        <a:p>
          <a:pPr marL="0" lvl="0" indent="0" algn="ctr" defTabSz="755650">
            <a:lnSpc>
              <a:spcPct val="90000"/>
            </a:lnSpc>
            <a:spcBef>
              <a:spcPct val="0"/>
            </a:spcBef>
            <a:spcAft>
              <a:spcPct val="35000"/>
            </a:spcAft>
            <a:buNone/>
          </a:pPr>
          <a:r>
            <a:rPr lang="en-US" sz="1700" kern="1200"/>
            <a:t>Trend</a:t>
          </a:r>
        </a:p>
      </dsp:txBody>
      <dsp:txXfrm>
        <a:off x="152919" y="2518082"/>
        <a:ext cx="4320000" cy="832525"/>
      </dsp:txXfrm>
    </dsp:sp>
    <dsp:sp modelId="{CBB41BE4-57A6-4439-B930-1DF1CA55C99A}">
      <dsp:nvSpPr>
        <dsp:cNvPr id="0" name=""/>
        <dsp:cNvSpPr/>
      </dsp:nvSpPr>
      <dsp:spPr>
        <a:xfrm>
          <a:off x="6632919" y="15687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ACE5E6-AC05-4A65-A09C-D6D9B883FAA9}">
      <dsp:nvSpPr>
        <dsp:cNvPr id="0" name=""/>
        <dsp:cNvSpPr/>
      </dsp:nvSpPr>
      <dsp:spPr>
        <a:xfrm>
          <a:off x="5228919" y="180620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b="1"/>
          </a:pPr>
          <a:r>
            <a:rPr lang="en-US" sz="2500" kern="1200"/>
            <a:t>Genetic Proof- error in DNA</a:t>
          </a:r>
        </a:p>
      </dsp:txBody>
      <dsp:txXfrm>
        <a:off x="5228919" y="1806208"/>
        <a:ext cx="4320000" cy="648000"/>
      </dsp:txXfrm>
    </dsp:sp>
    <dsp:sp modelId="{64070A99-D36D-4A69-B172-E4A9E0D37DCC}">
      <dsp:nvSpPr>
        <dsp:cNvPr id="0" name=""/>
        <dsp:cNvSpPr/>
      </dsp:nvSpPr>
      <dsp:spPr>
        <a:xfrm>
          <a:off x="5228919" y="2518082"/>
          <a:ext cx="4320000" cy="832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Chimera</a:t>
          </a:r>
        </a:p>
        <a:p>
          <a:pPr marL="0" lvl="0" indent="0" algn="ctr" defTabSz="755650">
            <a:lnSpc>
              <a:spcPct val="90000"/>
            </a:lnSpc>
            <a:spcBef>
              <a:spcPct val="0"/>
            </a:spcBef>
            <a:spcAft>
              <a:spcPct val="35000"/>
            </a:spcAft>
            <a:buNone/>
          </a:pPr>
          <a:r>
            <a:rPr lang="en-US" sz="1700" kern="1200"/>
            <a:t>Intersex</a:t>
          </a:r>
        </a:p>
        <a:p>
          <a:pPr marL="0" lvl="0" indent="0" algn="ctr" defTabSz="755650">
            <a:lnSpc>
              <a:spcPct val="90000"/>
            </a:lnSpc>
            <a:spcBef>
              <a:spcPct val="0"/>
            </a:spcBef>
            <a:spcAft>
              <a:spcPct val="35000"/>
            </a:spcAft>
            <a:buNone/>
          </a:pPr>
          <a:r>
            <a:rPr lang="en-US" sz="1700" kern="1200"/>
            <a:t>Guevedoces</a:t>
          </a:r>
        </a:p>
      </dsp:txBody>
      <dsp:txXfrm>
        <a:off x="5228919" y="2518082"/>
        <a:ext cx="4320000" cy="8325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E74E8-3478-4284-AE62-C8AC7C295B6D}">
      <dsp:nvSpPr>
        <dsp:cNvPr id="0" name=""/>
        <dsp:cNvSpPr/>
      </dsp:nvSpPr>
      <dsp:spPr>
        <a:xfrm>
          <a:off x="0" y="1126404"/>
          <a:ext cx="7147520" cy="857756"/>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u="sng" kern="1200" dirty="0">
              <a:latin typeface="Garamond" panose="02020404030301010803"/>
            </a:rPr>
            <a:t>Discreetly</a:t>
          </a:r>
          <a:r>
            <a:rPr lang="en-US" sz="2300" b="1" u="sng" kern="1200" dirty="0"/>
            <a:t> </a:t>
          </a:r>
          <a:r>
            <a:rPr lang="en-US" sz="2300" kern="1200" dirty="0"/>
            <a:t>inquire if they have fully transitioned or not.</a:t>
          </a:r>
        </a:p>
      </dsp:txBody>
      <dsp:txXfrm>
        <a:off x="41872" y="1168276"/>
        <a:ext cx="7063776" cy="774012"/>
      </dsp:txXfrm>
    </dsp:sp>
    <dsp:sp modelId="{DE2527EC-7EEF-445A-AA16-B183B94DB865}">
      <dsp:nvSpPr>
        <dsp:cNvPr id="0" name=""/>
        <dsp:cNvSpPr/>
      </dsp:nvSpPr>
      <dsp:spPr>
        <a:xfrm>
          <a:off x="0" y="2050400"/>
          <a:ext cx="7147520" cy="857756"/>
        </a:xfrm>
        <a:prstGeom prst="roundRect">
          <a:avLst/>
        </a:prstGeom>
        <a:blipFill>
          <a:blip xmlns:r="http://schemas.openxmlformats.org/officeDocument/2006/relationships" r:embed="rId1">
            <a:duotone>
              <a:schemeClr val="accent2">
                <a:hueOff val="672631"/>
                <a:satOff val="-714"/>
                <a:lumOff val="549"/>
                <a:alphaOff val="0"/>
                <a:shade val="74000"/>
                <a:satMod val="130000"/>
                <a:lumMod val="90000"/>
              </a:schemeClr>
              <a:schemeClr val="accent2">
                <a:hueOff val="672631"/>
                <a:satOff val="-714"/>
                <a:lumOff val="54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Ask the client who they would prefer to have them observe the test</a:t>
          </a:r>
        </a:p>
      </dsp:txBody>
      <dsp:txXfrm>
        <a:off x="41872" y="2092272"/>
        <a:ext cx="7063776" cy="774012"/>
      </dsp:txXfrm>
    </dsp:sp>
    <dsp:sp modelId="{737CFC16-DBE7-4477-B0FA-F538992C8584}">
      <dsp:nvSpPr>
        <dsp:cNvPr id="0" name=""/>
        <dsp:cNvSpPr/>
      </dsp:nvSpPr>
      <dsp:spPr>
        <a:xfrm>
          <a:off x="0" y="2974396"/>
          <a:ext cx="7147520" cy="857756"/>
        </a:xfrm>
        <a:prstGeom prst="roundRect">
          <a:avLst/>
        </a:prstGeom>
        <a:blipFill>
          <a:blip xmlns:r="http://schemas.openxmlformats.org/officeDocument/2006/relationships" r:embed="rId1">
            <a:duotone>
              <a:schemeClr val="accent2">
                <a:hueOff val="1345262"/>
                <a:satOff val="-1429"/>
                <a:lumOff val="1098"/>
                <a:alphaOff val="0"/>
                <a:shade val="74000"/>
                <a:satMod val="130000"/>
                <a:lumMod val="90000"/>
              </a:schemeClr>
              <a:schemeClr val="accent2">
                <a:hueOff val="1345262"/>
                <a:satOff val="-1429"/>
                <a:lumOff val="1098"/>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If the client asks for a staff member that does not match the sex assigned at birth</a:t>
          </a:r>
          <a:r>
            <a:rPr lang="en-US" sz="2300" kern="1200" dirty="0">
              <a:latin typeface="Garamond" panose="02020404030301010803"/>
            </a:rPr>
            <a:t> </a:t>
          </a:r>
          <a:r>
            <a:rPr lang="en-US" sz="2300" kern="1200" dirty="0"/>
            <a:t> perform an oral swab test.</a:t>
          </a:r>
        </a:p>
      </dsp:txBody>
      <dsp:txXfrm>
        <a:off x="41872" y="3016268"/>
        <a:ext cx="7063776" cy="774012"/>
      </dsp:txXfrm>
    </dsp:sp>
    <dsp:sp modelId="{B6A83E39-2AC1-427E-BC68-89BBBCAC7A0A}">
      <dsp:nvSpPr>
        <dsp:cNvPr id="0" name=""/>
        <dsp:cNvSpPr/>
      </dsp:nvSpPr>
      <dsp:spPr>
        <a:xfrm>
          <a:off x="0" y="3898393"/>
          <a:ext cx="7147520" cy="857756"/>
        </a:xfrm>
        <a:prstGeom prst="roundRect">
          <a:avLst/>
        </a:prstGeom>
        <a:blipFill>
          <a:blip xmlns:r="http://schemas.openxmlformats.org/officeDocument/2006/relationships" r:embed="rId1">
            <a:duotone>
              <a:schemeClr val="accent2">
                <a:hueOff val="2017893"/>
                <a:satOff val="-2143"/>
                <a:lumOff val="1647"/>
                <a:alphaOff val="0"/>
                <a:shade val="74000"/>
                <a:satMod val="130000"/>
                <a:lumMod val="90000"/>
              </a:schemeClr>
              <a:schemeClr val="accent2">
                <a:hueOff val="2017893"/>
                <a:satOff val="-2143"/>
                <a:lumOff val="164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If a staff member of the same sex assigned at birth is not available, perform an oral swab test. </a:t>
          </a:r>
        </a:p>
      </dsp:txBody>
      <dsp:txXfrm>
        <a:off x="41872" y="3940265"/>
        <a:ext cx="7063776" cy="774012"/>
      </dsp:txXfrm>
    </dsp:sp>
    <dsp:sp modelId="{292FE22C-24E3-4BAA-A08E-EE3BC2AC5AA4}">
      <dsp:nvSpPr>
        <dsp:cNvPr id="0" name=""/>
        <dsp:cNvSpPr/>
      </dsp:nvSpPr>
      <dsp:spPr>
        <a:xfrm>
          <a:off x="0" y="4822389"/>
          <a:ext cx="7147520" cy="857756"/>
        </a:xfrm>
        <a:prstGeom prst="roundRect">
          <a:avLst/>
        </a:prstGeom>
        <a:blipFill>
          <a:blip xmlns:r="http://schemas.openxmlformats.org/officeDocument/2006/relationships" r:embed="rId1">
            <a:duotone>
              <a:schemeClr val="accent2">
                <a:hueOff val="2690524"/>
                <a:satOff val="-2858"/>
                <a:lumOff val="2196"/>
                <a:alphaOff val="0"/>
                <a:shade val="74000"/>
                <a:satMod val="130000"/>
                <a:lumMod val="90000"/>
              </a:schemeClr>
              <a:schemeClr val="accent2">
                <a:hueOff val="2690524"/>
                <a:satOff val="-2858"/>
                <a:lumOff val="219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Notify the supervisor that the client will be switched to oral swab testing for future tests. </a:t>
          </a:r>
        </a:p>
      </dsp:txBody>
      <dsp:txXfrm>
        <a:off x="41872" y="4864261"/>
        <a:ext cx="7063776" cy="774012"/>
      </dsp:txXfrm>
    </dsp:sp>
    <dsp:sp modelId="{D25CB1AE-356D-409A-BB3B-FD0DF6F401B1}">
      <dsp:nvSpPr>
        <dsp:cNvPr id="0" name=""/>
        <dsp:cNvSpPr/>
      </dsp:nvSpPr>
      <dsp:spPr>
        <a:xfrm>
          <a:off x="0" y="5746385"/>
          <a:ext cx="7147520" cy="857756"/>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latin typeface="Garamond" panose="02020404030301010803"/>
            </a:rPr>
            <a:t>Even if you don't currently have a Transgender participant, have policies and procedures in place beforehand. </a:t>
          </a:r>
        </a:p>
      </dsp:txBody>
      <dsp:txXfrm>
        <a:off x="41872" y="5788257"/>
        <a:ext cx="7063776" cy="774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53598-66D1-49B9-ABC3-30A1FB9C8AC4}">
      <dsp:nvSpPr>
        <dsp:cNvPr id="0" name=""/>
        <dsp:cNvSpPr/>
      </dsp:nvSpPr>
      <dsp:spPr>
        <a:xfrm>
          <a:off x="0" y="3285"/>
          <a:ext cx="7107528" cy="0"/>
        </a:xfrm>
        <a:prstGeom prst="line">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5F18422A-3329-4D00-BEEA-C56C158C4490}">
      <dsp:nvSpPr>
        <dsp:cNvPr id="0" name=""/>
        <dsp:cNvSpPr/>
      </dsp:nvSpPr>
      <dsp:spPr>
        <a:xfrm>
          <a:off x="0" y="3285"/>
          <a:ext cx="1421505" cy="112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Avoid</a:t>
          </a:r>
        </a:p>
      </dsp:txBody>
      <dsp:txXfrm>
        <a:off x="0" y="3285"/>
        <a:ext cx="1421505" cy="1120492"/>
      </dsp:txXfrm>
    </dsp:sp>
    <dsp:sp modelId="{9EA3A470-8DF7-40D9-9A22-502033971131}">
      <dsp:nvSpPr>
        <dsp:cNvPr id="0" name=""/>
        <dsp:cNvSpPr/>
      </dsp:nvSpPr>
      <dsp:spPr>
        <a:xfrm>
          <a:off x="1528118" y="54167"/>
          <a:ext cx="5579409" cy="101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Garamond" panose="02020404030301010803"/>
            </a:rPr>
            <a:t>"</a:t>
          </a:r>
          <a:r>
            <a:rPr lang="en-US" sz="2000" kern="1200" dirty="0"/>
            <a:t>The story is about a teenager who </a:t>
          </a:r>
          <a:r>
            <a:rPr lang="en-US" sz="2000" b="1" u="sng" kern="1200" dirty="0"/>
            <a:t>transitions from male to female</a:t>
          </a:r>
          <a:r>
            <a:rPr lang="en-US" sz="2000" kern="1200" dirty="0"/>
            <a:t> in high school."</a:t>
          </a:r>
        </a:p>
      </dsp:txBody>
      <dsp:txXfrm>
        <a:off x="1528118" y="54167"/>
        <a:ext cx="5579409" cy="1017634"/>
      </dsp:txXfrm>
    </dsp:sp>
    <dsp:sp modelId="{6BC04F63-96A3-478B-BC20-425DE0B56889}">
      <dsp:nvSpPr>
        <dsp:cNvPr id="0" name=""/>
        <dsp:cNvSpPr/>
      </dsp:nvSpPr>
      <dsp:spPr>
        <a:xfrm>
          <a:off x="1421505" y="1071801"/>
          <a:ext cx="5686022"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0A4C167B-0A0E-4DC2-963D-23048927AE45}">
      <dsp:nvSpPr>
        <dsp:cNvPr id="0" name=""/>
        <dsp:cNvSpPr/>
      </dsp:nvSpPr>
      <dsp:spPr>
        <a:xfrm>
          <a:off x="0" y="1123777"/>
          <a:ext cx="7107528" cy="0"/>
        </a:xfrm>
        <a:prstGeom prst="line">
          <a:avLst/>
        </a:prstGeom>
        <a:blipFill>
          <a:blip xmlns:r="http://schemas.openxmlformats.org/officeDocument/2006/relationships" r:embed="rId1">
            <a:duotone>
              <a:schemeClr val="accent2">
                <a:hueOff val="672631"/>
                <a:satOff val="-714"/>
                <a:lumOff val="549"/>
                <a:alphaOff val="0"/>
                <a:shade val="74000"/>
                <a:satMod val="130000"/>
                <a:lumMod val="90000"/>
              </a:schemeClr>
              <a:schemeClr val="accent2">
                <a:hueOff val="672631"/>
                <a:satOff val="-714"/>
                <a:lumOff val="549"/>
                <a:alphaOff val="0"/>
                <a:tint val="94000"/>
                <a:satMod val="120000"/>
                <a:lumMod val="104000"/>
              </a:schemeClr>
            </a:duotone>
          </a:blip>
          <a:tile tx="0" ty="0" sx="100000" sy="100000" flip="none" algn="tl"/>
        </a:blipFill>
        <a:ln w="9525" cap="flat" cmpd="sng" algn="ctr">
          <a:solidFill>
            <a:schemeClr val="accent2">
              <a:hueOff val="672631"/>
              <a:satOff val="-714"/>
              <a:lumOff val="549"/>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E45575B5-9FB3-40BD-96E5-9EB754C5D4E0}">
      <dsp:nvSpPr>
        <dsp:cNvPr id="0" name=""/>
        <dsp:cNvSpPr/>
      </dsp:nvSpPr>
      <dsp:spPr>
        <a:xfrm>
          <a:off x="0" y="1123777"/>
          <a:ext cx="1421505" cy="112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Practice</a:t>
          </a:r>
        </a:p>
      </dsp:txBody>
      <dsp:txXfrm>
        <a:off x="0" y="1123777"/>
        <a:ext cx="1421505" cy="1120492"/>
      </dsp:txXfrm>
    </dsp:sp>
    <dsp:sp modelId="{15536D6E-8B86-4328-AB40-B2AF8ECA1913}">
      <dsp:nvSpPr>
        <dsp:cNvPr id="0" name=""/>
        <dsp:cNvSpPr/>
      </dsp:nvSpPr>
      <dsp:spPr>
        <a:xfrm>
          <a:off x="1528118" y="1174659"/>
          <a:ext cx="5579409" cy="101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 story is about a teenage </a:t>
          </a:r>
          <a:r>
            <a:rPr lang="en-US" sz="2000" b="1" u="sng" kern="1200" dirty="0"/>
            <a:t>trans girl who transitions </a:t>
          </a:r>
          <a:r>
            <a:rPr lang="en-US" sz="2000" kern="1200" dirty="0"/>
            <a:t>in high school."</a:t>
          </a:r>
        </a:p>
      </dsp:txBody>
      <dsp:txXfrm>
        <a:off x="1528118" y="1174659"/>
        <a:ext cx="5579409" cy="1017634"/>
      </dsp:txXfrm>
    </dsp:sp>
    <dsp:sp modelId="{29D15D3D-FA46-4A4C-ACE8-EC99511C6E95}">
      <dsp:nvSpPr>
        <dsp:cNvPr id="0" name=""/>
        <dsp:cNvSpPr/>
      </dsp:nvSpPr>
      <dsp:spPr>
        <a:xfrm>
          <a:off x="1421505" y="2192294"/>
          <a:ext cx="5686022"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FEC23924-2846-4DF1-A280-17E687838C9B}">
      <dsp:nvSpPr>
        <dsp:cNvPr id="0" name=""/>
        <dsp:cNvSpPr/>
      </dsp:nvSpPr>
      <dsp:spPr>
        <a:xfrm>
          <a:off x="0" y="2244269"/>
          <a:ext cx="7107528" cy="0"/>
        </a:xfrm>
        <a:prstGeom prst="line">
          <a:avLst/>
        </a:prstGeom>
        <a:blipFill>
          <a:blip xmlns:r="http://schemas.openxmlformats.org/officeDocument/2006/relationships" r:embed="rId1">
            <a:duotone>
              <a:schemeClr val="accent2">
                <a:hueOff val="1345262"/>
                <a:satOff val="-1429"/>
                <a:lumOff val="1098"/>
                <a:alphaOff val="0"/>
                <a:shade val="74000"/>
                <a:satMod val="130000"/>
                <a:lumMod val="90000"/>
              </a:schemeClr>
              <a:schemeClr val="accent2">
                <a:hueOff val="1345262"/>
                <a:satOff val="-1429"/>
                <a:lumOff val="1098"/>
                <a:alphaOff val="0"/>
                <a:tint val="94000"/>
                <a:satMod val="120000"/>
                <a:lumMod val="104000"/>
              </a:schemeClr>
            </a:duotone>
          </a:blip>
          <a:tile tx="0" ty="0" sx="100000" sy="100000" flip="none" algn="tl"/>
        </a:blipFill>
        <a:ln w="9525" cap="flat" cmpd="sng" algn="ctr">
          <a:solidFill>
            <a:schemeClr val="accent2">
              <a:hueOff val="1345262"/>
              <a:satOff val="-1429"/>
              <a:lumOff val="1098"/>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93C57AF0-DB2D-49B2-B1D4-35A2148D3387}">
      <dsp:nvSpPr>
        <dsp:cNvPr id="0" name=""/>
        <dsp:cNvSpPr/>
      </dsp:nvSpPr>
      <dsp:spPr>
        <a:xfrm>
          <a:off x="0" y="2244269"/>
          <a:ext cx="1421505" cy="112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Avoid</a:t>
          </a:r>
        </a:p>
      </dsp:txBody>
      <dsp:txXfrm>
        <a:off x="0" y="2244269"/>
        <a:ext cx="1421505" cy="1120492"/>
      </dsp:txXfrm>
    </dsp:sp>
    <dsp:sp modelId="{42580161-5C53-44DB-B01D-B8DCD7A3E0CD}">
      <dsp:nvSpPr>
        <dsp:cNvPr id="0" name=""/>
        <dsp:cNvSpPr/>
      </dsp:nvSpPr>
      <dsp:spPr>
        <a:xfrm>
          <a:off x="1528118" y="2295151"/>
          <a:ext cx="5579409" cy="101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"Beth </a:t>
          </a:r>
          <a:r>
            <a:rPr lang="en-US" sz="2000" b="1" u="sng" kern="1200" dirty="0"/>
            <a:t>grew up male and became a woman</a:t>
          </a:r>
          <a:r>
            <a:rPr lang="en-US" sz="2000" kern="1200" dirty="0"/>
            <a:t> at age 25."</a:t>
          </a:r>
        </a:p>
      </dsp:txBody>
      <dsp:txXfrm>
        <a:off x="1528118" y="2295151"/>
        <a:ext cx="5579409" cy="1017634"/>
      </dsp:txXfrm>
    </dsp:sp>
    <dsp:sp modelId="{69028517-523D-4BBB-A637-D6997CC8F1EB}">
      <dsp:nvSpPr>
        <dsp:cNvPr id="0" name=""/>
        <dsp:cNvSpPr/>
      </dsp:nvSpPr>
      <dsp:spPr>
        <a:xfrm>
          <a:off x="1421505" y="3312786"/>
          <a:ext cx="5686022"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26787B03-085B-4547-8C2F-2CA2F4725B96}">
      <dsp:nvSpPr>
        <dsp:cNvPr id="0" name=""/>
        <dsp:cNvSpPr/>
      </dsp:nvSpPr>
      <dsp:spPr>
        <a:xfrm>
          <a:off x="0" y="3364762"/>
          <a:ext cx="7107528" cy="0"/>
        </a:xfrm>
        <a:prstGeom prst="line">
          <a:avLst/>
        </a:prstGeom>
        <a:blipFill>
          <a:blip xmlns:r="http://schemas.openxmlformats.org/officeDocument/2006/relationships" r:embed="rId1">
            <a:duotone>
              <a:schemeClr val="accent2">
                <a:hueOff val="2017893"/>
                <a:satOff val="-2143"/>
                <a:lumOff val="1647"/>
                <a:alphaOff val="0"/>
                <a:shade val="74000"/>
                <a:satMod val="130000"/>
                <a:lumMod val="90000"/>
              </a:schemeClr>
              <a:schemeClr val="accent2">
                <a:hueOff val="2017893"/>
                <a:satOff val="-2143"/>
                <a:lumOff val="1647"/>
                <a:alphaOff val="0"/>
                <a:tint val="94000"/>
                <a:satMod val="120000"/>
                <a:lumMod val="104000"/>
              </a:schemeClr>
            </a:duotone>
          </a:blip>
          <a:tile tx="0" ty="0" sx="100000" sy="100000" flip="none" algn="tl"/>
        </a:blipFill>
        <a:ln w="9525" cap="flat" cmpd="sng" algn="ctr">
          <a:solidFill>
            <a:schemeClr val="accent2">
              <a:hueOff val="2017893"/>
              <a:satOff val="-2143"/>
              <a:lumOff val="1647"/>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01833AFD-99C8-48CF-8A62-6C137FF6AB0E}">
      <dsp:nvSpPr>
        <dsp:cNvPr id="0" name=""/>
        <dsp:cNvSpPr/>
      </dsp:nvSpPr>
      <dsp:spPr>
        <a:xfrm>
          <a:off x="0" y="3364762"/>
          <a:ext cx="1421505" cy="112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Practice</a:t>
          </a:r>
        </a:p>
      </dsp:txBody>
      <dsp:txXfrm>
        <a:off x="0" y="3364762"/>
        <a:ext cx="1421505" cy="1120492"/>
      </dsp:txXfrm>
    </dsp:sp>
    <dsp:sp modelId="{3D725527-39C1-44E1-B7B8-138B7FA516C8}">
      <dsp:nvSpPr>
        <dsp:cNvPr id="0" name=""/>
        <dsp:cNvSpPr/>
      </dsp:nvSpPr>
      <dsp:spPr>
        <a:xfrm>
          <a:off x="1528118" y="3415643"/>
          <a:ext cx="5579409" cy="101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"When Beth was younger, she was </a:t>
          </a:r>
          <a:r>
            <a:rPr lang="en-US" sz="2000" b="1" u="sng" kern="1200" dirty="0"/>
            <a:t>perceived to be male by others.</a:t>
          </a:r>
          <a:r>
            <a:rPr lang="en-US" sz="2000" kern="1200" dirty="0"/>
            <a:t> At age 25, she disclosed that </a:t>
          </a:r>
          <a:r>
            <a:rPr lang="en-US" sz="2000" b="1" u="sng" kern="1200" dirty="0"/>
            <a:t>she is a trans woman and began her transition.</a:t>
          </a:r>
          <a:r>
            <a:rPr lang="en-US" sz="2000" kern="1200" dirty="0"/>
            <a:t>"</a:t>
          </a:r>
        </a:p>
      </dsp:txBody>
      <dsp:txXfrm>
        <a:off x="1528118" y="3415643"/>
        <a:ext cx="5579409" cy="1017634"/>
      </dsp:txXfrm>
    </dsp:sp>
    <dsp:sp modelId="{A027022A-F9D9-4922-9F90-2B4148DF44EC}">
      <dsp:nvSpPr>
        <dsp:cNvPr id="0" name=""/>
        <dsp:cNvSpPr/>
      </dsp:nvSpPr>
      <dsp:spPr>
        <a:xfrm>
          <a:off x="1421505" y="4433278"/>
          <a:ext cx="5686022"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187D3DD1-DDD2-42CA-91B2-386EDE556FEE}">
      <dsp:nvSpPr>
        <dsp:cNvPr id="0" name=""/>
        <dsp:cNvSpPr/>
      </dsp:nvSpPr>
      <dsp:spPr>
        <a:xfrm>
          <a:off x="0" y="4485254"/>
          <a:ext cx="7107528" cy="0"/>
        </a:xfrm>
        <a:prstGeom prst="line">
          <a:avLst/>
        </a:prstGeom>
        <a:blipFill>
          <a:blip xmlns:r="http://schemas.openxmlformats.org/officeDocument/2006/relationships" r:embed="rId1">
            <a:duotone>
              <a:schemeClr val="accent2">
                <a:hueOff val="2690524"/>
                <a:satOff val="-2858"/>
                <a:lumOff val="2196"/>
                <a:alphaOff val="0"/>
                <a:shade val="74000"/>
                <a:satMod val="130000"/>
                <a:lumMod val="90000"/>
              </a:schemeClr>
              <a:schemeClr val="accent2">
                <a:hueOff val="2690524"/>
                <a:satOff val="-2858"/>
                <a:lumOff val="2196"/>
                <a:alphaOff val="0"/>
                <a:tint val="94000"/>
                <a:satMod val="120000"/>
                <a:lumMod val="104000"/>
              </a:schemeClr>
            </a:duotone>
          </a:blip>
          <a:tile tx="0" ty="0" sx="100000" sy="100000" flip="none" algn="tl"/>
        </a:blipFill>
        <a:ln w="9525" cap="flat" cmpd="sng" algn="ctr">
          <a:solidFill>
            <a:schemeClr val="accent2">
              <a:hueOff val="2690524"/>
              <a:satOff val="-2858"/>
              <a:lumOff val="2196"/>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30788004-946C-4B67-956F-7267D4141348}">
      <dsp:nvSpPr>
        <dsp:cNvPr id="0" name=""/>
        <dsp:cNvSpPr/>
      </dsp:nvSpPr>
      <dsp:spPr>
        <a:xfrm>
          <a:off x="0" y="4485254"/>
          <a:ext cx="1421505" cy="112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Avoid</a:t>
          </a:r>
        </a:p>
      </dsp:txBody>
      <dsp:txXfrm>
        <a:off x="0" y="4485254"/>
        <a:ext cx="1421505" cy="1120492"/>
      </dsp:txXfrm>
    </dsp:sp>
    <dsp:sp modelId="{E0217540-88E6-4EF9-A5DB-16A3CC5D5081}">
      <dsp:nvSpPr>
        <dsp:cNvPr id="0" name=""/>
        <dsp:cNvSpPr/>
      </dsp:nvSpPr>
      <dsp:spPr>
        <a:xfrm>
          <a:off x="1528118" y="4536135"/>
          <a:ext cx="5579409" cy="101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 "The school board dismissed the parents’ complaint that Imani, a transgender girl, was participating in school athletics </a:t>
          </a:r>
          <a:r>
            <a:rPr lang="en-US" sz="2000" b="1" u="sng" kern="1200" dirty="0"/>
            <a:t>with biological females</a:t>
          </a:r>
          <a:r>
            <a:rPr lang="en-US" sz="2000" kern="1200" dirty="0"/>
            <a:t>."</a:t>
          </a:r>
        </a:p>
      </dsp:txBody>
      <dsp:txXfrm>
        <a:off x="1528118" y="4536135"/>
        <a:ext cx="5579409" cy="1017634"/>
      </dsp:txXfrm>
    </dsp:sp>
    <dsp:sp modelId="{C211DA89-14C3-4ECA-846D-D00DB1A30767}">
      <dsp:nvSpPr>
        <dsp:cNvPr id="0" name=""/>
        <dsp:cNvSpPr/>
      </dsp:nvSpPr>
      <dsp:spPr>
        <a:xfrm>
          <a:off x="1421505" y="5553770"/>
          <a:ext cx="5686022"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6C354B37-5CE5-45A3-9825-C4C5B7E43E53}">
      <dsp:nvSpPr>
        <dsp:cNvPr id="0" name=""/>
        <dsp:cNvSpPr/>
      </dsp:nvSpPr>
      <dsp:spPr>
        <a:xfrm>
          <a:off x="0" y="5605746"/>
          <a:ext cx="7107528" cy="0"/>
        </a:xfrm>
        <a:prstGeom prst="line">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w="9525" cap="flat" cmpd="sng" algn="ctr">
          <a:solidFill>
            <a:schemeClr val="accent2">
              <a:hueOff val="3363155"/>
              <a:satOff val="-3572"/>
              <a:lumOff val="2745"/>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6DA080E8-D5BA-4F3E-BD0B-B65035C1F9DA}">
      <dsp:nvSpPr>
        <dsp:cNvPr id="0" name=""/>
        <dsp:cNvSpPr/>
      </dsp:nvSpPr>
      <dsp:spPr>
        <a:xfrm>
          <a:off x="0" y="5605746"/>
          <a:ext cx="1421505" cy="1120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Practice</a:t>
          </a:r>
        </a:p>
      </dsp:txBody>
      <dsp:txXfrm>
        <a:off x="0" y="5605746"/>
        <a:ext cx="1421505" cy="1120492"/>
      </dsp:txXfrm>
    </dsp:sp>
    <dsp:sp modelId="{1FAC5D86-4895-422D-B755-B95C2F15859A}">
      <dsp:nvSpPr>
        <dsp:cNvPr id="0" name=""/>
        <dsp:cNvSpPr/>
      </dsp:nvSpPr>
      <dsp:spPr>
        <a:xfrm>
          <a:off x="1528118" y="5656627"/>
          <a:ext cx="5579409" cy="1017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 "The school board dismissed the parents’ complaint that Imani, a transgender girl, was participating in school athletics with</a:t>
          </a:r>
          <a:r>
            <a:rPr lang="en-US" sz="2000" b="1" u="sng" kern="1200" dirty="0"/>
            <a:t> cisgender girls.</a:t>
          </a:r>
          <a:r>
            <a:rPr lang="en-US" sz="2000" kern="1200" dirty="0"/>
            <a:t>"</a:t>
          </a:r>
        </a:p>
      </dsp:txBody>
      <dsp:txXfrm>
        <a:off x="1528118" y="5656627"/>
        <a:ext cx="5579409" cy="1017634"/>
      </dsp:txXfrm>
    </dsp:sp>
    <dsp:sp modelId="{5C40BE80-B874-4DF3-B93A-658FD87172B6}">
      <dsp:nvSpPr>
        <dsp:cNvPr id="0" name=""/>
        <dsp:cNvSpPr/>
      </dsp:nvSpPr>
      <dsp:spPr>
        <a:xfrm>
          <a:off x="1421505" y="6674262"/>
          <a:ext cx="5686022"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ECD3E-F0EF-4251-9685-5EE0D40A6529}">
      <dsp:nvSpPr>
        <dsp:cNvPr id="0" name=""/>
        <dsp:cNvSpPr/>
      </dsp:nvSpPr>
      <dsp:spPr>
        <a:xfrm>
          <a:off x="0" y="466057"/>
          <a:ext cx="7133408" cy="46800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Inspire Recovery LGBTQIA+ Program  561-621-3984</a:t>
          </a:r>
        </a:p>
      </dsp:txBody>
      <dsp:txXfrm>
        <a:off x="22846" y="488903"/>
        <a:ext cx="7087716" cy="422308"/>
      </dsp:txXfrm>
    </dsp:sp>
    <dsp:sp modelId="{3838301B-F7B5-400D-9EDF-C9E90111D324}">
      <dsp:nvSpPr>
        <dsp:cNvPr id="0" name=""/>
        <dsp:cNvSpPr/>
      </dsp:nvSpPr>
      <dsp:spPr>
        <a:xfrm>
          <a:off x="0" y="991657"/>
          <a:ext cx="7133408" cy="468000"/>
        </a:xfrm>
        <a:prstGeom prst="roundRect">
          <a:avLst/>
        </a:prstGeom>
        <a:blipFill>
          <a:blip xmlns:r="http://schemas.openxmlformats.org/officeDocument/2006/relationships" r:embed="rId1">
            <a:duotone>
              <a:schemeClr val="accent2">
                <a:hueOff val="336316"/>
                <a:satOff val="-357"/>
                <a:lumOff val="274"/>
                <a:alphaOff val="0"/>
                <a:shade val="74000"/>
                <a:satMod val="130000"/>
                <a:lumMod val="90000"/>
              </a:schemeClr>
              <a:schemeClr val="accent2">
                <a:hueOff val="336316"/>
                <a:satOff val="-357"/>
                <a:lumOff val="274"/>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SAFE Project  </a:t>
          </a:r>
          <a:r>
            <a:rPr lang="en-US" sz="2000" kern="1200">
              <a:hlinkClick xmlns:r="http://schemas.openxmlformats.org/officeDocument/2006/relationships" r:id="rId2"/>
            </a:rPr>
            <a:t>www.safeproject.us</a:t>
          </a:r>
          <a:endParaRPr lang="en-US" sz="2000" kern="1200"/>
        </a:p>
      </dsp:txBody>
      <dsp:txXfrm>
        <a:off x="22846" y="1014503"/>
        <a:ext cx="7087716" cy="422308"/>
      </dsp:txXfrm>
    </dsp:sp>
    <dsp:sp modelId="{F0AEB40C-05EA-49C1-BCA4-5D218393460B}">
      <dsp:nvSpPr>
        <dsp:cNvPr id="0" name=""/>
        <dsp:cNvSpPr/>
      </dsp:nvSpPr>
      <dsp:spPr>
        <a:xfrm>
          <a:off x="0" y="1517257"/>
          <a:ext cx="7133408" cy="468000"/>
        </a:xfrm>
        <a:prstGeom prst="roundRect">
          <a:avLst/>
        </a:prstGeom>
        <a:blipFill>
          <a:blip xmlns:r="http://schemas.openxmlformats.org/officeDocument/2006/relationships" r:embed="rId1">
            <a:duotone>
              <a:schemeClr val="accent2">
                <a:hueOff val="672631"/>
                <a:satOff val="-714"/>
                <a:lumOff val="549"/>
                <a:alphaOff val="0"/>
                <a:shade val="74000"/>
                <a:satMod val="130000"/>
                <a:lumMod val="90000"/>
              </a:schemeClr>
              <a:schemeClr val="accent2">
                <a:hueOff val="672631"/>
                <a:satOff val="-714"/>
                <a:lumOff val="54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American Addiction Centers 313-209-9575</a:t>
          </a:r>
        </a:p>
      </dsp:txBody>
      <dsp:txXfrm>
        <a:off x="22846" y="1540103"/>
        <a:ext cx="7087716" cy="422308"/>
      </dsp:txXfrm>
    </dsp:sp>
    <dsp:sp modelId="{7F970E26-DBA8-4B2E-BF37-7CE2062E90DE}">
      <dsp:nvSpPr>
        <dsp:cNvPr id="0" name=""/>
        <dsp:cNvSpPr/>
      </dsp:nvSpPr>
      <dsp:spPr>
        <a:xfrm>
          <a:off x="0" y="2042857"/>
          <a:ext cx="7133408" cy="468000"/>
        </a:xfrm>
        <a:prstGeom prst="roundRect">
          <a:avLst/>
        </a:prstGeom>
        <a:blipFill>
          <a:blip xmlns:r="http://schemas.openxmlformats.org/officeDocument/2006/relationships" r:embed="rId1">
            <a:duotone>
              <a:schemeClr val="accent2">
                <a:hueOff val="1008946"/>
                <a:satOff val="-1072"/>
                <a:lumOff val="823"/>
                <a:alphaOff val="0"/>
                <a:shade val="74000"/>
                <a:satMod val="130000"/>
                <a:lumMod val="90000"/>
              </a:schemeClr>
              <a:schemeClr val="accent2">
                <a:hueOff val="1008946"/>
                <a:satOff val="-1072"/>
                <a:lumOff val="823"/>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Trevor Project 866-488-7386</a:t>
          </a:r>
        </a:p>
      </dsp:txBody>
      <dsp:txXfrm>
        <a:off x="22846" y="2065703"/>
        <a:ext cx="7087716" cy="422308"/>
      </dsp:txXfrm>
    </dsp:sp>
    <dsp:sp modelId="{09A39E20-311D-4112-806B-EB4903EB387A}">
      <dsp:nvSpPr>
        <dsp:cNvPr id="0" name=""/>
        <dsp:cNvSpPr/>
      </dsp:nvSpPr>
      <dsp:spPr>
        <a:xfrm>
          <a:off x="0" y="2568457"/>
          <a:ext cx="7133408" cy="468000"/>
        </a:xfrm>
        <a:prstGeom prst="roundRect">
          <a:avLst/>
        </a:prstGeom>
        <a:blipFill>
          <a:blip xmlns:r="http://schemas.openxmlformats.org/officeDocument/2006/relationships" r:embed="rId1">
            <a:duotone>
              <a:schemeClr val="accent2">
                <a:hueOff val="1345262"/>
                <a:satOff val="-1429"/>
                <a:lumOff val="1098"/>
                <a:alphaOff val="0"/>
                <a:shade val="74000"/>
                <a:satMod val="130000"/>
                <a:lumMod val="90000"/>
              </a:schemeClr>
              <a:schemeClr val="accent2">
                <a:hueOff val="1345262"/>
                <a:satOff val="-1429"/>
                <a:lumOff val="1098"/>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LGBT National Help Center  888-843-4564</a:t>
          </a:r>
        </a:p>
      </dsp:txBody>
      <dsp:txXfrm>
        <a:off x="22846" y="2591303"/>
        <a:ext cx="7087716" cy="422308"/>
      </dsp:txXfrm>
    </dsp:sp>
    <dsp:sp modelId="{7E1DCE57-AB5D-44C2-AB15-C112E08650DE}">
      <dsp:nvSpPr>
        <dsp:cNvPr id="0" name=""/>
        <dsp:cNvSpPr/>
      </dsp:nvSpPr>
      <dsp:spPr>
        <a:xfrm>
          <a:off x="0" y="3094057"/>
          <a:ext cx="7133408" cy="468000"/>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Transgender and Intersex Specialty Care Clinic in MN 507-538-3270</a:t>
          </a:r>
        </a:p>
      </dsp:txBody>
      <dsp:txXfrm>
        <a:off x="22846" y="3116903"/>
        <a:ext cx="7087716" cy="422308"/>
      </dsp:txXfrm>
    </dsp:sp>
    <dsp:sp modelId="{521C4FEB-C387-4899-BEDB-730D65C96D87}">
      <dsp:nvSpPr>
        <dsp:cNvPr id="0" name=""/>
        <dsp:cNvSpPr/>
      </dsp:nvSpPr>
      <dsp:spPr>
        <a:xfrm>
          <a:off x="0" y="3619657"/>
          <a:ext cx="7133408" cy="468000"/>
        </a:xfrm>
        <a:prstGeom prst="roundRect">
          <a:avLst/>
        </a:prstGeom>
        <a:blipFill>
          <a:blip xmlns:r="http://schemas.openxmlformats.org/officeDocument/2006/relationships" r:embed="rId1">
            <a:duotone>
              <a:schemeClr val="accent2">
                <a:hueOff val="2017893"/>
                <a:satOff val="-2143"/>
                <a:lumOff val="1647"/>
                <a:alphaOff val="0"/>
                <a:shade val="74000"/>
                <a:satMod val="130000"/>
                <a:lumMod val="90000"/>
              </a:schemeClr>
              <a:schemeClr val="accent2">
                <a:hueOff val="2017893"/>
                <a:satOff val="-2143"/>
                <a:lumOff val="164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Pride Institute  888-492-2194 (Minneapolis, MN)</a:t>
          </a:r>
        </a:p>
      </dsp:txBody>
      <dsp:txXfrm>
        <a:off x="22846" y="3642503"/>
        <a:ext cx="7087716" cy="422308"/>
      </dsp:txXfrm>
    </dsp:sp>
    <dsp:sp modelId="{2E9685FD-87BC-4E98-A861-98FF45510640}">
      <dsp:nvSpPr>
        <dsp:cNvPr id="0" name=""/>
        <dsp:cNvSpPr/>
      </dsp:nvSpPr>
      <dsp:spPr>
        <a:xfrm>
          <a:off x="0" y="4145257"/>
          <a:ext cx="7133408" cy="468000"/>
        </a:xfrm>
        <a:prstGeom prst="roundRect">
          <a:avLst/>
        </a:prstGeom>
        <a:blipFill>
          <a:blip xmlns:r="http://schemas.openxmlformats.org/officeDocument/2006/relationships" r:embed="rId1">
            <a:duotone>
              <a:schemeClr val="accent2">
                <a:hueOff val="2354208"/>
                <a:satOff val="-2500"/>
                <a:lumOff val="1921"/>
                <a:alphaOff val="0"/>
                <a:shade val="74000"/>
                <a:satMod val="130000"/>
                <a:lumMod val="90000"/>
              </a:schemeClr>
              <a:schemeClr val="accent2">
                <a:hueOff val="2354208"/>
                <a:satOff val="-2500"/>
                <a:lumOff val="1921"/>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Hazeldon Betty Ford Foundation (MN) 866-530-5157</a:t>
          </a:r>
        </a:p>
      </dsp:txBody>
      <dsp:txXfrm>
        <a:off x="22846" y="4168103"/>
        <a:ext cx="7087716" cy="422308"/>
      </dsp:txXfrm>
    </dsp:sp>
    <dsp:sp modelId="{A312DD29-B3B2-433F-87C2-74E79924D81D}">
      <dsp:nvSpPr>
        <dsp:cNvPr id="0" name=""/>
        <dsp:cNvSpPr/>
      </dsp:nvSpPr>
      <dsp:spPr>
        <a:xfrm>
          <a:off x="0" y="4670857"/>
          <a:ext cx="7133408" cy="468000"/>
        </a:xfrm>
        <a:prstGeom prst="roundRect">
          <a:avLst/>
        </a:prstGeom>
        <a:blipFill>
          <a:blip xmlns:r="http://schemas.openxmlformats.org/officeDocument/2006/relationships" r:embed="rId1">
            <a:duotone>
              <a:schemeClr val="accent2">
                <a:hueOff val="2690524"/>
                <a:satOff val="-2858"/>
                <a:lumOff val="2196"/>
                <a:alphaOff val="0"/>
                <a:shade val="74000"/>
                <a:satMod val="130000"/>
                <a:lumMod val="90000"/>
              </a:schemeClr>
              <a:schemeClr val="accent2">
                <a:hueOff val="2690524"/>
                <a:satOff val="-2858"/>
                <a:lumOff val="219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Serenity Lodge (WI) 877-593-7838</a:t>
          </a:r>
        </a:p>
      </dsp:txBody>
      <dsp:txXfrm>
        <a:off x="22846" y="4693703"/>
        <a:ext cx="7087716" cy="422308"/>
      </dsp:txXfrm>
    </dsp:sp>
    <dsp:sp modelId="{48C219DC-EAB4-4E18-9EB8-3DB497028DE2}">
      <dsp:nvSpPr>
        <dsp:cNvPr id="0" name=""/>
        <dsp:cNvSpPr/>
      </dsp:nvSpPr>
      <dsp:spPr>
        <a:xfrm>
          <a:off x="0" y="5196457"/>
          <a:ext cx="7133408" cy="468000"/>
        </a:xfrm>
        <a:prstGeom prst="roundRect">
          <a:avLst/>
        </a:prstGeom>
        <a:blipFill>
          <a:blip xmlns:r="http://schemas.openxmlformats.org/officeDocument/2006/relationships" r:embed="rId1">
            <a:duotone>
              <a:schemeClr val="accent2">
                <a:hueOff val="3026839"/>
                <a:satOff val="-3215"/>
                <a:lumOff val="2470"/>
                <a:alphaOff val="0"/>
                <a:shade val="74000"/>
                <a:satMod val="130000"/>
                <a:lumMod val="90000"/>
              </a:schemeClr>
              <a:schemeClr val="accent2">
                <a:hueOff val="3026839"/>
                <a:satOff val="-3215"/>
                <a:lumOff val="247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Shorewood House (WI, Women Only) 414-977-5890</a:t>
          </a:r>
        </a:p>
      </dsp:txBody>
      <dsp:txXfrm>
        <a:off x="22846" y="5219303"/>
        <a:ext cx="7087716" cy="422308"/>
      </dsp:txXfrm>
    </dsp:sp>
    <dsp:sp modelId="{BD2954CD-6316-491B-A35A-0A1CBDE196B8}">
      <dsp:nvSpPr>
        <dsp:cNvPr id="0" name=""/>
        <dsp:cNvSpPr/>
      </dsp:nvSpPr>
      <dsp:spPr>
        <a:xfrm>
          <a:off x="0" y="5722057"/>
          <a:ext cx="7133408" cy="46800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Our Safe Place (WI, Men Only) 414-933-7689</a:t>
          </a:r>
        </a:p>
      </dsp:txBody>
      <dsp:txXfrm>
        <a:off x="22846" y="5744903"/>
        <a:ext cx="7087716" cy="4223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0B531-554F-4301-A0DC-0A42AACE03B2}" type="datetimeFigureOut">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0E19-2BAF-4512-9117-B2A2F0BF1788}" type="slidenum">
              <a:t>‹#›</a:t>
            </a:fld>
            <a:endParaRPr lang="en-US"/>
          </a:p>
        </p:txBody>
      </p:sp>
    </p:spTree>
    <p:extLst>
      <p:ext uri="{BB962C8B-B14F-4D97-AF65-F5344CB8AC3E}">
        <p14:creationId xmlns:p14="http://schemas.microsoft.com/office/powerpoint/2010/main" val="3550664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would like to welcome everyone to the 2024 WATCP Statewide Conference and our Equity and Inclusion Training: How to Support LGBTQIA+ Clients and Handle Adverse Attitudes. My name is Amanda Parlow, I am the Case Manager of the Monroe County OWI Treatment Court and President Elect of the WATCP Board of Directors. </a:t>
            </a:r>
          </a:p>
        </p:txBody>
      </p:sp>
      <p:sp>
        <p:nvSpPr>
          <p:cNvPr id="4" name="Slide Number Placeholder 3"/>
          <p:cNvSpPr>
            <a:spLocks noGrp="1"/>
          </p:cNvSpPr>
          <p:nvPr>
            <p:ph type="sldNum" sz="quarter" idx="5"/>
          </p:nvPr>
        </p:nvSpPr>
        <p:spPr/>
        <p:txBody>
          <a:bodyPr/>
          <a:lstStyle/>
          <a:p>
            <a:fld id="{FECC0E19-2BAF-4512-9117-B2A2F0BF1788}" type="slidenum">
              <a:rPr lang="en-US"/>
              <a:t>1</a:t>
            </a:fld>
            <a:endParaRPr lang="en-US"/>
          </a:p>
        </p:txBody>
      </p:sp>
    </p:spTree>
    <p:extLst>
      <p:ext uri="{BB962C8B-B14F-4D97-AF65-F5344CB8AC3E}">
        <p14:creationId xmlns:p14="http://schemas.microsoft.com/office/powerpoint/2010/main" val="852138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Gender Identity: Cis-, Trans-, Non-Binary</a:t>
            </a:r>
          </a:p>
          <a:p>
            <a:r>
              <a:rPr lang="en-US">
                <a:cs typeface="Calibri"/>
              </a:rPr>
              <a:t>Sex Assigned At Birth- Male, Female, Intersex based on genitalia and chromosomes. She/Her, He/Him, They/Them</a:t>
            </a:r>
          </a:p>
          <a:p>
            <a:r>
              <a:rPr lang="en-US">
                <a:cs typeface="Calibri"/>
              </a:rPr>
              <a:t>Sexual Orientation- Heterosexual, Lesbian, Gay, Bisexual, Genderqueer, Pansexual, Asexual</a:t>
            </a:r>
          </a:p>
          <a:p>
            <a:r>
              <a:rPr lang="en-US">
                <a:cs typeface="Calibri"/>
              </a:rPr>
              <a:t>Gender Expression- Masculine, Feminine, Gender Non-Conforming</a:t>
            </a:r>
          </a:p>
          <a:p>
            <a:r>
              <a:rPr lang="en-US">
                <a:cs typeface="Calibri"/>
              </a:rPr>
              <a:t>Intersex- This could be genitalia, internal reproductive organs, and/or chromosomes. Not to be confused with Transgender</a:t>
            </a:r>
          </a:p>
          <a:p>
            <a:endParaRPr lang="en-US">
              <a:cs typeface="Calibri"/>
            </a:endParaRPr>
          </a:p>
        </p:txBody>
      </p:sp>
      <p:sp>
        <p:nvSpPr>
          <p:cNvPr id="4" name="Slide Number Placeholder 3"/>
          <p:cNvSpPr>
            <a:spLocks noGrp="1"/>
          </p:cNvSpPr>
          <p:nvPr>
            <p:ph type="sldNum" sz="quarter" idx="5"/>
          </p:nvPr>
        </p:nvSpPr>
        <p:spPr/>
        <p:txBody>
          <a:bodyPr/>
          <a:lstStyle/>
          <a:p>
            <a:fld id="{FECC0E19-2BAF-4512-9117-B2A2F0BF1788}" type="slidenum">
              <a:t>10</a:t>
            </a:fld>
            <a:endParaRPr lang="en-US"/>
          </a:p>
        </p:txBody>
      </p:sp>
    </p:spTree>
    <p:extLst>
      <p:ext uri="{BB962C8B-B14F-4D97-AF65-F5344CB8AC3E}">
        <p14:creationId xmlns:p14="http://schemas.microsoft.com/office/powerpoint/2010/main" val="205715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11</a:t>
            </a:fld>
            <a:endParaRPr lang="en-US"/>
          </a:p>
        </p:txBody>
      </p:sp>
    </p:spTree>
    <p:extLst>
      <p:ext uri="{BB962C8B-B14F-4D97-AF65-F5344CB8AC3E}">
        <p14:creationId xmlns:p14="http://schemas.microsoft.com/office/powerpoint/2010/main" val="72098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12</a:t>
            </a:fld>
            <a:endParaRPr lang="en-US"/>
          </a:p>
        </p:txBody>
      </p:sp>
    </p:spTree>
    <p:extLst>
      <p:ext uri="{BB962C8B-B14F-4D97-AF65-F5344CB8AC3E}">
        <p14:creationId xmlns:p14="http://schemas.microsoft.com/office/powerpoint/2010/main" val="849236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13</a:t>
            </a:fld>
            <a:endParaRPr lang="en-US"/>
          </a:p>
        </p:txBody>
      </p:sp>
    </p:spTree>
    <p:extLst>
      <p:ext uri="{BB962C8B-B14F-4D97-AF65-F5344CB8AC3E}">
        <p14:creationId xmlns:p14="http://schemas.microsoft.com/office/powerpoint/2010/main" val="226947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Many people believe that being transgender is a mental illness, or a need for attention, or wanting to be part of a crowd like smoking was</a:t>
            </a:r>
          </a:p>
          <a:p>
            <a:pPr marL="285750" indent="-285750">
              <a:buFont typeface="Arial"/>
              <a:buChar char="•"/>
            </a:pPr>
            <a:r>
              <a:rPr lang="en-US">
                <a:cs typeface="Calibri"/>
              </a:rPr>
              <a:t>Sight based sex identity at birth could be wrong- error in human DNA Code</a:t>
            </a:r>
          </a:p>
          <a:p>
            <a:pPr marL="285750" indent="-285750">
              <a:buFont typeface="Arial"/>
              <a:buChar char="•"/>
            </a:pPr>
            <a:r>
              <a:rPr lang="en-US" dirty="0">
                <a:cs typeface="Calibri"/>
              </a:rPr>
              <a:t>Fetus gets the wrong dose of testosterone or estrogen</a:t>
            </a:r>
          </a:p>
          <a:p>
            <a:pPr marL="285750" indent="-285750">
              <a:buFont typeface="Arial"/>
              <a:buChar char="•"/>
            </a:pPr>
            <a:r>
              <a:rPr lang="en-US" dirty="0">
                <a:cs typeface="Calibri"/>
              </a:rPr>
              <a:t>Neurological female develop male </a:t>
            </a:r>
            <a:r>
              <a:rPr lang="en-US" dirty="0" err="1">
                <a:cs typeface="Calibri"/>
              </a:rPr>
              <a:t>genetalia</a:t>
            </a:r>
            <a:r>
              <a:rPr lang="en-US" dirty="0">
                <a:cs typeface="Calibri"/>
              </a:rPr>
              <a:t>, neurological male does not develop male </a:t>
            </a:r>
            <a:r>
              <a:rPr lang="en-US" dirty="0" err="1">
                <a:cs typeface="Calibri"/>
              </a:rPr>
              <a:t>genetalia</a:t>
            </a:r>
            <a:r>
              <a:rPr lang="en-US" dirty="0">
                <a:cs typeface="Calibri"/>
              </a:rPr>
              <a:t> (remains physically female)</a:t>
            </a:r>
          </a:p>
          <a:p>
            <a:pPr marL="285750" indent="-285750">
              <a:buFont typeface="Arial"/>
              <a:buChar char="•"/>
            </a:pPr>
            <a:r>
              <a:rPr lang="en-US" dirty="0">
                <a:cs typeface="Calibri"/>
              </a:rPr>
              <a:t>Chimera- person who has two completely different sets of DNA</a:t>
            </a:r>
          </a:p>
          <a:p>
            <a:pPr marL="285750" indent="-285750">
              <a:buFont typeface="Arial"/>
              <a:buChar char="•"/>
            </a:pPr>
            <a:r>
              <a:rPr lang="en-US">
                <a:cs typeface="Calibri"/>
              </a:rPr>
              <a:t>Intersex- Person who has neither, both, or incomplete </a:t>
            </a:r>
            <a:r>
              <a:rPr lang="en-US" err="1">
                <a:cs typeface="Calibri"/>
              </a:rPr>
              <a:t>genetalia</a:t>
            </a:r>
            <a:endParaRPr lang="en-US" dirty="0" err="1">
              <a:cs typeface="Calibri"/>
            </a:endParaRPr>
          </a:p>
          <a:p>
            <a:pPr marL="285750" indent="-285750">
              <a:buFont typeface="Arial"/>
              <a:buChar char="•"/>
            </a:pPr>
            <a:r>
              <a:rPr lang="en-US" dirty="0" err="1">
                <a:cs typeface="Calibri"/>
              </a:rPr>
              <a:t>Guevedoces</a:t>
            </a:r>
            <a:r>
              <a:rPr lang="en-US" dirty="0">
                <a:cs typeface="Calibri"/>
              </a:rPr>
              <a:t>- Person born with female </a:t>
            </a:r>
            <a:r>
              <a:rPr lang="en-US" dirty="0" err="1">
                <a:cs typeface="Calibri"/>
              </a:rPr>
              <a:t>genetalia</a:t>
            </a:r>
            <a:r>
              <a:rPr lang="en-US" dirty="0">
                <a:cs typeface="Calibri"/>
              </a:rPr>
              <a:t> but develops male </a:t>
            </a:r>
            <a:r>
              <a:rPr lang="en-US" dirty="0" err="1">
                <a:cs typeface="Calibri"/>
              </a:rPr>
              <a:t>genetalia</a:t>
            </a:r>
            <a:r>
              <a:rPr lang="en-US" dirty="0">
                <a:cs typeface="Calibri"/>
              </a:rPr>
              <a:t> during puberty</a:t>
            </a:r>
          </a:p>
        </p:txBody>
      </p:sp>
      <p:sp>
        <p:nvSpPr>
          <p:cNvPr id="4" name="Slide Number Placeholder 3"/>
          <p:cNvSpPr>
            <a:spLocks noGrp="1"/>
          </p:cNvSpPr>
          <p:nvPr>
            <p:ph type="sldNum" sz="quarter" idx="5"/>
          </p:nvPr>
        </p:nvSpPr>
        <p:spPr/>
        <p:txBody>
          <a:bodyPr/>
          <a:lstStyle/>
          <a:p>
            <a:fld id="{FECC0E19-2BAF-4512-9117-B2A2F0BF1788}" type="slidenum">
              <a:rPr lang="en-US"/>
              <a:t>14</a:t>
            </a:fld>
            <a:endParaRPr lang="en-US"/>
          </a:p>
        </p:txBody>
      </p:sp>
    </p:spTree>
    <p:extLst>
      <p:ext uri="{BB962C8B-B14F-4D97-AF65-F5344CB8AC3E}">
        <p14:creationId xmlns:p14="http://schemas.microsoft.com/office/powerpoint/2010/main" val="46254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15</a:t>
            </a:fld>
            <a:endParaRPr lang="en-US"/>
          </a:p>
        </p:txBody>
      </p:sp>
    </p:spTree>
    <p:extLst>
      <p:ext uri="{BB962C8B-B14F-4D97-AF65-F5344CB8AC3E}">
        <p14:creationId xmlns:p14="http://schemas.microsoft.com/office/powerpoint/2010/main" val="41946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16</a:t>
            </a:fld>
            <a:endParaRPr lang="en-US"/>
          </a:p>
        </p:txBody>
      </p:sp>
    </p:spTree>
    <p:extLst>
      <p:ext uri="{BB962C8B-B14F-4D97-AF65-F5344CB8AC3E}">
        <p14:creationId xmlns:p14="http://schemas.microsoft.com/office/powerpoint/2010/main" val="1940384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Society had all of these wrong- scientifically dispelled myths. Could we have transgenderism wrong too?</a:t>
            </a:r>
          </a:p>
        </p:txBody>
      </p:sp>
      <p:sp>
        <p:nvSpPr>
          <p:cNvPr id="4" name="Slide Number Placeholder 3"/>
          <p:cNvSpPr>
            <a:spLocks noGrp="1"/>
          </p:cNvSpPr>
          <p:nvPr>
            <p:ph type="sldNum" sz="quarter" idx="5"/>
          </p:nvPr>
        </p:nvSpPr>
        <p:spPr/>
        <p:txBody>
          <a:bodyPr/>
          <a:lstStyle/>
          <a:p>
            <a:fld id="{FECC0E19-2BAF-4512-9117-B2A2F0BF1788}" type="slidenum">
              <a:rPr lang="en-US"/>
              <a:t>17</a:t>
            </a:fld>
            <a:endParaRPr lang="en-US"/>
          </a:p>
        </p:txBody>
      </p:sp>
    </p:spTree>
    <p:extLst>
      <p:ext uri="{BB962C8B-B14F-4D97-AF65-F5344CB8AC3E}">
        <p14:creationId xmlns:p14="http://schemas.microsoft.com/office/powerpoint/2010/main" val="1277197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panose="020F0502020204030204"/>
              </a:rPr>
              <a:t>Either female or male</a:t>
            </a:r>
          </a:p>
          <a:p>
            <a:pPr marL="171450" indent="-171450">
              <a:buFont typeface="Arial"/>
              <a:buChar char="•"/>
            </a:pPr>
            <a:r>
              <a:rPr lang="en-US" dirty="0">
                <a:cs typeface="Calibri" panose="020F0502020204030204"/>
              </a:rPr>
              <a:t>Based solely on observed external </a:t>
            </a:r>
            <a:r>
              <a:rPr lang="en-US" dirty="0" err="1">
                <a:cs typeface="Calibri" panose="020F0502020204030204"/>
              </a:rPr>
              <a:t>genetalia</a:t>
            </a:r>
          </a:p>
        </p:txBody>
      </p:sp>
      <p:sp>
        <p:nvSpPr>
          <p:cNvPr id="4" name="Slide Number Placeholder 3"/>
          <p:cNvSpPr>
            <a:spLocks noGrp="1"/>
          </p:cNvSpPr>
          <p:nvPr>
            <p:ph type="sldNum" sz="quarter" idx="5"/>
          </p:nvPr>
        </p:nvSpPr>
        <p:spPr/>
        <p:txBody>
          <a:bodyPr/>
          <a:lstStyle/>
          <a:p>
            <a:fld id="{FECC0E19-2BAF-4512-9117-B2A2F0BF1788}" type="slidenum">
              <a:rPr lang="en-US"/>
              <a:t>18</a:t>
            </a:fld>
            <a:endParaRPr lang="en-US"/>
          </a:p>
        </p:txBody>
      </p:sp>
    </p:spTree>
    <p:extLst>
      <p:ext uri="{BB962C8B-B14F-4D97-AF65-F5344CB8AC3E}">
        <p14:creationId xmlns:p14="http://schemas.microsoft.com/office/powerpoint/2010/main" val="219961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19</a:t>
            </a:fld>
            <a:endParaRPr lang="en-US"/>
          </a:p>
        </p:txBody>
      </p:sp>
    </p:spTree>
    <p:extLst>
      <p:ext uri="{BB962C8B-B14F-4D97-AF65-F5344CB8AC3E}">
        <p14:creationId xmlns:p14="http://schemas.microsoft.com/office/powerpoint/2010/main" val="56589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Professor James Parlow is a Professor Emeritus from Winona State University in Sociology-Criminal Justice. He is a retired police officer from the </a:t>
            </a:r>
            <a:r>
              <a:rPr lang="en-US" dirty="0" err="1">
                <a:cs typeface="Calibri"/>
              </a:rPr>
              <a:t>LaCrosse</a:t>
            </a:r>
            <a:r>
              <a:rPr lang="en-US" dirty="0">
                <a:cs typeface="Calibri"/>
              </a:rPr>
              <a:t> Police Department. He holds a Bachelor's Degree in Law Enforcement and Corrections, and a Master's Degree in Criminal Justice. Additionally, he has provided training for Transgender Sensitivity in Law Enforcements to agencies nationwide. </a:t>
            </a:r>
          </a:p>
          <a:p>
            <a:endParaRPr lang="en-US" dirty="0"/>
          </a:p>
          <a:p>
            <a:r>
              <a:rPr lang="en-US" dirty="0"/>
              <a:t> Retired Sergeant First Class Jessica Polacek, Veteran of the US Army Reserves, US Regular Army, and Wisconsin National Guard, advocate for veterans and members of the LGBTQ community, as well as the former Director of Operations for The Center: 7 Rivers LGBTQ Connection in </a:t>
            </a:r>
            <a:r>
              <a:rPr lang="en-US" dirty="0" err="1"/>
              <a:t>LaCrosse</a:t>
            </a:r>
            <a:r>
              <a:rPr lang="en-US" dirty="0"/>
              <a:t>, committee member of Wisconsin Trans Health Coalition, and board member for Fair Wisconsin</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2</a:t>
            </a:fld>
            <a:endParaRPr lang="en-US"/>
          </a:p>
        </p:txBody>
      </p:sp>
    </p:spTree>
    <p:extLst>
      <p:ext uri="{BB962C8B-B14F-4D97-AF65-F5344CB8AC3E}">
        <p14:creationId xmlns:p14="http://schemas.microsoft.com/office/powerpoint/2010/main" val="3112618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20</a:t>
            </a:fld>
            <a:endParaRPr lang="en-US"/>
          </a:p>
        </p:txBody>
      </p:sp>
    </p:spTree>
    <p:extLst>
      <p:ext uri="{BB962C8B-B14F-4D97-AF65-F5344CB8AC3E}">
        <p14:creationId xmlns:p14="http://schemas.microsoft.com/office/powerpoint/2010/main" val="2118408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21</a:t>
            </a:fld>
            <a:endParaRPr lang="en-US"/>
          </a:p>
        </p:txBody>
      </p:sp>
    </p:spTree>
    <p:extLst>
      <p:ext uri="{BB962C8B-B14F-4D97-AF65-F5344CB8AC3E}">
        <p14:creationId xmlns:p14="http://schemas.microsoft.com/office/powerpoint/2010/main" val="4219820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22</a:t>
            </a:fld>
            <a:endParaRPr lang="en-US"/>
          </a:p>
        </p:txBody>
      </p:sp>
    </p:spTree>
    <p:extLst>
      <p:ext uri="{BB962C8B-B14F-4D97-AF65-F5344CB8AC3E}">
        <p14:creationId xmlns:p14="http://schemas.microsoft.com/office/powerpoint/2010/main" val="2031077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23</a:t>
            </a:fld>
            <a:endParaRPr lang="en-US"/>
          </a:p>
        </p:txBody>
      </p:sp>
    </p:spTree>
    <p:extLst>
      <p:ext uri="{BB962C8B-B14F-4D97-AF65-F5344CB8AC3E}">
        <p14:creationId xmlns:p14="http://schemas.microsoft.com/office/powerpoint/2010/main" val="2279717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24</a:t>
            </a:fld>
            <a:endParaRPr lang="en-US"/>
          </a:p>
        </p:txBody>
      </p:sp>
    </p:spTree>
    <p:extLst>
      <p:ext uri="{BB962C8B-B14F-4D97-AF65-F5344CB8AC3E}">
        <p14:creationId xmlns:p14="http://schemas.microsoft.com/office/powerpoint/2010/main" val="1637326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25</a:t>
            </a:fld>
            <a:endParaRPr lang="en-US"/>
          </a:p>
        </p:txBody>
      </p:sp>
    </p:spTree>
    <p:extLst>
      <p:ext uri="{BB962C8B-B14F-4D97-AF65-F5344CB8AC3E}">
        <p14:creationId xmlns:p14="http://schemas.microsoft.com/office/powerpoint/2010/main" val="3495430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26</a:t>
            </a:fld>
            <a:endParaRPr lang="en-US"/>
          </a:p>
        </p:txBody>
      </p:sp>
    </p:spTree>
    <p:extLst>
      <p:ext uri="{BB962C8B-B14F-4D97-AF65-F5344CB8AC3E}">
        <p14:creationId xmlns:p14="http://schemas.microsoft.com/office/powerpoint/2010/main" val="319324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27</a:t>
            </a:fld>
            <a:endParaRPr lang="en-US"/>
          </a:p>
        </p:txBody>
      </p:sp>
    </p:spTree>
    <p:extLst>
      <p:ext uri="{BB962C8B-B14F-4D97-AF65-F5344CB8AC3E}">
        <p14:creationId xmlns:p14="http://schemas.microsoft.com/office/powerpoint/2010/main" val="1030913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28</a:t>
            </a:fld>
            <a:endParaRPr lang="en-US"/>
          </a:p>
        </p:txBody>
      </p:sp>
    </p:spTree>
    <p:extLst>
      <p:ext uri="{BB962C8B-B14F-4D97-AF65-F5344CB8AC3E}">
        <p14:creationId xmlns:p14="http://schemas.microsoft.com/office/powerpoint/2010/main" val="4071349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29</a:t>
            </a:fld>
            <a:endParaRPr lang="en-US"/>
          </a:p>
        </p:txBody>
      </p:sp>
    </p:spTree>
    <p:extLst>
      <p:ext uri="{BB962C8B-B14F-4D97-AF65-F5344CB8AC3E}">
        <p14:creationId xmlns:p14="http://schemas.microsoft.com/office/powerpoint/2010/main" val="62615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Standard 2 of the Wisconsin Treatment Court Standards details how Treatment Courts should address Equity and Inclusion within their programs. Specifically, it states "</a:t>
            </a:r>
            <a:r>
              <a:rPr lang="en-US" b="1" u="sng" dirty="0">
                <a:cs typeface="Calibri"/>
              </a:rPr>
              <a:t>ALL persons</a:t>
            </a:r>
            <a:r>
              <a:rPr lang="en-US" b="1" dirty="0">
                <a:cs typeface="Calibri"/>
              </a:rPr>
              <a:t>, </a:t>
            </a:r>
            <a:r>
              <a:rPr lang="en-US" dirty="0">
                <a:cs typeface="Calibri"/>
              </a:rPr>
              <a:t>including those who have experienced sustained discrimination or reduced social opportunities because of their race, ethnicity, gender, sexual orientation, sexual identity, physical or mental disability, religion, or socioeconomic status shall have the same opportunity to participate in treatment courts (NADCP, Vol 1, 2013)". For the last several years, we've received an abundance of valuable training on equity and inclusion regarding race and ethnicity. Now, we are bringing you training regarding the LGBTQIA+ community (sexual orientation and sexual identity). Our objectives for today's training are:</a:t>
            </a:r>
          </a:p>
        </p:txBody>
      </p:sp>
      <p:sp>
        <p:nvSpPr>
          <p:cNvPr id="4" name="Slide Number Placeholder 3"/>
          <p:cNvSpPr>
            <a:spLocks noGrp="1"/>
          </p:cNvSpPr>
          <p:nvPr>
            <p:ph type="sldNum" sz="quarter" idx="5"/>
          </p:nvPr>
        </p:nvSpPr>
        <p:spPr/>
        <p:txBody>
          <a:bodyPr/>
          <a:lstStyle/>
          <a:p>
            <a:fld id="{FECC0E19-2BAF-4512-9117-B2A2F0BF1788}" type="slidenum">
              <a:rPr lang="en-US"/>
              <a:t>3</a:t>
            </a:fld>
            <a:endParaRPr lang="en-US"/>
          </a:p>
        </p:txBody>
      </p:sp>
    </p:spTree>
    <p:extLst>
      <p:ext uri="{BB962C8B-B14F-4D97-AF65-F5344CB8AC3E}">
        <p14:creationId xmlns:p14="http://schemas.microsoft.com/office/powerpoint/2010/main" val="2339276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30</a:t>
            </a:fld>
            <a:endParaRPr lang="en-US"/>
          </a:p>
        </p:txBody>
      </p:sp>
    </p:spTree>
    <p:extLst>
      <p:ext uri="{BB962C8B-B14F-4D97-AF65-F5344CB8AC3E}">
        <p14:creationId xmlns:p14="http://schemas.microsoft.com/office/powerpoint/2010/main" val="136182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Such as rainbow colored flags posted, bumper stickers, mission statements that commit to honoring diversity or commitment to treating LGBTQIA+ clients</a:t>
            </a:r>
          </a:p>
          <a:p>
            <a:pPr marL="285750" indent="-285750">
              <a:buFont typeface="Arial"/>
              <a:buChar char="•"/>
            </a:pPr>
            <a:r>
              <a:rPr lang="en-US" dirty="0">
                <a:cs typeface="Calibri"/>
              </a:rPr>
              <a:t>It may take time for them to gain trust and fully open up</a:t>
            </a:r>
          </a:p>
          <a:p>
            <a:pPr marL="285750" indent="-285750">
              <a:buFont typeface="Arial"/>
              <a:buChar char="•"/>
            </a:pPr>
            <a:r>
              <a:rPr lang="en-US" dirty="0">
                <a:ea typeface="Calibri"/>
                <a:cs typeface="Calibri"/>
              </a:rPr>
              <a:t>May be wary of authority figures due to abuse by most systems of law, health, housing, employment, </a:t>
            </a:r>
            <a:r>
              <a:rPr lang="en-US" dirty="0" err="1">
                <a:ea typeface="Calibri"/>
                <a:cs typeface="Calibri"/>
              </a:rPr>
              <a:t>etc</a:t>
            </a:r>
            <a:endParaRPr lang="en-US" dirty="0" err="1">
              <a:cs typeface="Calibri"/>
            </a:endParaRPr>
          </a:p>
          <a:p>
            <a:pPr marL="285750" indent="-285750">
              <a:buFont typeface="Arial"/>
              <a:buChar char="•"/>
            </a:pPr>
            <a:r>
              <a:rPr lang="en-US" dirty="0"/>
              <a:t>as a person with a substance use disorder and as LGBTQIA+</a:t>
            </a:r>
            <a:endParaRPr lang="en-US" dirty="0">
              <a:cs typeface="Calibri"/>
            </a:endParaRPr>
          </a:p>
          <a:p>
            <a:pPr marL="285750" indent="-285750">
              <a:buFont typeface="Arial"/>
              <a:buChar char="•"/>
            </a:pPr>
            <a:r>
              <a:rPr lang="en-US" dirty="0">
                <a:cs typeface="Calibri"/>
              </a:rPr>
              <a:t>Establish policies that keep sexual orientation information confidential to anyone outside of the program unless the client consents</a:t>
            </a:r>
          </a:p>
          <a:p>
            <a:pPr marL="285750" indent="-285750">
              <a:buFont typeface="Arial"/>
              <a:buChar char="•"/>
            </a:pPr>
            <a:r>
              <a:rPr lang="en-US" dirty="0">
                <a:cs typeface="Calibri"/>
              </a:rPr>
              <a:t>Such as divorce, child custody, lack of legal protections or assistance programs, discrimination</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31</a:t>
            </a:fld>
            <a:endParaRPr lang="en-US"/>
          </a:p>
        </p:txBody>
      </p:sp>
    </p:spTree>
    <p:extLst>
      <p:ext uri="{BB962C8B-B14F-4D97-AF65-F5344CB8AC3E}">
        <p14:creationId xmlns:p14="http://schemas.microsoft.com/office/powerpoint/2010/main" val="60797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National Alliance on Mental Illness:</a:t>
            </a:r>
          </a:p>
          <a:p>
            <a:r>
              <a:rPr lang="en-US" dirty="0"/>
              <a:t>LGB adults are more than twice as likely as heterosexual adults to experience a mental health condition</a:t>
            </a:r>
          </a:p>
          <a:p>
            <a:r>
              <a:rPr lang="en-US" dirty="0"/>
              <a:t>Transgender adults are nearly four times as likely than cisgender adults to experience a mental health condition</a:t>
            </a:r>
          </a:p>
          <a:p>
            <a:r>
              <a:rPr lang="en-US" dirty="0"/>
              <a:t>LGB and T adults are twice as likely or more to suicidality</a:t>
            </a:r>
          </a:p>
          <a:p>
            <a:r>
              <a:rPr lang="en-US" dirty="0"/>
              <a:t>40% of Trans adults have attempted suicide in their lifetime- compared to 5% of general population.</a:t>
            </a:r>
          </a:p>
          <a:p>
            <a:r>
              <a:rPr lang="en-US" dirty="0"/>
              <a:t>National Center for Transgender Equality: </a:t>
            </a:r>
          </a:p>
          <a:p>
            <a:r>
              <a:rPr lang="en-US" dirty="0"/>
              <a:t>More than 1 in 4 Trans people face bias driven assault (higher for trans women and trans people of color)</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32</a:t>
            </a:fld>
            <a:endParaRPr lang="en-US"/>
          </a:p>
        </p:txBody>
      </p:sp>
    </p:spTree>
    <p:extLst>
      <p:ext uri="{BB962C8B-B14F-4D97-AF65-F5344CB8AC3E}">
        <p14:creationId xmlns:p14="http://schemas.microsoft.com/office/powerpoint/2010/main" val="2249886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National Alliance on Mental Illness:</a:t>
            </a:r>
          </a:p>
          <a:p>
            <a:r>
              <a:rPr lang="en-US" dirty="0">
                <a:cs typeface="Calibri"/>
              </a:rPr>
              <a:t>LGB adults are more than twice as likely as heterosexual adults to experience a mental health condition</a:t>
            </a:r>
          </a:p>
          <a:p>
            <a:r>
              <a:rPr lang="en-US" dirty="0">
                <a:cs typeface="Calibri"/>
              </a:rPr>
              <a:t>Transgender adults are nearly four times as likely than cisgender adults to experience a mental health condition</a:t>
            </a:r>
          </a:p>
          <a:p>
            <a:r>
              <a:rPr lang="en-US" dirty="0">
                <a:cs typeface="Calibri"/>
              </a:rPr>
              <a:t>LGB and T adults are twice as likely or more to suicidality</a:t>
            </a:r>
          </a:p>
          <a:p>
            <a:r>
              <a:rPr lang="en-US" dirty="0">
                <a:cs typeface="Calibri"/>
              </a:rPr>
              <a:t>40% of Trans adults have attempted suicide in their lifetime- compared to 5% of general population.</a:t>
            </a:r>
          </a:p>
          <a:p>
            <a:r>
              <a:rPr lang="en-US" dirty="0">
                <a:cs typeface="Calibri"/>
              </a:rPr>
              <a:t>More than 1 in 4 Trans people face bias driven assault (higher for trans women and trans people of color)</a:t>
            </a:r>
          </a:p>
          <a:p>
            <a:endParaRPr lang="en-US" dirty="0">
              <a:cs typeface="Calibri"/>
            </a:endParaRPr>
          </a:p>
        </p:txBody>
      </p:sp>
      <p:sp>
        <p:nvSpPr>
          <p:cNvPr id="4" name="Slide Number Placeholder 3"/>
          <p:cNvSpPr>
            <a:spLocks noGrp="1"/>
          </p:cNvSpPr>
          <p:nvPr>
            <p:ph type="sldNum" sz="quarter" idx="10"/>
          </p:nvPr>
        </p:nvSpPr>
        <p:spPr/>
        <p:txBody>
          <a:bodyPr/>
          <a:lstStyle/>
          <a:p>
            <a:fld id="{FECC0E19-2BAF-4512-9117-B2A2F0BF1788}" type="slidenum">
              <a:rPr lang="en-US" smtClean="0"/>
              <a:t>33</a:t>
            </a:fld>
            <a:endParaRPr lang="en-US"/>
          </a:p>
        </p:txBody>
      </p:sp>
    </p:spTree>
    <p:extLst>
      <p:ext uri="{BB962C8B-B14F-4D97-AF65-F5344CB8AC3E}">
        <p14:creationId xmlns:p14="http://schemas.microsoft.com/office/powerpoint/2010/main" val="2298540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cannot be overstated- self- medicating is often a way to escape the pain of abuse, neglect, abandonment, and discrimination. LGBTQ+ also have a higher prevalence of smoking</a:t>
            </a:r>
            <a:endParaRPr lang="en-US" dirty="0"/>
          </a:p>
        </p:txBody>
      </p:sp>
      <p:sp>
        <p:nvSpPr>
          <p:cNvPr id="4" name="Slide Number Placeholder 3"/>
          <p:cNvSpPr>
            <a:spLocks noGrp="1"/>
          </p:cNvSpPr>
          <p:nvPr>
            <p:ph type="sldNum" sz="quarter" idx="5"/>
          </p:nvPr>
        </p:nvSpPr>
        <p:spPr/>
        <p:txBody>
          <a:bodyPr/>
          <a:lstStyle/>
          <a:p>
            <a:fld id="{FECC0E19-2BAF-4512-9117-B2A2F0BF1788}" type="slidenum">
              <a:rPr lang="en-US"/>
              <a:t>34</a:t>
            </a:fld>
            <a:endParaRPr lang="en-US"/>
          </a:p>
        </p:txBody>
      </p:sp>
    </p:spTree>
    <p:extLst>
      <p:ext uri="{BB962C8B-B14F-4D97-AF65-F5344CB8AC3E}">
        <p14:creationId xmlns:p14="http://schemas.microsoft.com/office/powerpoint/2010/main" val="1709317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Stress- Dealing with social </a:t>
            </a:r>
            <a:r>
              <a:rPr lang="en-US" err="1">
                <a:cs typeface="Calibri"/>
              </a:rPr>
              <a:t>predjudice</a:t>
            </a:r>
            <a:r>
              <a:rPr lang="en-US">
                <a:cs typeface="Calibri"/>
              </a:rPr>
              <a:t>, rejection, discriminatory practices in housing/employment/services. Chronic stress leads to depression, anxiety, fear, anger.</a:t>
            </a:r>
          </a:p>
          <a:p>
            <a:r>
              <a:rPr lang="en-US">
                <a:cs typeface="Calibri"/>
              </a:rPr>
              <a:t>Coping Mechanism- relying on substances to help deal with the stress</a:t>
            </a:r>
          </a:p>
          <a:p>
            <a:r>
              <a:rPr lang="en-US">
                <a:cs typeface="Calibri"/>
              </a:rPr>
              <a:t>Stimulants- used to increase energy, sex drive, sexual performance</a:t>
            </a:r>
          </a:p>
          <a:p>
            <a:r>
              <a:rPr lang="en-US">
                <a:cs typeface="Calibri"/>
              </a:rPr>
              <a:t>Self Confidence Booster- Dopamine release produced by opioids increases self confidence, </a:t>
            </a:r>
          </a:p>
          <a:p>
            <a:r>
              <a:rPr lang="en-US">
                <a:cs typeface="Calibri"/>
              </a:rPr>
              <a:t>Lack of Support: Feeling of living a double life due to having to hide their identity, </a:t>
            </a:r>
          </a:p>
          <a:p>
            <a:r>
              <a:rPr lang="en-US">
                <a:cs typeface="Calibri"/>
              </a:rPr>
              <a:t>Internalized Homophobia: self loathing, inability to feel comfortable in their own skin- use quiets negative thoughts. </a:t>
            </a:r>
          </a:p>
        </p:txBody>
      </p:sp>
      <p:sp>
        <p:nvSpPr>
          <p:cNvPr id="4" name="Slide Number Placeholder 3"/>
          <p:cNvSpPr>
            <a:spLocks noGrp="1"/>
          </p:cNvSpPr>
          <p:nvPr>
            <p:ph type="sldNum" sz="quarter" idx="5"/>
          </p:nvPr>
        </p:nvSpPr>
        <p:spPr/>
        <p:txBody>
          <a:bodyPr/>
          <a:lstStyle/>
          <a:p>
            <a:fld id="{FECC0E19-2BAF-4512-9117-B2A2F0BF1788}" type="slidenum">
              <a:rPr lang="en-US"/>
              <a:t>35</a:t>
            </a:fld>
            <a:endParaRPr lang="en-US"/>
          </a:p>
        </p:txBody>
      </p:sp>
    </p:spTree>
    <p:extLst>
      <p:ext uri="{BB962C8B-B14F-4D97-AF65-F5344CB8AC3E}">
        <p14:creationId xmlns:p14="http://schemas.microsoft.com/office/powerpoint/2010/main" val="595525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t>
            </a:r>
            <a:r>
              <a:rPr lang="en-US" b="1" err="1"/>
              <a:t>Microassaults</a:t>
            </a:r>
            <a:r>
              <a:rPr lang="en-US" b="1"/>
              <a:t>-</a:t>
            </a:r>
            <a:r>
              <a:rPr lang="en-US"/>
              <a:t> Behaviors that are intentional and deliberately hurtful.  </a:t>
            </a:r>
          </a:p>
          <a:p>
            <a:r>
              <a:rPr lang="en-US" dirty="0"/>
              <a:t>•Deliberately using the wrong name or pronouns</a:t>
            </a:r>
            <a:endParaRPr lang="en-US" dirty="0">
              <a:cs typeface="Calibri"/>
            </a:endParaRPr>
          </a:p>
          <a:p>
            <a:r>
              <a:rPr lang="en-US" dirty="0"/>
              <a:t>•Name-Calling, avoidant behavior, hateful speech</a:t>
            </a:r>
            <a:endParaRPr lang="en-US" dirty="0">
              <a:cs typeface="Calibri"/>
            </a:endParaRPr>
          </a:p>
          <a:p>
            <a:r>
              <a:rPr lang="en-US" dirty="0"/>
              <a:t>•Making derogatory statements or threatening gestures</a:t>
            </a:r>
            <a:endParaRPr lang="en-US" dirty="0">
              <a:cs typeface="Calibri"/>
            </a:endParaRPr>
          </a:p>
          <a:p>
            <a:r>
              <a:rPr lang="en-US" b="1" dirty="0"/>
              <a:t>•Microinsults-</a:t>
            </a:r>
            <a:r>
              <a:rPr lang="en-US" dirty="0"/>
              <a:t> Rude statements that are usually unintentional or unconscious that indicate ignorance or bias</a:t>
            </a:r>
            <a:endParaRPr lang="en-US" dirty="0">
              <a:cs typeface="Calibri"/>
            </a:endParaRPr>
          </a:p>
          <a:p>
            <a:r>
              <a:rPr lang="en-US" dirty="0"/>
              <a:t>•Asking inappropriate questions (How did you become gay? Are you going to have a crush on me now? Which one of you is the guy in the relationship?)</a:t>
            </a:r>
            <a:endParaRPr lang="en-US" dirty="0">
              <a:cs typeface="Calibri" panose="020F0502020204030204"/>
            </a:endParaRPr>
          </a:p>
          <a:p>
            <a:r>
              <a:rPr lang="en-US" dirty="0"/>
              <a:t>•Redirecting someone to another bathroom</a:t>
            </a:r>
            <a:endParaRPr lang="en-US" dirty="0">
              <a:cs typeface="Calibri" panose="020F0502020204030204"/>
            </a:endParaRPr>
          </a:p>
          <a:p>
            <a:r>
              <a:rPr lang="en-US" dirty="0"/>
              <a:t>•Facial expressions that reveal confusion or disgust</a:t>
            </a:r>
            <a:endParaRPr lang="en-US" dirty="0">
              <a:cs typeface="Calibri" panose="020F0502020204030204"/>
            </a:endParaRPr>
          </a:p>
          <a:p>
            <a:r>
              <a:rPr lang="en-US" b="1" dirty="0"/>
              <a:t>•Microinvalidations- </a:t>
            </a:r>
            <a:r>
              <a:rPr lang="en-US" dirty="0"/>
              <a:t>  Statements or actions that are usually unintentional or unconscious that ignore, minimize, or nullify a person’s identity. </a:t>
            </a:r>
            <a:endParaRPr lang="en-US" dirty="0">
              <a:cs typeface="Calibri"/>
            </a:endParaRPr>
          </a:p>
          <a:p>
            <a:r>
              <a:rPr lang="en-US" dirty="0"/>
              <a:t>•Having only two options for sex/gender on forms</a:t>
            </a:r>
            <a:endParaRPr lang="en-US" dirty="0">
              <a:cs typeface="Calibri" panose="020F0502020204030204"/>
            </a:endParaRPr>
          </a:p>
          <a:p>
            <a:r>
              <a:rPr lang="en-US" dirty="0"/>
              <a:t>•Telling gender non-conforming people they should not be upset if people are confused by their gender</a:t>
            </a:r>
            <a:endParaRPr lang="en-US" dirty="0">
              <a:cs typeface="Calibri" panose="020F0502020204030204"/>
            </a:endParaRPr>
          </a:p>
          <a:p>
            <a:r>
              <a:rPr lang="en-US" dirty="0"/>
              <a:t>•Saying “I am sure they didn’t mean it that way” in response to a report of anti-transgender prejudice</a:t>
            </a:r>
            <a:endParaRPr lang="en-US" dirty="0">
              <a:cs typeface="Calibri" panose="020F0502020204030204"/>
            </a:endParaRPr>
          </a:p>
          <a:p>
            <a:r>
              <a:rPr lang="en-US" dirty="0"/>
              <a:t>•“You are not a real (man or woman)”. “Why would you choose to be this way?”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36</a:t>
            </a:fld>
            <a:endParaRPr lang="en-US"/>
          </a:p>
        </p:txBody>
      </p:sp>
    </p:spTree>
    <p:extLst>
      <p:ext uri="{BB962C8B-B14F-4D97-AF65-F5344CB8AC3E}">
        <p14:creationId xmlns:p14="http://schemas.microsoft.com/office/powerpoint/2010/main" val="3811979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t>
            </a:r>
            <a:r>
              <a:rPr lang="en-US" b="1" err="1"/>
              <a:t>Microassaults</a:t>
            </a:r>
            <a:r>
              <a:rPr lang="en-US" b="1"/>
              <a:t>-</a:t>
            </a:r>
            <a:r>
              <a:rPr lang="en-US"/>
              <a:t> Behaviors that are intentional and deliberately hurtful.  </a:t>
            </a:r>
          </a:p>
          <a:p>
            <a:r>
              <a:rPr lang="en-US" dirty="0"/>
              <a:t>•Deliberately using the wrong name or pronouns</a:t>
            </a:r>
            <a:endParaRPr lang="en-US" dirty="0">
              <a:cs typeface="Calibri"/>
            </a:endParaRPr>
          </a:p>
          <a:p>
            <a:r>
              <a:rPr lang="en-US" dirty="0"/>
              <a:t>•Name-Calling, avoidant behavior, hateful speech</a:t>
            </a:r>
            <a:endParaRPr lang="en-US" dirty="0">
              <a:cs typeface="Calibri"/>
            </a:endParaRPr>
          </a:p>
          <a:p>
            <a:r>
              <a:rPr lang="en-US" dirty="0"/>
              <a:t>•Making derogatory statements or threatening gestures</a:t>
            </a:r>
            <a:endParaRPr lang="en-US" dirty="0">
              <a:cs typeface="Calibri"/>
            </a:endParaRPr>
          </a:p>
          <a:p>
            <a:r>
              <a:rPr lang="en-US" b="1" dirty="0"/>
              <a:t>•Microinsults-</a:t>
            </a:r>
            <a:r>
              <a:rPr lang="en-US" dirty="0"/>
              <a:t> Rude statements that are usually unintentional or unconscious that indicate ignorance or bias</a:t>
            </a:r>
            <a:endParaRPr lang="en-US" dirty="0">
              <a:cs typeface="Calibri"/>
            </a:endParaRPr>
          </a:p>
          <a:p>
            <a:r>
              <a:rPr lang="en-US" dirty="0"/>
              <a:t>•Asking inappropriate questions (How did you become gay? Are you going to have a crush on me now? Which one of you is the guy in the relationship?)</a:t>
            </a:r>
            <a:endParaRPr lang="en-US" dirty="0">
              <a:cs typeface="Calibri" panose="020F0502020204030204"/>
            </a:endParaRPr>
          </a:p>
          <a:p>
            <a:r>
              <a:rPr lang="en-US" dirty="0"/>
              <a:t>•Redirecting someone to another bathroom</a:t>
            </a:r>
            <a:endParaRPr lang="en-US" dirty="0">
              <a:cs typeface="Calibri" panose="020F0502020204030204"/>
            </a:endParaRPr>
          </a:p>
          <a:p>
            <a:r>
              <a:rPr lang="en-US" dirty="0"/>
              <a:t>•Facial expressions that reveal confusion or disgust</a:t>
            </a:r>
            <a:endParaRPr lang="en-US" dirty="0">
              <a:cs typeface="Calibri" panose="020F0502020204030204"/>
            </a:endParaRPr>
          </a:p>
          <a:p>
            <a:r>
              <a:rPr lang="en-US" b="1" dirty="0"/>
              <a:t>•Microinvalidations- </a:t>
            </a:r>
            <a:r>
              <a:rPr lang="en-US" dirty="0"/>
              <a:t>  Statements or actions that are usually unintentional or unconscious that ignore, minimize, or nullify a person’s identity. </a:t>
            </a:r>
            <a:endParaRPr lang="en-US" dirty="0">
              <a:cs typeface="Calibri"/>
            </a:endParaRPr>
          </a:p>
          <a:p>
            <a:r>
              <a:rPr lang="en-US" dirty="0"/>
              <a:t>•Having only two options for sex/gender on forms</a:t>
            </a:r>
            <a:endParaRPr lang="en-US" dirty="0">
              <a:cs typeface="Calibri" panose="020F0502020204030204"/>
            </a:endParaRPr>
          </a:p>
          <a:p>
            <a:r>
              <a:rPr lang="en-US" dirty="0"/>
              <a:t>•Telling gender non-conforming people they should not be upset if people are confused by their gender</a:t>
            </a:r>
            <a:endParaRPr lang="en-US" dirty="0">
              <a:cs typeface="Calibri" panose="020F0502020204030204"/>
            </a:endParaRPr>
          </a:p>
          <a:p>
            <a:r>
              <a:rPr lang="en-US" dirty="0"/>
              <a:t>•Saying “I am sure they didn’t mean it that way” in response to a report of anti-transgender prejudice</a:t>
            </a:r>
            <a:endParaRPr lang="en-US" dirty="0">
              <a:cs typeface="Calibri" panose="020F0502020204030204"/>
            </a:endParaRPr>
          </a:p>
          <a:p>
            <a:r>
              <a:rPr lang="en-US" dirty="0"/>
              <a:t>•“You are not a real (man or woman)”. “Why would you choose to be this way?”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37</a:t>
            </a:fld>
            <a:endParaRPr lang="en-US"/>
          </a:p>
        </p:txBody>
      </p:sp>
    </p:spTree>
    <p:extLst>
      <p:ext uri="{BB962C8B-B14F-4D97-AF65-F5344CB8AC3E}">
        <p14:creationId xmlns:p14="http://schemas.microsoft.com/office/powerpoint/2010/main" val="1244356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Self report survey fields: preferred name if different from legal name, gender identity, personal pronouns, sexual orientation and sexual identity, partnership/marital status</a:t>
            </a:r>
          </a:p>
          <a:p>
            <a:pPr marL="285750" indent="-285750">
              <a:buFont typeface="Arial"/>
              <a:buChar char="•"/>
            </a:pPr>
            <a:endParaRPr lang="en-US" dirty="0">
              <a:cs typeface="Calibri"/>
            </a:endParaRPr>
          </a:p>
          <a:p>
            <a:pPr marL="285750" indent="-285750">
              <a:buFont typeface="Arial"/>
              <a:buChar char="•"/>
            </a:pPr>
            <a:r>
              <a:rPr lang="en-US" dirty="0">
                <a:cs typeface="Calibri"/>
              </a:rPr>
              <a:t>Legal Documents- only use preferred name if it's been legally changed. All other documents (progress summaries, emails, phasing applications, assignments, phasing/graduation certificates, </a:t>
            </a:r>
            <a:r>
              <a:rPr lang="en-US" dirty="0" err="1">
                <a:cs typeface="Calibri"/>
              </a:rPr>
              <a:t>etc</a:t>
            </a:r>
            <a:r>
              <a:rPr lang="en-US" dirty="0">
                <a:cs typeface="Calibri"/>
              </a:rPr>
              <a:t>) use preferred name. Best always to ask the client how to address them in court and around other clients. </a:t>
            </a:r>
            <a:endParaRPr lang="en-US"/>
          </a:p>
        </p:txBody>
      </p:sp>
      <p:sp>
        <p:nvSpPr>
          <p:cNvPr id="4" name="Slide Number Placeholder 3"/>
          <p:cNvSpPr>
            <a:spLocks noGrp="1"/>
          </p:cNvSpPr>
          <p:nvPr>
            <p:ph type="sldNum" sz="quarter" idx="5"/>
          </p:nvPr>
        </p:nvSpPr>
        <p:spPr/>
        <p:txBody>
          <a:bodyPr/>
          <a:lstStyle/>
          <a:p>
            <a:fld id="{FECC0E19-2BAF-4512-9117-B2A2F0BF1788}" type="slidenum">
              <a:rPr lang="en-US"/>
              <a:t>38</a:t>
            </a:fld>
            <a:endParaRPr lang="en-US"/>
          </a:p>
        </p:txBody>
      </p:sp>
    </p:spTree>
    <p:extLst>
      <p:ext uri="{BB962C8B-B14F-4D97-AF65-F5344CB8AC3E}">
        <p14:creationId xmlns:p14="http://schemas.microsoft.com/office/powerpoint/2010/main" val="826391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39</a:t>
            </a:fld>
            <a:endParaRPr lang="en-US"/>
          </a:p>
        </p:txBody>
      </p:sp>
    </p:spTree>
    <p:extLst>
      <p:ext uri="{BB962C8B-B14F-4D97-AF65-F5344CB8AC3E}">
        <p14:creationId xmlns:p14="http://schemas.microsoft.com/office/powerpoint/2010/main" val="286685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let's define the letters of the LGBTQIA+ Community. We all are familiar with LGB, which are all terms related to sexual orientation (Lesbian, Gay, Bisexual). TQIA are terms related to Gender Identity. "+" is an all inclusive  term for all gender identities and sexual orientations that letters or words cannot yet fully describe. </a:t>
            </a:r>
            <a:endParaRPr lang="en-US" dirty="0"/>
          </a:p>
        </p:txBody>
      </p:sp>
      <p:sp>
        <p:nvSpPr>
          <p:cNvPr id="4" name="Slide Number Placeholder 3"/>
          <p:cNvSpPr>
            <a:spLocks noGrp="1"/>
          </p:cNvSpPr>
          <p:nvPr>
            <p:ph type="sldNum" sz="quarter" idx="10"/>
          </p:nvPr>
        </p:nvSpPr>
        <p:spPr/>
        <p:txBody>
          <a:bodyPr/>
          <a:lstStyle/>
          <a:p>
            <a:fld id="{FECC0E19-2BAF-4512-9117-B2A2F0BF1788}" type="slidenum">
              <a:rPr lang="en-US" smtClean="0"/>
              <a:t>4</a:t>
            </a:fld>
            <a:endParaRPr lang="en-US"/>
          </a:p>
        </p:txBody>
      </p:sp>
    </p:spTree>
    <p:extLst>
      <p:ext uri="{BB962C8B-B14F-4D97-AF65-F5344CB8AC3E}">
        <p14:creationId xmlns:p14="http://schemas.microsoft.com/office/powerpoint/2010/main" val="3589434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 I am Amanda and I will be your Case Manager. My pronouns are she/her/hers. What pronouns do you prefer?</a:t>
            </a:r>
          </a:p>
          <a:p>
            <a:pPr marL="285750" indent="-285750">
              <a:buFont typeface="Arial"/>
              <a:buChar char="•"/>
            </a:pPr>
            <a:r>
              <a:rPr lang="en-US" dirty="0">
                <a:cs typeface="Calibri"/>
              </a:rPr>
              <a:t> What pronouns the client uses, what their gender identity and sexual orientation are</a:t>
            </a:r>
          </a:p>
          <a:p>
            <a:pPr marL="285750" indent="-285750">
              <a:buFont typeface="Arial"/>
              <a:buChar char="•"/>
            </a:pPr>
            <a:r>
              <a:rPr lang="en-US" dirty="0"/>
              <a:t>(putting them in groups that correspond with sex assigned at birth instead of gender identity, putting them in groups where people are avidly anti-LGBTQ, </a:t>
            </a:r>
            <a:r>
              <a:rPr lang="en-US" dirty="0" err="1"/>
              <a:t>etc</a:t>
            </a:r>
            <a:r>
              <a:rPr lang="en-US" dirty="0"/>
              <a:t>)</a:t>
            </a:r>
            <a:endParaRPr lang="en-US" dirty="0">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40</a:t>
            </a:fld>
            <a:endParaRPr lang="en-US"/>
          </a:p>
        </p:txBody>
      </p:sp>
    </p:spTree>
    <p:extLst>
      <p:ext uri="{BB962C8B-B14F-4D97-AF65-F5344CB8AC3E}">
        <p14:creationId xmlns:p14="http://schemas.microsoft.com/office/powerpoint/2010/main" val="422775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If a client is required to test, and staff is aware that they are transgender- (Do not ask where other clients can hear. Let the client know you want to make it as safe as possible for them)</a:t>
            </a:r>
          </a:p>
          <a:p>
            <a:pPr marL="171450" indent="-171450">
              <a:buFont typeface="Arial"/>
              <a:buChar char="•"/>
            </a:pPr>
            <a:r>
              <a:rPr lang="en-US" dirty="0"/>
              <a:t>a male or female staff member.</a:t>
            </a:r>
            <a:r>
              <a:rPr lang="en-US" dirty="0">
                <a:cs typeface="Calibri"/>
              </a:rPr>
              <a:t> </a:t>
            </a:r>
          </a:p>
          <a:p>
            <a:pPr marL="171450" indent="-171450">
              <a:buFont typeface="Arial"/>
              <a:buChar char="•"/>
            </a:pPr>
            <a:r>
              <a:rPr lang="en-US"/>
              <a:t>and they have not yet fully transitioned</a:t>
            </a:r>
            <a:endParaRPr lang="en-US">
              <a:cs typeface="Calibri"/>
            </a:endParaRPr>
          </a:p>
          <a:p>
            <a:pPr marL="171450" indent="-171450">
              <a:buFont typeface="Arial"/>
              <a:buChar char="•"/>
            </a:pPr>
            <a:r>
              <a:rPr lang="en-US" dirty="0">
                <a:cs typeface="Calibri"/>
              </a:rPr>
              <a:t> </a:t>
            </a:r>
            <a:endParaRPr lang="en-US" dirty="0"/>
          </a:p>
          <a:p>
            <a:pPr marL="171450" indent="-171450">
              <a:buFont typeface="Arial"/>
              <a:buChar char="•"/>
            </a:pPr>
            <a:r>
              <a:rPr lang="en-US" dirty="0">
                <a:cs typeface="Calibri"/>
              </a:rPr>
              <a:t> </a:t>
            </a:r>
            <a:r>
              <a:rPr lang="en-US" dirty="0"/>
              <a:t>Have Corporation Counsel review them as well.</a:t>
            </a: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41</a:t>
            </a:fld>
            <a:endParaRPr lang="en-US"/>
          </a:p>
        </p:txBody>
      </p:sp>
    </p:spTree>
    <p:extLst>
      <p:ext uri="{BB962C8B-B14F-4D97-AF65-F5344CB8AC3E}">
        <p14:creationId xmlns:p14="http://schemas.microsoft.com/office/powerpoint/2010/main" val="484947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Assure the participant you want to be respectful and want to use their preferred name and pronouns</a:t>
            </a:r>
          </a:p>
          <a:p>
            <a:r>
              <a:rPr lang="en-US" dirty="0">
                <a:cs typeface="Calibri"/>
              </a:rPr>
              <a:t>Let the client know that any issues or instances of discrimination or disrespect by participants, staff, </a:t>
            </a:r>
            <a:r>
              <a:rPr lang="en-US" dirty="0" err="1">
                <a:cs typeface="Calibri"/>
              </a:rPr>
              <a:t>etc</a:t>
            </a:r>
            <a:r>
              <a:rPr lang="en-US" dirty="0">
                <a:cs typeface="Calibri"/>
              </a:rPr>
              <a:t> will be addressed appropriately</a:t>
            </a:r>
          </a:p>
          <a:p>
            <a:r>
              <a:rPr lang="en-US" dirty="0">
                <a:cs typeface="Calibri"/>
              </a:rPr>
              <a:t>Notify the clerk and court reporter privately that you will be using the client's preferred name in court.</a:t>
            </a:r>
          </a:p>
        </p:txBody>
      </p:sp>
      <p:sp>
        <p:nvSpPr>
          <p:cNvPr id="4" name="Slide Number Placeholder 3"/>
          <p:cNvSpPr>
            <a:spLocks noGrp="1"/>
          </p:cNvSpPr>
          <p:nvPr>
            <p:ph type="sldNum" sz="quarter" idx="5"/>
          </p:nvPr>
        </p:nvSpPr>
        <p:spPr/>
        <p:txBody>
          <a:bodyPr/>
          <a:lstStyle/>
          <a:p>
            <a:fld id="{FECC0E19-2BAF-4512-9117-B2A2F0BF1788}" type="slidenum">
              <a:rPr lang="en-US"/>
              <a:t>42</a:t>
            </a:fld>
            <a:endParaRPr lang="en-US"/>
          </a:p>
        </p:txBody>
      </p:sp>
    </p:spTree>
    <p:extLst>
      <p:ext uri="{BB962C8B-B14F-4D97-AF65-F5344CB8AC3E}">
        <p14:creationId xmlns:p14="http://schemas.microsoft.com/office/powerpoint/2010/main" val="1208479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43</a:t>
            </a:fld>
            <a:endParaRPr lang="en-US"/>
          </a:p>
        </p:txBody>
      </p:sp>
    </p:spTree>
    <p:extLst>
      <p:ext uri="{BB962C8B-B14F-4D97-AF65-F5344CB8AC3E}">
        <p14:creationId xmlns:p14="http://schemas.microsoft.com/office/powerpoint/2010/main" val="1330456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cs typeface="Calibri"/>
              </a:rPr>
              <a:t>Microassaults</a:t>
            </a:r>
            <a:endParaRPr lang="en-US" dirty="0">
              <a:cs typeface="Calibri"/>
            </a:endParaRPr>
          </a:p>
          <a:p>
            <a:pPr marL="628650" lvl="1" indent="-171450">
              <a:buFont typeface="Arial,Sans-Serif"/>
              <a:buChar char="•"/>
            </a:pPr>
            <a:r>
              <a:rPr lang="en-US"/>
              <a:t>Behaviors that are intentional and deliberately hurtful</a:t>
            </a:r>
          </a:p>
          <a:p>
            <a:pPr marL="628650" lvl="1" indent="-171450">
              <a:buFont typeface="Arial,Sans-Serif"/>
              <a:buChar char="•"/>
            </a:pPr>
            <a:r>
              <a:rPr lang="en-US" dirty="0"/>
              <a:t>Deliberately using the wrong name or pronouns</a:t>
            </a:r>
            <a:endParaRPr lang="en-US" dirty="0">
              <a:cs typeface="Calibri"/>
            </a:endParaRPr>
          </a:p>
          <a:p>
            <a:pPr marL="628650" lvl="1" indent="-171450">
              <a:buFont typeface="Arial,Sans-Serif"/>
              <a:buChar char="•"/>
            </a:pPr>
            <a:r>
              <a:rPr lang="en-US" dirty="0"/>
              <a:t>Name-Calling, avoidant behavior, hateful speech</a:t>
            </a:r>
            <a:endParaRPr lang="en-US" dirty="0">
              <a:cs typeface="Calibri"/>
            </a:endParaRPr>
          </a:p>
          <a:p>
            <a:pPr marL="628650" lvl="1" indent="-171450">
              <a:buFont typeface="Arial,Sans-Serif"/>
              <a:buChar char="•"/>
            </a:pPr>
            <a:r>
              <a:rPr lang="en-US" dirty="0"/>
              <a:t>Making derogatory statements or threatening gestures</a:t>
            </a:r>
            <a:endParaRPr lang="en-US" dirty="0">
              <a:cs typeface="Calibri"/>
            </a:endParaRPr>
          </a:p>
          <a:p>
            <a:pPr marL="171450" indent="-171450">
              <a:buFont typeface="Arial"/>
              <a:buChar char="•"/>
            </a:pPr>
            <a:r>
              <a:rPr lang="en-US" dirty="0">
                <a:cs typeface="Calibri"/>
              </a:rPr>
              <a:t>Micro Insults</a:t>
            </a:r>
          </a:p>
          <a:p>
            <a:pPr marL="628650" lvl="1" indent="-171450">
              <a:buFont typeface="Arial"/>
              <a:buChar char="•"/>
            </a:pPr>
            <a:r>
              <a:rPr lang="en-US" dirty="0">
                <a:cs typeface="Calibri"/>
              </a:rPr>
              <a:t>Rude statements that are usually unintentional or unconscious that indicate ignorance or bias</a:t>
            </a:r>
          </a:p>
          <a:p>
            <a:pPr marL="628650" lvl="1" indent="-171450">
              <a:buFont typeface="Arial"/>
              <a:buChar char="•"/>
            </a:pPr>
            <a:r>
              <a:rPr lang="en-US" dirty="0">
                <a:cs typeface="Calibri"/>
              </a:rPr>
              <a:t>Asking inappropriate questions (how did you become gay? Are you going to have a crush on me now? Which one of you is the guy in the relationship)</a:t>
            </a:r>
          </a:p>
          <a:p>
            <a:pPr marL="628650" lvl="1" indent="-171450">
              <a:buFont typeface="Arial"/>
              <a:buChar char="•"/>
            </a:pPr>
            <a:r>
              <a:rPr lang="en-US" dirty="0">
                <a:cs typeface="Calibri"/>
              </a:rPr>
              <a:t>Redirecting someone to another bathroom</a:t>
            </a:r>
          </a:p>
          <a:p>
            <a:pPr marL="628650" lvl="1" indent="-171450">
              <a:buFont typeface="Arial"/>
              <a:buChar char="•"/>
            </a:pPr>
            <a:r>
              <a:rPr lang="en-US" dirty="0">
                <a:cs typeface="Calibri"/>
              </a:rPr>
              <a:t>Facial expressions that reveal confusion or disgust</a:t>
            </a:r>
          </a:p>
          <a:p>
            <a:pPr marL="171450" indent="-171450">
              <a:buFont typeface="Arial"/>
              <a:buChar char="•"/>
            </a:pPr>
            <a:r>
              <a:rPr lang="en-US" dirty="0">
                <a:cs typeface="Calibri"/>
              </a:rPr>
              <a:t>Microinvalidations</a:t>
            </a:r>
          </a:p>
          <a:p>
            <a:pPr marL="628650" lvl="1" indent="-171450">
              <a:buFont typeface="Arial"/>
              <a:buChar char="•"/>
            </a:pPr>
            <a:r>
              <a:rPr lang="en-US" dirty="0">
                <a:cs typeface="Calibri"/>
              </a:rPr>
              <a:t>Statements or actions that are usually unintentional or unconscious that ignore, minimize, or nullify a person's identity</a:t>
            </a:r>
          </a:p>
          <a:p>
            <a:pPr marL="628650" lvl="1" indent="-171450">
              <a:buFont typeface="Arial"/>
              <a:buChar char="•"/>
            </a:pPr>
            <a:r>
              <a:rPr lang="en-US" dirty="0">
                <a:cs typeface="Calibri"/>
              </a:rPr>
              <a:t>Having only two options for sex/gender on forms</a:t>
            </a:r>
          </a:p>
          <a:p>
            <a:pPr marL="628650" lvl="1" indent="-171450">
              <a:buFont typeface="Arial"/>
              <a:buChar char="•"/>
            </a:pPr>
            <a:r>
              <a:rPr lang="en-US" dirty="0">
                <a:cs typeface="Calibri"/>
              </a:rPr>
              <a:t>Telling gender non-conforming people they should not be upset if people are confused by their gender</a:t>
            </a:r>
          </a:p>
          <a:p>
            <a:pPr marL="628650" lvl="1" indent="-171450">
              <a:buFont typeface="Arial"/>
              <a:buChar char="•"/>
            </a:pPr>
            <a:r>
              <a:rPr lang="en-US" dirty="0">
                <a:cs typeface="Calibri"/>
              </a:rPr>
              <a:t>Saying "I am sure they didn't mean it that way" in response to a report of anti-</a:t>
            </a:r>
            <a:r>
              <a:rPr lang="en-US" err="1">
                <a:cs typeface="Calibri"/>
              </a:rPr>
              <a:t>lgbt</a:t>
            </a:r>
            <a:r>
              <a:rPr lang="en-US" dirty="0">
                <a:cs typeface="Calibri"/>
              </a:rPr>
              <a:t> prejudice</a:t>
            </a:r>
          </a:p>
          <a:p>
            <a:pPr marL="628650" lvl="1" indent="-171450">
              <a:buFont typeface="Arial"/>
              <a:buChar char="•"/>
            </a:pPr>
            <a:r>
              <a:rPr lang="en-US" dirty="0">
                <a:cs typeface="Calibri"/>
              </a:rPr>
              <a:t>" You are not a real (man or woman)", "Why would you choose to be this way?"</a:t>
            </a:r>
          </a:p>
          <a:p>
            <a:pPr marL="628650" lvl="1" indent="-171450">
              <a:buFont typeface="Arial"/>
              <a:buChar char="•"/>
            </a:pPr>
            <a:endParaRPr lang="en-US" dirty="0">
              <a:cs typeface="Calibri"/>
            </a:endParaRPr>
          </a:p>
          <a:p>
            <a:pPr lvl="1"/>
            <a:endParaRPr lang="en-US" dirty="0">
              <a:cs typeface="Calibri"/>
            </a:endParaRPr>
          </a:p>
          <a:p>
            <a:pPr marL="628650" lvl="1" indent="-171450">
              <a:buFont typeface="Arial"/>
              <a:buChar char="•"/>
            </a:pPr>
            <a:endParaRPr lang="en-US" dirty="0">
              <a:cs typeface="Calibri"/>
            </a:endParaRPr>
          </a:p>
          <a:p>
            <a:pPr marL="628650" lvl="1"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44</a:t>
            </a:fld>
            <a:endParaRPr lang="en-US"/>
          </a:p>
        </p:txBody>
      </p:sp>
    </p:spTree>
    <p:extLst>
      <p:ext uri="{BB962C8B-B14F-4D97-AF65-F5344CB8AC3E}">
        <p14:creationId xmlns:p14="http://schemas.microsoft.com/office/powerpoint/2010/main" val="3601745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45</a:t>
            </a:fld>
            <a:endParaRPr lang="en-US"/>
          </a:p>
        </p:txBody>
      </p:sp>
    </p:spTree>
    <p:extLst>
      <p:ext uri="{BB962C8B-B14F-4D97-AF65-F5344CB8AC3E}">
        <p14:creationId xmlns:p14="http://schemas.microsoft.com/office/powerpoint/2010/main" val="31812756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46</a:t>
            </a:fld>
            <a:endParaRPr lang="en-US"/>
          </a:p>
        </p:txBody>
      </p:sp>
    </p:spTree>
    <p:extLst>
      <p:ext uri="{BB962C8B-B14F-4D97-AF65-F5344CB8AC3E}">
        <p14:creationId xmlns:p14="http://schemas.microsoft.com/office/powerpoint/2010/main" val="3155844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47</a:t>
            </a:fld>
            <a:endParaRPr lang="en-US"/>
          </a:p>
        </p:txBody>
      </p:sp>
    </p:spTree>
    <p:extLst>
      <p:ext uri="{BB962C8B-B14F-4D97-AF65-F5344CB8AC3E}">
        <p14:creationId xmlns:p14="http://schemas.microsoft.com/office/powerpoint/2010/main" val="3845643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48</a:t>
            </a:fld>
            <a:endParaRPr lang="en-US"/>
          </a:p>
        </p:txBody>
      </p:sp>
    </p:spTree>
    <p:extLst>
      <p:ext uri="{BB962C8B-B14F-4D97-AF65-F5344CB8AC3E}">
        <p14:creationId xmlns:p14="http://schemas.microsoft.com/office/powerpoint/2010/main" val="4270732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49</a:t>
            </a:fld>
            <a:endParaRPr lang="en-US"/>
          </a:p>
        </p:txBody>
      </p:sp>
    </p:spTree>
    <p:extLst>
      <p:ext uri="{BB962C8B-B14F-4D97-AF65-F5344CB8AC3E}">
        <p14:creationId xmlns:p14="http://schemas.microsoft.com/office/powerpoint/2010/main" val="2546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5</a:t>
            </a:fld>
            <a:endParaRPr lang="en-US"/>
          </a:p>
        </p:txBody>
      </p:sp>
    </p:spTree>
    <p:extLst>
      <p:ext uri="{BB962C8B-B14F-4D97-AF65-F5344CB8AC3E}">
        <p14:creationId xmlns:p14="http://schemas.microsoft.com/office/powerpoint/2010/main" val="3931174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50</a:t>
            </a:fld>
            <a:endParaRPr lang="en-US"/>
          </a:p>
        </p:txBody>
      </p:sp>
    </p:spTree>
    <p:extLst>
      <p:ext uri="{BB962C8B-B14F-4D97-AF65-F5344CB8AC3E}">
        <p14:creationId xmlns:p14="http://schemas.microsoft.com/office/powerpoint/2010/main" val="3522657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51</a:t>
            </a:fld>
            <a:endParaRPr lang="en-US"/>
          </a:p>
        </p:txBody>
      </p:sp>
    </p:spTree>
    <p:extLst>
      <p:ext uri="{BB962C8B-B14F-4D97-AF65-F5344CB8AC3E}">
        <p14:creationId xmlns:p14="http://schemas.microsoft.com/office/powerpoint/2010/main" val="2762203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52</a:t>
            </a:fld>
            <a:endParaRPr lang="en-US"/>
          </a:p>
        </p:txBody>
      </p:sp>
    </p:spTree>
    <p:extLst>
      <p:ext uri="{BB962C8B-B14F-4D97-AF65-F5344CB8AC3E}">
        <p14:creationId xmlns:p14="http://schemas.microsoft.com/office/powerpoint/2010/main" val="3546615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53</a:t>
            </a:fld>
            <a:endParaRPr lang="en-US"/>
          </a:p>
        </p:txBody>
      </p:sp>
    </p:spTree>
    <p:extLst>
      <p:ext uri="{BB962C8B-B14F-4D97-AF65-F5344CB8AC3E}">
        <p14:creationId xmlns:p14="http://schemas.microsoft.com/office/powerpoint/2010/main" val="2516225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54</a:t>
            </a:fld>
            <a:endParaRPr lang="en-US"/>
          </a:p>
        </p:txBody>
      </p:sp>
    </p:spTree>
    <p:extLst>
      <p:ext uri="{BB962C8B-B14F-4D97-AF65-F5344CB8AC3E}">
        <p14:creationId xmlns:p14="http://schemas.microsoft.com/office/powerpoint/2010/main" val="22686918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55</a:t>
            </a:fld>
            <a:endParaRPr lang="en-US"/>
          </a:p>
        </p:txBody>
      </p:sp>
    </p:spTree>
    <p:extLst>
      <p:ext uri="{BB962C8B-B14F-4D97-AF65-F5344CB8AC3E}">
        <p14:creationId xmlns:p14="http://schemas.microsoft.com/office/powerpoint/2010/main" val="105314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FECC0E19-2BAF-4512-9117-B2A2F0BF1788}" type="slidenum">
              <a:rPr lang="en-US"/>
              <a:t>6</a:t>
            </a:fld>
            <a:endParaRPr lang="en-US"/>
          </a:p>
        </p:txBody>
      </p:sp>
    </p:spTree>
    <p:extLst>
      <p:ext uri="{BB962C8B-B14F-4D97-AF65-F5344CB8AC3E}">
        <p14:creationId xmlns:p14="http://schemas.microsoft.com/office/powerpoint/2010/main" val="426328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7</a:t>
            </a:fld>
            <a:endParaRPr lang="en-US"/>
          </a:p>
        </p:txBody>
      </p:sp>
    </p:spTree>
    <p:extLst>
      <p:ext uri="{BB962C8B-B14F-4D97-AF65-F5344CB8AC3E}">
        <p14:creationId xmlns:p14="http://schemas.microsoft.com/office/powerpoint/2010/main" val="357377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CC0E19-2BAF-4512-9117-B2A2F0BF1788}" type="slidenum">
              <a:rPr lang="en-US"/>
              <a:t>8</a:t>
            </a:fld>
            <a:endParaRPr lang="en-US"/>
          </a:p>
        </p:txBody>
      </p:sp>
    </p:spTree>
    <p:extLst>
      <p:ext uri="{BB962C8B-B14F-4D97-AF65-F5344CB8AC3E}">
        <p14:creationId xmlns:p14="http://schemas.microsoft.com/office/powerpoint/2010/main" val="293756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Pansexual- could be described as attraction focusing on personality rather than gender</a:t>
            </a:r>
          </a:p>
        </p:txBody>
      </p:sp>
      <p:sp>
        <p:nvSpPr>
          <p:cNvPr id="4" name="Slide Number Placeholder 3"/>
          <p:cNvSpPr>
            <a:spLocks noGrp="1"/>
          </p:cNvSpPr>
          <p:nvPr>
            <p:ph type="sldNum" sz="quarter" idx="5"/>
          </p:nvPr>
        </p:nvSpPr>
        <p:spPr/>
        <p:txBody>
          <a:bodyPr/>
          <a:lstStyle/>
          <a:p>
            <a:fld id="{FECC0E19-2BAF-4512-9117-B2A2F0BF1788}" type="slidenum">
              <a:rPr lang="en-US"/>
              <a:t>9</a:t>
            </a:fld>
            <a:endParaRPr lang="en-US"/>
          </a:p>
        </p:txBody>
      </p:sp>
    </p:spTree>
    <p:extLst>
      <p:ext uri="{BB962C8B-B14F-4D97-AF65-F5344CB8AC3E}">
        <p14:creationId xmlns:p14="http://schemas.microsoft.com/office/powerpoint/2010/main" val="3388010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819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4096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969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0368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34352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8505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2237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3126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95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101984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00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142376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64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80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540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927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67752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4/25/2024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643620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nursejournal.org/resources/lgbtq-key-terms-and-defini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jpeg"/><Relationship Id="rId7" Type="http://schemas.openxmlformats.org/officeDocument/2006/relationships/diagramLayout" Target="../diagrams/layout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genome.gov/about-genomics/fact-sheets/Chromosome-Abnormalities-Fact-Sheet"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www.ncbi.nlm.nih.gov/pmc/articles/PMC7150498/"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news.harvard.edu/gazette/story/2024/01/gene-therapy-breakthrough-allows-congenitally-deaf-children-to-hear/" TargetMode="External"/><Relationship Id="rId5" Type="http://schemas.openxmlformats.org/officeDocument/2006/relationships/hyperlink" Target="https://www.npr.org/sections/health-shots/2023/12/08/1217123089/fda-approves-first-gene-editing-treatments-for-human-illness" TargetMode="External"/><Relationship Id="rId4" Type="http://schemas.openxmlformats.org/officeDocument/2006/relationships/hyperlink" Target="https://health.clevelandclinic.org/crispr-gene-edit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dnascience.plos.org/2018/03/22/20-gene-variants-and-transgender-identity-what-does-it-mea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sciencedaily.com/releases/2020/02/200205084203.htm" TargetMode="External"/><Relationship Id="rId5" Type="http://schemas.openxmlformats.org/officeDocument/2006/relationships/hyperlink" Target="https://www.hudson.org.au/news/written-in-dna-study-reveals-potential-biological-basis-for-transgender/" TargetMode="External"/><Relationship Id="rId4" Type="http://schemas.openxmlformats.org/officeDocument/2006/relationships/hyperlink" Target="https://www.scientificamerican.com/article/is-there-something-unique-about-the-transgender-brai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mayoclinic.org/diseases-conditions/gender-dysphoria/symptoms-causes/syc-2047525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nationalgeographic.com/history/article/how-historians-are-documenting-lives-of-transgender-peopl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ami.org/Home"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www.justice.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nida.nih.gov/research-topics/substance-use-suds-in-lgbtq-populations" TargetMode="External"/><Relationship Id="rId5" Type="http://schemas.openxmlformats.org/officeDocument/2006/relationships/hyperlink" Target="https://americanaddictioncenters.org/lgbtqiapk-addiction/why-substance-abuse-is-higher-within-the-lgbtq-community" TargetMode="External"/><Relationship Id="rId4" Type="http://schemas.openxmlformats.org/officeDocument/2006/relationships/hyperlink" Target="https://www.gatewayfoundation.org/addiction-blog/lgbtq-and-addic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diverseandresilient.org/resources/lgbtq-competency-toolkit" TargetMode="Externa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0.png"/><Relationship Id="rId7" Type="http://schemas.openxmlformats.org/officeDocument/2006/relationships/diagramColors" Target="../diagrams/colors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4Cc8MofUbtw?start=16&amp;feature=oembed" TargetMode="Externa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news.gallup.com/poll/470708/lgbt-identification-steady.asp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hitmanwalkerimpact.org/institute/education/request-a-training/" TargetMode="External"/><Relationship Id="rId5" Type="http://schemas.openxmlformats.org/officeDocument/2006/relationships/hyperlink" Target="https://www.lgbtqiahealtheducation.org/resources/type/webinar/" TargetMode="External"/><Relationship Id="rId4" Type="http://schemas.openxmlformats.org/officeDocument/2006/relationships/hyperlink" Target="https://attcnetwork.org/centers/pacific-southwest-attc/product/providers-introduction-substance-abuse-treatment-lesbian-gay" TargetMode="Externa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png"/><Relationship Id="rId7" Type="http://schemas.openxmlformats.org/officeDocument/2006/relationships/diagramLayout" Target="../diagrams/layout5.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Data" Target="../diagrams/data5.xml"/><Relationship Id="rId5" Type="http://schemas.openxmlformats.org/officeDocument/2006/relationships/image" Target="../media/image30.png"/><Relationship Id="rId10" Type="http://schemas.microsoft.com/office/2007/relationships/diagramDrawing" Target="../diagrams/drawing5.xml"/><Relationship Id="rId4" Type="http://schemas.openxmlformats.org/officeDocument/2006/relationships/image" Target="../media/image4.png"/><Relationship Id="rId9" Type="http://schemas.openxmlformats.org/officeDocument/2006/relationships/diagramColors" Target="../diagrams/colors5.xml"/></Relationships>
</file>

<file path=ppt/slides/_rels/slide53.xml.rels><?xml version="1.0" encoding="UTF-8" standalone="yes"?>
<Relationships xmlns="http://schemas.openxmlformats.org/package/2006/relationships"><Relationship Id="rId3" Type="http://schemas.openxmlformats.org/officeDocument/2006/relationships/hyperlink" Target="https://pjpaulson.com/about/"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 name="Picture 3" descr="Blue and yellow powder explosion">
            <a:extLst>
              <a:ext uri="{FF2B5EF4-FFF2-40B4-BE49-F238E27FC236}">
                <a16:creationId xmlns:a16="http://schemas.microsoft.com/office/drawing/2014/main" id="{FD4D69C6-F0EF-5851-7031-8E5539E49432}"/>
              </a:ext>
            </a:extLst>
          </p:cNvPr>
          <p:cNvPicPr>
            <a:picLocks noChangeAspect="1"/>
          </p:cNvPicPr>
          <p:nvPr/>
        </p:nvPicPr>
        <p:blipFill rotWithShape="1">
          <a:blip r:embed="rId4"/>
          <a:srcRect t="15425" b="10562"/>
          <a:stretch/>
        </p:blipFill>
        <p:spPr>
          <a:xfrm>
            <a:off x="20" y="10"/>
            <a:ext cx="12191980" cy="6857990"/>
          </a:xfrm>
          <a:prstGeom prst="rect">
            <a:avLst/>
          </a:prstGeom>
        </p:spPr>
      </p:pic>
      <p:sp>
        <p:nvSpPr>
          <p:cNvPr id="32" name="Rectangle 31">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5">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34" name="Group 33">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35"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37"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p:cNvSpPr>
            <a:spLocks noGrp="1"/>
          </p:cNvSpPr>
          <p:nvPr>
            <p:ph type="ctrTitle"/>
          </p:nvPr>
        </p:nvSpPr>
        <p:spPr>
          <a:xfrm>
            <a:off x="2692398" y="1871131"/>
            <a:ext cx="6815669" cy="1515533"/>
          </a:xfrm>
        </p:spPr>
        <p:txBody>
          <a:bodyPr vert="horz" lIns="91440" tIns="45720" rIns="91440" bIns="45720" rtlCol="0">
            <a:normAutofit/>
          </a:bodyPr>
          <a:lstStyle/>
          <a:p>
            <a:pPr>
              <a:lnSpc>
                <a:spcPct val="90000"/>
              </a:lnSpc>
            </a:pPr>
            <a:endParaRPr lang="en-US" sz="2200"/>
          </a:p>
          <a:p>
            <a:pPr>
              <a:lnSpc>
                <a:spcPct val="90000"/>
              </a:lnSpc>
            </a:pPr>
            <a:endParaRPr lang="en-US" sz="2200" b="1">
              <a:cs typeface="Calibri Light"/>
            </a:endParaRPr>
          </a:p>
          <a:p>
            <a:pPr>
              <a:lnSpc>
                <a:spcPct val="90000"/>
              </a:lnSpc>
            </a:pPr>
            <a:r>
              <a:rPr lang="en-US" sz="2200" b="1">
                <a:ea typeface="+mj-lt"/>
                <a:cs typeface="+mj-lt"/>
              </a:rPr>
              <a:t>How to Support LGBTQIA+ Clients and Handle Adverse Attitudes</a:t>
            </a:r>
            <a:endParaRPr lang="en-US" sz="2200"/>
          </a:p>
          <a:p>
            <a:pPr>
              <a:lnSpc>
                <a:spcPct val="90000"/>
              </a:lnSpc>
            </a:pPr>
            <a:endParaRPr lang="en-US" sz="2200">
              <a:cs typeface="Calibri Light"/>
            </a:endParaRPr>
          </a:p>
        </p:txBody>
      </p:sp>
      <p:sp>
        <p:nvSpPr>
          <p:cNvPr id="3" name="Subtitle 2"/>
          <p:cNvSpPr>
            <a:spLocks noGrp="1"/>
          </p:cNvSpPr>
          <p:nvPr>
            <p:ph type="subTitle" idx="1"/>
          </p:nvPr>
        </p:nvSpPr>
        <p:spPr>
          <a:xfrm>
            <a:off x="2692398" y="3657597"/>
            <a:ext cx="6815669" cy="1320802"/>
          </a:xfrm>
        </p:spPr>
        <p:txBody>
          <a:bodyPr vert="horz" lIns="91440" tIns="45720" rIns="91440" bIns="45720" rtlCol="0">
            <a:normAutofit/>
          </a:bodyPr>
          <a:lstStyle/>
          <a:p>
            <a:r>
              <a:rPr lang="en-US"/>
              <a:t>Presented by </a:t>
            </a:r>
          </a:p>
          <a:p>
            <a:r>
              <a:rPr lang="en-US"/>
              <a:t>James Parlow, Jessica Polacek, and Amanda Parlow</a:t>
            </a:r>
          </a:p>
          <a:p>
            <a:endParaRPr lang="en-US"/>
          </a:p>
        </p:txBody>
      </p:sp>
      <p:cxnSp>
        <p:nvCxnSpPr>
          <p:cNvPr id="19" name="Straight Connector 18">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D49BC42-48C4-5077-04BE-CD61BE5BAB8D}"/>
              </a:ext>
            </a:extLst>
          </p:cNvPr>
          <p:cNvSpPr>
            <a:spLocks noGrp="1"/>
          </p:cNvSpPr>
          <p:nvPr>
            <p:ph type="title"/>
          </p:nvPr>
        </p:nvSpPr>
        <p:spPr>
          <a:xfrm>
            <a:off x="952108" y="954756"/>
            <a:ext cx="2730414" cy="4946003"/>
          </a:xfrm>
        </p:spPr>
        <p:txBody>
          <a:bodyPr>
            <a:normAutofit/>
          </a:bodyPr>
          <a:lstStyle/>
          <a:p>
            <a:r>
              <a:rPr lang="en-US" sz="3700">
                <a:solidFill>
                  <a:srgbClr val="FFFFFF"/>
                </a:solidFill>
              </a:rPr>
              <a:t>Basic LGBTQIA+ Terminology</a:t>
            </a:r>
          </a:p>
        </p:txBody>
      </p:sp>
      <p:sp>
        <p:nvSpPr>
          <p:cNvPr id="15" name="Rectangle 1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E73876-5BD0-3407-B6FB-EA1DF64F737B}"/>
              </a:ext>
            </a:extLst>
          </p:cNvPr>
          <p:cNvSpPr>
            <a:spLocks noGrp="1"/>
          </p:cNvSpPr>
          <p:nvPr>
            <p:ph idx="1"/>
          </p:nvPr>
        </p:nvSpPr>
        <p:spPr>
          <a:xfrm>
            <a:off x="4824632" y="312696"/>
            <a:ext cx="7190082" cy="5866043"/>
          </a:xfrm>
        </p:spPr>
        <p:txBody>
          <a:bodyPr vert="horz" lIns="91440" tIns="45720" rIns="91440" bIns="45720" rtlCol="0" anchor="ctr">
            <a:noAutofit/>
          </a:bodyPr>
          <a:lstStyle/>
          <a:p>
            <a:pPr marL="0" indent="0">
              <a:lnSpc>
                <a:spcPct val="90000"/>
              </a:lnSpc>
              <a:buNone/>
            </a:pPr>
            <a:endParaRPr lang="en-US" sz="2600" dirty="0"/>
          </a:p>
          <a:p>
            <a:pPr>
              <a:lnSpc>
                <a:spcPct val="90000"/>
              </a:lnSpc>
              <a:buSzPct val="114999"/>
            </a:pPr>
            <a:r>
              <a:rPr lang="en-US" sz="2600" b="1" dirty="0"/>
              <a:t>Sexual Orientation- </a:t>
            </a:r>
            <a:r>
              <a:rPr lang="en-US" sz="2600" dirty="0"/>
              <a:t>Who someone is physically, sexually, and/or romantically attracted to</a:t>
            </a:r>
          </a:p>
          <a:p>
            <a:pPr>
              <a:lnSpc>
                <a:spcPct val="90000"/>
              </a:lnSpc>
              <a:buSzPct val="114999"/>
            </a:pPr>
            <a:r>
              <a:rPr lang="en-US" sz="2600" b="1" dirty="0"/>
              <a:t>Gender Expression- </a:t>
            </a:r>
            <a:r>
              <a:rPr lang="en-US" sz="2600" dirty="0"/>
              <a:t>How someone communicates their gender to the world</a:t>
            </a:r>
          </a:p>
          <a:p>
            <a:pPr>
              <a:lnSpc>
                <a:spcPct val="90000"/>
              </a:lnSpc>
              <a:buSzPct val="114999"/>
            </a:pPr>
            <a:r>
              <a:rPr lang="en-US" sz="2600" b="1" dirty="0"/>
              <a:t>Non-Binary</a:t>
            </a:r>
            <a:r>
              <a:rPr lang="en-US" sz="2600" dirty="0"/>
              <a:t>-  doesn't identify as either male or female. </a:t>
            </a:r>
          </a:p>
          <a:p>
            <a:pPr>
              <a:lnSpc>
                <a:spcPct val="90000"/>
              </a:lnSpc>
              <a:buSzPct val="114999"/>
            </a:pPr>
            <a:r>
              <a:rPr lang="en-US" sz="2600" b="1" dirty="0"/>
              <a:t>Genderqueer</a:t>
            </a:r>
            <a:r>
              <a:rPr lang="en-US" sz="2600" dirty="0"/>
              <a:t>- Those who have non-binary, gender-fluid, or gender non-conforming identities</a:t>
            </a:r>
          </a:p>
          <a:p>
            <a:pPr>
              <a:lnSpc>
                <a:spcPct val="90000"/>
              </a:lnSpc>
              <a:buSzPct val="114999"/>
            </a:pPr>
            <a:r>
              <a:rPr lang="en-US" sz="2600" b="1" dirty="0"/>
              <a:t>Intersex-</a:t>
            </a:r>
            <a:r>
              <a:rPr lang="en-US" sz="2600" dirty="0"/>
              <a:t> Having one or more innate sex characteristics</a:t>
            </a:r>
          </a:p>
          <a:p>
            <a:pPr>
              <a:lnSpc>
                <a:spcPct val="90000"/>
              </a:lnSpc>
              <a:buSzPct val="114999"/>
            </a:pPr>
            <a:r>
              <a:rPr lang="en-US" sz="2600" b="1" dirty="0"/>
              <a:t>Asexual</a:t>
            </a:r>
            <a:r>
              <a:rPr lang="en-US" sz="2600" dirty="0"/>
              <a:t>- experiencing little or no sexual attraction to others and/or lack of interest in sexual relationship</a:t>
            </a:r>
          </a:p>
          <a:p>
            <a:pPr lvl="1">
              <a:lnSpc>
                <a:spcPct val="90000"/>
              </a:lnSpc>
              <a:buSzPct val="114999"/>
            </a:pPr>
            <a:endParaRPr lang="en-US" sz="1700"/>
          </a:p>
          <a:p>
            <a:pPr marL="457200" lvl="1" indent="0">
              <a:lnSpc>
                <a:spcPct val="90000"/>
              </a:lnSpc>
              <a:buSzPct val="114999"/>
              <a:buNone/>
            </a:pPr>
            <a:endParaRPr lang="en-US" sz="1700"/>
          </a:p>
        </p:txBody>
      </p:sp>
      <p:sp>
        <p:nvSpPr>
          <p:cNvPr id="4" name="Footer Placeholder 3">
            <a:extLst>
              <a:ext uri="{FF2B5EF4-FFF2-40B4-BE49-F238E27FC236}">
                <a16:creationId xmlns:a16="http://schemas.microsoft.com/office/drawing/2014/main" id="{96BF58B8-276D-5AB6-5B33-3E5C256A8779}"/>
              </a:ext>
            </a:extLst>
          </p:cNvPr>
          <p:cNvSpPr>
            <a:spLocks noGrp="1"/>
          </p:cNvSpPr>
          <p:nvPr>
            <p:ph type="ftr" sz="quarter" idx="11"/>
          </p:nvPr>
        </p:nvSpPr>
        <p:spPr>
          <a:xfrm>
            <a:off x="4824632" y="6036875"/>
            <a:ext cx="7191819" cy="710720"/>
          </a:xfrm>
        </p:spPr>
        <p:txBody>
          <a:bodyPr>
            <a:noAutofit/>
          </a:bodyPr>
          <a:lstStyle/>
          <a:p>
            <a:pPr>
              <a:spcAft>
                <a:spcPts val="600"/>
              </a:spcAft>
            </a:pPr>
            <a:r>
              <a:rPr lang="en-US" sz="2000" dirty="0">
                <a:solidFill>
                  <a:srgbClr val="000000"/>
                </a:solidFill>
                <a:hlinkClick r:id="rId4">
                  <a:extLst>
                    <a:ext uri="{A12FA001-AC4F-418D-AE19-62706E023703}">
                      <ahyp:hlinkClr xmlns:ahyp="http://schemas.microsoft.com/office/drawing/2018/hyperlinkcolor" val="tx"/>
                    </a:ext>
                  </a:extLst>
                </a:hlinkClick>
              </a:rPr>
              <a:t>https://nursejournal.org/resources/lgbtq-key-terms-and-definitions/</a:t>
            </a:r>
            <a:r>
              <a:rPr lang="en-US" sz="2000" dirty="0">
                <a:solidFill>
                  <a:srgbClr val="000000"/>
                </a:solidFill>
              </a:rPr>
              <a:t> </a:t>
            </a:r>
          </a:p>
        </p:txBody>
      </p:sp>
    </p:spTree>
    <p:extLst>
      <p:ext uri="{BB962C8B-B14F-4D97-AF65-F5344CB8AC3E}">
        <p14:creationId xmlns:p14="http://schemas.microsoft.com/office/powerpoint/2010/main" val="229649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1989-C9E4-B657-8A74-9D084B6A373B}"/>
              </a:ext>
            </a:extLst>
          </p:cNvPr>
          <p:cNvSpPr>
            <a:spLocks noGrp="1"/>
          </p:cNvSpPr>
          <p:nvPr>
            <p:ph type="title"/>
          </p:nvPr>
        </p:nvSpPr>
        <p:spPr/>
        <p:txBody>
          <a:bodyPr/>
          <a:lstStyle/>
          <a:p>
            <a:r>
              <a:rPr lang="en-US"/>
              <a:t>Terms To Avoid</a:t>
            </a:r>
          </a:p>
        </p:txBody>
      </p:sp>
      <p:sp>
        <p:nvSpPr>
          <p:cNvPr id="5" name="Text Placeholder 4">
            <a:extLst>
              <a:ext uri="{FF2B5EF4-FFF2-40B4-BE49-F238E27FC236}">
                <a16:creationId xmlns:a16="http://schemas.microsoft.com/office/drawing/2014/main" id="{B9F98A3B-30A3-6F64-F49D-15A6A7F54257}"/>
              </a:ext>
            </a:extLst>
          </p:cNvPr>
          <p:cNvSpPr>
            <a:spLocks noGrp="1"/>
          </p:cNvSpPr>
          <p:nvPr>
            <p:ph type="body" idx="1"/>
          </p:nvPr>
        </p:nvSpPr>
        <p:spPr/>
        <p:txBody>
          <a:bodyPr/>
          <a:lstStyle/>
          <a:p>
            <a:r>
              <a:rPr lang="en-US"/>
              <a:t>Do Not Use</a:t>
            </a:r>
          </a:p>
        </p:txBody>
      </p:sp>
      <p:sp>
        <p:nvSpPr>
          <p:cNvPr id="6" name="Text Placeholder 5">
            <a:extLst>
              <a:ext uri="{FF2B5EF4-FFF2-40B4-BE49-F238E27FC236}">
                <a16:creationId xmlns:a16="http://schemas.microsoft.com/office/drawing/2014/main" id="{AD4FCB06-14F8-4A57-F219-9C1B7F3C0B0A}"/>
              </a:ext>
            </a:extLst>
          </p:cNvPr>
          <p:cNvSpPr>
            <a:spLocks noGrp="1"/>
          </p:cNvSpPr>
          <p:nvPr>
            <p:ph type="body" sz="quarter" idx="3"/>
          </p:nvPr>
        </p:nvSpPr>
        <p:spPr/>
        <p:txBody>
          <a:bodyPr/>
          <a:lstStyle/>
          <a:p>
            <a:r>
              <a:rPr lang="en-US"/>
              <a:t>Instead Use</a:t>
            </a:r>
          </a:p>
        </p:txBody>
      </p:sp>
      <p:sp>
        <p:nvSpPr>
          <p:cNvPr id="7" name="Footer Placeholder 6">
            <a:extLst>
              <a:ext uri="{FF2B5EF4-FFF2-40B4-BE49-F238E27FC236}">
                <a16:creationId xmlns:a16="http://schemas.microsoft.com/office/drawing/2014/main" id="{0E3CB627-3513-BC1A-FBC0-0DA7EB93A950}"/>
              </a:ext>
            </a:extLst>
          </p:cNvPr>
          <p:cNvSpPr>
            <a:spLocks noGrp="1"/>
          </p:cNvSpPr>
          <p:nvPr>
            <p:ph type="ftr" sz="quarter" idx="11"/>
          </p:nvPr>
        </p:nvSpPr>
        <p:spPr/>
        <p:txBody>
          <a:bodyPr/>
          <a:lstStyle/>
          <a:p>
            <a:r>
              <a:rPr lang="en-US"/>
              <a:t>https://www.lgbtqandall.com/lgbtq-terms-to-avoid-and-what-to-use-instead/</a:t>
            </a:r>
          </a:p>
        </p:txBody>
      </p:sp>
      <p:sp>
        <p:nvSpPr>
          <p:cNvPr id="12" name="TextBox 11">
            <a:extLst>
              <a:ext uri="{FF2B5EF4-FFF2-40B4-BE49-F238E27FC236}">
                <a16:creationId xmlns:a16="http://schemas.microsoft.com/office/drawing/2014/main" id="{AC499DD8-A2DD-9966-3A3B-4815EEC23F8B}"/>
              </a:ext>
            </a:extLst>
          </p:cNvPr>
          <p:cNvSpPr txBox="1"/>
          <p:nvPr/>
        </p:nvSpPr>
        <p:spPr>
          <a:xfrm>
            <a:off x="1166162" y="3236147"/>
            <a:ext cx="32173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t>Homosexual</a:t>
            </a:r>
          </a:p>
        </p:txBody>
      </p:sp>
      <p:sp>
        <p:nvSpPr>
          <p:cNvPr id="13" name="TextBox 12">
            <a:extLst>
              <a:ext uri="{FF2B5EF4-FFF2-40B4-BE49-F238E27FC236}">
                <a16:creationId xmlns:a16="http://schemas.microsoft.com/office/drawing/2014/main" id="{1EA90569-44F1-8CC7-B8C2-1AD38559B773}"/>
              </a:ext>
            </a:extLst>
          </p:cNvPr>
          <p:cNvSpPr txBox="1"/>
          <p:nvPr/>
        </p:nvSpPr>
        <p:spPr>
          <a:xfrm>
            <a:off x="1162258" y="3769353"/>
            <a:ext cx="319851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Homosexual Relationship, Homosexual Couple</a:t>
            </a:r>
          </a:p>
        </p:txBody>
      </p:sp>
      <p:sp>
        <p:nvSpPr>
          <p:cNvPr id="14" name="TextBox 13">
            <a:extLst>
              <a:ext uri="{FF2B5EF4-FFF2-40B4-BE49-F238E27FC236}">
                <a16:creationId xmlns:a16="http://schemas.microsoft.com/office/drawing/2014/main" id="{4C48A3E0-DF2A-1812-81D5-42CBC25117EF}"/>
              </a:ext>
            </a:extLst>
          </p:cNvPr>
          <p:cNvSpPr txBox="1"/>
          <p:nvPr/>
        </p:nvSpPr>
        <p:spPr>
          <a:xfrm>
            <a:off x="1095342" y="522821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Sexual Preference</a:t>
            </a:r>
          </a:p>
        </p:txBody>
      </p:sp>
      <p:sp>
        <p:nvSpPr>
          <p:cNvPr id="17" name="TextBox 16">
            <a:extLst>
              <a:ext uri="{FF2B5EF4-FFF2-40B4-BE49-F238E27FC236}">
                <a16:creationId xmlns:a16="http://schemas.microsoft.com/office/drawing/2014/main" id="{2A930660-9554-A78E-4670-3B7860E10AF4}"/>
              </a:ext>
            </a:extLst>
          </p:cNvPr>
          <p:cNvSpPr txBox="1"/>
          <p:nvPr/>
        </p:nvSpPr>
        <p:spPr>
          <a:xfrm>
            <a:off x="6406444" y="3236147"/>
            <a:ext cx="42991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Gay, Gay Man, Lesbian, Lesbian Woman, Bisexual Man/Woman</a:t>
            </a:r>
          </a:p>
        </p:txBody>
      </p:sp>
      <p:sp>
        <p:nvSpPr>
          <p:cNvPr id="18" name="TextBox 17">
            <a:extLst>
              <a:ext uri="{FF2B5EF4-FFF2-40B4-BE49-F238E27FC236}">
                <a16:creationId xmlns:a16="http://schemas.microsoft.com/office/drawing/2014/main" id="{1C6E129F-B711-86B5-C19E-68AB5778308F}"/>
              </a:ext>
            </a:extLst>
          </p:cNvPr>
          <p:cNvSpPr txBox="1"/>
          <p:nvPr/>
        </p:nvSpPr>
        <p:spPr>
          <a:xfrm>
            <a:off x="6406444" y="4186296"/>
            <a:ext cx="39322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Relationship, Gay Couple, Lesbian Couple</a:t>
            </a:r>
          </a:p>
        </p:txBody>
      </p:sp>
      <p:sp>
        <p:nvSpPr>
          <p:cNvPr id="19" name="TextBox 18">
            <a:extLst>
              <a:ext uri="{FF2B5EF4-FFF2-40B4-BE49-F238E27FC236}">
                <a16:creationId xmlns:a16="http://schemas.microsoft.com/office/drawing/2014/main" id="{E3D72BB5-B2A0-70DE-08AE-5006EFFE4C0D}"/>
              </a:ext>
            </a:extLst>
          </p:cNvPr>
          <p:cNvSpPr txBox="1"/>
          <p:nvPr/>
        </p:nvSpPr>
        <p:spPr>
          <a:xfrm>
            <a:off x="6507085" y="512756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Sexual Orientation</a:t>
            </a:r>
          </a:p>
        </p:txBody>
      </p:sp>
      <p:pic>
        <p:nvPicPr>
          <p:cNvPr id="21" name="Picture 26">
            <a:extLst>
              <a:ext uri="{FF2B5EF4-FFF2-40B4-BE49-F238E27FC236}">
                <a16:creationId xmlns:a16="http://schemas.microsoft.com/office/drawing/2014/main" id="{A3D5D25A-B419-7390-118C-C64BE4650247}"/>
              </a:ext>
            </a:extLst>
          </p:cNvPr>
          <p:cNvPicPr>
            <a:picLocks noChangeAspect="1"/>
          </p:cNvPicPr>
          <p:nvPr/>
        </p:nvPicPr>
        <p:blipFill>
          <a:blip r:embed="rId3"/>
          <a:stretch>
            <a:fillRect/>
          </a:stretch>
        </p:blipFill>
        <p:spPr>
          <a:xfrm>
            <a:off x="3952992" y="3092215"/>
            <a:ext cx="2263423" cy="2263423"/>
          </a:xfrm>
          <a:prstGeom prst="rect">
            <a:avLst/>
          </a:prstGeom>
        </p:spPr>
      </p:pic>
    </p:spTree>
    <p:extLst>
      <p:ext uri="{BB962C8B-B14F-4D97-AF65-F5344CB8AC3E}">
        <p14:creationId xmlns:p14="http://schemas.microsoft.com/office/powerpoint/2010/main" val="380195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25ED-5B44-9BAA-225C-3C047AC5843B}"/>
              </a:ext>
            </a:extLst>
          </p:cNvPr>
          <p:cNvSpPr>
            <a:spLocks noGrp="1"/>
          </p:cNvSpPr>
          <p:nvPr>
            <p:ph type="title"/>
          </p:nvPr>
        </p:nvSpPr>
        <p:spPr/>
        <p:txBody>
          <a:bodyPr/>
          <a:lstStyle/>
          <a:p>
            <a:r>
              <a:rPr lang="en-US"/>
              <a:t>Terms to Avoid</a:t>
            </a:r>
          </a:p>
        </p:txBody>
      </p:sp>
      <p:sp>
        <p:nvSpPr>
          <p:cNvPr id="4" name="Text Placeholder 3">
            <a:extLst>
              <a:ext uri="{FF2B5EF4-FFF2-40B4-BE49-F238E27FC236}">
                <a16:creationId xmlns:a16="http://schemas.microsoft.com/office/drawing/2014/main" id="{D4002405-AE16-3B88-4E02-005387A83AB8}"/>
              </a:ext>
            </a:extLst>
          </p:cNvPr>
          <p:cNvSpPr>
            <a:spLocks noGrp="1"/>
          </p:cNvSpPr>
          <p:nvPr>
            <p:ph type="body" idx="1"/>
          </p:nvPr>
        </p:nvSpPr>
        <p:spPr>
          <a:xfrm>
            <a:off x="1295400" y="2508014"/>
            <a:ext cx="4718304" cy="576262"/>
          </a:xfrm>
        </p:spPr>
        <p:txBody>
          <a:bodyPr/>
          <a:lstStyle/>
          <a:p>
            <a:r>
              <a:rPr lang="en-US"/>
              <a:t>Do NOT Use:</a:t>
            </a:r>
          </a:p>
        </p:txBody>
      </p:sp>
      <p:sp>
        <p:nvSpPr>
          <p:cNvPr id="5" name="Text Placeholder 4">
            <a:extLst>
              <a:ext uri="{FF2B5EF4-FFF2-40B4-BE49-F238E27FC236}">
                <a16:creationId xmlns:a16="http://schemas.microsoft.com/office/drawing/2014/main" id="{FBA89F03-235E-2268-77E3-B0CA41F2614A}"/>
              </a:ext>
            </a:extLst>
          </p:cNvPr>
          <p:cNvSpPr>
            <a:spLocks noGrp="1"/>
          </p:cNvSpPr>
          <p:nvPr>
            <p:ph type="body" sz="quarter" idx="3"/>
          </p:nvPr>
        </p:nvSpPr>
        <p:spPr>
          <a:xfrm>
            <a:off x="6237114" y="2470385"/>
            <a:ext cx="4718304" cy="576262"/>
          </a:xfrm>
        </p:spPr>
        <p:txBody>
          <a:bodyPr/>
          <a:lstStyle/>
          <a:p>
            <a:r>
              <a:rPr lang="en-US"/>
              <a:t>Instead Use:</a:t>
            </a:r>
          </a:p>
        </p:txBody>
      </p:sp>
      <p:sp>
        <p:nvSpPr>
          <p:cNvPr id="7" name="Footer Placeholder 6">
            <a:extLst>
              <a:ext uri="{FF2B5EF4-FFF2-40B4-BE49-F238E27FC236}">
                <a16:creationId xmlns:a16="http://schemas.microsoft.com/office/drawing/2014/main" id="{6736BB10-E8CD-1AB9-74B8-DE1396243D70}"/>
              </a:ext>
            </a:extLst>
          </p:cNvPr>
          <p:cNvSpPr>
            <a:spLocks noGrp="1"/>
          </p:cNvSpPr>
          <p:nvPr>
            <p:ph type="ftr" sz="quarter" idx="11"/>
          </p:nvPr>
        </p:nvSpPr>
        <p:spPr/>
        <p:txBody>
          <a:bodyPr/>
          <a:lstStyle/>
          <a:p>
            <a:r>
              <a:rPr lang="en-US"/>
              <a:t>https://www.glaad.org/reference/trans-terms</a:t>
            </a:r>
          </a:p>
        </p:txBody>
      </p:sp>
      <p:sp>
        <p:nvSpPr>
          <p:cNvPr id="13" name="TextBox 12">
            <a:extLst>
              <a:ext uri="{FF2B5EF4-FFF2-40B4-BE49-F238E27FC236}">
                <a16:creationId xmlns:a16="http://schemas.microsoft.com/office/drawing/2014/main" id="{C412E543-3E59-B33E-C804-67AB4DB6A1E3}"/>
              </a:ext>
            </a:extLst>
          </p:cNvPr>
          <p:cNvSpPr txBox="1"/>
          <p:nvPr/>
        </p:nvSpPr>
        <p:spPr>
          <a:xfrm>
            <a:off x="737505" y="2961736"/>
            <a:ext cx="32751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t>Transsexual</a:t>
            </a:r>
          </a:p>
        </p:txBody>
      </p:sp>
      <p:sp>
        <p:nvSpPr>
          <p:cNvPr id="14" name="TextBox 13">
            <a:extLst>
              <a:ext uri="{FF2B5EF4-FFF2-40B4-BE49-F238E27FC236}">
                <a16:creationId xmlns:a16="http://schemas.microsoft.com/office/drawing/2014/main" id="{2192A738-571D-153B-6CEB-CD9EC746C036}"/>
              </a:ext>
            </a:extLst>
          </p:cNvPr>
          <p:cNvSpPr txBox="1"/>
          <p:nvPr/>
        </p:nvSpPr>
        <p:spPr>
          <a:xfrm>
            <a:off x="6340592" y="296173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t>Transgender</a:t>
            </a:r>
          </a:p>
        </p:txBody>
      </p:sp>
      <p:sp>
        <p:nvSpPr>
          <p:cNvPr id="15" name="TextBox 14">
            <a:extLst>
              <a:ext uri="{FF2B5EF4-FFF2-40B4-BE49-F238E27FC236}">
                <a16:creationId xmlns:a16="http://schemas.microsoft.com/office/drawing/2014/main" id="{5781A590-750D-24FC-DF5D-05F207C48775}"/>
              </a:ext>
            </a:extLst>
          </p:cNvPr>
          <p:cNvSpPr txBox="1"/>
          <p:nvPr/>
        </p:nvSpPr>
        <p:spPr>
          <a:xfrm>
            <a:off x="739679" y="3337485"/>
            <a:ext cx="32751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t>Transvestite</a:t>
            </a:r>
          </a:p>
        </p:txBody>
      </p:sp>
      <p:sp>
        <p:nvSpPr>
          <p:cNvPr id="16" name="TextBox 15">
            <a:extLst>
              <a:ext uri="{FF2B5EF4-FFF2-40B4-BE49-F238E27FC236}">
                <a16:creationId xmlns:a16="http://schemas.microsoft.com/office/drawing/2014/main" id="{51384A21-8704-29F3-E8C2-DD839F0B4509}"/>
              </a:ext>
            </a:extLst>
          </p:cNvPr>
          <p:cNvSpPr txBox="1"/>
          <p:nvPr/>
        </p:nvSpPr>
        <p:spPr>
          <a:xfrm>
            <a:off x="6340592" y="336785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t>Cross-Dresser</a:t>
            </a:r>
          </a:p>
        </p:txBody>
      </p:sp>
      <p:sp>
        <p:nvSpPr>
          <p:cNvPr id="17" name="TextBox 16">
            <a:extLst>
              <a:ext uri="{FF2B5EF4-FFF2-40B4-BE49-F238E27FC236}">
                <a16:creationId xmlns:a16="http://schemas.microsoft.com/office/drawing/2014/main" id="{1EEF33B7-C3CF-DA40-E703-093CE7E42752}"/>
              </a:ext>
            </a:extLst>
          </p:cNvPr>
          <p:cNvSpPr txBox="1"/>
          <p:nvPr/>
        </p:nvSpPr>
        <p:spPr>
          <a:xfrm>
            <a:off x="723128" y="3734740"/>
            <a:ext cx="33182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Gender Identity Disorder</a:t>
            </a:r>
          </a:p>
        </p:txBody>
      </p:sp>
      <p:sp>
        <p:nvSpPr>
          <p:cNvPr id="18" name="TextBox 17">
            <a:extLst>
              <a:ext uri="{FF2B5EF4-FFF2-40B4-BE49-F238E27FC236}">
                <a16:creationId xmlns:a16="http://schemas.microsoft.com/office/drawing/2014/main" id="{ADBFF84F-25AB-C245-29D9-69334E462B6A}"/>
              </a:ext>
            </a:extLst>
          </p:cNvPr>
          <p:cNvSpPr txBox="1"/>
          <p:nvPr/>
        </p:nvSpPr>
        <p:spPr>
          <a:xfrm>
            <a:off x="6341125" y="373474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Gender Dysphoria</a:t>
            </a:r>
          </a:p>
        </p:txBody>
      </p:sp>
      <p:sp>
        <p:nvSpPr>
          <p:cNvPr id="19" name="TextBox 18">
            <a:extLst>
              <a:ext uri="{FF2B5EF4-FFF2-40B4-BE49-F238E27FC236}">
                <a16:creationId xmlns:a16="http://schemas.microsoft.com/office/drawing/2014/main" id="{3B0DEAC0-4BE3-B6B8-688F-AFA52582DDB7}"/>
              </a:ext>
            </a:extLst>
          </p:cNvPr>
          <p:cNvSpPr txBox="1"/>
          <p:nvPr/>
        </p:nvSpPr>
        <p:spPr>
          <a:xfrm>
            <a:off x="737504" y="4187894"/>
            <a:ext cx="36489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Transgenders, a transgender, transgendered</a:t>
            </a:r>
          </a:p>
        </p:txBody>
      </p:sp>
      <p:sp>
        <p:nvSpPr>
          <p:cNvPr id="20" name="TextBox 19">
            <a:extLst>
              <a:ext uri="{FF2B5EF4-FFF2-40B4-BE49-F238E27FC236}">
                <a16:creationId xmlns:a16="http://schemas.microsoft.com/office/drawing/2014/main" id="{4F2BE795-14C4-CB6C-DA2B-FAAA406D91E9}"/>
              </a:ext>
            </a:extLst>
          </p:cNvPr>
          <p:cNvSpPr txBox="1"/>
          <p:nvPr/>
        </p:nvSpPr>
        <p:spPr>
          <a:xfrm>
            <a:off x="6398102" y="4187893"/>
            <a:ext cx="51452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Transgender man, transgender woman, trans man, trans woman</a:t>
            </a:r>
          </a:p>
        </p:txBody>
      </p:sp>
      <p:sp>
        <p:nvSpPr>
          <p:cNvPr id="21" name="TextBox 20">
            <a:extLst>
              <a:ext uri="{FF2B5EF4-FFF2-40B4-BE49-F238E27FC236}">
                <a16:creationId xmlns:a16="http://schemas.microsoft.com/office/drawing/2014/main" id="{70E780D1-273C-ED74-97A5-BFAA50357E24}"/>
              </a:ext>
            </a:extLst>
          </p:cNvPr>
          <p:cNvSpPr txBox="1"/>
          <p:nvPr/>
        </p:nvSpPr>
        <p:spPr>
          <a:xfrm>
            <a:off x="723128" y="500953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"Identifies As"</a:t>
            </a:r>
          </a:p>
        </p:txBody>
      </p:sp>
      <p:sp>
        <p:nvSpPr>
          <p:cNvPr id="23" name="TextBox 22">
            <a:extLst>
              <a:ext uri="{FF2B5EF4-FFF2-40B4-BE49-F238E27FC236}">
                <a16:creationId xmlns:a16="http://schemas.microsoft.com/office/drawing/2014/main" id="{A74BD2DF-4005-7B39-92AA-A3E81A4DB6D4}"/>
              </a:ext>
            </a:extLst>
          </p:cNvPr>
          <p:cNvSpPr txBox="1"/>
          <p:nvPr/>
        </p:nvSpPr>
        <p:spPr>
          <a:xfrm>
            <a:off x="6440168" y="500953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t>Is</a:t>
            </a:r>
          </a:p>
        </p:txBody>
      </p:sp>
      <p:sp>
        <p:nvSpPr>
          <p:cNvPr id="24" name="TextBox 23">
            <a:extLst>
              <a:ext uri="{FF2B5EF4-FFF2-40B4-BE49-F238E27FC236}">
                <a16:creationId xmlns:a16="http://schemas.microsoft.com/office/drawing/2014/main" id="{424A9EC1-5337-8073-F914-D29505D089B8}"/>
              </a:ext>
            </a:extLst>
          </p:cNvPr>
          <p:cNvSpPr txBox="1"/>
          <p:nvPr/>
        </p:nvSpPr>
        <p:spPr>
          <a:xfrm>
            <a:off x="722596" y="5505818"/>
            <a:ext cx="38017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Sex Change, Pre-Op, Post-Op</a:t>
            </a:r>
          </a:p>
        </p:txBody>
      </p:sp>
      <p:sp>
        <p:nvSpPr>
          <p:cNvPr id="25" name="TextBox 24">
            <a:extLst>
              <a:ext uri="{FF2B5EF4-FFF2-40B4-BE49-F238E27FC236}">
                <a16:creationId xmlns:a16="http://schemas.microsoft.com/office/drawing/2014/main" id="{B1EBFF7E-2FCA-198E-35BD-7229679E0161}"/>
              </a:ext>
            </a:extLst>
          </p:cNvPr>
          <p:cNvSpPr txBox="1"/>
          <p:nvPr/>
        </p:nvSpPr>
        <p:spPr>
          <a:xfrm>
            <a:off x="6397570" y="548753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t>Transition</a:t>
            </a:r>
          </a:p>
        </p:txBody>
      </p:sp>
      <p:pic>
        <p:nvPicPr>
          <p:cNvPr id="26" name="Picture 26">
            <a:extLst>
              <a:ext uri="{FF2B5EF4-FFF2-40B4-BE49-F238E27FC236}">
                <a16:creationId xmlns:a16="http://schemas.microsoft.com/office/drawing/2014/main" id="{D1634B71-9E80-E5DD-3EFD-C9A6DD95CF66}"/>
              </a:ext>
            </a:extLst>
          </p:cNvPr>
          <p:cNvPicPr>
            <a:picLocks noChangeAspect="1"/>
          </p:cNvPicPr>
          <p:nvPr/>
        </p:nvPicPr>
        <p:blipFill>
          <a:blip r:embed="rId3"/>
          <a:stretch>
            <a:fillRect/>
          </a:stretch>
        </p:blipFill>
        <p:spPr>
          <a:xfrm>
            <a:off x="4201844" y="2465292"/>
            <a:ext cx="2033386" cy="2090894"/>
          </a:xfrm>
          <a:prstGeom prst="rect">
            <a:avLst/>
          </a:prstGeom>
        </p:spPr>
      </p:pic>
    </p:spTree>
    <p:extLst>
      <p:ext uri="{BB962C8B-B14F-4D97-AF65-F5344CB8AC3E}">
        <p14:creationId xmlns:p14="http://schemas.microsoft.com/office/powerpoint/2010/main" val="38843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900" decel="100000" fill="hold"/>
                                        <p:tgtEl>
                                          <p:spTgt spid="1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900" decel="100000" fill="hold"/>
                                        <p:tgtEl>
                                          <p:spTgt spid="1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900" decel="100000" fill="hold"/>
                                        <p:tgtEl>
                                          <p:spTgt spid="1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900" decel="100000" fill="hold"/>
                                        <p:tgtEl>
                                          <p:spTgt spid="1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900" decel="100000" fill="hold"/>
                                        <p:tgtEl>
                                          <p:spTgt spid="19"/>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900" decel="100000" fill="hold"/>
                                        <p:tgtEl>
                                          <p:spTgt spid="20"/>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900" decel="100000" fill="hold"/>
                                        <p:tgtEl>
                                          <p:spTgt spid="21"/>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900" decel="100000" fill="hold"/>
                                        <p:tgtEl>
                                          <p:spTgt spid="23"/>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anim calcmode="lin" valueType="num">
                                      <p:cBhvr>
                                        <p:cTn id="88" dur="1000" fill="hold"/>
                                        <p:tgtEl>
                                          <p:spTgt spid="24"/>
                                        </p:tgtEl>
                                        <p:attrNameLst>
                                          <p:attrName>ppt_x</p:attrName>
                                        </p:attrNameLst>
                                      </p:cBhvr>
                                      <p:tavLst>
                                        <p:tav tm="0">
                                          <p:val>
                                            <p:strVal val="#ppt_x"/>
                                          </p:val>
                                        </p:tav>
                                        <p:tav tm="100000">
                                          <p:val>
                                            <p:strVal val="#ppt_x"/>
                                          </p:val>
                                        </p:tav>
                                      </p:tavLst>
                                    </p:anim>
                                    <p:anim calcmode="lin" valueType="num">
                                      <p:cBhvr>
                                        <p:cTn id="89" dur="900" decel="100000" fill="hold"/>
                                        <p:tgtEl>
                                          <p:spTgt spid="24"/>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1000"/>
                                        <p:tgtEl>
                                          <p:spTgt spid="25"/>
                                        </p:tgtEl>
                                      </p:cBhvr>
                                    </p:animEffect>
                                    <p:anim calcmode="lin" valueType="num">
                                      <p:cBhvr>
                                        <p:cTn id="96" dur="1000" fill="hold"/>
                                        <p:tgtEl>
                                          <p:spTgt spid="25"/>
                                        </p:tgtEl>
                                        <p:attrNameLst>
                                          <p:attrName>ppt_x</p:attrName>
                                        </p:attrNameLst>
                                      </p:cBhvr>
                                      <p:tavLst>
                                        <p:tav tm="0">
                                          <p:val>
                                            <p:strVal val="#ppt_x"/>
                                          </p:val>
                                        </p:tav>
                                        <p:tav tm="100000">
                                          <p:val>
                                            <p:strVal val="#ppt_x"/>
                                          </p:val>
                                        </p:tav>
                                      </p:tavLst>
                                    </p:anim>
                                    <p:anim calcmode="lin" valueType="num">
                                      <p:cBhvr>
                                        <p:cTn id="97" dur="900" decel="100000" fill="hold"/>
                                        <p:tgtEl>
                                          <p:spTgt spid="25"/>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6652-0099-CC96-0E00-C6D4AD5F532A}"/>
              </a:ext>
            </a:extLst>
          </p:cNvPr>
          <p:cNvSpPr>
            <a:spLocks noGrp="1"/>
          </p:cNvSpPr>
          <p:nvPr>
            <p:ph type="title"/>
          </p:nvPr>
        </p:nvSpPr>
        <p:spPr>
          <a:xfrm>
            <a:off x="997528" y="982132"/>
            <a:ext cx="4094017" cy="2823880"/>
          </a:xfrm>
        </p:spPr>
        <p:txBody>
          <a:bodyPr vert="horz" lIns="91440" tIns="45720" rIns="91440" bIns="45720" rtlCol="0" anchor="b">
            <a:normAutofit/>
          </a:bodyPr>
          <a:lstStyle/>
          <a:p>
            <a:r>
              <a:rPr lang="en-US" sz="4800" dirty="0">
                <a:solidFill>
                  <a:srgbClr val="262626"/>
                </a:solidFill>
              </a:rPr>
              <a:t>First... </a:t>
            </a:r>
            <a:br>
              <a:rPr lang="en-US" sz="4800" dirty="0">
                <a:solidFill>
                  <a:srgbClr val="262626"/>
                </a:solidFill>
              </a:rPr>
            </a:br>
            <a:r>
              <a:rPr lang="en-US" sz="4800" dirty="0">
                <a:solidFill>
                  <a:srgbClr val="262626"/>
                </a:solidFill>
              </a:rPr>
              <a:t>A Science Lesson...</a:t>
            </a:r>
          </a:p>
        </p:txBody>
      </p:sp>
      <p:pic>
        <p:nvPicPr>
          <p:cNvPr id="7" name="Picture 6" descr="Erasing or replacing errors in a patient's genetic code can treat and cure  some genetic diseases">
            <a:extLst>
              <a:ext uri="{FF2B5EF4-FFF2-40B4-BE49-F238E27FC236}">
                <a16:creationId xmlns:a16="http://schemas.microsoft.com/office/drawing/2014/main" id="{89830037-E059-6B5F-5FD7-4F7B3DEACD27}"/>
              </a:ext>
            </a:extLst>
          </p:cNvPr>
          <p:cNvPicPr>
            <a:picLocks noChangeAspect="1"/>
          </p:cNvPicPr>
          <p:nvPr/>
        </p:nvPicPr>
        <p:blipFill>
          <a:blip r:embed="rId4"/>
          <a:stretch>
            <a:fillRect/>
          </a:stretch>
        </p:blipFill>
        <p:spPr>
          <a:xfrm>
            <a:off x="5418668" y="1552023"/>
            <a:ext cx="5469466" cy="3753950"/>
          </a:xfrm>
          <a:prstGeom prst="rect">
            <a:avLst/>
          </a:prstGeom>
          <a:ln w="57150" cmpd="thickThin">
            <a:solidFill>
              <a:srgbClr val="7F7F7F"/>
            </a:solidFill>
            <a:miter lim="800000"/>
          </a:ln>
        </p:spPr>
      </p:pic>
    </p:spTree>
    <p:extLst>
      <p:ext uri="{BB962C8B-B14F-4D97-AF65-F5344CB8AC3E}">
        <p14:creationId xmlns:p14="http://schemas.microsoft.com/office/powerpoint/2010/main" val="142422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EFF872B-9C8B-E52B-8D55-C349C4A40593}"/>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a:solidFill>
                  <a:srgbClr val="262626"/>
                </a:solidFill>
              </a:rPr>
              <a:t>Why Do We Discuss Science?</a:t>
            </a:r>
          </a:p>
        </p:txBody>
      </p:sp>
      <p:graphicFrame>
        <p:nvGraphicFramePr>
          <p:cNvPr id="19" name="Content Placeholder 2">
            <a:extLst>
              <a:ext uri="{FF2B5EF4-FFF2-40B4-BE49-F238E27FC236}">
                <a16:creationId xmlns:a16="http://schemas.microsoft.com/office/drawing/2014/main" id="{0272977B-7D53-B5F0-37EF-E64B5A97DFD4}"/>
              </a:ext>
            </a:extLst>
          </p:cNvPr>
          <p:cNvGraphicFramePr>
            <a:graphicFrameLocks noGrp="1"/>
          </p:cNvGraphicFramePr>
          <p:nvPr>
            <p:ph sz="half" idx="1"/>
            <p:extLst>
              <p:ext uri="{D42A27DB-BD31-4B8C-83A1-F6EECF244321}">
                <p14:modId xmlns:p14="http://schemas.microsoft.com/office/powerpoint/2010/main" val="785117606"/>
              </p:ext>
            </p:extLst>
          </p:nvPr>
        </p:nvGraphicFramePr>
        <p:xfrm>
          <a:off x="1094116" y="2355440"/>
          <a:ext cx="9701839" cy="35074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a:extLst>
              <a:ext uri="{FF2B5EF4-FFF2-40B4-BE49-F238E27FC236}">
                <a16:creationId xmlns:a16="http://schemas.microsoft.com/office/drawing/2014/main" id="{B51231E9-5E5F-38E3-F0A8-B13405416A3C}"/>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https://watcp-store.printify.me/</a:t>
            </a:r>
          </a:p>
        </p:txBody>
      </p:sp>
    </p:spTree>
    <p:extLst>
      <p:ext uri="{BB962C8B-B14F-4D97-AF65-F5344CB8AC3E}">
        <p14:creationId xmlns:p14="http://schemas.microsoft.com/office/powerpoint/2010/main" val="1589723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8" name="Straight Connector 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1" name="Picture 20">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DA7D954-95AF-3A18-D611-3910979F0B6F}"/>
              </a:ext>
            </a:extLst>
          </p:cNvPr>
          <p:cNvSpPr>
            <a:spLocks noGrp="1"/>
          </p:cNvSpPr>
          <p:nvPr>
            <p:ph type="title"/>
          </p:nvPr>
        </p:nvSpPr>
        <p:spPr>
          <a:xfrm>
            <a:off x="4548736" y="881491"/>
            <a:ext cx="3101980" cy="753541"/>
          </a:xfrm>
        </p:spPr>
        <p:txBody>
          <a:bodyPr vert="horz" lIns="91440" tIns="45720" rIns="91440" bIns="45720" rtlCol="0" anchor="b">
            <a:normAutofit fontScale="90000"/>
          </a:bodyPr>
          <a:lstStyle/>
          <a:p>
            <a:r>
              <a:rPr lang="en-US" sz="4800">
                <a:solidFill>
                  <a:srgbClr val="262626"/>
                </a:solidFill>
              </a:rPr>
              <a:t>Guevedoces</a:t>
            </a:r>
          </a:p>
        </p:txBody>
      </p:sp>
      <p:pic>
        <p:nvPicPr>
          <p:cNvPr id="5" name="Picture 4">
            <a:extLst>
              <a:ext uri="{FF2B5EF4-FFF2-40B4-BE49-F238E27FC236}">
                <a16:creationId xmlns:a16="http://schemas.microsoft.com/office/drawing/2014/main" id="{5E00A202-E1FC-712F-EB18-F58060681564}"/>
              </a:ext>
            </a:extLst>
          </p:cNvPr>
          <p:cNvPicPr>
            <a:picLocks noChangeAspect="1"/>
          </p:cNvPicPr>
          <p:nvPr/>
        </p:nvPicPr>
        <p:blipFill>
          <a:blip r:embed="rId8"/>
          <a:stretch>
            <a:fillRect/>
          </a:stretch>
        </p:blipFill>
        <p:spPr>
          <a:xfrm>
            <a:off x="2845121" y="1712249"/>
            <a:ext cx="7022220" cy="4368025"/>
          </a:xfrm>
          <a:prstGeom prst="rect">
            <a:avLst/>
          </a:prstGeom>
          <a:ln w="57150" cmpd="thickThin">
            <a:solidFill>
              <a:srgbClr val="7F7F7F"/>
            </a:solidFill>
            <a:miter lim="800000"/>
          </a:ln>
        </p:spPr>
      </p:pic>
    </p:spTree>
    <p:extLst>
      <p:ext uri="{BB962C8B-B14F-4D97-AF65-F5344CB8AC3E}">
        <p14:creationId xmlns:p14="http://schemas.microsoft.com/office/powerpoint/2010/main" val="3484383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1" name="Picture 20">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CD30725-5E09-961F-A912-487AFD857FFF}"/>
              </a:ext>
            </a:extLst>
          </p:cNvPr>
          <p:cNvSpPr>
            <a:spLocks noGrp="1"/>
          </p:cNvSpPr>
          <p:nvPr>
            <p:ph type="title"/>
          </p:nvPr>
        </p:nvSpPr>
        <p:spPr>
          <a:xfrm>
            <a:off x="4045528" y="1082773"/>
            <a:ext cx="4094017" cy="868560"/>
          </a:xfrm>
        </p:spPr>
        <p:txBody>
          <a:bodyPr vert="horz" lIns="91440" tIns="45720" rIns="91440" bIns="45720" rtlCol="0" anchor="b">
            <a:normAutofit/>
          </a:bodyPr>
          <a:lstStyle/>
          <a:p>
            <a:r>
              <a:rPr lang="en-US" sz="4800">
                <a:solidFill>
                  <a:srgbClr val="262626"/>
                </a:solidFill>
              </a:rPr>
              <a:t>Guevedoces</a:t>
            </a:r>
          </a:p>
        </p:txBody>
      </p:sp>
      <p:pic>
        <p:nvPicPr>
          <p:cNvPr id="5" name="Picture 4">
            <a:extLst>
              <a:ext uri="{FF2B5EF4-FFF2-40B4-BE49-F238E27FC236}">
                <a16:creationId xmlns:a16="http://schemas.microsoft.com/office/drawing/2014/main" id="{139DB31A-EA5F-CF29-C37D-4DC36E7DBBA5}"/>
              </a:ext>
            </a:extLst>
          </p:cNvPr>
          <p:cNvPicPr>
            <a:picLocks noChangeAspect="1"/>
          </p:cNvPicPr>
          <p:nvPr/>
        </p:nvPicPr>
        <p:blipFill>
          <a:blip r:embed="rId8"/>
          <a:stretch>
            <a:fillRect/>
          </a:stretch>
        </p:blipFill>
        <p:spPr>
          <a:xfrm>
            <a:off x="2787612" y="1957873"/>
            <a:ext cx="7309767" cy="4236213"/>
          </a:xfrm>
          <a:prstGeom prst="rect">
            <a:avLst/>
          </a:prstGeom>
          <a:ln w="57150" cmpd="thickThin">
            <a:solidFill>
              <a:srgbClr val="7F7F7F"/>
            </a:solidFill>
            <a:miter lim="800000"/>
          </a:ln>
        </p:spPr>
      </p:pic>
    </p:spTree>
    <p:extLst>
      <p:ext uri="{BB962C8B-B14F-4D97-AF65-F5344CB8AC3E}">
        <p14:creationId xmlns:p14="http://schemas.microsoft.com/office/powerpoint/2010/main" val="321988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C05D-4B83-AAA6-580C-52632A109A5D}"/>
              </a:ext>
            </a:extLst>
          </p:cNvPr>
          <p:cNvSpPr>
            <a:spLocks noGrp="1"/>
          </p:cNvSpPr>
          <p:nvPr>
            <p:ph type="title"/>
          </p:nvPr>
        </p:nvSpPr>
        <p:spPr/>
        <p:txBody>
          <a:bodyPr/>
          <a:lstStyle/>
          <a:p>
            <a:r>
              <a:rPr lang="en-US" dirty="0"/>
              <a:t>Old Societal Myths</a:t>
            </a:r>
          </a:p>
        </p:txBody>
      </p:sp>
      <p:sp>
        <p:nvSpPr>
          <p:cNvPr id="3" name="Content Placeholder 2">
            <a:extLst>
              <a:ext uri="{FF2B5EF4-FFF2-40B4-BE49-F238E27FC236}">
                <a16:creationId xmlns:a16="http://schemas.microsoft.com/office/drawing/2014/main" id="{C7DD31F7-BD4A-5239-6D30-07D200D61058}"/>
              </a:ext>
            </a:extLst>
          </p:cNvPr>
          <p:cNvSpPr>
            <a:spLocks noGrp="1"/>
          </p:cNvSpPr>
          <p:nvPr>
            <p:ph sz="half" idx="1"/>
          </p:nvPr>
        </p:nvSpPr>
        <p:spPr>
          <a:xfrm>
            <a:off x="1212184" y="2416546"/>
            <a:ext cx="5000743" cy="2375600"/>
          </a:xfrm>
        </p:spPr>
        <p:txBody>
          <a:bodyPr vert="horz" lIns="91440" tIns="45720" rIns="91440" bIns="45720" rtlCol="0" anchor="t">
            <a:noAutofit/>
          </a:bodyPr>
          <a:lstStyle/>
          <a:p>
            <a:r>
              <a:rPr lang="en-US" sz="4000" dirty="0"/>
              <a:t>Left-Handedness- "Devil's Spawn"</a:t>
            </a:r>
          </a:p>
          <a:p>
            <a:pPr>
              <a:buSzPct val="114999"/>
            </a:pPr>
            <a:r>
              <a:rPr lang="en-US" sz="4000" dirty="0"/>
              <a:t>Herbal Medicine- Witchcraft</a:t>
            </a:r>
          </a:p>
          <a:p>
            <a:pPr>
              <a:buSzPct val="114999"/>
            </a:pPr>
            <a:r>
              <a:rPr lang="en-US" sz="4000" dirty="0"/>
              <a:t>Falling Uterus</a:t>
            </a:r>
          </a:p>
          <a:p>
            <a:pPr>
              <a:buSzPct val="114999"/>
            </a:pPr>
            <a:endParaRPr lang="en-US" dirty="0"/>
          </a:p>
        </p:txBody>
      </p:sp>
      <p:sp>
        <p:nvSpPr>
          <p:cNvPr id="4" name="TextBox 3">
            <a:extLst>
              <a:ext uri="{FF2B5EF4-FFF2-40B4-BE49-F238E27FC236}">
                <a16:creationId xmlns:a16="http://schemas.microsoft.com/office/drawing/2014/main" id="{DF4CDFE7-3F1D-E5D7-DEDE-DA59E7AE7C75}"/>
              </a:ext>
            </a:extLst>
          </p:cNvPr>
          <p:cNvSpPr txBox="1"/>
          <p:nvPr/>
        </p:nvSpPr>
        <p:spPr>
          <a:xfrm>
            <a:off x="6051176" y="2423684"/>
            <a:ext cx="484187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rtl="0">
              <a:buFont typeface=""/>
              <a:buChar char="•"/>
            </a:pPr>
            <a:r>
              <a:rPr lang="en-US" sz="4000" baseline="0" dirty="0">
                <a:solidFill>
                  <a:srgbClr val="262626"/>
                </a:solidFill>
                <a:latin typeface="Garamond"/>
                <a:ea typeface="Arial"/>
                <a:cs typeface="Arial"/>
              </a:rPr>
              <a:t>Hysteria Cures</a:t>
            </a:r>
            <a:r>
              <a:rPr lang="en-US" sz="4000" dirty="0">
                <a:latin typeface="Garamond"/>
                <a:ea typeface="Arial"/>
                <a:cs typeface="Arial"/>
              </a:rPr>
              <a:t>​</a:t>
            </a:r>
          </a:p>
          <a:p>
            <a:endParaRPr lang="en-US" sz="4000" dirty="0">
              <a:solidFill>
                <a:srgbClr val="000000"/>
              </a:solidFill>
              <a:latin typeface="Garamond"/>
              <a:ea typeface="Arial"/>
              <a:cs typeface="Arial"/>
            </a:endParaRPr>
          </a:p>
          <a:p>
            <a:pPr marL="228600" lvl="0" indent="-228600" rtl="0">
              <a:buFont typeface=""/>
              <a:buChar char="•"/>
            </a:pPr>
            <a:r>
              <a:rPr lang="en-US" sz="4000" baseline="0" dirty="0">
                <a:solidFill>
                  <a:srgbClr val="262626"/>
                </a:solidFill>
                <a:latin typeface="Garamond"/>
                <a:ea typeface="Arial"/>
                <a:cs typeface="Arial"/>
              </a:rPr>
              <a:t>Male Blindness</a:t>
            </a:r>
            <a:r>
              <a:rPr lang="en-US" sz="4000" dirty="0">
                <a:latin typeface="Garamond"/>
                <a:ea typeface="Arial"/>
                <a:cs typeface="Arial"/>
              </a:rPr>
              <a:t>​</a:t>
            </a:r>
          </a:p>
          <a:p>
            <a:endParaRPr lang="en-US" sz="4000" dirty="0">
              <a:solidFill>
                <a:srgbClr val="000000"/>
              </a:solidFill>
              <a:latin typeface="Garamond"/>
              <a:ea typeface="Arial"/>
              <a:cs typeface="Arial"/>
            </a:endParaRPr>
          </a:p>
          <a:p>
            <a:pPr marL="228600" lvl="0" indent="-228600" rtl="0">
              <a:buFont typeface=""/>
              <a:buChar char="•"/>
            </a:pPr>
            <a:r>
              <a:rPr lang="en-US" sz="4000" baseline="0" dirty="0">
                <a:solidFill>
                  <a:srgbClr val="262626"/>
                </a:solidFill>
                <a:latin typeface="Garamond"/>
                <a:ea typeface="Arial"/>
                <a:cs typeface="Arial"/>
              </a:rPr>
              <a:t>Laptop or Phone Infertility</a:t>
            </a:r>
            <a:endParaRPr lang="en-US" sz="4000" dirty="0"/>
          </a:p>
        </p:txBody>
      </p:sp>
    </p:spTree>
    <p:extLst>
      <p:ext uri="{BB962C8B-B14F-4D97-AF65-F5344CB8AC3E}">
        <p14:creationId xmlns:p14="http://schemas.microsoft.com/office/powerpoint/2010/main" val="19207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B843-98E6-FA7E-D272-27D7A26968EB}"/>
              </a:ext>
            </a:extLst>
          </p:cNvPr>
          <p:cNvSpPr>
            <a:spLocks noGrp="1"/>
          </p:cNvSpPr>
          <p:nvPr>
            <p:ph type="title"/>
          </p:nvPr>
        </p:nvSpPr>
        <p:spPr/>
        <p:txBody>
          <a:bodyPr/>
          <a:lstStyle/>
          <a:p>
            <a:r>
              <a:rPr lang="en-US" dirty="0"/>
              <a:t>Current Sex-Ed Instruction</a:t>
            </a:r>
          </a:p>
        </p:txBody>
      </p:sp>
      <p:sp>
        <p:nvSpPr>
          <p:cNvPr id="3" name="Content Placeholder 2">
            <a:extLst>
              <a:ext uri="{FF2B5EF4-FFF2-40B4-BE49-F238E27FC236}">
                <a16:creationId xmlns:a16="http://schemas.microsoft.com/office/drawing/2014/main" id="{40378665-5880-6325-170A-22267E5D8032}"/>
              </a:ext>
            </a:extLst>
          </p:cNvPr>
          <p:cNvSpPr>
            <a:spLocks noGrp="1"/>
          </p:cNvSpPr>
          <p:nvPr>
            <p:ph sz="half" idx="1"/>
          </p:nvPr>
        </p:nvSpPr>
        <p:spPr>
          <a:xfrm>
            <a:off x="895882" y="2387792"/>
            <a:ext cx="10652424" cy="3842089"/>
          </a:xfrm>
        </p:spPr>
        <p:txBody>
          <a:bodyPr vert="horz" lIns="91440" tIns="45720" rIns="91440" bIns="45720" rtlCol="0" anchor="t">
            <a:noAutofit/>
          </a:bodyPr>
          <a:lstStyle/>
          <a:p>
            <a:r>
              <a:rPr lang="en-US" sz="2200" dirty="0">
                <a:solidFill>
                  <a:srgbClr val="000000"/>
                </a:solidFill>
                <a:latin typeface="Calibri"/>
                <a:cs typeface="Calibri"/>
              </a:rPr>
              <a:t>X and Y are the Chromosomes related to determining human sexual characteristics</a:t>
            </a:r>
            <a:endParaRPr lang="en-US" sz="2200"/>
          </a:p>
          <a:p>
            <a:pPr>
              <a:buSzPct val="114999"/>
            </a:pPr>
            <a:r>
              <a:rPr lang="en-US" sz="2200" dirty="0">
                <a:solidFill>
                  <a:srgbClr val="000000"/>
                </a:solidFill>
                <a:latin typeface="Calibri"/>
                <a:cs typeface="Calibri"/>
              </a:rPr>
              <a:t>Y is the determinate Chromosome</a:t>
            </a:r>
            <a:endParaRPr lang="en-US" sz="2200"/>
          </a:p>
          <a:p>
            <a:pPr>
              <a:buSzPct val="114999"/>
            </a:pPr>
            <a:r>
              <a:rPr lang="en-US" sz="2200" dirty="0">
                <a:solidFill>
                  <a:srgbClr val="000000"/>
                </a:solidFill>
                <a:latin typeface="Calibri"/>
                <a:cs typeface="Calibri"/>
              </a:rPr>
              <a:t>There are usually 23 pairs of the 46 individual human chromosomes</a:t>
            </a:r>
            <a:endParaRPr lang="en-US" sz="2200"/>
          </a:p>
          <a:p>
            <a:pPr>
              <a:buSzPct val="114999"/>
            </a:pPr>
            <a:r>
              <a:rPr lang="en-US" sz="2200" dirty="0">
                <a:solidFill>
                  <a:srgbClr val="000000"/>
                </a:solidFill>
                <a:latin typeface="Calibri"/>
                <a:cs typeface="Calibri"/>
              </a:rPr>
              <a:t>At conception 23 chromosomes will bind with 23 other chromosomes – but this is not perfection</a:t>
            </a:r>
            <a:endParaRPr lang="en-US" sz="2200"/>
          </a:p>
          <a:p>
            <a:pPr>
              <a:buSzPct val="114999"/>
            </a:pPr>
            <a:r>
              <a:rPr lang="en-US" sz="2200" dirty="0">
                <a:solidFill>
                  <a:srgbClr val="000000"/>
                </a:solidFill>
                <a:latin typeface="Calibri"/>
                <a:cs typeface="Calibri"/>
              </a:rPr>
              <a:t>During Meiosis a 46X or 46Y divides into 2 23chromosome cells (Egg or Sperm)</a:t>
            </a:r>
            <a:endParaRPr lang="en-US" sz="2200"/>
          </a:p>
          <a:p>
            <a:pPr>
              <a:buSzPct val="114999"/>
            </a:pPr>
            <a:r>
              <a:rPr lang="en-US" sz="2200" dirty="0">
                <a:solidFill>
                  <a:srgbClr val="000000"/>
                </a:solidFill>
                <a:latin typeface="Calibri"/>
                <a:cs typeface="Calibri"/>
              </a:rPr>
              <a:t>Some Chromosomes can be damaged, lost or misaligned</a:t>
            </a:r>
            <a:endParaRPr lang="en-US" sz="2200"/>
          </a:p>
          <a:p>
            <a:pPr lvl="1">
              <a:buSzPct val="114999"/>
            </a:pPr>
            <a:r>
              <a:rPr lang="en-US" sz="2200" dirty="0">
                <a:solidFill>
                  <a:srgbClr val="000000"/>
                </a:solidFill>
                <a:latin typeface="Calibri"/>
                <a:cs typeface="Calibri"/>
              </a:rPr>
              <a:t>Genetic Errors: Deletion, duplication, translocation, inversions and rings</a:t>
            </a:r>
            <a:endParaRPr lang="en-US" sz="2200" dirty="0"/>
          </a:p>
          <a:p>
            <a:pPr>
              <a:buSzPct val="114999"/>
            </a:pPr>
            <a:endParaRPr lang="en-US" sz="2800" dirty="0"/>
          </a:p>
          <a:p>
            <a:pPr>
              <a:buSzPct val="114999"/>
            </a:pPr>
            <a:endParaRPr lang="en-US" dirty="0"/>
          </a:p>
        </p:txBody>
      </p:sp>
      <p:pic>
        <p:nvPicPr>
          <p:cNvPr id="4" name="Picture 4" descr="Premium Vector | Cartoon female teacher standing next to a blackboard">
            <a:extLst>
              <a:ext uri="{FF2B5EF4-FFF2-40B4-BE49-F238E27FC236}">
                <a16:creationId xmlns:a16="http://schemas.microsoft.com/office/drawing/2014/main" id="{F61BF445-FCB6-3901-7E25-405F8B8900D8}"/>
              </a:ext>
            </a:extLst>
          </p:cNvPr>
          <p:cNvPicPr>
            <a:picLocks noChangeAspect="1"/>
          </p:cNvPicPr>
          <p:nvPr/>
        </p:nvPicPr>
        <p:blipFill>
          <a:blip r:embed="rId3"/>
          <a:stretch>
            <a:fillRect/>
          </a:stretch>
        </p:blipFill>
        <p:spPr>
          <a:xfrm>
            <a:off x="9361426" y="628132"/>
            <a:ext cx="1767684" cy="1762939"/>
          </a:xfrm>
          <a:prstGeom prst="rect">
            <a:avLst/>
          </a:prstGeom>
        </p:spPr>
      </p:pic>
    </p:spTree>
    <p:extLst>
      <p:ext uri="{BB962C8B-B14F-4D97-AF65-F5344CB8AC3E}">
        <p14:creationId xmlns:p14="http://schemas.microsoft.com/office/powerpoint/2010/main" val="172080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428F-6227-D31C-F4CD-8B0A293C083C}"/>
              </a:ext>
            </a:extLst>
          </p:cNvPr>
          <p:cNvSpPr>
            <a:spLocks noGrp="1"/>
          </p:cNvSpPr>
          <p:nvPr>
            <p:ph type="title"/>
          </p:nvPr>
        </p:nvSpPr>
        <p:spPr/>
        <p:txBody>
          <a:bodyPr/>
          <a:lstStyle/>
          <a:p>
            <a:r>
              <a:rPr lang="en-US" dirty="0"/>
              <a:t>Possible DNA Combinations</a:t>
            </a:r>
          </a:p>
        </p:txBody>
      </p:sp>
      <p:sp>
        <p:nvSpPr>
          <p:cNvPr id="3" name="Content Placeholder 2">
            <a:extLst>
              <a:ext uri="{FF2B5EF4-FFF2-40B4-BE49-F238E27FC236}">
                <a16:creationId xmlns:a16="http://schemas.microsoft.com/office/drawing/2014/main" id="{630E0F88-04F3-F138-2217-179DB6F55820}"/>
              </a:ext>
            </a:extLst>
          </p:cNvPr>
          <p:cNvSpPr>
            <a:spLocks noGrp="1"/>
          </p:cNvSpPr>
          <p:nvPr>
            <p:ph sz="half" idx="1"/>
          </p:nvPr>
        </p:nvSpPr>
        <p:spPr>
          <a:xfrm>
            <a:off x="1373707" y="2550913"/>
            <a:ext cx="5151044" cy="3310128"/>
          </a:xfrm>
        </p:spPr>
        <p:txBody>
          <a:bodyPr>
            <a:normAutofit lnSpcReduction="10000"/>
          </a:bodyPr>
          <a:lstStyle/>
          <a:p>
            <a:pPr>
              <a:buNone/>
            </a:pPr>
            <a:r>
              <a:rPr lang="en-US" dirty="0">
                <a:ea typeface="+mn-lt"/>
                <a:cs typeface="+mn-lt"/>
              </a:rPr>
              <a:t>•X  45 Chromosome ( Turner syndrome)  </a:t>
            </a:r>
            <a:endParaRPr lang="en-US"/>
          </a:p>
          <a:p>
            <a:pPr>
              <a:buNone/>
            </a:pPr>
            <a:r>
              <a:rPr lang="en-US" dirty="0">
                <a:ea typeface="+mn-lt"/>
                <a:cs typeface="+mn-lt"/>
              </a:rPr>
              <a:t>•XX and XY  46 Chromosomes</a:t>
            </a:r>
            <a:endParaRPr lang="en-US" dirty="0"/>
          </a:p>
          <a:p>
            <a:pPr>
              <a:buNone/>
            </a:pPr>
            <a:r>
              <a:rPr lang="en-US" dirty="0">
                <a:ea typeface="+mn-lt"/>
                <a:cs typeface="+mn-lt"/>
              </a:rPr>
              <a:t>•XXY  47  ( Klinefelter syndrome )</a:t>
            </a:r>
            <a:endParaRPr lang="en-US" dirty="0"/>
          </a:p>
          <a:p>
            <a:pPr>
              <a:buNone/>
            </a:pPr>
            <a:r>
              <a:rPr lang="en-US" dirty="0">
                <a:ea typeface="+mn-lt"/>
                <a:cs typeface="+mn-lt"/>
              </a:rPr>
              <a:t>•XXX  47  ( Trisomy X )</a:t>
            </a:r>
            <a:endParaRPr lang="en-US" dirty="0"/>
          </a:p>
          <a:p>
            <a:pPr>
              <a:buNone/>
            </a:pPr>
            <a:r>
              <a:rPr lang="en-US" dirty="0">
                <a:ea typeface="+mn-lt"/>
                <a:cs typeface="+mn-lt"/>
              </a:rPr>
              <a:t>•XYY   (Meta Male)</a:t>
            </a:r>
            <a:endParaRPr lang="en-US" dirty="0"/>
          </a:p>
          <a:p>
            <a:pPr>
              <a:buNone/>
            </a:pPr>
            <a:r>
              <a:rPr lang="en-US" dirty="0">
                <a:ea typeface="+mn-lt"/>
                <a:cs typeface="+mn-lt"/>
              </a:rPr>
              <a:t>•XXYY  48 Chromosomes</a:t>
            </a:r>
            <a:endParaRPr lang="en-US" dirty="0"/>
          </a:p>
          <a:p>
            <a:pPr>
              <a:buNone/>
            </a:pPr>
            <a:endParaRPr lang="en-US" dirty="0"/>
          </a:p>
          <a:p>
            <a:pPr marL="0" indent="0">
              <a:buNone/>
            </a:pPr>
            <a:endParaRPr lang="en-US" dirty="0"/>
          </a:p>
        </p:txBody>
      </p:sp>
      <p:sp>
        <p:nvSpPr>
          <p:cNvPr id="5" name="TextBox 4">
            <a:extLst>
              <a:ext uri="{FF2B5EF4-FFF2-40B4-BE49-F238E27FC236}">
                <a16:creationId xmlns:a16="http://schemas.microsoft.com/office/drawing/2014/main" id="{332E73BA-0B2F-6598-CBDC-3C095CF4D496}"/>
              </a:ext>
            </a:extLst>
          </p:cNvPr>
          <p:cNvSpPr txBox="1"/>
          <p:nvPr/>
        </p:nvSpPr>
        <p:spPr>
          <a:xfrm>
            <a:off x="6425258" y="2615259"/>
            <a:ext cx="4741333" cy="29115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spcAft>
                <a:spcPts val="600"/>
              </a:spcAft>
            </a:pPr>
            <a:r>
              <a:rPr lang="en-US" sz="2400" dirty="0"/>
              <a:t>•XXXY  48</a:t>
            </a:r>
            <a:endParaRPr lang="en-US" sz="2400" dirty="0">
              <a:ea typeface="+mn-lt"/>
              <a:cs typeface="+mn-lt"/>
            </a:endParaRPr>
          </a:p>
          <a:p>
            <a:pPr marL="285750" indent="-285750">
              <a:spcBef>
                <a:spcPct val="20000"/>
              </a:spcBef>
              <a:spcAft>
                <a:spcPts val="600"/>
              </a:spcAft>
            </a:pPr>
            <a:r>
              <a:rPr lang="en-US" sz="2400" dirty="0"/>
              <a:t>•XXXX  48</a:t>
            </a:r>
            <a:endParaRPr lang="en-US" sz="2400">
              <a:ea typeface="+mn-lt"/>
              <a:cs typeface="+mn-lt"/>
            </a:endParaRPr>
          </a:p>
          <a:p>
            <a:pPr marL="285750" indent="-285750">
              <a:spcBef>
                <a:spcPct val="20000"/>
              </a:spcBef>
              <a:spcAft>
                <a:spcPts val="600"/>
              </a:spcAft>
            </a:pPr>
            <a:r>
              <a:rPr lang="en-US" sz="2400" dirty="0"/>
              <a:t>•XXXXY  49 Chromosomes</a:t>
            </a:r>
            <a:endParaRPr lang="en-US" sz="2400">
              <a:ea typeface="+mn-lt"/>
              <a:cs typeface="+mn-lt"/>
            </a:endParaRPr>
          </a:p>
          <a:p>
            <a:pPr marL="285750" indent="-285750">
              <a:spcBef>
                <a:spcPct val="20000"/>
              </a:spcBef>
              <a:spcAft>
                <a:spcPts val="600"/>
              </a:spcAft>
            </a:pPr>
            <a:r>
              <a:rPr lang="en-US" sz="2400" dirty="0"/>
              <a:t>•XXXXX  49</a:t>
            </a:r>
            <a:endParaRPr lang="en-US" sz="2400">
              <a:ea typeface="+mn-lt"/>
              <a:cs typeface="+mn-lt"/>
            </a:endParaRPr>
          </a:p>
          <a:p>
            <a:pPr marL="285750" indent="-285750">
              <a:spcBef>
                <a:spcPct val="20000"/>
              </a:spcBef>
              <a:spcAft>
                <a:spcPts val="600"/>
              </a:spcAft>
            </a:pPr>
            <a:r>
              <a:rPr lang="en-US" sz="2400" dirty="0"/>
              <a:t>•46, XY/47, XXY  and 45X/47XXX    ( Mosaicism )</a:t>
            </a:r>
          </a:p>
        </p:txBody>
      </p:sp>
      <p:sp>
        <p:nvSpPr>
          <p:cNvPr id="4" name="Footer Placeholder 3">
            <a:extLst>
              <a:ext uri="{FF2B5EF4-FFF2-40B4-BE49-F238E27FC236}">
                <a16:creationId xmlns:a16="http://schemas.microsoft.com/office/drawing/2014/main" id="{B28A6419-42AB-510E-7989-7C1A43634491}"/>
              </a:ext>
            </a:extLst>
          </p:cNvPr>
          <p:cNvSpPr>
            <a:spLocks noGrp="1"/>
          </p:cNvSpPr>
          <p:nvPr>
            <p:ph type="ftr" sz="quarter" idx="11"/>
          </p:nvPr>
        </p:nvSpPr>
        <p:spPr/>
        <p:txBody>
          <a:bodyPr/>
          <a:lstStyle/>
          <a:p>
            <a:r>
              <a:rPr lang="en-US" sz="1400" dirty="0">
                <a:hlinkClick r:id="rId3"/>
              </a:rPr>
              <a:t>https://www.genome.gov/about-genomics/fact-sheets/Chromosome-Abnormalities-Fact-Sheet</a:t>
            </a:r>
            <a:r>
              <a:rPr lang="en-US" sz="1400" dirty="0"/>
              <a:t> </a:t>
            </a:r>
            <a:endParaRPr lang="en-US" dirty="0"/>
          </a:p>
        </p:txBody>
      </p:sp>
    </p:spTree>
    <p:extLst>
      <p:ext uri="{BB962C8B-B14F-4D97-AF65-F5344CB8AC3E}">
        <p14:creationId xmlns:p14="http://schemas.microsoft.com/office/powerpoint/2010/main" val="2413375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B2DE-C108-C281-F2FF-C3055D724B7F}"/>
              </a:ext>
            </a:extLst>
          </p:cNvPr>
          <p:cNvSpPr>
            <a:spLocks noGrp="1"/>
          </p:cNvSpPr>
          <p:nvPr>
            <p:ph type="title"/>
          </p:nvPr>
        </p:nvSpPr>
        <p:spPr/>
        <p:txBody>
          <a:bodyPr/>
          <a:lstStyle/>
          <a:p>
            <a:r>
              <a:rPr lang="en-US" dirty="0"/>
              <a:t>Your Presenters</a:t>
            </a:r>
          </a:p>
        </p:txBody>
      </p:sp>
      <p:pic>
        <p:nvPicPr>
          <p:cNvPr id="4" name="Content Placeholder 3"/>
          <p:cNvPicPr>
            <a:picLocks noGrp="1" noChangeAspect="1"/>
          </p:cNvPicPr>
          <p:nvPr>
            <p:ph idx="1"/>
          </p:nvPr>
        </p:nvPicPr>
        <p:blipFill>
          <a:blip r:embed="rId3"/>
          <a:stretch>
            <a:fillRect/>
          </a:stretch>
        </p:blipFill>
        <p:spPr>
          <a:xfrm>
            <a:off x="1411441" y="2513046"/>
            <a:ext cx="2831283" cy="1745945"/>
          </a:xfrm>
          <a:prstGeom prst="rect">
            <a:avLst/>
          </a:prstGeom>
        </p:spPr>
      </p:pic>
      <p:pic>
        <p:nvPicPr>
          <p:cNvPr id="1026" name="Picture 2" descr="Amanda Parlow - OWI Treatment Court Case Manager - Monroe County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8653" y="2488067"/>
            <a:ext cx="1770930" cy="18849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11872" y="4376351"/>
            <a:ext cx="2522206" cy="984885"/>
          </a:xfrm>
          <a:prstGeom prst="rect">
            <a:avLst/>
          </a:prstGeom>
          <a:noFill/>
        </p:spPr>
        <p:txBody>
          <a:bodyPr wrap="square" lIns="91440" tIns="45720" rIns="91440" bIns="45720" rtlCol="0" anchor="t">
            <a:spAutoFit/>
          </a:bodyPr>
          <a:lstStyle/>
          <a:p>
            <a:r>
              <a:rPr lang="en-US" b="1" dirty="0"/>
              <a:t>Professor James Parlow</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6" name="TextBox 5"/>
          <p:cNvSpPr txBox="1"/>
          <p:nvPr/>
        </p:nvSpPr>
        <p:spPr>
          <a:xfrm>
            <a:off x="8315386" y="4455497"/>
            <a:ext cx="1961873" cy="646331"/>
          </a:xfrm>
          <a:prstGeom prst="rect">
            <a:avLst/>
          </a:prstGeom>
          <a:noFill/>
        </p:spPr>
        <p:txBody>
          <a:bodyPr wrap="square" lIns="91440" tIns="45720" rIns="91440" bIns="45720" rtlCol="0" anchor="t">
            <a:spAutoFit/>
          </a:bodyPr>
          <a:lstStyle/>
          <a:p>
            <a:r>
              <a:rPr lang="en-US" b="1" dirty="0"/>
              <a:t>Amanda Parlow</a:t>
            </a:r>
          </a:p>
          <a:p>
            <a:pPr marL="285750" indent="-285750">
              <a:buFont typeface="Arial" panose="020B0604020202020204" pitchFamily="34" charset="0"/>
              <a:buChar char="•"/>
            </a:pPr>
            <a:endParaRPr lang="en-US" dirty="0"/>
          </a:p>
        </p:txBody>
      </p:sp>
      <p:pic>
        <p:nvPicPr>
          <p:cNvPr id="7" name="Picture 6" descr="Jessica Polacek - Member Board Of Directors @ Fair Wisconsin ...">
            <a:extLst>
              <a:ext uri="{FF2B5EF4-FFF2-40B4-BE49-F238E27FC236}">
                <a16:creationId xmlns:a16="http://schemas.microsoft.com/office/drawing/2014/main" id="{82E9BE2B-3889-986D-13F5-AECF1D43654C}"/>
              </a:ext>
            </a:extLst>
          </p:cNvPr>
          <p:cNvPicPr>
            <a:picLocks noChangeAspect="1"/>
          </p:cNvPicPr>
          <p:nvPr/>
        </p:nvPicPr>
        <p:blipFill>
          <a:blip r:embed="rId5"/>
          <a:stretch>
            <a:fillRect/>
          </a:stretch>
        </p:blipFill>
        <p:spPr>
          <a:xfrm>
            <a:off x="5020121" y="3081351"/>
            <a:ext cx="2250559" cy="2294862"/>
          </a:xfrm>
          <a:prstGeom prst="rect">
            <a:avLst/>
          </a:prstGeom>
        </p:spPr>
      </p:pic>
      <p:sp>
        <p:nvSpPr>
          <p:cNvPr id="8" name="TextBox 7">
            <a:extLst>
              <a:ext uri="{FF2B5EF4-FFF2-40B4-BE49-F238E27FC236}">
                <a16:creationId xmlns:a16="http://schemas.microsoft.com/office/drawing/2014/main" id="{17907C6B-AB48-862C-8A60-485D921F52D1}"/>
              </a:ext>
            </a:extLst>
          </p:cNvPr>
          <p:cNvSpPr txBox="1"/>
          <p:nvPr/>
        </p:nvSpPr>
        <p:spPr>
          <a:xfrm>
            <a:off x="5197649" y="5379639"/>
            <a:ext cx="171272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Jessica Polacek</a:t>
            </a:r>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a:p>
        </p:txBody>
      </p:sp>
    </p:spTree>
    <p:extLst>
      <p:ext uri="{BB962C8B-B14F-4D97-AF65-F5344CB8AC3E}">
        <p14:creationId xmlns:p14="http://schemas.microsoft.com/office/powerpoint/2010/main" val="1780456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4" name="Picture 13">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0E7E04F-73A9-D0D4-E6BD-736CF4FF508D}"/>
              </a:ext>
            </a:extLst>
          </p:cNvPr>
          <p:cNvSpPr>
            <a:spLocks noGrp="1"/>
          </p:cNvSpPr>
          <p:nvPr>
            <p:ph type="title"/>
          </p:nvPr>
        </p:nvSpPr>
        <p:spPr>
          <a:xfrm>
            <a:off x="826852" y="872061"/>
            <a:ext cx="3073940" cy="3436688"/>
          </a:xfrm>
        </p:spPr>
        <p:txBody>
          <a:bodyPr vert="horz" lIns="91440" tIns="45720" rIns="91440" bIns="45720" rtlCol="0" anchor="b">
            <a:normAutofit/>
          </a:bodyPr>
          <a:lstStyle/>
          <a:p>
            <a:r>
              <a:rPr lang="en-US">
                <a:solidFill>
                  <a:srgbClr val="262626"/>
                </a:solidFill>
              </a:rPr>
              <a:t>A Quick Test...</a:t>
            </a:r>
          </a:p>
        </p:txBody>
      </p:sp>
      <p:sp useBgFill="1">
        <p:nvSpPr>
          <p:cNvPr id="27" name="Rectangle 26">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F765DC6-7CEF-A32D-956F-72F88A83B274}"/>
              </a:ext>
            </a:extLst>
          </p:cNvPr>
          <p:cNvPicPr>
            <a:picLocks noChangeAspect="1"/>
          </p:cNvPicPr>
          <p:nvPr/>
        </p:nvPicPr>
        <p:blipFill>
          <a:blip r:embed="rId6"/>
          <a:stretch>
            <a:fillRect/>
          </a:stretch>
        </p:blipFill>
        <p:spPr>
          <a:xfrm>
            <a:off x="4788930" y="1382327"/>
            <a:ext cx="7406379" cy="4027921"/>
          </a:xfrm>
          <a:prstGeom prst="rect">
            <a:avLst/>
          </a:prstGeom>
        </p:spPr>
      </p:pic>
      <p:sp>
        <p:nvSpPr>
          <p:cNvPr id="7" name="Footer Placeholder 6">
            <a:extLst>
              <a:ext uri="{FF2B5EF4-FFF2-40B4-BE49-F238E27FC236}">
                <a16:creationId xmlns:a16="http://schemas.microsoft.com/office/drawing/2014/main" id="{542B1761-E38D-0334-CDDB-0B53690C5A57}"/>
              </a:ext>
            </a:extLst>
          </p:cNvPr>
          <p:cNvSpPr>
            <a:spLocks noGrp="1"/>
          </p:cNvSpPr>
          <p:nvPr>
            <p:ph type="ftr" sz="quarter" idx="11"/>
          </p:nvPr>
        </p:nvSpPr>
        <p:spPr>
          <a:xfrm>
            <a:off x="5088466" y="6379383"/>
            <a:ext cx="3649133" cy="279400"/>
          </a:xfrm>
        </p:spPr>
        <p:txBody>
          <a:bodyPr vert="horz" lIns="91440" tIns="45720" rIns="91440" bIns="45720" rtlCol="0" anchor="ctr">
            <a:normAutofit/>
          </a:bodyPr>
          <a:lstStyle/>
          <a:p>
            <a:pPr>
              <a:spcAft>
                <a:spcPts val="600"/>
              </a:spcAft>
            </a:pPr>
            <a:r>
              <a:rPr lang="en-US" b="0" i="0" kern="1200">
                <a:solidFill>
                  <a:schemeClr val="tx1"/>
                </a:solidFill>
                <a:effectLst/>
                <a:latin typeface="+mn-lt"/>
                <a:ea typeface="+mn-ea"/>
                <a:cs typeface="+mn-cs"/>
              </a:rPr>
              <a:t>https://www.ncbi.nlm.nih.gov/pmc/articles/PMC6234061/</a:t>
            </a:r>
          </a:p>
        </p:txBody>
      </p:sp>
    </p:spTree>
    <p:extLst>
      <p:ext uri="{BB962C8B-B14F-4D97-AF65-F5344CB8AC3E}">
        <p14:creationId xmlns:p14="http://schemas.microsoft.com/office/powerpoint/2010/main" val="639739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F7C8-F274-77A6-E8AC-B6D3525D7291}"/>
              </a:ext>
            </a:extLst>
          </p:cNvPr>
          <p:cNvSpPr>
            <a:spLocks noGrp="1"/>
          </p:cNvSpPr>
          <p:nvPr>
            <p:ph type="title"/>
          </p:nvPr>
        </p:nvSpPr>
        <p:spPr/>
        <p:txBody>
          <a:bodyPr/>
          <a:lstStyle/>
          <a:p>
            <a:r>
              <a:rPr lang="en-US" dirty="0"/>
              <a:t>A Simpler Explanation</a:t>
            </a:r>
          </a:p>
        </p:txBody>
      </p:sp>
      <p:sp>
        <p:nvSpPr>
          <p:cNvPr id="6" name="Footer Placeholder 5">
            <a:extLst>
              <a:ext uri="{FF2B5EF4-FFF2-40B4-BE49-F238E27FC236}">
                <a16:creationId xmlns:a16="http://schemas.microsoft.com/office/drawing/2014/main" id="{542F9AD2-4D51-11FA-4DFF-5520CC2830D1}"/>
              </a:ext>
            </a:extLst>
          </p:cNvPr>
          <p:cNvSpPr>
            <a:spLocks noGrp="1"/>
          </p:cNvSpPr>
          <p:nvPr>
            <p:ph type="ftr" sz="quarter" idx="11"/>
          </p:nvPr>
        </p:nvSpPr>
        <p:spPr/>
        <p:txBody>
          <a:bodyPr/>
          <a:lstStyle/>
          <a:p>
            <a:r>
              <a:rPr lang="en-US"/>
              <a:t>https://lozierinstitute.org/dive-deeper/male-vs-female-development/</a:t>
            </a:r>
          </a:p>
        </p:txBody>
      </p:sp>
      <p:pic>
        <p:nvPicPr>
          <p:cNvPr id="5" name="Picture 5">
            <a:extLst>
              <a:ext uri="{FF2B5EF4-FFF2-40B4-BE49-F238E27FC236}">
                <a16:creationId xmlns:a16="http://schemas.microsoft.com/office/drawing/2014/main" id="{743F03F2-2A8F-5BA6-0D20-ADA819CD8CB8}"/>
              </a:ext>
            </a:extLst>
          </p:cNvPr>
          <p:cNvPicPr>
            <a:picLocks noChangeAspect="1"/>
          </p:cNvPicPr>
          <p:nvPr/>
        </p:nvPicPr>
        <p:blipFill>
          <a:blip r:embed="rId3"/>
          <a:stretch>
            <a:fillRect/>
          </a:stretch>
        </p:blipFill>
        <p:spPr>
          <a:xfrm>
            <a:off x="1642974" y="2293250"/>
            <a:ext cx="8895450" cy="3982047"/>
          </a:xfrm>
          <a:prstGeom prst="rect">
            <a:avLst/>
          </a:prstGeom>
        </p:spPr>
      </p:pic>
    </p:spTree>
    <p:extLst>
      <p:ext uri="{BB962C8B-B14F-4D97-AF65-F5344CB8AC3E}">
        <p14:creationId xmlns:p14="http://schemas.microsoft.com/office/powerpoint/2010/main" val="34735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3E590-63F3-17CA-C876-404B4C6A3122}"/>
              </a:ext>
            </a:extLst>
          </p:cNvPr>
          <p:cNvSpPr>
            <a:spLocks noGrp="1"/>
          </p:cNvSpPr>
          <p:nvPr>
            <p:ph type="title"/>
          </p:nvPr>
        </p:nvSpPr>
        <p:spPr>
          <a:xfrm>
            <a:off x="804421" y="796374"/>
            <a:ext cx="10583158" cy="880027"/>
          </a:xfrm>
        </p:spPr>
        <p:txBody>
          <a:bodyPr>
            <a:normAutofit/>
          </a:bodyPr>
          <a:lstStyle/>
          <a:p>
            <a:r>
              <a:rPr lang="en-US">
                <a:solidFill>
                  <a:srgbClr val="FFFFFF"/>
                </a:solidFill>
              </a:rPr>
              <a:t>21st Century Science</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E36DDF-2D02-E36B-0946-3A37877AD943}"/>
              </a:ext>
            </a:extLst>
          </p:cNvPr>
          <p:cNvSpPr>
            <a:spLocks noGrp="1"/>
          </p:cNvSpPr>
          <p:nvPr>
            <p:ph idx="1"/>
          </p:nvPr>
        </p:nvSpPr>
        <p:spPr>
          <a:xfrm>
            <a:off x="116458" y="2367841"/>
            <a:ext cx="11973460" cy="3263612"/>
          </a:xfrm>
        </p:spPr>
        <p:txBody>
          <a:bodyPr vert="horz" lIns="91440" tIns="45720" rIns="91440" bIns="45720" rtlCol="0" anchor="t">
            <a:noAutofit/>
          </a:bodyPr>
          <a:lstStyle/>
          <a:p>
            <a:pPr>
              <a:lnSpc>
                <a:spcPct val="90000"/>
              </a:lnSpc>
            </a:pPr>
            <a:r>
              <a:rPr lang="en-US" sz="2200" dirty="0"/>
              <a:t>Genome Editing- CRISPR/CAS</a:t>
            </a:r>
          </a:p>
          <a:p>
            <a:pPr lvl="1">
              <a:lnSpc>
                <a:spcPct val="90000"/>
              </a:lnSpc>
              <a:buSzPct val="114999"/>
            </a:pPr>
            <a:r>
              <a:rPr lang="en-US" sz="2200" b="1" dirty="0">
                <a:latin typeface="Calibri"/>
                <a:cs typeface="Calibri"/>
                <a:hlinkClick r:id="rId4"/>
              </a:rPr>
              <a:t>https://health.clevelandclinic.org/crispr-gene-editing</a:t>
            </a:r>
            <a:r>
              <a:rPr lang="en-US" sz="2200" b="1" dirty="0">
                <a:latin typeface="Calibri"/>
                <a:cs typeface="Calibri"/>
              </a:rPr>
              <a:t> </a:t>
            </a:r>
            <a:endParaRPr lang="en-US" sz="2200" dirty="0"/>
          </a:p>
          <a:p>
            <a:pPr>
              <a:lnSpc>
                <a:spcPct val="90000"/>
              </a:lnSpc>
              <a:buSzPct val="114999"/>
            </a:pPr>
            <a:r>
              <a:rPr lang="en-US" sz="2200" dirty="0"/>
              <a:t>Switch function of testes/ovaries</a:t>
            </a:r>
          </a:p>
          <a:p>
            <a:pPr lvl="1">
              <a:lnSpc>
                <a:spcPct val="90000"/>
              </a:lnSpc>
              <a:buSzPct val="114999"/>
            </a:pPr>
            <a:r>
              <a:rPr lang="en-US" sz="2200" b="1" dirty="0">
                <a:latin typeface="Calibri"/>
                <a:cs typeface="Calibri"/>
                <a:hlinkClick r:id="rId5"/>
              </a:rPr>
              <a:t>https://www.npr.org/sections/health-shots/2023/12/08/1217123089/fda-approves-first-gene-editing-treatments-for-human-illness</a:t>
            </a:r>
            <a:endParaRPr lang="en-US" sz="2200" b="1"/>
          </a:p>
          <a:p>
            <a:pPr>
              <a:lnSpc>
                <a:spcPct val="90000"/>
              </a:lnSpc>
              <a:buSzPct val="114999"/>
            </a:pPr>
            <a:r>
              <a:rPr lang="en-US" sz="2200" dirty="0"/>
              <a:t>Deaf can hear by switching one gene</a:t>
            </a:r>
          </a:p>
          <a:p>
            <a:pPr lvl="1">
              <a:lnSpc>
                <a:spcPct val="90000"/>
              </a:lnSpc>
              <a:buSzPct val="114999"/>
            </a:pPr>
            <a:r>
              <a:rPr lang="en-US" sz="2200" b="1" dirty="0">
                <a:latin typeface="Calibri"/>
                <a:cs typeface="Calibri"/>
                <a:hlinkClick r:id="rId6"/>
              </a:rPr>
              <a:t>https://news.harvard.edu/gazette/story/2024/01/gene-therapy-breakthrough-allows-congenitally-deaf-children-to-hear</a:t>
            </a:r>
            <a:r>
              <a:rPr lang="en-US" sz="2200" dirty="0">
                <a:latin typeface="Calibri"/>
                <a:cs typeface="Calibri"/>
                <a:hlinkClick r:id="rId6"/>
              </a:rPr>
              <a:t>/</a:t>
            </a:r>
            <a:r>
              <a:rPr lang="en-US" sz="2200" dirty="0">
                <a:latin typeface="Calibri"/>
                <a:cs typeface="Calibri"/>
              </a:rPr>
              <a:t> </a:t>
            </a:r>
            <a:endParaRPr lang="en-US" sz="2200" dirty="0"/>
          </a:p>
          <a:p>
            <a:pPr>
              <a:lnSpc>
                <a:spcPct val="90000"/>
              </a:lnSpc>
              <a:buSzPct val="114999"/>
            </a:pPr>
            <a:r>
              <a:rPr lang="en-US" sz="2200" dirty="0"/>
              <a:t>Cystic Fibrosis, Congenital Lung Disease, Genetic Liver Disease, Inherited Blood Disorders, Inherited Eye Disease</a:t>
            </a:r>
          </a:p>
          <a:p>
            <a:pPr lvl="1">
              <a:lnSpc>
                <a:spcPct val="90000"/>
              </a:lnSpc>
              <a:buSzPct val="114999"/>
            </a:pPr>
            <a:r>
              <a:rPr lang="en-US" sz="2200" b="1" dirty="0">
                <a:latin typeface="Calibri"/>
                <a:cs typeface="Calibri"/>
                <a:hlinkClick r:id="rId7"/>
              </a:rPr>
              <a:t>https://www.ncbi.nlm.nih.gov/pmc/articles/PMC7150498/</a:t>
            </a:r>
            <a:r>
              <a:rPr lang="en-US" sz="2200" b="1" dirty="0">
                <a:latin typeface="Calibri"/>
                <a:cs typeface="Calibri"/>
              </a:rPr>
              <a:t> </a:t>
            </a:r>
            <a:endParaRPr lang="en-US" sz="2200" dirty="0"/>
          </a:p>
          <a:p>
            <a:pPr lvl="1">
              <a:lnSpc>
                <a:spcPct val="90000"/>
              </a:lnSpc>
              <a:buSzPct val="114999"/>
            </a:pPr>
            <a:endParaRPr lang="en-US" sz="1100" b="1">
              <a:latin typeface="Calibri"/>
              <a:cs typeface="Calibri"/>
            </a:endParaRPr>
          </a:p>
          <a:p>
            <a:pPr lvl="1">
              <a:lnSpc>
                <a:spcPct val="90000"/>
              </a:lnSpc>
              <a:buSzPct val="114999"/>
            </a:pPr>
            <a:endParaRPr lang="en-US" sz="1100"/>
          </a:p>
        </p:txBody>
      </p:sp>
    </p:spTree>
    <p:extLst>
      <p:ext uri="{BB962C8B-B14F-4D97-AF65-F5344CB8AC3E}">
        <p14:creationId xmlns:p14="http://schemas.microsoft.com/office/powerpoint/2010/main" val="387308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8389F-6236-D403-9524-3B7E5B6ED2FE}"/>
              </a:ext>
            </a:extLst>
          </p:cNvPr>
          <p:cNvSpPr>
            <a:spLocks noGrp="1"/>
          </p:cNvSpPr>
          <p:nvPr>
            <p:ph type="title"/>
          </p:nvPr>
        </p:nvSpPr>
        <p:spPr>
          <a:xfrm>
            <a:off x="804421" y="796374"/>
            <a:ext cx="10583158" cy="880027"/>
          </a:xfrm>
        </p:spPr>
        <p:txBody>
          <a:bodyPr>
            <a:normAutofit/>
          </a:bodyPr>
          <a:lstStyle/>
          <a:p>
            <a:r>
              <a:rPr lang="en-US">
                <a:solidFill>
                  <a:srgbClr val="FFFFFF"/>
                </a:solidFill>
              </a:rPr>
              <a:t>21st Century Science</a:t>
            </a:r>
          </a:p>
        </p:txBody>
      </p:sp>
      <p:sp>
        <p:nvSpPr>
          <p:cNvPr id="12"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7309EC-6050-EE8E-8A5E-E9D5CCA8F1DD}"/>
              </a:ext>
            </a:extLst>
          </p:cNvPr>
          <p:cNvSpPr>
            <a:spLocks noGrp="1"/>
          </p:cNvSpPr>
          <p:nvPr>
            <p:ph idx="1"/>
          </p:nvPr>
        </p:nvSpPr>
        <p:spPr>
          <a:xfrm>
            <a:off x="217100" y="2612256"/>
            <a:ext cx="11743421" cy="3263612"/>
          </a:xfrm>
        </p:spPr>
        <p:txBody>
          <a:bodyPr vert="horz" lIns="91440" tIns="45720" rIns="91440" bIns="45720" rtlCol="0" anchor="t">
            <a:noAutofit/>
          </a:bodyPr>
          <a:lstStyle/>
          <a:p>
            <a:pPr>
              <a:lnSpc>
                <a:spcPct val="90000"/>
              </a:lnSpc>
            </a:pPr>
            <a:r>
              <a:rPr lang="en-US" dirty="0"/>
              <a:t>Brain Structures of Transpeople-similar to brains of experienced gender</a:t>
            </a:r>
          </a:p>
          <a:p>
            <a:pPr lvl="1">
              <a:lnSpc>
                <a:spcPct val="90000"/>
              </a:lnSpc>
              <a:buSzPct val="114999"/>
            </a:pPr>
            <a:r>
              <a:rPr lang="en-US" sz="2400" b="1" dirty="0">
                <a:latin typeface="Calibri"/>
                <a:cs typeface="Calibri"/>
                <a:hlinkClick r:id="rId4"/>
              </a:rPr>
              <a:t>https://www.scientificamerican.com/article/is-there-something-unique-about-the-transgender-brain/</a:t>
            </a:r>
            <a:endParaRPr lang="en-US" sz="2400" b="1"/>
          </a:p>
          <a:p>
            <a:pPr>
              <a:lnSpc>
                <a:spcPct val="90000"/>
              </a:lnSpc>
              <a:buSzPct val="114999"/>
            </a:pPr>
            <a:r>
              <a:rPr lang="en-US" dirty="0"/>
              <a:t>Potential Biological Basis for Transgender</a:t>
            </a:r>
          </a:p>
          <a:p>
            <a:pPr lvl="1">
              <a:lnSpc>
                <a:spcPct val="90000"/>
              </a:lnSpc>
              <a:buSzPct val="114999"/>
            </a:pPr>
            <a:r>
              <a:rPr lang="en-US" sz="2400" b="1" dirty="0">
                <a:latin typeface="Calibri"/>
                <a:cs typeface="Calibri"/>
                <a:hlinkClick r:id="rId5"/>
              </a:rPr>
              <a:t>https://www.hudson.org.au/news/written-in-dna-study-reveals-potential-biological-basis-for-transgender/</a:t>
            </a:r>
            <a:endParaRPr lang="en-US" sz="2400" b="1" dirty="0">
              <a:latin typeface="Calibri"/>
              <a:cs typeface="Calibri"/>
            </a:endParaRPr>
          </a:p>
          <a:p>
            <a:pPr lvl="1">
              <a:lnSpc>
                <a:spcPct val="90000"/>
              </a:lnSpc>
              <a:buSzPct val="114999"/>
            </a:pPr>
            <a:r>
              <a:rPr lang="en-US" sz="2400" b="1" dirty="0">
                <a:latin typeface="Calibri"/>
                <a:cs typeface="Calibri"/>
                <a:hlinkClick r:id="rId6"/>
              </a:rPr>
              <a:t>https://www.sciencedaily.com/releases/2020/02/200205084203.htm</a:t>
            </a:r>
            <a:r>
              <a:rPr lang="en-US" sz="2400" b="1" dirty="0">
                <a:latin typeface="Calibri"/>
                <a:cs typeface="Calibri"/>
              </a:rPr>
              <a:t> </a:t>
            </a:r>
          </a:p>
          <a:p>
            <a:pPr>
              <a:lnSpc>
                <a:spcPct val="90000"/>
              </a:lnSpc>
              <a:buSzPct val="114999"/>
            </a:pPr>
            <a:r>
              <a:rPr lang="en-US" dirty="0"/>
              <a:t>Not a Choice, but Way of Being</a:t>
            </a:r>
          </a:p>
          <a:p>
            <a:pPr lvl="1">
              <a:lnSpc>
                <a:spcPct val="90000"/>
              </a:lnSpc>
              <a:buSzPct val="114999"/>
            </a:pPr>
            <a:r>
              <a:rPr lang="en-US" sz="2400" b="1" dirty="0">
                <a:latin typeface="Calibri"/>
                <a:cs typeface="Calibri"/>
                <a:hlinkClick r:id="rId7"/>
              </a:rPr>
              <a:t>https://dnascience.plos.org/2018/03/22/20-gene-variants-and-transgender-identity-what-does-it-mean/</a:t>
            </a:r>
            <a:r>
              <a:rPr lang="en-US" sz="2400" b="1" dirty="0">
                <a:latin typeface="Calibri"/>
                <a:cs typeface="Calibri"/>
              </a:rPr>
              <a:t>  </a:t>
            </a:r>
            <a:endParaRPr lang="en-US" sz="2400" dirty="0"/>
          </a:p>
          <a:p>
            <a:pPr lvl="1">
              <a:lnSpc>
                <a:spcPct val="90000"/>
              </a:lnSpc>
              <a:buSzPct val="114999"/>
            </a:pPr>
            <a:endParaRPr lang="en-US" sz="2400" dirty="0"/>
          </a:p>
          <a:p>
            <a:pPr marL="0" indent="0">
              <a:lnSpc>
                <a:spcPct val="90000"/>
              </a:lnSpc>
              <a:buSzPct val="114999"/>
              <a:buNone/>
            </a:pPr>
            <a:endParaRPr lang="en-US" sz="1400"/>
          </a:p>
        </p:txBody>
      </p:sp>
    </p:spTree>
    <p:extLst>
      <p:ext uri="{BB962C8B-B14F-4D97-AF65-F5344CB8AC3E}">
        <p14:creationId xmlns:p14="http://schemas.microsoft.com/office/powerpoint/2010/main" val="3891150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01B4AB-7BBA-34BA-28F8-E2D82BE8256B}"/>
              </a:ext>
            </a:extLst>
          </p:cNvPr>
          <p:cNvSpPr>
            <a:spLocks noGrp="1"/>
          </p:cNvSpPr>
          <p:nvPr>
            <p:ph type="title"/>
          </p:nvPr>
        </p:nvSpPr>
        <p:spPr>
          <a:xfrm>
            <a:off x="804421" y="796374"/>
            <a:ext cx="10583158" cy="880027"/>
          </a:xfrm>
        </p:spPr>
        <p:txBody>
          <a:bodyPr>
            <a:normAutofit/>
          </a:bodyPr>
          <a:lstStyle/>
          <a:p>
            <a:r>
              <a:rPr lang="en-US">
                <a:solidFill>
                  <a:srgbClr val="FFFFFF"/>
                </a:solidFill>
              </a:rPr>
              <a:t>Gender Dysphoria</a:t>
            </a:r>
          </a:p>
        </p:txBody>
      </p:sp>
      <p:sp>
        <p:nvSpPr>
          <p:cNvPr id="24" name="Rectangle 23">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88E0C2-0178-423F-E10A-C12DA56F4E21}"/>
              </a:ext>
            </a:extLst>
          </p:cNvPr>
          <p:cNvSpPr>
            <a:spLocks noGrp="1"/>
          </p:cNvSpPr>
          <p:nvPr>
            <p:ph idx="1"/>
          </p:nvPr>
        </p:nvSpPr>
        <p:spPr>
          <a:xfrm>
            <a:off x="231477" y="2612256"/>
            <a:ext cx="11671535" cy="3263612"/>
          </a:xfrm>
        </p:spPr>
        <p:txBody>
          <a:bodyPr vert="horz" lIns="91440" tIns="45720" rIns="91440" bIns="45720" rtlCol="0" anchor="t">
            <a:noAutofit/>
          </a:bodyPr>
          <a:lstStyle/>
          <a:p>
            <a:pPr>
              <a:lnSpc>
                <a:spcPct val="90000"/>
              </a:lnSpc>
            </a:pPr>
            <a:r>
              <a:rPr lang="en-US" sz="2600" dirty="0"/>
              <a:t>Experience a marked difference- gender identity vs assigned gender for at least 6 months</a:t>
            </a:r>
          </a:p>
          <a:p>
            <a:pPr>
              <a:lnSpc>
                <a:spcPct val="90000"/>
              </a:lnSpc>
              <a:buSzPct val="114999"/>
            </a:pPr>
            <a:r>
              <a:rPr lang="en-US" sz="2600" dirty="0"/>
              <a:t>Gender identity vs genitals or secondary sex characteristics</a:t>
            </a:r>
          </a:p>
          <a:p>
            <a:pPr>
              <a:lnSpc>
                <a:spcPct val="90000"/>
              </a:lnSpc>
              <a:buSzPct val="114999"/>
            </a:pPr>
            <a:r>
              <a:rPr lang="en-US" sz="2600" dirty="0"/>
              <a:t>Strong desire to be "rid" of genitals or secondary sex characteristics (or prevent development of)</a:t>
            </a:r>
          </a:p>
          <a:p>
            <a:pPr>
              <a:lnSpc>
                <a:spcPct val="90000"/>
              </a:lnSpc>
              <a:buSzPct val="114999"/>
            </a:pPr>
            <a:r>
              <a:rPr lang="en-US" sz="2600" dirty="0"/>
              <a:t>Strong desire to have genitals and secondary sex characteristics of another gender</a:t>
            </a:r>
          </a:p>
          <a:p>
            <a:pPr>
              <a:lnSpc>
                <a:spcPct val="90000"/>
              </a:lnSpc>
              <a:buSzPct val="114999"/>
            </a:pPr>
            <a:r>
              <a:rPr lang="en-US" sz="2600" dirty="0"/>
              <a:t>Strong desire to be, or be treated as, another gender</a:t>
            </a:r>
          </a:p>
          <a:p>
            <a:pPr>
              <a:lnSpc>
                <a:spcPct val="90000"/>
              </a:lnSpc>
              <a:buSzPct val="114999"/>
            </a:pPr>
            <a:r>
              <a:rPr lang="en-US" sz="2600" dirty="0"/>
              <a:t>Strong belief of having feelings typical of another gender</a:t>
            </a:r>
          </a:p>
        </p:txBody>
      </p:sp>
      <p:sp>
        <p:nvSpPr>
          <p:cNvPr id="4" name="Footer Placeholder 3">
            <a:extLst>
              <a:ext uri="{FF2B5EF4-FFF2-40B4-BE49-F238E27FC236}">
                <a16:creationId xmlns:a16="http://schemas.microsoft.com/office/drawing/2014/main" id="{8CCEBE81-9522-1398-B383-78EF6C79934D}"/>
              </a:ext>
            </a:extLst>
          </p:cNvPr>
          <p:cNvSpPr>
            <a:spLocks noGrp="1"/>
          </p:cNvSpPr>
          <p:nvPr>
            <p:ph type="ftr" sz="quarter" idx="11"/>
          </p:nvPr>
        </p:nvSpPr>
        <p:spPr>
          <a:xfrm>
            <a:off x="231476" y="6472208"/>
            <a:ext cx="11590352" cy="336909"/>
          </a:xfrm>
        </p:spPr>
        <p:txBody>
          <a:bodyPr vert="horz" lIns="91440" tIns="45720" rIns="91440" bIns="45720" rtlCol="0" anchor="ctr">
            <a:noAutofit/>
          </a:bodyPr>
          <a:lstStyle/>
          <a:p>
            <a:pPr>
              <a:spcAft>
                <a:spcPts val="600"/>
              </a:spcAft>
            </a:pPr>
            <a:r>
              <a:rPr lang="en-US" sz="1800" dirty="0">
                <a:hlinkClick r:id="rId4"/>
              </a:rPr>
              <a:t>https://www.mayoclinic.org/diseases-conditions/gender-dysphoria/symptoms-causes/syc-20475255</a:t>
            </a:r>
            <a:r>
              <a:rPr lang="en-US" sz="1800" dirty="0"/>
              <a:t> </a:t>
            </a:r>
          </a:p>
        </p:txBody>
      </p:sp>
    </p:spTree>
    <p:extLst>
      <p:ext uri="{BB962C8B-B14F-4D97-AF65-F5344CB8AC3E}">
        <p14:creationId xmlns:p14="http://schemas.microsoft.com/office/powerpoint/2010/main" val="89050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C3C14-B733-D804-6E64-1A8728939B01}"/>
              </a:ext>
            </a:extLst>
          </p:cNvPr>
          <p:cNvSpPr>
            <a:spLocks noGrp="1"/>
          </p:cNvSpPr>
          <p:nvPr>
            <p:ph type="title"/>
          </p:nvPr>
        </p:nvSpPr>
        <p:spPr>
          <a:xfrm>
            <a:off x="804421" y="796374"/>
            <a:ext cx="10583158" cy="880027"/>
          </a:xfrm>
        </p:spPr>
        <p:txBody>
          <a:bodyPr>
            <a:normAutofit/>
          </a:bodyPr>
          <a:lstStyle/>
          <a:p>
            <a:r>
              <a:rPr lang="en-US">
                <a:solidFill>
                  <a:srgbClr val="FFFFFF"/>
                </a:solidFill>
              </a:rPr>
              <a:t>Leslie Feinberg</a:t>
            </a:r>
          </a:p>
        </p:txBody>
      </p:sp>
      <p:sp>
        <p:nvSpPr>
          <p:cNvPr id="13" name="Rectangle 12">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B28792-E135-C0EA-AE25-2BE4249E6796}"/>
              </a:ext>
            </a:extLst>
          </p:cNvPr>
          <p:cNvSpPr>
            <a:spLocks noGrp="1"/>
          </p:cNvSpPr>
          <p:nvPr>
            <p:ph idx="1"/>
          </p:nvPr>
        </p:nvSpPr>
        <p:spPr>
          <a:xfrm>
            <a:off x="447137" y="2425350"/>
            <a:ext cx="11412743" cy="3263612"/>
          </a:xfrm>
        </p:spPr>
        <p:txBody>
          <a:bodyPr vert="horz" lIns="91440" tIns="45720" rIns="91440" bIns="45720" rtlCol="0" anchor="t">
            <a:noAutofit/>
          </a:bodyPr>
          <a:lstStyle/>
          <a:p>
            <a:pPr marL="0" indent="0" algn="ctr">
              <a:buNone/>
            </a:pPr>
            <a:r>
              <a:rPr lang="en-US" sz="3400" dirty="0"/>
              <a:t>"Are you a guy or a girl?"</a:t>
            </a:r>
          </a:p>
          <a:p>
            <a:pPr marL="0" indent="0" algn="ctr">
              <a:buNone/>
            </a:pPr>
            <a:r>
              <a:rPr lang="en-US" sz="3400" dirty="0"/>
              <a:t>"I've heard the question all my life. The answer is not so simple, since there are no pronouns in the English language as complex as I am, and I do not want to simplify myself in order to neatly fit one or the other. There are millions like me in the United States alone.</a:t>
            </a:r>
            <a:r>
              <a:rPr lang="en-US" sz="3400" i="1" dirty="0"/>
              <a:t>"</a:t>
            </a:r>
          </a:p>
        </p:txBody>
      </p:sp>
      <p:sp>
        <p:nvSpPr>
          <p:cNvPr id="4" name="Footer Placeholder 3">
            <a:extLst>
              <a:ext uri="{FF2B5EF4-FFF2-40B4-BE49-F238E27FC236}">
                <a16:creationId xmlns:a16="http://schemas.microsoft.com/office/drawing/2014/main" id="{D24A4F0E-40C2-6194-2A75-CE4BBE146CBD}"/>
              </a:ext>
            </a:extLst>
          </p:cNvPr>
          <p:cNvSpPr>
            <a:spLocks noGrp="1"/>
          </p:cNvSpPr>
          <p:nvPr>
            <p:ph type="ftr" sz="quarter" idx="11"/>
          </p:nvPr>
        </p:nvSpPr>
        <p:spPr>
          <a:xfrm>
            <a:off x="188344" y="6213415"/>
            <a:ext cx="11935409" cy="523815"/>
          </a:xfrm>
        </p:spPr>
        <p:txBody>
          <a:bodyPr>
            <a:noAutofit/>
          </a:bodyPr>
          <a:lstStyle/>
          <a:p>
            <a:pPr>
              <a:spcAft>
                <a:spcPts val="600"/>
              </a:spcAft>
            </a:pPr>
            <a:r>
              <a:rPr lang="en-US" sz="2000" dirty="0"/>
              <a:t>Gender Warriors, Making History from Joan of Arc to Dennis Rodman, 1996, Bacon Press, Boston; ISBN:0-8070-7941-3</a:t>
            </a:r>
          </a:p>
        </p:txBody>
      </p:sp>
    </p:spTree>
    <p:extLst>
      <p:ext uri="{BB962C8B-B14F-4D97-AF65-F5344CB8AC3E}">
        <p14:creationId xmlns:p14="http://schemas.microsoft.com/office/powerpoint/2010/main" val="8146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FDAAF-730F-3F31-B145-7F1B45399A22}"/>
              </a:ext>
            </a:extLst>
          </p:cNvPr>
          <p:cNvSpPr>
            <a:spLocks noGrp="1"/>
          </p:cNvSpPr>
          <p:nvPr>
            <p:ph type="title"/>
          </p:nvPr>
        </p:nvSpPr>
        <p:spPr>
          <a:xfrm>
            <a:off x="804421" y="796374"/>
            <a:ext cx="10583158" cy="880027"/>
          </a:xfrm>
        </p:spPr>
        <p:txBody>
          <a:bodyPr>
            <a:normAutofit/>
          </a:bodyPr>
          <a:lstStyle/>
          <a:p>
            <a:r>
              <a:rPr lang="en-US">
                <a:solidFill>
                  <a:srgbClr val="FFFFFF"/>
                </a:solidFill>
              </a:rPr>
              <a:t>Emily Skidmore </a:t>
            </a:r>
          </a:p>
        </p:txBody>
      </p:sp>
      <p:sp>
        <p:nvSpPr>
          <p:cNvPr id="13" name="Rectangle 12">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5B0E1E-84A9-103C-C672-6011FC055FDB}"/>
              </a:ext>
            </a:extLst>
          </p:cNvPr>
          <p:cNvSpPr>
            <a:spLocks noGrp="1"/>
          </p:cNvSpPr>
          <p:nvPr>
            <p:ph idx="1"/>
          </p:nvPr>
        </p:nvSpPr>
        <p:spPr>
          <a:xfrm>
            <a:off x="490269" y="2612256"/>
            <a:ext cx="11355233" cy="3263612"/>
          </a:xfrm>
        </p:spPr>
        <p:txBody>
          <a:bodyPr>
            <a:normAutofit lnSpcReduction="10000"/>
          </a:bodyPr>
          <a:lstStyle/>
          <a:p>
            <a:pPr marL="0" indent="0" algn="ctr">
              <a:buNone/>
            </a:pPr>
            <a:r>
              <a:rPr lang="en-US" sz="2800" dirty="0"/>
              <a:t>Associate Professor of History- Texas Tech University</a:t>
            </a:r>
            <a:endParaRPr lang="en-US" sz="2800"/>
          </a:p>
          <a:p>
            <a:pPr marL="0" indent="0" algn="ctr">
              <a:buSzPct val="114999"/>
              <a:buNone/>
            </a:pPr>
            <a:endParaRPr lang="en-US" sz="3200" dirty="0"/>
          </a:p>
          <a:p>
            <a:pPr marL="0" indent="0" algn="ctr">
              <a:buNone/>
            </a:pPr>
            <a:r>
              <a:rPr lang="en-US" sz="3200" i="1" dirty="0">
                <a:latin typeface="Calibri"/>
                <a:cs typeface="Calibri"/>
              </a:rPr>
              <a:t>"What undergirds a lot of the political rhetoric about trans bodies is the idea that they are new and threatening. Trans history can have incredible power because it suggest that trans people are not new; they've been around for a long time."</a:t>
            </a:r>
          </a:p>
        </p:txBody>
      </p:sp>
      <p:sp>
        <p:nvSpPr>
          <p:cNvPr id="4" name="Footer Placeholder 3">
            <a:extLst>
              <a:ext uri="{FF2B5EF4-FFF2-40B4-BE49-F238E27FC236}">
                <a16:creationId xmlns:a16="http://schemas.microsoft.com/office/drawing/2014/main" id="{234E6546-4C25-9266-D29A-A9CD5DD31443}"/>
              </a:ext>
            </a:extLst>
          </p:cNvPr>
          <p:cNvSpPr>
            <a:spLocks noGrp="1"/>
          </p:cNvSpPr>
          <p:nvPr>
            <p:ph type="ftr" sz="quarter" idx="11"/>
          </p:nvPr>
        </p:nvSpPr>
        <p:spPr>
          <a:xfrm>
            <a:off x="145212" y="6199038"/>
            <a:ext cx="11964164" cy="451928"/>
          </a:xfrm>
        </p:spPr>
        <p:txBody>
          <a:bodyPr>
            <a:normAutofit/>
          </a:bodyPr>
          <a:lstStyle/>
          <a:p>
            <a:pPr>
              <a:spcAft>
                <a:spcPts val="600"/>
              </a:spcAft>
            </a:pPr>
            <a:r>
              <a:rPr lang="en-US" sz="2000" dirty="0">
                <a:hlinkClick r:id="rId4"/>
              </a:rPr>
              <a:t>https://www.nationalgeographic.com/history/article/how-historians-are-documenting-lives-of-transgender-people</a:t>
            </a:r>
            <a:r>
              <a:rPr lang="en-US" sz="2000" dirty="0"/>
              <a:t> </a:t>
            </a:r>
            <a:endParaRPr lang="en-US"/>
          </a:p>
        </p:txBody>
      </p:sp>
    </p:spTree>
    <p:extLst>
      <p:ext uri="{BB962C8B-B14F-4D97-AF65-F5344CB8AC3E}">
        <p14:creationId xmlns:p14="http://schemas.microsoft.com/office/powerpoint/2010/main" val="668349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EFA5-1DDE-FFBB-1E7A-E863F35593C6}"/>
              </a:ext>
            </a:extLst>
          </p:cNvPr>
          <p:cNvSpPr>
            <a:spLocks noGrp="1"/>
          </p:cNvSpPr>
          <p:nvPr>
            <p:ph type="title"/>
          </p:nvPr>
        </p:nvSpPr>
        <p:spPr/>
        <p:txBody>
          <a:bodyPr/>
          <a:lstStyle/>
          <a:p>
            <a:r>
              <a:rPr lang="en-US" dirty="0"/>
              <a:t>My Kids</a:t>
            </a:r>
          </a:p>
        </p:txBody>
      </p:sp>
      <p:pic>
        <p:nvPicPr>
          <p:cNvPr id="5" name="Picture 5">
            <a:extLst>
              <a:ext uri="{FF2B5EF4-FFF2-40B4-BE49-F238E27FC236}">
                <a16:creationId xmlns:a16="http://schemas.microsoft.com/office/drawing/2014/main" id="{B6113E94-3FBB-CB9D-4EA5-8223012CDD28}"/>
              </a:ext>
            </a:extLst>
          </p:cNvPr>
          <p:cNvPicPr>
            <a:picLocks noChangeAspect="1"/>
          </p:cNvPicPr>
          <p:nvPr/>
        </p:nvPicPr>
        <p:blipFill>
          <a:blip r:embed="rId3"/>
          <a:stretch>
            <a:fillRect/>
          </a:stretch>
        </p:blipFill>
        <p:spPr>
          <a:xfrm>
            <a:off x="1419225" y="3047407"/>
            <a:ext cx="1943100" cy="2677712"/>
          </a:xfrm>
          <a:prstGeom prst="rect">
            <a:avLst/>
          </a:prstGeom>
        </p:spPr>
      </p:pic>
      <p:sp>
        <p:nvSpPr>
          <p:cNvPr id="6" name="TextBox 5">
            <a:extLst>
              <a:ext uri="{FF2B5EF4-FFF2-40B4-BE49-F238E27FC236}">
                <a16:creationId xmlns:a16="http://schemas.microsoft.com/office/drawing/2014/main" id="{EB2BDAEE-3C0B-A809-1437-52A0DF370B47}"/>
              </a:ext>
            </a:extLst>
          </p:cNvPr>
          <p:cNvSpPr txBox="1"/>
          <p:nvPr/>
        </p:nvSpPr>
        <p:spPr>
          <a:xfrm>
            <a:off x="1028700" y="2400300"/>
            <a:ext cx="29241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2006</a:t>
            </a:r>
          </a:p>
          <a:p>
            <a:pPr algn="ctr"/>
            <a:r>
              <a:rPr lang="en-US" dirty="0"/>
              <a:t>Potential All-State Linebacker</a:t>
            </a:r>
          </a:p>
        </p:txBody>
      </p:sp>
      <p:pic>
        <p:nvPicPr>
          <p:cNvPr id="7" name="Picture 7">
            <a:extLst>
              <a:ext uri="{FF2B5EF4-FFF2-40B4-BE49-F238E27FC236}">
                <a16:creationId xmlns:a16="http://schemas.microsoft.com/office/drawing/2014/main" id="{73020C35-09E8-6EED-C600-6013633B742D}"/>
              </a:ext>
            </a:extLst>
          </p:cNvPr>
          <p:cNvPicPr>
            <a:picLocks noChangeAspect="1"/>
          </p:cNvPicPr>
          <p:nvPr/>
        </p:nvPicPr>
        <p:blipFill>
          <a:blip r:embed="rId4"/>
          <a:stretch>
            <a:fillRect/>
          </a:stretch>
        </p:blipFill>
        <p:spPr>
          <a:xfrm>
            <a:off x="4162425" y="3653004"/>
            <a:ext cx="3362325" cy="2276141"/>
          </a:xfrm>
          <a:prstGeom prst="rect">
            <a:avLst/>
          </a:prstGeom>
        </p:spPr>
      </p:pic>
      <p:sp>
        <p:nvSpPr>
          <p:cNvPr id="8" name="TextBox 7">
            <a:extLst>
              <a:ext uri="{FF2B5EF4-FFF2-40B4-BE49-F238E27FC236}">
                <a16:creationId xmlns:a16="http://schemas.microsoft.com/office/drawing/2014/main" id="{B6770FE6-EB53-8477-884E-82F945375C8A}"/>
              </a:ext>
            </a:extLst>
          </p:cNvPr>
          <p:cNvSpPr txBox="1"/>
          <p:nvPr/>
        </p:nvSpPr>
        <p:spPr>
          <a:xfrm>
            <a:off x="4467225" y="31337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2008</a:t>
            </a:r>
          </a:p>
        </p:txBody>
      </p:sp>
      <p:pic>
        <p:nvPicPr>
          <p:cNvPr id="9" name="Picture 9">
            <a:extLst>
              <a:ext uri="{FF2B5EF4-FFF2-40B4-BE49-F238E27FC236}">
                <a16:creationId xmlns:a16="http://schemas.microsoft.com/office/drawing/2014/main" id="{A0CDB3B5-041A-659D-07F4-9B969F0ADD89}"/>
              </a:ext>
            </a:extLst>
          </p:cNvPr>
          <p:cNvPicPr>
            <a:picLocks noChangeAspect="1"/>
          </p:cNvPicPr>
          <p:nvPr/>
        </p:nvPicPr>
        <p:blipFill>
          <a:blip r:embed="rId5"/>
          <a:stretch>
            <a:fillRect/>
          </a:stretch>
        </p:blipFill>
        <p:spPr>
          <a:xfrm>
            <a:off x="8239125" y="3879319"/>
            <a:ext cx="2838450" cy="2299763"/>
          </a:xfrm>
          <a:prstGeom prst="rect">
            <a:avLst/>
          </a:prstGeom>
        </p:spPr>
      </p:pic>
      <p:sp>
        <p:nvSpPr>
          <p:cNvPr id="11" name="TextBox 10">
            <a:extLst>
              <a:ext uri="{FF2B5EF4-FFF2-40B4-BE49-F238E27FC236}">
                <a16:creationId xmlns:a16="http://schemas.microsoft.com/office/drawing/2014/main" id="{C9399D69-2A03-E179-9E49-177F0A0BA86D}"/>
              </a:ext>
            </a:extLst>
          </p:cNvPr>
          <p:cNvSpPr txBox="1"/>
          <p:nvPr/>
        </p:nvSpPr>
        <p:spPr>
          <a:xfrm>
            <a:off x="8287783" y="2437826"/>
            <a:ext cx="280035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2023</a:t>
            </a:r>
            <a:endParaRPr lang="en-US" dirty="0"/>
          </a:p>
          <a:p>
            <a:r>
              <a:rPr lang="en-US" dirty="0"/>
              <a:t>Quality Control Software Engineer, BA Political Science, Denver Bad Apples WFTRD, MMA Participant</a:t>
            </a:r>
            <a:endParaRPr lang="en-US"/>
          </a:p>
        </p:txBody>
      </p:sp>
    </p:spTree>
    <p:extLst>
      <p:ext uri="{BB962C8B-B14F-4D97-AF65-F5344CB8AC3E}">
        <p14:creationId xmlns:p14="http://schemas.microsoft.com/office/powerpoint/2010/main" val="52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4FC5-2CD2-4963-0145-7F47BE321197}"/>
              </a:ext>
            </a:extLst>
          </p:cNvPr>
          <p:cNvSpPr>
            <a:spLocks noGrp="1"/>
          </p:cNvSpPr>
          <p:nvPr>
            <p:ph type="title"/>
          </p:nvPr>
        </p:nvSpPr>
        <p:spPr/>
        <p:txBody>
          <a:bodyPr/>
          <a:lstStyle/>
          <a:p>
            <a:r>
              <a:rPr lang="en-US" dirty="0"/>
              <a:t>Inspiration</a:t>
            </a:r>
          </a:p>
        </p:txBody>
      </p:sp>
      <p:pic>
        <p:nvPicPr>
          <p:cNvPr id="5" name="Picture 5">
            <a:extLst>
              <a:ext uri="{FF2B5EF4-FFF2-40B4-BE49-F238E27FC236}">
                <a16:creationId xmlns:a16="http://schemas.microsoft.com/office/drawing/2014/main" id="{03F79B4E-3383-02B2-101C-ECBB3DF8E8BC}"/>
              </a:ext>
            </a:extLst>
          </p:cNvPr>
          <p:cNvPicPr>
            <a:picLocks noChangeAspect="1"/>
          </p:cNvPicPr>
          <p:nvPr/>
        </p:nvPicPr>
        <p:blipFill>
          <a:blip r:embed="rId3"/>
          <a:stretch>
            <a:fillRect/>
          </a:stretch>
        </p:blipFill>
        <p:spPr>
          <a:xfrm>
            <a:off x="1370453" y="2482119"/>
            <a:ext cx="3358309" cy="3618819"/>
          </a:xfrm>
          <a:prstGeom prst="rect">
            <a:avLst/>
          </a:prstGeom>
        </p:spPr>
      </p:pic>
      <p:pic>
        <p:nvPicPr>
          <p:cNvPr id="3" name="Picture 2">
            <a:extLst>
              <a:ext uri="{FF2B5EF4-FFF2-40B4-BE49-F238E27FC236}">
                <a16:creationId xmlns:a16="http://schemas.microsoft.com/office/drawing/2014/main" id="{A029B2EE-6826-458B-EB45-E335839C34DB}"/>
              </a:ext>
            </a:extLst>
          </p:cNvPr>
          <p:cNvPicPr>
            <a:picLocks noChangeAspect="1"/>
          </p:cNvPicPr>
          <p:nvPr/>
        </p:nvPicPr>
        <p:blipFill>
          <a:blip r:embed="rId4"/>
          <a:stretch>
            <a:fillRect/>
          </a:stretch>
        </p:blipFill>
        <p:spPr>
          <a:xfrm>
            <a:off x="8306154" y="2482467"/>
            <a:ext cx="2501957" cy="3756752"/>
          </a:xfrm>
          <a:prstGeom prst="rect">
            <a:avLst/>
          </a:prstGeom>
        </p:spPr>
      </p:pic>
      <p:sp>
        <p:nvSpPr>
          <p:cNvPr id="4" name="TextBox 3">
            <a:extLst>
              <a:ext uri="{FF2B5EF4-FFF2-40B4-BE49-F238E27FC236}">
                <a16:creationId xmlns:a16="http://schemas.microsoft.com/office/drawing/2014/main" id="{8D06F89F-9014-5C9C-8C8E-FFA3315354CC}"/>
              </a:ext>
            </a:extLst>
          </p:cNvPr>
          <p:cNvSpPr txBox="1"/>
          <p:nvPr/>
        </p:nvSpPr>
        <p:spPr>
          <a:xfrm>
            <a:off x="4850175" y="2619259"/>
            <a:ext cx="3280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pic>
        <p:nvPicPr>
          <p:cNvPr id="6" name="Picture 5" descr="Live Your Best Life Print Inspirational Quote Print Positive - Etsy">
            <a:extLst>
              <a:ext uri="{FF2B5EF4-FFF2-40B4-BE49-F238E27FC236}">
                <a16:creationId xmlns:a16="http://schemas.microsoft.com/office/drawing/2014/main" id="{9F8163ED-2C71-0252-D737-8A033E5FC1CD}"/>
              </a:ext>
            </a:extLst>
          </p:cNvPr>
          <p:cNvPicPr>
            <a:picLocks noChangeAspect="1"/>
          </p:cNvPicPr>
          <p:nvPr/>
        </p:nvPicPr>
        <p:blipFill>
          <a:blip r:embed="rId5"/>
          <a:stretch>
            <a:fillRect/>
          </a:stretch>
        </p:blipFill>
        <p:spPr>
          <a:xfrm>
            <a:off x="5223429" y="2552184"/>
            <a:ext cx="2470417" cy="3488789"/>
          </a:xfrm>
          <a:prstGeom prst="rect">
            <a:avLst/>
          </a:prstGeom>
        </p:spPr>
      </p:pic>
    </p:spTree>
    <p:extLst>
      <p:ext uri="{BB962C8B-B14F-4D97-AF65-F5344CB8AC3E}">
        <p14:creationId xmlns:p14="http://schemas.microsoft.com/office/powerpoint/2010/main" val="546018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6AC4E34-D6A0-4E21-B145-FF6CC6214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46DAF3C9-57D3-4380-91C8-0177A1E82A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CF338E7C-2928-42FC-BA07-1B825D30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C71FE40E-CC40-427F-AEFB-BB5EA0E97FE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412948D6-ACC1-4FAF-9E30-BD96CE3435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9" name="Rectangle 28">
            <a:extLst>
              <a:ext uri="{FF2B5EF4-FFF2-40B4-BE49-F238E27FC236}">
                <a16:creationId xmlns:a16="http://schemas.microsoft.com/office/drawing/2014/main" id="{755796EE-5046-41EA-820C-D40096A73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502BFEE-C3E2-417C-9D63-9D2671E5C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solidFill>
            <a:srgbClr val="FFFFFF"/>
          </a:solidFill>
          <a:ln w="25400"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a:extLst>
              <a:ext uri="{FF2B5EF4-FFF2-40B4-BE49-F238E27FC236}">
                <a16:creationId xmlns:a16="http://schemas.microsoft.com/office/drawing/2014/main" id="{06737865-584B-B630-37D9-743F680CDAEC}"/>
              </a:ext>
            </a:extLst>
          </p:cNvPr>
          <p:cNvPicPr>
            <a:picLocks noChangeAspect="1"/>
          </p:cNvPicPr>
          <p:nvPr/>
        </p:nvPicPr>
        <p:blipFill>
          <a:blip r:embed="rId6"/>
          <a:stretch>
            <a:fillRect/>
          </a:stretch>
        </p:blipFill>
        <p:spPr>
          <a:xfrm>
            <a:off x="804334" y="903098"/>
            <a:ext cx="5051804" cy="5051804"/>
          </a:xfrm>
          <a:prstGeom prst="rect">
            <a:avLst/>
          </a:prstGeom>
        </p:spPr>
      </p:pic>
      <p:pic>
        <p:nvPicPr>
          <p:cNvPr id="5" name="Picture 4">
            <a:extLst>
              <a:ext uri="{FF2B5EF4-FFF2-40B4-BE49-F238E27FC236}">
                <a16:creationId xmlns:a16="http://schemas.microsoft.com/office/drawing/2014/main" id="{95185754-7E97-95E7-8B32-7A529DDFB175}"/>
              </a:ext>
            </a:extLst>
          </p:cNvPr>
          <p:cNvPicPr>
            <a:picLocks noChangeAspect="1"/>
          </p:cNvPicPr>
          <p:nvPr/>
        </p:nvPicPr>
        <p:blipFill>
          <a:blip r:embed="rId7"/>
          <a:stretch>
            <a:fillRect/>
          </a:stretch>
        </p:blipFill>
        <p:spPr>
          <a:xfrm>
            <a:off x="6335861" y="2008180"/>
            <a:ext cx="5051804" cy="2841640"/>
          </a:xfrm>
          <a:prstGeom prst="rect">
            <a:avLst/>
          </a:prstGeom>
        </p:spPr>
      </p:pic>
    </p:spTree>
    <p:extLst>
      <p:ext uri="{BB962C8B-B14F-4D97-AF65-F5344CB8AC3E}">
        <p14:creationId xmlns:p14="http://schemas.microsoft.com/office/powerpoint/2010/main" val="338181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0172E-CD46-9806-9F41-DAEEB34D7AE0}"/>
              </a:ext>
            </a:extLst>
          </p:cNvPr>
          <p:cNvSpPr>
            <a:spLocks noGrp="1"/>
          </p:cNvSpPr>
          <p:nvPr>
            <p:ph idx="1"/>
          </p:nvPr>
        </p:nvSpPr>
        <p:spPr>
          <a:xfrm>
            <a:off x="849703" y="2341273"/>
            <a:ext cx="10909535" cy="3880219"/>
          </a:xfrm>
        </p:spPr>
        <p:txBody>
          <a:bodyPr vert="horz" lIns="91440" tIns="45720" rIns="91440" bIns="45720" rtlCol="0" anchor="t">
            <a:noAutofit/>
          </a:bodyPr>
          <a:lstStyle/>
          <a:p>
            <a:r>
              <a:rPr lang="en-US" sz="2600" dirty="0">
                <a:ea typeface="+mn-lt"/>
                <a:cs typeface="+mn-lt"/>
              </a:rPr>
              <a:t>Provide a better understanding of LGBTQIA+ Terminology. </a:t>
            </a:r>
          </a:p>
          <a:p>
            <a:r>
              <a:rPr lang="en-US" sz="2600" dirty="0">
                <a:ea typeface="+mn-lt"/>
                <a:cs typeface="+mn-lt"/>
              </a:rPr>
              <a:t>Provide a better understanding of the Transgender community and what it  means to be Transgender. </a:t>
            </a:r>
            <a:endParaRPr lang="en-US"/>
          </a:p>
          <a:p>
            <a:r>
              <a:rPr lang="en-US" sz="2600" dirty="0">
                <a:ea typeface="+mn-lt"/>
                <a:cs typeface="+mn-lt"/>
              </a:rPr>
              <a:t>Provide gender affirming and effective communication with participants and team members. </a:t>
            </a:r>
            <a:endParaRPr lang="en-US" sz="2600"/>
          </a:p>
          <a:p>
            <a:r>
              <a:rPr lang="en-US" sz="2600" dirty="0">
                <a:ea typeface="+mn-lt"/>
                <a:cs typeface="+mn-lt"/>
              </a:rPr>
              <a:t>Provide direction towards disciplines on working with LGBTQIA+ clients</a:t>
            </a:r>
            <a:endParaRPr lang="en-US" sz="2600"/>
          </a:p>
          <a:p>
            <a:r>
              <a:rPr lang="en-US" sz="2600" dirty="0">
                <a:ea typeface="+mn-lt"/>
                <a:cs typeface="+mn-lt"/>
              </a:rPr>
              <a:t>Provide direction on dealing with clients and team members with adverse attitudes towards LGBTQIA+ communities</a:t>
            </a:r>
            <a:endParaRPr lang="en-US" sz="2600" dirty="0"/>
          </a:p>
          <a:p>
            <a:pPr marL="0" indent="0">
              <a:buNone/>
            </a:pPr>
            <a:endParaRPr lang="en-US" sz="1800" dirty="0"/>
          </a:p>
          <a:p>
            <a:pPr>
              <a:buSzPct val="114999"/>
            </a:pPr>
            <a:endParaRPr lang="en-US" dirty="0"/>
          </a:p>
        </p:txBody>
      </p:sp>
      <p:pic>
        <p:nvPicPr>
          <p:cNvPr id="4" name="Picture 4" descr="Defining Learning Objectives – What You Need to Know - Capytech">
            <a:extLst>
              <a:ext uri="{FF2B5EF4-FFF2-40B4-BE49-F238E27FC236}">
                <a16:creationId xmlns:a16="http://schemas.microsoft.com/office/drawing/2014/main" id="{8A9D41C0-D603-531E-2F6D-BA5DE60C58BC}"/>
              </a:ext>
            </a:extLst>
          </p:cNvPr>
          <p:cNvPicPr>
            <a:picLocks noChangeAspect="1"/>
          </p:cNvPicPr>
          <p:nvPr/>
        </p:nvPicPr>
        <p:blipFill>
          <a:blip r:embed="rId3"/>
          <a:stretch>
            <a:fillRect/>
          </a:stretch>
        </p:blipFill>
        <p:spPr>
          <a:xfrm>
            <a:off x="4470165" y="839246"/>
            <a:ext cx="3352799" cy="1485453"/>
          </a:xfrm>
          <a:prstGeom prst="rect">
            <a:avLst/>
          </a:prstGeom>
        </p:spPr>
      </p:pic>
    </p:spTree>
    <p:extLst>
      <p:ext uri="{BB962C8B-B14F-4D97-AF65-F5344CB8AC3E}">
        <p14:creationId xmlns:p14="http://schemas.microsoft.com/office/powerpoint/2010/main" val="258834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6E8FD0-CEDE-FCC3-F432-AC4F3D2884EB}"/>
              </a:ext>
            </a:extLst>
          </p:cNvPr>
          <p:cNvSpPr>
            <a:spLocks noGrp="1"/>
          </p:cNvSpPr>
          <p:nvPr>
            <p:ph idx="1"/>
          </p:nvPr>
        </p:nvSpPr>
        <p:spPr>
          <a:xfrm>
            <a:off x="1213022" y="2608418"/>
            <a:ext cx="9601196" cy="3318936"/>
          </a:xfrm>
        </p:spPr>
        <p:txBody>
          <a:bodyPr>
            <a:normAutofit/>
          </a:bodyPr>
          <a:lstStyle/>
          <a:p>
            <a:pPr marL="0" indent="0" algn="ctr">
              <a:buNone/>
            </a:pPr>
            <a:r>
              <a:rPr lang="en-US" sz="5400" dirty="0"/>
              <a:t>How does this apply to </a:t>
            </a:r>
            <a:endParaRPr lang="en-US"/>
          </a:p>
          <a:p>
            <a:pPr marL="0" indent="0" algn="ctr">
              <a:buNone/>
            </a:pPr>
            <a:r>
              <a:rPr lang="en-US" sz="5400" dirty="0"/>
              <a:t>Treatment Courts?</a:t>
            </a:r>
            <a:endParaRPr lang="en-US"/>
          </a:p>
        </p:txBody>
      </p:sp>
      <p:pic>
        <p:nvPicPr>
          <p:cNvPr id="5" name="Picture 5" descr="Proud Ally LGBT Flag, Gay Pride Month, Transgender Rainbow&quot; Sticker for  Sale by aronia | Redbubble">
            <a:extLst>
              <a:ext uri="{FF2B5EF4-FFF2-40B4-BE49-F238E27FC236}">
                <a16:creationId xmlns:a16="http://schemas.microsoft.com/office/drawing/2014/main" id="{90750111-110D-6735-875B-A59AC43E1A43}"/>
              </a:ext>
            </a:extLst>
          </p:cNvPr>
          <p:cNvPicPr>
            <a:picLocks noChangeAspect="1"/>
          </p:cNvPicPr>
          <p:nvPr/>
        </p:nvPicPr>
        <p:blipFill>
          <a:blip r:embed="rId3"/>
          <a:stretch>
            <a:fillRect/>
          </a:stretch>
        </p:blipFill>
        <p:spPr>
          <a:xfrm>
            <a:off x="8541100" y="3294839"/>
            <a:ext cx="2678152" cy="2678152"/>
          </a:xfrm>
          <a:prstGeom prst="rect">
            <a:avLst/>
          </a:prstGeom>
        </p:spPr>
      </p:pic>
      <p:pic>
        <p:nvPicPr>
          <p:cNvPr id="7" name="Picture 7" descr="C3348 You Can Be Yourself With Me enamel pin Safe Space Trans flag LGBTQIA  ally brooch badge pins for backpacks Charm Jewelry - AliExpress">
            <a:extLst>
              <a:ext uri="{FF2B5EF4-FFF2-40B4-BE49-F238E27FC236}">
                <a16:creationId xmlns:a16="http://schemas.microsoft.com/office/drawing/2014/main" id="{248B4537-C6B2-F8BB-4CC1-8620DC2D20A7}"/>
              </a:ext>
            </a:extLst>
          </p:cNvPr>
          <p:cNvPicPr>
            <a:picLocks noChangeAspect="1"/>
          </p:cNvPicPr>
          <p:nvPr/>
        </p:nvPicPr>
        <p:blipFill>
          <a:blip r:embed="rId4"/>
          <a:stretch>
            <a:fillRect/>
          </a:stretch>
        </p:blipFill>
        <p:spPr>
          <a:xfrm>
            <a:off x="747996" y="3296353"/>
            <a:ext cx="2743200" cy="2743200"/>
          </a:xfrm>
          <a:prstGeom prst="rect">
            <a:avLst/>
          </a:prstGeom>
        </p:spPr>
      </p:pic>
      <p:pic>
        <p:nvPicPr>
          <p:cNvPr id="8" name="Picture 8">
            <a:extLst>
              <a:ext uri="{FF2B5EF4-FFF2-40B4-BE49-F238E27FC236}">
                <a16:creationId xmlns:a16="http://schemas.microsoft.com/office/drawing/2014/main" id="{016CBA2B-32EC-10C1-F087-67DBCFDEEE3F}"/>
              </a:ext>
            </a:extLst>
          </p:cNvPr>
          <p:cNvPicPr>
            <a:picLocks noChangeAspect="1"/>
          </p:cNvPicPr>
          <p:nvPr/>
        </p:nvPicPr>
        <p:blipFill>
          <a:blip r:embed="rId5"/>
          <a:stretch>
            <a:fillRect/>
          </a:stretch>
        </p:blipFill>
        <p:spPr>
          <a:xfrm>
            <a:off x="5440800" y="621054"/>
            <a:ext cx="1154152" cy="1745167"/>
          </a:xfrm>
          <a:prstGeom prst="rect">
            <a:avLst/>
          </a:prstGeom>
        </p:spPr>
      </p:pic>
      <p:sp>
        <p:nvSpPr>
          <p:cNvPr id="2" name="TextBox 1">
            <a:extLst>
              <a:ext uri="{FF2B5EF4-FFF2-40B4-BE49-F238E27FC236}">
                <a16:creationId xmlns:a16="http://schemas.microsoft.com/office/drawing/2014/main" id="{843B402F-109E-67FA-65DA-FC0A1A1E591D}"/>
              </a:ext>
            </a:extLst>
          </p:cNvPr>
          <p:cNvSpPr txBox="1"/>
          <p:nvPr/>
        </p:nvSpPr>
        <p:spPr>
          <a:xfrm>
            <a:off x="1794244" y="893134"/>
            <a:ext cx="86602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dirty="0"/>
          </a:p>
        </p:txBody>
      </p:sp>
    </p:spTree>
    <p:extLst>
      <p:ext uri="{BB962C8B-B14F-4D97-AF65-F5344CB8AC3E}">
        <p14:creationId xmlns:p14="http://schemas.microsoft.com/office/powerpoint/2010/main" val="14436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F1207D-7CA8-99EA-D95D-BA0719EABEBC}"/>
              </a:ext>
            </a:extLst>
          </p:cNvPr>
          <p:cNvSpPr>
            <a:spLocks noGrp="1"/>
          </p:cNvSpPr>
          <p:nvPr>
            <p:ph type="title"/>
          </p:nvPr>
        </p:nvSpPr>
        <p:spPr>
          <a:xfrm>
            <a:off x="804421" y="796374"/>
            <a:ext cx="10583158" cy="880027"/>
          </a:xfrm>
        </p:spPr>
        <p:txBody>
          <a:bodyPr>
            <a:normAutofit/>
          </a:bodyPr>
          <a:lstStyle/>
          <a:p>
            <a:r>
              <a:rPr lang="en-US">
                <a:solidFill>
                  <a:srgbClr val="FFFFFF"/>
                </a:solidFill>
              </a:rPr>
              <a:t>Keep In Mind...</a:t>
            </a:r>
          </a:p>
        </p:txBody>
      </p:sp>
      <p:sp>
        <p:nvSpPr>
          <p:cNvPr id="13" name="Rectangle 12">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7DA974-B4EF-710D-680B-D1F1A608A1C6}"/>
              </a:ext>
            </a:extLst>
          </p:cNvPr>
          <p:cNvSpPr>
            <a:spLocks noGrp="1"/>
          </p:cNvSpPr>
          <p:nvPr>
            <p:ph idx="1"/>
          </p:nvPr>
        </p:nvSpPr>
        <p:spPr>
          <a:xfrm>
            <a:off x="274609" y="2425350"/>
            <a:ext cx="11470252" cy="3263612"/>
          </a:xfrm>
        </p:spPr>
        <p:txBody>
          <a:bodyPr vert="horz" lIns="91440" tIns="45720" rIns="91440" bIns="45720" rtlCol="0" anchor="t">
            <a:noAutofit/>
          </a:bodyPr>
          <a:lstStyle/>
          <a:p>
            <a:r>
              <a:rPr lang="en-US" sz="2800" dirty="0"/>
              <a:t>LGBTQIA+ individuals rely on nonverbal cues</a:t>
            </a:r>
          </a:p>
          <a:p>
            <a:pPr>
              <a:buSzPct val="114999"/>
            </a:pPr>
            <a:r>
              <a:rPr lang="en-US" sz="2800" dirty="0"/>
              <a:t>Clients may be guarded at first</a:t>
            </a:r>
          </a:p>
          <a:p>
            <a:pPr>
              <a:buSzPct val="114999"/>
            </a:pPr>
            <a:r>
              <a:rPr lang="en-US" sz="2800" dirty="0"/>
              <a:t>Clients may distrust the medical establishment and authority figures</a:t>
            </a:r>
          </a:p>
          <a:p>
            <a:pPr>
              <a:buSzPct val="114999"/>
            </a:pPr>
            <a:r>
              <a:rPr lang="en-US" sz="2800" dirty="0"/>
              <a:t>Double-Stigmatization </a:t>
            </a:r>
          </a:p>
          <a:p>
            <a:pPr>
              <a:buSzPct val="114999"/>
            </a:pPr>
            <a:r>
              <a:rPr lang="en-US" sz="2800" dirty="0"/>
              <a:t>Confidentiality of Sexual Orientation</a:t>
            </a:r>
          </a:p>
          <a:p>
            <a:pPr>
              <a:buSzPct val="114999"/>
            </a:pPr>
            <a:r>
              <a:rPr lang="en-US" sz="2800" dirty="0"/>
              <a:t>Clients may be dealing with other issues</a:t>
            </a:r>
          </a:p>
        </p:txBody>
      </p:sp>
      <p:sp>
        <p:nvSpPr>
          <p:cNvPr id="4" name="Footer Placeholder 3">
            <a:extLst>
              <a:ext uri="{FF2B5EF4-FFF2-40B4-BE49-F238E27FC236}">
                <a16:creationId xmlns:a16="http://schemas.microsoft.com/office/drawing/2014/main" id="{DA51A65B-17D9-FEC0-94EE-F831556CF4D9}"/>
              </a:ext>
            </a:extLst>
          </p:cNvPr>
          <p:cNvSpPr>
            <a:spLocks noGrp="1"/>
          </p:cNvSpPr>
          <p:nvPr>
            <p:ph type="ftr" sz="quarter" idx="11"/>
          </p:nvPr>
        </p:nvSpPr>
        <p:spPr>
          <a:xfrm>
            <a:off x="58948" y="6098397"/>
            <a:ext cx="11921032" cy="624456"/>
          </a:xfrm>
        </p:spPr>
        <p:txBody>
          <a:bodyPr>
            <a:normAutofit fontScale="85000" lnSpcReduction="10000"/>
          </a:bodyPr>
          <a:lstStyle/>
          <a:p>
            <a:pPr>
              <a:lnSpc>
                <a:spcPct val="90000"/>
              </a:lnSpc>
              <a:spcAft>
                <a:spcPts val="600"/>
              </a:spcAft>
            </a:pPr>
            <a:r>
              <a:rPr lang="en-US" sz="2000" dirty="0"/>
              <a:t>A Provider’s Introduction to Substance Abuse Treatment for Lesbian, Gay, Bisexual and Transgender Individuals. (2001). . U.S. Department of Health and Human Services, Substance Abuse and Mental Health Services Administration, Center for Substance Abuse Treatment.</a:t>
            </a:r>
            <a:r>
              <a:rPr lang="en-US" sz="600" dirty="0"/>
              <a:t> </a:t>
            </a:r>
          </a:p>
        </p:txBody>
      </p:sp>
    </p:spTree>
    <p:extLst>
      <p:ext uri="{BB962C8B-B14F-4D97-AF65-F5344CB8AC3E}">
        <p14:creationId xmlns:p14="http://schemas.microsoft.com/office/powerpoint/2010/main" val="191620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BDC5A6-E146-62B8-65A6-AABD97F1A64E}"/>
              </a:ext>
            </a:extLst>
          </p:cNvPr>
          <p:cNvSpPr txBox="1"/>
          <p:nvPr/>
        </p:nvSpPr>
        <p:spPr>
          <a:xfrm>
            <a:off x="1132702" y="1204783"/>
            <a:ext cx="440724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LGB Adults are more than 2x as likely to experience a mental health condition.</a:t>
            </a:r>
            <a:endParaRPr lang="en-US" sz="2800"/>
          </a:p>
        </p:txBody>
      </p:sp>
      <p:sp>
        <p:nvSpPr>
          <p:cNvPr id="6" name="TextBox 5">
            <a:extLst>
              <a:ext uri="{FF2B5EF4-FFF2-40B4-BE49-F238E27FC236}">
                <a16:creationId xmlns:a16="http://schemas.microsoft.com/office/drawing/2014/main" id="{FFC7F32B-C68A-43F4-8A2C-6A8821CA228B}"/>
              </a:ext>
            </a:extLst>
          </p:cNvPr>
          <p:cNvSpPr txBox="1"/>
          <p:nvPr/>
        </p:nvSpPr>
        <p:spPr>
          <a:xfrm>
            <a:off x="6681192" y="4313909"/>
            <a:ext cx="433516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Trans Adults are 4x as likely to experience a mental health condition.</a:t>
            </a:r>
            <a:endParaRPr lang="en-US" sz="2800"/>
          </a:p>
        </p:txBody>
      </p:sp>
      <p:sp>
        <p:nvSpPr>
          <p:cNvPr id="7" name="TextBox 6">
            <a:extLst>
              <a:ext uri="{FF2B5EF4-FFF2-40B4-BE49-F238E27FC236}">
                <a16:creationId xmlns:a16="http://schemas.microsoft.com/office/drawing/2014/main" id="{756CFDEF-40B1-0B2E-5084-A7301C2927E5}"/>
              </a:ext>
            </a:extLst>
          </p:cNvPr>
          <p:cNvSpPr txBox="1"/>
          <p:nvPr/>
        </p:nvSpPr>
        <p:spPr>
          <a:xfrm>
            <a:off x="1132702" y="4324865"/>
            <a:ext cx="44072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LGBT Adults are 2x as likely, or more, for suicidality.</a:t>
            </a:r>
            <a:endParaRPr lang="en-US" sz="2800"/>
          </a:p>
        </p:txBody>
      </p:sp>
      <p:sp>
        <p:nvSpPr>
          <p:cNvPr id="8" name="TextBox 7">
            <a:extLst>
              <a:ext uri="{FF2B5EF4-FFF2-40B4-BE49-F238E27FC236}">
                <a16:creationId xmlns:a16="http://schemas.microsoft.com/office/drawing/2014/main" id="{3E4C2515-B8D4-977E-A0CF-453D195D6CEF}"/>
              </a:ext>
            </a:extLst>
          </p:cNvPr>
          <p:cNvSpPr txBox="1"/>
          <p:nvPr/>
        </p:nvSpPr>
        <p:spPr>
          <a:xfrm>
            <a:off x="6492960" y="1215338"/>
            <a:ext cx="413951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40% of Trans Adults have attempted suicide in their lifetime.</a:t>
            </a:r>
            <a:endParaRPr lang="en-US" sz="2800"/>
          </a:p>
        </p:txBody>
      </p:sp>
      <p:sp>
        <p:nvSpPr>
          <p:cNvPr id="9" name="TextBox 8">
            <a:extLst>
              <a:ext uri="{FF2B5EF4-FFF2-40B4-BE49-F238E27FC236}">
                <a16:creationId xmlns:a16="http://schemas.microsoft.com/office/drawing/2014/main" id="{B92BBA54-4B88-D103-6A29-68F3A3774834}"/>
              </a:ext>
            </a:extLst>
          </p:cNvPr>
          <p:cNvSpPr txBox="1"/>
          <p:nvPr/>
        </p:nvSpPr>
        <p:spPr>
          <a:xfrm>
            <a:off x="4057450" y="2712905"/>
            <a:ext cx="39335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t>More than 1 in 4 Trans people face bias-driven assault.</a:t>
            </a:r>
          </a:p>
        </p:txBody>
      </p:sp>
      <p:sp>
        <p:nvSpPr>
          <p:cNvPr id="10" name="Footer Placeholder 9">
            <a:extLst>
              <a:ext uri="{FF2B5EF4-FFF2-40B4-BE49-F238E27FC236}">
                <a16:creationId xmlns:a16="http://schemas.microsoft.com/office/drawing/2014/main" id="{FE27B407-64B6-B60D-5A7C-DAE6FA811360}"/>
              </a:ext>
            </a:extLst>
          </p:cNvPr>
          <p:cNvSpPr>
            <a:spLocks noGrp="1"/>
          </p:cNvSpPr>
          <p:nvPr>
            <p:ph type="ftr" sz="quarter" idx="11"/>
          </p:nvPr>
        </p:nvSpPr>
        <p:spPr/>
        <p:txBody>
          <a:bodyPr/>
          <a:lstStyle/>
          <a:p>
            <a:r>
              <a:rPr lang="en-US" sz="1600" dirty="0">
                <a:hlinkClick r:id="rId3"/>
              </a:rPr>
              <a:t>https://www.nami.org/Home</a:t>
            </a:r>
            <a:r>
              <a:rPr lang="en-US" sz="1600" dirty="0"/>
              <a:t>   </a:t>
            </a:r>
            <a:r>
              <a:rPr lang="en-US" sz="1600" dirty="0">
                <a:hlinkClick r:id="rId4"/>
              </a:rPr>
              <a:t>https://www.justice.gov</a:t>
            </a:r>
            <a:endParaRPr lang="en-US"/>
          </a:p>
        </p:txBody>
      </p:sp>
    </p:spTree>
    <p:extLst>
      <p:ext uri="{BB962C8B-B14F-4D97-AF65-F5344CB8AC3E}">
        <p14:creationId xmlns:p14="http://schemas.microsoft.com/office/powerpoint/2010/main" val="12616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LGBTQIA+</a:t>
            </a:r>
            <a:br>
              <a:rPr lang="en-US" dirty="0"/>
            </a:br>
            <a:r>
              <a:rPr lang="en-US" dirty="0"/>
              <a:t>Mental Health Concerns</a:t>
            </a:r>
          </a:p>
        </p:txBody>
      </p:sp>
      <p:sp>
        <p:nvSpPr>
          <p:cNvPr id="5" name="TextBox 4">
            <a:extLst>
              <a:ext uri="{FF2B5EF4-FFF2-40B4-BE49-F238E27FC236}">
                <a16:creationId xmlns:a16="http://schemas.microsoft.com/office/drawing/2014/main" id="{659808B2-A0CC-E423-2965-16C2B8641536}"/>
              </a:ext>
            </a:extLst>
          </p:cNvPr>
          <p:cNvSpPr txBox="1"/>
          <p:nvPr/>
        </p:nvSpPr>
        <p:spPr>
          <a:xfrm>
            <a:off x="1497522" y="2709009"/>
            <a:ext cx="30364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Depression/Anxiety</a:t>
            </a:r>
          </a:p>
        </p:txBody>
      </p:sp>
      <p:sp>
        <p:nvSpPr>
          <p:cNvPr id="6" name="TextBox 5">
            <a:extLst>
              <a:ext uri="{FF2B5EF4-FFF2-40B4-BE49-F238E27FC236}">
                <a16:creationId xmlns:a16="http://schemas.microsoft.com/office/drawing/2014/main" id="{0519184D-C8E6-42F3-B16B-CAC3D32F3958}"/>
              </a:ext>
            </a:extLst>
          </p:cNvPr>
          <p:cNvSpPr txBox="1"/>
          <p:nvPr/>
        </p:nvSpPr>
        <p:spPr>
          <a:xfrm>
            <a:off x="3186119" y="3524066"/>
            <a:ext cx="26333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Bipolar Disorder</a:t>
            </a:r>
          </a:p>
        </p:txBody>
      </p:sp>
      <p:sp>
        <p:nvSpPr>
          <p:cNvPr id="7" name="TextBox 6">
            <a:extLst>
              <a:ext uri="{FF2B5EF4-FFF2-40B4-BE49-F238E27FC236}">
                <a16:creationId xmlns:a16="http://schemas.microsoft.com/office/drawing/2014/main" id="{A05980E7-B8B0-87CD-3228-5505F3A7759D}"/>
              </a:ext>
            </a:extLst>
          </p:cNvPr>
          <p:cNvSpPr txBox="1"/>
          <p:nvPr/>
        </p:nvSpPr>
        <p:spPr>
          <a:xfrm>
            <a:off x="5189417" y="2709009"/>
            <a:ext cx="27924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Gender Dysphoria</a:t>
            </a:r>
          </a:p>
        </p:txBody>
      </p:sp>
      <p:sp>
        <p:nvSpPr>
          <p:cNvPr id="8" name="TextBox 7">
            <a:extLst>
              <a:ext uri="{FF2B5EF4-FFF2-40B4-BE49-F238E27FC236}">
                <a16:creationId xmlns:a16="http://schemas.microsoft.com/office/drawing/2014/main" id="{927C8250-970A-9AB7-0081-308F5641BAC9}"/>
              </a:ext>
            </a:extLst>
          </p:cNvPr>
          <p:cNvSpPr txBox="1"/>
          <p:nvPr/>
        </p:nvSpPr>
        <p:spPr>
          <a:xfrm>
            <a:off x="6779820" y="3524171"/>
            <a:ext cx="25345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Suicidal Ideation</a:t>
            </a:r>
          </a:p>
        </p:txBody>
      </p:sp>
      <p:sp>
        <p:nvSpPr>
          <p:cNvPr id="9" name="TextBox 8">
            <a:extLst>
              <a:ext uri="{FF2B5EF4-FFF2-40B4-BE49-F238E27FC236}">
                <a16:creationId xmlns:a16="http://schemas.microsoft.com/office/drawing/2014/main" id="{1C526C30-3FF3-31CC-1CAE-2989F3825449}"/>
              </a:ext>
            </a:extLst>
          </p:cNvPr>
          <p:cNvSpPr txBox="1"/>
          <p:nvPr/>
        </p:nvSpPr>
        <p:spPr>
          <a:xfrm>
            <a:off x="8632907" y="2686269"/>
            <a:ext cx="18556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t>PTSD</a:t>
            </a:r>
          </a:p>
        </p:txBody>
      </p:sp>
      <p:sp>
        <p:nvSpPr>
          <p:cNvPr id="10" name="TextBox 9">
            <a:extLst>
              <a:ext uri="{FF2B5EF4-FFF2-40B4-BE49-F238E27FC236}">
                <a16:creationId xmlns:a16="http://schemas.microsoft.com/office/drawing/2014/main" id="{4EA4707B-A3D9-4AC0-D839-E8EEC20889FD}"/>
              </a:ext>
            </a:extLst>
          </p:cNvPr>
          <p:cNvSpPr txBox="1"/>
          <p:nvPr/>
        </p:nvSpPr>
        <p:spPr>
          <a:xfrm>
            <a:off x="2034882" y="4436174"/>
            <a:ext cx="21246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t>OCD</a:t>
            </a:r>
          </a:p>
        </p:txBody>
      </p:sp>
      <p:sp>
        <p:nvSpPr>
          <p:cNvPr id="11" name="TextBox 10">
            <a:extLst>
              <a:ext uri="{FF2B5EF4-FFF2-40B4-BE49-F238E27FC236}">
                <a16:creationId xmlns:a16="http://schemas.microsoft.com/office/drawing/2014/main" id="{275C5A8B-FE5C-6416-DDE9-BEA8EDBDE616}"/>
              </a:ext>
            </a:extLst>
          </p:cNvPr>
          <p:cNvSpPr txBox="1"/>
          <p:nvPr/>
        </p:nvSpPr>
        <p:spPr>
          <a:xfrm>
            <a:off x="4979790" y="4436174"/>
            <a:ext cx="24947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Mood Disorders</a:t>
            </a:r>
          </a:p>
        </p:txBody>
      </p:sp>
      <p:sp>
        <p:nvSpPr>
          <p:cNvPr id="12" name="TextBox 11">
            <a:extLst>
              <a:ext uri="{FF2B5EF4-FFF2-40B4-BE49-F238E27FC236}">
                <a16:creationId xmlns:a16="http://schemas.microsoft.com/office/drawing/2014/main" id="{8D4CFA60-F124-8B35-32A8-5FB7EF2F0861}"/>
              </a:ext>
            </a:extLst>
          </p:cNvPr>
          <p:cNvSpPr txBox="1"/>
          <p:nvPr/>
        </p:nvSpPr>
        <p:spPr>
          <a:xfrm>
            <a:off x="9090212" y="4436175"/>
            <a:ext cx="18915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t>Self-Harm</a:t>
            </a:r>
          </a:p>
        </p:txBody>
      </p:sp>
      <p:pic>
        <p:nvPicPr>
          <p:cNvPr id="3" name="Picture 3">
            <a:extLst>
              <a:ext uri="{FF2B5EF4-FFF2-40B4-BE49-F238E27FC236}">
                <a16:creationId xmlns:a16="http://schemas.microsoft.com/office/drawing/2014/main" id="{C682C25C-7DB1-515C-13EB-1F4F00E99DF7}"/>
              </a:ext>
            </a:extLst>
          </p:cNvPr>
          <p:cNvPicPr>
            <a:picLocks noChangeAspect="1"/>
          </p:cNvPicPr>
          <p:nvPr/>
        </p:nvPicPr>
        <p:blipFill>
          <a:blip r:embed="rId3"/>
          <a:stretch>
            <a:fillRect/>
          </a:stretch>
        </p:blipFill>
        <p:spPr>
          <a:xfrm>
            <a:off x="1385888" y="728663"/>
            <a:ext cx="1628775" cy="1628775"/>
          </a:xfrm>
          <a:prstGeom prst="rect">
            <a:avLst/>
          </a:prstGeom>
        </p:spPr>
      </p:pic>
      <p:pic>
        <p:nvPicPr>
          <p:cNvPr id="4" name="Picture 12">
            <a:extLst>
              <a:ext uri="{FF2B5EF4-FFF2-40B4-BE49-F238E27FC236}">
                <a16:creationId xmlns:a16="http://schemas.microsoft.com/office/drawing/2014/main" id="{B20D56D7-5142-D244-3544-B195ABD36E61}"/>
              </a:ext>
            </a:extLst>
          </p:cNvPr>
          <p:cNvPicPr>
            <a:picLocks noChangeAspect="1"/>
          </p:cNvPicPr>
          <p:nvPr/>
        </p:nvPicPr>
        <p:blipFill>
          <a:blip r:embed="rId4"/>
          <a:stretch>
            <a:fillRect/>
          </a:stretch>
        </p:blipFill>
        <p:spPr>
          <a:xfrm>
            <a:off x="8943975" y="676275"/>
            <a:ext cx="2324100" cy="1685925"/>
          </a:xfrm>
          <a:prstGeom prst="rect">
            <a:avLst/>
          </a:prstGeom>
        </p:spPr>
      </p:pic>
      <p:sp>
        <p:nvSpPr>
          <p:cNvPr id="13" name="TextBox 12">
            <a:extLst>
              <a:ext uri="{FF2B5EF4-FFF2-40B4-BE49-F238E27FC236}">
                <a16:creationId xmlns:a16="http://schemas.microsoft.com/office/drawing/2014/main" id="{226EFA42-B3D9-7263-825D-76B914205BD6}"/>
              </a:ext>
            </a:extLst>
          </p:cNvPr>
          <p:cNvSpPr txBox="1"/>
          <p:nvPr/>
        </p:nvSpPr>
        <p:spPr>
          <a:xfrm>
            <a:off x="2626419" y="517916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Eating Disorders</a:t>
            </a:r>
          </a:p>
        </p:txBody>
      </p:sp>
      <p:sp>
        <p:nvSpPr>
          <p:cNvPr id="14" name="TextBox 13">
            <a:extLst>
              <a:ext uri="{FF2B5EF4-FFF2-40B4-BE49-F238E27FC236}">
                <a16:creationId xmlns:a16="http://schemas.microsoft.com/office/drawing/2014/main" id="{11853AE0-17FB-3A4B-583D-11CC09C04E96}"/>
              </a:ext>
            </a:extLst>
          </p:cNvPr>
          <p:cNvSpPr txBox="1"/>
          <p:nvPr/>
        </p:nvSpPr>
        <p:spPr>
          <a:xfrm>
            <a:off x="7300110" y="518352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Sexual Trauma</a:t>
            </a:r>
          </a:p>
        </p:txBody>
      </p:sp>
    </p:spTree>
    <p:extLst>
      <p:ext uri="{BB962C8B-B14F-4D97-AF65-F5344CB8AC3E}">
        <p14:creationId xmlns:p14="http://schemas.microsoft.com/office/powerpoint/2010/main" val="116242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C674F-9341-20CA-8153-E4D4FBDBE359}"/>
              </a:ext>
            </a:extLst>
          </p:cNvPr>
          <p:cNvSpPr>
            <a:spLocks noGrp="1"/>
          </p:cNvSpPr>
          <p:nvPr>
            <p:ph type="title"/>
          </p:nvPr>
        </p:nvSpPr>
        <p:spPr>
          <a:xfrm>
            <a:off x="804421" y="796374"/>
            <a:ext cx="10583158" cy="880027"/>
          </a:xfrm>
        </p:spPr>
        <p:txBody>
          <a:bodyPr>
            <a:normAutofit/>
          </a:bodyPr>
          <a:lstStyle/>
          <a:p>
            <a:r>
              <a:rPr lang="en-US">
                <a:solidFill>
                  <a:srgbClr val="FFFFFF"/>
                </a:solidFill>
              </a:rPr>
              <a:t>Substance Use Disorders/Substance Abuse</a:t>
            </a:r>
          </a:p>
        </p:txBody>
      </p:sp>
      <p:sp>
        <p:nvSpPr>
          <p:cNvPr id="13" name="Rectangle 12">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2AA614-659D-D1E9-5FAD-A6E926D931AA}"/>
              </a:ext>
            </a:extLst>
          </p:cNvPr>
          <p:cNvSpPr>
            <a:spLocks noGrp="1"/>
          </p:cNvSpPr>
          <p:nvPr>
            <p:ph idx="1"/>
          </p:nvPr>
        </p:nvSpPr>
        <p:spPr>
          <a:xfrm>
            <a:off x="504647" y="2396596"/>
            <a:ext cx="11197082" cy="3263612"/>
          </a:xfrm>
        </p:spPr>
        <p:txBody>
          <a:bodyPr vert="horz" lIns="91440" tIns="45720" rIns="91440" bIns="45720" rtlCol="0" anchor="t">
            <a:noAutofit/>
          </a:bodyPr>
          <a:lstStyle/>
          <a:p>
            <a:pPr>
              <a:lnSpc>
                <a:spcPct val="90000"/>
              </a:lnSpc>
            </a:pPr>
            <a:r>
              <a:rPr lang="en-US" dirty="0"/>
              <a:t>25% of LGBTQ individuals abuse alcohol </a:t>
            </a:r>
          </a:p>
          <a:p>
            <a:pPr>
              <a:lnSpc>
                <a:spcPct val="90000"/>
              </a:lnSpc>
              <a:buSzPct val="114999"/>
            </a:pPr>
            <a:r>
              <a:rPr lang="en-US" dirty="0"/>
              <a:t>30.7% of LGBTQ adults report using marijuana in the past year</a:t>
            </a:r>
          </a:p>
          <a:p>
            <a:pPr>
              <a:lnSpc>
                <a:spcPct val="90000"/>
              </a:lnSpc>
              <a:buSzPct val="114999"/>
            </a:pPr>
            <a:r>
              <a:rPr lang="en-US" dirty="0"/>
              <a:t>39.1% used illicit drugs within the past year</a:t>
            </a:r>
          </a:p>
          <a:p>
            <a:pPr>
              <a:lnSpc>
                <a:spcPct val="90000"/>
              </a:lnSpc>
              <a:buSzPct val="114999"/>
            </a:pPr>
            <a:r>
              <a:rPr lang="en-US" dirty="0"/>
              <a:t>10.4% misused prescription pain relievers</a:t>
            </a:r>
          </a:p>
          <a:p>
            <a:pPr>
              <a:lnSpc>
                <a:spcPct val="90000"/>
              </a:lnSpc>
              <a:buSzPct val="114999"/>
            </a:pPr>
            <a:r>
              <a:rPr lang="en-US" dirty="0"/>
              <a:t>Up to 1/3 of LGBTQ men, 2/3 of LGBTQ women had or have substance abuse problems</a:t>
            </a:r>
          </a:p>
          <a:p>
            <a:pPr>
              <a:lnSpc>
                <a:spcPct val="90000"/>
              </a:lnSpc>
              <a:buSzPct val="114999"/>
            </a:pPr>
            <a:r>
              <a:rPr lang="en-US" dirty="0"/>
              <a:t>Injection drugs, cocaine, methamphetamine, and marijuana most commonly used by transgender individuals</a:t>
            </a:r>
          </a:p>
          <a:p>
            <a:pPr>
              <a:lnSpc>
                <a:spcPct val="90000"/>
              </a:lnSpc>
              <a:buSzPct val="114999"/>
            </a:pPr>
            <a:endParaRPr lang="en-US" sz="2000"/>
          </a:p>
        </p:txBody>
      </p:sp>
      <p:sp>
        <p:nvSpPr>
          <p:cNvPr id="4" name="Footer Placeholder 3">
            <a:extLst>
              <a:ext uri="{FF2B5EF4-FFF2-40B4-BE49-F238E27FC236}">
                <a16:creationId xmlns:a16="http://schemas.microsoft.com/office/drawing/2014/main" id="{15D7E766-57DF-5E50-0F1B-D527C7CBA1E8}"/>
              </a:ext>
            </a:extLst>
          </p:cNvPr>
          <p:cNvSpPr>
            <a:spLocks noGrp="1"/>
          </p:cNvSpPr>
          <p:nvPr>
            <p:ph type="ftr" sz="quarter" idx="11"/>
          </p:nvPr>
        </p:nvSpPr>
        <p:spPr>
          <a:xfrm>
            <a:off x="173967" y="6213415"/>
            <a:ext cx="11863522" cy="523815"/>
          </a:xfrm>
        </p:spPr>
        <p:txBody>
          <a:bodyPr vert="horz" lIns="91440" tIns="45720" rIns="91440" bIns="45720" rtlCol="0" anchor="ctr">
            <a:noAutofit/>
          </a:bodyPr>
          <a:lstStyle/>
          <a:p>
            <a:pPr>
              <a:lnSpc>
                <a:spcPct val="90000"/>
              </a:lnSpc>
              <a:spcAft>
                <a:spcPts val="600"/>
              </a:spcAft>
            </a:pPr>
            <a:r>
              <a:rPr lang="en-US" sz="2000" dirty="0">
                <a:hlinkClick r:id="rId4"/>
              </a:rPr>
              <a:t>https://www.gatewayfoundation.org/addiction-blog/lgbtq-and-addiction/</a:t>
            </a:r>
            <a:r>
              <a:rPr lang="en-US" sz="2000" dirty="0"/>
              <a:t>  </a:t>
            </a:r>
            <a:r>
              <a:rPr lang="en-US" sz="2000" dirty="0">
                <a:ea typeface="+mn-lt"/>
                <a:cs typeface="+mn-lt"/>
                <a:hlinkClick r:id="rId5"/>
              </a:rPr>
              <a:t>Why Substance Abuse is Higher within the LGBTQ Community (americanaddictioncenters.org)</a:t>
            </a:r>
            <a:r>
              <a:rPr lang="en-US" sz="2000" dirty="0">
                <a:ea typeface="+mn-lt"/>
                <a:cs typeface="+mn-lt"/>
              </a:rPr>
              <a:t>, </a:t>
            </a:r>
            <a:r>
              <a:rPr lang="en-US" sz="2000" dirty="0">
                <a:ea typeface="+mn-lt"/>
                <a:cs typeface="+mn-lt"/>
                <a:hlinkClick r:id="rId6"/>
              </a:rPr>
              <a:t>Substance Use and SUDs in LGBTQ* Populations | National Institute on Drug Abuse (NIDA) (nih.gov)</a:t>
            </a:r>
            <a:endParaRPr lang="en-US" sz="2000" dirty="0">
              <a:ea typeface="+mn-lt"/>
              <a:cs typeface="+mn-lt"/>
            </a:endParaRPr>
          </a:p>
        </p:txBody>
      </p:sp>
    </p:spTree>
    <p:extLst>
      <p:ext uri="{BB962C8B-B14F-4D97-AF65-F5344CB8AC3E}">
        <p14:creationId xmlns:p14="http://schemas.microsoft.com/office/powerpoint/2010/main" val="17246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079ECB3-C2B9-2075-658D-293145170F16}"/>
              </a:ext>
            </a:extLst>
          </p:cNvPr>
          <p:cNvPicPr>
            <a:picLocks noChangeAspect="1"/>
          </p:cNvPicPr>
          <p:nvPr/>
        </p:nvPicPr>
        <p:blipFill rotWithShape="1">
          <a:blip r:embed="rId4">
            <a:alphaModFix amt="25000"/>
          </a:blip>
          <a:srcRect l="19807" r="10060" b="-1"/>
          <a:stretch/>
        </p:blipFill>
        <p:spPr>
          <a:xfrm>
            <a:off x="486138" y="486568"/>
            <a:ext cx="11227442" cy="5883295"/>
          </a:xfrm>
          <a:prstGeom prst="rect">
            <a:avLst/>
          </a:prstGeom>
        </p:spPr>
      </p:pic>
      <p:sp>
        <p:nvSpPr>
          <p:cNvPr id="2" name="Title 1">
            <a:extLst>
              <a:ext uri="{FF2B5EF4-FFF2-40B4-BE49-F238E27FC236}">
                <a16:creationId xmlns:a16="http://schemas.microsoft.com/office/drawing/2014/main" id="{2B489BC4-A720-DB25-3AD5-94A6F6E0A566}"/>
              </a:ext>
            </a:extLst>
          </p:cNvPr>
          <p:cNvSpPr>
            <a:spLocks noGrp="1"/>
          </p:cNvSpPr>
          <p:nvPr>
            <p:ph type="title"/>
          </p:nvPr>
        </p:nvSpPr>
        <p:spPr/>
        <p:txBody>
          <a:bodyPr vert="horz" lIns="91440" tIns="45720" rIns="91440" bIns="45720" rtlCol="0">
            <a:normAutofit/>
          </a:bodyPr>
          <a:lstStyle/>
          <a:p>
            <a:r>
              <a:rPr lang="en-US" dirty="0">
                <a:solidFill>
                  <a:schemeClr val="bg1"/>
                </a:solidFill>
              </a:rPr>
              <a:t>Reasons for Substance Use</a:t>
            </a:r>
          </a:p>
        </p:txBody>
      </p:sp>
      <p:sp>
        <p:nvSpPr>
          <p:cNvPr id="3" name="Content Placeholder 2">
            <a:extLst>
              <a:ext uri="{FF2B5EF4-FFF2-40B4-BE49-F238E27FC236}">
                <a16:creationId xmlns:a16="http://schemas.microsoft.com/office/drawing/2014/main" id="{0F83B798-0994-9CD8-7458-9EF661FE0617}"/>
              </a:ext>
            </a:extLst>
          </p:cNvPr>
          <p:cNvSpPr>
            <a:spLocks noGrp="1"/>
          </p:cNvSpPr>
          <p:nvPr>
            <p:ph idx="1"/>
          </p:nvPr>
        </p:nvSpPr>
        <p:spPr>
          <a:xfrm>
            <a:off x="1295401" y="2424026"/>
            <a:ext cx="9601196" cy="3575888"/>
          </a:xfrm>
        </p:spPr>
        <p:txBody>
          <a:bodyPr>
            <a:normAutofit fontScale="92500"/>
          </a:bodyPr>
          <a:lstStyle/>
          <a:p>
            <a:pPr>
              <a:lnSpc>
                <a:spcPct val="90000"/>
              </a:lnSpc>
            </a:pPr>
            <a:r>
              <a:rPr lang="en-US" b="1" dirty="0">
                <a:solidFill>
                  <a:schemeClr val="bg1"/>
                </a:solidFill>
              </a:rPr>
              <a:t>Higher rates of emotional or psychological disorders</a:t>
            </a:r>
          </a:p>
          <a:p>
            <a:pPr>
              <a:lnSpc>
                <a:spcPct val="90000"/>
              </a:lnSpc>
              <a:buSzPct val="114999"/>
            </a:pPr>
            <a:r>
              <a:rPr lang="en-US" b="1" dirty="0">
                <a:solidFill>
                  <a:schemeClr val="bg1"/>
                </a:solidFill>
              </a:rPr>
              <a:t>Higher prevalence of physical health challenges</a:t>
            </a:r>
          </a:p>
          <a:p>
            <a:pPr>
              <a:lnSpc>
                <a:spcPct val="90000"/>
              </a:lnSpc>
              <a:buSzPct val="114999"/>
            </a:pPr>
            <a:r>
              <a:rPr lang="en-US" b="1" dirty="0">
                <a:solidFill>
                  <a:schemeClr val="bg1"/>
                </a:solidFill>
              </a:rPr>
              <a:t>Employment discrimination</a:t>
            </a:r>
          </a:p>
          <a:p>
            <a:pPr>
              <a:lnSpc>
                <a:spcPct val="90000"/>
              </a:lnSpc>
              <a:buSzPct val="114999"/>
            </a:pPr>
            <a:r>
              <a:rPr lang="en-US" b="1" dirty="0">
                <a:solidFill>
                  <a:schemeClr val="bg1"/>
                </a:solidFill>
              </a:rPr>
              <a:t>Lack of access to affordable healthcare</a:t>
            </a:r>
          </a:p>
          <a:p>
            <a:pPr>
              <a:lnSpc>
                <a:spcPct val="90000"/>
              </a:lnSpc>
              <a:buSzPct val="114999"/>
            </a:pPr>
            <a:r>
              <a:rPr lang="en-US" b="1" dirty="0">
                <a:solidFill>
                  <a:schemeClr val="bg1"/>
                </a:solidFill>
              </a:rPr>
              <a:t>Elevated levels of stress related to social isolation</a:t>
            </a:r>
          </a:p>
          <a:p>
            <a:pPr>
              <a:lnSpc>
                <a:spcPct val="90000"/>
              </a:lnSpc>
              <a:buSzPct val="114999"/>
            </a:pPr>
            <a:r>
              <a:rPr lang="en-US" b="1" dirty="0">
                <a:solidFill>
                  <a:schemeClr val="bg1"/>
                </a:solidFill>
              </a:rPr>
              <a:t>Increased probability of discrimination in treatment centers</a:t>
            </a:r>
          </a:p>
          <a:p>
            <a:pPr>
              <a:lnSpc>
                <a:spcPct val="90000"/>
              </a:lnSpc>
              <a:buSzPct val="114999"/>
            </a:pPr>
            <a:r>
              <a:rPr lang="en-US" b="1" dirty="0">
                <a:solidFill>
                  <a:schemeClr val="bg1"/>
                </a:solidFill>
              </a:rPr>
              <a:t>Lack of support from family, friends, public</a:t>
            </a:r>
          </a:p>
          <a:p>
            <a:pPr>
              <a:lnSpc>
                <a:spcPct val="90000"/>
              </a:lnSpc>
              <a:buSzPct val="114999"/>
            </a:pPr>
            <a:r>
              <a:rPr lang="en-US" b="1" dirty="0">
                <a:solidFill>
                  <a:schemeClr val="bg1"/>
                </a:solidFill>
              </a:rPr>
              <a:t>Victimization through discrimination, hate crimes, bullying, harassment</a:t>
            </a:r>
          </a:p>
        </p:txBody>
      </p:sp>
      <p:sp>
        <p:nvSpPr>
          <p:cNvPr id="4" name="Footer Placeholder 3">
            <a:extLst>
              <a:ext uri="{FF2B5EF4-FFF2-40B4-BE49-F238E27FC236}">
                <a16:creationId xmlns:a16="http://schemas.microsoft.com/office/drawing/2014/main" id="{D1C70884-1088-1960-77F5-05E61F688FAA}"/>
              </a:ext>
            </a:extLst>
          </p:cNvPr>
          <p:cNvSpPr>
            <a:spLocks noGrp="1"/>
          </p:cNvSpPr>
          <p:nvPr>
            <p:ph type="ftr" sz="quarter" idx="11"/>
          </p:nvPr>
        </p:nvSpPr>
        <p:spPr/>
        <p:txBody>
          <a:bodyPr>
            <a:normAutofit/>
          </a:bodyPr>
          <a:lstStyle/>
          <a:p>
            <a:pPr>
              <a:spcAft>
                <a:spcPts val="600"/>
              </a:spcAft>
            </a:pPr>
            <a:r>
              <a:rPr lang="en-US" dirty="0">
                <a:solidFill>
                  <a:schemeClr val="bg1"/>
                </a:solidFill>
              </a:rPr>
              <a:t>American Addiction Centers, Michael Kaliszewski, PhD; The Gateway Foundation www.gatewayfoundation.org</a:t>
            </a:r>
          </a:p>
        </p:txBody>
      </p:sp>
    </p:spTree>
    <p:extLst>
      <p:ext uri="{BB962C8B-B14F-4D97-AF65-F5344CB8AC3E}">
        <p14:creationId xmlns:p14="http://schemas.microsoft.com/office/powerpoint/2010/main" val="39449302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49FDF6B-2CF9-CB67-9C7C-BBE53DAD6688}"/>
              </a:ext>
            </a:extLst>
          </p:cNvPr>
          <p:cNvSpPr>
            <a:spLocks noGrp="1"/>
          </p:cNvSpPr>
          <p:nvPr>
            <p:ph type="title"/>
          </p:nvPr>
        </p:nvSpPr>
        <p:spPr>
          <a:xfrm>
            <a:off x="952108" y="954756"/>
            <a:ext cx="2730414" cy="4946003"/>
          </a:xfrm>
        </p:spPr>
        <p:txBody>
          <a:bodyPr>
            <a:normAutofit/>
          </a:bodyPr>
          <a:lstStyle/>
          <a:p>
            <a:r>
              <a:rPr lang="en-US">
                <a:solidFill>
                  <a:srgbClr val="FFFFFF"/>
                </a:solidFill>
              </a:rPr>
              <a:t>Treatment Court Teams</a:t>
            </a:r>
          </a:p>
        </p:txBody>
      </p:sp>
      <p:sp>
        <p:nvSpPr>
          <p:cNvPr id="9" name="Rectangle 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C1423A-A0BF-0521-F9A5-386A5D969CC4}"/>
              </a:ext>
            </a:extLst>
          </p:cNvPr>
          <p:cNvSpPr>
            <a:spLocks noGrp="1"/>
          </p:cNvSpPr>
          <p:nvPr>
            <p:ph idx="1"/>
          </p:nvPr>
        </p:nvSpPr>
        <p:spPr>
          <a:xfrm>
            <a:off x="5140934" y="957226"/>
            <a:ext cx="5953630" cy="5405968"/>
          </a:xfrm>
        </p:spPr>
        <p:txBody>
          <a:bodyPr vert="horz" lIns="91440" tIns="45720" rIns="91440" bIns="45720" rtlCol="0" anchor="ctr">
            <a:noAutofit/>
          </a:bodyPr>
          <a:lstStyle/>
          <a:p>
            <a:r>
              <a:rPr lang="en-US" sz="2800" dirty="0"/>
              <a:t>Use gender affirming language- "How would you like to be addressed?" "What pronouns do you prefer?"</a:t>
            </a:r>
          </a:p>
          <a:p>
            <a:pPr>
              <a:buSzPct val="114999"/>
            </a:pPr>
            <a:r>
              <a:rPr lang="en-US" sz="2800" dirty="0"/>
              <a:t>Never make assumptions as to what a client's gender identity or sexual orientation are.</a:t>
            </a:r>
          </a:p>
          <a:p>
            <a:pPr>
              <a:buSzPct val="114999"/>
            </a:pPr>
            <a:r>
              <a:rPr lang="en-US" sz="2800" dirty="0"/>
              <a:t>Use appropriate terminology/verbiage</a:t>
            </a:r>
          </a:p>
          <a:p>
            <a:pPr>
              <a:buSzPct val="114999"/>
            </a:pPr>
            <a:r>
              <a:rPr lang="en-US" sz="2800" dirty="0"/>
              <a:t>Have discussions with participant in private about preferences</a:t>
            </a:r>
          </a:p>
          <a:p>
            <a:pPr>
              <a:buSzPct val="114999"/>
            </a:pPr>
            <a:r>
              <a:rPr lang="en-US" sz="2800" dirty="0"/>
              <a:t>Never "out" a participant in a group setting</a:t>
            </a:r>
          </a:p>
          <a:p>
            <a:pPr>
              <a:buSzPct val="114999"/>
            </a:pPr>
            <a:r>
              <a:rPr lang="en-US" sz="2800" dirty="0"/>
              <a:t>Avoid Microaggressions/</a:t>
            </a:r>
            <a:r>
              <a:rPr lang="en-US" sz="2800" err="1"/>
              <a:t>Microassaults</a:t>
            </a:r>
            <a:endParaRPr lang="en-US" sz="2800"/>
          </a:p>
          <a:p>
            <a:pPr>
              <a:buSzPct val="114999"/>
            </a:pPr>
            <a:endParaRPr lang="en-US"/>
          </a:p>
          <a:p>
            <a:pPr>
              <a:buSzPct val="114999"/>
            </a:pPr>
            <a:endParaRPr lang="en-US"/>
          </a:p>
        </p:txBody>
      </p:sp>
    </p:spTree>
    <p:extLst>
      <p:ext uri="{BB962C8B-B14F-4D97-AF65-F5344CB8AC3E}">
        <p14:creationId xmlns:p14="http://schemas.microsoft.com/office/powerpoint/2010/main" val="115549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49FDF6B-2CF9-CB67-9C7C-BBE53DAD6688}"/>
              </a:ext>
            </a:extLst>
          </p:cNvPr>
          <p:cNvSpPr>
            <a:spLocks noGrp="1"/>
          </p:cNvSpPr>
          <p:nvPr>
            <p:ph type="title"/>
          </p:nvPr>
        </p:nvSpPr>
        <p:spPr>
          <a:xfrm>
            <a:off x="952108" y="954756"/>
            <a:ext cx="2730414" cy="4946003"/>
          </a:xfrm>
        </p:spPr>
        <p:txBody>
          <a:bodyPr>
            <a:normAutofit/>
          </a:bodyPr>
          <a:lstStyle/>
          <a:p>
            <a:r>
              <a:rPr lang="en-US">
                <a:solidFill>
                  <a:srgbClr val="FFFFFF"/>
                </a:solidFill>
              </a:rPr>
              <a:t>Treatment Court Teams</a:t>
            </a:r>
          </a:p>
        </p:txBody>
      </p:sp>
      <p:sp>
        <p:nvSpPr>
          <p:cNvPr id="9" name="Rectangle 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C1423A-A0BF-0521-F9A5-386A5D969CC4}"/>
              </a:ext>
            </a:extLst>
          </p:cNvPr>
          <p:cNvSpPr>
            <a:spLocks noGrp="1"/>
          </p:cNvSpPr>
          <p:nvPr>
            <p:ph idx="1"/>
          </p:nvPr>
        </p:nvSpPr>
        <p:spPr>
          <a:xfrm>
            <a:off x="5202957" y="1036970"/>
            <a:ext cx="5953630" cy="5405968"/>
          </a:xfrm>
        </p:spPr>
        <p:txBody>
          <a:bodyPr vert="horz" lIns="91440" tIns="45720" rIns="91440" bIns="45720" rtlCol="0" anchor="ctr">
            <a:noAutofit/>
          </a:bodyPr>
          <a:lstStyle/>
          <a:p>
            <a:r>
              <a:rPr lang="en-US" sz="2800" dirty="0"/>
              <a:t>Advocate for team training annually- Be PROACTIVE, not REACTIVE</a:t>
            </a:r>
          </a:p>
          <a:p>
            <a:pPr>
              <a:buSzPct val="114999"/>
            </a:pPr>
            <a:r>
              <a:rPr lang="en-US" sz="2800" dirty="0"/>
              <a:t>Add policy/procedure for handling discrimination based on gender identity, sexual orientation</a:t>
            </a:r>
          </a:p>
          <a:p>
            <a:pPr>
              <a:buSzPct val="114999"/>
            </a:pPr>
            <a:r>
              <a:rPr lang="en-US" sz="2800" dirty="0"/>
              <a:t>Advise clients that discrimination or hate speech/comments towards people of the LGBTQIA+ community will not be tolerated. </a:t>
            </a:r>
          </a:p>
          <a:p>
            <a:pPr>
              <a:buSzPct val="114999"/>
            </a:pPr>
            <a:r>
              <a:rPr lang="en-US" sz="2800" dirty="0"/>
              <a:t>Make sure handbooks, policy and procedure manuals, etc. include LGBTQ inclusive language.</a:t>
            </a:r>
          </a:p>
          <a:p>
            <a:pPr>
              <a:buSzPct val="114999"/>
            </a:pPr>
            <a:endParaRPr lang="en-US"/>
          </a:p>
          <a:p>
            <a:pPr>
              <a:buSzPct val="114999"/>
            </a:pPr>
            <a:endParaRPr lang="en-US"/>
          </a:p>
        </p:txBody>
      </p:sp>
    </p:spTree>
    <p:extLst>
      <p:ext uri="{BB962C8B-B14F-4D97-AF65-F5344CB8AC3E}">
        <p14:creationId xmlns:p14="http://schemas.microsoft.com/office/powerpoint/2010/main" val="224887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71487AA-D33A-069A-575E-6EDBAA1DA40B}"/>
              </a:ext>
            </a:extLst>
          </p:cNvPr>
          <p:cNvSpPr>
            <a:spLocks noGrp="1"/>
          </p:cNvSpPr>
          <p:nvPr>
            <p:ph type="title"/>
          </p:nvPr>
        </p:nvSpPr>
        <p:spPr>
          <a:xfrm>
            <a:off x="952108" y="954756"/>
            <a:ext cx="2730414" cy="4946003"/>
          </a:xfrm>
        </p:spPr>
        <p:txBody>
          <a:bodyPr>
            <a:normAutofit/>
          </a:bodyPr>
          <a:lstStyle/>
          <a:p>
            <a:r>
              <a:rPr lang="en-US" sz="3700">
                <a:solidFill>
                  <a:srgbClr val="FFFFFF"/>
                </a:solidFill>
              </a:rPr>
              <a:t>Treatment Coordinators</a:t>
            </a:r>
          </a:p>
        </p:txBody>
      </p:sp>
      <p:sp>
        <p:nvSpPr>
          <p:cNvPr id="15" name="Rectangle 1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1BF38E-C42E-A662-AB67-8145C827E2D8}"/>
              </a:ext>
            </a:extLst>
          </p:cNvPr>
          <p:cNvSpPr>
            <a:spLocks noGrp="1"/>
          </p:cNvSpPr>
          <p:nvPr>
            <p:ph idx="1"/>
          </p:nvPr>
        </p:nvSpPr>
        <p:spPr>
          <a:xfrm>
            <a:off x="4744993" y="2486959"/>
            <a:ext cx="7380511" cy="5405968"/>
          </a:xfrm>
        </p:spPr>
        <p:txBody>
          <a:bodyPr vert="horz" lIns="91440" tIns="45720" rIns="91440" bIns="45720" rtlCol="0" anchor="ctr">
            <a:noAutofit/>
          </a:bodyPr>
          <a:lstStyle/>
          <a:p>
            <a:pPr>
              <a:buSzPct val="114999"/>
            </a:pPr>
            <a:r>
              <a:rPr lang="en-US" sz="2800" dirty="0"/>
              <a:t>SAMHSA Suggests:</a:t>
            </a:r>
          </a:p>
          <a:p>
            <a:pPr lvl="1">
              <a:buSzPct val="114999"/>
            </a:pPr>
            <a:r>
              <a:rPr lang="en-US" sz="2800" dirty="0"/>
              <a:t>Empower the client</a:t>
            </a:r>
          </a:p>
          <a:p>
            <a:pPr lvl="1">
              <a:buSzPct val="114999"/>
            </a:pPr>
            <a:r>
              <a:rPr lang="en-US" sz="2800" dirty="0"/>
              <a:t>Honor Diversity</a:t>
            </a:r>
          </a:p>
          <a:p>
            <a:pPr lvl="1">
              <a:buSzPct val="114999"/>
            </a:pPr>
            <a:r>
              <a:rPr lang="en-US" sz="2800" dirty="0"/>
              <a:t>Use non-judgmental language</a:t>
            </a:r>
          </a:p>
          <a:p>
            <a:pPr lvl="1">
              <a:buSzPct val="114999"/>
            </a:pPr>
            <a:r>
              <a:rPr lang="en-US" sz="2800" dirty="0"/>
              <a:t>Avoid labeling</a:t>
            </a:r>
          </a:p>
          <a:p>
            <a:pPr lvl="1">
              <a:buSzPct val="114999"/>
            </a:pPr>
            <a:r>
              <a:rPr lang="en-US" sz="2800" dirty="0"/>
              <a:t>Do not confront, but support and explore</a:t>
            </a:r>
          </a:p>
          <a:p>
            <a:pPr lvl="1">
              <a:buSzPct val="114999"/>
            </a:pPr>
            <a:r>
              <a:rPr lang="en-US" sz="2800" dirty="0"/>
              <a:t>Respect the client's position</a:t>
            </a:r>
          </a:p>
          <a:p>
            <a:pPr lvl="1">
              <a:buSzPct val="114999"/>
            </a:pPr>
            <a:r>
              <a:rPr lang="en-US" sz="2800" dirty="0"/>
              <a:t>Respect some LGBTQIA+ clients' unwillingness to attend AA/NA, or other support meetings (Find LGBTQIA+ friendly alternatives </a:t>
            </a:r>
          </a:p>
          <a:p>
            <a:pPr>
              <a:buSzPct val="114999"/>
            </a:pPr>
            <a:endParaRPr lang="en-US"/>
          </a:p>
          <a:p>
            <a:pPr lvl="1">
              <a:buSzPct val="114999"/>
            </a:pPr>
            <a:endParaRPr lang="en-US"/>
          </a:p>
          <a:p>
            <a:pPr lvl="1">
              <a:buSzPct val="114999"/>
            </a:pPr>
            <a:endParaRPr lang="en-US"/>
          </a:p>
          <a:p>
            <a:pPr lvl="1">
              <a:buSzPct val="114999"/>
            </a:pPr>
            <a:endParaRPr lang="en-US"/>
          </a:p>
          <a:p>
            <a:pPr lvl="1">
              <a:buSzPct val="114999"/>
            </a:pPr>
            <a:endParaRPr lang="en-US"/>
          </a:p>
          <a:p>
            <a:pPr>
              <a:buSzPct val="114999"/>
            </a:pPr>
            <a:endParaRPr lang="en-US"/>
          </a:p>
          <a:p>
            <a:pPr>
              <a:buSzPct val="114999"/>
            </a:pPr>
            <a:endParaRPr lang="en-US"/>
          </a:p>
          <a:p>
            <a:pPr lvl="1">
              <a:buSzPct val="114999"/>
            </a:pPr>
            <a:endParaRPr lang="en-US"/>
          </a:p>
          <a:p>
            <a:pPr marL="457200" lvl="1" indent="0">
              <a:buSzPct val="114999"/>
              <a:buNone/>
            </a:pPr>
            <a:endParaRPr lang="en-US"/>
          </a:p>
        </p:txBody>
      </p:sp>
      <p:sp>
        <p:nvSpPr>
          <p:cNvPr id="4" name="Footer Placeholder 3">
            <a:extLst>
              <a:ext uri="{FF2B5EF4-FFF2-40B4-BE49-F238E27FC236}">
                <a16:creationId xmlns:a16="http://schemas.microsoft.com/office/drawing/2014/main" id="{20A9B7EF-65E7-5371-9819-EF4B45E06BCA}"/>
              </a:ext>
            </a:extLst>
          </p:cNvPr>
          <p:cNvSpPr>
            <a:spLocks noGrp="1"/>
          </p:cNvSpPr>
          <p:nvPr>
            <p:ph type="ftr" sz="quarter" idx="11"/>
          </p:nvPr>
        </p:nvSpPr>
        <p:spPr>
          <a:xfrm>
            <a:off x="5140934" y="6312647"/>
            <a:ext cx="6497156" cy="436282"/>
          </a:xfrm>
        </p:spPr>
        <p:txBody>
          <a:bodyPr>
            <a:noAutofit/>
          </a:bodyPr>
          <a:lstStyle/>
          <a:p>
            <a:pPr>
              <a:lnSpc>
                <a:spcPct val="90000"/>
              </a:lnSpc>
              <a:spcAft>
                <a:spcPts val="600"/>
              </a:spcAft>
            </a:pPr>
            <a:r>
              <a:rPr lang="en-US" sz="1050" dirty="0"/>
              <a:t>A Provider’s Introduction to Substance Abuse Treatment for Lesbian, Gay, Bisexual and Transgender Individuals. (2001). . U.S. Department of Health and Human Services, Substance Abuse and Mental Health Services Administration, Center for Substance Abuse Treatment</a:t>
            </a:r>
            <a:r>
              <a:rPr lang="en-US" sz="1100" dirty="0"/>
              <a:t>. </a:t>
            </a:r>
          </a:p>
        </p:txBody>
      </p:sp>
    </p:spTree>
    <p:extLst>
      <p:ext uri="{BB962C8B-B14F-4D97-AF65-F5344CB8AC3E}">
        <p14:creationId xmlns:p14="http://schemas.microsoft.com/office/powerpoint/2010/main" val="1337299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EBA8-73EB-9D8B-2263-414A41E8669F}"/>
              </a:ext>
            </a:extLst>
          </p:cNvPr>
          <p:cNvSpPr>
            <a:spLocks noGrp="1"/>
          </p:cNvSpPr>
          <p:nvPr>
            <p:ph type="title"/>
          </p:nvPr>
        </p:nvSpPr>
        <p:spPr>
          <a:xfrm>
            <a:off x="997528" y="1230225"/>
            <a:ext cx="4094017" cy="2823880"/>
          </a:xfrm>
        </p:spPr>
        <p:txBody>
          <a:bodyPr vert="horz" lIns="91440" tIns="45720" rIns="91440" bIns="45720" rtlCol="0" anchor="b">
            <a:normAutofit/>
          </a:bodyPr>
          <a:lstStyle/>
          <a:p>
            <a:r>
              <a:rPr lang="en-US" sz="4800">
                <a:solidFill>
                  <a:srgbClr val="262626"/>
                </a:solidFill>
              </a:rPr>
              <a:t>Treatment Coordinators</a:t>
            </a:r>
          </a:p>
        </p:txBody>
      </p:sp>
      <p:pic>
        <p:nvPicPr>
          <p:cNvPr id="4" name="Content Placeholder 3" descr="D&amp;R_Dos_Don'ts">
            <a:extLst>
              <a:ext uri="{FF2B5EF4-FFF2-40B4-BE49-F238E27FC236}">
                <a16:creationId xmlns:a16="http://schemas.microsoft.com/office/drawing/2014/main" id="{DD4399D2-4110-9EDF-79A8-A28659FD1848}"/>
              </a:ext>
            </a:extLst>
          </p:cNvPr>
          <p:cNvPicPr>
            <a:picLocks noChangeAspect="1"/>
          </p:cNvPicPr>
          <p:nvPr/>
        </p:nvPicPr>
        <p:blipFill rotWithShape="1">
          <a:blip r:embed="rId4"/>
          <a:srcRect l="5364" r="3441"/>
          <a:stretch/>
        </p:blipFill>
        <p:spPr>
          <a:xfrm>
            <a:off x="6018760" y="618853"/>
            <a:ext cx="5243934" cy="5629153"/>
          </a:xfrm>
          <a:prstGeom prst="rect">
            <a:avLst/>
          </a:prstGeom>
          <a:ln w="57150" cmpd="thickThin">
            <a:solidFill>
              <a:srgbClr val="7F7F7F"/>
            </a:solidFill>
            <a:miter lim="800000"/>
          </a:ln>
        </p:spPr>
      </p:pic>
      <p:sp>
        <p:nvSpPr>
          <p:cNvPr id="5" name="TextBox 4">
            <a:extLst>
              <a:ext uri="{FF2B5EF4-FFF2-40B4-BE49-F238E27FC236}">
                <a16:creationId xmlns:a16="http://schemas.microsoft.com/office/drawing/2014/main" id="{17C2D57E-87EB-E078-B663-EAB60418B5AD}"/>
              </a:ext>
            </a:extLst>
          </p:cNvPr>
          <p:cNvSpPr txBox="1"/>
          <p:nvPr/>
        </p:nvSpPr>
        <p:spPr>
          <a:xfrm>
            <a:off x="629092" y="5596270"/>
            <a:ext cx="55820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65000"/>
                    <a:lumOff val="35000"/>
                  </a:schemeClr>
                </a:solidFill>
                <a:hlinkClick r:id="rId5">
                  <a:extLst>
                    <a:ext uri="{A12FA001-AC4F-418D-AE19-62706E023703}">
                      <ahyp:hlinkClr xmlns:ahyp="http://schemas.microsoft.com/office/drawing/2018/hyperlinkcolor" val="tx"/>
                    </a:ext>
                  </a:extLst>
                </a:hlinkClick>
              </a:rPr>
              <a:t>www.diverseandresilient.org/resources/lgbtq-competency-toolkit</a:t>
            </a:r>
            <a:r>
              <a:rPr lang="en-US" dirty="0">
                <a:solidFill>
                  <a:schemeClr val="tx1">
                    <a:lumMod val="65000"/>
                    <a:lumOff val="35000"/>
                  </a:schemeClr>
                </a:solidFill>
              </a:rPr>
              <a:t> </a:t>
            </a:r>
          </a:p>
        </p:txBody>
      </p:sp>
    </p:spTree>
    <p:extLst>
      <p:ext uri="{BB962C8B-B14F-4D97-AF65-F5344CB8AC3E}">
        <p14:creationId xmlns:p14="http://schemas.microsoft.com/office/powerpoint/2010/main" val="271905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1708EBE-8F1C-4F88-9893-363C6C692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008F04-25AC-4851-913F-8E3AE20B17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9EFFDCD6-F7ED-482D-907C-CD48B9B1DD4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D5765067-14FA-421E-B823-BC9850AB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105C27D4-E19A-481A-BB00-A276CC012F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3A9933D-84D7-4A15-B34D-2D7B08120A4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43D5869-3759-D6BB-D59C-FCDCF2329095}"/>
              </a:ext>
            </a:extLst>
          </p:cNvPr>
          <p:cNvSpPr>
            <a:spLocks noGrp="1"/>
          </p:cNvSpPr>
          <p:nvPr>
            <p:ph type="title"/>
          </p:nvPr>
        </p:nvSpPr>
        <p:spPr>
          <a:xfrm>
            <a:off x="1256858" y="982132"/>
            <a:ext cx="4842190" cy="1774814"/>
          </a:xfrm>
        </p:spPr>
        <p:txBody>
          <a:bodyPr>
            <a:normAutofit/>
          </a:bodyPr>
          <a:lstStyle/>
          <a:p>
            <a:r>
              <a:rPr lang="en-US"/>
              <a:t>Who are LGBTQIA+?</a:t>
            </a:r>
          </a:p>
        </p:txBody>
      </p:sp>
      <p:cxnSp>
        <p:nvCxnSpPr>
          <p:cNvPr id="19" name="Straight Connector 18">
            <a:extLst>
              <a:ext uri="{FF2B5EF4-FFF2-40B4-BE49-F238E27FC236}">
                <a16:creationId xmlns:a16="http://schemas.microsoft.com/office/drawing/2014/main" id="{34C3C3E8-6B5D-49DA-997A-3582B89C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v12044gd0000ci650vjc77u0nrrmpr40">
            <a:hlinkClick r:id="" action="ppaction://media"/>
            <a:extLst>
              <a:ext uri="{FF2B5EF4-FFF2-40B4-BE49-F238E27FC236}">
                <a16:creationId xmlns:a16="http://schemas.microsoft.com/office/drawing/2014/main" id="{FE4A734B-84F8-106B-C003-34DE840C2F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97455" y="2677732"/>
            <a:ext cx="1950103" cy="3454071"/>
          </a:xfrm>
          <a:prstGeom prst="rect">
            <a:avLst/>
          </a:prstGeom>
          <a:ln w="57150" cmpd="thickThin">
            <a:noFill/>
            <a:miter lim="800000"/>
          </a:ln>
        </p:spPr>
      </p:pic>
      <p:pic>
        <p:nvPicPr>
          <p:cNvPr id="4" name="Picture 4">
            <a:extLst>
              <a:ext uri="{FF2B5EF4-FFF2-40B4-BE49-F238E27FC236}">
                <a16:creationId xmlns:a16="http://schemas.microsoft.com/office/drawing/2014/main" id="{02BDD747-3024-9122-5F68-61E994CB84E4}"/>
              </a:ext>
            </a:extLst>
          </p:cNvPr>
          <p:cNvPicPr>
            <a:picLocks noChangeAspect="1"/>
          </p:cNvPicPr>
          <p:nvPr/>
        </p:nvPicPr>
        <p:blipFill rotWithShape="1">
          <a:blip r:embed="rId9"/>
          <a:srcRect t="4271" b="1979"/>
          <a:stretch/>
        </p:blipFill>
        <p:spPr>
          <a:xfrm>
            <a:off x="3238471" y="3425178"/>
            <a:ext cx="2804465" cy="1555945"/>
          </a:xfrm>
          <a:prstGeom prst="rect">
            <a:avLst/>
          </a:prstGeom>
          <a:ln w="57150" cmpd="thickThin">
            <a:noFill/>
            <a:miter lim="800000"/>
          </a:ln>
        </p:spPr>
      </p:pic>
      <p:sp>
        <p:nvSpPr>
          <p:cNvPr id="3" name="Content Placeholder 2">
            <a:extLst>
              <a:ext uri="{FF2B5EF4-FFF2-40B4-BE49-F238E27FC236}">
                <a16:creationId xmlns:a16="http://schemas.microsoft.com/office/drawing/2014/main" id="{A44A67FD-F037-52E8-E012-66F604B25710}"/>
              </a:ext>
            </a:extLst>
          </p:cNvPr>
          <p:cNvSpPr>
            <a:spLocks noGrp="1"/>
          </p:cNvSpPr>
          <p:nvPr>
            <p:ph idx="1"/>
          </p:nvPr>
        </p:nvSpPr>
        <p:spPr>
          <a:xfrm>
            <a:off x="6100826" y="640439"/>
            <a:ext cx="5449097" cy="5630862"/>
          </a:xfrm>
        </p:spPr>
        <p:txBody>
          <a:bodyPr vert="horz" lIns="91440" tIns="45720" rIns="91440" bIns="45720" rtlCol="0">
            <a:noAutofit/>
          </a:bodyPr>
          <a:lstStyle/>
          <a:p>
            <a:pPr>
              <a:lnSpc>
                <a:spcPct val="90000"/>
              </a:lnSpc>
            </a:pPr>
            <a:r>
              <a:rPr lang="en-US" sz="2800" b="1"/>
              <a:t>L- Lesbian</a:t>
            </a:r>
            <a:endParaRPr lang="en-US" sz="2800" b="1" dirty="0"/>
          </a:p>
          <a:p>
            <a:pPr>
              <a:lnSpc>
                <a:spcPct val="90000"/>
              </a:lnSpc>
              <a:buSzPct val="114999"/>
            </a:pPr>
            <a:r>
              <a:rPr lang="en-US" sz="2800" b="1" dirty="0"/>
              <a:t>G- Gay</a:t>
            </a:r>
          </a:p>
          <a:p>
            <a:pPr>
              <a:lnSpc>
                <a:spcPct val="90000"/>
              </a:lnSpc>
              <a:buSzPct val="114999"/>
            </a:pPr>
            <a:r>
              <a:rPr lang="en-US" sz="2800" b="1" dirty="0"/>
              <a:t>B- Bisexual</a:t>
            </a:r>
          </a:p>
          <a:p>
            <a:pPr>
              <a:lnSpc>
                <a:spcPct val="90000"/>
              </a:lnSpc>
              <a:buSzPct val="114999"/>
            </a:pPr>
            <a:r>
              <a:rPr lang="en-US" sz="2800" b="1" dirty="0"/>
              <a:t>T- Transgender</a:t>
            </a:r>
          </a:p>
          <a:p>
            <a:pPr>
              <a:lnSpc>
                <a:spcPct val="90000"/>
              </a:lnSpc>
              <a:buSzPct val="114999"/>
            </a:pPr>
            <a:r>
              <a:rPr lang="en-US" sz="2800" b="1" dirty="0"/>
              <a:t>Q- Queer or Genderqueer, Questioning</a:t>
            </a:r>
          </a:p>
          <a:p>
            <a:pPr>
              <a:lnSpc>
                <a:spcPct val="90000"/>
              </a:lnSpc>
              <a:buSzPct val="114999"/>
            </a:pPr>
            <a:r>
              <a:rPr lang="en-US" sz="2800" b="1" dirty="0"/>
              <a:t>I- Intersex</a:t>
            </a:r>
          </a:p>
          <a:p>
            <a:pPr>
              <a:lnSpc>
                <a:spcPct val="90000"/>
              </a:lnSpc>
              <a:buSzPct val="114999"/>
            </a:pPr>
            <a:r>
              <a:rPr lang="en-US" sz="2800" b="1"/>
              <a:t>A- Asexual</a:t>
            </a:r>
            <a:endParaRPr lang="en-US" sz="2800" b="1" dirty="0"/>
          </a:p>
          <a:p>
            <a:pPr>
              <a:lnSpc>
                <a:spcPct val="90000"/>
              </a:lnSpc>
              <a:buSzPct val="114999"/>
            </a:pPr>
            <a:r>
              <a:rPr lang="en-US" sz="2800" b="1"/>
              <a:t>+- All gender identities and sexual orientations that letters or words cannot yet fully describe</a:t>
            </a:r>
          </a:p>
        </p:txBody>
      </p:sp>
    </p:spTree>
    <p:extLst>
      <p:ext uri="{BB962C8B-B14F-4D97-AF65-F5344CB8AC3E}">
        <p14:creationId xmlns:p14="http://schemas.microsoft.com/office/powerpoint/2010/main" val="16894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9" fill="hold" display="0">
                  <p:stCondLst>
                    <p:cond delay="indefinite"/>
                  </p:stCondLst>
                </p:cTn>
                <p:tgtEl>
                  <p:spTgt spid="6"/>
                </p:tgtEl>
              </p:cMediaNode>
            </p:video>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1487AA-D33A-069A-575E-6EDBAA1DA40B}"/>
              </a:ext>
            </a:extLst>
          </p:cNvPr>
          <p:cNvSpPr>
            <a:spLocks noGrp="1"/>
          </p:cNvSpPr>
          <p:nvPr>
            <p:ph type="title"/>
          </p:nvPr>
        </p:nvSpPr>
        <p:spPr>
          <a:xfrm>
            <a:off x="804421" y="796374"/>
            <a:ext cx="10583158" cy="880027"/>
          </a:xfrm>
        </p:spPr>
        <p:txBody>
          <a:bodyPr>
            <a:normAutofit/>
          </a:bodyPr>
          <a:lstStyle/>
          <a:p>
            <a:r>
              <a:rPr lang="en-US" dirty="0">
                <a:solidFill>
                  <a:srgbClr val="FFFFFF"/>
                </a:solidFill>
              </a:rPr>
              <a:t>Case Managers/Coordinators/Probation</a:t>
            </a:r>
          </a:p>
        </p:txBody>
      </p:sp>
      <p:sp>
        <p:nvSpPr>
          <p:cNvPr id="41" name="Rectangle 40">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1BF38E-C42E-A662-AB67-8145C827E2D8}"/>
              </a:ext>
            </a:extLst>
          </p:cNvPr>
          <p:cNvSpPr>
            <a:spLocks noGrp="1"/>
          </p:cNvSpPr>
          <p:nvPr>
            <p:ph idx="1"/>
          </p:nvPr>
        </p:nvSpPr>
        <p:spPr>
          <a:xfrm>
            <a:off x="386809" y="2382218"/>
            <a:ext cx="11237253" cy="3263612"/>
          </a:xfrm>
        </p:spPr>
        <p:txBody>
          <a:bodyPr vert="horz" lIns="91440" tIns="45720" rIns="91440" bIns="45720" rtlCol="0" anchor="t">
            <a:noAutofit/>
          </a:bodyPr>
          <a:lstStyle/>
          <a:p>
            <a:pPr lvl="1">
              <a:buSzPct val="114999"/>
            </a:pPr>
            <a:r>
              <a:rPr lang="en-US" sz="2800" b="1" dirty="0">
                <a:ea typeface="+mn-lt"/>
                <a:cs typeface="+mn-lt"/>
              </a:rPr>
              <a:t>Offer your name and personal pronouns</a:t>
            </a:r>
            <a:endParaRPr lang="en-US" sz="2800" b="1" dirty="0"/>
          </a:p>
          <a:p>
            <a:pPr lvl="1">
              <a:buSzPct val="114999"/>
            </a:pPr>
            <a:r>
              <a:rPr lang="en-US" sz="2800" b="1" dirty="0">
                <a:ea typeface="+mn-lt"/>
                <a:cs typeface="+mn-lt"/>
              </a:rPr>
              <a:t>Have a question on intake forms and/or self-report surveys </a:t>
            </a:r>
            <a:endParaRPr lang="en-US" sz="2800" b="1" dirty="0"/>
          </a:p>
          <a:p>
            <a:pPr lvl="1">
              <a:buSzPct val="114999"/>
            </a:pPr>
            <a:r>
              <a:rPr lang="en-US" sz="2800" b="1" dirty="0">
                <a:ea typeface="+mn-lt"/>
                <a:cs typeface="+mn-lt"/>
              </a:rPr>
              <a:t>Make sure that clients are not put in situations that may cause conflict or discomfort for any participant </a:t>
            </a:r>
            <a:endParaRPr lang="en-US" sz="2800" b="1" dirty="0"/>
          </a:p>
          <a:p>
            <a:pPr lvl="1">
              <a:buSzPct val="114999"/>
            </a:pPr>
            <a:r>
              <a:rPr lang="en-US" sz="2800" b="1" dirty="0"/>
              <a:t>Legal Documents (Violation Reports, Court Documents, etc.) use legal name, otherwise use preferred name.</a:t>
            </a:r>
          </a:p>
          <a:p>
            <a:pPr lvl="1">
              <a:buSzPct val="114999"/>
            </a:pPr>
            <a:r>
              <a:rPr lang="en-US" sz="2800" b="1" dirty="0"/>
              <a:t>Make sure to have lists of LGBTQIA friendly support meetings, housing, churches, and other resources.</a:t>
            </a:r>
            <a:r>
              <a:rPr lang="en-US" sz="2400" b="1" dirty="0"/>
              <a:t> </a:t>
            </a:r>
          </a:p>
          <a:p>
            <a:pPr>
              <a:buSzPct val="114999"/>
            </a:pPr>
            <a:endParaRPr lang="en-US"/>
          </a:p>
          <a:p>
            <a:pPr lvl="1">
              <a:buSzPct val="114999"/>
            </a:pPr>
            <a:endParaRPr lang="en-US"/>
          </a:p>
          <a:p>
            <a:pPr lvl="1">
              <a:buSzPct val="114999"/>
            </a:pPr>
            <a:endParaRPr lang="en-US"/>
          </a:p>
          <a:p>
            <a:pPr lvl="1">
              <a:buSzPct val="114999"/>
            </a:pPr>
            <a:endParaRPr lang="en-US"/>
          </a:p>
          <a:p>
            <a:pPr lvl="1">
              <a:buSzPct val="114999"/>
            </a:pPr>
            <a:endParaRPr lang="en-US"/>
          </a:p>
          <a:p>
            <a:pPr>
              <a:buSzPct val="114999"/>
            </a:pPr>
            <a:endParaRPr lang="en-US"/>
          </a:p>
          <a:p>
            <a:pPr>
              <a:buSzPct val="114999"/>
            </a:pPr>
            <a:endParaRPr lang="en-US"/>
          </a:p>
          <a:p>
            <a:pPr lvl="1">
              <a:buSzPct val="114999"/>
            </a:pPr>
            <a:endParaRPr lang="en-US"/>
          </a:p>
          <a:p>
            <a:pPr marL="457200" lvl="1" indent="0">
              <a:buSzPct val="114999"/>
              <a:buNone/>
            </a:pPr>
            <a:endParaRPr lang="en-US"/>
          </a:p>
        </p:txBody>
      </p:sp>
    </p:spTree>
    <p:extLst>
      <p:ext uri="{BB962C8B-B14F-4D97-AF65-F5344CB8AC3E}">
        <p14:creationId xmlns:p14="http://schemas.microsoft.com/office/powerpoint/2010/main" val="2966463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6050-F3A5-A11A-CB38-FA6780924295}"/>
              </a:ext>
            </a:extLst>
          </p:cNvPr>
          <p:cNvSpPr>
            <a:spLocks noGrp="1"/>
          </p:cNvSpPr>
          <p:nvPr>
            <p:ph type="title"/>
          </p:nvPr>
        </p:nvSpPr>
        <p:spPr>
          <a:xfrm>
            <a:off x="1055599" y="1055077"/>
            <a:ext cx="2532909" cy="4794578"/>
          </a:xfrm>
        </p:spPr>
        <p:txBody>
          <a:bodyPr>
            <a:normAutofit/>
          </a:bodyPr>
          <a:lstStyle/>
          <a:p>
            <a:r>
              <a:rPr lang="en-US">
                <a:solidFill>
                  <a:srgbClr val="262626"/>
                </a:solidFill>
              </a:rPr>
              <a:t>Drug Testing</a:t>
            </a:r>
          </a:p>
        </p:txBody>
      </p:sp>
      <p:graphicFrame>
        <p:nvGraphicFramePr>
          <p:cNvPr id="5" name="Content Placeholder 2">
            <a:extLst>
              <a:ext uri="{FF2B5EF4-FFF2-40B4-BE49-F238E27FC236}">
                <a16:creationId xmlns:a16="http://schemas.microsoft.com/office/drawing/2014/main" id="{C6311D17-A574-A8B9-8B42-4E43796D68C6}"/>
              </a:ext>
            </a:extLst>
          </p:cNvPr>
          <p:cNvGraphicFramePr>
            <a:graphicFrameLocks noGrp="1"/>
          </p:cNvGraphicFramePr>
          <p:nvPr>
            <p:ph idx="1"/>
            <p:extLst>
              <p:ext uri="{D42A27DB-BD31-4B8C-83A1-F6EECF244321}">
                <p14:modId xmlns:p14="http://schemas.microsoft.com/office/powerpoint/2010/main" val="3445318279"/>
              </p:ext>
            </p:extLst>
          </p:nvPr>
        </p:nvGraphicFramePr>
        <p:xfrm>
          <a:off x="4850588" y="-601154"/>
          <a:ext cx="7147520" cy="7730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1288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0B5806-7EF5-9808-6751-9A8F2670CFD9}"/>
              </a:ext>
            </a:extLst>
          </p:cNvPr>
          <p:cNvSpPr>
            <a:spLocks noGrp="1"/>
          </p:cNvSpPr>
          <p:nvPr>
            <p:ph type="title"/>
          </p:nvPr>
        </p:nvSpPr>
        <p:spPr>
          <a:xfrm>
            <a:off x="804421" y="796374"/>
            <a:ext cx="10583158" cy="880027"/>
          </a:xfrm>
        </p:spPr>
        <p:txBody>
          <a:bodyPr>
            <a:normAutofit/>
          </a:bodyPr>
          <a:lstStyle/>
          <a:p>
            <a:r>
              <a:rPr lang="en-US">
                <a:solidFill>
                  <a:srgbClr val="FFFFFF"/>
                </a:solidFill>
              </a:rPr>
              <a:t>Judges</a:t>
            </a:r>
          </a:p>
        </p:txBody>
      </p:sp>
      <p:sp>
        <p:nvSpPr>
          <p:cNvPr id="7" name="Rectangle 6">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B3B6D8-FB72-67E2-F233-9A0E6339672C}"/>
              </a:ext>
            </a:extLst>
          </p:cNvPr>
          <p:cNvSpPr>
            <a:spLocks noGrp="1"/>
          </p:cNvSpPr>
          <p:nvPr>
            <p:ph idx="1"/>
          </p:nvPr>
        </p:nvSpPr>
        <p:spPr>
          <a:xfrm>
            <a:off x="117461" y="1922978"/>
            <a:ext cx="11962926" cy="4385045"/>
          </a:xfrm>
        </p:spPr>
        <p:txBody>
          <a:bodyPr vert="horz" lIns="91440" tIns="45720" rIns="91440" bIns="45720" rtlCol="0" anchor="t">
            <a:noAutofit/>
          </a:bodyPr>
          <a:lstStyle/>
          <a:p>
            <a:pPr marL="457200" lvl="1" indent="0">
              <a:lnSpc>
                <a:spcPct val="90000"/>
              </a:lnSpc>
              <a:buNone/>
            </a:pPr>
            <a:endParaRPr lang="en-US" b="1" dirty="0"/>
          </a:p>
          <a:p>
            <a:pPr>
              <a:lnSpc>
                <a:spcPct val="90000"/>
              </a:lnSpc>
              <a:buSzPct val="114999"/>
            </a:pPr>
            <a:r>
              <a:rPr lang="en-US" sz="3400" b="1" dirty="0"/>
              <a:t>Assure the participant</a:t>
            </a:r>
          </a:p>
          <a:p>
            <a:pPr>
              <a:lnSpc>
                <a:spcPct val="90000"/>
              </a:lnSpc>
              <a:buSzPct val="114999"/>
            </a:pPr>
            <a:r>
              <a:rPr lang="en-US" sz="3400" b="1" dirty="0"/>
              <a:t>Let the client know issues will be addressed</a:t>
            </a:r>
          </a:p>
          <a:p>
            <a:pPr>
              <a:lnSpc>
                <a:spcPct val="90000"/>
              </a:lnSpc>
              <a:buSzPct val="114999"/>
            </a:pPr>
            <a:r>
              <a:rPr lang="en-US" sz="3400" b="1" dirty="0"/>
              <a:t>Do not "out" a participant in Court. </a:t>
            </a:r>
            <a:endParaRPr lang="en-US" sz="3400"/>
          </a:p>
          <a:p>
            <a:pPr lvl="1">
              <a:lnSpc>
                <a:spcPct val="90000"/>
              </a:lnSpc>
              <a:buSzPct val="114999"/>
            </a:pPr>
            <a:r>
              <a:rPr lang="en-US" sz="3400" b="1" dirty="0"/>
              <a:t>Get input from the participant</a:t>
            </a:r>
          </a:p>
          <a:p>
            <a:pPr lvl="1">
              <a:lnSpc>
                <a:spcPct val="90000"/>
              </a:lnSpc>
              <a:buSzPct val="114999"/>
            </a:pPr>
            <a:r>
              <a:rPr lang="en-US" sz="3400" b="1" dirty="0"/>
              <a:t>Make a statement to the participant group as a whole </a:t>
            </a:r>
          </a:p>
          <a:p>
            <a:pPr lvl="1">
              <a:lnSpc>
                <a:spcPct val="90000"/>
              </a:lnSpc>
              <a:buSzPct val="114999"/>
            </a:pPr>
            <a:r>
              <a:rPr lang="en-US" sz="3400" b="1" dirty="0"/>
              <a:t>Use their preferred name in Court</a:t>
            </a:r>
          </a:p>
          <a:p>
            <a:pPr lvl="1">
              <a:lnSpc>
                <a:spcPct val="90000"/>
              </a:lnSpc>
              <a:buSzPct val="114999"/>
            </a:pPr>
            <a:r>
              <a:rPr lang="en-US" sz="3400" b="1" dirty="0"/>
              <a:t>Notify the Court Reporter and Clerk privately </a:t>
            </a:r>
          </a:p>
          <a:p>
            <a:pPr lvl="1">
              <a:lnSpc>
                <a:spcPct val="90000"/>
              </a:lnSpc>
              <a:buSzPct val="114999"/>
            </a:pPr>
            <a:endParaRPr lang="en-US" b="1" dirty="0"/>
          </a:p>
          <a:p>
            <a:pPr>
              <a:lnSpc>
                <a:spcPct val="90000"/>
              </a:lnSpc>
              <a:buSzPct val="114999"/>
            </a:pPr>
            <a:endParaRPr lang="en-US" b="1" dirty="0"/>
          </a:p>
          <a:p>
            <a:pPr marL="0" indent="0">
              <a:lnSpc>
                <a:spcPct val="90000"/>
              </a:lnSpc>
              <a:buSzPct val="114999"/>
              <a:buNone/>
            </a:pPr>
            <a:endParaRPr lang="en-US" sz="1500"/>
          </a:p>
          <a:p>
            <a:pPr>
              <a:lnSpc>
                <a:spcPct val="90000"/>
              </a:lnSpc>
              <a:buSzPct val="114999"/>
            </a:pPr>
            <a:endParaRPr lang="en-US" sz="1500"/>
          </a:p>
          <a:p>
            <a:pPr>
              <a:lnSpc>
                <a:spcPct val="90000"/>
              </a:lnSpc>
              <a:buSzPct val="114999"/>
            </a:pPr>
            <a:endParaRPr lang="en-US" sz="1500"/>
          </a:p>
          <a:p>
            <a:pPr lvl="1">
              <a:lnSpc>
                <a:spcPct val="90000"/>
              </a:lnSpc>
              <a:buSzPct val="114999"/>
            </a:pPr>
            <a:endParaRPr lang="en-US" sz="1500"/>
          </a:p>
          <a:p>
            <a:pPr marL="457200" lvl="1" indent="0">
              <a:lnSpc>
                <a:spcPct val="90000"/>
              </a:lnSpc>
              <a:buSzPct val="114999"/>
              <a:buNone/>
            </a:pPr>
            <a:endParaRPr lang="en-US" sz="1500"/>
          </a:p>
        </p:txBody>
      </p:sp>
    </p:spTree>
    <p:extLst>
      <p:ext uri="{BB962C8B-B14F-4D97-AF65-F5344CB8AC3E}">
        <p14:creationId xmlns:p14="http://schemas.microsoft.com/office/powerpoint/2010/main" val="1688579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055599" y="1055077"/>
            <a:ext cx="2532909" cy="4794578"/>
          </a:xfrm>
        </p:spPr>
        <p:txBody>
          <a:bodyPr>
            <a:normAutofit/>
          </a:bodyPr>
          <a:lstStyle/>
          <a:p>
            <a:r>
              <a:rPr lang="en-US">
                <a:solidFill>
                  <a:srgbClr val="262626"/>
                </a:solidFill>
              </a:rPr>
              <a:t>Best Practices-Verbiage</a:t>
            </a:r>
          </a:p>
        </p:txBody>
      </p:sp>
      <p:sp useBgFill="1">
        <p:nvSpPr>
          <p:cNvPr id="29" name="Rectangle 28">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2DB40C5B-2E06-BE09-06E1-189F56BF62A7}"/>
              </a:ext>
            </a:extLst>
          </p:cNvPr>
          <p:cNvGraphicFramePr>
            <a:graphicFrameLocks noGrp="1"/>
          </p:cNvGraphicFramePr>
          <p:nvPr>
            <p:ph idx="1"/>
            <p:extLst>
              <p:ext uri="{D42A27DB-BD31-4B8C-83A1-F6EECF244321}">
                <p14:modId xmlns:p14="http://schemas.microsoft.com/office/powerpoint/2010/main" val="4270325302"/>
              </p:ext>
            </p:extLst>
          </p:nvPr>
        </p:nvGraphicFramePr>
        <p:xfrm>
          <a:off x="4794337" y="71425"/>
          <a:ext cx="7107528" cy="6729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5021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E764-6D53-E4D7-9540-E62F35E00E2C}"/>
              </a:ext>
            </a:extLst>
          </p:cNvPr>
          <p:cNvSpPr>
            <a:spLocks noGrp="1"/>
          </p:cNvSpPr>
          <p:nvPr>
            <p:ph type="title"/>
          </p:nvPr>
        </p:nvSpPr>
        <p:spPr/>
        <p:txBody>
          <a:bodyPr>
            <a:normAutofit/>
          </a:bodyPr>
          <a:lstStyle/>
          <a:p>
            <a:r>
              <a:rPr lang="en-US" sz="5400" b="1" err="1"/>
              <a:t>MicroAggressions</a:t>
            </a:r>
            <a:endParaRPr lang="en-US" sz="5400" b="1"/>
          </a:p>
        </p:txBody>
      </p:sp>
      <p:sp>
        <p:nvSpPr>
          <p:cNvPr id="3" name="Content Placeholder 2">
            <a:extLst>
              <a:ext uri="{FF2B5EF4-FFF2-40B4-BE49-F238E27FC236}">
                <a16:creationId xmlns:a16="http://schemas.microsoft.com/office/drawing/2014/main" id="{640B03CD-D13F-9BDE-44E9-9D49E2DF5EF7}"/>
              </a:ext>
            </a:extLst>
          </p:cNvPr>
          <p:cNvSpPr>
            <a:spLocks noGrp="1"/>
          </p:cNvSpPr>
          <p:nvPr>
            <p:ph idx="1"/>
          </p:nvPr>
        </p:nvSpPr>
        <p:spPr/>
        <p:txBody>
          <a:bodyPr/>
          <a:lstStyle/>
          <a:p>
            <a:r>
              <a:rPr lang="en-US" sz="4800" err="1"/>
              <a:t>Microassaults</a:t>
            </a:r>
            <a:endParaRPr lang="en-US" sz="4800"/>
          </a:p>
          <a:p>
            <a:pPr>
              <a:buSzPct val="114999"/>
            </a:pPr>
            <a:r>
              <a:rPr lang="en-US" sz="4800" dirty="0"/>
              <a:t>Microinsults</a:t>
            </a:r>
          </a:p>
          <a:p>
            <a:pPr>
              <a:buSzPct val="114999"/>
            </a:pPr>
            <a:r>
              <a:rPr lang="en-US" sz="4800" dirty="0"/>
              <a:t>Microinvalidations</a:t>
            </a:r>
          </a:p>
        </p:txBody>
      </p:sp>
    </p:spTree>
    <p:extLst>
      <p:ext uri="{BB962C8B-B14F-4D97-AF65-F5344CB8AC3E}">
        <p14:creationId xmlns:p14="http://schemas.microsoft.com/office/powerpoint/2010/main" val="21436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A260-FE98-4FC1-F1A7-707FCB1060FE}"/>
              </a:ext>
            </a:extLst>
          </p:cNvPr>
          <p:cNvSpPr>
            <a:spLocks noGrp="1"/>
          </p:cNvSpPr>
          <p:nvPr>
            <p:ph type="title"/>
          </p:nvPr>
        </p:nvSpPr>
        <p:spPr/>
        <p:txBody>
          <a:bodyPr>
            <a:normAutofit/>
          </a:bodyPr>
          <a:lstStyle/>
          <a:p>
            <a:r>
              <a:rPr lang="en-US" sz="5400" b="1" dirty="0"/>
              <a:t>Microaggressions</a:t>
            </a:r>
          </a:p>
        </p:txBody>
      </p:sp>
      <p:pic>
        <p:nvPicPr>
          <p:cNvPr id="5" name="Online Media 4" title="LGBTQIA+ Microaggressions">
            <a:hlinkClick r:id="" action="ppaction://media"/>
            <a:extLst>
              <a:ext uri="{FF2B5EF4-FFF2-40B4-BE49-F238E27FC236}">
                <a16:creationId xmlns:a16="http://schemas.microsoft.com/office/drawing/2014/main" id="{BF333EBC-CF33-0495-BE16-26B91A61C54E}"/>
              </a:ext>
            </a:extLst>
          </p:cNvPr>
          <p:cNvPicPr>
            <a:picLocks noRot="1" noChangeAspect="1"/>
          </p:cNvPicPr>
          <p:nvPr>
            <a:videoFile r:link="rId1"/>
          </p:nvPr>
        </p:nvPicPr>
        <p:blipFill>
          <a:blip r:embed="rId4"/>
          <a:stretch>
            <a:fillRect/>
          </a:stretch>
        </p:blipFill>
        <p:spPr>
          <a:xfrm>
            <a:off x="3227294" y="2599391"/>
            <a:ext cx="5570070" cy="3039781"/>
          </a:xfrm>
          <a:prstGeom prst="rect">
            <a:avLst/>
          </a:prstGeom>
        </p:spPr>
      </p:pic>
      <p:sp>
        <p:nvSpPr>
          <p:cNvPr id="3" name="TextBox 2">
            <a:extLst>
              <a:ext uri="{FF2B5EF4-FFF2-40B4-BE49-F238E27FC236}">
                <a16:creationId xmlns:a16="http://schemas.microsoft.com/office/drawing/2014/main" id="{24483757-44A8-18D5-8325-CDF18DED3894}"/>
              </a:ext>
            </a:extLst>
          </p:cNvPr>
          <p:cNvSpPr txBox="1"/>
          <p:nvPr/>
        </p:nvSpPr>
        <p:spPr>
          <a:xfrm>
            <a:off x="3867592" y="5757530"/>
            <a:ext cx="41387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Occasional Foul Language</a:t>
            </a:r>
          </a:p>
        </p:txBody>
      </p:sp>
    </p:spTree>
    <p:extLst>
      <p:ext uri="{BB962C8B-B14F-4D97-AF65-F5344CB8AC3E}">
        <p14:creationId xmlns:p14="http://schemas.microsoft.com/office/powerpoint/2010/main" val="4292640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A8D1-4360-8ED6-97AC-DBB2A8405251}"/>
              </a:ext>
            </a:extLst>
          </p:cNvPr>
          <p:cNvSpPr>
            <a:spLocks noGrp="1"/>
          </p:cNvSpPr>
          <p:nvPr>
            <p:ph type="title"/>
          </p:nvPr>
        </p:nvSpPr>
        <p:spPr>
          <a:xfrm>
            <a:off x="4626508" y="982132"/>
            <a:ext cx="6270090" cy="1303867"/>
          </a:xfrm>
        </p:spPr>
        <p:txBody>
          <a:bodyPr>
            <a:normAutofit/>
          </a:bodyPr>
          <a:lstStyle/>
          <a:p>
            <a:pPr>
              <a:lnSpc>
                <a:spcPct val="90000"/>
              </a:lnSpc>
            </a:pPr>
            <a:r>
              <a:rPr lang="en-US" sz="4100"/>
              <a:t>Dealing With Clients With Adverse Attitudes</a:t>
            </a:r>
          </a:p>
        </p:txBody>
      </p:sp>
      <p:sp>
        <p:nvSpPr>
          <p:cNvPr id="3" name="Content Placeholder 2">
            <a:extLst>
              <a:ext uri="{FF2B5EF4-FFF2-40B4-BE49-F238E27FC236}">
                <a16:creationId xmlns:a16="http://schemas.microsoft.com/office/drawing/2014/main" id="{254851C1-5A17-D393-E29C-C7588292B02C}"/>
              </a:ext>
            </a:extLst>
          </p:cNvPr>
          <p:cNvSpPr>
            <a:spLocks noGrp="1"/>
          </p:cNvSpPr>
          <p:nvPr>
            <p:ph idx="1"/>
          </p:nvPr>
        </p:nvSpPr>
        <p:spPr>
          <a:xfrm>
            <a:off x="3586935" y="2353568"/>
            <a:ext cx="7841623" cy="3592105"/>
          </a:xfrm>
        </p:spPr>
        <p:txBody>
          <a:bodyPr vert="horz" lIns="91440" tIns="45720" rIns="91440" bIns="45720" rtlCol="0" anchor="t">
            <a:noAutofit/>
          </a:bodyPr>
          <a:lstStyle/>
          <a:p>
            <a:pPr>
              <a:lnSpc>
                <a:spcPct val="90000"/>
              </a:lnSpc>
            </a:pPr>
            <a:r>
              <a:rPr lang="en-US" sz="2800" dirty="0"/>
              <a:t>Explain that you understand they have strong feelings</a:t>
            </a:r>
          </a:p>
          <a:p>
            <a:pPr>
              <a:lnSpc>
                <a:spcPct val="90000"/>
              </a:lnSpc>
              <a:buSzPct val="114999"/>
            </a:pPr>
            <a:r>
              <a:rPr lang="en-US" sz="2800" dirty="0"/>
              <a:t>Set Boundaries.</a:t>
            </a:r>
          </a:p>
          <a:p>
            <a:pPr>
              <a:lnSpc>
                <a:spcPct val="90000"/>
              </a:lnSpc>
              <a:buSzPct val="114999"/>
            </a:pPr>
            <a:r>
              <a:rPr lang="en-US" sz="2800" dirty="0"/>
              <a:t>You don't have to understand someone's identity to respect it.</a:t>
            </a:r>
          </a:p>
          <a:p>
            <a:pPr>
              <a:lnSpc>
                <a:spcPct val="90000"/>
              </a:lnSpc>
              <a:buSzPct val="114999"/>
            </a:pPr>
            <a:r>
              <a:rPr lang="en-US" sz="2800" dirty="0"/>
              <a:t>Try to educate them, but don't force </a:t>
            </a:r>
          </a:p>
          <a:p>
            <a:pPr>
              <a:lnSpc>
                <a:spcPct val="90000"/>
              </a:lnSpc>
              <a:buSzPct val="114999"/>
            </a:pPr>
            <a:r>
              <a:rPr lang="en-US" sz="2800" dirty="0"/>
              <a:t>Discuss the discrimination policy with client group as a whole.</a:t>
            </a:r>
          </a:p>
          <a:p>
            <a:pPr>
              <a:lnSpc>
                <a:spcPct val="90000"/>
              </a:lnSpc>
              <a:buSzPct val="114999"/>
            </a:pPr>
            <a:endParaRPr lang="en-US" sz="2200"/>
          </a:p>
          <a:p>
            <a:pPr>
              <a:lnSpc>
                <a:spcPct val="90000"/>
              </a:lnSpc>
              <a:buSzPct val="114999"/>
            </a:pPr>
            <a:endParaRPr lang="en-US" sz="2200"/>
          </a:p>
        </p:txBody>
      </p:sp>
      <p:pic>
        <p:nvPicPr>
          <p:cNvPr id="4" name="Picture 4">
            <a:extLst>
              <a:ext uri="{FF2B5EF4-FFF2-40B4-BE49-F238E27FC236}">
                <a16:creationId xmlns:a16="http://schemas.microsoft.com/office/drawing/2014/main" id="{2013F13F-2FE9-ADC9-898A-7D68AD7ED4F9}"/>
              </a:ext>
            </a:extLst>
          </p:cNvPr>
          <p:cNvPicPr>
            <a:picLocks noChangeAspect="1"/>
          </p:cNvPicPr>
          <p:nvPr/>
        </p:nvPicPr>
        <p:blipFill rotWithShape="1">
          <a:blip r:embed="rId4"/>
          <a:srcRect l="43451" r="14448" b="-2"/>
          <a:stretch/>
        </p:blipFill>
        <p:spPr>
          <a:xfrm>
            <a:off x="1135284" y="2444701"/>
            <a:ext cx="2335181" cy="3697416"/>
          </a:xfrm>
          <a:prstGeom prst="rect">
            <a:avLst/>
          </a:prstGeom>
        </p:spPr>
      </p:pic>
    </p:spTree>
    <p:extLst>
      <p:ext uri="{BB962C8B-B14F-4D97-AF65-F5344CB8AC3E}">
        <p14:creationId xmlns:p14="http://schemas.microsoft.com/office/powerpoint/2010/main" val="3040672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200B-3C77-CF8A-22FD-BD86631731D2}"/>
              </a:ext>
            </a:extLst>
          </p:cNvPr>
          <p:cNvSpPr>
            <a:spLocks noGrp="1"/>
          </p:cNvSpPr>
          <p:nvPr>
            <p:ph type="title"/>
          </p:nvPr>
        </p:nvSpPr>
        <p:spPr/>
        <p:txBody>
          <a:bodyPr>
            <a:normAutofit fontScale="90000"/>
          </a:bodyPr>
          <a:lstStyle/>
          <a:p>
            <a:r>
              <a:rPr lang="en-US" dirty="0"/>
              <a:t>Dealing With Team Members With Adverse Attitudes</a:t>
            </a:r>
          </a:p>
        </p:txBody>
      </p:sp>
      <p:pic>
        <p:nvPicPr>
          <p:cNvPr id="4" name="Picture 4">
            <a:extLst>
              <a:ext uri="{FF2B5EF4-FFF2-40B4-BE49-F238E27FC236}">
                <a16:creationId xmlns:a16="http://schemas.microsoft.com/office/drawing/2014/main" id="{F1387B55-1733-6DC0-0200-ED3561943429}"/>
              </a:ext>
            </a:extLst>
          </p:cNvPr>
          <p:cNvPicPr>
            <a:picLocks noGrp="1" noChangeAspect="1"/>
          </p:cNvPicPr>
          <p:nvPr>
            <p:ph idx="1"/>
          </p:nvPr>
        </p:nvPicPr>
        <p:blipFill>
          <a:blip r:embed="rId3"/>
          <a:stretch>
            <a:fillRect/>
          </a:stretch>
        </p:blipFill>
        <p:spPr>
          <a:xfrm>
            <a:off x="7987531" y="2646546"/>
            <a:ext cx="2882485" cy="1794040"/>
          </a:xfrm>
        </p:spPr>
      </p:pic>
      <p:sp>
        <p:nvSpPr>
          <p:cNvPr id="5" name="Footer Placeholder 4">
            <a:extLst>
              <a:ext uri="{FF2B5EF4-FFF2-40B4-BE49-F238E27FC236}">
                <a16:creationId xmlns:a16="http://schemas.microsoft.com/office/drawing/2014/main" id="{859A288F-6CDD-92F9-BB7F-5E35A06E8C6C}"/>
              </a:ext>
            </a:extLst>
          </p:cNvPr>
          <p:cNvSpPr>
            <a:spLocks noGrp="1"/>
          </p:cNvSpPr>
          <p:nvPr>
            <p:ph type="ftr" sz="quarter" idx="11"/>
          </p:nvPr>
        </p:nvSpPr>
        <p:spPr>
          <a:xfrm>
            <a:off x="725245" y="5912298"/>
            <a:ext cx="7593447" cy="423173"/>
          </a:xfrm>
        </p:spPr>
        <p:txBody>
          <a:bodyPr/>
          <a:lstStyle/>
          <a:p>
            <a:r>
              <a:rPr lang="en-US" sz="1800" dirty="0"/>
              <a:t>https://www.lgbtmap.org/file/talking-about-overall-approaches-for-lgbt-issues.pdf</a:t>
            </a:r>
          </a:p>
        </p:txBody>
      </p:sp>
      <p:sp>
        <p:nvSpPr>
          <p:cNvPr id="3" name="TextBox 2">
            <a:extLst>
              <a:ext uri="{FF2B5EF4-FFF2-40B4-BE49-F238E27FC236}">
                <a16:creationId xmlns:a16="http://schemas.microsoft.com/office/drawing/2014/main" id="{BDCA5A4C-F046-48DB-DA20-E9CECB4CE37C}"/>
              </a:ext>
            </a:extLst>
          </p:cNvPr>
          <p:cNvSpPr txBox="1"/>
          <p:nvPr/>
        </p:nvSpPr>
        <p:spPr>
          <a:xfrm>
            <a:off x="636853" y="2358858"/>
            <a:ext cx="925120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b="1" dirty="0"/>
              <a:t>DON'T</a:t>
            </a:r>
          </a:p>
          <a:p>
            <a:pPr marL="742950" lvl="1" indent="-285750">
              <a:buFont typeface="Arial"/>
              <a:buChar char="•"/>
            </a:pPr>
            <a:r>
              <a:rPr lang="en-US" sz="2200" dirty="0"/>
              <a:t>Repeat or acknowledge anti-LGBT messages</a:t>
            </a:r>
          </a:p>
          <a:p>
            <a:pPr marL="742950" lvl="1" indent="-285750">
              <a:buFont typeface="Arial"/>
              <a:buChar char="•"/>
            </a:pPr>
            <a:r>
              <a:rPr lang="en-US" sz="2200" dirty="0"/>
              <a:t>Use highly charged language (bigotry, prejudice, hatred)</a:t>
            </a:r>
          </a:p>
          <a:p>
            <a:pPr marL="742950" lvl="1" indent="-285750">
              <a:buFont typeface="Arial"/>
              <a:buChar char="•"/>
            </a:pPr>
            <a:r>
              <a:rPr lang="en-US" sz="2200" dirty="0"/>
              <a:t>Inadvertently validate anti-LGBT attitudes</a:t>
            </a:r>
          </a:p>
          <a:p>
            <a:pPr marL="742950" lvl="1" indent="-285750">
              <a:buFont typeface="Arial"/>
              <a:buChar char="•"/>
            </a:pPr>
            <a:r>
              <a:rPr lang="en-US" sz="2200" dirty="0"/>
              <a:t>Use language of conflict (war, battle, fight)</a:t>
            </a:r>
          </a:p>
          <a:p>
            <a:pPr marL="285750" indent="-285750">
              <a:buFont typeface="Arial"/>
              <a:buChar char="•"/>
            </a:pPr>
            <a:r>
              <a:rPr lang="en-US" sz="2200" b="1" dirty="0"/>
              <a:t>DO</a:t>
            </a:r>
          </a:p>
          <a:p>
            <a:pPr marL="742950" lvl="1" indent="-285750">
              <a:buFont typeface="Arial"/>
              <a:buChar char="•"/>
            </a:pPr>
            <a:r>
              <a:rPr lang="en-US" sz="2200" dirty="0"/>
              <a:t>Use language that is measured and relatable to create empathy</a:t>
            </a:r>
          </a:p>
          <a:p>
            <a:pPr marL="742950" lvl="1" indent="-285750">
              <a:buFont typeface="Arial"/>
              <a:buChar char="•"/>
            </a:pPr>
            <a:r>
              <a:rPr lang="en-US" sz="2200" dirty="0"/>
              <a:t>Say "I understand how talking about these issues can be difficult".</a:t>
            </a:r>
          </a:p>
          <a:p>
            <a:pPr marL="742950" lvl="1" indent="-285750">
              <a:buFont typeface="Arial"/>
              <a:buChar char="•"/>
            </a:pPr>
            <a:r>
              <a:rPr lang="en-US" sz="2200" dirty="0"/>
              <a:t>Talk about injustices LGBT people experience and importance of ensuring equality for all</a:t>
            </a:r>
          </a:p>
        </p:txBody>
      </p:sp>
    </p:spTree>
    <p:extLst>
      <p:ext uri="{BB962C8B-B14F-4D97-AF65-F5344CB8AC3E}">
        <p14:creationId xmlns:p14="http://schemas.microsoft.com/office/powerpoint/2010/main" val="2778879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EA88-ED8B-CB1E-7A82-9A1C66533AD2}"/>
              </a:ext>
            </a:extLst>
          </p:cNvPr>
          <p:cNvSpPr>
            <a:spLocks noGrp="1"/>
          </p:cNvSpPr>
          <p:nvPr>
            <p:ph type="title"/>
          </p:nvPr>
        </p:nvSpPr>
        <p:spPr/>
        <p:txBody>
          <a:bodyPr>
            <a:normAutofit fontScale="90000"/>
          </a:bodyPr>
          <a:lstStyle/>
          <a:p>
            <a:r>
              <a:rPr lang="en-US" dirty="0">
                <a:ea typeface="+mj-lt"/>
                <a:cs typeface="+mj-lt"/>
              </a:rPr>
              <a:t>Dealing With Team Members With Adverse Attitudes</a:t>
            </a:r>
          </a:p>
        </p:txBody>
      </p:sp>
      <p:sp>
        <p:nvSpPr>
          <p:cNvPr id="3" name="Content Placeholder 2">
            <a:extLst>
              <a:ext uri="{FF2B5EF4-FFF2-40B4-BE49-F238E27FC236}">
                <a16:creationId xmlns:a16="http://schemas.microsoft.com/office/drawing/2014/main" id="{7EE862B2-1A55-C968-4879-34897C9E33FD}"/>
              </a:ext>
            </a:extLst>
          </p:cNvPr>
          <p:cNvSpPr>
            <a:spLocks noGrp="1"/>
          </p:cNvSpPr>
          <p:nvPr>
            <p:ph idx="1"/>
          </p:nvPr>
        </p:nvSpPr>
        <p:spPr>
          <a:xfrm>
            <a:off x="935968" y="2556932"/>
            <a:ext cx="10463836" cy="3649615"/>
          </a:xfrm>
        </p:spPr>
        <p:txBody>
          <a:bodyPr/>
          <a:lstStyle/>
          <a:p>
            <a:r>
              <a:rPr lang="en-US" sz="3200" dirty="0"/>
              <a:t>Discuss the situation with the team member 1:1.</a:t>
            </a:r>
          </a:p>
          <a:p>
            <a:pPr>
              <a:buSzPct val="114999"/>
            </a:pPr>
            <a:r>
              <a:rPr lang="en-US" sz="3200" dirty="0"/>
              <a:t>Have the Judge address the situation with the team member.</a:t>
            </a:r>
          </a:p>
          <a:p>
            <a:pPr>
              <a:buSzPct val="114999"/>
            </a:pPr>
            <a:r>
              <a:rPr lang="en-US" sz="3200" dirty="0"/>
              <a:t>If the Judge is the one making the comments, go to your department supervisor.</a:t>
            </a:r>
          </a:p>
          <a:p>
            <a:pPr>
              <a:buSzPct val="114999"/>
            </a:pPr>
            <a:r>
              <a:rPr lang="en-US" sz="3200" dirty="0"/>
              <a:t>If it still doesn't stop, address the issue with Personnel/HR.</a:t>
            </a:r>
          </a:p>
        </p:txBody>
      </p:sp>
    </p:spTree>
    <p:extLst>
      <p:ext uri="{BB962C8B-B14F-4D97-AF65-F5344CB8AC3E}">
        <p14:creationId xmlns:p14="http://schemas.microsoft.com/office/powerpoint/2010/main" val="213965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 name="Picture 3" descr="Major Griffin-Gracy - IMDb">
            <a:extLst>
              <a:ext uri="{FF2B5EF4-FFF2-40B4-BE49-F238E27FC236}">
                <a16:creationId xmlns:a16="http://schemas.microsoft.com/office/drawing/2014/main" id="{E488F811-3CCD-5F01-046F-059A23474990}"/>
              </a:ext>
            </a:extLst>
          </p:cNvPr>
          <p:cNvPicPr>
            <a:picLocks noChangeAspect="1"/>
          </p:cNvPicPr>
          <p:nvPr/>
        </p:nvPicPr>
        <p:blipFill rotWithShape="1">
          <a:blip r:embed="rId4"/>
          <a:srcRect l="13829" r="14258" b="-3"/>
          <a:stretch/>
        </p:blipFill>
        <p:spPr>
          <a:xfrm>
            <a:off x="1933523" y="1255007"/>
            <a:ext cx="1390625" cy="2113709"/>
          </a:xfrm>
          <a:prstGeom prst="rect">
            <a:avLst/>
          </a:prstGeom>
        </p:spPr>
      </p:pic>
      <p:pic>
        <p:nvPicPr>
          <p:cNvPr id="5" name="Picture 4" descr="Doc Duhon: &quot;Tattoos on my Hands&quot; - YouTube">
            <a:extLst>
              <a:ext uri="{FF2B5EF4-FFF2-40B4-BE49-F238E27FC236}">
                <a16:creationId xmlns:a16="http://schemas.microsoft.com/office/drawing/2014/main" id="{07482C44-487B-1B1F-4B38-8C88CE87BD07}"/>
              </a:ext>
            </a:extLst>
          </p:cNvPr>
          <p:cNvPicPr>
            <a:picLocks noChangeAspect="1"/>
          </p:cNvPicPr>
          <p:nvPr/>
        </p:nvPicPr>
        <p:blipFill rotWithShape="1">
          <a:blip r:embed="rId5"/>
          <a:srcRect l="40007" r="11012"/>
          <a:stretch/>
        </p:blipFill>
        <p:spPr>
          <a:xfrm>
            <a:off x="1997893" y="3533309"/>
            <a:ext cx="1261886" cy="1929722"/>
          </a:xfrm>
          <a:prstGeom prst="rect">
            <a:avLst/>
          </a:prstGeom>
        </p:spPr>
      </p:pic>
      <p:sp>
        <p:nvSpPr>
          <p:cNvPr id="3" name="Content Placeholder 2">
            <a:extLst>
              <a:ext uri="{FF2B5EF4-FFF2-40B4-BE49-F238E27FC236}">
                <a16:creationId xmlns:a16="http://schemas.microsoft.com/office/drawing/2014/main" id="{892E3730-D726-77AD-EA01-E5F5AE01EAC5}"/>
              </a:ext>
            </a:extLst>
          </p:cNvPr>
          <p:cNvSpPr>
            <a:spLocks noGrp="1"/>
          </p:cNvSpPr>
          <p:nvPr>
            <p:ph idx="1"/>
          </p:nvPr>
        </p:nvSpPr>
        <p:spPr>
          <a:xfrm>
            <a:off x="3265647" y="1028252"/>
            <a:ext cx="7985396" cy="5020144"/>
          </a:xfrm>
        </p:spPr>
        <p:txBody>
          <a:bodyPr vert="horz" lIns="91440" tIns="45720" rIns="91440" bIns="45720" rtlCol="0" anchor="t">
            <a:noAutofit/>
          </a:bodyPr>
          <a:lstStyle/>
          <a:p>
            <a:pPr marL="457200" lvl="1" indent="0">
              <a:lnSpc>
                <a:spcPct val="90000"/>
              </a:lnSpc>
              <a:buSzPct val="114999"/>
              <a:buNone/>
            </a:pPr>
            <a:r>
              <a:rPr lang="en-US" sz="2400" dirty="0"/>
              <a:t>"Passing became so important simply because you get tired of being beaten up and chased and harassed and berated for who you are everyday."- </a:t>
            </a:r>
            <a:r>
              <a:rPr lang="en-US" sz="2400" b="1" dirty="0"/>
              <a:t>Miss Major Griffin-Gracy, Transgender Advocate </a:t>
            </a:r>
          </a:p>
          <a:p>
            <a:pPr marL="457200" lvl="1" indent="0">
              <a:lnSpc>
                <a:spcPct val="90000"/>
              </a:lnSpc>
              <a:buNone/>
            </a:pPr>
            <a:endParaRPr lang="en-US" sz="2400" dirty="0"/>
          </a:p>
          <a:p>
            <a:pPr marL="457200" lvl="1" indent="0">
              <a:lnSpc>
                <a:spcPct val="90000"/>
              </a:lnSpc>
              <a:buNone/>
            </a:pPr>
            <a:r>
              <a:rPr lang="en-US" sz="2400" dirty="0"/>
              <a:t>"I've been through too much in my life to not be who I am in the world. It's not worth it for me to hide any portion of myself anymore. As long as I'm being responsible, being loving, taking care of things as things go, I don't need to make excuses so that people won't be upset, and I don't need to explain away my life."- </a:t>
            </a:r>
            <a:r>
              <a:rPr lang="en-US" sz="2400" b="1" dirty="0"/>
              <a:t>Doc Duhon- Longtime AIDS Survivor, Polyamorist, Volunteer and Activist</a:t>
            </a:r>
            <a:endParaRPr lang="en-US" sz="2400"/>
          </a:p>
          <a:p>
            <a:pPr marL="457200" lvl="1" indent="0">
              <a:lnSpc>
                <a:spcPct val="90000"/>
              </a:lnSpc>
              <a:buSzPct val="114999"/>
              <a:buNone/>
            </a:pPr>
            <a:endParaRPr lang="en-US" sz="1900" b="1"/>
          </a:p>
        </p:txBody>
      </p:sp>
    </p:spTree>
    <p:extLst>
      <p:ext uri="{BB962C8B-B14F-4D97-AF65-F5344CB8AC3E}">
        <p14:creationId xmlns:p14="http://schemas.microsoft.com/office/powerpoint/2010/main" val="12314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CAE7-77D3-ABF6-0507-EC0204B2C996}"/>
              </a:ext>
            </a:extLst>
          </p:cNvPr>
          <p:cNvSpPr>
            <a:spLocks noGrp="1"/>
          </p:cNvSpPr>
          <p:nvPr>
            <p:ph type="title"/>
          </p:nvPr>
        </p:nvSpPr>
        <p:spPr/>
        <p:txBody>
          <a:bodyPr>
            <a:normAutofit/>
          </a:bodyPr>
          <a:lstStyle/>
          <a:p>
            <a:r>
              <a:rPr lang="en-US">
                <a:solidFill>
                  <a:srgbClr val="262626"/>
                </a:solidFill>
              </a:rPr>
              <a:t>Current Populations (US)</a:t>
            </a:r>
          </a:p>
        </p:txBody>
      </p:sp>
      <p:graphicFrame>
        <p:nvGraphicFramePr>
          <p:cNvPr id="6" name="Content Placeholder 2">
            <a:extLst>
              <a:ext uri="{FF2B5EF4-FFF2-40B4-BE49-F238E27FC236}">
                <a16:creationId xmlns:a16="http://schemas.microsoft.com/office/drawing/2014/main" id="{C9DDD3AB-8F4A-7B85-BC35-46328E3B400E}"/>
              </a:ext>
            </a:extLst>
          </p:cNvPr>
          <p:cNvGraphicFramePr>
            <a:graphicFrameLocks noGrp="1"/>
          </p:cNvGraphicFramePr>
          <p:nvPr>
            <p:ph idx="1"/>
            <p:extLst>
              <p:ext uri="{D42A27DB-BD31-4B8C-83A1-F6EECF244321}">
                <p14:modId xmlns:p14="http://schemas.microsoft.com/office/powerpoint/2010/main" val="853085870"/>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C946CA37-2FC3-3DE8-634A-BF02D1FC19AC}"/>
              </a:ext>
            </a:extLst>
          </p:cNvPr>
          <p:cNvSpPr>
            <a:spLocks noGrp="1"/>
          </p:cNvSpPr>
          <p:nvPr>
            <p:ph type="ftr" sz="quarter" idx="11"/>
          </p:nvPr>
        </p:nvSpPr>
        <p:spPr/>
        <p:txBody>
          <a:bodyPr>
            <a:noAutofit/>
          </a:bodyPr>
          <a:lstStyle/>
          <a:p>
            <a:pPr>
              <a:spcAft>
                <a:spcPts val="600"/>
              </a:spcAft>
            </a:pPr>
            <a:r>
              <a:rPr lang="en-US" sz="1800" dirty="0">
                <a:solidFill>
                  <a:srgbClr val="000000"/>
                </a:solidFill>
                <a:ea typeface="+mn-lt"/>
                <a:cs typeface="+mn-lt"/>
                <a:hlinkClick r:id="rId9"/>
              </a:rPr>
              <a:t>U.S. LGBT Identification Steady at 7.2% (gallup.com)</a:t>
            </a:r>
          </a:p>
        </p:txBody>
      </p:sp>
    </p:spTree>
    <p:extLst>
      <p:ext uri="{BB962C8B-B14F-4D97-AF65-F5344CB8AC3E}">
        <p14:creationId xmlns:p14="http://schemas.microsoft.com/office/powerpoint/2010/main" val="1420008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Picture 4" descr="Emma Colquitt-Sayers - The Outwords Archive">
            <a:extLst>
              <a:ext uri="{FF2B5EF4-FFF2-40B4-BE49-F238E27FC236}">
                <a16:creationId xmlns:a16="http://schemas.microsoft.com/office/drawing/2014/main" id="{56F6E08A-196E-FF14-EA65-781ED0253742}"/>
              </a:ext>
            </a:extLst>
          </p:cNvPr>
          <p:cNvPicPr>
            <a:picLocks noChangeAspect="1"/>
          </p:cNvPicPr>
          <p:nvPr/>
        </p:nvPicPr>
        <p:blipFill rotWithShape="1">
          <a:blip r:embed="rId4"/>
          <a:srcRect t="24173" r="-1" b="28793"/>
          <a:stretch/>
        </p:blipFill>
        <p:spPr>
          <a:xfrm>
            <a:off x="1227157" y="3299784"/>
            <a:ext cx="2743200" cy="1993984"/>
          </a:xfrm>
          <a:prstGeom prst="rect">
            <a:avLst/>
          </a:prstGeom>
        </p:spPr>
      </p:pic>
      <p:pic>
        <p:nvPicPr>
          <p:cNvPr id="4" name="Picture 3" descr="A Celebration of Life for Jean-Nickolaus Tretter - continuum | University  of Minnesota Libraries">
            <a:extLst>
              <a:ext uri="{FF2B5EF4-FFF2-40B4-BE49-F238E27FC236}">
                <a16:creationId xmlns:a16="http://schemas.microsoft.com/office/drawing/2014/main" id="{BBE12649-1412-E5B3-973A-744B4FAC37A1}"/>
              </a:ext>
            </a:extLst>
          </p:cNvPr>
          <p:cNvPicPr>
            <a:picLocks noChangeAspect="1"/>
          </p:cNvPicPr>
          <p:nvPr/>
        </p:nvPicPr>
        <p:blipFill rotWithShape="1">
          <a:blip r:embed="rId5"/>
          <a:srcRect t="19870" b="32529"/>
          <a:stretch/>
        </p:blipFill>
        <p:spPr>
          <a:xfrm>
            <a:off x="1222966" y="1147046"/>
            <a:ext cx="2651318" cy="1929722"/>
          </a:xfrm>
          <a:prstGeom prst="rect">
            <a:avLst/>
          </a:prstGeom>
        </p:spPr>
      </p:pic>
      <p:sp>
        <p:nvSpPr>
          <p:cNvPr id="3" name="Content Placeholder 2">
            <a:extLst>
              <a:ext uri="{FF2B5EF4-FFF2-40B4-BE49-F238E27FC236}">
                <a16:creationId xmlns:a16="http://schemas.microsoft.com/office/drawing/2014/main" id="{3AB04206-4D97-0B6E-0B29-ACA726B21E3D}"/>
              </a:ext>
            </a:extLst>
          </p:cNvPr>
          <p:cNvSpPr>
            <a:spLocks noGrp="1"/>
          </p:cNvSpPr>
          <p:nvPr>
            <p:ph idx="1"/>
          </p:nvPr>
        </p:nvSpPr>
        <p:spPr>
          <a:xfrm>
            <a:off x="4631496" y="829142"/>
            <a:ext cx="6260114" cy="5046726"/>
          </a:xfrm>
        </p:spPr>
        <p:txBody>
          <a:bodyPr vert="horz" lIns="91440" tIns="45720" rIns="91440" bIns="45720" rtlCol="0" anchor="t">
            <a:noAutofit/>
          </a:bodyPr>
          <a:lstStyle/>
          <a:p>
            <a:pPr marL="457200" lvl="1" indent="0">
              <a:lnSpc>
                <a:spcPct val="90000"/>
              </a:lnSpc>
              <a:buNone/>
            </a:pPr>
            <a:r>
              <a:rPr lang="en-US" sz="2800" dirty="0"/>
              <a:t>"I said, 'These are people, we can't be prejudiced; we shouldn't be prejudiced. We've got to be kind and good to them."- </a:t>
            </a:r>
            <a:r>
              <a:rPr lang="en-US" sz="2800" b="1" dirty="0"/>
              <a:t>Jean Tretter, Gay Historian</a:t>
            </a:r>
            <a:endParaRPr lang="en-US" sz="2800" dirty="0"/>
          </a:p>
          <a:p>
            <a:pPr lvl="1">
              <a:lnSpc>
                <a:spcPct val="90000"/>
              </a:lnSpc>
              <a:buSzPct val="114999"/>
            </a:pPr>
            <a:endParaRPr lang="en-US" sz="2800" dirty="0"/>
          </a:p>
          <a:p>
            <a:pPr marL="457200" lvl="1" indent="0">
              <a:lnSpc>
                <a:spcPct val="90000"/>
              </a:lnSpc>
              <a:buSzPct val="114999"/>
              <a:buNone/>
            </a:pPr>
            <a:r>
              <a:rPr lang="en-US" sz="2800" dirty="0"/>
              <a:t>"The gay community is a very giving, loving community. I think for people who don't see that or who are trying to put that down, they are depriving themselves of the great opportunity to serve and to love each other and to help each other."</a:t>
            </a:r>
            <a:r>
              <a:rPr lang="en-US" sz="2800" b="1" dirty="0"/>
              <a:t>- Emma Colquitt-Sayers- Community Organizer, Activist</a:t>
            </a:r>
            <a:endParaRPr lang="en-US" sz="2800" dirty="0"/>
          </a:p>
        </p:txBody>
      </p:sp>
    </p:spTree>
    <p:extLst>
      <p:ext uri="{BB962C8B-B14F-4D97-AF65-F5344CB8AC3E}">
        <p14:creationId xmlns:p14="http://schemas.microsoft.com/office/powerpoint/2010/main" val="3818327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4EE138B-A997-E661-A7A2-84F3828405D8}"/>
              </a:ext>
            </a:extLst>
          </p:cNvPr>
          <p:cNvSpPr>
            <a:spLocks noGrp="1"/>
          </p:cNvSpPr>
          <p:nvPr>
            <p:ph type="title"/>
          </p:nvPr>
        </p:nvSpPr>
        <p:spPr>
          <a:xfrm>
            <a:off x="952108" y="954756"/>
            <a:ext cx="2730414" cy="4946003"/>
          </a:xfrm>
        </p:spPr>
        <p:txBody>
          <a:bodyPr>
            <a:normAutofit/>
          </a:bodyPr>
          <a:lstStyle/>
          <a:p>
            <a:r>
              <a:rPr lang="en-US">
                <a:solidFill>
                  <a:srgbClr val="FFFFFF"/>
                </a:solidFill>
              </a:rPr>
              <a:t>Additional Training Resources</a:t>
            </a:r>
          </a:p>
        </p:txBody>
      </p:sp>
      <p:sp>
        <p:nvSpPr>
          <p:cNvPr id="9" name="Rectangle 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6BB848-B532-B210-6F2F-AC041B5024D7}"/>
              </a:ext>
            </a:extLst>
          </p:cNvPr>
          <p:cNvSpPr>
            <a:spLocks noGrp="1"/>
          </p:cNvSpPr>
          <p:nvPr>
            <p:ph idx="1"/>
          </p:nvPr>
        </p:nvSpPr>
        <p:spPr>
          <a:xfrm>
            <a:off x="4279270" y="961438"/>
            <a:ext cx="7785138" cy="6100732"/>
          </a:xfrm>
        </p:spPr>
        <p:txBody>
          <a:bodyPr vert="horz" lIns="91440" tIns="45720" rIns="91440" bIns="45720" rtlCol="0" anchor="ctr">
            <a:noAutofit/>
          </a:bodyPr>
          <a:lstStyle/>
          <a:p>
            <a:pPr lvl="1">
              <a:lnSpc>
                <a:spcPct val="90000"/>
              </a:lnSpc>
              <a:buSzPct val="114999"/>
            </a:pPr>
            <a:r>
              <a:rPr lang="en-US" sz="2800" dirty="0"/>
              <a:t>SAMHSA: A Provider's Introduction to Substance Abuse Treatment for Lesbian, Gay, Bisexual, and Transgender Individuals, 2nd Edition (</a:t>
            </a:r>
            <a:r>
              <a:rPr lang="en-US" sz="2800" dirty="0">
                <a:ea typeface="+mn-lt"/>
                <a:cs typeface="+mn-lt"/>
                <a:hlinkClick r:id="rId4">
                  <a:extLst>
                    <a:ext uri="{A12FA001-AC4F-418D-AE19-62706E023703}">
                      <ahyp:hlinkClr xmlns:ahyp="http://schemas.microsoft.com/office/drawing/2018/hyperlinkcolor" val="tx"/>
                    </a:ext>
                  </a:extLst>
                </a:hlinkClick>
              </a:rPr>
              <a:t>A Provider's Introduction to Substance Abuse Treatment for Lesbian, Gay, Bisexual, and Transgender Individuals, 2nd Edition | Addiction Technology Transfer Center (ATTC) Network (attcnetwork.org))</a:t>
            </a:r>
            <a:endParaRPr lang="en-US" sz="2800" dirty="0"/>
          </a:p>
          <a:p>
            <a:pPr lvl="1">
              <a:lnSpc>
                <a:spcPct val="90000"/>
              </a:lnSpc>
              <a:buSzPct val="114999"/>
            </a:pPr>
            <a:r>
              <a:rPr lang="en-US" sz="2800" dirty="0">
                <a:ea typeface="+mn-lt"/>
                <a:cs typeface="+mn-lt"/>
              </a:rPr>
              <a:t>National LGBTQIA+ Health Education Center (</a:t>
            </a:r>
            <a:r>
              <a:rPr lang="en-US" sz="2800" dirty="0">
                <a:ea typeface="+mn-lt"/>
                <a:cs typeface="+mn-lt"/>
                <a:hlinkClick r:id="rId5">
                  <a:extLst>
                    <a:ext uri="{A12FA001-AC4F-418D-AE19-62706E023703}">
                      <ahyp:hlinkClr xmlns:ahyp="http://schemas.microsoft.com/office/drawing/2018/hyperlinkcolor" val="tx"/>
                    </a:ext>
                  </a:extLst>
                </a:hlinkClick>
              </a:rPr>
              <a:t>Webinar Archives » LGBTQIA+ Health Education Center)</a:t>
            </a:r>
            <a:endParaRPr lang="en-US" sz="2800" dirty="0">
              <a:ea typeface="+mn-lt"/>
              <a:cs typeface="+mn-lt"/>
            </a:endParaRPr>
          </a:p>
          <a:p>
            <a:pPr lvl="1">
              <a:lnSpc>
                <a:spcPct val="90000"/>
              </a:lnSpc>
              <a:buSzPct val="114999"/>
            </a:pPr>
            <a:r>
              <a:rPr lang="en-US" sz="2800" dirty="0">
                <a:ea typeface="+mn-lt"/>
                <a:cs typeface="+mn-lt"/>
              </a:rPr>
              <a:t>Whitman-Walker Institute (</a:t>
            </a:r>
            <a:r>
              <a:rPr lang="en-US" sz="2800" dirty="0">
                <a:ea typeface="+mn-lt"/>
                <a:cs typeface="+mn-lt"/>
                <a:hlinkClick r:id="rId6">
                  <a:extLst>
                    <a:ext uri="{A12FA001-AC4F-418D-AE19-62706E023703}">
                      <ahyp:hlinkClr xmlns:ahyp="http://schemas.microsoft.com/office/drawing/2018/hyperlinkcolor" val="tx"/>
                    </a:ext>
                  </a:extLst>
                </a:hlinkClick>
              </a:rPr>
              <a:t>Request a Training - Whitman-Walker (whitmanwalkerimpact.org))</a:t>
            </a:r>
            <a:endParaRPr lang="en-US" sz="2800" dirty="0">
              <a:ea typeface="+mn-lt"/>
              <a:cs typeface="+mn-lt"/>
            </a:endParaRPr>
          </a:p>
          <a:p>
            <a:pPr lvl="1">
              <a:lnSpc>
                <a:spcPct val="90000"/>
              </a:lnSpc>
              <a:buSzPct val="114999"/>
            </a:pPr>
            <a:r>
              <a:rPr lang="en-US" sz="2800" dirty="0">
                <a:ea typeface="+mn-lt"/>
                <a:cs typeface="+mn-lt"/>
              </a:rPr>
              <a:t>Center of Excellence LGBTQ+ Behavioral Health Equity Webinars (Session Recordings (lgbtqequity.org) </a:t>
            </a:r>
          </a:p>
          <a:p>
            <a:pPr lvl="1">
              <a:lnSpc>
                <a:spcPct val="90000"/>
              </a:lnSpc>
              <a:buSzPct val="114999"/>
            </a:pPr>
            <a:endParaRPr lang="en-US" dirty="0">
              <a:ea typeface="+mn-lt"/>
              <a:cs typeface="+mn-lt"/>
            </a:endParaRPr>
          </a:p>
          <a:p>
            <a:pPr lvl="1">
              <a:lnSpc>
                <a:spcPct val="90000"/>
              </a:lnSpc>
              <a:buSzPct val="114999"/>
            </a:pPr>
            <a:endParaRPr lang="en-US">
              <a:ea typeface="+mn-lt"/>
              <a:cs typeface="+mn-lt"/>
            </a:endParaRPr>
          </a:p>
          <a:p>
            <a:pPr lvl="2">
              <a:lnSpc>
                <a:spcPct val="90000"/>
              </a:lnSpc>
              <a:buSzPct val="114999"/>
            </a:pPr>
            <a:endParaRPr lang="en-US">
              <a:ea typeface="+mn-lt"/>
              <a:cs typeface="+mn-lt"/>
            </a:endParaRPr>
          </a:p>
        </p:txBody>
      </p:sp>
    </p:spTree>
    <p:extLst>
      <p:ext uri="{BB962C8B-B14F-4D97-AF65-F5344CB8AC3E}">
        <p14:creationId xmlns:p14="http://schemas.microsoft.com/office/powerpoint/2010/main" val="2903762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93797FD-7F0A-483E-966E-7FE88F8D8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4" name="Picture 33">
              <a:extLst>
                <a:ext uri="{FF2B5EF4-FFF2-40B4-BE49-F238E27FC236}">
                  <a16:creationId xmlns:a16="http://schemas.microsoft.com/office/drawing/2014/main" id="{94299858-315B-4242-A342-32FD05E4DE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 name="Rectangle 34">
              <a:extLst>
                <a:ext uri="{FF2B5EF4-FFF2-40B4-BE49-F238E27FC236}">
                  <a16:creationId xmlns:a16="http://schemas.microsoft.com/office/drawing/2014/main" id="{5783D501-1479-4FE1-A62C-B9C862498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a:extLst>
                <a:ext uri="{FF2B5EF4-FFF2-40B4-BE49-F238E27FC236}">
                  <a16:creationId xmlns:a16="http://schemas.microsoft.com/office/drawing/2014/main" id="{C53C2CCF-3504-410A-A978-9BCC7D295A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 name="Picture 36">
              <a:extLst>
                <a:ext uri="{FF2B5EF4-FFF2-40B4-BE49-F238E27FC236}">
                  <a16:creationId xmlns:a16="http://schemas.microsoft.com/office/drawing/2014/main" id="{444AA77E-0BD7-413F-9123-2CDF296BAD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9" name="Straight Connector 38">
            <a:extLst>
              <a:ext uri="{FF2B5EF4-FFF2-40B4-BE49-F238E27FC236}">
                <a16:creationId xmlns:a16="http://schemas.microsoft.com/office/drawing/2014/main" id="{DDB3BAEE-5BE4-4B17-A2DA-B334759C4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676B105-35EE-4EBB-6A02-BAFFC5C592A2}"/>
              </a:ext>
            </a:extLst>
          </p:cNvPr>
          <p:cNvSpPr>
            <a:spLocks noGrp="1"/>
          </p:cNvSpPr>
          <p:nvPr>
            <p:ph type="title"/>
          </p:nvPr>
        </p:nvSpPr>
        <p:spPr>
          <a:xfrm>
            <a:off x="1055599" y="1055077"/>
            <a:ext cx="2532909" cy="4794578"/>
          </a:xfrm>
        </p:spPr>
        <p:txBody>
          <a:bodyPr vert="horz" lIns="91440" tIns="45720" rIns="91440" bIns="45720" rtlCol="0" anchor="ctr">
            <a:normAutofit/>
          </a:bodyPr>
          <a:lstStyle/>
          <a:p>
            <a:r>
              <a:rPr lang="en-US" sz="3400">
                <a:solidFill>
                  <a:srgbClr val="262626"/>
                </a:solidFill>
              </a:rPr>
              <a:t>LGBTQIA+ Substance and Mental Health Treatment Resources</a:t>
            </a:r>
          </a:p>
        </p:txBody>
      </p:sp>
      <p:sp useBgFill="1">
        <p:nvSpPr>
          <p:cNvPr id="47" name="Rectangle 46">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37FEDA51-DFE7-B104-6914-BE50A167DB30}"/>
              </a:ext>
            </a:extLst>
          </p:cNvPr>
          <p:cNvGraphicFramePr>
            <a:graphicFrameLocks noGrp="1"/>
          </p:cNvGraphicFramePr>
          <p:nvPr>
            <p:ph sz="half" idx="1"/>
            <p:extLst>
              <p:ext uri="{D42A27DB-BD31-4B8C-83A1-F6EECF244321}">
                <p14:modId xmlns:p14="http://schemas.microsoft.com/office/powerpoint/2010/main" val="3298051474"/>
              </p:ext>
            </p:extLst>
          </p:nvPr>
        </p:nvGraphicFramePr>
        <p:xfrm>
          <a:off x="4743931" y="24741"/>
          <a:ext cx="7133408" cy="66561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91206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33BB-3CE9-5E8E-B5D0-1CAC3533F043}"/>
              </a:ext>
            </a:extLst>
          </p:cNvPr>
          <p:cNvSpPr>
            <a:spLocks noGrp="1"/>
          </p:cNvSpPr>
          <p:nvPr>
            <p:ph type="title"/>
          </p:nvPr>
        </p:nvSpPr>
        <p:spPr/>
        <p:txBody>
          <a:bodyPr/>
          <a:lstStyle/>
          <a:p>
            <a:r>
              <a:rPr lang="en-US" dirty="0"/>
              <a:t>Additional Reading</a:t>
            </a:r>
          </a:p>
        </p:txBody>
      </p:sp>
      <p:sp>
        <p:nvSpPr>
          <p:cNvPr id="3" name="TextBox 2">
            <a:extLst>
              <a:ext uri="{FF2B5EF4-FFF2-40B4-BE49-F238E27FC236}">
                <a16:creationId xmlns:a16="http://schemas.microsoft.com/office/drawing/2014/main" id="{4B8943F8-4B11-7003-1DC7-6A3D41088A1E}"/>
              </a:ext>
            </a:extLst>
          </p:cNvPr>
          <p:cNvSpPr txBox="1"/>
          <p:nvPr/>
        </p:nvSpPr>
        <p:spPr>
          <a:xfrm>
            <a:off x="4678496" y="2530208"/>
            <a:ext cx="3101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Calibri"/>
              </a:rPr>
              <a:t> </a:t>
            </a:r>
            <a:r>
              <a:rPr lang="en-US">
                <a:latin typeface="Calibri"/>
                <a:cs typeface="Calibri"/>
                <a:hlinkClick r:id="rId3"/>
              </a:rPr>
              <a:t>https://pjpaulson.com/about/</a:t>
            </a:r>
          </a:p>
        </p:txBody>
      </p:sp>
      <p:pic>
        <p:nvPicPr>
          <p:cNvPr id="4" name="Picture 3" descr="Author Logo">
            <a:extLst>
              <a:ext uri="{FF2B5EF4-FFF2-40B4-BE49-F238E27FC236}">
                <a16:creationId xmlns:a16="http://schemas.microsoft.com/office/drawing/2014/main" id="{8B69FC24-BDF8-0EF9-7E76-1979657E05B6}"/>
              </a:ext>
            </a:extLst>
          </p:cNvPr>
          <p:cNvPicPr>
            <a:picLocks noChangeAspect="1"/>
          </p:cNvPicPr>
          <p:nvPr/>
        </p:nvPicPr>
        <p:blipFill>
          <a:blip r:embed="rId4"/>
          <a:stretch>
            <a:fillRect/>
          </a:stretch>
        </p:blipFill>
        <p:spPr>
          <a:xfrm>
            <a:off x="4852930" y="3021376"/>
            <a:ext cx="2743200" cy="2743200"/>
          </a:xfrm>
          <a:prstGeom prst="rect">
            <a:avLst/>
          </a:prstGeom>
        </p:spPr>
      </p:pic>
      <p:pic>
        <p:nvPicPr>
          <p:cNvPr id="6" name="Picture 5">
            <a:extLst>
              <a:ext uri="{FF2B5EF4-FFF2-40B4-BE49-F238E27FC236}">
                <a16:creationId xmlns:a16="http://schemas.microsoft.com/office/drawing/2014/main" id="{9ABD34E5-B401-ECAF-53BA-DD785D9EE5C6}"/>
              </a:ext>
            </a:extLst>
          </p:cNvPr>
          <p:cNvPicPr>
            <a:picLocks noChangeAspect="1"/>
          </p:cNvPicPr>
          <p:nvPr/>
        </p:nvPicPr>
        <p:blipFill>
          <a:blip r:embed="rId5"/>
          <a:stretch>
            <a:fillRect/>
          </a:stretch>
        </p:blipFill>
        <p:spPr>
          <a:xfrm>
            <a:off x="1374640" y="2485681"/>
            <a:ext cx="2162404" cy="3429000"/>
          </a:xfrm>
          <a:prstGeom prst="rect">
            <a:avLst/>
          </a:prstGeom>
        </p:spPr>
      </p:pic>
      <p:pic>
        <p:nvPicPr>
          <p:cNvPr id="7" name="Picture 6">
            <a:extLst>
              <a:ext uri="{FF2B5EF4-FFF2-40B4-BE49-F238E27FC236}">
                <a16:creationId xmlns:a16="http://schemas.microsoft.com/office/drawing/2014/main" id="{026E7112-1F29-7183-ABD4-F09CF0F011F5}"/>
              </a:ext>
            </a:extLst>
          </p:cNvPr>
          <p:cNvPicPr>
            <a:picLocks noChangeAspect="1"/>
          </p:cNvPicPr>
          <p:nvPr/>
        </p:nvPicPr>
        <p:blipFill>
          <a:blip r:embed="rId6"/>
          <a:stretch>
            <a:fillRect/>
          </a:stretch>
        </p:blipFill>
        <p:spPr>
          <a:xfrm>
            <a:off x="8735459" y="2605030"/>
            <a:ext cx="2386988" cy="3272928"/>
          </a:xfrm>
          <a:prstGeom prst="rect">
            <a:avLst/>
          </a:prstGeom>
        </p:spPr>
      </p:pic>
    </p:spTree>
    <p:extLst>
      <p:ext uri="{BB962C8B-B14F-4D97-AF65-F5344CB8AC3E}">
        <p14:creationId xmlns:p14="http://schemas.microsoft.com/office/powerpoint/2010/main" val="1790310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0CF3-D0C0-F783-46C4-1D8AF96036CF}"/>
              </a:ext>
            </a:extLst>
          </p:cNvPr>
          <p:cNvSpPr>
            <a:spLocks noGrp="1"/>
          </p:cNvSpPr>
          <p:nvPr>
            <p:ph type="title"/>
          </p:nvPr>
        </p:nvSpPr>
        <p:spPr/>
        <p:txBody>
          <a:bodyPr/>
          <a:lstStyle/>
          <a:p>
            <a:r>
              <a:rPr lang="en-US" dirty="0"/>
              <a:t>Additional Reading</a:t>
            </a:r>
          </a:p>
        </p:txBody>
      </p:sp>
      <p:pic>
        <p:nvPicPr>
          <p:cNvPr id="4" name="Picture 3" descr="Bergdorf, Munroe Transitional | wehkamp">
            <a:extLst>
              <a:ext uri="{FF2B5EF4-FFF2-40B4-BE49-F238E27FC236}">
                <a16:creationId xmlns:a16="http://schemas.microsoft.com/office/drawing/2014/main" id="{96F6578F-1F2D-7FD6-DFCA-92EF72E18D42}"/>
              </a:ext>
            </a:extLst>
          </p:cNvPr>
          <p:cNvPicPr>
            <a:picLocks noChangeAspect="1"/>
          </p:cNvPicPr>
          <p:nvPr/>
        </p:nvPicPr>
        <p:blipFill>
          <a:blip r:embed="rId3"/>
          <a:stretch>
            <a:fillRect/>
          </a:stretch>
        </p:blipFill>
        <p:spPr>
          <a:xfrm>
            <a:off x="1121735" y="2475614"/>
            <a:ext cx="1814624" cy="2704215"/>
          </a:xfrm>
          <a:prstGeom prst="rect">
            <a:avLst/>
          </a:prstGeom>
        </p:spPr>
      </p:pic>
      <p:pic>
        <p:nvPicPr>
          <p:cNvPr id="5" name="Picture 4" descr="Amazon.com: Transgender 101: A Simple Guide to a Complex Issue (Audible ...">
            <a:extLst>
              <a:ext uri="{FF2B5EF4-FFF2-40B4-BE49-F238E27FC236}">
                <a16:creationId xmlns:a16="http://schemas.microsoft.com/office/drawing/2014/main" id="{45492392-1ABA-037B-5C10-131EBE142CC2}"/>
              </a:ext>
            </a:extLst>
          </p:cNvPr>
          <p:cNvPicPr>
            <a:picLocks noChangeAspect="1"/>
          </p:cNvPicPr>
          <p:nvPr/>
        </p:nvPicPr>
        <p:blipFill>
          <a:blip r:embed="rId4"/>
          <a:stretch>
            <a:fillRect/>
          </a:stretch>
        </p:blipFill>
        <p:spPr>
          <a:xfrm>
            <a:off x="9039890" y="2474284"/>
            <a:ext cx="2192966" cy="2529663"/>
          </a:xfrm>
          <a:prstGeom prst="rect">
            <a:avLst/>
          </a:prstGeom>
        </p:spPr>
      </p:pic>
      <p:pic>
        <p:nvPicPr>
          <p:cNvPr id="6" name="Picture 5" descr="Fundamentals of Lgbt Substance Use Disorders : Multiple Identities, Multiple Challenges (Hardcover)">
            <a:extLst>
              <a:ext uri="{FF2B5EF4-FFF2-40B4-BE49-F238E27FC236}">
                <a16:creationId xmlns:a16="http://schemas.microsoft.com/office/drawing/2014/main" id="{FC258DC5-48B8-8B9E-FFF2-45FFF8509B40}"/>
              </a:ext>
            </a:extLst>
          </p:cNvPr>
          <p:cNvPicPr>
            <a:picLocks noChangeAspect="1"/>
          </p:cNvPicPr>
          <p:nvPr/>
        </p:nvPicPr>
        <p:blipFill>
          <a:blip r:embed="rId5"/>
          <a:stretch>
            <a:fillRect/>
          </a:stretch>
        </p:blipFill>
        <p:spPr>
          <a:xfrm>
            <a:off x="2932814" y="3872023"/>
            <a:ext cx="2277140" cy="2277140"/>
          </a:xfrm>
          <a:prstGeom prst="rect">
            <a:avLst/>
          </a:prstGeom>
        </p:spPr>
      </p:pic>
      <p:pic>
        <p:nvPicPr>
          <p:cNvPr id="7" name="Picture 6" descr="Amazon.com: Counseling Lesbian, Gay, Bisexual, and Transgender ...">
            <a:extLst>
              <a:ext uri="{FF2B5EF4-FFF2-40B4-BE49-F238E27FC236}">
                <a16:creationId xmlns:a16="http://schemas.microsoft.com/office/drawing/2014/main" id="{D75AA7E0-CE1C-8919-09A0-92D68BEA6D74}"/>
              </a:ext>
            </a:extLst>
          </p:cNvPr>
          <p:cNvPicPr>
            <a:picLocks noChangeAspect="1"/>
          </p:cNvPicPr>
          <p:nvPr/>
        </p:nvPicPr>
        <p:blipFill>
          <a:blip r:embed="rId6"/>
          <a:stretch>
            <a:fillRect/>
          </a:stretch>
        </p:blipFill>
        <p:spPr>
          <a:xfrm>
            <a:off x="7289836" y="3849983"/>
            <a:ext cx="1661560" cy="2330081"/>
          </a:xfrm>
          <a:prstGeom prst="rect">
            <a:avLst/>
          </a:prstGeom>
        </p:spPr>
      </p:pic>
      <p:pic>
        <p:nvPicPr>
          <p:cNvPr id="8" name="Picture 7">
            <a:extLst>
              <a:ext uri="{FF2B5EF4-FFF2-40B4-BE49-F238E27FC236}">
                <a16:creationId xmlns:a16="http://schemas.microsoft.com/office/drawing/2014/main" id="{37394C5A-A7C6-90C0-0D57-8B7648C011AC}"/>
              </a:ext>
            </a:extLst>
          </p:cNvPr>
          <p:cNvPicPr>
            <a:picLocks noChangeAspect="1"/>
          </p:cNvPicPr>
          <p:nvPr/>
        </p:nvPicPr>
        <p:blipFill>
          <a:blip r:embed="rId7"/>
          <a:stretch>
            <a:fillRect/>
          </a:stretch>
        </p:blipFill>
        <p:spPr>
          <a:xfrm>
            <a:off x="5242626" y="2500866"/>
            <a:ext cx="1724469" cy="2733454"/>
          </a:xfrm>
          <a:prstGeom prst="rect">
            <a:avLst/>
          </a:prstGeom>
        </p:spPr>
      </p:pic>
    </p:spTree>
    <p:extLst>
      <p:ext uri="{BB962C8B-B14F-4D97-AF65-F5344CB8AC3E}">
        <p14:creationId xmlns:p14="http://schemas.microsoft.com/office/powerpoint/2010/main" val="3747208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BECE9DF-EFD0-2349-7F16-A8C490055127}"/>
              </a:ext>
            </a:extLst>
          </p:cNvPr>
          <p:cNvPicPr>
            <a:picLocks noChangeAspect="1"/>
          </p:cNvPicPr>
          <p:nvPr/>
        </p:nvPicPr>
        <p:blipFill rotWithShape="1">
          <a:blip r:embed="rId4"/>
          <a:srcRect t="8649" r="2" b="7058"/>
          <a:stretch/>
        </p:blipFill>
        <p:spPr>
          <a:xfrm>
            <a:off x="628034" y="673313"/>
            <a:ext cx="5370208" cy="5567463"/>
          </a:xfrm>
          <a:prstGeom prst="rect">
            <a:avLst/>
          </a:prstGeom>
        </p:spPr>
      </p:pic>
      <p:pic>
        <p:nvPicPr>
          <p:cNvPr id="5" name="Picture 5">
            <a:extLst>
              <a:ext uri="{FF2B5EF4-FFF2-40B4-BE49-F238E27FC236}">
                <a16:creationId xmlns:a16="http://schemas.microsoft.com/office/drawing/2014/main" id="{E8E8EC02-D208-F236-7FCB-74CFBF8C597F}"/>
              </a:ext>
            </a:extLst>
          </p:cNvPr>
          <p:cNvPicPr>
            <a:picLocks noChangeAspect="1"/>
          </p:cNvPicPr>
          <p:nvPr/>
        </p:nvPicPr>
        <p:blipFill rotWithShape="1">
          <a:blip r:embed="rId5"/>
          <a:srcRect t="1643" r="2" b="10236"/>
          <a:stretch/>
        </p:blipFill>
        <p:spPr>
          <a:xfrm>
            <a:off x="6159109" y="673313"/>
            <a:ext cx="5370208" cy="5567463"/>
          </a:xfrm>
          <a:prstGeom prst="rect">
            <a:avLst/>
          </a:prstGeom>
        </p:spPr>
      </p:pic>
    </p:spTree>
    <p:extLst>
      <p:ext uri="{BB962C8B-B14F-4D97-AF65-F5344CB8AC3E}">
        <p14:creationId xmlns:p14="http://schemas.microsoft.com/office/powerpoint/2010/main" val="2673537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38B2-DA82-8B63-FE1C-502A29D2F690}"/>
              </a:ext>
            </a:extLst>
          </p:cNvPr>
          <p:cNvSpPr>
            <a:spLocks noGrp="1"/>
          </p:cNvSpPr>
          <p:nvPr>
            <p:ph type="title"/>
          </p:nvPr>
        </p:nvSpPr>
        <p:spPr/>
        <p:txBody>
          <a:bodyPr>
            <a:normAutofit/>
          </a:bodyPr>
          <a:lstStyle/>
          <a:p>
            <a:r>
              <a:rPr lang="en-US" dirty="0">
                <a:solidFill>
                  <a:srgbClr val="262626"/>
                </a:solidFill>
              </a:rPr>
              <a:t>Current Populations LGBT (National)</a:t>
            </a:r>
          </a:p>
        </p:txBody>
      </p:sp>
      <p:sp>
        <p:nvSpPr>
          <p:cNvPr id="4" name="Footer Placeholder 3">
            <a:extLst>
              <a:ext uri="{FF2B5EF4-FFF2-40B4-BE49-F238E27FC236}">
                <a16:creationId xmlns:a16="http://schemas.microsoft.com/office/drawing/2014/main" id="{7B6CCBDB-1617-DCE1-BCAA-19996535C0D2}"/>
              </a:ext>
            </a:extLst>
          </p:cNvPr>
          <p:cNvSpPr>
            <a:spLocks noGrp="1"/>
          </p:cNvSpPr>
          <p:nvPr>
            <p:ph type="ftr" sz="quarter" idx="11"/>
          </p:nvPr>
        </p:nvSpPr>
        <p:spPr>
          <a:xfrm>
            <a:off x="660401" y="5755455"/>
            <a:ext cx="10992564" cy="595702"/>
          </a:xfrm>
        </p:spPr>
        <p:txBody>
          <a:bodyPr>
            <a:noAutofit/>
          </a:bodyPr>
          <a:lstStyle/>
          <a:p>
            <a:pPr>
              <a:spcAft>
                <a:spcPts val="600"/>
              </a:spcAft>
            </a:pPr>
            <a:r>
              <a:rPr lang="en-US" sz="2000" dirty="0">
                <a:solidFill>
                  <a:srgbClr val="000000"/>
                </a:solidFill>
              </a:rPr>
              <a:t>https://williamsinstitute.law.ucla.edu/wp-content/uploads/LGBT-Adult-US-Pop-Dec-2023.pdf</a:t>
            </a:r>
          </a:p>
        </p:txBody>
      </p:sp>
      <p:pic>
        <p:nvPicPr>
          <p:cNvPr id="105" name="Picture 104">
            <a:extLst>
              <a:ext uri="{FF2B5EF4-FFF2-40B4-BE49-F238E27FC236}">
                <a16:creationId xmlns:a16="http://schemas.microsoft.com/office/drawing/2014/main" id="{51986F10-648E-8F09-7AE7-2343AD33E399}"/>
              </a:ext>
            </a:extLst>
          </p:cNvPr>
          <p:cNvPicPr>
            <a:picLocks noChangeAspect="1"/>
          </p:cNvPicPr>
          <p:nvPr/>
        </p:nvPicPr>
        <p:blipFill>
          <a:blip r:embed="rId4"/>
          <a:stretch>
            <a:fillRect/>
          </a:stretch>
        </p:blipFill>
        <p:spPr>
          <a:xfrm>
            <a:off x="846108" y="2633213"/>
            <a:ext cx="10542916" cy="2828025"/>
          </a:xfrm>
          <a:prstGeom prst="rect">
            <a:avLst/>
          </a:prstGeom>
        </p:spPr>
      </p:pic>
    </p:spTree>
    <p:extLst>
      <p:ext uri="{BB962C8B-B14F-4D97-AF65-F5344CB8AC3E}">
        <p14:creationId xmlns:p14="http://schemas.microsoft.com/office/powerpoint/2010/main" val="711875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B7B145-FEFF-0615-D34D-66EEC5C90765}"/>
              </a:ext>
            </a:extLst>
          </p:cNvPr>
          <p:cNvPicPr>
            <a:picLocks noChangeAspect="1"/>
          </p:cNvPicPr>
          <p:nvPr/>
        </p:nvPicPr>
        <p:blipFill>
          <a:blip r:embed="rId3"/>
          <a:stretch>
            <a:fillRect/>
          </a:stretch>
        </p:blipFill>
        <p:spPr>
          <a:xfrm>
            <a:off x="948187" y="786262"/>
            <a:ext cx="10655060" cy="5328607"/>
          </a:xfrm>
          <a:prstGeom prst="rect">
            <a:avLst/>
          </a:prstGeom>
        </p:spPr>
      </p:pic>
      <p:sp>
        <p:nvSpPr>
          <p:cNvPr id="5" name="Footer Placeholder 4">
            <a:extLst>
              <a:ext uri="{FF2B5EF4-FFF2-40B4-BE49-F238E27FC236}">
                <a16:creationId xmlns:a16="http://schemas.microsoft.com/office/drawing/2014/main" id="{D41FFD21-B5B7-DCA2-8165-FE702CA48645}"/>
              </a:ext>
            </a:extLst>
          </p:cNvPr>
          <p:cNvSpPr>
            <a:spLocks noGrp="1"/>
          </p:cNvSpPr>
          <p:nvPr>
            <p:ph type="ftr" sz="quarter" idx="11"/>
          </p:nvPr>
        </p:nvSpPr>
        <p:spPr>
          <a:xfrm>
            <a:off x="504646" y="6472208"/>
            <a:ext cx="11245296" cy="322532"/>
          </a:xfrm>
        </p:spPr>
        <p:txBody>
          <a:bodyPr/>
          <a:lstStyle/>
          <a:p>
            <a:r>
              <a:rPr lang="en-US" sz="1800" dirty="0"/>
              <a:t>https://williamsinstitute.law.ucla.edu/wp-content/uploads/LGBT-Adult-US-Pop-Dec-2023.pdf</a:t>
            </a:r>
          </a:p>
        </p:txBody>
      </p:sp>
    </p:spTree>
    <p:extLst>
      <p:ext uri="{BB962C8B-B14F-4D97-AF65-F5344CB8AC3E}">
        <p14:creationId xmlns:p14="http://schemas.microsoft.com/office/powerpoint/2010/main" val="1856152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5841-DF69-1E2E-CA5B-38790BA36EC4}"/>
              </a:ext>
            </a:extLst>
          </p:cNvPr>
          <p:cNvSpPr>
            <a:spLocks noGrp="1"/>
          </p:cNvSpPr>
          <p:nvPr>
            <p:ph type="title"/>
          </p:nvPr>
        </p:nvSpPr>
        <p:spPr/>
        <p:txBody>
          <a:bodyPr/>
          <a:lstStyle/>
          <a:p>
            <a:r>
              <a:rPr lang="en-US" dirty="0"/>
              <a:t>Current Populations LGBT (WI)</a:t>
            </a:r>
          </a:p>
        </p:txBody>
      </p:sp>
      <p:sp>
        <p:nvSpPr>
          <p:cNvPr id="6" name="Footer Placeholder 5">
            <a:extLst>
              <a:ext uri="{FF2B5EF4-FFF2-40B4-BE49-F238E27FC236}">
                <a16:creationId xmlns:a16="http://schemas.microsoft.com/office/drawing/2014/main" id="{B11DFC53-4B12-3C6A-B102-6583AFF7261B}"/>
              </a:ext>
            </a:extLst>
          </p:cNvPr>
          <p:cNvSpPr>
            <a:spLocks noGrp="1"/>
          </p:cNvSpPr>
          <p:nvPr>
            <p:ph type="ftr" sz="quarter" idx="11"/>
          </p:nvPr>
        </p:nvSpPr>
        <p:spPr>
          <a:xfrm>
            <a:off x="1295401" y="5508925"/>
            <a:ext cx="10267635" cy="739475"/>
          </a:xfrm>
        </p:spPr>
        <p:txBody>
          <a:bodyPr/>
          <a:lstStyle/>
          <a:p>
            <a:r>
              <a:rPr lang="en-US" sz="2000" dirty="0"/>
              <a:t>https://williamsinstitute.law.ucla.edu/wp-content/uploads/LGBT-Adult-US-Pop-Dec-2023.pdf</a:t>
            </a:r>
          </a:p>
        </p:txBody>
      </p:sp>
      <p:pic>
        <p:nvPicPr>
          <p:cNvPr id="4" name="Picture 3">
            <a:extLst>
              <a:ext uri="{FF2B5EF4-FFF2-40B4-BE49-F238E27FC236}">
                <a16:creationId xmlns:a16="http://schemas.microsoft.com/office/drawing/2014/main" id="{9E6D0354-5D56-D773-DB99-5F7854BA2820}"/>
              </a:ext>
            </a:extLst>
          </p:cNvPr>
          <p:cNvPicPr>
            <a:picLocks noChangeAspect="1"/>
          </p:cNvPicPr>
          <p:nvPr/>
        </p:nvPicPr>
        <p:blipFill>
          <a:blip r:embed="rId3"/>
          <a:stretch>
            <a:fillRect/>
          </a:stretch>
        </p:blipFill>
        <p:spPr>
          <a:xfrm>
            <a:off x="803420" y="2580813"/>
            <a:ext cx="10504096" cy="510395"/>
          </a:xfrm>
          <a:prstGeom prst="rect">
            <a:avLst/>
          </a:prstGeom>
        </p:spPr>
      </p:pic>
      <p:pic>
        <p:nvPicPr>
          <p:cNvPr id="5" name="Picture 4">
            <a:extLst>
              <a:ext uri="{FF2B5EF4-FFF2-40B4-BE49-F238E27FC236}">
                <a16:creationId xmlns:a16="http://schemas.microsoft.com/office/drawing/2014/main" id="{025DA4B7-B379-BFE1-9E3E-1C96D2C8D5B9}"/>
              </a:ext>
            </a:extLst>
          </p:cNvPr>
          <p:cNvPicPr>
            <a:picLocks noChangeAspect="1"/>
          </p:cNvPicPr>
          <p:nvPr/>
        </p:nvPicPr>
        <p:blipFill>
          <a:blip r:embed="rId4"/>
          <a:stretch>
            <a:fillRect/>
          </a:stretch>
        </p:blipFill>
        <p:spPr>
          <a:xfrm>
            <a:off x="846462" y="3086735"/>
            <a:ext cx="10346126" cy="463668"/>
          </a:xfrm>
          <a:prstGeom prst="rect">
            <a:avLst/>
          </a:prstGeom>
        </p:spPr>
      </p:pic>
      <p:pic>
        <p:nvPicPr>
          <p:cNvPr id="3" name="Picture 2">
            <a:extLst>
              <a:ext uri="{FF2B5EF4-FFF2-40B4-BE49-F238E27FC236}">
                <a16:creationId xmlns:a16="http://schemas.microsoft.com/office/drawing/2014/main" id="{C1932B73-B19E-946B-48EF-B8A9F3AB0F8F}"/>
              </a:ext>
            </a:extLst>
          </p:cNvPr>
          <p:cNvPicPr>
            <a:picLocks noChangeAspect="1"/>
          </p:cNvPicPr>
          <p:nvPr/>
        </p:nvPicPr>
        <p:blipFill>
          <a:blip r:embed="rId5"/>
          <a:stretch>
            <a:fillRect/>
          </a:stretch>
        </p:blipFill>
        <p:spPr>
          <a:xfrm>
            <a:off x="766659" y="3890040"/>
            <a:ext cx="10493039" cy="747530"/>
          </a:xfrm>
          <a:prstGeom prst="rect">
            <a:avLst/>
          </a:prstGeom>
        </p:spPr>
      </p:pic>
      <p:pic>
        <p:nvPicPr>
          <p:cNvPr id="7" name="Picture 6">
            <a:extLst>
              <a:ext uri="{FF2B5EF4-FFF2-40B4-BE49-F238E27FC236}">
                <a16:creationId xmlns:a16="http://schemas.microsoft.com/office/drawing/2014/main" id="{0BD8E78E-66EA-AD9B-5F11-EDC3E2377C3F}"/>
              </a:ext>
            </a:extLst>
          </p:cNvPr>
          <p:cNvPicPr>
            <a:picLocks noChangeAspect="1"/>
          </p:cNvPicPr>
          <p:nvPr/>
        </p:nvPicPr>
        <p:blipFill>
          <a:blip r:embed="rId6"/>
          <a:stretch>
            <a:fillRect/>
          </a:stretch>
        </p:blipFill>
        <p:spPr>
          <a:xfrm>
            <a:off x="839963" y="4637391"/>
            <a:ext cx="10375181" cy="384508"/>
          </a:xfrm>
          <a:prstGeom prst="rect">
            <a:avLst/>
          </a:prstGeom>
        </p:spPr>
      </p:pic>
    </p:spTree>
    <p:extLst>
      <p:ext uri="{BB962C8B-B14F-4D97-AF65-F5344CB8AC3E}">
        <p14:creationId xmlns:p14="http://schemas.microsoft.com/office/powerpoint/2010/main" val="192654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10A4F75-87D0-3D2D-001C-0774C2798265}"/>
              </a:ext>
            </a:extLst>
          </p:cNvPr>
          <p:cNvSpPr>
            <a:spLocks noGrp="1"/>
          </p:cNvSpPr>
          <p:nvPr>
            <p:ph type="title"/>
          </p:nvPr>
        </p:nvSpPr>
        <p:spPr>
          <a:xfrm>
            <a:off x="952108" y="954756"/>
            <a:ext cx="2730414" cy="4946003"/>
          </a:xfrm>
        </p:spPr>
        <p:txBody>
          <a:bodyPr>
            <a:normAutofit/>
          </a:bodyPr>
          <a:lstStyle/>
          <a:p>
            <a:r>
              <a:rPr lang="en-US" sz="3700">
                <a:solidFill>
                  <a:srgbClr val="FFFFFF"/>
                </a:solidFill>
                <a:ea typeface="+mj-lt"/>
                <a:cs typeface="+mj-lt"/>
              </a:rPr>
              <a:t>Basic LGBTQIA+ Terminology</a:t>
            </a:r>
            <a:endParaRPr lang="en-US" sz="3700">
              <a:solidFill>
                <a:srgbClr val="FFFFFF"/>
              </a:solidFill>
            </a:endParaRPr>
          </a:p>
        </p:txBody>
      </p:sp>
      <p:sp>
        <p:nvSpPr>
          <p:cNvPr id="15" name="Rectangle 1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696FB8-7211-8673-1242-5E21B963FC09}"/>
              </a:ext>
            </a:extLst>
          </p:cNvPr>
          <p:cNvSpPr>
            <a:spLocks noGrp="1"/>
          </p:cNvSpPr>
          <p:nvPr>
            <p:ph idx="1"/>
          </p:nvPr>
        </p:nvSpPr>
        <p:spPr>
          <a:xfrm>
            <a:off x="5130908" y="780716"/>
            <a:ext cx="5953630" cy="5405968"/>
          </a:xfrm>
        </p:spPr>
        <p:txBody>
          <a:bodyPr vert="horz" lIns="91440" tIns="45720" rIns="91440" bIns="45720" rtlCol="0" anchor="ctr">
            <a:noAutofit/>
          </a:bodyPr>
          <a:lstStyle/>
          <a:p>
            <a:r>
              <a:rPr lang="en-US" sz="2600" b="1" dirty="0"/>
              <a:t>Transgender</a:t>
            </a:r>
            <a:r>
              <a:rPr lang="en-US" sz="2600" dirty="0"/>
              <a:t>- Term for those whose </a:t>
            </a:r>
            <a:r>
              <a:rPr lang="en-US" sz="2600" u="sng" dirty="0"/>
              <a:t>gender identity</a:t>
            </a:r>
            <a:r>
              <a:rPr lang="en-US" sz="2600" dirty="0"/>
              <a:t> and/or </a:t>
            </a:r>
            <a:r>
              <a:rPr lang="en-US" sz="2600" u="sng" dirty="0"/>
              <a:t>gender expression</a:t>
            </a:r>
            <a:r>
              <a:rPr lang="en-US" sz="2600" dirty="0"/>
              <a:t> differs from their </a:t>
            </a:r>
            <a:r>
              <a:rPr lang="en-US" sz="2600" u="sng" dirty="0"/>
              <a:t>sex assigned at birth</a:t>
            </a:r>
            <a:r>
              <a:rPr lang="en-US" sz="2600" dirty="0"/>
              <a:t>. </a:t>
            </a:r>
          </a:p>
          <a:p>
            <a:pPr>
              <a:buSzPct val="114999"/>
            </a:pPr>
            <a:r>
              <a:rPr lang="en-US" sz="2600" b="1" dirty="0"/>
              <a:t>Pansexual</a:t>
            </a:r>
            <a:r>
              <a:rPr lang="en-US" sz="2600" dirty="0"/>
              <a:t>- Someone who feels attraction to anyone</a:t>
            </a:r>
          </a:p>
          <a:p>
            <a:pPr>
              <a:buSzPct val="114999"/>
            </a:pPr>
            <a:r>
              <a:rPr lang="en-US" sz="2600" b="1" dirty="0"/>
              <a:t>Cis-Gender-</a:t>
            </a:r>
            <a:r>
              <a:rPr lang="en-US" sz="2600" dirty="0"/>
              <a:t> Someone whose gender identity and sex assigned at birth are the same.</a:t>
            </a:r>
          </a:p>
          <a:p>
            <a:pPr>
              <a:buSzPct val="114999"/>
            </a:pPr>
            <a:r>
              <a:rPr lang="en-US" sz="2600" b="1" dirty="0"/>
              <a:t>Gender Identity- </a:t>
            </a:r>
            <a:r>
              <a:rPr lang="en-US" sz="2600" dirty="0"/>
              <a:t>How a person experiences gender in their heart, mind, soul</a:t>
            </a:r>
          </a:p>
          <a:p>
            <a:pPr>
              <a:buSzPct val="114999"/>
            </a:pPr>
            <a:r>
              <a:rPr lang="en-US" sz="2600" b="1" dirty="0"/>
              <a:t>Sex- </a:t>
            </a:r>
            <a:r>
              <a:rPr lang="en-US" sz="2600" dirty="0"/>
              <a:t>Sex assigned at birth</a:t>
            </a:r>
          </a:p>
          <a:p>
            <a:pPr>
              <a:buSzPct val="114999"/>
            </a:pPr>
            <a:endParaRPr lang="en-US"/>
          </a:p>
        </p:txBody>
      </p:sp>
      <p:sp>
        <p:nvSpPr>
          <p:cNvPr id="4" name="Footer Placeholder 3">
            <a:extLst>
              <a:ext uri="{FF2B5EF4-FFF2-40B4-BE49-F238E27FC236}">
                <a16:creationId xmlns:a16="http://schemas.microsoft.com/office/drawing/2014/main" id="{842C7D1D-F289-29BA-2742-251EFBB172FB}"/>
              </a:ext>
            </a:extLst>
          </p:cNvPr>
          <p:cNvSpPr>
            <a:spLocks noGrp="1"/>
          </p:cNvSpPr>
          <p:nvPr>
            <p:ph type="ftr" sz="quarter" idx="11"/>
          </p:nvPr>
        </p:nvSpPr>
        <p:spPr>
          <a:xfrm>
            <a:off x="5132074" y="6252535"/>
            <a:ext cx="5581053" cy="314841"/>
          </a:xfrm>
        </p:spPr>
        <p:txBody>
          <a:bodyPr>
            <a:normAutofit/>
          </a:bodyPr>
          <a:lstStyle/>
          <a:p>
            <a:pPr>
              <a:spcAft>
                <a:spcPts val="600"/>
              </a:spcAft>
            </a:pPr>
            <a:r>
              <a:rPr lang="en-US" sz="1400" dirty="0"/>
              <a:t>https://nursejournal.org/resources/lgbtq-key-terms-and-definitions/</a:t>
            </a:r>
          </a:p>
        </p:txBody>
      </p:sp>
    </p:spTree>
    <p:extLst>
      <p:ext uri="{BB962C8B-B14F-4D97-AF65-F5344CB8AC3E}">
        <p14:creationId xmlns:p14="http://schemas.microsoft.com/office/powerpoint/2010/main" val="7270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TotalTime>
  <Words>4754</Words>
  <Application>Microsoft Office PowerPoint</Application>
  <PresentationFormat>Widescreen</PresentationFormat>
  <Paragraphs>507</Paragraphs>
  <Slides>55</Slides>
  <Notes>55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Arial,Sans-Serif</vt:lpstr>
      <vt:lpstr>Calibri</vt:lpstr>
      <vt:lpstr>Calibri Light</vt:lpstr>
      <vt:lpstr>Garamond</vt:lpstr>
      <vt:lpstr>Organic</vt:lpstr>
      <vt:lpstr>  How to Support LGBTQIA+ Clients and Handle Adverse Attitudes </vt:lpstr>
      <vt:lpstr>Your Presenters</vt:lpstr>
      <vt:lpstr>PowerPoint Presentation</vt:lpstr>
      <vt:lpstr>Who are LGBTQIA+?</vt:lpstr>
      <vt:lpstr>Current Populations (US)</vt:lpstr>
      <vt:lpstr>Current Populations LGBT (National)</vt:lpstr>
      <vt:lpstr>PowerPoint Presentation</vt:lpstr>
      <vt:lpstr>Current Populations LGBT (WI)</vt:lpstr>
      <vt:lpstr>Basic LGBTQIA+ Terminology</vt:lpstr>
      <vt:lpstr>Basic LGBTQIA+ Terminology</vt:lpstr>
      <vt:lpstr>Terms To Avoid</vt:lpstr>
      <vt:lpstr>Terms to Avoid</vt:lpstr>
      <vt:lpstr>First...  A Science Lesson...</vt:lpstr>
      <vt:lpstr>Why Do We Discuss Science?</vt:lpstr>
      <vt:lpstr>Guevedoces</vt:lpstr>
      <vt:lpstr>Guevedoces</vt:lpstr>
      <vt:lpstr>Old Societal Myths</vt:lpstr>
      <vt:lpstr>Current Sex-Ed Instruction</vt:lpstr>
      <vt:lpstr>Possible DNA Combinations</vt:lpstr>
      <vt:lpstr>A Quick Test...</vt:lpstr>
      <vt:lpstr>A Simpler Explanation</vt:lpstr>
      <vt:lpstr>21st Century Science</vt:lpstr>
      <vt:lpstr>21st Century Science</vt:lpstr>
      <vt:lpstr>Gender Dysphoria</vt:lpstr>
      <vt:lpstr>Leslie Feinberg</vt:lpstr>
      <vt:lpstr>Emily Skidmore </vt:lpstr>
      <vt:lpstr>My Kids</vt:lpstr>
      <vt:lpstr>Inspiration</vt:lpstr>
      <vt:lpstr>PowerPoint Presentation</vt:lpstr>
      <vt:lpstr>PowerPoint Presentation</vt:lpstr>
      <vt:lpstr>Keep In Mind...</vt:lpstr>
      <vt:lpstr>PowerPoint Presentation</vt:lpstr>
      <vt:lpstr> LGBTQIA+ Mental Health Concerns</vt:lpstr>
      <vt:lpstr>Substance Use Disorders/Substance Abuse</vt:lpstr>
      <vt:lpstr>Reasons for Substance Use</vt:lpstr>
      <vt:lpstr>Treatment Court Teams</vt:lpstr>
      <vt:lpstr>Treatment Court Teams</vt:lpstr>
      <vt:lpstr>Treatment Coordinators</vt:lpstr>
      <vt:lpstr>Treatment Coordinators</vt:lpstr>
      <vt:lpstr>Case Managers/Coordinators/Probation</vt:lpstr>
      <vt:lpstr>Drug Testing</vt:lpstr>
      <vt:lpstr>Judges</vt:lpstr>
      <vt:lpstr>Best Practices-Verbiage</vt:lpstr>
      <vt:lpstr>MicroAggressions</vt:lpstr>
      <vt:lpstr>Microaggressions</vt:lpstr>
      <vt:lpstr>Dealing With Clients With Adverse Attitudes</vt:lpstr>
      <vt:lpstr>Dealing With Team Members With Adverse Attitudes</vt:lpstr>
      <vt:lpstr>Dealing With Team Members With Adverse Attitudes</vt:lpstr>
      <vt:lpstr>PowerPoint Presentation</vt:lpstr>
      <vt:lpstr>PowerPoint Presentation</vt:lpstr>
      <vt:lpstr>Additional Training Resources</vt:lpstr>
      <vt:lpstr>LGBTQIA+ Substance and Mental Health Treatment Resources</vt:lpstr>
      <vt:lpstr>Additional Reading</vt:lpstr>
      <vt:lpstr>Additional Reading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Strohbusch</dc:creator>
  <cp:lastModifiedBy>Jessica Strohbusch</cp:lastModifiedBy>
  <cp:revision>3573</cp:revision>
  <dcterms:created xsi:type="dcterms:W3CDTF">2023-05-17T16:59:03Z</dcterms:created>
  <dcterms:modified xsi:type="dcterms:W3CDTF">2024-04-25T19:16:20Z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8065eca-d813-4237-8eaf-b7a2fd7b958f_Enabled">
    <vt:lpwstr>true</vt:lpwstr>
  </property>
  <property fmtid="{D5CDD505-2E9C-101B-9397-08002B2CF9AE}" pid="3" name="MSIP_Label_a8065eca-d813-4237-8eaf-b7a2fd7b958f_SetDate">
    <vt:lpwstr>2023-05-17T16:59:41Z</vt:lpwstr>
  </property>
  <property fmtid="{D5CDD505-2E9C-101B-9397-08002B2CF9AE}" pid="4" name="MSIP_Label_a8065eca-d813-4237-8eaf-b7a2fd7b958f_Method">
    <vt:lpwstr>Privileged</vt:lpwstr>
  </property>
  <property fmtid="{D5CDD505-2E9C-101B-9397-08002B2CF9AE}" pid="5" name="MSIP_Label_a8065eca-d813-4237-8eaf-b7a2fd7b958f_Name">
    <vt:lpwstr>Confidential Label</vt:lpwstr>
  </property>
  <property fmtid="{D5CDD505-2E9C-101B-9397-08002B2CF9AE}" pid="6" name="MSIP_Label_a8065eca-d813-4237-8eaf-b7a2fd7b958f_SiteId">
    <vt:lpwstr>abb7aaf1-72a3-44dd-85cf-fd5036b7d093</vt:lpwstr>
  </property>
  <property fmtid="{D5CDD505-2E9C-101B-9397-08002B2CF9AE}" pid="7" name="MSIP_Label_a8065eca-d813-4237-8eaf-b7a2fd7b958f_ActionId">
    <vt:lpwstr>45e2aab3-2e90-4943-a51d-c7569765fe1e</vt:lpwstr>
  </property>
  <property fmtid="{D5CDD505-2E9C-101B-9397-08002B2CF9AE}" pid="8" name="MSIP_Label_a8065eca-d813-4237-8eaf-b7a2fd7b958f_ContentBits">
    <vt:lpwstr>4</vt:lpwstr>
  </property>
  <property fmtid="{D5CDD505-2E9C-101B-9397-08002B2CF9AE}" pid="9" name="ClassificationWatermarkLocations">
    <vt:lpwstr>office theme:8</vt:lpwstr>
  </property>
  <property fmtid="{D5CDD505-2E9C-101B-9397-08002B2CF9AE}" pid="10" name="ClassificationWatermarkText">
    <vt:lpwstr>Confidential</vt:lpwstr>
  </property>
</Properties>
</file>