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charts/chart1.xml" ContentType="application/vnd.openxmlformats-officedocument.drawingml.chart+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9" r:id="rId2"/>
    <p:sldMasterId id="2147483701" r:id="rId3"/>
  </p:sldMasterIdLst>
  <p:notesMasterIdLst>
    <p:notesMasterId r:id="rId47"/>
  </p:notesMasterIdLst>
  <p:sldIdLst>
    <p:sldId id="258" r:id="rId4"/>
    <p:sldId id="1276" r:id="rId5"/>
    <p:sldId id="435" r:id="rId6"/>
    <p:sldId id="274" r:id="rId7"/>
    <p:sldId id="275" r:id="rId8"/>
    <p:sldId id="315" r:id="rId9"/>
    <p:sldId id="314" r:id="rId10"/>
    <p:sldId id="317" r:id="rId11"/>
    <p:sldId id="316" r:id="rId12"/>
    <p:sldId id="318" r:id="rId13"/>
    <p:sldId id="323" r:id="rId14"/>
    <p:sldId id="283" r:id="rId15"/>
    <p:sldId id="284" r:id="rId16"/>
    <p:sldId id="324" r:id="rId17"/>
    <p:sldId id="279" r:id="rId18"/>
    <p:sldId id="277" r:id="rId19"/>
    <p:sldId id="278" r:id="rId20"/>
    <p:sldId id="321" r:id="rId21"/>
    <p:sldId id="306" r:id="rId22"/>
    <p:sldId id="282" r:id="rId23"/>
    <p:sldId id="287" r:id="rId24"/>
    <p:sldId id="325" r:id="rId25"/>
    <p:sldId id="326" r:id="rId26"/>
    <p:sldId id="330" r:id="rId27"/>
    <p:sldId id="1277" r:id="rId28"/>
    <p:sldId id="328" r:id="rId29"/>
    <p:sldId id="293" r:id="rId30"/>
    <p:sldId id="305" r:id="rId31"/>
    <p:sldId id="295" r:id="rId32"/>
    <p:sldId id="331" r:id="rId33"/>
    <p:sldId id="297" r:id="rId34"/>
    <p:sldId id="298" r:id="rId35"/>
    <p:sldId id="289" r:id="rId36"/>
    <p:sldId id="299" r:id="rId37"/>
    <p:sldId id="307" r:id="rId38"/>
    <p:sldId id="332" r:id="rId39"/>
    <p:sldId id="333" r:id="rId40"/>
    <p:sldId id="300" r:id="rId41"/>
    <p:sldId id="312" r:id="rId42"/>
    <p:sldId id="1303" r:id="rId43"/>
    <p:sldId id="311" r:id="rId44"/>
    <p:sldId id="334" r:id="rId45"/>
    <p:sldId id="256"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15B"/>
    <a:srgbClr val="9B243E"/>
    <a:srgbClr val="0C583D"/>
    <a:srgbClr val="FFFF99"/>
    <a:srgbClr val="FFFFCC"/>
    <a:srgbClr val="594512"/>
    <a:srgbClr val="A46D00"/>
    <a:srgbClr val="996600"/>
    <a:srgbClr val="CC9900"/>
    <a:srgbClr val="DA9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A73E497-9024-420A-BA8A-84E7E3AC3115}" v="15" dt="2023-10-05T14:53:55.4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03" autoAdjust="0"/>
    <p:restoredTop sz="86715" autoAdjust="0"/>
  </p:normalViewPr>
  <p:slideViewPr>
    <p:cSldViewPr snapToGrid="0">
      <p:cViewPr varScale="1">
        <p:scale>
          <a:sx n="68" d="100"/>
          <a:sy n="68" d="100"/>
        </p:scale>
        <p:origin x="540" y="52"/>
      </p:cViewPr>
      <p:guideLst/>
    </p:cSldViewPr>
  </p:slideViewPr>
  <p:notesTextViewPr>
    <p:cViewPr>
      <p:scale>
        <a:sx n="1" d="1"/>
        <a:sy n="1" d="1"/>
      </p:scale>
      <p:origin x="0" y="0"/>
    </p:cViewPr>
  </p:notesTextViewPr>
  <p:notesViewPr>
    <p:cSldViewPr snapToGrid="0">
      <p:cViewPr varScale="1">
        <p:scale>
          <a:sx n="82" d="100"/>
          <a:sy n="82" d="100"/>
        </p:scale>
        <p:origin x="3876"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0"/>
    </c:view3D>
    <c:floor>
      <c:thickness val="0"/>
    </c:floor>
    <c:sideWall>
      <c:thickness val="0"/>
    </c:sideWall>
    <c:backWall>
      <c:thickness val="0"/>
    </c:backWall>
    <c:plotArea>
      <c:layout/>
      <c:bar3DChart>
        <c:barDir val="col"/>
        <c:grouping val="standard"/>
        <c:varyColors val="0"/>
        <c:ser>
          <c:idx val="0"/>
          <c:order val="0"/>
          <c:tx>
            <c:strRef>
              <c:f>Sheet1!$B$1</c:f>
              <c:strCache>
                <c:ptCount val="1"/>
                <c:pt idx="0">
                  <c:v>Series 1</c:v>
                </c:pt>
              </c:strCache>
            </c:strRef>
          </c:tx>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DF54-4CC2-9268-C6A31B51F5F1}"/>
            </c:ext>
          </c:extLst>
        </c:ser>
        <c:ser>
          <c:idx val="1"/>
          <c:order val="1"/>
          <c:tx>
            <c:strRef>
              <c:f>Sheet1!$C$1</c:f>
              <c:strCache>
                <c:ptCount val="1"/>
                <c:pt idx="0">
                  <c:v>Series 2</c:v>
                </c:pt>
              </c:strCache>
            </c:strRef>
          </c:tx>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DF54-4CC2-9268-C6A31B51F5F1}"/>
            </c:ext>
          </c:extLst>
        </c:ser>
        <c:ser>
          <c:idx val="2"/>
          <c:order val="2"/>
          <c:tx>
            <c:strRef>
              <c:f>Sheet1!$D$1</c:f>
              <c:strCache>
                <c:ptCount val="1"/>
                <c:pt idx="0">
                  <c:v>Series 3</c:v>
                </c:pt>
              </c:strCache>
            </c:strRef>
          </c:tx>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DF54-4CC2-9268-C6A31B51F5F1}"/>
            </c:ext>
          </c:extLst>
        </c:ser>
        <c:dLbls>
          <c:showLegendKey val="0"/>
          <c:showVal val="0"/>
          <c:showCatName val="0"/>
          <c:showSerName val="0"/>
          <c:showPercent val="0"/>
          <c:showBubbleSize val="0"/>
        </c:dLbls>
        <c:gapWidth val="150"/>
        <c:shape val="box"/>
        <c:axId val="71312512"/>
        <c:axId val="71314048"/>
        <c:axId val="65642944"/>
      </c:bar3DChart>
      <c:catAx>
        <c:axId val="71312512"/>
        <c:scaling>
          <c:orientation val="minMax"/>
        </c:scaling>
        <c:delete val="0"/>
        <c:axPos val="b"/>
        <c:numFmt formatCode="General" sourceLinked="1"/>
        <c:majorTickMark val="out"/>
        <c:minorTickMark val="none"/>
        <c:tickLblPos val="nextTo"/>
        <c:crossAx val="71314048"/>
        <c:crosses val="autoZero"/>
        <c:auto val="1"/>
        <c:lblAlgn val="ctr"/>
        <c:lblOffset val="100"/>
        <c:noMultiLvlLbl val="0"/>
      </c:catAx>
      <c:valAx>
        <c:axId val="71314048"/>
        <c:scaling>
          <c:orientation val="minMax"/>
        </c:scaling>
        <c:delete val="0"/>
        <c:axPos val="l"/>
        <c:majorGridlines/>
        <c:numFmt formatCode="General" sourceLinked="1"/>
        <c:majorTickMark val="out"/>
        <c:minorTickMark val="none"/>
        <c:tickLblPos val="nextTo"/>
        <c:crossAx val="71312512"/>
        <c:crosses val="autoZero"/>
        <c:crossBetween val="between"/>
      </c:valAx>
      <c:serAx>
        <c:axId val="65642944"/>
        <c:scaling>
          <c:orientation val="minMax"/>
        </c:scaling>
        <c:delete val="0"/>
        <c:axPos val="b"/>
        <c:majorTickMark val="out"/>
        <c:minorTickMark val="none"/>
        <c:tickLblPos val="nextTo"/>
        <c:crossAx val="71314048"/>
        <c:crosses val="autoZero"/>
      </c:serAx>
    </c:plotArea>
    <c:legend>
      <c:legendPos val="r"/>
      <c:overlay val="0"/>
    </c:legend>
    <c:plotVisOnly val="1"/>
    <c:dispBlanksAs val="gap"/>
    <c:extLst>
      <c:ext xmlns:c16r3="http://schemas.microsoft.com/office/drawing/2017/03/chart" uri="{56B9EC1D-385E-4148-901F-78D8002777C0}">
        <c16r3:dataDisplayOptions16>
          <c16r3:dispNaAsBlank val="1"/>
        </c16r3:dataDisplayOptions16>
      </c:ext>
    </c:extLst>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50088B-A30D-4F19-BDC4-CCE2361CC900}" type="datetimeFigureOut">
              <a:rPr lang="en-US" smtClean="0"/>
              <a:t>4/24/2024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001A94-8702-416D-8DBD-555EC77C2C2B}" type="slidenum">
              <a:rPr lang="en-US" smtClean="0"/>
              <a:t>‹#›</a:t>
            </a:fld>
            <a:endParaRPr lang="en-US"/>
          </a:p>
        </p:txBody>
      </p:sp>
    </p:spTree>
    <p:extLst>
      <p:ext uri="{BB962C8B-B14F-4D97-AF65-F5344CB8AC3E}">
        <p14:creationId xmlns:p14="http://schemas.microsoft.com/office/powerpoint/2010/main" val="1893887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 w/ roles of attendees</a:t>
            </a:r>
          </a:p>
        </p:txBody>
      </p:sp>
      <p:sp>
        <p:nvSpPr>
          <p:cNvPr id="4" name="Slide Number Placeholder 3"/>
          <p:cNvSpPr>
            <a:spLocks noGrp="1"/>
          </p:cNvSpPr>
          <p:nvPr>
            <p:ph type="sldNum" sz="quarter" idx="5"/>
          </p:nvPr>
        </p:nvSpPr>
        <p:spPr/>
        <p:txBody>
          <a:bodyPr/>
          <a:lstStyle/>
          <a:p>
            <a:fld id="{F1001A94-8702-416D-8DBD-555EC77C2C2B}" type="slidenum">
              <a:rPr lang="en-US" smtClean="0"/>
              <a:t>1</a:t>
            </a:fld>
            <a:endParaRPr lang="en-US"/>
          </a:p>
        </p:txBody>
      </p:sp>
    </p:spTree>
    <p:extLst>
      <p:ext uri="{BB962C8B-B14F-4D97-AF65-F5344CB8AC3E}">
        <p14:creationId xmlns:p14="http://schemas.microsoft.com/office/powerpoint/2010/main" val="33346975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29100"/>
            <a:ext cx="5486400" cy="3600450"/>
          </a:xfrm>
        </p:spPr>
        <p:txBody>
          <a:bodyPr/>
          <a:lstStyle/>
          <a:p>
            <a:r>
              <a:rPr lang="en-US" dirty="0"/>
              <a:t>As a reminder when  we discuss “risk” in context of treatment courts, we are talking about prognostic risk, i.e. risk of recidivism and not dangerousness.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FB33D8-52D8-42B9-A857-1D20A693DB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3671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FB33D8-52D8-42B9-A857-1D20A693DB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Slide Image Placeholder 10">
            <a:extLst>
              <a:ext uri="{FF2B5EF4-FFF2-40B4-BE49-F238E27FC236}">
                <a16:creationId xmlns:a16="http://schemas.microsoft.com/office/drawing/2014/main" id="{CAFA210C-8E81-4393-B2F1-C9FC7E77963B}"/>
              </a:ext>
            </a:extLst>
          </p:cNvPr>
          <p:cNvSpPr>
            <a:spLocks noGrp="1" noRot="1" noChangeAspect="1"/>
          </p:cNvSpPr>
          <p:nvPr>
            <p:ph type="sldImg"/>
          </p:nvPr>
        </p:nvSpPr>
        <p:spPr/>
      </p:sp>
      <p:sp>
        <p:nvSpPr>
          <p:cNvPr id="12" name="Notes Placeholder 11">
            <a:extLst>
              <a:ext uri="{FF2B5EF4-FFF2-40B4-BE49-F238E27FC236}">
                <a16:creationId xmlns:a16="http://schemas.microsoft.com/office/drawing/2014/main" id="{9F491B20-C275-4148-866C-E4D9A34B13AF}"/>
              </a:ext>
            </a:extLst>
          </p:cNvPr>
          <p:cNvSpPr>
            <a:spLocks noGrp="1"/>
          </p:cNvSpPr>
          <p:nvPr>
            <p:ph type="body" idx="1"/>
          </p:nvPr>
        </p:nvSpPr>
        <p:spPr/>
        <p:txBody>
          <a:bodyPr/>
          <a:lstStyle/>
          <a:p>
            <a:r>
              <a:rPr lang="en-US" dirty="0"/>
              <a:t>If you give substance abuse treatment to somebody who doesn’t need it, you will increase the likeliness of their addiction and lessen your ability to intervene with that person. </a:t>
            </a:r>
          </a:p>
          <a:p>
            <a:endParaRPr lang="en-US" dirty="0"/>
          </a:p>
          <a:p>
            <a:r>
              <a:rPr lang="en-US" dirty="0"/>
              <a:t>At the same time, if you don’t intervene with someone with substance addiction or mental illness, then the person is probably not going to refrain from crime. </a:t>
            </a:r>
          </a:p>
        </p:txBody>
      </p:sp>
    </p:spTree>
    <p:extLst>
      <p:ext uri="{BB962C8B-B14F-4D97-AF65-F5344CB8AC3E}">
        <p14:creationId xmlns:p14="http://schemas.microsoft.com/office/powerpoint/2010/main" val="10155154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Citation: </a:t>
            </a:r>
            <a:r>
              <a:rPr lang="en-US" i="1" u="sng" dirty="0"/>
              <a:t>The Psychology of Criminal Conduct</a:t>
            </a:r>
            <a:r>
              <a:rPr lang="en-US" dirty="0"/>
              <a:t>, Bonta &amp; Andrews, 6</a:t>
            </a:r>
            <a:r>
              <a:rPr lang="en-US" baseline="30000" dirty="0"/>
              <a:t>th</a:t>
            </a:r>
            <a:r>
              <a:rPr lang="en-US" dirty="0"/>
              <a:t>. Edition. </a:t>
            </a:r>
          </a:p>
          <a:p>
            <a:endParaRPr lang="en-US" dirty="0"/>
          </a:p>
          <a:p>
            <a:r>
              <a:rPr lang="en-US" dirty="0"/>
              <a:t>Andrews and Bonta refer to the criminogenic needs most highly correlated with reductions in recidivism as the Central Eight. They further divide the Central 8 into the “Big Four” and the “Moderate Four” </a:t>
            </a:r>
          </a:p>
          <a:p>
            <a:endParaRPr lang="en-US" dirty="0"/>
          </a:p>
          <a:p>
            <a:r>
              <a:rPr lang="en-US" dirty="0"/>
              <a:t>The Big 4 are major predictors and should be addressed in case planning and management of the client. In the drug court context, we tend to focus solely on SUD, when we need to address the big 4. This includes such programs as MRT, Thinking for a Change, and the use of the core correctional practices, EPICS or SOARING. </a:t>
            </a:r>
          </a:p>
          <a:p>
            <a:endParaRPr lang="en-US" dirty="0"/>
          </a:p>
          <a:p>
            <a:r>
              <a:rPr lang="en-US" dirty="0"/>
              <a:t>The Big 4 include:</a:t>
            </a:r>
          </a:p>
          <a:p>
            <a:pPr marL="228600" indent="-228600">
              <a:buAutoNum type="arabicPeriod"/>
            </a:pPr>
            <a:r>
              <a:rPr lang="en-US" dirty="0"/>
              <a:t>History of Antisocial Behavior – this is early involvement in antisocial behaviors in a variety of settings, include the home, school, and community. Prior offenses, probation violations, and warrants are all used to calculate this score. While clearly, we cannot change this criminogenic factor (it is the only static one of the 8), we can focus on dynamic needs and build intermediate targets of change, including bui8lding up new non-criminal behaviors in high risk situations and building self-efficacy. </a:t>
            </a:r>
          </a:p>
          <a:p>
            <a:pPr marL="228600" indent="-228600">
              <a:buAutoNum type="arabicPeriod"/>
            </a:pPr>
            <a:endParaRPr lang="en-US" dirty="0"/>
          </a:p>
          <a:p>
            <a:pPr marL="228600" indent="-228600">
              <a:buAutoNum type="arabicPeriod"/>
            </a:pPr>
            <a:r>
              <a:rPr lang="en-US" dirty="0"/>
              <a:t>Antisocial Personality Patterns – these behaviors include impulsivity, pleasure seeking, aggressiveness, disregard for others, and low harm avoidance. So with this criminogenic need area, we want the treatment court case manager (probation, treatment, etc.) to focus on building up self-control (not just as it relates to SUD), provide anger management if appropriate, and teach problem solving skills (probation)</a:t>
            </a:r>
          </a:p>
          <a:p>
            <a:pPr marL="228600" indent="-228600">
              <a:buAutoNum type="arabicPeriod"/>
            </a:pPr>
            <a:endParaRPr lang="en-US" dirty="0"/>
          </a:p>
          <a:p>
            <a:pPr marL="228600" indent="-228600">
              <a:buAutoNum type="arabicPeriod"/>
            </a:pPr>
            <a:r>
              <a:rPr lang="en-US" dirty="0"/>
              <a:t>Antisocial Cognitions – these are the attitudes, values, beliefs, rationalization and personal identity that is favorable to crime. The client often feels irritated, resentful, and defiant. They hold negative attitudes towards authority and law. Again, teams and case managers need to focus on this antisocial thinking and allow the client to develop an awareness of this thinking and practice less risky thoughts/feelings.</a:t>
            </a:r>
          </a:p>
          <a:p>
            <a:pPr marL="228600" indent="-228600">
              <a:buAutoNum type="arabicPeriod"/>
            </a:pPr>
            <a:endParaRPr lang="en-US" dirty="0"/>
          </a:p>
          <a:p>
            <a:pPr marL="228600" indent="-228600">
              <a:buAutoNum type="arabicPeriod"/>
            </a:pPr>
            <a:r>
              <a:rPr lang="en-US" dirty="0"/>
              <a:t>Antisocial Associates – association with those who commit or are prone to crime. The client also isolates themselves from anti-crime others or positive influences. Here, it is important to enhance positive peers/associates. Think social capital!</a:t>
            </a:r>
          </a:p>
          <a:p>
            <a:pPr marL="228600" indent="-228600">
              <a:buAutoNum type="arabicPeriod"/>
            </a:pPr>
            <a:endParaRPr lang="en-US" dirty="0"/>
          </a:p>
          <a:p>
            <a:r>
              <a:rPr lang="en-US" dirty="0"/>
              <a:t>The Moderate 4 include:</a:t>
            </a:r>
          </a:p>
          <a:p>
            <a:pPr marL="228600" indent="-228600">
              <a:buAutoNum type="arabicPeriod" startAt="5"/>
            </a:pPr>
            <a:r>
              <a:rPr lang="en-US" dirty="0"/>
              <a:t>Family/Marital Circumstances</a:t>
            </a:r>
          </a:p>
          <a:p>
            <a:pPr marL="228600" indent="-228600">
              <a:buAutoNum type="arabicPeriod" startAt="5"/>
            </a:pPr>
            <a:r>
              <a:rPr lang="en-US" dirty="0"/>
              <a:t>School/work</a:t>
            </a:r>
          </a:p>
          <a:p>
            <a:pPr marL="228600" indent="-228600">
              <a:buAutoNum type="arabicPeriod" startAt="5"/>
            </a:pPr>
            <a:r>
              <a:rPr lang="en-US" dirty="0"/>
              <a:t>Leisure/Recreation (prosocial leisure activities)</a:t>
            </a:r>
          </a:p>
          <a:p>
            <a:pPr marL="228600" indent="-228600">
              <a:buAutoNum type="arabicPeriod" startAt="5"/>
            </a:pPr>
            <a:r>
              <a:rPr lang="en-US" dirty="0"/>
              <a:t>Substance Abuse</a:t>
            </a:r>
          </a:p>
          <a:p>
            <a:pPr marL="228600" indent="-228600">
              <a:buAutoNum type="arabicPeriod" startAt="5"/>
            </a:pPr>
            <a:endParaRPr lang="en-US" dirty="0"/>
          </a:p>
          <a:p>
            <a:r>
              <a:rPr lang="en-US" dirty="0"/>
              <a:t>While we must address the substance use disorders of our clients, it is important to remember that if we are actually serving HR/HN population, then we must address the Big 4 in a coordinated and integrated manner. </a:t>
            </a:r>
          </a:p>
          <a:p>
            <a:r>
              <a:rPr lang="en-US" dirty="0"/>
              <a:t> </a:t>
            </a:r>
          </a:p>
          <a:p>
            <a:pPr marL="228600" indent="-228600">
              <a:buAutoNum type="arabicPeriod"/>
            </a:pPr>
            <a:endParaRPr lang="en-US" dirty="0"/>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F1001A94-8702-416D-8DBD-555EC77C2C2B}" type="slidenum">
              <a:rPr lang="en-US" smtClean="0"/>
              <a:t>14</a:t>
            </a:fld>
            <a:endParaRPr lang="en-US"/>
          </a:p>
        </p:txBody>
      </p:sp>
    </p:spTree>
    <p:extLst>
      <p:ext uri="{BB962C8B-B14F-4D97-AF65-F5344CB8AC3E}">
        <p14:creationId xmlns:p14="http://schemas.microsoft.com/office/powerpoint/2010/main" val="33810219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29100"/>
            <a:ext cx="5486400" cy="3600450"/>
          </a:xfrm>
        </p:spPr>
        <p:txBody>
          <a:bodyPr/>
          <a:lstStyle/>
          <a:p>
            <a:r>
              <a:rPr lang="en-US" dirty="0"/>
              <a:t> What is the legal carrot that is going to entice your targeted offenders into the program? Why would someone agree to this program as opposed to taking regular probation? </a:t>
            </a:r>
          </a:p>
          <a:p>
            <a:r>
              <a:rPr lang="en-US" dirty="0"/>
              <a:t>MA OUI example</a:t>
            </a:r>
          </a:p>
          <a:p>
            <a:r>
              <a:rPr lang="en-US" dirty="0"/>
              <a:t>If you finding that the defense attorneys in your justice community are not recommending that their clients enter your program, then the program may not be offering a viable legal option for the attorneys to recommend to their clients?</a:t>
            </a:r>
          </a:p>
          <a:p>
            <a:endParaRPr lang="en-US" dirty="0"/>
          </a:p>
          <a:p>
            <a:r>
              <a:rPr lang="en-US" dirty="0"/>
              <a:t>The research has shown that offenders who enter a treatment court program because it gets them out of jail, and not because of a motivation to change, do just as well as or better than motivated patients.</a:t>
            </a:r>
          </a:p>
          <a:p>
            <a:endParaRPr lang="en-US" dirty="0"/>
          </a:p>
          <a:p>
            <a:r>
              <a:rPr lang="en-US" dirty="0"/>
              <a:t>You need motivation by the time of graduation, not the time of entry. Plus, we are not good at assessing motivation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FB33D8-52D8-42B9-A857-1D20A693DB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03243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examining your community’s offender population, what are the characteristics of the offenders you want to target for your treatment program? </a:t>
            </a:r>
          </a:p>
          <a:p>
            <a:endParaRPr lang="en-US" dirty="0"/>
          </a:p>
          <a:p>
            <a:r>
              <a:rPr lang="en-US" dirty="0"/>
              <a:t>Prosecutors and Defense counsel need to collaborate in examining the program’s eligibility and exclusionary criteria to ensure that it is defined objectively, specificized in writing, and communicated to all potential referral sources.</a:t>
            </a:r>
          </a:p>
          <a:p>
            <a:endParaRPr lang="en-US" dirty="0"/>
          </a:p>
          <a:p>
            <a:r>
              <a:rPr lang="en-US" dirty="0"/>
              <a:t>The treatment court does not apply subjective criteria or personal impressions to determine participants’ suitability for the program . There is no voting! Either the client meets all the criteria or he/she does not. </a:t>
            </a:r>
          </a:p>
          <a:p>
            <a:endParaRPr lang="en-US" dirty="0"/>
          </a:p>
          <a:p>
            <a:r>
              <a:rPr lang="en-US" dirty="0"/>
              <a:t>Subjectivity only leads to inequity and Prosecutors and Defense Counsel have the shared duty to fight inequity in the justice system. We will discuss Equity and Inclusion issues more specifically later in this presentation. </a:t>
            </a:r>
          </a:p>
          <a:p>
            <a:endParaRPr lang="en-US" dirty="0"/>
          </a:p>
          <a:p>
            <a:r>
              <a:rPr lang="en-US" dirty="0"/>
              <a:t>No gut calls</a:t>
            </a:r>
          </a:p>
          <a:p>
            <a:endParaRPr lang="en-US" dirty="0"/>
          </a:p>
          <a:p>
            <a:endParaRPr lang="en-US" dirty="0"/>
          </a:p>
          <a:p>
            <a:endParaRPr lang="en-US" dirty="0"/>
          </a:p>
          <a:p>
            <a:endParaRPr lang="en-US" u="sng" dirty="0"/>
          </a:p>
          <a:p>
            <a:r>
              <a:rPr lang="en-US" u="sng" dirty="0"/>
              <a:t>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FB33D8-52D8-42B9-A857-1D20A693DB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60215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research is clear that the “higher value” cases do very well in treatment courts.</a:t>
            </a:r>
          </a:p>
          <a:p>
            <a:endParaRPr lang="en-US" dirty="0"/>
          </a:p>
          <a:p>
            <a:r>
              <a:rPr lang="en-US" dirty="0"/>
              <a:t>Drug courts should not only take drug charges, but also drug driven charges, especially considering the ever-changing drug laws and sentencing guidelines. Research has shown that drug courts which include property crimes in their target population have twice the cost effectiveness of programs which only target drug possession cases.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Baring legal prohibitions those charged with drug dealing or violent histories are not excluded automatically. </a:t>
            </a:r>
          </a:p>
          <a:p>
            <a:endParaRPr lang="en-US" dirty="0"/>
          </a:p>
          <a:p>
            <a:endParaRPr lang="en-US" dirty="0"/>
          </a:p>
          <a:p>
            <a:r>
              <a:rPr lang="en-US" dirty="0"/>
              <a:t> </a:t>
            </a:r>
            <a:r>
              <a:rPr lang="en-US" altLang="en-US" dirty="0"/>
              <a:t>What about dealers? </a:t>
            </a:r>
            <a:r>
              <a:rPr lang="en-US" altLang="ja-JP" dirty="0"/>
              <a:t> Do they typically deal in small quantities to support their habit? If the answer is yes, and you exclude dealers (with the thought that </a:t>
            </a:r>
            <a:r>
              <a:rPr lang="ja-JP" altLang="en-US" dirty="0"/>
              <a:t>“</a:t>
            </a:r>
            <a:r>
              <a:rPr lang="en-US" altLang="ja-JP" dirty="0"/>
              <a:t>dealer</a:t>
            </a:r>
            <a:r>
              <a:rPr lang="ja-JP" altLang="en-US" dirty="0"/>
              <a:t>”</a:t>
            </a:r>
            <a:r>
              <a:rPr lang="en-US" altLang="ja-JP" dirty="0"/>
              <a:t> conjures up images of cigarette boats and Miami Vice types of offenders), does the program and community benefit? And, by the way, offenders in drug court with charges for dealing do just as well. </a:t>
            </a:r>
          </a:p>
          <a:p>
            <a:endParaRPr lang="en-US" altLang="ja-JP" dirty="0"/>
          </a:p>
          <a:p>
            <a:r>
              <a:rPr lang="en-US" altLang="en-US" dirty="0"/>
              <a:t>And, many of your drug possession cases may not be prison bound offenders, and they may respond to other alternative, not as intensive programs</a:t>
            </a:r>
          </a:p>
          <a:p>
            <a:endParaRPr lang="en-US" altLang="en-US" dirty="0"/>
          </a:p>
          <a:p>
            <a:r>
              <a:rPr lang="en-US" altLang="en-US" dirty="0"/>
              <a:t>There is a growing body of research that suggest drug courts do just as well with violent offenders. But many Drug Courts don</a:t>
            </a:r>
            <a:r>
              <a:rPr lang="ja-JP" altLang="en-US" dirty="0"/>
              <a:t>’</a:t>
            </a:r>
            <a:r>
              <a:rPr lang="en-US" altLang="ja-JP" dirty="0"/>
              <a:t>t take violent offenders. Why?</a:t>
            </a:r>
          </a:p>
          <a:p>
            <a:endParaRPr lang="en-US" altLang="en-US" dirty="0"/>
          </a:p>
          <a:p>
            <a:r>
              <a:rPr lang="en-US" altLang="en-US" dirty="0"/>
              <a:t>Historically, Drug Courts shied away from violent offenders from the outset. This may have had two causes: first, most of the initial drug courts involved first time offenders who were rarely violent. Second, the initial federal funding from the federal government contained restrictions on including violent offenders. Buy now a huge part of the drug court funding from the federal government doesn’t come from funding streams with the restrictions on violent offenses.)</a:t>
            </a:r>
          </a:p>
          <a:p>
            <a:endParaRPr lang="en-US" altLang="en-US" dirty="0"/>
          </a:p>
          <a:p>
            <a:endParaRPr lang="en-US" altLang="en-US" dirty="0"/>
          </a:p>
          <a:p>
            <a:endParaRPr lang="en-US" alt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FB33D8-52D8-42B9-A857-1D20A693DB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67971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Legal eligibility is obviously an area for effective collaboration, but each role must appreciate the challenges of the other.</a:t>
            </a:r>
          </a:p>
          <a:p>
            <a:endParaRPr lang="en-US" dirty="0"/>
          </a:p>
          <a:p>
            <a:r>
              <a:rPr lang="en-US" dirty="0"/>
              <a:t>Defense attorneys always want the best possible legal outcomes for their clients. Defense attorneys also want legal outcomes that provide their clients with the best opportunity for success. Therefore, prosecutors must stop complaining that defense attorneys will always advocate for the admission or those most list to be incarcerated. And, since the research supports the participation of these clients, prosecutors should always be open to their admission.</a:t>
            </a:r>
          </a:p>
          <a:p>
            <a:endParaRPr lang="en-US" dirty="0"/>
          </a:p>
          <a:p>
            <a:r>
              <a:rPr lang="en-US" dirty="0"/>
              <a:t>And, on the other side, defense attorneys must accept that there are going to be offenses that the victims or the community leaders just is not going to accept into a treatment court.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FB33D8-52D8-42B9-A857-1D20A693DB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68459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FB33D8-52D8-42B9-A857-1D20A693DB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95013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research has established that there is a 63% decrease in recidivism when the time between arrest and program entry is 50 days or less. </a:t>
            </a:r>
          </a:p>
          <a:p>
            <a:endParaRPr lang="en-US" dirty="0"/>
          </a:p>
          <a:p>
            <a:r>
              <a:rPr lang="en-US" dirty="0"/>
              <a:t>The process starts with a referral or a formal application and then the legal screening, risk assessment and clinical assessment must all be completed prior to program acceptance.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FB33D8-52D8-42B9-A857-1D20A693DB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33400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Importance of data from your program, not just what state requires</a:t>
            </a:r>
          </a:p>
          <a:p>
            <a:r>
              <a:rPr lang="en-US" dirty="0"/>
              <a:t>Importance of team mtgs. Outside of court to review policies and procedures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FB33D8-52D8-42B9-A857-1D20A693DB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8055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FB33D8-52D8-42B9-A857-1D20A693DB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10567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not intended to be a comprehensive legal presentation, but here are the common legal issues facing treatment courts. Prosecutors and defense counsel collaborate to address these legal issues and potential pitfalls. </a:t>
            </a:r>
          </a:p>
          <a:p>
            <a:r>
              <a:rPr lang="en-US" dirty="0"/>
              <a:t>(make note of dates and time of other presentations that specifically address the legal issues)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FB33D8-52D8-42B9-A857-1D20A693DB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05343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quick highlight of two DOJ actions.</a:t>
            </a:r>
          </a:p>
          <a:p>
            <a:endParaRPr lang="en-US" dirty="0"/>
          </a:p>
          <a:p>
            <a:r>
              <a:rPr lang="en-US" dirty="0"/>
              <a:t>Pennsylvania – PA courts and probation departments required participants to discontinue MAT to successfully complete drug court and probation terms. DOJ demanded written policies explicitly stating that no court may discriminate against qualified individual with opioid used disorder and appropriately train all court staff on ADA’s requirements. PA did not respond, DOJ filed lawsuit in federal court. </a:t>
            </a:r>
          </a:p>
          <a:p>
            <a:endParaRPr lang="en-US" dirty="0"/>
          </a:p>
          <a:p>
            <a:r>
              <a:rPr lang="en-US" dirty="0"/>
              <a:t>Massachusetts – Mass. Drug courts were permitting MAT, but Vivitrol only. State reached agreement where in all the state’s drug courts adopted new policy that drug courts and their personnel may only required the participants with OUD to comply with the treatment recommendations of a licensed prescriber. Additionally, drug courts will ensure compliance with the policy, including implementing a new procedure for reviewing complaints about decisions related to MOUD.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FB33D8-52D8-42B9-A857-1D20A693DB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24563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All Rise website is updated regularly with current legal issues and legal issues in treatment courts.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FB33D8-52D8-42B9-A857-1D20A693DB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88973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All Rise website is updated regularly with current legal issues and legal issues in treatment courts.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FB33D8-52D8-42B9-A857-1D20A693DB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67442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001A94-8702-416D-8DBD-555EC77C2C2B}" type="slidenum">
              <a:rPr lang="en-US" smtClean="0"/>
              <a:t>26</a:t>
            </a:fld>
            <a:endParaRPr lang="en-US"/>
          </a:p>
        </p:txBody>
      </p:sp>
    </p:spTree>
    <p:extLst>
      <p:ext uri="{BB962C8B-B14F-4D97-AF65-F5344CB8AC3E}">
        <p14:creationId xmlns:p14="http://schemas.microsoft.com/office/powerpoint/2010/main" val="17729793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Drug testing is important to for our programs because:</a:t>
            </a:r>
          </a:p>
          <a:p>
            <a:pPr marL="228600" indent="-228600">
              <a:buAutoNum type="arabicPeriod"/>
            </a:pPr>
            <a:r>
              <a:rPr lang="en-US" dirty="0"/>
              <a:t>They act as a deterrent for future drug use</a:t>
            </a:r>
          </a:p>
          <a:p>
            <a:pPr marL="228600" indent="-228600">
              <a:buAutoNum type="arabicPeriod"/>
            </a:pPr>
            <a:r>
              <a:rPr lang="en-US" dirty="0"/>
              <a:t>They identify participants who are maintain abstinence</a:t>
            </a:r>
          </a:p>
          <a:p>
            <a:pPr marL="228600" indent="-228600">
              <a:buAutoNum type="arabicPeriod"/>
            </a:pPr>
            <a:r>
              <a:rPr lang="en-US" dirty="0"/>
              <a:t>They identify participants who have relapsed, allowing for rapid intervention</a:t>
            </a:r>
          </a:p>
          <a:p>
            <a:pPr marL="228600" indent="-228600">
              <a:buAutoNum type="arabicPeriod"/>
            </a:pPr>
            <a:r>
              <a:rPr lang="en-US" dirty="0"/>
              <a:t>They provide incentive, support, and accountability for participants</a:t>
            </a:r>
          </a:p>
          <a:p>
            <a:pPr marL="228600" indent="-228600">
              <a:buAutoNum type="arabicPeriod"/>
            </a:pPr>
            <a:r>
              <a:rPr lang="en-US" dirty="0"/>
              <a:t>They are adjunct to treatment and frames sanction decisions</a:t>
            </a:r>
          </a:p>
          <a:p>
            <a:endParaRPr lang="en-US" dirty="0"/>
          </a:p>
          <a:p>
            <a:r>
              <a:rPr lang="en-US" u="sng" dirty="0"/>
              <a:t>Best Practices Review: Drug Testing</a:t>
            </a:r>
            <a:r>
              <a:rPr lang="en-US" dirty="0"/>
              <a:t>, Paul Carey, MS (2020)</a:t>
            </a:r>
          </a:p>
          <a:p>
            <a:endParaRPr lang="en-US" dirty="0"/>
          </a:p>
          <a:p>
            <a:r>
              <a:rPr lang="en-US" dirty="0"/>
              <a:t>Prosecutors and Defense Counsel need to collaborate to ensure that the program’s drug testing is meeting these characteristics of a good drug test. Afterall, we are the ones who will either be defending a test result, or challenging a testing result, in a formal court proceeding. </a:t>
            </a:r>
          </a:p>
          <a:p>
            <a:r>
              <a:rPr lang="en-US" dirty="0"/>
              <a:t>In everyone’s best interest that testing be accurate.</a:t>
            </a:r>
          </a:p>
          <a:p>
            <a:endParaRPr lang="en-US" dirty="0"/>
          </a:p>
          <a:p>
            <a:r>
              <a:rPr lang="en-US" dirty="0"/>
              <a:t>Further, we need to be on top of drug testing because we know the participants are doing their research, i.e. internet, High Times Magazine, Other clients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FB33D8-52D8-42B9-A857-1D20A693DB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21852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FB33D8-52D8-42B9-A857-1D20A693DBA4}" type="slidenum">
              <a:rPr lang="en-US" smtClean="0"/>
              <a:t>28</a:t>
            </a:fld>
            <a:endParaRPr lang="en-US"/>
          </a:p>
        </p:txBody>
      </p:sp>
    </p:spTree>
    <p:extLst>
      <p:ext uri="{BB962C8B-B14F-4D97-AF65-F5344CB8AC3E}">
        <p14:creationId xmlns:p14="http://schemas.microsoft.com/office/powerpoint/2010/main" val="13703089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prosecutor and defense counsel should work together to ensure the </a:t>
            </a:r>
            <a:r>
              <a:rPr lang="en-US" dirty="0" err="1"/>
              <a:t>staffings</a:t>
            </a:r>
            <a:r>
              <a:rPr lang="en-US" dirty="0"/>
              <a:t> are think centers to actively problem solve varied issues with the participants. </a:t>
            </a:r>
          </a:p>
          <a:p>
            <a:endParaRPr lang="en-US" dirty="0"/>
          </a:p>
          <a:p>
            <a:r>
              <a:rPr lang="en-US" dirty="0"/>
              <a:t>We need to work together to ensure that all team members weigh in on subjects within their areas of expertise or experience. Ensure that all team members have an equal opportunity to speak. </a:t>
            </a:r>
          </a:p>
          <a:p>
            <a:endParaRPr lang="en-US" dirty="0"/>
          </a:p>
          <a:p>
            <a:r>
              <a:rPr lang="en-US" dirty="0"/>
              <a:t>The prosecutor and defense attorney need remind team members to stay in their own lanes. Team members make recommendations based upon their expertise. I know we think that because of experience that we have an instinctual feeling of what “works” with rehabilitating clients. Judges are just as guilty of this too.</a:t>
            </a:r>
          </a:p>
          <a:p>
            <a:endParaRPr lang="en-US" dirty="0"/>
          </a:p>
          <a:p>
            <a:r>
              <a:rPr lang="en-US" dirty="0"/>
              <a:t>The prosecutor and defense counsel also need to work together in resisting the urge to be adversarial. Both the prosecutor and defense counsel should strive to develop a problem- solving style and reserve their adversarial approach when addressing issues that warrant them.</a:t>
            </a:r>
          </a:p>
          <a:p>
            <a:endParaRPr lang="en-US" dirty="0"/>
          </a:p>
          <a:p>
            <a:r>
              <a:rPr lang="en-US" dirty="0"/>
              <a:t>It is worth mentioning again that eligibility is based upon objective criteria. Either an applicant meets the criteria based upon the objective factors or not. There is not discussion become that. </a:t>
            </a:r>
          </a:p>
        </p:txBody>
      </p:sp>
      <p:sp>
        <p:nvSpPr>
          <p:cNvPr id="4" name="Slide Number Placeholder 3"/>
          <p:cNvSpPr>
            <a:spLocks noGrp="1"/>
          </p:cNvSpPr>
          <p:nvPr>
            <p:ph type="sldNum" sz="quarter" idx="5"/>
          </p:nvPr>
        </p:nvSpPr>
        <p:spPr/>
        <p:txBody>
          <a:bodyPr/>
          <a:lstStyle/>
          <a:p>
            <a:fld id="{98FB33D8-52D8-42B9-A857-1D20A693DBA4}" type="slidenum">
              <a:rPr lang="en-US" smtClean="0"/>
              <a:t>29</a:t>
            </a:fld>
            <a:endParaRPr lang="en-US"/>
          </a:p>
        </p:txBody>
      </p:sp>
    </p:spTree>
    <p:extLst>
      <p:ext uri="{BB962C8B-B14F-4D97-AF65-F5344CB8AC3E}">
        <p14:creationId xmlns:p14="http://schemas.microsoft.com/office/powerpoint/2010/main" val="1791648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Send only emails you Ok with being printed in the newspaper or viewed by state ethics/</a:t>
            </a:r>
            <a:r>
              <a:rPr lang="en-US"/>
              <a:t>disciplinary counsel</a:t>
            </a:r>
          </a:p>
        </p:txBody>
      </p:sp>
      <p:sp>
        <p:nvSpPr>
          <p:cNvPr id="4" name="Slide Number Placeholder 3"/>
          <p:cNvSpPr>
            <a:spLocks noGrp="1"/>
          </p:cNvSpPr>
          <p:nvPr>
            <p:ph type="sldNum" sz="quarter" idx="5"/>
          </p:nvPr>
        </p:nvSpPr>
        <p:spPr/>
        <p:txBody>
          <a:bodyPr/>
          <a:lstStyle/>
          <a:p>
            <a:fld id="{98FB33D8-52D8-42B9-A857-1D20A693DBA4}" type="slidenum">
              <a:rPr lang="en-US" smtClean="0"/>
              <a:t>30</a:t>
            </a:fld>
            <a:endParaRPr lang="en-US"/>
          </a:p>
        </p:txBody>
      </p:sp>
    </p:spTree>
    <p:extLst>
      <p:ext uri="{BB962C8B-B14F-4D97-AF65-F5344CB8AC3E}">
        <p14:creationId xmlns:p14="http://schemas.microsoft.com/office/powerpoint/2010/main" val="14350845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Eventually, something is going to happen that threatens to undermine public confidence in your treatment court program. The onset of a crisis is not the time to develop a crisis response plan.</a:t>
            </a:r>
          </a:p>
          <a:p>
            <a:endParaRPr lang="en-US" dirty="0"/>
          </a:p>
          <a:p>
            <a:r>
              <a:rPr lang="en-US" dirty="0"/>
              <a:t>The prosecutor and defense attorney can effectively collaborate to develop a crisis response plan for the program. We are already effective of managing the narratives for the cases we handles. </a:t>
            </a:r>
          </a:p>
          <a:p>
            <a:endParaRPr lang="en-US" dirty="0"/>
          </a:p>
          <a:p>
            <a:r>
              <a:rPr lang="en-US" dirty="0"/>
              <a:t>Here is a link to a NADCP guide that offers strategies to help your court team prepare for a crisis and provides instructions for how to manage the narrative is a crisis occurs.  </a:t>
            </a:r>
          </a:p>
          <a:p>
            <a:endParaRPr lang="en-US" dirty="0"/>
          </a:p>
          <a:p>
            <a:endParaRPr lang="en-US" dirty="0"/>
          </a:p>
          <a:p>
            <a:pPr eaLnBrk="1" hangingPunct="1"/>
            <a:endParaRPr lang="en-US" dirty="0"/>
          </a:p>
          <a:p>
            <a:pPr eaLnBrk="1" hangingPunct="1"/>
            <a:r>
              <a:rPr lang="en-US" dirty="0"/>
              <a:t> </a:t>
            </a:r>
          </a:p>
          <a:p>
            <a:endParaRPr lang="en-US" dirty="0"/>
          </a:p>
        </p:txBody>
      </p:sp>
      <p:sp>
        <p:nvSpPr>
          <p:cNvPr id="4" name="Slide Number Placeholder 3"/>
          <p:cNvSpPr>
            <a:spLocks noGrp="1"/>
          </p:cNvSpPr>
          <p:nvPr>
            <p:ph type="sldNum" sz="quarter" idx="5"/>
          </p:nvPr>
        </p:nvSpPr>
        <p:spPr/>
        <p:txBody>
          <a:bodyPr/>
          <a:lstStyle/>
          <a:p>
            <a:fld id="{98FB33D8-52D8-42B9-A857-1D20A693DBA4}" type="slidenum">
              <a:rPr lang="en-US" smtClean="0"/>
              <a:t>31</a:t>
            </a:fld>
            <a:endParaRPr lang="en-US"/>
          </a:p>
        </p:txBody>
      </p:sp>
    </p:spTree>
    <p:extLst>
      <p:ext uri="{BB962C8B-B14F-4D97-AF65-F5344CB8AC3E}">
        <p14:creationId xmlns:p14="http://schemas.microsoft.com/office/powerpoint/2010/main" val="1153081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FB33D8-52D8-42B9-A857-1D20A693DB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3524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three main focuses of Standard II – Equity ad Inclusion: 1) Ensure equal opportunity for everyone to participate and succeed regardless of race, ethnicity, or gender. 2) Take affirmative steps to detect and correct disproportionate census, inequitable services, and disparate outcomes involving those who have historically faced discrimination, and 3) teams are responsive to the cultural differences within their population. </a:t>
            </a:r>
          </a:p>
          <a:p>
            <a:endParaRPr lang="en-US" dirty="0"/>
          </a:p>
          <a:p>
            <a:r>
              <a:rPr lang="en-US" dirty="0"/>
              <a:t>This is accomplished by looking at 6 areas: 1) equivalent access, 2) equivalent retention, 3) equivalent treatment; 4) equivalent incentives and sanctions; 5) equivalent dispositions and 6) team training. </a:t>
            </a:r>
          </a:p>
          <a:p>
            <a:endParaRPr lang="en-US" dirty="0"/>
          </a:p>
          <a:p>
            <a:r>
              <a:rPr lang="en-US" dirty="0"/>
              <a:t>Your program should be maintaining data at three processing points: referrals, admissions, and exit.</a:t>
            </a:r>
          </a:p>
          <a:p>
            <a:r>
              <a:rPr lang="en-US" dirty="0"/>
              <a:t>Whose being referred to the program?</a:t>
            </a:r>
          </a:p>
          <a:p>
            <a:r>
              <a:rPr lang="en-US" dirty="0"/>
              <a:t>Whose being admitted, and rejected?</a:t>
            </a:r>
          </a:p>
          <a:p>
            <a:r>
              <a:rPr lang="en-US" dirty="0"/>
              <a:t>Whose exiting  and how? </a:t>
            </a:r>
          </a:p>
          <a:p>
            <a:endParaRPr lang="en-US" dirty="0"/>
          </a:p>
          <a:p>
            <a:r>
              <a:rPr lang="en-US" dirty="0"/>
              <a:t>The prosecutor and defense attorney should regularly examine this data for the demographics of age, sex, race, and ethnicity. Does a pattern emerge? </a:t>
            </a:r>
          </a:p>
          <a:p>
            <a:endParaRPr lang="en-US" dirty="0"/>
          </a:p>
          <a:p>
            <a:r>
              <a:rPr lang="en-US" dirty="0"/>
              <a:t>Nationwide, 50% of drug arrestees are African American, and 35% of treatment court participants are African American</a:t>
            </a:r>
          </a:p>
          <a:p>
            <a:endParaRPr lang="en-US" dirty="0"/>
          </a:p>
          <a:p>
            <a:r>
              <a:rPr lang="en-US" dirty="0"/>
              <a:t>The number of women having access to treatment courts was 33.4% in 2021 PCP data. Female participants also successfully completed treatment courts at rates below those of male treatment court participants</a:t>
            </a:r>
          </a:p>
        </p:txBody>
      </p:sp>
      <p:sp>
        <p:nvSpPr>
          <p:cNvPr id="4" name="Slide Number Placeholder 3"/>
          <p:cNvSpPr>
            <a:spLocks noGrp="1"/>
          </p:cNvSpPr>
          <p:nvPr>
            <p:ph type="sldNum" sz="quarter" idx="5"/>
          </p:nvPr>
        </p:nvSpPr>
        <p:spPr/>
        <p:txBody>
          <a:bodyPr/>
          <a:lstStyle/>
          <a:p>
            <a:fld id="{98FB33D8-52D8-42B9-A857-1D20A693DBA4}" type="slidenum">
              <a:rPr lang="en-US" smtClean="0"/>
              <a:t>32</a:t>
            </a:fld>
            <a:endParaRPr lang="en-US"/>
          </a:p>
        </p:txBody>
      </p:sp>
    </p:spTree>
    <p:extLst>
      <p:ext uri="{BB962C8B-B14F-4D97-AF65-F5344CB8AC3E}">
        <p14:creationId xmlns:p14="http://schemas.microsoft.com/office/powerpoint/2010/main" val="8497387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Diversity is a fact. Diversity is more than just race and gender, it is the range of human differences. We should always be looking through the “lens” of diversity, inclusion, and equity</a:t>
            </a:r>
            <a:r>
              <a:rPr lang="en-US"/>
              <a:t>. It </a:t>
            </a:r>
            <a:r>
              <a:rPr lang="en-US" dirty="0"/>
              <a:t>is essential to always be aware and acknowledging the diversity and aware of what inclusion looks like. How do you show inclusion? The goal is to reach equity and it will take work. </a:t>
            </a:r>
          </a:p>
        </p:txBody>
      </p:sp>
      <p:sp>
        <p:nvSpPr>
          <p:cNvPr id="4" name="Slide Number Placeholder 3"/>
          <p:cNvSpPr>
            <a:spLocks noGrp="1"/>
          </p:cNvSpPr>
          <p:nvPr>
            <p:ph type="sldNum" sz="quarter" idx="5"/>
          </p:nvPr>
        </p:nvSpPr>
        <p:spPr/>
        <p:txBody>
          <a:bodyPr/>
          <a:lstStyle/>
          <a:p>
            <a:fld id="{30F38DF0-D0A4-4879-8497-6BE67BB47987}" type="slidenum">
              <a:rPr lang="en-US" smtClean="0"/>
              <a:t>33</a:t>
            </a:fld>
            <a:endParaRPr lang="en-US"/>
          </a:p>
        </p:txBody>
      </p:sp>
    </p:spTree>
    <p:extLst>
      <p:ext uri="{BB962C8B-B14F-4D97-AF65-F5344CB8AC3E}">
        <p14:creationId xmlns:p14="http://schemas.microsoft.com/office/powerpoint/2010/main" val="22233556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423854"/>
          </a:xfrm>
        </p:spPr>
        <p:txBody>
          <a:bodyPr/>
          <a:lstStyle/>
          <a:p>
            <a:r>
              <a:rPr lang="en-US" dirty="0"/>
              <a:t>Well intentioned criteria can be producing unintended consequences that lead to inequities. The prosecutor and defense counsel should continually strive to eliminate inequities in our community’s criminal justice system.</a:t>
            </a:r>
          </a:p>
          <a:p>
            <a:endParaRPr lang="en-US" dirty="0"/>
          </a:p>
          <a:p>
            <a:r>
              <a:rPr lang="en-US" u="sng" dirty="0"/>
              <a:t>Legal eligibility</a:t>
            </a:r>
            <a:r>
              <a:rPr lang="en-US" dirty="0"/>
              <a:t>: Are your requirements regarding current offenses and prior history preventing certain groups of people from participating? Are you terminating participants for receiving new possession charges? Treatment courts that do so are statistically more likely to terminate African-American participants</a:t>
            </a:r>
          </a:p>
          <a:p>
            <a:endParaRPr lang="en-US" dirty="0"/>
          </a:p>
          <a:p>
            <a:r>
              <a:rPr lang="en-US" u="sng" dirty="0"/>
              <a:t>Program Fees</a:t>
            </a:r>
            <a:r>
              <a:rPr lang="en-US" dirty="0"/>
              <a:t>: some programs charge exurbanite fees that clients just can’t pay</a:t>
            </a:r>
          </a:p>
          <a:p>
            <a:r>
              <a:rPr lang="en-US" u="sng" dirty="0"/>
              <a:t>Transportation</a:t>
            </a:r>
            <a:r>
              <a:rPr lang="en-US" dirty="0"/>
              <a:t>: The program should be assisting the participants with transportation to meet the requirements for the program. Requiring transportation for admission will disenfranchise poor people and in many communities this may be people of color.</a:t>
            </a:r>
          </a:p>
          <a:p>
            <a:r>
              <a:rPr lang="en-US" u="sng" dirty="0"/>
              <a:t>Housing</a:t>
            </a:r>
            <a:r>
              <a:rPr lang="en-US" dirty="0"/>
              <a:t>: obtaining housing is something the program should be assisting with.</a:t>
            </a:r>
          </a:p>
          <a:p>
            <a:r>
              <a:rPr lang="en-US" u="sng" dirty="0"/>
              <a:t>Sobriety</a:t>
            </a:r>
            <a:r>
              <a:rPr lang="en-US" dirty="0"/>
              <a:t>: If a client can maintain a period of 30 days sobriety, then he/she probably doesn’t need the treatment court program. </a:t>
            </a:r>
          </a:p>
        </p:txBody>
      </p:sp>
      <p:sp>
        <p:nvSpPr>
          <p:cNvPr id="4" name="Slide Number Placeholder 3"/>
          <p:cNvSpPr>
            <a:spLocks noGrp="1"/>
          </p:cNvSpPr>
          <p:nvPr>
            <p:ph type="sldNum" sz="quarter" idx="5"/>
          </p:nvPr>
        </p:nvSpPr>
        <p:spPr/>
        <p:txBody>
          <a:bodyPr/>
          <a:lstStyle/>
          <a:p>
            <a:fld id="{98FB33D8-52D8-42B9-A857-1D20A693DBA4}" type="slidenum">
              <a:rPr lang="en-US" smtClean="0"/>
              <a:t>34</a:t>
            </a:fld>
            <a:endParaRPr lang="en-US"/>
          </a:p>
        </p:txBody>
      </p:sp>
    </p:spTree>
    <p:extLst>
      <p:ext uri="{BB962C8B-B14F-4D97-AF65-F5344CB8AC3E}">
        <p14:creationId xmlns:p14="http://schemas.microsoft.com/office/powerpoint/2010/main" val="27924597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journal outlines some of the promising practices for courts to employ to combat racial disparities. </a:t>
            </a:r>
          </a:p>
        </p:txBody>
      </p:sp>
      <p:sp>
        <p:nvSpPr>
          <p:cNvPr id="4" name="Slide Number Placeholder 3"/>
          <p:cNvSpPr>
            <a:spLocks noGrp="1"/>
          </p:cNvSpPr>
          <p:nvPr>
            <p:ph type="sldNum" sz="quarter" idx="5"/>
          </p:nvPr>
        </p:nvSpPr>
        <p:spPr/>
        <p:txBody>
          <a:bodyPr/>
          <a:lstStyle/>
          <a:p>
            <a:fld id="{98FB33D8-52D8-42B9-A857-1D20A693DBA4}" type="slidenum">
              <a:rPr lang="en-US" smtClean="0"/>
              <a:t>35</a:t>
            </a:fld>
            <a:endParaRPr lang="en-US"/>
          </a:p>
        </p:txBody>
      </p:sp>
    </p:spTree>
    <p:extLst>
      <p:ext uri="{BB962C8B-B14F-4D97-AF65-F5344CB8AC3E}">
        <p14:creationId xmlns:p14="http://schemas.microsoft.com/office/powerpoint/2010/main" val="5258368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was the last time you read your program’s policy and procedures manual? The prosecutor and defense counsel need to ensure that this manual accurately reflects the program’s eligibility criteria as well as the services and operation of the program. This manual needs to be updated as the program evolves.</a:t>
            </a:r>
          </a:p>
          <a:p>
            <a:endParaRPr lang="en-US" dirty="0"/>
          </a:p>
          <a:p>
            <a:r>
              <a:rPr lang="en-US" dirty="0"/>
              <a:t>The participant’s manual needs to be written in a manner that it easily understood by a participant (7</a:t>
            </a:r>
            <a:r>
              <a:rPr lang="en-US" baseline="30000" dirty="0"/>
              <a:t>th</a:t>
            </a:r>
            <a:r>
              <a:rPr lang="en-US" dirty="0"/>
              <a:t> grade level) and can used as a resource for the participant. It should NOT be a re-write of the policy and procedures manual.</a:t>
            </a:r>
          </a:p>
          <a:p>
            <a:endParaRPr lang="en-US" dirty="0"/>
          </a:p>
          <a:p>
            <a:r>
              <a:rPr lang="en-US" dirty="0"/>
              <a:t>Participant’s contract: Does it accurately set forth the participant’s requirements for successful completion as well as the legal response to completion? Does it discuss legal procedures for rule violations or termination hearings? Does it explain the legal consequences for withdrawing or being terminated?</a:t>
            </a:r>
          </a:p>
          <a:p>
            <a:endParaRPr lang="en-US" dirty="0"/>
          </a:p>
          <a:p>
            <a:r>
              <a:rPr lang="en-US" dirty="0"/>
              <a:t>MOUs: Each organization participating with the program should execute a MOUs, including the prosecutor’s office, public defender’s office (defense bar), probation department, treatment providers, etc.    The MOU should establish the specific responsibilities and expectations of each stakeholder or other agencies. </a:t>
            </a:r>
          </a:p>
        </p:txBody>
      </p:sp>
      <p:sp>
        <p:nvSpPr>
          <p:cNvPr id="4" name="Slide Number Placeholder 3"/>
          <p:cNvSpPr>
            <a:spLocks noGrp="1"/>
          </p:cNvSpPr>
          <p:nvPr>
            <p:ph type="sldNum" sz="quarter" idx="5"/>
          </p:nvPr>
        </p:nvSpPr>
        <p:spPr/>
        <p:txBody>
          <a:bodyPr/>
          <a:lstStyle/>
          <a:p>
            <a:fld id="{98FB33D8-52D8-42B9-A857-1D20A693DBA4}" type="slidenum">
              <a:rPr lang="en-US" smtClean="0"/>
              <a:t>36</a:t>
            </a:fld>
            <a:endParaRPr lang="en-US"/>
          </a:p>
        </p:txBody>
      </p:sp>
    </p:spTree>
    <p:extLst>
      <p:ext uri="{BB962C8B-B14F-4D97-AF65-F5344CB8AC3E}">
        <p14:creationId xmlns:p14="http://schemas.microsoft.com/office/powerpoint/2010/main" val="40466477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NDCI website is updated regularly with current legal issues and legal issues in treatment courts. </a:t>
            </a:r>
          </a:p>
        </p:txBody>
      </p:sp>
      <p:sp>
        <p:nvSpPr>
          <p:cNvPr id="4" name="Slide Number Placeholder 3"/>
          <p:cNvSpPr>
            <a:spLocks noGrp="1"/>
          </p:cNvSpPr>
          <p:nvPr>
            <p:ph type="sldNum" sz="quarter" idx="5"/>
          </p:nvPr>
        </p:nvSpPr>
        <p:spPr/>
        <p:txBody>
          <a:bodyPr/>
          <a:lstStyle/>
          <a:p>
            <a:fld id="{98FB33D8-52D8-42B9-A857-1D20A693DBA4}" type="slidenum">
              <a:rPr lang="en-US" smtClean="0"/>
              <a:t>37</a:t>
            </a:fld>
            <a:endParaRPr lang="en-US"/>
          </a:p>
        </p:txBody>
      </p:sp>
    </p:spTree>
    <p:extLst>
      <p:ext uri="{BB962C8B-B14F-4D97-AF65-F5344CB8AC3E}">
        <p14:creationId xmlns:p14="http://schemas.microsoft.com/office/powerpoint/2010/main" val="10624074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p:txBody>
          <a:bodyPr/>
          <a:lstStyle/>
          <a:p>
            <a:fld id="{98FB33D8-52D8-42B9-A857-1D20A693DBA4}" type="slidenum">
              <a:rPr lang="en-US" smtClean="0"/>
              <a:pPr/>
              <a:t>38</a:t>
            </a:fld>
            <a:endParaRPr lang="en-US"/>
          </a:p>
        </p:txBody>
      </p:sp>
      <p:sp>
        <p:nvSpPr>
          <p:cNvPr id="6" name="Slide Image Placeholder 5">
            <a:extLst>
              <a:ext uri="{FF2B5EF4-FFF2-40B4-BE49-F238E27FC236}">
                <a16:creationId xmlns:a16="http://schemas.microsoft.com/office/drawing/2014/main" id="{3E7E1989-FB53-7D3D-E9DF-041F30652A6A}"/>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6D3D1AC7-1F4C-AA05-0AC7-5AC950C5350A}"/>
              </a:ext>
            </a:extLst>
          </p:cNvPr>
          <p:cNvSpPr>
            <a:spLocks noGrp="1"/>
          </p:cNvSpPr>
          <p:nvPr>
            <p:ph type="body" idx="1"/>
          </p:nvPr>
        </p:nvSpPr>
        <p:spPr/>
        <p:txBody>
          <a:bodyPr/>
          <a:lstStyle/>
          <a:p>
            <a:r>
              <a:rPr lang="en-US" dirty="0"/>
              <a:t>The prosecutor and defense counsel should work together to service as spokespeople for the program in the community setting. Educate peers, colleagues, the judiciary, victims advocates, and the community on the efficacy of treatment courts.</a:t>
            </a:r>
          </a:p>
          <a:p>
            <a:endParaRPr lang="en-US" dirty="0"/>
          </a:p>
          <a:p>
            <a:endParaRPr lang="en-US" dirty="0"/>
          </a:p>
        </p:txBody>
      </p:sp>
    </p:spTree>
    <p:extLst>
      <p:ext uri="{BB962C8B-B14F-4D97-AF65-F5344CB8AC3E}">
        <p14:creationId xmlns:p14="http://schemas.microsoft.com/office/powerpoint/2010/main" val="25153465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7E5305-EB9E-6F4A-BE2C-A45204F3EB53}" type="slidenum">
              <a:rPr lang="en-US" smtClean="0"/>
              <a:t>40</a:t>
            </a:fld>
            <a:endParaRPr lang="en-US"/>
          </a:p>
        </p:txBody>
      </p:sp>
    </p:spTree>
    <p:extLst>
      <p:ext uri="{BB962C8B-B14F-4D97-AF65-F5344CB8AC3E}">
        <p14:creationId xmlns:p14="http://schemas.microsoft.com/office/powerpoint/2010/main" val="2063200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ABA Criminal Justice Standards are intended to provide guidance for the professional conduct and performance of prosecutors and defense counsel.  The prosecutor and defense counsel share </a:t>
            </a:r>
            <a:r>
              <a:rPr lang="en-US"/>
              <a:t>fundamental duties.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FB33D8-52D8-42B9-A857-1D20A693DB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99418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001A94-8702-416D-8DBD-555EC77C2C2B}" type="slidenum">
              <a:rPr lang="en-US" smtClean="0"/>
              <a:t>7</a:t>
            </a:fld>
            <a:endParaRPr lang="en-US"/>
          </a:p>
        </p:txBody>
      </p:sp>
    </p:spTree>
    <p:extLst>
      <p:ext uri="{BB962C8B-B14F-4D97-AF65-F5344CB8AC3E}">
        <p14:creationId xmlns:p14="http://schemas.microsoft.com/office/powerpoint/2010/main" val="22651374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001A94-8702-416D-8DBD-555EC77C2C2B}" type="slidenum">
              <a:rPr lang="en-US" smtClean="0"/>
              <a:t>8</a:t>
            </a:fld>
            <a:endParaRPr lang="en-US"/>
          </a:p>
        </p:txBody>
      </p:sp>
    </p:spTree>
    <p:extLst>
      <p:ext uri="{BB962C8B-B14F-4D97-AF65-F5344CB8AC3E}">
        <p14:creationId xmlns:p14="http://schemas.microsoft.com/office/powerpoint/2010/main" val="39619693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Topics to be reviewed in this presentation. </a:t>
            </a:r>
          </a:p>
          <a:p>
            <a:endParaRPr lang="en-US" dirty="0"/>
          </a:p>
          <a:p>
            <a:r>
              <a:rPr lang="en-US" dirty="0"/>
              <a:t>This is a general overview of areas that the prosecutor and defense counsel should be working together to examine and improve. We don’t have the time to go depth in on each topic, but we will provide you the resources to provide you with additional information and research.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FB33D8-52D8-42B9-A857-1D20A693DB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68389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Prosecutors and Defense Counsel should collaborate to examine the date of your community’s criminal justice population. Who do we want to participate in our program? Who are the targeted offenders in our community’s criminal justice population?</a:t>
            </a:r>
          </a:p>
          <a:p>
            <a:endParaRPr lang="en-US" dirty="0"/>
          </a:p>
          <a:p>
            <a:r>
              <a:rPr lang="en-US" dirty="0"/>
              <a:t>Let’s look at the data for the offenders and type of offenses committed in our community.  Who is on community supervision? Who’s in jail and why? What offenses, other than drug possession, are being committed because of substance use or mental health issues? </a:t>
            </a:r>
          </a:p>
          <a:p>
            <a:endParaRPr lang="en-US" dirty="0"/>
          </a:p>
          <a:p>
            <a:endParaRPr lang="en-US" dirty="0"/>
          </a:p>
          <a:p>
            <a:r>
              <a:rPr lang="en-US" dirty="0"/>
              <a:t>we want to target the population of offenders that we can have the greatest impact.  </a:t>
            </a:r>
          </a:p>
          <a:p>
            <a:r>
              <a:rPr lang="en-US" dirty="0"/>
              <a:t>Who better than the prosecutor and defense counsel to examine the data and identify the target participant population?  </a:t>
            </a:r>
          </a:p>
          <a:p>
            <a:endParaRPr lang="en-US" dirty="0"/>
          </a:p>
          <a:p>
            <a:r>
              <a:rPr lang="en-US" dirty="0"/>
              <a:t>We also don’t want to waste time creating a solution for a problem we don’t have. </a:t>
            </a:r>
          </a:p>
          <a:p>
            <a:endParaRPr lang="en-US" dirty="0"/>
          </a:p>
          <a:p>
            <a:endParaRPr lang="en-US" dirty="0"/>
          </a:p>
          <a:p>
            <a:r>
              <a:rPr lang="en-US" dirty="0"/>
              <a:t>Evolving. Changes in perceptions of CJ system.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FB33D8-52D8-42B9-A857-1D20A693DB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11304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the high risk/high need individuals we should be taking into Treatment Courts.</a:t>
            </a:r>
          </a:p>
          <a:p>
            <a:endParaRPr lang="en-US" dirty="0"/>
          </a:p>
          <a:p>
            <a:r>
              <a:rPr lang="en-US" dirty="0"/>
              <a:t>Risk – there are two aspects to risk. First, that criminal behavior can be predicted. The second aspect is that we should match the level of service to that client’s risk.</a:t>
            </a:r>
          </a:p>
          <a:p>
            <a:endParaRPr lang="en-US" dirty="0"/>
          </a:p>
          <a:p>
            <a:r>
              <a:rPr lang="en-US" dirty="0"/>
              <a:t>Separate tracks</a:t>
            </a:r>
          </a:p>
          <a:p>
            <a:endParaRPr lang="en-US" dirty="0"/>
          </a:p>
          <a:p>
            <a:r>
              <a:rPr lang="en-US" dirty="0"/>
              <a:t>Need – there is actually a distinction between criminogenic and </a:t>
            </a:r>
            <a:r>
              <a:rPr lang="en-US" dirty="0" err="1"/>
              <a:t>noncriminogenic</a:t>
            </a:r>
            <a:r>
              <a:rPr lang="en-US" dirty="0"/>
              <a:t> needs. Criminogenic needs are a subset of a client’s risk level. They are dynamic factors that, when changed, are associated with a decrease in the likelihood of recidivism. </a:t>
            </a:r>
            <a:r>
              <a:rPr lang="en-US" dirty="0" err="1"/>
              <a:t>Noncriminogenic</a:t>
            </a:r>
            <a:r>
              <a:rPr lang="en-US" dirty="0"/>
              <a:t> (e.g., physical activity) needs are also dynamic and changeable but are weakly associated with recidivism reductions. In other words, the client has many needs deserving of treatment, but not all of those treatments or interventions/responses impact recidivism.</a:t>
            </a:r>
          </a:p>
          <a:p>
            <a:endParaRPr lang="en-US" dirty="0"/>
          </a:p>
          <a:p>
            <a:r>
              <a:rPr lang="en-US" dirty="0"/>
              <a:t>When teams focus on the wrong risk level, and </a:t>
            </a:r>
            <a:r>
              <a:rPr lang="en-US" dirty="0" err="1"/>
              <a:t>noncriminogenic</a:t>
            </a:r>
            <a:r>
              <a:rPr lang="en-US" dirty="0"/>
              <a:t> needs, they actually can increase the likelihood of recidivism for an individual. In contrast, services delivered to high risk/high need clients are five times more likely and effective in reducing recidivism. </a:t>
            </a:r>
          </a:p>
        </p:txBody>
      </p:sp>
      <p:sp>
        <p:nvSpPr>
          <p:cNvPr id="4" name="Slide Number Placeholder 3"/>
          <p:cNvSpPr>
            <a:spLocks noGrp="1"/>
          </p:cNvSpPr>
          <p:nvPr>
            <p:ph type="sldNum" sz="quarter" idx="5"/>
          </p:nvPr>
        </p:nvSpPr>
        <p:spPr/>
        <p:txBody>
          <a:bodyPr/>
          <a:lstStyle/>
          <a:p>
            <a:fld id="{F1001A94-8702-416D-8DBD-555EC77C2C2B}" type="slidenum">
              <a:rPr lang="en-US" smtClean="0"/>
              <a:t>11</a:t>
            </a:fld>
            <a:endParaRPr lang="en-US"/>
          </a:p>
        </p:txBody>
      </p:sp>
    </p:spTree>
    <p:extLst>
      <p:ext uri="{BB962C8B-B14F-4D97-AF65-F5344CB8AC3E}">
        <p14:creationId xmlns:p14="http://schemas.microsoft.com/office/powerpoint/2010/main" val="25578979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13.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E647BD-F401-4351-84EF-8870F0C7D00D}"/>
              </a:ext>
            </a:extLst>
          </p:cNvPr>
          <p:cNvSpPr/>
          <p:nvPr userDrawn="1"/>
        </p:nvSpPr>
        <p:spPr>
          <a:xfrm>
            <a:off x="3884103" y="0"/>
            <a:ext cx="8307896" cy="6858000"/>
          </a:xfrm>
          <a:prstGeom prst="rect">
            <a:avLst/>
          </a:prstGeom>
          <a:solidFill>
            <a:srgbClr val="9B24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F3548F4D-9E86-483C-80AE-88A8A4E079E1}"/>
              </a:ext>
            </a:extLst>
          </p:cNvPr>
          <p:cNvCxnSpPr>
            <a:cxnSpLocks/>
          </p:cNvCxnSpPr>
          <p:nvPr userDrawn="1"/>
        </p:nvCxnSpPr>
        <p:spPr>
          <a:xfrm>
            <a:off x="4328719" y="3490570"/>
            <a:ext cx="5796793" cy="0"/>
          </a:xfrm>
          <a:prstGeom prst="line">
            <a:avLst/>
          </a:prstGeom>
          <a:ln w="28575">
            <a:solidFill>
              <a:srgbClr val="00215B"/>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0847877-8F8D-432D-A25B-3146E50ED600}"/>
              </a:ext>
            </a:extLst>
          </p:cNvPr>
          <p:cNvSpPr>
            <a:spLocks noGrp="1"/>
          </p:cNvSpPr>
          <p:nvPr>
            <p:ph type="ctrTitle"/>
          </p:nvPr>
        </p:nvSpPr>
        <p:spPr>
          <a:xfrm>
            <a:off x="4043493" y="2570314"/>
            <a:ext cx="7860331" cy="833264"/>
          </a:xfrm>
        </p:spPr>
        <p:txBody>
          <a:bodyPr anchor="b">
            <a:normAutofit/>
          </a:bodyPr>
          <a:lstStyle>
            <a:lvl1pPr algn="l">
              <a:defRPr sz="5000">
                <a:solidFill>
                  <a:schemeClr val="bg1"/>
                </a:solidFill>
              </a:defRPr>
            </a:lvl1pPr>
          </a:lstStyle>
          <a:p>
            <a:r>
              <a:rPr lang="en-US" dirty="0"/>
              <a:t>Click to edit Master title</a:t>
            </a:r>
          </a:p>
        </p:txBody>
      </p:sp>
      <p:sp>
        <p:nvSpPr>
          <p:cNvPr id="3" name="Subtitle 2">
            <a:extLst>
              <a:ext uri="{FF2B5EF4-FFF2-40B4-BE49-F238E27FC236}">
                <a16:creationId xmlns:a16="http://schemas.microsoft.com/office/drawing/2014/main" id="{64E4E535-728B-4137-90BC-97A8DAD61DE3}"/>
              </a:ext>
            </a:extLst>
          </p:cNvPr>
          <p:cNvSpPr>
            <a:spLocks noGrp="1"/>
          </p:cNvSpPr>
          <p:nvPr>
            <p:ph type="subTitle" idx="1"/>
          </p:nvPr>
        </p:nvSpPr>
        <p:spPr>
          <a:xfrm>
            <a:off x="4250753" y="3548341"/>
            <a:ext cx="7575105" cy="753831"/>
          </a:xfrm>
        </p:spPr>
        <p:txBody>
          <a:bodyPr>
            <a:norm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Picture Placeholder 11">
            <a:extLst>
              <a:ext uri="{FF2B5EF4-FFF2-40B4-BE49-F238E27FC236}">
                <a16:creationId xmlns:a16="http://schemas.microsoft.com/office/drawing/2014/main" id="{8C0368C0-0437-4BBD-BEB4-6CC9CEADD5A5}"/>
              </a:ext>
            </a:extLst>
          </p:cNvPr>
          <p:cNvSpPr>
            <a:spLocks noGrp="1"/>
          </p:cNvSpPr>
          <p:nvPr>
            <p:ph type="pic" sz="quarter" idx="10"/>
          </p:nvPr>
        </p:nvSpPr>
        <p:spPr>
          <a:xfrm>
            <a:off x="0" y="0"/>
            <a:ext cx="3884613" cy="6858000"/>
          </a:xfrm>
          <a:prstGeom prst="rect">
            <a:avLst/>
          </a:prstGeom>
        </p:spPr>
        <p:txBody>
          <a:bodyPr/>
          <a:lstStyle/>
          <a:p>
            <a:endParaRPr lang="en-US"/>
          </a:p>
        </p:txBody>
      </p:sp>
      <p:sp>
        <p:nvSpPr>
          <p:cNvPr id="13" name="TextBox 12">
            <a:extLst>
              <a:ext uri="{FF2B5EF4-FFF2-40B4-BE49-F238E27FC236}">
                <a16:creationId xmlns:a16="http://schemas.microsoft.com/office/drawing/2014/main" id="{FE5445E8-1C7D-4ECC-BB3D-71AA0049DEA9}"/>
              </a:ext>
            </a:extLst>
          </p:cNvPr>
          <p:cNvSpPr txBox="1"/>
          <p:nvPr userDrawn="1"/>
        </p:nvSpPr>
        <p:spPr>
          <a:xfrm>
            <a:off x="4108140" y="5961938"/>
            <a:ext cx="7860331" cy="646331"/>
          </a:xfrm>
          <a:prstGeom prst="rect">
            <a:avLst/>
          </a:prstGeom>
          <a:noFill/>
        </p:spPr>
        <p:txBody>
          <a:bodyPr wrap="square">
            <a:spAutoFit/>
          </a:bodyPr>
          <a:lstStyle/>
          <a:p>
            <a:pPr algn="ctr"/>
            <a:r>
              <a:rPr lang="en-US" sz="1200" dirty="0">
                <a:solidFill>
                  <a:schemeClr val="bg1"/>
                </a:solidFill>
                <a:latin typeface="Calibri" panose="020F0502020204030204" pitchFamily="34" charset="0"/>
                <a:cs typeface="Arial" charset="0"/>
              </a:rPr>
              <a:t>©</a:t>
            </a:r>
            <a:r>
              <a:rPr lang="en-US" sz="1200" dirty="0">
                <a:solidFill>
                  <a:schemeClr val="bg1"/>
                </a:solidFill>
              </a:rPr>
              <a:t>NADCP, 2023</a:t>
            </a:r>
          </a:p>
          <a:p>
            <a:pPr algn="ctr"/>
            <a:r>
              <a:rPr lang="en-US" sz="1200" dirty="0">
                <a:solidFill>
                  <a:schemeClr val="bg1"/>
                </a:solidFill>
              </a:rPr>
              <a:t>The following presentation may not be copied in whole or in part without the written permission of the author of the National Association of Drug Court Professionals. Written permission will generally be given upon request.</a:t>
            </a:r>
          </a:p>
        </p:txBody>
      </p:sp>
      <p:pic>
        <p:nvPicPr>
          <p:cNvPr id="5" name="Picture 4" descr="Logo&#10;&#10;Description automatically generated">
            <a:extLst>
              <a:ext uri="{FF2B5EF4-FFF2-40B4-BE49-F238E27FC236}">
                <a16:creationId xmlns:a16="http://schemas.microsoft.com/office/drawing/2014/main" id="{6079484D-F6E5-4455-A335-2F96FB410CA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28719" y="407716"/>
            <a:ext cx="3747663" cy="1393478"/>
          </a:xfrm>
          <a:prstGeom prst="rect">
            <a:avLst/>
          </a:prstGeom>
        </p:spPr>
      </p:pic>
    </p:spTree>
    <p:extLst>
      <p:ext uri="{BB962C8B-B14F-4D97-AF65-F5344CB8AC3E}">
        <p14:creationId xmlns:p14="http://schemas.microsoft.com/office/powerpoint/2010/main" val="2301144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F785A-C49E-4AD1-BBF0-54FD8FF3A666}"/>
              </a:ext>
            </a:extLst>
          </p:cNvPr>
          <p:cNvSpPr>
            <a:spLocks noGrp="1"/>
          </p:cNvSpPr>
          <p:nvPr>
            <p:ph type="title"/>
          </p:nvPr>
        </p:nvSpPr>
        <p:spPr>
          <a:xfrm>
            <a:off x="0" y="387626"/>
            <a:ext cx="12192000" cy="925375"/>
          </a:xfrm>
          <a:solidFill>
            <a:srgbClr val="9B243E"/>
          </a:solidFill>
        </p:spPr>
        <p:txBody>
          <a:bodyPr/>
          <a:lstStyle>
            <a:lvl1pPr algn="ctr">
              <a:defRPr>
                <a:solidFill>
                  <a:schemeClr val="bg1"/>
                </a:solidFill>
              </a:defRPr>
            </a:lvl1pPr>
          </a:lstStyle>
          <a:p>
            <a:r>
              <a:rPr lang="en-US" dirty="0"/>
              <a:t>Click to edit Master title style</a:t>
            </a:r>
          </a:p>
        </p:txBody>
      </p:sp>
      <p:sp>
        <p:nvSpPr>
          <p:cNvPr id="4" name="Media Placeholder 3">
            <a:extLst>
              <a:ext uri="{FF2B5EF4-FFF2-40B4-BE49-F238E27FC236}">
                <a16:creationId xmlns:a16="http://schemas.microsoft.com/office/drawing/2014/main" id="{F087EF8A-BA50-432F-AF7D-16AA0D723799}"/>
              </a:ext>
            </a:extLst>
          </p:cNvPr>
          <p:cNvSpPr>
            <a:spLocks noGrp="1"/>
          </p:cNvSpPr>
          <p:nvPr>
            <p:ph type="media" sz="quarter" idx="10"/>
          </p:nvPr>
        </p:nvSpPr>
        <p:spPr>
          <a:xfrm>
            <a:off x="1394618" y="1709185"/>
            <a:ext cx="9402763" cy="4602162"/>
          </a:xfrm>
        </p:spPr>
        <p:txBody>
          <a:bodyPr/>
          <a:lstStyle/>
          <a:p>
            <a:endParaRPr lang="en-US"/>
          </a:p>
        </p:txBody>
      </p:sp>
    </p:spTree>
    <p:extLst>
      <p:ext uri="{BB962C8B-B14F-4D97-AF65-F5344CB8AC3E}">
        <p14:creationId xmlns:p14="http://schemas.microsoft.com/office/powerpoint/2010/main" val="41550899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FE39C1A-C0A0-40D5-932D-9A3D7E72D8EE}"/>
              </a:ext>
            </a:extLst>
          </p:cNvPr>
          <p:cNvSpPr/>
          <p:nvPr userDrawn="1"/>
        </p:nvSpPr>
        <p:spPr>
          <a:xfrm>
            <a:off x="5893905" y="0"/>
            <a:ext cx="6298096" cy="6858001"/>
          </a:xfrm>
          <a:prstGeom prst="rect">
            <a:avLst/>
          </a:prstGeom>
          <a:solidFill>
            <a:srgbClr val="9B24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906D82-92BC-4118-822B-6C4490DA359F}"/>
              </a:ext>
            </a:extLst>
          </p:cNvPr>
          <p:cNvSpPr>
            <a:spLocks noGrp="1"/>
          </p:cNvSpPr>
          <p:nvPr>
            <p:ph type="title"/>
          </p:nvPr>
        </p:nvSpPr>
        <p:spPr>
          <a:xfrm>
            <a:off x="6095999" y="365125"/>
            <a:ext cx="5980043" cy="1325563"/>
          </a:xfrm>
        </p:spPr>
        <p:txBody>
          <a:bodyPr/>
          <a:lstStyle>
            <a:lvl1pPr algn="ctr">
              <a:defRPr>
                <a:solidFill>
                  <a:schemeClr val="bg1"/>
                </a:solidFill>
              </a:defRPr>
            </a:lvl1pPr>
          </a:lstStyle>
          <a:p>
            <a:r>
              <a:rPr lang="en-US" dirty="0"/>
              <a:t>Click to edit Master title style</a:t>
            </a:r>
          </a:p>
        </p:txBody>
      </p:sp>
      <p:sp>
        <p:nvSpPr>
          <p:cNvPr id="8" name="Picture Placeholder 7">
            <a:extLst>
              <a:ext uri="{FF2B5EF4-FFF2-40B4-BE49-F238E27FC236}">
                <a16:creationId xmlns:a16="http://schemas.microsoft.com/office/drawing/2014/main" id="{DC6A709B-0163-4E96-93F8-A2503429C4C0}"/>
              </a:ext>
            </a:extLst>
          </p:cNvPr>
          <p:cNvSpPr>
            <a:spLocks noGrp="1"/>
          </p:cNvSpPr>
          <p:nvPr>
            <p:ph type="pic" sz="quarter" idx="10"/>
          </p:nvPr>
        </p:nvSpPr>
        <p:spPr>
          <a:xfrm>
            <a:off x="0" y="0"/>
            <a:ext cx="5894388" cy="6858000"/>
          </a:xfrm>
        </p:spPr>
        <p:txBody>
          <a:bodyPr/>
          <a:lstStyle/>
          <a:p>
            <a:endParaRPr lang="en-US"/>
          </a:p>
        </p:txBody>
      </p:sp>
      <p:sp>
        <p:nvSpPr>
          <p:cNvPr id="9" name="Content Placeholder 2">
            <a:extLst>
              <a:ext uri="{FF2B5EF4-FFF2-40B4-BE49-F238E27FC236}">
                <a16:creationId xmlns:a16="http://schemas.microsoft.com/office/drawing/2014/main" id="{E3778F6A-34E2-4444-AA2F-5919C42F21CE}"/>
              </a:ext>
            </a:extLst>
          </p:cNvPr>
          <p:cNvSpPr>
            <a:spLocks noGrp="1"/>
          </p:cNvSpPr>
          <p:nvPr>
            <p:ph sz="half" idx="1"/>
          </p:nvPr>
        </p:nvSpPr>
        <p:spPr>
          <a:xfrm>
            <a:off x="6095999" y="2034347"/>
            <a:ext cx="5980043" cy="396249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71B8A724-4285-4492-A8DD-B950DC34B5DB}"/>
              </a:ext>
            </a:extLst>
          </p:cNvPr>
          <p:cNvCxnSpPr>
            <a:cxnSpLocks/>
          </p:cNvCxnSpPr>
          <p:nvPr userDrawn="1"/>
        </p:nvCxnSpPr>
        <p:spPr>
          <a:xfrm>
            <a:off x="6221896" y="1840263"/>
            <a:ext cx="5764695" cy="0"/>
          </a:xfrm>
          <a:prstGeom prst="line">
            <a:avLst/>
          </a:prstGeom>
          <a:ln w="38100">
            <a:solidFill>
              <a:srgbClr val="00215B"/>
            </a:solidFill>
          </a:ln>
        </p:spPr>
        <p:style>
          <a:lnRef idx="1">
            <a:schemeClr val="accent1"/>
          </a:lnRef>
          <a:fillRef idx="0">
            <a:schemeClr val="accent1"/>
          </a:fillRef>
          <a:effectRef idx="0">
            <a:schemeClr val="accent1"/>
          </a:effectRef>
          <a:fontRef idx="minor">
            <a:schemeClr val="tx1"/>
          </a:fontRef>
        </p:style>
      </p:cxnSp>
      <p:pic>
        <p:nvPicPr>
          <p:cNvPr id="11" name="Picture 10" descr="Logo&#10;&#10;Description automatically generated">
            <a:extLst>
              <a:ext uri="{FF2B5EF4-FFF2-40B4-BE49-F238E27FC236}">
                <a16:creationId xmlns:a16="http://schemas.microsoft.com/office/drawing/2014/main" id="{412183AA-28E9-4C55-8841-AEB62E4949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74335" y="6111051"/>
            <a:ext cx="1701707" cy="632739"/>
          </a:xfrm>
          <a:prstGeom prst="rect">
            <a:avLst/>
          </a:prstGeom>
        </p:spPr>
      </p:pic>
    </p:spTree>
    <p:extLst>
      <p:ext uri="{BB962C8B-B14F-4D97-AF65-F5344CB8AC3E}">
        <p14:creationId xmlns:p14="http://schemas.microsoft.com/office/powerpoint/2010/main" val="28002783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FE39C1A-C0A0-40D5-932D-9A3D7E72D8EE}"/>
              </a:ext>
            </a:extLst>
          </p:cNvPr>
          <p:cNvSpPr/>
          <p:nvPr userDrawn="1"/>
        </p:nvSpPr>
        <p:spPr>
          <a:xfrm>
            <a:off x="0" y="0"/>
            <a:ext cx="6298096" cy="6858001"/>
          </a:xfrm>
          <a:prstGeom prst="rect">
            <a:avLst/>
          </a:prstGeom>
          <a:solidFill>
            <a:srgbClr val="9B24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906D82-92BC-4118-822B-6C4490DA359F}"/>
              </a:ext>
            </a:extLst>
          </p:cNvPr>
          <p:cNvSpPr>
            <a:spLocks noGrp="1"/>
          </p:cNvSpPr>
          <p:nvPr>
            <p:ph type="title"/>
          </p:nvPr>
        </p:nvSpPr>
        <p:spPr>
          <a:xfrm>
            <a:off x="202094" y="365125"/>
            <a:ext cx="5980043" cy="1325563"/>
          </a:xfrm>
        </p:spPr>
        <p:txBody>
          <a:bodyPr/>
          <a:lstStyle>
            <a:lvl1pPr algn="ctr">
              <a:defRPr>
                <a:solidFill>
                  <a:schemeClr val="bg1"/>
                </a:solidFill>
              </a:defRPr>
            </a:lvl1pPr>
          </a:lstStyle>
          <a:p>
            <a:r>
              <a:rPr lang="en-US" dirty="0"/>
              <a:t>Click to edit Master title style</a:t>
            </a:r>
          </a:p>
        </p:txBody>
      </p:sp>
      <p:sp>
        <p:nvSpPr>
          <p:cNvPr id="8" name="Picture Placeholder 7">
            <a:extLst>
              <a:ext uri="{FF2B5EF4-FFF2-40B4-BE49-F238E27FC236}">
                <a16:creationId xmlns:a16="http://schemas.microsoft.com/office/drawing/2014/main" id="{DC6A709B-0163-4E96-93F8-A2503429C4C0}"/>
              </a:ext>
            </a:extLst>
          </p:cNvPr>
          <p:cNvSpPr>
            <a:spLocks noGrp="1"/>
          </p:cNvSpPr>
          <p:nvPr>
            <p:ph type="pic" sz="quarter" idx="10"/>
          </p:nvPr>
        </p:nvSpPr>
        <p:spPr>
          <a:xfrm>
            <a:off x="6297612" y="0"/>
            <a:ext cx="5894388" cy="6858000"/>
          </a:xfrm>
        </p:spPr>
        <p:txBody>
          <a:bodyPr/>
          <a:lstStyle/>
          <a:p>
            <a:endParaRPr lang="en-US"/>
          </a:p>
        </p:txBody>
      </p:sp>
      <p:sp>
        <p:nvSpPr>
          <p:cNvPr id="9" name="Content Placeholder 2">
            <a:extLst>
              <a:ext uri="{FF2B5EF4-FFF2-40B4-BE49-F238E27FC236}">
                <a16:creationId xmlns:a16="http://schemas.microsoft.com/office/drawing/2014/main" id="{E3778F6A-34E2-4444-AA2F-5919C42F21CE}"/>
              </a:ext>
            </a:extLst>
          </p:cNvPr>
          <p:cNvSpPr>
            <a:spLocks noGrp="1"/>
          </p:cNvSpPr>
          <p:nvPr>
            <p:ph sz="half" idx="1"/>
          </p:nvPr>
        </p:nvSpPr>
        <p:spPr>
          <a:xfrm>
            <a:off x="202094" y="2034347"/>
            <a:ext cx="5980043" cy="396249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71B8A724-4285-4492-A8DD-B950DC34B5DB}"/>
              </a:ext>
            </a:extLst>
          </p:cNvPr>
          <p:cNvCxnSpPr>
            <a:cxnSpLocks/>
          </p:cNvCxnSpPr>
          <p:nvPr userDrawn="1"/>
        </p:nvCxnSpPr>
        <p:spPr>
          <a:xfrm>
            <a:off x="327991" y="1840263"/>
            <a:ext cx="5764695" cy="0"/>
          </a:xfrm>
          <a:prstGeom prst="line">
            <a:avLst/>
          </a:prstGeom>
          <a:ln w="38100">
            <a:solidFill>
              <a:srgbClr val="00215B"/>
            </a:solidFill>
          </a:ln>
        </p:spPr>
        <p:style>
          <a:lnRef idx="1">
            <a:schemeClr val="accent1"/>
          </a:lnRef>
          <a:fillRef idx="0">
            <a:schemeClr val="accent1"/>
          </a:fillRef>
          <a:effectRef idx="0">
            <a:schemeClr val="accent1"/>
          </a:effectRef>
          <a:fontRef idx="minor">
            <a:schemeClr val="tx1"/>
          </a:fontRef>
        </p:style>
      </p:cxnSp>
      <p:pic>
        <p:nvPicPr>
          <p:cNvPr id="11" name="Picture 10" descr="Logo&#10;&#10;Description automatically generated">
            <a:extLst>
              <a:ext uri="{FF2B5EF4-FFF2-40B4-BE49-F238E27FC236}">
                <a16:creationId xmlns:a16="http://schemas.microsoft.com/office/drawing/2014/main" id="{BEC16370-2EA0-4A23-8671-B0D572FC2F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1256" y="6111695"/>
            <a:ext cx="1701707" cy="632739"/>
          </a:xfrm>
          <a:prstGeom prst="rect">
            <a:avLst/>
          </a:prstGeom>
        </p:spPr>
      </p:pic>
    </p:spTree>
    <p:extLst>
      <p:ext uri="{BB962C8B-B14F-4D97-AF65-F5344CB8AC3E}">
        <p14:creationId xmlns:p14="http://schemas.microsoft.com/office/powerpoint/2010/main" val="28408575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43D2E013-A4DB-4420-83AF-10FF48C24EEF}"/>
              </a:ext>
            </a:extLst>
          </p:cNvPr>
          <p:cNvGrpSpPr/>
          <p:nvPr userDrawn="1"/>
        </p:nvGrpSpPr>
        <p:grpSpPr>
          <a:xfrm>
            <a:off x="1013791" y="1341783"/>
            <a:ext cx="2912166" cy="5367129"/>
            <a:chOff x="1013791" y="1530626"/>
            <a:chExt cx="2912166" cy="5178286"/>
          </a:xfrm>
        </p:grpSpPr>
        <p:sp>
          <p:nvSpPr>
            <p:cNvPr id="9" name="Rectangle: Rounded Corners 8">
              <a:extLst>
                <a:ext uri="{FF2B5EF4-FFF2-40B4-BE49-F238E27FC236}">
                  <a16:creationId xmlns:a16="http://schemas.microsoft.com/office/drawing/2014/main" id="{C703A6C4-51FE-420E-9C08-726A46B7DF35}"/>
                </a:ext>
              </a:extLst>
            </p:cNvPr>
            <p:cNvSpPr/>
            <p:nvPr userDrawn="1"/>
          </p:nvSpPr>
          <p:spPr>
            <a:xfrm>
              <a:off x="1013791" y="3707297"/>
              <a:ext cx="2912166" cy="3001615"/>
            </a:xfrm>
            <a:prstGeom prst="round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0EA5218-5AFF-4269-8ADA-6DE5063820C2}"/>
                </a:ext>
              </a:extLst>
            </p:cNvPr>
            <p:cNvSpPr/>
            <p:nvPr userDrawn="1"/>
          </p:nvSpPr>
          <p:spPr>
            <a:xfrm>
              <a:off x="1013791" y="1530626"/>
              <a:ext cx="2912166" cy="2594113"/>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itle 1">
            <a:extLst>
              <a:ext uri="{FF2B5EF4-FFF2-40B4-BE49-F238E27FC236}">
                <a16:creationId xmlns:a16="http://schemas.microsoft.com/office/drawing/2014/main" id="{A7206F4D-3C15-4749-907D-F31B055D0520}"/>
              </a:ext>
            </a:extLst>
          </p:cNvPr>
          <p:cNvSpPr>
            <a:spLocks noGrp="1"/>
          </p:cNvSpPr>
          <p:nvPr>
            <p:ph type="title"/>
          </p:nvPr>
        </p:nvSpPr>
        <p:spPr>
          <a:xfrm>
            <a:off x="159027" y="365125"/>
            <a:ext cx="11917016" cy="827571"/>
          </a:xfrm>
        </p:spPr>
        <p:txBody>
          <a:bodyPr/>
          <a:lstStyle>
            <a:lvl1pPr algn="ctr">
              <a:defRPr/>
            </a:lvl1pPr>
          </a:lstStyle>
          <a:p>
            <a:r>
              <a:rPr lang="en-US" dirty="0"/>
              <a:t>Click to edit Master title style</a:t>
            </a:r>
          </a:p>
        </p:txBody>
      </p:sp>
      <p:sp>
        <p:nvSpPr>
          <p:cNvPr id="7" name="Picture Placeholder 6">
            <a:extLst>
              <a:ext uri="{FF2B5EF4-FFF2-40B4-BE49-F238E27FC236}">
                <a16:creationId xmlns:a16="http://schemas.microsoft.com/office/drawing/2014/main" id="{976A9A01-6964-4705-AB1F-5778F3EFAFB2}"/>
              </a:ext>
            </a:extLst>
          </p:cNvPr>
          <p:cNvSpPr>
            <a:spLocks noGrp="1"/>
          </p:cNvSpPr>
          <p:nvPr>
            <p:ph type="pic" sz="quarter" idx="10"/>
          </p:nvPr>
        </p:nvSpPr>
        <p:spPr>
          <a:xfrm>
            <a:off x="1093718" y="1441108"/>
            <a:ext cx="2743200" cy="1828800"/>
          </a:xfrm>
        </p:spPr>
        <p:txBody>
          <a:bodyPr/>
          <a:lstStyle/>
          <a:p>
            <a:endParaRPr lang="en-US"/>
          </a:p>
        </p:txBody>
      </p:sp>
      <p:sp>
        <p:nvSpPr>
          <p:cNvPr id="11" name="Content Placeholder 2">
            <a:extLst>
              <a:ext uri="{FF2B5EF4-FFF2-40B4-BE49-F238E27FC236}">
                <a16:creationId xmlns:a16="http://schemas.microsoft.com/office/drawing/2014/main" id="{3BBEA7FF-F8A9-46A6-98FF-DB565496139A}"/>
              </a:ext>
            </a:extLst>
          </p:cNvPr>
          <p:cNvSpPr>
            <a:spLocks noGrp="1"/>
          </p:cNvSpPr>
          <p:nvPr>
            <p:ph sz="half" idx="1"/>
          </p:nvPr>
        </p:nvSpPr>
        <p:spPr>
          <a:xfrm>
            <a:off x="1093718" y="3422024"/>
            <a:ext cx="2743200" cy="3111079"/>
          </a:xfrm>
        </p:spPr>
        <p:txBody>
          <a:bodyPr/>
          <a:lstStyle>
            <a:lvl1pPr marL="0" indent="0">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2" name="Group 11">
            <a:extLst>
              <a:ext uri="{FF2B5EF4-FFF2-40B4-BE49-F238E27FC236}">
                <a16:creationId xmlns:a16="http://schemas.microsoft.com/office/drawing/2014/main" id="{12DF1BA3-811B-4BCA-A66F-D80BCB272A1A}"/>
              </a:ext>
            </a:extLst>
          </p:cNvPr>
          <p:cNvGrpSpPr/>
          <p:nvPr userDrawn="1"/>
        </p:nvGrpSpPr>
        <p:grpSpPr>
          <a:xfrm>
            <a:off x="4419599" y="1346934"/>
            <a:ext cx="2912166" cy="5367129"/>
            <a:chOff x="1013791" y="1530626"/>
            <a:chExt cx="2912166" cy="5178286"/>
          </a:xfrm>
          <a:solidFill>
            <a:srgbClr val="008FD5"/>
          </a:solidFill>
        </p:grpSpPr>
        <p:sp>
          <p:nvSpPr>
            <p:cNvPr id="13" name="Rectangle: Rounded Corners 12">
              <a:extLst>
                <a:ext uri="{FF2B5EF4-FFF2-40B4-BE49-F238E27FC236}">
                  <a16:creationId xmlns:a16="http://schemas.microsoft.com/office/drawing/2014/main" id="{E661053F-0508-4609-92BD-0B20E5AFA262}"/>
                </a:ext>
              </a:extLst>
            </p:cNvPr>
            <p:cNvSpPr/>
            <p:nvPr userDrawn="1"/>
          </p:nvSpPr>
          <p:spPr>
            <a:xfrm>
              <a:off x="1013791" y="3707297"/>
              <a:ext cx="2912166" cy="300161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D47D756-7ED0-471E-BE57-AC1FC24E3812}"/>
                </a:ext>
              </a:extLst>
            </p:cNvPr>
            <p:cNvSpPr/>
            <p:nvPr userDrawn="1"/>
          </p:nvSpPr>
          <p:spPr>
            <a:xfrm>
              <a:off x="1013791" y="1530626"/>
              <a:ext cx="2912166" cy="25941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Picture Placeholder 6">
            <a:extLst>
              <a:ext uri="{FF2B5EF4-FFF2-40B4-BE49-F238E27FC236}">
                <a16:creationId xmlns:a16="http://schemas.microsoft.com/office/drawing/2014/main" id="{E8177177-5894-452F-8592-3B3AACC51715}"/>
              </a:ext>
            </a:extLst>
          </p:cNvPr>
          <p:cNvSpPr>
            <a:spLocks noGrp="1"/>
          </p:cNvSpPr>
          <p:nvPr>
            <p:ph type="pic" sz="quarter" idx="11"/>
          </p:nvPr>
        </p:nvSpPr>
        <p:spPr>
          <a:xfrm>
            <a:off x="4499526" y="1446259"/>
            <a:ext cx="2743200" cy="1828800"/>
          </a:xfrm>
        </p:spPr>
        <p:txBody>
          <a:bodyPr/>
          <a:lstStyle/>
          <a:p>
            <a:endParaRPr lang="en-US"/>
          </a:p>
        </p:txBody>
      </p:sp>
      <p:sp>
        <p:nvSpPr>
          <p:cNvPr id="16" name="Content Placeholder 2">
            <a:extLst>
              <a:ext uri="{FF2B5EF4-FFF2-40B4-BE49-F238E27FC236}">
                <a16:creationId xmlns:a16="http://schemas.microsoft.com/office/drawing/2014/main" id="{ABD83606-12A6-4AC5-846B-6FD6388A50BE}"/>
              </a:ext>
            </a:extLst>
          </p:cNvPr>
          <p:cNvSpPr>
            <a:spLocks noGrp="1"/>
          </p:cNvSpPr>
          <p:nvPr>
            <p:ph sz="half" idx="12"/>
          </p:nvPr>
        </p:nvSpPr>
        <p:spPr>
          <a:xfrm>
            <a:off x="4499526" y="3427175"/>
            <a:ext cx="2743200" cy="3111079"/>
          </a:xfrm>
        </p:spPr>
        <p:txBody>
          <a:bodyPr/>
          <a:lstStyle>
            <a:lvl1pPr marL="0" indent="0">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7" name="Group 16">
            <a:extLst>
              <a:ext uri="{FF2B5EF4-FFF2-40B4-BE49-F238E27FC236}">
                <a16:creationId xmlns:a16="http://schemas.microsoft.com/office/drawing/2014/main" id="{5E92B223-4A1E-4AAE-8BCB-EA5914C3DC44}"/>
              </a:ext>
            </a:extLst>
          </p:cNvPr>
          <p:cNvGrpSpPr/>
          <p:nvPr userDrawn="1"/>
        </p:nvGrpSpPr>
        <p:grpSpPr>
          <a:xfrm>
            <a:off x="7825408" y="1341783"/>
            <a:ext cx="2912166" cy="5367129"/>
            <a:chOff x="1013791" y="1530626"/>
            <a:chExt cx="2912166" cy="5178286"/>
          </a:xfrm>
          <a:solidFill>
            <a:srgbClr val="0C583D"/>
          </a:solidFill>
        </p:grpSpPr>
        <p:sp>
          <p:nvSpPr>
            <p:cNvPr id="18" name="Rectangle: Rounded Corners 17">
              <a:extLst>
                <a:ext uri="{FF2B5EF4-FFF2-40B4-BE49-F238E27FC236}">
                  <a16:creationId xmlns:a16="http://schemas.microsoft.com/office/drawing/2014/main" id="{4A79949D-E5A6-46B4-B389-70FBFDD68FA2}"/>
                </a:ext>
              </a:extLst>
            </p:cNvPr>
            <p:cNvSpPr/>
            <p:nvPr userDrawn="1"/>
          </p:nvSpPr>
          <p:spPr>
            <a:xfrm>
              <a:off x="1013791" y="3707297"/>
              <a:ext cx="2912166" cy="300161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CBDBED8-BF4D-4316-82FE-ED796E7C131B}"/>
                </a:ext>
              </a:extLst>
            </p:cNvPr>
            <p:cNvSpPr/>
            <p:nvPr userDrawn="1"/>
          </p:nvSpPr>
          <p:spPr>
            <a:xfrm>
              <a:off x="1013791" y="1530626"/>
              <a:ext cx="2912166" cy="25941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Picture Placeholder 6">
            <a:extLst>
              <a:ext uri="{FF2B5EF4-FFF2-40B4-BE49-F238E27FC236}">
                <a16:creationId xmlns:a16="http://schemas.microsoft.com/office/drawing/2014/main" id="{F4DED63A-B2ED-4C75-A00C-8872B9A6681E}"/>
              </a:ext>
            </a:extLst>
          </p:cNvPr>
          <p:cNvSpPr>
            <a:spLocks noGrp="1"/>
          </p:cNvSpPr>
          <p:nvPr>
            <p:ph type="pic" sz="quarter" idx="13"/>
          </p:nvPr>
        </p:nvSpPr>
        <p:spPr>
          <a:xfrm>
            <a:off x="7905335" y="1441108"/>
            <a:ext cx="2743200" cy="1828800"/>
          </a:xfrm>
        </p:spPr>
        <p:txBody>
          <a:bodyPr/>
          <a:lstStyle/>
          <a:p>
            <a:endParaRPr lang="en-US"/>
          </a:p>
        </p:txBody>
      </p:sp>
      <p:sp>
        <p:nvSpPr>
          <p:cNvPr id="21" name="Content Placeholder 2">
            <a:extLst>
              <a:ext uri="{FF2B5EF4-FFF2-40B4-BE49-F238E27FC236}">
                <a16:creationId xmlns:a16="http://schemas.microsoft.com/office/drawing/2014/main" id="{0AE4F876-26A3-4DCC-89BF-4C2BBF97445C}"/>
              </a:ext>
            </a:extLst>
          </p:cNvPr>
          <p:cNvSpPr>
            <a:spLocks noGrp="1"/>
          </p:cNvSpPr>
          <p:nvPr>
            <p:ph sz="half" idx="14"/>
          </p:nvPr>
        </p:nvSpPr>
        <p:spPr>
          <a:xfrm>
            <a:off x="7905335" y="3422024"/>
            <a:ext cx="2743200" cy="3111079"/>
          </a:xfrm>
          <a:ln>
            <a:noFill/>
          </a:ln>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767988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62850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0423AC1-E9C6-4A70-B9A4-00D2BC518A31}"/>
              </a:ext>
            </a:extLst>
          </p:cNvPr>
          <p:cNvSpPr txBox="1">
            <a:spLocks/>
          </p:cNvSpPr>
          <p:nvPr userDrawn="1"/>
        </p:nvSpPr>
        <p:spPr>
          <a:xfrm>
            <a:off x="210065" y="3066678"/>
            <a:ext cx="5523470" cy="72464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600" b="1" cap="small" dirty="0">
                <a:latin typeface="Cambria" panose="02040503050406030204" pitchFamily="18" charset="0"/>
              </a:rPr>
              <a:t>Questions?</a:t>
            </a:r>
            <a:endParaRPr lang="en-US" sz="5600" dirty="0">
              <a:latin typeface="Cambria" panose="02040503050406030204" pitchFamily="18" charset="0"/>
            </a:endParaRPr>
          </a:p>
        </p:txBody>
      </p:sp>
      <p:pic>
        <p:nvPicPr>
          <p:cNvPr id="4" name="Picture 3" descr="A picture containing text&#10;&#10;Description automatically generated">
            <a:extLst>
              <a:ext uri="{FF2B5EF4-FFF2-40B4-BE49-F238E27FC236}">
                <a16:creationId xmlns:a16="http://schemas.microsoft.com/office/drawing/2014/main" id="{E60136AE-CB53-434B-A3A7-1C14DEF8BFC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85057" y="546450"/>
            <a:ext cx="3173486" cy="1179089"/>
          </a:xfrm>
          <a:prstGeom prst="rect">
            <a:avLst/>
          </a:prstGeom>
        </p:spPr>
      </p:pic>
      <p:pic>
        <p:nvPicPr>
          <p:cNvPr id="5" name="Picture 4">
            <a:extLst>
              <a:ext uri="{FF2B5EF4-FFF2-40B4-BE49-F238E27FC236}">
                <a16:creationId xmlns:a16="http://schemas.microsoft.com/office/drawing/2014/main" id="{D466C444-9D90-47C4-AC0F-AA40146E427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899201" y="781353"/>
            <a:ext cx="5913857" cy="5295293"/>
          </a:xfrm>
          <a:prstGeom prst="rect">
            <a:avLst/>
          </a:prstGeom>
        </p:spPr>
      </p:pic>
    </p:spTree>
    <p:extLst>
      <p:ext uri="{BB962C8B-B14F-4D97-AF65-F5344CB8AC3E}">
        <p14:creationId xmlns:p14="http://schemas.microsoft.com/office/powerpoint/2010/main" val="298452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154BB9-5DE2-4681-BCEF-B475840C51D0}" type="datetimeFigureOut">
              <a:rPr lang="en-US" smtClean="0"/>
              <a:t>4/24/2024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292454D-94E9-48FA-920B-0B984F61B53E}" type="slidenum">
              <a:rPr lang="en-US" smtClean="0"/>
              <a:t>‹#›</a:t>
            </a:fld>
            <a:endParaRPr lang="en-US"/>
          </a:p>
        </p:txBody>
      </p:sp>
    </p:spTree>
    <p:extLst>
      <p:ext uri="{BB962C8B-B14F-4D97-AF65-F5344CB8AC3E}">
        <p14:creationId xmlns:p14="http://schemas.microsoft.com/office/powerpoint/2010/main" val="2538913969"/>
      </p:ext>
    </p:extLst>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3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85385-3ED3-EF86-E62B-188605F023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DC67F6-8FF6-88F8-2811-259BA35354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DF1B61D-5AA6-BA28-1DB9-F785738A48C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F5B40A6-FDB0-543F-31F3-11F4664B9C2E}"/>
              </a:ext>
            </a:extLst>
          </p:cNvPr>
          <p:cNvSpPr>
            <a:spLocks noGrp="1"/>
          </p:cNvSpPr>
          <p:nvPr>
            <p:ph type="dt" sz="half" idx="10"/>
          </p:nvPr>
        </p:nvSpPr>
        <p:spPr/>
        <p:txBody>
          <a:bodyPr/>
          <a:lstStyle/>
          <a:p>
            <a:fld id="{7D0E246E-30D0-442C-82BC-DBF8D9510008}" type="datetimeFigureOut">
              <a:rPr lang="en-US" smtClean="0"/>
              <a:t>4/24/2024</a:t>
            </a:fld>
            <a:endParaRPr lang="en-US"/>
          </a:p>
        </p:txBody>
      </p:sp>
      <p:sp>
        <p:nvSpPr>
          <p:cNvPr id="6" name="Footer Placeholder 5">
            <a:extLst>
              <a:ext uri="{FF2B5EF4-FFF2-40B4-BE49-F238E27FC236}">
                <a16:creationId xmlns:a16="http://schemas.microsoft.com/office/drawing/2014/main" id="{93C8B204-F9A9-4E4D-2DD7-2BBDB57A34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32C656-89A7-5ED7-3785-42B767149F8C}"/>
              </a:ext>
            </a:extLst>
          </p:cNvPr>
          <p:cNvSpPr>
            <a:spLocks noGrp="1"/>
          </p:cNvSpPr>
          <p:nvPr>
            <p:ph type="sldNum" sz="quarter" idx="12"/>
          </p:nvPr>
        </p:nvSpPr>
        <p:spPr/>
        <p:txBody>
          <a:bodyPr/>
          <a:lstStyle/>
          <a:p>
            <a:fld id="{CC76297B-82D8-4ADA-BDEB-8F9405B340CE}" type="slidenum">
              <a:rPr lang="en-US" smtClean="0"/>
              <a:t>‹#›</a:t>
            </a:fld>
            <a:endParaRPr lang="en-US"/>
          </a:p>
        </p:txBody>
      </p:sp>
    </p:spTree>
    <p:extLst>
      <p:ext uri="{BB962C8B-B14F-4D97-AF65-F5344CB8AC3E}">
        <p14:creationId xmlns:p14="http://schemas.microsoft.com/office/powerpoint/2010/main" val="35131624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2"/>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0EA9005-A8E7-A5C4-E87E-D2E1F5630D86}"/>
              </a:ext>
            </a:extLst>
          </p:cNvPr>
          <p:cNvGrpSpPr/>
          <p:nvPr userDrawn="1"/>
        </p:nvGrpSpPr>
        <p:grpSpPr>
          <a:xfrm>
            <a:off x="0" y="0"/>
            <a:ext cx="12192760" cy="6874451"/>
            <a:chOff x="0" y="0"/>
            <a:chExt cx="12192760" cy="6874451"/>
          </a:xfrm>
        </p:grpSpPr>
        <p:sp>
          <p:nvSpPr>
            <p:cNvPr id="45" name="Freeform: Shape 44">
              <a:extLst>
                <a:ext uri="{FF2B5EF4-FFF2-40B4-BE49-F238E27FC236}">
                  <a16:creationId xmlns:a16="http://schemas.microsoft.com/office/drawing/2014/main" id="{8FEDE6B2-03CD-49C9-4B84-B39A11686BD4}"/>
                </a:ext>
              </a:extLst>
            </p:cNvPr>
            <p:cNvSpPr/>
            <p:nvPr userDrawn="1"/>
          </p:nvSpPr>
          <p:spPr>
            <a:xfrm>
              <a:off x="9929383" y="0"/>
              <a:ext cx="573460" cy="685800"/>
            </a:xfrm>
            <a:custGeom>
              <a:avLst/>
              <a:gdLst>
                <a:gd name="connsiteX0" fmla="*/ 0 w 573460"/>
                <a:gd name="connsiteY0" fmla="*/ 0 h 685800"/>
                <a:gd name="connsiteX1" fmla="*/ 570312 w 573460"/>
                <a:gd name="connsiteY1" fmla="*/ 0 h 685800"/>
                <a:gd name="connsiteX2" fmla="*/ 570312 w 573460"/>
                <a:gd name="connsiteY2" fmla="*/ 623671 h 685800"/>
                <a:gd name="connsiteX3" fmla="*/ 573460 w 573460"/>
                <a:gd name="connsiteY3" fmla="*/ 685800 h 685800"/>
                <a:gd name="connsiteX4" fmla="*/ 3141 w 573460"/>
                <a:gd name="connsiteY4" fmla="*/ 685800 h 685800"/>
                <a:gd name="connsiteX5" fmla="*/ 0 w 573460"/>
                <a:gd name="connsiteY5" fmla="*/ 623798 h 685800"/>
                <a:gd name="connsiteX6" fmla="*/ 0 w 573460"/>
                <a:gd name="connsiteY6" fmla="*/ 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3460" h="685800">
                  <a:moveTo>
                    <a:pt x="0" y="0"/>
                  </a:moveTo>
                  <a:lnTo>
                    <a:pt x="570312" y="0"/>
                  </a:lnTo>
                  <a:lnTo>
                    <a:pt x="570312" y="623671"/>
                  </a:lnTo>
                  <a:lnTo>
                    <a:pt x="573460" y="685800"/>
                  </a:lnTo>
                  <a:lnTo>
                    <a:pt x="3141" y="685800"/>
                  </a:lnTo>
                  <a:lnTo>
                    <a:pt x="0" y="623798"/>
                  </a:lnTo>
                  <a:lnTo>
                    <a:pt x="0" y="0"/>
                  </a:lnTo>
                  <a:close/>
                </a:path>
              </a:pathLst>
            </a:custGeom>
            <a:solidFill>
              <a:schemeClr val="accent6"/>
            </a:solidFill>
            <a:ln w="12674"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E08BF00F-5359-B396-80EF-36689068907E}"/>
                </a:ext>
              </a:extLst>
            </p:cNvPr>
            <p:cNvSpPr/>
            <p:nvPr userDrawn="1"/>
          </p:nvSpPr>
          <p:spPr>
            <a:xfrm>
              <a:off x="11506200" y="2122171"/>
              <a:ext cx="685801" cy="691890"/>
            </a:xfrm>
            <a:custGeom>
              <a:avLst/>
              <a:gdLst>
                <a:gd name="connsiteX0" fmla="*/ 0 w 685801"/>
                <a:gd name="connsiteY0" fmla="*/ 0 h 691890"/>
                <a:gd name="connsiteX1" fmla="*/ 132246 w 685801"/>
                <a:gd name="connsiteY1" fmla="*/ 48496 h 691890"/>
                <a:gd name="connsiteX2" fmla="*/ 613434 w 685801"/>
                <a:gd name="connsiteY2" fmla="*/ 121449 h 691890"/>
                <a:gd name="connsiteX3" fmla="*/ 613434 w 685801"/>
                <a:gd name="connsiteY3" fmla="*/ 121575 h 691890"/>
                <a:gd name="connsiteX4" fmla="*/ 685801 w 685801"/>
                <a:gd name="connsiteY4" fmla="*/ 121575 h 691890"/>
                <a:gd name="connsiteX5" fmla="*/ 685801 w 685801"/>
                <a:gd name="connsiteY5" fmla="*/ 691890 h 691890"/>
                <a:gd name="connsiteX6" fmla="*/ 613434 w 685801"/>
                <a:gd name="connsiteY6" fmla="*/ 691890 h 691890"/>
                <a:gd name="connsiteX7" fmla="*/ 172589 w 685801"/>
                <a:gd name="connsiteY7" fmla="*/ 647311 h 691890"/>
                <a:gd name="connsiteX8" fmla="*/ 0 w 685801"/>
                <a:gd name="connsiteY8" fmla="*/ 602826 h 691890"/>
                <a:gd name="connsiteX9" fmla="*/ 0 w 685801"/>
                <a:gd name="connsiteY9" fmla="*/ 0 h 69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5801" h="691890">
                  <a:moveTo>
                    <a:pt x="0" y="0"/>
                  </a:moveTo>
                  <a:lnTo>
                    <a:pt x="132246" y="48496"/>
                  </a:lnTo>
                  <a:cubicBezTo>
                    <a:pt x="284325" y="95901"/>
                    <a:pt x="445952" y="121449"/>
                    <a:pt x="613434" y="121449"/>
                  </a:cubicBezTo>
                  <a:lnTo>
                    <a:pt x="613434" y="121575"/>
                  </a:lnTo>
                  <a:lnTo>
                    <a:pt x="685801" y="121575"/>
                  </a:lnTo>
                  <a:lnTo>
                    <a:pt x="685801" y="691890"/>
                  </a:lnTo>
                  <a:lnTo>
                    <a:pt x="613434" y="691890"/>
                  </a:lnTo>
                  <a:cubicBezTo>
                    <a:pt x="462476" y="691890"/>
                    <a:pt x="315034" y="676537"/>
                    <a:pt x="172589" y="647311"/>
                  </a:cubicBezTo>
                  <a:lnTo>
                    <a:pt x="0" y="602826"/>
                  </a:lnTo>
                  <a:lnTo>
                    <a:pt x="0" y="0"/>
                  </a:lnTo>
                  <a:close/>
                </a:path>
              </a:pathLst>
            </a:custGeom>
            <a:solidFill>
              <a:schemeClr val="accent6"/>
            </a:solidFill>
            <a:ln w="12674"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2345A751-CE79-E238-E34D-E0D11FF76392}"/>
                </a:ext>
              </a:extLst>
            </p:cNvPr>
            <p:cNvSpPr/>
            <p:nvPr userDrawn="1"/>
          </p:nvSpPr>
          <p:spPr>
            <a:xfrm>
              <a:off x="11506200" y="4955404"/>
              <a:ext cx="686560" cy="1098680"/>
            </a:xfrm>
            <a:custGeom>
              <a:avLst/>
              <a:gdLst>
                <a:gd name="connsiteX0" fmla="*/ 0 w 686560"/>
                <a:gd name="connsiteY0" fmla="*/ 0 h 1098680"/>
                <a:gd name="connsiteX1" fmla="*/ 40967 w 686560"/>
                <a:gd name="connsiteY1" fmla="*/ 0 h 1098680"/>
                <a:gd name="connsiteX2" fmla="*/ 686560 w 686560"/>
                <a:gd name="connsiteY2" fmla="*/ 1098680 h 1098680"/>
                <a:gd name="connsiteX3" fmla="*/ 69229 w 686560"/>
                <a:gd name="connsiteY3" fmla="*/ 1098680 h 1098680"/>
                <a:gd name="connsiteX4" fmla="*/ 0 w 686560"/>
                <a:gd name="connsiteY4" fmla="*/ 980865 h 1098680"/>
                <a:gd name="connsiteX5" fmla="*/ 0 w 686560"/>
                <a:gd name="connsiteY5" fmla="*/ 0 h 109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560" h="1098680">
                  <a:moveTo>
                    <a:pt x="0" y="0"/>
                  </a:moveTo>
                  <a:lnTo>
                    <a:pt x="40967" y="0"/>
                  </a:lnTo>
                  <a:lnTo>
                    <a:pt x="686560" y="1098680"/>
                  </a:lnTo>
                  <a:lnTo>
                    <a:pt x="69229" y="1098680"/>
                  </a:lnTo>
                  <a:lnTo>
                    <a:pt x="0" y="980865"/>
                  </a:lnTo>
                  <a:lnTo>
                    <a:pt x="0" y="0"/>
                  </a:lnTo>
                  <a:close/>
                </a:path>
              </a:pathLst>
            </a:custGeom>
            <a:solidFill>
              <a:schemeClr val="accent6"/>
            </a:solidFill>
            <a:ln w="12674"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559F5DC0-B40D-01A6-4AFD-FCC5FBE1ACA4}"/>
                </a:ext>
              </a:extLst>
            </p:cNvPr>
            <p:cNvSpPr/>
            <p:nvPr userDrawn="1"/>
          </p:nvSpPr>
          <p:spPr>
            <a:xfrm>
              <a:off x="10371564" y="6172200"/>
              <a:ext cx="546106" cy="702251"/>
            </a:xfrm>
            <a:custGeom>
              <a:avLst/>
              <a:gdLst>
                <a:gd name="connsiteX0" fmla="*/ 0 w 546106"/>
                <a:gd name="connsiteY0" fmla="*/ 0 h 702251"/>
                <a:gd name="connsiteX1" fmla="*/ 546106 w 546106"/>
                <a:gd name="connsiteY1" fmla="*/ 0 h 702251"/>
                <a:gd name="connsiteX2" fmla="*/ 546106 w 546106"/>
                <a:gd name="connsiteY2" fmla="*/ 702251 h 702251"/>
                <a:gd name="connsiteX3" fmla="*/ 0 w 546106"/>
                <a:gd name="connsiteY3" fmla="*/ 702251 h 702251"/>
                <a:gd name="connsiteX4" fmla="*/ 0 w 546106"/>
                <a:gd name="connsiteY4" fmla="*/ 0 h 702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106" h="702251">
                  <a:moveTo>
                    <a:pt x="0" y="0"/>
                  </a:moveTo>
                  <a:lnTo>
                    <a:pt x="546106" y="0"/>
                  </a:lnTo>
                  <a:lnTo>
                    <a:pt x="546106" y="702251"/>
                  </a:lnTo>
                  <a:lnTo>
                    <a:pt x="0" y="702251"/>
                  </a:lnTo>
                  <a:lnTo>
                    <a:pt x="0" y="0"/>
                  </a:lnTo>
                  <a:close/>
                </a:path>
              </a:pathLst>
            </a:custGeom>
            <a:solidFill>
              <a:schemeClr val="accent6"/>
            </a:solidFill>
            <a:ln w="12674"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73613B7-3C44-F832-84B0-A6E0A399F550}"/>
                </a:ext>
              </a:extLst>
            </p:cNvPr>
            <p:cNvSpPr/>
            <p:nvPr userDrawn="1"/>
          </p:nvSpPr>
          <p:spPr>
            <a:xfrm>
              <a:off x="78829" y="0"/>
              <a:ext cx="3099834" cy="1919046"/>
            </a:xfrm>
            <a:custGeom>
              <a:avLst/>
              <a:gdLst>
                <a:gd name="connsiteX0" fmla="*/ 1278639 w 3099834"/>
                <a:gd name="connsiteY0" fmla="*/ 0 h 1919046"/>
                <a:gd name="connsiteX1" fmla="*/ 1824744 w 3099834"/>
                <a:gd name="connsiteY1" fmla="*/ 0 h 1919046"/>
                <a:gd name="connsiteX2" fmla="*/ 1824744 w 3099834"/>
                <a:gd name="connsiteY2" fmla="*/ 1919047 h 1919046"/>
                <a:gd name="connsiteX3" fmla="*/ 1278639 w 3099834"/>
                <a:gd name="connsiteY3" fmla="*/ 1919047 h 1919046"/>
                <a:gd name="connsiteX4" fmla="*/ 1278639 w 3099834"/>
                <a:gd name="connsiteY4" fmla="*/ 0 h 1919046"/>
                <a:gd name="connsiteX5" fmla="*/ 2454242 w 3099834"/>
                <a:gd name="connsiteY5" fmla="*/ 0 h 1919046"/>
                <a:gd name="connsiteX6" fmla="*/ 1836911 w 3099834"/>
                <a:gd name="connsiteY6" fmla="*/ 0 h 1919046"/>
                <a:gd name="connsiteX7" fmla="*/ 2482504 w 3099834"/>
                <a:gd name="connsiteY7" fmla="*/ 1098680 h 1919046"/>
                <a:gd name="connsiteX8" fmla="*/ 3099835 w 3099834"/>
                <a:gd name="connsiteY8" fmla="*/ 1098680 h 1919046"/>
                <a:gd name="connsiteX9" fmla="*/ 2454242 w 3099834"/>
                <a:gd name="connsiteY9" fmla="*/ 0 h 1919046"/>
                <a:gd name="connsiteX10" fmla="*/ 0 w 3099834"/>
                <a:gd name="connsiteY10" fmla="*/ 1098680 h 1919046"/>
                <a:gd name="connsiteX11" fmla="*/ 617331 w 3099834"/>
                <a:gd name="connsiteY11" fmla="*/ 1098680 h 1919046"/>
                <a:gd name="connsiteX12" fmla="*/ 1262797 w 3099834"/>
                <a:gd name="connsiteY12" fmla="*/ 0 h 1919046"/>
                <a:gd name="connsiteX13" fmla="*/ 645466 w 3099834"/>
                <a:gd name="connsiteY13" fmla="*/ 0 h 1919046"/>
                <a:gd name="connsiteX14" fmla="*/ 0 w 3099834"/>
                <a:gd name="connsiteY14" fmla="*/ 1098680 h 191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99834" h="1919046">
                  <a:moveTo>
                    <a:pt x="1278639" y="0"/>
                  </a:moveTo>
                  <a:lnTo>
                    <a:pt x="1824744" y="0"/>
                  </a:lnTo>
                  <a:lnTo>
                    <a:pt x="1824744" y="1919047"/>
                  </a:lnTo>
                  <a:lnTo>
                    <a:pt x="1278639" y="1919047"/>
                  </a:lnTo>
                  <a:lnTo>
                    <a:pt x="1278639" y="0"/>
                  </a:lnTo>
                  <a:close/>
                  <a:moveTo>
                    <a:pt x="2454242" y="0"/>
                  </a:moveTo>
                  <a:lnTo>
                    <a:pt x="1836911" y="0"/>
                  </a:lnTo>
                  <a:lnTo>
                    <a:pt x="2482504" y="1098680"/>
                  </a:lnTo>
                  <a:lnTo>
                    <a:pt x="3099835" y="1098680"/>
                  </a:lnTo>
                  <a:lnTo>
                    <a:pt x="2454242" y="0"/>
                  </a:lnTo>
                  <a:close/>
                  <a:moveTo>
                    <a:pt x="0" y="1098680"/>
                  </a:moveTo>
                  <a:lnTo>
                    <a:pt x="617331" y="1098680"/>
                  </a:lnTo>
                  <a:lnTo>
                    <a:pt x="1262797" y="0"/>
                  </a:lnTo>
                  <a:lnTo>
                    <a:pt x="645466" y="0"/>
                  </a:lnTo>
                  <a:lnTo>
                    <a:pt x="0" y="1098680"/>
                  </a:lnTo>
                  <a:close/>
                </a:path>
              </a:pathLst>
            </a:custGeom>
            <a:solidFill>
              <a:schemeClr val="accent6"/>
            </a:solidFill>
            <a:ln w="12674"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746315A0-7C40-100B-A76F-B95CF411D0D0}"/>
                </a:ext>
              </a:extLst>
            </p:cNvPr>
            <p:cNvSpPr/>
            <p:nvPr userDrawn="1"/>
          </p:nvSpPr>
          <p:spPr>
            <a:xfrm>
              <a:off x="0" y="4632631"/>
              <a:ext cx="3420223" cy="2225369"/>
            </a:xfrm>
            <a:custGeom>
              <a:avLst/>
              <a:gdLst>
                <a:gd name="connsiteX0" fmla="*/ 1230353 w 3420223"/>
                <a:gd name="connsiteY0" fmla="*/ 0 h 2225369"/>
                <a:gd name="connsiteX1" fmla="*/ 0 w 3420223"/>
                <a:gd name="connsiteY1" fmla="*/ 0 h 2225369"/>
                <a:gd name="connsiteX2" fmla="*/ 0 w 3420223"/>
                <a:gd name="connsiteY2" fmla="*/ 570315 h 2225369"/>
                <a:gd name="connsiteX3" fmla="*/ 1230353 w 3420223"/>
                <a:gd name="connsiteY3" fmla="*/ 570315 h 2225369"/>
                <a:gd name="connsiteX4" fmla="*/ 2849912 w 3420223"/>
                <a:gd name="connsiteY4" fmla="*/ 2189883 h 2225369"/>
                <a:gd name="connsiteX5" fmla="*/ 2849912 w 3420223"/>
                <a:gd name="connsiteY5" fmla="*/ 2225369 h 2225369"/>
                <a:gd name="connsiteX6" fmla="*/ 3420224 w 3420223"/>
                <a:gd name="connsiteY6" fmla="*/ 2225369 h 2225369"/>
                <a:gd name="connsiteX7" fmla="*/ 3420224 w 3420223"/>
                <a:gd name="connsiteY7" fmla="*/ 2189883 h 2225369"/>
                <a:gd name="connsiteX8" fmla="*/ 1230353 w 3420223"/>
                <a:gd name="connsiteY8" fmla="*/ 0 h 2225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20223" h="2225369">
                  <a:moveTo>
                    <a:pt x="1230353" y="0"/>
                  </a:moveTo>
                  <a:lnTo>
                    <a:pt x="0" y="0"/>
                  </a:lnTo>
                  <a:lnTo>
                    <a:pt x="0" y="570315"/>
                  </a:lnTo>
                  <a:lnTo>
                    <a:pt x="1230353" y="570315"/>
                  </a:lnTo>
                  <a:cubicBezTo>
                    <a:pt x="2123334" y="570315"/>
                    <a:pt x="2849912" y="1296769"/>
                    <a:pt x="2849912" y="2189883"/>
                  </a:cubicBezTo>
                  <a:lnTo>
                    <a:pt x="2849912" y="2225369"/>
                  </a:lnTo>
                  <a:lnTo>
                    <a:pt x="3420224" y="2225369"/>
                  </a:lnTo>
                  <a:lnTo>
                    <a:pt x="3420224" y="2189883"/>
                  </a:lnTo>
                  <a:cubicBezTo>
                    <a:pt x="3420224" y="982463"/>
                    <a:pt x="2437893" y="0"/>
                    <a:pt x="1230353" y="0"/>
                  </a:cubicBezTo>
                  <a:close/>
                </a:path>
              </a:pathLst>
            </a:custGeom>
            <a:solidFill>
              <a:schemeClr val="accent6"/>
            </a:solidFill>
            <a:ln w="12674" cap="flat">
              <a:noFill/>
              <a:prstDash val="solid"/>
              <a:miter/>
            </a:ln>
          </p:spPr>
          <p:txBody>
            <a:bodyPr rtlCol="0" anchor="ctr"/>
            <a:lstStyle/>
            <a:p>
              <a:endParaRPr lang="en-US"/>
            </a:p>
          </p:txBody>
        </p:sp>
        <p:sp>
          <p:nvSpPr>
            <p:cNvPr id="50" name="Rectangle 49">
              <a:extLst>
                <a:ext uri="{FF2B5EF4-FFF2-40B4-BE49-F238E27FC236}">
                  <a16:creationId xmlns:a16="http://schemas.microsoft.com/office/drawing/2014/main" id="{3A49BB08-98C7-1CB8-1B7E-1F4E728E0966}"/>
                </a:ext>
              </a:extLst>
            </p:cNvPr>
            <p:cNvSpPr/>
            <p:nvPr userDrawn="1"/>
          </p:nvSpPr>
          <p:spPr>
            <a:xfrm>
              <a:off x="685800" y="685800"/>
              <a:ext cx="10820400" cy="5486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dirty="0"/>
            </a:p>
          </p:txBody>
        </p:sp>
        <p:sp>
          <p:nvSpPr>
            <p:cNvPr id="49" name="Freeform: Shape 48">
              <a:extLst>
                <a:ext uri="{FF2B5EF4-FFF2-40B4-BE49-F238E27FC236}">
                  <a16:creationId xmlns:a16="http://schemas.microsoft.com/office/drawing/2014/main" id="{13EDA351-461A-E798-5EE5-8F58BAC532CA}"/>
                </a:ext>
              </a:extLst>
            </p:cNvPr>
            <p:cNvSpPr/>
            <p:nvPr userDrawn="1"/>
          </p:nvSpPr>
          <p:spPr>
            <a:xfrm>
              <a:off x="9932524" y="685800"/>
              <a:ext cx="1573676" cy="2039197"/>
            </a:xfrm>
            <a:custGeom>
              <a:avLst/>
              <a:gdLst>
                <a:gd name="connsiteX0" fmla="*/ 0 w 1573676"/>
                <a:gd name="connsiteY0" fmla="*/ 0 h 2039197"/>
                <a:gd name="connsiteX1" fmla="*/ 570319 w 1573676"/>
                <a:gd name="connsiteY1" fmla="*/ 0 h 2039197"/>
                <a:gd name="connsiteX2" fmla="*/ 575550 w 1573676"/>
                <a:gd name="connsiteY2" fmla="*/ 103265 h 2039197"/>
                <a:gd name="connsiteX3" fmla="*/ 1557161 w 1573676"/>
                <a:gd name="connsiteY3" fmla="*/ 1430315 h 2039197"/>
                <a:gd name="connsiteX4" fmla="*/ 1573676 w 1573676"/>
                <a:gd name="connsiteY4" fmla="*/ 1436371 h 2039197"/>
                <a:gd name="connsiteX5" fmla="*/ 1573676 w 1573676"/>
                <a:gd name="connsiteY5" fmla="*/ 2039197 h 2039197"/>
                <a:gd name="connsiteX6" fmla="*/ 1536530 w 1573676"/>
                <a:gd name="connsiteY6" fmla="*/ 2029622 h 2039197"/>
                <a:gd name="connsiteX7" fmla="*/ 8189 w 1573676"/>
                <a:gd name="connsiteY7" fmla="*/ 161614 h 2039197"/>
                <a:gd name="connsiteX8" fmla="*/ 0 w 1573676"/>
                <a:gd name="connsiteY8" fmla="*/ 0 h 2039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3676" h="2039197">
                  <a:moveTo>
                    <a:pt x="0" y="0"/>
                  </a:moveTo>
                  <a:lnTo>
                    <a:pt x="570319" y="0"/>
                  </a:lnTo>
                  <a:lnTo>
                    <a:pt x="575550" y="103265"/>
                  </a:lnTo>
                  <a:cubicBezTo>
                    <a:pt x="636497" y="701552"/>
                    <a:pt x="1024377" y="1204579"/>
                    <a:pt x="1557161" y="1430315"/>
                  </a:cubicBezTo>
                  <a:lnTo>
                    <a:pt x="1573676" y="1436371"/>
                  </a:lnTo>
                  <a:lnTo>
                    <a:pt x="1573676" y="2039197"/>
                  </a:lnTo>
                  <a:lnTo>
                    <a:pt x="1536530" y="2029622"/>
                  </a:lnTo>
                  <a:cubicBezTo>
                    <a:pt x="714057" y="1773242"/>
                    <a:pt x="98087" y="1044049"/>
                    <a:pt x="8189" y="161614"/>
                  </a:cubicBezTo>
                  <a:lnTo>
                    <a:pt x="0" y="0"/>
                  </a:lnTo>
                  <a:close/>
                </a:path>
              </a:pathLst>
            </a:custGeom>
            <a:solidFill>
              <a:srgbClr val="95AEEF"/>
            </a:solidFill>
            <a:ln w="12674"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374C58F6-9F74-0185-85BE-F14190B51998}"/>
                </a:ext>
              </a:extLst>
            </p:cNvPr>
            <p:cNvSpPr/>
            <p:nvPr userDrawn="1"/>
          </p:nvSpPr>
          <p:spPr>
            <a:xfrm>
              <a:off x="9092925" y="4955404"/>
              <a:ext cx="1262924" cy="1098680"/>
            </a:xfrm>
            <a:custGeom>
              <a:avLst/>
              <a:gdLst>
                <a:gd name="connsiteX0" fmla="*/ 645593 w 1262924"/>
                <a:gd name="connsiteY0" fmla="*/ 0 h 1098680"/>
                <a:gd name="connsiteX1" fmla="*/ 1262924 w 1262924"/>
                <a:gd name="connsiteY1" fmla="*/ 0 h 1098680"/>
                <a:gd name="connsiteX2" fmla="*/ 617331 w 1262924"/>
                <a:gd name="connsiteY2" fmla="*/ 1098680 h 1098680"/>
                <a:gd name="connsiteX3" fmla="*/ 0 w 1262924"/>
                <a:gd name="connsiteY3" fmla="*/ 1098680 h 1098680"/>
                <a:gd name="connsiteX4" fmla="*/ 645593 w 1262924"/>
                <a:gd name="connsiteY4" fmla="*/ 0 h 1098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2924" h="1098680">
                  <a:moveTo>
                    <a:pt x="645593" y="0"/>
                  </a:moveTo>
                  <a:lnTo>
                    <a:pt x="1262924" y="0"/>
                  </a:lnTo>
                  <a:lnTo>
                    <a:pt x="617331" y="1098680"/>
                  </a:lnTo>
                  <a:lnTo>
                    <a:pt x="0" y="1098680"/>
                  </a:lnTo>
                  <a:lnTo>
                    <a:pt x="645593" y="0"/>
                  </a:lnTo>
                  <a:close/>
                </a:path>
              </a:pathLst>
            </a:custGeom>
            <a:solidFill>
              <a:srgbClr val="95AEEF"/>
            </a:solidFill>
            <a:ln w="12674"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AF1C3CC1-D51E-B099-D0AE-D49221F51C16}"/>
                </a:ext>
              </a:extLst>
            </p:cNvPr>
            <p:cNvSpPr/>
            <p:nvPr userDrawn="1"/>
          </p:nvSpPr>
          <p:spPr>
            <a:xfrm>
              <a:off x="10371564" y="4955404"/>
              <a:ext cx="546106" cy="1216796"/>
            </a:xfrm>
            <a:custGeom>
              <a:avLst/>
              <a:gdLst>
                <a:gd name="connsiteX0" fmla="*/ 0 w 546106"/>
                <a:gd name="connsiteY0" fmla="*/ 0 h 1216796"/>
                <a:gd name="connsiteX1" fmla="*/ 546106 w 546106"/>
                <a:gd name="connsiteY1" fmla="*/ 0 h 1216796"/>
                <a:gd name="connsiteX2" fmla="*/ 546106 w 546106"/>
                <a:gd name="connsiteY2" fmla="*/ 1216796 h 1216796"/>
                <a:gd name="connsiteX3" fmla="*/ 0 w 546106"/>
                <a:gd name="connsiteY3" fmla="*/ 1216796 h 1216796"/>
                <a:gd name="connsiteX4" fmla="*/ 0 w 546106"/>
                <a:gd name="connsiteY4" fmla="*/ 0 h 1216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106" h="1216796">
                  <a:moveTo>
                    <a:pt x="0" y="0"/>
                  </a:moveTo>
                  <a:lnTo>
                    <a:pt x="546106" y="0"/>
                  </a:lnTo>
                  <a:lnTo>
                    <a:pt x="546106" y="1216796"/>
                  </a:lnTo>
                  <a:lnTo>
                    <a:pt x="0" y="1216796"/>
                  </a:lnTo>
                  <a:lnTo>
                    <a:pt x="0" y="0"/>
                  </a:lnTo>
                  <a:close/>
                </a:path>
              </a:pathLst>
            </a:custGeom>
            <a:solidFill>
              <a:srgbClr val="95AEEF"/>
            </a:solidFill>
            <a:ln w="12674"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6A167BFB-8379-D90D-029E-7E3AAA214E3F}"/>
                </a:ext>
              </a:extLst>
            </p:cNvPr>
            <p:cNvSpPr/>
            <p:nvPr userDrawn="1"/>
          </p:nvSpPr>
          <p:spPr>
            <a:xfrm>
              <a:off x="10929836" y="4955404"/>
              <a:ext cx="576364" cy="980865"/>
            </a:xfrm>
            <a:custGeom>
              <a:avLst/>
              <a:gdLst>
                <a:gd name="connsiteX0" fmla="*/ 0 w 576364"/>
                <a:gd name="connsiteY0" fmla="*/ 0 h 980865"/>
                <a:gd name="connsiteX1" fmla="*/ 576364 w 576364"/>
                <a:gd name="connsiteY1" fmla="*/ 0 h 980865"/>
                <a:gd name="connsiteX2" fmla="*/ 576364 w 576364"/>
                <a:gd name="connsiteY2" fmla="*/ 980865 h 980865"/>
                <a:gd name="connsiteX3" fmla="*/ 0 w 576364"/>
                <a:gd name="connsiteY3" fmla="*/ 0 h 980865"/>
              </a:gdLst>
              <a:ahLst/>
              <a:cxnLst>
                <a:cxn ang="0">
                  <a:pos x="connsiteX0" y="connsiteY0"/>
                </a:cxn>
                <a:cxn ang="0">
                  <a:pos x="connsiteX1" y="connsiteY1"/>
                </a:cxn>
                <a:cxn ang="0">
                  <a:pos x="connsiteX2" y="connsiteY2"/>
                </a:cxn>
                <a:cxn ang="0">
                  <a:pos x="connsiteX3" y="connsiteY3"/>
                </a:cxn>
              </a:cxnLst>
              <a:rect l="l" t="t" r="r" b="b"/>
              <a:pathLst>
                <a:path w="576364" h="980865">
                  <a:moveTo>
                    <a:pt x="0" y="0"/>
                  </a:moveTo>
                  <a:lnTo>
                    <a:pt x="576364" y="0"/>
                  </a:lnTo>
                  <a:lnTo>
                    <a:pt x="576364" y="980865"/>
                  </a:lnTo>
                  <a:lnTo>
                    <a:pt x="0" y="0"/>
                  </a:lnTo>
                  <a:close/>
                </a:path>
              </a:pathLst>
            </a:custGeom>
            <a:solidFill>
              <a:srgbClr val="95AEEF"/>
            </a:solidFill>
            <a:ln w="12674"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EF1C4EFC-78B5-045F-32F4-2944B8F52155}"/>
                </a:ext>
              </a:extLst>
            </p:cNvPr>
            <p:cNvSpPr/>
            <p:nvPr userDrawn="1"/>
          </p:nvSpPr>
          <p:spPr>
            <a:xfrm>
              <a:off x="10502843" y="685800"/>
              <a:ext cx="1003357" cy="1436371"/>
            </a:xfrm>
            <a:custGeom>
              <a:avLst/>
              <a:gdLst>
                <a:gd name="connsiteX0" fmla="*/ 0 w 1003357"/>
                <a:gd name="connsiteY0" fmla="*/ 0 h 1436371"/>
                <a:gd name="connsiteX1" fmla="*/ 1003357 w 1003357"/>
                <a:gd name="connsiteY1" fmla="*/ 0 h 1436371"/>
                <a:gd name="connsiteX2" fmla="*/ 1003357 w 1003357"/>
                <a:gd name="connsiteY2" fmla="*/ 1436371 h 1436371"/>
                <a:gd name="connsiteX3" fmla="*/ 986842 w 1003357"/>
                <a:gd name="connsiteY3" fmla="*/ 1430315 h 1436371"/>
                <a:gd name="connsiteX4" fmla="*/ 5231 w 1003357"/>
                <a:gd name="connsiteY4" fmla="*/ 103265 h 1436371"/>
                <a:gd name="connsiteX5" fmla="*/ 0 w 1003357"/>
                <a:gd name="connsiteY5" fmla="*/ 0 h 1436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3357" h="1436371">
                  <a:moveTo>
                    <a:pt x="0" y="0"/>
                  </a:moveTo>
                  <a:lnTo>
                    <a:pt x="1003357" y="0"/>
                  </a:lnTo>
                  <a:lnTo>
                    <a:pt x="1003357" y="1436371"/>
                  </a:lnTo>
                  <a:lnTo>
                    <a:pt x="986842" y="1430315"/>
                  </a:lnTo>
                  <a:cubicBezTo>
                    <a:pt x="454058" y="1204579"/>
                    <a:pt x="66178" y="701552"/>
                    <a:pt x="5231" y="103265"/>
                  </a:cubicBezTo>
                  <a:lnTo>
                    <a:pt x="0" y="0"/>
                  </a:lnTo>
                  <a:close/>
                </a:path>
              </a:pathLst>
            </a:custGeom>
            <a:solidFill>
              <a:schemeClr val="bg2"/>
            </a:solidFill>
            <a:ln w="12674"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3176A2F6-09EE-411D-ABA1-2E989674E940}"/>
              </a:ext>
            </a:extLst>
          </p:cNvPr>
          <p:cNvSpPr>
            <a:spLocks noGrp="1"/>
          </p:cNvSpPr>
          <p:nvPr>
            <p:ph type="ctrTitle"/>
          </p:nvPr>
        </p:nvSpPr>
        <p:spPr>
          <a:xfrm>
            <a:off x="1384300" y="2556718"/>
            <a:ext cx="7366000" cy="1233228"/>
          </a:xfrm>
        </p:spPr>
        <p:txBody>
          <a:bodyPr anchor="b">
            <a:normAutofit/>
          </a:bodyPr>
          <a:lstStyle>
            <a:lvl1pPr algn="l">
              <a:defRPr sz="5400">
                <a:solidFill>
                  <a:schemeClr val="tx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6F8D719-2B49-447B-9B7B-DC72A26B3909}"/>
              </a:ext>
            </a:extLst>
          </p:cNvPr>
          <p:cNvSpPr>
            <a:spLocks noGrp="1"/>
          </p:cNvSpPr>
          <p:nvPr>
            <p:ph type="subTitle" idx="1"/>
          </p:nvPr>
        </p:nvSpPr>
        <p:spPr>
          <a:xfrm>
            <a:off x="1384300" y="3986623"/>
            <a:ext cx="7366000" cy="1021878"/>
          </a:xfrm>
        </p:spPr>
        <p:txBody>
          <a:bodyPr/>
          <a:lstStyle>
            <a:lvl1pPr marL="0" indent="0" algn="l">
              <a:spcBef>
                <a:spcPts val="0"/>
              </a:spcBef>
              <a:spcAft>
                <a:spcPts val="1200"/>
              </a:spcAft>
              <a:buNone/>
              <a:defRPr sz="2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52" name="Graphic 51">
            <a:extLst>
              <a:ext uri="{FF2B5EF4-FFF2-40B4-BE49-F238E27FC236}">
                <a16:creationId xmlns:a16="http://schemas.microsoft.com/office/drawing/2014/main" id="{D8C1209A-ED6E-2410-41B0-F06D31DB4B0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77003" y="1180962"/>
            <a:ext cx="1841500" cy="566689"/>
          </a:xfrm>
          <a:prstGeom prst="rect">
            <a:avLst/>
          </a:prstGeom>
        </p:spPr>
      </p:pic>
      <p:sp>
        <p:nvSpPr>
          <p:cNvPr id="53" name="Date Placeholder 52">
            <a:extLst>
              <a:ext uri="{FF2B5EF4-FFF2-40B4-BE49-F238E27FC236}">
                <a16:creationId xmlns:a16="http://schemas.microsoft.com/office/drawing/2014/main" id="{DA78140B-E7AC-03A0-412C-292337843577}"/>
              </a:ext>
            </a:extLst>
          </p:cNvPr>
          <p:cNvSpPr>
            <a:spLocks noGrp="1"/>
          </p:cNvSpPr>
          <p:nvPr>
            <p:ph type="dt" sz="half" idx="10"/>
          </p:nvPr>
        </p:nvSpPr>
        <p:spPr>
          <a:xfrm>
            <a:off x="4368800" y="1558385"/>
            <a:ext cx="4381500" cy="267287"/>
          </a:xfrm>
        </p:spPr>
        <p:txBody>
          <a:bodyPr/>
          <a:lstStyle>
            <a:lvl1pPr algn="r">
              <a:defRPr sz="1200" b="1" cap="all" spc="100" baseline="0">
                <a:solidFill>
                  <a:schemeClr val="tx1"/>
                </a:solidFill>
                <a:latin typeface="+mj-lt"/>
              </a:defRPr>
            </a:lvl1pPr>
          </a:lstStyle>
          <a:p>
            <a:endParaRPr lang="en-US" dirty="0"/>
          </a:p>
        </p:txBody>
      </p:sp>
      <p:sp>
        <p:nvSpPr>
          <p:cNvPr id="54" name="Footer Placeholder 53">
            <a:extLst>
              <a:ext uri="{FF2B5EF4-FFF2-40B4-BE49-F238E27FC236}">
                <a16:creationId xmlns:a16="http://schemas.microsoft.com/office/drawing/2014/main" id="{23819AF3-E5F3-A3AF-CC49-2534E3827330}"/>
              </a:ext>
            </a:extLst>
          </p:cNvPr>
          <p:cNvSpPr>
            <a:spLocks noGrp="1"/>
          </p:cNvSpPr>
          <p:nvPr>
            <p:ph type="ftr" sz="quarter" idx="11"/>
          </p:nvPr>
        </p:nvSpPr>
        <p:spPr>
          <a:xfrm>
            <a:off x="1384300" y="5232400"/>
            <a:ext cx="7366000" cy="715901"/>
          </a:xfrm>
        </p:spPr>
        <p:txBody>
          <a:bodyPr>
            <a:noAutofit/>
          </a:bodyPr>
          <a:lstStyle>
            <a:lvl1pPr>
              <a:defRPr sz="800">
                <a:solidFill>
                  <a:schemeClr val="tx1"/>
                </a:solidFill>
              </a:defRPr>
            </a:lvl1pPr>
          </a:lstStyle>
          <a:p>
            <a:endParaRPr lang="en-US" dirty="0"/>
          </a:p>
        </p:txBody>
      </p:sp>
      <p:sp>
        <p:nvSpPr>
          <p:cNvPr id="55" name="Slide Number Placeholder 54">
            <a:extLst>
              <a:ext uri="{FF2B5EF4-FFF2-40B4-BE49-F238E27FC236}">
                <a16:creationId xmlns:a16="http://schemas.microsoft.com/office/drawing/2014/main" id="{8528CF1B-E011-D9E8-F9BC-7182A6470A64}"/>
              </a:ext>
            </a:extLst>
          </p:cNvPr>
          <p:cNvSpPr>
            <a:spLocks noGrp="1"/>
          </p:cNvSpPr>
          <p:nvPr>
            <p:ph type="sldNum" sz="quarter" idx="12"/>
          </p:nvPr>
        </p:nvSpPr>
        <p:spPr/>
        <p:txBody>
          <a:bodyPr/>
          <a:lstStyle>
            <a:lvl1pPr>
              <a:defRPr>
                <a:solidFill>
                  <a:schemeClr val="accent6"/>
                </a:solidFill>
              </a:defRPr>
            </a:lvl1pPr>
          </a:lstStyle>
          <a:p>
            <a:fld id="{B2643E34-DC33-45ED-8E33-EC0D5991E9A4}" type="slidenum">
              <a:rPr lang="en-US" smtClean="0"/>
              <a:pPr/>
              <a:t>‹#›</a:t>
            </a:fld>
            <a:endParaRPr lang="en-US" dirty="0"/>
          </a:p>
        </p:txBody>
      </p:sp>
    </p:spTree>
    <p:extLst>
      <p:ext uri="{BB962C8B-B14F-4D97-AF65-F5344CB8AC3E}">
        <p14:creationId xmlns:p14="http://schemas.microsoft.com/office/powerpoint/2010/main" val="141277950"/>
      </p:ext>
    </p:extLst>
  </p:cSld>
  <p:clrMapOvr>
    <a:overrideClrMapping bg1="dk1" tx1="lt1" bg2="dk2" tx2="lt2" accent1="accent1" accent2="accent2" accent3="accent3" accent4="accent4" accent5="accent5" accent6="accent6" hlink="hlink" folHlink="folHlink"/>
  </p:clrMapOvr>
  <p:hf sldNum="0" hdr="0"/>
  <p:extLst>
    <p:ext uri="{DCECCB84-F9BA-43D5-87BE-67443E8EF086}">
      <p15:sldGuideLst xmlns:p15="http://schemas.microsoft.com/office/powerpoint/2012/main">
        <p15:guide id="1" orient="horz" pos="432">
          <p15:clr>
            <a:srgbClr val="FBAE40"/>
          </p15:clr>
        </p15:guide>
        <p15:guide id="2" orient="horz" pos="388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6CA37-4E08-D4D5-439B-9FDB8AC0766B}"/>
              </a:ext>
            </a:extLst>
          </p:cNvPr>
          <p:cNvSpPr>
            <a:spLocks noGrp="1"/>
          </p:cNvSpPr>
          <p:nvPr>
            <p:ph type="title"/>
          </p:nvPr>
        </p:nvSpPr>
        <p:spPr>
          <a:xfrm>
            <a:off x="685800" y="2666333"/>
            <a:ext cx="4610100" cy="1431496"/>
          </a:xfrm>
        </p:spPr>
        <p:txBody>
          <a:bodyPr anchor="b"/>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16FF2BAF-6E37-128E-3BEA-603CEEE96FFE}"/>
              </a:ext>
            </a:extLst>
          </p:cNvPr>
          <p:cNvSpPr>
            <a:spLocks noGrp="1"/>
          </p:cNvSpPr>
          <p:nvPr>
            <p:ph type="ftr" sz="quarter" idx="10"/>
          </p:nvPr>
        </p:nvSpPr>
        <p:spPr>
          <a:xfrm>
            <a:off x="685800" y="6446521"/>
            <a:ext cx="4610100" cy="137160"/>
          </a:xfrm>
        </p:spPr>
        <p:txBody>
          <a:bodyPr>
            <a:noAutofit/>
          </a:bodyPr>
          <a:lstStyle/>
          <a:p>
            <a:endParaRPr lang="en-US" dirty="0"/>
          </a:p>
        </p:txBody>
      </p:sp>
      <p:sp>
        <p:nvSpPr>
          <p:cNvPr id="4" name="Date Placeholder 3">
            <a:extLst>
              <a:ext uri="{FF2B5EF4-FFF2-40B4-BE49-F238E27FC236}">
                <a16:creationId xmlns:a16="http://schemas.microsoft.com/office/drawing/2014/main" id="{0F69481A-CCC1-978E-46F4-A16C6B53ADBA}"/>
              </a:ext>
            </a:extLst>
          </p:cNvPr>
          <p:cNvSpPr>
            <a:spLocks noGrp="1"/>
          </p:cNvSpPr>
          <p:nvPr>
            <p:ph type="dt" sz="half" idx="11"/>
          </p:nvPr>
        </p:nvSpPr>
        <p:spPr>
          <a:xfrm>
            <a:off x="685800" y="1856020"/>
            <a:ext cx="4610100" cy="137160"/>
          </a:xfrm>
        </p:spPr>
        <p:txBody>
          <a:bodyPr>
            <a:noAutofit/>
          </a:bodyPr>
          <a:lstStyle>
            <a:lvl1pPr>
              <a:defRPr b="1" cap="all" spc="100" baseline="0">
                <a:latin typeface="+mj-lt"/>
              </a:defRPr>
            </a:lvl1pPr>
          </a:lstStyle>
          <a:p>
            <a:endParaRPr lang="en-US" dirty="0"/>
          </a:p>
        </p:txBody>
      </p:sp>
      <p:sp>
        <p:nvSpPr>
          <p:cNvPr id="5" name="Slide Number Placeholder 4">
            <a:extLst>
              <a:ext uri="{FF2B5EF4-FFF2-40B4-BE49-F238E27FC236}">
                <a16:creationId xmlns:a16="http://schemas.microsoft.com/office/drawing/2014/main" id="{DD8E85DD-C25E-794C-368B-445125978D1E}"/>
              </a:ext>
            </a:extLst>
          </p:cNvPr>
          <p:cNvSpPr>
            <a:spLocks noGrp="1"/>
          </p:cNvSpPr>
          <p:nvPr>
            <p:ph type="sldNum" sz="quarter" idx="12"/>
          </p:nvPr>
        </p:nvSpPr>
        <p:spPr>
          <a:xfrm>
            <a:off x="11261897" y="6446521"/>
            <a:ext cx="665408" cy="137160"/>
          </a:xfrm>
        </p:spPr>
        <p:txBody>
          <a:bodyPr/>
          <a:lstStyle/>
          <a:p>
            <a:fld id="{B2643E34-DC33-45ED-8E33-EC0D5991E9A4}" type="slidenum">
              <a:rPr lang="en-US" smtClean="0"/>
              <a:pPr/>
              <a:t>‹#›</a:t>
            </a:fld>
            <a:endParaRPr lang="en-US" dirty="0"/>
          </a:p>
        </p:txBody>
      </p:sp>
      <p:pic>
        <p:nvPicPr>
          <p:cNvPr id="8" name="Graphic 7">
            <a:extLst>
              <a:ext uri="{FF2B5EF4-FFF2-40B4-BE49-F238E27FC236}">
                <a16:creationId xmlns:a16="http://schemas.microsoft.com/office/drawing/2014/main" id="{43D33E6D-19B9-9027-F000-ADC9FCA7DD7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a:stretch/>
        </p:blipFill>
        <p:spPr>
          <a:xfrm>
            <a:off x="692150" y="700278"/>
            <a:ext cx="1841500" cy="566689"/>
          </a:xfrm>
          <a:prstGeom prst="rect">
            <a:avLst/>
          </a:prstGeom>
        </p:spPr>
      </p:pic>
      <p:sp>
        <p:nvSpPr>
          <p:cNvPr id="10" name="Picture Placeholder 9">
            <a:extLst>
              <a:ext uri="{FF2B5EF4-FFF2-40B4-BE49-F238E27FC236}">
                <a16:creationId xmlns:a16="http://schemas.microsoft.com/office/drawing/2014/main" id="{8C7DF2F0-111F-8A6D-0849-B9F7D5A7042E}"/>
              </a:ext>
            </a:extLst>
          </p:cNvPr>
          <p:cNvSpPr>
            <a:spLocks noGrp="1"/>
          </p:cNvSpPr>
          <p:nvPr>
            <p:ph type="pic" sz="quarter" idx="13"/>
          </p:nvPr>
        </p:nvSpPr>
        <p:spPr>
          <a:xfrm>
            <a:off x="6210300" y="685800"/>
            <a:ext cx="5295900" cy="6172200"/>
          </a:xfrm>
        </p:spPr>
        <p:txBody>
          <a:bodyPr/>
          <a:lstStyle>
            <a:lvl1pPr marL="0" indent="0">
              <a:buNone/>
              <a:defRPr/>
            </a:lvl1pPr>
          </a:lstStyle>
          <a:p>
            <a:r>
              <a:rPr lang="en-US"/>
              <a:t>Click icon to add picture</a:t>
            </a:r>
            <a:endParaRPr lang="en-US" dirty="0"/>
          </a:p>
        </p:txBody>
      </p:sp>
      <p:cxnSp>
        <p:nvCxnSpPr>
          <p:cNvPr id="12" name="Straight Connector 11">
            <a:extLst>
              <a:ext uri="{FF2B5EF4-FFF2-40B4-BE49-F238E27FC236}">
                <a16:creationId xmlns:a16="http://schemas.microsoft.com/office/drawing/2014/main" id="{A539E533-85A6-CEE8-245F-D307F2ACF49C}"/>
              </a:ext>
            </a:extLst>
          </p:cNvPr>
          <p:cNvCxnSpPr/>
          <p:nvPr userDrawn="1"/>
        </p:nvCxnSpPr>
        <p:spPr>
          <a:xfrm>
            <a:off x="692150" y="5600700"/>
            <a:ext cx="4603750" cy="0"/>
          </a:xfrm>
          <a:prstGeom prst="line">
            <a:avLst/>
          </a:prstGeom>
          <a:ln w="9525" cap="flat">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4" name="Text Placeholder 13">
            <a:extLst>
              <a:ext uri="{FF2B5EF4-FFF2-40B4-BE49-F238E27FC236}">
                <a16:creationId xmlns:a16="http://schemas.microsoft.com/office/drawing/2014/main" id="{C52293B8-683E-9FAF-F2E2-6FDFDC77BD0B}"/>
              </a:ext>
            </a:extLst>
          </p:cNvPr>
          <p:cNvSpPr>
            <a:spLocks noGrp="1"/>
          </p:cNvSpPr>
          <p:nvPr>
            <p:ph type="body" sz="quarter" idx="14"/>
          </p:nvPr>
        </p:nvSpPr>
        <p:spPr>
          <a:xfrm>
            <a:off x="692150" y="4212139"/>
            <a:ext cx="4603750" cy="1159953"/>
          </a:xfrm>
        </p:spPr>
        <p:txBody>
          <a:bodyPr/>
          <a:lstStyle>
            <a:lvl1pPr marL="0" indent="0">
              <a:buNone/>
              <a:defRPr/>
            </a:lvl1pPr>
            <a:lvl2pPr marL="288925" indent="0">
              <a:buNone/>
              <a:defRPr/>
            </a:lvl2pPr>
          </a:lstStyle>
          <a:p>
            <a:pPr lvl="0"/>
            <a:r>
              <a:rPr lang="en-US"/>
              <a:t>Click to edit Master text styles</a:t>
            </a:r>
          </a:p>
        </p:txBody>
      </p:sp>
      <p:sp>
        <p:nvSpPr>
          <p:cNvPr id="15" name="Text Placeholder 13">
            <a:extLst>
              <a:ext uri="{FF2B5EF4-FFF2-40B4-BE49-F238E27FC236}">
                <a16:creationId xmlns:a16="http://schemas.microsoft.com/office/drawing/2014/main" id="{4BF7834C-66BD-EAB6-F4E0-6CAFD7FABECE}"/>
              </a:ext>
            </a:extLst>
          </p:cNvPr>
          <p:cNvSpPr>
            <a:spLocks noGrp="1"/>
          </p:cNvSpPr>
          <p:nvPr>
            <p:ph type="body" sz="quarter" idx="15"/>
          </p:nvPr>
        </p:nvSpPr>
        <p:spPr>
          <a:xfrm>
            <a:off x="692150" y="5841925"/>
            <a:ext cx="4603750" cy="375996"/>
          </a:xfrm>
        </p:spPr>
        <p:txBody>
          <a:bodyPr/>
          <a:lstStyle>
            <a:lvl1pPr marL="0" indent="0">
              <a:buNone/>
              <a:defRPr sz="1600"/>
            </a:lvl1pPr>
            <a:lvl2pPr marL="288925" indent="0">
              <a:buNone/>
              <a:defRPr/>
            </a:lvl2pPr>
          </a:lstStyle>
          <a:p>
            <a:pPr lvl="0"/>
            <a:r>
              <a:rPr lang="en-US"/>
              <a:t>Click to edit Master text styles</a:t>
            </a:r>
          </a:p>
        </p:txBody>
      </p:sp>
    </p:spTree>
    <p:extLst>
      <p:ext uri="{BB962C8B-B14F-4D97-AF65-F5344CB8AC3E}">
        <p14:creationId xmlns:p14="http://schemas.microsoft.com/office/powerpoint/2010/main" val="2567179372"/>
      </p:ext>
    </p:extLst>
  </p:cSld>
  <p:clrMapOvr>
    <a:masterClrMapping/>
  </p:clrMapOvr>
  <p:hf sldNum="0" hdr="0"/>
  <p:extLst>
    <p:ext uri="{DCECCB84-F9BA-43D5-87BE-67443E8EF086}">
      <p15:sldGuideLst xmlns:p15="http://schemas.microsoft.com/office/powerpoint/2012/main">
        <p15:guide id="1" orient="horz" pos="21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0CC8AC5-B7B4-458E-A915-EAC28DBB495E}"/>
              </a:ext>
            </a:extLst>
          </p:cNvPr>
          <p:cNvSpPr/>
          <p:nvPr userDrawn="1"/>
        </p:nvSpPr>
        <p:spPr>
          <a:xfrm>
            <a:off x="0" y="0"/>
            <a:ext cx="4020637" cy="6858000"/>
          </a:xfrm>
          <a:prstGeom prst="rect">
            <a:avLst/>
          </a:prstGeom>
          <a:solidFill>
            <a:srgbClr val="9B24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F3548F4D-9E86-483C-80AE-88A8A4E079E1}"/>
              </a:ext>
            </a:extLst>
          </p:cNvPr>
          <p:cNvCxnSpPr>
            <a:cxnSpLocks/>
          </p:cNvCxnSpPr>
          <p:nvPr userDrawn="1"/>
        </p:nvCxnSpPr>
        <p:spPr>
          <a:xfrm>
            <a:off x="4328719" y="2986481"/>
            <a:ext cx="579679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0847877-8F8D-432D-A25B-3146E50ED600}"/>
              </a:ext>
            </a:extLst>
          </p:cNvPr>
          <p:cNvSpPr>
            <a:spLocks noGrp="1"/>
          </p:cNvSpPr>
          <p:nvPr>
            <p:ph type="ctrTitle"/>
          </p:nvPr>
        </p:nvSpPr>
        <p:spPr>
          <a:xfrm>
            <a:off x="79513" y="2618500"/>
            <a:ext cx="3786809" cy="980258"/>
          </a:xfrm>
        </p:spPr>
        <p:txBody>
          <a:bodyPr anchor="b">
            <a:normAutofit/>
          </a:bodyPr>
          <a:lstStyle>
            <a:lvl1pPr algn="ctr">
              <a:defRPr sz="5000">
                <a:solidFill>
                  <a:schemeClr val="bg1"/>
                </a:solidFill>
              </a:defRPr>
            </a:lvl1pPr>
          </a:lstStyle>
          <a:p>
            <a:r>
              <a:rPr lang="en-US" dirty="0"/>
              <a:t>Click to edit Master title</a:t>
            </a:r>
          </a:p>
        </p:txBody>
      </p:sp>
      <p:sp>
        <p:nvSpPr>
          <p:cNvPr id="3" name="Subtitle 2">
            <a:extLst>
              <a:ext uri="{FF2B5EF4-FFF2-40B4-BE49-F238E27FC236}">
                <a16:creationId xmlns:a16="http://schemas.microsoft.com/office/drawing/2014/main" id="{64E4E535-728B-4137-90BC-97A8DAD61DE3}"/>
              </a:ext>
            </a:extLst>
          </p:cNvPr>
          <p:cNvSpPr>
            <a:spLocks noGrp="1"/>
          </p:cNvSpPr>
          <p:nvPr>
            <p:ph type="subTitle" idx="1"/>
          </p:nvPr>
        </p:nvSpPr>
        <p:spPr>
          <a:xfrm>
            <a:off x="87249" y="4345700"/>
            <a:ext cx="3786810" cy="753831"/>
          </a:xfrm>
        </p:spPr>
        <p:txBody>
          <a:bodyPr>
            <a:normAutofit/>
          </a:bodyPr>
          <a:lstStyle>
            <a:lvl1pPr marL="0" indent="0" algn="ctr">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Picture Placeholder 11">
            <a:extLst>
              <a:ext uri="{FF2B5EF4-FFF2-40B4-BE49-F238E27FC236}">
                <a16:creationId xmlns:a16="http://schemas.microsoft.com/office/drawing/2014/main" id="{8C0368C0-0437-4BBD-BEB4-6CC9CEADD5A5}"/>
              </a:ext>
            </a:extLst>
          </p:cNvPr>
          <p:cNvSpPr>
            <a:spLocks noGrp="1"/>
          </p:cNvSpPr>
          <p:nvPr>
            <p:ph type="pic" sz="quarter" idx="10"/>
          </p:nvPr>
        </p:nvSpPr>
        <p:spPr>
          <a:xfrm>
            <a:off x="4020637" y="0"/>
            <a:ext cx="8191270" cy="6858000"/>
          </a:xfrm>
          <a:prstGeom prst="rect">
            <a:avLst/>
          </a:prstGeom>
        </p:spPr>
        <p:txBody>
          <a:bodyPr/>
          <a:lstStyle/>
          <a:p>
            <a:endParaRPr lang="en-US"/>
          </a:p>
        </p:txBody>
      </p:sp>
      <p:sp>
        <p:nvSpPr>
          <p:cNvPr id="13" name="TextBox 12">
            <a:extLst>
              <a:ext uri="{FF2B5EF4-FFF2-40B4-BE49-F238E27FC236}">
                <a16:creationId xmlns:a16="http://schemas.microsoft.com/office/drawing/2014/main" id="{080FB895-6819-48E0-A990-437AE0B6CAE4}"/>
              </a:ext>
            </a:extLst>
          </p:cNvPr>
          <p:cNvSpPr txBox="1"/>
          <p:nvPr userDrawn="1"/>
        </p:nvSpPr>
        <p:spPr>
          <a:xfrm>
            <a:off x="39755" y="5712694"/>
            <a:ext cx="3866322" cy="1015663"/>
          </a:xfrm>
          <a:prstGeom prst="rect">
            <a:avLst/>
          </a:prstGeom>
          <a:noFill/>
        </p:spPr>
        <p:txBody>
          <a:bodyPr wrap="square">
            <a:spAutoFit/>
          </a:bodyPr>
          <a:lstStyle/>
          <a:p>
            <a:pPr algn="ctr"/>
            <a:r>
              <a:rPr lang="en-US" sz="1200" dirty="0">
                <a:solidFill>
                  <a:schemeClr val="bg1"/>
                </a:solidFill>
                <a:latin typeface="Calibri" panose="020F0502020204030204" pitchFamily="34" charset="0"/>
                <a:cs typeface="Arial" charset="0"/>
              </a:rPr>
              <a:t>©NADCP</a:t>
            </a:r>
            <a:r>
              <a:rPr lang="en-US" sz="1200" dirty="0">
                <a:solidFill>
                  <a:schemeClr val="bg1"/>
                </a:solidFill>
              </a:rPr>
              <a:t>,  2023</a:t>
            </a:r>
          </a:p>
          <a:p>
            <a:pPr algn="ctr"/>
            <a:r>
              <a:rPr lang="en-US" sz="1200" dirty="0">
                <a:solidFill>
                  <a:schemeClr val="bg1"/>
                </a:solidFill>
              </a:rPr>
              <a:t>The following presentation may not be copied in whole or in part without the written permission of the author of the National Association of Drug Court Professionals. Written permission will generally be given upon request.</a:t>
            </a:r>
          </a:p>
        </p:txBody>
      </p:sp>
      <p:pic>
        <p:nvPicPr>
          <p:cNvPr id="11" name="Picture 10" descr="Logo&#10;&#10;Description automatically generated">
            <a:extLst>
              <a:ext uri="{FF2B5EF4-FFF2-40B4-BE49-F238E27FC236}">
                <a16:creationId xmlns:a16="http://schemas.microsoft.com/office/drawing/2014/main" id="{D0C75E55-5C3E-48A8-81A8-CF00481F91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6572" y="366223"/>
            <a:ext cx="3370499" cy="1253239"/>
          </a:xfrm>
          <a:prstGeom prst="rect">
            <a:avLst/>
          </a:prstGeom>
        </p:spPr>
      </p:pic>
    </p:spTree>
    <p:extLst>
      <p:ext uri="{BB962C8B-B14F-4D97-AF65-F5344CB8AC3E}">
        <p14:creationId xmlns:p14="http://schemas.microsoft.com/office/powerpoint/2010/main" val="383992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9C8AE4A5-2167-1DA1-C32F-DCE5E3C8590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5799" y="5600700"/>
            <a:ext cx="2031023" cy="1257300"/>
          </a:xfrm>
          <a:prstGeom prst="rect">
            <a:avLst/>
          </a:prstGeom>
        </p:spPr>
      </p:pic>
      <p:sp>
        <p:nvSpPr>
          <p:cNvPr id="2" name="Title 1">
            <a:extLst>
              <a:ext uri="{FF2B5EF4-FFF2-40B4-BE49-F238E27FC236}">
                <a16:creationId xmlns:a16="http://schemas.microsoft.com/office/drawing/2014/main" id="{903FD352-4A3C-497F-9D08-51185188FA7A}"/>
              </a:ext>
            </a:extLst>
          </p:cNvPr>
          <p:cNvSpPr>
            <a:spLocks noGrp="1"/>
          </p:cNvSpPr>
          <p:nvPr>
            <p:ph type="title"/>
          </p:nvPr>
        </p:nvSpPr>
        <p:spPr>
          <a:xfrm>
            <a:off x="685800" y="3035870"/>
            <a:ext cx="10820400" cy="2743201"/>
          </a:xfrm>
        </p:spPr>
        <p:txBody>
          <a:bodyPr anchor="b"/>
          <a:lstStyle>
            <a:lvl1pPr>
              <a:defRPr sz="11500">
                <a:solidFill>
                  <a:schemeClr val="tx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9442782-C12F-41FC-B1C9-9F1C9D18331E}"/>
              </a:ext>
            </a:extLst>
          </p:cNvPr>
          <p:cNvSpPr>
            <a:spLocks noGrp="1"/>
          </p:cNvSpPr>
          <p:nvPr>
            <p:ph type="body" idx="1"/>
          </p:nvPr>
        </p:nvSpPr>
        <p:spPr>
          <a:xfrm>
            <a:off x="685800" y="685801"/>
            <a:ext cx="10820400" cy="1054100"/>
          </a:xfrm>
        </p:spPr>
        <p:txBody>
          <a:bodyPr/>
          <a:lstStyle>
            <a:lvl1pPr marL="0" indent="0">
              <a:spcBef>
                <a:spcPts val="0"/>
              </a:spcBef>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E7D73739-D2F8-370A-2495-228CBC665AA2}"/>
              </a:ext>
            </a:extLst>
          </p:cNvPr>
          <p:cNvSpPr>
            <a:spLocks noGrp="1"/>
          </p:cNvSpPr>
          <p:nvPr>
            <p:ph type="dt" sz="half" idx="10"/>
          </p:nvPr>
        </p:nvSpPr>
        <p:spPr>
          <a:xfrm>
            <a:off x="7823200" y="6446521"/>
            <a:ext cx="2755900" cy="137160"/>
          </a:xfrm>
        </p:spPr>
        <p:txBody>
          <a:bodyPr/>
          <a:lstStyle>
            <a:lvl1pPr algn="r">
              <a:defRPr>
                <a:solidFill>
                  <a:schemeClr val="accent2"/>
                </a:solidFill>
              </a:defRPr>
            </a:lvl1pPr>
          </a:lstStyle>
          <a:p>
            <a:r>
              <a:rPr lang="en-US"/>
              <a:t>AllRise.org</a:t>
            </a:r>
            <a:endParaRPr lang="en-US" dirty="0"/>
          </a:p>
        </p:txBody>
      </p:sp>
      <p:sp>
        <p:nvSpPr>
          <p:cNvPr id="8" name="Footer Placeholder 7">
            <a:extLst>
              <a:ext uri="{FF2B5EF4-FFF2-40B4-BE49-F238E27FC236}">
                <a16:creationId xmlns:a16="http://schemas.microsoft.com/office/drawing/2014/main" id="{CFE41E29-651E-F584-4F17-FC12BF348CFA}"/>
              </a:ext>
            </a:extLst>
          </p:cNvPr>
          <p:cNvSpPr>
            <a:spLocks noGrp="1"/>
          </p:cNvSpPr>
          <p:nvPr>
            <p:ph type="ftr" sz="quarter" idx="11"/>
          </p:nvPr>
        </p:nvSpPr>
        <p:spPr>
          <a:xfrm>
            <a:off x="3454400" y="6446521"/>
            <a:ext cx="3723640" cy="137160"/>
          </a:xfrm>
        </p:spPr>
        <p:txBody>
          <a:bodyPr/>
          <a:lstStyle>
            <a:lvl1pPr>
              <a:defRPr>
                <a:solidFill>
                  <a:schemeClr val="accent2"/>
                </a:solidFill>
              </a:defRPr>
            </a:lvl1pPr>
          </a:lstStyle>
          <a:p>
            <a:endParaRPr lang="en-US" dirty="0"/>
          </a:p>
        </p:txBody>
      </p:sp>
      <p:sp>
        <p:nvSpPr>
          <p:cNvPr id="9" name="Slide Number Placeholder 8">
            <a:extLst>
              <a:ext uri="{FF2B5EF4-FFF2-40B4-BE49-F238E27FC236}">
                <a16:creationId xmlns:a16="http://schemas.microsoft.com/office/drawing/2014/main" id="{04BD2735-65FB-F3F4-F481-1E510BC512AE}"/>
              </a:ext>
            </a:extLst>
          </p:cNvPr>
          <p:cNvSpPr>
            <a:spLocks noGrp="1"/>
          </p:cNvSpPr>
          <p:nvPr>
            <p:ph type="sldNum" sz="quarter" idx="12"/>
          </p:nvPr>
        </p:nvSpPr>
        <p:spPr/>
        <p:txBody>
          <a:bodyPr/>
          <a:lstStyle>
            <a:lvl1pPr>
              <a:defRPr>
                <a:solidFill>
                  <a:schemeClr val="accent2"/>
                </a:solidFill>
              </a:defRPr>
            </a:lvl1pPr>
          </a:lstStyle>
          <a:p>
            <a:fld id="{B2643E34-DC33-45ED-8E33-EC0D5991E9A4}" type="slidenum">
              <a:rPr lang="en-US" smtClean="0"/>
              <a:pPr/>
              <a:t>‹#›</a:t>
            </a:fld>
            <a:endParaRPr lang="en-US" dirty="0"/>
          </a:p>
        </p:txBody>
      </p:sp>
    </p:spTree>
    <p:extLst>
      <p:ext uri="{BB962C8B-B14F-4D97-AF65-F5344CB8AC3E}">
        <p14:creationId xmlns:p14="http://schemas.microsoft.com/office/powerpoint/2010/main" val="1443307077"/>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1A9E450-3037-05B9-7572-9274F9DC247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56302" y="2502568"/>
            <a:ext cx="7035698" cy="4355433"/>
          </a:xfrm>
          <a:prstGeom prst="rect">
            <a:avLst/>
          </a:prstGeom>
        </p:spPr>
      </p:pic>
      <p:sp>
        <p:nvSpPr>
          <p:cNvPr id="7" name="Date Placeholder 6">
            <a:extLst>
              <a:ext uri="{FF2B5EF4-FFF2-40B4-BE49-F238E27FC236}">
                <a16:creationId xmlns:a16="http://schemas.microsoft.com/office/drawing/2014/main" id="{9A4418CA-82D1-4D77-BF0D-0416BC54B411}"/>
              </a:ext>
            </a:extLst>
          </p:cNvPr>
          <p:cNvSpPr>
            <a:spLocks noGrp="1"/>
          </p:cNvSpPr>
          <p:nvPr>
            <p:ph type="dt" sz="half" idx="10"/>
          </p:nvPr>
        </p:nvSpPr>
        <p:spPr/>
        <p:txBody>
          <a:bodyPr/>
          <a:lstStyle/>
          <a:p>
            <a:r>
              <a:rPr lang="en-US"/>
              <a:t>AllRise.org</a:t>
            </a:r>
            <a:endParaRPr lang="en-US" dirty="0"/>
          </a:p>
        </p:txBody>
      </p:sp>
      <p:sp>
        <p:nvSpPr>
          <p:cNvPr id="9" name="Footer Placeholder 8">
            <a:extLst>
              <a:ext uri="{FF2B5EF4-FFF2-40B4-BE49-F238E27FC236}">
                <a16:creationId xmlns:a16="http://schemas.microsoft.com/office/drawing/2014/main" id="{921A5836-40BC-4565-9B91-02610BB2DEDB}"/>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CBD6848A-A4A5-4326-A71B-8EF2FF7C4F3E}"/>
              </a:ext>
            </a:extLst>
          </p:cNvPr>
          <p:cNvSpPr>
            <a:spLocks noGrp="1"/>
          </p:cNvSpPr>
          <p:nvPr>
            <p:ph type="sldNum" sz="quarter" idx="12"/>
          </p:nvPr>
        </p:nvSpPr>
        <p:spPr/>
        <p:txBody>
          <a:bodyPr/>
          <a:lstStyle/>
          <a:p>
            <a:fld id="{B2643E34-DC33-45ED-8E33-EC0D5991E9A4}" type="slidenum">
              <a:rPr lang="en-US" smtClean="0"/>
              <a:pPr/>
              <a:t>‹#›</a:t>
            </a:fld>
            <a:endParaRPr lang="en-US" dirty="0"/>
          </a:p>
        </p:txBody>
      </p:sp>
      <p:sp>
        <p:nvSpPr>
          <p:cNvPr id="5" name="Content Placeholder 4">
            <a:extLst>
              <a:ext uri="{FF2B5EF4-FFF2-40B4-BE49-F238E27FC236}">
                <a16:creationId xmlns:a16="http://schemas.microsoft.com/office/drawing/2014/main" id="{AFA20EAA-86AC-4480-9CAA-88657F3D94ED}"/>
              </a:ext>
            </a:extLst>
          </p:cNvPr>
          <p:cNvSpPr>
            <a:spLocks noGrp="1"/>
          </p:cNvSpPr>
          <p:nvPr>
            <p:ph sz="quarter" idx="13"/>
          </p:nvPr>
        </p:nvSpPr>
        <p:spPr>
          <a:xfrm>
            <a:off x="685800" y="1971676"/>
            <a:ext cx="10820400" cy="3629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0">
            <a:extLst>
              <a:ext uri="{FF2B5EF4-FFF2-40B4-BE49-F238E27FC236}">
                <a16:creationId xmlns:a16="http://schemas.microsoft.com/office/drawing/2014/main" id="{087A5D98-A155-4A2C-A9E2-FF413A52CD58}"/>
              </a:ext>
            </a:extLst>
          </p:cNvPr>
          <p:cNvSpPr>
            <a:spLocks noGrp="1"/>
          </p:cNvSpPr>
          <p:nvPr>
            <p:ph type="title"/>
          </p:nvPr>
        </p:nvSpPr>
        <p:spPr/>
        <p:txBody>
          <a:bodyPr/>
          <a:lstStyle/>
          <a:p>
            <a:r>
              <a:rPr lang="en-US"/>
              <a:t>Click to edit Master title style</a:t>
            </a:r>
          </a:p>
        </p:txBody>
      </p:sp>
      <p:sp>
        <p:nvSpPr>
          <p:cNvPr id="2" name="Rectangle 1">
            <a:extLst>
              <a:ext uri="{FF2B5EF4-FFF2-40B4-BE49-F238E27FC236}">
                <a16:creationId xmlns:a16="http://schemas.microsoft.com/office/drawing/2014/main" id="{1B5CAB47-951F-BC1F-34D6-49B53D5309FA}"/>
              </a:ext>
            </a:extLst>
          </p:cNvPr>
          <p:cNvSpPr/>
          <p:nvPr userDrawn="1"/>
        </p:nvSpPr>
        <p:spPr>
          <a:xfrm>
            <a:off x="0" y="0"/>
            <a:ext cx="12192000" cy="10972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lnSpc>
                <a:spcPct val="120000"/>
              </a:lnSpc>
            </a:pPr>
            <a:endParaRPr lang="en-US" sz="1600" dirty="0"/>
          </a:p>
        </p:txBody>
      </p:sp>
      <p:cxnSp>
        <p:nvCxnSpPr>
          <p:cNvPr id="6" name="Straight Connector 5">
            <a:extLst>
              <a:ext uri="{FF2B5EF4-FFF2-40B4-BE49-F238E27FC236}">
                <a16:creationId xmlns:a16="http://schemas.microsoft.com/office/drawing/2014/main" id="{3A873513-5EBF-B432-23A9-692CF6E4C995}"/>
              </a:ext>
            </a:extLst>
          </p:cNvPr>
          <p:cNvCxnSpPr/>
          <p:nvPr userDrawn="1"/>
        </p:nvCxnSpPr>
        <p:spPr>
          <a:xfrm>
            <a:off x="685800" y="6172200"/>
            <a:ext cx="10820400" cy="0"/>
          </a:xfrm>
          <a:prstGeom prst="line">
            <a:avLst/>
          </a:prstGeom>
          <a:ln w="9525" cap="flat">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114617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020FA-0DC6-F855-9210-694B1065300C}"/>
              </a:ext>
            </a:extLst>
          </p:cNvPr>
          <p:cNvSpPr>
            <a:spLocks noGrp="1"/>
          </p:cNvSpPr>
          <p:nvPr>
            <p:ph type="title"/>
          </p:nvPr>
        </p:nvSpPr>
        <p:spPr>
          <a:xfrm>
            <a:off x="685800" y="685798"/>
            <a:ext cx="8978900" cy="1057277"/>
          </a:xfrm>
        </p:spPr>
        <p:txBody>
          <a:body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59097648-63A4-1B89-AF4F-E4A4DD7D0A8D}"/>
              </a:ext>
            </a:extLst>
          </p:cNvPr>
          <p:cNvSpPr>
            <a:spLocks noGrp="1"/>
          </p:cNvSpPr>
          <p:nvPr>
            <p:ph type="ftr" sz="quarter" idx="10"/>
          </p:nvPr>
        </p:nvSpPr>
        <p:spPr/>
        <p:txBody>
          <a:bodyPr/>
          <a:lstStyle/>
          <a:p>
            <a:endParaRPr lang="en-US" dirty="0"/>
          </a:p>
        </p:txBody>
      </p:sp>
      <p:sp>
        <p:nvSpPr>
          <p:cNvPr id="4" name="Date Placeholder 3">
            <a:extLst>
              <a:ext uri="{FF2B5EF4-FFF2-40B4-BE49-F238E27FC236}">
                <a16:creationId xmlns:a16="http://schemas.microsoft.com/office/drawing/2014/main" id="{8B597949-2E05-8D4B-9B68-AF8397526575}"/>
              </a:ext>
            </a:extLst>
          </p:cNvPr>
          <p:cNvSpPr>
            <a:spLocks noGrp="1"/>
          </p:cNvSpPr>
          <p:nvPr>
            <p:ph type="dt" sz="half" idx="11"/>
          </p:nvPr>
        </p:nvSpPr>
        <p:spPr/>
        <p:txBody>
          <a:bodyPr/>
          <a:lstStyle/>
          <a:p>
            <a:r>
              <a:rPr lang="en-US"/>
              <a:t>AllRise.org</a:t>
            </a:r>
            <a:endParaRPr lang="en-US" dirty="0"/>
          </a:p>
        </p:txBody>
      </p:sp>
      <p:sp>
        <p:nvSpPr>
          <p:cNvPr id="5" name="Slide Number Placeholder 4">
            <a:extLst>
              <a:ext uri="{FF2B5EF4-FFF2-40B4-BE49-F238E27FC236}">
                <a16:creationId xmlns:a16="http://schemas.microsoft.com/office/drawing/2014/main" id="{4C0939AB-8A37-B1A2-B7B4-A8EABDA86FB1}"/>
              </a:ext>
            </a:extLst>
          </p:cNvPr>
          <p:cNvSpPr>
            <a:spLocks noGrp="1"/>
          </p:cNvSpPr>
          <p:nvPr>
            <p:ph type="sldNum" sz="quarter" idx="12"/>
          </p:nvPr>
        </p:nvSpPr>
        <p:spPr/>
        <p:txBody>
          <a:bodyPr/>
          <a:lstStyle/>
          <a:p>
            <a:fld id="{B2643E34-DC33-45ED-8E33-EC0D5991E9A4}" type="slidenum">
              <a:rPr lang="en-US" smtClean="0"/>
              <a:pPr/>
              <a:t>‹#›</a:t>
            </a:fld>
            <a:endParaRPr lang="en-US" dirty="0"/>
          </a:p>
        </p:txBody>
      </p:sp>
      <p:pic>
        <p:nvPicPr>
          <p:cNvPr id="8" name="Graphic 7">
            <a:extLst>
              <a:ext uri="{FF2B5EF4-FFF2-40B4-BE49-F238E27FC236}">
                <a16:creationId xmlns:a16="http://schemas.microsoft.com/office/drawing/2014/main" id="{F5057C0C-0F5B-E652-178A-3EA1CEA0E49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93301" y="-1"/>
            <a:ext cx="2298700" cy="1423005"/>
          </a:xfrm>
          <a:prstGeom prst="rect">
            <a:avLst/>
          </a:prstGeom>
        </p:spPr>
      </p:pic>
      <p:sp>
        <p:nvSpPr>
          <p:cNvPr id="7" name="Content Placeholder 6">
            <a:extLst>
              <a:ext uri="{FF2B5EF4-FFF2-40B4-BE49-F238E27FC236}">
                <a16:creationId xmlns:a16="http://schemas.microsoft.com/office/drawing/2014/main" id="{CE841FC4-50C9-DAD5-8276-7B9C38089B8E}"/>
              </a:ext>
            </a:extLst>
          </p:cNvPr>
          <p:cNvSpPr>
            <a:spLocks noGrp="1"/>
          </p:cNvSpPr>
          <p:nvPr>
            <p:ph sz="quarter" idx="13"/>
          </p:nvPr>
        </p:nvSpPr>
        <p:spPr>
          <a:xfrm>
            <a:off x="685800" y="1971676"/>
            <a:ext cx="10820400" cy="36290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32429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15D367A9-09BA-5C2D-DCA9-5B95F84D388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56302" y="2502568"/>
            <a:ext cx="7035698" cy="4355433"/>
          </a:xfrm>
          <a:prstGeom prst="rect">
            <a:avLst/>
          </a:prstGeom>
        </p:spPr>
      </p:pic>
      <p:cxnSp>
        <p:nvCxnSpPr>
          <p:cNvPr id="7" name="Straight Connector 6">
            <a:extLst>
              <a:ext uri="{FF2B5EF4-FFF2-40B4-BE49-F238E27FC236}">
                <a16:creationId xmlns:a16="http://schemas.microsoft.com/office/drawing/2014/main" id="{987C1AB0-F35E-D11F-11FA-A73A7C281543}"/>
              </a:ext>
            </a:extLst>
          </p:cNvPr>
          <p:cNvCxnSpPr/>
          <p:nvPr userDrawn="1"/>
        </p:nvCxnSpPr>
        <p:spPr>
          <a:xfrm>
            <a:off x="685800" y="6172200"/>
            <a:ext cx="10820400" cy="0"/>
          </a:xfrm>
          <a:prstGeom prst="line">
            <a:avLst/>
          </a:prstGeom>
          <a:ln w="9525" cap="flat">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FB7E0A99-1A28-4D24-A585-99C2E027D9DC}"/>
              </a:ext>
            </a:extLst>
          </p:cNvPr>
          <p:cNvSpPr>
            <a:spLocks noGrp="1"/>
          </p:cNvSpPr>
          <p:nvPr>
            <p:ph sz="half" idx="1"/>
          </p:nvPr>
        </p:nvSpPr>
        <p:spPr>
          <a:xfrm>
            <a:off x="685800" y="1971675"/>
            <a:ext cx="4375150" cy="3629025"/>
          </a:xfrm>
        </p:spPr>
        <p:txBody>
          <a:bodyPr/>
          <a:lstStyle>
            <a:lvl1pPr>
              <a:defRPr sz="2000"/>
            </a:lvl1pPr>
            <a:lvl2pPr>
              <a:defRPr sz="20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80E6115-4384-41EE-B6B2-940A4649995F}"/>
              </a:ext>
            </a:extLst>
          </p:cNvPr>
          <p:cNvSpPr>
            <a:spLocks noGrp="1"/>
          </p:cNvSpPr>
          <p:nvPr>
            <p:ph sz="half" idx="2"/>
          </p:nvPr>
        </p:nvSpPr>
        <p:spPr>
          <a:xfrm>
            <a:off x="6210300" y="1971675"/>
            <a:ext cx="4375150" cy="3629025"/>
          </a:xfrm>
        </p:spPr>
        <p:txBody>
          <a:bodyPr/>
          <a:lstStyle>
            <a:lvl1pPr>
              <a:defRPr sz="2000"/>
            </a:lvl1pPr>
            <a:lvl2pPr>
              <a:defRPr sz="20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FEA81D9C-1714-41EC-AB5C-54E1320D367A}"/>
              </a:ext>
            </a:extLst>
          </p:cNvPr>
          <p:cNvSpPr>
            <a:spLocks noGrp="1"/>
          </p:cNvSpPr>
          <p:nvPr>
            <p:ph type="dt" sz="half" idx="10"/>
          </p:nvPr>
        </p:nvSpPr>
        <p:spPr/>
        <p:txBody>
          <a:bodyPr/>
          <a:lstStyle/>
          <a:p>
            <a:r>
              <a:rPr lang="en-US"/>
              <a:t>AllRise.org</a:t>
            </a:r>
            <a:endParaRPr lang="en-US" dirty="0"/>
          </a:p>
        </p:txBody>
      </p:sp>
      <p:sp>
        <p:nvSpPr>
          <p:cNvPr id="9" name="Footer Placeholder 8">
            <a:extLst>
              <a:ext uri="{FF2B5EF4-FFF2-40B4-BE49-F238E27FC236}">
                <a16:creationId xmlns:a16="http://schemas.microsoft.com/office/drawing/2014/main" id="{138C60D4-B5E0-4E33-9DD7-8166677DEA07}"/>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F9FE130B-2CDC-422E-A384-1923087EC349}"/>
              </a:ext>
            </a:extLst>
          </p:cNvPr>
          <p:cNvSpPr>
            <a:spLocks noGrp="1"/>
          </p:cNvSpPr>
          <p:nvPr>
            <p:ph type="sldNum" sz="quarter" idx="12"/>
          </p:nvPr>
        </p:nvSpPr>
        <p:spPr/>
        <p:txBody>
          <a:bodyPr/>
          <a:lstStyle/>
          <a:p>
            <a:fld id="{B2643E34-DC33-45ED-8E33-EC0D5991E9A4}" type="slidenum">
              <a:rPr lang="en-US" smtClean="0"/>
              <a:pPr/>
              <a:t>‹#›</a:t>
            </a:fld>
            <a:endParaRPr lang="en-US" dirty="0"/>
          </a:p>
        </p:txBody>
      </p:sp>
      <p:sp>
        <p:nvSpPr>
          <p:cNvPr id="6" name="Title 5">
            <a:extLst>
              <a:ext uri="{FF2B5EF4-FFF2-40B4-BE49-F238E27FC236}">
                <a16:creationId xmlns:a16="http://schemas.microsoft.com/office/drawing/2014/main" id="{A65B2DC3-BD62-4AA0-806F-9A3DC14395F9}"/>
              </a:ext>
            </a:extLst>
          </p:cNvPr>
          <p:cNvSpPr>
            <a:spLocks noGrp="1"/>
          </p:cNvSpPr>
          <p:nvPr>
            <p:ph type="title"/>
          </p:nvPr>
        </p:nvSpPr>
        <p:spPr/>
        <p:txBody>
          <a:bodyPr/>
          <a:lstStyle/>
          <a:p>
            <a:r>
              <a:rPr lang="en-US"/>
              <a:t>Click to edit Master title style</a:t>
            </a:r>
          </a:p>
        </p:txBody>
      </p:sp>
      <p:sp>
        <p:nvSpPr>
          <p:cNvPr id="2" name="Rectangle 1">
            <a:extLst>
              <a:ext uri="{FF2B5EF4-FFF2-40B4-BE49-F238E27FC236}">
                <a16:creationId xmlns:a16="http://schemas.microsoft.com/office/drawing/2014/main" id="{594A41C8-A0CF-A688-BF1A-1E15453F8817}"/>
              </a:ext>
            </a:extLst>
          </p:cNvPr>
          <p:cNvSpPr/>
          <p:nvPr userDrawn="1"/>
        </p:nvSpPr>
        <p:spPr>
          <a:xfrm>
            <a:off x="0" y="0"/>
            <a:ext cx="12192000" cy="10972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lnSpc>
                <a:spcPct val="120000"/>
              </a:lnSpc>
            </a:pPr>
            <a:endParaRPr lang="en-US" sz="1600" dirty="0"/>
          </a:p>
        </p:txBody>
      </p:sp>
    </p:spTree>
    <p:extLst>
      <p:ext uri="{BB962C8B-B14F-4D97-AF65-F5344CB8AC3E}">
        <p14:creationId xmlns:p14="http://schemas.microsoft.com/office/powerpoint/2010/main" val="3435048556"/>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ntent 2">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88A63414-2FA4-01FB-EB61-B9E64F2E2AA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93301" y="-1"/>
            <a:ext cx="2298700" cy="1423005"/>
          </a:xfrm>
          <a:prstGeom prst="rect">
            <a:avLst/>
          </a:prstGeom>
        </p:spPr>
      </p:pic>
      <p:sp>
        <p:nvSpPr>
          <p:cNvPr id="2" name="Title 1">
            <a:extLst>
              <a:ext uri="{FF2B5EF4-FFF2-40B4-BE49-F238E27FC236}">
                <a16:creationId xmlns:a16="http://schemas.microsoft.com/office/drawing/2014/main" id="{4DDF4347-485D-ADB5-2FE9-A45D84FAFFB6}"/>
              </a:ext>
            </a:extLst>
          </p:cNvPr>
          <p:cNvSpPr>
            <a:spLocks noGrp="1"/>
          </p:cNvSpPr>
          <p:nvPr>
            <p:ph type="title"/>
          </p:nvPr>
        </p:nvSpPr>
        <p:spPr>
          <a:xfrm>
            <a:off x="685800" y="685798"/>
            <a:ext cx="8978900" cy="1057277"/>
          </a:xfrm>
        </p:spPr>
        <p:txBody>
          <a:body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60F084CF-6065-77CE-6A2E-6417FF0B7407}"/>
              </a:ext>
            </a:extLst>
          </p:cNvPr>
          <p:cNvSpPr>
            <a:spLocks noGrp="1"/>
          </p:cNvSpPr>
          <p:nvPr>
            <p:ph type="ftr" sz="quarter" idx="10"/>
          </p:nvPr>
        </p:nvSpPr>
        <p:spPr/>
        <p:txBody>
          <a:bodyPr/>
          <a:lstStyle/>
          <a:p>
            <a:endParaRPr lang="en-US" dirty="0"/>
          </a:p>
        </p:txBody>
      </p:sp>
      <p:sp>
        <p:nvSpPr>
          <p:cNvPr id="4" name="Date Placeholder 3">
            <a:extLst>
              <a:ext uri="{FF2B5EF4-FFF2-40B4-BE49-F238E27FC236}">
                <a16:creationId xmlns:a16="http://schemas.microsoft.com/office/drawing/2014/main" id="{933C6446-9FF9-3EFF-4DDF-7C7A77394680}"/>
              </a:ext>
            </a:extLst>
          </p:cNvPr>
          <p:cNvSpPr>
            <a:spLocks noGrp="1"/>
          </p:cNvSpPr>
          <p:nvPr>
            <p:ph type="dt" sz="half" idx="11"/>
          </p:nvPr>
        </p:nvSpPr>
        <p:spPr/>
        <p:txBody>
          <a:bodyPr/>
          <a:lstStyle/>
          <a:p>
            <a:r>
              <a:rPr lang="en-US"/>
              <a:t>AllRise.org</a:t>
            </a:r>
            <a:endParaRPr lang="en-US" dirty="0"/>
          </a:p>
        </p:txBody>
      </p:sp>
      <p:sp>
        <p:nvSpPr>
          <p:cNvPr id="5" name="Slide Number Placeholder 4">
            <a:extLst>
              <a:ext uri="{FF2B5EF4-FFF2-40B4-BE49-F238E27FC236}">
                <a16:creationId xmlns:a16="http://schemas.microsoft.com/office/drawing/2014/main" id="{FB88FC5E-0E2B-D7AE-5027-E404BBD34FF7}"/>
              </a:ext>
            </a:extLst>
          </p:cNvPr>
          <p:cNvSpPr>
            <a:spLocks noGrp="1"/>
          </p:cNvSpPr>
          <p:nvPr>
            <p:ph type="sldNum" sz="quarter" idx="12"/>
          </p:nvPr>
        </p:nvSpPr>
        <p:spPr/>
        <p:txBody>
          <a:bodyPr/>
          <a:lstStyle/>
          <a:p>
            <a:fld id="{B2643E34-DC33-45ED-8E33-EC0D5991E9A4}" type="slidenum">
              <a:rPr lang="en-US" smtClean="0"/>
              <a:pPr/>
              <a:t>‹#›</a:t>
            </a:fld>
            <a:endParaRPr lang="en-US" dirty="0"/>
          </a:p>
        </p:txBody>
      </p:sp>
      <p:sp>
        <p:nvSpPr>
          <p:cNvPr id="9" name="Content Placeholder 8">
            <a:extLst>
              <a:ext uri="{FF2B5EF4-FFF2-40B4-BE49-F238E27FC236}">
                <a16:creationId xmlns:a16="http://schemas.microsoft.com/office/drawing/2014/main" id="{983DE7E5-37AE-1F20-834A-C8ABC31B510E}"/>
              </a:ext>
            </a:extLst>
          </p:cNvPr>
          <p:cNvSpPr>
            <a:spLocks noGrp="1"/>
          </p:cNvSpPr>
          <p:nvPr>
            <p:ph sz="quarter" idx="13"/>
          </p:nvPr>
        </p:nvSpPr>
        <p:spPr>
          <a:xfrm>
            <a:off x="685800" y="1968500"/>
            <a:ext cx="4381500" cy="3632200"/>
          </a:xfrm>
        </p:spPr>
        <p:txBody>
          <a:bodyPr/>
          <a:lstStyle>
            <a:lvl1pPr>
              <a:defRPr sz="2000"/>
            </a:lvl1pPr>
            <a:lvl2pPr>
              <a:defRPr sz="20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a:extLst>
              <a:ext uri="{FF2B5EF4-FFF2-40B4-BE49-F238E27FC236}">
                <a16:creationId xmlns:a16="http://schemas.microsoft.com/office/drawing/2014/main" id="{E616DE79-B7AF-5B17-2EE0-E5FE484757D6}"/>
              </a:ext>
            </a:extLst>
          </p:cNvPr>
          <p:cNvSpPr>
            <a:spLocks noGrp="1"/>
          </p:cNvSpPr>
          <p:nvPr>
            <p:ph sz="quarter" idx="14"/>
          </p:nvPr>
        </p:nvSpPr>
        <p:spPr>
          <a:xfrm>
            <a:off x="6210300" y="1968500"/>
            <a:ext cx="4381500" cy="3632200"/>
          </a:xfrm>
        </p:spPr>
        <p:txBody>
          <a:bodyPr/>
          <a:lstStyle>
            <a:lvl1pPr>
              <a:defRPr sz="2000"/>
            </a:lvl1pPr>
            <a:lvl2pPr>
              <a:defRPr sz="20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10372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A3F77BF-9B4F-B625-70A1-797DED6FCD3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56302" y="2502568"/>
            <a:ext cx="7035698" cy="4355433"/>
          </a:xfrm>
          <a:prstGeom prst="rect">
            <a:avLst/>
          </a:prstGeom>
        </p:spPr>
      </p:pic>
      <p:cxnSp>
        <p:nvCxnSpPr>
          <p:cNvPr id="7" name="Straight Connector 6">
            <a:extLst>
              <a:ext uri="{FF2B5EF4-FFF2-40B4-BE49-F238E27FC236}">
                <a16:creationId xmlns:a16="http://schemas.microsoft.com/office/drawing/2014/main" id="{9B4E3E59-DD1C-8DC4-6CC2-A775CB6E481E}"/>
              </a:ext>
            </a:extLst>
          </p:cNvPr>
          <p:cNvCxnSpPr/>
          <p:nvPr userDrawn="1"/>
        </p:nvCxnSpPr>
        <p:spPr>
          <a:xfrm>
            <a:off x="685800" y="6172200"/>
            <a:ext cx="10820400" cy="0"/>
          </a:xfrm>
          <a:prstGeom prst="line">
            <a:avLst/>
          </a:prstGeom>
          <a:ln w="9525" cap="flat">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8" name="Rectangle 7">
            <a:extLst>
              <a:ext uri="{FF2B5EF4-FFF2-40B4-BE49-F238E27FC236}">
                <a16:creationId xmlns:a16="http://schemas.microsoft.com/office/drawing/2014/main" id="{C1079574-29EF-C66A-4D70-32429010D015}"/>
              </a:ext>
            </a:extLst>
          </p:cNvPr>
          <p:cNvSpPr/>
          <p:nvPr userDrawn="1"/>
        </p:nvSpPr>
        <p:spPr>
          <a:xfrm>
            <a:off x="0" y="0"/>
            <a:ext cx="12192000" cy="10972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lnSpc>
                <a:spcPct val="120000"/>
              </a:lnSpc>
            </a:pPr>
            <a:endParaRPr lang="en-US" sz="1600" dirty="0"/>
          </a:p>
        </p:txBody>
      </p:sp>
      <p:sp>
        <p:nvSpPr>
          <p:cNvPr id="3" name="Text Placeholder 2">
            <a:extLst>
              <a:ext uri="{FF2B5EF4-FFF2-40B4-BE49-F238E27FC236}">
                <a16:creationId xmlns:a16="http://schemas.microsoft.com/office/drawing/2014/main" id="{925D001E-6990-4A54-9749-8798CBF8F16C}"/>
              </a:ext>
            </a:extLst>
          </p:cNvPr>
          <p:cNvSpPr>
            <a:spLocks noGrp="1"/>
          </p:cNvSpPr>
          <p:nvPr>
            <p:ph type="body" idx="1"/>
          </p:nvPr>
        </p:nvSpPr>
        <p:spPr>
          <a:xfrm>
            <a:off x="685800" y="1971676"/>
            <a:ext cx="4375150" cy="528334"/>
          </a:xfrm>
        </p:spPr>
        <p:txBody>
          <a:bodyPr anchor="b"/>
          <a:lstStyle>
            <a:lvl1pPr marL="0" indent="0">
              <a:spcBef>
                <a:spcPts val="0"/>
              </a:spcBef>
              <a:buNone/>
              <a:defRPr sz="2000" b="0" cap="all" spc="50" baseline="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EA2B7C-25FA-4228-B579-2AC94371180B}"/>
              </a:ext>
            </a:extLst>
          </p:cNvPr>
          <p:cNvSpPr>
            <a:spLocks noGrp="1"/>
          </p:cNvSpPr>
          <p:nvPr>
            <p:ph sz="half" idx="2"/>
          </p:nvPr>
        </p:nvSpPr>
        <p:spPr>
          <a:xfrm>
            <a:off x="685800" y="2728611"/>
            <a:ext cx="4375150" cy="2872089"/>
          </a:xfrm>
        </p:spPr>
        <p:txBody>
          <a:bodyPr/>
          <a:lstStyle>
            <a:lvl1pPr>
              <a:defRPr sz="2000"/>
            </a:lvl1pPr>
            <a:lvl2pPr>
              <a:defRPr sz="20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1E06274A-45BF-4129-B635-25169CE4E5CC}"/>
              </a:ext>
            </a:extLst>
          </p:cNvPr>
          <p:cNvSpPr>
            <a:spLocks noGrp="1"/>
          </p:cNvSpPr>
          <p:nvPr>
            <p:ph type="body" sz="quarter" idx="3"/>
          </p:nvPr>
        </p:nvSpPr>
        <p:spPr>
          <a:xfrm>
            <a:off x="6210300" y="1971676"/>
            <a:ext cx="4375150" cy="528334"/>
          </a:xfrm>
        </p:spPr>
        <p:txBody>
          <a:bodyPr anchor="b"/>
          <a:lstStyle>
            <a:lvl1pPr marL="0" indent="0">
              <a:spcBef>
                <a:spcPts val="0"/>
              </a:spcBef>
              <a:buNone/>
              <a:defRPr sz="2000" b="0" cap="all" spc="50" baseline="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09BA14-6B93-4981-9F9D-DBDD729C6259}"/>
              </a:ext>
            </a:extLst>
          </p:cNvPr>
          <p:cNvSpPr>
            <a:spLocks noGrp="1"/>
          </p:cNvSpPr>
          <p:nvPr>
            <p:ph sz="quarter" idx="4"/>
          </p:nvPr>
        </p:nvSpPr>
        <p:spPr>
          <a:xfrm>
            <a:off x="6210300" y="2728611"/>
            <a:ext cx="4375150" cy="2872089"/>
          </a:xfrm>
        </p:spPr>
        <p:txBody>
          <a:bodyPr/>
          <a:lstStyle>
            <a:lvl1pPr>
              <a:defRPr sz="2000"/>
            </a:lvl1pPr>
            <a:lvl2pPr>
              <a:defRPr sz="20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10">
            <a:extLst>
              <a:ext uri="{FF2B5EF4-FFF2-40B4-BE49-F238E27FC236}">
                <a16:creationId xmlns:a16="http://schemas.microsoft.com/office/drawing/2014/main" id="{3636244A-819A-4EAE-94D5-6CA165E69921}"/>
              </a:ext>
            </a:extLst>
          </p:cNvPr>
          <p:cNvSpPr>
            <a:spLocks noGrp="1"/>
          </p:cNvSpPr>
          <p:nvPr>
            <p:ph type="dt" sz="half" idx="10"/>
          </p:nvPr>
        </p:nvSpPr>
        <p:spPr/>
        <p:txBody>
          <a:bodyPr/>
          <a:lstStyle/>
          <a:p>
            <a:r>
              <a:rPr lang="en-US"/>
              <a:t>AllRise.org</a:t>
            </a:r>
            <a:endParaRPr lang="en-US" dirty="0"/>
          </a:p>
        </p:txBody>
      </p:sp>
      <p:sp>
        <p:nvSpPr>
          <p:cNvPr id="12" name="Footer Placeholder 11">
            <a:extLst>
              <a:ext uri="{FF2B5EF4-FFF2-40B4-BE49-F238E27FC236}">
                <a16:creationId xmlns:a16="http://schemas.microsoft.com/office/drawing/2014/main" id="{6857DF7F-3B65-4F1F-928D-593C4CE4A756}"/>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41F10C45-6D8F-467D-B8EA-87750CB8F382}"/>
              </a:ext>
            </a:extLst>
          </p:cNvPr>
          <p:cNvSpPr>
            <a:spLocks noGrp="1"/>
          </p:cNvSpPr>
          <p:nvPr>
            <p:ph type="sldNum" sz="quarter" idx="12"/>
          </p:nvPr>
        </p:nvSpPr>
        <p:spPr/>
        <p:txBody>
          <a:bodyPr wrap="none"/>
          <a:lstStyle/>
          <a:p>
            <a:fld id="{B2643E34-DC33-45ED-8E33-EC0D5991E9A4}" type="slidenum">
              <a:rPr lang="en-US" smtClean="0"/>
              <a:pPr/>
              <a:t>‹#›</a:t>
            </a:fld>
            <a:endParaRPr lang="en-US" dirty="0"/>
          </a:p>
        </p:txBody>
      </p:sp>
      <p:sp>
        <p:nvSpPr>
          <p:cNvPr id="9" name="Title 8">
            <a:extLst>
              <a:ext uri="{FF2B5EF4-FFF2-40B4-BE49-F238E27FC236}">
                <a16:creationId xmlns:a16="http://schemas.microsoft.com/office/drawing/2014/main" id="{FE6DE758-0463-4F93-89C5-61F608D7A06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08410463"/>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B97EC57A-325E-4FE4-B92D-546062DAE0C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56302" y="2502568"/>
            <a:ext cx="7035698" cy="4355433"/>
          </a:xfrm>
          <a:prstGeom prst="rect">
            <a:avLst/>
          </a:prstGeom>
        </p:spPr>
      </p:pic>
      <p:cxnSp>
        <p:nvCxnSpPr>
          <p:cNvPr id="5" name="Straight Connector 4">
            <a:extLst>
              <a:ext uri="{FF2B5EF4-FFF2-40B4-BE49-F238E27FC236}">
                <a16:creationId xmlns:a16="http://schemas.microsoft.com/office/drawing/2014/main" id="{F1B63869-64DD-FB86-2BA8-F2FDA6C49263}"/>
              </a:ext>
            </a:extLst>
          </p:cNvPr>
          <p:cNvCxnSpPr/>
          <p:nvPr userDrawn="1"/>
        </p:nvCxnSpPr>
        <p:spPr>
          <a:xfrm>
            <a:off x="685800" y="6172200"/>
            <a:ext cx="10820400" cy="0"/>
          </a:xfrm>
          <a:prstGeom prst="line">
            <a:avLst/>
          </a:prstGeom>
          <a:ln w="9525" cap="flat">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7" name="Date Placeholder 6">
            <a:extLst>
              <a:ext uri="{FF2B5EF4-FFF2-40B4-BE49-F238E27FC236}">
                <a16:creationId xmlns:a16="http://schemas.microsoft.com/office/drawing/2014/main" id="{C9F6B6E0-7C6E-4B17-A633-3073EAE2F852}"/>
              </a:ext>
            </a:extLst>
          </p:cNvPr>
          <p:cNvSpPr>
            <a:spLocks noGrp="1"/>
          </p:cNvSpPr>
          <p:nvPr>
            <p:ph type="dt" sz="half" idx="10"/>
          </p:nvPr>
        </p:nvSpPr>
        <p:spPr/>
        <p:txBody>
          <a:bodyPr/>
          <a:lstStyle/>
          <a:p>
            <a:r>
              <a:rPr lang="en-US"/>
              <a:t>AllRise.org</a:t>
            </a:r>
            <a:endParaRPr lang="en-US" dirty="0"/>
          </a:p>
        </p:txBody>
      </p:sp>
      <p:sp>
        <p:nvSpPr>
          <p:cNvPr id="8" name="Footer Placeholder 7">
            <a:extLst>
              <a:ext uri="{FF2B5EF4-FFF2-40B4-BE49-F238E27FC236}">
                <a16:creationId xmlns:a16="http://schemas.microsoft.com/office/drawing/2014/main" id="{59D9042D-6A38-4BB0-9C68-8B691AEB356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7C00F53-14B3-42D2-97CB-017D015B001D}"/>
              </a:ext>
            </a:extLst>
          </p:cNvPr>
          <p:cNvSpPr>
            <a:spLocks noGrp="1"/>
          </p:cNvSpPr>
          <p:nvPr>
            <p:ph type="sldNum" sz="quarter" idx="12"/>
          </p:nvPr>
        </p:nvSpPr>
        <p:spPr/>
        <p:txBody>
          <a:bodyPr/>
          <a:lstStyle/>
          <a:p>
            <a:fld id="{B2643E34-DC33-45ED-8E33-EC0D5991E9A4}" type="slidenum">
              <a:rPr lang="en-US" smtClean="0"/>
              <a:pPr/>
              <a:t>‹#›</a:t>
            </a:fld>
            <a:endParaRPr lang="en-US" dirty="0"/>
          </a:p>
        </p:txBody>
      </p:sp>
      <p:sp>
        <p:nvSpPr>
          <p:cNvPr id="2" name="Title 1">
            <a:extLst>
              <a:ext uri="{FF2B5EF4-FFF2-40B4-BE49-F238E27FC236}">
                <a16:creationId xmlns:a16="http://schemas.microsoft.com/office/drawing/2014/main" id="{59475270-F0A7-41DD-AB7A-83D81B515BC4}"/>
              </a:ext>
            </a:extLst>
          </p:cNvPr>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id="{76B7EE7A-844A-660F-266B-82EBE72432BB}"/>
              </a:ext>
            </a:extLst>
          </p:cNvPr>
          <p:cNvSpPr/>
          <p:nvPr userDrawn="1"/>
        </p:nvSpPr>
        <p:spPr>
          <a:xfrm>
            <a:off x="0" y="0"/>
            <a:ext cx="12192000" cy="10972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lnSpc>
                <a:spcPct val="120000"/>
              </a:lnSpc>
            </a:pPr>
            <a:endParaRPr lang="en-US" sz="1600" dirty="0"/>
          </a:p>
        </p:txBody>
      </p:sp>
    </p:spTree>
    <p:extLst>
      <p:ext uri="{BB962C8B-B14F-4D97-AF65-F5344CB8AC3E}">
        <p14:creationId xmlns:p14="http://schemas.microsoft.com/office/powerpoint/2010/main" val="1797721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0F6D6-E358-D02B-7AF9-B40F8057189B}"/>
              </a:ext>
            </a:extLst>
          </p:cNvPr>
          <p:cNvSpPr>
            <a:spLocks noGrp="1"/>
          </p:cNvSpPr>
          <p:nvPr>
            <p:ph type="title"/>
          </p:nvPr>
        </p:nvSpPr>
        <p:spPr>
          <a:xfrm>
            <a:off x="685800" y="685798"/>
            <a:ext cx="8978900" cy="1057277"/>
          </a:xfrm>
        </p:spPr>
        <p:txBody>
          <a:bodyPr/>
          <a:lstStyle/>
          <a:p>
            <a:r>
              <a:rPr lang="en-US"/>
              <a:t>Click to edit Master title style</a:t>
            </a:r>
          </a:p>
        </p:txBody>
      </p:sp>
      <p:sp>
        <p:nvSpPr>
          <p:cNvPr id="3" name="Footer Placeholder 2">
            <a:extLst>
              <a:ext uri="{FF2B5EF4-FFF2-40B4-BE49-F238E27FC236}">
                <a16:creationId xmlns:a16="http://schemas.microsoft.com/office/drawing/2014/main" id="{7F6C7A29-9070-80E9-A1E8-318430E61F4C}"/>
              </a:ext>
            </a:extLst>
          </p:cNvPr>
          <p:cNvSpPr>
            <a:spLocks noGrp="1"/>
          </p:cNvSpPr>
          <p:nvPr>
            <p:ph type="ftr" sz="quarter" idx="10"/>
          </p:nvPr>
        </p:nvSpPr>
        <p:spPr/>
        <p:txBody>
          <a:bodyPr/>
          <a:lstStyle/>
          <a:p>
            <a:endParaRPr lang="en-US" dirty="0"/>
          </a:p>
        </p:txBody>
      </p:sp>
      <p:sp>
        <p:nvSpPr>
          <p:cNvPr id="4" name="Date Placeholder 3">
            <a:extLst>
              <a:ext uri="{FF2B5EF4-FFF2-40B4-BE49-F238E27FC236}">
                <a16:creationId xmlns:a16="http://schemas.microsoft.com/office/drawing/2014/main" id="{10E037A7-13D3-7F97-8D0D-66DC9012176B}"/>
              </a:ext>
            </a:extLst>
          </p:cNvPr>
          <p:cNvSpPr>
            <a:spLocks noGrp="1"/>
          </p:cNvSpPr>
          <p:nvPr>
            <p:ph type="dt" sz="half" idx="11"/>
          </p:nvPr>
        </p:nvSpPr>
        <p:spPr/>
        <p:txBody>
          <a:bodyPr/>
          <a:lstStyle/>
          <a:p>
            <a:r>
              <a:rPr lang="en-US"/>
              <a:t>AllRise.org</a:t>
            </a:r>
            <a:endParaRPr lang="en-US" dirty="0"/>
          </a:p>
        </p:txBody>
      </p:sp>
      <p:sp>
        <p:nvSpPr>
          <p:cNvPr id="5" name="Slide Number Placeholder 4">
            <a:extLst>
              <a:ext uri="{FF2B5EF4-FFF2-40B4-BE49-F238E27FC236}">
                <a16:creationId xmlns:a16="http://schemas.microsoft.com/office/drawing/2014/main" id="{B6D98CEF-C751-739A-62BF-2EE66F7CCC80}"/>
              </a:ext>
            </a:extLst>
          </p:cNvPr>
          <p:cNvSpPr>
            <a:spLocks noGrp="1"/>
          </p:cNvSpPr>
          <p:nvPr>
            <p:ph type="sldNum" sz="quarter" idx="12"/>
          </p:nvPr>
        </p:nvSpPr>
        <p:spPr/>
        <p:txBody>
          <a:bodyPr/>
          <a:lstStyle/>
          <a:p>
            <a:fld id="{B2643E34-DC33-45ED-8E33-EC0D5991E9A4}" type="slidenum">
              <a:rPr lang="en-US" smtClean="0"/>
              <a:pPr/>
              <a:t>‹#›</a:t>
            </a:fld>
            <a:endParaRPr lang="en-US" dirty="0"/>
          </a:p>
        </p:txBody>
      </p:sp>
      <p:pic>
        <p:nvPicPr>
          <p:cNvPr id="6" name="Graphic 5">
            <a:extLst>
              <a:ext uri="{FF2B5EF4-FFF2-40B4-BE49-F238E27FC236}">
                <a16:creationId xmlns:a16="http://schemas.microsoft.com/office/drawing/2014/main" id="{7C5CE1C9-3BBE-7FF8-B370-E458B235D7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93301" y="-1"/>
            <a:ext cx="2298700" cy="1423005"/>
          </a:xfrm>
          <a:prstGeom prst="rect">
            <a:avLst/>
          </a:prstGeom>
        </p:spPr>
      </p:pic>
    </p:spTree>
    <p:extLst>
      <p:ext uri="{BB962C8B-B14F-4D97-AF65-F5344CB8AC3E}">
        <p14:creationId xmlns:p14="http://schemas.microsoft.com/office/powerpoint/2010/main" val="2216785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F7A8DF4D-2C25-47CD-B972-F229DD600E7A}"/>
              </a:ext>
            </a:extLst>
          </p:cNvPr>
          <p:cNvSpPr>
            <a:spLocks noGrp="1"/>
          </p:cNvSpPr>
          <p:nvPr>
            <p:ph type="dt" sz="half" idx="10"/>
          </p:nvPr>
        </p:nvSpPr>
        <p:spPr/>
        <p:txBody>
          <a:bodyPr/>
          <a:lstStyle/>
          <a:p>
            <a:r>
              <a:rPr lang="en-US"/>
              <a:t>AllRise.org</a:t>
            </a:r>
            <a:endParaRPr lang="en-US" dirty="0"/>
          </a:p>
        </p:txBody>
      </p:sp>
      <p:sp>
        <p:nvSpPr>
          <p:cNvPr id="6" name="Footer Placeholder 5">
            <a:extLst>
              <a:ext uri="{FF2B5EF4-FFF2-40B4-BE49-F238E27FC236}">
                <a16:creationId xmlns:a16="http://schemas.microsoft.com/office/drawing/2014/main" id="{5BFD038B-25CD-4FF4-8116-1F3AAE140F2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8248339-A58D-4E9B-ACEE-43A5709606F7}"/>
              </a:ext>
            </a:extLst>
          </p:cNvPr>
          <p:cNvSpPr>
            <a:spLocks noGrp="1"/>
          </p:cNvSpPr>
          <p:nvPr>
            <p:ph type="sldNum" sz="quarter" idx="12"/>
          </p:nvPr>
        </p:nvSpPr>
        <p:spPr/>
        <p:txBody>
          <a:bodyPr/>
          <a:lstStyle/>
          <a:p>
            <a:fld id="{B2643E34-DC33-45ED-8E33-EC0D5991E9A4}" type="slidenum">
              <a:rPr lang="en-US" smtClean="0"/>
              <a:pPr/>
              <a:t>‹#›</a:t>
            </a:fld>
            <a:endParaRPr lang="en-US" dirty="0"/>
          </a:p>
        </p:txBody>
      </p:sp>
    </p:spTree>
    <p:extLst>
      <p:ext uri="{BB962C8B-B14F-4D97-AF65-F5344CB8AC3E}">
        <p14:creationId xmlns:p14="http://schemas.microsoft.com/office/powerpoint/2010/main" val="31058564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E08E22-9133-4AC6-A081-3D8B7986D726}"/>
              </a:ext>
            </a:extLst>
          </p:cNvPr>
          <p:cNvSpPr>
            <a:spLocks noGrp="1"/>
          </p:cNvSpPr>
          <p:nvPr>
            <p:ph idx="1"/>
          </p:nvPr>
        </p:nvSpPr>
        <p:spPr>
          <a:xfrm>
            <a:off x="5289550" y="685800"/>
            <a:ext cx="6216650" cy="4914903"/>
          </a:xfrm>
        </p:spPr>
        <p:txBody>
          <a:bodyPr/>
          <a:lstStyle>
            <a:lvl1pPr>
              <a:defRPr sz="2800"/>
            </a:lvl1pPr>
            <a:lvl2pPr>
              <a:defRPr sz="2800"/>
            </a:lvl2pPr>
            <a:lvl3pPr>
              <a:defRPr sz="2400"/>
            </a:lvl3pPr>
            <a:lvl4pPr>
              <a:defRPr sz="20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7B088B2-C1BC-4B2B-BF5D-30D44CFC2E4B}"/>
              </a:ext>
            </a:extLst>
          </p:cNvPr>
          <p:cNvSpPr>
            <a:spLocks noGrp="1"/>
          </p:cNvSpPr>
          <p:nvPr>
            <p:ph type="body" sz="half" idx="2"/>
          </p:nvPr>
        </p:nvSpPr>
        <p:spPr>
          <a:xfrm>
            <a:off x="685801" y="3257551"/>
            <a:ext cx="3454400" cy="2343152"/>
          </a:xfrm>
        </p:spPr>
        <p:txBody>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53398D16-CEAC-4DB0-9A41-8E6E8EE59B4A}"/>
              </a:ext>
            </a:extLst>
          </p:cNvPr>
          <p:cNvSpPr>
            <a:spLocks noGrp="1"/>
          </p:cNvSpPr>
          <p:nvPr>
            <p:ph type="dt" sz="half" idx="10"/>
          </p:nvPr>
        </p:nvSpPr>
        <p:spPr/>
        <p:txBody>
          <a:bodyPr/>
          <a:lstStyle/>
          <a:p>
            <a:r>
              <a:rPr lang="en-US"/>
              <a:t>AllRise.org</a:t>
            </a:r>
            <a:endParaRPr lang="en-US" dirty="0"/>
          </a:p>
        </p:txBody>
      </p:sp>
      <p:sp>
        <p:nvSpPr>
          <p:cNvPr id="9" name="Footer Placeholder 8">
            <a:extLst>
              <a:ext uri="{FF2B5EF4-FFF2-40B4-BE49-F238E27FC236}">
                <a16:creationId xmlns:a16="http://schemas.microsoft.com/office/drawing/2014/main" id="{EB0C489C-D157-4EEE-9EE1-68218D08382E}"/>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BF004BED-A99F-42E4-AC55-99462B2F26ED}"/>
              </a:ext>
            </a:extLst>
          </p:cNvPr>
          <p:cNvSpPr>
            <a:spLocks noGrp="1"/>
          </p:cNvSpPr>
          <p:nvPr>
            <p:ph type="sldNum" sz="quarter" idx="12"/>
          </p:nvPr>
        </p:nvSpPr>
        <p:spPr/>
        <p:txBody>
          <a:bodyPr/>
          <a:lstStyle/>
          <a:p>
            <a:fld id="{B2643E34-DC33-45ED-8E33-EC0D5991E9A4}" type="slidenum">
              <a:rPr lang="en-US" smtClean="0"/>
              <a:pPr/>
              <a:t>‹#›</a:t>
            </a:fld>
            <a:endParaRPr lang="en-US" dirty="0"/>
          </a:p>
        </p:txBody>
      </p:sp>
      <p:sp>
        <p:nvSpPr>
          <p:cNvPr id="2" name="Title 1">
            <a:extLst>
              <a:ext uri="{FF2B5EF4-FFF2-40B4-BE49-F238E27FC236}">
                <a16:creationId xmlns:a16="http://schemas.microsoft.com/office/drawing/2014/main" id="{9254969A-CF52-59CE-087F-48AC835C6A7B}"/>
              </a:ext>
            </a:extLst>
          </p:cNvPr>
          <p:cNvSpPr>
            <a:spLocks noGrp="1"/>
          </p:cNvSpPr>
          <p:nvPr>
            <p:ph type="title"/>
          </p:nvPr>
        </p:nvSpPr>
        <p:spPr>
          <a:xfrm>
            <a:off x="685800" y="685798"/>
            <a:ext cx="3454400" cy="2343152"/>
          </a:xfrm>
        </p:spPr>
        <p:txBody>
          <a:bodyPr/>
          <a:lstStyle/>
          <a:p>
            <a:r>
              <a:rPr lang="en-US"/>
              <a:t>Click to edit Master title style</a:t>
            </a:r>
            <a:endParaRPr lang="en-US" dirty="0"/>
          </a:p>
        </p:txBody>
      </p:sp>
    </p:spTree>
    <p:extLst>
      <p:ext uri="{BB962C8B-B14F-4D97-AF65-F5344CB8AC3E}">
        <p14:creationId xmlns:p14="http://schemas.microsoft.com/office/powerpoint/2010/main" val="42923893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96510-5B51-4EF0-A114-DC40798A97C7}"/>
              </a:ext>
            </a:extLst>
          </p:cNvPr>
          <p:cNvSpPr>
            <a:spLocks noGrp="1"/>
          </p:cNvSpPr>
          <p:nvPr>
            <p:ph type="title"/>
          </p:nvPr>
        </p:nvSpPr>
        <p:spPr>
          <a:xfrm>
            <a:off x="4786685" y="290310"/>
            <a:ext cx="7065819" cy="1325563"/>
          </a:xfrm>
        </p:spPr>
        <p:txBody>
          <a:bodyPr>
            <a:normAutofit/>
          </a:bodyPr>
          <a:lstStyle>
            <a:lvl1pPr algn="ctr">
              <a:defRPr sz="4400"/>
            </a:lvl1pPr>
          </a:lstStyle>
          <a:p>
            <a:r>
              <a:rPr lang="en-US" dirty="0"/>
              <a:t>Click to edit Master title style</a:t>
            </a:r>
          </a:p>
        </p:txBody>
      </p:sp>
      <p:sp>
        <p:nvSpPr>
          <p:cNvPr id="3" name="Content Placeholder 2">
            <a:extLst>
              <a:ext uri="{FF2B5EF4-FFF2-40B4-BE49-F238E27FC236}">
                <a16:creationId xmlns:a16="http://schemas.microsoft.com/office/drawing/2014/main" id="{2985957D-7434-48D9-A23D-9F00E8FD4232}"/>
              </a:ext>
            </a:extLst>
          </p:cNvPr>
          <p:cNvSpPr>
            <a:spLocks noGrp="1"/>
          </p:cNvSpPr>
          <p:nvPr>
            <p:ph idx="1"/>
          </p:nvPr>
        </p:nvSpPr>
        <p:spPr>
          <a:xfrm>
            <a:off x="4786684" y="1750810"/>
            <a:ext cx="7065819" cy="40182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1B6FEB9F-10C6-415A-B9A9-5D9C338B91A7}"/>
              </a:ext>
            </a:extLst>
          </p:cNvPr>
          <p:cNvSpPr/>
          <p:nvPr userDrawn="1"/>
        </p:nvSpPr>
        <p:spPr>
          <a:xfrm>
            <a:off x="0" y="5998129"/>
            <a:ext cx="12192000" cy="859872"/>
          </a:xfrm>
          <a:prstGeom prst="rect">
            <a:avLst/>
          </a:prstGeom>
          <a:solidFill>
            <a:srgbClr val="9B24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3E2E1B81-D4DA-4008-A10F-294F3A88EB41}"/>
              </a:ext>
            </a:extLst>
          </p:cNvPr>
          <p:cNvSpPr>
            <a:spLocks noGrp="1"/>
          </p:cNvSpPr>
          <p:nvPr>
            <p:ph type="pic" sz="quarter" idx="10"/>
          </p:nvPr>
        </p:nvSpPr>
        <p:spPr>
          <a:xfrm>
            <a:off x="0" y="1"/>
            <a:ext cx="4414838" cy="5998128"/>
          </a:xfrm>
        </p:spPr>
        <p:txBody>
          <a:bodyPr/>
          <a:lstStyle/>
          <a:p>
            <a:endParaRPr lang="en-US"/>
          </a:p>
        </p:txBody>
      </p:sp>
      <p:cxnSp>
        <p:nvCxnSpPr>
          <p:cNvPr id="5" name="Straight Connector 4">
            <a:extLst>
              <a:ext uri="{FF2B5EF4-FFF2-40B4-BE49-F238E27FC236}">
                <a16:creationId xmlns:a16="http://schemas.microsoft.com/office/drawing/2014/main" id="{C81D66E3-B55C-4FAA-B355-A0F8B5752776}"/>
              </a:ext>
            </a:extLst>
          </p:cNvPr>
          <p:cNvCxnSpPr/>
          <p:nvPr userDrawn="1"/>
        </p:nvCxnSpPr>
        <p:spPr>
          <a:xfrm>
            <a:off x="4989443" y="1691176"/>
            <a:ext cx="6718853" cy="0"/>
          </a:xfrm>
          <a:prstGeom prst="line">
            <a:avLst/>
          </a:prstGeom>
          <a:ln w="38100">
            <a:solidFill>
              <a:srgbClr val="00215B"/>
            </a:solidFill>
          </a:ln>
        </p:spPr>
        <p:style>
          <a:lnRef idx="1">
            <a:schemeClr val="accent1"/>
          </a:lnRef>
          <a:fillRef idx="0">
            <a:schemeClr val="accent1"/>
          </a:fillRef>
          <a:effectRef idx="0">
            <a:schemeClr val="accent1"/>
          </a:effectRef>
          <a:fontRef idx="minor">
            <a:schemeClr val="tx1"/>
          </a:fontRef>
        </p:style>
      </p:cxnSp>
      <p:pic>
        <p:nvPicPr>
          <p:cNvPr id="9" name="Picture 8" descr="Logo&#10;&#10;Description automatically generated">
            <a:extLst>
              <a:ext uri="{FF2B5EF4-FFF2-40B4-BE49-F238E27FC236}">
                <a16:creationId xmlns:a16="http://schemas.microsoft.com/office/drawing/2014/main" id="{E42984F2-ECA9-4960-A046-A7FFB6D358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1256" y="6111695"/>
            <a:ext cx="1701707" cy="632739"/>
          </a:xfrm>
          <a:prstGeom prst="rect">
            <a:avLst/>
          </a:prstGeom>
        </p:spPr>
      </p:pic>
    </p:spTree>
    <p:extLst>
      <p:ext uri="{BB962C8B-B14F-4D97-AF65-F5344CB8AC3E}">
        <p14:creationId xmlns:p14="http://schemas.microsoft.com/office/powerpoint/2010/main" val="36471580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bg>
      <p:bgRef idx="1001">
        <a:schemeClr val="bg2"/>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0DE460B-8492-496E-B905-F2014225D6A2}"/>
              </a:ext>
            </a:extLst>
          </p:cNvPr>
          <p:cNvSpPr>
            <a:spLocks noGrp="1"/>
          </p:cNvSpPr>
          <p:nvPr>
            <p:ph type="pic" idx="1"/>
          </p:nvPr>
        </p:nvSpPr>
        <p:spPr>
          <a:xfrm>
            <a:off x="4362450" y="0"/>
            <a:ext cx="7829550" cy="6858000"/>
          </a:xfrm>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40065823-2B2B-4091-B95D-D36D47E5E7E1}"/>
              </a:ext>
            </a:extLst>
          </p:cNvPr>
          <p:cNvSpPr>
            <a:spLocks noGrp="1"/>
          </p:cNvSpPr>
          <p:nvPr>
            <p:ph type="body" sz="half" idx="2"/>
          </p:nvPr>
        </p:nvSpPr>
        <p:spPr>
          <a:xfrm>
            <a:off x="685801" y="3789946"/>
            <a:ext cx="2768600" cy="1810755"/>
          </a:xfrm>
        </p:spPr>
        <p:txBody>
          <a:bodyPr/>
          <a:lstStyle>
            <a:lvl1pPr marL="0" inden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277DDAD6-B9BE-4556-BF79-A4F5E478051B}"/>
              </a:ext>
            </a:extLst>
          </p:cNvPr>
          <p:cNvSpPr>
            <a:spLocks noGrp="1"/>
          </p:cNvSpPr>
          <p:nvPr>
            <p:ph type="dt" sz="half" idx="10"/>
          </p:nvPr>
        </p:nvSpPr>
        <p:spPr>
          <a:xfrm>
            <a:off x="7823200" y="6446521"/>
            <a:ext cx="2755900" cy="137160"/>
          </a:xfrm>
        </p:spPr>
        <p:txBody>
          <a:bodyPr/>
          <a:lstStyle>
            <a:lvl1pPr algn="r">
              <a:defRPr>
                <a:solidFill>
                  <a:schemeClr val="tx1"/>
                </a:solidFill>
              </a:defRPr>
            </a:lvl1pPr>
          </a:lstStyle>
          <a:p>
            <a:r>
              <a:rPr lang="en-US"/>
              <a:t>AllRise.org</a:t>
            </a:r>
            <a:endParaRPr lang="en-US" dirty="0"/>
          </a:p>
        </p:txBody>
      </p:sp>
      <p:sp>
        <p:nvSpPr>
          <p:cNvPr id="9" name="Footer Placeholder 8">
            <a:extLst>
              <a:ext uri="{FF2B5EF4-FFF2-40B4-BE49-F238E27FC236}">
                <a16:creationId xmlns:a16="http://schemas.microsoft.com/office/drawing/2014/main" id="{34FBF509-E2D9-4C2A-A111-3DB299713A04}"/>
              </a:ext>
            </a:extLst>
          </p:cNvPr>
          <p:cNvSpPr>
            <a:spLocks noGrp="1"/>
          </p:cNvSpPr>
          <p:nvPr>
            <p:ph type="ftr" sz="quarter" idx="11"/>
          </p:nvPr>
        </p:nvSpPr>
        <p:spPr>
          <a:xfrm>
            <a:off x="685801" y="6446521"/>
            <a:ext cx="2768600" cy="137160"/>
          </a:xfrm>
        </p:spPr>
        <p:txBody>
          <a:bodyPr>
            <a:normAutofit/>
          </a:bodyPr>
          <a:lstStyle>
            <a:lvl1pPr>
              <a:defRPr>
                <a:solidFill>
                  <a:schemeClr val="tx1"/>
                </a:solidFill>
              </a:defRPr>
            </a:lvl1pPr>
          </a:lstStyle>
          <a:p>
            <a:endParaRPr lang="en-US" dirty="0"/>
          </a:p>
        </p:txBody>
      </p:sp>
      <p:sp>
        <p:nvSpPr>
          <p:cNvPr id="10" name="Slide Number Placeholder 9">
            <a:extLst>
              <a:ext uri="{FF2B5EF4-FFF2-40B4-BE49-F238E27FC236}">
                <a16:creationId xmlns:a16="http://schemas.microsoft.com/office/drawing/2014/main" id="{2BCDC962-FF40-4FD2-9894-ADB869524324}"/>
              </a:ext>
            </a:extLst>
          </p:cNvPr>
          <p:cNvSpPr>
            <a:spLocks noGrp="1"/>
          </p:cNvSpPr>
          <p:nvPr>
            <p:ph type="sldNum" sz="quarter" idx="12"/>
          </p:nvPr>
        </p:nvSpPr>
        <p:spPr/>
        <p:txBody>
          <a:bodyPr/>
          <a:lstStyle>
            <a:lvl1pPr>
              <a:defRPr>
                <a:solidFill>
                  <a:schemeClr val="tx1"/>
                </a:solidFill>
              </a:defRPr>
            </a:lvl1pPr>
          </a:lstStyle>
          <a:p>
            <a:fld id="{B2643E34-DC33-45ED-8E33-EC0D5991E9A4}" type="slidenum">
              <a:rPr lang="en-US" smtClean="0"/>
              <a:pPr/>
              <a:t>‹#›</a:t>
            </a:fld>
            <a:endParaRPr lang="en-US" dirty="0"/>
          </a:p>
        </p:txBody>
      </p:sp>
      <p:sp>
        <p:nvSpPr>
          <p:cNvPr id="5" name="Title 4">
            <a:extLst>
              <a:ext uri="{FF2B5EF4-FFF2-40B4-BE49-F238E27FC236}">
                <a16:creationId xmlns:a16="http://schemas.microsoft.com/office/drawing/2014/main" id="{E268C480-27BF-47F6-94DD-007A04B2A342}"/>
              </a:ext>
            </a:extLst>
          </p:cNvPr>
          <p:cNvSpPr>
            <a:spLocks noGrp="1"/>
          </p:cNvSpPr>
          <p:nvPr>
            <p:ph type="title"/>
          </p:nvPr>
        </p:nvSpPr>
        <p:spPr>
          <a:xfrm>
            <a:off x="685800" y="2201778"/>
            <a:ext cx="2768600" cy="1359567"/>
          </a:xfrm>
        </p:spPr>
        <p:txBody>
          <a:bodyPr anchor="b"/>
          <a:lstStyle>
            <a:lvl1pPr>
              <a:defRPr sz="3600">
                <a:solidFill>
                  <a:schemeClr val="tx1"/>
                </a:solidFill>
              </a:defRPr>
            </a:lvl1pPr>
          </a:lstStyle>
          <a:p>
            <a:r>
              <a:rPr lang="en-US"/>
              <a:t>Click to edit Master title style</a:t>
            </a:r>
            <a:endParaRPr lang="en-US" dirty="0"/>
          </a:p>
        </p:txBody>
      </p:sp>
      <p:pic>
        <p:nvPicPr>
          <p:cNvPr id="2" name="Picture 1">
            <a:extLst>
              <a:ext uri="{FF2B5EF4-FFF2-40B4-BE49-F238E27FC236}">
                <a16:creationId xmlns:a16="http://schemas.microsoft.com/office/drawing/2014/main" id="{C9B0F882-AD04-0CB9-5AB6-CB526C4B77C4}"/>
              </a:ext>
            </a:extLst>
          </p:cNvPr>
          <p:cNvPicPr>
            <a:picLocks noChangeAspect="1"/>
          </p:cNvPicPr>
          <p:nvPr userDrawn="1"/>
        </p:nvPicPr>
        <p:blipFill>
          <a:blip r:embed="rId2"/>
          <a:stretch>
            <a:fillRect/>
          </a:stretch>
        </p:blipFill>
        <p:spPr>
          <a:xfrm>
            <a:off x="685799" y="687600"/>
            <a:ext cx="558469" cy="1052300"/>
          </a:xfrm>
          <a:prstGeom prst="rect">
            <a:avLst/>
          </a:prstGeom>
        </p:spPr>
      </p:pic>
    </p:spTree>
    <p:extLst>
      <p:ext uri="{BB962C8B-B14F-4D97-AF65-F5344CB8AC3E}">
        <p14:creationId xmlns:p14="http://schemas.microsoft.com/office/powerpoint/2010/main" val="2908724857"/>
      </p:ext>
    </p:extLst>
  </p:cSld>
  <p:clrMapOvr>
    <a:overrideClrMapping bg1="dk1" tx1="lt1" bg2="dk2" tx2="lt2" accent1="accent1" accent2="accent2" accent3="accent3" accent4="accent4" accent5="accent5" accent6="accent6" hlink="hlink" folHlink="folHlink"/>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2">
    <p:bg>
      <p:bgRef idx="1001">
        <a:schemeClr val="bg2"/>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0DE460B-8492-496E-B905-F2014225D6A2}"/>
              </a:ext>
            </a:extLst>
          </p:cNvPr>
          <p:cNvSpPr>
            <a:spLocks noGrp="1"/>
          </p:cNvSpPr>
          <p:nvPr>
            <p:ph type="pic" idx="1"/>
          </p:nvPr>
        </p:nvSpPr>
        <p:spPr>
          <a:xfrm>
            <a:off x="6210300" y="0"/>
            <a:ext cx="5981700" cy="6858000"/>
          </a:xfrm>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40065823-2B2B-4091-B95D-D36D47E5E7E1}"/>
              </a:ext>
            </a:extLst>
          </p:cNvPr>
          <p:cNvSpPr>
            <a:spLocks noGrp="1"/>
          </p:cNvSpPr>
          <p:nvPr>
            <p:ph type="body" sz="half" idx="2"/>
          </p:nvPr>
        </p:nvSpPr>
        <p:spPr>
          <a:xfrm>
            <a:off x="685800" y="3789946"/>
            <a:ext cx="4610099" cy="1810755"/>
          </a:xfrm>
        </p:spPr>
        <p:txBody>
          <a:bodyPr/>
          <a:lstStyle>
            <a:lvl1pPr marL="0" inden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277DDAD6-B9BE-4556-BF79-A4F5E478051B}"/>
              </a:ext>
            </a:extLst>
          </p:cNvPr>
          <p:cNvSpPr>
            <a:spLocks noGrp="1"/>
          </p:cNvSpPr>
          <p:nvPr>
            <p:ph type="dt" sz="half" idx="10"/>
          </p:nvPr>
        </p:nvSpPr>
        <p:spPr>
          <a:xfrm>
            <a:off x="7823200" y="6446521"/>
            <a:ext cx="2755900" cy="137160"/>
          </a:xfrm>
        </p:spPr>
        <p:txBody>
          <a:bodyPr/>
          <a:lstStyle>
            <a:lvl1pPr algn="r">
              <a:defRPr>
                <a:solidFill>
                  <a:schemeClr val="tx1"/>
                </a:solidFill>
              </a:defRPr>
            </a:lvl1pPr>
          </a:lstStyle>
          <a:p>
            <a:r>
              <a:rPr lang="en-US"/>
              <a:t>AllRise.org</a:t>
            </a:r>
            <a:endParaRPr lang="en-US" dirty="0"/>
          </a:p>
        </p:txBody>
      </p:sp>
      <p:sp>
        <p:nvSpPr>
          <p:cNvPr id="9" name="Footer Placeholder 8">
            <a:extLst>
              <a:ext uri="{FF2B5EF4-FFF2-40B4-BE49-F238E27FC236}">
                <a16:creationId xmlns:a16="http://schemas.microsoft.com/office/drawing/2014/main" id="{34FBF509-E2D9-4C2A-A111-3DB299713A04}"/>
              </a:ext>
            </a:extLst>
          </p:cNvPr>
          <p:cNvSpPr>
            <a:spLocks noGrp="1"/>
          </p:cNvSpPr>
          <p:nvPr>
            <p:ph type="ftr" sz="quarter" idx="11"/>
          </p:nvPr>
        </p:nvSpPr>
        <p:spPr>
          <a:xfrm>
            <a:off x="685801" y="6446521"/>
            <a:ext cx="2768600" cy="137160"/>
          </a:xfrm>
        </p:spPr>
        <p:txBody>
          <a:bodyPr>
            <a:normAutofit/>
          </a:bodyPr>
          <a:lstStyle>
            <a:lvl1pPr>
              <a:defRPr>
                <a:solidFill>
                  <a:schemeClr val="tx1"/>
                </a:solidFill>
              </a:defRPr>
            </a:lvl1pPr>
          </a:lstStyle>
          <a:p>
            <a:endParaRPr lang="en-US" dirty="0"/>
          </a:p>
        </p:txBody>
      </p:sp>
      <p:sp>
        <p:nvSpPr>
          <p:cNvPr id="10" name="Slide Number Placeholder 9">
            <a:extLst>
              <a:ext uri="{FF2B5EF4-FFF2-40B4-BE49-F238E27FC236}">
                <a16:creationId xmlns:a16="http://schemas.microsoft.com/office/drawing/2014/main" id="{2BCDC962-FF40-4FD2-9894-ADB869524324}"/>
              </a:ext>
            </a:extLst>
          </p:cNvPr>
          <p:cNvSpPr>
            <a:spLocks noGrp="1"/>
          </p:cNvSpPr>
          <p:nvPr>
            <p:ph type="sldNum" sz="quarter" idx="12"/>
          </p:nvPr>
        </p:nvSpPr>
        <p:spPr/>
        <p:txBody>
          <a:bodyPr/>
          <a:lstStyle>
            <a:lvl1pPr>
              <a:defRPr>
                <a:solidFill>
                  <a:schemeClr val="tx1"/>
                </a:solidFill>
              </a:defRPr>
            </a:lvl1pPr>
          </a:lstStyle>
          <a:p>
            <a:fld id="{B2643E34-DC33-45ED-8E33-EC0D5991E9A4}" type="slidenum">
              <a:rPr lang="en-US" smtClean="0"/>
              <a:pPr/>
              <a:t>‹#›</a:t>
            </a:fld>
            <a:endParaRPr lang="en-US" dirty="0"/>
          </a:p>
        </p:txBody>
      </p:sp>
      <p:sp>
        <p:nvSpPr>
          <p:cNvPr id="5" name="Title 4">
            <a:extLst>
              <a:ext uri="{FF2B5EF4-FFF2-40B4-BE49-F238E27FC236}">
                <a16:creationId xmlns:a16="http://schemas.microsoft.com/office/drawing/2014/main" id="{E268C480-27BF-47F6-94DD-007A04B2A342}"/>
              </a:ext>
            </a:extLst>
          </p:cNvPr>
          <p:cNvSpPr>
            <a:spLocks noGrp="1"/>
          </p:cNvSpPr>
          <p:nvPr>
            <p:ph type="title"/>
          </p:nvPr>
        </p:nvSpPr>
        <p:spPr>
          <a:xfrm>
            <a:off x="685799" y="2201778"/>
            <a:ext cx="4610099" cy="1359567"/>
          </a:xfrm>
        </p:spPr>
        <p:txBody>
          <a:bodyPr anchor="b"/>
          <a:lstStyle>
            <a:lvl1pPr>
              <a:defRPr sz="3600">
                <a:solidFill>
                  <a:schemeClr val="tx1"/>
                </a:solidFill>
              </a:defRPr>
            </a:lvl1pPr>
          </a:lstStyle>
          <a:p>
            <a:r>
              <a:rPr lang="en-US"/>
              <a:t>Click to edit Master title style</a:t>
            </a:r>
            <a:endParaRPr lang="en-US" dirty="0"/>
          </a:p>
        </p:txBody>
      </p:sp>
      <p:pic>
        <p:nvPicPr>
          <p:cNvPr id="2" name="Picture 1">
            <a:extLst>
              <a:ext uri="{FF2B5EF4-FFF2-40B4-BE49-F238E27FC236}">
                <a16:creationId xmlns:a16="http://schemas.microsoft.com/office/drawing/2014/main" id="{C9B0F882-AD04-0CB9-5AB6-CB526C4B77C4}"/>
              </a:ext>
            </a:extLst>
          </p:cNvPr>
          <p:cNvPicPr>
            <a:picLocks noChangeAspect="1"/>
          </p:cNvPicPr>
          <p:nvPr userDrawn="1"/>
        </p:nvPicPr>
        <p:blipFill>
          <a:blip r:embed="rId2"/>
          <a:stretch>
            <a:fillRect/>
          </a:stretch>
        </p:blipFill>
        <p:spPr>
          <a:xfrm>
            <a:off x="685799" y="687600"/>
            <a:ext cx="558469" cy="1052300"/>
          </a:xfrm>
          <a:prstGeom prst="rect">
            <a:avLst/>
          </a:prstGeom>
        </p:spPr>
      </p:pic>
    </p:spTree>
    <p:extLst>
      <p:ext uri="{BB962C8B-B14F-4D97-AF65-F5344CB8AC3E}">
        <p14:creationId xmlns:p14="http://schemas.microsoft.com/office/powerpoint/2010/main" val="1505958455"/>
      </p:ext>
    </p:extLst>
  </p:cSld>
  <p:clrMapOvr>
    <a:overrideClrMapping bg1="dk1" tx1="lt1" bg2="dk2" tx2="lt2" accent1="accent1" accent2="accent2" accent3="accent3" accent4="accent4" accent5="accent5" accent6="accent6" hlink="hlink" folHlink="folHlink"/>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3">
    <p:bg>
      <p:bgRef idx="1001">
        <a:schemeClr val="bg1"/>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0DE460B-8492-496E-B905-F2014225D6A2}"/>
              </a:ext>
            </a:extLst>
          </p:cNvPr>
          <p:cNvSpPr>
            <a:spLocks noGrp="1"/>
          </p:cNvSpPr>
          <p:nvPr>
            <p:ph type="pic" idx="1"/>
          </p:nvPr>
        </p:nvSpPr>
        <p:spPr>
          <a:xfrm>
            <a:off x="1524" y="0"/>
            <a:ext cx="12188952" cy="6858000"/>
          </a:xfrm>
        </p:spPr>
        <p:txBody>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Date Placeholder 1">
            <a:extLst>
              <a:ext uri="{FF2B5EF4-FFF2-40B4-BE49-F238E27FC236}">
                <a16:creationId xmlns:a16="http://schemas.microsoft.com/office/drawing/2014/main" id="{DBEB2FE4-B8E6-4397-B43C-A951254865D3}"/>
              </a:ext>
            </a:extLst>
          </p:cNvPr>
          <p:cNvSpPr>
            <a:spLocks noGrp="1"/>
          </p:cNvSpPr>
          <p:nvPr>
            <p:ph type="dt" sz="half" idx="10"/>
          </p:nvPr>
        </p:nvSpPr>
        <p:spPr>
          <a:xfrm>
            <a:off x="7823200" y="6446521"/>
            <a:ext cx="2755900" cy="137160"/>
          </a:xfrm>
        </p:spPr>
        <p:txBody>
          <a:bodyPr/>
          <a:lstStyle/>
          <a:p>
            <a:pPr algn="r"/>
            <a:r>
              <a:rPr lang="en-US" dirty="0"/>
              <a:t>AllRise.org</a:t>
            </a:r>
          </a:p>
        </p:txBody>
      </p:sp>
      <p:sp>
        <p:nvSpPr>
          <p:cNvPr id="4" name="Footer Placeholder 3">
            <a:extLst>
              <a:ext uri="{FF2B5EF4-FFF2-40B4-BE49-F238E27FC236}">
                <a16:creationId xmlns:a16="http://schemas.microsoft.com/office/drawing/2014/main" id="{93A581C9-28B8-425E-BDF8-FDE4555EF626}"/>
              </a:ext>
            </a:extLst>
          </p:cNvPr>
          <p:cNvSpPr>
            <a:spLocks noGrp="1"/>
          </p:cNvSpPr>
          <p:nvPr>
            <p:ph type="ftr" sz="quarter" idx="11"/>
          </p:nvPr>
        </p:nvSpPr>
        <p:spPr>
          <a:xfrm>
            <a:off x="685800" y="6446521"/>
            <a:ext cx="6400800" cy="137160"/>
          </a:xfrm>
        </p:spPr>
        <p:txBody>
          <a:bodyPr/>
          <a:lstStyle/>
          <a:p>
            <a:endParaRPr lang="en-US" dirty="0"/>
          </a:p>
        </p:txBody>
      </p:sp>
      <p:sp>
        <p:nvSpPr>
          <p:cNvPr id="8" name="Slide Number Placeholder 7">
            <a:extLst>
              <a:ext uri="{FF2B5EF4-FFF2-40B4-BE49-F238E27FC236}">
                <a16:creationId xmlns:a16="http://schemas.microsoft.com/office/drawing/2014/main" id="{71C5BAEF-23A3-460A-8B57-7064A775252E}"/>
              </a:ext>
            </a:extLst>
          </p:cNvPr>
          <p:cNvSpPr>
            <a:spLocks noGrp="1"/>
          </p:cNvSpPr>
          <p:nvPr>
            <p:ph type="sldNum" sz="quarter" idx="12"/>
          </p:nvPr>
        </p:nvSpPr>
        <p:spPr/>
        <p:txBody>
          <a:bodyPr/>
          <a:lstStyle/>
          <a:p>
            <a:fld id="{B2643E34-DC33-45ED-8E33-EC0D5991E9A4}" type="slidenum">
              <a:rPr lang="en-US" smtClean="0"/>
              <a:pPr/>
              <a:t>‹#›</a:t>
            </a:fld>
            <a:endParaRPr lang="en-US" dirty="0"/>
          </a:p>
        </p:txBody>
      </p:sp>
      <p:sp>
        <p:nvSpPr>
          <p:cNvPr id="5" name="Title 4">
            <a:extLst>
              <a:ext uri="{FF2B5EF4-FFF2-40B4-BE49-F238E27FC236}">
                <a16:creationId xmlns:a16="http://schemas.microsoft.com/office/drawing/2014/main" id="{E2271C1F-47F7-1734-87C2-91E632DD558D}"/>
              </a:ext>
            </a:extLst>
          </p:cNvPr>
          <p:cNvSpPr>
            <a:spLocks noGrp="1"/>
          </p:cNvSpPr>
          <p:nvPr>
            <p:ph type="title"/>
          </p:nvPr>
        </p:nvSpPr>
        <p:spPr>
          <a:xfrm>
            <a:off x="1384300" y="5082503"/>
            <a:ext cx="4597400" cy="1057277"/>
          </a:xfrm>
        </p:spPr>
        <p:txBody>
          <a:bodyPr anchor="b"/>
          <a:lstStyle>
            <a:lvl1pPr>
              <a:defRPr sz="3600"/>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B545B4E3-9845-6305-F24F-B3FF054462BA}"/>
              </a:ext>
            </a:extLst>
          </p:cNvPr>
          <p:cNvSpPr>
            <a:spLocks noGrp="1"/>
          </p:cNvSpPr>
          <p:nvPr>
            <p:ph type="body" sz="quarter" idx="13"/>
          </p:nvPr>
        </p:nvSpPr>
        <p:spPr>
          <a:xfrm>
            <a:off x="6210300" y="5073650"/>
            <a:ext cx="5295900" cy="1054100"/>
          </a:xfrm>
        </p:spPr>
        <p:txBody>
          <a:bodyPr anchor="b"/>
          <a:lstStyle>
            <a:lvl1pPr marL="0" indent="0">
              <a:buNone/>
              <a:defRPr sz="2000"/>
            </a:lvl1pPr>
            <a:lvl2pPr>
              <a:defRPr sz="2000"/>
            </a:lvl2pPr>
            <a:lvl3pPr>
              <a:defRPr sz="1800"/>
            </a:lvl3pPr>
            <a:lvl4pPr>
              <a:defRPr sz="1600"/>
            </a:lvl4pPr>
            <a:lvl5pPr>
              <a:defRPr sz="1400"/>
            </a:lvl5pPr>
          </a:lstStyle>
          <a:p>
            <a:pPr lvl="0"/>
            <a:r>
              <a:rPr lang="en-US"/>
              <a:t>Click to edit Master text styles</a:t>
            </a:r>
          </a:p>
        </p:txBody>
      </p:sp>
    </p:spTree>
    <p:extLst>
      <p:ext uri="{BB962C8B-B14F-4D97-AF65-F5344CB8AC3E}">
        <p14:creationId xmlns:p14="http://schemas.microsoft.com/office/powerpoint/2010/main" val="725041982"/>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wo Pictures with Caption">
    <p:bg>
      <p:bgRef idx="1001">
        <a:schemeClr val="bg1"/>
      </p:bgRef>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DE9709A6-AA1F-D5C7-496B-71773B95D6F3}"/>
              </a:ext>
            </a:extLst>
          </p:cNvPr>
          <p:cNvSpPr>
            <a:spLocks noGrp="1"/>
          </p:cNvSpPr>
          <p:nvPr>
            <p:ph type="pic" sz="quarter" idx="14"/>
          </p:nvPr>
        </p:nvSpPr>
        <p:spPr>
          <a:xfrm>
            <a:off x="6096000" y="2539998"/>
            <a:ext cx="6096000" cy="4318001"/>
          </a:xfrm>
        </p:spPr>
        <p:txBody>
          <a:bodyPr/>
          <a:lstStyle>
            <a:lvl1pPr marL="0" indent="0">
              <a:buNone/>
              <a:defRPr/>
            </a:lvl1pPr>
          </a:lstStyle>
          <a:p>
            <a:r>
              <a:rPr lang="en-US"/>
              <a:t>Click icon to add picture</a:t>
            </a:r>
          </a:p>
        </p:txBody>
      </p:sp>
      <p:sp>
        <p:nvSpPr>
          <p:cNvPr id="8" name="Rectangle 7">
            <a:extLst>
              <a:ext uri="{FF2B5EF4-FFF2-40B4-BE49-F238E27FC236}">
                <a16:creationId xmlns:a16="http://schemas.microsoft.com/office/drawing/2014/main" id="{D2BB6D38-2DF8-BF48-2855-017F30046693}"/>
              </a:ext>
            </a:extLst>
          </p:cNvPr>
          <p:cNvSpPr/>
          <p:nvPr userDrawn="1"/>
        </p:nvSpPr>
        <p:spPr>
          <a:xfrm>
            <a:off x="0" y="0"/>
            <a:ext cx="6096000" cy="68580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dirty="0"/>
          </a:p>
        </p:txBody>
      </p:sp>
      <p:sp>
        <p:nvSpPr>
          <p:cNvPr id="2" name="Title 1">
            <a:extLst>
              <a:ext uri="{FF2B5EF4-FFF2-40B4-BE49-F238E27FC236}">
                <a16:creationId xmlns:a16="http://schemas.microsoft.com/office/drawing/2014/main" id="{DA74E804-871B-D387-8138-B892FFBE176E}"/>
              </a:ext>
            </a:extLst>
          </p:cNvPr>
          <p:cNvSpPr>
            <a:spLocks noGrp="1"/>
          </p:cNvSpPr>
          <p:nvPr>
            <p:ph type="title"/>
          </p:nvPr>
        </p:nvSpPr>
        <p:spPr>
          <a:xfrm>
            <a:off x="1612900" y="5003800"/>
            <a:ext cx="3683000" cy="1168401"/>
          </a:xfrm>
        </p:spPr>
        <p:txBody>
          <a:bodyPr anchor="ctr"/>
          <a:lstStyle>
            <a:lvl1pPr>
              <a:defRPr sz="3600"/>
            </a:lvl1pPr>
          </a:lstStyle>
          <a:p>
            <a:r>
              <a:rPr lang="en-US"/>
              <a:t>Click to edit Master title style</a:t>
            </a:r>
            <a:endParaRPr lang="en-US" dirty="0"/>
          </a:p>
        </p:txBody>
      </p:sp>
      <p:sp>
        <p:nvSpPr>
          <p:cNvPr id="5" name="Slide Number Placeholder 4">
            <a:extLst>
              <a:ext uri="{FF2B5EF4-FFF2-40B4-BE49-F238E27FC236}">
                <a16:creationId xmlns:a16="http://schemas.microsoft.com/office/drawing/2014/main" id="{36CE8C42-E579-CA0F-87CA-63EF428B6E35}"/>
              </a:ext>
            </a:extLst>
          </p:cNvPr>
          <p:cNvSpPr>
            <a:spLocks noGrp="1"/>
          </p:cNvSpPr>
          <p:nvPr>
            <p:ph type="sldNum" sz="quarter" idx="12"/>
          </p:nvPr>
        </p:nvSpPr>
        <p:spPr/>
        <p:txBody>
          <a:bodyPr/>
          <a:lstStyle/>
          <a:p>
            <a:fld id="{B2643E34-DC33-45ED-8E33-EC0D5991E9A4}" type="slidenum">
              <a:rPr lang="en-US" smtClean="0"/>
              <a:pPr/>
              <a:t>‹#›</a:t>
            </a:fld>
            <a:endParaRPr lang="en-US" dirty="0"/>
          </a:p>
        </p:txBody>
      </p:sp>
      <p:sp>
        <p:nvSpPr>
          <p:cNvPr id="6" name="Date Placeholder 1">
            <a:extLst>
              <a:ext uri="{FF2B5EF4-FFF2-40B4-BE49-F238E27FC236}">
                <a16:creationId xmlns:a16="http://schemas.microsoft.com/office/drawing/2014/main" id="{F08AF5B4-E55A-B9AA-56CC-3DFB57A6AEFA}"/>
              </a:ext>
            </a:extLst>
          </p:cNvPr>
          <p:cNvSpPr>
            <a:spLocks noGrp="1"/>
          </p:cNvSpPr>
          <p:nvPr>
            <p:ph type="dt" sz="half" idx="10"/>
          </p:nvPr>
        </p:nvSpPr>
        <p:spPr>
          <a:xfrm>
            <a:off x="7823200" y="6446521"/>
            <a:ext cx="2755900" cy="137160"/>
          </a:xfrm>
        </p:spPr>
        <p:txBody>
          <a:bodyPr/>
          <a:lstStyle/>
          <a:p>
            <a:pPr algn="r"/>
            <a:r>
              <a:rPr lang="en-US" dirty="0"/>
              <a:t>AllRise.org</a:t>
            </a:r>
          </a:p>
        </p:txBody>
      </p:sp>
      <p:sp>
        <p:nvSpPr>
          <p:cNvPr id="7" name="Footer Placeholder 3">
            <a:extLst>
              <a:ext uri="{FF2B5EF4-FFF2-40B4-BE49-F238E27FC236}">
                <a16:creationId xmlns:a16="http://schemas.microsoft.com/office/drawing/2014/main" id="{5F5C62DC-3A6A-17CA-F2C6-CBBBFB044C9D}"/>
              </a:ext>
            </a:extLst>
          </p:cNvPr>
          <p:cNvSpPr>
            <a:spLocks noGrp="1"/>
          </p:cNvSpPr>
          <p:nvPr>
            <p:ph type="ftr" sz="quarter" idx="11"/>
          </p:nvPr>
        </p:nvSpPr>
        <p:spPr>
          <a:xfrm>
            <a:off x="685800" y="6446521"/>
            <a:ext cx="4610100" cy="137160"/>
          </a:xfrm>
        </p:spPr>
        <p:txBody>
          <a:bodyPr/>
          <a:lstStyle/>
          <a:p>
            <a:endParaRPr lang="en-US" dirty="0"/>
          </a:p>
        </p:txBody>
      </p:sp>
      <p:pic>
        <p:nvPicPr>
          <p:cNvPr id="9" name="Picture 8">
            <a:extLst>
              <a:ext uri="{FF2B5EF4-FFF2-40B4-BE49-F238E27FC236}">
                <a16:creationId xmlns:a16="http://schemas.microsoft.com/office/drawing/2014/main" id="{9AB96786-2FCD-3B6D-369B-31C30588C2A9}"/>
              </a:ext>
            </a:extLst>
          </p:cNvPr>
          <p:cNvPicPr>
            <a:picLocks noChangeAspect="1"/>
          </p:cNvPicPr>
          <p:nvPr userDrawn="1"/>
        </p:nvPicPr>
        <p:blipFill>
          <a:blip r:embed="rId2"/>
          <a:stretch>
            <a:fillRect/>
          </a:stretch>
        </p:blipFill>
        <p:spPr>
          <a:xfrm>
            <a:off x="685799" y="5061850"/>
            <a:ext cx="558469" cy="1052300"/>
          </a:xfrm>
          <a:prstGeom prst="rect">
            <a:avLst/>
          </a:prstGeom>
        </p:spPr>
      </p:pic>
      <p:sp>
        <p:nvSpPr>
          <p:cNvPr id="11" name="Picture Placeholder 10">
            <a:extLst>
              <a:ext uri="{FF2B5EF4-FFF2-40B4-BE49-F238E27FC236}">
                <a16:creationId xmlns:a16="http://schemas.microsoft.com/office/drawing/2014/main" id="{8538DB0E-D925-3A3A-4A3B-24899CFCCC6A}"/>
              </a:ext>
            </a:extLst>
          </p:cNvPr>
          <p:cNvSpPr>
            <a:spLocks noGrp="1"/>
          </p:cNvSpPr>
          <p:nvPr>
            <p:ph type="pic" sz="quarter" idx="13"/>
          </p:nvPr>
        </p:nvSpPr>
        <p:spPr>
          <a:xfrm>
            <a:off x="0" y="0"/>
            <a:ext cx="6096000" cy="4318000"/>
          </a:xfrm>
        </p:spPr>
        <p:txBody>
          <a:bodyPr/>
          <a:lstStyle>
            <a:lvl1pPr marL="0" indent="0">
              <a:buNone/>
              <a:defRPr/>
            </a:lvl1pPr>
          </a:lstStyle>
          <a:p>
            <a:r>
              <a:rPr lang="en-US"/>
              <a:t>Click icon to add picture</a:t>
            </a:r>
          </a:p>
        </p:txBody>
      </p:sp>
      <p:sp>
        <p:nvSpPr>
          <p:cNvPr id="15" name="Text Placeholder 14">
            <a:extLst>
              <a:ext uri="{FF2B5EF4-FFF2-40B4-BE49-F238E27FC236}">
                <a16:creationId xmlns:a16="http://schemas.microsoft.com/office/drawing/2014/main" id="{358744E0-2ED9-9C2E-D61E-7A243A83E2C1}"/>
              </a:ext>
            </a:extLst>
          </p:cNvPr>
          <p:cNvSpPr>
            <a:spLocks noGrp="1"/>
          </p:cNvSpPr>
          <p:nvPr>
            <p:ph type="body" sz="quarter" idx="15"/>
          </p:nvPr>
        </p:nvSpPr>
        <p:spPr>
          <a:xfrm>
            <a:off x="6908800" y="685800"/>
            <a:ext cx="4597400" cy="1168398"/>
          </a:xfrm>
        </p:spPr>
        <p:txBody>
          <a:bodyPr anchor="ctr"/>
          <a:lstStyle>
            <a:lvl1pPr marL="0" indent="0">
              <a:buNone/>
              <a:defRPr sz="1600"/>
            </a:lvl1pPr>
            <a:lvl2pPr marL="288925" indent="0">
              <a:buNone/>
              <a:defRPr sz="1600"/>
            </a:lvl2pPr>
            <a:lvl3pPr>
              <a:defRPr sz="1800"/>
            </a:lvl3pPr>
            <a:lvl4pPr>
              <a:defRPr sz="1600"/>
            </a:lvl4pPr>
            <a:lvl5pPr>
              <a:defRPr sz="140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315400191"/>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Video">
    <p:bg>
      <p:bgPr>
        <a:solidFill>
          <a:schemeClr val="accent2"/>
        </a:solidFill>
        <a:effectLst/>
      </p:bgPr>
    </p:bg>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1D7E9927-1A9A-E407-4132-03D5842A6212}"/>
              </a:ext>
            </a:extLst>
          </p:cNvPr>
          <p:cNvGrpSpPr/>
          <p:nvPr userDrawn="1"/>
        </p:nvGrpSpPr>
        <p:grpSpPr>
          <a:xfrm>
            <a:off x="0" y="0"/>
            <a:ext cx="12192760" cy="6874451"/>
            <a:chOff x="0" y="0"/>
            <a:chExt cx="12192760" cy="6874451"/>
          </a:xfrm>
        </p:grpSpPr>
        <p:sp>
          <p:nvSpPr>
            <p:cNvPr id="33" name="Freeform: Shape 32">
              <a:extLst>
                <a:ext uri="{FF2B5EF4-FFF2-40B4-BE49-F238E27FC236}">
                  <a16:creationId xmlns:a16="http://schemas.microsoft.com/office/drawing/2014/main" id="{4DCC70A1-071C-3145-505E-3526D91FAF09}"/>
                </a:ext>
              </a:extLst>
            </p:cNvPr>
            <p:cNvSpPr/>
            <p:nvPr userDrawn="1"/>
          </p:nvSpPr>
          <p:spPr>
            <a:xfrm>
              <a:off x="9929383" y="0"/>
              <a:ext cx="573460" cy="685800"/>
            </a:xfrm>
            <a:custGeom>
              <a:avLst/>
              <a:gdLst>
                <a:gd name="connsiteX0" fmla="*/ 0 w 573460"/>
                <a:gd name="connsiteY0" fmla="*/ 0 h 685800"/>
                <a:gd name="connsiteX1" fmla="*/ 570312 w 573460"/>
                <a:gd name="connsiteY1" fmla="*/ 0 h 685800"/>
                <a:gd name="connsiteX2" fmla="*/ 570312 w 573460"/>
                <a:gd name="connsiteY2" fmla="*/ 623671 h 685800"/>
                <a:gd name="connsiteX3" fmla="*/ 573460 w 573460"/>
                <a:gd name="connsiteY3" fmla="*/ 685800 h 685800"/>
                <a:gd name="connsiteX4" fmla="*/ 3141 w 573460"/>
                <a:gd name="connsiteY4" fmla="*/ 685800 h 685800"/>
                <a:gd name="connsiteX5" fmla="*/ 0 w 573460"/>
                <a:gd name="connsiteY5" fmla="*/ 623798 h 685800"/>
                <a:gd name="connsiteX6" fmla="*/ 0 w 573460"/>
                <a:gd name="connsiteY6" fmla="*/ 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3460" h="685800">
                  <a:moveTo>
                    <a:pt x="0" y="0"/>
                  </a:moveTo>
                  <a:lnTo>
                    <a:pt x="570312" y="0"/>
                  </a:lnTo>
                  <a:lnTo>
                    <a:pt x="570312" y="623671"/>
                  </a:lnTo>
                  <a:lnTo>
                    <a:pt x="573460" y="685800"/>
                  </a:lnTo>
                  <a:lnTo>
                    <a:pt x="3141" y="685800"/>
                  </a:lnTo>
                  <a:lnTo>
                    <a:pt x="0" y="623798"/>
                  </a:lnTo>
                  <a:lnTo>
                    <a:pt x="0" y="0"/>
                  </a:lnTo>
                  <a:close/>
                </a:path>
              </a:pathLst>
            </a:custGeom>
            <a:solidFill>
              <a:schemeClr val="accent6"/>
            </a:solidFill>
            <a:ln w="12674"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EC596AAA-942E-4189-F3A5-7A4D8CA0C55F}"/>
                </a:ext>
              </a:extLst>
            </p:cNvPr>
            <p:cNvSpPr/>
            <p:nvPr userDrawn="1"/>
          </p:nvSpPr>
          <p:spPr>
            <a:xfrm>
              <a:off x="11506200" y="2122171"/>
              <a:ext cx="685801" cy="691890"/>
            </a:xfrm>
            <a:custGeom>
              <a:avLst/>
              <a:gdLst>
                <a:gd name="connsiteX0" fmla="*/ 0 w 685801"/>
                <a:gd name="connsiteY0" fmla="*/ 0 h 691890"/>
                <a:gd name="connsiteX1" fmla="*/ 132246 w 685801"/>
                <a:gd name="connsiteY1" fmla="*/ 48496 h 691890"/>
                <a:gd name="connsiteX2" fmla="*/ 613434 w 685801"/>
                <a:gd name="connsiteY2" fmla="*/ 121449 h 691890"/>
                <a:gd name="connsiteX3" fmla="*/ 613434 w 685801"/>
                <a:gd name="connsiteY3" fmla="*/ 121575 h 691890"/>
                <a:gd name="connsiteX4" fmla="*/ 685801 w 685801"/>
                <a:gd name="connsiteY4" fmla="*/ 121575 h 691890"/>
                <a:gd name="connsiteX5" fmla="*/ 685801 w 685801"/>
                <a:gd name="connsiteY5" fmla="*/ 691890 h 691890"/>
                <a:gd name="connsiteX6" fmla="*/ 613434 w 685801"/>
                <a:gd name="connsiteY6" fmla="*/ 691890 h 691890"/>
                <a:gd name="connsiteX7" fmla="*/ 172589 w 685801"/>
                <a:gd name="connsiteY7" fmla="*/ 647311 h 691890"/>
                <a:gd name="connsiteX8" fmla="*/ 0 w 685801"/>
                <a:gd name="connsiteY8" fmla="*/ 602826 h 691890"/>
                <a:gd name="connsiteX9" fmla="*/ 0 w 685801"/>
                <a:gd name="connsiteY9" fmla="*/ 0 h 69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5801" h="691890">
                  <a:moveTo>
                    <a:pt x="0" y="0"/>
                  </a:moveTo>
                  <a:lnTo>
                    <a:pt x="132246" y="48496"/>
                  </a:lnTo>
                  <a:cubicBezTo>
                    <a:pt x="284325" y="95901"/>
                    <a:pt x="445952" y="121449"/>
                    <a:pt x="613434" y="121449"/>
                  </a:cubicBezTo>
                  <a:lnTo>
                    <a:pt x="613434" y="121575"/>
                  </a:lnTo>
                  <a:lnTo>
                    <a:pt x="685801" y="121575"/>
                  </a:lnTo>
                  <a:lnTo>
                    <a:pt x="685801" y="691890"/>
                  </a:lnTo>
                  <a:lnTo>
                    <a:pt x="613434" y="691890"/>
                  </a:lnTo>
                  <a:cubicBezTo>
                    <a:pt x="462476" y="691890"/>
                    <a:pt x="315034" y="676537"/>
                    <a:pt x="172589" y="647311"/>
                  </a:cubicBezTo>
                  <a:lnTo>
                    <a:pt x="0" y="602826"/>
                  </a:lnTo>
                  <a:lnTo>
                    <a:pt x="0" y="0"/>
                  </a:lnTo>
                  <a:close/>
                </a:path>
              </a:pathLst>
            </a:custGeom>
            <a:solidFill>
              <a:schemeClr val="accent6"/>
            </a:solidFill>
            <a:ln w="12674"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041B7780-E1E7-2B90-08DC-FCFF24E04C59}"/>
                </a:ext>
              </a:extLst>
            </p:cNvPr>
            <p:cNvSpPr/>
            <p:nvPr userDrawn="1"/>
          </p:nvSpPr>
          <p:spPr>
            <a:xfrm>
              <a:off x="11506200" y="4955404"/>
              <a:ext cx="686560" cy="1098680"/>
            </a:xfrm>
            <a:custGeom>
              <a:avLst/>
              <a:gdLst>
                <a:gd name="connsiteX0" fmla="*/ 0 w 686560"/>
                <a:gd name="connsiteY0" fmla="*/ 0 h 1098680"/>
                <a:gd name="connsiteX1" fmla="*/ 40967 w 686560"/>
                <a:gd name="connsiteY1" fmla="*/ 0 h 1098680"/>
                <a:gd name="connsiteX2" fmla="*/ 686560 w 686560"/>
                <a:gd name="connsiteY2" fmla="*/ 1098680 h 1098680"/>
                <a:gd name="connsiteX3" fmla="*/ 69229 w 686560"/>
                <a:gd name="connsiteY3" fmla="*/ 1098680 h 1098680"/>
                <a:gd name="connsiteX4" fmla="*/ 0 w 686560"/>
                <a:gd name="connsiteY4" fmla="*/ 980865 h 1098680"/>
                <a:gd name="connsiteX5" fmla="*/ 0 w 686560"/>
                <a:gd name="connsiteY5" fmla="*/ 0 h 109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560" h="1098680">
                  <a:moveTo>
                    <a:pt x="0" y="0"/>
                  </a:moveTo>
                  <a:lnTo>
                    <a:pt x="40967" y="0"/>
                  </a:lnTo>
                  <a:lnTo>
                    <a:pt x="686560" y="1098680"/>
                  </a:lnTo>
                  <a:lnTo>
                    <a:pt x="69229" y="1098680"/>
                  </a:lnTo>
                  <a:lnTo>
                    <a:pt x="0" y="980865"/>
                  </a:lnTo>
                  <a:lnTo>
                    <a:pt x="0" y="0"/>
                  </a:lnTo>
                  <a:close/>
                </a:path>
              </a:pathLst>
            </a:custGeom>
            <a:solidFill>
              <a:schemeClr val="accent6"/>
            </a:solidFill>
            <a:ln w="12674"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58EA9B3E-6819-8D39-C335-6987A7AEDF38}"/>
                </a:ext>
              </a:extLst>
            </p:cNvPr>
            <p:cNvSpPr/>
            <p:nvPr userDrawn="1"/>
          </p:nvSpPr>
          <p:spPr>
            <a:xfrm>
              <a:off x="10371564" y="6172200"/>
              <a:ext cx="546106" cy="702251"/>
            </a:xfrm>
            <a:custGeom>
              <a:avLst/>
              <a:gdLst>
                <a:gd name="connsiteX0" fmla="*/ 0 w 546106"/>
                <a:gd name="connsiteY0" fmla="*/ 0 h 702251"/>
                <a:gd name="connsiteX1" fmla="*/ 546106 w 546106"/>
                <a:gd name="connsiteY1" fmla="*/ 0 h 702251"/>
                <a:gd name="connsiteX2" fmla="*/ 546106 w 546106"/>
                <a:gd name="connsiteY2" fmla="*/ 702251 h 702251"/>
                <a:gd name="connsiteX3" fmla="*/ 0 w 546106"/>
                <a:gd name="connsiteY3" fmla="*/ 702251 h 702251"/>
                <a:gd name="connsiteX4" fmla="*/ 0 w 546106"/>
                <a:gd name="connsiteY4" fmla="*/ 0 h 702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106" h="702251">
                  <a:moveTo>
                    <a:pt x="0" y="0"/>
                  </a:moveTo>
                  <a:lnTo>
                    <a:pt x="546106" y="0"/>
                  </a:lnTo>
                  <a:lnTo>
                    <a:pt x="546106" y="702251"/>
                  </a:lnTo>
                  <a:lnTo>
                    <a:pt x="0" y="702251"/>
                  </a:lnTo>
                  <a:lnTo>
                    <a:pt x="0" y="0"/>
                  </a:lnTo>
                  <a:close/>
                </a:path>
              </a:pathLst>
            </a:custGeom>
            <a:solidFill>
              <a:schemeClr val="accent6"/>
            </a:solidFill>
            <a:ln w="12674"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B2623EDE-4594-AA87-B877-1F1BB6496E79}"/>
                </a:ext>
              </a:extLst>
            </p:cNvPr>
            <p:cNvSpPr/>
            <p:nvPr userDrawn="1"/>
          </p:nvSpPr>
          <p:spPr>
            <a:xfrm>
              <a:off x="78829" y="0"/>
              <a:ext cx="3099834" cy="1919046"/>
            </a:xfrm>
            <a:custGeom>
              <a:avLst/>
              <a:gdLst>
                <a:gd name="connsiteX0" fmla="*/ 1278639 w 3099834"/>
                <a:gd name="connsiteY0" fmla="*/ 0 h 1919046"/>
                <a:gd name="connsiteX1" fmla="*/ 1824744 w 3099834"/>
                <a:gd name="connsiteY1" fmla="*/ 0 h 1919046"/>
                <a:gd name="connsiteX2" fmla="*/ 1824744 w 3099834"/>
                <a:gd name="connsiteY2" fmla="*/ 1919047 h 1919046"/>
                <a:gd name="connsiteX3" fmla="*/ 1278639 w 3099834"/>
                <a:gd name="connsiteY3" fmla="*/ 1919047 h 1919046"/>
                <a:gd name="connsiteX4" fmla="*/ 1278639 w 3099834"/>
                <a:gd name="connsiteY4" fmla="*/ 0 h 1919046"/>
                <a:gd name="connsiteX5" fmla="*/ 2454242 w 3099834"/>
                <a:gd name="connsiteY5" fmla="*/ 0 h 1919046"/>
                <a:gd name="connsiteX6" fmla="*/ 1836911 w 3099834"/>
                <a:gd name="connsiteY6" fmla="*/ 0 h 1919046"/>
                <a:gd name="connsiteX7" fmla="*/ 2482504 w 3099834"/>
                <a:gd name="connsiteY7" fmla="*/ 1098680 h 1919046"/>
                <a:gd name="connsiteX8" fmla="*/ 3099835 w 3099834"/>
                <a:gd name="connsiteY8" fmla="*/ 1098680 h 1919046"/>
                <a:gd name="connsiteX9" fmla="*/ 2454242 w 3099834"/>
                <a:gd name="connsiteY9" fmla="*/ 0 h 1919046"/>
                <a:gd name="connsiteX10" fmla="*/ 0 w 3099834"/>
                <a:gd name="connsiteY10" fmla="*/ 1098680 h 1919046"/>
                <a:gd name="connsiteX11" fmla="*/ 617331 w 3099834"/>
                <a:gd name="connsiteY11" fmla="*/ 1098680 h 1919046"/>
                <a:gd name="connsiteX12" fmla="*/ 1262797 w 3099834"/>
                <a:gd name="connsiteY12" fmla="*/ 0 h 1919046"/>
                <a:gd name="connsiteX13" fmla="*/ 645466 w 3099834"/>
                <a:gd name="connsiteY13" fmla="*/ 0 h 1919046"/>
                <a:gd name="connsiteX14" fmla="*/ 0 w 3099834"/>
                <a:gd name="connsiteY14" fmla="*/ 1098680 h 191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99834" h="1919046">
                  <a:moveTo>
                    <a:pt x="1278639" y="0"/>
                  </a:moveTo>
                  <a:lnTo>
                    <a:pt x="1824744" y="0"/>
                  </a:lnTo>
                  <a:lnTo>
                    <a:pt x="1824744" y="1919047"/>
                  </a:lnTo>
                  <a:lnTo>
                    <a:pt x="1278639" y="1919047"/>
                  </a:lnTo>
                  <a:lnTo>
                    <a:pt x="1278639" y="0"/>
                  </a:lnTo>
                  <a:close/>
                  <a:moveTo>
                    <a:pt x="2454242" y="0"/>
                  </a:moveTo>
                  <a:lnTo>
                    <a:pt x="1836911" y="0"/>
                  </a:lnTo>
                  <a:lnTo>
                    <a:pt x="2482504" y="1098680"/>
                  </a:lnTo>
                  <a:lnTo>
                    <a:pt x="3099835" y="1098680"/>
                  </a:lnTo>
                  <a:lnTo>
                    <a:pt x="2454242" y="0"/>
                  </a:lnTo>
                  <a:close/>
                  <a:moveTo>
                    <a:pt x="0" y="1098680"/>
                  </a:moveTo>
                  <a:lnTo>
                    <a:pt x="617331" y="1098680"/>
                  </a:lnTo>
                  <a:lnTo>
                    <a:pt x="1262797" y="0"/>
                  </a:lnTo>
                  <a:lnTo>
                    <a:pt x="645466" y="0"/>
                  </a:lnTo>
                  <a:lnTo>
                    <a:pt x="0" y="1098680"/>
                  </a:lnTo>
                  <a:close/>
                </a:path>
              </a:pathLst>
            </a:custGeom>
            <a:solidFill>
              <a:schemeClr val="accent6"/>
            </a:solidFill>
            <a:ln w="12674"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30DD70D5-F620-A097-133F-C87A1A425195}"/>
                </a:ext>
              </a:extLst>
            </p:cNvPr>
            <p:cNvSpPr/>
            <p:nvPr userDrawn="1"/>
          </p:nvSpPr>
          <p:spPr>
            <a:xfrm>
              <a:off x="0" y="4632631"/>
              <a:ext cx="3420223" cy="2225369"/>
            </a:xfrm>
            <a:custGeom>
              <a:avLst/>
              <a:gdLst>
                <a:gd name="connsiteX0" fmla="*/ 1230353 w 3420223"/>
                <a:gd name="connsiteY0" fmla="*/ 0 h 2225369"/>
                <a:gd name="connsiteX1" fmla="*/ 0 w 3420223"/>
                <a:gd name="connsiteY1" fmla="*/ 0 h 2225369"/>
                <a:gd name="connsiteX2" fmla="*/ 0 w 3420223"/>
                <a:gd name="connsiteY2" fmla="*/ 570315 h 2225369"/>
                <a:gd name="connsiteX3" fmla="*/ 1230353 w 3420223"/>
                <a:gd name="connsiteY3" fmla="*/ 570315 h 2225369"/>
                <a:gd name="connsiteX4" fmla="*/ 2849912 w 3420223"/>
                <a:gd name="connsiteY4" fmla="*/ 2189883 h 2225369"/>
                <a:gd name="connsiteX5" fmla="*/ 2849912 w 3420223"/>
                <a:gd name="connsiteY5" fmla="*/ 2225369 h 2225369"/>
                <a:gd name="connsiteX6" fmla="*/ 3420224 w 3420223"/>
                <a:gd name="connsiteY6" fmla="*/ 2225369 h 2225369"/>
                <a:gd name="connsiteX7" fmla="*/ 3420224 w 3420223"/>
                <a:gd name="connsiteY7" fmla="*/ 2189883 h 2225369"/>
                <a:gd name="connsiteX8" fmla="*/ 1230353 w 3420223"/>
                <a:gd name="connsiteY8" fmla="*/ 0 h 2225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20223" h="2225369">
                  <a:moveTo>
                    <a:pt x="1230353" y="0"/>
                  </a:moveTo>
                  <a:lnTo>
                    <a:pt x="0" y="0"/>
                  </a:lnTo>
                  <a:lnTo>
                    <a:pt x="0" y="570315"/>
                  </a:lnTo>
                  <a:lnTo>
                    <a:pt x="1230353" y="570315"/>
                  </a:lnTo>
                  <a:cubicBezTo>
                    <a:pt x="2123334" y="570315"/>
                    <a:pt x="2849912" y="1296769"/>
                    <a:pt x="2849912" y="2189883"/>
                  </a:cubicBezTo>
                  <a:lnTo>
                    <a:pt x="2849912" y="2225369"/>
                  </a:lnTo>
                  <a:lnTo>
                    <a:pt x="3420224" y="2225369"/>
                  </a:lnTo>
                  <a:lnTo>
                    <a:pt x="3420224" y="2189883"/>
                  </a:lnTo>
                  <a:cubicBezTo>
                    <a:pt x="3420224" y="982463"/>
                    <a:pt x="2437893" y="0"/>
                    <a:pt x="1230353" y="0"/>
                  </a:cubicBezTo>
                  <a:close/>
                </a:path>
              </a:pathLst>
            </a:custGeom>
            <a:solidFill>
              <a:schemeClr val="accent6"/>
            </a:solidFill>
            <a:ln w="12674" cap="flat">
              <a:noFill/>
              <a:prstDash val="solid"/>
              <a:miter/>
            </a:ln>
          </p:spPr>
          <p:txBody>
            <a:bodyPr rtlCol="0" anchor="ctr"/>
            <a:lstStyle/>
            <a:p>
              <a:endParaRPr lang="en-US"/>
            </a:p>
          </p:txBody>
        </p:sp>
        <p:sp>
          <p:nvSpPr>
            <p:cNvPr id="39" name="Rectangle 38">
              <a:extLst>
                <a:ext uri="{FF2B5EF4-FFF2-40B4-BE49-F238E27FC236}">
                  <a16:creationId xmlns:a16="http://schemas.microsoft.com/office/drawing/2014/main" id="{99EE6427-084C-2ADE-41B1-572A7428990B}"/>
                </a:ext>
              </a:extLst>
            </p:cNvPr>
            <p:cNvSpPr/>
            <p:nvPr userDrawn="1"/>
          </p:nvSpPr>
          <p:spPr>
            <a:xfrm>
              <a:off x="685800" y="685800"/>
              <a:ext cx="10820400" cy="5486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dirty="0"/>
            </a:p>
          </p:txBody>
        </p:sp>
        <p:sp>
          <p:nvSpPr>
            <p:cNvPr id="40" name="Freeform: Shape 39">
              <a:extLst>
                <a:ext uri="{FF2B5EF4-FFF2-40B4-BE49-F238E27FC236}">
                  <a16:creationId xmlns:a16="http://schemas.microsoft.com/office/drawing/2014/main" id="{7C43DF1E-F8B9-134D-4081-BF3D0D963C2C}"/>
                </a:ext>
              </a:extLst>
            </p:cNvPr>
            <p:cNvSpPr/>
            <p:nvPr userDrawn="1"/>
          </p:nvSpPr>
          <p:spPr>
            <a:xfrm>
              <a:off x="9932524" y="685800"/>
              <a:ext cx="1573676" cy="2039197"/>
            </a:xfrm>
            <a:custGeom>
              <a:avLst/>
              <a:gdLst>
                <a:gd name="connsiteX0" fmla="*/ 0 w 1573676"/>
                <a:gd name="connsiteY0" fmla="*/ 0 h 2039197"/>
                <a:gd name="connsiteX1" fmla="*/ 570319 w 1573676"/>
                <a:gd name="connsiteY1" fmla="*/ 0 h 2039197"/>
                <a:gd name="connsiteX2" fmla="*/ 575550 w 1573676"/>
                <a:gd name="connsiteY2" fmla="*/ 103265 h 2039197"/>
                <a:gd name="connsiteX3" fmla="*/ 1557161 w 1573676"/>
                <a:gd name="connsiteY3" fmla="*/ 1430315 h 2039197"/>
                <a:gd name="connsiteX4" fmla="*/ 1573676 w 1573676"/>
                <a:gd name="connsiteY4" fmla="*/ 1436371 h 2039197"/>
                <a:gd name="connsiteX5" fmla="*/ 1573676 w 1573676"/>
                <a:gd name="connsiteY5" fmla="*/ 2039197 h 2039197"/>
                <a:gd name="connsiteX6" fmla="*/ 1536530 w 1573676"/>
                <a:gd name="connsiteY6" fmla="*/ 2029622 h 2039197"/>
                <a:gd name="connsiteX7" fmla="*/ 8189 w 1573676"/>
                <a:gd name="connsiteY7" fmla="*/ 161614 h 2039197"/>
                <a:gd name="connsiteX8" fmla="*/ 0 w 1573676"/>
                <a:gd name="connsiteY8" fmla="*/ 0 h 2039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3676" h="2039197">
                  <a:moveTo>
                    <a:pt x="0" y="0"/>
                  </a:moveTo>
                  <a:lnTo>
                    <a:pt x="570319" y="0"/>
                  </a:lnTo>
                  <a:lnTo>
                    <a:pt x="575550" y="103265"/>
                  </a:lnTo>
                  <a:cubicBezTo>
                    <a:pt x="636497" y="701552"/>
                    <a:pt x="1024377" y="1204579"/>
                    <a:pt x="1557161" y="1430315"/>
                  </a:cubicBezTo>
                  <a:lnTo>
                    <a:pt x="1573676" y="1436371"/>
                  </a:lnTo>
                  <a:lnTo>
                    <a:pt x="1573676" y="2039197"/>
                  </a:lnTo>
                  <a:lnTo>
                    <a:pt x="1536530" y="2029622"/>
                  </a:lnTo>
                  <a:cubicBezTo>
                    <a:pt x="714057" y="1773242"/>
                    <a:pt x="98087" y="1044049"/>
                    <a:pt x="8189" y="161614"/>
                  </a:cubicBezTo>
                  <a:lnTo>
                    <a:pt x="0" y="0"/>
                  </a:lnTo>
                  <a:close/>
                </a:path>
              </a:pathLst>
            </a:custGeom>
            <a:solidFill>
              <a:srgbClr val="95AEEF"/>
            </a:solidFill>
            <a:ln w="12674"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C56AAC7E-4C81-9F7B-8A76-0B64564DA8C1}"/>
                </a:ext>
              </a:extLst>
            </p:cNvPr>
            <p:cNvSpPr/>
            <p:nvPr userDrawn="1"/>
          </p:nvSpPr>
          <p:spPr>
            <a:xfrm>
              <a:off x="9092925" y="4955404"/>
              <a:ext cx="1262924" cy="1098680"/>
            </a:xfrm>
            <a:custGeom>
              <a:avLst/>
              <a:gdLst>
                <a:gd name="connsiteX0" fmla="*/ 645593 w 1262924"/>
                <a:gd name="connsiteY0" fmla="*/ 0 h 1098680"/>
                <a:gd name="connsiteX1" fmla="*/ 1262924 w 1262924"/>
                <a:gd name="connsiteY1" fmla="*/ 0 h 1098680"/>
                <a:gd name="connsiteX2" fmla="*/ 617331 w 1262924"/>
                <a:gd name="connsiteY2" fmla="*/ 1098680 h 1098680"/>
                <a:gd name="connsiteX3" fmla="*/ 0 w 1262924"/>
                <a:gd name="connsiteY3" fmla="*/ 1098680 h 1098680"/>
                <a:gd name="connsiteX4" fmla="*/ 645593 w 1262924"/>
                <a:gd name="connsiteY4" fmla="*/ 0 h 1098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2924" h="1098680">
                  <a:moveTo>
                    <a:pt x="645593" y="0"/>
                  </a:moveTo>
                  <a:lnTo>
                    <a:pt x="1262924" y="0"/>
                  </a:lnTo>
                  <a:lnTo>
                    <a:pt x="617331" y="1098680"/>
                  </a:lnTo>
                  <a:lnTo>
                    <a:pt x="0" y="1098680"/>
                  </a:lnTo>
                  <a:lnTo>
                    <a:pt x="645593" y="0"/>
                  </a:lnTo>
                  <a:close/>
                </a:path>
              </a:pathLst>
            </a:custGeom>
            <a:solidFill>
              <a:srgbClr val="95AEEF"/>
            </a:solidFill>
            <a:ln w="12674"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3488372F-D173-9104-2433-02C721E07EEE}"/>
                </a:ext>
              </a:extLst>
            </p:cNvPr>
            <p:cNvSpPr/>
            <p:nvPr userDrawn="1"/>
          </p:nvSpPr>
          <p:spPr>
            <a:xfrm>
              <a:off x="10371564" y="4955404"/>
              <a:ext cx="546106" cy="1216796"/>
            </a:xfrm>
            <a:custGeom>
              <a:avLst/>
              <a:gdLst>
                <a:gd name="connsiteX0" fmla="*/ 0 w 546106"/>
                <a:gd name="connsiteY0" fmla="*/ 0 h 1216796"/>
                <a:gd name="connsiteX1" fmla="*/ 546106 w 546106"/>
                <a:gd name="connsiteY1" fmla="*/ 0 h 1216796"/>
                <a:gd name="connsiteX2" fmla="*/ 546106 w 546106"/>
                <a:gd name="connsiteY2" fmla="*/ 1216796 h 1216796"/>
                <a:gd name="connsiteX3" fmla="*/ 0 w 546106"/>
                <a:gd name="connsiteY3" fmla="*/ 1216796 h 1216796"/>
                <a:gd name="connsiteX4" fmla="*/ 0 w 546106"/>
                <a:gd name="connsiteY4" fmla="*/ 0 h 1216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106" h="1216796">
                  <a:moveTo>
                    <a:pt x="0" y="0"/>
                  </a:moveTo>
                  <a:lnTo>
                    <a:pt x="546106" y="0"/>
                  </a:lnTo>
                  <a:lnTo>
                    <a:pt x="546106" y="1216796"/>
                  </a:lnTo>
                  <a:lnTo>
                    <a:pt x="0" y="1216796"/>
                  </a:lnTo>
                  <a:lnTo>
                    <a:pt x="0" y="0"/>
                  </a:lnTo>
                  <a:close/>
                </a:path>
              </a:pathLst>
            </a:custGeom>
            <a:solidFill>
              <a:srgbClr val="95AEEF"/>
            </a:solidFill>
            <a:ln w="12674"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44949C8D-1F4A-B47C-F490-165640FACBBE}"/>
                </a:ext>
              </a:extLst>
            </p:cNvPr>
            <p:cNvSpPr/>
            <p:nvPr userDrawn="1"/>
          </p:nvSpPr>
          <p:spPr>
            <a:xfrm>
              <a:off x="10929836" y="4955404"/>
              <a:ext cx="576364" cy="980865"/>
            </a:xfrm>
            <a:custGeom>
              <a:avLst/>
              <a:gdLst>
                <a:gd name="connsiteX0" fmla="*/ 0 w 576364"/>
                <a:gd name="connsiteY0" fmla="*/ 0 h 980865"/>
                <a:gd name="connsiteX1" fmla="*/ 576364 w 576364"/>
                <a:gd name="connsiteY1" fmla="*/ 0 h 980865"/>
                <a:gd name="connsiteX2" fmla="*/ 576364 w 576364"/>
                <a:gd name="connsiteY2" fmla="*/ 980865 h 980865"/>
                <a:gd name="connsiteX3" fmla="*/ 0 w 576364"/>
                <a:gd name="connsiteY3" fmla="*/ 0 h 980865"/>
              </a:gdLst>
              <a:ahLst/>
              <a:cxnLst>
                <a:cxn ang="0">
                  <a:pos x="connsiteX0" y="connsiteY0"/>
                </a:cxn>
                <a:cxn ang="0">
                  <a:pos x="connsiteX1" y="connsiteY1"/>
                </a:cxn>
                <a:cxn ang="0">
                  <a:pos x="connsiteX2" y="connsiteY2"/>
                </a:cxn>
                <a:cxn ang="0">
                  <a:pos x="connsiteX3" y="connsiteY3"/>
                </a:cxn>
              </a:cxnLst>
              <a:rect l="l" t="t" r="r" b="b"/>
              <a:pathLst>
                <a:path w="576364" h="980865">
                  <a:moveTo>
                    <a:pt x="0" y="0"/>
                  </a:moveTo>
                  <a:lnTo>
                    <a:pt x="576364" y="0"/>
                  </a:lnTo>
                  <a:lnTo>
                    <a:pt x="576364" y="980865"/>
                  </a:lnTo>
                  <a:lnTo>
                    <a:pt x="0" y="0"/>
                  </a:lnTo>
                  <a:close/>
                </a:path>
              </a:pathLst>
            </a:custGeom>
            <a:solidFill>
              <a:srgbClr val="95AEEF"/>
            </a:solidFill>
            <a:ln w="12674"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4E4B0F4B-96B6-2D14-74DD-F1D2BD527748}"/>
                </a:ext>
              </a:extLst>
            </p:cNvPr>
            <p:cNvSpPr/>
            <p:nvPr userDrawn="1"/>
          </p:nvSpPr>
          <p:spPr>
            <a:xfrm>
              <a:off x="10502843" y="685800"/>
              <a:ext cx="1003357" cy="1436371"/>
            </a:xfrm>
            <a:custGeom>
              <a:avLst/>
              <a:gdLst>
                <a:gd name="connsiteX0" fmla="*/ 0 w 1003357"/>
                <a:gd name="connsiteY0" fmla="*/ 0 h 1436371"/>
                <a:gd name="connsiteX1" fmla="*/ 1003357 w 1003357"/>
                <a:gd name="connsiteY1" fmla="*/ 0 h 1436371"/>
                <a:gd name="connsiteX2" fmla="*/ 1003357 w 1003357"/>
                <a:gd name="connsiteY2" fmla="*/ 1436371 h 1436371"/>
                <a:gd name="connsiteX3" fmla="*/ 986842 w 1003357"/>
                <a:gd name="connsiteY3" fmla="*/ 1430315 h 1436371"/>
                <a:gd name="connsiteX4" fmla="*/ 5231 w 1003357"/>
                <a:gd name="connsiteY4" fmla="*/ 103265 h 1436371"/>
                <a:gd name="connsiteX5" fmla="*/ 0 w 1003357"/>
                <a:gd name="connsiteY5" fmla="*/ 0 h 1436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3357" h="1436371">
                  <a:moveTo>
                    <a:pt x="0" y="0"/>
                  </a:moveTo>
                  <a:lnTo>
                    <a:pt x="1003357" y="0"/>
                  </a:lnTo>
                  <a:lnTo>
                    <a:pt x="1003357" y="1436371"/>
                  </a:lnTo>
                  <a:lnTo>
                    <a:pt x="986842" y="1430315"/>
                  </a:lnTo>
                  <a:cubicBezTo>
                    <a:pt x="454058" y="1204579"/>
                    <a:pt x="66178" y="701552"/>
                    <a:pt x="5231" y="103265"/>
                  </a:cubicBezTo>
                  <a:lnTo>
                    <a:pt x="0" y="0"/>
                  </a:lnTo>
                  <a:close/>
                </a:path>
              </a:pathLst>
            </a:custGeom>
            <a:solidFill>
              <a:schemeClr val="bg2"/>
            </a:solidFill>
            <a:ln w="12674" cap="flat">
              <a:noFill/>
              <a:prstDash val="solid"/>
              <a:miter/>
            </a:ln>
          </p:spPr>
          <p:txBody>
            <a:bodyPr rtlCol="0" anchor="ctr"/>
            <a:lstStyle/>
            <a:p>
              <a:endParaRPr lang="en-US"/>
            </a:p>
          </p:txBody>
        </p:sp>
      </p:grpSp>
      <p:sp>
        <p:nvSpPr>
          <p:cNvPr id="53" name="Media Placeholder 52">
            <a:extLst>
              <a:ext uri="{FF2B5EF4-FFF2-40B4-BE49-F238E27FC236}">
                <a16:creationId xmlns:a16="http://schemas.microsoft.com/office/drawing/2014/main" id="{F62F3670-DF21-4424-84CB-9BEB0185F3EC}"/>
              </a:ext>
            </a:extLst>
          </p:cNvPr>
          <p:cNvSpPr>
            <a:spLocks noGrp="1"/>
          </p:cNvSpPr>
          <p:nvPr userDrawn="1">
            <p:ph type="media" sz="quarter" idx="15"/>
          </p:nvPr>
        </p:nvSpPr>
        <p:spPr>
          <a:xfrm>
            <a:off x="685800" y="685800"/>
            <a:ext cx="10820400" cy="5486400"/>
          </a:xfrm>
        </p:spPr>
        <p:txBody>
          <a:bodyPr/>
          <a:lstStyle/>
          <a:p>
            <a:r>
              <a:rPr lang="en-US"/>
              <a:t>Click icon to add media</a:t>
            </a:r>
          </a:p>
        </p:txBody>
      </p:sp>
      <p:sp>
        <p:nvSpPr>
          <p:cNvPr id="49" name="Slide Number Placeholder 48">
            <a:extLst>
              <a:ext uri="{FF2B5EF4-FFF2-40B4-BE49-F238E27FC236}">
                <a16:creationId xmlns:a16="http://schemas.microsoft.com/office/drawing/2014/main" id="{1DD67B47-B522-0CCB-4D0E-962C5C570364}"/>
              </a:ext>
            </a:extLst>
          </p:cNvPr>
          <p:cNvSpPr>
            <a:spLocks noGrp="1"/>
          </p:cNvSpPr>
          <p:nvPr userDrawn="1">
            <p:ph type="sldNum" sz="quarter" idx="13"/>
          </p:nvPr>
        </p:nvSpPr>
        <p:spPr/>
        <p:txBody>
          <a:bodyPr/>
          <a:lstStyle>
            <a:lvl1pPr>
              <a:defRPr>
                <a:solidFill>
                  <a:schemeClr val="accent6"/>
                </a:solidFill>
              </a:defRPr>
            </a:lvl1pPr>
          </a:lstStyle>
          <a:p>
            <a:fld id="{B2643E34-DC33-45ED-8E33-EC0D5991E9A4}" type="slidenum">
              <a:rPr lang="en-US" smtClean="0"/>
              <a:pPr/>
              <a:t>‹#›</a:t>
            </a:fld>
            <a:endParaRPr lang="en-US" dirty="0"/>
          </a:p>
        </p:txBody>
      </p:sp>
      <p:sp>
        <p:nvSpPr>
          <p:cNvPr id="50" name="Date Placeholder 1">
            <a:extLst>
              <a:ext uri="{FF2B5EF4-FFF2-40B4-BE49-F238E27FC236}">
                <a16:creationId xmlns:a16="http://schemas.microsoft.com/office/drawing/2014/main" id="{D62FDB0A-E2DD-D96A-2521-B47FA2D45CFE}"/>
              </a:ext>
            </a:extLst>
          </p:cNvPr>
          <p:cNvSpPr>
            <a:spLocks noGrp="1"/>
          </p:cNvSpPr>
          <p:nvPr userDrawn="1">
            <p:ph type="dt" sz="half" idx="14"/>
          </p:nvPr>
        </p:nvSpPr>
        <p:spPr>
          <a:xfrm>
            <a:off x="7823200" y="6446521"/>
            <a:ext cx="2755900" cy="137160"/>
          </a:xfrm>
        </p:spPr>
        <p:txBody>
          <a:bodyPr/>
          <a:lstStyle>
            <a:lvl1pPr>
              <a:defRPr>
                <a:solidFill>
                  <a:schemeClr val="tx1"/>
                </a:solidFill>
              </a:defRPr>
            </a:lvl1pPr>
          </a:lstStyle>
          <a:p>
            <a:pPr algn="r"/>
            <a:r>
              <a:rPr lang="en-US"/>
              <a:t>AllRise.org</a:t>
            </a:r>
            <a:endParaRPr lang="en-US" dirty="0"/>
          </a:p>
        </p:txBody>
      </p:sp>
      <p:sp>
        <p:nvSpPr>
          <p:cNvPr id="51" name="Footer Placeholder 3">
            <a:extLst>
              <a:ext uri="{FF2B5EF4-FFF2-40B4-BE49-F238E27FC236}">
                <a16:creationId xmlns:a16="http://schemas.microsoft.com/office/drawing/2014/main" id="{B80BED18-2A84-C082-0F82-0FB9AFF52A60}"/>
              </a:ext>
            </a:extLst>
          </p:cNvPr>
          <p:cNvSpPr>
            <a:spLocks noGrp="1"/>
          </p:cNvSpPr>
          <p:nvPr userDrawn="1">
            <p:ph type="ftr" sz="quarter" idx="11"/>
          </p:nvPr>
        </p:nvSpPr>
        <p:spPr>
          <a:xfrm>
            <a:off x="685800" y="6446521"/>
            <a:ext cx="6400800" cy="137160"/>
          </a:xfrm>
        </p:spPr>
        <p:txBody>
          <a:bodyPr/>
          <a:lstStyle>
            <a:lvl1pPr>
              <a:defRPr>
                <a:solidFill>
                  <a:schemeClr val="tx1"/>
                </a:solidFill>
              </a:defRPr>
            </a:lvl1pPr>
          </a:lstStyle>
          <a:p>
            <a:endParaRPr lang="en-US" dirty="0"/>
          </a:p>
        </p:txBody>
      </p:sp>
    </p:spTree>
    <p:extLst>
      <p:ext uri="{BB962C8B-B14F-4D97-AF65-F5344CB8AC3E}">
        <p14:creationId xmlns:p14="http://schemas.microsoft.com/office/powerpoint/2010/main" val="3371323197"/>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About Us ">
    <p:spTree>
      <p:nvGrpSpPr>
        <p:cNvPr id="1" name=""/>
        <p:cNvGrpSpPr/>
        <p:nvPr/>
      </p:nvGrpSpPr>
      <p:grpSpPr>
        <a:xfrm>
          <a:off x="0" y="0"/>
          <a:ext cx="0" cy="0"/>
          <a:chOff x="0" y="0"/>
          <a:chExt cx="0" cy="0"/>
        </a:xfrm>
      </p:grpSpPr>
      <p:pic>
        <p:nvPicPr>
          <p:cNvPr id="16" name="Picture 15" descr="A screenshot of a video game&#10;&#10;Description automatically generated with low confidence">
            <a:extLst>
              <a:ext uri="{FF2B5EF4-FFF2-40B4-BE49-F238E27FC236}">
                <a16:creationId xmlns:a16="http://schemas.microsoft.com/office/drawing/2014/main" id="{3EFE3AEB-5EA1-1486-ADC1-6F74A20238FC}"/>
              </a:ext>
            </a:extLst>
          </p:cNvPr>
          <p:cNvPicPr>
            <a:picLocks noChangeAspect="1"/>
          </p:cNvPicPr>
          <p:nvPr userDrawn="1"/>
        </p:nvPicPr>
        <p:blipFill>
          <a:blip r:embed="rId2"/>
          <a:stretch>
            <a:fillRect/>
          </a:stretch>
        </p:blipFill>
        <p:spPr>
          <a:xfrm>
            <a:off x="1612900" y="689321"/>
            <a:ext cx="8966200" cy="4336666"/>
          </a:xfrm>
          <a:prstGeom prst="rect">
            <a:avLst/>
          </a:prstGeom>
        </p:spPr>
      </p:pic>
      <p:sp>
        <p:nvSpPr>
          <p:cNvPr id="8" name="Rectangle 7">
            <a:extLst>
              <a:ext uri="{FF2B5EF4-FFF2-40B4-BE49-F238E27FC236}">
                <a16:creationId xmlns:a16="http://schemas.microsoft.com/office/drawing/2014/main" id="{A01E0725-A54C-49F0-2FA1-529BC4F2D9B3}"/>
              </a:ext>
            </a:extLst>
          </p:cNvPr>
          <p:cNvSpPr/>
          <p:nvPr userDrawn="1"/>
        </p:nvSpPr>
        <p:spPr>
          <a:xfrm>
            <a:off x="1018673" y="3862137"/>
            <a:ext cx="10154653" cy="2887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endParaRPr>
          </a:p>
        </p:txBody>
      </p:sp>
      <p:sp>
        <p:nvSpPr>
          <p:cNvPr id="2" name="Title 1">
            <a:extLst>
              <a:ext uri="{FF2B5EF4-FFF2-40B4-BE49-F238E27FC236}">
                <a16:creationId xmlns:a16="http://schemas.microsoft.com/office/drawing/2014/main" id="{9F4C08FF-6A0F-A503-29AA-697C9E102725}"/>
              </a:ext>
            </a:extLst>
          </p:cNvPr>
          <p:cNvSpPr>
            <a:spLocks noGrp="1"/>
          </p:cNvSpPr>
          <p:nvPr>
            <p:ph type="title" hasCustomPrompt="1"/>
          </p:nvPr>
        </p:nvSpPr>
        <p:spPr>
          <a:xfrm>
            <a:off x="685800" y="5448897"/>
            <a:ext cx="2141621" cy="1263315"/>
          </a:xfrm>
        </p:spPr>
        <p:txBody>
          <a:bodyPr anchor="b"/>
          <a:lstStyle>
            <a:lvl1pPr>
              <a:lnSpc>
                <a:spcPct val="60000"/>
              </a:lnSpc>
              <a:defRPr/>
            </a:lvl1pPr>
          </a:lstStyle>
          <a:p>
            <a:r>
              <a:rPr lang="en-US" dirty="0"/>
              <a:t>About Us</a:t>
            </a:r>
          </a:p>
        </p:txBody>
      </p:sp>
      <p:sp>
        <p:nvSpPr>
          <p:cNvPr id="3" name="Footer Placeholder 2">
            <a:extLst>
              <a:ext uri="{FF2B5EF4-FFF2-40B4-BE49-F238E27FC236}">
                <a16:creationId xmlns:a16="http://schemas.microsoft.com/office/drawing/2014/main" id="{9D5B34CA-EFEA-B80B-D7BD-D768C5CDB7C4}"/>
              </a:ext>
            </a:extLst>
          </p:cNvPr>
          <p:cNvSpPr>
            <a:spLocks noGrp="1"/>
          </p:cNvSpPr>
          <p:nvPr>
            <p:ph type="ftr" sz="quarter" idx="10"/>
          </p:nvPr>
        </p:nvSpPr>
        <p:spPr>
          <a:xfrm>
            <a:off x="3454400" y="6446521"/>
            <a:ext cx="5295900" cy="137160"/>
          </a:xfrm>
        </p:spPr>
        <p:txBody>
          <a:bodyPr/>
          <a:lstStyle/>
          <a:p>
            <a:endParaRPr lang="en-US" dirty="0"/>
          </a:p>
        </p:txBody>
      </p:sp>
      <p:sp>
        <p:nvSpPr>
          <p:cNvPr id="4" name="Date Placeholder 3">
            <a:extLst>
              <a:ext uri="{FF2B5EF4-FFF2-40B4-BE49-F238E27FC236}">
                <a16:creationId xmlns:a16="http://schemas.microsoft.com/office/drawing/2014/main" id="{5B108778-A843-FDD3-5955-33C52D1C6F37}"/>
              </a:ext>
            </a:extLst>
          </p:cNvPr>
          <p:cNvSpPr>
            <a:spLocks noGrp="1"/>
          </p:cNvSpPr>
          <p:nvPr>
            <p:ph type="dt" sz="half" idx="11"/>
          </p:nvPr>
        </p:nvSpPr>
        <p:spPr>
          <a:xfrm>
            <a:off x="8978900" y="6446521"/>
            <a:ext cx="1600200" cy="137160"/>
          </a:xfrm>
        </p:spPr>
        <p:txBody>
          <a:bodyPr/>
          <a:lstStyle>
            <a:lvl1pPr algn="r">
              <a:defRPr/>
            </a:lvl1pPr>
          </a:lstStyle>
          <a:p>
            <a:r>
              <a:rPr lang="en-US"/>
              <a:t>AllRise.org</a:t>
            </a:r>
            <a:endParaRPr lang="en-US" dirty="0"/>
          </a:p>
        </p:txBody>
      </p:sp>
      <p:sp>
        <p:nvSpPr>
          <p:cNvPr id="5" name="Slide Number Placeholder 4">
            <a:extLst>
              <a:ext uri="{FF2B5EF4-FFF2-40B4-BE49-F238E27FC236}">
                <a16:creationId xmlns:a16="http://schemas.microsoft.com/office/drawing/2014/main" id="{0E458C5F-47B2-D071-2A1A-593F2DC46B45}"/>
              </a:ext>
            </a:extLst>
          </p:cNvPr>
          <p:cNvSpPr>
            <a:spLocks noGrp="1"/>
          </p:cNvSpPr>
          <p:nvPr>
            <p:ph type="sldNum" sz="quarter" idx="12"/>
          </p:nvPr>
        </p:nvSpPr>
        <p:spPr/>
        <p:txBody>
          <a:bodyPr/>
          <a:lstStyle/>
          <a:p>
            <a:fld id="{B2643E34-DC33-45ED-8E33-EC0D5991E9A4}" type="slidenum">
              <a:rPr lang="en-US" smtClean="0"/>
              <a:pPr/>
              <a:t>‹#›</a:t>
            </a:fld>
            <a:endParaRPr lang="en-US" dirty="0"/>
          </a:p>
        </p:txBody>
      </p:sp>
      <p:pic>
        <p:nvPicPr>
          <p:cNvPr id="7" name="Graphic 6">
            <a:extLst>
              <a:ext uri="{FF2B5EF4-FFF2-40B4-BE49-F238E27FC236}">
                <a16:creationId xmlns:a16="http://schemas.microsoft.com/office/drawing/2014/main" id="{0E059077-A809-E17E-8D95-B58D24A7BE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93255" y="6115653"/>
            <a:ext cx="1199176" cy="742347"/>
          </a:xfrm>
          <a:prstGeom prst="rect">
            <a:avLst/>
          </a:prstGeom>
        </p:spPr>
      </p:pic>
      <p:sp>
        <p:nvSpPr>
          <p:cNvPr id="10" name="Text Placeholder 9">
            <a:extLst>
              <a:ext uri="{FF2B5EF4-FFF2-40B4-BE49-F238E27FC236}">
                <a16:creationId xmlns:a16="http://schemas.microsoft.com/office/drawing/2014/main" id="{B26B2285-FABC-F6B8-FCD4-F9F80208ECA8}"/>
              </a:ext>
            </a:extLst>
          </p:cNvPr>
          <p:cNvSpPr>
            <a:spLocks noGrp="1"/>
          </p:cNvSpPr>
          <p:nvPr>
            <p:ph type="body" sz="quarter" idx="13"/>
          </p:nvPr>
        </p:nvSpPr>
        <p:spPr>
          <a:xfrm>
            <a:off x="3454400" y="5600700"/>
            <a:ext cx="8051800" cy="982981"/>
          </a:xfrm>
        </p:spPr>
        <p:txBody>
          <a:bodyPr/>
          <a:lstStyle>
            <a:lvl1pPr marL="0" indent="0">
              <a:spcBef>
                <a:spcPts val="600"/>
              </a:spcBef>
              <a:buNone/>
              <a:defRPr sz="1200"/>
            </a:lvl1pPr>
          </a:lstStyle>
          <a:p>
            <a:pPr lvl="0"/>
            <a:r>
              <a:rPr lang="en-US"/>
              <a:t>Click to edit Master text styles</a:t>
            </a:r>
          </a:p>
        </p:txBody>
      </p:sp>
      <p:cxnSp>
        <p:nvCxnSpPr>
          <p:cNvPr id="17" name="Straight Connector 16">
            <a:extLst>
              <a:ext uri="{FF2B5EF4-FFF2-40B4-BE49-F238E27FC236}">
                <a16:creationId xmlns:a16="http://schemas.microsoft.com/office/drawing/2014/main" id="{259F018B-992C-CAE6-F171-EA1EB1B6E6BC}"/>
              </a:ext>
            </a:extLst>
          </p:cNvPr>
          <p:cNvCxnSpPr/>
          <p:nvPr userDrawn="1"/>
        </p:nvCxnSpPr>
        <p:spPr>
          <a:xfrm>
            <a:off x="685800" y="5372100"/>
            <a:ext cx="10820400" cy="0"/>
          </a:xfrm>
          <a:prstGeom prst="line">
            <a:avLst/>
          </a:prstGeom>
          <a:ln w="9525" cap="flat">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190EF9DD-CA31-1821-D956-5DAAC17B9912}"/>
              </a:ext>
            </a:extLst>
          </p:cNvPr>
          <p:cNvCxnSpPr/>
          <p:nvPr userDrawn="1"/>
        </p:nvCxnSpPr>
        <p:spPr>
          <a:xfrm>
            <a:off x="685800" y="4012534"/>
            <a:ext cx="10820400" cy="0"/>
          </a:xfrm>
          <a:prstGeom prst="line">
            <a:avLst/>
          </a:prstGeom>
          <a:ln w="9525" cap="flat">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69588327"/>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About Us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C08FF-6A0F-A503-29AA-697C9E102725}"/>
              </a:ext>
            </a:extLst>
          </p:cNvPr>
          <p:cNvSpPr>
            <a:spLocks noGrp="1"/>
          </p:cNvSpPr>
          <p:nvPr>
            <p:ph type="title" hasCustomPrompt="1"/>
          </p:nvPr>
        </p:nvSpPr>
        <p:spPr>
          <a:xfrm>
            <a:off x="685800" y="5448897"/>
            <a:ext cx="2141621" cy="1263315"/>
          </a:xfrm>
        </p:spPr>
        <p:txBody>
          <a:bodyPr anchor="b"/>
          <a:lstStyle>
            <a:lvl1pPr>
              <a:lnSpc>
                <a:spcPct val="60000"/>
              </a:lnSpc>
              <a:defRPr/>
            </a:lvl1pPr>
          </a:lstStyle>
          <a:p>
            <a:r>
              <a:rPr lang="en-US" dirty="0"/>
              <a:t>About Us</a:t>
            </a:r>
          </a:p>
        </p:txBody>
      </p:sp>
      <p:sp>
        <p:nvSpPr>
          <p:cNvPr id="3" name="Footer Placeholder 2">
            <a:extLst>
              <a:ext uri="{FF2B5EF4-FFF2-40B4-BE49-F238E27FC236}">
                <a16:creationId xmlns:a16="http://schemas.microsoft.com/office/drawing/2014/main" id="{9D5B34CA-EFEA-B80B-D7BD-D768C5CDB7C4}"/>
              </a:ext>
            </a:extLst>
          </p:cNvPr>
          <p:cNvSpPr>
            <a:spLocks noGrp="1"/>
          </p:cNvSpPr>
          <p:nvPr>
            <p:ph type="ftr" sz="quarter" idx="10"/>
          </p:nvPr>
        </p:nvSpPr>
        <p:spPr>
          <a:xfrm>
            <a:off x="3454400" y="6446521"/>
            <a:ext cx="5295900" cy="137160"/>
          </a:xfrm>
        </p:spPr>
        <p:txBody>
          <a:bodyPr/>
          <a:lstStyle/>
          <a:p>
            <a:endParaRPr lang="en-US" dirty="0"/>
          </a:p>
        </p:txBody>
      </p:sp>
      <p:sp>
        <p:nvSpPr>
          <p:cNvPr id="4" name="Date Placeholder 3">
            <a:extLst>
              <a:ext uri="{FF2B5EF4-FFF2-40B4-BE49-F238E27FC236}">
                <a16:creationId xmlns:a16="http://schemas.microsoft.com/office/drawing/2014/main" id="{5B108778-A843-FDD3-5955-33C52D1C6F37}"/>
              </a:ext>
            </a:extLst>
          </p:cNvPr>
          <p:cNvSpPr>
            <a:spLocks noGrp="1"/>
          </p:cNvSpPr>
          <p:nvPr>
            <p:ph type="dt" sz="half" idx="11"/>
          </p:nvPr>
        </p:nvSpPr>
        <p:spPr>
          <a:xfrm>
            <a:off x="8978900" y="6446521"/>
            <a:ext cx="1600200" cy="137160"/>
          </a:xfrm>
        </p:spPr>
        <p:txBody>
          <a:bodyPr/>
          <a:lstStyle>
            <a:lvl1pPr algn="r">
              <a:defRPr/>
            </a:lvl1pPr>
          </a:lstStyle>
          <a:p>
            <a:r>
              <a:rPr lang="en-US"/>
              <a:t>AllRise.org</a:t>
            </a:r>
            <a:endParaRPr lang="en-US" dirty="0"/>
          </a:p>
        </p:txBody>
      </p:sp>
      <p:sp>
        <p:nvSpPr>
          <p:cNvPr id="5" name="Slide Number Placeholder 4">
            <a:extLst>
              <a:ext uri="{FF2B5EF4-FFF2-40B4-BE49-F238E27FC236}">
                <a16:creationId xmlns:a16="http://schemas.microsoft.com/office/drawing/2014/main" id="{0E458C5F-47B2-D071-2A1A-593F2DC46B45}"/>
              </a:ext>
            </a:extLst>
          </p:cNvPr>
          <p:cNvSpPr>
            <a:spLocks noGrp="1"/>
          </p:cNvSpPr>
          <p:nvPr>
            <p:ph type="sldNum" sz="quarter" idx="12"/>
          </p:nvPr>
        </p:nvSpPr>
        <p:spPr/>
        <p:txBody>
          <a:bodyPr/>
          <a:lstStyle/>
          <a:p>
            <a:fld id="{B2643E34-DC33-45ED-8E33-EC0D5991E9A4}" type="slidenum">
              <a:rPr lang="en-US" smtClean="0"/>
              <a:pPr/>
              <a:t>‹#›</a:t>
            </a:fld>
            <a:endParaRPr lang="en-US" dirty="0"/>
          </a:p>
        </p:txBody>
      </p:sp>
      <p:pic>
        <p:nvPicPr>
          <p:cNvPr id="6" name="Graphic 5">
            <a:extLst>
              <a:ext uri="{FF2B5EF4-FFF2-40B4-BE49-F238E27FC236}">
                <a16:creationId xmlns:a16="http://schemas.microsoft.com/office/drawing/2014/main" id="{6C7FB85B-98B1-7B3F-6187-FA62D460625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5800" y="980336"/>
            <a:ext cx="10820400" cy="3417444"/>
          </a:xfrm>
          <a:prstGeom prst="rect">
            <a:avLst/>
          </a:prstGeom>
        </p:spPr>
      </p:pic>
      <p:pic>
        <p:nvPicPr>
          <p:cNvPr id="7" name="Graphic 6">
            <a:extLst>
              <a:ext uri="{FF2B5EF4-FFF2-40B4-BE49-F238E27FC236}">
                <a16:creationId xmlns:a16="http://schemas.microsoft.com/office/drawing/2014/main" id="{0E059077-A809-E17E-8D95-B58D24A7BE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93255" y="6115653"/>
            <a:ext cx="1199176" cy="742347"/>
          </a:xfrm>
          <a:prstGeom prst="rect">
            <a:avLst/>
          </a:prstGeom>
        </p:spPr>
      </p:pic>
      <p:sp>
        <p:nvSpPr>
          <p:cNvPr id="10" name="Text Placeholder 9">
            <a:extLst>
              <a:ext uri="{FF2B5EF4-FFF2-40B4-BE49-F238E27FC236}">
                <a16:creationId xmlns:a16="http://schemas.microsoft.com/office/drawing/2014/main" id="{B26B2285-FABC-F6B8-FCD4-F9F80208ECA8}"/>
              </a:ext>
            </a:extLst>
          </p:cNvPr>
          <p:cNvSpPr>
            <a:spLocks noGrp="1"/>
          </p:cNvSpPr>
          <p:nvPr>
            <p:ph type="body" sz="quarter" idx="13"/>
          </p:nvPr>
        </p:nvSpPr>
        <p:spPr>
          <a:xfrm>
            <a:off x="3454400" y="5600700"/>
            <a:ext cx="8051800" cy="982981"/>
          </a:xfrm>
        </p:spPr>
        <p:txBody>
          <a:bodyPr/>
          <a:lstStyle>
            <a:lvl1pPr marL="0" indent="0">
              <a:spcBef>
                <a:spcPts val="600"/>
              </a:spcBef>
              <a:buNone/>
              <a:defRPr sz="1200"/>
            </a:lvl1pPr>
          </a:lstStyle>
          <a:p>
            <a:pPr lvl="0"/>
            <a:r>
              <a:rPr lang="en-US"/>
              <a:t>Click to edit Master text styles</a:t>
            </a:r>
          </a:p>
        </p:txBody>
      </p:sp>
      <p:cxnSp>
        <p:nvCxnSpPr>
          <p:cNvPr id="12" name="Straight Connector 11">
            <a:extLst>
              <a:ext uri="{FF2B5EF4-FFF2-40B4-BE49-F238E27FC236}">
                <a16:creationId xmlns:a16="http://schemas.microsoft.com/office/drawing/2014/main" id="{6161739D-194B-878A-C07F-40ADF9AFAF3A}"/>
              </a:ext>
            </a:extLst>
          </p:cNvPr>
          <p:cNvCxnSpPr/>
          <p:nvPr userDrawn="1"/>
        </p:nvCxnSpPr>
        <p:spPr>
          <a:xfrm>
            <a:off x="685800" y="5372100"/>
            <a:ext cx="10820400" cy="0"/>
          </a:xfrm>
          <a:prstGeom prst="line">
            <a:avLst/>
          </a:prstGeom>
          <a:ln w="9525" cap="flat">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93715851"/>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hank You">
    <p:bg>
      <p:bgRef idx="1001">
        <a:schemeClr val="bg2"/>
      </p:bgRef>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AE61464-B2A7-BA02-0A0B-0EF0180AB98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39132" y="5600700"/>
            <a:ext cx="2031023" cy="1257300"/>
          </a:xfrm>
          <a:prstGeom prst="rect">
            <a:avLst/>
          </a:prstGeom>
        </p:spPr>
      </p:pic>
      <p:sp>
        <p:nvSpPr>
          <p:cNvPr id="9" name="Title 1">
            <a:extLst>
              <a:ext uri="{FF2B5EF4-FFF2-40B4-BE49-F238E27FC236}">
                <a16:creationId xmlns:a16="http://schemas.microsoft.com/office/drawing/2014/main" id="{EE53D9E5-2C12-65E6-31DE-3F39DEBDDA9B}"/>
              </a:ext>
            </a:extLst>
          </p:cNvPr>
          <p:cNvSpPr>
            <a:spLocks noGrp="1"/>
          </p:cNvSpPr>
          <p:nvPr>
            <p:ph type="title" hasCustomPrompt="1"/>
          </p:nvPr>
        </p:nvSpPr>
        <p:spPr>
          <a:xfrm>
            <a:off x="685800" y="3966208"/>
            <a:ext cx="4610100" cy="2743201"/>
          </a:xfrm>
        </p:spPr>
        <p:txBody>
          <a:bodyPr anchor="b"/>
          <a:lstStyle>
            <a:lvl1pPr>
              <a:lnSpc>
                <a:spcPct val="60000"/>
              </a:lnSpc>
              <a:defRPr sz="11500">
                <a:solidFill>
                  <a:schemeClr val="tx1"/>
                </a:solidFill>
              </a:defRPr>
            </a:lvl1pPr>
          </a:lstStyle>
          <a:p>
            <a:r>
              <a:rPr lang="en-US" dirty="0"/>
              <a:t>Thank</a:t>
            </a:r>
            <a:br>
              <a:rPr lang="en-US" dirty="0"/>
            </a:br>
            <a:r>
              <a:rPr lang="en-US" dirty="0"/>
              <a:t>You</a:t>
            </a:r>
          </a:p>
        </p:txBody>
      </p:sp>
      <p:sp>
        <p:nvSpPr>
          <p:cNvPr id="5" name="Slide Number Placeholder 4">
            <a:extLst>
              <a:ext uri="{FF2B5EF4-FFF2-40B4-BE49-F238E27FC236}">
                <a16:creationId xmlns:a16="http://schemas.microsoft.com/office/drawing/2014/main" id="{45E2985E-24C1-BEDD-9A81-A0F5BE428CC4}"/>
              </a:ext>
            </a:extLst>
          </p:cNvPr>
          <p:cNvSpPr>
            <a:spLocks noGrp="1"/>
          </p:cNvSpPr>
          <p:nvPr>
            <p:ph type="sldNum" sz="quarter" idx="12"/>
          </p:nvPr>
        </p:nvSpPr>
        <p:spPr/>
        <p:txBody>
          <a:bodyPr/>
          <a:lstStyle/>
          <a:p>
            <a:fld id="{B2643E34-DC33-45ED-8E33-EC0D5991E9A4}" type="slidenum">
              <a:rPr lang="en-US" smtClean="0"/>
              <a:pPr/>
              <a:t>‹#›</a:t>
            </a:fld>
            <a:endParaRPr lang="en-US" dirty="0"/>
          </a:p>
        </p:txBody>
      </p:sp>
      <p:sp>
        <p:nvSpPr>
          <p:cNvPr id="6" name="Date Placeholder 1">
            <a:extLst>
              <a:ext uri="{FF2B5EF4-FFF2-40B4-BE49-F238E27FC236}">
                <a16:creationId xmlns:a16="http://schemas.microsoft.com/office/drawing/2014/main" id="{A4990EA9-B785-331E-ADAC-9D3B1C36A674}"/>
              </a:ext>
            </a:extLst>
          </p:cNvPr>
          <p:cNvSpPr>
            <a:spLocks noGrp="1"/>
          </p:cNvSpPr>
          <p:nvPr>
            <p:ph type="dt" sz="half" idx="14"/>
          </p:nvPr>
        </p:nvSpPr>
        <p:spPr>
          <a:xfrm>
            <a:off x="7823200" y="6446521"/>
            <a:ext cx="2755900" cy="137160"/>
          </a:xfrm>
        </p:spPr>
        <p:txBody>
          <a:bodyPr/>
          <a:lstStyle>
            <a:lvl1pPr>
              <a:defRPr>
                <a:solidFill>
                  <a:schemeClr val="tx1"/>
                </a:solidFill>
              </a:defRPr>
            </a:lvl1pPr>
          </a:lstStyle>
          <a:p>
            <a:pPr algn="r"/>
            <a:r>
              <a:rPr lang="en-US"/>
              <a:t>AllRise.org</a:t>
            </a:r>
            <a:endParaRPr lang="en-US" dirty="0"/>
          </a:p>
        </p:txBody>
      </p:sp>
      <p:sp>
        <p:nvSpPr>
          <p:cNvPr id="7" name="Footer Placeholder 3">
            <a:extLst>
              <a:ext uri="{FF2B5EF4-FFF2-40B4-BE49-F238E27FC236}">
                <a16:creationId xmlns:a16="http://schemas.microsoft.com/office/drawing/2014/main" id="{65A673E5-7488-E181-4D6D-A2D11A413BCD}"/>
              </a:ext>
            </a:extLst>
          </p:cNvPr>
          <p:cNvSpPr>
            <a:spLocks noGrp="1"/>
          </p:cNvSpPr>
          <p:nvPr>
            <p:ph type="ftr" sz="quarter" idx="11"/>
          </p:nvPr>
        </p:nvSpPr>
        <p:spPr>
          <a:xfrm>
            <a:off x="685800" y="6446521"/>
            <a:ext cx="6400800" cy="137160"/>
          </a:xfrm>
        </p:spPr>
        <p:txBody>
          <a:bodyPr/>
          <a:lstStyle>
            <a:lvl1pPr>
              <a:defRPr>
                <a:solidFill>
                  <a:schemeClr val="tx1"/>
                </a:solidFill>
              </a:defRPr>
            </a:lvl1pPr>
          </a:lstStyle>
          <a:p>
            <a:endParaRPr lang="en-US" dirty="0"/>
          </a:p>
        </p:txBody>
      </p:sp>
      <p:sp>
        <p:nvSpPr>
          <p:cNvPr id="11" name="Text Placeholder 10">
            <a:extLst>
              <a:ext uri="{FF2B5EF4-FFF2-40B4-BE49-F238E27FC236}">
                <a16:creationId xmlns:a16="http://schemas.microsoft.com/office/drawing/2014/main" id="{DDC47B8A-2672-B1DF-D748-040744A1C545}"/>
              </a:ext>
            </a:extLst>
          </p:cNvPr>
          <p:cNvSpPr>
            <a:spLocks noGrp="1"/>
          </p:cNvSpPr>
          <p:nvPr>
            <p:ph type="body" sz="quarter" idx="15" hasCustomPrompt="1"/>
          </p:nvPr>
        </p:nvSpPr>
        <p:spPr>
          <a:xfrm>
            <a:off x="6210300" y="3966208"/>
            <a:ext cx="5295900" cy="906581"/>
          </a:xfrm>
        </p:spPr>
        <p:txBody>
          <a:bodyPr anchor="b"/>
          <a:lstStyle>
            <a:lvl1pPr marL="0" indent="0">
              <a:buNone/>
              <a:defRPr/>
            </a:lvl1pPr>
            <a:lvl2pPr marL="288925" indent="0">
              <a:buNone/>
              <a:defRPr/>
            </a:lvl2pPr>
          </a:lstStyle>
          <a:p>
            <a:pPr lvl="0"/>
            <a:r>
              <a:rPr lang="en-US" dirty="0"/>
              <a:t>Full Name</a:t>
            </a:r>
          </a:p>
        </p:txBody>
      </p:sp>
      <p:sp>
        <p:nvSpPr>
          <p:cNvPr id="12" name="Text Placeholder 10">
            <a:extLst>
              <a:ext uri="{FF2B5EF4-FFF2-40B4-BE49-F238E27FC236}">
                <a16:creationId xmlns:a16="http://schemas.microsoft.com/office/drawing/2014/main" id="{557E7A2C-FFBE-6E65-85DB-4DCA7CBA68C2}"/>
              </a:ext>
            </a:extLst>
          </p:cNvPr>
          <p:cNvSpPr>
            <a:spLocks noGrp="1"/>
          </p:cNvSpPr>
          <p:nvPr>
            <p:ph type="body" sz="quarter" idx="16" hasCustomPrompt="1"/>
          </p:nvPr>
        </p:nvSpPr>
        <p:spPr>
          <a:xfrm>
            <a:off x="6210300" y="5021981"/>
            <a:ext cx="5295900" cy="578719"/>
          </a:xfrm>
        </p:spPr>
        <p:txBody>
          <a:bodyPr anchor="t"/>
          <a:lstStyle>
            <a:lvl1pPr marL="0" indent="0">
              <a:buNone/>
              <a:defRPr sz="2000" b="0" cap="all" spc="100" baseline="0">
                <a:latin typeface="+mj-lt"/>
              </a:defRPr>
            </a:lvl1pPr>
            <a:lvl2pPr marL="288925" indent="0">
              <a:buNone/>
              <a:defRPr/>
            </a:lvl2pPr>
          </a:lstStyle>
          <a:p>
            <a:pPr lvl="0"/>
            <a:r>
              <a:rPr lang="en-US" dirty="0"/>
              <a:t>Job title, </a:t>
            </a:r>
            <a:r>
              <a:rPr lang="en-US" dirty="0" err="1"/>
              <a:t>allRise</a:t>
            </a:r>
            <a:endParaRPr lang="en-US" dirty="0"/>
          </a:p>
        </p:txBody>
      </p:sp>
      <p:sp>
        <p:nvSpPr>
          <p:cNvPr id="15" name="Text Placeholder 10">
            <a:extLst>
              <a:ext uri="{FF2B5EF4-FFF2-40B4-BE49-F238E27FC236}">
                <a16:creationId xmlns:a16="http://schemas.microsoft.com/office/drawing/2014/main" id="{B50F7541-3080-BDAA-B4BF-32B9AE392B81}"/>
              </a:ext>
            </a:extLst>
          </p:cNvPr>
          <p:cNvSpPr>
            <a:spLocks noGrp="1"/>
          </p:cNvSpPr>
          <p:nvPr>
            <p:ph type="body" sz="quarter" idx="17" hasCustomPrompt="1"/>
          </p:nvPr>
        </p:nvSpPr>
        <p:spPr>
          <a:xfrm>
            <a:off x="6210300" y="5749892"/>
            <a:ext cx="5295900" cy="570901"/>
          </a:xfrm>
        </p:spPr>
        <p:txBody>
          <a:bodyPr anchor="t"/>
          <a:lstStyle>
            <a:lvl1pPr marL="0" indent="0">
              <a:buNone/>
              <a:defRPr sz="1600"/>
            </a:lvl1pPr>
            <a:lvl2pPr marL="288925" indent="0">
              <a:buNone/>
              <a:defRPr/>
            </a:lvl2pPr>
          </a:lstStyle>
          <a:p>
            <a:pPr lvl="0"/>
            <a:r>
              <a:rPr lang="en-US" dirty="0"/>
              <a:t>Name@AllRise.org</a:t>
            </a:r>
          </a:p>
        </p:txBody>
      </p:sp>
      <p:pic>
        <p:nvPicPr>
          <p:cNvPr id="16" name="Graphic 15">
            <a:extLst>
              <a:ext uri="{FF2B5EF4-FFF2-40B4-BE49-F238E27FC236}">
                <a16:creationId xmlns:a16="http://schemas.microsoft.com/office/drawing/2014/main" id="{B0B2E5E3-0242-245D-6399-F370042B823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85800" y="685800"/>
            <a:ext cx="1841500" cy="566689"/>
          </a:xfrm>
          <a:prstGeom prst="rect">
            <a:avLst/>
          </a:prstGeom>
        </p:spPr>
      </p:pic>
    </p:spTree>
    <p:extLst>
      <p:ext uri="{BB962C8B-B14F-4D97-AF65-F5344CB8AC3E}">
        <p14:creationId xmlns:p14="http://schemas.microsoft.com/office/powerpoint/2010/main" val="1407038375"/>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End of Layouts">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1D0389B-2D1F-4848-A9BB-0548CDA2FD89}"/>
              </a:ext>
            </a:extLst>
          </p:cNvPr>
          <p:cNvSpPr/>
          <p:nvPr userDrawn="1"/>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ctr"/>
          <a:lstStyle/>
          <a:p>
            <a:pPr algn="ctr">
              <a:lnSpc>
                <a:spcPct val="80000"/>
              </a:lnSpc>
            </a:pPr>
            <a:r>
              <a:rPr lang="en-US" sz="11500" cap="all" baseline="0" dirty="0">
                <a:solidFill>
                  <a:srgbClr val="FFFFFF"/>
                </a:solidFill>
              </a:rPr>
              <a:t>Do not use layouts past this point</a:t>
            </a:r>
          </a:p>
        </p:txBody>
      </p:sp>
    </p:spTree>
    <p:extLst>
      <p:ext uri="{BB962C8B-B14F-4D97-AF65-F5344CB8AC3E}">
        <p14:creationId xmlns:p14="http://schemas.microsoft.com/office/powerpoint/2010/main" val="1901786152"/>
      </p:ext>
    </p:extLst>
  </p:cSld>
  <p:clrMapOvr>
    <a:overrideClrMapping bg1="dk1" tx1="lt1" bg2="dk2" tx2="lt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1154BB9-5DE2-4681-BCEF-B475840C51D0}" type="datetimeFigureOut">
              <a:rPr lang="en-US" smtClean="0">
                <a:solidFill>
                  <a:prstClr val="black">
                    <a:tint val="75000"/>
                  </a:prstClr>
                </a:solidFill>
              </a:rPr>
              <a:pPr/>
              <a:t>4/24/2024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292454D-94E9-48FA-920B-0B984F61B53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23321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4AEA792-5D21-4FB3-AC11-B6749C63549F}"/>
              </a:ext>
            </a:extLst>
          </p:cNvPr>
          <p:cNvSpPr/>
          <p:nvPr userDrawn="1"/>
        </p:nvSpPr>
        <p:spPr>
          <a:xfrm>
            <a:off x="0" y="5998129"/>
            <a:ext cx="12192000" cy="859872"/>
          </a:xfrm>
          <a:prstGeom prst="rect">
            <a:avLst/>
          </a:prstGeom>
          <a:solidFill>
            <a:srgbClr val="9B24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2A6ADDAD-B82E-42B9-B6BC-134C7CE641DE}"/>
              </a:ext>
            </a:extLst>
          </p:cNvPr>
          <p:cNvSpPr>
            <a:spLocks noGrp="1"/>
          </p:cNvSpPr>
          <p:nvPr>
            <p:ph type="title"/>
          </p:nvPr>
        </p:nvSpPr>
        <p:spPr>
          <a:xfrm>
            <a:off x="310341" y="290311"/>
            <a:ext cx="11601797" cy="859872"/>
          </a:xfrm>
        </p:spPr>
        <p:txBody>
          <a:bodyPr>
            <a:normAutofit/>
          </a:bodyPr>
          <a:lstStyle>
            <a:lvl1pPr algn="ctr">
              <a:defRPr sz="4400"/>
            </a:lvl1pPr>
          </a:lstStyle>
          <a:p>
            <a:r>
              <a:rPr lang="en-US" dirty="0"/>
              <a:t>Click to edit Master title style</a:t>
            </a:r>
          </a:p>
        </p:txBody>
      </p:sp>
      <p:sp>
        <p:nvSpPr>
          <p:cNvPr id="10" name="Content Placeholder 2">
            <a:extLst>
              <a:ext uri="{FF2B5EF4-FFF2-40B4-BE49-F238E27FC236}">
                <a16:creationId xmlns:a16="http://schemas.microsoft.com/office/drawing/2014/main" id="{E488B369-E4D6-43BD-9112-5C77CED94EA7}"/>
              </a:ext>
            </a:extLst>
          </p:cNvPr>
          <p:cNvSpPr>
            <a:spLocks noGrp="1"/>
          </p:cNvSpPr>
          <p:nvPr>
            <p:ph idx="1"/>
          </p:nvPr>
        </p:nvSpPr>
        <p:spPr>
          <a:xfrm>
            <a:off x="310341" y="1475545"/>
            <a:ext cx="5261958" cy="42976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39124390-6EBC-4A8C-B9AD-D1731FE97C39}"/>
              </a:ext>
            </a:extLst>
          </p:cNvPr>
          <p:cNvSpPr>
            <a:spLocks noGrp="1"/>
          </p:cNvSpPr>
          <p:nvPr>
            <p:ph idx="10"/>
          </p:nvPr>
        </p:nvSpPr>
        <p:spPr>
          <a:xfrm>
            <a:off x="6619701" y="1471353"/>
            <a:ext cx="5261958" cy="42976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2069123D-5130-4D18-9482-D0A07D3381C7}"/>
              </a:ext>
            </a:extLst>
          </p:cNvPr>
          <p:cNvCxnSpPr/>
          <p:nvPr userDrawn="1"/>
        </p:nvCxnSpPr>
        <p:spPr>
          <a:xfrm>
            <a:off x="6017623" y="1750810"/>
            <a:ext cx="0" cy="4018222"/>
          </a:xfrm>
          <a:prstGeom prst="line">
            <a:avLst/>
          </a:prstGeom>
          <a:ln w="38100">
            <a:solidFill>
              <a:srgbClr val="00215B"/>
            </a:solidFill>
          </a:ln>
        </p:spPr>
        <p:style>
          <a:lnRef idx="1">
            <a:schemeClr val="accent1"/>
          </a:lnRef>
          <a:fillRef idx="0">
            <a:schemeClr val="accent1"/>
          </a:fillRef>
          <a:effectRef idx="0">
            <a:schemeClr val="accent1"/>
          </a:effectRef>
          <a:fontRef idx="minor">
            <a:schemeClr val="tx1"/>
          </a:fontRef>
        </p:style>
      </p:cxnSp>
      <p:pic>
        <p:nvPicPr>
          <p:cNvPr id="14" name="Picture 13" descr="Logo&#10;&#10;Description automatically generated">
            <a:extLst>
              <a:ext uri="{FF2B5EF4-FFF2-40B4-BE49-F238E27FC236}">
                <a16:creationId xmlns:a16="http://schemas.microsoft.com/office/drawing/2014/main" id="{C66DA03F-1212-44EE-9ED3-86A9103FDB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1256" y="6111695"/>
            <a:ext cx="1701707" cy="632739"/>
          </a:xfrm>
          <a:prstGeom prst="rect">
            <a:avLst/>
          </a:prstGeom>
        </p:spPr>
      </p:pic>
    </p:spTree>
    <p:extLst>
      <p:ext uri="{BB962C8B-B14F-4D97-AF65-F5344CB8AC3E}">
        <p14:creationId xmlns:p14="http://schemas.microsoft.com/office/powerpoint/2010/main" val="21224126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154BB9-5DE2-4681-BCEF-B475840C51D0}" type="datetimeFigureOut">
              <a:rPr lang="en-US" smtClean="0">
                <a:solidFill>
                  <a:prstClr val="black">
                    <a:tint val="75000"/>
                  </a:prstClr>
                </a:solidFill>
              </a:rPr>
              <a:pPr/>
              <a:t>4/24/2024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292454D-94E9-48FA-920B-0B984F61B53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502007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49"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1154BB9-5DE2-4681-BCEF-B475840C51D0}" type="datetimeFigureOut">
              <a:rPr lang="en-US" smtClean="0">
                <a:solidFill>
                  <a:prstClr val="black">
                    <a:tint val="75000"/>
                  </a:prstClr>
                </a:solidFill>
              </a:rPr>
              <a:pPr/>
              <a:t>4/24/2024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292454D-94E9-48FA-920B-0B984F61B53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14353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1154BB9-5DE2-4681-BCEF-B475840C51D0}" type="datetimeFigureOut">
              <a:rPr lang="en-US" smtClean="0">
                <a:solidFill>
                  <a:prstClr val="black">
                    <a:tint val="75000"/>
                  </a:prstClr>
                </a:solidFill>
              </a:rPr>
              <a:pPr/>
              <a:t>4/24/2024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292454D-94E9-48FA-920B-0B984F61B53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326848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1154BB9-5DE2-4681-BCEF-B475840C51D0}" type="datetimeFigureOut">
              <a:rPr lang="en-US" smtClean="0">
                <a:solidFill>
                  <a:prstClr val="black">
                    <a:tint val="75000"/>
                  </a:prstClr>
                </a:solidFill>
              </a:rPr>
              <a:pPr/>
              <a:t>4/24/2024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2292454D-94E9-48FA-920B-0B984F61B53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558064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1154BB9-5DE2-4681-BCEF-B475840C51D0}" type="datetimeFigureOut">
              <a:rPr lang="en-US" smtClean="0">
                <a:solidFill>
                  <a:prstClr val="black">
                    <a:tint val="75000"/>
                  </a:prstClr>
                </a:solidFill>
              </a:rPr>
              <a:pPr/>
              <a:t>4/24/2024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2292454D-94E9-48FA-920B-0B984F61B53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255759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154BB9-5DE2-4681-BCEF-B475840C51D0}" type="datetimeFigureOut">
              <a:rPr lang="en-US" smtClean="0">
                <a:solidFill>
                  <a:prstClr val="black">
                    <a:tint val="75000"/>
                  </a:prstClr>
                </a:solidFill>
              </a:rPr>
              <a:pPr/>
              <a:t>4/24/2024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2292454D-94E9-48FA-920B-0B984F61B53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712682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1154BB9-5DE2-4681-BCEF-B475840C51D0}" type="datetimeFigureOut">
              <a:rPr lang="en-US" smtClean="0">
                <a:solidFill>
                  <a:prstClr val="black">
                    <a:tint val="75000"/>
                  </a:prstClr>
                </a:solidFill>
              </a:rPr>
              <a:pPr/>
              <a:t>4/24/2024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292454D-94E9-48FA-920B-0B984F61B53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414125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1154BB9-5DE2-4681-BCEF-B475840C51D0}" type="datetimeFigureOut">
              <a:rPr lang="en-US" smtClean="0">
                <a:solidFill>
                  <a:prstClr val="black">
                    <a:tint val="75000"/>
                  </a:prstClr>
                </a:solidFill>
              </a:rPr>
              <a:pPr/>
              <a:t>4/24/2024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292454D-94E9-48FA-920B-0B984F61B53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563033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154BB9-5DE2-4681-BCEF-B475840C51D0}" type="datetimeFigureOut">
              <a:rPr lang="en-US" smtClean="0">
                <a:solidFill>
                  <a:prstClr val="black">
                    <a:tint val="75000"/>
                  </a:prstClr>
                </a:solidFill>
              </a:rPr>
              <a:pPr/>
              <a:t>4/24/2024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292454D-94E9-48FA-920B-0B984F61B53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912799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154BB9-5DE2-4681-BCEF-B475840C51D0}" type="datetimeFigureOut">
              <a:rPr lang="en-US" smtClean="0">
                <a:solidFill>
                  <a:prstClr val="black">
                    <a:tint val="75000"/>
                  </a:prstClr>
                </a:solidFill>
              </a:rPr>
              <a:pPr/>
              <a:t>4/24/2024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292454D-94E9-48FA-920B-0B984F61B53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683831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6AD44-FAB8-4EDF-A497-DBE51B46DC0B}"/>
              </a:ext>
            </a:extLst>
          </p:cNvPr>
          <p:cNvSpPr>
            <a:spLocks noGrp="1"/>
          </p:cNvSpPr>
          <p:nvPr>
            <p:ph type="title"/>
          </p:nvPr>
        </p:nvSpPr>
        <p:spPr>
          <a:xfrm>
            <a:off x="4436305" y="365125"/>
            <a:ext cx="7440955" cy="1325563"/>
          </a:xfrm>
        </p:spPr>
        <p:txBody>
          <a:bodyPr/>
          <a:lstStyle>
            <a:lvl1pPr algn="ctr">
              <a:defRPr/>
            </a:lvl1pPr>
          </a:lstStyle>
          <a:p>
            <a:r>
              <a:rPr lang="en-US" dirty="0"/>
              <a:t>Click to edit Master title style</a:t>
            </a:r>
          </a:p>
        </p:txBody>
      </p:sp>
      <p:sp>
        <p:nvSpPr>
          <p:cNvPr id="3" name="Content Placeholder 2">
            <a:extLst>
              <a:ext uri="{FF2B5EF4-FFF2-40B4-BE49-F238E27FC236}">
                <a16:creationId xmlns:a16="http://schemas.microsoft.com/office/drawing/2014/main" id="{E8631CDB-4CDE-46B7-97B3-13D627671504}"/>
              </a:ext>
            </a:extLst>
          </p:cNvPr>
          <p:cNvSpPr>
            <a:spLocks noGrp="1"/>
          </p:cNvSpPr>
          <p:nvPr>
            <p:ph sz="half" idx="1"/>
          </p:nvPr>
        </p:nvSpPr>
        <p:spPr>
          <a:xfrm>
            <a:off x="4436305" y="2034347"/>
            <a:ext cx="7440955"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29EAFF27-F788-4192-AB1D-92AF60145FD9}"/>
              </a:ext>
            </a:extLst>
          </p:cNvPr>
          <p:cNvSpPr/>
          <p:nvPr userDrawn="1"/>
        </p:nvSpPr>
        <p:spPr>
          <a:xfrm>
            <a:off x="0" y="0"/>
            <a:ext cx="2385391" cy="6858001"/>
          </a:xfrm>
          <a:prstGeom prst="rect">
            <a:avLst/>
          </a:prstGeom>
          <a:solidFill>
            <a:srgbClr val="9B24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1">
            <a:extLst>
              <a:ext uri="{FF2B5EF4-FFF2-40B4-BE49-F238E27FC236}">
                <a16:creationId xmlns:a16="http://schemas.microsoft.com/office/drawing/2014/main" id="{A29FA8C5-124A-4CE6-92FD-7B140D2886A1}"/>
              </a:ext>
            </a:extLst>
          </p:cNvPr>
          <p:cNvSpPr>
            <a:spLocks noGrp="1"/>
          </p:cNvSpPr>
          <p:nvPr>
            <p:ph type="pic" sz="quarter" idx="11"/>
          </p:nvPr>
        </p:nvSpPr>
        <p:spPr>
          <a:xfrm flipH="1">
            <a:off x="314740" y="614359"/>
            <a:ext cx="3806825" cy="5253037"/>
          </a:xfrm>
          <a:prstGeom prst="flowChartPunchedCard">
            <a:avLst/>
          </a:prstGeom>
        </p:spPr>
        <p:txBody>
          <a:bodyPr/>
          <a:lstStyle/>
          <a:p>
            <a:endParaRPr lang="en-US"/>
          </a:p>
        </p:txBody>
      </p:sp>
      <p:cxnSp>
        <p:nvCxnSpPr>
          <p:cNvPr id="13" name="Straight Connector 12">
            <a:extLst>
              <a:ext uri="{FF2B5EF4-FFF2-40B4-BE49-F238E27FC236}">
                <a16:creationId xmlns:a16="http://schemas.microsoft.com/office/drawing/2014/main" id="{EFEB168D-4181-4789-8115-6E6E2CF8799D}"/>
              </a:ext>
            </a:extLst>
          </p:cNvPr>
          <p:cNvCxnSpPr/>
          <p:nvPr userDrawn="1"/>
        </p:nvCxnSpPr>
        <p:spPr>
          <a:xfrm>
            <a:off x="4820476" y="1790568"/>
            <a:ext cx="6718853" cy="0"/>
          </a:xfrm>
          <a:prstGeom prst="line">
            <a:avLst/>
          </a:prstGeom>
          <a:ln w="38100">
            <a:solidFill>
              <a:srgbClr val="00215B"/>
            </a:solidFill>
          </a:ln>
        </p:spPr>
        <p:style>
          <a:lnRef idx="1">
            <a:schemeClr val="accent1"/>
          </a:lnRef>
          <a:fillRef idx="0">
            <a:schemeClr val="accent1"/>
          </a:fillRef>
          <a:effectRef idx="0">
            <a:schemeClr val="accent1"/>
          </a:effectRef>
          <a:fontRef idx="minor">
            <a:schemeClr val="tx1"/>
          </a:fontRef>
        </p:style>
      </p:cxnSp>
      <p:pic>
        <p:nvPicPr>
          <p:cNvPr id="10" name="Picture 9" descr="Logo&#10;&#10;Description automatically generated">
            <a:extLst>
              <a:ext uri="{FF2B5EF4-FFF2-40B4-BE49-F238E27FC236}">
                <a16:creationId xmlns:a16="http://schemas.microsoft.com/office/drawing/2014/main" id="{C77BA38C-AB3F-406F-93D7-0DAA500A8A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1256" y="6111695"/>
            <a:ext cx="1701707" cy="632739"/>
          </a:xfrm>
          <a:prstGeom prst="rect">
            <a:avLst/>
          </a:prstGeom>
        </p:spPr>
      </p:pic>
    </p:spTree>
    <p:extLst>
      <p:ext uri="{BB962C8B-B14F-4D97-AF65-F5344CB8AC3E}">
        <p14:creationId xmlns:p14="http://schemas.microsoft.com/office/powerpoint/2010/main" val="2919025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cSld name="TPOnTheFly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78721-32C5-446D-8079-1267580D72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318F4E0-0D62-46B6-97B8-C272B21F363F}"/>
              </a:ext>
            </a:extLst>
          </p:cNvPr>
          <p:cNvSpPr>
            <a:spLocks noGrp="1"/>
          </p:cNvSpPr>
          <p:nvPr>
            <p:ph type="dt" sz="half" idx="10"/>
          </p:nvPr>
        </p:nvSpPr>
        <p:spPr/>
        <p:txBody>
          <a:bodyPr/>
          <a:lstStyle/>
          <a:p>
            <a:fld id="{C1154BB9-5DE2-4681-BCEF-B475840C51D0}" type="datetimeFigureOut">
              <a:rPr lang="en-US" smtClean="0">
                <a:solidFill>
                  <a:prstClr val="black">
                    <a:tint val="75000"/>
                  </a:prstClr>
                </a:solidFill>
              </a:rPr>
              <a:pPr/>
              <a:t>4/24/2024</a:t>
            </a:fld>
            <a:endParaRPr lang="en-US" dirty="0">
              <a:solidFill>
                <a:prstClr val="black">
                  <a:tint val="75000"/>
                </a:prstClr>
              </a:solidFill>
            </a:endParaRPr>
          </a:p>
        </p:txBody>
      </p:sp>
      <p:sp>
        <p:nvSpPr>
          <p:cNvPr id="4" name="Footer Placeholder 3">
            <a:extLst>
              <a:ext uri="{FF2B5EF4-FFF2-40B4-BE49-F238E27FC236}">
                <a16:creationId xmlns:a16="http://schemas.microsoft.com/office/drawing/2014/main" id="{ED7C7A2E-AFF9-4D09-B7E9-FDDCCDA174AB}"/>
              </a:ext>
            </a:extLst>
          </p:cNvPr>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a:extLst>
              <a:ext uri="{FF2B5EF4-FFF2-40B4-BE49-F238E27FC236}">
                <a16:creationId xmlns:a16="http://schemas.microsoft.com/office/drawing/2014/main" id="{87BFDBFF-6008-4D99-ADCB-A49AD0503870}"/>
              </a:ext>
            </a:extLst>
          </p:cNvPr>
          <p:cNvSpPr>
            <a:spLocks noGrp="1"/>
          </p:cNvSpPr>
          <p:nvPr>
            <p:ph type="sldNum" sz="quarter" idx="12"/>
          </p:nvPr>
        </p:nvSpPr>
        <p:spPr/>
        <p:txBody>
          <a:bodyPr/>
          <a:lstStyle/>
          <a:p>
            <a:fld id="{2292454D-94E9-48FA-920B-0B984F61B53E}" type="slidenum">
              <a:rPr lang="en-US" smtClean="0">
                <a:solidFill>
                  <a:prstClr val="black">
                    <a:tint val="75000"/>
                  </a:prstClr>
                </a:solidFill>
              </a:rPr>
              <a:pPr/>
              <a:t>‹#›</a:t>
            </a:fld>
            <a:endParaRPr lang="en-US" dirty="0">
              <a:solidFill>
                <a:prstClr val="black">
                  <a:tint val="75000"/>
                </a:prstClr>
              </a:solidFill>
            </a:endParaRPr>
          </a:p>
        </p:txBody>
      </p:sp>
      <p:graphicFrame>
        <p:nvGraphicFramePr>
          <p:cNvPr id="6" name="TPChart" hidden="1">
            <a:extLst>
              <a:ext uri="{FF2B5EF4-FFF2-40B4-BE49-F238E27FC236}">
                <a16:creationId xmlns:a16="http://schemas.microsoft.com/office/drawing/2014/main" id="{2E3D1320-D89A-4365-8963-B89DDD1DBE74}"/>
              </a:ext>
            </a:extLst>
          </p:cNvPr>
          <p:cNvGraphicFramePr/>
          <p:nvPr userDrawn="1">
            <p:extLst>
              <p:ext uri="{D42A27DB-BD31-4B8C-83A1-F6EECF244321}">
                <p14:modId xmlns:p14="http://schemas.microsoft.com/office/powerpoint/2010/main" val="2397406793"/>
              </p:ext>
            </p:extLst>
          </p:nvPr>
        </p:nvGraphicFramePr>
        <p:xfrm>
          <a:off x="6350000" y="1600200"/>
          <a:ext cx="2540000" cy="254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17469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6AD44-FAB8-4EDF-A497-DBE51B46DC0B}"/>
              </a:ext>
            </a:extLst>
          </p:cNvPr>
          <p:cNvSpPr>
            <a:spLocks noGrp="1"/>
          </p:cNvSpPr>
          <p:nvPr>
            <p:ph type="title"/>
          </p:nvPr>
        </p:nvSpPr>
        <p:spPr>
          <a:xfrm>
            <a:off x="4436305" y="365125"/>
            <a:ext cx="7440955" cy="1325563"/>
          </a:xfrm>
        </p:spPr>
        <p:txBody>
          <a:bodyPr/>
          <a:lstStyle>
            <a:lvl1pPr algn="ctr">
              <a:defRPr/>
            </a:lvl1pPr>
          </a:lstStyle>
          <a:p>
            <a:r>
              <a:rPr lang="en-US" dirty="0"/>
              <a:t>Click to edit Master title style</a:t>
            </a:r>
          </a:p>
        </p:txBody>
      </p:sp>
      <p:sp>
        <p:nvSpPr>
          <p:cNvPr id="3" name="Content Placeholder 2">
            <a:extLst>
              <a:ext uri="{FF2B5EF4-FFF2-40B4-BE49-F238E27FC236}">
                <a16:creationId xmlns:a16="http://schemas.microsoft.com/office/drawing/2014/main" id="{E8631CDB-4CDE-46B7-97B3-13D627671504}"/>
              </a:ext>
            </a:extLst>
          </p:cNvPr>
          <p:cNvSpPr>
            <a:spLocks noGrp="1"/>
          </p:cNvSpPr>
          <p:nvPr>
            <p:ph sz="half" idx="1"/>
          </p:nvPr>
        </p:nvSpPr>
        <p:spPr>
          <a:xfrm>
            <a:off x="4436305" y="2034347"/>
            <a:ext cx="7440955"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29EAFF27-F788-4192-AB1D-92AF60145FD9}"/>
              </a:ext>
            </a:extLst>
          </p:cNvPr>
          <p:cNvSpPr/>
          <p:nvPr userDrawn="1"/>
        </p:nvSpPr>
        <p:spPr>
          <a:xfrm>
            <a:off x="0" y="0"/>
            <a:ext cx="2385391" cy="6858001"/>
          </a:xfrm>
          <a:prstGeom prst="rect">
            <a:avLst/>
          </a:prstGeom>
          <a:solidFill>
            <a:srgbClr val="9B24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1">
            <a:extLst>
              <a:ext uri="{FF2B5EF4-FFF2-40B4-BE49-F238E27FC236}">
                <a16:creationId xmlns:a16="http://schemas.microsoft.com/office/drawing/2014/main" id="{A29FA8C5-124A-4CE6-92FD-7B140D2886A1}"/>
              </a:ext>
            </a:extLst>
          </p:cNvPr>
          <p:cNvSpPr>
            <a:spLocks noGrp="1"/>
          </p:cNvSpPr>
          <p:nvPr>
            <p:ph type="pic" sz="quarter" idx="11"/>
          </p:nvPr>
        </p:nvSpPr>
        <p:spPr>
          <a:xfrm>
            <a:off x="314740" y="614359"/>
            <a:ext cx="3806825" cy="5253037"/>
          </a:xfrm>
          <a:prstGeom prst="flowChartDelay">
            <a:avLst/>
          </a:prstGeom>
        </p:spPr>
        <p:txBody>
          <a:bodyPr/>
          <a:lstStyle/>
          <a:p>
            <a:endParaRPr lang="en-US"/>
          </a:p>
        </p:txBody>
      </p:sp>
      <p:cxnSp>
        <p:nvCxnSpPr>
          <p:cNvPr id="7" name="Straight Connector 6">
            <a:extLst>
              <a:ext uri="{FF2B5EF4-FFF2-40B4-BE49-F238E27FC236}">
                <a16:creationId xmlns:a16="http://schemas.microsoft.com/office/drawing/2014/main" id="{044A35B6-D9C0-4CAD-A942-7B4F57E1ACEA}"/>
              </a:ext>
            </a:extLst>
          </p:cNvPr>
          <p:cNvCxnSpPr/>
          <p:nvPr userDrawn="1"/>
        </p:nvCxnSpPr>
        <p:spPr>
          <a:xfrm>
            <a:off x="4820476" y="1790568"/>
            <a:ext cx="6718853" cy="0"/>
          </a:xfrm>
          <a:prstGeom prst="line">
            <a:avLst/>
          </a:prstGeom>
          <a:ln w="38100">
            <a:solidFill>
              <a:srgbClr val="00215B"/>
            </a:solidFill>
          </a:ln>
        </p:spPr>
        <p:style>
          <a:lnRef idx="1">
            <a:schemeClr val="accent1"/>
          </a:lnRef>
          <a:fillRef idx="0">
            <a:schemeClr val="accent1"/>
          </a:fillRef>
          <a:effectRef idx="0">
            <a:schemeClr val="accent1"/>
          </a:effectRef>
          <a:fontRef idx="minor">
            <a:schemeClr val="tx1"/>
          </a:fontRef>
        </p:style>
      </p:cxnSp>
      <p:pic>
        <p:nvPicPr>
          <p:cNvPr id="10" name="Picture 9" descr="Logo&#10;&#10;Description automatically generated">
            <a:extLst>
              <a:ext uri="{FF2B5EF4-FFF2-40B4-BE49-F238E27FC236}">
                <a16:creationId xmlns:a16="http://schemas.microsoft.com/office/drawing/2014/main" id="{0C3BB447-03E2-4B01-B8C8-EADCDB0798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1256" y="6111695"/>
            <a:ext cx="1701707" cy="632739"/>
          </a:xfrm>
          <a:prstGeom prst="rect">
            <a:avLst/>
          </a:prstGeom>
        </p:spPr>
      </p:pic>
    </p:spTree>
    <p:extLst>
      <p:ext uri="{BB962C8B-B14F-4D97-AF65-F5344CB8AC3E}">
        <p14:creationId xmlns:p14="http://schemas.microsoft.com/office/powerpoint/2010/main" val="3327545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6AD44-FAB8-4EDF-A497-DBE51B46DC0B}"/>
              </a:ext>
            </a:extLst>
          </p:cNvPr>
          <p:cNvSpPr>
            <a:spLocks noGrp="1"/>
          </p:cNvSpPr>
          <p:nvPr>
            <p:ph type="title"/>
          </p:nvPr>
        </p:nvSpPr>
        <p:spPr>
          <a:xfrm>
            <a:off x="4436305" y="365125"/>
            <a:ext cx="7440955" cy="1325563"/>
          </a:xfrm>
        </p:spPr>
        <p:txBody>
          <a:bodyPr/>
          <a:lstStyle>
            <a:lvl1pPr algn="ctr">
              <a:defRPr/>
            </a:lvl1pPr>
          </a:lstStyle>
          <a:p>
            <a:r>
              <a:rPr lang="en-US" dirty="0"/>
              <a:t>Click to edit Master title style</a:t>
            </a:r>
          </a:p>
        </p:txBody>
      </p:sp>
      <p:sp>
        <p:nvSpPr>
          <p:cNvPr id="3" name="Content Placeholder 2">
            <a:extLst>
              <a:ext uri="{FF2B5EF4-FFF2-40B4-BE49-F238E27FC236}">
                <a16:creationId xmlns:a16="http://schemas.microsoft.com/office/drawing/2014/main" id="{E8631CDB-4CDE-46B7-97B3-13D627671504}"/>
              </a:ext>
            </a:extLst>
          </p:cNvPr>
          <p:cNvSpPr>
            <a:spLocks noGrp="1"/>
          </p:cNvSpPr>
          <p:nvPr>
            <p:ph sz="half" idx="1"/>
          </p:nvPr>
        </p:nvSpPr>
        <p:spPr>
          <a:xfrm>
            <a:off x="4436305" y="2034347"/>
            <a:ext cx="7440955"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29EAFF27-F788-4192-AB1D-92AF60145FD9}"/>
              </a:ext>
            </a:extLst>
          </p:cNvPr>
          <p:cNvSpPr/>
          <p:nvPr userDrawn="1"/>
        </p:nvSpPr>
        <p:spPr>
          <a:xfrm>
            <a:off x="0" y="0"/>
            <a:ext cx="2385391" cy="6858001"/>
          </a:xfrm>
          <a:prstGeom prst="rect">
            <a:avLst/>
          </a:prstGeom>
          <a:solidFill>
            <a:srgbClr val="9B24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1">
            <a:extLst>
              <a:ext uri="{FF2B5EF4-FFF2-40B4-BE49-F238E27FC236}">
                <a16:creationId xmlns:a16="http://schemas.microsoft.com/office/drawing/2014/main" id="{A29FA8C5-124A-4CE6-92FD-7B140D2886A1}"/>
              </a:ext>
            </a:extLst>
          </p:cNvPr>
          <p:cNvSpPr>
            <a:spLocks noGrp="1"/>
          </p:cNvSpPr>
          <p:nvPr>
            <p:ph type="pic" sz="quarter" idx="11"/>
          </p:nvPr>
        </p:nvSpPr>
        <p:spPr>
          <a:xfrm>
            <a:off x="314740" y="614359"/>
            <a:ext cx="3806825" cy="5253037"/>
          </a:xfrm>
          <a:prstGeom prst="flowChartAlternateProcess">
            <a:avLst/>
          </a:prstGeom>
        </p:spPr>
        <p:txBody>
          <a:bodyPr/>
          <a:lstStyle/>
          <a:p>
            <a:endParaRPr lang="en-US"/>
          </a:p>
        </p:txBody>
      </p:sp>
      <p:cxnSp>
        <p:nvCxnSpPr>
          <p:cNvPr id="7" name="Straight Connector 6">
            <a:extLst>
              <a:ext uri="{FF2B5EF4-FFF2-40B4-BE49-F238E27FC236}">
                <a16:creationId xmlns:a16="http://schemas.microsoft.com/office/drawing/2014/main" id="{A3660CA8-EDD9-45A7-B3F4-B84423435B4A}"/>
              </a:ext>
            </a:extLst>
          </p:cNvPr>
          <p:cNvCxnSpPr/>
          <p:nvPr userDrawn="1"/>
        </p:nvCxnSpPr>
        <p:spPr>
          <a:xfrm>
            <a:off x="4820476" y="1790568"/>
            <a:ext cx="6718853" cy="0"/>
          </a:xfrm>
          <a:prstGeom prst="line">
            <a:avLst/>
          </a:prstGeom>
          <a:ln w="38100">
            <a:solidFill>
              <a:srgbClr val="00215B"/>
            </a:solidFill>
          </a:ln>
        </p:spPr>
        <p:style>
          <a:lnRef idx="1">
            <a:schemeClr val="accent1"/>
          </a:lnRef>
          <a:fillRef idx="0">
            <a:schemeClr val="accent1"/>
          </a:fillRef>
          <a:effectRef idx="0">
            <a:schemeClr val="accent1"/>
          </a:effectRef>
          <a:fontRef idx="minor">
            <a:schemeClr val="tx1"/>
          </a:fontRef>
        </p:style>
      </p:cxnSp>
      <p:pic>
        <p:nvPicPr>
          <p:cNvPr id="10" name="Picture 9" descr="Logo&#10;&#10;Description automatically generated">
            <a:extLst>
              <a:ext uri="{FF2B5EF4-FFF2-40B4-BE49-F238E27FC236}">
                <a16:creationId xmlns:a16="http://schemas.microsoft.com/office/drawing/2014/main" id="{2D61B1EB-AAFC-4E1D-9492-2295A86D9C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1256" y="6111695"/>
            <a:ext cx="1701707" cy="632739"/>
          </a:xfrm>
          <a:prstGeom prst="rect">
            <a:avLst/>
          </a:prstGeom>
        </p:spPr>
      </p:pic>
    </p:spTree>
    <p:extLst>
      <p:ext uri="{BB962C8B-B14F-4D97-AF65-F5344CB8AC3E}">
        <p14:creationId xmlns:p14="http://schemas.microsoft.com/office/powerpoint/2010/main" val="41657267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04F5238-C08E-44CB-BED2-112E432F4E50}"/>
              </a:ext>
            </a:extLst>
          </p:cNvPr>
          <p:cNvSpPr>
            <a:spLocks noGrp="1"/>
          </p:cNvSpPr>
          <p:nvPr>
            <p:ph type="pic" sz="quarter" idx="10"/>
          </p:nvPr>
        </p:nvSpPr>
        <p:spPr>
          <a:xfrm>
            <a:off x="0" y="0"/>
            <a:ext cx="12192000" cy="6858000"/>
          </a:xfrm>
        </p:spPr>
        <p:txBody>
          <a:bodyPr/>
          <a:lstStyle/>
          <a:p>
            <a:endParaRPr lang="en-US"/>
          </a:p>
        </p:txBody>
      </p:sp>
      <p:sp>
        <p:nvSpPr>
          <p:cNvPr id="2" name="Title 1">
            <a:extLst>
              <a:ext uri="{FF2B5EF4-FFF2-40B4-BE49-F238E27FC236}">
                <a16:creationId xmlns:a16="http://schemas.microsoft.com/office/drawing/2014/main" id="{048F785A-C49E-4AD1-BBF0-54FD8FF3A666}"/>
              </a:ext>
            </a:extLst>
          </p:cNvPr>
          <p:cNvSpPr>
            <a:spLocks noGrp="1"/>
          </p:cNvSpPr>
          <p:nvPr>
            <p:ph type="title"/>
          </p:nvPr>
        </p:nvSpPr>
        <p:spPr>
          <a:xfrm>
            <a:off x="0" y="5486400"/>
            <a:ext cx="12192000" cy="925375"/>
          </a:xfrm>
          <a:solidFill>
            <a:srgbClr val="9B243E"/>
          </a:solidFill>
        </p:spPr>
        <p:txBody>
          <a:bodyPr/>
          <a:lstStyle>
            <a:lvl1pPr algn="ct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402206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04F5238-C08E-44CB-BED2-112E432F4E50}"/>
              </a:ext>
            </a:extLst>
          </p:cNvPr>
          <p:cNvSpPr>
            <a:spLocks noGrp="1"/>
          </p:cNvSpPr>
          <p:nvPr>
            <p:ph type="pic" sz="quarter" idx="10"/>
          </p:nvPr>
        </p:nvSpPr>
        <p:spPr>
          <a:xfrm>
            <a:off x="0" y="0"/>
            <a:ext cx="12192000" cy="6858000"/>
          </a:xfrm>
        </p:spPr>
        <p:txBody>
          <a:bodyPr/>
          <a:lstStyle/>
          <a:p>
            <a:endParaRPr lang="en-US"/>
          </a:p>
        </p:txBody>
      </p:sp>
      <p:sp>
        <p:nvSpPr>
          <p:cNvPr id="2" name="Title 1">
            <a:extLst>
              <a:ext uri="{FF2B5EF4-FFF2-40B4-BE49-F238E27FC236}">
                <a16:creationId xmlns:a16="http://schemas.microsoft.com/office/drawing/2014/main" id="{048F785A-C49E-4AD1-BBF0-54FD8FF3A666}"/>
              </a:ext>
            </a:extLst>
          </p:cNvPr>
          <p:cNvSpPr>
            <a:spLocks noGrp="1"/>
          </p:cNvSpPr>
          <p:nvPr>
            <p:ph type="title"/>
          </p:nvPr>
        </p:nvSpPr>
        <p:spPr>
          <a:xfrm>
            <a:off x="0" y="387626"/>
            <a:ext cx="12192000" cy="925375"/>
          </a:xfrm>
          <a:solidFill>
            <a:srgbClr val="9B243E"/>
          </a:solidFill>
        </p:spPr>
        <p:txBody>
          <a:bodyPr/>
          <a:lstStyle>
            <a:lvl1pPr algn="ct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925000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image" Target="../media/image5.svg"/><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image" Target="../media/image4.png"/><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3.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7283CF-7D23-4663-AE42-EA504C162B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6C469CE-57F3-4D4D-8B11-60AAE5FA37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86553958"/>
      </p:ext>
    </p:extLst>
  </p:cSld>
  <p:clrMap bg1="lt1" tx1="dk1" bg2="lt2" tx2="dk2" accent1="accent1" accent2="accent2" accent3="accent3" accent4="accent4" accent5="accent5" accent6="accent6" hlink="hlink" folHlink="folHlink"/>
  <p:sldLayoutIdLst>
    <p:sldLayoutId id="2147483661" r:id="rId1"/>
    <p:sldLayoutId id="2147483674" r:id="rId2"/>
    <p:sldLayoutId id="2147483662" r:id="rId3"/>
    <p:sldLayoutId id="2147483663" r:id="rId4"/>
    <p:sldLayoutId id="2147483664" r:id="rId5"/>
    <p:sldLayoutId id="2147483672" r:id="rId6"/>
    <p:sldLayoutId id="2147483673" r:id="rId7"/>
    <p:sldLayoutId id="2147483665" r:id="rId8"/>
    <p:sldLayoutId id="2147483675" r:id="rId9"/>
    <p:sldLayoutId id="2147483677" r:id="rId10"/>
    <p:sldLayoutId id="2147483666" r:id="rId11"/>
    <p:sldLayoutId id="2147483676" r:id="rId12"/>
    <p:sldLayoutId id="2147483667" r:id="rId13"/>
    <p:sldLayoutId id="2147483668" r:id="rId14"/>
    <p:sldLayoutId id="2147483678" r:id="rId15"/>
    <p:sldLayoutId id="2147483714" r:id="rId16"/>
    <p:sldLayoutId id="214748371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A9BDFA8-3817-4733-A7E6-C391835FC246}"/>
              </a:ext>
            </a:extLst>
          </p:cNvPr>
          <p:cNvSpPr>
            <a:spLocks noGrp="1"/>
          </p:cNvSpPr>
          <p:nvPr>
            <p:ph type="body" idx="1"/>
          </p:nvPr>
        </p:nvSpPr>
        <p:spPr>
          <a:xfrm>
            <a:off x="685800" y="1971675"/>
            <a:ext cx="10820400" cy="363558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70E8890C-677F-4C91-82E6-627D8C881C36}"/>
              </a:ext>
            </a:extLst>
          </p:cNvPr>
          <p:cNvSpPr>
            <a:spLocks noGrp="1"/>
          </p:cNvSpPr>
          <p:nvPr>
            <p:ph type="ftr" sz="quarter" idx="3"/>
          </p:nvPr>
        </p:nvSpPr>
        <p:spPr>
          <a:xfrm>
            <a:off x="685800" y="5806441"/>
            <a:ext cx="10820400" cy="137160"/>
          </a:xfrm>
          <a:prstGeom prst="rect">
            <a:avLst/>
          </a:prstGeom>
        </p:spPr>
        <p:txBody>
          <a:bodyPr vert="horz" lIns="0" tIns="0" rIns="0" bIns="0" rtlCol="0" anchor="b">
            <a:noAutofit/>
          </a:bodyPr>
          <a:lstStyle>
            <a:lvl1pPr algn="l">
              <a:defRPr sz="800">
                <a:solidFill>
                  <a:schemeClr val="tx1">
                    <a:lumMod val="50000"/>
                    <a:lumOff val="50000"/>
                  </a:schemeClr>
                </a:solidFill>
              </a:defRPr>
            </a:lvl1pPr>
          </a:lstStyle>
          <a:p>
            <a:endParaRPr lang="en-US" dirty="0"/>
          </a:p>
        </p:txBody>
      </p:sp>
      <p:sp>
        <p:nvSpPr>
          <p:cNvPr id="2" name="Title Placeholder 1">
            <a:extLst>
              <a:ext uri="{FF2B5EF4-FFF2-40B4-BE49-F238E27FC236}">
                <a16:creationId xmlns:a16="http://schemas.microsoft.com/office/drawing/2014/main" id="{948FBA51-83A7-418F-9111-FF640E9D135D}"/>
              </a:ext>
            </a:extLst>
          </p:cNvPr>
          <p:cNvSpPr>
            <a:spLocks noGrp="1"/>
          </p:cNvSpPr>
          <p:nvPr>
            <p:ph type="title"/>
          </p:nvPr>
        </p:nvSpPr>
        <p:spPr>
          <a:xfrm>
            <a:off x="685800" y="685798"/>
            <a:ext cx="10820400" cy="1057277"/>
          </a:xfrm>
          <a:prstGeom prst="rect">
            <a:avLst/>
          </a:prstGeom>
        </p:spPr>
        <p:txBody>
          <a:bodyPr vert="horz" lIns="0" tIns="0" rIns="0" bIns="0" rtlCol="0" anchor="t">
            <a:noAutofit/>
          </a:body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87AF948-68C6-4080-96A4-341B3E72654F}"/>
              </a:ext>
            </a:extLst>
          </p:cNvPr>
          <p:cNvSpPr>
            <a:spLocks noGrp="1"/>
          </p:cNvSpPr>
          <p:nvPr>
            <p:ph type="dt" sz="half" idx="2"/>
          </p:nvPr>
        </p:nvSpPr>
        <p:spPr>
          <a:xfrm>
            <a:off x="1606550" y="6446521"/>
            <a:ext cx="2755900" cy="137160"/>
          </a:xfrm>
          <a:prstGeom prst="rect">
            <a:avLst/>
          </a:prstGeom>
        </p:spPr>
        <p:txBody>
          <a:bodyPr vert="horz" wrap="none" lIns="0" tIns="0" rIns="0" bIns="0" rtlCol="0" anchor="ctr"/>
          <a:lstStyle>
            <a:lvl1pPr algn="l">
              <a:defRPr sz="1200">
                <a:solidFill>
                  <a:schemeClr val="tx1"/>
                </a:solidFill>
              </a:defRPr>
            </a:lvl1pPr>
          </a:lstStyle>
          <a:p>
            <a:r>
              <a:rPr lang="en-US"/>
              <a:t>AllRise.org</a:t>
            </a:r>
            <a:endParaRPr lang="en-US" dirty="0"/>
          </a:p>
        </p:txBody>
      </p:sp>
      <p:sp>
        <p:nvSpPr>
          <p:cNvPr id="6" name="Slide Number Placeholder 5">
            <a:extLst>
              <a:ext uri="{FF2B5EF4-FFF2-40B4-BE49-F238E27FC236}">
                <a16:creationId xmlns:a16="http://schemas.microsoft.com/office/drawing/2014/main" id="{BBB351C1-F417-4576-B405-26A2525BAB69}"/>
              </a:ext>
            </a:extLst>
          </p:cNvPr>
          <p:cNvSpPr>
            <a:spLocks noGrp="1"/>
          </p:cNvSpPr>
          <p:nvPr>
            <p:ph type="sldNum" sz="quarter" idx="4"/>
          </p:nvPr>
        </p:nvSpPr>
        <p:spPr>
          <a:xfrm>
            <a:off x="10840792" y="6446521"/>
            <a:ext cx="665408" cy="137160"/>
          </a:xfrm>
          <a:prstGeom prst="rect">
            <a:avLst/>
          </a:prstGeom>
        </p:spPr>
        <p:txBody>
          <a:bodyPr vert="horz" lIns="0" tIns="0" rIns="0" bIns="0" rtlCol="0" anchor="ctr"/>
          <a:lstStyle>
            <a:lvl1pPr algn="r">
              <a:defRPr sz="1200">
                <a:solidFill>
                  <a:schemeClr val="tx1"/>
                </a:solidFill>
              </a:defRPr>
            </a:lvl1pPr>
          </a:lstStyle>
          <a:p>
            <a:fld id="{B2643E34-DC33-45ED-8E33-EC0D5991E9A4}" type="slidenum">
              <a:rPr lang="en-US" smtClean="0"/>
              <a:pPr/>
              <a:t>‹#›</a:t>
            </a:fld>
            <a:endParaRPr lang="en-US" dirty="0"/>
          </a:p>
        </p:txBody>
      </p:sp>
      <p:cxnSp>
        <p:nvCxnSpPr>
          <p:cNvPr id="9" name="Straight Connector 8">
            <a:extLst>
              <a:ext uri="{FF2B5EF4-FFF2-40B4-BE49-F238E27FC236}">
                <a16:creationId xmlns:a16="http://schemas.microsoft.com/office/drawing/2014/main" id="{AC2DB199-D828-F835-CA4F-4D0C262056D1}"/>
              </a:ext>
            </a:extLst>
          </p:cNvPr>
          <p:cNvCxnSpPr/>
          <p:nvPr userDrawn="1"/>
        </p:nvCxnSpPr>
        <p:spPr>
          <a:xfrm>
            <a:off x="685800" y="6172200"/>
            <a:ext cx="10820400" cy="0"/>
          </a:xfrm>
          <a:prstGeom prst="line">
            <a:avLst/>
          </a:prstGeom>
          <a:ln w="9525" cap="flat">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11" name="Graphic 10">
            <a:extLst>
              <a:ext uri="{FF2B5EF4-FFF2-40B4-BE49-F238E27FC236}">
                <a16:creationId xmlns:a16="http://schemas.microsoft.com/office/drawing/2014/main" id="{420754EE-6870-8826-23DC-E265192B921C}"/>
              </a:ext>
            </a:extLst>
          </p:cNvPr>
          <p:cNvPicPr>
            <a:picLocks noChangeAspect="1"/>
          </p:cNvPicPr>
          <p:nvPr userDrawn="1"/>
        </p:nvPicPr>
        <p:blipFill>
          <a:blip r:embed="rId23">
            <a:extLst>
              <a:ext uri="{96DAC541-7B7A-43D3-8B79-37D633B846F1}">
                <asvg:svgBlip xmlns:asvg="http://schemas.microsoft.com/office/drawing/2016/SVG/main" r:embed="rId24"/>
              </a:ext>
            </a:extLst>
          </a:blip>
          <a:stretch>
            <a:fillRect/>
          </a:stretch>
        </p:blipFill>
        <p:spPr>
          <a:xfrm>
            <a:off x="613929" y="6430816"/>
            <a:ext cx="547779" cy="168569"/>
          </a:xfrm>
          <a:prstGeom prst="rect">
            <a:avLst/>
          </a:prstGeom>
        </p:spPr>
      </p:pic>
      <p:cxnSp>
        <p:nvCxnSpPr>
          <p:cNvPr id="14" name="Straight Connector 13">
            <a:extLst>
              <a:ext uri="{FF2B5EF4-FFF2-40B4-BE49-F238E27FC236}">
                <a16:creationId xmlns:a16="http://schemas.microsoft.com/office/drawing/2014/main" id="{D8EC9966-B7D1-FB40-EE9B-029273D357B6}"/>
              </a:ext>
            </a:extLst>
          </p:cNvPr>
          <p:cNvCxnSpPr/>
          <p:nvPr userDrawn="1"/>
        </p:nvCxnSpPr>
        <p:spPr>
          <a:xfrm>
            <a:off x="1377950" y="6371381"/>
            <a:ext cx="0" cy="287440"/>
          </a:xfrm>
          <a:prstGeom prst="line">
            <a:avLst/>
          </a:prstGeom>
          <a:ln w="9525" cap="flat">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26610446"/>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Lst>
  <p:hf hdr="0" ftr="0"/>
  <p:txStyles>
    <p:titleStyle>
      <a:lvl1pPr algn="l" defTabSz="914400" rtl="0" eaLnBrk="1" latinLnBrk="0" hangingPunct="1">
        <a:lnSpc>
          <a:spcPct val="75000"/>
        </a:lnSpc>
        <a:spcBef>
          <a:spcPct val="0"/>
        </a:spcBef>
        <a:buNone/>
        <a:defRPr sz="5400" b="1" kern="1200">
          <a:solidFill>
            <a:schemeClr val="tx1"/>
          </a:solidFill>
          <a:latin typeface="+mj-lt"/>
          <a:ea typeface="+mj-ea"/>
          <a:cs typeface="+mj-cs"/>
        </a:defRPr>
      </a:lvl1pPr>
    </p:titleStyle>
    <p:bodyStyle>
      <a:lvl1pPr marL="227013" indent="-227013" algn="l" defTabSz="914400" rtl="0" eaLnBrk="1" latinLnBrk="0" hangingPunct="1">
        <a:lnSpc>
          <a:spcPct val="100000"/>
        </a:lnSpc>
        <a:spcBef>
          <a:spcPts val="1200"/>
        </a:spcBef>
        <a:buClr>
          <a:schemeClr val="tx2"/>
        </a:buClr>
        <a:buFont typeface="Cambria" panose="02040503050406030204" pitchFamily="18" charset="0"/>
        <a:buChar char="•"/>
        <a:defRPr sz="2800" kern="1200">
          <a:solidFill>
            <a:schemeClr val="tx1"/>
          </a:solidFill>
          <a:latin typeface="+mn-lt"/>
          <a:ea typeface="+mn-ea"/>
          <a:cs typeface="+mn-cs"/>
        </a:defRPr>
      </a:lvl1pPr>
      <a:lvl2pPr marL="517525" indent="-228600" algn="l" defTabSz="914400" rtl="0" eaLnBrk="1" latinLnBrk="0" hangingPunct="1">
        <a:lnSpc>
          <a:spcPct val="100000"/>
        </a:lnSpc>
        <a:spcBef>
          <a:spcPts val="600"/>
        </a:spcBef>
        <a:buClr>
          <a:schemeClr val="tx2"/>
        </a:buClr>
        <a:buFont typeface="Cambria" panose="02040503050406030204" pitchFamily="18" charset="0"/>
        <a:buChar char="•"/>
        <a:defRPr sz="2000" kern="1200">
          <a:solidFill>
            <a:schemeClr val="tx1"/>
          </a:solidFill>
          <a:latin typeface="+mn-lt"/>
          <a:ea typeface="+mn-ea"/>
          <a:cs typeface="+mn-cs"/>
        </a:defRPr>
      </a:lvl2pPr>
      <a:lvl3pPr marL="806450" indent="-228600" algn="l" defTabSz="914400" rtl="0" eaLnBrk="1" latinLnBrk="0" hangingPunct="1">
        <a:lnSpc>
          <a:spcPct val="100000"/>
        </a:lnSpc>
        <a:spcBef>
          <a:spcPts val="600"/>
        </a:spcBef>
        <a:buClr>
          <a:schemeClr val="tx2"/>
        </a:buClr>
        <a:buFont typeface="Cambria" panose="02040503050406030204" pitchFamily="18" charset="0"/>
        <a:buChar char="•"/>
        <a:defRPr sz="1600" kern="1200">
          <a:solidFill>
            <a:schemeClr val="tx1"/>
          </a:solidFill>
          <a:latin typeface="+mn-lt"/>
          <a:ea typeface="+mn-ea"/>
          <a:cs typeface="+mn-cs"/>
        </a:defRPr>
      </a:lvl3pPr>
      <a:lvl4pPr marL="1035050" indent="-180975" algn="l" defTabSz="914400" rtl="0" eaLnBrk="1" latinLnBrk="0" hangingPunct="1">
        <a:lnSpc>
          <a:spcPct val="100000"/>
        </a:lnSpc>
        <a:spcBef>
          <a:spcPts val="600"/>
        </a:spcBef>
        <a:buClr>
          <a:schemeClr val="tx2"/>
        </a:buClr>
        <a:buFont typeface="Cambria" panose="02040503050406030204" pitchFamily="18" charset="0"/>
        <a:buChar char="•"/>
        <a:defRPr sz="1200" kern="1200">
          <a:solidFill>
            <a:schemeClr val="tx1"/>
          </a:solidFill>
          <a:latin typeface="+mn-lt"/>
          <a:ea typeface="+mn-ea"/>
          <a:cs typeface="+mn-cs"/>
        </a:defRPr>
      </a:lvl4pPr>
      <a:lvl5pPr marL="1263650" indent="-180975" algn="l" defTabSz="914400" rtl="0" eaLnBrk="1" latinLnBrk="0" hangingPunct="1">
        <a:lnSpc>
          <a:spcPct val="100000"/>
        </a:lnSpc>
        <a:spcBef>
          <a:spcPts val="600"/>
        </a:spcBef>
        <a:buClr>
          <a:schemeClr val="tx2"/>
        </a:buClr>
        <a:buFont typeface="Cambria" panose="02040503050406030204" pitchFamily="18"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Cambria" panose="02040503050406030204" pitchFamily="18"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Cambria" panose="02040503050406030204" pitchFamily="18"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Cambria" panose="02040503050406030204" pitchFamily="18"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Cambria" panose="02040503050406030204" pitchFamily="18"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2" pos="7680">
          <p15:clr>
            <a:srgbClr val="F26B43"/>
          </p15:clr>
        </p15:guide>
        <p15:guide id="3" pos="432">
          <p15:clr>
            <a:srgbClr val="F26B43"/>
          </p15:clr>
        </p15:guide>
        <p15:guide id="4" pos="872">
          <p15:clr>
            <a:srgbClr val="A4A3A4"/>
          </p15:clr>
        </p15:guide>
        <p15:guide id="5" pos="1016">
          <p15:clr>
            <a:srgbClr val="A4A3A4"/>
          </p15:clr>
        </p15:guide>
        <p15:guide id="6" pos="1448">
          <p15:clr>
            <a:srgbClr val="A4A3A4"/>
          </p15:clr>
        </p15:guide>
        <p15:guide id="7" pos="1592">
          <p15:clr>
            <a:srgbClr val="A4A3A4"/>
          </p15:clr>
        </p15:guide>
        <p15:guide id="8" pos="2032">
          <p15:clr>
            <a:srgbClr val="5ACBF0"/>
          </p15:clr>
        </p15:guide>
        <p15:guide id="9" pos="2176">
          <p15:clr>
            <a:srgbClr val="5ACBF0"/>
          </p15:clr>
        </p15:guide>
        <p15:guide id="10" pos="2608">
          <p15:clr>
            <a:srgbClr val="F26B43"/>
          </p15:clr>
        </p15:guide>
        <p15:guide id="11" pos="2752">
          <p15:clr>
            <a:srgbClr val="F26B43"/>
          </p15:clr>
        </p15:guide>
        <p15:guide id="12" pos="3192">
          <p15:clr>
            <a:srgbClr val="A4A3A4"/>
          </p15:clr>
        </p15:guide>
        <p15:guide id="13" pos="3336">
          <p15:clr>
            <a:srgbClr val="A4A3A4"/>
          </p15:clr>
        </p15:guide>
        <p15:guide id="14" pos="3768">
          <p15:clr>
            <a:srgbClr val="5ACBF0"/>
          </p15:clr>
        </p15:guide>
        <p15:guide id="15" pos="3912">
          <p15:clr>
            <a:srgbClr val="5ACBF0"/>
          </p15:clr>
        </p15:guide>
        <p15:guide id="16" pos="4352">
          <p15:clr>
            <a:srgbClr val="A4A3A4"/>
          </p15:clr>
        </p15:guide>
        <p15:guide id="17" pos="4496">
          <p15:clr>
            <a:srgbClr val="A4A3A4"/>
          </p15:clr>
        </p15:guide>
        <p15:guide id="18" pos="4928">
          <p15:clr>
            <a:srgbClr val="F26B43"/>
          </p15:clr>
        </p15:guide>
        <p15:guide id="19" pos="5072">
          <p15:clr>
            <a:srgbClr val="F26B43"/>
          </p15:clr>
        </p15:guide>
        <p15:guide id="20" pos="5512">
          <p15:clr>
            <a:srgbClr val="5ACBF0"/>
          </p15:clr>
        </p15:guide>
        <p15:guide id="21" pos="5656">
          <p15:clr>
            <a:srgbClr val="5ACBF0"/>
          </p15:clr>
        </p15:guide>
        <p15:guide id="22" pos="6088">
          <p15:clr>
            <a:srgbClr val="A4A3A4"/>
          </p15:clr>
        </p15:guide>
        <p15:guide id="23" pos="6232">
          <p15:clr>
            <a:srgbClr val="A4A3A4"/>
          </p15:clr>
        </p15:guide>
        <p15:guide id="24" pos="6672">
          <p15:clr>
            <a:srgbClr val="A4A3A4"/>
          </p15:clr>
        </p15:guide>
        <p15:guide id="25" pos="6816">
          <p15:clr>
            <a:srgbClr val="A4A3A4"/>
          </p15:clr>
        </p15:guide>
        <p15:guide id="26" pos="7248">
          <p15:clr>
            <a:srgbClr val="F26B43"/>
          </p15:clr>
        </p15:guide>
        <p15:guide id="27" orient="horz">
          <p15:clr>
            <a:srgbClr val="F26B43"/>
          </p15:clr>
        </p15:guide>
        <p15:guide id="28" orient="horz" pos="4320">
          <p15:clr>
            <a:srgbClr val="F26B43"/>
          </p15:clr>
        </p15:guide>
        <p15:guide id="29" orient="horz" pos="432">
          <p15:clr>
            <a:srgbClr val="F26B43"/>
          </p15:clr>
        </p15:guide>
        <p15:guide id="30" orient="horz" pos="1096">
          <p15:clr>
            <a:srgbClr val="5ACBF0"/>
          </p15:clr>
        </p15:guide>
        <p15:guide id="31" orient="horz" pos="1240">
          <p15:clr>
            <a:srgbClr val="5ACBF0"/>
          </p15:clr>
        </p15:guide>
        <p15:guide id="32" orient="horz" pos="1912">
          <p15:clr>
            <a:srgbClr val="5ACBF0"/>
          </p15:clr>
        </p15:guide>
        <p15:guide id="33" orient="horz" pos="2056">
          <p15:clr>
            <a:srgbClr val="5ACBF0"/>
          </p15:clr>
        </p15:guide>
        <p15:guide id="34" orient="horz" pos="2720">
          <p15:clr>
            <a:srgbClr val="5ACBF0"/>
          </p15:clr>
        </p15:guide>
        <p15:guide id="35" orient="horz" pos="2864">
          <p15:clr>
            <a:srgbClr val="5ACBF0"/>
          </p15:clr>
        </p15:guide>
        <p15:guide id="36" orient="horz" pos="352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154BB9-5DE2-4681-BCEF-B475840C51D0}" type="datetimeFigureOut">
              <a:rPr lang="en-US" smtClean="0">
                <a:solidFill>
                  <a:prstClr val="black">
                    <a:tint val="75000"/>
                  </a:prstClr>
                </a:solidFill>
              </a:rPr>
              <a:pPr/>
              <a:t>4/24/2024</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92454D-94E9-48FA-920B-0B984F61B53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59986714"/>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hyperlink" Target="https://allrise.org/publications/fact-sheet-targeting-the-right-participants-for-adult-drug-court/"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30.jpg"/><Relationship Id="rId5" Type="http://schemas.openxmlformats.org/officeDocument/2006/relationships/hyperlink" Target="https://allrise.org/publications/fact-sheet-selecting-and-using-risk-and-need-assessments/" TargetMode="External"/><Relationship Id="rId4" Type="http://schemas.openxmlformats.org/officeDocument/2006/relationships/hyperlink" Target="https://allrise.org/publications/alternative-tracks-in-adult-drug-courts/"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hyperlink" Target="https://allrise.org/publications/faq-drug-testing/" TargetMode="External"/><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38.jpg"/><Relationship Id="rId5" Type="http://schemas.openxmlformats.org/officeDocument/2006/relationships/hyperlink" Target="https://allrise.org/publications/the-marijuana-detection-window/" TargetMode="External"/><Relationship Id="rId4" Type="http://schemas.openxmlformats.org/officeDocument/2006/relationships/hyperlink" Target="https://allrise.org/publications/urine-drug-concentrations-9/"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hyperlink" Target="https://www.wicourts.gov/courts/programs/problemsolving/docs/crisiscomms.pdf"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41.jpeg"/></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hyperlink" Target="https://allrise.org/resources/the-journal-for-advancing-justice/" TargetMode="External"/><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image" Target="../media/image44.jpg"/><Relationship Id="rId4" Type="http://schemas.openxmlformats.org/officeDocument/2006/relationships/hyperlink" Target="https://allrise.org/publications/toolkit-equity-and-inclusion/"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hyperlink" Target="https://allrise.org/publications/defining-drug-courts-the-key-components-2/" TargetMode="External"/><Relationship Id="rId2" Type="http://schemas.openxmlformats.org/officeDocument/2006/relationships/hyperlink" Target="https://allrise.org/trainings/e-learning/" TargetMode="External"/><Relationship Id="rId1" Type="http://schemas.openxmlformats.org/officeDocument/2006/relationships/slideLayout" Target="../slideLayouts/slideLayout3.xml"/><Relationship Id="rId5" Type="http://schemas.openxmlformats.org/officeDocument/2006/relationships/image" Target="../media/image48.jpg"/><Relationship Id="rId4" Type="http://schemas.openxmlformats.org/officeDocument/2006/relationships/hyperlink" Target="https://allrise.org/publications/adult-drug-court-best-practice-standard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16.xml"/><Relationship Id="rId5" Type="http://schemas.openxmlformats.org/officeDocument/2006/relationships/image" Target="../media/image51.png"/><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331CB-C580-4F18-A6DB-9F763E390285}"/>
              </a:ext>
            </a:extLst>
          </p:cNvPr>
          <p:cNvSpPr>
            <a:spLocks noGrp="1"/>
          </p:cNvSpPr>
          <p:nvPr>
            <p:ph type="ctrTitle"/>
          </p:nvPr>
        </p:nvSpPr>
        <p:spPr>
          <a:xfrm>
            <a:off x="87250" y="2325086"/>
            <a:ext cx="3786809" cy="1213244"/>
          </a:xfrm>
        </p:spPr>
        <p:txBody>
          <a:bodyPr>
            <a:noAutofit/>
          </a:bodyPr>
          <a:lstStyle/>
          <a:p>
            <a:r>
              <a:rPr lang="en-US" sz="3600" b="1" dirty="0"/>
              <a:t>Prosecutor</a:t>
            </a:r>
            <a:br>
              <a:rPr lang="en-US" sz="3600" b="1" dirty="0"/>
            </a:br>
            <a:r>
              <a:rPr lang="en-US" sz="3600" b="1" dirty="0"/>
              <a:t>and </a:t>
            </a:r>
            <a:br>
              <a:rPr lang="en-US" sz="3600" b="1" dirty="0"/>
            </a:br>
            <a:r>
              <a:rPr lang="en-US" sz="3600" b="1" dirty="0"/>
              <a:t>Defense Counsel</a:t>
            </a:r>
          </a:p>
        </p:txBody>
      </p:sp>
      <p:sp>
        <p:nvSpPr>
          <p:cNvPr id="3" name="Subtitle 2">
            <a:extLst>
              <a:ext uri="{FF2B5EF4-FFF2-40B4-BE49-F238E27FC236}">
                <a16:creationId xmlns:a16="http://schemas.microsoft.com/office/drawing/2014/main" id="{B8077714-5B09-4637-9881-C4A925AF6A7B}"/>
              </a:ext>
            </a:extLst>
          </p:cNvPr>
          <p:cNvSpPr>
            <a:spLocks noGrp="1"/>
          </p:cNvSpPr>
          <p:nvPr>
            <p:ph type="subTitle" idx="1"/>
          </p:nvPr>
        </p:nvSpPr>
        <p:spPr>
          <a:xfrm>
            <a:off x="87249" y="3967702"/>
            <a:ext cx="3786810" cy="1131830"/>
          </a:xfrm>
        </p:spPr>
        <p:txBody>
          <a:bodyPr>
            <a:noAutofit/>
          </a:bodyPr>
          <a:lstStyle/>
          <a:p>
            <a:r>
              <a:rPr lang="en-US" sz="2400" dirty="0"/>
              <a:t>Working Effectively on the Treatment Court Team</a:t>
            </a:r>
          </a:p>
        </p:txBody>
      </p:sp>
      <p:pic>
        <p:nvPicPr>
          <p:cNvPr id="9" name="Picture Placeholder 8" descr="A picture containing person, suit, person, outdoor&#10;&#10;Description automatically generated">
            <a:extLst>
              <a:ext uri="{FF2B5EF4-FFF2-40B4-BE49-F238E27FC236}">
                <a16:creationId xmlns:a16="http://schemas.microsoft.com/office/drawing/2014/main" id="{A60E7DD6-EC80-3F32-8F93-257EDC619398}"/>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0185" r="10185"/>
          <a:stretch>
            <a:fillRect/>
          </a:stretch>
        </p:blipFill>
        <p:spPr>
          <a:xfrm>
            <a:off x="4000500" y="0"/>
            <a:ext cx="8191500" cy="6858000"/>
          </a:xfrm>
        </p:spPr>
      </p:pic>
    </p:spTree>
    <p:extLst>
      <p:ext uri="{BB962C8B-B14F-4D97-AF65-F5344CB8AC3E}">
        <p14:creationId xmlns:p14="http://schemas.microsoft.com/office/powerpoint/2010/main" val="26866334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BF0EE2-A51D-4ADF-9838-D7BCB91376AF}"/>
              </a:ext>
            </a:extLst>
          </p:cNvPr>
          <p:cNvSpPr>
            <a:spLocks noGrp="1"/>
          </p:cNvSpPr>
          <p:nvPr>
            <p:ph type="title"/>
          </p:nvPr>
        </p:nvSpPr>
        <p:spPr/>
        <p:txBody>
          <a:bodyPr/>
          <a:lstStyle/>
          <a:p>
            <a:r>
              <a:rPr lang="en-US" dirty="0"/>
              <a:t>Target Population  </a:t>
            </a:r>
          </a:p>
        </p:txBody>
      </p:sp>
      <p:sp>
        <p:nvSpPr>
          <p:cNvPr id="6" name="Content Placeholder 5">
            <a:extLst>
              <a:ext uri="{FF2B5EF4-FFF2-40B4-BE49-F238E27FC236}">
                <a16:creationId xmlns:a16="http://schemas.microsoft.com/office/drawing/2014/main" id="{F48F9C1A-0F14-4AB4-BF6F-6ABCA799B2B5}"/>
              </a:ext>
            </a:extLst>
          </p:cNvPr>
          <p:cNvSpPr>
            <a:spLocks noGrp="1"/>
          </p:cNvSpPr>
          <p:nvPr>
            <p:ph idx="1"/>
          </p:nvPr>
        </p:nvSpPr>
        <p:spPr/>
        <p:txBody>
          <a:bodyPr>
            <a:normAutofit lnSpcReduction="10000"/>
          </a:bodyPr>
          <a:lstStyle/>
          <a:p>
            <a:pPr marL="457200" indent="-457200">
              <a:buFont typeface="Arial" panose="020B0604020202020204" pitchFamily="34" charset="0"/>
              <a:buChar char="•"/>
            </a:pPr>
            <a:r>
              <a:rPr lang="en-US" dirty="0"/>
              <a:t>Examine data of justice population</a:t>
            </a:r>
          </a:p>
          <a:p>
            <a:pPr marL="1143000" lvl="1" indent="-457200"/>
            <a:r>
              <a:rPr lang="en-US" dirty="0"/>
              <a:t>Who's on community supervision?</a:t>
            </a:r>
          </a:p>
          <a:p>
            <a:pPr marL="1143000" lvl="1" indent="-457200"/>
            <a:r>
              <a:rPr lang="en-US" dirty="0"/>
              <a:t>Who’s in jail?</a:t>
            </a:r>
          </a:p>
          <a:p>
            <a:pPr marL="1143000" lvl="1" indent="-457200"/>
            <a:r>
              <a:rPr lang="en-US" dirty="0"/>
              <a:t>What offenses, other than drug possession, are being committed because of substance use or mental health issues?</a:t>
            </a:r>
          </a:p>
          <a:p>
            <a:pPr marL="1600200" lvl="2" indent="-457200"/>
            <a:r>
              <a:rPr lang="en-US" dirty="0"/>
              <a:t>Felonies? Misdemeanors? DWIs? Probation Violators?</a:t>
            </a:r>
          </a:p>
          <a:p>
            <a:endParaRPr lang="en-US" dirty="0"/>
          </a:p>
          <a:p>
            <a:pPr algn="ctr"/>
            <a:r>
              <a:rPr lang="en-US" sz="2000" i="1" dirty="0"/>
              <a:t>Are we targeting the population that will generate the greatest impact in our community?</a:t>
            </a:r>
          </a:p>
        </p:txBody>
      </p:sp>
      <p:pic>
        <p:nvPicPr>
          <p:cNvPr id="3" name="Picture Placeholder 2" descr="A picture containing building&#10;&#10;Description automatically generated">
            <a:extLst>
              <a:ext uri="{FF2B5EF4-FFF2-40B4-BE49-F238E27FC236}">
                <a16:creationId xmlns:a16="http://schemas.microsoft.com/office/drawing/2014/main" id="{E4282BED-C1A8-7033-378B-A7E25BCE8A7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5463" r="25463"/>
          <a:stretch>
            <a:fillRect/>
          </a:stretch>
        </p:blipFill>
        <p:spPr/>
      </p:pic>
    </p:spTree>
    <p:extLst>
      <p:ext uri="{BB962C8B-B14F-4D97-AF65-F5344CB8AC3E}">
        <p14:creationId xmlns:p14="http://schemas.microsoft.com/office/powerpoint/2010/main" val="26571170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B26017-FA50-4663-B321-CF63EDC0D907}"/>
              </a:ext>
            </a:extLst>
          </p:cNvPr>
          <p:cNvSpPr>
            <a:spLocks noGrp="1"/>
          </p:cNvSpPr>
          <p:nvPr>
            <p:ph type="title"/>
          </p:nvPr>
        </p:nvSpPr>
        <p:spPr/>
        <p:txBody>
          <a:bodyPr/>
          <a:lstStyle/>
          <a:p>
            <a:r>
              <a:rPr lang="en-US" dirty="0"/>
              <a:t>Who are we bringing into our treatment courts?</a:t>
            </a:r>
          </a:p>
        </p:txBody>
      </p:sp>
      <p:pic>
        <p:nvPicPr>
          <p:cNvPr id="3" name="Content Placeholder 2">
            <a:extLst>
              <a:ext uri="{FF2B5EF4-FFF2-40B4-BE49-F238E27FC236}">
                <a16:creationId xmlns:a16="http://schemas.microsoft.com/office/drawing/2014/main" id="{88BE8ABE-9FDF-29BA-D93F-570FDB342F43}"/>
              </a:ext>
            </a:extLst>
          </p:cNvPr>
          <p:cNvPicPr>
            <a:picLocks noGrp="1" noChangeAspect="1"/>
          </p:cNvPicPr>
          <p:nvPr>
            <p:ph sz="half" idx="1"/>
          </p:nvPr>
        </p:nvPicPr>
        <p:blipFill>
          <a:blip r:embed="rId3"/>
          <a:stretch>
            <a:fillRect/>
          </a:stretch>
        </p:blipFill>
        <p:spPr>
          <a:xfrm>
            <a:off x="4589367" y="1866611"/>
            <a:ext cx="6962139" cy="4351337"/>
          </a:xfrm>
        </p:spPr>
      </p:pic>
      <p:pic>
        <p:nvPicPr>
          <p:cNvPr id="8" name="Picture Placeholder 7">
            <a:extLst>
              <a:ext uri="{FF2B5EF4-FFF2-40B4-BE49-F238E27FC236}">
                <a16:creationId xmlns:a16="http://schemas.microsoft.com/office/drawing/2014/main" id="{30279999-3E2E-0A3A-36D8-BE8BD5943798}"/>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28224" r="28224"/>
          <a:stretch/>
        </p:blipFill>
        <p:spPr>
          <a:xfrm flipH="1">
            <a:off x="314739" y="739471"/>
            <a:ext cx="3367974" cy="5119978"/>
          </a:xfrm>
        </p:spPr>
      </p:pic>
    </p:spTree>
    <p:extLst>
      <p:ext uri="{BB962C8B-B14F-4D97-AF65-F5344CB8AC3E}">
        <p14:creationId xmlns:p14="http://schemas.microsoft.com/office/powerpoint/2010/main" val="37772530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BF0EE2-A51D-4ADF-9838-D7BCB91376AF}"/>
              </a:ext>
            </a:extLst>
          </p:cNvPr>
          <p:cNvSpPr>
            <a:spLocks noGrp="1"/>
          </p:cNvSpPr>
          <p:nvPr>
            <p:ph type="title"/>
          </p:nvPr>
        </p:nvSpPr>
        <p:spPr/>
        <p:txBody>
          <a:bodyPr/>
          <a:lstStyle/>
          <a:p>
            <a:r>
              <a:rPr lang="en-US" dirty="0"/>
              <a:t>Risk Level</a:t>
            </a:r>
          </a:p>
        </p:txBody>
      </p:sp>
      <p:sp>
        <p:nvSpPr>
          <p:cNvPr id="6" name="Content Placeholder 5">
            <a:extLst>
              <a:ext uri="{FF2B5EF4-FFF2-40B4-BE49-F238E27FC236}">
                <a16:creationId xmlns:a16="http://schemas.microsoft.com/office/drawing/2014/main" id="{F48F9C1A-0F14-4AB4-BF6F-6ABCA799B2B5}"/>
              </a:ext>
            </a:extLst>
          </p:cNvPr>
          <p:cNvSpPr>
            <a:spLocks noGrp="1"/>
          </p:cNvSpPr>
          <p:nvPr>
            <p:ph idx="1"/>
          </p:nvPr>
        </p:nvSpPr>
        <p:spPr/>
        <p:txBody>
          <a:bodyPr/>
          <a:lstStyle/>
          <a:p>
            <a:pPr algn="ctr"/>
            <a:r>
              <a:rPr lang="en-US" sz="3200" b="1" i="1" dirty="0"/>
              <a:t>Reminder</a:t>
            </a:r>
          </a:p>
          <a:p>
            <a:r>
              <a:rPr lang="en-US" sz="2400" dirty="0">
                <a:solidFill>
                  <a:srgbClr val="FF0000"/>
                </a:solidFill>
              </a:rPr>
              <a:t>“Risk” </a:t>
            </a:r>
            <a:r>
              <a:rPr lang="en-US" sz="2400" dirty="0"/>
              <a:t>refers to the likelihood that the offender will not succeed adequately on standard supervision and will continue to engage in the same behavior that got him or her into the trouble in the first place.</a:t>
            </a:r>
          </a:p>
          <a:p>
            <a:endParaRPr lang="en-US" sz="2400" dirty="0"/>
          </a:p>
          <a:p>
            <a:r>
              <a:rPr lang="en-US" sz="2400" i="1" dirty="0"/>
              <a:t>Risk does </a:t>
            </a:r>
            <a:r>
              <a:rPr lang="en-US" sz="2400" i="1" dirty="0">
                <a:solidFill>
                  <a:srgbClr val="FF0000"/>
                </a:solidFill>
              </a:rPr>
              <a:t>NOT </a:t>
            </a:r>
            <a:r>
              <a:rPr lang="en-US" sz="2400" i="1" dirty="0"/>
              <a:t>refer to danger to the community.</a:t>
            </a:r>
          </a:p>
          <a:p>
            <a:r>
              <a:rPr lang="en-US" sz="2400" i="1" dirty="0"/>
              <a:t>Risk levels need to be separated.  </a:t>
            </a:r>
            <a:endParaRPr lang="en-US" sz="2400" i="1" dirty="0">
              <a:solidFill>
                <a:srgbClr val="FF0000"/>
              </a:solidFill>
            </a:endParaRPr>
          </a:p>
        </p:txBody>
      </p:sp>
      <p:pic>
        <p:nvPicPr>
          <p:cNvPr id="3" name="Picture Placeholder 2" descr="A close up of a speedometer&#10;&#10;Description automatically generated with low confidence">
            <a:extLst>
              <a:ext uri="{FF2B5EF4-FFF2-40B4-BE49-F238E27FC236}">
                <a16:creationId xmlns:a16="http://schemas.microsoft.com/office/drawing/2014/main" id="{B2EAC779-EDBA-DF19-EC51-01DF91DFC1FC}"/>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5463" r="25463"/>
          <a:stretch>
            <a:fillRect/>
          </a:stretch>
        </p:blipFill>
        <p:spPr/>
      </p:pic>
    </p:spTree>
    <p:extLst>
      <p:ext uri="{BB962C8B-B14F-4D97-AF65-F5344CB8AC3E}">
        <p14:creationId xmlns:p14="http://schemas.microsoft.com/office/powerpoint/2010/main" val="7967326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BF0EE2-A51D-4ADF-9838-D7BCB91376AF}"/>
              </a:ext>
            </a:extLst>
          </p:cNvPr>
          <p:cNvSpPr>
            <a:spLocks noGrp="1"/>
          </p:cNvSpPr>
          <p:nvPr>
            <p:ph type="title"/>
          </p:nvPr>
        </p:nvSpPr>
        <p:spPr/>
        <p:txBody>
          <a:bodyPr/>
          <a:lstStyle/>
          <a:p>
            <a:r>
              <a:rPr lang="en-US" dirty="0"/>
              <a:t>Clinical Need</a:t>
            </a:r>
          </a:p>
        </p:txBody>
      </p:sp>
      <p:sp>
        <p:nvSpPr>
          <p:cNvPr id="6" name="Content Placeholder 5">
            <a:extLst>
              <a:ext uri="{FF2B5EF4-FFF2-40B4-BE49-F238E27FC236}">
                <a16:creationId xmlns:a16="http://schemas.microsoft.com/office/drawing/2014/main" id="{F48F9C1A-0F14-4AB4-BF6F-6ABCA799B2B5}"/>
              </a:ext>
            </a:extLst>
          </p:cNvPr>
          <p:cNvSpPr>
            <a:spLocks noGrp="1"/>
          </p:cNvSpPr>
          <p:nvPr>
            <p:ph idx="1"/>
          </p:nvPr>
        </p:nvSpPr>
        <p:spPr/>
        <p:txBody>
          <a:bodyPr/>
          <a:lstStyle/>
          <a:p>
            <a:pPr algn="ctr"/>
            <a:r>
              <a:rPr lang="en-US" sz="3200" i="1" dirty="0"/>
              <a:t>Reminder</a:t>
            </a:r>
          </a:p>
          <a:p>
            <a:r>
              <a:rPr lang="en-US" i="1" dirty="0">
                <a:solidFill>
                  <a:srgbClr val="FF0000"/>
                </a:solidFill>
              </a:rPr>
              <a:t>“Need” </a:t>
            </a:r>
            <a:r>
              <a:rPr lang="en-US" i="1" dirty="0"/>
              <a:t>is whether the client needs treatment and what kind of treatment he/she needs.</a:t>
            </a:r>
          </a:p>
          <a:p>
            <a:endParaRPr lang="en-US" i="1" dirty="0"/>
          </a:p>
          <a:p>
            <a:r>
              <a:rPr lang="en-US" i="1" dirty="0"/>
              <a:t>The higher the need level, the more intensive the treatment or rehabilitation services should be, and vice versa. </a:t>
            </a:r>
          </a:p>
          <a:p>
            <a:endParaRPr lang="en-US" i="1" dirty="0"/>
          </a:p>
        </p:txBody>
      </p:sp>
      <p:pic>
        <p:nvPicPr>
          <p:cNvPr id="3" name="Picture Placeholder 2" descr="A person writing on a piece of paper&#10;&#10;Description automatically generated with low confidence">
            <a:extLst>
              <a:ext uri="{FF2B5EF4-FFF2-40B4-BE49-F238E27FC236}">
                <a16:creationId xmlns:a16="http://schemas.microsoft.com/office/drawing/2014/main" id="{3984BB8B-1649-4932-B02B-B503E0E6975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5463" r="25463"/>
          <a:stretch>
            <a:fillRect/>
          </a:stretch>
        </p:blipFill>
        <p:spPr/>
      </p:pic>
    </p:spTree>
    <p:extLst>
      <p:ext uri="{BB962C8B-B14F-4D97-AF65-F5344CB8AC3E}">
        <p14:creationId xmlns:p14="http://schemas.microsoft.com/office/powerpoint/2010/main" val="34613360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A9C667F-E7D9-4383-B78C-65279E855348}"/>
              </a:ext>
            </a:extLst>
          </p:cNvPr>
          <p:cNvSpPr>
            <a:spLocks noGrp="1"/>
          </p:cNvSpPr>
          <p:nvPr>
            <p:ph type="title"/>
          </p:nvPr>
        </p:nvSpPr>
        <p:spPr/>
        <p:txBody>
          <a:bodyPr/>
          <a:lstStyle/>
          <a:p>
            <a:r>
              <a:rPr lang="en-US" dirty="0"/>
              <a:t>Eight Central Factors of Criminal Behavior</a:t>
            </a:r>
          </a:p>
        </p:txBody>
      </p:sp>
      <p:sp>
        <p:nvSpPr>
          <p:cNvPr id="6" name="Content Placeholder 5">
            <a:extLst>
              <a:ext uri="{FF2B5EF4-FFF2-40B4-BE49-F238E27FC236}">
                <a16:creationId xmlns:a16="http://schemas.microsoft.com/office/drawing/2014/main" id="{5C7085CF-B120-4B4E-BEF4-77A4B8E16950}"/>
              </a:ext>
            </a:extLst>
          </p:cNvPr>
          <p:cNvSpPr>
            <a:spLocks noGrp="1"/>
          </p:cNvSpPr>
          <p:nvPr>
            <p:ph idx="1"/>
          </p:nvPr>
        </p:nvSpPr>
        <p:spPr/>
        <p:txBody>
          <a:bodyPr>
            <a:normAutofit/>
          </a:bodyPr>
          <a:lstStyle/>
          <a:p>
            <a:pPr marL="457200" indent="-457200">
              <a:buFont typeface="Arial" panose="020B0604020202020204" pitchFamily="34" charset="0"/>
              <a:buChar char="•"/>
            </a:pPr>
            <a:r>
              <a:rPr lang="en-US" sz="2400" dirty="0"/>
              <a:t>History of Antisocial Behavior</a:t>
            </a:r>
          </a:p>
          <a:p>
            <a:pPr marL="457200" indent="-457200">
              <a:buFont typeface="Arial" panose="020B0604020202020204" pitchFamily="34" charset="0"/>
              <a:buChar char="•"/>
            </a:pPr>
            <a:r>
              <a:rPr lang="en-US" sz="2400" dirty="0"/>
              <a:t>History of Antisocial Personality Patterns</a:t>
            </a:r>
          </a:p>
          <a:p>
            <a:pPr marL="457200" indent="-457200">
              <a:buFont typeface="Arial" panose="020B0604020202020204" pitchFamily="34" charset="0"/>
              <a:buChar char="•"/>
            </a:pPr>
            <a:r>
              <a:rPr lang="en-US" sz="2400" dirty="0"/>
              <a:t>Antisocial Cognitions</a:t>
            </a:r>
          </a:p>
          <a:p>
            <a:pPr marL="457200" indent="-457200">
              <a:buFont typeface="Arial" panose="020B0604020202020204" pitchFamily="34" charset="0"/>
              <a:buChar char="•"/>
            </a:pPr>
            <a:r>
              <a:rPr lang="en-US" sz="2400" dirty="0"/>
              <a:t>Antisocial Associates </a:t>
            </a:r>
          </a:p>
          <a:p>
            <a:pPr marL="457200" indent="-457200">
              <a:buFont typeface="Arial" panose="020B0604020202020204" pitchFamily="34" charset="0"/>
              <a:buChar char="•"/>
            </a:pPr>
            <a:endParaRPr lang="en-US" dirty="0"/>
          </a:p>
          <a:p>
            <a:r>
              <a:rPr lang="en-US" sz="2000" i="1" dirty="0"/>
              <a:t>Known as the Big Four. These are most likely to reduce recidivism if directly addressed. </a:t>
            </a:r>
          </a:p>
        </p:txBody>
      </p:sp>
      <p:sp>
        <p:nvSpPr>
          <p:cNvPr id="7" name="Content Placeholder 6">
            <a:extLst>
              <a:ext uri="{FF2B5EF4-FFF2-40B4-BE49-F238E27FC236}">
                <a16:creationId xmlns:a16="http://schemas.microsoft.com/office/drawing/2014/main" id="{EF0BDA97-8162-4741-98EB-2F1139FDCA4A}"/>
              </a:ext>
            </a:extLst>
          </p:cNvPr>
          <p:cNvSpPr>
            <a:spLocks noGrp="1"/>
          </p:cNvSpPr>
          <p:nvPr>
            <p:ph idx="10"/>
          </p:nvPr>
        </p:nvSpPr>
        <p:spPr>
          <a:xfrm>
            <a:off x="6619701" y="1475544"/>
            <a:ext cx="5261958" cy="4297679"/>
          </a:xfrm>
        </p:spPr>
        <p:txBody>
          <a:bodyPr>
            <a:normAutofit/>
          </a:bodyPr>
          <a:lstStyle/>
          <a:p>
            <a:pPr marL="457200" marR="0" lvl="0" indent="-4572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400" dirty="0">
                <a:solidFill>
                  <a:schemeClr val="accent4"/>
                </a:solidFill>
                <a:latin typeface="Cambria" panose="02040503050406030204" pitchFamily="18" charset="0"/>
              </a:rPr>
              <a:t>Family/Marital Circumstances</a:t>
            </a:r>
          </a:p>
          <a:p>
            <a:pPr marL="457200" marR="0" lvl="0" indent="-4572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400" dirty="0">
                <a:solidFill>
                  <a:schemeClr val="accent4"/>
                </a:solidFill>
                <a:latin typeface="Cambria" panose="02040503050406030204" pitchFamily="18" charset="0"/>
              </a:rPr>
              <a:t>School/ Work</a:t>
            </a:r>
          </a:p>
          <a:p>
            <a:pPr marL="457200" marR="0" lvl="0" indent="-4572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400" dirty="0">
                <a:solidFill>
                  <a:schemeClr val="accent4"/>
                </a:solidFill>
                <a:latin typeface="Cambria" panose="02040503050406030204" pitchFamily="18" charset="0"/>
              </a:rPr>
              <a:t>Leisure/Recreation</a:t>
            </a:r>
          </a:p>
          <a:p>
            <a:pPr marL="457200" marR="0" lvl="0" indent="-4572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400" dirty="0">
                <a:solidFill>
                  <a:schemeClr val="accent4"/>
                </a:solidFill>
                <a:latin typeface="Cambria" panose="02040503050406030204" pitchFamily="18" charset="0"/>
              </a:rPr>
              <a:t>Substance Use</a:t>
            </a:r>
          </a:p>
          <a:p>
            <a:pPr marL="457200" marR="0" lvl="0" indent="-4572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lang="en-US" dirty="0">
              <a:solidFill>
                <a:schemeClr val="accent4"/>
              </a:solidFill>
              <a:latin typeface="Cambria" panose="02040503050406030204" pitchFamily="18" charset="0"/>
            </a:endParaRPr>
          </a:p>
          <a:p>
            <a:pPr marL="457200" marR="0" lvl="0" indent="-4572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lang="en-US" dirty="0">
              <a:solidFill>
                <a:schemeClr val="accent4"/>
              </a:solidFill>
              <a:latin typeface="Cambria" panose="02040503050406030204" pitchFamily="18" charset="0"/>
            </a:endParaRPr>
          </a:p>
          <a:p>
            <a:pPr marR="0" lvl="0" algn="l" defTabSz="914400" rtl="0" eaLnBrk="1" fontAlgn="auto" latinLnBrk="0" hangingPunct="1">
              <a:lnSpc>
                <a:spcPct val="100000"/>
              </a:lnSpc>
              <a:spcBef>
                <a:spcPct val="0"/>
              </a:spcBef>
              <a:spcAft>
                <a:spcPts val="0"/>
              </a:spcAft>
              <a:buClrTx/>
              <a:buSzTx/>
              <a:tabLst/>
              <a:defRPr/>
            </a:pPr>
            <a:endParaRPr lang="en-US" sz="2000" i="1" dirty="0">
              <a:solidFill>
                <a:schemeClr val="accent4"/>
              </a:solidFill>
              <a:latin typeface="Cambria" panose="02040503050406030204" pitchFamily="18" charset="0"/>
            </a:endParaRPr>
          </a:p>
          <a:p>
            <a:pPr marR="0" lvl="0" algn="l" defTabSz="914400" rtl="0" eaLnBrk="1" fontAlgn="auto" latinLnBrk="0" hangingPunct="1">
              <a:lnSpc>
                <a:spcPct val="100000"/>
              </a:lnSpc>
              <a:spcBef>
                <a:spcPct val="0"/>
              </a:spcBef>
              <a:spcAft>
                <a:spcPts val="0"/>
              </a:spcAft>
              <a:buClrTx/>
              <a:buSzTx/>
              <a:tabLst/>
              <a:defRPr/>
            </a:pPr>
            <a:r>
              <a:rPr lang="en-US" sz="2000" i="1" dirty="0">
                <a:solidFill>
                  <a:schemeClr val="accent4"/>
                </a:solidFill>
                <a:latin typeface="Cambria" panose="02040503050406030204" pitchFamily="18" charset="0"/>
              </a:rPr>
              <a:t>Treatment Courts usually focus on these</a:t>
            </a:r>
          </a:p>
          <a:p>
            <a:pPr marR="0" lvl="0" algn="l" defTabSz="914400" rtl="0" eaLnBrk="1" fontAlgn="auto" latinLnBrk="0" hangingPunct="1">
              <a:lnSpc>
                <a:spcPct val="100000"/>
              </a:lnSpc>
              <a:spcBef>
                <a:spcPct val="0"/>
              </a:spcBef>
              <a:spcAft>
                <a:spcPts val="0"/>
              </a:spcAft>
              <a:buClrTx/>
              <a:buSzTx/>
              <a:tabLst/>
              <a:defRPr/>
            </a:pPr>
            <a:r>
              <a:rPr lang="en-US" sz="2000" i="1" dirty="0">
                <a:solidFill>
                  <a:schemeClr val="accent4"/>
                </a:solidFill>
                <a:latin typeface="Cambria" panose="02040503050406030204" pitchFamily="18" charset="0"/>
              </a:rPr>
              <a:t>four factors. </a:t>
            </a:r>
          </a:p>
          <a:p>
            <a:pPr marR="0" lvl="0" algn="l" defTabSz="914400" rtl="0" eaLnBrk="1" fontAlgn="auto" latinLnBrk="0" hangingPunct="1">
              <a:lnSpc>
                <a:spcPct val="100000"/>
              </a:lnSpc>
              <a:spcBef>
                <a:spcPct val="0"/>
              </a:spcBef>
              <a:spcAft>
                <a:spcPts val="0"/>
              </a:spcAft>
              <a:buClrTx/>
              <a:buSzTx/>
              <a:tabLst/>
              <a:defRPr/>
            </a:pPr>
            <a:r>
              <a:rPr lang="en-US" sz="2000" i="1" dirty="0">
                <a:solidFill>
                  <a:schemeClr val="accent4"/>
                </a:solidFill>
                <a:latin typeface="Cambria" panose="02040503050406030204" pitchFamily="18" charset="0"/>
              </a:rPr>
              <a:t> </a:t>
            </a:r>
          </a:p>
          <a:p>
            <a:pPr marR="0" lvl="0" algn="l" defTabSz="914400" rtl="0" eaLnBrk="1" fontAlgn="auto" latinLnBrk="0" hangingPunct="1">
              <a:lnSpc>
                <a:spcPct val="100000"/>
              </a:lnSpc>
              <a:spcBef>
                <a:spcPct val="0"/>
              </a:spcBef>
              <a:spcAft>
                <a:spcPts val="0"/>
              </a:spcAft>
              <a:buClrTx/>
              <a:buSzTx/>
              <a:tabLst/>
              <a:defRPr/>
            </a:pPr>
            <a:r>
              <a:rPr lang="en-US" sz="900" b="0" i="1" u="sng" dirty="0">
                <a:solidFill>
                  <a:schemeClr val="accent4"/>
                </a:solidFill>
                <a:latin typeface="Cambria" panose="02040503050406030204" pitchFamily="18" charset="0"/>
              </a:rPr>
              <a:t>The Psychology of Criminal Conduct</a:t>
            </a:r>
            <a:r>
              <a:rPr lang="en-US" sz="900" b="0" i="1" dirty="0">
                <a:solidFill>
                  <a:schemeClr val="accent4"/>
                </a:solidFill>
                <a:latin typeface="Cambria" panose="02040503050406030204" pitchFamily="18" charset="0"/>
              </a:rPr>
              <a:t>, Bonta &amp; Andrews, 6</a:t>
            </a:r>
            <a:r>
              <a:rPr lang="en-US" sz="900" b="0" i="1" baseline="30000" dirty="0">
                <a:solidFill>
                  <a:schemeClr val="accent4"/>
                </a:solidFill>
                <a:latin typeface="Cambria" panose="02040503050406030204" pitchFamily="18" charset="0"/>
              </a:rPr>
              <a:t>th</a:t>
            </a:r>
            <a:r>
              <a:rPr lang="en-US" sz="900" b="0" i="1" dirty="0">
                <a:solidFill>
                  <a:schemeClr val="accent4"/>
                </a:solidFill>
                <a:latin typeface="Cambria" panose="02040503050406030204" pitchFamily="18" charset="0"/>
              </a:rPr>
              <a:t> edition. </a:t>
            </a:r>
            <a:r>
              <a:rPr lang="en-US" sz="2400" i="1" dirty="0">
                <a:solidFill>
                  <a:schemeClr val="accent4"/>
                </a:solidFill>
                <a:latin typeface="Cambria" panose="02040503050406030204" pitchFamily="18" charset="0"/>
              </a:rPr>
              <a:t> </a:t>
            </a:r>
          </a:p>
          <a:p>
            <a:pPr marR="0" lvl="0" algn="l" defTabSz="914400" rtl="0" eaLnBrk="1" fontAlgn="auto" latinLnBrk="0" hangingPunct="1">
              <a:lnSpc>
                <a:spcPct val="100000"/>
              </a:lnSpc>
              <a:spcBef>
                <a:spcPct val="0"/>
              </a:spcBef>
              <a:spcAft>
                <a:spcPts val="0"/>
              </a:spcAft>
              <a:buClrTx/>
              <a:buSzTx/>
              <a:tabLst/>
              <a:defRPr/>
            </a:pPr>
            <a:endParaRPr lang="en-US" sz="900" i="1" dirty="0">
              <a:solidFill>
                <a:schemeClr val="accent4"/>
              </a:solidFill>
              <a:latin typeface="Cambria" panose="02040503050406030204" pitchFamily="18" charset="0"/>
            </a:endParaRPr>
          </a:p>
        </p:txBody>
      </p:sp>
    </p:spTree>
    <p:extLst>
      <p:ext uri="{BB962C8B-B14F-4D97-AF65-F5344CB8AC3E}">
        <p14:creationId xmlns:p14="http://schemas.microsoft.com/office/powerpoint/2010/main" val="7667147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BF0EE2-A51D-4ADF-9838-D7BCB91376AF}"/>
              </a:ext>
            </a:extLst>
          </p:cNvPr>
          <p:cNvSpPr>
            <a:spLocks noGrp="1"/>
          </p:cNvSpPr>
          <p:nvPr>
            <p:ph type="title"/>
          </p:nvPr>
        </p:nvSpPr>
        <p:spPr/>
        <p:txBody>
          <a:bodyPr/>
          <a:lstStyle/>
          <a:p>
            <a:r>
              <a:rPr lang="en-US" dirty="0"/>
              <a:t>Program Structure</a:t>
            </a:r>
          </a:p>
        </p:txBody>
      </p:sp>
      <p:sp>
        <p:nvSpPr>
          <p:cNvPr id="6" name="Content Placeholder 5">
            <a:extLst>
              <a:ext uri="{FF2B5EF4-FFF2-40B4-BE49-F238E27FC236}">
                <a16:creationId xmlns:a16="http://schemas.microsoft.com/office/drawing/2014/main" id="{F48F9C1A-0F14-4AB4-BF6F-6ABCA799B2B5}"/>
              </a:ext>
            </a:extLst>
          </p:cNvPr>
          <p:cNvSpPr>
            <a:spLocks noGrp="1"/>
          </p:cNvSpPr>
          <p:nvPr>
            <p:ph idx="1"/>
          </p:nvPr>
        </p:nvSpPr>
        <p:spPr/>
        <p:txBody>
          <a:bodyPr/>
          <a:lstStyle/>
          <a:p>
            <a:pPr marL="457200" indent="-457200">
              <a:buFont typeface="Arial" panose="020B0604020202020204" pitchFamily="34" charset="0"/>
              <a:buChar char="•"/>
            </a:pPr>
            <a:r>
              <a:rPr lang="en-US" dirty="0"/>
              <a:t>Examine Program Structure</a:t>
            </a:r>
          </a:p>
          <a:p>
            <a:pPr marL="1143000" lvl="1" indent="-457200"/>
            <a:r>
              <a:rPr lang="en-US" dirty="0"/>
              <a:t>Pre-Plea/Diversion</a:t>
            </a:r>
          </a:p>
          <a:p>
            <a:pPr marL="1143000" lvl="1" indent="-457200"/>
            <a:r>
              <a:rPr lang="en-US" dirty="0"/>
              <a:t>Post-Plea</a:t>
            </a:r>
          </a:p>
          <a:p>
            <a:pPr marL="1600200" lvl="2" indent="-457200"/>
            <a:r>
              <a:rPr lang="en-US" dirty="0"/>
              <a:t>Deferred Sentencing</a:t>
            </a:r>
          </a:p>
          <a:p>
            <a:pPr marL="1600200" lvl="2" indent="-457200"/>
            <a:r>
              <a:rPr lang="en-US" dirty="0"/>
              <a:t>Probation</a:t>
            </a:r>
          </a:p>
          <a:p>
            <a:pPr marL="1143000" lvl="1" indent="-457200"/>
            <a:r>
              <a:rPr lang="en-US" dirty="0"/>
              <a:t>Probation Revocation</a:t>
            </a:r>
          </a:p>
          <a:p>
            <a:pPr marL="1143000" lvl="1" indent="-457200"/>
            <a:r>
              <a:rPr lang="en-US" dirty="0"/>
              <a:t>Re-Entry</a:t>
            </a:r>
          </a:p>
          <a:p>
            <a:pPr marL="1143000" lvl="1" indent="-457200"/>
            <a:r>
              <a:rPr lang="en-US" dirty="0"/>
              <a:t>Mixed Models</a:t>
            </a:r>
          </a:p>
          <a:p>
            <a:pPr lvl="1" indent="0">
              <a:buNone/>
            </a:pPr>
            <a:endParaRPr lang="en-US" dirty="0"/>
          </a:p>
          <a:p>
            <a:pPr lvl="1" indent="0">
              <a:buNone/>
            </a:pPr>
            <a:r>
              <a:rPr lang="en-US" b="1" i="1" dirty="0"/>
              <a:t>What’s the legal incentive to participate? </a:t>
            </a:r>
          </a:p>
          <a:p>
            <a:pPr marL="457200" indent="-457200">
              <a:buFont typeface="Arial" panose="020B0604020202020204" pitchFamily="34" charset="0"/>
              <a:buChar char="•"/>
            </a:pPr>
            <a:endParaRPr lang="en-US" dirty="0"/>
          </a:p>
        </p:txBody>
      </p:sp>
      <p:pic>
        <p:nvPicPr>
          <p:cNvPr id="3" name="Picture Placeholder 2" descr="A picture containing indoor, wall, wood&#10;&#10;Description automatically generated">
            <a:extLst>
              <a:ext uri="{FF2B5EF4-FFF2-40B4-BE49-F238E27FC236}">
                <a16:creationId xmlns:a16="http://schemas.microsoft.com/office/drawing/2014/main" id="{5CBBAADC-32D5-8420-BCFB-765F20AF7F64}"/>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5463" r="25463"/>
          <a:stretch>
            <a:fillRect/>
          </a:stretch>
        </p:blipFill>
        <p:spPr/>
      </p:pic>
    </p:spTree>
    <p:extLst>
      <p:ext uri="{BB962C8B-B14F-4D97-AF65-F5344CB8AC3E}">
        <p14:creationId xmlns:p14="http://schemas.microsoft.com/office/powerpoint/2010/main" val="29101721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B26017-FA50-4663-B321-CF63EDC0D907}"/>
              </a:ext>
            </a:extLst>
          </p:cNvPr>
          <p:cNvSpPr>
            <a:spLocks noGrp="1"/>
          </p:cNvSpPr>
          <p:nvPr>
            <p:ph type="title"/>
          </p:nvPr>
        </p:nvSpPr>
        <p:spPr/>
        <p:txBody>
          <a:bodyPr/>
          <a:lstStyle/>
          <a:p>
            <a:r>
              <a:rPr lang="en-US" dirty="0"/>
              <a:t>Eligibility Criteria </a:t>
            </a:r>
          </a:p>
        </p:txBody>
      </p:sp>
      <p:sp>
        <p:nvSpPr>
          <p:cNvPr id="6" name="Content Placeholder 5">
            <a:extLst>
              <a:ext uri="{FF2B5EF4-FFF2-40B4-BE49-F238E27FC236}">
                <a16:creationId xmlns:a16="http://schemas.microsoft.com/office/drawing/2014/main" id="{CD2B6FAC-3B0B-4B6E-AFA0-D1A96D87F7B6}"/>
              </a:ext>
            </a:extLst>
          </p:cNvPr>
          <p:cNvSpPr>
            <a:spLocks noGrp="1"/>
          </p:cNvSpPr>
          <p:nvPr>
            <p:ph sz="half" idx="1"/>
          </p:nvPr>
        </p:nvSpPr>
        <p:spPr/>
        <p:txBody>
          <a:bodyPr/>
          <a:lstStyle/>
          <a:p>
            <a:r>
              <a:rPr lang="en-US" dirty="0"/>
              <a:t>Eligibility Criteria –  written and objective characteristics that define who within your offender population may be admitted to treatment court.</a:t>
            </a:r>
          </a:p>
          <a:p>
            <a:pPr marL="457200" indent="-457200">
              <a:buFont typeface="Arial" panose="020B0604020202020204" pitchFamily="34" charset="0"/>
              <a:buChar char="•"/>
            </a:pPr>
            <a:r>
              <a:rPr lang="en-US" dirty="0"/>
              <a:t>Legal Eligibility</a:t>
            </a:r>
          </a:p>
          <a:p>
            <a:pPr marL="457200" indent="-457200">
              <a:buFont typeface="Arial" panose="020B0604020202020204" pitchFamily="34" charset="0"/>
              <a:buChar char="•"/>
            </a:pPr>
            <a:r>
              <a:rPr lang="en-US" dirty="0"/>
              <a:t>Risk Level</a:t>
            </a:r>
          </a:p>
          <a:p>
            <a:pPr marL="457200" indent="-457200">
              <a:buFont typeface="Arial" panose="020B0604020202020204" pitchFamily="34" charset="0"/>
              <a:buChar char="•"/>
            </a:pPr>
            <a:r>
              <a:rPr lang="en-US" dirty="0"/>
              <a:t>Clinical Need</a:t>
            </a:r>
          </a:p>
          <a:p>
            <a:endParaRPr lang="en-US" dirty="0"/>
          </a:p>
          <a:p>
            <a:pPr algn="ctr"/>
            <a:r>
              <a:rPr lang="en-US" i="1" dirty="0"/>
              <a:t>No voting!</a:t>
            </a:r>
          </a:p>
          <a:p>
            <a:pPr algn="ctr"/>
            <a:endParaRPr lang="en-US" i="1" dirty="0"/>
          </a:p>
          <a:p>
            <a:pPr algn="ctr"/>
            <a:endParaRPr lang="en-US" i="1" dirty="0"/>
          </a:p>
        </p:txBody>
      </p:sp>
      <p:pic>
        <p:nvPicPr>
          <p:cNvPr id="3" name="Picture Placeholder 2" descr="A group of men&#10;&#10;Description automatically generated with low confidence">
            <a:extLst>
              <a:ext uri="{FF2B5EF4-FFF2-40B4-BE49-F238E27FC236}">
                <a16:creationId xmlns:a16="http://schemas.microsoft.com/office/drawing/2014/main" id="{52CA198D-3A2A-CE27-B01C-D341EF361947}"/>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31883" r="31883"/>
          <a:stretch>
            <a:fillRect/>
          </a:stretch>
        </p:blipFill>
        <p:spPr/>
      </p:pic>
    </p:spTree>
    <p:extLst>
      <p:ext uri="{BB962C8B-B14F-4D97-AF65-F5344CB8AC3E}">
        <p14:creationId xmlns:p14="http://schemas.microsoft.com/office/powerpoint/2010/main" val="38556248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B26017-FA50-4663-B321-CF63EDC0D907}"/>
              </a:ext>
            </a:extLst>
          </p:cNvPr>
          <p:cNvSpPr>
            <a:spLocks noGrp="1"/>
          </p:cNvSpPr>
          <p:nvPr>
            <p:ph type="title"/>
          </p:nvPr>
        </p:nvSpPr>
        <p:spPr/>
        <p:txBody>
          <a:bodyPr/>
          <a:lstStyle/>
          <a:p>
            <a:r>
              <a:rPr lang="en-US" dirty="0"/>
              <a:t>Legal Eligibility</a:t>
            </a:r>
          </a:p>
        </p:txBody>
      </p:sp>
      <p:sp>
        <p:nvSpPr>
          <p:cNvPr id="6" name="Content Placeholder 5">
            <a:extLst>
              <a:ext uri="{FF2B5EF4-FFF2-40B4-BE49-F238E27FC236}">
                <a16:creationId xmlns:a16="http://schemas.microsoft.com/office/drawing/2014/main" id="{CD2B6FAC-3B0B-4B6E-AFA0-D1A96D87F7B6}"/>
              </a:ext>
            </a:extLst>
          </p:cNvPr>
          <p:cNvSpPr>
            <a:spLocks noGrp="1"/>
          </p:cNvSpPr>
          <p:nvPr>
            <p:ph sz="half" idx="1"/>
          </p:nvPr>
        </p:nvSpPr>
        <p:spPr/>
        <p:txBody>
          <a:bodyPr>
            <a:normAutofit fontScale="92500"/>
          </a:bodyPr>
          <a:lstStyle/>
          <a:p>
            <a:pPr marL="457200" indent="-457200">
              <a:buFont typeface="Arial" panose="020B0604020202020204" pitchFamily="34" charset="0"/>
              <a:buChar char="•"/>
            </a:pPr>
            <a:r>
              <a:rPr lang="en-US" dirty="0"/>
              <a:t>Only Drug Possession Cases?</a:t>
            </a:r>
          </a:p>
          <a:p>
            <a:pPr marL="1143000" lvl="1" indent="-457200"/>
            <a:r>
              <a:rPr lang="en-US" dirty="0"/>
              <a:t>Greater effects with theft and property offenders</a:t>
            </a:r>
          </a:p>
          <a:p>
            <a:pPr marL="1143000" lvl="1" indent="-457200"/>
            <a:r>
              <a:rPr lang="en-US" dirty="0"/>
              <a:t>Often not jail or prison bound</a:t>
            </a:r>
          </a:p>
          <a:p>
            <a:pPr marL="457200" indent="-457200">
              <a:buFont typeface="Arial" panose="020B0604020202020204" pitchFamily="34" charset="0"/>
              <a:buChar char="•"/>
            </a:pPr>
            <a:r>
              <a:rPr lang="en-US" dirty="0"/>
              <a:t>Dealers?</a:t>
            </a:r>
          </a:p>
          <a:p>
            <a:pPr marL="1143000" lvl="1" indent="-457200"/>
            <a:r>
              <a:rPr lang="en-US" dirty="0"/>
              <a:t>Do just as well in treatment court.</a:t>
            </a:r>
          </a:p>
          <a:p>
            <a:pPr marL="457200" indent="-457200">
              <a:buFont typeface="Arial" panose="020B0604020202020204" pitchFamily="34" charset="0"/>
              <a:buChar char="•"/>
            </a:pPr>
            <a:r>
              <a:rPr lang="en-US" dirty="0"/>
              <a:t>Violent Offenders?</a:t>
            </a:r>
          </a:p>
          <a:p>
            <a:pPr marL="1143000" lvl="1" indent="-457200"/>
            <a:r>
              <a:rPr lang="en-US" dirty="0"/>
              <a:t>Do just as well in treatment court. </a:t>
            </a:r>
          </a:p>
          <a:p>
            <a:r>
              <a:rPr lang="en-US" dirty="0"/>
              <a:t> </a:t>
            </a:r>
          </a:p>
          <a:p>
            <a:pPr algn="ctr"/>
            <a:r>
              <a:rPr lang="en-US" sz="2400" i="1" dirty="0"/>
              <a:t>Barring legal prohibitions those charged with dealing or violent histories should not be excluded automatically </a:t>
            </a:r>
          </a:p>
        </p:txBody>
      </p:sp>
      <p:pic>
        <p:nvPicPr>
          <p:cNvPr id="3" name="Picture Placeholder 2" descr="A pair of glasses on top of a piece of paper&#10;&#10;Description automatically generated with medium confidence">
            <a:extLst>
              <a:ext uri="{FF2B5EF4-FFF2-40B4-BE49-F238E27FC236}">
                <a16:creationId xmlns:a16="http://schemas.microsoft.com/office/drawing/2014/main" id="{9767133E-B108-5362-F921-CACE05DB540C}"/>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25889" r="25889"/>
          <a:stretch>
            <a:fillRect/>
          </a:stretch>
        </p:blipFill>
        <p:spPr/>
      </p:pic>
    </p:spTree>
    <p:extLst>
      <p:ext uri="{BB962C8B-B14F-4D97-AF65-F5344CB8AC3E}">
        <p14:creationId xmlns:p14="http://schemas.microsoft.com/office/powerpoint/2010/main" val="33108305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B26017-FA50-4663-B321-CF63EDC0D907}"/>
              </a:ext>
            </a:extLst>
          </p:cNvPr>
          <p:cNvSpPr>
            <a:spLocks noGrp="1"/>
          </p:cNvSpPr>
          <p:nvPr>
            <p:ph type="title"/>
          </p:nvPr>
        </p:nvSpPr>
        <p:spPr/>
        <p:txBody>
          <a:bodyPr/>
          <a:lstStyle/>
          <a:p>
            <a:r>
              <a:rPr lang="en-US" dirty="0"/>
              <a:t>Keep in mind….</a:t>
            </a:r>
          </a:p>
        </p:txBody>
      </p:sp>
      <p:sp>
        <p:nvSpPr>
          <p:cNvPr id="6" name="Content Placeholder 5">
            <a:extLst>
              <a:ext uri="{FF2B5EF4-FFF2-40B4-BE49-F238E27FC236}">
                <a16:creationId xmlns:a16="http://schemas.microsoft.com/office/drawing/2014/main" id="{CD2B6FAC-3B0B-4B6E-AFA0-D1A96D87F7B6}"/>
              </a:ext>
            </a:extLst>
          </p:cNvPr>
          <p:cNvSpPr>
            <a:spLocks noGrp="1"/>
          </p:cNvSpPr>
          <p:nvPr>
            <p:ph sz="half" idx="1"/>
          </p:nvPr>
        </p:nvSpPr>
        <p:spPr/>
        <p:txBody>
          <a:bodyPr/>
          <a:lstStyle/>
          <a:p>
            <a:r>
              <a:rPr lang="en-US" dirty="0"/>
              <a:t>Prosecutors must accept that defense attorneys will advocate for the admission of probation violators and other aggravating cases with clients who have substantial records. </a:t>
            </a:r>
          </a:p>
          <a:p>
            <a:endParaRPr lang="en-US" dirty="0"/>
          </a:p>
          <a:p>
            <a:r>
              <a:rPr lang="en-US" dirty="0"/>
              <a:t>Defense attorneys must accept that prosecutors may be required to consider the wishes of victims and the community. </a:t>
            </a:r>
          </a:p>
          <a:p>
            <a:endParaRPr lang="en-US" dirty="0"/>
          </a:p>
        </p:txBody>
      </p:sp>
      <p:pic>
        <p:nvPicPr>
          <p:cNvPr id="3" name="Picture Placeholder 2" descr="A picture containing person, suit, person, outdoor&#10;&#10;Description automatically generated">
            <a:extLst>
              <a:ext uri="{FF2B5EF4-FFF2-40B4-BE49-F238E27FC236}">
                <a16:creationId xmlns:a16="http://schemas.microsoft.com/office/drawing/2014/main" id="{1C0AE102-F925-DBF5-FD1E-52F446C31B79}"/>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25844" r="25844"/>
          <a:stretch>
            <a:fillRect/>
          </a:stretch>
        </p:blipFill>
        <p:spPr/>
      </p:pic>
    </p:spTree>
    <p:extLst>
      <p:ext uri="{BB962C8B-B14F-4D97-AF65-F5344CB8AC3E}">
        <p14:creationId xmlns:p14="http://schemas.microsoft.com/office/powerpoint/2010/main" val="26668775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92B55-90AC-1D8F-524D-FB9B92FF72BC}"/>
              </a:ext>
            </a:extLst>
          </p:cNvPr>
          <p:cNvSpPr>
            <a:spLocks noGrp="1"/>
          </p:cNvSpPr>
          <p:nvPr>
            <p:ph type="title"/>
          </p:nvPr>
        </p:nvSpPr>
        <p:spPr/>
        <p:txBody>
          <a:bodyPr/>
          <a:lstStyle/>
          <a:p>
            <a:r>
              <a:rPr lang="en-US" dirty="0"/>
              <a:t>Fact Sheets</a:t>
            </a:r>
          </a:p>
        </p:txBody>
      </p:sp>
      <p:sp>
        <p:nvSpPr>
          <p:cNvPr id="3" name="Content Placeholder 2">
            <a:extLst>
              <a:ext uri="{FF2B5EF4-FFF2-40B4-BE49-F238E27FC236}">
                <a16:creationId xmlns:a16="http://schemas.microsoft.com/office/drawing/2014/main" id="{C0FDCF4F-BCCE-958C-9D95-97D1BFE3C2D8}"/>
              </a:ext>
            </a:extLst>
          </p:cNvPr>
          <p:cNvSpPr>
            <a:spLocks noGrp="1"/>
          </p:cNvSpPr>
          <p:nvPr>
            <p:ph idx="1"/>
          </p:nvPr>
        </p:nvSpPr>
        <p:spPr/>
        <p:txBody>
          <a:bodyPr>
            <a:normAutofit fontScale="92500" lnSpcReduction="10000"/>
          </a:bodyPr>
          <a:lstStyle/>
          <a:p>
            <a:r>
              <a:rPr lang="en-US" dirty="0"/>
              <a:t>Targeting the Right Participants:</a:t>
            </a:r>
          </a:p>
          <a:p>
            <a:r>
              <a:rPr lang="en-US" dirty="0">
                <a:hlinkClick r:id="rId3"/>
              </a:rPr>
              <a:t>Fact Sheet: Targeting the Right Participants for Adult Drug Court - All Rise</a:t>
            </a:r>
            <a:endParaRPr lang="en-US" dirty="0"/>
          </a:p>
          <a:p>
            <a:r>
              <a:rPr lang="en-US" dirty="0"/>
              <a:t>Alternative Tracks in Drug Courts:</a:t>
            </a:r>
          </a:p>
          <a:p>
            <a:r>
              <a:rPr lang="en-US" dirty="0">
                <a:hlinkClick r:id="rId4"/>
              </a:rPr>
              <a:t>Fact Sheet: Alternative Tracks in Adult Drug Courts - All Rise</a:t>
            </a:r>
            <a:endParaRPr lang="en-US" dirty="0"/>
          </a:p>
          <a:p>
            <a:r>
              <a:rPr lang="en-US" dirty="0"/>
              <a:t>Selecting and Using Risk and Need Assessments:</a:t>
            </a:r>
          </a:p>
          <a:p>
            <a:r>
              <a:rPr lang="en-US" dirty="0"/>
              <a:t> </a:t>
            </a:r>
            <a:r>
              <a:rPr lang="en-US" dirty="0">
                <a:hlinkClick r:id="rId5"/>
              </a:rPr>
              <a:t>Fact Sheet: Selecting and Using Risk and Need Assessments - All Rise</a:t>
            </a:r>
            <a:endParaRPr lang="en-US" dirty="0"/>
          </a:p>
          <a:p>
            <a:endParaRPr lang="en-US" dirty="0"/>
          </a:p>
          <a:p>
            <a:endParaRPr lang="en-US" dirty="0"/>
          </a:p>
        </p:txBody>
      </p:sp>
      <p:pic>
        <p:nvPicPr>
          <p:cNvPr id="14" name="Picture Placeholder 13" descr="Text&#10;&#10;Description automatically generated">
            <a:extLst>
              <a:ext uri="{FF2B5EF4-FFF2-40B4-BE49-F238E27FC236}">
                <a16:creationId xmlns:a16="http://schemas.microsoft.com/office/drawing/2014/main" id="{353457F2-1B84-1D44-B80C-40E23F0C6AED}"/>
              </a:ext>
            </a:extLst>
          </p:cNvPr>
          <p:cNvPicPr>
            <a:picLocks noGrp="1" noChangeAspect="1"/>
          </p:cNvPicPr>
          <p:nvPr>
            <p:ph type="pic" sz="quarter" idx="10"/>
          </p:nvPr>
        </p:nvPicPr>
        <p:blipFill>
          <a:blip r:embed="rId6">
            <a:extLst>
              <a:ext uri="{28A0092B-C50C-407E-A947-70E740481C1C}">
                <a14:useLocalDpi xmlns:a14="http://schemas.microsoft.com/office/drawing/2010/main" val="0"/>
              </a:ext>
            </a:extLst>
          </a:blip>
          <a:srcRect l="2705" r="2705"/>
          <a:stretch>
            <a:fillRect/>
          </a:stretch>
        </p:blipFill>
        <p:spPr>
          <a:xfrm>
            <a:off x="410171" y="290310"/>
            <a:ext cx="3924768" cy="5332304"/>
          </a:xfrm>
          <a:ln w="12700">
            <a:solidFill>
              <a:schemeClr val="tx1"/>
            </a:solidFill>
          </a:ln>
        </p:spPr>
      </p:pic>
    </p:spTree>
    <p:extLst>
      <p:ext uri="{BB962C8B-B14F-4D97-AF65-F5344CB8AC3E}">
        <p14:creationId xmlns:p14="http://schemas.microsoft.com/office/powerpoint/2010/main" val="489740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8D07E85-6351-488F-9DEA-1AF147E5A621}"/>
              </a:ext>
            </a:extLst>
          </p:cNvPr>
          <p:cNvSpPr txBox="1"/>
          <p:nvPr/>
        </p:nvSpPr>
        <p:spPr>
          <a:xfrm>
            <a:off x="1066800" y="1422589"/>
            <a:ext cx="10058399" cy="440120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a:ln>
                  <a:noFill/>
                </a:ln>
                <a:solidFill>
                  <a:prstClr val="white"/>
                </a:solidFill>
                <a:effectLst/>
                <a:uLnTx/>
                <a:uFillTx/>
                <a:latin typeface="Calibri" panose="020F0502020204030204"/>
                <a:ea typeface="+mn-ea"/>
                <a:cs typeface="+mn-cs"/>
              </a:rPr>
              <a:t>This plenary is being made possible by funding from the Bureau of Justice Assistance (BJA); opinions or points of view expressed in this plenary by the speaker do not necessarily represent the official position or policies of the United States Department of Justice, Bureau of Justice Assistance.</a:t>
            </a:r>
          </a:p>
        </p:txBody>
      </p:sp>
      <p:sp>
        <p:nvSpPr>
          <p:cNvPr id="3" name="TextBox 2">
            <a:extLst>
              <a:ext uri="{FF2B5EF4-FFF2-40B4-BE49-F238E27FC236}">
                <a16:creationId xmlns:a16="http://schemas.microsoft.com/office/drawing/2014/main" id="{73977198-060A-49BB-9428-C12E41B5B1FE}"/>
              </a:ext>
            </a:extLst>
          </p:cNvPr>
          <p:cNvSpPr txBox="1"/>
          <p:nvPr/>
        </p:nvSpPr>
        <p:spPr>
          <a:xfrm>
            <a:off x="4214648" y="714703"/>
            <a:ext cx="305246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rPr>
              <a:t>DISCLOSURE</a:t>
            </a:r>
          </a:p>
        </p:txBody>
      </p:sp>
    </p:spTree>
    <p:extLst>
      <p:ext uri="{BB962C8B-B14F-4D97-AF65-F5344CB8AC3E}">
        <p14:creationId xmlns:p14="http://schemas.microsoft.com/office/powerpoint/2010/main" val="3911052026"/>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B26017-FA50-4663-B321-CF63EDC0D907}"/>
              </a:ext>
            </a:extLst>
          </p:cNvPr>
          <p:cNvSpPr>
            <a:spLocks noGrp="1"/>
          </p:cNvSpPr>
          <p:nvPr>
            <p:ph type="title"/>
          </p:nvPr>
        </p:nvSpPr>
        <p:spPr/>
        <p:txBody>
          <a:bodyPr/>
          <a:lstStyle/>
          <a:p>
            <a:r>
              <a:rPr lang="en-US" dirty="0"/>
              <a:t>Entry Process</a:t>
            </a:r>
          </a:p>
        </p:txBody>
      </p:sp>
      <p:sp>
        <p:nvSpPr>
          <p:cNvPr id="6" name="Content Placeholder 5">
            <a:extLst>
              <a:ext uri="{FF2B5EF4-FFF2-40B4-BE49-F238E27FC236}">
                <a16:creationId xmlns:a16="http://schemas.microsoft.com/office/drawing/2014/main" id="{CD2B6FAC-3B0B-4B6E-AFA0-D1A96D87F7B6}"/>
              </a:ext>
            </a:extLst>
          </p:cNvPr>
          <p:cNvSpPr>
            <a:spLocks noGrp="1"/>
          </p:cNvSpPr>
          <p:nvPr>
            <p:ph sz="half" idx="1"/>
          </p:nvPr>
        </p:nvSpPr>
        <p:spPr/>
        <p:txBody>
          <a:bodyPr>
            <a:normAutofit fontScale="25000" lnSpcReduction="20000"/>
          </a:bodyPr>
          <a:lstStyle/>
          <a:p>
            <a:r>
              <a:rPr lang="en-US" sz="12800" dirty="0"/>
              <a:t>What process gets clients into the treatment court?</a:t>
            </a:r>
          </a:p>
          <a:p>
            <a:pPr marL="571500" indent="-571500">
              <a:buFont typeface="Arial" panose="020B0604020202020204" pitchFamily="34" charset="0"/>
              <a:buChar char="•"/>
            </a:pPr>
            <a:r>
              <a:rPr lang="en-US" sz="12800" dirty="0"/>
              <a:t>Referral/Application</a:t>
            </a:r>
          </a:p>
          <a:p>
            <a:pPr marL="1257300" lvl="1" indent="-571500"/>
            <a:r>
              <a:rPr lang="en-US" sz="12800" dirty="0"/>
              <a:t>Who and When?</a:t>
            </a:r>
          </a:p>
          <a:p>
            <a:pPr lvl="1" indent="0">
              <a:buNone/>
            </a:pPr>
            <a:endParaRPr lang="en-US" sz="12800" dirty="0"/>
          </a:p>
          <a:p>
            <a:pPr marL="571500" indent="-571500">
              <a:buFont typeface="Arial" panose="020B0604020202020204" pitchFamily="34" charset="0"/>
              <a:buChar char="•"/>
            </a:pPr>
            <a:r>
              <a:rPr lang="en-US" sz="12800" dirty="0"/>
              <a:t>Legal Screening</a:t>
            </a:r>
          </a:p>
          <a:p>
            <a:pPr marL="1257300" lvl="1" indent="-571500"/>
            <a:r>
              <a:rPr lang="en-US" sz="12800" dirty="0"/>
              <a:t>Who and When? </a:t>
            </a:r>
          </a:p>
          <a:p>
            <a:pPr lvl="1" indent="0">
              <a:buNone/>
            </a:pPr>
            <a:endParaRPr lang="en-US" sz="12800" dirty="0"/>
          </a:p>
          <a:p>
            <a:pPr marL="571500" indent="-571500">
              <a:buFont typeface="Arial" panose="020B0604020202020204" pitchFamily="34" charset="0"/>
              <a:buChar char="•"/>
            </a:pPr>
            <a:r>
              <a:rPr lang="en-US" sz="12800" dirty="0"/>
              <a:t>Risk and Clinical Assessments</a:t>
            </a:r>
          </a:p>
          <a:p>
            <a:pPr marL="1257300" lvl="1" indent="-571500"/>
            <a:r>
              <a:rPr lang="en-US" sz="12800" dirty="0"/>
              <a:t>Who and When? </a:t>
            </a:r>
          </a:p>
          <a:p>
            <a:pPr lvl="1" indent="0">
              <a:buNone/>
            </a:pPr>
            <a:endParaRPr lang="en-US" sz="12800" dirty="0"/>
          </a:p>
          <a:p>
            <a:endParaRPr lang="en-US" sz="3600" dirty="0"/>
          </a:p>
          <a:p>
            <a:r>
              <a:rPr lang="en-US" sz="3200" dirty="0"/>
              <a:t> </a:t>
            </a:r>
            <a:endParaRPr lang="en-US" sz="2800" dirty="0"/>
          </a:p>
          <a:p>
            <a:endParaRPr lang="en-US" sz="3600" dirty="0"/>
          </a:p>
          <a:p>
            <a:r>
              <a:rPr lang="en-US" sz="3600" dirty="0"/>
              <a:t> </a:t>
            </a:r>
          </a:p>
          <a:p>
            <a:endParaRPr lang="en-US" sz="3600" dirty="0"/>
          </a:p>
          <a:p>
            <a:endParaRPr lang="en-US" sz="2400" dirty="0"/>
          </a:p>
          <a:p>
            <a:endParaRPr lang="en-US" sz="3600" dirty="0"/>
          </a:p>
          <a:p>
            <a:endParaRPr lang="en-US" dirty="0"/>
          </a:p>
        </p:txBody>
      </p:sp>
      <p:pic>
        <p:nvPicPr>
          <p:cNvPr id="16" name="Picture Placeholder 15" descr="Two people looking at a computer&#10;&#10;Description automatically generated with medium confidence">
            <a:extLst>
              <a:ext uri="{FF2B5EF4-FFF2-40B4-BE49-F238E27FC236}">
                <a16:creationId xmlns:a16="http://schemas.microsoft.com/office/drawing/2014/main" id="{972E1C14-7883-74B1-4882-85A4B0CBDD43}"/>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4003" b="4003"/>
          <a:stretch>
            <a:fillRect/>
          </a:stretch>
        </p:blipFill>
        <p:spPr/>
      </p:pic>
    </p:spTree>
    <p:extLst>
      <p:ext uri="{BB962C8B-B14F-4D97-AF65-F5344CB8AC3E}">
        <p14:creationId xmlns:p14="http://schemas.microsoft.com/office/powerpoint/2010/main" val="13740378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D29F3-B639-40DD-B5D4-8C189E58FAD4}"/>
              </a:ext>
            </a:extLst>
          </p:cNvPr>
          <p:cNvSpPr>
            <a:spLocks noGrp="1"/>
          </p:cNvSpPr>
          <p:nvPr>
            <p:ph type="title"/>
          </p:nvPr>
        </p:nvSpPr>
        <p:spPr/>
        <p:txBody>
          <a:bodyPr/>
          <a:lstStyle/>
          <a:p>
            <a:r>
              <a:rPr lang="en-US" dirty="0"/>
              <a:t>Entry Process</a:t>
            </a:r>
          </a:p>
        </p:txBody>
      </p:sp>
      <p:sp>
        <p:nvSpPr>
          <p:cNvPr id="3" name="Content Placeholder 2">
            <a:extLst>
              <a:ext uri="{FF2B5EF4-FFF2-40B4-BE49-F238E27FC236}">
                <a16:creationId xmlns:a16="http://schemas.microsoft.com/office/drawing/2014/main" id="{6FB61A6C-C028-46A2-9017-3C60EAE093FF}"/>
              </a:ext>
            </a:extLst>
          </p:cNvPr>
          <p:cNvSpPr>
            <a:spLocks noGrp="1"/>
          </p:cNvSpPr>
          <p:nvPr>
            <p:ph sz="half" idx="1"/>
          </p:nvPr>
        </p:nvSpPr>
        <p:spPr/>
        <p:txBody>
          <a:bodyPr>
            <a:normAutofit/>
          </a:bodyPr>
          <a:lstStyle/>
          <a:p>
            <a:r>
              <a:rPr lang="en-US" sz="3600" dirty="0"/>
              <a:t>What barriers must be overcome along the way?</a:t>
            </a:r>
          </a:p>
          <a:p>
            <a:pPr marL="457200" indent="-457200">
              <a:buFont typeface="Arial" panose="020B0604020202020204" pitchFamily="34" charset="0"/>
              <a:buChar char="•"/>
            </a:pPr>
            <a:r>
              <a:rPr lang="en-US" sz="3200" b="0" dirty="0"/>
              <a:t>Court processes or procedures?</a:t>
            </a:r>
          </a:p>
          <a:p>
            <a:pPr marL="457200" indent="-457200">
              <a:buFont typeface="Arial" panose="020B0604020202020204" pitchFamily="34" charset="0"/>
              <a:buChar char="•"/>
            </a:pPr>
            <a:r>
              <a:rPr lang="en-US" sz="3200" b="0" dirty="0"/>
              <a:t>Lack of buy in by defense counsel?</a:t>
            </a:r>
          </a:p>
          <a:p>
            <a:pPr marL="457200" indent="-457200">
              <a:buFont typeface="Arial" panose="020B0604020202020204" pitchFamily="34" charset="0"/>
              <a:buChar char="•"/>
            </a:pPr>
            <a:r>
              <a:rPr lang="en-US" sz="3200" b="0" dirty="0"/>
              <a:t>Limited resources? </a:t>
            </a:r>
          </a:p>
        </p:txBody>
      </p:sp>
      <p:pic>
        <p:nvPicPr>
          <p:cNvPr id="6" name="Picture Placeholder 5">
            <a:extLst>
              <a:ext uri="{FF2B5EF4-FFF2-40B4-BE49-F238E27FC236}">
                <a16:creationId xmlns:a16="http://schemas.microsoft.com/office/drawing/2014/main" id="{06D84EEB-36F2-9339-9086-C4C8FB39AB23}"/>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27221" r="27221"/>
          <a:stretch>
            <a:fillRect/>
          </a:stretch>
        </p:blipFill>
        <p:spPr/>
      </p:pic>
    </p:spTree>
    <p:extLst>
      <p:ext uri="{BB962C8B-B14F-4D97-AF65-F5344CB8AC3E}">
        <p14:creationId xmlns:p14="http://schemas.microsoft.com/office/powerpoint/2010/main" val="1916693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A9C667F-E7D9-4383-B78C-65279E855348}"/>
              </a:ext>
            </a:extLst>
          </p:cNvPr>
          <p:cNvSpPr>
            <a:spLocks noGrp="1"/>
          </p:cNvSpPr>
          <p:nvPr>
            <p:ph type="title"/>
          </p:nvPr>
        </p:nvSpPr>
        <p:spPr/>
        <p:txBody>
          <a:bodyPr/>
          <a:lstStyle/>
          <a:p>
            <a:r>
              <a:rPr lang="en-US" dirty="0"/>
              <a:t>Common Legal Issues</a:t>
            </a:r>
          </a:p>
        </p:txBody>
      </p:sp>
      <p:sp>
        <p:nvSpPr>
          <p:cNvPr id="6" name="Content Placeholder 5">
            <a:extLst>
              <a:ext uri="{FF2B5EF4-FFF2-40B4-BE49-F238E27FC236}">
                <a16:creationId xmlns:a16="http://schemas.microsoft.com/office/drawing/2014/main" id="{5C7085CF-B120-4B4E-BEF4-77A4B8E16950}"/>
              </a:ext>
            </a:extLst>
          </p:cNvPr>
          <p:cNvSpPr>
            <a:spLocks noGrp="1"/>
          </p:cNvSpPr>
          <p:nvPr>
            <p:ph idx="1"/>
          </p:nvPr>
        </p:nvSpPr>
        <p:spPr/>
        <p:txBody>
          <a:bodyPr/>
          <a:lstStyle/>
          <a:p>
            <a:pPr marL="457200" indent="-457200">
              <a:buFont typeface="Arial" panose="020B0604020202020204" pitchFamily="34" charset="0"/>
              <a:buChar char="•"/>
            </a:pPr>
            <a:r>
              <a:rPr lang="en-US" dirty="0"/>
              <a:t>Confidentiality</a:t>
            </a:r>
          </a:p>
          <a:p>
            <a:pPr marL="1143000" lvl="1" indent="-457200"/>
            <a:r>
              <a:rPr lang="en-US" dirty="0"/>
              <a:t>42 CFR Part 2</a:t>
            </a:r>
          </a:p>
          <a:p>
            <a:pPr marL="1143000" lvl="1" indent="-457200"/>
            <a:r>
              <a:rPr lang="en-US" dirty="0"/>
              <a:t>HIPPA</a:t>
            </a:r>
          </a:p>
          <a:p>
            <a:pPr marL="1143000" lvl="1" indent="-457200"/>
            <a:r>
              <a:rPr lang="en-US" dirty="0" err="1"/>
              <a:t>Staffings</a:t>
            </a:r>
            <a:endParaRPr lang="en-US" dirty="0"/>
          </a:p>
          <a:p>
            <a:pPr marL="1143000" lvl="1" indent="-457200"/>
            <a:r>
              <a:rPr lang="en-US" dirty="0"/>
              <a:t>Open Courtrooms</a:t>
            </a:r>
          </a:p>
          <a:p>
            <a:pPr marL="1143000" lvl="1" indent="-457200"/>
            <a:r>
              <a:rPr lang="en-US" dirty="0"/>
              <a:t>Law Enforcement</a:t>
            </a:r>
          </a:p>
          <a:p>
            <a:pPr marL="457200" indent="-457200">
              <a:buFont typeface="Arial" panose="020B0604020202020204" pitchFamily="34" charset="0"/>
              <a:buChar char="•"/>
            </a:pPr>
            <a:r>
              <a:rPr lang="en-US" dirty="0"/>
              <a:t>Ex </a:t>
            </a:r>
            <a:r>
              <a:rPr lang="en-US" dirty="0" err="1"/>
              <a:t>Parte</a:t>
            </a:r>
            <a:r>
              <a:rPr lang="en-US" dirty="0"/>
              <a:t> Communication</a:t>
            </a:r>
          </a:p>
          <a:p>
            <a:pPr marL="457200" indent="-457200">
              <a:buFont typeface="Arial" panose="020B0604020202020204" pitchFamily="34" charset="0"/>
              <a:buChar char="•"/>
            </a:pPr>
            <a:r>
              <a:rPr lang="en-US" dirty="0"/>
              <a:t>Judicial fraternization and impartiality</a:t>
            </a:r>
          </a:p>
          <a:p>
            <a:pPr lvl="1" indent="0">
              <a:buNone/>
            </a:pPr>
            <a:endParaRPr lang="en-US" dirty="0"/>
          </a:p>
          <a:p>
            <a:pPr lvl="1" indent="0">
              <a:buNone/>
            </a:pPr>
            <a:endParaRPr lang="en-US" dirty="0"/>
          </a:p>
        </p:txBody>
      </p:sp>
      <p:sp>
        <p:nvSpPr>
          <p:cNvPr id="7" name="Content Placeholder 6">
            <a:extLst>
              <a:ext uri="{FF2B5EF4-FFF2-40B4-BE49-F238E27FC236}">
                <a16:creationId xmlns:a16="http://schemas.microsoft.com/office/drawing/2014/main" id="{EF0BDA97-8162-4741-98EB-2F1139FDCA4A}"/>
              </a:ext>
            </a:extLst>
          </p:cNvPr>
          <p:cNvSpPr>
            <a:spLocks noGrp="1"/>
          </p:cNvSpPr>
          <p:nvPr>
            <p:ph idx="10"/>
          </p:nvPr>
        </p:nvSpPr>
        <p:spPr/>
        <p:txBody>
          <a:bodyPr>
            <a:normAutofit/>
          </a:bodyPr>
          <a:lstStyle/>
          <a:p>
            <a:pPr marL="457200" indent="-457200">
              <a:buFont typeface="Arial" panose="020B0604020202020204" pitchFamily="34" charset="0"/>
              <a:buChar char="•"/>
            </a:pPr>
            <a:r>
              <a:rPr lang="en-US" dirty="0"/>
              <a:t>Due Process</a:t>
            </a:r>
          </a:p>
          <a:p>
            <a:pPr marL="457200" indent="-457200">
              <a:buFont typeface="Arial" panose="020B0604020202020204" pitchFamily="34" charset="0"/>
              <a:buChar char="•"/>
            </a:pPr>
            <a:r>
              <a:rPr lang="en-US" dirty="0"/>
              <a:t>First Amendment</a:t>
            </a:r>
          </a:p>
          <a:p>
            <a:pPr marL="457200" indent="-457200">
              <a:buFont typeface="Arial" panose="020B0604020202020204" pitchFamily="34" charset="0"/>
              <a:buChar char="•"/>
            </a:pPr>
            <a:r>
              <a:rPr lang="en-US" dirty="0"/>
              <a:t>Probation Restrictions</a:t>
            </a:r>
          </a:p>
          <a:p>
            <a:pPr marL="457200" indent="-457200">
              <a:buFont typeface="Arial" panose="020B0604020202020204" pitchFamily="34" charset="0"/>
              <a:buChar char="•"/>
            </a:pPr>
            <a:r>
              <a:rPr lang="en-US" dirty="0"/>
              <a:t>Preventive Detention</a:t>
            </a:r>
          </a:p>
          <a:p>
            <a:pPr marL="457200" indent="-457200">
              <a:buFont typeface="Arial" panose="020B0604020202020204" pitchFamily="34" charset="0"/>
              <a:buChar char="•"/>
            </a:pPr>
            <a:r>
              <a:rPr lang="en-US" dirty="0"/>
              <a:t>Jail Sanctions</a:t>
            </a:r>
          </a:p>
          <a:p>
            <a:pPr marL="457200" indent="-457200">
              <a:buFont typeface="Arial" panose="020B0604020202020204" pitchFamily="34" charset="0"/>
              <a:buChar char="•"/>
            </a:pPr>
            <a:r>
              <a:rPr lang="en-US" dirty="0"/>
              <a:t>Medication Assisted Treatment</a:t>
            </a:r>
          </a:p>
          <a:p>
            <a:pPr marL="457200" indent="-457200">
              <a:buFont typeface="Arial" panose="020B0604020202020204" pitchFamily="34" charset="0"/>
              <a:buChar char="•"/>
            </a:pPr>
            <a:r>
              <a:rPr lang="en-US" dirty="0"/>
              <a:t>Medical Marijuana</a:t>
            </a:r>
          </a:p>
        </p:txBody>
      </p:sp>
    </p:spTree>
    <p:extLst>
      <p:ext uri="{BB962C8B-B14F-4D97-AF65-F5344CB8AC3E}">
        <p14:creationId xmlns:p14="http://schemas.microsoft.com/office/powerpoint/2010/main" val="506855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B26017-FA50-4663-B321-CF63EDC0D907}"/>
              </a:ext>
            </a:extLst>
          </p:cNvPr>
          <p:cNvSpPr>
            <a:spLocks noGrp="1"/>
          </p:cNvSpPr>
          <p:nvPr>
            <p:ph type="title"/>
          </p:nvPr>
        </p:nvSpPr>
        <p:spPr/>
        <p:txBody>
          <a:bodyPr/>
          <a:lstStyle/>
          <a:p>
            <a:r>
              <a:rPr lang="en-US" dirty="0"/>
              <a:t>Treatment Courts and MAT</a:t>
            </a:r>
          </a:p>
        </p:txBody>
      </p:sp>
      <p:sp>
        <p:nvSpPr>
          <p:cNvPr id="6" name="Content Placeholder 5">
            <a:extLst>
              <a:ext uri="{FF2B5EF4-FFF2-40B4-BE49-F238E27FC236}">
                <a16:creationId xmlns:a16="http://schemas.microsoft.com/office/drawing/2014/main" id="{CD2B6FAC-3B0B-4B6E-AFA0-D1A96D87F7B6}"/>
              </a:ext>
            </a:extLst>
          </p:cNvPr>
          <p:cNvSpPr>
            <a:spLocks noGrp="1"/>
          </p:cNvSpPr>
          <p:nvPr>
            <p:ph sz="half" idx="1"/>
          </p:nvPr>
        </p:nvSpPr>
        <p:spPr/>
        <p:txBody>
          <a:bodyPr/>
          <a:lstStyle/>
          <a:p>
            <a:pPr marL="457200" indent="-457200">
              <a:buFont typeface="Arial" panose="020B0604020202020204" pitchFamily="34" charset="0"/>
              <a:buChar char="•"/>
            </a:pPr>
            <a:r>
              <a:rPr lang="en-US" dirty="0"/>
              <a:t>The Dept. of Justice is actively investigating treatment courts in violation of American Disabilities Act (ADA) by prohibiting or limiting the use of medication to treat Opioid Use Disorder.</a:t>
            </a:r>
          </a:p>
          <a:p>
            <a:pPr marL="457200" indent="-457200">
              <a:buFont typeface="Arial" panose="020B0604020202020204" pitchFamily="34" charset="0"/>
              <a:buChar char="•"/>
            </a:pPr>
            <a:r>
              <a:rPr lang="en-US" dirty="0"/>
              <a:t>Courts denying MAT or requiring discontinuance as condition of program completion are creating liability. </a:t>
            </a:r>
          </a:p>
          <a:p>
            <a:pPr marL="457200" indent="-457200">
              <a:buFont typeface="Arial" panose="020B0604020202020204" pitchFamily="34" charset="0"/>
              <a:buChar char="•"/>
            </a:pPr>
            <a:endParaRPr lang="en-US" dirty="0"/>
          </a:p>
        </p:txBody>
      </p:sp>
      <p:pic>
        <p:nvPicPr>
          <p:cNvPr id="18" name="Picture Placeholder 17" descr="A picture containing text&#10;&#10;Description automatically generated">
            <a:extLst>
              <a:ext uri="{FF2B5EF4-FFF2-40B4-BE49-F238E27FC236}">
                <a16:creationId xmlns:a16="http://schemas.microsoft.com/office/drawing/2014/main" id="{C10BAF33-6970-C126-C5EB-AE618AD1F2B0}"/>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3765" r="13765"/>
          <a:stretch>
            <a:fillRect/>
          </a:stretch>
        </p:blipFill>
        <p:spPr/>
      </p:pic>
    </p:spTree>
    <p:extLst>
      <p:ext uri="{BB962C8B-B14F-4D97-AF65-F5344CB8AC3E}">
        <p14:creationId xmlns:p14="http://schemas.microsoft.com/office/powerpoint/2010/main" val="12139345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BC02F0-18DB-43FA-ABB9-49561D6CD79B}"/>
              </a:ext>
            </a:extLst>
          </p:cNvPr>
          <p:cNvSpPr>
            <a:spLocks noGrp="1"/>
          </p:cNvSpPr>
          <p:nvPr>
            <p:ph type="title"/>
          </p:nvPr>
        </p:nvSpPr>
        <p:spPr>
          <a:xfrm>
            <a:off x="0" y="146958"/>
            <a:ext cx="12192000" cy="1942478"/>
          </a:xfrm>
        </p:spPr>
        <p:txBody>
          <a:bodyPr>
            <a:normAutofit/>
          </a:bodyPr>
          <a:lstStyle/>
          <a:p>
            <a:pPr marL="0" marR="0" lvl="0" indent="0" defTabSz="914400" rtl="0" eaLnBrk="1" fontAlgn="auto" latinLnBrk="0" hangingPunct="1">
              <a:lnSpc>
                <a:spcPct val="90000"/>
              </a:lnSpc>
              <a:spcBef>
                <a:spcPts val="1000"/>
              </a:spcBef>
              <a:spcAft>
                <a:spcPts val="0"/>
              </a:spcAft>
              <a:tabLst/>
              <a:defRPr/>
            </a:pPr>
            <a:r>
              <a:rPr lang="en-US" b="1" dirty="0">
                <a:latin typeface="Calibri" panose="020F0502020204030204"/>
                <a:ea typeface="+mn-ea"/>
                <a:cs typeface="+mn-cs"/>
              </a:rPr>
              <a:t>All Rise Caselaw Resource</a:t>
            </a:r>
            <a:b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a:ln>
                  <a:noFill/>
                </a:ln>
                <a:effectLst/>
                <a:uLnTx/>
                <a:uFillTx/>
                <a:latin typeface="Calibri" panose="020F0502020204030204"/>
                <a:ea typeface="+mn-ea"/>
                <a:cs typeface="+mn-cs"/>
              </a:rPr>
              <a:t>https://www.allrise.org/laws</a:t>
            </a:r>
            <a:br>
              <a:rPr kumimoji="0" lang="en-US" sz="4400" b="0" i="0" u="none" strike="noStrike" kern="1200" cap="none" spc="0" normalizeH="0" baseline="0" noProof="0" dirty="0">
                <a:ln>
                  <a:noFill/>
                </a:ln>
                <a:effectLst/>
                <a:uLnTx/>
                <a:uFillTx/>
                <a:latin typeface="Calibri" panose="020F0502020204030204"/>
                <a:ea typeface="+mn-ea"/>
                <a:cs typeface="+mn-cs"/>
              </a:rPr>
            </a:br>
            <a:endParaRPr lang="en-US" dirty="0"/>
          </a:p>
        </p:txBody>
      </p:sp>
      <p:sp>
        <p:nvSpPr>
          <p:cNvPr id="7" name="Media Placeholder 6">
            <a:extLst>
              <a:ext uri="{FF2B5EF4-FFF2-40B4-BE49-F238E27FC236}">
                <a16:creationId xmlns:a16="http://schemas.microsoft.com/office/drawing/2014/main" id="{23162F49-0D27-D630-4D9B-B767E3A23CE4}"/>
              </a:ext>
            </a:extLst>
          </p:cNvPr>
          <p:cNvSpPr>
            <a:spLocks noGrp="1"/>
          </p:cNvSpPr>
          <p:nvPr>
            <p:ph type="media" sz="quarter" idx="10"/>
          </p:nvPr>
        </p:nvSpPr>
        <p:spPr/>
        <p:txBody>
          <a:bodyPr/>
          <a:lstStyle/>
          <a:p>
            <a:endParaRPr lang="en-US"/>
          </a:p>
        </p:txBody>
      </p:sp>
      <p:pic>
        <p:nvPicPr>
          <p:cNvPr id="9" name="Picture 8">
            <a:extLst>
              <a:ext uri="{FF2B5EF4-FFF2-40B4-BE49-F238E27FC236}">
                <a16:creationId xmlns:a16="http://schemas.microsoft.com/office/drawing/2014/main" id="{7F49300D-BC2A-BC93-D0F0-9B1849EB373A}"/>
              </a:ext>
            </a:extLst>
          </p:cNvPr>
          <p:cNvPicPr>
            <a:picLocks noChangeAspect="1"/>
          </p:cNvPicPr>
          <p:nvPr/>
        </p:nvPicPr>
        <p:blipFill>
          <a:blip r:embed="rId3"/>
          <a:stretch>
            <a:fillRect/>
          </a:stretch>
        </p:blipFill>
        <p:spPr>
          <a:xfrm>
            <a:off x="1329267" y="1709184"/>
            <a:ext cx="9584266" cy="5148815"/>
          </a:xfrm>
          <a:prstGeom prst="rect">
            <a:avLst/>
          </a:prstGeom>
        </p:spPr>
      </p:pic>
    </p:spTree>
    <p:extLst>
      <p:ext uri="{BB962C8B-B14F-4D97-AF65-F5344CB8AC3E}">
        <p14:creationId xmlns:p14="http://schemas.microsoft.com/office/powerpoint/2010/main" val="2649086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BC02F0-18DB-43FA-ABB9-49561D6CD79B}"/>
              </a:ext>
            </a:extLst>
          </p:cNvPr>
          <p:cNvSpPr>
            <a:spLocks noGrp="1"/>
          </p:cNvSpPr>
          <p:nvPr>
            <p:ph type="title"/>
          </p:nvPr>
        </p:nvSpPr>
        <p:spPr>
          <a:xfrm>
            <a:off x="0" y="146958"/>
            <a:ext cx="12192000" cy="1942478"/>
          </a:xfrm>
        </p:spPr>
        <p:txBody>
          <a:bodyPr>
            <a:normAutofit/>
          </a:bodyPr>
          <a:lstStyle/>
          <a:p>
            <a:pPr marL="0" marR="0" lvl="0" indent="0" defTabSz="914400" rtl="0" eaLnBrk="1" fontAlgn="auto" latinLnBrk="0" hangingPunct="1">
              <a:lnSpc>
                <a:spcPct val="90000"/>
              </a:lnSpc>
              <a:spcBef>
                <a:spcPts val="1000"/>
              </a:spcBef>
              <a:spcAft>
                <a:spcPts val="0"/>
              </a:spcAft>
              <a:tabLst/>
              <a:defRPr/>
            </a:pPr>
            <a:r>
              <a:rPr kumimoji="0" lang="en-US" sz="4400" b="1" i="0" u="none" strike="noStrike" kern="1200" cap="none" spc="0" normalizeH="0" baseline="0" noProof="0" dirty="0">
                <a:ln>
                  <a:noFill/>
                </a:ln>
                <a:effectLst/>
                <a:uLnTx/>
                <a:uFillTx/>
                <a:latin typeface="Calibri" panose="020F0502020204030204"/>
                <a:ea typeface="+mn-ea"/>
                <a:cs typeface="+mn-cs"/>
              </a:rPr>
              <a:t>New Publication</a:t>
            </a:r>
            <a:b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a:ln>
                  <a:noFill/>
                </a:ln>
                <a:effectLst/>
                <a:uLnTx/>
                <a:uFillTx/>
                <a:latin typeface="Calibri" panose="020F0502020204030204"/>
                <a:ea typeface="+mn-ea"/>
                <a:cs typeface="+mn-cs"/>
              </a:rPr>
              <a:t>https://www.allrise.org/publications</a:t>
            </a:r>
            <a:br>
              <a:rPr kumimoji="0" lang="en-US" sz="4400" b="0" i="0" u="none" strike="noStrike" kern="1200" cap="none" spc="0" normalizeH="0" baseline="0" noProof="0" dirty="0">
                <a:ln>
                  <a:noFill/>
                </a:ln>
                <a:effectLst/>
                <a:uLnTx/>
                <a:uFillTx/>
                <a:latin typeface="Calibri" panose="020F0502020204030204"/>
                <a:ea typeface="+mn-ea"/>
                <a:cs typeface="+mn-cs"/>
              </a:rPr>
            </a:br>
            <a:endParaRPr lang="en-US" dirty="0"/>
          </a:p>
        </p:txBody>
      </p:sp>
      <p:sp>
        <p:nvSpPr>
          <p:cNvPr id="7" name="Media Placeholder 6">
            <a:extLst>
              <a:ext uri="{FF2B5EF4-FFF2-40B4-BE49-F238E27FC236}">
                <a16:creationId xmlns:a16="http://schemas.microsoft.com/office/drawing/2014/main" id="{23162F49-0D27-D630-4D9B-B767E3A23CE4}"/>
              </a:ext>
            </a:extLst>
          </p:cNvPr>
          <p:cNvSpPr>
            <a:spLocks noGrp="1"/>
          </p:cNvSpPr>
          <p:nvPr>
            <p:ph type="media" sz="quarter" idx="10"/>
          </p:nvPr>
        </p:nvSpPr>
        <p:spPr>
          <a:xfrm>
            <a:off x="2235200" y="1709185"/>
            <a:ext cx="7865534" cy="4602162"/>
          </a:xfrm>
        </p:spPr>
        <p:txBody>
          <a:bodyPr/>
          <a:lstStyle/>
          <a:p>
            <a:endParaRPr lang="en-US"/>
          </a:p>
        </p:txBody>
      </p:sp>
      <p:pic>
        <p:nvPicPr>
          <p:cNvPr id="3" name="Picture 2">
            <a:extLst>
              <a:ext uri="{FF2B5EF4-FFF2-40B4-BE49-F238E27FC236}">
                <a16:creationId xmlns:a16="http://schemas.microsoft.com/office/drawing/2014/main" id="{811D5C86-B5A2-2ACA-9D57-A300138C8FE3}"/>
              </a:ext>
            </a:extLst>
          </p:cNvPr>
          <p:cNvPicPr>
            <a:picLocks noChangeAspect="1"/>
          </p:cNvPicPr>
          <p:nvPr/>
        </p:nvPicPr>
        <p:blipFill>
          <a:blip r:embed="rId3"/>
          <a:stretch>
            <a:fillRect/>
          </a:stretch>
        </p:blipFill>
        <p:spPr>
          <a:xfrm>
            <a:off x="2235200" y="1709185"/>
            <a:ext cx="7865534" cy="5148815"/>
          </a:xfrm>
          <a:prstGeom prst="rect">
            <a:avLst/>
          </a:prstGeom>
        </p:spPr>
      </p:pic>
    </p:spTree>
    <p:extLst>
      <p:ext uri="{BB962C8B-B14F-4D97-AF65-F5344CB8AC3E}">
        <p14:creationId xmlns:p14="http://schemas.microsoft.com/office/powerpoint/2010/main" val="19684724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Graphical user interface, text, application&#10;&#10;Description automatically generated">
            <a:extLst>
              <a:ext uri="{FF2B5EF4-FFF2-40B4-BE49-F238E27FC236}">
                <a16:creationId xmlns:a16="http://schemas.microsoft.com/office/drawing/2014/main" id="{3F8352AB-F1A5-F6B9-EBBF-7C6E0274BCB5}"/>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5000" b="5000"/>
          <a:stretch>
            <a:fillRect/>
          </a:stretch>
        </p:blipFill>
        <p:spPr/>
      </p:pic>
      <p:sp>
        <p:nvSpPr>
          <p:cNvPr id="4" name="Title 3">
            <a:extLst>
              <a:ext uri="{FF2B5EF4-FFF2-40B4-BE49-F238E27FC236}">
                <a16:creationId xmlns:a16="http://schemas.microsoft.com/office/drawing/2014/main" id="{E50C9DF6-22CB-4A0B-AC81-6842EB0E460A}"/>
              </a:ext>
            </a:extLst>
          </p:cNvPr>
          <p:cNvSpPr>
            <a:spLocks noGrp="1"/>
          </p:cNvSpPr>
          <p:nvPr>
            <p:ph type="title"/>
          </p:nvPr>
        </p:nvSpPr>
        <p:spPr>
          <a:xfrm>
            <a:off x="0" y="0"/>
            <a:ext cx="12192000" cy="925375"/>
          </a:xfrm>
        </p:spPr>
        <p:txBody>
          <a:bodyPr>
            <a:normAutofit fontScale="90000"/>
          </a:bodyPr>
          <a:lstStyle/>
          <a:p>
            <a:r>
              <a:rPr lang="en-US" sz="4000" dirty="0"/>
              <a:t>Medical Marijuana Fact Sheet</a:t>
            </a:r>
            <a:br>
              <a:rPr lang="en-US" sz="4000" dirty="0"/>
            </a:br>
            <a:r>
              <a:rPr lang="en-US" sz="2200" dirty="0"/>
              <a:t>https://www.allrise.org/publications/medical-marijuana-faq/</a:t>
            </a:r>
          </a:p>
        </p:txBody>
      </p:sp>
    </p:spTree>
    <p:extLst>
      <p:ext uri="{BB962C8B-B14F-4D97-AF65-F5344CB8AC3E}">
        <p14:creationId xmlns:p14="http://schemas.microsoft.com/office/powerpoint/2010/main" val="8892082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2221D95-B3C5-439C-A5E6-7963415B67F9}"/>
              </a:ext>
            </a:extLst>
          </p:cNvPr>
          <p:cNvSpPr>
            <a:spLocks noGrp="1"/>
          </p:cNvSpPr>
          <p:nvPr>
            <p:ph type="title"/>
          </p:nvPr>
        </p:nvSpPr>
        <p:spPr/>
        <p:txBody>
          <a:bodyPr/>
          <a:lstStyle/>
          <a:p>
            <a:r>
              <a:rPr lang="en-US" dirty="0"/>
              <a:t>Drug Testing</a:t>
            </a:r>
          </a:p>
        </p:txBody>
      </p:sp>
      <p:sp>
        <p:nvSpPr>
          <p:cNvPr id="9" name="Content Placeholder 8">
            <a:extLst>
              <a:ext uri="{FF2B5EF4-FFF2-40B4-BE49-F238E27FC236}">
                <a16:creationId xmlns:a16="http://schemas.microsoft.com/office/drawing/2014/main" id="{C0BB59B0-177E-4D6E-8517-B87F67ECD76E}"/>
              </a:ext>
            </a:extLst>
          </p:cNvPr>
          <p:cNvSpPr>
            <a:spLocks noGrp="1"/>
          </p:cNvSpPr>
          <p:nvPr>
            <p:ph sz="half" idx="1"/>
          </p:nvPr>
        </p:nvSpPr>
        <p:spPr/>
        <p:txBody>
          <a:bodyPr/>
          <a:lstStyle/>
          <a:p>
            <a:r>
              <a:rPr lang="en-US" dirty="0"/>
              <a:t>Characteristics of a Good Drug Test:</a:t>
            </a:r>
          </a:p>
          <a:p>
            <a:pPr marL="457200" indent="-457200">
              <a:buFont typeface="Arial" panose="020B0604020202020204" pitchFamily="34" charset="0"/>
              <a:buChar char="•"/>
            </a:pPr>
            <a:r>
              <a:rPr lang="en-US" dirty="0"/>
              <a:t>Scientifically Valid</a:t>
            </a:r>
          </a:p>
          <a:p>
            <a:pPr marL="1143000" lvl="1" indent="-457200"/>
            <a:r>
              <a:rPr lang="en-US" dirty="0"/>
              <a:t>Employs proven methods &amp; techniques and accepted by scientific community</a:t>
            </a:r>
          </a:p>
          <a:p>
            <a:pPr marL="457200" indent="-457200">
              <a:buFont typeface="Arial" panose="020B0604020202020204" pitchFamily="34" charset="0"/>
              <a:buChar char="•"/>
            </a:pPr>
            <a:r>
              <a:rPr lang="en-US" dirty="0"/>
              <a:t>Legally Defensible</a:t>
            </a:r>
          </a:p>
          <a:p>
            <a:pPr marL="1143000" lvl="1" indent="-457200"/>
            <a:r>
              <a:rPr lang="en-US" dirty="0"/>
              <a:t>Able to withstand challenge of legal review</a:t>
            </a:r>
          </a:p>
          <a:p>
            <a:pPr marL="457200" indent="-457200">
              <a:buFont typeface="Arial" panose="020B0604020202020204" pitchFamily="34" charset="0"/>
              <a:buChar char="•"/>
            </a:pPr>
            <a:r>
              <a:rPr lang="en-US" dirty="0"/>
              <a:t>Therapeutically Beneficial</a:t>
            </a:r>
          </a:p>
          <a:p>
            <a:pPr marL="1143000" lvl="1" indent="-457200"/>
            <a:r>
              <a:rPr lang="en-US" dirty="0"/>
              <a:t>Provides accurate profile of client’s drug use and rapid results for appropriate response.</a:t>
            </a:r>
          </a:p>
          <a:p>
            <a:pPr lvl="1" indent="0">
              <a:buNone/>
            </a:pPr>
            <a:endParaRPr lang="en-US" sz="1000" dirty="0"/>
          </a:p>
          <a:p>
            <a:pPr lvl="1" indent="0">
              <a:buNone/>
            </a:pPr>
            <a:r>
              <a:rPr lang="en-US" sz="1100" u="sng" dirty="0"/>
              <a:t>Best Practices Review: Drug &amp; Alcohol Testing,</a:t>
            </a:r>
            <a:r>
              <a:rPr lang="en-US" sz="1100" dirty="0"/>
              <a:t> Paul Carey , MS (2020)</a:t>
            </a:r>
            <a:endParaRPr lang="en-US" sz="1100" u="sng" dirty="0"/>
          </a:p>
        </p:txBody>
      </p:sp>
      <p:pic>
        <p:nvPicPr>
          <p:cNvPr id="3" name="Picture Placeholder 2" descr="Chart&#10;&#10;Description automatically generated">
            <a:extLst>
              <a:ext uri="{FF2B5EF4-FFF2-40B4-BE49-F238E27FC236}">
                <a16:creationId xmlns:a16="http://schemas.microsoft.com/office/drawing/2014/main" id="{8F73CB08-1AE0-494B-EDE9-25E04BF2D978}"/>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22829" r="22829"/>
          <a:stretch>
            <a:fillRect/>
          </a:stretch>
        </p:blipFill>
        <p:spPr/>
      </p:pic>
    </p:spTree>
    <p:extLst>
      <p:ext uri="{BB962C8B-B14F-4D97-AF65-F5344CB8AC3E}">
        <p14:creationId xmlns:p14="http://schemas.microsoft.com/office/powerpoint/2010/main" val="5051203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07175-0504-C130-CEE7-F5AA7F7F7A95}"/>
              </a:ext>
            </a:extLst>
          </p:cNvPr>
          <p:cNvSpPr>
            <a:spLocks noGrp="1"/>
          </p:cNvSpPr>
          <p:nvPr>
            <p:ph type="title"/>
          </p:nvPr>
        </p:nvSpPr>
        <p:spPr/>
        <p:txBody>
          <a:bodyPr/>
          <a:lstStyle/>
          <a:p>
            <a:r>
              <a:rPr lang="en-US" dirty="0"/>
              <a:t>Drug Testing Fact Sheets</a:t>
            </a:r>
          </a:p>
        </p:txBody>
      </p:sp>
      <p:sp>
        <p:nvSpPr>
          <p:cNvPr id="3" name="Content Placeholder 2">
            <a:extLst>
              <a:ext uri="{FF2B5EF4-FFF2-40B4-BE49-F238E27FC236}">
                <a16:creationId xmlns:a16="http://schemas.microsoft.com/office/drawing/2014/main" id="{634F0ACF-0B36-4F52-0D31-57571CDECFF6}"/>
              </a:ext>
            </a:extLst>
          </p:cNvPr>
          <p:cNvSpPr>
            <a:spLocks noGrp="1"/>
          </p:cNvSpPr>
          <p:nvPr>
            <p:ph sz="half" idx="1"/>
          </p:nvPr>
        </p:nvSpPr>
        <p:spPr/>
        <p:txBody>
          <a:bodyPr>
            <a:normAutofit fontScale="92500"/>
          </a:bodyPr>
          <a:lstStyle/>
          <a:p>
            <a:r>
              <a:rPr lang="en-US" dirty="0"/>
              <a:t>FAQ: Drug Testing:</a:t>
            </a:r>
          </a:p>
          <a:p>
            <a:r>
              <a:rPr lang="en-US" dirty="0">
                <a:hlinkClick r:id="rId3"/>
              </a:rPr>
              <a:t>FAQ: Drug Testing - All Rise</a:t>
            </a:r>
            <a:endParaRPr lang="en-US" dirty="0"/>
          </a:p>
          <a:p>
            <a:endParaRPr lang="en-US" dirty="0"/>
          </a:p>
          <a:p>
            <a:r>
              <a:rPr lang="en-US" dirty="0"/>
              <a:t>Urine Concentrations:</a:t>
            </a:r>
          </a:p>
          <a:p>
            <a:r>
              <a:rPr lang="en-US" dirty="0">
                <a:hlinkClick r:id="rId4"/>
              </a:rPr>
              <a:t>Fact Sheet: Urine Drug Concentrations - All Rise</a:t>
            </a:r>
            <a:endParaRPr lang="en-US" dirty="0"/>
          </a:p>
          <a:p>
            <a:endParaRPr lang="en-US" dirty="0"/>
          </a:p>
          <a:p>
            <a:r>
              <a:rPr lang="en-US" dirty="0"/>
              <a:t>THC Window Detection:</a:t>
            </a:r>
          </a:p>
          <a:p>
            <a:r>
              <a:rPr lang="en-US" dirty="0">
                <a:hlinkClick r:id="rId5"/>
              </a:rPr>
              <a:t>Fact Sheet: The Marijuana Detection Window - All Rise</a:t>
            </a:r>
            <a:endParaRPr lang="en-US" dirty="0"/>
          </a:p>
          <a:p>
            <a:endParaRPr lang="en-US" dirty="0"/>
          </a:p>
          <a:p>
            <a:endParaRPr lang="en-US" dirty="0"/>
          </a:p>
        </p:txBody>
      </p:sp>
      <p:pic>
        <p:nvPicPr>
          <p:cNvPr id="1026" name="Picture 2">
            <a:extLst>
              <a:ext uri="{FF2B5EF4-FFF2-40B4-BE49-F238E27FC236}">
                <a16:creationId xmlns:a16="http://schemas.microsoft.com/office/drawing/2014/main" id="{95770734-D07E-FEEF-CB00-D0DCCF746795}"/>
              </a:ext>
            </a:extLst>
          </p:cNvPr>
          <p:cNvPicPr>
            <a:picLocks noGrp="1" noChangeAspect="1" noChangeArrowheads="1"/>
          </p:cNvPicPr>
          <p:nvPr>
            <p:ph type="pic" sz="quarter" idx="11"/>
          </p:nvPr>
        </p:nvPicPr>
        <p:blipFill>
          <a:blip r:embed="rId6">
            <a:extLst>
              <a:ext uri="{28A0092B-C50C-407E-A947-70E740481C1C}">
                <a14:useLocalDpi xmlns:a14="http://schemas.microsoft.com/office/drawing/2010/main" val="0"/>
              </a:ext>
            </a:extLst>
          </a:blip>
          <a:srcRect l="3439" r="3439"/>
          <a:stretch/>
        </p:blipFill>
        <p:spPr bwMode="auto">
          <a:xfrm>
            <a:off x="314740" y="614359"/>
            <a:ext cx="3806825" cy="5253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7421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1F27BAE-D546-4EAA-92E8-7A4A0F77E41E}"/>
              </a:ext>
            </a:extLst>
          </p:cNvPr>
          <p:cNvSpPr>
            <a:spLocks noGrp="1"/>
          </p:cNvSpPr>
          <p:nvPr>
            <p:ph type="title"/>
          </p:nvPr>
        </p:nvSpPr>
        <p:spPr/>
        <p:txBody>
          <a:bodyPr/>
          <a:lstStyle/>
          <a:p>
            <a:r>
              <a:rPr lang="en-US" dirty="0"/>
              <a:t>Effective Communication</a:t>
            </a:r>
          </a:p>
        </p:txBody>
      </p:sp>
      <p:sp>
        <p:nvSpPr>
          <p:cNvPr id="6" name="Content Placeholder 5">
            <a:extLst>
              <a:ext uri="{FF2B5EF4-FFF2-40B4-BE49-F238E27FC236}">
                <a16:creationId xmlns:a16="http://schemas.microsoft.com/office/drawing/2014/main" id="{8DD15AD8-DAFF-4A64-9CF7-51879775CC72}"/>
              </a:ext>
            </a:extLst>
          </p:cNvPr>
          <p:cNvSpPr>
            <a:spLocks noGrp="1"/>
          </p:cNvSpPr>
          <p:nvPr>
            <p:ph sz="half" idx="1"/>
          </p:nvPr>
        </p:nvSpPr>
        <p:spPr>
          <a:xfrm>
            <a:off x="4436305" y="2058201"/>
            <a:ext cx="7440955" cy="4351338"/>
          </a:xfrm>
        </p:spPr>
        <p:txBody>
          <a:bodyPr/>
          <a:lstStyle/>
          <a:p>
            <a:r>
              <a:rPr lang="en-US" u="sng" dirty="0"/>
              <a:t>Staffing:</a:t>
            </a:r>
          </a:p>
          <a:p>
            <a:r>
              <a:rPr lang="en-US" dirty="0"/>
              <a:t>Yes!</a:t>
            </a:r>
            <a:r>
              <a:rPr lang="en-US" b="0" dirty="0"/>
              <a:t> </a:t>
            </a:r>
          </a:p>
          <a:p>
            <a:pPr marL="457200" indent="-457200">
              <a:buFont typeface="Arial" panose="020B0604020202020204" pitchFamily="34" charset="0"/>
              <a:buChar char="•"/>
            </a:pPr>
            <a:r>
              <a:rPr lang="en-US" b="0" dirty="0"/>
              <a:t>Ensure Inclusiveness</a:t>
            </a:r>
          </a:p>
          <a:p>
            <a:pPr marL="457200" indent="-457200">
              <a:buFont typeface="Arial" panose="020B0604020202020204" pitchFamily="34" charset="0"/>
              <a:buChar char="•"/>
            </a:pPr>
            <a:r>
              <a:rPr lang="en-US" b="0" dirty="0"/>
              <a:t>Ensure everyone “stays in their own lanes”</a:t>
            </a:r>
          </a:p>
          <a:p>
            <a:r>
              <a:rPr lang="en-US" dirty="0"/>
              <a:t>No!</a:t>
            </a:r>
          </a:p>
          <a:p>
            <a:pPr marL="457200" indent="-457200">
              <a:buFont typeface="Arial" panose="020B0604020202020204" pitchFamily="34" charset="0"/>
              <a:buChar char="•"/>
            </a:pPr>
            <a:r>
              <a:rPr lang="en-US" b="0" dirty="0"/>
              <a:t>Regularly engage in adversarial behavior</a:t>
            </a:r>
          </a:p>
          <a:p>
            <a:pPr marL="457200" indent="-457200">
              <a:buFont typeface="Arial" panose="020B0604020202020204" pitchFamily="34" charset="0"/>
              <a:buChar char="•"/>
            </a:pPr>
            <a:r>
              <a:rPr lang="en-US" b="0" dirty="0"/>
              <a:t>“Voting” on client eligibility</a:t>
            </a:r>
          </a:p>
          <a:p>
            <a:pPr marL="457200" indent="-457200">
              <a:buFont typeface="Arial" panose="020B0604020202020204" pitchFamily="34" charset="0"/>
              <a:buChar char="•"/>
            </a:pPr>
            <a:endParaRPr lang="en-US" b="0" dirty="0"/>
          </a:p>
          <a:p>
            <a:pPr marL="457200" indent="-457200">
              <a:buFont typeface="Arial" panose="020B0604020202020204" pitchFamily="34" charset="0"/>
              <a:buChar char="•"/>
            </a:pPr>
            <a:endParaRPr lang="en-US" b="0" dirty="0"/>
          </a:p>
          <a:p>
            <a:pPr marL="457200" indent="-457200">
              <a:buFont typeface="Arial" panose="020B0604020202020204" pitchFamily="34" charset="0"/>
              <a:buChar char="•"/>
            </a:pPr>
            <a:endParaRPr lang="en-US" b="0" dirty="0"/>
          </a:p>
          <a:p>
            <a:pPr marL="457200" indent="-457200">
              <a:buFont typeface="Arial" panose="020B0604020202020204" pitchFamily="34" charset="0"/>
              <a:buChar char="•"/>
            </a:pPr>
            <a:endParaRPr lang="en-US" b="0" dirty="0"/>
          </a:p>
        </p:txBody>
      </p:sp>
      <p:pic>
        <p:nvPicPr>
          <p:cNvPr id="3" name="Picture Placeholder 2" descr="A picture containing different, several&#10;&#10;Description automatically generated">
            <a:extLst>
              <a:ext uri="{FF2B5EF4-FFF2-40B4-BE49-F238E27FC236}">
                <a16:creationId xmlns:a16="http://schemas.microsoft.com/office/drawing/2014/main" id="{ACBD313A-F98B-BF39-8CED-5B67B3265348}"/>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6788" r="16788"/>
          <a:stretch>
            <a:fillRect/>
          </a:stretch>
        </p:blipFill>
        <p:spPr/>
      </p:pic>
    </p:spTree>
    <p:extLst>
      <p:ext uri="{BB962C8B-B14F-4D97-AF65-F5344CB8AC3E}">
        <p14:creationId xmlns:p14="http://schemas.microsoft.com/office/powerpoint/2010/main" val="9796595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9E6E0-4FD7-47CF-2D50-B5EB1B4B06A6}"/>
              </a:ext>
            </a:extLst>
          </p:cNvPr>
          <p:cNvSpPr>
            <a:spLocks noGrp="1"/>
          </p:cNvSpPr>
          <p:nvPr>
            <p:ph type="title"/>
          </p:nvPr>
        </p:nvSpPr>
        <p:spPr/>
        <p:txBody>
          <a:bodyPr/>
          <a:lstStyle/>
          <a:p>
            <a:r>
              <a:rPr lang="en-US" dirty="0">
                <a:solidFill>
                  <a:srgbClr val="002060"/>
                </a:solidFill>
              </a:rPr>
              <a:t>About Us</a:t>
            </a:r>
          </a:p>
        </p:txBody>
      </p:sp>
    </p:spTree>
    <p:extLst>
      <p:ext uri="{BB962C8B-B14F-4D97-AF65-F5344CB8AC3E}">
        <p14:creationId xmlns:p14="http://schemas.microsoft.com/office/powerpoint/2010/main" val="19507816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2221D95-B3C5-439C-A5E6-7963415B67F9}"/>
              </a:ext>
            </a:extLst>
          </p:cNvPr>
          <p:cNvSpPr>
            <a:spLocks noGrp="1"/>
          </p:cNvSpPr>
          <p:nvPr>
            <p:ph type="title"/>
          </p:nvPr>
        </p:nvSpPr>
        <p:spPr/>
        <p:txBody>
          <a:bodyPr/>
          <a:lstStyle/>
          <a:p>
            <a:r>
              <a:rPr lang="en-US" dirty="0"/>
              <a:t>Effective Communication</a:t>
            </a:r>
          </a:p>
        </p:txBody>
      </p:sp>
      <p:sp>
        <p:nvSpPr>
          <p:cNvPr id="9" name="Content Placeholder 8">
            <a:extLst>
              <a:ext uri="{FF2B5EF4-FFF2-40B4-BE49-F238E27FC236}">
                <a16:creationId xmlns:a16="http://schemas.microsoft.com/office/drawing/2014/main" id="{C0BB59B0-177E-4D6E-8517-B87F67ECD76E}"/>
              </a:ext>
            </a:extLst>
          </p:cNvPr>
          <p:cNvSpPr>
            <a:spLocks noGrp="1"/>
          </p:cNvSpPr>
          <p:nvPr>
            <p:ph sz="half" idx="1"/>
          </p:nvPr>
        </p:nvSpPr>
        <p:spPr/>
        <p:txBody>
          <a:bodyPr/>
          <a:lstStyle/>
          <a:p>
            <a:r>
              <a:rPr lang="en-US" u="sng" dirty="0"/>
              <a:t>Email Communication</a:t>
            </a:r>
          </a:p>
          <a:p>
            <a:r>
              <a:rPr lang="en-US" dirty="0"/>
              <a:t>Yes!</a:t>
            </a:r>
          </a:p>
          <a:p>
            <a:pPr marL="457200" indent="-457200">
              <a:buFont typeface="Arial" panose="020B0604020202020204" pitchFamily="34" charset="0"/>
              <a:buChar char="•"/>
            </a:pPr>
            <a:r>
              <a:rPr lang="en-US" b="0" dirty="0"/>
              <a:t>For updates on clients</a:t>
            </a:r>
          </a:p>
          <a:p>
            <a:pPr marL="457200" indent="-457200">
              <a:buFont typeface="Arial" panose="020B0604020202020204" pitchFamily="34" charset="0"/>
              <a:buChar char="•"/>
            </a:pPr>
            <a:r>
              <a:rPr lang="en-US" b="0" dirty="0"/>
              <a:t>Arrange special staffing sessions</a:t>
            </a:r>
          </a:p>
          <a:p>
            <a:pPr marL="457200" indent="-457200">
              <a:buFont typeface="Arial" panose="020B0604020202020204" pitchFamily="34" charset="0"/>
              <a:buChar char="•"/>
            </a:pPr>
            <a:r>
              <a:rPr lang="en-US" b="0" dirty="0"/>
              <a:t>Keep team updated on any changes</a:t>
            </a:r>
          </a:p>
          <a:p>
            <a:r>
              <a:rPr lang="en-US" dirty="0"/>
              <a:t>No!</a:t>
            </a:r>
          </a:p>
          <a:p>
            <a:pPr marL="457200" indent="-457200">
              <a:buFont typeface="Arial" panose="020B0604020202020204" pitchFamily="34" charset="0"/>
              <a:buChar char="•"/>
            </a:pPr>
            <a:r>
              <a:rPr lang="en-US" b="0" dirty="0"/>
              <a:t>Arguing Positions</a:t>
            </a:r>
          </a:p>
          <a:p>
            <a:pPr marL="457200" indent="-457200">
              <a:buFont typeface="Arial" panose="020B0604020202020204" pitchFamily="34" charset="0"/>
              <a:buChar char="•"/>
            </a:pPr>
            <a:r>
              <a:rPr lang="en-US" b="0" dirty="0"/>
              <a:t>Sarcasm </a:t>
            </a:r>
          </a:p>
          <a:p>
            <a:endParaRPr lang="en-US" b="0" dirty="0"/>
          </a:p>
          <a:p>
            <a:endParaRPr lang="en-US" b="0" dirty="0"/>
          </a:p>
        </p:txBody>
      </p:sp>
      <p:pic>
        <p:nvPicPr>
          <p:cNvPr id="14" name="Picture Placeholder 13" descr="A person working on the computer&#10;&#10;Description automatically generated with medium confidence">
            <a:extLst>
              <a:ext uri="{FF2B5EF4-FFF2-40B4-BE49-F238E27FC236}">
                <a16:creationId xmlns:a16="http://schemas.microsoft.com/office/drawing/2014/main" id="{1DAFCEB6-D5C8-9E03-F679-8A6EC09C514E}"/>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25844" r="25844"/>
          <a:stretch>
            <a:fillRect/>
          </a:stretch>
        </p:blipFill>
        <p:spPr/>
      </p:pic>
    </p:spTree>
    <p:extLst>
      <p:ext uri="{BB962C8B-B14F-4D97-AF65-F5344CB8AC3E}">
        <p14:creationId xmlns:p14="http://schemas.microsoft.com/office/powerpoint/2010/main" val="20108520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55EB7-B39D-4E3C-90C4-4F2D0388ACB6}"/>
              </a:ext>
            </a:extLst>
          </p:cNvPr>
          <p:cNvSpPr>
            <a:spLocks noGrp="1"/>
          </p:cNvSpPr>
          <p:nvPr>
            <p:ph type="title"/>
          </p:nvPr>
        </p:nvSpPr>
        <p:spPr/>
        <p:txBody>
          <a:bodyPr/>
          <a:lstStyle/>
          <a:p>
            <a:r>
              <a:rPr lang="en-US" dirty="0"/>
              <a:t>Crisis Management</a:t>
            </a:r>
          </a:p>
        </p:txBody>
      </p:sp>
      <p:sp>
        <p:nvSpPr>
          <p:cNvPr id="3" name="Content Placeholder 2">
            <a:extLst>
              <a:ext uri="{FF2B5EF4-FFF2-40B4-BE49-F238E27FC236}">
                <a16:creationId xmlns:a16="http://schemas.microsoft.com/office/drawing/2014/main" id="{0AE19624-6C3B-465E-AD25-CBB672D5623A}"/>
              </a:ext>
            </a:extLst>
          </p:cNvPr>
          <p:cNvSpPr>
            <a:spLocks noGrp="1"/>
          </p:cNvSpPr>
          <p:nvPr>
            <p:ph idx="1"/>
          </p:nvPr>
        </p:nvSpPr>
        <p:spPr/>
        <p:txBody>
          <a:bodyPr>
            <a:normAutofit fontScale="92500" lnSpcReduction="20000"/>
          </a:bodyPr>
          <a:lstStyle/>
          <a:p>
            <a:r>
              <a:rPr lang="en-US" u="sng" dirty="0"/>
              <a:t>Crisis Response Plan</a:t>
            </a:r>
            <a:r>
              <a:rPr lang="en-US" dirty="0"/>
              <a:t>:</a:t>
            </a:r>
          </a:p>
          <a:p>
            <a:pPr marL="457200" indent="-457200">
              <a:buFont typeface="Arial" panose="020B0604020202020204" pitchFamily="34" charset="0"/>
              <a:buChar char="•"/>
            </a:pPr>
            <a:r>
              <a:rPr lang="en-US" b="0" dirty="0"/>
              <a:t>Suicide, Overdose, Re-offense, Relapse</a:t>
            </a:r>
          </a:p>
          <a:p>
            <a:pPr marL="457200" indent="-457200">
              <a:buFont typeface="Arial" panose="020B0604020202020204" pitchFamily="34" charset="0"/>
              <a:buChar char="•"/>
            </a:pPr>
            <a:r>
              <a:rPr lang="en-US" b="0" dirty="0"/>
              <a:t>Media Plan</a:t>
            </a:r>
          </a:p>
          <a:p>
            <a:pPr marL="457200" indent="-457200">
              <a:buFont typeface="Arial" panose="020B0604020202020204" pitchFamily="34" charset="0"/>
              <a:buChar char="•"/>
            </a:pPr>
            <a:r>
              <a:rPr lang="en-US" b="0" dirty="0"/>
              <a:t>Proactive Planning rather than Reactive</a:t>
            </a:r>
          </a:p>
          <a:p>
            <a:pPr marL="457200" indent="-457200">
              <a:buFont typeface="Arial" panose="020B0604020202020204" pitchFamily="34" charset="0"/>
              <a:buChar char="•"/>
            </a:pPr>
            <a:endParaRPr lang="en-US" b="0" dirty="0"/>
          </a:p>
          <a:p>
            <a:r>
              <a:rPr lang="en-US" i="1" dirty="0"/>
              <a:t>NADCP Guide:</a:t>
            </a:r>
            <a:endParaRPr lang="en-US" sz="3000" dirty="0"/>
          </a:p>
          <a:p>
            <a:endParaRPr lang="en-US" sz="2400" dirty="0"/>
          </a:p>
          <a:p>
            <a:r>
              <a:rPr lang="en-US" dirty="0">
                <a:hlinkClick r:id="rId3"/>
              </a:rPr>
              <a:t>Managing the message during a crisis: A guide to planning and implementing your response (wicourts.gov)</a:t>
            </a:r>
            <a:endParaRPr lang="en-US" dirty="0"/>
          </a:p>
          <a:p>
            <a:pPr marL="457200" indent="-457200">
              <a:buFont typeface="Arial" panose="020B0604020202020204" pitchFamily="34" charset="0"/>
              <a:buChar char="•"/>
            </a:pPr>
            <a:endParaRPr lang="en-US" dirty="0"/>
          </a:p>
        </p:txBody>
      </p:sp>
      <p:pic>
        <p:nvPicPr>
          <p:cNvPr id="10" name="Picture Placeholder 9" descr="A picture containing person, wall, glasses, wearing&#10;&#10;Description automatically generated">
            <a:extLst>
              <a:ext uri="{FF2B5EF4-FFF2-40B4-BE49-F238E27FC236}">
                <a16:creationId xmlns:a16="http://schemas.microsoft.com/office/drawing/2014/main" id="{5B0A7967-3B89-10DC-FF94-CFB93E44553D}"/>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26697" r="26697"/>
          <a:stretch>
            <a:fillRect/>
          </a:stretch>
        </p:blipFill>
        <p:spPr/>
      </p:pic>
    </p:spTree>
    <p:extLst>
      <p:ext uri="{BB962C8B-B14F-4D97-AF65-F5344CB8AC3E}">
        <p14:creationId xmlns:p14="http://schemas.microsoft.com/office/powerpoint/2010/main" val="16351370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CB147-CEF5-6E98-97EE-6B2D8FD85FD1}"/>
              </a:ext>
            </a:extLst>
          </p:cNvPr>
          <p:cNvSpPr>
            <a:spLocks noGrp="1"/>
          </p:cNvSpPr>
          <p:nvPr>
            <p:ph type="title"/>
          </p:nvPr>
        </p:nvSpPr>
        <p:spPr/>
        <p:txBody>
          <a:bodyPr/>
          <a:lstStyle/>
          <a:p>
            <a:r>
              <a:rPr lang="en-US" dirty="0"/>
              <a:t>Standard II: Equity and Inclusion</a:t>
            </a:r>
          </a:p>
        </p:txBody>
      </p:sp>
      <p:sp>
        <p:nvSpPr>
          <p:cNvPr id="3" name="Content Placeholder 2">
            <a:extLst>
              <a:ext uri="{FF2B5EF4-FFF2-40B4-BE49-F238E27FC236}">
                <a16:creationId xmlns:a16="http://schemas.microsoft.com/office/drawing/2014/main" id="{EB84E0B1-AF05-2A5B-F078-E4D268EA3CF4}"/>
              </a:ext>
            </a:extLst>
          </p:cNvPr>
          <p:cNvSpPr>
            <a:spLocks noGrp="1"/>
          </p:cNvSpPr>
          <p:nvPr>
            <p:ph idx="1"/>
          </p:nvPr>
        </p:nvSpPr>
        <p:spPr/>
        <p:txBody>
          <a:bodyPr/>
          <a:lstStyle/>
          <a:p>
            <a:r>
              <a:rPr lang="en-US" dirty="0"/>
              <a:t>Regularly Review Data:</a:t>
            </a:r>
          </a:p>
          <a:p>
            <a:pPr marL="457200" indent="-457200">
              <a:buFont typeface="Arial" panose="020B0604020202020204" pitchFamily="34" charset="0"/>
              <a:buChar char="•"/>
            </a:pPr>
            <a:r>
              <a:rPr lang="en-US" b="0" dirty="0"/>
              <a:t>Referrals</a:t>
            </a:r>
          </a:p>
          <a:p>
            <a:pPr marL="457200" indent="-457200">
              <a:buFont typeface="Arial" panose="020B0604020202020204" pitchFamily="34" charset="0"/>
              <a:buChar char="•"/>
            </a:pPr>
            <a:r>
              <a:rPr lang="en-US" b="0" dirty="0"/>
              <a:t>Admissions </a:t>
            </a:r>
          </a:p>
          <a:p>
            <a:pPr marL="457200" indent="-457200">
              <a:buFont typeface="Arial" panose="020B0604020202020204" pitchFamily="34" charset="0"/>
              <a:buChar char="•"/>
            </a:pPr>
            <a:r>
              <a:rPr lang="en-US" b="0" dirty="0"/>
              <a:t>Exits </a:t>
            </a:r>
          </a:p>
          <a:p>
            <a:pPr marL="1143000" lvl="1" indent="-457200"/>
            <a:r>
              <a:rPr lang="en-US" dirty="0"/>
              <a:t>Absconders</a:t>
            </a:r>
          </a:p>
          <a:p>
            <a:pPr marL="1143000" lvl="1" indent="-457200"/>
            <a:r>
              <a:rPr lang="en-US" b="0" dirty="0"/>
              <a:t>Voluntary withdrawals</a:t>
            </a:r>
          </a:p>
          <a:p>
            <a:pPr marL="1143000" lvl="1" indent="-457200"/>
            <a:r>
              <a:rPr lang="en-US" b="0" dirty="0"/>
              <a:t>Involuntary Termination</a:t>
            </a:r>
          </a:p>
          <a:p>
            <a:pPr marL="1143000" lvl="1" indent="-457200"/>
            <a:r>
              <a:rPr lang="en-US" dirty="0"/>
              <a:t>Successful Completion </a:t>
            </a:r>
            <a:endParaRPr lang="en-US" b="0" dirty="0"/>
          </a:p>
          <a:p>
            <a:endParaRPr lang="en-US" dirty="0"/>
          </a:p>
        </p:txBody>
      </p:sp>
      <p:pic>
        <p:nvPicPr>
          <p:cNvPr id="6" name="Picture Placeholder 5" descr="A group of men&#10;&#10;Description automatically generated with low confidence">
            <a:extLst>
              <a:ext uri="{FF2B5EF4-FFF2-40B4-BE49-F238E27FC236}">
                <a16:creationId xmlns:a16="http://schemas.microsoft.com/office/drawing/2014/main" id="{38E30453-4995-3056-FCF4-BAD4538FC8B9}"/>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31597" r="31597"/>
          <a:stretch>
            <a:fillRect/>
          </a:stretch>
        </p:blipFill>
        <p:spPr/>
      </p:pic>
    </p:spTree>
    <p:extLst>
      <p:ext uri="{BB962C8B-B14F-4D97-AF65-F5344CB8AC3E}">
        <p14:creationId xmlns:p14="http://schemas.microsoft.com/office/powerpoint/2010/main" val="28122475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676DA04-3D50-62D0-6C21-6F25599CC02C}"/>
              </a:ext>
            </a:extLst>
          </p:cNvPr>
          <p:cNvSpPr/>
          <p:nvPr/>
        </p:nvSpPr>
        <p:spPr>
          <a:xfrm>
            <a:off x="5795682" y="1266152"/>
            <a:ext cx="300318" cy="47177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Diagram&#10;&#10;Description automatically generated">
            <a:extLst>
              <a:ext uri="{FF2B5EF4-FFF2-40B4-BE49-F238E27FC236}">
                <a16:creationId xmlns:a16="http://schemas.microsoft.com/office/drawing/2014/main" id="{6F2597AE-C9FC-64BD-C51B-9F0FC2498C5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43600" y="260547"/>
            <a:ext cx="5714807" cy="5476293"/>
          </a:xfrm>
          <a:prstGeom prst="rect">
            <a:avLst/>
          </a:prstGeom>
        </p:spPr>
      </p:pic>
      <p:sp>
        <p:nvSpPr>
          <p:cNvPr id="9" name="TextBox 8">
            <a:extLst>
              <a:ext uri="{FF2B5EF4-FFF2-40B4-BE49-F238E27FC236}">
                <a16:creationId xmlns:a16="http://schemas.microsoft.com/office/drawing/2014/main" id="{AEA3FC2E-1AB9-EDB5-649F-AB3C220EDFE0}"/>
              </a:ext>
            </a:extLst>
          </p:cNvPr>
          <p:cNvSpPr txBox="1"/>
          <p:nvPr/>
        </p:nvSpPr>
        <p:spPr>
          <a:xfrm>
            <a:off x="307234" y="552628"/>
            <a:ext cx="5562407" cy="769441"/>
          </a:xfrm>
          <a:prstGeom prst="rect">
            <a:avLst/>
          </a:prstGeom>
          <a:noFill/>
        </p:spPr>
        <p:txBody>
          <a:bodyPr wrap="square">
            <a:spAutoFit/>
          </a:bodyPr>
          <a:lstStyle/>
          <a:p>
            <a:pPr marL="0" indent="0" algn="ctr">
              <a:buNone/>
            </a:pPr>
            <a:r>
              <a:rPr lang="en-US" sz="4400" b="1" dirty="0">
                <a:latin typeface="+mj-lt"/>
              </a:rPr>
              <a:t>Diversity is a Fact</a:t>
            </a:r>
            <a:r>
              <a:rPr lang="en-US" sz="4400" dirty="0">
                <a:latin typeface="+mj-lt"/>
              </a:rPr>
              <a:t>	</a:t>
            </a:r>
          </a:p>
        </p:txBody>
      </p:sp>
      <p:sp>
        <p:nvSpPr>
          <p:cNvPr id="15" name="TextBox 14">
            <a:extLst>
              <a:ext uri="{FF2B5EF4-FFF2-40B4-BE49-F238E27FC236}">
                <a16:creationId xmlns:a16="http://schemas.microsoft.com/office/drawing/2014/main" id="{2C32A94A-A65B-CAED-AB7F-B6F959CDD580}"/>
              </a:ext>
            </a:extLst>
          </p:cNvPr>
          <p:cNvSpPr txBox="1"/>
          <p:nvPr/>
        </p:nvSpPr>
        <p:spPr>
          <a:xfrm>
            <a:off x="693179" y="1669008"/>
            <a:ext cx="4790515" cy="3847272"/>
          </a:xfrm>
          <a:prstGeom prst="rect">
            <a:avLst/>
          </a:prstGeom>
          <a:noFill/>
        </p:spPr>
        <p:txBody>
          <a:bodyPr wrap="square">
            <a:spAutoFit/>
          </a:bodyPr>
          <a:lstStyle/>
          <a:p>
            <a:pPr marL="457200" indent="-457200">
              <a:lnSpc>
                <a:spcPct val="110000"/>
              </a:lnSpc>
              <a:buFont typeface="Arial" panose="020B0604020202020204" pitchFamily="34" charset="0"/>
              <a:buChar char="•"/>
            </a:pPr>
            <a:r>
              <a:rPr lang="en-US" sz="2800" dirty="0"/>
              <a:t>Diversity is the range of human differences</a:t>
            </a:r>
          </a:p>
          <a:p>
            <a:pPr marL="457200" indent="-457200">
              <a:lnSpc>
                <a:spcPct val="110000"/>
              </a:lnSpc>
              <a:buFont typeface="Arial" panose="020B0604020202020204" pitchFamily="34" charset="0"/>
              <a:buChar char="•"/>
            </a:pPr>
            <a:endParaRPr lang="en-US" sz="2800" dirty="0"/>
          </a:p>
          <a:p>
            <a:pPr marL="457200" indent="-457200">
              <a:lnSpc>
                <a:spcPct val="110000"/>
              </a:lnSpc>
              <a:buFont typeface="Arial" panose="020B0604020202020204" pitchFamily="34" charset="0"/>
              <a:buChar char="•"/>
            </a:pPr>
            <a:r>
              <a:rPr lang="en-US" sz="2800" dirty="0"/>
              <a:t>Inclusion is an act and takes practice</a:t>
            </a:r>
          </a:p>
          <a:p>
            <a:pPr marL="457200" indent="-457200">
              <a:lnSpc>
                <a:spcPct val="110000"/>
              </a:lnSpc>
              <a:buFont typeface="Arial" panose="020B0604020202020204" pitchFamily="34" charset="0"/>
              <a:buChar char="•"/>
            </a:pPr>
            <a:endParaRPr lang="en-US" sz="2800" dirty="0"/>
          </a:p>
          <a:p>
            <a:pPr marL="457200" indent="-457200">
              <a:lnSpc>
                <a:spcPct val="110000"/>
              </a:lnSpc>
              <a:buFont typeface="Arial" panose="020B0604020202020204" pitchFamily="34" charset="0"/>
              <a:buChar char="•"/>
            </a:pPr>
            <a:r>
              <a:rPr lang="en-US" sz="2800" dirty="0"/>
              <a:t>Equity is the goal</a:t>
            </a:r>
          </a:p>
          <a:p>
            <a:pPr marL="457200" indent="-457200">
              <a:lnSpc>
                <a:spcPct val="110000"/>
              </a:lnSpc>
              <a:buFont typeface="Arial" panose="020B0604020202020204" pitchFamily="34" charset="0"/>
              <a:buChar char="•"/>
            </a:pPr>
            <a:endParaRPr lang="en-US" sz="2800" dirty="0"/>
          </a:p>
        </p:txBody>
      </p:sp>
    </p:spTree>
    <p:extLst>
      <p:ext uri="{BB962C8B-B14F-4D97-AF65-F5344CB8AC3E}">
        <p14:creationId xmlns:p14="http://schemas.microsoft.com/office/powerpoint/2010/main" val="37587495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BBD37-F832-71CF-A20A-C6B97F48D857}"/>
              </a:ext>
            </a:extLst>
          </p:cNvPr>
          <p:cNvSpPr>
            <a:spLocks noGrp="1"/>
          </p:cNvSpPr>
          <p:nvPr>
            <p:ph type="title"/>
          </p:nvPr>
        </p:nvSpPr>
        <p:spPr/>
        <p:txBody>
          <a:bodyPr/>
          <a:lstStyle/>
          <a:p>
            <a:r>
              <a:rPr lang="en-US" dirty="0"/>
              <a:t>Equity and Inclusion</a:t>
            </a:r>
          </a:p>
        </p:txBody>
      </p:sp>
      <p:sp>
        <p:nvSpPr>
          <p:cNvPr id="3" name="Content Placeholder 2">
            <a:extLst>
              <a:ext uri="{FF2B5EF4-FFF2-40B4-BE49-F238E27FC236}">
                <a16:creationId xmlns:a16="http://schemas.microsoft.com/office/drawing/2014/main" id="{FF0C81D3-FCE3-C030-76B9-D807305547E5}"/>
              </a:ext>
            </a:extLst>
          </p:cNvPr>
          <p:cNvSpPr>
            <a:spLocks noGrp="1"/>
          </p:cNvSpPr>
          <p:nvPr>
            <p:ph idx="1"/>
          </p:nvPr>
        </p:nvSpPr>
        <p:spPr/>
        <p:txBody>
          <a:bodyPr>
            <a:normAutofit lnSpcReduction="10000"/>
          </a:bodyPr>
          <a:lstStyle/>
          <a:p>
            <a:r>
              <a:rPr lang="en-US" dirty="0"/>
              <a:t>Regularly Review Criteria:</a:t>
            </a:r>
          </a:p>
          <a:p>
            <a:pPr marL="457200" indent="-457200">
              <a:buFont typeface="Arial" panose="020B0604020202020204" pitchFamily="34" charset="0"/>
              <a:buChar char="•"/>
            </a:pPr>
            <a:r>
              <a:rPr lang="en-US" b="0" dirty="0"/>
              <a:t>Legal Criteria</a:t>
            </a:r>
          </a:p>
          <a:p>
            <a:pPr marL="457200" indent="-457200">
              <a:buFont typeface="Arial" panose="020B0604020202020204" pitchFamily="34" charset="0"/>
              <a:buChar char="•"/>
            </a:pPr>
            <a:r>
              <a:rPr lang="en-US" b="0" dirty="0"/>
              <a:t>Program Fees</a:t>
            </a:r>
          </a:p>
          <a:p>
            <a:pPr marL="457200" indent="-457200">
              <a:buFont typeface="Arial" panose="020B0604020202020204" pitchFamily="34" charset="0"/>
              <a:buChar char="•"/>
            </a:pPr>
            <a:r>
              <a:rPr lang="en-US" b="0" dirty="0"/>
              <a:t>Transportation</a:t>
            </a:r>
          </a:p>
          <a:p>
            <a:pPr marL="457200" indent="-457200">
              <a:buFont typeface="Arial" panose="020B0604020202020204" pitchFamily="34" charset="0"/>
              <a:buChar char="•"/>
            </a:pPr>
            <a:r>
              <a:rPr lang="en-US" b="0" dirty="0"/>
              <a:t>Housing </a:t>
            </a:r>
          </a:p>
          <a:p>
            <a:pPr marL="457200" indent="-457200">
              <a:buFont typeface="Arial" panose="020B0604020202020204" pitchFamily="34" charset="0"/>
              <a:buChar char="•"/>
            </a:pPr>
            <a:r>
              <a:rPr lang="en-US" b="0" dirty="0"/>
              <a:t>Sobriety</a:t>
            </a:r>
          </a:p>
          <a:p>
            <a:endParaRPr lang="en-US" i="1" dirty="0"/>
          </a:p>
          <a:p>
            <a:pPr algn="ctr"/>
            <a:r>
              <a:rPr lang="en-US" sz="3600" i="1" dirty="0"/>
              <a:t>Intent vs. Impact</a:t>
            </a:r>
          </a:p>
        </p:txBody>
      </p:sp>
      <p:pic>
        <p:nvPicPr>
          <p:cNvPr id="10" name="Picture Placeholder 9" descr="A collage of people&#10;&#10;Description automatically generated with low confidence">
            <a:extLst>
              <a:ext uri="{FF2B5EF4-FFF2-40B4-BE49-F238E27FC236}">
                <a16:creationId xmlns:a16="http://schemas.microsoft.com/office/drawing/2014/main" id="{6644850C-94C7-4658-7419-3CBA3B264424}"/>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4574" r="14574"/>
          <a:stretch>
            <a:fillRect/>
          </a:stretch>
        </p:blipFill>
        <p:spPr/>
      </p:pic>
    </p:spTree>
    <p:extLst>
      <p:ext uri="{BB962C8B-B14F-4D97-AF65-F5344CB8AC3E}">
        <p14:creationId xmlns:p14="http://schemas.microsoft.com/office/powerpoint/2010/main" val="13224589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9FAC6-3FF8-6582-055E-587EFB6FEF19}"/>
              </a:ext>
            </a:extLst>
          </p:cNvPr>
          <p:cNvSpPr>
            <a:spLocks noGrp="1"/>
          </p:cNvSpPr>
          <p:nvPr>
            <p:ph type="title"/>
          </p:nvPr>
        </p:nvSpPr>
        <p:spPr/>
        <p:txBody>
          <a:bodyPr/>
          <a:lstStyle/>
          <a:p>
            <a:r>
              <a:rPr lang="en-US" dirty="0"/>
              <a:t>Equity and Inclusion Resources</a:t>
            </a:r>
          </a:p>
        </p:txBody>
      </p:sp>
      <p:sp>
        <p:nvSpPr>
          <p:cNvPr id="3" name="Content Placeholder 2">
            <a:extLst>
              <a:ext uri="{FF2B5EF4-FFF2-40B4-BE49-F238E27FC236}">
                <a16:creationId xmlns:a16="http://schemas.microsoft.com/office/drawing/2014/main" id="{C0468010-3C74-F5BD-B0BE-3E85730F4BC0}"/>
              </a:ext>
            </a:extLst>
          </p:cNvPr>
          <p:cNvSpPr>
            <a:spLocks noGrp="1"/>
          </p:cNvSpPr>
          <p:nvPr>
            <p:ph sz="half" idx="1"/>
          </p:nvPr>
        </p:nvSpPr>
        <p:spPr/>
        <p:txBody>
          <a:bodyPr/>
          <a:lstStyle/>
          <a:p>
            <a:r>
              <a:rPr lang="en-US" dirty="0"/>
              <a:t>Journal of Advancing Justice:</a:t>
            </a:r>
          </a:p>
          <a:p>
            <a:r>
              <a:rPr lang="en-US" dirty="0">
                <a:hlinkClick r:id="rId3"/>
              </a:rPr>
              <a:t>The Journal for Advancing Justice - All Rise</a:t>
            </a:r>
            <a:endParaRPr lang="en-US" dirty="0"/>
          </a:p>
          <a:p>
            <a:endParaRPr lang="en-US" dirty="0"/>
          </a:p>
          <a:p>
            <a:r>
              <a:rPr lang="en-US" dirty="0"/>
              <a:t>Equity and Inclusion Toolkit:</a:t>
            </a:r>
          </a:p>
          <a:p>
            <a:r>
              <a:rPr lang="en-US" dirty="0">
                <a:hlinkClick r:id="rId4"/>
              </a:rPr>
              <a:t>Equity and Inclusion Toolkit - All Rise</a:t>
            </a:r>
            <a:endParaRPr lang="en-US" dirty="0"/>
          </a:p>
        </p:txBody>
      </p:sp>
      <p:pic>
        <p:nvPicPr>
          <p:cNvPr id="6" name="Picture Placeholder 5" descr="A picture containing text, businesscard, screenshot&#10;&#10;Description automatically generated">
            <a:extLst>
              <a:ext uri="{FF2B5EF4-FFF2-40B4-BE49-F238E27FC236}">
                <a16:creationId xmlns:a16="http://schemas.microsoft.com/office/drawing/2014/main" id="{8AFACBF8-A5B2-B827-5A93-E1487213FD01}"/>
              </a:ext>
            </a:extLst>
          </p:cNvPr>
          <p:cNvPicPr>
            <a:picLocks noGrp="1" noChangeAspect="1"/>
          </p:cNvPicPr>
          <p:nvPr>
            <p:ph type="pic" sz="quarter" idx="11"/>
          </p:nvPr>
        </p:nvPicPr>
        <p:blipFill>
          <a:blip r:embed="rId5">
            <a:extLst>
              <a:ext uri="{28A0092B-C50C-407E-A947-70E740481C1C}">
                <a14:useLocalDpi xmlns:a14="http://schemas.microsoft.com/office/drawing/2010/main" val="0"/>
              </a:ext>
            </a:extLst>
          </a:blip>
          <a:srcRect l="3108" r="3108"/>
          <a:stretch>
            <a:fillRect/>
          </a:stretch>
        </p:blipFill>
        <p:spPr/>
      </p:pic>
    </p:spTree>
    <p:extLst>
      <p:ext uri="{BB962C8B-B14F-4D97-AF65-F5344CB8AC3E}">
        <p14:creationId xmlns:p14="http://schemas.microsoft.com/office/powerpoint/2010/main" val="6761729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1F27BAE-D546-4EAA-92E8-7A4A0F77E41E}"/>
              </a:ext>
            </a:extLst>
          </p:cNvPr>
          <p:cNvSpPr>
            <a:spLocks noGrp="1"/>
          </p:cNvSpPr>
          <p:nvPr>
            <p:ph type="title"/>
          </p:nvPr>
        </p:nvSpPr>
        <p:spPr/>
        <p:txBody>
          <a:bodyPr/>
          <a:lstStyle/>
          <a:p>
            <a:r>
              <a:rPr lang="en-US" dirty="0"/>
              <a:t>Regularly Review Program’s Written Materials</a:t>
            </a:r>
          </a:p>
        </p:txBody>
      </p:sp>
      <p:sp>
        <p:nvSpPr>
          <p:cNvPr id="6" name="Content Placeholder 5">
            <a:extLst>
              <a:ext uri="{FF2B5EF4-FFF2-40B4-BE49-F238E27FC236}">
                <a16:creationId xmlns:a16="http://schemas.microsoft.com/office/drawing/2014/main" id="{8DD15AD8-DAFF-4A64-9CF7-51879775CC72}"/>
              </a:ext>
            </a:extLst>
          </p:cNvPr>
          <p:cNvSpPr>
            <a:spLocks noGrp="1"/>
          </p:cNvSpPr>
          <p:nvPr>
            <p:ph sz="half" idx="1"/>
          </p:nvPr>
        </p:nvSpPr>
        <p:spPr/>
        <p:txBody>
          <a:bodyPr/>
          <a:lstStyle/>
          <a:p>
            <a:pPr marL="457200" indent="-457200">
              <a:buFont typeface="Arial" panose="020B0604020202020204" pitchFamily="34" charset="0"/>
              <a:buChar char="•"/>
            </a:pPr>
            <a:r>
              <a:rPr lang="en-US" dirty="0"/>
              <a:t>Policy and Procedures Manual</a:t>
            </a:r>
          </a:p>
          <a:p>
            <a:pPr marL="1143000" lvl="1" indent="-457200"/>
            <a:r>
              <a:rPr lang="en-US" dirty="0"/>
              <a:t>Updated and Accurate?</a:t>
            </a:r>
          </a:p>
          <a:p>
            <a:pPr marL="457200" indent="-457200">
              <a:buFont typeface="Arial" panose="020B0604020202020204" pitchFamily="34" charset="0"/>
              <a:buChar char="•"/>
            </a:pPr>
            <a:r>
              <a:rPr lang="en-US" dirty="0"/>
              <a:t>Participants Manual</a:t>
            </a:r>
          </a:p>
          <a:p>
            <a:pPr marL="1143000" lvl="1" indent="-457200"/>
            <a:r>
              <a:rPr lang="en-US" dirty="0"/>
              <a:t>Understandable resource?</a:t>
            </a:r>
          </a:p>
          <a:p>
            <a:pPr marL="457200" indent="-457200">
              <a:buFont typeface="Arial" panose="020B0604020202020204" pitchFamily="34" charset="0"/>
              <a:buChar char="•"/>
            </a:pPr>
            <a:r>
              <a:rPr lang="en-US" dirty="0"/>
              <a:t>Participants Contract</a:t>
            </a:r>
          </a:p>
          <a:p>
            <a:pPr marL="1143000" lvl="1" indent="-457200"/>
            <a:r>
              <a:rPr lang="en-US" dirty="0"/>
              <a:t>Explains expectations and consequences?</a:t>
            </a:r>
          </a:p>
          <a:p>
            <a:pPr marL="457200" indent="-457200">
              <a:buFont typeface="Arial" panose="020B0604020202020204" pitchFamily="34" charset="0"/>
              <a:buChar char="•"/>
            </a:pPr>
            <a:r>
              <a:rPr lang="en-US" dirty="0"/>
              <a:t>Memorandums of Understanding</a:t>
            </a:r>
          </a:p>
          <a:p>
            <a:pPr marL="1143000" lvl="1" indent="-457200"/>
            <a:r>
              <a:rPr lang="en-US" dirty="0"/>
              <a:t>Identifies specific responsibilities?</a:t>
            </a:r>
          </a:p>
        </p:txBody>
      </p:sp>
      <p:pic>
        <p:nvPicPr>
          <p:cNvPr id="10" name="Picture Placeholder 9" descr="A picture containing LEGO, toy&#10;&#10;Description automatically generated">
            <a:extLst>
              <a:ext uri="{FF2B5EF4-FFF2-40B4-BE49-F238E27FC236}">
                <a16:creationId xmlns:a16="http://schemas.microsoft.com/office/drawing/2014/main" id="{390A26A1-724E-83F0-2CDE-CBC8D860D62C}"/>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21910" r="21910"/>
          <a:stretch>
            <a:fillRect/>
          </a:stretch>
        </p:blipFill>
        <p:spPr/>
      </p:pic>
    </p:spTree>
    <p:extLst>
      <p:ext uri="{BB962C8B-B14F-4D97-AF65-F5344CB8AC3E}">
        <p14:creationId xmlns:p14="http://schemas.microsoft.com/office/powerpoint/2010/main" val="9813248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BC02F0-18DB-43FA-ABB9-49561D6CD79B}"/>
              </a:ext>
            </a:extLst>
          </p:cNvPr>
          <p:cNvSpPr>
            <a:spLocks noGrp="1"/>
          </p:cNvSpPr>
          <p:nvPr>
            <p:ph type="title"/>
          </p:nvPr>
        </p:nvSpPr>
        <p:spPr>
          <a:xfrm>
            <a:off x="0" y="166402"/>
            <a:ext cx="12192000" cy="1942478"/>
          </a:xfrm>
        </p:spPr>
        <p:txBody>
          <a:bodyPr>
            <a:normAutofit fontScale="90000"/>
          </a:bodyPr>
          <a:lstStyle/>
          <a:p>
            <a:pPr marL="0" marR="0" lvl="0" indent="0" defTabSz="914400" rtl="0" eaLnBrk="1" fontAlgn="auto" latinLnBrk="0" hangingPunct="1">
              <a:lnSpc>
                <a:spcPct val="90000"/>
              </a:lnSpc>
              <a:spcBef>
                <a:spcPts val="1000"/>
              </a:spcBef>
              <a:spcAft>
                <a:spcPts val="0"/>
              </a:spcAft>
              <a:tabLst/>
              <a:defRPr/>
            </a:pPr>
            <a:r>
              <a:rPr kumimoji="0" lang="en-US" sz="4400" b="1" i="0" u="none" strike="noStrike" kern="1200" cap="none" spc="0" normalizeH="0" baseline="0" noProof="0" dirty="0">
                <a:ln>
                  <a:noFill/>
                </a:ln>
                <a:effectLst/>
                <a:uLnTx/>
                <a:uFillTx/>
                <a:latin typeface="Calibri" panose="020F0502020204030204"/>
                <a:ea typeface="+mn-ea"/>
                <a:cs typeface="+mn-cs"/>
              </a:rPr>
              <a:t>Sample </a:t>
            </a:r>
            <a:r>
              <a:rPr kumimoji="0" lang="en-US" sz="4400" b="1" i="0" u="none" strike="noStrike" kern="1200" cap="none" spc="0" normalizeH="0" baseline="0" noProof="0" dirty="0" err="1">
                <a:ln>
                  <a:noFill/>
                </a:ln>
                <a:effectLst/>
                <a:uLnTx/>
                <a:uFillTx/>
                <a:latin typeface="Calibri" panose="020F0502020204030204"/>
                <a:ea typeface="+mn-ea"/>
                <a:cs typeface="+mn-cs"/>
              </a:rPr>
              <a:t>Docu</a:t>
            </a:r>
            <a:r>
              <a:rPr lang="en-US" b="1" dirty="0" err="1">
                <a:latin typeface="Calibri" panose="020F0502020204030204"/>
                <a:ea typeface="+mn-ea"/>
                <a:cs typeface="+mn-cs"/>
              </a:rPr>
              <a:t>ments</a:t>
            </a:r>
            <a:b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4400" b="1" i="0" u="none" strike="noStrike" kern="1200" cap="none" spc="0" normalizeH="0" baseline="0" noProof="0" dirty="0">
                <a:ln>
                  <a:noFill/>
                </a:ln>
                <a:effectLst/>
                <a:uLnTx/>
                <a:uFillTx/>
                <a:latin typeface="Calibri" panose="020F0502020204030204"/>
                <a:ea typeface="+mn-ea"/>
                <a:cs typeface="+mn-cs"/>
              </a:rPr>
              <a:t>https://www.allrise.org/resource/sample-documents/</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strike="noStrike" kern="1200" cap="none" spc="0" normalizeH="0" baseline="0" noProof="0" dirty="0">
                <a:ln>
                  <a:noFill/>
                </a:ln>
                <a:effectLst/>
                <a:uLnTx/>
                <a:uFillTx/>
                <a:latin typeface="Calibri" panose="020F0502020204030204"/>
                <a:ea typeface="+mn-ea"/>
                <a:cs typeface="+mn-cs"/>
              </a:rPr>
              <a:t>       </a:t>
            </a:r>
            <a:b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br>
            <a:endParaRPr lang="en-US" dirty="0"/>
          </a:p>
        </p:txBody>
      </p:sp>
      <p:sp>
        <p:nvSpPr>
          <p:cNvPr id="3" name="Media Placeholder 2">
            <a:extLst>
              <a:ext uri="{FF2B5EF4-FFF2-40B4-BE49-F238E27FC236}">
                <a16:creationId xmlns:a16="http://schemas.microsoft.com/office/drawing/2014/main" id="{144ABC3D-6A2D-DA8A-4AD2-353B4F116C97}"/>
              </a:ext>
            </a:extLst>
          </p:cNvPr>
          <p:cNvSpPr>
            <a:spLocks noGrp="1"/>
          </p:cNvSpPr>
          <p:nvPr>
            <p:ph type="media" sz="quarter" idx="10"/>
          </p:nvPr>
        </p:nvSpPr>
        <p:spPr>
          <a:xfrm>
            <a:off x="1394618" y="2089436"/>
            <a:ext cx="9402763" cy="4602162"/>
          </a:xfrm>
        </p:spPr>
        <p:txBody>
          <a:bodyPr/>
          <a:lstStyle/>
          <a:p>
            <a:endParaRPr lang="en-US"/>
          </a:p>
        </p:txBody>
      </p:sp>
      <p:pic>
        <p:nvPicPr>
          <p:cNvPr id="5" name="Picture 4">
            <a:extLst>
              <a:ext uri="{FF2B5EF4-FFF2-40B4-BE49-F238E27FC236}">
                <a16:creationId xmlns:a16="http://schemas.microsoft.com/office/drawing/2014/main" id="{F0E237C7-CB8D-7D9B-ECAB-74E679C21802}"/>
              </a:ext>
            </a:extLst>
          </p:cNvPr>
          <p:cNvPicPr>
            <a:picLocks noChangeAspect="1"/>
          </p:cNvPicPr>
          <p:nvPr/>
        </p:nvPicPr>
        <p:blipFill>
          <a:blip r:embed="rId3"/>
          <a:stretch>
            <a:fillRect/>
          </a:stretch>
        </p:blipFill>
        <p:spPr>
          <a:xfrm>
            <a:off x="1394618" y="1926770"/>
            <a:ext cx="9627168" cy="4931229"/>
          </a:xfrm>
          <a:prstGeom prst="rect">
            <a:avLst/>
          </a:prstGeom>
        </p:spPr>
      </p:pic>
    </p:spTree>
    <p:extLst>
      <p:ext uri="{BB962C8B-B14F-4D97-AF65-F5344CB8AC3E}">
        <p14:creationId xmlns:p14="http://schemas.microsoft.com/office/powerpoint/2010/main" val="34168968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BBD37-F832-71CF-A20A-C6B97F48D857}"/>
              </a:ext>
            </a:extLst>
          </p:cNvPr>
          <p:cNvSpPr>
            <a:spLocks noGrp="1"/>
          </p:cNvSpPr>
          <p:nvPr>
            <p:ph type="title"/>
          </p:nvPr>
        </p:nvSpPr>
        <p:spPr/>
        <p:txBody>
          <a:bodyPr/>
          <a:lstStyle/>
          <a:p>
            <a:r>
              <a:rPr lang="en-US" dirty="0"/>
              <a:t>Sustainability</a:t>
            </a:r>
          </a:p>
        </p:txBody>
      </p:sp>
      <p:sp>
        <p:nvSpPr>
          <p:cNvPr id="3" name="Content Placeholder 2">
            <a:extLst>
              <a:ext uri="{FF2B5EF4-FFF2-40B4-BE49-F238E27FC236}">
                <a16:creationId xmlns:a16="http://schemas.microsoft.com/office/drawing/2014/main" id="{FF0C81D3-FCE3-C030-76B9-D807305547E5}"/>
              </a:ext>
            </a:extLst>
          </p:cNvPr>
          <p:cNvSpPr>
            <a:spLocks noGrp="1"/>
          </p:cNvSpPr>
          <p:nvPr>
            <p:ph idx="1"/>
          </p:nvPr>
        </p:nvSpPr>
        <p:spPr/>
        <p:txBody>
          <a:bodyPr>
            <a:normAutofit lnSpcReduction="10000"/>
          </a:bodyPr>
          <a:lstStyle/>
          <a:p>
            <a:r>
              <a:rPr lang="en-US" dirty="0"/>
              <a:t>Contribute to the program’s efforts in community education and local resources acquisition.</a:t>
            </a:r>
          </a:p>
          <a:p>
            <a:endParaRPr lang="en-US" dirty="0"/>
          </a:p>
          <a:p>
            <a:r>
              <a:rPr lang="en-US" dirty="0"/>
              <a:t>	 - </a:t>
            </a:r>
            <a:r>
              <a:rPr lang="en-US" b="0" i="1" dirty="0"/>
              <a:t>Speak to Community Organizations</a:t>
            </a:r>
          </a:p>
          <a:p>
            <a:endParaRPr lang="en-US" b="0" i="1" dirty="0"/>
          </a:p>
          <a:p>
            <a:r>
              <a:rPr lang="en-US" b="0" i="1" dirty="0"/>
              <a:t>	 - Organize a CLE </a:t>
            </a:r>
            <a:endParaRPr lang="en-US" dirty="0"/>
          </a:p>
          <a:p>
            <a:endParaRPr lang="en-US" sz="2400" b="0" dirty="0"/>
          </a:p>
          <a:p>
            <a:r>
              <a:rPr lang="en-US" sz="2400" b="0" i="1" dirty="0"/>
              <a:t>	</a:t>
            </a:r>
            <a:endParaRPr lang="en-US" sz="3600" i="1" dirty="0"/>
          </a:p>
        </p:txBody>
      </p:sp>
      <p:pic>
        <p:nvPicPr>
          <p:cNvPr id="6" name="Picture Placeholder 5" descr="A picture containing sky, toy, group, several&#10;&#10;Description automatically generated">
            <a:extLst>
              <a:ext uri="{FF2B5EF4-FFF2-40B4-BE49-F238E27FC236}">
                <a16:creationId xmlns:a16="http://schemas.microsoft.com/office/drawing/2014/main" id="{20309D6F-CE96-E096-BD63-5A537C11B686}"/>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8979" r="28979"/>
          <a:stretch>
            <a:fillRect/>
          </a:stretch>
        </p:blipFill>
        <p:spPr/>
      </p:pic>
    </p:spTree>
    <p:extLst>
      <p:ext uri="{BB962C8B-B14F-4D97-AF65-F5344CB8AC3E}">
        <p14:creationId xmlns:p14="http://schemas.microsoft.com/office/powerpoint/2010/main" val="35561766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32355-BCBB-A331-916D-055A6848F4D8}"/>
              </a:ext>
            </a:extLst>
          </p:cNvPr>
          <p:cNvSpPr>
            <a:spLocks noGrp="1"/>
          </p:cNvSpPr>
          <p:nvPr>
            <p:ph type="title"/>
          </p:nvPr>
        </p:nvSpPr>
        <p:spPr/>
        <p:txBody>
          <a:bodyPr/>
          <a:lstStyle/>
          <a:p>
            <a:r>
              <a:rPr lang="en-US" dirty="0"/>
              <a:t>Ongoing Team Training</a:t>
            </a:r>
          </a:p>
        </p:txBody>
      </p:sp>
      <p:sp>
        <p:nvSpPr>
          <p:cNvPr id="3" name="Content Placeholder 2">
            <a:extLst>
              <a:ext uri="{FF2B5EF4-FFF2-40B4-BE49-F238E27FC236}">
                <a16:creationId xmlns:a16="http://schemas.microsoft.com/office/drawing/2014/main" id="{76E5F4AB-1F8D-59F5-5627-25A231E89868}"/>
              </a:ext>
            </a:extLst>
          </p:cNvPr>
          <p:cNvSpPr>
            <a:spLocks noGrp="1"/>
          </p:cNvSpPr>
          <p:nvPr>
            <p:ph idx="1"/>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1" i="0" u="none" strike="noStrike" kern="1200" cap="none" spc="0" normalizeH="0" baseline="0" noProof="0" dirty="0">
                <a:ln>
                  <a:noFill/>
                </a:ln>
                <a:solidFill>
                  <a:prstClr val="black"/>
                </a:solidFill>
                <a:effectLst/>
                <a:uLnTx/>
                <a:uFillTx/>
                <a:latin typeface="Calibri" panose="020F0502020204030204"/>
                <a:ea typeface="+mn-ea"/>
                <a:cs typeface="+mn-cs"/>
              </a:rPr>
              <a:t>E-learning</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hlinkClick r:id="rId2"/>
              </a:rPr>
              <a:t>E-Learning Center - All Rise</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r>
              <a:rPr lang="en-US" sz="2400" dirty="0"/>
              <a:t>10 Key Components</a:t>
            </a:r>
            <a:r>
              <a:rPr lang="en-US" dirty="0"/>
              <a:t>: </a:t>
            </a:r>
          </a:p>
          <a:p>
            <a:r>
              <a:rPr lang="en-US" sz="2400" dirty="0">
                <a:hlinkClick r:id="rId3"/>
              </a:rPr>
              <a:t>Defining Drug Courts: The Key Components - All Rise</a:t>
            </a:r>
            <a:endParaRPr lang="en-US" sz="2400" dirty="0"/>
          </a:p>
          <a:p>
            <a:r>
              <a:rPr lang="en-US" sz="2400" dirty="0"/>
              <a:t>Drug Court Best Practice Standards Vol. I &amp; II:</a:t>
            </a:r>
          </a:p>
          <a:p>
            <a:r>
              <a:rPr lang="en-US" sz="2400" dirty="0">
                <a:hlinkClick r:id="rId4"/>
              </a:rPr>
              <a:t>Adult Drug Court Best Practice Standards - All Rise</a:t>
            </a:r>
            <a:endParaRPr lang="en-US" sz="2400" dirty="0"/>
          </a:p>
        </p:txBody>
      </p:sp>
      <p:pic>
        <p:nvPicPr>
          <p:cNvPr id="8" name="Picture Placeholder 7" descr="Table&#10;&#10;Description automatically generated with low confidence">
            <a:extLst>
              <a:ext uri="{FF2B5EF4-FFF2-40B4-BE49-F238E27FC236}">
                <a16:creationId xmlns:a16="http://schemas.microsoft.com/office/drawing/2014/main" id="{C2DD5291-28D3-6220-FD0B-113D28850528}"/>
              </a:ext>
            </a:extLst>
          </p:cNvPr>
          <p:cNvPicPr>
            <a:picLocks noGrp="1" noChangeAspect="1"/>
          </p:cNvPicPr>
          <p:nvPr>
            <p:ph type="pic" sz="quarter" idx="10"/>
          </p:nvPr>
        </p:nvPicPr>
        <p:blipFill>
          <a:blip r:embed="rId5">
            <a:extLst>
              <a:ext uri="{28A0092B-C50C-407E-A947-70E740481C1C}">
                <a14:useLocalDpi xmlns:a14="http://schemas.microsoft.com/office/drawing/2010/main" val="0"/>
              </a:ext>
            </a:extLst>
          </a:blip>
          <a:srcRect l="2370" r="2370"/>
          <a:stretch>
            <a:fillRect/>
          </a:stretch>
        </p:blipFill>
        <p:spPr/>
      </p:pic>
    </p:spTree>
    <p:extLst>
      <p:ext uri="{BB962C8B-B14F-4D97-AF65-F5344CB8AC3E}">
        <p14:creationId xmlns:p14="http://schemas.microsoft.com/office/powerpoint/2010/main" val="23180051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E1EAD62-85CC-4941-88C8-CB43E1E618B5}"/>
              </a:ext>
            </a:extLst>
          </p:cNvPr>
          <p:cNvSpPr>
            <a:spLocks noGrp="1"/>
          </p:cNvSpPr>
          <p:nvPr>
            <p:ph type="title"/>
          </p:nvPr>
        </p:nvSpPr>
        <p:spPr/>
        <p:txBody>
          <a:bodyPr/>
          <a:lstStyle/>
          <a:p>
            <a:r>
              <a:rPr lang="en-US" dirty="0"/>
              <a:t>If not us, then who?</a:t>
            </a:r>
          </a:p>
        </p:txBody>
      </p:sp>
      <p:sp>
        <p:nvSpPr>
          <p:cNvPr id="6" name="Content Placeholder 5">
            <a:extLst>
              <a:ext uri="{FF2B5EF4-FFF2-40B4-BE49-F238E27FC236}">
                <a16:creationId xmlns:a16="http://schemas.microsoft.com/office/drawing/2014/main" id="{54A86BF8-A94F-4FBA-AB24-0DF5010089BE}"/>
              </a:ext>
            </a:extLst>
          </p:cNvPr>
          <p:cNvSpPr>
            <a:spLocks noGrp="1"/>
          </p:cNvSpPr>
          <p:nvPr>
            <p:ph sz="half" idx="1"/>
          </p:nvPr>
        </p:nvSpPr>
        <p:spPr/>
        <p:txBody>
          <a:bodyPr/>
          <a:lstStyle/>
          <a:p>
            <a:r>
              <a:rPr lang="en-US" dirty="0"/>
              <a:t>In treatment courts, our roles provide the opportunity for a unique collaboration to effectuate positive change within the criminal justice system. </a:t>
            </a:r>
          </a:p>
          <a:p>
            <a:endParaRPr lang="en-US" dirty="0"/>
          </a:p>
          <a:p>
            <a:r>
              <a:rPr lang="en-US" dirty="0"/>
              <a:t>While prosecutors and defense counsel may disagree on individual participants and legal matters, we have the common goal of ensuring that the treatment court produces the best possible outcomes.</a:t>
            </a:r>
          </a:p>
          <a:p>
            <a:endParaRPr lang="en-US" dirty="0"/>
          </a:p>
        </p:txBody>
      </p:sp>
      <p:pic>
        <p:nvPicPr>
          <p:cNvPr id="10" name="Picture Placeholder 9" descr="A person presenting to a group of people&#10;&#10;Description automatically generated with low confidence">
            <a:extLst>
              <a:ext uri="{FF2B5EF4-FFF2-40B4-BE49-F238E27FC236}">
                <a16:creationId xmlns:a16="http://schemas.microsoft.com/office/drawing/2014/main" id="{9B16715B-91AC-8389-C3BC-9220DF8B882C}"/>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25844" r="25844"/>
          <a:stretch>
            <a:fillRect/>
          </a:stretch>
        </p:blipFill>
        <p:spPr/>
      </p:pic>
    </p:spTree>
    <p:extLst>
      <p:ext uri="{BB962C8B-B14F-4D97-AF65-F5344CB8AC3E}">
        <p14:creationId xmlns:p14="http://schemas.microsoft.com/office/powerpoint/2010/main" val="17152161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870124F-E8DC-88B3-4361-5701CAD8144C}"/>
              </a:ext>
            </a:extLst>
          </p:cNvPr>
          <p:cNvSpPr>
            <a:spLocks noGrp="1"/>
          </p:cNvSpPr>
          <p:nvPr>
            <p:ph type="ftr" sz="quarter" idx="11"/>
          </p:nvPr>
        </p:nvSpPr>
        <p:spPr/>
        <p:txBody>
          <a:bodyPr/>
          <a:lstStyle/>
          <a:p>
            <a:r>
              <a:rPr lang="en-US"/>
              <a:t>ndci.org</a:t>
            </a:r>
          </a:p>
        </p:txBody>
      </p:sp>
      <p:sp>
        <p:nvSpPr>
          <p:cNvPr id="5" name="Slide Number Placeholder 4">
            <a:extLst>
              <a:ext uri="{FF2B5EF4-FFF2-40B4-BE49-F238E27FC236}">
                <a16:creationId xmlns:a16="http://schemas.microsoft.com/office/drawing/2014/main" id="{5C76DE5A-3FD1-8D34-47B7-668FC1A516CD}"/>
              </a:ext>
            </a:extLst>
          </p:cNvPr>
          <p:cNvSpPr>
            <a:spLocks noGrp="1"/>
          </p:cNvSpPr>
          <p:nvPr>
            <p:ph type="sldNum" sz="quarter" idx="12"/>
          </p:nvPr>
        </p:nvSpPr>
        <p:spPr/>
        <p:txBody>
          <a:bodyPr/>
          <a:lstStyle/>
          <a:p>
            <a:pPr algn="l"/>
            <a:fld id="{7C85F4F9-5D9F-D740-A256-F7F321168957}" type="slidenum">
              <a:rPr lang="en-US" smtClean="0"/>
              <a:pPr algn="l"/>
              <a:t>40</a:t>
            </a:fld>
            <a:endParaRPr lang="en-US"/>
          </a:p>
        </p:txBody>
      </p:sp>
      <p:pic>
        <p:nvPicPr>
          <p:cNvPr id="7" name="Picture 6">
            <a:extLst>
              <a:ext uri="{FF2B5EF4-FFF2-40B4-BE49-F238E27FC236}">
                <a16:creationId xmlns:a16="http://schemas.microsoft.com/office/drawing/2014/main" id="{43573D22-2483-6A20-798C-92DA39474081}"/>
              </a:ext>
            </a:extLst>
          </p:cNvPr>
          <p:cNvPicPr>
            <a:picLocks noChangeAspect="1"/>
          </p:cNvPicPr>
          <p:nvPr/>
        </p:nvPicPr>
        <p:blipFill>
          <a:blip r:embed="rId3"/>
          <a:stretch>
            <a:fillRect/>
          </a:stretch>
        </p:blipFill>
        <p:spPr>
          <a:xfrm>
            <a:off x="609600" y="0"/>
            <a:ext cx="10972800" cy="6858000"/>
          </a:xfrm>
          <a:prstGeom prst="rect">
            <a:avLst/>
          </a:prstGeom>
        </p:spPr>
      </p:pic>
      <p:pic>
        <p:nvPicPr>
          <p:cNvPr id="9" name="Picture 8">
            <a:extLst>
              <a:ext uri="{FF2B5EF4-FFF2-40B4-BE49-F238E27FC236}">
                <a16:creationId xmlns:a16="http://schemas.microsoft.com/office/drawing/2014/main" id="{490F9042-3537-85B6-163B-D0A9F2D55ADB}"/>
              </a:ext>
            </a:extLst>
          </p:cNvPr>
          <p:cNvPicPr>
            <a:picLocks noChangeAspect="1"/>
          </p:cNvPicPr>
          <p:nvPr/>
        </p:nvPicPr>
        <p:blipFill>
          <a:blip r:embed="rId4"/>
          <a:stretch>
            <a:fillRect/>
          </a:stretch>
        </p:blipFill>
        <p:spPr>
          <a:xfrm>
            <a:off x="609600" y="0"/>
            <a:ext cx="10972800" cy="6858000"/>
          </a:xfrm>
          <a:prstGeom prst="rect">
            <a:avLst/>
          </a:prstGeom>
        </p:spPr>
      </p:pic>
      <p:pic>
        <p:nvPicPr>
          <p:cNvPr id="3" name="Picture 2">
            <a:extLst>
              <a:ext uri="{FF2B5EF4-FFF2-40B4-BE49-F238E27FC236}">
                <a16:creationId xmlns:a16="http://schemas.microsoft.com/office/drawing/2014/main" id="{B9BB0F53-43A6-C4D2-9201-A483DC7C852A}"/>
              </a:ext>
            </a:extLst>
          </p:cNvPr>
          <p:cNvPicPr>
            <a:picLocks noChangeAspect="1"/>
          </p:cNvPicPr>
          <p:nvPr/>
        </p:nvPicPr>
        <p:blipFill>
          <a:blip r:embed="rId5"/>
          <a:stretch>
            <a:fillRect/>
          </a:stretch>
        </p:blipFill>
        <p:spPr>
          <a:xfrm>
            <a:off x="609600" y="0"/>
            <a:ext cx="10972800" cy="6858000"/>
          </a:xfrm>
          <a:prstGeom prst="rect">
            <a:avLst/>
          </a:prstGeom>
        </p:spPr>
      </p:pic>
    </p:spTree>
    <p:extLst>
      <p:ext uri="{BB962C8B-B14F-4D97-AF65-F5344CB8AC3E}">
        <p14:creationId xmlns:p14="http://schemas.microsoft.com/office/powerpoint/2010/main" val="3597597737"/>
      </p:ext>
    </p:extLst>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979523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16163-E1BC-EFE6-AA5C-FC1C7FA9817F}"/>
              </a:ext>
            </a:extLst>
          </p:cNvPr>
          <p:cNvSpPr>
            <a:spLocks noGrp="1"/>
          </p:cNvSpPr>
          <p:nvPr>
            <p:ph type="title"/>
          </p:nvPr>
        </p:nvSpPr>
        <p:spPr/>
        <p:txBody>
          <a:bodyPr/>
          <a:lstStyle/>
          <a:p>
            <a:r>
              <a:rPr lang="en-US" dirty="0"/>
              <a:t>Contact Information</a:t>
            </a:r>
          </a:p>
        </p:txBody>
      </p:sp>
      <p:sp>
        <p:nvSpPr>
          <p:cNvPr id="3" name="Content Placeholder 2">
            <a:extLst>
              <a:ext uri="{FF2B5EF4-FFF2-40B4-BE49-F238E27FC236}">
                <a16:creationId xmlns:a16="http://schemas.microsoft.com/office/drawing/2014/main" id="{86B31FE3-1322-B3E2-7671-558017E692CA}"/>
              </a:ext>
            </a:extLst>
          </p:cNvPr>
          <p:cNvSpPr>
            <a:spLocks noGrp="1"/>
          </p:cNvSpPr>
          <p:nvPr>
            <p:ph idx="1"/>
          </p:nvPr>
        </p:nvSpPr>
        <p:spPr>
          <a:xfrm>
            <a:off x="4786684" y="2703310"/>
            <a:ext cx="7065819" cy="1792490"/>
          </a:xfrm>
        </p:spPr>
        <p:txBody>
          <a:bodyPr>
            <a:normAutofit/>
          </a:bodyPr>
          <a:lstStyle/>
          <a:p>
            <a:r>
              <a:rPr lang="en-US" dirty="0"/>
              <a:t>Hon. Mary Hogan Sullivan (Ret.)</a:t>
            </a:r>
          </a:p>
          <a:p>
            <a:r>
              <a:rPr lang="en-US" dirty="0"/>
              <a:t>marysullivan5755@gmail.com</a:t>
            </a:r>
          </a:p>
          <a:p>
            <a:endParaRPr lang="en-US" dirty="0"/>
          </a:p>
        </p:txBody>
      </p:sp>
      <p:pic>
        <p:nvPicPr>
          <p:cNvPr id="10" name="Picture Placeholder 9" descr="A picture containing person&#10;&#10;Description automatically generated">
            <a:extLst>
              <a:ext uri="{FF2B5EF4-FFF2-40B4-BE49-F238E27FC236}">
                <a16:creationId xmlns:a16="http://schemas.microsoft.com/office/drawing/2014/main" id="{8BB37782-A7A7-D519-9C9F-D3309EB203C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5431" r="25431"/>
          <a:stretch>
            <a:fillRect/>
          </a:stretch>
        </p:blipFill>
        <p:spPr/>
      </p:pic>
    </p:spTree>
    <p:extLst>
      <p:ext uri="{BB962C8B-B14F-4D97-AF65-F5344CB8AC3E}">
        <p14:creationId xmlns:p14="http://schemas.microsoft.com/office/powerpoint/2010/main" val="22535408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A9F69A-2999-0824-E1E8-73036E78CD9D}"/>
              </a:ext>
            </a:extLst>
          </p:cNvPr>
          <p:cNvSpPr>
            <a:spLocks noGrp="1"/>
          </p:cNvSpPr>
          <p:nvPr>
            <p:ph type="title"/>
          </p:nvPr>
        </p:nvSpPr>
        <p:spPr/>
        <p:txBody>
          <a:bodyPr/>
          <a:lstStyle/>
          <a:p>
            <a:r>
              <a:rPr lang="en-US"/>
              <a:t>Evaluation</a:t>
            </a:r>
            <a:endParaRPr lang="en-US" dirty="0"/>
          </a:p>
        </p:txBody>
      </p:sp>
      <p:sp>
        <p:nvSpPr>
          <p:cNvPr id="6" name="Content Placeholder 5">
            <a:extLst>
              <a:ext uri="{FF2B5EF4-FFF2-40B4-BE49-F238E27FC236}">
                <a16:creationId xmlns:a16="http://schemas.microsoft.com/office/drawing/2014/main" id="{CB99D383-CC2B-1383-E2D1-AD1CE035AF42}"/>
              </a:ext>
            </a:extLst>
          </p:cNvPr>
          <p:cNvSpPr>
            <a:spLocks noGrp="1"/>
          </p:cNvSpPr>
          <p:nvPr>
            <p:ph sz="half" idx="2"/>
          </p:nvPr>
        </p:nvSpPr>
        <p:spPr>
          <a:xfrm>
            <a:off x="6172202" y="1579384"/>
            <a:ext cx="5181600" cy="4843819"/>
          </a:xfrm>
        </p:spPr>
        <p:txBody>
          <a:bodyPr>
            <a:normAutofit fontScale="92500" lnSpcReduction="20000"/>
          </a:bodyPr>
          <a:lstStyle/>
          <a:p>
            <a:pPr marL="514350" indent="-514350">
              <a:buFont typeface="+mj-lt"/>
              <a:buAutoNum type="arabicPeriod"/>
            </a:pPr>
            <a:r>
              <a:rPr lang="en-US"/>
              <a:t>On your compatible phone or tablet, open the built-in camera app.</a:t>
            </a:r>
          </a:p>
          <a:p>
            <a:pPr marL="514350" indent="-514350">
              <a:buFont typeface="+mj-lt"/>
              <a:buAutoNum type="arabicPeriod"/>
            </a:pPr>
            <a:r>
              <a:rPr lang="en-US"/>
              <a:t>Point the camera at the QR code.</a:t>
            </a:r>
          </a:p>
          <a:p>
            <a:pPr marL="514350" indent="-514350">
              <a:buFont typeface="+mj-lt"/>
              <a:buAutoNum type="arabicPeriod"/>
            </a:pPr>
            <a:r>
              <a:rPr lang="en-US"/>
              <a:t>Tap the banner that appears on your phone or tablet.</a:t>
            </a:r>
          </a:p>
          <a:p>
            <a:pPr marL="514350" indent="-514350">
              <a:buFont typeface="+mj-lt"/>
              <a:buAutoNum type="arabicPeriod"/>
            </a:pPr>
            <a:r>
              <a:rPr lang="en-US"/>
              <a:t>Follow the instructions on the screen to complete the evaluation.</a:t>
            </a:r>
          </a:p>
          <a:p>
            <a:pPr marL="514350" indent="-514350">
              <a:buFont typeface="+mj-lt"/>
              <a:buAutoNum type="arabicPeriod"/>
            </a:pPr>
            <a:r>
              <a:rPr lang="en-US"/>
              <a:t>After completion, you will be provided with a certificate that can be saved and printed. </a:t>
            </a:r>
            <a:endParaRPr lang="en-US" dirty="0"/>
          </a:p>
        </p:txBody>
      </p:sp>
      <p:sp>
        <p:nvSpPr>
          <p:cNvPr id="8" name="TextBox 7">
            <a:extLst>
              <a:ext uri="{FF2B5EF4-FFF2-40B4-BE49-F238E27FC236}">
                <a16:creationId xmlns:a16="http://schemas.microsoft.com/office/drawing/2014/main" id="{6D3D45CF-6493-71C7-A414-82EDA1E11F1E}"/>
              </a:ext>
            </a:extLst>
          </p:cNvPr>
          <p:cNvSpPr txBox="1"/>
          <p:nvPr/>
        </p:nvSpPr>
        <p:spPr>
          <a:xfrm>
            <a:off x="931664" y="5813489"/>
            <a:ext cx="4157508" cy="461665"/>
          </a:xfrm>
          <a:prstGeom prst="rect">
            <a:avLst/>
          </a:prstGeom>
          <a:noFill/>
        </p:spPr>
        <p:txBody>
          <a:bodyPr wrap="square" rtlCol="0">
            <a:spAutoFit/>
          </a:bodyPr>
          <a:lstStyle/>
          <a:p>
            <a:pPr algn="ctr"/>
            <a:r>
              <a:rPr lang="en-US" sz="2400" b="1">
                <a:solidFill>
                  <a:srgbClr val="0070C0"/>
                </a:solidFill>
              </a:rPr>
              <a:t>https://cvent.me/PYyZmm</a:t>
            </a:r>
            <a:endParaRPr lang="en-US" sz="2400" b="1" dirty="0">
              <a:solidFill>
                <a:srgbClr val="0070C0"/>
              </a:solidFill>
            </a:endParaRPr>
          </a:p>
        </p:txBody>
      </p:sp>
      <p:pic>
        <p:nvPicPr>
          <p:cNvPr id="31" name="Picture 30" descr="A qr code on a white background&#10;&#10;Description automatically generated">
            <a:extLst>
              <a:ext uri="{FF2B5EF4-FFF2-40B4-BE49-F238E27FC236}">
                <a16:creationId xmlns:a16="http://schemas.microsoft.com/office/drawing/2014/main" id="{6943FE81-7B6A-D862-6181-9E39F23CCF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198" y="1320746"/>
            <a:ext cx="4492743" cy="4492743"/>
          </a:xfrm>
          <a:prstGeom prst="rect">
            <a:avLst/>
          </a:prstGeom>
        </p:spPr>
      </p:pic>
    </p:spTree>
    <p:extLst>
      <p:ext uri="{BB962C8B-B14F-4D97-AF65-F5344CB8AC3E}">
        <p14:creationId xmlns:p14="http://schemas.microsoft.com/office/powerpoint/2010/main" val="38550647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B26017-FA50-4663-B321-CF63EDC0D907}"/>
              </a:ext>
            </a:extLst>
          </p:cNvPr>
          <p:cNvSpPr>
            <a:spLocks noGrp="1"/>
          </p:cNvSpPr>
          <p:nvPr>
            <p:ph type="title"/>
          </p:nvPr>
        </p:nvSpPr>
        <p:spPr/>
        <p:txBody>
          <a:bodyPr/>
          <a:lstStyle/>
          <a:p>
            <a:r>
              <a:rPr lang="en-US" dirty="0"/>
              <a:t>If not us, then who?</a:t>
            </a:r>
          </a:p>
        </p:txBody>
      </p:sp>
      <p:sp>
        <p:nvSpPr>
          <p:cNvPr id="6" name="Content Placeholder 5">
            <a:extLst>
              <a:ext uri="{FF2B5EF4-FFF2-40B4-BE49-F238E27FC236}">
                <a16:creationId xmlns:a16="http://schemas.microsoft.com/office/drawing/2014/main" id="{CD2B6FAC-3B0B-4B6E-AFA0-D1A96D87F7B6}"/>
              </a:ext>
            </a:extLst>
          </p:cNvPr>
          <p:cNvSpPr>
            <a:spLocks noGrp="1"/>
          </p:cNvSpPr>
          <p:nvPr>
            <p:ph sz="half" idx="1"/>
          </p:nvPr>
        </p:nvSpPr>
        <p:spPr/>
        <p:txBody>
          <a:bodyPr/>
          <a:lstStyle/>
          <a:p>
            <a:r>
              <a:rPr lang="en-US" dirty="0"/>
              <a:t>The Prosecutor and the Defense Counsel also have the shared goals of reduced recidivism and increased community safety. </a:t>
            </a:r>
          </a:p>
          <a:p>
            <a:endParaRPr lang="en-US" dirty="0"/>
          </a:p>
          <a:p>
            <a:r>
              <a:rPr lang="en-US" dirty="0"/>
              <a:t>Effective collaboration between the prosecutor and the defense counsel is vital for ensuring the treatment court operates effectively, avoids pitfalls, identifies areas needing improvement, and provides equal opportunities </a:t>
            </a:r>
            <a:r>
              <a:rPr lang="en-US"/>
              <a:t>to participate. </a:t>
            </a:r>
            <a:endParaRPr lang="en-US" dirty="0"/>
          </a:p>
          <a:p>
            <a:endParaRPr lang="en-US" dirty="0"/>
          </a:p>
          <a:p>
            <a:endParaRPr lang="en-US" dirty="0"/>
          </a:p>
        </p:txBody>
      </p:sp>
      <p:pic>
        <p:nvPicPr>
          <p:cNvPr id="8" name="Picture Placeholder 7" descr="A picture containing sky, athletic game, sport, clouds">
            <a:extLst>
              <a:ext uri="{FF2B5EF4-FFF2-40B4-BE49-F238E27FC236}">
                <a16:creationId xmlns:a16="http://schemas.microsoft.com/office/drawing/2014/main" id="{55524291-2221-EE58-6A49-383D1AD09423}"/>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22793" r="22793"/>
          <a:stretch>
            <a:fillRect/>
          </a:stretch>
        </p:blipFill>
        <p:spPr/>
      </p:pic>
    </p:spTree>
    <p:extLst>
      <p:ext uri="{BB962C8B-B14F-4D97-AF65-F5344CB8AC3E}">
        <p14:creationId xmlns:p14="http://schemas.microsoft.com/office/powerpoint/2010/main" val="1838523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06AC6-4DF9-CE69-80A1-C92E4444FC58}"/>
              </a:ext>
            </a:extLst>
          </p:cNvPr>
          <p:cNvSpPr>
            <a:spLocks noGrp="1"/>
          </p:cNvSpPr>
          <p:nvPr>
            <p:ph type="title"/>
          </p:nvPr>
        </p:nvSpPr>
        <p:spPr/>
        <p:txBody>
          <a:bodyPr/>
          <a:lstStyle/>
          <a:p>
            <a:r>
              <a:rPr lang="en-US" dirty="0"/>
              <a:t>The ABA Criminal Justice Standards</a:t>
            </a:r>
          </a:p>
        </p:txBody>
      </p:sp>
      <p:sp>
        <p:nvSpPr>
          <p:cNvPr id="3" name="Content Placeholder 2">
            <a:extLst>
              <a:ext uri="{FF2B5EF4-FFF2-40B4-BE49-F238E27FC236}">
                <a16:creationId xmlns:a16="http://schemas.microsoft.com/office/drawing/2014/main" id="{A062C17F-C538-CBB3-E7CB-1646C3482826}"/>
              </a:ext>
            </a:extLst>
          </p:cNvPr>
          <p:cNvSpPr>
            <a:spLocks noGrp="1"/>
          </p:cNvSpPr>
          <p:nvPr>
            <p:ph idx="1"/>
          </p:nvPr>
        </p:nvSpPr>
        <p:spPr/>
        <p:txBody>
          <a:bodyPr/>
          <a:lstStyle/>
          <a:p>
            <a:r>
              <a:rPr lang="en-US" dirty="0"/>
              <a:t>Standard 3-1.2 Functions and Duties of the Prosecutor:</a:t>
            </a:r>
          </a:p>
          <a:p>
            <a:r>
              <a:rPr lang="en-US" b="0" dirty="0"/>
              <a:t>(e) The prosecutor should be knowledgeable about, consider, and where appropriate develop or assist in developing alternatives to prosecution or conviction that may be applicable in individual cases or classes of cases……</a:t>
            </a:r>
          </a:p>
          <a:p>
            <a:endParaRPr lang="en-US" dirty="0"/>
          </a:p>
        </p:txBody>
      </p:sp>
      <p:sp>
        <p:nvSpPr>
          <p:cNvPr id="4" name="Content Placeholder 3">
            <a:extLst>
              <a:ext uri="{FF2B5EF4-FFF2-40B4-BE49-F238E27FC236}">
                <a16:creationId xmlns:a16="http://schemas.microsoft.com/office/drawing/2014/main" id="{D932D670-3D3F-0A9F-5AAA-FCF93FC55BCF}"/>
              </a:ext>
            </a:extLst>
          </p:cNvPr>
          <p:cNvSpPr>
            <a:spLocks noGrp="1"/>
          </p:cNvSpPr>
          <p:nvPr>
            <p:ph idx="10"/>
          </p:nvPr>
        </p:nvSpPr>
        <p:spPr/>
        <p:txBody>
          <a:bodyPr/>
          <a:lstStyle/>
          <a:p>
            <a:r>
              <a:rPr lang="en-US" dirty="0"/>
              <a:t>Standard 4-1.2 Functions and Duties of Defense Counsel:</a:t>
            </a:r>
          </a:p>
          <a:p>
            <a:r>
              <a:rPr lang="en-US" b="0" dirty="0"/>
              <a:t>(f) Defense counsel should be knowledgeable about, consider, and where appropriate develop or assist in developing alternatives to prosecution or conviction that may be applicable in individual cases, and communicate them to the client.</a:t>
            </a:r>
          </a:p>
        </p:txBody>
      </p:sp>
    </p:spTree>
    <p:extLst>
      <p:ext uri="{BB962C8B-B14F-4D97-AF65-F5344CB8AC3E}">
        <p14:creationId xmlns:p14="http://schemas.microsoft.com/office/powerpoint/2010/main" val="9961642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06AC6-4DF9-CE69-80A1-C92E4444FC58}"/>
              </a:ext>
            </a:extLst>
          </p:cNvPr>
          <p:cNvSpPr>
            <a:spLocks noGrp="1"/>
          </p:cNvSpPr>
          <p:nvPr>
            <p:ph type="title"/>
          </p:nvPr>
        </p:nvSpPr>
        <p:spPr/>
        <p:txBody>
          <a:bodyPr/>
          <a:lstStyle/>
          <a:p>
            <a:r>
              <a:rPr lang="en-US" dirty="0"/>
              <a:t>The ABA Criminal Justice Standards</a:t>
            </a:r>
          </a:p>
        </p:txBody>
      </p:sp>
      <p:sp>
        <p:nvSpPr>
          <p:cNvPr id="3" name="Content Placeholder 2">
            <a:extLst>
              <a:ext uri="{FF2B5EF4-FFF2-40B4-BE49-F238E27FC236}">
                <a16:creationId xmlns:a16="http://schemas.microsoft.com/office/drawing/2014/main" id="{A062C17F-C538-CBB3-E7CB-1646C3482826}"/>
              </a:ext>
            </a:extLst>
          </p:cNvPr>
          <p:cNvSpPr>
            <a:spLocks noGrp="1"/>
          </p:cNvSpPr>
          <p:nvPr>
            <p:ph idx="1"/>
          </p:nvPr>
        </p:nvSpPr>
        <p:spPr/>
        <p:txBody>
          <a:bodyPr/>
          <a:lstStyle/>
          <a:p>
            <a:r>
              <a:rPr lang="en-US" dirty="0"/>
              <a:t>Standard 3-1.2 Functions and Duties of the Prosecutor:</a:t>
            </a:r>
          </a:p>
          <a:p>
            <a:r>
              <a:rPr lang="en-US" b="0" dirty="0"/>
              <a:t>…The prosecutor’s office should be available to assist community efforts addressing problems that lead to, or result from, criminal activity or perceived flaws in the criminal justice system. </a:t>
            </a:r>
          </a:p>
          <a:p>
            <a:endParaRPr lang="en-US" dirty="0"/>
          </a:p>
        </p:txBody>
      </p:sp>
      <p:sp>
        <p:nvSpPr>
          <p:cNvPr id="4" name="Content Placeholder 3">
            <a:extLst>
              <a:ext uri="{FF2B5EF4-FFF2-40B4-BE49-F238E27FC236}">
                <a16:creationId xmlns:a16="http://schemas.microsoft.com/office/drawing/2014/main" id="{D932D670-3D3F-0A9F-5AAA-FCF93FC55BCF}"/>
              </a:ext>
            </a:extLst>
          </p:cNvPr>
          <p:cNvSpPr>
            <a:spLocks noGrp="1"/>
          </p:cNvSpPr>
          <p:nvPr>
            <p:ph idx="10"/>
          </p:nvPr>
        </p:nvSpPr>
        <p:spPr/>
        <p:txBody>
          <a:bodyPr/>
          <a:lstStyle/>
          <a:p>
            <a:r>
              <a:rPr lang="en-US" dirty="0"/>
              <a:t>Standard 4-1.2 Functions and Duties of Defense Counsel:</a:t>
            </a:r>
          </a:p>
          <a:p>
            <a:r>
              <a:rPr lang="en-US" b="0" dirty="0"/>
              <a:t>…Defense counsel should be available to assist other groups in the community in addressing problems that lead to, or result from, criminal activity or perceived flaws in the criminal justice system. </a:t>
            </a:r>
          </a:p>
        </p:txBody>
      </p:sp>
    </p:spTree>
    <p:extLst>
      <p:ext uri="{BB962C8B-B14F-4D97-AF65-F5344CB8AC3E}">
        <p14:creationId xmlns:p14="http://schemas.microsoft.com/office/powerpoint/2010/main" val="4465190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06AC6-4DF9-CE69-80A1-C92E4444FC58}"/>
              </a:ext>
            </a:extLst>
          </p:cNvPr>
          <p:cNvSpPr>
            <a:spLocks noGrp="1"/>
          </p:cNvSpPr>
          <p:nvPr>
            <p:ph type="title"/>
          </p:nvPr>
        </p:nvSpPr>
        <p:spPr/>
        <p:txBody>
          <a:bodyPr/>
          <a:lstStyle/>
          <a:p>
            <a:r>
              <a:rPr lang="en-US" dirty="0"/>
              <a:t>The ABA Criminal Justice Standards</a:t>
            </a:r>
          </a:p>
        </p:txBody>
      </p:sp>
      <p:sp>
        <p:nvSpPr>
          <p:cNvPr id="3" name="Content Placeholder 2">
            <a:extLst>
              <a:ext uri="{FF2B5EF4-FFF2-40B4-BE49-F238E27FC236}">
                <a16:creationId xmlns:a16="http://schemas.microsoft.com/office/drawing/2014/main" id="{A062C17F-C538-CBB3-E7CB-1646C3482826}"/>
              </a:ext>
            </a:extLst>
          </p:cNvPr>
          <p:cNvSpPr>
            <a:spLocks noGrp="1"/>
          </p:cNvSpPr>
          <p:nvPr>
            <p:ph idx="1"/>
          </p:nvPr>
        </p:nvSpPr>
        <p:spPr/>
        <p:txBody>
          <a:bodyPr/>
          <a:lstStyle/>
          <a:p>
            <a:r>
              <a:rPr lang="en-US" dirty="0"/>
              <a:t>Standard 3-1.2 Functions and Duties of the Prosecutor:</a:t>
            </a:r>
          </a:p>
          <a:p>
            <a:r>
              <a:rPr lang="en-US" b="0" dirty="0"/>
              <a:t>(f) The prosecutor is not merely a case-processor but also a problem-solver responsible for considering broad goals of the criminal justice system. The prosecutor should seek to reform and improve the administration of criminal justice…</a:t>
            </a:r>
          </a:p>
          <a:p>
            <a:endParaRPr lang="en-US" dirty="0"/>
          </a:p>
        </p:txBody>
      </p:sp>
      <p:sp>
        <p:nvSpPr>
          <p:cNvPr id="4" name="Content Placeholder 3">
            <a:extLst>
              <a:ext uri="{FF2B5EF4-FFF2-40B4-BE49-F238E27FC236}">
                <a16:creationId xmlns:a16="http://schemas.microsoft.com/office/drawing/2014/main" id="{D932D670-3D3F-0A9F-5AAA-FCF93FC55BCF}"/>
              </a:ext>
            </a:extLst>
          </p:cNvPr>
          <p:cNvSpPr>
            <a:spLocks noGrp="1"/>
          </p:cNvSpPr>
          <p:nvPr>
            <p:ph idx="10"/>
          </p:nvPr>
        </p:nvSpPr>
        <p:spPr/>
        <p:txBody>
          <a:bodyPr/>
          <a:lstStyle/>
          <a:p>
            <a:r>
              <a:rPr lang="en-US" dirty="0"/>
              <a:t>Standard 4-1.2 Functions and Duties of Defense Counsel:</a:t>
            </a:r>
          </a:p>
          <a:p>
            <a:r>
              <a:rPr lang="en-US" b="0" dirty="0"/>
              <a:t>(e) Defense counsel should seek to reform and improve the administration of </a:t>
            </a:r>
            <a:r>
              <a:rPr lang="en-US" b="0"/>
              <a:t>criminal justice…</a:t>
            </a:r>
            <a:endParaRPr lang="en-US" b="0" dirty="0"/>
          </a:p>
        </p:txBody>
      </p:sp>
    </p:spTree>
    <p:extLst>
      <p:ext uri="{BB962C8B-B14F-4D97-AF65-F5344CB8AC3E}">
        <p14:creationId xmlns:p14="http://schemas.microsoft.com/office/powerpoint/2010/main" val="9007126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A9C667F-E7D9-4383-B78C-65279E855348}"/>
              </a:ext>
            </a:extLst>
          </p:cNvPr>
          <p:cNvSpPr>
            <a:spLocks noGrp="1"/>
          </p:cNvSpPr>
          <p:nvPr>
            <p:ph type="title"/>
          </p:nvPr>
        </p:nvSpPr>
        <p:spPr/>
        <p:txBody>
          <a:bodyPr/>
          <a:lstStyle/>
          <a:p>
            <a:r>
              <a:rPr lang="en-US" dirty="0"/>
              <a:t>Areas </a:t>
            </a:r>
            <a:r>
              <a:rPr lang="en-US"/>
              <a:t>for Effective Collaboration </a:t>
            </a:r>
            <a:endParaRPr lang="en-US" dirty="0"/>
          </a:p>
        </p:txBody>
      </p:sp>
      <p:sp>
        <p:nvSpPr>
          <p:cNvPr id="6" name="Content Placeholder 5">
            <a:extLst>
              <a:ext uri="{FF2B5EF4-FFF2-40B4-BE49-F238E27FC236}">
                <a16:creationId xmlns:a16="http://schemas.microsoft.com/office/drawing/2014/main" id="{5C7085CF-B120-4B4E-BEF4-77A4B8E16950}"/>
              </a:ext>
            </a:extLst>
          </p:cNvPr>
          <p:cNvSpPr>
            <a:spLocks noGrp="1"/>
          </p:cNvSpPr>
          <p:nvPr>
            <p:ph idx="1"/>
          </p:nvPr>
        </p:nvSpPr>
        <p:spPr/>
        <p:txBody>
          <a:bodyPr/>
          <a:lstStyle/>
          <a:p>
            <a:pPr marL="457200" indent="-457200">
              <a:buFont typeface="Arial" panose="020B0604020202020204" pitchFamily="34" charset="0"/>
              <a:buChar char="•"/>
            </a:pPr>
            <a:r>
              <a:rPr lang="en-US" dirty="0"/>
              <a:t>Target Population </a:t>
            </a:r>
          </a:p>
          <a:p>
            <a:pPr marL="457200" indent="-457200">
              <a:buFont typeface="Arial" panose="020B0604020202020204" pitchFamily="34" charset="0"/>
              <a:buChar char="•"/>
            </a:pPr>
            <a:r>
              <a:rPr lang="en-US" dirty="0"/>
              <a:t>Program Structure</a:t>
            </a:r>
          </a:p>
          <a:p>
            <a:pPr marL="457200" indent="-457200">
              <a:buFont typeface="Arial" panose="020B0604020202020204" pitchFamily="34" charset="0"/>
              <a:buChar char="•"/>
            </a:pPr>
            <a:r>
              <a:rPr lang="en-US" dirty="0"/>
              <a:t>Eligibility Criteria </a:t>
            </a:r>
          </a:p>
          <a:p>
            <a:pPr marL="457200" indent="-457200">
              <a:buFont typeface="Arial" panose="020B0604020202020204" pitchFamily="34" charset="0"/>
              <a:buChar char="•"/>
            </a:pPr>
            <a:r>
              <a:rPr lang="en-US" dirty="0"/>
              <a:t>Entry Process</a:t>
            </a:r>
          </a:p>
          <a:p>
            <a:pPr marL="457200" indent="-457200">
              <a:buFont typeface="Arial" panose="020B0604020202020204" pitchFamily="34" charset="0"/>
              <a:buChar char="•"/>
            </a:pPr>
            <a:r>
              <a:rPr lang="en-US" dirty="0"/>
              <a:t>Common Legal Issues</a:t>
            </a:r>
          </a:p>
          <a:p>
            <a:pPr marL="457200" indent="-457200">
              <a:buFont typeface="Arial" panose="020B0604020202020204" pitchFamily="34" charset="0"/>
              <a:buChar char="•"/>
            </a:pPr>
            <a:r>
              <a:rPr lang="en-US" dirty="0"/>
              <a:t>Drug Testing Issues</a:t>
            </a:r>
          </a:p>
          <a:p>
            <a:endParaRPr lang="en-US" dirty="0"/>
          </a:p>
          <a:p>
            <a:endParaRPr lang="en-US" dirty="0"/>
          </a:p>
        </p:txBody>
      </p:sp>
      <p:sp>
        <p:nvSpPr>
          <p:cNvPr id="7" name="Content Placeholder 6">
            <a:extLst>
              <a:ext uri="{FF2B5EF4-FFF2-40B4-BE49-F238E27FC236}">
                <a16:creationId xmlns:a16="http://schemas.microsoft.com/office/drawing/2014/main" id="{EF0BDA97-8162-4741-98EB-2F1139FDCA4A}"/>
              </a:ext>
            </a:extLst>
          </p:cNvPr>
          <p:cNvSpPr>
            <a:spLocks noGrp="1"/>
          </p:cNvSpPr>
          <p:nvPr>
            <p:ph idx="10"/>
          </p:nvPr>
        </p:nvSpPr>
        <p:spPr/>
        <p:txBody>
          <a:bodyPr/>
          <a:lstStyle/>
          <a:p>
            <a:pPr marL="457200" indent="-457200">
              <a:buFont typeface="Arial" panose="020B0604020202020204" pitchFamily="34" charset="0"/>
              <a:buChar char="•"/>
            </a:pPr>
            <a:r>
              <a:rPr lang="en-US" dirty="0"/>
              <a:t>Effective Communication</a:t>
            </a:r>
          </a:p>
          <a:p>
            <a:pPr marL="457200" indent="-457200">
              <a:buFont typeface="Arial" panose="020B0604020202020204" pitchFamily="34" charset="0"/>
              <a:buChar char="•"/>
            </a:pPr>
            <a:r>
              <a:rPr lang="en-US" dirty="0"/>
              <a:t>Crisis Management</a:t>
            </a:r>
          </a:p>
          <a:p>
            <a:pPr marL="457200" indent="-457200">
              <a:buFont typeface="Arial" panose="020B0604020202020204" pitchFamily="34" charset="0"/>
              <a:buChar char="•"/>
            </a:pPr>
            <a:r>
              <a:rPr lang="en-US" dirty="0"/>
              <a:t>Equity and Inclusion</a:t>
            </a:r>
          </a:p>
          <a:p>
            <a:pPr marL="457200" indent="-457200">
              <a:buFont typeface="Arial" panose="020B0604020202020204" pitchFamily="34" charset="0"/>
              <a:buChar char="•"/>
            </a:pPr>
            <a:r>
              <a:rPr lang="en-US" dirty="0"/>
              <a:t>Written Materials</a:t>
            </a:r>
          </a:p>
          <a:p>
            <a:pPr marL="457200" indent="-457200">
              <a:buFont typeface="Arial" panose="020B0604020202020204" pitchFamily="34" charset="0"/>
              <a:buChar char="•"/>
            </a:pPr>
            <a:r>
              <a:rPr lang="en-US" dirty="0"/>
              <a:t>Sustainability</a:t>
            </a:r>
          </a:p>
          <a:p>
            <a:pPr marL="457200" indent="-457200">
              <a:buFont typeface="Arial" panose="020B0604020202020204" pitchFamily="34" charset="0"/>
              <a:buChar char="•"/>
            </a:pPr>
            <a:r>
              <a:rPr lang="en-US" dirty="0"/>
              <a:t>Ongoing Team Training </a:t>
            </a:r>
          </a:p>
          <a:p>
            <a:endParaRPr lang="en-US" dirty="0"/>
          </a:p>
        </p:txBody>
      </p:sp>
    </p:spTree>
    <p:extLst>
      <p:ext uri="{BB962C8B-B14F-4D97-AF65-F5344CB8AC3E}">
        <p14:creationId xmlns:p14="http://schemas.microsoft.com/office/powerpoint/2010/main" val="530403698"/>
      </p:ext>
    </p:extLst>
  </p:cSld>
  <p:clrMapOvr>
    <a:masterClrMapping/>
  </p:clrMapOvr>
</p:sld>
</file>

<file path=ppt/theme/theme1.xml><?xml version="1.0" encoding="utf-8"?>
<a:theme xmlns:a="http://schemas.openxmlformats.org/drawingml/2006/main" name="Juvenile Tx Court">
  <a:themeElements>
    <a:clrScheme name="Juvenile Treatment Court">
      <a:dk1>
        <a:sysClr val="windowText" lastClr="000000"/>
      </a:dk1>
      <a:lt1>
        <a:sysClr val="window" lastClr="FFFFFF"/>
      </a:lt1>
      <a:dk2>
        <a:srgbClr val="008FD5"/>
      </a:dk2>
      <a:lt2>
        <a:srgbClr val="E7E6E6"/>
      </a:lt2>
      <a:accent1>
        <a:srgbClr val="008FD5"/>
      </a:accent1>
      <a:accent2>
        <a:srgbClr val="00325B"/>
      </a:accent2>
      <a:accent3>
        <a:srgbClr val="0C583D"/>
      </a:accent3>
      <a:accent4>
        <a:srgbClr val="9B243E"/>
      </a:accent4>
      <a:accent5>
        <a:srgbClr val="F26A36"/>
      </a:accent5>
      <a:accent6>
        <a:srgbClr val="FFFF00"/>
      </a:accent6>
      <a:hlink>
        <a:srgbClr val="0563C1"/>
      </a:hlink>
      <a:folHlink>
        <a:srgbClr val="954F72"/>
      </a:folHlink>
    </a:clrScheme>
    <a:fontScheme name="Custom 2">
      <a:majorFont>
        <a:latin typeface="Cambria"/>
        <a:ea typeface=""/>
        <a:cs typeface=""/>
      </a:majorFont>
      <a:minorFont>
        <a:latin typeface="Cambr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uvenile Tx Court" id="{DB201923-49A2-40AA-A3ED-C13047C648B9}" vid="{8E70EC9F-3B4E-47E0-9E25-0F8115D439ED}"/>
    </a:ext>
  </a:extLst>
</a:theme>
</file>

<file path=ppt/theme/theme2.xml><?xml version="1.0" encoding="utf-8"?>
<a:theme xmlns:a="http://schemas.openxmlformats.org/drawingml/2006/main" name="AllRise">
  <a:themeElements>
    <a:clrScheme name="AllRise">
      <a:dk1>
        <a:srgbClr val="34322F"/>
      </a:dk1>
      <a:lt1>
        <a:srgbClr val="FFFFFF"/>
      </a:lt1>
      <a:dk2>
        <a:srgbClr val="0074FF"/>
      </a:dk2>
      <a:lt2>
        <a:srgbClr val="FBF6F1"/>
      </a:lt2>
      <a:accent1>
        <a:srgbClr val="CEC8BE"/>
      </a:accent1>
      <a:accent2>
        <a:srgbClr val="2648B5"/>
      </a:accent2>
      <a:accent3>
        <a:srgbClr val="0C4C49"/>
      </a:accent3>
      <a:accent4>
        <a:srgbClr val="5E163A"/>
      </a:accent4>
      <a:accent5>
        <a:srgbClr val="AF3C10"/>
      </a:accent5>
      <a:accent6>
        <a:srgbClr val="00205B"/>
      </a:accent6>
      <a:hlink>
        <a:srgbClr val="0074FF"/>
      </a:hlink>
      <a:folHlink>
        <a:srgbClr val="2648B5"/>
      </a:folHlink>
    </a:clrScheme>
    <a:fontScheme name="FGM Cambria">
      <a:majorFont>
        <a:latin typeface="Franklin Gothic Medium"/>
        <a:ea typeface=""/>
        <a:cs typeface=""/>
      </a:majorFont>
      <a:minorFont>
        <a:latin typeface="Cambr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sz="2000" dirty="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flat">
          <a:solidFill>
            <a:schemeClr val="accent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lgn="l">
          <a:spcBef>
            <a:spcPts val="1200"/>
          </a:spcBef>
          <a:defRPr sz="2000" dirty="0"/>
        </a:defPPr>
      </a:lstStyle>
    </a:txDef>
  </a:objectDefaults>
  <a:extraClrSchemeLst/>
  <a:extLst>
    <a:ext uri="{05A4C25C-085E-4340-85A3-A5531E510DB2}">
      <thm15:themeFamily xmlns:thm15="http://schemas.microsoft.com/office/thememl/2012/main" name="AllRise-PowerpointTemplate_060623_1230pm.pptx" id="{35637B84-DE33-4BC4-A2D1-AE755705E063}" vid="{6C098FA0-6044-4966-8052-52E0ED204AA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Juvenile Tx Court</Template>
  <TotalTime>661</TotalTime>
  <Words>4934</Words>
  <Application>Microsoft Office PowerPoint</Application>
  <PresentationFormat>Widescreen</PresentationFormat>
  <Paragraphs>488</Paragraphs>
  <Slides>43</Slides>
  <Notes>37</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43</vt:i4>
      </vt:variant>
    </vt:vector>
  </HeadingPairs>
  <TitlesOfParts>
    <vt:vector size="51" baseType="lpstr">
      <vt:lpstr>Arial</vt:lpstr>
      <vt:lpstr>Calibri</vt:lpstr>
      <vt:lpstr>Calibri Light</vt:lpstr>
      <vt:lpstr>Cambria</vt:lpstr>
      <vt:lpstr>Franklin Gothic Medium</vt:lpstr>
      <vt:lpstr>Juvenile Tx Court</vt:lpstr>
      <vt:lpstr>AllRise</vt:lpstr>
      <vt:lpstr>4_Office Theme</vt:lpstr>
      <vt:lpstr>Prosecutor and  Defense Counsel</vt:lpstr>
      <vt:lpstr>PowerPoint Presentation</vt:lpstr>
      <vt:lpstr>About Us</vt:lpstr>
      <vt:lpstr>If not us, then who?</vt:lpstr>
      <vt:lpstr>If not us, then who?</vt:lpstr>
      <vt:lpstr>The ABA Criminal Justice Standards</vt:lpstr>
      <vt:lpstr>The ABA Criminal Justice Standards</vt:lpstr>
      <vt:lpstr>The ABA Criminal Justice Standards</vt:lpstr>
      <vt:lpstr>Areas for Effective Collaboration </vt:lpstr>
      <vt:lpstr>Target Population  </vt:lpstr>
      <vt:lpstr>Who are we bringing into our treatment courts?</vt:lpstr>
      <vt:lpstr>Risk Level</vt:lpstr>
      <vt:lpstr>Clinical Need</vt:lpstr>
      <vt:lpstr>Eight Central Factors of Criminal Behavior</vt:lpstr>
      <vt:lpstr>Program Structure</vt:lpstr>
      <vt:lpstr>Eligibility Criteria </vt:lpstr>
      <vt:lpstr>Legal Eligibility</vt:lpstr>
      <vt:lpstr>Keep in mind….</vt:lpstr>
      <vt:lpstr>Fact Sheets</vt:lpstr>
      <vt:lpstr>Entry Process</vt:lpstr>
      <vt:lpstr>Entry Process</vt:lpstr>
      <vt:lpstr>Common Legal Issues</vt:lpstr>
      <vt:lpstr>Treatment Courts and MAT</vt:lpstr>
      <vt:lpstr>All Rise Caselaw Resource  https://www.allrise.org/laws </vt:lpstr>
      <vt:lpstr>New Publication  https://www.allrise.org/publications </vt:lpstr>
      <vt:lpstr>Medical Marijuana Fact Sheet https://www.allrise.org/publications/medical-marijuana-faq/</vt:lpstr>
      <vt:lpstr>Drug Testing</vt:lpstr>
      <vt:lpstr>Drug Testing Fact Sheets</vt:lpstr>
      <vt:lpstr>Effective Communication</vt:lpstr>
      <vt:lpstr>Effective Communication</vt:lpstr>
      <vt:lpstr>Crisis Management</vt:lpstr>
      <vt:lpstr>Standard II: Equity and Inclusion</vt:lpstr>
      <vt:lpstr>PowerPoint Presentation</vt:lpstr>
      <vt:lpstr>Equity and Inclusion</vt:lpstr>
      <vt:lpstr>Equity and Inclusion Resources</vt:lpstr>
      <vt:lpstr>Regularly Review Program’s Written Materials</vt:lpstr>
      <vt:lpstr>Sample Documents https://www.allrise.org/resource/sample-documents/         </vt:lpstr>
      <vt:lpstr>Sustainability</vt:lpstr>
      <vt:lpstr>Ongoing Team Training</vt:lpstr>
      <vt:lpstr>PowerPoint Presentation</vt:lpstr>
      <vt:lpstr>PowerPoint Presentation</vt:lpstr>
      <vt:lpstr>Contact Information</vt:lpstr>
      <vt:lpstr>Evaluation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Shane Wolf</dc:creator>
  <cp:lastModifiedBy>J S</cp:lastModifiedBy>
  <cp:revision>38</cp:revision>
  <dcterms:created xsi:type="dcterms:W3CDTF">2021-05-19T14:46:45Z</dcterms:created>
  <dcterms:modified xsi:type="dcterms:W3CDTF">2024-04-25T00:04:25Z</dcterms:modified>
</cp:coreProperties>
</file>